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30"/>
  </p:notesMasterIdLst>
  <p:sldIdLst>
    <p:sldId id="256" r:id="rId4"/>
    <p:sldId id="258" r:id="rId5"/>
    <p:sldId id="289" r:id="rId6"/>
    <p:sldId id="259" r:id="rId7"/>
    <p:sldId id="260" r:id="rId8"/>
    <p:sldId id="273" r:id="rId9"/>
    <p:sldId id="261" r:id="rId10"/>
    <p:sldId id="288" r:id="rId11"/>
    <p:sldId id="272" r:id="rId12"/>
    <p:sldId id="279" r:id="rId13"/>
    <p:sldId id="280" r:id="rId14"/>
    <p:sldId id="264" r:id="rId15"/>
    <p:sldId id="266" r:id="rId16"/>
    <p:sldId id="265" r:id="rId17"/>
    <p:sldId id="269" r:id="rId18"/>
    <p:sldId id="270" r:id="rId19"/>
    <p:sldId id="271" r:id="rId20"/>
    <p:sldId id="275" r:id="rId21"/>
    <p:sldId id="285" r:id="rId22"/>
    <p:sldId id="267" r:id="rId23"/>
    <p:sldId id="284" r:id="rId24"/>
    <p:sldId id="278" r:id="rId25"/>
    <p:sldId id="276" r:id="rId26"/>
    <p:sldId id="282" r:id="rId27"/>
    <p:sldId id="277" r:id="rId28"/>
    <p:sldId id="283" r:id="rId29"/>
    <p:sldId id="286"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2BF7D805-2299-407F-BBD0-05BCC5691FA6}">
          <p14:sldIdLst>
            <p14:sldId id="256"/>
            <p14:sldId id="258"/>
            <p14:sldId id="289"/>
            <p14:sldId id="259"/>
            <p14:sldId id="260"/>
            <p14:sldId id="273"/>
            <p14:sldId id="261"/>
            <p14:sldId id="288"/>
            <p14:sldId id="272"/>
            <p14:sldId id="279"/>
            <p14:sldId id="280"/>
            <p14:sldId id="264"/>
            <p14:sldId id="266"/>
            <p14:sldId id="265"/>
            <p14:sldId id="269"/>
            <p14:sldId id="270"/>
            <p14:sldId id="271"/>
            <p14:sldId id="275"/>
            <p14:sldId id="285"/>
            <p14:sldId id="267"/>
            <p14:sldId id="284"/>
            <p14:sldId id="278"/>
            <p14:sldId id="276"/>
            <p14:sldId id="282"/>
            <p14:sldId id="277"/>
            <p14:sldId id="283"/>
            <p14:sldId id="28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FF0066"/>
    <a:srgbClr val="00CC00"/>
    <a:srgbClr val="0066FF"/>
    <a:srgbClr val="CC99FF"/>
    <a:srgbClr val="FFCCFF"/>
    <a:srgbClr val="FFFF00"/>
    <a:srgbClr val="CCCCFF"/>
    <a:srgbClr val="6699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32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7.xml"/><Relationship Id="rId30" Type="http://schemas.openxmlformats.org/officeDocument/2006/relationships/notesMaster" Target="notesMasters/notesMaster1.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0B70C-6050-44E4-86BE-C14470A122D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98084F-6FAD-4F74-B6C9-9834CC3BF97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C98084F-6FAD-4F74-B6C9-9834CC3BF97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B828E7A-DBC9-49E5-8C49-4474D742E40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03949A-A85D-41C7-A6B8-42329D44B11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B828E7A-DBC9-49E5-8C49-4474D742E40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03949A-A85D-41C7-A6B8-42329D44B11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B828E7A-DBC9-49E5-8C49-4474D742E40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03949A-A85D-41C7-A6B8-42329D44B11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lvl1pPr>
              <a:defRPr/>
            </a:lvl1pPr>
          </a:lstStyle>
          <a:p>
            <a:pPr>
              <a:defRPr/>
            </a:pPr>
            <a:endParaRPr lang="zh-CN" altLang="zh-CN"/>
          </a:p>
        </p:txBody>
      </p:sp>
      <p:sp>
        <p:nvSpPr>
          <p:cNvPr id="5" name="Footer Placeholder 4"/>
          <p:cNvSpPr>
            <a:spLocks noGrp="1"/>
          </p:cNvSpPr>
          <p:nvPr>
            <p:ph type="ftr" sz="quarter" idx="11"/>
          </p:nvPr>
        </p:nvSpPr>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p:txBody>
          <a:bodyPr/>
          <a:lstStyle>
            <a:lvl1pPr>
              <a:defRPr/>
            </a:lvl1pPr>
          </a:lstStyle>
          <a:p>
            <a:pPr>
              <a:defRPr/>
            </a:pPr>
            <a:fld id="{7D864F38-747A-4CB5-9478-0098528DFA7F}" type="slidenum">
              <a:rPr lang="zh-CN" altLang="zh-CN"/>
            </a:fld>
            <a:endParaRPr lang="zh-CN"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lvl1pPr>
              <a:defRPr/>
            </a:lvl1pPr>
          </a:lstStyle>
          <a:p>
            <a:pPr>
              <a:defRPr/>
            </a:pPr>
            <a:endParaRPr lang="zh-CN" altLang="zh-CN"/>
          </a:p>
        </p:txBody>
      </p:sp>
      <p:sp>
        <p:nvSpPr>
          <p:cNvPr id="5" name="Footer Placeholder 4"/>
          <p:cNvSpPr>
            <a:spLocks noGrp="1"/>
          </p:cNvSpPr>
          <p:nvPr>
            <p:ph type="ftr" sz="quarter" idx="11"/>
          </p:nvPr>
        </p:nvSpPr>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p:txBody>
          <a:bodyPr/>
          <a:lstStyle>
            <a:lvl1pPr>
              <a:defRPr/>
            </a:lvl1pPr>
          </a:lstStyle>
          <a:p>
            <a:pPr>
              <a:defRPr/>
            </a:pPr>
            <a:fld id="{BDAAD9EF-EE1F-4DE7-8B2A-1D1C7BDBD53C}" type="slidenum">
              <a:rPr lang="zh-CN" altLang="zh-CN"/>
            </a:fld>
            <a:endParaRPr lang="zh-CN"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lvl1pPr>
              <a:defRPr/>
            </a:lvl1pPr>
          </a:lstStyle>
          <a:p>
            <a:pPr>
              <a:defRPr/>
            </a:pPr>
            <a:endParaRPr lang="zh-CN" altLang="zh-CN"/>
          </a:p>
        </p:txBody>
      </p:sp>
      <p:sp>
        <p:nvSpPr>
          <p:cNvPr id="5" name="Footer Placeholder 4"/>
          <p:cNvSpPr>
            <a:spLocks noGrp="1"/>
          </p:cNvSpPr>
          <p:nvPr>
            <p:ph type="ftr" sz="quarter" idx="11"/>
          </p:nvPr>
        </p:nvSpPr>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p:txBody>
          <a:bodyPr/>
          <a:lstStyle>
            <a:lvl1pPr>
              <a:defRPr/>
            </a:lvl1pPr>
          </a:lstStyle>
          <a:p>
            <a:pPr>
              <a:defRPr/>
            </a:pPr>
            <a:fld id="{224E37BD-4119-46FF-A58E-5F06A255AD55}" type="slidenum">
              <a:rPr lang="zh-CN" altLang="zh-CN"/>
            </a:fld>
            <a:endParaRPr lang="zh-CN"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3"/>
          <p:cNvSpPr>
            <a:spLocks noGrp="1"/>
          </p:cNvSpPr>
          <p:nvPr>
            <p:ph type="dt" sz="half" idx="10"/>
          </p:nvPr>
        </p:nvSpPr>
        <p:spPr/>
        <p:txBody>
          <a:bodyPr/>
          <a:lstStyle>
            <a:lvl1pPr>
              <a:defRPr/>
            </a:lvl1pPr>
          </a:lstStyle>
          <a:p>
            <a:pPr>
              <a:defRPr/>
            </a:pPr>
            <a:endParaRPr lang="zh-CN" altLang="zh-CN"/>
          </a:p>
        </p:txBody>
      </p:sp>
      <p:sp>
        <p:nvSpPr>
          <p:cNvPr id="6" name="Footer Placeholder 4"/>
          <p:cNvSpPr>
            <a:spLocks noGrp="1"/>
          </p:cNvSpPr>
          <p:nvPr>
            <p:ph type="ftr" sz="quarter" idx="11"/>
          </p:nvPr>
        </p:nvSpPr>
        <p:spPr/>
        <p:txBody>
          <a:bodyPr/>
          <a:lstStyle>
            <a:lvl1pPr>
              <a:defRPr/>
            </a:lvl1pPr>
          </a:lstStyle>
          <a:p>
            <a:pPr>
              <a:defRPr/>
            </a:pPr>
            <a:endParaRPr lang="zh-CN" altLang="zh-CN"/>
          </a:p>
        </p:txBody>
      </p:sp>
      <p:sp>
        <p:nvSpPr>
          <p:cNvPr id="7" name="Slide Number Placeholder 5"/>
          <p:cNvSpPr>
            <a:spLocks noGrp="1"/>
          </p:cNvSpPr>
          <p:nvPr>
            <p:ph type="sldNum" sz="quarter" idx="12"/>
          </p:nvPr>
        </p:nvSpPr>
        <p:spPr/>
        <p:txBody>
          <a:bodyPr/>
          <a:lstStyle>
            <a:lvl1pPr>
              <a:defRPr/>
            </a:lvl1pPr>
          </a:lstStyle>
          <a:p>
            <a:pPr>
              <a:defRPr/>
            </a:pPr>
            <a:fld id="{72B7129A-607D-487F-8BF0-D93C944AECDC}" type="slidenum">
              <a:rPr lang="zh-CN" altLang="zh-CN"/>
            </a:fld>
            <a:endParaRPr lang="zh-CN"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3"/>
          <p:cNvSpPr>
            <a:spLocks noGrp="1"/>
          </p:cNvSpPr>
          <p:nvPr>
            <p:ph type="dt" sz="half" idx="10"/>
          </p:nvPr>
        </p:nvSpPr>
        <p:spPr/>
        <p:txBody>
          <a:bodyPr/>
          <a:lstStyle>
            <a:lvl1pPr>
              <a:defRPr/>
            </a:lvl1pPr>
          </a:lstStyle>
          <a:p>
            <a:pPr>
              <a:defRPr/>
            </a:pPr>
            <a:endParaRPr lang="zh-CN" altLang="zh-CN"/>
          </a:p>
        </p:txBody>
      </p:sp>
      <p:sp>
        <p:nvSpPr>
          <p:cNvPr id="8" name="Footer Placeholder 4"/>
          <p:cNvSpPr>
            <a:spLocks noGrp="1"/>
          </p:cNvSpPr>
          <p:nvPr>
            <p:ph type="ftr" sz="quarter" idx="11"/>
          </p:nvPr>
        </p:nvSpPr>
        <p:spPr/>
        <p:txBody>
          <a:bodyPr/>
          <a:lstStyle>
            <a:lvl1pPr>
              <a:defRPr/>
            </a:lvl1pPr>
          </a:lstStyle>
          <a:p>
            <a:pPr>
              <a:defRPr/>
            </a:pPr>
            <a:endParaRPr lang="zh-CN" altLang="zh-CN"/>
          </a:p>
        </p:txBody>
      </p:sp>
      <p:sp>
        <p:nvSpPr>
          <p:cNvPr id="9" name="Slide Number Placeholder 5"/>
          <p:cNvSpPr>
            <a:spLocks noGrp="1"/>
          </p:cNvSpPr>
          <p:nvPr>
            <p:ph type="sldNum" sz="quarter" idx="12"/>
          </p:nvPr>
        </p:nvSpPr>
        <p:spPr/>
        <p:txBody>
          <a:bodyPr/>
          <a:lstStyle>
            <a:lvl1pPr>
              <a:defRPr/>
            </a:lvl1pPr>
          </a:lstStyle>
          <a:p>
            <a:pPr>
              <a:defRPr/>
            </a:pPr>
            <a:fld id="{A07BD15A-B33B-4B20-AC00-D461480767A3}" type="slidenum">
              <a:rPr lang="zh-CN" altLang="zh-CN"/>
            </a:fld>
            <a:endParaRPr lang="zh-CN"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pPr>
              <a:defRPr/>
            </a:pPr>
            <a:endParaRPr lang="zh-CN" altLang="zh-CN"/>
          </a:p>
        </p:txBody>
      </p:sp>
      <p:sp>
        <p:nvSpPr>
          <p:cNvPr id="4" name="Footer Placeholder 4"/>
          <p:cNvSpPr>
            <a:spLocks noGrp="1"/>
          </p:cNvSpPr>
          <p:nvPr>
            <p:ph type="ftr" sz="quarter" idx="11"/>
          </p:nvPr>
        </p:nvSpPr>
        <p:spPr/>
        <p:txBody>
          <a:bodyPr/>
          <a:lstStyle>
            <a:lvl1pPr>
              <a:defRPr/>
            </a:lvl1pPr>
          </a:lstStyle>
          <a:p>
            <a:pPr>
              <a:defRPr/>
            </a:pPr>
            <a:endParaRPr lang="zh-CN" altLang="zh-CN"/>
          </a:p>
        </p:txBody>
      </p:sp>
      <p:sp>
        <p:nvSpPr>
          <p:cNvPr id="5" name="Slide Number Placeholder 5"/>
          <p:cNvSpPr>
            <a:spLocks noGrp="1"/>
          </p:cNvSpPr>
          <p:nvPr>
            <p:ph type="sldNum" sz="quarter" idx="12"/>
          </p:nvPr>
        </p:nvSpPr>
        <p:spPr/>
        <p:txBody>
          <a:bodyPr/>
          <a:lstStyle>
            <a:lvl1pPr>
              <a:defRPr/>
            </a:lvl1pPr>
          </a:lstStyle>
          <a:p>
            <a:pPr>
              <a:defRPr/>
            </a:pPr>
            <a:fld id="{AF4AACCB-E67D-44BB-8594-CF49FC12E3D6}" type="slidenum">
              <a:rPr lang="zh-CN" altLang="zh-CN"/>
            </a:fld>
            <a:endParaRPr lang="zh-CN"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zh-CN" altLang="zh-CN"/>
          </a:p>
        </p:txBody>
      </p:sp>
      <p:sp>
        <p:nvSpPr>
          <p:cNvPr id="3" name="Footer Placeholder 4"/>
          <p:cNvSpPr>
            <a:spLocks noGrp="1"/>
          </p:cNvSpPr>
          <p:nvPr>
            <p:ph type="ftr" sz="quarter" idx="11"/>
          </p:nvPr>
        </p:nvSpPr>
        <p:spPr/>
        <p:txBody>
          <a:bodyPr/>
          <a:lstStyle>
            <a:lvl1pPr>
              <a:defRPr/>
            </a:lvl1pPr>
          </a:lstStyle>
          <a:p>
            <a:pPr>
              <a:defRPr/>
            </a:pPr>
            <a:endParaRPr lang="zh-CN" altLang="zh-CN"/>
          </a:p>
        </p:txBody>
      </p:sp>
      <p:sp>
        <p:nvSpPr>
          <p:cNvPr id="4" name="Slide Number Placeholder 5"/>
          <p:cNvSpPr>
            <a:spLocks noGrp="1"/>
          </p:cNvSpPr>
          <p:nvPr>
            <p:ph type="sldNum" sz="quarter" idx="12"/>
          </p:nvPr>
        </p:nvSpPr>
        <p:spPr/>
        <p:txBody>
          <a:bodyPr/>
          <a:lstStyle>
            <a:lvl1pPr>
              <a:defRPr/>
            </a:lvl1pPr>
          </a:lstStyle>
          <a:p>
            <a:pPr>
              <a:defRPr/>
            </a:pPr>
            <a:fld id="{51895684-0442-4E0A-8D43-379A06D7F3F3}" type="slidenum">
              <a:rPr lang="zh-CN" altLang="zh-CN"/>
            </a:fld>
            <a:endParaRPr lang="zh-CN"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3"/>
          <p:cNvSpPr>
            <a:spLocks noGrp="1"/>
          </p:cNvSpPr>
          <p:nvPr>
            <p:ph type="dt" sz="half" idx="10"/>
          </p:nvPr>
        </p:nvSpPr>
        <p:spPr/>
        <p:txBody>
          <a:bodyPr/>
          <a:lstStyle>
            <a:lvl1pPr>
              <a:defRPr/>
            </a:lvl1pPr>
          </a:lstStyle>
          <a:p>
            <a:pPr>
              <a:defRPr/>
            </a:pPr>
            <a:endParaRPr lang="zh-CN" altLang="zh-CN"/>
          </a:p>
        </p:txBody>
      </p:sp>
      <p:sp>
        <p:nvSpPr>
          <p:cNvPr id="6" name="Footer Placeholder 4"/>
          <p:cNvSpPr>
            <a:spLocks noGrp="1"/>
          </p:cNvSpPr>
          <p:nvPr>
            <p:ph type="ftr" sz="quarter" idx="11"/>
          </p:nvPr>
        </p:nvSpPr>
        <p:spPr/>
        <p:txBody>
          <a:bodyPr/>
          <a:lstStyle>
            <a:lvl1pPr>
              <a:defRPr/>
            </a:lvl1pPr>
          </a:lstStyle>
          <a:p>
            <a:pPr>
              <a:defRPr/>
            </a:pPr>
            <a:endParaRPr lang="zh-CN" altLang="zh-CN"/>
          </a:p>
        </p:txBody>
      </p:sp>
      <p:sp>
        <p:nvSpPr>
          <p:cNvPr id="7" name="Slide Number Placeholder 5"/>
          <p:cNvSpPr>
            <a:spLocks noGrp="1"/>
          </p:cNvSpPr>
          <p:nvPr>
            <p:ph type="sldNum" sz="quarter" idx="12"/>
          </p:nvPr>
        </p:nvSpPr>
        <p:spPr/>
        <p:txBody>
          <a:bodyPr/>
          <a:lstStyle>
            <a:lvl1pPr>
              <a:defRPr/>
            </a:lvl1pPr>
          </a:lstStyle>
          <a:p>
            <a:pPr>
              <a:defRPr/>
            </a:pPr>
            <a:fld id="{8CF93033-8BA2-4F22-9803-1F75752484BF}" type="slidenum">
              <a:rPr lang="zh-CN" altLang="zh-CN"/>
            </a:fld>
            <a:endParaRPr lang="zh-CN"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B828E7A-DBC9-49E5-8C49-4474D742E40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03949A-A85D-41C7-A6B8-42329D44B11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3"/>
          <p:cNvSpPr>
            <a:spLocks noGrp="1"/>
          </p:cNvSpPr>
          <p:nvPr>
            <p:ph type="dt" sz="half" idx="10"/>
          </p:nvPr>
        </p:nvSpPr>
        <p:spPr/>
        <p:txBody>
          <a:bodyPr/>
          <a:lstStyle>
            <a:lvl1pPr>
              <a:defRPr/>
            </a:lvl1pPr>
          </a:lstStyle>
          <a:p>
            <a:pPr>
              <a:defRPr/>
            </a:pPr>
            <a:endParaRPr lang="zh-CN" altLang="zh-CN"/>
          </a:p>
        </p:txBody>
      </p:sp>
      <p:sp>
        <p:nvSpPr>
          <p:cNvPr id="6" name="Footer Placeholder 4"/>
          <p:cNvSpPr>
            <a:spLocks noGrp="1"/>
          </p:cNvSpPr>
          <p:nvPr>
            <p:ph type="ftr" sz="quarter" idx="11"/>
          </p:nvPr>
        </p:nvSpPr>
        <p:spPr/>
        <p:txBody>
          <a:bodyPr/>
          <a:lstStyle>
            <a:lvl1pPr>
              <a:defRPr/>
            </a:lvl1pPr>
          </a:lstStyle>
          <a:p>
            <a:pPr>
              <a:defRPr/>
            </a:pPr>
            <a:endParaRPr lang="zh-CN" altLang="zh-CN"/>
          </a:p>
        </p:txBody>
      </p:sp>
      <p:sp>
        <p:nvSpPr>
          <p:cNvPr id="7" name="Slide Number Placeholder 5"/>
          <p:cNvSpPr>
            <a:spLocks noGrp="1"/>
          </p:cNvSpPr>
          <p:nvPr>
            <p:ph type="sldNum" sz="quarter" idx="12"/>
          </p:nvPr>
        </p:nvSpPr>
        <p:spPr/>
        <p:txBody>
          <a:bodyPr/>
          <a:lstStyle>
            <a:lvl1pPr>
              <a:defRPr/>
            </a:lvl1pPr>
          </a:lstStyle>
          <a:p>
            <a:pPr>
              <a:defRPr/>
            </a:pPr>
            <a:fld id="{2ED00BE5-D230-4435-8B43-F3AF201CA41B}" type="slidenum">
              <a:rPr lang="zh-CN" altLang="zh-CN"/>
            </a:fld>
            <a:endParaRPr lang="zh-CN"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lvl1pPr>
              <a:defRPr/>
            </a:lvl1pPr>
          </a:lstStyle>
          <a:p>
            <a:pPr>
              <a:defRPr/>
            </a:pPr>
            <a:endParaRPr lang="zh-CN" altLang="zh-CN"/>
          </a:p>
        </p:txBody>
      </p:sp>
      <p:sp>
        <p:nvSpPr>
          <p:cNvPr id="5" name="Footer Placeholder 4"/>
          <p:cNvSpPr>
            <a:spLocks noGrp="1"/>
          </p:cNvSpPr>
          <p:nvPr>
            <p:ph type="ftr" sz="quarter" idx="11"/>
          </p:nvPr>
        </p:nvSpPr>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p:txBody>
          <a:bodyPr/>
          <a:lstStyle>
            <a:lvl1pPr>
              <a:defRPr/>
            </a:lvl1pPr>
          </a:lstStyle>
          <a:p>
            <a:pPr>
              <a:defRPr/>
            </a:pPr>
            <a:fld id="{5AE4AF45-3D4E-4722-BE7D-36F49D981615}" type="slidenum">
              <a:rPr lang="zh-CN" altLang="zh-CN"/>
            </a:fld>
            <a:endParaRPr lang="zh-CN"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lvl1pPr>
              <a:defRPr/>
            </a:lvl1pPr>
          </a:lstStyle>
          <a:p>
            <a:pPr>
              <a:defRPr/>
            </a:pPr>
            <a:endParaRPr lang="zh-CN" altLang="zh-CN"/>
          </a:p>
        </p:txBody>
      </p:sp>
      <p:sp>
        <p:nvSpPr>
          <p:cNvPr id="5" name="Footer Placeholder 4"/>
          <p:cNvSpPr>
            <a:spLocks noGrp="1"/>
          </p:cNvSpPr>
          <p:nvPr>
            <p:ph type="ftr" sz="quarter" idx="11"/>
          </p:nvPr>
        </p:nvSpPr>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p:txBody>
          <a:bodyPr/>
          <a:lstStyle>
            <a:lvl1pPr>
              <a:defRPr/>
            </a:lvl1pPr>
          </a:lstStyle>
          <a:p>
            <a:pPr>
              <a:defRPr/>
            </a:pPr>
            <a:fld id="{2A9E73D0-F4CE-4D41-A7D1-72C12EED925D}" type="slidenum">
              <a:rPr lang="zh-CN" altLang="zh-CN"/>
            </a:fld>
            <a:endParaRPr lang="zh-CN"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仅标题">
    <p:bg>
      <p:bgPr>
        <a:solidFill>
          <a:srgbClr val="FCFCFC"/>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104900" y="311150"/>
            <a:ext cx="4282440" cy="616398"/>
          </a:xfrm>
        </p:spPr>
        <p:txBody>
          <a:bodyPr lIns="0" tIns="0" rIns="0" bIns="0" anchor="ctr" anchorCtr="0">
            <a:noAutofit/>
          </a:bodyPr>
          <a:lstStyle>
            <a:lvl1pPr>
              <a:lnSpc>
                <a:spcPct val="100000"/>
              </a:lnSpc>
              <a:defRPr sz="2800" b="0" spc="300" baseline="0">
                <a:solidFill>
                  <a:schemeClr val="accent1"/>
                </a:solidFill>
                <a:latin typeface="+mj-ea"/>
                <a:ea typeface="+mj-ea"/>
              </a:defRPr>
            </a:lvl1pPr>
          </a:lstStyle>
          <a:p>
            <a:r>
              <a:rPr lang="en-US" altLang="zh-CN"/>
              <a:t>01.</a:t>
            </a:r>
            <a:r>
              <a:rPr lang="zh-CN" altLang="en-US"/>
              <a:t>前期工作概述</a:t>
            </a:r>
            <a:endParaRPr lang="zh-CN" altLang="en-US"/>
          </a:p>
        </p:txBody>
      </p:sp>
      <p:grpSp>
        <p:nvGrpSpPr>
          <p:cNvPr id="39" name="组合 38"/>
          <p:cNvGrpSpPr/>
          <p:nvPr userDrawn="1"/>
        </p:nvGrpSpPr>
        <p:grpSpPr>
          <a:xfrm flipH="1">
            <a:off x="462292" y="191074"/>
            <a:ext cx="514727" cy="784100"/>
            <a:chOff x="62242" y="57724"/>
            <a:chExt cx="514727" cy="784100"/>
          </a:xfrm>
        </p:grpSpPr>
        <p:sp>
          <p:nvSpPr>
            <p:cNvPr id="37" name="椭圆 36"/>
            <p:cNvSpPr/>
            <p:nvPr userDrawn="1"/>
          </p:nvSpPr>
          <p:spPr>
            <a:xfrm rot="8100000">
              <a:off x="62242" y="192410"/>
              <a:ext cx="514727" cy="514728"/>
            </a:xfrm>
            <a:prstGeom prst="ellipse">
              <a:avLst/>
            </a:prstGeom>
            <a:gradFill flip="none" rotWithShape="1">
              <a:gsLst>
                <a:gs pos="0">
                  <a:srgbClr val="53878D">
                    <a:alpha val="17000"/>
                  </a:srgbClr>
                </a:gs>
                <a:gs pos="100000">
                  <a:srgbClr val="53878D">
                    <a:alpha val="0"/>
                  </a:srgb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8" name="图片 37" descr="图片包含 游戏机, 花, 水果&#10;&#10;描述已自动生成"/>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167" y1="10832" x2="44667" y2="16083"/>
                          <a14:foregroundMark x1="36667" y1="24617" x2="45833" y2="28665"/>
                          <a14:foregroundMark x1="30421" y1="48550" x2="38500" y2="51751"/>
                          <a14:foregroundMark x1="20000" y1="44420" x2="20441" y2="44595"/>
                          <a14:backgroundMark x1="25333" y1="48468" x2="30500" y2="48468"/>
                          <a14:backgroundMark x1="25000" y1="47265" x2="23000" y2="46718"/>
                          <a14:backgroundMark x1="25833" y1="46389" x2="25833" y2="46389"/>
                          <a14:backgroundMark x1="25833" y1="46389" x2="23500" y2="45514"/>
                          <a14:backgroundMark x1="28667" y1="47593" x2="20333" y2="47593"/>
                          <a14:backgroundMark x1="26833" y1="45733" x2="18833" y2="46389"/>
                        </a14:backgroundRemoval>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rot="20700000">
              <a:off x="62242" y="57724"/>
              <a:ext cx="514727" cy="784100"/>
            </a:xfrm>
            <a:prstGeom prst="rect">
              <a:avLst/>
            </a:prstGeom>
          </p:spPr>
        </p:pic>
      </p:grpSp>
      <p:sp>
        <p:nvSpPr>
          <p:cNvPr id="5" name="图片占位符 4"/>
          <p:cNvSpPr>
            <a:spLocks noGrp="1"/>
          </p:cNvSpPr>
          <p:nvPr>
            <p:ph type="pic" idx="12"/>
          </p:nvPr>
        </p:nvSpPr>
        <p:spPr>
          <a:xfrm>
            <a:off x="-527" y="3872215"/>
            <a:ext cx="12192528" cy="2987299"/>
          </a:xfrm>
        </p:spPr>
        <p:txBody>
          <a:bodyPr/>
          <a:lstStyle/>
          <a:p>
            <a:endParaRPr lang="zh-CN" alt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B828E7A-DBC9-49E5-8C49-4474D742E40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03949A-A85D-41C7-A6B8-42329D44B11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2B828E7A-DBC9-49E5-8C49-4474D742E40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03949A-A85D-41C7-A6B8-42329D44B11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2B828E7A-DBC9-49E5-8C49-4474D742E40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403949A-A85D-41C7-A6B8-42329D44B11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B828E7A-DBC9-49E5-8C49-4474D742E40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403949A-A85D-41C7-A6B8-42329D44B11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B828E7A-DBC9-49E5-8C49-4474D742E40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403949A-A85D-41C7-A6B8-42329D44B11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B828E7A-DBC9-49E5-8C49-4474D742E40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03949A-A85D-41C7-A6B8-42329D44B11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B828E7A-DBC9-49E5-8C49-4474D742E40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03949A-A85D-41C7-A6B8-42329D44B11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6" Type="http://schemas.openxmlformats.org/officeDocument/2006/relationships/theme" Target="../theme/theme2.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828E7A-DBC9-49E5-8C49-4474D742E40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03949A-A85D-41C7-A6B8-42329D44B11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zh-CN" altLang="zh-C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zh-CN" altLang="zh-C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ECDD1682-0EB4-4019-A873-59F2DF36A8C3}" type="slidenum">
              <a:rPr lang="zh-CN" altLang="zh-CN"/>
            </a:fld>
            <a:endParaRPr lang="zh-CN" altLang="zh-C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372140" y="762624"/>
            <a:ext cx="10399503" cy="2666376"/>
          </a:xfrm>
          <a:prstGeom prst="rect">
            <a:avLst/>
          </a:prstGeom>
        </p:spPr>
      </p:pic>
      <p:sp>
        <p:nvSpPr>
          <p:cNvPr id="6" name="文本框 5"/>
          <p:cNvSpPr txBox="1"/>
          <p:nvPr/>
        </p:nvSpPr>
        <p:spPr>
          <a:xfrm>
            <a:off x="3711194" y="3162782"/>
            <a:ext cx="5943599" cy="646331"/>
          </a:xfrm>
          <a:prstGeom prst="rect">
            <a:avLst/>
          </a:prstGeom>
          <a:noFill/>
        </p:spPr>
        <p:txBody>
          <a:bodyPr wrap="square" rtlCol="0">
            <a:spAutoFit/>
          </a:bodyPr>
          <a:lstStyle/>
          <a:p>
            <a:r>
              <a:rPr lang="en-US" altLang="zh-CN" sz="3600" dirty="0">
                <a:latin typeface="黑体" panose="02010609060101010101" pitchFamily="49" charset="-122"/>
                <a:ea typeface="黑体" panose="02010609060101010101" pitchFamily="49" charset="-122"/>
              </a:rPr>
              <a:t>——</a:t>
            </a:r>
            <a:r>
              <a:rPr lang="zh-CN" altLang="en-US" sz="3600" dirty="0">
                <a:latin typeface="黑体" panose="02010609060101010101" pitchFamily="49" charset="-122"/>
                <a:ea typeface="黑体" panose="02010609060101010101" pitchFamily="49" charset="-122"/>
              </a:rPr>
              <a:t>哥的帅不需要任何证明</a:t>
            </a:r>
            <a:endParaRPr lang="zh-CN" altLang="en-US" sz="3600" dirty="0">
              <a:latin typeface="黑体" panose="02010609060101010101" pitchFamily="49" charset="-122"/>
              <a:ea typeface="黑体" panose="02010609060101010101" pitchFamily="49" charset="-122"/>
            </a:endParaRPr>
          </a:p>
        </p:txBody>
      </p:sp>
      <p:pic>
        <p:nvPicPr>
          <p:cNvPr id="2" name="图片 1"/>
          <p:cNvPicPr>
            <a:picLocks noChangeAspect="1"/>
          </p:cNvPicPr>
          <p:nvPr/>
        </p:nvPicPr>
        <p:blipFill>
          <a:blip r:embed="rId2"/>
          <a:stretch>
            <a:fillRect/>
          </a:stretch>
        </p:blipFill>
        <p:spPr>
          <a:xfrm>
            <a:off x="9523228" y="4189228"/>
            <a:ext cx="2668772" cy="266877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1767" y="13975"/>
            <a:ext cx="121920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【2023·</a:t>
            </a:r>
            <a:r>
              <a:rPr kumimoji="0" lang="zh-CN" altLang="en-US" sz="2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新高考</a:t>
            </a:r>
            <a:r>
              <a:rPr kumimoji="0" lang="en-US" altLang="zh-CN" sz="2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Ⅰ</a:t>
            </a:r>
            <a:r>
              <a:rPr kumimoji="0" lang="zh-CN" altLang="en-US" sz="2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卷，摘编自赫克托．麦克唐纳</a:t>
            </a:r>
            <a:r>
              <a:rPr kumimoji="0" lang="en-US" altLang="zh-CN" sz="2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后真相时代</a:t>
            </a:r>
            <a:r>
              <a:rPr kumimoji="0" lang="en-US" altLang="zh-CN" sz="2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a:t>
            </a:r>
            <a:endParaRPr kumimoji="0" lang="en-US" altLang="zh-CN" sz="2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
        <p:nvSpPr>
          <p:cNvPr id="3" name="文本框 2"/>
          <p:cNvSpPr txBox="1"/>
          <p:nvPr/>
        </p:nvSpPr>
        <p:spPr>
          <a:xfrm>
            <a:off x="70880" y="975671"/>
            <a:ext cx="12265637" cy="5518562"/>
          </a:xfrm>
          <a:prstGeom prst="rect">
            <a:avLst/>
          </a:prstGeom>
          <a:noFill/>
        </p:spPr>
        <p:txBody>
          <a:bodyPr wrap="square" rtlCol="0">
            <a:spAutoFit/>
          </a:bodyPr>
          <a:lstStyle/>
          <a:p>
            <a:pPr lvl="0">
              <a:lnSpc>
                <a:spcPct val="123000"/>
              </a:lnSpc>
              <a:defRPr/>
            </a:pPr>
            <a:r>
              <a:rPr lang="zh-CN" altLang="en-US" sz="1700" dirty="0">
                <a:solidFill>
                  <a:prstClr val="black"/>
                </a:solidFill>
                <a:latin typeface="黑体" panose="02010609060101010101" pitchFamily="49" charset="-122"/>
                <a:ea typeface="黑体" panose="02010609060101010101" pitchFamily="49" charset="-122"/>
              </a:rPr>
              <a:t>    对素食者和肠胃疾病患者来说，藜麦的发现是一个奇迹。藜麦不含麸质，富含镁和铁，比其他种子含有更多的蛋白质，包括人体无法独自生成的必需的氨基酸。美国宇航局宣布，藜麦是地球上营养最均衡的食物之一，是宇航员的理想之选。产于安第斯山的藜麦有一个令西方消费者神往的传说：印加人非常重视藜麦，认为它是神圣的，并且称之为“万谷之母”。不过，藜麦的爱好者却通过媒体发现了一个令人不安的事实。从</a:t>
            </a:r>
            <a:r>
              <a:rPr lang="en-US" altLang="zh-CN" sz="1700" dirty="0">
                <a:solidFill>
                  <a:prstClr val="black"/>
                </a:solidFill>
                <a:latin typeface="黑体" panose="02010609060101010101" pitchFamily="49" charset="-122"/>
                <a:ea typeface="黑体" panose="02010609060101010101" pitchFamily="49" charset="-122"/>
              </a:rPr>
              <a:t>2006</a:t>
            </a:r>
            <a:r>
              <a:rPr lang="zh-CN" altLang="en-US" sz="1700" dirty="0">
                <a:solidFill>
                  <a:prstClr val="black"/>
                </a:solidFill>
                <a:latin typeface="黑体" panose="02010609060101010101" pitchFamily="49" charset="-122"/>
                <a:ea typeface="黑体" panose="02010609060101010101" pitchFamily="49" charset="-122"/>
              </a:rPr>
              <a:t>年到</a:t>
            </a:r>
            <a:r>
              <a:rPr lang="en-US" altLang="zh-CN" sz="1700" dirty="0">
                <a:solidFill>
                  <a:prstClr val="black"/>
                </a:solidFill>
                <a:latin typeface="黑体" panose="02010609060101010101" pitchFamily="49" charset="-122"/>
                <a:ea typeface="黑体" panose="02010609060101010101" pitchFamily="49" charset="-122"/>
              </a:rPr>
              <a:t>2013</a:t>
            </a:r>
            <a:r>
              <a:rPr lang="zh-CN" altLang="en-US" sz="1700" dirty="0">
                <a:solidFill>
                  <a:prstClr val="black"/>
                </a:solidFill>
                <a:latin typeface="黑体" panose="02010609060101010101" pitchFamily="49" charset="-122"/>
                <a:ea typeface="黑体" panose="02010609060101010101" pitchFamily="49" charset="-122"/>
              </a:rPr>
              <a:t>年，玻利维亚和秘鲁的藜麦价格上涨了两倍。</a:t>
            </a:r>
            <a:r>
              <a:rPr lang="en-US" altLang="zh-CN" sz="1700" dirty="0">
                <a:solidFill>
                  <a:prstClr val="black"/>
                </a:solidFill>
                <a:latin typeface="黑体" panose="02010609060101010101" pitchFamily="49" charset="-122"/>
                <a:ea typeface="黑体" panose="02010609060101010101" pitchFamily="49" charset="-122"/>
              </a:rPr>
              <a:t>2011</a:t>
            </a:r>
            <a:r>
              <a:rPr lang="zh-CN" altLang="en-US" sz="1700" dirty="0">
                <a:solidFill>
                  <a:prstClr val="black"/>
                </a:solidFill>
                <a:latin typeface="黑体" panose="02010609060101010101" pitchFamily="49" charset="-122"/>
                <a:ea typeface="黑体" panose="02010609060101010101" pitchFamily="49" charset="-122"/>
              </a:rPr>
              <a:t>年，</a:t>
            </a:r>
            <a:r>
              <a:rPr lang="en-US" altLang="zh-CN" sz="1700" dirty="0">
                <a:solidFill>
                  <a:prstClr val="black"/>
                </a:solidFill>
                <a:latin typeface="黑体" panose="02010609060101010101" pitchFamily="49" charset="-122"/>
                <a:ea typeface="黑体" panose="02010609060101010101" pitchFamily="49" charset="-122"/>
              </a:rPr>
              <a:t>《</a:t>
            </a:r>
            <a:r>
              <a:rPr lang="zh-CN" altLang="en-US" sz="1700" dirty="0">
                <a:solidFill>
                  <a:prstClr val="black"/>
                </a:solidFill>
                <a:latin typeface="黑体" panose="02010609060101010101" pitchFamily="49" charset="-122"/>
                <a:ea typeface="黑体" panose="02010609060101010101" pitchFamily="49" charset="-122"/>
              </a:rPr>
              <a:t>独立报</a:t>
            </a:r>
            <a:r>
              <a:rPr lang="en-US" altLang="zh-CN" sz="1700" dirty="0">
                <a:solidFill>
                  <a:prstClr val="black"/>
                </a:solidFill>
                <a:latin typeface="黑体" panose="02010609060101010101" pitchFamily="49" charset="-122"/>
                <a:ea typeface="黑体" panose="02010609060101010101" pitchFamily="49" charset="-122"/>
              </a:rPr>
              <a:t>》</a:t>
            </a:r>
            <a:r>
              <a:rPr lang="zh-CN" altLang="en-US" sz="1700" dirty="0">
                <a:solidFill>
                  <a:prstClr val="black"/>
                </a:solidFill>
                <a:latin typeface="黑体" panose="02010609060101010101" pitchFamily="49" charset="-122"/>
                <a:ea typeface="黑体" panose="02010609060101010101" pitchFamily="49" charset="-122"/>
              </a:rPr>
              <a:t>称，玻利维亚的藜麦消费量“</a:t>
            </a:r>
            <a:r>
              <a:rPr lang="en-US" altLang="zh-CN" sz="1700" dirty="0">
                <a:solidFill>
                  <a:prstClr val="black"/>
                </a:solidFill>
                <a:latin typeface="黑体" panose="02010609060101010101" pitchFamily="49" charset="-122"/>
                <a:ea typeface="黑体" panose="02010609060101010101" pitchFamily="49" charset="-122"/>
              </a:rPr>
              <a:t>5</a:t>
            </a:r>
            <a:r>
              <a:rPr lang="zh-CN" altLang="en-US" sz="1700" dirty="0">
                <a:solidFill>
                  <a:prstClr val="black"/>
                </a:solidFill>
                <a:latin typeface="黑体" panose="02010609060101010101" pitchFamily="49" charset="-122"/>
                <a:ea typeface="黑体" panose="02010609060101010101" pitchFamily="49" charset="-122"/>
              </a:rPr>
              <a:t>年间下降了</a:t>
            </a:r>
            <a:r>
              <a:rPr lang="en-US" altLang="zh-CN" sz="1700" dirty="0">
                <a:solidFill>
                  <a:prstClr val="black"/>
                </a:solidFill>
                <a:latin typeface="黑体" panose="02010609060101010101" pitchFamily="49" charset="-122"/>
                <a:ea typeface="黑体" panose="02010609060101010101" pitchFamily="49" charset="-122"/>
              </a:rPr>
              <a:t>34%</a:t>
            </a:r>
            <a:r>
              <a:rPr lang="zh-CN" altLang="en-US" sz="1700" dirty="0">
                <a:solidFill>
                  <a:prstClr val="black"/>
                </a:solidFill>
                <a:latin typeface="黑体" panose="02010609060101010101" pitchFamily="49" charset="-122"/>
                <a:ea typeface="黑体" panose="02010609060101010101" pitchFamily="49" charset="-122"/>
              </a:rPr>
              <a:t>，当地家庭已经吃不起这种主食了，它已经变成了奢侈品”。</a:t>
            </a:r>
            <a:r>
              <a:rPr lang="en-US" altLang="zh-CN" sz="1700" dirty="0">
                <a:solidFill>
                  <a:prstClr val="black"/>
                </a:solidFill>
                <a:latin typeface="黑体" panose="02010609060101010101" pitchFamily="49" charset="-122"/>
                <a:ea typeface="黑体" panose="02010609060101010101" pitchFamily="49" charset="-122"/>
              </a:rPr>
              <a:t>《</a:t>
            </a:r>
            <a:r>
              <a:rPr lang="zh-CN" altLang="en-US" sz="1700" dirty="0">
                <a:solidFill>
                  <a:prstClr val="black"/>
                </a:solidFill>
                <a:latin typeface="黑体" panose="02010609060101010101" pitchFamily="49" charset="-122"/>
                <a:ea typeface="黑体" panose="02010609060101010101" pitchFamily="49" charset="-122"/>
              </a:rPr>
              <a:t>纽约时报</a:t>
            </a:r>
            <a:r>
              <a:rPr lang="en-US" altLang="zh-CN" sz="1700" dirty="0">
                <a:solidFill>
                  <a:prstClr val="black"/>
                </a:solidFill>
                <a:latin typeface="黑体" panose="02010609060101010101" pitchFamily="49" charset="-122"/>
                <a:ea typeface="黑体" panose="02010609060101010101" pitchFamily="49" charset="-122"/>
              </a:rPr>
              <a:t>》</a:t>
            </a:r>
            <a:r>
              <a:rPr lang="zh-CN" altLang="en-US" sz="1700" dirty="0">
                <a:solidFill>
                  <a:prstClr val="black"/>
                </a:solidFill>
                <a:latin typeface="黑体" panose="02010609060101010101" pitchFamily="49" charset="-122"/>
                <a:ea typeface="黑体" panose="02010609060101010101" pitchFamily="49" charset="-122"/>
              </a:rPr>
              <a:t>援引研究报告称，藜麦种植区的儿童营养不良率正在上升。</a:t>
            </a:r>
            <a:r>
              <a:rPr lang="en-US" altLang="zh-CN" sz="1700" dirty="0">
                <a:solidFill>
                  <a:prstClr val="black"/>
                </a:solidFill>
                <a:latin typeface="黑体" panose="02010609060101010101" pitchFamily="49" charset="-122"/>
                <a:ea typeface="黑体" panose="02010609060101010101" pitchFamily="49" charset="-122"/>
              </a:rPr>
              <a:t>2013</a:t>
            </a:r>
            <a:r>
              <a:rPr lang="zh-CN" altLang="en-US" sz="1700" dirty="0">
                <a:solidFill>
                  <a:prstClr val="black"/>
                </a:solidFill>
                <a:latin typeface="黑体" panose="02010609060101010101" pitchFamily="49" charset="-122"/>
                <a:ea typeface="黑体" panose="02010609060101010101" pitchFamily="49" charset="-122"/>
              </a:rPr>
              <a:t>年，</a:t>
            </a:r>
            <a:r>
              <a:rPr lang="en-US" altLang="zh-CN" sz="1700" dirty="0">
                <a:solidFill>
                  <a:prstClr val="black"/>
                </a:solidFill>
                <a:latin typeface="黑体" panose="02010609060101010101" pitchFamily="49" charset="-122"/>
                <a:ea typeface="黑体" panose="02010609060101010101" pitchFamily="49" charset="-122"/>
              </a:rPr>
              <a:t>《</a:t>
            </a:r>
            <a:r>
              <a:rPr lang="zh-CN" altLang="en-US" sz="1700" dirty="0">
                <a:solidFill>
                  <a:prstClr val="black"/>
                </a:solidFill>
                <a:latin typeface="黑体" panose="02010609060101010101" pitchFamily="49" charset="-122"/>
                <a:ea typeface="黑体" panose="02010609060101010101" pitchFamily="49" charset="-122"/>
              </a:rPr>
              <a:t>卫报</a:t>
            </a:r>
            <a:r>
              <a:rPr lang="en-US" altLang="zh-CN" sz="1700" dirty="0">
                <a:solidFill>
                  <a:prstClr val="black"/>
                </a:solidFill>
                <a:latin typeface="黑体" panose="02010609060101010101" pitchFamily="49" charset="-122"/>
                <a:ea typeface="黑体" panose="02010609060101010101" pitchFamily="49" charset="-122"/>
              </a:rPr>
              <a:t>》</a:t>
            </a:r>
            <a:r>
              <a:rPr lang="zh-CN" altLang="en-US" sz="1700" dirty="0">
                <a:solidFill>
                  <a:prstClr val="black"/>
                </a:solidFill>
                <a:latin typeface="黑体" panose="02010609060101010101" pitchFamily="49" charset="-122"/>
                <a:ea typeface="黑体" panose="02010609060101010101" pitchFamily="49" charset="-122"/>
              </a:rPr>
              <a:t>用煽动性标题提升了人们对这个问题的关注度：“素食者的肚子能装下藜麦令人反胃的事实吗？“该报称，贫穷的玻利维亚人和秘鲁人正在食用更加便宜的“进口垃圾食品”。</a:t>
            </a:r>
            <a:r>
              <a:rPr lang="en-US" altLang="zh-CN" sz="1700" dirty="0">
                <a:solidFill>
                  <a:prstClr val="black"/>
                </a:solidFill>
                <a:latin typeface="黑体" panose="02010609060101010101" pitchFamily="49" charset="-122"/>
                <a:ea typeface="黑体" panose="02010609060101010101" pitchFamily="49" charset="-122"/>
              </a:rPr>
              <a:t>《</a:t>
            </a:r>
            <a:r>
              <a:rPr lang="zh-CN" altLang="en-US" sz="1700" dirty="0">
                <a:solidFill>
                  <a:prstClr val="black"/>
                </a:solidFill>
                <a:latin typeface="黑体" panose="02010609060101010101" pitchFamily="49" charset="-122"/>
                <a:ea typeface="黑体" panose="02010609060101010101" pitchFamily="49" charset="-122"/>
              </a:rPr>
              <a:t>独立报</a:t>
            </a:r>
            <a:r>
              <a:rPr lang="en-US" altLang="zh-CN" sz="1700" dirty="0">
                <a:solidFill>
                  <a:prstClr val="black"/>
                </a:solidFill>
                <a:latin typeface="黑体" panose="02010609060101010101" pitchFamily="49" charset="-122"/>
                <a:ea typeface="黑体" panose="02010609060101010101" pitchFamily="49" charset="-122"/>
              </a:rPr>
              <a:t>》2013</a:t>
            </a:r>
            <a:r>
              <a:rPr lang="zh-CN" altLang="en-US" sz="1700" dirty="0">
                <a:solidFill>
                  <a:prstClr val="black"/>
                </a:solidFill>
                <a:latin typeface="黑体" panose="02010609060101010101" pitchFamily="49" charset="-122"/>
                <a:ea typeface="黑体" panose="02010609060101010101" pitchFamily="49" charset="-122"/>
              </a:rPr>
              <a:t>年一篇报道的标题是“藜麦：对你有利</a:t>
            </a:r>
            <a:r>
              <a:rPr lang="en-US" altLang="zh-CN" sz="1700" dirty="0">
                <a:solidFill>
                  <a:prstClr val="black"/>
                </a:solidFill>
                <a:latin typeface="黑体" panose="02010609060101010101" pitchFamily="49" charset="-122"/>
                <a:ea typeface="黑体" panose="02010609060101010101" pitchFamily="49" charset="-122"/>
              </a:rPr>
              <a:t>﹣﹣</a:t>
            </a:r>
            <a:r>
              <a:rPr lang="zh-CN" altLang="en-US" sz="1700" dirty="0">
                <a:solidFill>
                  <a:prstClr val="black"/>
                </a:solidFill>
                <a:latin typeface="黑体" panose="02010609060101010101" pitchFamily="49" charset="-122"/>
                <a:ea typeface="黑体" panose="02010609060101010101" pitchFamily="49" charset="-122"/>
              </a:rPr>
              <a:t>对玻利维亚人有害”。这些消息传遍了全球，在健康饮食者之中引发了一场良心危机。在社交媒体、素食博客和健康饮食论坛上，人们开始询问食用藜麦是否合适。</a:t>
            </a:r>
            <a:r>
              <a:rPr kumimoji="0" lang="zh-CN" altLang="en-US" sz="17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    </a:t>
            </a:r>
            <a:endParaRPr kumimoji="0" lang="en-US" altLang="zh-CN" sz="17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lvl="0">
              <a:lnSpc>
                <a:spcPct val="123000"/>
              </a:lnSpc>
              <a:defRPr/>
            </a:pPr>
            <a:r>
              <a:rPr lang="zh-CN" altLang="en-US" sz="1700" dirty="0">
                <a:solidFill>
                  <a:prstClr val="black"/>
                </a:solidFill>
                <a:latin typeface="黑体" panose="02010609060101010101" pitchFamily="49" charset="-122"/>
                <a:ea typeface="黑体" panose="02010609060101010101" pitchFamily="49" charset="-122"/>
              </a:rPr>
              <a:t>    这种说法看似可信，被许多人认可，但是经济学家马克．贝勒马尔等人对此则持保留意见。毕竟，藜麦贸易使大量外国资金涌入玻利维亚和秘鲁，其中许多资金进入了南美最贫穷的地区。几位经济学家跟踪了秘鲁家庭支出的调查数据，将种植且食用藜麦的家庭、食用但不种植藜麦的家庭和从不接触藜麦的家庭划分为三个小组。他们发现，从</a:t>
            </a:r>
            <a:r>
              <a:rPr lang="en-US" altLang="zh-CN" sz="1700" dirty="0">
                <a:solidFill>
                  <a:prstClr val="black"/>
                </a:solidFill>
                <a:latin typeface="黑体" panose="02010609060101010101" pitchFamily="49" charset="-122"/>
                <a:ea typeface="黑体" panose="02010609060101010101" pitchFamily="49" charset="-122"/>
              </a:rPr>
              <a:t>2004</a:t>
            </a:r>
            <a:r>
              <a:rPr lang="zh-CN" altLang="en-US" sz="1700" dirty="0">
                <a:solidFill>
                  <a:prstClr val="black"/>
                </a:solidFill>
                <a:latin typeface="黑体" panose="02010609060101010101" pitchFamily="49" charset="-122"/>
                <a:ea typeface="黑体" panose="02010609060101010101" pitchFamily="49" charset="-122"/>
              </a:rPr>
              <a:t>年到</a:t>
            </a:r>
            <a:r>
              <a:rPr lang="en-US" altLang="zh-CN" sz="1700" dirty="0">
                <a:solidFill>
                  <a:prstClr val="black"/>
                </a:solidFill>
                <a:latin typeface="黑体" panose="02010609060101010101" pitchFamily="49" charset="-122"/>
                <a:ea typeface="黑体" panose="02010609060101010101" pitchFamily="49" charset="-122"/>
              </a:rPr>
              <a:t>2013</a:t>
            </a:r>
            <a:r>
              <a:rPr lang="zh-CN" altLang="en-US" sz="1700" dirty="0">
                <a:solidFill>
                  <a:prstClr val="black"/>
                </a:solidFill>
                <a:latin typeface="黑体" panose="02010609060101010101" pitchFamily="49" charset="-122"/>
                <a:ea typeface="黑体" panose="02010609060101010101" pitchFamily="49" charset="-122"/>
              </a:rPr>
              <a:t>年，三个小组的生活水平都上升了，其中藜麦种植户家庭支出的增长速度是最快的。农民们正在变富，他们将这种新收入转化为支出又给周边民众带来了好处。那么藜麦消费量下降</a:t>
            </a:r>
            <a:r>
              <a:rPr lang="en-US" altLang="zh-CN" sz="1700" dirty="0">
                <a:solidFill>
                  <a:prstClr val="black"/>
                </a:solidFill>
                <a:latin typeface="黑体" panose="02010609060101010101" pitchFamily="49" charset="-122"/>
                <a:ea typeface="黑体" panose="02010609060101010101" pitchFamily="49" charset="-122"/>
              </a:rPr>
              <a:t>34</a:t>
            </a:r>
            <a:r>
              <a:rPr lang="zh-CN" altLang="en-US" sz="1700" dirty="0">
                <a:solidFill>
                  <a:prstClr val="black"/>
                </a:solidFill>
                <a:latin typeface="黑体" panose="02010609060101010101" pitchFamily="49" charset="-122"/>
                <a:ea typeface="黑体" panose="02010609060101010101" pitchFamily="49" charset="-122"/>
              </a:rPr>
              <a:t>％又是怎么回事呢？原来，在很长的时间内两个国家的藜麦消费量一直在缓慢而稳定地下降。这意味着消费量的下降和价格的激增不存在明显的联系。更加接近事实的解释是，秘鲁人和玻利维亚人只是想换换口味，吃点别的东西。</a:t>
            </a:r>
            <a:endParaRPr kumimoji="0" lang="zh-CN" altLang="en-US" sz="17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23000"/>
              </a:lnSpc>
              <a:spcBef>
                <a:spcPts val="0"/>
              </a:spcBef>
              <a:spcAft>
                <a:spcPts val="0"/>
              </a:spcAft>
              <a:buClrTx/>
              <a:buSzTx/>
              <a:buFontTx/>
              <a:buNone/>
              <a:defRPr/>
            </a:pPr>
            <a:endParaRPr kumimoji="0" lang="zh-CN" altLang="en-US" sz="17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
        <p:nvSpPr>
          <p:cNvPr id="4" name="文本框 3"/>
          <p:cNvSpPr txBox="1"/>
          <p:nvPr/>
        </p:nvSpPr>
        <p:spPr>
          <a:xfrm>
            <a:off x="199632" y="6284464"/>
            <a:ext cx="11774278" cy="419538"/>
          </a:xfrm>
          <a:prstGeom prst="rect">
            <a:avLst/>
          </a:prstGeom>
          <a:noFill/>
          <a:ln w="38100">
            <a:solidFill>
              <a:srgbClr val="00B050"/>
            </a:solidFill>
          </a:ln>
        </p:spPr>
        <p:txBody>
          <a:bodyPr wrap="square" rtlCol="0">
            <a:spAutoFit/>
          </a:bodyPr>
          <a:lstStyle/>
          <a:p>
            <a:pPr lvl="0">
              <a:lnSpc>
                <a:spcPct val="123000"/>
              </a:lnSpc>
              <a:defRPr/>
            </a:pPr>
            <a:r>
              <a:rPr lang="zh-CN" altLang="en-US" sz="2000" dirty="0">
                <a:solidFill>
                  <a:srgbClr val="FF0066"/>
                </a:solidFill>
                <a:latin typeface="黑体" panose="02010609060101010101" pitchFamily="49" charset="-122"/>
                <a:ea typeface="黑体" panose="02010609060101010101" pitchFamily="49" charset="-122"/>
              </a:rPr>
              <a:t>答案：①引用经济学家的调查数据及观点；②针对媒体提出的问题做出合理的解释；</a:t>
            </a:r>
            <a:endParaRPr kumimoji="0" lang="zh-CN" altLang="en-US" sz="2000" b="0" i="0" u="none" strike="noStrike" kern="1200" cap="none" spc="0" normalizeH="0" baseline="0" noProof="0" dirty="0">
              <a:ln>
                <a:noFill/>
              </a:ln>
              <a:solidFill>
                <a:srgbClr val="FF0066"/>
              </a:solidFill>
              <a:effectLst/>
              <a:uLnTx/>
              <a:uFillTx/>
              <a:latin typeface="黑体" panose="02010609060101010101" pitchFamily="49" charset="-122"/>
              <a:ea typeface="黑体" panose="02010609060101010101" pitchFamily="49" charset="-122"/>
            </a:endParaRPr>
          </a:p>
        </p:txBody>
      </p:sp>
      <p:sp>
        <p:nvSpPr>
          <p:cNvPr id="5" name="文本框 4"/>
          <p:cNvSpPr txBox="1"/>
          <p:nvPr/>
        </p:nvSpPr>
        <p:spPr>
          <a:xfrm>
            <a:off x="70880" y="494823"/>
            <a:ext cx="12192000" cy="430887"/>
          </a:xfrm>
          <a:prstGeom prst="rect">
            <a:avLst/>
          </a:prstGeom>
          <a:noFill/>
        </p:spPr>
        <p:txBody>
          <a:bodyPr wrap="square" rtlCol="0">
            <a:spAutoFit/>
          </a:bodyPr>
          <a:lstStyle/>
          <a:p>
            <a:pPr lvl="0">
              <a:defRPr/>
            </a:pPr>
            <a:r>
              <a:rPr lang="zh-CN" altLang="en-US" sz="2200" dirty="0">
                <a:solidFill>
                  <a:srgbClr val="FF0000"/>
                </a:solidFill>
                <a:latin typeface="黑体" panose="02010609060101010101" pitchFamily="49" charset="-122"/>
                <a:ea typeface="黑体" panose="02010609060101010101" pitchFamily="49" charset="-122"/>
              </a:rPr>
              <a:t>作者采用哪些方法证明关于藜麦的新闻报道结论有误？请根据文本概括。（</a:t>
            </a:r>
            <a:r>
              <a:rPr lang="en-US" altLang="zh-CN" sz="2200" dirty="0">
                <a:solidFill>
                  <a:srgbClr val="FF0000"/>
                </a:solidFill>
                <a:latin typeface="黑体" panose="02010609060101010101" pitchFamily="49" charset="-122"/>
                <a:ea typeface="黑体" panose="02010609060101010101" pitchFamily="49" charset="-122"/>
              </a:rPr>
              <a:t>6</a:t>
            </a:r>
            <a:r>
              <a:rPr lang="zh-CN" altLang="en-US" sz="2200" dirty="0">
                <a:solidFill>
                  <a:srgbClr val="FF0000"/>
                </a:solidFill>
                <a:latin typeface="黑体" panose="02010609060101010101" pitchFamily="49" charset="-122"/>
                <a:ea typeface="黑体" panose="02010609060101010101" pitchFamily="49" charset="-122"/>
              </a:rPr>
              <a:t>分）</a:t>
            </a:r>
            <a:endParaRPr kumimoji="0" lang="zh-CN" altLang="en-US" sz="22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endParaRPr>
          </a:p>
        </p:txBody>
      </p:sp>
      <p:cxnSp>
        <p:nvCxnSpPr>
          <p:cNvPr id="6" name="直接连接符 5"/>
          <p:cNvCxnSpPr/>
          <p:nvPr/>
        </p:nvCxnSpPr>
        <p:spPr>
          <a:xfrm>
            <a:off x="567558" y="4206155"/>
            <a:ext cx="8584325"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072055" y="5790589"/>
            <a:ext cx="10978178"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419194" y="4531974"/>
            <a:ext cx="4490544"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99633" y="6119036"/>
            <a:ext cx="1763174"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1767" y="13975"/>
            <a:ext cx="121920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【2023·</a:t>
            </a:r>
            <a:r>
              <a:rPr kumimoji="0" lang="zh-CN" altLang="en-US" sz="2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新高考</a:t>
            </a:r>
            <a:r>
              <a:rPr kumimoji="0" lang="en-US" altLang="zh-CN" sz="2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Ⅰ</a:t>
            </a:r>
            <a:r>
              <a:rPr kumimoji="0" lang="zh-CN" altLang="en-US" sz="2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卷，摘编自赫克托．麦克唐纳</a:t>
            </a:r>
            <a:r>
              <a:rPr kumimoji="0" lang="en-US" altLang="zh-CN" sz="2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后真相时代</a:t>
            </a:r>
            <a:r>
              <a:rPr kumimoji="0" lang="en-US" altLang="zh-CN" sz="2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a:t>
            </a:r>
            <a:endParaRPr kumimoji="0" lang="en-US" altLang="zh-CN" sz="2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
        <p:nvSpPr>
          <p:cNvPr id="3" name="文本框 2"/>
          <p:cNvSpPr txBox="1"/>
          <p:nvPr/>
        </p:nvSpPr>
        <p:spPr>
          <a:xfrm>
            <a:off x="70880" y="1319466"/>
            <a:ext cx="12265637" cy="5518562"/>
          </a:xfrm>
          <a:prstGeom prst="rect">
            <a:avLst/>
          </a:prstGeom>
          <a:noFill/>
        </p:spPr>
        <p:txBody>
          <a:bodyPr wrap="square" rtlCol="0">
            <a:spAutoFit/>
          </a:bodyPr>
          <a:lstStyle/>
          <a:p>
            <a:pPr lvl="0">
              <a:lnSpc>
                <a:spcPct val="123000"/>
              </a:lnSpc>
              <a:defRPr/>
            </a:pPr>
            <a:r>
              <a:rPr lang="zh-CN" altLang="en-US" sz="1700" dirty="0">
                <a:solidFill>
                  <a:prstClr val="black"/>
                </a:solidFill>
                <a:latin typeface="黑体" panose="02010609060101010101" pitchFamily="49" charset="-122"/>
                <a:ea typeface="黑体" panose="02010609060101010101" pitchFamily="49" charset="-122"/>
              </a:rPr>
              <a:t>    为了解藜麦的种植情况，我去了秘鲁科尔卡山谷，这里在印加时代以前就得到了开垦。藜麦是一种美丽的作物，拥有深红色或金黄色的巨大种球。在安第斯山的这片区域，人们在梯田上同时种植藜麦以及当地特有的玉米和马铃薯品种。“国外需求绝对是一件好事，“我的秘鲁向导杰西卡说道，“农民非常高兴，所有想吃藜麦的人仍然买得起这种食物。“她还解释了另一个好处。之前，秘鲁城里人往往认为他们这片区域吃藜麦的人“很土”。现在，由于美国人和欧洲人的重视，食用藜麦被视作一种时尚。“利马人终于开始尊重我们这些高原人和我们的传统了。“玻利维亚西南部有一片遥远而不适合居住的区域，那里到处都是盐湖和休眠火山。在那里，我看到了由藜麦资金支持的当地急需的开发和旅游项目。千百年来勉强能够养家糊口的自耕农开始为更加美好的未来而投资。我在</a:t>
            </a:r>
            <a:r>
              <a:rPr lang="en-US" altLang="zh-CN" sz="1700" dirty="0">
                <a:solidFill>
                  <a:prstClr val="black"/>
                </a:solidFill>
                <a:latin typeface="黑体" panose="02010609060101010101" pitchFamily="49" charset="-122"/>
                <a:ea typeface="黑体" panose="02010609060101010101" pitchFamily="49" charset="-122"/>
              </a:rPr>
              <a:t>2017</a:t>
            </a:r>
            <a:r>
              <a:rPr lang="zh-CN" altLang="en-US" sz="1700" dirty="0">
                <a:solidFill>
                  <a:prstClr val="black"/>
                </a:solidFill>
                <a:latin typeface="黑体" panose="02010609060101010101" pitchFamily="49" charset="-122"/>
                <a:ea typeface="黑体" panose="02010609060101010101" pitchFamily="49" charset="-122"/>
              </a:rPr>
              <a:t>年</a:t>
            </a:r>
            <a:r>
              <a:rPr lang="en-US" altLang="zh-CN" sz="1700" dirty="0">
                <a:solidFill>
                  <a:prstClr val="black"/>
                </a:solidFill>
                <a:latin typeface="黑体" panose="02010609060101010101" pitchFamily="49" charset="-122"/>
                <a:ea typeface="黑体" panose="02010609060101010101" pitchFamily="49" charset="-122"/>
              </a:rPr>
              <a:t>4</a:t>
            </a:r>
            <a:r>
              <a:rPr lang="zh-CN" altLang="en-US" sz="1700" dirty="0">
                <a:solidFill>
                  <a:prstClr val="black"/>
                </a:solidFill>
                <a:latin typeface="黑体" panose="02010609060101010101" pitchFamily="49" charset="-122"/>
                <a:ea typeface="黑体" panose="02010609060101010101" pitchFamily="49" charset="-122"/>
              </a:rPr>
              <a:t>月听到的玻利维亚人对于该作物的唯一抱怨是，日益增长的供给正在拉低价格。玻利维亚的藜麦种植面积增长了两倍多，从</a:t>
            </a:r>
            <a:r>
              <a:rPr lang="en-US" altLang="zh-CN" sz="1700" dirty="0">
                <a:solidFill>
                  <a:prstClr val="black"/>
                </a:solidFill>
                <a:latin typeface="黑体" panose="02010609060101010101" pitchFamily="49" charset="-122"/>
                <a:ea typeface="黑体" panose="02010609060101010101" pitchFamily="49" charset="-122"/>
              </a:rPr>
              <a:t>2007</a:t>
            </a:r>
            <a:r>
              <a:rPr lang="zh-CN" altLang="en-US" sz="1700" dirty="0">
                <a:solidFill>
                  <a:prstClr val="black"/>
                </a:solidFill>
                <a:latin typeface="黑体" panose="02010609060101010101" pitchFamily="49" charset="-122"/>
                <a:ea typeface="黑体" panose="02010609060101010101" pitchFamily="49" charset="-122"/>
              </a:rPr>
              <a:t>年的</a:t>
            </a:r>
            <a:r>
              <a:rPr lang="en-US" altLang="zh-CN" sz="1700" dirty="0">
                <a:solidFill>
                  <a:prstClr val="black"/>
                </a:solidFill>
                <a:latin typeface="黑体" panose="02010609060101010101" pitchFamily="49" charset="-122"/>
                <a:ea typeface="黑体" panose="02010609060101010101" pitchFamily="49" charset="-122"/>
              </a:rPr>
              <a:t>5</a:t>
            </a:r>
            <a:r>
              <a:rPr lang="zh-CN" altLang="en-US" sz="1700" dirty="0">
                <a:solidFill>
                  <a:prstClr val="black"/>
                </a:solidFill>
                <a:latin typeface="黑体" panose="02010609060101010101" pitchFamily="49" charset="-122"/>
                <a:ea typeface="黑体" panose="02010609060101010101" pitchFamily="49" charset="-122"/>
              </a:rPr>
              <a:t>万公顷增长到</a:t>
            </a:r>
            <a:r>
              <a:rPr lang="en-US" altLang="zh-CN" sz="1700" dirty="0">
                <a:solidFill>
                  <a:prstClr val="black"/>
                </a:solidFill>
                <a:latin typeface="黑体" panose="02010609060101010101" pitchFamily="49" charset="-122"/>
                <a:ea typeface="黑体" panose="02010609060101010101" pitchFamily="49" charset="-122"/>
              </a:rPr>
              <a:t>2016</a:t>
            </a:r>
            <a:r>
              <a:rPr lang="zh-CN" altLang="en-US" sz="1700" dirty="0">
                <a:solidFill>
                  <a:prstClr val="black"/>
                </a:solidFill>
                <a:latin typeface="黑体" panose="02010609060101010101" pitchFamily="49" charset="-122"/>
                <a:ea typeface="黑体" panose="02010609060101010101" pitchFamily="49" charset="-122"/>
              </a:rPr>
              <a:t>年的</a:t>
            </a:r>
            <a:r>
              <a:rPr lang="en-US" altLang="zh-CN" sz="1700" dirty="0">
                <a:solidFill>
                  <a:prstClr val="black"/>
                </a:solidFill>
                <a:latin typeface="黑体" panose="02010609060101010101" pitchFamily="49" charset="-122"/>
                <a:ea typeface="黑体" panose="02010609060101010101" pitchFamily="49" charset="-122"/>
              </a:rPr>
              <a:t>18</a:t>
            </a:r>
            <a:r>
              <a:rPr lang="zh-CN" altLang="en-US" sz="1700" dirty="0">
                <a:solidFill>
                  <a:prstClr val="black"/>
                </a:solidFill>
                <a:latin typeface="黑体" panose="02010609060101010101" pitchFamily="49" charset="-122"/>
                <a:ea typeface="黑体" panose="02010609060101010101" pitchFamily="49" charset="-122"/>
              </a:rPr>
              <a:t>万公顷。马克．贝勒马尔后来对我说：“这是一个令人悲伤的结局，因为它的价格不太可能再度回升。“在风景如画的科尔卡山谷，当太阳落山时，我问杰西卡，欧洲和北美的消费者是否应该为吃掉秘鲁人和玻利维亚人的食物而感到内疚。我可以猜到答案，但我想听到当地人的亲口否认。“相信我，“杰西卡笑道，“我们有许多藜麦。</a:t>
            </a:r>
            <a:r>
              <a:rPr lang="en-US" altLang="zh-CN" sz="1700" dirty="0">
                <a:solidFill>
                  <a:prstClr val="black"/>
                </a:solidFill>
                <a:latin typeface="黑体" panose="02010609060101010101" pitchFamily="49" charset="-122"/>
                <a:ea typeface="黑体" panose="02010609060101010101" pitchFamily="49" charset="-122"/>
              </a:rPr>
              <a:t>“</a:t>
            </a:r>
            <a:endParaRPr lang="en-US" altLang="zh-CN" sz="1700" dirty="0">
              <a:solidFill>
                <a:prstClr val="black"/>
              </a:solidFill>
              <a:latin typeface="黑体" panose="02010609060101010101" pitchFamily="49" charset="-122"/>
              <a:ea typeface="黑体" panose="02010609060101010101" pitchFamily="49" charset="-122"/>
            </a:endParaRPr>
          </a:p>
          <a:p>
            <a:pPr lvl="0">
              <a:lnSpc>
                <a:spcPct val="123000"/>
              </a:lnSpc>
              <a:defRPr/>
            </a:pPr>
            <a:r>
              <a:rPr kumimoji="0" lang="zh-CN" altLang="en-US" sz="17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    乍一看，这一关于食物热潮、全球贸易和消费者忧虑的事件讲述了谎言被揭穿的过程。不过，这些受到错误解读的真相可能会对当地的人们造成真正的伤害。各行各业有经验的沟通者会通过片面的事实、数字、背景呈现某种世界观，从而影响现实。在这个例子中，新闻工作者和博主出于高尚的理由引导消费者远离藜麦：他们由衷地为一个贫困群体感到担忧，害怕狂暴的全球贸易风潮会危及这一群体的利益。我们很早就知道这一点：每个新手辩论者和犯错误的小学生都知道如何挑选最有利于自己的真相。不过，我们可能不知道这些真相为沟通者提供了多大的灵活性。很多时候，你可以通过许多方式描述一个人、一件事物或者一起事件，这些描述可能具有同等的真实性。我将它们称为“竞争性真相“</a:t>
            </a:r>
            <a:endParaRPr kumimoji="0" lang="zh-CN" altLang="en-US" sz="17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
        <p:nvSpPr>
          <p:cNvPr id="4" name="文本框 3"/>
          <p:cNvSpPr txBox="1"/>
          <p:nvPr/>
        </p:nvSpPr>
        <p:spPr>
          <a:xfrm>
            <a:off x="4598213" y="925710"/>
            <a:ext cx="4632499" cy="419538"/>
          </a:xfrm>
          <a:prstGeom prst="rect">
            <a:avLst/>
          </a:prstGeom>
          <a:noFill/>
          <a:ln w="38100">
            <a:solidFill>
              <a:srgbClr val="00B050"/>
            </a:solidFill>
          </a:ln>
        </p:spPr>
        <p:txBody>
          <a:bodyPr wrap="square" rtlCol="0">
            <a:spAutoFit/>
          </a:bodyPr>
          <a:lstStyle/>
          <a:p>
            <a:pPr lvl="0">
              <a:lnSpc>
                <a:spcPct val="123000"/>
              </a:lnSpc>
              <a:defRPr/>
            </a:pPr>
            <a:r>
              <a:rPr lang="zh-CN" altLang="en-US" sz="2000" dirty="0">
                <a:solidFill>
                  <a:srgbClr val="FF0066"/>
                </a:solidFill>
                <a:latin typeface="黑体" panose="02010609060101010101" pitchFamily="49" charset="-122"/>
                <a:ea typeface="黑体" panose="02010609060101010101" pitchFamily="49" charset="-122"/>
              </a:rPr>
              <a:t>③进行实地调研，征询当地居民的意见。</a:t>
            </a:r>
            <a:endParaRPr kumimoji="0" lang="zh-CN" altLang="en-US" sz="2000" b="0" i="0" u="none" strike="noStrike" kern="1200" cap="none" spc="0" normalizeH="0" baseline="0" noProof="0" dirty="0">
              <a:ln>
                <a:noFill/>
              </a:ln>
              <a:solidFill>
                <a:srgbClr val="FF0066"/>
              </a:solidFill>
              <a:effectLst/>
              <a:uLnTx/>
              <a:uFillTx/>
              <a:latin typeface="黑体" panose="02010609060101010101" pitchFamily="49" charset="-122"/>
              <a:ea typeface="黑体" panose="02010609060101010101" pitchFamily="49" charset="-122"/>
            </a:endParaRPr>
          </a:p>
        </p:txBody>
      </p:sp>
      <p:sp>
        <p:nvSpPr>
          <p:cNvPr id="5" name="文本框 4"/>
          <p:cNvSpPr txBox="1"/>
          <p:nvPr/>
        </p:nvSpPr>
        <p:spPr>
          <a:xfrm>
            <a:off x="70880" y="494823"/>
            <a:ext cx="12192000" cy="430887"/>
          </a:xfrm>
          <a:prstGeom prst="rect">
            <a:avLst/>
          </a:prstGeom>
          <a:noFill/>
        </p:spPr>
        <p:txBody>
          <a:bodyPr wrap="square" rtlCol="0">
            <a:spAutoFit/>
          </a:bodyPr>
          <a:lstStyle/>
          <a:p>
            <a:pPr lvl="0">
              <a:defRPr/>
            </a:pPr>
            <a:r>
              <a:rPr lang="zh-CN" altLang="en-US" sz="2200" dirty="0">
                <a:solidFill>
                  <a:srgbClr val="FF0000"/>
                </a:solidFill>
                <a:latin typeface="黑体" panose="02010609060101010101" pitchFamily="49" charset="-122"/>
                <a:ea typeface="黑体" panose="02010609060101010101" pitchFamily="49" charset="-122"/>
              </a:rPr>
              <a:t>作者采用哪些方法证明关于藜麦的新闻报道结论有误？请根据文本概括。（</a:t>
            </a:r>
            <a:r>
              <a:rPr lang="en-US" altLang="zh-CN" sz="2200" dirty="0">
                <a:solidFill>
                  <a:srgbClr val="FF0000"/>
                </a:solidFill>
                <a:latin typeface="黑体" panose="02010609060101010101" pitchFamily="49" charset="-122"/>
                <a:ea typeface="黑体" panose="02010609060101010101" pitchFamily="49" charset="-122"/>
              </a:rPr>
              <a:t>6</a:t>
            </a:r>
            <a:r>
              <a:rPr lang="zh-CN" altLang="en-US" sz="2200" dirty="0">
                <a:solidFill>
                  <a:srgbClr val="FF0000"/>
                </a:solidFill>
                <a:latin typeface="黑体" panose="02010609060101010101" pitchFamily="49" charset="-122"/>
                <a:ea typeface="黑体" panose="02010609060101010101" pitchFamily="49" charset="-122"/>
              </a:rPr>
              <a:t>分）</a:t>
            </a:r>
            <a:endParaRPr kumimoji="0" lang="zh-CN" altLang="en-US" sz="22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endParaRPr>
          </a:p>
        </p:txBody>
      </p:sp>
      <p:cxnSp>
        <p:nvCxnSpPr>
          <p:cNvPr id="12" name="直接连接符 11"/>
          <p:cNvCxnSpPr/>
          <p:nvPr/>
        </p:nvCxnSpPr>
        <p:spPr>
          <a:xfrm>
            <a:off x="672663" y="1697838"/>
            <a:ext cx="4490544"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0" y="-198266"/>
            <a:ext cx="9217025" cy="96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0" fontAlgn="base" latinLnBrk="0" hangingPunct="0">
              <a:lnSpc>
                <a:spcPct val="150000"/>
              </a:lnSpc>
              <a:spcBef>
                <a:spcPct val="0"/>
              </a:spcBef>
              <a:spcAft>
                <a:spcPct val="0"/>
              </a:spcAft>
              <a:buClrTx/>
              <a:buSzTx/>
              <a:buFontTx/>
              <a:buNone/>
              <a:defRPr/>
            </a:pPr>
            <a:r>
              <a:rPr lang="zh-CN" altLang="en-US" sz="4400" dirty="0">
                <a:solidFill>
                  <a:prstClr val="black"/>
                </a:solidFill>
                <a:latin typeface="演示秋鸿楷" panose="00000500000000000000" pitchFamily="2" charset="-122"/>
                <a:ea typeface="演示秋鸿楷" panose="00000500000000000000" pitchFamily="2" charset="-122"/>
              </a:rPr>
              <a:t>二、分析</a:t>
            </a:r>
            <a:r>
              <a:rPr lang="zh-CN" altLang="en-US" sz="4400" dirty="0">
                <a:solidFill>
                  <a:prstClr val="black"/>
                </a:solidFill>
                <a:highlight>
                  <a:srgbClr val="00FFFF"/>
                </a:highlight>
                <a:latin typeface="演示秋鸿楷" panose="00000500000000000000" pitchFamily="2" charset="-122"/>
                <a:ea typeface="演示秋鸿楷" panose="00000500000000000000" pitchFamily="2" charset="-122"/>
              </a:rPr>
              <a:t>论证结构</a:t>
            </a:r>
            <a:r>
              <a:rPr kumimoji="0" lang="en-US" altLang="zh-CN" sz="4400" b="0" i="0" u="none" strike="noStrike" kern="1200" cap="none" spc="0" normalizeH="0" baseline="0" noProof="0" dirty="0">
                <a:ln>
                  <a:noFill/>
                </a:ln>
                <a:solidFill>
                  <a:prstClr val="black"/>
                </a:solidFill>
                <a:effectLst/>
                <a:highlight>
                  <a:srgbClr val="00FFFF"/>
                </a:highlight>
                <a:uLnTx/>
                <a:uFillTx/>
                <a:latin typeface="演示秋鸿楷" panose="00000500000000000000" pitchFamily="2" charset="-122"/>
                <a:ea typeface="演示秋鸿楷" panose="00000500000000000000" pitchFamily="2" charset="-122"/>
              </a:rPr>
              <a:t>    </a:t>
            </a:r>
            <a:endParaRPr kumimoji="0" lang="en-US" altLang="zh-CN" sz="4400" b="0" i="0" u="none" strike="noStrike" kern="1200" cap="none" spc="0" normalizeH="0" baseline="0" noProof="0" dirty="0">
              <a:ln>
                <a:noFill/>
              </a:ln>
              <a:solidFill>
                <a:prstClr val="black"/>
              </a:solidFill>
              <a:effectLst/>
              <a:highlight>
                <a:srgbClr val="00FFFF"/>
              </a:highlight>
              <a:uLnTx/>
              <a:uFillTx/>
              <a:latin typeface="演示秋鸿楷" panose="00000500000000000000" pitchFamily="2" charset="-122"/>
              <a:ea typeface="演示秋鸿楷" panose="00000500000000000000" pitchFamily="2" charset="-122"/>
            </a:endParaRPr>
          </a:p>
        </p:txBody>
      </p:sp>
      <p:sp>
        <p:nvSpPr>
          <p:cNvPr id="4" name="文本框 3"/>
          <p:cNvSpPr txBox="1">
            <a:spLocks noChangeArrowheads="1"/>
          </p:cNvSpPr>
          <p:nvPr/>
        </p:nvSpPr>
        <p:spPr bwMode="auto">
          <a:xfrm>
            <a:off x="0" y="647993"/>
            <a:ext cx="11872323" cy="55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0" fontAlgn="base" latinLnBrk="0" hangingPunct="0">
              <a:lnSpc>
                <a:spcPct val="150000"/>
              </a:lnSpc>
              <a:spcBef>
                <a:spcPct val="0"/>
              </a:spcBef>
              <a:spcAft>
                <a:spcPct val="0"/>
              </a:spcAft>
              <a:buClrTx/>
              <a:buSzTx/>
              <a:buFontTx/>
              <a:buNone/>
              <a:defRPr/>
            </a:pPr>
            <a:r>
              <a:rPr kumimoji="0" lang="zh-CN" altLang="en-US" sz="2400" b="1" i="0" u="none" strike="noStrike" kern="1200" cap="none" spc="0" normalizeH="0" baseline="0" noProof="0" dirty="0">
                <a:ln>
                  <a:noFill/>
                </a:ln>
                <a:effectLst/>
                <a:uLnTx/>
                <a:uFillTx/>
                <a:latin typeface="黑体" panose="02010609060101010101" pitchFamily="49" charset="-122"/>
                <a:ea typeface="黑体" panose="02010609060101010101" pitchFamily="49" charset="-122"/>
                <a:cs typeface="+mn-cs"/>
              </a:rPr>
              <a:t>相似题型：</a:t>
            </a:r>
            <a:r>
              <a:rPr kumimoji="0" lang="zh-CN" altLang="en-US" sz="2400" b="0" i="0" u="none" strike="noStrike" kern="1200" cap="none" spc="0" normalizeH="0" baseline="0" noProof="0" dirty="0">
                <a:ln>
                  <a:noFill/>
                </a:ln>
                <a:effectLst/>
                <a:highlight>
                  <a:srgbClr val="00FFFF"/>
                </a:highlight>
                <a:uLnTx/>
                <a:uFillTx/>
                <a:latin typeface="黑体" panose="02010609060101010101" pitchFamily="49" charset="-122"/>
                <a:ea typeface="黑体" panose="02010609060101010101" pitchFamily="49" charset="-122"/>
                <a:cs typeface="+mn-cs"/>
              </a:rPr>
              <a:t>论证思路</a:t>
            </a:r>
            <a:r>
              <a:rPr kumimoji="0" lang="en-US" altLang="zh-CN" sz="2400" b="0" i="0" u="none" strike="noStrike" kern="1200" cap="none" spc="0" normalizeH="0" baseline="0" noProof="0" dirty="0">
                <a:ln>
                  <a:noFill/>
                </a:ln>
                <a:effectLst/>
                <a:uLnTx/>
                <a:uFillTx/>
                <a:latin typeface="黑体" panose="02010609060101010101" pitchFamily="49" charset="-122"/>
                <a:ea typeface="黑体" panose="02010609060101010101" pitchFamily="49" charset="-122"/>
                <a:cs typeface="+mn-cs"/>
              </a:rPr>
              <a:t>/</a:t>
            </a:r>
            <a:r>
              <a:rPr lang="zh-CN" altLang="en-US" sz="2400" noProof="0" dirty="0">
                <a:highlight>
                  <a:srgbClr val="00FFFF"/>
                </a:highlight>
                <a:latin typeface="黑体" panose="02010609060101010101" pitchFamily="49" charset="-122"/>
                <a:ea typeface="黑体" panose="02010609060101010101" pitchFamily="49" charset="-122"/>
              </a:rPr>
              <a:t>行文脉络</a:t>
            </a:r>
            <a:r>
              <a:rPr kumimoji="0" lang="en-US" altLang="zh-CN" sz="2400" b="0" i="0" u="none" strike="noStrike" kern="1200" cap="none" spc="0" normalizeH="0" baseline="0" noProof="0" dirty="0">
                <a:ln>
                  <a:noFill/>
                </a:ln>
                <a:effectLst/>
                <a:uLnTx/>
                <a:uFillTx/>
                <a:latin typeface="黑体" panose="02010609060101010101" pitchFamily="49" charset="-122"/>
                <a:ea typeface="黑体" panose="02010609060101010101" pitchFamily="49" charset="-122"/>
                <a:cs typeface="+mn-cs"/>
              </a:rPr>
              <a:t>/</a:t>
            </a:r>
            <a:r>
              <a:rPr kumimoji="0" lang="zh-CN" altLang="en-US" sz="2400" b="0" i="0" u="none" strike="noStrike" kern="1200" cap="none" spc="0" normalizeH="0" baseline="0" noProof="0" dirty="0">
                <a:ln>
                  <a:noFill/>
                </a:ln>
                <a:effectLst/>
                <a:uLnTx/>
                <a:uFillTx/>
                <a:latin typeface="黑体" panose="02010609060101010101" pitchFamily="49" charset="-122"/>
                <a:ea typeface="黑体" panose="02010609060101010101" pitchFamily="49" charset="-122"/>
                <a:cs typeface="+mn-cs"/>
              </a:rPr>
              <a:t>文章结构</a:t>
            </a:r>
            <a:r>
              <a:rPr kumimoji="0" lang="en-US" altLang="zh-CN" sz="2400" b="0" i="0" u="none" strike="noStrike" kern="1200" cap="none" spc="0" normalizeH="0" baseline="0" noProof="0" dirty="0">
                <a:ln>
                  <a:noFill/>
                </a:ln>
                <a:effectLst/>
                <a:uLnTx/>
                <a:uFillTx/>
                <a:latin typeface="黑体" panose="02010609060101010101" pitchFamily="49" charset="-122"/>
                <a:ea typeface="黑体" panose="02010609060101010101" pitchFamily="49" charset="-122"/>
                <a:cs typeface="+mn-cs"/>
              </a:rPr>
              <a:t>/</a:t>
            </a:r>
            <a:r>
              <a:rPr kumimoji="0" lang="zh-CN" altLang="en-US" sz="2400" b="0" i="0" u="none" strike="noStrike" kern="1200" cap="none" spc="0" normalizeH="0" baseline="0" noProof="0" dirty="0">
                <a:ln>
                  <a:noFill/>
                </a:ln>
                <a:effectLst/>
                <a:uLnTx/>
                <a:uFillTx/>
                <a:latin typeface="黑体" panose="02010609060101010101" pitchFamily="49" charset="-122"/>
                <a:ea typeface="黑体" panose="02010609060101010101" pitchFamily="49" charset="-122"/>
                <a:cs typeface="+mn-cs"/>
              </a:rPr>
              <a:t>层次</a:t>
            </a:r>
            <a:r>
              <a:rPr kumimoji="0" lang="en-US" altLang="zh-CN" sz="2400" b="0" i="0" u="none" strike="noStrike" kern="1200" cap="none" spc="0" normalizeH="0" baseline="0" noProof="0" dirty="0">
                <a:ln>
                  <a:noFill/>
                </a:ln>
                <a:effectLst/>
                <a:uLnTx/>
                <a:uFillTx/>
                <a:latin typeface="黑体" panose="02010609060101010101" pitchFamily="49" charset="-122"/>
                <a:ea typeface="黑体" panose="02010609060101010101" pitchFamily="49" charset="-122"/>
                <a:cs typeface="+mn-cs"/>
              </a:rPr>
              <a:t>/</a:t>
            </a:r>
            <a:r>
              <a:rPr kumimoji="0" lang="zh-CN" altLang="en-US" sz="2400" b="0" i="0" u="none" strike="noStrike" kern="1200" cap="none" spc="0" normalizeH="0" baseline="0" noProof="0" dirty="0">
                <a:ln>
                  <a:noFill/>
                </a:ln>
                <a:effectLst/>
                <a:uLnTx/>
                <a:uFillTx/>
                <a:latin typeface="黑体" panose="02010609060101010101" pitchFamily="49" charset="-122"/>
                <a:ea typeface="黑体" panose="02010609060101010101" pitchFamily="49" charset="-122"/>
                <a:cs typeface="+mn-cs"/>
              </a:rPr>
              <a:t>步骤</a:t>
            </a:r>
            <a:r>
              <a:rPr kumimoji="0" lang="en-US" altLang="zh-CN" sz="2400" b="0" i="0" u="none" strike="noStrike" kern="1200" cap="none" spc="0" normalizeH="0" baseline="0" noProof="0" dirty="0">
                <a:ln>
                  <a:noFill/>
                </a:ln>
                <a:effectLst/>
                <a:uLnTx/>
                <a:uFillTx/>
                <a:latin typeface="黑体" panose="02010609060101010101" pitchFamily="49" charset="-122"/>
                <a:ea typeface="黑体" panose="02010609060101010101" pitchFamily="49" charset="-122"/>
                <a:cs typeface="+mn-cs"/>
              </a:rPr>
              <a:t>/</a:t>
            </a:r>
            <a:r>
              <a:rPr kumimoji="0" lang="zh-CN" altLang="en-US" sz="2400" b="0" i="0" u="none" strike="noStrike" kern="1200" cap="none" spc="0" normalizeH="0" baseline="0" noProof="0" dirty="0">
                <a:ln>
                  <a:noFill/>
                </a:ln>
                <a:effectLst/>
                <a:uLnTx/>
                <a:uFillTx/>
                <a:latin typeface="黑体" panose="02010609060101010101" pitchFamily="49" charset="-122"/>
                <a:ea typeface="黑体" panose="02010609060101010101" pitchFamily="49" charset="-122"/>
                <a:cs typeface="+mn-cs"/>
              </a:rPr>
              <a:t>如何展开论证</a:t>
            </a:r>
            <a:r>
              <a:rPr kumimoji="0" lang="en-US" altLang="zh-CN" sz="2400" b="0" i="0" u="none" strike="noStrike" kern="1200" cap="none" spc="0" normalizeH="0" baseline="0" noProof="0" dirty="0">
                <a:ln>
                  <a:noFill/>
                </a:ln>
                <a:effectLst/>
                <a:uLnTx/>
                <a:uFillTx/>
                <a:latin typeface="黑体" panose="02010609060101010101" pitchFamily="49" charset="-122"/>
                <a:ea typeface="黑体" panose="02010609060101010101" pitchFamily="49" charset="-122"/>
                <a:cs typeface="+mn-cs"/>
              </a:rPr>
              <a:t>/</a:t>
            </a:r>
            <a:r>
              <a:rPr kumimoji="0" lang="zh-CN" altLang="en-US" sz="2400" b="0" i="0" u="none" strike="noStrike" kern="1200" cap="none" spc="0" normalizeH="0" baseline="0" noProof="0" dirty="0">
                <a:ln>
                  <a:noFill/>
                </a:ln>
                <a:effectLst/>
                <a:uLnTx/>
                <a:uFillTx/>
                <a:latin typeface="黑体" panose="02010609060101010101" pitchFamily="49" charset="-122"/>
                <a:ea typeface="黑体" panose="02010609060101010101" pitchFamily="49" charset="-122"/>
                <a:cs typeface="+mn-cs"/>
              </a:rPr>
              <a:t>如何谋篇布局</a:t>
            </a:r>
            <a:endParaRPr kumimoji="0" lang="en-US" altLang="zh-CN" sz="2400" b="0" i="0" u="none" strike="noStrike" kern="1200" cap="none" spc="0" normalizeH="0" baseline="0" noProof="0" dirty="0">
              <a:ln>
                <a:noFill/>
              </a:ln>
              <a:effectLst/>
              <a:uLnTx/>
              <a:uFillTx/>
              <a:latin typeface="黑体" panose="02010609060101010101" pitchFamily="49" charset="-122"/>
              <a:ea typeface="黑体" panose="02010609060101010101" pitchFamily="49" charset="-122"/>
              <a:cs typeface="+mn-cs"/>
            </a:endParaRPr>
          </a:p>
        </p:txBody>
      </p:sp>
      <p:sp>
        <p:nvSpPr>
          <p:cNvPr id="5" name="文本框 4"/>
          <p:cNvSpPr txBox="1"/>
          <p:nvPr/>
        </p:nvSpPr>
        <p:spPr>
          <a:xfrm>
            <a:off x="0" y="1207762"/>
            <a:ext cx="10962167" cy="461665"/>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effectLst/>
                <a:highlight>
                  <a:srgbClr val="00FF00"/>
                </a:highlight>
                <a:uLnTx/>
                <a:uFillTx/>
                <a:latin typeface="黑体" panose="02010609060101010101" pitchFamily="49" charset="-122"/>
                <a:ea typeface="黑体" panose="02010609060101010101" pitchFamily="49" charset="-122"/>
                <a:cs typeface="+mn-cs"/>
              </a:rPr>
              <a:t>常见结构</a:t>
            </a:r>
            <a:r>
              <a:rPr kumimoji="0" lang="en-US" altLang="zh-CN" sz="2400" b="1" i="0" u="none" strike="noStrike" kern="1200" cap="none" spc="0" normalizeH="0" baseline="0" noProof="0" dirty="0">
                <a:ln>
                  <a:noFill/>
                </a:ln>
                <a:effectLst/>
                <a:highlight>
                  <a:srgbClr val="00FF00"/>
                </a:highlight>
                <a:uLnTx/>
                <a:uFillTx/>
                <a:latin typeface="黑体" panose="02010609060101010101" pitchFamily="49" charset="-122"/>
                <a:ea typeface="黑体" panose="02010609060101010101" pitchFamily="49" charset="-122"/>
                <a:cs typeface="+mn-cs"/>
              </a:rPr>
              <a:t>/</a:t>
            </a:r>
            <a:r>
              <a:rPr kumimoji="0" lang="zh-CN" altLang="en-US" sz="2400" b="1" i="0" u="none" strike="noStrike" kern="1200" cap="none" spc="0" normalizeH="0" baseline="0" noProof="0" dirty="0">
                <a:ln>
                  <a:noFill/>
                </a:ln>
                <a:effectLst/>
                <a:highlight>
                  <a:srgbClr val="00FF00"/>
                </a:highlight>
                <a:uLnTx/>
                <a:uFillTx/>
                <a:latin typeface="黑体" panose="02010609060101010101" pitchFamily="49" charset="-122"/>
                <a:ea typeface="黑体" panose="02010609060101010101" pitchFamily="49" charset="-122"/>
                <a:cs typeface="+mn-cs"/>
              </a:rPr>
              <a:t>层次</a:t>
            </a:r>
            <a:r>
              <a:rPr kumimoji="0" lang="en-US" altLang="zh-CN" sz="2400" b="1" i="0" u="none" strike="noStrike" kern="1200" cap="none" spc="0" normalizeH="0" baseline="0" noProof="0" dirty="0">
                <a:ln>
                  <a:noFill/>
                </a:ln>
                <a:effectLst/>
                <a:highlight>
                  <a:srgbClr val="00FF00"/>
                </a:highlight>
                <a:uLnTx/>
                <a:uFillTx/>
                <a:latin typeface="黑体" panose="02010609060101010101" pitchFamily="49" charset="-122"/>
                <a:ea typeface="黑体" panose="02010609060101010101" pitchFamily="49" charset="-122"/>
                <a:cs typeface="+mn-cs"/>
              </a:rPr>
              <a:t>/</a:t>
            </a:r>
            <a:r>
              <a:rPr kumimoji="0" lang="zh-CN" altLang="en-US" sz="2400" b="1" i="0" u="none" strike="noStrike" kern="1200" cap="none" spc="0" normalizeH="0" baseline="0" noProof="0" dirty="0">
                <a:ln>
                  <a:noFill/>
                </a:ln>
                <a:effectLst/>
                <a:highlight>
                  <a:srgbClr val="00FF00"/>
                </a:highlight>
                <a:uLnTx/>
                <a:uFillTx/>
                <a:latin typeface="黑体" panose="02010609060101010101" pitchFamily="49" charset="-122"/>
                <a:ea typeface="黑体" panose="02010609060101010101" pitchFamily="49" charset="-122"/>
                <a:cs typeface="+mn-cs"/>
              </a:rPr>
              <a:t>思路：</a:t>
            </a:r>
            <a:r>
              <a:rPr kumimoji="0" lang="zh-CN" altLang="en-US" sz="2400" b="1" i="0" u="none" strike="noStrike" kern="1200" cap="none" spc="0" normalizeH="0" baseline="0" noProof="0" dirty="0">
                <a:ln>
                  <a:noFill/>
                </a:ln>
                <a:solidFill>
                  <a:srgbClr val="FF0066"/>
                </a:solidFill>
                <a:effectLst/>
                <a:uLnTx/>
                <a:uFillTx/>
                <a:latin typeface="黑体" panose="02010609060101010101" pitchFamily="49" charset="-122"/>
                <a:ea typeface="黑体" panose="02010609060101010101" pitchFamily="49" charset="-122"/>
                <a:cs typeface="+mn-cs"/>
              </a:rPr>
              <a:t>总分</a:t>
            </a:r>
            <a:r>
              <a:rPr kumimoji="0" lang="en-US" altLang="zh-CN" sz="2400" b="1" i="0" u="none" strike="noStrike" kern="1200" cap="none" spc="0" normalizeH="0" baseline="0" noProof="0" dirty="0">
                <a:ln>
                  <a:noFill/>
                </a:ln>
                <a:solidFill>
                  <a:srgbClr val="FF0066"/>
                </a:solidFill>
                <a:effectLst/>
                <a:uLnTx/>
                <a:uFillTx/>
                <a:latin typeface="黑体" panose="02010609060101010101" pitchFamily="49" charset="-122"/>
                <a:ea typeface="黑体" panose="02010609060101010101" pitchFamily="49" charset="-122"/>
                <a:cs typeface="+mn-cs"/>
              </a:rPr>
              <a:t>/</a:t>
            </a:r>
            <a:r>
              <a:rPr kumimoji="0" lang="zh-CN" altLang="en-US" sz="2400" b="1" i="0" u="none" strike="noStrike" kern="1200" cap="none" spc="0" normalizeH="0" baseline="0" noProof="0" dirty="0">
                <a:ln>
                  <a:noFill/>
                </a:ln>
                <a:solidFill>
                  <a:srgbClr val="FF0066"/>
                </a:solidFill>
                <a:effectLst/>
                <a:uLnTx/>
                <a:uFillTx/>
                <a:latin typeface="黑体" panose="02010609060101010101" pitchFamily="49" charset="-122"/>
                <a:ea typeface="黑体" panose="02010609060101010101" pitchFamily="49" charset="-122"/>
                <a:cs typeface="+mn-cs"/>
              </a:rPr>
              <a:t>分总</a:t>
            </a:r>
            <a:r>
              <a:rPr kumimoji="0" lang="en-US" altLang="zh-CN" sz="2400" b="1" i="0" u="none" strike="noStrike" kern="1200" cap="none" spc="0" normalizeH="0" baseline="0" noProof="0" dirty="0">
                <a:ln>
                  <a:noFill/>
                </a:ln>
                <a:solidFill>
                  <a:srgbClr val="FF0066"/>
                </a:solidFill>
                <a:effectLst/>
                <a:uLnTx/>
                <a:uFillTx/>
                <a:latin typeface="黑体" panose="02010609060101010101" pitchFamily="49" charset="-122"/>
                <a:ea typeface="黑体" panose="02010609060101010101" pitchFamily="49" charset="-122"/>
                <a:cs typeface="+mn-cs"/>
              </a:rPr>
              <a:t>/</a:t>
            </a:r>
            <a:r>
              <a:rPr kumimoji="0" lang="zh-CN" altLang="en-US" sz="2400" b="1" i="0" u="none" strike="noStrike" kern="1200" cap="none" spc="0" normalizeH="0" baseline="0" noProof="0" dirty="0">
                <a:ln>
                  <a:noFill/>
                </a:ln>
                <a:solidFill>
                  <a:srgbClr val="FF0066"/>
                </a:solidFill>
                <a:effectLst/>
                <a:uLnTx/>
                <a:uFillTx/>
                <a:latin typeface="黑体" panose="02010609060101010101" pitchFamily="49" charset="-122"/>
                <a:ea typeface="黑体" panose="02010609060101010101" pitchFamily="49" charset="-122"/>
                <a:cs typeface="+mn-cs"/>
              </a:rPr>
              <a:t>总分总；并列</a:t>
            </a:r>
            <a:r>
              <a:rPr kumimoji="0" lang="en-US" altLang="zh-CN" sz="2400" b="1" i="0" u="none" strike="noStrike" kern="1200" cap="none" spc="0" normalizeH="0" baseline="0" noProof="0" dirty="0">
                <a:ln>
                  <a:noFill/>
                </a:ln>
                <a:solidFill>
                  <a:srgbClr val="FF0066"/>
                </a:solidFill>
                <a:effectLst/>
                <a:uLnTx/>
                <a:uFillTx/>
                <a:latin typeface="黑体" panose="02010609060101010101" pitchFamily="49" charset="-122"/>
                <a:ea typeface="黑体" panose="02010609060101010101" pitchFamily="49" charset="-122"/>
                <a:cs typeface="+mn-cs"/>
              </a:rPr>
              <a:t>/</a:t>
            </a:r>
            <a:r>
              <a:rPr kumimoji="0" lang="zh-CN" altLang="en-US" sz="2400" b="1" i="0" u="none" strike="noStrike" kern="1200" cap="none" spc="0" normalizeH="0" baseline="0" noProof="0" dirty="0">
                <a:ln>
                  <a:noFill/>
                </a:ln>
                <a:solidFill>
                  <a:srgbClr val="FF0066"/>
                </a:solidFill>
                <a:effectLst/>
                <a:uLnTx/>
                <a:uFillTx/>
                <a:latin typeface="黑体" panose="02010609060101010101" pitchFamily="49" charset="-122"/>
                <a:ea typeface="黑体" panose="02010609060101010101" pitchFamily="49" charset="-122"/>
                <a:cs typeface="+mn-cs"/>
              </a:rPr>
              <a:t>对照</a:t>
            </a:r>
            <a:r>
              <a:rPr kumimoji="0" lang="en-US" altLang="zh-CN" sz="2400" b="1" i="0" u="none" strike="noStrike" kern="1200" cap="none" spc="0" normalizeH="0" baseline="0" noProof="0" dirty="0">
                <a:ln>
                  <a:noFill/>
                </a:ln>
                <a:solidFill>
                  <a:srgbClr val="FF0066"/>
                </a:solidFill>
                <a:effectLst/>
                <a:uLnTx/>
                <a:uFillTx/>
                <a:latin typeface="黑体" panose="02010609060101010101" pitchFamily="49" charset="-122"/>
                <a:ea typeface="黑体" panose="02010609060101010101" pitchFamily="49" charset="-122"/>
                <a:cs typeface="+mn-cs"/>
              </a:rPr>
              <a:t>/</a:t>
            </a:r>
            <a:r>
              <a:rPr kumimoji="0" lang="zh-CN" altLang="en-US" sz="2400" b="1" i="0" u="none" strike="noStrike" kern="1200" cap="none" spc="0" normalizeH="0" baseline="0" noProof="0" dirty="0">
                <a:ln>
                  <a:noFill/>
                </a:ln>
                <a:solidFill>
                  <a:srgbClr val="FF0066"/>
                </a:solidFill>
                <a:effectLst/>
                <a:uLnTx/>
                <a:uFillTx/>
                <a:latin typeface="黑体" panose="02010609060101010101" pitchFamily="49" charset="-122"/>
                <a:ea typeface="黑体" panose="02010609060101010101" pitchFamily="49" charset="-122"/>
                <a:cs typeface="+mn-cs"/>
              </a:rPr>
              <a:t>层递</a:t>
            </a:r>
            <a:r>
              <a:rPr kumimoji="0" lang="en-US" altLang="zh-CN" sz="2400" b="1" i="0" u="none" strike="noStrike" kern="1200" cap="none" spc="0" normalizeH="0" baseline="0" noProof="0" dirty="0">
                <a:ln>
                  <a:noFill/>
                </a:ln>
                <a:solidFill>
                  <a:srgbClr val="FF0066"/>
                </a:solidFill>
                <a:effectLst/>
                <a:uLnTx/>
                <a:uFillTx/>
                <a:latin typeface="黑体" panose="02010609060101010101" pitchFamily="49" charset="-122"/>
                <a:ea typeface="黑体" panose="02010609060101010101" pitchFamily="49" charset="-122"/>
                <a:cs typeface="+mn-cs"/>
              </a:rPr>
              <a:t>/</a:t>
            </a:r>
            <a:r>
              <a:rPr kumimoji="0" lang="zh-CN" altLang="en-US" sz="2400" b="1" i="0" u="none" strike="noStrike" kern="1200" cap="none" spc="0" normalizeH="0" baseline="0" noProof="0" dirty="0">
                <a:ln>
                  <a:noFill/>
                </a:ln>
                <a:solidFill>
                  <a:srgbClr val="FF0066"/>
                </a:solidFill>
                <a:effectLst/>
                <a:uLnTx/>
                <a:uFillTx/>
                <a:latin typeface="黑体" panose="02010609060101010101" pitchFamily="49" charset="-122"/>
                <a:ea typeface="黑体" panose="02010609060101010101" pitchFamily="49" charset="-122"/>
                <a:cs typeface="+mn-cs"/>
              </a:rPr>
              <a:t>顺承</a:t>
            </a:r>
            <a:r>
              <a:rPr kumimoji="0" lang="en-US" altLang="zh-CN" sz="2400" b="1" i="0" u="none" strike="noStrike" kern="1200" cap="none" spc="0" normalizeH="0" baseline="0" noProof="0" dirty="0">
                <a:ln>
                  <a:noFill/>
                </a:ln>
                <a:solidFill>
                  <a:srgbClr val="FF0066"/>
                </a:solidFill>
                <a:effectLst/>
                <a:uLnTx/>
                <a:uFillTx/>
                <a:latin typeface="黑体" panose="02010609060101010101" pitchFamily="49" charset="-122"/>
                <a:ea typeface="黑体" panose="02010609060101010101" pitchFamily="49" charset="-122"/>
                <a:cs typeface="+mn-cs"/>
              </a:rPr>
              <a:t>/</a:t>
            </a:r>
            <a:r>
              <a:rPr kumimoji="0" lang="zh-CN" altLang="en-US" sz="2400" b="1" i="0" u="none" strike="noStrike" kern="1200" cap="none" spc="0" normalizeH="0" baseline="0" noProof="0" dirty="0">
                <a:ln>
                  <a:noFill/>
                </a:ln>
                <a:solidFill>
                  <a:srgbClr val="FF0066"/>
                </a:solidFill>
                <a:effectLst/>
                <a:uLnTx/>
                <a:uFillTx/>
                <a:latin typeface="黑体" panose="02010609060101010101" pitchFamily="49" charset="-122"/>
                <a:ea typeface="黑体" panose="02010609060101010101" pitchFamily="49" charset="-122"/>
                <a:cs typeface="+mn-cs"/>
              </a:rPr>
              <a:t>破立</a:t>
            </a:r>
            <a:endParaRPr kumimoji="0" lang="en-US" altLang="zh-CN" sz="2400" b="1" i="0" u="none" strike="noStrike" kern="1200" cap="none" spc="0" normalizeH="0" baseline="0" noProof="0" dirty="0">
              <a:ln>
                <a:noFill/>
              </a:ln>
              <a:solidFill>
                <a:srgbClr val="FF0066"/>
              </a:solidFill>
              <a:effectLst/>
              <a:uLnTx/>
              <a:uFillTx/>
              <a:latin typeface="黑体" panose="02010609060101010101" pitchFamily="49" charset="-122"/>
              <a:ea typeface="黑体" panose="02010609060101010101" pitchFamily="49" charset="-122"/>
              <a:cs typeface="+mn-cs"/>
            </a:endParaRPr>
          </a:p>
        </p:txBody>
      </p:sp>
      <p:graphicFrame>
        <p:nvGraphicFramePr>
          <p:cNvPr id="8" name="表格 7"/>
          <p:cNvGraphicFramePr>
            <a:graphicFrameLocks noGrp="1"/>
          </p:cNvGraphicFramePr>
          <p:nvPr/>
        </p:nvGraphicFramePr>
        <p:xfrm>
          <a:off x="210528" y="1844040"/>
          <a:ext cx="11661795" cy="4480560"/>
        </p:xfrm>
        <a:graphic>
          <a:graphicData uri="http://schemas.openxmlformats.org/drawingml/2006/table">
            <a:tbl>
              <a:tblPr firstRow="1" bandRow="1">
                <a:tableStyleId>{5C22544A-7EE6-4342-B048-85BDC9FD1C3A}</a:tableStyleId>
              </a:tblPr>
              <a:tblGrid>
                <a:gridCol w="1312355"/>
                <a:gridCol w="1613377"/>
                <a:gridCol w="8736063"/>
              </a:tblGrid>
              <a:tr h="370840">
                <a:tc gridSpan="3">
                  <a:txBody>
                    <a:bodyPr/>
                    <a:lstStyle/>
                    <a:p>
                      <a:pPr algn="l"/>
                      <a:r>
                        <a:rPr lang="zh-CN" altLang="en-US" sz="2000" dirty="0">
                          <a:solidFill>
                            <a:srgbClr val="FF0000"/>
                          </a:solidFill>
                          <a:latin typeface="黑体" panose="02010609060101010101" pitchFamily="49" charset="-122"/>
                          <a:ea typeface="黑体" panose="02010609060101010101" pitchFamily="49" charset="-122"/>
                        </a:rPr>
                        <a:t>一般结构：</a:t>
                      </a:r>
                      <a:r>
                        <a:rPr lang="zh-CN" altLang="en-US" sz="2000" dirty="0">
                          <a:solidFill>
                            <a:schemeClr val="tx1"/>
                          </a:solidFill>
                          <a:latin typeface="黑体" panose="02010609060101010101" pitchFamily="49" charset="-122"/>
                          <a:ea typeface="黑体" panose="02010609060101010101" pitchFamily="49" charset="-122"/>
                        </a:rPr>
                        <a:t>引论（提出问题）</a:t>
                      </a:r>
                      <a:r>
                        <a:rPr lang="en-US" altLang="zh-CN" sz="2000" dirty="0">
                          <a:solidFill>
                            <a:schemeClr val="tx1"/>
                          </a:solidFill>
                          <a:latin typeface="黑体" panose="02010609060101010101" pitchFamily="49" charset="-122"/>
                          <a:ea typeface="黑体" panose="02010609060101010101" pitchFamily="49" charset="-122"/>
                        </a:rPr>
                        <a:t>——</a:t>
                      </a:r>
                      <a:r>
                        <a:rPr lang="zh-CN" altLang="en-US" sz="2000" dirty="0">
                          <a:solidFill>
                            <a:schemeClr val="tx1"/>
                          </a:solidFill>
                          <a:latin typeface="黑体" panose="02010609060101010101" pitchFamily="49" charset="-122"/>
                          <a:ea typeface="黑体" panose="02010609060101010101" pitchFamily="49" charset="-122"/>
                        </a:rPr>
                        <a:t>本论（分析问题）</a:t>
                      </a:r>
                      <a:r>
                        <a:rPr lang="en-US" altLang="zh-CN" sz="2000" dirty="0">
                          <a:solidFill>
                            <a:schemeClr val="tx1"/>
                          </a:solidFill>
                          <a:latin typeface="黑体" panose="02010609060101010101" pitchFamily="49" charset="-122"/>
                          <a:ea typeface="黑体" panose="02010609060101010101" pitchFamily="49" charset="-122"/>
                        </a:rPr>
                        <a:t>——</a:t>
                      </a:r>
                      <a:r>
                        <a:rPr lang="zh-CN" altLang="en-US" sz="2000" dirty="0">
                          <a:solidFill>
                            <a:schemeClr val="tx1"/>
                          </a:solidFill>
                          <a:latin typeface="黑体" panose="02010609060101010101" pitchFamily="49" charset="-122"/>
                          <a:ea typeface="黑体" panose="02010609060101010101" pitchFamily="49" charset="-122"/>
                        </a:rPr>
                        <a:t>结论（解决问题）</a:t>
                      </a:r>
                      <a:endParaRPr lang="zh-CN" altLang="en-US" sz="2000" dirty="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rowSpan="8">
                  <a:txBody>
                    <a:bodyPr/>
                    <a:lstStyle/>
                    <a:p>
                      <a:pPr algn="ctr"/>
                      <a:r>
                        <a:rPr lang="zh-CN" altLang="en-US" sz="2000" dirty="0">
                          <a:solidFill>
                            <a:srgbClr val="FF0000"/>
                          </a:solidFill>
                          <a:latin typeface="黑体" panose="02010609060101010101" pitchFamily="49" charset="-122"/>
                          <a:ea typeface="黑体" panose="02010609060101010101" pitchFamily="49" charset="-122"/>
                        </a:rPr>
                        <a:t>常见类型</a:t>
                      </a:r>
                      <a:endParaRPr lang="zh-CN" altLang="en-US" sz="2000" dirty="0">
                        <a:solidFill>
                          <a:srgbClr val="FF0000"/>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2000" dirty="0">
                          <a:solidFill>
                            <a:schemeClr val="tx1"/>
                          </a:solidFill>
                          <a:latin typeface="黑体" panose="02010609060101010101" pitchFamily="49" charset="-122"/>
                          <a:ea typeface="黑体" panose="02010609060101010101" pitchFamily="49" charset="-122"/>
                        </a:rPr>
                        <a:t>总</a:t>
                      </a:r>
                      <a:r>
                        <a:rPr lang="en-US" altLang="zh-CN" sz="2000" dirty="0">
                          <a:solidFill>
                            <a:schemeClr val="tx1"/>
                          </a:solidFill>
                          <a:latin typeface="黑体" panose="02010609060101010101" pitchFamily="49" charset="-122"/>
                          <a:ea typeface="黑体" panose="02010609060101010101" pitchFamily="49" charset="-122"/>
                        </a:rPr>
                        <a:t>-</a:t>
                      </a:r>
                      <a:r>
                        <a:rPr lang="zh-CN" altLang="en-US" sz="2000" dirty="0">
                          <a:solidFill>
                            <a:schemeClr val="tx1"/>
                          </a:solidFill>
                          <a:latin typeface="黑体" panose="02010609060101010101" pitchFamily="49" charset="-122"/>
                          <a:ea typeface="黑体" panose="02010609060101010101" pitchFamily="49" charset="-122"/>
                        </a:rPr>
                        <a:t>分</a:t>
                      </a:r>
                      <a:r>
                        <a:rPr lang="en-US" altLang="zh-CN" sz="2000" dirty="0">
                          <a:solidFill>
                            <a:schemeClr val="tx1"/>
                          </a:solidFill>
                          <a:latin typeface="黑体" panose="02010609060101010101" pitchFamily="49" charset="-122"/>
                          <a:ea typeface="黑体" panose="02010609060101010101" pitchFamily="49" charset="-122"/>
                        </a:rPr>
                        <a:t>-</a:t>
                      </a:r>
                      <a:r>
                        <a:rPr lang="zh-CN" altLang="en-US" sz="2000" dirty="0">
                          <a:solidFill>
                            <a:schemeClr val="tx1"/>
                          </a:solidFill>
                          <a:latin typeface="黑体" panose="02010609060101010101" pitchFamily="49" charset="-122"/>
                          <a:ea typeface="黑体" panose="02010609060101010101" pitchFamily="49" charset="-122"/>
                        </a:rPr>
                        <a:t>总</a:t>
                      </a:r>
                      <a:endParaRPr lang="zh-CN" altLang="en-US" sz="2000" dirty="0">
                        <a:solidFill>
                          <a:schemeClr val="tx1"/>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000" dirty="0">
                          <a:solidFill>
                            <a:schemeClr val="tx1"/>
                          </a:solidFill>
                          <a:latin typeface="黑体" panose="02010609060101010101" pitchFamily="49" charset="-122"/>
                          <a:ea typeface="黑体" panose="02010609060101010101" pitchFamily="49" charset="-122"/>
                        </a:rPr>
                        <a:t>先提出论点，而后从几个方面阐述，最后总结归纳。</a:t>
                      </a:r>
                      <a:endParaRPr lang="zh-CN" altLang="en-US" sz="2000" dirty="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2000" dirty="0">
                          <a:solidFill>
                            <a:schemeClr val="tx1"/>
                          </a:solidFill>
                          <a:latin typeface="黑体" panose="02010609060101010101" pitchFamily="49" charset="-122"/>
                          <a:ea typeface="黑体" panose="02010609060101010101" pitchFamily="49" charset="-122"/>
                        </a:rPr>
                        <a:t>总</a:t>
                      </a:r>
                      <a:r>
                        <a:rPr lang="en-US" altLang="zh-CN" sz="2000" dirty="0">
                          <a:solidFill>
                            <a:schemeClr val="tx1"/>
                          </a:solidFill>
                          <a:latin typeface="黑体" panose="02010609060101010101" pitchFamily="49" charset="-122"/>
                          <a:ea typeface="黑体" panose="02010609060101010101" pitchFamily="49" charset="-122"/>
                        </a:rPr>
                        <a:t>-</a:t>
                      </a:r>
                      <a:r>
                        <a:rPr lang="zh-CN" altLang="en-US" sz="2000" dirty="0">
                          <a:solidFill>
                            <a:schemeClr val="tx1"/>
                          </a:solidFill>
                          <a:latin typeface="黑体" panose="02010609060101010101" pitchFamily="49" charset="-122"/>
                          <a:ea typeface="黑体" panose="02010609060101010101" pitchFamily="49" charset="-122"/>
                        </a:rPr>
                        <a:t>分</a:t>
                      </a:r>
                      <a:endParaRPr lang="zh-CN" altLang="en-US" sz="2000" dirty="0">
                        <a:solidFill>
                          <a:schemeClr val="tx1"/>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000" dirty="0">
                          <a:solidFill>
                            <a:schemeClr val="tx1"/>
                          </a:solidFill>
                          <a:latin typeface="黑体" panose="02010609060101010101" pitchFamily="49" charset="-122"/>
                          <a:ea typeface="黑体" panose="02010609060101010101" pitchFamily="49" charset="-122"/>
                        </a:rPr>
                        <a:t>先提出论点，然后从几个方面论证。</a:t>
                      </a:r>
                      <a:endParaRPr lang="zh-CN" altLang="en-US" sz="2000" dirty="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2000" dirty="0">
                          <a:solidFill>
                            <a:schemeClr val="tx1"/>
                          </a:solidFill>
                          <a:latin typeface="黑体" panose="02010609060101010101" pitchFamily="49" charset="-122"/>
                          <a:ea typeface="黑体" panose="02010609060101010101" pitchFamily="49" charset="-122"/>
                        </a:rPr>
                        <a:t>分总</a:t>
                      </a:r>
                      <a:endParaRPr lang="zh-CN" altLang="en-US" sz="2000" dirty="0">
                        <a:solidFill>
                          <a:schemeClr val="tx1"/>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000" dirty="0">
                          <a:solidFill>
                            <a:schemeClr val="tx1"/>
                          </a:solidFill>
                          <a:latin typeface="黑体" panose="02010609060101010101" pitchFamily="49" charset="-122"/>
                          <a:ea typeface="黑体" panose="02010609060101010101" pitchFamily="49" charset="-122"/>
                        </a:rPr>
                        <a:t>对所要论述的问题先分几个方面剖析，然后综合归纳得出结论。</a:t>
                      </a:r>
                      <a:endParaRPr lang="zh-CN" altLang="en-US" sz="2000" dirty="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2000" dirty="0">
                          <a:solidFill>
                            <a:schemeClr val="tx1"/>
                          </a:solidFill>
                          <a:latin typeface="黑体" panose="02010609060101010101" pitchFamily="49" charset="-122"/>
                          <a:ea typeface="黑体" panose="02010609060101010101" pitchFamily="49" charset="-122"/>
                        </a:rPr>
                        <a:t>并列</a:t>
                      </a:r>
                      <a:endParaRPr lang="zh-CN" altLang="en-US" sz="2000" dirty="0">
                        <a:solidFill>
                          <a:schemeClr val="tx1"/>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000" dirty="0">
                          <a:solidFill>
                            <a:schemeClr val="tx1"/>
                          </a:solidFill>
                          <a:latin typeface="黑体" panose="02010609060101010101" pitchFamily="49" charset="-122"/>
                          <a:ea typeface="黑体" panose="02010609060101010101" pitchFamily="49" charset="-122"/>
                        </a:rPr>
                        <a:t>分论点并列，或者论据并列</a:t>
                      </a:r>
                      <a:endParaRPr lang="zh-CN" altLang="en-US" sz="2000" dirty="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2000" dirty="0">
                          <a:solidFill>
                            <a:schemeClr val="tx1"/>
                          </a:solidFill>
                          <a:latin typeface="黑体" panose="02010609060101010101" pitchFamily="49" charset="-122"/>
                          <a:ea typeface="黑体" panose="02010609060101010101" pitchFamily="49" charset="-122"/>
                        </a:rPr>
                        <a:t>对照</a:t>
                      </a:r>
                      <a:r>
                        <a:rPr lang="en-US" altLang="zh-CN" sz="2000" dirty="0">
                          <a:solidFill>
                            <a:schemeClr val="tx1"/>
                          </a:solidFill>
                          <a:latin typeface="黑体" panose="02010609060101010101" pitchFamily="49" charset="-122"/>
                          <a:ea typeface="黑体" panose="02010609060101010101" pitchFamily="49" charset="-122"/>
                        </a:rPr>
                        <a:t>/</a:t>
                      </a:r>
                      <a:r>
                        <a:rPr lang="zh-CN" altLang="en-US" sz="2000" dirty="0">
                          <a:solidFill>
                            <a:schemeClr val="tx1"/>
                          </a:solidFill>
                          <a:latin typeface="黑体" panose="02010609060101010101" pitchFamily="49" charset="-122"/>
                          <a:ea typeface="黑体" panose="02010609060101010101" pitchFamily="49" charset="-122"/>
                        </a:rPr>
                        <a:t>对比</a:t>
                      </a:r>
                      <a:endParaRPr lang="zh-CN" altLang="en-US" sz="2000" dirty="0">
                        <a:solidFill>
                          <a:schemeClr val="tx1"/>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000" dirty="0">
                          <a:solidFill>
                            <a:schemeClr val="tx1"/>
                          </a:solidFill>
                          <a:latin typeface="黑体" panose="02010609060101010101" pitchFamily="49" charset="-122"/>
                          <a:ea typeface="黑体" panose="02010609060101010101" pitchFamily="49" charset="-122"/>
                        </a:rPr>
                        <a:t>主体部分从正反两方面提出分论点，或摆出正反两方面的论据加以论证，最后得出结论。</a:t>
                      </a:r>
                      <a:endParaRPr lang="zh-CN" altLang="en-US" sz="2000" dirty="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2000" b="1" dirty="0">
                          <a:solidFill>
                            <a:srgbClr val="7030A0"/>
                          </a:solidFill>
                          <a:latin typeface="黑体" panose="02010609060101010101" pitchFamily="49" charset="-122"/>
                          <a:ea typeface="黑体" panose="02010609060101010101" pitchFamily="49" charset="-122"/>
                        </a:rPr>
                        <a:t>层递</a:t>
                      </a:r>
                      <a:endParaRPr lang="zh-CN" altLang="en-US" sz="2000" b="1" dirty="0">
                        <a:solidFill>
                          <a:srgbClr val="7030A0"/>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000" b="1" dirty="0">
                          <a:solidFill>
                            <a:srgbClr val="7030A0"/>
                          </a:solidFill>
                          <a:latin typeface="黑体" panose="02010609060101010101" pitchFamily="49" charset="-122"/>
                          <a:ea typeface="黑体" panose="02010609060101010101" pitchFamily="49" charset="-122"/>
                        </a:rPr>
                        <a:t>由浅入深</a:t>
                      </a:r>
                      <a:r>
                        <a:rPr lang="zh-CN" altLang="en-US" sz="2000" dirty="0">
                          <a:solidFill>
                            <a:schemeClr val="tx1"/>
                          </a:solidFill>
                          <a:latin typeface="黑体" panose="02010609060101010101" pitchFamily="49" charset="-122"/>
                          <a:ea typeface="黑体" panose="02010609060101010101" pitchFamily="49" charset="-122"/>
                        </a:rPr>
                        <a:t>、层层递进。有两种：①是什么</a:t>
                      </a:r>
                      <a:r>
                        <a:rPr lang="en-US" altLang="zh-CN" sz="2000" dirty="0">
                          <a:solidFill>
                            <a:schemeClr val="tx1"/>
                          </a:solidFill>
                          <a:latin typeface="黑体" panose="02010609060101010101" pitchFamily="49" charset="-122"/>
                          <a:ea typeface="黑体" panose="02010609060101010101" pitchFamily="49" charset="-122"/>
                        </a:rPr>
                        <a:t>-</a:t>
                      </a:r>
                      <a:r>
                        <a:rPr lang="zh-CN" altLang="en-US" sz="2000" dirty="0">
                          <a:solidFill>
                            <a:schemeClr val="tx1"/>
                          </a:solidFill>
                          <a:latin typeface="黑体" panose="02010609060101010101" pitchFamily="49" charset="-122"/>
                          <a:ea typeface="黑体" panose="02010609060101010101" pitchFamily="49" charset="-122"/>
                        </a:rPr>
                        <a:t>为什么</a:t>
                      </a:r>
                      <a:r>
                        <a:rPr lang="en-US" altLang="zh-CN" sz="2000" dirty="0">
                          <a:solidFill>
                            <a:schemeClr val="tx1"/>
                          </a:solidFill>
                          <a:latin typeface="黑体" panose="02010609060101010101" pitchFamily="49" charset="-122"/>
                          <a:ea typeface="黑体" panose="02010609060101010101" pitchFamily="49" charset="-122"/>
                        </a:rPr>
                        <a:t>-</a:t>
                      </a:r>
                      <a:r>
                        <a:rPr lang="zh-CN" altLang="en-US" sz="2000" dirty="0">
                          <a:solidFill>
                            <a:schemeClr val="tx1"/>
                          </a:solidFill>
                          <a:latin typeface="黑体" panose="02010609060101010101" pitchFamily="49" charset="-122"/>
                          <a:ea typeface="黑体" panose="02010609060101010101" pitchFamily="49" charset="-122"/>
                        </a:rPr>
                        <a:t>怎么办。②摆现象</a:t>
                      </a:r>
                      <a:r>
                        <a:rPr lang="en-US" altLang="zh-CN" sz="2000" dirty="0">
                          <a:solidFill>
                            <a:schemeClr val="tx1"/>
                          </a:solidFill>
                          <a:latin typeface="黑体" panose="02010609060101010101" pitchFamily="49" charset="-122"/>
                          <a:ea typeface="黑体" panose="02010609060101010101" pitchFamily="49" charset="-122"/>
                        </a:rPr>
                        <a:t>-</a:t>
                      </a:r>
                      <a:r>
                        <a:rPr lang="zh-CN" altLang="en-US" sz="2000" dirty="0">
                          <a:solidFill>
                            <a:schemeClr val="tx1"/>
                          </a:solidFill>
                          <a:latin typeface="黑体" panose="02010609060101010101" pitchFamily="49" charset="-122"/>
                          <a:ea typeface="黑体" panose="02010609060101010101" pitchFamily="49" charset="-122"/>
                        </a:rPr>
                        <a:t>说危害</a:t>
                      </a:r>
                      <a:r>
                        <a:rPr lang="en-US" altLang="zh-CN" sz="2000" dirty="0">
                          <a:solidFill>
                            <a:schemeClr val="tx1"/>
                          </a:solidFill>
                          <a:latin typeface="黑体" panose="02010609060101010101" pitchFamily="49" charset="-122"/>
                          <a:ea typeface="黑体" panose="02010609060101010101" pitchFamily="49" charset="-122"/>
                        </a:rPr>
                        <a:t>-</a:t>
                      </a:r>
                      <a:r>
                        <a:rPr lang="zh-CN" altLang="en-US" sz="2000" dirty="0">
                          <a:solidFill>
                            <a:schemeClr val="tx1"/>
                          </a:solidFill>
                          <a:latin typeface="黑体" panose="02010609060101010101" pitchFamily="49" charset="-122"/>
                          <a:ea typeface="黑体" panose="02010609060101010101" pitchFamily="49" charset="-122"/>
                        </a:rPr>
                        <a:t>析原因</a:t>
                      </a:r>
                      <a:r>
                        <a:rPr lang="en-US" altLang="zh-CN" sz="2000" dirty="0">
                          <a:solidFill>
                            <a:schemeClr val="tx1"/>
                          </a:solidFill>
                          <a:latin typeface="黑体" panose="02010609060101010101" pitchFamily="49" charset="-122"/>
                          <a:ea typeface="黑体" panose="02010609060101010101" pitchFamily="49" charset="-122"/>
                        </a:rPr>
                        <a:t>-</a:t>
                      </a:r>
                      <a:r>
                        <a:rPr lang="zh-CN" altLang="en-US" sz="2000" dirty="0">
                          <a:solidFill>
                            <a:schemeClr val="tx1"/>
                          </a:solidFill>
                          <a:latin typeface="黑体" panose="02010609060101010101" pitchFamily="49" charset="-122"/>
                          <a:ea typeface="黑体" panose="02010609060101010101" pitchFamily="49" charset="-122"/>
                        </a:rPr>
                        <a:t>给对策。</a:t>
                      </a:r>
                      <a:endParaRPr lang="zh-CN" altLang="en-US" sz="2000" dirty="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2000" b="1" dirty="0">
                          <a:solidFill>
                            <a:srgbClr val="0070C0"/>
                          </a:solidFill>
                          <a:latin typeface="黑体" panose="02010609060101010101" pitchFamily="49" charset="-122"/>
                          <a:ea typeface="黑体" panose="02010609060101010101" pitchFamily="49" charset="-122"/>
                        </a:rPr>
                        <a:t>承接</a:t>
                      </a:r>
                      <a:endParaRPr lang="zh-CN" altLang="en-US" sz="2000" b="1" dirty="0">
                        <a:solidFill>
                          <a:srgbClr val="0070C0"/>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000" dirty="0">
                          <a:solidFill>
                            <a:schemeClr val="tx1"/>
                          </a:solidFill>
                          <a:latin typeface="黑体" panose="02010609060101010101" pitchFamily="49" charset="-122"/>
                          <a:ea typeface="黑体" panose="02010609060101010101" pitchFamily="49" charset="-122"/>
                        </a:rPr>
                        <a:t>观点到分析，或段落之间</a:t>
                      </a:r>
                      <a:r>
                        <a:rPr lang="zh-CN" altLang="en-US" sz="2000" b="1" dirty="0">
                          <a:solidFill>
                            <a:srgbClr val="0070C0"/>
                          </a:solidFill>
                          <a:latin typeface="黑体" panose="02010609060101010101" pitchFamily="49" charset="-122"/>
                          <a:ea typeface="黑体" panose="02010609060101010101" pitchFamily="49" charset="-122"/>
                        </a:rPr>
                        <a:t>相承相连</a:t>
                      </a:r>
                      <a:r>
                        <a:rPr lang="zh-CN" altLang="en-US" sz="2000" dirty="0">
                          <a:solidFill>
                            <a:schemeClr val="tx1"/>
                          </a:solidFill>
                          <a:latin typeface="黑体" panose="02010609060101010101" pitchFamily="49" charset="-122"/>
                          <a:ea typeface="黑体" panose="02010609060101010101" pitchFamily="49" charset="-122"/>
                        </a:rPr>
                        <a:t>，有时间或事理先后，排列次序不能调换。常见形式“首先</a:t>
                      </a:r>
                      <a:r>
                        <a:rPr lang="en-US" altLang="zh-CN" sz="2000" dirty="0">
                          <a:solidFill>
                            <a:schemeClr val="tx1"/>
                          </a:solidFill>
                          <a:latin typeface="黑体" panose="02010609060101010101" pitchFamily="49" charset="-122"/>
                          <a:ea typeface="黑体" panose="02010609060101010101" pitchFamily="49" charset="-122"/>
                        </a:rPr>
                        <a:t>-</a:t>
                      </a:r>
                      <a:r>
                        <a:rPr lang="zh-CN" altLang="en-US" sz="2000" dirty="0">
                          <a:solidFill>
                            <a:schemeClr val="tx1"/>
                          </a:solidFill>
                          <a:latin typeface="黑体" panose="02010609060101010101" pitchFamily="49" charset="-122"/>
                          <a:ea typeface="黑体" panose="02010609060101010101" pitchFamily="49" charset="-122"/>
                        </a:rPr>
                        <a:t>然后</a:t>
                      </a:r>
                      <a:r>
                        <a:rPr lang="en-US" altLang="zh-CN" sz="2000" dirty="0">
                          <a:solidFill>
                            <a:schemeClr val="tx1"/>
                          </a:solidFill>
                          <a:latin typeface="黑体" panose="02010609060101010101" pitchFamily="49" charset="-122"/>
                          <a:ea typeface="黑体" panose="02010609060101010101" pitchFamily="49" charset="-122"/>
                        </a:rPr>
                        <a:t>-</a:t>
                      </a:r>
                      <a:r>
                        <a:rPr lang="zh-CN" altLang="en-US" sz="2000" dirty="0">
                          <a:solidFill>
                            <a:schemeClr val="tx1"/>
                          </a:solidFill>
                          <a:latin typeface="黑体" panose="02010609060101010101" pitchFamily="49" charset="-122"/>
                          <a:ea typeface="黑体" panose="02010609060101010101" pitchFamily="49" charset="-122"/>
                        </a:rPr>
                        <a:t>接着”“先</a:t>
                      </a:r>
                      <a:r>
                        <a:rPr lang="en-US" altLang="zh-CN" sz="2000" dirty="0">
                          <a:solidFill>
                            <a:schemeClr val="tx1"/>
                          </a:solidFill>
                          <a:latin typeface="黑体" panose="02010609060101010101" pitchFamily="49" charset="-122"/>
                          <a:ea typeface="黑体" panose="02010609060101010101" pitchFamily="49" charset="-122"/>
                        </a:rPr>
                        <a:t>-</a:t>
                      </a:r>
                      <a:r>
                        <a:rPr lang="zh-CN" altLang="en-US" sz="2000" dirty="0">
                          <a:solidFill>
                            <a:schemeClr val="tx1"/>
                          </a:solidFill>
                          <a:latin typeface="黑体" panose="02010609060101010101" pitchFamily="49" charset="-122"/>
                          <a:ea typeface="黑体" panose="02010609060101010101" pitchFamily="49" charset="-122"/>
                        </a:rPr>
                        <a:t>再”“接着</a:t>
                      </a:r>
                      <a:r>
                        <a:rPr lang="en-US" altLang="zh-CN" sz="2000" dirty="0">
                          <a:solidFill>
                            <a:schemeClr val="tx1"/>
                          </a:solidFill>
                          <a:latin typeface="黑体" panose="02010609060101010101" pitchFamily="49" charset="-122"/>
                          <a:ea typeface="黑体" panose="02010609060101010101" pitchFamily="49" charset="-122"/>
                        </a:rPr>
                        <a:t>-</a:t>
                      </a:r>
                      <a:r>
                        <a:rPr lang="zh-CN" altLang="en-US" sz="2000" dirty="0">
                          <a:solidFill>
                            <a:schemeClr val="tx1"/>
                          </a:solidFill>
                          <a:latin typeface="黑体" panose="02010609060101010101" pitchFamily="49" charset="-122"/>
                          <a:ea typeface="黑体" panose="02010609060101010101" pitchFamily="49" charset="-122"/>
                        </a:rPr>
                        <a:t>就”</a:t>
                      </a:r>
                      <a:endParaRPr lang="zh-CN" altLang="en-US" sz="2000" dirty="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2000" dirty="0">
                          <a:solidFill>
                            <a:schemeClr val="tx1"/>
                          </a:solidFill>
                          <a:latin typeface="黑体" panose="02010609060101010101" pitchFamily="49" charset="-122"/>
                          <a:ea typeface="黑体" panose="02010609060101010101" pitchFamily="49" charset="-122"/>
                        </a:rPr>
                        <a:t>破立</a:t>
                      </a:r>
                      <a:endParaRPr lang="zh-CN" altLang="en-US" sz="2000" dirty="0">
                        <a:solidFill>
                          <a:schemeClr val="tx1"/>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000" dirty="0">
                          <a:solidFill>
                            <a:schemeClr val="tx1"/>
                          </a:solidFill>
                          <a:latin typeface="黑体" panose="02010609060101010101" pitchFamily="49" charset="-122"/>
                          <a:ea typeface="黑体" panose="02010609060101010101" pitchFamily="49" charset="-122"/>
                        </a:rPr>
                        <a:t>先驳论</a:t>
                      </a:r>
                      <a:r>
                        <a:rPr lang="en-US" altLang="zh-CN" sz="2000" dirty="0">
                          <a:solidFill>
                            <a:schemeClr val="tx1"/>
                          </a:solidFill>
                          <a:latin typeface="黑体" panose="02010609060101010101" pitchFamily="49" charset="-122"/>
                          <a:ea typeface="黑体" panose="02010609060101010101" pitchFamily="49" charset="-122"/>
                        </a:rPr>
                        <a:t>(</a:t>
                      </a:r>
                      <a:r>
                        <a:rPr lang="zh-CN" altLang="en-US" sz="2000" dirty="0">
                          <a:solidFill>
                            <a:schemeClr val="tx1"/>
                          </a:solidFill>
                          <a:latin typeface="黑体" panose="02010609060101010101" pitchFamily="49" charset="-122"/>
                          <a:ea typeface="黑体" panose="02010609060101010101" pitchFamily="49" charset="-122"/>
                        </a:rPr>
                        <a:t>列出错误论点并否定</a:t>
                      </a:r>
                      <a:r>
                        <a:rPr lang="en-US" altLang="zh-CN" sz="2000" dirty="0">
                          <a:solidFill>
                            <a:schemeClr val="tx1"/>
                          </a:solidFill>
                          <a:latin typeface="黑体" panose="02010609060101010101" pitchFamily="49" charset="-122"/>
                          <a:ea typeface="黑体" panose="02010609060101010101" pitchFamily="49" charset="-122"/>
                        </a:rPr>
                        <a:t>)</a:t>
                      </a:r>
                      <a:r>
                        <a:rPr lang="zh-CN" altLang="en-US" sz="2000" dirty="0">
                          <a:solidFill>
                            <a:schemeClr val="tx1"/>
                          </a:solidFill>
                          <a:latin typeface="黑体" panose="02010609060101010101" pitchFamily="49" charset="-122"/>
                          <a:ea typeface="黑体" panose="02010609060101010101" pitchFamily="49" charset="-122"/>
                        </a:rPr>
                        <a:t>，后立论。</a:t>
                      </a:r>
                      <a:endParaRPr lang="zh-CN" altLang="en-US" sz="2000" dirty="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0" y="-175595"/>
            <a:ext cx="9217025" cy="88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0" fontAlgn="base" latinLnBrk="0" hangingPunct="0">
              <a:lnSpc>
                <a:spcPct val="150000"/>
              </a:lnSpc>
              <a:spcBef>
                <a:spcPct val="0"/>
              </a:spcBef>
              <a:spcAft>
                <a:spcPct val="0"/>
              </a:spcAft>
              <a:buClrTx/>
              <a:buSzTx/>
              <a:buFontTx/>
              <a:buNone/>
              <a:defRPr/>
            </a:pPr>
            <a:r>
              <a:rPr lang="zh-CN" altLang="en-US" sz="4000" dirty="0">
                <a:solidFill>
                  <a:prstClr val="black"/>
                </a:solidFill>
                <a:latin typeface="演示秋鸿楷" panose="00000500000000000000" pitchFamily="2" charset="-122"/>
                <a:ea typeface="演示秋鸿楷" panose="00000500000000000000" pitchFamily="2" charset="-122"/>
              </a:rPr>
              <a:t>二、分析</a:t>
            </a:r>
            <a:r>
              <a:rPr lang="zh-CN" altLang="en-US" sz="4000" dirty="0">
                <a:solidFill>
                  <a:prstClr val="black"/>
                </a:solidFill>
                <a:highlight>
                  <a:srgbClr val="00FFFF"/>
                </a:highlight>
                <a:latin typeface="演示秋鸿楷" panose="00000500000000000000" pitchFamily="2" charset="-122"/>
                <a:ea typeface="演示秋鸿楷" panose="00000500000000000000" pitchFamily="2" charset="-122"/>
              </a:rPr>
              <a:t>论证结构</a:t>
            </a:r>
            <a:r>
              <a:rPr kumimoji="0" lang="en-US" altLang="zh-CN" sz="4000" b="0" i="0" u="none" strike="noStrike" kern="1200" cap="none" spc="0" normalizeH="0" baseline="0" noProof="0" dirty="0">
                <a:ln>
                  <a:noFill/>
                </a:ln>
                <a:solidFill>
                  <a:prstClr val="black"/>
                </a:solidFill>
                <a:effectLst/>
                <a:highlight>
                  <a:srgbClr val="00FFFF"/>
                </a:highlight>
                <a:uLnTx/>
                <a:uFillTx/>
                <a:latin typeface="演示秋鸿楷" panose="00000500000000000000" pitchFamily="2" charset="-122"/>
                <a:ea typeface="演示秋鸿楷" panose="00000500000000000000" pitchFamily="2" charset="-122"/>
              </a:rPr>
              <a:t>    </a:t>
            </a:r>
            <a:endParaRPr kumimoji="0" lang="en-US" altLang="zh-CN" sz="4000" b="0" i="0" u="none" strike="noStrike" kern="1200" cap="none" spc="0" normalizeH="0" baseline="0" noProof="0" dirty="0">
              <a:ln>
                <a:noFill/>
              </a:ln>
              <a:solidFill>
                <a:prstClr val="black"/>
              </a:solidFill>
              <a:effectLst/>
              <a:highlight>
                <a:srgbClr val="00FFFF"/>
              </a:highlight>
              <a:uLnTx/>
              <a:uFillTx/>
              <a:latin typeface="演示秋鸿楷" panose="00000500000000000000" pitchFamily="2" charset="-122"/>
              <a:ea typeface="演示秋鸿楷" panose="00000500000000000000" pitchFamily="2" charset="-122"/>
            </a:endParaRPr>
          </a:p>
        </p:txBody>
      </p:sp>
      <p:sp>
        <p:nvSpPr>
          <p:cNvPr id="4" name="文本框 3"/>
          <p:cNvSpPr txBox="1">
            <a:spLocks noChangeArrowheads="1"/>
          </p:cNvSpPr>
          <p:nvPr/>
        </p:nvSpPr>
        <p:spPr bwMode="auto">
          <a:xfrm>
            <a:off x="0" y="642301"/>
            <a:ext cx="11872323" cy="55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0" fontAlgn="base" latinLnBrk="0" hangingPunct="0">
              <a:lnSpc>
                <a:spcPct val="150000"/>
              </a:lnSpc>
              <a:spcBef>
                <a:spcPct val="0"/>
              </a:spcBef>
              <a:spcAft>
                <a:spcPct val="0"/>
              </a:spcAft>
              <a:buClrTx/>
              <a:buSzTx/>
              <a:buFontTx/>
              <a:buNone/>
              <a:defRPr/>
            </a:pPr>
            <a:r>
              <a:rPr kumimoji="0" lang="zh-CN" altLang="en-US" sz="2400" b="1" i="0" u="none" strike="noStrike" kern="1200" cap="none" spc="0" normalizeH="0" baseline="0" noProof="0" dirty="0">
                <a:ln>
                  <a:noFill/>
                </a:ln>
                <a:effectLst/>
                <a:uLnTx/>
                <a:uFillTx/>
                <a:latin typeface="黑体" panose="02010609060101010101" pitchFamily="49" charset="-122"/>
                <a:ea typeface="黑体" panose="02010609060101010101" pitchFamily="49" charset="-122"/>
                <a:cs typeface="+mn-cs"/>
              </a:rPr>
              <a:t>相似题型：</a:t>
            </a:r>
            <a:r>
              <a:rPr kumimoji="0" lang="zh-CN" altLang="en-US" sz="2400" b="0" i="0" u="none" strike="noStrike" kern="1200" cap="none" spc="0" normalizeH="0" baseline="0" noProof="0" dirty="0">
                <a:ln>
                  <a:noFill/>
                </a:ln>
                <a:effectLst/>
                <a:highlight>
                  <a:srgbClr val="00FFFF"/>
                </a:highlight>
                <a:uLnTx/>
                <a:uFillTx/>
                <a:latin typeface="黑体" panose="02010609060101010101" pitchFamily="49" charset="-122"/>
                <a:ea typeface="黑体" panose="02010609060101010101" pitchFamily="49" charset="-122"/>
                <a:cs typeface="+mn-cs"/>
              </a:rPr>
              <a:t>论证思路</a:t>
            </a:r>
            <a:r>
              <a:rPr kumimoji="0" lang="en-US" altLang="zh-CN" sz="2400" b="0" i="0" u="none" strike="noStrike" kern="1200" cap="none" spc="0" normalizeH="0" baseline="0" noProof="0" dirty="0">
                <a:ln>
                  <a:noFill/>
                </a:ln>
                <a:effectLst/>
                <a:uLnTx/>
                <a:uFillTx/>
                <a:latin typeface="黑体" panose="02010609060101010101" pitchFamily="49" charset="-122"/>
                <a:ea typeface="黑体" panose="02010609060101010101" pitchFamily="49" charset="-122"/>
                <a:cs typeface="+mn-cs"/>
              </a:rPr>
              <a:t>/</a:t>
            </a:r>
            <a:r>
              <a:rPr lang="zh-CN" altLang="en-US" sz="2400" noProof="0" dirty="0">
                <a:highlight>
                  <a:srgbClr val="00FFFF"/>
                </a:highlight>
                <a:latin typeface="黑体" panose="02010609060101010101" pitchFamily="49" charset="-122"/>
                <a:ea typeface="黑体" panose="02010609060101010101" pitchFamily="49" charset="-122"/>
              </a:rPr>
              <a:t>行文脉络</a:t>
            </a:r>
            <a:r>
              <a:rPr kumimoji="0" lang="en-US" altLang="zh-CN" sz="2400" b="0" i="0" u="none" strike="noStrike" kern="1200" cap="none" spc="0" normalizeH="0" baseline="0" noProof="0" dirty="0">
                <a:ln>
                  <a:noFill/>
                </a:ln>
                <a:effectLst/>
                <a:uLnTx/>
                <a:uFillTx/>
                <a:latin typeface="黑体" panose="02010609060101010101" pitchFamily="49" charset="-122"/>
                <a:ea typeface="黑体" panose="02010609060101010101" pitchFamily="49" charset="-122"/>
                <a:cs typeface="+mn-cs"/>
              </a:rPr>
              <a:t>/</a:t>
            </a:r>
            <a:r>
              <a:rPr kumimoji="0" lang="zh-CN" altLang="en-US" sz="2400" b="0" i="0" u="none" strike="noStrike" kern="1200" cap="none" spc="0" normalizeH="0" baseline="0" noProof="0" dirty="0">
                <a:ln>
                  <a:noFill/>
                </a:ln>
                <a:effectLst/>
                <a:uLnTx/>
                <a:uFillTx/>
                <a:latin typeface="黑体" panose="02010609060101010101" pitchFamily="49" charset="-122"/>
                <a:ea typeface="黑体" panose="02010609060101010101" pitchFamily="49" charset="-122"/>
                <a:cs typeface="+mn-cs"/>
              </a:rPr>
              <a:t>文章结构</a:t>
            </a:r>
            <a:r>
              <a:rPr kumimoji="0" lang="en-US" altLang="zh-CN" sz="2400" b="0" i="0" u="none" strike="noStrike" kern="1200" cap="none" spc="0" normalizeH="0" baseline="0" noProof="0" dirty="0">
                <a:ln>
                  <a:noFill/>
                </a:ln>
                <a:effectLst/>
                <a:uLnTx/>
                <a:uFillTx/>
                <a:latin typeface="黑体" panose="02010609060101010101" pitchFamily="49" charset="-122"/>
                <a:ea typeface="黑体" panose="02010609060101010101" pitchFamily="49" charset="-122"/>
                <a:cs typeface="+mn-cs"/>
              </a:rPr>
              <a:t>/</a:t>
            </a:r>
            <a:r>
              <a:rPr kumimoji="0" lang="zh-CN" altLang="en-US" sz="2400" b="0" i="0" u="none" strike="noStrike" kern="1200" cap="none" spc="0" normalizeH="0" baseline="0" noProof="0" dirty="0">
                <a:ln>
                  <a:noFill/>
                </a:ln>
                <a:effectLst/>
                <a:uLnTx/>
                <a:uFillTx/>
                <a:latin typeface="黑体" panose="02010609060101010101" pitchFamily="49" charset="-122"/>
                <a:ea typeface="黑体" panose="02010609060101010101" pitchFamily="49" charset="-122"/>
                <a:cs typeface="+mn-cs"/>
              </a:rPr>
              <a:t>层次</a:t>
            </a:r>
            <a:r>
              <a:rPr kumimoji="0" lang="en-US" altLang="zh-CN" sz="2400" b="0" i="0" u="none" strike="noStrike" kern="1200" cap="none" spc="0" normalizeH="0" baseline="0" noProof="0" dirty="0">
                <a:ln>
                  <a:noFill/>
                </a:ln>
                <a:effectLst/>
                <a:uLnTx/>
                <a:uFillTx/>
                <a:latin typeface="黑体" panose="02010609060101010101" pitchFamily="49" charset="-122"/>
                <a:ea typeface="黑体" panose="02010609060101010101" pitchFamily="49" charset="-122"/>
                <a:cs typeface="+mn-cs"/>
              </a:rPr>
              <a:t>/</a:t>
            </a:r>
            <a:r>
              <a:rPr kumimoji="0" lang="zh-CN" altLang="en-US" sz="2400" b="0" i="0" u="none" strike="noStrike" kern="1200" cap="none" spc="0" normalizeH="0" baseline="0" noProof="0" dirty="0">
                <a:ln>
                  <a:noFill/>
                </a:ln>
                <a:effectLst/>
                <a:uLnTx/>
                <a:uFillTx/>
                <a:latin typeface="黑体" panose="02010609060101010101" pitchFamily="49" charset="-122"/>
                <a:ea typeface="黑体" panose="02010609060101010101" pitchFamily="49" charset="-122"/>
                <a:cs typeface="+mn-cs"/>
              </a:rPr>
              <a:t>步骤</a:t>
            </a:r>
            <a:r>
              <a:rPr kumimoji="0" lang="en-US" altLang="zh-CN" sz="2400" b="0" i="0" u="none" strike="noStrike" kern="1200" cap="none" spc="0" normalizeH="0" baseline="0" noProof="0" dirty="0">
                <a:ln>
                  <a:noFill/>
                </a:ln>
                <a:effectLst/>
                <a:uLnTx/>
                <a:uFillTx/>
                <a:latin typeface="黑体" panose="02010609060101010101" pitchFamily="49" charset="-122"/>
                <a:ea typeface="黑体" panose="02010609060101010101" pitchFamily="49" charset="-122"/>
                <a:cs typeface="+mn-cs"/>
              </a:rPr>
              <a:t>/</a:t>
            </a:r>
            <a:r>
              <a:rPr kumimoji="0" lang="zh-CN" altLang="en-US" sz="2400" b="0" i="0" u="none" strike="noStrike" kern="1200" cap="none" spc="0" normalizeH="0" baseline="0" noProof="0" dirty="0">
                <a:ln>
                  <a:noFill/>
                </a:ln>
                <a:effectLst/>
                <a:uLnTx/>
                <a:uFillTx/>
                <a:latin typeface="黑体" panose="02010609060101010101" pitchFamily="49" charset="-122"/>
                <a:ea typeface="黑体" panose="02010609060101010101" pitchFamily="49" charset="-122"/>
                <a:cs typeface="+mn-cs"/>
              </a:rPr>
              <a:t>如何展开论证</a:t>
            </a:r>
            <a:r>
              <a:rPr kumimoji="0" lang="en-US" altLang="zh-CN" sz="2400" b="0" i="0" u="none" strike="noStrike" kern="1200" cap="none" spc="0" normalizeH="0" baseline="0" noProof="0" dirty="0">
                <a:ln>
                  <a:noFill/>
                </a:ln>
                <a:effectLst/>
                <a:uLnTx/>
                <a:uFillTx/>
                <a:latin typeface="黑体" panose="02010609060101010101" pitchFamily="49" charset="-122"/>
                <a:ea typeface="黑体" panose="02010609060101010101" pitchFamily="49" charset="-122"/>
                <a:cs typeface="+mn-cs"/>
              </a:rPr>
              <a:t>/</a:t>
            </a:r>
            <a:r>
              <a:rPr kumimoji="0" lang="zh-CN" altLang="en-US" sz="2400" b="0" i="0" u="none" strike="noStrike" kern="1200" cap="none" spc="0" normalizeH="0" baseline="0" noProof="0" dirty="0">
                <a:ln>
                  <a:noFill/>
                </a:ln>
                <a:effectLst/>
                <a:uLnTx/>
                <a:uFillTx/>
                <a:latin typeface="黑体" panose="02010609060101010101" pitchFamily="49" charset="-122"/>
                <a:ea typeface="黑体" panose="02010609060101010101" pitchFamily="49" charset="-122"/>
                <a:cs typeface="+mn-cs"/>
              </a:rPr>
              <a:t>如何谋篇布局</a:t>
            </a:r>
            <a:endParaRPr kumimoji="0" lang="en-US" altLang="zh-CN" sz="2400" b="0" i="0" u="none" strike="noStrike" kern="1200" cap="none" spc="0" normalizeH="0" baseline="0" noProof="0" dirty="0">
              <a:ln>
                <a:noFill/>
              </a:ln>
              <a:effectLst/>
              <a:uLnTx/>
              <a:uFillTx/>
              <a:latin typeface="黑体" panose="02010609060101010101" pitchFamily="49" charset="-122"/>
              <a:ea typeface="黑体" panose="02010609060101010101" pitchFamily="49" charset="-122"/>
              <a:cs typeface="+mn-cs"/>
            </a:endParaRPr>
          </a:p>
        </p:txBody>
      </p:sp>
      <p:graphicFrame>
        <p:nvGraphicFramePr>
          <p:cNvPr id="8" name="表格 7"/>
          <p:cNvGraphicFramePr>
            <a:graphicFrameLocks noGrp="1"/>
          </p:cNvGraphicFramePr>
          <p:nvPr/>
        </p:nvGraphicFramePr>
        <p:xfrm>
          <a:off x="236167" y="2311814"/>
          <a:ext cx="11140669" cy="4363306"/>
        </p:xfrm>
        <a:graphic>
          <a:graphicData uri="http://schemas.openxmlformats.org/drawingml/2006/table">
            <a:tbl>
              <a:tblPr firstRow="1" bandRow="1">
                <a:tableStyleId>{5C22544A-7EE6-4342-B048-85BDC9FD1C3A}</a:tableStyleId>
              </a:tblPr>
              <a:tblGrid>
                <a:gridCol w="1092903"/>
                <a:gridCol w="10047766"/>
              </a:tblGrid>
              <a:tr h="370840">
                <a:tc gridSpan="2">
                  <a:txBody>
                    <a:bodyPr/>
                    <a:lstStyle/>
                    <a:p>
                      <a:pPr algn="ctr"/>
                      <a:r>
                        <a:rPr lang="zh-CN" altLang="en-US" sz="2400" dirty="0">
                          <a:solidFill>
                            <a:srgbClr val="FF0066"/>
                          </a:solidFill>
                          <a:latin typeface="黑体" panose="02010609060101010101" pitchFamily="49" charset="-122"/>
                          <a:ea typeface="黑体" panose="02010609060101010101" pitchFamily="49" charset="-122"/>
                        </a:rPr>
                        <a:t>答题</a:t>
                      </a:r>
                      <a:endParaRPr lang="zh-CN" altLang="en-US" sz="2400" dirty="0">
                        <a:solidFill>
                          <a:srgbClr val="FF0066"/>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rowSpan="3">
                  <a:txBody>
                    <a:bodyPr/>
                    <a:lstStyle/>
                    <a:p>
                      <a:pPr algn="ctr"/>
                      <a:r>
                        <a:rPr lang="zh-CN" altLang="en-US" sz="2000" dirty="0">
                          <a:solidFill>
                            <a:schemeClr val="tx1"/>
                          </a:solidFill>
                          <a:latin typeface="黑体" panose="02010609060101010101" pitchFamily="49" charset="-122"/>
                          <a:ea typeface="黑体" panose="02010609060101010101" pitchFamily="49" charset="-122"/>
                        </a:rPr>
                        <a:t>首先</a:t>
                      </a:r>
                      <a:endParaRPr lang="zh-CN" altLang="en-US" sz="2000" dirty="0">
                        <a:solidFill>
                          <a:schemeClr val="tx1"/>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alpha val="74902"/>
                      </a:srgbClr>
                    </a:solidFill>
                  </a:tcPr>
                </a:tc>
                <a:tc>
                  <a:txBody>
                    <a:bodyPr/>
                    <a:lstStyle/>
                    <a:p>
                      <a:r>
                        <a:rPr lang="zh-CN" altLang="en-US" sz="2000" dirty="0">
                          <a:solidFill>
                            <a:schemeClr val="tx1"/>
                          </a:solidFill>
                          <a:latin typeface="黑体" panose="02010609060101010101" pitchFamily="49" charset="-122"/>
                          <a:ea typeface="黑体" panose="02010609060101010101" pitchFamily="49" charset="-122"/>
                        </a:rPr>
                        <a:t>提出</a:t>
                      </a:r>
                      <a:r>
                        <a:rPr lang="en-US" altLang="zh-CN" sz="2000" dirty="0">
                          <a:solidFill>
                            <a:schemeClr val="tx1"/>
                          </a:solidFill>
                          <a:latin typeface="黑体" panose="02010609060101010101" pitchFamily="49" charset="-122"/>
                          <a:ea typeface="黑体" panose="02010609060101010101" pitchFamily="49" charset="-122"/>
                        </a:rPr>
                        <a:t>…</a:t>
                      </a:r>
                      <a:r>
                        <a:rPr lang="zh-CN" altLang="en-US" sz="2000" dirty="0">
                          <a:solidFill>
                            <a:schemeClr val="tx1"/>
                          </a:solidFill>
                          <a:latin typeface="黑体" panose="02010609060101010101" pitchFamily="49" charset="-122"/>
                          <a:ea typeface="黑体" panose="02010609060101010101" pitchFamily="49" charset="-122"/>
                        </a:rPr>
                        <a:t>论点</a:t>
                      </a:r>
                      <a:r>
                        <a:rPr lang="en-US" altLang="zh-CN" sz="2000" dirty="0">
                          <a:solidFill>
                            <a:schemeClr val="tx1"/>
                          </a:solidFill>
                          <a:latin typeface="黑体" panose="02010609060101010101" pitchFamily="49" charset="-122"/>
                          <a:ea typeface="黑体" panose="02010609060101010101" pitchFamily="49" charset="-122"/>
                        </a:rPr>
                        <a:t>/</a:t>
                      </a:r>
                      <a:r>
                        <a:rPr lang="zh-CN" altLang="en-US" sz="2000" dirty="0">
                          <a:solidFill>
                            <a:schemeClr val="tx1"/>
                          </a:solidFill>
                          <a:latin typeface="黑体" panose="02010609060101010101" pitchFamily="49" charset="-122"/>
                          <a:ea typeface="黑体" panose="02010609060101010101" pitchFamily="49" charset="-122"/>
                        </a:rPr>
                        <a:t>引出</a:t>
                      </a:r>
                      <a:r>
                        <a:rPr lang="en-US" altLang="zh-CN" sz="2000" dirty="0">
                          <a:solidFill>
                            <a:schemeClr val="tx1"/>
                          </a:solidFill>
                          <a:latin typeface="黑体" panose="02010609060101010101" pitchFamily="49" charset="-122"/>
                          <a:ea typeface="黑体" panose="02010609060101010101" pitchFamily="49" charset="-122"/>
                        </a:rPr>
                        <a:t>…</a:t>
                      </a:r>
                      <a:r>
                        <a:rPr lang="zh-CN" altLang="en-US" sz="2000" dirty="0">
                          <a:solidFill>
                            <a:schemeClr val="tx1"/>
                          </a:solidFill>
                          <a:latin typeface="黑体" panose="02010609060101010101" pitchFamily="49" charset="-122"/>
                          <a:ea typeface="黑体" panose="02010609060101010101" pitchFamily="49" charset="-122"/>
                        </a:rPr>
                        <a:t>论题</a:t>
                      </a:r>
                      <a:endParaRPr lang="zh-CN" altLang="en-US" sz="2000" dirty="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000" dirty="0">
                          <a:solidFill>
                            <a:schemeClr val="tx1"/>
                          </a:solidFill>
                          <a:latin typeface="黑体" panose="02010609060101010101" pitchFamily="49" charset="-122"/>
                          <a:ea typeface="黑体" panose="02010609060101010101" pitchFamily="49" charset="-122"/>
                        </a:rPr>
                        <a:t>通过</a:t>
                      </a:r>
                      <a:r>
                        <a:rPr lang="en-US" altLang="zh-CN" sz="2000" dirty="0">
                          <a:solidFill>
                            <a:schemeClr val="tx1"/>
                          </a:solidFill>
                          <a:latin typeface="黑体" panose="02010609060101010101" pitchFamily="49" charset="-122"/>
                          <a:ea typeface="黑体" panose="02010609060101010101" pitchFamily="49" charset="-122"/>
                        </a:rPr>
                        <a:t>…</a:t>
                      </a:r>
                      <a:r>
                        <a:rPr lang="zh-CN" altLang="en-US" sz="2000" dirty="0">
                          <a:solidFill>
                            <a:schemeClr val="tx1"/>
                          </a:solidFill>
                          <a:latin typeface="黑体" panose="02010609060101010101" pitchFamily="49" charset="-122"/>
                          <a:ea typeface="黑体" panose="02010609060101010101" pitchFamily="49" charset="-122"/>
                        </a:rPr>
                        <a:t>的事例</a:t>
                      </a:r>
                      <a:r>
                        <a:rPr lang="en-US" altLang="zh-CN" sz="2000" dirty="0">
                          <a:solidFill>
                            <a:schemeClr val="tx1"/>
                          </a:solidFill>
                          <a:latin typeface="黑体" panose="02010609060101010101" pitchFamily="49" charset="-122"/>
                          <a:ea typeface="黑体" panose="02010609060101010101" pitchFamily="49" charset="-122"/>
                        </a:rPr>
                        <a:t>/</a:t>
                      </a:r>
                      <a:r>
                        <a:rPr lang="zh-CN" altLang="en-US" sz="2000" dirty="0">
                          <a:solidFill>
                            <a:schemeClr val="tx1"/>
                          </a:solidFill>
                          <a:latin typeface="黑体" panose="02010609060101010101" pitchFamily="49" charset="-122"/>
                          <a:ea typeface="黑体" panose="02010609060101010101" pitchFamily="49" charset="-122"/>
                        </a:rPr>
                        <a:t>现象</a:t>
                      </a:r>
                      <a:r>
                        <a:rPr lang="en-US" altLang="zh-CN" sz="2000" dirty="0">
                          <a:solidFill>
                            <a:schemeClr val="tx1"/>
                          </a:solidFill>
                          <a:latin typeface="黑体" panose="02010609060101010101" pitchFamily="49" charset="-122"/>
                          <a:ea typeface="黑体" panose="02010609060101010101" pitchFamily="49" charset="-122"/>
                        </a:rPr>
                        <a:t>/</a:t>
                      </a:r>
                      <a:r>
                        <a:rPr lang="zh-CN" altLang="en-US" sz="2000" dirty="0">
                          <a:solidFill>
                            <a:schemeClr val="tx1"/>
                          </a:solidFill>
                          <a:latin typeface="黑体" panose="02010609060101010101" pitchFamily="49" charset="-122"/>
                          <a:ea typeface="黑体" panose="02010609060101010101" pitchFamily="49" charset="-122"/>
                        </a:rPr>
                        <a:t>问题，引出</a:t>
                      </a:r>
                      <a:r>
                        <a:rPr lang="en-US" altLang="zh-CN" sz="2000" dirty="0">
                          <a:solidFill>
                            <a:schemeClr val="tx1"/>
                          </a:solidFill>
                          <a:latin typeface="黑体" panose="02010609060101010101" pitchFamily="49" charset="-122"/>
                          <a:ea typeface="黑体" panose="02010609060101010101" pitchFamily="49" charset="-122"/>
                        </a:rPr>
                        <a:t>…</a:t>
                      </a:r>
                      <a:r>
                        <a:rPr lang="zh-CN" altLang="en-US" sz="2000" dirty="0">
                          <a:solidFill>
                            <a:schemeClr val="tx1"/>
                          </a:solidFill>
                          <a:latin typeface="黑体" panose="02010609060101010101" pitchFamily="49" charset="-122"/>
                          <a:ea typeface="黑体" panose="02010609060101010101" pitchFamily="49" charset="-122"/>
                        </a:rPr>
                        <a:t>论点</a:t>
                      </a:r>
                      <a:endParaRPr lang="zh-CN" altLang="en-US" sz="2000" dirty="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000" dirty="0">
                          <a:solidFill>
                            <a:schemeClr val="tx1"/>
                          </a:solidFill>
                          <a:latin typeface="黑体" panose="02010609060101010101" pitchFamily="49" charset="-122"/>
                          <a:ea typeface="黑体" panose="02010609060101010101" pitchFamily="49" charset="-122"/>
                        </a:rPr>
                        <a:t>通过引用名言</a:t>
                      </a:r>
                      <a:r>
                        <a:rPr lang="en-US" altLang="zh-CN" sz="2000" dirty="0">
                          <a:solidFill>
                            <a:schemeClr val="tx1"/>
                          </a:solidFill>
                          <a:latin typeface="黑体" panose="02010609060101010101" pitchFamily="49" charset="-122"/>
                          <a:ea typeface="黑体" panose="02010609060101010101" pitchFamily="49" charset="-122"/>
                        </a:rPr>
                        <a:t>/</a:t>
                      </a:r>
                      <a:r>
                        <a:rPr lang="zh-CN" altLang="en-US" sz="2000" dirty="0">
                          <a:solidFill>
                            <a:schemeClr val="tx1"/>
                          </a:solidFill>
                          <a:latin typeface="黑体" panose="02010609060101010101" pitchFamily="49" charset="-122"/>
                          <a:ea typeface="黑体" panose="02010609060101010101" pitchFamily="49" charset="-122"/>
                        </a:rPr>
                        <a:t>传说、故事等引出</a:t>
                      </a:r>
                      <a:r>
                        <a:rPr lang="en-US" altLang="zh-CN" sz="2000" dirty="0">
                          <a:solidFill>
                            <a:schemeClr val="tx1"/>
                          </a:solidFill>
                          <a:latin typeface="黑体" panose="02010609060101010101" pitchFamily="49" charset="-122"/>
                          <a:ea typeface="黑体" panose="02010609060101010101" pitchFamily="49" charset="-122"/>
                        </a:rPr>
                        <a:t>…</a:t>
                      </a:r>
                      <a:r>
                        <a:rPr lang="zh-CN" altLang="en-US" sz="2000" dirty="0">
                          <a:solidFill>
                            <a:schemeClr val="tx1"/>
                          </a:solidFill>
                          <a:latin typeface="黑体" panose="02010609060101010101" pitchFamily="49" charset="-122"/>
                          <a:ea typeface="黑体" panose="02010609060101010101" pitchFamily="49" charset="-122"/>
                        </a:rPr>
                        <a:t>论点</a:t>
                      </a:r>
                      <a:endParaRPr lang="zh-CN" altLang="en-US" sz="2000" dirty="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gridSpan="2">
                  <a:txBody>
                    <a:bodyPr/>
                    <a:lstStyle/>
                    <a:p>
                      <a:pPr algn="ctr"/>
                      <a:endParaRPr lang="zh-CN" altLang="en-US" sz="500" dirty="0">
                        <a:solidFill>
                          <a:schemeClr val="tx1"/>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rowSpan="2">
                  <a:txBody>
                    <a:bodyPr/>
                    <a:lstStyle/>
                    <a:p>
                      <a:pPr algn="ctr"/>
                      <a:r>
                        <a:rPr lang="zh-CN" altLang="en-US" sz="2000" dirty="0">
                          <a:solidFill>
                            <a:schemeClr val="tx1"/>
                          </a:solidFill>
                          <a:latin typeface="黑体" panose="02010609060101010101" pitchFamily="49" charset="-122"/>
                          <a:ea typeface="黑体" panose="02010609060101010101" pitchFamily="49" charset="-122"/>
                        </a:rPr>
                        <a:t>然后</a:t>
                      </a:r>
                      <a:endParaRPr lang="zh-CN" altLang="en-US" sz="2000" dirty="0">
                        <a:solidFill>
                          <a:schemeClr val="tx1"/>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alpha val="89804"/>
                      </a:srgbClr>
                    </a:solidFill>
                  </a:tcPr>
                </a:tc>
                <a:tc>
                  <a:txBody>
                    <a:bodyPr/>
                    <a:lstStyle/>
                    <a:p>
                      <a:r>
                        <a:rPr lang="zh-CN" altLang="en-US" sz="2000" dirty="0">
                          <a:solidFill>
                            <a:schemeClr val="tx1"/>
                          </a:solidFill>
                          <a:latin typeface="黑体" panose="02010609060101010101" pitchFamily="49" charset="-122"/>
                          <a:ea typeface="黑体" panose="02010609060101010101" pitchFamily="49" charset="-122"/>
                        </a:rPr>
                        <a:t>从哪几个方面</a:t>
                      </a:r>
                      <a:r>
                        <a:rPr lang="en-US" altLang="zh-CN" sz="2000" dirty="0">
                          <a:solidFill>
                            <a:schemeClr val="tx1"/>
                          </a:solidFill>
                          <a:latin typeface="黑体" panose="02010609060101010101" pitchFamily="49" charset="-122"/>
                          <a:ea typeface="黑体" panose="02010609060101010101" pitchFamily="49" charset="-122"/>
                        </a:rPr>
                        <a:t>/</a:t>
                      </a:r>
                      <a:r>
                        <a:rPr lang="zh-CN" altLang="en-US" sz="2000" dirty="0">
                          <a:solidFill>
                            <a:schemeClr val="tx1"/>
                          </a:solidFill>
                          <a:latin typeface="黑体" panose="02010609060101010101" pitchFamily="49" charset="-122"/>
                          <a:ea typeface="黑体" panose="02010609060101010101" pitchFamily="49" charset="-122"/>
                        </a:rPr>
                        <a:t>角度说明</a:t>
                      </a:r>
                      <a:endParaRPr lang="zh-CN" altLang="en-US" sz="2000" dirty="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000" dirty="0">
                          <a:solidFill>
                            <a:schemeClr val="tx1"/>
                          </a:solidFill>
                          <a:latin typeface="黑体" panose="02010609060101010101" pitchFamily="49" charset="-122"/>
                          <a:ea typeface="黑体" panose="02010609060101010101" pitchFamily="49" charset="-122"/>
                        </a:rPr>
                        <a:t>用</a:t>
                      </a:r>
                      <a:r>
                        <a:rPr lang="en-US" altLang="zh-CN" sz="2000" dirty="0">
                          <a:solidFill>
                            <a:schemeClr val="tx1"/>
                          </a:solidFill>
                          <a:latin typeface="黑体" panose="02010609060101010101" pitchFamily="49" charset="-122"/>
                          <a:ea typeface="黑体" panose="02010609060101010101" pitchFamily="49" charset="-122"/>
                        </a:rPr>
                        <a:t>(</a:t>
                      </a:r>
                      <a:r>
                        <a:rPr lang="zh-CN" altLang="en-US" sz="2000" dirty="0">
                          <a:solidFill>
                            <a:schemeClr val="tx1"/>
                          </a:solidFill>
                          <a:latin typeface="黑体" panose="02010609060101010101" pitchFamily="49" charset="-122"/>
                          <a:ea typeface="黑体" panose="02010609060101010101" pitchFamily="49" charset="-122"/>
                        </a:rPr>
                        <a:t>举例、道理、比喻、因果、类比、归谬法等</a:t>
                      </a:r>
                      <a:r>
                        <a:rPr lang="en-US" altLang="zh-CN" sz="2000" dirty="0">
                          <a:solidFill>
                            <a:schemeClr val="tx1"/>
                          </a:solidFill>
                          <a:latin typeface="黑体" panose="02010609060101010101" pitchFamily="49" charset="-122"/>
                          <a:ea typeface="黑体" panose="02010609060101010101" pitchFamily="49" charset="-122"/>
                        </a:rPr>
                        <a:t>)</a:t>
                      </a:r>
                      <a:r>
                        <a:rPr lang="zh-CN" altLang="en-US" sz="2000" dirty="0">
                          <a:solidFill>
                            <a:schemeClr val="tx1"/>
                          </a:solidFill>
                          <a:latin typeface="黑体" panose="02010609060101010101" pitchFamily="49" charset="-122"/>
                          <a:ea typeface="黑体" panose="02010609060101010101" pitchFamily="49" charset="-122"/>
                        </a:rPr>
                        <a:t>论证方法阐述</a:t>
                      </a:r>
                      <a:r>
                        <a:rPr lang="en-US" altLang="zh-CN" sz="2000" dirty="0">
                          <a:solidFill>
                            <a:schemeClr val="tx1"/>
                          </a:solidFill>
                          <a:latin typeface="黑体" panose="02010609060101010101" pitchFamily="49" charset="-122"/>
                          <a:ea typeface="黑体" panose="02010609060101010101" pitchFamily="49" charset="-122"/>
                        </a:rPr>
                        <a:t>/</a:t>
                      </a:r>
                      <a:r>
                        <a:rPr lang="zh-CN" altLang="en-US" sz="2000" dirty="0">
                          <a:solidFill>
                            <a:schemeClr val="tx1"/>
                          </a:solidFill>
                          <a:latin typeface="黑体" panose="02010609060101010101" pitchFamily="49" charset="-122"/>
                          <a:ea typeface="黑体" panose="02010609060101010101" pitchFamily="49" charset="-122"/>
                        </a:rPr>
                        <a:t>论述</a:t>
                      </a:r>
                      <a:r>
                        <a:rPr lang="en-US" altLang="zh-CN" sz="2000" dirty="0">
                          <a:solidFill>
                            <a:schemeClr val="tx1"/>
                          </a:solidFill>
                          <a:latin typeface="黑体" panose="02010609060101010101" pitchFamily="49" charset="-122"/>
                          <a:ea typeface="黑体" panose="02010609060101010101" pitchFamily="49" charset="-122"/>
                        </a:rPr>
                        <a:t>/</a:t>
                      </a:r>
                      <a:r>
                        <a:rPr lang="zh-CN" altLang="en-US" sz="2000" dirty="0">
                          <a:solidFill>
                            <a:schemeClr val="tx1"/>
                          </a:solidFill>
                          <a:latin typeface="黑体" panose="02010609060101010101" pitchFamily="49" charset="-122"/>
                          <a:ea typeface="黑体" panose="02010609060101010101" pitchFamily="49" charset="-122"/>
                        </a:rPr>
                        <a:t>分析</a:t>
                      </a:r>
                      <a:r>
                        <a:rPr lang="en-US" altLang="zh-CN" sz="2000" dirty="0">
                          <a:solidFill>
                            <a:schemeClr val="tx1"/>
                          </a:solidFill>
                          <a:latin typeface="黑体" panose="02010609060101010101" pitchFamily="49" charset="-122"/>
                          <a:ea typeface="黑体" panose="02010609060101010101" pitchFamily="49" charset="-122"/>
                        </a:rPr>
                        <a:t>……</a:t>
                      </a:r>
                      <a:r>
                        <a:rPr lang="zh-CN" altLang="en-US" sz="2000" dirty="0">
                          <a:solidFill>
                            <a:schemeClr val="tx1"/>
                          </a:solidFill>
                          <a:latin typeface="黑体" panose="02010609060101010101" pitchFamily="49" charset="-122"/>
                          <a:ea typeface="黑体" panose="02010609060101010101" pitchFamily="49" charset="-122"/>
                        </a:rPr>
                        <a:t>观点</a:t>
                      </a:r>
                      <a:r>
                        <a:rPr lang="en-US" altLang="zh-CN" sz="2000" dirty="0">
                          <a:solidFill>
                            <a:schemeClr val="tx1"/>
                          </a:solidFill>
                          <a:latin typeface="黑体" panose="02010609060101010101" pitchFamily="49" charset="-122"/>
                          <a:ea typeface="黑体" panose="02010609060101010101" pitchFamily="49" charset="-122"/>
                        </a:rPr>
                        <a:t>/</a:t>
                      </a:r>
                      <a:r>
                        <a:rPr lang="zh-CN" altLang="en-US" sz="2000" dirty="0">
                          <a:solidFill>
                            <a:schemeClr val="tx1"/>
                          </a:solidFill>
                          <a:latin typeface="黑体" panose="02010609060101010101" pitchFamily="49" charset="-122"/>
                          <a:ea typeface="黑体" panose="02010609060101010101" pitchFamily="49" charset="-122"/>
                        </a:rPr>
                        <a:t>论题</a:t>
                      </a:r>
                      <a:endParaRPr lang="zh-CN" altLang="en-US" sz="2000" dirty="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2306">
                <a:tc gridSpan="2">
                  <a:txBody>
                    <a:bodyPr/>
                    <a:lstStyle/>
                    <a:p>
                      <a:pPr algn="ctr"/>
                      <a:endParaRPr lang="zh-CN" altLang="en-US" sz="500" dirty="0">
                        <a:solidFill>
                          <a:schemeClr val="tx1"/>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rowSpan="4">
                  <a:txBody>
                    <a:bodyPr/>
                    <a:lstStyle/>
                    <a:p>
                      <a:pPr algn="ctr"/>
                      <a:r>
                        <a:rPr lang="zh-CN" altLang="en-US" sz="2000" dirty="0">
                          <a:solidFill>
                            <a:schemeClr val="tx1"/>
                          </a:solidFill>
                          <a:latin typeface="黑体" panose="02010609060101010101" pitchFamily="49" charset="-122"/>
                          <a:ea typeface="黑体" panose="02010609060101010101" pitchFamily="49" charset="-122"/>
                        </a:rPr>
                        <a:t>最后</a:t>
                      </a:r>
                      <a:endParaRPr lang="zh-CN" altLang="en-US" sz="2000" dirty="0">
                        <a:solidFill>
                          <a:schemeClr val="tx1"/>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FF">
                        <a:alpha val="74118"/>
                      </a:srgbClr>
                    </a:solidFill>
                  </a:tcPr>
                </a:tc>
                <a:tc>
                  <a:txBody>
                    <a:bodyPr/>
                    <a:lstStyle/>
                    <a:p>
                      <a:r>
                        <a:rPr lang="zh-CN" altLang="en-US" sz="2000" dirty="0">
                          <a:solidFill>
                            <a:schemeClr val="tx1"/>
                          </a:solidFill>
                          <a:latin typeface="黑体" panose="02010609060101010101" pitchFamily="49" charset="-122"/>
                          <a:ea typeface="黑体" panose="02010609060101010101" pitchFamily="49" charset="-122"/>
                        </a:rPr>
                        <a:t>得出结论，阐明</a:t>
                      </a:r>
                      <a:r>
                        <a:rPr lang="en-US" altLang="zh-CN" sz="2000" dirty="0">
                          <a:solidFill>
                            <a:schemeClr val="tx1"/>
                          </a:solidFill>
                          <a:latin typeface="黑体" panose="02010609060101010101" pitchFamily="49" charset="-122"/>
                          <a:ea typeface="黑体" panose="02010609060101010101" pitchFamily="49" charset="-122"/>
                        </a:rPr>
                        <a:t>…</a:t>
                      </a:r>
                      <a:r>
                        <a:rPr lang="zh-CN" altLang="en-US" sz="2000" dirty="0">
                          <a:solidFill>
                            <a:schemeClr val="tx1"/>
                          </a:solidFill>
                          <a:latin typeface="黑体" panose="02010609060101010101" pitchFamily="49" charset="-122"/>
                          <a:ea typeface="黑体" panose="02010609060101010101" pitchFamily="49" charset="-122"/>
                        </a:rPr>
                        <a:t>论点</a:t>
                      </a:r>
                      <a:endParaRPr lang="zh-CN" altLang="en-US" sz="2000" dirty="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000" dirty="0">
                          <a:solidFill>
                            <a:schemeClr val="tx1"/>
                          </a:solidFill>
                          <a:latin typeface="黑体" panose="02010609060101010101" pitchFamily="49" charset="-122"/>
                          <a:ea typeface="黑体" panose="02010609060101010101" pitchFamily="49" charset="-122"/>
                        </a:rPr>
                        <a:t>重申论点，得出</a:t>
                      </a:r>
                      <a:r>
                        <a:rPr lang="en-US" altLang="zh-CN" sz="2000" dirty="0">
                          <a:solidFill>
                            <a:schemeClr val="tx1"/>
                          </a:solidFill>
                          <a:latin typeface="黑体" panose="02010609060101010101" pitchFamily="49" charset="-122"/>
                          <a:ea typeface="黑体" panose="02010609060101010101" pitchFamily="49" charset="-122"/>
                        </a:rPr>
                        <a:t>…</a:t>
                      </a:r>
                      <a:r>
                        <a:rPr lang="zh-CN" altLang="en-US" sz="2000" dirty="0">
                          <a:solidFill>
                            <a:schemeClr val="tx1"/>
                          </a:solidFill>
                          <a:latin typeface="黑体" panose="02010609060101010101" pitchFamily="49" charset="-122"/>
                          <a:ea typeface="黑体" panose="02010609060101010101" pitchFamily="49" charset="-122"/>
                        </a:rPr>
                        <a:t>结论</a:t>
                      </a:r>
                      <a:endParaRPr lang="zh-CN" altLang="en-US" sz="2000" dirty="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000" dirty="0">
                          <a:solidFill>
                            <a:schemeClr val="tx1"/>
                          </a:solidFill>
                          <a:latin typeface="黑体" panose="02010609060101010101" pitchFamily="49" charset="-122"/>
                          <a:ea typeface="黑体" panose="02010609060101010101" pitchFamily="49" charset="-122"/>
                        </a:rPr>
                        <a:t>总结全文，归纳论点</a:t>
                      </a:r>
                      <a:r>
                        <a:rPr lang="en-US" altLang="zh-CN" sz="2000" dirty="0">
                          <a:solidFill>
                            <a:schemeClr val="tx1"/>
                          </a:solidFill>
                          <a:latin typeface="黑体" panose="02010609060101010101" pitchFamily="49" charset="-122"/>
                          <a:ea typeface="黑体" panose="02010609060101010101" pitchFamily="49" charset="-122"/>
                        </a:rPr>
                        <a:t>/</a:t>
                      </a:r>
                      <a:r>
                        <a:rPr lang="zh-CN" altLang="en-US" sz="2000" dirty="0">
                          <a:solidFill>
                            <a:schemeClr val="tx1"/>
                          </a:solidFill>
                          <a:latin typeface="黑体" panose="02010609060101010101" pitchFamily="49" charset="-122"/>
                          <a:ea typeface="黑体" panose="02010609060101010101" pitchFamily="49" charset="-122"/>
                        </a:rPr>
                        <a:t>提出希望，发出号召</a:t>
                      </a:r>
                      <a:endParaRPr lang="zh-CN" altLang="en-US" sz="2000" dirty="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5582">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000" dirty="0">
                          <a:solidFill>
                            <a:schemeClr val="tx1"/>
                          </a:solidFill>
                          <a:latin typeface="黑体" panose="02010609060101010101" pitchFamily="49" charset="-122"/>
                          <a:ea typeface="黑体" panose="02010609060101010101" pitchFamily="49" charset="-122"/>
                        </a:rPr>
                        <a:t>照应开篇论点</a:t>
                      </a:r>
                      <a:r>
                        <a:rPr lang="en-US" altLang="zh-CN" sz="2000" dirty="0">
                          <a:solidFill>
                            <a:schemeClr val="tx1"/>
                          </a:solidFill>
                          <a:latin typeface="黑体" panose="02010609060101010101" pitchFamily="49" charset="-122"/>
                          <a:ea typeface="黑体" panose="02010609060101010101" pitchFamily="49" charset="-122"/>
                        </a:rPr>
                        <a:t>/</a:t>
                      </a:r>
                      <a:r>
                        <a:rPr lang="zh-CN" altLang="en-US" sz="2000" dirty="0">
                          <a:solidFill>
                            <a:schemeClr val="tx1"/>
                          </a:solidFill>
                          <a:latin typeface="黑体" panose="02010609060101010101" pitchFamily="49" charset="-122"/>
                          <a:ea typeface="黑体" panose="02010609060101010101" pitchFamily="49" charset="-122"/>
                        </a:rPr>
                        <a:t>论题</a:t>
                      </a:r>
                      <a:endParaRPr lang="zh-CN" altLang="en-US" sz="2000" dirty="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9" name="文本框 8"/>
          <p:cNvSpPr txBox="1"/>
          <p:nvPr/>
        </p:nvSpPr>
        <p:spPr>
          <a:xfrm>
            <a:off x="0" y="1285120"/>
            <a:ext cx="11872323" cy="830997"/>
          </a:xfrm>
          <a:prstGeom prst="rect">
            <a:avLst/>
          </a:prstGeom>
          <a:noFill/>
        </p:spPr>
        <p:txBody>
          <a:bodyPr wrap="square" rtlCol="0">
            <a:spAutoFit/>
          </a:bodyPr>
          <a:lstStyle/>
          <a:p>
            <a:r>
              <a:rPr lang="zh-CN" altLang="en-US" sz="2400" dirty="0">
                <a:solidFill>
                  <a:srgbClr val="FF0066"/>
                </a:solidFill>
              </a:rPr>
              <a:t>答题格式基本一致。但论证结构，要首先指出</a:t>
            </a:r>
            <a:r>
              <a:rPr lang="en-US" altLang="zh-CN" sz="2400" dirty="0">
                <a:solidFill>
                  <a:srgbClr val="FF0066"/>
                </a:solidFill>
              </a:rPr>
              <a:t>——</a:t>
            </a:r>
            <a:r>
              <a:rPr lang="zh-CN" altLang="en-US" sz="2400" dirty="0">
                <a:solidFill>
                  <a:srgbClr val="FF0066"/>
                </a:solidFill>
              </a:rPr>
              <a:t>并列式、层进式</a:t>
            </a:r>
            <a:r>
              <a:rPr lang="en-US" altLang="zh-CN" sz="2400" dirty="0">
                <a:solidFill>
                  <a:srgbClr val="FF0066"/>
                </a:solidFill>
              </a:rPr>
              <a:t>/</a:t>
            </a:r>
            <a:r>
              <a:rPr lang="zh-CN" altLang="en-US" sz="2400" dirty="0">
                <a:solidFill>
                  <a:srgbClr val="FF0066"/>
                </a:solidFill>
              </a:rPr>
              <a:t>递进式、对比式、总分式等结构。行文脉络和论证思路可省略这步。</a:t>
            </a:r>
            <a:endParaRPr lang="zh-CN" altLang="en-US" sz="2400" dirty="0">
              <a:solidFill>
                <a:srgbClr val="FF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127590"/>
            <a:ext cx="12192000" cy="1569660"/>
          </a:xfrm>
          <a:prstGeom prst="rect">
            <a:avLst/>
          </a:prstGeom>
          <a:noFill/>
        </p:spPr>
        <p:txBody>
          <a:bodyPr wrap="square" rtlCol="0">
            <a:spAutoFit/>
          </a:bodyPr>
          <a:lstStyle/>
          <a:p>
            <a:r>
              <a:rPr lang="zh-CN" altLang="en-US" sz="2400" dirty="0">
                <a:latin typeface="黑体" panose="02010609060101010101" pitchFamily="49" charset="-122"/>
                <a:ea typeface="黑体" panose="02010609060101010101" pitchFamily="49" charset="-122"/>
              </a:rPr>
              <a:t>练一练：</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必修上册</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以工匠精神雕琢时代品质</a:t>
            </a:r>
            <a:r>
              <a:rPr lang="en-US" altLang="zh-CN" sz="2400" dirty="0">
                <a:latin typeface="黑体" panose="02010609060101010101" pitchFamily="49" charset="-122"/>
                <a:ea typeface="黑体" panose="02010609060101010101" pitchFamily="49" charset="-122"/>
              </a:rPr>
              <a:t>》)</a:t>
            </a:r>
            <a:endParaRPr lang="en-US" altLang="zh-CN" sz="2400" dirty="0">
              <a:latin typeface="黑体" panose="02010609060101010101" pitchFamily="49" charset="-122"/>
              <a:ea typeface="黑体" panose="02010609060101010101" pitchFamily="49" charset="-122"/>
            </a:endParaRPr>
          </a:p>
          <a:p>
            <a:endParaRPr lang="en-US" altLang="zh-CN" sz="2400" dirty="0">
              <a:latin typeface="黑体" panose="02010609060101010101" pitchFamily="49" charset="-122"/>
              <a:ea typeface="黑体" panose="02010609060101010101" pitchFamily="49" charset="-122"/>
            </a:endParaRPr>
          </a:p>
          <a:p>
            <a:r>
              <a:rPr lang="zh-CN" altLang="en-US" sz="2400" dirty="0">
                <a:solidFill>
                  <a:srgbClr val="FF0000"/>
                </a:solidFill>
                <a:latin typeface="黑体" panose="02010609060101010101" pitchFamily="49" charset="-122"/>
                <a:ea typeface="黑体" panose="02010609060101010101" pitchFamily="49" charset="-122"/>
              </a:rPr>
              <a:t>请简要概括课文第二自然段的行文思路。</a:t>
            </a:r>
            <a:endParaRPr lang="zh-CN" altLang="en-US" sz="2400" dirty="0">
              <a:solidFill>
                <a:srgbClr val="FF0000"/>
              </a:solidFill>
              <a:latin typeface="黑体" panose="02010609060101010101" pitchFamily="49" charset="-122"/>
              <a:ea typeface="黑体" panose="02010609060101010101" pitchFamily="49" charset="-122"/>
            </a:endParaRPr>
          </a:p>
          <a:p>
            <a:endParaRPr lang="zh-CN" altLang="en-US" sz="2400" dirty="0">
              <a:latin typeface="黑体" panose="02010609060101010101" pitchFamily="49" charset="-122"/>
              <a:ea typeface="黑体" panose="02010609060101010101" pitchFamily="49" charset="-122"/>
            </a:endParaRPr>
          </a:p>
        </p:txBody>
      </p:sp>
      <p:sp>
        <p:nvSpPr>
          <p:cNvPr id="3" name="文本框 2"/>
          <p:cNvSpPr txBox="1"/>
          <p:nvPr/>
        </p:nvSpPr>
        <p:spPr>
          <a:xfrm>
            <a:off x="237461" y="1580292"/>
            <a:ext cx="11309498" cy="2756460"/>
          </a:xfrm>
          <a:prstGeom prst="rect">
            <a:avLst/>
          </a:prstGeom>
          <a:noFill/>
        </p:spPr>
        <p:txBody>
          <a:bodyPr wrap="square" rtlCol="0">
            <a:spAutoFit/>
          </a:bodyPr>
          <a:lstStyle/>
          <a:p>
            <a:pPr>
              <a:lnSpc>
                <a:spcPct val="123000"/>
              </a:lnSpc>
            </a:pPr>
            <a:r>
              <a:rPr lang="en-US" altLang="zh-CN" sz="2400" dirty="0">
                <a:latin typeface="黑体" panose="02010609060101010101" pitchFamily="49" charset="-122"/>
                <a:ea typeface="黑体" panose="02010609060101010101" pitchFamily="49" charset="-122"/>
              </a:rPr>
              <a:t>   《</a:t>
            </a:r>
            <a:r>
              <a:rPr lang="zh-CN" altLang="en-US" sz="2400" dirty="0">
                <a:latin typeface="黑体" panose="02010609060101010101" pitchFamily="49" charset="-122"/>
                <a:ea typeface="黑体" panose="02010609060101010101" pitchFamily="49" charset="-122"/>
              </a:rPr>
              <a:t>说文</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里讲：“匠，木工也。”今天的“匠”，已成为心思巧妙、技艺精湛、造诣高深的代名词。职业与职业没有高低贵贱之分，但人与人却从来都有职业品质、专业精神的差别。工匠精神厚植的企业，一定是一个气质雍容、活力涌流的企业。崇尚工匠精神的国家，一定是一个拥有健康市场环境和深厚人文素养的国家。“将产品当成艺术，将质量视为生命”，正是这样的极致追求，将我们带往一个更为不凡的世界。</a:t>
            </a:r>
            <a:endParaRPr lang="zh-CN" altLang="en-US" sz="2400" dirty="0">
              <a:latin typeface="黑体" panose="02010609060101010101" pitchFamily="49" charset="-122"/>
              <a:ea typeface="黑体" panose="02010609060101010101" pitchFamily="49" charset="-122"/>
            </a:endParaRPr>
          </a:p>
        </p:txBody>
      </p:sp>
      <p:sp>
        <p:nvSpPr>
          <p:cNvPr id="4" name="文本框 3"/>
          <p:cNvSpPr txBox="1"/>
          <p:nvPr/>
        </p:nvSpPr>
        <p:spPr>
          <a:xfrm>
            <a:off x="237461" y="5387107"/>
            <a:ext cx="11479618" cy="939296"/>
          </a:xfrm>
          <a:prstGeom prst="rect">
            <a:avLst/>
          </a:prstGeom>
          <a:noFill/>
          <a:ln w="38100">
            <a:solidFill>
              <a:srgbClr val="00B050"/>
            </a:solidFill>
          </a:ln>
        </p:spPr>
        <p:txBody>
          <a:bodyPr wrap="square" rtlCol="0">
            <a:spAutoFit/>
          </a:bodyPr>
          <a:lstStyle/>
          <a:p>
            <a:pPr>
              <a:lnSpc>
                <a:spcPct val="123000"/>
              </a:lnSpc>
            </a:pPr>
            <a:r>
              <a:rPr lang="zh-CN" altLang="en-US" sz="2400" dirty="0">
                <a:solidFill>
                  <a:srgbClr val="FF0066"/>
                </a:solidFill>
                <a:latin typeface="黑体" panose="02010609060101010101" pitchFamily="49" charset="-122"/>
                <a:ea typeface="黑体" panose="02010609060101010101" pitchFamily="49" charset="-122"/>
              </a:rPr>
              <a:t>答案：</a:t>
            </a:r>
            <a:r>
              <a:rPr lang="zh-CN" altLang="en-US" sz="2400" dirty="0">
                <a:latin typeface="黑体" panose="02010609060101010101" pitchFamily="49" charset="-122"/>
                <a:ea typeface="黑体" panose="02010609060101010101" pitchFamily="49" charset="-122"/>
              </a:rPr>
              <a:t>首先引用</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说文</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解释“匠”的含义，接着阐明人的职业品质、专业精神的差别，最后指出工匠精神对于企业和国家的意义。</a:t>
            </a:r>
            <a:endParaRPr lang="zh-CN" altLang="en-US" sz="2400" dirty="0">
              <a:latin typeface="黑体" panose="02010609060101010101" pitchFamily="49" charset="-122"/>
              <a:ea typeface="黑体" panose="02010609060101010101" pitchFamily="49" charset="-122"/>
            </a:endParaRPr>
          </a:p>
        </p:txBody>
      </p:sp>
      <p:cxnSp>
        <p:nvCxnSpPr>
          <p:cNvPr id="5" name="直接连接符 4"/>
          <p:cNvCxnSpPr/>
          <p:nvPr/>
        </p:nvCxnSpPr>
        <p:spPr>
          <a:xfrm>
            <a:off x="967563" y="2094614"/>
            <a:ext cx="4167963"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680251" y="2530549"/>
            <a:ext cx="368595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37461" y="3009014"/>
            <a:ext cx="232498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2936357" y="2923953"/>
            <a:ext cx="8121503" cy="8506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30617" y="3406379"/>
            <a:ext cx="10063718" cy="2262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164806" y="4529018"/>
            <a:ext cx="5727404" cy="523220"/>
          </a:xfrm>
          <a:prstGeom prst="rect">
            <a:avLst/>
          </a:prstGeom>
          <a:noFill/>
        </p:spPr>
        <p:txBody>
          <a:bodyPr wrap="square" rtlCol="0">
            <a:spAutoFit/>
          </a:bodyPr>
          <a:lstStyle/>
          <a:p>
            <a:r>
              <a:rPr lang="zh-CN" altLang="en-US" sz="2800" dirty="0">
                <a:highlight>
                  <a:srgbClr val="00FF00"/>
                </a:highlight>
              </a:rPr>
              <a:t>答题：抓论点</a:t>
            </a:r>
            <a:r>
              <a:rPr lang="en-US" altLang="zh-CN" sz="2800" dirty="0">
                <a:highlight>
                  <a:srgbClr val="00FF00"/>
                </a:highlight>
              </a:rPr>
              <a:t>+</a:t>
            </a:r>
            <a:r>
              <a:rPr lang="zh-CN" altLang="en-US" sz="2800" dirty="0">
                <a:highlight>
                  <a:srgbClr val="00FF00"/>
                </a:highlight>
              </a:rPr>
              <a:t>按步骤分析概括</a:t>
            </a:r>
            <a:endParaRPr lang="zh-CN" altLang="en-US" sz="2800" dirty="0">
              <a:highlight>
                <a:srgbClr val="00FF00"/>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127590"/>
            <a:ext cx="12192000" cy="769441"/>
          </a:xfrm>
          <a:prstGeom prst="rect">
            <a:avLst/>
          </a:prstGeom>
          <a:noFill/>
        </p:spPr>
        <p:txBody>
          <a:bodyPr wrap="square" rtlCol="0">
            <a:spAutoFit/>
          </a:bodyPr>
          <a:lstStyle/>
          <a:p>
            <a:r>
              <a:rPr lang="en-US" altLang="zh-CN" sz="2200" dirty="0">
                <a:latin typeface="黑体" panose="02010609060101010101" pitchFamily="49" charset="-122"/>
                <a:ea typeface="黑体" panose="02010609060101010101" pitchFamily="49" charset="-122"/>
              </a:rPr>
              <a:t>【2021·</a:t>
            </a:r>
            <a:r>
              <a:rPr lang="zh-CN" altLang="en-US" sz="2200" dirty="0">
                <a:latin typeface="黑体" panose="02010609060101010101" pitchFamily="49" charset="-122"/>
                <a:ea typeface="黑体" panose="02010609060101010101" pitchFamily="49" charset="-122"/>
              </a:rPr>
              <a:t>全国乙卷</a:t>
            </a:r>
            <a:r>
              <a:rPr lang="en-US" altLang="zh-CN" sz="2200" dirty="0">
                <a:latin typeface="黑体" panose="02010609060101010101" pitchFamily="49" charset="-122"/>
                <a:ea typeface="黑体" panose="02010609060101010101" pitchFamily="49" charset="-122"/>
              </a:rPr>
              <a:t>《</a:t>
            </a:r>
            <a:r>
              <a:rPr lang="zh-CN" altLang="en-US" sz="2200" dirty="0">
                <a:latin typeface="黑体" panose="02010609060101010101" pitchFamily="49" charset="-122"/>
                <a:ea typeface="黑体" panose="02010609060101010101" pitchFamily="49" charset="-122"/>
              </a:rPr>
              <a:t>从人文计算到可视化</a:t>
            </a:r>
            <a:r>
              <a:rPr lang="en-US" altLang="zh-CN" sz="2200" dirty="0">
                <a:latin typeface="黑体" panose="02010609060101010101" pitchFamily="49" charset="-122"/>
                <a:ea typeface="黑体" panose="02010609060101010101" pitchFamily="49" charset="-122"/>
              </a:rPr>
              <a:t>——</a:t>
            </a:r>
            <a:r>
              <a:rPr lang="zh-CN" altLang="en-US" sz="2200" dirty="0">
                <a:latin typeface="黑体" panose="02010609060101010101" pitchFamily="49" charset="-122"/>
                <a:ea typeface="黑体" panose="02010609060101010101" pitchFamily="49" charset="-122"/>
              </a:rPr>
              <a:t>数字人文的发展脉络梳理</a:t>
            </a:r>
            <a:r>
              <a:rPr lang="en-US" altLang="zh-CN" sz="2200" dirty="0">
                <a:latin typeface="黑体" panose="02010609060101010101" pitchFamily="49" charset="-122"/>
                <a:ea typeface="黑体" panose="02010609060101010101" pitchFamily="49" charset="-122"/>
              </a:rPr>
              <a:t>》 </a:t>
            </a:r>
            <a:r>
              <a:rPr lang="zh-CN" altLang="en-US" sz="2200" dirty="0">
                <a:latin typeface="黑体" panose="02010609060101010101" pitchFamily="49" charset="-122"/>
                <a:ea typeface="黑体" panose="02010609060101010101" pitchFamily="49" charset="-122"/>
              </a:rPr>
              <a:t>，有删改</a:t>
            </a:r>
            <a:r>
              <a:rPr lang="en-US" altLang="zh-CN" sz="2200" dirty="0">
                <a:latin typeface="黑体" panose="02010609060101010101" pitchFamily="49" charset="-122"/>
                <a:ea typeface="黑体" panose="02010609060101010101" pitchFamily="49" charset="-122"/>
              </a:rPr>
              <a:t>】</a:t>
            </a:r>
            <a:endParaRPr lang="en-US" altLang="zh-CN" sz="2200" dirty="0">
              <a:latin typeface="黑体" panose="02010609060101010101" pitchFamily="49" charset="-122"/>
              <a:ea typeface="黑体" panose="02010609060101010101" pitchFamily="49" charset="-122"/>
            </a:endParaRPr>
          </a:p>
          <a:p>
            <a:r>
              <a:rPr lang="zh-CN" altLang="en-US" sz="2200" dirty="0">
                <a:solidFill>
                  <a:srgbClr val="FF0000"/>
                </a:solidFill>
                <a:latin typeface="黑体" panose="02010609060101010101" pitchFamily="49" charset="-122"/>
                <a:ea typeface="黑体" panose="02010609060101010101" pitchFamily="49" charset="-122"/>
              </a:rPr>
              <a:t>请简要概括以下文段的论证思路。</a:t>
            </a:r>
            <a:endParaRPr lang="zh-CN" altLang="en-US" sz="2200" dirty="0">
              <a:solidFill>
                <a:srgbClr val="FF0000"/>
              </a:solidFill>
              <a:latin typeface="黑体" panose="02010609060101010101" pitchFamily="49" charset="-122"/>
              <a:ea typeface="黑体" panose="02010609060101010101" pitchFamily="49" charset="-122"/>
            </a:endParaRPr>
          </a:p>
        </p:txBody>
      </p:sp>
      <p:sp>
        <p:nvSpPr>
          <p:cNvPr id="3" name="文本框 2"/>
          <p:cNvSpPr txBox="1"/>
          <p:nvPr/>
        </p:nvSpPr>
        <p:spPr>
          <a:xfrm>
            <a:off x="-1" y="1013990"/>
            <a:ext cx="11717079" cy="3783472"/>
          </a:xfrm>
          <a:prstGeom prst="rect">
            <a:avLst/>
          </a:prstGeom>
          <a:noFill/>
        </p:spPr>
        <p:txBody>
          <a:bodyPr wrap="square" rtlCol="0">
            <a:spAutoFit/>
          </a:bodyPr>
          <a:lstStyle/>
          <a:p>
            <a:pPr>
              <a:lnSpc>
                <a:spcPct val="123000"/>
              </a:lnSpc>
            </a:pPr>
            <a:r>
              <a:rPr lang="zh-CN" altLang="en-US" sz="2200" dirty="0">
                <a:latin typeface="黑体" panose="02010609060101010101" pitchFamily="49" charset="-122"/>
                <a:ea typeface="黑体" panose="02010609060101010101" pitchFamily="49" charset="-122"/>
              </a:rPr>
              <a:t>    远读是数字人文的基石。大规模的文本集合上的远读，基本上可以归为两类：一是对文本集合整体统计特征的描述，一是对文本集合内在结构特征的揭示。例如，数字人文学者米歇尔等人对数百万册数字化图书进行多种词汇和词频统计，以分析英语世界的语言演变，这属于前者；莫莱蒂用地图、树结构来分别展示文学作品的地理特征和侦探故事的类型结构，这属于后者。无论是宏观统计描述还是内在结构揭示，都是超越文本具体内容的抽象表示，所得结果都是需要解读的。正如米歇尔所说，在巨量文本集合上得到的统计分析结果，为人文材料的宏观研究提供了证据；但是要解读这些证据，就像分析古代生物化石一样，是有挑战性的。对远读结果的解读，仍然是依赖学者在细读文本的基础上所建立起来的对本领域的认知和理解。一句话，人的阅读不可替代。</a:t>
            </a:r>
            <a:endParaRPr lang="zh-CN" altLang="en-US" sz="2200" dirty="0">
              <a:latin typeface="黑体" panose="02010609060101010101" pitchFamily="49" charset="-122"/>
              <a:ea typeface="黑体" panose="02010609060101010101" pitchFamily="49" charset="-122"/>
            </a:endParaRPr>
          </a:p>
        </p:txBody>
      </p:sp>
      <p:sp>
        <p:nvSpPr>
          <p:cNvPr id="4" name="文本框 3"/>
          <p:cNvSpPr txBox="1"/>
          <p:nvPr/>
        </p:nvSpPr>
        <p:spPr>
          <a:xfrm>
            <a:off x="118729" y="5014937"/>
            <a:ext cx="11479618" cy="1452880"/>
          </a:xfrm>
          <a:prstGeom prst="rect">
            <a:avLst/>
          </a:prstGeom>
          <a:noFill/>
          <a:ln w="38100">
            <a:solidFill>
              <a:srgbClr val="00B050"/>
            </a:solidFill>
          </a:ln>
        </p:spPr>
        <p:txBody>
          <a:bodyPr wrap="square" rtlCol="0">
            <a:spAutoFit/>
          </a:bodyPr>
          <a:lstStyle/>
          <a:p>
            <a:pPr>
              <a:lnSpc>
                <a:spcPct val="123000"/>
              </a:lnSpc>
            </a:pPr>
            <a:r>
              <a:rPr lang="zh-CN" altLang="en-US" sz="2400" dirty="0">
                <a:solidFill>
                  <a:srgbClr val="FF0066"/>
                </a:solidFill>
                <a:latin typeface="黑体" panose="02010609060101010101" pitchFamily="49" charset="-122"/>
                <a:ea typeface="黑体" panose="02010609060101010101" pitchFamily="49" charset="-122"/>
              </a:rPr>
              <a:t>答案：</a:t>
            </a:r>
            <a:r>
              <a:rPr lang="zh-CN" altLang="en-US" sz="2400" dirty="0">
                <a:latin typeface="黑体" panose="02010609060101010101" pitchFamily="49" charset="-122"/>
                <a:ea typeface="黑体" panose="02010609060101010101" pitchFamily="49" charset="-122"/>
              </a:rPr>
              <a:t>①采用总分总式的结构。②首先点明“远读是数字人文的基石”。③接着分两类介绍“远读”的概念，强调远读需要解读。④最后水到渠成，得出“人的阅读不可替代”的结论。</a:t>
            </a:r>
            <a:endParaRPr lang="zh-CN" altLang="en-US" sz="2400" dirty="0">
              <a:latin typeface="黑体" panose="02010609060101010101" pitchFamily="49" charset="-122"/>
              <a:ea typeface="黑体" panose="02010609060101010101" pitchFamily="49" charset="-122"/>
            </a:endParaRPr>
          </a:p>
        </p:txBody>
      </p:sp>
      <p:cxnSp>
        <p:nvCxnSpPr>
          <p:cNvPr id="6" name="直接连接符 5"/>
          <p:cNvCxnSpPr/>
          <p:nvPr/>
        </p:nvCxnSpPr>
        <p:spPr>
          <a:xfrm>
            <a:off x="616688" y="1467293"/>
            <a:ext cx="2860159"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350642" y="1467293"/>
            <a:ext cx="286015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30102" y="3108251"/>
            <a:ext cx="1086824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0" y="3533554"/>
            <a:ext cx="1924493"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18729" y="4797462"/>
            <a:ext cx="28690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1034824" y="4375704"/>
            <a:ext cx="682254"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4396564" y="512310"/>
            <a:ext cx="5727404" cy="461665"/>
          </a:xfrm>
          <a:prstGeom prst="rect">
            <a:avLst/>
          </a:prstGeom>
          <a:noFill/>
        </p:spPr>
        <p:txBody>
          <a:bodyPr wrap="square" rtlCol="0">
            <a:spAutoFit/>
          </a:bodyPr>
          <a:lstStyle/>
          <a:p>
            <a:r>
              <a:rPr lang="zh-CN" altLang="en-US" sz="2400" dirty="0">
                <a:highlight>
                  <a:srgbClr val="00FF00"/>
                </a:highlight>
              </a:rPr>
              <a:t>答题：抓论点</a:t>
            </a:r>
            <a:r>
              <a:rPr lang="en-US" altLang="zh-CN" sz="2400" dirty="0">
                <a:highlight>
                  <a:srgbClr val="00FF00"/>
                </a:highlight>
              </a:rPr>
              <a:t>+</a:t>
            </a:r>
            <a:r>
              <a:rPr lang="zh-CN" altLang="en-US" sz="2400" dirty="0">
                <a:highlight>
                  <a:srgbClr val="00FF00"/>
                </a:highlight>
              </a:rPr>
              <a:t>按步骤分析概括</a:t>
            </a:r>
            <a:endParaRPr lang="zh-CN" altLang="en-US" sz="2400" dirty="0">
              <a:highlight>
                <a:srgbClr val="00FF00"/>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127590"/>
            <a:ext cx="12192000" cy="769441"/>
          </a:xfrm>
          <a:prstGeom prst="rect">
            <a:avLst/>
          </a:prstGeom>
          <a:noFill/>
        </p:spPr>
        <p:txBody>
          <a:bodyPr wrap="square" rtlCol="0">
            <a:spAutoFit/>
          </a:bodyPr>
          <a:lstStyle/>
          <a:p>
            <a:r>
              <a:rPr lang="en-US" altLang="zh-CN" sz="2200" dirty="0">
                <a:latin typeface="黑体" panose="02010609060101010101" pitchFamily="49" charset="-122"/>
                <a:ea typeface="黑体" panose="02010609060101010101" pitchFamily="49" charset="-122"/>
              </a:rPr>
              <a:t>【2021·</a:t>
            </a:r>
            <a:r>
              <a:rPr lang="zh-CN" altLang="en-US" sz="2200" dirty="0">
                <a:latin typeface="黑体" panose="02010609060101010101" pitchFamily="49" charset="-122"/>
                <a:ea typeface="黑体" panose="02010609060101010101" pitchFamily="49" charset="-122"/>
              </a:rPr>
              <a:t>新高考</a:t>
            </a:r>
            <a:r>
              <a:rPr lang="en-US" altLang="zh-CN" sz="2200" dirty="0">
                <a:latin typeface="黑体" panose="02010609060101010101" pitchFamily="49" charset="-122"/>
                <a:ea typeface="黑体" panose="02010609060101010101" pitchFamily="49" charset="-122"/>
              </a:rPr>
              <a:t>Ⅰ</a:t>
            </a:r>
            <a:r>
              <a:rPr lang="zh-CN" altLang="en-US" sz="2200" dirty="0">
                <a:latin typeface="黑体" panose="02010609060101010101" pitchFamily="49" charset="-122"/>
                <a:ea typeface="黑体" panose="02010609060101010101" pitchFamily="49" charset="-122"/>
              </a:rPr>
              <a:t>卷，摘编自钱锺书</a:t>
            </a:r>
            <a:r>
              <a:rPr lang="en-US" altLang="zh-CN" sz="2200" dirty="0">
                <a:latin typeface="黑体" panose="02010609060101010101" pitchFamily="49" charset="-122"/>
                <a:ea typeface="黑体" panose="02010609060101010101" pitchFamily="49" charset="-122"/>
              </a:rPr>
              <a:t>《</a:t>
            </a:r>
            <a:r>
              <a:rPr lang="zh-CN" altLang="en-US" sz="2200" dirty="0">
                <a:latin typeface="黑体" panose="02010609060101010101" pitchFamily="49" charset="-122"/>
                <a:ea typeface="黑体" panose="02010609060101010101" pitchFamily="49" charset="-122"/>
              </a:rPr>
              <a:t>读</a:t>
            </a:r>
            <a:r>
              <a:rPr lang="en-US" altLang="zh-CN" sz="2200" dirty="0">
                <a:latin typeface="黑体" panose="02010609060101010101" pitchFamily="49" charset="-122"/>
                <a:ea typeface="黑体" panose="02010609060101010101" pitchFamily="49" charset="-122"/>
              </a:rPr>
              <a:t>‹</a:t>
            </a:r>
            <a:r>
              <a:rPr lang="zh-CN" altLang="en-US" sz="2200" dirty="0">
                <a:latin typeface="黑体" panose="02010609060101010101" pitchFamily="49" charset="-122"/>
                <a:ea typeface="黑体" panose="02010609060101010101" pitchFamily="49" charset="-122"/>
              </a:rPr>
              <a:t>拉奥孔</a:t>
            </a:r>
            <a:r>
              <a:rPr lang="en-US" altLang="zh-CN" sz="2200" dirty="0">
                <a:latin typeface="黑体" panose="02010609060101010101" pitchFamily="49" charset="-122"/>
                <a:ea typeface="黑体" panose="02010609060101010101" pitchFamily="49" charset="-122"/>
              </a:rPr>
              <a:t>›》</a:t>
            </a:r>
            <a:r>
              <a:rPr lang="zh-CN" altLang="en-US" sz="2200" dirty="0">
                <a:latin typeface="黑体" panose="02010609060101010101" pitchFamily="49" charset="-122"/>
                <a:ea typeface="黑体" panose="02010609060101010101" pitchFamily="49" charset="-122"/>
              </a:rPr>
              <a:t>，有删改</a:t>
            </a:r>
            <a:r>
              <a:rPr lang="en-US" altLang="zh-CN" sz="2200" dirty="0">
                <a:latin typeface="黑体" panose="02010609060101010101" pitchFamily="49" charset="-122"/>
                <a:ea typeface="黑体" panose="02010609060101010101" pitchFamily="49" charset="-122"/>
              </a:rPr>
              <a:t>】</a:t>
            </a:r>
            <a:endParaRPr lang="en-US" altLang="zh-CN" sz="2200" dirty="0">
              <a:latin typeface="黑体" panose="02010609060101010101" pitchFamily="49" charset="-122"/>
              <a:ea typeface="黑体" panose="02010609060101010101" pitchFamily="49" charset="-122"/>
            </a:endParaRPr>
          </a:p>
          <a:p>
            <a:r>
              <a:rPr lang="zh-CN" altLang="en-US" sz="2200" dirty="0">
                <a:solidFill>
                  <a:srgbClr val="FF0000"/>
                </a:solidFill>
                <a:latin typeface="黑体" panose="02010609060101010101" pitchFamily="49" charset="-122"/>
                <a:ea typeface="黑体" panose="02010609060101010101" pitchFamily="49" charset="-122"/>
              </a:rPr>
              <a:t>请简要概括以下文段的论证思路。</a:t>
            </a:r>
            <a:endParaRPr lang="zh-CN" altLang="en-US" sz="2200" dirty="0">
              <a:solidFill>
                <a:srgbClr val="FF0000"/>
              </a:solidFill>
              <a:latin typeface="黑体" panose="02010609060101010101" pitchFamily="49" charset="-122"/>
              <a:ea typeface="黑体" panose="02010609060101010101" pitchFamily="49" charset="-122"/>
            </a:endParaRPr>
          </a:p>
        </p:txBody>
      </p:sp>
      <p:sp>
        <p:nvSpPr>
          <p:cNvPr id="3" name="文本框 2"/>
          <p:cNvSpPr txBox="1"/>
          <p:nvPr/>
        </p:nvSpPr>
        <p:spPr>
          <a:xfrm>
            <a:off x="-2" y="897031"/>
            <a:ext cx="11791509" cy="4816383"/>
          </a:xfrm>
          <a:prstGeom prst="rect">
            <a:avLst/>
          </a:prstGeom>
          <a:noFill/>
        </p:spPr>
        <p:txBody>
          <a:bodyPr wrap="square" rtlCol="0">
            <a:spAutoFit/>
          </a:bodyPr>
          <a:lstStyle/>
          <a:p>
            <a:pPr>
              <a:lnSpc>
                <a:spcPct val="123000"/>
              </a:lnSpc>
            </a:pPr>
            <a:r>
              <a:rPr lang="zh-CN" altLang="en-US" dirty="0">
                <a:latin typeface="黑体" panose="02010609060101010101" pitchFamily="49" charset="-122"/>
                <a:ea typeface="黑体" panose="02010609060101010101" pitchFamily="49" charset="-122"/>
              </a:rPr>
              <a:t>    </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拉奥孔</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所讲绘画或造型艺术和诗歌或文字艺术在功能上的区别，已成老生常谈了。它的主要论点</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绘画宜于表现“物体”或形态，而诗歌宜于表现“动作”或情事，中国古人也浮泛地讲过。晋代陆机分划“丹青”和“雅颂”的界限，说：“宣物莫大于言，存形莫善于画。”这里的“物”是“事”的同义字。邵雍有两首诗说得详细些：“史笔善记事，画笔善状物。状物与记事，二者各得一”；“画笔善状物，长于运丹青。丹青入巧思，万物无遁形。诗笔善状物，长于运丹诚。丹诚入秀句，万物无遗情”。</a:t>
            </a:r>
            <a:endParaRPr lang="en-US" altLang="zh-CN" dirty="0">
              <a:latin typeface="黑体" panose="02010609060101010101" pitchFamily="49" charset="-122"/>
              <a:ea typeface="黑体" panose="02010609060101010101" pitchFamily="49" charset="-122"/>
            </a:endParaRPr>
          </a:p>
          <a:p>
            <a:pPr>
              <a:lnSpc>
                <a:spcPct val="123000"/>
              </a:lnSpc>
            </a:pPr>
            <a:r>
              <a:rPr lang="zh-CN" altLang="en-US" dirty="0">
                <a:latin typeface="黑体" panose="02010609060101010101" pitchFamily="49" charset="-122"/>
                <a:ea typeface="黑体" panose="02010609060101010101" pitchFamily="49" charset="-122"/>
              </a:rPr>
              <a:t>    但是，莱辛的议论透彻深细得多，他不仅把“事”“情”和“物”“形”分开，还进一步把两者各和时间与空间结合；作为空间艺术的绘画、雕塑只能表现最小限度的时间，所画出、塑出的不可能超过一刹那内的物态和景象，绘画更是这一刹那内景物的一面观。我联想起唐代的传说：“客有以</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按乐图</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示王维，维曰：‘此</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霓裳</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第三叠第一拍也。”客未然，引工按曲，乃信。”宋代沈括</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梦溪笔谈</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批驳了这个无稽之谈：“此好奇者为之。凡画奏乐，止能画一声。”“止能画一声”五字也帮助我们了解一首唐诗。徐凝</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观钓台画困</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一水寂寥青霭合，两崖崔萃白云残。画人心到啼猿破，欲作三声出树难。”画家挖空心思，终画不出“三声”连续的猿啼，因为他“止能画一声”。徐凝很可以写“欲作悲鸣出树难”，那不过说图画只能绘形而不能“绘声”。他写“三声”，寓意精微，就是菜辛所谓绘画只表达空间里的平列，不表达时间上的后继，所以画家画“一水”加“两崖”的排列易，画“一”而“两”、“两”而“三”的连续“三声”难。</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155943" y="5755284"/>
            <a:ext cx="11635564" cy="727571"/>
          </a:xfrm>
          <a:prstGeom prst="rect">
            <a:avLst/>
          </a:prstGeom>
          <a:noFill/>
          <a:ln w="38100">
            <a:solidFill>
              <a:srgbClr val="00B050"/>
            </a:solidFill>
          </a:ln>
        </p:spPr>
        <p:txBody>
          <a:bodyPr wrap="square" rtlCol="0">
            <a:spAutoFit/>
          </a:bodyPr>
          <a:lstStyle/>
          <a:p>
            <a:pPr>
              <a:lnSpc>
                <a:spcPct val="123000"/>
              </a:lnSpc>
            </a:pPr>
            <a:r>
              <a:rPr lang="zh-CN" altLang="en-US" dirty="0">
                <a:solidFill>
                  <a:srgbClr val="FF0066"/>
                </a:solidFill>
                <a:latin typeface="黑体" panose="02010609060101010101" pitchFamily="49" charset="-122"/>
                <a:ea typeface="黑体" panose="02010609060101010101" pitchFamily="49" charset="-122"/>
              </a:rPr>
              <a:t>答案：</a:t>
            </a:r>
            <a:r>
              <a:rPr lang="zh-CN" altLang="en-US" dirty="0">
                <a:latin typeface="黑体" panose="02010609060101010101" pitchFamily="49" charset="-122"/>
                <a:ea typeface="黑体" panose="02010609060101010101" pitchFamily="49" charset="-122"/>
              </a:rPr>
              <a:t>①先点出莱辛</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拉奥孔</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“诗画异质”的核心观点，②然后介绍中国古人类似的相关论述，接着指出莱辛的议论更加透彻深细，最后以札记形式列举中国古人关于诗画关系的相关讨论，与莱辛观点形成照应。</a:t>
            </a:r>
            <a:endParaRPr lang="zh-CN" altLang="en-US" dirty="0">
              <a:latin typeface="黑体" panose="02010609060101010101" pitchFamily="49" charset="-122"/>
              <a:ea typeface="黑体" panose="02010609060101010101" pitchFamily="49" charset="-122"/>
            </a:endParaRPr>
          </a:p>
        </p:txBody>
      </p:sp>
      <p:cxnSp>
        <p:nvCxnSpPr>
          <p:cNvPr id="5" name="直接连接符 4"/>
          <p:cNvCxnSpPr/>
          <p:nvPr/>
        </p:nvCxnSpPr>
        <p:spPr>
          <a:xfrm>
            <a:off x="602058" y="1299044"/>
            <a:ext cx="10846230"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55943" y="1641639"/>
            <a:ext cx="8600351"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99716" y="2979244"/>
            <a:ext cx="33480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847795" y="3617388"/>
            <a:ext cx="186872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022908" y="5320610"/>
            <a:ext cx="6160618"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par>
                                <p:cTn id="21" presetID="2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 y="127590"/>
            <a:ext cx="12192000" cy="430887"/>
          </a:xfrm>
          <a:prstGeom prst="rect">
            <a:avLst/>
          </a:prstGeom>
          <a:noFill/>
        </p:spPr>
        <p:txBody>
          <a:bodyPr wrap="square" rtlCol="0">
            <a:spAutoFit/>
          </a:bodyPr>
          <a:lstStyle/>
          <a:p>
            <a:r>
              <a:rPr lang="en-US" altLang="zh-CN" sz="2200" dirty="0">
                <a:latin typeface="黑体" panose="02010609060101010101" pitchFamily="49" charset="-122"/>
                <a:ea typeface="黑体" panose="02010609060101010101" pitchFamily="49" charset="-122"/>
              </a:rPr>
              <a:t>【</a:t>
            </a:r>
            <a:r>
              <a:rPr lang="zh-CN" altLang="en-US" sz="2200" dirty="0">
                <a:latin typeface="黑体" panose="02010609060101010101" pitchFamily="49" charset="-122"/>
                <a:ea typeface="黑体" panose="02010609060101010101" pitchFamily="49" charset="-122"/>
              </a:rPr>
              <a:t>广东省深圳市罗湖区</a:t>
            </a:r>
            <a:r>
              <a:rPr lang="en-US" altLang="zh-CN" sz="2200" dirty="0">
                <a:latin typeface="黑体" panose="02010609060101010101" pitchFamily="49" charset="-122"/>
                <a:ea typeface="黑体" panose="02010609060101010101" pitchFamily="49" charset="-122"/>
              </a:rPr>
              <a:t>2022</a:t>
            </a:r>
            <a:r>
              <a:rPr lang="zh-CN" altLang="en-US" sz="2200" dirty="0">
                <a:latin typeface="黑体" panose="02010609060101010101" pitchFamily="49" charset="-122"/>
                <a:ea typeface="黑体" panose="02010609060101010101" pitchFamily="49" charset="-122"/>
              </a:rPr>
              <a:t>届高三第一次质量检测 ，有删改</a:t>
            </a:r>
            <a:r>
              <a:rPr lang="en-US" altLang="zh-CN" sz="2200" dirty="0">
                <a:latin typeface="黑体" panose="02010609060101010101" pitchFamily="49" charset="-122"/>
                <a:ea typeface="黑体" panose="02010609060101010101" pitchFamily="49" charset="-122"/>
              </a:rPr>
              <a:t>】</a:t>
            </a:r>
            <a:endParaRPr lang="en-US" altLang="zh-CN" sz="2200" dirty="0">
              <a:latin typeface="黑体" panose="02010609060101010101" pitchFamily="49" charset="-122"/>
              <a:ea typeface="黑体" panose="02010609060101010101" pitchFamily="49" charset="-122"/>
            </a:endParaRPr>
          </a:p>
        </p:txBody>
      </p:sp>
      <p:sp>
        <p:nvSpPr>
          <p:cNvPr id="3" name="文本框 2"/>
          <p:cNvSpPr txBox="1"/>
          <p:nvPr/>
        </p:nvSpPr>
        <p:spPr>
          <a:xfrm>
            <a:off x="95694" y="1099885"/>
            <a:ext cx="11717079" cy="3448060"/>
          </a:xfrm>
          <a:prstGeom prst="rect">
            <a:avLst/>
          </a:prstGeom>
          <a:noFill/>
        </p:spPr>
        <p:txBody>
          <a:bodyPr wrap="square" rtlCol="0">
            <a:spAutoFit/>
          </a:bodyPr>
          <a:lstStyle/>
          <a:p>
            <a:pPr>
              <a:lnSpc>
                <a:spcPct val="123000"/>
              </a:lnSpc>
            </a:pPr>
            <a:r>
              <a:rPr lang="zh-CN" altLang="en-US" sz="2000" dirty="0">
                <a:latin typeface="黑体" panose="02010609060101010101" pitchFamily="49" charset="-122"/>
                <a:ea typeface="黑体" panose="02010609060101010101" pitchFamily="49" charset="-122"/>
              </a:rPr>
              <a:t>    所谓境超乎象，并不意味着意境的形成必须借助意象的比喻、象征、暗示作用。的确，英美意象派所讲的意象多指那些具有比喻、象征、暗示作用的艺术形象，中国古典诗歌中的松、菊、香草、美人，庶几近之。但中国一向对意象的理解却不限于此，那种具有比喻、象征、暗示作用的意象也不很普遍。只要是熟悉中国诗歌的人都知道，意境的形成不一定要靠比喻、象征和暗示。诸如：“野旷天低树，江清月近人。”“大漠孤烟直，长河落日圆。”“孤帆远影碧空尽，唯见长江天际流。”“纷纷暮雪下辕门，风掣红旗冻不翻。”“岱宗夫如何，齐鲁青未了。”“无边落木萧萧下，不尽长江滚滚来。”“楼船夜雪瓜州渡，铁马秋风大散关。”以上这些最见意境的诗句都不是靠比喻、象征、暗示形成的，把英美意象派所讲的意象硬搬过来套在中国传统诗歌的意境上，总显得不那么合身。</a:t>
            </a:r>
            <a:endParaRPr lang="zh-CN" altLang="en-US" sz="2000" dirty="0">
              <a:latin typeface="黑体" panose="02010609060101010101" pitchFamily="49" charset="-122"/>
              <a:ea typeface="黑体" panose="02010609060101010101" pitchFamily="49" charset="-122"/>
            </a:endParaRPr>
          </a:p>
          <a:p>
            <a:pPr>
              <a:lnSpc>
                <a:spcPct val="123000"/>
              </a:lnSpc>
            </a:pPr>
            <a:endParaRPr lang="zh-CN" altLang="en-US" sz="2000" dirty="0">
              <a:latin typeface="黑体" panose="02010609060101010101" pitchFamily="49" charset="-122"/>
              <a:ea typeface="黑体" panose="02010609060101010101" pitchFamily="49" charset="-122"/>
            </a:endParaRPr>
          </a:p>
        </p:txBody>
      </p:sp>
      <p:sp>
        <p:nvSpPr>
          <p:cNvPr id="4" name="文本框 3"/>
          <p:cNvSpPr txBox="1"/>
          <p:nvPr/>
        </p:nvSpPr>
        <p:spPr>
          <a:xfrm>
            <a:off x="214424" y="4980498"/>
            <a:ext cx="11479618" cy="1555234"/>
          </a:xfrm>
          <a:prstGeom prst="rect">
            <a:avLst/>
          </a:prstGeom>
          <a:noFill/>
          <a:ln w="38100">
            <a:solidFill>
              <a:srgbClr val="00B050"/>
            </a:solidFill>
          </a:ln>
        </p:spPr>
        <p:txBody>
          <a:bodyPr wrap="square" rtlCol="0">
            <a:spAutoFit/>
          </a:bodyPr>
          <a:lstStyle/>
          <a:p>
            <a:pPr>
              <a:lnSpc>
                <a:spcPct val="123000"/>
              </a:lnSpc>
            </a:pPr>
            <a:r>
              <a:rPr lang="zh-CN" altLang="en-US" sz="2000" dirty="0">
                <a:solidFill>
                  <a:srgbClr val="FF0066"/>
                </a:solidFill>
                <a:latin typeface="黑体" panose="02010609060101010101" pitchFamily="49" charset="-122"/>
                <a:ea typeface="黑体" panose="02010609060101010101" pitchFamily="49" charset="-122"/>
              </a:rPr>
              <a:t>答案：</a:t>
            </a:r>
            <a:r>
              <a:rPr lang="zh-CN" altLang="en-US" sz="2000" dirty="0">
                <a:latin typeface="黑体" panose="02010609060101010101" pitchFamily="49" charset="-122"/>
                <a:ea typeface="黑体" panose="02010609060101010101" pitchFamily="49" charset="-122"/>
              </a:rPr>
              <a:t>①首先指出“境超乎象，并不意味着意境的形成必须借助意象的比喻、象征、暗示作用。”②然后点明意境的形成必须借助意象的比喻、象征、暗示作用这是西方英美意象派的看法，③接着作者举出了中国古诗中大量的例子来印证自己的观点，④最后总结，把英美意象派所讲的意象硬搬过来套在中国传统诗歌的意境上是错误的。⑤整个论证过程环环相扣，充分表现了文章论证的严密性。</a:t>
            </a:r>
            <a:endParaRPr lang="zh-CN" altLang="en-US" sz="2000" dirty="0">
              <a:latin typeface="黑体" panose="02010609060101010101" pitchFamily="49" charset="-122"/>
              <a:ea typeface="黑体" panose="02010609060101010101" pitchFamily="49" charset="-122"/>
            </a:endParaRPr>
          </a:p>
        </p:txBody>
      </p:sp>
      <p:sp>
        <p:nvSpPr>
          <p:cNvPr id="5" name="文本框 4"/>
          <p:cNvSpPr txBox="1"/>
          <p:nvPr/>
        </p:nvSpPr>
        <p:spPr>
          <a:xfrm>
            <a:off x="95694" y="4340609"/>
            <a:ext cx="12192000" cy="430887"/>
          </a:xfrm>
          <a:prstGeom prst="rect">
            <a:avLst/>
          </a:prstGeom>
          <a:noFill/>
        </p:spPr>
        <p:txBody>
          <a:bodyPr wrap="square" rtlCol="0">
            <a:spAutoFit/>
          </a:bodyPr>
          <a:lstStyle/>
          <a:p>
            <a:r>
              <a:rPr lang="zh-CN" altLang="en-US" sz="2200" dirty="0">
                <a:solidFill>
                  <a:srgbClr val="FF0000"/>
                </a:solidFill>
                <a:latin typeface="黑体" panose="02010609060101010101" pitchFamily="49" charset="-122"/>
                <a:ea typeface="黑体" panose="02010609060101010101" pitchFamily="49" charset="-122"/>
              </a:rPr>
              <a:t>请结合文本内容，简要分析材料一第三段论证的严密性。</a:t>
            </a:r>
            <a:endParaRPr lang="zh-CN" altLang="en-US" sz="2200" dirty="0">
              <a:solidFill>
                <a:srgbClr val="FF0000"/>
              </a:solidFill>
              <a:latin typeface="黑体" panose="02010609060101010101" pitchFamily="49" charset="-122"/>
              <a:ea typeface="黑体" panose="02010609060101010101" pitchFamily="49" charset="-122"/>
            </a:endParaRPr>
          </a:p>
        </p:txBody>
      </p:sp>
      <p:sp>
        <p:nvSpPr>
          <p:cNvPr id="6" name="文本框 5"/>
          <p:cNvSpPr txBox="1"/>
          <p:nvPr/>
        </p:nvSpPr>
        <p:spPr>
          <a:xfrm>
            <a:off x="95694" y="558477"/>
            <a:ext cx="12192000" cy="430887"/>
          </a:xfrm>
          <a:prstGeom prst="rect">
            <a:avLst/>
          </a:prstGeom>
          <a:noFill/>
        </p:spPr>
        <p:txBody>
          <a:bodyPr wrap="square" rtlCol="0">
            <a:spAutoFit/>
          </a:bodyPr>
          <a:lstStyle/>
          <a:p>
            <a:r>
              <a:rPr lang="zh-CN" altLang="en-US" sz="2200" dirty="0">
                <a:latin typeface="黑体" panose="02010609060101010101" pitchFamily="49" charset="-122"/>
                <a:ea typeface="黑体" panose="02010609060101010101" pitchFamily="49" charset="-122"/>
              </a:rPr>
              <a:t>摘编自袁行霈</a:t>
            </a:r>
            <a:r>
              <a:rPr lang="en-US" altLang="zh-CN" sz="2200" dirty="0">
                <a:latin typeface="黑体" panose="02010609060101010101" pitchFamily="49" charset="-122"/>
                <a:ea typeface="黑体" panose="02010609060101010101" pitchFamily="49" charset="-122"/>
              </a:rPr>
              <a:t>《</a:t>
            </a:r>
            <a:r>
              <a:rPr lang="zh-CN" altLang="en-US" sz="2200" dirty="0">
                <a:latin typeface="黑体" panose="02010609060101010101" pitchFamily="49" charset="-122"/>
                <a:ea typeface="黑体" panose="02010609060101010101" pitchFamily="49" charset="-122"/>
              </a:rPr>
              <a:t>境与象</a:t>
            </a:r>
            <a:r>
              <a:rPr lang="en-US" altLang="zh-CN" sz="2200" dirty="0">
                <a:latin typeface="黑体" panose="02010609060101010101" pitchFamily="49" charset="-122"/>
                <a:ea typeface="黑体" panose="02010609060101010101" pitchFamily="49" charset="-122"/>
              </a:rPr>
              <a:t>》</a:t>
            </a:r>
            <a:endParaRPr lang="zh-CN" altLang="en-US" sz="2200" dirty="0">
              <a:latin typeface="黑体" panose="02010609060101010101" pitchFamily="49" charset="-122"/>
              <a:ea typeface="黑体" panose="02010609060101010101" pitchFamily="49" charset="-122"/>
            </a:endParaRPr>
          </a:p>
        </p:txBody>
      </p:sp>
      <p:cxnSp>
        <p:nvCxnSpPr>
          <p:cNvPr id="7" name="直接连接符 6"/>
          <p:cNvCxnSpPr/>
          <p:nvPr/>
        </p:nvCxnSpPr>
        <p:spPr>
          <a:xfrm>
            <a:off x="712381" y="1520456"/>
            <a:ext cx="8527312"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14424" y="1881963"/>
            <a:ext cx="5261343"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476154" y="2247015"/>
            <a:ext cx="1003890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0357883" y="1520456"/>
            <a:ext cx="1157177"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14424" y="4170141"/>
            <a:ext cx="8653129"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295553" y="3727117"/>
            <a:ext cx="7398489"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019107" y="2619154"/>
            <a:ext cx="5390707"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7299252" y="4315554"/>
            <a:ext cx="4513521" cy="461665"/>
          </a:xfrm>
          <a:prstGeom prst="rect">
            <a:avLst/>
          </a:prstGeom>
          <a:noFill/>
        </p:spPr>
        <p:txBody>
          <a:bodyPr wrap="square" rtlCol="0">
            <a:spAutoFit/>
          </a:bodyPr>
          <a:lstStyle/>
          <a:p>
            <a:r>
              <a:rPr lang="zh-CN" altLang="en-US" sz="2400" dirty="0">
                <a:highlight>
                  <a:srgbClr val="00FF00"/>
                </a:highlight>
              </a:rPr>
              <a:t>答题：抓论点</a:t>
            </a:r>
            <a:r>
              <a:rPr lang="en-US" altLang="zh-CN" sz="2400" dirty="0">
                <a:highlight>
                  <a:srgbClr val="00FF00"/>
                </a:highlight>
              </a:rPr>
              <a:t>+</a:t>
            </a:r>
            <a:r>
              <a:rPr lang="zh-CN" altLang="en-US" sz="2400" dirty="0">
                <a:highlight>
                  <a:srgbClr val="00FF00"/>
                </a:highlight>
              </a:rPr>
              <a:t>按步骤分析概括</a:t>
            </a:r>
            <a:endParaRPr lang="zh-CN" altLang="en-US" sz="2400" dirty="0">
              <a:highlight>
                <a:srgbClr val="00FF00"/>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22" presetClass="entr" presetSubtype="4"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par>
                                <p:cTn id="27" presetID="22" presetClass="entr" presetSubtype="4"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arn(inVertical)">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86461" y="-161375"/>
            <a:ext cx="11247846" cy="8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eaLnBrk="0" fontAlgn="base" hangingPunct="0">
              <a:lnSpc>
                <a:spcPct val="150000"/>
              </a:lnSpc>
              <a:spcBef>
                <a:spcPct val="0"/>
              </a:spcBef>
              <a:spcAft>
                <a:spcPct val="0"/>
              </a:spcAft>
              <a:buFontTx/>
              <a:buNone/>
              <a:defRPr/>
            </a:pPr>
            <a:r>
              <a:rPr lang="zh-CN" altLang="en-US" sz="3600" dirty="0">
                <a:solidFill>
                  <a:prstClr val="black"/>
                </a:solidFill>
                <a:latin typeface="演示秋鸿楷" panose="00000500000000000000" pitchFamily="2" charset="-122"/>
                <a:ea typeface="演示秋鸿楷" panose="00000500000000000000" pitchFamily="2" charset="-122"/>
              </a:rPr>
              <a:t>三、分析</a:t>
            </a:r>
            <a:r>
              <a:rPr lang="zh-CN" altLang="en-US" sz="3600" dirty="0">
                <a:solidFill>
                  <a:prstClr val="black"/>
                </a:solidFill>
                <a:highlight>
                  <a:srgbClr val="00FFFF"/>
                </a:highlight>
                <a:latin typeface="演示秋鸿楷" panose="00000500000000000000" pitchFamily="2" charset="-122"/>
                <a:ea typeface="演示秋鸿楷" panose="00000500000000000000" pitchFamily="2" charset="-122"/>
              </a:rPr>
              <a:t>论证语言</a:t>
            </a:r>
            <a:r>
              <a:rPr lang="en-US" altLang="zh-CN" sz="3600" dirty="0">
                <a:solidFill>
                  <a:prstClr val="black"/>
                </a:solidFill>
                <a:highlight>
                  <a:srgbClr val="00FFFF"/>
                </a:highlight>
                <a:latin typeface="演示秋鸿楷" panose="00000500000000000000" pitchFamily="2" charset="-122"/>
                <a:ea typeface="演示秋鸿楷" panose="00000500000000000000" pitchFamily="2" charset="-122"/>
              </a:rPr>
              <a:t>  </a:t>
            </a:r>
            <a:endParaRPr lang="en-US" altLang="zh-CN" sz="3600" dirty="0">
              <a:solidFill>
                <a:prstClr val="black"/>
              </a:solidFill>
              <a:highlight>
                <a:srgbClr val="00FFFF"/>
              </a:highlight>
              <a:latin typeface="演示秋鸿楷" panose="00000500000000000000" pitchFamily="2" charset="-122"/>
              <a:ea typeface="演示秋鸿楷" panose="00000500000000000000" pitchFamily="2" charset="-122"/>
            </a:endParaRPr>
          </a:p>
        </p:txBody>
      </p:sp>
      <p:pic>
        <p:nvPicPr>
          <p:cNvPr id="3" name="图片 2"/>
          <p:cNvPicPr>
            <a:picLocks noChangeAspect="1"/>
          </p:cNvPicPr>
          <p:nvPr/>
        </p:nvPicPr>
        <p:blipFill>
          <a:blip r:embed="rId1"/>
          <a:stretch>
            <a:fillRect/>
          </a:stretch>
        </p:blipFill>
        <p:spPr>
          <a:xfrm>
            <a:off x="192018" y="4078163"/>
            <a:ext cx="11465369" cy="1536253"/>
          </a:xfrm>
          <a:prstGeom prst="rect">
            <a:avLst/>
          </a:prstGeom>
        </p:spPr>
      </p:pic>
      <p:sp>
        <p:nvSpPr>
          <p:cNvPr id="8" name="副标题 1"/>
          <p:cNvSpPr txBox="1"/>
          <p:nvPr/>
        </p:nvSpPr>
        <p:spPr>
          <a:xfrm>
            <a:off x="385361" y="963014"/>
            <a:ext cx="11078685" cy="2245808"/>
          </a:xfrm>
          <a:prstGeom prst="rect">
            <a:avLst/>
          </a:prstGeom>
        </p:spPr>
        <p:txBody>
          <a:bodyPr wrap="square">
            <a:spAutoFit/>
          </a:bodyPr>
          <a:lstStyle>
            <a:lvl1pPr marL="0" indent="0" algn="l" defTabSz="863600" rtl="0" eaLnBrk="1" fontAlgn="auto" hangingPunct="1">
              <a:lnSpc>
                <a:spcPct val="140000"/>
              </a:lnSpc>
              <a:spcBef>
                <a:spcPts val="0"/>
              </a:spcBef>
              <a:spcAft>
                <a:spcPct val="0"/>
              </a:spcAft>
              <a:buFont typeface="Arial" panose="020B0604020202020204" pitchFamily="34" charset="0"/>
              <a:buNone/>
              <a:defRPr sz="2400" b="1" kern="1200">
                <a:solidFill>
                  <a:schemeClr val="tx1"/>
                </a:solidFill>
                <a:latin typeface="+mn-lt"/>
                <a:ea typeface="+mn-ea"/>
                <a:cs typeface="+mn-cs"/>
              </a:defRPr>
            </a:lvl1pPr>
            <a:lvl2pPr marL="457200" indent="0" algn="ctr" defTabSz="863600" rtl="0" eaLnBrk="0" fontAlgn="base" hangingPunct="0">
              <a:lnSpc>
                <a:spcPct val="90000"/>
              </a:lnSpc>
              <a:spcBef>
                <a:spcPts val="475"/>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defTabSz="863600" rtl="0" eaLnBrk="0" fontAlgn="base" hangingPunct="0">
              <a:lnSpc>
                <a:spcPct val="90000"/>
              </a:lnSpc>
              <a:spcBef>
                <a:spcPts val="475"/>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defTabSz="863600" rtl="0" eaLnBrk="0" fontAlgn="base" hangingPunct="0">
              <a:lnSpc>
                <a:spcPct val="90000"/>
              </a:lnSpc>
              <a:spcBef>
                <a:spcPts val="475"/>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defTabSz="863600" rtl="0" eaLnBrk="0" fontAlgn="base" hangingPunct="0">
              <a:lnSpc>
                <a:spcPct val="90000"/>
              </a:lnSpc>
              <a:spcBef>
                <a:spcPts val="475"/>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612140" algn="just" hangingPunct="0">
              <a:lnSpc>
                <a:spcPct val="150000"/>
              </a:lnSpc>
              <a:spcAft>
                <a:spcPts val="0"/>
              </a:spcAft>
            </a:pPr>
            <a:r>
              <a:rPr lang="zh-CN" altLang="zh-CN" b="0" kern="100" dirty="0">
                <a:latin typeface="黑体" panose="02010609060101010101" pitchFamily="49" charset="-122"/>
                <a:ea typeface="黑体" panose="02010609060101010101" pitchFamily="49" charset="-122"/>
                <a:cs typeface="Times New Roman" panose="02020603050405020304" pitchFamily="18" charset="0"/>
              </a:rPr>
              <a:t>论述类文本的语言特点非常鲜明，高考中考查最多的是</a:t>
            </a:r>
            <a:r>
              <a:rPr lang="zh-CN" altLang="zh-CN" b="0" kern="100" dirty="0">
                <a:solidFill>
                  <a:srgbClr val="FF0066"/>
                </a:solidFill>
                <a:latin typeface="黑体" panose="02010609060101010101" pitchFamily="49" charset="-122"/>
                <a:ea typeface="黑体" panose="02010609060101010101" pitchFamily="49" charset="-122"/>
                <a:cs typeface="Times New Roman" panose="02020603050405020304" pitchFamily="18" charset="0"/>
              </a:rPr>
              <a:t>语言的严密性和特定作用。分析词语的作用、表达效果时要从多角度进行考虑。</a:t>
            </a:r>
            <a:r>
              <a:rPr lang="zh-CN" altLang="zh-CN" b="0" kern="100" dirty="0">
                <a:latin typeface="黑体" panose="02010609060101010101" pitchFamily="49" charset="-122"/>
                <a:ea typeface="黑体" panose="02010609060101010101" pitchFamily="49" charset="-122"/>
                <a:cs typeface="Times New Roman" panose="02020603050405020304" pitchFamily="18" charset="0"/>
              </a:rPr>
              <a:t>近年来，命题者加大了对论证语言的考查，</a:t>
            </a:r>
            <a:r>
              <a:rPr lang="zh-CN" altLang="en-US" b="0" kern="100" dirty="0">
                <a:latin typeface="黑体" panose="02010609060101010101" pitchFamily="49" charset="-122"/>
                <a:ea typeface="黑体" panose="02010609060101010101" pitchFamily="49" charset="-122"/>
                <a:cs typeface="Times New Roman" panose="02020603050405020304" pitchFamily="18" charset="0"/>
              </a:rPr>
              <a:t>要</a:t>
            </a:r>
            <a:r>
              <a:rPr lang="zh-CN" altLang="zh-CN" b="0" kern="100" dirty="0">
                <a:latin typeface="黑体" panose="02010609060101010101" pitchFamily="49" charset="-122"/>
                <a:ea typeface="黑体" panose="02010609060101010101" pitchFamily="49" charset="-122"/>
                <a:cs typeface="Times New Roman" panose="02020603050405020304" pitchFamily="18" charset="0"/>
              </a:rPr>
              <a:t>关注教材中的任务群“思辨性阅读与表达”，从语言入手分析论述特点，以此提升思维品质。</a:t>
            </a:r>
            <a:endParaRPr lang="zh-CN" altLang="zh-CN" sz="1050" b="0" kern="100" dirty="0">
              <a:latin typeface="黑体" panose="02010609060101010101" pitchFamily="49" charset="-122"/>
              <a:ea typeface="黑体" panose="02010609060101010101" pitchFamily="49"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副标题 1"/>
          <p:cNvSpPr txBox="1"/>
          <p:nvPr/>
        </p:nvSpPr>
        <p:spPr>
          <a:xfrm>
            <a:off x="101091" y="310039"/>
            <a:ext cx="11837315" cy="5537093"/>
          </a:xfrm>
          <a:prstGeom prst="rect">
            <a:avLst/>
          </a:prstGeom>
        </p:spPr>
        <p:txBody>
          <a:bodyPr wrap="square">
            <a:spAutoFit/>
          </a:bodyPr>
          <a:lstStyle>
            <a:lvl1pPr marL="0" indent="0" algn="l" defTabSz="863600" rtl="0" eaLnBrk="1" fontAlgn="auto" hangingPunct="1">
              <a:lnSpc>
                <a:spcPct val="140000"/>
              </a:lnSpc>
              <a:spcBef>
                <a:spcPts val="0"/>
              </a:spcBef>
              <a:spcAft>
                <a:spcPct val="0"/>
              </a:spcAft>
              <a:buFont typeface="Arial" panose="020B0604020202020204" pitchFamily="34" charset="0"/>
              <a:buNone/>
              <a:defRPr sz="2400" b="1" kern="1200">
                <a:solidFill>
                  <a:schemeClr val="tx1"/>
                </a:solidFill>
                <a:latin typeface="+mn-lt"/>
                <a:ea typeface="+mn-ea"/>
                <a:cs typeface="+mn-cs"/>
              </a:defRPr>
            </a:lvl1pPr>
            <a:lvl2pPr marL="457200" indent="0" algn="ctr" defTabSz="863600" rtl="0" eaLnBrk="0" fontAlgn="base" hangingPunct="0">
              <a:lnSpc>
                <a:spcPct val="90000"/>
              </a:lnSpc>
              <a:spcBef>
                <a:spcPts val="475"/>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defTabSz="863600" rtl="0" eaLnBrk="0" fontAlgn="base" hangingPunct="0">
              <a:lnSpc>
                <a:spcPct val="90000"/>
              </a:lnSpc>
              <a:spcBef>
                <a:spcPts val="475"/>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defTabSz="863600" rtl="0" eaLnBrk="0" fontAlgn="base" hangingPunct="0">
              <a:lnSpc>
                <a:spcPct val="90000"/>
              </a:lnSpc>
              <a:spcBef>
                <a:spcPts val="475"/>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defTabSz="863600" rtl="0" eaLnBrk="0" fontAlgn="base" hangingPunct="0">
              <a:lnSpc>
                <a:spcPct val="90000"/>
              </a:lnSpc>
              <a:spcBef>
                <a:spcPts val="475"/>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612140" algn="just" hangingPunct="0">
              <a:lnSpc>
                <a:spcPct val="130000"/>
              </a:lnSpc>
              <a:spcAft>
                <a:spcPts val="0"/>
              </a:spcAft>
            </a:pPr>
            <a:r>
              <a:rPr lang="zh-CN" altLang="zh-CN" sz="2800" b="0" kern="100" dirty="0">
                <a:latin typeface="黑体" panose="02010609060101010101" pitchFamily="49" charset="-122"/>
                <a:ea typeface="黑体" panose="02010609060101010101" pitchFamily="49" charset="-122"/>
                <a:cs typeface="Times New Roman" panose="02020603050405020304" pitchFamily="18" charset="0"/>
              </a:rPr>
              <a:t>论述类文本是一种以论述为主要表达方式的文体，其语言特点主要表现在以下几个方面：</a:t>
            </a:r>
            <a:endParaRPr lang="en-US" altLang="zh-CN" sz="2800" b="0" kern="100" dirty="0">
              <a:latin typeface="黑体" panose="02010609060101010101" pitchFamily="49" charset="-122"/>
              <a:ea typeface="黑体" panose="02010609060101010101" pitchFamily="49" charset="-122"/>
              <a:cs typeface="Times New Roman" panose="02020603050405020304" pitchFamily="18" charset="0"/>
            </a:endParaRPr>
          </a:p>
          <a:p>
            <a:pPr indent="612140" algn="just" hangingPunct="0">
              <a:lnSpc>
                <a:spcPct val="130000"/>
              </a:lnSpc>
              <a:spcAft>
                <a:spcPts val="0"/>
              </a:spcAft>
            </a:pPr>
            <a:endParaRPr lang="en-US" altLang="zh-CN" sz="1900" b="0" kern="100" dirty="0">
              <a:latin typeface="黑体" panose="02010609060101010101" pitchFamily="49" charset="-122"/>
              <a:ea typeface="黑体" panose="02010609060101010101" pitchFamily="49" charset="-122"/>
              <a:cs typeface="Courier New" panose="02070309020205020404" pitchFamily="49" charset="0"/>
            </a:endParaRPr>
          </a:p>
          <a:p>
            <a:pPr indent="612140" algn="just" hangingPunct="0">
              <a:lnSpc>
                <a:spcPct val="130000"/>
              </a:lnSpc>
              <a:spcAft>
                <a:spcPts val="0"/>
              </a:spcAft>
            </a:pPr>
            <a:r>
              <a:rPr lang="en-US" altLang="zh-CN" sz="2000" b="0" kern="100" dirty="0">
                <a:solidFill>
                  <a:srgbClr val="FF0066"/>
                </a:solidFill>
                <a:latin typeface="黑体" panose="02010609060101010101" pitchFamily="49" charset="-122"/>
                <a:ea typeface="黑体" panose="02010609060101010101" pitchFamily="49" charset="-122"/>
                <a:cs typeface="Courier New" panose="02070309020205020404" pitchFamily="49" charset="0"/>
              </a:rPr>
              <a:t>1</a:t>
            </a:r>
            <a:r>
              <a:rPr lang="zh-CN" altLang="zh-CN" sz="2000" b="0" kern="100" dirty="0">
                <a:solidFill>
                  <a:srgbClr val="FF0066"/>
                </a:solidFill>
                <a:latin typeface="黑体" panose="02010609060101010101" pitchFamily="49" charset="-122"/>
                <a:ea typeface="黑体" panose="02010609060101010101" pitchFamily="49" charset="-122"/>
                <a:cs typeface="Times New Roman" panose="02020603050405020304" pitchFamily="18" charset="0"/>
              </a:rPr>
              <a:t>．逻辑性强：</a:t>
            </a:r>
            <a:r>
              <a:rPr lang="zh-CN" altLang="zh-CN" sz="2000" b="0" kern="100" dirty="0">
                <a:latin typeface="黑体" panose="02010609060101010101" pitchFamily="49" charset="-122"/>
                <a:ea typeface="黑体" panose="02010609060101010101" pitchFamily="49" charset="-122"/>
                <a:cs typeface="Times New Roman" panose="02020603050405020304" pitchFamily="18" charset="0"/>
              </a:rPr>
              <a:t>论述文的语言需要具有严密的逻辑性，能够清晰地表达作者的观点和论证过程，使读者能够理解和接受作者的观点。</a:t>
            </a:r>
            <a:endParaRPr lang="zh-CN" altLang="zh-CN" sz="2000" b="0" kern="100" dirty="0">
              <a:latin typeface="黑体" panose="02010609060101010101" pitchFamily="49" charset="-122"/>
              <a:ea typeface="黑体" panose="02010609060101010101" pitchFamily="49" charset="-122"/>
              <a:cs typeface="Courier New" panose="02070309020205020404" pitchFamily="49" charset="0"/>
            </a:endParaRPr>
          </a:p>
          <a:p>
            <a:pPr indent="612140" algn="just" hangingPunct="0">
              <a:lnSpc>
                <a:spcPct val="130000"/>
              </a:lnSpc>
              <a:spcAft>
                <a:spcPts val="0"/>
              </a:spcAft>
            </a:pPr>
            <a:r>
              <a:rPr lang="en-US" altLang="zh-CN" sz="2000" b="0" kern="100" dirty="0">
                <a:solidFill>
                  <a:srgbClr val="FF0066"/>
                </a:solidFill>
                <a:latin typeface="黑体" panose="02010609060101010101" pitchFamily="49" charset="-122"/>
                <a:ea typeface="黑体" panose="02010609060101010101" pitchFamily="49" charset="-122"/>
                <a:cs typeface="Courier New" panose="02070309020205020404" pitchFamily="49" charset="0"/>
              </a:rPr>
              <a:t>2</a:t>
            </a:r>
            <a:r>
              <a:rPr lang="zh-CN" altLang="zh-CN" sz="2000" b="0" kern="100" dirty="0">
                <a:solidFill>
                  <a:srgbClr val="FF0066"/>
                </a:solidFill>
                <a:latin typeface="黑体" panose="02010609060101010101" pitchFamily="49" charset="-122"/>
                <a:ea typeface="黑体" panose="02010609060101010101" pitchFamily="49" charset="-122"/>
                <a:cs typeface="Times New Roman" panose="02020603050405020304" pitchFamily="18" charset="0"/>
              </a:rPr>
              <a:t>．精准性高：</a:t>
            </a:r>
            <a:r>
              <a:rPr lang="zh-CN" altLang="zh-CN" sz="2000" b="0" kern="100" dirty="0">
                <a:latin typeface="黑体" panose="02010609060101010101" pitchFamily="49" charset="-122"/>
                <a:ea typeface="黑体" panose="02010609060101010101" pitchFamily="49" charset="-122"/>
                <a:cs typeface="Times New Roman" panose="02020603050405020304" pitchFamily="18" charset="0"/>
              </a:rPr>
              <a:t>论述文的语言需要精准、准确地表达作者的意思，避免模糊、含糊不清的表达，以确保读者能够准确理解作者的意图。</a:t>
            </a:r>
            <a:endParaRPr lang="zh-CN" altLang="zh-CN" sz="2000" b="0" kern="100" dirty="0">
              <a:latin typeface="黑体" panose="02010609060101010101" pitchFamily="49" charset="-122"/>
              <a:ea typeface="黑体" panose="02010609060101010101" pitchFamily="49" charset="-122"/>
              <a:cs typeface="Courier New" panose="02070309020205020404" pitchFamily="49" charset="0"/>
            </a:endParaRPr>
          </a:p>
          <a:p>
            <a:pPr indent="612140" algn="just" hangingPunct="0">
              <a:lnSpc>
                <a:spcPct val="130000"/>
              </a:lnSpc>
              <a:spcAft>
                <a:spcPts val="0"/>
              </a:spcAft>
            </a:pPr>
            <a:r>
              <a:rPr lang="en-US" altLang="zh-CN" sz="2000" b="0" kern="100" dirty="0">
                <a:solidFill>
                  <a:srgbClr val="FF0066"/>
                </a:solidFill>
                <a:latin typeface="黑体" panose="02010609060101010101" pitchFamily="49" charset="-122"/>
                <a:ea typeface="黑体" panose="02010609060101010101" pitchFamily="49" charset="-122"/>
                <a:cs typeface="Courier New" panose="02070309020205020404" pitchFamily="49" charset="0"/>
              </a:rPr>
              <a:t>3</a:t>
            </a:r>
            <a:r>
              <a:rPr lang="zh-CN" altLang="zh-CN" sz="2000" b="0" kern="100" dirty="0">
                <a:solidFill>
                  <a:srgbClr val="FF0066"/>
                </a:solidFill>
                <a:latin typeface="黑体" panose="02010609060101010101" pitchFamily="49" charset="-122"/>
                <a:ea typeface="黑体" panose="02010609060101010101" pitchFamily="49" charset="-122"/>
                <a:cs typeface="Times New Roman" panose="02020603050405020304" pitchFamily="18" charset="0"/>
              </a:rPr>
              <a:t>．语言简练：</a:t>
            </a:r>
            <a:r>
              <a:rPr lang="zh-CN" altLang="zh-CN" sz="2000" b="0" kern="100" dirty="0">
                <a:latin typeface="黑体" panose="02010609060101010101" pitchFamily="49" charset="-122"/>
                <a:ea typeface="黑体" panose="02010609060101010101" pitchFamily="49" charset="-122"/>
                <a:cs typeface="Times New Roman" panose="02020603050405020304" pitchFamily="18" charset="0"/>
              </a:rPr>
              <a:t>论述文的语言需要简练、明了，避免冗长、烦琐的表达，以便读者能够快速理解和掌握文章的主旨。</a:t>
            </a:r>
            <a:endParaRPr lang="zh-CN" altLang="zh-CN" sz="2000" b="0" kern="100" dirty="0">
              <a:latin typeface="黑体" panose="02010609060101010101" pitchFamily="49" charset="-122"/>
              <a:ea typeface="黑体" panose="02010609060101010101" pitchFamily="49" charset="-122"/>
              <a:cs typeface="Courier New" panose="02070309020205020404" pitchFamily="49" charset="0"/>
            </a:endParaRPr>
          </a:p>
          <a:p>
            <a:pPr indent="612140" algn="just" hangingPunct="0">
              <a:lnSpc>
                <a:spcPct val="130000"/>
              </a:lnSpc>
              <a:spcAft>
                <a:spcPts val="0"/>
              </a:spcAft>
            </a:pPr>
            <a:r>
              <a:rPr lang="en-US" altLang="zh-CN" sz="2000" b="0" kern="100" dirty="0">
                <a:solidFill>
                  <a:srgbClr val="FF0066"/>
                </a:solidFill>
                <a:latin typeface="黑体" panose="02010609060101010101" pitchFamily="49" charset="-122"/>
                <a:ea typeface="黑体" panose="02010609060101010101" pitchFamily="49" charset="-122"/>
                <a:cs typeface="Courier New" panose="02070309020205020404" pitchFamily="49" charset="0"/>
              </a:rPr>
              <a:t>4</a:t>
            </a:r>
            <a:r>
              <a:rPr lang="zh-CN" altLang="zh-CN" sz="2000" b="0" kern="100" dirty="0">
                <a:solidFill>
                  <a:srgbClr val="FF0066"/>
                </a:solidFill>
                <a:latin typeface="黑体" panose="02010609060101010101" pitchFamily="49" charset="-122"/>
                <a:ea typeface="黑体" panose="02010609060101010101" pitchFamily="49" charset="-122"/>
                <a:cs typeface="Times New Roman" panose="02020603050405020304" pitchFamily="18" charset="0"/>
              </a:rPr>
              <a:t>．语言规范：</a:t>
            </a:r>
            <a:r>
              <a:rPr lang="zh-CN" altLang="zh-CN" sz="2000" b="0" kern="100" dirty="0">
                <a:latin typeface="黑体" panose="02010609060101010101" pitchFamily="49" charset="-122"/>
                <a:ea typeface="黑体" panose="02010609060101010101" pitchFamily="49" charset="-122"/>
                <a:cs typeface="Times New Roman" panose="02020603050405020304" pitchFamily="18" charset="0"/>
              </a:rPr>
              <a:t>论述文的语言需要符合语言规范，避免使用口语化、俚语化的表达方式，以确保文章的正式性和权威性。</a:t>
            </a:r>
            <a:endParaRPr lang="zh-CN" altLang="zh-CN" sz="2000" b="0" kern="100" dirty="0">
              <a:latin typeface="黑体" panose="02010609060101010101" pitchFamily="49" charset="-122"/>
              <a:ea typeface="黑体" panose="02010609060101010101" pitchFamily="49" charset="-122"/>
              <a:cs typeface="Courier New" panose="02070309020205020404" pitchFamily="49" charset="0"/>
            </a:endParaRPr>
          </a:p>
          <a:p>
            <a:pPr indent="612140" algn="just" hangingPunct="0">
              <a:lnSpc>
                <a:spcPct val="130000"/>
              </a:lnSpc>
              <a:spcAft>
                <a:spcPts val="0"/>
              </a:spcAft>
            </a:pPr>
            <a:r>
              <a:rPr lang="en-US" altLang="zh-CN" sz="2000" b="0" kern="100" dirty="0">
                <a:solidFill>
                  <a:srgbClr val="FF0066"/>
                </a:solidFill>
                <a:latin typeface="黑体" panose="02010609060101010101" pitchFamily="49" charset="-122"/>
                <a:ea typeface="黑体" panose="02010609060101010101" pitchFamily="49" charset="-122"/>
                <a:cs typeface="Courier New" panose="02070309020205020404" pitchFamily="49" charset="0"/>
              </a:rPr>
              <a:t>5</a:t>
            </a:r>
            <a:r>
              <a:rPr lang="zh-CN" altLang="zh-CN" sz="2000" b="0" kern="100" dirty="0">
                <a:solidFill>
                  <a:srgbClr val="FF0066"/>
                </a:solidFill>
                <a:latin typeface="黑体" panose="02010609060101010101" pitchFamily="49" charset="-122"/>
                <a:ea typeface="黑体" panose="02010609060101010101" pitchFamily="49" charset="-122"/>
                <a:cs typeface="Times New Roman" panose="02020603050405020304" pitchFamily="18" charset="0"/>
              </a:rPr>
              <a:t>．语言严谨：</a:t>
            </a:r>
            <a:r>
              <a:rPr lang="zh-CN" altLang="zh-CN" sz="2000" b="0" kern="100" dirty="0">
                <a:latin typeface="黑体" panose="02010609060101010101" pitchFamily="49" charset="-122"/>
                <a:ea typeface="黑体" panose="02010609060101010101" pitchFamily="49" charset="-122"/>
                <a:cs typeface="Times New Roman" panose="02020603050405020304" pitchFamily="18" charset="0"/>
              </a:rPr>
              <a:t>论述文的语言需要严谨、科学，避免使用主观、情感化的表达方式，以确保文章的客观性和可信度。</a:t>
            </a:r>
            <a:endParaRPr lang="zh-CN" altLang="zh-CN" sz="2000" b="0" kern="100" dirty="0">
              <a:latin typeface="黑体" panose="02010609060101010101" pitchFamily="49" charset="-122"/>
              <a:ea typeface="黑体" panose="02010609060101010101" pitchFamily="49"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6564" y="669988"/>
            <a:ext cx="5146159"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靓崽</a:t>
            </a:r>
            <a:r>
              <a:rPr lang="en-US" altLang="zh-CN" sz="3200" dirty="0">
                <a:latin typeface="黑体" panose="02010609060101010101" pitchFamily="49" charset="-122"/>
                <a:ea typeface="黑体" panose="02010609060101010101" pitchFamily="49" charset="-122"/>
              </a:rPr>
              <a:t>——</a:t>
            </a:r>
            <a:endParaRPr lang="zh-CN" altLang="en-US" sz="3200" dirty="0">
              <a:latin typeface="黑体" panose="02010609060101010101" pitchFamily="49" charset="-122"/>
              <a:ea typeface="黑体" panose="02010609060101010101" pitchFamily="49" charset="-122"/>
            </a:endParaRPr>
          </a:p>
        </p:txBody>
      </p:sp>
      <p:sp>
        <p:nvSpPr>
          <p:cNvPr id="3" name="文本框 2"/>
          <p:cNvSpPr txBox="1"/>
          <p:nvPr/>
        </p:nvSpPr>
        <p:spPr>
          <a:xfrm>
            <a:off x="446563" y="2932942"/>
            <a:ext cx="10249789"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请问</a:t>
            </a:r>
            <a:r>
              <a:rPr lang="en-US" altLang="zh-CN" sz="3200" dirty="0">
                <a:latin typeface="黑体" panose="02010609060101010101" pitchFamily="49" charset="-122"/>
                <a:ea typeface="黑体" panose="02010609060101010101" pitchFamily="49" charset="-122"/>
              </a:rPr>
              <a:t>——</a:t>
            </a:r>
            <a:r>
              <a:rPr lang="zh-CN" altLang="en-US" sz="3200" dirty="0">
                <a:latin typeface="黑体" panose="02010609060101010101" pitchFamily="49" charset="-122"/>
                <a:ea typeface="黑体" panose="02010609060101010101" pitchFamily="49" charset="-122"/>
              </a:rPr>
              <a:t>怎么证明你的同桌是一头猪，而不是一个人呢？</a:t>
            </a:r>
            <a:endParaRPr lang="zh-CN" altLang="en-US" sz="3200" dirty="0">
              <a:latin typeface="黑体" panose="02010609060101010101" pitchFamily="49" charset="-122"/>
              <a:ea typeface="黑体" panose="02010609060101010101" pitchFamily="49" charset="-122"/>
            </a:endParaRPr>
          </a:p>
        </p:txBody>
      </p:sp>
      <p:pic>
        <p:nvPicPr>
          <p:cNvPr id="5" name="图片 4"/>
          <p:cNvPicPr>
            <a:picLocks noChangeAspect="1"/>
          </p:cNvPicPr>
          <p:nvPr/>
        </p:nvPicPr>
        <p:blipFill>
          <a:blip r:embed="rId1"/>
          <a:stretch>
            <a:fillRect/>
          </a:stretch>
        </p:blipFill>
        <p:spPr>
          <a:xfrm>
            <a:off x="3019643" y="322525"/>
            <a:ext cx="1828804" cy="1828804"/>
          </a:xfrm>
          <a:prstGeom prst="rect">
            <a:avLst/>
          </a:prstGeom>
        </p:spPr>
      </p:pic>
      <p:sp>
        <p:nvSpPr>
          <p:cNvPr id="6" name="文本框 5"/>
          <p:cNvSpPr txBox="1"/>
          <p:nvPr/>
        </p:nvSpPr>
        <p:spPr>
          <a:xfrm>
            <a:off x="446563" y="4099442"/>
            <a:ext cx="9916636" cy="2192908"/>
          </a:xfrm>
          <a:prstGeom prst="rect">
            <a:avLst/>
          </a:prstGeom>
          <a:noFill/>
        </p:spPr>
        <p:txBody>
          <a:bodyPr wrap="square" rtlCol="0">
            <a:spAutoFit/>
          </a:bodyPr>
          <a:lstStyle/>
          <a:p>
            <a:pPr>
              <a:lnSpc>
                <a:spcPct val="150000"/>
              </a:lnSpc>
            </a:pPr>
            <a:r>
              <a:rPr lang="zh-CN" altLang="en-US" sz="3200" dirty="0">
                <a:latin typeface="黑体" panose="02010609060101010101" pitchFamily="49" charset="-122"/>
                <a:ea typeface="黑体" panose="02010609060101010101" pitchFamily="49" charset="-122"/>
              </a:rPr>
              <a:t>可以用到什么论证方法？</a:t>
            </a:r>
            <a:endParaRPr lang="en-US" altLang="zh-CN" sz="3200" dirty="0">
              <a:latin typeface="黑体" panose="02010609060101010101" pitchFamily="49" charset="-122"/>
              <a:ea typeface="黑体" panose="02010609060101010101" pitchFamily="49" charset="-122"/>
            </a:endParaRPr>
          </a:p>
          <a:p>
            <a:pPr>
              <a:lnSpc>
                <a:spcPct val="150000"/>
              </a:lnSpc>
            </a:pPr>
            <a:r>
              <a:rPr lang="zh-CN" altLang="en-US" sz="3200" dirty="0">
                <a:latin typeface="黑体" panose="02010609060101010101" pitchFamily="49" charset="-122"/>
                <a:ea typeface="黑体" panose="02010609060101010101" pitchFamily="49" charset="-122"/>
              </a:rPr>
              <a:t>能整个论证结构吗？</a:t>
            </a:r>
            <a:endParaRPr lang="en-US" altLang="zh-CN" sz="3200" dirty="0">
              <a:latin typeface="黑体" panose="02010609060101010101" pitchFamily="49" charset="-122"/>
              <a:ea typeface="黑体" panose="02010609060101010101" pitchFamily="49" charset="-122"/>
            </a:endParaRPr>
          </a:p>
          <a:p>
            <a:pPr>
              <a:lnSpc>
                <a:spcPct val="150000"/>
              </a:lnSpc>
            </a:pPr>
            <a:r>
              <a:rPr lang="zh-CN" altLang="en-US" sz="3200" dirty="0">
                <a:latin typeface="黑体" panose="02010609060101010101" pitchFamily="49" charset="-122"/>
                <a:ea typeface="黑体" panose="02010609060101010101" pitchFamily="49" charset="-122"/>
              </a:rPr>
              <a:t>论证语言能不能符合一下你的靓崽身份？</a:t>
            </a:r>
            <a:endParaRPr lang="zh-CN" altLang="en-US" sz="3200" dirty="0">
              <a:latin typeface="黑体" panose="02010609060101010101" pitchFamily="49" charset="-122"/>
              <a:ea typeface="黑体" panose="02010609060101010101" pitchFamily="49" charset="-122"/>
            </a:endParaRPr>
          </a:p>
        </p:txBody>
      </p:sp>
      <p:pic>
        <p:nvPicPr>
          <p:cNvPr id="7" name="图片 6"/>
          <p:cNvPicPr>
            <a:picLocks noChangeAspect="1"/>
          </p:cNvPicPr>
          <p:nvPr/>
        </p:nvPicPr>
        <p:blipFill>
          <a:blip r:embed="rId2"/>
          <a:stretch>
            <a:fillRect/>
          </a:stretch>
        </p:blipFill>
        <p:spPr>
          <a:xfrm>
            <a:off x="10898370" y="2468310"/>
            <a:ext cx="1127053" cy="11270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3152" y="95099"/>
            <a:ext cx="12192000" cy="1938992"/>
          </a:xfrm>
          <a:prstGeom prst="rect">
            <a:avLst/>
          </a:prstGeom>
          <a:noFill/>
        </p:spPr>
        <p:txBody>
          <a:bodyPr wrap="square" rtlCol="0">
            <a:spAutoFit/>
          </a:bodyPr>
          <a:lstStyle/>
          <a:p>
            <a:r>
              <a:rPr lang="zh-CN" altLang="en-US" sz="2400" dirty="0">
                <a:latin typeface="黑体" panose="02010609060101010101" pitchFamily="49" charset="-122"/>
                <a:ea typeface="黑体" panose="02010609060101010101" pitchFamily="49" charset="-122"/>
              </a:rPr>
              <a:t>练一练：</a:t>
            </a:r>
            <a:endParaRPr lang="en-US" altLang="zh-CN" sz="2400" dirty="0">
              <a:latin typeface="黑体" panose="02010609060101010101" pitchFamily="49" charset="-122"/>
              <a:ea typeface="黑体" panose="02010609060101010101" pitchFamily="49" charset="-122"/>
            </a:endParaRPr>
          </a:p>
          <a:p>
            <a:endParaRPr lang="en-US" altLang="zh-CN" sz="2400" dirty="0">
              <a:latin typeface="黑体" panose="02010609060101010101" pitchFamily="49" charset="-122"/>
              <a:ea typeface="黑体" panose="02010609060101010101" pitchFamily="49" charset="-122"/>
            </a:endParaRPr>
          </a:p>
          <a:p>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必修上册</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拿来主义</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中列举了“送去主义”在学艺上的三种表现之后，有这样一句议论：“总之，活人替代了古董，我敢说，也可以算得显出一点进步了。”语言有何特点？</a:t>
            </a:r>
            <a:endParaRPr lang="zh-CN" altLang="en-US" sz="2400" dirty="0">
              <a:latin typeface="黑体" panose="02010609060101010101" pitchFamily="49" charset="-122"/>
              <a:ea typeface="黑体" panose="02010609060101010101" pitchFamily="49" charset="-122"/>
            </a:endParaRPr>
          </a:p>
          <a:p>
            <a:endParaRPr lang="zh-CN" altLang="en-US" sz="2400" dirty="0">
              <a:latin typeface="黑体" panose="02010609060101010101" pitchFamily="49" charset="-122"/>
              <a:ea typeface="黑体" panose="02010609060101010101" pitchFamily="49" charset="-122"/>
            </a:endParaRPr>
          </a:p>
        </p:txBody>
      </p:sp>
      <p:sp>
        <p:nvSpPr>
          <p:cNvPr id="4" name="文本框 3"/>
          <p:cNvSpPr txBox="1"/>
          <p:nvPr/>
        </p:nvSpPr>
        <p:spPr>
          <a:xfrm>
            <a:off x="185318" y="2108859"/>
            <a:ext cx="11689689" cy="1806264"/>
          </a:xfrm>
          <a:prstGeom prst="rect">
            <a:avLst/>
          </a:prstGeom>
          <a:noFill/>
          <a:ln w="28575">
            <a:solidFill>
              <a:srgbClr val="CC99FF"/>
            </a:solidFill>
          </a:ln>
        </p:spPr>
        <p:txBody>
          <a:bodyPr wrap="square" rtlCol="0">
            <a:spAutoFit/>
          </a:bodyPr>
          <a:lstStyle/>
          <a:p>
            <a:pPr>
              <a:lnSpc>
                <a:spcPct val="120000"/>
              </a:lnSpc>
            </a:pPr>
            <a:r>
              <a:rPr lang="zh-CN" altLang="en-US" sz="2400" dirty="0">
                <a:latin typeface="黑体" panose="02010609060101010101" pitchFamily="49" charset="-122"/>
                <a:ea typeface="黑体" panose="02010609060101010101" pitchFamily="49" charset="-122"/>
              </a:rPr>
              <a:t>答案：作者用轻松、幽默的语言表达了对“送去主义”的不满。用“进步”讽刺“送去主义”之风愈演愈烈，日益猖獗，大有执迷不悟、愈陷愈深之势。用“算得”一词体现了作者的情感态度，表明“活人替代了古董”，不是学术进步、文化昌明，而是学术退步、文化堕落，作者对此是不齿的。收到了很好的批判效果。</a:t>
            </a:r>
            <a:endParaRPr lang="zh-CN" altLang="en-US" sz="24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txBox="1"/>
          <p:nvPr/>
        </p:nvSpPr>
        <p:spPr>
          <a:xfrm>
            <a:off x="368198" y="738836"/>
            <a:ext cx="11455604" cy="4229235"/>
          </a:xfrm>
          <a:prstGeom prst="rect">
            <a:avLst/>
          </a:prstGeom>
        </p:spPr>
        <p:txBody>
          <a:bodyPr wrap="square">
            <a:spAutoFit/>
          </a:bodyPr>
          <a:lstStyle>
            <a:lvl1pPr marL="0" indent="0" algn="l" defTabSz="863600" rtl="0" eaLnBrk="1" fontAlgn="auto" hangingPunct="1">
              <a:lnSpc>
                <a:spcPct val="140000"/>
              </a:lnSpc>
              <a:spcBef>
                <a:spcPts val="0"/>
              </a:spcBef>
              <a:spcAft>
                <a:spcPct val="0"/>
              </a:spcAft>
              <a:buFont typeface="Arial" panose="020B0604020202020204" pitchFamily="34" charset="0"/>
              <a:buNone/>
              <a:defRPr sz="2400" b="1" kern="1200">
                <a:solidFill>
                  <a:schemeClr val="tx1"/>
                </a:solidFill>
                <a:latin typeface="+mn-lt"/>
                <a:ea typeface="+mn-ea"/>
                <a:cs typeface="+mn-cs"/>
              </a:defRPr>
            </a:lvl1pPr>
            <a:lvl2pPr marL="457200" indent="0" algn="ctr" defTabSz="863600" rtl="0" eaLnBrk="0" fontAlgn="base" hangingPunct="0">
              <a:lnSpc>
                <a:spcPct val="90000"/>
              </a:lnSpc>
              <a:spcBef>
                <a:spcPts val="475"/>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defTabSz="863600" rtl="0" eaLnBrk="0" fontAlgn="base" hangingPunct="0">
              <a:lnSpc>
                <a:spcPct val="90000"/>
              </a:lnSpc>
              <a:spcBef>
                <a:spcPts val="475"/>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defTabSz="863600" rtl="0" eaLnBrk="0" fontAlgn="base" hangingPunct="0">
              <a:lnSpc>
                <a:spcPct val="90000"/>
              </a:lnSpc>
              <a:spcBef>
                <a:spcPts val="475"/>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defTabSz="863600" rtl="0" eaLnBrk="0" fontAlgn="base" hangingPunct="0">
              <a:lnSpc>
                <a:spcPct val="90000"/>
              </a:lnSpc>
              <a:spcBef>
                <a:spcPts val="475"/>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612140" algn="ctr" defTabSz="863600" rtl="0" eaLnBrk="1" fontAlgn="auto" latinLnBrk="0" hangingPunct="0">
              <a:lnSpc>
                <a:spcPct val="150000"/>
              </a:lnSpc>
              <a:spcBef>
                <a:spcPts val="0"/>
              </a:spcBef>
              <a:spcAft>
                <a:spcPts val="0"/>
              </a:spcAft>
              <a:buClrTx/>
              <a:buSzTx/>
              <a:buFont typeface="Arial" panose="020B0604020202020204" pitchFamily="34" charset="0"/>
              <a:buNone/>
              <a:defRPr/>
            </a:pPr>
            <a:r>
              <a:rPr kumimoji="0" lang="zh-CN" altLang="zh-CN" sz="2800" b="1" i="0" u="none" strike="noStrike" kern="1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分析论证语言作用</a:t>
            </a:r>
            <a:r>
              <a:rPr kumimoji="0" lang="en-US" altLang="zh-CN" sz="2800" b="1" i="0" u="none" strike="noStrike" kern="100" cap="none" spc="0" normalizeH="0" baseline="0" noProof="0" dirty="0">
                <a:ln>
                  <a:noFill/>
                </a:ln>
                <a:solidFill>
                  <a:srgbClr val="000000"/>
                </a:solidFill>
                <a:effectLst/>
                <a:uLnTx/>
                <a:uFillTx/>
                <a:latin typeface="宋体" pitchFamily="2" charset="-122"/>
                <a:ea typeface="等线" panose="02010600030101010101" pitchFamily="2" charset="-122"/>
                <a:cs typeface="Times New Roman" panose="02020603050405020304" pitchFamily="18" charset="0"/>
              </a:rPr>
              <a:t>“</a:t>
            </a:r>
            <a:r>
              <a:rPr kumimoji="0" lang="en-US" altLang="zh-CN" sz="2800" b="1" i="0" u="none" strike="noStrike" kern="1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Courier New" panose="02070309020205020404" pitchFamily="49" charset="0"/>
              </a:rPr>
              <a:t>3</a:t>
            </a:r>
            <a:r>
              <a:rPr kumimoji="0" lang="zh-CN" altLang="zh-CN" sz="2800" b="1" i="0" u="none" strike="noStrike" kern="1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思考</a:t>
            </a:r>
            <a:r>
              <a:rPr kumimoji="0" lang="en-US" altLang="zh-CN" sz="2800" b="1" i="0" u="none" strike="noStrike" kern="100" cap="none" spc="0" normalizeH="0" baseline="0" noProof="0" dirty="0">
                <a:ln>
                  <a:noFill/>
                </a:ln>
                <a:solidFill>
                  <a:srgbClr val="000000"/>
                </a:solidFill>
                <a:effectLst/>
                <a:uLnTx/>
                <a:uFillTx/>
                <a:latin typeface="宋体" pitchFamily="2" charset="-122"/>
                <a:ea typeface="等线" panose="02010600030101010101" pitchFamily="2" charset="-122"/>
                <a:cs typeface="Times New Roman" panose="02020603050405020304" pitchFamily="18" charset="0"/>
              </a:rPr>
              <a:t>”</a:t>
            </a:r>
            <a:endParaRPr kumimoji="0" lang="zh-CN" altLang="zh-CN" sz="2800" b="1" i="0" u="none" strike="noStrike" kern="10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Courier New" panose="02070309020205020404" pitchFamily="49" charset="0"/>
            </a:endParaRPr>
          </a:p>
          <a:p>
            <a:pPr marL="0" marR="0" lvl="0" indent="612140" algn="just" defTabSz="863600" rtl="0" eaLnBrk="1" fontAlgn="auto" latinLnBrk="0" hangingPunct="0">
              <a:lnSpc>
                <a:spcPct val="150000"/>
              </a:lnSpc>
              <a:spcBef>
                <a:spcPts val="0"/>
              </a:spcBef>
              <a:spcAft>
                <a:spcPts val="0"/>
              </a:spcAft>
              <a:buClrTx/>
              <a:buSzTx/>
              <a:buFont typeface="Arial" panose="020B0604020202020204" pitchFamily="34" charset="0"/>
              <a:buNone/>
              <a:defRPr/>
            </a:pPr>
            <a:r>
              <a:rPr kumimoji="0" lang="en-US" altLang="zh-CN" sz="2200" b="1" i="0" u="none" strike="noStrike" kern="100" cap="none" spc="0" normalizeH="0" baseline="0" noProof="0" dirty="0">
                <a:ln>
                  <a:noFill/>
                </a:ln>
                <a:solidFill>
                  <a:srgbClr val="FF0066"/>
                </a:solidFill>
                <a:effectLst/>
                <a:uLnTx/>
                <a:uFillTx/>
                <a:latin typeface="Times New Roman" panose="02020603050405020304" pitchFamily="18" charset="0"/>
                <a:ea typeface="黑体" panose="02010609060101010101" pitchFamily="49" charset="-122"/>
                <a:cs typeface="Courier New" panose="02070309020205020404" pitchFamily="49" charset="0"/>
              </a:rPr>
              <a:t>1</a:t>
            </a:r>
            <a:r>
              <a:rPr kumimoji="0" lang="zh-CN" altLang="zh-CN" sz="2200" b="1" i="0" u="none" strike="noStrike" kern="100" cap="none" spc="0" normalizeH="0" baseline="0" noProof="0" dirty="0">
                <a:ln>
                  <a:noFill/>
                </a:ln>
                <a:solidFill>
                  <a:srgbClr val="FF0066"/>
                </a:solidFill>
                <a:effectLst/>
                <a:uLnTx/>
                <a:uFillTx/>
                <a:latin typeface="Times New Roman" panose="02020603050405020304" pitchFamily="18" charset="0"/>
                <a:ea typeface="宋体" pitchFamily="2" charset="-122"/>
                <a:cs typeface="Times New Roman" panose="02020603050405020304" pitchFamily="18" charset="0"/>
              </a:rPr>
              <a:t>．</a:t>
            </a:r>
            <a:r>
              <a:rPr kumimoji="0" lang="zh-CN" altLang="zh-CN" sz="2200" b="1" i="0" u="none" strike="noStrike" kern="100" cap="none" spc="0" normalizeH="0" baseline="0" noProof="0" dirty="0">
                <a:ln>
                  <a:noFill/>
                </a:ln>
                <a:solidFill>
                  <a:srgbClr val="FF0066"/>
                </a:solidFill>
                <a:effectLst/>
                <a:uLnTx/>
                <a:uFillTx/>
                <a:latin typeface="Times New Roman" panose="02020603050405020304" pitchFamily="18" charset="0"/>
                <a:ea typeface="黑体" panose="02010609060101010101" pitchFamily="49" charset="-122"/>
                <a:cs typeface="Times New Roman" panose="02020603050405020304" pitchFamily="18" charset="0"/>
              </a:rPr>
              <a:t>把握行文的表达特点。</a:t>
            </a:r>
            <a:r>
              <a:rPr kumimoji="0" lang="zh-CN" altLang="zh-CN" sz="2200" b="1" i="0" u="none" strike="noStrike" kern="10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通读全文，思考作者的行文特点，这里既包括结构特点，也包括语言特点，由此可以从整体上看出</a:t>
            </a:r>
            <a:r>
              <a:rPr kumimoji="0" lang="en-US" altLang="zh-CN" sz="2200" b="1" i="0" u="none" strike="noStrike" kern="100" cap="none" spc="0" normalizeH="0" baseline="0" noProof="0" dirty="0">
                <a:ln>
                  <a:noFill/>
                </a:ln>
                <a:solidFill>
                  <a:srgbClr val="000000"/>
                </a:solidFill>
                <a:effectLst/>
                <a:uLnTx/>
                <a:uFillTx/>
                <a:latin typeface="宋体" pitchFamily="2" charset="-122"/>
                <a:ea typeface="等线" panose="02010600030101010101" pitchFamily="2" charset="-122"/>
                <a:cs typeface="Times New Roman" panose="02020603050405020304" pitchFamily="18" charset="0"/>
              </a:rPr>
              <a:t>“</a:t>
            </a:r>
            <a:r>
              <a:rPr kumimoji="0" lang="zh-CN" altLang="zh-CN" sz="2200" b="1" i="0" u="none" strike="noStrike" kern="10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论证语言</a:t>
            </a:r>
            <a:r>
              <a:rPr kumimoji="0" lang="en-US" altLang="zh-CN" sz="2200" b="1" i="0" u="none" strike="noStrike" kern="100" cap="none" spc="0" normalizeH="0" baseline="0" noProof="0" dirty="0">
                <a:ln>
                  <a:noFill/>
                </a:ln>
                <a:solidFill>
                  <a:srgbClr val="000000"/>
                </a:solidFill>
                <a:effectLst/>
                <a:uLnTx/>
                <a:uFillTx/>
                <a:latin typeface="宋体" pitchFamily="2" charset="-122"/>
                <a:ea typeface="等线" panose="02010600030101010101" pitchFamily="2" charset="-122"/>
                <a:cs typeface="Times New Roman" panose="02020603050405020304" pitchFamily="18" charset="0"/>
              </a:rPr>
              <a:t>”</a:t>
            </a:r>
            <a:r>
              <a:rPr kumimoji="0" lang="zh-CN" altLang="zh-CN" sz="2200" b="1" i="0" u="none" strike="noStrike" kern="10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的基本特点。</a:t>
            </a:r>
            <a:endParaRPr kumimoji="0" lang="zh-CN" altLang="zh-CN" sz="2200" b="1" i="0" u="none" strike="noStrike" kern="10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Courier New" panose="02070309020205020404" pitchFamily="49" charset="0"/>
            </a:endParaRPr>
          </a:p>
          <a:p>
            <a:pPr marL="0" marR="0" lvl="0" indent="612140" algn="just" defTabSz="863600" rtl="0" eaLnBrk="1" fontAlgn="auto" latinLnBrk="0" hangingPunct="0">
              <a:lnSpc>
                <a:spcPct val="150000"/>
              </a:lnSpc>
              <a:spcBef>
                <a:spcPts val="0"/>
              </a:spcBef>
              <a:spcAft>
                <a:spcPts val="0"/>
              </a:spcAft>
              <a:buClrTx/>
              <a:buSzTx/>
              <a:buFont typeface="Arial" panose="020B0604020202020204" pitchFamily="34" charset="0"/>
              <a:buNone/>
              <a:defRPr/>
            </a:pPr>
            <a:r>
              <a:rPr kumimoji="0" lang="en-US" altLang="zh-CN" sz="2200" b="1" i="0" u="none" strike="noStrike" kern="100" cap="none" spc="0" normalizeH="0" baseline="0" noProof="0" dirty="0">
                <a:ln>
                  <a:noFill/>
                </a:ln>
                <a:solidFill>
                  <a:srgbClr val="FF0066"/>
                </a:solidFill>
                <a:effectLst/>
                <a:uLnTx/>
                <a:uFillTx/>
                <a:latin typeface="Times New Roman" panose="02020603050405020304" pitchFamily="18" charset="0"/>
                <a:ea typeface="黑体" panose="02010609060101010101" pitchFamily="49" charset="-122"/>
                <a:cs typeface="Courier New" panose="02070309020205020404" pitchFamily="49" charset="0"/>
              </a:rPr>
              <a:t>2</a:t>
            </a:r>
            <a:r>
              <a:rPr kumimoji="0" lang="zh-CN" altLang="zh-CN" sz="2200" b="1" i="0" u="none" strike="noStrike" kern="100" cap="none" spc="0" normalizeH="0" baseline="0" noProof="0" dirty="0">
                <a:ln>
                  <a:noFill/>
                </a:ln>
                <a:solidFill>
                  <a:srgbClr val="FF0066"/>
                </a:solidFill>
                <a:effectLst/>
                <a:uLnTx/>
                <a:uFillTx/>
                <a:latin typeface="Times New Roman" panose="02020603050405020304" pitchFamily="18" charset="0"/>
                <a:ea typeface="宋体" pitchFamily="2" charset="-122"/>
                <a:cs typeface="Times New Roman" panose="02020603050405020304" pitchFamily="18" charset="0"/>
              </a:rPr>
              <a:t>．</a:t>
            </a:r>
            <a:r>
              <a:rPr kumimoji="0" lang="zh-CN" altLang="zh-CN" sz="2200" b="1" i="0" u="none" strike="noStrike" kern="100" cap="none" spc="0" normalizeH="0" baseline="0" noProof="0" dirty="0">
                <a:ln>
                  <a:noFill/>
                </a:ln>
                <a:solidFill>
                  <a:srgbClr val="FF0066"/>
                </a:solidFill>
                <a:effectLst/>
                <a:uLnTx/>
                <a:uFillTx/>
                <a:latin typeface="Times New Roman" panose="02020603050405020304" pitchFamily="18" charset="0"/>
                <a:ea typeface="黑体" panose="02010609060101010101" pitchFamily="49" charset="-122"/>
                <a:cs typeface="Times New Roman" panose="02020603050405020304" pitchFamily="18" charset="0"/>
              </a:rPr>
              <a:t>厘清论述的内在逻辑。</a:t>
            </a:r>
            <a:r>
              <a:rPr kumimoji="0" lang="zh-CN" altLang="zh-CN" sz="2200" b="1" i="0" u="none" strike="noStrike" kern="10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对论证语言的分析，离不开作者论述的内在逻辑，深入分析文本的行文思路，把握词句的运用特点，揣摩作者的表达意图，即可找出论证语言的作用。</a:t>
            </a:r>
            <a:endParaRPr kumimoji="0" lang="zh-CN" altLang="zh-CN" sz="2200" b="1" i="0" u="none" strike="noStrike" kern="10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Courier New" panose="02070309020205020404" pitchFamily="49" charset="0"/>
            </a:endParaRPr>
          </a:p>
          <a:p>
            <a:pPr marL="0" marR="0" lvl="0" indent="612140" algn="just" defTabSz="863600" rtl="0" eaLnBrk="1" fontAlgn="auto" latinLnBrk="0" hangingPunct="0">
              <a:lnSpc>
                <a:spcPct val="150000"/>
              </a:lnSpc>
              <a:spcBef>
                <a:spcPts val="0"/>
              </a:spcBef>
              <a:spcAft>
                <a:spcPts val="0"/>
              </a:spcAft>
              <a:buClrTx/>
              <a:buSzTx/>
              <a:buFont typeface="Arial" panose="020B0604020202020204" pitchFamily="34" charset="0"/>
              <a:buNone/>
              <a:defRPr/>
            </a:pPr>
            <a:r>
              <a:rPr kumimoji="0" lang="en-US" altLang="zh-CN" sz="2200" b="1" i="0" u="none" strike="noStrike" kern="100" cap="none" spc="0" normalizeH="0" baseline="0" noProof="0" dirty="0">
                <a:ln>
                  <a:noFill/>
                </a:ln>
                <a:solidFill>
                  <a:srgbClr val="FF0066"/>
                </a:solidFill>
                <a:effectLst/>
                <a:uLnTx/>
                <a:uFillTx/>
                <a:latin typeface="Times New Roman" panose="02020603050405020304" pitchFamily="18" charset="0"/>
                <a:ea typeface="黑体" panose="02010609060101010101" pitchFamily="49" charset="-122"/>
                <a:cs typeface="Courier New" panose="02070309020205020404" pitchFamily="49" charset="0"/>
              </a:rPr>
              <a:t>3</a:t>
            </a:r>
            <a:r>
              <a:rPr kumimoji="0" lang="zh-CN" altLang="zh-CN" sz="2200" b="1" i="0" u="none" strike="noStrike" kern="100" cap="none" spc="0" normalizeH="0" baseline="0" noProof="0" dirty="0">
                <a:ln>
                  <a:noFill/>
                </a:ln>
                <a:solidFill>
                  <a:srgbClr val="FF0066"/>
                </a:solidFill>
                <a:effectLst/>
                <a:uLnTx/>
                <a:uFillTx/>
                <a:latin typeface="Times New Roman" panose="02020603050405020304" pitchFamily="18" charset="0"/>
                <a:ea typeface="宋体" pitchFamily="2" charset="-122"/>
                <a:cs typeface="Times New Roman" panose="02020603050405020304" pitchFamily="18" charset="0"/>
              </a:rPr>
              <a:t>．</a:t>
            </a:r>
            <a:r>
              <a:rPr kumimoji="0" lang="zh-CN" altLang="zh-CN" sz="2200" b="1" i="0" u="none" strike="noStrike" kern="100" cap="none" spc="0" normalizeH="0" baseline="0" noProof="0" dirty="0">
                <a:ln>
                  <a:noFill/>
                </a:ln>
                <a:solidFill>
                  <a:srgbClr val="FF0066"/>
                </a:solidFill>
                <a:effectLst/>
                <a:uLnTx/>
                <a:uFillTx/>
                <a:latin typeface="Times New Roman" panose="02020603050405020304" pitchFamily="18" charset="0"/>
                <a:ea typeface="黑体" panose="02010609060101010101" pitchFamily="49" charset="-122"/>
                <a:cs typeface="Times New Roman" panose="02020603050405020304" pitchFamily="18" charset="0"/>
              </a:rPr>
              <a:t>分析词句的特定用法。</a:t>
            </a:r>
            <a:r>
              <a:rPr kumimoji="0" lang="zh-CN" altLang="zh-CN" sz="2200" b="1" i="0" u="none" strike="noStrike" kern="10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作者的表达意图不同，所使用的论证语言也不同。或用语气词、反问句，或用特定标点符号，或用修辞手法，或用整散句式，或引古诗文名句，要关注这些用法的特定作用。</a:t>
            </a:r>
            <a:endParaRPr kumimoji="0" lang="zh-CN" altLang="en-US" sz="2200" b="1" i="0" u="none" strike="noStrike" kern="1200" cap="none" spc="0" normalizeH="0" baseline="0" noProof="0" dirty="0">
              <a:ln>
                <a:noFill/>
              </a:ln>
              <a:solidFill>
                <a:srgbClr val="000000"/>
              </a:solidFill>
              <a:effectLst/>
              <a:uLnTx/>
              <a:uFillTx/>
              <a:latin typeface="Times New Roman" panose="02020603050405020304"/>
              <a:ea typeface="宋体"/>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6710" y="599091"/>
            <a:ext cx="11902967" cy="3069495"/>
          </a:xfrm>
          <a:prstGeom prst="rect">
            <a:avLst/>
          </a:prstGeom>
          <a:noFill/>
        </p:spPr>
        <p:txBody>
          <a:bodyPr wrap="square" rtlCol="0">
            <a:spAutoFit/>
          </a:bodyPr>
          <a:lstStyle/>
          <a:p>
            <a:pPr>
              <a:lnSpc>
                <a:spcPct val="123000"/>
              </a:lnSpc>
            </a:pPr>
            <a:r>
              <a:rPr lang="zh-CN" altLang="en-US" sz="2000" dirty="0">
                <a:latin typeface="黑体" panose="02010609060101010101" pitchFamily="49" charset="-122"/>
                <a:ea typeface="黑体" panose="02010609060101010101" pitchFamily="49" charset="-122"/>
              </a:rPr>
              <a:t>    科学的社会研究第一是要认清自己的立场和目的。如果你是想去“敲诈”被调查的人， 那么你绝不会得到可靠的材料。天下没有不知道自卫的人，社会科学绝不能从“斗智”的方法上得来。换一句话说，社会研究必须站在被调查者的利益上，你如果要研究乡村，你必须同情农民，为他们服务，你的研究结果必须是有利于农民的，不但你存心是如此，而且你要用事实来证明，使农民相信你。正像一个医生对一个病人，病人没有理由去欺骗医生，正因为欺骗的结果是自己受害。</a:t>
            </a:r>
            <a:endParaRPr lang="zh-CN" altLang="en-US" sz="2000" dirty="0">
              <a:latin typeface="黑体" panose="02010609060101010101" pitchFamily="49" charset="-122"/>
              <a:ea typeface="黑体" panose="02010609060101010101" pitchFamily="49" charset="-122"/>
            </a:endParaRPr>
          </a:p>
          <a:p>
            <a:pPr>
              <a:lnSpc>
                <a:spcPct val="123000"/>
              </a:lnSpc>
            </a:pPr>
            <a:r>
              <a:rPr lang="zh-CN" altLang="en-US" sz="2000" dirty="0">
                <a:latin typeface="黑体" panose="02010609060101010101" pitchFamily="49" charset="-122"/>
                <a:ea typeface="黑体" panose="02010609060101010101" pitchFamily="49" charset="-122"/>
              </a:rPr>
              <a:t>    一个研究的人是站在“不知”的地位，被问的是站在“已知”的地位。前者对后者是“学习”而不是“拷问”，态度上应当是“尊重对方”“执疑待决”，这种态度必然会得到对方的尊重和友谊， 因而乐于帮助你。</a:t>
            </a:r>
            <a:endParaRPr lang="zh-CN" altLang="en-US" sz="2000" dirty="0">
              <a:latin typeface="黑体" panose="02010609060101010101" pitchFamily="49" charset="-122"/>
              <a:ea typeface="黑体" panose="02010609060101010101" pitchFamily="49" charset="-122"/>
            </a:endParaRPr>
          </a:p>
        </p:txBody>
      </p:sp>
      <p:sp>
        <p:nvSpPr>
          <p:cNvPr id="3" name="文本框 2"/>
          <p:cNvSpPr txBox="1"/>
          <p:nvPr/>
        </p:nvSpPr>
        <p:spPr>
          <a:xfrm>
            <a:off x="0" y="24366"/>
            <a:ext cx="9309538" cy="400110"/>
          </a:xfrm>
          <a:prstGeom prst="rect">
            <a:avLst/>
          </a:prstGeom>
          <a:noFill/>
        </p:spPr>
        <p:txBody>
          <a:bodyPr wrap="square" rtlCol="0">
            <a:spAutoFit/>
          </a:bodyPr>
          <a:lstStyle/>
          <a:p>
            <a:r>
              <a:rPr lang="en-US" altLang="zh-CN" sz="2000" dirty="0">
                <a:latin typeface="黑体" panose="02010609060101010101" pitchFamily="49" charset="-122"/>
                <a:ea typeface="黑体" panose="02010609060101010101" pitchFamily="49" charset="-122"/>
              </a:rPr>
              <a:t>【2023·</a:t>
            </a:r>
            <a:r>
              <a:rPr lang="zh-CN" altLang="en-US" sz="2000" dirty="0">
                <a:latin typeface="黑体" panose="02010609060101010101" pitchFamily="49" charset="-122"/>
                <a:ea typeface="黑体" panose="02010609060101010101" pitchFamily="49" charset="-122"/>
              </a:rPr>
              <a:t>新高考</a:t>
            </a:r>
            <a:r>
              <a:rPr lang="en-US" altLang="zh-CN" sz="2000" dirty="0">
                <a:latin typeface="黑体" panose="02010609060101010101" pitchFamily="49" charset="-122"/>
                <a:ea typeface="黑体" panose="02010609060101010101" pitchFamily="49" charset="-122"/>
              </a:rPr>
              <a:t>Ⅱ</a:t>
            </a:r>
            <a:r>
              <a:rPr lang="zh-CN" altLang="en-US" sz="2000" dirty="0">
                <a:latin typeface="黑体" panose="02010609060101010101" pitchFamily="49" charset="-122"/>
                <a:ea typeface="黑体" panose="02010609060101010101" pitchFamily="49" charset="-122"/>
              </a:rPr>
              <a:t>卷，摘编自费孝通</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亦谈社会调查</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，有删改</a:t>
            </a:r>
            <a:r>
              <a:rPr lang="en-US" altLang="zh-CN" sz="2000" dirty="0">
                <a:latin typeface="黑体" panose="02010609060101010101" pitchFamily="49" charset="-122"/>
                <a:ea typeface="黑体" panose="02010609060101010101" pitchFamily="49" charset="-122"/>
              </a:rPr>
              <a:t>】</a:t>
            </a:r>
            <a:endParaRPr lang="zh-CN" altLang="en-US" sz="2000" dirty="0">
              <a:latin typeface="黑体" panose="02010609060101010101" pitchFamily="49" charset="-122"/>
              <a:ea typeface="黑体" panose="02010609060101010101" pitchFamily="49" charset="-122"/>
            </a:endParaRPr>
          </a:p>
        </p:txBody>
      </p:sp>
      <p:sp>
        <p:nvSpPr>
          <p:cNvPr id="4" name="文本框 3"/>
          <p:cNvSpPr txBox="1"/>
          <p:nvPr/>
        </p:nvSpPr>
        <p:spPr>
          <a:xfrm>
            <a:off x="173419" y="3843201"/>
            <a:ext cx="6511159" cy="400110"/>
          </a:xfrm>
          <a:prstGeom prst="rect">
            <a:avLst/>
          </a:prstGeom>
          <a:noFill/>
        </p:spPr>
        <p:txBody>
          <a:bodyPr wrap="square" rtlCol="0">
            <a:spAutoFit/>
          </a:bodyPr>
          <a:lstStyle/>
          <a:p>
            <a:r>
              <a:rPr lang="zh-CN" altLang="en-US" sz="2000" dirty="0">
                <a:highlight>
                  <a:srgbClr val="00FF00"/>
                </a:highlight>
                <a:latin typeface="黑体" panose="02010609060101010101" pitchFamily="49" charset="-122"/>
                <a:ea typeface="黑体" panose="02010609060101010101" pitchFamily="49" charset="-122"/>
              </a:rPr>
              <a:t>答题：点效果</a:t>
            </a:r>
            <a:r>
              <a:rPr lang="en-US" altLang="zh-CN" sz="2000" dirty="0">
                <a:highlight>
                  <a:srgbClr val="00FF00"/>
                </a:highlight>
                <a:latin typeface="黑体" panose="02010609060101010101" pitchFamily="49" charset="-122"/>
                <a:ea typeface="黑体" panose="02010609060101010101" pitchFamily="49" charset="-122"/>
              </a:rPr>
              <a:t>+</a:t>
            </a:r>
            <a:r>
              <a:rPr lang="zh-CN" altLang="en-US" sz="2000" dirty="0">
                <a:highlight>
                  <a:srgbClr val="00FF00"/>
                </a:highlight>
                <a:latin typeface="黑体" panose="02010609060101010101" pitchFamily="49" charset="-122"/>
                <a:ea typeface="黑体" panose="02010609060101010101" pitchFamily="49" charset="-122"/>
              </a:rPr>
              <a:t>联系文本分析（突出</a:t>
            </a:r>
            <a:r>
              <a:rPr lang="en-US" altLang="zh-CN" sz="2000" dirty="0">
                <a:highlight>
                  <a:srgbClr val="00FF00"/>
                </a:highlight>
                <a:latin typeface="黑体" panose="02010609060101010101" pitchFamily="49" charset="-122"/>
                <a:ea typeface="黑体" panose="02010609060101010101" pitchFamily="49" charset="-122"/>
              </a:rPr>
              <a:t>/</a:t>
            </a:r>
            <a:r>
              <a:rPr lang="zh-CN" altLang="en-US" sz="2000" dirty="0">
                <a:highlight>
                  <a:srgbClr val="00FF00"/>
                </a:highlight>
                <a:latin typeface="黑体" panose="02010609060101010101" pitchFamily="49" charset="-122"/>
                <a:ea typeface="黑体" panose="02010609060101010101" pitchFamily="49" charset="-122"/>
              </a:rPr>
              <a:t>表现</a:t>
            </a:r>
            <a:r>
              <a:rPr lang="en-US" altLang="zh-CN" sz="2000" dirty="0">
                <a:highlight>
                  <a:srgbClr val="00FF00"/>
                </a:highlight>
                <a:latin typeface="黑体" panose="02010609060101010101" pitchFamily="49" charset="-122"/>
                <a:ea typeface="黑体" panose="02010609060101010101" pitchFamily="49" charset="-122"/>
              </a:rPr>
              <a:t>/</a:t>
            </a:r>
            <a:r>
              <a:rPr lang="zh-CN" altLang="en-US" sz="2000" dirty="0">
                <a:highlight>
                  <a:srgbClr val="00FF00"/>
                </a:highlight>
                <a:latin typeface="黑体" panose="02010609060101010101" pitchFamily="49" charset="-122"/>
                <a:ea typeface="黑体" panose="02010609060101010101" pitchFamily="49" charset="-122"/>
              </a:rPr>
              <a:t>强调）</a:t>
            </a:r>
            <a:endParaRPr lang="zh-CN" altLang="en-US" sz="2000" dirty="0">
              <a:highlight>
                <a:srgbClr val="00FF00"/>
              </a:highlight>
              <a:latin typeface="黑体" panose="02010609060101010101" pitchFamily="49" charset="-122"/>
              <a:ea typeface="黑体" panose="02010609060101010101" pitchFamily="49" charset="-122"/>
            </a:endParaRPr>
          </a:p>
        </p:txBody>
      </p:sp>
      <p:sp>
        <p:nvSpPr>
          <p:cNvPr id="5" name="文本框 4"/>
          <p:cNvSpPr txBox="1"/>
          <p:nvPr/>
        </p:nvSpPr>
        <p:spPr>
          <a:xfrm>
            <a:off x="86710" y="4327875"/>
            <a:ext cx="9309538" cy="400110"/>
          </a:xfrm>
          <a:prstGeom prst="rect">
            <a:avLst/>
          </a:prstGeom>
          <a:noFill/>
        </p:spPr>
        <p:txBody>
          <a:bodyPr wrap="square" rtlCol="0">
            <a:spAutoFit/>
          </a:bodyPr>
          <a:lstStyle/>
          <a:p>
            <a:r>
              <a:rPr lang="zh-CN" altLang="en-US" sz="2000" dirty="0">
                <a:solidFill>
                  <a:srgbClr val="FF0000"/>
                </a:solidFill>
                <a:latin typeface="黑体" panose="02010609060101010101" pitchFamily="49" charset="-122"/>
                <a:ea typeface="黑体" panose="02010609060101010101" pitchFamily="49" charset="-122"/>
              </a:rPr>
              <a:t>材料二最后两段使用“敲诈”“斗智”“拷问”等词语，请简析其作用。</a:t>
            </a:r>
            <a:r>
              <a:rPr lang="en-US" altLang="zh-CN" sz="2000" dirty="0">
                <a:solidFill>
                  <a:srgbClr val="FF0000"/>
                </a:solidFill>
                <a:latin typeface="黑体" panose="02010609060101010101" pitchFamily="49" charset="-122"/>
                <a:ea typeface="黑体" panose="02010609060101010101" pitchFamily="49" charset="-122"/>
              </a:rPr>
              <a:t>(4 </a:t>
            </a:r>
            <a:r>
              <a:rPr lang="zh-CN" altLang="en-US" sz="2000" dirty="0">
                <a:solidFill>
                  <a:srgbClr val="FF0000"/>
                </a:solidFill>
                <a:latin typeface="黑体" panose="02010609060101010101" pitchFamily="49" charset="-122"/>
                <a:ea typeface="黑体" panose="02010609060101010101" pitchFamily="49" charset="-122"/>
              </a:rPr>
              <a:t>分</a:t>
            </a:r>
            <a:r>
              <a:rPr lang="en-US" altLang="zh-CN" sz="2000" dirty="0">
                <a:solidFill>
                  <a:srgbClr val="FF0000"/>
                </a:solidFill>
                <a:latin typeface="黑体" panose="02010609060101010101" pitchFamily="49" charset="-122"/>
                <a:ea typeface="黑体" panose="02010609060101010101" pitchFamily="49" charset="-122"/>
              </a:rPr>
              <a:t>)</a:t>
            </a:r>
            <a:endParaRPr lang="zh-CN" altLang="en-US" sz="2000" dirty="0">
              <a:solidFill>
                <a:srgbClr val="FF0000"/>
              </a:solidFill>
              <a:latin typeface="黑体" panose="02010609060101010101" pitchFamily="49" charset="-122"/>
              <a:ea typeface="黑体" panose="02010609060101010101" pitchFamily="49" charset="-122"/>
            </a:endParaRPr>
          </a:p>
        </p:txBody>
      </p:sp>
      <p:sp>
        <p:nvSpPr>
          <p:cNvPr id="7" name="文本框 6"/>
          <p:cNvSpPr txBox="1"/>
          <p:nvPr/>
        </p:nvSpPr>
        <p:spPr>
          <a:xfrm>
            <a:off x="119481" y="5101927"/>
            <a:ext cx="11953037" cy="1176669"/>
          </a:xfrm>
          <a:prstGeom prst="rect">
            <a:avLst/>
          </a:prstGeom>
          <a:noFill/>
          <a:ln w="38100">
            <a:solidFill>
              <a:srgbClr val="00B050"/>
            </a:solidFill>
          </a:ln>
        </p:spPr>
        <p:txBody>
          <a:bodyPr wrap="square" rtlCol="0">
            <a:spAutoFit/>
          </a:bodyPr>
          <a:lstStyle/>
          <a:p>
            <a:pPr>
              <a:lnSpc>
                <a:spcPct val="123000"/>
              </a:lnSpc>
            </a:pPr>
            <a:r>
              <a:rPr lang="zh-CN" altLang="en-US" sz="2000" dirty="0">
                <a:solidFill>
                  <a:srgbClr val="FF0066"/>
                </a:solidFill>
                <a:latin typeface="黑体" panose="02010609060101010101" pitchFamily="49" charset="-122"/>
                <a:ea typeface="黑体" panose="02010609060101010101" pitchFamily="49" charset="-122"/>
              </a:rPr>
              <a:t>答案：</a:t>
            </a:r>
            <a:r>
              <a:rPr lang="zh-CN" altLang="en-US" sz="2000" dirty="0">
                <a:latin typeface="黑体" panose="02010609060101010101" pitchFamily="49" charset="-122"/>
                <a:ea typeface="黑体" panose="02010609060101010101" pitchFamily="49" charset="-122"/>
              </a:rPr>
              <a:t>①这些词语形象地指出与被调查者对立的几种不当行为。②从反面强调了调查者应当尊重被调查者，站在被调查者的利益上。③这三个词的使用，让论证说理更生动形象，体现了论证语言的生动形象、深入浅出、易于理解。</a:t>
            </a:r>
            <a:endParaRPr lang="zh-CN" altLang="en-US" sz="20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1767" y="13975"/>
            <a:ext cx="12192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【2024·</a:t>
            </a:r>
            <a:r>
              <a:rPr kumimoji="0" lang="zh-CN" altLang="en-US" sz="20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新课标</a:t>
            </a:r>
            <a:r>
              <a:rPr kumimoji="0" lang="en-US" altLang="zh-CN" sz="20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Ⅰ</a:t>
            </a:r>
            <a:r>
              <a:rPr kumimoji="0" lang="zh-CN" altLang="en-US" sz="20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卷，</a:t>
            </a:r>
            <a:r>
              <a:rPr kumimoji="0" lang="en-US" altLang="zh-CN" sz="20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摘自毛泽东</a:t>
            </a:r>
            <a:r>
              <a:rPr kumimoji="0" lang="en-US" altLang="zh-CN" sz="20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论持久战</a:t>
            </a:r>
            <a:r>
              <a:rPr kumimoji="0" lang="en-US" altLang="zh-CN" sz="20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a:t>
            </a:r>
            <a:endParaRPr kumimoji="0" lang="en-US" altLang="zh-CN" sz="20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
        <p:nvSpPr>
          <p:cNvPr id="3" name="文本框 2"/>
          <p:cNvSpPr txBox="1"/>
          <p:nvPr/>
        </p:nvSpPr>
        <p:spPr>
          <a:xfrm>
            <a:off x="0" y="309680"/>
            <a:ext cx="11953037" cy="5420779"/>
          </a:xfrm>
          <a:prstGeom prst="rect">
            <a:avLst/>
          </a:prstGeom>
          <a:noFill/>
        </p:spPr>
        <p:txBody>
          <a:bodyPr wrap="square" rtlCol="0">
            <a:spAutoFit/>
          </a:bodyPr>
          <a:lstStyle/>
          <a:p>
            <a:pPr>
              <a:lnSpc>
                <a:spcPct val="114000"/>
              </a:lnSpc>
            </a:pPr>
            <a:r>
              <a:rPr lang="en-US" altLang="zh-CN" dirty="0">
                <a:latin typeface="黑体" panose="02010609060101010101" pitchFamily="49" charset="-122"/>
                <a:ea typeface="黑体" panose="02010609060101010101" pitchFamily="49" charset="-122"/>
              </a:rPr>
              <a:t>    (</a:t>
            </a:r>
            <a:r>
              <a:rPr lang="zh-CN" altLang="en-US" dirty="0">
                <a:latin typeface="黑体" panose="02010609060101010101" pitchFamily="49" charset="-122"/>
                <a:ea typeface="黑体" panose="02010609060101010101" pitchFamily="49" charset="-122"/>
              </a:rPr>
              <a:t>四五</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中国由劣势到平衡到优势，日本由优势到</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平衡到劣势，中国由防御到相持到反攻，日本由进攻到保守到退却</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这就是中日战争的过程，中日战争的必然趋势。</a:t>
            </a:r>
            <a:endParaRPr lang="zh-CN" altLang="en-US" dirty="0">
              <a:latin typeface="黑体" panose="02010609060101010101" pitchFamily="49" charset="-122"/>
              <a:ea typeface="黑体" panose="02010609060101010101" pitchFamily="49" charset="-122"/>
            </a:endParaRPr>
          </a:p>
          <a:p>
            <a:pPr>
              <a:lnSpc>
                <a:spcPct val="114000"/>
              </a:lnSpc>
            </a:pPr>
            <a:r>
              <a:rPr lang="en-US" altLang="zh-CN" dirty="0">
                <a:latin typeface="黑体" panose="02010609060101010101" pitchFamily="49" charset="-122"/>
                <a:ea typeface="黑体" panose="02010609060101010101" pitchFamily="49" charset="-122"/>
              </a:rPr>
              <a:t>    (</a:t>
            </a:r>
            <a:r>
              <a:rPr lang="zh-CN" altLang="en-US" dirty="0">
                <a:latin typeface="黑体" panose="02010609060101010101" pitchFamily="49" charset="-122"/>
                <a:ea typeface="黑体" panose="02010609060101010101" pitchFamily="49" charset="-122"/>
              </a:rPr>
              <a:t>四六</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于是问题和结论是：中国会亡吗</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答复：不会亡，最后胜利是中国的。中国能够速胜吗</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答复：不能速胜，必须是持久战。这个结论是正确的吗</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我以为是正确的。</a:t>
            </a:r>
            <a:endParaRPr lang="zh-CN" altLang="en-US" dirty="0">
              <a:latin typeface="黑体" panose="02010609060101010101" pitchFamily="49" charset="-122"/>
              <a:ea typeface="黑体" panose="02010609060101010101" pitchFamily="49" charset="-122"/>
            </a:endParaRPr>
          </a:p>
          <a:p>
            <a:pPr>
              <a:lnSpc>
                <a:spcPct val="114000"/>
              </a:lnSpc>
            </a:pPr>
            <a:r>
              <a:rPr lang="en-US" altLang="zh-CN" dirty="0">
                <a:latin typeface="黑体" panose="02010609060101010101" pitchFamily="49" charset="-122"/>
                <a:ea typeface="黑体" panose="02010609060101010101" pitchFamily="49" charset="-122"/>
              </a:rPr>
              <a:t>    (</a:t>
            </a:r>
            <a:r>
              <a:rPr lang="zh-CN" altLang="en-US" dirty="0">
                <a:latin typeface="黑体" panose="02010609060101010101" pitchFamily="49" charset="-122"/>
                <a:ea typeface="黑体" panose="02010609060101010101" pitchFamily="49" charset="-122"/>
              </a:rPr>
              <a:t>四七</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讲到这里，亡国论和妥协论者又将跑出来说：中国由劣势到平衡，需要有同日本相等的军力和经济力；由平衡到优势，需要有超过日本的军力和经济力；然而这是不可能的，因此上述结论是不正确的。</a:t>
            </a:r>
            <a:endParaRPr lang="zh-CN" altLang="en-US" dirty="0">
              <a:latin typeface="黑体" panose="02010609060101010101" pitchFamily="49" charset="-122"/>
              <a:ea typeface="黑体" panose="02010609060101010101" pitchFamily="49" charset="-122"/>
            </a:endParaRPr>
          </a:p>
          <a:p>
            <a:pPr>
              <a:lnSpc>
                <a:spcPct val="114000"/>
              </a:lnSpc>
            </a:pPr>
            <a:r>
              <a:rPr lang="en-US" altLang="zh-CN" dirty="0">
                <a:latin typeface="黑体" panose="02010609060101010101" pitchFamily="49" charset="-122"/>
                <a:ea typeface="黑体" panose="02010609060101010101" pitchFamily="49" charset="-122"/>
              </a:rPr>
              <a:t>    (</a:t>
            </a:r>
            <a:r>
              <a:rPr lang="zh-CN" altLang="en-US" dirty="0">
                <a:latin typeface="黑体" panose="02010609060101010101" pitchFamily="49" charset="-122"/>
                <a:ea typeface="黑体" panose="02010609060101010101" pitchFamily="49" charset="-122"/>
              </a:rPr>
              <a:t>四八</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这就是所谓“唯武器论”，是战争问题中的机械论，是主观地和片面地看问题的意见。我们的意见与此相反，不但看到武器，而且看到人力。武器是战争的重要的因素，但不是决定的因素，决定的因素是人不是物。</a:t>
            </a:r>
            <a:endParaRPr lang="en-US" altLang="zh-CN" dirty="0">
              <a:latin typeface="黑体" panose="02010609060101010101" pitchFamily="49" charset="-122"/>
              <a:ea typeface="黑体" panose="02010609060101010101" pitchFamily="49" charset="-122"/>
            </a:endParaRPr>
          </a:p>
          <a:p>
            <a:pPr>
              <a:lnSpc>
                <a:spcPct val="114000"/>
              </a:lnSpc>
            </a:pPr>
            <a:r>
              <a:rPr lang="zh-CN" altLang="en-US" dirty="0">
                <a:latin typeface="黑体" panose="02010609060101010101" pitchFamily="49" charset="-122"/>
                <a:ea typeface="黑体" panose="02010609060101010101" pitchFamily="49" charset="-122"/>
              </a:rPr>
              <a:t>    力量对比不但是军力和经济力的对比，而且是人力和人心的对比。军力和经济力是要人去掌握的。如果中国人的大多数、日本人的大多数、世界各国人的大多数是站在抗日战争方面的话，那么，日本少数人强制地掌握着的军力和经济力，还能算是优势吗</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它不是优势，那么，掌握比较劣势的军力和经济力的中国，不就成了优势吗</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没有疑义，中国只要坚持抗战和坚持统一战线，其军力和经济力是能够逐渐地加强的。而我们的敌人，经过长期战争和内外矛盾的削弱，其军力和经济力又必然要起相反的变化。在这种情况下，难道中国也不能变成优势吗</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还不止此，目前我们不能把别国的军力和经济力大量地公开地算作自己方面的力量，难道将来也不能吗</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如来日本的敌人不止中国一个，如果将来有一国或几国以其相当大生面吗</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日本是小国，其战争是退步的和野蛮的，其国际地位将益处于孤立；中国是大国，其战争是进步的和正义的，其国际地位将益处于多助。所有这些，经过长期发展，难道还不能使敌我优劣的形势确定地发生变化吗</a:t>
            </a:r>
            <a:r>
              <a:rPr lang="en-US" altLang="zh-CN" dirty="0">
                <a:latin typeface="黑体" panose="02010609060101010101" pitchFamily="49" charset="-122"/>
                <a:ea typeface="黑体" panose="02010609060101010101" pitchFamily="49" charset="-122"/>
              </a:rPr>
              <a:t>?</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2435962" y="5386206"/>
            <a:ext cx="9203900" cy="400110"/>
          </a:xfrm>
          <a:prstGeom prst="rect">
            <a:avLst/>
          </a:prstGeom>
          <a:noFill/>
        </p:spPr>
        <p:txBody>
          <a:bodyPr wrap="square" rtlCol="0">
            <a:spAutoFit/>
          </a:bodyPr>
          <a:lstStyle/>
          <a:p>
            <a:r>
              <a:rPr lang="zh-CN" altLang="en-US" sz="2000" dirty="0">
                <a:solidFill>
                  <a:srgbClr val="FF0000"/>
                </a:solidFill>
                <a:latin typeface="黑体" panose="02010609060101010101" pitchFamily="49" charset="-122"/>
                <a:ea typeface="黑体" panose="02010609060101010101" pitchFamily="49" charset="-122"/>
              </a:rPr>
              <a:t>材料一多处使用了设问句和反问句，请简要分析其论证效果。</a:t>
            </a:r>
            <a:r>
              <a:rPr lang="en-US" altLang="zh-CN" sz="2000" dirty="0">
                <a:solidFill>
                  <a:srgbClr val="FF0000"/>
                </a:solidFill>
                <a:latin typeface="黑体" panose="02010609060101010101" pitchFamily="49" charset="-122"/>
                <a:ea typeface="黑体" panose="02010609060101010101" pitchFamily="49" charset="-122"/>
              </a:rPr>
              <a:t>(4</a:t>
            </a:r>
            <a:r>
              <a:rPr lang="zh-CN" altLang="en-US" sz="2000" dirty="0">
                <a:solidFill>
                  <a:srgbClr val="FF0000"/>
                </a:solidFill>
                <a:latin typeface="黑体" panose="02010609060101010101" pitchFamily="49" charset="-122"/>
                <a:ea typeface="黑体" panose="02010609060101010101" pitchFamily="49" charset="-122"/>
              </a:rPr>
              <a:t>分</a:t>
            </a:r>
            <a:r>
              <a:rPr lang="en-US" altLang="zh-CN" sz="2000" dirty="0">
                <a:solidFill>
                  <a:srgbClr val="FF0000"/>
                </a:solidFill>
                <a:latin typeface="黑体" panose="02010609060101010101" pitchFamily="49" charset="-122"/>
                <a:ea typeface="黑体" panose="02010609060101010101" pitchFamily="49" charset="-122"/>
              </a:rPr>
              <a:t>)</a:t>
            </a:r>
            <a:endParaRPr lang="zh-CN" altLang="en-US" sz="2000" dirty="0">
              <a:solidFill>
                <a:srgbClr val="FF0000"/>
              </a:solidFill>
              <a:latin typeface="黑体" panose="02010609060101010101" pitchFamily="49" charset="-122"/>
              <a:ea typeface="黑体" panose="02010609060101010101" pitchFamily="49" charset="-122"/>
            </a:endParaRPr>
          </a:p>
        </p:txBody>
      </p:sp>
      <p:sp>
        <p:nvSpPr>
          <p:cNvPr id="5" name="文本框 4"/>
          <p:cNvSpPr txBox="1"/>
          <p:nvPr/>
        </p:nvSpPr>
        <p:spPr>
          <a:xfrm>
            <a:off x="97196" y="5949915"/>
            <a:ext cx="11953037" cy="798104"/>
          </a:xfrm>
          <a:prstGeom prst="rect">
            <a:avLst/>
          </a:prstGeom>
          <a:noFill/>
          <a:ln w="38100">
            <a:solidFill>
              <a:srgbClr val="00B050"/>
            </a:solidFill>
          </a:ln>
        </p:spPr>
        <p:txBody>
          <a:bodyPr wrap="square" rtlCol="0">
            <a:spAutoFit/>
          </a:bodyPr>
          <a:lstStyle/>
          <a:p>
            <a:pPr>
              <a:lnSpc>
                <a:spcPct val="123000"/>
              </a:lnSpc>
            </a:pPr>
            <a:r>
              <a:rPr lang="zh-CN" altLang="en-US" sz="2000" dirty="0">
                <a:solidFill>
                  <a:srgbClr val="FF0066"/>
                </a:solidFill>
                <a:latin typeface="黑体" panose="02010609060101010101" pitchFamily="49" charset="-122"/>
                <a:ea typeface="黑体" panose="02010609060101010101" pitchFamily="49" charset="-122"/>
              </a:rPr>
              <a:t>答案：</a:t>
            </a:r>
            <a:r>
              <a:rPr lang="zh-CN" altLang="en-US" sz="2000" dirty="0">
                <a:latin typeface="黑体" panose="02010609060101010101" pitchFamily="49" charset="-122"/>
                <a:ea typeface="黑体" panose="02010609060101010101" pitchFamily="49" charset="-122"/>
              </a:rPr>
              <a:t>①设问句在问答之间切中要害，驳斥了典型的错误论调，阐明了文章的主旨；②以设问句和反问句层层推进，形成缜密的论证逻辑；③设问和反问句赋予文章雄辩的气势，增强了文章的说服力和感染力。</a:t>
            </a:r>
            <a:endParaRPr lang="zh-CN" altLang="en-US" sz="2000" dirty="0">
              <a:latin typeface="黑体" panose="02010609060101010101" pitchFamily="49" charset="-122"/>
              <a:ea typeface="黑体" panose="02010609060101010101" pitchFamily="49" charset="-122"/>
            </a:endParaRPr>
          </a:p>
        </p:txBody>
      </p:sp>
      <p:cxnSp>
        <p:nvCxnSpPr>
          <p:cNvPr id="6" name="直接连接符 5"/>
          <p:cNvCxnSpPr/>
          <p:nvPr/>
        </p:nvCxnSpPr>
        <p:spPr>
          <a:xfrm>
            <a:off x="1282967" y="1271739"/>
            <a:ext cx="10260419" cy="55501"/>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97196" y="1582541"/>
            <a:ext cx="5476647" cy="40404"/>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8288122" y="3460236"/>
            <a:ext cx="3517052" cy="24138"/>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97196" y="3819654"/>
            <a:ext cx="10217236"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4886554" y="4411152"/>
            <a:ext cx="4474124" cy="12069"/>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239866" y="4718926"/>
            <a:ext cx="1960474" cy="13618"/>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9066411" y="5386206"/>
            <a:ext cx="2715218"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par>
                                <p:cTn id="20" presetID="22" presetClass="entr" presetSubtype="4"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par>
                                <p:cTn id="23" presetID="22" presetClass="entr" presetSubtype="4"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31" y="637643"/>
            <a:ext cx="11902967" cy="3826625"/>
          </a:xfrm>
          <a:prstGeom prst="rect">
            <a:avLst/>
          </a:prstGeom>
          <a:noFill/>
        </p:spPr>
        <p:txBody>
          <a:bodyPr wrap="square" rtlCol="0">
            <a:spAutoFit/>
          </a:bodyPr>
          <a:lstStyle/>
          <a:p>
            <a:pPr>
              <a:lnSpc>
                <a:spcPct val="123000"/>
              </a:lnSpc>
            </a:pPr>
            <a:r>
              <a:rPr lang="zh-CN" altLang="en-US" sz="2000" dirty="0">
                <a:latin typeface="黑体" panose="02010609060101010101" pitchFamily="49" charset="-122"/>
                <a:ea typeface="黑体" panose="02010609060101010101" pitchFamily="49" charset="-122"/>
              </a:rPr>
              <a:t>    我们观察白蚁、海绵时，也相当于在观察自身。它们身上的微生物或许与我们不同，但是都遵循相同的生存规律。珊瑚礁里的微生物因为经历污染和过度捕捞而变得杀气腾腾，人类肠道中的菌群在不健康的食物或抗生素的侵袭下也会让人发生奔涌的腹泻。老鼠肠道中的微生物会左右它们的行为，而我们自己肠道内的伙伴也可能潜移默化地影响我们的大脑。没有一个物种独自生存着，所有生命都居于布满微生物的环境之中，持久地往来、互动。微生物也会在动物之间迁移，在人体与土地、水、空气、建筑以及周围的环境之间跋涉，它们使我们彼此相连，也使我们与世界相连。</a:t>
            </a:r>
            <a:endParaRPr lang="zh-CN" altLang="en-US" sz="2000" dirty="0">
              <a:latin typeface="黑体" panose="02010609060101010101" pitchFamily="49" charset="-122"/>
              <a:ea typeface="黑体" panose="02010609060101010101" pitchFamily="49" charset="-122"/>
            </a:endParaRPr>
          </a:p>
          <a:p>
            <a:pPr>
              <a:lnSpc>
                <a:spcPct val="123000"/>
              </a:lnSpc>
            </a:pPr>
            <a:r>
              <a:rPr lang="zh-CN" altLang="en-US" sz="2000" dirty="0">
                <a:latin typeface="黑体" panose="02010609060101010101" pitchFamily="49" charset="-122"/>
                <a:ea typeface="黑体" panose="02010609060101010101" pitchFamily="49" charset="-122"/>
              </a:rPr>
              <a:t>    我们在观察父母与朋友时，看到的都是由无数细胞组成的个体：由一颗独立的大脑指导行为，通过基因组调控生命活动。但这只是一个便于理解的假想系统。事实上，我们每个人都是一支军团，从来都是“我们”，而不是“我”。</a:t>
            </a:r>
            <a:r>
              <a:rPr lang="zh-CN" altLang="en-US" sz="2000" u="sng" dirty="0">
                <a:solidFill>
                  <a:srgbClr val="FF0000"/>
                </a:solidFill>
                <a:latin typeface="黑体" panose="02010609060101010101" pitchFamily="49" charset="-122"/>
                <a:ea typeface="黑体" panose="02010609060101010101" pitchFamily="49" charset="-122"/>
              </a:rPr>
              <a:t>忘记奥逊</a:t>
            </a:r>
            <a:r>
              <a:rPr lang="en-US" altLang="zh-CN" sz="2000" u="sng" dirty="0">
                <a:solidFill>
                  <a:srgbClr val="FF0000"/>
                </a:solidFill>
                <a:latin typeface="黑体" panose="02010609060101010101" pitchFamily="49" charset="-122"/>
                <a:ea typeface="黑体" panose="02010609060101010101" pitchFamily="49" charset="-122"/>
              </a:rPr>
              <a:t>·</a:t>
            </a:r>
            <a:r>
              <a:rPr lang="zh-CN" altLang="en-US" sz="2000" u="sng" dirty="0">
                <a:solidFill>
                  <a:srgbClr val="FF0000"/>
                </a:solidFill>
                <a:latin typeface="黑体" panose="02010609060101010101" pitchFamily="49" charset="-122"/>
                <a:ea typeface="黑体" panose="02010609060101010101" pitchFamily="49" charset="-122"/>
              </a:rPr>
              <a:t>威尔斯口中的“孤独”吧，请听从沃尔特</a:t>
            </a:r>
            <a:r>
              <a:rPr lang="en-US" altLang="zh-CN" sz="2000" u="sng" dirty="0">
                <a:solidFill>
                  <a:srgbClr val="FF0000"/>
                </a:solidFill>
                <a:latin typeface="黑体" panose="02010609060101010101" pitchFamily="49" charset="-122"/>
                <a:ea typeface="黑体" panose="02010609060101010101" pitchFamily="49" charset="-122"/>
              </a:rPr>
              <a:t>·</a:t>
            </a:r>
            <a:r>
              <a:rPr lang="zh-CN" altLang="en-US" sz="2000" u="sng" dirty="0">
                <a:solidFill>
                  <a:srgbClr val="FF0000"/>
                </a:solidFill>
                <a:latin typeface="黑体" panose="02010609060101010101" pitchFamily="49" charset="-122"/>
                <a:ea typeface="黑体" panose="02010609060101010101" pitchFamily="49" charset="-122"/>
              </a:rPr>
              <a:t>惠特曼的诗句：“我辽阔博大，我包罗万象。”</a:t>
            </a:r>
            <a:endParaRPr lang="zh-CN" altLang="en-US" sz="2000" u="sng" dirty="0">
              <a:solidFill>
                <a:srgbClr val="FF0000"/>
              </a:solidFill>
              <a:latin typeface="黑体" panose="02010609060101010101" pitchFamily="49" charset="-122"/>
              <a:ea typeface="黑体" panose="02010609060101010101" pitchFamily="49" charset="-122"/>
            </a:endParaRPr>
          </a:p>
        </p:txBody>
      </p:sp>
      <p:sp>
        <p:nvSpPr>
          <p:cNvPr id="3" name="文本框 2"/>
          <p:cNvSpPr txBox="1"/>
          <p:nvPr/>
        </p:nvSpPr>
        <p:spPr>
          <a:xfrm>
            <a:off x="0" y="24366"/>
            <a:ext cx="9309538" cy="400110"/>
          </a:xfrm>
          <a:prstGeom prst="rect">
            <a:avLst/>
          </a:prstGeom>
          <a:noFill/>
        </p:spPr>
        <p:txBody>
          <a:bodyPr wrap="square" rtlCol="0">
            <a:spAutoFit/>
          </a:bodyPr>
          <a:lstStyle/>
          <a:p>
            <a:r>
              <a:rPr lang="en-US" altLang="zh-CN" sz="2000" dirty="0">
                <a:latin typeface="黑体" panose="02010609060101010101" pitchFamily="49" charset="-122"/>
                <a:ea typeface="黑体" panose="02010609060101010101" pitchFamily="49" charset="-122"/>
              </a:rPr>
              <a:t>【2020·</a:t>
            </a:r>
            <a:r>
              <a:rPr lang="zh-CN" altLang="en-US" sz="2000" dirty="0">
                <a:latin typeface="黑体" panose="02010609060101010101" pitchFamily="49" charset="-122"/>
                <a:ea typeface="黑体" panose="02010609060101010101" pitchFamily="49" charset="-122"/>
              </a:rPr>
              <a:t>新课标</a:t>
            </a:r>
            <a:r>
              <a:rPr lang="en-US" altLang="zh-CN" sz="2000" dirty="0">
                <a:latin typeface="黑体" panose="02010609060101010101" pitchFamily="49" charset="-122"/>
                <a:ea typeface="黑体" panose="02010609060101010101" pitchFamily="49" charset="-122"/>
              </a:rPr>
              <a:t>Ⅱ</a:t>
            </a:r>
            <a:r>
              <a:rPr lang="zh-CN" altLang="en-US" sz="2000" dirty="0">
                <a:latin typeface="黑体" panose="02010609060101010101" pitchFamily="49" charset="-122"/>
                <a:ea typeface="黑体" panose="02010609060101010101" pitchFamily="49" charset="-122"/>
              </a:rPr>
              <a:t>，摘编自埃德</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扬</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我包罗万象</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，有删改</a:t>
            </a:r>
            <a:r>
              <a:rPr lang="en-US" altLang="zh-CN" sz="2000" dirty="0">
                <a:latin typeface="黑体" panose="02010609060101010101" pitchFamily="49" charset="-122"/>
                <a:ea typeface="黑体" panose="02010609060101010101" pitchFamily="49" charset="-122"/>
              </a:rPr>
              <a:t>】</a:t>
            </a:r>
            <a:endParaRPr lang="zh-CN" altLang="en-US" sz="2000" dirty="0">
              <a:latin typeface="黑体" panose="02010609060101010101" pitchFamily="49" charset="-122"/>
              <a:ea typeface="黑体" panose="02010609060101010101" pitchFamily="49" charset="-122"/>
            </a:endParaRPr>
          </a:p>
        </p:txBody>
      </p:sp>
      <p:sp>
        <p:nvSpPr>
          <p:cNvPr id="5" name="文本框 4"/>
          <p:cNvSpPr txBox="1"/>
          <p:nvPr/>
        </p:nvSpPr>
        <p:spPr>
          <a:xfrm>
            <a:off x="31531" y="4677435"/>
            <a:ext cx="9309538" cy="400110"/>
          </a:xfrm>
          <a:prstGeom prst="rect">
            <a:avLst/>
          </a:prstGeom>
          <a:noFill/>
        </p:spPr>
        <p:txBody>
          <a:bodyPr wrap="square" rtlCol="0">
            <a:spAutoFit/>
          </a:bodyPr>
          <a:lstStyle/>
          <a:p>
            <a:r>
              <a:rPr lang="zh-CN" altLang="en-US" sz="2000" dirty="0">
                <a:solidFill>
                  <a:srgbClr val="FF0000"/>
                </a:solidFill>
                <a:latin typeface="黑体" panose="02010609060101010101" pitchFamily="49" charset="-122"/>
                <a:ea typeface="黑体" panose="02010609060101010101" pitchFamily="49" charset="-122"/>
              </a:rPr>
              <a:t>如何理解文中画横线句子的作用？请结合材料简要分析。（</a:t>
            </a:r>
            <a:r>
              <a:rPr lang="en-US" altLang="zh-CN" sz="2000" dirty="0">
                <a:solidFill>
                  <a:srgbClr val="FF0000"/>
                </a:solidFill>
                <a:latin typeface="黑体" panose="02010609060101010101" pitchFamily="49" charset="-122"/>
                <a:ea typeface="黑体" panose="02010609060101010101" pitchFamily="49" charset="-122"/>
              </a:rPr>
              <a:t>5</a:t>
            </a:r>
            <a:r>
              <a:rPr lang="zh-CN" altLang="en-US" sz="2000" dirty="0">
                <a:solidFill>
                  <a:srgbClr val="FF0000"/>
                </a:solidFill>
                <a:latin typeface="黑体" panose="02010609060101010101" pitchFamily="49" charset="-122"/>
                <a:ea typeface="黑体" panose="02010609060101010101" pitchFamily="49" charset="-122"/>
              </a:rPr>
              <a:t>分）</a:t>
            </a:r>
            <a:endParaRPr lang="zh-CN" altLang="en-US" sz="2000" dirty="0">
              <a:solidFill>
                <a:srgbClr val="FF0000"/>
              </a:solidFill>
              <a:latin typeface="黑体" panose="02010609060101010101" pitchFamily="49" charset="-122"/>
              <a:ea typeface="黑体" panose="02010609060101010101" pitchFamily="49" charset="-122"/>
            </a:endParaRPr>
          </a:p>
        </p:txBody>
      </p:sp>
      <p:sp>
        <p:nvSpPr>
          <p:cNvPr id="7" name="文本框 6"/>
          <p:cNvSpPr txBox="1"/>
          <p:nvPr/>
        </p:nvSpPr>
        <p:spPr>
          <a:xfrm>
            <a:off x="119481" y="5381544"/>
            <a:ext cx="11953037" cy="1176669"/>
          </a:xfrm>
          <a:prstGeom prst="rect">
            <a:avLst/>
          </a:prstGeom>
          <a:noFill/>
          <a:ln w="38100">
            <a:solidFill>
              <a:srgbClr val="00B050"/>
            </a:solidFill>
          </a:ln>
        </p:spPr>
        <p:txBody>
          <a:bodyPr wrap="square" rtlCol="0">
            <a:spAutoFit/>
          </a:bodyPr>
          <a:lstStyle/>
          <a:p>
            <a:pPr>
              <a:lnSpc>
                <a:spcPct val="123000"/>
              </a:lnSpc>
            </a:pPr>
            <a:r>
              <a:rPr lang="zh-CN" altLang="en-US" sz="2000" dirty="0">
                <a:solidFill>
                  <a:srgbClr val="FF0066"/>
                </a:solidFill>
                <a:latin typeface="黑体" panose="02010609060101010101" pitchFamily="49" charset="-122"/>
                <a:ea typeface="黑体" panose="02010609060101010101" pitchFamily="49" charset="-122"/>
              </a:rPr>
              <a:t>答案：</a:t>
            </a:r>
            <a:r>
              <a:rPr lang="zh-CN" altLang="en-US" sz="2000" dirty="0">
                <a:latin typeface="黑体" panose="02010609060101010101" pitchFamily="49" charset="-122"/>
                <a:ea typeface="黑体" panose="02010609060101010101" pitchFamily="49" charset="-122"/>
              </a:rPr>
              <a:t>①作者借沃尔特</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惠特曼的诗句表达了本文的核心观点：人体是一个携带丰富微生物的聚合体；②作者引用沃尔特</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惠特曼的诗句并非想证明奥逊</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威尔斯的观点是错误的，而是想轻松幽默、兼具文采地总结全文。</a:t>
            </a:r>
            <a:endParaRPr lang="zh-CN" altLang="en-US" sz="2000" dirty="0">
              <a:latin typeface="黑体" panose="02010609060101010101" pitchFamily="49" charset="-122"/>
              <a:ea typeface="黑体" panose="02010609060101010101" pitchFamily="49" charset="-122"/>
            </a:endParaRPr>
          </a:p>
        </p:txBody>
      </p:sp>
      <p:cxnSp>
        <p:nvCxnSpPr>
          <p:cNvPr id="6" name="直接连接符 5"/>
          <p:cNvCxnSpPr/>
          <p:nvPr/>
        </p:nvCxnSpPr>
        <p:spPr>
          <a:xfrm>
            <a:off x="6511159" y="3673365"/>
            <a:ext cx="50686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06191" y="4078013"/>
            <a:ext cx="271692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86461" y="-161375"/>
            <a:ext cx="11247846" cy="8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eaLnBrk="0" fontAlgn="base" hangingPunct="0">
              <a:lnSpc>
                <a:spcPct val="150000"/>
              </a:lnSpc>
              <a:spcBef>
                <a:spcPct val="0"/>
              </a:spcBef>
              <a:spcAft>
                <a:spcPct val="0"/>
              </a:spcAft>
              <a:buFontTx/>
              <a:buNone/>
              <a:defRPr/>
            </a:pPr>
            <a:r>
              <a:rPr lang="zh-CN" altLang="en-US" sz="3600" dirty="0">
                <a:solidFill>
                  <a:prstClr val="black"/>
                </a:solidFill>
                <a:latin typeface="演示秋鸿楷" panose="00000500000000000000" pitchFamily="2" charset="-122"/>
                <a:ea typeface="演示秋鸿楷" panose="00000500000000000000" pitchFamily="2" charset="-122"/>
              </a:rPr>
              <a:t>四、分析</a:t>
            </a:r>
            <a:r>
              <a:rPr lang="zh-CN" altLang="en-US" sz="3600" dirty="0">
                <a:solidFill>
                  <a:prstClr val="black"/>
                </a:solidFill>
                <a:highlight>
                  <a:srgbClr val="00FFFF"/>
                </a:highlight>
                <a:latin typeface="演示秋鸿楷" panose="00000500000000000000" pitchFamily="2" charset="-122"/>
                <a:ea typeface="演示秋鸿楷" panose="00000500000000000000" pitchFamily="2" charset="-122"/>
              </a:rPr>
              <a:t>论证特点</a:t>
            </a:r>
            <a:r>
              <a:rPr lang="en-US" altLang="zh-CN" sz="3600" dirty="0">
                <a:solidFill>
                  <a:prstClr val="black"/>
                </a:solidFill>
                <a:highlight>
                  <a:srgbClr val="00FFFF"/>
                </a:highlight>
                <a:latin typeface="演示秋鸿楷" panose="00000500000000000000" pitchFamily="2" charset="-122"/>
                <a:ea typeface="演示秋鸿楷" panose="00000500000000000000" pitchFamily="2" charset="-122"/>
              </a:rPr>
              <a:t>  </a:t>
            </a:r>
            <a:endParaRPr lang="en-US" altLang="zh-CN" sz="3600" dirty="0">
              <a:solidFill>
                <a:prstClr val="black"/>
              </a:solidFill>
              <a:highlight>
                <a:srgbClr val="00FFFF"/>
              </a:highlight>
              <a:latin typeface="演示秋鸿楷" panose="00000500000000000000" pitchFamily="2" charset="-122"/>
              <a:ea typeface="演示秋鸿楷" panose="00000500000000000000" pitchFamily="2" charset="-122"/>
            </a:endParaRPr>
          </a:p>
        </p:txBody>
      </p:sp>
      <p:sp>
        <p:nvSpPr>
          <p:cNvPr id="3" name="副标题 1"/>
          <p:cNvSpPr txBox="1"/>
          <p:nvPr/>
        </p:nvSpPr>
        <p:spPr>
          <a:xfrm>
            <a:off x="352880" y="744703"/>
            <a:ext cx="11632544" cy="1691810"/>
          </a:xfrm>
          <a:prstGeom prst="rect">
            <a:avLst/>
          </a:prstGeom>
        </p:spPr>
        <p:txBody>
          <a:bodyPr wrap="square">
            <a:spAutoFit/>
          </a:bodyPr>
          <a:lstStyle>
            <a:lvl1pPr marL="0" indent="0" algn="l" defTabSz="863600" rtl="0" eaLnBrk="1" fontAlgn="auto" hangingPunct="1">
              <a:lnSpc>
                <a:spcPct val="140000"/>
              </a:lnSpc>
              <a:spcBef>
                <a:spcPts val="0"/>
              </a:spcBef>
              <a:spcAft>
                <a:spcPct val="0"/>
              </a:spcAft>
              <a:buFont typeface="Arial" panose="020B0604020202020204" pitchFamily="34" charset="0"/>
              <a:buNone/>
              <a:defRPr sz="2400" b="1" kern="1200">
                <a:solidFill>
                  <a:schemeClr val="tx1"/>
                </a:solidFill>
                <a:latin typeface="+mn-lt"/>
                <a:ea typeface="+mn-ea"/>
                <a:cs typeface="+mn-cs"/>
              </a:defRPr>
            </a:lvl1pPr>
            <a:lvl2pPr marL="457200" indent="0" algn="ctr" defTabSz="863600" rtl="0" eaLnBrk="0" fontAlgn="base" hangingPunct="0">
              <a:lnSpc>
                <a:spcPct val="90000"/>
              </a:lnSpc>
              <a:spcBef>
                <a:spcPts val="475"/>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defTabSz="863600" rtl="0" eaLnBrk="0" fontAlgn="base" hangingPunct="0">
              <a:lnSpc>
                <a:spcPct val="90000"/>
              </a:lnSpc>
              <a:spcBef>
                <a:spcPts val="475"/>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defTabSz="863600" rtl="0" eaLnBrk="0" fontAlgn="base" hangingPunct="0">
              <a:lnSpc>
                <a:spcPct val="90000"/>
              </a:lnSpc>
              <a:spcBef>
                <a:spcPts val="475"/>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defTabSz="863600" rtl="0" eaLnBrk="0" fontAlgn="base" hangingPunct="0">
              <a:lnSpc>
                <a:spcPct val="90000"/>
              </a:lnSpc>
              <a:spcBef>
                <a:spcPts val="475"/>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612140" algn="just" hangingPunct="0">
              <a:lnSpc>
                <a:spcPct val="150000"/>
              </a:lnSpc>
              <a:spcAft>
                <a:spcPts val="0"/>
              </a:spcAft>
            </a:pPr>
            <a:r>
              <a:rPr lang="zh-CN" altLang="zh-CN" b="0" kern="100" dirty="0">
                <a:latin typeface="黑体" panose="02010609060101010101" pitchFamily="49" charset="-122"/>
                <a:ea typeface="黑体" panose="02010609060101010101" pitchFamily="49" charset="-122"/>
                <a:cs typeface="Times New Roman" panose="02020603050405020304" pitchFamily="18" charset="0"/>
              </a:rPr>
              <a:t>论证是用论据来证明论点的过程和方法，论证的目的在于揭示出论点和论据之间的内在逻辑关系。</a:t>
            </a:r>
            <a:r>
              <a:rPr lang="zh-CN" altLang="zh-CN" b="0" kern="100" dirty="0">
                <a:solidFill>
                  <a:srgbClr val="FF0066"/>
                </a:solidFill>
                <a:latin typeface="黑体" panose="02010609060101010101" pitchFamily="49" charset="-122"/>
                <a:ea typeface="黑体" panose="02010609060101010101" pitchFamily="49" charset="-122"/>
                <a:cs typeface="Times New Roman" panose="02020603050405020304" pitchFamily="18" charset="0"/>
              </a:rPr>
              <a:t>分析论证特点</a:t>
            </a:r>
            <a:r>
              <a:rPr lang="zh-CN" altLang="zh-CN" b="0" kern="100" dirty="0">
                <a:latin typeface="黑体" panose="02010609060101010101" pitchFamily="49" charset="-122"/>
                <a:ea typeface="黑体" panose="02010609060101010101" pitchFamily="49" charset="-122"/>
                <a:cs typeface="Times New Roman" panose="02020603050405020304" pitchFamily="18" charset="0"/>
              </a:rPr>
              <a:t>是信息类文本阅读的综合考查题型，</a:t>
            </a:r>
            <a:r>
              <a:rPr lang="zh-CN" altLang="zh-CN" b="0" kern="100" dirty="0">
                <a:solidFill>
                  <a:srgbClr val="FF0066"/>
                </a:solidFill>
                <a:latin typeface="黑体" panose="02010609060101010101" pitchFamily="49" charset="-122"/>
                <a:ea typeface="黑体" panose="02010609060101010101" pitchFamily="49" charset="-122"/>
                <a:cs typeface="Times New Roman" panose="02020603050405020304" pitchFamily="18" charset="0"/>
              </a:rPr>
              <a:t>一般要从论证方式、论证结构、论证方法和论证语言的角度来考虑。</a:t>
            </a:r>
            <a:endParaRPr lang="zh-CN" altLang="zh-CN" sz="1050" b="0" kern="100" dirty="0">
              <a:solidFill>
                <a:srgbClr val="FF0066"/>
              </a:solidFill>
              <a:latin typeface="黑体" panose="02010609060101010101" pitchFamily="49" charset="-122"/>
              <a:ea typeface="黑体" panose="02010609060101010101" pitchFamily="49" charset="-122"/>
              <a:cs typeface="Courier New" panose="02070309020205020404" pitchFamily="49" charset="0"/>
            </a:endParaRPr>
          </a:p>
        </p:txBody>
      </p:sp>
      <p:pic>
        <p:nvPicPr>
          <p:cNvPr id="4" name="图片 3"/>
          <p:cNvPicPr>
            <a:picLocks noChangeAspect="1"/>
          </p:cNvPicPr>
          <p:nvPr/>
        </p:nvPicPr>
        <p:blipFill>
          <a:blip r:embed="rId1"/>
          <a:stretch>
            <a:fillRect/>
          </a:stretch>
        </p:blipFill>
        <p:spPr>
          <a:xfrm>
            <a:off x="1324972" y="2534678"/>
            <a:ext cx="9289381" cy="41828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5836" y="80466"/>
            <a:ext cx="11053268" cy="646331"/>
          </a:xfrm>
          <a:prstGeom prst="rect">
            <a:avLst/>
          </a:prstGeom>
          <a:noFill/>
        </p:spPr>
        <p:txBody>
          <a:bodyPr wrap="square" rtlCol="0">
            <a:spAutoFit/>
          </a:bodyPr>
          <a:lstStyle/>
          <a:p>
            <a:r>
              <a:rPr lang="zh-CN" altLang="en-US" sz="3600" dirty="0">
                <a:latin typeface="演示秋鸿楷" panose="00000500000000000000" pitchFamily="2" charset="-122"/>
                <a:ea typeface="演示秋鸿楷" panose="00000500000000000000" pitchFamily="2" charset="-122"/>
              </a:rPr>
              <a:t>论证特点思考角度</a:t>
            </a:r>
            <a:endParaRPr lang="zh-CN" altLang="en-US" sz="3600" dirty="0">
              <a:latin typeface="演示秋鸿楷" panose="00000500000000000000" pitchFamily="2" charset="-122"/>
              <a:ea typeface="演示秋鸿楷" panose="00000500000000000000" pitchFamily="2" charset="-122"/>
            </a:endParaRPr>
          </a:p>
        </p:txBody>
      </p:sp>
      <p:sp>
        <p:nvSpPr>
          <p:cNvPr id="4" name="文本框 3"/>
          <p:cNvSpPr txBox="1"/>
          <p:nvPr/>
        </p:nvSpPr>
        <p:spPr>
          <a:xfrm>
            <a:off x="139293" y="841884"/>
            <a:ext cx="11913414" cy="5735866"/>
          </a:xfrm>
          <a:prstGeom prst="rect">
            <a:avLst/>
          </a:prstGeom>
          <a:noFill/>
        </p:spPr>
        <p:txBody>
          <a:bodyPr wrap="square" rtlCol="0">
            <a:spAutoFit/>
          </a:bodyPr>
          <a:lstStyle/>
          <a:p>
            <a:pPr>
              <a:lnSpc>
                <a:spcPct val="120000"/>
              </a:lnSpc>
            </a:pPr>
            <a:r>
              <a:rPr lang="en-US" altLang="zh-CN" sz="2200" dirty="0">
                <a:latin typeface="黑体" panose="02010609060101010101" pitchFamily="49" charset="-122"/>
                <a:ea typeface="黑体" panose="02010609060101010101" pitchFamily="49" charset="-122"/>
              </a:rPr>
              <a:t>1</a:t>
            </a:r>
            <a:r>
              <a:rPr lang="zh-CN" altLang="en-US" sz="2200" dirty="0">
                <a:latin typeface="黑体" panose="02010609060101010101" pitchFamily="49" charset="-122"/>
                <a:ea typeface="黑体" panose="02010609060101010101" pitchFamily="49" charset="-122"/>
              </a:rPr>
              <a:t>．论点提出的角度：是否准确、新颖、独到。</a:t>
            </a:r>
            <a:endParaRPr lang="en-US" altLang="zh-CN" sz="2200" dirty="0">
              <a:latin typeface="黑体" panose="02010609060101010101" pitchFamily="49" charset="-122"/>
              <a:ea typeface="黑体" panose="02010609060101010101" pitchFamily="49" charset="-122"/>
            </a:endParaRPr>
          </a:p>
          <a:p>
            <a:pPr>
              <a:lnSpc>
                <a:spcPct val="120000"/>
              </a:lnSpc>
            </a:pPr>
            <a:endParaRPr lang="zh-CN" altLang="en-US" sz="800" dirty="0">
              <a:latin typeface="黑体" panose="02010609060101010101" pitchFamily="49" charset="-122"/>
              <a:ea typeface="黑体" panose="02010609060101010101" pitchFamily="49" charset="-122"/>
            </a:endParaRPr>
          </a:p>
          <a:p>
            <a:pPr>
              <a:lnSpc>
                <a:spcPct val="120000"/>
              </a:lnSpc>
            </a:pPr>
            <a:r>
              <a:rPr lang="en-US" altLang="zh-CN" sz="2200" dirty="0">
                <a:latin typeface="黑体" panose="02010609060101010101" pitchFamily="49" charset="-122"/>
                <a:ea typeface="黑体" panose="02010609060101010101" pitchFamily="49" charset="-122"/>
              </a:rPr>
              <a:t>2</a:t>
            </a:r>
            <a:r>
              <a:rPr lang="zh-CN" altLang="en-US" sz="2200" dirty="0">
                <a:latin typeface="黑体" panose="02010609060101010101" pitchFamily="49" charset="-122"/>
                <a:ea typeface="黑体" panose="02010609060101010101" pitchFamily="49" charset="-122"/>
              </a:rPr>
              <a:t>．</a:t>
            </a:r>
            <a:r>
              <a:rPr lang="zh-CN" altLang="en-US" sz="2200" dirty="0">
                <a:solidFill>
                  <a:srgbClr val="FF0066"/>
                </a:solidFill>
                <a:latin typeface="黑体" panose="02010609060101010101" pitchFamily="49" charset="-122"/>
                <a:ea typeface="黑体" panose="02010609060101010101" pitchFamily="49" charset="-122"/>
              </a:rPr>
              <a:t>论点提出的位置角度：</a:t>
            </a:r>
            <a:r>
              <a:rPr lang="zh-CN" altLang="en-US" sz="2200" dirty="0">
                <a:latin typeface="黑体" panose="02010609060101010101" pitchFamily="49" charset="-122"/>
                <a:ea typeface="黑体" panose="02010609060101010101" pitchFamily="49" charset="-122"/>
              </a:rPr>
              <a:t>①标题旗帜鲜明，读者一目了然；②开篇开门见山亮观点；③设问</a:t>
            </a:r>
            <a:r>
              <a:rPr lang="en-US" altLang="zh-CN" sz="2200" dirty="0">
                <a:latin typeface="黑体" panose="02010609060101010101" pitchFamily="49" charset="-122"/>
                <a:ea typeface="黑体" panose="02010609060101010101" pitchFamily="49" charset="-122"/>
              </a:rPr>
              <a:t>(</a:t>
            </a:r>
            <a:r>
              <a:rPr lang="zh-CN" altLang="en-US" sz="2200" dirty="0">
                <a:latin typeface="黑体" panose="02010609060101010101" pitchFamily="49" charset="-122"/>
                <a:ea typeface="黑体" panose="02010609060101010101" pitchFamily="49" charset="-122"/>
              </a:rPr>
              <a:t>对比、阐释概念</a:t>
            </a:r>
            <a:r>
              <a:rPr lang="en-US" altLang="zh-CN" sz="2200" dirty="0">
                <a:latin typeface="黑体" panose="02010609060101010101" pitchFamily="49" charset="-122"/>
                <a:ea typeface="黑体" panose="02010609060101010101" pitchFamily="49" charset="-122"/>
              </a:rPr>
              <a:t>)</a:t>
            </a:r>
            <a:r>
              <a:rPr lang="zh-CN" altLang="en-US" sz="2200" dirty="0">
                <a:latin typeface="黑体" panose="02010609060101010101" pitchFamily="49" charset="-122"/>
                <a:ea typeface="黑体" panose="02010609060101010101" pitchFamily="49" charset="-122"/>
              </a:rPr>
              <a:t>开篇，提出论题，论证深刻；④结尾卒章显志，发人深思。</a:t>
            </a:r>
            <a:endParaRPr lang="en-US" altLang="zh-CN" sz="2200" dirty="0">
              <a:latin typeface="黑体" panose="02010609060101010101" pitchFamily="49" charset="-122"/>
              <a:ea typeface="黑体" panose="02010609060101010101" pitchFamily="49" charset="-122"/>
            </a:endParaRPr>
          </a:p>
          <a:p>
            <a:pPr>
              <a:lnSpc>
                <a:spcPct val="120000"/>
              </a:lnSpc>
            </a:pPr>
            <a:endParaRPr lang="zh-CN" altLang="en-US" sz="800" dirty="0">
              <a:latin typeface="黑体" panose="02010609060101010101" pitchFamily="49" charset="-122"/>
              <a:ea typeface="黑体" panose="02010609060101010101" pitchFamily="49" charset="-122"/>
            </a:endParaRPr>
          </a:p>
          <a:p>
            <a:pPr>
              <a:lnSpc>
                <a:spcPct val="120000"/>
              </a:lnSpc>
            </a:pPr>
            <a:r>
              <a:rPr lang="en-US" altLang="zh-CN" sz="2200" dirty="0">
                <a:latin typeface="黑体" panose="02010609060101010101" pitchFamily="49" charset="-122"/>
                <a:ea typeface="黑体" panose="02010609060101010101" pitchFamily="49" charset="-122"/>
              </a:rPr>
              <a:t>3</a:t>
            </a:r>
            <a:r>
              <a:rPr lang="zh-CN" altLang="en-US" sz="2200" dirty="0">
                <a:latin typeface="黑体" panose="02010609060101010101" pitchFamily="49" charset="-122"/>
                <a:ea typeface="黑体" panose="02010609060101010101" pitchFamily="49" charset="-122"/>
              </a:rPr>
              <a:t>．</a:t>
            </a:r>
            <a:r>
              <a:rPr lang="zh-CN" altLang="en-US" sz="2200" dirty="0">
                <a:solidFill>
                  <a:srgbClr val="FF0066"/>
                </a:solidFill>
                <a:latin typeface="黑体" panose="02010609060101010101" pitchFamily="49" charset="-122"/>
                <a:ea typeface="黑体" panose="02010609060101010101" pitchFamily="49" charset="-122"/>
              </a:rPr>
              <a:t>论据特点：</a:t>
            </a:r>
            <a:r>
              <a:rPr lang="zh-CN" altLang="en-US" sz="2200" dirty="0">
                <a:latin typeface="黑体" panose="02010609060101010101" pitchFamily="49" charset="-122"/>
                <a:ea typeface="黑体" panose="02010609060101010101" pitchFamily="49" charset="-122"/>
              </a:rPr>
              <a:t>①例证突出时，例证丰富</a:t>
            </a:r>
            <a:r>
              <a:rPr lang="en-US" altLang="zh-CN" sz="2200" dirty="0">
                <a:latin typeface="黑体" panose="02010609060101010101" pitchFamily="49" charset="-122"/>
                <a:ea typeface="黑体" panose="02010609060101010101" pitchFamily="49" charset="-122"/>
              </a:rPr>
              <a:t>/</a:t>
            </a:r>
            <a:r>
              <a:rPr lang="zh-CN" altLang="en-US" sz="2200" dirty="0">
                <a:latin typeface="黑体" panose="02010609060101010101" pitchFamily="49" charset="-122"/>
                <a:ea typeface="黑体" panose="02010609060101010101" pitchFamily="49" charset="-122"/>
              </a:rPr>
              <a:t>典型新颖，论证有力；②以说理见长时，长于说理，逻辑严密。</a:t>
            </a:r>
            <a:endParaRPr lang="en-US" altLang="zh-CN" sz="2200" dirty="0">
              <a:latin typeface="黑体" panose="02010609060101010101" pitchFamily="49" charset="-122"/>
              <a:ea typeface="黑体" panose="02010609060101010101" pitchFamily="49" charset="-122"/>
            </a:endParaRPr>
          </a:p>
          <a:p>
            <a:pPr>
              <a:lnSpc>
                <a:spcPct val="120000"/>
              </a:lnSpc>
            </a:pPr>
            <a:endParaRPr lang="en-US" altLang="zh-CN" sz="800" dirty="0">
              <a:latin typeface="黑体" panose="02010609060101010101" pitchFamily="49" charset="-122"/>
              <a:ea typeface="黑体" panose="02010609060101010101" pitchFamily="49" charset="-122"/>
            </a:endParaRPr>
          </a:p>
          <a:p>
            <a:pPr>
              <a:lnSpc>
                <a:spcPct val="120000"/>
              </a:lnSpc>
            </a:pPr>
            <a:r>
              <a:rPr lang="en-US" altLang="zh-CN" sz="2200" dirty="0">
                <a:latin typeface="黑体" panose="02010609060101010101" pitchFamily="49" charset="-122"/>
                <a:ea typeface="黑体" panose="02010609060101010101" pitchFamily="49" charset="-122"/>
              </a:rPr>
              <a:t>4</a:t>
            </a:r>
            <a:r>
              <a:rPr lang="zh-CN" altLang="en-US" sz="2200" dirty="0">
                <a:latin typeface="黑体" panose="02010609060101010101" pitchFamily="49" charset="-122"/>
                <a:ea typeface="黑体" panose="02010609060101010101" pitchFamily="49" charset="-122"/>
              </a:rPr>
              <a:t>．</a:t>
            </a:r>
            <a:r>
              <a:rPr lang="zh-CN" altLang="en-US" sz="2200" dirty="0">
                <a:solidFill>
                  <a:srgbClr val="FF0066"/>
                </a:solidFill>
                <a:latin typeface="黑体" panose="02010609060101010101" pitchFamily="49" charset="-122"/>
                <a:ea typeface="黑体" panose="02010609060101010101" pitchFamily="49" charset="-122"/>
              </a:rPr>
              <a:t>论证方法：</a:t>
            </a:r>
            <a:r>
              <a:rPr lang="zh-CN" altLang="en-US" sz="2200" dirty="0">
                <a:latin typeface="黑体" panose="02010609060101010101" pitchFamily="49" charset="-122"/>
                <a:ea typeface="黑体" panose="02010609060101010101" pitchFamily="49" charset="-122"/>
              </a:rPr>
              <a:t>这里需要注意的是要了解每一种论证方法的作用，在答题时才可做到全面分析。</a:t>
            </a:r>
            <a:endParaRPr lang="en-US" altLang="zh-CN" sz="2200" dirty="0">
              <a:latin typeface="黑体" panose="02010609060101010101" pitchFamily="49" charset="-122"/>
              <a:ea typeface="黑体" panose="02010609060101010101" pitchFamily="49" charset="-122"/>
            </a:endParaRPr>
          </a:p>
          <a:p>
            <a:pPr>
              <a:lnSpc>
                <a:spcPct val="120000"/>
              </a:lnSpc>
            </a:pPr>
            <a:endParaRPr lang="zh-CN" altLang="en-US" sz="800" dirty="0">
              <a:latin typeface="黑体" panose="02010609060101010101" pitchFamily="49" charset="-122"/>
              <a:ea typeface="黑体" panose="02010609060101010101" pitchFamily="49" charset="-122"/>
            </a:endParaRPr>
          </a:p>
          <a:p>
            <a:pPr>
              <a:lnSpc>
                <a:spcPct val="120000"/>
              </a:lnSpc>
            </a:pPr>
            <a:r>
              <a:rPr lang="en-US" altLang="zh-CN" sz="2200" dirty="0">
                <a:latin typeface="黑体" panose="02010609060101010101" pitchFamily="49" charset="-122"/>
                <a:ea typeface="黑体" panose="02010609060101010101" pitchFamily="49" charset="-122"/>
              </a:rPr>
              <a:t>5</a:t>
            </a:r>
            <a:r>
              <a:rPr lang="zh-CN" altLang="en-US" sz="2200" dirty="0">
                <a:latin typeface="黑体" panose="02010609060101010101" pitchFamily="49" charset="-122"/>
                <a:ea typeface="黑体" panose="02010609060101010101" pitchFamily="49" charset="-122"/>
              </a:rPr>
              <a:t>．</a:t>
            </a:r>
            <a:r>
              <a:rPr lang="zh-CN" altLang="en-US" sz="2200" dirty="0">
                <a:highlight>
                  <a:srgbClr val="00FF00"/>
                </a:highlight>
                <a:latin typeface="黑体" panose="02010609060101010101" pitchFamily="49" charset="-122"/>
                <a:ea typeface="黑体" panose="02010609060101010101" pitchFamily="49" charset="-122"/>
              </a:rPr>
              <a:t>论证方式</a:t>
            </a:r>
            <a:r>
              <a:rPr lang="zh-CN" altLang="en-US" sz="2200" dirty="0">
                <a:latin typeface="黑体" panose="02010609060101010101" pitchFamily="49" charset="-122"/>
                <a:ea typeface="黑体" panose="02010609060101010101" pitchFamily="49" charset="-122"/>
              </a:rPr>
              <a:t>：①立论</a:t>
            </a:r>
            <a:r>
              <a:rPr lang="en-US" altLang="zh-CN" sz="2200" dirty="0">
                <a:latin typeface="黑体" panose="02010609060101010101" pitchFamily="49" charset="-122"/>
                <a:ea typeface="黑体" panose="02010609060101010101" pitchFamily="49" charset="-122"/>
              </a:rPr>
              <a:t>(</a:t>
            </a:r>
            <a:r>
              <a:rPr lang="zh-CN" altLang="en-US" sz="2200" dirty="0">
                <a:latin typeface="黑体" panose="02010609060101010101" pitchFamily="49" charset="-122"/>
                <a:ea typeface="黑体" panose="02010609060101010101" pitchFamily="49" charset="-122"/>
              </a:rPr>
              <a:t>提出自己正确的观点</a:t>
            </a:r>
            <a:r>
              <a:rPr lang="en-US" altLang="zh-CN" sz="2200" dirty="0">
                <a:latin typeface="黑体" panose="02010609060101010101" pitchFamily="49" charset="-122"/>
                <a:ea typeface="黑体" panose="02010609060101010101" pitchFamily="49" charset="-122"/>
              </a:rPr>
              <a:t>)</a:t>
            </a:r>
            <a:r>
              <a:rPr lang="zh-CN" altLang="en-US" sz="2200" dirty="0">
                <a:latin typeface="黑体" panose="02010609060101010101" pitchFamily="49" charset="-122"/>
                <a:ea typeface="黑体" panose="02010609060101010101" pitchFamily="49" charset="-122"/>
              </a:rPr>
              <a:t>；②驳论</a:t>
            </a:r>
            <a:r>
              <a:rPr lang="en-US" altLang="zh-CN" sz="2200" dirty="0">
                <a:latin typeface="黑体" panose="02010609060101010101" pitchFamily="49" charset="-122"/>
                <a:ea typeface="黑体" panose="02010609060101010101" pitchFamily="49" charset="-122"/>
              </a:rPr>
              <a:t>(</a:t>
            </a:r>
            <a:r>
              <a:rPr lang="zh-CN" altLang="en-US" sz="2200" dirty="0">
                <a:latin typeface="黑体" panose="02010609060101010101" pitchFamily="49" charset="-122"/>
                <a:ea typeface="黑体" panose="02010609060101010101" pitchFamily="49" charset="-122"/>
              </a:rPr>
              <a:t>指出别人的论点是错误的，提出自己正确的观点</a:t>
            </a:r>
            <a:r>
              <a:rPr lang="en-US" altLang="zh-CN" sz="2200" dirty="0">
                <a:latin typeface="黑体" panose="02010609060101010101" pitchFamily="49" charset="-122"/>
                <a:ea typeface="黑体" panose="02010609060101010101" pitchFamily="49" charset="-122"/>
              </a:rPr>
              <a:t>)</a:t>
            </a:r>
            <a:r>
              <a:rPr lang="zh-CN" altLang="en-US" sz="2200" dirty="0">
                <a:latin typeface="黑体" panose="02010609060101010101" pitchFamily="49" charset="-122"/>
                <a:ea typeface="黑体" panose="02010609060101010101" pitchFamily="49" charset="-122"/>
              </a:rPr>
              <a:t>；③立论驳论相结合，先驳后立，先立后驳。</a:t>
            </a:r>
            <a:endParaRPr lang="en-US" altLang="zh-CN" sz="2200" dirty="0">
              <a:latin typeface="黑体" panose="02010609060101010101" pitchFamily="49" charset="-122"/>
              <a:ea typeface="黑体" panose="02010609060101010101" pitchFamily="49" charset="-122"/>
            </a:endParaRPr>
          </a:p>
          <a:p>
            <a:pPr>
              <a:lnSpc>
                <a:spcPct val="120000"/>
              </a:lnSpc>
            </a:pPr>
            <a:endParaRPr lang="zh-CN" altLang="en-US" sz="800" dirty="0">
              <a:latin typeface="黑体" panose="02010609060101010101" pitchFamily="49" charset="-122"/>
              <a:ea typeface="黑体" panose="02010609060101010101" pitchFamily="49" charset="-122"/>
            </a:endParaRPr>
          </a:p>
          <a:p>
            <a:pPr>
              <a:lnSpc>
                <a:spcPct val="120000"/>
              </a:lnSpc>
            </a:pPr>
            <a:r>
              <a:rPr lang="en-US" altLang="zh-CN" sz="2200" dirty="0">
                <a:latin typeface="黑体" panose="02010609060101010101" pitchFamily="49" charset="-122"/>
                <a:ea typeface="黑体" panose="02010609060101010101" pitchFamily="49" charset="-122"/>
              </a:rPr>
              <a:t>6</a:t>
            </a:r>
            <a:r>
              <a:rPr lang="zh-CN" altLang="en-US" sz="2200" dirty="0">
                <a:latin typeface="黑体" panose="02010609060101010101" pitchFamily="49" charset="-122"/>
                <a:ea typeface="黑体" panose="02010609060101010101" pitchFamily="49" charset="-122"/>
              </a:rPr>
              <a:t>．</a:t>
            </a:r>
            <a:r>
              <a:rPr lang="zh-CN" altLang="en-US" sz="2200" dirty="0">
                <a:solidFill>
                  <a:srgbClr val="FF0066"/>
                </a:solidFill>
                <a:latin typeface="黑体" panose="02010609060101010101" pitchFamily="49" charset="-122"/>
                <a:ea typeface="黑体" panose="02010609060101010101" pitchFamily="49" charset="-122"/>
              </a:rPr>
              <a:t>论证结构：</a:t>
            </a:r>
            <a:r>
              <a:rPr lang="zh-CN" altLang="en-US" sz="2200" dirty="0">
                <a:latin typeface="黑体" panose="02010609060101010101" pitchFamily="49" charset="-122"/>
                <a:ea typeface="黑体" panose="02010609060101010101" pitchFamily="49" charset="-122"/>
              </a:rPr>
              <a:t>在说明论证结构时要注意从整体和局部两个方面进行分析。整体上可分为总分式和破立式，局部可分为层进式、对照式、并列式。</a:t>
            </a:r>
            <a:endParaRPr lang="en-US" altLang="zh-CN" sz="2200" dirty="0">
              <a:latin typeface="黑体" panose="02010609060101010101" pitchFamily="49" charset="-122"/>
              <a:ea typeface="黑体" panose="02010609060101010101" pitchFamily="49" charset="-122"/>
            </a:endParaRPr>
          </a:p>
          <a:p>
            <a:pPr>
              <a:lnSpc>
                <a:spcPct val="120000"/>
              </a:lnSpc>
            </a:pPr>
            <a:endParaRPr lang="zh-CN" altLang="en-US" sz="800" dirty="0">
              <a:latin typeface="黑体" panose="02010609060101010101" pitchFamily="49" charset="-122"/>
              <a:ea typeface="黑体" panose="02010609060101010101" pitchFamily="49" charset="-122"/>
            </a:endParaRPr>
          </a:p>
          <a:p>
            <a:pPr>
              <a:lnSpc>
                <a:spcPct val="120000"/>
              </a:lnSpc>
            </a:pPr>
            <a:r>
              <a:rPr lang="en-US" altLang="zh-CN" sz="2200" dirty="0">
                <a:latin typeface="黑体" panose="02010609060101010101" pitchFamily="49" charset="-122"/>
                <a:ea typeface="黑体" panose="02010609060101010101" pitchFamily="49" charset="-122"/>
              </a:rPr>
              <a:t>7</a:t>
            </a:r>
            <a:r>
              <a:rPr lang="zh-CN" altLang="en-US" sz="2200" dirty="0">
                <a:latin typeface="黑体" panose="02010609060101010101" pitchFamily="49" charset="-122"/>
                <a:ea typeface="黑体" panose="02010609060101010101" pitchFamily="49" charset="-122"/>
              </a:rPr>
              <a:t>．</a:t>
            </a:r>
            <a:r>
              <a:rPr lang="zh-CN" altLang="en-US" sz="2200" dirty="0">
                <a:solidFill>
                  <a:srgbClr val="FF0066"/>
                </a:solidFill>
                <a:latin typeface="黑体" panose="02010609060101010101" pitchFamily="49" charset="-122"/>
                <a:ea typeface="黑体" panose="02010609060101010101" pitchFamily="49" charset="-122"/>
              </a:rPr>
              <a:t>论证语言</a:t>
            </a:r>
            <a:r>
              <a:rPr lang="zh-CN" altLang="en-US" sz="2200" dirty="0">
                <a:latin typeface="黑体" panose="02010609060101010101" pitchFamily="49" charset="-122"/>
                <a:ea typeface="黑体" panose="02010609060101010101" pitchFamily="49" charset="-122"/>
              </a:rPr>
              <a:t>：准确</a:t>
            </a:r>
            <a:r>
              <a:rPr lang="en-US" altLang="zh-CN" sz="2200" dirty="0">
                <a:latin typeface="黑体" panose="02010609060101010101" pitchFamily="49" charset="-122"/>
                <a:ea typeface="黑体" panose="02010609060101010101" pitchFamily="49" charset="-122"/>
              </a:rPr>
              <a:t>/</a:t>
            </a:r>
            <a:r>
              <a:rPr lang="zh-CN" altLang="en-US" sz="2200" dirty="0">
                <a:latin typeface="黑体" panose="02010609060101010101" pitchFamily="49" charset="-122"/>
                <a:ea typeface="黑体" panose="02010609060101010101" pitchFamily="49" charset="-122"/>
              </a:rPr>
              <a:t>科学</a:t>
            </a:r>
            <a:r>
              <a:rPr lang="en-US" altLang="zh-CN" sz="2200" dirty="0">
                <a:latin typeface="黑体" panose="02010609060101010101" pitchFamily="49" charset="-122"/>
                <a:ea typeface="黑体" panose="02010609060101010101" pitchFamily="49" charset="-122"/>
              </a:rPr>
              <a:t>/</a:t>
            </a:r>
            <a:r>
              <a:rPr lang="zh-CN" altLang="en-US" sz="2200" dirty="0">
                <a:latin typeface="黑体" panose="02010609060101010101" pitchFamily="49" charset="-122"/>
                <a:ea typeface="黑体" panose="02010609060101010101" pitchFamily="49" charset="-122"/>
              </a:rPr>
              <a:t>严密</a:t>
            </a:r>
            <a:r>
              <a:rPr lang="en-US" altLang="zh-CN" sz="2200" dirty="0">
                <a:latin typeface="黑体" panose="02010609060101010101" pitchFamily="49" charset="-122"/>
                <a:ea typeface="黑体" panose="02010609060101010101" pitchFamily="49" charset="-122"/>
              </a:rPr>
              <a:t>/</a:t>
            </a:r>
            <a:r>
              <a:rPr lang="zh-CN" altLang="en-US" sz="2200" dirty="0">
                <a:latin typeface="黑体" panose="02010609060101010101" pitchFamily="49" charset="-122"/>
                <a:ea typeface="黑体" panose="02010609060101010101" pitchFamily="49" charset="-122"/>
              </a:rPr>
              <a:t>鲜明</a:t>
            </a:r>
            <a:r>
              <a:rPr lang="en-US" altLang="zh-CN" sz="2200" dirty="0">
                <a:latin typeface="黑体" panose="02010609060101010101" pitchFamily="49" charset="-122"/>
                <a:ea typeface="黑体" panose="02010609060101010101" pitchFamily="49" charset="-122"/>
              </a:rPr>
              <a:t>/</a:t>
            </a:r>
            <a:r>
              <a:rPr lang="zh-CN" altLang="en-US" sz="2200" dirty="0">
                <a:latin typeface="黑体" panose="02010609060101010101" pitchFamily="49" charset="-122"/>
                <a:ea typeface="黑体" panose="02010609060101010101" pitchFamily="49" charset="-122"/>
              </a:rPr>
              <a:t>简练概括</a:t>
            </a:r>
            <a:r>
              <a:rPr lang="en-US" altLang="zh-CN" sz="2200" dirty="0">
                <a:latin typeface="黑体" panose="02010609060101010101" pitchFamily="49" charset="-122"/>
                <a:ea typeface="黑体" panose="02010609060101010101" pitchFamily="49" charset="-122"/>
              </a:rPr>
              <a:t>/</a:t>
            </a:r>
            <a:r>
              <a:rPr lang="zh-CN" altLang="en-US" sz="2200" dirty="0">
                <a:latin typeface="黑体" panose="02010609060101010101" pitchFamily="49" charset="-122"/>
                <a:ea typeface="黑体" panose="02010609060101010101" pitchFamily="49" charset="-122"/>
              </a:rPr>
              <a:t>形象生动</a:t>
            </a:r>
            <a:r>
              <a:rPr lang="en-US" altLang="zh-CN" dirty="0">
                <a:solidFill>
                  <a:srgbClr val="0070C0"/>
                </a:solidFill>
                <a:latin typeface="黑体" panose="02010609060101010101" pitchFamily="49" charset="-122"/>
                <a:ea typeface="黑体" panose="02010609060101010101" pitchFamily="49" charset="-122"/>
              </a:rPr>
              <a:t>(</a:t>
            </a:r>
            <a:r>
              <a:rPr lang="zh-CN" altLang="en-US" dirty="0">
                <a:solidFill>
                  <a:srgbClr val="0070C0"/>
                </a:solidFill>
                <a:latin typeface="黑体" panose="02010609060101010101" pitchFamily="49" charset="-122"/>
                <a:ea typeface="黑体" panose="02010609060101010101" pitchFamily="49" charset="-122"/>
              </a:rPr>
              <a:t>有列数据、图表可以说准确严密、直观鲜明。有概数词、约数词等限制词语可说严谨。有比喻手法可以说形象生动。有设问</a:t>
            </a:r>
            <a:r>
              <a:rPr lang="en-US" altLang="zh-CN" dirty="0">
                <a:solidFill>
                  <a:srgbClr val="0070C0"/>
                </a:solidFill>
                <a:latin typeface="黑体" panose="02010609060101010101" pitchFamily="49" charset="-122"/>
                <a:ea typeface="黑体" panose="02010609060101010101" pitchFamily="49" charset="-122"/>
              </a:rPr>
              <a:t>/</a:t>
            </a:r>
            <a:r>
              <a:rPr lang="zh-CN" altLang="en-US" dirty="0">
                <a:solidFill>
                  <a:srgbClr val="0070C0"/>
                </a:solidFill>
                <a:latin typeface="黑体" panose="02010609060101010101" pitchFamily="49" charset="-122"/>
                <a:ea typeface="黑体" panose="02010609060101010101" pitchFamily="49" charset="-122"/>
              </a:rPr>
              <a:t>反问</a:t>
            </a:r>
            <a:r>
              <a:rPr lang="en-US" altLang="zh-CN" dirty="0">
                <a:solidFill>
                  <a:srgbClr val="0070C0"/>
                </a:solidFill>
                <a:latin typeface="黑体" panose="02010609060101010101" pitchFamily="49" charset="-122"/>
                <a:ea typeface="黑体" panose="02010609060101010101" pitchFamily="49" charset="-122"/>
              </a:rPr>
              <a:t>/</a:t>
            </a:r>
            <a:r>
              <a:rPr lang="zh-CN" altLang="en-US" dirty="0">
                <a:solidFill>
                  <a:srgbClr val="0070C0"/>
                </a:solidFill>
                <a:latin typeface="黑体" panose="02010609060101010101" pitchFamily="49" charset="-122"/>
                <a:ea typeface="黑体" panose="02010609060101010101" pitchFamily="49" charset="-122"/>
              </a:rPr>
              <a:t>排比可以说引起思考，加强语势</a:t>
            </a:r>
            <a:r>
              <a:rPr lang="en-US" altLang="zh-CN" dirty="0">
                <a:solidFill>
                  <a:srgbClr val="0070C0"/>
                </a:solidFill>
                <a:latin typeface="黑体" panose="02010609060101010101" pitchFamily="49" charset="-122"/>
                <a:ea typeface="黑体" panose="02010609060101010101" pitchFamily="49" charset="-122"/>
              </a:rPr>
              <a:t>)</a:t>
            </a:r>
            <a:endParaRPr lang="zh-CN" altLang="en-US" dirty="0">
              <a:solidFill>
                <a:srgbClr val="0070C0"/>
              </a:solidFill>
              <a:latin typeface="黑体" panose="02010609060101010101" pitchFamily="49" charset="-122"/>
              <a:ea typeface="黑体" panose="02010609060101010101" pitchFamily="49"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7783" y="153619"/>
            <a:ext cx="11740896" cy="400110"/>
          </a:xfrm>
          <a:prstGeom prst="rect">
            <a:avLst/>
          </a:prstGeom>
          <a:noFill/>
        </p:spPr>
        <p:txBody>
          <a:bodyPr wrap="square" rtlCol="0">
            <a:spAutoFit/>
          </a:bodyPr>
          <a:lstStyle/>
          <a:p>
            <a:r>
              <a:rPr lang="zh-CN" altLang="en-US" sz="2000" dirty="0">
                <a:latin typeface="黑体" panose="02010609060101010101" pitchFamily="49" charset="-122"/>
                <a:ea typeface="黑体" panose="02010609060101010101" pitchFamily="49" charset="-122"/>
              </a:rPr>
              <a:t>联系教材练一练：必修上册</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反对党八股</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节选</a:t>
            </a:r>
            <a:r>
              <a:rPr lang="en-US" altLang="zh-CN" sz="2000" dirty="0">
                <a:latin typeface="黑体" panose="02010609060101010101" pitchFamily="49" charset="-122"/>
                <a:ea typeface="黑体" panose="02010609060101010101" pitchFamily="49" charset="-122"/>
              </a:rPr>
              <a:t>)    </a:t>
            </a:r>
            <a:r>
              <a:rPr lang="zh-CN" altLang="en-US" sz="2000" dirty="0">
                <a:solidFill>
                  <a:srgbClr val="FF0000"/>
                </a:solidFill>
                <a:latin typeface="黑体" panose="02010609060101010101" pitchFamily="49" charset="-122"/>
                <a:ea typeface="黑体" panose="02010609060101010101" pitchFamily="49" charset="-122"/>
              </a:rPr>
              <a:t>请结合文本，分析材料在论证上有什么特点。</a:t>
            </a:r>
            <a:endParaRPr lang="zh-CN" altLang="en-US" sz="2000" dirty="0">
              <a:solidFill>
                <a:srgbClr val="FF0000"/>
              </a:solidFill>
              <a:latin typeface="黑体" panose="02010609060101010101" pitchFamily="49" charset="-122"/>
              <a:ea typeface="黑体" panose="02010609060101010101" pitchFamily="49" charset="-122"/>
            </a:endParaRPr>
          </a:p>
        </p:txBody>
      </p:sp>
      <p:sp>
        <p:nvSpPr>
          <p:cNvPr id="3" name="文本框 2"/>
          <p:cNvSpPr txBox="1"/>
          <p:nvPr/>
        </p:nvSpPr>
        <p:spPr>
          <a:xfrm>
            <a:off x="87783" y="686409"/>
            <a:ext cx="11740896" cy="4401205"/>
          </a:xfrm>
          <a:prstGeom prst="rect">
            <a:avLst/>
          </a:prstGeom>
          <a:noFill/>
        </p:spPr>
        <p:txBody>
          <a:bodyPr wrap="square" rtlCol="0">
            <a:spAutoFit/>
          </a:bodyPr>
          <a:lstStyle/>
          <a:p>
            <a:r>
              <a:rPr lang="zh-CN" altLang="en-US" sz="2000" dirty="0">
                <a:latin typeface="黑体" panose="02010609060101010101" pitchFamily="49" charset="-122"/>
                <a:ea typeface="黑体" panose="02010609060101010101" pitchFamily="49" charset="-122"/>
              </a:rPr>
              <a:t>     党八股的第三条罪状是：无的放矢，不看对象。早几年，在延安城墙上，曾经看见过这样一个标语：“工人农民联合起来争取抗日胜利。”这个标语的意思并不坏，可是那工人的工字第二笔不是写的一直，而是转了两个弯子，写成了“    ”字。人字呢？在右边一笔加了三撇，写成了“    ”字。这位同志是古代文人学士的学生是无疑的了，可是他却要写在抗日时期延安这地方的墙壁上，就有些莫名其妙了。大概他的意思也是发誓不要老百姓看，否则就很难得到解释。</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射箭要看靶子，弹琴要看听众，写文章做演说倒可以不看读者不看听众吗？我们和无论什么人做朋友，如果不懂得彼此的心，不知道彼此心里面想些什么东西，能够做成知心朋友吗？做宣传工作的人，对于自己的宣传对象没有调查，没有研究，没有分析，乱讲一顿，是万万不行的。</a:t>
            </a:r>
            <a:endParaRPr lang="en-US" altLang="zh-CN" sz="2000" dirty="0">
              <a:latin typeface="黑体" panose="02010609060101010101" pitchFamily="49" charset="-122"/>
              <a:ea typeface="黑体" panose="02010609060101010101" pitchFamily="49" charset="-122"/>
            </a:endParaRPr>
          </a:p>
          <a:p>
            <a:r>
              <a:rPr lang="zh-CN" altLang="en-US" sz="2000" dirty="0">
                <a:latin typeface="黑体" panose="02010609060101010101" pitchFamily="49" charset="-122"/>
                <a:ea typeface="黑体" panose="02010609060101010101" pitchFamily="49" charset="-122"/>
              </a:rPr>
              <a:t>    党八股的第四条罪状是：语言无味，像个瘪三。上海人叫小瘪三的那批角色，也很像我们的党八股，干瘪得很，样子十分难看。如果一篇文章，一个演说，颠来倒去，总是那几个名词，一套“学生腔”，没有一点生动活泼的语言，这岂不是语言无味，面目可憎，像个瘪三吗？一个人七岁入小学，十几岁入中学，二十多岁在大学毕业，没有和人民群众接触过，语言不丰富，单纯得很，那是难怪的。但我们是革命党，是为群众办事的，如果也不学群众的语言，那就办不好。</a:t>
            </a:r>
            <a:endParaRPr lang="en-US" altLang="zh-CN" sz="2000" dirty="0">
              <a:latin typeface="黑体" panose="02010609060101010101" pitchFamily="49" charset="-122"/>
              <a:ea typeface="黑体" panose="02010609060101010101" pitchFamily="49" charset="-122"/>
            </a:endParaRPr>
          </a:p>
          <a:p>
            <a:endParaRPr lang="zh-CN" altLang="en-US" sz="2000" dirty="0">
              <a:latin typeface="黑体" panose="02010609060101010101" pitchFamily="49" charset="-122"/>
              <a:ea typeface="黑体" panose="02010609060101010101" pitchFamily="49" charset="-122"/>
            </a:endParaRPr>
          </a:p>
        </p:txBody>
      </p:sp>
      <p:pic>
        <p:nvPicPr>
          <p:cNvPr id="5" name="Picture 6" descr="互k"/>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426492" y="1404665"/>
            <a:ext cx="288032" cy="226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人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9933" y="1394377"/>
            <a:ext cx="308606" cy="24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p:nvPr/>
        </p:nvSpPr>
        <p:spPr>
          <a:xfrm>
            <a:off x="178003" y="5394853"/>
            <a:ext cx="11835993" cy="1176669"/>
          </a:xfrm>
          <a:prstGeom prst="rect">
            <a:avLst/>
          </a:prstGeom>
          <a:noFill/>
          <a:ln w="38100">
            <a:solidFill>
              <a:srgbClr val="00B050"/>
            </a:solidFill>
          </a:ln>
        </p:spPr>
        <p:txBody>
          <a:bodyPr wrap="square" rtlCol="0">
            <a:spAutoFit/>
          </a:bodyPr>
          <a:lstStyle/>
          <a:p>
            <a:pPr>
              <a:lnSpc>
                <a:spcPct val="123000"/>
              </a:lnSpc>
            </a:pPr>
            <a:r>
              <a:rPr lang="zh-CN" altLang="en-US" sz="2000" dirty="0">
                <a:solidFill>
                  <a:srgbClr val="FF0066"/>
                </a:solidFill>
                <a:latin typeface="黑体" panose="02010609060101010101" pitchFamily="49" charset="-122"/>
                <a:ea typeface="黑体" panose="02010609060101010101" pitchFamily="49" charset="-122"/>
              </a:rPr>
              <a:t>答案：</a:t>
            </a:r>
            <a:r>
              <a:rPr lang="zh-CN" altLang="en-US" sz="2000" dirty="0">
                <a:latin typeface="黑体" panose="02010609060101010101" pitchFamily="49" charset="-122"/>
                <a:ea typeface="黑体" panose="02010609060101010101" pitchFamily="49" charset="-122"/>
              </a:rPr>
              <a:t>①论证方法丰富。综合运用了举例论证、比喻论证等论证方法。通俗易懂，生动形象，易于被人接受，具有说服力。②运用了并列式结构，先说党八股的第三条罪状，再说党八股的第四条罪状，层次清晰，条理分明。</a:t>
            </a:r>
            <a:endParaRPr lang="zh-CN" altLang="en-US" sz="2000" dirty="0">
              <a:latin typeface="黑体" panose="02010609060101010101" pitchFamily="49" charset="-122"/>
              <a:ea typeface="黑体" panose="02010609060101010101" pitchFamily="49" charset="-122"/>
            </a:endParaRPr>
          </a:p>
        </p:txBody>
      </p:sp>
      <p:sp>
        <p:nvSpPr>
          <p:cNvPr id="8" name="文本框 7"/>
          <p:cNvSpPr txBox="1"/>
          <p:nvPr/>
        </p:nvSpPr>
        <p:spPr>
          <a:xfrm>
            <a:off x="178003" y="4742971"/>
            <a:ext cx="7892206" cy="400110"/>
          </a:xfrm>
          <a:prstGeom prst="rect">
            <a:avLst/>
          </a:prstGeom>
          <a:noFill/>
        </p:spPr>
        <p:txBody>
          <a:bodyPr wrap="square" rtlCol="0">
            <a:spAutoFit/>
          </a:bodyPr>
          <a:lstStyle/>
          <a:p>
            <a:r>
              <a:rPr lang="zh-CN" altLang="en-US" sz="2000" dirty="0">
                <a:highlight>
                  <a:srgbClr val="00FF00"/>
                </a:highlight>
                <a:latin typeface="黑体" panose="02010609060101010101" pitchFamily="49" charset="-122"/>
                <a:ea typeface="黑体" panose="02010609060101010101" pitchFamily="49" charset="-122"/>
              </a:rPr>
              <a:t>答题</a:t>
            </a:r>
            <a:r>
              <a:rPr lang="en-US" altLang="zh-CN" sz="2000" dirty="0">
                <a:highlight>
                  <a:srgbClr val="00FF00"/>
                </a:highlight>
                <a:latin typeface="黑体" panose="02010609060101010101" pitchFamily="49" charset="-122"/>
                <a:ea typeface="黑体" panose="02010609060101010101" pitchFamily="49" charset="-122"/>
              </a:rPr>
              <a:t>:</a:t>
            </a:r>
            <a:r>
              <a:rPr lang="zh-CN" altLang="en-US" sz="2000" dirty="0">
                <a:highlight>
                  <a:srgbClr val="00FF00"/>
                </a:highlight>
                <a:latin typeface="黑体" panose="02010609060101010101" pitchFamily="49" charset="-122"/>
                <a:ea typeface="黑体" panose="02010609060101010101" pitchFamily="49" charset="-122"/>
              </a:rPr>
              <a:t>指出观点</a:t>
            </a:r>
            <a:r>
              <a:rPr lang="en-US" altLang="zh-CN" sz="2000" dirty="0">
                <a:highlight>
                  <a:srgbClr val="00FF00"/>
                </a:highlight>
                <a:latin typeface="黑体" panose="02010609060101010101" pitchFamily="49" charset="-122"/>
                <a:ea typeface="黑体" panose="02010609060101010101" pitchFamily="49" charset="-122"/>
              </a:rPr>
              <a:t>+</a:t>
            </a:r>
            <a:r>
              <a:rPr lang="zh-CN" altLang="en-US" sz="2000" dirty="0">
                <a:highlight>
                  <a:srgbClr val="00FF00"/>
                </a:highlight>
                <a:latin typeface="黑体" panose="02010609060101010101" pitchFamily="49" charset="-122"/>
                <a:ea typeface="黑体" panose="02010609060101010101" pitchFamily="49" charset="-122"/>
              </a:rPr>
              <a:t>综合分析（论证方式</a:t>
            </a:r>
            <a:r>
              <a:rPr lang="en-US" altLang="zh-CN" sz="2000" dirty="0">
                <a:highlight>
                  <a:srgbClr val="00FF00"/>
                </a:highlight>
                <a:latin typeface="黑体" panose="02010609060101010101" pitchFamily="49" charset="-122"/>
                <a:ea typeface="黑体" panose="02010609060101010101" pitchFamily="49" charset="-122"/>
              </a:rPr>
              <a:t>+</a:t>
            </a:r>
            <a:r>
              <a:rPr lang="zh-CN" altLang="en-US" sz="2000" dirty="0">
                <a:highlight>
                  <a:srgbClr val="00FF00"/>
                </a:highlight>
                <a:latin typeface="黑体" panose="02010609060101010101" pitchFamily="49" charset="-122"/>
                <a:ea typeface="黑体" panose="02010609060101010101" pitchFamily="49" charset="-122"/>
              </a:rPr>
              <a:t>论证结构</a:t>
            </a:r>
            <a:r>
              <a:rPr lang="en-US" altLang="zh-CN" sz="2000" dirty="0">
                <a:highlight>
                  <a:srgbClr val="00FF00"/>
                </a:highlight>
                <a:latin typeface="黑体" panose="02010609060101010101" pitchFamily="49" charset="-122"/>
                <a:ea typeface="黑体" panose="02010609060101010101" pitchFamily="49" charset="-122"/>
              </a:rPr>
              <a:t>+</a:t>
            </a:r>
            <a:r>
              <a:rPr lang="zh-CN" altLang="en-US" sz="2000" dirty="0">
                <a:highlight>
                  <a:srgbClr val="00FF00"/>
                </a:highlight>
                <a:latin typeface="黑体" panose="02010609060101010101" pitchFamily="49" charset="-122"/>
                <a:ea typeface="黑体" panose="02010609060101010101" pitchFamily="49" charset="-122"/>
              </a:rPr>
              <a:t>论证方法</a:t>
            </a:r>
            <a:r>
              <a:rPr lang="en-US" altLang="zh-CN" sz="2000" dirty="0">
                <a:highlight>
                  <a:srgbClr val="00FF00"/>
                </a:highlight>
                <a:latin typeface="黑体" panose="02010609060101010101" pitchFamily="49" charset="-122"/>
                <a:ea typeface="黑体" panose="02010609060101010101" pitchFamily="49" charset="-122"/>
              </a:rPr>
              <a:t>+</a:t>
            </a:r>
            <a:r>
              <a:rPr lang="zh-CN" altLang="en-US" sz="2000" dirty="0">
                <a:highlight>
                  <a:srgbClr val="00FF00"/>
                </a:highlight>
                <a:latin typeface="黑体" panose="02010609060101010101" pitchFamily="49" charset="-122"/>
                <a:ea typeface="黑体" panose="02010609060101010101" pitchFamily="49" charset="-122"/>
              </a:rPr>
              <a:t>论证语言）</a:t>
            </a:r>
            <a:endParaRPr lang="zh-CN" altLang="en-US" sz="2000" dirty="0">
              <a:highlight>
                <a:srgbClr val="00FF00"/>
              </a:highligh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5298" y="689027"/>
            <a:ext cx="10249789" cy="830997"/>
          </a:xfrm>
          <a:prstGeom prst="rect">
            <a:avLst/>
          </a:prstGeom>
          <a:noFill/>
        </p:spPr>
        <p:txBody>
          <a:bodyPr wrap="square" rtlCol="0">
            <a:spAutoFit/>
          </a:bodyPr>
          <a:lstStyle/>
          <a:p>
            <a:r>
              <a:rPr lang="zh-CN" altLang="en-US" sz="4800" dirty="0">
                <a:latin typeface="黑体" panose="02010609060101010101" pitchFamily="49" charset="-122"/>
                <a:ea typeface="黑体" panose="02010609060101010101" pitchFamily="49" charset="-122"/>
              </a:rPr>
              <a:t>论证学得顶呱呱</a:t>
            </a:r>
            <a:endParaRPr lang="zh-CN" altLang="en-US" sz="4800" dirty="0">
              <a:latin typeface="黑体" panose="02010609060101010101" pitchFamily="49" charset="-122"/>
              <a:ea typeface="黑体" panose="02010609060101010101" pitchFamily="49" charset="-122"/>
            </a:endParaRPr>
          </a:p>
        </p:txBody>
      </p:sp>
      <p:sp>
        <p:nvSpPr>
          <p:cNvPr id="3" name="文本框 2"/>
          <p:cNvSpPr txBox="1"/>
          <p:nvPr/>
        </p:nvSpPr>
        <p:spPr>
          <a:xfrm>
            <a:off x="350869" y="1874348"/>
            <a:ext cx="10249789" cy="1200329"/>
          </a:xfrm>
          <a:prstGeom prst="rect">
            <a:avLst/>
          </a:prstGeom>
          <a:noFill/>
        </p:spPr>
        <p:txBody>
          <a:bodyPr wrap="square" rtlCol="0">
            <a:spAutoFit/>
          </a:bodyPr>
          <a:lstStyle/>
          <a:p>
            <a:r>
              <a:rPr lang="zh-CN" altLang="en-US" sz="7200" dirty="0">
                <a:latin typeface="黑体" panose="02010609060101010101" pitchFamily="49" charset="-122"/>
                <a:ea typeface="黑体" panose="02010609060101010101" pitchFamily="49" charset="-122"/>
              </a:rPr>
              <a:t>过年走遍村头都不怕。</a:t>
            </a:r>
            <a:endParaRPr lang="zh-CN" altLang="en-US" sz="7200" dirty="0">
              <a:latin typeface="黑体" panose="02010609060101010101" pitchFamily="49" charset="-122"/>
              <a:ea typeface="黑体" panose="02010609060101010101" pitchFamily="49" charset="-122"/>
            </a:endParaRPr>
          </a:p>
        </p:txBody>
      </p:sp>
      <p:sp>
        <p:nvSpPr>
          <p:cNvPr id="4" name="文本框 3"/>
          <p:cNvSpPr txBox="1"/>
          <p:nvPr/>
        </p:nvSpPr>
        <p:spPr>
          <a:xfrm>
            <a:off x="350869" y="3783324"/>
            <a:ext cx="10249789" cy="769441"/>
          </a:xfrm>
          <a:prstGeom prst="rect">
            <a:avLst/>
          </a:prstGeom>
          <a:noFill/>
        </p:spPr>
        <p:txBody>
          <a:bodyPr wrap="square" rtlCol="0">
            <a:spAutoFit/>
          </a:bodyPr>
          <a:lstStyle/>
          <a:p>
            <a:r>
              <a:rPr lang="zh-CN" altLang="en-US" sz="4400" dirty="0">
                <a:latin typeface="黑体" panose="02010609060101010101" pitchFamily="49" charset="-122"/>
                <a:ea typeface="黑体" panose="02010609060101010101" pitchFamily="49" charset="-122"/>
              </a:rPr>
              <a:t>考场还能笑哈哈</a:t>
            </a:r>
            <a:endParaRPr lang="zh-CN" altLang="en-US" sz="4400" dirty="0">
              <a:latin typeface="黑体" panose="02010609060101010101" pitchFamily="49" charset="-122"/>
              <a:ea typeface="黑体" panose="02010609060101010101" pitchFamily="49" charset="-122"/>
            </a:endParaRPr>
          </a:p>
        </p:txBody>
      </p:sp>
      <p:pic>
        <p:nvPicPr>
          <p:cNvPr id="5" name="图片 4"/>
          <p:cNvPicPr>
            <a:picLocks noChangeAspect="1"/>
          </p:cNvPicPr>
          <p:nvPr/>
        </p:nvPicPr>
        <p:blipFill>
          <a:blip r:embed="rId1"/>
          <a:stretch>
            <a:fillRect/>
          </a:stretch>
        </p:blipFill>
        <p:spPr>
          <a:xfrm>
            <a:off x="9622465" y="4288465"/>
            <a:ext cx="2569535" cy="2569535"/>
          </a:xfrm>
          <a:prstGeom prst="rect">
            <a:avLst/>
          </a:prstGeom>
        </p:spPr>
      </p:pic>
      <p:pic>
        <p:nvPicPr>
          <p:cNvPr id="6" name="图片 5"/>
          <p:cNvPicPr>
            <a:picLocks noChangeAspect="1"/>
          </p:cNvPicPr>
          <p:nvPr/>
        </p:nvPicPr>
        <p:blipFill>
          <a:blip r:embed="rId2"/>
          <a:stretch>
            <a:fillRect/>
          </a:stretch>
        </p:blipFill>
        <p:spPr>
          <a:xfrm>
            <a:off x="5164377" y="3596997"/>
            <a:ext cx="1863245" cy="18632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257918" y="765258"/>
          <a:ext cx="11281144" cy="5064138"/>
        </p:xfrm>
        <a:graphic>
          <a:graphicData uri="http://schemas.openxmlformats.org/drawingml/2006/table">
            <a:tbl>
              <a:tblPr firstRow="1" bandRow="1">
                <a:tableStyleId>{5C22544A-7EE6-4342-B048-85BDC9FD1C3A}</a:tableStyleId>
              </a:tblPr>
              <a:tblGrid>
                <a:gridCol w="767316"/>
                <a:gridCol w="978196"/>
                <a:gridCol w="7836195"/>
                <a:gridCol w="1699437"/>
              </a:tblGrid>
              <a:tr h="493503">
                <a:tc>
                  <a:txBody>
                    <a:bodyPr/>
                    <a:lstStyle/>
                    <a:p>
                      <a:pPr algn="ctr"/>
                      <a:r>
                        <a:rPr lang="zh-CN" altLang="en-US" sz="2000" dirty="0">
                          <a:solidFill>
                            <a:schemeClr val="tx1"/>
                          </a:solidFill>
                          <a:latin typeface="黑体" panose="02010609060101010101" pitchFamily="49" charset="-122"/>
                          <a:ea typeface="黑体" panose="02010609060101010101" pitchFamily="49" charset="-122"/>
                        </a:rPr>
                        <a:t>年份</a:t>
                      </a:r>
                      <a:endParaRPr lang="zh-CN" altLang="en-US" sz="2000" dirty="0">
                        <a:solidFill>
                          <a:schemeClr val="tx1"/>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61176"/>
                      </a:srgbClr>
                    </a:solidFill>
                  </a:tcPr>
                </a:tc>
                <a:tc>
                  <a:txBody>
                    <a:bodyPr/>
                    <a:lstStyle/>
                    <a:p>
                      <a:pPr algn="ctr"/>
                      <a:r>
                        <a:rPr lang="zh-CN" altLang="en-US" sz="2000" dirty="0">
                          <a:solidFill>
                            <a:schemeClr val="tx1"/>
                          </a:solidFill>
                          <a:latin typeface="黑体" panose="02010609060101010101" pitchFamily="49" charset="-122"/>
                          <a:ea typeface="黑体" panose="02010609060101010101" pitchFamily="49" charset="-122"/>
                        </a:rPr>
                        <a:t>卷别</a:t>
                      </a:r>
                      <a:endParaRPr lang="zh-CN" altLang="en-US" sz="2000" dirty="0">
                        <a:solidFill>
                          <a:schemeClr val="tx1"/>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61176"/>
                      </a:srgbClr>
                    </a:solidFill>
                  </a:tcPr>
                </a:tc>
                <a:tc>
                  <a:txBody>
                    <a:bodyPr/>
                    <a:lstStyle/>
                    <a:p>
                      <a:pPr algn="ctr"/>
                      <a:r>
                        <a:rPr lang="zh-CN" altLang="en-US" sz="2000" dirty="0">
                          <a:solidFill>
                            <a:schemeClr val="tx1"/>
                          </a:solidFill>
                          <a:latin typeface="黑体" panose="02010609060101010101" pitchFamily="49" charset="-122"/>
                          <a:ea typeface="黑体" panose="02010609060101010101" pitchFamily="49" charset="-122"/>
                        </a:rPr>
                        <a:t>设题</a:t>
                      </a:r>
                      <a:endParaRPr lang="zh-CN" altLang="en-US" sz="2000" dirty="0">
                        <a:solidFill>
                          <a:schemeClr val="tx1"/>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61176"/>
                      </a:srgbClr>
                    </a:solidFill>
                  </a:tcPr>
                </a:tc>
                <a:tc>
                  <a:txBody>
                    <a:bodyPr/>
                    <a:lstStyle/>
                    <a:p>
                      <a:pPr algn="ctr"/>
                      <a:r>
                        <a:rPr lang="zh-CN" altLang="en-US" sz="2000" dirty="0">
                          <a:solidFill>
                            <a:schemeClr val="tx1"/>
                          </a:solidFill>
                          <a:latin typeface="黑体" panose="02010609060101010101" pitchFamily="49" charset="-122"/>
                          <a:ea typeface="黑体" panose="02010609060101010101" pitchFamily="49" charset="-122"/>
                        </a:rPr>
                        <a:t>考查</a:t>
                      </a:r>
                      <a:endParaRPr lang="zh-CN" altLang="en-US" sz="2000" dirty="0">
                        <a:solidFill>
                          <a:schemeClr val="tx1"/>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61176"/>
                      </a:srgbClr>
                    </a:solidFill>
                  </a:tcPr>
                </a:tc>
              </a:tr>
              <a:tr h="493503">
                <a:tc rowSpan="2">
                  <a:txBody>
                    <a:bodyPr/>
                    <a:lstStyle/>
                    <a:p>
                      <a:pPr algn="ctr"/>
                      <a:r>
                        <a:rPr lang="en-US" altLang="zh-CN" sz="2000" dirty="0">
                          <a:solidFill>
                            <a:schemeClr val="tx1"/>
                          </a:solidFill>
                          <a:latin typeface="黑体" panose="02010609060101010101" pitchFamily="49" charset="-122"/>
                          <a:ea typeface="黑体" panose="02010609060101010101" pitchFamily="49" charset="-122"/>
                        </a:rPr>
                        <a:t>2024</a:t>
                      </a:r>
                      <a:endParaRPr lang="zh-CN" altLang="en-US" sz="2000" dirty="0">
                        <a:solidFill>
                          <a:schemeClr val="tx1"/>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alpha val="83137"/>
                      </a:srgbClr>
                    </a:solidFill>
                  </a:tcPr>
                </a:tc>
                <a:tc>
                  <a:txBody>
                    <a:bodyPr/>
                    <a:lstStyle/>
                    <a:p>
                      <a:pPr algn="ctr"/>
                      <a:r>
                        <a:rPr lang="zh-CN" altLang="en-US" sz="2000" dirty="0">
                          <a:solidFill>
                            <a:schemeClr val="tx1"/>
                          </a:solidFill>
                          <a:latin typeface="黑体" panose="02010609060101010101" pitchFamily="49" charset="-122"/>
                          <a:ea typeface="黑体" panose="02010609060101010101" pitchFamily="49" charset="-122"/>
                        </a:rPr>
                        <a:t>新</a:t>
                      </a:r>
                      <a:r>
                        <a:rPr lang="en-US" altLang="zh-CN" sz="2000" dirty="0">
                          <a:solidFill>
                            <a:schemeClr val="tx1"/>
                          </a:solidFill>
                          <a:latin typeface="黑体" panose="02010609060101010101" pitchFamily="49" charset="-122"/>
                          <a:ea typeface="黑体" panose="02010609060101010101" pitchFamily="49" charset="-122"/>
                        </a:rPr>
                        <a:t>Ⅰ</a:t>
                      </a:r>
                      <a:endParaRPr lang="zh-CN" altLang="en-US" sz="2000" dirty="0">
                        <a:solidFill>
                          <a:schemeClr val="tx1"/>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000" dirty="0">
                          <a:solidFill>
                            <a:schemeClr val="tx1"/>
                          </a:solidFill>
                          <a:latin typeface="黑体" panose="02010609060101010101" pitchFamily="49" charset="-122"/>
                          <a:ea typeface="黑体" panose="02010609060101010101" pitchFamily="49" charset="-122"/>
                        </a:rPr>
                        <a:t>材料一多处使用了设问句和反问句，请简要分析其论证效果。（</a:t>
                      </a:r>
                      <a:r>
                        <a:rPr lang="en-US" altLang="zh-CN" sz="2000" dirty="0">
                          <a:solidFill>
                            <a:schemeClr val="tx1"/>
                          </a:solidFill>
                          <a:latin typeface="黑体" panose="02010609060101010101" pitchFamily="49" charset="-122"/>
                          <a:ea typeface="黑体" panose="02010609060101010101" pitchFamily="49" charset="-122"/>
                        </a:rPr>
                        <a:t>4</a:t>
                      </a:r>
                      <a:r>
                        <a:rPr lang="zh-CN" altLang="en-US" sz="2000" dirty="0">
                          <a:solidFill>
                            <a:schemeClr val="tx1"/>
                          </a:solidFill>
                          <a:latin typeface="黑体" panose="02010609060101010101" pitchFamily="49" charset="-122"/>
                          <a:ea typeface="黑体" panose="02010609060101010101" pitchFamily="49" charset="-122"/>
                        </a:rPr>
                        <a:t>分）</a:t>
                      </a:r>
                      <a:endParaRPr lang="zh-CN" altLang="en-US" sz="2000" dirty="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2000" dirty="0">
                          <a:solidFill>
                            <a:schemeClr val="tx1"/>
                          </a:solidFill>
                          <a:latin typeface="黑体" panose="02010609060101010101" pitchFamily="49" charset="-122"/>
                          <a:ea typeface="黑体" panose="02010609060101010101" pitchFamily="49" charset="-122"/>
                        </a:rPr>
                        <a:t>论证效果</a:t>
                      </a:r>
                      <a:endParaRPr lang="zh-CN" altLang="en-US" sz="2000" dirty="0">
                        <a:solidFill>
                          <a:schemeClr val="tx1"/>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3503">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2000" dirty="0">
                          <a:solidFill>
                            <a:schemeClr val="tx1"/>
                          </a:solidFill>
                          <a:latin typeface="黑体" panose="02010609060101010101" pitchFamily="49" charset="-122"/>
                          <a:ea typeface="黑体" panose="02010609060101010101" pitchFamily="49" charset="-122"/>
                        </a:rPr>
                        <a:t>新</a:t>
                      </a:r>
                      <a:r>
                        <a:rPr lang="en-US" altLang="zh-CN" sz="2000" dirty="0">
                          <a:solidFill>
                            <a:schemeClr val="tx1"/>
                          </a:solidFill>
                          <a:latin typeface="黑体" panose="02010609060101010101" pitchFamily="49" charset="-122"/>
                          <a:ea typeface="黑体" panose="02010609060101010101" pitchFamily="49" charset="-122"/>
                        </a:rPr>
                        <a:t>Ⅰ</a:t>
                      </a:r>
                      <a:endParaRPr lang="zh-CN" altLang="en-US" sz="2000" dirty="0">
                        <a:solidFill>
                          <a:schemeClr val="tx1"/>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000" dirty="0">
                          <a:solidFill>
                            <a:schemeClr val="tx1"/>
                          </a:solidFill>
                          <a:latin typeface="黑体" panose="02010609060101010101" pitchFamily="49" charset="-122"/>
                          <a:ea typeface="黑体" panose="02010609060101010101" pitchFamily="49" charset="-122"/>
                        </a:rPr>
                        <a:t>作者采用哪些方法证明关于藜麦的新闻报道结论有误？请根据文本概括。（</a:t>
                      </a:r>
                      <a:r>
                        <a:rPr lang="en-US" altLang="zh-CN" sz="2000" dirty="0">
                          <a:solidFill>
                            <a:schemeClr val="tx1"/>
                          </a:solidFill>
                          <a:latin typeface="黑体" panose="02010609060101010101" pitchFamily="49" charset="-122"/>
                          <a:ea typeface="黑体" panose="02010609060101010101" pitchFamily="49" charset="-122"/>
                        </a:rPr>
                        <a:t>6</a:t>
                      </a:r>
                      <a:r>
                        <a:rPr lang="zh-CN" altLang="en-US" sz="2000" dirty="0">
                          <a:solidFill>
                            <a:schemeClr val="tx1"/>
                          </a:solidFill>
                          <a:latin typeface="黑体" panose="02010609060101010101" pitchFamily="49" charset="-122"/>
                          <a:ea typeface="黑体" panose="02010609060101010101" pitchFamily="49" charset="-122"/>
                        </a:rPr>
                        <a:t>分）</a:t>
                      </a:r>
                      <a:endParaRPr lang="zh-CN" altLang="en-US" sz="2000" dirty="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2000" dirty="0">
                          <a:solidFill>
                            <a:schemeClr val="tx1"/>
                          </a:solidFill>
                          <a:latin typeface="黑体" panose="02010609060101010101" pitchFamily="49" charset="-122"/>
                          <a:ea typeface="黑体" panose="02010609060101010101" pitchFamily="49" charset="-122"/>
                        </a:rPr>
                        <a:t>论证方法</a:t>
                      </a:r>
                      <a:endParaRPr lang="zh-CN" altLang="en-US" sz="2000" dirty="0">
                        <a:solidFill>
                          <a:schemeClr val="tx1"/>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3503">
                <a:tc>
                  <a:txBody>
                    <a:bodyPr/>
                    <a:lstStyle/>
                    <a:p>
                      <a:pPr algn="ctr"/>
                      <a:r>
                        <a:rPr lang="en-US" altLang="zh-CN" sz="2000" dirty="0">
                          <a:solidFill>
                            <a:schemeClr val="tx1"/>
                          </a:solidFill>
                          <a:latin typeface="黑体" panose="02010609060101010101" pitchFamily="49" charset="-122"/>
                          <a:ea typeface="黑体" panose="02010609060101010101" pitchFamily="49" charset="-122"/>
                        </a:rPr>
                        <a:t>2023</a:t>
                      </a:r>
                      <a:endParaRPr lang="zh-CN" altLang="en-US" sz="2000" dirty="0">
                        <a:solidFill>
                          <a:schemeClr val="tx1"/>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alpha val="83137"/>
                      </a:srgbClr>
                    </a:solidFill>
                  </a:tcPr>
                </a:tc>
                <a:tc>
                  <a:txBody>
                    <a:bodyPr/>
                    <a:lstStyle/>
                    <a:p>
                      <a:pPr algn="ctr"/>
                      <a:r>
                        <a:rPr lang="zh-CN" altLang="en-US" sz="2000" dirty="0">
                          <a:solidFill>
                            <a:schemeClr val="tx1"/>
                          </a:solidFill>
                          <a:latin typeface="黑体" panose="02010609060101010101" pitchFamily="49" charset="-122"/>
                          <a:ea typeface="黑体" panose="02010609060101010101" pitchFamily="49" charset="-122"/>
                        </a:rPr>
                        <a:t>新</a:t>
                      </a:r>
                      <a:r>
                        <a:rPr lang="en-US" altLang="zh-CN" sz="2000" dirty="0">
                          <a:solidFill>
                            <a:schemeClr val="tx1"/>
                          </a:solidFill>
                          <a:latin typeface="黑体" panose="02010609060101010101" pitchFamily="49" charset="-122"/>
                          <a:ea typeface="黑体" panose="02010609060101010101" pitchFamily="49" charset="-122"/>
                        </a:rPr>
                        <a:t>Ⅱ</a:t>
                      </a:r>
                      <a:endParaRPr lang="zh-CN" altLang="en-US" sz="2000" dirty="0">
                        <a:solidFill>
                          <a:schemeClr val="tx1"/>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000" dirty="0">
                          <a:solidFill>
                            <a:schemeClr val="tx1"/>
                          </a:solidFill>
                          <a:latin typeface="黑体" panose="02010609060101010101" pitchFamily="49" charset="-122"/>
                          <a:ea typeface="黑体" panose="02010609060101010101" pitchFamily="49" charset="-122"/>
                        </a:rPr>
                        <a:t>材料二最后两自然段使用“敲诈”“斗智”“拷问”等词语，请简析其作用。</a:t>
                      </a:r>
                      <a:r>
                        <a:rPr lang="en-US" altLang="zh-CN" sz="2000" dirty="0">
                          <a:solidFill>
                            <a:schemeClr val="tx1"/>
                          </a:solidFill>
                          <a:latin typeface="黑体" panose="02010609060101010101" pitchFamily="49" charset="-122"/>
                          <a:ea typeface="黑体" panose="02010609060101010101" pitchFamily="49" charset="-122"/>
                        </a:rPr>
                        <a:t>(4</a:t>
                      </a:r>
                      <a:r>
                        <a:rPr lang="zh-CN" altLang="en-US" sz="2000" dirty="0">
                          <a:solidFill>
                            <a:schemeClr val="tx1"/>
                          </a:solidFill>
                          <a:latin typeface="黑体" panose="02010609060101010101" pitchFamily="49" charset="-122"/>
                          <a:ea typeface="黑体" panose="02010609060101010101" pitchFamily="49" charset="-122"/>
                        </a:rPr>
                        <a:t>分</a:t>
                      </a:r>
                      <a:r>
                        <a:rPr lang="en-US" altLang="zh-CN" sz="2000" dirty="0">
                          <a:solidFill>
                            <a:schemeClr val="tx1"/>
                          </a:solidFill>
                          <a:latin typeface="黑体" panose="02010609060101010101" pitchFamily="49" charset="-122"/>
                          <a:ea typeface="黑体" panose="02010609060101010101" pitchFamily="49" charset="-122"/>
                        </a:rPr>
                        <a:t>)</a:t>
                      </a:r>
                      <a:endParaRPr lang="en-US" altLang="zh-CN" sz="2000" dirty="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2000" dirty="0">
                          <a:solidFill>
                            <a:schemeClr val="tx1"/>
                          </a:solidFill>
                          <a:latin typeface="黑体" panose="02010609060101010101" pitchFamily="49" charset="-122"/>
                          <a:ea typeface="黑体" panose="02010609060101010101" pitchFamily="49" charset="-122"/>
                        </a:rPr>
                        <a:t>论证语言</a:t>
                      </a:r>
                      <a:endParaRPr lang="zh-CN" altLang="en-US" sz="2000" dirty="0">
                        <a:solidFill>
                          <a:schemeClr val="tx1"/>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3503">
                <a:tc rowSpan="2">
                  <a:txBody>
                    <a:bodyPr/>
                    <a:lstStyle/>
                    <a:p>
                      <a:pPr algn="ctr"/>
                      <a:r>
                        <a:rPr lang="en-US" altLang="zh-CN" sz="2000" dirty="0">
                          <a:solidFill>
                            <a:schemeClr val="tx1"/>
                          </a:solidFill>
                          <a:latin typeface="黑体" panose="02010609060101010101" pitchFamily="49" charset="-122"/>
                          <a:ea typeface="黑体" panose="02010609060101010101" pitchFamily="49" charset="-122"/>
                        </a:rPr>
                        <a:t>2022</a:t>
                      </a:r>
                      <a:endParaRPr lang="zh-CN" altLang="en-US" sz="2000" dirty="0">
                        <a:solidFill>
                          <a:schemeClr val="tx1"/>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alpha val="83137"/>
                      </a:srgbClr>
                    </a:solidFill>
                  </a:tcPr>
                </a:tc>
                <a:tc>
                  <a:txBody>
                    <a:bodyPr/>
                    <a:lstStyle/>
                    <a:p>
                      <a:pPr algn="ctr"/>
                      <a:r>
                        <a:rPr lang="zh-CN" altLang="en-US" sz="2000" dirty="0">
                          <a:solidFill>
                            <a:schemeClr val="tx1"/>
                          </a:solidFill>
                          <a:latin typeface="黑体" panose="02010609060101010101" pitchFamily="49" charset="-122"/>
                          <a:ea typeface="黑体" panose="02010609060101010101" pitchFamily="49" charset="-122"/>
                        </a:rPr>
                        <a:t>新</a:t>
                      </a:r>
                      <a:r>
                        <a:rPr lang="en-US" altLang="zh-CN" sz="2000" dirty="0">
                          <a:solidFill>
                            <a:schemeClr val="tx1"/>
                          </a:solidFill>
                          <a:latin typeface="黑体" panose="02010609060101010101" pitchFamily="49" charset="-122"/>
                          <a:ea typeface="黑体" panose="02010609060101010101" pitchFamily="49" charset="-122"/>
                        </a:rPr>
                        <a:t>Ⅱ</a:t>
                      </a:r>
                      <a:endParaRPr lang="zh-CN" altLang="en-US" sz="2000" dirty="0">
                        <a:solidFill>
                          <a:schemeClr val="tx1"/>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000" dirty="0">
                          <a:solidFill>
                            <a:schemeClr val="tx1"/>
                          </a:solidFill>
                          <a:latin typeface="黑体" panose="02010609060101010101" pitchFamily="49" charset="-122"/>
                          <a:ea typeface="黑体" panose="02010609060101010101" pitchFamily="49" charset="-122"/>
                        </a:rPr>
                        <a:t>第</a:t>
                      </a:r>
                      <a:r>
                        <a:rPr lang="en-US" altLang="zh-CN" sz="2000" dirty="0">
                          <a:solidFill>
                            <a:schemeClr val="tx1"/>
                          </a:solidFill>
                          <a:latin typeface="黑体" panose="02010609060101010101" pitchFamily="49" charset="-122"/>
                          <a:ea typeface="黑体" panose="02010609060101010101" pitchFamily="49" charset="-122"/>
                        </a:rPr>
                        <a:t>3</a:t>
                      </a:r>
                      <a:r>
                        <a:rPr lang="zh-CN" altLang="en-US" sz="2000" dirty="0">
                          <a:solidFill>
                            <a:schemeClr val="tx1"/>
                          </a:solidFill>
                          <a:latin typeface="黑体" panose="02010609060101010101" pitchFamily="49" charset="-122"/>
                          <a:ea typeface="黑体" panose="02010609060101010101" pitchFamily="49" charset="-122"/>
                        </a:rPr>
                        <a:t>题</a:t>
                      </a:r>
                      <a:r>
                        <a:rPr lang="en-US" altLang="zh-CN" sz="2000" dirty="0">
                          <a:solidFill>
                            <a:schemeClr val="tx1"/>
                          </a:solidFill>
                          <a:latin typeface="黑体" panose="02010609060101010101" pitchFamily="49" charset="-122"/>
                          <a:ea typeface="黑体" panose="02010609060101010101" pitchFamily="49" charset="-122"/>
                        </a:rPr>
                        <a:t>D</a:t>
                      </a:r>
                      <a:r>
                        <a:rPr lang="zh-CN" altLang="en-US" sz="2000" dirty="0">
                          <a:solidFill>
                            <a:schemeClr val="tx1"/>
                          </a:solidFill>
                          <a:latin typeface="黑体" panose="02010609060101010101" pitchFamily="49" charset="-122"/>
                          <a:ea typeface="黑体" panose="02010609060101010101" pitchFamily="49" charset="-122"/>
                        </a:rPr>
                        <a:t>选项：材料一提纲挈领，从总体述说中国典籍“谁来译”的问题，材料二和材料三则分而论之，三则材料呈现出总分的结构。</a:t>
                      </a:r>
                      <a:endParaRPr lang="zh-CN" altLang="en-US" sz="2000" dirty="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2000" dirty="0">
                          <a:solidFill>
                            <a:schemeClr val="tx1"/>
                          </a:solidFill>
                          <a:latin typeface="黑体" panose="02010609060101010101" pitchFamily="49" charset="-122"/>
                          <a:ea typeface="黑体" panose="02010609060101010101" pitchFamily="49" charset="-122"/>
                        </a:rPr>
                        <a:t>论证思路</a:t>
                      </a:r>
                      <a:endParaRPr lang="zh-CN" altLang="en-US" sz="2000" dirty="0">
                        <a:solidFill>
                          <a:schemeClr val="tx1"/>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3503">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2000" dirty="0">
                          <a:solidFill>
                            <a:schemeClr val="tx1"/>
                          </a:solidFill>
                          <a:latin typeface="黑体" panose="02010609060101010101" pitchFamily="49" charset="-122"/>
                          <a:ea typeface="黑体" panose="02010609060101010101" pitchFamily="49" charset="-122"/>
                        </a:rPr>
                        <a:t>全甲</a:t>
                      </a:r>
                      <a:endParaRPr lang="zh-CN" altLang="en-US" sz="2000" dirty="0">
                        <a:solidFill>
                          <a:schemeClr val="tx1"/>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000" dirty="0">
                          <a:solidFill>
                            <a:schemeClr val="tx1"/>
                          </a:solidFill>
                          <a:latin typeface="黑体" panose="02010609060101010101" pitchFamily="49" charset="-122"/>
                          <a:ea typeface="黑体" panose="02010609060101010101" pitchFamily="49" charset="-122"/>
                        </a:rPr>
                        <a:t>第</a:t>
                      </a:r>
                      <a:r>
                        <a:rPr lang="en-US" altLang="zh-CN" sz="2000" dirty="0">
                          <a:solidFill>
                            <a:schemeClr val="tx1"/>
                          </a:solidFill>
                          <a:latin typeface="黑体" panose="02010609060101010101" pitchFamily="49" charset="-122"/>
                          <a:ea typeface="黑体" panose="02010609060101010101" pitchFamily="49" charset="-122"/>
                        </a:rPr>
                        <a:t>4</a:t>
                      </a:r>
                      <a:r>
                        <a:rPr lang="zh-CN" altLang="en-US" sz="2000" dirty="0">
                          <a:solidFill>
                            <a:schemeClr val="tx1"/>
                          </a:solidFill>
                          <a:latin typeface="黑体" panose="02010609060101010101" pitchFamily="49" charset="-122"/>
                          <a:ea typeface="黑体" panose="02010609060101010101" pitchFamily="49" charset="-122"/>
                        </a:rPr>
                        <a:t>题客观题：下列对材料相关内容的梳理，不正确的一项是（</a:t>
                      </a:r>
                      <a:r>
                        <a:rPr lang="en-US" altLang="zh-CN" sz="2000" dirty="0">
                          <a:solidFill>
                            <a:schemeClr val="tx1"/>
                          </a:solidFill>
                          <a:latin typeface="黑体" panose="02010609060101010101" pitchFamily="49" charset="-122"/>
                          <a:ea typeface="黑体" panose="02010609060101010101" pitchFamily="49" charset="-122"/>
                        </a:rPr>
                        <a:t>3</a:t>
                      </a:r>
                      <a:r>
                        <a:rPr lang="zh-CN" altLang="en-US" sz="2000" dirty="0">
                          <a:solidFill>
                            <a:schemeClr val="tx1"/>
                          </a:solidFill>
                          <a:latin typeface="黑体" panose="02010609060101010101" pitchFamily="49" charset="-122"/>
                          <a:ea typeface="黑体" panose="02010609060101010101" pitchFamily="49" charset="-122"/>
                        </a:rPr>
                        <a:t>分）</a:t>
                      </a:r>
                      <a:endParaRPr lang="zh-CN" altLang="en-US" sz="2000" dirty="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2000" dirty="0">
                          <a:solidFill>
                            <a:schemeClr val="tx1"/>
                          </a:solidFill>
                          <a:latin typeface="黑体" panose="02010609060101010101" pitchFamily="49" charset="-122"/>
                          <a:ea typeface="黑体" panose="02010609060101010101" pitchFamily="49" charset="-122"/>
                        </a:rPr>
                        <a:t>行文脉络</a:t>
                      </a:r>
                      <a:endParaRPr lang="zh-CN" altLang="en-US" sz="2000" dirty="0">
                        <a:solidFill>
                          <a:schemeClr val="tx1"/>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3503">
                <a:tc rowSpan="2">
                  <a:txBody>
                    <a:bodyPr/>
                    <a:lstStyle/>
                    <a:p>
                      <a:pPr algn="ctr"/>
                      <a:r>
                        <a:rPr lang="en-US" altLang="zh-CN" sz="2000" dirty="0">
                          <a:solidFill>
                            <a:schemeClr val="tx1"/>
                          </a:solidFill>
                          <a:latin typeface="黑体" panose="02010609060101010101" pitchFamily="49" charset="-122"/>
                          <a:ea typeface="黑体" panose="02010609060101010101" pitchFamily="49" charset="-122"/>
                        </a:rPr>
                        <a:t>2021</a:t>
                      </a:r>
                      <a:endParaRPr lang="zh-CN" altLang="en-US" sz="2000" dirty="0">
                        <a:solidFill>
                          <a:schemeClr val="tx1"/>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alpha val="83137"/>
                      </a:srgbClr>
                    </a:solidFill>
                  </a:tcPr>
                </a:tc>
                <a:tc>
                  <a:txBody>
                    <a:bodyPr/>
                    <a:lstStyle/>
                    <a:p>
                      <a:pPr algn="ctr"/>
                      <a:r>
                        <a:rPr lang="zh-CN" altLang="en-US" sz="2000" dirty="0">
                          <a:solidFill>
                            <a:schemeClr val="tx1"/>
                          </a:solidFill>
                          <a:latin typeface="黑体" panose="02010609060101010101" pitchFamily="49" charset="-122"/>
                          <a:ea typeface="黑体" panose="02010609060101010101" pitchFamily="49" charset="-122"/>
                        </a:rPr>
                        <a:t>新</a:t>
                      </a:r>
                      <a:r>
                        <a:rPr lang="en-US" altLang="zh-CN" sz="2000" dirty="0">
                          <a:solidFill>
                            <a:schemeClr val="tx1"/>
                          </a:solidFill>
                          <a:latin typeface="黑体" panose="02010609060101010101" pitchFamily="49" charset="-122"/>
                          <a:ea typeface="黑体" panose="02010609060101010101" pitchFamily="49" charset="-122"/>
                        </a:rPr>
                        <a:t>Ⅰ</a:t>
                      </a:r>
                      <a:endParaRPr lang="zh-CN" altLang="en-US" sz="2000" dirty="0">
                        <a:solidFill>
                          <a:schemeClr val="tx1"/>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000" dirty="0">
                          <a:solidFill>
                            <a:schemeClr val="tx1"/>
                          </a:solidFill>
                          <a:latin typeface="黑体" panose="02010609060101010101" pitchFamily="49" charset="-122"/>
                          <a:ea typeface="黑体" panose="02010609060101010101" pitchFamily="49" charset="-122"/>
                        </a:rPr>
                        <a:t>请简要分析材料一和材料二的论证思路。（</a:t>
                      </a:r>
                      <a:r>
                        <a:rPr lang="en-US" altLang="zh-CN" sz="2000" dirty="0">
                          <a:solidFill>
                            <a:schemeClr val="tx1"/>
                          </a:solidFill>
                          <a:latin typeface="黑体" panose="02010609060101010101" pitchFamily="49" charset="-122"/>
                          <a:ea typeface="黑体" panose="02010609060101010101" pitchFamily="49" charset="-122"/>
                        </a:rPr>
                        <a:t>4</a:t>
                      </a:r>
                      <a:r>
                        <a:rPr lang="zh-CN" altLang="en-US" sz="2000" dirty="0">
                          <a:solidFill>
                            <a:schemeClr val="tx1"/>
                          </a:solidFill>
                          <a:latin typeface="黑体" panose="02010609060101010101" pitchFamily="49" charset="-122"/>
                          <a:ea typeface="黑体" panose="02010609060101010101" pitchFamily="49" charset="-122"/>
                        </a:rPr>
                        <a:t>分）</a:t>
                      </a:r>
                      <a:endParaRPr lang="zh-CN" altLang="en-US" sz="2000" dirty="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2000" dirty="0">
                          <a:solidFill>
                            <a:schemeClr val="tx1"/>
                          </a:solidFill>
                          <a:latin typeface="黑体" panose="02010609060101010101" pitchFamily="49" charset="-122"/>
                          <a:ea typeface="黑体" panose="02010609060101010101" pitchFamily="49" charset="-122"/>
                        </a:rPr>
                        <a:t>论证思路</a:t>
                      </a:r>
                      <a:endParaRPr lang="zh-CN" altLang="en-US" sz="2000" dirty="0">
                        <a:solidFill>
                          <a:schemeClr val="tx1"/>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3503">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2000" dirty="0">
                          <a:solidFill>
                            <a:schemeClr val="tx1"/>
                          </a:solidFill>
                          <a:latin typeface="黑体" panose="02010609060101010101" pitchFamily="49" charset="-122"/>
                          <a:ea typeface="黑体" panose="02010609060101010101" pitchFamily="49" charset="-122"/>
                        </a:rPr>
                        <a:t>新</a:t>
                      </a:r>
                      <a:r>
                        <a:rPr lang="en-US" altLang="zh-CN" sz="2000" dirty="0">
                          <a:solidFill>
                            <a:schemeClr val="tx1"/>
                          </a:solidFill>
                          <a:latin typeface="黑体" panose="02010609060101010101" pitchFamily="49" charset="-122"/>
                          <a:ea typeface="黑体" panose="02010609060101010101" pitchFamily="49" charset="-122"/>
                        </a:rPr>
                        <a:t>Ⅱ</a:t>
                      </a:r>
                      <a:endParaRPr lang="zh-CN" altLang="en-US" sz="2000" dirty="0">
                        <a:solidFill>
                          <a:schemeClr val="tx1"/>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000" dirty="0">
                          <a:solidFill>
                            <a:schemeClr val="tx1"/>
                          </a:solidFill>
                          <a:latin typeface="黑体" panose="02010609060101010101" pitchFamily="49" charset="-122"/>
                          <a:ea typeface="黑体" panose="02010609060101010101" pitchFamily="49" charset="-122"/>
                        </a:rPr>
                        <a:t>请简要分析文章的论证结构。（</a:t>
                      </a:r>
                      <a:r>
                        <a:rPr lang="en-US" altLang="zh-CN" sz="2000" dirty="0">
                          <a:solidFill>
                            <a:schemeClr val="tx1"/>
                          </a:solidFill>
                          <a:latin typeface="黑体" panose="02010609060101010101" pitchFamily="49" charset="-122"/>
                          <a:ea typeface="黑体" panose="02010609060101010101" pitchFamily="49" charset="-122"/>
                        </a:rPr>
                        <a:t>4</a:t>
                      </a:r>
                      <a:r>
                        <a:rPr lang="zh-CN" altLang="en-US" sz="2000" dirty="0">
                          <a:solidFill>
                            <a:schemeClr val="tx1"/>
                          </a:solidFill>
                          <a:latin typeface="黑体" panose="02010609060101010101" pitchFamily="49" charset="-122"/>
                          <a:ea typeface="黑体" panose="02010609060101010101" pitchFamily="49" charset="-122"/>
                        </a:rPr>
                        <a:t>分）</a:t>
                      </a:r>
                      <a:endParaRPr lang="zh-CN" altLang="en-US" sz="2000" dirty="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2000" dirty="0">
                          <a:solidFill>
                            <a:schemeClr val="tx1"/>
                          </a:solidFill>
                          <a:latin typeface="黑体" panose="02010609060101010101" pitchFamily="49" charset="-122"/>
                          <a:ea typeface="黑体" panose="02010609060101010101" pitchFamily="49" charset="-122"/>
                        </a:rPr>
                        <a:t>论证结构</a:t>
                      </a:r>
                      <a:endParaRPr lang="zh-CN" altLang="en-US" sz="2000" dirty="0">
                        <a:solidFill>
                          <a:schemeClr val="tx1"/>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3503">
                <a:tc>
                  <a:txBody>
                    <a:bodyPr/>
                    <a:lstStyle/>
                    <a:p>
                      <a:pPr algn="ctr"/>
                      <a:r>
                        <a:rPr lang="en-US" altLang="zh-CN" sz="2000" dirty="0">
                          <a:solidFill>
                            <a:schemeClr val="tx1"/>
                          </a:solidFill>
                          <a:latin typeface="黑体" panose="02010609060101010101" pitchFamily="49" charset="-122"/>
                          <a:ea typeface="黑体" panose="02010609060101010101" pitchFamily="49" charset="-122"/>
                        </a:rPr>
                        <a:t>2020</a:t>
                      </a:r>
                      <a:endParaRPr lang="zh-CN" altLang="en-US" sz="2000" dirty="0">
                        <a:solidFill>
                          <a:schemeClr val="tx1"/>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alpha val="83137"/>
                      </a:srgbClr>
                    </a:solidFill>
                  </a:tcPr>
                </a:tc>
                <a:tc>
                  <a:txBody>
                    <a:bodyPr/>
                    <a:lstStyle/>
                    <a:p>
                      <a:pPr algn="ctr"/>
                      <a:r>
                        <a:rPr lang="zh-CN" altLang="en-US" sz="2000" dirty="0">
                          <a:solidFill>
                            <a:schemeClr val="tx1"/>
                          </a:solidFill>
                          <a:latin typeface="黑体" panose="02010609060101010101" pitchFamily="49" charset="-122"/>
                          <a:ea typeface="黑体" panose="02010609060101010101" pitchFamily="49" charset="-122"/>
                        </a:rPr>
                        <a:t>新</a:t>
                      </a:r>
                      <a:r>
                        <a:rPr lang="en-US" altLang="zh-CN" sz="2000" dirty="0">
                          <a:solidFill>
                            <a:schemeClr val="tx1"/>
                          </a:solidFill>
                          <a:latin typeface="黑体" panose="02010609060101010101" pitchFamily="49" charset="-122"/>
                          <a:ea typeface="黑体" panose="02010609060101010101" pitchFamily="49" charset="-122"/>
                        </a:rPr>
                        <a:t>Ⅰ</a:t>
                      </a:r>
                      <a:endParaRPr lang="zh-CN" altLang="en-US" sz="2000" dirty="0">
                        <a:solidFill>
                          <a:schemeClr val="tx1"/>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000" dirty="0">
                          <a:solidFill>
                            <a:schemeClr val="tx1"/>
                          </a:solidFill>
                          <a:latin typeface="黑体" panose="02010609060101010101" pitchFamily="49" charset="-122"/>
                          <a:ea typeface="黑体" panose="02010609060101010101" pitchFamily="49" charset="-122"/>
                        </a:rPr>
                        <a:t>请简要梳理材料一的行文脉络。</a:t>
                      </a:r>
                      <a:r>
                        <a:rPr lang="en-US" altLang="zh-CN" sz="2000" dirty="0">
                          <a:solidFill>
                            <a:schemeClr val="tx1"/>
                          </a:solidFill>
                          <a:latin typeface="黑体" panose="02010609060101010101" pitchFamily="49" charset="-122"/>
                          <a:ea typeface="黑体" panose="02010609060101010101" pitchFamily="49" charset="-122"/>
                        </a:rPr>
                        <a:t>(6</a:t>
                      </a:r>
                      <a:r>
                        <a:rPr lang="zh-CN" altLang="en-US" sz="2000" dirty="0">
                          <a:solidFill>
                            <a:schemeClr val="tx1"/>
                          </a:solidFill>
                          <a:latin typeface="黑体" panose="02010609060101010101" pitchFamily="49" charset="-122"/>
                          <a:ea typeface="黑体" panose="02010609060101010101" pitchFamily="49" charset="-122"/>
                        </a:rPr>
                        <a:t>分</a:t>
                      </a:r>
                      <a:r>
                        <a:rPr lang="en-US" altLang="zh-CN" sz="2000" dirty="0">
                          <a:solidFill>
                            <a:schemeClr val="tx1"/>
                          </a:solidFill>
                          <a:latin typeface="黑体" panose="02010609060101010101" pitchFamily="49" charset="-122"/>
                          <a:ea typeface="黑体" panose="02010609060101010101" pitchFamily="49" charset="-122"/>
                        </a:rPr>
                        <a:t>)</a:t>
                      </a:r>
                      <a:endParaRPr lang="en-US" altLang="zh-CN" sz="2000" dirty="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2000" dirty="0">
                          <a:solidFill>
                            <a:schemeClr val="tx1"/>
                          </a:solidFill>
                          <a:latin typeface="黑体" panose="02010609060101010101" pitchFamily="49" charset="-122"/>
                          <a:ea typeface="黑体" panose="02010609060101010101" pitchFamily="49" charset="-122"/>
                        </a:rPr>
                        <a:t>行文脉络</a:t>
                      </a:r>
                      <a:endParaRPr lang="zh-CN" altLang="en-US" sz="2000" dirty="0">
                        <a:solidFill>
                          <a:schemeClr val="tx1"/>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文本框 2"/>
          <p:cNvSpPr txBox="1"/>
          <p:nvPr/>
        </p:nvSpPr>
        <p:spPr>
          <a:xfrm>
            <a:off x="109726" y="0"/>
            <a:ext cx="9650961" cy="646331"/>
          </a:xfrm>
          <a:prstGeom prst="rect">
            <a:avLst/>
          </a:prstGeom>
          <a:noFill/>
        </p:spPr>
        <p:txBody>
          <a:bodyPr wrap="square" rtlCol="0">
            <a:spAutoFit/>
          </a:bodyPr>
          <a:lstStyle/>
          <a:p>
            <a:r>
              <a:rPr lang="zh-CN" altLang="en-US" sz="3600" dirty="0">
                <a:latin typeface="演示秋鸿楷" panose="00000500000000000000" pitchFamily="2" charset="-122"/>
                <a:ea typeface="演示秋鸿楷" panose="00000500000000000000" pitchFamily="2" charset="-122"/>
              </a:rPr>
              <a:t>不懂就看题！！信息类文本的论证高考</a:t>
            </a:r>
            <a:r>
              <a:rPr lang="zh-CN" altLang="en-US" sz="3600" dirty="0">
                <a:highlight>
                  <a:srgbClr val="00FFFF"/>
                </a:highlight>
                <a:latin typeface="演示秋鸿楷" panose="00000500000000000000" pitchFamily="2" charset="-122"/>
                <a:ea typeface="演示秋鸿楷" panose="00000500000000000000" pitchFamily="2" charset="-122"/>
              </a:rPr>
              <a:t>考情</a:t>
            </a:r>
            <a:endParaRPr lang="zh-CN" altLang="en-US" sz="3600" dirty="0">
              <a:highlight>
                <a:srgbClr val="00FFFF"/>
              </a:highlight>
              <a:latin typeface="演示秋鸿楷" panose="00000500000000000000" pitchFamily="2" charset="-122"/>
              <a:ea typeface="演示秋鸿楷" panose="00000500000000000000" pitchFamily="2" charset="-122"/>
            </a:endParaRPr>
          </a:p>
        </p:txBody>
      </p:sp>
      <p:sp>
        <p:nvSpPr>
          <p:cNvPr id="4" name="文本框 3"/>
          <p:cNvSpPr txBox="1"/>
          <p:nvPr/>
        </p:nvSpPr>
        <p:spPr>
          <a:xfrm>
            <a:off x="190195" y="6092742"/>
            <a:ext cx="11258093" cy="461665"/>
          </a:xfrm>
          <a:prstGeom prst="rect">
            <a:avLst/>
          </a:prstGeom>
          <a:noFill/>
        </p:spPr>
        <p:txBody>
          <a:bodyPr wrap="square" rtlCol="0">
            <a:spAutoFit/>
          </a:bodyPr>
          <a:lstStyle/>
          <a:p>
            <a:r>
              <a:rPr lang="zh-CN" altLang="en-US" sz="2400" dirty="0">
                <a:solidFill>
                  <a:srgbClr val="FF0066"/>
                </a:solidFill>
                <a:latin typeface="黑体" panose="02010609060101010101" pitchFamily="49" charset="-122"/>
                <a:ea typeface="黑体" panose="02010609060101010101" pitchFamily="49" charset="-122"/>
              </a:rPr>
              <a:t>命题特点：①属于轮考点。②主观题和客观题兼有。③考查综合化、精细化。</a:t>
            </a:r>
            <a:endParaRPr lang="zh-CN" altLang="en-US" sz="2400" dirty="0">
              <a:solidFill>
                <a:srgbClr val="FF0066"/>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a:spLocks noChangeArrowheads="1"/>
          </p:cNvSpPr>
          <p:nvPr/>
        </p:nvSpPr>
        <p:spPr bwMode="auto">
          <a:xfrm>
            <a:off x="165506" y="0"/>
            <a:ext cx="11648337" cy="6401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0" fontAlgn="base" latinLnBrk="0" hangingPunct="0">
              <a:lnSpc>
                <a:spcPct val="150000"/>
              </a:lnSpc>
              <a:spcBef>
                <a:spcPct val="0"/>
              </a:spcBef>
              <a:spcAft>
                <a:spcPct val="0"/>
              </a:spcAft>
              <a:buClrTx/>
              <a:buSzTx/>
              <a:buFontTx/>
              <a:buNone/>
              <a:defRPr/>
            </a:pPr>
            <a:r>
              <a:rPr lang="zh-CN" altLang="en-US" sz="4400" dirty="0">
                <a:solidFill>
                  <a:prstClr val="black"/>
                </a:solidFill>
                <a:latin typeface="演示秋鸿楷" panose="00000500000000000000" pitchFamily="2" charset="-122"/>
                <a:ea typeface="演示秋鸿楷" panose="00000500000000000000" pitchFamily="2" charset="-122"/>
              </a:rPr>
              <a:t>信息类文本的</a:t>
            </a:r>
            <a:r>
              <a:rPr kumimoji="0" lang="zh-CN" altLang="en-US" sz="4400" b="0" i="0" u="none" strike="noStrike" kern="1200" cap="none" spc="0" normalizeH="0" baseline="0" noProof="0" dirty="0">
                <a:ln>
                  <a:noFill/>
                </a:ln>
                <a:solidFill>
                  <a:prstClr val="black"/>
                </a:solidFill>
                <a:effectLst/>
                <a:highlight>
                  <a:srgbClr val="00FFFF"/>
                </a:highlight>
                <a:uLnTx/>
                <a:uFillTx/>
                <a:latin typeface="演示秋鸿楷" panose="00000500000000000000" pitchFamily="2" charset="-122"/>
                <a:ea typeface="演示秋鸿楷" panose="00000500000000000000" pitchFamily="2" charset="-122"/>
                <a:cs typeface="+mn-cs"/>
              </a:rPr>
              <a:t>论证</a:t>
            </a:r>
            <a:r>
              <a:rPr kumimoji="0" lang="zh-CN" altLang="en-US" sz="4400" b="0" i="0" u="none" strike="noStrike" kern="1200" cap="none" spc="0" normalizeH="0" baseline="0" noProof="0" dirty="0">
                <a:ln>
                  <a:noFill/>
                </a:ln>
                <a:solidFill>
                  <a:prstClr val="black"/>
                </a:solidFill>
                <a:effectLst/>
                <a:uLnTx/>
                <a:uFillTx/>
                <a:latin typeface="演示秋鸿楷" panose="00000500000000000000" pitchFamily="2" charset="-122"/>
                <a:ea typeface="演示秋鸿楷" panose="00000500000000000000" pitchFamily="2" charset="-122"/>
                <a:cs typeface="+mn-cs"/>
              </a:rPr>
              <a:t>：</a:t>
            </a:r>
            <a:endParaRPr kumimoji="0" lang="en-US" altLang="zh-CN" sz="4400" b="0" i="0" u="none" strike="noStrike" kern="1200" cap="none" spc="0" normalizeH="0" baseline="0" noProof="0" dirty="0">
              <a:ln>
                <a:noFill/>
              </a:ln>
              <a:solidFill>
                <a:prstClr val="black"/>
              </a:solidFill>
              <a:effectLst/>
              <a:uLnTx/>
              <a:uFillTx/>
              <a:latin typeface="演示秋鸿楷" panose="00000500000000000000" pitchFamily="2" charset="-122"/>
              <a:ea typeface="演示秋鸿楷" panose="00000500000000000000" pitchFamily="2" charset="-122"/>
              <a:cs typeface="+mn-cs"/>
            </a:endParaRPr>
          </a:p>
          <a:p>
            <a:pPr marL="0" marR="0" lvl="0" indent="0" algn="l" defTabSz="457200" rtl="0" eaLnBrk="0" fontAlgn="base" latinLnBrk="0" hangingPunct="0">
              <a:lnSpc>
                <a:spcPct val="100000"/>
              </a:lnSpc>
              <a:spcBef>
                <a:spcPct val="0"/>
              </a:spcBef>
              <a:spcAft>
                <a:spcPct val="0"/>
              </a:spcAft>
              <a:buClrTx/>
              <a:buSzTx/>
              <a:buFontTx/>
              <a:buNone/>
              <a:defRPr/>
            </a:pPr>
            <a:r>
              <a:rPr kumimoji="0" lang="zh-CN" altLang="en-US" sz="4000" b="0" i="0" u="none" strike="noStrike" kern="1200" cap="none" spc="0" normalizeH="0" baseline="0" noProof="0" dirty="0">
                <a:ln>
                  <a:noFill/>
                </a:ln>
                <a:solidFill>
                  <a:srgbClr val="FF0066"/>
                </a:solidFill>
                <a:effectLst/>
                <a:uLnTx/>
                <a:uFillTx/>
                <a:latin typeface="演示秋鸿楷" panose="00000500000000000000" pitchFamily="2" charset="-122"/>
                <a:ea typeface="演示秋鸿楷" panose="00000500000000000000" pitchFamily="2" charset="-122"/>
                <a:cs typeface="+mn-cs"/>
              </a:rPr>
              <a:t>一、分析论证角度和方法</a:t>
            </a:r>
            <a:endParaRPr kumimoji="0" lang="en-US" altLang="zh-CN" sz="4000" b="0" i="0" u="none" strike="noStrike" kern="1200" cap="none" spc="0" normalizeH="0" baseline="0" noProof="0" dirty="0">
              <a:ln>
                <a:noFill/>
              </a:ln>
              <a:solidFill>
                <a:srgbClr val="FF0066"/>
              </a:solidFill>
              <a:effectLst/>
              <a:uLnTx/>
              <a:uFillTx/>
              <a:latin typeface="演示秋鸿楷" panose="00000500000000000000" pitchFamily="2" charset="-122"/>
              <a:ea typeface="演示秋鸿楷" panose="00000500000000000000" pitchFamily="2" charset="-122"/>
              <a:cs typeface="+mn-cs"/>
            </a:endParaRPr>
          </a:p>
          <a:p>
            <a:pPr marL="0" marR="0" lvl="0" indent="0" algn="l" defTabSz="457200" rtl="0" eaLnBrk="0" fontAlgn="base" latinLnBrk="0" hangingPunct="0">
              <a:lnSpc>
                <a:spcPct val="100000"/>
              </a:lnSpc>
              <a:spcBef>
                <a:spcPct val="0"/>
              </a:spcBef>
              <a:spcAft>
                <a:spcPct val="0"/>
              </a:spcAft>
              <a:buClrTx/>
              <a:buSzTx/>
              <a:buFontTx/>
              <a:buNone/>
              <a:defRPr/>
            </a:pPr>
            <a:r>
              <a:rPr kumimoji="0" lang="zh-CN" altLang="en-US" sz="3200" b="0" i="0" u="none" strike="noStrike" kern="1200" cap="none" spc="0" normalizeH="0" baseline="0" noProof="0" dirty="0">
                <a:ln>
                  <a:noFill/>
                </a:ln>
                <a:solidFill>
                  <a:srgbClr val="FF0066"/>
                </a:solidFill>
                <a:effectLst/>
                <a:uLnTx/>
                <a:uFillTx/>
                <a:latin typeface="黑体" panose="02010609060101010101" pitchFamily="49" charset="-122"/>
                <a:ea typeface="黑体" panose="02010609060101010101" pitchFamily="49" charset="-122"/>
                <a:cs typeface="+mn-cs"/>
              </a:rPr>
              <a:t>（立论</a:t>
            </a:r>
            <a:r>
              <a:rPr kumimoji="0" lang="en-US" altLang="zh-CN" sz="3200" b="0" i="0" u="none" strike="noStrike" kern="1200" cap="none" spc="0" normalizeH="0" baseline="0" noProof="0" dirty="0">
                <a:ln>
                  <a:noFill/>
                </a:ln>
                <a:solidFill>
                  <a:srgbClr val="FF0066"/>
                </a:solidFill>
                <a:effectLst/>
                <a:uLnTx/>
                <a:uFillTx/>
                <a:latin typeface="黑体" panose="02010609060101010101" pitchFamily="49" charset="-122"/>
                <a:ea typeface="黑体" panose="02010609060101010101" pitchFamily="49" charset="-122"/>
                <a:cs typeface="+mn-cs"/>
              </a:rPr>
              <a:t>/</a:t>
            </a:r>
            <a:r>
              <a:rPr kumimoji="0" lang="zh-CN" altLang="en-US" sz="3200" b="0" i="0" u="none" strike="noStrike" kern="1200" cap="none" spc="0" normalizeH="0" baseline="0" noProof="0" dirty="0">
                <a:ln>
                  <a:noFill/>
                </a:ln>
                <a:solidFill>
                  <a:srgbClr val="FF0066"/>
                </a:solidFill>
                <a:effectLst/>
                <a:uLnTx/>
                <a:uFillTx/>
                <a:latin typeface="黑体" panose="02010609060101010101" pitchFamily="49" charset="-122"/>
                <a:ea typeface="黑体" panose="02010609060101010101" pitchFamily="49" charset="-122"/>
                <a:cs typeface="+mn-cs"/>
              </a:rPr>
              <a:t>驳论；举例</a:t>
            </a:r>
            <a:r>
              <a:rPr kumimoji="0" lang="en-US" altLang="zh-CN" sz="3200" b="0" i="0" u="none" strike="noStrike" kern="1200" cap="none" spc="0" normalizeH="0" baseline="0" noProof="0" dirty="0">
                <a:ln>
                  <a:noFill/>
                </a:ln>
                <a:solidFill>
                  <a:srgbClr val="FF0066"/>
                </a:solidFill>
                <a:effectLst/>
                <a:uLnTx/>
                <a:uFillTx/>
                <a:latin typeface="黑体" panose="02010609060101010101" pitchFamily="49" charset="-122"/>
                <a:ea typeface="黑体" panose="02010609060101010101" pitchFamily="49" charset="-122"/>
                <a:cs typeface="+mn-cs"/>
              </a:rPr>
              <a:t>/</a:t>
            </a:r>
            <a:r>
              <a:rPr kumimoji="0" lang="zh-CN" altLang="en-US" sz="3200" b="0" i="0" u="none" strike="noStrike" kern="1200" cap="none" spc="0" normalizeH="0" baseline="0" noProof="0" dirty="0">
                <a:ln>
                  <a:noFill/>
                </a:ln>
                <a:solidFill>
                  <a:srgbClr val="FF0066"/>
                </a:solidFill>
                <a:effectLst/>
                <a:uLnTx/>
                <a:uFillTx/>
                <a:latin typeface="黑体" panose="02010609060101010101" pitchFamily="49" charset="-122"/>
                <a:ea typeface="黑体" panose="02010609060101010101" pitchFamily="49" charset="-122"/>
                <a:cs typeface="+mn-cs"/>
              </a:rPr>
              <a:t>引用</a:t>
            </a:r>
            <a:r>
              <a:rPr kumimoji="0" lang="en-US" altLang="zh-CN" sz="3200" b="0" i="0" u="none" strike="noStrike" kern="1200" cap="none" spc="0" normalizeH="0" baseline="0" noProof="0" dirty="0">
                <a:ln>
                  <a:noFill/>
                </a:ln>
                <a:solidFill>
                  <a:srgbClr val="FF0066"/>
                </a:solidFill>
                <a:effectLst/>
                <a:uLnTx/>
                <a:uFillTx/>
                <a:latin typeface="黑体" panose="02010609060101010101" pitchFamily="49" charset="-122"/>
                <a:ea typeface="黑体" panose="02010609060101010101" pitchFamily="49" charset="-122"/>
                <a:cs typeface="+mn-cs"/>
              </a:rPr>
              <a:t>/</a:t>
            </a:r>
            <a:r>
              <a:rPr kumimoji="0" lang="zh-CN" altLang="en-US" sz="3200" b="0" i="0" u="none" strike="noStrike" kern="1200" cap="none" spc="0" normalizeH="0" baseline="0" noProof="0" dirty="0">
                <a:ln>
                  <a:noFill/>
                </a:ln>
                <a:solidFill>
                  <a:srgbClr val="FF0066"/>
                </a:solidFill>
                <a:effectLst/>
                <a:uLnTx/>
                <a:uFillTx/>
                <a:latin typeface="黑体" panose="02010609060101010101" pitchFamily="49" charset="-122"/>
                <a:ea typeface="黑体" panose="02010609060101010101" pitchFamily="49" charset="-122"/>
                <a:cs typeface="+mn-cs"/>
              </a:rPr>
              <a:t>对比</a:t>
            </a:r>
            <a:r>
              <a:rPr kumimoji="0" lang="en-US" altLang="zh-CN" sz="3200" b="0" i="0" u="none" strike="noStrike" kern="1200" cap="none" spc="0" normalizeH="0" baseline="0" noProof="0" dirty="0">
                <a:ln>
                  <a:noFill/>
                </a:ln>
                <a:solidFill>
                  <a:srgbClr val="FF0066"/>
                </a:solidFill>
                <a:effectLst/>
                <a:uLnTx/>
                <a:uFillTx/>
                <a:latin typeface="黑体" panose="02010609060101010101" pitchFamily="49" charset="-122"/>
                <a:ea typeface="黑体" panose="02010609060101010101" pitchFamily="49" charset="-122"/>
                <a:cs typeface="+mn-cs"/>
              </a:rPr>
              <a:t>/</a:t>
            </a:r>
            <a:r>
              <a:rPr kumimoji="0" lang="zh-CN" altLang="en-US" sz="3200" b="0" i="0" u="none" strike="noStrike" kern="1200" cap="none" spc="0" normalizeH="0" baseline="0" noProof="0" dirty="0">
                <a:ln>
                  <a:noFill/>
                </a:ln>
                <a:solidFill>
                  <a:srgbClr val="FF0066"/>
                </a:solidFill>
                <a:effectLst/>
                <a:uLnTx/>
                <a:uFillTx/>
                <a:latin typeface="黑体" panose="02010609060101010101" pitchFamily="49" charset="-122"/>
                <a:ea typeface="黑体" panose="02010609060101010101" pitchFamily="49" charset="-122"/>
                <a:cs typeface="+mn-cs"/>
              </a:rPr>
              <a:t>类比</a:t>
            </a:r>
            <a:r>
              <a:rPr kumimoji="0" lang="en-US" altLang="zh-CN" sz="3200" b="0" i="0" u="none" strike="noStrike" kern="1200" cap="none" spc="0" normalizeH="0" baseline="0" noProof="0" dirty="0">
                <a:ln>
                  <a:noFill/>
                </a:ln>
                <a:solidFill>
                  <a:srgbClr val="FF0066"/>
                </a:solidFill>
                <a:effectLst/>
                <a:uLnTx/>
                <a:uFillTx/>
                <a:latin typeface="黑体" panose="02010609060101010101" pitchFamily="49" charset="-122"/>
                <a:ea typeface="黑体" panose="02010609060101010101" pitchFamily="49" charset="-122"/>
                <a:cs typeface="+mn-cs"/>
              </a:rPr>
              <a:t>/</a:t>
            </a:r>
            <a:r>
              <a:rPr kumimoji="0" lang="zh-CN" altLang="en-US" sz="3200" b="0" i="0" u="none" strike="noStrike" kern="1200" cap="none" spc="0" normalizeH="0" baseline="0" noProof="0" dirty="0">
                <a:ln>
                  <a:noFill/>
                </a:ln>
                <a:solidFill>
                  <a:srgbClr val="FF0066"/>
                </a:solidFill>
                <a:effectLst/>
                <a:uLnTx/>
                <a:uFillTx/>
                <a:latin typeface="黑体" panose="02010609060101010101" pitchFamily="49" charset="-122"/>
                <a:ea typeface="黑体" panose="02010609060101010101" pitchFamily="49" charset="-122"/>
                <a:cs typeface="+mn-cs"/>
              </a:rPr>
              <a:t>比喻</a:t>
            </a:r>
            <a:r>
              <a:rPr kumimoji="0" lang="en-US" altLang="zh-CN" sz="3200" b="0" i="0" u="none" strike="noStrike" kern="1200" cap="none" spc="0" normalizeH="0" baseline="0" noProof="0" dirty="0">
                <a:ln>
                  <a:noFill/>
                </a:ln>
                <a:solidFill>
                  <a:srgbClr val="FF0066"/>
                </a:solidFill>
                <a:effectLst/>
                <a:uLnTx/>
                <a:uFillTx/>
                <a:latin typeface="黑体" panose="02010609060101010101" pitchFamily="49" charset="-122"/>
                <a:ea typeface="黑体" panose="02010609060101010101" pitchFamily="49" charset="-122"/>
                <a:cs typeface="+mn-cs"/>
              </a:rPr>
              <a:t>/</a:t>
            </a:r>
            <a:r>
              <a:rPr kumimoji="0" lang="zh-CN" altLang="en-US" sz="3200" b="0" i="0" u="none" strike="noStrike" kern="1200" cap="none" spc="0" normalizeH="0" baseline="0" noProof="0" dirty="0">
                <a:ln>
                  <a:noFill/>
                </a:ln>
                <a:solidFill>
                  <a:srgbClr val="FF0066"/>
                </a:solidFill>
                <a:effectLst/>
                <a:uLnTx/>
                <a:uFillTx/>
                <a:latin typeface="黑体" panose="02010609060101010101" pitchFamily="49" charset="-122"/>
                <a:ea typeface="黑体" panose="02010609060101010101" pitchFamily="49" charset="-122"/>
                <a:cs typeface="+mn-cs"/>
              </a:rPr>
              <a:t>因果</a:t>
            </a:r>
            <a:r>
              <a:rPr kumimoji="0" lang="en-US" altLang="zh-CN" sz="3200" b="0" i="0" u="none" strike="noStrike" kern="1200" cap="none" spc="0" normalizeH="0" baseline="0" noProof="0" dirty="0">
                <a:ln>
                  <a:noFill/>
                </a:ln>
                <a:solidFill>
                  <a:srgbClr val="FF0066"/>
                </a:solidFill>
                <a:effectLst/>
                <a:uLnTx/>
                <a:uFillTx/>
                <a:latin typeface="黑体" panose="02010609060101010101" pitchFamily="49" charset="-122"/>
                <a:ea typeface="黑体" panose="02010609060101010101" pitchFamily="49" charset="-122"/>
                <a:cs typeface="+mn-cs"/>
              </a:rPr>
              <a:t>/</a:t>
            </a:r>
            <a:r>
              <a:rPr kumimoji="0" lang="zh-CN" altLang="en-US" sz="3200" b="0" i="0" u="none" strike="noStrike" kern="1200" cap="none" spc="0" normalizeH="0" baseline="0" noProof="0" dirty="0">
                <a:ln>
                  <a:noFill/>
                </a:ln>
                <a:solidFill>
                  <a:srgbClr val="FF0066"/>
                </a:solidFill>
                <a:effectLst/>
                <a:uLnTx/>
                <a:uFillTx/>
                <a:latin typeface="黑体" panose="02010609060101010101" pitchFamily="49" charset="-122"/>
                <a:ea typeface="黑体" panose="02010609060101010101" pitchFamily="49" charset="-122"/>
                <a:cs typeface="+mn-cs"/>
              </a:rPr>
              <a:t>假设</a:t>
            </a:r>
            <a:r>
              <a:rPr kumimoji="0" lang="en-US" altLang="zh-CN" sz="3200" b="0" i="0" u="none" strike="noStrike" kern="1200" cap="none" spc="0" normalizeH="0" baseline="0" noProof="0" dirty="0">
                <a:ln>
                  <a:noFill/>
                </a:ln>
                <a:solidFill>
                  <a:srgbClr val="FF0066"/>
                </a:solidFill>
                <a:effectLst/>
                <a:uLnTx/>
                <a:uFillTx/>
                <a:latin typeface="黑体" panose="02010609060101010101" pitchFamily="49" charset="-122"/>
                <a:ea typeface="黑体" panose="02010609060101010101" pitchFamily="49" charset="-122"/>
                <a:cs typeface="+mn-cs"/>
              </a:rPr>
              <a:t>/</a:t>
            </a:r>
            <a:r>
              <a:rPr kumimoji="0" lang="zh-CN" altLang="en-US" sz="3200" b="0" i="0" u="none" strike="noStrike" kern="1200" cap="none" spc="0" normalizeH="0" baseline="0" noProof="0" dirty="0">
                <a:ln>
                  <a:noFill/>
                </a:ln>
                <a:solidFill>
                  <a:srgbClr val="FF0066"/>
                </a:solidFill>
                <a:effectLst/>
                <a:uLnTx/>
                <a:uFillTx/>
                <a:latin typeface="黑体" panose="02010609060101010101" pitchFamily="49" charset="-122"/>
                <a:ea typeface="黑体" panose="02010609060101010101" pitchFamily="49" charset="-122"/>
                <a:cs typeface="+mn-cs"/>
              </a:rPr>
              <a:t>反证法）</a:t>
            </a:r>
            <a:endParaRPr kumimoji="0" lang="en-US" altLang="zh-CN" sz="3200" b="0" i="0" u="none" strike="noStrike" kern="1200" cap="none" spc="0" normalizeH="0" baseline="0" noProof="0" dirty="0">
              <a:ln>
                <a:noFill/>
              </a:ln>
              <a:solidFill>
                <a:srgbClr val="FF0066"/>
              </a:solidFill>
              <a:effectLst/>
              <a:uLnTx/>
              <a:uFillTx/>
              <a:latin typeface="黑体" panose="02010609060101010101" pitchFamily="49" charset="-122"/>
              <a:ea typeface="黑体" panose="02010609060101010101" pitchFamily="49" charset="-122"/>
              <a:cs typeface="+mn-cs"/>
            </a:endParaRPr>
          </a:p>
          <a:p>
            <a:pPr marL="0" marR="0" lvl="0" indent="0" algn="l" defTabSz="4572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endParaRPr>
          </a:p>
          <a:p>
            <a:pPr marL="0" marR="0" lvl="0" indent="0" algn="l" defTabSz="457200" rtl="0" eaLnBrk="0" fontAlgn="base" latinLnBrk="0" hangingPunct="0">
              <a:lnSpc>
                <a:spcPct val="100000"/>
              </a:lnSpc>
              <a:spcBef>
                <a:spcPct val="0"/>
              </a:spcBef>
              <a:spcAft>
                <a:spcPct val="0"/>
              </a:spcAft>
              <a:buClrTx/>
              <a:buSzTx/>
              <a:buFontTx/>
              <a:buNone/>
              <a:defRPr/>
            </a:pPr>
            <a:r>
              <a:rPr lang="zh-CN" altLang="en-US" sz="4000" b="1" dirty="0">
                <a:solidFill>
                  <a:srgbClr val="0070C0"/>
                </a:solidFill>
                <a:latin typeface="演示秋鸿楷" panose="00000500000000000000" pitchFamily="2" charset="-122"/>
                <a:ea typeface="演示秋鸿楷" panose="00000500000000000000" pitchFamily="2" charset="-122"/>
              </a:rPr>
              <a:t>二</a:t>
            </a:r>
            <a:r>
              <a:rPr kumimoji="0" lang="zh-CN" altLang="en-US" sz="4000" b="1" i="0" u="none" strike="noStrike" kern="1200" cap="none" spc="0" normalizeH="0" baseline="0" noProof="0" dirty="0">
                <a:ln>
                  <a:noFill/>
                </a:ln>
                <a:solidFill>
                  <a:srgbClr val="0070C0"/>
                </a:solidFill>
                <a:effectLst/>
                <a:uLnTx/>
                <a:uFillTx/>
                <a:latin typeface="演示秋鸿楷" panose="00000500000000000000" pitchFamily="2" charset="-122"/>
                <a:ea typeface="演示秋鸿楷" panose="00000500000000000000" pitchFamily="2" charset="-122"/>
                <a:cs typeface="+mn-cs"/>
              </a:rPr>
              <a:t>、分析论证结构</a:t>
            </a:r>
            <a:r>
              <a:rPr kumimoji="0" lang="zh-CN" altLang="en-US" sz="2400" b="1" i="0" u="none" strike="noStrike" kern="1200" cap="none" spc="0" normalizeH="0" baseline="0" noProof="0" dirty="0">
                <a:ln>
                  <a:noFill/>
                </a:ln>
                <a:solidFill>
                  <a:srgbClr val="0070C0"/>
                </a:solidFill>
                <a:effectLst/>
                <a:uLnTx/>
                <a:uFillTx/>
                <a:latin typeface="黑体" panose="02010609060101010101" pitchFamily="49" charset="-122"/>
                <a:ea typeface="黑体" panose="02010609060101010101" pitchFamily="49" charset="-122"/>
                <a:cs typeface="+mn-cs"/>
              </a:rPr>
              <a:t>（总分</a:t>
            </a:r>
            <a:r>
              <a:rPr kumimoji="0" lang="en-US" altLang="zh-CN" sz="2400" b="1" i="0" u="none" strike="noStrike" kern="1200" cap="none" spc="0" normalizeH="0" baseline="0" noProof="0" dirty="0">
                <a:ln>
                  <a:noFill/>
                </a:ln>
                <a:solidFill>
                  <a:srgbClr val="0070C0"/>
                </a:solidFill>
                <a:effectLst/>
                <a:uLnTx/>
                <a:uFillTx/>
                <a:latin typeface="黑体" panose="02010609060101010101" pitchFamily="49" charset="-122"/>
                <a:ea typeface="黑体" panose="02010609060101010101" pitchFamily="49" charset="-122"/>
                <a:cs typeface="+mn-cs"/>
              </a:rPr>
              <a:t>/</a:t>
            </a:r>
            <a:r>
              <a:rPr kumimoji="0" lang="zh-CN" altLang="en-US" sz="2400" b="1" i="0" u="none" strike="noStrike" kern="1200" cap="none" spc="0" normalizeH="0" baseline="0" noProof="0" dirty="0">
                <a:ln>
                  <a:noFill/>
                </a:ln>
                <a:solidFill>
                  <a:srgbClr val="0070C0"/>
                </a:solidFill>
                <a:effectLst/>
                <a:uLnTx/>
                <a:uFillTx/>
                <a:latin typeface="黑体" panose="02010609060101010101" pitchFamily="49" charset="-122"/>
                <a:ea typeface="黑体" panose="02010609060101010101" pitchFamily="49" charset="-122"/>
                <a:cs typeface="+mn-cs"/>
              </a:rPr>
              <a:t>分总</a:t>
            </a:r>
            <a:r>
              <a:rPr kumimoji="0" lang="en-US" altLang="zh-CN" sz="2400" b="1" i="0" u="none" strike="noStrike" kern="1200" cap="none" spc="0" normalizeH="0" baseline="0" noProof="0" dirty="0">
                <a:ln>
                  <a:noFill/>
                </a:ln>
                <a:solidFill>
                  <a:srgbClr val="0070C0"/>
                </a:solidFill>
                <a:effectLst/>
                <a:uLnTx/>
                <a:uFillTx/>
                <a:latin typeface="黑体" panose="02010609060101010101" pitchFamily="49" charset="-122"/>
                <a:ea typeface="黑体" panose="02010609060101010101" pitchFamily="49" charset="-122"/>
                <a:cs typeface="+mn-cs"/>
              </a:rPr>
              <a:t>/</a:t>
            </a:r>
            <a:r>
              <a:rPr kumimoji="0" lang="zh-CN" altLang="en-US" sz="2400" b="1" i="0" u="none" strike="noStrike" kern="1200" cap="none" spc="0" normalizeH="0" baseline="0" noProof="0" dirty="0">
                <a:ln>
                  <a:noFill/>
                </a:ln>
                <a:solidFill>
                  <a:srgbClr val="0070C0"/>
                </a:solidFill>
                <a:effectLst/>
                <a:uLnTx/>
                <a:uFillTx/>
                <a:latin typeface="黑体" panose="02010609060101010101" pitchFamily="49" charset="-122"/>
                <a:ea typeface="黑体" panose="02010609060101010101" pitchFamily="49" charset="-122"/>
                <a:cs typeface="+mn-cs"/>
              </a:rPr>
              <a:t>总分总；并列</a:t>
            </a:r>
            <a:r>
              <a:rPr kumimoji="0" lang="en-US" altLang="zh-CN" sz="2400" b="1" i="0" u="none" strike="noStrike" kern="1200" cap="none" spc="0" normalizeH="0" baseline="0" noProof="0" dirty="0">
                <a:ln>
                  <a:noFill/>
                </a:ln>
                <a:solidFill>
                  <a:srgbClr val="0070C0"/>
                </a:solidFill>
                <a:effectLst/>
                <a:uLnTx/>
                <a:uFillTx/>
                <a:latin typeface="黑体" panose="02010609060101010101" pitchFamily="49" charset="-122"/>
                <a:ea typeface="黑体" panose="02010609060101010101" pitchFamily="49" charset="-122"/>
                <a:cs typeface="+mn-cs"/>
              </a:rPr>
              <a:t>/</a:t>
            </a:r>
            <a:r>
              <a:rPr kumimoji="0" lang="zh-CN" altLang="en-US" sz="2400" b="1" i="0" u="none" strike="noStrike" kern="1200" cap="none" spc="0" normalizeH="0" baseline="0" noProof="0" dirty="0">
                <a:ln>
                  <a:noFill/>
                </a:ln>
                <a:solidFill>
                  <a:srgbClr val="0070C0"/>
                </a:solidFill>
                <a:effectLst/>
                <a:uLnTx/>
                <a:uFillTx/>
                <a:latin typeface="黑体" panose="02010609060101010101" pitchFamily="49" charset="-122"/>
                <a:ea typeface="黑体" panose="02010609060101010101" pitchFamily="49" charset="-122"/>
                <a:cs typeface="+mn-cs"/>
              </a:rPr>
              <a:t>对照</a:t>
            </a:r>
            <a:r>
              <a:rPr kumimoji="0" lang="en-US" altLang="zh-CN" sz="2400" b="1" i="0" u="none" strike="noStrike" kern="1200" cap="none" spc="0" normalizeH="0" baseline="0" noProof="0" dirty="0">
                <a:ln>
                  <a:noFill/>
                </a:ln>
                <a:solidFill>
                  <a:srgbClr val="0070C0"/>
                </a:solidFill>
                <a:effectLst/>
                <a:uLnTx/>
                <a:uFillTx/>
                <a:latin typeface="黑体" panose="02010609060101010101" pitchFamily="49" charset="-122"/>
                <a:ea typeface="黑体" panose="02010609060101010101" pitchFamily="49" charset="-122"/>
                <a:cs typeface="+mn-cs"/>
              </a:rPr>
              <a:t>/</a:t>
            </a:r>
            <a:r>
              <a:rPr kumimoji="0" lang="zh-CN" altLang="en-US" sz="2400" b="1" i="0" u="none" strike="noStrike" kern="1200" cap="none" spc="0" normalizeH="0" baseline="0" noProof="0" dirty="0">
                <a:ln>
                  <a:noFill/>
                </a:ln>
                <a:solidFill>
                  <a:srgbClr val="0070C0"/>
                </a:solidFill>
                <a:effectLst/>
                <a:uLnTx/>
                <a:uFillTx/>
                <a:latin typeface="黑体" panose="02010609060101010101" pitchFamily="49" charset="-122"/>
                <a:ea typeface="黑体" panose="02010609060101010101" pitchFamily="49" charset="-122"/>
                <a:cs typeface="+mn-cs"/>
              </a:rPr>
              <a:t>层递</a:t>
            </a:r>
            <a:r>
              <a:rPr kumimoji="0" lang="en-US" altLang="zh-CN" sz="2400" b="1" i="0" u="none" strike="noStrike" kern="1200" cap="none" spc="0" normalizeH="0" baseline="0" noProof="0" dirty="0">
                <a:ln>
                  <a:noFill/>
                </a:ln>
                <a:solidFill>
                  <a:srgbClr val="0070C0"/>
                </a:solidFill>
                <a:effectLst/>
                <a:uLnTx/>
                <a:uFillTx/>
                <a:latin typeface="黑体" panose="02010609060101010101" pitchFamily="49" charset="-122"/>
                <a:ea typeface="黑体" panose="02010609060101010101" pitchFamily="49" charset="-122"/>
                <a:cs typeface="+mn-cs"/>
              </a:rPr>
              <a:t>/</a:t>
            </a:r>
            <a:r>
              <a:rPr kumimoji="0" lang="zh-CN" altLang="en-US" sz="2400" b="1" i="0" u="none" strike="noStrike" kern="1200" cap="none" spc="0" normalizeH="0" baseline="0" noProof="0" dirty="0">
                <a:ln>
                  <a:noFill/>
                </a:ln>
                <a:solidFill>
                  <a:srgbClr val="0070C0"/>
                </a:solidFill>
                <a:effectLst/>
                <a:uLnTx/>
                <a:uFillTx/>
                <a:latin typeface="黑体" panose="02010609060101010101" pitchFamily="49" charset="-122"/>
                <a:ea typeface="黑体" panose="02010609060101010101" pitchFamily="49" charset="-122"/>
                <a:cs typeface="+mn-cs"/>
              </a:rPr>
              <a:t>顺承</a:t>
            </a:r>
            <a:r>
              <a:rPr kumimoji="0" lang="en-US" altLang="zh-CN" sz="2400" b="1" i="0" u="none" strike="noStrike" kern="1200" cap="none" spc="0" normalizeH="0" baseline="0" noProof="0" dirty="0">
                <a:ln>
                  <a:noFill/>
                </a:ln>
                <a:solidFill>
                  <a:srgbClr val="0070C0"/>
                </a:solidFill>
                <a:effectLst/>
                <a:uLnTx/>
                <a:uFillTx/>
                <a:latin typeface="黑体" panose="02010609060101010101" pitchFamily="49" charset="-122"/>
                <a:ea typeface="黑体" panose="02010609060101010101" pitchFamily="49" charset="-122"/>
                <a:cs typeface="+mn-cs"/>
              </a:rPr>
              <a:t>/</a:t>
            </a:r>
            <a:r>
              <a:rPr kumimoji="0" lang="zh-CN" altLang="en-US" sz="2400" b="1" i="0" u="none" strike="noStrike" kern="1200" cap="none" spc="0" normalizeH="0" baseline="0" noProof="0" dirty="0">
                <a:ln>
                  <a:noFill/>
                </a:ln>
                <a:solidFill>
                  <a:srgbClr val="0070C0"/>
                </a:solidFill>
                <a:effectLst/>
                <a:uLnTx/>
                <a:uFillTx/>
                <a:latin typeface="黑体" panose="02010609060101010101" pitchFamily="49" charset="-122"/>
                <a:ea typeface="黑体" panose="02010609060101010101" pitchFamily="49" charset="-122"/>
                <a:cs typeface="+mn-cs"/>
              </a:rPr>
              <a:t>破立）</a:t>
            </a:r>
            <a:endParaRPr kumimoji="0" lang="en-US" altLang="zh-CN" sz="2400" b="1" i="0" u="none" strike="noStrike" kern="1200" cap="none" spc="0" normalizeH="0" baseline="0" noProof="0" dirty="0">
              <a:ln>
                <a:noFill/>
              </a:ln>
              <a:solidFill>
                <a:srgbClr val="0070C0"/>
              </a:solidFill>
              <a:effectLst/>
              <a:uLnTx/>
              <a:uFillTx/>
              <a:latin typeface="黑体" panose="02010609060101010101" pitchFamily="49" charset="-122"/>
              <a:ea typeface="黑体" panose="02010609060101010101" pitchFamily="49" charset="-122"/>
              <a:cs typeface="+mn-cs"/>
            </a:endParaRPr>
          </a:p>
          <a:p>
            <a:pPr marL="0" marR="0" lvl="0" indent="0" algn="l" defTabSz="457200" rtl="0" eaLnBrk="0" fontAlgn="base" latinLnBrk="0" hangingPunct="0">
              <a:lnSpc>
                <a:spcPct val="100000"/>
              </a:lnSpc>
              <a:spcBef>
                <a:spcPct val="0"/>
              </a:spcBef>
              <a:spcAft>
                <a:spcPct val="0"/>
              </a:spcAft>
              <a:buClrTx/>
              <a:buSzTx/>
              <a:buFontTx/>
              <a:buNone/>
              <a:defRPr/>
            </a:pPr>
            <a:endParaRPr kumimoji="0" lang="en-US" altLang="zh-CN" sz="2400" b="1" i="0" u="none" strike="noStrike" kern="1200" cap="none" spc="0" normalizeH="0" baseline="0" noProof="0" dirty="0">
              <a:ln>
                <a:noFill/>
              </a:ln>
              <a:solidFill>
                <a:srgbClr val="0070C0"/>
              </a:solidFill>
              <a:effectLst/>
              <a:uLnTx/>
              <a:uFillTx/>
              <a:latin typeface="黑体" panose="02010609060101010101" pitchFamily="49" charset="-122"/>
              <a:ea typeface="黑体" panose="02010609060101010101" pitchFamily="49" charset="-122"/>
              <a:cs typeface="+mn-cs"/>
            </a:endParaRPr>
          </a:p>
          <a:p>
            <a:pPr marL="0" marR="0" lvl="0" indent="0" algn="l" defTabSz="457200" rtl="0" eaLnBrk="0" fontAlgn="base" latinLnBrk="0" hangingPunct="0">
              <a:lnSpc>
                <a:spcPct val="100000"/>
              </a:lnSpc>
              <a:spcBef>
                <a:spcPct val="0"/>
              </a:spcBef>
              <a:spcAft>
                <a:spcPct val="0"/>
              </a:spcAft>
              <a:buClrTx/>
              <a:buSzTx/>
              <a:buFontTx/>
              <a:buNone/>
              <a:defRPr/>
            </a:pPr>
            <a:r>
              <a:rPr lang="zh-CN" altLang="en-US" sz="4000" dirty="0">
                <a:solidFill>
                  <a:srgbClr val="7030A0"/>
                </a:solidFill>
                <a:latin typeface="演示秋鸿楷" panose="00000500000000000000" pitchFamily="2" charset="-122"/>
                <a:ea typeface="演示秋鸿楷" panose="00000500000000000000" pitchFamily="2" charset="-122"/>
              </a:rPr>
              <a:t>三</a:t>
            </a:r>
            <a:r>
              <a:rPr kumimoji="0" lang="zh-CN" altLang="en-US" sz="4000" b="0" i="0" u="none" strike="noStrike" kern="1200" cap="none" spc="0" normalizeH="0" baseline="0" noProof="0" dirty="0">
                <a:ln>
                  <a:noFill/>
                </a:ln>
                <a:solidFill>
                  <a:srgbClr val="7030A0"/>
                </a:solidFill>
                <a:effectLst/>
                <a:uLnTx/>
                <a:uFillTx/>
                <a:latin typeface="演示秋鸿楷" panose="00000500000000000000" pitchFamily="2" charset="-122"/>
                <a:ea typeface="演示秋鸿楷" panose="00000500000000000000" pitchFamily="2" charset="-122"/>
                <a:cs typeface="+mn-cs"/>
              </a:rPr>
              <a:t>、分析论证语言</a:t>
            </a:r>
            <a:endParaRPr kumimoji="0" lang="en-US" altLang="zh-CN" sz="4000" b="0" i="0" u="none" strike="noStrike" kern="1200" cap="none" spc="0" normalizeH="0" baseline="0" noProof="0" dirty="0">
              <a:ln>
                <a:noFill/>
              </a:ln>
              <a:solidFill>
                <a:srgbClr val="7030A0"/>
              </a:solidFill>
              <a:effectLst/>
              <a:uLnTx/>
              <a:uFillTx/>
              <a:latin typeface="演示秋鸿楷" panose="00000500000000000000" pitchFamily="2" charset="-122"/>
              <a:ea typeface="演示秋鸿楷" panose="00000500000000000000" pitchFamily="2" charset="-122"/>
              <a:cs typeface="+mn-cs"/>
            </a:endParaRPr>
          </a:p>
          <a:p>
            <a:pPr marL="0" marR="0" lvl="0" indent="0" algn="l" defTabSz="4572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rgbClr val="7030A0"/>
                </a:solidFill>
                <a:effectLst/>
                <a:uLnTx/>
                <a:uFillTx/>
                <a:latin typeface="黑体" panose="02010609060101010101" pitchFamily="49" charset="-122"/>
                <a:ea typeface="黑体" panose="02010609060101010101" pitchFamily="49" charset="-122"/>
                <a:cs typeface="+mn-cs"/>
              </a:rPr>
              <a:t>风格：理论性强</a:t>
            </a:r>
            <a:r>
              <a:rPr kumimoji="0" lang="en-US" altLang="zh-CN" sz="2400" b="0" i="0" u="none" strike="noStrike" kern="1200" cap="none" spc="0" normalizeH="0" baseline="0" noProof="0" dirty="0">
                <a:ln>
                  <a:noFill/>
                </a:ln>
                <a:solidFill>
                  <a:srgbClr val="7030A0"/>
                </a:solidFill>
                <a:effectLst/>
                <a:uLnTx/>
                <a:uFillTx/>
                <a:latin typeface="黑体" panose="02010609060101010101" pitchFamily="49" charset="-122"/>
                <a:ea typeface="黑体" panose="02010609060101010101" pitchFamily="49" charset="-122"/>
                <a:cs typeface="+mn-cs"/>
              </a:rPr>
              <a:t>/</a:t>
            </a:r>
            <a:r>
              <a:rPr kumimoji="0" lang="zh-CN" altLang="en-US" sz="2400" b="0" i="0" u="none" strike="noStrike" kern="1200" cap="none" spc="0" normalizeH="0" baseline="0" noProof="0" dirty="0">
                <a:ln>
                  <a:noFill/>
                </a:ln>
                <a:solidFill>
                  <a:srgbClr val="7030A0"/>
                </a:solidFill>
                <a:effectLst/>
                <a:uLnTx/>
                <a:uFillTx/>
                <a:latin typeface="黑体" panose="02010609060101010101" pitchFamily="49" charset="-122"/>
                <a:ea typeface="黑体" panose="02010609060101010101" pitchFamily="49" charset="-122"/>
                <a:cs typeface="+mn-cs"/>
              </a:rPr>
              <a:t>气势凌厉</a:t>
            </a:r>
            <a:r>
              <a:rPr kumimoji="0" lang="en-US" altLang="zh-CN" sz="2400" b="0" i="0" u="none" strike="noStrike" kern="1200" cap="none" spc="0" normalizeH="0" baseline="0" noProof="0" dirty="0">
                <a:ln>
                  <a:noFill/>
                </a:ln>
                <a:solidFill>
                  <a:srgbClr val="7030A0"/>
                </a:solidFill>
                <a:effectLst/>
                <a:uLnTx/>
                <a:uFillTx/>
                <a:latin typeface="黑体" panose="02010609060101010101" pitchFamily="49" charset="-122"/>
                <a:ea typeface="黑体" panose="02010609060101010101" pitchFamily="49" charset="-122"/>
                <a:cs typeface="+mn-cs"/>
              </a:rPr>
              <a:t>/</a:t>
            </a:r>
            <a:r>
              <a:rPr kumimoji="0" lang="zh-CN" altLang="en-US" sz="2400" b="0" i="0" u="none" strike="noStrike" kern="1200" cap="none" spc="0" normalizeH="0" baseline="0" noProof="0" dirty="0">
                <a:ln>
                  <a:noFill/>
                </a:ln>
                <a:solidFill>
                  <a:srgbClr val="7030A0"/>
                </a:solidFill>
                <a:effectLst/>
                <a:uLnTx/>
                <a:uFillTx/>
                <a:latin typeface="黑体" panose="02010609060101010101" pitchFamily="49" charset="-122"/>
                <a:ea typeface="黑体" panose="02010609060101010101" pitchFamily="49" charset="-122"/>
                <a:cs typeface="+mn-cs"/>
              </a:rPr>
              <a:t>逻辑缜密</a:t>
            </a:r>
            <a:r>
              <a:rPr kumimoji="0" lang="en-US" altLang="zh-CN" sz="2400" b="0" i="0" u="none" strike="noStrike" kern="1200" cap="none" spc="0" normalizeH="0" baseline="0" noProof="0" dirty="0">
                <a:ln>
                  <a:noFill/>
                </a:ln>
                <a:solidFill>
                  <a:srgbClr val="7030A0"/>
                </a:solidFill>
                <a:effectLst/>
                <a:uLnTx/>
                <a:uFillTx/>
                <a:latin typeface="黑体" panose="02010609060101010101" pitchFamily="49" charset="-122"/>
                <a:ea typeface="黑体" panose="02010609060101010101" pitchFamily="49" charset="-122"/>
                <a:cs typeface="+mn-cs"/>
              </a:rPr>
              <a:t>/</a:t>
            </a:r>
            <a:r>
              <a:rPr kumimoji="0" lang="zh-CN" altLang="en-US" sz="2400" b="0" i="0" u="none" strike="noStrike" kern="1200" cap="none" spc="0" normalizeH="0" baseline="0" noProof="0" dirty="0">
                <a:ln>
                  <a:noFill/>
                </a:ln>
                <a:solidFill>
                  <a:srgbClr val="7030A0"/>
                </a:solidFill>
                <a:effectLst/>
                <a:uLnTx/>
                <a:uFillTx/>
                <a:latin typeface="黑体" panose="02010609060101010101" pitchFamily="49" charset="-122"/>
                <a:ea typeface="黑体" panose="02010609060101010101" pitchFamily="49" charset="-122"/>
                <a:cs typeface="+mn-cs"/>
              </a:rPr>
              <a:t>娓娓道来</a:t>
            </a:r>
            <a:r>
              <a:rPr kumimoji="0" lang="en-US" altLang="zh-CN" sz="2400" b="0" i="0" u="none" strike="noStrike" kern="1200" cap="none" spc="0" normalizeH="0" baseline="0" noProof="0" dirty="0">
                <a:ln>
                  <a:noFill/>
                </a:ln>
                <a:solidFill>
                  <a:srgbClr val="7030A0"/>
                </a:solidFill>
                <a:effectLst/>
                <a:uLnTx/>
                <a:uFillTx/>
                <a:latin typeface="黑体" panose="02010609060101010101" pitchFamily="49" charset="-122"/>
                <a:ea typeface="黑体" panose="02010609060101010101" pitchFamily="49" charset="-122"/>
                <a:cs typeface="+mn-cs"/>
              </a:rPr>
              <a:t>/</a:t>
            </a:r>
            <a:r>
              <a:rPr kumimoji="0" lang="zh-CN" altLang="en-US" sz="2400" b="0" i="0" u="none" strike="noStrike" kern="1200" cap="none" spc="0" normalizeH="0" baseline="0" noProof="0" dirty="0">
                <a:ln>
                  <a:noFill/>
                </a:ln>
                <a:solidFill>
                  <a:srgbClr val="7030A0"/>
                </a:solidFill>
                <a:effectLst/>
                <a:uLnTx/>
                <a:uFillTx/>
                <a:latin typeface="黑体" panose="02010609060101010101" pitchFamily="49" charset="-122"/>
                <a:ea typeface="黑体" panose="02010609060101010101" pitchFamily="49" charset="-122"/>
                <a:cs typeface="+mn-cs"/>
              </a:rPr>
              <a:t>简明平实</a:t>
            </a:r>
            <a:r>
              <a:rPr kumimoji="0" lang="en-US" altLang="zh-CN" sz="2400" b="0" i="0" u="none" strike="noStrike" kern="1200" cap="none" spc="0" normalizeH="0" baseline="0" noProof="0" dirty="0">
                <a:ln>
                  <a:noFill/>
                </a:ln>
                <a:solidFill>
                  <a:srgbClr val="7030A0"/>
                </a:solidFill>
                <a:effectLst/>
                <a:uLnTx/>
                <a:uFillTx/>
                <a:latin typeface="黑体" panose="02010609060101010101" pitchFamily="49" charset="-122"/>
                <a:ea typeface="黑体" panose="02010609060101010101" pitchFamily="49" charset="-122"/>
                <a:cs typeface="+mn-cs"/>
              </a:rPr>
              <a:t>/</a:t>
            </a:r>
            <a:r>
              <a:rPr kumimoji="0" lang="zh-CN" altLang="en-US" sz="2400" b="0" i="0" u="none" strike="noStrike" kern="1200" cap="none" spc="0" normalizeH="0" baseline="0" noProof="0" dirty="0">
                <a:ln>
                  <a:noFill/>
                </a:ln>
                <a:solidFill>
                  <a:srgbClr val="7030A0"/>
                </a:solidFill>
                <a:effectLst/>
                <a:uLnTx/>
                <a:uFillTx/>
                <a:latin typeface="黑体" panose="02010609060101010101" pitchFamily="49" charset="-122"/>
                <a:ea typeface="黑体" panose="02010609060101010101" pitchFamily="49" charset="-122"/>
                <a:cs typeface="+mn-cs"/>
              </a:rPr>
              <a:t>形象生动</a:t>
            </a:r>
            <a:r>
              <a:rPr kumimoji="0" lang="en-US" altLang="zh-CN" sz="2400" b="0" i="0" u="none" strike="noStrike" kern="1200" cap="none" spc="0" normalizeH="0" baseline="0" noProof="0" dirty="0">
                <a:ln>
                  <a:noFill/>
                </a:ln>
                <a:solidFill>
                  <a:srgbClr val="7030A0"/>
                </a:solidFill>
                <a:effectLst/>
                <a:uLnTx/>
                <a:uFillTx/>
                <a:latin typeface="黑体" panose="02010609060101010101" pitchFamily="49" charset="-122"/>
                <a:ea typeface="黑体" panose="02010609060101010101" pitchFamily="49" charset="-122"/>
                <a:cs typeface="+mn-cs"/>
              </a:rPr>
              <a:t>/</a:t>
            </a:r>
            <a:r>
              <a:rPr kumimoji="0" lang="zh-CN" altLang="en-US" sz="2400" b="0" i="0" u="none" strike="noStrike" kern="1200" cap="none" spc="0" normalizeH="0" baseline="0" noProof="0" dirty="0">
                <a:ln>
                  <a:noFill/>
                </a:ln>
                <a:solidFill>
                  <a:srgbClr val="7030A0"/>
                </a:solidFill>
                <a:effectLst/>
                <a:uLnTx/>
                <a:uFillTx/>
                <a:latin typeface="黑体" panose="02010609060101010101" pitchFamily="49" charset="-122"/>
                <a:ea typeface="黑体" panose="02010609060101010101" pitchFamily="49" charset="-122"/>
                <a:cs typeface="+mn-cs"/>
              </a:rPr>
              <a:t>幽默风趣</a:t>
            </a:r>
            <a:r>
              <a:rPr kumimoji="0" lang="en-US" altLang="zh-CN" sz="2400" b="0" i="0" u="none" strike="noStrike" kern="1200" cap="none" spc="0" normalizeH="0" baseline="0" noProof="0" dirty="0">
                <a:ln>
                  <a:noFill/>
                </a:ln>
                <a:solidFill>
                  <a:srgbClr val="7030A0"/>
                </a:solidFill>
                <a:effectLst/>
                <a:uLnTx/>
                <a:uFillTx/>
                <a:latin typeface="黑体" panose="02010609060101010101" pitchFamily="49" charset="-122"/>
                <a:ea typeface="黑体" panose="02010609060101010101" pitchFamily="49" charset="-122"/>
                <a:cs typeface="+mn-cs"/>
              </a:rPr>
              <a:t>/</a:t>
            </a:r>
            <a:r>
              <a:rPr kumimoji="0" lang="zh-CN" altLang="en-US" sz="2400" b="0" i="0" u="none" strike="noStrike" kern="1200" cap="none" spc="0" normalizeH="0" baseline="0" noProof="0" dirty="0">
                <a:ln>
                  <a:noFill/>
                </a:ln>
                <a:solidFill>
                  <a:srgbClr val="7030A0"/>
                </a:solidFill>
                <a:effectLst/>
                <a:uLnTx/>
                <a:uFillTx/>
                <a:latin typeface="黑体" panose="02010609060101010101" pitchFamily="49" charset="-122"/>
                <a:ea typeface="黑体" panose="02010609060101010101" pitchFamily="49" charset="-122"/>
                <a:cs typeface="+mn-cs"/>
              </a:rPr>
              <a:t>含蓄委婉</a:t>
            </a:r>
            <a:r>
              <a:rPr kumimoji="0" lang="en-US" altLang="zh-CN" sz="2400" b="0" i="0" u="none" strike="noStrike" kern="1200" cap="none" spc="0" normalizeH="0" baseline="0" noProof="0" dirty="0">
                <a:ln>
                  <a:noFill/>
                </a:ln>
                <a:solidFill>
                  <a:srgbClr val="7030A0"/>
                </a:solidFill>
                <a:effectLst/>
                <a:uLnTx/>
                <a:uFillTx/>
                <a:latin typeface="黑体" panose="02010609060101010101" pitchFamily="49" charset="-122"/>
                <a:ea typeface="黑体" panose="02010609060101010101" pitchFamily="49" charset="-122"/>
                <a:cs typeface="+mn-cs"/>
              </a:rPr>
              <a:t>/</a:t>
            </a:r>
            <a:r>
              <a:rPr kumimoji="0" lang="zh-CN" altLang="en-US" sz="2400" b="0" i="0" u="none" strike="noStrike" kern="1200" cap="none" spc="0" normalizeH="0" baseline="0" noProof="0" dirty="0">
                <a:ln>
                  <a:noFill/>
                </a:ln>
                <a:solidFill>
                  <a:srgbClr val="7030A0"/>
                </a:solidFill>
                <a:effectLst/>
                <a:uLnTx/>
                <a:uFillTx/>
                <a:latin typeface="黑体" panose="02010609060101010101" pitchFamily="49" charset="-122"/>
                <a:ea typeface="黑体" panose="02010609060101010101" pitchFamily="49" charset="-122"/>
                <a:cs typeface="+mn-cs"/>
              </a:rPr>
              <a:t>富有文采</a:t>
            </a:r>
            <a:endParaRPr kumimoji="0" lang="en-US" altLang="zh-CN" sz="2400" b="0" i="0" u="none" strike="noStrike" kern="1200" cap="none" spc="0" normalizeH="0" baseline="0" noProof="0" dirty="0">
              <a:ln>
                <a:noFill/>
              </a:ln>
              <a:solidFill>
                <a:srgbClr val="7030A0"/>
              </a:solidFill>
              <a:effectLst/>
              <a:uLnTx/>
              <a:uFillTx/>
              <a:latin typeface="黑体" panose="02010609060101010101" pitchFamily="49" charset="-122"/>
              <a:ea typeface="黑体" panose="02010609060101010101" pitchFamily="49" charset="-122"/>
              <a:cs typeface="+mn-cs"/>
            </a:endParaRPr>
          </a:p>
          <a:p>
            <a:pPr marL="0" marR="0" lvl="0" indent="0" algn="l" defTabSz="4572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rgbClr val="7030A0"/>
                </a:solidFill>
                <a:effectLst/>
                <a:uLnTx/>
                <a:uFillTx/>
                <a:latin typeface="黑体" panose="02010609060101010101" pitchFamily="49" charset="-122"/>
                <a:ea typeface="黑体" panose="02010609060101010101" pitchFamily="49" charset="-122"/>
                <a:cs typeface="+mn-cs"/>
              </a:rPr>
              <a:t>具体特点：语言准确</a:t>
            </a:r>
            <a:r>
              <a:rPr kumimoji="0" lang="en-US" altLang="zh-CN" sz="2400" b="0" i="0" u="none" strike="noStrike" kern="1200" cap="none" spc="0" normalizeH="0" baseline="0" noProof="0" dirty="0">
                <a:ln>
                  <a:noFill/>
                </a:ln>
                <a:solidFill>
                  <a:srgbClr val="7030A0"/>
                </a:solidFill>
                <a:effectLst/>
                <a:uLnTx/>
                <a:uFillTx/>
                <a:latin typeface="黑体" panose="02010609060101010101" pitchFamily="49" charset="-122"/>
                <a:ea typeface="黑体" panose="02010609060101010101" pitchFamily="49" charset="-122"/>
                <a:cs typeface="+mn-cs"/>
              </a:rPr>
              <a:t>/</a:t>
            </a:r>
            <a:r>
              <a:rPr kumimoji="0" lang="zh-CN" altLang="en-US" sz="2400" b="0" i="0" u="none" strike="noStrike" kern="1200" cap="none" spc="0" normalizeH="0" baseline="0" noProof="0" dirty="0">
                <a:ln>
                  <a:noFill/>
                </a:ln>
                <a:solidFill>
                  <a:srgbClr val="7030A0"/>
                </a:solidFill>
                <a:effectLst/>
                <a:uLnTx/>
                <a:uFillTx/>
                <a:latin typeface="黑体" panose="02010609060101010101" pitchFamily="49" charset="-122"/>
                <a:ea typeface="黑体" panose="02010609060101010101" pitchFamily="49" charset="-122"/>
                <a:cs typeface="+mn-cs"/>
              </a:rPr>
              <a:t>严密</a:t>
            </a:r>
            <a:r>
              <a:rPr kumimoji="0" lang="en-US" altLang="zh-CN" sz="2400" b="0" i="0" u="none" strike="noStrike" kern="1200" cap="none" spc="0" normalizeH="0" baseline="0" noProof="0" dirty="0">
                <a:ln>
                  <a:noFill/>
                </a:ln>
                <a:solidFill>
                  <a:srgbClr val="7030A0"/>
                </a:solidFill>
                <a:effectLst/>
                <a:uLnTx/>
                <a:uFillTx/>
                <a:latin typeface="黑体" panose="02010609060101010101" pitchFamily="49" charset="-122"/>
                <a:ea typeface="黑体" panose="02010609060101010101" pitchFamily="49" charset="-122"/>
                <a:cs typeface="+mn-cs"/>
              </a:rPr>
              <a:t>/</a:t>
            </a:r>
            <a:r>
              <a:rPr kumimoji="0" lang="zh-CN" altLang="en-US" sz="2400" b="0" i="0" u="none" strike="noStrike" kern="1200" cap="none" spc="0" normalizeH="0" baseline="0" noProof="0" dirty="0">
                <a:ln>
                  <a:noFill/>
                </a:ln>
                <a:solidFill>
                  <a:srgbClr val="7030A0"/>
                </a:solidFill>
                <a:effectLst/>
                <a:uLnTx/>
                <a:uFillTx/>
                <a:latin typeface="黑体" panose="02010609060101010101" pitchFamily="49" charset="-122"/>
                <a:ea typeface="黑体" panose="02010609060101010101" pitchFamily="49" charset="-122"/>
                <a:cs typeface="+mn-cs"/>
              </a:rPr>
              <a:t>鲜明</a:t>
            </a:r>
            <a:r>
              <a:rPr kumimoji="0" lang="en-US" altLang="zh-CN" sz="2400" b="0" i="0" u="none" strike="noStrike" kern="1200" cap="none" spc="0" normalizeH="0" baseline="0" noProof="0" dirty="0">
                <a:ln>
                  <a:noFill/>
                </a:ln>
                <a:solidFill>
                  <a:srgbClr val="7030A0"/>
                </a:solidFill>
                <a:effectLst/>
                <a:uLnTx/>
                <a:uFillTx/>
                <a:latin typeface="黑体" panose="02010609060101010101" pitchFamily="49" charset="-122"/>
                <a:ea typeface="黑体" panose="02010609060101010101" pitchFamily="49" charset="-122"/>
                <a:cs typeface="+mn-cs"/>
              </a:rPr>
              <a:t>/</a:t>
            </a:r>
            <a:r>
              <a:rPr kumimoji="0" lang="zh-CN" altLang="en-US" sz="2400" b="0" i="0" u="none" strike="noStrike" kern="1200" cap="none" spc="0" normalizeH="0" baseline="0" noProof="0" dirty="0">
                <a:ln>
                  <a:noFill/>
                </a:ln>
                <a:solidFill>
                  <a:srgbClr val="7030A0"/>
                </a:solidFill>
                <a:effectLst/>
                <a:uLnTx/>
                <a:uFillTx/>
                <a:latin typeface="黑体" panose="02010609060101010101" pitchFamily="49" charset="-122"/>
                <a:ea typeface="黑体" panose="02010609060101010101" pitchFamily="49" charset="-122"/>
                <a:cs typeface="+mn-cs"/>
              </a:rPr>
              <a:t>简练概括</a:t>
            </a:r>
            <a:r>
              <a:rPr kumimoji="0" lang="en-US" altLang="zh-CN" sz="2400" b="0" i="0" u="none" strike="noStrike" kern="1200" cap="none" spc="0" normalizeH="0" baseline="0" noProof="0" dirty="0">
                <a:ln>
                  <a:noFill/>
                </a:ln>
                <a:solidFill>
                  <a:srgbClr val="7030A0"/>
                </a:solidFill>
                <a:effectLst/>
                <a:uLnTx/>
                <a:uFillTx/>
                <a:latin typeface="黑体" panose="02010609060101010101" pitchFamily="49" charset="-122"/>
                <a:ea typeface="黑体" panose="02010609060101010101" pitchFamily="49" charset="-122"/>
                <a:cs typeface="+mn-cs"/>
              </a:rPr>
              <a:t>/</a:t>
            </a:r>
            <a:r>
              <a:rPr kumimoji="0" lang="zh-CN" altLang="en-US" sz="2400" b="0" i="0" u="none" strike="noStrike" kern="1200" cap="none" spc="0" normalizeH="0" baseline="0" noProof="0" dirty="0">
                <a:ln>
                  <a:noFill/>
                </a:ln>
                <a:solidFill>
                  <a:srgbClr val="7030A0"/>
                </a:solidFill>
                <a:effectLst/>
                <a:uLnTx/>
                <a:uFillTx/>
                <a:latin typeface="黑体" panose="02010609060101010101" pitchFamily="49" charset="-122"/>
                <a:ea typeface="黑体" panose="02010609060101010101" pitchFamily="49" charset="-122"/>
                <a:cs typeface="+mn-cs"/>
              </a:rPr>
              <a:t>形象生动</a:t>
            </a:r>
            <a:endParaRPr kumimoji="0" lang="en-US" altLang="zh-CN" sz="2400" b="0" i="0" u="none" strike="noStrike" kern="1200" cap="none" spc="0" normalizeH="0" baseline="0" noProof="0" dirty="0">
              <a:ln>
                <a:noFill/>
              </a:ln>
              <a:solidFill>
                <a:srgbClr val="7030A0"/>
              </a:solidFill>
              <a:effectLst/>
              <a:uLnTx/>
              <a:uFillTx/>
              <a:latin typeface="黑体" panose="02010609060101010101" pitchFamily="49" charset="-122"/>
              <a:ea typeface="黑体" panose="02010609060101010101" pitchFamily="49" charset="-122"/>
              <a:cs typeface="+mn-cs"/>
            </a:endParaRPr>
          </a:p>
          <a:p>
            <a:pPr marL="0" marR="0" lvl="0" indent="0" algn="l" defTabSz="457200" rtl="0" eaLnBrk="0" fontAlgn="base" latinLnBrk="0" hangingPunct="0">
              <a:lnSpc>
                <a:spcPct val="100000"/>
              </a:lnSpc>
              <a:spcBef>
                <a:spcPct val="0"/>
              </a:spcBef>
              <a:spcAft>
                <a:spcPct val="0"/>
              </a:spcAft>
              <a:buClrTx/>
              <a:buSzTx/>
              <a:buFontTx/>
              <a:buNone/>
              <a:defRPr/>
            </a:pPr>
            <a:endParaRPr kumimoji="0" lang="en-US" altLang="zh-CN" sz="2400" b="0" i="0" u="none" strike="noStrike" kern="1200" cap="none" spc="0" normalizeH="0" baseline="0" noProof="0" dirty="0">
              <a:ln>
                <a:noFill/>
              </a:ln>
              <a:solidFill>
                <a:srgbClr val="7030A0"/>
              </a:solidFill>
              <a:effectLst/>
              <a:uLnTx/>
              <a:uFillTx/>
              <a:latin typeface="黑体" panose="02010609060101010101" pitchFamily="49" charset="-122"/>
              <a:ea typeface="黑体" panose="02010609060101010101" pitchFamily="49" charset="-122"/>
              <a:cs typeface="+mn-cs"/>
            </a:endParaRPr>
          </a:p>
          <a:p>
            <a:pPr marL="0" marR="0" lvl="0" indent="0" algn="l" defTabSz="457200" rtl="0" eaLnBrk="0" fontAlgn="base" latinLnBrk="0" hangingPunct="0">
              <a:lnSpc>
                <a:spcPct val="100000"/>
              </a:lnSpc>
              <a:spcBef>
                <a:spcPct val="0"/>
              </a:spcBef>
              <a:spcAft>
                <a:spcPct val="0"/>
              </a:spcAft>
              <a:buClrTx/>
              <a:buSzTx/>
              <a:buFontTx/>
              <a:buNone/>
              <a:defRPr/>
            </a:pPr>
            <a:r>
              <a:rPr lang="zh-CN" altLang="en-US" sz="4000" dirty="0">
                <a:solidFill>
                  <a:prstClr val="black"/>
                </a:solidFill>
                <a:latin typeface="演示秋鸿楷" panose="00000500000000000000" pitchFamily="2" charset="-122"/>
                <a:ea typeface="演示秋鸿楷" panose="00000500000000000000" pitchFamily="2" charset="-122"/>
              </a:rPr>
              <a:t>四</a:t>
            </a:r>
            <a:r>
              <a:rPr kumimoji="0" lang="zh-CN" altLang="en-US" sz="4000" b="0" i="0" u="none" strike="noStrike" kern="1200" cap="none" spc="0" normalizeH="0" baseline="0" noProof="0" dirty="0">
                <a:ln>
                  <a:noFill/>
                </a:ln>
                <a:solidFill>
                  <a:prstClr val="black"/>
                </a:solidFill>
                <a:effectLst/>
                <a:uLnTx/>
                <a:uFillTx/>
                <a:latin typeface="演示秋鸿楷" panose="00000500000000000000" pitchFamily="2" charset="-122"/>
                <a:ea typeface="演示秋鸿楷" panose="00000500000000000000" pitchFamily="2" charset="-122"/>
                <a:cs typeface="+mn-cs"/>
              </a:rPr>
              <a:t>、分析论证特点</a:t>
            </a:r>
            <a:r>
              <a:rPr kumimoji="0" lang="zh-CN" altLang="en-US" sz="20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（是观点、论证结构、论证方法、论证语言的综合考查）</a:t>
            </a:r>
            <a:r>
              <a:rPr kumimoji="0" lang="en-US" altLang="zh-CN" sz="20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     </a:t>
            </a:r>
            <a:endParaRPr kumimoji="0" lang="en-US" altLang="zh-CN" sz="20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86461" y="-161375"/>
            <a:ext cx="11247846" cy="8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0" fontAlgn="base" latinLnBrk="0" hangingPunct="0">
              <a:lnSpc>
                <a:spcPct val="150000"/>
              </a:lnSpc>
              <a:spcBef>
                <a:spcPct val="0"/>
              </a:spcBef>
              <a:spcAft>
                <a:spcPct val="0"/>
              </a:spcAft>
              <a:buClrTx/>
              <a:buSzTx/>
              <a:buFontTx/>
              <a:buNone/>
              <a:defRPr/>
            </a:pPr>
            <a:r>
              <a:rPr lang="zh-CN" altLang="en-US" sz="3600" dirty="0">
                <a:solidFill>
                  <a:prstClr val="black"/>
                </a:solidFill>
                <a:latin typeface="演示秋鸿楷" panose="00000500000000000000" pitchFamily="2" charset="-122"/>
                <a:ea typeface="演示秋鸿楷" panose="00000500000000000000" pitchFamily="2" charset="-122"/>
              </a:rPr>
              <a:t>一、分析</a:t>
            </a:r>
            <a:r>
              <a:rPr lang="zh-CN" altLang="en-US" sz="3600" dirty="0">
                <a:solidFill>
                  <a:prstClr val="black"/>
                </a:solidFill>
                <a:highlight>
                  <a:srgbClr val="00FFFF"/>
                </a:highlight>
                <a:latin typeface="演示秋鸿楷" panose="00000500000000000000" pitchFamily="2" charset="-122"/>
                <a:ea typeface="演示秋鸿楷" panose="00000500000000000000" pitchFamily="2" charset="-122"/>
              </a:rPr>
              <a:t>论证角度和论证方法</a:t>
            </a:r>
            <a:r>
              <a:rPr kumimoji="0" lang="en-US" altLang="zh-CN" sz="3600" b="0" i="0" u="none" strike="noStrike" kern="1200" cap="none" spc="0" normalizeH="0" baseline="0" noProof="0" dirty="0">
                <a:ln>
                  <a:noFill/>
                </a:ln>
                <a:solidFill>
                  <a:prstClr val="black"/>
                </a:solidFill>
                <a:effectLst/>
                <a:highlight>
                  <a:srgbClr val="00FFFF"/>
                </a:highlight>
                <a:uLnTx/>
                <a:uFillTx/>
                <a:latin typeface="演示秋鸿楷" panose="00000500000000000000" pitchFamily="2" charset="-122"/>
                <a:ea typeface="演示秋鸿楷" panose="00000500000000000000" pitchFamily="2" charset="-122"/>
              </a:rPr>
              <a:t>  </a:t>
            </a:r>
            <a:endParaRPr kumimoji="0" lang="en-US" altLang="zh-CN" sz="3600" b="0" i="0" u="none" strike="noStrike" kern="1200" cap="none" spc="0" normalizeH="0" baseline="0" noProof="0" dirty="0">
              <a:ln>
                <a:noFill/>
              </a:ln>
              <a:solidFill>
                <a:prstClr val="black"/>
              </a:solidFill>
              <a:effectLst/>
              <a:highlight>
                <a:srgbClr val="00FFFF"/>
              </a:highlight>
              <a:uLnTx/>
              <a:uFillTx/>
              <a:latin typeface="演示秋鸿楷" panose="00000500000000000000" pitchFamily="2" charset="-122"/>
              <a:ea typeface="演示秋鸿楷" panose="00000500000000000000" pitchFamily="2" charset="-122"/>
            </a:endParaRPr>
          </a:p>
        </p:txBody>
      </p:sp>
      <p:sp>
        <p:nvSpPr>
          <p:cNvPr id="3" name="文本框 2"/>
          <p:cNvSpPr txBox="1">
            <a:spLocks noChangeArrowheads="1"/>
          </p:cNvSpPr>
          <p:nvPr/>
        </p:nvSpPr>
        <p:spPr bwMode="auto">
          <a:xfrm>
            <a:off x="0" y="490492"/>
            <a:ext cx="10514198" cy="8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eaLnBrk="0" fontAlgn="base" hangingPunct="0">
              <a:lnSpc>
                <a:spcPct val="150000"/>
              </a:lnSpc>
              <a:spcBef>
                <a:spcPct val="0"/>
              </a:spcBef>
              <a:spcAft>
                <a:spcPct val="0"/>
              </a:spcAft>
              <a:buFontTx/>
              <a:buNone/>
              <a:defRPr/>
            </a:pPr>
            <a:r>
              <a:rPr lang="zh-CN" altLang="en-US" sz="3600" dirty="0">
                <a:solidFill>
                  <a:prstClr val="black"/>
                </a:solidFill>
                <a:latin typeface="演示秋鸿楷" panose="00000500000000000000" pitchFamily="2" charset="-122"/>
                <a:ea typeface="演示秋鸿楷" panose="00000500000000000000" pitchFamily="2" charset="-122"/>
              </a:rPr>
              <a:t>论证角度？</a:t>
            </a:r>
            <a:endParaRPr lang="en-US" altLang="zh-CN" sz="3600" dirty="0">
              <a:solidFill>
                <a:prstClr val="black"/>
              </a:solidFill>
              <a:latin typeface="演示秋鸿楷" panose="00000500000000000000" pitchFamily="2" charset="-122"/>
              <a:ea typeface="演示秋鸿楷" panose="00000500000000000000" pitchFamily="2" charset="-122"/>
            </a:endParaRPr>
          </a:p>
        </p:txBody>
      </p:sp>
      <p:sp>
        <p:nvSpPr>
          <p:cNvPr id="4" name="文本框 3"/>
          <p:cNvSpPr txBox="1">
            <a:spLocks noChangeArrowheads="1"/>
          </p:cNvSpPr>
          <p:nvPr/>
        </p:nvSpPr>
        <p:spPr bwMode="auto">
          <a:xfrm>
            <a:off x="86461" y="1301376"/>
            <a:ext cx="10514198" cy="8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eaLnBrk="0" fontAlgn="base" hangingPunct="0">
              <a:lnSpc>
                <a:spcPct val="150000"/>
              </a:lnSpc>
              <a:spcBef>
                <a:spcPct val="0"/>
              </a:spcBef>
              <a:spcAft>
                <a:spcPct val="0"/>
              </a:spcAft>
              <a:buFontTx/>
              <a:buNone/>
              <a:defRPr/>
            </a:pPr>
            <a:r>
              <a:rPr lang="zh-CN" altLang="en-US" sz="3600" dirty="0">
                <a:solidFill>
                  <a:prstClr val="black"/>
                </a:solidFill>
                <a:latin typeface="演示秋鸿楷" panose="00000500000000000000" pitchFamily="2" charset="-122"/>
                <a:ea typeface="演示秋鸿楷" panose="00000500000000000000" pitchFamily="2" charset="-122"/>
              </a:rPr>
              <a:t>靓崽，说说你记得的</a:t>
            </a:r>
            <a:r>
              <a:rPr lang="zh-CN" altLang="en-US" sz="3600" dirty="0">
                <a:solidFill>
                  <a:srgbClr val="0070C0"/>
                </a:solidFill>
                <a:latin typeface="演示秋鸿楷" panose="00000500000000000000" pitchFamily="2" charset="-122"/>
                <a:ea typeface="演示秋鸿楷" panose="00000500000000000000" pitchFamily="2" charset="-122"/>
              </a:rPr>
              <a:t>论证方法</a:t>
            </a:r>
            <a:r>
              <a:rPr lang="zh-CN" altLang="en-US" sz="3600" dirty="0">
                <a:solidFill>
                  <a:prstClr val="black"/>
                </a:solidFill>
                <a:latin typeface="演示秋鸿楷" panose="00000500000000000000" pitchFamily="2" charset="-122"/>
                <a:ea typeface="演示秋鸿楷" panose="00000500000000000000" pitchFamily="2" charset="-122"/>
              </a:rPr>
              <a:t>？</a:t>
            </a:r>
            <a:r>
              <a:rPr lang="en-US" altLang="zh-CN" sz="3600" dirty="0">
                <a:solidFill>
                  <a:prstClr val="black"/>
                </a:solidFill>
                <a:latin typeface="演示秋鸿楷" panose="00000500000000000000" pitchFamily="2" charset="-122"/>
                <a:ea typeface="演示秋鸿楷" panose="00000500000000000000" pitchFamily="2" charset="-122"/>
              </a:rPr>
              <a:t>   </a:t>
            </a:r>
            <a:endParaRPr lang="en-US" altLang="zh-CN" sz="3600" dirty="0">
              <a:solidFill>
                <a:prstClr val="black"/>
              </a:solidFill>
              <a:latin typeface="演示秋鸿楷" panose="00000500000000000000" pitchFamily="2" charset="-122"/>
              <a:ea typeface="演示秋鸿楷" panose="00000500000000000000" pitchFamily="2" charset="-122"/>
            </a:endParaRPr>
          </a:p>
        </p:txBody>
      </p:sp>
      <p:sp>
        <p:nvSpPr>
          <p:cNvPr id="7" name="文本框 6"/>
          <p:cNvSpPr txBox="1"/>
          <p:nvPr/>
        </p:nvSpPr>
        <p:spPr>
          <a:xfrm>
            <a:off x="2534093" y="755153"/>
            <a:ext cx="7123814" cy="523220"/>
          </a:xfrm>
          <a:prstGeom prst="rect">
            <a:avLst/>
          </a:prstGeom>
          <a:noFill/>
        </p:spPr>
        <p:txBody>
          <a:bodyPr wrap="square" rtlCol="0">
            <a:spAutoFit/>
          </a:bodyPr>
          <a:lstStyle/>
          <a:p>
            <a:r>
              <a:rPr lang="zh-CN" altLang="en-US" sz="2800" dirty="0">
                <a:solidFill>
                  <a:srgbClr val="FF0000"/>
                </a:solidFill>
                <a:latin typeface="黑体" panose="02010609060101010101" pitchFamily="49" charset="-122"/>
                <a:ea typeface="黑体" panose="02010609060101010101" pitchFamily="49" charset="-122"/>
              </a:rPr>
              <a:t>立论、驳论</a:t>
            </a:r>
            <a:endParaRPr lang="zh-CN" altLang="en-US" sz="2800" dirty="0">
              <a:solidFill>
                <a:srgbClr val="FF0000"/>
              </a:solidFill>
              <a:latin typeface="黑体" panose="02010609060101010101" pitchFamily="49" charset="-122"/>
              <a:ea typeface="黑体" panose="02010609060101010101" pitchFamily="49" charset="-122"/>
            </a:endParaRPr>
          </a:p>
        </p:txBody>
      </p:sp>
      <p:graphicFrame>
        <p:nvGraphicFramePr>
          <p:cNvPr id="8" name="表格 7"/>
          <p:cNvGraphicFramePr>
            <a:graphicFrameLocks noGrp="1"/>
          </p:cNvGraphicFramePr>
          <p:nvPr/>
        </p:nvGraphicFramePr>
        <p:xfrm>
          <a:off x="251154" y="2221939"/>
          <a:ext cx="11455291" cy="4230630"/>
        </p:xfrm>
        <a:graphic>
          <a:graphicData uri="http://schemas.openxmlformats.org/drawingml/2006/table">
            <a:tbl>
              <a:tblPr firstRow="1" bandRow="1">
                <a:tableStyleId>{5C22544A-7EE6-4342-B048-85BDC9FD1C3A}</a:tableStyleId>
              </a:tblPr>
              <a:tblGrid>
                <a:gridCol w="1937872"/>
                <a:gridCol w="9517419"/>
              </a:tblGrid>
              <a:tr h="423063">
                <a:tc>
                  <a:txBody>
                    <a:bodyPr/>
                    <a:lstStyle/>
                    <a:p>
                      <a:r>
                        <a:rPr kumimoji="0" lang="zh-CN" altLang="en-US" sz="2000" b="1" i="0" u="none" strike="noStrike" kern="1200" cap="none" spc="0" normalizeH="0" baseline="0" noProof="0" dirty="0">
                          <a:ln>
                            <a:noFill/>
                          </a:ln>
                          <a:solidFill>
                            <a:srgbClr val="0070C0"/>
                          </a:solidFill>
                          <a:effectLst/>
                          <a:uLnTx/>
                          <a:uFillTx/>
                          <a:latin typeface="黑体" panose="02010609060101010101" pitchFamily="49" charset="-122"/>
                          <a:ea typeface="黑体" panose="02010609060101010101" pitchFamily="49" charset="-122"/>
                          <a:cs typeface="+mn-cs"/>
                        </a:rPr>
                        <a:t>举例论证</a:t>
                      </a:r>
                      <a:endParaRPr lang="zh-CN" altLang="en-US" sz="2000" b="1" dirty="0">
                        <a:solidFill>
                          <a:srgbClr val="0070C0"/>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0" lang="zh-CN" altLang="en-US" sz="2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有表示列举的关键词“比如”“例如”“诸如”“像”等</a:t>
                      </a:r>
                      <a:endParaRPr lang="zh-CN" altLang="en-US" sz="2000" dirty="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3063">
                <a:tc>
                  <a:txBody>
                    <a:bodyPr/>
                    <a:lstStyle/>
                    <a:p>
                      <a:r>
                        <a:rPr lang="zh-CN" altLang="en-US" sz="2000" b="1" dirty="0">
                          <a:solidFill>
                            <a:srgbClr val="0070C0"/>
                          </a:solidFill>
                          <a:latin typeface="黑体" panose="02010609060101010101" pitchFamily="49" charset="-122"/>
                          <a:ea typeface="黑体" panose="02010609060101010101" pitchFamily="49" charset="-122"/>
                        </a:rPr>
                        <a:t>比喻论证</a:t>
                      </a:r>
                      <a:endParaRPr lang="zh-CN" altLang="en-US" sz="2000" b="1" dirty="0">
                        <a:solidFill>
                          <a:srgbClr val="0070C0"/>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zh-CN" altLang="en-US" sz="2000" dirty="0">
                          <a:solidFill>
                            <a:schemeClr val="tx1"/>
                          </a:solidFill>
                          <a:latin typeface="黑体" panose="02010609060101010101" pitchFamily="49" charset="-122"/>
                          <a:ea typeface="黑体" panose="02010609060101010101" pitchFamily="49" charset="-122"/>
                        </a:rPr>
                        <a:t>有表示比喻的喻词“好像”“如同”“仿佛”“像”“如”等</a:t>
                      </a:r>
                      <a:endParaRPr lang="zh-CN" altLang="en-US" sz="2000" dirty="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3063">
                <a:tc>
                  <a:txBody>
                    <a:bodyPr/>
                    <a:lstStyle/>
                    <a:p>
                      <a:r>
                        <a:rPr lang="zh-CN" altLang="en-US" sz="2000" b="1" dirty="0">
                          <a:solidFill>
                            <a:srgbClr val="7030A0"/>
                          </a:solidFill>
                          <a:latin typeface="黑体" panose="02010609060101010101" pitchFamily="49" charset="-122"/>
                          <a:ea typeface="黑体" panose="02010609060101010101" pitchFamily="49" charset="-122"/>
                        </a:rPr>
                        <a:t>道理论证</a:t>
                      </a:r>
                      <a:endParaRPr lang="zh-CN" altLang="en-US" sz="2000" b="1" dirty="0">
                        <a:solidFill>
                          <a:srgbClr val="7030A0"/>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zh-CN" altLang="en-US" sz="2000" dirty="0">
                          <a:latin typeface="黑体" panose="02010609060101010101" pitchFamily="49" charset="-122"/>
                          <a:ea typeface="黑体" panose="02010609060101010101" pitchFamily="49" charset="-122"/>
                        </a:rPr>
                        <a:t>纯用“概念”“术语”“理论”分析解说观点</a:t>
                      </a:r>
                      <a:endParaRPr lang="zh-CN" altLang="en-US" sz="2000"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3063">
                <a:tc>
                  <a:txBody>
                    <a:bodyPr/>
                    <a:lstStyle/>
                    <a:p>
                      <a:r>
                        <a:rPr lang="zh-CN" altLang="en-US" sz="2000" b="1" dirty="0">
                          <a:solidFill>
                            <a:srgbClr val="7030A0"/>
                          </a:solidFill>
                          <a:latin typeface="黑体" panose="02010609060101010101" pitchFamily="49" charset="-122"/>
                          <a:ea typeface="黑体" panose="02010609060101010101" pitchFamily="49" charset="-122"/>
                        </a:rPr>
                        <a:t>引用论证</a:t>
                      </a:r>
                      <a:endParaRPr lang="zh-CN" altLang="en-US" sz="2000" b="1" dirty="0">
                        <a:solidFill>
                          <a:srgbClr val="7030A0"/>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zh-CN" altLang="en-US" sz="1800" dirty="0">
                          <a:latin typeface="黑体" panose="02010609060101010101" pitchFamily="49" charset="-122"/>
                          <a:ea typeface="黑体" panose="02010609060101010101" pitchFamily="49" charset="-122"/>
                        </a:rPr>
                        <a:t>引用“权威文献”“名人名言”“可靠数据”“法律法规”“原理定律”“俗语谚语”等</a:t>
                      </a:r>
                      <a:endParaRPr lang="zh-CN" altLang="en-US" sz="1800"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3063">
                <a:tc>
                  <a:txBody>
                    <a:bodyPr/>
                    <a:lstStyle/>
                    <a:p>
                      <a:r>
                        <a:rPr lang="zh-CN" altLang="en-US" sz="2000" b="1" dirty="0">
                          <a:solidFill>
                            <a:srgbClr val="FF0066"/>
                          </a:solidFill>
                          <a:latin typeface="黑体" panose="02010609060101010101" pitchFamily="49" charset="-122"/>
                          <a:ea typeface="黑体" panose="02010609060101010101" pitchFamily="49" charset="-122"/>
                        </a:rPr>
                        <a:t>对比论证</a:t>
                      </a:r>
                      <a:endParaRPr lang="zh-CN" altLang="en-US" sz="2000" b="1" dirty="0">
                        <a:solidFill>
                          <a:srgbClr val="FF0066"/>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zh-CN" altLang="en-US" sz="2000" dirty="0">
                          <a:latin typeface="黑体" panose="02010609060101010101" pitchFamily="49" charset="-122"/>
                          <a:ea typeface="黑体" panose="02010609060101010101" pitchFamily="49" charset="-122"/>
                        </a:rPr>
                        <a:t>对照、比较，找差异</a:t>
                      </a:r>
                      <a:endParaRPr lang="zh-CN" altLang="en-US" sz="2000"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3063">
                <a:tc>
                  <a:txBody>
                    <a:bodyPr/>
                    <a:lstStyle/>
                    <a:p>
                      <a:r>
                        <a:rPr lang="zh-CN" altLang="en-US" sz="2000" b="1" dirty="0">
                          <a:solidFill>
                            <a:srgbClr val="FF0066"/>
                          </a:solidFill>
                          <a:latin typeface="黑体" panose="02010609060101010101" pitchFamily="49" charset="-122"/>
                          <a:ea typeface="黑体" panose="02010609060101010101" pitchFamily="49" charset="-122"/>
                        </a:rPr>
                        <a:t>类比论证</a:t>
                      </a:r>
                      <a:endParaRPr lang="zh-CN" altLang="en-US" sz="2000" b="1" dirty="0">
                        <a:solidFill>
                          <a:srgbClr val="FF0066"/>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zh-CN" altLang="en-US" sz="2000" dirty="0">
                          <a:latin typeface="黑体" panose="02010609060101010101" pitchFamily="49" charset="-122"/>
                          <a:ea typeface="黑体" panose="02010609060101010101" pitchFamily="49" charset="-122"/>
                        </a:rPr>
                        <a:t>对照，比较，找相同</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相似</a:t>
                      </a:r>
                      <a:endParaRPr lang="zh-CN" altLang="en-US" sz="2000"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3063">
                <a:tc>
                  <a:txBody>
                    <a:bodyPr/>
                    <a:lstStyle/>
                    <a:p>
                      <a:r>
                        <a:rPr lang="zh-CN" altLang="en-US" sz="2000" dirty="0">
                          <a:latin typeface="黑体" panose="02010609060101010101" pitchFamily="49" charset="-122"/>
                          <a:ea typeface="黑体" panose="02010609060101010101" pitchFamily="49" charset="-122"/>
                        </a:rPr>
                        <a:t>因果论证</a:t>
                      </a:r>
                      <a:endParaRPr lang="zh-CN" altLang="en-US" sz="2000"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zh-CN" altLang="en-US" sz="2000" dirty="0">
                          <a:latin typeface="黑体" panose="02010609060101010101" pitchFamily="49" charset="-122"/>
                          <a:ea typeface="黑体" panose="02010609060101010101" pitchFamily="49" charset="-122"/>
                        </a:rPr>
                        <a:t>关键词“因为”“所以”“由于”“故而”“可见”“导致”</a:t>
                      </a:r>
                      <a:endParaRPr lang="zh-CN" altLang="en-US" sz="2000"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3063">
                <a:tc>
                  <a:txBody>
                    <a:bodyPr/>
                    <a:lstStyle/>
                    <a:p>
                      <a:r>
                        <a:rPr lang="zh-CN" altLang="en-US" sz="2000" dirty="0">
                          <a:latin typeface="黑体" panose="02010609060101010101" pitchFamily="49" charset="-122"/>
                          <a:ea typeface="黑体" panose="02010609060101010101" pitchFamily="49" charset="-122"/>
                        </a:rPr>
                        <a:t>条件</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假设论证</a:t>
                      </a:r>
                      <a:endParaRPr lang="zh-CN" altLang="en-US" sz="2000"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zh-CN" altLang="en-US" sz="2000" dirty="0">
                          <a:latin typeface="黑体" panose="02010609060101010101" pitchFamily="49" charset="-122"/>
                          <a:ea typeface="黑体" panose="02010609060101010101" pitchFamily="49" charset="-122"/>
                        </a:rPr>
                        <a:t>关键词“如果</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假设</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假如</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那么”“倘若”“试想”</a:t>
                      </a:r>
                      <a:endParaRPr lang="zh-CN" altLang="en-US" sz="2000"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3063">
                <a:tc>
                  <a:txBody>
                    <a:bodyPr/>
                    <a:lstStyle/>
                    <a:p>
                      <a:r>
                        <a:rPr lang="zh-CN" altLang="en-US" sz="2000" dirty="0">
                          <a:solidFill>
                            <a:srgbClr val="FF0000"/>
                          </a:solidFill>
                          <a:latin typeface="黑体" panose="02010609060101010101" pitchFamily="49" charset="-122"/>
                          <a:ea typeface="黑体" panose="02010609060101010101" pitchFamily="49" charset="-122"/>
                        </a:rPr>
                        <a:t>反证法</a:t>
                      </a:r>
                      <a:r>
                        <a:rPr lang="en-US" altLang="zh-CN" sz="2000" dirty="0">
                          <a:solidFill>
                            <a:srgbClr val="FF0000"/>
                          </a:solidFill>
                          <a:latin typeface="黑体" panose="02010609060101010101" pitchFamily="49" charset="-122"/>
                          <a:ea typeface="黑体" panose="02010609060101010101" pitchFamily="49" charset="-122"/>
                        </a:rPr>
                        <a:t>/</a:t>
                      </a:r>
                      <a:r>
                        <a:rPr lang="zh-CN" altLang="en-US" sz="2000" dirty="0">
                          <a:solidFill>
                            <a:srgbClr val="FF0000"/>
                          </a:solidFill>
                          <a:latin typeface="黑体" panose="02010609060101010101" pitchFamily="49" charset="-122"/>
                          <a:ea typeface="黑体" panose="02010609060101010101" pitchFamily="49" charset="-122"/>
                        </a:rPr>
                        <a:t>归谬法</a:t>
                      </a:r>
                      <a:endParaRPr lang="zh-CN" altLang="en-US" sz="2000" dirty="0">
                        <a:solidFill>
                          <a:srgbClr val="FF0000"/>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zh-CN" altLang="en-US" sz="2000" dirty="0">
                          <a:latin typeface="黑体" panose="02010609060101010101" pitchFamily="49" charset="-122"/>
                          <a:ea typeface="黑体" panose="02010609060101010101" pitchFamily="49" charset="-122"/>
                        </a:rPr>
                        <a:t>说明某命题的矛盾、虚假、不成立，不管逆证还是归谬，主要都是为了</a:t>
                      </a:r>
                      <a:r>
                        <a:rPr lang="zh-CN" altLang="en-US" sz="2000" dirty="0">
                          <a:solidFill>
                            <a:srgbClr val="FF0000"/>
                          </a:solidFill>
                          <a:latin typeface="黑体" panose="02010609060101010101" pitchFamily="49" charset="-122"/>
                          <a:ea typeface="黑体" panose="02010609060101010101" pitchFamily="49" charset="-122"/>
                        </a:rPr>
                        <a:t>否定某命题</a:t>
                      </a:r>
                      <a:endParaRPr lang="zh-CN" altLang="en-US" sz="2000" dirty="0">
                        <a:solidFill>
                          <a:srgbClr val="FF0000"/>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3063">
                <a:tc>
                  <a:txBody>
                    <a:bodyPr/>
                    <a:lstStyle/>
                    <a:p>
                      <a:r>
                        <a:rPr lang="zh-CN" altLang="en-US" sz="2000" dirty="0">
                          <a:solidFill>
                            <a:srgbClr val="FF0000"/>
                          </a:solidFill>
                          <a:latin typeface="黑体" panose="02010609060101010101" pitchFamily="49" charset="-122"/>
                          <a:ea typeface="黑体" panose="02010609060101010101" pitchFamily="49" charset="-122"/>
                        </a:rPr>
                        <a:t>驳论</a:t>
                      </a:r>
                      <a:r>
                        <a:rPr lang="en-US" altLang="zh-CN" sz="2000" dirty="0">
                          <a:solidFill>
                            <a:srgbClr val="FF0000"/>
                          </a:solidFill>
                          <a:latin typeface="黑体" panose="02010609060101010101" pitchFamily="49" charset="-122"/>
                          <a:ea typeface="黑体" panose="02010609060101010101" pitchFamily="49" charset="-122"/>
                        </a:rPr>
                        <a:t>/</a:t>
                      </a:r>
                      <a:r>
                        <a:rPr lang="zh-CN" altLang="en-US" sz="2000" dirty="0">
                          <a:solidFill>
                            <a:srgbClr val="FF0000"/>
                          </a:solidFill>
                          <a:latin typeface="黑体" panose="02010609060101010101" pitchFamily="49" charset="-122"/>
                          <a:ea typeface="黑体" panose="02010609060101010101" pitchFamily="49" charset="-122"/>
                        </a:rPr>
                        <a:t>破立</a:t>
                      </a:r>
                      <a:endParaRPr lang="zh-CN" altLang="en-US" sz="2000" dirty="0">
                        <a:solidFill>
                          <a:srgbClr val="FF0000"/>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zh-CN" altLang="en-US" sz="2000" dirty="0">
                          <a:latin typeface="黑体" panose="02010609060101010101" pitchFamily="49" charset="-122"/>
                          <a:ea typeface="黑体" panose="02010609060101010101" pitchFamily="49" charset="-122"/>
                        </a:rPr>
                        <a:t>反驳某观点、命题。方式一般为先破后立，或边破边立</a:t>
                      </a:r>
                      <a:endParaRPr lang="zh-CN" altLang="en-US" sz="2000"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78500" y="464004"/>
          <a:ext cx="11835000" cy="6098983"/>
        </p:xfrm>
        <a:graphic>
          <a:graphicData uri="http://schemas.openxmlformats.org/drawingml/2006/table">
            <a:tbl>
              <a:tblPr firstRow="1" bandRow="1">
                <a:tableStyleId>{5C22544A-7EE6-4342-B048-85BDC9FD1C3A}</a:tableStyleId>
              </a:tblPr>
              <a:tblGrid>
                <a:gridCol w="1365074"/>
                <a:gridCol w="5805182"/>
                <a:gridCol w="4664744"/>
              </a:tblGrid>
              <a:tr h="368743">
                <a:tc>
                  <a:txBody>
                    <a:bodyPr/>
                    <a:lstStyle/>
                    <a:p>
                      <a:pPr algn="ctr"/>
                      <a:r>
                        <a:rPr lang="zh-CN" altLang="en-US" sz="2200" dirty="0">
                          <a:solidFill>
                            <a:schemeClr val="tx1"/>
                          </a:solidFill>
                          <a:latin typeface="黑体" panose="02010609060101010101" pitchFamily="49" charset="-122"/>
                          <a:ea typeface="黑体" panose="02010609060101010101" pitchFamily="49" charset="-122"/>
                        </a:rPr>
                        <a:t>论证方法</a:t>
                      </a:r>
                      <a:endParaRPr lang="zh-CN" altLang="en-US" sz="2200" dirty="0">
                        <a:solidFill>
                          <a:schemeClr val="tx1"/>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alpha val="54902"/>
                      </a:srgbClr>
                    </a:solidFill>
                  </a:tcPr>
                </a:tc>
                <a:tc>
                  <a:txBody>
                    <a:bodyPr/>
                    <a:lstStyle/>
                    <a:p>
                      <a:pPr algn="ctr"/>
                      <a:r>
                        <a:rPr lang="zh-CN" altLang="en-US" sz="2200" dirty="0">
                          <a:solidFill>
                            <a:schemeClr val="tx1"/>
                          </a:solidFill>
                          <a:latin typeface="黑体" panose="02010609060101010101" pitchFamily="49" charset="-122"/>
                          <a:ea typeface="黑体" panose="02010609060101010101" pitchFamily="49" charset="-122"/>
                        </a:rPr>
                        <a:t>分析</a:t>
                      </a:r>
                      <a:endParaRPr lang="zh-CN" altLang="en-US" sz="2200" dirty="0">
                        <a:solidFill>
                          <a:schemeClr val="tx1"/>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alpha val="54902"/>
                      </a:srgbClr>
                    </a:solidFill>
                  </a:tcPr>
                </a:tc>
                <a:tc>
                  <a:txBody>
                    <a:bodyPr/>
                    <a:lstStyle/>
                    <a:p>
                      <a:pPr algn="ctr"/>
                      <a:r>
                        <a:rPr lang="zh-CN" altLang="en-US" sz="2200" dirty="0">
                          <a:solidFill>
                            <a:schemeClr val="tx1"/>
                          </a:solidFill>
                          <a:latin typeface="黑体" panose="02010609060101010101" pitchFamily="49" charset="-122"/>
                          <a:ea typeface="黑体" panose="02010609060101010101" pitchFamily="49" charset="-122"/>
                        </a:rPr>
                        <a:t>效果</a:t>
                      </a:r>
                      <a:endParaRPr lang="zh-CN" altLang="en-US" sz="2200" dirty="0">
                        <a:solidFill>
                          <a:schemeClr val="tx1"/>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alpha val="54902"/>
                      </a:srgbClr>
                    </a:solidFill>
                  </a:tcPr>
                </a:tc>
              </a:tr>
              <a:tr h="368743">
                <a:tc>
                  <a:txBody>
                    <a:bodyPr/>
                    <a:lstStyle/>
                    <a:p>
                      <a:pPr algn="ctr"/>
                      <a:r>
                        <a:rPr lang="zh-CN" altLang="en-US" dirty="0">
                          <a:solidFill>
                            <a:schemeClr val="tx1"/>
                          </a:solidFill>
                          <a:latin typeface="黑体" panose="02010609060101010101" pitchFamily="49" charset="-122"/>
                          <a:ea typeface="黑体" panose="02010609060101010101" pitchFamily="49" charset="-122"/>
                        </a:rPr>
                        <a:t>举例论证</a:t>
                      </a:r>
                      <a:endParaRPr lang="zh-CN" altLang="en-US" dirty="0">
                        <a:solidFill>
                          <a:schemeClr val="tx1"/>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alpha val="83137"/>
                      </a:srgbClr>
                    </a:solidFill>
                  </a:tcPr>
                </a:tc>
                <a:tc>
                  <a:txBody>
                    <a:bodyPr/>
                    <a:lstStyle/>
                    <a:p>
                      <a:r>
                        <a:rPr lang="zh-CN" altLang="en-US" dirty="0">
                          <a:solidFill>
                            <a:schemeClr val="tx1"/>
                          </a:solidFill>
                          <a:latin typeface="黑体" panose="02010609060101010101" pitchFamily="49" charset="-122"/>
                          <a:ea typeface="黑体" panose="02010609060101010101" pitchFamily="49" charset="-122"/>
                        </a:rPr>
                        <a:t>运用概述和具体事例来论证</a:t>
                      </a:r>
                      <a:endParaRPr lang="zh-CN" altLang="en-US" dirty="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dirty="0">
                          <a:solidFill>
                            <a:schemeClr val="tx1"/>
                          </a:solidFill>
                          <a:latin typeface="黑体" panose="02010609060101010101" pitchFamily="49" charset="-122"/>
                          <a:ea typeface="黑体" panose="02010609060101010101" pitchFamily="49" charset="-122"/>
                        </a:rPr>
                        <a:t>真实可信，增强文章的说服力、权威性</a:t>
                      </a:r>
                      <a:endParaRPr lang="zh-CN" altLang="en-US" dirty="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8743">
                <a:tc>
                  <a:txBody>
                    <a:bodyPr/>
                    <a:lstStyle/>
                    <a:p>
                      <a:pPr algn="ctr"/>
                      <a:r>
                        <a:rPr lang="zh-CN" altLang="en-US" dirty="0">
                          <a:solidFill>
                            <a:schemeClr val="tx1"/>
                          </a:solidFill>
                          <a:latin typeface="黑体" panose="02010609060101010101" pitchFamily="49" charset="-122"/>
                          <a:ea typeface="黑体" panose="02010609060101010101" pitchFamily="49" charset="-122"/>
                        </a:rPr>
                        <a:t>引用论证</a:t>
                      </a:r>
                      <a:endParaRPr lang="zh-CN" altLang="en-US" dirty="0">
                        <a:solidFill>
                          <a:schemeClr val="tx1"/>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alpha val="83137"/>
                      </a:srgbClr>
                    </a:solidFill>
                  </a:tcPr>
                </a:tc>
                <a:tc>
                  <a:txBody>
                    <a:bodyPr/>
                    <a:lstStyle/>
                    <a:p>
                      <a:r>
                        <a:rPr lang="zh-CN" altLang="en-US" dirty="0">
                          <a:solidFill>
                            <a:schemeClr val="tx1"/>
                          </a:solidFill>
                          <a:latin typeface="黑体" panose="02010609060101010101" pitchFamily="49" charset="-122"/>
                          <a:ea typeface="黑体" panose="02010609060101010101" pitchFamily="49" charset="-122"/>
                        </a:rPr>
                        <a:t>运用常理与哲理，包括名人名言、科学原理、定理公式等来论证</a:t>
                      </a:r>
                      <a:endParaRPr lang="zh-CN" altLang="en-US" dirty="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dirty="0">
                          <a:solidFill>
                            <a:schemeClr val="tx1"/>
                          </a:solidFill>
                          <a:latin typeface="黑体" panose="02010609060101010101" pitchFamily="49" charset="-122"/>
                          <a:ea typeface="黑体" panose="02010609060101010101" pitchFamily="49" charset="-122"/>
                        </a:rPr>
                        <a:t>增强文章的说服力与感染力，使论证更有力</a:t>
                      </a:r>
                      <a:endParaRPr lang="zh-CN" altLang="en-US" dirty="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8743">
                <a:tc>
                  <a:txBody>
                    <a:bodyPr/>
                    <a:lstStyle/>
                    <a:p>
                      <a:pPr algn="ctr"/>
                      <a:r>
                        <a:rPr lang="zh-CN" altLang="en-US" dirty="0">
                          <a:solidFill>
                            <a:schemeClr val="tx1"/>
                          </a:solidFill>
                          <a:latin typeface="黑体" panose="02010609060101010101" pitchFamily="49" charset="-122"/>
                          <a:ea typeface="黑体" panose="02010609060101010101" pitchFamily="49" charset="-122"/>
                        </a:rPr>
                        <a:t>对比论证</a:t>
                      </a:r>
                      <a:endParaRPr lang="zh-CN" altLang="en-US" dirty="0">
                        <a:solidFill>
                          <a:schemeClr val="tx1"/>
                        </a:solidFill>
                        <a:latin typeface="黑体" panose="02010609060101010101" pitchFamily="49" charset="-122"/>
                        <a:ea typeface="黑体" panose="02010609060101010101" pitchFamily="49" charset="-122"/>
                      </a:endParaRPr>
                    </a:p>
                    <a:p>
                      <a:pPr algn="ctr"/>
                      <a:endParaRPr lang="zh-CN" altLang="en-US" dirty="0">
                        <a:solidFill>
                          <a:schemeClr val="tx1"/>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alpha val="83137"/>
                      </a:srgbClr>
                    </a:solidFill>
                  </a:tcPr>
                </a:tc>
                <a:tc>
                  <a:txBody>
                    <a:bodyPr/>
                    <a:lstStyle/>
                    <a:p>
                      <a:r>
                        <a:rPr lang="zh-CN" altLang="en-US" dirty="0">
                          <a:solidFill>
                            <a:schemeClr val="tx1"/>
                          </a:solidFill>
                          <a:latin typeface="黑体" panose="02010609060101010101" pitchFamily="49" charset="-122"/>
                          <a:ea typeface="黑体" panose="02010609060101010101" pitchFamily="49" charset="-122"/>
                        </a:rPr>
                        <a:t>通过对事物的相反或相异的属性的比较来揭示需要论证的论点</a:t>
                      </a:r>
                      <a:endParaRPr lang="zh-CN" altLang="en-US" dirty="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dirty="0">
                          <a:solidFill>
                            <a:schemeClr val="tx1"/>
                          </a:solidFill>
                          <a:latin typeface="黑体" panose="02010609060101010101" pitchFamily="49" charset="-122"/>
                          <a:ea typeface="黑体" panose="02010609060101010101" pitchFamily="49" charset="-122"/>
                        </a:rPr>
                        <a:t>分辨差异，解释本质。正反对比鲜明，给人以深刻印象，使论证更有力</a:t>
                      </a:r>
                      <a:endParaRPr lang="zh-CN" altLang="en-US" dirty="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8743">
                <a:tc>
                  <a:txBody>
                    <a:bodyPr/>
                    <a:lstStyle/>
                    <a:p>
                      <a:pPr algn="ctr"/>
                      <a:r>
                        <a:rPr lang="zh-CN" altLang="en-US" dirty="0">
                          <a:solidFill>
                            <a:schemeClr val="tx1"/>
                          </a:solidFill>
                          <a:latin typeface="黑体" panose="02010609060101010101" pitchFamily="49" charset="-122"/>
                          <a:ea typeface="黑体" panose="02010609060101010101" pitchFamily="49" charset="-122"/>
                        </a:rPr>
                        <a:t>比喻论证</a:t>
                      </a:r>
                      <a:endParaRPr lang="zh-CN" altLang="en-US" dirty="0">
                        <a:solidFill>
                          <a:schemeClr val="tx1"/>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alpha val="83137"/>
                      </a:srgbClr>
                    </a:solidFill>
                  </a:tcPr>
                </a:tc>
                <a:tc>
                  <a:txBody>
                    <a:bodyPr/>
                    <a:lstStyle/>
                    <a:p>
                      <a:r>
                        <a:rPr lang="zh-CN" altLang="en-US" dirty="0">
                          <a:solidFill>
                            <a:schemeClr val="tx1"/>
                          </a:solidFill>
                          <a:latin typeface="黑体" panose="02010609060101010101" pitchFamily="49" charset="-122"/>
                          <a:ea typeface="黑体" panose="02010609060101010101" pitchFamily="49" charset="-122"/>
                        </a:rPr>
                        <a:t>用人们熟知的事物作比喻来证明观点</a:t>
                      </a:r>
                      <a:endParaRPr lang="zh-CN" altLang="en-US" dirty="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dirty="0">
                          <a:solidFill>
                            <a:schemeClr val="tx1"/>
                          </a:solidFill>
                          <a:latin typeface="黑体" panose="02010609060101010101" pitchFamily="49" charset="-122"/>
                          <a:ea typeface="黑体" panose="02010609060101010101" pitchFamily="49" charset="-122"/>
                        </a:rPr>
                        <a:t>能够把道理讲得浅显易懂，语言生动形象，容易被人接受</a:t>
                      </a:r>
                      <a:endParaRPr lang="zh-CN" altLang="en-US" dirty="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8743">
                <a:tc>
                  <a:txBody>
                    <a:bodyPr/>
                    <a:lstStyle/>
                    <a:p>
                      <a:pPr algn="ctr"/>
                      <a:r>
                        <a:rPr lang="zh-CN" altLang="en-US" dirty="0">
                          <a:solidFill>
                            <a:schemeClr val="tx1"/>
                          </a:solidFill>
                          <a:latin typeface="黑体" panose="02010609060101010101" pitchFamily="49" charset="-122"/>
                          <a:ea typeface="黑体" panose="02010609060101010101" pitchFamily="49" charset="-122"/>
                        </a:rPr>
                        <a:t>类比论证</a:t>
                      </a:r>
                      <a:endParaRPr lang="zh-CN" altLang="en-US" dirty="0">
                        <a:solidFill>
                          <a:schemeClr val="tx1"/>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alpha val="83137"/>
                      </a:srgbClr>
                    </a:solidFill>
                  </a:tcPr>
                </a:tc>
                <a:tc>
                  <a:txBody>
                    <a:bodyPr/>
                    <a:lstStyle/>
                    <a:p>
                      <a:r>
                        <a:rPr lang="zh-CN" altLang="en-US" dirty="0">
                          <a:solidFill>
                            <a:schemeClr val="tx1"/>
                          </a:solidFill>
                          <a:latin typeface="黑体" panose="02010609060101010101" pitchFamily="49" charset="-122"/>
                          <a:ea typeface="黑体" panose="02010609060101010101" pitchFamily="49" charset="-122"/>
                        </a:rPr>
                        <a:t>类比证论是一种通过已知事物</a:t>
                      </a:r>
                      <a:r>
                        <a:rPr lang="en-US" altLang="zh-CN" dirty="0">
                          <a:solidFill>
                            <a:schemeClr val="tx1"/>
                          </a:solidFill>
                          <a:latin typeface="黑体" panose="02010609060101010101" pitchFamily="49" charset="-122"/>
                          <a:ea typeface="黑体" panose="02010609060101010101" pitchFamily="49" charset="-122"/>
                        </a:rPr>
                        <a:t>(</a:t>
                      </a:r>
                      <a:r>
                        <a:rPr lang="zh-CN" altLang="en-US" dirty="0">
                          <a:solidFill>
                            <a:schemeClr val="tx1"/>
                          </a:solidFill>
                          <a:latin typeface="黑体" panose="02010609060101010101" pitchFamily="49" charset="-122"/>
                          <a:ea typeface="黑体" panose="02010609060101010101" pitchFamily="49" charset="-122"/>
                        </a:rPr>
                        <a:t>或事例</a:t>
                      </a:r>
                      <a:r>
                        <a:rPr lang="en-US" altLang="zh-CN" dirty="0">
                          <a:solidFill>
                            <a:schemeClr val="tx1"/>
                          </a:solidFill>
                          <a:latin typeface="黑体" panose="02010609060101010101" pitchFamily="49" charset="-122"/>
                          <a:ea typeface="黑体" panose="02010609060101010101" pitchFamily="49" charset="-122"/>
                        </a:rPr>
                        <a:t>)</a:t>
                      </a:r>
                      <a:r>
                        <a:rPr lang="zh-CN" altLang="en-US" dirty="0">
                          <a:solidFill>
                            <a:schemeClr val="tx1"/>
                          </a:solidFill>
                          <a:latin typeface="黑体" panose="02010609060101010101" pitchFamily="49" charset="-122"/>
                          <a:ea typeface="黑体" panose="02010609060101010101" pitchFamily="49" charset="-122"/>
                        </a:rPr>
                        <a:t>与跟它有某些相同特点的事物</a:t>
                      </a:r>
                      <a:r>
                        <a:rPr lang="en-US" altLang="zh-CN" dirty="0">
                          <a:solidFill>
                            <a:schemeClr val="tx1"/>
                          </a:solidFill>
                          <a:latin typeface="黑体" panose="02010609060101010101" pitchFamily="49" charset="-122"/>
                          <a:ea typeface="黑体" panose="02010609060101010101" pitchFamily="49" charset="-122"/>
                        </a:rPr>
                        <a:t>(</a:t>
                      </a:r>
                      <a:r>
                        <a:rPr lang="zh-CN" altLang="en-US" dirty="0">
                          <a:solidFill>
                            <a:schemeClr val="tx1"/>
                          </a:solidFill>
                          <a:latin typeface="黑体" panose="02010609060101010101" pitchFamily="49" charset="-122"/>
                          <a:ea typeface="黑体" panose="02010609060101010101" pitchFamily="49" charset="-122"/>
                        </a:rPr>
                        <a:t>或事例</a:t>
                      </a:r>
                      <a:r>
                        <a:rPr lang="en-US" altLang="zh-CN" dirty="0">
                          <a:solidFill>
                            <a:schemeClr val="tx1"/>
                          </a:solidFill>
                          <a:latin typeface="黑体" panose="02010609060101010101" pitchFamily="49" charset="-122"/>
                          <a:ea typeface="黑体" panose="02010609060101010101" pitchFamily="49" charset="-122"/>
                        </a:rPr>
                        <a:t>)</a:t>
                      </a:r>
                      <a:r>
                        <a:rPr lang="zh-CN" altLang="en-US" dirty="0">
                          <a:solidFill>
                            <a:schemeClr val="tx1"/>
                          </a:solidFill>
                          <a:latin typeface="黑体" panose="02010609060101010101" pitchFamily="49" charset="-122"/>
                          <a:ea typeface="黑体" panose="02010609060101010101" pitchFamily="49" charset="-122"/>
                        </a:rPr>
                        <a:t>进行比较类推从而证明论点的论证方法。同类相比，由此及彼。</a:t>
                      </a:r>
                      <a:endParaRPr lang="zh-CN" altLang="en-US" dirty="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dirty="0">
                          <a:solidFill>
                            <a:schemeClr val="tx1"/>
                          </a:solidFill>
                          <a:latin typeface="黑体" panose="02010609060101010101" pitchFamily="49" charset="-122"/>
                          <a:ea typeface="黑体" panose="02010609060101010101" pitchFamily="49" charset="-122"/>
                        </a:rPr>
                        <a:t>使文章的观点鲜明深刻，而且生动引人，说理更形象</a:t>
                      </a:r>
                      <a:endParaRPr lang="zh-CN" altLang="en-US" dirty="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8743">
                <a:tc>
                  <a:txBody>
                    <a:bodyPr/>
                    <a:lstStyle/>
                    <a:p>
                      <a:pPr algn="ctr"/>
                      <a:r>
                        <a:rPr lang="zh-CN" altLang="en-US" dirty="0">
                          <a:solidFill>
                            <a:schemeClr val="tx1"/>
                          </a:solidFill>
                          <a:latin typeface="黑体" panose="02010609060101010101" pitchFamily="49" charset="-122"/>
                          <a:ea typeface="黑体" panose="02010609060101010101" pitchFamily="49" charset="-122"/>
                        </a:rPr>
                        <a:t>假设论证</a:t>
                      </a:r>
                      <a:endParaRPr lang="zh-CN" altLang="en-US" dirty="0">
                        <a:solidFill>
                          <a:schemeClr val="tx1"/>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alpha val="83137"/>
                      </a:srgbClr>
                    </a:solidFill>
                  </a:tcPr>
                </a:tc>
                <a:tc>
                  <a:txBody>
                    <a:bodyPr/>
                    <a:lstStyle/>
                    <a:p>
                      <a:r>
                        <a:rPr lang="zh-CN" altLang="en-US" dirty="0">
                          <a:solidFill>
                            <a:schemeClr val="tx1"/>
                          </a:solidFill>
                          <a:latin typeface="黑体" panose="02010609060101010101" pitchFamily="49" charset="-122"/>
                          <a:ea typeface="黑体" panose="02010609060101010101" pitchFamily="49" charset="-122"/>
                        </a:rPr>
                        <a:t>运用假设推理对所列举的论据进行分析的一种方法。标志性词语：“如果</a:t>
                      </a:r>
                      <a:r>
                        <a:rPr lang="en-US" altLang="zh-CN" dirty="0">
                          <a:solidFill>
                            <a:schemeClr val="tx1"/>
                          </a:solidFill>
                          <a:latin typeface="黑体" panose="02010609060101010101" pitchFamily="49" charset="-122"/>
                          <a:ea typeface="黑体" panose="02010609060101010101" pitchFamily="49" charset="-122"/>
                        </a:rPr>
                        <a:t>……</a:t>
                      </a:r>
                      <a:r>
                        <a:rPr lang="zh-CN" altLang="en-US" dirty="0">
                          <a:solidFill>
                            <a:schemeClr val="tx1"/>
                          </a:solidFill>
                          <a:latin typeface="黑体" panose="02010609060101010101" pitchFamily="49" charset="-122"/>
                          <a:ea typeface="黑体" panose="02010609060101010101" pitchFamily="49" charset="-122"/>
                        </a:rPr>
                        <a:t>那么</a:t>
                      </a:r>
                      <a:r>
                        <a:rPr lang="en-US" altLang="zh-CN" dirty="0">
                          <a:solidFill>
                            <a:schemeClr val="tx1"/>
                          </a:solidFill>
                          <a:latin typeface="黑体" panose="02010609060101010101" pitchFamily="49" charset="-122"/>
                          <a:ea typeface="黑体" panose="02010609060101010101" pitchFamily="49" charset="-122"/>
                        </a:rPr>
                        <a:t>……”“</a:t>
                      </a:r>
                      <a:r>
                        <a:rPr lang="zh-CN" altLang="en-US" dirty="0">
                          <a:solidFill>
                            <a:schemeClr val="tx1"/>
                          </a:solidFill>
                          <a:latin typeface="黑体" panose="02010609060101010101" pitchFamily="49" charset="-122"/>
                          <a:ea typeface="黑体" panose="02010609060101010101" pitchFamily="49" charset="-122"/>
                        </a:rPr>
                        <a:t>假如</a:t>
                      </a:r>
                      <a:r>
                        <a:rPr lang="en-US" altLang="zh-CN" dirty="0">
                          <a:solidFill>
                            <a:schemeClr val="tx1"/>
                          </a:solidFill>
                          <a:latin typeface="黑体" panose="02010609060101010101" pitchFamily="49" charset="-122"/>
                          <a:ea typeface="黑体" panose="02010609060101010101" pitchFamily="49" charset="-122"/>
                        </a:rPr>
                        <a:t>……</a:t>
                      </a:r>
                      <a:r>
                        <a:rPr lang="zh-CN" altLang="en-US" dirty="0">
                          <a:solidFill>
                            <a:schemeClr val="tx1"/>
                          </a:solidFill>
                          <a:latin typeface="黑体" panose="02010609060101010101" pitchFamily="49" charset="-122"/>
                          <a:ea typeface="黑体" panose="02010609060101010101" pitchFamily="49" charset="-122"/>
                        </a:rPr>
                        <a:t>怎能</a:t>
                      </a:r>
                      <a:r>
                        <a:rPr lang="en-US" altLang="zh-CN" dirty="0">
                          <a:solidFill>
                            <a:schemeClr val="tx1"/>
                          </a:solidFill>
                          <a:latin typeface="黑体" panose="02010609060101010101" pitchFamily="49" charset="-122"/>
                          <a:ea typeface="黑体" panose="02010609060101010101" pitchFamily="49" charset="-122"/>
                        </a:rPr>
                        <a:t>……”</a:t>
                      </a:r>
                      <a:r>
                        <a:rPr lang="zh-CN" altLang="en-US" dirty="0">
                          <a:solidFill>
                            <a:schemeClr val="tx1"/>
                          </a:solidFill>
                          <a:latin typeface="黑体" panose="02010609060101010101" pitchFamily="49" charset="-122"/>
                          <a:ea typeface="黑体" panose="02010609060101010101" pitchFamily="49" charset="-122"/>
                        </a:rPr>
                        <a:t>。</a:t>
                      </a:r>
                      <a:endParaRPr lang="zh-CN" altLang="en-US" dirty="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dirty="0">
                          <a:solidFill>
                            <a:schemeClr val="tx1"/>
                          </a:solidFill>
                          <a:latin typeface="黑体" panose="02010609060101010101" pitchFamily="49" charset="-122"/>
                          <a:ea typeface="黑体" panose="02010609060101010101" pitchFamily="49" charset="-122"/>
                        </a:rPr>
                        <a:t>突出所用的论据，增强其说服力。还可以起到发人深思的论证效果，体现思维深度，升华文章格调</a:t>
                      </a:r>
                      <a:endParaRPr lang="zh-CN" altLang="en-US" dirty="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8743">
                <a:tc>
                  <a:txBody>
                    <a:bodyPr/>
                    <a:lstStyle/>
                    <a:p>
                      <a:pPr algn="ctr"/>
                      <a:r>
                        <a:rPr lang="zh-CN" altLang="en-US" dirty="0">
                          <a:solidFill>
                            <a:schemeClr val="tx1"/>
                          </a:solidFill>
                          <a:latin typeface="黑体" panose="02010609060101010101" pitchFamily="49" charset="-122"/>
                          <a:ea typeface="黑体" panose="02010609060101010101" pitchFamily="49" charset="-122"/>
                        </a:rPr>
                        <a:t>因果论证</a:t>
                      </a:r>
                      <a:endParaRPr lang="zh-CN" altLang="en-US" dirty="0">
                        <a:solidFill>
                          <a:schemeClr val="tx1"/>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alpha val="83137"/>
                      </a:srgbClr>
                    </a:solidFill>
                  </a:tcPr>
                </a:tc>
                <a:tc>
                  <a:txBody>
                    <a:bodyPr/>
                    <a:lstStyle/>
                    <a:p>
                      <a:r>
                        <a:rPr lang="zh-CN" altLang="en-US" dirty="0">
                          <a:solidFill>
                            <a:schemeClr val="tx1"/>
                          </a:solidFill>
                          <a:latin typeface="黑体" panose="02010609060101010101" pitchFamily="49" charset="-122"/>
                          <a:ea typeface="黑体" panose="02010609060101010101" pitchFamily="49" charset="-122"/>
                        </a:rPr>
                        <a:t>根据客观事物之间都具有这种普遍的和必然的因果联系的规律性，通过揭示原因来论证结果。</a:t>
                      </a:r>
                      <a:endParaRPr lang="zh-CN" altLang="en-US" dirty="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dirty="0">
                          <a:solidFill>
                            <a:schemeClr val="tx1"/>
                          </a:solidFill>
                          <a:latin typeface="黑体" panose="02010609060101010101" pitchFamily="49" charset="-122"/>
                          <a:ea typeface="黑体" panose="02010609060101010101" pitchFamily="49" charset="-122"/>
                        </a:rPr>
                        <a:t>揭示事物的本质，逻辑缜密，思辨性强</a:t>
                      </a:r>
                      <a:endParaRPr lang="zh-CN" altLang="en-US" dirty="0">
                        <a:solidFill>
                          <a:schemeClr val="tx1"/>
                        </a:solidFill>
                        <a:latin typeface="黑体" panose="02010609060101010101" pitchFamily="49" charset="-122"/>
                        <a:ea typeface="黑体" panose="02010609060101010101" pitchFamily="49" charset="-122"/>
                      </a:endParaRPr>
                    </a:p>
                    <a:p>
                      <a:endParaRPr lang="zh-CN" altLang="en-US" dirty="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8743">
                <a:tc>
                  <a:txBody>
                    <a:bodyPr/>
                    <a:lstStyle/>
                    <a:p>
                      <a:pPr algn="ctr"/>
                      <a:r>
                        <a:rPr lang="zh-CN" altLang="en-US" dirty="0">
                          <a:solidFill>
                            <a:schemeClr val="tx1"/>
                          </a:solidFill>
                          <a:latin typeface="黑体" panose="02010609060101010101" pitchFamily="49" charset="-122"/>
                          <a:ea typeface="黑体" panose="02010609060101010101" pitchFamily="49" charset="-122"/>
                        </a:rPr>
                        <a:t>反证法</a:t>
                      </a:r>
                      <a:endParaRPr lang="zh-CN" altLang="en-US" dirty="0">
                        <a:solidFill>
                          <a:schemeClr val="tx1"/>
                        </a:solidFill>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alpha val="83137"/>
                      </a:srgbClr>
                    </a:solidFill>
                  </a:tcPr>
                </a:tc>
                <a:tc>
                  <a:txBody>
                    <a:bodyPr/>
                    <a:lstStyle/>
                    <a:p>
                      <a:r>
                        <a:rPr lang="zh-CN" altLang="en-US" dirty="0">
                          <a:solidFill>
                            <a:schemeClr val="tx1"/>
                          </a:solidFill>
                          <a:latin typeface="黑体" panose="02010609060101010101" pitchFamily="49" charset="-122"/>
                          <a:ea typeface="黑体" panose="02010609060101010101" pitchFamily="49" charset="-122"/>
                        </a:rPr>
                        <a:t>又叫归谬法，即先假设对方的论断是正确的，然后从对方的论断中推导出一个荒谬的结论来，从而证明对方的论断不能成立。特点是“以错攻错”。</a:t>
                      </a:r>
                      <a:endParaRPr lang="zh-CN" altLang="en-US" dirty="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dirty="0">
                          <a:solidFill>
                            <a:schemeClr val="tx1"/>
                          </a:solidFill>
                          <a:latin typeface="黑体" panose="02010609060101010101" pitchFamily="49" charset="-122"/>
                          <a:ea typeface="黑体" panose="02010609060101010101" pitchFamily="49" charset="-122"/>
                        </a:rPr>
                        <a:t>以退为进，增强逻辑性，后发制人</a:t>
                      </a:r>
                      <a:endParaRPr lang="zh-CN" altLang="en-US" dirty="0">
                        <a:solidFill>
                          <a:schemeClr val="tx1"/>
                        </a:solidFill>
                        <a:latin typeface="黑体" panose="02010609060101010101" pitchFamily="49" charset="-122"/>
                        <a:ea typeface="黑体" panose="02010609060101010101" pitchFamily="49" charset="-122"/>
                      </a:endParaRPr>
                    </a:p>
                    <a:p>
                      <a:endParaRPr lang="zh-CN" altLang="en-US" dirty="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891" y="159391"/>
            <a:ext cx="6711192" cy="461665"/>
          </a:xfrm>
          <a:prstGeom prst="rect">
            <a:avLst/>
          </a:prstGeom>
          <a:noFill/>
        </p:spPr>
        <p:txBody>
          <a:bodyPr wrap="square" rtlCol="0">
            <a:spAutoFit/>
          </a:bodyPr>
          <a:lstStyle/>
          <a:p>
            <a:r>
              <a:rPr lang="zh-CN" altLang="en-US" sz="2400" dirty="0">
                <a:latin typeface="黑体" panose="02010609060101010101" pitchFamily="49" charset="-122"/>
                <a:ea typeface="黑体" panose="02010609060101010101" pitchFamily="49" charset="-122"/>
              </a:rPr>
              <a:t>练一练：以下文段使用了什么论证方法？</a:t>
            </a:r>
            <a:endParaRPr lang="zh-CN" altLang="en-US" sz="2400" dirty="0">
              <a:latin typeface="黑体" panose="02010609060101010101" pitchFamily="49" charset="-122"/>
              <a:ea typeface="黑体" panose="02010609060101010101" pitchFamily="49" charset="-122"/>
            </a:endParaRPr>
          </a:p>
        </p:txBody>
      </p:sp>
      <p:sp>
        <p:nvSpPr>
          <p:cNvPr id="3" name="文本框 2"/>
          <p:cNvSpPr txBox="1"/>
          <p:nvPr/>
        </p:nvSpPr>
        <p:spPr>
          <a:xfrm>
            <a:off x="83891" y="658672"/>
            <a:ext cx="12024220" cy="868699"/>
          </a:xfrm>
          <a:prstGeom prst="rect">
            <a:avLst/>
          </a:prstGeom>
          <a:noFill/>
        </p:spPr>
        <p:txBody>
          <a:bodyPr wrap="square" rtlCol="0">
            <a:spAutoFit/>
          </a:bodyPr>
          <a:lstStyle/>
          <a:p>
            <a:pPr>
              <a:lnSpc>
                <a:spcPct val="123000"/>
              </a:lnSpc>
            </a:pPr>
            <a:r>
              <a:rPr lang="en-US" altLang="zh-CN" sz="2200" dirty="0">
                <a:latin typeface="黑体" panose="02010609060101010101" pitchFamily="49" charset="-122"/>
                <a:ea typeface="黑体" panose="02010609060101010101" pitchFamily="49" charset="-122"/>
              </a:rPr>
              <a:t>1.</a:t>
            </a:r>
            <a:r>
              <a:rPr lang="zh-CN" altLang="en-US" sz="2200" dirty="0">
                <a:latin typeface="黑体" panose="02010609060101010101" pitchFamily="49" charset="-122"/>
                <a:ea typeface="黑体" panose="02010609060101010101" pitchFamily="49" charset="-122"/>
              </a:rPr>
              <a:t>司马迁之所以能写出“史家之绝唱，无韵之离骚”的</a:t>
            </a:r>
            <a:r>
              <a:rPr lang="en-US" altLang="zh-CN" sz="2200" dirty="0">
                <a:latin typeface="黑体" panose="02010609060101010101" pitchFamily="49" charset="-122"/>
                <a:ea typeface="黑体" panose="02010609060101010101" pitchFamily="49" charset="-122"/>
              </a:rPr>
              <a:t>《</a:t>
            </a:r>
            <a:r>
              <a:rPr lang="zh-CN" altLang="en-US" sz="2200" dirty="0">
                <a:latin typeface="黑体" panose="02010609060101010101" pitchFamily="49" charset="-122"/>
                <a:ea typeface="黑体" panose="02010609060101010101" pitchFamily="49" charset="-122"/>
              </a:rPr>
              <a:t>史记</a:t>
            </a:r>
            <a:r>
              <a:rPr lang="en-US" altLang="zh-CN" sz="2200" dirty="0">
                <a:latin typeface="黑体" panose="02010609060101010101" pitchFamily="49" charset="-122"/>
                <a:ea typeface="黑体" panose="02010609060101010101" pitchFamily="49" charset="-122"/>
              </a:rPr>
              <a:t>》</a:t>
            </a:r>
            <a:r>
              <a:rPr lang="zh-CN" altLang="en-US" sz="2200" dirty="0">
                <a:latin typeface="黑体" panose="02010609060101010101" pitchFamily="49" charset="-122"/>
                <a:ea typeface="黑体" panose="02010609060101010101" pitchFamily="49" charset="-122"/>
              </a:rPr>
              <a:t>，青史留名，是因为他在遭受宫刑后，能忍受身心折磨，承受世态炎凉，奋笔疾书，天天不辍，十年成书。</a:t>
            </a:r>
            <a:endParaRPr lang="zh-CN" altLang="en-US" sz="2200" dirty="0">
              <a:latin typeface="黑体" panose="02010609060101010101" pitchFamily="49" charset="-122"/>
              <a:ea typeface="黑体" panose="02010609060101010101" pitchFamily="49" charset="-122"/>
            </a:endParaRPr>
          </a:p>
        </p:txBody>
      </p:sp>
      <p:sp>
        <p:nvSpPr>
          <p:cNvPr id="4" name="文本框 3"/>
          <p:cNvSpPr txBox="1"/>
          <p:nvPr/>
        </p:nvSpPr>
        <p:spPr>
          <a:xfrm>
            <a:off x="218115" y="1661595"/>
            <a:ext cx="7499756" cy="430887"/>
          </a:xfrm>
          <a:prstGeom prst="rect">
            <a:avLst/>
          </a:prstGeom>
          <a:noFill/>
          <a:ln w="28575">
            <a:solidFill>
              <a:srgbClr val="CC99FF"/>
            </a:solidFill>
          </a:ln>
        </p:spPr>
        <p:txBody>
          <a:bodyPr wrap="square" rtlCol="0">
            <a:spAutoFit/>
          </a:bodyPr>
          <a:lstStyle/>
          <a:p>
            <a:r>
              <a:rPr lang="en-US" altLang="zh-CN" sz="2200" dirty="0">
                <a:solidFill>
                  <a:srgbClr val="FF0066"/>
                </a:solidFill>
                <a:latin typeface="黑体" panose="02010609060101010101" pitchFamily="49" charset="-122"/>
                <a:ea typeface="黑体" panose="02010609060101010101" pitchFamily="49" charset="-122"/>
              </a:rPr>
              <a:t>【</a:t>
            </a:r>
            <a:r>
              <a:rPr lang="zh-CN" altLang="en-US" sz="2200" dirty="0">
                <a:solidFill>
                  <a:srgbClr val="FF0066"/>
                </a:solidFill>
                <a:latin typeface="黑体" panose="02010609060101010101" pitchFamily="49" charset="-122"/>
                <a:ea typeface="黑体" panose="02010609060101010101" pitchFamily="49" charset="-122"/>
              </a:rPr>
              <a:t>答案</a:t>
            </a:r>
            <a:r>
              <a:rPr lang="en-US" altLang="zh-CN" sz="2200" dirty="0">
                <a:solidFill>
                  <a:srgbClr val="FF0066"/>
                </a:solidFill>
                <a:latin typeface="黑体" panose="02010609060101010101" pitchFamily="49" charset="-122"/>
                <a:ea typeface="黑体" panose="02010609060101010101" pitchFamily="49" charset="-122"/>
              </a:rPr>
              <a:t>】</a:t>
            </a:r>
            <a:r>
              <a:rPr lang="zh-CN" altLang="en-US" sz="2200" dirty="0">
                <a:solidFill>
                  <a:srgbClr val="FF0066"/>
                </a:solidFill>
                <a:latin typeface="黑体" panose="02010609060101010101" pitchFamily="49" charset="-122"/>
                <a:ea typeface="黑体" panose="02010609060101010101" pitchFamily="49" charset="-122"/>
              </a:rPr>
              <a:t>因果论证：</a:t>
            </a:r>
            <a:r>
              <a:rPr lang="zh-CN" altLang="en-US" sz="2200" dirty="0">
                <a:latin typeface="黑体" panose="02010609060101010101" pitchFamily="49" charset="-122"/>
                <a:ea typeface="黑体" panose="02010609060101010101" pitchFamily="49" charset="-122"/>
              </a:rPr>
              <a:t>以因证果、以果证因、因果互证</a:t>
            </a:r>
            <a:endParaRPr lang="zh-CN" altLang="en-US" sz="2200" dirty="0">
              <a:latin typeface="黑体" panose="02010609060101010101" pitchFamily="49" charset="-122"/>
              <a:ea typeface="黑体" panose="02010609060101010101" pitchFamily="49" charset="-122"/>
            </a:endParaRPr>
          </a:p>
        </p:txBody>
      </p:sp>
      <p:sp>
        <p:nvSpPr>
          <p:cNvPr id="5" name="文本框 4"/>
          <p:cNvSpPr txBox="1"/>
          <p:nvPr/>
        </p:nvSpPr>
        <p:spPr>
          <a:xfrm>
            <a:off x="167780" y="2207672"/>
            <a:ext cx="12024220" cy="1285095"/>
          </a:xfrm>
          <a:prstGeom prst="rect">
            <a:avLst/>
          </a:prstGeom>
          <a:noFill/>
        </p:spPr>
        <p:txBody>
          <a:bodyPr wrap="square" rtlCol="0">
            <a:spAutoFit/>
          </a:bodyPr>
          <a:lstStyle/>
          <a:p>
            <a:pPr>
              <a:lnSpc>
                <a:spcPct val="123000"/>
              </a:lnSpc>
            </a:pPr>
            <a:r>
              <a:rPr lang="en-US" altLang="zh-CN" sz="2200" dirty="0">
                <a:latin typeface="黑体" panose="02010609060101010101" pitchFamily="49" charset="-122"/>
                <a:ea typeface="黑体" panose="02010609060101010101" pitchFamily="49" charset="-122"/>
              </a:rPr>
              <a:t>2.</a:t>
            </a:r>
            <a:r>
              <a:rPr lang="zh-CN" altLang="en-US" sz="2200" dirty="0">
                <a:latin typeface="黑体" panose="02010609060101010101" pitchFamily="49" charset="-122"/>
                <a:ea typeface="黑体" panose="02010609060101010101" pitchFamily="49" charset="-122"/>
              </a:rPr>
              <a:t>邹忌受蒙蔽</a:t>
            </a:r>
            <a:r>
              <a:rPr lang="en-US" altLang="zh-CN" sz="2200" dirty="0">
                <a:latin typeface="黑体" panose="02010609060101010101" pitchFamily="49" charset="-122"/>
                <a:ea typeface="黑体" panose="02010609060101010101" pitchFamily="49" charset="-122"/>
              </a:rPr>
              <a:t>——</a:t>
            </a:r>
            <a:r>
              <a:rPr lang="zh-CN" altLang="en-US" sz="2200" dirty="0">
                <a:latin typeface="黑体" panose="02010609060101010101" pitchFamily="49" charset="-122"/>
                <a:ea typeface="黑体" panose="02010609060101010101" pitchFamily="49" charset="-122"/>
              </a:rPr>
              <a:t>妻私臣，妾畏臣，客有求于臣，皆美于徐公。</a:t>
            </a:r>
            <a:endParaRPr lang="zh-CN" altLang="en-US" sz="2200" dirty="0">
              <a:latin typeface="黑体" panose="02010609060101010101" pitchFamily="49" charset="-122"/>
              <a:ea typeface="黑体" panose="02010609060101010101" pitchFamily="49" charset="-122"/>
            </a:endParaRPr>
          </a:p>
          <a:p>
            <a:pPr>
              <a:lnSpc>
                <a:spcPct val="123000"/>
              </a:lnSpc>
            </a:pPr>
            <a:r>
              <a:rPr lang="zh-CN" altLang="en-US" sz="2200" dirty="0">
                <a:latin typeface="黑体" panose="02010609060101010101" pitchFamily="49" charset="-122"/>
                <a:ea typeface="黑体" panose="02010609060101010101" pitchFamily="49" charset="-122"/>
              </a:rPr>
              <a:t>从而推出齐王可能受蒙蔽</a:t>
            </a:r>
            <a:r>
              <a:rPr lang="en-US" altLang="zh-CN" sz="2200" dirty="0">
                <a:latin typeface="黑体" panose="02010609060101010101" pitchFamily="49" charset="-122"/>
                <a:ea typeface="黑体" panose="02010609060101010101" pitchFamily="49" charset="-122"/>
              </a:rPr>
              <a:t>——</a:t>
            </a:r>
            <a:r>
              <a:rPr lang="zh-CN" altLang="en-US" sz="2200" dirty="0">
                <a:latin typeface="黑体" panose="02010609060101010101" pitchFamily="49" charset="-122"/>
                <a:ea typeface="黑体" panose="02010609060101010101" pitchFamily="49" charset="-122"/>
              </a:rPr>
              <a:t>宫妇左右莫不私王，朝廷之臣莫不畏王，四境之内莫不有求于王，王之蔽甚矣。</a:t>
            </a:r>
            <a:endParaRPr lang="zh-CN" altLang="en-US" sz="2200" dirty="0">
              <a:latin typeface="黑体" panose="02010609060101010101" pitchFamily="49" charset="-122"/>
              <a:ea typeface="黑体" panose="02010609060101010101" pitchFamily="49" charset="-122"/>
            </a:endParaRPr>
          </a:p>
        </p:txBody>
      </p:sp>
      <p:sp>
        <p:nvSpPr>
          <p:cNvPr id="6" name="文本框 5"/>
          <p:cNvSpPr txBox="1"/>
          <p:nvPr/>
        </p:nvSpPr>
        <p:spPr>
          <a:xfrm>
            <a:off x="218115" y="3711987"/>
            <a:ext cx="7499756" cy="430887"/>
          </a:xfrm>
          <a:prstGeom prst="rect">
            <a:avLst/>
          </a:prstGeom>
          <a:noFill/>
          <a:ln w="28575">
            <a:solidFill>
              <a:srgbClr val="0066FF"/>
            </a:solidFill>
          </a:ln>
        </p:spPr>
        <p:txBody>
          <a:bodyPr wrap="square" rtlCol="0">
            <a:spAutoFit/>
          </a:bodyPr>
          <a:lstStyle/>
          <a:p>
            <a:r>
              <a:rPr lang="en-US" altLang="zh-CN" sz="2200" dirty="0">
                <a:solidFill>
                  <a:srgbClr val="FF0066"/>
                </a:solidFill>
                <a:latin typeface="黑体" panose="02010609060101010101" pitchFamily="49" charset="-122"/>
                <a:ea typeface="黑体" panose="02010609060101010101" pitchFamily="49" charset="-122"/>
              </a:rPr>
              <a:t>【</a:t>
            </a:r>
            <a:r>
              <a:rPr lang="zh-CN" altLang="en-US" sz="2200" dirty="0">
                <a:solidFill>
                  <a:srgbClr val="FF0066"/>
                </a:solidFill>
                <a:latin typeface="黑体" panose="02010609060101010101" pitchFamily="49" charset="-122"/>
                <a:ea typeface="黑体" panose="02010609060101010101" pitchFamily="49" charset="-122"/>
              </a:rPr>
              <a:t>答案</a:t>
            </a:r>
            <a:r>
              <a:rPr lang="en-US" altLang="zh-CN" sz="2200" dirty="0">
                <a:solidFill>
                  <a:srgbClr val="FF0066"/>
                </a:solidFill>
                <a:latin typeface="黑体" panose="02010609060101010101" pitchFamily="49" charset="-122"/>
                <a:ea typeface="黑体" panose="02010609060101010101" pitchFamily="49" charset="-122"/>
              </a:rPr>
              <a:t>】</a:t>
            </a:r>
            <a:r>
              <a:rPr lang="zh-CN" altLang="en-US" sz="2200" dirty="0">
                <a:solidFill>
                  <a:srgbClr val="FF0066"/>
                </a:solidFill>
                <a:latin typeface="黑体" panose="02010609060101010101" pitchFamily="49" charset="-122"/>
                <a:ea typeface="黑体" panose="02010609060101010101" pitchFamily="49" charset="-122"/>
              </a:rPr>
              <a:t>类比论证</a:t>
            </a:r>
            <a:endParaRPr lang="zh-CN" altLang="en-US" sz="2200" dirty="0">
              <a:solidFill>
                <a:srgbClr val="FF0066"/>
              </a:solidFill>
              <a:latin typeface="黑体" panose="02010609060101010101" pitchFamily="49" charset="-122"/>
              <a:ea typeface="黑体" panose="02010609060101010101" pitchFamily="49" charset="-122"/>
            </a:endParaRPr>
          </a:p>
        </p:txBody>
      </p:sp>
      <p:sp>
        <p:nvSpPr>
          <p:cNvPr id="7" name="文本框 6"/>
          <p:cNvSpPr txBox="1"/>
          <p:nvPr/>
        </p:nvSpPr>
        <p:spPr>
          <a:xfrm>
            <a:off x="167780" y="4435824"/>
            <a:ext cx="12024220" cy="939296"/>
          </a:xfrm>
          <a:prstGeom prst="rect">
            <a:avLst/>
          </a:prstGeom>
          <a:noFill/>
        </p:spPr>
        <p:txBody>
          <a:bodyPr wrap="square" rtlCol="0">
            <a:spAutoFit/>
          </a:bodyPr>
          <a:lstStyle/>
          <a:p>
            <a:pPr>
              <a:lnSpc>
                <a:spcPct val="123000"/>
              </a:lnSpc>
            </a:pPr>
            <a:r>
              <a:rPr lang="en-US" altLang="zh-CN" sz="2400" dirty="0">
                <a:latin typeface="黑体" panose="02010609060101010101" pitchFamily="49" charset="-122"/>
                <a:ea typeface="黑体" panose="02010609060101010101" pitchFamily="49" charset="-122"/>
              </a:rPr>
              <a:t>3.</a:t>
            </a:r>
            <a:r>
              <a:rPr lang="zh-CN" altLang="en-US" sz="2400" dirty="0">
                <a:latin typeface="黑体" panose="02010609060101010101" pitchFamily="49" charset="-122"/>
                <a:ea typeface="黑体" panose="02010609060101010101" pitchFamily="49" charset="-122"/>
              </a:rPr>
              <a:t>向使三国各爱其地，齐人勿附于秦，刺客不行，良将犹在，则胜负之数，存亡之理，当与秦相较，或未易量。</a:t>
            </a:r>
            <a:endParaRPr lang="zh-CN" altLang="en-US" sz="2400" dirty="0">
              <a:latin typeface="黑体" panose="02010609060101010101" pitchFamily="49" charset="-122"/>
              <a:ea typeface="黑体" panose="02010609060101010101" pitchFamily="49" charset="-122"/>
            </a:endParaRPr>
          </a:p>
        </p:txBody>
      </p:sp>
      <p:sp>
        <p:nvSpPr>
          <p:cNvPr id="8" name="文本框 7"/>
          <p:cNvSpPr txBox="1"/>
          <p:nvPr/>
        </p:nvSpPr>
        <p:spPr>
          <a:xfrm>
            <a:off x="209727" y="5668071"/>
            <a:ext cx="7499756" cy="430887"/>
          </a:xfrm>
          <a:prstGeom prst="rect">
            <a:avLst/>
          </a:prstGeom>
          <a:noFill/>
          <a:ln w="28575">
            <a:solidFill>
              <a:srgbClr val="00CC00"/>
            </a:solidFill>
          </a:ln>
        </p:spPr>
        <p:txBody>
          <a:bodyPr wrap="square" rtlCol="0">
            <a:spAutoFit/>
          </a:bodyPr>
          <a:lstStyle/>
          <a:p>
            <a:r>
              <a:rPr lang="en-US" altLang="zh-CN" sz="2200" dirty="0">
                <a:solidFill>
                  <a:srgbClr val="FF0066"/>
                </a:solidFill>
                <a:latin typeface="黑体" panose="02010609060101010101" pitchFamily="49" charset="-122"/>
                <a:ea typeface="黑体" panose="02010609060101010101" pitchFamily="49" charset="-122"/>
              </a:rPr>
              <a:t>【</a:t>
            </a:r>
            <a:r>
              <a:rPr lang="zh-CN" altLang="en-US" sz="2200" dirty="0">
                <a:solidFill>
                  <a:srgbClr val="FF0066"/>
                </a:solidFill>
                <a:latin typeface="黑体" panose="02010609060101010101" pitchFamily="49" charset="-122"/>
                <a:ea typeface="黑体" panose="02010609060101010101" pitchFamily="49" charset="-122"/>
              </a:rPr>
              <a:t>答案</a:t>
            </a:r>
            <a:r>
              <a:rPr lang="en-US" altLang="zh-CN" sz="2200" dirty="0">
                <a:solidFill>
                  <a:srgbClr val="FF0066"/>
                </a:solidFill>
                <a:latin typeface="黑体" panose="02010609060101010101" pitchFamily="49" charset="-122"/>
                <a:ea typeface="黑体" panose="02010609060101010101" pitchFamily="49" charset="-122"/>
              </a:rPr>
              <a:t>】</a:t>
            </a:r>
            <a:r>
              <a:rPr lang="zh-CN" altLang="en-US" sz="2200" dirty="0">
                <a:solidFill>
                  <a:srgbClr val="FF0066"/>
                </a:solidFill>
                <a:latin typeface="黑体" panose="02010609060101010101" pitchFamily="49" charset="-122"/>
                <a:ea typeface="黑体" panose="02010609060101010101" pitchFamily="49" charset="-122"/>
              </a:rPr>
              <a:t>假设论证</a:t>
            </a:r>
            <a:endParaRPr lang="zh-CN" altLang="en-US" sz="2200" dirty="0">
              <a:solidFill>
                <a:srgbClr val="FF0066"/>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1767" y="13975"/>
            <a:ext cx="121920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【2021</a:t>
            </a:r>
            <a:r>
              <a:rPr kumimoji="0" lang="zh-CN" altLang="en-US" sz="2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年八省联考，摘编自韩少功</a:t>
            </a:r>
            <a:r>
              <a:rPr kumimoji="0" lang="en-US" altLang="zh-CN" sz="2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当机器人成立作家协会</a:t>
            </a:r>
            <a:r>
              <a:rPr kumimoji="0" lang="en-US" altLang="zh-CN" sz="2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，有删改</a:t>
            </a:r>
            <a:r>
              <a:rPr kumimoji="0" lang="en-US" altLang="zh-CN" sz="2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a:t>
            </a:r>
            <a:endParaRPr kumimoji="0" lang="en-US" altLang="zh-CN" sz="2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
        <p:nvSpPr>
          <p:cNvPr id="3" name="文本框 2"/>
          <p:cNvSpPr txBox="1"/>
          <p:nvPr/>
        </p:nvSpPr>
        <p:spPr>
          <a:xfrm>
            <a:off x="0" y="444862"/>
            <a:ext cx="12050233" cy="5840317"/>
          </a:xfrm>
          <a:prstGeom prst="rect">
            <a:avLst/>
          </a:prstGeom>
          <a:noFill/>
        </p:spPr>
        <p:txBody>
          <a:bodyPr wrap="square" rtlCol="0">
            <a:spAutoFit/>
          </a:bodyPr>
          <a:lstStyle/>
          <a:p>
            <a:pPr marL="0" marR="0" lvl="0" indent="0" algn="l" defTabSz="914400" rtl="0" eaLnBrk="1" fontAlgn="auto" latinLnBrk="0" hangingPunct="1">
              <a:lnSpc>
                <a:spcPct val="123000"/>
              </a:lnSpc>
              <a:spcBef>
                <a:spcPts val="0"/>
              </a:spcBef>
              <a:spcAft>
                <a:spcPts val="0"/>
              </a:spcAft>
              <a:buClrTx/>
              <a:buSzTx/>
              <a:buFontTx/>
              <a:buNone/>
              <a:defRPr/>
            </a:pPr>
            <a:r>
              <a:rPr kumimoji="0" lang="zh-CN" altLang="en-US" sz="17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    人类智能不过是文明的成果，源于社会与历史的心智积淀，而文学正是这种智能优势所在的一部分。文学之所以区别于一般娱乐（比如下棋和转魔方），就在于文学长于传导价值观。好作家之所以区别于一般“文匠”，就在于前者总能突破常规俗见，创造性地发现真善美，守护人间的情与义。而技术主义者恰恰在这里严重缺陷，他们一直梦想着要把感情、性格、伦理、文化以及其他人类表现都数据化，收编为形式逻辑，从而让机器的生物性与人格性更强，使其创造力大增，最终全面超越人类。但他们忘了，人类智能千万年来早已演变得非同寻常</a:t>
            </a:r>
            <a:r>
              <a:rPr kumimoji="0" lang="en-US" altLang="zh-CN" sz="17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a:t>
            </a:r>
            <a:r>
              <a:rPr kumimoji="0" lang="zh-CN" altLang="en-US" sz="17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其中一部分颇有几分古怪，倒像是“缺点”。比如，人必有健忘，但电脑没法健忘；人经常糊涂，但电脑没法糊涂；人可以不讲理，但电脑没法不讲理，即不能非逻辑、非程式、非确定性地工作。这样一来，即便机器人有了遗传算法（</a:t>
            </a:r>
            <a:r>
              <a:rPr kumimoji="0" lang="en-US" altLang="zh-CN" sz="17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GA</a:t>
            </a:r>
            <a:r>
              <a:rPr kumimoji="0" lang="zh-CN" altLang="en-US" sz="17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 、人工神经网络（</a:t>
            </a:r>
            <a:r>
              <a:rPr kumimoji="0" lang="en-US" altLang="zh-CN" sz="17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ANN</a:t>
            </a:r>
            <a:r>
              <a:rPr kumimoji="0" lang="zh-CN" altLang="en-US" sz="17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 等仿生大招， 即便进一步的仿生探索不会一无所获，然而，人的契悟、直觉、意会、灵感、下意识、跳跃性思维，同步利用“错误”和兼容“悖谬”的能力，把各种矛盾信息不由分说一锅煮的能力，有时候竟让</a:t>
            </a:r>
            <a:r>
              <a:rPr kumimoji="0" lang="en-US" altLang="zh-CN" sz="17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2+2=8</a:t>
            </a:r>
            <a:r>
              <a:rPr kumimoji="0" lang="zh-CN" altLang="en-US" sz="17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或者</a:t>
            </a:r>
            <a:r>
              <a:rPr kumimoji="0" lang="en-US" altLang="zh-CN" sz="17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2+2=0</a:t>
            </a:r>
            <a:r>
              <a:rPr kumimoji="0" lang="zh-CN" altLang="en-US" sz="17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甚至重量</a:t>
            </a:r>
            <a:r>
              <a:rPr kumimoji="0" lang="en-US" altLang="zh-CN" sz="17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a:t>
            </a:r>
            <a:r>
              <a:rPr kumimoji="0" lang="zh-CN" altLang="en-US" sz="17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温度</a:t>
            </a:r>
            <a:r>
              <a:rPr kumimoji="0" lang="en-US" altLang="zh-CN" sz="17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a:t>
            </a:r>
            <a:r>
              <a:rPr kumimoji="0" lang="zh-CN" altLang="en-US" sz="17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色彩的特殊能力（几乎接近无厘头），如此等等，都有“大智若愚”之效，只能让机器人迷糊。</a:t>
            </a:r>
            <a:endParaRPr kumimoji="0" lang="zh-CN" altLang="en-US" sz="17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23000"/>
              </a:lnSpc>
              <a:spcBef>
                <a:spcPts val="0"/>
              </a:spcBef>
              <a:spcAft>
                <a:spcPts val="0"/>
              </a:spcAft>
              <a:buClrTx/>
              <a:buSzTx/>
              <a:buFontTx/>
              <a:buNone/>
              <a:defRPr/>
            </a:pPr>
            <a:r>
              <a:rPr kumimoji="0" lang="zh-CN" altLang="en-US" sz="17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    在生活中，一段话到底是不是“高级黑”；一番慷慨到底是不是“装圣母”；一种高声大气是否透出了怯弱；一种节衣缩食是否透出了高贵；同是一种忍让自宽，到底是阿</a:t>
            </a:r>
            <a:r>
              <a:rPr kumimoji="0" lang="en-US" altLang="zh-CN" sz="17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Q</a:t>
            </a:r>
            <a:r>
              <a:rPr kumimoji="0" lang="zh-CN" altLang="en-US" sz="17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的“精神胜利”，还是庄子的等物齐观；同是一种笔下的胡乱涂抹，到底是艺术先锋的创造，还是画鬼容易画人难的胡来</a:t>
            </a:r>
            <a:r>
              <a:rPr kumimoji="0" lang="en-US" altLang="zh-CN" sz="17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a:t>
            </a:r>
            <a:r>
              <a:rPr kumimoji="0" lang="zh-CN" altLang="en-US" sz="17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这些问题也许连某个少年都难不住，明眼人更是一望便知。这一类人类常有的心领神会，显示出人类具有超强的处理价值观的能力，其实不过是依托全身心互联与同步的神经响应，依托人类经验的隐秘蕴积，选择了一个几无来由和依据的正确，有时甚至是看似并不靠谱的正确</a:t>
            </a:r>
            <a:r>
              <a:rPr kumimoji="0" lang="en-US" altLang="zh-CN" sz="17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a:t>
            </a:r>
            <a:r>
              <a:rPr kumimoji="0" lang="zh-CN" altLang="en-US" sz="17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这样做很平常，就像对付一个趔趄或一个喷嚏那样自然，属于瞬间事件。但机器人呢，光是辨识一个“高级黑”的正话反听，可能就会导致全部数据库瘫痪。</a:t>
            </a:r>
            <a:endParaRPr kumimoji="0" lang="zh-CN" altLang="en-US" sz="17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23000"/>
              </a:lnSpc>
              <a:spcBef>
                <a:spcPts val="0"/>
              </a:spcBef>
              <a:spcAft>
                <a:spcPts val="0"/>
              </a:spcAft>
              <a:buClrTx/>
              <a:buSzTx/>
              <a:buFontTx/>
              <a:buNone/>
              <a:defRPr/>
            </a:pPr>
            <a:endParaRPr kumimoji="0" lang="zh-CN" altLang="en-US" sz="17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23000"/>
              </a:lnSpc>
              <a:spcBef>
                <a:spcPts val="0"/>
              </a:spcBef>
              <a:spcAft>
                <a:spcPts val="0"/>
              </a:spcAft>
              <a:buClrTx/>
              <a:buSzTx/>
              <a:buFontTx/>
              <a:buNone/>
              <a:defRPr/>
            </a:pPr>
            <a:endParaRPr kumimoji="0" lang="zh-CN" altLang="en-US" sz="17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
        <p:nvSpPr>
          <p:cNvPr id="4" name="文本框 3"/>
          <p:cNvSpPr txBox="1"/>
          <p:nvPr/>
        </p:nvSpPr>
        <p:spPr>
          <a:xfrm>
            <a:off x="152398" y="6073435"/>
            <a:ext cx="11887199" cy="656975"/>
          </a:xfrm>
          <a:prstGeom prst="rect">
            <a:avLst/>
          </a:prstGeom>
          <a:noFill/>
          <a:ln w="38100">
            <a:solidFill>
              <a:srgbClr val="00B050"/>
            </a:solidFill>
          </a:ln>
        </p:spPr>
        <p:txBody>
          <a:bodyPr wrap="square" rtlCol="0">
            <a:spAutoFit/>
          </a:bodyPr>
          <a:lstStyle/>
          <a:p>
            <a:pPr marL="0" marR="0" lvl="0" indent="0" algn="l" defTabSz="914400" rtl="0" eaLnBrk="1" fontAlgn="auto" latinLnBrk="0" hangingPunct="1">
              <a:lnSpc>
                <a:spcPct val="123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0066"/>
                </a:solidFill>
                <a:effectLst/>
                <a:uLnTx/>
                <a:uFillTx/>
                <a:latin typeface="黑体" panose="02010609060101010101" pitchFamily="49" charset="-122"/>
                <a:ea typeface="黑体" panose="02010609060101010101" pitchFamily="49" charset="-122"/>
                <a:cs typeface="+mn-cs"/>
              </a:rPr>
              <a:t>答案：</a:t>
            </a:r>
            <a:r>
              <a:rPr kumimoji="0" lang="zh-CN" altLang="en-US" sz="16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①</a:t>
            </a:r>
            <a:r>
              <a:rPr kumimoji="0" lang="zh-CN" altLang="en-US" sz="1600" b="0" i="0" u="none" strike="noStrike" kern="1200" cap="none" spc="0" normalizeH="0" baseline="0" noProof="0" dirty="0">
                <a:ln>
                  <a:noFill/>
                </a:ln>
                <a:solidFill>
                  <a:srgbClr val="FF0066"/>
                </a:solidFill>
                <a:effectLst/>
                <a:uLnTx/>
                <a:uFillTx/>
                <a:latin typeface="黑体" panose="02010609060101010101" pitchFamily="49" charset="-122"/>
                <a:ea typeface="黑体" panose="02010609060101010101" pitchFamily="49" charset="-122"/>
                <a:cs typeface="+mn-cs"/>
              </a:rPr>
              <a:t>对比论证</a:t>
            </a:r>
            <a:r>
              <a:rPr kumimoji="0" lang="zh-CN" altLang="en-US" sz="16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，将文学与一般娱乐、好作家与“文匠”、人与电脑或机器人进行对比；②</a:t>
            </a:r>
            <a:r>
              <a:rPr kumimoji="0" lang="zh-CN" altLang="en-US" sz="1600" b="0" i="0" u="none" strike="noStrike" kern="1200" cap="none" spc="0" normalizeH="0" baseline="0" noProof="0" dirty="0">
                <a:ln>
                  <a:noFill/>
                </a:ln>
                <a:solidFill>
                  <a:srgbClr val="FF0066"/>
                </a:solidFill>
                <a:effectLst/>
                <a:uLnTx/>
                <a:uFillTx/>
                <a:latin typeface="黑体" panose="02010609060101010101" pitchFamily="49" charset="-122"/>
                <a:ea typeface="黑体" panose="02010609060101010101" pitchFamily="49" charset="-122"/>
                <a:cs typeface="+mn-cs"/>
              </a:rPr>
              <a:t>举例论证</a:t>
            </a:r>
            <a:r>
              <a:rPr kumimoji="0" lang="zh-CN" altLang="en-US" sz="16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，以生活中很多日常现象为例，论证人类具有的特殊能力；③</a:t>
            </a:r>
            <a:r>
              <a:rPr kumimoji="0" lang="zh-CN" altLang="en-US" sz="1600" b="0" i="0" u="none" strike="noStrike" kern="1200" cap="none" spc="0" normalizeH="0" baseline="0" noProof="0" dirty="0">
                <a:ln>
                  <a:noFill/>
                </a:ln>
                <a:solidFill>
                  <a:srgbClr val="FF0066"/>
                </a:solidFill>
                <a:effectLst/>
                <a:uLnTx/>
                <a:uFillTx/>
                <a:latin typeface="黑体" panose="02010609060101010101" pitchFamily="49" charset="-122"/>
                <a:ea typeface="黑体" panose="02010609060101010101" pitchFamily="49" charset="-122"/>
                <a:cs typeface="+mn-cs"/>
              </a:rPr>
              <a:t>比喻论证</a:t>
            </a:r>
            <a:r>
              <a:rPr kumimoji="0" lang="zh-CN" altLang="en-US" sz="16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，把人类的心领神会比喻为“像对付一个趔趄或一个喷嚏那样自然”。</a:t>
            </a:r>
            <a:endParaRPr kumimoji="0" lang="zh-CN" altLang="en-US" sz="16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
        <p:nvSpPr>
          <p:cNvPr id="5" name="文本框 4"/>
          <p:cNvSpPr txBox="1"/>
          <p:nvPr/>
        </p:nvSpPr>
        <p:spPr>
          <a:xfrm>
            <a:off x="17721" y="5548524"/>
            <a:ext cx="121920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材料二使用了哪些论证手法？请简要说明。（</a:t>
            </a:r>
            <a:r>
              <a:rPr kumimoji="0" lang="en-US" altLang="zh-CN" sz="22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4</a:t>
            </a:r>
            <a:r>
              <a:rPr kumimoji="0" lang="zh-CN" altLang="en-US" sz="22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分）</a:t>
            </a:r>
            <a:endParaRPr kumimoji="0" lang="zh-CN" altLang="en-US" sz="22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endParaRPr>
          </a:p>
        </p:txBody>
      </p:sp>
      <p:cxnSp>
        <p:nvCxnSpPr>
          <p:cNvPr id="7" name="直接连接符 6"/>
          <p:cNvCxnSpPr/>
          <p:nvPr/>
        </p:nvCxnSpPr>
        <p:spPr>
          <a:xfrm>
            <a:off x="152398" y="1105786"/>
            <a:ext cx="2860159"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096000" y="1105786"/>
            <a:ext cx="3292549"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0" y="2385237"/>
            <a:ext cx="9239693"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0022958" y="832883"/>
            <a:ext cx="1630326"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2642" y="3976576"/>
            <a:ext cx="115540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8661990" y="4639339"/>
            <a:ext cx="200246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7721" y="5540070"/>
            <a:ext cx="2172586" cy="845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41767" y="4969457"/>
            <a:ext cx="570614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0022958" y="5242632"/>
            <a:ext cx="1791586"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par>
                                <p:cTn id="22" presetID="22" presetClass="entr" presetSubtype="4"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00"/>
                                        <p:tgtEl>
                                          <p:spTgt spid="22"/>
                                        </p:tgtEl>
                                      </p:cBhvr>
                                    </p:animEffect>
                                  </p:childTnLst>
                                </p:cTn>
                              </p:par>
                              <p:par>
                                <p:cTn id="30" presetID="22" presetClass="entr" presetSubtype="4"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par>
                                <p:cTn id="33" presetID="22" presetClass="entr" presetSubtype="4"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down)">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arn(inVertical)">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11903</Words>
  <Application>WPS Office WWO_base_provider_20220117102555-321f3fca00</Application>
  <PresentationFormat>宽屏</PresentationFormat>
  <Paragraphs>487</Paragraphs>
  <Slides>27</Slides>
  <Notes>1</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27</vt:i4>
      </vt:variant>
    </vt:vector>
  </HeadingPairs>
  <TitlesOfParts>
    <vt:vector size="45" baseType="lpstr">
      <vt:lpstr>Arial</vt:lpstr>
      <vt:lpstr>宋体</vt:lpstr>
      <vt:lpstr>Wingdings</vt:lpstr>
      <vt:lpstr>Calibri Light</vt:lpstr>
      <vt:lpstr>黑体</vt:lpstr>
      <vt:lpstr>汉仪中黑KW</vt:lpstr>
      <vt:lpstr>演示秋鸿楷</vt:lpstr>
      <vt:lpstr>Calibri</vt:lpstr>
      <vt:lpstr>汉仪楷体KW</vt:lpstr>
      <vt:lpstr>Times New Roman</vt:lpstr>
      <vt:lpstr>Courier New</vt:lpstr>
      <vt:lpstr>等线</vt:lpstr>
      <vt:lpstr>Times New Roman</vt:lpstr>
      <vt:lpstr>宋体</vt:lpstr>
      <vt:lpstr>汉仪书宋二KW</vt:lpstr>
      <vt:lpstr>汉仪中等线KW</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hmsyyds@outlook.com</dc:creator>
  <cp:lastModifiedBy>8613005385212</cp:lastModifiedBy>
  <dcterms:created xsi:type="dcterms:W3CDTF">2024-12-25T00:23:47Z</dcterms:created>
  <dcterms:modified xsi:type="dcterms:W3CDTF">2024-12-25T00:23:47Z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2052-0.0.0.0</vt:lpwstr>
  </property>
</Properties>
</file>