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409" r:id="rId3"/>
    <p:sldId id="410" r:id="rId4"/>
    <p:sldId id="411" r:id="rId5"/>
    <p:sldId id="440" r:id="rId6"/>
    <p:sldId id="441" r:id="rId7"/>
    <p:sldId id="442" r:id="rId8"/>
    <p:sldId id="443" r:id="rId9"/>
    <p:sldId id="444" r:id="rId10"/>
    <p:sldId id="446" r:id="rId11"/>
    <p:sldId id="447" r:id="rId12"/>
    <p:sldId id="448" r:id="rId13"/>
    <p:sldId id="449" r:id="rId14"/>
  </p:sldIdLst>
  <p:sldSz cx="12192000" cy="6858000"/>
  <p:notesSz cx="6858000" cy="9144000"/>
  <p:custDataLst>
    <p:tags r:id="rId2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B6A3"/>
    <a:srgbClr val="759683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3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gs" Target="tags/tag80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handoutMaster" Target="handoutMasters/handoutMaster1.xml"/><Relationship Id="rId15" Type="http://schemas.openxmlformats.org/officeDocument/2006/relationships/notesMaster" Target="notesMasters/notesMaster1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7" Type="http://schemas.openxmlformats.org/officeDocument/2006/relationships/image" Target="../media/image1.jpeg"/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  <a:lvl6pPr marL="2286000" indent="0">
              <a:buNone/>
              <a:defRPr/>
            </a:lvl6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pic>
        <p:nvPicPr>
          <p:cNvPr id="11" name="图片 10" descr="D:\工作\2020\PPT教程\预览图\4.jpg4"/>
          <p:cNvPicPr>
            <a:picLocks noChangeAspect="1"/>
          </p:cNvPicPr>
          <p:nvPr userDrawn="1"/>
        </p:nvPicPr>
        <p:blipFill>
          <a:blip r:embed="rId7"/>
          <a:srcRect/>
          <a:stretch>
            <a:fillRect/>
          </a:stretch>
        </p:blipFill>
        <p:spPr>
          <a:xfrm>
            <a:off x="-635" y="-6667"/>
            <a:ext cx="12200255" cy="6864350"/>
          </a:xfrm>
          <a:prstGeom prst="rect">
            <a:avLst/>
          </a:prstGeom>
        </p:spPr>
      </p:pic>
      <p:sp>
        <p:nvSpPr>
          <p:cNvPr id="7" name="矩形 6"/>
          <p:cNvSpPr/>
          <p:nvPr userDrawn="1"/>
        </p:nvSpPr>
        <p:spPr>
          <a:xfrm>
            <a:off x="327025" y="310515"/>
            <a:ext cx="11544300" cy="6238875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77.xml"/><Relationship Id="rId1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78.xml"/><Relationship Id="rId1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79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7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71.xml"/><Relationship Id="rId2" Type="http://schemas.openxmlformats.org/officeDocument/2006/relationships/tags" Target="../tags/tag70.xml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73.xml"/><Relationship Id="rId2" Type="http://schemas.openxmlformats.org/officeDocument/2006/relationships/tags" Target="../tags/tag72.xml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 descr="D:\工作\2020\PPT教程\预览图\4.jpg4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-635" y="-6667"/>
            <a:ext cx="12200255" cy="6864350"/>
          </a:xfrm>
          <a:prstGeom prst="rect">
            <a:avLst/>
          </a:prstGeom>
        </p:spPr>
      </p:pic>
      <p:sp>
        <p:nvSpPr>
          <p:cNvPr id="12" name="副标题 11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-317" y="1979295"/>
            <a:ext cx="12192635" cy="561340"/>
          </a:xfrm>
        </p:spPr>
        <p:txBody>
          <a:bodyPr>
            <a:noAutofit/>
          </a:bodyPr>
          <a:p>
            <a:pPr marL="0" indent="0" algn="ctr">
              <a:lnSpc>
                <a:spcPct val="100000"/>
              </a:lnSpc>
              <a:buNone/>
            </a:pPr>
            <a:r>
              <a:rPr lang="en-US" altLang="zh-CN" sz="32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cs typeface="汉仪雅酷黑 95W" panose="020B0A04020202020204" charset="-122"/>
              </a:rPr>
              <a:t>-</a:t>
            </a:r>
            <a:r>
              <a:rPr lang="zh-CN" altLang="en-US" sz="32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cs typeface="汉仪雅酷黑 95W" panose="020B0A04020202020204" charset="-122"/>
              </a:rPr>
              <a:t>作文互评</a:t>
            </a:r>
            <a:r>
              <a:rPr lang="en-US" altLang="zh-CN" sz="3200">
                <a:latin typeface="微软雅黑" panose="020B0503020204020204" pitchFamily="34" charset="-122"/>
                <a:cs typeface="汉仪雅酷黑 95W" panose="020B0A04020202020204" charset="-122"/>
                <a:sym typeface="+mn-ea"/>
              </a:rPr>
              <a:t>-</a:t>
            </a:r>
            <a:endParaRPr lang="en-US" altLang="zh-CN" sz="320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cs typeface="汉仪雅酷黑 95W" panose="020B0A04020202020204" charset="-122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-635" y="2527300"/>
            <a:ext cx="1219327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6000">
                <a:solidFill>
                  <a:srgbClr val="759683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“</a:t>
            </a:r>
            <a:r>
              <a:rPr lang="zh-CN" altLang="en-US" sz="6000">
                <a:solidFill>
                  <a:srgbClr val="759683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人工智能时代背诵的必要性</a:t>
            </a:r>
            <a:r>
              <a:rPr lang="en-US" altLang="zh-CN" sz="6000">
                <a:solidFill>
                  <a:srgbClr val="759683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”</a:t>
            </a:r>
            <a:endParaRPr lang="en-US" altLang="zh-CN" sz="6000">
              <a:solidFill>
                <a:srgbClr val="759683"/>
              </a:solidFill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</p:txBody>
      </p:sp>
    </p:spTree>
    <p:custDataLst>
      <p:tags r:id="rId3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  <p:bldP spid="12" grpId="1" build="p"/>
      <p:bldP spid="13" grpId="0"/>
      <p:bldP spid="13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 descr="D:\工作\2020\PPT教程\预览图\4.jpg4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-635" y="-6667"/>
            <a:ext cx="12200255" cy="6864350"/>
          </a:xfrm>
          <a:prstGeom prst="rect">
            <a:avLst/>
          </a:prstGeom>
        </p:spPr>
      </p:pic>
      <p:sp>
        <p:nvSpPr>
          <p:cNvPr id="49" name="圆角矩形 48"/>
          <p:cNvSpPr/>
          <p:nvPr/>
        </p:nvSpPr>
        <p:spPr>
          <a:xfrm flipH="1">
            <a:off x="5507355" y="1988820"/>
            <a:ext cx="1177925" cy="1177925"/>
          </a:xfrm>
          <a:prstGeom prst="roundRect">
            <a:avLst>
              <a:gd name="adj" fmla="val 50000"/>
            </a:avLst>
          </a:prstGeom>
          <a:solidFill>
            <a:srgbClr val="759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0" name="文本框 49"/>
          <p:cNvSpPr txBox="1"/>
          <p:nvPr/>
        </p:nvSpPr>
        <p:spPr>
          <a:xfrm>
            <a:off x="635" y="3126105"/>
            <a:ext cx="12191365" cy="8604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5000" spc="400">
                <a:solidFill>
                  <a:srgbClr val="759683"/>
                </a:solidFill>
                <a:effectLst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大佬，请</a:t>
            </a:r>
            <a:r>
              <a:rPr lang="zh-CN" altLang="en-US" sz="5000" spc="400">
                <a:solidFill>
                  <a:srgbClr val="759683"/>
                </a:solidFill>
                <a:effectLst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展示</a:t>
            </a:r>
            <a:endParaRPr lang="zh-CN" altLang="en-US" sz="5000" spc="400">
              <a:solidFill>
                <a:srgbClr val="759683"/>
              </a:solidFill>
              <a:effectLst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53" name="文本框 52"/>
          <p:cNvSpPr txBox="1"/>
          <p:nvPr/>
        </p:nvSpPr>
        <p:spPr>
          <a:xfrm>
            <a:off x="5501958" y="2057083"/>
            <a:ext cx="118872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6000">
                <a:solidFill>
                  <a:schemeClr val="bg1"/>
                </a:solidFill>
                <a:latin typeface="DIN Black" charset="0"/>
                <a:ea typeface="+mj-ea"/>
                <a:cs typeface="DIN Black" charset="0"/>
              </a:rPr>
              <a:t>02</a:t>
            </a:r>
            <a:endParaRPr lang="en-US" altLang="zh-CN" sz="6000">
              <a:solidFill>
                <a:schemeClr val="bg1"/>
              </a:solidFill>
              <a:latin typeface="DIN Black" charset="0"/>
              <a:ea typeface="+mj-ea"/>
              <a:cs typeface="DIN Black" charset="0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bldLvl="0" animBg="1"/>
      <p:bldP spid="53" grpId="0"/>
      <p:bldP spid="50" grpId="0"/>
      <p:bldP spid="49" grpId="1" animBg="1"/>
      <p:bldP spid="53" grpId="1"/>
      <p:bldP spid="50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 descr="D:\工作\2020\PPT教程\预览图\4.jpg4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0" y="-317"/>
            <a:ext cx="12200255" cy="6864350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1240155" y="1132840"/>
            <a:ext cx="8888730" cy="52197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marL="457200" indent="-457200" algn="l">
              <a:buFont typeface="Wingdings" panose="05000000000000000000" charset="0"/>
              <a:buChar char="l"/>
            </a:pPr>
            <a:r>
              <a:rPr lang="zh-CN" altLang="en-US" sz="2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票选优秀</a:t>
            </a:r>
            <a:r>
              <a:rPr lang="zh-CN" altLang="en-US" sz="2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标题</a:t>
            </a:r>
            <a:endParaRPr lang="zh-CN" altLang="en-US" sz="28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矩形 2"/>
          <p:cNvSpPr/>
          <p:nvPr/>
        </p:nvSpPr>
        <p:spPr>
          <a:xfrm>
            <a:off x="1240155" y="1882140"/>
            <a:ext cx="8888730" cy="52197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marL="457200" indent="-457200" algn="l">
              <a:buFont typeface="Wingdings" panose="05000000000000000000" charset="0"/>
              <a:buChar char="l"/>
            </a:pPr>
            <a:r>
              <a:rPr lang="zh-CN" altLang="en-US" sz="2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晒晒优秀开头、结尾</a:t>
            </a:r>
            <a:r>
              <a:rPr lang="en-US" altLang="zh-CN" sz="2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altLang="zh-CN" sz="28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矩形 3"/>
          <p:cNvSpPr/>
          <p:nvPr/>
        </p:nvSpPr>
        <p:spPr>
          <a:xfrm>
            <a:off x="1240155" y="2631440"/>
            <a:ext cx="8888730" cy="52197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marL="457200" indent="-457200" algn="l">
              <a:buFont typeface="Wingdings" panose="05000000000000000000" charset="0"/>
              <a:buChar char="l"/>
            </a:pPr>
            <a:r>
              <a:rPr lang="zh-CN" altLang="en-US" sz="2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论点拟写：高手</a:t>
            </a:r>
            <a:r>
              <a:rPr lang="en-US" altLang="zh-CN" sz="2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vs</a:t>
            </a:r>
            <a:r>
              <a:rPr lang="zh-CN" altLang="en-US" sz="2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初出茅庐</a:t>
            </a:r>
            <a:r>
              <a:rPr lang="en-US" altLang="zh-CN" sz="2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altLang="zh-CN" sz="28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矩形 4"/>
          <p:cNvSpPr/>
          <p:nvPr/>
        </p:nvSpPr>
        <p:spPr>
          <a:xfrm>
            <a:off x="1240155" y="3380740"/>
            <a:ext cx="8888730" cy="52197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marL="457200" indent="-457200" algn="l">
              <a:buFont typeface="Wingdings" panose="05000000000000000000" charset="0"/>
              <a:buChar char="l"/>
            </a:pPr>
            <a:r>
              <a:rPr lang="zh-CN" altLang="en-US" sz="2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论证王者</a:t>
            </a:r>
            <a:r>
              <a:rPr lang="en-US" altLang="zh-CN" sz="2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vs</a:t>
            </a:r>
            <a:r>
              <a:rPr lang="zh-CN" altLang="en-US" sz="2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倔强</a:t>
            </a:r>
            <a:r>
              <a:rPr lang="zh-CN" altLang="en-US" sz="2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青铜</a:t>
            </a:r>
            <a:endParaRPr lang="zh-CN" altLang="en-US" sz="28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  <p:bldP spid="4" grpId="0"/>
      <p:bldP spid="4" grpId="1"/>
      <p:bldP spid="5" grpId="0"/>
      <p:bldP spid="5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 descr="D:\工作\2020\PPT教程\预览图\4.jpg4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-635" y="-6667"/>
            <a:ext cx="12200255" cy="6864350"/>
          </a:xfrm>
          <a:prstGeom prst="rect">
            <a:avLst/>
          </a:prstGeom>
        </p:spPr>
      </p:pic>
      <p:sp>
        <p:nvSpPr>
          <p:cNvPr id="49" name="圆角矩形 48"/>
          <p:cNvSpPr/>
          <p:nvPr/>
        </p:nvSpPr>
        <p:spPr>
          <a:xfrm flipH="1">
            <a:off x="5507355" y="1988820"/>
            <a:ext cx="1177925" cy="1177925"/>
          </a:xfrm>
          <a:prstGeom prst="roundRect">
            <a:avLst>
              <a:gd name="adj" fmla="val 50000"/>
            </a:avLst>
          </a:prstGeom>
          <a:solidFill>
            <a:srgbClr val="759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0" name="文本框 49"/>
          <p:cNvSpPr txBox="1"/>
          <p:nvPr/>
        </p:nvSpPr>
        <p:spPr>
          <a:xfrm>
            <a:off x="635" y="3126105"/>
            <a:ext cx="12191365" cy="8604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5000" spc="400">
                <a:solidFill>
                  <a:srgbClr val="759683"/>
                </a:solidFill>
                <a:effectLst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锚定情境，</a:t>
            </a:r>
            <a:r>
              <a:rPr lang="zh-CN" altLang="en-US" sz="5000" spc="400">
                <a:solidFill>
                  <a:srgbClr val="759683"/>
                </a:solidFill>
                <a:effectLst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有的放矢</a:t>
            </a:r>
            <a:endParaRPr lang="zh-CN" altLang="en-US" sz="5000" spc="400">
              <a:solidFill>
                <a:srgbClr val="759683"/>
              </a:solidFill>
              <a:effectLst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53" name="文本框 52"/>
          <p:cNvSpPr txBox="1"/>
          <p:nvPr/>
        </p:nvSpPr>
        <p:spPr>
          <a:xfrm>
            <a:off x="5501958" y="2057083"/>
            <a:ext cx="118872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6000">
                <a:solidFill>
                  <a:schemeClr val="bg1"/>
                </a:solidFill>
                <a:latin typeface="DIN Black" charset="0"/>
                <a:ea typeface="+mj-ea"/>
                <a:cs typeface="DIN Black" charset="0"/>
              </a:rPr>
              <a:t>03</a:t>
            </a:r>
            <a:endParaRPr lang="en-US" altLang="zh-CN" sz="6000">
              <a:solidFill>
                <a:schemeClr val="bg1"/>
              </a:solidFill>
              <a:latin typeface="DIN Black" charset="0"/>
              <a:ea typeface="+mj-ea"/>
              <a:cs typeface="DIN Black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76250" y="4040505"/>
            <a:ext cx="11247120" cy="119888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p>
            <a:pPr algn="ctr"/>
            <a:r>
              <a:rPr lang="zh-CN" altLang="en-US" sz="36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修修补补又是一篇亮眼的绝世好文（</a:t>
            </a:r>
            <a:r>
              <a:rPr lang="en-US" altLang="zh-CN" sz="36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maybe</a:t>
            </a:r>
            <a:r>
              <a:rPr lang="zh-CN" altLang="en-US" sz="36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）</a:t>
            </a:r>
            <a:endParaRPr lang="zh-CN" altLang="en-US" sz="3600" b="1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pPr algn="ctr"/>
            <a:r>
              <a:rPr lang="zh-CN" altLang="en-US" sz="3600" b="1"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目标：</a:t>
            </a:r>
            <a:r>
              <a:rPr lang="en-US" altLang="zh-CN" sz="3600" b="1"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48+</a:t>
            </a:r>
            <a:endParaRPr lang="en-US" altLang="zh-CN" sz="3600" b="1"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bldLvl="0" animBg="1"/>
      <p:bldP spid="53" grpId="0"/>
      <p:bldP spid="50" grpId="0"/>
      <p:bldP spid="49" grpId="1" animBg="1"/>
      <p:bldP spid="53" grpId="1"/>
      <p:bldP spid="50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 descr="D:\工作\2020\PPT教程\预览图\4.jpg4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-635" y="-6667"/>
            <a:ext cx="12200255" cy="6864350"/>
          </a:xfrm>
          <a:prstGeom prst="rect">
            <a:avLst/>
          </a:prstGeom>
        </p:spPr>
      </p:pic>
      <p:sp>
        <p:nvSpPr>
          <p:cNvPr id="27" name="副标题 26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1003935" y="823595"/>
            <a:ext cx="2926080" cy="608330"/>
          </a:xfrm>
          <a:prstGeom prst="rect">
            <a:avLst/>
          </a:prstGeom>
          <a:effectLst/>
        </p:spPr>
        <p:txBody>
          <a:bodyPr vert="horz" lIns="90000" tIns="46800" rIns="90000" bIns="46800" rtlCol="0">
            <a:noAutofit/>
          </a:bodyPr>
          <a:lstStyle>
            <a:lvl1pPr mar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sz="20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9144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3716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18288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lnSpc>
                <a:spcPct val="100000"/>
              </a:lnSpc>
              <a:buNone/>
            </a:pPr>
            <a:r>
              <a:rPr lang="zh-CN" altLang="en-US" sz="3200">
                <a:solidFill>
                  <a:srgbClr val="759683"/>
                </a:solidFill>
                <a:latin typeface="微软雅黑" panose="020B0503020204020204" pitchFamily="34" charset="-122"/>
                <a:cs typeface="汉仪糯米团简" panose="00020600040101010101" charset="-122"/>
              </a:rPr>
              <a:t>文题回顾</a:t>
            </a:r>
            <a:endParaRPr lang="zh-CN" altLang="en-US" sz="3200">
              <a:solidFill>
                <a:srgbClr val="759683"/>
              </a:solidFill>
              <a:latin typeface="微软雅黑" panose="020B0503020204020204" pitchFamily="34" charset="-122"/>
              <a:cs typeface="汉仪糯米团简" panose="00020600040101010101" charset="-122"/>
            </a:endParaRPr>
          </a:p>
        </p:txBody>
      </p:sp>
    </p:spTree>
    <p:custDataLst>
      <p:tags r:id="rId3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 descr="D:\工作\2020\PPT教程\预览图\4.jpg4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-635" y="-6667"/>
            <a:ext cx="12200255" cy="6864350"/>
          </a:xfrm>
          <a:prstGeom prst="rect">
            <a:avLst/>
          </a:prstGeom>
        </p:spPr>
      </p:pic>
      <p:sp>
        <p:nvSpPr>
          <p:cNvPr id="49" name="圆角矩形 48"/>
          <p:cNvSpPr/>
          <p:nvPr/>
        </p:nvSpPr>
        <p:spPr>
          <a:xfrm flipH="1">
            <a:off x="5507355" y="1988820"/>
            <a:ext cx="1177925" cy="1177925"/>
          </a:xfrm>
          <a:prstGeom prst="roundRect">
            <a:avLst>
              <a:gd name="adj" fmla="val 50000"/>
            </a:avLst>
          </a:prstGeom>
          <a:solidFill>
            <a:srgbClr val="759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0" name="文本框 49"/>
          <p:cNvSpPr txBox="1"/>
          <p:nvPr/>
        </p:nvSpPr>
        <p:spPr>
          <a:xfrm>
            <a:off x="635" y="3126105"/>
            <a:ext cx="12191365" cy="8604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5000" spc="400">
                <a:solidFill>
                  <a:srgbClr val="759683"/>
                </a:solidFill>
                <a:effectLst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同学，请</a:t>
            </a:r>
            <a:r>
              <a:rPr lang="zh-CN" altLang="en-US" sz="5000" spc="400">
                <a:solidFill>
                  <a:srgbClr val="759683"/>
                </a:solidFill>
                <a:effectLst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评分</a:t>
            </a:r>
            <a:endParaRPr lang="zh-CN" altLang="en-US" sz="5000" spc="400">
              <a:solidFill>
                <a:srgbClr val="759683"/>
              </a:solidFill>
              <a:effectLst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53" name="文本框 52"/>
          <p:cNvSpPr txBox="1"/>
          <p:nvPr/>
        </p:nvSpPr>
        <p:spPr>
          <a:xfrm>
            <a:off x="5501958" y="2057083"/>
            <a:ext cx="118872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6000">
                <a:solidFill>
                  <a:schemeClr val="bg1"/>
                </a:solidFill>
                <a:latin typeface="DIN Black" charset="0"/>
                <a:ea typeface="+mj-ea"/>
                <a:cs typeface="DIN Black" charset="0"/>
              </a:rPr>
              <a:t>01</a:t>
            </a:r>
            <a:endParaRPr lang="en-US" altLang="zh-CN" sz="6000">
              <a:solidFill>
                <a:schemeClr val="bg1"/>
              </a:solidFill>
              <a:latin typeface="DIN Black" charset="0"/>
              <a:ea typeface="+mj-ea"/>
              <a:cs typeface="DIN Black" charset="0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3" grpId="0"/>
      <p:bldP spid="50" grpId="0"/>
      <p:bldP spid="49" grpId="1" animBg="1"/>
      <p:bldP spid="53" grpId="1"/>
      <p:bldP spid="50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 descr="D:\工作\2020\PPT教程\预览图\4.jpg4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-635" y="-6667"/>
            <a:ext cx="12200255" cy="6864350"/>
          </a:xfrm>
          <a:prstGeom prst="rect">
            <a:avLst/>
          </a:prstGeom>
        </p:spPr>
      </p:pic>
      <p:graphicFrame>
        <p:nvGraphicFramePr>
          <p:cNvPr id="2" name="表格 1"/>
          <p:cNvGraphicFramePr/>
          <p:nvPr>
            <p:custDataLst>
              <p:tags r:id="rId2"/>
            </p:custDataLst>
          </p:nvPr>
        </p:nvGraphicFramePr>
        <p:xfrm>
          <a:off x="675005" y="508000"/>
          <a:ext cx="10848975" cy="5831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9555"/>
                <a:gridCol w="8120380"/>
                <a:gridCol w="1209040"/>
              </a:tblGrid>
              <a:tr h="46799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tx1"/>
                          </a:solidFill>
                        </a:rPr>
                        <a:t>项目</a:t>
                      </a:r>
                      <a:endParaRPr lang="zh-CN" altLang="en-US" b="1">
                        <a:solidFill>
                          <a:schemeClr val="tx1"/>
                        </a:solidFill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tx1"/>
                          </a:solidFill>
                        </a:rPr>
                        <a:t>评分标准</a:t>
                      </a:r>
                      <a:endParaRPr lang="zh-CN" altLang="en-US" b="1">
                        <a:solidFill>
                          <a:schemeClr val="tx1"/>
                        </a:solidFill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tx1"/>
                          </a:solidFill>
                        </a:rPr>
                        <a:t>得分</a:t>
                      </a:r>
                      <a:endParaRPr lang="zh-CN" altLang="en-US" b="1">
                        <a:solidFill>
                          <a:schemeClr val="tx1"/>
                        </a:solidFill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57277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/>
                        <a:t>主题</a:t>
                      </a:r>
                      <a:endParaRPr lang="zh-CN" altLang="en-US" b="1"/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/>
                        <a:t>审题准确、关键词明确、内涵阐释正确</a:t>
                      </a:r>
                      <a:endParaRPr lang="zh-CN" altLang="en-US" b="1"/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b="1"/>
                        <a:t>0-15</a:t>
                      </a:r>
                      <a:r>
                        <a:rPr lang="zh-CN" altLang="en-US" b="1"/>
                        <a:t>分</a:t>
                      </a:r>
                      <a:endParaRPr lang="zh-CN" altLang="en-US" b="1"/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57277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/>
                        <a:t>标题</a:t>
                      </a:r>
                      <a:endParaRPr lang="zh-CN" altLang="en-US" b="1"/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/>
                        <a:t>贴关键词、体现观点、通顺有文采</a:t>
                      </a:r>
                      <a:endParaRPr lang="zh-CN" altLang="en-US" b="1"/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b="1"/>
                        <a:t>0-2</a:t>
                      </a:r>
                      <a:r>
                        <a:rPr lang="zh-CN" altLang="en-US" b="1"/>
                        <a:t>分</a:t>
                      </a:r>
                      <a:endParaRPr lang="zh-CN" altLang="en-US" b="1"/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46863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/>
                        <a:t>开头段</a:t>
                      </a:r>
                      <a:endParaRPr lang="zh-CN" altLang="en-US" b="1"/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/>
                        <a:t>贴关键词、观点鲜明、通顺流畅、有文采、150字左右</a:t>
                      </a:r>
                      <a:endParaRPr lang="zh-CN" altLang="en-US" b="1"/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/>
                        <a:t>0-5分</a:t>
                      </a:r>
                      <a:endParaRPr lang="zh-CN" altLang="en-US" b="1"/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46863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/>
                        <a:t>联系材料</a:t>
                      </a:r>
                      <a:endParaRPr lang="zh-CN" altLang="en-US" b="1"/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/>
                        <a:t>概括、引述，不照搬</a:t>
                      </a:r>
                      <a:endParaRPr lang="zh-CN" altLang="en-US" b="1"/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/>
                        <a:t>0-3分</a:t>
                      </a:r>
                      <a:endParaRPr lang="zh-CN" altLang="en-US" b="1"/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468630">
                <a:tc rowSpan="5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/>
                        <a:t>主体段</a:t>
                      </a:r>
                      <a:endParaRPr lang="zh-CN" altLang="en-US" b="1"/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/>
                        <a:t>分论点：贴关键词、有结构、有逻辑、句式好、有文采</a:t>
                      </a:r>
                      <a:endParaRPr lang="zh-CN" altLang="en-US" b="1"/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b="1"/>
                        <a:t>0-10</a:t>
                      </a:r>
                      <a:r>
                        <a:rPr lang="zh-CN" altLang="en-US" b="1"/>
                        <a:t>分</a:t>
                      </a:r>
                      <a:endParaRPr lang="zh-CN" altLang="en-US" b="1"/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468630">
                <a:tc vMerge="1"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/>
                        <a:t>论证方法:丰富</a:t>
                      </a:r>
                      <a:endParaRPr lang="zh-CN" altLang="en-US" b="1"/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/>
                        <a:t>0-5分</a:t>
                      </a:r>
                      <a:endParaRPr lang="zh-CN" altLang="en-US" b="1"/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468630">
                <a:tc vMerge="1"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/>
                        <a:t>素材:丰富、贴切、新颖、叙述简洁不啰嗦</a:t>
                      </a:r>
                      <a:endParaRPr lang="zh-CN" altLang="en-US" b="1"/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/>
                        <a:t>0-5分</a:t>
                      </a:r>
                      <a:endParaRPr lang="zh-CN" altLang="en-US" b="1"/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468630">
                <a:tc vMerge="1"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/>
                        <a:t>素材分析:贴主题、简明准确、严密、通顺不生硬</a:t>
                      </a:r>
                      <a:endParaRPr lang="zh-CN" altLang="en-US" b="1"/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/>
                        <a:t>0-5分</a:t>
                      </a:r>
                      <a:endParaRPr lang="zh-CN" altLang="en-US" b="1"/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468630">
                <a:tc vMerge="1"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/>
                        <a:t>语言:流畅通顺，遣词造句有文采</a:t>
                      </a:r>
                      <a:endParaRPr lang="zh-CN" altLang="en-US" b="1"/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/>
                        <a:t>0-5分</a:t>
                      </a:r>
                      <a:endParaRPr lang="zh-CN" altLang="en-US" b="1"/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46863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/>
                        <a:t>结尾段</a:t>
                      </a:r>
                      <a:endParaRPr lang="zh-CN" altLang="en-US" b="1"/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/>
                        <a:t>贴主题、回扣观点、呼吁升华(时代</a:t>
                      </a:r>
                      <a:r>
                        <a:rPr lang="en-US" altLang="zh-CN" b="1"/>
                        <a:t>/</a:t>
                      </a:r>
                      <a:r>
                        <a:rPr lang="zh-CN" altLang="en-US" b="1"/>
                        <a:t>青年/家国)、有文采</a:t>
                      </a:r>
                      <a:endParaRPr lang="zh-CN" altLang="en-US" b="1"/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/>
                        <a:t>0-5分</a:t>
                      </a:r>
                      <a:endParaRPr lang="zh-CN" altLang="en-US" b="1"/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468630">
                <a:tc gridSpan="3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1"/>
                        <a:t>书写可酌情加或减1-3分；每少</a:t>
                      </a:r>
                      <a:r>
                        <a:rPr lang="en-US" altLang="zh-CN" b="1"/>
                        <a:t>50</a:t>
                      </a:r>
                      <a:r>
                        <a:rPr lang="zh-CN" altLang="en-US" b="1"/>
                        <a:t>字扣</a:t>
                      </a:r>
                      <a:r>
                        <a:rPr lang="en-US" altLang="zh-CN" b="1"/>
                        <a:t>1</a:t>
                      </a:r>
                      <a:r>
                        <a:rPr lang="zh-CN" altLang="en-US" b="1"/>
                        <a:t>分</a:t>
                      </a:r>
                      <a:endParaRPr lang="zh-CN" altLang="en-US" b="1"/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hMerge="1"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hMerge="1"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  <p:custDataLst>
      <p:tags r:id="rId3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 descr="D:\工作\2020\PPT教程\预览图\4.jpg4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0" y="-317"/>
            <a:ext cx="12200255" cy="6864350"/>
          </a:xfrm>
          <a:prstGeom prst="rect">
            <a:avLst/>
          </a:prstGeom>
        </p:spPr>
      </p:pic>
      <p:sp>
        <p:nvSpPr>
          <p:cNvPr id="27" name="副标题 26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1003935" y="823595"/>
            <a:ext cx="2926080" cy="608330"/>
          </a:xfrm>
          <a:prstGeom prst="rect">
            <a:avLst/>
          </a:prstGeom>
          <a:effectLst/>
        </p:spPr>
        <p:txBody>
          <a:bodyPr vert="horz" lIns="90000" tIns="46800" rIns="90000" bIns="46800" rtlCol="0">
            <a:noAutofit/>
          </a:bodyPr>
          <a:lstStyle>
            <a:lvl1pPr mar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sz="20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9144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3716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18288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lnSpc>
                <a:spcPct val="100000"/>
              </a:lnSpc>
              <a:buNone/>
            </a:pPr>
            <a:r>
              <a:rPr lang="zh-CN" altLang="en-US" sz="3200">
                <a:solidFill>
                  <a:srgbClr val="759683"/>
                </a:solidFill>
                <a:latin typeface="微软雅黑" panose="020B0503020204020204" pitchFamily="34" charset="-122"/>
                <a:cs typeface="汉仪糯米团简" panose="00020600040101010101" charset="-122"/>
              </a:rPr>
              <a:t>请下狠手</a:t>
            </a:r>
            <a:r>
              <a:rPr lang="en-US" altLang="zh-CN" sz="3200">
                <a:solidFill>
                  <a:srgbClr val="759683"/>
                </a:solidFill>
                <a:latin typeface="微软雅黑" panose="020B0503020204020204" pitchFamily="34" charset="-122"/>
                <a:cs typeface="汉仪糯米团简" panose="00020600040101010101" charset="-122"/>
              </a:rPr>
              <a:t>——</a:t>
            </a:r>
            <a:endParaRPr lang="en-US" altLang="zh-CN" sz="3200">
              <a:solidFill>
                <a:srgbClr val="759683"/>
              </a:solidFill>
              <a:latin typeface="微软雅黑" panose="020B0503020204020204" pitchFamily="34" charset="-122"/>
              <a:cs typeface="汉仪糯米团简" panose="00020600040101010101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257935" y="2181225"/>
            <a:ext cx="8888730" cy="267652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 sz="2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ighlight>
                  <a:srgbClr val="FFFF00"/>
                </a:highlight>
              </a:rPr>
              <a:t>作批注：圈画中心论点、分论点、好词好句等</a:t>
            </a:r>
            <a:endParaRPr lang="zh-CN" altLang="en-US" sz="28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highlight>
                <a:srgbClr val="FFFF00"/>
              </a:highlight>
            </a:endParaRPr>
          </a:p>
          <a:p>
            <a:pPr algn="ctr"/>
            <a:endParaRPr lang="zh-CN" altLang="en-US" sz="28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zh-CN" altLang="en-US" sz="28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l"/>
            <a:r>
              <a:rPr lang="zh-CN" altLang="en-US" sz="2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优点：（</a:t>
            </a:r>
            <a:r>
              <a:rPr lang="en-US" altLang="zh-CN" sz="2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  <a:r>
              <a:rPr lang="zh-CN" altLang="en-US" sz="2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个）</a:t>
            </a:r>
            <a:endParaRPr lang="zh-CN" altLang="en-US" sz="28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l"/>
            <a:endParaRPr lang="zh-CN" altLang="en-US" sz="28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l"/>
            <a:r>
              <a:rPr lang="zh-CN" altLang="en-US" sz="2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缺点：（</a:t>
            </a:r>
            <a:r>
              <a:rPr lang="en-US" altLang="zh-CN" sz="2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  <a:r>
              <a:rPr lang="zh-CN" altLang="en-US" sz="2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个）</a:t>
            </a:r>
            <a:endParaRPr lang="zh-CN" altLang="en-US" sz="28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custDataLst>
      <p:tags r:id="rId3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 descr="D:\工作\2020\PPT教程\预览图\4.jpg4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0" y="-317"/>
            <a:ext cx="12200255" cy="6864350"/>
          </a:xfrm>
          <a:prstGeom prst="rect">
            <a:avLst/>
          </a:prstGeom>
        </p:spPr>
      </p:pic>
      <p:sp>
        <p:nvSpPr>
          <p:cNvPr id="27" name="副标题 26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1003935" y="823595"/>
            <a:ext cx="2926080" cy="608330"/>
          </a:xfrm>
          <a:prstGeom prst="rect">
            <a:avLst/>
          </a:prstGeom>
          <a:effectLst/>
        </p:spPr>
        <p:txBody>
          <a:bodyPr vert="horz" lIns="90000" tIns="46800" rIns="90000" bIns="46800" rtlCol="0">
            <a:noAutofit/>
          </a:bodyPr>
          <a:lstStyle>
            <a:lvl1pPr mar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sz="20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9144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3716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18288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lnSpc>
                <a:spcPct val="100000"/>
              </a:lnSpc>
              <a:buNone/>
            </a:pPr>
            <a:r>
              <a:rPr lang="zh-CN" altLang="en-US" sz="3200">
                <a:solidFill>
                  <a:srgbClr val="759683"/>
                </a:solidFill>
                <a:latin typeface="微软雅黑" panose="020B0503020204020204" pitchFamily="34" charset="-122"/>
                <a:cs typeface="汉仪糯米团简" panose="00020600040101010101" charset="-122"/>
              </a:rPr>
              <a:t>请下狠手</a:t>
            </a:r>
            <a:r>
              <a:rPr lang="en-US" altLang="zh-CN" sz="3200">
                <a:solidFill>
                  <a:srgbClr val="759683"/>
                </a:solidFill>
                <a:latin typeface="微软雅黑" panose="020B0503020204020204" pitchFamily="34" charset="-122"/>
                <a:cs typeface="汉仪糯米团简" panose="00020600040101010101" charset="-122"/>
              </a:rPr>
              <a:t>——</a:t>
            </a:r>
            <a:endParaRPr lang="en-US" altLang="zh-CN" sz="3200">
              <a:solidFill>
                <a:srgbClr val="759683"/>
              </a:solidFill>
              <a:latin typeface="微软雅黑" panose="020B0503020204020204" pitchFamily="34" charset="-122"/>
              <a:cs typeface="汉仪糯米团简" panose="00020600040101010101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257935" y="2181225"/>
            <a:ext cx="8888730" cy="267652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 sz="2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ighlight>
                  <a:srgbClr val="FFFF00"/>
                </a:highlight>
              </a:rPr>
              <a:t>作批注：圈画中心论点、分论点、好词好句等</a:t>
            </a:r>
            <a:endParaRPr lang="zh-CN" altLang="en-US" sz="28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highlight>
                <a:srgbClr val="FFFF00"/>
              </a:highlight>
            </a:endParaRPr>
          </a:p>
          <a:p>
            <a:pPr algn="ctr"/>
            <a:endParaRPr lang="zh-CN" altLang="en-US" sz="28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zh-CN" altLang="en-US" sz="28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l"/>
            <a:r>
              <a:rPr lang="zh-CN" altLang="en-US" sz="2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优点：（</a:t>
            </a:r>
            <a:r>
              <a:rPr lang="en-US" altLang="zh-CN" sz="2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  <a:r>
              <a:rPr lang="zh-CN" altLang="en-US" sz="2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个）</a:t>
            </a:r>
            <a:endParaRPr lang="zh-CN" altLang="en-US" sz="28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l"/>
            <a:endParaRPr lang="zh-CN" altLang="en-US" sz="28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l"/>
            <a:r>
              <a:rPr lang="zh-CN" altLang="en-US" sz="2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缺点：（</a:t>
            </a:r>
            <a:r>
              <a:rPr lang="en-US" altLang="zh-CN" sz="2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  <a:r>
              <a:rPr lang="zh-CN" altLang="en-US" sz="2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个）</a:t>
            </a:r>
            <a:endParaRPr lang="zh-CN" altLang="en-US" sz="28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custDataLst>
      <p:tags r:id="rId3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zh-CN" altLang="en-US">
                <a:highlight>
                  <a:srgbClr val="FFFF00"/>
                </a:highlight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Tips:怎么样叫</a:t>
            </a:r>
            <a:r>
              <a:rPr lang="en-US" altLang="zh-CN">
                <a:highlight>
                  <a:srgbClr val="FFFF00"/>
                </a:highlight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“</a:t>
            </a:r>
            <a:r>
              <a:rPr lang="zh-CN" altLang="en-US">
                <a:highlight>
                  <a:srgbClr val="FFFF00"/>
                </a:highlight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有文采</a:t>
            </a:r>
            <a:r>
              <a:rPr lang="en-US" altLang="zh-CN">
                <a:highlight>
                  <a:srgbClr val="FFFF00"/>
                </a:highlight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”</a:t>
            </a:r>
            <a:endParaRPr lang="en-US" altLang="zh-CN">
              <a:highlight>
                <a:srgbClr val="FFFF00"/>
              </a:highlight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69265" y="2129155"/>
            <a:ext cx="11475085" cy="35382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专注于日积月累，所以成功才能举重若轻、驾轻就熟。然而，也有许多人，并不懂得这个道理，或是变换奋斗目标如同看电视换台，三天打鱼两天晒网，或是渴望一夜暴富，工于取巧、偷奸要滑。殊不知，拔苗助长必适得其反，急功近利必自毁长城。成于坚忍，毁于急躁，世间事往往遵循这样的规律。从“起跑线恐慌”“成名趁早焦虑”，到“速度情结”“换挡焦虑倘若“时间感”被急躁和盲目所驱使，急不可耐、急于求成，到头来只会是万事归空、一无所成。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r"/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-李斌《 “十年功”托举“一分钟”》 来源:人民论坛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>
                <a:highlight>
                  <a:srgbClr val="FFFF00"/>
                </a:highlight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Tips:怎么样叫“大佬分论点</a:t>
            </a:r>
            <a:r>
              <a:rPr lang="en-US" altLang="zh-CN">
                <a:highlight>
                  <a:srgbClr val="FFFF00"/>
                </a:highlight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”</a:t>
            </a:r>
            <a:endParaRPr lang="en-US" altLang="zh-CN">
              <a:highlight>
                <a:srgbClr val="FFFF00"/>
              </a:highlight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08330" y="1569085"/>
            <a:ext cx="11475085" cy="18148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好的故事，可以帮助我们更好地表达与沟通。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好的故事，可以触动人的心灵、启迪智慧，从而改变一个人的命运。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作为新时代的青年，吾辈诚应挖掘故事的当代力量，向世界讲好中国故事，展现民族形象。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07695" y="3500120"/>
            <a:ext cx="11475720" cy="26765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好的故事，能帮助我们打开心灵的大门，启迪人生，汲取智慧，在表达与沟通之中书写自己的命运。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好的故事，不仅于个人成长大有裨益，亦能赓续民族血脉、展现大国形象，为民族复兴传递源源生力。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山河不老，青春不朽，吾辈青年当品读故事，于新时代下书写我们的故事，让世界因中国青年而瞩目。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3" grpId="0"/>
      <p:bldP spid="3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>
                <a:highlight>
                  <a:srgbClr val="FFFF00"/>
                </a:highlight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Tips:i怎么样叫“靓仔论证</a:t>
            </a:r>
            <a:r>
              <a:rPr lang="en-US" altLang="zh-CN">
                <a:highlight>
                  <a:srgbClr val="FFFF00"/>
                </a:highlight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”</a:t>
            </a:r>
            <a:endParaRPr lang="en-US" altLang="zh-CN">
              <a:highlight>
                <a:srgbClr val="FFFF00"/>
              </a:highlight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08330" y="1569085"/>
            <a:ext cx="11475085" cy="26765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人贵有恒。事实证明，但凡成就一番事业的人，无不是有恒心、有毅力的强者。他们聚焦主 要目标，一以贯之、久久为功，在坚持中集聚力量成就作为。“时代楷模”王继才在条件艰苦卓绝的开山岛上为国守岛 32年直至生命最后一刻。“当代愚公”李保国三十五年如一日扎根太行山区，用科技为荒山带来苍翠，用产业为乡亲拔除“穷根”。古人说得好:“锲而舍之，朽木不折;锲而不舍，金石可镂。”葆有坚持不懈的精神，蓄积水滴石穿的韧劲，一个人终将在平凡中书写不凡。</a:t>
            </a:r>
            <a:endParaRPr lang="zh-CN" altLang="en-US" sz="24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r"/>
            <a:r>
              <a:rPr lang="zh-CN" altLang="en-US" sz="24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一杨卫国 《“作之不止”，方有不凡》来源:(《人民日报》</a:t>
            </a:r>
            <a:endParaRPr lang="zh-CN" altLang="en-US" sz="24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07695" y="4500880"/>
            <a:ext cx="11475720" cy="18148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论证方法:</a:t>
            </a:r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丰富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zh-CN" altLang="en-US" sz="2800" b="1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素材</a:t>
            </a:r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:丰富、贴切、新颖、叙述简洁不啰嗦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zh-CN" altLang="en-US" sz="2800" b="1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素材分析</a:t>
            </a:r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:贴主题、简明准确、严密、通顺不生硬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zh-CN" altLang="en-US" sz="2800" b="1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语言</a:t>
            </a:r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:流畅通顺，遣词造句有文采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3" grpId="0"/>
      <p:bldP spid="3" grpId="1"/>
    </p:bld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5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7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8.xml><?xml version="1.0" encoding="utf-8"?>
<p:tagLst xmlns:p="http://schemas.openxmlformats.org/presentationml/2006/main">
  <p:tag name="KSO_WM_UNIT_TABLE_BEAUTIFY" val="smartTable{e9e4b7f4-8813-41aa-8b62-dcdf5db505b7}"/>
  <p:tag name="TABLE_ENDDRAG_ORIGIN_RECT" val="854*392"/>
  <p:tag name="TABLE_ENDDRAG_RECT" val="50*54*854*392"/>
  <p:tag name="KSO_WM_UNIT_PLACING_PICTURE_USER_VIEWPORT" val="{&quot;height&quot;:7275,&quot;width&quot;:7464}"/>
</p:tagLst>
</file>

<file path=ppt/tags/tag69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2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7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8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9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PP_MARK_KEY" val="a3e8caef-aff8-45a2-9fa7-df2d5ade227c"/>
  <p:tag name="COMMONDATA" val="eyJoZGlkIjoiNjQxMjczMmQxMWY4MGQwMDkxZWJhMDRkMzhhZTk4ZmMifQ==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1328</Words>
  <Application>WPS 演示</Application>
  <PresentationFormat>宽屏</PresentationFormat>
  <Paragraphs>144</Paragraphs>
  <Slides>12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7" baseType="lpstr">
      <vt:lpstr>Arial</vt:lpstr>
      <vt:lpstr>宋体</vt:lpstr>
      <vt:lpstr>Wingdings</vt:lpstr>
      <vt:lpstr>微软雅黑</vt:lpstr>
      <vt:lpstr>Wingdings</vt:lpstr>
      <vt:lpstr>汉仪雅酷黑 95W</vt:lpstr>
      <vt:lpstr>黑体</vt:lpstr>
      <vt:lpstr>华文行楷</vt:lpstr>
      <vt:lpstr>汉仪糯米团简</vt:lpstr>
      <vt:lpstr>DIN Black</vt:lpstr>
      <vt:lpstr>ksdb</vt:lpstr>
      <vt:lpstr>楷体</vt:lpstr>
      <vt:lpstr>Arial Unicode MS</vt:lpstr>
      <vt:lpstr>Calibri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Tips:怎么样叫“有文采”</vt:lpstr>
      <vt:lpstr>Tips:怎么样叫“大佬分论点”</vt:lpstr>
      <vt:lpstr>Tips:i怎么样叫“靓仔论证”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雪</cp:lastModifiedBy>
  <cp:revision>155</cp:revision>
  <dcterms:created xsi:type="dcterms:W3CDTF">2019-06-19T02:08:00Z</dcterms:created>
  <dcterms:modified xsi:type="dcterms:W3CDTF">2025-04-09T08:24:39Z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2052-11.1.0.12165</vt:lpwstr>
  </property>
  <property fmtid="{D5CDD505-2E9C-101B-9397-08002B2CF9AE}" pid="3" name="KSOSaveFontToCloudKey">
    <vt:lpwstr>421650647_cloud</vt:lpwstr>
  </property>
  <property fmtid="{D5CDD505-2E9C-101B-9397-08002B2CF9AE}" pid="4" name="ICV">
    <vt:lpwstr>AB9FB76ECE42463BBB37EF8D143002B8</vt:lpwstr>
  </property>
</Properties>
</file>