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58" r:id="rId4"/>
    <p:sldId id="259" r:id="rId5"/>
    <p:sldId id="450" r:id="rId6"/>
    <p:sldId id="464" r:id="rId7"/>
    <p:sldId id="465" r:id="rId8"/>
    <p:sldId id="477" r:id="rId9"/>
    <p:sldId id="263" r:id="rId10"/>
    <p:sldId id="264" r:id="rId11"/>
    <p:sldId id="265" r:id="rId12"/>
    <p:sldId id="337" r:id="rId13"/>
    <p:sldId id="425" r:id="rId14"/>
    <p:sldId id="272" r:id="rId15"/>
    <p:sldId id="274" r:id="rId16"/>
    <p:sldId id="275" r:id="rId17"/>
    <p:sldId id="478" r:id="rId18"/>
    <p:sldId id="479" r:id="rId19"/>
    <p:sldId id="388" r:id="rId20"/>
    <p:sldId id="468" r:id="rId21"/>
    <p:sldId id="443" r:id="rId22"/>
    <p:sldId id="392" r:id="rId23"/>
    <p:sldId id="270" r:id="rId24"/>
    <p:sldId id="291" r:id="rId25"/>
    <p:sldId id="480" r:id="rId26"/>
    <p:sldId id="305" r:id="rId27"/>
    <p:sldId id="292" r:id="rId28"/>
    <p:sldId id="293" r:id="rId29"/>
    <p:sldId id="294" r:id="rId30"/>
    <p:sldId id="295" r:id="rId31"/>
    <p:sldId id="318" r:id="rId32"/>
    <p:sldId id="319" r:id="rId33"/>
    <p:sldId id="320" r:id="rId34"/>
    <p:sldId id="321" r:id="rId35"/>
    <p:sldId id="322" r:id="rId36"/>
    <p:sldId id="481" r:id="rId37"/>
    <p:sldId id="323" r:id="rId38"/>
    <p:sldId id="324" r:id="rId39"/>
    <p:sldId id="325" r:id="rId40"/>
    <p:sldId id="326" r:id="rId41"/>
    <p:sldId id="473" r:id="rId42"/>
    <p:sldId id="327" r:id="rId43"/>
    <p:sldId id="328" r:id="rId44"/>
    <p:sldId id="329" r:id="rId45"/>
    <p:sldId id="474" r:id="rId46"/>
    <p:sldId id="330" r:id="rId47"/>
    <p:sldId id="331" r:id="rId48"/>
    <p:sldId id="332" r:id="rId49"/>
    <p:sldId id="333" r:id="rId50"/>
    <p:sldId id="334" r:id="rId51"/>
    <p:sldId id="449" r:id="rId52"/>
    <p:sldId id="271" r:id="rId5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4" autoAdjust="0"/>
    <p:restoredTop sz="96110" autoAdjust="0"/>
  </p:normalViewPr>
  <p:slideViewPr>
    <p:cSldViewPr>
      <p:cViewPr varScale="1">
        <p:scale>
          <a:sx n="109" d="100"/>
          <a:sy n="109" d="100"/>
        </p:scale>
        <p:origin x="774" y="8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1BDE6-D7CD-48AD-91D0-877B0016848D}" type="datetimeFigureOut">
              <a:rPr lang="zh-CN" altLang="en-US" smtClean="0"/>
              <a:t>2020/11/10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9211A-EC15-48AF-9C00-CA884EFBB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13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05D6-131D-4D04-9AD1-97898E0FD846}" type="datetimeFigureOut">
              <a:rPr lang="zh-CN" altLang="en-US" smtClean="0"/>
              <a:t>2020/11/10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8344D-7117-4F88-AAA4-2EDA16E40D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31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22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262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>
                <a:solidFill>
                  <a:srgbClr val="000000"/>
                </a:solidFill>
              </a:rPr>
              <a:pPr/>
              <a:t>2020/11/10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4A51DD8C-2448-6749-979B-E40EFF86C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5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3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717032"/>
            <a:ext cx="12190413" cy="314255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9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05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509120"/>
            <a:ext cx="12190413" cy="23504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869160"/>
            <a:ext cx="12190413" cy="19904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1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229200"/>
            <a:ext cx="12190413" cy="16303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8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589240"/>
            <a:ext cx="12190413" cy="12703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877272"/>
            <a:ext cx="12190413" cy="9823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3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426B33F1-6A19-9C40-A7B1-9CFF7B3B4025}"/>
              </a:ext>
            </a:extLst>
          </p:cNvPr>
          <p:cNvSpPr/>
          <p:nvPr userDrawn="1"/>
        </p:nvSpPr>
        <p:spPr>
          <a:xfrm>
            <a:off x="0" y="195857"/>
            <a:ext cx="541867" cy="680400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A73676C6-1FD3-7641-BDD0-7DE1809B2CC3}"/>
              </a:ext>
            </a:extLst>
          </p:cNvPr>
          <p:cNvSpPr/>
          <p:nvPr userDrawn="1"/>
        </p:nvSpPr>
        <p:spPr>
          <a:xfrm>
            <a:off x="608438" y="195857"/>
            <a:ext cx="158045" cy="680400"/>
          </a:xfrm>
          <a:prstGeom prst="rect">
            <a:avLst/>
          </a:prstGeom>
          <a:solidFill>
            <a:srgbClr val="F5C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8FED324-0843-E644-A515-3881B5D998CA}"/>
              </a:ext>
            </a:extLst>
          </p:cNvPr>
          <p:cNvSpPr/>
          <p:nvPr userDrawn="1"/>
        </p:nvSpPr>
        <p:spPr>
          <a:xfrm>
            <a:off x="12033956" y="195857"/>
            <a:ext cx="158044" cy="680400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838899" y="195857"/>
            <a:ext cx="11106279" cy="680400"/>
          </a:xfrm>
          <a:prstGeom prst="rect">
            <a:avLst/>
          </a:prstGeom>
          <a:solidFill>
            <a:schemeClr val="accent5">
              <a:lumMod val="10000"/>
              <a:lumOff val="9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3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4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268760"/>
            <a:ext cx="12190413" cy="55908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5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628800"/>
            <a:ext cx="12190413" cy="52307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988840"/>
            <a:ext cx="12190413" cy="48707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1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276872"/>
            <a:ext cx="12190413" cy="45827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70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08920"/>
            <a:ext cx="12190413" cy="41506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40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996952"/>
            <a:ext cx="12190413" cy="386263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4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4A64AD04-5EF6-FE48-938A-2215078438B1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3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3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8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4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tags" Target="../tags/tag3.xml"/><Relationship Id="rId7" Type="http://schemas.openxmlformats.org/officeDocument/2006/relationships/slide" Target="slide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10" Type="http://schemas.openxmlformats.org/officeDocument/2006/relationships/slide" Target="slide31.xml"/><Relationship Id="rId4" Type="http://schemas.openxmlformats.org/officeDocument/2006/relationships/tags" Target="../tags/tag4.xml"/><Relationship Id="rId9" Type="http://schemas.openxmlformats.org/officeDocument/2006/relationships/slide" Target="slide2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13" Type="http://schemas.openxmlformats.org/officeDocument/2006/relationships/slide" Target="slide42.xml"/><Relationship Id="rId18" Type="http://schemas.openxmlformats.org/officeDocument/2006/relationships/slide" Target="slide48.xml"/><Relationship Id="rId3" Type="http://schemas.microsoft.com/office/2007/relationships/hdphoto" Target="../media/hdphoto1.wdp"/><Relationship Id="rId7" Type="http://schemas.openxmlformats.org/officeDocument/2006/relationships/slide" Target="slide34.xml"/><Relationship Id="rId12" Type="http://schemas.openxmlformats.org/officeDocument/2006/relationships/slide" Target="slide40.xml"/><Relationship Id="rId17" Type="http://schemas.openxmlformats.org/officeDocument/2006/relationships/slide" Target="slide47.xml"/><Relationship Id="rId2" Type="http://schemas.openxmlformats.org/officeDocument/2006/relationships/image" Target="../media/image6.png"/><Relationship Id="rId16" Type="http://schemas.openxmlformats.org/officeDocument/2006/relationships/slide" Target="slide46.xml"/><Relationship Id="rId20" Type="http://schemas.openxmlformats.org/officeDocument/2006/relationships/slide" Target="slide5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3.xml"/><Relationship Id="rId11" Type="http://schemas.openxmlformats.org/officeDocument/2006/relationships/slide" Target="slide39.xml"/><Relationship Id="rId5" Type="http://schemas.openxmlformats.org/officeDocument/2006/relationships/slide" Target="slide32.xml"/><Relationship Id="rId15" Type="http://schemas.openxmlformats.org/officeDocument/2006/relationships/slide" Target="slide44.xml"/><Relationship Id="rId10" Type="http://schemas.openxmlformats.org/officeDocument/2006/relationships/slide" Target="slide38.xml"/><Relationship Id="rId19" Type="http://schemas.openxmlformats.org/officeDocument/2006/relationships/slide" Target="slide49.xml"/><Relationship Id="rId4" Type="http://schemas.openxmlformats.org/officeDocument/2006/relationships/image" Target="../media/image7.png"/><Relationship Id="rId9" Type="http://schemas.openxmlformats.org/officeDocument/2006/relationships/slide" Target="slide37.xml"/><Relationship Id="rId14" Type="http://schemas.openxmlformats.org/officeDocument/2006/relationships/slide" Target="slide4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11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44.xml"/><Relationship Id="rId18" Type="http://schemas.openxmlformats.org/officeDocument/2006/relationships/slide" Target="slide50.xml"/><Relationship Id="rId3" Type="http://schemas.openxmlformats.org/officeDocument/2006/relationships/slide" Target="slide32.xml"/><Relationship Id="rId21" Type="http://schemas.openxmlformats.org/officeDocument/2006/relationships/package" Target="../embeddings/Microsoft_Word___2.docx"/><Relationship Id="rId7" Type="http://schemas.openxmlformats.org/officeDocument/2006/relationships/slide" Target="slide37.xml"/><Relationship Id="rId12" Type="http://schemas.openxmlformats.org/officeDocument/2006/relationships/slide" Target="slide43.xml"/><Relationship Id="rId17" Type="http://schemas.openxmlformats.org/officeDocument/2006/relationships/slide" Target="slide49.xml"/><Relationship Id="rId2" Type="http://schemas.openxmlformats.org/officeDocument/2006/relationships/slideLayout" Target="../slideLayouts/slideLayout11.xml"/><Relationship Id="rId16" Type="http://schemas.openxmlformats.org/officeDocument/2006/relationships/slide" Target="slide48.xml"/><Relationship Id="rId20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6" Type="http://schemas.openxmlformats.org/officeDocument/2006/relationships/slide" Target="slide35.xml"/><Relationship Id="rId11" Type="http://schemas.openxmlformats.org/officeDocument/2006/relationships/slide" Target="slide42.xml"/><Relationship Id="rId5" Type="http://schemas.openxmlformats.org/officeDocument/2006/relationships/slide" Target="slide34.xml"/><Relationship Id="rId15" Type="http://schemas.openxmlformats.org/officeDocument/2006/relationships/slide" Target="slide47.xml"/><Relationship Id="rId10" Type="http://schemas.openxmlformats.org/officeDocument/2006/relationships/slide" Target="slide40.xml"/><Relationship Id="rId19" Type="http://schemas.openxmlformats.org/officeDocument/2006/relationships/package" Target="../embeddings/Microsoft_Word___1.docx"/><Relationship Id="rId4" Type="http://schemas.openxmlformats.org/officeDocument/2006/relationships/slide" Target="slide33.xml"/><Relationship Id="rId9" Type="http://schemas.openxmlformats.org/officeDocument/2006/relationships/slide" Target="slide39.xml"/><Relationship Id="rId14" Type="http://schemas.openxmlformats.org/officeDocument/2006/relationships/slide" Target="slide46.xml"/><Relationship Id="rId22" Type="http://schemas.openxmlformats.org/officeDocument/2006/relationships/image" Target="../media/image9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3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44.xml"/><Relationship Id="rId18" Type="http://schemas.openxmlformats.org/officeDocument/2006/relationships/slide" Target="slide50.xml"/><Relationship Id="rId3" Type="http://schemas.openxmlformats.org/officeDocument/2006/relationships/slide" Target="slide32.xml"/><Relationship Id="rId7" Type="http://schemas.openxmlformats.org/officeDocument/2006/relationships/slide" Target="slide37.xml"/><Relationship Id="rId12" Type="http://schemas.openxmlformats.org/officeDocument/2006/relationships/slide" Target="slide43.xml"/><Relationship Id="rId17" Type="http://schemas.openxmlformats.org/officeDocument/2006/relationships/slide" Target="slide49.xml"/><Relationship Id="rId2" Type="http://schemas.openxmlformats.org/officeDocument/2006/relationships/slideLayout" Target="../slideLayouts/slideLayout10.xml"/><Relationship Id="rId16" Type="http://schemas.openxmlformats.org/officeDocument/2006/relationships/slide" Target="slide48.xml"/><Relationship Id="rId20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6" Type="http://schemas.openxmlformats.org/officeDocument/2006/relationships/slide" Target="slide35.xml"/><Relationship Id="rId11" Type="http://schemas.openxmlformats.org/officeDocument/2006/relationships/slide" Target="slide42.xml"/><Relationship Id="rId5" Type="http://schemas.openxmlformats.org/officeDocument/2006/relationships/slide" Target="slide34.xml"/><Relationship Id="rId15" Type="http://schemas.openxmlformats.org/officeDocument/2006/relationships/slide" Target="slide47.xml"/><Relationship Id="rId10" Type="http://schemas.openxmlformats.org/officeDocument/2006/relationships/slide" Target="slide40.xml"/><Relationship Id="rId19" Type="http://schemas.openxmlformats.org/officeDocument/2006/relationships/package" Target="../embeddings/Microsoft_Word___3.docx"/><Relationship Id="rId4" Type="http://schemas.openxmlformats.org/officeDocument/2006/relationships/slide" Target="slide33.xml"/><Relationship Id="rId9" Type="http://schemas.openxmlformats.org/officeDocument/2006/relationships/slide" Target="slide39.xml"/><Relationship Id="rId14" Type="http://schemas.openxmlformats.org/officeDocument/2006/relationships/slide" Target="slide4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44.xml"/><Relationship Id="rId18" Type="http://schemas.openxmlformats.org/officeDocument/2006/relationships/slide" Target="slide50.xml"/><Relationship Id="rId3" Type="http://schemas.openxmlformats.org/officeDocument/2006/relationships/slide" Target="slide32.xml"/><Relationship Id="rId7" Type="http://schemas.openxmlformats.org/officeDocument/2006/relationships/slide" Target="slide37.xml"/><Relationship Id="rId12" Type="http://schemas.openxmlformats.org/officeDocument/2006/relationships/slide" Target="slide43.xml"/><Relationship Id="rId17" Type="http://schemas.openxmlformats.org/officeDocument/2006/relationships/slide" Target="slide49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48.xml"/><Relationship Id="rId20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6" Type="http://schemas.openxmlformats.org/officeDocument/2006/relationships/slide" Target="slide35.xml"/><Relationship Id="rId11" Type="http://schemas.openxmlformats.org/officeDocument/2006/relationships/slide" Target="slide42.xml"/><Relationship Id="rId5" Type="http://schemas.openxmlformats.org/officeDocument/2006/relationships/slide" Target="slide34.xml"/><Relationship Id="rId15" Type="http://schemas.openxmlformats.org/officeDocument/2006/relationships/slide" Target="slide47.xml"/><Relationship Id="rId10" Type="http://schemas.openxmlformats.org/officeDocument/2006/relationships/slide" Target="slide40.xml"/><Relationship Id="rId19" Type="http://schemas.openxmlformats.org/officeDocument/2006/relationships/package" Target="../embeddings/Microsoft_Word___4.docx"/><Relationship Id="rId4" Type="http://schemas.openxmlformats.org/officeDocument/2006/relationships/slide" Target="slide33.xml"/><Relationship Id="rId9" Type="http://schemas.openxmlformats.org/officeDocument/2006/relationships/slide" Target="slide39.xml"/><Relationship Id="rId14" Type="http://schemas.openxmlformats.org/officeDocument/2006/relationships/slide" Target="slide4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15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13" Type="http://schemas.openxmlformats.org/officeDocument/2006/relationships/slide" Target="slide42.xml"/><Relationship Id="rId18" Type="http://schemas.openxmlformats.org/officeDocument/2006/relationships/slide" Target="slide48.xml"/><Relationship Id="rId3" Type="http://schemas.microsoft.com/office/2007/relationships/hdphoto" Target="../media/hdphoto1.wdp"/><Relationship Id="rId7" Type="http://schemas.openxmlformats.org/officeDocument/2006/relationships/slide" Target="slide34.xml"/><Relationship Id="rId12" Type="http://schemas.openxmlformats.org/officeDocument/2006/relationships/slide" Target="slide40.xml"/><Relationship Id="rId17" Type="http://schemas.openxmlformats.org/officeDocument/2006/relationships/slide" Target="slide47.xml"/><Relationship Id="rId2" Type="http://schemas.openxmlformats.org/officeDocument/2006/relationships/image" Target="../media/image6.png"/><Relationship Id="rId16" Type="http://schemas.openxmlformats.org/officeDocument/2006/relationships/slide" Target="slide46.xml"/><Relationship Id="rId20" Type="http://schemas.openxmlformats.org/officeDocument/2006/relationships/slide" Target="slide5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3.xml"/><Relationship Id="rId11" Type="http://schemas.openxmlformats.org/officeDocument/2006/relationships/slide" Target="slide39.xml"/><Relationship Id="rId5" Type="http://schemas.openxmlformats.org/officeDocument/2006/relationships/slide" Target="slide32.xml"/><Relationship Id="rId15" Type="http://schemas.openxmlformats.org/officeDocument/2006/relationships/slide" Target="slide44.xml"/><Relationship Id="rId10" Type="http://schemas.openxmlformats.org/officeDocument/2006/relationships/slide" Target="slide38.xml"/><Relationship Id="rId19" Type="http://schemas.openxmlformats.org/officeDocument/2006/relationships/slide" Target="slide49.xml"/><Relationship Id="rId4" Type="http://schemas.openxmlformats.org/officeDocument/2006/relationships/image" Target="../media/image7.png"/><Relationship Id="rId9" Type="http://schemas.openxmlformats.org/officeDocument/2006/relationships/slide" Target="slide37.xml"/><Relationship Id="rId14" Type="http://schemas.openxmlformats.org/officeDocument/2006/relationships/slide" Target="slide4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3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8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44.xml"/><Relationship Id="rId18" Type="http://schemas.openxmlformats.org/officeDocument/2006/relationships/slide" Target="slide50.xml"/><Relationship Id="rId26" Type="http://schemas.openxmlformats.org/officeDocument/2006/relationships/image" Target="../media/image15.emf"/><Relationship Id="rId3" Type="http://schemas.openxmlformats.org/officeDocument/2006/relationships/slide" Target="slide32.xml"/><Relationship Id="rId21" Type="http://schemas.openxmlformats.org/officeDocument/2006/relationships/package" Target="../embeddings/Microsoft_Word___6.docx"/><Relationship Id="rId7" Type="http://schemas.openxmlformats.org/officeDocument/2006/relationships/slide" Target="slide37.xml"/><Relationship Id="rId12" Type="http://schemas.openxmlformats.org/officeDocument/2006/relationships/slide" Target="slide43.xml"/><Relationship Id="rId17" Type="http://schemas.openxmlformats.org/officeDocument/2006/relationships/slide" Target="slide49.xml"/><Relationship Id="rId25" Type="http://schemas.openxmlformats.org/officeDocument/2006/relationships/package" Target="../embeddings/Microsoft_Word___8.docx"/><Relationship Id="rId2" Type="http://schemas.openxmlformats.org/officeDocument/2006/relationships/slideLayout" Target="../slideLayouts/slideLayout10.xml"/><Relationship Id="rId16" Type="http://schemas.openxmlformats.org/officeDocument/2006/relationships/slide" Target="slide48.xml"/><Relationship Id="rId20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6" Type="http://schemas.openxmlformats.org/officeDocument/2006/relationships/slide" Target="slide35.xml"/><Relationship Id="rId11" Type="http://schemas.openxmlformats.org/officeDocument/2006/relationships/slide" Target="slide42.xml"/><Relationship Id="rId24" Type="http://schemas.openxmlformats.org/officeDocument/2006/relationships/image" Target="../media/image14.emf"/><Relationship Id="rId5" Type="http://schemas.openxmlformats.org/officeDocument/2006/relationships/slide" Target="slide34.xml"/><Relationship Id="rId15" Type="http://schemas.openxmlformats.org/officeDocument/2006/relationships/slide" Target="slide47.xml"/><Relationship Id="rId23" Type="http://schemas.openxmlformats.org/officeDocument/2006/relationships/package" Target="../embeddings/Microsoft_Word___7.docx"/><Relationship Id="rId10" Type="http://schemas.openxmlformats.org/officeDocument/2006/relationships/slide" Target="slide40.xml"/><Relationship Id="rId19" Type="http://schemas.openxmlformats.org/officeDocument/2006/relationships/package" Target="../embeddings/Microsoft_Word___5.docx"/><Relationship Id="rId4" Type="http://schemas.openxmlformats.org/officeDocument/2006/relationships/slide" Target="slide33.xml"/><Relationship Id="rId9" Type="http://schemas.openxmlformats.org/officeDocument/2006/relationships/slide" Target="slide39.xml"/><Relationship Id="rId14" Type="http://schemas.openxmlformats.org/officeDocument/2006/relationships/slide" Target="slide46.xml"/><Relationship Id="rId22" Type="http://schemas.openxmlformats.org/officeDocument/2006/relationships/image" Target="../media/image13.e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slide" Target="slide40.xml"/><Relationship Id="rId18" Type="http://schemas.openxmlformats.org/officeDocument/2006/relationships/slide" Target="slide47.xml"/><Relationship Id="rId3" Type="http://schemas.openxmlformats.org/officeDocument/2006/relationships/image" Target="../media/image6.png"/><Relationship Id="rId21" Type="http://schemas.openxmlformats.org/officeDocument/2006/relationships/slide" Target="slide50.xml"/><Relationship Id="rId7" Type="http://schemas.openxmlformats.org/officeDocument/2006/relationships/slide" Target="slide33.xml"/><Relationship Id="rId12" Type="http://schemas.openxmlformats.org/officeDocument/2006/relationships/slide" Target="slide39.xml"/><Relationship Id="rId17" Type="http://schemas.openxmlformats.org/officeDocument/2006/relationships/slide" Target="slide46.xml"/><Relationship Id="rId25" Type="http://schemas.openxmlformats.org/officeDocument/2006/relationships/image" Target="../media/image17.emf"/><Relationship Id="rId2" Type="http://schemas.openxmlformats.org/officeDocument/2006/relationships/slideLayout" Target="../slideLayouts/slideLayout10.xml"/><Relationship Id="rId16" Type="http://schemas.openxmlformats.org/officeDocument/2006/relationships/slide" Target="slide44.xml"/><Relationship Id="rId20" Type="http://schemas.openxmlformats.org/officeDocument/2006/relationships/slide" Target="slide49.xml"/><Relationship Id="rId1" Type="http://schemas.openxmlformats.org/officeDocument/2006/relationships/vmlDrawing" Target="../drawings/vmlDrawing5.vml"/><Relationship Id="rId6" Type="http://schemas.openxmlformats.org/officeDocument/2006/relationships/slide" Target="slide32.xml"/><Relationship Id="rId11" Type="http://schemas.openxmlformats.org/officeDocument/2006/relationships/slide" Target="slide38.xml"/><Relationship Id="rId24" Type="http://schemas.openxmlformats.org/officeDocument/2006/relationships/package" Target="../embeddings/Microsoft_Word___10.docx"/><Relationship Id="rId5" Type="http://schemas.openxmlformats.org/officeDocument/2006/relationships/image" Target="../media/image7.png"/><Relationship Id="rId15" Type="http://schemas.openxmlformats.org/officeDocument/2006/relationships/slide" Target="slide43.xml"/><Relationship Id="rId23" Type="http://schemas.openxmlformats.org/officeDocument/2006/relationships/image" Target="../media/image16.emf"/><Relationship Id="rId10" Type="http://schemas.openxmlformats.org/officeDocument/2006/relationships/slide" Target="slide37.xml"/><Relationship Id="rId19" Type="http://schemas.openxmlformats.org/officeDocument/2006/relationships/slide" Target="slide48.xml"/><Relationship Id="rId4" Type="http://schemas.microsoft.com/office/2007/relationships/hdphoto" Target="../media/hdphoto1.wdp"/><Relationship Id="rId9" Type="http://schemas.openxmlformats.org/officeDocument/2006/relationships/slide" Target="slide35.xml"/><Relationship Id="rId14" Type="http://schemas.openxmlformats.org/officeDocument/2006/relationships/slide" Target="slide42.xml"/><Relationship Id="rId22" Type="http://schemas.openxmlformats.org/officeDocument/2006/relationships/package" Target="../embeddings/Microsoft_Word___9.doc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6.xml"/><Relationship Id="rId18" Type="http://schemas.openxmlformats.org/officeDocument/2006/relationships/slide" Target="slide3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12" Type="http://schemas.openxmlformats.org/officeDocument/2006/relationships/slide" Target="slide44.xml"/><Relationship Id="rId17" Type="http://schemas.openxmlformats.org/officeDocument/2006/relationships/slide" Target="slide50.xml"/><Relationship Id="rId2" Type="http://schemas.openxmlformats.org/officeDocument/2006/relationships/slide" Target="slide32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3.xml"/><Relationship Id="rId6" Type="http://schemas.openxmlformats.org/officeDocument/2006/relationships/slide" Target="slide37.xml"/><Relationship Id="rId11" Type="http://schemas.openxmlformats.org/officeDocument/2006/relationships/slide" Target="slide43.xml"/><Relationship Id="rId5" Type="http://schemas.openxmlformats.org/officeDocument/2006/relationships/slide" Target="slide35.xml"/><Relationship Id="rId15" Type="http://schemas.openxmlformats.org/officeDocument/2006/relationships/slide" Target="slide48.xml"/><Relationship Id="rId10" Type="http://schemas.openxmlformats.org/officeDocument/2006/relationships/slide" Target="slide42.xml"/><Relationship Id="rId19" Type="http://schemas.openxmlformats.org/officeDocument/2006/relationships/image" Target="../media/image3.png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4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E06BD271-C75C-4F7F-9409-8196C0EB7739}"/>
              </a:ext>
            </a:extLst>
          </p:cNvPr>
          <p:cNvSpPr/>
          <p:nvPr/>
        </p:nvSpPr>
        <p:spPr>
          <a:xfrm>
            <a:off x="1004" y="2780928"/>
            <a:ext cx="2134556" cy="1531147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5" name="任意多边形 3">
            <a:extLst>
              <a:ext uri="{FF2B5EF4-FFF2-40B4-BE49-F238E27FC236}">
                <a16:creationId xmlns:a16="http://schemas.microsoft.com/office/drawing/2014/main" xmlns="" id="{79E30776-5979-4CC0-866F-A9CAE1CDEC86}"/>
              </a:ext>
            </a:extLst>
          </p:cNvPr>
          <p:cNvSpPr/>
          <p:nvPr/>
        </p:nvSpPr>
        <p:spPr>
          <a:xfrm>
            <a:off x="398490" y="2901062"/>
            <a:ext cx="1170461" cy="1295844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BC35A84C-1A16-BF4B-BC0C-18174FC593C8}"/>
              </a:ext>
            </a:extLst>
          </p:cNvPr>
          <p:cNvSpPr/>
          <p:nvPr/>
        </p:nvSpPr>
        <p:spPr>
          <a:xfrm>
            <a:off x="2495600" y="2952872"/>
            <a:ext cx="6623202" cy="464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第</a:t>
            </a:r>
            <a:r>
              <a:rPr lang="en-US" altLang="zh-CN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14</a:t>
            </a: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章</a:t>
            </a:r>
            <a:r>
              <a:rPr lang="zh-CN" altLang="zh-CN" sz="2000" dirty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　</a:t>
            </a:r>
            <a:r>
              <a:rPr lang="en-US" altLang="zh-CN" sz="2000" dirty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§14.2</a:t>
            </a:r>
            <a:r>
              <a:rPr lang="zh-CN" altLang="zh-CN" sz="2000" dirty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　抽　样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0E76CD41-BF5C-EA4C-A184-F794300C8D31}"/>
              </a:ext>
            </a:extLst>
          </p:cNvPr>
          <p:cNvSpPr txBox="1"/>
          <p:nvPr/>
        </p:nvSpPr>
        <p:spPr>
          <a:xfrm>
            <a:off x="2495600" y="3470502"/>
            <a:ext cx="8208912" cy="74135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1218321">
              <a:lnSpc>
                <a:spcPct val="130000"/>
              </a:lnSpc>
              <a:tabLst>
                <a:tab pos="2249990" algn="l"/>
              </a:tabLst>
            </a:pPr>
            <a:r>
              <a:rPr lang="en-US" altLang="zh-CN" sz="3500" b="1" dirty="0">
                <a:latin typeface="微软雅黑" panose="020B0503020204020204" pitchFamily="34" charset="-122"/>
              </a:rPr>
              <a:t>14.2.1</a:t>
            </a:r>
            <a:r>
              <a:rPr lang="zh-CN" altLang="zh-CN" sz="3500" b="1" dirty="0">
                <a:latin typeface="微软雅黑" panose="020B0503020204020204" pitchFamily="34" charset="-122"/>
              </a:rPr>
              <a:t>　简单随机抽样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9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>
            <a:extLst>
              <a:ext uri="{FF2B5EF4-FFF2-40B4-BE49-F238E27FC236}">
                <a16:creationId xmlns:a16="http://schemas.microsoft.com/office/drawing/2014/main" xmlns="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2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文本框 18">
            <a:extLst>
              <a:ext uri="{FF2B5EF4-FFF2-40B4-BE49-F238E27FC236}">
                <a16:creationId xmlns:a16="http://schemas.microsoft.com/office/drawing/2014/main" xmlns="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5187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题型探究</a:t>
            </a:r>
            <a:endParaRPr lang="zh-CN" altLang="en-US" sz="4000" b="1" dirty="0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3" name="文本框 17">
            <a:extLst>
              <a:ext uri="{FF2B5EF4-FFF2-40B4-BE49-F238E27FC236}">
                <a16:creationId xmlns:a16="http://schemas.microsoft.com/office/drawing/2014/main" xmlns="" id="{34BAE266-6D78-8441-80C0-79C85588BFCA}"/>
              </a:ext>
            </a:extLst>
          </p:cNvPr>
          <p:cNvSpPr txBox="1"/>
          <p:nvPr/>
        </p:nvSpPr>
        <p:spPr>
          <a:xfrm>
            <a:off x="-55029" y="3519781"/>
            <a:ext cx="14520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TWO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130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768780"/>
            <a:ext cx="1123324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关于简单随机抽样，下列说法正确的是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填序号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它要求被抽取样本的总体的个数有限；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它是从总体中逐个地进行抽取；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它是一种不放回抽样；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它是一种等可能抽样，每次从总体中抽取一个个体时，不仅各个个体被抽取的可能性相等，而且在整个抽样过程中，各个个体被抽取的可能性也相等，从而保证了这种抽样方法的公平性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186808" y="210706"/>
            <a:ext cx="58183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000" b="1" kern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一、对简单随机抽样的概念理解</a:t>
            </a:r>
            <a:endParaRPr lang="zh-CN" altLang="zh-CN" sz="3000" b="1" kern="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9376" y="5366183"/>
            <a:ext cx="11233248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根据简单随机抽样的概念及特征可知，</a:t>
            </a: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①②③④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都属于简单随机抽样的特点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63160" y="730377"/>
            <a:ext cx="162095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①②③④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9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580576"/>
            <a:ext cx="10408429" cy="5080672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476672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187376" y="1610622"/>
            <a:ext cx="9877176" cy="3896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简单随机抽样必须具备下列特点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被抽取样本的总体中的个体数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是有限的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抽取的样本是从总体中逐个抽取的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简单随机抽样是一种不放回抽样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简单随机抽样是一种等可能的抽样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如果四个特点有一个不满足，就不是简单随机抽样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3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486261"/>
            <a:ext cx="112332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判断下列抽样方式是否是简单随机抽样？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在某车间包装一种产品，在自动包装的传送带上每隔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分钟抽一包产品，称其质量是否合格；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彩民选号，从装有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个大小、形状都相同的号签中的盒子中无放回地逐个抽出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376" y="3789040"/>
            <a:ext cx="11233248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由简单随机抽样的特点可知，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不是简单随机抽样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是简单随机抽样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6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06133" y="980728"/>
            <a:ext cx="11306489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某卫生单位为了支援抗震救灾，要在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名志愿者中选取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人组成医疗小组去参加救治工作，请用抽签法设计抽样方案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47487" y="188640"/>
            <a:ext cx="60970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000" b="1" dirty="0"/>
              <a:t>二、抽签法</a:t>
            </a:r>
            <a:endParaRPr lang="zh-CN" altLang="zh-CN" sz="3000" b="1" dirty="0"/>
          </a:p>
        </p:txBody>
      </p:sp>
      <p:sp>
        <p:nvSpPr>
          <p:cNvPr id="10" name="矩形 9"/>
          <p:cNvSpPr/>
          <p:nvPr/>
        </p:nvSpPr>
        <p:spPr>
          <a:xfrm>
            <a:off x="406133" y="2348880"/>
            <a:ext cx="11306489" cy="38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方案如下：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第一步　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名志愿者编号，号码为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1,2,3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18.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第二步　将号码分别写在形状、大小相同的纸条上，揉成团，制成号签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第三步　将得到的号签放到一个不透明的盒子中，充分搅匀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第四步　从盒子中依次取出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个号签，并记录上面的编号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第五步　与所得号码对应的志愿者就是医疗小组成员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1084631"/>
            <a:ext cx="10408429" cy="3352481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980728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4" name="矩形 3"/>
          <p:cNvSpPr/>
          <p:nvPr/>
        </p:nvSpPr>
        <p:spPr>
          <a:xfrm>
            <a:off x="1187376" y="2261771"/>
            <a:ext cx="98051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一个抽样试验能否用抽签法，关键看两点：一是制签是否方便；二是个体之间差异不明显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一般地，当样本容量和总体容量较小时，可用抽签法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9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686301"/>
            <a:ext cx="11233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上海某中学从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名学生中选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人作为上海男篮啦啦队的成员，采用下面两种选法，使用的是抽签法的序号是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将这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进行编号，相应地制作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个号签，把这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个号签放在一个暗箱中搅匀，最后随机地从中抽取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个号签，与这个号签编号一致的学生幸运入选；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39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球除颜色外，其他完全相同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混合放在一个暗箱中搅匀，让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名学生逐一从中摸取一球，摸到红球的学生成为啦啦队成员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192344" y="1262365"/>
            <a:ext cx="54373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32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07368" y="975436"/>
            <a:ext cx="11377264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满足抽签法的特征，是抽签法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不是抽签法，因为抽签法要求所有的号签编号互不相同，而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个白球无法相互区分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5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07368" y="260648"/>
            <a:ext cx="11377264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在社区公益活动中，某单位共有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名志愿者参与了报名，现要从中随机抽取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人参加一项活动，请用抽签法进行抽样，并写出过程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7368" y="1762938"/>
            <a:ext cx="11377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第一步，将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名志愿者编号，号码为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1,2,3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50.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第二步，将号码分别写在大小、形状、质地都相同的纸条上，揉成团，制成号签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第三步，将所有号签放入一个不透明的箱子中，搅拌均匀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第四步，一次取出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个号签，连取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次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不放回抽取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，并记录其编号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第五步，将对应编号的志愿者选出即可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7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903471" y="188640"/>
            <a:ext cx="63850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000" b="1"/>
              <a:t>三、随机数表法</a:t>
            </a:r>
            <a:endParaRPr lang="zh-CN" altLang="zh-CN" sz="3000" b="1" dirty="0"/>
          </a:p>
        </p:txBody>
      </p:sp>
      <p:sp>
        <p:nvSpPr>
          <p:cNvPr id="3" name="矩形 2"/>
          <p:cNvSpPr/>
          <p:nvPr/>
        </p:nvSpPr>
        <p:spPr>
          <a:xfrm>
            <a:off x="458284" y="1186874"/>
            <a:ext cx="112099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某企业要调查消费者对某产品的需求量，要从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户居民家庭中抽选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户居民，请用随机数表法抽选样本，附部分随机数表：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85384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40527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48987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60602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16085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29971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61279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43021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92980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27768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26916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27783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84572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78483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39820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61459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39073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79242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20372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21048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87088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34600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74636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原创设计师QQ598969553             _1">
            <a:extLst>
              <a:ext uri="{FF2B5EF4-FFF2-40B4-BE49-F238E27FC236}">
                <a16:creationId xmlns="" xmlns:a16="http://schemas.microsoft.com/office/drawing/2014/main" id="{610910F6-6382-2A46-A81F-FDA7845E7F9F}"/>
              </a:ext>
            </a:extLst>
          </p:cNvPr>
          <p:cNvSpPr/>
          <p:nvPr/>
        </p:nvSpPr>
        <p:spPr bwMode="auto">
          <a:xfrm>
            <a:off x="0" y="411650"/>
            <a:ext cx="723865" cy="651048"/>
          </a:xfrm>
          <a:custGeom>
            <a:avLst/>
            <a:gdLst>
              <a:gd name="T0" fmla="*/ 0 w 286"/>
              <a:gd name="T1" fmla="*/ 0 h 571"/>
              <a:gd name="T2" fmla="*/ 286 w 286"/>
              <a:gd name="T3" fmla="*/ 287 h 571"/>
              <a:gd name="T4" fmla="*/ 0 w 286"/>
              <a:gd name="T5" fmla="*/ 571 h 571"/>
              <a:gd name="T6" fmla="*/ 0 w 286"/>
              <a:gd name="T7" fmla="*/ 0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" h="571">
                <a:moveTo>
                  <a:pt x="0" y="0"/>
                </a:moveTo>
                <a:lnTo>
                  <a:pt x="286" y="287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6350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" name="原创设计师QQ598969553             _2">
            <a:extLst>
              <a:ext uri="{FF2B5EF4-FFF2-40B4-BE49-F238E27FC236}">
                <a16:creationId xmlns="" xmlns:a16="http://schemas.microsoft.com/office/drawing/2014/main" id="{DD711B0D-211F-B94B-9A22-307FCC09C457}"/>
              </a:ext>
            </a:extLst>
          </p:cNvPr>
          <p:cNvSpPr/>
          <p:nvPr/>
        </p:nvSpPr>
        <p:spPr bwMode="auto">
          <a:xfrm>
            <a:off x="0" y="609360"/>
            <a:ext cx="581697" cy="587392"/>
          </a:xfrm>
          <a:custGeom>
            <a:avLst/>
            <a:gdLst>
              <a:gd name="T0" fmla="*/ 0 w 278"/>
              <a:gd name="T1" fmla="*/ 0 h 557"/>
              <a:gd name="T2" fmla="*/ 278 w 278"/>
              <a:gd name="T3" fmla="*/ 278 h 557"/>
              <a:gd name="T4" fmla="*/ 0 w 278"/>
              <a:gd name="T5" fmla="*/ 557 h 557"/>
              <a:gd name="T6" fmla="*/ 0 w 278"/>
              <a:gd name="T7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" h="557">
                <a:moveTo>
                  <a:pt x="0" y="0"/>
                </a:moveTo>
                <a:lnTo>
                  <a:pt x="278" y="278"/>
                </a:lnTo>
                <a:lnTo>
                  <a:pt x="0" y="557"/>
                </a:lnTo>
                <a:lnTo>
                  <a:pt x="0" y="0"/>
                </a:lnTo>
                <a:close/>
              </a:path>
            </a:pathLst>
          </a:custGeom>
          <a:solidFill>
            <a:srgbClr val="34AAD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原创设计师QQ598969553             _3">
            <a:extLst>
              <a:ext uri="{FF2B5EF4-FFF2-40B4-BE49-F238E27FC236}">
                <a16:creationId xmlns="" xmlns:a16="http://schemas.microsoft.com/office/drawing/2014/main" id="{0CDDA796-E53A-6342-A11D-00B809BBE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476" y="548680"/>
            <a:ext cx="2880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zh-CN" sz="2800" b="1" dirty="0">
                <a:solidFill>
                  <a:srgbClr val="000000"/>
                </a:solidFill>
                <a:latin typeface="Impact" pitchFamily="34" charset="0"/>
                <a:cs typeface="宋体" pitchFamily="2" charset="-122"/>
              </a:rPr>
              <a:t>学习目标</a:t>
            </a:r>
            <a:endParaRPr lang="en-US" altLang="zh-CN" sz="2800" b="1" dirty="0">
              <a:solidFill>
                <a:srgbClr val="000000"/>
              </a:solidFill>
              <a:latin typeface="Impact" pitchFamily="34" charset="0"/>
              <a:cs typeface="宋体" pitchFamily="2" charset="-122"/>
            </a:endParaRPr>
          </a:p>
        </p:txBody>
      </p:sp>
      <p:sp>
        <p:nvSpPr>
          <p:cNvPr id="15" name="原创设计师QQ598969553             _5">
            <a:extLst>
              <a:ext uri="{FF2B5EF4-FFF2-40B4-BE49-F238E27FC236}">
                <a16:creationId xmlns="" xmlns:a16="http://schemas.microsoft.com/office/drawing/2014/main" id="{6631F0D6-31CE-704F-8DC4-BE4500EAD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16" y="980084"/>
            <a:ext cx="302539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 smtClean="0">
                <a:solidFill>
                  <a:srgbClr val="FFFFFF">
                    <a:lumMod val="75000"/>
                  </a:srgbClr>
                </a:solidFill>
                <a:latin typeface="Arial Black"/>
                <a:cs typeface="宋体" pitchFamily="2" charset="-122"/>
              </a:rPr>
              <a:t>XUE XI MU BIAO</a:t>
            </a:r>
            <a:endParaRPr lang="en-US" altLang="zh-CN" sz="1200" dirty="0">
              <a:solidFill>
                <a:srgbClr val="FFFFFF">
                  <a:lumMod val="75000"/>
                </a:srgbClr>
              </a:solidFill>
              <a:latin typeface="Arial Black"/>
              <a:cs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9416" y="1484784"/>
            <a:ext cx="105131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了解简单随机抽样的必要性和重要性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理解简单随机抽样的目的和基本要求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掌握简单随机抽样中的抽签法、随机数表法的一般步骤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3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07368" y="686301"/>
            <a:ext cx="113772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第一步　将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户居民家庭进行编号，每一户家庭一个编号，即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01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95.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第二步　在随机数表中，随机确定抽样的起点和抽样的顺序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如假定从第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列的数字开始读取，读数顺序从左往右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横的数列称为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，纵的数列称为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列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第三步　依次抽出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个号码，若得到的号码在编号中，则取出；若得到的号码不在编号中或前面已经取出则跳过，如此继续下去，直到取满为止，得到的样本号码是：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40,52,74,89,87,60,21,85,29,16.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由此产生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个样本号码，编号为这些号码的居民家庭就是抽样调查的对象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spc="-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2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868607"/>
            <a:ext cx="10408429" cy="5008665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764705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187376" y="1916833"/>
            <a:ext cx="98771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随机数表法抽样的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个步骤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编号：这里的所谓编号，实际上是新编数字号码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确定读数方向：为了保证选取数字的随机性，应在面对随机数表之前就指出开始数字的纵横位置，然后确定读数方向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获取样本：读数在总体编号内的取出，而读数不在总体编号内的和已取出的不算，依次下去，直至得到容量为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的样本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30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188640"/>
            <a:ext cx="11233248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>
                <a:solidFill>
                  <a:srgbClr val="0000FF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总体由编号为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01,02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19,20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个个体组成，利用下面的随机数表选取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个个体，选取方法：从随机数表第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列数字开始由左到右一次选取两个数字，则选出来的第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个个体的编号为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82541"/>
              </p:ext>
            </p:extLst>
          </p:nvPr>
        </p:nvGraphicFramePr>
        <p:xfrm>
          <a:off x="623392" y="2220848"/>
          <a:ext cx="8280920" cy="1280160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7816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6572  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0802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6314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0702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4369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9728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0198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3204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9234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4935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8200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3623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4869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6938</a:t>
                      </a:r>
                      <a:r>
                        <a:rPr lang="en-US" sz="1050" kern="100" baseline="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050" kern="100" baseline="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7481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0848528" y="1622559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01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79376" y="3789040"/>
            <a:ext cx="11233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从随机数表第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行的第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列数字开始由左到右一次选取两个数字开始向右读，第一个数为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，不符合条件，第二个数为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，不符合条件，第三个数为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，符合条件，以下符合条件的数字依次为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02,14,07,01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，故第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个数为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01.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3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7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>
            <a:extLst>
              <a:ext uri="{FF2B5EF4-FFF2-40B4-BE49-F238E27FC236}">
                <a16:creationId xmlns:a16="http://schemas.microsoft.com/office/drawing/2014/main" xmlns="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3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文本框 18">
            <a:extLst>
              <a:ext uri="{FF2B5EF4-FFF2-40B4-BE49-F238E27FC236}">
                <a16:creationId xmlns:a16="http://schemas.microsoft.com/office/drawing/2014/main" xmlns="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3386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随堂演练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1" name="文本框 17">
            <a:extLst>
              <a:ext uri="{FF2B5EF4-FFF2-40B4-BE49-F238E27FC236}">
                <a16:creationId xmlns:a16="http://schemas.microsoft.com/office/drawing/2014/main" xmlns="" id="{34BAE266-6D78-8441-80C0-79C85588BFCA}"/>
              </a:ext>
            </a:extLst>
          </p:cNvPr>
          <p:cNvSpPr txBox="1"/>
          <p:nvPr/>
        </p:nvSpPr>
        <p:spPr>
          <a:xfrm>
            <a:off x="-127632" y="3519781"/>
            <a:ext cx="1597273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THREE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095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682818"/>
            <a:ext cx="112332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下面抽样方法是简单随机抽样的是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从平面直角坐标系中抽取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个点作为样本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可口可乐公司从仓库中的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1 000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箱可乐中一次性抽取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箱进行质量检查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某连队从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名战士中，挑选出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名最优秀的战士去参加抢险救灾活动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个手机中逐个不放回地随机抽取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个进行质量检验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假设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手机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编好号，对编号随机抽取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335360" y="320321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207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1111384"/>
            <a:ext cx="11233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中，平面直角坐标系中有无数个点，这与要求总体中的个体数有限不相符，故错误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中，一次性抽取不符合简单随机抽样逐个抽取的特点，故错误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名战士是最优秀的，不符合简单随机抽样的等可能性，故错误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303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458110" y="718096"/>
            <a:ext cx="112757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抽签法确保样本代表性的关键是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制签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搅拌均匀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逐一抽取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抽取不放回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6844" y="2893437"/>
            <a:ext cx="1127578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若样本具有很好的代表性，则每一个个体被抽取的机会相等，故需要对号签搅拌均匀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TextBox 19"/>
          <p:cNvSpPr txBox="1"/>
          <p:nvPr/>
        </p:nvSpPr>
        <p:spPr>
          <a:xfrm>
            <a:off x="3034324" y="1366743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774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04312" y="1440577"/>
            <a:ext cx="9424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相等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1067" y="806947"/>
            <a:ext cx="1138356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若用简单随机抽样从个体数为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的总体中抽取一个容量为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的样本，分三次抽取，则其中个体甲在三次抽取中抽到的可能性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相等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不相等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1067" y="3052555"/>
            <a:ext cx="11383565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单随机抽样过程中每个个体被抽到的可能性相等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4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3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5360" y="-65360"/>
            <a:ext cx="11521280" cy="4854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为了了解参加运动会的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2 000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名运动员的年龄情况，从中抽取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名运动员的年龄进行统计分析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就这个问题，下列说法中正确的有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________.(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填序号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2 000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名运动员是总体；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每名运动员是个体；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所抽取的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名运动员是一个样本；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样本容量为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⑤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这个抽样方法可采用随机数表法抽样；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⑥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每名运动员被抽到的机会相等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5360" y="4839444"/>
            <a:ext cx="11305256" cy="1831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2 000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名运动员的年龄是总体，每名运动员的年龄是个体，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名运动员的年龄是样本，故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①②③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错误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④⑤⑥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正确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472264" y="468288"/>
            <a:ext cx="126188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④⑤⑥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5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3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" name="矩形 3"/>
          <p:cNvSpPr/>
          <p:nvPr/>
        </p:nvSpPr>
        <p:spPr>
          <a:xfrm>
            <a:off x="479376" y="764704"/>
            <a:ext cx="113052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某班有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名学生，学号从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，数学老师在上统计课时，运用随机数表法选取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名学生提问，老师首先选定随机数表中的第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开始，然后向右读，如果不在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以内或与前面所取数字相同则跳过去，那么被提问的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名学生的学号是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附：随机数表的第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个数到第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08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92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98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47928" y="2645420"/>
            <a:ext cx="2339102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08,23,37,00,48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22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-8240" y="2348880"/>
            <a:ext cx="1702385" cy="2867691"/>
          </a:xfrm>
          <a:prstGeom prst="rect">
            <a:avLst/>
          </a:prstGeom>
          <a:solidFill>
            <a:srgbClr val="DFEEF4"/>
          </a:solidFill>
          <a:ln w="9525">
            <a:solidFill>
              <a:srgbClr val="DBEA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321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更多2018年PPT下载：http://www.ppt20.com/u/739134/">
            <a:extLst>
              <a:ext uri="{FF2B5EF4-FFF2-40B4-BE49-F238E27FC236}">
                <a16:creationId xmlns:a16="http://schemas.microsoft.com/office/drawing/2014/main" xmlns="" id="{046CB508-A3E9-D740-9306-E6A8B0A1E1C5}"/>
              </a:ext>
            </a:extLst>
          </p:cNvPr>
          <p:cNvSpPr/>
          <p:nvPr/>
        </p:nvSpPr>
        <p:spPr>
          <a:xfrm>
            <a:off x="545435" y="2751673"/>
            <a:ext cx="595035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内</a:t>
            </a:r>
            <a:endParaRPr lang="en-US" altLang="zh-CN" sz="3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容</a:t>
            </a:r>
            <a:endParaRPr lang="en-US" altLang="zh-CN" sz="3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索</a:t>
            </a:r>
            <a:endParaRPr lang="en-US" altLang="zh-CN" sz="3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引</a:t>
            </a:r>
            <a:endParaRPr lang="zh-CN" altLang="en-US" sz="3200" dirty="0">
              <a:solidFill>
                <a:schemeClr val="bg1">
                  <a:lumMod val="50000"/>
                </a:schemeClr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E06BD271-C75C-4F7F-9409-8196C0EB7739}"/>
              </a:ext>
            </a:extLst>
          </p:cNvPr>
          <p:cNvSpPr/>
          <p:nvPr/>
        </p:nvSpPr>
        <p:spPr>
          <a:xfrm>
            <a:off x="1919536" y="2348880"/>
            <a:ext cx="4539907" cy="2867691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5" name="PA_文本框 8">
            <a:hlinkClick r:id="rId7" action="ppaction://hlinksldjump"/>
            <a:extLst>
              <a:ext uri="{FF2B5EF4-FFF2-40B4-BE49-F238E27FC236}">
                <a16:creationId xmlns:a16="http://schemas.microsoft.com/office/drawing/2014/main" xmlns="" id="{6825730B-79D3-DF4B-B6DE-033ACDED2B4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143672" y="2707715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chemeClr val="bg1"/>
                </a:solidFill>
              </a:rPr>
              <a:t>知识梳理</a:t>
            </a:r>
            <a:endParaRPr lang="zh-CN" altLang="en-US" sz="2600" b="1" dirty="0">
              <a:solidFill>
                <a:schemeClr val="bg1"/>
              </a:solidFill>
            </a:endParaRPr>
          </a:p>
        </p:txBody>
      </p:sp>
      <p:sp>
        <p:nvSpPr>
          <p:cNvPr id="16" name="PA_文本框 9">
            <a:hlinkClick r:id="rId8" action="ppaction://hlinksldjump"/>
            <a:extLst>
              <a:ext uri="{FF2B5EF4-FFF2-40B4-BE49-F238E27FC236}">
                <a16:creationId xmlns:a16="http://schemas.microsoft.com/office/drawing/2014/main" xmlns="" id="{3E4B6F71-C5BB-FE46-BF1A-59231A563427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143672" y="3296362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</a:rPr>
              <a:t>题型探究</a:t>
            </a:r>
          </a:p>
        </p:txBody>
      </p:sp>
      <p:sp>
        <p:nvSpPr>
          <p:cNvPr id="17" name="PA_文本框 10">
            <a:hlinkClick r:id="rId9" action="ppaction://hlinksldjump"/>
            <a:extLst>
              <a:ext uri="{FF2B5EF4-FFF2-40B4-BE49-F238E27FC236}">
                <a16:creationId xmlns:a16="http://schemas.microsoft.com/office/drawing/2014/main" xmlns="" id="{0A911338-A9E3-BC45-9E72-7B1B1781430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143672" y="3885009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</a:rPr>
              <a:t>随堂演练</a:t>
            </a:r>
          </a:p>
        </p:txBody>
      </p:sp>
      <p:sp>
        <p:nvSpPr>
          <p:cNvPr id="18" name="PA_文本框 10">
            <a:hlinkClick r:id="rId10" action="ppaction://hlinksldjump"/>
            <a:extLst>
              <a:ext uri="{FF2B5EF4-FFF2-40B4-BE49-F238E27FC236}">
                <a16:creationId xmlns:a16="http://schemas.microsoft.com/office/drawing/2014/main" xmlns="" id="{0A911338-A9E3-BC45-9E72-7B1B1781430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143672" y="4473656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chemeClr val="bg1"/>
                </a:solidFill>
              </a:rPr>
              <a:t>课时对点练</a:t>
            </a:r>
            <a:endParaRPr lang="zh-CN" alt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7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11" name="标题 5"/>
          <p:cNvSpPr txBox="1">
            <a:spLocks/>
          </p:cNvSpPr>
          <p:nvPr/>
        </p:nvSpPr>
        <p:spPr>
          <a:xfrm>
            <a:off x="838200" y="255588"/>
            <a:ext cx="1051560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solidFill>
                  <a:srgbClr val="000000"/>
                </a:solidFill>
              </a:rPr>
              <a:t>课堂小结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sp>
        <p:nvSpPr>
          <p:cNvPr id="13" name="标题 5">
            <a:extLst>
              <a:ext uri="{FF2B5EF4-FFF2-40B4-BE49-F238E27FC236}">
                <a16:creationId xmlns:a16="http://schemas.microsoft.com/office/drawing/2014/main" xmlns="" id="{8338C955-F869-0D4F-AF60-AC1847908819}"/>
              </a:ext>
            </a:extLst>
          </p:cNvPr>
          <p:cNvSpPr txBox="1">
            <a:spLocks/>
          </p:cNvSpPr>
          <p:nvPr/>
        </p:nvSpPr>
        <p:spPr>
          <a:xfrm>
            <a:off x="838200" y="650235"/>
            <a:ext cx="10515600" cy="380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200" dirty="0" smtClean="0">
                <a:solidFill>
                  <a:srgbClr val="FFFFFF">
                    <a:lumMod val="6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 TANG XIAO JIE</a:t>
            </a:r>
            <a:endParaRPr lang="en-US" altLang="zh-CN" sz="1200" dirty="0">
              <a:solidFill>
                <a:srgbClr val="FFFFFF">
                  <a:lumMod val="6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9376" y="1258882"/>
            <a:ext cx="105851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知识清单：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抽签法、随机数表法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方法归纳：数据分析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常见误区：在简单随机抽样中，易忽略每个个体被抽取的可能性是相等的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6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 smtClean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4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文本框 18">
            <a:extLst>
              <a:ext uri="{FF2B5EF4-FFF2-40B4-BE49-F238E27FC236}">
                <a16:creationId xmlns:a16="http://schemas.microsoft.com/office/drawing/2014/main" xmlns="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3386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课时对点练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9" name="文本框 17">
            <a:extLst>
              <a:ext uri="{FF2B5EF4-FFF2-40B4-BE49-F238E27FC236}">
                <a16:creationId xmlns:a16="http://schemas.microsoft.com/office/drawing/2014/main" xmlns="" id="{34BAE266-6D78-8441-80C0-79C85588BFCA}"/>
              </a:ext>
            </a:extLst>
          </p:cNvPr>
          <p:cNvSpPr txBox="1"/>
          <p:nvPr/>
        </p:nvSpPr>
        <p:spPr>
          <a:xfrm>
            <a:off x="-55029" y="3519781"/>
            <a:ext cx="14520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</a:t>
            </a:r>
            <a:r>
              <a:rPr lang="en-US" altLang="zh-CN" sz="1600" dirty="0" smtClean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FOUR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567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9376" y="764704"/>
            <a:ext cx="113052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下列抽样方法是简单随机抽样的是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个零件中随机抽取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个做质量检验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个零件中有放回地抽取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个做质量检验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从整数集中随机抽取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个分析奇偶性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运动员从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个跑道中随机选取一个跑道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5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399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基础巩固</a:t>
            </a:r>
            <a:endParaRPr lang="en-US" altLang="zh-CN" sz="2399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2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5B9BD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4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4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6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7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48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49" name="Rectangle 2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7" name="矩形 6"/>
          <p:cNvSpPr/>
          <p:nvPr/>
        </p:nvSpPr>
        <p:spPr>
          <a:xfrm>
            <a:off x="479376" y="4221088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不是，因为是有放回抽样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不是，因为整数集是无限集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7" name="TextBox 19"/>
          <p:cNvSpPr txBox="1"/>
          <p:nvPr/>
        </p:nvSpPr>
        <p:spPr>
          <a:xfrm>
            <a:off x="322566" y="1433984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326230" y="330823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98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4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9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50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2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53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54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5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6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7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9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79376" y="404664"/>
            <a:ext cx="113052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下列抽样实验中，适合用抽签法的是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从某厂生产的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3 000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件产品中抽取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件进行质量检验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从某厂生产的两箱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产品中抽取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件进行质量检验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从甲、乙两厂生产的两箱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产品中抽取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件进行质量检验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从某厂生产的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3 000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件产品中抽取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件进行质量检验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79376" y="3861048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个体数和样本容量较小时适合用抽签法，排除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中甲、乙两厂生产的两箱产品质量可能差别较大，也不适用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TextBox 19"/>
          <p:cNvSpPr txBox="1"/>
          <p:nvPr/>
        </p:nvSpPr>
        <p:spPr>
          <a:xfrm>
            <a:off x="309960" y="167424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872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9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13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2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2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22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23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359042"/>
              </p:ext>
            </p:extLst>
          </p:nvPr>
        </p:nvGraphicFramePr>
        <p:xfrm>
          <a:off x="499668" y="404664"/>
          <a:ext cx="10837862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7" name="文档" r:id="rId19" imgW="10837518" imgH="3427148" progId="Word.Document.12">
                  <p:embed/>
                </p:oleObj>
              </mc:Choice>
              <mc:Fallback>
                <p:oleObj name="文档" r:id="rId19" imgW="10837518" imgH="34271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9668" y="404664"/>
                        <a:ext cx="10837862" cy="342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19"/>
          <p:cNvSpPr txBox="1"/>
          <p:nvPr/>
        </p:nvSpPr>
        <p:spPr>
          <a:xfrm>
            <a:off x="250652" y="278092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10795"/>
              </p:ext>
            </p:extLst>
          </p:nvPr>
        </p:nvGraphicFramePr>
        <p:xfrm>
          <a:off x="499668" y="3988991"/>
          <a:ext cx="9993313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8" name="文档" r:id="rId21" imgW="9993148" imgH="1135184" progId="Word.Document.12">
                  <p:embed/>
                </p:oleObj>
              </mc:Choice>
              <mc:Fallback>
                <p:oleObj name="文档" r:id="rId21" imgW="9993148" imgH="113518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99668" y="3988991"/>
                        <a:ext cx="9993313" cy="1135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392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3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3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60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1" name="矩形 20"/>
          <p:cNvSpPr/>
          <p:nvPr/>
        </p:nvSpPr>
        <p:spPr>
          <a:xfrm>
            <a:off x="479376" y="188640"/>
            <a:ext cx="11233248" cy="605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已知下表为随机数表的一部分，将其按每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个数字编为一组：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08015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17727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45318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22374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21115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78253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77214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77402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43236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00210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45521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64237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29148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66252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36936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87203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76621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13990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68514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14225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46427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56788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96297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78822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已知甲班有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位同学，编号为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号，现在利用上面随机数表的某一个数为起点，用简单随机抽样的方法在甲班中抽取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位同学，得到下列四组数据，则抽到的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位同学的编号不可能是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A.08,01,51,27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B.27,45,31,23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C.15,27,18,74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D.14,22,54,27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360760" y="552449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476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3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3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60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0" name="矩形 19"/>
          <p:cNvSpPr/>
          <p:nvPr/>
        </p:nvSpPr>
        <p:spPr>
          <a:xfrm>
            <a:off x="479376" y="1052736"/>
            <a:ext cx="11233248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中编号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大于甲班同学的总人数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，则抽出的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位同学的编号不可能是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选项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93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692696"/>
            <a:ext cx="113052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某中学高一年级有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人，高二年级有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人，高三年级有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280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人，若每人被抽到的可能性都为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0.2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，用随机数表法在该中学抽取容量为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的样本，则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等于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A.80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B.160           C.200           D.280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5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5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4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6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7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8" name="TextBox 19"/>
          <p:cNvSpPr txBox="1"/>
          <p:nvPr/>
        </p:nvSpPr>
        <p:spPr>
          <a:xfrm>
            <a:off x="3859930" y="258552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282051"/>
              </p:ext>
            </p:extLst>
          </p:nvPr>
        </p:nvGraphicFramePr>
        <p:xfrm>
          <a:off x="577394" y="3609702"/>
          <a:ext cx="9377362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5" name="文档" r:id="rId19" imgW="9377327" imgH="1187372" progId="Word.Document.12">
                  <p:embed/>
                </p:oleObj>
              </mc:Choice>
              <mc:Fallback>
                <p:oleObj name="文档" r:id="rId19" imgW="9377327" imgH="118737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77394" y="3609702"/>
                        <a:ext cx="9377362" cy="118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47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79376" y="749603"/>
            <a:ext cx="11233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用随机数表法从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男生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人进行评教，则某男生被抽到的可能性是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4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7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48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49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5" name="矩形 4"/>
          <p:cNvSpPr/>
          <p:nvPr/>
        </p:nvSpPr>
        <p:spPr>
          <a:xfrm>
            <a:off x="479376" y="2267072"/>
            <a:ext cx="11233248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因为样本容量为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</a:rPr>
              <a:t>20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，总体容量为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</a:rPr>
              <a:t>100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470" y="1386612"/>
            <a:ext cx="633507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0.2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563732"/>
              </p:ext>
            </p:extLst>
          </p:nvPr>
        </p:nvGraphicFramePr>
        <p:xfrm>
          <a:off x="528477" y="3160638"/>
          <a:ext cx="86534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9" name="文档" r:id="rId19" imgW="8653890" imgH="1060681" progId="Word.Document.12">
                  <p:embed/>
                </p:oleObj>
              </mc:Choice>
              <mc:Fallback>
                <p:oleObj name="文档" r:id="rId19" imgW="8653890" imgH="10606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28477" y="3160638"/>
                        <a:ext cx="8653462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889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4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4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</a:p>
        </p:txBody>
      </p:sp>
      <p:sp>
        <p:nvSpPr>
          <p:cNvPr id="4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5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5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7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79376" y="821611"/>
            <a:ext cx="1123324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在用抽签法抽样时，有下列五个步骤：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从箱中每次抽出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个号签，并记录其编号，连续抽取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将总体中的所有个体编号；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制作号签；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将总体中与抽到的签的编号相一致的个体取出构成样本；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将号签放在同一箱中，并搅拌均匀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以上步骤的次序是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57371" y="4581128"/>
            <a:ext cx="2284600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(2)(3)(5)(1)(4)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09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2">
            <a:extLst>
              <a:ext uri="{FF2B5EF4-FFF2-40B4-BE49-F238E27FC236}">
                <a16:creationId xmlns:a16="http://schemas.microsoft.com/office/drawing/2014/main" xmlns="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1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4738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知识梳理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xmlns="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7" name="文本框 17">
            <a:extLst>
              <a:ext uri="{FF2B5EF4-FFF2-40B4-BE49-F238E27FC236}">
                <a16:creationId xmlns:a16="http://schemas.microsoft.com/office/drawing/2014/main" xmlns="" id="{34BAE266-6D78-8441-80C0-79C85588BFCA}"/>
              </a:ext>
            </a:extLst>
          </p:cNvPr>
          <p:cNvSpPr txBox="1"/>
          <p:nvPr/>
        </p:nvSpPr>
        <p:spPr>
          <a:xfrm>
            <a:off x="-55029" y="3519781"/>
            <a:ext cx="14520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ONE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699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0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6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6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6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3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4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79376" y="-133638"/>
            <a:ext cx="11305256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下列是随机数表的一部分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 22 77 94 39 49 54 43 54 82 17 37 93 23 78 87 35 20 96 43 84 26 34 91 64 84 42 17 53 31 57 24 55 06 88 77 04 74 47 67 21 76 33 50 25 83 92 12 06 76 63 01 63 78 59 16 95 55 67 19 98 10 50 71 75 12 86 73 58 07 44 39 52 38 79 33 21 12 34 29 78 64 56 07 82 52 42 07 44 38 15 51 00 13 42 99 66 02 79 54 57 60 86 32 44 09 47 27 96 54 49 17 46 09 62 90 52 84 77 27 08 02 73 43 28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从个体编号为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00,01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个，请从随机数表的第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个数开始按从左向右再转下行从左向右的规则抽取，则抽到的第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个个体的号码为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14440" y="4602336"/>
            <a:ext cx="543739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31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9376" y="5201083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个数为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，每两位为一个号码读取，第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个适合的号码为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17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31.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49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0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6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6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6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3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4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10" name="矩形 9"/>
          <p:cNvSpPr/>
          <p:nvPr/>
        </p:nvSpPr>
        <p:spPr>
          <a:xfrm>
            <a:off x="479376" y="831420"/>
            <a:ext cx="11305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一批编号为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010,011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099,100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的文件，打算从中抽取容量为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的样本按与第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题相同的规则抽取，则抽到的第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76520" y="1452351"/>
            <a:ext cx="72327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455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9376" y="2415596"/>
            <a:ext cx="1130525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个数开始每三位作为一个号码，第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175(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适合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331(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适合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572(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不适合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455(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适合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，则第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个合适号码为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455.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8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4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5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5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5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9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0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12" name="矩形 11"/>
          <p:cNvSpPr/>
          <p:nvPr/>
        </p:nvSpPr>
        <p:spPr>
          <a:xfrm>
            <a:off x="479376" y="1700808"/>
            <a:ext cx="11305256" cy="38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第一步，将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名教师进行编号：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00,01,02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99.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第二步，在随机数表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教材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292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中任取一数，如第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列的数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第三步，从选定的数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开始向右读，每次读取两位，凡不在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99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中的数跳过去不读，前面已经读过的也跳过去不读，依次可得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75,84,16,07,44,99,83,11,46,32,24,20.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第四步，以上这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个编号所对应的教师即是要抽取的对象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9376" y="245984"/>
            <a:ext cx="11305256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设某校共有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名教师，为了支援西部教育事业，现要从中随机抽出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名教师组成暑期西部讲师团，请写出利用随机数表法抽取该样本的步骤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8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8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8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8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9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9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9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9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9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9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9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9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99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100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3" name="矩形 2"/>
          <p:cNvSpPr/>
          <p:nvPr/>
        </p:nvSpPr>
        <p:spPr>
          <a:xfrm>
            <a:off x="479376" y="404596"/>
            <a:ext cx="11233248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学校举办元旦晚会，需要从每班选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名男生，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名女生参加合唱节目，某班有男生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名，女生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名，试用抽签法确定该班参加合唱的同学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1916764"/>
            <a:ext cx="11233248" cy="38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第一步　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名男生从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进行编号；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第二步　用相同的纸条制成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个号签，在每个号签上写上这些编号；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第三步　将写好的号签放在一个不透明的箱中摇匀，不放回地逐个从中抽出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第四步　相应编号的男生参加合唱；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第五步　用相同的方法从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名女生中选出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名，则此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名女生参加合唱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77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2507" y="1124744"/>
            <a:ext cx="1125011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11.(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下列抽取样本的方式，不是简单随机抽样的是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从无限多个个体中抽取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个个体作为样本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盒子里共有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个零件，从中逐个不放回地选出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个零件进行质量检验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件玩具中一次性抽取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件进行质量检验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某班有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名同学，指定个子最高的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名同学参加学校组织的篮球赛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TextBox 38"/>
          <p:cNvSpPr txBox="1"/>
          <p:nvPr/>
        </p:nvSpPr>
        <p:spPr>
          <a:xfrm>
            <a:off x="1023764" y="168040"/>
            <a:ext cx="2524829" cy="57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399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综合运用</a:t>
            </a:r>
            <a:endParaRPr lang="en-US" altLang="zh-CN" sz="2399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2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5B9BD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8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8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85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86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8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8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9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91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9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93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94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95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96" name="Rectangle 2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9" name="TextBox 19"/>
          <p:cNvSpPr txBox="1"/>
          <p:nvPr/>
        </p:nvSpPr>
        <p:spPr>
          <a:xfrm>
            <a:off x="301892" y="1772816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TextBox 19"/>
          <p:cNvSpPr txBox="1"/>
          <p:nvPr/>
        </p:nvSpPr>
        <p:spPr>
          <a:xfrm>
            <a:off x="335360" y="304356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7" name="TextBox 19"/>
          <p:cNvSpPr txBox="1"/>
          <p:nvPr/>
        </p:nvSpPr>
        <p:spPr>
          <a:xfrm>
            <a:off x="318028" y="3657724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221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3" grpId="0"/>
      <p:bldP spid="2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8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8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8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8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8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8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9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9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9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9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94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9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96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7" name="矩形 26"/>
          <p:cNvSpPr/>
          <p:nvPr/>
        </p:nvSpPr>
        <p:spPr>
          <a:xfrm>
            <a:off x="462507" y="828576"/>
            <a:ext cx="1125011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不是简单随机抽样，原因是简单随机抽样中总体的个数是有限的，而题中是无限的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是简单随机抽样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不是简单随机抽样，原因是简单随机抽样是逐个抽取，而题中是一次性抽取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不是简单随机抽样，原因是指定个子最高的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名同学是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名同学中特指的，不存在随机性，不是等可能抽样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3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4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47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79374" y="-27384"/>
            <a:ext cx="11226849" cy="6473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假设要考察某企业生产的袋装牛奶的质量是否达标，现从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袋牛奶中抽取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袋进行检测，利用随机数表法抽取样本时，先将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袋牛奶按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000,001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499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进行编号，使用下面随机数表中各个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位数组的后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位，选定第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组数开始，取出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047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作为抽取的代号，继续向右读，随后检验的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袋牛奶的号码是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下面摘取了某随机数表第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行至第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84421 75331 57245 50688 77047 44767 21763 35025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83921 20676 63016 47859 16955 56719 98105 07185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12867 35807 44395 23879 33211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A.245,331,421,025,016</a:t>
            </a:r>
            <a:r>
              <a:rPr lang="en-US" altLang="zh-CN" sz="280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B.025,016,105,185,395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C.395,016,245,331,185</a:t>
            </a:r>
            <a:r>
              <a:rPr lang="en-US" altLang="zh-CN" sz="280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D.447,176,335,025,212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8" name="TextBox 19"/>
          <p:cNvSpPr txBox="1"/>
          <p:nvPr/>
        </p:nvSpPr>
        <p:spPr>
          <a:xfrm>
            <a:off x="4902194" y="5072484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922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70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7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7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7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7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7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7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7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8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8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8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83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84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07368" y="677595"/>
            <a:ext cx="113052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将全班同学按学号编号，制作相应的卡片号签，放入同一个箱子里搅拌均匀，从中抽取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个号签，就相应的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名学生对看足球比赛的喜爱程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度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很喜爱、喜爱、一般、不喜爱、很不喜爱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进行调查，使用的是</a:t>
            </a:r>
            <a:r>
              <a:rPr lang="en-US" altLang="zh-CN" sz="2800" kern="100" spc="-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</a:t>
            </a:r>
            <a:r>
              <a:rPr lang="en-US" altLang="zh-CN" sz="2800" kern="100" spc="-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___.</a:t>
            </a:r>
            <a:endParaRPr lang="zh-CN" altLang="zh-CN" sz="1050" kern="100" spc="-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263956" y="1960603"/>
            <a:ext cx="1261884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抽签法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07368" y="2845903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抽签法分为编号、制签、取样三步，这里用了学生的学号作为编号，后面的抽取过程符合抽签法的实施步骤，所以采用的是抽签法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9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13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2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2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22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23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475504"/>
              </p:ext>
            </p:extLst>
          </p:nvPr>
        </p:nvGraphicFramePr>
        <p:xfrm>
          <a:off x="546100" y="3463425"/>
          <a:ext cx="107823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27" name="文档" r:id="rId19" imgW="10783530" imgH="1440035" progId="Word.Document.12">
                  <p:embed/>
                </p:oleObj>
              </mc:Choice>
              <mc:Fallback>
                <p:oleObj name="文档" r:id="rId19" imgW="10783530" imgH="14400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6100" y="3463425"/>
                        <a:ext cx="10782300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33544"/>
              </p:ext>
            </p:extLst>
          </p:nvPr>
        </p:nvGraphicFramePr>
        <p:xfrm>
          <a:off x="474329" y="853058"/>
          <a:ext cx="10856913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28" name="文档" r:id="rId21" imgW="10856593" imgH="2648283" progId="Word.Document.12">
                  <p:embed/>
                </p:oleObj>
              </mc:Choice>
              <mc:Fallback>
                <p:oleObj name="文档" r:id="rId21" imgW="10856593" imgH="264828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74329" y="853058"/>
                        <a:ext cx="10856913" cy="264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10200456" y="1789486"/>
            <a:ext cx="350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8</a:t>
            </a:r>
            <a:endParaRPr lang="zh-CN" altLang="en-US" dirty="0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584595"/>
              </p:ext>
            </p:extLst>
          </p:nvPr>
        </p:nvGraphicFramePr>
        <p:xfrm>
          <a:off x="7319152" y="2261906"/>
          <a:ext cx="7937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29" name="文档" r:id="rId23" imgW="794383" imgH="1066080" progId="Word.Document.12">
                  <p:embed/>
                </p:oleObj>
              </mc:Choice>
              <mc:Fallback>
                <p:oleObj name="文档" r:id="rId23" imgW="794383" imgH="10660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319152" y="2261906"/>
                        <a:ext cx="79375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20718"/>
              </p:ext>
            </p:extLst>
          </p:nvPr>
        </p:nvGraphicFramePr>
        <p:xfrm>
          <a:off x="546100" y="4814664"/>
          <a:ext cx="107823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30" name="文档" r:id="rId25" imgW="10783530" imgH="1060681" progId="Word.Document.12">
                  <p:embed/>
                </p:oleObj>
              </mc:Choice>
              <mc:Fallback>
                <p:oleObj name="文档" r:id="rId25" imgW="10783530" imgH="10606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46100" y="4814664"/>
                        <a:ext cx="107823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10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1181651"/>
            <a:ext cx="112332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从一群做游戏的小孩中随机抽出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人，一人分一个苹果，让他们返回继续做游戏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过了一会儿，再从中任取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人，发现其中有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个小孩曾分过苹果，估计参加游戏的小孩的人数为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399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拓广探究</a:t>
            </a:r>
            <a:endParaRPr lang="en-US" altLang="zh-CN" sz="2399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3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5" cstate="email">
            <a:duotone>
              <a:prstClr val="black"/>
              <a:srgbClr val="5B9BD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6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1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3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4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61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62" name="Rectangle 2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3" name="Rectangle 21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58460"/>
              </p:ext>
            </p:extLst>
          </p:nvPr>
        </p:nvGraphicFramePr>
        <p:xfrm>
          <a:off x="6809676" y="2222376"/>
          <a:ext cx="1212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3" name="文档" r:id="rId22" imgW="1213351" imgH="990497" progId="Word.Document.12">
                  <p:embed/>
                </p:oleObj>
              </mc:Choice>
              <mc:Fallback>
                <p:oleObj name="文档" r:id="rId22" imgW="1213351" imgH="9904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09676" y="2222376"/>
                        <a:ext cx="121285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237330"/>
              </p:ext>
            </p:extLst>
          </p:nvPr>
        </p:nvGraphicFramePr>
        <p:xfrm>
          <a:off x="561623" y="3565252"/>
          <a:ext cx="8139112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4" name="文档" r:id="rId24" imgW="8138403" imgH="1231283" progId="Word.Document.12">
                  <p:embed/>
                </p:oleObj>
              </mc:Choice>
              <mc:Fallback>
                <p:oleObj name="文档" r:id="rId24" imgW="8138403" imgH="123128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61623" y="3565252"/>
                        <a:ext cx="8139112" cy="123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36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5"/>
          <p:cNvSpPr txBox="1">
            <a:spLocks/>
          </p:cNvSpPr>
          <p:nvPr/>
        </p:nvSpPr>
        <p:spPr>
          <a:xfrm>
            <a:off x="866775" y="301599"/>
            <a:ext cx="10515600" cy="507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zh-CN" altLang="en-US" sz="2800" b="1">
                <a:solidFill>
                  <a:srgbClr val="000000"/>
                </a:solidFill>
              </a:rPr>
              <a:t>知识点一　简单随机抽样</a:t>
            </a:r>
            <a:endParaRPr lang="zh-CN" altLang="zh-CN" sz="2800" b="1" dirty="0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376" y="1340768"/>
            <a:ext cx="113772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一般地，从个体数为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的总体中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逐步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取出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个个体作为样本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&lt;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，如果每个个体都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机会被取到，那么这样的抽样方法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称为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84032" y="148478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不放回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27848" y="214136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相同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83432" y="2734573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8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4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4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5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5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3" name="矩形 2"/>
          <p:cNvSpPr/>
          <p:nvPr/>
        </p:nvSpPr>
        <p:spPr>
          <a:xfrm>
            <a:off x="479376" y="895360"/>
            <a:ext cx="11233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某电视台举行颁奖典礼，邀请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名港台、内地艺人演出，其中从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名内地艺人中随机选出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名香港艺人中随机选出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名台湾艺人中随机选出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试用抽签法确定选中的艺人，并确定他们的表演顺序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9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4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4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5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5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8" name="矩形 7"/>
          <p:cNvSpPr/>
          <p:nvPr/>
        </p:nvSpPr>
        <p:spPr>
          <a:xfrm>
            <a:off x="407368" y="620688"/>
            <a:ext cx="11305256" cy="5181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第一步　先确定艺人：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名内地艺人从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编号，然后用相同的纸条做成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个号签，在每个号签上写上这些编号，然后放入一个不透明箱中摇匀，从中抽出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个号签，则相应编号的艺人参加演出；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运用相同的方法分别从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名台湾艺人中抽取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人，从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名香港艺人中抽取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第二步　确定演出顺序：确定了演出人员后，再用相同的纸条做成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个号签，上面写上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这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个数字，代表演出的顺序，让每个演员抽一个，每人抽到的号签上的数字就是这位演员的演出顺序，再汇总即可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9" name="返回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5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E06BD271-C75C-4F7F-9409-8196C0EB7739}"/>
              </a:ext>
            </a:extLst>
          </p:cNvPr>
          <p:cNvSpPr/>
          <p:nvPr/>
        </p:nvSpPr>
        <p:spPr>
          <a:xfrm>
            <a:off x="1004" y="2780928"/>
            <a:ext cx="2134556" cy="1531147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0" name="任意多边形 3">
            <a:extLst>
              <a:ext uri="{FF2B5EF4-FFF2-40B4-BE49-F238E27FC236}">
                <a16:creationId xmlns:a16="http://schemas.microsoft.com/office/drawing/2014/main" xmlns="" id="{79E30776-5979-4CC0-866F-A9CAE1CDEC86}"/>
              </a:ext>
            </a:extLst>
          </p:cNvPr>
          <p:cNvSpPr/>
          <p:nvPr/>
        </p:nvSpPr>
        <p:spPr>
          <a:xfrm>
            <a:off x="398490" y="2901062"/>
            <a:ext cx="1170461" cy="1295844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xmlns="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143575" y="2636912"/>
            <a:ext cx="4648455" cy="886749"/>
          </a:xfrm>
          <a:prstGeom prst="rect">
            <a:avLst/>
          </a:prstGeom>
        </p:spPr>
        <p:txBody>
          <a:bodyPr wrap="square" lIns="91410" tIns="45704" rIns="91410" bIns="45704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4400" b="1" dirty="0">
                <a:latin typeface="微软雅黑" pitchFamily="34" charset="-122"/>
              </a:rPr>
              <a:t>本课结束</a:t>
            </a: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2735148" y="3500815"/>
            <a:ext cx="7465308" cy="913055"/>
          </a:xfrm>
          <a:prstGeom prst="rect">
            <a:avLst/>
          </a:prstGeom>
        </p:spPr>
        <p:txBody>
          <a:bodyPr vert="horz" lIns="91412" tIns="45707" rIns="91412" bIns="45707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400" b="1" dirty="0" smtClean="0">
                <a:latin typeface="微软雅黑" pitchFamily="34" charset="-122"/>
              </a:rPr>
              <a:t>更多精彩内容请登录</a:t>
            </a:r>
            <a:r>
              <a:rPr lang="zh-CN" altLang="en-US" sz="2400" b="1" dirty="0" smtClean="0">
                <a:solidFill>
                  <a:prstClr val="black"/>
                </a:solidFill>
                <a:latin typeface="微软雅黑" pitchFamily="34" charset="-122"/>
              </a:rPr>
              <a:t>：</a:t>
            </a:r>
            <a:r>
              <a:rPr lang="en-US" altLang="zh-CN" sz="2700" b="1" dirty="0">
                <a:solidFill>
                  <a:prstClr val="black"/>
                </a:solidFill>
                <a:latin typeface="微软雅黑" pitchFamily="34" charset="-122"/>
              </a:rPr>
              <a:t>www.xinjiaoyu.com</a:t>
            </a:r>
            <a:endParaRPr lang="zh-CN" altLang="en-US" sz="2700" b="1" dirty="0">
              <a:solidFill>
                <a:prstClr val="black"/>
              </a:solidFill>
              <a:latin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5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5"/>
          <p:cNvSpPr txBox="1">
            <a:spLocks/>
          </p:cNvSpPr>
          <p:nvPr/>
        </p:nvSpPr>
        <p:spPr>
          <a:xfrm>
            <a:off x="866775" y="301599"/>
            <a:ext cx="10515600" cy="507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zh-CN" altLang="en-US" sz="2800" b="1">
                <a:solidFill>
                  <a:srgbClr val="000000"/>
                </a:solidFill>
              </a:rPr>
              <a:t>知识点二　抽签法、随机数表法</a:t>
            </a:r>
            <a:endParaRPr lang="zh-CN" altLang="en-US" sz="2800" b="1" dirty="0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376" y="1188616"/>
            <a:ext cx="113052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抽签法抽取样本的步骤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将总体中的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个体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个号码写在形状、大小相同的号签上；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将号签放在同一箱中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从箱中每次抽出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个号签，连续抽取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将总体中与抽到的号签的编号一致的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个个体取出，这样就得到一个容量为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的样本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79776" y="197614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编号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31181" y="3248030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并搅拌均匀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9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7368" y="692696"/>
            <a:ext cx="113772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随机数表法抽取样本的步骤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对总体中的个体编号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每个号码位数一致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在随机数表中任选一个数；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从选定的数开始按一定的方向读下去，若得到的号码在编号中，则取出；若得到的号码不在编号中或前面已经取出，则跳过，如此继续下去，直到取满为止；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根据选定的号码抽取样本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03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7368" y="476672"/>
            <a:ext cx="11377264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抽签法与随机数表法的异同点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57918"/>
              </p:ext>
            </p:extLst>
          </p:nvPr>
        </p:nvGraphicFramePr>
        <p:xfrm>
          <a:off x="551383" y="1340768"/>
          <a:ext cx="11233249" cy="4656699"/>
        </p:xfrm>
        <a:graphic>
          <a:graphicData uri="http://schemas.openxmlformats.org/drawingml/2006/table">
            <a:tbl>
              <a:tblPr/>
              <a:tblGrid>
                <a:gridCol w="1584177"/>
                <a:gridCol w="5025918"/>
                <a:gridCol w="4623154"/>
              </a:tblGrid>
              <a:tr h="3347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抽签法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随机数表法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7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不同点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抽签法比随机数表法简单；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抽签法适用于总体中的个体数相对较少的情况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随机数表法要求编号的位数相同；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随机数表法适用于总体中的个体数相对较多的情况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相同点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都是简单随机抽样，并且要求被抽取样本的总体的个数有限；</a:t>
                      </a: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都是从总体中逐个不放回地抽取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63" marR="35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97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1268760"/>
            <a:ext cx="11233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简单随机抽样也可以是有放回地抽样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简单随机抽样中每个个体被抽到的机会相等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采用随机数表法抽取样本时，个体编号的位数必须相同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个个体中一次性抽取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个个体作为样本是简单随机抽样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标题 5"/>
          <p:cNvSpPr txBox="1">
            <a:spLocks/>
          </p:cNvSpPr>
          <p:nvPr/>
        </p:nvSpPr>
        <p:spPr>
          <a:xfrm>
            <a:off x="857250" y="232243"/>
            <a:ext cx="1051560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solidFill>
                  <a:srgbClr val="000000"/>
                </a:solidFill>
              </a:rPr>
              <a:t>思考辨析  判断正误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xmlns="" id="{8338C955-F869-0D4F-AF60-AC1847908819}"/>
              </a:ext>
            </a:extLst>
          </p:cNvPr>
          <p:cNvSpPr txBox="1">
            <a:spLocks/>
          </p:cNvSpPr>
          <p:nvPr/>
        </p:nvSpPr>
        <p:spPr>
          <a:xfrm>
            <a:off x="857250" y="615685"/>
            <a:ext cx="10515600" cy="380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200" dirty="0" smtClean="0">
                <a:solidFill>
                  <a:srgbClr val="FFFFFF">
                    <a:lumMod val="6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KAO BIAN XI  PAN DUAN ZHENG WU</a:t>
            </a:r>
          </a:p>
        </p:txBody>
      </p:sp>
      <p:pic>
        <p:nvPicPr>
          <p:cNvPr id="14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769472" y="13828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836892" y="201373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128448" y="32746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621425" y="2672763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1_Office 主题">
  <a:themeElements>
    <a:clrScheme name="自定义 1646">
      <a:dk1>
        <a:srgbClr val="000000"/>
      </a:dk1>
      <a:lt1>
        <a:srgbClr val="FFFFFF"/>
      </a:lt1>
      <a:dk2>
        <a:srgbClr val="F5C131"/>
      </a:dk2>
      <a:lt2>
        <a:srgbClr val="2D2833"/>
      </a:lt2>
      <a:accent1>
        <a:srgbClr val="2D2833"/>
      </a:accent1>
      <a:accent2>
        <a:srgbClr val="F5C131"/>
      </a:accent2>
      <a:accent3>
        <a:srgbClr val="2D2833"/>
      </a:accent3>
      <a:accent4>
        <a:srgbClr val="F5C131"/>
      </a:accent4>
      <a:accent5>
        <a:srgbClr val="2D2833"/>
      </a:accent5>
      <a:accent6>
        <a:srgbClr val="F5C131"/>
      </a:accent6>
      <a:hlink>
        <a:srgbClr val="0070C0"/>
      </a:hlink>
      <a:folHlink>
        <a:srgbClr val="0089D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</TotalTime>
  <Words>2707</Words>
  <Application>Microsoft Office PowerPoint</Application>
  <PresentationFormat>宽屏</PresentationFormat>
  <Paragraphs>615</Paragraphs>
  <Slides>52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70" baseType="lpstr">
      <vt:lpstr>等线</vt:lpstr>
      <vt:lpstr>方正中等线简体</vt:lpstr>
      <vt:lpstr>黑体</vt:lpstr>
      <vt:lpstr>华文细黑</vt:lpstr>
      <vt:lpstr>经典繁仿黑</vt:lpstr>
      <vt:lpstr>楷体</vt:lpstr>
      <vt:lpstr>宋体</vt:lpstr>
      <vt:lpstr>Microsoft YaHei</vt:lpstr>
      <vt:lpstr>Microsoft YaHei</vt:lpstr>
      <vt:lpstr>Arial</vt:lpstr>
      <vt:lpstr>Arial Black</vt:lpstr>
      <vt:lpstr>Broadway</vt:lpstr>
      <vt:lpstr>Calibri</vt:lpstr>
      <vt:lpstr>Courier New</vt:lpstr>
      <vt:lpstr>Impact</vt:lpstr>
      <vt:lpstr>Times New Roman</vt:lpstr>
      <vt:lpstr>1_Office 主题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898</cp:revision>
  <dcterms:created xsi:type="dcterms:W3CDTF">2019-11-13T09:14:31Z</dcterms:created>
  <dcterms:modified xsi:type="dcterms:W3CDTF">2020-11-10T05:32:41Z</dcterms:modified>
</cp:coreProperties>
</file>