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65" r:id="rId4"/>
    <p:sldId id="470" r:id="rId5"/>
    <p:sldId id="471" r:id="rId6"/>
    <p:sldId id="468" r:id="rId7"/>
    <p:sldId id="441" r:id="rId8"/>
    <p:sldId id="483" r:id="rId9"/>
    <p:sldId id="472" r:id="rId10"/>
    <p:sldId id="469" r:id="rId11"/>
    <p:sldId id="473" r:id="rId12"/>
    <p:sldId id="474" r:id="rId13"/>
    <p:sldId id="475" r:id="rId14"/>
    <p:sldId id="476" r:id="rId15"/>
    <p:sldId id="477" r:id="rId16"/>
    <p:sldId id="437" r:id="rId17"/>
    <p:sldId id="478" r:id="rId18"/>
    <p:sldId id="480" r:id="rId19"/>
    <p:sldId id="481" r:id="rId20"/>
    <p:sldId id="479" r:id="rId21"/>
    <p:sldId id="482" r:id="rId22"/>
    <p:sldId id="27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5046" autoAdjust="0"/>
  </p:normalViewPr>
  <p:slideViewPr>
    <p:cSldViewPr>
      <p:cViewPr varScale="1">
        <p:scale>
          <a:sx n="103" d="100"/>
          <a:sy n="103" d="100"/>
        </p:scale>
        <p:origin x="1014" y="90"/>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2021/8/24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2021/8/24</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a16="http://schemas.microsoft.com/office/drawing/2014/main" xmlns=""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a16="http://schemas.microsoft.com/office/drawing/2014/main" xmlns=""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a16="http://schemas.microsoft.com/office/drawing/2014/main" xmlns=""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__23.docx"/><Relationship Id="rId3" Type="http://schemas.openxmlformats.org/officeDocument/2006/relationships/image" Target="../media/image7.png"/><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package" Target="../embeddings/Microsoft_Word___22.docx"/><Relationship Id="rId4" Type="http://schemas.openxmlformats.org/officeDocument/2006/relationships/oleObject" Target="../embeddings/oleObject22.bin"/><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__25.docx"/><Relationship Id="rId3" Type="http://schemas.openxmlformats.org/officeDocument/2006/relationships/image" Target="../media/image32.png"/><Relationship Id="rId7" Type="http://schemas.openxmlformats.org/officeDocument/2006/relationships/oleObject" Target="../embeddings/oleObject25.bin"/><Relationship Id="rId12" Type="http://schemas.openxmlformats.org/officeDocument/2006/relationships/image" Target="../media/image31.e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29.emf"/><Relationship Id="rId11" Type="http://schemas.openxmlformats.org/officeDocument/2006/relationships/package" Target="../embeddings/Microsoft_Word___26.docx"/><Relationship Id="rId5" Type="http://schemas.openxmlformats.org/officeDocument/2006/relationships/package" Target="../embeddings/Microsoft_Word___24.docx"/><Relationship Id="rId10" Type="http://schemas.openxmlformats.org/officeDocument/2006/relationships/oleObject" Target="../embeddings/oleObject26.bin"/><Relationship Id="rId4" Type="http://schemas.openxmlformats.org/officeDocument/2006/relationships/oleObject" Target="../embeddings/oleObject24.bin"/><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28.docx"/><Relationship Id="rId13" Type="http://schemas.openxmlformats.org/officeDocument/2006/relationships/oleObject" Target="../embeddings/oleObject30.bin"/><Relationship Id="rId3" Type="http://schemas.openxmlformats.org/officeDocument/2006/relationships/oleObject" Target="../embeddings/oleObject27.bin"/><Relationship Id="rId7" Type="http://schemas.openxmlformats.org/officeDocument/2006/relationships/oleObject" Target="../embeddings/oleObject28.bin"/><Relationship Id="rId12" Type="http://schemas.openxmlformats.org/officeDocument/2006/relationships/image" Target="../media/image35.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37.png"/><Relationship Id="rId11" Type="http://schemas.openxmlformats.org/officeDocument/2006/relationships/package" Target="../embeddings/Microsoft_Word___29.docx"/><Relationship Id="rId5" Type="http://schemas.openxmlformats.org/officeDocument/2006/relationships/image" Target="../media/image33.emf"/><Relationship Id="rId15" Type="http://schemas.openxmlformats.org/officeDocument/2006/relationships/image" Target="../media/image36.emf"/><Relationship Id="rId10" Type="http://schemas.openxmlformats.org/officeDocument/2006/relationships/oleObject" Target="../embeddings/oleObject29.bin"/><Relationship Id="rId4" Type="http://schemas.openxmlformats.org/officeDocument/2006/relationships/package" Target="../embeddings/Microsoft_Word___27.docx"/><Relationship Id="rId9" Type="http://schemas.openxmlformats.org/officeDocument/2006/relationships/image" Target="../media/image34.emf"/><Relationship Id="rId14" Type="http://schemas.openxmlformats.org/officeDocument/2006/relationships/package" Target="../embeddings/Microsoft_Word___30.docx"/></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emf"/><Relationship Id="rId5" Type="http://schemas.openxmlformats.org/officeDocument/2006/relationships/package" Target="../embeddings/Microsoft_Word___31.docx"/><Relationship Id="rId4"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32.bin"/><Relationship Id="rId7" Type="http://schemas.openxmlformats.org/officeDocument/2006/relationships/package" Target="../embeddings/Microsoft_Word___33.docx"/><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40.emf"/><Relationship Id="rId4" Type="http://schemas.openxmlformats.org/officeDocument/2006/relationships/package" Target="../embeddings/Microsoft_Word___32.docx"/><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4.bin"/><Relationship Id="rId7" Type="http://schemas.openxmlformats.org/officeDocument/2006/relationships/package" Target="../embeddings/Microsoft_Word___35.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image" Target="../media/image42.emf"/><Relationship Id="rId4" Type="http://schemas.openxmlformats.org/officeDocument/2006/relationships/package" Target="../embeddings/Microsoft_Word___34.docx"/></Relationships>
</file>

<file path=ppt/slides/_rels/slide17.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package" Target="../embeddings/Microsoft_Word___39.docx"/><Relationship Id="rId3" Type="http://schemas.openxmlformats.org/officeDocument/2006/relationships/oleObject" Target="../embeddings/oleObject36.bin"/><Relationship Id="rId7" Type="http://schemas.openxmlformats.org/officeDocument/2006/relationships/package" Target="../embeddings/Microsoft_Word___37.docx"/><Relationship Id="rId12"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image" Target="../media/image46.emf"/><Relationship Id="rId5" Type="http://schemas.openxmlformats.org/officeDocument/2006/relationships/image" Target="../media/image44.emf"/><Relationship Id="rId15" Type="http://schemas.openxmlformats.org/officeDocument/2006/relationships/image" Target="../media/image48.png"/><Relationship Id="rId10" Type="http://schemas.openxmlformats.org/officeDocument/2006/relationships/package" Target="../embeddings/Microsoft_Word___38.docx"/><Relationship Id="rId4" Type="http://schemas.openxmlformats.org/officeDocument/2006/relationships/package" Target="../embeddings/Microsoft_Word___36.docx"/><Relationship Id="rId9" Type="http://schemas.openxmlformats.org/officeDocument/2006/relationships/oleObject" Target="../embeddings/oleObject38.bin"/><Relationship Id="rId14" Type="http://schemas.openxmlformats.org/officeDocument/2006/relationships/image" Target="../media/image47.e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Word___41.docx"/><Relationship Id="rId3" Type="http://schemas.openxmlformats.org/officeDocument/2006/relationships/image" Target="../media/image7.png"/><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emf"/><Relationship Id="rId5" Type="http://schemas.openxmlformats.org/officeDocument/2006/relationships/package" Target="../embeddings/Microsoft_Word___40.docx"/><Relationship Id="rId4" Type="http://schemas.openxmlformats.org/officeDocument/2006/relationships/oleObject" Target="../embeddings/oleObject40.bin"/><Relationship Id="rId9" Type="http://schemas.openxmlformats.org/officeDocument/2006/relationships/image" Target="../media/image5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__43.docx"/><Relationship Id="rId13" Type="http://schemas.openxmlformats.org/officeDocument/2006/relationships/oleObject" Target="../embeddings/oleObject45.bin"/><Relationship Id="rId3" Type="http://schemas.openxmlformats.org/officeDocument/2006/relationships/image" Target="../media/image55.png"/><Relationship Id="rId7" Type="http://schemas.openxmlformats.org/officeDocument/2006/relationships/oleObject" Target="../embeddings/oleObject43.bin"/><Relationship Id="rId12" Type="http://schemas.openxmlformats.org/officeDocument/2006/relationships/image" Target="../media/image53.emf"/><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51.emf"/><Relationship Id="rId11" Type="http://schemas.openxmlformats.org/officeDocument/2006/relationships/package" Target="../embeddings/Microsoft_Word___44.docx"/><Relationship Id="rId5" Type="http://schemas.openxmlformats.org/officeDocument/2006/relationships/package" Target="../embeddings/Microsoft_Word___42.docx"/><Relationship Id="rId15" Type="http://schemas.openxmlformats.org/officeDocument/2006/relationships/image" Target="../media/image54.emf"/><Relationship Id="rId10" Type="http://schemas.openxmlformats.org/officeDocument/2006/relationships/oleObject" Target="../embeddings/oleObject44.bin"/><Relationship Id="rId4" Type="http://schemas.openxmlformats.org/officeDocument/2006/relationships/oleObject" Target="../embeddings/oleObject42.bin"/><Relationship Id="rId9" Type="http://schemas.openxmlformats.org/officeDocument/2006/relationships/image" Target="../media/image52.emf"/><Relationship Id="rId14" Type="http://schemas.openxmlformats.org/officeDocument/2006/relationships/package" Target="../embeddings/Microsoft_Word___45.docx"/></Relationships>
</file>

<file path=ppt/slides/_rels/slide2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46.bin"/><Relationship Id="rId7" Type="http://schemas.openxmlformats.org/officeDocument/2006/relationships/package" Target="../embeddings/Microsoft_Word___47.docx"/><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47.bin"/><Relationship Id="rId5" Type="http://schemas.openxmlformats.org/officeDocument/2006/relationships/image" Target="../media/image56.emf"/><Relationship Id="rId4" Type="http://schemas.openxmlformats.org/officeDocument/2006/relationships/package" Target="../embeddings/Microsoft_Word___46.docx"/><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__2.docx"/><Relationship Id="rId13" Type="http://schemas.openxmlformats.org/officeDocument/2006/relationships/oleObject" Target="../embeddings/oleObject4.bin"/><Relationship Id="rId3" Type="http://schemas.openxmlformats.org/officeDocument/2006/relationships/image" Target="../media/image7.png"/><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3.emf"/><Relationship Id="rId11" Type="http://schemas.openxmlformats.org/officeDocument/2006/relationships/package" Target="../embeddings/Microsoft_Word___3.docx"/><Relationship Id="rId5" Type="http://schemas.openxmlformats.org/officeDocument/2006/relationships/package" Target="../embeddings/Microsoft_Word___1.docx"/><Relationship Id="rId15" Type="http://schemas.openxmlformats.org/officeDocument/2006/relationships/image" Target="../media/image6.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package" Target="../embeddings/Microsoft_Word___4.docx"/></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package" Target="../embeddings/Microsoft_Word___8.docx"/><Relationship Id="rId1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package" Target="../embeddings/Microsoft_Word___6.docx"/><Relationship Id="rId12" Type="http://schemas.openxmlformats.org/officeDocument/2006/relationships/oleObject" Target="../embeddings/oleObject8.bin"/><Relationship Id="rId17" Type="http://schemas.openxmlformats.org/officeDocument/2006/relationships/image" Target="../media/image12.emf"/><Relationship Id="rId2" Type="http://schemas.openxmlformats.org/officeDocument/2006/relationships/slideLayout" Target="../slideLayouts/slideLayout6.xml"/><Relationship Id="rId16" Type="http://schemas.openxmlformats.org/officeDocument/2006/relationships/package" Target="../embeddings/Microsoft_Word___9.docx"/><Relationship Id="rId20"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0.emf"/><Relationship Id="rId5" Type="http://schemas.openxmlformats.org/officeDocument/2006/relationships/image" Target="../media/image8.emf"/><Relationship Id="rId15" Type="http://schemas.openxmlformats.org/officeDocument/2006/relationships/oleObject" Target="../embeddings/oleObject9.bin"/><Relationship Id="rId10" Type="http://schemas.openxmlformats.org/officeDocument/2006/relationships/package" Target="../embeddings/Microsoft_Word___7.docx"/><Relationship Id="rId19" Type="http://schemas.openxmlformats.org/officeDocument/2006/relationships/package" Target="../embeddings/Microsoft_Word___10.docx"/><Relationship Id="rId4" Type="http://schemas.openxmlformats.org/officeDocument/2006/relationships/package" Target="../embeddings/Microsoft_Word___5.docx"/><Relationship Id="rId9" Type="http://schemas.openxmlformats.org/officeDocument/2006/relationships/oleObject" Target="../embeddings/oleObject7.bin"/><Relationship Id="rId1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__12.docx"/><Relationship Id="rId13" Type="http://schemas.openxmlformats.org/officeDocument/2006/relationships/oleObject" Target="../embeddings/oleObject14.bin"/><Relationship Id="rId3" Type="http://schemas.openxmlformats.org/officeDocument/2006/relationships/image" Target="../media/image7.png"/><Relationship Id="rId7" Type="http://schemas.openxmlformats.org/officeDocument/2006/relationships/oleObject" Target="../embeddings/oleObject12.bin"/><Relationship Id="rId12"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emf"/><Relationship Id="rId11" Type="http://schemas.openxmlformats.org/officeDocument/2006/relationships/package" Target="../embeddings/Microsoft_Word___13.docx"/><Relationship Id="rId5" Type="http://schemas.openxmlformats.org/officeDocument/2006/relationships/package" Target="../embeddings/Microsoft_Word___11.docx"/><Relationship Id="rId15" Type="http://schemas.openxmlformats.org/officeDocument/2006/relationships/image" Target="../media/image18.e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16.emf"/><Relationship Id="rId14" Type="http://schemas.openxmlformats.org/officeDocument/2006/relationships/package" Target="../embeddings/Microsoft_Word___14.docx"/></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5.bin"/><Relationship Id="rId7" Type="http://schemas.openxmlformats.org/officeDocument/2006/relationships/package" Target="../embeddings/Microsoft_Word___16.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19.emf"/><Relationship Id="rId4" Type="http://schemas.openxmlformats.org/officeDocument/2006/relationships/package" Target="../embeddings/Microsoft_Word___15.docx"/></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__18.docx"/><Relationship Id="rId13" Type="http://schemas.openxmlformats.org/officeDocument/2006/relationships/oleObject" Target="../embeddings/oleObject20.bin"/><Relationship Id="rId3" Type="http://schemas.openxmlformats.org/officeDocument/2006/relationships/image" Target="../media/image25.png"/><Relationship Id="rId7" Type="http://schemas.openxmlformats.org/officeDocument/2006/relationships/oleObject" Target="../embeddings/oleObject18.bin"/><Relationship Id="rId12" Type="http://schemas.openxmlformats.org/officeDocument/2006/relationships/image" Target="../media/image23.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1.emf"/><Relationship Id="rId11" Type="http://schemas.openxmlformats.org/officeDocument/2006/relationships/package" Target="../embeddings/Microsoft_Word___19.docx"/><Relationship Id="rId5" Type="http://schemas.openxmlformats.org/officeDocument/2006/relationships/package" Target="../embeddings/Microsoft_Word___17.docx"/><Relationship Id="rId15" Type="http://schemas.openxmlformats.org/officeDocument/2006/relationships/image" Target="../media/image24.emf"/><Relationship Id="rId10" Type="http://schemas.openxmlformats.org/officeDocument/2006/relationships/oleObject" Target="../embeddings/oleObject19.bin"/><Relationship Id="rId4" Type="http://schemas.openxmlformats.org/officeDocument/2006/relationships/oleObject" Target="../embeddings/oleObject17.bin"/><Relationship Id="rId9" Type="http://schemas.openxmlformats.org/officeDocument/2006/relationships/image" Target="../media/image22.emf"/><Relationship Id="rId14" Type="http://schemas.openxmlformats.org/officeDocument/2006/relationships/package" Target="../embeddings/Microsoft_Word___20.docx"/></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package" Target="../embeddings/Microsoft_Word___21.docx"/><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12" name="图片 11">
            <a:extLst>
              <a:ext uri="{FF2B5EF4-FFF2-40B4-BE49-F238E27FC236}">
                <a16:creationId xmlns:a16="http://schemas.microsoft.com/office/drawing/2014/main" xmlns=""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6">
            <a:extLst>
              <a:ext uri="{FF2B5EF4-FFF2-40B4-BE49-F238E27FC236}">
                <a16:creationId xmlns:a16="http://schemas.microsoft.com/office/drawing/2014/main" xmlns="" id="{0E76CD41-BF5C-EA4C-A184-F794300C8D31}"/>
              </a:ext>
            </a:extLst>
          </p:cNvPr>
          <p:cNvSpPr txBox="1"/>
          <p:nvPr/>
        </p:nvSpPr>
        <p:spPr>
          <a:xfrm>
            <a:off x="2495600" y="3470502"/>
            <a:ext cx="7920880" cy="630942"/>
          </a:xfrm>
          <a:prstGeom prst="rect">
            <a:avLst/>
          </a:prstGeom>
          <a:noFill/>
        </p:spPr>
        <p:txBody>
          <a:bodyPr wrap="square" rtlCol="0">
            <a:spAutoFit/>
            <a:scene3d>
              <a:camera prst="orthographicFront"/>
              <a:lightRig rig="threePt" dir="t"/>
            </a:scene3d>
            <a:sp3d contourW="12700"/>
          </a:bodyPr>
          <a:lstStyle/>
          <a:p>
            <a:r>
              <a:rPr lang="zh-CN" altLang="zh-CN" sz="3500" b="1" dirty="0">
                <a:latin typeface="微软雅黑" panose="020B0503020204020204" pitchFamily="34" charset="-122"/>
              </a:rPr>
              <a:t>微专题</a:t>
            </a:r>
            <a:r>
              <a:rPr lang="en-US" altLang="zh-CN" sz="3500" b="1" dirty="0">
                <a:latin typeface="微软雅黑" panose="020B0503020204020204" pitchFamily="34" charset="-122"/>
              </a:rPr>
              <a:t>4</a:t>
            </a:r>
            <a:r>
              <a:rPr lang="zh-CN" altLang="zh-CN" sz="3500" b="1" dirty="0">
                <a:latin typeface="微软雅黑" panose="020B0503020204020204" pitchFamily="34" charset="-122"/>
              </a:rPr>
              <a:t>　与球有关的内切、外接问题</a:t>
            </a:r>
          </a:p>
        </p:txBody>
      </p:sp>
      <p:sp>
        <p:nvSpPr>
          <p:cNvPr id="8" name="矩形 7">
            <a:extLst>
              <a:ext uri="{FF2B5EF4-FFF2-40B4-BE49-F238E27FC236}">
                <a16:creationId xmlns:a16="http://schemas.microsoft.com/office/drawing/2014/main" xmlns=""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13</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立体几何初步</a:t>
            </a:r>
            <a:endParaRPr lang="zh-CN" altLang="zh-CN" sz="2000" dirty="0">
              <a:solidFill>
                <a:schemeClr val="tx1"/>
              </a:solidFill>
              <a:latin typeface="Microsoft YaHei" panose="020B0503020204020204" pitchFamily="34" charset="-122"/>
              <a:cs typeface="Times New Roman" pitchFamily="18" charset="0"/>
            </a:endParaRPr>
          </a:p>
        </p:txBody>
      </p:sp>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517976" y="210706"/>
            <a:ext cx="51560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三、寻求轴截面圆半径法</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71349458"/>
              </p:ext>
            </p:extLst>
          </p:nvPr>
        </p:nvGraphicFramePr>
        <p:xfrm>
          <a:off x="330200" y="1484784"/>
          <a:ext cx="11264900" cy="1689100"/>
        </p:xfrm>
        <a:graphic>
          <a:graphicData uri="http://schemas.openxmlformats.org/presentationml/2006/ole">
            <mc:AlternateContent xmlns:mc="http://schemas.openxmlformats.org/markup-compatibility/2006">
              <mc:Choice xmlns:v="urn:schemas-microsoft-com:vml" Requires="v">
                <p:oleObj spid="_x0000_s254066" name="文档" r:id="rId5" imgW="11420946" imgH="1711054" progId="Word.Document.12">
                  <p:embed/>
                </p:oleObj>
              </mc:Choice>
              <mc:Fallback>
                <p:oleObj name="文档" r:id="rId5" imgW="11420946" imgH="1711054" progId="Word.Document.12">
                  <p:embed/>
                  <p:pic>
                    <p:nvPicPr>
                      <p:cNvPr id="0" name=""/>
                      <p:cNvPicPr/>
                      <p:nvPr/>
                    </p:nvPicPr>
                    <p:blipFill>
                      <a:blip r:embed="rId6"/>
                      <a:stretch>
                        <a:fillRect/>
                      </a:stretch>
                    </p:blipFill>
                    <p:spPr>
                      <a:xfrm>
                        <a:off x="330200" y="1484784"/>
                        <a:ext cx="11264900" cy="1689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29493584"/>
              </p:ext>
            </p:extLst>
          </p:nvPr>
        </p:nvGraphicFramePr>
        <p:xfrm>
          <a:off x="6888088" y="1948334"/>
          <a:ext cx="1035050" cy="990600"/>
        </p:xfrm>
        <a:graphic>
          <a:graphicData uri="http://schemas.openxmlformats.org/presentationml/2006/ole">
            <mc:AlternateContent xmlns:mc="http://schemas.openxmlformats.org/markup-compatibility/2006">
              <mc:Choice xmlns:v="urn:schemas-microsoft-com:vml" Requires="v">
                <p:oleObj spid="_x0000_s254067" name="文档" r:id="rId8" imgW="1035542" imgH="990497" progId="Word.Document.12">
                  <p:embed/>
                </p:oleObj>
              </mc:Choice>
              <mc:Fallback>
                <p:oleObj name="文档" r:id="rId8" imgW="1035542" imgH="990497" progId="Word.Document.12">
                  <p:embed/>
                  <p:pic>
                    <p:nvPicPr>
                      <p:cNvPr id="0" name=""/>
                      <p:cNvPicPr/>
                      <p:nvPr/>
                    </p:nvPicPr>
                    <p:blipFill>
                      <a:blip r:embed="rId9"/>
                      <a:stretch>
                        <a:fillRect/>
                      </a:stretch>
                    </p:blipFill>
                    <p:spPr>
                      <a:xfrm>
                        <a:off x="6888088" y="1948334"/>
                        <a:ext cx="1035050" cy="990600"/>
                      </a:xfrm>
                      <a:prstGeom prst="rect">
                        <a:avLst/>
                      </a:prstGeom>
                    </p:spPr>
                  </p:pic>
                </p:oleObj>
              </mc:Fallback>
            </mc:AlternateContent>
          </a:graphicData>
        </a:graphic>
      </p:graphicFrame>
    </p:spTree>
    <p:extLst>
      <p:ext uri="{BB962C8B-B14F-4D97-AF65-F5344CB8AC3E}">
        <p14:creationId xmlns:p14="http://schemas.microsoft.com/office/powerpoint/2010/main" val="31837357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88640"/>
            <a:ext cx="11377264"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如图，设正四棱锥的底面中心为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垂直于底面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，令外接球球心为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ASC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的外接圆就是外接球的一个轴截面圆，外接圆的半径就是外接球的半径</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58050" name="Picture 2" descr="S76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2195" y="2420888"/>
            <a:ext cx="2912357" cy="257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2805701003"/>
              </p:ext>
            </p:extLst>
          </p:nvPr>
        </p:nvGraphicFramePr>
        <p:xfrm>
          <a:off x="479376" y="2852936"/>
          <a:ext cx="8139112" cy="698500"/>
        </p:xfrm>
        <a:graphic>
          <a:graphicData uri="http://schemas.openxmlformats.org/presentationml/2006/ole">
            <mc:AlternateContent xmlns:mc="http://schemas.openxmlformats.org/markup-compatibility/2006">
              <mc:Choice xmlns:v="urn:schemas-microsoft-com:vml" Requires="v">
                <p:oleObj spid="_x0000_s258103" name="文档" r:id="rId5" imgW="8138403" imgH="698243" progId="Word.Document.12">
                  <p:embed/>
                </p:oleObj>
              </mc:Choice>
              <mc:Fallback>
                <p:oleObj name="文档" r:id="rId5" imgW="8138403" imgH="698243" progId="Word.Document.12">
                  <p:embed/>
                  <p:pic>
                    <p:nvPicPr>
                      <p:cNvPr id="0" name=""/>
                      <p:cNvPicPr/>
                      <p:nvPr/>
                    </p:nvPicPr>
                    <p:blipFill>
                      <a:blip r:embed="rId6"/>
                      <a:stretch>
                        <a:fillRect/>
                      </a:stretch>
                    </p:blipFill>
                    <p:spPr>
                      <a:xfrm>
                        <a:off x="479376" y="2852936"/>
                        <a:ext cx="8139112" cy="698500"/>
                      </a:xfrm>
                      <a:prstGeom prst="rect">
                        <a:avLst/>
                      </a:prstGeom>
                    </p:spPr>
                  </p:pic>
                </p:oleObj>
              </mc:Fallback>
            </mc:AlternateContent>
          </a:graphicData>
        </a:graphic>
      </p:graphicFrame>
      <p:sp>
        <p:nvSpPr>
          <p:cNvPr id="6" name="矩形 5"/>
          <p:cNvSpPr/>
          <p:nvPr/>
        </p:nvSpPr>
        <p:spPr>
          <a:xfrm>
            <a:off x="407368" y="3429000"/>
            <a:ext cx="11377264"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ASC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为斜边的直角三角形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695035811"/>
              </p:ext>
            </p:extLst>
          </p:nvPr>
        </p:nvGraphicFramePr>
        <p:xfrm>
          <a:off x="479376" y="4924167"/>
          <a:ext cx="8139112" cy="1060450"/>
        </p:xfrm>
        <a:graphic>
          <a:graphicData uri="http://schemas.openxmlformats.org/presentationml/2006/ole">
            <mc:AlternateContent xmlns:mc="http://schemas.openxmlformats.org/markup-compatibility/2006">
              <mc:Choice xmlns:v="urn:schemas-microsoft-com:vml" Requires="v">
                <p:oleObj spid="_x0000_s258104" name="文档" r:id="rId8" imgW="8138403" imgH="1060681" progId="Word.Document.12">
                  <p:embed/>
                </p:oleObj>
              </mc:Choice>
              <mc:Fallback>
                <p:oleObj name="文档" r:id="rId8" imgW="8138403" imgH="1060681" progId="Word.Document.12">
                  <p:embed/>
                  <p:pic>
                    <p:nvPicPr>
                      <p:cNvPr id="0" name=""/>
                      <p:cNvPicPr/>
                      <p:nvPr/>
                    </p:nvPicPr>
                    <p:blipFill>
                      <a:blip r:embed="rId9"/>
                      <a:stretch>
                        <a:fillRect/>
                      </a:stretch>
                    </p:blipFill>
                    <p:spPr>
                      <a:xfrm>
                        <a:off x="479376" y="4924167"/>
                        <a:ext cx="8139112" cy="10604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46045502"/>
              </p:ext>
            </p:extLst>
          </p:nvPr>
        </p:nvGraphicFramePr>
        <p:xfrm>
          <a:off x="479376" y="5808822"/>
          <a:ext cx="8139112" cy="1060450"/>
        </p:xfrm>
        <a:graphic>
          <a:graphicData uri="http://schemas.openxmlformats.org/presentationml/2006/ole">
            <mc:AlternateContent xmlns:mc="http://schemas.openxmlformats.org/markup-compatibility/2006">
              <mc:Choice xmlns:v="urn:schemas-microsoft-com:vml" Requires="v">
                <p:oleObj spid="_x0000_s258105" name="文档" r:id="rId11" imgW="8138403" imgH="1060681" progId="Word.Document.12">
                  <p:embed/>
                </p:oleObj>
              </mc:Choice>
              <mc:Fallback>
                <p:oleObj name="文档" r:id="rId11" imgW="8138403" imgH="1060681" progId="Word.Document.12">
                  <p:embed/>
                  <p:pic>
                    <p:nvPicPr>
                      <p:cNvPr id="0" name=""/>
                      <p:cNvPicPr/>
                      <p:nvPr/>
                    </p:nvPicPr>
                    <p:blipFill>
                      <a:blip r:embed="rId12"/>
                      <a:stretch>
                        <a:fillRect/>
                      </a:stretch>
                    </p:blipFill>
                    <p:spPr>
                      <a:xfrm>
                        <a:off x="479376" y="5808822"/>
                        <a:ext cx="8139112" cy="1060450"/>
                      </a:xfrm>
                      <a:prstGeom prst="rect">
                        <a:avLst/>
                      </a:prstGeom>
                    </p:spPr>
                  </p:pic>
                </p:oleObj>
              </mc:Fallback>
            </mc:AlternateContent>
          </a:graphicData>
        </a:graphic>
      </p:graphicFrame>
    </p:spTree>
    <p:extLst>
      <p:ext uri="{BB962C8B-B14F-4D97-AF65-F5344CB8AC3E}">
        <p14:creationId xmlns:p14="http://schemas.microsoft.com/office/powerpoint/2010/main" val="247668494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8050"/>
                                        </p:tgtEl>
                                        <p:attrNameLst>
                                          <p:attrName>style.visibility</p:attrName>
                                        </p:attrNameLst>
                                      </p:cBhvr>
                                      <p:to>
                                        <p:strVal val="visible"/>
                                      </p:to>
                                    </p:set>
                                    <p:animEffect transition="in" filter="blinds(horizontal)">
                                      <p:cBhvr>
                                        <p:cTn id="10" dur="500"/>
                                        <p:tgtEl>
                                          <p:spTgt spid="258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linds(horizont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linds(horizontal)">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388259"/>
            <a:ext cx="11377264" cy="66447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在半球内有一个内接正方体，试求这个半球的体积与正方体的体积之比</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07368" y="1153044"/>
            <a:ext cx="11377264"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作正方体对角面的截面，如图所示，</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467891807"/>
              </p:ext>
            </p:extLst>
          </p:nvPr>
        </p:nvGraphicFramePr>
        <p:xfrm>
          <a:off x="477888" y="1756159"/>
          <a:ext cx="10644188" cy="1295400"/>
        </p:xfrm>
        <a:graphic>
          <a:graphicData uri="http://schemas.openxmlformats.org/presentationml/2006/ole">
            <mc:AlternateContent xmlns:mc="http://schemas.openxmlformats.org/markup-compatibility/2006">
              <mc:Choice xmlns:v="urn:schemas-microsoft-com:vml" Requires="v">
                <p:oleObj spid="_x0000_s259137" name="文档" r:id="rId4" imgW="10643881" imgH="1294628" progId="Word.Document.12">
                  <p:embed/>
                </p:oleObj>
              </mc:Choice>
              <mc:Fallback>
                <p:oleObj name="文档" r:id="rId4" imgW="10643881" imgH="1294628" progId="Word.Document.12">
                  <p:embed/>
                  <p:pic>
                    <p:nvPicPr>
                      <p:cNvPr id="0" name=""/>
                      <p:cNvPicPr/>
                      <p:nvPr/>
                    </p:nvPicPr>
                    <p:blipFill>
                      <a:blip r:embed="rId5"/>
                      <a:stretch>
                        <a:fillRect/>
                      </a:stretch>
                    </p:blipFill>
                    <p:spPr>
                      <a:xfrm>
                        <a:off x="477888" y="1756159"/>
                        <a:ext cx="10644188" cy="1295400"/>
                      </a:xfrm>
                      <a:prstGeom prst="rect">
                        <a:avLst/>
                      </a:prstGeom>
                    </p:spPr>
                  </p:pic>
                </p:oleObj>
              </mc:Fallback>
            </mc:AlternateContent>
          </a:graphicData>
        </a:graphic>
      </p:graphicFrame>
      <p:pic>
        <p:nvPicPr>
          <p:cNvPr id="259074" name="Picture 2" descr="S76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4471" y="3339591"/>
            <a:ext cx="3338113" cy="20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07368" y="2647094"/>
            <a:ext cx="11377264"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CO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中，由勾股定理，得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680860532"/>
              </p:ext>
            </p:extLst>
          </p:nvPr>
        </p:nvGraphicFramePr>
        <p:xfrm>
          <a:off x="477888" y="3555615"/>
          <a:ext cx="8139112" cy="1268413"/>
        </p:xfrm>
        <a:graphic>
          <a:graphicData uri="http://schemas.openxmlformats.org/presentationml/2006/ole">
            <mc:AlternateContent xmlns:mc="http://schemas.openxmlformats.org/markup-compatibility/2006">
              <mc:Choice xmlns:v="urn:schemas-microsoft-com:vml" Requires="v">
                <p:oleObj spid="_x0000_s259138" name="文档" r:id="rId8" imgW="8138403" imgH="1269074" progId="Word.Document.12">
                  <p:embed/>
                </p:oleObj>
              </mc:Choice>
              <mc:Fallback>
                <p:oleObj name="文档" r:id="rId8" imgW="8138403" imgH="1269074" progId="Word.Document.12">
                  <p:embed/>
                  <p:pic>
                    <p:nvPicPr>
                      <p:cNvPr id="0" name=""/>
                      <p:cNvPicPr/>
                      <p:nvPr/>
                    </p:nvPicPr>
                    <p:blipFill>
                      <a:blip r:embed="rId9"/>
                      <a:stretch>
                        <a:fillRect/>
                      </a:stretch>
                    </p:blipFill>
                    <p:spPr>
                      <a:xfrm>
                        <a:off x="477888" y="3555615"/>
                        <a:ext cx="8139112" cy="12684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75446768"/>
              </p:ext>
            </p:extLst>
          </p:nvPr>
        </p:nvGraphicFramePr>
        <p:xfrm>
          <a:off x="477888" y="4563727"/>
          <a:ext cx="8139112" cy="1181100"/>
        </p:xfrm>
        <a:graphic>
          <a:graphicData uri="http://schemas.openxmlformats.org/presentationml/2006/ole">
            <mc:AlternateContent xmlns:mc="http://schemas.openxmlformats.org/markup-compatibility/2006">
              <mc:Choice xmlns:v="urn:schemas-microsoft-com:vml" Requires="v">
                <p:oleObj spid="_x0000_s259139" name="文档" r:id="rId11" imgW="8128922" imgH="1182539" progId="Word.Document.12">
                  <p:embed/>
                </p:oleObj>
              </mc:Choice>
              <mc:Fallback>
                <p:oleObj name="文档" r:id="rId11" imgW="8128922" imgH="1182539" progId="Word.Document.12">
                  <p:embed/>
                  <p:pic>
                    <p:nvPicPr>
                      <p:cNvPr id="0" name=""/>
                      <p:cNvPicPr/>
                      <p:nvPr/>
                    </p:nvPicPr>
                    <p:blipFill>
                      <a:blip r:embed="rId12"/>
                      <a:stretch>
                        <a:fillRect/>
                      </a:stretch>
                    </p:blipFill>
                    <p:spPr>
                      <a:xfrm>
                        <a:off x="477888" y="4563727"/>
                        <a:ext cx="8139112" cy="11811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69103036"/>
              </p:ext>
            </p:extLst>
          </p:nvPr>
        </p:nvGraphicFramePr>
        <p:xfrm>
          <a:off x="477888" y="5657106"/>
          <a:ext cx="8139112" cy="1084262"/>
        </p:xfrm>
        <a:graphic>
          <a:graphicData uri="http://schemas.openxmlformats.org/presentationml/2006/ole">
            <mc:AlternateContent xmlns:mc="http://schemas.openxmlformats.org/markup-compatibility/2006">
              <mc:Choice xmlns:v="urn:schemas-microsoft-com:vml" Requires="v">
                <p:oleObj spid="_x0000_s259140" name="文档" r:id="rId14" imgW="8138403" imgH="1083716" progId="Word.Document.12">
                  <p:embed/>
                </p:oleObj>
              </mc:Choice>
              <mc:Fallback>
                <p:oleObj name="文档" r:id="rId14" imgW="8138403" imgH="1083716" progId="Word.Document.12">
                  <p:embed/>
                  <p:pic>
                    <p:nvPicPr>
                      <p:cNvPr id="0" name=""/>
                      <p:cNvPicPr/>
                      <p:nvPr/>
                    </p:nvPicPr>
                    <p:blipFill>
                      <a:blip r:embed="rId15"/>
                      <a:stretch>
                        <a:fillRect/>
                      </a:stretch>
                    </p:blipFill>
                    <p:spPr>
                      <a:xfrm>
                        <a:off x="477888" y="5657106"/>
                        <a:ext cx="8139112" cy="1084262"/>
                      </a:xfrm>
                      <a:prstGeom prst="rect">
                        <a:avLst/>
                      </a:prstGeom>
                    </p:spPr>
                  </p:pic>
                </p:oleObj>
              </mc:Fallback>
            </mc:AlternateContent>
          </a:graphicData>
        </a:graphic>
      </p:graphicFrame>
    </p:spTree>
    <p:extLst>
      <p:ext uri="{BB962C8B-B14F-4D97-AF65-F5344CB8AC3E}">
        <p14:creationId xmlns:p14="http://schemas.microsoft.com/office/powerpoint/2010/main" val="185405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59074"/>
                                        </p:tgtEl>
                                        <p:attrNameLst>
                                          <p:attrName>style.visibility</p:attrName>
                                        </p:attrNameLst>
                                      </p:cBhvr>
                                      <p:to>
                                        <p:strVal val="visible"/>
                                      </p:to>
                                    </p:set>
                                    <p:animEffect transition="in" filter="blinds(horizontal)">
                                      <p:cBhvr>
                                        <p:cTn id="10" dur="500"/>
                                        <p:tgtEl>
                                          <p:spTgt spid="2590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724592"/>
            <a:ext cx="10408429" cy="509055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620688"/>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187376" y="1844824"/>
            <a:ext cx="9805168"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根据题意，我们可以选择最佳角度找出含有正棱锥特征元素的外接球的一个轴截面圆，于是该圆的半径就是所求的外接球的半径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本题提供的这种思路是探求正棱锥外接球半径的通解通法，该方法的实质就是通过寻找外接球的一个轴截面圆，从而把立体几何问题转化为平面几何问题来研究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这种等价转化的数学思想方法值得我们学习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39322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517976" y="210706"/>
            <a:ext cx="51560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四、确定球心位置法</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32358369"/>
              </p:ext>
            </p:extLst>
          </p:nvPr>
        </p:nvGraphicFramePr>
        <p:xfrm>
          <a:off x="330200" y="1268760"/>
          <a:ext cx="11112500" cy="1663700"/>
        </p:xfrm>
        <a:graphic>
          <a:graphicData uri="http://schemas.openxmlformats.org/presentationml/2006/ole">
            <mc:AlternateContent xmlns:mc="http://schemas.openxmlformats.org/markup-compatibility/2006">
              <mc:Choice xmlns:v="urn:schemas-microsoft-com:vml" Requires="v">
                <p:oleObj spid="_x0000_s260116" name="文档" r:id="rId5" imgW="11420946" imgH="1711054" progId="Word.Document.12">
                  <p:embed/>
                </p:oleObj>
              </mc:Choice>
              <mc:Fallback>
                <p:oleObj name="文档" r:id="rId5" imgW="11420946" imgH="1711054" progId="Word.Document.12">
                  <p:embed/>
                  <p:pic>
                    <p:nvPicPr>
                      <p:cNvPr id="0" name=""/>
                      <p:cNvPicPr/>
                      <p:nvPr/>
                    </p:nvPicPr>
                    <p:blipFill>
                      <a:blip r:embed="rId6"/>
                      <a:stretch>
                        <a:fillRect/>
                      </a:stretch>
                    </p:blipFill>
                    <p:spPr>
                      <a:xfrm>
                        <a:off x="330200" y="1268760"/>
                        <a:ext cx="11112500" cy="1663700"/>
                      </a:xfrm>
                      <a:prstGeom prst="rect">
                        <a:avLst/>
                      </a:prstGeom>
                    </p:spPr>
                  </p:pic>
                </p:oleObj>
              </mc:Fallback>
            </mc:AlternateContent>
          </a:graphicData>
        </a:graphic>
      </p:graphicFrame>
      <p:pic>
        <p:nvPicPr>
          <p:cNvPr id="260102" name="Picture 6" descr="S76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6411" y="2923828"/>
            <a:ext cx="3039178" cy="293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312024" y="1987243"/>
            <a:ext cx="724878"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16π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402869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04664"/>
            <a:ext cx="11377264"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为直角三角形且</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37401356"/>
              </p:ext>
            </p:extLst>
          </p:nvPr>
        </p:nvGraphicFramePr>
        <p:xfrm>
          <a:off x="502568" y="1864494"/>
          <a:ext cx="8139112" cy="1060450"/>
        </p:xfrm>
        <a:graphic>
          <a:graphicData uri="http://schemas.openxmlformats.org/presentationml/2006/ole">
            <mc:AlternateContent xmlns:mc="http://schemas.openxmlformats.org/markup-compatibility/2006">
              <mc:Choice xmlns:v="urn:schemas-microsoft-com:vml" Requires="v">
                <p:oleObj spid="_x0000_s261149" name="文档" r:id="rId4" imgW="8138403" imgH="1060681" progId="Word.Document.12">
                  <p:embed/>
                </p:oleObj>
              </mc:Choice>
              <mc:Fallback>
                <p:oleObj name="文档" r:id="rId4" imgW="8138403" imgH="1060681" progId="Word.Document.12">
                  <p:embed/>
                  <p:pic>
                    <p:nvPicPr>
                      <p:cNvPr id="0" name=""/>
                      <p:cNvPicPr/>
                      <p:nvPr/>
                    </p:nvPicPr>
                    <p:blipFill>
                      <a:blip r:embed="rId5"/>
                      <a:stretch>
                        <a:fillRect/>
                      </a:stretch>
                    </p:blipFill>
                    <p:spPr>
                      <a:xfrm>
                        <a:off x="502568" y="1864494"/>
                        <a:ext cx="8139112" cy="1060450"/>
                      </a:xfrm>
                      <a:prstGeom prst="rect">
                        <a:avLst/>
                      </a:prstGeom>
                    </p:spPr>
                  </p:pic>
                </p:oleObj>
              </mc:Fallback>
            </mc:AlternateContent>
          </a:graphicData>
        </a:graphic>
      </p:graphicFrame>
      <p:sp>
        <p:nvSpPr>
          <p:cNvPr id="6" name="矩形 5"/>
          <p:cNvSpPr/>
          <p:nvPr/>
        </p:nvSpPr>
        <p:spPr>
          <a:xfrm>
            <a:off x="407368" y="2692077"/>
            <a:ext cx="11377264"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到点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四点的距离相等，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为外接球的球心，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637744784"/>
              </p:ext>
            </p:extLst>
          </p:nvPr>
        </p:nvGraphicFramePr>
        <p:xfrm>
          <a:off x="502568" y="4105424"/>
          <a:ext cx="8139112" cy="1060450"/>
        </p:xfrm>
        <a:graphic>
          <a:graphicData uri="http://schemas.openxmlformats.org/presentationml/2006/ole">
            <mc:AlternateContent xmlns:mc="http://schemas.openxmlformats.org/markup-compatibility/2006">
              <mc:Choice xmlns:v="urn:schemas-microsoft-com:vml" Requires="v">
                <p:oleObj spid="_x0000_s261150" name="文档" r:id="rId7" imgW="8138403" imgH="1060681" progId="Word.Document.12">
                  <p:embed/>
                </p:oleObj>
              </mc:Choice>
              <mc:Fallback>
                <p:oleObj name="文档" r:id="rId7" imgW="8138403" imgH="1060681" progId="Word.Document.12">
                  <p:embed/>
                  <p:pic>
                    <p:nvPicPr>
                      <p:cNvPr id="0" name=""/>
                      <p:cNvPicPr/>
                      <p:nvPr/>
                    </p:nvPicPr>
                    <p:blipFill>
                      <a:blip r:embed="rId8"/>
                      <a:stretch>
                        <a:fillRect/>
                      </a:stretch>
                    </p:blipFill>
                    <p:spPr>
                      <a:xfrm>
                        <a:off x="502568" y="4105424"/>
                        <a:ext cx="8139112" cy="1060450"/>
                      </a:xfrm>
                      <a:prstGeom prst="rect">
                        <a:avLst/>
                      </a:prstGeom>
                    </p:spPr>
                  </p:pic>
                </p:oleObj>
              </mc:Fallback>
            </mc:AlternateContent>
          </a:graphicData>
        </a:graphic>
      </p:graphicFrame>
      <p:sp>
        <p:nvSpPr>
          <p:cNvPr id="9" name="矩形 8"/>
          <p:cNvSpPr/>
          <p:nvPr/>
        </p:nvSpPr>
        <p:spPr>
          <a:xfrm>
            <a:off x="407368" y="4904655"/>
            <a:ext cx="3010761" cy="738664"/>
          </a:xfrm>
          <a:prstGeom prst="rect">
            <a:avLst/>
          </a:prstGeom>
        </p:spPr>
        <p:txBody>
          <a:bodyPr wrap="non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球</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16π.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6" descr="S76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85161"/>
            <a:ext cx="2762889" cy="266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5106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linds(horizontal)">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438470439"/>
              </p:ext>
            </p:extLst>
          </p:nvPr>
        </p:nvGraphicFramePr>
        <p:xfrm>
          <a:off x="556419" y="836712"/>
          <a:ext cx="11079162" cy="2387600"/>
        </p:xfrm>
        <a:graphic>
          <a:graphicData uri="http://schemas.openxmlformats.org/presentationml/2006/ole">
            <mc:AlternateContent xmlns:mc="http://schemas.openxmlformats.org/markup-compatibility/2006">
              <mc:Choice xmlns:v="urn:schemas-microsoft-com:vml" Requires="v">
                <p:oleObj spid="_x0000_s262171" name="文档" r:id="rId4" imgW="11079023" imgH="2386982" progId="Word.Document.12">
                  <p:embed/>
                </p:oleObj>
              </mc:Choice>
              <mc:Fallback>
                <p:oleObj name="文档" r:id="rId4" imgW="11079023" imgH="2386982" progId="Word.Document.12">
                  <p:embed/>
                  <p:pic>
                    <p:nvPicPr>
                      <p:cNvPr id="0" name=""/>
                      <p:cNvPicPr/>
                      <p:nvPr/>
                    </p:nvPicPr>
                    <p:blipFill>
                      <a:blip r:embed="rId5"/>
                      <a:stretch>
                        <a:fillRect/>
                      </a:stretch>
                    </p:blipFill>
                    <p:spPr>
                      <a:xfrm>
                        <a:off x="556419" y="836712"/>
                        <a:ext cx="11079162" cy="23876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318540781"/>
              </p:ext>
            </p:extLst>
          </p:nvPr>
        </p:nvGraphicFramePr>
        <p:xfrm>
          <a:off x="5231904" y="1512987"/>
          <a:ext cx="1471612" cy="1035050"/>
        </p:xfrm>
        <a:graphic>
          <a:graphicData uri="http://schemas.openxmlformats.org/presentationml/2006/ole">
            <mc:AlternateContent xmlns:mc="http://schemas.openxmlformats.org/markup-compatibility/2006">
              <mc:Choice xmlns:v="urn:schemas-microsoft-com:vml" Requires="v">
                <p:oleObj spid="_x0000_s262172" name="文档" r:id="rId7" imgW="1471013" imgH="1034767" progId="Word.Document.12">
                  <p:embed/>
                </p:oleObj>
              </mc:Choice>
              <mc:Fallback>
                <p:oleObj name="文档" r:id="rId7" imgW="1471013" imgH="1034767" progId="Word.Document.12">
                  <p:embed/>
                  <p:pic>
                    <p:nvPicPr>
                      <p:cNvPr id="0" name=""/>
                      <p:cNvPicPr/>
                      <p:nvPr/>
                    </p:nvPicPr>
                    <p:blipFill>
                      <a:blip r:embed="rId8"/>
                      <a:stretch>
                        <a:fillRect/>
                      </a:stretch>
                    </p:blipFill>
                    <p:spPr>
                      <a:xfrm>
                        <a:off x="5231904" y="1512987"/>
                        <a:ext cx="1471612" cy="1035050"/>
                      </a:xfrm>
                      <a:prstGeom prst="rect">
                        <a:avLst/>
                      </a:prstGeom>
                    </p:spPr>
                  </p:pic>
                </p:oleObj>
              </mc:Fallback>
            </mc:AlternateContent>
          </a:graphicData>
        </a:graphic>
      </p:graphicFrame>
    </p:spTree>
    <p:extLst>
      <p:ext uri="{BB962C8B-B14F-4D97-AF65-F5344CB8AC3E}">
        <p14:creationId xmlns:p14="http://schemas.microsoft.com/office/powerpoint/2010/main" val="30677782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04664"/>
            <a:ext cx="11377264" cy="1384995"/>
          </a:xfrm>
          <a:prstGeom prst="rect">
            <a:avLst/>
          </a:prstGeom>
        </p:spPr>
        <p:txBody>
          <a:bodyPr wrap="square">
            <a:spAutoFit/>
          </a:bodyPr>
          <a:lstStyle/>
          <a:p>
            <a:pPr>
              <a:lnSpc>
                <a:spcPct val="150000"/>
              </a:lnSpc>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如图所示，该三棱锥为正三棱锥，</a:t>
            </a:r>
            <a:r>
              <a:rPr lang="en-US" altLang="zh-CN" sz="2800" i="1" kern="100" dirty="0">
                <a:latin typeface="Times New Roman" panose="02020603050405020304" pitchFamily="18" charset="0"/>
                <a:ea typeface="黑体" panose="02010609060101010101" pitchFamily="49" charset="-122"/>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为底面</a:t>
            </a:r>
            <a:r>
              <a:rPr lang="en-US" altLang="zh-CN" sz="2800" i="1" kern="100" dirty="0">
                <a:latin typeface="Times New Roman" panose="02020603050405020304" pitchFamily="18" charset="0"/>
                <a:ea typeface="黑体" panose="02010609060101010101" pitchFamily="49" charset="-122"/>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的中心且</a:t>
            </a:r>
            <a:r>
              <a:rPr lang="en-US" altLang="zh-CN" sz="2800" i="1" kern="100" dirty="0">
                <a:latin typeface="Times New Roman" panose="02020603050405020304" pitchFamily="18" charset="0"/>
                <a:ea typeface="黑体" panose="02010609060101010101" pitchFamily="49" charset="-122"/>
              </a:rPr>
              <a:t>AO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垂直于底面</a:t>
            </a:r>
            <a:r>
              <a:rPr lang="en-US" altLang="zh-CN" sz="2800" i="1" kern="100" dirty="0">
                <a:latin typeface="Times New Roman" panose="02020603050405020304" pitchFamily="18" charset="0"/>
                <a:ea typeface="黑体" panose="02010609060101010101" pitchFamily="49" charset="-122"/>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在线段</a:t>
            </a:r>
            <a:r>
              <a:rPr lang="en-US" altLang="zh-CN" sz="2800" i="1" kern="100" dirty="0">
                <a:latin typeface="Times New Roman" panose="02020603050405020304" pitchFamily="18" charset="0"/>
                <a:ea typeface="黑体" panose="02010609060101010101" pitchFamily="49" charset="-122"/>
              </a:rPr>
              <a:t>AO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a:t>
            </a:r>
            <a:r>
              <a:rPr lang="en-US" altLang="zh-CN" sz="2800" i="1" kern="100" dirty="0">
                <a:latin typeface="Times New Roman" panose="02020603050405020304" pitchFamily="18" charset="0"/>
                <a:ea typeface="黑体" panose="02010609060101010101" pitchFamily="49" charset="-122"/>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为外接球球心，</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652306161"/>
              </p:ext>
            </p:extLst>
          </p:nvPr>
        </p:nvGraphicFramePr>
        <p:xfrm>
          <a:off x="513284" y="1844824"/>
          <a:ext cx="9628188" cy="1104900"/>
        </p:xfrm>
        <a:graphic>
          <a:graphicData uri="http://schemas.openxmlformats.org/presentationml/2006/ole">
            <mc:AlternateContent xmlns:mc="http://schemas.openxmlformats.org/markup-compatibility/2006">
              <mc:Choice xmlns:v="urn:schemas-microsoft-com:vml" Requires="v">
                <p:oleObj spid="_x0000_s263224" name="文档" r:id="rId4" imgW="9628190" imgH="1104231" progId="Word.Document.12">
                  <p:embed/>
                </p:oleObj>
              </mc:Choice>
              <mc:Fallback>
                <p:oleObj name="文档" r:id="rId4" imgW="9628190" imgH="1104231" progId="Word.Document.12">
                  <p:embed/>
                  <p:pic>
                    <p:nvPicPr>
                      <p:cNvPr id="0" name=""/>
                      <p:cNvPicPr/>
                      <p:nvPr/>
                    </p:nvPicPr>
                    <p:blipFill>
                      <a:blip r:embed="rId5"/>
                      <a:stretch>
                        <a:fillRect/>
                      </a:stretch>
                    </p:blipFill>
                    <p:spPr>
                      <a:xfrm>
                        <a:off x="513284" y="1844824"/>
                        <a:ext cx="9628188" cy="11049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191964385"/>
              </p:ext>
            </p:extLst>
          </p:nvPr>
        </p:nvGraphicFramePr>
        <p:xfrm>
          <a:off x="513284" y="2924944"/>
          <a:ext cx="8139112" cy="787400"/>
        </p:xfrm>
        <a:graphic>
          <a:graphicData uri="http://schemas.openxmlformats.org/presentationml/2006/ole">
            <mc:AlternateContent xmlns:mc="http://schemas.openxmlformats.org/markup-compatibility/2006">
              <mc:Choice xmlns:v="urn:schemas-microsoft-com:vml" Requires="v">
                <p:oleObj spid="_x0000_s263225" name="文档" r:id="rId7" imgW="8138403" imgH="786783" progId="Word.Document.12">
                  <p:embed/>
                </p:oleObj>
              </mc:Choice>
              <mc:Fallback>
                <p:oleObj name="文档" r:id="rId7" imgW="8138403" imgH="786783" progId="Word.Document.12">
                  <p:embed/>
                  <p:pic>
                    <p:nvPicPr>
                      <p:cNvPr id="0" name=""/>
                      <p:cNvPicPr/>
                      <p:nvPr/>
                    </p:nvPicPr>
                    <p:blipFill>
                      <a:blip r:embed="rId8"/>
                      <a:stretch>
                        <a:fillRect/>
                      </a:stretch>
                    </p:blipFill>
                    <p:spPr>
                      <a:xfrm>
                        <a:off x="513284" y="2924944"/>
                        <a:ext cx="8139112" cy="787400"/>
                      </a:xfrm>
                      <a:prstGeom prst="rect">
                        <a:avLst/>
                      </a:prstGeom>
                    </p:spPr>
                  </p:pic>
                </p:oleObj>
              </mc:Fallback>
            </mc:AlternateContent>
          </a:graphicData>
        </a:graphic>
      </p:graphicFrame>
      <p:sp>
        <p:nvSpPr>
          <p:cNvPr id="8" name="矩形 7"/>
          <p:cNvSpPr/>
          <p:nvPr/>
        </p:nvSpPr>
        <p:spPr>
          <a:xfrm>
            <a:off x="407368" y="3501008"/>
            <a:ext cx="4257897"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OD</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465716755"/>
              </p:ext>
            </p:extLst>
          </p:nvPr>
        </p:nvGraphicFramePr>
        <p:xfrm>
          <a:off x="513284" y="4328270"/>
          <a:ext cx="8139112" cy="1066800"/>
        </p:xfrm>
        <a:graphic>
          <a:graphicData uri="http://schemas.openxmlformats.org/presentationml/2006/ole">
            <mc:AlternateContent xmlns:mc="http://schemas.openxmlformats.org/markup-compatibility/2006">
              <mc:Choice xmlns:v="urn:schemas-microsoft-com:vml" Requires="v">
                <p:oleObj spid="_x0000_s263226" name="文档" r:id="rId10" imgW="8138403" imgH="1066080" progId="Word.Document.12">
                  <p:embed/>
                </p:oleObj>
              </mc:Choice>
              <mc:Fallback>
                <p:oleObj name="文档" r:id="rId10" imgW="8138403" imgH="1066080" progId="Word.Document.12">
                  <p:embed/>
                  <p:pic>
                    <p:nvPicPr>
                      <p:cNvPr id="0" name=""/>
                      <p:cNvPicPr/>
                      <p:nvPr/>
                    </p:nvPicPr>
                    <p:blipFill>
                      <a:blip r:embed="rId11"/>
                      <a:stretch>
                        <a:fillRect/>
                      </a:stretch>
                    </p:blipFill>
                    <p:spPr>
                      <a:xfrm>
                        <a:off x="513284" y="4328270"/>
                        <a:ext cx="8139112" cy="10668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72479702"/>
              </p:ext>
            </p:extLst>
          </p:nvPr>
        </p:nvGraphicFramePr>
        <p:xfrm>
          <a:off x="513284" y="5248870"/>
          <a:ext cx="8139112" cy="1060450"/>
        </p:xfrm>
        <a:graphic>
          <a:graphicData uri="http://schemas.openxmlformats.org/presentationml/2006/ole">
            <mc:AlternateContent xmlns:mc="http://schemas.openxmlformats.org/markup-compatibility/2006">
              <mc:Choice xmlns:v="urn:schemas-microsoft-com:vml" Requires="v">
                <p:oleObj spid="_x0000_s263227" name="文档" r:id="rId13" imgW="8138403" imgH="1060681" progId="Word.Document.12">
                  <p:embed/>
                </p:oleObj>
              </mc:Choice>
              <mc:Fallback>
                <p:oleObj name="文档" r:id="rId13" imgW="8138403" imgH="1060681" progId="Word.Document.12">
                  <p:embed/>
                  <p:pic>
                    <p:nvPicPr>
                      <p:cNvPr id="0" name=""/>
                      <p:cNvPicPr/>
                      <p:nvPr/>
                    </p:nvPicPr>
                    <p:blipFill>
                      <a:blip r:embed="rId14"/>
                      <a:stretch>
                        <a:fillRect/>
                      </a:stretch>
                    </p:blipFill>
                    <p:spPr>
                      <a:xfrm>
                        <a:off x="513284" y="5248870"/>
                        <a:ext cx="8139112" cy="1060450"/>
                      </a:xfrm>
                      <a:prstGeom prst="rect">
                        <a:avLst/>
                      </a:prstGeom>
                    </p:spPr>
                  </p:pic>
                </p:oleObj>
              </mc:Fallback>
            </mc:AlternateContent>
          </a:graphicData>
        </a:graphic>
      </p:graphicFrame>
      <p:pic>
        <p:nvPicPr>
          <p:cNvPr id="263175" name="Picture 7" descr="S767"/>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3017448"/>
            <a:ext cx="2880651" cy="273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8806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3175"/>
                                        </p:tgtEl>
                                        <p:attrNameLst>
                                          <p:attrName>style.visibility</p:attrName>
                                        </p:attrNameLst>
                                      </p:cBhvr>
                                      <p:to>
                                        <p:strVal val="visible"/>
                                      </p:to>
                                    </p:set>
                                    <p:animEffect transition="in" filter="blinds(horizontal)">
                                      <p:cBhvr>
                                        <p:cTn id="10" dur="500"/>
                                        <p:tgtEl>
                                          <p:spTgt spid="2631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940616"/>
            <a:ext cx="10408429" cy="335248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83671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187376" y="2060848"/>
            <a:ext cx="9805168"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找空间图形的外接球球心，即找点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，使点</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空间图形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各顶点的距离相等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正棱锥的外接球球心在垂线上，直棱柱的外接球球心为上、下底面外心所连线段的中点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668268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294820" y="210706"/>
            <a:ext cx="5602360"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五、利用等体积法求内切球半径</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07368" y="1196752"/>
            <a:ext cx="11377264" cy="1687834"/>
          </a:xfrm>
          <a:prstGeom prst="rect">
            <a:avLst/>
          </a:prstGeom>
        </p:spPr>
        <p:txBody>
          <a:bodyPr wrap="square">
            <a:spAutoFit/>
          </a:bodyPr>
          <a:lstStyle/>
          <a:p>
            <a:pPr algn="just">
              <a:lnSpc>
                <a:spcPct val="20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5</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在正三棱锥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中，底面边长为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，则该三棱锥的表面积为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，内切球半径为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110465156"/>
              </p:ext>
            </p:extLst>
          </p:nvPr>
        </p:nvGraphicFramePr>
        <p:xfrm>
          <a:off x="1631504" y="2201738"/>
          <a:ext cx="1314450" cy="698500"/>
        </p:xfrm>
        <a:graphic>
          <a:graphicData uri="http://schemas.openxmlformats.org/presentationml/2006/ole">
            <mc:AlternateContent xmlns:mc="http://schemas.openxmlformats.org/markup-compatibility/2006">
              <mc:Choice xmlns:v="urn:schemas-microsoft-com:vml" Requires="v">
                <p:oleObj spid="_x0000_s264218" name="文档" r:id="rId5" imgW="1315090" imgH="698243" progId="Word.Document.12">
                  <p:embed/>
                </p:oleObj>
              </mc:Choice>
              <mc:Fallback>
                <p:oleObj name="文档" r:id="rId5" imgW="1315090" imgH="698243" progId="Word.Document.12">
                  <p:embed/>
                  <p:pic>
                    <p:nvPicPr>
                      <p:cNvPr id="0" name=""/>
                      <p:cNvPicPr/>
                      <p:nvPr/>
                    </p:nvPicPr>
                    <p:blipFill>
                      <a:blip r:embed="rId6"/>
                      <a:stretch>
                        <a:fillRect/>
                      </a:stretch>
                    </p:blipFill>
                    <p:spPr>
                      <a:xfrm>
                        <a:off x="1631504" y="2201738"/>
                        <a:ext cx="1314450" cy="6985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07465542"/>
              </p:ext>
            </p:extLst>
          </p:nvPr>
        </p:nvGraphicFramePr>
        <p:xfrm>
          <a:off x="5686425" y="1935038"/>
          <a:ext cx="869950" cy="990600"/>
        </p:xfrm>
        <a:graphic>
          <a:graphicData uri="http://schemas.openxmlformats.org/presentationml/2006/ole">
            <mc:AlternateContent xmlns:mc="http://schemas.openxmlformats.org/markup-compatibility/2006">
              <mc:Choice xmlns:v="urn:schemas-microsoft-com:vml" Requires="v">
                <p:oleObj spid="_x0000_s264219" name="文档" r:id="rId8" imgW="870330" imgH="990497" progId="Word.Document.12">
                  <p:embed/>
                </p:oleObj>
              </mc:Choice>
              <mc:Fallback>
                <p:oleObj name="文档" r:id="rId8" imgW="870330" imgH="990497" progId="Word.Document.12">
                  <p:embed/>
                  <p:pic>
                    <p:nvPicPr>
                      <p:cNvPr id="0" name=""/>
                      <p:cNvPicPr/>
                      <p:nvPr/>
                    </p:nvPicPr>
                    <p:blipFill>
                      <a:blip r:embed="rId9"/>
                      <a:stretch>
                        <a:fillRect/>
                      </a:stretch>
                    </p:blipFill>
                    <p:spPr>
                      <a:xfrm>
                        <a:off x="5686425" y="1935038"/>
                        <a:ext cx="869950" cy="990600"/>
                      </a:xfrm>
                      <a:prstGeom prst="rect">
                        <a:avLst/>
                      </a:prstGeom>
                    </p:spPr>
                  </p:pic>
                </p:oleObj>
              </mc:Fallback>
            </mc:AlternateContent>
          </a:graphicData>
        </a:graphic>
      </p:graphicFrame>
    </p:spTree>
    <p:extLst>
      <p:ext uri="{BB962C8B-B14F-4D97-AF65-F5344CB8AC3E}">
        <p14:creationId xmlns:p14="http://schemas.microsoft.com/office/powerpoint/2010/main" val="40006778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1620" y="1039376"/>
            <a:ext cx="11305256" cy="2677656"/>
          </a:xfrm>
          <a:prstGeom prst="rect">
            <a:avLst/>
          </a:prstGeom>
        </p:spPr>
        <p:txBody>
          <a:bodyPr wrap="square">
            <a:spAutoFit/>
          </a:bodyPr>
          <a:lstStyle/>
          <a:p>
            <a:pPr indent="718185"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与球有关的内切、外接问题是立体几何的一个重点</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切、接问题的解题思路类似，此处以多面体的外接球为例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研究多面体的外接球问题，既要运用多面体的知识，又要运用球的知识，并且还要特别注意多面体的有关几何元素与球的半径之间的关系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S76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2671" y="1412776"/>
            <a:ext cx="2904655" cy="26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2048" y="116632"/>
            <a:ext cx="11280576"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的中心，且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垂直于底面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底面边长为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826932784"/>
              </p:ext>
            </p:extLst>
          </p:nvPr>
        </p:nvGraphicFramePr>
        <p:xfrm>
          <a:off x="523776" y="2128714"/>
          <a:ext cx="8139112" cy="1084262"/>
        </p:xfrm>
        <a:graphic>
          <a:graphicData uri="http://schemas.openxmlformats.org/presentationml/2006/ole">
            <mc:AlternateContent xmlns:mc="http://schemas.openxmlformats.org/markup-compatibility/2006">
              <mc:Choice xmlns:v="urn:schemas-microsoft-com:vml" Requires="v">
                <p:oleObj spid="_x0000_s265277" name="文档" r:id="rId5" imgW="8138403" imgH="1083716" progId="Word.Document.12">
                  <p:embed/>
                </p:oleObj>
              </mc:Choice>
              <mc:Fallback>
                <p:oleObj name="文档" r:id="rId5" imgW="8138403" imgH="1083716" progId="Word.Document.12">
                  <p:embed/>
                  <p:pic>
                    <p:nvPicPr>
                      <p:cNvPr id="0" name=""/>
                      <p:cNvPicPr/>
                      <p:nvPr/>
                    </p:nvPicPr>
                    <p:blipFill>
                      <a:blip r:embed="rId6"/>
                      <a:stretch>
                        <a:fillRect/>
                      </a:stretch>
                    </p:blipFill>
                    <p:spPr>
                      <a:xfrm>
                        <a:off x="523776" y="2128714"/>
                        <a:ext cx="8139112" cy="108426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874910192"/>
              </p:ext>
            </p:extLst>
          </p:nvPr>
        </p:nvGraphicFramePr>
        <p:xfrm>
          <a:off x="523776" y="3068960"/>
          <a:ext cx="8139112" cy="1106488"/>
        </p:xfrm>
        <a:graphic>
          <a:graphicData uri="http://schemas.openxmlformats.org/presentationml/2006/ole">
            <mc:AlternateContent xmlns:mc="http://schemas.openxmlformats.org/markup-compatibility/2006">
              <mc:Choice xmlns:v="urn:schemas-microsoft-com:vml" Requires="v">
                <p:oleObj spid="_x0000_s265278" name="文档" r:id="rId8" imgW="8138403" imgH="1106751" progId="Word.Document.12">
                  <p:embed/>
                </p:oleObj>
              </mc:Choice>
              <mc:Fallback>
                <p:oleObj name="文档" r:id="rId8" imgW="8138403" imgH="1106751" progId="Word.Document.12">
                  <p:embed/>
                  <p:pic>
                    <p:nvPicPr>
                      <p:cNvPr id="0" name=""/>
                      <p:cNvPicPr/>
                      <p:nvPr/>
                    </p:nvPicPr>
                    <p:blipFill>
                      <a:blip r:embed="rId9"/>
                      <a:stretch>
                        <a:fillRect/>
                      </a:stretch>
                    </p:blipFill>
                    <p:spPr>
                      <a:xfrm>
                        <a:off x="523776" y="3068960"/>
                        <a:ext cx="8139112" cy="110648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970661980"/>
              </p:ext>
            </p:extLst>
          </p:nvPr>
        </p:nvGraphicFramePr>
        <p:xfrm>
          <a:off x="523776" y="4149080"/>
          <a:ext cx="8139112" cy="1104900"/>
        </p:xfrm>
        <a:graphic>
          <a:graphicData uri="http://schemas.openxmlformats.org/presentationml/2006/ole">
            <mc:AlternateContent xmlns:mc="http://schemas.openxmlformats.org/markup-compatibility/2006">
              <mc:Choice xmlns:v="urn:schemas-microsoft-com:vml" Requires="v">
                <p:oleObj spid="_x0000_s265279" name="文档" r:id="rId11" imgW="8138403" imgH="1104231" progId="Word.Document.12">
                  <p:embed/>
                </p:oleObj>
              </mc:Choice>
              <mc:Fallback>
                <p:oleObj name="文档" r:id="rId11" imgW="8138403" imgH="1104231" progId="Word.Document.12">
                  <p:embed/>
                  <p:pic>
                    <p:nvPicPr>
                      <p:cNvPr id="0" name=""/>
                      <p:cNvPicPr/>
                      <p:nvPr/>
                    </p:nvPicPr>
                    <p:blipFill>
                      <a:blip r:embed="rId12"/>
                      <a:stretch>
                        <a:fillRect/>
                      </a:stretch>
                    </p:blipFill>
                    <p:spPr>
                      <a:xfrm>
                        <a:off x="523776" y="4149080"/>
                        <a:ext cx="8139112" cy="11049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172188944"/>
              </p:ext>
            </p:extLst>
          </p:nvPr>
        </p:nvGraphicFramePr>
        <p:xfrm>
          <a:off x="523776" y="5187280"/>
          <a:ext cx="8139112" cy="762000"/>
        </p:xfrm>
        <a:graphic>
          <a:graphicData uri="http://schemas.openxmlformats.org/presentationml/2006/ole">
            <mc:AlternateContent xmlns:mc="http://schemas.openxmlformats.org/markup-compatibility/2006">
              <mc:Choice xmlns:v="urn:schemas-microsoft-com:vml" Requires="v">
                <p:oleObj spid="_x0000_s265280" name="文档" r:id="rId14" imgW="8138403" imgH="761588" progId="Word.Document.12">
                  <p:embed/>
                </p:oleObj>
              </mc:Choice>
              <mc:Fallback>
                <p:oleObj name="文档" r:id="rId14" imgW="8138403" imgH="761588" progId="Word.Document.12">
                  <p:embed/>
                  <p:pic>
                    <p:nvPicPr>
                      <p:cNvPr id="0" name=""/>
                      <p:cNvPicPr/>
                      <p:nvPr/>
                    </p:nvPicPr>
                    <p:blipFill>
                      <a:blip r:embed="rId15"/>
                      <a:stretch>
                        <a:fillRect/>
                      </a:stretch>
                    </p:blipFill>
                    <p:spPr>
                      <a:xfrm>
                        <a:off x="523776" y="5187280"/>
                        <a:ext cx="8139112" cy="762000"/>
                      </a:xfrm>
                      <a:prstGeom prst="rect">
                        <a:avLst/>
                      </a:prstGeom>
                    </p:spPr>
                  </p:pic>
                </p:oleObj>
              </mc:Fallback>
            </mc:AlternateContent>
          </a:graphicData>
        </a:graphic>
      </p:graphicFrame>
      <p:sp>
        <p:nvSpPr>
          <p:cNvPr id="9" name="矩形 8"/>
          <p:cNvSpPr/>
          <p:nvPr/>
        </p:nvSpPr>
        <p:spPr>
          <a:xfrm>
            <a:off x="432048" y="5805264"/>
            <a:ext cx="11424592"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设内切球半径为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，球心为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85733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5218"/>
                                        </p:tgtEl>
                                        <p:attrNameLst>
                                          <p:attrName>style.visibility</p:attrName>
                                        </p:attrNameLst>
                                      </p:cBhvr>
                                      <p:to>
                                        <p:strVal val="visible"/>
                                      </p:to>
                                    </p:set>
                                    <p:animEffect transition="in" filter="blinds(horizontal)">
                                      <p:cBhvr>
                                        <p:cTn id="10" dur="500"/>
                                        <p:tgtEl>
                                          <p:spTgt spid="2652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2048" y="802414"/>
            <a:ext cx="11424592" cy="656846"/>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250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250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ACD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250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ABD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250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15348938"/>
              </p:ext>
            </p:extLst>
          </p:nvPr>
        </p:nvGraphicFramePr>
        <p:xfrm>
          <a:off x="538684" y="1675284"/>
          <a:ext cx="8139112" cy="1084262"/>
        </p:xfrm>
        <a:graphic>
          <a:graphicData uri="http://schemas.openxmlformats.org/presentationml/2006/ole">
            <mc:AlternateContent xmlns:mc="http://schemas.openxmlformats.org/markup-compatibility/2006">
              <mc:Choice xmlns:v="urn:schemas-microsoft-com:vml" Requires="v">
                <p:oleObj spid="_x0000_s266266" name="文档" r:id="rId4" imgW="8138403" imgH="1083716" progId="Word.Document.12">
                  <p:embed/>
                </p:oleObj>
              </mc:Choice>
              <mc:Fallback>
                <p:oleObj name="文档" r:id="rId4" imgW="8138403" imgH="1083716" progId="Word.Document.12">
                  <p:embed/>
                  <p:pic>
                    <p:nvPicPr>
                      <p:cNvPr id="0" name=""/>
                      <p:cNvPicPr/>
                      <p:nvPr/>
                    </p:nvPicPr>
                    <p:blipFill>
                      <a:blip r:embed="rId5"/>
                      <a:stretch>
                        <a:fillRect/>
                      </a:stretch>
                    </p:blipFill>
                    <p:spPr>
                      <a:xfrm>
                        <a:off x="538684" y="1675284"/>
                        <a:ext cx="8139112" cy="108426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60396090"/>
              </p:ext>
            </p:extLst>
          </p:nvPr>
        </p:nvGraphicFramePr>
        <p:xfrm>
          <a:off x="538684" y="2728590"/>
          <a:ext cx="8139112" cy="1060450"/>
        </p:xfrm>
        <a:graphic>
          <a:graphicData uri="http://schemas.openxmlformats.org/presentationml/2006/ole">
            <mc:AlternateContent xmlns:mc="http://schemas.openxmlformats.org/markup-compatibility/2006">
              <mc:Choice xmlns:v="urn:schemas-microsoft-com:vml" Requires="v">
                <p:oleObj spid="_x0000_s266267" name="文档" r:id="rId7" imgW="8138403" imgH="1060681" progId="Word.Document.12">
                  <p:embed/>
                </p:oleObj>
              </mc:Choice>
              <mc:Fallback>
                <p:oleObj name="文档" r:id="rId7" imgW="8138403" imgH="1060681" progId="Word.Document.12">
                  <p:embed/>
                  <p:pic>
                    <p:nvPicPr>
                      <p:cNvPr id="0" name=""/>
                      <p:cNvPicPr/>
                      <p:nvPr/>
                    </p:nvPicPr>
                    <p:blipFill>
                      <a:blip r:embed="rId8"/>
                      <a:stretch>
                        <a:fillRect/>
                      </a:stretch>
                    </p:blipFill>
                    <p:spPr>
                      <a:xfrm>
                        <a:off x="538684" y="2728590"/>
                        <a:ext cx="8139112" cy="1060450"/>
                      </a:xfrm>
                      <a:prstGeom prst="rect">
                        <a:avLst/>
                      </a:prstGeom>
                    </p:spPr>
                  </p:pic>
                </p:oleObj>
              </mc:Fallback>
            </mc:AlternateContent>
          </a:graphicData>
        </a:graphic>
      </p:graphicFrame>
      <p:pic>
        <p:nvPicPr>
          <p:cNvPr id="11" name="Picture 2" descr="S76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7929" y="1268760"/>
            <a:ext cx="2904655" cy="26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5540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a16="http://schemas.microsoft.com/office/drawing/2014/main" xmlns=""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8"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latin typeface="微软雅黑" pitchFamily="34" charset="-122"/>
              </a:rPr>
              <a:t>更多精彩内容请登录</a:t>
            </a:r>
            <a:r>
              <a:rPr lang="zh-CN" altLang="en-US" sz="2400" b="1" dirty="0" smtClean="0">
                <a:solidFill>
                  <a:prstClr val="black"/>
                </a:solidFill>
                <a:latin typeface="微软雅黑" pitchFamily="34" charset="-122"/>
              </a:rPr>
              <a:t>：</a:t>
            </a:r>
            <a:r>
              <a:rPr lang="en-US" altLang="zh-CN" sz="2700" b="1" dirty="0">
                <a:solidFill>
                  <a:prstClr val="black"/>
                </a:solidFill>
                <a:latin typeface="微软雅黑" pitchFamily="34" charset="-122"/>
              </a:rPr>
              <a:t>www.xinjiaoyu.com</a:t>
            </a:r>
            <a:endParaRPr lang="zh-CN" altLang="en-US" sz="2700" b="1" dirty="0">
              <a:solidFill>
                <a:prstClr val="black"/>
              </a:solidFill>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7"/>
                                          </p:stCondLst>
                                        </p:cTn>
                                        <p:tgtEl>
                                          <p:spTgt spid="8"/>
                                        </p:tgtEl>
                                      </p:cBhvr>
                                      <p:to x="100000" y="60000"/>
                                    </p:animScale>
                                    <p:animScale>
                                      <p:cBhvr>
                                        <p:cTn id="14" dur="124"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4" decel="50000">
                                          <p:stCondLst>
                                            <p:cond delay="1004"/>
                                          </p:stCondLst>
                                        </p:cTn>
                                        <p:tgtEl>
                                          <p:spTgt spid="8"/>
                                        </p:tgtEl>
                                      </p:cBhvr>
                                      <p:to x="100000" y="100000"/>
                                    </p:animScale>
                                    <p:animScale>
                                      <p:cBhvr>
                                        <p:cTn id="17" dur="20">
                                          <p:stCondLst>
                                            <p:cond delay="1231"/>
                                          </p:stCondLst>
                                        </p:cTn>
                                        <p:tgtEl>
                                          <p:spTgt spid="8"/>
                                        </p:tgtEl>
                                      </p:cBhvr>
                                      <p:to x="100000" y="90000"/>
                                    </p:animScale>
                                    <p:animScale>
                                      <p:cBhvr>
                                        <p:cTn id="18" dur="124"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517976" y="210706"/>
            <a:ext cx="51560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一、直接法</a:t>
            </a:r>
            <a:r>
              <a:rPr lang="en-US" altLang="zh-CN" sz="3000" b="1" kern="100">
                <a:solidFill>
                  <a:srgbClr val="000000"/>
                </a:solidFill>
                <a:latin typeface="Times New Roman" panose="02020603050405020304" pitchFamily="18" charset="0"/>
                <a:cs typeface="Times New Roman" panose="02020603050405020304" pitchFamily="18" charset="0"/>
              </a:rPr>
              <a:t>(</a:t>
            </a:r>
            <a:r>
              <a:rPr lang="zh-CN" altLang="en-US" sz="3000" b="1" kern="100">
                <a:solidFill>
                  <a:srgbClr val="000000"/>
                </a:solidFill>
                <a:latin typeface="Times New Roman" panose="02020603050405020304" pitchFamily="18" charset="0"/>
                <a:cs typeface="Times New Roman" panose="02020603050405020304" pitchFamily="18" charset="0"/>
              </a:rPr>
              <a:t>公式法</a:t>
            </a:r>
            <a:r>
              <a:rPr lang="en-US" altLang="zh-CN" sz="3000" b="1" kern="100">
                <a:solidFill>
                  <a:srgbClr val="000000"/>
                </a:solidFill>
                <a:latin typeface="Times New Roman" panose="02020603050405020304" pitchFamily="18" charset="0"/>
                <a:cs typeface="Times New Roman" panose="02020603050405020304" pitchFamily="18" charset="0"/>
              </a:rPr>
              <a:t>)</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371364" y="965046"/>
            <a:ext cx="11449272" cy="1815882"/>
          </a:xfrm>
          <a:prstGeom prst="rect">
            <a:avLst/>
          </a:prstGeom>
        </p:spPr>
        <p:txBody>
          <a:bodyPr wrap="square">
            <a:spAutoFit/>
          </a:bodyPr>
          <a:lstStyle/>
          <a:p>
            <a:pPr algn="just">
              <a:lnSpc>
                <a:spcPct val="20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一个正方体的棱长为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，则该正方体的外接球半径为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内切球半径为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44558115"/>
              </p:ext>
            </p:extLst>
          </p:nvPr>
        </p:nvGraphicFramePr>
        <p:xfrm>
          <a:off x="10221788" y="849108"/>
          <a:ext cx="1136650" cy="1117600"/>
        </p:xfrm>
        <a:graphic>
          <a:graphicData uri="http://schemas.openxmlformats.org/presentationml/2006/ole">
            <mc:AlternateContent xmlns:mc="http://schemas.openxmlformats.org/markup-compatibility/2006">
              <mc:Choice xmlns:v="urn:schemas-microsoft-com:vml" Requires="v">
                <p:oleObj spid="_x0000_s255058" name="文档" r:id="rId5" imgW="1137044" imgH="1117188" progId="Word.Document.12">
                  <p:embed/>
                </p:oleObj>
              </mc:Choice>
              <mc:Fallback>
                <p:oleObj name="文档" r:id="rId5" imgW="1137044" imgH="1117188" progId="Word.Document.12">
                  <p:embed/>
                  <p:pic>
                    <p:nvPicPr>
                      <p:cNvPr id="0" name=""/>
                      <p:cNvPicPr/>
                      <p:nvPr/>
                    </p:nvPicPr>
                    <p:blipFill>
                      <a:blip r:embed="rId6"/>
                      <a:stretch>
                        <a:fillRect/>
                      </a:stretch>
                    </p:blipFill>
                    <p:spPr>
                      <a:xfrm>
                        <a:off x="10221788" y="849108"/>
                        <a:ext cx="1136650" cy="1117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488904932"/>
              </p:ext>
            </p:extLst>
          </p:nvPr>
        </p:nvGraphicFramePr>
        <p:xfrm>
          <a:off x="2436416" y="1687680"/>
          <a:ext cx="717550" cy="990600"/>
        </p:xfrm>
        <a:graphic>
          <a:graphicData uri="http://schemas.openxmlformats.org/presentationml/2006/ole">
            <mc:AlternateContent xmlns:mc="http://schemas.openxmlformats.org/markup-compatibility/2006">
              <mc:Choice xmlns:v="urn:schemas-microsoft-com:vml" Requires="v">
                <p:oleObj spid="_x0000_s255059" name="文档" r:id="rId8" imgW="718076" imgH="990497" progId="Word.Document.12">
                  <p:embed/>
                </p:oleObj>
              </mc:Choice>
              <mc:Fallback>
                <p:oleObj name="文档" r:id="rId8" imgW="718076" imgH="990497" progId="Word.Document.12">
                  <p:embed/>
                  <p:pic>
                    <p:nvPicPr>
                      <p:cNvPr id="0" name=""/>
                      <p:cNvPicPr/>
                      <p:nvPr/>
                    </p:nvPicPr>
                    <p:blipFill>
                      <a:blip r:embed="rId9"/>
                      <a:stretch>
                        <a:fillRect/>
                      </a:stretch>
                    </p:blipFill>
                    <p:spPr>
                      <a:xfrm>
                        <a:off x="2436416" y="1687680"/>
                        <a:ext cx="717550" cy="990600"/>
                      </a:xfrm>
                      <a:prstGeom prst="rect">
                        <a:avLst/>
                      </a:prstGeom>
                    </p:spPr>
                  </p:pic>
                </p:oleObj>
              </mc:Fallback>
            </mc:AlternateContent>
          </a:graphicData>
        </a:graphic>
      </p:graphicFrame>
      <p:sp>
        <p:nvSpPr>
          <p:cNvPr id="8" name="矩形 7"/>
          <p:cNvSpPr/>
          <p:nvPr/>
        </p:nvSpPr>
        <p:spPr>
          <a:xfrm>
            <a:off x="371364" y="3004948"/>
            <a:ext cx="11449272" cy="128400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设该正方体的外接球半径为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，内切球半径为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正方体的体对角线长即为外接球直径，棱长即为内切球的直径，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808611336"/>
              </p:ext>
            </p:extLst>
          </p:nvPr>
        </p:nvGraphicFramePr>
        <p:xfrm>
          <a:off x="471412" y="4441850"/>
          <a:ext cx="8139112" cy="711200"/>
        </p:xfrm>
        <a:graphic>
          <a:graphicData uri="http://schemas.openxmlformats.org/presentationml/2006/ole">
            <mc:AlternateContent xmlns:mc="http://schemas.openxmlformats.org/markup-compatibility/2006">
              <mc:Choice xmlns:v="urn:schemas-microsoft-com:vml" Requires="v">
                <p:oleObj spid="_x0000_s255060" name="文档" r:id="rId11" imgW="8138403" imgH="710480" progId="Word.Document.12">
                  <p:embed/>
                </p:oleObj>
              </mc:Choice>
              <mc:Fallback>
                <p:oleObj name="文档" r:id="rId11" imgW="8138403" imgH="710480" progId="Word.Document.12">
                  <p:embed/>
                  <p:pic>
                    <p:nvPicPr>
                      <p:cNvPr id="0" name=""/>
                      <p:cNvPicPr/>
                      <p:nvPr/>
                    </p:nvPicPr>
                    <p:blipFill>
                      <a:blip r:embed="rId12"/>
                      <a:stretch>
                        <a:fillRect/>
                      </a:stretch>
                    </p:blipFill>
                    <p:spPr>
                      <a:xfrm>
                        <a:off x="471412" y="4441850"/>
                        <a:ext cx="8139112" cy="7112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31200161"/>
              </p:ext>
            </p:extLst>
          </p:nvPr>
        </p:nvGraphicFramePr>
        <p:xfrm>
          <a:off x="471412" y="5153050"/>
          <a:ext cx="3881437" cy="1084262"/>
        </p:xfrm>
        <a:graphic>
          <a:graphicData uri="http://schemas.openxmlformats.org/presentationml/2006/ole">
            <mc:AlternateContent xmlns:mc="http://schemas.openxmlformats.org/markup-compatibility/2006">
              <mc:Choice xmlns:v="urn:schemas-microsoft-com:vml" Requires="v">
                <p:oleObj spid="_x0000_s255061" name="文档" r:id="rId14" imgW="3882082" imgH="1083716" progId="Word.Document.12">
                  <p:embed/>
                </p:oleObj>
              </mc:Choice>
              <mc:Fallback>
                <p:oleObj name="文档" r:id="rId14" imgW="3882082" imgH="1083716" progId="Word.Document.12">
                  <p:embed/>
                  <p:pic>
                    <p:nvPicPr>
                      <p:cNvPr id="0" name=""/>
                      <p:cNvPicPr/>
                      <p:nvPr/>
                    </p:nvPicPr>
                    <p:blipFill>
                      <a:blip r:embed="rId15"/>
                      <a:stretch>
                        <a:fillRect/>
                      </a:stretch>
                    </p:blipFill>
                    <p:spPr>
                      <a:xfrm>
                        <a:off x="471412" y="5153050"/>
                        <a:ext cx="3881437" cy="1084262"/>
                      </a:xfrm>
                      <a:prstGeom prst="rect">
                        <a:avLst/>
                      </a:prstGeom>
                    </p:spPr>
                  </p:pic>
                </p:oleObj>
              </mc:Fallback>
            </mc:AlternateContent>
          </a:graphicData>
        </a:graphic>
      </p:graphicFrame>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linds(horizont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extLst>
              <p:ext uri="{D42A27DB-BD31-4B8C-83A1-F6EECF244321}">
                <p14:modId xmlns:p14="http://schemas.microsoft.com/office/powerpoint/2010/main" val="346195399"/>
              </p:ext>
            </p:extLst>
          </p:nvPr>
        </p:nvGraphicFramePr>
        <p:xfrm>
          <a:off x="525984" y="5085184"/>
          <a:ext cx="8139112" cy="1084262"/>
        </p:xfrm>
        <a:graphic>
          <a:graphicData uri="http://schemas.openxmlformats.org/presentationml/2006/ole">
            <mc:AlternateContent xmlns:mc="http://schemas.openxmlformats.org/markup-compatibility/2006">
              <mc:Choice xmlns:v="urn:schemas-microsoft-com:vml" Requires="v">
                <p:oleObj spid="_x0000_s256109" name="文档" r:id="rId4" imgW="8138403" imgH="1083716" progId="Word.Document.12">
                  <p:embed/>
                </p:oleObj>
              </mc:Choice>
              <mc:Fallback>
                <p:oleObj name="文档" r:id="rId4" imgW="8138403" imgH="1083716" progId="Word.Document.12">
                  <p:embed/>
                  <p:pic>
                    <p:nvPicPr>
                      <p:cNvPr id="0" name=""/>
                      <p:cNvPicPr/>
                      <p:nvPr/>
                    </p:nvPicPr>
                    <p:blipFill>
                      <a:blip r:embed="rId5"/>
                      <a:stretch>
                        <a:fillRect/>
                      </a:stretch>
                    </p:blipFill>
                    <p:spPr>
                      <a:xfrm>
                        <a:off x="525984" y="5085184"/>
                        <a:ext cx="8139112" cy="108426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646029719"/>
              </p:ext>
            </p:extLst>
          </p:nvPr>
        </p:nvGraphicFramePr>
        <p:xfrm>
          <a:off x="525984" y="5921117"/>
          <a:ext cx="8139112" cy="1060450"/>
        </p:xfrm>
        <a:graphic>
          <a:graphicData uri="http://schemas.openxmlformats.org/presentationml/2006/ole">
            <mc:AlternateContent xmlns:mc="http://schemas.openxmlformats.org/markup-compatibility/2006">
              <mc:Choice xmlns:v="urn:schemas-microsoft-com:vml" Requires="v">
                <p:oleObj spid="_x0000_s256110" name="文档" r:id="rId7" imgW="8138403" imgH="1060681" progId="Word.Document.12">
                  <p:embed/>
                </p:oleObj>
              </mc:Choice>
              <mc:Fallback>
                <p:oleObj name="文档" r:id="rId7" imgW="8138403" imgH="1060681" progId="Word.Document.12">
                  <p:embed/>
                  <p:pic>
                    <p:nvPicPr>
                      <p:cNvPr id="0" name=""/>
                      <p:cNvPicPr/>
                      <p:nvPr/>
                    </p:nvPicPr>
                    <p:blipFill>
                      <a:blip r:embed="rId8"/>
                      <a:stretch>
                        <a:fillRect/>
                      </a:stretch>
                    </p:blipFill>
                    <p:spPr>
                      <a:xfrm>
                        <a:off x="525984" y="5921117"/>
                        <a:ext cx="8139112" cy="1060450"/>
                      </a:xfrm>
                      <a:prstGeom prst="rect">
                        <a:avLst/>
                      </a:prstGeom>
                    </p:spPr>
                  </p:pic>
                </p:oleObj>
              </mc:Fallback>
            </mc:AlternateContent>
          </a:graphicData>
        </a:graphic>
      </p:graphicFrame>
      <p:sp>
        <p:nvSpPr>
          <p:cNvPr id="3" name="矩形 2"/>
          <p:cNvSpPr/>
          <p:nvPr/>
        </p:nvSpPr>
        <p:spPr>
          <a:xfrm>
            <a:off x="407368" y="38100"/>
            <a:ext cx="11377264"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一个六棱柱的底面是正六边形，其侧棱垂直于底面，已知该六棱柱的顶点都在同一个球面上，且该六棱柱的体积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底面周长为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，则这个球的体积为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537057251"/>
              </p:ext>
            </p:extLst>
          </p:nvPr>
        </p:nvGraphicFramePr>
        <p:xfrm>
          <a:off x="2423592" y="1066125"/>
          <a:ext cx="1123950" cy="990600"/>
        </p:xfrm>
        <a:graphic>
          <a:graphicData uri="http://schemas.openxmlformats.org/presentationml/2006/ole">
            <mc:AlternateContent xmlns:mc="http://schemas.openxmlformats.org/markup-compatibility/2006">
              <mc:Choice xmlns:v="urn:schemas-microsoft-com:vml" Requires="v">
                <p:oleObj spid="_x0000_s256111" name="文档" r:id="rId10" imgW="1124446" imgH="990497" progId="Word.Document.12">
                  <p:embed/>
                </p:oleObj>
              </mc:Choice>
              <mc:Fallback>
                <p:oleObj name="文档" r:id="rId10" imgW="1124446" imgH="990497" progId="Word.Document.12">
                  <p:embed/>
                  <p:pic>
                    <p:nvPicPr>
                      <p:cNvPr id="0" name=""/>
                      <p:cNvPicPr/>
                      <p:nvPr/>
                    </p:nvPicPr>
                    <p:blipFill>
                      <a:blip r:embed="rId11"/>
                      <a:stretch>
                        <a:fillRect/>
                      </a:stretch>
                    </p:blipFill>
                    <p:spPr>
                      <a:xfrm>
                        <a:off x="2423592" y="1066125"/>
                        <a:ext cx="1123950" cy="990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67816183"/>
              </p:ext>
            </p:extLst>
          </p:nvPr>
        </p:nvGraphicFramePr>
        <p:xfrm>
          <a:off x="7684368" y="625197"/>
          <a:ext cx="793750" cy="990600"/>
        </p:xfrm>
        <a:graphic>
          <a:graphicData uri="http://schemas.openxmlformats.org/presentationml/2006/ole">
            <mc:AlternateContent xmlns:mc="http://schemas.openxmlformats.org/markup-compatibility/2006">
              <mc:Choice xmlns:v="urn:schemas-microsoft-com:vml" Requires="v">
                <p:oleObj spid="_x0000_s256112" name="文档" r:id="rId13" imgW="794383" imgH="990497" progId="Word.Document.12">
                  <p:embed/>
                </p:oleObj>
              </mc:Choice>
              <mc:Fallback>
                <p:oleObj name="文档" r:id="rId13" imgW="794383" imgH="990497" progId="Word.Document.12">
                  <p:embed/>
                  <p:pic>
                    <p:nvPicPr>
                      <p:cNvPr id="0" name=""/>
                      <p:cNvPicPr/>
                      <p:nvPr/>
                    </p:nvPicPr>
                    <p:blipFill>
                      <a:blip r:embed="rId14"/>
                      <a:stretch>
                        <a:fillRect/>
                      </a:stretch>
                    </p:blipFill>
                    <p:spPr>
                      <a:xfrm>
                        <a:off x="7684368" y="625197"/>
                        <a:ext cx="793750" cy="990600"/>
                      </a:xfrm>
                      <a:prstGeom prst="rect">
                        <a:avLst/>
                      </a:prstGeom>
                    </p:spPr>
                  </p:pic>
                </p:oleObj>
              </mc:Fallback>
            </mc:AlternateContent>
          </a:graphicData>
        </a:graphic>
      </p:graphicFrame>
      <p:sp>
        <p:nvSpPr>
          <p:cNvPr id="7" name="矩形 6"/>
          <p:cNvSpPr/>
          <p:nvPr/>
        </p:nvSpPr>
        <p:spPr>
          <a:xfrm>
            <a:off x="407368" y="1988840"/>
            <a:ext cx="11377264"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设正六棱柱的底面边长为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454320431"/>
              </p:ext>
            </p:extLst>
          </p:nvPr>
        </p:nvGraphicFramePr>
        <p:xfrm>
          <a:off x="525984" y="2708920"/>
          <a:ext cx="8139112" cy="1741488"/>
        </p:xfrm>
        <a:graphic>
          <a:graphicData uri="http://schemas.openxmlformats.org/presentationml/2006/ole">
            <mc:AlternateContent xmlns:mc="http://schemas.openxmlformats.org/markup-compatibility/2006">
              <mc:Choice xmlns:v="urn:schemas-microsoft-com:vml" Requires="v">
                <p:oleObj spid="_x0000_s256113" name="文档" r:id="rId16" imgW="8138403" imgH="1742007" progId="Word.Document.12">
                  <p:embed/>
                </p:oleObj>
              </mc:Choice>
              <mc:Fallback>
                <p:oleObj name="文档" r:id="rId16" imgW="8138403" imgH="1742007" progId="Word.Document.12">
                  <p:embed/>
                  <p:pic>
                    <p:nvPicPr>
                      <p:cNvPr id="0" name=""/>
                      <p:cNvPicPr/>
                      <p:nvPr/>
                    </p:nvPicPr>
                    <p:blipFill>
                      <a:blip r:embed="rId17"/>
                      <a:stretch>
                        <a:fillRect/>
                      </a:stretch>
                    </p:blipFill>
                    <p:spPr>
                      <a:xfrm>
                        <a:off x="525984" y="2708920"/>
                        <a:ext cx="8139112" cy="174148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16965693"/>
              </p:ext>
            </p:extLst>
          </p:nvPr>
        </p:nvGraphicFramePr>
        <p:xfrm>
          <a:off x="525984" y="4221088"/>
          <a:ext cx="8139112" cy="1060450"/>
        </p:xfrm>
        <a:graphic>
          <a:graphicData uri="http://schemas.openxmlformats.org/presentationml/2006/ole">
            <mc:AlternateContent xmlns:mc="http://schemas.openxmlformats.org/markup-compatibility/2006">
              <mc:Choice xmlns:v="urn:schemas-microsoft-com:vml" Requires="v">
                <p:oleObj spid="_x0000_s256114" name="文档" r:id="rId19" imgW="8138403" imgH="1060681" progId="Word.Document.12">
                  <p:embed/>
                </p:oleObj>
              </mc:Choice>
              <mc:Fallback>
                <p:oleObj name="文档" r:id="rId19" imgW="8138403" imgH="1060681" progId="Word.Document.12">
                  <p:embed/>
                  <p:pic>
                    <p:nvPicPr>
                      <p:cNvPr id="0" name=""/>
                      <p:cNvPicPr/>
                      <p:nvPr/>
                    </p:nvPicPr>
                    <p:blipFill>
                      <a:blip r:embed="rId20"/>
                      <a:stretch>
                        <a:fillRect/>
                      </a:stretch>
                    </p:blipFill>
                    <p:spPr>
                      <a:xfrm>
                        <a:off x="525984" y="4221088"/>
                        <a:ext cx="8139112" cy="1060450"/>
                      </a:xfrm>
                      <a:prstGeom prst="rect">
                        <a:avLst/>
                      </a:prstGeom>
                    </p:spPr>
                  </p:pic>
                </p:oleObj>
              </mc:Fallback>
            </mc:AlternateContent>
          </a:graphicData>
        </a:graphic>
      </p:graphicFrame>
    </p:spTree>
    <p:extLst>
      <p:ext uri="{BB962C8B-B14F-4D97-AF65-F5344CB8AC3E}">
        <p14:creationId xmlns:p14="http://schemas.microsoft.com/office/powerpoint/2010/main" val="23361304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228648"/>
            <a:ext cx="10408429" cy="263240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12474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376" y="2406224"/>
            <a:ext cx="9877176" cy="1310808"/>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本题运用公式</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，求球的半径，该公式是求球的半径的常用公式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893190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3517976" y="210706"/>
            <a:ext cx="51560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二、构造法</a:t>
            </a:r>
            <a:r>
              <a:rPr lang="en-US" altLang="zh-CN" sz="3000" b="1" kern="100">
                <a:solidFill>
                  <a:srgbClr val="000000"/>
                </a:solidFill>
                <a:latin typeface="Times New Roman" panose="02020603050405020304" pitchFamily="18" charset="0"/>
                <a:cs typeface="Times New Roman" panose="02020603050405020304" pitchFamily="18" charset="0"/>
              </a:rPr>
              <a:t>(</a:t>
            </a:r>
            <a:r>
              <a:rPr lang="zh-CN" altLang="en-US" sz="3000" b="1" kern="100">
                <a:solidFill>
                  <a:srgbClr val="000000"/>
                </a:solidFill>
                <a:latin typeface="Times New Roman" panose="02020603050405020304" pitchFamily="18" charset="0"/>
                <a:cs typeface="Times New Roman" panose="02020603050405020304" pitchFamily="18" charset="0"/>
              </a:rPr>
              <a:t>补形法</a:t>
            </a:r>
            <a:r>
              <a:rPr lang="en-US" altLang="zh-CN" sz="3000" b="1" kern="100">
                <a:solidFill>
                  <a:srgbClr val="000000"/>
                </a:solidFill>
                <a:latin typeface="Times New Roman" panose="02020603050405020304" pitchFamily="18" charset="0"/>
                <a:cs typeface="Times New Roman" panose="02020603050405020304" pitchFamily="18" charset="0"/>
              </a:rPr>
              <a:t>)</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95084352"/>
              </p:ext>
            </p:extLst>
          </p:nvPr>
        </p:nvGraphicFramePr>
        <p:xfrm>
          <a:off x="495300" y="836712"/>
          <a:ext cx="11201400" cy="1689100"/>
        </p:xfrm>
        <a:graphic>
          <a:graphicData uri="http://schemas.openxmlformats.org/presentationml/2006/ole">
            <mc:AlternateContent xmlns:mc="http://schemas.openxmlformats.org/markup-compatibility/2006">
              <mc:Choice xmlns:v="urn:schemas-microsoft-com:vml" Requires="v">
                <p:oleObj spid="_x0000_s249954" name="文档" r:id="rId5" imgW="11199596" imgH="1693778" progId="Word.Document.12">
                  <p:embed/>
                </p:oleObj>
              </mc:Choice>
              <mc:Fallback>
                <p:oleObj name="文档" r:id="rId5" imgW="11199596" imgH="1693778" progId="Word.Document.12">
                  <p:embed/>
                  <p:pic>
                    <p:nvPicPr>
                      <p:cNvPr id="0" name=""/>
                      <p:cNvPicPr/>
                      <p:nvPr/>
                    </p:nvPicPr>
                    <p:blipFill>
                      <a:blip r:embed="rId6"/>
                      <a:stretch>
                        <a:fillRect/>
                      </a:stretch>
                    </p:blipFill>
                    <p:spPr>
                      <a:xfrm>
                        <a:off x="495300" y="836712"/>
                        <a:ext cx="11201400" cy="1689100"/>
                      </a:xfrm>
                      <a:prstGeom prst="rect">
                        <a:avLst/>
                      </a:prstGeom>
                    </p:spPr>
                  </p:pic>
                </p:oleObj>
              </mc:Fallback>
            </mc:AlternateContent>
          </a:graphicData>
        </a:graphic>
      </p:graphicFrame>
      <p:sp>
        <p:nvSpPr>
          <p:cNvPr id="8" name="矩形 7"/>
          <p:cNvSpPr/>
          <p:nvPr/>
        </p:nvSpPr>
        <p:spPr>
          <a:xfrm>
            <a:off x="4439816" y="1702594"/>
            <a:ext cx="54534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6π</a:t>
            </a:r>
            <a:endParaRPr lang="zh-CN" altLang="en-US" dirty="0"/>
          </a:p>
        </p:txBody>
      </p:sp>
      <p:sp>
        <p:nvSpPr>
          <p:cNvPr id="11" name="矩形 10"/>
          <p:cNvSpPr/>
          <p:nvPr/>
        </p:nvSpPr>
        <p:spPr>
          <a:xfrm>
            <a:off x="419176" y="2258288"/>
            <a:ext cx="11277524"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根据题意可知，该三棱锥的三条侧棱两两垂直，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162114992"/>
              </p:ext>
            </p:extLst>
          </p:nvPr>
        </p:nvGraphicFramePr>
        <p:xfrm>
          <a:off x="495300" y="3120221"/>
          <a:ext cx="10733088" cy="1382712"/>
        </p:xfrm>
        <a:graphic>
          <a:graphicData uri="http://schemas.openxmlformats.org/presentationml/2006/ole">
            <mc:AlternateContent xmlns:mc="http://schemas.openxmlformats.org/markup-compatibility/2006">
              <mc:Choice xmlns:v="urn:schemas-microsoft-com:vml" Requires="v">
                <p:oleObj spid="_x0000_s249955" name="文档" r:id="rId8" imgW="10732781" imgH="1383168" progId="Word.Document.12">
                  <p:embed/>
                </p:oleObj>
              </mc:Choice>
              <mc:Fallback>
                <p:oleObj name="文档" r:id="rId8" imgW="10732781" imgH="1383168" progId="Word.Document.12">
                  <p:embed/>
                  <p:pic>
                    <p:nvPicPr>
                      <p:cNvPr id="0" name=""/>
                      <p:cNvPicPr/>
                      <p:nvPr/>
                    </p:nvPicPr>
                    <p:blipFill>
                      <a:blip r:embed="rId9"/>
                      <a:stretch>
                        <a:fillRect/>
                      </a:stretch>
                    </p:blipFill>
                    <p:spPr>
                      <a:xfrm>
                        <a:off x="495300" y="3120221"/>
                        <a:ext cx="10733088" cy="1382712"/>
                      </a:xfrm>
                      <a:prstGeom prst="rect">
                        <a:avLst/>
                      </a:prstGeom>
                    </p:spPr>
                  </p:pic>
                </p:oleObj>
              </mc:Fallback>
            </mc:AlternateContent>
          </a:graphicData>
        </a:graphic>
      </p:graphicFrame>
      <p:sp>
        <p:nvSpPr>
          <p:cNvPr id="14" name="矩形 13"/>
          <p:cNvSpPr/>
          <p:nvPr/>
        </p:nvSpPr>
        <p:spPr>
          <a:xfrm>
            <a:off x="419176" y="4346520"/>
            <a:ext cx="3995004"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设其外接球的半径为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2307842722"/>
              </p:ext>
            </p:extLst>
          </p:nvPr>
        </p:nvGraphicFramePr>
        <p:xfrm>
          <a:off x="495300" y="5157192"/>
          <a:ext cx="8139112" cy="692150"/>
        </p:xfrm>
        <a:graphic>
          <a:graphicData uri="http://schemas.openxmlformats.org/presentationml/2006/ole">
            <mc:AlternateContent xmlns:mc="http://schemas.openxmlformats.org/markup-compatibility/2006">
              <mc:Choice xmlns:v="urn:schemas-microsoft-com:vml" Requires="v">
                <p:oleObj spid="_x0000_s249956" name="文档" r:id="rId11" imgW="8138403" imgH="691764" progId="Word.Document.12">
                  <p:embed/>
                </p:oleObj>
              </mc:Choice>
              <mc:Fallback>
                <p:oleObj name="文档" r:id="rId11" imgW="8138403" imgH="691764" progId="Word.Document.12">
                  <p:embed/>
                  <p:pic>
                    <p:nvPicPr>
                      <p:cNvPr id="0" name=""/>
                      <p:cNvPicPr/>
                      <p:nvPr/>
                    </p:nvPicPr>
                    <p:blipFill>
                      <a:blip r:embed="rId12"/>
                      <a:stretch>
                        <a:fillRect/>
                      </a:stretch>
                    </p:blipFill>
                    <p:spPr>
                      <a:xfrm>
                        <a:off x="495300" y="5157192"/>
                        <a:ext cx="8139112" cy="69215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271903621"/>
              </p:ext>
            </p:extLst>
          </p:nvPr>
        </p:nvGraphicFramePr>
        <p:xfrm>
          <a:off x="495300" y="5849342"/>
          <a:ext cx="4476750" cy="1060450"/>
        </p:xfrm>
        <a:graphic>
          <a:graphicData uri="http://schemas.openxmlformats.org/presentationml/2006/ole">
            <mc:AlternateContent xmlns:mc="http://schemas.openxmlformats.org/markup-compatibility/2006">
              <mc:Choice xmlns:v="urn:schemas-microsoft-com:vml" Requires="v">
                <p:oleObj spid="_x0000_s249957" name="文档" r:id="rId14" imgW="4476357" imgH="1060681" progId="Word.Document.12">
                  <p:embed/>
                </p:oleObj>
              </mc:Choice>
              <mc:Fallback>
                <p:oleObj name="文档" r:id="rId14" imgW="4476357" imgH="1060681" progId="Word.Document.12">
                  <p:embed/>
                  <p:pic>
                    <p:nvPicPr>
                      <p:cNvPr id="0" name=""/>
                      <p:cNvPicPr/>
                      <p:nvPr/>
                    </p:nvPicPr>
                    <p:blipFill>
                      <a:blip r:embed="rId15"/>
                      <a:stretch>
                        <a:fillRect/>
                      </a:stretch>
                    </p:blipFill>
                    <p:spPr>
                      <a:xfrm>
                        <a:off x="495300" y="5849342"/>
                        <a:ext cx="4476750" cy="1060450"/>
                      </a:xfrm>
                      <a:prstGeom prst="rect">
                        <a:avLst/>
                      </a:prstGeom>
                    </p:spPr>
                  </p:pic>
                </p:oleObj>
              </mc:Fallback>
            </mc:AlternateContent>
          </a:graphicData>
        </a:graphic>
      </p:graphicFrame>
      <p:sp>
        <p:nvSpPr>
          <p:cNvPr id="18" name="矩形 17"/>
          <p:cNvSpPr/>
          <p:nvPr/>
        </p:nvSpPr>
        <p:spPr>
          <a:xfrm>
            <a:off x="1980008" y="5901019"/>
            <a:ext cx="5464958"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故其外接球的表面积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0357012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514" y="1037635"/>
            <a:ext cx="11305256"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的四个面都是直角三角形，且侧棱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外接球的体积为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631810744"/>
              </p:ext>
            </p:extLst>
          </p:nvPr>
        </p:nvGraphicFramePr>
        <p:xfrm>
          <a:off x="6164434" y="1613699"/>
          <a:ext cx="1073150" cy="990600"/>
        </p:xfrm>
        <a:graphic>
          <a:graphicData uri="http://schemas.openxmlformats.org/presentationml/2006/ole">
            <mc:AlternateContent xmlns:mc="http://schemas.openxmlformats.org/markup-compatibility/2006">
              <mc:Choice xmlns:v="urn:schemas-microsoft-com:vml" Requires="v">
                <p:oleObj spid="_x0000_s251975" name="文档" r:id="rId4" imgW="1073695" imgH="990497" progId="Word.Document.12">
                  <p:embed/>
                </p:oleObj>
              </mc:Choice>
              <mc:Fallback>
                <p:oleObj name="文档" r:id="rId4" imgW="1073695" imgH="990497" progId="Word.Document.12">
                  <p:embed/>
                  <p:pic>
                    <p:nvPicPr>
                      <p:cNvPr id="0" name=""/>
                      <p:cNvPicPr/>
                      <p:nvPr/>
                    </p:nvPicPr>
                    <p:blipFill>
                      <a:blip r:embed="rId5"/>
                      <a:stretch>
                        <a:fillRect/>
                      </a:stretch>
                    </p:blipFill>
                    <p:spPr>
                      <a:xfrm>
                        <a:off x="6164434" y="1613699"/>
                        <a:ext cx="1073150" cy="990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96338939"/>
              </p:ext>
            </p:extLst>
          </p:nvPr>
        </p:nvGraphicFramePr>
        <p:xfrm>
          <a:off x="1559496" y="2432372"/>
          <a:ext cx="1471612" cy="636588"/>
        </p:xfrm>
        <a:graphic>
          <a:graphicData uri="http://schemas.openxmlformats.org/presentationml/2006/ole">
            <mc:AlternateContent xmlns:mc="http://schemas.openxmlformats.org/markup-compatibility/2006">
              <mc:Choice xmlns:v="urn:schemas-microsoft-com:vml" Requires="v">
                <p:oleObj spid="_x0000_s251976" name="文档" r:id="rId7" imgW="1471013" imgH="635977" progId="Word.Document.12">
                  <p:embed/>
                </p:oleObj>
              </mc:Choice>
              <mc:Fallback>
                <p:oleObj name="文档" r:id="rId7" imgW="1471013" imgH="635977" progId="Word.Document.12">
                  <p:embed/>
                  <p:pic>
                    <p:nvPicPr>
                      <p:cNvPr id="0" name=""/>
                      <p:cNvPicPr/>
                      <p:nvPr/>
                    </p:nvPicPr>
                    <p:blipFill>
                      <a:blip r:embed="rId8"/>
                      <a:stretch>
                        <a:fillRect/>
                      </a:stretch>
                    </p:blipFill>
                    <p:spPr>
                      <a:xfrm>
                        <a:off x="1559496" y="2432372"/>
                        <a:ext cx="1471612" cy="636588"/>
                      </a:xfrm>
                      <a:prstGeom prst="rect">
                        <a:avLst/>
                      </a:prstGeom>
                    </p:spPr>
                  </p:pic>
                </p:oleObj>
              </mc:Fallback>
            </mc:AlternateContent>
          </a:graphicData>
        </a:graphic>
      </p:graphicFrame>
    </p:spTree>
    <p:extLst>
      <p:ext uri="{BB962C8B-B14F-4D97-AF65-F5344CB8AC3E}">
        <p14:creationId xmlns:p14="http://schemas.microsoft.com/office/powerpoint/2010/main" val="38031623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514" y="404664"/>
            <a:ext cx="11305256"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解析</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故可构造如图所示的长方体</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为三棱锥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的外接球的直径．设外接球的半径为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p:txBody>
      </p:sp>
      <p:pic>
        <p:nvPicPr>
          <p:cNvPr id="267266" name="Picture 2" descr="S76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4197" y="2429953"/>
            <a:ext cx="2079199" cy="21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917136498"/>
              </p:ext>
            </p:extLst>
          </p:nvPr>
        </p:nvGraphicFramePr>
        <p:xfrm>
          <a:off x="551384" y="2512566"/>
          <a:ext cx="8139113" cy="1060450"/>
        </p:xfrm>
        <a:graphic>
          <a:graphicData uri="http://schemas.openxmlformats.org/presentationml/2006/ole">
            <mc:AlternateContent xmlns:mc="http://schemas.openxmlformats.org/markup-compatibility/2006">
              <mc:Choice xmlns:v="urn:schemas-microsoft-com:vml" Requires="v">
                <p:oleObj spid="_x0000_s267301" name="文档" r:id="rId5" imgW="8138403" imgH="1060681" progId="Word.Document.12">
                  <p:embed/>
                </p:oleObj>
              </mc:Choice>
              <mc:Fallback>
                <p:oleObj name="文档" r:id="rId5" imgW="8138403" imgH="1060681" progId="Word.Document.12">
                  <p:embed/>
                  <p:pic>
                    <p:nvPicPr>
                      <p:cNvPr id="0" name=""/>
                      <p:cNvPicPr/>
                      <p:nvPr/>
                    </p:nvPicPr>
                    <p:blipFill>
                      <a:blip r:embed="rId6"/>
                      <a:stretch>
                        <a:fillRect/>
                      </a:stretch>
                    </p:blipFill>
                    <p:spPr>
                      <a:xfrm>
                        <a:off x="551384" y="2512566"/>
                        <a:ext cx="8139113" cy="10604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60372295"/>
              </p:ext>
            </p:extLst>
          </p:nvPr>
        </p:nvGraphicFramePr>
        <p:xfrm>
          <a:off x="551384" y="3429000"/>
          <a:ext cx="8131175" cy="1060450"/>
        </p:xfrm>
        <a:graphic>
          <a:graphicData uri="http://schemas.openxmlformats.org/presentationml/2006/ole">
            <mc:AlternateContent xmlns:mc="http://schemas.openxmlformats.org/markup-compatibility/2006">
              <mc:Choice xmlns:v="urn:schemas-microsoft-com:vml" Requires="v">
                <p:oleObj spid="_x0000_s267302" name="文档" r:id="rId8" imgW="8138403" imgH="1060681" progId="Word.Document.12">
                  <p:embed/>
                </p:oleObj>
              </mc:Choice>
              <mc:Fallback>
                <p:oleObj name="文档" r:id="rId8" imgW="8138403" imgH="1060681" progId="Word.Document.12">
                  <p:embed/>
                  <p:pic>
                    <p:nvPicPr>
                      <p:cNvPr id="0" name=""/>
                      <p:cNvPicPr/>
                      <p:nvPr/>
                    </p:nvPicPr>
                    <p:blipFill>
                      <a:blip r:embed="rId9"/>
                      <a:stretch>
                        <a:fillRect/>
                      </a:stretch>
                    </p:blipFill>
                    <p:spPr>
                      <a:xfrm>
                        <a:off x="551384" y="3429000"/>
                        <a:ext cx="8131175" cy="10604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232427824"/>
              </p:ext>
            </p:extLst>
          </p:nvPr>
        </p:nvGraphicFramePr>
        <p:xfrm>
          <a:off x="551384" y="4462561"/>
          <a:ext cx="11022012" cy="982663"/>
        </p:xfrm>
        <a:graphic>
          <a:graphicData uri="http://schemas.openxmlformats.org/presentationml/2006/ole">
            <mc:AlternateContent xmlns:mc="http://schemas.openxmlformats.org/markup-compatibility/2006">
              <mc:Choice xmlns:v="urn:schemas-microsoft-com:vml" Requires="v">
                <p:oleObj spid="_x0000_s267303" name="文档" r:id="rId11" imgW="11026115" imgH="981139" progId="Word.Document.12">
                  <p:embed/>
                </p:oleObj>
              </mc:Choice>
              <mc:Fallback>
                <p:oleObj name="文档" r:id="rId11" imgW="11026115" imgH="981139" progId="Word.Document.12">
                  <p:embed/>
                  <p:pic>
                    <p:nvPicPr>
                      <p:cNvPr id="0" name=""/>
                      <p:cNvPicPr/>
                      <p:nvPr/>
                    </p:nvPicPr>
                    <p:blipFill>
                      <a:blip r:embed="rId12"/>
                      <a:stretch>
                        <a:fillRect/>
                      </a:stretch>
                    </p:blipFill>
                    <p:spPr>
                      <a:xfrm>
                        <a:off x="551384" y="4462561"/>
                        <a:ext cx="11022012" cy="9826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23176143"/>
              </p:ext>
            </p:extLst>
          </p:nvPr>
        </p:nvGraphicFramePr>
        <p:xfrm>
          <a:off x="551384" y="5085184"/>
          <a:ext cx="10925175" cy="1196975"/>
        </p:xfrm>
        <a:graphic>
          <a:graphicData uri="http://schemas.openxmlformats.org/presentationml/2006/ole">
            <mc:AlternateContent xmlns:mc="http://schemas.openxmlformats.org/markup-compatibility/2006">
              <mc:Choice xmlns:v="urn:schemas-microsoft-com:vml" Requires="v">
                <p:oleObj spid="_x0000_s267304" name="文档" r:id="rId14" imgW="11026115" imgH="1207168" progId="Word.Document.12">
                  <p:embed/>
                </p:oleObj>
              </mc:Choice>
              <mc:Fallback>
                <p:oleObj name="文档" r:id="rId14" imgW="11026115" imgH="1207168" progId="Word.Document.12">
                  <p:embed/>
                  <p:pic>
                    <p:nvPicPr>
                      <p:cNvPr id="0" name=""/>
                      <p:cNvPicPr/>
                      <p:nvPr/>
                    </p:nvPicPr>
                    <p:blipFill>
                      <a:blip r:embed="rId15"/>
                      <a:stretch>
                        <a:fillRect/>
                      </a:stretch>
                    </p:blipFill>
                    <p:spPr>
                      <a:xfrm>
                        <a:off x="551384" y="5085184"/>
                        <a:ext cx="10925175" cy="1196975"/>
                      </a:xfrm>
                      <a:prstGeom prst="rect">
                        <a:avLst/>
                      </a:prstGeom>
                    </p:spPr>
                  </p:pic>
                </p:oleObj>
              </mc:Fallback>
            </mc:AlternateContent>
          </a:graphicData>
        </a:graphic>
      </p:graphicFrame>
    </p:spTree>
    <p:extLst>
      <p:ext uri="{BB962C8B-B14F-4D97-AF65-F5344CB8AC3E}">
        <p14:creationId xmlns:p14="http://schemas.microsoft.com/office/powerpoint/2010/main" val="32546751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67266"/>
                                        </p:tgtEl>
                                        <p:attrNameLst>
                                          <p:attrName>style.visibility</p:attrName>
                                        </p:attrNameLst>
                                      </p:cBhvr>
                                      <p:to>
                                        <p:strVal val="visible"/>
                                      </p:to>
                                    </p:set>
                                    <p:animEffect transition="in" filter="blinds(horizontal)">
                                      <p:cBhvr>
                                        <p:cTn id="15" dur="500"/>
                                        <p:tgtEl>
                                          <p:spTgt spid="2672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724592"/>
            <a:ext cx="10408429" cy="443260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620688"/>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graphicFrame>
        <p:nvGraphicFramePr>
          <p:cNvPr id="2" name="对象 1"/>
          <p:cNvGraphicFramePr>
            <a:graphicFrameLocks noChangeAspect="1"/>
          </p:cNvGraphicFramePr>
          <p:nvPr>
            <p:extLst>
              <p:ext uri="{D42A27DB-BD31-4B8C-83A1-F6EECF244321}">
                <p14:modId xmlns:p14="http://schemas.microsoft.com/office/powerpoint/2010/main" val="3729343283"/>
              </p:ext>
            </p:extLst>
          </p:nvPr>
        </p:nvGraphicFramePr>
        <p:xfrm>
          <a:off x="1357382" y="2040792"/>
          <a:ext cx="9345613" cy="3224213"/>
        </p:xfrm>
        <a:graphic>
          <a:graphicData uri="http://schemas.openxmlformats.org/presentationml/2006/ole">
            <mc:AlternateContent xmlns:mc="http://schemas.openxmlformats.org/markup-compatibility/2006">
              <mc:Choice xmlns:v="urn:schemas-microsoft-com:vml" Requires="v">
                <p:oleObj spid="_x0000_s257043" name="文档" r:id="rId5" imgW="9345654" imgH="3224873" progId="Word.Document.12">
                  <p:embed/>
                </p:oleObj>
              </mc:Choice>
              <mc:Fallback>
                <p:oleObj name="文档" r:id="rId5" imgW="9345654" imgH="3224873" progId="Word.Document.12">
                  <p:embed/>
                  <p:pic>
                    <p:nvPicPr>
                      <p:cNvPr id="0" name=""/>
                      <p:cNvPicPr/>
                      <p:nvPr/>
                    </p:nvPicPr>
                    <p:blipFill>
                      <a:blip r:embed="rId6"/>
                      <a:stretch>
                        <a:fillRect/>
                      </a:stretch>
                    </p:blipFill>
                    <p:spPr>
                      <a:xfrm>
                        <a:off x="1357382" y="2040792"/>
                        <a:ext cx="9345613" cy="3224213"/>
                      </a:xfrm>
                      <a:prstGeom prst="rect">
                        <a:avLst/>
                      </a:prstGeom>
                    </p:spPr>
                  </p:pic>
                </p:oleObj>
              </mc:Fallback>
            </mc:AlternateContent>
          </a:graphicData>
        </a:graphic>
      </p:graphicFrame>
    </p:spTree>
    <p:extLst>
      <p:ext uri="{BB962C8B-B14F-4D97-AF65-F5344CB8AC3E}">
        <p14:creationId xmlns:p14="http://schemas.microsoft.com/office/powerpoint/2010/main" val="38688275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自定义 1">
      <a:dk1>
        <a:srgbClr val="000000"/>
      </a:dk1>
      <a:lt1>
        <a:srgbClr val="FFFFFF"/>
      </a:lt1>
      <a:dk2>
        <a:srgbClr val="F5C131"/>
      </a:dk2>
      <a:lt2>
        <a:srgbClr val="2D2833"/>
      </a:lt2>
      <a:accent1>
        <a:srgbClr val="2D2833"/>
      </a:accent1>
      <a:accent2>
        <a:srgbClr val="F5C131"/>
      </a:accent2>
      <a:accent3>
        <a:srgbClr val="2D2833"/>
      </a:accent3>
      <a:accent4>
        <a:srgbClr val="C00000"/>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6048</TotalTime>
  <Words>584</Words>
  <Application>Microsoft Office PowerPoint</Application>
  <PresentationFormat>宽屏</PresentationFormat>
  <Paragraphs>52</Paragraphs>
  <Slides>22</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3" baseType="lpstr">
      <vt:lpstr>方正中等线简体</vt:lpstr>
      <vt:lpstr>黑体</vt:lpstr>
      <vt:lpstr>宋体</vt:lpstr>
      <vt:lpstr>微软雅黑</vt:lpstr>
      <vt:lpstr>微软雅黑</vt:lpstr>
      <vt:lpstr>Arial</vt:lpstr>
      <vt:lpstr>Calibri</vt:lpstr>
      <vt:lpstr>Courier New</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640</cp:revision>
  <dcterms:created xsi:type="dcterms:W3CDTF">2019-11-13T09:14:31Z</dcterms:created>
  <dcterms:modified xsi:type="dcterms:W3CDTF">2021-08-24T08:22:44Z</dcterms:modified>
</cp:coreProperties>
</file>