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jpg" ContentType="image/jpg"/>
  <Override PartName="/ppt/media/image5.jpg" ContentType="image/jpg"/>
  <Override PartName="/ppt/media/image6.jpg" ContentType="image/jpg"/>
  <Override PartName="/ppt/media/image7.jpg" ContentType="image/jpg"/>
  <Override PartName="/ppt/media/image8.jpg" ContentType="image/jpg"/>
  <Override PartName="/ppt/media/image9.jpg" ContentType="image/jpg"/>
  <Override PartName="/ppt/media/image10.jpg" ContentType="image/jpg"/>
  <Override PartName="/ppt/notesSlides/notesSlide6.xml" ContentType="application/vnd.openxmlformats-officedocument.presentationml.notesSlide+xml"/>
  <Override PartName="/ppt/media/image17.jpg" ContentType="image/jpg"/>
  <Override PartName="/ppt/media/image27.jpg" ContentType="image/jpg"/>
  <Override PartName="/ppt/media/image28.jpg" ContentType="image/jpg"/>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handoutMasterIdLst>
    <p:handoutMasterId r:id="rId64"/>
  </p:handoutMasterIdLst>
  <p:sldIdLst>
    <p:sldId id="2447" r:id="rId2"/>
    <p:sldId id="2318" r:id="rId3"/>
    <p:sldId id="2331" r:id="rId4"/>
    <p:sldId id="2372" r:id="rId5"/>
    <p:sldId id="2568" r:id="rId6"/>
    <p:sldId id="2569" r:id="rId7"/>
    <p:sldId id="2530" r:id="rId8"/>
    <p:sldId id="2567" r:id="rId9"/>
    <p:sldId id="2344" r:id="rId10"/>
    <p:sldId id="2496" r:id="rId11"/>
    <p:sldId id="2570" r:id="rId12"/>
    <p:sldId id="2571" r:id="rId13"/>
    <p:sldId id="2572" r:id="rId14"/>
    <p:sldId id="2401" r:id="rId15"/>
    <p:sldId id="2534" r:id="rId16"/>
    <p:sldId id="2573" r:id="rId17"/>
    <p:sldId id="2416" r:id="rId18"/>
    <p:sldId id="2417" r:id="rId19"/>
    <p:sldId id="2574" r:id="rId20"/>
    <p:sldId id="2575" r:id="rId21"/>
    <p:sldId id="2576" r:id="rId22"/>
    <p:sldId id="2577" r:id="rId23"/>
    <p:sldId id="2418" r:id="rId24"/>
    <p:sldId id="2578" r:id="rId25"/>
    <p:sldId id="2579" r:id="rId26"/>
    <p:sldId id="2541" r:id="rId27"/>
    <p:sldId id="2408" r:id="rId28"/>
    <p:sldId id="2456" r:id="rId29"/>
    <p:sldId id="2457" r:id="rId30"/>
    <p:sldId id="2424" r:id="rId31"/>
    <p:sldId id="2426" r:id="rId32"/>
    <p:sldId id="2442" r:id="rId33"/>
    <p:sldId id="2427" r:id="rId34"/>
    <p:sldId id="2580" r:id="rId35"/>
    <p:sldId id="2428" r:id="rId36"/>
    <p:sldId id="2485" r:id="rId37"/>
    <p:sldId id="2429" r:id="rId38"/>
    <p:sldId id="2430" r:id="rId39"/>
    <p:sldId id="2483" r:id="rId40"/>
    <p:sldId id="2431" r:id="rId41"/>
    <p:sldId id="2482" r:id="rId42"/>
    <p:sldId id="2432" r:id="rId43"/>
    <p:sldId id="2560" r:id="rId44"/>
    <p:sldId id="2433" r:id="rId45"/>
    <p:sldId id="2480" r:id="rId46"/>
    <p:sldId id="2434" r:id="rId47"/>
    <p:sldId id="2479" r:id="rId48"/>
    <p:sldId id="2435" r:id="rId49"/>
    <p:sldId id="2478" r:id="rId50"/>
    <p:sldId id="2436" r:id="rId51"/>
    <p:sldId id="2477" r:id="rId52"/>
    <p:sldId id="2437" r:id="rId53"/>
    <p:sldId id="2562" r:id="rId54"/>
    <p:sldId id="2581" r:id="rId55"/>
    <p:sldId id="2583" r:id="rId56"/>
    <p:sldId id="2438" r:id="rId57"/>
    <p:sldId id="2584" r:id="rId58"/>
    <p:sldId id="2586" r:id="rId59"/>
    <p:sldId id="2587" r:id="rId60"/>
    <p:sldId id="2589" r:id="rId61"/>
    <p:sldId id="2406" r:id="rId62"/>
  </p:sldIdLst>
  <p:sldSz cx="12190413" cy="6859588"/>
  <p:notesSz cx="6858000" cy="9144000"/>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2042" userDrawn="1">
          <p15:clr>
            <a:srgbClr val="A4A3A4"/>
          </p15:clr>
        </p15:guide>
      </p15:sldGuideLst>
    </p:ext>
    <p:ext uri="{2D200454-40CA-4A62-9FC3-DE9A4176ACB9}">
      <p15:notesGuideLst xmlns:p15="http://schemas.microsoft.com/office/powerpoint/2012/main">
        <p15:guide id="1" orient="horz" pos="273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0069B8"/>
    <a:srgbClr val="B1E5F7"/>
    <a:srgbClr val="DFF1FB"/>
    <a:srgbClr val="F5E4D0"/>
    <a:srgbClr val="D8F0FA"/>
    <a:srgbClr val="C6EBFB"/>
    <a:srgbClr val="D0EEF9"/>
    <a:srgbClr val="E3F4FC"/>
    <a:srgbClr val="CCE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1518" autoAdjust="0"/>
  </p:normalViewPr>
  <p:slideViewPr>
    <p:cSldViewPr showGuides="1">
      <p:cViewPr>
        <p:scale>
          <a:sx n="75" d="100"/>
          <a:sy n="75" d="100"/>
        </p:scale>
        <p:origin x="984" y="828"/>
      </p:cViewPr>
      <p:guideLst>
        <p:guide orient="horz" pos="1344"/>
        <p:guide pos="204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79" d="100"/>
          <a:sy n="79" d="100"/>
        </p:scale>
        <p:origin x="-3966" y="-102"/>
      </p:cViewPr>
      <p:guideLst>
        <p:guide orient="horz" pos="2732"/>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D594FB-2808-45A5-BDC8-80C0F481B27E}" type="datetimeFigureOut">
              <a:rPr lang="zh-CN" altLang="en-US" smtClean="0"/>
              <a:t>2025/3/3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5B4082-C5AE-46D0-A000-D929E8B25956}" type="slidenum">
              <a:rPr lang="zh-CN" altLang="en-US" smtClean="0"/>
              <a:t>‹#›</a:t>
            </a:fld>
            <a:endParaRPr lang="zh-CN" altLang="en-US"/>
          </a:p>
        </p:txBody>
      </p:sp>
    </p:spTree>
    <p:extLst>
      <p:ext uri="{BB962C8B-B14F-4D97-AF65-F5344CB8AC3E}">
        <p14:creationId xmlns:p14="http://schemas.microsoft.com/office/powerpoint/2010/main" val="2977969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9FAA0F-2349-45DA-9EBD-9D94C9A1CFA0}" type="datetimeFigureOut">
              <a:rPr lang="zh-CN" altLang="en-US" smtClean="0"/>
              <a:t>2025/3/3</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37086-15D0-443D-AF17-A3F21825C045}" type="slidenum">
              <a:rPr lang="zh-CN" altLang="en-US" smtClean="0"/>
              <a:t>‹#›</a:t>
            </a:fld>
            <a:endParaRPr lang="zh-CN" altLang="en-US"/>
          </a:p>
        </p:txBody>
      </p:sp>
    </p:spTree>
    <p:extLst>
      <p:ext uri="{BB962C8B-B14F-4D97-AF65-F5344CB8AC3E}">
        <p14:creationId xmlns:p14="http://schemas.microsoft.com/office/powerpoint/2010/main" val="2404626426"/>
      </p:ext>
    </p:extLst>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6477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2</a:t>
            </a:fld>
            <a:endParaRPr lang="en-US" altLang="zh-CN" dirty="0"/>
          </a:p>
        </p:txBody>
      </p:sp>
    </p:spTree>
    <p:extLst>
      <p:ext uri="{BB962C8B-B14F-4D97-AF65-F5344CB8AC3E}">
        <p14:creationId xmlns:p14="http://schemas.microsoft.com/office/powerpoint/2010/main" val="306169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3</a:t>
            </a:fld>
            <a:endParaRPr lang="en-US" altLang="zh-CN" dirty="0"/>
          </a:p>
        </p:txBody>
      </p:sp>
    </p:spTree>
    <p:extLst>
      <p:ext uri="{BB962C8B-B14F-4D97-AF65-F5344CB8AC3E}">
        <p14:creationId xmlns:p14="http://schemas.microsoft.com/office/powerpoint/2010/main" val="201392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2083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7630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8872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1661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自定义版式">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276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易</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错</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辨</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析</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37557353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归</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纳</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总</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结</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868376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易</a:t>
            </a:r>
            <a:endParaRPr lang="en-US" altLang="zh-CN"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错</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19991158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特</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别</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5005042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练</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后</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反</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思</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37467381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考点一">
    <p:bg>
      <p:bgPr>
        <a:pattFill prst="smCheck">
          <a:fgClr>
            <a:srgbClr val="F7F7F7"/>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601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4" r:id="rId2"/>
    <p:sldLayoutId id="2147483655" r:id="rId3"/>
    <p:sldLayoutId id="2147483658" r:id="rId4"/>
    <p:sldLayoutId id="2147483657" r:id="rId5"/>
    <p:sldLayoutId id="2147483659" r:id="rId6"/>
    <p:sldLayoutId id="214748365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TIF"/><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TIF"/><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TIF"/><Relationship Id="rId1" Type="http://schemas.openxmlformats.org/officeDocument/2006/relationships/slideLayout" Target="../slideLayouts/slideLayout1.xml"/><Relationship Id="rId4" Type="http://schemas.openxmlformats.org/officeDocument/2006/relationships/image" Target="../media/image15.TIF"/></Relationships>
</file>

<file path=ppt/slides/_rels/slide24.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3.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3.TIF"/><Relationship Id="rId1" Type="http://schemas.openxmlformats.org/officeDocument/2006/relationships/slideLayout" Target="../slideLayouts/slideLayout1.xml"/><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8.xml"/><Relationship Id="rId3" Type="http://schemas.openxmlformats.org/officeDocument/2006/relationships/slide" Target="slide30.xml"/><Relationship Id="rId7" Type="http://schemas.openxmlformats.org/officeDocument/2006/relationships/slide" Target="slide37.xml"/><Relationship Id="rId12" Type="http://schemas.openxmlformats.org/officeDocument/2006/relationships/slide" Target="slide46.xml"/><Relationship Id="rId2" Type="http://schemas.openxmlformats.org/officeDocument/2006/relationships/slide" Target="slide28.xml"/><Relationship Id="rId16" Type="http://schemas.openxmlformats.org/officeDocument/2006/relationships/slide" Target="slide56.xml"/><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4.xml"/><Relationship Id="rId5" Type="http://schemas.openxmlformats.org/officeDocument/2006/relationships/slide" Target="slide33.xml"/><Relationship Id="rId15" Type="http://schemas.openxmlformats.org/officeDocument/2006/relationships/slide" Target="slide52.xml"/><Relationship Id="rId10" Type="http://schemas.openxmlformats.org/officeDocument/2006/relationships/slide" Target="slide42.xml"/><Relationship Id="rId4" Type="http://schemas.openxmlformats.org/officeDocument/2006/relationships/slide" Target="slide31.xml"/><Relationship Id="rId9" Type="http://schemas.openxmlformats.org/officeDocument/2006/relationships/slide" Target="slide40.xml"/><Relationship Id="rId14" Type="http://schemas.openxmlformats.org/officeDocument/2006/relationships/slide" Target="slide50.xml"/></Relationships>
</file>

<file path=ppt/slides/_rels/slide29.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8.xml"/><Relationship Id="rId3" Type="http://schemas.openxmlformats.org/officeDocument/2006/relationships/slide" Target="slide30.xml"/><Relationship Id="rId7" Type="http://schemas.openxmlformats.org/officeDocument/2006/relationships/slide" Target="slide37.xml"/><Relationship Id="rId12" Type="http://schemas.openxmlformats.org/officeDocument/2006/relationships/slide" Target="slide46.xml"/><Relationship Id="rId17" Type="http://schemas.openxmlformats.org/officeDocument/2006/relationships/image" Target="../media/image17.jpg"/><Relationship Id="rId2" Type="http://schemas.openxmlformats.org/officeDocument/2006/relationships/slide" Target="slide28.xml"/><Relationship Id="rId16" Type="http://schemas.openxmlformats.org/officeDocument/2006/relationships/slide" Target="slide56.xml"/><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4.xml"/><Relationship Id="rId5" Type="http://schemas.openxmlformats.org/officeDocument/2006/relationships/slide" Target="slide33.xml"/><Relationship Id="rId15" Type="http://schemas.openxmlformats.org/officeDocument/2006/relationships/slide" Target="slide52.xml"/><Relationship Id="rId10" Type="http://schemas.openxmlformats.org/officeDocument/2006/relationships/slide" Target="slide42.xml"/><Relationship Id="rId4" Type="http://schemas.openxmlformats.org/officeDocument/2006/relationships/slide" Target="slide31.xml"/><Relationship Id="rId9" Type="http://schemas.openxmlformats.org/officeDocument/2006/relationships/slide" Target="slide40.xml"/><Relationship Id="rId14" Type="http://schemas.openxmlformats.org/officeDocument/2006/relationships/slide" Target="slide50.xml"/></Relationships>
</file>

<file path=ppt/slides/_rels/slide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14.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3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32.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33.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46.xml"/><Relationship Id="rId18" Type="http://schemas.openxmlformats.org/officeDocument/2006/relationships/slide" Target="slide28.xml"/><Relationship Id="rId3" Type="http://schemas.openxmlformats.org/officeDocument/2006/relationships/image" Target="../media/image19.TIF"/><Relationship Id="rId7" Type="http://schemas.openxmlformats.org/officeDocument/2006/relationships/slide" Target="slide35.xml"/><Relationship Id="rId12" Type="http://schemas.openxmlformats.org/officeDocument/2006/relationships/slide" Target="slide44.xml"/><Relationship Id="rId17" Type="http://schemas.openxmlformats.org/officeDocument/2006/relationships/slide" Target="slide56.xml"/><Relationship Id="rId2" Type="http://schemas.openxmlformats.org/officeDocument/2006/relationships/image" Target="../media/image18.TIF"/><Relationship Id="rId16" Type="http://schemas.openxmlformats.org/officeDocument/2006/relationships/slide" Target="slide52.xml"/><Relationship Id="rId1" Type="http://schemas.openxmlformats.org/officeDocument/2006/relationships/slideLayout" Target="../slideLayouts/slideLayout1.xml"/><Relationship Id="rId6" Type="http://schemas.openxmlformats.org/officeDocument/2006/relationships/slide" Target="slide33.xml"/><Relationship Id="rId11" Type="http://schemas.openxmlformats.org/officeDocument/2006/relationships/slide" Target="slide42.xml"/><Relationship Id="rId5" Type="http://schemas.openxmlformats.org/officeDocument/2006/relationships/slide" Target="slide31.xml"/><Relationship Id="rId15" Type="http://schemas.openxmlformats.org/officeDocument/2006/relationships/slide" Target="slide50.xml"/><Relationship Id="rId10" Type="http://schemas.openxmlformats.org/officeDocument/2006/relationships/slide" Target="slide40.xml"/><Relationship Id="rId4" Type="http://schemas.openxmlformats.org/officeDocument/2006/relationships/slide" Target="slide30.xml"/><Relationship Id="rId9" Type="http://schemas.openxmlformats.org/officeDocument/2006/relationships/slide" Target="slide38.xml"/><Relationship Id="rId14" Type="http://schemas.openxmlformats.org/officeDocument/2006/relationships/slide" Target="slide48.xml"/></Relationships>
</file>

<file path=ppt/slides/_rels/slide34.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3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36.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0.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3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0.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8.xml"/><Relationship Id="rId3" Type="http://schemas.openxmlformats.org/officeDocument/2006/relationships/slide" Target="slide30.xml"/><Relationship Id="rId7" Type="http://schemas.openxmlformats.org/officeDocument/2006/relationships/slide" Target="slide37.xml"/><Relationship Id="rId12" Type="http://schemas.openxmlformats.org/officeDocument/2006/relationships/slide" Target="slide46.xml"/><Relationship Id="rId17" Type="http://schemas.openxmlformats.org/officeDocument/2006/relationships/slide" Target="slide28.xml"/><Relationship Id="rId2" Type="http://schemas.openxmlformats.org/officeDocument/2006/relationships/image" Target="../media/image25.png"/><Relationship Id="rId16" Type="http://schemas.openxmlformats.org/officeDocument/2006/relationships/slide" Target="slide56.xml"/><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4.xml"/><Relationship Id="rId5" Type="http://schemas.openxmlformats.org/officeDocument/2006/relationships/slide" Target="slide33.xml"/><Relationship Id="rId15" Type="http://schemas.openxmlformats.org/officeDocument/2006/relationships/slide" Target="slide52.xml"/><Relationship Id="rId10" Type="http://schemas.openxmlformats.org/officeDocument/2006/relationships/slide" Target="slide42.xml"/><Relationship Id="rId4" Type="http://schemas.openxmlformats.org/officeDocument/2006/relationships/slide" Target="slide31.xml"/><Relationship Id="rId9" Type="http://schemas.openxmlformats.org/officeDocument/2006/relationships/slide" Target="slide40.xml"/><Relationship Id="rId14" Type="http://schemas.openxmlformats.org/officeDocument/2006/relationships/slide" Target="slide50.xml"/></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42.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1.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1.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44.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18" Type="http://schemas.openxmlformats.org/officeDocument/2006/relationships/image" Target="../media/image23.TIF"/><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2.TIF"/><Relationship Id="rId2" Type="http://schemas.openxmlformats.org/officeDocument/2006/relationships/slide" Target="slide30.xml"/><Relationship Id="rId16" Type="http://schemas.openxmlformats.org/officeDocument/2006/relationships/slide" Target="slide28.xml"/><Relationship Id="rId20" Type="http://schemas.openxmlformats.org/officeDocument/2006/relationships/image" Target="../media/image25.TIF"/><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19" Type="http://schemas.openxmlformats.org/officeDocument/2006/relationships/image" Target="../media/image24.TIF"/><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46.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6.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4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6.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48.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46.xml"/><Relationship Id="rId18" Type="http://schemas.openxmlformats.org/officeDocument/2006/relationships/slide" Target="slide28.xml"/><Relationship Id="rId3" Type="http://schemas.openxmlformats.org/officeDocument/2006/relationships/image" Target="../media/image28.jpg"/><Relationship Id="rId7" Type="http://schemas.openxmlformats.org/officeDocument/2006/relationships/slide" Target="slide35.xml"/><Relationship Id="rId12" Type="http://schemas.openxmlformats.org/officeDocument/2006/relationships/slide" Target="slide44.xml"/><Relationship Id="rId17" Type="http://schemas.openxmlformats.org/officeDocument/2006/relationships/slide" Target="slide56.xml"/><Relationship Id="rId2" Type="http://schemas.openxmlformats.org/officeDocument/2006/relationships/image" Target="../media/image27.jpg"/><Relationship Id="rId16" Type="http://schemas.openxmlformats.org/officeDocument/2006/relationships/slide" Target="slide52.xml"/><Relationship Id="rId1" Type="http://schemas.openxmlformats.org/officeDocument/2006/relationships/slideLayout" Target="../slideLayouts/slideLayout1.xml"/><Relationship Id="rId6" Type="http://schemas.openxmlformats.org/officeDocument/2006/relationships/slide" Target="slide33.xml"/><Relationship Id="rId11" Type="http://schemas.openxmlformats.org/officeDocument/2006/relationships/slide" Target="slide42.xml"/><Relationship Id="rId5" Type="http://schemas.openxmlformats.org/officeDocument/2006/relationships/slide" Target="slide31.xml"/><Relationship Id="rId15" Type="http://schemas.openxmlformats.org/officeDocument/2006/relationships/slide" Target="slide50.xml"/><Relationship Id="rId10" Type="http://schemas.openxmlformats.org/officeDocument/2006/relationships/slide" Target="slide40.xml"/><Relationship Id="rId4" Type="http://schemas.openxmlformats.org/officeDocument/2006/relationships/slide" Target="slide30.xml"/><Relationship Id="rId9" Type="http://schemas.openxmlformats.org/officeDocument/2006/relationships/slide" Target="slide38.xml"/><Relationship Id="rId14" Type="http://schemas.openxmlformats.org/officeDocument/2006/relationships/slide" Target="slide48.xml"/></Relationships>
</file>

<file path=ppt/slides/_rels/slide4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18" Type="http://schemas.openxmlformats.org/officeDocument/2006/relationships/image" Target="../media/image28.jpg"/><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7.jpg"/><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8.xml"/><Relationship Id="rId3" Type="http://schemas.openxmlformats.org/officeDocument/2006/relationships/slide" Target="slide30.xml"/><Relationship Id="rId7" Type="http://schemas.openxmlformats.org/officeDocument/2006/relationships/slide" Target="slide37.xml"/><Relationship Id="rId12" Type="http://schemas.openxmlformats.org/officeDocument/2006/relationships/slide" Target="slide46.xml"/><Relationship Id="rId17" Type="http://schemas.openxmlformats.org/officeDocument/2006/relationships/slide" Target="slide28.xml"/><Relationship Id="rId2" Type="http://schemas.openxmlformats.org/officeDocument/2006/relationships/image" Target="../media/image34.png"/><Relationship Id="rId16" Type="http://schemas.openxmlformats.org/officeDocument/2006/relationships/slide" Target="slide56.xml"/><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4.xml"/><Relationship Id="rId5" Type="http://schemas.openxmlformats.org/officeDocument/2006/relationships/slide" Target="slide33.xml"/><Relationship Id="rId15" Type="http://schemas.openxmlformats.org/officeDocument/2006/relationships/slide" Target="slide52.xml"/><Relationship Id="rId10" Type="http://schemas.openxmlformats.org/officeDocument/2006/relationships/slide" Target="slide42.xml"/><Relationship Id="rId4" Type="http://schemas.openxmlformats.org/officeDocument/2006/relationships/slide" Target="slide31.xml"/><Relationship Id="rId9" Type="http://schemas.openxmlformats.org/officeDocument/2006/relationships/slide" Target="slide40.xml"/><Relationship Id="rId14" Type="http://schemas.openxmlformats.org/officeDocument/2006/relationships/slide" Target="slide50.xml"/></Relationships>
</file>

<file path=ppt/slides/_rels/slide5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35.png"/><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52.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9.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5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9.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54.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9.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5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18" Type="http://schemas.openxmlformats.org/officeDocument/2006/relationships/image" Target="../media/image37.png"/><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29.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56.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46.xml"/><Relationship Id="rId18" Type="http://schemas.openxmlformats.org/officeDocument/2006/relationships/slide" Target="slide28.xml"/><Relationship Id="rId3" Type="http://schemas.openxmlformats.org/officeDocument/2006/relationships/image" Target="../media/image31.TIF"/><Relationship Id="rId7" Type="http://schemas.openxmlformats.org/officeDocument/2006/relationships/slide" Target="slide35.xml"/><Relationship Id="rId12" Type="http://schemas.openxmlformats.org/officeDocument/2006/relationships/slide" Target="slide44.xml"/><Relationship Id="rId17" Type="http://schemas.openxmlformats.org/officeDocument/2006/relationships/slide" Target="slide56.xml"/><Relationship Id="rId2" Type="http://schemas.openxmlformats.org/officeDocument/2006/relationships/image" Target="../media/image30.TIF"/><Relationship Id="rId16" Type="http://schemas.openxmlformats.org/officeDocument/2006/relationships/slide" Target="slide52.xml"/><Relationship Id="rId1" Type="http://schemas.openxmlformats.org/officeDocument/2006/relationships/slideLayout" Target="../slideLayouts/slideLayout1.xml"/><Relationship Id="rId6" Type="http://schemas.openxmlformats.org/officeDocument/2006/relationships/slide" Target="slide33.xml"/><Relationship Id="rId11" Type="http://schemas.openxmlformats.org/officeDocument/2006/relationships/slide" Target="slide42.xml"/><Relationship Id="rId5" Type="http://schemas.openxmlformats.org/officeDocument/2006/relationships/slide" Target="slide31.xml"/><Relationship Id="rId15" Type="http://schemas.openxmlformats.org/officeDocument/2006/relationships/slide" Target="slide50.xml"/><Relationship Id="rId10" Type="http://schemas.openxmlformats.org/officeDocument/2006/relationships/slide" Target="slide40.xml"/><Relationship Id="rId4" Type="http://schemas.openxmlformats.org/officeDocument/2006/relationships/slide" Target="slide30.xml"/><Relationship Id="rId9" Type="http://schemas.openxmlformats.org/officeDocument/2006/relationships/slide" Target="slide38.xml"/><Relationship Id="rId14" Type="http://schemas.openxmlformats.org/officeDocument/2006/relationships/slide" Target="slide48.xml"/></Relationships>
</file>

<file path=ppt/slides/_rels/slide5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18" Type="http://schemas.openxmlformats.org/officeDocument/2006/relationships/image" Target="../media/image31.TIF"/><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30.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5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18" Type="http://schemas.openxmlformats.org/officeDocument/2006/relationships/image" Target="../media/image31.TIF"/><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30.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5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18" Type="http://schemas.openxmlformats.org/officeDocument/2006/relationships/image" Target="../media/image31.TIF"/><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30.TIF"/><Relationship Id="rId2" Type="http://schemas.openxmlformats.org/officeDocument/2006/relationships/slide" Target="slide30.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19" Type="http://schemas.openxmlformats.org/officeDocument/2006/relationships/image" Target="../media/image17.jpg"/><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0.xml"/><Relationship Id="rId18" Type="http://schemas.openxmlformats.org/officeDocument/2006/relationships/image" Target="../media/image31.TIF"/><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30.TIF"/><Relationship Id="rId2" Type="http://schemas.openxmlformats.org/officeDocument/2006/relationships/slide" Target="slide30.xml"/><Relationship Id="rId16" Type="http://schemas.openxmlformats.org/officeDocument/2006/relationships/slide" Target="slide28.xml"/><Relationship Id="rId20"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6.xml"/><Relationship Id="rId5" Type="http://schemas.openxmlformats.org/officeDocument/2006/relationships/slide" Target="slide35.xml"/><Relationship Id="rId15" Type="http://schemas.openxmlformats.org/officeDocument/2006/relationships/slide" Target="slide56.xml"/><Relationship Id="rId10" Type="http://schemas.openxmlformats.org/officeDocument/2006/relationships/slide" Target="slide44.xml"/><Relationship Id="rId19" Type="http://schemas.openxmlformats.org/officeDocument/2006/relationships/image" Target="../media/image17.jpg"/><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5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preferRelativeResize="0">
            <a:picLocks/>
          </p:cNvPicPr>
          <p:nvPr/>
        </p:nvPicPr>
        <p:blipFill rotWithShape="1">
          <a:blip r:embed="rId5">
            <a:extLst>
              <a:ext uri="{28A0092B-C50C-407E-A947-70E740481C1C}">
                <a14:useLocalDpi xmlns:a14="http://schemas.microsoft.com/office/drawing/2010/main" val="0"/>
              </a:ext>
            </a:extLst>
          </a:blip>
          <a:srcRect t="7995" b="7054"/>
          <a:stretch/>
        </p:blipFill>
        <p:spPr>
          <a:xfrm>
            <a:off x="813" y="1588"/>
            <a:ext cx="12189600" cy="6858000"/>
          </a:xfrm>
          <a:prstGeom prst="rect">
            <a:avLst/>
          </a:prstGeom>
        </p:spPr>
      </p:pic>
      <p:sp>
        <p:nvSpPr>
          <p:cNvPr id="7" name="矩形 6"/>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560343" y="1013064"/>
            <a:ext cx="10447685"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12"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
        <p:nvSpPr>
          <p:cNvPr id="17" name="文本框 16"/>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dirty="0">
                <a:solidFill>
                  <a:schemeClr val="accent1">
                    <a:lumMod val="50000"/>
                  </a:schemeClr>
                </a:solidFill>
                <a:latin typeface="微软雅黑" panose="020B0503020204020204" charset="-122"/>
                <a:ea typeface="微软雅黑" panose="020B0503020204020204" charset="-122"/>
              </a:rPr>
              <a:t>第七章　</a:t>
            </a:r>
            <a:r>
              <a:rPr lang="zh-CN" altLang="en-US" b="1" dirty="0" smtClean="0">
                <a:solidFill>
                  <a:schemeClr val="accent1">
                    <a:lumMod val="50000"/>
                  </a:schemeClr>
                </a:solidFill>
                <a:latin typeface="微软雅黑" panose="020B0503020204020204" charset="-122"/>
                <a:ea typeface="微软雅黑" panose="020B0503020204020204" charset="-122"/>
              </a:rPr>
              <a:t>第1</a:t>
            </a:r>
            <a:r>
              <a:rPr lang="en-US" altLang="zh-CN" b="1" dirty="0" smtClean="0">
                <a:solidFill>
                  <a:schemeClr val="accent1">
                    <a:lumMod val="50000"/>
                  </a:schemeClr>
                </a:solidFill>
                <a:latin typeface="微软雅黑" panose="020B0503020204020204" charset="-122"/>
                <a:ea typeface="微软雅黑" panose="020B0503020204020204" charset="-122"/>
              </a:rPr>
              <a:t>8</a:t>
            </a:r>
            <a:r>
              <a:rPr lang="zh-CN" altLang="en-US" b="1" dirty="0" smtClean="0">
                <a:solidFill>
                  <a:schemeClr val="accent1">
                    <a:lumMod val="50000"/>
                  </a:schemeClr>
                </a:solidFill>
                <a:latin typeface="微软雅黑" panose="020B0503020204020204" charset="-122"/>
                <a:ea typeface="微软雅黑" panose="020B0503020204020204" charset="-122"/>
              </a:rPr>
              <a:t>讲</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18" name="标题 1"/>
          <p:cNvSpPr>
            <a:spLocks noGrp="1"/>
          </p:cNvSpPr>
          <p:nvPr>
            <p:custDataLst>
              <p:tags r:id="rId2"/>
            </p:custDataLst>
          </p:nvPr>
        </p:nvSpPr>
        <p:spPr>
          <a:xfrm>
            <a:off x="1959613" y="2274177"/>
            <a:ext cx="9537425" cy="1152525"/>
          </a:xfrm>
          <a:prstGeom prst="rect">
            <a:avLst/>
          </a:prstGeom>
        </p:spPr>
        <p:txBody>
          <a:bodyPr vert="horz" lIns="91440" tIns="45720" rIns="91440" bIns="45720" rtlCol="0" anchor="t"/>
          <a:lstStyle>
            <a:lvl1pPr algn="l" defTabSz="914400" rtl="0" eaLnBrk="1" latinLnBrk="0" hangingPunct="1">
              <a:lnSpc>
                <a:spcPct val="85000"/>
              </a:lnSpc>
              <a:spcBef>
                <a:spcPct val="0"/>
              </a:spcBef>
              <a:buNone/>
              <a:defRPr sz="7700" b="0" i="1" kern="1200" cap="all" baseline="0">
                <a:solidFill>
                  <a:schemeClr val="tx2"/>
                </a:solidFill>
                <a:latin typeface="Microsoft YaHei UI" panose="020B0503020204020204" pitchFamily="34" charset="-122"/>
                <a:ea typeface="Microsoft YaHei UI" panose="020B0503020204020204" pitchFamily="34" charset="-122"/>
                <a:cs typeface="+mj-cs"/>
              </a:defRPr>
            </a:lvl1pPr>
          </a:lstStyle>
          <a:p>
            <a:pPr>
              <a:lnSpc>
                <a:spcPct val="120000"/>
              </a:lnSpc>
              <a:spcBef>
                <a:spcPts val="0"/>
              </a:spcBef>
              <a:defRPr/>
            </a:pPr>
            <a:r>
              <a:rPr lang="zh-CN" altLang="en-US" sz="5600" b="1" i="0" spc="300" dirty="0">
                <a:solidFill>
                  <a:schemeClr val="tx2">
                    <a:lumMod val="50000"/>
                  </a:schemeClr>
                </a:solidFill>
                <a:latin typeface="Arial" panose="020B0604020202020204"/>
                <a:ea typeface="微软雅黑" panose="020B0503020204020204" charset="-122"/>
                <a:cs typeface="+mn-ea"/>
              </a:rPr>
              <a:t>碱金属　钠及其重要化合物的转化</a:t>
            </a:r>
            <a:endParaRPr lang="zh-CN" altLang="en-US" sz="5600" b="1" i="0" spc="300" dirty="0">
              <a:solidFill>
                <a:schemeClr val="tx2">
                  <a:lumMod val="50000"/>
                </a:schemeClr>
              </a:solidFill>
              <a:latin typeface="Arial" panose="020B0604020202020204"/>
              <a:ea typeface="微软雅黑" panose="020B0503020204020204" charset="-122"/>
              <a:cs typeface="+mn-ea"/>
              <a:sym typeface="+mn-ea"/>
            </a:endParaRPr>
          </a:p>
        </p:txBody>
      </p:sp>
    </p:spTree>
    <p:extLst>
      <p:ext uri="{BB962C8B-B14F-4D97-AF65-F5344CB8AC3E}">
        <p14:creationId xmlns:p14="http://schemas.microsoft.com/office/powerpoint/2010/main" val="483295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08204" y="874072"/>
            <a:ext cx="11374004" cy="2677656"/>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一、碱金属的还原性</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碱金属单质及其化合物有广泛应用。回答下列问题：</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锂是最轻的活泼金属，常用于制造高效锂电池。电解池中的电解液不能用水作溶剂，原因是</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 name="组合 1"/>
          <p:cNvGrpSpPr/>
          <p:nvPr/>
        </p:nvGrpSpPr>
        <p:grpSpPr>
          <a:xfrm>
            <a:off x="0" y="0"/>
            <a:ext cx="12192000" cy="792000"/>
            <a:chOff x="0" y="0"/>
            <a:chExt cx="12192000" cy="792000"/>
          </a:xfrm>
        </p:grpSpPr>
        <p:cxnSp>
          <p:nvCxnSpPr>
            <p:cNvPr id="16" name="直接连接符 15"/>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矩形 16"/>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19" name="矩形 18"/>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0" name="直接连接符 19"/>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5"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
        <p:nvSpPr>
          <p:cNvPr id="4" name="矩形 3"/>
          <p:cNvSpPr/>
          <p:nvPr/>
        </p:nvSpPr>
        <p:spPr>
          <a:xfrm>
            <a:off x="4078982" y="2866430"/>
            <a:ext cx="2698175" cy="523220"/>
          </a:xfrm>
          <a:prstGeom prst="rect">
            <a:avLst/>
          </a:prstGeom>
        </p:spPr>
        <p:txBody>
          <a:bodyPr wrap="none">
            <a:spAutoFit/>
          </a:bodyPr>
          <a:lstStyle/>
          <a:p>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锂可以与水反应</a:t>
            </a:r>
            <a:endParaRPr lang="zh-CN" altLang="en-US" dirty="0"/>
          </a:p>
        </p:txBody>
      </p:sp>
    </p:spTree>
    <p:extLst>
      <p:ext uri="{BB962C8B-B14F-4D97-AF65-F5344CB8AC3E}">
        <p14:creationId xmlns:p14="http://schemas.microsoft.com/office/powerpoint/2010/main" val="30337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08204" y="477466"/>
            <a:ext cx="11374004" cy="5262979"/>
          </a:xfrm>
          <a:prstGeom prst="rect">
            <a:avLst/>
          </a:prstGeom>
        </p:spPr>
        <p:txBody>
          <a:bodyPr wrap="square">
            <a:spAutoFit/>
          </a:body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金属钾是一种活泼的金属，下列有关其性质的说法正确的</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a:t>
            </a:r>
            <a:endPar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填字母</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钾在空气中燃烧时，只生成</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钾与水反应，由于反应剧烈可能会发生爆炸</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钾与水反应比钠与水反应更剧烈，说明钾的金属性比钠强</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钾的焰色试验要透过蓝色钴玻璃观察</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E.</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在金属钾与水反应的实验中，钾浮在液面上并燃烧，与其密度及</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反应</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的</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热效应</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有关</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10271670" y="596082"/>
            <a:ext cx="1141659"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BCDE</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85553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08204" y="685354"/>
            <a:ext cx="11374004" cy="4616648"/>
          </a:xfrm>
          <a:prstGeom prst="rect">
            <a:avLst/>
          </a:prstGeom>
        </p:spPr>
        <p:txBody>
          <a:bodyPr wrap="square">
            <a:spAutoFit/>
          </a:bodyPr>
          <a:lstStyle/>
          <a:p>
            <a:pPr>
              <a:lnSpc>
                <a:spcPct val="150000"/>
              </a:lnSpc>
              <a:spcAft>
                <a:spcPts val="0"/>
              </a:spcAft>
            </a:pPr>
            <a:r>
              <a:rPr lang="zh-CN" altLang="zh-CN" sz="2800" dirty="0" smtClean="0">
                <a:effectLst/>
                <a:latin typeface="Times New Roman" panose="02020603050405020304" pitchFamily="18" charset="0"/>
                <a:ea typeface="方正大黑_GBK" panose="03000509000000000000" pitchFamily="65" charset="-122"/>
                <a:cs typeface="Times New Roman" panose="02020603050405020304" pitchFamily="18" charset="0"/>
              </a:rPr>
              <a:t>二</a:t>
            </a:r>
            <a:r>
              <a:rPr lang="zh-CN" altLang="zh-CN" sz="2800" dirty="0">
                <a:effectLst/>
                <a:latin typeface="Times New Roman" panose="02020603050405020304" pitchFamily="18" charset="0"/>
                <a:ea typeface="方正大黑_GBK" panose="03000509000000000000" pitchFamily="65" charset="-122"/>
                <a:cs typeface="Times New Roman" panose="02020603050405020304" pitchFamily="18" charset="0"/>
              </a:rPr>
              <a:t>、金属氢化物的还原性</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金属氢化物是金属与氢的二元化合物，活泼金属</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如碱金属</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氢化物，都是优良的还原剂，过渡金属合金</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或金属互化物</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的氢化物被用作储氢材</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料。</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根据金属氢化物的特点解答下列问题。</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(1)KH</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是一种野外供氢剂，其电子式为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，与水反应放出氢气，化学方程式为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 </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mol</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氢气时，反应中转移的电子数为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矩形 2"/>
              <p:cNvSpPr/>
              <p:nvPr/>
            </p:nvSpPr>
            <p:spPr>
              <a:xfrm>
                <a:off x="6455246" y="3313084"/>
                <a:ext cx="124649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6455246" y="3313084"/>
                <a:ext cx="1246495" cy="523220"/>
              </a:xfrm>
              <a:prstGeom prst="rect">
                <a:avLst/>
              </a:prstGeom>
              <a:blipFill rotWithShape="0">
                <a:blip r:embed="rId2"/>
                <a:stretch>
                  <a:fillRect l="-10294" t="-12791" r="-1961" b="-30233"/>
                </a:stretch>
              </a:blipFill>
            </p:spPr>
            <p:txBody>
              <a:bodyPr/>
              <a:lstStyle/>
              <a:p>
                <a:r>
                  <a:rPr lang="zh-CN" altLang="en-US">
                    <a:noFill/>
                  </a:rPr>
                  <a:t> </a:t>
                </a:r>
              </a:p>
            </p:txBody>
          </p:sp>
        </mc:Fallback>
      </mc:AlternateContent>
      <p:sp>
        <p:nvSpPr>
          <p:cNvPr id="5" name="矩形 4"/>
          <p:cNvSpPr/>
          <p:nvPr/>
        </p:nvSpPr>
        <p:spPr>
          <a:xfrm>
            <a:off x="2676200" y="3973856"/>
            <a:ext cx="385105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KH+H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=KOH+H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p>
        </p:txBody>
      </p:sp>
      <p:sp>
        <p:nvSpPr>
          <p:cNvPr id="7" name="矩形 6"/>
          <p:cNvSpPr/>
          <p:nvPr/>
        </p:nvSpPr>
        <p:spPr>
          <a:xfrm>
            <a:off x="2329360" y="4609228"/>
            <a:ext cx="2783134" cy="523220"/>
          </a:xfrm>
          <a:prstGeom prst="rect">
            <a:avLst/>
          </a:prstGeom>
        </p:spPr>
        <p:txBody>
          <a:bodyPr wrap="none">
            <a:spAutoFit/>
          </a:bodyPr>
          <a:lstStyle/>
          <a:p>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或</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6.02×10</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Tree>
    <p:extLst>
      <p:ext uri="{BB962C8B-B14F-4D97-AF65-F5344CB8AC3E}">
        <p14:creationId xmlns:p14="http://schemas.microsoft.com/office/powerpoint/2010/main" val="24726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08204" y="681871"/>
            <a:ext cx="11374004" cy="3323987"/>
          </a:xfrm>
          <a:prstGeom prst="rect">
            <a:avLst/>
          </a:prstGeom>
        </p:spPr>
        <p:txBody>
          <a:bodyPr wrap="square">
            <a:spAutoFit/>
          </a:body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NaH</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在无水条件下可作为某些钢铁制品的脱锈剂</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铁锈的成分表示为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，脱锈过程中生成两种产物，其反应的化学方程式</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以氢化锂</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LiH</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和氯化铝为原料合成氢化铝锂</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(LiAlH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的反应的化学方程式：</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矩形 3"/>
          <p:cNvSpPr/>
          <p:nvPr/>
        </p:nvSpPr>
        <p:spPr>
          <a:xfrm>
            <a:off x="9564290" y="1380743"/>
            <a:ext cx="210346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3NaH+Fe</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dirty="0"/>
          </a:p>
        </p:txBody>
      </p:sp>
      <p:sp>
        <p:nvSpPr>
          <p:cNvPr id="8" name="矩形 7"/>
          <p:cNvSpPr/>
          <p:nvPr/>
        </p:nvSpPr>
        <p:spPr>
          <a:xfrm>
            <a:off x="550590" y="2071231"/>
            <a:ext cx="2627964" cy="523220"/>
          </a:xfrm>
          <a:prstGeom prst="rect">
            <a:avLst/>
          </a:prstGeom>
        </p:spPr>
        <p:txBody>
          <a:bodyPr wrap="none">
            <a:spAutoFit/>
          </a:bodyPr>
          <a:lstStyle/>
          <a:p>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=2Fe+3NaOH</a:t>
            </a:r>
            <a:endParaRPr lang="zh-CN" altLang="en-US" dirty="0"/>
          </a:p>
        </p:txBody>
      </p:sp>
      <p:sp>
        <p:nvSpPr>
          <p:cNvPr id="10" name="矩形 9"/>
          <p:cNvSpPr/>
          <p:nvPr/>
        </p:nvSpPr>
        <p:spPr>
          <a:xfrm>
            <a:off x="1594681" y="3320767"/>
            <a:ext cx="464454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4LiH+AlCl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=LiAlH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+3LiCl</a:t>
            </a:r>
            <a:endParaRPr lang="zh-CN" altLang="en-US" dirty="0"/>
          </a:p>
        </p:txBody>
      </p:sp>
      <p:sp>
        <p:nvSpPr>
          <p:cNvPr id="12" name="矩形 11">
            <a:hlinkClick r:id="rId2"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312561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图片 6"/>
          <p:cNvPicPr preferRelativeResize="0">
            <a:picLocks/>
          </p:cNvPicPr>
          <p:nvPr/>
        </p:nvPicPr>
        <p:blipFill rotWithShape="1">
          <a:blip r:embed="rId3">
            <a:extLst>
              <a:ext uri="{28A0092B-C50C-407E-A947-70E740481C1C}">
                <a14:useLocalDpi xmlns:a14="http://schemas.microsoft.com/office/drawing/2010/main" val="0"/>
              </a:ext>
            </a:extLst>
          </a:blip>
          <a:srcRect t="7995" b="7054"/>
          <a:stretch/>
        </p:blipFill>
        <p:spPr>
          <a:xfrm>
            <a:off x="813" y="1588"/>
            <a:ext cx="12189600" cy="6858000"/>
          </a:xfrm>
          <a:prstGeom prst="rect">
            <a:avLst/>
          </a:prstGeom>
        </p:spPr>
      </p:pic>
      <p:sp>
        <p:nvSpPr>
          <p:cNvPr id="8" name="矩形 7"/>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考点二</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22" name="直接连接符 21"/>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钠及其重要化合物的转化关系</a:t>
            </a:r>
          </a:p>
        </p:txBody>
      </p:sp>
    </p:spTree>
    <p:extLst>
      <p:ext uri="{BB962C8B-B14F-4D97-AF65-F5344CB8AC3E}">
        <p14:creationId xmlns:p14="http://schemas.microsoft.com/office/powerpoint/2010/main" val="2007882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89206" y="862205"/>
            <a:ext cx="11412000" cy="5909310"/>
          </a:xfrm>
          <a:prstGeom prst="rect">
            <a:avLst/>
          </a:prstGeom>
        </p:spPr>
        <p:txBody>
          <a:bodyPr wrap="square">
            <a:spAutoFit/>
          </a:bodyPr>
          <a:lstStyle/>
          <a:p>
            <a:pPr>
              <a:lnSpc>
                <a:spcPct val="150000"/>
              </a:lnSpc>
              <a:spcAft>
                <a:spcPts val="0"/>
              </a:spcAft>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重要</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方程式书写再落实</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吸收水和二氧化碳的</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化学方程</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式</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分别</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_________________________</a:t>
            </a:r>
            <a:endPar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以海水中的氯化钠为原料分别制取金属钠、烧碱、纯碱的化学方程式：</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smtClean="0">
                <a:effectLst/>
                <a:latin typeface="Calibri" panose="020F0502020204030204" pitchFamily="34" charset="0"/>
                <a:ea typeface="宋体" panose="02010600030101010101" pitchFamily="2" charset="-122"/>
                <a:cs typeface="宋体" panose="02010600030101010101" pitchFamily="2" charset="-122"/>
              </a:rPr>
              <a:t>①</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制取金属钠</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②</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现代工业制烧碱</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③</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制取纯碱</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a:t>
            </a:r>
          </a:p>
          <a:p>
            <a:pPr>
              <a:lnSpc>
                <a:spcPct val="150000"/>
              </a:lnSpc>
              <a:spcAft>
                <a:spcPts val="0"/>
              </a:spcAft>
            </a:pP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2" name="组合 21"/>
          <p:cNvGrpSpPr/>
          <p:nvPr/>
        </p:nvGrpSpPr>
        <p:grpSpPr>
          <a:xfrm>
            <a:off x="0" y="0"/>
            <a:ext cx="12192000" cy="792000"/>
            <a:chOff x="0" y="0"/>
            <a:chExt cx="12192000" cy="792000"/>
          </a:xfrm>
        </p:grpSpPr>
        <p:cxnSp>
          <p:nvCxnSpPr>
            <p:cNvPr id="23" name="直接连接符 22"/>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矩形 23"/>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6" name="矩形 25"/>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7" name="直接连接符 26"/>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8"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构建知识网络</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pic>
        <p:nvPicPr>
          <p:cNvPr id="17" name="image308.jpeg"/>
          <p:cNvPicPr/>
          <p:nvPr/>
        </p:nvPicPr>
        <p:blipFill>
          <a:blip r:embed="rId2">
            <a:clrChange>
              <a:clrFrom>
                <a:srgbClr val="FFFFFF"/>
              </a:clrFrom>
              <a:clrTo>
                <a:srgbClr val="FFFFFF">
                  <a:alpha val="0"/>
                </a:srgbClr>
              </a:clrTo>
            </a:clrChange>
          </a:blip>
          <a:stretch>
            <a:fillRect/>
          </a:stretch>
        </p:blipFill>
        <p:spPr>
          <a:xfrm>
            <a:off x="6761742" y="1035170"/>
            <a:ext cx="5039464" cy="2454772"/>
          </a:xfrm>
          <a:prstGeom prst="rect">
            <a:avLst/>
          </a:prstGeom>
        </p:spPr>
      </p:pic>
      <p:sp>
        <p:nvSpPr>
          <p:cNvPr id="3" name="矩形 2"/>
          <p:cNvSpPr/>
          <p:nvPr/>
        </p:nvSpPr>
        <p:spPr>
          <a:xfrm>
            <a:off x="1958690" y="2210667"/>
            <a:ext cx="420852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=4NaOH</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solidFill>
                <a:srgbClr val="C00000"/>
              </a:solidFill>
            </a:endParaRPr>
          </a:p>
        </p:txBody>
      </p:sp>
      <p:sp>
        <p:nvSpPr>
          <p:cNvPr id="29" name="矩形 28"/>
          <p:cNvSpPr/>
          <p:nvPr/>
        </p:nvSpPr>
        <p:spPr>
          <a:xfrm>
            <a:off x="550590" y="2840343"/>
            <a:ext cx="1013419"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solidFill>
                <a:srgbClr val="C00000"/>
              </a:solidFill>
            </a:endParaRPr>
          </a:p>
        </p:txBody>
      </p:sp>
      <p:sp>
        <p:nvSpPr>
          <p:cNvPr id="30" name="矩形 29"/>
          <p:cNvSpPr/>
          <p:nvPr/>
        </p:nvSpPr>
        <p:spPr>
          <a:xfrm>
            <a:off x="1846734" y="2854847"/>
            <a:ext cx="4787208"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dirty="0">
              <a:solidFill>
                <a:srgbClr val="C00000"/>
              </a:solidFill>
            </a:endParaRPr>
          </a:p>
        </p:txBody>
      </p:sp>
      <p:grpSp>
        <p:nvGrpSpPr>
          <p:cNvPr id="4" name="组合 3"/>
          <p:cNvGrpSpPr/>
          <p:nvPr/>
        </p:nvGrpSpPr>
        <p:grpSpPr>
          <a:xfrm>
            <a:off x="2976359" y="4077866"/>
            <a:ext cx="4414991" cy="583695"/>
            <a:chOff x="2940549" y="4449439"/>
            <a:chExt cx="4414991" cy="583695"/>
          </a:xfrm>
        </p:grpSpPr>
        <p:sp>
          <p:nvSpPr>
            <p:cNvPr id="31" name="矩形 30"/>
            <p:cNvSpPr/>
            <p:nvPr/>
          </p:nvSpPr>
          <p:spPr>
            <a:xfrm>
              <a:off x="2940549" y="4509914"/>
              <a:ext cx="441499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2NaCl(</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熔融</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2Na+Cl</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solidFill>
                  <a:srgbClr val="C00000"/>
                </a:solidFill>
              </a:endParaRPr>
            </a:p>
          </p:txBody>
        </p:sp>
        <p:pic>
          <p:nvPicPr>
            <p:cNvPr id="18" name="image311.jpeg" descr="source:si_idp1056198816;FounderCES"/>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4943078" y="4449439"/>
              <a:ext cx="647883" cy="566361"/>
            </a:xfrm>
            <a:prstGeom prst="rect">
              <a:avLst/>
            </a:prstGeom>
          </p:spPr>
        </p:pic>
      </p:grpSp>
      <p:grpSp>
        <p:nvGrpSpPr>
          <p:cNvPr id="32" name="组合 31"/>
          <p:cNvGrpSpPr/>
          <p:nvPr/>
        </p:nvGrpSpPr>
        <p:grpSpPr>
          <a:xfrm>
            <a:off x="3528280" y="4729597"/>
            <a:ext cx="5937844" cy="583695"/>
            <a:chOff x="2940549" y="4449439"/>
            <a:chExt cx="5937844" cy="583695"/>
          </a:xfrm>
        </p:grpSpPr>
        <p:sp>
          <p:nvSpPr>
            <p:cNvPr id="33" name="矩形 32"/>
            <p:cNvSpPr/>
            <p:nvPr/>
          </p:nvSpPr>
          <p:spPr>
            <a:xfrm>
              <a:off x="2940549" y="4509914"/>
              <a:ext cx="593784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2NaCl+2H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2NaOH+H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solidFill>
                  <a:srgbClr val="C00000"/>
                </a:solidFill>
              </a:endParaRPr>
            </a:p>
          </p:txBody>
        </p:sp>
        <p:pic>
          <p:nvPicPr>
            <p:cNvPr id="34" name="image311.jpeg" descr="source:si_idp1056198816;FounderCES"/>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5016308" y="4449439"/>
              <a:ext cx="647883" cy="566361"/>
            </a:xfrm>
            <a:prstGeom prst="rect">
              <a:avLst/>
            </a:prstGeom>
          </p:spPr>
        </p:pic>
      </p:grpSp>
      <p:sp>
        <p:nvSpPr>
          <p:cNvPr id="35" name="矩形 34"/>
          <p:cNvSpPr/>
          <p:nvPr/>
        </p:nvSpPr>
        <p:spPr>
          <a:xfrm>
            <a:off x="2613279" y="5407918"/>
            <a:ext cx="6866303"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+NaCl+CO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a:t>
            </a:r>
            <a:endParaRPr lang="zh-CN" altLang="en-US" dirty="0">
              <a:solidFill>
                <a:srgbClr val="C00000"/>
              </a:solidFill>
            </a:endParaRPr>
          </a:p>
        </p:txBody>
      </p:sp>
      <p:sp>
        <p:nvSpPr>
          <p:cNvPr id="14" name="矩形 13"/>
          <p:cNvSpPr/>
          <p:nvPr/>
        </p:nvSpPr>
        <p:spPr>
          <a:xfrm>
            <a:off x="9852520" y="5408793"/>
            <a:ext cx="166103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2NaHCO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dirty="0">
              <a:solidFill>
                <a:srgbClr val="C00000"/>
              </a:solidFill>
            </a:endParaRPr>
          </a:p>
        </p:txBody>
      </p:sp>
      <p:grpSp>
        <p:nvGrpSpPr>
          <p:cNvPr id="15" name="组合 14"/>
          <p:cNvGrpSpPr/>
          <p:nvPr/>
        </p:nvGrpSpPr>
        <p:grpSpPr>
          <a:xfrm>
            <a:off x="544369" y="5993400"/>
            <a:ext cx="4107482" cy="595477"/>
            <a:chOff x="544369" y="5942600"/>
            <a:chExt cx="4107482" cy="595477"/>
          </a:xfrm>
        </p:grpSpPr>
        <p:pic>
          <p:nvPicPr>
            <p:cNvPr id="20" name="image314.jpeg" descr="source:si_idp1056345376;FounderCES"/>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544369" y="5942600"/>
              <a:ext cx="647883" cy="566361"/>
            </a:xfrm>
            <a:prstGeom prst="rect">
              <a:avLst/>
            </a:prstGeom>
          </p:spPr>
        </p:pic>
        <p:sp>
          <p:nvSpPr>
            <p:cNvPr id="36" name="矩形 35"/>
            <p:cNvSpPr/>
            <p:nvPr/>
          </p:nvSpPr>
          <p:spPr>
            <a:xfrm>
              <a:off x="1198662" y="6014857"/>
              <a:ext cx="3453189"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 </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solidFill>
                  <a:srgbClr val="C00000"/>
                </a:solidFill>
              </a:endParaRPr>
            </a:p>
          </p:txBody>
        </p:sp>
      </p:grpSp>
    </p:spTree>
    <p:extLst>
      <p:ext uri="{BB962C8B-B14F-4D97-AF65-F5344CB8AC3E}">
        <p14:creationId xmlns:p14="http://schemas.microsoft.com/office/powerpoint/2010/main" val="26709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linds(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linds(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500"/>
                                        <p:tgtEl>
                                          <p:spTgt spid="1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35"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89206" y="909514"/>
            <a:ext cx="11412000" cy="3347840"/>
          </a:xfrm>
          <a:prstGeom prst="rect">
            <a:avLst/>
          </a:prstGeom>
        </p:spPr>
        <p:txBody>
          <a:bodyPr wrap="square">
            <a:spAutoFit/>
          </a:body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烧碱溶液中通入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的离子方程式：</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①</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少量</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②</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过量</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r>
              <a:rPr lang="en-US" altLang="zh-CN" sz="2800" dirty="0">
                <a:effectLst/>
                <a:latin typeface="Times New Roman" panose="02020603050405020304" pitchFamily="18" charset="0"/>
                <a:ea typeface="方正中等线简体" panose="03000509000000000000" pitchFamily="65" charset="-122"/>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饱和碳酸钠溶液中通入</a:t>
            </a:r>
            <a:r>
              <a:rPr lang="en-US" altLang="zh-CN" sz="2800" dirty="0">
                <a:effectLst/>
                <a:latin typeface="Times New Roman" panose="02020603050405020304" pitchFamily="18" charset="0"/>
                <a:ea typeface="方正中等线简体" panose="03000509000000000000" pitchFamily="65" charset="-122"/>
              </a:rPr>
              <a:t>CO</a:t>
            </a:r>
            <a:r>
              <a:rPr lang="en-US" altLang="zh-CN" sz="2800" baseline="-25000" dirty="0">
                <a:effectLst/>
                <a:latin typeface="Times New Roman" panose="02020603050405020304" pitchFamily="18" charset="0"/>
                <a:ea typeface="方正中等线简体" panose="03000509000000000000" pitchFamily="65" charset="-122"/>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的离子</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方程</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pP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式：</a:t>
            </a:r>
            <a:r>
              <a:rPr lang="en-US" altLang="zh-CN" sz="2800" u="sng" dirty="0" smtClean="0">
                <a:effectLst/>
                <a:latin typeface="Times New Roman" panose="02020603050405020304" pitchFamily="18" charset="0"/>
                <a:ea typeface="方正中等线简体" panose="03000509000000000000" pitchFamily="65" charset="-122"/>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b="1" dirty="0">
              <a:latin typeface="Calibri" panose="020F0502020204030204" pitchFamily="34" charset="0"/>
              <a:ea typeface="宋体" panose="02010600030101010101" pitchFamily="2" charset="-122"/>
              <a:cs typeface="Times New Roman" panose="02020603050405020304" pitchFamily="18" charset="0"/>
            </a:endParaRPr>
          </a:p>
        </p:txBody>
      </p:sp>
      <p:pic>
        <p:nvPicPr>
          <p:cNvPr id="17" name="image308.jpeg"/>
          <p:cNvPicPr/>
          <p:nvPr/>
        </p:nvPicPr>
        <p:blipFill>
          <a:blip r:embed="rId2">
            <a:clrChange>
              <a:clrFrom>
                <a:srgbClr val="FFFFFF"/>
              </a:clrFrom>
              <a:clrTo>
                <a:srgbClr val="FFFFFF">
                  <a:alpha val="0"/>
                </a:srgbClr>
              </a:clrTo>
            </a:clrChange>
          </a:blip>
          <a:stretch>
            <a:fillRect/>
          </a:stretch>
        </p:blipFill>
        <p:spPr>
          <a:xfrm>
            <a:off x="6816382" y="1035170"/>
            <a:ext cx="5039464" cy="2454772"/>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2494806" y="1629594"/>
                <a:ext cx="4042260" cy="531171"/>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solidFill>
                    <a:srgbClr val="C00000"/>
                  </a:solidFill>
                </a:endParaRPr>
              </a:p>
            </p:txBody>
          </p:sp>
        </mc:Choice>
        <mc:Fallback xmlns="">
          <p:sp>
            <p:nvSpPr>
              <p:cNvPr id="3" name="矩形 2"/>
              <p:cNvSpPr>
                <a:spLocks noRot="1" noChangeAspect="1" noMove="1" noResize="1" noEditPoints="1" noAdjustHandles="1" noChangeArrowheads="1" noChangeShapeType="1" noTextEdit="1"/>
              </p:cNvSpPr>
              <p:nvPr/>
            </p:nvSpPr>
            <p:spPr>
              <a:xfrm>
                <a:off x="2494806" y="1629594"/>
                <a:ext cx="4042260" cy="531171"/>
              </a:xfrm>
              <a:prstGeom prst="rect">
                <a:avLst/>
              </a:prstGeom>
              <a:blipFill rotWithShape="0">
                <a:blip r:embed="rId3"/>
                <a:stretch>
                  <a:fillRect l="-3017" t="-11494" r="-1810" b="-298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2494806" y="2283724"/>
                <a:ext cx="3128549"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en-US" dirty="0">
                  <a:solidFill>
                    <a:srgbClr val="C00000"/>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2494806" y="2283724"/>
                <a:ext cx="3128549" cy="523220"/>
              </a:xfrm>
              <a:prstGeom prst="rect">
                <a:avLst/>
              </a:prstGeom>
              <a:blipFill rotWithShape="0">
                <a:blip r:embed="rId4"/>
                <a:stretch>
                  <a:fillRect l="-3899" t="-14118" b="-317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1198662" y="3522077"/>
                <a:ext cx="6033190" cy="531171"/>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rPr>
                  <a:t>2Na</a:t>
                </a:r>
                <a:r>
                  <a:rPr lang="en-US" altLang="zh-CN" sz="2800" baseline="30000" dirty="0">
                    <a:solidFill>
                      <a:srgbClr val="C00000"/>
                    </a:solidFill>
                    <a:latin typeface="Times New Roman" panose="02020603050405020304" pitchFamily="18" charset="0"/>
                    <a:ea typeface="方正中等线简体" panose="03000509000000000000" pitchFamily="65" charset="-122"/>
                  </a:rPr>
                  <a:t>+</a:t>
                </a:r>
                <a:r>
                  <a:rPr lang="en-US" altLang="zh-CN" sz="2800" dirty="0">
                    <a:solidFill>
                      <a:srgbClr val="C00000"/>
                    </a:solidFill>
                    <a:latin typeface="Times New Roman" panose="02020603050405020304" pitchFamily="18" charset="0"/>
                    <a:ea typeface="方正中等线简体" panose="03000509000000000000" pitchFamily="65" charset="-122"/>
                  </a:rPr>
                  <a:t>+C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O</a:t>
                </a:r>
                <a:r>
                  <a:rPr lang="en-US" altLang="zh-CN" sz="2800" spc="-80" dirty="0">
                    <a:solidFill>
                      <a:srgbClr val="C00000"/>
                    </a:solidFill>
                    <a:latin typeface="Times New Roman" panose="02020603050405020304" pitchFamily="18" charset="0"/>
                    <a:ea typeface="方正中等线简体" panose="03000509000000000000" pitchFamily="65" charset="-122"/>
                  </a:rPr>
                  <a:t>==</a:t>
                </a:r>
                <a:r>
                  <a:rPr lang="en-US" altLang="zh-CN" sz="2800" dirty="0">
                    <a:solidFill>
                      <a:srgbClr val="C00000"/>
                    </a:solidFill>
                    <a:latin typeface="Times New Roman" panose="02020603050405020304" pitchFamily="18" charset="0"/>
                    <a:ea typeface="方正中等线简体" panose="03000509000000000000" pitchFamily="65" charset="-122"/>
                  </a:rPr>
                  <a:t>=2NaHCO</a:t>
                </a:r>
                <a:r>
                  <a:rPr lang="en-US" altLang="zh-CN" sz="2800" baseline="-25000" dirty="0">
                    <a:solidFill>
                      <a:srgbClr val="C00000"/>
                    </a:solidFill>
                    <a:latin typeface="Times New Roman" panose="02020603050405020304" pitchFamily="18" charset="0"/>
                    <a:ea typeface="方正中等线简体" panose="03000509000000000000" pitchFamily="65" charset="-122"/>
                  </a:rPr>
                  <a:t>3</a:t>
                </a:r>
                <a:r>
                  <a:rPr lang="en-US" altLang="zh-CN" sz="2800" dirty="0">
                    <a:solidFill>
                      <a:srgbClr val="C00000"/>
                    </a:solidFill>
                    <a:latin typeface="宋体" panose="02010600030101010101" pitchFamily="2" charset="-122"/>
                    <a:cs typeface="Times New Roman" panose="02020603050405020304" pitchFamily="18" charset="0"/>
                  </a:rPr>
                  <a:t>↓</a:t>
                </a:r>
                <a:endParaRPr lang="zh-CN" altLang="en-US" dirty="0">
                  <a:solidFill>
                    <a:srgbClr val="C00000"/>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1198662" y="3522077"/>
                <a:ext cx="6033190" cy="531171"/>
              </a:xfrm>
              <a:prstGeom prst="rect">
                <a:avLst/>
              </a:prstGeom>
              <a:blipFill rotWithShape="0">
                <a:blip r:embed="rId5"/>
                <a:stretch>
                  <a:fillRect l="-2123" t="-16092" r="-1011" b="-3103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5498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9949" y="1117982"/>
            <a:ext cx="11410514" cy="4832092"/>
            <a:chOff x="281215" y="907757"/>
            <a:chExt cx="11410514" cy="4832092"/>
          </a:xfrm>
        </p:grpSpPr>
        <p:sp>
          <p:nvSpPr>
            <p:cNvPr id="42" name="矩形 41"/>
            <p:cNvSpPr/>
            <p:nvPr/>
          </p:nvSpPr>
          <p:spPr>
            <a:xfrm>
              <a:off x="281215" y="907757"/>
              <a:ext cx="11410514" cy="4832092"/>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一、钠及其化合物的转化条件判断</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在指定条件下，下列选项所示的物质间转化不能实现的是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20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A.Na</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20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20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C.NaCl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20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D.NaOH</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12" name="image319.jpeg" descr="source:si_idp1056859424;FounderCES"/>
            <p:cNvPicPr/>
            <p:nvPr/>
          </p:nvPicPr>
          <p:blipFill>
            <a:blip r:embed="rId2">
              <a:clrChange>
                <a:clrFrom>
                  <a:srgbClr val="FFFFFF"/>
                </a:clrFrom>
                <a:clrTo>
                  <a:srgbClr val="FFFFFF">
                    <a:alpha val="0"/>
                  </a:srgbClr>
                </a:clrTo>
              </a:clrChange>
            </a:blip>
            <a:stretch>
              <a:fillRect/>
            </a:stretch>
          </p:blipFill>
          <p:spPr>
            <a:xfrm>
              <a:off x="1592610" y="2303066"/>
              <a:ext cx="1167286" cy="896448"/>
            </a:xfrm>
            <a:prstGeom prst="rect">
              <a:avLst/>
            </a:prstGeom>
          </p:spPr>
        </p:pic>
        <p:pic>
          <p:nvPicPr>
            <p:cNvPr id="13" name="image320.jpeg" descr="source:si_idp1056910496;FounderCES"/>
            <p:cNvPicPr/>
            <p:nvPr/>
          </p:nvPicPr>
          <p:blipFill>
            <a:blip r:embed="rId3">
              <a:clrChange>
                <a:clrFrom>
                  <a:srgbClr val="FFFFFF"/>
                </a:clrFrom>
                <a:clrTo>
                  <a:srgbClr val="FFFFFF">
                    <a:alpha val="0"/>
                  </a:srgbClr>
                </a:clrTo>
              </a:clrChange>
            </a:blip>
            <a:stretch>
              <a:fillRect/>
            </a:stretch>
          </p:blipFill>
          <p:spPr>
            <a:xfrm>
              <a:off x="2028850" y="3239170"/>
              <a:ext cx="1346256" cy="627198"/>
            </a:xfrm>
            <a:prstGeom prst="rect">
              <a:avLst/>
            </a:prstGeom>
          </p:spPr>
        </p:pic>
        <p:pic>
          <p:nvPicPr>
            <p:cNvPr id="14" name="image321.jpeg" descr="source:si_idp1056953120;FounderCES"/>
            <p:cNvPicPr/>
            <p:nvPr/>
          </p:nvPicPr>
          <p:blipFill>
            <a:blip r:embed="rId4">
              <a:clrChange>
                <a:clrFrom>
                  <a:srgbClr val="FFFFFF"/>
                </a:clrFrom>
                <a:clrTo>
                  <a:srgbClr val="FFFFFF">
                    <a:alpha val="0"/>
                  </a:srgbClr>
                </a:clrTo>
              </a:clrChange>
            </a:blip>
            <a:stretch>
              <a:fillRect/>
            </a:stretch>
          </p:blipFill>
          <p:spPr>
            <a:xfrm>
              <a:off x="2075458" y="4089197"/>
              <a:ext cx="717478" cy="627198"/>
            </a:xfrm>
            <a:prstGeom prst="rect">
              <a:avLst/>
            </a:prstGeom>
          </p:spPr>
        </p:pic>
        <p:pic>
          <p:nvPicPr>
            <p:cNvPr id="15" name="image322.jpeg" descr="source:si_idp1056990240;FounderCES"/>
            <p:cNvPicPr/>
            <p:nvPr/>
          </p:nvPicPr>
          <p:blipFill>
            <a:blip r:embed="rId5">
              <a:clrChange>
                <a:clrFrom>
                  <a:srgbClr val="FFFFFF"/>
                </a:clrFrom>
                <a:clrTo>
                  <a:srgbClr val="FFFFFF">
                    <a:alpha val="0"/>
                  </a:srgbClr>
                </a:clrTo>
              </a:clrChange>
            </a:blip>
            <a:stretch>
              <a:fillRect/>
            </a:stretch>
          </p:blipFill>
          <p:spPr>
            <a:xfrm>
              <a:off x="2263491" y="4933659"/>
              <a:ext cx="1167286" cy="627196"/>
            </a:xfrm>
            <a:prstGeom prst="rect">
              <a:avLst/>
            </a:prstGeom>
          </p:spPr>
        </p:pic>
      </p:grpSp>
      <p:sp>
        <p:nvSpPr>
          <p:cNvPr id="11" name="TextBox 9"/>
          <p:cNvSpPr txBox="1"/>
          <p:nvPr/>
        </p:nvSpPr>
        <p:spPr>
          <a:xfrm>
            <a:off x="212725" y="518147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pSp>
        <p:nvGrpSpPr>
          <p:cNvPr id="16" name="组合 15"/>
          <p:cNvGrpSpPr/>
          <p:nvPr/>
        </p:nvGrpSpPr>
        <p:grpSpPr>
          <a:xfrm>
            <a:off x="0" y="0"/>
            <a:ext cx="12192000" cy="792000"/>
            <a:chOff x="0" y="0"/>
            <a:chExt cx="12192000" cy="792000"/>
          </a:xfrm>
        </p:grpSpPr>
        <p:cxnSp>
          <p:nvCxnSpPr>
            <p:cNvPr id="17" name="直接连接符 16"/>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矩形 17"/>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0" name="矩形 19"/>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1" name="直接连接符 20"/>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拓展综合应用</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Tree>
    <p:extLst>
      <p:ext uri="{BB962C8B-B14F-4D97-AF65-F5344CB8AC3E}">
        <p14:creationId xmlns:p14="http://schemas.microsoft.com/office/powerpoint/2010/main" val="16872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628147"/>
            <a:ext cx="11801206" cy="3096048"/>
            <a:chOff x="0" y="333450"/>
            <a:chExt cx="11801206" cy="3096048"/>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89206" y="820963"/>
              <a:ext cx="11412000" cy="2608535"/>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中加热生成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电解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溶液得到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溶液中加入金属铝生成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7232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9949" y="907757"/>
            <a:ext cx="11410514" cy="4185761"/>
            <a:chOff x="389949" y="907757"/>
            <a:chExt cx="11410514" cy="4185761"/>
          </a:xfrm>
        </p:grpSpPr>
        <p:sp>
          <p:nvSpPr>
            <p:cNvPr id="42" name="矩形 41"/>
            <p:cNvSpPr/>
            <p:nvPr/>
          </p:nvSpPr>
          <p:spPr>
            <a:xfrm>
              <a:off x="389949" y="907757"/>
              <a:ext cx="11410514" cy="4185761"/>
            </a:xfrm>
            <a:prstGeom prst="rect">
              <a:avLst/>
            </a:prstGeom>
          </p:spPr>
          <p:txBody>
            <a:bodyPr wrap="square">
              <a:spAutoFit/>
            </a:bodyPr>
            <a:lstStyle/>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2024·</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盐城模拟</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在指定条件下，下列选项所示的物质间转化能实现的是</a:t>
              </a:r>
              <a:endParaRPr lang="zh-CN" altLang="zh-CN" sz="2800" spc="-60" dirty="0">
                <a:latin typeface="Calibri" panose="020F0502020204030204" pitchFamily="34" charset="0"/>
                <a:ea typeface="宋体" panose="02010600030101010101" pitchFamily="2" charset="-122"/>
                <a:cs typeface="Times New Roman" panose="02020603050405020304" pitchFamily="18" charset="0"/>
              </a:endParaRPr>
            </a:p>
            <a:p>
              <a:pPr>
                <a:lnSpc>
                  <a:spcPct val="20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20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B.NaCl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20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20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D.NaClO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22" name="image323.jpeg" descr="source:si_idp1057202848;FounderCES"/>
            <p:cNvPicPr/>
            <p:nvPr/>
          </p:nvPicPr>
          <p:blipFill>
            <a:blip r:embed="rId2">
              <a:clrChange>
                <a:clrFrom>
                  <a:srgbClr val="FFFFFF"/>
                </a:clrFrom>
                <a:clrTo>
                  <a:srgbClr val="FFFFFF">
                    <a:alpha val="0"/>
                  </a:srgbClr>
                </a:clrTo>
              </a:clrChange>
            </a:blip>
            <a:stretch>
              <a:fillRect/>
            </a:stretch>
          </p:blipFill>
          <p:spPr>
            <a:xfrm>
              <a:off x="1946584" y="1781692"/>
              <a:ext cx="2276230" cy="567982"/>
            </a:xfrm>
            <a:prstGeom prst="rect">
              <a:avLst/>
            </a:prstGeom>
          </p:spPr>
        </p:pic>
        <p:pic>
          <p:nvPicPr>
            <p:cNvPr id="24" name="image324.jpeg" descr="source:si_idp1057239968;FounderCES"/>
            <p:cNvPicPr/>
            <p:nvPr/>
          </p:nvPicPr>
          <p:blipFill>
            <a:blip r:embed="rId3">
              <a:clrChange>
                <a:clrFrom>
                  <a:srgbClr val="FFFFFF"/>
                </a:clrFrom>
                <a:clrTo>
                  <a:srgbClr val="FFFFFF">
                    <a:alpha val="0"/>
                  </a:srgbClr>
                </a:clrTo>
              </a:clrChange>
            </a:blip>
            <a:stretch>
              <a:fillRect/>
            </a:stretch>
          </p:blipFill>
          <p:spPr>
            <a:xfrm>
              <a:off x="2211758" y="2625493"/>
              <a:ext cx="1219152" cy="567982"/>
            </a:xfrm>
            <a:prstGeom prst="rect">
              <a:avLst/>
            </a:prstGeom>
          </p:spPr>
        </p:pic>
        <p:pic>
          <p:nvPicPr>
            <p:cNvPr id="25" name="image325.jpeg" descr="source:si_idp1057285536;FounderCES"/>
            <p:cNvPicPr/>
            <p:nvPr/>
          </p:nvPicPr>
          <p:blipFill>
            <a:blip r:embed="rId3">
              <a:clrChange>
                <a:clrFrom>
                  <a:srgbClr val="FFFFFF"/>
                </a:clrFrom>
                <a:clrTo>
                  <a:srgbClr val="FFFFFF">
                    <a:alpha val="0"/>
                  </a:srgbClr>
                </a:clrTo>
              </a:clrChange>
            </a:blip>
            <a:stretch>
              <a:fillRect/>
            </a:stretch>
          </p:blipFill>
          <p:spPr>
            <a:xfrm>
              <a:off x="2616759" y="3469294"/>
              <a:ext cx="1219152" cy="567982"/>
            </a:xfrm>
            <a:prstGeom prst="rect">
              <a:avLst/>
            </a:prstGeom>
          </p:spPr>
        </p:pic>
        <p:pic>
          <p:nvPicPr>
            <p:cNvPr id="26" name="image326.jpeg" descr="source:si_idp1057325600;FounderCES"/>
            <p:cNvPicPr/>
            <p:nvPr/>
          </p:nvPicPr>
          <p:blipFill>
            <a:blip r:embed="rId3">
              <a:clrChange>
                <a:clrFrom>
                  <a:srgbClr val="FFFFFF"/>
                </a:clrFrom>
                <a:clrTo>
                  <a:srgbClr val="FFFFFF">
                    <a:alpha val="0"/>
                  </a:srgbClr>
                </a:clrTo>
              </a:clrChange>
            </a:blip>
            <a:stretch>
              <a:fillRect/>
            </a:stretch>
          </p:blipFill>
          <p:spPr>
            <a:xfrm>
              <a:off x="2616759" y="4313095"/>
              <a:ext cx="1219152" cy="567982"/>
            </a:xfrm>
            <a:prstGeom prst="rect">
              <a:avLst/>
            </a:prstGeom>
          </p:spPr>
        </p:pic>
      </p:grpSp>
      <p:sp>
        <p:nvSpPr>
          <p:cNvPr id="11" name="TextBox 9"/>
          <p:cNvSpPr txBox="1"/>
          <p:nvPr/>
        </p:nvSpPr>
        <p:spPr>
          <a:xfrm>
            <a:off x="241350" y="3428961"/>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76316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05" y="745278"/>
            <a:ext cx="3152181" cy="452268"/>
            <a:chOff x="2205" y="745278"/>
            <a:chExt cx="3152181" cy="452268"/>
          </a:xfrm>
        </p:grpSpPr>
        <p:sp>
          <p:nvSpPr>
            <p:cNvPr id="17" name="矩形 16"/>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复习目标</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8" name="直接连接符 17"/>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custDataLst>
              <p:tags r:id="rId1"/>
            </p:custDataLst>
          </p:nvPr>
        </p:nvSpPr>
        <p:spPr>
          <a:xfrm>
            <a:off x="1372486" y="1701602"/>
            <a:ext cx="9835288" cy="2308324"/>
          </a:xfrm>
          <a:prstGeom prst="rect">
            <a:avLst/>
          </a:prstGeom>
          <a:noFill/>
          <a:ln>
            <a:noFill/>
          </a:ln>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根据钠的性质掌握碱金属的通性和差异，掌握焰色试验的操作及注意事项</a:t>
            </a:r>
            <a:r>
              <a:rPr lang="zh-CN" altLang="zh-CN"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2</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熟练掌握钠及其重要化合物的转化关系，特别是碳酸钠与碳酸氢钠相互转化关系的应用。</a:t>
            </a:r>
          </a:p>
        </p:txBody>
      </p:sp>
    </p:spTree>
    <p:extLst>
      <p:ext uri="{BB962C8B-B14F-4D97-AF65-F5344CB8AC3E}">
        <p14:creationId xmlns:p14="http://schemas.microsoft.com/office/powerpoint/2010/main" val="3279972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628147"/>
            <a:ext cx="11801206" cy="3165169"/>
            <a:chOff x="0" y="333450"/>
            <a:chExt cx="11801206" cy="3165169"/>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89206" y="820963"/>
              <a:ext cx="11412000" cy="2677656"/>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与足量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溶液中通入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和水反应生成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HClO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的酸性强于碳酸，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2512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693490"/>
            <a:ext cx="11410514" cy="1384995"/>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二、钠及其化合物制备装置图的判断</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2024·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常州模拟</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下列有关模拟侯氏制碱法的实验原理和装置正确的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2" name="组合 1"/>
          <p:cNvGrpSpPr/>
          <p:nvPr/>
        </p:nvGrpSpPr>
        <p:grpSpPr>
          <a:xfrm>
            <a:off x="1128815" y="2097000"/>
            <a:ext cx="9932782" cy="2042760"/>
            <a:chOff x="914952" y="2097000"/>
            <a:chExt cx="9932782" cy="2042760"/>
          </a:xfrm>
        </p:grpSpPr>
        <p:pic>
          <p:nvPicPr>
            <p:cNvPr id="8" name="image327.jpeg"/>
            <p:cNvPicPr/>
            <p:nvPr/>
          </p:nvPicPr>
          <p:blipFill>
            <a:blip r:embed="rId2">
              <a:clrChange>
                <a:clrFrom>
                  <a:srgbClr val="FFFFFF"/>
                </a:clrFrom>
                <a:clrTo>
                  <a:srgbClr val="FFFFFF">
                    <a:alpha val="0"/>
                  </a:srgbClr>
                </a:clrTo>
              </a:clrChange>
            </a:blip>
            <a:stretch>
              <a:fillRect/>
            </a:stretch>
          </p:blipFill>
          <p:spPr>
            <a:xfrm>
              <a:off x="914952" y="2360922"/>
              <a:ext cx="4744736" cy="1778838"/>
            </a:xfrm>
            <a:prstGeom prst="rect">
              <a:avLst/>
            </a:prstGeom>
          </p:spPr>
        </p:pic>
        <p:pic>
          <p:nvPicPr>
            <p:cNvPr id="9" name="image328.jpeg"/>
            <p:cNvPicPr/>
            <p:nvPr/>
          </p:nvPicPr>
          <p:blipFill>
            <a:blip r:embed="rId3">
              <a:clrChange>
                <a:clrFrom>
                  <a:srgbClr val="FFFFFF"/>
                </a:clrFrom>
                <a:clrTo>
                  <a:srgbClr val="FFFFFF">
                    <a:alpha val="0"/>
                  </a:srgbClr>
                </a:clrTo>
              </a:clrChange>
            </a:blip>
            <a:stretch>
              <a:fillRect/>
            </a:stretch>
          </p:blipFill>
          <p:spPr>
            <a:xfrm>
              <a:off x="6103000" y="2097000"/>
              <a:ext cx="4744734" cy="2042760"/>
            </a:xfrm>
            <a:prstGeom prst="rect">
              <a:avLst/>
            </a:prstGeom>
          </p:spPr>
        </p:pic>
      </p:grpSp>
      <p:sp>
        <p:nvSpPr>
          <p:cNvPr id="11" name="TextBox 9"/>
          <p:cNvSpPr txBox="1"/>
          <p:nvPr/>
        </p:nvSpPr>
        <p:spPr>
          <a:xfrm>
            <a:off x="6069806" y="350180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232891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628147"/>
            <a:ext cx="11801206" cy="3742378"/>
            <a:chOff x="0" y="333450"/>
            <a:chExt cx="11801206" cy="3742378"/>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89206" y="820963"/>
              <a:ext cx="11412000" cy="3254865"/>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由于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在试管口遇冷时又能结合生成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，无法制取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由于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的溶解度远大于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，故制取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时，应将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通入溶有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的饱和食盐水中，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加热</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应在坩埚中进行，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59170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32897" y="216431"/>
            <a:ext cx="11524619" cy="4293483"/>
          </a:xfrm>
          <a:prstGeom prst="rect">
            <a:avLst/>
          </a:prstGeom>
        </p:spPr>
        <p:txBody>
          <a:bodyPr wrap="square">
            <a:spAutoFit/>
          </a:bodyPr>
          <a:lstStyle/>
          <a:p>
            <a:pPr>
              <a:lnSpc>
                <a:spcPct val="150000"/>
              </a:lnSpc>
              <a:spcAft>
                <a:spcPts val="0"/>
              </a:spcAft>
            </a:pP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2021·</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河北，</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14</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600" spc="-60" dirty="0">
                <a:latin typeface="Calibri" panose="020F0502020204030204" pitchFamily="34" charset="0"/>
                <a:ea typeface="宋体" panose="02010600030101010101" pitchFamily="2" charset="-122"/>
                <a:cs typeface="宋体" panose="02010600030101010101" pitchFamily="2" charset="-122"/>
              </a:rPr>
              <a:t>②</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化工专家侯德榜发明的侯氏制碱法为我国纯碱工</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业和国民经济发展做出了重要贡献，某化学兴趣小组在实验室中模拟并改进侯氏制碱法制备</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进一步</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处理得到产品</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实验流程</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如图</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回答下列问题：</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A~E</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中选择合适的仪器制备</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正确</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的连接顺序是</a:t>
            </a:r>
            <a:r>
              <a:rPr lang="zh-CN" altLang="zh-CN" sz="26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按气流方向</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用</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小写字母表示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10" name="image329.jpeg"/>
          <p:cNvPicPr/>
          <p:nvPr/>
        </p:nvPicPr>
        <p:blipFill>
          <a:blip r:embed="rId2">
            <a:clrChange>
              <a:clrFrom>
                <a:srgbClr val="FFFFFF"/>
              </a:clrFrom>
              <a:clrTo>
                <a:srgbClr val="FFFFFF">
                  <a:alpha val="0"/>
                </a:srgbClr>
              </a:clrTo>
            </a:clrChange>
          </a:blip>
          <a:stretch>
            <a:fillRect/>
          </a:stretch>
        </p:blipFill>
        <p:spPr>
          <a:xfrm>
            <a:off x="6927988" y="2346454"/>
            <a:ext cx="4824878" cy="1483908"/>
          </a:xfrm>
          <a:prstGeom prst="rect">
            <a:avLst/>
          </a:prstGeom>
        </p:spPr>
      </p:pic>
      <p:pic>
        <p:nvPicPr>
          <p:cNvPr id="11" name="image330.jpeg"/>
          <p:cNvPicPr/>
          <p:nvPr/>
        </p:nvPicPr>
        <p:blipFill>
          <a:blip r:embed="rId3">
            <a:clrChange>
              <a:clrFrom>
                <a:srgbClr val="FFFFFF"/>
              </a:clrFrom>
              <a:clrTo>
                <a:srgbClr val="FFFFFF">
                  <a:alpha val="0"/>
                </a:srgbClr>
              </a:clrTo>
            </a:clrChange>
          </a:blip>
          <a:stretch>
            <a:fillRect/>
          </a:stretch>
        </p:blipFill>
        <p:spPr>
          <a:xfrm>
            <a:off x="2350790" y="4437906"/>
            <a:ext cx="4577198" cy="1979268"/>
          </a:xfrm>
          <a:prstGeom prst="rect">
            <a:avLst/>
          </a:prstGeom>
        </p:spPr>
      </p:pic>
      <p:pic>
        <p:nvPicPr>
          <p:cNvPr id="12" name="image331.jpeg"/>
          <p:cNvPicPr/>
          <p:nvPr/>
        </p:nvPicPr>
        <p:blipFill>
          <a:blip r:embed="rId4">
            <a:clrChange>
              <a:clrFrom>
                <a:srgbClr val="FFFFFF"/>
              </a:clrFrom>
              <a:clrTo>
                <a:srgbClr val="FFFFFF">
                  <a:alpha val="0"/>
                </a:srgbClr>
              </a:clrTo>
            </a:clrChange>
          </a:blip>
          <a:stretch>
            <a:fillRect/>
          </a:stretch>
        </p:blipFill>
        <p:spPr>
          <a:xfrm>
            <a:off x="7444890" y="4871072"/>
            <a:ext cx="2597930" cy="1546102"/>
          </a:xfrm>
          <a:prstGeom prst="rect">
            <a:avLst/>
          </a:prstGeom>
        </p:spPr>
      </p:pic>
      <p:sp>
        <p:nvSpPr>
          <p:cNvPr id="4" name="矩形 3"/>
          <p:cNvSpPr/>
          <p:nvPr/>
        </p:nvSpPr>
        <p:spPr>
          <a:xfrm>
            <a:off x="3172604" y="3280902"/>
            <a:ext cx="1071127" cy="492443"/>
          </a:xfrm>
          <a:prstGeom prst="rect">
            <a:avLst/>
          </a:prstGeom>
        </p:spPr>
        <p:txBody>
          <a:bodyPr wrap="none">
            <a:spAutoFit/>
          </a:bodyPr>
          <a:lstStyle/>
          <a:p>
            <a:r>
              <a:rPr lang="en-US" altLang="zh-CN" sz="2600" dirty="0" err="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aefbcd</a:t>
            </a:r>
            <a:endParaRPr lang="zh-CN" altLang="en-US" sz="2600" dirty="0"/>
          </a:p>
        </p:txBody>
      </p:sp>
    </p:spTree>
    <p:extLst>
      <p:ext uri="{BB962C8B-B14F-4D97-AF65-F5344CB8AC3E}">
        <p14:creationId xmlns:p14="http://schemas.microsoft.com/office/powerpoint/2010/main" val="70294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2408322"/>
            <a:ext cx="11410514" cy="2677656"/>
          </a:xfrm>
          <a:prstGeom prst="rect">
            <a:avLst/>
          </a:prstGeom>
        </p:spPr>
        <p:txBody>
          <a:bodyPr wrap="square">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中使用雾化装置的优点</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的总反应的化学方程式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10" name="image329.jpeg"/>
          <p:cNvPicPr/>
          <p:nvPr/>
        </p:nvPicPr>
        <p:blipFill>
          <a:blip r:embed="rId2">
            <a:clrChange>
              <a:clrFrom>
                <a:srgbClr val="FFFFFF"/>
              </a:clrFrom>
              <a:clrTo>
                <a:srgbClr val="FFFFFF">
                  <a:alpha val="0"/>
                </a:srgbClr>
              </a:clrTo>
            </a:clrChange>
          </a:blip>
          <a:stretch>
            <a:fillRect/>
          </a:stretch>
        </p:blipFill>
        <p:spPr>
          <a:xfrm>
            <a:off x="3682767" y="621482"/>
            <a:ext cx="4824878" cy="1483908"/>
          </a:xfrm>
          <a:prstGeom prst="rect">
            <a:avLst/>
          </a:prstGeom>
        </p:spPr>
      </p:pic>
      <p:sp>
        <p:nvSpPr>
          <p:cNvPr id="7" name="矩形 6"/>
          <p:cNvSpPr/>
          <p:nvPr/>
        </p:nvSpPr>
        <p:spPr>
          <a:xfrm>
            <a:off x="502365" y="2328715"/>
            <a:ext cx="11185682" cy="1384995"/>
          </a:xfrm>
          <a:prstGeom prst="rect">
            <a:avLst/>
          </a:prstGeom>
        </p:spPr>
        <p:txBody>
          <a:bodyPr wrap="square">
            <a:spAutoFit/>
          </a:body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使</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氨盐水雾化，可增大与二氧化碳的接触面积，从而提高产率</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或其他合理答案</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6755978" y="3767917"/>
            <a:ext cx="4913169" cy="523220"/>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O+NaCl+CO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a:t>
            </a:r>
            <a:endParaRPr lang="zh-CN" altLang="en-US" dirty="0"/>
          </a:p>
        </p:txBody>
      </p:sp>
      <p:sp>
        <p:nvSpPr>
          <p:cNvPr id="14" name="矩形 13"/>
          <p:cNvSpPr/>
          <p:nvPr/>
        </p:nvSpPr>
        <p:spPr>
          <a:xfrm>
            <a:off x="515065" y="4404812"/>
            <a:ext cx="2064449" cy="523220"/>
          </a:xfrm>
          <a:prstGeom prst="rect">
            <a:avLst/>
          </a:prstGeom>
        </p:spPr>
        <p:txBody>
          <a:bodyPr wrap="squar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p>
        </p:txBody>
      </p:sp>
    </p:spTree>
    <p:extLst>
      <p:ext uri="{BB962C8B-B14F-4D97-AF65-F5344CB8AC3E}">
        <p14:creationId xmlns:p14="http://schemas.microsoft.com/office/powerpoint/2010/main" val="240579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1702172"/>
            <a:ext cx="11410514" cy="3323987"/>
          </a:xfrm>
          <a:prstGeom prst="rect">
            <a:avLst/>
          </a:prstGeom>
        </p:spPr>
        <p:txBody>
          <a:bodyPr wrap="square">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反应完成后，将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U</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形管内的混合物处理得到固体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和滤液：</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spc="-60" dirty="0">
                <a:latin typeface="Calibri" panose="020F0502020204030204" pitchFamily="34" charset="0"/>
                <a:ea typeface="宋体" panose="02010600030101010101" pitchFamily="2" charset="-122"/>
                <a:cs typeface="宋体" panose="02010600030101010101" pitchFamily="2" charset="-122"/>
              </a:rPr>
              <a:t>②</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向滤液中加入</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粉末，存在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NaCl(s)+NH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Cl(s</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过程</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。为使</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沉淀充分析出并分离，</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根</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溶解度曲线，需采用的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操作</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洗涤、干燥</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10" name="image329.jpeg"/>
          <p:cNvPicPr/>
          <p:nvPr/>
        </p:nvPicPr>
        <p:blipFill>
          <a:blip r:embed="rId2">
            <a:clrChange>
              <a:clrFrom>
                <a:srgbClr val="FFFFFF"/>
              </a:clrFrom>
              <a:clrTo>
                <a:srgbClr val="FFFFFF">
                  <a:alpha val="0"/>
                </a:srgbClr>
              </a:clrTo>
            </a:clrChange>
          </a:blip>
          <a:stretch>
            <a:fillRect/>
          </a:stretch>
        </p:blipFill>
        <p:spPr>
          <a:xfrm>
            <a:off x="3682767" y="117426"/>
            <a:ext cx="4824878" cy="1483908"/>
          </a:xfrm>
          <a:prstGeom prst="rect">
            <a:avLst/>
          </a:prstGeom>
        </p:spPr>
      </p:pic>
      <p:pic>
        <p:nvPicPr>
          <p:cNvPr id="13" name="image333.jpeg"/>
          <p:cNvPicPr/>
          <p:nvPr/>
        </p:nvPicPr>
        <p:blipFill>
          <a:blip r:embed="rId3">
            <a:clrChange>
              <a:clrFrom>
                <a:srgbClr val="FFFFFF"/>
              </a:clrFrom>
              <a:clrTo>
                <a:srgbClr val="FFFFFF">
                  <a:alpha val="0"/>
                </a:srgbClr>
              </a:clrTo>
            </a:clrChange>
          </a:blip>
          <a:stretch>
            <a:fillRect/>
          </a:stretch>
        </p:blipFill>
        <p:spPr>
          <a:xfrm>
            <a:off x="8111430" y="3141762"/>
            <a:ext cx="3463176" cy="2721224"/>
          </a:xfrm>
          <a:prstGeom prst="rect">
            <a:avLst/>
          </a:prstGeom>
        </p:spPr>
      </p:pic>
      <p:sp>
        <p:nvSpPr>
          <p:cNvPr id="2" name="矩形 1"/>
          <p:cNvSpPr/>
          <p:nvPr/>
        </p:nvSpPr>
        <p:spPr>
          <a:xfrm>
            <a:off x="862589" y="4213496"/>
            <a:ext cx="1620957" cy="669158"/>
          </a:xfrm>
          <a:prstGeom prst="rect">
            <a:avLst/>
          </a:prstGeom>
        </p:spPr>
        <p:txBody>
          <a:bodyPr wrap="none">
            <a:spAutoFit/>
          </a:bodyPr>
          <a:lstStyle/>
          <a:p>
            <a:pPr>
              <a:lnSpc>
                <a:spcPct val="150000"/>
              </a:lnSpc>
              <a:spcAft>
                <a:spcPts val="0"/>
              </a:spcAft>
            </a:pP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冷却</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结晶</a:t>
            </a:r>
            <a:endPar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2926854" y="4213496"/>
            <a:ext cx="902811" cy="669158"/>
          </a:xfrm>
          <a:prstGeom prst="rect">
            <a:avLst/>
          </a:prstGeom>
        </p:spPr>
        <p:txBody>
          <a:bodyPr wrap="none">
            <a:spAutoFit/>
          </a:bodyPr>
          <a:lstStyle/>
          <a:p>
            <a:pPr>
              <a:lnSpc>
                <a:spcPct val="150000"/>
              </a:lnSpc>
              <a:spcAft>
                <a:spcPts val="0"/>
              </a:spcAft>
            </a:pP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过滤</a:t>
            </a:r>
            <a:endPar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88871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77466"/>
            <a:ext cx="11790630" cy="5254843"/>
            <a:chOff x="0" y="477466"/>
            <a:chExt cx="11790630" cy="5254843"/>
          </a:xfrm>
        </p:grpSpPr>
        <p:grpSp>
          <p:nvGrpSpPr>
            <p:cNvPr id="4" name="组合 3"/>
            <p:cNvGrpSpPr/>
            <p:nvPr/>
          </p:nvGrpSpPr>
          <p:grpSpPr>
            <a:xfrm>
              <a:off x="0" y="477466"/>
              <a:ext cx="8111430" cy="5254843"/>
              <a:chOff x="0" y="333450"/>
              <a:chExt cx="8111430" cy="5254843"/>
            </a:xfrm>
          </p:grpSpPr>
          <p:sp>
            <p:nvSpPr>
              <p:cNvPr id="5" name="矩形 4"/>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89206" y="2264306"/>
                <a:ext cx="7722224" cy="3323987"/>
              </a:xfrm>
              <a:prstGeom prst="rect">
                <a:avLst/>
              </a:prstGeom>
            </p:spPr>
            <p:txBody>
              <a:bodyPr wrap="square">
                <a:spAutoFit/>
              </a:bodyPr>
              <a:lstStyle/>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根据</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溶解度随温度的变化曲线可以看出，氯化铵的溶解度随着温度的升高而不断增大，而氯化钠的溶解度随着温度的升高变化并不明显，所以要想使</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沉淀充分析出并分离，需采用的操作为冷却结晶、过滤、洗涤、干燥。</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8" name="文本框 7"/>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9" name="image329.jpeg"/>
            <p:cNvPicPr/>
            <p:nvPr/>
          </p:nvPicPr>
          <p:blipFill>
            <a:blip r:embed="rId2">
              <a:clrChange>
                <a:clrFrom>
                  <a:srgbClr val="FFFFFF"/>
                </a:clrFrom>
                <a:clrTo>
                  <a:srgbClr val="FFFFFF">
                    <a:alpha val="0"/>
                  </a:srgbClr>
                </a:clrTo>
              </a:clrChange>
            </a:blip>
            <a:stretch>
              <a:fillRect/>
            </a:stretch>
          </p:blipFill>
          <p:spPr>
            <a:xfrm>
              <a:off x="3682767" y="721750"/>
              <a:ext cx="4824878" cy="1483908"/>
            </a:xfrm>
            <a:prstGeom prst="rect">
              <a:avLst/>
            </a:prstGeom>
          </p:spPr>
        </p:pic>
        <p:pic>
          <p:nvPicPr>
            <p:cNvPr id="10" name="image333.jpeg"/>
            <p:cNvPicPr/>
            <p:nvPr/>
          </p:nvPicPr>
          <p:blipFill>
            <a:blip r:embed="rId3">
              <a:clrChange>
                <a:clrFrom>
                  <a:srgbClr val="FFFFFF"/>
                </a:clrFrom>
                <a:clrTo>
                  <a:srgbClr val="FFFFFF">
                    <a:alpha val="0"/>
                  </a:srgbClr>
                </a:clrTo>
              </a:clrChange>
            </a:blip>
            <a:stretch>
              <a:fillRect/>
            </a:stretch>
          </p:blipFill>
          <p:spPr>
            <a:xfrm>
              <a:off x="8327454" y="2565698"/>
              <a:ext cx="3463176" cy="2721224"/>
            </a:xfrm>
            <a:prstGeom prst="rect">
              <a:avLst/>
            </a:prstGeom>
          </p:spPr>
        </p:pic>
      </p:grpSp>
      <p:sp>
        <p:nvSpPr>
          <p:cNvPr id="11" name="矩形 10">
            <a:hlinkClick r:id="rId4"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66733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preferRelativeResize="0">
            <a:picLocks/>
          </p:cNvPicPr>
          <p:nvPr/>
        </p:nvPicPr>
        <p:blipFill rotWithShape="1">
          <a:blip r:embed="rId3">
            <a:extLst>
              <a:ext uri="{28A0092B-C50C-407E-A947-70E740481C1C}">
                <a14:useLocalDpi xmlns:a14="http://schemas.microsoft.com/office/drawing/2010/main" val="0"/>
              </a:ext>
            </a:extLst>
          </a:blip>
          <a:srcRect t="7995" b="7054"/>
          <a:stretch/>
        </p:blipFill>
        <p:spPr>
          <a:xfrm>
            <a:off x="813" y="1588"/>
            <a:ext cx="12189600" cy="6858000"/>
          </a:xfrm>
          <a:prstGeom prst="rect">
            <a:avLst/>
          </a:prstGeom>
        </p:spPr>
      </p:pic>
      <p:sp>
        <p:nvSpPr>
          <p:cNvPr id="13" name="矩形 12"/>
          <p:cNvSpPr/>
          <p:nvPr/>
        </p:nvSpPr>
        <p:spPr>
          <a:xfrm>
            <a:off x="0" y="995429"/>
            <a:ext cx="9841822" cy="5864159"/>
          </a:xfrm>
          <a:prstGeom prst="rect">
            <a:avLst/>
          </a:prstGeom>
          <a:solidFill>
            <a:schemeClr val="bg1">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461308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dirty="0">
                <a:solidFill>
                  <a:schemeClr val="tx1">
                    <a:lumMod val="65000"/>
                    <a:lumOff val="35000"/>
                  </a:schemeClr>
                </a:solidFill>
                <a:latin typeface="C-KT" panose="03000509000000000000" pitchFamily="65" charset="-122"/>
                <a:ea typeface="C-KT" panose="03000509000000000000" pitchFamily="65" charset="-122"/>
              </a:rPr>
              <a:t>KESHIJINGLIAN</a:t>
            </a:r>
            <a:endParaRPr lang="zh-CN" altLang="en-US" sz="2000" dirty="0">
              <a:solidFill>
                <a:schemeClr val="tx1">
                  <a:lumMod val="65000"/>
                  <a:lumOff val="35000"/>
                </a:schemeClr>
              </a:solidFill>
              <a:latin typeface="C-KT" panose="03000509000000000000" pitchFamily="65" charset="-122"/>
              <a:ea typeface="C-KT" panose="03000509000000000000" pitchFamily="65"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en-US"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课时精练</a:t>
            </a:r>
            <a:endPar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endParaRPr>
          </a:p>
        </p:txBody>
      </p:sp>
    </p:spTree>
    <p:extLst>
      <p:ext uri="{BB962C8B-B14F-4D97-AF65-F5344CB8AC3E}">
        <p14:creationId xmlns:p14="http://schemas.microsoft.com/office/powerpoint/2010/main" val="3393998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a:latin typeface="微软雅黑" panose="020B0503020204020204" pitchFamily="34" charset="-122"/>
                <a:ea typeface="微软雅黑" panose="020B0503020204020204" pitchFamily="34" charset="-122"/>
              </a:rPr>
              <a:t>对一对</a:t>
            </a:r>
          </a:p>
        </p:txBody>
      </p:sp>
      <p:graphicFrame>
        <p:nvGraphicFramePr>
          <p:cNvPr id="59" name="表格 58"/>
          <p:cNvGraphicFramePr>
            <a:graphicFrameLocks noGrp="1"/>
          </p:cNvGraphicFramePr>
          <p:nvPr>
            <p:extLst>
              <p:ext uri="{D42A27DB-BD31-4B8C-83A1-F6EECF244321}">
                <p14:modId xmlns:p14="http://schemas.microsoft.com/office/powerpoint/2010/main" val="2032187075"/>
              </p:ext>
            </p:extLst>
          </p:nvPr>
        </p:nvGraphicFramePr>
        <p:xfrm>
          <a:off x="559097" y="1359795"/>
          <a:ext cx="11008008" cy="3150119"/>
        </p:xfrm>
        <a:graphic>
          <a:graphicData uri="http://schemas.openxmlformats.org/drawingml/2006/table">
            <a:tbl>
              <a:tblPr firstRow="1" bandRow="1"/>
              <a:tblGrid>
                <a:gridCol w="1223112">
                  <a:extLst>
                    <a:ext uri="{9D8B030D-6E8A-4147-A177-3AD203B41FA5}">
                      <a16:colId xmlns:a16="http://schemas.microsoft.com/office/drawing/2014/main" xmlns="" xmlns:a14="http://schemas.microsoft.com/office/drawing/2010/main" xmlns:mc="http://schemas.openxmlformats.org/markup-compatibility/2006" val="20000"/>
                    </a:ext>
                  </a:extLst>
                </a:gridCol>
                <a:gridCol w="1223112">
                  <a:extLst>
                    <a:ext uri="{9D8B030D-6E8A-4147-A177-3AD203B41FA5}">
                      <a16:colId xmlns:a16="http://schemas.microsoft.com/office/drawing/2014/main" xmlns="" xmlns:a14="http://schemas.microsoft.com/office/drawing/2010/main" xmlns:mc="http://schemas.openxmlformats.org/markup-compatibility/2006" val="20001"/>
                    </a:ext>
                  </a:extLst>
                </a:gridCol>
                <a:gridCol w="1223112">
                  <a:extLst>
                    <a:ext uri="{9D8B030D-6E8A-4147-A177-3AD203B41FA5}">
                      <a16:colId xmlns:a16="http://schemas.microsoft.com/office/drawing/2014/main" xmlns="" xmlns:a14="http://schemas.microsoft.com/office/drawing/2010/main" xmlns:mc="http://schemas.openxmlformats.org/markup-compatibility/2006" val="20002"/>
                    </a:ext>
                  </a:extLst>
                </a:gridCol>
                <a:gridCol w="1223112">
                  <a:extLst>
                    <a:ext uri="{9D8B030D-6E8A-4147-A177-3AD203B41FA5}">
                      <a16:colId xmlns:a16="http://schemas.microsoft.com/office/drawing/2014/main" xmlns="" xmlns:a14="http://schemas.microsoft.com/office/drawing/2010/main" xmlns:mc="http://schemas.openxmlformats.org/markup-compatibility/2006" val="20003"/>
                    </a:ext>
                  </a:extLst>
                </a:gridCol>
                <a:gridCol w="1223112">
                  <a:extLst>
                    <a:ext uri="{9D8B030D-6E8A-4147-A177-3AD203B41FA5}">
                      <a16:colId xmlns:a16="http://schemas.microsoft.com/office/drawing/2014/main" xmlns="" xmlns:a14="http://schemas.microsoft.com/office/drawing/2010/main" xmlns:mc="http://schemas.openxmlformats.org/markup-compatibility/2006" val="20004"/>
                    </a:ext>
                  </a:extLst>
                </a:gridCol>
                <a:gridCol w="1223112">
                  <a:extLst>
                    <a:ext uri="{9D8B030D-6E8A-4147-A177-3AD203B41FA5}">
                      <a16:colId xmlns:a16="http://schemas.microsoft.com/office/drawing/2014/main" xmlns="" xmlns:a14="http://schemas.microsoft.com/office/drawing/2010/main" xmlns:mc="http://schemas.openxmlformats.org/markup-compatibility/2006" val="20005"/>
                    </a:ext>
                  </a:extLst>
                </a:gridCol>
                <a:gridCol w="1223112">
                  <a:extLst>
                    <a:ext uri="{9D8B030D-6E8A-4147-A177-3AD203B41FA5}">
                      <a16:colId xmlns:a16="http://schemas.microsoft.com/office/drawing/2014/main" xmlns="" xmlns:a14="http://schemas.microsoft.com/office/drawing/2010/main" xmlns:mc="http://schemas.openxmlformats.org/markup-compatibility/2006" val="20006"/>
                    </a:ext>
                  </a:extLst>
                </a:gridCol>
                <a:gridCol w="1223112">
                  <a:extLst>
                    <a:ext uri="{9D8B030D-6E8A-4147-A177-3AD203B41FA5}">
                      <a16:colId xmlns:a16="http://schemas.microsoft.com/office/drawing/2014/main" xmlns="" xmlns:a14="http://schemas.microsoft.com/office/drawing/2010/main" xmlns:mc="http://schemas.openxmlformats.org/markup-compatibility/2006" val="20007"/>
                    </a:ext>
                  </a:extLst>
                </a:gridCol>
                <a:gridCol w="1223112">
                  <a:extLst>
                    <a:ext uri="{9D8B030D-6E8A-4147-A177-3AD203B41FA5}">
                      <a16:colId xmlns:a16="http://schemas.microsoft.com/office/drawing/2014/main" xmlns="" xmlns:a14="http://schemas.microsoft.com/office/drawing/2010/main" xmlns:mc="http://schemas.openxmlformats.org/markup-compatibility/2006" val="20008"/>
                    </a:ext>
                  </a:extLst>
                </a:gridCol>
              </a:tblGrid>
              <a:tr h="792323">
                <a:tc>
                  <a:txBody>
                    <a:bodyPr/>
                    <a:lstStyle/>
                    <a:p>
                      <a:pPr algn="ctr"/>
                      <a:r>
                        <a:rPr lang="zh-CN" altLang="en-US" sz="2800" baseline="0" dirty="0" smtClean="0">
                          <a:solidFill>
                            <a:schemeClr val="tx1"/>
                          </a:solidFill>
                          <a:latin typeface="Arial" panose="020B0604020202020204" pitchFamily="34" charset="0"/>
                          <a:ea typeface="微软雅黑" panose="020B0503020204020204" pitchFamily="34" charset="-122"/>
                        </a:rPr>
                        <a:t>题号</a:t>
                      </a:r>
                      <a:endParaRPr lang="zh-CN" altLang="en-US" sz="2800" b="0" baseline="0" dirty="0">
                        <a:solidFill>
                          <a:schemeClr val="tx1"/>
                        </a:solidFill>
                        <a:latin typeface="Arial" panose="020B0604020202020204" pitchFamily="34" charset="0"/>
                        <a:ea typeface="微软雅黑" panose="020B0503020204020204" pitchFamily="34" charset="-122"/>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1</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2</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3</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4</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5</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6</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7</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8</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xmlns:a14="http://schemas.microsoft.com/office/drawing/2010/main" xmlns:mc="http://schemas.openxmlformats.org/markup-compatibility/2006" val="10000"/>
                  </a:ext>
                </a:extLst>
              </a:tr>
              <a:tr h="792323">
                <a:tc>
                  <a:txBody>
                    <a:bodyPr/>
                    <a:lstStyle/>
                    <a:p>
                      <a:pPr algn="ctr"/>
                      <a:r>
                        <a:rPr lang="zh-CN" altLang="en-US" sz="2800" baseline="0" dirty="0">
                          <a:solidFill>
                            <a:schemeClr val="bg1"/>
                          </a:solidFill>
                          <a:latin typeface="Arial" panose="020B0604020202020204" pitchFamily="34" charset="0"/>
                          <a:ea typeface="微软雅黑" panose="020B0503020204020204" pitchFamily="34" charset="-122"/>
                        </a:rPr>
                        <a:t>答案</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A</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xmlns:a14="http://schemas.microsoft.com/office/drawing/2010/main" xmlns:mc="http://schemas.openxmlformats.org/markup-compatibility/2006" val="10001"/>
                  </a:ext>
                </a:extLst>
              </a:tr>
              <a:tr h="773473">
                <a:tc>
                  <a:txBody>
                    <a:bodyPr/>
                    <a:lstStyle/>
                    <a:p>
                      <a:pPr marL="0" algn="ctr" defTabSz="914400" rtl="0" eaLnBrk="1" latinLnBrk="0" hangingPunct="1"/>
                      <a:r>
                        <a:rPr lang="zh-CN" altLang="en-US" sz="2800" kern="1200" baseline="0" dirty="0">
                          <a:solidFill>
                            <a:schemeClr val="tx1"/>
                          </a:solidFill>
                          <a:latin typeface="Arial" panose="020B0604020202020204" pitchFamily="34" charset="0"/>
                          <a:ea typeface="微软雅黑" panose="020B0503020204020204" pitchFamily="34" charset="-122"/>
                          <a:cs typeface="+mn-cs"/>
                        </a:rPr>
                        <a:t>题号</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smtClean="0">
                          <a:solidFill>
                            <a:schemeClr val="tx1"/>
                          </a:solidFill>
                          <a:latin typeface="Arial" panose="020B0604020202020204" pitchFamily="34" charset="0"/>
                          <a:ea typeface="+mn-ea"/>
                          <a:cs typeface="+mn-cs"/>
                        </a:rPr>
                        <a:t>9</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smtClean="0">
                          <a:solidFill>
                            <a:schemeClr val="tx1"/>
                          </a:solidFill>
                          <a:latin typeface="Arial" panose="020B0604020202020204" pitchFamily="34" charset="0"/>
                          <a:ea typeface="+mn-ea"/>
                          <a:cs typeface="+mn-cs"/>
                        </a:rPr>
                        <a:t>10</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800" kern="1200" baseline="0" smtClean="0">
                          <a:solidFill>
                            <a:schemeClr val="tx1"/>
                          </a:solidFill>
                          <a:latin typeface="Arial" panose="020B0604020202020204" pitchFamily="34" charset="0"/>
                          <a:ea typeface="+mn-ea"/>
                          <a:cs typeface="+mn-cs"/>
                        </a:rPr>
                        <a:t>11</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gridSpan="5">
                  <a:txBody>
                    <a:bodyPr/>
                    <a:lstStyle/>
                    <a:p>
                      <a:pPr marL="0" algn="l" defTabSz="914400" rtl="0" eaLnBrk="1" latinLnBrk="0" hangingPunct="1"/>
                      <a:r>
                        <a:rPr lang="zh-CN" altLang="en-US" sz="2800" kern="1200" baseline="0" dirty="0" smtClean="0">
                          <a:solidFill>
                            <a:schemeClr val="tx1"/>
                          </a:solidFill>
                          <a:latin typeface="Arial" panose="020B0604020202020204" pitchFamily="34" charset="0"/>
                          <a:ea typeface="+mn-ea"/>
                          <a:cs typeface="+mn-cs"/>
                        </a:rPr>
                        <a:t>　</a:t>
                      </a:r>
                      <a:r>
                        <a:rPr lang="en-US" altLang="zh-CN" sz="2800" kern="1200" baseline="0" dirty="0" smtClean="0">
                          <a:solidFill>
                            <a:schemeClr val="tx1"/>
                          </a:solidFill>
                          <a:latin typeface="Arial" panose="020B0604020202020204" pitchFamily="34" charset="0"/>
                          <a:ea typeface="+mn-ea"/>
                          <a:cs typeface="+mn-cs"/>
                        </a:rPr>
                        <a:t>12</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l" defTabSz="914400" rtl="0" eaLnBrk="1" latinLnBrk="0" hangingPunct="1"/>
                      <a:endParaRPr lang="en-US" altLang="zh-CN" sz="2800" kern="1200" baseline="0" dirty="0" smtClean="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xmlns:a14="http://schemas.microsoft.com/office/drawing/2010/main" xmlns:mc="http://schemas.openxmlformats.org/markup-compatibility/2006" val="10002"/>
                  </a:ext>
                </a:extLst>
              </a:tr>
              <a:tr h="792000">
                <a:tc>
                  <a:txBody>
                    <a:bodyPr/>
                    <a:lstStyle/>
                    <a:p>
                      <a:pPr marL="0" algn="ctr" defTabSz="914400" rtl="0" eaLnBrk="1" latinLnBrk="0" hangingPunct="1"/>
                      <a:r>
                        <a:rPr lang="zh-CN" altLang="en-US" sz="2800" kern="1200" baseline="0" dirty="0">
                          <a:solidFill>
                            <a:schemeClr val="bg1"/>
                          </a:solidFill>
                          <a:latin typeface="Arial" panose="020B0604020202020204" pitchFamily="34" charset="0"/>
                          <a:ea typeface="微软雅黑" panose="020B0503020204020204" pitchFamily="34" charset="-122"/>
                          <a:cs typeface="+mn-cs"/>
                        </a:rPr>
                        <a:t>答案</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5">
                  <a:txBody>
                    <a:bodyPr/>
                    <a:lstStyle/>
                    <a:p>
                      <a:pPr marL="0" algn="l" defTabSz="914400" rtl="0" eaLnBrk="1" latinLnBrk="0" hangingPunct="1"/>
                      <a:r>
                        <a:rPr lang="zh-CN" altLang="en-US" sz="3200" kern="1200" baseline="0" dirty="0" smtClean="0">
                          <a:solidFill>
                            <a:schemeClr val="tx1"/>
                          </a:solidFill>
                          <a:latin typeface="Arial" panose="020B0604020202020204" pitchFamily="34" charset="0"/>
                          <a:ea typeface="+mn-ea"/>
                          <a:cs typeface="+mn-cs"/>
                        </a:rPr>
                        <a:t>　</a:t>
                      </a:r>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l"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xmlns:a14="http://schemas.microsoft.com/office/drawing/2010/main" xmlns:mc="http://schemas.openxmlformats.org/markup-compatibility/2006" val="10003"/>
                  </a:ext>
                </a:extLst>
              </a:tr>
            </a:tbl>
          </a:graphicData>
        </a:graphic>
      </p:graphicFrame>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8" name="圆角矩形 47">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Tree>
    <p:extLst>
      <p:ext uri="{BB962C8B-B14F-4D97-AF65-F5344CB8AC3E}">
        <p14:creationId xmlns:p14="http://schemas.microsoft.com/office/powerpoint/2010/main" val="3004153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8" name="圆角矩形 47">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562944" y="381903"/>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13.</a:t>
            </a:r>
            <a:endParaRPr lang="zh-CN" altLang="en-US" sz="2200" dirty="0">
              <a:solidFill>
                <a:prstClr val="white"/>
              </a:solidFill>
              <a:latin typeface="Arial" panose="020B0604020202020204" pitchFamily="34" charset="0"/>
              <a:cs typeface="Arial" panose="020B0604020202020204" pitchFamily="34" charset="0"/>
            </a:endParaRPr>
          </a:p>
        </p:txBody>
      </p:sp>
      <p:sp>
        <p:nvSpPr>
          <p:cNvPr id="24" name="矩形 23"/>
          <p:cNvSpPr/>
          <p:nvPr/>
        </p:nvSpPr>
        <p:spPr>
          <a:xfrm>
            <a:off x="447802" y="1085882"/>
            <a:ext cx="11296396" cy="769389"/>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en-US" sz="28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en-US" sz="28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(3)1.5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2" name="矩形 21"/>
          <p:cNvSpPr/>
          <p:nvPr/>
        </p:nvSpPr>
        <p:spPr>
          <a:xfrm>
            <a:off x="0" y="2355449"/>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5" name="矩形 24"/>
          <p:cNvSpPr/>
          <p:nvPr/>
        </p:nvSpPr>
        <p:spPr>
          <a:xfrm>
            <a:off x="562944" y="2320001"/>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14.</a:t>
            </a:r>
            <a:endParaRPr lang="zh-CN" altLang="en-US" sz="2200" dirty="0">
              <a:solidFill>
                <a:prstClr val="white"/>
              </a:solidFill>
              <a:latin typeface="Arial" panose="020B0604020202020204" pitchFamily="34" charset="0"/>
              <a:cs typeface="Arial" panose="020B0604020202020204" pitchFamily="34" charset="0"/>
            </a:endParaRPr>
          </a:p>
        </p:txBody>
      </p:sp>
      <p:sp>
        <p:nvSpPr>
          <p:cNvPr id="26" name="矩形 25"/>
          <p:cNvSpPr/>
          <p:nvPr/>
        </p:nvSpPr>
        <p:spPr>
          <a:xfrm>
            <a:off x="447802" y="3023980"/>
            <a:ext cx="11296396" cy="1341918"/>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饱和碳酸氢钠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变</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浑浊</a:t>
            </a:r>
            <a:r>
              <a:rPr lang="zh-CN" altLang="en-US" sz="2800" dirty="0" smtClean="0">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rPr>
              <a:t>(</a:t>
            </a:r>
            <a:r>
              <a:rPr lang="en-US" altLang="zh-CN" sz="2800" dirty="0">
                <a:latin typeface="Times New Roman" panose="02020603050405020304" pitchFamily="18" charset="0"/>
                <a:ea typeface="方正中等线简体" panose="03000509000000000000" pitchFamily="65" charset="-122"/>
              </a:rPr>
              <a:t>4)</a:t>
            </a:r>
            <a:r>
              <a:rPr lang="zh-CN" altLang="zh-CN" sz="2800" dirty="0">
                <a:ea typeface="宋体" panose="02010600030101010101" pitchFamily="2" charset="-122"/>
                <a:cs typeface="宋体" panose="02010600030101010101" pitchFamily="2" charset="-122"/>
              </a:rPr>
              <a:t>①</a:t>
            </a:r>
            <a:r>
              <a:rPr lang="en-US" altLang="zh-CN" sz="2800" dirty="0">
                <a:latin typeface="Times New Roman" panose="02020603050405020304" pitchFamily="18" charset="0"/>
                <a:ea typeface="方正中等线简体" panose="03000509000000000000" pitchFamily="65" charset="-122"/>
              </a:rPr>
              <a:t>2Na+2CO</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rPr>
              <a:t>Na</a:t>
            </a:r>
            <a:r>
              <a:rPr lang="en-US" altLang="zh-CN" sz="2800" baseline="-25000" dirty="0" smtClean="0">
                <a:latin typeface="Times New Roman" panose="02020603050405020304" pitchFamily="18" charset="0"/>
                <a:ea typeface="方正中等线简体" panose="03000509000000000000" pitchFamily="65" charset="-122"/>
              </a:rPr>
              <a:t>2</a:t>
            </a:r>
            <a:r>
              <a:rPr lang="en-US" altLang="zh-CN" sz="2800" dirty="0" smtClean="0">
                <a:latin typeface="Times New Roman" panose="02020603050405020304" pitchFamily="18" charset="0"/>
                <a:ea typeface="方正中等线简体" panose="03000509000000000000" pitchFamily="65" charset="-122"/>
              </a:rPr>
              <a:t>CO</a:t>
            </a:r>
            <a:r>
              <a:rPr lang="en-US" altLang="zh-CN" sz="2800" baseline="-25000" dirty="0" smtClean="0">
                <a:latin typeface="Times New Roman" panose="02020603050405020304" pitchFamily="18" charset="0"/>
                <a:ea typeface="方正中等线简体" panose="03000509000000000000" pitchFamily="65" charset="-122"/>
              </a:rPr>
              <a:t>3</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rPr>
              <a:t>+</a:t>
            </a:r>
            <a:r>
              <a:rPr lang="en-US" altLang="zh-CN" sz="2800" dirty="0">
                <a:latin typeface="Times New Roman" panose="02020603050405020304" pitchFamily="18" charset="0"/>
                <a:ea typeface="方正中等线简体" panose="03000509000000000000" pitchFamily="65" charset="-122"/>
              </a:rPr>
              <a:t>CO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a typeface="宋体" panose="02010600030101010101" pitchFamily="2" charset="-122"/>
                <a:cs typeface="宋体" panose="02010600030101010101" pitchFamily="2" charset="-122"/>
              </a:rPr>
              <a:t>②</a:t>
            </a:r>
            <a:r>
              <a:rPr lang="en-US" altLang="zh-CN" sz="2800" dirty="0">
                <a:latin typeface="Times New Roman" panose="02020603050405020304" pitchFamily="18" charset="0"/>
                <a:ea typeface="方正中等线简体" panose="03000509000000000000" pitchFamily="65" charset="-122"/>
              </a:rPr>
              <a:t>4Na+3CO</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rPr>
              <a:t>2Na</a:t>
            </a:r>
            <a:r>
              <a:rPr lang="en-US" altLang="zh-CN" sz="2800" baseline="-25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CO</a:t>
            </a:r>
            <a:r>
              <a:rPr lang="en-US" altLang="zh-CN" sz="2800" baseline="-25000" dirty="0">
                <a:latin typeface="Times New Roman" panose="02020603050405020304" pitchFamily="18" charset="0"/>
                <a:ea typeface="方正中等线简体" panose="03000509000000000000" pitchFamily="65" charset="-122"/>
              </a:rPr>
              <a:t>3</a:t>
            </a:r>
            <a:r>
              <a:rPr lang="en-US" altLang="zh-CN" sz="2800" dirty="0">
                <a:latin typeface="Times New Roman" panose="02020603050405020304" pitchFamily="18" charset="0"/>
                <a:ea typeface="方正中等线简体" panose="03000509000000000000" pitchFamily="65" charset="-122"/>
              </a:rPr>
              <a:t>+C</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7" name="image299.jpeg" descr="source:si_idp1054426144;FounderCES"/>
          <p:cNvPicPr/>
          <p:nvPr/>
        </p:nvPicPr>
        <p:blipFill>
          <a:blip r:embed="rId17">
            <a:clrChange>
              <a:clrFrom>
                <a:srgbClr val="FFFFFF"/>
              </a:clrFrom>
              <a:clrTo>
                <a:srgbClr val="FFFFFF">
                  <a:alpha val="0"/>
                </a:srgbClr>
              </a:clrTo>
            </a:clrChange>
          </a:blip>
          <a:stretch>
            <a:fillRect/>
          </a:stretch>
        </p:blipFill>
        <p:spPr>
          <a:xfrm>
            <a:off x="9225458" y="3069641"/>
            <a:ext cx="724951" cy="633732"/>
          </a:xfrm>
          <a:prstGeom prst="rect">
            <a:avLst/>
          </a:prstGeom>
        </p:spPr>
      </p:pic>
      <p:pic>
        <p:nvPicPr>
          <p:cNvPr id="28" name="image299.jpeg" descr="source:si_idp1054426144;FounderCES"/>
          <p:cNvPicPr/>
          <p:nvPr/>
        </p:nvPicPr>
        <p:blipFill>
          <a:blip r:embed="rId17">
            <a:clrChange>
              <a:clrFrom>
                <a:srgbClr val="FFFFFF"/>
              </a:clrFrom>
              <a:clrTo>
                <a:srgbClr val="FFFFFF">
                  <a:alpha val="0"/>
                </a:srgbClr>
              </a:clrTo>
            </a:clrChange>
          </a:blip>
          <a:stretch>
            <a:fillRect/>
          </a:stretch>
        </p:blipFill>
        <p:spPr>
          <a:xfrm>
            <a:off x="3551289" y="3703373"/>
            <a:ext cx="724951" cy="633732"/>
          </a:xfrm>
          <a:prstGeom prst="rect">
            <a:avLst/>
          </a:prstGeom>
        </p:spPr>
      </p:pic>
    </p:spTree>
    <p:extLst>
      <p:ext uri="{BB962C8B-B14F-4D97-AF65-F5344CB8AC3E}">
        <p14:creationId xmlns:p14="http://schemas.microsoft.com/office/powerpoint/2010/main" val="21190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par>
                                <p:cTn id="14" presetID="3" presetClass="entr" presetSubtype="10" fill="hold"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blinds(horizontal)">
                                      <p:cBhvr>
                                        <p:cTn id="16" dur="500"/>
                                        <p:tgtEl>
                                          <p:spTgt spid="26">
                                            <p:txEl>
                                              <p:pRg st="0" end="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blinds(horizontal)">
                                      <p:cBhvr>
                                        <p:cTn id="19" dur="500"/>
                                        <p:tgtEl>
                                          <p:spTgt spid="26">
                                            <p:txEl>
                                              <p:pRg st="1" end="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par>
                                <p:cTn id="23" presetID="3" presetClass="entr" presetSubtype="1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hlinkClick r:id="rId3" action="ppaction://hlinksldjump"/>
          </p:cNvPr>
          <p:cNvSpPr txBox="1"/>
          <p:nvPr/>
        </p:nvSpPr>
        <p:spPr>
          <a:xfrm>
            <a:off x="1369460" y="3471605"/>
            <a:ext cx="2839284" cy="507647"/>
          </a:xfrm>
          <a:prstGeom prst="rect">
            <a:avLst/>
          </a:prstGeom>
          <a:noFill/>
        </p:spPr>
        <p:txBody>
          <a:bodyPr wrap="square" rtlCol="0">
            <a:spAutoFit/>
          </a:bodyPr>
          <a:lstStyle/>
          <a:p>
            <a:r>
              <a:rPr lang="zh-CN" altLang="en-US" sz="2600" b="1" kern="300" dirty="0">
                <a:solidFill>
                  <a:schemeClr val="tx1">
                    <a:lumMod val="75000"/>
                    <a:lumOff val="25000"/>
                  </a:schemeClr>
                </a:solidFill>
                <a:latin typeface="微软雅黑" panose="020B0503020204020204" charset="-122"/>
                <a:ea typeface="微软雅黑" panose="020B0503020204020204" charset="-122"/>
                <a:cs typeface="明兰_UI_TC" pitchFamily="2" charset="-122"/>
              </a:rPr>
              <a:t>课时精练</a:t>
            </a:r>
          </a:p>
        </p:txBody>
      </p:sp>
      <p:sp>
        <p:nvSpPr>
          <p:cNvPr id="12" name="文本框 11">
            <a:hlinkClick r:id="rId4" action="ppaction://hlinksldjump"/>
          </p:cNvPr>
          <p:cNvSpPr txBox="1"/>
          <p:nvPr/>
        </p:nvSpPr>
        <p:spPr>
          <a:xfrm>
            <a:off x="1369460" y="1857231"/>
            <a:ext cx="6259188" cy="492443"/>
          </a:xfrm>
          <a:prstGeom prst="rect">
            <a:avLst/>
          </a:prstGeom>
          <a:noFill/>
        </p:spPr>
        <p:txBody>
          <a:bodyPr wrap="square" rtlCol="0">
            <a:spAutoFit/>
          </a:bodyPr>
          <a:lstStyle/>
          <a:p>
            <a:pPr defTabSz="914400"/>
            <a:r>
              <a:rPr lang="zh-CN" altLang="zh-CN" sz="2600" kern="100" dirty="0">
                <a:latin typeface="方正准圆_GBK" panose="03000509000000000000" pitchFamily="65" charset="-122"/>
                <a:ea typeface="方正准圆_GBK" panose="03000509000000000000" pitchFamily="65" charset="-122"/>
                <a:cs typeface="Times New Roman" panose="02020603050405020304" pitchFamily="18" charset="0"/>
              </a:rPr>
              <a:t>考点一　碱金属　焰色试验</a:t>
            </a:r>
          </a:p>
        </p:txBody>
      </p:sp>
      <p:sp>
        <p:nvSpPr>
          <p:cNvPr id="17" name="文本框 16">
            <a:hlinkClick r:id="rId5" action="ppaction://hlinksldjump"/>
          </p:cNvPr>
          <p:cNvSpPr txBox="1"/>
          <p:nvPr/>
        </p:nvSpPr>
        <p:spPr>
          <a:xfrm>
            <a:off x="1369460" y="2664418"/>
            <a:ext cx="6597954" cy="492443"/>
          </a:xfrm>
          <a:prstGeom prst="rect">
            <a:avLst/>
          </a:prstGeom>
          <a:noFill/>
        </p:spPr>
        <p:txBody>
          <a:bodyPr wrap="square" rtlCol="0">
            <a:spAutoFit/>
          </a:bodyPr>
          <a:lstStyle>
            <a:defPPr>
              <a:defRPr lang="zh-CN"/>
            </a:defPPr>
            <a:lvl1pPr defTabSz="914400">
              <a:defRPr sz="2600" kern="100">
                <a:latin typeface="方正准圆_GBK" panose="03000509000000000000" pitchFamily="65" charset="-122"/>
                <a:ea typeface="方正准圆_GBK" panose="03000509000000000000" pitchFamily="65" charset="-122"/>
                <a:cs typeface="Times New Roman" panose="02020603050405020304" pitchFamily="18" charset="0"/>
              </a:defRPr>
            </a:lvl1pPr>
          </a:lstStyle>
          <a:p>
            <a:r>
              <a:rPr lang="zh-CN" altLang="zh-CN" dirty="0"/>
              <a:t>考点二　钠及其重要化合物的转化关系</a:t>
            </a:r>
          </a:p>
        </p:txBody>
      </p:sp>
      <p:grpSp>
        <p:nvGrpSpPr>
          <p:cNvPr id="2" name="组合 1"/>
          <p:cNvGrpSpPr/>
          <p:nvPr/>
        </p:nvGrpSpPr>
        <p:grpSpPr>
          <a:xfrm>
            <a:off x="2205" y="745278"/>
            <a:ext cx="3152181" cy="452268"/>
            <a:chOff x="2205" y="745278"/>
            <a:chExt cx="3152181" cy="452268"/>
          </a:xfrm>
        </p:grpSpPr>
        <p:sp>
          <p:nvSpPr>
            <p:cNvPr id="15" name="矩形 14"/>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内容索引</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6" name="直接连接符 15"/>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1522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117426"/>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碱金属元素是周期性表现得最鲜明和最规律的元素。下列说法正确的是</a:t>
            </a:r>
            <a:endParaRPr lang="zh-CN" altLang="zh-CN" sz="2800" spc="-6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单质都能浮在水面上，都能保存在煤油中</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单质在空气中燃烧时，都生成过氧化物</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单质都不能在自然界中稳定存在</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单质都是强还原剂，其阳离子都具有强氧</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化性</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64836" y="205630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1</a:t>
            </a:r>
            <a:endParaRPr kumimoji="1" lang="zh-CN" altLang="en-US" sz="1600" kern="0" dirty="0">
              <a:solidFill>
                <a:schemeClr val="bg1"/>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3645818"/>
            <a:ext cx="11801206" cy="2280506"/>
            <a:chOff x="0" y="333450"/>
            <a:chExt cx="11801206" cy="2280506"/>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50854"/>
              <a:ext cx="11412000" cy="1963102"/>
            </a:xfrm>
            <a:prstGeom prst="rect">
              <a:avLst/>
            </a:prstGeom>
          </p:spPr>
          <p:txBody>
            <a:bodyPr>
              <a:spAutoFit/>
            </a:bodyPr>
            <a:lstStyle/>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Rb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Cs</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的密度比水大，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的密度比煤油小，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Li</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燃烧只能生成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碱金属</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单质是强还原剂，但其阳离子具有弱氧化性，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32237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582608"/>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碱金属锂和镁的性质相似，下列有关锂及其化合物的说法不正确的是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A.Li</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易溶于水</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B.Li</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在氧气中加热生成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C.Li</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的熔点比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高</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D.Li</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受热分解，生成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53793" y="191762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228299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3"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48" name="圆角矩形 47">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9" name="圆角矩形 48">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0" name="圆角矩形 49">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9" name="圆角矩形 28">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2" name="组合 31"/>
          <p:cNvGrpSpPr/>
          <p:nvPr/>
        </p:nvGrpSpPr>
        <p:grpSpPr>
          <a:xfrm>
            <a:off x="0" y="486115"/>
            <a:ext cx="11864530" cy="3735767"/>
            <a:chOff x="0" y="333450"/>
            <a:chExt cx="11864530" cy="3735767"/>
          </a:xfrm>
        </p:grpSpPr>
        <p:sp>
          <p:nvSpPr>
            <p:cNvPr id="33" name="矩形 3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5" name="矩形 24"/>
            <p:cNvSpPr/>
            <p:nvPr/>
          </p:nvSpPr>
          <p:spPr>
            <a:xfrm>
              <a:off x="325882" y="745230"/>
              <a:ext cx="11538648" cy="3323987"/>
            </a:xfrm>
            <a:prstGeom prst="rect">
              <a:avLst/>
            </a:prstGeom>
          </p:spPr>
          <p:txBody>
            <a:bodyPr wrap="square">
              <a:spAutoFit/>
            </a:bodyPr>
            <a:lstStyle/>
            <a:p>
              <a:pPr>
                <a:lnSpc>
                  <a:spcPct val="150000"/>
                </a:lnSpc>
                <a:spcAft>
                  <a:spcPts val="0"/>
                </a:spcAft>
              </a:pP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碱金属锂和镁的性质相似，</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MgSO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易溶于水，所以</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易溶于水，</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Mg</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在氧气中加热生成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在氧气中加热生成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碱金属</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随着原子序数的递增，熔点逐渐降低，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的熔点比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高，</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MgCO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受热分解生成氧化镁和二氧化碳，</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受热分解生成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390985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9949" y="333450"/>
            <a:ext cx="11410514" cy="5478382"/>
            <a:chOff x="389949" y="333450"/>
            <a:chExt cx="11410514" cy="5478382"/>
          </a:xfrm>
        </p:grpSpPr>
        <p:sp>
          <p:nvSpPr>
            <p:cNvPr id="39" name="矩形 38"/>
            <p:cNvSpPr/>
            <p:nvPr/>
          </p:nvSpPr>
          <p:spPr>
            <a:xfrm>
              <a:off x="389949" y="333450"/>
              <a:ext cx="11410514" cy="547838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2024·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江苏各地模拟重组</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下列说法正确的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endParaRPr lang="en-US" altLang="zh-CN" sz="36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用右图所示装置观察纯碱的焰色试验</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err="1" smtClean="0">
                  <a:latin typeface="Times New Roman" panose="02020603050405020304" pitchFamily="18" charset="0"/>
                  <a:ea typeface="方正中等线简体" panose="03000509000000000000" pitchFamily="65" charset="-122"/>
                  <a:cs typeface="Times New Roman" panose="02020603050405020304" pitchFamily="18" charset="0"/>
                </a:rPr>
                <a:t>B.Li</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质量轻、比能量大，故可用作电池正极材料</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纷纷灿烂如星陨，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喧</a:t>
              </a:r>
              <a:r>
                <a:rPr lang="zh-CN" altLang="zh-CN" sz="2800" dirty="0">
                  <a:latin typeface="Calibri" panose="020F0502020204030204" pitchFamily="34" charset="0"/>
                  <a:ea typeface="宋体" panose="02010600030101010101" pitchFamily="2" charset="-122"/>
                  <a:cs typeface="宋体" panose="02010600030101010101" pitchFamily="2" charset="-122"/>
                </a:rPr>
                <a:t>豗</a:t>
              </a:r>
              <a:r>
                <a:rPr lang="zh-CN" altLang="zh-CN" sz="2800" dirty="0">
                  <a:latin typeface="Calibri" panose="020F0502020204030204" pitchFamily="34" charset="0"/>
                  <a:ea typeface="方正中等线简体" panose="03000509000000000000" pitchFamily="65" charset="-122"/>
                  <a:cs typeface="方正中等线简体" panose="03000509000000000000" pitchFamily="65" charset="-122"/>
                </a:rPr>
                <a:t>似火攻</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：烟花利用的</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焰色试验</a:t>
              </a:r>
              <a:r>
                <a:rPr lang="en-US" altLang="zh-CN" sz="2800" dirty="0" smtClean="0">
                  <a:latin typeface="宋体" panose="02010600030101010101" pitchFamily="2" charset="-122"/>
                  <a:ea typeface="宋体" panose="02010600030101010101" pitchFamily="2" charset="-122"/>
                  <a:cs typeface="Times New Roman" panose="02020603050405020304" pitchFamily="18" charset="0"/>
                </a:rPr>
                <a:t>”</a:t>
              </a:r>
            </a:p>
            <a:p>
              <a:pPr>
                <a:lnSpc>
                  <a:spcPct val="150000"/>
                </a:lnSpc>
                <a:spcAft>
                  <a:spcPts val="0"/>
                </a:spcAft>
              </a:pPr>
              <a:r>
                <a:rPr lang="en-US" altLang="zh-CN" sz="2800" dirty="0">
                  <a:latin typeface="宋体" panose="02010600030101010101" pitchFamily="2" charset="-122"/>
                  <a:ea typeface="宋体" panose="02010600030101010101" pitchFamily="2" charset="-122"/>
                  <a:cs typeface="Times New Roman" panose="02020603050405020304" pitchFamily="18" charset="0"/>
                </a:rPr>
                <a:t> </a:t>
              </a:r>
              <a:r>
                <a:rPr lang="en-US" altLang="zh-CN" sz="2800" dirty="0" smtClean="0">
                  <a:latin typeface="宋体" panose="02010600030101010101" pitchFamily="2" charset="-122"/>
                  <a:ea typeface="宋体" panose="02010600030101010101" pitchFamily="2"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属于</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化学变化</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用铂丝蘸取某溶液进行焰色试验，火焰呈黄色，说明溶液中无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27" name="image336.jpeg"/>
            <p:cNvPicPr/>
            <p:nvPr/>
          </p:nvPicPr>
          <p:blipFill>
            <a:blip r:embed="rId2">
              <a:clrChange>
                <a:clrFrom>
                  <a:srgbClr val="FFFFFF"/>
                </a:clrFrom>
                <a:clrTo>
                  <a:srgbClr val="FFFFFF">
                    <a:alpha val="0"/>
                  </a:srgbClr>
                </a:clrTo>
              </a:clrChange>
            </a:blip>
            <a:stretch>
              <a:fillRect/>
            </a:stretch>
          </p:blipFill>
          <p:spPr>
            <a:xfrm>
              <a:off x="4070434" y="3968960"/>
              <a:ext cx="392698" cy="334377"/>
            </a:xfrm>
            <a:prstGeom prst="rect">
              <a:avLst/>
            </a:prstGeom>
          </p:spPr>
        </p:pic>
        <p:pic>
          <p:nvPicPr>
            <p:cNvPr id="28" name="image336.jpeg"/>
            <p:cNvPicPr/>
            <p:nvPr/>
          </p:nvPicPr>
          <p:blipFill>
            <a:blip r:embed="rId2">
              <a:clrChange>
                <a:clrFrom>
                  <a:srgbClr val="FFFFFF"/>
                </a:clrFrom>
                <a:clrTo>
                  <a:srgbClr val="FFFFFF">
                    <a:alpha val="0"/>
                  </a:srgbClr>
                </a:clrTo>
              </a:clrChange>
            </a:blip>
            <a:stretch>
              <a:fillRect/>
            </a:stretch>
          </p:blipFill>
          <p:spPr>
            <a:xfrm>
              <a:off x="4484830" y="3968537"/>
              <a:ext cx="404597" cy="334800"/>
            </a:xfrm>
            <a:prstGeom prst="rect">
              <a:avLst/>
            </a:prstGeom>
          </p:spPr>
        </p:pic>
        <p:pic>
          <p:nvPicPr>
            <p:cNvPr id="29" name="image335.jpeg"/>
            <p:cNvPicPr/>
            <p:nvPr/>
          </p:nvPicPr>
          <p:blipFill>
            <a:blip r:embed="rId3">
              <a:clrChange>
                <a:clrFrom>
                  <a:srgbClr val="FFFFFF"/>
                </a:clrFrom>
                <a:clrTo>
                  <a:srgbClr val="FFFFFF">
                    <a:alpha val="0"/>
                  </a:srgbClr>
                </a:clrTo>
              </a:clrChange>
            </a:blip>
            <a:stretch>
              <a:fillRect/>
            </a:stretch>
          </p:blipFill>
          <p:spPr>
            <a:xfrm>
              <a:off x="6770166" y="1035596"/>
              <a:ext cx="1467574" cy="2084854"/>
            </a:xfrm>
            <a:prstGeom prst="rect">
              <a:avLst/>
            </a:prstGeom>
          </p:spPr>
        </p:pic>
      </p:grpSp>
      <p:sp>
        <p:nvSpPr>
          <p:cNvPr id="40" name="圆角矩形 39">
            <a:hlinkClick r:id="rId4"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5"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6" action="ppaction://hlinksldjump"/>
          </p:cNvPr>
          <p:cNvSpPr/>
          <p:nvPr/>
        </p:nvSpPr>
        <p:spPr>
          <a:xfrm>
            <a:off x="3101970"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3</a:t>
            </a:r>
            <a:endParaRPr kumimoji="1" lang="zh-CN" altLang="en-US" sz="1600" kern="0" dirty="0">
              <a:solidFill>
                <a:schemeClr val="bg1"/>
              </a:solidFill>
              <a:latin typeface="Arial" panose="020B0604020202020204"/>
              <a:ea typeface="微软雅黑" panose="020B0503020204020204" charset="-122"/>
            </a:endParaRPr>
          </a:p>
        </p:txBody>
      </p:sp>
      <p:sp>
        <p:nvSpPr>
          <p:cNvPr id="43" name="圆角矩形 42">
            <a:hlinkClick r:id="rId7"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8"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9"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10"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1"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2"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3"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4"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5"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6"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7"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8"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273444" y="184561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123640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3</a:t>
            </a:r>
            <a:endParaRPr kumimoji="1" lang="zh-CN" altLang="en-US" sz="1600" kern="0" dirty="0">
              <a:solidFill>
                <a:schemeClr val="bg1"/>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2" name="组合 21"/>
          <p:cNvGrpSpPr/>
          <p:nvPr/>
        </p:nvGrpSpPr>
        <p:grpSpPr>
          <a:xfrm>
            <a:off x="0" y="577061"/>
            <a:ext cx="11801206" cy="2420685"/>
            <a:chOff x="0" y="333450"/>
            <a:chExt cx="11801206" cy="2420685"/>
          </a:xfrm>
        </p:grpSpPr>
        <p:sp>
          <p:nvSpPr>
            <p:cNvPr id="23" name="矩形 2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89206" y="791931"/>
              <a:ext cx="11412000" cy="1962204"/>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是活泼金属，可用作电池负极材料，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焰色试验</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属于物理变化，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应该</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透过蓝色钴玻璃观察钾元素的焰色，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6" name="文本框 25"/>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851485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723142"/>
            <a:ext cx="11410514" cy="400105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金属活动性顺序表中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的前面，</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在性质上具有很大的相似性。下面是根据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的性质对</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的性质的预测，其中不正确的是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A.K</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可以被空气中的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B.K</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可以与乙醇发生反应生成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C.K</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与水的反应不如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与水的反应剧烈</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D.K</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也可放在煤油中</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保存</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66650" y="331424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826979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77466"/>
            <a:ext cx="11801206" cy="3747899"/>
            <a:chOff x="0" y="333450"/>
            <a:chExt cx="11801206" cy="3747899"/>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757362"/>
              <a:ext cx="11412000" cy="3323987"/>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金属活动性顺序表中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的前面，</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活泼，故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在空气中可以被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与乙醇反应放出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也能与乙醇反应放出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与水的反应比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与水的反应剧烈，</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均可放在煤油中保存，</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05641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510600"/>
            <a:ext cx="11410514" cy="464738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侯德榜是我国杰出的化学家，是</a:t>
            </a:r>
            <a:r>
              <a:rPr lang="en-US" altLang="zh-CN" sz="2800" spc="-60" dirty="0">
                <a:latin typeface="宋体" panose="02010600030101010101" pitchFamily="2" charset="-122"/>
                <a:ea typeface="宋体" panose="02010600030101010101" pitchFamily="2"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侯氏制碱法</a:t>
            </a:r>
            <a:r>
              <a:rPr lang="en-US" altLang="zh-CN" sz="2800" spc="-60" dirty="0">
                <a:latin typeface="宋体" panose="02010600030101010101" pitchFamily="2" charset="-122"/>
                <a:ea typeface="宋体" panose="02010600030101010101" pitchFamily="2"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的创始人。</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NaCl+CO</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侯氏制碱法</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的重要反应。下面</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位同学对该反应涉及的有关知识发表的部分见解，其中不正确的是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甲同学说：该条件下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的溶解度较小</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乙同学说：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不是纯碱</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丙同学说：析出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固体后的溶液中只含氯化铵</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丁同学说：该反应是在饱和食盐水中先通入氨气，再通入</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二氧化碳</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77072" y="376136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5</a:t>
            </a:r>
            <a:endParaRPr kumimoji="1" lang="zh-CN" altLang="en-US" sz="1600" kern="0" dirty="0">
              <a:solidFill>
                <a:schemeClr val="bg1"/>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70084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89949" y="2853730"/>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下列分析不正确的是</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a:t>
            </a:r>
            <a:r>
              <a:rPr lang="zh-CN" altLang="zh-CN" sz="2800" dirty="0">
                <a:effectLst/>
                <a:latin typeface="Calibri" panose="020F0502020204030204" pitchFamily="34" charset="0"/>
                <a:ea typeface="宋体" panose="02010600030101010101" pitchFamily="2" charset="-122"/>
                <a:cs typeface="宋体" panose="02010600030101010101" pitchFamily="2" charset="-122"/>
              </a:rPr>
              <a:t>③</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表明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具有酸性氧化物的性质</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a:t>
            </a:r>
            <a:r>
              <a:rPr lang="zh-CN" altLang="zh-CN" sz="2800" dirty="0">
                <a:effectLst/>
                <a:latin typeface="Calibri" panose="020F0502020204030204" pitchFamily="34" charset="0"/>
                <a:ea typeface="宋体" panose="02010600030101010101" pitchFamily="2" charset="-122"/>
                <a:cs typeface="宋体" panose="02010600030101010101" pitchFamily="2" charset="-122"/>
              </a:rPr>
              <a:t>④</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说明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的热稳定性强于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a:t>
            </a:r>
            <a:r>
              <a:rPr lang="zh-CN" altLang="zh-CN" sz="2800" dirty="0">
                <a:effectLst/>
                <a:latin typeface="Calibri" panose="020F0502020204030204" pitchFamily="34" charset="0"/>
                <a:ea typeface="宋体" panose="02010600030101010101" pitchFamily="2" charset="-122"/>
                <a:cs typeface="宋体" panose="02010600030101010101" pitchFamily="2" charset="-122"/>
              </a:rPr>
              <a:t>⑤⑥</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可用于潜水艇中氧气的供给</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上述转化中发生的反应有分解反应、化合反应、</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置换反应</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9" name="矩形 38"/>
          <p:cNvSpPr/>
          <p:nvPr/>
        </p:nvSpPr>
        <p:spPr>
          <a:xfrm>
            <a:off x="389949" y="333450"/>
            <a:ext cx="11410514" cy="70028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以不同类别物质间的转化为线索，认识钠及其化合物。</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68307" y="422611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0" name="image339.jpeg"/>
          <p:cNvPicPr/>
          <p:nvPr/>
        </p:nvPicPr>
        <p:blipFill>
          <a:blip r:embed="rId17">
            <a:clrChange>
              <a:clrFrom>
                <a:srgbClr val="FFFFFF"/>
              </a:clrFrom>
              <a:clrTo>
                <a:srgbClr val="FFFFFF">
                  <a:alpha val="0"/>
                </a:srgbClr>
              </a:clrTo>
            </a:clrChange>
          </a:blip>
          <a:stretch>
            <a:fillRect/>
          </a:stretch>
        </p:blipFill>
        <p:spPr>
          <a:xfrm>
            <a:off x="2854995" y="1177746"/>
            <a:ext cx="6480422" cy="1700486"/>
          </a:xfrm>
          <a:prstGeom prst="rect">
            <a:avLst/>
          </a:prstGeom>
        </p:spPr>
      </p:pic>
    </p:spTree>
    <p:extLst>
      <p:ext uri="{BB962C8B-B14F-4D97-AF65-F5344CB8AC3E}">
        <p14:creationId xmlns:p14="http://schemas.microsoft.com/office/powerpoint/2010/main" val="333598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289148"/>
            <a:ext cx="11688776" cy="5880476"/>
            <a:chOff x="0" y="289148"/>
            <a:chExt cx="11688776" cy="5880476"/>
          </a:xfrm>
        </p:grpSpPr>
        <p:grpSp>
          <p:nvGrpSpPr>
            <p:cNvPr id="21" name="组合 20"/>
            <p:cNvGrpSpPr/>
            <p:nvPr/>
          </p:nvGrpSpPr>
          <p:grpSpPr>
            <a:xfrm>
              <a:off x="0" y="405458"/>
              <a:ext cx="11688776" cy="5764166"/>
              <a:chOff x="0" y="333450"/>
              <a:chExt cx="11688776" cy="5764166"/>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01637" y="1845618"/>
                <a:ext cx="11187139" cy="4251998"/>
              </a:xfrm>
              <a:prstGeom prst="rect">
                <a:avLst/>
              </a:prstGeom>
            </p:spPr>
            <p:txBody>
              <a:bodyPr>
                <a:spAutoFit/>
              </a:bodyPr>
              <a:lstStyle/>
              <a:p>
                <a:pPr>
                  <a:lnSpc>
                    <a:spcPct val="14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二氧化碳与氢氧化钠反应生成碳酸钠和水，则反应</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表明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具有酸性氧化物的性质，故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4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碳酸氢钠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受热分解生成碳酸钠，则反应</a:t>
                </a: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说明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的热稳定性强于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4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过氧化</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钠分别与水、二氧化碳反应均生成氧气，可用于潜水艇中氧气的供给，故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4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是分解反应，</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是化合反应，</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是置换反应，故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6" name="image339.jpeg"/>
            <p:cNvPicPr/>
            <p:nvPr/>
          </p:nvPicPr>
          <p:blipFill>
            <a:blip r:embed="rId17">
              <a:clrChange>
                <a:clrFrom>
                  <a:srgbClr val="FFFFFF"/>
                </a:clrFrom>
                <a:clrTo>
                  <a:srgbClr val="FFFFFF">
                    <a:alpha val="0"/>
                  </a:srgbClr>
                </a:clrTo>
              </a:clrChange>
            </a:blip>
            <a:stretch>
              <a:fillRect/>
            </a:stretch>
          </p:blipFill>
          <p:spPr>
            <a:xfrm>
              <a:off x="2854995" y="289148"/>
              <a:ext cx="6480422" cy="1700486"/>
            </a:xfrm>
            <a:prstGeom prst="rect">
              <a:avLst/>
            </a:prstGeom>
          </p:spPr>
        </p:pic>
      </p:grpSp>
    </p:spTree>
    <p:extLst>
      <p:ext uri="{BB962C8B-B14F-4D97-AF65-F5344CB8AC3E}">
        <p14:creationId xmlns:p14="http://schemas.microsoft.com/office/powerpoint/2010/main" val="1006602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图片 6"/>
          <p:cNvPicPr preferRelativeResize="0">
            <a:picLocks/>
          </p:cNvPicPr>
          <p:nvPr/>
        </p:nvPicPr>
        <p:blipFill rotWithShape="1">
          <a:blip r:embed="rId3">
            <a:extLst>
              <a:ext uri="{28A0092B-C50C-407E-A947-70E740481C1C}">
                <a14:useLocalDpi xmlns:a14="http://schemas.microsoft.com/office/drawing/2010/main" val="0"/>
              </a:ext>
            </a:extLst>
          </a:blip>
          <a:srcRect t="7995" b="7054"/>
          <a:stretch/>
        </p:blipFill>
        <p:spPr>
          <a:xfrm>
            <a:off x="813" y="1588"/>
            <a:ext cx="12189600" cy="6858000"/>
          </a:xfrm>
          <a:prstGeom prst="rect">
            <a:avLst/>
          </a:prstGeom>
        </p:spPr>
      </p:pic>
      <p:sp>
        <p:nvSpPr>
          <p:cNvPr id="13" name="矩形 12"/>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考点一</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碱金属　焰色试验</a:t>
            </a:r>
          </a:p>
        </p:txBody>
      </p:sp>
    </p:spTree>
    <p:extLst>
      <p:ext uri="{BB962C8B-B14F-4D97-AF65-F5344CB8AC3E}">
        <p14:creationId xmlns:p14="http://schemas.microsoft.com/office/powerpoint/2010/main" val="16655925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651134"/>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钠及其化合物在生活中有重要的应用，下列说法正确的是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的反应与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类似，能生成</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a</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Sub>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S</m:t>
                    </m:r>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Sub>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鉴别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可用饱和澄清石灰水</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金属钠投入饱和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溶液中可观察到有气体和沉淀生成</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固体钠变成钠蒸气有金属键断裂，属于</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化学变化</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651134"/>
                <a:ext cx="11410514" cy="3354724"/>
              </a:xfrm>
              <a:prstGeom prst="rect">
                <a:avLst/>
              </a:prstGeom>
              <a:blipFill rotWithShape="0">
                <a:blip r:embed="rId2"/>
                <a:stretch>
                  <a:fillRect l="-855" b="-1636"/>
                </a:stretch>
              </a:blipFill>
            </p:spPr>
            <p:txBody>
              <a:bodyPr/>
              <a:lstStyle/>
              <a:p>
                <a:r>
                  <a:rPr lang="zh-CN" altLang="en-US">
                    <a:noFill/>
                  </a:rPr>
                  <a:t> </a:t>
                </a:r>
              </a:p>
            </p:txBody>
          </p:sp>
        </mc:Fallback>
      </mc:AlternateContent>
      <p:sp>
        <p:nvSpPr>
          <p:cNvPr id="36" name="TextBox 9"/>
          <p:cNvSpPr txBox="1"/>
          <p:nvPr/>
        </p:nvSpPr>
        <p:spPr>
          <a:xfrm>
            <a:off x="277072" y="259416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238283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25726"/>
            <a:ext cx="11801206" cy="5602751"/>
            <a:chOff x="0" y="333450"/>
            <a:chExt cx="11801206" cy="5602751"/>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73222"/>
              <a:ext cx="11412000" cy="5262979"/>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有氧化性，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有还原性，二者反应生成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，没有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饱和</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澄清石灰水与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反应都会产生沉淀，不能用于鉴别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金属</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钠投入饱和氯化钠溶液中，钠与水反应生成氢氧化钠和氢气，饱和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溶液变为过饱和溶液，会有氯化钠固体析出，则观察到的实验现象为有无色气体放出和白色沉淀生成，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物质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的三态变化没有新物质生成，属于物理变化，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306412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189434"/>
            <a:ext cx="11410514" cy="612471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物质类别和核心元素的价态是学习元素及其化合物性质的两个重要认识视角。如图为钠及其化合物的</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价</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类</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二维图，下列叙述错误的</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从核心元素价态的视角看，</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NaH</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元</a:t>
            </a:r>
            <a:endPar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素的</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化合价为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元素的价态分析</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err="1" smtClean="0">
                <a:latin typeface="Times New Roman" panose="02020603050405020304" pitchFamily="18" charset="0"/>
                <a:ea typeface="方正中等线简体" panose="03000509000000000000" pitchFamily="65" charset="-122"/>
                <a:cs typeface="Times New Roman" panose="02020603050405020304" pitchFamily="18" charset="0"/>
              </a:rPr>
              <a:t>NaH</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常用作还原剂</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物质</a:t>
            </a:r>
            <a:r>
              <a:rPr lang="zh-CN" altLang="zh-CN" sz="2600" dirty="0">
                <a:latin typeface="Calibri" panose="020F0502020204030204" pitchFamily="34" charset="0"/>
                <a:ea typeface="宋体" panose="02010600030101010101" pitchFamily="2" charset="-122"/>
                <a:cs typeface="宋体" panose="02010600030101010101" pitchFamily="2" charset="-122"/>
              </a:rPr>
              <a:t>①</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与水反应的离子方程式为</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2Na+2H</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p>
          <a:p>
            <a:pPr>
              <a:lnSpc>
                <a:spcPct val="150000"/>
              </a:lnSpc>
              <a:spcAft>
                <a:spcPts val="0"/>
              </a:spcAft>
            </a:pPr>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spc="-8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淡黄色固体</a:t>
            </a:r>
            <a:r>
              <a:rPr lang="zh-CN" altLang="zh-CN" sz="2600" dirty="0">
                <a:latin typeface="Calibri" panose="020F0502020204030204" pitchFamily="34" charset="0"/>
                <a:ea typeface="宋体" panose="02010600030101010101" pitchFamily="2" charset="-122"/>
                <a:cs typeface="宋体" panose="02010600030101010101" pitchFamily="2" charset="-122"/>
              </a:rPr>
              <a:t>②</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可用于呼吸面具，若有</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 </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a:latin typeface="Calibri" panose="020F0502020204030204" pitchFamily="34" charset="0"/>
                <a:ea typeface="宋体" panose="02010600030101010101" pitchFamily="2" charset="-122"/>
                <a:cs typeface="宋体" panose="02010600030101010101" pitchFamily="2" charset="-122"/>
              </a:rPr>
              <a:t>②</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参与反应，转移电子的物质</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endPar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量</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 </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mol</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若要除去碳酸钠溶液中的碳酸氢钠可加入适量的氢氧化钠</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75258" y="434423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340.jpeg"/>
          <p:cNvPicPr/>
          <p:nvPr/>
        </p:nvPicPr>
        <p:blipFill>
          <a:blip r:embed="rId17">
            <a:clrChange>
              <a:clrFrom>
                <a:srgbClr val="FFFFFF"/>
              </a:clrFrom>
              <a:clrTo>
                <a:srgbClr val="FFFFFF">
                  <a:alpha val="0"/>
                </a:srgbClr>
              </a:clrTo>
            </a:clrChange>
          </a:blip>
          <a:stretch>
            <a:fillRect/>
          </a:stretch>
        </p:blipFill>
        <p:spPr>
          <a:xfrm>
            <a:off x="7307388" y="1579680"/>
            <a:ext cx="4260426" cy="2426178"/>
          </a:xfrm>
          <a:prstGeom prst="rect">
            <a:avLst/>
          </a:prstGeom>
        </p:spPr>
      </p:pic>
    </p:spTree>
    <p:extLst>
      <p:ext uri="{BB962C8B-B14F-4D97-AF65-F5344CB8AC3E}">
        <p14:creationId xmlns:p14="http://schemas.microsoft.com/office/powerpoint/2010/main" val="266601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 name="组合 2"/>
          <p:cNvGrpSpPr/>
          <p:nvPr/>
        </p:nvGrpSpPr>
        <p:grpSpPr>
          <a:xfrm>
            <a:off x="0" y="217900"/>
            <a:ext cx="11801206" cy="5957089"/>
            <a:chOff x="0" y="405458"/>
            <a:chExt cx="11801206" cy="5957089"/>
          </a:xfrm>
        </p:grpSpPr>
        <p:grpSp>
          <p:nvGrpSpPr>
            <p:cNvPr id="21" name="组合 20"/>
            <p:cNvGrpSpPr/>
            <p:nvPr/>
          </p:nvGrpSpPr>
          <p:grpSpPr>
            <a:xfrm>
              <a:off x="0" y="405458"/>
              <a:ext cx="11801206" cy="5957089"/>
              <a:chOff x="0" y="333450"/>
              <a:chExt cx="11801206" cy="5957089"/>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50854"/>
                <a:ext cx="11412000" cy="5639685"/>
              </a:xfrm>
              <a:prstGeom prst="rect">
                <a:avLst/>
              </a:prstGeom>
            </p:spPr>
            <p:txBody>
              <a:bodyPr>
                <a:spAutoFit/>
              </a:bodyPr>
              <a:lstStyle/>
              <a:p>
                <a:pPr>
                  <a:lnSpc>
                    <a:spcPct val="140000"/>
                  </a:lnSpc>
                  <a:spcAft>
                    <a:spcPts val="0"/>
                  </a:spcAft>
                </a:pP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元素处于最低价时只有还原性，</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NaH</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元素的</a:t>
                </a:r>
                <a:endParaRPr lang="en-US" altLang="zh-CN" sz="26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4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化合价</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NaH</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常用作还原剂，故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4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物质</a:t>
                </a:r>
                <a:r>
                  <a:rPr lang="zh-CN" altLang="zh-CN" sz="2600" dirty="0">
                    <a:latin typeface="Calibri" panose="020F0502020204030204" pitchFamily="34" charset="0"/>
                    <a:ea typeface="宋体" panose="02010600030101010101" pitchFamily="2" charset="-122"/>
                    <a:cs typeface="宋体" panose="02010600030101010101" pitchFamily="2" charset="-122"/>
                  </a:rPr>
                  <a:t>①</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是</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与水反应生成氢氧化钠和氢气</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4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反应</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的离子方程式为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2Na+2H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4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4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淡黄</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色固体</a:t>
                </a:r>
                <a:r>
                  <a:rPr lang="zh-CN" altLang="zh-CN" sz="2600" dirty="0">
                    <a:latin typeface="Calibri" panose="020F0502020204030204" pitchFamily="34" charset="0"/>
                    <a:ea typeface="宋体" panose="02010600030101010101" pitchFamily="2" charset="-122"/>
                    <a:cs typeface="宋体" panose="02010600030101010101" pitchFamily="2" charset="-122"/>
                  </a:rPr>
                  <a:t>②</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是过氧化钠，过氧化钠用于呼吸面具时，由</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反应的化学方程式知，</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~2e</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，若有</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600" dirty="0">
                    <a:latin typeface="Times New Roman" panose="02020603050405020304" pitchFamily="18" charset="0"/>
                    <a:ea typeface="方正楷体_GBK" panose="03000509000000000000" pitchFamily="65" charset="-122"/>
                    <a:cs typeface="Times New Roman" panose="02020603050405020304" pitchFamily="18" charset="0"/>
                  </a:rPr>
                  <a:t> </a:t>
                </a:r>
                <a:r>
                  <a:rPr lang="zh-CN" altLang="zh-CN" sz="2600" dirty="0">
                    <a:latin typeface="Calibri" panose="020F0502020204030204" pitchFamily="34" charset="0"/>
                    <a:ea typeface="宋体" panose="02010600030101010101" pitchFamily="2" charset="-122"/>
                    <a:cs typeface="宋体" panose="02010600030101010101" pitchFamily="2" charset="-122"/>
                  </a:rPr>
                  <a:t>②</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参与反应，转移电子的物质的量为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4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碳酸氢钠</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和氢氧化钠反应生成碳酸钠和水，若要除去碳酸钠溶液中的碳酸氢钠可加入适量的氢氧化钠溶液，故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7" name="image340.jpeg"/>
            <p:cNvPicPr/>
            <p:nvPr/>
          </p:nvPicPr>
          <p:blipFill>
            <a:blip r:embed="rId17">
              <a:clrChange>
                <a:clrFrom>
                  <a:srgbClr val="FFFFFF"/>
                </a:clrFrom>
                <a:clrTo>
                  <a:srgbClr val="FFFFFF">
                    <a:alpha val="0"/>
                  </a:srgbClr>
                </a:clrTo>
              </a:clrChange>
            </a:blip>
            <a:stretch>
              <a:fillRect/>
            </a:stretch>
          </p:blipFill>
          <p:spPr>
            <a:xfrm>
              <a:off x="7500441" y="770962"/>
              <a:ext cx="4260426" cy="2426178"/>
            </a:xfrm>
            <a:prstGeom prst="rect">
              <a:avLst/>
            </a:prstGeom>
          </p:spPr>
        </p:pic>
      </p:grpSp>
    </p:spTree>
    <p:extLst>
      <p:ext uri="{BB962C8B-B14F-4D97-AF65-F5344CB8AC3E}">
        <p14:creationId xmlns:p14="http://schemas.microsoft.com/office/powerpoint/2010/main" val="3683271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117426"/>
            <a:ext cx="11410514" cy="70028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9.</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下列实验装置或操作不能达到实验目的的是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726387101"/>
              </p:ext>
            </p:extLst>
          </p:nvPr>
        </p:nvGraphicFramePr>
        <p:xfrm>
          <a:off x="470270" y="889713"/>
          <a:ext cx="11249872" cy="5270671"/>
        </p:xfrm>
        <a:graphic>
          <a:graphicData uri="http://schemas.openxmlformats.org/drawingml/2006/table">
            <a:tbl>
              <a:tblPr firstRow="1" firstCol="1" bandRow="1"/>
              <a:tblGrid>
                <a:gridCol w="1664496"/>
                <a:gridCol w="2096519"/>
                <a:gridCol w="2438947"/>
                <a:gridCol w="2377302"/>
                <a:gridCol w="2672608"/>
              </a:tblGrid>
              <a:tr h="756612">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选项</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B</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D</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4481">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实验目的</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验证</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和水反应是否为放热反应</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检验</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与</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反应有</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生成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观察</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的焰色试验</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比较</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的热稳定性</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4609">
                <a:tc>
                  <a:txBody>
                    <a:bodyPr/>
                    <a:lstStyle/>
                    <a:p>
                      <a:pPr marL="72000">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实验装置或操作</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759.jpeg"/>
          <p:cNvPicPr/>
          <p:nvPr/>
        </p:nvPicPr>
        <p:blipFill>
          <a:blip r:embed="rId17">
            <a:clrChange>
              <a:clrFrom>
                <a:srgbClr val="FFFFFF"/>
              </a:clrFrom>
              <a:clrTo>
                <a:srgbClr val="FFFFFF">
                  <a:alpha val="0"/>
                </a:srgbClr>
              </a:clrTo>
            </a:clrChange>
          </a:blip>
          <a:stretch>
            <a:fillRect/>
          </a:stretch>
        </p:blipFill>
        <p:spPr>
          <a:xfrm>
            <a:off x="2481038" y="4047671"/>
            <a:ext cx="1442478" cy="1563394"/>
          </a:xfrm>
          <a:prstGeom prst="rect">
            <a:avLst/>
          </a:prstGeom>
        </p:spPr>
      </p:pic>
      <p:pic>
        <p:nvPicPr>
          <p:cNvPr id="20" name="image760.jpeg"/>
          <p:cNvPicPr/>
          <p:nvPr/>
        </p:nvPicPr>
        <p:blipFill>
          <a:blip r:embed="rId18">
            <a:clrChange>
              <a:clrFrom>
                <a:srgbClr val="FFFFFF"/>
              </a:clrFrom>
              <a:clrTo>
                <a:srgbClr val="FFFFFF">
                  <a:alpha val="0"/>
                </a:srgbClr>
              </a:clrTo>
            </a:clrChange>
          </a:blip>
          <a:stretch>
            <a:fillRect/>
          </a:stretch>
        </p:blipFill>
        <p:spPr>
          <a:xfrm>
            <a:off x="4799062" y="4108130"/>
            <a:ext cx="1321566" cy="1442476"/>
          </a:xfrm>
          <a:prstGeom prst="rect">
            <a:avLst/>
          </a:prstGeom>
        </p:spPr>
      </p:pic>
      <p:pic>
        <p:nvPicPr>
          <p:cNvPr id="21" name="image761.jpeg"/>
          <p:cNvPicPr/>
          <p:nvPr/>
        </p:nvPicPr>
        <p:blipFill>
          <a:blip r:embed="rId19">
            <a:clrChange>
              <a:clrFrom>
                <a:srgbClr val="FFFFFF"/>
              </a:clrFrom>
              <a:clrTo>
                <a:srgbClr val="FFFFFF">
                  <a:alpha val="0"/>
                </a:srgbClr>
              </a:clrTo>
            </a:clrChange>
          </a:blip>
          <a:stretch>
            <a:fillRect/>
          </a:stretch>
        </p:blipFill>
        <p:spPr>
          <a:xfrm>
            <a:off x="7183799" y="4168585"/>
            <a:ext cx="1321566" cy="1321566"/>
          </a:xfrm>
          <a:prstGeom prst="rect">
            <a:avLst/>
          </a:prstGeom>
        </p:spPr>
      </p:pic>
      <p:pic>
        <p:nvPicPr>
          <p:cNvPr id="22" name="image762.jpeg"/>
          <p:cNvPicPr/>
          <p:nvPr/>
        </p:nvPicPr>
        <p:blipFill>
          <a:blip r:embed="rId20">
            <a:clrChange>
              <a:clrFrom>
                <a:srgbClr val="FFFFFF"/>
              </a:clrFrom>
              <a:clrTo>
                <a:srgbClr val="FFFFFF">
                  <a:alpha val="0"/>
                </a:srgbClr>
              </a:clrTo>
            </a:clrChange>
          </a:blip>
          <a:stretch>
            <a:fillRect/>
          </a:stretch>
        </p:blipFill>
        <p:spPr>
          <a:xfrm>
            <a:off x="9407574" y="3807966"/>
            <a:ext cx="1924012" cy="2042804"/>
          </a:xfrm>
          <a:prstGeom prst="rect">
            <a:avLst/>
          </a:prstGeom>
        </p:spPr>
      </p:pic>
      <p:sp>
        <p:nvSpPr>
          <p:cNvPr id="36" name="TextBox 9"/>
          <p:cNvSpPr txBox="1"/>
          <p:nvPr/>
        </p:nvSpPr>
        <p:spPr>
          <a:xfrm>
            <a:off x="9991629" y="98152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2445421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333450"/>
            <a:ext cx="11801206" cy="5602751"/>
            <a:chOff x="0" y="333450"/>
            <a:chExt cx="11801206" cy="5602751"/>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73222"/>
              <a:ext cx="11412000" cy="5262979"/>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如果钠与水反应是放热反应，具支试管中气体受热膨胀，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U</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形管中红墨水左低右高，能够达到实验目的，故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氧气</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能使带火星的木条复燃，如果带火星的木条复燃，说明过氧化钠与水反应生成氧气，能够达到实验目的，故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元素的火焰为紫色</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通过蓝色钴玻璃观察</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，能够达到实验目的，故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做</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套管实验时，碳酸钠放在外管里，碳酸氢钠放在内管里，外管温度高，内管温度低，不能达到实验目的，故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符合题意</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316549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333450"/>
            <a:ext cx="11410514" cy="529371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pPr>
            <a:r>
              <a:rPr lang="en-US" altLang="zh-CN" sz="2800" dirty="0">
                <a:latin typeface="Times New Roman" panose="02020603050405020304" pitchFamily="18" charset="0"/>
                <a:ea typeface="方正中等线简体" panose="03000509000000000000" pitchFamily="65" charset="-122"/>
              </a:rPr>
              <a:t>10.</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为证明过氧化钠在呼吸面具或潜艇中作供氧剂，进行如下实验。下列有关说法正确的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不用盛放试剂，主要起</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缓冲</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作用</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，并防止</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E</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中的水倒吸</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中发生反应的化学方程式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仅</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中盛放的液体为浓硫酸</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为实验室制取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的装置，分液漏斗中盛放</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稀盐酸</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262558" y="486783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pic>
        <p:nvPicPr>
          <p:cNvPr id="20" name="image343.jpeg"/>
          <p:cNvPicPr/>
          <p:nvPr/>
        </p:nvPicPr>
        <p:blipFill>
          <a:blip r:embed="rId17">
            <a:clrChange>
              <a:clrFrom>
                <a:srgbClr val="FFFFFF"/>
              </a:clrFrom>
              <a:clrTo>
                <a:srgbClr val="FFFFFF">
                  <a:alpha val="0"/>
                </a:srgbClr>
              </a:clrTo>
            </a:clrChange>
          </a:blip>
          <a:stretch>
            <a:fillRect/>
          </a:stretch>
        </p:blipFill>
        <p:spPr>
          <a:xfrm>
            <a:off x="6688257" y="1269554"/>
            <a:ext cx="5112206" cy="2017351"/>
          </a:xfrm>
          <a:prstGeom prst="rect">
            <a:avLst/>
          </a:prstGeom>
        </p:spPr>
      </p:pic>
    </p:spTree>
    <p:extLst>
      <p:ext uri="{BB962C8B-B14F-4D97-AF65-F5344CB8AC3E}">
        <p14:creationId xmlns:p14="http://schemas.microsoft.com/office/powerpoint/2010/main" val="169231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 name="组合 2"/>
          <p:cNvGrpSpPr/>
          <p:nvPr/>
        </p:nvGrpSpPr>
        <p:grpSpPr>
          <a:xfrm>
            <a:off x="0" y="333450"/>
            <a:ext cx="11801206" cy="5617751"/>
            <a:chOff x="0" y="333450"/>
            <a:chExt cx="11801206" cy="5617751"/>
          </a:xfrm>
        </p:grpSpPr>
        <p:grpSp>
          <p:nvGrpSpPr>
            <p:cNvPr id="21" name="组合 20"/>
            <p:cNvGrpSpPr/>
            <p:nvPr/>
          </p:nvGrpSpPr>
          <p:grpSpPr>
            <a:xfrm>
              <a:off x="0" y="333450"/>
              <a:ext cx="11801206" cy="5580383"/>
              <a:chOff x="0" y="333450"/>
              <a:chExt cx="11801206" cy="5580383"/>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50854"/>
                <a:ext cx="11412000" cy="5262979"/>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中应盛放氢氧化钠溶液，用来除去未反应的二氧化碳气体，故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中通入的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中还含有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，除了过氧化钠和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的反应外，还有过氧化钠和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的反应，化学方程式为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=4NaOH+O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rPr>
                  <a:t>装置</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中盛放的液体为饱和碳酸氢钠溶液，目的是除去</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HCl</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气体，故</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为实验室制取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的装置，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即</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与稀盐酸反应生成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液</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漏斗</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中盛放稀盐酸，故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7" name="image343.jpeg"/>
            <p:cNvPicPr/>
            <p:nvPr/>
          </p:nvPicPr>
          <p:blipFill>
            <a:blip r:embed="rId17">
              <a:clrChange>
                <a:clrFrom>
                  <a:srgbClr val="FFFFFF"/>
                </a:clrFrom>
                <a:clrTo>
                  <a:srgbClr val="FFFFFF">
                    <a:alpha val="0"/>
                  </a:srgbClr>
                </a:clrTo>
              </a:clrChange>
            </a:blip>
            <a:stretch>
              <a:fillRect/>
            </a:stretch>
          </p:blipFill>
          <p:spPr>
            <a:xfrm>
              <a:off x="6599107" y="3933850"/>
              <a:ext cx="5112206" cy="2017351"/>
            </a:xfrm>
            <a:prstGeom prst="rect">
              <a:avLst/>
            </a:prstGeom>
          </p:spPr>
        </p:pic>
      </p:grpSp>
    </p:spTree>
    <p:extLst>
      <p:ext uri="{BB962C8B-B14F-4D97-AF65-F5344CB8AC3E}">
        <p14:creationId xmlns:p14="http://schemas.microsoft.com/office/powerpoint/2010/main" val="2012678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2258" y="496933"/>
            <a:ext cx="11465897" cy="3839472"/>
            <a:chOff x="362258" y="496933"/>
            <a:chExt cx="11465897" cy="3839472"/>
          </a:xfrm>
        </p:grpSpPr>
        <p:sp>
          <p:nvSpPr>
            <p:cNvPr id="39" name="矩形 38"/>
            <p:cNvSpPr/>
            <p:nvPr/>
          </p:nvSpPr>
          <p:spPr>
            <a:xfrm>
              <a:off x="362258" y="496933"/>
              <a:ext cx="11465897" cy="383947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钠的化合物存在广泛，下列说法错误的是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溶解度</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室温，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g/100 g</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·10H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O&gt;Na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热稳定性：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endParaRPr lang="en-US" altLang="zh-CN" sz="1100" dirty="0" smtClean="0">
                <a:latin typeface="Times New Roman" panose="02020603050405020304" pitchFamily="18" charset="0"/>
                <a:ea typeface="方正中等线简体" panose="03000509000000000000" pitchFamily="65" charset="-122"/>
              </a:endParaRPr>
            </a:p>
            <a:p>
              <a:pPr>
                <a:lnSpc>
                  <a:spcPct val="150000"/>
                </a:lnSpc>
              </a:pPr>
              <a:r>
                <a:rPr lang="en-US" altLang="zh-CN" sz="2800" dirty="0" smtClean="0">
                  <a:latin typeface="Times New Roman" panose="02020603050405020304" pitchFamily="18" charset="0"/>
                  <a:ea typeface="方正中等线简体" panose="03000509000000000000" pitchFamily="65" charset="-122"/>
                </a:rPr>
                <a:t>C</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水解平衡常数</a:t>
              </a:r>
              <a:r>
                <a:rPr lang="en-US" altLang="zh-CN" sz="2800" i="1" dirty="0" err="1">
                  <a:latin typeface="Times New Roman" panose="02020603050405020304" pitchFamily="18" charset="0"/>
                  <a:ea typeface="方正中等线简体" panose="03000509000000000000" pitchFamily="65" charset="-122"/>
                </a:rPr>
                <a:t>K</a:t>
              </a:r>
              <a:r>
                <a:rPr lang="en-US" altLang="zh-CN" sz="2800" baseline="-25000" dirty="0" err="1">
                  <a:latin typeface="Times New Roman" panose="02020603050405020304" pitchFamily="18" charset="0"/>
                  <a:ea typeface="方正中等线简体" panose="03000509000000000000" pitchFamily="65" charset="-122"/>
                </a:rPr>
                <a:t>h</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同温</a:t>
              </a:r>
              <a:r>
                <a:rPr lang="en-US" altLang="zh-CN" sz="2800" dirty="0">
                  <a:latin typeface="Times New Roman" panose="02020603050405020304" pitchFamily="18" charset="0"/>
                  <a:ea typeface="方正中等线简体" panose="03000509000000000000" pitchFamily="65" charset="-122"/>
                </a:rPr>
                <a:t>)</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rPr>
                <a:t>&gt;</a:t>
              </a:r>
            </a:p>
            <a:p>
              <a:pPr lvl="0">
                <a:lnSpc>
                  <a:spcPct val="150000"/>
                </a:lnSpc>
              </a:pPr>
              <a:endParaRPr lang="en-US" altLang="zh-CN" sz="10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lvl="0">
                <a:lnSpc>
                  <a:spcPct val="150000"/>
                </a:lnSpc>
              </a:pP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D</a:t>
              </a:r>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化学键中的离子键百分数：</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O&gt;Na</a:t>
              </a:r>
              <a:r>
                <a:rPr lang="en-US" altLang="zh-CN" sz="2800" baseline="-250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S</a:t>
              </a:r>
              <a:endParaRPr lang="zh-CN" altLang="zh-CN" sz="2800"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p:txBody>
        </p:sp>
        <p:pic>
          <p:nvPicPr>
            <p:cNvPr id="20" name="image346.jpeg" descr="source:si_idp1060943392;FounderCES"/>
            <p:cNvPicPr/>
            <p:nvPr/>
          </p:nvPicPr>
          <p:blipFill>
            <a:blip r:embed="rId2">
              <a:clrChange>
                <a:clrFrom>
                  <a:srgbClr val="FFFFFF"/>
                </a:clrFrom>
                <a:clrTo>
                  <a:srgbClr val="FFFFFF">
                    <a:alpha val="0"/>
                  </a:srgbClr>
                </a:clrTo>
              </a:clrChange>
            </a:blip>
            <a:stretch>
              <a:fillRect/>
            </a:stretch>
          </p:blipFill>
          <p:spPr>
            <a:xfrm>
              <a:off x="4334289" y="2753256"/>
              <a:ext cx="2283130" cy="675988"/>
            </a:xfrm>
            <a:prstGeom prst="rect">
              <a:avLst/>
            </a:prstGeom>
          </p:spPr>
        </p:pic>
        <p:pic>
          <p:nvPicPr>
            <p:cNvPr id="21" name="image347.jpeg" descr="source:si_idp1060956576;FounderCES"/>
            <p:cNvPicPr/>
            <p:nvPr/>
          </p:nvPicPr>
          <p:blipFill>
            <a:blip r:embed="rId3">
              <a:clrChange>
                <a:clrFrom>
                  <a:srgbClr val="FFFFFF"/>
                </a:clrFrom>
                <a:clrTo>
                  <a:srgbClr val="FFFFFF">
                    <a:alpha val="0"/>
                  </a:srgbClr>
                </a:clrTo>
              </a:clrChange>
            </a:blip>
            <a:stretch>
              <a:fillRect/>
            </a:stretch>
          </p:blipFill>
          <p:spPr>
            <a:xfrm>
              <a:off x="6815286" y="2753256"/>
              <a:ext cx="3129234" cy="675988"/>
            </a:xfrm>
            <a:prstGeom prst="rect">
              <a:avLst/>
            </a:prstGeom>
          </p:spPr>
        </p:pic>
      </p:grpSp>
      <p:sp>
        <p:nvSpPr>
          <p:cNvPr id="36" name="TextBox 9"/>
          <p:cNvSpPr txBox="1"/>
          <p:nvPr/>
        </p:nvSpPr>
        <p:spPr>
          <a:xfrm>
            <a:off x="251672" y="271707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4"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5"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6"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7"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8"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9"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10"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1"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2"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3"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4"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5"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6"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7"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8"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306002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 name="组合 2"/>
          <p:cNvGrpSpPr/>
          <p:nvPr/>
        </p:nvGrpSpPr>
        <p:grpSpPr>
          <a:xfrm>
            <a:off x="0" y="333450"/>
            <a:ext cx="11801206" cy="5192132"/>
            <a:chOff x="0" y="333450"/>
            <a:chExt cx="11801206" cy="5192132"/>
          </a:xfrm>
        </p:grpSpPr>
        <p:grpSp>
          <p:nvGrpSpPr>
            <p:cNvPr id="21" name="组合 20"/>
            <p:cNvGrpSpPr/>
            <p:nvPr/>
          </p:nvGrpSpPr>
          <p:grpSpPr>
            <a:xfrm>
              <a:off x="0" y="333450"/>
              <a:ext cx="11801206" cy="5192132"/>
              <a:chOff x="0" y="333450"/>
              <a:chExt cx="11801206" cy="5192132"/>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93490"/>
                <a:ext cx="11412000" cy="4832092"/>
              </a:xfrm>
              <a:prstGeom prst="rect">
                <a:avLst/>
              </a:prstGeom>
            </p:spPr>
            <p:txBody>
              <a:bodyPr>
                <a:spAutoFit/>
              </a:bodyPr>
              <a:lstStyle/>
              <a:p>
                <a:pPr>
                  <a:lnSpc>
                    <a:spcPct val="150000"/>
                  </a:lnSpc>
                  <a:spcAft>
                    <a:spcPts val="0"/>
                  </a:spcAft>
                </a:pPr>
                <a:r>
                  <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spc="-6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spc="-6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·10H</a:t>
                </a:r>
                <a:r>
                  <a:rPr lang="en-US" altLang="zh-CN" sz="2800" spc="-6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spc="-60" dirty="0">
                    <a:effectLst/>
                    <a:latin typeface="Times New Roman" panose="02020603050405020304" pitchFamily="18" charset="0"/>
                    <a:ea typeface="方正楷体_GBK" panose="03000509000000000000" pitchFamily="65" charset="-122"/>
                    <a:cs typeface="Times New Roman" panose="02020603050405020304" pitchFamily="18" charset="0"/>
                  </a:rPr>
                  <a:t>含有结晶水，溶于</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100</a:t>
                </a:r>
                <a:r>
                  <a:rPr lang="en-US" altLang="zh-CN" sz="2800" spc="-60" dirty="0">
                    <a:effectLst/>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800" spc="-60" dirty="0">
                    <a:effectLst/>
                    <a:latin typeface="Times New Roman" panose="02020603050405020304" pitchFamily="18" charset="0"/>
                    <a:ea typeface="方正楷体_GBK" panose="03000509000000000000" pitchFamily="65" charset="-122"/>
                    <a:cs typeface="Times New Roman" panose="02020603050405020304" pitchFamily="18" charset="0"/>
                  </a:rPr>
                  <a:t>水达到饱和时，溶解</a:t>
                </a:r>
                <a:r>
                  <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spc="-6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spc="-6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·10H</a:t>
                </a:r>
                <a:r>
                  <a:rPr lang="en-US" altLang="zh-CN" sz="2800" spc="-6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p>
              <a:p>
                <a:pPr>
                  <a:lnSpc>
                    <a:spcPct val="150000"/>
                  </a:lnSpc>
                  <a:spcAft>
                    <a:spcPts val="0"/>
                  </a:spcAft>
                </a:pP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的</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质量更大，</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受热易分解，热稳定性：</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&gt;NaHCO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甲基</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是推电子基团，酸性：苯酚</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&gt;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对甲基苯酚，水解平衡常数</a:t>
                </a:r>
                <a:r>
                  <a:rPr lang="en-US" altLang="zh-CN" sz="2800" i="1" dirty="0" err="1">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err="1">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同温</a:t>
                </a:r>
                <a:r>
                  <a:rPr lang="en-US"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200000"/>
                  </a:lnSpc>
                  <a:spcAft>
                    <a:spcPts val="0"/>
                  </a:spcAft>
                </a:pP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&lt;                                  </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电负性</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相差越大，化学键中的离子键百分数越大，</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的电负性大于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之间电负性差值更大，</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7" name="image348.jpeg" descr="source:si_idp1061069472;FounderCES"/>
            <p:cNvPicPr/>
            <p:nvPr/>
          </p:nvPicPr>
          <p:blipFill>
            <a:blip r:embed="rId17">
              <a:clrChange>
                <a:clrFrom>
                  <a:srgbClr val="FFFFFF"/>
                </a:clrFrom>
                <a:clrTo>
                  <a:srgbClr val="FFFFFF">
                    <a:alpha val="0"/>
                  </a:srgbClr>
                </a:clrTo>
              </a:clrChange>
            </a:blip>
            <a:stretch>
              <a:fillRect/>
            </a:stretch>
          </p:blipFill>
          <p:spPr>
            <a:xfrm>
              <a:off x="305538" y="3463245"/>
              <a:ext cx="2214602" cy="655698"/>
            </a:xfrm>
            <a:prstGeom prst="rect">
              <a:avLst/>
            </a:prstGeom>
          </p:spPr>
        </p:pic>
        <p:pic>
          <p:nvPicPr>
            <p:cNvPr id="28" name="image349.jpeg" descr="source:si_idp1061082656;FounderCES"/>
            <p:cNvPicPr/>
            <p:nvPr/>
          </p:nvPicPr>
          <p:blipFill>
            <a:blip r:embed="rId18">
              <a:clrChange>
                <a:clrFrom>
                  <a:srgbClr val="FFFFFF"/>
                </a:clrFrom>
                <a:clrTo>
                  <a:srgbClr val="FFFFFF">
                    <a:alpha val="0"/>
                  </a:srgbClr>
                </a:clrTo>
              </a:clrChange>
            </a:blip>
            <a:stretch>
              <a:fillRect/>
            </a:stretch>
          </p:blipFill>
          <p:spPr>
            <a:xfrm>
              <a:off x="2782838" y="3463245"/>
              <a:ext cx="3035308" cy="655698"/>
            </a:xfrm>
            <a:prstGeom prst="rect">
              <a:avLst/>
            </a:prstGeom>
          </p:spPr>
        </p:pic>
      </p:grpSp>
    </p:spTree>
    <p:extLst>
      <p:ext uri="{BB962C8B-B14F-4D97-AF65-F5344CB8AC3E}">
        <p14:creationId xmlns:p14="http://schemas.microsoft.com/office/powerpoint/2010/main" val="35648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45701" y="1110437"/>
            <a:ext cx="11299010" cy="669158"/>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碱金属</a:t>
            </a:r>
            <a:r>
              <a:rPr lang="en-US" altLang="zh-CN" sz="2800" dirty="0">
                <a:latin typeface="Times New Roman" panose="02020603050405020304" pitchFamily="18" charset="0"/>
                <a:ea typeface="方正中等线简体" panose="03000509000000000000" pitchFamily="65" charset="-122"/>
              </a:rPr>
              <a:t>(Li</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K</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rPr>
              <a:t>Rb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Cs)</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性质</a:t>
            </a:r>
            <a:endParaRPr lang="zh-CN"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9" name="组合 28"/>
          <p:cNvGrpSpPr/>
          <p:nvPr/>
        </p:nvGrpSpPr>
        <p:grpSpPr>
          <a:xfrm>
            <a:off x="0" y="0"/>
            <a:ext cx="12192000" cy="792000"/>
            <a:chOff x="0" y="0"/>
            <a:chExt cx="12192000" cy="792000"/>
          </a:xfrm>
        </p:grpSpPr>
        <p:cxnSp>
          <p:nvCxnSpPr>
            <p:cNvPr id="30" name="直接连接符 29"/>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1" name="矩形 30"/>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33" name="矩形 32"/>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34" name="直接连接符 33"/>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5"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graphicFrame>
        <p:nvGraphicFramePr>
          <p:cNvPr id="3" name="表格 2"/>
          <p:cNvGraphicFramePr>
            <a:graphicFrameLocks noGrp="1"/>
          </p:cNvGraphicFramePr>
          <p:nvPr>
            <p:extLst>
              <p:ext uri="{D42A27DB-BD31-4B8C-83A1-F6EECF244321}">
                <p14:modId xmlns:p14="http://schemas.microsoft.com/office/powerpoint/2010/main" val="3215959389"/>
              </p:ext>
            </p:extLst>
          </p:nvPr>
        </p:nvGraphicFramePr>
        <p:xfrm>
          <a:off x="550589" y="1917627"/>
          <a:ext cx="11194122" cy="3528390"/>
        </p:xfrm>
        <a:graphic>
          <a:graphicData uri="http://schemas.openxmlformats.org/drawingml/2006/table">
            <a:tbl>
              <a:tblPr firstRow="1" firstCol="1" bandRow="1"/>
              <a:tblGrid>
                <a:gridCol w="1800201"/>
                <a:gridCol w="4032448"/>
                <a:gridCol w="5361473"/>
              </a:tblGrid>
              <a:tr h="718216">
                <a:tc>
                  <a:txBody>
                    <a:bodyPr/>
                    <a:lstStyle/>
                    <a:p>
                      <a:pPr algn="ctr">
                        <a:lnSpc>
                          <a:spcPct val="150000"/>
                        </a:lnSpc>
                        <a:spcAft>
                          <a:spcPts val="0"/>
                        </a:spcAft>
                      </a:pP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相似性</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递变性</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由</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Li</a:t>
                      </a:r>
                      <a:r>
                        <a:rPr lang="en-US" sz="2800">
                          <a:effectLst/>
                          <a:latin typeface="宋体" panose="02010600030101010101" pitchFamily="2" charset="-122"/>
                          <a:ea typeface="宋体" panose="02010600030101010101" pitchFamily="2" charset="-122"/>
                          <a:cs typeface="Times New Roman" panose="02020603050405020304" pitchFamily="18" charset="0"/>
                        </a:rPr>
                        <a:t>→</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Cs)</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5087">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原子结构</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最外层均</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有</a:t>
                      </a:r>
                      <a:r>
                        <a:rPr lang="en-US"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个</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电子</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电子层数逐渐增多，核电荷数逐渐增大，原子半径</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逐渐</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5087">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元素性质</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都具有较强的金属性，最高正价均</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金属性</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逐渐</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矩形 3"/>
          <p:cNvSpPr/>
          <p:nvPr/>
        </p:nvSpPr>
        <p:spPr>
          <a:xfrm>
            <a:off x="4570338" y="3116362"/>
            <a:ext cx="364202"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10055646" y="3377972"/>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增大</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4664929" y="4812690"/>
            <a:ext cx="56618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dirty="0">
              <a:solidFill>
                <a:srgbClr val="C00000"/>
              </a:solidFill>
            </a:endParaRPr>
          </a:p>
        </p:txBody>
      </p:sp>
      <p:sp>
        <p:nvSpPr>
          <p:cNvPr id="8" name="矩形 7"/>
          <p:cNvSpPr/>
          <p:nvPr/>
        </p:nvSpPr>
        <p:spPr>
          <a:xfrm>
            <a:off x="9466882" y="4479742"/>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增强</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38624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261442"/>
                <a:ext cx="11410514" cy="4824678"/>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超氧化钾</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性质相似，是广泛应用于航天和潜水的供氧剂。下列说法正确的是</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元素的化合价为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价</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中阴、阳离子个数之比为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C.1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反应后，固体质量减少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 g</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2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当</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𝑛</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K</m:t>
                        </m:r>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num>
                      <m:den>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𝑛</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a</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Sub>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den>
                    </m:f>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分别与足量水反应生成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的物质的量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之</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比</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261442"/>
                <a:ext cx="11410514" cy="4824678"/>
              </a:xfrm>
              <a:prstGeom prst="rect">
                <a:avLst/>
              </a:prstGeom>
              <a:blipFill rotWithShape="0">
                <a:blip r:embed="rId2"/>
                <a:stretch>
                  <a:fillRect l="-855" r="-3472" b="-885"/>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58" name="圆角矩形 57">
            <a:hlinkClick r:id="rId15"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6"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7"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252136" y="360963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397824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58" name="圆角矩形 57">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9" name="圆角矩形 58">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261442"/>
            <a:ext cx="11801206" cy="5841417"/>
            <a:chOff x="0" y="333450"/>
            <a:chExt cx="11801206" cy="5841417"/>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650854"/>
                  <a:ext cx="11412000" cy="5524013"/>
                </a:xfrm>
                <a:prstGeom prst="rect">
                  <a:avLst/>
                </a:prstGeom>
              </p:spPr>
              <p:txBody>
                <a:bodyPr>
                  <a:spAutoFit/>
                </a:bodyPr>
                <a:lstStyle/>
                <a:p>
                  <a:pPr>
                    <a:lnSpc>
                      <a:spcPct val="12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元素显</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元素显</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KO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是由</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构成的，其阴、阳离子个数之比为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KO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反应的化学方程式为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完全反应，固体质量减少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8</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反应后，固体质量减少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KO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分别与足量水反应的化学方程式为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4KO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=4KOH</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2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3O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=4NaOH+O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，所以当</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𝑛</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K</m:t>
                          </m:r>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num>
                        <m:den>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𝑛</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a</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Sub>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den>
                      </m:f>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的</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物质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的量之比为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650854"/>
                  <a:ext cx="11412000" cy="5524013"/>
                </a:xfrm>
                <a:prstGeom prst="rect">
                  <a:avLst/>
                </a:prstGeom>
                <a:blipFill rotWithShape="0">
                  <a:blip r:embed="rId17"/>
                  <a:stretch>
                    <a:fillRect l="-1122" b="-773"/>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71697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75274" y="117426"/>
            <a:ext cx="11639865" cy="464738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13.</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2024·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徐州模拟</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分别取等物质的量浓度的氢氧化钠溶液各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100 mL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，再通入一定量的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，随后分别各取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20 mL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溶液，向其中逐滴滴入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0.2 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的盐酸，在标准状况下产生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的体积与所加入盐酸的体积的关系如图</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两种情况</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情况下，溶质</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填化学式</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，其物质的</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量</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之</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比为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13</a:t>
            </a:r>
            <a:endParaRPr kumimoji="1" lang="zh-CN" altLang="en-US" sz="1600" kern="0" dirty="0">
              <a:solidFill>
                <a:schemeClr val="bg1"/>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353.jpeg"/>
          <p:cNvPicPr/>
          <p:nvPr/>
        </p:nvPicPr>
        <p:blipFill>
          <a:blip r:embed="rId17">
            <a:clrChange>
              <a:clrFrom>
                <a:srgbClr val="FFFFFF"/>
              </a:clrFrom>
              <a:clrTo>
                <a:srgbClr val="FFFFFF">
                  <a:alpha val="0"/>
                </a:srgbClr>
              </a:clrTo>
            </a:clrChange>
          </a:blip>
          <a:stretch>
            <a:fillRect/>
          </a:stretch>
        </p:blipFill>
        <p:spPr>
          <a:xfrm>
            <a:off x="6239222" y="2349674"/>
            <a:ext cx="5499384" cy="1993602"/>
          </a:xfrm>
          <a:prstGeom prst="rect">
            <a:avLst/>
          </a:prstGeom>
        </p:spPr>
      </p:pic>
      <p:sp>
        <p:nvSpPr>
          <p:cNvPr id="3" name="矩形 2"/>
          <p:cNvSpPr/>
          <p:nvPr/>
        </p:nvSpPr>
        <p:spPr>
          <a:xfrm>
            <a:off x="3986944" y="2726893"/>
            <a:ext cx="1481496"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
        <p:nvSpPr>
          <p:cNvPr id="22" name="矩形 21"/>
          <p:cNvSpPr/>
          <p:nvPr/>
        </p:nvSpPr>
        <p:spPr>
          <a:xfrm>
            <a:off x="556155" y="3410630"/>
            <a:ext cx="1342034"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dirty="0"/>
          </a:p>
        </p:txBody>
      </p:sp>
      <p:sp>
        <p:nvSpPr>
          <p:cNvPr id="6" name="矩形 5"/>
          <p:cNvSpPr/>
          <p:nvPr/>
        </p:nvSpPr>
        <p:spPr>
          <a:xfrm>
            <a:off x="1558702" y="4081666"/>
            <a:ext cx="853119"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solidFill>
                  <a:srgbClr val="C00000"/>
                </a:solidFill>
                <a:latin typeface="Calibri" panose="020F0502020204030204" pitchFamily="34" charset="0"/>
                <a:ea typeface="宋体" panose="02010600030101010101" pitchFamily="2" charset="-122"/>
                <a:cs typeface="宋体" panose="02010600030101010101" pitchFamily="2" charset="-122"/>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dirty="0"/>
          </a:p>
        </p:txBody>
      </p:sp>
    </p:spTree>
    <p:extLst>
      <p:ext uri="{BB962C8B-B14F-4D97-AF65-F5344CB8AC3E}">
        <p14:creationId xmlns:p14="http://schemas.microsoft.com/office/powerpoint/2010/main" val="2864613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13</a:t>
            </a:r>
            <a:endParaRPr kumimoji="1" lang="zh-CN" altLang="en-US" sz="1600" kern="0" dirty="0">
              <a:solidFill>
                <a:schemeClr val="bg1"/>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 name="组合 2"/>
          <p:cNvGrpSpPr/>
          <p:nvPr/>
        </p:nvGrpSpPr>
        <p:grpSpPr>
          <a:xfrm>
            <a:off x="0" y="432993"/>
            <a:ext cx="11801206" cy="5026385"/>
            <a:chOff x="0" y="432993"/>
            <a:chExt cx="11801206" cy="5026385"/>
          </a:xfrm>
        </p:grpSpPr>
        <p:grpSp>
          <p:nvGrpSpPr>
            <p:cNvPr id="28" name="组合 27"/>
            <p:cNvGrpSpPr/>
            <p:nvPr/>
          </p:nvGrpSpPr>
          <p:grpSpPr>
            <a:xfrm>
              <a:off x="0" y="432993"/>
              <a:ext cx="11801206" cy="5026385"/>
              <a:chOff x="0" y="333450"/>
              <a:chExt cx="11801206" cy="5026385"/>
            </a:xfrm>
          </p:grpSpPr>
          <p:sp>
            <p:nvSpPr>
              <p:cNvPr id="29" name="矩形 28"/>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89206" y="2682179"/>
                <a:ext cx="11412000" cy="2677656"/>
              </a:xfrm>
              <a:prstGeom prst="rect">
                <a:avLst/>
              </a:prstGeom>
            </p:spPr>
            <p:txBody>
              <a:bodyPr>
                <a:spAutoFit/>
              </a:bodyPr>
              <a:lstStyle/>
              <a:p>
                <a:pPr>
                  <a:lnSpc>
                    <a:spcPct val="150000"/>
                  </a:lnSpc>
                  <a:spcAft>
                    <a:spcPts val="0"/>
                  </a:spcAft>
                </a:pPr>
                <a:r>
                  <a:rPr lang="zh-CN"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rPr>
                  <a:t>对于</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情况，</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=100</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mL</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150-100</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mL=50</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mL&lt;</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，据此判断溶液中溶质的成分是</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。根据</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NaOH+HCl</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NaCl+H</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+HCl</a:t>
                </a:r>
              </a:p>
              <a:p>
                <a:pPr>
                  <a:lnSpc>
                    <a:spcPct val="150000"/>
                  </a:lnSpc>
                  <a:spcAft>
                    <a:spcPts val="0"/>
                  </a:spcAft>
                </a:pP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+HCl</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NaCl+H</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O+CO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宋体" panose="02010600030101010101" pitchFamily="2" charset="-122"/>
                    <a:ea typeface="宋体" panose="02010600030101010101" pitchFamily="2"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可知，</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spc="-60" dirty="0" smtClean="0">
                    <a:latin typeface="Calibri" panose="020F0502020204030204" pitchFamily="34" charset="0"/>
                    <a:ea typeface="宋体" panose="02010600030101010101" pitchFamily="2" charset="-122"/>
                    <a:cs typeface="宋体" panose="02010600030101010101" pitchFamily="2" charset="-122"/>
                  </a:rPr>
                  <a:t>∶</a:t>
                </a:r>
                <a:endParaRPr lang="en-US" altLang="zh-CN" sz="2800" spc="-60" dirty="0" smtClean="0">
                  <a:latin typeface="Calibri" panose="020F0502020204030204" pitchFamily="34" charset="0"/>
                  <a:ea typeface="宋体" panose="02010600030101010101" pitchFamily="2" charset="-122"/>
                  <a:cs typeface="宋体" panose="02010600030101010101" pitchFamily="2" charset="-122"/>
                </a:endParaRPr>
              </a:p>
              <a:p>
                <a:pPr>
                  <a:lnSpc>
                    <a:spcPct val="150000"/>
                  </a:lnSpc>
                  <a:spcAft>
                    <a:spcPts val="0"/>
                  </a:spcAft>
                </a:pPr>
                <a:r>
                  <a:rPr lang="en-US" altLang="zh-CN" sz="2800" i="1" dirty="0" smtClean="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100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mL-50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mL=1</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p:txBody>
          </p:sp>
          <p:sp>
            <p:nvSpPr>
              <p:cNvPr id="31" name="文本框 3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3" name="image353.jpeg"/>
            <p:cNvPicPr/>
            <p:nvPr/>
          </p:nvPicPr>
          <p:blipFill>
            <a:blip r:embed="rId17">
              <a:clrChange>
                <a:clrFrom>
                  <a:srgbClr val="FFFFFF"/>
                </a:clrFrom>
                <a:clrTo>
                  <a:srgbClr val="FFFFFF">
                    <a:alpha val="0"/>
                  </a:srgbClr>
                </a:clrTo>
              </a:clrChange>
            </a:blip>
            <a:stretch>
              <a:fillRect/>
            </a:stretch>
          </p:blipFill>
          <p:spPr>
            <a:xfrm>
              <a:off x="3345514" y="765498"/>
              <a:ext cx="5499384" cy="1993602"/>
            </a:xfrm>
            <a:prstGeom prst="rect">
              <a:avLst/>
            </a:prstGeom>
          </p:spPr>
        </p:pic>
      </p:grpSp>
    </p:spTree>
    <p:extLst>
      <p:ext uri="{BB962C8B-B14F-4D97-AF65-F5344CB8AC3E}">
        <p14:creationId xmlns:p14="http://schemas.microsoft.com/office/powerpoint/2010/main" val="2982393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75274" y="405458"/>
            <a:ext cx="6044225" cy="206206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情况下，溶质</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填化学式</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，其物质的量之比为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13</a:t>
            </a:r>
            <a:endParaRPr kumimoji="1" lang="zh-CN" altLang="en-US" sz="1600" kern="0" dirty="0">
              <a:solidFill>
                <a:schemeClr val="bg1"/>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353.jpeg"/>
          <p:cNvPicPr/>
          <p:nvPr/>
        </p:nvPicPr>
        <p:blipFill>
          <a:blip r:embed="rId17">
            <a:clrChange>
              <a:clrFrom>
                <a:srgbClr val="FFFFFF"/>
              </a:clrFrom>
              <a:clrTo>
                <a:srgbClr val="FFFFFF">
                  <a:alpha val="0"/>
                </a:srgbClr>
              </a:clrTo>
            </a:clrChange>
          </a:blip>
          <a:stretch>
            <a:fillRect/>
          </a:stretch>
        </p:blipFill>
        <p:spPr>
          <a:xfrm>
            <a:off x="6428048" y="377266"/>
            <a:ext cx="5499384" cy="1993602"/>
          </a:xfrm>
          <a:prstGeom prst="rect">
            <a:avLst/>
          </a:prstGeom>
        </p:spPr>
      </p:pic>
      <p:sp>
        <p:nvSpPr>
          <p:cNvPr id="3" name="矩形 2"/>
          <p:cNvSpPr/>
          <p:nvPr/>
        </p:nvSpPr>
        <p:spPr>
          <a:xfrm>
            <a:off x="3964650" y="475113"/>
            <a:ext cx="1701107"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
        <p:nvSpPr>
          <p:cNvPr id="21" name="矩形 20"/>
          <p:cNvSpPr/>
          <p:nvPr/>
        </p:nvSpPr>
        <p:spPr>
          <a:xfrm>
            <a:off x="460235" y="1145851"/>
            <a:ext cx="1481496"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dirty="0"/>
          </a:p>
        </p:txBody>
      </p:sp>
      <p:sp>
        <p:nvSpPr>
          <p:cNvPr id="22" name="矩形 21"/>
          <p:cNvSpPr/>
          <p:nvPr/>
        </p:nvSpPr>
        <p:spPr>
          <a:xfrm>
            <a:off x="1563332" y="1792172"/>
            <a:ext cx="853119"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solidFill>
                  <a:srgbClr val="C00000"/>
                </a:solidFill>
                <a:latin typeface="Calibri" panose="020F0502020204030204" pitchFamily="34" charset="0"/>
                <a:ea typeface="宋体" panose="02010600030101010101" pitchFamily="2" charset="-122"/>
                <a:cs typeface="宋体" panose="02010600030101010101" pitchFamily="2" charset="-122"/>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dirty="0"/>
          </a:p>
        </p:txBody>
      </p:sp>
      <p:grpSp>
        <p:nvGrpSpPr>
          <p:cNvPr id="23" name="组合 22"/>
          <p:cNvGrpSpPr/>
          <p:nvPr/>
        </p:nvGrpSpPr>
        <p:grpSpPr>
          <a:xfrm>
            <a:off x="0" y="2666982"/>
            <a:ext cx="11801206" cy="2995060"/>
            <a:chOff x="0" y="333450"/>
            <a:chExt cx="11801206" cy="2995060"/>
          </a:xfrm>
        </p:grpSpPr>
        <p:sp>
          <p:nvSpPr>
            <p:cNvPr id="25" name="矩形 24"/>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89206" y="650854"/>
              <a:ext cx="11412000" cy="2677656"/>
            </a:xfrm>
            <a:prstGeom prst="rect">
              <a:avLst/>
            </a:prstGeom>
          </p:spPr>
          <p:txBody>
            <a:bodyPr>
              <a:spAutoFit/>
            </a:bodyPr>
            <a:lstStyle/>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对于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情况，</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=150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mL-50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mL=100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mL&gt;</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，据此判断溶液中溶质的成分是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+HCl</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+HCl</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NaCl+H</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O+CO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宋体" panose="02010600030101010101" pitchFamily="2" charset="-122"/>
                  <a:ea typeface="宋体" panose="02010600030101010101" pitchFamily="2"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可知，</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spc="-60" dirty="0">
                  <a:latin typeface="Calibri" panose="020F0502020204030204" pitchFamily="34" charset="0"/>
                  <a:ea typeface="宋体" panose="02010600030101010101" pitchFamily="2" charset="-122"/>
                  <a:cs typeface="宋体" panose="02010600030101010101" pitchFamily="2" charset="-122"/>
                </a:rPr>
                <a:t>∶</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150</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mL</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mL-50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mL=1</a:t>
              </a:r>
              <a:r>
                <a:rPr lang="zh-CN" altLang="zh-CN" sz="2800" dirty="0">
                  <a:latin typeface="Calibri" panose="020F0502020204030204" pitchFamily="34" charset="0"/>
                  <a:ea typeface="宋体" panose="02010600030101010101" pitchFamily="2" charset="-122"/>
                  <a:cs typeface="宋体" panose="02010600030101010101" pitchFamily="2" charset="-122"/>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p:txBody>
        </p:sp>
        <p:sp>
          <p:nvSpPr>
            <p:cNvPr id="27" name="文本框 26"/>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965221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75275" y="641282"/>
            <a:ext cx="5459892"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原氢氧化钠溶液的物质的量浓度为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13</a:t>
            </a:r>
            <a:endParaRPr kumimoji="1" lang="zh-CN" altLang="en-US" sz="1600" kern="0" dirty="0">
              <a:solidFill>
                <a:schemeClr val="bg1"/>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 name="矩形 2"/>
          <p:cNvSpPr/>
          <p:nvPr/>
        </p:nvSpPr>
        <p:spPr>
          <a:xfrm>
            <a:off x="1105522" y="1384853"/>
            <a:ext cx="1821332"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1.5 mol·L</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dirty="0"/>
          </a:p>
        </p:txBody>
      </p:sp>
      <p:pic>
        <p:nvPicPr>
          <p:cNvPr id="21" name="image353.jpeg"/>
          <p:cNvPicPr/>
          <p:nvPr/>
        </p:nvPicPr>
        <p:blipFill>
          <a:blip r:embed="rId17">
            <a:clrChange>
              <a:clrFrom>
                <a:srgbClr val="FFFFFF"/>
              </a:clrFrom>
              <a:clrTo>
                <a:srgbClr val="FFFFFF">
                  <a:alpha val="0"/>
                </a:srgbClr>
              </a:clrTo>
            </a:clrChange>
          </a:blip>
          <a:stretch>
            <a:fillRect/>
          </a:stretch>
        </p:blipFill>
        <p:spPr>
          <a:xfrm>
            <a:off x="6428048" y="377266"/>
            <a:ext cx="5499384" cy="1993602"/>
          </a:xfrm>
          <a:prstGeom prst="rect">
            <a:avLst/>
          </a:prstGeom>
        </p:spPr>
      </p:pic>
      <p:grpSp>
        <p:nvGrpSpPr>
          <p:cNvPr id="22" name="组合 21"/>
          <p:cNvGrpSpPr/>
          <p:nvPr/>
        </p:nvGrpSpPr>
        <p:grpSpPr>
          <a:xfrm>
            <a:off x="0" y="2666982"/>
            <a:ext cx="11801206" cy="2596356"/>
            <a:chOff x="0" y="333450"/>
            <a:chExt cx="11801206" cy="2596356"/>
          </a:xfrm>
        </p:grpSpPr>
        <p:sp>
          <p:nvSpPr>
            <p:cNvPr id="23" name="矩形 2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5" name="矩形 24"/>
                <p:cNvSpPr/>
                <p:nvPr/>
              </p:nvSpPr>
              <p:spPr>
                <a:xfrm>
                  <a:off x="389206" y="785886"/>
                  <a:ext cx="11412000" cy="2143920"/>
                </a:xfrm>
                <a:prstGeom prst="rect">
                  <a:avLst/>
                </a:prstGeom>
              </p:spPr>
              <p:txBody>
                <a:bodyPr>
                  <a:spAutoFit/>
                </a:bodyPr>
                <a:lstStyle/>
                <a:p>
                  <a:pPr>
                    <a:lnSpc>
                      <a:spcPct val="150000"/>
                    </a:lnSpc>
                    <a:spcAft>
                      <a:spcPts val="0"/>
                    </a:spcAft>
                  </a:pP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当加入</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150</a:t>
                  </a:r>
                  <a:r>
                    <a:rPr lang="en-US"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mL</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盐酸时，恰好完全反应，此时溶液中溶质为</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。则</a:t>
                  </a:r>
                  <a:r>
                    <a:rPr lang="en-US" altLang="zh-CN" sz="2800" i="1" spc="-1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en-US" altLang="zh-CN" sz="2800" spc="-100" dirty="0" smtClean="0">
                      <a:latin typeface="Times New Roman" panose="02020603050405020304" pitchFamily="18" charset="0"/>
                      <a:ea typeface="方正楷体_GBK"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=0.2</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×0.15</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L=0.03</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，所以原氢氧化钠溶液的</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物</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2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的量浓度为</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0.03</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mol</m:t>
                          </m:r>
                        </m:num>
                        <m:den>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0.02 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L</m:t>
                          </m:r>
                        </m:den>
                      </m:f>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=1.5</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5" name="矩形 24"/>
                <p:cNvSpPr>
                  <a:spLocks noRot="1" noChangeAspect="1" noMove="1" noResize="1" noEditPoints="1" noAdjustHandles="1" noChangeArrowheads="1" noChangeShapeType="1" noTextEdit="1"/>
                </p:cNvSpPr>
                <p:nvPr/>
              </p:nvSpPr>
              <p:spPr>
                <a:xfrm>
                  <a:off x="389206" y="785886"/>
                  <a:ext cx="11412000" cy="2143920"/>
                </a:xfrm>
                <a:prstGeom prst="rect">
                  <a:avLst/>
                </a:prstGeom>
                <a:blipFill rotWithShape="0">
                  <a:blip r:embed="rId18"/>
                  <a:stretch>
                    <a:fillRect l="-1122" r="-748" b="-1140"/>
                  </a:stretch>
                </a:blipFill>
              </p:spPr>
              <p:txBody>
                <a:bodyPr/>
                <a:lstStyle/>
                <a:p>
                  <a:r>
                    <a:rPr lang="zh-CN" altLang="en-US">
                      <a:noFill/>
                    </a:rPr>
                    <a:t> </a:t>
                  </a:r>
                </a:p>
              </p:txBody>
            </p:sp>
          </mc:Fallback>
        </mc:AlternateContent>
        <p:sp>
          <p:nvSpPr>
            <p:cNvPr id="26" name="文本框 25"/>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455489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8" y="71587"/>
            <a:ext cx="11465897" cy="187444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4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某兴趣小组的学生根据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反应的原理推测钠也能在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中燃烧，为了确定其产物并进行实验论证，某同学设计了下列装置进行实验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已知：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PdCl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能被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还原为</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Pd</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，请回答下列问题：</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2" name="组合 1"/>
          <p:cNvGrpSpPr/>
          <p:nvPr/>
        </p:nvGrpSpPr>
        <p:grpSpPr>
          <a:xfrm>
            <a:off x="1188296" y="1992972"/>
            <a:ext cx="9813821" cy="1825890"/>
            <a:chOff x="940629" y="2246731"/>
            <a:chExt cx="9813821" cy="1825890"/>
          </a:xfrm>
        </p:grpSpPr>
        <p:pic>
          <p:nvPicPr>
            <p:cNvPr id="19" name="image359.jpeg"/>
            <p:cNvPicPr/>
            <p:nvPr/>
          </p:nvPicPr>
          <p:blipFill>
            <a:blip r:embed="rId2">
              <a:clrChange>
                <a:clrFrom>
                  <a:srgbClr val="FFFFFF"/>
                </a:clrFrom>
                <a:clrTo>
                  <a:srgbClr val="FFFFFF">
                    <a:alpha val="0"/>
                  </a:srgbClr>
                </a:clrTo>
              </a:clrChange>
            </a:blip>
            <a:stretch>
              <a:fillRect/>
            </a:stretch>
          </p:blipFill>
          <p:spPr>
            <a:xfrm>
              <a:off x="940629" y="2246731"/>
              <a:ext cx="5036752" cy="1825890"/>
            </a:xfrm>
            <a:prstGeom prst="rect">
              <a:avLst/>
            </a:prstGeom>
          </p:spPr>
        </p:pic>
        <p:pic>
          <p:nvPicPr>
            <p:cNvPr id="20" name="image360.jpeg"/>
            <p:cNvPicPr/>
            <p:nvPr/>
          </p:nvPicPr>
          <p:blipFill rotWithShape="1">
            <a:blip r:embed="rId3">
              <a:clrChange>
                <a:clrFrom>
                  <a:srgbClr val="FFFFFF"/>
                </a:clrFrom>
                <a:clrTo>
                  <a:srgbClr val="FFFFFF">
                    <a:alpha val="0"/>
                  </a:srgbClr>
                </a:clrTo>
              </a:clrChange>
            </a:blip>
            <a:srcRect r="11437"/>
            <a:stretch/>
          </p:blipFill>
          <p:spPr>
            <a:xfrm>
              <a:off x="6293762" y="2246731"/>
              <a:ext cx="4460688" cy="1825890"/>
            </a:xfrm>
            <a:prstGeom prst="rect">
              <a:avLst/>
            </a:prstGeom>
          </p:spPr>
        </p:pic>
      </p:grpSp>
      <p:sp>
        <p:nvSpPr>
          <p:cNvPr id="22" name="矩形 21"/>
          <p:cNvSpPr/>
          <p:nvPr/>
        </p:nvSpPr>
        <p:spPr>
          <a:xfrm>
            <a:off x="389948" y="3863749"/>
            <a:ext cx="11465897" cy="769401"/>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图中装置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中应盛放</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3979944" y="3968801"/>
            <a:ext cx="2339102"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饱和碳酸氢钠</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grpSp>
        <p:nvGrpSpPr>
          <p:cNvPr id="25" name="组合 24"/>
          <p:cNvGrpSpPr/>
          <p:nvPr/>
        </p:nvGrpSpPr>
        <p:grpSpPr>
          <a:xfrm>
            <a:off x="0" y="4743227"/>
            <a:ext cx="11801206" cy="1494879"/>
            <a:chOff x="0" y="333450"/>
            <a:chExt cx="11801206" cy="1494879"/>
          </a:xfrm>
        </p:grpSpPr>
        <p:sp>
          <p:nvSpPr>
            <p:cNvPr id="27" name="矩形 2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89206" y="592798"/>
              <a:ext cx="11412000" cy="1235531"/>
            </a:xfrm>
            <a:prstGeom prst="rect">
              <a:avLst/>
            </a:prstGeom>
          </p:spPr>
          <p:txBody>
            <a:bodyPr>
              <a:spAutoFit/>
            </a:bodyPr>
            <a:lstStyle/>
            <a:p>
              <a:pPr>
                <a:lnSpc>
                  <a:spcPct val="14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根据二氧化碳的实验室制法可知，二氧化碳中可能含有</a:t>
              </a:r>
              <a:r>
                <a:rPr lang="en-US" altLang="zh-CN" sz="2800" dirty="0">
                  <a:latin typeface="Times New Roman" panose="02020603050405020304" pitchFamily="18" charset="0"/>
                  <a:ea typeface="方正中等线简体" panose="03000509000000000000" pitchFamily="65" charset="-122"/>
                </a:rPr>
                <a:t>HCl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气体，所以应除去</a:t>
              </a:r>
              <a:r>
                <a:rPr lang="en-US" altLang="zh-CN" sz="2800" dirty="0">
                  <a:latin typeface="Times New Roman" panose="02020603050405020304" pitchFamily="18" charset="0"/>
                  <a:ea typeface="方正中等线简体" panose="03000509000000000000" pitchFamily="65" charset="-122"/>
                </a:rPr>
                <a:t>HCl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，则装置</a:t>
              </a:r>
              <a:r>
                <a:rPr lang="en-US" altLang="zh-CN" sz="2800" dirty="0">
                  <a:latin typeface="Times New Roman" panose="02020603050405020304" pitchFamily="18" charset="0"/>
                  <a:ea typeface="方正中等线简体" panose="03000509000000000000" pitchFamily="65" charset="-122"/>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中盛放的是饱和碳酸氢钠溶液</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p:txBody>
        </p:sp>
        <p:sp>
          <p:nvSpPr>
            <p:cNvPr id="29" name="文本框 28"/>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
        <p:nvSpPr>
          <p:cNvPr id="63" name="圆角矩形 62">
            <a:hlinkClick r:id="rId4"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5"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6"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7"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8"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9"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10"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11"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2"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3"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4"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5"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6"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7"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8"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402291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1188296" y="621482"/>
            <a:ext cx="9813821" cy="1825890"/>
            <a:chOff x="940629" y="2246731"/>
            <a:chExt cx="9813821" cy="1825890"/>
          </a:xfrm>
        </p:grpSpPr>
        <p:pic>
          <p:nvPicPr>
            <p:cNvPr id="19" name="image359.jpeg"/>
            <p:cNvPicPr/>
            <p:nvPr/>
          </p:nvPicPr>
          <p:blipFill>
            <a:blip r:embed="rId17">
              <a:clrChange>
                <a:clrFrom>
                  <a:srgbClr val="FFFFFF"/>
                </a:clrFrom>
                <a:clrTo>
                  <a:srgbClr val="FFFFFF">
                    <a:alpha val="0"/>
                  </a:srgbClr>
                </a:clrTo>
              </a:clrChange>
            </a:blip>
            <a:stretch>
              <a:fillRect/>
            </a:stretch>
          </p:blipFill>
          <p:spPr>
            <a:xfrm>
              <a:off x="940629" y="2246731"/>
              <a:ext cx="5036752" cy="1825890"/>
            </a:xfrm>
            <a:prstGeom prst="rect">
              <a:avLst/>
            </a:prstGeom>
          </p:spPr>
        </p:pic>
        <p:pic>
          <p:nvPicPr>
            <p:cNvPr id="20" name="image360.jpeg"/>
            <p:cNvPicPr/>
            <p:nvPr/>
          </p:nvPicPr>
          <p:blipFill rotWithShape="1">
            <a:blip r:embed="rId18">
              <a:clrChange>
                <a:clrFrom>
                  <a:srgbClr val="FFFFFF"/>
                </a:clrFrom>
                <a:clrTo>
                  <a:srgbClr val="FFFFFF">
                    <a:alpha val="0"/>
                  </a:srgbClr>
                </a:clrTo>
              </a:clrChange>
            </a:blip>
            <a:srcRect r="11437"/>
            <a:stretch/>
          </p:blipFill>
          <p:spPr>
            <a:xfrm>
              <a:off x="6293762" y="2246731"/>
              <a:ext cx="4460688" cy="1825890"/>
            </a:xfrm>
            <a:prstGeom prst="rect">
              <a:avLst/>
            </a:prstGeom>
          </p:spPr>
        </p:pic>
      </p:grpSp>
      <p:sp>
        <p:nvSpPr>
          <p:cNvPr id="22" name="矩形 21"/>
          <p:cNvSpPr/>
          <p:nvPr/>
        </p:nvSpPr>
        <p:spPr>
          <a:xfrm>
            <a:off x="389948" y="2731256"/>
            <a:ext cx="11465897" cy="769401"/>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spc="-5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5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50" dirty="0">
                <a:latin typeface="Times New Roman" panose="02020603050405020304" pitchFamily="18" charset="0"/>
                <a:ea typeface="方正中等线简体" panose="03000509000000000000" pitchFamily="65" charset="-122"/>
                <a:cs typeface="Times New Roman" panose="02020603050405020304" pitchFamily="18" charset="0"/>
              </a:rPr>
              <a:t>为了使反应随开随用，随关随停，上图方框内应选用装置</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填字母</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9767614" y="2837799"/>
            <a:ext cx="423514"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grpSp>
        <p:nvGrpSpPr>
          <p:cNvPr id="25" name="组合 24"/>
          <p:cNvGrpSpPr/>
          <p:nvPr/>
        </p:nvGrpSpPr>
        <p:grpSpPr>
          <a:xfrm>
            <a:off x="0" y="4023147"/>
            <a:ext cx="11801206" cy="1062831"/>
            <a:chOff x="0" y="333450"/>
            <a:chExt cx="11801206" cy="1062831"/>
          </a:xfrm>
        </p:grpSpPr>
        <p:sp>
          <p:nvSpPr>
            <p:cNvPr id="26" name="矩形 25"/>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89206" y="731675"/>
              <a:ext cx="11412000" cy="664606"/>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装置</a:t>
              </a:r>
              <a:r>
                <a:rPr lang="en-US" altLang="zh-CN" sz="2800" dirty="0">
                  <a:latin typeface="Times New Roman" panose="02020603050405020304" pitchFamily="18" charset="0"/>
                  <a:ea typeface="方正中等线简体" panose="03000509000000000000" pitchFamily="65" charset="-122"/>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可以达到固液分离的目的，起到随开随用，随关随停的作用。</a:t>
              </a:r>
              <a:endPar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endParaRPr>
            </a:p>
          </p:txBody>
        </p:sp>
        <p:sp>
          <p:nvSpPr>
            <p:cNvPr id="28" name="文本框 27"/>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98985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1188296" y="405458"/>
            <a:ext cx="9813821" cy="1825890"/>
            <a:chOff x="940629" y="2246731"/>
            <a:chExt cx="9813821" cy="1825890"/>
          </a:xfrm>
        </p:grpSpPr>
        <p:pic>
          <p:nvPicPr>
            <p:cNvPr id="19" name="image359.jpeg"/>
            <p:cNvPicPr/>
            <p:nvPr/>
          </p:nvPicPr>
          <p:blipFill>
            <a:blip r:embed="rId17">
              <a:clrChange>
                <a:clrFrom>
                  <a:srgbClr val="FFFFFF"/>
                </a:clrFrom>
                <a:clrTo>
                  <a:srgbClr val="FFFFFF">
                    <a:alpha val="0"/>
                  </a:srgbClr>
                </a:clrTo>
              </a:clrChange>
            </a:blip>
            <a:stretch>
              <a:fillRect/>
            </a:stretch>
          </p:blipFill>
          <p:spPr>
            <a:xfrm>
              <a:off x="940629" y="2246731"/>
              <a:ext cx="5036752" cy="1825890"/>
            </a:xfrm>
            <a:prstGeom prst="rect">
              <a:avLst/>
            </a:prstGeom>
          </p:spPr>
        </p:pic>
        <p:pic>
          <p:nvPicPr>
            <p:cNvPr id="20" name="image360.jpeg"/>
            <p:cNvPicPr/>
            <p:nvPr/>
          </p:nvPicPr>
          <p:blipFill rotWithShape="1">
            <a:blip r:embed="rId18">
              <a:clrChange>
                <a:clrFrom>
                  <a:srgbClr val="FFFFFF"/>
                </a:clrFrom>
                <a:clrTo>
                  <a:srgbClr val="FFFFFF">
                    <a:alpha val="0"/>
                  </a:srgbClr>
                </a:clrTo>
              </a:clrChange>
            </a:blip>
            <a:srcRect r="11437"/>
            <a:stretch/>
          </p:blipFill>
          <p:spPr>
            <a:xfrm>
              <a:off x="6293762" y="2246731"/>
              <a:ext cx="4460688" cy="1825890"/>
            </a:xfrm>
            <a:prstGeom prst="rect">
              <a:avLst/>
            </a:prstGeom>
          </p:spPr>
        </p:pic>
      </p:grpSp>
      <p:sp>
        <p:nvSpPr>
          <p:cNvPr id="22" name="矩形 21"/>
          <p:cNvSpPr/>
          <p:nvPr/>
        </p:nvSpPr>
        <p:spPr>
          <a:xfrm>
            <a:off x="389948" y="2393256"/>
            <a:ext cx="11465897" cy="134661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检查装置的气密性完好并装好药品后，在点燃酒精灯前，应先进行装置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的操作，待</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装置</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填数字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中出现</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的现象时，再点燃酒精灯</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3631725" y="3179108"/>
            <a:ext cx="364202" cy="523220"/>
          </a:xfrm>
          <a:prstGeom prst="rect">
            <a:avLst/>
          </a:prstGeom>
        </p:spPr>
        <p:txBody>
          <a:bodyPr wrap="none">
            <a:spAutoFit/>
          </a:bodyPr>
          <a:lstStyle/>
          <a:p>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6489506" y="3179108"/>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变浑浊</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grpSp>
        <p:nvGrpSpPr>
          <p:cNvPr id="25" name="组合 24"/>
          <p:cNvGrpSpPr/>
          <p:nvPr/>
        </p:nvGrpSpPr>
        <p:grpSpPr>
          <a:xfrm>
            <a:off x="0" y="4023147"/>
            <a:ext cx="11801206" cy="1709161"/>
            <a:chOff x="0" y="333450"/>
            <a:chExt cx="11801206" cy="1709161"/>
          </a:xfrm>
        </p:grpSpPr>
        <p:sp>
          <p:nvSpPr>
            <p:cNvPr id="26" name="矩形 25"/>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89206" y="731675"/>
              <a:ext cx="11412000" cy="1310936"/>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因为该实验是验证二氧化碳与</a:t>
              </a:r>
              <a:r>
                <a:rPr lang="en-US" altLang="zh-CN" sz="2800" dirty="0">
                  <a:latin typeface="Times New Roman" panose="02020603050405020304" pitchFamily="18" charset="0"/>
                  <a:ea typeface="方正中等线简体" panose="03000509000000000000" pitchFamily="65" charset="-122"/>
                </a:rPr>
                <a:t>Na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的反应，所以应排出装置中的空气，所以先通入二氧化碳使装置</a:t>
              </a:r>
              <a:r>
                <a:rPr lang="en-US" altLang="zh-CN" sz="2800" dirty="0">
                  <a:latin typeface="Times New Roman" panose="02020603050405020304" pitchFamily="18" charset="0"/>
                  <a:ea typeface="方正中等线简体" panose="03000509000000000000" pitchFamily="65" charset="-122"/>
                </a:rPr>
                <a:t>5</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中澄清石灰水变浑浊后，再点燃酒精灯。</a:t>
              </a:r>
              <a:endPar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endParaRPr>
            </a:p>
          </p:txBody>
        </p:sp>
        <p:sp>
          <p:nvSpPr>
            <p:cNvPr id="28" name="文本框 27"/>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54258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1188296" y="405458"/>
            <a:ext cx="9813821" cy="1825890"/>
            <a:chOff x="940629" y="2246731"/>
            <a:chExt cx="9813821" cy="1825890"/>
          </a:xfrm>
        </p:grpSpPr>
        <p:pic>
          <p:nvPicPr>
            <p:cNvPr id="19" name="image359.jpeg"/>
            <p:cNvPicPr/>
            <p:nvPr/>
          </p:nvPicPr>
          <p:blipFill>
            <a:blip r:embed="rId17">
              <a:clrChange>
                <a:clrFrom>
                  <a:srgbClr val="FFFFFF"/>
                </a:clrFrom>
                <a:clrTo>
                  <a:srgbClr val="FFFFFF">
                    <a:alpha val="0"/>
                  </a:srgbClr>
                </a:clrTo>
              </a:clrChange>
            </a:blip>
            <a:stretch>
              <a:fillRect/>
            </a:stretch>
          </p:blipFill>
          <p:spPr>
            <a:xfrm>
              <a:off x="940629" y="2246731"/>
              <a:ext cx="5036752" cy="1825890"/>
            </a:xfrm>
            <a:prstGeom prst="rect">
              <a:avLst/>
            </a:prstGeom>
          </p:spPr>
        </p:pic>
        <p:pic>
          <p:nvPicPr>
            <p:cNvPr id="20" name="image360.jpeg"/>
            <p:cNvPicPr/>
            <p:nvPr/>
          </p:nvPicPr>
          <p:blipFill rotWithShape="1">
            <a:blip r:embed="rId18">
              <a:clrChange>
                <a:clrFrom>
                  <a:srgbClr val="FFFFFF"/>
                </a:clrFrom>
                <a:clrTo>
                  <a:srgbClr val="FFFFFF">
                    <a:alpha val="0"/>
                  </a:srgbClr>
                </a:clrTo>
              </a:clrChange>
            </a:blip>
            <a:srcRect r="11437"/>
            <a:stretch/>
          </p:blipFill>
          <p:spPr>
            <a:xfrm>
              <a:off x="6293762" y="2246731"/>
              <a:ext cx="4460688" cy="1825890"/>
            </a:xfrm>
            <a:prstGeom prst="rect">
              <a:avLst/>
            </a:prstGeom>
          </p:spPr>
        </p:pic>
      </p:grpSp>
      <p:sp>
        <p:nvSpPr>
          <p:cNvPr id="22" name="矩形 21"/>
          <p:cNvSpPr/>
          <p:nvPr/>
        </p:nvSpPr>
        <p:spPr>
          <a:xfrm>
            <a:off x="389948" y="2393256"/>
            <a:ext cx="11465897" cy="229289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若装置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中有黑色沉淀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Pd</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生成，装置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中残留固体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只有一种物质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加盐酸后有能使澄清石灰水变浑浊的气体放出，则钠与二氧化碳反应</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endParaRPr lang="en-US" altLang="zh-CN" sz="1000" dirty="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化学方程式</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5" name="组合 4"/>
          <p:cNvGrpSpPr/>
          <p:nvPr/>
        </p:nvGrpSpPr>
        <p:grpSpPr>
          <a:xfrm>
            <a:off x="2710830" y="3783576"/>
            <a:ext cx="4717958" cy="755366"/>
            <a:chOff x="2904517" y="3487514"/>
            <a:chExt cx="4717958" cy="755366"/>
          </a:xfrm>
        </p:grpSpPr>
        <p:pic>
          <p:nvPicPr>
            <p:cNvPr id="23" name="image363.jpeg" descr="source:si_idp1063135520;FounderCES"/>
            <p:cNvPicPr/>
            <p:nvPr/>
          </p:nvPicPr>
          <p:blipFill>
            <a:blip r:embed="rId19">
              <a:clrChange>
                <a:clrFrom>
                  <a:srgbClr val="FFFFFF"/>
                </a:clrFrom>
                <a:clrTo>
                  <a:srgbClr val="FFFFFF">
                    <a:alpha val="0"/>
                  </a:srgbClr>
                </a:clrTo>
              </a:clrChange>
              <a:duotone>
                <a:schemeClr val="accent2">
                  <a:shade val="45000"/>
                  <a:satMod val="135000"/>
                </a:schemeClr>
                <a:prstClr val="white"/>
              </a:duotone>
            </a:blip>
            <a:stretch>
              <a:fillRect/>
            </a:stretch>
          </p:blipFill>
          <p:spPr>
            <a:xfrm>
              <a:off x="4702512" y="3487514"/>
              <a:ext cx="864096" cy="755366"/>
            </a:xfrm>
            <a:prstGeom prst="rect">
              <a:avLst/>
            </a:prstGeom>
          </p:spPr>
        </p:pic>
        <p:sp>
          <p:nvSpPr>
            <p:cNvPr id="4" name="矩形 3"/>
            <p:cNvSpPr/>
            <p:nvPr/>
          </p:nvSpPr>
          <p:spPr>
            <a:xfrm>
              <a:off x="2904517" y="3666806"/>
              <a:ext cx="4717958"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2Na+2CO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endParaRPr lang="zh-CN" altLang="en-US" dirty="0"/>
            </a:p>
          </p:txBody>
        </p:sp>
      </p:grpSp>
      <p:grpSp>
        <p:nvGrpSpPr>
          <p:cNvPr id="25" name="组合 24"/>
          <p:cNvGrpSpPr/>
          <p:nvPr/>
        </p:nvGrpSpPr>
        <p:grpSpPr>
          <a:xfrm>
            <a:off x="0" y="4888985"/>
            <a:ext cx="11864530" cy="1136889"/>
            <a:chOff x="0" y="333450"/>
            <a:chExt cx="11864530" cy="1136889"/>
          </a:xfrm>
        </p:grpSpPr>
        <p:sp>
          <p:nvSpPr>
            <p:cNvPr id="26" name="矩形 25"/>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25882" y="731675"/>
              <a:ext cx="11538648" cy="738664"/>
            </a:xfrm>
            <a:prstGeom prst="rect">
              <a:avLst/>
            </a:prstGeom>
          </p:spPr>
          <p:txBody>
            <a:bodyPr wrap="square">
              <a:spAutoFit/>
            </a:bodyPr>
            <a:lstStyle/>
            <a:p>
              <a:pPr>
                <a:lnSpc>
                  <a:spcPct val="150000"/>
                </a:lnSpc>
                <a:spcAft>
                  <a:spcPts val="0"/>
                </a:spcAft>
              </a:pPr>
              <a:r>
                <a:rPr lang="zh-CN" altLang="zh-CN" sz="2800" spc="-6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由题给信息分析知该固体是碳酸钠，则</a:t>
              </a:r>
              <a:r>
                <a:rPr lang="en-US" altLang="zh-CN" sz="2800" spc="-60" dirty="0">
                  <a:solidFill>
                    <a:prstClr val="black"/>
                  </a:solidFill>
                  <a:latin typeface="Times New Roman" panose="02020603050405020304" pitchFamily="18" charset="0"/>
                  <a:ea typeface="方正中等线简体" panose="03000509000000000000" pitchFamily="65" charset="-122"/>
                </a:rPr>
                <a:t>Na</a:t>
              </a:r>
              <a:r>
                <a:rPr lang="zh-CN" altLang="zh-CN" sz="2800" spc="-6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与二氧化碳反应生成</a:t>
              </a:r>
              <a:r>
                <a:rPr lang="en-US" altLang="zh-CN" sz="2800" spc="-60" dirty="0">
                  <a:solidFill>
                    <a:prstClr val="black"/>
                  </a:solidFill>
                  <a:latin typeface="Times New Roman" panose="02020603050405020304" pitchFamily="18" charset="0"/>
                  <a:ea typeface="方正中等线简体" panose="03000509000000000000" pitchFamily="65" charset="-122"/>
                </a:rPr>
                <a:t>CO</a:t>
              </a:r>
              <a:r>
                <a:rPr lang="zh-CN" altLang="zh-CN" sz="2800" spc="-6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和碳酸钠。</a:t>
              </a:r>
              <a:endPar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endParaRPr>
            </a:p>
          </p:txBody>
        </p:sp>
        <p:sp>
          <p:nvSpPr>
            <p:cNvPr id="28" name="文本框 27"/>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72091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格 13"/>
          <p:cNvGraphicFramePr>
            <a:graphicFrameLocks noGrp="1"/>
          </p:cNvGraphicFramePr>
          <p:nvPr>
            <p:extLst>
              <p:ext uri="{D42A27DB-BD31-4B8C-83A1-F6EECF244321}">
                <p14:modId xmlns:p14="http://schemas.microsoft.com/office/powerpoint/2010/main" val="3138121015"/>
              </p:ext>
            </p:extLst>
          </p:nvPr>
        </p:nvGraphicFramePr>
        <p:xfrm>
          <a:off x="550590" y="837506"/>
          <a:ext cx="11089233" cy="3384376"/>
        </p:xfrm>
        <a:graphic>
          <a:graphicData uri="http://schemas.openxmlformats.org/drawingml/2006/table">
            <a:tbl>
              <a:tblPr firstRow="1" firstCol="1" bandRow="1"/>
              <a:tblGrid>
                <a:gridCol w="922828"/>
                <a:gridCol w="1093397"/>
                <a:gridCol w="4176464"/>
                <a:gridCol w="4896544"/>
              </a:tblGrid>
              <a:tr h="688902">
                <a:tc gridSpan="2">
                  <a:txBody>
                    <a:bodyPr/>
                    <a:lstStyle/>
                    <a:p>
                      <a:pPr algn="ctr">
                        <a:lnSpc>
                          <a:spcPct val="150000"/>
                        </a:lnSpc>
                        <a:spcAft>
                          <a:spcPts val="0"/>
                        </a:spcAft>
                      </a:pP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相似性</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递变性</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由</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Li</a:t>
                      </a:r>
                      <a:r>
                        <a:rPr lang="en-US" sz="2800">
                          <a:effectLst/>
                          <a:latin typeface="宋体" panose="02010600030101010101" pitchFamily="2" charset="-122"/>
                          <a:ea typeface="宋体" panose="02010600030101010101" pitchFamily="2" charset="-122"/>
                          <a:cs typeface="Times New Roman" panose="02020603050405020304" pitchFamily="18" charset="0"/>
                        </a:rPr>
                        <a:t>→</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Cs)</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7737">
                <a:tc rowSpan="2">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单质</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性质</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物理性质</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除</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Cs</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外</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都呈银白色，密度较小，</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熔点</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密度逐渐增大</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钾反常</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，熔点</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逐渐</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7737">
                <a:tc vMerge="1">
                  <a:txBody>
                    <a:bodyPr/>
                    <a:lstStyle/>
                    <a:p>
                      <a:endParaRPr lang="zh-CN" altLang="en-US"/>
                    </a:p>
                  </a:txBody>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化学性质</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都具有较强的还原性，还原性</a:t>
                      </a:r>
                      <a:r>
                        <a:rPr 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逐渐</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与</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反应越来越剧烈，产物越来越复杂</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26670" marR="26670"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矩形 1"/>
          <p:cNvSpPr/>
          <p:nvPr/>
        </p:nvSpPr>
        <p:spPr>
          <a:xfrm>
            <a:off x="4799062" y="2240236"/>
            <a:ext cx="54373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低</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7568659" y="2240236"/>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降低</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9" name="矩形 8"/>
          <p:cNvSpPr/>
          <p:nvPr/>
        </p:nvSpPr>
        <p:spPr>
          <a:xfrm>
            <a:off x="4112275" y="3595018"/>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增强</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6982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5" name="圆角矩形 74">
            <a:hlinkClick r:id="rId14" action="ppaction://hlinksldjump"/>
          </p:cNvPr>
          <p:cNvSpPr/>
          <p:nvPr/>
        </p:nvSpPr>
        <p:spPr>
          <a:xfrm>
            <a:off x="7329382"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6" name="圆角矩形 75">
            <a:hlinkClick r:id="rId15" action="ppaction://hlinksldjump"/>
          </p:cNvPr>
          <p:cNvSpPr/>
          <p:nvPr/>
        </p:nvSpPr>
        <p:spPr>
          <a:xfrm>
            <a:off x="7780049"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14</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1188296" y="261442"/>
            <a:ext cx="9813821" cy="1825890"/>
            <a:chOff x="940629" y="2246731"/>
            <a:chExt cx="9813821" cy="1825890"/>
          </a:xfrm>
        </p:grpSpPr>
        <p:pic>
          <p:nvPicPr>
            <p:cNvPr id="19" name="image359.jpeg"/>
            <p:cNvPicPr/>
            <p:nvPr/>
          </p:nvPicPr>
          <p:blipFill>
            <a:blip r:embed="rId17">
              <a:clrChange>
                <a:clrFrom>
                  <a:srgbClr val="FFFFFF"/>
                </a:clrFrom>
                <a:clrTo>
                  <a:srgbClr val="FFFFFF">
                    <a:alpha val="0"/>
                  </a:srgbClr>
                </a:clrTo>
              </a:clrChange>
            </a:blip>
            <a:stretch>
              <a:fillRect/>
            </a:stretch>
          </p:blipFill>
          <p:spPr>
            <a:xfrm>
              <a:off x="940629" y="2246731"/>
              <a:ext cx="5036752" cy="1825890"/>
            </a:xfrm>
            <a:prstGeom prst="rect">
              <a:avLst/>
            </a:prstGeom>
          </p:spPr>
        </p:pic>
        <p:pic>
          <p:nvPicPr>
            <p:cNvPr id="20" name="image360.jpeg"/>
            <p:cNvPicPr/>
            <p:nvPr/>
          </p:nvPicPr>
          <p:blipFill rotWithShape="1">
            <a:blip r:embed="rId18">
              <a:clrChange>
                <a:clrFrom>
                  <a:srgbClr val="FFFFFF"/>
                </a:clrFrom>
                <a:clrTo>
                  <a:srgbClr val="FFFFFF">
                    <a:alpha val="0"/>
                  </a:srgbClr>
                </a:clrTo>
              </a:clrChange>
            </a:blip>
            <a:srcRect r="11437"/>
            <a:stretch/>
          </p:blipFill>
          <p:spPr>
            <a:xfrm>
              <a:off x="6293762" y="2246731"/>
              <a:ext cx="4460688" cy="1825890"/>
            </a:xfrm>
            <a:prstGeom prst="rect">
              <a:avLst/>
            </a:prstGeom>
          </p:spPr>
        </p:pic>
      </p:grpSp>
      <p:sp>
        <p:nvSpPr>
          <p:cNvPr id="22" name="矩形 21"/>
          <p:cNvSpPr/>
          <p:nvPr/>
        </p:nvSpPr>
        <p:spPr>
          <a:xfrm>
            <a:off x="389948" y="2205658"/>
            <a:ext cx="11465897" cy="229289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若装置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中无明显现象，装置</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中残留固体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有两种物质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加盐酸后有能使澄清石灰水变浑浊的气体放出，则钠与二氧化碳反应的化学方程式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endParaRPr lang="en-US" altLang="zh-CN" sz="700" u="sng"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5" name="组合 4"/>
          <p:cNvGrpSpPr/>
          <p:nvPr/>
        </p:nvGrpSpPr>
        <p:grpSpPr>
          <a:xfrm>
            <a:off x="575631" y="3462422"/>
            <a:ext cx="4548040" cy="755366"/>
            <a:chOff x="575631" y="3679048"/>
            <a:chExt cx="4548040" cy="755366"/>
          </a:xfrm>
        </p:grpSpPr>
        <p:pic>
          <p:nvPicPr>
            <p:cNvPr id="23" name="image363.jpeg" descr="source:si_idp1063135520;FounderCES"/>
            <p:cNvPicPr/>
            <p:nvPr/>
          </p:nvPicPr>
          <p:blipFill>
            <a:blip r:embed="rId19">
              <a:clrChange>
                <a:clrFrom>
                  <a:srgbClr val="FFFFFF"/>
                </a:clrFrom>
                <a:clrTo>
                  <a:srgbClr val="FFFFFF">
                    <a:alpha val="0"/>
                  </a:srgbClr>
                </a:clrTo>
              </a:clrChange>
              <a:duotone>
                <a:schemeClr val="accent2">
                  <a:shade val="45000"/>
                  <a:satMod val="135000"/>
                </a:schemeClr>
                <a:prstClr val="white"/>
              </a:duotone>
            </a:blip>
            <a:stretch>
              <a:fillRect/>
            </a:stretch>
          </p:blipFill>
          <p:spPr>
            <a:xfrm>
              <a:off x="2307248" y="3679048"/>
              <a:ext cx="864096" cy="755366"/>
            </a:xfrm>
            <a:prstGeom prst="rect">
              <a:avLst/>
            </a:prstGeom>
          </p:spPr>
        </p:pic>
        <p:sp>
          <p:nvSpPr>
            <p:cNvPr id="4" name="矩形 3"/>
            <p:cNvSpPr/>
            <p:nvPr/>
          </p:nvSpPr>
          <p:spPr>
            <a:xfrm>
              <a:off x="575631" y="3905645"/>
              <a:ext cx="4548040"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4Na+3CO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2Na</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endParaRPr lang="zh-CN" altLang="en-US" dirty="0"/>
            </a:p>
          </p:txBody>
        </p:sp>
      </p:grpSp>
      <p:grpSp>
        <p:nvGrpSpPr>
          <p:cNvPr id="6" name="组合 5"/>
          <p:cNvGrpSpPr/>
          <p:nvPr/>
        </p:nvGrpSpPr>
        <p:grpSpPr>
          <a:xfrm>
            <a:off x="0" y="4509914"/>
            <a:ext cx="11864530" cy="1653996"/>
            <a:chOff x="0" y="4653930"/>
            <a:chExt cx="11864530" cy="1653996"/>
          </a:xfrm>
        </p:grpSpPr>
        <p:grpSp>
          <p:nvGrpSpPr>
            <p:cNvPr id="25" name="组合 24"/>
            <p:cNvGrpSpPr/>
            <p:nvPr/>
          </p:nvGrpSpPr>
          <p:grpSpPr>
            <a:xfrm>
              <a:off x="0" y="4653930"/>
              <a:ext cx="11864530" cy="1653996"/>
              <a:chOff x="0" y="333450"/>
              <a:chExt cx="11864530" cy="1653996"/>
            </a:xfrm>
          </p:grpSpPr>
          <p:sp>
            <p:nvSpPr>
              <p:cNvPr id="26" name="矩形 25"/>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25882" y="602451"/>
                <a:ext cx="11538648" cy="1384995"/>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由题给信息分析知一种固体为碳酸钠，另一种是</a:t>
                </a:r>
                <a:r>
                  <a:rPr lang="en-US" altLang="zh-CN" sz="2800" dirty="0">
                    <a:latin typeface="Times New Roman" panose="02020603050405020304" pitchFamily="18" charset="0"/>
                    <a:ea typeface="方正中等线简体" panose="03000509000000000000" pitchFamily="65" charset="-122"/>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单质，钠与二氧化碳反应的化学方程式是</a:t>
                </a:r>
                <a:r>
                  <a:rPr lang="en-US" altLang="zh-CN" sz="2800" dirty="0">
                    <a:latin typeface="Times New Roman" panose="02020603050405020304" pitchFamily="18" charset="0"/>
                    <a:ea typeface="方正中等线简体" panose="03000509000000000000" pitchFamily="65" charset="-122"/>
                  </a:rPr>
                  <a:t>4Na+3CO</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rPr>
                  <a:t>2Na</a:t>
                </a:r>
                <a:r>
                  <a:rPr lang="en-US" altLang="zh-CN" sz="2800" baseline="-25000" dirty="0" smtClean="0">
                    <a:latin typeface="Times New Roman" panose="02020603050405020304" pitchFamily="18" charset="0"/>
                    <a:ea typeface="方正中等线简体" panose="03000509000000000000" pitchFamily="65" charset="-122"/>
                  </a:rPr>
                  <a:t>2</a:t>
                </a:r>
                <a:r>
                  <a:rPr lang="en-US" altLang="zh-CN" sz="2800" dirty="0" smtClean="0">
                    <a:latin typeface="Times New Roman" panose="02020603050405020304" pitchFamily="18" charset="0"/>
                    <a:ea typeface="方正中等线简体" panose="03000509000000000000" pitchFamily="65" charset="-122"/>
                  </a:rPr>
                  <a:t>CO</a:t>
                </a:r>
                <a:r>
                  <a:rPr lang="en-US" altLang="zh-CN" sz="2800" baseline="-25000" dirty="0" smtClean="0">
                    <a:latin typeface="Times New Roman" panose="02020603050405020304" pitchFamily="18" charset="0"/>
                    <a:ea typeface="方正中等线简体" panose="03000509000000000000" pitchFamily="65" charset="-122"/>
                  </a:rPr>
                  <a:t>3</a:t>
                </a:r>
                <a:r>
                  <a:rPr lang="en-US" altLang="zh-CN" sz="2800" dirty="0" smtClean="0">
                    <a:latin typeface="Times New Roman" panose="02020603050405020304" pitchFamily="18" charset="0"/>
                    <a:ea typeface="方正中等线简体" panose="03000509000000000000" pitchFamily="65" charset="-122"/>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8" name="文本框 27"/>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9" name="image363.jpeg" descr="source:si_idp1063135520;FounderCES"/>
            <p:cNvPicPr/>
            <p:nvPr/>
          </p:nvPicPr>
          <p:blipFill>
            <a:blip r:embed="rId19">
              <a:clrChange>
                <a:clrFrom>
                  <a:srgbClr val="FFFFFF"/>
                </a:clrFrom>
                <a:clrTo>
                  <a:srgbClr val="FFFFFF">
                    <a:alpha val="0"/>
                  </a:srgbClr>
                </a:clrTo>
              </a:clrChange>
            </a:blip>
            <a:stretch>
              <a:fillRect/>
            </a:stretch>
          </p:blipFill>
          <p:spPr>
            <a:xfrm>
              <a:off x="4895603" y="5483438"/>
              <a:ext cx="864096" cy="755366"/>
            </a:xfrm>
            <a:prstGeom prst="rect">
              <a:avLst/>
            </a:prstGeom>
          </p:spPr>
        </p:pic>
      </p:grpSp>
      <p:sp>
        <p:nvSpPr>
          <p:cNvPr id="31" name="矩形 30">
            <a:hlinkClick r:id="rId20"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4029810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preferRelativeResize="0">
            <a:picLocks/>
          </p:cNvPicPr>
          <p:nvPr/>
        </p:nvPicPr>
        <p:blipFill rotWithShape="1">
          <a:blip r:embed="rId4">
            <a:extLst>
              <a:ext uri="{28A0092B-C50C-407E-A947-70E740481C1C}">
                <a14:useLocalDpi xmlns:a14="http://schemas.microsoft.com/office/drawing/2010/main" val="0"/>
              </a:ext>
            </a:extLst>
          </a:blip>
          <a:srcRect t="7995" b="7054"/>
          <a:stretch/>
        </p:blipFill>
        <p:spPr>
          <a:xfrm>
            <a:off x="813" y="1588"/>
            <a:ext cx="12189600" cy="6858000"/>
          </a:xfrm>
          <a:prstGeom prst="rect">
            <a:avLst/>
          </a:prstGeom>
        </p:spPr>
      </p:pic>
      <p:sp>
        <p:nvSpPr>
          <p:cNvPr id="13" name="矩形 12"/>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矩形 13"/>
          <p:cNvSpPr/>
          <p:nvPr/>
        </p:nvSpPr>
        <p:spPr>
          <a:xfrm>
            <a:off x="1560343" y="1013064"/>
            <a:ext cx="10627549"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21" name="文本框 20"/>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dirty="0" smtClean="0">
                <a:solidFill>
                  <a:schemeClr val="accent1">
                    <a:lumMod val="50000"/>
                  </a:schemeClr>
                </a:solidFill>
                <a:latin typeface="微软雅黑" panose="020B0503020204020204" charset="-122"/>
                <a:ea typeface="微软雅黑" panose="020B0503020204020204" charset="-122"/>
                <a:sym typeface="+mn-ea"/>
              </a:rPr>
              <a:t>本课结束</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22" name="标题 1"/>
          <p:cNvSpPr txBox="1"/>
          <p:nvPr/>
        </p:nvSpPr>
        <p:spPr>
          <a:xfrm>
            <a:off x="1918743" y="2522885"/>
            <a:ext cx="7056784" cy="1050925"/>
          </a:xfrm>
          <a:prstGeom prst="rect">
            <a:avLst/>
          </a:prstGeom>
        </p:spPr>
        <p:txBody>
          <a:bodyPr vert="horz" lIns="91412" tIns="45707" rIns="91412" bIns="4570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a:solidFill>
                  <a:schemeClr val="tx1">
                    <a:lumMod val="75000"/>
                    <a:lumOff val="25000"/>
                  </a:schemeClr>
                </a:solidFill>
                <a:latin typeface="微软雅黑" panose="020B0503020204020204" charset="-122"/>
                <a:ea typeface="微软雅黑" panose="020B0503020204020204" charset="-122"/>
              </a:rPr>
              <a:t>更多精彩内容请登录</a:t>
            </a:r>
            <a:r>
              <a:rPr lang="zh-CN" altLang="en-US" sz="3200" b="1" dirty="0" smtClean="0">
                <a:solidFill>
                  <a:schemeClr val="tx1">
                    <a:lumMod val="75000"/>
                    <a:lumOff val="25000"/>
                  </a:schemeClr>
                </a:solidFill>
                <a:latin typeface="微软雅黑" panose="020B0503020204020204" charset="-122"/>
                <a:ea typeface="微软雅黑" panose="020B0503020204020204" charset="-122"/>
              </a:rPr>
              <a:t>：</a:t>
            </a:r>
            <a:endParaRPr lang="en-US" altLang="zh-CN" sz="3200" b="1" dirty="0" smtClean="0">
              <a:solidFill>
                <a:schemeClr val="tx1">
                  <a:lumMod val="75000"/>
                  <a:lumOff val="25000"/>
                </a:schemeClr>
              </a:solidFill>
              <a:latin typeface="微软雅黑" panose="020B0503020204020204" charset="-122"/>
              <a:ea typeface="微软雅黑" panose="020B0503020204020204" charset="-122"/>
            </a:endParaRPr>
          </a:p>
          <a:p>
            <a:pPr algn="l">
              <a:lnSpc>
                <a:spcPts val="6500"/>
              </a:lnSpc>
            </a:pPr>
            <a:r>
              <a:rPr lang="en-US" altLang="zh-CN" sz="4800" b="1" dirty="0" smtClean="0">
                <a:solidFill>
                  <a:schemeClr val="tx1">
                    <a:lumMod val="95000"/>
                    <a:lumOff val="5000"/>
                  </a:schemeClr>
                </a:solidFill>
                <a:latin typeface="微软雅黑" panose="020B0503020204020204" charset="-122"/>
                <a:ea typeface="微软雅黑" panose="020B0503020204020204" charset="-122"/>
              </a:rPr>
              <a:t>www.xinjiaoyu.com</a:t>
            </a:r>
            <a:endParaRPr lang="en-US" altLang="zh-CN" sz="4800" b="1" dirty="0">
              <a:solidFill>
                <a:schemeClr val="tx1">
                  <a:lumMod val="95000"/>
                  <a:lumOff val="5000"/>
                </a:schemeClr>
              </a:solidFill>
              <a:latin typeface="微软雅黑" panose="020B0503020204020204" charset="-122"/>
              <a:ea typeface="微软雅黑" panose="020B0503020204020204" charset="-122"/>
            </a:endParaRPr>
          </a:p>
        </p:txBody>
      </p:sp>
      <p:sp>
        <p:nvSpPr>
          <p:cNvPr id="25"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26283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435">
                                          <p:stCondLst>
                                            <p:cond delay="0"/>
                                          </p:stCondLst>
                                        </p:cTn>
                                        <p:tgtEl>
                                          <p:spTgt spid="22"/>
                                        </p:tgtEl>
                                      </p:cBhvr>
                                    </p:animEffect>
                                    <p:anim calcmode="lin" valueType="num">
                                      <p:cBhvr>
                                        <p:cTn id="8"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13" dur="20">
                                          <p:stCondLst>
                                            <p:cond delay="487"/>
                                          </p:stCondLst>
                                        </p:cTn>
                                        <p:tgtEl>
                                          <p:spTgt spid="22"/>
                                        </p:tgtEl>
                                      </p:cBhvr>
                                      <p:to x="100000" y="60000"/>
                                    </p:animScale>
                                    <p:animScale>
                                      <p:cBhvr>
                                        <p:cTn id="14" dur="124" decel="50000">
                                          <p:stCondLst>
                                            <p:cond delay="507"/>
                                          </p:stCondLst>
                                        </p:cTn>
                                        <p:tgtEl>
                                          <p:spTgt spid="22"/>
                                        </p:tgtEl>
                                      </p:cBhvr>
                                      <p:to x="100000" y="100000"/>
                                    </p:animScale>
                                    <p:animScale>
                                      <p:cBhvr>
                                        <p:cTn id="15" dur="20">
                                          <p:stCondLst>
                                            <p:cond delay="984"/>
                                          </p:stCondLst>
                                        </p:cTn>
                                        <p:tgtEl>
                                          <p:spTgt spid="22"/>
                                        </p:tgtEl>
                                      </p:cBhvr>
                                      <p:to x="100000" y="80000"/>
                                    </p:animScale>
                                    <p:animScale>
                                      <p:cBhvr>
                                        <p:cTn id="16" dur="124" decel="50000">
                                          <p:stCondLst>
                                            <p:cond delay="1004"/>
                                          </p:stCondLst>
                                        </p:cTn>
                                        <p:tgtEl>
                                          <p:spTgt spid="22"/>
                                        </p:tgtEl>
                                      </p:cBhvr>
                                      <p:to x="100000" y="100000"/>
                                    </p:animScale>
                                    <p:animScale>
                                      <p:cBhvr>
                                        <p:cTn id="17" dur="20">
                                          <p:stCondLst>
                                            <p:cond delay="1231"/>
                                          </p:stCondLst>
                                        </p:cTn>
                                        <p:tgtEl>
                                          <p:spTgt spid="22"/>
                                        </p:tgtEl>
                                      </p:cBhvr>
                                      <p:to x="100000" y="90000"/>
                                    </p:animScale>
                                    <p:animScale>
                                      <p:cBhvr>
                                        <p:cTn id="18" dur="124" decel="50000">
                                          <p:stCondLst>
                                            <p:cond delay="1251"/>
                                          </p:stCondLst>
                                        </p:cTn>
                                        <p:tgtEl>
                                          <p:spTgt spid="22"/>
                                        </p:tgtEl>
                                      </p:cBhvr>
                                      <p:to x="100000" y="100000"/>
                                    </p:animScale>
                                    <p:animScale>
                                      <p:cBhvr>
                                        <p:cTn id="19" dur="20">
                                          <p:stCondLst>
                                            <p:cond delay="1356"/>
                                          </p:stCondLst>
                                        </p:cTn>
                                        <p:tgtEl>
                                          <p:spTgt spid="22"/>
                                        </p:tgtEl>
                                      </p:cBhvr>
                                      <p:to x="100000" y="95000"/>
                                    </p:animScale>
                                    <p:animScale>
                                      <p:cBhvr>
                                        <p:cTn id="20" dur="124" decel="50000">
                                          <p:stCondLst>
                                            <p:cond delay="1376"/>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89206" y="117426"/>
            <a:ext cx="11412000" cy="6555641"/>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用批判性思维看碱金属及其化合物</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碱金属的密度一般随核电荷数的增大而增大，但钾的密度比</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钠</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碱金属一般都保存在煤油中，但锂的密度小于煤油，通常将锂密封</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在</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中</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锂与</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反应与钠不同，无论是常温还是加热，</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反应只</a:t>
            </a:r>
            <a:r>
              <a:rPr lang="zh-CN"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及钠、钾形成的大多数盐都易溶于水，</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LiOH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的溶解度都很小。锂和镁的氟化物、碳酸盐、磷酸盐都是难溶盐。</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检验碱金属元素的实验方法</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焰色试验</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概念：某些金属或它们的化合物在灼烧时都会使火焰呈现出特征颜色，</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属于</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变化</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，是元素的性质</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 name="矩形 1"/>
          <p:cNvSpPr/>
          <p:nvPr/>
        </p:nvSpPr>
        <p:spPr>
          <a:xfrm>
            <a:off x="10547002" y="884114"/>
            <a:ext cx="54373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小</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503982" y="2146350"/>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石蜡油</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10648953" y="2777530"/>
            <a:ext cx="88357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solidFill>
                <a:srgbClr val="C00000"/>
              </a:solidFill>
            </a:endParaRPr>
          </a:p>
        </p:txBody>
      </p:sp>
      <p:sp>
        <p:nvSpPr>
          <p:cNvPr id="7" name="矩形 6"/>
          <p:cNvSpPr/>
          <p:nvPr/>
        </p:nvSpPr>
        <p:spPr>
          <a:xfrm>
            <a:off x="1167914" y="600087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物理</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79546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89206" y="681687"/>
            <a:ext cx="11412000" cy="2031325"/>
          </a:xfrm>
          <a:prstGeom prst="rect">
            <a:avLst/>
          </a:prstGeom>
        </p:spPr>
        <p:txBody>
          <a:bodyPr wrap="square">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重要碱金属元素的焰色：钠</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色</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；钾</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透过</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a:t>
            </a:r>
            <a:endPar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观察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焰色试验的操作</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5" name="image301.jpeg"/>
          <p:cNvPicPr/>
          <p:nvPr/>
        </p:nvPicPr>
        <p:blipFill>
          <a:blip r:embed="rId2">
            <a:clrChange>
              <a:clrFrom>
                <a:srgbClr val="FFFFFF"/>
              </a:clrFrom>
              <a:clrTo>
                <a:srgbClr val="FFFFFF">
                  <a:alpha val="0"/>
                </a:srgbClr>
              </a:clrTo>
            </a:clrChange>
          </a:blip>
          <a:stretch>
            <a:fillRect/>
          </a:stretch>
        </p:blipFill>
        <p:spPr>
          <a:xfrm>
            <a:off x="2082104" y="2781538"/>
            <a:ext cx="8026204" cy="2880504"/>
          </a:xfrm>
          <a:prstGeom prst="rect">
            <a:avLst/>
          </a:prstGeom>
        </p:spPr>
      </p:pic>
      <p:sp>
        <p:nvSpPr>
          <p:cNvPr id="2" name="矩形 1"/>
          <p:cNvSpPr/>
          <p:nvPr/>
        </p:nvSpPr>
        <p:spPr>
          <a:xfrm>
            <a:off x="5551467" y="799406"/>
            <a:ext cx="54373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黄</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7607374" y="799406"/>
            <a:ext cx="54373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紫</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9512614" y="771734"/>
            <a:ext cx="198002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蓝色钴玻璃</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788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66614" y="765498"/>
            <a:ext cx="10657184" cy="378704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875929" y="1184186"/>
            <a:ext cx="10438554" cy="2608535"/>
          </a:xfrm>
          <a:prstGeom prst="rect">
            <a:avLst/>
          </a:prstGeom>
        </p:spPr>
        <p:txBody>
          <a:bodyPr wrap="square">
            <a:spAutoFit/>
          </a:bodyPr>
          <a:lstStyle/>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焰火中红色来源于钠盐灼烧</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(2022·</a:t>
            </a:r>
            <a:r>
              <a:rPr lang="zh-CN" altLang="zh-CN" sz="2800" kern="100" dirty="0">
                <a:latin typeface="Times New Roman" panose="02020603050405020304" pitchFamily="18" charset="0"/>
                <a:ea typeface="楷体_GB2312" panose="02010609030101010101" pitchFamily="49" charset="-122"/>
                <a:cs typeface="Times New Roman" panose="02020603050405020304" pitchFamily="18" charset="0"/>
              </a:rPr>
              <a:t>全国乙卷</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7D)(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非金属单质燃烧时火焰均为无色</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3.Na</a:t>
            </a:r>
            <a:r>
              <a:rPr lang="en-US" altLang="zh-CN" sz="2800" kern="1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kern="1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灼烧时火焰颜色相同</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焰色试验均应透过蓝色钴玻璃观察</a:t>
            </a:r>
            <a:r>
              <a:rPr lang="en-US"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6" name="矩形 15"/>
          <p:cNvSpPr/>
          <p:nvPr/>
        </p:nvSpPr>
        <p:spPr>
          <a:xfrm>
            <a:off x="8903518" y="1277402"/>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
        <p:nvSpPr>
          <p:cNvPr id="17" name="矩形 16"/>
          <p:cNvSpPr/>
          <p:nvPr/>
        </p:nvSpPr>
        <p:spPr>
          <a:xfrm>
            <a:off x="6963773" y="2527237"/>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
        <p:nvSpPr>
          <p:cNvPr id="8" name="矩形 7"/>
          <p:cNvSpPr/>
          <p:nvPr/>
        </p:nvSpPr>
        <p:spPr>
          <a:xfrm>
            <a:off x="6392722" y="1907916"/>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
        <p:nvSpPr>
          <p:cNvPr id="12" name="矩形 11"/>
          <p:cNvSpPr/>
          <p:nvPr/>
        </p:nvSpPr>
        <p:spPr>
          <a:xfrm>
            <a:off x="6705865" y="3187709"/>
            <a:ext cx="646247" cy="646247"/>
          </a:xfrm>
          <a:prstGeom prst="rect">
            <a:avLst/>
          </a:prstGeom>
        </p:spPr>
        <p:txBody>
          <a:bodyPr wrap="none">
            <a:spAutoFit/>
          </a:bodyPr>
          <a:lstStyle/>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117469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8"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5_Office 主题​​">
  <a:themeElements>
    <a:clrScheme name="自定义 2">
      <a:dk1>
        <a:sysClr val="windowText" lastClr="000000"/>
      </a:dk1>
      <a:lt1>
        <a:sysClr val="window" lastClr="FFFFFF"/>
      </a:lt1>
      <a:dk2>
        <a:srgbClr val="44546A"/>
      </a:dk2>
      <a:lt2>
        <a:srgbClr val="E7E6E6"/>
      </a:lt2>
      <a:accent1>
        <a:srgbClr val="5B9BD5"/>
      </a:accent1>
      <a:accent2>
        <a:srgbClr val="FF00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4385</Words>
  <Application>Microsoft Office PowerPoint</Application>
  <PresentationFormat>自定义</PresentationFormat>
  <Paragraphs>915</Paragraphs>
  <Slides>61</Slides>
  <Notes>7</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61</vt:i4>
      </vt:variant>
    </vt:vector>
  </HeadingPairs>
  <TitlesOfParts>
    <vt:vector size="83" baseType="lpstr">
      <vt:lpstr>Adobe 黑体 Std R</vt:lpstr>
      <vt:lpstr>C-KT</vt:lpstr>
      <vt:lpstr>DOUYU Font</vt:lpstr>
      <vt:lpstr>等线</vt:lpstr>
      <vt:lpstr>方正大黑_GBK</vt:lpstr>
      <vt:lpstr>方正大黑简体</vt:lpstr>
      <vt:lpstr>方正楷体_GBK</vt:lpstr>
      <vt:lpstr>方正中等线简体</vt:lpstr>
      <vt:lpstr>方正准圆_GBK</vt:lpstr>
      <vt:lpstr>华文黑体</vt:lpstr>
      <vt:lpstr>华文细黑</vt:lpstr>
      <vt:lpstr>楷体</vt:lpstr>
      <vt:lpstr>楷体_GB2312</vt:lpstr>
      <vt:lpstr>明兰_UI_TC</vt:lpstr>
      <vt:lpstr>宋体</vt:lpstr>
      <vt:lpstr>微软雅黑</vt:lpstr>
      <vt:lpstr>Arial</vt:lpstr>
      <vt:lpstr>Calibri</vt:lpstr>
      <vt:lpstr>Cambria Math</vt:lpstr>
      <vt:lpstr>Courier New</vt:lpstr>
      <vt:lpstr>Times New Roman</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化学课件</dc:title>
  <dc:creator>金榜苑</dc:creator>
  <cp:lastModifiedBy>Administrator</cp:lastModifiedBy>
  <cp:revision>6798</cp:revision>
  <dcterms:created xsi:type="dcterms:W3CDTF">2014-11-27T01:03:00Z</dcterms:created>
  <dcterms:modified xsi:type="dcterms:W3CDTF">2025-03-03T06:31:33Z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F9A15CD799CA4571B5BBA2371C765EB1_12</vt:lpwstr>
  </property>
</Properties>
</file>