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6" r:id="rId2"/>
    <p:sldId id="257" r:id="rId3"/>
    <p:sldId id="258" r:id="rId4"/>
    <p:sldId id="259" r:id="rId5"/>
    <p:sldId id="615" r:id="rId6"/>
    <p:sldId id="616" r:id="rId7"/>
    <p:sldId id="622" r:id="rId8"/>
    <p:sldId id="625" r:id="rId9"/>
    <p:sldId id="598" r:id="rId10"/>
    <p:sldId id="626" r:id="rId11"/>
    <p:sldId id="633" r:id="rId12"/>
    <p:sldId id="640" r:id="rId13"/>
    <p:sldId id="263" r:id="rId14"/>
    <p:sldId id="264" r:id="rId15"/>
    <p:sldId id="265" r:id="rId16"/>
    <p:sldId id="337" r:id="rId17"/>
    <p:sldId id="425" r:id="rId18"/>
    <p:sldId id="272" r:id="rId19"/>
    <p:sldId id="567" r:id="rId20"/>
    <p:sldId id="274" r:id="rId21"/>
    <p:sldId id="525" r:id="rId22"/>
    <p:sldId id="641" r:id="rId23"/>
    <p:sldId id="642" r:id="rId24"/>
    <p:sldId id="650" r:id="rId25"/>
    <p:sldId id="643" r:id="rId26"/>
    <p:sldId id="644" r:id="rId27"/>
    <p:sldId id="605" r:id="rId28"/>
    <p:sldId id="651" r:id="rId29"/>
    <p:sldId id="652" r:id="rId30"/>
    <p:sldId id="607" r:id="rId31"/>
    <p:sldId id="270" r:id="rId32"/>
    <p:sldId id="291" r:id="rId33"/>
    <p:sldId id="305" r:id="rId34"/>
    <p:sldId id="292" r:id="rId35"/>
    <p:sldId id="293" r:id="rId36"/>
    <p:sldId id="653" r:id="rId37"/>
    <p:sldId id="294" r:id="rId38"/>
    <p:sldId id="295" r:id="rId39"/>
    <p:sldId id="318" r:id="rId40"/>
    <p:sldId id="319" r:id="rId41"/>
    <p:sldId id="320" r:id="rId42"/>
    <p:sldId id="321" r:id="rId43"/>
    <p:sldId id="322" r:id="rId44"/>
    <p:sldId id="323" r:id="rId45"/>
    <p:sldId id="324" r:id="rId46"/>
    <p:sldId id="325" r:id="rId47"/>
    <p:sldId id="326" r:id="rId48"/>
    <p:sldId id="327" r:id="rId49"/>
    <p:sldId id="654" r:id="rId50"/>
    <p:sldId id="655" r:id="rId51"/>
    <p:sldId id="328" r:id="rId52"/>
    <p:sldId id="663" r:id="rId53"/>
    <p:sldId id="329" r:id="rId54"/>
    <p:sldId id="330" r:id="rId55"/>
    <p:sldId id="331" r:id="rId56"/>
    <p:sldId id="658" r:id="rId57"/>
    <p:sldId id="332" r:id="rId58"/>
    <p:sldId id="574" r:id="rId59"/>
    <p:sldId id="333" r:id="rId60"/>
    <p:sldId id="659" r:id="rId61"/>
    <p:sldId id="334" r:id="rId62"/>
    <p:sldId id="660" r:id="rId63"/>
    <p:sldId id="661" r:id="rId64"/>
    <p:sldId id="532" r:id="rId65"/>
    <p:sldId id="662" r:id="rId66"/>
    <p:sldId id="271"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4" autoAdjust="0"/>
    <p:restoredTop sz="95046" autoAdjust="0"/>
  </p:normalViewPr>
  <p:slideViewPr>
    <p:cSldViewPr>
      <p:cViewPr varScale="1">
        <p:scale>
          <a:sx n="113" d="100"/>
          <a:sy n="113" d="100"/>
        </p:scale>
        <p:origin x="684"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2021/9/8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5</a:t>
            </a:fld>
            <a:endParaRPr lang="zh-CN" altLang="en-US"/>
          </a:p>
        </p:txBody>
      </p:sp>
    </p:spTree>
    <p:extLst>
      <p:ext uri="{BB962C8B-B14F-4D97-AF65-F5344CB8AC3E}">
        <p14:creationId xmlns:p14="http://schemas.microsoft.com/office/powerpoint/2010/main" val="353507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34</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2021/9/8</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a16="http://schemas.microsoft.com/office/drawing/2014/main" xmlns=""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a16="http://schemas.microsoft.com/office/drawing/2014/main" xmlns=""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a16="http://schemas.microsoft.com/office/drawing/2014/main" xmlns=""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package" Target="../embeddings/Microsoft_Word___2.docx"/><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package" Target="../embeddings/Microsoft_Word___4.docx"/><Relationship Id="rId3" Type="http://schemas.openxmlformats.org/officeDocument/2006/relationships/image" Target="../media/image19.png"/><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package" Target="../embeddings/Microsoft_Word___3.docx"/><Relationship Id="rId4" Type="http://schemas.openxmlformats.org/officeDocument/2006/relationships/oleObject" Target="../embeddings/oleObject3.bin"/><Relationship Id="rId9" Type="http://schemas.openxmlformats.org/officeDocument/2006/relationships/image" Target="../media/image18.emf"/></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39.xml"/><Relationship Id="rId4" Type="http://schemas.openxmlformats.org/officeDocument/2006/relationships/tags" Target="../tags/tag4.xml"/><Relationship Id="rId9"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15.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21.png"/><Relationship Id="rId7" Type="http://schemas.openxmlformats.org/officeDocument/2006/relationships/slide" Target="slide32.xml"/><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20.emf"/><Relationship Id="rId11" Type="http://schemas.openxmlformats.org/officeDocument/2006/relationships/slide" Target="slide37.xml"/><Relationship Id="rId5" Type="http://schemas.openxmlformats.org/officeDocument/2006/relationships/package" Target="../embeddings/Microsoft_Word___5.docx"/><Relationship Id="rId10" Type="http://schemas.openxmlformats.org/officeDocument/2006/relationships/slide" Target="slide35.xml"/><Relationship Id="rId4" Type="http://schemas.openxmlformats.org/officeDocument/2006/relationships/oleObject" Target="../embeddings/oleObject5.bin"/><Relationship Id="rId9"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22.png"/><Relationship Id="rId7" Type="http://schemas.openxmlformats.org/officeDocument/2006/relationships/slide" Target="slide35.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23.pn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23.png"/><Relationship Id="rId2" Type="http://schemas.openxmlformats.org/officeDocument/2006/relationships/slide" Target="slide32.xml"/><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4.xml"/></Relationships>
</file>

<file path=ppt/slides/_rels/slide37.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slide" Target="slide37.xml"/><Relationship Id="rId2" Type="http://schemas.openxmlformats.org/officeDocument/2006/relationships/image" Target="../media/image24.png"/><Relationship Id="rId1" Type="http://schemas.openxmlformats.org/officeDocument/2006/relationships/slideLayout" Target="../slideLayouts/slideLayout10.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48.xml"/><Relationship Id="rId18" Type="http://schemas.openxmlformats.org/officeDocument/2006/relationships/slide" Target="slide57.xml"/><Relationship Id="rId3" Type="http://schemas.microsoft.com/office/2007/relationships/hdphoto" Target="../media/hdphoto1.wdp"/><Relationship Id="rId7" Type="http://schemas.openxmlformats.org/officeDocument/2006/relationships/slide" Target="slide42.xml"/><Relationship Id="rId12" Type="http://schemas.openxmlformats.org/officeDocument/2006/relationships/slide" Target="slide47.xml"/><Relationship Id="rId17" Type="http://schemas.openxmlformats.org/officeDocument/2006/relationships/slide" Target="slide55.xml"/><Relationship Id="rId2" Type="http://schemas.openxmlformats.org/officeDocument/2006/relationships/image" Target="../media/image25.png"/><Relationship Id="rId16" Type="http://schemas.openxmlformats.org/officeDocument/2006/relationships/slide" Target="slide54.xml"/><Relationship Id="rId20" Type="http://schemas.openxmlformats.org/officeDocument/2006/relationships/slide" Target="slide61.xml"/><Relationship Id="rId1" Type="http://schemas.openxmlformats.org/officeDocument/2006/relationships/slideLayout" Target="../slideLayouts/slideLayout13.xml"/><Relationship Id="rId6" Type="http://schemas.openxmlformats.org/officeDocument/2006/relationships/slide" Target="slide41.xml"/><Relationship Id="rId11" Type="http://schemas.openxmlformats.org/officeDocument/2006/relationships/slide" Target="slide46.xml"/><Relationship Id="rId5" Type="http://schemas.openxmlformats.org/officeDocument/2006/relationships/slide" Target="slide40.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59.xml"/><Relationship Id="rId4" Type="http://schemas.openxmlformats.org/officeDocument/2006/relationships/image" Target="../media/image26.png"/><Relationship Id="rId9" Type="http://schemas.openxmlformats.org/officeDocument/2006/relationships/slide" Target="slide44.xml"/><Relationship Id="rId14" Type="http://schemas.openxmlformats.org/officeDocument/2006/relationships/slide" Target="slide51.xml"/></Relationships>
</file>

<file path=ppt/slides/_rels/slide41.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42.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18" Type="http://schemas.openxmlformats.org/officeDocument/2006/relationships/image" Target="../media/image27.png"/><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12.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4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3.xml"/><Relationship Id="rId18" Type="http://schemas.openxmlformats.org/officeDocument/2006/relationships/slide" Target="slide61.xml"/><Relationship Id="rId3" Type="http://schemas.openxmlformats.org/officeDocument/2006/relationships/slide" Target="slide40.xml"/><Relationship Id="rId7" Type="http://schemas.openxmlformats.org/officeDocument/2006/relationships/slide" Target="slide44.xml"/><Relationship Id="rId12" Type="http://schemas.openxmlformats.org/officeDocument/2006/relationships/slide" Target="slide51.xml"/><Relationship Id="rId17" Type="http://schemas.openxmlformats.org/officeDocument/2006/relationships/slide" Target="slide59.xml"/><Relationship Id="rId2" Type="http://schemas.openxmlformats.org/officeDocument/2006/relationships/image" Target="../media/image28.png"/><Relationship Id="rId16" Type="http://schemas.openxmlformats.org/officeDocument/2006/relationships/slide" Target="slide57.xml"/><Relationship Id="rId1" Type="http://schemas.openxmlformats.org/officeDocument/2006/relationships/slideLayout" Target="../slideLayouts/slideLayout9.xml"/><Relationship Id="rId6" Type="http://schemas.openxmlformats.org/officeDocument/2006/relationships/slide" Target="slide43.xml"/><Relationship Id="rId11" Type="http://schemas.openxmlformats.org/officeDocument/2006/relationships/slide" Target="slide48.xml"/><Relationship Id="rId5" Type="http://schemas.openxmlformats.org/officeDocument/2006/relationships/slide" Target="slide42.xml"/><Relationship Id="rId15" Type="http://schemas.openxmlformats.org/officeDocument/2006/relationships/slide" Target="slide55.xml"/><Relationship Id="rId10" Type="http://schemas.openxmlformats.org/officeDocument/2006/relationships/slide" Target="slide47.xml"/><Relationship Id="rId4" Type="http://schemas.openxmlformats.org/officeDocument/2006/relationships/slide" Target="slide41.xml"/><Relationship Id="rId9" Type="http://schemas.openxmlformats.org/officeDocument/2006/relationships/slide" Target="slide46.xml"/><Relationship Id="rId14" Type="http://schemas.openxmlformats.org/officeDocument/2006/relationships/slide" Target="slide54.xml"/></Relationships>
</file>

<file path=ppt/slides/_rels/slide44.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18" Type="http://schemas.openxmlformats.org/officeDocument/2006/relationships/image" Target="../media/image29.png"/><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45.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9.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46.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18" Type="http://schemas.openxmlformats.org/officeDocument/2006/relationships/image" Target="../media/image30.png"/><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7.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47.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3.xml"/><Relationship Id="rId18" Type="http://schemas.openxmlformats.org/officeDocument/2006/relationships/slide" Target="slide61.xml"/><Relationship Id="rId3" Type="http://schemas.openxmlformats.org/officeDocument/2006/relationships/slide" Target="slide40.xml"/><Relationship Id="rId21" Type="http://schemas.openxmlformats.org/officeDocument/2006/relationships/image" Target="../media/image31.emf"/><Relationship Id="rId7" Type="http://schemas.openxmlformats.org/officeDocument/2006/relationships/slide" Target="slide44.xml"/><Relationship Id="rId12" Type="http://schemas.openxmlformats.org/officeDocument/2006/relationships/slide" Target="slide51.xml"/><Relationship Id="rId17" Type="http://schemas.openxmlformats.org/officeDocument/2006/relationships/slide" Target="slide59.xml"/><Relationship Id="rId2" Type="http://schemas.openxmlformats.org/officeDocument/2006/relationships/slideLayout" Target="../slideLayouts/slideLayout7.xml"/><Relationship Id="rId16" Type="http://schemas.openxmlformats.org/officeDocument/2006/relationships/slide" Target="slide57.xml"/><Relationship Id="rId20" Type="http://schemas.openxmlformats.org/officeDocument/2006/relationships/package" Target="../embeddings/Microsoft_Word___6.docx"/><Relationship Id="rId1" Type="http://schemas.openxmlformats.org/officeDocument/2006/relationships/vmlDrawing" Target="../drawings/vmlDrawing5.vml"/><Relationship Id="rId6" Type="http://schemas.openxmlformats.org/officeDocument/2006/relationships/slide" Target="slide43.xml"/><Relationship Id="rId11" Type="http://schemas.openxmlformats.org/officeDocument/2006/relationships/slide" Target="slide48.xml"/><Relationship Id="rId24" Type="http://schemas.openxmlformats.org/officeDocument/2006/relationships/image" Target="../media/image32.emf"/><Relationship Id="rId5" Type="http://schemas.openxmlformats.org/officeDocument/2006/relationships/slide" Target="slide42.xml"/><Relationship Id="rId15" Type="http://schemas.openxmlformats.org/officeDocument/2006/relationships/slide" Target="slide55.xml"/><Relationship Id="rId23" Type="http://schemas.openxmlformats.org/officeDocument/2006/relationships/package" Target="../embeddings/Microsoft_Word___7.docx"/><Relationship Id="rId10" Type="http://schemas.openxmlformats.org/officeDocument/2006/relationships/slide" Target="slide47.xml"/><Relationship Id="rId19" Type="http://schemas.openxmlformats.org/officeDocument/2006/relationships/oleObject" Target="../embeddings/oleObject6.bin"/><Relationship Id="rId4" Type="http://schemas.openxmlformats.org/officeDocument/2006/relationships/slide" Target="slide41.xml"/><Relationship Id="rId9" Type="http://schemas.openxmlformats.org/officeDocument/2006/relationships/slide" Target="slide46.xml"/><Relationship Id="rId14" Type="http://schemas.openxmlformats.org/officeDocument/2006/relationships/slide" Target="slide54.xml"/><Relationship Id="rId22" Type="http://schemas.openxmlformats.org/officeDocument/2006/relationships/oleObject" Target="../embeddings/oleObject7.bin"/></Relationships>
</file>

<file path=ppt/slides/_rels/slide48.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18" Type="http://schemas.openxmlformats.org/officeDocument/2006/relationships/image" Target="../media/image33.png"/><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10.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49.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18" Type="http://schemas.openxmlformats.org/officeDocument/2006/relationships/image" Target="../media/image33.png"/><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3.xml"/><Relationship Id="rId18" Type="http://schemas.openxmlformats.org/officeDocument/2006/relationships/slide" Target="slide61.xml"/><Relationship Id="rId3" Type="http://schemas.openxmlformats.org/officeDocument/2006/relationships/slide" Target="slide40.xml"/><Relationship Id="rId21" Type="http://schemas.openxmlformats.org/officeDocument/2006/relationships/package" Target="../embeddings/Microsoft_Word___8.docx"/><Relationship Id="rId7" Type="http://schemas.openxmlformats.org/officeDocument/2006/relationships/slide" Target="slide44.xml"/><Relationship Id="rId12" Type="http://schemas.openxmlformats.org/officeDocument/2006/relationships/slide" Target="slide51.xml"/><Relationship Id="rId17" Type="http://schemas.openxmlformats.org/officeDocument/2006/relationships/slide" Target="slide59.xml"/><Relationship Id="rId25" Type="http://schemas.openxmlformats.org/officeDocument/2006/relationships/image" Target="../media/image35.emf"/><Relationship Id="rId2" Type="http://schemas.openxmlformats.org/officeDocument/2006/relationships/slideLayout" Target="../slideLayouts/slideLayout3.xml"/><Relationship Id="rId16" Type="http://schemas.openxmlformats.org/officeDocument/2006/relationships/slide" Target="slide57.xml"/><Relationship Id="rId20" Type="http://schemas.openxmlformats.org/officeDocument/2006/relationships/oleObject" Target="../embeddings/oleObject8.bin"/><Relationship Id="rId1" Type="http://schemas.openxmlformats.org/officeDocument/2006/relationships/vmlDrawing" Target="../drawings/vmlDrawing6.vml"/><Relationship Id="rId6" Type="http://schemas.openxmlformats.org/officeDocument/2006/relationships/slide" Target="slide43.xml"/><Relationship Id="rId11" Type="http://schemas.openxmlformats.org/officeDocument/2006/relationships/slide" Target="slide48.xml"/><Relationship Id="rId24" Type="http://schemas.openxmlformats.org/officeDocument/2006/relationships/package" Target="../embeddings/Microsoft_Word___9.docx"/><Relationship Id="rId5" Type="http://schemas.openxmlformats.org/officeDocument/2006/relationships/slide" Target="slide42.xml"/><Relationship Id="rId15" Type="http://schemas.openxmlformats.org/officeDocument/2006/relationships/slide" Target="slide55.xml"/><Relationship Id="rId23" Type="http://schemas.openxmlformats.org/officeDocument/2006/relationships/oleObject" Target="../embeddings/oleObject9.bin"/><Relationship Id="rId10" Type="http://schemas.openxmlformats.org/officeDocument/2006/relationships/slide" Target="slide47.xml"/><Relationship Id="rId19" Type="http://schemas.openxmlformats.org/officeDocument/2006/relationships/image" Target="../media/image36.png"/><Relationship Id="rId4" Type="http://schemas.openxmlformats.org/officeDocument/2006/relationships/slide" Target="slide41.xml"/><Relationship Id="rId9" Type="http://schemas.openxmlformats.org/officeDocument/2006/relationships/slide" Target="slide46.xml"/><Relationship Id="rId14" Type="http://schemas.openxmlformats.org/officeDocument/2006/relationships/slide" Target="slide54.xml"/><Relationship Id="rId22" Type="http://schemas.openxmlformats.org/officeDocument/2006/relationships/image" Target="../media/image34.emf"/></Relationships>
</file>

<file path=ppt/slides/_rels/slide51.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18" Type="http://schemas.openxmlformats.org/officeDocument/2006/relationships/image" Target="../media/image37.png"/><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7.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52.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3.xml"/><Relationship Id="rId18" Type="http://schemas.openxmlformats.org/officeDocument/2006/relationships/slide" Target="slide61.xml"/><Relationship Id="rId3" Type="http://schemas.openxmlformats.org/officeDocument/2006/relationships/slide" Target="slide40.xml"/><Relationship Id="rId21" Type="http://schemas.openxmlformats.org/officeDocument/2006/relationships/image" Target="../media/image38.emf"/><Relationship Id="rId7" Type="http://schemas.openxmlformats.org/officeDocument/2006/relationships/slide" Target="slide44.xml"/><Relationship Id="rId12" Type="http://schemas.openxmlformats.org/officeDocument/2006/relationships/slide" Target="slide51.xml"/><Relationship Id="rId17" Type="http://schemas.openxmlformats.org/officeDocument/2006/relationships/slide" Target="slide59.xml"/><Relationship Id="rId2" Type="http://schemas.openxmlformats.org/officeDocument/2006/relationships/slideLayout" Target="../slideLayouts/slideLayout7.xml"/><Relationship Id="rId16" Type="http://schemas.openxmlformats.org/officeDocument/2006/relationships/slide" Target="slide57.xml"/><Relationship Id="rId20" Type="http://schemas.openxmlformats.org/officeDocument/2006/relationships/package" Target="../embeddings/Microsoft_Word___10.docx"/><Relationship Id="rId1" Type="http://schemas.openxmlformats.org/officeDocument/2006/relationships/vmlDrawing" Target="../drawings/vmlDrawing7.vml"/><Relationship Id="rId6" Type="http://schemas.openxmlformats.org/officeDocument/2006/relationships/slide" Target="slide43.xml"/><Relationship Id="rId11" Type="http://schemas.openxmlformats.org/officeDocument/2006/relationships/slide" Target="slide48.xml"/><Relationship Id="rId5" Type="http://schemas.openxmlformats.org/officeDocument/2006/relationships/slide" Target="slide42.xml"/><Relationship Id="rId15" Type="http://schemas.openxmlformats.org/officeDocument/2006/relationships/slide" Target="slide55.xml"/><Relationship Id="rId10" Type="http://schemas.openxmlformats.org/officeDocument/2006/relationships/slide" Target="slide47.xml"/><Relationship Id="rId19" Type="http://schemas.openxmlformats.org/officeDocument/2006/relationships/image" Target="../media/image37.png"/><Relationship Id="rId4" Type="http://schemas.openxmlformats.org/officeDocument/2006/relationships/slide" Target="slide41.xml"/><Relationship Id="rId9" Type="http://schemas.openxmlformats.org/officeDocument/2006/relationships/slide" Target="slide46.xml"/><Relationship Id="rId14" Type="http://schemas.openxmlformats.org/officeDocument/2006/relationships/slide" Target="slide54.xml"/></Relationships>
</file>

<file path=ppt/slides/_rels/slide53.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18" Type="http://schemas.openxmlformats.org/officeDocument/2006/relationships/slide" Target="slide55.xml"/><Relationship Id="rId3" Type="http://schemas.microsoft.com/office/2007/relationships/hdphoto" Target="../media/hdphoto1.wdp"/><Relationship Id="rId21" Type="http://schemas.openxmlformats.org/officeDocument/2006/relationships/slide" Target="slide61.xml"/><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4.xml"/><Relationship Id="rId2" Type="http://schemas.openxmlformats.org/officeDocument/2006/relationships/image" Target="../media/image25.png"/><Relationship Id="rId16" Type="http://schemas.openxmlformats.org/officeDocument/2006/relationships/slide" Target="slide53.xml"/><Relationship Id="rId20" Type="http://schemas.openxmlformats.org/officeDocument/2006/relationships/slide" Target="slide59.xml"/><Relationship Id="rId1" Type="http://schemas.openxmlformats.org/officeDocument/2006/relationships/slideLayout" Target="../slideLayouts/slideLayout16.xml"/><Relationship Id="rId6" Type="http://schemas.openxmlformats.org/officeDocument/2006/relationships/slide" Target="slide40.xml"/><Relationship Id="rId11" Type="http://schemas.openxmlformats.org/officeDocument/2006/relationships/slide" Target="slide45.xml"/><Relationship Id="rId5" Type="http://schemas.openxmlformats.org/officeDocument/2006/relationships/image" Target="../media/image39.png"/><Relationship Id="rId15" Type="http://schemas.openxmlformats.org/officeDocument/2006/relationships/slide" Target="slide51.xml"/><Relationship Id="rId10" Type="http://schemas.openxmlformats.org/officeDocument/2006/relationships/slide" Target="slide44.xml"/><Relationship Id="rId19" Type="http://schemas.openxmlformats.org/officeDocument/2006/relationships/slide" Target="slide57.xml"/><Relationship Id="rId4" Type="http://schemas.openxmlformats.org/officeDocument/2006/relationships/image" Target="../media/image26.png"/><Relationship Id="rId9" Type="http://schemas.openxmlformats.org/officeDocument/2006/relationships/slide" Target="slide43.xml"/><Relationship Id="rId14" Type="http://schemas.openxmlformats.org/officeDocument/2006/relationships/slide" Target="slide48.xml"/></Relationships>
</file>

<file path=ppt/slides/_rels/slide5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3.xml"/><Relationship Id="rId18" Type="http://schemas.openxmlformats.org/officeDocument/2006/relationships/slide" Target="slide61.xml"/><Relationship Id="rId3" Type="http://schemas.openxmlformats.org/officeDocument/2006/relationships/slide" Target="slide40.xml"/><Relationship Id="rId7" Type="http://schemas.openxmlformats.org/officeDocument/2006/relationships/slide" Target="slide44.xml"/><Relationship Id="rId12" Type="http://schemas.openxmlformats.org/officeDocument/2006/relationships/slide" Target="slide51.xml"/><Relationship Id="rId17" Type="http://schemas.openxmlformats.org/officeDocument/2006/relationships/slide" Target="slide59.xml"/><Relationship Id="rId2" Type="http://schemas.openxmlformats.org/officeDocument/2006/relationships/image" Target="../media/image40.png"/><Relationship Id="rId16" Type="http://schemas.openxmlformats.org/officeDocument/2006/relationships/slide" Target="slide57.xml"/><Relationship Id="rId1" Type="http://schemas.openxmlformats.org/officeDocument/2006/relationships/slideLayout" Target="../slideLayouts/slideLayout7.xml"/><Relationship Id="rId6" Type="http://schemas.openxmlformats.org/officeDocument/2006/relationships/slide" Target="slide43.xml"/><Relationship Id="rId11" Type="http://schemas.openxmlformats.org/officeDocument/2006/relationships/slide" Target="slide48.xml"/><Relationship Id="rId5" Type="http://schemas.openxmlformats.org/officeDocument/2006/relationships/slide" Target="slide42.xml"/><Relationship Id="rId15" Type="http://schemas.openxmlformats.org/officeDocument/2006/relationships/slide" Target="slide55.xml"/><Relationship Id="rId10" Type="http://schemas.openxmlformats.org/officeDocument/2006/relationships/slide" Target="slide47.xml"/><Relationship Id="rId4" Type="http://schemas.openxmlformats.org/officeDocument/2006/relationships/slide" Target="slide41.xml"/><Relationship Id="rId9" Type="http://schemas.openxmlformats.org/officeDocument/2006/relationships/slide" Target="slide46.xml"/><Relationship Id="rId14" Type="http://schemas.openxmlformats.org/officeDocument/2006/relationships/slide" Target="slide54.xml"/></Relationships>
</file>

<file path=ppt/slides/_rels/slide55.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6.xml"/><Relationship Id="rId18" Type="http://schemas.openxmlformats.org/officeDocument/2006/relationships/slide" Target="slide54.xml"/><Relationship Id="rId3" Type="http://schemas.openxmlformats.org/officeDocument/2006/relationships/oleObject" Target="../embeddings/oleObject10.bin"/><Relationship Id="rId21" Type="http://schemas.openxmlformats.org/officeDocument/2006/relationships/slide" Target="slide59.xml"/><Relationship Id="rId7" Type="http://schemas.openxmlformats.org/officeDocument/2006/relationships/slide" Target="slide40.xml"/><Relationship Id="rId12" Type="http://schemas.openxmlformats.org/officeDocument/2006/relationships/slide" Target="slide45.xml"/><Relationship Id="rId17" Type="http://schemas.openxmlformats.org/officeDocument/2006/relationships/slide" Target="slide53.xml"/><Relationship Id="rId2" Type="http://schemas.openxmlformats.org/officeDocument/2006/relationships/slideLayout" Target="../slideLayouts/slideLayout2.xml"/><Relationship Id="rId16" Type="http://schemas.openxmlformats.org/officeDocument/2006/relationships/slide" Target="slide51.xml"/><Relationship Id="rId20" Type="http://schemas.openxmlformats.org/officeDocument/2006/relationships/slide" Target="slide57.xml"/><Relationship Id="rId1" Type="http://schemas.openxmlformats.org/officeDocument/2006/relationships/vmlDrawing" Target="../drawings/vmlDrawing8.vml"/><Relationship Id="rId6" Type="http://schemas.openxmlformats.org/officeDocument/2006/relationships/image" Target="../media/image42.png"/><Relationship Id="rId11" Type="http://schemas.openxmlformats.org/officeDocument/2006/relationships/slide" Target="slide44.xml"/><Relationship Id="rId5" Type="http://schemas.openxmlformats.org/officeDocument/2006/relationships/image" Target="../media/image41.emf"/><Relationship Id="rId15" Type="http://schemas.openxmlformats.org/officeDocument/2006/relationships/slide" Target="slide48.xml"/><Relationship Id="rId10" Type="http://schemas.openxmlformats.org/officeDocument/2006/relationships/slide" Target="slide43.xml"/><Relationship Id="rId19" Type="http://schemas.openxmlformats.org/officeDocument/2006/relationships/slide" Target="slide55.xml"/><Relationship Id="rId4" Type="http://schemas.openxmlformats.org/officeDocument/2006/relationships/package" Target="../embeddings/Microsoft_Word___11.docx"/><Relationship Id="rId9" Type="http://schemas.openxmlformats.org/officeDocument/2006/relationships/slide" Target="slide42.xml"/><Relationship Id="rId14" Type="http://schemas.openxmlformats.org/officeDocument/2006/relationships/slide" Target="slide47.xml"/><Relationship Id="rId22" Type="http://schemas.openxmlformats.org/officeDocument/2006/relationships/slide" Target="slide61.xml"/></Relationships>
</file>

<file path=ppt/slides/_rels/slide56.xml.rels><?xml version="1.0" encoding="UTF-8" standalone="yes"?>
<Relationships xmlns="http://schemas.openxmlformats.org/package/2006/relationships"><Relationship Id="rId8" Type="http://schemas.openxmlformats.org/officeDocument/2006/relationships/package" Target="../embeddings/Microsoft_Word___13.docx"/><Relationship Id="rId13" Type="http://schemas.openxmlformats.org/officeDocument/2006/relationships/slide" Target="slide43.xml"/><Relationship Id="rId18" Type="http://schemas.openxmlformats.org/officeDocument/2006/relationships/slide" Target="slide48.xml"/><Relationship Id="rId3" Type="http://schemas.openxmlformats.org/officeDocument/2006/relationships/image" Target="../media/image45.png"/><Relationship Id="rId21" Type="http://schemas.openxmlformats.org/officeDocument/2006/relationships/slide" Target="slide54.xml"/><Relationship Id="rId7" Type="http://schemas.openxmlformats.org/officeDocument/2006/relationships/oleObject" Target="../embeddings/oleObject12.bin"/><Relationship Id="rId12" Type="http://schemas.openxmlformats.org/officeDocument/2006/relationships/slide" Target="slide42.xml"/><Relationship Id="rId17" Type="http://schemas.openxmlformats.org/officeDocument/2006/relationships/slide" Target="slide47.xml"/><Relationship Id="rId25" Type="http://schemas.openxmlformats.org/officeDocument/2006/relationships/slide" Target="slide61.xml"/><Relationship Id="rId2" Type="http://schemas.openxmlformats.org/officeDocument/2006/relationships/slideLayout" Target="../slideLayouts/slideLayout3.xml"/><Relationship Id="rId16" Type="http://schemas.openxmlformats.org/officeDocument/2006/relationships/slide" Target="slide46.xml"/><Relationship Id="rId20" Type="http://schemas.openxmlformats.org/officeDocument/2006/relationships/slide" Target="slide53.xml"/><Relationship Id="rId1" Type="http://schemas.openxmlformats.org/officeDocument/2006/relationships/vmlDrawing" Target="../drawings/vmlDrawing9.vml"/><Relationship Id="rId6" Type="http://schemas.openxmlformats.org/officeDocument/2006/relationships/image" Target="../media/image43.emf"/><Relationship Id="rId11" Type="http://schemas.openxmlformats.org/officeDocument/2006/relationships/slide" Target="slide41.xml"/><Relationship Id="rId24" Type="http://schemas.openxmlformats.org/officeDocument/2006/relationships/slide" Target="slide59.xml"/><Relationship Id="rId5" Type="http://schemas.openxmlformats.org/officeDocument/2006/relationships/package" Target="../embeddings/Microsoft_Word___12.docx"/><Relationship Id="rId15" Type="http://schemas.openxmlformats.org/officeDocument/2006/relationships/slide" Target="slide45.xml"/><Relationship Id="rId23" Type="http://schemas.openxmlformats.org/officeDocument/2006/relationships/slide" Target="slide57.xml"/><Relationship Id="rId10" Type="http://schemas.openxmlformats.org/officeDocument/2006/relationships/slide" Target="slide40.xml"/><Relationship Id="rId19" Type="http://schemas.openxmlformats.org/officeDocument/2006/relationships/slide" Target="slide51.xml"/><Relationship Id="rId4" Type="http://schemas.openxmlformats.org/officeDocument/2006/relationships/oleObject" Target="../embeddings/oleObject11.bin"/><Relationship Id="rId9" Type="http://schemas.openxmlformats.org/officeDocument/2006/relationships/image" Target="../media/image44.emf"/><Relationship Id="rId14" Type="http://schemas.openxmlformats.org/officeDocument/2006/relationships/slide" Target="slide44.xml"/><Relationship Id="rId22" Type="http://schemas.openxmlformats.org/officeDocument/2006/relationships/slide" Target="slide55.xml"/></Relationships>
</file>

<file path=ppt/slides/_rels/slide57.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18" Type="http://schemas.openxmlformats.org/officeDocument/2006/relationships/image" Target="../media/image46.png"/><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58.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3.xml"/><Relationship Id="rId18" Type="http://schemas.openxmlformats.org/officeDocument/2006/relationships/slide" Target="slide61.xml"/><Relationship Id="rId3" Type="http://schemas.openxmlformats.org/officeDocument/2006/relationships/slide" Target="slide40.xml"/><Relationship Id="rId7" Type="http://schemas.openxmlformats.org/officeDocument/2006/relationships/slide" Target="slide44.xml"/><Relationship Id="rId12" Type="http://schemas.openxmlformats.org/officeDocument/2006/relationships/slide" Target="slide51.xml"/><Relationship Id="rId17" Type="http://schemas.openxmlformats.org/officeDocument/2006/relationships/slide" Target="slide59.xml"/><Relationship Id="rId2" Type="http://schemas.openxmlformats.org/officeDocument/2006/relationships/image" Target="../media/image47.png"/><Relationship Id="rId16" Type="http://schemas.openxmlformats.org/officeDocument/2006/relationships/slide" Target="slide57.xml"/><Relationship Id="rId1" Type="http://schemas.openxmlformats.org/officeDocument/2006/relationships/slideLayout" Target="../slideLayouts/slideLayout3.xml"/><Relationship Id="rId6" Type="http://schemas.openxmlformats.org/officeDocument/2006/relationships/slide" Target="slide43.xml"/><Relationship Id="rId11" Type="http://schemas.openxmlformats.org/officeDocument/2006/relationships/slide" Target="slide48.xml"/><Relationship Id="rId5" Type="http://schemas.openxmlformats.org/officeDocument/2006/relationships/slide" Target="slide42.xml"/><Relationship Id="rId15" Type="http://schemas.openxmlformats.org/officeDocument/2006/relationships/slide" Target="slide55.xml"/><Relationship Id="rId10" Type="http://schemas.openxmlformats.org/officeDocument/2006/relationships/slide" Target="slide47.xml"/><Relationship Id="rId4" Type="http://schemas.openxmlformats.org/officeDocument/2006/relationships/slide" Target="slide41.xml"/><Relationship Id="rId9" Type="http://schemas.openxmlformats.org/officeDocument/2006/relationships/slide" Target="slide46.xml"/><Relationship Id="rId14" Type="http://schemas.openxmlformats.org/officeDocument/2006/relationships/slide" Target="slide54.xml"/></Relationships>
</file>

<file path=ppt/slides/_rels/slide5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48.xml"/><Relationship Id="rId18" Type="http://schemas.openxmlformats.org/officeDocument/2006/relationships/slide" Target="slide57.xml"/><Relationship Id="rId3" Type="http://schemas.microsoft.com/office/2007/relationships/hdphoto" Target="../media/hdphoto1.wdp"/><Relationship Id="rId21" Type="http://schemas.openxmlformats.org/officeDocument/2006/relationships/image" Target="../media/image48.png"/><Relationship Id="rId7" Type="http://schemas.openxmlformats.org/officeDocument/2006/relationships/slide" Target="slide42.xml"/><Relationship Id="rId12" Type="http://schemas.openxmlformats.org/officeDocument/2006/relationships/slide" Target="slide47.xml"/><Relationship Id="rId17" Type="http://schemas.openxmlformats.org/officeDocument/2006/relationships/slide" Target="slide55.xml"/><Relationship Id="rId2" Type="http://schemas.openxmlformats.org/officeDocument/2006/relationships/image" Target="../media/image25.png"/><Relationship Id="rId16" Type="http://schemas.openxmlformats.org/officeDocument/2006/relationships/slide" Target="slide54.xml"/><Relationship Id="rId20" Type="http://schemas.openxmlformats.org/officeDocument/2006/relationships/slide" Target="slide61.xml"/><Relationship Id="rId1" Type="http://schemas.openxmlformats.org/officeDocument/2006/relationships/slideLayout" Target="../slideLayouts/slideLayout2.xml"/><Relationship Id="rId6" Type="http://schemas.openxmlformats.org/officeDocument/2006/relationships/slide" Target="slide41.xml"/><Relationship Id="rId11" Type="http://schemas.openxmlformats.org/officeDocument/2006/relationships/slide" Target="slide46.xml"/><Relationship Id="rId5" Type="http://schemas.openxmlformats.org/officeDocument/2006/relationships/slide" Target="slide40.xml"/><Relationship Id="rId15" Type="http://schemas.openxmlformats.org/officeDocument/2006/relationships/slide" Target="slide53.xml"/><Relationship Id="rId10" Type="http://schemas.openxmlformats.org/officeDocument/2006/relationships/slide" Target="slide45.xml"/><Relationship Id="rId19" Type="http://schemas.openxmlformats.org/officeDocument/2006/relationships/slide" Target="slide59.xml"/><Relationship Id="rId4" Type="http://schemas.openxmlformats.org/officeDocument/2006/relationships/image" Target="../media/image26.png"/><Relationship Id="rId9" Type="http://schemas.openxmlformats.org/officeDocument/2006/relationships/slide" Target="slide44.xml"/><Relationship Id="rId14" Type="http://schemas.openxmlformats.org/officeDocument/2006/relationships/slide" Target="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18" Type="http://schemas.openxmlformats.org/officeDocument/2006/relationships/image" Target="../media/image48.png"/><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61.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18" Type="http://schemas.openxmlformats.org/officeDocument/2006/relationships/image" Target="../media/image49.png"/><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62.xml.rels><?xml version="1.0" encoding="UTF-8" standalone="yes"?>
<Relationships xmlns="http://schemas.openxmlformats.org/package/2006/relationships"><Relationship Id="rId8" Type="http://schemas.openxmlformats.org/officeDocument/2006/relationships/package" Target="../embeddings/Microsoft_Word___15.docx"/><Relationship Id="rId13" Type="http://schemas.openxmlformats.org/officeDocument/2006/relationships/slide" Target="slide40.xml"/><Relationship Id="rId18" Type="http://schemas.openxmlformats.org/officeDocument/2006/relationships/slide" Target="slide45.xml"/><Relationship Id="rId26" Type="http://schemas.openxmlformats.org/officeDocument/2006/relationships/slide" Target="slide57.xml"/><Relationship Id="rId3" Type="http://schemas.openxmlformats.org/officeDocument/2006/relationships/image" Target="../media/image53.png"/><Relationship Id="rId21" Type="http://schemas.openxmlformats.org/officeDocument/2006/relationships/slide" Target="slide48.xml"/><Relationship Id="rId7" Type="http://schemas.openxmlformats.org/officeDocument/2006/relationships/oleObject" Target="../embeddings/oleObject14.bin"/><Relationship Id="rId12" Type="http://schemas.openxmlformats.org/officeDocument/2006/relationships/image" Target="../media/image52.emf"/><Relationship Id="rId17" Type="http://schemas.openxmlformats.org/officeDocument/2006/relationships/slide" Target="slide44.xml"/><Relationship Id="rId25" Type="http://schemas.openxmlformats.org/officeDocument/2006/relationships/slide" Target="slide55.xml"/><Relationship Id="rId2" Type="http://schemas.openxmlformats.org/officeDocument/2006/relationships/slideLayout" Target="../slideLayouts/slideLayout3.xml"/><Relationship Id="rId16" Type="http://schemas.openxmlformats.org/officeDocument/2006/relationships/slide" Target="slide43.xml"/><Relationship Id="rId20" Type="http://schemas.openxmlformats.org/officeDocument/2006/relationships/slide" Target="slide47.xml"/><Relationship Id="rId1" Type="http://schemas.openxmlformats.org/officeDocument/2006/relationships/vmlDrawing" Target="../drawings/vmlDrawing10.vml"/><Relationship Id="rId6" Type="http://schemas.openxmlformats.org/officeDocument/2006/relationships/image" Target="../media/image50.emf"/><Relationship Id="rId11" Type="http://schemas.openxmlformats.org/officeDocument/2006/relationships/package" Target="../embeddings/Microsoft_Word___16.docx"/><Relationship Id="rId24" Type="http://schemas.openxmlformats.org/officeDocument/2006/relationships/slide" Target="slide54.xml"/><Relationship Id="rId5" Type="http://schemas.openxmlformats.org/officeDocument/2006/relationships/package" Target="../embeddings/Microsoft_Word___14.docx"/><Relationship Id="rId15" Type="http://schemas.openxmlformats.org/officeDocument/2006/relationships/slide" Target="slide42.xml"/><Relationship Id="rId23" Type="http://schemas.openxmlformats.org/officeDocument/2006/relationships/slide" Target="slide53.xml"/><Relationship Id="rId28" Type="http://schemas.openxmlformats.org/officeDocument/2006/relationships/slide" Target="slide61.xml"/><Relationship Id="rId10" Type="http://schemas.openxmlformats.org/officeDocument/2006/relationships/oleObject" Target="../embeddings/oleObject15.bin"/><Relationship Id="rId19" Type="http://schemas.openxmlformats.org/officeDocument/2006/relationships/slide" Target="slide46.xml"/><Relationship Id="rId4" Type="http://schemas.openxmlformats.org/officeDocument/2006/relationships/oleObject" Target="../embeddings/oleObject13.bin"/><Relationship Id="rId9" Type="http://schemas.openxmlformats.org/officeDocument/2006/relationships/image" Target="../media/image51.emf"/><Relationship Id="rId14" Type="http://schemas.openxmlformats.org/officeDocument/2006/relationships/slide" Target="slide41.xml"/><Relationship Id="rId22" Type="http://schemas.openxmlformats.org/officeDocument/2006/relationships/slide" Target="slide51.xml"/><Relationship Id="rId27" Type="http://schemas.openxmlformats.org/officeDocument/2006/relationships/slide" Target="slide59.xml"/></Relationships>
</file>

<file path=ppt/slides/_rels/slide6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3.xml"/><Relationship Id="rId18" Type="http://schemas.openxmlformats.org/officeDocument/2006/relationships/slide" Target="slide61.xml"/><Relationship Id="rId3" Type="http://schemas.openxmlformats.org/officeDocument/2006/relationships/slide" Target="slide40.xml"/><Relationship Id="rId7" Type="http://schemas.openxmlformats.org/officeDocument/2006/relationships/slide" Target="slide44.xml"/><Relationship Id="rId12" Type="http://schemas.openxmlformats.org/officeDocument/2006/relationships/slide" Target="slide51.xml"/><Relationship Id="rId17" Type="http://schemas.openxmlformats.org/officeDocument/2006/relationships/slide" Target="slide59.xml"/><Relationship Id="rId2" Type="http://schemas.openxmlformats.org/officeDocument/2006/relationships/image" Target="../media/image49.png"/><Relationship Id="rId16"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48.xml"/><Relationship Id="rId5" Type="http://schemas.openxmlformats.org/officeDocument/2006/relationships/slide" Target="slide42.xml"/><Relationship Id="rId15" Type="http://schemas.openxmlformats.org/officeDocument/2006/relationships/slide" Target="slide55.xml"/><Relationship Id="rId10" Type="http://schemas.openxmlformats.org/officeDocument/2006/relationships/slide" Target="slide47.xml"/><Relationship Id="rId4" Type="http://schemas.openxmlformats.org/officeDocument/2006/relationships/slide" Target="slide41.xml"/><Relationship Id="rId9" Type="http://schemas.openxmlformats.org/officeDocument/2006/relationships/slide" Target="slide46.xml"/><Relationship Id="rId14" Type="http://schemas.openxmlformats.org/officeDocument/2006/relationships/slide" Target="slide54.xml"/></Relationships>
</file>

<file path=ppt/slides/_rels/slide64.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18" Type="http://schemas.openxmlformats.org/officeDocument/2006/relationships/image" Target="../media/image53.png"/><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65.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4.xml"/><Relationship Id="rId18" Type="http://schemas.openxmlformats.org/officeDocument/2006/relationships/slide" Target="slide3.xml"/><Relationship Id="rId3" Type="http://schemas.openxmlformats.org/officeDocument/2006/relationships/slide" Target="slide41.xml"/><Relationship Id="rId7" Type="http://schemas.openxmlformats.org/officeDocument/2006/relationships/slide" Target="slide45.xml"/><Relationship Id="rId12" Type="http://schemas.openxmlformats.org/officeDocument/2006/relationships/slide" Target="slide53.xml"/><Relationship Id="rId17" Type="http://schemas.openxmlformats.org/officeDocument/2006/relationships/slide" Target="slide61.xml"/><Relationship Id="rId2" Type="http://schemas.openxmlformats.org/officeDocument/2006/relationships/slide" Target="slide40.xml"/><Relationship Id="rId16" Type="http://schemas.openxmlformats.org/officeDocument/2006/relationships/slide" Target="slide59.xml"/><Relationship Id="rId20"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7.xml"/><Relationship Id="rId10" Type="http://schemas.openxmlformats.org/officeDocument/2006/relationships/slide" Target="slide48.xml"/><Relationship Id="rId19" Type="http://schemas.openxmlformats.org/officeDocument/2006/relationships/image" Target="../media/image8.png"/><Relationship Id="rId4" Type="http://schemas.openxmlformats.org/officeDocument/2006/relationships/slide" Target="slide42.xml"/><Relationship Id="rId9" Type="http://schemas.openxmlformats.org/officeDocument/2006/relationships/slide" Target="slide47.xml"/><Relationship Id="rId14" Type="http://schemas.openxmlformats.org/officeDocument/2006/relationships/slide" Target="slide55.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a16="http://schemas.microsoft.com/office/drawing/2014/main" xmlns=""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0" name="矩形 9">
            <a:extLst>
              <a:ext uri="{FF2B5EF4-FFF2-40B4-BE49-F238E27FC236}">
                <a16:creationId xmlns:a16="http://schemas.microsoft.com/office/drawing/2014/main" xmlns="" id="{BC35A84C-1A16-BF4B-BC0C-18174FC593C8}"/>
              </a:ext>
            </a:extLst>
          </p:cNvPr>
          <p:cNvSpPr/>
          <p:nvPr/>
        </p:nvSpPr>
        <p:spPr>
          <a:xfrm>
            <a:off x="2495600" y="2896209"/>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spcAft>
                <a:spcPts val="1300"/>
              </a:spcAft>
            </a:pPr>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13</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smtClean="0">
                <a:solidFill>
                  <a:schemeClr val="tx1"/>
                </a:solidFill>
                <a:latin typeface="Microsoft YaHei" panose="020B0503020204020204" pitchFamily="34" charset="-122"/>
                <a:cs typeface="Times New Roman" pitchFamily="18" charset="0"/>
              </a:rPr>
              <a:t>　</a:t>
            </a:r>
            <a:r>
              <a:rPr lang="en-US" altLang="zh-CN" sz="2000" dirty="0">
                <a:solidFill>
                  <a:schemeClr val="tx1"/>
                </a:solidFill>
                <a:latin typeface="Microsoft YaHei" panose="020B0503020204020204" pitchFamily="34" charset="-122"/>
                <a:cs typeface="Times New Roman" pitchFamily="18" charset="0"/>
              </a:rPr>
              <a:t>13.2.3</a:t>
            </a:r>
            <a:r>
              <a:rPr lang="zh-CN" altLang="zh-CN" sz="2000" dirty="0">
                <a:solidFill>
                  <a:schemeClr val="tx1"/>
                </a:solidFill>
                <a:latin typeface="Microsoft YaHei" panose="020B0503020204020204" pitchFamily="34" charset="-122"/>
                <a:cs typeface="Times New Roman" pitchFamily="18" charset="0"/>
              </a:rPr>
              <a:t>　直线与平面的位置关系</a:t>
            </a:r>
          </a:p>
        </p:txBody>
      </p:sp>
      <p:sp>
        <p:nvSpPr>
          <p:cNvPr id="11" name="文本框 10">
            <a:extLst>
              <a:ext uri="{FF2B5EF4-FFF2-40B4-BE49-F238E27FC236}">
                <a16:creationId xmlns:a16="http://schemas.microsoft.com/office/drawing/2014/main" xmlns="" id="{0E76CD41-BF5C-EA4C-A184-F794300C8D31}"/>
              </a:ext>
            </a:extLst>
          </p:cNvPr>
          <p:cNvSpPr txBox="1"/>
          <p:nvPr/>
        </p:nvSpPr>
        <p:spPr>
          <a:xfrm>
            <a:off x="2495600" y="3372337"/>
            <a:ext cx="8712968" cy="824456"/>
          </a:xfrm>
          <a:prstGeom prst="rect">
            <a:avLst/>
          </a:prstGeom>
          <a:noFill/>
        </p:spPr>
        <p:txBody>
          <a:bodyPr wrap="square" rtlCol="0">
            <a:spAutoFit/>
            <a:scene3d>
              <a:camera prst="orthographicFront"/>
              <a:lightRig rig="threePt" dir="t"/>
            </a:scene3d>
            <a:sp3d contourW="12700"/>
          </a:bodyPr>
          <a:lstStyle/>
          <a:p>
            <a:pPr>
              <a:lnSpc>
                <a:spcPct val="150000"/>
              </a:lnSpc>
              <a:spcBef>
                <a:spcPts val="1400"/>
              </a:spcBef>
              <a:spcAft>
                <a:spcPts val="1450"/>
              </a:spcAft>
            </a:pPr>
            <a:r>
              <a:rPr lang="zh-CN" altLang="zh-CN" sz="3500" b="1" dirty="0">
                <a:latin typeface="微软雅黑" panose="020B0503020204020204" pitchFamily="34" charset="-122"/>
              </a:rPr>
              <a:t>第</a:t>
            </a:r>
            <a:r>
              <a:rPr lang="en-US" altLang="zh-CN" sz="3500" b="1" dirty="0">
                <a:latin typeface="微软雅黑" panose="020B0503020204020204" pitchFamily="34" charset="-122"/>
              </a:rPr>
              <a:t>2</a:t>
            </a:r>
            <a:r>
              <a:rPr lang="zh-CN" altLang="zh-CN" sz="3500" b="1" dirty="0">
                <a:latin typeface="微软雅黑" panose="020B0503020204020204" pitchFamily="34" charset="-122"/>
              </a:rPr>
              <a:t>课时　直线与平面垂直</a:t>
            </a:r>
          </a:p>
        </p:txBody>
      </p:sp>
      <p:pic>
        <p:nvPicPr>
          <p:cNvPr id="12" name="图片 11">
            <a:extLst>
              <a:ext uri="{FF2B5EF4-FFF2-40B4-BE49-F238E27FC236}">
                <a16:creationId xmlns:a16="http://schemas.microsoft.com/office/drawing/2014/main" xmlns=""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5400" y="1737822"/>
            <a:ext cx="10437968" cy="2123226"/>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垂直于同一平面的两条垂线一定共面吗？</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共面，由线面垂直的性质定理可知这两条直线是平行的，故能确定一个平面</a:t>
            </a:r>
            <a:r>
              <a:rPr lang="en-US" altLang="zh-CN" sz="2800" kern="100" dirty="0">
                <a:solidFill>
                  <a:srgbClr val="C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813264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知识点四　直线与平面所成的角</a:t>
            </a:r>
          </a:p>
        </p:txBody>
      </p:sp>
      <p:graphicFrame>
        <p:nvGraphicFramePr>
          <p:cNvPr id="4" name="表格 3"/>
          <p:cNvGraphicFramePr>
            <a:graphicFrameLocks noGrp="1"/>
          </p:cNvGraphicFramePr>
          <p:nvPr>
            <p:extLst>
              <p:ext uri="{D42A27DB-BD31-4B8C-83A1-F6EECF244321}">
                <p14:modId xmlns:p14="http://schemas.microsoft.com/office/powerpoint/2010/main" val="822625065"/>
              </p:ext>
            </p:extLst>
          </p:nvPr>
        </p:nvGraphicFramePr>
        <p:xfrm>
          <a:off x="599840" y="1331243"/>
          <a:ext cx="10992320" cy="4840600"/>
        </p:xfrm>
        <a:graphic>
          <a:graphicData uri="http://schemas.openxmlformats.org/drawingml/2006/table">
            <a:tbl>
              <a:tblPr/>
              <a:tblGrid>
                <a:gridCol w="1271240"/>
                <a:gridCol w="6025120"/>
                <a:gridCol w="3695960"/>
              </a:tblGrid>
              <a:tr h="691514">
                <a:tc gridSpan="2">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有关概念</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对应图形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4543">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斜线</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一条直线与一个</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但不和这个</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这条直线叫作这个平面的斜线，如图</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2250440" algn="l"/>
                        </a:tabLst>
                      </a:pPr>
                      <a:r>
                        <a:rPr lang="en-US" sz="2800"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1514">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斜足</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斜线与平面</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如图</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383029">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斜线段</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斜线上一点与斜足间的线段叫作这个点到平面的斜线段，如图</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pic>
        <p:nvPicPr>
          <p:cNvPr id="6" name="Picture 2" descr="S6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0644" y="2843411"/>
            <a:ext cx="3070882" cy="24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174139" y="2157239"/>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相交</a:t>
            </a:r>
            <a:endParaRPr lang="zh-CN" altLang="en-US" dirty="0">
              <a:solidFill>
                <a:srgbClr val="C00000"/>
              </a:solidFill>
            </a:endParaRPr>
          </a:p>
        </p:txBody>
      </p:sp>
      <p:sp>
        <p:nvSpPr>
          <p:cNvPr id="8" name="矩形 7"/>
          <p:cNvSpPr/>
          <p:nvPr/>
        </p:nvSpPr>
        <p:spPr>
          <a:xfrm>
            <a:off x="3441229" y="279387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5169421" y="3400311"/>
            <a:ext cx="1382110"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PQ</a:t>
            </a:r>
            <a:endParaRPr lang="zh-CN" altLang="en-US" dirty="0">
              <a:solidFill>
                <a:srgbClr val="C00000"/>
              </a:solidFill>
            </a:endParaRPr>
          </a:p>
        </p:txBody>
      </p:sp>
      <p:sp>
        <p:nvSpPr>
          <p:cNvPr id="3" name="矩形 2"/>
          <p:cNvSpPr/>
          <p:nvPr/>
        </p:nvSpPr>
        <p:spPr>
          <a:xfrm>
            <a:off x="4333900" y="419251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交点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6685110" y="4144888"/>
            <a:ext cx="803425"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Q</a:t>
            </a:r>
            <a:endParaRPr lang="zh-CN" altLang="en-US" dirty="0">
              <a:solidFill>
                <a:srgbClr val="C00000"/>
              </a:solidFill>
            </a:endParaRPr>
          </a:p>
        </p:txBody>
      </p:sp>
      <p:sp>
        <p:nvSpPr>
          <p:cNvPr id="12" name="矩形 11"/>
          <p:cNvSpPr/>
          <p:nvPr/>
        </p:nvSpPr>
        <p:spPr>
          <a:xfrm>
            <a:off x="6220966" y="5507707"/>
            <a:ext cx="1382110"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线段</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PQ</a:t>
            </a:r>
            <a:endParaRPr lang="zh-CN" altLang="en-US" dirty="0">
              <a:solidFill>
                <a:srgbClr val="C00000"/>
              </a:solidFill>
            </a:endParaRPr>
          </a:p>
        </p:txBody>
      </p:sp>
    </p:spTree>
    <p:extLst>
      <p:ext uri="{BB962C8B-B14F-4D97-AF65-F5344CB8AC3E}">
        <p14:creationId xmlns:p14="http://schemas.microsoft.com/office/powerpoint/2010/main" val="169952587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3"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737089808"/>
              </p:ext>
            </p:extLst>
          </p:nvPr>
        </p:nvGraphicFramePr>
        <p:xfrm>
          <a:off x="551384" y="397723"/>
          <a:ext cx="11089232" cy="5974080"/>
        </p:xfrm>
        <a:graphic>
          <a:graphicData uri="http://schemas.openxmlformats.org/drawingml/2006/table">
            <a:tbl>
              <a:tblPr/>
              <a:tblGrid>
                <a:gridCol w="1944216"/>
                <a:gridCol w="5904656"/>
                <a:gridCol w="3240360"/>
              </a:tblGrid>
              <a:tr h="592066">
                <a:tc>
                  <a:txBody>
                    <a:bodyPr/>
                    <a:lstStyle/>
                    <a:p>
                      <a:pPr algn="ctr">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射影</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如图，过平面外一点</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向平面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引斜线和垂线，那么过斜足</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Q</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和垂足</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的直线就是斜线在平面内的射影</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p>
                    <a:p>
                      <a:pPr marL="72000" algn="l">
                        <a:lnSpc>
                          <a:spcPct val="140000"/>
                        </a:lnSpc>
                        <a:spcAft>
                          <a:spcPts val="0"/>
                        </a:spcAft>
                        <a:tabLst>
                          <a:tab pos="2250440" algn="l"/>
                        </a:tabLs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就是</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斜线段</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PQ</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在平面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内的射影</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250440" algn="l"/>
                        </a:tabLst>
                      </a:pP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066">
                <a:tc>
                  <a:txBody>
                    <a:bodyPr/>
                    <a:lstStyle/>
                    <a:p>
                      <a:pPr algn="ctr">
                        <a:lnSpc>
                          <a:spcPct val="14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直线与平面所成的角</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2000" algn="l">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定义：平面的一条斜线与它在这个平面内的射影所成的税角，如图</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规定：如果一条直线垂直于平面，那么称它们所成的角</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40000"/>
                        </a:lnSpc>
                        <a:spcAft>
                          <a:spcPts val="0"/>
                        </a:spcAft>
                        <a:tabLst>
                          <a:tab pos="2250440" algn="l"/>
                        </a:tabLs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如果一条直线与平面平行或在平面内，那么称它们所成的角</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96033">
                <a:tc>
                  <a:txBody>
                    <a:bodyPr/>
                    <a:lstStyle/>
                    <a:p>
                      <a:pPr algn="ctr">
                        <a:lnSpc>
                          <a:spcPct val="14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取值范围</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设直线与平面所成的角为</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θ</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pic>
        <p:nvPicPr>
          <p:cNvPr id="3" name="Picture 2" descr="S60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2881" y="485434"/>
            <a:ext cx="2791711" cy="22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7204695" y="1625752"/>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线段</a:t>
            </a:r>
          </a:p>
        </p:txBody>
      </p:sp>
      <p:sp>
        <p:nvSpPr>
          <p:cNvPr id="10" name="矩形 9"/>
          <p:cNvSpPr/>
          <p:nvPr/>
        </p:nvSpPr>
        <p:spPr>
          <a:xfrm>
            <a:off x="2585032" y="2185700"/>
            <a:ext cx="784189"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Q</a:t>
            </a:r>
            <a:endParaRPr lang="zh-CN" altLang="en-US" dirty="0">
              <a:solidFill>
                <a:srgbClr val="C00000"/>
              </a:solidFill>
            </a:endParaRPr>
          </a:p>
        </p:txBody>
      </p:sp>
      <p:sp>
        <p:nvSpPr>
          <p:cNvPr id="6" name="矩形 5"/>
          <p:cNvSpPr/>
          <p:nvPr/>
        </p:nvSpPr>
        <p:spPr>
          <a:xfrm>
            <a:off x="4329708" y="3366517"/>
            <a:ext cx="1362874"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PQP</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en-US" dirty="0">
              <a:solidFill>
                <a:srgbClr val="C00000"/>
              </a:solidFill>
            </a:endParaRPr>
          </a:p>
        </p:txBody>
      </p:sp>
      <p:sp>
        <p:nvSpPr>
          <p:cNvPr id="7" name="矩形 6"/>
          <p:cNvSpPr/>
          <p:nvPr/>
        </p:nvSpPr>
        <p:spPr>
          <a:xfrm>
            <a:off x="2620566" y="461503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直角</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4780806" y="5200625"/>
            <a:ext cx="1082348"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角</a:t>
            </a:r>
            <a:endParaRPr lang="zh-CN" altLang="en-US" dirty="0">
              <a:solidFill>
                <a:srgbClr val="C00000"/>
              </a:solidFill>
            </a:endParaRPr>
          </a:p>
        </p:txBody>
      </p:sp>
      <p:sp>
        <p:nvSpPr>
          <p:cNvPr id="8" name="矩形 7"/>
          <p:cNvSpPr/>
          <p:nvPr/>
        </p:nvSpPr>
        <p:spPr>
          <a:xfrm>
            <a:off x="8397191" y="5824314"/>
            <a:ext cx="2335896"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90°</a:t>
            </a:r>
            <a:endParaRPr lang="zh-CN" altLang="en-US" dirty="0">
              <a:solidFill>
                <a:srgbClr val="C00000"/>
              </a:solidFill>
            </a:endParaRPr>
          </a:p>
        </p:txBody>
      </p:sp>
    </p:spTree>
    <p:extLst>
      <p:ext uri="{BB962C8B-B14F-4D97-AF65-F5344CB8AC3E}">
        <p14:creationId xmlns:p14="http://schemas.microsoft.com/office/powerpoint/2010/main" val="299003437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P spid="7" grpId="0"/>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a16="http://schemas.microsoft.com/office/drawing/2014/main" xmlns=""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7" name="矩形 6"/>
          <p:cNvSpPr/>
          <p:nvPr/>
        </p:nvSpPr>
        <p:spPr>
          <a:xfrm>
            <a:off x="767408" y="1741619"/>
            <a:ext cx="10421654" cy="3415573"/>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若直线与平面所成的角为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如果一条直线与一个平面垂直，则这条直线垂直于这个平面内的所有直线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如果两条平行直线中的一条垂直于一个平面，则另一条也垂直于这个平面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8166923" y="1830226"/>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8" name="矩形 17"/>
          <p:cNvSpPr/>
          <p:nvPr/>
        </p:nvSpPr>
        <p:spPr>
          <a:xfrm>
            <a:off x="2505125" y="3135764"/>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2514650" y="4419803"/>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xmlns=""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a16="http://schemas.microsoft.com/office/drawing/2014/main" xmlns=""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a16="http://schemas.microsoft.com/office/drawing/2014/main" xmlns=""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a16="http://schemas.microsoft.com/office/drawing/2014/main" xmlns=""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1452" y="1033771"/>
            <a:ext cx="11018180" cy="3249800"/>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下列命题中，不正确的是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内的一条直线垂直，则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不垂直于平面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内没有与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垂直的直线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不垂直于平面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内也可以有无数条直线与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内的无数条直线垂直，则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2" name="矩形 11"/>
          <p:cNvSpPr/>
          <p:nvPr/>
        </p:nvSpPr>
        <p:spPr>
          <a:xfrm>
            <a:off x="1552278" y="210706"/>
            <a:ext cx="9087444" cy="553998"/>
          </a:xfrm>
          <a:prstGeom prst="rect">
            <a:avLst/>
          </a:prstGeom>
        </p:spPr>
        <p:txBody>
          <a:bodyPr wrap="square">
            <a:spAutoFit/>
          </a:bodyPr>
          <a:lstStyle/>
          <a:p>
            <a:pPr algn="ctr"/>
            <a:r>
              <a:rPr lang="zh-CN" altLang="zh-CN" sz="3000" b="1" kern="100" dirty="0">
                <a:solidFill>
                  <a:srgbClr val="000000"/>
                </a:solidFill>
                <a:latin typeface="Times New Roman" panose="02020603050405020304" pitchFamily="18" charset="0"/>
                <a:cs typeface="Times New Roman" panose="02020603050405020304" pitchFamily="18" charset="0"/>
              </a:rPr>
              <a:t>一、直线与平面垂直的定义以及判定定理的理解</a:t>
            </a:r>
          </a:p>
        </p:txBody>
      </p:sp>
      <p:sp>
        <p:nvSpPr>
          <p:cNvPr id="7" name="TextBox 19"/>
          <p:cNvSpPr txBox="1"/>
          <p:nvPr/>
        </p:nvSpPr>
        <p:spPr>
          <a:xfrm>
            <a:off x="147911" y="184255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TextBox 19"/>
          <p:cNvSpPr txBox="1"/>
          <p:nvPr/>
        </p:nvSpPr>
        <p:spPr>
          <a:xfrm>
            <a:off x="147911" y="244263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9" name="TextBox 19"/>
          <p:cNvSpPr txBox="1"/>
          <p:nvPr/>
        </p:nvSpPr>
        <p:spPr>
          <a:xfrm>
            <a:off x="147911" y="374755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 name="矩形 3"/>
          <p:cNvSpPr/>
          <p:nvPr/>
        </p:nvSpPr>
        <p:spPr>
          <a:xfrm>
            <a:off x="301452" y="4588772"/>
            <a:ext cx="11694241" cy="2008580"/>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内的一条直线垂直时，不能保证</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垂直，所以</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不正确</a:t>
            </a:r>
            <a:r>
              <a:rPr lang="zh-CN"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不垂直时，</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可能与</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内的无数条平行直线垂直，所以</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不正确，</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也可以和</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内的无数条直线垂直，故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linds(horizont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linds(horizontal)">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588689"/>
            <a:ext cx="10408429" cy="2776415"/>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148478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206309" y="2697666"/>
            <a:ext cx="9779382" cy="1441889"/>
          </a:xfrm>
          <a:prstGeom prst="rect">
            <a:avLst/>
          </a:prstGeom>
        </p:spPr>
        <p:txBody>
          <a:bodyPr wrap="square">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对于线面垂直的定义要注意</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直线垂直于平面内的所有直线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的说法与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直线垂直于平面内无数条直线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不是一回事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0096" y="462503"/>
            <a:ext cx="11016504" cy="2092876"/>
          </a:xfrm>
          <a:prstGeom prst="rect">
            <a:avLst/>
          </a:prstGeom>
        </p:spPr>
        <p:txBody>
          <a:bodyPr>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如果一条直线垂直于一个平面内的：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三角形的两边；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梯形的两边；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圆的两条直径；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正五边形的两边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则能保证该直线与平面垂直的是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填序号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187457" y="1840180"/>
            <a:ext cx="1261884"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①③④</a:t>
            </a:r>
            <a:endParaRPr lang="zh-CN" altLang="en-US" dirty="0"/>
          </a:p>
        </p:txBody>
      </p:sp>
      <p:sp>
        <p:nvSpPr>
          <p:cNvPr id="6" name="矩形 5"/>
          <p:cNvSpPr/>
          <p:nvPr/>
        </p:nvSpPr>
        <p:spPr>
          <a:xfrm>
            <a:off x="480096" y="3187087"/>
            <a:ext cx="11016504" cy="2051638"/>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根据直线与平面垂直的判定定理，平面内这两条直线必须是相交的</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①③④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中给定的两条直线一定相交，能保证直线与平面垂直</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而</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梯形的两边可能是上、下底边，它们互相平行，不满足定理条件</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267620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1871444" y="188640"/>
            <a:ext cx="8449113" cy="553998"/>
          </a:xfrm>
          <a:prstGeom prst="rect">
            <a:avLst/>
          </a:prstGeom>
        </p:spPr>
        <p:txBody>
          <a:bodyPr wrap="square">
            <a:spAutoFit/>
          </a:bodyPr>
          <a:lstStyle/>
          <a:p>
            <a:pPr algn="ctr"/>
            <a:r>
              <a:rPr lang="zh-CN" altLang="zh-CN" sz="3000" b="1" dirty="0"/>
              <a:t>二、直线与平面垂直的判定</a:t>
            </a:r>
          </a:p>
        </p:txBody>
      </p:sp>
      <p:sp>
        <p:nvSpPr>
          <p:cNvPr id="3" name="矩形 2"/>
          <p:cNvSpPr/>
          <p:nvPr/>
        </p:nvSpPr>
        <p:spPr>
          <a:xfrm>
            <a:off x="479376" y="1103576"/>
            <a:ext cx="10907430" cy="1398845"/>
          </a:xfrm>
          <a:prstGeom prst="rect">
            <a:avLst/>
          </a:prstGeom>
        </p:spPr>
        <p:txBody>
          <a:bodyPr>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交于点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MBD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4242" name="Picture 2" descr="S60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3463" y="2870150"/>
            <a:ext cx="2985074" cy="29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60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3254" y="512676"/>
            <a:ext cx="2868597" cy="278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3689" y="260648"/>
            <a:ext cx="8925154" cy="4616648"/>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为正方形，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宋体" panose="02010600030101010101" pitchFamily="2" charset="-122"/>
                <a:ea typeface="黑体" panose="02010609060101010101" pitchFamily="49" charset="-122"/>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令正方体的棱长为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237638102"/>
              </p:ext>
            </p:extLst>
          </p:nvPr>
        </p:nvGraphicFramePr>
        <p:xfrm>
          <a:off x="570434" y="5045788"/>
          <a:ext cx="6483350" cy="952500"/>
        </p:xfrm>
        <a:graphic>
          <a:graphicData uri="http://schemas.openxmlformats.org/presentationml/2006/ole">
            <mc:AlternateContent xmlns:mc="http://schemas.openxmlformats.org/markup-compatibility/2006">
              <mc:Choice xmlns:v="urn:schemas-microsoft-com:vml" Requires="v">
                <p:oleObj spid="_x0000_s396305" name="文档" r:id="rId5" imgW="6484001" imgH="952290" progId="Word.Document.12">
                  <p:embed/>
                </p:oleObj>
              </mc:Choice>
              <mc:Fallback>
                <p:oleObj name="文档" r:id="rId5" imgW="6484001" imgH="952290" progId="Word.Document.12">
                  <p:embed/>
                  <p:pic>
                    <p:nvPicPr>
                      <p:cNvPr id="0" name=""/>
                      <p:cNvPicPr/>
                      <p:nvPr/>
                    </p:nvPicPr>
                    <p:blipFill>
                      <a:blip r:embed="rId6"/>
                      <a:stretch>
                        <a:fillRect/>
                      </a:stretch>
                    </p:blipFill>
                    <p:spPr>
                      <a:xfrm>
                        <a:off x="570434" y="5045788"/>
                        <a:ext cx="6483350" cy="952500"/>
                      </a:xfrm>
                      <a:prstGeom prst="rect">
                        <a:avLst/>
                      </a:prstGeom>
                    </p:spPr>
                  </p:pic>
                </p:oleObj>
              </mc:Fallback>
            </mc:AlternateContent>
          </a:graphicData>
        </a:graphic>
      </p:graphicFrame>
      <p:sp>
        <p:nvSpPr>
          <p:cNvPr id="7" name="矩形 6"/>
          <p:cNvSpPr/>
          <p:nvPr/>
        </p:nvSpPr>
        <p:spPr>
          <a:xfrm>
            <a:off x="5788918" y="4884260"/>
            <a:ext cx="3780202"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baseline="3000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473689" y="5694048"/>
            <a:ext cx="2420856"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2622223" y="5674069"/>
            <a:ext cx="6561412" cy="656846"/>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a:t>
            </a:r>
            <a:r>
              <a:rPr lang="zh-CN" altLang="zh-CN" sz="2800" kern="100" dirty="0">
                <a:latin typeface="宋体" panose="02010600030101010101" pitchFamily="2" charset="-122"/>
                <a:ea typeface="黑体" panose="02010609060101010101" pitchFamily="49" charset="-122"/>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14" name="矩形 13"/>
          <p:cNvSpPr/>
          <p:nvPr/>
        </p:nvSpPr>
        <p:spPr>
          <a:xfrm>
            <a:off x="8747578" y="5691487"/>
            <a:ext cx="3089307"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MBD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766677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linds(horizont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linds(horizont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linds(horizont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 xmlns:a16="http://schemas.microsoft.com/office/drawing/2014/main"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 xmlns:a16="http://schemas.microsoft.com/office/drawing/2014/main"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 xmlns:a16="http://schemas.microsoft.com/office/drawing/2014/main"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 xmlns:a16="http://schemas.microsoft.com/office/drawing/2014/main"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767408" y="1860902"/>
            <a:ext cx="10360274" cy="2072154"/>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了解直线与平面垂直的定义；了解直线与平面所成的角的概念</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掌握直线与平面垂直的判定定理，并会用定理判定线面垂直</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掌握直线与平面垂直的性质定理，并会用定理证明相关问题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40032"/>
            <a:ext cx="10408429" cy="5181256"/>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736129"/>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87165" y="1873399"/>
            <a:ext cx="9817670" cy="3906533"/>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证明线面垂直的方法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由线线垂直证明线面垂直：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定义法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不常用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判定定理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最常用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，要着力寻找平面内的两条相交直线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有时需要作辅助线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，使它们与所给直线垂直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平行转化法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利用推论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5830" y="207690"/>
            <a:ext cx="8189500" cy="2704433"/>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的直径，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所在的平面，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为圆周上任意一点，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为垂足</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PBM</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95266" name="Picture 2" descr="S60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0408" y="328824"/>
            <a:ext cx="2594224" cy="25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45830" y="3160018"/>
            <a:ext cx="10799436" cy="332398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的直径，</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PBM</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6557588" y="4455239"/>
            <a:ext cx="2922788" cy="738664"/>
          </a:xfrm>
          <a:prstGeom prst="rect">
            <a:avLst/>
          </a:prstGeom>
        </p:spPr>
        <p:txBody>
          <a:bodyPr wrap="none">
            <a:spAutoFit/>
          </a:bodyPr>
          <a:lstStyle/>
          <a:p>
            <a:pPr lvl="0" algn="just">
              <a:lnSpc>
                <a:spcPct val="150000"/>
              </a:lnSpc>
              <a:tabLst>
                <a:tab pos="2250440" algn="l"/>
              </a:tabLst>
            </a:pPr>
            <a:r>
              <a:rPr lang="en-US" altLang="zh-CN" sz="2800" kern="10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solidFill>
                  <a:srgbClr val="000000"/>
                </a:solidFill>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PAM</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8625805" y="5733906"/>
            <a:ext cx="2908168" cy="738664"/>
          </a:xfrm>
          <a:prstGeom prst="rect">
            <a:avLst/>
          </a:prstGeom>
        </p:spPr>
        <p:txBody>
          <a:bodyPr wrap="none">
            <a:spAutoFit/>
          </a:bodyPr>
          <a:lstStyle/>
          <a:p>
            <a:pPr lvl="0" algn="just">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PBM</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814525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262" y="145207"/>
            <a:ext cx="8925154" cy="664477"/>
          </a:xfrm>
          <a:prstGeom prst="rect">
            <a:avLst/>
          </a:prstGeom>
        </p:spPr>
        <p:txBody>
          <a:bodyPr>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AQ</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，垂足为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NQ</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S60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6808" y="980728"/>
            <a:ext cx="2358385" cy="229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73262" y="3429000"/>
            <a:ext cx="9817669" cy="332398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AQ</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AQ</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ANQ</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NQ</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NQ</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4733228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8901" y="1143794"/>
            <a:ext cx="10909089" cy="2072154"/>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是矩形，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2" name="矩形 11"/>
          <p:cNvSpPr/>
          <p:nvPr/>
        </p:nvSpPr>
        <p:spPr>
          <a:xfrm>
            <a:off x="1552278" y="210706"/>
            <a:ext cx="9087444" cy="553998"/>
          </a:xfrm>
          <a:prstGeom prst="rect">
            <a:avLst/>
          </a:prstGeom>
        </p:spPr>
        <p:txBody>
          <a:bodyPr wrap="square">
            <a:spAutoFit/>
          </a:bodyPr>
          <a:lstStyle/>
          <a:p>
            <a:pPr algn="ctr"/>
            <a:r>
              <a:rPr lang="zh-CN" altLang="zh-CN" sz="3000" b="1" kern="100" dirty="0">
                <a:solidFill>
                  <a:srgbClr val="000000"/>
                </a:solidFill>
                <a:latin typeface="Times New Roman" panose="02020603050405020304" pitchFamily="18" charset="0"/>
                <a:cs typeface="Times New Roman" panose="02020603050405020304" pitchFamily="18" charset="0"/>
              </a:rPr>
              <a:t>三、直线与平面垂直的性质</a:t>
            </a:r>
          </a:p>
        </p:txBody>
      </p:sp>
      <p:pic>
        <p:nvPicPr>
          <p:cNvPr id="397314" name="Picture 2" descr="S60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7736" y="3580895"/>
            <a:ext cx="3016529" cy="225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05433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384" y="406768"/>
            <a:ext cx="10799436" cy="5955510"/>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Cambria Math" panose="02040503050406030204" pitchFamily="18" charset="0"/>
                <a:ea typeface="黑体" panose="02010609060101010101" pitchFamily="49" charset="-122"/>
                <a:cs typeface="Cambria Math" panose="020405030504060302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en-US" altLang="zh-CN" sz="2800" kern="100" dirty="0">
                <a:latin typeface="Cambria Math" panose="02040503050406030204" pitchFamily="18" charset="0"/>
                <a:ea typeface="黑体" panose="02010609060101010101" pitchFamily="49" charset="-122"/>
                <a:cs typeface="Cambria Math" panose="020405030504060302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Cambria Math" panose="02040503050406030204" pitchFamily="18" charset="0"/>
                <a:ea typeface="黑体" panose="02010609060101010101" pitchFamily="49" charset="-122"/>
                <a:cs typeface="Cambria Math" panose="020405030504060302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S60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280" y="620688"/>
            <a:ext cx="3016529" cy="225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26784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linds(horizont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linds(horizontal)">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565094"/>
            <a:ext cx="10408429" cy="566269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461189"/>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265699" y="1547267"/>
            <a:ext cx="9491771" cy="4542462"/>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证明线线平行的常用方法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利用线线平行的定义：证明共面且无公共点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利用基本事实</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：证明两线同时平行于第三条直线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利用线面平行的性质定理：把证明线线平行转化为证明线面平行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利用线面垂直的性质定理：把证明线线平行转化为证明线面垂直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766042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3021" y="270173"/>
            <a:ext cx="8225267" cy="1441889"/>
          </a:xfrm>
          <a:prstGeom prst="rect">
            <a:avLst/>
          </a:prstGeom>
        </p:spPr>
        <p:txBody>
          <a:bodyPr wrap="square">
            <a:spAutoFit/>
          </a:bodyPr>
          <a:lstStyle/>
          <a:p>
            <a:pPr>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，垂足分别为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8338" name="Picture 2" descr="S60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8934" y="230712"/>
            <a:ext cx="2585698" cy="160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63021" y="2111793"/>
            <a:ext cx="9817669" cy="4528992"/>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同理</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PB</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029195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0000"/>
                </a:solidFill>
              </a:rPr>
              <a:t>核心素养</a:t>
            </a:r>
            <a:r>
              <a:rPr lang="zh-CN" altLang="en-US" sz="2400" b="1" dirty="0" smtClean="0">
                <a:solidFill>
                  <a:srgbClr val="000000"/>
                </a:solidFill>
              </a:rPr>
              <a:t>之直观想象和逻辑推理</a:t>
            </a:r>
            <a:endParaRPr lang="zh-CN" altLang="en-US" sz="2400" b="1" dirty="0">
              <a:solidFill>
                <a:srgbClr val="000000"/>
              </a:solidFill>
            </a:endParaRPr>
          </a:p>
        </p:txBody>
      </p:sp>
      <p:sp>
        <p:nvSpPr>
          <p:cNvPr id="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HE XIN SU YANG ZHI </a:t>
            </a:r>
            <a:r>
              <a:rPr lang="en-US" altLang="zh-CN" sz="1200" dirty="0" err="1"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ZHI</a:t>
            </a:r>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 GUAN XIANG </a:t>
            </a:r>
            <a:r>
              <a:rPr lang="en-US" altLang="zh-CN" sz="1200" dirty="0" err="1"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XIANG</a:t>
            </a:r>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 HE LUO JI TUI LI</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442278" y="1069364"/>
            <a:ext cx="11279871" cy="206207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a:lnSpc>
                <a:spcPct val="150000"/>
              </a:lnSpc>
              <a:spcAft>
                <a:spcPts val="0"/>
              </a:spcAft>
              <a:tabLst>
                <a:tab pos="2430780" algn="l"/>
              </a:tabLst>
            </a:pPr>
            <a:r>
              <a:rPr lang="zh-CN"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求直线与平面所成的角</a:t>
            </a:r>
            <a:endParaRPr lang="en-US"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250440"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典例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如图，在正方体</a:t>
            </a:r>
            <a:r>
              <a:rPr lang="en-US" altLang="zh-CN" sz="2800" i="1" kern="100" dirty="0">
                <a:latin typeface="Times New Roman" panose="02020603050405020304" pitchFamily="18" charset="0"/>
                <a:ea typeface="方正中等线简体" panose="03000509000000000000" pitchFamily="65" charset="-122"/>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A</a:t>
            </a:r>
            <a:r>
              <a:rPr lang="en-US" altLang="zh-CN" sz="2800" kern="100" baseline="-25000" dirty="0">
                <a:latin typeface="Times New Roman" panose="02020603050405020304" pitchFamily="18" charset="0"/>
                <a:ea typeface="方正中等线简体" panose="03000509000000000000" pitchFamily="65" charset="-122"/>
              </a:rPr>
              <a:t>1</a:t>
            </a:r>
            <a:r>
              <a:rPr lang="en-US" altLang="zh-CN" sz="2800" i="1" kern="100" dirty="0">
                <a:latin typeface="Times New Roman" panose="02020603050405020304" pitchFamily="18" charset="0"/>
                <a:ea typeface="方正中等线简体" panose="03000509000000000000" pitchFamily="65" charset="-122"/>
              </a:rPr>
              <a:t>B</a:t>
            </a:r>
            <a:r>
              <a:rPr lang="en-US" altLang="zh-CN" sz="2800" kern="100" baseline="-25000" dirty="0">
                <a:latin typeface="Times New Roman" panose="02020603050405020304" pitchFamily="18" charset="0"/>
                <a:ea typeface="方正中等线简体" panose="03000509000000000000" pitchFamily="65" charset="-122"/>
              </a:rPr>
              <a:t>1</a:t>
            </a:r>
            <a:r>
              <a:rPr lang="en-US" altLang="zh-CN" sz="2800" i="1" kern="100" dirty="0">
                <a:latin typeface="Times New Roman" panose="02020603050405020304" pitchFamily="18" charset="0"/>
                <a:ea typeface="方正中等线简体" panose="03000509000000000000" pitchFamily="65" charset="-122"/>
              </a:rPr>
              <a:t>C</a:t>
            </a:r>
            <a:r>
              <a:rPr lang="en-US" altLang="zh-CN" sz="2800" kern="100" baseline="-25000" dirty="0">
                <a:latin typeface="Times New Roman" panose="02020603050405020304" pitchFamily="18" charset="0"/>
                <a:ea typeface="方正中等线简体" panose="03000509000000000000" pitchFamily="65" charset="-122"/>
              </a:rPr>
              <a:t>1</a:t>
            </a:r>
            <a:r>
              <a:rPr lang="en-US" altLang="zh-CN" sz="2800" i="1" kern="100" dirty="0">
                <a:latin typeface="Times New Roman" panose="02020603050405020304" pitchFamily="18" charset="0"/>
                <a:ea typeface="方正中等线简体" panose="03000509000000000000" pitchFamily="65" charset="-122"/>
              </a:rPr>
              <a:t>D</a:t>
            </a:r>
            <a:r>
              <a:rPr lang="en-US" altLang="zh-CN" sz="2800" kern="100" baseline="-250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smtClean="0">
                <a:latin typeface="Times New Roman" panose="02020603050405020304" pitchFamily="18" charset="0"/>
                <a:ea typeface="方正中等线简体" panose="03000509000000000000" pitchFamily="65" charset="-122"/>
              </a:rPr>
              <a:t>.</a:t>
            </a: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0" y="3313832"/>
            <a:ext cx="12190413" cy="35457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Picture 15" descr="S60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6392" y="1462459"/>
            <a:ext cx="2906232" cy="242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42278" y="3356992"/>
            <a:ext cx="8925154" cy="332398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就是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516452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384" y="689088"/>
            <a:ext cx="8113776" cy="723688"/>
          </a:xfrm>
          <a:prstGeom prst="rect">
            <a:avLst/>
          </a:prstGeom>
        </p:spPr>
        <p:txBody>
          <a:bodyPr>
            <a:spAutoFit/>
          </a:bodyPr>
          <a:lstStyle/>
          <a:p>
            <a:pPr>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15" descr="S60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9630" y="2108541"/>
            <a:ext cx="3312741" cy="276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13506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descr="S60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8444" y="548680"/>
            <a:ext cx="3041697" cy="253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26418" y="191742"/>
            <a:ext cx="7709176" cy="3390799"/>
          </a:xfrm>
          <a:prstGeom prst="rect">
            <a:avLst/>
          </a:prstGeom>
        </p:spPr>
        <p:txBody>
          <a:bodyPr wrap="square">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交</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BO</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就是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204455744"/>
              </p:ext>
            </p:extLst>
          </p:nvPr>
        </p:nvGraphicFramePr>
        <p:xfrm>
          <a:off x="533400" y="2924944"/>
          <a:ext cx="9553575" cy="1914525"/>
        </p:xfrm>
        <a:graphic>
          <a:graphicData uri="http://schemas.openxmlformats.org/presentationml/2006/ole">
            <mc:AlternateContent xmlns:mc="http://schemas.openxmlformats.org/markup-compatibility/2006">
              <mc:Choice xmlns:v="urn:schemas-microsoft-com:vml" Requires="v">
                <p:oleObj spid="_x0000_s399395" name="文档" r:id="rId5" imgW="9551090" imgH="1914570" progId="Word.Document.12">
                  <p:embed/>
                </p:oleObj>
              </mc:Choice>
              <mc:Fallback>
                <p:oleObj name="文档" r:id="rId5" imgW="9551090" imgH="1914570" progId="Word.Document.12">
                  <p:embed/>
                  <p:pic>
                    <p:nvPicPr>
                      <p:cNvPr id="0" name=""/>
                      <p:cNvPicPr/>
                      <p:nvPr/>
                    </p:nvPicPr>
                    <p:blipFill>
                      <a:blip r:embed="rId6"/>
                      <a:stretch>
                        <a:fillRect/>
                      </a:stretch>
                    </p:blipFill>
                    <p:spPr>
                      <a:xfrm>
                        <a:off x="533400" y="2924944"/>
                        <a:ext cx="9553575" cy="1914525"/>
                      </a:xfrm>
                      <a:prstGeom prst="rect">
                        <a:avLst/>
                      </a:prstGeom>
                    </p:spPr>
                  </p:pic>
                </p:oleObj>
              </mc:Fallback>
            </mc:AlternateContent>
          </a:graphicData>
        </a:graphic>
      </p:graphicFrame>
      <p:sp>
        <p:nvSpPr>
          <p:cNvPr id="6" name="矩形 5"/>
          <p:cNvSpPr/>
          <p:nvPr/>
        </p:nvSpPr>
        <p:spPr>
          <a:xfrm>
            <a:off x="426418" y="4249663"/>
            <a:ext cx="3517310"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568590652"/>
              </p:ext>
            </p:extLst>
          </p:nvPr>
        </p:nvGraphicFramePr>
        <p:xfrm>
          <a:off x="533400" y="5032226"/>
          <a:ext cx="9553575" cy="1371600"/>
        </p:xfrm>
        <a:graphic>
          <a:graphicData uri="http://schemas.openxmlformats.org/presentationml/2006/ole">
            <mc:AlternateContent xmlns:mc="http://schemas.openxmlformats.org/markup-compatibility/2006">
              <mc:Choice xmlns:v="urn:schemas-microsoft-com:vml" Requires="v">
                <p:oleObj spid="_x0000_s399396" name="文档" r:id="rId8" imgW="9551090" imgH="1371600" progId="Word.Document.12">
                  <p:embed/>
                </p:oleObj>
              </mc:Choice>
              <mc:Fallback>
                <p:oleObj name="文档" r:id="rId8" imgW="9551090" imgH="1371600" progId="Word.Document.12">
                  <p:embed/>
                  <p:pic>
                    <p:nvPicPr>
                      <p:cNvPr id="0" name=""/>
                      <p:cNvPicPr/>
                      <p:nvPr/>
                    </p:nvPicPr>
                    <p:blipFill>
                      <a:blip r:embed="rId9"/>
                      <a:stretch>
                        <a:fillRect/>
                      </a:stretch>
                    </p:blipFill>
                    <p:spPr>
                      <a:xfrm>
                        <a:off x="533400" y="5032226"/>
                        <a:ext cx="9553575" cy="1371600"/>
                      </a:xfrm>
                      <a:prstGeom prst="rect">
                        <a:avLst/>
                      </a:prstGeom>
                    </p:spPr>
                  </p:pic>
                </p:oleObj>
              </mc:Fallback>
            </mc:AlternateContent>
          </a:graphicData>
        </a:graphic>
      </p:graphicFrame>
      <p:sp>
        <p:nvSpPr>
          <p:cNvPr id="9" name="矩形 8"/>
          <p:cNvSpPr/>
          <p:nvPr/>
        </p:nvSpPr>
        <p:spPr>
          <a:xfrm>
            <a:off x="7742659" y="5051276"/>
            <a:ext cx="3158237"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426418" y="5877272"/>
            <a:ext cx="5982728"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27539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9362"/>
                                        </p:tgtEl>
                                        <p:attrNameLst>
                                          <p:attrName>style.visibility</p:attrName>
                                        </p:attrNameLst>
                                      </p:cBhvr>
                                      <p:to>
                                        <p:strVal val="visible"/>
                                      </p:to>
                                    </p:set>
                                    <p:animEffect transition="in" filter="blinds(horizontal)">
                                      <p:cBhvr>
                                        <p:cTn id="10" dur="500"/>
                                        <p:tgtEl>
                                          <p:spTgt spid="3993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a16="http://schemas.microsoft.com/office/drawing/2014/main" xmlns=""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a16="http://schemas.microsoft.com/office/drawing/2014/main" xmlns=""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a16="http://schemas.microsoft.com/office/drawing/2014/main" xmlns=""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a16="http://schemas.microsoft.com/office/drawing/2014/main" xmlns=""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a16="http://schemas.microsoft.com/office/drawing/2014/main" xmlns=""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a16="http://schemas.microsoft.com/office/drawing/2014/main" xmlns=""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1786" y="959666"/>
            <a:ext cx="10408429" cy="4567091"/>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3" name="组合 2"/>
          <p:cNvGrpSpPr/>
          <p:nvPr/>
        </p:nvGrpSpPr>
        <p:grpSpPr>
          <a:xfrm>
            <a:off x="1187376" y="855763"/>
            <a:ext cx="1092200" cy="1193800"/>
            <a:chOff x="10740732" y="1514604"/>
            <a:chExt cx="1092200" cy="1193800"/>
          </a:xfrm>
        </p:grpSpPr>
        <p:pic>
          <p:nvPicPr>
            <p:cNvPr id="4"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smtClean="0">
                  <a:solidFill>
                    <a:srgbClr val="FFFFFF"/>
                  </a:solidFill>
                  <a:latin typeface="微软雅黑" pitchFamily="34" charset="-122"/>
                </a:rPr>
                <a:t>素养提升</a:t>
              </a:r>
              <a:endParaRPr lang="zh-CN" altLang="en-US" sz="2000" b="1" dirty="0">
                <a:solidFill>
                  <a:srgbClr val="FFFFFF"/>
                </a:solidFill>
                <a:latin typeface="微软雅黑" pitchFamily="34" charset="-122"/>
              </a:endParaRPr>
            </a:p>
          </p:txBody>
        </p:sp>
      </p:grpSp>
      <p:sp>
        <p:nvSpPr>
          <p:cNvPr id="6" name="矩形 5"/>
          <p:cNvSpPr/>
          <p:nvPr/>
        </p:nvSpPr>
        <p:spPr>
          <a:xfrm>
            <a:off x="1157307" y="2028436"/>
            <a:ext cx="9877387" cy="3282298"/>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求直线与平面所成的角的关键是寻找过直线上一点与平面垂直的垂线，垂足与斜足的连线即为直线在平面内的射影，直线与直线在平面内的射影所成的角即为直线与平面所成的角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通过作辅助线找垂线，确定直线与平面所成的角，提升直观想象、逻辑推理的素养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6886707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xmlns=""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a16="http://schemas.microsoft.com/office/drawing/2014/main" xmlns=""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a16="http://schemas.microsoft.com/office/drawing/2014/main" xmlns=""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a16="http://schemas.microsoft.com/office/drawing/2014/main" xmlns=""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343762"/>
            <a:ext cx="11233248" cy="4625981"/>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给出下列三个命题：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一条直线垂直于一个平面内的三条直线，则这条直线和这个平面垂直；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一条直线与一个平面内的任何直线所成的角相等，则这条直线和这个平面垂直；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一条直线垂直于平面内的任意一条直线，则这条直线与这个平面垂直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其中正确的个数是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          C.2          D.3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TextBox 19"/>
          <p:cNvSpPr txBox="1"/>
          <p:nvPr/>
        </p:nvSpPr>
        <p:spPr>
          <a:xfrm>
            <a:off x="3055232" y="431940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 name="矩形 3"/>
          <p:cNvSpPr/>
          <p:nvPr/>
        </p:nvSpPr>
        <p:spPr>
          <a:xfrm>
            <a:off x="407368" y="5382741"/>
            <a:ext cx="3506088" cy="738664"/>
          </a:xfrm>
          <a:prstGeom prst="rect">
            <a:avLst/>
          </a:prstGeom>
        </p:spPr>
        <p:txBody>
          <a:bodyPr wrap="none">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②③</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8970" y="484292"/>
            <a:ext cx="11080112" cy="2090137"/>
          </a:xfrm>
          <a:prstGeom prst="rect">
            <a:avLst/>
          </a:prstGeom>
        </p:spPr>
        <p:txBody>
          <a:bodyPr>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的同侧，则点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A.4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          C.2          D.1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19"/>
          <p:cNvSpPr txBox="1"/>
          <p:nvPr/>
        </p:nvSpPr>
        <p:spPr>
          <a:xfrm>
            <a:off x="325835" y="191456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400386" name="Picture 2" descr="S60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6692" y="3505478"/>
            <a:ext cx="2795932" cy="20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78971" y="3215468"/>
            <a:ext cx="7633254" cy="2031325"/>
          </a:xfrm>
          <a:prstGeom prst="rect">
            <a:avLst/>
          </a:prstGeom>
        </p:spPr>
        <p:txBody>
          <a:bodyPr wrap="square">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为中位线，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056111233"/>
              </p:ext>
            </p:extLst>
          </p:nvPr>
        </p:nvGraphicFramePr>
        <p:xfrm>
          <a:off x="506302" y="5195292"/>
          <a:ext cx="5178425" cy="1323975"/>
        </p:xfrm>
        <a:graphic>
          <a:graphicData uri="http://schemas.openxmlformats.org/presentationml/2006/ole">
            <mc:AlternateContent xmlns:mc="http://schemas.openxmlformats.org/markup-compatibility/2006">
              <mc:Choice xmlns:v="urn:schemas-microsoft-com:vml" Requires="v">
                <p:oleObj spid="_x0000_s400398" name="文档" r:id="rId5" imgW="5178989" imgH="1323810" progId="Word.Document.12">
                  <p:embed/>
                </p:oleObj>
              </mc:Choice>
              <mc:Fallback>
                <p:oleObj name="文档" r:id="rId5" imgW="5178989" imgH="1323810" progId="Word.Document.12">
                  <p:embed/>
                  <p:pic>
                    <p:nvPicPr>
                      <p:cNvPr id="0" name=""/>
                      <p:cNvPicPr/>
                      <p:nvPr/>
                    </p:nvPicPr>
                    <p:blipFill>
                      <a:blip r:embed="rId6"/>
                      <a:stretch>
                        <a:fillRect/>
                      </a:stretch>
                    </p:blipFill>
                    <p:spPr>
                      <a:xfrm>
                        <a:off x="506302" y="5195292"/>
                        <a:ext cx="5178425" cy="1323975"/>
                      </a:xfrm>
                      <a:prstGeom prst="rect">
                        <a:avLst/>
                      </a:prstGeom>
                    </p:spPr>
                  </p:pic>
                </p:oleObj>
              </mc:Fallback>
            </mc:AlternateContent>
          </a:graphicData>
        </a:graphic>
      </p:graphicFrame>
      <p:sp>
        <p:nvSpPr>
          <p:cNvPr id="30" name="Rectangle 21">
            <a:hlinkClick r:id="rId7"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1" name="Rectangle 21">
            <a:hlinkClick r:id="rId8"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32" name="Rectangle 21">
            <a:hlinkClick r:id="rId9"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3" name="Rectangle 21">
            <a:hlinkClick r:id="rId10"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4" name="Rectangle 21">
            <a:hlinkClick r:id="rId11"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00386"/>
                                        </p:tgtEl>
                                        <p:attrNameLst>
                                          <p:attrName>style.visibility</p:attrName>
                                        </p:attrNameLst>
                                      </p:cBhvr>
                                      <p:to>
                                        <p:strVal val="visible"/>
                                      </p:to>
                                    </p:set>
                                    <p:animEffect transition="in" filter="blinds(horizontal)">
                                      <p:cBhvr>
                                        <p:cTn id="15" dur="500"/>
                                        <p:tgtEl>
                                          <p:spTgt spid="40038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linds(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8973" y="404664"/>
            <a:ext cx="10502621" cy="3390799"/>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垂直的平面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DB</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9"/>
          <p:cNvSpPr txBox="1"/>
          <p:nvPr/>
        </p:nvSpPr>
        <p:spPr>
          <a:xfrm>
            <a:off x="344885" y="183945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2" name="Picture 2" descr="S60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5222" y="1395884"/>
            <a:ext cx="2558543" cy="232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08973" y="4255648"/>
            <a:ext cx="11016504" cy="2072722"/>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Rectangle 21">
            <a:hlinkClick r:id="rId4"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7" name="Rectangle 21">
            <a:hlinkClick r:id="rId5"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8" name="Rectangle 21">
            <a:hlinkClick r:id="rId6"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19" name="Rectangle 21">
            <a:hlinkClick r:id="rId7"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0" name="Rectangle 21">
            <a:hlinkClick r:id="rId8"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395139"/>
            <a:ext cx="10974550" cy="1427613"/>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不垂直，则图中直角三角形的个数是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0"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1"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2"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23"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12" name="Picture 2" descr="920新加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9377" y="2001419"/>
            <a:ext cx="2634980" cy="288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51384" y="5191100"/>
            <a:ext cx="4951997" cy="738664"/>
          </a:xfrm>
          <a:prstGeom prst="rect">
            <a:avLst/>
          </a:prstGeom>
        </p:spPr>
        <p:txBody>
          <a:bodyPr wrap="non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B.4          C.5          D.6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9"/>
          <p:cNvSpPr txBox="1"/>
          <p:nvPr/>
        </p:nvSpPr>
        <p:spPr>
          <a:xfrm>
            <a:off x="4583832" y="536142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矩形 8"/>
          <p:cNvSpPr/>
          <p:nvPr/>
        </p:nvSpPr>
        <p:spPr>
          <a:xfrm>
            <a:off x="462220" y="318477"/>
            <a:ext cx="10970408" cy="5909310"/>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是直角三角形</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是直角三角形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是直角三角形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FEC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是直角三角形</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FEC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均为直角三角形，共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2" descr="920新加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83711" y="476672"/>
            <a:ext cx="2443584" cy="267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4871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linds(horizont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linds(horizontal)">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blinds(horizontal)">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blinds(horizontal)">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blinds(horizontal)">
                                      <p:cBhvr>
                                        <p:cTn id="35" dur="500"/>
                                        <p:tgtEl>
                                          <p:spTgt spid="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blinds(horizontal)">
                                      <p:cBhvr>
                                        <p:cTn id="40" dur="500"/>
                                        <p:tgtEl>
                                          <p:spTgt spid="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animEffect transition="in" filter="blinds(horizontal)">
                                      <p:cBhvr>
                                        <p:cTn id="4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673646"/>
            <a:ext cx="7801001" cy="2072154"/>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3458" name="Picture 2" descr="S6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57853" y="567730"/>
            <a:ext cx="2532163" cy="224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352997" y="2066067"/>
            <a:ext cx="90281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45°</a:t>
            </a:r>
            <a:endParaRPr lang="zh-CN" altLang="en-US" dirty="0"/>
          </a:p>
        </p:txBody>
      </p:sp>
      <p:sp>
        <p:nvSpPr>
          <p:cNvPr id="8" name="矩形 7"/>
          <p:cNvSpPr/>
          <p:nvPr/>
        </p:nvSpPr>
        <p:spPr>
          <a:xfrm>
            <a:off x="551384" y="3550528"/>
            <a:ext cx="10692511" cy="2758792"/>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，所以斜线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上的射影为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即为直线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直线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所成的角等于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1"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2"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3"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4"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linds(horizontal)">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a16="http://schemas.microsoft.com/office/drawing/2014/main" xmlns=""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587388" y="1377997"/>
            <a:ext cx="11017224"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直线与平面垂直的定义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直线与平面垂直的判定定理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直线与平面垂直的性质定理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方法归纳：转化法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常见误区：忽略判定定理中，平面内找两条直线必须是相交直线．</a:t>
            </a:r>
          </a:p>
        </p:txBody>
      </p:sp>
      <p:pic>
        <p:nvPicPr>
          <p:cNvPr id="6"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xmlns=""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a16="http://schemas.microsoft.com/office/drawing/2014/main" xmlns=""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a16="http://schemas.microsoft.com/office/drawing/2014/main" xmlns=""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a16="http://schemas.microsoft.com/office/drawing/2014/main" xmlns=""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xmlns=""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a16="http://schemas.microsoft.com/office/drawing/2014/main" xmlns=""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a16="http://schemas.microsoft.com/office/drawing/2014/main" xmlns=""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a16="http://schemas.microsoft.com/office/drawing/2014/main" xmlns=""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552712" y="937295"/>
            <a:ext cx="10542525" cy="3315121"/>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是异面直线，则过直线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且与直线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垂直的平面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有且只有一个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至多有一个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有一个或无数个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不存在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382985" y="235163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2"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3"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7"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8"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9"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1"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2"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3"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4"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5"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6"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7"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8"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552712" y="4672186"/>
            <a:ext cx="10799436" cy="1429463"/>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当异面直线互相垂直时满足条件的平面有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个，当异面直线不互相垂直时满足条件的平面有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551384" y="774229"/>
            <a:ext cx="10988497" cy="472690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如果一条直线垂直于平面内的四条直线，那么这条直线和这个</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平面</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，有且仅有一个平面与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如果三条共点直线两两垂直，那么其中一条直线垂直于另两条</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直线</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确定</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的所有直线都在过点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的平面内</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388318" y="282628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3" name="TextBox 19"/>
          <p:cNvSpPr txBox="1"/>
          <p:nvPr/>
        </p:nvSpPr>
        <p:spPr>
          <a:xfrm>
            <a:off x="388318" y="346446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TextBox 19"/>
          <p:cNvSpPr txBox="1"/>
          <p:nvPr/>
        </p:nvSpPr>
        <p:spPr>
          <a:xfrm>
            <a:off x="388318" y="476938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104" y="392569"/>
            <a:ext cx="8197184" cy="332398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如图所示，定点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都在平面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内，定点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内异于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的动点，且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锐角三角形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直角三角形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钝角三角形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确定</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19"/>
          <p:cNvSpPr txBox="1"/>
          <p:nvPr/>
        </p:nvSpPr>
        <p:spPr>
          <a:xfrm>
            <a:off x="3971750" y="247157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3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1"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2"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24" name="Picture 2" descr="S613"/>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37029" y="651459"/>
            <a:ext cx="2466222" cy="203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91104" y="4321671"/>
            <a:ext cx="8113776" cy="1387423"/>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易证</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8901" y="192832"/>
            <a:ext cx="8164759" cy="2677656"/>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异面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不确定</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335360" y="223117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405506" name="Picture 2" descr="S6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93121" y="458019"/>
            <a:ext cx="2938553" cy="210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88901" y="3076391"/>
            <a:ext cx="8113776" cy="332398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4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5400" y="1002880"/>
            <a:ext cx="7713535" cy="342470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的各棱长均相等，且侧棱垂直于底面，点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是侧面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的中心，则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A.30°  	B.45°</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C.60°  	D.90</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541859" y="306669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8"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5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5"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6"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7"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8"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9"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0"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1"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2"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06530" name="Picture 2" descr="S612"/>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1179792"/>
            <a:ext cx="2364307" cy="307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524053"/>
            <a:ext cx="10870731" cy="2156292"/>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的对角线交点为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在平行四边形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所在平面外，且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5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863184" y="189778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en-US" dirty="0"/>
          </a:p>
        </p:txBody>
      </p:sp>
      <p:sp>
        <p:nvSpPr>
          <p:cNvPr id="7" name="矩形 6"/>
          <p:cNvSpPr/>
          <p:nvPr/>
        </p:nvSpPr>
        <p:spPr>
          <a:xfrm>
            <a:off x="551384" y="3221234"/>
            <a:ext cx="8925154" cy="2747096"/>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同理</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0514" y="414189"/>
            <a:ext cx="11126669" cy="1456308"/>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在长方体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95"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96"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8"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9"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00"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101"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2"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03"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04"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05"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06"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07"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08"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9"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3809507" y="1144625"/>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en-US" dirty="0"/>
          </a:p>
        </p:txBody>
      </p:sp>
      <p:pic>
        <p:nvPicPr>
          <p:cNvPr id="407554" name="Picture 2" descr="S614"/>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92270" y="2755213"/>
            <a:ext cx="2910829" cy="271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70514" y="2534292"/>
            <a:ext cx="7929742" cy="2704433"/>
          </a:xfrm>
          <a:prstGeom prst="rect">
            <a:avLst/>
          </a:prstGeom>
        </p:spPr>
        <p:txBody>
          <a:bodyPr wrap="square">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不垂直于平面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不相交，</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07554"/>
                                        </p:tgtEl>
                                        <p:attrNameLst>
                                          <p:attrName>style.visibility</p:attrName>
                                        </p:attrNameLst>
                                      </p:cBhvr>
                                      <p:to>
                                        <p:strVal val="visible"/>
                                      </p:to>
                                    </p:set>
                                    <p:animEffect transition="in" filter="blinds(horizontal)">
                                      <p:cBhvr>
                                        <p:cTn id="15" dur="500"/>
                                        <p:tgtEl>
                                          <p:spTgt spid="40755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linds(horizont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linds(horizontal)">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6893" y="459829"/>
            <a:ext cx="11142190" cy="1384995"/>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在矩形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5"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6"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7"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8"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9"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0"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72"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3"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4"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5"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6"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7"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8"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9"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1706293832"/>
              </p:ext>
            </p:extLst>
          </p:nvPr>
        </p:nvGraphicFramePr>
        <p:xfrm>
          <a:off x="5623969" y="560841"/>
          <a:ext cx="1025525" cy="762000"/>
        </p:xfrm>
        <a:graphic>
          <a:graphicData uri="http://schemas.openxmlformats.org/presentationml/2006/ole">
            <mc:AlternateContent xmlns:mc="http://schemas.openxmlformats.org/markup-compatibility/2006">
              <mc:Choice xmlns:v="urn:schemas-microsoft-com:vml" Requires="v">
                <p:oleObj spid="_x0000_s358502" name="文档" r:id="rId20" imgW="1025965" imgH="761670" progId="Word.Document.12">
                  <p:embed/>
                </p:oleObj>
              </mc:Choice>
              <mc:Fallback>
                <p:oleObj name="文档" r:id="rId20" imgW="1025965" imgH="761670" progId="Word.Document.12">
                  <p:embed/>
                  <p:pic>
                    <p:nvPicPr>
                      <p:cNvPr id="0" name=""/>
                      <p:cNvPicPr/>
                      <p:nvPr/>
                    </p:nvPicPr>
                    <p:blipFill>
                      <a:blip r:embed="rId21"/>
                      <a:stretch>
                        <a:fillRect/>
                      </a:stretch>
                    </p:blipFill>
                    <p:spPr>
                      <a:xfrm>
                        <a:off x="5623969" y="560841"/>
                        <a:ext cx="1025525" cy="762000"/>
                      </a:xfrm>
                      <a:prstGeom prst="rect">
                        <a:avLst/>
                      </a:prstGeom>
                    </p:spPr>
                  </p:pic>
                </p:oleObj>
              </mc:Fallback>
            </mc:AlternateContent>
          </a:graphicData>
        </a:graphic>
      </p:graphicFrame>
      <p:sp>
        <p:nvSpPr>
          <p:cNvPr id="4" name="矩形 3"/>
          <p:cNvSpPr/>
          <p:nvPr/>
        </p:nvSpPr>
        <p:spPr>
          <a:xfrm>
            <a:off x="5745485" y="1227963"/>
            <a:ext cx="90281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30°</a:t>
            </a:r>
            <a:endParaRPr lang="zh-CN" altLang="en-US" dirty="0"/>
          </a:p>
        </p:txBody>
      </p:sp>
      <p:sp>
        <p:nvSpPr>
          <p:cNvPr id="10" name="矩形 9"/>
          <p:cNvSpPr/>
          <p:nvPr/>
        </p:nvSpPr>
        <p:spPr>
          <a:xfrm>
            <a:off x="416893" y="2502421"/>
            <a:ext cx="8925154" cy="738664"/>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3177165136"/>
              </p:ext>
            </p:extLst>
          </p:nvPr>
        </p:nvGraphicFramePr>
        <p:xfrm>
          <a:off x="484637" y="2878435"/>
          <a:ext cx="9255125" cy="1990725"/>
        </p:xfrm>
        <a:graphic>
          <a:graphicData uri="http://schemas.openxmlformats.org/presentationml/2006/ole">
            <mc:AlternateContent xmlns:mc="http://schemas.openxmlformats.org/markup-compatibility/2006">
              <mc:Choice xmlns:v="urn:schemas-microsoft-com:vml" Requires="v">
                <p:oleObj spid="_x0000_s358503" name="文档" r:id="rId23" imgW="9255565" imgH="1990440" progId="Word.Document.12">
                  <p:embed/>
                </p:oleObj>
              </mc:Choice>
              <mc:Fallback>
                <p:oleObj name="文档" r:id="rId23" imgW="9255565" imgH="1990440" progId="Word.Document.12">
                  <p:embed/>
                  <p:pic>
                    <p:nvPicPr>
                      <p:cNvPr id="0" name=""/>
                      <p:cNvPicPr/>
                      <p:nvPr/>
                    </p:nvPicPr>
                    <p:blipFill>
                      <a:blip r:embed="rId24"/>
                      <a:stretch>
                        <a:fillRect/>
                      </a:stretch>
                    </p:blipFill>
                    <p:spPr>
                      <a:xfrm>
                        <a:off x="484637" y="2878435"/>
                        <a:ext cx="9255125" cy="1990725"/>
                      </a:xfrm>
                      <a:prstGeom prst="rect">
                        <a:avLst/>
                      </a:prstGeom>
                    </p:spPr>
                  </p:pic>
                </p:oleObj>
              </mc:Fallback>
            </mc:AlternateContent>
          </a:graphicData>
        </a:graphic>
      </p:graphicFrame>
      <p:sp>
        <p:nvSpPr>
          <p:cNvPr id="15" name="矩形 14"/>
          <p:cNvSpPr/>
          <p:nvPr/>
        </p:nvSpPr>
        <p:spPr>
          <a:xfrm>
            <a:off x="416893" y="4490536"/>
            <a:ext cx="2747868"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PCA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695" y="625569"/>
            <a:ext cx="7644537" cy="2092876"/>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是正方形，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BDE</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8"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9"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0"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2"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3"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4"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6"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7"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8"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9"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0"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3"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83009" name="Picture 33" descr="S615"/>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414189"/>
            <a:ext cx="2880651" cy="263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39695" y="3573016"/>
            <a:ext cx="8925154" cy="271178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是正方形，</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BDE</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479376" y="827653"/>
            <a:ext cx="5782352"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33" descr="S615"/>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3463" y="2157085"/>
            <a:ext cx="2985074" cy="273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00154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知识点一　直线与平面垂直的定义</a:t>
            </a:r>
          </a:p>
        </p:txBody>
      </p:sp>
      <p:graphicFrame>
        <p:nvGraphicFramePr>
          <p:cNvPr id="12" name="表格 11"/>
          <p:cNvGraphicFramePr>
            <a:graphicFrameLocks noGrp="1"/>
          </p:cNvGraphicFramePr>
          <p:nvPr>
            <p:extLst>
              <p:ext uri="{D42A27DB-BD31-4B8C-83A1-F6EECF244321}">
                <p14:modId xmlns:p14="http://schemas.microsoft.com/office/powerpoint/2010/main" val="3260310548"/>
              </p:ext>
            </p:extLst>
          </p:nvPr>
        </p:nvGraphicFramePr>
        <p:xfrm>
          <a:off x="623392" y="1028353"/>
          <a:ext cx="10945216" cy="5632704"/>
        </p:xfrm>
        <a:graphic>
          <a:graphicData uri="http://schemas.openxmlformats.org/drawingml/2006/table">
            <a:tbl>
              <a:tblPr/>
              <a:tblGrid>
                <a:gridCol w="936104"/>
                <a:gridCol w="10009112"/>
              </a:tblGrid>
              <a:tr h="335750">
                <a:tc>
                  <a:txBody>
                    <a:bodyPr/>
                    <a:lstStyle/>
                    <a:p>
                      <a:pPr algn="ctr">
                        <a:lnSpc>
                          <a:spcPct val="12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定义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2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如果直线</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内</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直线</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都垂直，那么称直线</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00">
                <a:tc>
                  <a:txBody>
                    <a:bodyPr/>
                    <a:lstStyle/>
                    <a:p>
                      <a:pPr algn="ctr">
                        <a:lnSpc>
                          <a:spcPct val="12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记法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2250440" algn="l"/>
                        </a:tabLst>
                      </a:pPr>
                      <a:r>
                        <a:rPr lang="en-US" altLang="zh-CN" sz="2800" kern="100" dirty="0" smtClean="0">
                          <a:effectLst/>
                          <a:latin typeface="宋体" panose="02010600030101010101" pitchFamily="2" charset="-122"/>
                          <a:ea typeface="宋体" panose="02010600030101010101" pitchFamily="2" charset="-122"/>
                          <a:cs typeface="Courier New" panose="02070309020205020404" pitchFamily="49" charset="0"/>
                        </a:rPr>
                        <a:t>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599">
                <a:tc>
                  <a:txBody>
                    <a:bodyPr/>
                    <a:lstStyle/>
                    <a:p>
                      <a:pPr algn="ctr">
                        <a:lnSpc>
                          <a:spcPct val="12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有关概念</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2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叫作平面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叫作直线</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垂线和平面的交点</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称为</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00">
                <a:tc>
                  <a:txBody>
                    <a:bodyPr/>
                    <a:lstStyle/>
                    <a:p>
                      <a:pPr algn="ctr">
                        <a:lnSpc>
                          <a:spcPct val="12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2250440" algn="l"/>
                        </a:tabLst>
                      </a:pPr>
                      <a:endParaRPr lang="en-US" sz="2800"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20000"/>
                        </a:lnSpc>
                        <a:spcAft>
                          <a:spcPts val="0"/>
                        </a:spcAft>
                        <a:tabLst>
                          <a:tab pos="2250440" algn="l"/>
                        </a:tabLst>
                      </a:pPr>
                      <a:endParaRPr lang="en-US" sz="2800"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20000"/>
                        </a:lnSpc>
                        <a:spcAft>
                          <a:spcPts val="0"/>
                        </a:spcAft>
                        <a:tabLst>
                          <a:tab pos="2250440" algn="l"/>
                        </a:tabLst>
                      </a:pPr>
                      <a:endParaRPr lang="en-US" sz="2800"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20000"/>
                        </a:lnSpc>
                        <a:spcAft>
                          <a:spcPts val="0"/>
                        </a:spcAft>
                        <a:tabLst>
                          <a:tab pos="2250440" algn="l"/>
                        </a:tabLst>
                      </a:pPr>
                      <a:r>
                        <a:rPr lang="en-US" sz="2800"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00">
                <a:tc>
                  <a:txBody>
                    <a:bodyPr/>
                    <a:lstStyle/>
                    <a:p>
                      <a:pPr algn="ctr">
                        <a:lnSpc>
                          <a:spcPct val="12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画法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2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画直线与平面垂直时，通常把直线画成与表示平面的平行四边形的一边垂直</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2" descr="S59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4035" y="3751221"/>
            <a:ext cx="2170864" cy="172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294387" y="1004997"/>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任意一条</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6076950" y="1989780"/>
            <a:ext cx="912429"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α</a:t>
            </a:r>
            <a:endParaRPr lang="zh-CN" altLang="en-US" dirty="0">
              <a:solidFill>
                <a:srgbClr val="C00000"/>
              </a:solidFill>
            </a:endParaRPr>
          </a:p>
        </p:txBody>
      </p:sp>
      <p:sp>
        <p:nvSpPr>
          <p:cNvPr id="3" name="矩形 2"/>
          <p:cNvSpPr/>
          <p:nvPr/>
        </p:nvSpPr>
        <p:spPr>
          <a:xfrm>
            <a:off x="4501684" y="2545740"/>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8606755" y="2555265"/>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垂面</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3772694" y="3040385"/>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垂足</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68710134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1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551384" y="458088"/>
            <a:ext cx="7987324" cy="2758792"/>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lvl="0">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BDE</a:t>
            </a:r>
            <a:r>
              <a:rPr lang="zh-CN" altLang="zh-CN" sz="2800" kern="1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lvl="0">
              <a:lnSpc>
                <a:spcPct val="150000"/>
              </a:lnSpc>
              <a:tabLst>
                <a:tab pos="2250440" algn="l"/>
              </a:tabLst>
            </a:pPr>
            <a:r>
              <a:rPr lang="en-US" altLang="zh-CN" sz="2800" kern="100" dirty="0" smtClean="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EO</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是直线</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在平面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BDE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上的射影，</a:t>
            </a:r>
            <a:endParaRPr lang="zh-CN" altLang="zh-CN" sz="280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AEO</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即为</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BDE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8578" name="Picture 2" descr="S616"/>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3151" y="620688"/>
            <a:ext cx="2795932" cy="255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3153999964"/>
              </p:ext>
            </p:extLst>
          </p:nvPr>
        </p:nvGraphicFramePr>
        <p:xfrm>
          <a:off x="636878" y="3322012"/>
          <a:ext cx="9607550" cy="962025"/>
        </p:xfrm>
        <a:graphic>
          <a:graphicData uri="http://schemas.openxmlformats.org/presentationml/2006/ole">
            <mc:AlternateContent xmlns:mc="http://schemas.openxmlformats.org/markup-compatibility/2006">
              <mc:Choice xmlns:v="urn:schemas-microsoft-com:vml" Requires="v">
                <p:oleObj spid="_x0000_s408601" name="文档" r:id="rId21" imgW="9608088" imgH="962010" progId="Word.Document.12">
                  <p:embed/>
                </p:oleObj>
              </mc:Choice>
              <mc:Fallback>
                <p:oleObj name="文档" r:id="rId21" imgW="9608088" imgH="962010" progId="Word.Document.12">
                  <p:embed/>
                  <p:pic>
                    <p:nvPicPr>
                      <p:cNvPr id="0" name=""/>
                      <p:cNvPicPr/>
                      <p:nvPr/>
                    </p:nvPicPr>
                    <p:blipFill>
                      <a:blip r:embed="rId22"/>
                      <a:stretch>
                        <a:fillRect/>
                      </a:stretch>
                    </p:blipFill>
                    <p:spPr>
                      <a:xfrm>
                        <a:off x="636878" y="3322012"/>
                        <a:ext cx="9607550" cy="96202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889739087"/>
              </p:ext>
            </p:extLst>
          </p:nvPr>
        </p:nvGraphicFramePr>
        <p:xfrm>
          <a:off x="637944" y="4103806"/>
          <a:ext cx="9610725" cy="1457325"/>
        </p:xfrm>
        <a:graphic>
          <a:graphicData uri="http://schemas.openxmlformats.org/presentationml/2006/ole">
            <mc:AlternateContent xmlns:mc="http://schemas.openxmlformats.org/markup-compatibility/2006">
              <mc:Choice xmlns:v="urn:schemas-microsoft-com:vml" Requires="v">
                <p:oleObj spid="_x0000_s408602" name="文档" r:id="rId24" imgW="9608088" imgH="1457190" progId="Word.Document.12">
                  <p:embed/>
                </p:oleObj>
              </mc:Choice>
              <mc:Fallback>
                <p:oleObj name="文档" r:id="rId24" imgW="9608088" imgH="1457190" progId="Word.Document.12">
                  <p:embed/>
                  <p:pic>
                    <p:nvPicPr>
                      <p:cNvPr id="0" name=""/>
                      <p:cNvPicPr/>
                      <p:nvPr/>
                    </p:nvPicPr>
                    <p:blipFill>
                      <a:blip r:embed="rId25"/>
                      <a:stretch>
                        <a:fillRect/>
                      </a:stretch>
                    </p:blipFill>
                    <p:spPr>
                      <a:xfrm>
                        <a:off x="637944" y="4103806"/>
                        <a:ext cx="9610725" cy="1457325"/>
                      </a:xfrm>
                      <a:prstGeom prst="rect">
                        <a:avLst/>
                      </a:prstGeom>
                    </p:spPr>
                  </p:pic>
                </p:oleObj>
              </mc:Fallback>
            </mc:AlternateContent>
          </a:graphicData>
        </a:graphic>
      </p:graphicFrame>
      <p:sp>
        <p:nvSpPr>
          <p:cNvPr id="25" name="矩形 24"/>
          <p:cNvSpPr/>
          <p:nvPr/>
        </p:nvSpPr>
        <p:spPr>
          <a:xfrm>
            <a:off x="551384" y="5047550"/>
            <a:ext cx="8113776" cy="738664"/>
          </a:xfrm>
          <a:prstGeom prst="rect">
            <a:avLst/>
          </a:prstGeom>
        </p:spPr>
        <p:txBody>
          <a:bodyPr>
            <a:spAutoFit/>
          </a:bodyPr>
          <a:lstStyle/>
          <a:p>
            <a:pPr>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AEO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53852995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8578"/>
                                        </p:tgtEl>
                                        <p:attrNameLst>
                                          <p:attrName>style.visibility</p:attrName>
                                        </p:attrNameLst>
                                      </p:cBhvr>
                                      <p:to>
                                        <p:strVal val="visible"/>
                                      </p:to>
                                    </p:set>
                                    <p:animEffect transition="in" filter="blinds(horizontal)">
                                      <p:cBhvr>
                                        <p:cTn id="10" dur="500"/>
                                        <p:tgtEl>
                                          <p:spTgt spid="4085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blinds(horizontal)">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blinds(horizontal)">
                                      <p:cBhvr>
                                        <p:cTn id="25" dur="500"/>
                                        <p:tgtEl>
                                          <p:spTgt spid="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124" y="531837"/>
            <a:ext cx="11235967"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如图所示，空间图形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为正方体</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的位置关系，并证明</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3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3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3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19842" name="Picture 2" descr="SY40"/>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140966"/>
            <a:ext cx="2252155" cy="199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395124" y="2326783"/>
            <a:ext cx="11235967" cy="2704433"/>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smtClean="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证明：在正方体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linds(horizont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linds(horizont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linds(horizontal)">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5124" y="5557192"/>
            <a:ext cx="11235967" cy="616579"/>
          </a:xfrm>
          <a:prstGeom prst="rect">
            <a:avLst/>
          </a:prstGeom>
        </p:spPr>
        <p:txBody>
          <a:bodyPr wrap="square">
            <a:spAutoFit/>
          </a:bodyPr>
          <a:lstStyle/>
          <a:p>
            <a:pPr algn="just">
              <a:lnSpc>
                <a:spcPct val="150000"/>
              </a:lnSpc>
              <a:spcAft>
                <a:spcPts val="0"/>
              </a:spcAft>
            </a:pPr>
            <a:r>
              <a:rPr lang="zh-CN" altLang="zh-CN" sz="2600" kern="1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直线</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所成的角为</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30°.</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95124" y="531837"/>
            <a:ext cx="11235967" cy="623632"/>
          </a:xfrm>
          <a:prstGeom prst="rect">
            <a:avLst/>
          </a:prstGeom>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求直线</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3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3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3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19842" name="Picture 2" descr="SY40"/>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140966"/>
            <a:ext cx="2252155" cy="199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395124" y="2323497"/>
            <a:ext cx="11235967" cy="2417072"/>
          </a:xfrm>
          <a:prstGeom prst="rect">
            <a:avLst/>
          </a:prstGeom>
        </p:spPr>
        <p:txBody>
          <a:bodyPr wrap="square">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图略</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知</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线段</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是线段</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在平面</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内的射影，</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为直线</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3482299"/>
              </p:ext>
            </p:extLst>
          </p:nvPr>
        </p:nvGraphicFramePr>
        <p:xfrm>
          <a:off x="452328" y="4784002"/>
          <a:ext cx="9388475" cy="1166813"/>
        </p:xfrm>
        <a:graphic>
          <a:graphicData uri="http://schemas.openxmlformats.org/presentationml/2006/ole">
            <mc:AlternateContent xmlns:mc="http://schemas.openxmlformats.org/markup-compatibility/2006">
              <mc:Choice xmlns:v="urn:schemas-microsoft-com:vml" Requires="v">
                <p:oleObj spid="_x0000_s420869" name="文档" r:id="rId20" imgW="9379007" imgH="1164925" progId="Word.Document.12">
                  <p:embed/>
                </p:oleObj>
              </mc:Choice>
              <mc:Fallback>
                <p:oleObj name="文档" r:id="rId20" imgW="9379007" imgH="1164925" progId="Word.Document.12">
                  <p:embed/>
                  <p:pic>
                    <p:nvPicPr>
                      <p:cNvPr id="0" name=""/>
                      <p:cNvPicPr/>
                      <p:nvPr/>
                    </p:nvPicPr>
                    <p:blipFill>
                      <a:blip r:embed="rId21"/>
                      <a:stretch>
                        <a:fillRect/>
                      </a:stretch>
                    </p:blipFill>
                    <p:spPr>
                      <a:xfrm>
                        <a:off x="452328" y="4784002"/>
                        <a:ext cx="9388475" cy="1166813"/>
                      </a:xfrm>
                      <a:prstGeom prst="rect">
                        <a:avLst/>
                      </a:prstGeom>
                    </p:spPr>
                  </p:pic>
                </p:oleObj>
              </mc:Fallback>
            </mc:AlternateContent>
          </a:graphicData>
        </a:graphic>
      </p:graphicFrame>
    </p:spTree>
    <p:extLst>
      <p:ext uri="{BB962C8B-B14F-4D97-AF65-F5344CB8AC3E}">
        <p14:creationId xmlns:p14="http://schemas.microsoft.com/office/powerpoint/2010/main" val="167061329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linds(horizont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linds(horizont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linds(horizont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blinds(horizontal)">
                                      <p:cBhvr>
                                        <p:cTn id="3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413144" y="836712"/>
            <a:ext cx="11155464" cy="461664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如图，在正方形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的中点，现在沿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及</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把这个正方形折成一个空间图形，使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三点重合，重合后的点记为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，那么，在这个空间图形中必</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有</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AG</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所在平面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AH</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所在平面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所在平面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HG</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19"/>
          <p:cNvSpPr txBox="1"/>
          <p:nvPr/>
        </p:nvSpPr>
        <p:spPr>
          <a:xfrm>
            <a:off x="248494" y="353684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27" name="Picture 2" descr="S61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3277" y="2890873"/>
            <a:ext cx="4591315" cy="249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13144" y="5642664"/>
            <a:ext cx="11237936" cy="738664"/>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根据折叠前、后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不变，可推出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EFH</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4"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56"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6417" y="188640"/>
            <a:ext cx="11151716" cy="2092876"/>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在四面体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内的射影一定是</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外心</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内心</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垂心</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19"/>
          <p:cNvSpPr txBox="1"/>
          <p:nvPr/>
        </p:nvSpPr>
        <p:spPr>
          <a:xfrm>
            <a:off x="263352" y="163186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矩形 5"/>
          <p:cNvSpPr/>
          <p:nvPr/>
        </p:nvSpPr>
        <p:spPr>
          <a:xfrm>
            <a:off x="426417" y="2358405"/>
            <a:ext cx="8536613" cy="2031325"/>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如图，设点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内的射影为点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86093" name="Picture 45" descr="S62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0690" y="2636912"/>
            <a:ext cx="2668184" cy="25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575720" y="3664074"/>
            <a:ext cx="5593198"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426417" y="4312146"/>
            <a:ext cx="2911566"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3056422" y="4321671"/>
            <a:ext cx="5828840"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POA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POB</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426417" y="4950693"/>
            <a:ext cx="6096000" cy="1384995"/>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的外心</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86093"/>
                                        </p:tgtEl>
                                        <p:attrNameLst>
                                          <p:attrName>style.visibility</p:attrName>
                                        </p:attrNameLst>
                                      </p:cBhvr>
                                      <p:to>
                                        <p:strVal val="visible"/>
                                      </p:to>
                                    </p:set>
                                    <p:animEffect transition="in" filter="blinds(horizontal)">
                                      <p:cBhvr>
                                        <p:cTn id="15" dur="500"/>
                                        <p:tgtEl>
                                          <p:spTgt spid="38609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blinds(horizontal)">
                                      <p:cBhvr>
                                        <p:cTn id="40" dur="500"/>
                                        <p:tgtEl>
                                          <p:spTgt spid="1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blinds(horizontal)">
                                      <p:cBhvr>
                                        <p:cTn id="45"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P spid="13"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9851" y="266353"/>
            <a:ext cx="11089232" cy="138499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如图所示，在直三棱柱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88043491"/>
              </p:ext>
            </p:extLst>
          </p:nvPr>
        </p:nvGraphicFramePr>
        <p:xfrm>
          <a:off x="930474" y="1029866"/>
          <a:ext cx="1101725" cy="752475"/>
        </p:xfrm>
        <a:graphic>
          <a:graphicData uri="http://schemas.openxmlformats.org/presentationml/2006/ole">
            <mc:AlternateContent xmlns:mc="http://schemas.openxmlformats.org/markup-compatibility/2006">
              <mc:Choice xmlns:v="urn:schemas-microsoft-com:vml" Requires="v">
                <p:oleObj spid="_x0000_s412685" name="文档" r:id="rId4" imgW="1102413" imgH="752490" progId="Word.Document.12">
                  <p:embed/>
                </p:oleObj>
              </mc:Choice>
              <mc:Fallback>
                <p:oleObj name="文档" r:id="rId4" imgW="1102413" imgH="752490" progId="Word.Document.12">
                  <p:embed/>
                  <p:pic>
                    <p:nvPicPr>
                      <p:cNvPr id="0" name=""/>
                      <p:cNvPicPr/>
                      <p:nvPr/>
                    </p:nvPicPr>
                    <p:blipFill>
                      <a:blip r:embed="rId5"/>
                      <a:stretch>
                        <a:fillRect/>
                      </a:stretch>
                    </p:blipFill>
                    <p:spPr>
                      <a:xfrm>
                        <a:off x="930474" y="1029866"/>
                        <a:ext cx="1101725" cy="752475"/>
                      </a:xfrm>
                      <a:prstGeom prst="rect">
                        <a:avLst/>
                      </a:prstGeom>
                    </p:spPr>
                  </p:pic>
                </p:oleObj>
              </mc:Fallback>
            </mc:AlternateContent>
          </a:graphicData>
        </a:graphic>
      </p:graphicFrame>
      <p:pic>
        <p:nvPicPr>
          <p:cNvPr id="412674" name="Picture 2" descr="S62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5737" y="1992609"/>
            <a:ext cx="2660527" cy="266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69851" y="4725144"/>
            <a:ext cx="6096000" cy="138499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A.45°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B.60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C.30°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D.75</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316310" y="488594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6" name="Rectangle 21">
            <a:hlinkClick r:id="rId7"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8" name="Rectangle 21">
            <a:hlinkClick r:id="rId8"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5" name="Rectangle 21">
            <a:hlinkClick r:id="rId9"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0"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7" name="Rectangle 21">
            <a:hlinkClick r:id="rId11"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8" name="Rectangle 21">
            <a:hlinkClick r:id="rId12"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9" name="Rectangle 21">
            <a:hlinkClick r:id="rId13"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4"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1" name="Rectangle 21">
            <a:hlinkClick r:id="rId15"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2" name="Rectangle 21">
            <a:hlinkClick r:id="rId16"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3" name="Rectangle 21">
            <a:hlinkClick r:id="rId17"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4" name="Rectangle 21">
            <a:hlinkClick r:id="rId18"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5" name="Rectangle 21">
            <a:hlinkClick r:id="rId19"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56" name="Rectangle 21">
            <a:hlinkClick r:id="rId20"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7" name="Rectangle 21">
            <a:hlinkClick r:id="rId21"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8" name="Rectangle 21">
            <a:hlinkClick r:id="rId22"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98" name="Picture 2" descr="S62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1955" y="611163"/>
            <a:ext cx="2418661" cy="236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479376" y="232306"/>
            <a:ext cx="7376160" cy="338068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408994141"/>
              </p:ext>
            </p:extLst>
          </p:nvPr>
        </p:nvGraphicFramePr>
        <p:xfrm>
          <a:off x="560909" y="3006477"/>
          <a:ext cx="10229850" cy="1695450"/>
        </p:xfrm>
        <a:graphic>
          <a:graphicData uri="http://schemas.openxmlformats.org/presentationml/2006/ole">
            <mc:AlternateContent xmlns:mc="http://schemas.openxmlformats.org/markup-compatibility/2006">
              <mc:Choice xmlns:v="urn:schemas-microsoft-com:vml" Requires="v">
                <p:oleObj spid="_x0000_s413719" name="文档" r:id="rId5" imgW="10236958" imgH="1697490" progId="Word.Document.12">
                  <p:embed/>
                </p:oleObj>
              </mc:Choice>
              <mc:Fallback>
                <p:oleObj name="文档" r:id="rId5" imgW="10236958" imgH="1697490" progId="Word.Document.12">
                  <p:embed/>
                  <p:pic>
                    <p:nvPicPr>
                      <p:cNvPr id="0" name=""/>
                      <p:cNvPicPr/>
                      <p:nvPr/>
                    </p:nvPicPr>
                    <p:blipFill>
                      <a:blip r:embed="rId6"/>
                      <a:stretch>
                        <a:fillRect/>
                      </a:stretch>
                    </p:blipFill>
                    <p:spPr>
                      <a:xfrm>
                        <a:off x="560909" y="3006477"/>
                        <a:ext cx="10229850" cy="169545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988117364"/>
              </p:ext>
            </p:extLst>
          </p:nvPr>
        </p:nvGraphicFramePr>
        <p:xfrm>
          <a:off x="561975" y="3923531"/>
          <a:ext cx="10229850" cy="1981200"/>
        </p:xfrm>
        <a:graphic>
          <a:graphicData uri="http://schemas.openxmlformats.org/presentationml/2006/ole">
            <mc:AlternateContent xmlns:mc="http://schemas.openxmlformats.org/markup-compatibility/2006">
              <mc:Choice xmlns:v="urn:schemas-microsoft-com:vml" Requires="v">
                <p:oleObj spid="_x0000_s413720" name="文档" r:id="rId8" imgW="10236958" imgH="1980990" progId="Word.Document.12">
                  <p:embed/>
                </p:oleObj>
              </mc:Choice>
              <mc:Fallback>
                <p:oleObj name="文档" r:id="rId8" imgW="10236958" imgH="1980990" progId="Word.Document.12">
                  <p:embed/>
                  <p:pic>
                    <p:nvPicPr>
                      <p:cNvPr id="0" name=""/>
                      <p:cNvPicPr/>
                      <p:nvPr/>
                    </p:nvPicPr>
                    <p:blipFill>
                      <a:blip r:embed="rId9"/>
                      <a:stretch>
                        <a:fillRect/>
                      </a:stretch>
                    </p:blipFill>
                    <p:spPr>
                      <a:xfrm>
                        <a:off x="561975" y="3923531"/>
                        <a:ext cx="10229850" cy="1981200"/>
                      </a:xfrm>
                      <a:prstGeom prst="rect">
                        <a:avLst/>
                      </a:prstGeom>
                    </p:spPr>
                  </p:pic>
                </p:oleObj>
              </mc:Fallback>
            </mc:AlternateContent>
          </a:graphicData>
        </a:graphic>
      </p:graphicFrame>
      <p:sp>
        <p:nvSpPr>
          <p:cNvPr id="23" name="矩形 22"/>
          <p:cNvSpPr/>
          <p:nvPr/>
        </p:nvSpPr>
        <p:spPr>
          <a:xfrm>
            <a:off x="479376" y="5561131"/>
            <a:ext cx="5941050"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1" name="Rectangle 21">
            <a:hlinkClick r:id="rId10"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2" name="Rectangle 21">
            <a:hlinkClick r:id="rId11"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3" name="Rectangle 21">
            <a:hlinkClick r:id="rId12"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5" name="Rectangle 21">
            <a:hlinkClick r:id="rId14"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6" name="Rectangle 21">
            <a:hlinkClick r:id="rId15"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7" name="Rectangle 21">
            <a:hlinkClick r:id="rId16"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7"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9" name="Rectangle 21">
            <a:hlinkClick r:id="rId18"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0" name="Rectangle 21">
            <a:hlinkClick r:id="rId19"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1" name="Rectangle 21">
            <a:hlinkClick r:id="rId20"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2" name="Rectangle 21">
            <a:hlinkClick r:id="rId21"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3" name="Rectangle 21">
            <a:hlinkClick r:id="rId22"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54" name="Rectangle 21">
            <a:hlinkClick r:id="rId23"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5" name="Rectangle 21">
            <a:hlinkClick r:id="rId24"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6" name="Rectangle 21">
            <a:hlinkClick r:id="rId25"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11361776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3698"/>
                                        </p:tgtEl>
                                        <p:attrNameLst>
                                          <p:attrName>style.visibility</p:attrName>
                                        </p:attrNameLst>
                                      </p:cBhvr>
                                      <p:to>
                                        <p:strVal val="visible"/>
                                      </p:to>
                                    </p:set>
                                    <p:animEffect transition="in" filter="blinds(horizontal)">
                                      <p:cBhvr>
                                        <p:cTn id="10" dur="500"/>
                                        <p:tgtEl>
                                          <p:spTgt spid="41369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blinds(horizontal)">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blinds(horizontal)">
                                      <p:cBhvr>
                                        <p:cTn id="25" dur="500"/>
                                        <p:tgtEl>
                                          <p:spTgt spid="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2854" y="446790"/>
            <a:ext cx="11062796" cy="2089539"/>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如图，在直三棱柱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满足条件</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注：填上你认为正确的一种条件即可，不必考虑所有可能的情况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5"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6"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8"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29"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0"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2"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3"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4"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5"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6"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37"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38"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39"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414722" name="Picture 2" descr="S623"/>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4283" y="2811824"/>
            <a:ext cx="2843435" cy="270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333947" y="1162844"/>
            <a:ext cx="2659702" cy="523220"/>
          </a:xfrm>
          <a:prstGeom prst="rect">
            <a:avLst/>
          </a:prstGeom>
        </p:spPr>
        <p:txBody>
          <a:bodyPr wrap="none">
            <a:spAutoFit/>
          </a:bodyPr>
          <a:lstStyle/>
          <a:p>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solidFill>
                  <a:srgbClr val="C00000"/>
                </a:solidFill>
                <a:latin typeface="Times New Roman" panose="02020603050405020304" pitchFamily="18" charset="0"/>
                <a:ea typeface="方正中等线简体" panose="03000509000000000000" pitchFamily="65" charset="-122"/>
              </a:rPr>
              <a:t>A</a:t>
            </a:r>
            <a:r>
              <a:rPr lang="en-US" altLang="zh-CN" sz="2800" kern="100" baseline="-25000">
                <a:solidFill>
                  <a:srgbClr val="C00000"/>
                </a:solidFill>
                <a:latin typeface="Times New Roman" panose="02020603050405020304" pitchFamily="18" charset="0"/>
                <a:ea typeface="方正中等线简体" panose="03000509000000000000" pitchFamily="65" charset="-122"/>
              </a:rPr>
              <a:t>1</a:t>
            </a:r>
            <a:r>
              <a:rPr lang="en-US" altLang="zh-CN" sz="2800" i="1" kern="100">
                <a:solidFill>
                  <a:srgbClr val="C00000"/>
                </a:solidFill>
                <a:latin typeface="Times New Roman" panose="02020603050405020304" pitchFamily="18" charset="0"/>
                <a:ea typeface="方正中等线简体" panose="03000509000000000000" pitchFamily="65" charset="-122"/>
              </a:rPr>
              <a:t>C</a:t>
            </a:r>
            <a:r>
              <a:rPr lang="en-US" altLang="zh-CN" sz="2800" kern="100" baseline="-25000">
                <a:solidFill>
                  <a:srgbClr val="C00000"/>
                </a:solidFill>
                <a:latin typeface="Times New Roman" panose="02020603050405020304" pitchFamily="18" charset="0"/>
                <a:ea typeface="方正中等线简体" panose="03000509000000000000" pitchFamily="65" charset="-122"/>
              </a:rPr>
              <a:t>1</a:t>
            </a:r>
            <a:r>
              <a:rPr lang="en-US" altLang="zh-CN" sz="2800" i="1" kern="100">
                <a:solidFill>
                  <a:srgbClr val="C00000"/>
                </a:solidFill>
                <a:latin typeface="Times New Roman" panose="02020603050405020304" pitchFamily="18" charset="0"/>
                <a:ea typeface="方正中等线简体" panose="03000509000000000000" pitchFamily="65" charset="-122"/>
              </a:rPr>
              <a:t>B</a:t>
            </a:r>
            <a:r>
              <a:rPr lang="en-US" altLang="zh-CN" sz="2800" kern="100" baseline="-25000">
                <a:solidFill>
                  <a:srgbClr val="C00000"/>
                </a:solidFill>
                <a:latin typeface="Times New Roman" panose="02020603050405020304" pitchFamily="18" charset="0"/>
                <a:ea typeface="方正中等线简体" panose="03000509000000000000" pitchFamily="65" charset="-122"/>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90°</a:t>
            </a:r>
            <a:endParaRPr lang="zh-CN" altLang="en-US" dirty="0"/>
          </a:p>
        </p:txBody>
      </p:sp>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3" y="337527"/>
            <a:ext cx="11350315" cy="5909310"/>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，要证</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则</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只要证明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只要证明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即可</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直三棱柱可知，只要证明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即可</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故</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只要证明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或者能推出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的条件，如</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15746" name="Picture 2" descr="S62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1970" y="621739"/>
            <a:ext cx="2799121" cy="266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72879255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5746"/>
                                        </p:tgtEl>
                                        <p:attrNameLst>
                                          <p:attrName>style.visibility</p:attrName>
                                        </p:attrNameLst>
                                      </p:cBhvr>
                                      <p:to>
                                        <p:strVal val="visible"/>
                                      </p:to>
                                    </p:set>
                                    <p:animEffect transition="in" filter="blinds(horizontal)">
                                      <p:cBhvr>
                                        <p:cTn id="10" dur="500"/>
                                        <p:tgtEl>
                                          <p:spTgt spid="41574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linds(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linds(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linds(horizont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linds(horizont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blinds(horizontal)">
                                      <p:cBhvr>
                                        <p:cTn id="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605267" y="1043211"/>
            <a:ext cx="10776624" cy="4662814"/>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的底面为正方形，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，则下列结论中正确的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SB</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SCD</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所成的角等于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SBD</a:t>
            </a:r>
          </a:p>
          <a:p>
            <a:pPr algn="just">
              <a:lnSpc>
                <a:spcPct val="150000"/>
              </a:lnSpc>
              <a:spcAft>
                <a:spcPts val="0"/>
              </a:spcAft>
              <a:tabLst>
                <a:tab pos="2250440" algn="l"/>
              </a:tabLst>
            </a:pP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成的角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所成的角等于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4"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0"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2" name="Picture 2" descr="S625"/>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1405" y="2411363"/>
            <a:ext cx="3128696" cy="29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19"/>
          <p:cNvSpPr txBox="1"/>
          <p:nvPr/>
        </p:nvSpPr>
        <p:spPr>
          <a:xfrm>
            <a:off x="452883" y="248110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4" name="TextBox 19"/>
          <p:cNvSpPr txBox="1"/>
          <p:nvPr/>
        </p:nvSpPr>
        <p:spPr>
          <a:xfrm>
            <a:off x="452883" y="308117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5" name="TextBox 19"/>
          <p:cNvSpPr txBox="1"/>
          <p:nvPr/>
        </p:nvSpPr>
        <p:spPr>
          <a:xfrm>
            <a:off x="452883" y="371935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horizontal)">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5400" y="1590559"/>
            <a:ext cx="10586645" cy="2126473"/>
          </a:xfrm>
          <a:prstGeom prst="rect">
            <a:avLst/>
          </a:prstGeom>
        </p:spPr>
        <p:txBody>
          <a:bodyPr>
            <a:spAutoFit/>
          </a:bodyPr>
          <a:lstStyle/>
          <a:p>
            <a:pPr algn="just">
              <a:lnSpc>
                <a:spcPct val="150000"/>
              </a:lnSpc>
              <a:spcAft>
                <a:spcPts val="0"/>
              </a:spcAft>
              <a:tabLst>
                <a:tab pos="2250440" algn="l"/>
              </a:tabLst>
            </a:pPr>
            <a:r>
              <a:rPr lang="zh-CN" altLang="zh-CN" sz="2800" b="1" kern="100">
                <a:solidFill>
                  <a:srgbClr val="0000FF"/>
                </a:solidFill>
                <a:latin typeface="宋体" panose="02010600030101010101" pitchFamily="2" charset="-122"/>
                <a:ea typeface="微软雅黑" panose="020B0503020204020204" pitchFamily="34" charset="-122"/>
                <a:cs typeface="Times New Roman" panose="02020603050405020304" pitchFamily="18" charset="0"/>
              </a:rPr>
              <a:t>注意：</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过一点有且只有一条直线与已知平面垂直，过一点有且只有一个平面与已知直线垂直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从平面外一点引平面的垂线，这个点和垂足间的距离，叫作这个点到这个平面的距离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2412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613867" y="727993"/>
            <a:ext cx="7639357" cy="3323987"/>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对于选项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0" name="Picture 2" descr="S62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0279" y="979002"/>
            <a:ext cx="3036682" cy="288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613867" y="3923310"/>
            <a:ext cx="10799436" cy="1387423"/>
          </a:xfrm>
          <a:prstGeom prst="rect">
            <a:avLst/>
          </a:prstGeom>
        </p:spPr>
        <p:txBody>
          <a:bodyPr>
            <a:spAutoFit/>
          </a:bodyPr>
          <a:lstStyle/>
          <a:p>
            <a:pPr lvl="0" algn="just">
              <a:lnSpc>
                <a:spcPct val="150000"/>
              </a:lnSpc>
              <a:tabLst>
                <a:tab pos="2250440" algn="l"/>
              </a:tabLst>
            </a:pPr>
            <a:r>
              <a:rPr lang="zh-CN" altLang="zh-CN" sz="2800" kern="1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对于选项</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，由对称性知</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SA</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SBD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所成的角与</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SC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SBD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所成的角相等，故</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7022529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6831" y="467147"/>
            <a:ext cx="11041302" cy="73092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矩形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所在的平面，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8"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5"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6"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7"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8"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9"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0"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1"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2"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417794" name="Picture 2" descr="S626"/>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746" y="1599433"/>
            <a:ext cx="3046509" cy="27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36831" y="4779888"/>
            <a:ext cx="4309385"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2" descr="S62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534463"/>
            <a:ext cx="2900588" cy="2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407368" y="126157"/>
            <a:ext cx="8113776" cy="1412833"/>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3581255356"/>
              </p:ext>
            </p:extLst>
          </p:nvPr>
        </p:nvGraphicFramePr>
        <p:xfrm>
          <a:off x="488901" y="1412776"/>
          <a:ext cx="8255000" cy="1333500"/>
        </p:xfrm>
        <a:graphic>
          <a:graphicData uri="http://schemas.openxmlformats.org/presentationml/2006/ole">
            <mc:AlternateContent xmlns:mc="http://schemas.openxmlformats.org/markup-compatibility/2006">
              <mc:Choice xmlns:v="urn:schemas-microsoft-com:vml" Requires="v">
                <p:oleObj spid="_x0000_s418846" name="文档" r:id="rId5" imgW="8255533" imgH="1333530" progId="Word.Document.12">
                  <p:embed/>
                </p:oleObj>
              </mc:Choice>
              <mc:Fallback>
                <p:oleObj name="文档" r:id="rId5" imgW="8255533" imgH="1333530" progId="Word.Document.12">
                  <p:embed/>
                  <p:pic>
                    <p:nvPicPr>
                      <p:cNvPr id="0" name=""/>
                      <p:cNvPicPr/>
                      <p:nvPr/>
                    </p:nvPicPr>
                    <p:blipFill>
                      <a:blip r:embed="rId6"/>
                      <a:stretch>
                        <a:fillRect/>
                      </a:stretch>
                    </p:blipFill>
                    <p:spPr>
                      <a:xfrm>
                        <a:off x="488901" y="1412776"/>
                        <a:ext cx="8255000" cy="1333500"/>
                      </a:xfrm>
                      <a:prstGeom prst="rect">
                        <a:avLst/>
                      </a:prstGeom>
                    </p:spPr>
                  </p:pic>
                </p:oleObj>
              </mc:Fallback>
            </mc:AlternateContent>
          </a:graphicData>
        </a:graphic>
      </p:graphicFrame>
      <p:sp>
        <p:nvSpPr>
          <p:cNvPr id="22" name="矩形 21"/>
          <p:cNvSpPr/>
          <p:nvPr/>
        </p:nvSpPr>
        <p:spPr>
          <a:xfrm>
            <a:off x="407368" y="2132856"/>
            <a:ext cx="4214615"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2887087242"/>
              </p:ext>
            </p:extLst>
          </p:nvPr>
        </p:nvGraphicFramePr>
        <p:xfrm>
          <a:off x="407368" y="2852936"/>
          <a:ext cx="8255000" cy="1333500"/>
        </p:xfrm>
        <a:graphic>
          <a:graphicData uri="http://schemas.openxmlformats.org/presentationml/2006/ole">
            <mc:AlternateContent xmlns:mc="http://schemas.openxmlformats.org/markup-compatibility/2006">
              <mc:Choice xmlns:v="urn:schemas-microsoft-com:vml" Requires="v">
                <p:oleObj spid="_x0000_s418847" name="文档" r:id="rId8" imgW="8255533" imgH="1333530" progId="Word.Document.12">
                  <p:embed/>
                </p:oleObj>
              </mc:Choice>
              <mc:Fallback>
                <p:oleObj name="文档" r:id="rId8" imgW="8255533" imgH="1333530" progId="Word.Document.12">
                  <p:embed/>
                  <p:pic>
                    <p:nvPicPr>
                      <p:cNvPr id="0" name=""/>
                      <p:cNvPicPr/>
                      <p:nvPr/>
                    </p:nvPicPr>
                    <p:blipFill>
                      <a:blip r:embed="rId9"/>
                      <a:stretch>
                        <a:fillRect/>
                      </a:stretch>
                    </p:blipFill>
                    <p:spPr>
                      <a:xfrm>
                        <a:off x="407368" y="2852936"/>
                        <a:ext cx="8255000" cy="1333500"/>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865214543"/>
              </p:ext>
            </p:extLst>
          </p:nvPr>
        </p:nvGraphicFramePr>
        <p:xfrm>
          <a:off x="409575" y="3606924"/>
          <a:ext cx="9620250" cy="1323975"/>
        </p:xfrm>
        <a:graphic>
          <a:graphicData uri="http://schemas.openxmlformats.org/presentationml/2006/ole">
            <mc:AlternateContent xmlns:mc="http://schemas.openxmlformats.org/markup-compatibility/2006">
              <mc:Choice xmlns:v="urn:schemas-microsoft-com:vml" Requires="v">
                <p:oleObj spid="_x0000_s418848" name="文档" r:id="rId11" imgW="9626998" imgH="1323810" progId="Word.Document.12">
                  <p:embed/>
                </p:oleObj>
              </mc:Choice>
              <mc:Fallback>
                <p:oleObj name="文档" r:id="rId11" imgW="9626998" imgH="1323810" progId="Word.Document.12">
                  <p:embed/>
                  <p:pic>
                    <p:nvPicPr>
                      <p:cNvPr id="0" name=""/>
                      <p:cNvPicPr/>
                      <p:nvPr/>
                    </p:nvPicPr>
                    <p:blipFill>
                      <a:blip r:embed="rId12"/>
                      <a:stretch>
                        <a:fillRect/>
                      </a:stretch>
                    </p:blipFill>
                    <p:spPr>
                      <a:xfrm>
                        <a:off x="409575" y="3606924"/>
                        <a:ext cx="9620250" cy="1323975"/>
                      </a:xfrm>
                      <a:prstGeom prst="rect">
                        <a:avLst/>
                      </a:prstGeom>
                    </p:spPr>
                  </p:pic>
                </p:oleObj>
              </mc:Fallback>
            </mc:AlternateContent>
          </a:graphicData>
        </a:graphic>
      </p:graphicFrame>
      <p:sp>
        <p:nvSpPr>
          <p:cNvPr id="26" name="矩形 25"/>
          <p:cNvSpPr/>
          <p:nvPr/>
        </p:nvSpPr>
        <p:spPr>
          <a:xfrm>
            <a:off x="407368" y="4384154"/>
            <a:ext cx="8925154" cy="2011763"/>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AMNE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是平行四边形，</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6" name="Rectangle 21">
            <a:hlinkClick r:id="rId1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7" name="Rectangle 21">
            <a:hlinkClick r:id="rId1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8" name="Rectangle 21">
            <a:hlinkClick r:id="rId1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0" name="Rectangle 21">
            <a:hlinkClick r:id="rId1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1" name="Rectangle 21">
            <a:hlinkClick r:id="rId1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2" name="Rectangle 21">
            <a:hlinkClick r:id="rId1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2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4" name="Rectangle 21">
            <a:hlinkClick r:id="rId2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5" name="Rectangle 21">
            <a:hlinkClick r:id="rId2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86" name="Rectangle 21">
            <a:hlinkClick r:id="rId2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7" name="Rectangle 21">
            <a:hlinkClick r:id="rId2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8" name="Rectangle 21">
            <a:hlinkClick r:id="rId2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89" name="Rectangle 21">
            <a:hlinkClick r:id="rId2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0" name="Rectangle 21">
            <a:hlinkClick r:id="rId2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1" name="Rectangle 21">
            <a:hlinkClick r:id="rId2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18247186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8818"/>
                                        </p:tgtEl>
                                        <p:attrNameLst>
                                          <p:attrName>style.visibility</p:attrName>
                                        </p:attrNameLst>
                                      </p:cBhvr>
                                      <p:to>
                                        <p:strVal val="visible"/>
                                      </p:to>
                                    </p:set>
                                    <p:animEffect transition="in" filter="blinds(horizontal)">
                                      <p:cBhvr>
                                        <p:cTn id="10" dur="500"/>
                                        <p:tgtEl>
                                          <p:spTgt spid="4188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blinds(horizontal)">
                                      <p:cBhvr>
                                        <p:cTn id="40" dur="500"/>
                                        <p:tgtEl>
                                          <p:spTgt spid="2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6">
                                            <p:txEl>
                                              <p:pRg st="1" end="1"/>
                                            </p:txEl>
                                          </p:spTgt>
                                        </p:tgtEl>
                                        <p:attrNameLst>
                                          <p:attrName>style.visibility</p:attrName>
                                        </p:attrNameLst>
                                      </p:cBhvr>
                                      <p:to>
                                        <p:strVal val="visible"/>
                                      </p:to>
                                    </p:set>
                                    <p:animEffect transition="in" filter="blinds(horizontal)">
                                      <p:cBhvr>
                                        <p:cTn id="45" dur="500"/>
                                        <p:tgtEl>
                                          <p:spTgt spid="2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6">
                                            <p:txEl>
                                              <p:pRg st="2" end="2"/>
                                            </p:txEl>
                                          </p:spTgt>
                                        </p:tgtEl>
                                        <p:attrNameLst>
                                          <p:attrName>style.visibility</p:attrName>
                                        </p:attrNameLst>
                                      </p:cBhvr>
                                      <p:to>
                                        <p:strVal val="visible"/>
                                      </p:to>
                                    </p:set>
                                    <p:animEffect transition="in" filter="blinds(horizontal)">
                                      <p:cBhvr>
                                        <p:cTn id="50"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0571" y="676291"/>
            <a:ext cx="11016504" cy="664477"/>
          </a:xfrm>
          <a:prstGeom prst="rect">
            <a:avLst/>
          </a:prstGeom>
        </p:spPr>
        <p:txBody>
          <a:bodyPr>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为多少度时，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PCD</a:t>
            </a:r>
            <a:r>
              <a:rPr lang="en-US" altLang="zh-CN" sz="2800" kern="100" dirty="0">
                <a:latin typeface="方正中等线简体" panose="03000509000000000000" pitchFamily="65" charset="-122"/>
                <a:ea typeface="方正中等线简体" panose="03000509000000000000" pitchFamily="65" charset="-122"/>
                <a:cs typeface="Courier New" panose="02070309020205020404" pitchFamily="49" charset="0"/>
              </a:rPr>
              <a:t>?</a:t>
            </a:r>
            <a:endParaRPr lang="zh-CN" altLang="zh-CN" sz="1050" kern="100" dirty="0">
              <a:effectLst/>
              <a:latin typeface="方正中等线简体" panose="03000509000000000000" pitchFamily="65" charset="-122"/>
              <a:ea typeface="方正中等线简体" panose="03000509000000000000" pitchFamily="65" charset="-122"/>
              <a:cs typeface="Courier New" panose="02070309020205020404" pitchFamily="49" charset="0"/>
            </a:endParaRPr>
          </a:p>
        </p:txBody>
      </p:sp>
      <p:pic>
        <p:nvPicPr>
          <p:cNvPr id="4" name="Picture 2" descr="S62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746" y="2069802"/>
            <a:ext cx="3046509" cy="27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5469527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88901" y="308952"/>
            <a:ext cx="10799436" cy="5909310"/>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，证明如下</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2" descr="S627"/>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534463"/>
            <a:ext cx="2900588" cy="2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2489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linds(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linds(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linds(horizont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linds(horizont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blinds(horizontal)">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blinds(horizontal)">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1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18" name="返回">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20" name="矩形 19"/>
          <p:cNvSpPr/>
          <p:nvPr/>
        </p:nvSpPr>
        <p:spPr>
          <a:xfrm>
            <a:off x="695400" y="1174264"/>
            <a:ext cx="6280715" cy="2758792"/>
          </a:xfrm>
          <a:prstGeom prst="rect">
            <a:avLst/>
          </a:prstGeom>
        </p:spPr>
        <p:txBody>
          <a:bodyPr>
            <a:spAutoFit/>
          </a:bodyPr>
          <a:lstStyle/>
          <a:p>
            <a:pPr lvl="0">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smtClean="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p>
          <a:p>
            <a:pPr lvl="0">
              <a:lnSpc>
                <a:spcPct val="150000"/>
              </a:lnSpc>
              <a:tabLst>
                <a:tab pos="2250440" algn="l"/>
              </a:tabLst>
            </a:pPr>
            <a:r>
              <a:rPr lang="zh-CN" altLang="zh-CN" sz="2800" kern="1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solidFill>
                  <a:srgbClr val="000000"/>
                </a:solidFill>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PCD</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pic>
        <p:nvPicPr>
          <p:cNvPr id="22" name="Picture 2" descr="S627"/>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1286411"/>
            <a:ext cx="2900588" cy="2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98763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blinds(horizontal)">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blinds(horizontal)">
                                      <p:cBhvr>
                                        <p:cTn id="20" dur="500"/>
                                        <p:tgtEl>
                                          <p:spTgt spid="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blinds(horizontal)">
                                      <p:cBhvr>
                                        <p:cTn id="2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9" name="图片 8">
            <a:extLst>
              <a:ext uri="{FF2B5EF4-FFF2-40B4-BE49-F238E27FC236}">
                <a16:creationId xmlns="" xmlns:a16="http://schemas.microsoft.com/office/drawing/2014/main"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0" name="矩形 9"/>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11"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itchFamily="34" charset="-122"/>
              </a:rPr>
              <a:t>更多精彩内容请登录：</a:t>
            </a:r>
            <a:r>
              <a:rPr lang="en-US" altLang="zh-CN" sz="2700" b="1" dirty="0" smtClean="0">
                <a:latin typeface="微软雅黑" pitchFamily="34" charset="-122"/>
              </a:rPr>
              <a:t>www.xinjiaoyu.com</a:t>
            </a:r>
            <a:endParaRPr lang="zh-CN" altLang="en-US" sz="2700" b="1" dirty="0">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435">
                                          <p:stCondLst>
                                            <p:cond delay="0"/>
                                          </p:stCondLst>
                                        </p:cTn>
                                        <p:tgtEl>
                                          <p:spTgt spid="11"/>
                                        </p:tgtEl>
                                      </p:cBhvr>
                                    </p:animEffect>
                                    <p:anim calcmode="lin" valueType="num">
                                      <p:cBhvr>
                                        <p:cTn id="8"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13" dur="20">
                                          <p:stCondLst>
                                            <p:cond delay="487"/>
                                          </p:stCondLst>
                                        </p:cTn>
                                        <p:tgtEl>
                                          <p:spTgt spid="11"/>
                                        </p:tgtEl>
                                      </p:cBhvr>
                                      <p:to x="100000" y="60000"/>
                                    </p:animScale>
                                    <p:animScale>
                                      <p:cBhvr>
                                        <p:cTn id="14" dur="124" decel="50000">
                                          <p:stCondLst>
                                            <p:cond delay="507"/>
                                          </p:stCondLst>
                                        </p:cTn>
                                        <p:tgtEl>
                                          <p:spTgt spid="11"/>
                                        </p:tgtEl>
                                      </p:cBhvr>
                                      <p:to x="100000" y="100000"/>
                                    </p:animScale>
                                    <p:animScale>
                                      <p:cBhvr>
                                        <p:cTn id="15" dur="20">
                                          <p:stCondLst>
                                            <p:cond delay="984"/>
                                          </p:stCondLst>
                                        </p:cTn>
                                        <p:tgtEl>
                                          <p:spTgt spid="11"/>
                                        </p:tgtEl>
                                      </p:cBhvr>
                                      <p:to x="100000" y="80000"/>
                                    </p:animScale>
                                    <p:animScale>
                                      <p:cBhvr>
                                        <p:cTn id="16" dur="124" decel="50000">
                                          <p:stCondLst>
                                            <p:cond delay="1004"/>
                                          </p:stCondLst>
                                        </p:cTn>
                                        <p:tgtEl>
                                          <p:spTgt spid="11"/>
                                        </p:tgtEl>
                                      </p:cBhvr>
                                      <p:to x="100000" y="100000"/>
                                    </p:animScale>
                                    <p:animScale>
                                      <p:cBhvr>
                                        <p:cTn id="17" dur="20">
                                          <p:stCondLst>
                                            <p:cond delay="1231"/>
                                          </p:stCondLst>
                                        </p:cTn>
                                        <p:tgtEl>
                                          <p:spTgt spid="11"/>
                                        </p:tgtEl>
                                      </p:cBhvr>
                                      <p:to x="100000" y="90000"/>
                                    </p:animScale>
                                    <p:animScale>
                                      <p:cBhvr>
                                        <p:cTn id="18" dur="124" decel="50000">
                                          <p:stCondLst>
                                            <p:cond delay="1251"/>
                                          </p:stCondLst>
                                        </p:cTn>
                                        <p:tgtEl>
                                          <p:spTgt spid="11"/>
                                        </p:tgtEl>
                                      </p:cBhvr>
                                      <p:to x="100000" y="100000"/>
                                    </p:animScale>
                                    <p:animScale>
                                      <p:cBhvr>
                                        <p:cTn id="19" dur="20">
                                          <p:stCondLst>
                                            <p:cond delay="1356"/>
                                          </p:stCondLst>
                                        </p:cTn>
                                        <p:tgtEl>
                                          <p:spTgt spid="11"/>
                                        </p:tgtEl>
                                      </p:cBhvr>
                                      <p:to x="100000" y="95000"/>
                                    </p:animScale>
                                    <p:animScale>
                                      <p:cBhvr>
                                        <p:cTn id="20" dur="124" decel="50000">
                                          <p:stCondLst>
                                            <p:cond delay="1376"/>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知识点二　直线与平面垂直的判定定理</a:t>
            </a:r>
          </a:p>
        </p:txBody>
      </p:sp>
      <p:graphicFrame>
        <p:nvGraphicFramePr>
          <p:cNvPr id="4" name="表格 3"/>
          <p:cNvGraphicFramePr>
            <a:graphicFrameLocks noGrp="1"/>
          </p:cNvGraphicFramePr>
          <p:nvPr>
            <p:extLst>
              <p:ext uri="{D42A27DB-BD31-4B8C-83A1-F6EECF244321}">
                <p14:modId xmlns:p14="http://schemas.microsoft.com/office/powerpoint/2010/main" val="637261051"/>
              </p:ext>
            </p:extLst>
          </p:nvPr>
        </p:nvGraphicFramePr>
        <p:xfrm>
          <a:off x="673335" y="1434314"/>
          <a:ext cx="10845331" cy="4596499"/>
        </p:xfrm>
        <a:graphic>
          <a:graphicData uri="http://schemas.openxmlformats.org/drawingml/2006/table">
            <a:tbl>
              <a:tblPr/>
              <a:tblGrid>
                <a:gridCol w="1677902"/>
                <a:gridCol w="9167429"/>
              </a:tblGrid>
              <a:tr h="888099">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文字语言</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如果一条直线与一个平面内</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垂直</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，那么该直线与此平面垂直</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099">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符号语言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若</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m</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n</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m</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n</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m</a:t>
                      </a:r>
                      <a:r>
                        <a:rPr lang="zh-CN" sz="2800" kern="100">
                          <a:effectLst/>
                          <a:latin typeface="宋体" panose="02010600030101010101" pitchFamily="2" charset="-122"/>
                          <a:ea typeface="MS Mincho" panose="02020609040205080304" pitchFamily="49" charset="-128"/>
                          <a:cs typeface="MS Mincho" panose="02020609040205080304" pitchFamily="49" charset="-128"/>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n</a:t>
                      </a:r>
                      <a:r>
                        <a:rPr lang="zh-CN" sz="2800" kern="100">
                          <a:effectLst/>
                          <a:latin typeface="宋体" panose="02010600030101010101" pitchFamily="2" charset="-122"/>
                          <a:ea typeface="MS Mincho" panose="02020609040205080304" pitchFamily="49" charset="-128"/>
                          <a:cs typeface="MS Mincho" panose="02020609040205080304" pitchFamily="49" charset="-128"/>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α</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099">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tabLst>
                          <a:tab pos="2250440" algn="l"/>
                        </a:tabLs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ts val="2000"/>
                        </a:lnSpc>
                        <a:spcAft>
                          <a:spcPts val="0"/>
                        </a:spcAft>
                        <a:tabLst>
                          <a:tab pos="2250440" algn="l"/>
                        </a:tabLs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tabLst>
                          <a:tab pos="2250440" algn="l"/>
                        </a:tabLs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ts val="2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12" descr="S59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7574" y="3730813"/>
            <a:ext cx="2732462" cy="225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070204" y="1487272"/>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两条相交直线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280916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知识点三　直线与平面垂直的性质定理</a:t>
            </a:r>
          </a:p>
        </p:txBody>
      </p:sp>
      <p:graphicFrame>
        <p:nvGraphicFramePr>
          <p:cNvPr id="9" name="表格 8"/>
          <p:cNvGraphicFramePr>
            <a:graphicFrameLocks noGrp="1"/>
          </p:cNvGraphicFramePr>
          <p:nvPr>
            <p:extLst>
              <p:ext uri="{D42A27DB-BD31-4B8C-83A1-F6EECF244321}">
                <p14:modId xmlns:p14="http://schemas.microsoft.com/office/powerpoint/2010/main" val="1180153625"/>
              </p:ext>
            </p:extLst>
          </p:nvPr>
        </p:nvGraphicFramePr>
        <p:xfrm>
          <a:off x="803412" y="1187227"/>
          <a:ext cx="10585176" cy="5120640"/>
        </p:xfrm>
        <a:graphic>
          <a:graphicData uri="http://schemas.openxmlformats.org/drawingml/2006/table">
            <a:tbl>
              <a:tblPr/>
              <a:tblGrid>
                <a:gridCol w="2431676"/>
                <a:gridCol w="8153500"/>
              </a:tblGrid>
              <a:tr h="475253">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文字语言</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垂直于同一个平面的两条直线平行</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符号语言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en-US" altLang="zh-CN" sz="2800" kern="100" dirty="0" smtClean="0">
                        <a:effectLst/>
                        <a:latin typeface="宋体" panose="02010600030101010101" pitchFamily="2" charset="-122"/>
                        <a:ea typeface="MS Mincho" panose="02020609040205080304" pitchFamily="49" charset="-128"/>
                        <a:cs typeface="MS Mincho" panose="02020609040205080304" pitchFamily="49" charset="-128"/>
                      </a:endParaRPr>
                    </a:p>
                    <a:p>
                      <a:pPr algn="ctr">
                        <a:lnSpc>
                          <a:spcPct val="150000"/>
                        </a:lnSpc>
                        <a:spcAft>
                          <a:spcPts val="0"/>
                        </a:spcAft>
                        <a:tabLst>
                          <a:tab pos="2250440" algn="l"/>
                        </a:tabLst>
                      </a:pP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en-US" sz="2800"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endParaRPr lang="en-US" sz="2800"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r>
                        <a:rPr lang="en-US" sz="2800"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506">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作用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线面垂直</a:t>
                      </a:r>
                      <a:r>
                        <a:rPr lang="zh-CN" sz="2800" kern="100" dirty="0">
                          <a:effectLst/>
                          <a:latin typeface="宋体" panose="02010600030101010101" pitchFamily="2" charset="-122"/>
                          <a:ea typeface="MS Mincho" panose="02020609040205080304" pitchFamily="49" charset="-128"/>
                          <a:cs typeface="MS Mincho" panose="02020609040205080304" pitchFamily="49" charset="-128"/>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线线平行；</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作平行线</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Picture 2" descr="S60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3065" y="3262741"/>
            <a:ext cx="2204052" cy="163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对象 9"/>
          <p:cNvGraphicFramePr>
            <a:graphicFrameLocks noChangeAspect="1"/>
          </p:cNvGraphicFramePr>
          <p:nvPr>
            <p:extLst>
              <p:ext uri="{D42A27DB-BD31-4B8C-83A1-F6EECF244321}">
                <p14:modId xmlns:p14="http://schemas.microsoft.com/office/powerpoint/2010/main" val="3215863236"/>
              </p:ext>
            </p:extLst>
          </p:nvPr>
        </p:nvGraphicFramePr>
        <p:xfrm>
          <a:off x="5610994" y="1916832"/>
          <a:ext cx="3797300" cy="1438275"/>
        </p:xfrm>
        <a:graphic>
          <a:graphicData uri="http://schemas.openxmlformats.org/presentationml/2006/ole">
            <mc:AlternateContent xmlns:mc="http://schemas.openxmlformats.org/markup-compatibility/2006">
              <mc:Choice xmlns:v="urn:schemas-microsoft-com:vml" Requires="v">
                <p:oleObj spid="_x0000_s393232" name="文档" r:id="rId5" imgW="3798069" imgH="1438290" progId="Word.Document.12">
                  <p:embed/>
                </p:oleObj>
              </mc:Choice>
              <mc:Fallback>
                <p:oleObj name="文档" r:id="rId5" imgW="3798069" imgH="1438290" progId="Word.Document.12">
                  <p:embed/>
                  <p:pic>
                    <p:nvPicPr>
                      <p:cNvPr id="0" name=""/>
                      <p:cNvPicPr/>
                      <p:nvPr/>
                    </p:nvPicPr>
                    <p:blipFill>
                      <a:blip r:embed="rId6"/>
                      <a:stretch>
                        <a:fillRect/>
                      </a:stretch>
                    </p:blipFill>
                    <p:spPr>
                      <a:xfrm>
                        <a:off x="5610994" y="1916832"/>
                        <a:ext cx="3797300" cy="1438275"/>
                      </a:xfrm>
                      <a:prstGeom prst="rect">
                        <a:avLst/>
                      </a:prstGeom>
                    </p:spPr>
                  </p:pic>
                </p:oleObj>
              </mc:Fallback>
            </mc:AlternateContent>
          </a:graphicData>
        </a:graphic>
      </p:graphicFrame>
      <p:sp>
        <p:nvSpPr>
          <p:cNvPr id="13" name="矩形 12"/>
          <p:cNvSpPr/>
          <p:nvPr/>
        </p:nvSpPr>
        <p:spPr>
          <a:xfrm>
            <a:off x="7569453" y="2170648"/>
            <a:ext cx="902811"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方正中等线简体" panose="03000509000000000000" pitchFamily="65" charset="-122"/>
              </a:rPr>
              <a:t>a</a:t>
            </a:r>
            <a:r>
              <a:rPr lang="en-US" altLang="zh-CN" sz="28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solidFill>
                  <a:srgbClr val="C00000"/>
                </a:solidFill>
                <a:latin typeface="Times New Roman" panose="02020603050405020304" pitchFamily="18" charset="0"/>
                <a:ea typeface="方正中等线简体" panose="03000509000000000000" pitchFamily="65" charset="-122"/>
              </a:rPr>
              <a:t>b</a:t>
            </a:r>
            <a:endParaRPr lang="zh-CN" altLang="en-US" dirty="0">
              <a:solidFill>
                <a:srgbClr val="C00000"/>
              </a:solidFill>
            </a:endParaRPr>
          </a:p>
        </p:txBody>
      </p:sp>
    </p:spTree>
    <p:extLst>
      <p:ext uri="{BB962C8B-B14F-4D97-AF65-F5344CB8AC3E}">
        <p14:creationId xmlns:p14="http://schemas.microsoft.com/office/powerpoint/2010/main" val="34071763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931" y="1699079"/>
            <a:ext cx="10586645" cy="1384995"/>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注意：</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一条直线和一个平面平行，这条直线上任意一点到这个平面的距离，叫作这条直线和这个平面的</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距离</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767022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4199</TotalTime>
  <Words>2988</Words>
  <Application>Microsoft Office PowerPoint</Application>
  <PresentationFormat>宽屏</PresentationFormat>
  <Paragraphs>856</Paragraphs>
  <Slides>66</Slides>
  <Notes>3</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2</vt:i4>
      </vt:variant>
      <vt:variant>
        <vt:lpstr>幻灯片标题</vt:lpstr>
      </vt:variant>
      <vt:variant>
        <vt:i4>66</vt:i4>
      </vt:variant>
    </vt:vector>
  </HeadingPairs>
  <TitlesOfParts>
    <vt:vector size="87" baseType="lpstr">
      <vt:lpstr>MS Mincho</vt:lpstr>
      <vt:lpstr>等线</vt:lpstr>
      <vt:lpstr>方正中等线简体</vt:lpstr>
      <vt:lpstr>黑体</vt:lpstr>
      <vt:lpstr>华文细黑</vt:lpstr>
      <vt:lpstr>经典繁仿黑</vt:lpstr>
      <vt:lpstr>楷体</vt:lpstr>
      <vt:lpstr>宋体</vt:lpstr>
      <vt:lpstr>Microsoft YaHei</vt:lpstr>
      <vt:lpstr>Microsoft YaHei</vt:lpstr>
      <vt:lpstr>Arial</vt:lpstr>
      <vt:lpstr>Arial Black</vt:lpstr>
      <vt:lpstr>Broadway</vt:lpstr>
      <vt:lpstr>Calibri</vt:lpstr>
      <vt:lpstr>Cambria Math</vt:lpstr>
      <vt:lpstr>Courier New</vt:lpstr>
      <vt:lpstr>Impact</vt:lpstr>
      <vt:lpstr>Times New Roman</vt:lpstr>
      <vt:lpstr>1_Office 主题</vt:lpstr>
      <vt:lpstr>文档</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642</cp:revision>
  <dcterms:created xsi:type="dcterms:W3CDTF">2019-11-13T09:14:31Z</dcterms:created>
  <dcterms:modified xsi:type="dcterms:W3CDTF">2021-09-08T08:52:33Z</dcterms:modified>
</cp:coreProperties>
</file>