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  <p:sldMasterId id="2147483723" r:id="rId2"/>
    <p:sldMasterId id="2147483747" r:id="rId3"/>
  </p:sldMasterIdLst>
  <p:notesMasterIdLst>
    <p:notesMasterId r:id="rId13"/>
  </p:notesMasterIdLst>
  <p:sldIdLst>
    <p:sldId id="671" r:id="rId4"/>
    <p:sldId id="399" r:id="rId5"/>
    <p:sldId id="406" r:id="rId6"/>
    <p:sldId id="437" r:id="rId7"/>
    <p:sldId id="440" r:id="rId8"/>
    <p:sldId id="1730" r:id="rId9"/>
    <p:sldId id="5294" r:id="rId10"/>
    <p:sldId id="3600" r:id="rId11"/>
    <p:sldId id="77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C" initials="P" lastIdx="0" clrIdx="7"/>
  <p:cmAuthor id="1" name="雨林木风" initials="雨" lastIdx="0" clrIdx="0"/>
  <p:cmAuthor id="8" name="kingsoft" initials="k" lastIdx="0" clrIdx="0"/>
  <p:cmAuthor id="2" name="幸全" initials="" lastIdx="0" clrIdx="0"/>
  <p:cmAuthor id="9" name="朱丽华" initials="朱" lastIdx="0" clrIdx="9"/>
  <p:cmAuthor id="3" name="作者" initials="作" lastIdx="0" clrIdx="1"/>
  <p:cmAuthor id="10" name="hx" initials="h" lastIdx="0" clrIdx="8"/>
  <p:cmAuthor id="4" name="Administrator" initials="A" lastIdx="0" clrIdx="1"/>
  <p:cmAuthor id="5" name="dell" initials="d" lastIdx="0" clrIdx="2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51" y="5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75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5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04975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7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计算一下价格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计算一下价格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计算一下价格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3.png"/><Relationship Id="rId5" Type="http://schemas.openxmlformats.org/officeDocument/2006/relationships/tags" Target="../tags/tag13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9.xml"/><Relationship Id="rId9" Type="http://schemas.openxmlformats.org/officeDocument/2006/relationships/tags" Target="../tags/tag13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5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96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697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98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99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9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20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21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722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4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05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06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707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9708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8584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625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8627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7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1049668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669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70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71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6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66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6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64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65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66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8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68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68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8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68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8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8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8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67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8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8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8596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72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9673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67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7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7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677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710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11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12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13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7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9648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49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50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51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2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53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54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655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56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57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58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659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9660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39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4000">
                <a:schemeClr val="bg2"/>
              </a:gs>
              <a:gs pos="92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40" name="任意多边形: 形状 3"/>
          <p:cNvSpPr/>
          <p:nvPr userDrawn="1">
            <p:custDataLst>
              <p:tags r:id="rId2"/>
            </p:custDataLst>
          </p:nvPr>
        </p:nvSpPr>
        <p:spPr>
          <a:xfrm>
            <a:off x="0" y="5365750"/>
            <a:ext cx="12192000" cy="1371600"/>
          </a:xfrm>
          <a:custGeom>
            <a:avLst/>
            <a:gdLst>
              <a:gd name="connsiteX0" fmla="*/ 0 w 12192000"/>
              <a:gd name="connsiteY0" fmla="*/ 0 h 1371600"/>
              <a:gd name="connsiteX1" fmla="*/ 850815 w 12192000"/>
              <a:gd name="connsiteY1" fmla="*/ 571500 h 1371600"/>
              <a:gd name="connsiteX2" fmla="*/ 11341185 w 12192000"/>
              <a:gd name="connsiteY2" fmla="*/ 571500 h 1371600"/>
              <a:gd name="connsiteX3" fmla="*/ 12192000 w 12192000"/>
              <a:gd name="connsiteY3" fmla="*/ 0 h 1371600"/>
              <a:gd name="connsiteX4" fmla="*/ 12192000 w 12192000"/>
              <a:gd name="connsiteY4" fmla="*/ 361950 h 1371600"/>
              <a:gd name="connsiteX5" fmla="*/ 12192000 w 12192000"/>
              <a:gd name="connsiteY5" fmla="*/ 1231900 h 1371600"/>
              <a:gd name="connsiteX6" fmla="*/ 12192000 w 12192000"/>
              <a:gd name="connsiteY6" fmla="*/ 1371600 h 1371600"/>
              <a:gd name="connsiteX7" fmla="*/ 0 w 12192000"/>
              <a:gd name="connsiteY7" fmla="*/ 1371600 h 1371600"/>
              <a:gd name="connsiteX8" fmla="*/ 0 w 12192000"/>
              <a:gd name="connsiteY8" fmla="*/ 1231900 h 1371600"/>
              <a:gd name="connsiteX9" fmla="*/ 0 w 12192000"/>
              <a:gd name="connsiteY9" fmla="*/ 3619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71600">
                <a:moveTo>
                  <a:pt x="0" y="0"/>
                </a:moveTo>
                <a:cubicBezTo>
                  <a:pt x="0" y="315631"/>
                  <a:pt x="380923" y="571500"/>
                  <a:pt x="850815" y="571500"/>
                </a:cubicBezTo>
                <a:lnTo>
                  <a:pt x="11341185" y="571500"/>
                </a:lnTo>
                <a:cubicBezTo>
                  <a:pt x="11811077" y="571500"/>
                  <a:pt x="12192000" y="315631"/>
                  <a:pt x="12192000" y="0"/>
                </a:cubicBezTo>
                <a:lnTo>
                  <a:pt x="12192000" y="361950"/>
                </a:lnTo>
                <a:lnTo>
                  <a:pt x="12192000" y="1231900"/>
                </a:lnTo>
                <a:lnTo>
                  <a:pt x="12192000" y="1371600"/>
                </a:lnTo>
                <a:lnTo>
                  <a:pt x="0" y="1371600"/>
                </a:lnTo>
                <a:lnTo>
                  <a:pt x="0" y="1231900"/>
                </a:lnTo>
                <a:lnTo>
                  <a:pt x="0" y="361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49641" name="任意多边形: 形状 4"/>
          <p:cNvSpPr/>
          <p:nvPr userDrawn="1">
            <p:custDataLst>
              <p:tags r:id="rId3"/>
            </p:custDataLst>
          </p:nvPr>
        </p:nvSpPr>
        <p:spPr>
          <a:xfrm>
            <a:off x="0" y="5486400"/>
            <a:ext cx="12192000" cy="1371600"/>
          </a:xfrm>
          <a:custGeom>
            <a:avLst/>
            <a:gdLst>
              <a:gd name="connsiteX0" fmla="*/ 0 w 12192000"/>
              <a:gd name="connsiteY0" fmla="*/ 0 h 1371600"/>
              <a:gd name="connsiteX1" fmla="*/ 850815 w 12192000"/>
              <a:gd name="connsiteY1" fmla="*/ 571500 h 1371600"/>
              <a:gd name="connsiteX2" fmla="*/ 11341185 w 12192000"/>
              <a:gd name="connsiteY2" fmla="*/ 571500 h 1371600"/>
              <a:gd name="connsiteX3" fmla="*/ 12192000 w 12192000"/>
              <a:gd name="connsiteY3" fmla="*/ 0 h 1371600"/>
              <a:gd name="connsiteX4" fmla="*/ 12192000 w 12192000"/>
              <a:gd name="connsiteY4" fmla="*/ 361950 h 1371600"/>
              <a:gd name="connsiteX5" fmla="*/ 12192000 w 12192000"/>
              <a:gd name="connsiteY5" fmla="*/ 1231900 h 1371600"/>
              <a:gd name="connsiteX6" fmla="*/ 12192000 w 12192000"/>
              <a:gd name="connsiteY6" fmla="*/ 1371600 h 1371600"/>
              <a:gd name="connsiteX7" fmla="*/ 0 w 12192000"/>
              <a:gd name="connsiteY7" fmla="*/ 1371600 h 1371600"/>
              <a:gd name="connsiteX8" fmla="*/ 0 w 12192000"/>
              <a:gd name="connsiteY8" fmla="*/ 1231900 h 1371600"/>
              <a:gd name="connsiteX9" fmla="*/ 0 w 12192000"/>
              <a:gd name="connsiteY9" fmla="*/ 3619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371600">
                <a:moveTo>
                  <a:pt x="0" y="0"/>
                </a:moveTo>
                <a:cubicBezTo>
                  <a:pt x="0" y="315631"/>
                  <a:pt x="380923" y="571500"/>
                  <a:pt x="850815" y="571500"/>
                </a:cubicBezTo>
                <a:lnTo>
                  <a:pt x="11341185" y="571500"/>
                </a:lnTo>
                <a:cubicBezTo>
                  <a:pt x="11811077" y="571500"/>
                  <a:pt x="12192000" y="315631"/>
                  <a:pt x="12192000" y="0"/>
                </a:cubicBezTo>
                <a:lnTo>
                  <a:pt x="12192000" y="361950"/>
                </a:lnTo>
                <a:lnTo>
                  <a:pt x="12192000" y="1231900"/>
                </a:lnTo>
                <a:lnTo>
                  <a:pt x="12192000" y="1371600"/>
                </a:lnTo>
                <a:lnTo>
                  <a:pt x="0" y="1371600"/>
                </a:lnTo>
                <a:lnTo>
                  <a:pt x="0" y="1231900"/>
                </a:lnTo>
                <a:lnTo>
                  <a:pt x="0" y="36195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2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097185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/>
          <a:srcRect t="22483" b="19812"/>
          <a:stretch>
            <a:fillRect/>
          </a:stretch>
        </p:blipFill>
        <p:spPr>
          <a:xfrm>
            <a:off x="9692029" y="795427"/>
            <a:ext cx="1186559" cy="682174"/>
          </a:xfrm>
          <a:prstGeom prst="rect">
            <a:avLst/>
          </a:prstGeom>
        </p:spPr>
      </p:pic>
      <p:sp>
        <p:nvSpPr>
          <p:cNvPr id="1049642" name="椭圆 9"/>
          <p:cNvSpPr/>
          <p:nvPr userDrawn="1">
            <p:custDataLst>
              <p:tags r:id="rId5"/>
            </p:custDataLst>
          </p:nvPr>
        </p:nvSpPr>
        <p:spPr>
          <a:xfrm>
            <a:off x="10566742" y="720779"/>
            <a:ext cx="750545" cy="750545"/>
          </a:xfrm>
          <a:prstGeom prst="ellipse">
            <a:avLst/>
          </a:prstGeom>
          <a:gradFill>
            <a:gsLst>
              <a:gs pos="2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9643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839788" y="565200"/>
            <a:ext cx="1928812" cy="1081088"/>
          </a:xfrm>
        </p:spPr>
        <p:txBody>
          <a:bodyPr wrap="square" anchor="b">
            <a:normAutofit/>
          </a:bodyPr>
          <a:lstStyle>
            <a:lvl1pPr>
              <a:defRPr sz="6000"/>
            </a:lvl1pPr>
          </a:lstStyle>
          <a:p>
            <a:r>
              <a:rPr lang="zh-CN" altLang="en-US"/>
              <a:t>标题</a:t>
            </a:r>
          </a:p>
        </p:txBody>
      </p:sp>
      <p:sp>
        <p:nvSpPr>
          <p:cNvPr id="104964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4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64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693707"/>
          </a:xfrm>
          <a:prstGeom prst="rect">
            <a:avLst/>
          </a:prstGeom>
        </p:spPr>
        <p:txBody>
          <a:bodyPr/>
          <a:lstStyle>
            <a:lvl1pPr>
              <a:defRPr sz="384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93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743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77483"/>
            <a:ext cx="10972800" cy="604867"/>
          </a:xfrm>
          <a:prstGeom prst="rect">
            <a:avLst/>
          </a:prstGeom>
        </p:spPr>
        <p:txBody>
          <a:bodyPr/>
          <a:lstStyle>
            <a:lvl1pPr>
              <a:defRPr sz="3360" b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55170"/>
            <a:ext cx="10972800" cy="4770995"/>
          </a:xfrm>
          <a:prstGeom prst="rect">
            <a:avLst/>
          </a:prstGeom>
        </p:spPr>
        <p:txBody>
          <a:bodyPr/>
          <a:lstStyle>
            <a:lvl1pPr marL="0" indent="548640" algn="just">
              <a:spcBef>
                <a:spcPct val="0"/>
              </a:spcBef>
              <a:defRPr sz="2160"/>
            </a:lvl1pPr>
            <a:lvl2pPr marL="0" indent="548640" algn="just">
              <a:spcBef>
                <a:spcPct val="0"/>
              </a:spcBef>
              <a:defRPr sz="2160"/>
            </a:lvl2pPr>
            <a:lvl3pPr marL="0" indent="548640" algn="just">
              <a:spcBef>
                <a:spcPct val="0"/>
              </a:spcBef>
              <a:defRPr sz="2160"/>
            </a:lvl3pPr>
            <a:lvl4pPr marL="0" indent="548640" algn="just">
              <a:spcBef>
                <a:spcPct val="0"/>
              </a:spcBef>
              <a:defRPr sz="2160"/>
            </a:lvl4pPr>
            <a:lvl5pPr marL="0" indent="548640" algn="just">
              <a:spcBef>
                <a:spcPct val="0"/>
              </a:spcBef>
              <a:defRPr sz="216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577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2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3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104972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72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2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2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2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729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30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31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32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33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3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735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736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37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9738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39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40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41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0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9701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02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03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4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4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45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9746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47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48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49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750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14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9715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1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717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18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6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90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691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692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9693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694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49695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48581" name="图片 1073743875" descr="学科网 zxxk.com"/>
          <p:cNvPicPr>
            <a:picLocks noChangeAspect="1"/>
          </p:cNvPicPr>
          <p:nvPr/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680" b="0">
                <a:solidFill>
                  <a:schemeClr val="tx1"/>
                </a:solidFill>
                <a:ea typeface="+mn-ea"/>
              </a:defRPr>
            </a:lvl1pPr>
          </a:lstStyle>
          <a:p>
            <a:pPr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591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680" b="0">
                <a:solidFill>
                  <a:schemeClr val="tx1"/>
                </a:solidFill>
                <a:ea typeface="+mn-ea"/>
              </a:defRPr>
            </a:lvl1pPr>
          </a:lstStyle>
          <a:p>
            <a:pPr algn="ctr" defTabSz="1097280"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591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68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-2544234" y="621030"/>
            <a:ext cx="2015067" cy="4247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16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16" descr="图片4"/>
          <p:cNvPicPr>
            <a:picLocks noChangeAspect="1"/>
          </p:cNvPicPr>
          <p:nvPr userDrawn="1"/>
        </p:nvPicPr>
        <p:blipFill>
          <a:blip r:embed="rId5">
            <a:lum bright="17999"/>
          </a:blip>
          <a:srcRect t="69118" b="13541"/>
          <a:stretch>
            <a:fillRect/>
          </a:stretch>
        </p:blipFill>
        <p:spPr>
          <a:xfrm>
            <a:off x="0" y="6524626"/>
            <a:ext cx="12192000" cy="3333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904"/>
            <a:ext cx="12192000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073743875" descr="学科网 zxxk.com"/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1117601" y="438151"/>
            <a:ext cx="12700" cy="1143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960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ea typeface="+mn-ea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40632" t="28281" b="6433"/>
          <a:stretch>
            <a:fillRect/>
          </a:stretch>
        </p:blipFill>
        <p:spPr>
          <a:xfrm>
            <a:off x="0" y="-1351280"/>
            <a:ext cx="2546350" cy="4117975"/>
          </a:xfrm>
          <a:custGeom>
            <a:avLst/>
            <a:gdLst>
              <a:gd name="connsiteX0" fmla="*/ 0 w 3311240"/>
              <a:gd name="connsiteY0" fmla="*/ 0 h 5354874"/>
              <a:gd name="connsiteX1" fmla="*/ 391886 w 3311240"/>
              <a:gd name="connsiteY1" fmla="*/ 1356189 h 5354874"/>
              <a:gd name="connsiteX2" fmla="*/ 2104571 w 3311240"/>
              <a:gd name="connsiteY2" fmla="*/ 2546361 h 5354874"/>
              <a:gd name="connsiteX3" fmla="*/ 3311240 w 3311240"/>
              <a:gd name="connsiteY3" fmla="*/ 2583835 h 5354874"/>
              <a:gd name="connsiteX4" fmla="*/ 3311240 w 3311240"/>
              <a:gd name="connsiteY4" fmla="*/ 5354874 h 5354874"/>
              <a:gd name="connsiteX5" fmla="*/ 0 w 3311240"/>
              <a:gd name="connsiteY5" fmla="*/ 5354874 h 53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240" h="5354874">
                <a:moveTo>
                  <a:pt x="0" y="0"/>
                </a:moveTo>
                <a:lnTo>
                  <a:pt x="391886" y="1356189"/>
                </a:lnTo>
                <a:lnTo>
                  <a:pt x="2104571" y="2546361"/>
                </a:lnTo>
                <a:lnTo>
                  <a:pt x="3311240" y="2583835"/>
                </a:lnTo>
                <a:lnTo>
                  <a:pt x="3311240" y="5354874"/>
                </a:lnTo>
                <a:lnTo>
                  <a:pt x="0" y="5354874"/>
                </a:lnTo>
                <a:close/>
              </a:path>
            </a:pathLst>
          </a:custGeom>
        </p:spPr>
      </p:pic>
      <p:pic>
        <p:nvPicPr>
          <p:cNvPr id="2097156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475" y="952500"/>
            <a:ext cx="4882515" cy="7180580"/>
          </a:xfrm>
          <a:custGeom>
            <a:avLst/>
            <a:gdLst>
              <a:gd name="connsiteX0" fmla="*/ 0 w 4541807"/>
              <a:gd name="connsiteY0" fmla="*/ 0 h 6679129"/>
              <a:gd name="connsiteX1" fmla="*/ 4541807 w 4541807"/>
              <a:gd name="connsiteY1" fmla="*/ 0 h 6679129"/>
              <a:gd name="connsiteX2" fmla="*/ 4541807 w 4541807"/>
              <a:gd name="connsiteY2" fmla="*/ 6679129 h 6679129"/>
              <a:gd name="connsiteX3" fmla="*/ 277173 w 4541807"/>
              <a:gd name="connsiteY3" fmla="*/ 6679129 h 6679129"/>
              <a:gd name="connsiteX4" fmla="*/ 326648 w 4541807"/>
              <a:gd name="connsiteY4" fmla="*/ 6671579 h 6679129"/>
              <a:gd name="connsiteX5" fmla="*/ 1620796 w 4541807"/>
              <a:gd name="connsiteY5" fmla="*/ 5083712 h 6679129"/>
              <a:gd name="connsiteX6" fmla="*/ 1250685 w 4541807"/>
              <a:gd name="connsiteY6" fmla="*/ 4052735 h 6679129"/>
              <a:gd name="connsiteX7" fmla="*/ 1166688 w 4541807"/>
              <a:gd name="connsiteY7" fmla="*/ 3960315 h 6679129"/>
              <a:gd name="connsiteX8" fmla="*/ 1281902 w 4541807"/>
              <a:gd name="connsiteY8" fmla="*/ 3898276 h 6679129"/>
              <a:gd name="connsiteX9" fmla="*/ 1402482 w 4541807"/>
              <a:gd name="connsiteY9" fmla="*/ 3832962 h 6679129"/>
              <a:gd name="connsiteX10" fmla="*/ 1467796 w 4541807"/>
              <a:gd name="connsiteY10" fmla="*/ 3712382 h 6679129"/>
              <a:gd name="connsiteX11" fmla="*/ 1588377 w 4541807"/>
              <a:gd name="connsiteY11" fmla="*/ 2908514 h 6679129"/>
              <a:gd name="connsiteX12" fmla="*/ 1432627 w 4541807"/>
              <a:gd name="connsiteY12" fmla="*/ 2491507 h 6679129"/>
              <a:gd name="connsiteX13" fmla="*/ 714170 w 4541807"/>
              <a:gd name="connsiteY13" fmla="*/ 2672377 h 6679129"/>
              <a:gd name="connsiteX14" fmla="*/ 513203 w 4541807"/>
              <a:gd name="connsiteY14" fmla="*/ 3134601 h 6679129"/>
              <a:gd name="connsiteX15" fmla="*/ 469522 w 4541807"/>
              <a:gd name="connsiteY15" fmla="*/ 3532582 h 6679129"/>
              <a:gd name="connsiteX16" fmla="*/ 326647 w 4541807"/>
              <a:gd name="connsiteY16" fmla="*/ 3495845 h 6679129"/>
              <a:gd name="connsiteX17" fmla="*/ 0 w 4541807"/>
              <a:gd name="connsiteY17" fmla="*/ 3462916 h 66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1807" h="6679128">
                <a:moveTo>
                  <a:pt x="0" y="0"/>
                </a:moveTo>
                <a:lnTo>
                  <a:pt x="4541807" y="0"/>
                </a:lnTo>
                <a:lnTo>
                  <a:pt x="4541807" y="6679129"/>
                </a:lnTo>
                <a:lnTo>
                  <a:pt x="277173" y="6679129"/>
                </a:lnTo>
                <a:lnTo>
                  <a:pt x="326648" y="6671579"/>
                </a:lnTo>
                <a:cubicBezTo>
                  <a:pt x="1065216" y="6520446"/>
                  <a:pt x="1620796" y="5866961"/>
                  <a:pt x="1620796" y="5083712"/>
                </a:cubicBezTo>
                <a:cubicBezTo>
                  <a:pt x="1620796" y="4692088"/>
                  <a:pt x="1481901" y="4332904"/>
                  <a:pt x="1250685" y="4052735"/>
                </a:cubicBezTo>
                <a:lnTo>
                  <a:pt x="1166688" y="3960315"/>
                </a:lnTo>
                <a:lnTo>
                  <a:pt x="1281902" y="3898276"/>
                </a:lnTo>
                <a:lnTo>
                  <a:pt x="1402482" y="3832962"/>
                </a:lnTo>
                <a:lnTo>
                  <a:pt x="1467796" y="3712382"/>
                </a:lnTo>
                <a:lnTo>
                  <a:pt x="1588377" y="2908514"/>
                </a:lnTo>
                <a:lnTo>
                  <a:pt x="1432627" y="2491507"/>
                </a:lnTo>
                <a:lnTo>
                  <a:pt x="714170" y="2672377"/>
                </a:lnTo>
                <a:lnTo>
                  <a:pt x="513203" y="3134601"/>
                </a:lnTo>
                <a:lnTo>
                  <a:pt x="469522" y="3532582"/>
                </a:lnTo>
                <a:lnTo>
                  <a:pt x="326647" y="3495845"/>
                </a:lnTo>
                <a:cubicBezTo>
                  <a:pt x="221137" y="3474254"/>
                  <a:pt x="111893" y="3462916"/>
                  <a:pt x="0" y="3462916"/>
                </a:cubicBezTo>
                <a:close/>
              </a:path>
            </a:pathLst>
          </a:cu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8F10B2-8505-4208-46E8-DEFE023A84C6}"/>
              </a:ext>
            </a:extLst>
          </p:cNvPr>
          <p:cNvSpPr txBox="1"/>
          <p:nvPr/>
        </p:nvSpPr>
        <p:spPr>
          <a:xfrm>
            <a:off x="1192306" y="1981865"/>
            <a:ext cx="93860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扬州市</a:t>
            </a:r>
            <a:r>
              <a:rPr lang="en-US" altLang="zh-CN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2025</a:t>
            </a:r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届高三第三次调研测试     第</a:t>
            </a:r>
            <a:r>
              <a:rPr lang="en-US" altLang="zh-CN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4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3DD701-5839-46CF-5EF1-BD7F0A8CBEA8}"/>
              </a:ext>
            </a:extLst>
          </p:cNvPr>
          <p:cNvSpPr txBox="1"/>
          <p:nvPr/>
        </p:nvSpPr>
        <p:spPr>
          <a:xfrm>
            <a:off x="2531409" y="3683702"/>
            <a:ext cx="6707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江苏省高邮中学  孙晓健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1169670" y="1183006"/>
            <a:ext cx="9875520" cy="4772024"/>
          </a:xfrm>
          <a:noFill/>
          <a:ln>
            <a:noFill/>
          </a:ln>
        </p:spPr>
        <p:txBody>
          <a:bodyPr anchor="t" anchorCtr="0"/>
          <a:lstStyle/>
          <a:p>
            <a:pPr latinLnBrk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3137903"/>
              </p:ext>
            </p:extLst>
          </p:nvPr>
        </p:nvGraphicFramePr>
        <p:xfrm>
          <a:off x="58046" y="564774"/>
          <a:ext cx="11777651" cy="6293226"/>
        </p:xfrm>
        <a:graphic>
          <a:graphicData uri="http://schemas.openxmlformats.org/drawingml/2006/table">
            <a:tbl>
              <a:tblPr/>
              <a:tblGrid>
                <a:gridCol w="105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9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22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年份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卷别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所考成语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题型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命题特点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78">
                <a:tc rowSpan="3"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2024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年</a:t>
                      </a:r>
                    </a:p>
                  </a:txBody>
                  <a:tcPr marL="82296" marR="82296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 dirty="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因人而异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精神抖擞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全国甲卷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53">
                <a:tc rowSpan="4"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2023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年</a:t>
                      </a:r>
                    </a:p>
                  </a:txBody>
                  <a:tcPr marL="82296" marR="82296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望其项背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语病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语病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+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成语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9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束手无策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赞不绝口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8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全国甲卷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卧薪尝胆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庖丁解牛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一鼓作气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讲解成语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dirty="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三个成语中任选一个，借鉴第三位教师的讲解方法，拟出讲解要点。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全国乙卷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875">
                <a:tc rowSpan="4"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年</a:t>
                      </a:r>
                    </a:p>
                  </a:txBody>
                  <a:tcPr marL="82296" marR="82296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Ⅰ</a:t>
                      </a: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不解之缘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秘而不宣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屡见不鲜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新课标</a:t>
                      </a:r>
                      <a:r>
                        <a:rPr lang="en-US" altLang="zh-CN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Ⅱ</a:t>
                      </a: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卷</a:t>
                      </a:r>
                      <a:endParaRPr lang="zh-CN" altLang="en-US" sz="1800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扣人心弦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循循善诱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热火朝天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79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全国甲卷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天翻地覆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遥不可及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身临其境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尽收眼底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全国乙卷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顺理成章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难以言喻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迫不及待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填空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22860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请在文中横线处填入恰当的成语。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20">
                <a:tc rowSpan="3">
                  <a:txBody>
                    <a:bodyPr/>
                    <a:lstStyle/>
                    <a:p>
                      <a:pPr marL="85725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00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总结</a:t>
                      </a:r>
                    </a:p>
                  </a:txBody>
                  <a:tcPr marL="82296" marR="82296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85725" indent="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1.2023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至</a:t>
                      </a:r>
                      <a:r>
                        <a:rPr lang="en-US" altLang="zh-CN" sz="18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2024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年成语命题特点变化多样，几个卷别的题型出现了交替变化！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85725" indent="0" algn="just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有的卷别中出现了不考成语的现象，语言运用的考点特多，许多考点为轮考考点！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85725"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3.2022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年至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2024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年成语考查虽淡化，但必考，卷别不同，特点不同，一个字概括“</a:t>
                      </a:r>
                      <a:r>
                        <a:rPr lang="zh-CN" sz="18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”！</a:t>
                      </a:r>
                    </a:p>
                  </a:txBody>
                  <a:tcPr marL="82296" marR="82296" marT="0" marB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深度视觉·原创设计 https://www.docer.com/works?userid=22383862">
            <a:extLst>
              <a:ext uri="{FF2B5EF4-FFF2-40B4-BE49-F238E27FC236}">
                <a16:creationId xmlns:a16="http://schemas.microsoft.com/office/drawing/2014/main" id="{7EEE7D0C-00BA-78D4-16B4-ABF19D00C9D2}"/>
              </a:ext>
            </a:extLst>
          </p:cNvPr>
          <p:cNvSpPr/>
          <p:nvPr/>
        </p:nvSpPr>
        <p:spPr>
          <a:xfrm>
            <a:off x="58046" y="18934"/>
            <a:ext cx="2983679" cy="476250"/>
          </a:xfrm>
          <a:prstGeom prst="roundRect">
            <a:avLst>
              <a:gd name="adj" fmla="val 0"/>
            </a:avLst>
          </a:prstGeom>
          <a:solidFill>
            <a:srgbClr val="10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lt"/>
              </a:rPr>
              <a:t>近三年高考成语专项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3901843" y="3684342"/>
            <a:ext cx="43900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36"/>
          <p:cNvSpPr/>
          <p:nvPr/>
        </p:nvSpPr>
        <p:spPr>
          <a:xfrm>
            <a:off x="0" y="0"/>
            <a:ext cx="12192635" cy="273685"/>
          </a:xfrm>
          <a:prstGeom prst="roundRect">
            <a:avLst>
              <a:gd name="adj" fmla="val 50000"/>
            </a:avLst>
          </a:prstGeom>
          <a:solidFill>
            <a:srgbClr val="C2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语言文字运用</a:t>
            </a:r>
          </a:p>
        </p:txBody>
      </p:sp>
      <p:sp>
        <p:nvSpPr>
          <p:cNvPr id="1048861" name="矩形 1"/>
          <p:cNvSpPr/>
          <p:nvPr/>
        </p:nvSpPr>
        <p:spPr>
          <a:xfrm>
            <a:off x="373062" y="1726640"/>
            <a:ext cx="11445875" cy="2916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711200" algn="just">
              <a:lnSpc>
                <a:spcPct val="150000"/>
              </a:lnSpc>
              <a:spcAft>
                <a:spcPct val="0"/>
              </a:spcAft>
            </a:pPr>
            <a:endParaRPr lang="zh-CN" altLang="zh-CN" sz="2000" b="1" kern="100" dirty="0">
              <a:latin typeface="Times New Roman" panose="02020603050405020304" pitchFamily="18" charset="0"/>
              <a:ea typeface="方正中等线_GBK" panose="02000000000000000000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任何成语在句子、语段中绝对不是</a:t>
            </a:r>
            <a:r>
              <a:rPr lang="en-US" altLang="zh-CN" sz="2000" kern="100" dirty="0">
                <a:latin typeface="宋体" panose="02010600030101010101" pitchFamily="2" charset="-122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孤立</a:t>
            </a:r>
            <a:r>
              <a:rPr lang="en-US" altLang="zh-CN" sz="2000" kern="100" dirty="0">
                <a:latin typeface="宋体" panose="02010600030101010101" pitchFamily="2" charset="-122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的，总与上下文有着千丝万缕的联系。所谓分析语境，就是把种种联系找出来。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认真分析与体会语境的提示性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。成语总是存在于一定的语境中，语境会或明或暗的对该成语进行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阐释、照应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提示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，圈画出所填成语的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前后提示词语，</a:t>
            </a:r>
            <a:r>
              <a:rPr lang="zh-CN" altLang="en-US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同时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我们要</a:t>
            </a:r>
            <a:r>
              <a:rPr lang="zh-CN" altLang="en-US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注意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语境中隐含的的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对象，褒贬，谦敬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限定性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要求</a:t>
            </a:r>
            <a:r>
              <a:rPr lang="zh-CN" altLang="en-US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以及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语境中隐含的的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搭配，语法，逻辑</a:t>
            </a:r>
            <a:r>
              <a:rPr lang="zh-CN" altLang="zh-CN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等要求。</a:t>
            </a:r>
            <a:r>
              <a:rPr lang="zh-CN" altLang="en-US" sz="2000" kern="100" dirty="0"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最后</a:t>
            </a:r>
            <a:r>
              <a:rPr lang="zh-CN" altLang="en-US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填入合适的</a:t>
            </a:r>
            <a:r>
              <a:rPr lang="zh-CN" altLang="zh-CN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_GBK" panose="02000000000000000000" charset="-122"/>
                <a:cs typeface="Times New Roman" panose="02020603050405020304" pitchFamily="18" charset="0"/>
                <a:sym typeface="+mn-ea"/>
              </a:rPr>
              <a:t>成语。</a:t>
            </a:r>
          </a:p>
        </p:txBody>
      </p:sp>
      <p:sp>
        <p:nvSpPr>
          <p:cNvPr id="1048862" name="文本框 2"/>
          <p:cNvSpPr txBox="1"/>
          <p:nvPr/>
        </p:nvSpPr>
        <p:spPr>
          <a:xfrm>
            <a:off x="3256280" y="579755"/>
            <a:ext cx="5365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成语填空题【方法归纳】</a:t>
            </a:r>
          </a:p>
        </p:txBody>
      </p:sp>
      <p:sp>
        <p:nvSpPr>
          <p:cNvPr id="1048863" name="文本框 3"/>
          <p:cNvSpPr txBox="1"/>
          <p:nvPr/>
        </p:nvSpPr>
        <p:spPr>
          <a:xfrm>
            <a:off x="1009725" y="1081480"/>
            <a:ext cx="202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义境相符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61" grpId="0"/>
      <p:bldP spid="10488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78" y="182856"/>
            <a:ext cx="9650804" cy="4816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182880"/>
            <a:ext cx="11666855" cy="60027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255" y="1028712"/>
            <a:ext cx="11589086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0000"/>
              </a:lnSpc>
            </a:pP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“您好，我们可以对诗吗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”当你行走于西安街头，有人身着汉服，如此打招呼，你不必吃惊，因为这是古都正在兴起的一种“潮玩”方式——对诗。只需调动知识储备，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你便可与对方来一场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宋体" panose="02010600030101010101" pitchFamily="2" charset="-122"/>
                <a:cs typeface="楷体" panose="02010609060101010101" pitchFamily="49" charset="-122"/>
              </a:rPr>
              <a:t>  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的诗词比拼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：吟一句“大鹏一日同风起”，对一句“扶摇直上九万里”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;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诵一句“今人不见古时月”，答一句“今月曾经照古人”……</a:t>
            </a:r>
            <a:endParaRPr lang="zh-CN" altLang="zh-CN" sz="1600" kern="100" dirty="0"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20000"/>
              </a:lnSpc>
            </a:pP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“对诗”原是西安推出的沉浸式文旅体验活动，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随着热度的提升，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宋体" panose="02010600030101010101" pitchFamily="2" charset="-122"/>
                <a:cs typeface="楷体" panose="02010609060101010101" pitchFamily="49" charset="-122"/>
              </a:rPr>
              <a:t>  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的游客越来越多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，一些西安市民也自发走上街头，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( 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甲 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。他们与路人以“对诗”相逢，共赴诗意盎然的时光，成为古都一景。</a:t>
            </a:r>
            <a:endParaRPr lang="en-US" altLang="zh-CN" sz="1600" kern="100" dirty="0">
              <a:effectLst/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6700" algn="just">
              <a:lnSpc>
                <a:spcPct val="120000"/>
              </a:lnSpc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 ①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刘钰最早走上西安街头与人对诗，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②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是最受网民所欢迎的诗词博主之一。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③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刘钰自幼喜爱读诗，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④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大学毕业后，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⑤</a:t>
            </a:r>
            <a:r>
              <a:rPr lang="zh-CN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致力于在互联网上一直传播诗词文化。从赏析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名句到探究诗人逸事，再到讲述历史故事，她尝试了多种形式后发现，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( 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乙 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。“对诗贴近年轻人，更接地气，让诗词走出课本，走进大街小巷，融入人们的日常生活。”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渐渐地，主动找刘钰对诗的人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C</a:t>
            </a:r>
            <a:r>
              <a:rPr lang="en-US" altLang="zh-CN" sz="1600" u="sng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宋体" panose="02010600030101010101" pitchFamily="2" charset="-122"/>
                <a:cs typeface="楷体" panose="02010609060101010101" pitchFamily="49" charset="-122"/>
              </a:rPr>
              <a:t>  </a:t>
            </a:r>
            <a:r>
              <a:rPr lang="zh-CN" altLang="zh-CN" sz="16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，她的对诗类短视频在网络上迅速走红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。其中她与一位手捧奶茶的游客长达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分钟的对诗短视频，让网友大呼过瘾，收获近千万的点赞量。</a:t>
            </a:r>
            <a:endParaRPr lang="zh-CN" altLang="zh-CN" sz="1600" kern="100" dirty="0"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30000"/>
              </a:lnSpc>
            </a:pP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与刘钰不同，每晚来到大唐不夜城开启“对诗”直播的赵路路，原本是一名打工人，文化水平并不高。生活困顿之时，他无意中读到一篇《破窑賦》，深受感染。从那以后，他将诗词集作为枕边书，每晚温习。</a:t>
            </a:r>
            <a:r>
              <a:rPr lang="zh-CN" altLang="zh-CN" sz="1600" u="wavy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“失意时，我会想起苏东坡的‘一蓑烟雨任平生’，坦然面对困难，继续前行，这是诗词给予我的心灵慰藉。”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赵路路说。起初，“对诗”只是赵路路对传统文化的爱好。但随着他的走红，来找他的人越来越多。“大家不远千里来对诗，这不是我的魅力，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( 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丙 </a:t>
            </a:r>
            <a:r>
              <a:rPr lang="en-US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。”赵路路意识到自己肩负的责任更重了，他决心将“对诗”坚持下去。</a:t>
            </a:r>
            <a:endParaRPr lang="zh-CN" altLang="zh-CN" sz="1600" kern="100" dirty="0"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30000"/>
              </a:lnSpc>
            </a:pP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除了直播对诗，赵路路还创建了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16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个与诗词相关的学习交流群，方便全国各地的诗友交流心得、分享感悟，互相鼓励、共同成长。</a:t>
            </a:r>
            <a:endParaRPr lang="zh-CN" altLang="zh-CN" sz="1600" kern="100" dirty="0"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20000"/>
              </a:lnSpc>
            </a:pPr>
            <a:endParaRPr lang="en-US" altLang="zh-CN" sz="1600" kern="100" dirty="0">
              <a:effectLst/>
              <a:latin typeface="Calibri" panose="020F0502020204030204" charset="0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266700" algn="just">
              <a:lnSpc>
                <a:spcPct val="120000"/>
              </a:lnSpc>
            </a:pPr>
            <a:endParaRPr lang="zh-CN" altLang="zh-CN" sz="1600" kern="100" dirty="0"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F730AD9-FF5E-C3DD-7FCF-6D1982F84F6C}"/>
              </a:ext>
            </a:extLst>
          </p:cNvPr>
          <p:cNvSpPr txBox="1"/>
          <p:nvPr/>
        </p:nvSpPr>
        <p:spPr>
          <a:xfrm>
            <a:off x="661518" y="503969"/>
            <a:ext cx="906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原题呈现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4525" y="515620"/>
            <a:ext cx="11296015" cy="175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18.</a:t>
            </a:r>
            <a:r>
              <a:rPr lang="zh-CN" altLang="en-US" sz="2400" b="1" dirty="0"/>
              <a:t>请在文中画横线处填入恰当的成语。</a:t>
            </a:r>
            <a:r>
              <a:rPr lang="en-US" altLang="zh-CN" sz="2400" b="1" dirty="0"/>
              <a:t>(3</a:t>
            </a:r>
            <a:r>
              <a:rPr lang="zh-CN" altLang="en-US" sz="2400" b="1" dirty="0"/>
              <a:t>分</a:t>
            </a:r>
            <a:r>
              <a:rPr lang="en-US" altLang="zh-CN" sz="2400" b="1" dirty="0"/>
              <a:t>)</a:t>
            </a:r>
          </a:p>
          <a:p>
            <a:pPr indent="266700" algn="just">
              <a:lnSpc>
                <a:spcPct val="120000"/>
              </a:lnSpc>
            </a:pPr>
            <a:r>
              <a:rPr lang="en-US" altLang="zh-CN" sz="24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zh-CN" sz="24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只需调动知识储备，你便可与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对方</a:t>
            </a:r>
            <a:r>
              <a:rPr lang="zh-CN" altLang="zh-CN" sz="24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来一场</a:t>
            </a:r>
            <a:r>
              <a:rPr lang="en-US" altLang="zh-CN" sz="2400" u="sng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u="sng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en-US" altLang="zh-CN" sz="2400" u="sng" kern="100" dirty="0">
                <a:effectLst/>
                <a:latin typeface="楷体" panose="02010609060101010101" pitchFamily="49" charset="-122"/>
                <a:ea typeface="宋体" panose="02010600030101010101" pitchFamily="2" charset="-122"/>
                <a:cs typeface="楷体" panose="02010609060101010101" pitchFamily="49" charset="-122"/>
              </a:rPr>
              <a:t>  </a:t>
            </a:r>
            <a:r>
              <a:rPr lang="zh-CN" altLang="zh-CN" sz="2400" kern="100" dirty="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的诗词比拼：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吟一句“大鹏一日同风起”，对一句“扶摇直上九万里”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;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诵一句“今人不见古时月”，答一句“今月曾经照古人”……</a:t>
            </a:r>
            <a:endParaRPr lang="zh-CN" altLang="zh-CN" sz="2400" kern="100" dirty="0">
              <a:solidFill>
                <a:srgbClr val="FF0000"/>
              </a:solidFill>
              <a:effectLst/>
              <a:latin typeface="Calibri" panose="020F050202020403020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9928D53F-AB15-2C40-2F8B-CDE7CD2A9DA2}"/>
              </a:ext>
            </a:extLst>
          </p:cNvPr>
          <p:cNvSpPr/>
          <p:nvPr/>
        </p:nvSpPr>
        <p:spPr>
          <a:xfrm>
            <a:off x="5347447" y="1371600"/>
            <a:ext cx="331694" cy="9950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8673DA-13AA-B456-3E35-88DE62D80A27}"/>
              </a:ext>
            </a:extLst>
          </p:cNvPr>
          <p:cNvSpPr/>
          <p:nvPr/>
        </p:nvSpPr>
        <p:spPr>
          <a:xfrm>
            <a:off x="4823011" y="2394286"/>
            <a:ext cx="1380565" cy="4482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对象为人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25142C-7B23-444D-F6B1-9132908F9851}"/>
              </a:ext>
            </a:extLst>
          </p:cNvPr>
          <p:cNvSpPr/>
          <p:nvPr/>
        </p:nvSpPr>
        <p:spPr>
          <a:xfrm>
            <a:off x="9126070" y="2383753"/>
            <a:ext cx="2653553" cy="8678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各种诗句层出不穷，说明对诗时的精神状态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7842B1C1-6BCC-DA11-15B3-AB9F37A44B66}"/>
              </a:ext>
            </a:extLst>
          </p:cNvPr>
          <p:cNvSpPr/>
          <p:nvPr/>
        </p:nvSpPr>
        <p:spPr>
          <a:xfrm>
            <a:off x="10219765" y="1694329"/>
            <a:ext cx="466164" cy="6666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29CE104-1135-BE29-7C02-D7BE1A31C71E}"/>
              </a:ext>
            </a:extLst>
          </p:cNvPr>
          <p:cNvSpPr/>
          <p:nvPr/>
        </p:nvSpPr>
        <p:spPr>
          <a:xfrm>
            <a:off x="7252447" y="0"/>
            <a:ext cx="2590800" cy="10331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酣畅淋漓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形容诗词比拼时尽情尽兴的状态。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6FEDF6-507F-B690-92AC-A0F0BE48ED59}"/>
              </a:ext>
            </a:extLst>
          </p:cNvPr>
          <p:cNvSpPr txBox="1"/>
          <p:nvPr/>
        </p:nvSpPr>
        <p:spPr>
          <a:xfrm>
            <a:off x="644525" y="3429560"/>
            <a:ext cx="11296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对诗”原是西安推出的沉浸式文旅体验活动，随着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热度的提升</a:t>
            </a:r>
            <a:r>
              <a:rPr lang="zh-CN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400" u="sng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u="sng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r>
              <a:rPr lang="en-US" altLang="zh-CN" sz="2400" u="sng" kern="100" dirty="0">
                <a:effectLst/>
                <a:latin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的游客越来越多</a:t>
            </a:r>
            <a:endParaRPr lang="zh-CN" altLang="en-US" sz="2400" dirty="0"/>
          </a:p>
        </p:txBody>
      </p:sp>
      <p:sp>
        <p:nvSpPr>
          <p:cNvPr id="17" name="标注: 上箭头 16">
            <a:extLst>
              <a:ext uri="{FF2B5EF4-FFF2-40B4-BE49-F238E27FC236}">
                <a16:creationId xmlns:a16="http://schemas.microsoft.com/office/drawing/2014/main" id="{B88AF3F7-15A2-0716-DD19-5245B592F053}"/>
              </a:ext>
            </a:extLst>
          </p:cNvPr>
          <p:cNvSpPr/>
          <p:nvPr/>
        </p:nvSpPr>
        <p:spPr>
          <a:xfrm>
            <a:off x="7521389" y="3791611"/>
            <a:ext cx="1470211" cy="1069912"/>
          </a:xfrm>
          <a:prstGeom prst="upArrow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游客前来的前置条件</a:t>
            </a:r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23CED903-9229-AA28-70AE-C77B4EB54F48}"/>
              </a:ext>
            </a:extLst>
          </p:cNvPr>
          <p:cNvSpPr/>
          <p:nvPr/>
        </p:nvSpPr>
        <p:spPr>
          <a:xfrm>
            <a:off x="9332260" y="4068711"/>
            <a:ext cx="2608280" cy="1183000"/>
          </a:xfrm>
          <a:prstGeom prst="wedgeRoundRectCallout">
            <a:avLst>
              <a:gd name="adj1" fmla="val -33814"/>
              <a:gd name="adj2" fmla="val -70987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慕名而来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游客因“对诗”活动的名气而前来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6B4FCEC-C6B7-7B7B-A3DE-FCC7252CAA1F}"/>
              </a:ext>
            </a:extLst>
          </p:cNvPr>
          <p:cNvSpPr txBox="1"/>
          <p:nvPr/>
        </p:nvSpPr>
        <p:spPr>
          <a:xfrm>
            <a:off x="761309" y="5223574"/>
            <a:ext cx="11062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solidFill>
                  <a:srgbClr val="FF0000"/>
                </a:solidFill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渐渐地</a:t>
            </a:r>
            <a:r>
              <a:rPr lang="zh-CN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，主动找刘钰对诗的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en-US" altLang="zh-CN" sz="2400" u="sng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400" u="sng" kern="1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r>
              <a:rPr lang="en-US" altLang="zh-CN" sz="2400" u="sng" kern="100" dirty="0">
                <a:effectLst/>
                <a:latin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400" kern="100" dirty="0">
                <a:effectLst/>
                <a:ea typeface="楷体" panose="02010609060101010101" pitchFamily="49" charset="-122"/>
                <a:cs typeface="楷体" panose="02010609060101010101" pitchFamily="49" charset="-122"/>
              </a:rPr>
              <a:t>，她的对诗类短视频在网络上迅速走红。</a:t>
            </a:r>
            <a:endParaRPr lang="zh-CN" altLang="en-US" sz="2400" dirty="0"/>
          </a:p>
        </p:txBody>
      </p:sp>
      <p:sp>
        <p:nvSpPr>
          <p:cNvPr id="24" name="对话气泡: 椭圆形 23">
            <a:extLst>
              <a:ext uri="{FF2B5EF4-FFF2-40B4-BE49-F238E27FC236}">
                <a16:creationId xmlns:a16="http://schemas.microsoft.com/office/drawing/2014/main" id="{8624DA63-9413-A26D-A898-FA0ABFA60DC0}"/>
              </a:ext>
            </a:extLst>
          </p:cNvPr>
          <p:cNvSpPr/>
          <p:nvPr/>
        </p:nvSpPr>
        <p:spPr>
          <a:xfrm>
            <a:off x="977153" y="5920302"/>
            <a:ext cx="2716306" cy="727954"/>
          </a:xfrm>
          <a:prstGeom prst="wedgeEllipseCallout">
            <a:avLst>
              <a:gd name="adj1" fmla="val -34086"/>
              <a:gd name="adj2" fmla="val -9020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i="0" dirty="0">
                <a:solidFill>
                  <a:schemeClr val="bg1"/>
                </a:solidFill>
                <a:effectLst/>
                <a:latin typeface="PingFang SC"/>
              </a:rPr>
              <a:t>受欢迎程度逐渐变化的过程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标注: 下箭头 24">
            <a:extLst>
              <a:ext uri="{FF2B5EF4-FFF2-40B4-BE49-F238E27FC236}">
                <a16:creationId xmlns:a16="http://schemas.microsoft.com/office/drawing/2014/main" id="{85C7852A-212E-3FFF-DE1E-08F5A38BBA43}"/>
              </a:ext>
            </a:extLst>
          </p:cNvPr>
          <p:cNvSpPr/>
          <p:nvPr/>
        </p:nvSpPr>
        <p:spPr>
          <a:xfrm>
            <a:off x="4110318" y="4394994"/>
            <a:ext cx="1120588" cy="856717"/>
          </a:xfrm>
          <a:prstGeom prst="downArrowCallout">
            <a:avLst>
              <a:gd name="adj1" fmla="val 50000"/>
              <a:gd name="adj2" fmla="val 31024"/>
              <a:gd name="adj3" fmla="val 25000"/>
              <a:gd name="adj4" fmla="val 6497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对象为人</a:t>
            </a:r>
          </a:p>
        </p:txBody>
      </p:sp>
      <p:sp>
        <p:nvSpPr>
          <p:cNvPr id="26" name="思想气泡: 云 25">
            <a:extLst>
              <a:ext uri="{FF2B5EF4-FFF2-40B4-BE49-F238E27FC236}">
                <a16:creationId xmlns:a16="http://schemas.microsoft.com/office/drawing/2014/main" id="{B75DEF76-3D28-4A8F-3FE0-6186162C32F7}"/>
              </a:ext>
            </a:extLst>
          </p:cNvPr>
          <p:cNvSpPr/>
          <p:nvPr/>
        </p:nvSpPr>
        <p:spPr>
          <a:xfrm>
            <a:off x="5513292" y="5685240"/>
            <a:ext cx="2796989" cy="1172760"/>
          </a:xfrm>
          <a:prstGeom prst="cloudCallout">
            <a:avLst>
              <a:gd name="adj1" fmla="val -45639"/>
              <a:gd name="adj2" fmla="val -5892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络绎不绝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主动找刘钰对诗的人连续不断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学生答题情况分析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9288" y="3308432"/>
            <a:ext cx="721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满分示例：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925" y="2429510"/>
            <a:ext cx="824801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288" y="1255965"/>
            <a:ext cx="108505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324100" algn="l"/>
              </a:tabLst>
            </a:pPr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均分：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1.5   </a:t>
            </a:r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，最高分：</a:t>
            </a: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分，最低分：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endParaRPr lang="en-US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324100" algn="l"/>
              </a:tabLst>
            </a:pP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原题再现：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18.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请在文中画横线处填入恰当的成语（</a:t>
            </a:r>
            <a:r>
              <a:rPr lang="en-US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zh-CN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参考答案：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酣畅淋漓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B: 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慕名而来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 C: </a:t>
            </a:r>
            <a:r>
              <a:rPr lang="zh-CN" altLang="zh-CN" sz="2400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络绎不绝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补充答案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</a:t>
            </a:r>
            <a:r>
              <a:rPr lang="en-US" altLang="zh-CN" sz="24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处可填淋漓尽致，热火朝天，激情澎湃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400" b="1" kern="1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(2)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处可填接踵而至，纷至沓来，接二连三</a:t>
            </a:r>
            <a:endParaRPr lang="zh-CN" altLang="zh-CN" sz="24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图片 5">
            <a:extLst>
              <a:ext uri="{FF2B5EF4-FFF2-40B4-BE49-F238E27FC236}">
                <a16:creationId xmlns:a16="http://schemas.microsoft.com/office/drawing/2014/main" id="{B6EDB1B3-D0FC-6464-426B-B59665A4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52" y="3984664"/>
            <a:ext cx="6130910" cy="23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2">
            <a:extLst>
              <a:ext uri="{FF2B5EF4-FFF2-40B4-BE49-F238E27FC236}">
                <a16:creationId xmlns:a16="http://schemas.microsoft.com/office/drawing/2014/main" id="{D049D74D-8D22-C217-6BAA-1BFEAB07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89" y="4015893"/>
            <a:ext cx="6678482" cy="23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265" y="184747"/>
            <a:ext cx="10969200" cy="705600"/>
          </a:xfrm>
        </p:spPr>
        <p:txBody>
          <a:bodyPr/>
          <a:lstStyle/>
          <a:p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学生答题情况分析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2405" y="4413216"/>
            <a:ext cx="8248015" cy="565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720" y="1432675"/>
            <a:ext cx="111839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tabLst>
                <a:tab pos="2324100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忽视语境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及成语含意：</a:t>
            </a:r>
            <a:r>
              <a:rPr lang="zh-CN" altLang="zh-CN" sz="20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成语的运用与语境密切相关，因为语境对语言表达有一定的限制作用，不少同学脱离文本，所选词语与文中意思无关。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720" y="921232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存在问题：</a:t>
            </a:r>
          </a:p>
        </p:txBody>
      </p:sp>
      <p:pic>
        <p:nvPicPr>
          <p:cNvPr id="2050" name="图片 6">
            <a:extLst>
              <a:ext uri="{FF2B5EF4-FFF2-40B4-BE49-F238E27FC236}">
                <a16:creationId xmlns:a16="http://schemas.microsoft.com/office/drawing/2014/main" id="{A5A83428-6A41-8378-BE77-BDA4DE2C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4" y="2143761"/>
            <a:ext cx="4495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0">
            <a:extLst>
              <a:ext uri="{FF2B5EF4-FFF2-40B4-BE49-F238E27FC236}">
                <a16:creationId xmlns:a16="http://schemas.microsoft.com/office/drawing/2014/main" id="{5E1CA84F-94A2-154B-EF11-9AC390F30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99" y="2133071"/>
            <a:ext cx="4576042" cy="23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8783D70-A9B2-A058-1886-EE3DAB992547}"/>
              </a:ext>
            </a:extLst>
          </p:cNvPr>
          <p:cNvSpPr txBox="1"/>
          <p:nvPr/>
        </p:nvSpPr>
        <p:spPr>
          <a:xfrm>
            <a:off x="567315" y="4542398"/>
            <a:ext cx="5605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kern="1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000" b="1" kern="100" dirty="0">
                <a:solidFill>
                  <a:srgbClr val="FF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书写有错误</a:t>
            </a:r>
            <a:r>
              <a:rPr lang="zh-CN" altLang="en-US" sz="2000" b="1" kern="100" dirty="0">
                <a:solidFill>
                  <a:srgbClr val="FF0000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0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学生书写过程中</a:t>
            </a:r>
            <a:r>
              <a:rPr lang="zh-CN" altLang="en-US" sz="2000" kern="100" dirty="0">
                <a:ea typeface="宋体" panose="02010600030101010101" pitchFamily="2" charset="-122"/>
                <a:cs typeface="宋体" panose="02010600030101010101" pitchFamily="2" charset="-122"/>
              </a:rPr>
              <a:t>酣</a:t>
            </a:r>
            <a:r>
              <a:rPr lang="zh-CN" altLang="zh-CN" sz="20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000" kern="100" dirty="0">
                <a:ea typeface="宋体" panose="02010600030101010101" pitchFamily="2" charset="-122"/>
                <a:cs typeface="宋体" panose="02010600030101010101" pitchFamily="2" charset="-122"/>
              </a:rPr>
              <a:t>慕</a:t>
            </a:r>
            <a:r>
              <a:rPr lang="zh-CN" altLang="zh-CN" sz="20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2000" kern="100" dirty="0">
                <a:ea typeface="宋体" panose="02010600030101010101" pitchFamily="2" charset="-122"/>
                <a:cs typeface="宋体" panose="02010600030101010101" pitchFamily="2" charset="-122"/>
              </a:rPr>
              <a:t>络绎</a:t>
            </a:r>
            <a:r>
              <a:rPr lang="zh-CN" altLang="zh-CN" sz="2000" kern="1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等字经常错误。</a:t>
            </a:r>
            <a:endParaRPr lang="zh-CN" altLang="en-US" sz="2000" dirty="0"/>
          </a:p>
        </p:txBody>
      </p:sp>
      <p:pic>
        <p:nvPicPr>
          <p:cNvPr id="2052" name="图片 14">
            <a:extLst>
              <a:ext uri="{FF2B5EF4-FFF2-40B4-BE49-F238E27FC236}">
                <a16:creationId xmlns:a16="http://schemas.microsoft.com/office/drawing/2014/main" id="{DD27EEB0-B878-F103-C468-7D12B5E6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5" y="4978366"/>
            <a:ext cx="3508671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3">
            <a:extLst>
              <a:ext uri="{FF2B5EF4-FFF2-40B4-BE49-F238E27FC236}">
                <a16:creationId xmlns:a16="http://schemas.microsoft.com/office/drawing/2014/main" id="{E614A00B-F8AA-D9C0-D91D-DD7797D5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05" y="4564718"/>
            <a:ext cx="3508671" cy="224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17">
            <a:extLst>
              <a:ext uri="{FF2B5EF4-FFF2-40B4-BE49-F238E27FC236}">
                <a16:creationId xmlns:a16="http://schemas.microsoft.com/office/drawing/2014/main" id="{C8905C44-699D-7165-6075-87DEEAF4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93" y="2157374"/>
            <a:ext cx="3347241" cy="23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复习建议</a:t>
            </a:r>
            <a:endParaRPr lang="zh-CN" alt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847" y="1314000"/>
            <a:ext cx="10934264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）积累常用成语，形成常见成语知识库。</a:t>
            </a:r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）注意区分相近成语的差别（感情色彩、语体色彩、使用对象等）</a:t>
            </a:r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）联系语境和具体情境，注重语段的逻辑分析，根据上下语境分析、理解、推断成语。</a:t>
            </a:r>
            <a:endParaRPr lang="en-US" altLang="zh-CN" sz="3200" dirty="0"/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）检查：</a:t>
            </a:r>
            <a:endParaRPr lang="en-US" altLang="zh-CN" sz="3200" dirty="0"/>
          </a:p>
          <a:p>
            <a:pPr algn="l">
              <a:tabLst>
                <a:tab pos="232410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a.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否为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成语；</a:t>
            </a:r>
            <a:endParaRPr lang="en-US" altLang="zh-CN" sz="36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l">
              <a:tabLst>
                <a:tab pos="232410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b.</a:t>
            </a:r>
            <a:r>
              <a:rPr lang="zh-CN" altLang="en-US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是否合乎语境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36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l">
              <a:tabLst>
                <a:tab pos="232410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      c.</a:t>
            </a:r>
            <a:r>
              <a:rPr lang="zh-CN" altLang="en-US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是否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出现错字。</a:t>
            </a:r>
            <a:endParaRPr lang="en-US" altLang="zh-CN" sz="36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indent="711200" algn="just" fontAlgn="auto">
              <a:lnSpc>
                <a:spcPts val="3760"/>
              </a:lnSpc>
              <a:spcAft>
                <a:spcPts val="0"/>
              </a:spcAft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endParaRPr lang="zh-CN" altLang="en-US" sz="3200" dirty="0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113B21B9-4B92-7861-52BA-95FA319DD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625" y="2629311"/>
            <a:ext cx="4221284" cy="4899732"/>
          </a:xfrm>
          <a:custGeom>
            <a:avLst/>
            <a:gdLst>
              <a:gd name="connsiteX0" fmla="*/ 0 w 4541807"/>
              <a:gd name="connsiteY0" fmla="*/ 0 h 6679129"/>
              <a:gd name="connsiteX1" fmla="*/ 4541807 w 4541807"/>
              <a:gd name="connsiteY1" fmla="*/ 0 h 6679129"/>
              <a:gd name="connsiteX2" fmla="*/ 4541807 w 4541807"/>
              <a:gd name="connsiteY2" fmla="*/ 6679129 h 6679129"/>
              <a:gd name="connsiteX3" fmla="*/ 277173 w 4541807"/>
              <a:gd name="connsiteY3" fmla="*/ 6679129 h 6679129"/>
              <a:gd name="connsiteX4" fmla="*/ 326648 w 4541807"/>
              <a:gd name="connsiteY4" fmla="*/ 6671579 h 6679129"/>
              <a:gd name="connsiteX5" fmla="*/ 1620796 w 4541807"/>
              <a:gd name="connsiteY5" fmla="*/ 5083712 h 6679129"/>
              <a:gd name="connsiteX6" fmla="*/ 1250685 w 4541807"/>
              <a:gd name="connsiteY6" fmla="*/ 4052735 h 6679129"/>
              <a:gd name="connsiteX7" fmla="*/ 1166688 w 4541807"/>
              <a:gd name="connsiteY7" fmla="*/ 3960315 h 6679129"/>
              <a:gd name="connsiteX8" fmla="*/ 1281902 w 4541807"/>
              <a:gd name="connsiteY8" fmla="*/ 3898276 h 6679129"/>
              <a:gd name="connsiteX9" fmla="*/ 1402482 w 4541807"/>
              <a:gd name="connsiteY9" fmla="*/ 3832962 h 6679129"/>
              <a:gd name="connsiteX10" fmla="*/ 1467796 w 4541807"/>
              <a:gd name="connsiteY10" fmla="*/ 3712382 h 6679129"/>
              <a:gd name="connsiteX11" fmla="*/ 1588377 w 4541807"/>
              <a:gd name="connsiteY11" fmla="*/ 2908514 h 6679129"/>
              <a:gd name="connsiteX12" fmla="*/ 1432627 w 4541807"/>
              <a:gd name="connsiteY12" fmla="*/ 2491507 h 6679129"/>
              <a:gd name="connsiteX13" fmla="*/ 714170 w 4541807"/>
              <a:gd name="connsiteY13" fmla="*/ 2672377 h 6679129"/>
              <a:gd name="connsiteX14" fmla="*/ 513203 w 4541807"/>
              <a:gd name="connsiteY14" fmla="*/ 3134601 h 6679129"/>
              <a:gd name="connsiteX15" fmla="*/ 469522 w 4541807"/>
              <a:gd name="connsiteY15" fmla="*/ 3532582 h 6679129"/>
              <a:gd name="connsiteX16" fmla="*/ 326647 w 4541807"/>
              <a:gd name="connsiteY16" fmla="*/ 3495845 h 6679129"/>
              <a:gd name="connsiteX17" fmla="*/ 0 w 4541807"/>
              <a:gd name="connsiteY17" fmla="*/ 3462916 h 66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1807" h="6679128">
                <a:moveTo>
                  <a:pt x="0" y="0"/>
                </a:moveTo>
                <a:lnTo>
                  <a:pt x="4541807" y="0"/>
                </a:lnTo>
                <a:lnTo>
                  <a:pt x="4541807" y="6679129"/>
                </a:lnTo>
                <a:lnTo>
                  <a:pt x="277173" y="6679129"/>
                </a:lnTo>
                <a:lnTo>
                  <a:pt x="326648" y="6671579"/>
                </a:lnTo>
                <a:cubicBezTo>
                  <a:pt x="1065216" y="6520446"/>
                  <a:pt x="1620796" y="5866961"/>
                  <a:pt x="1620796" y="5083712"/>
                </a:cubicBezTo>
                <a:cubicBezTo>
                  <a:pt x="1620796" y="4692088"/>
                  <a:pt x="1481901" y="4332904"/>
                  <a:pt x="1250685" y="4052735"/>
                </a:cubicBezTo>
                <a:lnTo>
                  <a:pt x="1166688" y="3960315"/>
                </a:lnTo>
                <a:lnTo>
                  <a:pt x="1281902" y="3898276"/>
                </a:lnTo>
                <a:lnTo>
                  <a:pt x="1402482" y="3832962"/>
                </a:lnTo>
                <a:lnTo>
                  <a:pt x="1467796" y="3712382"/>
                </a:lnTo>
                <a:lnTo>
                  <a:pt x="1588377" y="2908514"/>
                </a:lnTo>
                <a:lnTo>
                  <a:pt x="1432627" y="2491507"/>
                </a:lnTo>
                <a:lnTo>
                  <a:pt x="714170" y="2672377"/>
                </a:lnTo>
                <a:lnTo>
                  <a:pt x="513203" y="3134601"/>
                </a:lnTo>
                <a:lnTo>
                  <a:pt x="469522" y="3532582"/>
                </a:lnTo>
                <a:lnTo>
                  <a:pt x="326647" y="3495845"/>
                </a:lnTo>
                <a:cubicBezTo>
                  <a:pt x="221137" y="3474254"/>
                  <a:pt x="111893" y="3462916"/>
                  <a:pt x="0" y="3462916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框 4"/>
          <p:cNvSpPr txBox="1"/>
          <p:nvPr/>
        </p:nvSpPr>
        <p:spPr>
          <a:xfrm>
            <a:off x="4670641" y="284741"/>
            <a:ext cx="1107996" cy="47892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6000" b="1" dirty="0">
                <a:latin typeface="蝉羽清楷" panose="02010609000101010101" charset="-122"/>
                <a:ea typeface="蝉羽清楷" panose="02010609000101010101" charset="-122"/>
              </a:rPr>
              <a:t>感谢您的倾听</a:t>
            </a:r>
          </a:p>
        </p:txBody>
      </p:sp>
      <p:cxnSp>
        <p:nvCxnSpPr>
          <p:cNvPr id="3145728" name="直接连接符 5"/>
          <p:cNvCxnSpPr/>
          <p:nvPr/>
        </p:nvCxnSpPr>
        <p:spPr>
          <a:xfrm flipH="1">
            <a:off x="4579620" y="1613535"/>
            <a:ext cx="0" cy="3319780"/>
          </a:xfrm>
          <a:prstGeom prst="line">
            <a:avLst/>
          </a:prstGeom>
          <a:ln>
            <a:solidFill>
              <a:srgbClr val="131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8" name="文本框 1"/>
          <p:cNvSpPr txBox="1"/>
          <p:nvPr>
            <p:custDataLst>
              <p:tags r:id="rId2"/>
            </p:custDataLst>
          </p:nvPr>
        </p:nvSpPr>
        <p:spPr>
          <a:xfrm>
            <a:off x="3329384" y="1993264"/>
            <a:ext cx="1107996" cy="47123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6000" b="1" dirty="0">
                <a:latin typeface="蝉羽清楷" panose="02010609000101010101" charset="-122"/>
                <a:ea typeface="蝉羽清楷" panose="02010609000101010101" charset="-122"/>
              </a:rPr>
              <a:t>预祝高考顺利</a:t>
            </a:r>
          </a:p>
        </p:txBody>
      </p:sp>
      <p:pic>
        <p:nvPicPr>
          <p:cNvPr id="2097153" name="图片 6"/>
          <p:cNvPicPr>
            <a:picLocks noChangeAspect="1"/>
          </p:cNvPicPr>
          <p:nvPr/>
        </p:nvPicPr>
        <p:blipFill>
          <a:blip r:embed="rId5"/>
          <a:srcRect l="40632" t="28281" b="6433"/>
          <a:stretch>
            <a:fillRect/>
          </a:stretch>
        </p:blipFill>
        <p:spPr>
          <a:xfrm>
            <a:off x="0" y="-1668064"/>
            <a:ext cx="3311240" cy="5354874"/>
          </a:xfrm>
          <a:custGeom>
            <a:avLst/>
            <a:gdLst>
              <a:gd name="connsiteX0" fmla="*/ 0 w 3311240"/>
              <a:gd name="connsiteY0" fmla="*/ 0 h 5354874"/>
              <a:gd name="connsiteX1" fmla="*/ 391886 w 3311240"/>
              <a:gd name="connsiteY1" fmla="*/ 1356189 h 5354874"/>
              <a:gd name="connsiteX2" fmla="*/ 2104571 w 3311240"/>
              <a:gd name="connsiteY2" fmla="*/ 2546361 h 5354874"/>
              <a:gd name="connsiteX3" fmla="*/ 3311240 w 3311240"/>
              <a:gd name="connsiteY3" fmla="*/ 2583835 h 5354874"/>
              <a:gd name="connsiteX4" fmla="*/ 3311240 w 3311240"/>
              <a:gd name="connsiteY4" fmla="*/ 5354874 h 5354874"/>
              <a:gd name="connsiteX5" fmla="*/ 0 w 3311240"/>
              <a:gd name="connsiteY5" fmla="*/ 5354874 h 535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1240" h="5354874">
                <a:moveTo>
                  <a:pt x="0" y="0"/>
                </a:moveTo>
                <a:lnTo>
                  <a:pt x="391886" y="1356189"/>
                </a:lnTo>
                <a:lnTo>
                  <a:pt x="2104571" y="2546361"/>
                </a:lnTo>
                <a:lnTo>
                  <a:pt x="3311240" y="2583835"/>
                </a:lnTo>
                <a:lnTo>
                  <a:pt x="3311240" y="5354874"/>
                </a:lnTo>
                <a:lnTo>
                  <a:pt x="0" y="5354874"/>
                </a:lnTo>
                <a:close/>
              </a:path>
            </a:pathLst>
          </a:custGeom>
        </p:spPr>
      </p:pic>
      <p:sp>
        <p:nvSpPr>
          <p:cNvPr id="1048591" name="VCG211305423930"/>
          <p:cNvSpPr/>
          <p:nvPr/>
        </p:nvSpPr>
        <p:spPr>
          <a:xfrm flipH="1">
            <a:off x="7262136" y="1209531"/>
            <a:ext cx="3270931" cy="327093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2225">
            <a:solidFill>
              <a:srgbClr val="CEAD7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楷体" panose="02010609060101010101" charset="-122"/>
            </a:endParaRPr>
          </a:p>
        </p:txBody>
      </p:sp>
      <p:pic>
        <p:nvPicPr>
          <p:cNvPr id="2097154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801" y="137052"/>
            <a:ext cx="4541807" cy="6679129"/>
          </a:xfrm>
          <a:custGeom>
            <a:avLst/>
            <a:gdLst>
              <a:gd name="connsiteX0" fmla="*/ 0 w 4541807"/>
              <a:gd name="connsiteY0" fmla="*/ 0 h 6679129"/>
              <a:gd name="connsiteX1" fmla="*/ 4541807 w 4541807"/>
              <a:gd name="connsiteY1" fmla="*/ 0 h 6679129"/>
              <a:gd name="connsiteX2" fmla="*/ 4541807 w 4541807"/>
              <a:gd name="connsiteY2" fmla="*/ 6679129 h 6679129"/>
              <a:gd name="connsiteX3" fmla="*/ 277173 w 4541807"/>
              <a:gd name="connsiteY3" fmla="*/ 6679129 h 6679129"/>
              <a:gd name="connsiteX4" fmla="*/ 326648 w 4541807"/>
              <a:gd name="connsiteY4" fmla="*/ 6671579 h 6679129"/>
              <a:gd name="connsiteX5" fmla="*/ 1620796 w 4541807"/>
              <a:gd name="connsiteY5" fmla="*/ 5083712 h 6679129"/>
              <a:gd name="connsiteX6" fmla="*/ 1250685 w 4541807"/>
              <a:gd name="connsiteY6" fmla="*/ 4052735 h 6679129"/>
              <a:gd name="connsiteX7" fmla="*/ 1166688 w 4541807"/>
              <a:gd name="connsiteY7" fmla="*/ 3960315 h 6679129"/>
              <a:gd name="connsiteX8" fmla="*/ 1281902 w 4541807"/>
              <a:gd name="connsiteY8" fmla="*/ 3898276 h 6679129"/>
              <a:gd name="connsiteX9" fmla="*/ 1402482 w 4541807"/>
              <a:gd name="connsiteY9" fmla="*/ 3832962 h 6679129"/>
              <a:gd name="connsiteX10" fmla="*/ 1467796 w 4541807"/>
              <a:gd name="connsiteY10" fmla="*/ 3712382 h 6679129"/>
              <a:gd name="connsiteX11" fmla="*/ 1588377 w 4541807"/>
              <a:gd name="connsiteY11" fmla="*/ 2908514 h 6679129"/>
              <a:gd name="connsiteX12" fmla="*/ 1432627 w 4541807"/>
              <a:gd name="connsiteY12" fmla="*/ 2491507 h 6679129"/>
              <a:gd name="connsiteX13" fmla="*/ 714170 w 4541807"/>
              <a:gd name="connsiteY13" fmla="*/ 2672377 h 6679129"/>
              <a:gd name="connsiteX14" fmla="*/ 513203 w 4541807"/>
              <a:gd name="connsiteY14" fmla="*/ 3134601 h 6679129"/>
              <a:gd name="connsiteX15" fmla="*/ 469522 w 4541807"/>
              <a:gd name="connsiteY15" fmla="*/ 3532582 h 6679129"/>
              <a:gd name="connsiteX16" fmla="*/ 326647 w 4541807"/>
              <a:gd name="connsiteY16" fmla="*/ 3495845 h 6679129"/>
              <a:gd name="connsiteX17" fmla="*/ 0 w 4541807"/>
              <a:gd name="connsiteY17" fmla="*/ 3462916 h 66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1807" h="6679128">
                <a:moveTo>
                  <a:pt x="0" y="0"/>
                </a:moveTo>
                <a:lnTo>
                  <a:pt x="4541807" y="0"/>
                </a:lnTo>
                <a:lnTo>
                  <a:pt x="4541807" y="6679129"/>
                </a:lnTo>
                <a:lnTo>
                  <a:pt x="277173" y="6679129"/>
                </a:lnTo>
                <a:lnTo>
                  <a:pt x="326648" y="6671579"/>
                </a:lnTo>
                <a:cubicBezTo>
                  <a:pt x="1065216" y="6520446"/>
                  <a:pt x="1620796" y="5866961"/>
                  <a:pt x="1620796" y="5083712"/>
                </a:cubicBezTo>
                <a:cubicBezTo>
                  <a:pt x="1620796" y="4692088"/>
                  <a:pt x="1481901" y="4332904"/>
                  <a:pt x="1250685" y="4052735"/>
                </a:cubicBezTo>
                <a:lnTo>
                  <a:pt x="1166688" y="3960315"/>
                </a:lnTo>
                <a:lnTo>
                  <a:pt x="1281902" y="3898276"/>
                </a:lnTo>
                <a:lnTo>
                  <a:pt x="1402482" y="3832962"/>
                </a:lnTo>
                <a:lnTo>
                  <a:pt x="1467796" y="3712382"/>
                </a:lnTo>
                <a:lnTo>
                  <a:pt x="1588377" y="2908514"/>
                </a:lnTo>
                <a:lnTo>
                  <a:pt x="1432627" y="2491507"/>
                </a:lnTo>
                <a:lnTo>
                  <a:pt x="714170" y="2672377"/>
                </a:lnTo>
                <a:lnTo>
                  <a:pt x="513203" y="3134601"/>
                </a:lnTo>
                <a:lnTo>
                  <a:pt x="469522" y="3532582"/>
                </a:lnTo>
                <a:lnTo>
                  <a:pt x="326647" y="3495845"/>
                </a:lnTo>
                <a:cubicBezTo>
                  <a:pt x="221137" y="3474254"/>
                  <a:pt x="111893" y="3462916"/>
                  <a:pt x="0" y="3462916"/>
                </a:cubicBez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"/>
  <p:tag name="KSO_WM_UNIT_INDEX" val="1"/>
  <p:tag name="KSO_WM_UNIT_ISNUMDGMTITLE" val="0"/>
  <p:tag name="KSO_WM_UNIT_LAYERLEVEL" val="1"/>
  <p:tag name="KSO_WM_UNIT_NOCLEAR" val="0"/>
  <p:tag name="KSO_WM_UNIT_TYPE" val="i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ISNUMDGMTITLE" val="0"/>
  <p:tag name="KSO_WM_UNIT_LAYERLEVEL" val="1"/>
  <p:tag name="KSO_WM_UNIT_NOCLEAR" val="0"/>
  <p:tag name="KSO_WM_UNIT_TYPE" val="i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ISNUMDGMTITLE" val="0"/>
  <p:tag name="KSO_WM_UNIT_LAYERLEVEL" val="1"/>
  <p:tag name="KSO_WM_UNIT_NOCLEAR" val="0"/>
  <p:tag name="KSO_WM_UNIT_TYPE" val="i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4"/>
  <p:tag name="KSO_WM_UNIT_INDEX" val="4"/>
  <p:tag name="KSO_WM_UNIT_ISNUMDGMTITLE" val="0"/>
  <p:tag name="KSO_WM_UNIT_LAYERLEVEL" val="1"/>
  <p:tag name="KSO_WM_UNIT_NOCLEAR" val="0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5"/>
  <p:tag name="KSO_WM_UNIT_INDEX" val="5"/>
  <p:tag name="KSO_WM_UNIT_ISNUMDGMTITLE" val="0"/>
  <p:tag name="KSO_WM_UNIT_LAYERLEVEL" val="1"/>
  <p:tag name="KSO_WM_UNIT_NOCLEAR" val="0"/>
  <p:tag name="KSO_WM_UNIT_TYPE" val="i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标题"/>
  <p:tag name="KSO_WM_UNIT_TYPE" val="a"/>
  <p:tag name="KSO_WM_UNIT_VALUE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ISNUMDGMTITLE" val="0"/>
  <p:tag name="KSO_WM_UNIT_LAYERLEVEL" val="1"/>
  <p:tag name="KSO_WM_UNIT_NOCLEA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32.872440944882,&quot;width&quot;:5214.5511811023625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52*338"/>
  <p:tag name="TABLE_ENDDRAG_RECT" val="36*77*652*33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7;"/>
  <p:tag name="ISLIDE.PICTURE" val="#231243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"/>
  <p:tag name="KSO_WM_UNIT_TEXT_FILL_FORE_SCHEMECOLOR_INDEX_BRIGHTNESS" val="0.15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WPS">
  <a:themeElements>
    <a:clrScheme name="">
      <a:dk1>
        <a:srgbClr val="000000"/>
      </a:dk1>
      <a:lt1>
        <a:srgbClr val="FFFFFF"/>
      </a:lt1>
      <a:dk2>
        <a:srgbClr val="133930"/>
      </a:dk2>
      <a:lt2>
        <a:srgbClr val="F6FCFA"/>
      </a:lt2>
      <a:accent1>
        <a:srgbClr val="318F79"/>
      </a:accent1>
      <a:accent2>
        <a:srgbClr val="60BA91"/>
      </a:accent2>
      <a:accent3>
        <a:srgbClr val="78B47F"/>
      </a:accent3>
      <a:accent4>
        <a:srgbClr val="83A45A"/>
      </a:accent4>
      <a:accent5>
        <a:srgbClr val="A8A95A"/>
      </a:accent5>
      <a:accent6>
        <a:srgbClr val="C0A348"/>
      </a:accent6>
      <a:hlink>
        <a:srgbClr val="658BD5"/>
      </a:hlink>
      <a:folHlink>
        <a:srgbClr val="A16AA5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PS">
  <a:themeElements>
    <a:clrScheme name="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朝阳中学PPT模板">
  <a:themeElements>
    <a:clrScheme name="朝阳中学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朝阳中学PPT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66CC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66CC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朝阳中学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朝阳中学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朝阳中学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朝阳中学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朝阳中学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朝阳中学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朝阳中学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1390</Words>
  <Application>Microsoft Office PowerPoint</Application>
  <PresentationFormat>宽屏</PresentationFormat>
  <Paragraphs>113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PingFang SC</vt:lpstr>
      <vt:lpstr>阿里巴巴普惠体 L</vt:lpstr>
      <vt:lpstr>蝉羽清楷</vt:lpstr>
      <vt:lpstr>等线</vt:lpstr>
      <vt:lpstr>黑体</vt:lpstr>
      <vt:lpstr>华文隶书</vt:lpstr>
      <vt:lpstr>楷体</vt:lpstr>
      <vt:lpstr>宋体</vt:lpstr>
      <vt:lpstr>Arial</vt:lpstr>
      <vt:lpstr>Calibri</vt:lpstr>
      <vt:lpstr>Times New Roman</vt:lpstr>
      <vt:lpstr>Wingdings</vt:lpstr>
      <vt:lpstr>WPS</vt:lpstr>
      <vt:lpstr>2_WPS</vt:lpstr>
      <vt:lpstr>朝阳中学PPT模板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学生答题情况分析</vt:lpstr>
      <vt:lpstr>学生答题情况分析</vt:lpstr>
      <vt:lpstr>复习建议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rbm.xkw.com</dc:creator>
  <cp:lastModifiedBy>晓健 孙</cp:lastModifiedBy>
  <cp:revision>8</cp:revision>
  <cp:lastPrinted>2025-04-25T22:37:23Z</cp:lastPrinted>
  <dcterms:created xsi:type="dcterms:W3CDTF">2025-04-25T22:37:23Z</dcterms:created>
  <dcterms:modified xsi:type="dcterms:W3CDTF">2025-05-08T05:42:52Z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