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61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3.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073" r:id="rId4"/>
    <p:sldId id="2074" r:id="rId6"/>
    <p:sldId id="2075" r:id="rId7"/>
    <p:sldId id="2209" r:id="rId8"/>
    <p:sldId id="2210" r:id="rId9"/>
    <p:sldId id="2211" r:id="rId10"/>
    <p:sldId id="2212" r:id="rId11"/>
    <p:sldId id="2213" r:id="rId12"/>
    <p:sldId id="2214" r:id="rId13"/>
    <p:sldId id="2215" r:id="rId14"/>
    <p:sldId id="2216" r:id="rId15"/>
    <p:sldId id="2217" r:id="rId16"/>
    <p:sldId id="2218" r:id="rId17"/>
    <p:sldId id="2219" r:id="rId18"/>
    <p:sldId id="2220" r:id="rId19"/>
    <p:sldId id="2221" r:id="rId20"/>
    <p:sldId id="2222" r:id="rId21"/>
    <p:sldId id="2223" r:id="rId22"/>
    <p:sldId id="2224" r:id="rId23"/>
    <p:sldId id="2225" r:id="rId24"/>
    <p:sldId id="2226" r:id="rId25"/>
    <p:sldId id="2227" r:id="rId26"/>
    <p:sldId id="2228" r:id="rId27"/>
    <p:sldId id="2229" r:id="rId28"/>
    <p:sldId id="2230" r:id="rId29"/>
    <p:sldId id="2231" r:id="rId30"/>
    <p:sldId id="2232" r:id="rId31"/>
    <p:sldId id="2233" r:id="rId32"/>
    <p:sldId id="2234" r:id="rId33"/>
    <p:sldId id="2235" r:id="rId34"/>
    <p:sldId id="2236" r:id="rId35"/>
    <p:sldId id="2237" r:id="rId36"/>
    <p:sldId id="2238" r:id="rId37"/>
    <p:sldId id="2239" r:id="rId38"/>
    <p:sldId id="2240" r:id="rId39"/>
    <p:sldId id="2241" r:id="rId40"/>
    <p:sldId id="2242" r:id="rId41"/>
    <p:sldId id="2243" r:id="rId42"/>
    <p:sldId id="2095" r:id="rId43"/>
    <p:sldId id="2137" r:id="rId44"/>
    <p:sldId id="2138" r:id="rId45"/>
    <p:sldId id="2139" r:id="rId46"/>
    <p:sldId id="2140" r:id="rId47"/>
    <p:sldId id="2141" r:id="rId48"/>
    <p:sldId id="2142" r:id="rId49"/>
    <p:sldId id="2143" r:id="rId50"/>
    <p:sldId id="2144" r:id="rId51"/>
    <p:sldId id="2145" r:id="rId52"/>
    <p:sldId id="2146" r:id="rId53"/>
    <p:sldId id="2147" r:id="rId54"/>
    <p:sldId id="2148" r:id="rId55"/>
    <p:sldId id="2149" r:id="rId56"/>
    <p:sldId id="2150" r:id="rId57"/>
    <p:sldId id="2151" r:id="rId58"/>
    <p:sldId id="2103" r:id="rId59"/>
    <p:sldId id="2178" r:id="rId60"/>
    <p:sldId id="2179" r:id="rId61"/>
    <p:sldId id="2180" r:id="rId62"/>
    <p:sldId id="2181" r:id="rId63"/>
    <p:sldId id="2182" r:id="rId64"/>
    <p:sldId id="2183" r:id="rId65"/>
    <p:sldId id="2184" r:id="rId66"/>
    <p:sldId id="2185" r:id="rId67"/>
    <p:sldId id="2186" r:id="rId68"/>
    <p:sldId id="2187" r:id="rId69"/>
    <p:sldId id="2188" r:id="rId70"/>
    <p:sldId id="2189" r:id="rId71"/>
    <p:sldId id="2190" r:id="rId72"/>
    <p:sldId id="2191" r:id="rId73"/>
    <p:sldId id="2192" r:id="rId74"/>
    <p:sldId id="2193" r:id="rId75"/>
    <p:sldId id="2194" r:id="rId76"/>
    <p:sldId id="2195" r:id="rId77"/>
    <p:sldId id="2196" r:id="rId78"/>
    <p:sldId id="2197" r:id="rId79"/>
    <p:sldId id="2198" r:id="rId80"/>
    <p:sldId id="2199" r:id="rId81"/>
    <p:sldId id="2200" r:id="rId82"/>
    <p:sldId id="2201" r:id="rId83"/>
    <p:sldId id="2202" r:id="rId84"/>
    <p:sldId id="2203" r:id="rId85"/>
    <p:sldId id="2204" r:id="rId86"/>
    <p:sldId id="2205" r:id="rId87"/>
    <p:sldId id="2206" r:id="rId88"/>
    <p:sldId id="2207" r:id="rId89"/>
    <p:sldId id="2208" r:id="rId90"/>
    <p:sldId id="2136" r:id="rId91"/>
  </p:sldIdLst>
  <p:sldSz cx="12192000" cy="6858000"/>
  <p:notesSz cx="6858000" cy="9144000"/>
  <p:custDataLst>
    <p:tags r:id="rId9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雨林木风" initials="雨" lastIdx="0" clrIdx="0"/>
  <p:cmAuthor id="0" name="幸全" initials="" lastIdx="0" clrIdx="0"/>
  <p:cmAuthor id="1" name="作者" initials="作" lastIdx="0" clrIdx="1"/>
  <p:cmAuthor id="2" name="Administrator" initials="A" lastIdx="0" clrIdx="1"/>
  <p:cmAuthor id="3" name="Author" initials="A" lastIdx="0" clrIdx="2"/>
  <p:cmAuthor id="4" name="dell" initials="d" lastIdx="0" clrIdx="2"/>
  <p:cmAuthor id="6" name="lenovo" initials="l" lastIdx="0" clrIdx="0"/>
  <p:cmAuthor id="8" name="PC" initials="P" lastIdx="1" clrIdx="7"/>
  <p:cmAuthor id="5" name="kingsoft" initials="k" lastIdx="0" clrIdx="0"/>
  <p:cmAuthor id="10" name="朱丽华" initials="朱" lastIdx="1" clrIdx="9"/>
  <p:cmAuthor id="9" name="hx" initials="h" lastIdx="2" clrIdx="8"/>
  <p:cmAuthor id="11" name="meflyup" initials="m" lastIdx="0" clrIdx="0"/>
  <p:cmAuthor id="12" name="zq" initials="z" lastIdx="0" clrIdx="0"/>
  <p:cmAuthor id="13" name="viola_yang" initials="v" lastIdx="0" clrIdx="0"/>
  <p:cmAuthor id="14" name="志龙 姜" initials="志" lastIdx="0" clrIdx="0"/>
  <p:cmAuthor id="15" name="SHMILY" initials="S" lastIdx="0" clrIdx="0"/>
  <p:cmAuthor id="16" name="Tracy Chen" initials="T" lastIdx="0" clrIdx="0"/>
  <p:cmAuthor id="17" name="Hi_ Young" initials="H" lastIdx="0" clrIdx="0"/>
  <p:cmAuthor id="18" name="pangyt" initials="p" lastIdx="0" clrIdx="0"/>
  <p:cmAuthor id="19" name="easonyoun" initials="e" lastIdx="0" clrIdx="0"/>
  <p:cmAuthor id="20" name="tplife" initials="t" lastIdx="0" clrIdx="0"/>
  <p:cmAuthor id="21" name="??" initials="?" lastIdx="0" clrIdx="0"/>
  <p:cmAuthor id="22" name="yyyaogd@126.com" initials="y" lastIdx="0" clrIdx="0"/>
  <p:cmAuthor id="23" name="郭敏娜(Minna Guo)" initials="郭" lastIdx="1" clrIdx="1"/>
  <p:cmAuthor id="24" name="陈 橙橙" initials="陈" lastIdx="1" clrIdx="21"/>
  <p:cmAuthor id="25" name="杨国" initials="杨" lastIdx="3" clrIdx="0"/>
  <p:cmAuthor id="26" name="未知用户50" initials="未" lastIdx="1" clrIdx="0"/>
  <p:cmAuthor id="27" name="Ms" initials="M" lastIdx="1" clrIdx="0"/>
  <p:cmAuthor id="28" name="LENOVO" initials="L" lastIdx="1" clrIdx="0"/>
  <p:cmAuthor id="29" name="USER" initials="U" lastIdx="3" clrIdx="0"/>
  <p:cmAuthor id="30" name="潈ऎ䕨அ" initials="潈" lastIdx="1" clrIdx="0"/>
  <p:cmAuthor id="31" name="Windows 用户" initials="W" lastIdx="4" clrIdx="2"/>
  <p:cmAuthor id="32" name="ZhangYu" initials="Z" lastIdx="1" clrIdx="0"/>
  <p:cmAuthor id="33" name="China" initials="C" lastIdx="1" clrIdx="0"/>
  <p:cmAuthor id="34" name="admin" initials="a" lastIdx="1" clrIdx="19"/>
  <p:cmAuthor id="35" name="余潇迎" initials="余" lastIdx="2" clrIdx="0"/>
  <p:cmAuthor id="36" name="user" initials="u" lastIdx="1" clrIdx="1"/>
  <p:cmAuthor id="37" name="孙璐璐" initials="孙" lastIdx="1" clrIdx="0"/>
  <p:cmAuthor id="38" name="不灰心骑士" initials="不" lastIdx="1" clrIdx="0"/>
  <p:cmAuthor id="39" name="袨?嗴?傤?" initials="袨" lastIdx="0" clrIdx="0"/>
  <p:cmAuthor id="40" name="岳文甲" initials="岳" lastIdx="1" clrIdx="1"/>
  <p:cmAuthor id="41" name="91huhang" initials="9" lastIdx="1" clrIdx="0"/>
  <p:cmAuthor id="42" name="柯 少鹏" initials="柯" lastIdx="1" clrIdx="0"/>
  <p:cmAuthor id="43" name="w" initials="w" lastIdx="2" clrIdx="0"/>
  <p:cmAuthor id="44" name="吕震" initials="吕" lastIdx="6" clrIdx="0"/>
  <p:cmAuthor id="45" name="张星-lgd" initials="张" lastIdx="11" clrIdx="0"/>
  <p:cmAuthor id="46" name="雕刻时光 1987" initials="雕" lastIdx="1" clrIdx="23"/>
  <p:cmAuthor id="47" name="stillu" initials="s" lastIdx="1" clrIdx="0"/>
  <p:cmAuthor id="48" name="554154816@qq.com" initials="5" lastIdx="0" clrIdx="0"/>
  <p:cmAuthor id="49" name="jilin" initials="j" lastIdx="20" clrIdx="0"/>
  <p:cmAuthor id="50" name="庞宝国" initials="庞" lastIdx="2" clrIdx="0"/>
  <p:cmAuthor id="51" name="崔冶鸣（内蒙古英才管培生）" initials="崔" lastIdx="1" clrIdx="0"/>
  <p:cmAuthor id="52" name="卫天一" initials="卫" lastIdx="1" clrIdx="0"/>
  <p:cmAuthor id="53" name="万户网络" initials="万" lastIdx="1" clrIdx="0"/>
  <p:cmAuthor id="54" name="朴鹏-lhq" initials="朴" lastIdx="0" clrIdx="18"/>
  <p:cmAuthor id="55" name="江涛 李" initials="江" lastIdx="2" clrIdx="0"/>
  <p:cmAuthor id="56" name="龚平-lcq" initials="龚" lastIdx="3" clrIdx="0"/>
  <p:cmAuthor id="57" name="李岩" initials="李" lastIdx="4" clrIdx="0"/>
  <p:cmAuthor id="58" name="吴晓梅" initials="吴" lastIdx="2" clrIdx="0"/>
  <p:cmAuthor id="59" name="Xzjd" initials="X" lastIdx="2" clrIdx="0"/>
  <p:cmAuthor id="60" name="njlife" initials="n" lastIdx="2" clrIdx="0"/>
  <p:cmAuthor id="61" name="韩喆权" initials="韩" lastIdx="1" clrIdx="0"/>
  <p:cmAuthor id="62" name="cpic" initials="c" lastIdx="0" clrIdx="0"/>
  <p:cmAuthor id="63" name="方朝军/产品推动室/产品开发推广部/总公司" initials="方" lastIdx="2" clrIdx="0"/>
  <p:cmAuthor id="64" name="康炳振" initials="康" lastIdx="1" clrIdx="0"/>
  <p:cmAuthor id="65" name="feng wei" initials="f" lastIdx="1" clrIdx="0"/>
  <p:cmAuthor id="66" name="邓鹏君" initials="邓" lastIdx="1" clrIdx="0"/>
  <p:cmAuthor id="67" name="姚灿" initials="姚" lastIdx="4" clrIdx="0"/>
  <p:cmAuthor id="68" name="xy08649_ueq2eE3q" initials="authorId_1213-35639056" lastIdx="0" clrIdx="0"/>
  <p:cmAuthor id="69" name="Qu song" initials="Q" lastIdx="1" clrIdx="23"/>
  <p:cmAuthor id="70" name="魏继国" initials="魏" lastIdx="1" clrIdx="29"/>
  <p:cmAuthor id="71" name="骆倩怡_Znauj26B" initials="authorId_382814100" lastIdx="0" clrIdx="0"/>
  <p:cmAuthor id="72" name="Vivian Liu" initials="VL" lastIdx="0" clrIdx="1"/>
  <p:cmAuthor id="74" name="tkuser" initials="t" lastIdx="1" clrIdx="0"/>
  <p:cmAuthor id="78" name="HaoshuaiWu" initials="H" lastIdx="1" clrIdx="0"/>
  <p:cmAuthor id="79" name="localadmin" initials="l" lastIdx="0" clrIdx="0"/>
  <p:cmAuthor id="82" name="杨涛-lah" initials="杨" lastIdx="1" clrIdx="0"/>
  <p:cmAuthor id="88" name="Sky123.Org" initials="S" lastIdx="1" clrIdx="0"/>
  <p:cmAuthor id="90" name="TaiKang" initials="T" lastIdx="0" clrIdx="0"/>
  <p:cmAuthor id="106" name="未知用户9" initials="未"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B0B9"/>
    <a:srgbClr val="693325"/>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gs" Target="tags/tag613.xml"/><Relationship Id="rId97" Type="http://schemas.openxmlformats.org/officeDocument/2006/relationships/customXml" Target="../customXml/item1.xml"/><Relationship Id="rId96" Type="http://schemas.openxmlformats.org/officeDocument/2006/relationships/customXmlProps" Target="../customXml/itemProps612.xml"/><Relationship Id="rId95" Type="http://schemas.openxmlformats.org/officeDocument/2006/relationships/commentAuthors" Target="commentAuthors.xml"/><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9146" name="幻灯片图像占位符 37889"/>
          <p:cNvSpPr>
            <a:spLocks noGrp="1" noRot="1" noChangeAspect="1" noChangeArrowheads="1" noTextEdit="1"/>
          </p:cNvSpPr>
          <p:nvPr>
            <p:ph type="sldImg" idx="4294967295"/>
          </p:nvPr>
        </p:nvSpPr>
        <p:spPr bwMode="auto">
          <a:ln>
            <a:solidFill>
              <a:srgbClr val="000000"/>
            </a:solidFill>
            <a:round/>
          </a:ln>
        </p:spPr>
      </p:sp>
      <p:sp>
        <p:nvSpPr>
          <p:cNvPr id="1049147" name="文本占位符 37890"/>
          <p:cNvSpPr>
            <a:spLocks noGrp="1" noChangeArrowheads="1"/>
          </p:cNvSpPr>
          <p:nvPr>
            <p:ph type="body" idx="4294967295"/>
          </p:nvPr>
        </p:nvSpPr>
        <p:spPr bwMode="auto">
          <a:noFill/>
        </p:spPr>
        <p:txBody>
          <a:bodyPr wrap="square" numCol="1" anchor="t" anchorCtr="0" compatLnSpc="1"/>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500000000000000" charset="-122"/>
                <a:ea typeface="HarmonyOS Sans SC" panose="000005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500000000000000" charset="-122"/>
              <a:ea typeface="HarmonyOS Sans SC" panose="0000050000000000000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image" Target="../media/image2.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a:gsLst>
              <a:gs pos="14000">
                <a:schemeClr val="bg2"/>
              </a:gs>
              <a:gs pos="92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p:cNvSpPr/>
          <p:nvPr userDrawn="1">
            <p:custDataLst>
              <p:tags r:id="rId3"/>
            </p:custDataLst>
          </p:nvPr>
        </p:nvSpPr>
        <p:spPr>
          <a:xfrm>
            <a:off x="0" y="5365750"/>
            <a:ext cx="12192000" cy="1371600"/>
          </a:xfrm>
          <a:custGeom>
            <a:avLst/>
            <a:gdLst>
              <a:gd name="connsiteX0" fmla="*/ 0 w 12192000"/>
              <a:gd name="connsiteY0" fmla="*/ 0 h 1371600"/>
              <a:gd name="connsiteX1" fmla="*/ 850815 w 12192000"/>
              <a:gd name="connsiteY1" fmla="*/ 571500 h 1371600"/>
              <a:gd name="connsiteX2" fmla="*/ 11341185 w 12192000"/>
              <a:gd name="connsiteY2" fmla="*/ 571500 h 1371600"/>
              <a:gd name="connsiteX3" fmla="*/ 12192000 w 12192000"/>
              <a:gd name="connsiteY3" fmla="*/ 0 h 1371600"/>
              <a:gd name="connsiteX4" fmla="*/ 12192000 w 12192000"/>
              <a:gd name="connsiteY4" fmla="*/ 361950 h 1371600"/>
              <a:gd name="connsiteX5" fmla="*/ 12192000 w 12192000"/>
              <a:gd name="connsiteY5" fmla="*/ 1231900 h 1371600"/>
              <a:gd name="connsiteX6" fmla="*/ 12192000 w 12192000"/>
              <a:gd name="connsiteY6" fmla="*/ 1371600 h 1371600"/>
              <a:gd name="connsiteX7" fmla="*/ 0 w 12192000"/>
              <a:gd name="connsiteY7" fmla="*/ 1371600 h 1371600"/>
              <a:gd name="connsiteX8" fmla="*/ 0 w 12192000"/>
              <a:gd name="connsiteY8" fmla="*/ 1231900 h 1371600"/>
              <a:gd name="connsiteX9" fmla="*/ 0 w 12192000"/>
              <a:gd name="connsiteY9" fmla="*/ 3619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71600">
                <a:moveTo>
                  <a:pt x="0" y="0"/>
                </a:moveTo>
                <a:cubicBezTo>
                  <a:pt x="0" y="315631"/>
                  <a:pt x="380923" y="571500"/>
                  <a:pt x="850815" y="571500"/>
                </a:cubicBezTo>
                <a:lnTo>
                  <a:pt x="11341185" y="571500"/>
                </a:lnTo>
                <a:cubicBezTo>
                  <a:pt x="11811077" y="571500"/>
                  <a:pt x="12192000" y="315631"/>
                  <a:pt x="12192000" y="0"/>
                </a:cubicBezTo>
                <a:lnTo>
                  <a:pt x="12192000" y="361950"/>
                </a:lnTo>
                <a:lnTo>
                  <a:pt x="12192000" y="1231900"/>
                </a:lnTo>
                <a:lnTo>
                  <a:pt x="12192000" y="1371600"/>
                </a:lnTo>
                <a:lnTo>
                  <a:pt x="0" y="1371600"/>
                </a:lnTo>
                <a:lnTo>
                  <a:pt x="0" y="1231900"/>
                </a:lnTo>
                <a:lnTo>
                  <a:pt x="0" y="361950"/>
                </a:lnTo>
                <a:close/>
              </a:path>
            </a:pathLst>
          </a:custGeom>
          <a:solidFill>
            <a:schemeClr val="bg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p:cNvSpPr/>
          <p:nvPr userDrawn="1">
            <p:custDataLst>
              <p:tags r:id="rId4"/>
            </p:custDataLst>
          </p:nvPr>
        </p:nvSpPr>
        <p:spPr>
          <a:xfrm>
            <a:off x="0" y="5486400"/>
            <a:ext cx="12192000" cy="1371600"/>
          </a:xfrm>
          <a:custGeom>
            <a:avLst/>
            <a:gdLst>
              <a:gd name="connsiteX0" fmla="*/ 0 w 12192000"/>
              <a:gd name="connsiteY0" fmla="*/ 0 h 1371600"/>
              <a:gd name="connsiteX1" fmla="*/ 850815 w 12192000"/>
              <a:gd name="connsiteY1" fmla="*/ 571500 h 1371600"/>
              <a:gd name="connsiteX2" fmla="*/ 11341185 w 12192000"/>
              <a:gd name="connsiteY2" fmla="*/ 571500 h 1371600"/>
              <a:gd name="connsiteX3" fmla="*/ 12192000 w 12192000"/>
              <a:gd name="connsiteY3" fmla="*/ 0 h 1371600"/>
              <a:gd name="connsiteX4" fmla="*/ 12192000 w 12192000"/>
              <a:gd name="connsiteY4" fmla="*/ 361950 h 1371600"/>
              <a:gd name="connsiteX5" fmla="*/ 12192000 w 12192000"/>
              <a:gd name="connsiteY5" fmla="*/ 1231900 h 1371600"/>
              <a:gd name="connsiteX6" fmla="*/ 12192000 w 12192000"/>
              <a:gd name="connsiteY6" fmla="*/ 1371600 h 1371600"/>
              <a:gd name="connsiteX7" fmla="*/ 0 w 12192000"/>
              <a:gd name="connsiteY7" fmla="*/ 1371600 h 1371600"/>
              <a:gd name="connsiteX8" fmla="*/ 0 w 12192000"/>
              <a:gd name="connsiteY8" fmla="*/ 1231900 h 1371600"/>
              <a:gd name="connsiteX9" fmla="*/ 0 w 12192000"/>
              <a:gd name="connsiteY9" fmla="*/ 3619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71600">
                <a:moveTo>
                  <a:pt x="0" y="0"/>
                </a:moveTo>
                <a:cubicBezTo>
                  <a:pt x="0" y="315631"/>
                  <a:pt x="380923" y="571500"/>
                  <a:pt x="850815" y="571500"/>
                </a:cubicBezTo>
                <a:lnTo>
                  <a:pt x="11341185" y="571500"/>
                </a:lnTo>
                <a:cubicBezTo>
                  <a:pt x="11811077" y="571500"/>
                  <a:pt x="12192000" y="315631"/>
                  <a:pt x="12192000" y="0"/>
                </a:cubicBezTo>
                <a:lnTo>
                  <a:pt x="12192000" y="361950"/>
                </a:lnTo>
                <a:lnTo>
                  <a:pt x="12192000" y="1231900"/>
                </a:lnTo>
                <a:lnTo>
                  <a:pt x="12192000" y="1371600"/>
                </a:lnTo>
                <a:lnTo>
                  <a:pt x="0" y="1371600"/>
                </a:lnTo>
                <a:lnTo>
                  <a:pt x="0" y="1231900"/>
                </a:lnTo>
                <a:lnTo>
                  <a:pt x="0" y="361950"/>
                </a:lnTo>
                <a:close/>
              </a:path>
            </a:pathLst>
          </a:custGeom>
          <a:gradFill>
            <a:gsLst>
              <a:gs pos="0">
                <a:schemeClr val="accent1">
                  <a:lumMod val="60000"/>
                  <a:lumOff val="40000"/>
                </a:schemeClr>
              </a:gs>
              <a:gs pos="82000">
                <a:schemeClr val="accent2">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6" name="图片 5"/>
          <p:cNvPicPr>
            <a:picLocks noChangeAspect="1"/>
          </p:cNvPicPr>
          <p:nvPr userDrawn="1">
            <p:custDataLst>
              <p:tags r:id="rId5"/>
            </p:custDataLst>
          </p:nvPr>
        </p:nvPicPr>
        <p:blipFill rotWithShape="1">
          <a:blip r:embed="rId6"/>
          <a:srcRect t="22483" b="19812"/>
          <a:stretch>
            <a:fillRect/>
          </a:stretch>
        </p:blipFill>
        <p:spPr>
          <a:xfrm>
            <a:off x="9692029" y="795427"/>
            <a:ext cx="1186559" cy="682174"/>
          </a:xfrm>
          <a:prstGeom prst="rect">
            <a:avLst/>
          </a:prstGeom>
        </p:spPr>
      </p:pic>
      <p:sp>
        <p:nvSpPr>
          <p:cNvPr id="10" name="椭圆 9"/>
          <p:cNvSpPr/>
          <p:nvPr userDrawn="1">
            <p:custDataLst>
              <p:tags r:id="rId7"/>
            </p:custDataLst>
          </p:nvPr>
        </p:nvSpPr>
        <p:spPr>
          <a:xfrm>
            <a:off x="10566742" y="720779"/>
            <a:ext cx="750545" cy="750545"/>
          </a:xfrm>
          <a:prstGeom prst="ellipse">
            <a:avLst/>
          </a:prstGeom>
          <a:gradFill>
            <a:gsLst>
              <a:gs pos="2000">
                <a:schemeClr val="accent4">
                  <a:lumMod val="60000"/>
                  <a:lumOff val="40000"/>
                </a:schemeClr>
              </a:gs>
              <a:gs pos="100000">
                <a:schemeClr val="accent4">
                  <a:lumMod val="20000"/>
                  <a:lumOff val="80000"/>
                  <a:alpha val="0"/>
                </a:schemeClr>
              </a:gs>
            </a:gsLst>
            <a:lin ang="54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hasCustomPrompt="1"/>
            <p:custDataLst>
              <p:tags r:id="rId8"/>
            </p:custDataLst>
          </p:nvPr>
        </p:nvSpPr>
        <p:spPr>
          <a:xfrm>
            <a:off x="839788" y="565200"/>
            <a:ext cx="1928812" cy="1081088"/>
          </a:xfrm>
        </p:spPr>
        <p:txBody>
          <a:bodyPr wrap="square" anchor="b">
            <a:normAutofit/>
          </a:bodyPr>
          <a:lstStyle>
            <a:lvl1pPr>
              <a:defRPr sz="6000"/>
            </a:lvl1pPr>
          </a:lstStyle>
          <a:p>
            <a:r>
              <a:rPr lang="zh-CN" altLang="en-US" dirty="0"/>
              <a:t>标题</a:t>
            </a:r>
            <a:endParaRPr lang="zh-CN" altLang="en-US" dirty="0"/>
          </a:p>
        </p:txBody>
      </p:sp>
      <p:sp>
        <p:nvSpPr>
          <p:cNvPr id="7"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0"/>
            </p:custDataLst>
          </p:nvPr>
        </p:nvSpPr>
        <p:spPr/>
        <p:txBody>
          <a:bodyPr/>
          <a:lstStyle/>
          <a:p>
            <a:endParaRPr lang="zh-CN" altLang="en-US"/>
          </a:p>
        </p:txBody>
      </p:sp>
      <p:sp>
        <p:nvSpPr>
          <p:cNvPr id="9" name="灯片编号占位符 5"/>
          <p:cNvSpPr>
            <a:spLocks noGrp="1"/>
          </p:cNvSpPr>
          <p:nvPr>
            <p:ph type="sldNum" sz="quarter" idx="12"/>
            <p:custDataLst>
              <p:tags r:id="rId11"/>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tags" Target="../tags/tag136.xml"/><Relationship Id="rId4" Type="http://schemas.openxmlformats.org/officeDocument/2006/relationships/image" Target="../media/image4.png"/><Relationship Id="rId3" Type="http://schemas.openxmlformats.org/officeDocument/2006/relationships/tags" Target="../tags/tag135.xml"/><Relationship Id="rId2" Type="http://schemas.openxmlformats.org/officeDocument/2006/relationships/image" Target="../media/image3.png"/><Relationship Id="rId1" Type="http://schemas.openxmlformats.org/officeDocument/2006/relationships/tags" Target="../tags/tag134.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8.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8.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8.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8.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8.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8.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8.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8.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8.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19.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1" Type="http://schemas.openxmlformats.org/officeDocument/2006/relationships/notesSlide" Target="../notesSlides/notesSlide17.xml"/><Relationship Id="rId10" Type="http://schemas.openxmlformats.org/officeDocument/2006/relationships/slideLayout" Target="../slideLayouts/slideLayout18.xml"/><Relationship Id="rId1" Type="http://schemas.openxmlformats.org/officeDocument/2006/relationships/tags" Target="../tags/tag229.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43.xml"/><Relationship Id="rId7" Type="http://schemas.openxmlformats.org/officeDocument/2006/relationships/image" Target="../media/image5.png"/><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8.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8.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52.xml"/><Relationship Id="rId7" Type="http://schemas.openxmlformats.org/officeDocument/2006/relationships/image" Target="../media/image3.png"/><Relationship Id="rId6" Type="http://schemas.openxmlformats.org/officeDocument/2006/relationships/tags" Target="../tags/tag251.xml"/><Relationship Id="rId5" Type="http://schemas.openxmlformats.org/officeDocument/2006/relationships/image" Target="../media/image4.png"/><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8.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8.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8.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8.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8.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18.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8.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49.xml"/><Relationship Id="rId7" Type="http://schemas.openxmlformats.org/officeDocument/2006/relationships/image" Target="../media/image3.png"/><Relationship Id="rId6" Type="http://schemas.openxmlformats.org/officeDocument/2006/relationships/tags" Target="../tags/tag148.xml"/><Relationship Id="rId5" Type="http://schemas.openxmlformats.org/officeDocument/2006/relationships/image" Target="../media/image4.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18.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18.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29.xml"/><Relationship Id="rId8" Type="http://schemas.openxmlformats.org/officeDocument/2006/relationships/slideLayout" Target="../slideLayouts/slideLayout18.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33.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18.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8.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1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1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1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19.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325.xml"/><Relationship Id="rId7" Type="http://schemas.openxmlformats.org/officeDocument/2006/relationships/image" Target="../media/image3.png"/><Relationship Id="rId6" Type="http://schemas.openxmlformats.org/officeDocument/2006/relationships/tags" Target="../tags/tag324.xml"/><Relationship Id="rId5" Type="http://schemas.openxmlformats.org/officeDocument/2006/relationships/image" Target="../media/image4.png"/><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8.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8.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33.xml"/><Relationship Id="rId8" Type="http://schemas.openxmlformats.org/officeDocument/2006/relationships/slideLayout" Target="../slideLayouts/slideLayout18.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42.xml.rels><?xml version="1.0" encoding="UTF-8" standalone="yes"?>
<Relationships xmlns="http://schemas.openxmlformats.org/package/2006/relationships"><Relationship Id="rId9" Type="http://schemas.openxmlformats.org/officeDocument/2006/relationships/notesSlide" Target="../notesSlides/notesSlide34.xml"/><Relationship Id="rId8" Type="http://schemas.openxmlformats.org/officeDocument/2006/relationships/slideLayout" Target="../slideLayouts/slideLayout18.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s>
</file>

<file path=ppt/slides/_rels/slide43.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18.xml"/><Relationship Id="rId7" Type="http://schemas.openxmlformats.org/officeDocument/2006/relationships/tags" Target="../tags/tag349.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s>
</file>

<file path=ppt/slides/_rels/slide44.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18.xml"/><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45.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18.xml"/><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18.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s>
</file>

<file path=ppt/slides/_rels/slide47.xml.rels><?xml version="1.0" encoding="UTF-8" standalone="yes"?>
<Relationships xmlns="http://schemas.openxmlformats.org/package/2006/relationships"><Relationship Id="rId9" Type="http://schemas.openxmlformats.org/officeDocument/2006/relationships/notesSlide" Target="../notesSlides/notesSlide39.xml"/><Relationship Id="rId8" Type="http://schemas.openxmlformats.org/officeDocument/2006/relationships/slideLayout" Target="../slideLayouts/slideLayout1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18.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s>
</file>

<file path=ppt/slides/_rels/slide49.xml.rels><?xml version="1.0" encoding="UTF-8" standalone="yes"?>
<Relationships xmlns="http://schemas.openxmlformats.org/package/2006/relationships"><Relationship Id="rId9" Type="http://schemas.openxmlformats.org/officeDocument/2006/relationships/notesSlide" Target="../notesSlides/notesSlide41.xml"/><Relationship Id="rId8" Type="http://schemas.openxmlformats.org/officeDocument/2006/relationships/slideLayout" Target="../slideLayouts/slideLayout18.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8.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50.xml.rels><?xml version="1.0" encoding="UTF-8" standalone="yes"?>
<Relationships xmlns="http://schemas.openxmlformats.org/package/2006/relationships"><Relationship Id="rId9" Type="http://schemas.openxmlformats.org/officeDocument/2006/relationships/notesSlide" Target="../notesSlides/notesSlide42.xml"/><Relationship Id="rId8" Type="http://schemas.openxmlformats.org/officeDocument/2006/relationships/slideLayout" Target="../slideLayouts/slideLayout18.xml"/><Relationship Id="rId7" Type="http://schemas.openxmlformats.org/officeDocument/2006/relationships/tags" Target="../tags/tag396.xml"/><Relationship Id="rId6" Type="http://schemas.openxmlformats.org/officeDocument/2006/relationships/tags" Target="../tags/tag395.xml"/><Relationship Id="rId5" Type="http://schemas.openxmlformats.org/officeDocument/2006/relationships/tags" Target="../tags/tag394.xml"/><Relationship Id="rId4" Type="http://schemas.openxmlformats.org/officeDocument/2006/relationships/tags" Target="../tags/tag393.xml"/><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s>
</file>

<file path=ppt/slides/_rels/slide51.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slideLayout" Target="../slideLayouts/slideLayout18.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s>
</file>

<file path=ppt/slides/_rels/slide52.xml.rels><?xml version="1.0" encoding="UTF-8" standalone="yes"?>
<Relationships xmlns="http://schemas.openxmlformats.org/package/2006/relationships"><Relationship Id="rId9" Type="http://schemas.openxmlformats.org/officeDocument/2006/relationships/notesSlide" Target="../notesSlides/notesSlide44.xml"/><Relationship Id="rId8" Type="http://schemas.openxmlformats.org/officeDocument/2006/relationships/slideLayout" Target="../slideLayouts/slideLayout18.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53.xml.rels><?xml version="1.0" encoding="UTF-8" standalone="yes"?>
<Relationships xmlns="http://schemas.openxmlformats.org/package/2006/relationships"><Relationship Id="rId9" Type="http://schemas.openxmlformats.org/officeDocument/2006/relationships/notesSlide" Target="../notesSlides/notesSlide45.xml"/><Relationship Id="rId8" Type="http://schemas.openxmlformats.org/officeDocument/2006/relationships/slideLayout" Target="../slideLayouts/slideLayout18.xml"/><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46.xml"/><Relationship Id="rId8" Type="http://schemas.openxmlformats.org/officeDocument/2006/relationships/slideLayout" Target="../slideLayouts/slideLayout18.xml"/><Relationship Id="rId7" Type="http://schemas.openxmlformats.org/officeDocument/2006/relationships/tags" Target="../tags/tag424.xml"/><Relationship Id="rId6" Type="http://schemas.openxmlformats.org/officeDocument/2006/relationships/tags" Target="../tags/tag423.xml"/><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tags" Target="../tags/tag418.xml"/></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430.xml"/><Relationship Id="rId7" Type="http://schemas.openxmlformats.org/officeDocument/2006/relationships/image" Target="../media/image3.png"/><Relationship Id="rId6" Type="http://schemas.openxmlformats.org/officeDocument/2006/relationships/tags" Target="../tags/tag429.xml"/><Relationship Id="rId5" Type="http://schemas.openxmlformats.org/officeDocument/2006/relationships/image" Target="../media/image4.png"/><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18.xml"/><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slideLayout" Target="../slideLayouts/slideLayout18.xml"/><Relationship Id="rId5" Type="http://schemas.openxmlformats.org/officeDocument/2006/relationships/tags" Target="../tags/tag438.xml"/><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tags" Target="../tags/tag434.xml"/></Relationships>
</file>

<file path=ppt/slides/_rels/slide58.xml.rels><?xml version="1.0" encoding="UTF-8" standalone="yes"?>
<Relationships xmlns="http://schemas.openxmlformats.org/package/2006/relationships"><Relationship Id="rId9" Type="http://schemas.openxmlformats.org/officeDocument/2006/relationships/notesSlide" Target="../notesSlides/notesSlide49.xml"/><Relationship Id="rId8" Type="http://schemas.openxmlformats.org/officeDocument/2006/relationships/slideLayout" Target="../slideLayouts/slideLayout18.xml"/><Relationship Id="rId7" Type="http://schemas.openxmlformats.org/officeDocument/2006/relationships/tags" Target="../tags/tag445.xml"/><Relationship Id="rId6" Type="http://schemas.openxmlformats.org/officeDocument/2006/relationships/tags" Target="../tags/tag444.xml"/><Relationship Id="rId5" Type="http://schemas.openxmlformats.org/officeDocument/2006/relationships/tags" Target="../tags/tag443.xml"/><Relationship Id="rId4" Type="http://schemas.openxmlformats.org/officeDocument/2006/relationships/tags" Target="../tags/tag442.xml"/><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50.xml"/><Relationship Id="rId6" Type="http://schemas.openxmlformats.org/officeDocument/2006/relationships/slideLayout" Target="../slideLayouts/slideLayout18.xml"/><Relationship Id="rId5" Type="http://schemas.openxmlformats.org/officeDocument/2006/relationships/tags" Target="../tags/tag450.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8.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51.xml"/><Relationship Id="rId6" Type="http://schemas.openxmlformats.org/officeDocument/2006/relationships/slideLayout" Target="../slideLayouts/slideLayout18.xml"/><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s>
</file>

<file path=ppt/slides/_rels/slide61.xml.rels><?xml version="1.0" encoding="UTF-8" standalone="yes"?>
<Relationships xmlns="http://schemas.openxmlformats.org/package/2006/relationships"><Relationship Id="rId9" Type="http://schemas.openxmlformats.org/officeDocument/2006/relationships/notesSlide" Target="../notesSlides/notesSlide52.xml"/><Relationship Id="rId8" Type="http://schemas.openxmlformats.org/officeDocument/2006/relationships/slideLayout" Target="../slideLayouts/slideLayout18.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 Type="http://schemas.openxmlformats.org/officeDocument/2006/relationships/tags" Target="../tags/tag456.xml"/></Relationships>
</file>

<file path=ppt/slides/_rels/slide62.xml.rels><?xml version="1.0" encoding="UTF-8" standalone="yes"?>
<Relationships xmlns="http://schemas.openxmlformats.org/package/2006/relationships"><Relationship Id="rId9" Type="http://schemas.openxmlformats.org/officeDocument/2006/relationships/notesSlide" Target="../notesSlides/notesSlide53.xml"/><Relationship Id="rId8" Type="http://schemas.openxmlformats.org/officeDocument/2006/relationships/slideLayout" Target="../slideLayouts/slideLayout18.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tags" Target="../tags/tag466.xml"/><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s>
</file>

<file path=ppt/slides/_rels/slide63.xml.rels><?xml version="1.0" encoding="UTF-8" standalone="yes"?>
<Relationships xmlns="http://schemas.openxmlformats.org/package/2006/relationships"><Relationship Id="rId9" Type="http://schemas.openxmlformats.org/officeDocument/2006/relationships/tags" Target="../tags/tag478.xml"/><Relationship Id="rId8" Type="http://schemas.openxmlformats.org/officeDocument/2006/relationships/tags" Target="../tags/tag477.xml"/><Relationship Id="rId7" Type="http://schemas.openxmlformats.org/officeDocument/2006/relationships/tags" Target="../tags/tag476.xml"/><Relationship Id="rId6" Type="http://schemas.openxmlformats.org/officeDocument/2006/relationships/tags" Target="../tags/tag475.xml"/><Relationship Id="rId5" Type="http://schemas.openxmlformats.org/officeDocument/2006/relationships/tags" Target="../tags/tag474.xml"/><Relationship Id="rId4" Type="http://schemas.openxmlformats.org/officeDocument/2006/relationships/tags" Target="../tags/tag473.xml"/><Relationship Id="rId3" Type="http://schemas.openxmlformats.org/officeDocument/2006/relationships/tags" Target="../tags/tag472.xml"/><Relationship Id="rId2" Type="http://schemas.openxmlformats.org/officeDocument/2006/relationships/tags" Target="../tags/tag471.xml"/><Relationship Id="rId12" Type="http://schemas.openxmlformats.org/officeDocument/2006/relationships/notesSlide" Target="../notesSlides/notesSlide54.xml"/><Relationship Id="rId11" Type="http://schemas.openxmlformats.org/officeDocument/2006/relationships/slideLayout" Target="../slideLayouts/slideLayout18.xml"/><Relationship Id="rId10" Type="http://schemas.openxmlformats.org/officeDocument/2006/relationships/tags" Target="../tags/tag479.xml"/><Relationship Id="rId1" Type="http://schemas.openxmlformats.org/officeDocument/2006/relationships/tags" Target="../tags/tag470.xml"/></Relationships>
</file>

<file path=ppt/slides/_rels/slide64.xml.rels><?xml version="1.0" encoding="UTF-8" standalone="yes"?>
<Relationships xmlns="http://schemas.openxmlformats.org/package/2006/relationships"><Relationship Id="rId9" Type="http://schemas.openxmlformats.org/officeDocument/2006/relationships/notesSlide" Target="../notesSlides/notesSlide55.xml"/><Relationship Id="rId8" Type="http://schemas.openxmlformats.org/officeDocument/2006/relationships/slideLayout" Target="../slideLayouts/slideLayout18.xml"/><Relationship Id="rId7" Type="http://schemas.openxmlformats.org/officeDocument/2006/relationships/tags" Target="../tags/tag486.xml"/><Relationship Id="rId6" Type="http://schemas.openxmlformats.org/officeDocument/2006/relationships/tags" Target="../tags/tag485.xml"/><Relationship Id="rId5" Type="http://schemas.openxmlformats.org/officeDocument/2006/relationships/tags" Target="../tags/tag484.xml"/><Relationship Id="rId4" Type="http://schemas.openxmlformats.org/officeDocument/2006/relationships/tags" Target="../tags/tag483.xml"/><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s>
</file>

<file path=ppt/slides/_rels/slide6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492.xml"/><Relationship Id="rId7" Type="http://schemas.openxmlformats.org/officeDocument/2006/relationships/image" Target="../media/image3.png"/><Relationship Id="rId6" Type="http://schemas.openxmlformats.org/officeDocument/2006/relationships/tags" Target="../tags/tag491.xml"/><Relationship Id="rId5" Type="http://schemas.openxmlformats.org/officeDocument/2006/relationships/image" Target="../media/image4.png"/><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56.xml"/><Relationship Id="rId7" Type="http://schemas.openxmlformats.org/officeDocument/2006/relationships/slideLayout" Target="../slideLayouts/slideLayout18.xml"/><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504.xml"/><Relationship Id="rId7" Type="http://schemas.openxmlformats.org/officeDocument/2006/relationships/image" Target="../media/image3.png"/><Relationship Id="rId6" Type="http://schemas.openxmlformats.org/officeDocument/2006/relationships/tags" Target="../tags/tag503.xml"/><Relationship Id="rId5" Type="http://schemas.openxmlformats.org/officeDocument/2006/relationships/image" Target="../media/image4.png"/><Relationship Id="rId4" Type="http://schemas.openxmlformats.org/officeDocument/2006/relationships/tags" Target="../tags/tag502.xml"/><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18.xml"/><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tags" Target="../tags/tag505.xml"/></Relationships>
</file>

<file path=ppt/slides/_rels/slide69.xml.rels><?xml version="1.0" encoding="UTF-8" standalone="yes"?>
<Relationships xmlns="http://schemas.openxmlformats.org/package/2006/relationships"><Relationship Id="rId9" Type="http://schemas.openxmlformats.org/officeDocument/2006/relationships/tags" Target="../tags/tag516.xml"/><Relationship Id="rId8" Type="http://schemas.openxmlformats.org/officeDocument/2006/relationships/tags" Target="../tags/tag515.xml"/><Relationship Id="rId7" Type="http://schemas.openxmlformats.org/officeDocument/2006/relationships/tags" Target="../tags/tag514.xml"/><Relationship Id="rId6" Type="http://schemas.openxmlformats.org/officeDocument/2006/relationships/tags" Target="../tags/tag513.xml"/><Relationship Id="rId5" Type="http://schemas.openxmlformats.org/officeDocument/2006/relationships/tags" Target="../tags/tag512.xml"/><Relationship Id="rId4" Type="http://schemas.openxmlformats.org/officeDocument/2006/relationships/tags" Target="../tags/tag511.xml"/><Relationship Id="rId3" Type="http://schemas.openxmlformats.org/officeDocument/2006/relationships/tags" Target="../tags/tag510.xml"/><Relationship Id="rId2" Type="http://schemas.openxmlformats.org/officeDocument/2006/relationships/tags" Target="../tags/tag509.xml"/><Relationship Id="rId11" Type="http://schemas.openxmlformats.org/officeDocument/2006/relationships/notesSlide" Target="../notesSlides/notesSlide58.xml"/><Relationship Id="rId10" Type="http://schemas.openxmlformats.org/officeDocument/2006/relationships/slideLayout" Target="../slideLayouts/slideLayout18.xml"/><Relationship Id="rId1" Type="http://schemas.openxmlformats.org/officeDocument/2006/relationships/tags" Target="../tags/tag508.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8.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59.xml"/><Relationship Id="rId7" Type="http://schemas.openxmlformats.org/officeDocument/2006/relationships/slideLayout" Target="../slideLayouts/slideLayout18.xml"/><Relationship Id="rId6" Type="http://schemas.openxmlformats.org/officeDocument/2006/relationships/tags" Target="../tags/tag522.xml"/><Relationship Id="rId5" Type="http://schemas.openxmlformats.org/officeDocument/2006/relationships/tags" Target="../tags/tag521.xml"/><Relationship Id="rId4" Type="http://schemas.openxmlformats.org/officeDocument/2006/relationships/tags" Target="../tags/tag520.xml"/><Relationship Id="rId3" Type="http://schemas.openxmlformats.org/officeDocument/2006/relationships/tags" Target="../tags/tag519.xml"/><Relationship Id="rId2" Type="http://schemas.openxmlformats.org/officeDocument/2006/relationships/tags" Target="../tags/tag518.xml"/><Relationship Id="rId1" Type="http://schemas.openxmlformats.org/officeDocument/2006/relationships/tags" Target="../tags/tag517.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60.xml"/><Relationship Id="rId7" Type="http://schemas.openxmlformats.org/officeDocument/2006/relationships/slideLayout" Target="../slideLayouts/slideLayout18.xml"/><Relationship Id="rId6" Type="http://schemas.openxmlformats.org/officeDocument/2006/relationships/tags" Target="../tags/tag528.xml"/><Relationship Id="rId5" Type="http://schemas.openxmlformats.org/officeDocument/2006/relationships/tags" Target="../tags/tag527.xml"/><Relationship Id="rId4" Type="http://schemas.openxmlformats.org/officeDocument/2006/relationships/tags" Target="../tags/tag526.xml"/><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tags" Target="../tags/tag523.xml"/></Relationships>
</file>

<file path=ppt/slides/_rels/slide72.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slideLayout" Target="../slideLayouts/slideLayout18.xml"/><Relationship Id="rId5" Type="http://schemas.openxmlformats.org/officeDocument/2006/relationships/tags" Target="../tags/tag533.xml"/><Relationship Id="rId4" Type="http://schemas.openxmlformats.org/officeDocument/2006/relationships/tags" Target="../tags/tag532.xml"/><Relationship Id="rId3" Type="http://schemas.openxmlformats.org/officeDocument/2006/relationships/tags" Target="../tags/tag531.xml"/><Relationship Id="rId2" Type="http://schemas.openxmlformats.org/officeDocument/2006/relationships/tags" Target="../tags/tag530.xml"/><Relationship Id="rId1" Type="http://schemas.openxmlformats.org/officeDocument/2006/relationships/tags" Target="../tags/tag529.xml"/></Relationships>
</file>

<file path=ppt/slides/_rels/slide7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541.xml"/><Relationship Id="rId7" Type="http://schemas.openxmlformats.org/officeDocument/2006/relationships/tags" Target="../tags/tag540.xml"/><Relationship Id="rId6" Type="http://schemas.openxmlformats.org/officeDocument/2006/relationships/tags" Target="../tags/tag539.xml"/><Relationship Id="rId5" Type="http://schemas.openxmlformats.org/officeDocument/2006/relationships/tags" Target="../tags/tag538.xml"/><Relationship Id="rId4" Type="http://schemas.openxmlformats.org/officeDocument/2006/relationships/tags" Target="../tags/tag537.xml"/><Relationship Id="rId3" Type="http://schemas.openxmlformats.org/officeDocument/2006/relationships/tags" Target="../tags/tag536.xml"/><Relationship Id="rId2" Type="http://schemas.openxmlformats.org/officeDocument/2006/relationships/tags" Target="../tags/tag535.xml"/><Relationship Id="rId10" Type="http://schemas.openxmlformats.org/officeDocument/2006/relationships/notesSlide" Target="../notesSlides/notesSlide62.xml"/><Relationship Id="rId1" Type="http://schemas.openxmlformats.org/officeDocument/2006/relationships/tags" Target="../tags/tag534.xml"/></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63.xml"/><Relationship Id="rId4" Type="http://schemas.openxmlformats.org/officeDocument/2006/relationships/slideLayout" Target="../slideLayouts/slideLayout18.xml"/><Relationship Id="rId3" Type="http://schemas.openxmlformats.org/officeDocument/2006/relationships/tags" Target="../tags/tag544.xml"/><Relationship Id="rId2" Type="http://schemas.openxmlformats.org/officeDocument/2006/relationships/tags" Target="../tags/tag543.xml"/><Relationship Id="rId1" Type="http://schemas.openxmlformats.org/officeDocument/2006/relationships/tags" Target="../tags/tag542.xml"/></Relationships>
</file>

<file path=ppt/slides/_rels/slide7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552.xml"/><Relationship Id="rId7" Type="http://schemas.openxmlformats.org/officeDocument/2006/relationships/tags" Target="../tags/tag551.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tags" Target="../tags/tag546.xml"/><Relationship Id="rId10" Type="http://schemas.openxmlformats.org/officeDocument/2006/relationships/notesSlide" Target="../notesSlides/notesSlide64.xml"/><Relationship Id="rId1" Type="http://schemas.openxmlformats.org/officeDocument/2006/relationships/tags" Target="../tags/tag545.xml"/></Relationships>
</file>

<file path=ppt/slides/_rels/slide76.xml.rels><?xml version="1.0" encoding="UTF-8" standalone="yes"?>
<Relationships xmlns="http://schemas.openxmlformats.org/package/2006/relationships"><Relationship Id="rId9" Type="http://schemas.openxmlformats.org/officeDocument/2006/relationships/tags" Target="../tags/tag561.xml"/><Relationship Id="rId8" Type="http://schemas.openxmlformats.org/officeDocument/2006/relationships/tags" Target="../tags/tag560.xml"/><Relationship Id="rId7" Type="http://schemas.openxmlformats.org/officeDocument/2006/relationships/tags" Target="../tags/tag559.xml"/><Relationship Id="rId6" Type="http://schemas.openxmlformats.org/officeDocument/2006/relationships/tags" Target="../tags/tag558.xml"/><Relationship Id="rId5" Type="http://schemas.openxmlformats.org/officeDocument/2006/relationships/tags" Target="../tags/tag557.xml"/><Relationship Id="rId4" Type="http://schemas.openxmlformats.org/officeDocument/2006/relationships/tags" Target="../tags/tag556.xml"/><Relationship Id="rId3" Type="http://schemas.openxmlformats.org/officeDocument/2006/relationships/tags" Target="../tags/tag555.xml"/><Relationship Id="rId2" Type="http://schemas.openxmlformats.org/officeDocument/2006/relationships/tags" Target="../tags/tag554.xml"/><Relationship Id="rId11" Type="http://schemas.openxmlformats.org/officeDocument/2006/relationships/notesSlide" Target="../notesSlides/notesSlide65.xml"/><Relationship Id="rId10" Type="http://schemas.openxmlformats.org/officeDocument/2006/relationships/slideLayout" Target="../slideLayouts/slideLayout18.xml"/><Relationship Id="rId1" Type="http://schemas.openxmlformats.org/officeDocument/2006/relationships/tags" Target="../tags/tag553.xml"/></Relationships>
</file>

<file path=ppt/slides/_rels/slide77.xml.rels><?xml version="1.0" encoding="UTF-8" standalone="yes"?>
<Relationships xmlns="http://schemas.openxmlformats.org/package/2006/relationships"><Relationship Id="rId9" Type="http://schemas.openxmlformats.org/officeDocument/2006/relationships/tags" Target="../tags/tag570.xml"/><Relationship Id="rId8" Type="http://schemas.openxmlformats.org/officeDocument/2006/relationships/tags" Target="../tags/tag569.xml"/><Relationship Id="rId7" Type="http://schemas.openxmlformats.org/officeDocument/2006/relationships/tags" Target="../tags/tag568.xml"/><Relationship Id="rId6" Type="http://schemas.openxmlformats.org/officeDocument/2006/relationships/tags" Target="../tags/tag567.xml"/><Relationship Id="rId5" Type="http://schemas.openxmlformats.org/officeDocument/2006/relationships/tags" Target="../tags/tag566.xml"/><Relationship Id="rId4" Type="http://schemas.openxmlformats.org/officeDocument/2006/relationships/tags" Target="../tags/tag565.xml"/><Relationship Id="rId3" Type="http://schemas.openxmlformats.org/officeDocument/2006/relationships/tags" Target="../tags/tag564.xml"/><Relationship Id="rId2" Type="http://schemas.openxmlformats.org/officeDocument/2006/relationships/tags" Target="../tags/tag563.xml"/><Relationship Id="rId11" Type="http://schemas.openxmlformats.org/officeDocument/2006/relationships/notesSlide" Target="../notesSlides/notesSlide66.xml"/><Relationship Id="rId10" Type="http://schemas.openxmlformats.org/officeDocument/2006/relationships/slideLayout" Target="../slideLayouts/slideLayout18.xml"/><Relationship Id="rId1" Type="http://schemas.openxmlformats.org/officeDocument/2006/relationships/tags" Target="../tags/tag562.xml"/></Relationships>
</file>

<file path=ppt/slides/_rels/slide7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578.xml"/><Relationship Id="rId7" Type="http://schemas.openxmlformats.org/officeDocument/2006/relationships/tags" Target="../tags/tag577.xml"/><Relationship Id="rId6" Type="http://schemas.openxmlformats.org/officeDocument/2006/relationships/tags" Target="../tags/tag576.xml"/><Relationship Id="rId5" Type="http://schemas.openxmlformats.org/officeDocument/2006/relationships/tags" Target="../tags/tag575.xml"/><Relationship Id="rId4" Type="http://schemas.openxmlformats.org/officeDocument/2006/relationships/tags" Target="../tags/tag574.xml"/><Relationship Id="rId3" Type="http://schemas.openxmlformats.org/officeDocument/2006/relationships/tags" Target="../tags/tag573.xml"/><Relationship Id="rId2" Type="http://schemas.openxmlformats.org/officeDocument/2006/relationships/tags" Target="../tags/tag572.xml"/><Relationship Id="rId10" Type="http://schemas.openxmlformats.org/officeDocument/2006/relationships/notesSlide" Target="../notesSlides/notesSlide67.xml"/><Relationship Id="rId1" Type="http://schemas.openxmlformats.org/officeDocument/2006/relationships/tags" Target="../tags/tag57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8.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7" Type="http://schemas.openxmlformats.org/officeDocument/2006/relationships/notesSlide" Target="../notesSlides/notesSlide68.xml"/><Relationship Id="rId6" Type="http://schemas.openxmlformats.org/officeDocument/2006/relationships/slideLayout" Target="../slideLayouts/slideLayout18.xml"/><Relationship Id="rId5" Type="http://schemas.openxmlformats.org/officeDocument/2006/relationships/tags" Target="../tags/tag583.xml"/><Relationship Id="rId4" Type="http://schemas.openxmlformats.org/officeDocument/2006/relationships/tags" Target="../tags/tag582.xml"/><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s>
</file>

<file path=ppt/slides/_rels/slide82.xml.rels><?xml version="1.0" encoding="UTF-8" standalone="yes"?>
<Relationships xmlns="http://schemas.openxmlformats.org/package/2006/relationships"><Relationship Id="rId8" Type="http://schemas.openxmlformats.org/officeDocument/2006/relationships/notesSlide" Target="../notesSlides/notesSlide69.xml"/><Relationship Id="rId7"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tags" Target="../tags/tag588.xml"/><Relationship Id="rId4" Type="http://schemas.openxmlformats.org/officeDocument/2006/relationships/tags" Target="../tags/tag587.xml"/><Relationship Id="rId3" Type="http://schemas.openxmlformats.org/officeDocument/2006/relationships/tags" Target="../tags/tag586.xml"/><Relationship Id="rId2" Type="http://schemas.openxmlformats.org/officeDocument/2006/relationships/tags" Target="../tags/tag585.xml"/><Relationship Id="rId1" Type="http://schemas.openxmlformats.org/officeDocument/2006/relationships/tags" Target="../tags/tag584.xml"/></Relationships>
</file>

<file path=ppt/slides/_rels/slide83.xml.rels><?xml version="1.0" encoding="UTF-8" standalone="yes"?>
<Relationships xmlns="http://schemas.openxmlformats.org/package/2006/relationships"><Relationship Id="rId8" Type="http://schemas.openxmlformats.org/officeDocument/2006/relationships/notesSlide" Target="../notesSlides/notesSlide70.xml"/><Relationship Id="rId7"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tags" Target="../tags/tag593.xml"/><Relationship Id="rId4" Type="http://schemas.openxmlformats.org/officeDocument/2006/relationships/tags" Target="../tags/tag592.xml"/><Relationship Id="rId3" Type="http://schemas.openxmlformats.org/officeDocument/2006/relationships/tags" Target="../tags/tag591.xml"/><Relationship Id="rId2" Type="http://schemas.openxmlformats.org/officeDocument/2006/relationships/tags" Target="../tags/tag590.xml"/><Relationship Id="rId1" Type="http://schemas.openxmlformats.org/officeDocument/2006/relationships/tags" Target="../tags/tag589.xml"/></Relationships>
</file>

<file path=ppt/slides/_rels/slide84.xml.rels><?xml version="1.0" encoding="UTF-8" standalone="yes"?>
<Relationships xmlns="http://schemas.openxmlformats.org/package/2006/relationships"><Relationship Id="rId8" Type="http://schemas.openxmlformats.org/officeDocument/2006/relationships/notesSlide" Target="../notesSlides/notesSlide71.xml"/><Relationship Id="rId7"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tags" Target="../tags/tag598.xml"/><Relationship Id="rId4" Type="http://schemas.openxmlformats.org/officeDocument/2006/relationships/tags" Target="../tags/tag597.xml"/><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tags" Target="../tags/tag594.xml"/></Relationships>
</file>

<file path=ppt/slides/_rels/slide85.xml.rels><?xml version="1.0" encoding="UTF-8" standalone="yes"?>
<Relationships xmlns="http://schemas.openxmlformats.org/package/2006/relationships"><Relationship Id="rId8" Type="http://schemas.openxmlformats.org/officeDocument/2006/relationships/notesSlide" Target="../notesSlides/notesSlide72.xml"/><Relationship Id="rId7"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tags" Target="../tags/tag603.xml"/><Relationship Id="rId4" Type="http://schemas.openxmlformats.org/officeDocument/2006/relationships/tags" Target="../tags/tag602.xml"/><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tags" Target="../tags/tag59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04.xml"/></Relationships>
</file>

<file path=ppt/slides/_rels/slide87.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610.xml"/><Relationship Id="rId7" Type="http://schemas.openxmlformats.org/officeDocument/2006/relationships/image" Target="../media/image5.png"/><Relationship Id="rId6" Type="http://schemas.openxmlformats.org/officeDocument/2006/relationships/tags" Target="../tags/tag609.xml"/><Relationship Id="rId5" Type="http://schemas.openxmlformats.org/officeDocument/2006/relationships/tags" Target="../tags/tag608.xml"/><Relationship Id="rId4" Type="http://schemas.openxmlformats.org/officeDocument/2006/relationships/tags" Target="../tags/tag607.xml"/><Relationship Id="rId3" Type="http://schemas.openxmlformats.org/officeDocument/2006/relationships/image" Target="../media/image4.png"/><Relationship Id="rId2" Type="http://schemas.openxmlformats.org/officeDocument/2006/relationships/tags" Target="../tags/tag606.xml"/><Relationship Id="rId13" Type="http://schemas.openxmlformats.org/officeDocument/2006/relationships/notesSlide" Target="../notesSlides/notesSlide73.xml"/><Relationship Id="rId12" Type="http://schemas.openxmlformats.org/officeDocument/2006/relationships/slideLayout" Target="../slideLayouts/slideLayout12.xml"/><Relationship Id="rId11" Type="http://schemas.openxmlformats.org/officeDocument/2006/relationships/tags" Target="../tags/tag611.xml"/><Relationship Id="rId10" Type="http://schemas.openxmlformats.org/officeDocument/2006/relationships/image" Target="../media/image3.png"/><Relationship Id="rId1" Type="http://schemas.openxmlformats.org/officeDocument/2006/relationships/tags" Target="../tags/tag605.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8.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152265" y="5572760"/>
            <a:ext cx="4124960" cy="714375"/>
          </a:xfrm>
          <a:prstGeom prst="rect">
            <a:avLst/>
          </a:prstGeom>
          <a:noFill/>
          <a:extLst>
            <a:ext uri="{909E8E84-426E-40DD-AFC4-6F175D3DCCD1}">
              <a14:hiddenFill xmlns:a14="http://schemas.microsoft.com/office/drawing/2010/main">
                <a:solidFill>
                  <a:schemeClr val="accent1">
                    <a:lumMod val="20000"/>
                    <a:lumOff val="80000"/>
                  </a:schemeClr>
                </a:solidFill>
              </a14:hiddenFill>
            </a:ext>
          </a:extLst>
        </p:spPr>
        <p:txBody>
          <a:bodyPr wrap="square" rtlCol="0" anchor="t">
            <a:noAutofit/>
          </a:bodyPr>
          <a:p>
            <a:pPr algn="ctr">
              <a:lnSpc>
                <a:spcPct val="80000"/>
              </a:lnSpc>
            </a:pPr>
            <a:r>
              <a:rPr lang="zh-CN" altLang="en-US" sz="2000" b="1" dirty="0">
                <a:solidFill>
                  <a:srgbClr val="000000"/>
                </a:solidFill>
                <a:latin typeface="仿宋" panose="02010609060101010101" charset="-122"/>
                <a:ea typeface="仿宋" panose="02010609060101010101" charset="-122"/>
                <a:cs typeface="仿宋" panose="02010609060101010101" charset="-122"/>
                <a:sym typeface="+mn-ea"/>
              </a:rPr>
              <a:t>编拟：苏派高中语文团队</a:t>
            </a:r>
            <a:endParaRPr lang="en-US" altLang="zh-CN" sz="2000" b="1" dirty="0">
              <a:solidFill>
                <a:srgbClr val="000000"/>
              </a:solidFill>
              <a:latin typeface="仿宋" panose="02010609060101010101" charset="-122"/>
              <a:ea typeface="仿宋" panose="02010609060101010101" charset="-122"/>
              <a:cs typeface="仿宋" panose="02010609060101010101" charset="-122"/>
              <a:sym typeface="+mn-ea"/>
            </a:endParaRPr>
          </a:p>
          <a:p>
            <a:pPr algn="ctr">
              <a:lnSpc>
                <a:spcPct val="80000"/>
              </a:lnSpc>
            </a:pPr>
            <a:r>
              <a:rPr lang="en-US" altLang="zh-CN" sz="2000" b="1" dirty="0">
                <a:solidFill>
                  <a:srgbClr val="000000"/>
                </a:solidFill>
                <a:latin typeface="仿宋" panose="02010609060101010101" charset="-122"/>
                <a:ea typeface="仿宋" panose="02010609060101010101" charset="-122"/>
                <a:cs typeface="仿宋" panose="02010609060101010101" charset="-122"/>
                <a:sym typeface="+mn-ea"/>
              </a:rPr>
              <a:t>2025.4.19</a:t>
            </a:r>
            <a:endParaRPr lang="en-US" altLang="zh-CN" sz="2000" b="1" dirty="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custDataLst>
              <p:tags r:id="rId1"/>
            </p:custDataLst>
          </p:nvPr>
        </p:nvSpPr>
        <p:spPr>
          <a:xfrm>
            <a:off x="0" y="1363345"/>
            <a:ext cx="12191365" cy="3133090"/>
          </a:xfrm>
          <a:prstGeom prst="rect">
            <a:avLst/>
          </a:prstGeom>
          <a:solidFill>
            <a:schemeClr val="accent2"/>
          </a:solidFill>
        </p:spPr>
        <p:txBody>
          <a:bodyPr wrap="square" rtlCol="0">
            <a:spAutoFit/>
          </a:bodyPr>
          <a:p>
            <a:pPr algn="ctr" fontAlgn="auto">
              <a:lnSpc>
                <a:spcPts val="7000"/>
              </a:lnSpc>
            </a:pPr>
            <a:r>
              <a:rPr lang="zh-CN" altLang="en-US" sz="5400" b="1">
                <a:solidFill>
                  <a:schemeClr val="lt1"/>
                </a:solidFill>
              </a:rPr>
              <a:t>2025年湖北省武汉市</a:t>
            </a:r>
            <a:endParaRPr lang="zh-CN" altLang="en-US" sz="5400" b="1">
              <a:solidFill>
                <a:schemeClr val="lt1"/>
              </a:solidFill>
            </a:endParaRPr>
          </a:p>
          <a:p>
            <a:pPr algn="ctr" fontAlgn="auto">
              <a:lnSpc>
                <a:spcPts val="7000"/>
              </a:lnSpc>
            </a:pPr>
            <a:r>
              <a:rPr lang="zh-CN" altLang="en-US" sz="5400" b="1">
                <a:solidFill>
                  <a:schemeClr val="lt1"/>
                </a:solidFill>
              </a:rPr>
              <a:t>高三下学期四月调研（二模）</a:t>
            </a:r>
            <a:endParaRPr lang="zh-CN" altLang="en-US" sz="5400" b="1">
              <a:solidFill>
                <a:schemeClr val="lt1"/>
              </a:solidFill>
            </a:endParaRPr>
          </a:p>
          <a:p>
            <a:pPr algn="ctr" fontAlgn="auto">
              <a:lnSpc>
                <a:spcPct val="150000"/>
              </a:lnSpc>
            </a:pPr>
            <a:r>
              <a:rPr lang="zh-CN" altLang="en-US" sz="5400">
                <a:solidFill>
                  <a:schemeClr val="lt1"/>
                </a:solidFill>
                <a:latin typeface="楷体" panose="02010609060101010101" charset="-122"/>
                <a:ea typeface="楷体" panose="02010609060101010101" charset="-122"/>
              </a:rPr>
              <a:t>语文试题解析</a:t>
            </a:r>
            <a:endParaRPr lang="zh-CN" altLang="en-US" sz="5400">
              <a:solidFill>
                <a:schemeClr val="lt1"/>
              </a:solidFill>
              <a:latin typeface="楷体" panose="02010609060101010101" charset="-122"/>
              <a:ea typeface="楷体" panose="02010609060101010101" charset="-122"/>
            </a:endParaRPr>
          </a:p>
        </p:txBody>
      </p:sp>
      <p:pic>
        <p:nvPicPr>
          <p:cNvPr id="2" name="图片 1" descr="小鸟站在树枝上的花&#10;&#10;描述已自动生成"/>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483475" y="952500"/>
            <a:ext cx="4882515" cy="7180580"/>
          </a:xfrm>
          <a:custGeom>
            <a:avLst/>
            <a:gdLst>
              <a:gd name="connsiteX0" fmla="*/ 0 w 4541807"/>
              <a:gd name="connsiteY0" fmla="*/ 0 h 6679129"/>
              <a:gd name="connsiteX1" fmla="*/ 4541807 w 4541807"/>
              <a:gd name="connsiteY1" fmla="*/ 0 h 6679129"/>
              <a:gd name="connsiteX2" fmla="*/ 4541807 w 4541807"/>
              <a:gd name="connsiteY2" fmla="*/ 6679129 h 6679129"/>
              <a:gd name="connsiteX3" fmla="*/ 277173 w 4541807"/>
              <a:gd name="connsiteY3" fmla="*/ 6679129 h 6679129"/>
              <a:gd name="connsiteX4" fmla="*/ 326648 w 4541807"/>
              <a:gd name="connsiteY4" fmla="*/ 6671579 h 6679129"/>
              <a:gd name="connsiteX5" fmla="*/ 1620796 w 4541807"/>
              <a:gd name="connsiteY5" fmla="*/ 5083712 h 6679129"/>
              <a:gd name="connsiteX6" fmla="*/ 1250685 w 4541807"/>
              <a:gd name="connsiteY6" fmla="*/ 4052735 h 6679129"/>
              <a:gd name="connsiteX7" fmla="*/ 1166688 w 4541807"/>
              <a:gd name="connsiteY7" fmla="*/ 3960315 h 6679129"/>
              <a:gd name="connsiteX8" fmla="*/ 1281902 w 4541807"/>
              <a:gd name="connsiteY8" fmla="*/ 3898276 h 6679129"/>
              <a:gd name="connsiteX9" fmla="*/ 1402482 w 4541807"/>
              <a:gd name="connsiteY9" fmla="*/ 3832962 h 6679129"/>
              <a:gd name="connsiteX10" fmla="*/ 1467796 w 4541807"/>
              <a:gd name="connsiteY10" fmla="*/ 3712382 h 6679129"/>
              <a:gd name="connsiteX11" fmla="*/ 1588377 w 4541807"/>
              <a:gd name="connsiteY11" fmla="*/ 2908514 h 6679129"/>
              <a:gd name="connsiteX12" fmla="*/ 1432627 w 4541807"/>
              <a:gd name="connsiteY12" fmla="*/ 2491507 h 6679129"/>
              <a:gd name="connsiteX13" fmla="*/ 714170 w 4541807"/>
              <a:gd name="connsiteY13" fmla="*/ 2672377 h 6679129"/>
              <a:gd name="connsiteX14" fmla="*/ 513203 w 4541807"/>
              <a:gd name="connsiteY14" fmla="*/ 3134601 h 6679129"/>
              <a:gd name="connsiteX15" fmla="*/ 469522 w 4541807"/>
              <a:gd name="connsiteY15" fmla="*/ 3532582 h 6679129"/>
              <a:gd name="connsiteX16" fmla="*/ 326647 w 4541807"/>
              <a:gd name="connsiteY16" fmla="*/ 3495845 h 6679129"/>
              <a:gd name="connsiteX17" fmla="*/ 0 w 4541807"/>
              <a:gd name="connsiteY17" fmla="*/ 3462916 h 66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1807" h="6679129">
                <a:moveTo>
                  <a:pt x="0" y="0"/>
                </a:moveTo>
                <a:lnTo>
                  <a:pt x="4541807" y="0"/>
                </a:lnTo>
                <a:lnTo>
                  <a:pt x="4541807" y="6679129"/>
                </a:lnTo>
                <a:lnTo>
                  <a:pt x="277173" y="6679129"/>
                </a:lnTo>
                <a:lnTo>
                  <a:pt x="326648" y="6671579"/>
                </a:lnTo>
                <a:cubicBezTo>
                  <a:pt x="1065216" y="6520446"/>
                  <a:pt x="1620796" y="5866961"/>
                  <a:pt x="1620796" y="5083712"/>
                </a:cubicBezTo>
                <a:cubicBezTo>
                  <a:pt x="1620796" y="4692088"/>
                  <a:pt x="1481901" y="4332904"/>
                  <a:pt x="1250685" y="4052735"/>
                </a:cubicBezTo>
                <a:lnTo>
                  <a:pt x="1166688" y="3960315"/>
                </a:lnTo>
                <a:lnTo>
                  <a:pt x="1281902" y="3898276"/>
                </a:lnTo>
                <a:lnTo>
                  <a:pt x="1402482" y="3832962"/>
                </a:lnTo>
                <a:lnTo>
                  <a:pt x="1467796" y="3712382"/>
                </a:lnTo>
                <a:lnTo>
                  <a:pt x="1588377" y="2908514"/>
                </a:lnTo>
                <a:lnTo>
                  <a:pt x="1432627" y="2491507"/>
                </a:lnTo>
                <a:lnTo>
                  <a:pt x="714170" y="2672377"/>
                </a:lnTo>
                <a:lnTo>
                  <a:pt x="513203" y="3134601"/>
                </a:lnTo>
                <a:lnTo>
                  <a:pt x="469522" y="3532582"/>
                </a:lnTo>
                <a:lnTo>
                  <a:pt x="326647" y="3495845"/>
                </a:lnTo>
                <a:cubicBezTo>
                  <a:pt x="221137" y="3474254"/>
                  <a:pt x="111893" y="3462916"/>
                  <a:pt x="0" y="3462916"/>
                </a:cubicBezTo>
                <a:close/>
              </a:path>
            </a:pathLst>
          </a:custGeom>
        </p:spPr>
      </p:pic>
      <p:pic>
        <p:nvPicPr>
          <p:cNvPr id="5" name="图片 4" descr="图标镂空"/>
          <p:cNvPicPr>
            <a:picLocks noChangeAspect="1"/>
          </p:cNvPicPr>
          <p:nvPr>
            <p:custDataLst>
              <p:tags r:id="rId3"/>
            </p:custDataLst>
          </p:nvPr>
        </p:nvPicPr>
        <p:blipFill>
          <a:blip r:embed="rId4"/>
          <a:srcRect l="12064" t="11428" r="12701" b="13975"/>
          <a:stretch>
            <a:fillRect/>
          </a:stretch>
        </p:blipFill>
        <p:spPr>
          <a:xfrm>
            <a:off x="9897110" y="1423670"/>
            <a:ext cx="577215" cy="583565"/>
          </a:xfrm>
          <a:prstGeom prst="rect">
            <a:avLst/>
          </a:prstGeom>
        </p:spPr>
      </p:pic>
    </p:spTree>
    <p:custDataLst>
      <p:tags r:id="rId5"/>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1110615"/>
            <a:ext cx="8664575" cy="5191760"/>
          </a:xfrm>
          <a:prstGeom prst="rect">
            <a:avLst/>
          </a:prstGeom>
          <a:noFill/>
        </p:spPr>
        <p:txBody>
          <a:bodyPr wrap="square" rtlCol="0">
            <a:noAutofit/>
          </a:bodyPr>
          <a:p>
            <a:pPr lvl="0" indent="609600" algn="l">
              <a:buClrTx/>
              <a:buSzTx/>
              <a:buFontTx/>
              <a:extLst>
                <a:ext uri="{35155182-B16C-46BC-9424-99874614C6A1}">
                  <wpsdc:indentchars xmlns:wpsdc="http://www.wps.cn/officeDocument/2017/drawingmlCustomData" val="200" checksum="4158780845"/>
                </a:ext>
              </a:extLst>
            </a:pPr>
            <a:r>
              <a:rPr lang="zh-CN" altLang="en-US" sz="2400" b="1">
                <a:latin typeface="楷体" panose="02010609060101010101" charset="-122"/>
                <a:ea typeface="楷体" panose="02010609060101010101" charset="-122"/>
                <a:cs typeface="楷体" panose="02010609060101010101" charset="-122"/>
                <a:sym typeface="+mn-ea"/>
              </a:rPr>
              <a:t>材料二：</a:t>
            </a:r>
            <a:endParaRPr lang="zh-CN" altLang="en-US" sz="2400" b="1">
              <a:latin typeface="楷体" panose="02010609060101010101" charset="-122"/>
              <a:ea typeface="楷体" panose="02010609060101010101" charset="-122"/>
              <a:cs typeface="楷体" panose="02010609060101010101" charset="-122"/>
              <a:sym typeface="+mn-ea"/>
            </a:endParaRPr>
          </a:p>
          <a:p>
            <a:pPr lvl="0" indent="609600" algn="l">
              <a:buClrTx/>
              <a:buSzTx/>
              <a:buFontTx/>
              <a:extLst>
                <a:ext uri="{35155182-B16C-46BC-9424-99874614C6A1}">
                  <wpsdc:indentchars xmlns:wpsdc="http://www.wps.cn/officeDocument/2017/drawingmlCustomData" val="200" checksum="4158780845"/>
                </a:ext>
              </a:extLst>
            </a:pPr>
            <a:r>
              <a:rPr lang="zh-CN" altLang="en-US" sz="2400" b="1">
                <a:latin typeface="楷体" panose="02010609060101010101" charset="-122"/>
                <a:ea typeface="楷体" panose="02010609060101010101" charset="-122"/>
                <a:cs typeface="楷体" panose="02010609060101010101" charset="-122"/>
                <a:sym typeface="+mn-ea"/>
              </a:rPr>
              <a:t>①这里是凡尔纳笔下“鹦鹉螺号”未曾抵达的终极深渊</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曾被视为“生命禁区”的马里亚纳海沟。近日，中国科学家团队依托国产万米载人潜水器“奋斗者”号，首次向世界呈现这座海底万米深渊的系统生态图景：获取的</a:t>
            </a:r>
            <a:r>
              <a:rPr lang="zh-CN" altLang="en-US" sz="2400" b="1">
                <a:latin typeface="楷体" panose="02010609060101010101" charset="-122"/>
                <a:ea typeface="楷体" panose="02010609060101010101" charset="-122"/>
                <a:cs typeface="楷体" panose="02010609060101010101" charset="-122"/>
                <a:sym typeface="+mn-ea"/>
              </a:rPr>
              <a:t>7564</a:t>
            </a:r>
            <a:r>
              <a:rPr lang="zh-CN" altLang="en-US" sz="2400" b="1">
                <a:latin typeface="楷体" panose="02010609060101010101" charset="-122"/>
                <a:ea typeface="楷体" panose="02010609060101010101" charset="-122"/>
                <a:cs typeface="楷体" panose="02010609060101010101" charset="-122"/>
                <a:sym typeface="+mn-ea"/>
              </a:rPr>
              <a:t>个物种水平的代表性基因组数据构建起“黑暗绿洲”，其中</a:t>
            </a:r>
            <a:r>
              <a:rPr lang="zh-CN" altLang="en-US" sz="2400" b="1">
                <a:latin typeface="楷体" panose="02010609060101010101" charset="-122"/>
                <a:ea typeface="楷体" panose="02010609060101010101" charset="-122"/>
                <a:cs typeface="楷体" panose="02010609060101010101" charset="-122"/>
                <a:sym typeface="+mn-ea"/>
              </a:rPr>
              <a:t>89.4%</a:t>
            </a:r>
            <a:r>
              <a:rPr lang="zh-CN" altLang="en-US" sz="2400" b="1">
                <a:latin typeface="楷体" panose="02010609060101010101" charset="-122"/>
                <a:ea typeface="楷体" panose="02010609060101010101" charset="-122"/>
                <a:cs typeface="楷体" panose="02010609060101010101" charset="-122"/>
                <a:sym typeface="+mn-ea"/>
              </a:rPr>
              <a:t>为新发现物种，多样性规模与全球已知海洋微生物总多样性体量相当；基因组大小达人类</a:t>
            </a:r>
            <a:r>
              <a:rPr lang="zh-CN" altLang="en-US" sz="2400" b="1">
                <a:latin typeface="楷体" panose="02010609060101010101" charset="-122"/>
                <a:ea typeface="楷体" panose="02010609060101010101" charset="-122"/>
                <a:cs typeface="楷体" panose="02010609060101010101" charset="-122"/>
                <a:sym typeface="+mn-ea"/>
              </a:rPr>
              <a:t>4</a:t>
            </a:r>
            <a:r>
              <a:rPr lang="zh-CN" altLang="en-US" sz="2400" b="1">
                <a:latin typeface="楷体" panose="02010609060101010101" charset="-122"/>
                <a:ea typeface="楷体" panose="02010609060101010101" charset="-122"/>
                <a:cs typeface="楷体" panose="02010609060101010101" charset="-122"/>
                <a:sym typeface="+mn-ea"/>
              </a:rPr>
              <a:t>倍的深渊钩虾编织起能量枢纽，特异性基因能应对高压、低温、黑暗及食物匮乏环境，代谢通路的优化则实现了能量的高效利用；深海鱼类用可追溯至白垩纪的演化智慧突破生存禁区，通过多不饱和脂肪酸积累实现了细胞膜重塑，打破了深海鱼依赖与腌菜防腐机制类似的氧化三甲胺抗压的传统理论</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这是人类首次系统性研究深渊生命，揭示了深渊生态系统的生命适应策略与资源潜能。</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9131300" y="1025525"/>
            <a:ext cx="2714625" cy="1938020"/>
          </a:xfrm>
          <a:prstGeom prst="rect">
            <a:avLst/>
          </a:prstGeom>
          <a:noFill/>
        </p:spPr>
        <p:txBody>
          <a:bodyPr wrap="square" rtlCol="0">
            <a:spAutoFit/>
          </a:bodyPr>
          <a:p>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段解第</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节：</a:t>
            </a:r>
            <a:r>
              <a:rPr lang="zh-CN" sz="2000" b="1">
                <a:solidFill>
                  <a:schemeClr val="tx1"/>
                </a:solidFill>
                <a:latin typeface="宋体" panose="02010600030101010101" pitchFamily="2" charset="-122"/>
                <a:ea typeface="宋体" panose="02010600030101010101" pitchFamily="2" charset="-122"/>
                <a:cs typeface="宋体" panose="02010600030101010101" pitchFamily="2" charset="-122"/>
              </a:rPr>
              <a:t>中国科学家团队依托</a:t>
            </a:r>
            <a:r>
              <a:rPr lang="en-US" altLang="zh-CN" sz="20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奋斗者</a:t>
            </a:r>
            <a:r>
              <a:rPr lang="en-US" altLang="zh-CN" sz="20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号首次向世界呈现了马里亚纳海沟海底万米深渊的系统生态图景。</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1014730"/>
            <a:ext cx="8597265" cy="5440045"/>
          </a:xfrm>
          <a:prstGeom prst="rect">
            <a:avLst/>
          </a:prstGeom>
          <a:noFill/>
        </p:spPr>
        <p:txBody>
          <a:bodyPr wrap="square" rtlCol="0">
            <a:noAutofit/>
          </a:bodyPr>
          <a:p>
            <a:pPr lvl="0" indent="558800" algn="l">
              <a:buClrTx/>
              <a:buSzTx/>
              <a:buFontTx/>
              <a:extLst>
                <a:ext uri="{35155182-B16C-46BC-9424-99874614C6A1}">
                  <wpsdc:indentchars xmlns:wpsdc="http://www.wps.cn/officeDocument/2017/drawingmlCustomData" val="200" checksum="1956455923"/>
                </a:ext>
              </a:extLst>
            </a:pPr>
            <a:r>
              <a:rPr lang="zh-CN" altLang="en-US" sz="2200" b="1">
                <a:latin typeface="楷体" panose="02010609060101010101" charset="-122"/>
                <a:ea typeface="楷体" panose="02010609060101010101" charset="-122"/>
                <a:cs typeface="楷体" panose="02010609060101010101" charset="-122"/>
                <a:sym typeface="+mn-ea"/>
              </a:rPr>
              <a:t>②“下潜万米深渊，就像倒着爬一次比珠峰还要高的山！”</a:t>
            </a:r>
            <a:r>
              <a:rPr lang="zh-CN" altLang="en-US" sz="2200" b="1">
                <a:highlight>
                  <a:srgbClr val="FFFF00"/>
                </a:highlight>
                <a:latin typeface="楷体" panose="02010609060101010101" charset="-122"/>
                <a:ea typeface="楷体" panose="02010609060101010101" charset="-122"/>
                <a:cs typeface="楷体" panose="02010609060101010101" charset="-122"/>
                <a:sym typeface="+mn-ea"/>
              </a:rPr>
              <a:t>高达1100个大气压相当于“20头大象站在手掌心”。中国研究团队为此创新设计了一套模拟深海高压环境的设备，但根本性难题是找不到明确的嗜压基因。</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r>
              <a:rPr lang="en-US" altLang="zh-CN"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2C</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r>
              <a:rPr lang="zh-CN" altLang="en-US" sz="2200" b="1">
                <a:latin typeface="楷体" panose="02010609060101010101" charset="-122"/>
                <a:ea typeface="楷体" panose="02010609060101010101" charset="-122"/>
                <a:cs typeface="楷体" panose="02010609060101010101" charset="-122"/>
                <a:sym typeface="+mn-ea"/>
              </a:rPr>
              <a:t>通常生物可能通过关键基因突变就能适应一个环境条件，但微生物的适应涉及成百上千个基因。</a:t>
            </a:r>
            <a:r>
              <a:rPr lang="zh-CN" altLang="en-US" sz="2200" b="1">
                <a:highlight>
                  <a:srgbClr val="FFFF00"/>
                </a:highlight>
                <a:latin typeface="楷体" panose="02010609060101010101" charset="-122"/>
                <a:ea typeface="楷体" panose="02010609060101010101" charset="-122"/>
                <a:cs typeface="楷体" panose="02010609060101010101" charset="-122"/>
                <a:sym typeface="+mn-ea"/>
              </a:rPr>
              <a:t>自2004年《科学》发表首个深海细菌基因组研究后，该领域近20年未有突破性进展。国际学界甚至出现“深海不重要论”，认为浅海数据足以代表深海特征。技术无法突破、价值认同动摇的双重困境使中国研究团队产生了“必须亲眼看看海底”的执念。</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r>
              <a:rPr lang="en-US" altLang="zh-CN"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2B</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endParaRPr lang="zh-CN" altLang="en-US" sz="2200" b="1">
              <a:highlight>
                <a:srgbClr val="FFFF00"/>
              </a:highlight>
              <a:latin typeface="楷体" panose="02010609060101010101" charset="-122"/>
              <a:ea typeface="楷体" panose="02010609060101010101" charset="-122"/>
              <a:cs typeface="楷体" panose="02010609060101010101" charset="-122"/>
              <a:sym typeface="+mn-ea"/>
            </a:endParaRPr>
          </a:p>
          <a:p>
            <a:pPr lvl="0" indent="558800" algn="l">
              <a:buClrTx/>
              <a:buSzTx/>
              <a:buFontTx/>
              <a:extLst>
                <a:ext uri="{35155182-B16C-46BC-9424-99874614C6A1}">
                  <wpsdc:indentchars xmlns:wpsdc="http://www.wps.cn/officeDocument/2017/drawingmlCustomData" val="200" checksum="1956455923"/>
                </a:ext>
              </a:extLst>
            </a:pPr>
            <a:r>
              <a:rPr lang="zh-CN" altLang="en-US" sz="2200" b="1">
                <a:latin typeface="楷体" panose="02010609060101010101" charset="-122"/>
                <a:ea typeface="楷体" panose="02010609060101010101" charset="-122"/>
                <a:cs typeface="楷体" panose="02010609060101010101" charset="-122"/>
                <a:sym typeface="+mn-ea"/>
              </a:rPr>
              <a:t>③2020年之前，能成功下潜万米以上深度且重复使用的潜水器，全球寥寥无几。为了打造中国全海深载人深潜“国之重器”，中国科学院组织10余家院属单位全面参与“奋斗者”号研制。通过跨系统、跨单位、跨部门的大团队合作，</a:t>
            </a:r>
            <a:r>
              <a:rPr lang="zh-CN" altLang="en-US" sz="2200" b="1">
                <a:highlight>
                  <a:srgbClr val="FFFF00"/>
                </a:highlight>
                <a:latin typeface="楷体" panose="02010609060101010101" charset="-122"/>
                <a:ea typeface="楷体" panose="02010609060101010101" charset="-122"/>
                <a:cs typeface="楷体" panose="02010609060101010101" charset="-122"/>
                <a:sym typeface="+mn-ea"/>
              </a:rPr>
              <a:t>“奋斗者”号成为全球唯一具备深渊系统调查采样能力的载人潜水器。从此，研究者能在深渊现场选择特征区域采样，这种“眼见为实”的采样方式，使样品</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数量和质量</a:t>
            </a:r>
            <a:r>
              <a:rPr lang="zh-CN" altLang="en-US" sz="2200" b="1">
                <a:highlight>
                  <a:srgbClr val="FFFF00"/>
                </a:highlight>
                <a:latin typeface="楷体" panose="02010609060101010101" charset="-122"/>
                <a:ea typeface="楷体" panose="02010609060101010101" charset="-122"/>
                <a:cs typeface="楷体" panose="02010609060101010101" charset="-122"/>
                <a:sym typeface="+mn-ea"/>
              </a:rPr>
              <a:t>实现了</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质的飞跃</a:t>
            </a:r>
            <a:r>
              <a:rPr lang="zh-CN" altLang="en-US" sz="2200" b="1">
                <a:highlight>
                  <a:srgbClr val="FFFF00"/>
                </a:highlight>
                <a:latin typeface="楷体" panose="02010609060101010101" charset="-122"/>
                <a:ea typeface="楷体" panose="02010609060101010101" charset="-122"/>
                <a:cs typeface="楷体" panose="02010609060101010101" charset="-122"/>
                <a:sym typeface="+mn-ea"/>
              </a:rPr>
              <a:t>。</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r>
              <a:rPr lang="en-US" altLang="zh-CN"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2A</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endParaRPr lang="zh-CN" altLang="en-US" sz="2200" b="1">
              <a:highlight>
                <a:srgbClr val="FFFF00"/>
              </a:highlight>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9190990" y="2012315"/>
            <a:ext cx="2851785" cy="1198880"/>
          </a:xfrm>
          <a:prstGeom prst="rect">
            <a:avLst/>
          </a:prstGeom>
        </p:spPr>
        <p:txBody>
          <a:bodyPr wrap="square">
            <a:spAutoFit/>
          </a:bodyPr>
          <a:p>
            <a:pPr lvl="0" algn="l" defTabSz="266700">
              <a:buClrTx/>
              <a:buSzTx/>
              <a:buFontTx/>
            </a:pPr>
            <a:r>
              <a:rPr lang="en-US" altLang="zh-CN" b="1">
                <a:solidFill>
                  <a:srgbClr val="000000"/>
                </a:solidFill>
                <a:latin typeface="宋体" panose="02010600030101010101" pitchFamily="2" charset="-122"/>
                <a:ea typeface="宋体" panose="02010600030101010101" pitchFamily="2" charset="-122"/>
                <a:sym typeface="+mn-ea"/>
              </a:rPr>
              <a:t>2</a:t>
            </a:r>
            <a:r>
              <a:rPr lang="en-US" altLang="zh-CN" b="1">
                <a:solidFill>
                  <a:srgbClr val="000000"/>
                </a:solidFill>
                <a:latin typeface="宋体" panose="02010600030101010101" pitchFamily="2" charset="-122"/>
                <a:ea typeface="宋体" panose="02010600030101010101" pitchFamily="2" charset="-122"/>
                <a:sym typeface="+mn-ea"/>
              </a:rPr>
              <a:t>B.</a:t>
            </a:r>
            <a:r>
              <a:rPr lang="en-US" altLang="zh-CN" b="1">
                <a:solidFill>
                  <a:srgbClr val="000000"/>
                </a:solidFill>
                <a:latin typeface="宋体" panose="02010600030101010101" pitchFamily="2" charset="-122"/>
                <a:ea typeface="宋体" panose="02010600030101010101" pitchFamily="2" charset="-122"/>
                <a:sym typeface="+mn-ea"/>
              </a:rPr>
              <a:t>深渊生物基因组数据的采集，</a:t>
            </a:r>
            <a:r>
              <a:rPr lang="en-US" altLang="zh-CN" b="1">
                <a:solidFill>
                  <a:srgbClr val="000000"/>
                </a:solidFill>
                <a:highlight>
                  <a:srgbClr val="FFFF00"/>
                </a:highlight>
                <a:latin typeface="宋体" panose="02010600030101010101" pitchFamily="2" charset="-122"/>
                <a:ea typeface="宋体" panose="02010600030101010101" pitchFamily="2" charset="-122"/>
                <a:sym typeface="+mn-ea"/>
              </a:rPr>
              <a:t>颠覆了国际学界一直以来对深海探索的错误认知。</a:t>
            </a:r>
            <a:r>
              <a:rPr lang="en-US" altLang="zh-CN" b="1">
                <a:solidFill>
                  <a:srgbClr val="000000"/>
                </a:solidFill>
                <a:latin typeface="宋体" panose="02010600030101010101" pitchFamily="2" charset="-122"/>
                <a:ea typeface="宋体" panose="02010600030101010101" pitchFamily="2" charset="-122"/>
                <a:sym typeface="+mn-ea"/>
              </a:rPr>
              <a:t> </a:t>
            </a:r>
            <a:r>
              <a:rPr lang="zh-CN" altLang="en-US" b="1">
                <a:solidFill>
                  <a:srgbClr val="FF0000"/>
                </a:solidFill>
                <a:latin typeface="宋体" panose="02010600030101010101" pitchFamily="2" charset="-122"/>
                <a:ea typeface="宋体" panose="02010600030101010101" pitchFamily="2" charset="-122"/>
                <a:sym typeface="+mn-ea"/>
              </a:rPr>
              <a:t>错误</a:t>
            </a:r>
            <a:r>
              <a:rPr lang="zh-CN" altLang="en-US" b="1">
                <a:solidFill>
                  <a:srgbClr val="000000"/>
                </a:solidFill>
                <a:latin typeface="宋体" panose="02010600030101010101" pitchFamily="2" charset="-122"/>
                <a:ea typeface="宋体" panose="02010600030101010101" pitchFamily="2" charset="-122"/>
                <a:sym typeface="+mn-ea"/>
              </a:rPr>
              <a:t>（于文无据）</a:t>
            </a:r>
            <a:endParaRPr lang="zh-CN" altLang="en-US" b="1">
              <a:solidFill>
                <a:srgbClr val="00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9189720" y="4410075"/>
            <a:ext cx="2773680" cy="1198880"/>
          </a:xfrm>
          <a:prstGeom prst="rect">
            <a:avLst/>
          </a:prstGeom>
        </p:spPr>
        <p:txBody>
          <a:bodyPr wrap="square">
            <a:spAutoFit/>
          </a:bodyPr>
          <a:p>
            <a:pPr lvl="0" algn="l" defTabSz="266700">
              <a:buClrTx/>
              <a:buSzTx/>
              <a:buFontTx/>
            </a:pPr>
            <a:r>
              <a:rPr lang="en-US" altLang="zh-CN" b="1">
                <a:solidFill>
                  <a:srgbClr val="000000"/>
                </a:solidFill>
                <a:latin typeface="宋体" panose="02010600030101010101" pitchFamily="2" charset="-122"/>
                <a:ea typeface="宋体" panose="02010600030101010101" pitchFamily="2" charset="-122"/>
                <a:sym typeface="+mn-ea"/>
              </a:rPr>
              <a:t>2</a:t>
            </a:r>
            <a:r>
              <a:rPr lang="en-US" altLang="zh-CN" b="1">
                <a:solidFill>
                  <a:srgbClr val="000000"/>
                </a:solidFill>
                <a:latin typeface="宋体" panose="02010600030101010101" pitchFamily="2" charset="-122"/>
                <a:ea typeface="宋体" panose="02010600030101010101" pitchFamily="2" charset="-122"/>
                <a:sym typeface="+mn-ea"/>
              </a:rPr>
              <a:t>A.“</a:t>
            </a:r>
            <a:r>
              <a:rPr lang="en-US" altLang="zh-CN" b="1">
                <a:solidFill>
                  <a:srgbClr val="000000"/>
                </a:solidFill>
                <a:latin typeface="宋体" panose="02010600030101010101" pitchFamily="2" charset="-122"/>
                <a:ea typeface="宋体" panose="02010600030101010101" pitchFamily="2" charset="-122"/>
                <a:sym typeface="+mn-ea"/>
              </a:rPr>
              <a:t>奋斗者”号的研制成功为深渊研究提供了有利条件，使得深渊采样的效能提升。</a:t>
            </a:r>
            <a:r>
              <a:rPr lang="zh-CN" altLang="en-US" b="1">
                <a:solidFill>
                  <a:srgbClr val="FF0000"/>
                </a:solidFill>
                <a:latin typeface="宋体" panose="02010600030101010101" pitchFamily="2" charset="-122"/>
                <a:ea typeface="宋体" panose="02010600030101010101" pitchFamily="2" charset="-122"/>
                <a:sym typeface="+mn-ea"/>
              </a:rPr>
              <a:t>正</a:t>
            </a:r>
            <a:r>
              <a:rPr lang="zh-CN" altLang="en-US" b="1">
                <a:solidFill>
                  <a:srgbClr val="FF0000"/>
                </a:solidFill>
                <a:latin typeface="宋体" panose="02010600030101010101" pitchFamily="2" charset="-122"/>
                <a:ea typeface="宋体" panose="02010600030101010101" pitchFamily="2" charset="-122"/>
                <a:sym typeface="+mn-ea"/>
              </a:rPr>
              <a:t>确</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9189720" y="792480"/>
            <a:ext cx="2773045" cy="1198880"/>
          </a:xfrm>
          <a:prstGeom prst="rect">
            <a:avLst/>
          </a:prstGeom>
          <a:noFill/>
        </p:spPr>
        <p:txBody>
          <a:bodyPr wrap="square" rtlCol="0">
            <a:spAutoFit/>
          </a:bodyPr>
          <a:p>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段解第</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节：</a:t>
            </a:r>
            <a:r>
              <a:rPr lang="zh-CN" b="1">
                <a:solidFill>
                  <a:schemeClr val="tx1"/>
                </a:solidFill>
                <a:latin typeface="宋体" panose="02010600030101010101" pitchFamily="2" charset="-122"/>
                <a:ea typeface="宋体" panose="02010600030101010101" pitchFamily="2" charset="-122"/>
                <a:cs typeface="宋体" panose="02010600030101010101" pitchFamily="2" charset="-122"/>
              </a:rPr>
              <a:t>下潜万米深渊存在的难度问题，以及中国研究团队的不服输的执念。</a:t>
            </a:r>
            <a:endParaRPr lang="zh-CN"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9190990" y="3211195"/>
            <a:ext cx="2713990" cy="1198880"/>
          </a:xfrm>
          <a:prstGeom prst="rect">
            <a:avLst/>
          </a:prstGeom>
        </p:spPr>
        <p:txBody>
          <a:bodyPr wrap="square">
            <a:spAutoFit/>
          </a:bodyPr>
          <a:p>
            <a:pPr lvl="0" algn="l" defTabSz="266700">
              <a:buClrTx/>
              <a:buSzTx/>
              <a:buFontTx/>
            </a:pPr>
            <a:r>
              <a:rPr lang="en-US" altLang="zh-CN" b="1">
                <a:solidFill>
                  <a:srgbClr val="000000"/>
                </a:solidFill>
                <a:latin typeface="宋体" panose="02010600030101010101" pitchFamily="2" charset="-122"/>
                <a:ea typeface="宋体" panose="02010600030101010101" pitchFamily="2" charset="-122"/>
                <a:sym typeface="+mn-ea"/>
              </a:rPr>
              <a:t>2</a:t>
            </a:r>
            <a:r>
              <a:rPr lang="en-US" altLang="zh-CN" b="1">
                <a:solidFill>
                  <a:srgbClr val="000000"/>
                </a:solidFill>
                <a:latin typeface="宋体" panose="02010600030101010101" pitchFamily="2" charset="-122"/>
                <a:ea typeface="宋体" panose="02010600030101010101" pitchFamily="2" charset="-122"/>
                <a:sym typeface="+mn-ea"/>
              </a:rPr>
              <a:t>C.</a:t>
            </a:r>
            <a:r>
              <a:rPr lang="en-US" altLang="zh-CN" b="1">
                <a:solidFill>
                  <a:srgbClr val="000000"/>
                </a:solidFill>
                <a:latin typeface="宋体" panose="02010600030101010101" pitchFamily="2" charset="-122"/>
                <a:ea typeface="宋体" panose="02010600030101010101" pitchFamily="2" charset="-122"/>
                <a:sym typeface="+mn-ea"/>
              </a:rPr>
              <a:t>从海底深渊到海面，随着海水压强的巨大变化，生物样本的研究难度</a:t>
            </a:r>
            <a:r>
              <a:rPr lang="en-US" altLang="zh-CN" b="1">
                <a:solidFill>
                  <a:srgbClr val="000000"/>
                </a:solidFill>
                <a:highlight>
                  <a:srgbClr val="FFFF00"/>
                </a:highlight>
                <a:latin typeface="宋体" panose="02010600030101010101" pitchFamily="2" charset="-122"/>
                <a:ea typeface="宋体" panose="02010600030101010101" pitchFamily="2" charset="-122"/>
                <a:sym typeface="+mn-ea"/>
              </a:rPr>
              <a:t>也逐步递增。</a:t>
            </a:r>
            <a:r>
              <a:rPr lang="zh-CN" altLang="en-US" b="1">
                <a:solidFill>
                  <a:srgbClr val="FF0000"/>
                </a:solidFill>
                <a:latin typeface="宋体" panose="02010600030101010101" pitchFamily="2" charset="-122"/>
                <a:ea typeface="宋体" panose="02010600030101010101" pitchFamily="2" charset="-122"/>
                <a:sym typeface="+mn-ea"/>
              </a:rPr>
              <a:t>错误</a:t>
            </a:r>
            <a:r>
              <a:rPr lang="zh-CN" altLang="en-US" b="1">
                <a:solidFill>
                  <a:srgbClr val="000000"/>
                </a:solidFill>
                <a:latin typeface="宋体" panose="02010600030101010101" pitchFamily="2" charset="-122"/>
                <a:ea typeface="宋体" panose="02010600030101010101" pitchFamily="2" charset="-122"/>
                <a:sym typeface="+mn-ea"/>
              </a:rPr>
              <a:t>（于文无据）</a:t>
            </a:r>
            <a:endParaRPr lang="en-US" altLang="zh-CN" b="1">
              <a:solidFill>
                <a:srgbClr val="000000"/>
              </a:solidFill>
              <a:latin typeface="宋体" panose="02010600030101010101" pitchFamily="2" charset="-122"/>
              <a:ea typeface="宋体" panose="02010600030101010101" pitchFamily="2" charset="-122"/>
              <a:sym typeface="+mn-ea"/>
            </a:endParaRPr>
          </a:p>
        </p:txBody>
      </p:sp>
      <p:sp>
        <p:nvSpPr>
          <p:cNvPr id="10" name="文本框 9"/>
          <p:cNvSpPr txBox="1"/>
          <p:nvPr/>
        </p:nvSpPr>
        <p:spPr>
          <a:xfrm>
            <a:off x="9131300" y="5591175"/>
            <a:ext cx="2714625" cy="922020"/>
          </a:xfrm>
          <a:prstGeom prst="rect">
            <a:avLst/>
          </a:prstGeom>
          <a:noFill/>
        </p:spPr>
        <p:txBody>
          <a:bodyPr wrap="square" rtlCol="0">
            <a:spAutoFit/>
          </a:bodyPr>
          <a:p>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段解第</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节：</a:t>
            </a:r>
            <a:r>
              <a:rPr lang="en-US" altLang="zh-CN" b="1">
                <a:solidFill>
                  <a:srgbClr val="000000"/>
                </a:solidFill>
                <a:latin typeface="宋体" panose="02010600030101010101" pitchFamily="2" charset="-122"/>
                <a:ea typeface="宋体" panose="02010600030101010101" pitchFamily="2" charset="-122"/>
                <a:sym typeface="+mn-ea"/>
              </a:rPr>
              <a:t>奋斗者”号的研制成功使得深渊采样的效能提升。</a:t>
            </a:r>
            <a:endPar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24180" y="797560"/>
            <a:ext cx="8484235" cy="5675630"/>
          </a:xfrm>
          <a:prstGeom prst="rect">
            <a:avLst/>
          </a:prstGeom>
          <a:noFill/>
        </p:spPr>
        <p:txBody>
          <a:bodyPr wrap="square" rtlCol="0">
            <a:noAutofit/>
          </a:bodyPr>
          <a:p>
            <a:pPr lvl="0" indent="508000" algn="l">
              <a:buClrTx/>
              <a:buSzTx/>
              <a:buFontTx/>
              <a:extLst>
                <a:ext uri="{35155182-B16C-46BC-9424-99874614C6A1}">
                  <wpsdc:indentchars xmlns:wpsdc="http://www.wps.cn/officeDocument/2017/drawingmlCustomData" val="200" checksum="282533468"/>
                </a:ext>
              </a:extLst>
            </a:pPr>
            <a:r>
              <a:rPr lang="zh-CN" altLang="en-US" sz="2000" b="1">
                <a:latin typeface="楷体" panose="02010609060101010101" charset="-122"/>
                <a:ea typeface="楷体" panose="02010609060101010101" charset="-122"/>
                <a:cs typeface="楷体" panose="02010609060101010101" charset="-122"/>
                <a:sym typeface="+mn-ea"/>
              </a:rPr>
              <a:t>④样本从深海转移至海面常压环境时，DNA 会因环境剧变迅速降解。如何在样本损毁前“抢救”出完整的遗传信息?研究团队需要与时间赛跑。</a:t>
            </a:r>
            <a:r>
              <a:rPr lang="zh-CN" altLang="en-US" sz="2000" b="1">
                <a:highlight>
                  <a:srgbClr val="FFFF00"/>
                </a:highlight>
                <a:latin typeface="楷体" panose="02010609060101010101" charset="-122"/>
                <a:ea typeface="楷体" panose="02010609060101010101" charset="-122"/>
                <a:cs typeface="楷体" panose="02010609060101010101" charset="-122"/>
                <a:sym typeface="+mn-ea"/>
              </a:rPr>
              <a:t>团队最终摸索出在常规实验室环境下成功提取满足测序要求的DNA的实验条件，为后续高质量基因组解析奠定了基石。</a:t>
            </a:r>
            <a:r>
              <a:rPr lang="zh-CN" altLang="en-US" sz="20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r>
              <a:rPr lang="en-US" altLang="zh-CN" sz="20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2D</a:t>
            </a:r>
            <a:r>
              <a:rPr lang="zh-CN" altLang="en-US" sz="20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endParaRPr lang="zh-CN" altLang="en-US" sz="2000" b="1">
              <a:highlight>
                <a:srgbClr val="FFFF00"/>
              </a:highlight>
              <a:latin typeface="楷体" panose="02010609060101010101" charset="-122"/>
              <a:ea typeface="楷体" panose="02010609060101010101" charset="-122"/>
              <a:cs typeface="楷体" panose="02010609060101010101" charset="-122"/>
              <a:sym typeface="+mn-ea"/>
            </a:endParaRPr>
          </a:p>
          <a:p>
            <a:pPr lvl="0" indent="508000" algn="l">
              <a:buClrTx/>
              <a:buSzTx/>
              <a:buFontTx/>
              <a:extLst>
                <a:ext uri="{35155182-B16C-46BC-9424-99874614C6A1}">
                  <wpsdc:indentchars xmlns:wpsdc="http://www.wps.cn/officeDocument/2017/drawingmlCustomData" val="200" checksum="282533468"/>
                </a:ext>
              </a:extLst>
            </a:pPr>
            <a:r>
              <a:rPr lang="zh-CN" altLang="en-US" sz="2000" b="1">
                <a:latin typeface="楷体" panose="02010609060101010101" charset="-122"/>
                <a:ea typeface="楷体" panose="02010609060101010101" charset="-122"/>
                <a:cs typeface="楷体" panose="02010609060101010101" charset="-122"/>
                <a:sym typeface="+mn-ea"/>
              </a:rPr>
              <a:t>⑤破译马里亚纳海沟“黑暗绿洲”生命密码的研究，不仅实现了技术突破，也实现了协作模式的创新。</a:t>
            </a:r>
            <a:endParaRPr lang="zh-CN" altLang="en-US" sz="2000" b="1">
              <a:latin typeface="楷体" panose="02010609060101010101" charset="-122"/>
              <a:ea typeface="楷体" panose="02010609060101010101" charset="-122"/>
              <a:cs typeface="楷体" panose="02010609060101010101" charset="-122"/>
              <a:sym typeface="+mn-ea"/>
            </a:endParaRPr>
          </a:p>
          <a:p>
            <a:pPr lvl="0" indent="508000" algn="l">
              <a:buClrTx/>
              <a:buSzTx/>
              <a:buFontTx/>
              <a:extLst>
                <a:ext uri="{35155182-B16C-46BC-9424-99874614C6A1}">
                  <wpsdc:indentchars xmlns:wpsdc="http://www.wps.cn/officeDocument/2017/drawingmlCustomData" val="200" checksum="282533468"/>
                </a:ext>
              </a:extLst>
            </a:pPr>
            <a:r>
              <a:rPr lang="zh-CN" altLang="en-US" sz="2000" b="1">
                <a:latin typeface="楷体" panose="02010609060101010101" charset="-122"/>
                <a:ea typeface="楷体" panose="02010609060101010101" charset="-122"/>
                <a:cs typeface="楷体" panose="02010609060101010101" charset="-122"/>
                <a:sym typeface="+mn-ea"/>
              </a:rPr>
              <a:t>⑥平均年龄不足40岁的团队践行“只有岗位、没有单位”的理念，打破了传统科研边界。当“奋斗者”号触底，科学家们通过水声通信系统向海面科考船传输了一段音频。这段被永久存档的宣言，标志着《马里亚纳共识》的诞生——向全球开放共享深渊生命数据。这些宝贵的数据是不可复现的历史记录，更推动了全球深海生命研究从竞争走向协作。</a:t>
            </a:r>
            <a:endParaRPr lang="zh-CN" altLang="en-US" sz="2000" b="1">
              <a:latin typeface="楷体" panose="02010609060101010101" charset="-122"/>
              <a:ea typeface="楷体" panose="02010609060101010101" charset="-122"/>
              <a:cs typeface="楷体" panose="02010609060101010101" charset="-122"/>
              <a:sym typeface="+mn-ea"/>
            </a:endParaRPr>
          </a:p>
          <a:p>
            <a:pPr lvl="0" indent="508000" algn="l">
              <a:buClrTx/>
              <a:buSzTx/>
              <a:buFontTx/>
              <a:extLst>
                <a:ext uri="{35155182-B16C-46BC-9424-99874614C6A1}">
                  <wpsdc:indentchars xmlns:wpsdc="http://www.wps.cn/officeDocument/2017/drawingmlCustomData" val="200" checksum="282533468"/>
                </a:ext>
              </a:extLst>
            </a:pPr>
            <a:r>
              <a:rPr lang="zh-CN" altLang="en-US" sz="2000" b="1">
                <a:latin typeface="楷体" panose="02010609060101010101" charset="-122"/>
                <a:ea typeface="楷体" panose="02010609060101010101" charset="-122"/>
                <a:cs typeface="楷体" panose="02010609060101010101" charset="-122"/>
                <a:sym typeface="+mn-ea"/>
              </a:rPr>
              <a:t>⑦正如团队核心成员肖湘教授所言，“深渊教会我们，真正的科学突破从不属于某个国家，而是人类共同跨越认知边界的里程碑”。这场始于万米海底的科研革命，正在将中国方案转化为全球探索深海的新范式，为全球深海探索发展贡献中国智慧。</a:t>
            </a:r>
            <a:endParaRPr lang="zh-CN" altLang="en-US" sz="2000" b="1">
              <a:latin typeface="楷体" panose="02010609060101010101" charset="-122"/>
              <a:ea typeface="楷体" panose="02010609060101010101" charset="-122"/>
              <a:cs typeface="楷体" panose="02010609060101010101" charset="-122"/>
              <a:sym typeface="+mn-ea"/>
            </a:endParaRPr>
          </a:p>
          <a:p>
            <a:pPr lvl="0" indent="508000" algn="l">
              <a:buClrTx/>
              <a:buSzTx/>
              <a:buFontTx/>
              <a:extLst>
                <a:ext uri="{35155182-B16C-46BC-9424-99874614C6A1}">
                  <wpsdc:indentchars xmlns:wpsdc="http://www.wps.cn/officeDocument/2017/drawingmlCustomData" val="200" checksum="282533468"/>
                </a:ext>
              </a:extLst>
            </a:pPr>
            <a:r>
              <a:rPr lang="zh-CN" altLang="en-US" sz="2000" b="1">
                <a:latin typeface="楷体" panose="02010609060101010101" charset="-122"/>
                <a:ea typeface="楷体" panose="02010609060101010101" charset="-122"/>
                <a:cs typeface="楷体" panose="02010609060101010101" charset="-122"/>
                <a:sym typeface="+mn-ea"/>
              </a:rPr>
              <a:t>(摘编自李晨《破译马里亚纳“黑暗绿洲”的生命密码</a:t>
            </a:r>
            <a:r>
              <a:rPr lang="zh-CN" altLang="en-US" sz="2000" b="1">
                <a:latin typeface="楷体" panose="02010609060101010101" charset="-122"/>
                <a:ea typeface="楷体" panose="02010609060101010101" charset="-122"/>
                <a:cs typeface="楷体" panose="02010609060101010101" charset="-122"/>
                <a:sym typeface="+mn-ea"/>
              </a:rPr>
              <a:t>》)</a:t>
            </a:r>
            <a:endParaRPr lang="zh-CN" altLang="en-US" sz="2000" b="1">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nvSpPr>
        <p:spPr>
          <a:xfrm>
            <a:off x="9189720" y="977900"/>
            <a:ext cx="2714625" cy="1476375"/>
          </a:xfrm>
          <a:prstGeom prst="rect">
            <a:avLst/>
          </a:prstGeom>
          <a:noFill/>
        </p:spPr>
        <p:txBody>
          <a:bodyPr wrap="square" rtlCol="0">
            <a:spAutoFit/>
          </a:bodyPr>
          <a:p>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段解第</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节：</a:t>
            </a:r>
            <a:r>
              <a:rPr lang="zh-CN" altLang="en-US" b="1">
                <a:solidFill>
                  <a:srgbClr val="000000"/>
                </a:solidFill>
                <a:latin typeface="宋体" panose="02010600030101010101" pitchFamily="2" charset="-122"/>
                <a:ea typeface="宋体" panose="02010600030101010101" pitchFamily="2" charset="-122"/>
                <a:sym typeface="+mn-ea"/>
              </a:rPr>
              <a:t>中国研究团队最终解决了压力变化带给实验室的难题，为后续高质量基因组解析奠定了基石。</a:t>
            </a:r>
            <a:endParaRPr lang="zh-CN" altLang="en-US"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9189720" y="5165725"/>
            <a:ext cx="2714625" cy="1198880"/>
          </a:xfrm>
          <a:prstGeom prst="rect">
            <a:avLst/>
          </a:prstGeom>
          <a:noFill/>
        </p:spPr>
        <p:txBody>
          <a:bodyPr wrap="square" rtlCol="0">
            <a:spAutoFit/>
          </a:bodyPr>
          <a:p>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段解第</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5-7</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节：</a:t>
            </a:r>
            <a:r>
              <a:rPr lang="zh-CN" altLang="en-US" b="1">
                <a:solidFill>
                  <a:srgbClr val="000000"/>
                </a:solidFill>
                <a:latin typeface="宋体" panose="02010600030101010101" pitchFamily="2" charset="-122"/>
                <a:ea typeface="宋体" panose="02010600030101010101" pitchFamily="2" charset="-122"/>
                <a:sym typeface="+mn-ea"/>
              </a:rPr>
              <a:t>破译马里亚纳海沟“黑暗绿洲”生命密码的研究给中国乃至全球深海探索带来的影响。</a:t>
            </a:r>
            <a:endParaRPr lang="zh-CN" altLang="en-US" b="1">
              <a:solidFill>
                <a:srgbClr val="00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9131300" y="2748915"/>
            <a:ext cx="2773680" cy="1198880"/>
          </a:xfrm>
          <a:prstGeom prst="rect">
            <a:avLst/>
          </a:prstGeom>
        </p:spPr>
        <p:txBody>
          <a:bodyPr wrap="square">
            <a:spAutoFit/>
          </a:bodyPr>
          <a:p>
            <a:pPr lvl="0" algn="l" defTabSz="266700">
              <a:buClrTx/>
              <a:buSzTx/>
              <a:buFontTx/>
            </a:pPr>
            <a:r>
              <a:rPr lang="en-US" altLang="zh-CN" b="1">
                <a:solidFill>
                  <a:srgbClr val="000000"/>
                </a:solidFill>
                <a:latin typeface="宋体" panose="02010600030101010101" pitchFamily="2" charset="-122"/>
                <a:ea typeface="宋体" panose="02010600030101010101" pitchFamily="2" charset="-122"/>
                <a:sym typeface="+mn-ea"/>
              </a:rPr>
              <a:t>2</a:t>
            </a:r>
            <a:r>
              <a:rPr lang="en-US" altLang="zh-CN" b="1">
                <a:solidFill>
                  <a:srgbClr val="000000"/>
                </a:solidFill>
                <a:latin typeface="宋体" panose="02010600030101010101" pitchFamily="2" charset="-122"/>
                <a:ea typeface="宋体" panose="02010600030101010101" pitchFamily="2" charset="-122"/>
                <a:sym typeface="+mn-ea"/>
              </a:rPr>
              <a:t>D.</a:t>
            </a:r>
            <a:r>
              <a:rPr lang="en-US" altLang="zh-CN" b="1">
                <a:solidFill>
                  <a:srgbClr val="000000"/>
                </a:solidFill>
                <a:latin typeface="宋体" panose="02010600030101010101" pitchFamily="2" charset="-122"/>
                <a:ea typeface="宋体" panose="02010600030101010101" pitchFamily="2" charset="-122"/>
                <a:sym typeface="+mn-ea"/>
              </a:rPr>
              <a:t>中国深海探索的研究成果，标志着人类对深海生命基因系统性研究的</a:t>
            </a:r>
            <a:r>
              <a:rPr lang="en-US" altLang="zh-CN" b="1">
                <a:solidFill>
                  <a:srgbClr val="FF0000"/>
                </a:solidFill>
                <a:latin typeface="宋体" panose="02010600030101010101" pitchFamily="2" charset="-122"/>
                <a:ea typeface="宋体" panose="02010600030101010101" pitchFamily="2" charset="-122"/>
                <a:sym typeface="+mn-ea"/>
              </a:rPr>
              <a:t>再次突破</a:t>
            </a:r>
            <a:r>
              <a:rPr lang="en-US" altLang="zh-CN" b="1">
                <a:solidFill>
                  <a:srgbClr val="000000"/>
                </a:solidFill>
                <a:latin typeface="宋体" panose="02010600030101010101" pitchFamily="2" charset="-122"/>
                <a:ea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sym typeface="+mn-ea"/>
              </a:rPr>
              <a:t>错误</a:t>
            </a:r>
            <a:r>
              <a:rPr lang="zh-CN" altLang="en-US" b="1">
                <a:solidFill>
                  <a:srgbClr val="000000"/>
                </a:solidFill>
                <a:latin typeface="宋体" panose="02010600030101010101" pitchFamily="2" charset="-122"/>
                <a:ea typeface="宋体" panose="02010600030101010101" pitchFamily="2" charset="-122"/>
                <a:sym typeface="+mn-ea"/>
              </a:rPr>
              <a:t>（于文无据）</a:t>
            </a:r>
            <a:endParaRPr lang="en-US" altLang="zh-CN" b="1">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5422265"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a:ln>
            <a:noFill/>
          </a:ln>
        </p:spPr>
        <p:txBody>
          <a:bodyPr wrap="square" rtlCol="0">
            <a:sp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1">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6021070" y="948055"/>
            <a:ext cx="5680075" cy="144526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本题考查学生对材料相关内容的理解和分析的能力。</a:t>
            </a:r>
            <a:endParaRPr lang="zh-CN" altLang="en-US" sz="22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endParaRPr lang="zh-CN" altLang="en-US" sz="2200" b="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custDataLst>
              <p:tags r:id="rId6"/>
            </p:custDataLst>
          </p:nvPr>
        </p:nvSpPr>
        <p:spPr>
          <a:xfrm>
            <a:off x="6223000" y="3047683"/>
            <a:ext cx="5080000" cy="1106805"/>
          </a:xfrm>
          <a:prstGeom prst="rect">
            <a:avLst/>
          </a:prstGeom>
          <a:noFill/>
          <a:ln w="9525">
            <a:noFill/>
          </a:ln>
        </p:spPr>
        <p:txBody>
          <a:bodyPr>
            <a:spAutoFit/>
          </a:bodyPr>
          <a:p>
            <a:pPr indent="0" fontAlgn="auto"/>
            <a:r>
              <a:rPr lang="zh-CN" sz="2200" b="0">
                <a:solidFill>
                  <a:srgbClr val="000000"/>
                </a:solidFill>
                <a:ea typeface="黑体" panose="02010609060101010101" charset="-122"/>
              </a:rPr>
              <a:t>【解题思路】</a:t>
            </a:r>
            <a:r>
              <a:rPr lang="en-US" altLang="zh-CN" sz="2200" b="0">
                <a:solidFill>
                  <a:srgbClr val="000000"/>
                </a:solidFill>
                <a:ea typeface="黑体" panose="02010609060101010101" charset="-122"/>
              </a:rPr>
              <a:t>  “</a:t>
            </a:r>
            <a:r>
              <a:rPr lang="zh-CN" altLang="en-US" sz="2200" b="0">
                <a:solidFill>
                  <a:srgbClr val="000000"/>
                </a:solidFill>
                <a:ea typeface="黑体" panose="02010609060101010101" charset="-122"/>
              </a:rPr>
              <a:t>必然会带来更高的经济收益</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于文无据。</a:t>
            </a:r>
            <a:endParaRPr lang="zh-CN" altLang="en-US"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6096000" y="4616768"/>
            <a:ext cx="5080000" cy="429895"/>
          </a:xfrm>
          <a:prstGeom prst="rect">
            <a:avLst/>
          </a:prstGeom>
          <a:noFill/>
          <a:ln w="9525">
            <a:noFill/>
          </a:ln>
        </p:spPr>
        <p:txBody>
          <a:bodyPr>
            <a:spAutoFit/>
          </a:bodyPr>
          <a:p>
            <a:pPr indent="0" fontAlgn="auto"/>
            <a:r>
              <a:rPr lang="zh-CN" sz="2200">
                <a:solidFill>
                  <a:srgbClr val="FF0000"/>
                </a:solidFill>
                <a:ea typeface="黑体" panose="02010609060101010101" charset="-122"/>
                <a:sym typeface="+mn-ea"/>
              </a:rPr>
              <a:t>【参考答案】</a:t>
            </a:r>
            <a:r>
              <a:rPr lang="en-US" sz="2200">
                <a:solidFill>
                  <a:srgbClr val="FF0000"/>
                </a:solidFill>
                <a:latin typeface="宋体" panose="02010600030101010101" pitchFamily="2" charset="-122"/>
                <a:ea typeface="黑体" panose="02010609060101010101" charset="-122"/>
                <a:sym typeface="+mn-ea"/>
              </a:rPr>
              <a:t>  </a:t>
            </a:r>
            <a:r>
              <a:rPr lang="en-US" altLang="zh-CN" sz="2200">
                <a:solidFill>
                  <a:srgbClr val="FF0000"/>
                </a:solidFill>
                <a:ea typeface="黑体" panose="02010609060101010101" charset="-122"/>
                <a:sym typeface="+mn-ea"/>
              </a:rPr>
              <a:t>C</a:t>
            </a:r>
            <a:r>
              <a:rPr lang="en-US" sz="2200" b="0">
                <a:solidFill>
                  <a:srgbClr val="FF0000"/>
                </a:solidFill>
                <a:latin typeface="宋体" panose="02010600030101010101" pitchFamily="2" charset="-122"/>
              </a:rPr>
              <a:t> </a:t>
            </a:r>
            <a:endParaRPr lang="en-US" altLang="en-US" sz="2200" b="0">
              <a:solidFill>
                <a:srgbClr val="FF0000"/>
              </a:solidFill>
              <a:latin typeface="宋体" panose="02010600030101010101" pitchFamily="2" charset="-122"/>
            </a:endParaRPr>
          </a:p>
        </p:txBody>
      </p:sp>
      <p:sp>
        <p:nvSpPr>
          <p:cNvPr id="13" name="文本框 12"/>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95935" y="1048068"/>
            <a:ext cx="5080000" cy="5262245"/>
          </a:xfrm>
          <a:prstGeom prst="rect">
            <a:avLst/>
          </a:prstGeom>
        </p:spPr>
        <p:txBody>
          <a:bodyPr>
            <a:spAutoFit/>
          </a:bodyPr>
          <a:p>
            <a:pPr marL="0" indent="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1.</a:t>
            </a:r>
            <a:r>
              <a:rPr lang="zh-CN" altLang="en-US" sz="2400" b="1">
                <a:solidFill>
                  <a:srgbClr val="000000"/>
                </a:solidFill>
                <a:latin typeface="宋体" panose="02010600030101010101" pitchFamily="2" charset="-122"/>
                <a:ea typeface="宋体" panose="02010600030101010101" pitchFamily="2" charset="-122"/>
              </a:rPr>
              <a:t>下列对材料一相关内容的理解和分析，不正确的一项是</a:t>
            </a:r>
            <a:r>
              <a:rPr lang="en-US" altLang="zh-CN" sz="2400" b="1">
                <a:solidFill>
                  <a:srgbClr val="000000"/>
                </a:solidFill>
                <a:latin typeface="宋体" panose="02010600030101010101" pitchFamily="2" charset="-122"/>
                <a:ea typeface="宋体" panose="02010600030101010101" pitchFamily="2" charset="-122"/>
              </a:rPr>
              <a:t>(3</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A.</a:t>
            </a:r>
            <a:r>
              <a:rPr lang="zh-CN" altLang="en-US" sz="2400" b="1">
                <a:solidFill>
                  <a:srgbClr val="000000"/>
                </a:solidFill>
                <a:latin typeface="宋体" panose="02010600030101010101" pitchFamily="2" charset="-122"/>
                <a:ea typeface="宋体" panose="02010600030101010101" pitchFamily="2" charset="-122"/>
              </a:rPr>
              <a:t>深海神秘莫测，由于地理、技术等条件的制约，人类对深海世界的探索至今还存在诸多未知领域。</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B.</a:t>
            </a:r>
            <a:r>
              <a:rPr lang="zh-CN" altLang="en-US" sz="2400" b="1">
                <a:solidFill>
                  <a:srgbClr val="000000"/>
                </a:solidFill>
                <a:latin typeface="宋体" panose="02010600030101010101" pitchFamily="2" charset="-122"/>
                <a:ea typeface="宋体" panose="02010600030101010101" pitchFamily="2" charset="-122"/>
              </a:rPr>
              <a:t>载人深潜器是深海探索的重要工具，目前只有少数国家拥有；中国已在该领域取得突破性成果。</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C.“</a:t>
            </a:r>
            <a:r>
              <a:rPr lang="zh-CN" altLang="en-US" sz="2400" b="1">
                <a:solidFill>
                  <a:srgbClr val="000000"/>
                </a:solidFill>
                <a:latin typeface="宋体" panose="02010600030101010101" pitchFamily="2" charset="-122"/>
                <a:ea typeface="宋体" panose="02010600030101010101" pitchFamily="2" charset="-122"/>
              </a:rPr>
              <a:t>深钻”是难度最高的深海探索技术，有助于地理研究和资源开发，必然会带来更高的经济收益。</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D.“</a:t>
            </a:r>
            <a:r>
              <a:rPr lang="zh-CN" altLang="en-US" sz="2400" b="1">
                <a:solidFill>
                  <a:srgbClr val="000000"/>
                </a:solidFill>
                <a:latin typeface="宋体" panose="02010600030101010101" pitchFamily="2" charset="-122"/>
                <a:ea typeface="宋体" panose="02010600030101010101" pitchFamily="2" charset="-122"/>
              </a:rPr>
              <a:t>深网”技术出现较晚，人类利用它在海洋内部进行原位长期连续观测，可借此预测自然灾害。</a:t>
            </a:r>
            <a:endParaRPr lang="zh-CN" altLang="en-US" sz="24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5422265"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a:ln>
            <a:noFill/>
          </a:ln>
        </p:spPr>
        <p:txBody>
          <a:bodyPr wrap="square" rtlCol="0">
            <a:sp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1">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6021070" y="948055"/>
            <a:ext cx="5874385" cy="144526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本题考查学生对材料内容的推断和辨析的能力。</a:t>
            </a:r>
            <a:endParaRPr lang="zh-CN" altLang="en-US" sz="22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endParaRPr lang="zh-CN" altLang="en-US" sz="2200" b="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custDataLst>
              <p:tags r:id="rId6"/>
            </p:custDataLst>
          </p:nvPr>
        </p:nvSpPr>
        <p:spPr>
          <a:xfrm>
            <a:off x="6223000" y="2476183"/>
            <a:ext cx="5080000" cy="1783715"/>
          </a:xfrm>
          <a:prstGeom prst="rect">
            <a:avLst/>
          </a:prstGeom>
          <a:noFill/>
          <a:ln w="9525">
            <a:noFill/>
          </a:ln>
        </p:spPr>
        <p:txBody>
          <a:bodyPr>
            <a:spAutoFit/>
          </a:bodyPr>
          <a:p>
            <a:pPr indent="0" fontAlgn="auto"/>
            <a:r>
              <a:rPr lang="zh-CN" sz="2200" b="0">
                <a:solidFill>
                  <a:srgbClr val="000000"/>
                </a:solidFill>
                <a:ea typeface="黑体" panose="02010609060101010101" charset="-122"/>
              </a:rPr>
              <a:t>【解题思路】</a:t>
            </a:r>
            <a:r>
              <a:rPr lang="en-US" altLang="zh-CN" sz="2200" b="0">
                <a:solidFill>
                  <a:srgbClr val="000000"/>
                </a:solidFill>
                <a:ea typeface="黑体" panose="02010609060101010101" charset="-122"/>
              </a:rPr>
              <a:t>B“</a:t>
            </a:r>
            <a:r>
              <a:rPr lang="zh-CN" altLang="en-US" sz="2200" b="0">
                <a:solidFill>
                  <a:srgbClr val="000000"/>
                </a:solidFill>
                <a:ea typeface="黑体" panose="02010609060101010101" charset="-122"/>
              </a:rPr>
              <a:t>颠覆了国际学界一直以来对深海探索的错误认知</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有误。</a:t>
            </a:r>
            <a:r>
              <a:rPr lang="en-US" altLang="zh-CN" sz="2200" b="0">
                <a:solidFill>
                  <a:srgbClr val="000000"/>
                </a:solidFill>
                <a:ea typeface="黑体" panose="02010609060101010101" charset="-122"/>
              </a:rPr>
              <a:t>C“</a:t>
            </a:r>
            <a:r>
              <a:rPr lang="zh-CN" altLang="en-US" sz="2200" b="0">
                <a:solidFill>
                  <a:srgbClr val="000000"/>
                </a:solidFill>
                <a:ea typeface="黑体" panose="02010609060101010101" charset="-122"/>
              </a:rPr>
              <a:t>生物样本的研究难度也逐步递增</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于文无据。</a:t>
            </a:r>
            <a:r>
              <a:rPr lang="en-US" altLang="zh-CN" sz="2200" b="0">
                <a:solidFill>
                  <a:srgbClr val="000000"/>
                </a:solidFill>
                <a:ea typeface="黑体" panose="02010609060101010101" charset="-122"/>
              </a:rPr>
              <a:t>D“</a:t>
            </a:r>
            <a:r>
              <a:rPr lang="zh-CN" altLang="en-US" sz="2200" b="0">
                <a:solidFill>
                  <a:srgbClr val="000000"/>
                </a:solidFill>
                <a:ea typeface="黑体" panose="02010609060101010101" charset="-122"/>
              </a:rPr>
              <a:t>再次</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有误。</a:t>
            </a:r>
            <a:endParaRPr lang="zh-CN" altLang="en-US"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6096000" y="4616768"/>
            <a:ext cx="5080000" cy="429895"/>
          </a:xfrm>
          <a:prstGeom prst="rect">
            <a:avLst/>
          </a:prstGeom>
          <a:noFill/>
          <a:ln w="9525">
            <a:noFill/>
          </a:ln>
        </p:spPr>
        <p:txBody>
          <a:bodyPr>
            <a:spAutoFit/>
          </a:bodyPr>
          <a:p>
            <a:pPr indent="0" fontAlgn="auto"/>
            <a:r>
              <a:rPr lang="zh-CN" sz="2200">
                <a:solidFill>
                  <a:srgbClr val="FF0000"/>
                </a:solidFill>
                <a:ea typeface="黑体" panose="02010609060101010101" charset="-122"/>
                <a:sym typeface="+mn-ea"/>
              </a:rPr>
              <a:t>【参考答案】</a:t>
            </a:r>
            <a:r>
              <a:rPr lang="en-US" sz="2200">
                <a:solidFill>
                  <a:srgbClr val="FF0000"/>
                </a:solidFill>
                <a:latin typeface="宋体" panose="02010600030101010101" pitchFamily="2" charset="-122"/>
                <a:ea typeface="黑体" panose="02010609060101010101" charset="-122"/>
                <a:sym typeface="+mn-ea"/>
              </a:rPr>
              <a:t>  A</a:t>
            </a:r>
            <a:r>
              <a:rPr lang="en-US" sz="2200" b="0">
                <a:solidFill>
                  <a:srgbClr val="FF0000"/>
                </a:solidFill>
                <a:latin typeface="宋体" panose="02010600030101010101" pitchFamily="2" charset="-122"/>
              </a:rPr>
              <a:t> </a:t>
            </a:r>
            <a:endParaRPr lang="en-US" altLang="en-US" sz="2200" b="0">
              <a:solidFill>
                <a:srgbClr val="FF0000"/>
              </a:solidFill>
              <a:latin typeface="宋体" panose="02010600030101010101" pitchFamily="2" charset="-122"/>
            </a:endParaRPr>
          </a:p>
        </p:txBody>
      </p:sp>
      <p:sp>
        <p:nvSpPr>
          <p:cNvPr id="13" name="文本框 12"/>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942340"/>
            <a:ext cx="5241290" cy="5262245"/>
          </a:xfrm>
          <a:prstGeom prst="rect">
            <a:avLst/>
          </a:prstGeom>
        </p:spPr>
        <p:txBody>
          <a:bodyPr wrap="square">
            <a:spAutoFit/>
          </a:bodyPr>
          <a:p>
            <a:pPr marL="0" indent="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2.</a:t>
            </a:r>
            <a:r>
              <a:rPr lang="zh-CN" altLang="en-US" sz="2400" b="1">
                <a:solidFill>
                  <a:srgbClr val="000000"/>
                </a:solidFill>
                <a:latin typeface="宋体" panose="02010600030101010101" pitchFamily="2" charset="-122"/>
                <a:ea typeface="宋体" panose="02010600030101010101" pitchFamily="2" charset="-122"/>
              </a:rPr>
              <a:t>根据材料二内容，下列说法正确的一项是</a:t>
            </a:r>
            <a:r>
              <a:rPr lang="en-US" altLang="zh-CN" sz="2400" b="1">
                <a:solidFill>
                  <a:srgbClr val="000000"/>
                </a:solidFill>
                <a:latin typeface="宋体" panose="02010600030101010101" pitchFamily="2" charset="-122"/>
                <a:ea typeface="宋体" panose="02010600030101010101" pitchFamily="2" charset="-122"/>
              </a:rPr>
              <a:t>(3</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A.“</a:t>
            </a:r>
            <a:r>
              <a:rPr lang="zh-CN" altLang="en-US" sz="2400" b="1">
                <a:solidFill>
                  <a:srgbClr val="000000"/>
                </a:solidFill>
                <a:latin typeface="宋体" panose="02010600030101010101" pitchFamily="2" charset="-122"/>
                <a:ea typeface="宋体" panose="02010600030101010101" pitchFamily="2" charset="-122"/>
              </a:rPr>
              <a:t>奋斗者”号的研制成功为深渊研究提供了有利条件，使得深渊采样的效能提升。</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B.</a:t>
            </a:r>
            <a:r>
              <a:rPr lang="zh-CN" altLang="en-US" sz="2400" b="1">
                <a:solidFill>
                  <a:srgbClr val="000000"/>
                </a:solidFill>
                <a:latin typeface="宋体" panose="02010600030101010101" pitchFamily="2" charset="-122"/>
                <a:ea typeface="宋体" panose="02010600030101010101" pitchFamily="2" charset="-122"/>
              </a:rPr>
              <a:t>深渊生物基因组数据的采集，颠覆了国际学界一直以来对深海探索的错误认知。</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C.</a:t>
            </a:r>
            <a:r>
              <a:rPr lang="zh-CN" altLang="en-US" sz="2400" b="1">
                <a:solidFill>
                  <a:srgbClr val="000000"/>
                </a:solidFill>
                <a:latin typeface="宋体" panose="02010600030101010101" pitchFamily="2" charset="-122"/>
                <a:ea typeface="宋体" panose="02010600030101010101" pitchFamily="2" charset="-122"/>
              </a:rPr>
              <a:t>从海底深渊到海面，随着海水压强的巨大变化，生物样本的研究难度也逐步递增。</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D.</a:t>
            </a:r>
            <a:r>
              <a:rPr lang="zh-CN" altLang="en-US" sz="2400" b="1">
                <a:solidFill>
                  <a:srgbClr val="000000"/>
                </a:solidFill>
                <a:latin typeface="宋体" panose="02010600030101010101" pitchFamily="2" charset="-122"/>
                <a:ea typeface="宋体" panose="02010600030101010101" pitchFamily="2" charset="-122"/>
              </a:rPr>
              <a:t>中国深海探索的研究成果，标志着人类对深海生命基因系统性研究的再次突破。</a:t>
            </a:r>
            <a:endParaRPr lang="zh-CN" altLang="en-US" sz="24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5422265"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a:ln>
            <a:noFill/>
          </a:ln>
        </p:spPr>
        <p:txBody>
          <a:bodyPr wrap="square" rtlCol="0">
            <a:sp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1">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6021070" y="948055"/>
            <a:ext cx="5895340" cy="2122805"/>
          </a:xfrm>
          <a:prstGeom prst="rect">
            <a:avLst/>
          </a:prstGeom>
          <a:noFill/>
          <a:ln w="9525">
            <a:noFill/>
          </a:ln>
        </p:spPr>
        <p:txBody>
          <a:bodyPr wrap="square">
            <a:spAutoFit/>
          </a:bodyPr>
          <a:p>
            <a:pPr lvl="0" algn="l">
              <a:buClrTx/>
              <a:buSzTx/>
              <a:buFontTx/>
            </a:pPr>
            <a:r>
              <a:rPr lang="zh-CN" sz="2200">
                <a:solidFill>
                  <a:srgbClr val="000000"/>
                </a:solidFill>
                <a:ea typeface="黑体" panose="02010609060101010101" charset="-122"/>
                <a:sym typeface="+mn-ea"/>
              </a:rPr>
              <a:t>【</a:t>
            </a:r>
            <a:r>
              <a:rPr lang="zh-CN" sz="2200">
                <a:solidFill>
                  <a:srgbClr val="000000"/>
                </a:solidFill>
                <a:ea typeface="黑体" panose="02010609060101010101" charset="-122"/>
                <a:sym typeface="+mn-ea"/>
              </a:rPr>
              <a:t>考查目标】</a:t>
            </a:r>
            <a:r>
              <a:rPr lang="zh-CN" sz="2200">
                <a:solidFill>
                  <a:srgbClr val="000000"/>
                </a:solidFill>
                <a:ea typeface="黑体" panose="02010609060101010101" charset="-122"/>
                <a:sym typeface="+mn-ea"/>
              </a:rPr>
              <a:t>  </a:t>
            </a:r>
            <a:endParaRPr lang="zh-CN" sz="2200">
              <a:solidFill>
                <a:srgbClr val="000000"/>
              </a:solidFill>
              <a:ea typeface="黑体" panose="02010609060101010101" charset="-122"/>
              <a:sym typeface="+mn-ea"/>
            </a:endParaRPr>
          </a:p>
          <a:p>
            <a:pPr lvl="0" algn="l">
              <a:buClrTx/>
              <a:buSzTx/>
              <a:buFontTx/>
            </a:pPr>
            <a:r>
              <a:rPr lang="zh-CN" sz="2200">
                <a:solidFill>
                  <a:srgbClr val="000000"/>
                </a:solidFill>
                <a:ea typeface="黑体" panose="02010609060101010101" charset="-122"/>
                <a:sym typeface="+mn-ea"/>
              </a:rPr>
              <a:t> </a:t>
            </a:r>
            <a:r>
              <a:rPr lang="zh-CN" sz="2200">
                <a:solidFill>
                  <a:srgbClr val="000000"/>
                </a:solidFill>
                <a:ea typeface="黑体" panose="02010609060101010101" charset="-122"/>
                <a:sym typeface="+mn-ea"/>
              </a:rPr>
              <a:t>   </a:t>
            </a:r>
            <a:r>
              <a:rPr lang="en-US" altLang="zh-CN" sz="2200">
                <a:solidFill>
                  <a:srgbClr val="000000"/>
                </a:solidFill>
                <a:ea typeface="黑体" panose="02010609060101010101" charset="-122"/>
                <a:sym typeface="+mn-ea"/>
              </a:rPr>
              <a:t>   </a:t>
            </a:r>
            <a:r>
              <a:rPr lang="zh-CN" sz="2200">
                <a:solidFill>
                  <a:srgbClr val="000000"/>
                </a:solidFill>
                <a:ea typeface="黑体" panose="02010609060101010101" charset="-122"/>
                <a:sym typeface="+mn-ea"/>
              </a:rPr>
              <a:t>本题考查学生的阅读理解能力、信息搜索和整合能力，即能否客观全面地获取相关信息，能否全面把握作者的观点、态度和语言特点，理解作者阐述观点的方法和逻辑，能否从情境中提取有效信息并作出正确的判断。</a:t>
            </a:r>
            <a:r>
              <a:rPr lang="zh-CN" sz="2200">
                <a:solidFill>
                  <a:srgbClr val="000000"/>
                </a:solidFill>
                <a:ea typeface="黑体" panose="02010609060101010101" charset="-122"/>
                <a:sym typeface="+mn-ea"/>
              </a:rPr>
              <a:t> </a:t>
            </a:r>
            <a:endParaRPr lang="zh-CN" sz="2200">
              <a:solidFill>
                <a:srgbClr val="000000"/>
              </a:solidFill>
              <a:ea typeface="黑体" panose="02010609060101010101" charset="-122"/>
              <a:sym typeface="+mn-ea"/>
            </a:endParaRPr>
          </a:p>
        </p:txBody>
      </p:sp>
      <p:sp>
        <p:nvSpPr>
          <p:cNvPr id="10" name="文本框 9"/>
          <p:cNvSpPr txBox="1"/>
          <p:nvPr>
            <p:custDataLst>
              <p:tags r:id="rId6"/>
            </p:custDataLst>
          </p:nvPr>
        </p:nvSpPr>
        <p:spPr>
          <a:xfrm>
            <a:off x="6096000" y="3290570"/>
            <a:ext cx="5699760" cy="1106805"/>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主要报道了中国科学团队探索深渊生命的曲折过程</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有误。</a:t>
            </a:r>
            <a:endParaRPr lang="zh-CN" altLang="en-US"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6096000" y="4616768"/>
            <a:ext cx="5080000" cy="429895"/>
          </a:xfrm>
          <a:prstGeom prst="rect">
            <a:avLst/>
          </a:prstGeom>
          <a:noFill/>
          <a:ln w="9525">
            <a:noFill/>
          </a:ln>
        </p:spPr>
        <p:txBody>
          <a:bodyPr>
            <a:spAutoFit/>
          </a:bodyPr>
          <a:p>
            <a:pPr indent="0" fontAlgn="auto"/>
            <a:r>
              <a:rPr lang="zh-CN" sz="2200">
                <a:solidFill>
                  <a:srgbClr val="FF0000"/>
                </a:solidFill>
                <a:ea typeface="黑体" panose="02010609060101010101" charset="-122"/>
                <a:sym typeface="+mn-ea"/>
              </a:rPr>
              <a:t>【参考答案</a:t>
            </a:r>
            <a:r>
              <a:rPr lang="en-US" sz="2200">
                <a:solidFill>
                  <a:srgbClr val="FF0000"/>
                </a:solidFill>
                <a:latin typeface="宋体" panose="02010600030101010101" pitchFamily="2" charset="-122"/>
                <a:ea typeface="黑体" panose="02010609060101010101" charset="-122"/>
                <a:sym typeface="+mn-ea"/>
              </a:rPr>
              <a:t>】  </a:t>
            </a:r>
            <a:r>
              <a:rPr lang="en-US" sz="2200" b="0">
                <a:solidFill>
                  <a:srgbClr val="FF0000"/>
                </a:solidFill>
                <a:latin typeface="宋体" panose="02010600030101010101" pitchFamily="2" charset="-122"/>
                <a:ea typeface="黑体" panose="02010609060101010101" charset="-122"/>
                <a:sym typeface="+mn-ea"/>
              </a:rPr>
              <a:t> </a:t>
            </a:r>
            <a:r>
              <a:rPr lang="en-US" sz="2200" b="0">
                <a:solidFill>
                  <a:srgbClr val="FF0000"/>
                </a:solidFill>
                <a:latin typeface="宋体" panose="02010600030101010101" pitchFamily="2" charset="-122"/>
              </a:rPr>
              <a:t>B</a:t>
            </a:r>
            <a:endParaRPr lang="en-US" altLang="en-US" sz="2200" b="0">
              <a:solidFill>
                <a:srgbClr val="FF0000"/>
              </a:solidFill>
              <a:latin typeface="宋体" panose="02010600030101010101" pitchFamily="2" charset="-122"/>
            </a:endParaRPr>
          </a:p>
        </p:txBody>
      </p:sp>
      <p:sp>
        <p:nvSpPr>
          <p:cNvPr id="13" name="文本框 12"/>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8615" y="948055"/>
            <a:ext cx="5257800" cy="5325745"/>
          </a:xfrm>
          <a:prstGeom prst="rect">
            <a:avLst/>
          </a:prstGeom>
        </p:spPr>
        <p:txBody>
          <a:bodyPr>
            <a:noAutofit/>
          </a:bodyPr>
          <a:p>
            <a:pPr marL="0" indent="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3.</a:t>
            </a:r>
            <a:r>
              <a:rPr lang="zh-CN" altLang="en-US" sz="2400" b="1">
                <a:solidFill>
                  <a:srgbClr val="000000"/>
                </a:solidFill>
                <a:latin typeface="宋体" panose="02010600030101010101" pitchFamily="2" charset="-122"/>
                <a:ea typeface="宋体" panose="02010600030101010101" pitchFamily="2" charset="-122"/>
              </a:rPr>
              <a:t>下列对两则材料论述与说明的分析，不正确的一项是</a:t>
            </a:r>
            <a:r>
              <a:rPr lang="en-US" altLang="zh-CN" sz="2400" b="1">
                <a:solidFill>
                  <a:srgbClr val="000000"/>
                </a:solidFill>
                <a:latin typeface="宋体" panose="02010600030101010101" pitchFamily="2" charset="-122"/>
                <a:ea typeface="宋体" panose="02010600030101010101" pitchFamily="2" charset="-122"/>
              </a:rPr>
              <a:t>(3</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A.</a:t>
            </a:r>
            <a:r>
              <a:rPr lang="zh-CN" altLang="en-US" sz="2400" b="1">
                <a:solidFill>
                  <a:srgbClr val="000000"/>
                </a:solidFill>
                <a:latin typeface="宋体" panose="02010600030101010101" pitchFamily="2" charset="-122"/>
                <a:ea typeface="宋体" panose="02010600030101010101" pitchFamily="2" charset="-122"/>
              </a:rPr>
              <a:t>材料一虽使用不少专业术语，但整体表述简洁通俗而不失生动形象，可读性较强。</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B.</a:t>
            </a:r>
            <a:r>
              <a:rPr lang="zh-CN" altLang="en-US" sz="2400" b="1">
                <a:solidFill>
                  <a:srgbClr val="000000"/>
                </a:solidFill>
                <a:latin typeface="宋体" panose="02010600030101010101" pitchFamily="2" charset="-122"/>
                <a:ea typeface="宋体" panose="02010600030101010101" pitchFamily="2" charset="-122"/>
              </a:rPr>
              <a:t>材料二按照逻辑顺序展开，主要报道了中国科学团队探索深渊生命的曲折过程。</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C.</a:t>
            </a:r>
            <a:r>
              <a:rPr lang="zh-CN" altLang="en-US" sz="2400" b="1">
                <a:solidFill>
                  <a:srgbClr val="000000"/>
                </a:solidFill>
                <a:latin typeface="宋体" panose="02010600030101010101" pitchFamily="2" charset="-122"/>
                <a:ea typeface="宋体" panose="02010600030101010101" pitchFamily="2" charset="-122"/>
              </a:rPr>
              <a:t>材料二马里亚纳海沟生命密码的破译，可以佐证材料一关于深海生态系统的观点。</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D.</a:t>
            </a:r>
            <a:r>
              <a:rPr lang="zh-CN" altLang="en-US" sz="2400" b="1">
                <a:solidFill>
                  <a:srgbClr val="000000"/>
                </a:solidFill>
                <a:latin typeface="宋体" panose="02010600030101010101" pitchFamily="2" charset="-122"/>
                <a:ea typeface="宋体" panose="02010600030101010101" pitchFamily="2" charset="-122"/>
              </a:rPr>
              <a:t>两则材料都列举了具体的数据，表述清晰准确，增强了文章的说服力和可信度。</a:t>
            </a:r>
            <a:endParaRPr lang="zh-CN" altLang="en-US" sz="24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11404600" cy="116903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413385" y="521335"/>
            <a:ext cx="921385" cy="415925"/>
          </a:xfrm>
          <a:prstGeom prst="rect">
            <a:avLst/>
          </a:prstGeom>
          <a:solidFill>
            <a:schemeClr val="accent1">
              <a:lumMod val="20000"/>
              <a:lumOff val="80000"/>
            </a:schemeClr>
          </a:solidFill>
        </p:spPr>
        <p:txBody>
          <a:bodyPr wrap="square" rtlCol="0">
            <a:no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7015" y="2213610"/>
            <a:ext cx="11566525" cy="441706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89585" y="1972945"/>
            <a:ext cx="1250315" cy="355600"/>
          </a:xfrm>
          <a:prstGeom prst="rect">
            <a:avLst/>
          </a:prstGeom>
          <a:solidFill>
            <a:schemeClr val="accent1">
              <a:lumMod val="20000"/>
              <a:lumOff val="80000"/>
            </a:schemeClr>
          </a:solidFill>
        </p:spPr>
        <p:txBody>
          <a:bodyPr wrap="square" rtlCol="0">
            <a:no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347980" y="2213610"/>
            <a:ext cx="11181080" cy="737235"/>
          </a:xfrm>
          <a:prstGeom prst="rect">
            <a:avLst/>
          </a:prstGeom>
          <a:noFill/>
          <a:ln w="9525">
            <a:noFill/>
          </a:ln>
        </p:spPr>
        <p:txBody>
          <a:bodyPr wrap="square">
            <a:noAutofit/>
          </a:bodyPr>
          <a:p>
            <a:pPr indent="0" fontAlgn="auto"/>
            <a:r>
              <a:rPr lang="zh-CN" sz="2000" b="0">
                <a:solidFill>
                  <a:srgbClr val="000000"/>
                </a:solidFill>
                <a:ea typeface="宋体" panose="02010600030101010101" pitchFamily="2" charset="-122"/>
              </a:rPr>
              <a:t>【</a:t>
            </a:r>
            <a:r>
              <a:rPr lang="zh-CN" sz="2000" b="0">
                <a:solidFill>
                  <a:srgbClr val="000000"/>
                </a:solidFill>
                <a:ea typeface="黑体" panose="02010609060101010101" charset="-122"/>
              </a:rPr>
              <a:t>考查目标】</a:t>
            </a:r>
            <a:r>
              <a:rPr lang="en-US" sz="2000" b="0">
                <a:solidFill>
                  <a:srgbClr val="000000"/>
                </a:solidFill>
                <a:latin typeface="宋体" panose="02010600030101010101" pitchFamily="2" charset="-122"/>
              </a:rPr>
              <a:t>  </a:t>
            </a:r>
            <a:endParaRPr lang="en-US" sz="2000" b="0">
              <a:solidFill>
                <a:srgbClr val="000000"/>
              </a:solidFill>
              <a:latin typeface="宋体" panose="02010600030101010101" pitchFamily="2" charset="-122"/>
            </a:endParaRPr>
          </a:p>
          <a:p>
            <a:pPr indent="0" fontAlgn="auto"/>
            <a:r>
              <a:rPr lang="en-US" sz="2000">
                <a:solidFill>
                  <a:srgbClr val="000000"/>
                </a:solidFill>
                <a:latin typeface="宋体" panose="02010600030101010101" pitchFamily="2" charset="-122"/>
                <a:ea typeface="黑体" panose="02010609060101010101" charset="-122"/>
                <a:sym typeface="+mn-ea"/>
              </a:rPr>
              <a:t> </a:t>
            </a:r>
            <a:r>
              <a:rPr lang="en-US" sz="2000" b="0">
                <a:solidFill>
                  <a:srgbClr val="000000"/>
                </a:solidFill>
                <a:latin typeface="宋体" panose="02010600030101010101" pitchFamily="2" charset="-122"/>
              </a:rPr>
              <a:t>   </a:t>
            </a:r>
            <a:r>
              <a:rPr lang="zh-CN" altLang="en-US" sz="2000">
                <a:solidFill>
                  <a:srgbClr val="000000"/>
                </a:solidFill>
                <a:latin typeface="仿宋" panose="02010609060101010101" charset="-122"/>
                <a:ea typeface="仿宋" panose="02010609060101010101" charset="-122"/>
                <a:cs typeface="仿宋" panose="02010609060101010101" charset="-122"/>
                <a:sym typeface="+mn-ea"/>
              </a:rPr>
              <a:t>本题考查考生对重要词语的理解能力和对文本信息进行筛选、提取、概括能力。</a:t>
            </a:r>
            <a:endParaRPr lang="zh-CN" altLang="en-US" sz="2000" b="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10" name="文本框 9"/>
          <p:cNvSpPr txBox="1"/>
          <p:nvPr>
            <p:custDataLst>
              <p:tags r:id="rId6"/>
            </p:custDataLst>
          </p:nvPr>
        </p:nvSpPr>
        <p:spPr>
          <a:xfrm>
            <a:off x="247015" y="2759710"/>
            <a:ext cx="11567160" cy="2845435"/>
          </a:xfrm>
          <a:prstGeom prst="rect">
            <a:avLst/>
          </a:prstGeom>
          <a:noFill/>
          <a:ln w="9525">
            <a:noFill/>
          </a:ln>
        </p:spPr>
        <p:txBody>
          <a:bodyPr wrap="square">
            <a:noAutofit/>
          </a:bodyPr>
          <a:p>
            <a:pPr indent="0" fontAlgn="auto"/>
            <a:r>
              <a:rPr lang="zh-CN" sz="2000" b="0">
                <a:solidFill>
                  <a:srgbClr val="000000"/>
                </a:solidFill>
                <a:ea typeface="黑体" panose="02010609060101010101" charset="-122"/>
              </a:rPr>
              <a:t>【解题思路】</a:t>
            </a:r>
            <a:endParaRPr lang="zh-CN" sz="2000" b="0">
              <a:solidFill>
                <a:srgbClr val="000000"/>
              </a:solidFill>
              <a:ea typeface="黑体" panose="02010609060101010101" charset="-122"/>
            </a:endParaRPr>
          </a:p>
          <a:p>
            <a:pPr indent="0" fontAlgn="auto"/>
            <a:r>
              <a:rPr lang="en-US" sz="2000">
                <a:solidFill>
                  <a:srgbClr val="000000"/>
                </a:solidFill>
                <a:latin typeface="宋体" panose="02010600030101010101" pitchFamily="2" charset="-122"/>
                <a:ea typeface="黑体" panose="02010609060101010101" charset="-122"/>
                <a:sym typeface="+mn-ea"/>
              </a:rPr>
              <a:t> </a:t>
            </a:r>
            <a:r>
              <a:rPr lang="en-US" sz="2000" b="0">
                <a:solidFill>
                  <a:srgbClr val="000000"/>
                </a:solidFill>
                <a:latin typeface="宋体" panose="02010600030101010101" pitchFamily="2" charset="-122"/>
              </a:rPr>
              <a:t>   </a:t>
            </a:r>
            <a:r>
              <a:rPr lang="zh-CN" altLang="en-US" sz="2000">
                <a:solidFill>
                  <a:srgbClr val="000000"/>
                </a:solidFill>
                <a:latin typeface="仿宋" panose="02010609060101010101" charset="-122"/>
                <a:ea typeface="仿宋" panose="02010609060101010101" charset="-122"/>
                <a:cs typeface="仿宋" panose="02010609060101010101" charset="-122"/>
                <a:sym typeface="+mn-ea"/>
              </a:rPr>
              <a:t>题干明确答题区间是材料二，所以考生只需要在材料二中提炼概括信息即可。从材料二中筛选出深海探索发展中的中国智慧，整合归纳答案即可。材料中涉及到的相关内容有：</a:t>
            </a:r>
            <a:r>
              <a:rPr lang="zh-CN" altLang="en-US" sz="2000" b="0">
                <a:solidFill>
                  <a:srgbClr val="000000"/>
                </a:solidFill>
                <a:latin typeface="楷体" panose="02010609060101010101" charset="-122"/>
                <a:ea typeface="楷体" panose="02010609060101010101" charset="-122"/>
                <a:cs typeface="楷体" panose="02010609060101010101" charset="-122"/>
              </a:rPr>
              <a:t>近日，中国科学家团队依托国产万米载人潜水器</a:t>
            </a:r>
            <a:r>
              <a:rPr lang="en-US" altLang="zh-CN" sz="2000" b="0">
                <a:solidFill>
                  <a:srgbClr val="000000"/>
                </a:solidFill>
                <a:latin typeface="楷体" panose="02010609060101010101" charset="-122"/>
                <a:ea typeface="楷体" panose="02010609060101010101" charset="-122"/>
                <a:cs typeface="楷体" panose="02010609060101010101" charset="-122"/>
              </a:rPr>
              <a:t>“</a:t>
            </a:r>
            <a:r>
              <a:rPr lang="zh-CN" altLang="en-US" sz="2000" b="0">
                <a:solidFill>
                  <a:srgbClr val="000000"/>
                </a:solidFill>
                <a:latin typeface="楷体" panose="02010609060101010101" charset="-122"/>
                <a:ea typeface="楷体" panose="02010609060101010101" charset="-122"/>
                <a:cs typeface="楷体" panose="02010609060101010101" charset="-122"/>
              </a:rPr>
              <a:t>奋斗者</a:t>
            </a:r>
            <a:r>
              <a:rPr lang="en-US" altLang="zh-CN" sz="2000" b="0">
                <a:solidFill>
                  <a:srgbClr val="000000"/>
                </a:solidFill>
                <a:latin typeface="楷体" panose="02010609060101010101" charset="-122"/>
                <a:ea typeface="楷体" panose="02010609060101010101" charset="-122"/>
                <a:cs typeface="楷体" panose="02010609060101010101" charset="-122"/>
              </a:rPr>
              <a:t>”</a:t>
            </a:r>
            <a:r>
              <a:rPr lang="zh-CN" altLang="en-US" sz="2000" b="0">
                <a:solidFill>
                  <a:srgbClr val="000000"/>
                </a:solidFill>
                <a:latin typeface="楷体" panose="02010609060101010101" charset="-122"/>
                <a:ea typeface="楷体" panose="02010609060101010101" charset="-122"/>
                <a:cs typeface="楷体" panose="02010609060101010101" charset="-122"/>
              </a:rPr>
              <a:t>号，首次向世界呈现这座海底万米深渊的系统生态图景；中国研究团队为此创新设计了一套模拟深海高压环境的设备，但根本性难题是找不到明确的嗜压基因。中国科学院组织</a:t>
            </a:r>
            <a:r>
              <a:rPr lang="en-US" altLang="zh-CN" sz="2000" b="0">
                <a:solidFill>
                  <a:srgbClr val="000000"/>
                </a:solidFill>
                <a:latin typeface="楷体" panose="02010609060101010101" charset="-122"/>
                <a:ea typeface="楷体" panose="02010609060101010101" charset="-122"/>
                <a:cs typeface="楷体" panose="02010609060101010101" charset="-122"/>
              </a:rPr>
              <a:t>10</a:t>
            </a:r>
            <a:r>
              <a:rPr lang="zh-CN" altLang="en-US" sz="2000" b="0">
                <a:solidFill>
                  <a:srgbClr val="000000"/>
                </a:solidFill>
                <a:latin typeface="楷体" panose="02010609060101010101" charset="-122"/>
                <a:ea typeface="楷体" panose="02010609060101010101" charset="-122"/>
                <a:cs typeface="楷体" panose="02010609060101010101" charset="-122"/>
              </a:rPr>
              <a:t>余家院属单位全面参与</a:t>
            </a:r>
            <a:r>
              <a:rPr lang="en-US" altLang="zh-CN" sz="2000" b="0">
                <a:solidFill>
                  <a:srgbClr val="000000"/>
                </a:solidFill>
                <a:latin typeface="楷体" panose="02010609060101010101" charset="-122"/>
                <a:ea typeface="楷体" panose="02010609060101010101" charset="-122"/>
                <a:cs typeface="楷体" panose="02010609060101010101" charset="-122"/>
              </a:rPr>
              <a:t>“</a:t>
            </a:r>
            <a:r>
              <a:rPr lang="zh-CN" altLang="en-US" sz="2000" b="0">
                <a:solidFill>
                  <a:srgbClr val="000000"/>
                </a:solidFill>
                <a:latin typeface="楷体" panose="02010609060101010101" charset="-122"/>
                <a:ea typeface="楷体" panose="02010609060101010101" charset="-122"/>
                <a:cs typeface="楷体" panose="02010609060101010101" charset="-122"/>
              </a:rPr>
              <a:t>奋斗者</a:t>
            </a:r>
            <a:r>
              <a:rPr lang="en-US" altLang="zh-CN" sz="2000" b="0">
                <a:solidFill>
                  <a:srgbClr val="000000"/>
                </a:solidFill>
                <a:latin typeface="楷体" panose="02010609060101010101" charset="-122"/>
                <a:ea typeface="楷体" panose="02010609060101010101" charset="-122"/>
                <a:cs typeface="楷体" panose="02010609060101010101" charset="-122"/>
              </a:rPr>
              <a:t>”</a:t>
            </a:r>
            <a:r>
              <a:rPr lang="zh-CN" altLang="en-US" sz="2000" b="0">
                <a:solidFill>
                  <a:srgbClr val="000000"/>
                </a:solidFill>
                <a:latin typeface="楷体" panose="02010609060101010101" charset="-122"/>
                <a:ea typeface="楷体" panose="02010609060101010101" charset="-122"/>
                <a:cs typeface="楷体" panose="02010609060101010101" charset="-122"/>
              </a:rPr>
              <a:t>号研制。通过跨系统、跨单位、跨部门的大团队合作，</a:t>
            </a:r>
            <a:r>
              <a:rPr lang="en-US" altLang="zh-CN" sz="2000" b="0">
                <a:solidFill>
                  <a:srgbClr val="000000"/>
                </a:solidFill>
                <a:latin typeface="楷体" panose="02010609060101010101" charset="-122"/>
                <a:ea typeface="楷体" panose="02010609060101010101" charset="-122"/>
                <a:cs typeface="楷体" panose="02010609060101010101" charset="-122"/>
              </a:rPr>
              <a:t>“</a:t>
            </a:r>
            <a:r>
              <a:rPr lang="zh-CN" altLang="en-US" sz="2000" b="0">
                <a:solidFill>
                  <a:srgbClr val="000000"/>
                </a:solidFill>
                <a:latin typeface="楷体" panose="02010609060101010101" charset="-122"/>
                <a:ea typeface="楷体" panose="02010609060101010101" charset="-122"/>
                <a:cs typeface="楷体" panose="02010609060101010101" charset="-122"/>
              </a:rPr>
              <a:t>奋斗者</a:t>
            </a:r>
            <a:r>
              <a:rPr lang="en-US" altLang="zh-CN" sz="2000" b="0">
                <a:solidFill>
                  <a:srgbClr val="000000"/>
                </a:solidFill>
                <a:latin typeface="楷体" panose="02010609060101010101" charset="-122"/>
                <a:ea typeface="楷体" panose="02010609060101010101" charset="-122"/>
                <a:cs typeface="楷体" panose="02010609060101010101" charset="-122"/>
              </a:rPr>
              <a:t>”</a:t>
            </a:r>
            <a:r>
              <a:rPr lang="zh-CN" altLang="en-US" sz="2000" b="0">
                <a:solidFill>
                  <a:srgbClr val="000000"/>
                </a:solidFill>
                <a:latin typeface="楷体" panose="02010609060101010101" charset="-122"/>
                <a:ea typeface="楷体" panose="02010609060101010101" charset="-122"/>
                <a:cs typeface="楷体" panose="02010609060101010101" charset="-122"/>
              </a:rPr>
              <a:t>号成为全球唯一具备深渊系统调查采样能力的载人潜水器。研究团队需要与时间赛跑。团队最终摸索出在常规实验室环境下成功提取满足测序要求的</a:t>
            </a:r>
            <a:r>
              <a:rPr lang="en-US" altLang="zh-CN" sz="2000" b="0">
                <a:solidFill>
                  <a:srgbClr val="000000"/>
                </a:solidFill>
                <a:latin typeface="楷体" panose="02010609060101010101" charset="-122"/>
                <a:ea typeface="楷体" panose="02010609060101010101" charset="-122"/>
                <a:cs typeface="楷体" panose="02010609060101010101" charset="-122"/>
              </a:rPr>
              <a:t>DNA</a:t>
            </a:r>
            <a:r>
              <a:rPr lang="zh-CN" altLang="en-US" sz="2000" b="0">
                <a:solidFill>
                  <a:srgbClr val="000000"/>
                </a:solidFill>
                <a:latin typeface="楷体" panose="02010609060101010101" charset="-122"/>
                <a:ea typeface="楷体" panose="02010609060101010101" charset="-122"/>
                <a:cs typeface="楷体" panose="02010609060101010101" charset="-122"/>
              </a:rPr>
              <a:t>的实验条件，为后续高质量基因组解析奠定了基石。这些宝贵的数据是不可复现的历史记录，更推动了全球深海生命研究从竞争走向协作。</a:t>
            </a:r>
            <a:endParaRPr lang="zh-CN" altLang="en-US" sz="2000" b="0">
              <a:solidFill>
                <a:srgbClr val="000000"/>
              </a:solidFill>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247015" y="5695315"/>
            <a:ext cx="11404600" cy="866775"/>
          </a:xfrm>
          <a:prstGeom prst="rect">
            <a:avLst/>
          </a:prstGeom>
          <a:noFill/>
          <a:ln w="9525">
            <a:noFill/>
          </a:ln>
        </p:spPr>
        <p:txBody>
          <a:bodyPr wrap="square">
            <a:noAutofit/>
          </a:bodyPr>
          <a:p>
            <a:pPr indent="0" fontAlgn="auto"/>
            <a:r>
              <a:rPr 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【参考答案】</a:t>
            </a:r>
            <a:r>
              <a:rPr lang="en-US"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实现技术突破：在载人潜水器开发与研制、深渊生态系统研究成果等多个领域取得重大突破；</a:t>
            </a:r>
            <a:r>
              <a:rPr lang="en-US"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②</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创新协作模式：打破传统科研边界，形成社会合力；与全球共享研究数据，推动全球深海生命研究从竞争走向协作。</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评分参考：每答出一点给</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分。意思答对即可。如有其他答案，只要言之成理，可酌情给分。</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en-US" b="1">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en-US" altLang="en-US"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13385" y="1040130"/>
            <a:ext cx="10878185" cy="829945"/>
          </a:xfrm>
          <a:prstGeom prst="rect">
            <a:avLst/>
          </a:prstGeom>
        </p:spPr>
        <p:txBody>
          <a:bodyPr wrap="square">
            <a:spAutoFit/>
          </a:bodyPr>
          <a:p>
            <a:pPr marL="0" indent="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4.</a:t>
            </a:r>
            <a:r>
              <a:rPr lang="zh-CN" altLang="en-US" sz="2400" b="1">
                <a:solidFill>
                  <a:srgbClr val="000000"/>
                </a:solidFill>
                <a:latin typeface="宋体" panose="02010600030101010101" pitchFamily="2" charset="-122"/>
                <a:ea typeface="宋体" panose="02010600030101010101" pitchFamily="2" charset="-122"/>
              </a:rPr>
              <a:t>请结合材料二，谈谈你对我国在深海探索发展中贡献的“中国智慧”的认识。</a:t>
            </a:r>
            <a:r>
              <a:rPr lang="en-US" altLang="zh-CN" sz="2400" b="1">
                <a:solidFill>
                  <a:srgbClr val="000000"/>
                </a:solidFill>
                <a:latin typeface="宋体" panose="02010600030101010101" pitchFamily="2" charset="-122"/>
                <a:ea typeface="宋体" panose="02010600030101010101" pitchFamily="2" charset="-122"/>
              </a:rPr>
              <a:t>(4</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11404600" cy="85979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413385" y="521335"/>
            <a:ext cx="921385" cy="415925"/>
          </a:xfrm>
          <a:prstGeom prst="rect">
            <a:avLst/>
          </a:prstGeom>
          <a:solidFill>
            <a:schemeClr val="accent1">
              <a:lumMod val="20000"/>
              <a:lumOff val="80000"/>
            </a:schemeClr>
          </a:solidFill>
        </p:spPr>
        <p:txBody>
          <a:bodyPr wrap="square" rtlCol="0">
            <a:no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7015" y="1795780"/>
            <a:ext cx="11464925" cy="487489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13385" y="1617345"/>
            <a:ext cx="1250315" cy="355600"/>
          </a:xfrm>
          <a:prstGeom prst="rect">
            <a:avLst/>
          </a:prstGeom>
          <a:solidFill>
            <a:schemeClr val="accent1">
              <a:lumMod val="20000"/>
              <a:lumOff val="80000"/>
            </a:schemeClr>
          </a:solidFill>
        </p:spPr>
        <p:txBody>
          <a:bodyPr wrap="square" rtlCol="0">
            <a:no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247015" y="1972945"/>
            <a:ext cx="11405235" cy="737235"/>
          </a:xfrm>
          <a:prstGeom prst="rect">
            <a:avLst/>
          </a:prstGeom>
          <a:noFill/>
          <a:ln w="9525">
            <a:noFill/>
          </a:ln>
        </p:spPr>
        <p:txBody>
          <a:bodyPr wrap="square">
            <a:noAutofit/>
          </a:bodyPr>
          <a:p>
            <a:pPr indent="0" fontAlgn="auto"/>
            <a:r>
              <a:rPr lang="zh-CN" sz="2200" b="1">
                <a:solidFill>
                  <a:srgbClr val="000000"/>
                </a:solidFill>
                <a:ea typeface="宋体" panose="02010600030101010101" pitchFamily="2" charset="-122"/>
              </a:rPr>
              <a:t>【</a:t>
            </a:r>
            <a:r>
              <a:rPr lang="zh-CN" sz="2200" b="1">
                <a:solidFill>
                  <a:srgbClr val="000000"/>
                </a:solidFill>
                <a:ea typeface="黑体" panose="02010609060101010101" charset="-122"/>
              </a:rPr>
              <a:t>考查目标】</a:t>
            </a:r>
            <a:r>
              <a:rPr lang="zh-CN" altLang="en-US" sz="2400" b="1">
                <a:solidFill>
                  <a:srgbClr val="000000"/>
                </a:solidFill>
                <a:latin typeface="宋体" panose="02010600030101010101" pitchFamily="2" charset="-122"/>
                <a:ea typeface="宋体" panose="02010600030101010101" pitchFamily="2" charset="-122"/>
                <a:cs typeface="仿宋" panose="02010609060101010101" charset="-122"/>
                <a:sym typeface="+mn-ea"/>
              </a:rPr>
              <a:t>本题考查学生归纳内容要点、概括中心意思的能力，对多个信息进行比较、辨析的能力。</a:t>
            </a:r>
            <a:endParaRPr lang="zh-CN" altLang="en-US" sz="2400" b="1">
              <a:solidFill>
                <a:srgbClr val="000000"/>
              </a:solidFill>
              <a:latin typeface="宋体" panose="02010600030101010101" pitchFamily="2" charset="-122"/>
              <a:ea typeface="宋体" panose="02010600030101010101" pitchFamily="2" charset="-122"/>
              <a:cs typeface="仿宋" panose="02010609060101010101" charset="-122"/>
            </a:endParaRPr>
          </a:p>
          <a:p>
            <a:pPr indent="0" fontAlgn="auto"/>
            <a:r>
              <a:rPr lang="en-US" sz="2200" b="1">
                <a:solidFill>
                  <a:srgbClr val="000000"/>
                </a:solidFill>
                <a:latin typeface="宋体" panose="02010600030101010101" pitchFamily="2" charset="-122"/>
              </a:rPr>
              <a:t>  </a:t>
            </a:r>
            <a:endParaRPr lang="en-US" sz="2200" b="1">
              <a:solidFill>
                <a:srgbClr val="000000"/>
              </a:solidFill>
              <a:latin typeface="宋体" panose="02010600030101010101" pitchFamily="2" charset="-122"/>
            </a:endParaRPr>
          </a:p>
          <a:p>
            <a:pPr indent="0" fontAlgn="auto"/>
            <a:r>
              <a:rPr lang="en-US" sz="2200" b="1">
                <a:solidFill>
                  <a:srgbClr val="000000"/>
                </a:solidFill>
                <a:latin typeface="宋体" panose="02010600030101010101" pitchFamily="2" charset="-122"/>
                <a:ea typeface="黑体" panose="02010609060101010101" charset="-122"/>
                <a:sym typeface="+mn-ea"/>
              </a:rPr>
              <a:t> </a:t>
            </a:r>
            <a:r>
              <a:rPr lang="en-US" sz="2200" b="1">
                <a:solidFill>
                  <a:srgbClr val="000000"/>
                </a:solidFill>
                <a:latin typeface="宋体" panose="02010600030101010101" pitchFamily="2" charset="-122"/>
              </a:rPr>
              <a:t> </a:t>
            </a:r>
            <a:endParaRPr lang="en-US" altLang="en-US" sz="2200" b="1">
              <a:solidFill>
                <a:srgbClr val="000000"/>
              </a:solidFill>
              <a:latin typeface="宋体" panose="02010600030101010101" pitchFamily="2" charset="-122"/>
            </a:endParaRPr>
          </a:p>
        </p:txBody>
      </p:sp>
      <p:sp>
        <p:nvSpPr>
          <p:cNvPr id="10" name="文本框 9"/>
          <p:cNvSpPr txBox="1"/>
          <p:nvPr>
            <p:custDataLst>
              <p:tags r:id="rId6"/>
            </p:custDataLst>
          </p:nvPr>
        </p:nvSpPr>
        <p:spPr>
          <a:xfrm>
            <a:off x="347980" y="3124200"/>
            <a:ext cx="11142345" cy="154686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r>
              <a:rPr lang="en-US" altLang="zh-CN" sz="2200" b="0">
                <a:solidFill>
                  <a:srgbClr val="000000"/>
                </a:solidFill>
                <a:ea typeface="黑体" panose="02010609060101010101" charset="-122"/>
              </a:rPr>
              <a:t>1.</a:t>
            </a:r>
            <a:r>
              <a:rPr lang="zh-CN" altLang="en-US" sz="2200" b="0">
                <a:solidFill>
                  <a:srgbClr val="000000"/>
                </a:solidFill>
                <a:ea typeface="黑体" panose="02010609060101010101" charset="-122"/>
              </a:rPr>
              <a:t>关注两则材料的出处。材料一重在介绍发展历程，材料二重在介绍研究成果。</a:t>
            </a:r>
            <a:r>
              <a:rPr lang="en-US" altLang="zh-CN" sz="2200" b="0">
                <a:solidFill>
                  <a:srgbClr val="000000"/>
                </a:solidFill>
                <a:ea typeface="黑体" panose="02010609060101010101" charset="-122"/>
              </a:rPr>
              <a:t>2.</a:t>
            </a:r>
            <a:r>
              <a:rPr lang="zh-CN" altLang="en-US" sz="2200" b="0">
                <a:solidFill>
                  <a:srgbClr val="000000"/>
                </a:solidFill>
                <a:ea typeface="黑体" panose="02010609060101010101" charset="-122"/>
              </a:rPr>
              <a:t>关注两则材料的作者以及相关内容。材料一作者是中科院院士，重在详实客观地对发展历程进行普及性介绍，材料二选自《中国科学报》，重在挖掘中国科学家所取得的研究成果的重大意义。</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307340" y="4946650"/>
            <a:ext cx="11404600" cy="1793240"/>
          </a:xfrm>
          <a:prstGeom prst="rect">
            <a:avLst/>
          </a:prstGeom>
          <a:noFill/>
          <a:ln w="9525">
            <a:noFill/>
          </a:ln>
        </p:spPr>
        <p:txBody>
          <a:bodyPr wrap="square">
            <a:noAutofit/>
          </a:bodyPr>
          <a:p>
            <a:pPr indent="0" fontAlgn="auto"/>
            <a:r>
              <a:rPr 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【参考答案】</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侧重点：</a:t>
            </a:r>
            <a:r>
              <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材料一侧重介绍了人类深海探索的发展历程。</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从新技术、新发现，到产生新问题，展望未来前景</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②</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材料二侧重介绍中国科学家深潜马里亚纳海沟所取得的生物学研究成果。</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原因：</a:t>
            </a:r>
            <a:r>
              <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材料一重在科学普及，对相关科学知识与成果作普及性介绍；</a:t>
            </a:r>
            <a:r>
              <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②</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材料二选自学术报刊，聚焦有重大意义的科研热点，挖掘其社会价值。</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评分参考：侧重点各给</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分，原因各给</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分。意思答对即可。如有其他答案，只要言之成理，可酌情给分。</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924560"/>
            <a:ext cx="11343005" cy="460375"/>
          </a:xfrm>
          <a:prstGeom prst="rect">
            <a:avLst/>
          </a:prstGeom>
        </p:spPr>
        <p:txBody>
          <a:bodyPr wrap="square">
            <a:spAutoFit/>
          </a:bodyPr>
          <a:p>
            <a:pPr marL="0" indent="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5.</a:t>
            </a:r>
            <a:r>
              <a:rPr lang="zh-CN" altLang="en-US" sz="2400" b="1">
                <a:solidFill>
                  <a:srgbClr val="000000"/>
                </a:solidFill>
                <a:latin typeface="宋体" panose="02010600030101010101" pitchFamily="2" charset="-122"/>
                <a:ea typeface="宋体" panose="02010600030101010101" pitchFamily="2" charset="-122"/>
              </a:rPr>
              <a:t>两则材料都围绕深海探索进行了介绍，但内容的侧重点有所不同，为什么</a:t>
            </a:r>
            <a:r>
              <a:rPr lang="en-US" altLang="zh-CN" sz="2400" b="1">
                <a:solidFill>
                  <a:srgbClr val="000000"/>
                </a:solidFill>
                <a:latin typeface="宋体" panose="02010600030101010101" pitchFamily="2" charset="-122"/>
                <a:ea typeface="宋体" panose="02010600030101010101" pitchFamily="2" charset="-122"/>
              </a:rPr>
              <a:t>?(6</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p:spPr>
        <p:txBody>
          <a:bodyPr wrap="square" rtlCol="0">
            <a:sp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nvSpPr>
        <p:spPr>
          <a:xfrm>
            <a:off x="3569970" y="948055"/>
            <a:ext cx="7423785" cy="737235"/>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00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 </a:t>
            </a:r>
            <a:r>
              <a:rPr lang="en-US" sz="2000" b="0">
                <a:solidFill>
                  <a:srgbClr val="0070C0"/>
                </a:solidFill>
                <a:latin typeface="宋体" panose="02010600030101010101" pitchFamily="2" charset="-122"/>
                <a:ea typeface="宋体" panose="02010600030101010101" pitchFamily="2" charset="-122"/>
                <a:cs typeface="宋体" panose="02010600030101010101" pitchFamily="2" charset="-122"/>
              </a:rPr>
              <a:t> </a:t>
            </a:r>
            <a:r>
              <a:rPr lang="zh-CN" altLang="en-US" sz="2000" b="0">
                <a:solidFill>
                  <a:srgbClr val="0070C0"/>
                </a:solidFill>
                <a:latin typeface="宋体" panose="02010600030101010101" pitchFamily="2" charset="-122"/>
                <a:ea typeface="宋体" panose="02010600030101010101" pitchFamily="2" charset="-122"/>
                <a:cs typeface="宋体" panose="02010600030101010101" pitchFamily="2" charset="-122"/>
              </a:rPr>
              <a:t>本题考查学生理解文章内容、筛选整合并比较文本信息的能力。</a:t>
            </a:r>
            <a:endParaRPr lang="zh-CN" altLang="en-US" sz="2000" b="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3702050" y="4137660"/>
            <a:ext cx="1791335" cy="41910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【参考答案】</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2" name="文本框 11"/>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lumMod val="7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lumMod val="7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13385" y="878205"/>
            <a:ext cx="2807970" cy="5361940"/>
          </a:xfrm>
          <a:prstGeom prst="rect">
            <a:avLst/>
          </a:prstGeom>
        </p:spPr>
        <p:txBody>
          <a:bodyPr wrap="square">
            <a:spAutoFit/>
          </a:bodyPr>
          <a:p>
            <a:pPr marL="0" indent="0" algn="l" defTabSz="266700">
              <a:lnSpc>
                <a:spcPct val="250000"/>
              </a:lnSpc>
              <a:spcBef>
                <a:spcPct val="0"/>
              </a:spcBef>
              <a:spcAft>
                <a:spcPct val="0"/>
              </a:spcAft>
              <a:tabLst>
                <a:tab pos="198120" algn="l"/>
              </a:tabLst>
            </a:pPr>
            <a:r>
              <a:rPr lang="en-US" altLang="zh-CN" sz="2100">
                <a:latin typeface="宋体" panose="02010600030101010101" pitchFamily="2" charset="-122"/>
                <a:ea typeface="宋体" panose="02010600030101010101" pitchFamily="2" charset="-122"/>
              </a:rPr>
              <a:t>4.</a:t>
            </a:r>
            <a:r>
              <a:rPr lang="zh-CN" altLang="en-US" sz="2100">
                <a:latin typeface="宋体" panose="02010600030101010101" pitchFamily="2" charset="-122"/>
                <a:ea typeface="宋体" panose="02010600030101010101" pitchFamily="2" charset="-122"/>
              </a:rPr>
              <a:t>两则材料均围绕微短剧展开论述，但侧重点不同，请根据文本概括。</a:t>
            </a:r>
            <a:r>
              <a:rPr lang="en-US" altLang="zh-CN" sz="2100">
                <a:latin typeface="宋体" panose="02010600030101010101" pitchFamily="2" charset="-122"/>
                <a:ea typeface="宋体" panose="02010600030101010101" pitchFamily="2" charset="-122"/>
              </a:rPr>
              <a:t>(4</a:t>
            </a:r>
            <a:r>
              <a:rPr lang="zh-CN" altLang="en-US" sz="2100">
                <a:latin typeface="宋体" panose="02010600030101010101" pitchFamily="2" charset="-122"/>
                <a:ea typeface="宋体" panose="02010600030101010101" pitchFamily="2" charset="-122"/>
              </a:rPr>
              <a:t>分</a:t>
            </a:r>
            <a:r>
              <a:rPr lang="en-US" altLang="zh-CN" sz="2100">
                <a:latin typeface="宋体" panose="02010600030101010101" pitchFamily="2" charset="-122"/>
                <a:ea typeface="宋体" panose="02010600030101010101" pitchFamily="2" charset="-122"/>
              </a:rPr>
              <a:t>)</a:t>
            </a:r>
            <a:r>
              <a:rPr lang="zh-CN" altLang="en-US" sz="2100">
                <a:latin typeface="宋体" panose="02010600030101010101" pitchFamily="2" charset="-122"/>
                <a:ea typeface="宋体" panose="02010600030101010101" pitchFamily="2" charset="-122"/>
              </a:rPr>
              <a:t>（</a:t>
            </a:r>
            <a:r>
              <a:rPr lang="en-US" altLang="zh-CN" sz="2100">
                <a:latin typeface="宋体" panose="02010600030101010101" pitchFamily="2" charset="-122"/>
                <a:ea typeface="宋体" panose="02010600030101010101" pitchFamily="2" charset="-122"/>
              </a:rPr>
              <a:t>4</a:t>
            </a:r>
            <a:r>
              <a:rPr lang="zh-CN" altLang="en-US" sz="2100">
                <a:latin typeface="宋体" panose="02010600030101010101" pitchFamily="2" charset="-122"/>
                <a:ea typeface="宋体" panose="02010600030101010101" pitchFamily="2" charset="-122"/>
              </a:rPr>
              <a:t>分）</a:t>
            </a:r>
            <a:r>
              <a:rPr lang="en-US" altLang="zh-CN" sz="2100">
                <a:latin typeface="宋体" panose="02010600030101010101" pitchFamily="2" charset="-122"/>
                <a:ea typeface="宋体" panose="02010600030101010101" pitchFamily="2" charset="-122"/>
              </a:rPr>
              <a:t>(</a:t>
            </a:r>
            <a:r>
              <a:rPr lang="zh-CN" altLang="en-US" sz="2100">
                <a:latin typeface="宋体" panose="02010600030101010101" pitchFamily="2" charset="-122"/>
                <a:ea typeface="宋体" panose="02010600030101010101" pitchFamily="2" charset="-122"/>
              </a:rPr>
              <a:t>山东济南一模）</a:t>
            </a:r>
            <a:endParaRPr lang="zh-CN" altLang="en-US" sz="2100">
              <a:latin typeface="宋体" panose="02010600030101010101" pitchFamily="2" charset="-122"/>
              <a:ea typeface="宋体" panose="02010600030101010101" pitchFamily="2" charset="-122"/>
            </a:endParaRPr>
          </a:p>
          <a:p>
            <a:pPr marL="0" indent="0" algn="just" defTabSz="266700">
              <a:spcBef>
                <a:spcPct val="0"/>
              </a:spcBef>
              <a:spcAft>
                <a:spcPct val="0"/>
              </a:spcAft>
              <a:tabLst>
                <a:tab pos="198120" algn="l"/>
              </a:tabLst>
            </a:pPr>
            <a:endParaRPr lang="zh-CN" altLang="en-US" sz="1600">
              <a:latin typeface="宋体" panose="02010600030101010101" pitchFamily="2" charset="-122"/>
              <a:ea typeface="宋体" panose="02010600030101010101" pitchFamily="2" charset="-122"/>
            </a:endParaRPr>
          </a:p>
          <a:p>
            <a:pPr marL="0" indent="0" algn="just" defTabSz="266700">
              <a:spcBef>
                <a:spcPct val="0"/>
              </a:spcBef>
              <a:spcAft>
                <a:spcPct val="0"/>
              </a:spcAft>
              <a:tabLst>
                <a:tab pos="198120" algn="l"/>
              </a:tabLst>
            </a:pPr>
            <a:r>
              <a:rPr lang="en-US" altLang="zh-CN" sz="1600">
                <a:latin typeface="宋体" panose="02010600030101010101" pitchFamily="2" charset="-122"/>
                <a:ea typeface="宋体" panose="02010600030101010101" pitchFamily="2" charset="-122"/>
              </a:rPr>
              <a:t>                                                               </a:t>
            </a:r>
            <a:endParaRPr lang="en-US" altLang="zh-CN" sz="1600">
              <a:latin typeface="宋体" panose="02010600030101010101" pitchFamily="2" charset="-122"/>
              <a:ea typeface="宋体" panose="02010600030101010101" pitchFamily="2" charset="-122"/>
            </a:endParaRPr>
          </a:p>
          <a:p>
            <a:pPr marL="0" indent="0" algn="just" defTabSz="266700">
              <a:spcBef>
                <a:spcPct val="0"/>
              </a:spcBef>
              <a:spcAft>
                <a:spcPct val="0"/>
              </a:spcAft>
            </a:pPr>
            <a:endParaRPr lang="en-US" sz="1600">
              <a:latin typeface="宋体" panose="02010600030101010101" pitchFamily="2" charset="-122"/>
              <a:ea typeface="宋体" panose="02010600030101010101" pitchFamily="2" charset="-122"/>
            </a:endParaRPr>
          </a:p>
        </p:txBody>
      </p:sp>
      <p:sp>
        <p:nvSpPr>
          <p:cNvPr id="3" name="文本框 2"/>
          <p:cNvSpPr txBox="1"/>
          <p:nvPr/>
        </p:nvSpPr>
        <p:spPr>
          <a:xfrm>
            <a:off x="3649980" y="4910455"/>
            <a:ext cx="8265160" cy="1322070"/>
          </a:xfrm>
          <a:prstGeom prst="rect">
            <a:avLst/>
          </a:prstGeom>
          <a:ln w="28575">
            <a:solidFill>
              <a:schemeClr val="tx1"/>
            </a:solidFill>
          </a:ln>
        </p:spPr>
        <p:txBody>
          <a:bodyPr wrap="square">
            <a:spAutoFit/>
          </a:bodyPr>
          <a:p>
            <a:pPr marL="0" indent="0" algn="l" defTabSz="266700" fontAlgn="ctr">
              <a:lnSpc>
                <a:spcPct val="100000"/>
              </a:lnSpc>
              <a:spcBef>
                <a:spcPct val="0"/>
              </a:spcBef>
              <a:spcAft>
                <a:spcPct val="0"/>
              </a:spcAft>
            </a:pPr>
            <a:r>
              <a:rPr lang="en-US" altLang="en-US" sz="2000">
                <a:solidFill>
                  <a:srgbClr val="FF0000"/>
                </a:solidFill>
                <a:latin typeface="宋体" panose="02010600030101010101" pitchFamily="2" charset="-122"/>
                <a:ea typeface="宋体" panose="02010600030101010101" pitchFamily="2" charset="-122"/>
              </a:rPr>
              <a:t>①</a:t>
            </a:r>
            <a:r>
              <a:rPr lang="zh-CN" altLang="en-US" sz="2000">
                <a:solidFill>
                  <a:srgbClr val="FF0000"/>
                </a:solidFill>
                <a:latin typeface="宋体" panose="02010600030101010101" pitchFamily="2" charset="-122"/>
                <a:ea typeface="宋体" panose="02010600030101010101" pitchFamily="2" charset="-122"/>
              </a:rPr>
              <a:t>材料一侧重从宏观上介绍微短剧整体发展情况，探讨其内容质量提升现状（</a:t>
            </a:r>
            <a:r>
              <a:rPr lang="en-US" altLang="zh-CN" sz="2000">
                <a:solidFill>
                  <a:srgbClr val="FF0000"/>
                </a:solidFill>
                <a:latin typeface="宋体" panose="02010600030101010101" pitchFamily="2" charset="-122"/>
                <a:ea typeface="宋体" panose="02010600030101010101" pitchFamily="2" charset="-122"/>
              </a:rPr>
              <a:t>1</a:t>
            </a:r>
            <a:r>
              <a:rPr lang="zh-CN" altLang="en-US" sz="2000">
                <a:solidFill>
                  <a:srgbClr val="FF0000"/>
                </a:solidFill>
                <a:latin typeface="宋体" panose="02010600030101010101" pitchFamily="2" charset="-122"/>
                <a:ea typeface="宋体" panose="02010600030101010101" pitchFamily="2" charset="-122"/>
              </a:rPr>
              <a:t>分）和对文旅、海外消费的带动</a:t>
            </a:r>
            <a:r>
              <a:rPr lang="en-US" altLang="zh-CN" sz="2000">
                <a:solidFill>
                  <a:srgbClr val="FF0000"/>
                </a:solidFill>
                <a:latin typeface="宋体" panose="02010600030101010101" pitchFamily="2" charset="-122"/>
                <a:ea typeface="宋体" panose="02010600030101010101" pitchFamily="2" charset="-122"/>
              </a:rPr>
              <a:t>(1</a:t>
            </a:r>
            <a:r>
              <a:rPr lang="zh-CN" altLang="en-US" sz="2000">
                <a:solidFill>
                  <a:srgbClr val="FF0000"/>
                </a:solidFill>
                <a:latin typeface="宋体" panose="02010600030101010101" pitchFamily="2" charset="-122"/>
                <a:ea typeface="宋体" panose="02010600030101010101" pitchFamily="2" charset="-122"/>
              </a:rPr>
              <a:t>分）；</a:t>
            </a:r>
            <a:endParaRPr lang="zh-CN" altLang="en-US" sz="2000">
              <a:solidFill>
                <a:srgbClr val="FF0000"/>
              </a:solidFill>
              <a:latin typeface="宋体" panose="02010600030101010101" pitchFamily="2" charset="-122"/>
              <a:ea typeface="宋体" panose="02010600030101010101" pitchFamily="2" charset="-122"/>
            </a:endParaRPr>
          </a:p>
          <a:p>
            <a:pPr marL="0" indent="0" algn="l" defTabSz="266700" fontAlgn="ctr">
              <a:lnSpc>
                <a:spcPct val="100000"/>
              </a:lnSpc>
              <a:spcBef>
                <a:spcPct val="0"/>
              </a:spcBef>
              <a:spcAft>
                <a:spcPct val="0"/>
              </a:spcAft>
            </a:pPr>
            <a:r>
              <a:rPr lang="en-US" altLang="en-US" sz="2000">
                <a:solidFill>
                  <a:srgbClr val="FF0000"/>
                </a:solidFill>
                <a:latin typeface="宋体" panose="02010600030101010101" pitchFamily="2" charset="-122"/>
                <a:ea typeface="宋体" panose="02010600030101010101" pitchFamily="2" charset="-122"/>
              </a:rPr>
              <a:t>②</a:t>
            </a:r>
            <a:r>
              <a:rPr lang="zh-CN" altLang="en-US" sz="2000">
                <a:solidFill>
                  <a:srgbClr val="FF0000"/>
                </a:solidFill>
                <a:latin typeface="宋体" panose="02010600030101010101" pitchFamily="2" charset="-122"/>
                <a:ea typeface="宋体" panose="02010600030101010101" pitchFamily="2" charset="-122"/>
              </a:rPr>
              <a:t>材料二侧重以《马家窑谜踪之神杖密码》为例，探讨</a:t>
            </a:r>
            <a:r>
              <a:rPr lang="en-US" altLang="zh-CN" sz="2000">
                <a:solidFill>
                  <a:srgbClr val="FF0000"/>
                </a:solidFill>
                <a:latin typeface="宋体" panose="02010600030101010101" pitchFamily="2" charset="-122"/>
                <a:ea typeface="宋体" panose="02010600030101010101" pitchFamily="2" charset="-122"/>
              </a:rPr>
              <a:t>AI</a:t>
            </a:r>
            <a:r>
              <a:rPr lang="zh-CN" altLang="en-US" sz="2000">
                <a:solidFill>
                  <a:srgbClr val="FF0000"/>
                </a:solidFill>
                <a:latin typeface="宋体" panose="02010600030101010101" pitchFamily="2" charset="-122"/>
                <a:ea typeface="宋体" panose="02010600030101010101" pitchFamily="2" charset="-122"/>
              </a:rPr>
              <a:t>技术如何赋能微短剧制作（</a:t>
            </a:r>
            <a:r>
              <a:rPr lang="en-US" altLang="zh-CN" sz="2000">
                <a:solidFill>
                  <a:srgbClr val="FF0000"/>
                </a:solidFill>
                <a:latin typeface="宋体" panose="02010600030101010101" pitchFamily="2" charset="-122"/>
                <a:ea typeface="宋体" panose="02010600030101010101" pitchFamily="2" charset="-122"/>
              </a:rPr>
              <a:t>1</a:t>
            </a:r>
            <a:r>
              <a:rPr lang="zh-CN" altLang="en-US" sz="2000">
                <a:solidFill>
                  <a:srgbClr val="FF0000"/>
                </a:solidFill>
                <a:latin typeface="宋体" panose="02010600030101010101" pitchFamily="2" charset="-122"/>
                <a:ea typeface="宋体" panose="02010600030101010101" pitchFamily="2" charset="-122"/>
              </a:rPr>
              <a:t>分）和文化遗产的保存与传递（</a:t>
            </a:r>
            <a:r>
              <a:rPr lang="en-US" altLang="zh-CN" sz="2000">
                <a:solidFill>
                  <a:srgbClr val="FF0000"/>
                </a:solidFill>
                <a:latin typeface="宋体" panose="02010600030101010101" pitchFamily="2" charset="-122"/>
                <a:ea typeface="宋体" panose="02010600030101010101" pitchFamily="2" charset="-122"/>
              </a:rPr>
              <a:t>1</a:t>
            </a:r>
            <a:r>
              <a:rPr lang="zh-CN" altLang="en-US" sz="2000">
                <a:solidFill>
                  <a:srgbClr val="FF0000"/>
                </a:solidFill>
                <a:latin typeface="宋体" panose="02010600030101010101" pitchFamily="2" charset="-122"/>
                <a:ea typeface="宋体" panose="02010600030101010101" pitchFamily="2" charset="-122"/>
              </a:rPr>
              <a:t>分）。</a:t>
            </a:r>
            <a:endParaRPr lang="zh-CN" altLang="en-US" sz="2000">
              <a:solidFill>
                <a:srgbClr val="FF0000"/>
              </a:solidFill>
              <a:latin typeface="宋体" panose="02010600030101010101" pitchFamily="2" charset="-122"/>
              <a:ea typeface="宋体" panose="02010600030101010101" pitchFamily="2" charset="-122"/>
            </a:endParaRPr>
          </a:p>
        </p:txBody>
      </p:sp>
      <p:sp>
        <p:nvSpPr>
          <p:cNvPr id="5" name="文本框 4"/>
          <p:cNvSpPr txBox="1"/>
          <p:nvPr/>
        </p:nvSpPr>
        <p:spPr>
          <a:xfrm>
            <a:off x="3719830" y="1927225"/>
            <a:ext cx="8021955" cy="196850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altLang="en-US" sz="200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从两则材料的出处看，材料一</a:t>
            </a:r>
            <a:r>
              <a:rPr lang="zh-CN" altLang="en-US" sz="2000" b="0">
                <a:solidFill>
                  <a:srgbClr val="0070C0"/>
                </a:solidFill>
                <a:latin typeface="宋体" panose="02010600030101010101" pitchFamily="2" charset="-122"/>
                <a:ea typeface="宋体" panose="02010600030101010101" pitchFamily="2" charset="-122"/>
                <a:cs typeface="宋体" panose="02010600030101010101" pitchFamily="2" charset="-122"/>
              </a:rPr>
              <a:t>摘编自刘诚</a:t>
            </a:r>
            <a:r>
              <a:rPr lang="zh-CN" altLang="en-US" sz="2000" b="0">
                <a:solidFill>
                  <a:srgbClr val="0070C0"/>
                </a:solidFill>
                <a:highlight>
                  <a:srgbClr val="FFFF00"/>
                </a:highlight>
                <a:latin typeface="宋体" panose="02010600030101010101" pitchFamily="2" charset="-122"/>
                <a:ea typeface="宋体" panose="02010600030101010101" pitchFamily="2" charset="-122"/>
                <a:cs typeface="宋体" panose="02010600030101010101" pitchFamily="2" charset="-122"/>
              </a:rPr>
              <a:t>《提升微短剧质量打造文旅消费亮点》</a:t>
            </a:r>
            <a:r>
              <a:rPr lang="zh-CN" altLang="en-US" sz="2000" b="0">
                <a:solidFill>
                  <a:srgbClr val="0070C0"/>
                </a:solidFill>
                <a:latin typeface="宋体" panose="02010600030101010101" pitchFamily="2" charset="-122"/>
                <a:ea typeface="宋体" panose="02010600030101010101" pitchFamily="2" charset="-122"/>
                <a:cs typeface="宋体" panose="02010600030101010101" pitchFamily="2" charset="-122"/>
              </a:rPr>
              <a:t>，材料二摘编自颉满斌、李佳</a:t>
            </a:r>
            <a:r>
              <a:rPr lang="zh-CN" altLang="en-US" sz="2000" b="0">
                <a:solidFill>
                  <a:srgbClr val="0070C0"/>
                </a:solidFill>
                <a:highlight>
                  <a:srgbClr val="FFFF00"/>
                </a:highlight>
                <a:latin typeface="宋体" panose="02010600030101010101" pitchFamily="2" charset="-122"/>
                <a:ea typeface="宋体" panose="02010600030101010101" pitchFamily="2" charset="-122"/>
                <a:cs typeface="宋体" panose="02010600030101010101" pitchFamily="2" charset="-122"/>
              </a:rPr>
              <a:t>《跨越4800年的奇幻之旅——AI微短剧解锁马家窑文化密码》</a:t>
            </a:r>
            <a:r>
              <a:rPr lang="zh-CN" altLang="en-US" sz="2000" b="0">
                <a:solidFill>
                  <a:srgbClr val="0070C0"/>
                </a:solidFill>
                <a:latin typeface="宋体" panose="02010600030101010101" pitchFamily="2" charset="-122"/>
                <a:ea typeface="宋体" panose="02010600030101010101" pitchFamily="2" charset="-122"/>
                <a:cs typeface="宋体" panose="02010600030101010101" pitchFamily="2" charset="-122"/>
              </a:rPr>
              <a:t>；从文本内容看，材料一主要论述微短剧的发展现状、崛起的原因及正面价值，材料二主要论述微短剧与</a:t>
            </a:r>
            <a:r>
              <a:rPr lang="en-US" altLang="zh-CN" sz="2000" b="0">
                <a:solidFill>
                  <a:srgbClr val="0070C0"/>
                </a:solidFill>
                <a:latin typeface="宋体" panose="02010600030101010101" pitchFamily="2" charset="-122"/>
                <a:ea typeface="宋体" panose="02010600030101010101" pitchFamily="2" charset="-122"/>
                <a:cs typeface="宋体" panose="02010600030101010101" pitchFamily="2" charset="-122"/>
              </a:rPr>
              <a:t>AI</a:t>
            </a:r>
            <a:r>
              <a:rPr lang="zh-CN" altLang="en-US" sz="2000" b="0">
                <a:solidFill>
                  <a:srgbClr val="0070C0"/>
                </a:solidFill>
                <a:latin typeface="宋体" panose="02010600030101010101" pitchFamily="2" charset="-122"/>
                <a:ea typeface="宋体" panose="02010600030101010101" pitchFamily="2" charset="-122"/>
                <a:cs typeface="宋体" panose="02010600030101010101" pitchFamily="2" charset="-122"/>
              </a:rPr>
              <a:t>技术的合作以及对文化遗产保护的正面作用。</a:t>
            </a:r>
            <a:endParaRPr lang="zh-CN" altLang="en-US" sz="2000" b="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P spid="10" grpId="0"/>
      <p:bldP spid="10" grpId="1"/>
      <p:bldP spid="3" grpId="0" bldLvl="0" animBg="1"/>
      <p:bldP spid="3" grpId="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矩形 1"/>
          <p:cNvSpPr/>
          <p:nvPr>
            <p:custDataLst>
              <p:tags r:id="rId2"/>
            </p:custDataLst>
          </p:nvPr>
        </p:nvSpPr>
        <p:spPr>
          <a:xfrm>
            <a:off x="147955" y="701040"/>
            <a:ext cx="11785600" cy="75946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3" name="文本框 2"/>
          <p:cNvSpPr txBox="1"/>
          <p:nvPr>
            <p:custDataLst>
              <p:tags r:id="rId3"/>
            </p:custDataLst>
          </p:nvPr>
        </p:nvSpPr>
        <p:spPr>
          <a:xfrm>
            <a:off x="692150" y="526415"/>
            <a:ext cx="881380" cy="337185"/>
          </a:xfrm>
          <a:prstGeom prst="rect">
            <a:avLst/>
          </a:prstGeom>
          <a:solidFill>
            <a:schemeClr val="accent1">
              <a:lumMod val="20000"/>
              <a:lumOff val="80000"/>
            </a:schemeClr>
          </a:solidFill>
        </p:spPr>
        <p:txBody>
          <a:bodyPr wrap="square" rtlCol="0">
            <a:sp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4" name="矩形 6"/>
          <p:cNvSpPr/>
          <p:nvPr>
            <p:custDataLst>
              <p:tags r:id="rId4"/>
            </p:custDataLst>
          </p:nvPr>
        </p:nvSpPr>
        <p:spPr>
          <a:xfrm>
            <a:off x="147955" y="1739900"/>
            <a:ext cx="11784965" cy="494919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455930" y="1595120"/>
            <a:ext cx="1492885"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6" name="文本框 5"/>
          <p:cNvSpPr txBox="1"/>
          <p:nvPr>
            <p:custDataLst>
              <p:tags r:id="rId6"/>
            </p:custDataLst>
          </p:nvPr>
        </p:nvSpPr>
        <p:spPr>
          <a:xfrm>
            <a:off x="147955" y="2031365"/>
            <a:ext cx="11785600"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仿宋" panose="02010609060101010101" charset="-122"/>
                <a:ea typeface="仿宋" panose="02010609060101010101" charset="-122"/>
                <a:cs typeface="仿宋" panose="02010609060101010101" charset="-122"/>
                <a:sym typeface="+mn-ea"/>
              </a:rPr>
              <a:t> </a:t>
            </a:r>
            <a:r>
              <a:rPr lang="en-US" sz="2200" b="0">
                <a:solidFill>
                  <a:srgbClr val="000000"/>
                </a:solidFill>
                <a:latin typeface="仿宋" panose="02010609060101010101" charset="-122"/>
                <a:ea typeface="仿宋" panose="02010609060101010101" charset="-122"/>
                <a:cs typeface="仿宋" panose="02010609060101010101" charset="-122"/>
              </a:rPr>
              <a:t>   </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本题考查学生归纳内容要点、概括中心意思的能力，对多个信息进行比较、辨析的能力。</a:t>
            </a:r>
            <a:endParaRPr lang="zh-CN"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13" name="文本框 12"/>
          <p:cNvSpPr txBox="1"/>
          <p:nvPr>
            <p:custDataLst>
              <p:tags r:id="rId7"/>
            </p:custDataLst>
          </p:nvPr>
        </p:nvSpPr>
        <p:spPr>
          <a:xfrm>
            <a:off x="147955" y="2898775"/>
            <a:ext cx="11786870" cy="341249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zh-CN"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14" name="文本框 13"/>
          <p:cNvSpPr txBox="1"/>
          <p:nvPr/>
        </p:nvSpPr>
        <p:spPr>
          <a:xfrm>
            <a:off x="247015" y="863600"/>
            <a:ext cx="11685905" cy="829945"/>
          </a:xfrm>
          <a:prstGeom prst="rect">
            <a:avLst/>
          </a:prstGeom>
        </p:spPr>
        <p:txBody>
          <a:bodyPr wrap="square">
            <a:spAutoFit/>
          </a:bodyPr>
          <a:p>
            <a:pPr marL="127000" indent="0" algn="just" defTabSz="266700">
              <a:lnSpc>
                <a:spcPct val="100000"/>
              </a:lnSpc>
              <a:spcBef>
                <a:spcPts val="100"/>
              </a:spcBef>
              <a:spcAft>
                <a:spcPct val="0"/>
              </a:spcAft>
            </a:pPr>
            <a:r>
              <a:rPr lang="en-US" altLang="zh-CN" sz="2400">
                <a:solidFill>
                  <a:srgbClr val="000000"/>
                </a:solidFill>
                <a:latin typeface="宋体" panose="02010600030101010101" pitchFamily="2" charset="-122"/>
                <a:ea typeface="宋体" panose="02010600030101010101" pitchFamily="2" charset="-122"/>
              </a:rPr>
              <a:t>5.</a:t>
            </a:r>
            <a:r>
              <a:rPr lang="zh-CN" altLang="en-US" sz="2400">
                <a:solidFill>
                  <a:srgbClr val="000000"/>
                </a:solidFill>
                <a:latin typeface="宋体" panose="02010600030101010101" pitchFamily="2" charset="-122"/>
                <a:ea typeface="宋体" panose="02010600030101010101" pitchFamily="2" charset="-122"/>
              </a:rPr>
              <a:t>两则材料在探讨游戏与文化间的关系时</a:t>
            </a:r>
            <a:r>
              <a:rPr lang="zh-CN" altLang="en-US" sz="2400">
                <a:solidFill>
                  <a:srgbClr val="FF0000"/>
                </a:solidFill>
                <a:latin typeface="宋体" panose="02010600030101010101" pitchFamily="2" charset="-122"/>
                <a:ea typeface="宋体" panose="02010600030101010101" pitchFamily="2" charset="-122"/>
              </a:rPr>
              <a:t>侧重点有所不同</a:t>
            </a:r>
            <a:r>
              <a:rPr lang="zh-CN" altLang="en-US" sz="2400">
                <a:solidFill>
                  <a:srgbClr val="000000"/>
                </a:solidFill>
                <a:latin typeface="宋体" panose="02010600030101010101" pitchFamily="2" charset="-122"/>
                <a:ea typeface="宋体" panose="02010600030101010101" pitchFamily="2" charset="-122"/>
              </a:rPr>
              <a:t>，试作分析。</a:t>
            </a:r>
            <a:r>
              <a:rPr lang="en-US" altLang="zh-CN" sz="2400">
                <a:solidFill>
                  <a:srgbClr val="000000"/>
                </a:solidFill>
                <a:latin typeface="宋体" panose="02010600030101010101" pitchFamily="2" charset="-122"/>
                <a:ea typeface="宋体" panose="02010600030101010101" pitchFamily="2" charset="-122"/>
              </a:rPr>
              <a:t>(6</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（杭州二模）</a:t>
            </a:r>
            <a:endParaRPr lang="zh-CN" altLang="en-US" sz="2400">
              <a:solidFill>
                <a:srgbClr val="000000"/>
              </a:solidFill>
              <a:latin typeface="宋体" panose="02010600030101010101" pitchFamily="2" charset="-122"/>
              <a:ea typeface="宋体" panose="02010600030101010101" pitchFamily="2" charset="-122"/>
            </a:endParaRPr>
          </a:p>
        </p:txBody>
      </p:sp>
      <p:pic>
        <p:nvPicPr>
          <p:cNvPr id="9" name="C9F754DE-2CAD-44b6-B708-469DEB6407EB-1" descr="C:/Users/zoeyaaron/AppData/Local/Temp/wpp.BLFcztwpp"/>
          <p:cNvPicPr>
            <a:picLocks noChangeAspect="1"/>
          </p:cNvPicPr>
          <p:nvPr/>
        </p:nvPicPr>
        <p:blipFill>
          <a:blip r:embed="rId8"/>
          <a:stretch>
            <a:fillRect/>
          </a:stretch>
        </p:blipFill>
        <p:spPr>
          <a:xfrm>
            <a:off x="456565" y="3335020"/>
            <a:ext cx="5483860" cy="3171825"/>
          </a:xfrm>
          <a:prstGeom prst="rect">
            <a:avLst/>
          </a:prstGeom>
        </p:spPr>
      </p:pic>
      <p:pic>
        <p:nvPicPr>
          <p:cNvPr id="10" name="C9F754DE-2CAD-44b6-B708-469DEB6407EB-2" descr="C:/Users/zoeyaaron/AppData/Local/Temp/wpp.SdpbBGwpp"/>
          <p:cNvPicPr>
            <a:picLocks noChangeAspect="1"/>
          </p:cNvPicPr>
          <p:nvPr/>
        </p:nvPicPr>
        <p:blipFill>
          <a:blip r:embed="rId9"/>
          <a:stretch>
            <a:fillRect/>
          </a:stretch>
        </p:blipFill>
        <p:spPr>
          <a:xfrm>
            <a:off x="5861050" y="3967480"/>
            <a:ext cx="5922645" cy="1910080"/>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1864360" y="-8890"/>
            <a:ext cx="2345055" cy="68757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5" name="文本框 4"/>
          <p:cNvSpPr txBox="1"/>
          <p:nvPr>
            <p:custDataLst>
              <p:tags r:id="rId2"/>
            </p:custDataLst>
          </p:nvPr>
        </p:nvSpPr>
        <p:spPr>
          <a:xfrm>
            <a:off x="2437765" y="2464435"/>
            <a:ext cx="1198245" cy="2559050"/>
          </a:xfrm>
          <a:prstGeom prst="rect">
            <a:avLst/>
          </a:prstGeom>
          <a:noFill/>
        </p:spPr>
        <p:txBody>
          <a:bodyPr vert="eaVert" wrap="square" rtlCol="0">
            <a:spAutoFit/>
          </a:bodyPr>
          <a:p>
            <a:pPr algn="dist">
              <a:lnSpc>
                <a:spcPct val="100000"/>
              </a:lnSpc>
            </a:pPr>
            <a:r>
              <a:rPr lang="zh-CN" altLang="en-US" sz="6600">
                <a:solidFill>
                  <a:schemeClr val="lt1"/>
                </a:solidFill>
                <a:latin typeface="蝉羽清楷" panose="02010609000101010101" charset="-122"/>
                <a:ea typeface="蝉羽清楷" panose="02010609000101010101" charset="-122"/>
              </a:rPr>
              <a:t>目录</a:t>
            </a:r>
            <a:endParaRPr lang="zh-CN" altLang="en-US" sz="6600">
              <a:solidFill>
                <a:schemeClr val="lt1"/>
              </a:solidFill>
              <a:latin typeface="蝉羽清楷" panose="02010609000101010101" charset="-122"/>
              <a:ea typeface="蝉羽清楷" panose="02010609000101010101" charset="-122"/>
            </a:endParaRPr>
          </a:p>
        </p:txBody>
      </p:sp>
      <p:sp>
        <p:nvSpPr>
          <p:cNvPr id="7" name="文本框 6"/>
          <p:cNvSpPr txBox="1"/>
          <p:nvPr>
            <p:custDataLst>
              <p:tags r:id="rId3"/>
            </p:custDataLst>
          </p:nvPr>
        </p:nvSpPr>
        <p:spPr>
          <a:xfrm>
            <a:off x="5872480" y="1024255"/>
            <a:ext cx="3801745" cy="829945"/>
          </a:xfrm>
          <a:prstGeom prst="rect">
            <a:avLst/>
          </a:prstGeom>
          <a:noFill/>
        </p:spPr>
        <p:txBody>
          <a:bodyPr vert="horz" wrap="square" rtlCol="0">
            <a:spAutoFit/>
          </a:bodyPr>
          <a:p>
            <a:pPr algn="l">
              <a:lnSpc>
                <a:spcPct val="150000"/>
              </a:lnSpc>
            </a:pPr>
            <a:r>
              <a:rPr lang="zh-CN" altLang="en-US" sz="3200">
                <a:solidFill>
                  <a:schemeClr val="dk1"/>
                </a:solidFill>
                <a:latin typeface="蝉羽蝶恋清花" panose="02000603000000000000" charset="-122"/>
                <a:ea typeface="蝉羽蝶恋清花" panose="02000603000000000000" charset="-122"/>
              </a:rPr>
              <a:t>一、现代文阅读</a:t>
            </a:r>
            <a:endParaRPr lang="zh-CN" altLang="en-US" sz="3200">
              <a:solidFill>
                <a:schemeClr val="dk1"/>
              </a:solidFill>
              <a:latin typeface="蝉羽蝶恋清花" panose="02000603000000000000" charset="-122"/>
              <a:ea typeface="蝉羽蝶恋清花" panose="02000603000000000000" charset="-122"/>
            </a:endParaRPr>
          </a:p>
        </p:txBody>
      </p:sp>
      <p:sp>
        <p:nvSpPr>
          <p:cNvPr id="26" name="矩形 25"/>
          <p:cNvSpPr/>
          <p:nvPr>
            <p:custDataLst>
              <p:tags r:id="rId4"/>
            </p:custDataLst>
          </p:nvPr>
        </p:nvSpPr>
        <p:spPr>
          <a:xfrm>
            <a:off x="2282825" y="3437890"/>
            <a:ext cx="1508760" cy="460375"/>
          </a:xfrm>
          <a:prstGeom prst="rect">
            <a:avLst/>
          </a:prstGeom>
        </p:spPr>
        <p:txBody>
          <a:bodyPr vert="horz" wrap="square">
            <a:spAutoFit/>
          </a:bodyPr>
          <a:p>
            <a:pPr algn="dist">
              <a:lnSpc>
                <a:spcPct val="150000"/>
              </a:lnSpc>
            </a:pPr>
            <a:r>
              <a:rPr lang="en-US" altLang="zh-CN" sz="1600" dirty="0">
                <a:solidFill>
                  <a:schemeClr val="lt1"/>
                </a:solidFill>
                <a:latin typeface="思源黑体 CN Regular" panose="020B0500000000000000" charset="-122"/>
                <a:ea typeface="思源黑体 CN Regular" panose="020B0500000000000000" charset="-122"/>
                <a:cs typeface="Arial" panose="020B0604020202020204" pitchFamily="34" charset="0"/>
              </a:rPr>
              <a:t>CONTENTS</a:t>
            </a:r>
            <a:endParaRPr lang="en-US" altLang="zh-CN" sz="1600" dirty="0">
              <a:solidFill>
                <a:schemeClr val="lt1"/>
              </a:solidFill>
              <a:latin typeface="思源黑体 CN Regular" panose="020B0500000000000000" charset="-122"/>
              <a:ea typeface="思源黑体 CN Regular" panose="020B0500000000000000" charset="-122"/>
              <a:cs typeface="Arial" panose="020B0604020202020204" pitchFamily="34" charset="0"/>
            </a:endParaRPr>
          </a:p>
        </p:txBody>
      </p:sp>
      <p:sp>
        <p:nvSpPr>
          <p:cNvPr id="12" name="文本框 11"/>
          <p:cNvSpPr txBox="1"/>
          <p:nvPr>
            <p:custDataLst>
              <p:tags r:id="rId5"/>
            </p:custDataLst>
          </p:nvPr>
        </p:nvSpPr>
        <p:spPr>
          <a:xfrm>
            <a:off x="5872480" y="2404110"/>
            <a:ext cx="3801745" cy="829945"/>
          </a:xfrm>
          <a:prstGeom prst="rect">
            <a:avLst/>
          </a:prstGeom>
          <a:noFill/>
        </p:spPr>
        <p:txBody>
          <a:bodyPr vert="horz" wrap="square" rtlCol="0">
            <a:spAutoFit/>
          </a:bodyPr>
          <a:p>
            <a:pPr algn="l">
              <a:lnSpc>
                <a:spcPct val="150000"/>
              </a:lnSpc>
            </a:pPr>
            <a:r>
              <a:rPr lang="zh-CN" altLang="en-US" sz="3200">
                <a:solidFill>
                  <a:schemeClr val="dk1"/>
                </a:solidFill>
                <a:latin typeface="蝉羽蝶恋清花" panose="02000603000000000000" charset="-122"/>
                <a:ea typeface="蝉羽蝶恋清花" panose="02000603000000000000" charset="-122"/>
              </a:rPr>
              <a:t>二、古诗文阅读</a:t>
            </a:r>
            <a:endParaRPr lang="zh-CN" altLang="en-US" sz="3200">
              <a:solidFill>
                <a:schemeClr val="dk1"/>
              </a:solidFill>
              <a:latin typeface="蝉羽蝶恋清花" panose="02000603000000000000" charset="-122"/>
              <a:ea typeface="蝉羽蝶恋清花" panose="02000603000000000000" charset="-122"/>
            </a:endParaRPr>
          </a:p>
        </p:txBody>
      </p:sp>
      <p:sp>
        <p:nvSpPr>
          <p:cNvPr id="15" name="文本框 14"/>
          <p:cNvSpPr txBox="1"/>
          <p:nvPr>
            <p:custDataLst>
              <p:tags r:id="rId6"/>
            </p:custDataLst>
          </p:nvPr>
        </p:nvSpPr>
        <p:spPr>
          <a:xfrm>
            <a:off x="5872480" y="3783965"/>
            <a:ext cx="3801745" cy="829945"/>
          </a:xfrm>
          <a:prstGeom prst="rect">
            <a:avLst/>
          </a:prstGeom>
          <a:noFill/>
        </p:spPr>
        <p:txBody>
          <a:bodyPr vert="horz" wrap="square" rtlCol="0">
            <a:spAutoFit/>
          </a:bodyPr>
          <a:p>
            <a:pPr algn="l">
              <a:lnSpc>
                <a:spcPct val="150000"/>
              </a:lnSpc>
            </a:pPr>
            <a:r>
              <a:rPr lang="zh-CN" altLang="en-US" sz="3200">
                <a:solidFill>
                  <a:schemeClr val="dk1"/>
                </a:solidFill>
                <a:latin typeface="蝉羽蝶恋清花" panose="02000603000000000000" charset="-122"/>
                <a:ea typeface="蝉羽蝶恋清花" panose="02000603000000000000" charset="-122"/>
              </a:rPr>
              <a:t>三、语言文字运用</a:t>
            </a:r>
            <a:endParaRPr lang="zh-CN" altLang="en-US" sz="3200">
              <a:solidFill>
                <a:schemeClr val="dk1"/>
              </a:solidFill>
              <a:latin typeface="蝉羽蝶恋清花" panose="02000603000000000000" charset="-122"/>
              <a:ea typeface="蝉羽蝶恋清花" panose="02000603000000000000" charset="-122"/>
            </a:endParaRPr>
          </a:p>
        </p:txBody>
      </p:sp>
      <p:pic>
        <p:nvPicPr>
          <p:cNvPr id="92" name="图片 91" descr="小鸟站在树枝上的花&#10;&#10;描述已自动生成"/>
          <p:cNvPicPr>
            <a:picLocks noChangeAspect="1"/>
          </p:cNvPicPr>
          <p:nvPr/>
        </p:nvPicPr>
        <p:blipFill>
          <a:blip r:embed="rId7">
            <a:extLst>
              <a:ext uri="{28A0092B-C50C-407E-A947-70E740481C1C}">
                <a14:useLocalDpi xmlns:a14="http://schemas.microsoft.com/office/drawing/2010/main" val="0"/>
              </a:ext>
            </a:extLst>
          </a:blip>
          <a:srcRect l="37704" t="52310"/>
          <a:stretch>
            <a:fillRect/>
          </a:stretch>
        </p:blipFill>
        <p:spPr>
          <a:xfrm flipH="1">
            <a:off x="7884052" y="0"/>
            <a:ext cx="4307948" cy="4849840"/>
          </a:xfrm>
          <a:custGeom>
            <a:avLst/>
            <a:gdLst>
              <a:gd name="connsiteX0" fmla="*/ 4307948 w 4307948"/>
              <a:gd name="connsiteY0" fmla="*/ 0 h 4849840"/>
              <a:gd name="connsiteX1" fmla="*/ 0 w 4307948"/>
              <a:gd name="connsiteY1" fmla="*/ 0 h 4849840"/>
              <a:gd name="connsiteX2" fmla="*/ 0 w 4307948"/>
              <a:gd name="connsiteY2" fmla="*/ 4849840 h 4849840"/>
              <a:gd name="connsiteX3" fmla="*/ 4307948 w 4307948"/>
              <a:gd name="connsiteY3" fmla="*/ 4849840 h 4849840"/>
            </a:gdLst>
            <a:ahLst/>
            <a:cxnLst>
              <a:cxn ang="0">
                <a:pos x="connsiteX0" y="connsiteY0"/>
              </a:cxn>
              <a:cxn ang="0">
                <a:pos x="connsiteX1" y="connsiteY1"/>
              </a:cxn>
              <a:cxn ang="0">
                <a:pos x="connsiteX2" y="connsiteY2"/>
              </a:cxn>
              <a:cxn ang="0">
                <a:pos x="connsiteX3" y="connsiteY3"/>
              </a:cxn>
            </a:cxnLst>
            <a:rect l="l" t="t" r="r" b="b"/>
            <a:pathLst>
              <a:path w="4307948" h="4849840">
                <a:moveTo>
                  <a:pt x="4307948" y="0"/>
                </a:moveTo>
                <a:lnTo>
                  <a:pt x="0" y="0"/>
                </a:lnTo>
                <a:lnTo>
                  <a:pt x="0" y="4849840"/>
                </a:lnTo>
                <a:lnTo>
                  <a:pt x="4307948" y="4849840"/>
                </a:lnTo>
                <a:close/>
              </a:path>
            </a:pathLst>
          </a:custGeom>
        </p:spPr>
      </p:pic>
    </p:spTree>
    <p:custDataLst>
      <p:tags r:id="rId8"/>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矩形 1"/>
          <p:cNvSpPr/>
          <p:nvPr>
            <p:custDataLst>
              <p:tags r:id="rId2"/>
            </p:custDataLst>
          </p:nvPr>
        </p:nvSpPr>
        <p:spPr>
          <a:xfrm>
            <a:off x="147955" y="701040"/>
            <a:ext cx="11785600" cy="75946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3" name="文本框 2"/>
          <p:cNvSpPr txBox="1"/>
          <p:nvPr>
            <p:custDataLst>
              <p:tags r:id="rId3"/>
            </p:custDataLst>
          </p:nvPr>
        </p:nvSpPr>
        <p:spPr>
          <a:xfrm>
            <a:off x="692150" y="526415"/>
            <a:ext cx="881380" cy="337185"/>
          </a:xfrm>
          <a:prstGeom prst="rect">
            <a:avLst/>
          </a:prstGeom>
          <a:solidFill>
            <a:schemeClr val="accent1">
              <a:lumMod val="20000"/>
              <a:lumOff val="80000"/>
            </a:schemeClr>
          </a:solidFill>
        </p:spPr>
        <p:txBody>
          <a:bodyPr wrap="square" rtlCol="0">
            <a:sp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4" name="矩形 6"/>
          <p:cNvSpPr/>
          <p:nvPr>
            <p:custDataLst>
              <p:tags r:id="rId4"/>
            </p:custDataLst>
          </p:nvPr>
        </p:nvSpPr>
        <p:spPr>
          <a:xfrm>
            <a:off x="147955" y="1739900"/>
            <a:ext cx="11784965" cy="494919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455930" y="1595120"/>
            <a:ext cx="1492885"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4" name="文本框 13"/>
          <p:cNvSpPr txBox="1"/>
          <p:nvPr/>
        </p:nvSpPr>
        <p:spPr>
          <a:xfrm>
            <a:off x="247015" y="863600"/>
            <a:ext cx="11685905" cy="460375"/>
          </a:xfrm>
          <a:prstGeom prst="rect">
            <a:avLst/>
          </a:prstGeom>
        </p:spPr>
        <p:txBody>
          <a:bodyPr wrap="square">
            <a:spAutoFit/>
          </a:bodyPr>
          <a:p>
            <a:pPr marL="127000" indent="0" algn="just" defTabSz="266700">
              <a:lnSpc>
                <a:spcPct val="100000"/>
              </a:lnSpc>
              <a:spcBef>
                <a:spcPts val="100"/>
              </a:spcBef>
              <a:spcAft>
                <a:spcPct val="0"/>
              </a:spcAft>
            </a:pPr>
            <a:r>
              <a:rPr lang="en-US" altLang="zh-CN" sz="2400">
                <a:solidFill>
                  <a:srgbClr val="000000"/>
                </a:solidFill>
                <a:latin typeface="宋体" panose="02010600030101010101" pitchFamily="2" charset="-122"/>
                <a:ea typeface="宋体" panose="02010600030101010101" pitchFamily="2" charset="-122"/>
              </a:rPr>
              <a:t>5.</a:t>
            </a:r>
            <a:r>
              <a:rPr lang="zh-CN" altLang="en-US" sz="2400">
                <a:solidFill>
                  <a:srgbClr val="000000"/>
                </a:solidFill>
                <a:latin typeface="宋体" panose="02010600030101010101" pitchFamily="2" charset="-122"/>
                <a:ea typeface="宋体" panose="02010600030101010101" pitchFamily="2" charset="-122"/>
              </a:rPr>
              <a:t>两则材料在探讨游戏与文化间的关系时</a:t>
            </a:r>
            <a:r>
              <a:rPr lang="zh-CN" altLang="en-US" sz="2400">
                <a:solidFill>
                  <a:srgbClr val="FF0000"/>
                </a:solidFill>
                <a:latin typeface="宋体" panose="02010600030101010101" pitchFamily="2" charset="-122"/>
                <a:ea typeface="宋体" panose="02010600030101010101" pitchFamily="2" charset="-122"/>
              </a:rPr>
              <a:t>侧重点有所不同</a:t>
            </a:r>
            <a:r>
              <a:rPr lang="zh-CN" altLang="en-US" sz="2400">
                <a:solidFill>
                  <a:srgbClr val="000000"/>
                </a:solidFill>
                <a:latin typeface="宋体" panose="02010600030101010101" pitchFamily="2" charset="-122"/>
                <a:ea typeface="宋体" panose="02010600030101010101" pitchFamily="2" charset="-122"/>
              </a:rPr>
              <a:t>，试作分析。</a:t>
            </a:r>
            <a:r>
              <a:rPr lang="en-US" altLang="zh-CN" sz="2400">
                <a:solidFill>
                  <a:srgbClr val="000000"/>
                </a:solidFill>
                <a:latin typeface="宋体" panose="02010600030101010101" pitchFamily="2" charset="-122"/>
                <a:ea typeface="宋体" panose="02010600030101010101" pitchFamily="2" charset="-122"/>
              </a:rPr>
              <a:t>(6</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p:txBody>
      </p:sp>
      <p:sp>
        <p:nvSpPr>
          <p:cNvPr id="8" name="文本框 7"/>
          <p:cNvSpPr txBox="1"/>
          <p:nvPr>
            <p:custDataLst>
              <p:tags r:id="rId6"/>
            </p:custDataLst>
          </p:nvPr>
        </p:nvSpPr>
        <p:spPr>
          <a:xfrm>
            <a:off x="147320" y="1849755"/>
            <a:ext cx="11785600" cy="4909820"/>
          </a:xfrm>
          <a:prstGeom prst="rect">
            <a:avLst/>
          </a:prstGeom>
          <a:noFill/>
          <a:ln w="9525">
            <a:noFill/>
          </a:ln>
        </p:spPr>
        <p:txBody>
          <a:bodyPr wrap="square">
            <a:noAutofit/>
          </a:bodyPr>
          <a:p>
            <a:pPr indent="0" fontAlgn="auto">
              <a:lnSpc>
                <a:spcPct val="130000"/>
              </a:lnSpc>
            </a:pPr>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lnSpc>
                <a:spcPct val="130000"/>
              </a:lnSpc>
            </a:pPr>
            <a:r>
              <a:rPr lang="en-US" altLang="en-US" sz="2200">
                <a:solidFill>
                  <a:srgbClr val="000000"/>
                </a:solidFill>
                <a:latin typeface="宋体" panose="02010600030101010101" pitchFamily="2" charset="-122"/>
                <a:sym typeface="+mn-ea"/>
              </a:rPr>
              <a:t>    </a:t>
            </a:r>
            <a:r>
              <a:rPr lang="zh-CN" altLang="en-US" sz="2200" b="0">
                <a:solidFill>
                  <a:srgbClr val="000000"/>
                </a:solidFill>
                <a:latin typeface="宋体" panose="02010600030101010101" pitchFamily="2" charset="-122"/>
              </a:rPr>
              <a:t>材料一：强调游戏在文化生成与演变中的</a:t>
            </a:r>
            <a:r>
              <a:rPr lang="zh-CN" altLang="en-US" sz="2200" b="0">
                <a:solidFill>
                  <a:srgbClr val="FF0000"/>
                </a:solidFill>
                <a:latin typeface="宋体" panose="02010600030101010101" pitchFamily="2" charset="-122"/>
              </a:rPr>
              <a:t>重要作用</a:t>
            </a:r>
            <a:r>
              <a:rPr lang="zh-CN" altLang="en-US" sz="2200" b="0">
                <a:solidFill>
                  <a:srgbClr val="000000"/>
                </a:solidFill>
                <a:latin typeface="宋体" panose="02010600030101010101" pitchFamily="2" charset="-122"/>
              </a:rPr>
              <a:t>：</a:t>
            </a:r>
            <a:r>
              <a:rPr lang="en-US" altLang="en-US" sz="2200" b="0">
                <a:solidFill>
                  <a:srgbClr val="000000"/>
                </a:solidFill>
                <a:latin typeface="宋体" panose="02010600030101010101" pitchFamily="2" charset="-122"/>
              </a:rPr>
              <a:t>①</a:t>
            </a:r>
            <a:r>
              <a:rPr lang="zh-CN" altLang="en-US" sz="2200" b="0">
                <a:solidFill>
                  <a:srgbClr val="000000"/>
                </a:solidFill>
                <a:latin typeface="宋体" panose="02010600030101010101" pitchFamily="2" charset="-122"/>
              </a:rPr>
              <a:t>文化以游戏形式产生；</a:t>
            </a:r>
            <a:r>
              <a:rPr lang="en-US" altLang="en-US" sz="2200" b="0">
                <a:solidFill>
                  <a:srgbClr val="000000"/>
                </a:solidFill>
                <a:latin typeface="宋体" panose="02010600030101010101" pitchFamily="2" charset="-122"/>
              </a:rPr>
              <a:t>②</a:t>
            </a:r>
            <a:r>
              <a:rPr lang="zh-CN" altLang="en-US" sz="2200" b="0">
                <a:solidFill>
                  <a:srgbClr val="000000"/>
                </a:solidFill>
                <a:latin typeface="宋体" panose="02010600030101010101" pitchFamily="2" charset="-122"/>
              </a:rPr>
              <a:t>在文化演变过程中，游戏要素融入文化的各个领域；（</a:t>
            </a:r>
            <a:r>
              <a:rPr lang="en-US" altLang="en-US" sz="2200" b="0">
                <a:solidFill>
                  <a:srgbClr val="000000"/>
                </a:solidFill>
                <a:latin typeface="宋体" panose="02010600030101010101" pitchFamily="2" charset="-122"/>
              </a:rPr>
              <a:t>③</a:t>
            </a:r>
            <a:r>
              <a:rPr lang="zh-CN" altLang="en-US" sz="2200" b="0">
                <a:solidFill>
                  <a:srgbClr val="000000"/>
                </a:solidFill>
                <a:latin typeface="宋体" panose="02010600030101010101" pitchFamily="2" charset="-122"/>
              </a:rPr>
              <a:t>游戏具有多种文化价值。）</a:t>
            </a:r>
            <a:endParaRPr lang="zh-CN" altLang="en-US" sz="2200" b="0">
              <a:solidFill>
                <a:srgbClr val="000000"/>
              </a:solidFill>
              <a:latin typeface="宋体" panose="02010600030101010101" pitchFamily="2" charset="-122"/>
            </a:endParaRPr>
          </a:p>
          <a:p>
            <a:pPr indent="0" fontAlgn="auto">
              <a:lnSpc>
                <a:spcPct val="130000"/>
              </a:lnSpc>
            </a:pPr>
            <a:r>
              <a:rPr lang="en-US" altLang="zh-CN" sz="2200" b="0">
                <a:solidFill>
                  <a:srgbClr val="000000"/>
                </a:solidFill>
                <a:latin typeface="宋体" panose="02010600030101010101" pitchFamily="2" charset="-122"/>
              </a:rPr>
              <a:t>    </a:t>
            </a:r>
            <a:r>
              <a:rPr lang="zh-CN" altLang="en-US" sz="2200" b="0">
                <a:solidFill>
                  <a:srgbClr val="000000"/>
                </a:solidFill>
                <a:latin typeface="宋体" panose="02010600030101010101" pitchFamily="2" charset="-122"/>
              </a:rPr>
              <a:t>材料二：分析游戏中蕴含的</a:t>
            </a:r>
            <a:r>
              <a:rPr lang="zh-CN" altLang="en-US" sz="2200" b="0">
                <a:solidFill>
                  <a:srgbClr val="FF0000"/>
                </a:solidFill>
                <a:latin typeface="宋体" panose="02010600030101010101" pitchFamily="2" charset="-122"/>
              </a:rPr>
              <a:t>文化观念</a:t>
            </a:r>
            <a:r>
              <a:rPr lang="zh-CN" altLang="en-US" sz="2200" b="0">
                <a:solidFill>
                  <a:srgbClr val="000000"/>
                </a:solidFill>
                <a:latin typeface="宋体" panose="02010600030101010101" pitchFamily="2" charset="-122"/>
              </a:rPr>
              <a:t>：</a:t>
            </a:r>
            <a:r>
              <a:rPr lang="en-US" altLang="zh-CN" sz="2200" b="0">
                <a:solidFill>
                  <a:srgbClr val="000000"/>
                </a:solidFill>
                <a:latin typeface="宋体" panose="02010600030101010101" pitchFamily="2" charset="-122"/>
              </a:rPr>
              <a:t>“</a:t>
            </a:r>
            <a:r>
              <a:rPr lang="zh-CN" altLang="en-US" sz="2200" b="0">
                <a:solidFill>
                  <a:srgbClr val="000000"/>
                </a:solidFill>
                <a:latin typeface="宋体" panose="02010600030101010101" pitchFamily="2" charset="-122"/>
              </a:rPr>
              <a:t>老鹰捉小鸡</a:t>
            </a:r>
            <a:r>
              <a:rPr lang="en-US" altLang="zh-CN" sz="2200" b="0">
                <a:solidFill>
                  <a:srgbClr val="000000"/>
                </a:solidFill>
                <a:latin typeface="宋体" panose="02010600030101010101" pitchFamily="2" charset="-122"/>
              </a:rPr>
              <a:t>”</a:t>
            </a:r>
            <a:r>
              <a:rPr lang="zh-CN" altLang="en-US" sz="2200" b="0">
                <a:solidFill>
                  <a:srgbClr val="000000"/>
                </a:solidFill>
                <a:latin typeface="宋体" panose="02010600030101010101" pitchFamily="2" charset="-122"/>
              </a:rPr>
              <a:t>中的精神家园意识。</a:t>
            </a:r>
            <a:endParaRPr lang="zh-CN" altLang="en-US" sz="2200" b="0">
              <a:solidFill>
                <a:srgbClr val="000000"/>
              </a:solidFill>
              <a:latin typeface="宋体" panose="02010600030101010101" pitchFamily="2" charset="-122"/>
            </a:endParaRPr>
          </a:p>
          <a:p>
            <a:pPr indent="0" fontAlgn="auto">
              <a:lnSpc>
                <a:spcPct val="130000"/>
              </a:lnSpc>
            </a:pPr>
            <a:r>
              <a:rPr lang="en-US" altLang="zh-CN" sz="2200">
                <a:solidFill>
                  <a:srgbClr val="000000"/>
                </a:solidFill>
                <a:latin typeface="仿宋" panose="02010609060101010101" charset="-122"/>
                <a:ea typeface="仿宋" panose="02010609060101010101" charset="-122"/>
                <a:cs typeface="仿宋" panose="02010609060101010101" charset="-122"/>
                <a:sym typeface="+mn-ea"/>
              </a:rPr>
              <a:t>    (6</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分。材料一</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4</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分，材料二</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2</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分</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 </a:t>
            </a:r>
            <a:endParaRPr lang="en-US" altLang="zh-CN" sz="220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lnSpc>
                <a:spcPct val="130000"/>
              </a:lnSpc>
            </a:pPr>
            <a:r>
              <a:rPr lang="zh-CN" altLang="en-US" sz="2200" b="1">
                <a:solidFill>
                  <a:srgbClr val="000000"/>
                </a:solidFill>
                <a:latin typeface="微软雅黑" panose="020B0503020204020204" charset="-122"/>
                <a:ea typeface="微软雅黑" panose="020B0503020204020204" charset="-122"/>
                <a:cs typeface="仿宋" panose="02010609060101010101" charset="-122"/>
                <a:sym typeface="+mn-ea"/>
              </a:rPr>
              <a:t>【评分标准】</a:t>
            </a:r>
            <a:endParaRPr lang="zh-CN" altLang="en-US" sz="2200" b="1">
              <a:solidFill>
                <a:srgbClr val="000000"/>
              </a:solidFill>
              <a:latin typeface="微软雅黑" panose="020B0503020204020204" charset="-122"/>
              <a:ea typeface="微软雅黑" panose="020B0503020204020204" charset="-122"/>
              <a:cs typeface="仿宋" panose="02010609060101010101" charset="-122"/>
              <a:sym typeface="+mn-ea"/>
            </a:endParaRPr>
          </a:p>
          <a:p>
            <a:pPr indent="0" fontAlgn="auto">
              <a:lnSpc>
                <a:spcPct val="130000"/>
              </a:lnSpc>
            </a:pPr>
            <a:r>
              <a:rPr lang="en-US" altLang="en-US" sz="2200">
                <a:solidFill>
                  <a:srgbClr val="000000"/>
                </a:solidFill>
                <a:latin typeface="宋体" panose="02010600030101010101" pitchFamily="2" charset="-122"/>
                <a:sym typeface="+mn-ea"/>
              </a:rPr>
              <a:t>   </a:t>
            </a:r>
            <a:r>
              <a:rPr lang="zh-CN" altLang="en-US" sz="220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1.材料一写到“游戏在文化生成中的重要作用”或“文化以游戏形式产生”等表达给2分，“游戏在文化演变中的重要作用”给2分；</a:t>
            </a:r>
            <a:endParaRPr lang="zh-CN" altLang="en-US" sz="2200">
              <a:solidFill>
                <a:srgbClr val="000000"/>
              </a:solidFill>
              <a:latin typeface="仿宋" panose="02010609060101010101" charset="-122"/>
              <a:ea typeface="仿宋" panose="02010609060101010101" charset="-122"/>
              <a:cs typeface="仿宋" panose="02010609060101010101" charset="-122"/>
            </a:endParaRPr>
          </a:p>
          <a:p>
            <a:pPr indent="0" fontAlgn="auto">
              <a:lnSpc>
                <a:spcPct val="130000"/>
              </a:lnSpc>
            </a:pPr>
            <a:r>
              <a:rPr lang="zh-CN" altLang="en-US" sz="2200">
                <a:solidFill>
                  <a:srgbClr val="000000"/>
                </a:solidFill>
                <a:latin typeface="仿宋" panose="02010609060101010101" charset="-122"/>
                <a:ea typeface="仿宋" panose="02010609060101010101" charset="-122"/>
                <a:cs typeface="仿宋" panose="02010609060101010101" charset="-122"/>
                <a:sym typeface="+mn-ea"/>
              </a:rPr>
              <a:t>    </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2.材料二写到“游戏中蕴含的文化观念”或“老鹰捉小鸡游戏中蕴含的精神家园意识”等类似表达给2分。</a:t>
            </a:r>
            <a:endParaRPr lang="zh-CN" altLang="en-US" sz="2200">
              <a:solidFill>
                <a:srgbClr val="000000"/>
              </a:solidFill>
              <a:latin typeface="仿宋" panose="02010609060101010101" charset="-122"/>
              <a:ea typeface="仿宋" panose="02010609060101010101" charset="-122"/>
              <a:cs typeface="仿宋" panose="02010609060101010101" charset="-122"/>
            </a:endParaRPr>
          </a:p>
          <a:p>
            <a:pPr indent="0" fontAlgn="auto">
              <a:lnSpc>
                <a:spcPct val="130000"/>
              </a:lnSpc>
            </a:pPr>
            <a:r>
              <a:rPr lang="zh-CN" altLang="en-US" sz="2200">
                <a:solidFill>
                  <a:srgbClr val="000000"/>
                </a:solidFill>
                <a:latin typeface="仿宋" panose="02010609060101010101" charset="-122"/>
                <a:ea typeface="仿宋" panose="02010609060101010101" charset="-122"/>
                <a:cs typeface="仿宋" panose="02010609060101010101" charset="-122"/>
                <a:sym typeface="+mn-ea"/>
              </a:rPr>
              <a:t>    </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3.若完全没有结合文本分析，扣1分。</a:t>
            </a:r>
            <a:endParaRPr lang="zh-CN" altLang="en-US" sz="2200">
              <a:solidFill>
                <a:srgbClr val="000000"/>
              </a:solidFill>
              <a:latin typeface="仿宋" panose="02010609060101010101" charset="-122"/>
              <a:ea typeface="仿宋" panose="02010609060101010101" charset="-122"/>
              <a:cs typeface="仿宋" panose="02010609060101010101" charset="-122"/>
            </a:endParaRPr>
          </a:p>
          <a:p>
            <a:pPr indent="0" fontAlgn="auto">
              <a:lnSpc>
                <a:spcPct val="130000"/>
              </a:lnSpc>
            </a:pPr>
            <a:r>
              <a:rPr lang="en-US" sz="2200">
                <a:solidFill>
                  <a:srgbClr val="000000"/>
                </a:solidFill>
                <a:latin typeface="宋体" panose="02010600030101010101" pitchFamily="2" charset="-122"/>
                <a:sym typeface="+mn-ea"/>
              </a:rPr>
              <a:t> </a:t>
            </a:r>
            <a:endParaRPr lang="zh-CN" altLang="en-US" sz="2200" b="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47955" y="701040"/>
            <a:ext cx="11785600" cy="10775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455295" y="526415"/>
            <a:ext cx="1493520"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真题链接</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147955" y="2022475"/>
            <a:ext cx="11784965" cy="461391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55930" y="1877695"/>
            <a:ext cx="1492885"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11" name="文本框 10"/>
          <p:cNvSpPr txBox="1"/>
          <p:nvPr/>
        </p:nvSpPr>
        <p:spPr>
          <a:xfrm>
            <a:off x="147955" y="2313940"/>
            <a:ext cx="11784965" cy="2449830"/>
          </a:xfrm>
          <a:prstGeom prst="rect">
            <a:avLst/>
          </a:prstGeom>
          <a:noFill/>
          <a:ln w="9525">
            <a:noFill/>
          </a:ln>
        </p:spPr>
        <p:txBody>
          <a:bodyPr wrap="square">
            <a:spAutoFit/>
          </a:bodyPr>
          <a:p>
            <a:pPr indent="0" fontAlgn="auto">
              <a:lnSpc>
                <a:spcPct val="130000"/>
              </a:lnSpc>
            </a:pPr>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lnSpc>
                <a:spcPct val="130000"/>
              </a:lnSpc>
            </a:pPr>
            <a:r>
              <a:rPr lang="en-US" altLang="en-US" sz="2200" b="0">
                <a:solidFill>
                  <a:srgbClr val="000000"/>
                </a:solidFill>
                <a:latin typeface="宋体" panose="02010600030101010101" pitchFamily="2" charset="-122"/>
              </a:rPr>
              <a:t>   </a:t>
            </a:r>
            <a:r>
              <a:rPr lang="en-US" altLang="en-US" sz="2400" b="0">
                <a:solidFill>
                  <a:srgbClr val="000000"/>
                </a:solidFill>
                <a:latin typeface="宋体" panose="02010600030101010101" pitchFamily="2" charset="-122"/>
              </a:rPr>
              <a:t> ①</a:t>
            </a:r>
            <a:r>
              <a:rPr lang="zh-CN" altLang="en-US" sz="2400" b="0">
                <a:solidFill>
                  <a:srgbClr val="000000"/>
                </a:solidFill>
                <a:latin typeface="宋体" panose="02010600030101010101" pitchFamily="2" charset="-122"/>
              </a:rPr>
              <a:t>材料一侧重于调查</a:t>
            </a:r>
            <a:r>
              <a:rPr lang="zh-CN" altLang="en-US" sz="2400" b="0">
                <a:solidFill>
                  <a:srgbClr val="FF0000"/>
                </a:solidFill>
                <a:latin typeface="宋体" panose="02010600030101010101" pitchFamily="2" charset="-122"/>
              </a:rPr>
              <a:t>应从实际出发</a:t>
            </a:r>
            <a:r>
              <a:rPr lang="zh-CN" altLang="en-US" sz="2400" b="0">
                <a:solidFill>
                  <a:srgbClr val="000000"/>
                </a:solidFill>
                <a:latin typeface="宋体" panose="02010600030101010101" pitchFamily="2" charset="-122"/>
              </a:rPr>
              <a:t>，</a:t>
            </a:r>
            <a:r>
              <a:rPr lang="zh-CN" altLang="en-US" sz="2400" b="0">
                <a:solidFill>
                  <a:srgbClr val="000000"/>
                </a:solidFill>
                <a:latin typeface="宋体" panose="02010600030101010101" pitchFamily="2" charset="-122"/>
              </a:rPr>
              <a:t>而非带着现成</a:t>
            </a:r>
            <a:r>
              <a:rPr lang="en-US" altLang="zh-CN" sz="2400" b="0">
                <a:solidFill>
                  <a:srgbClr val="000000"/>
                </a:solidFill>
                <a:latin typeface="宋体" panose="02010600030101010101" pitchFamily="2" charset="-122"/>
              </a:rPr>
              <a:t>“</a:t>
            </a:r>
            <a:r>
              <a:rPr lang="zh-CN" altLang="en-US" sz="2400" b="0">
                <a:solidFill>
                  <a:srgbClr val="000000"/>
                </a:solidFill>
                <a:latin typeface="宋体" panose="02010600030101010101" pitchFamily="2" charset="-122"/>
              </a:rPr>
              <a:t>调子</a:t>
            </a:r>
            <a:r>
              <a:rPr lang="en-US" altLang="zh-CN" sz="2400" b="0">
                <a:solidFill>
                  <a:srgbClr val="000000"/>
                </a:solidFill>
                <a:latin typeface="宋体" panose="02010600030101010101" pitchFamily="2" charset="-122"/>
              </a:rPr>
              <a:t>”; </a:t>
            </a:r>
            <a:endParaRPr lang="en-US" altLang="zh-CN" sz="2400" b="0">
              <a:solidFill>
                <a:srgbClr val="000000"/>
              </a:solidFill>
              <a:latin typeface="宋体" panose="02010600030101010101" pitchFamily="2" charset="-122"/>
            </a:endParaRPr>
          </a:p>
          <a:p>
            <a:pPr indent="0" fontAlgn="auto">
              <a:lnSpc>
                <a:spcPct val="130000"/>
              </a:lnSpc>
            </a:pPr>
            <a:r>
              <a:rPr lang="en-US" altLang="zh-CN" sz="2400" b="0">
                <a:solidFill>
                  <a:srgbClr val="000000"/>
                </a:solidFill>
                <a:latin typeface="宋体" panose="02010600030101010101" pitchFamily="2" charset="-122"/>
              </a:rPr>
              <a:t>    </a:t>
            </a:r>
            <a:r>
              <a:rPr lang="en-US" altLang="en-US" sz="2400" b="0">
                <a:solidFill>
                  <a:srgbClr val="000000"/>
                </a:solidFill>
                <a:latin typeface="宋体" panose="02010600030101010101" pitchFamily="2" charset="-122"/>
              </a:rPr>
              <a:t>②</a:t>
            </a:r>
            <a:r>
              <a:rPr lang="zh-CN" altLang="en-US" sz="2400" b="0">
                <a:solidFill>
                  <a:srgbClr val="000000"/>
                </a:solidFill>
                <a:latin typeface="宋体" panose="02010600030101010101" pitchFamily="2" charset="-122"/>
              </a:rPr>
              <a:t>材料二侧重于</a:t>
            </a:r>
            <a:r>
              <a:rPr lang="zh-CN" altLang="en-US" sz="2400" b="0">
                <a:solidFill>
                  <a:srgbClr val="FF0000"/>
                </a:solidFill>
                <a:latin typeface="宋体" panose="02010600030101010101" pitchFamily="2" charset="-122"/>
              </a:rPr>
              <a:t>不能把客观曲解为对被调查者的漠然态度</a:t>
            </a:r>
            <a:r>
              <a:rPr lang="en-US" altLang="zh-CN" sz="2400" b="0">
                <a:solidFill>
                  <a:srgbClr val="000000"/>
                </a:solidFill>
                <a:latin typeface="宋体" panose="02010600030101010101" pitchFamily="2" charset="-122"/>
              </a:rPr>
              <a:t>; </a:t>
            </a:r>
            <a:endParaRPr lang="en-US" altLang="zh-CN" sz="2400" b="0">
              <a:solidFill>
                <a:srgbClr val="000000"/>
              </a:solidFill>
              <a:latin typeface="宋体" panose="02010600030101010101" pitchFamily="2" charset="-122"/>
            </a:endParaRPr>
          </a:p>
          <a:p>
            <a:pPr indent="0" fontAlgn="auto">
              <a:lnSpc>
                <a:spcPct val="130000"/>
              </a:lnSpc>
            </a:pPr>
            <a:r>
              <a:rPr lang="en-US" altLang="zh-CN" sz="2400" b="0">
                <a:solidFill>
                  <a:srgbClr val="000000"/>
                </a:solidFill>
                <a:latin typeface="宋体" panose="02010600030101010101" pitchFamily="2" charset="-122"/>
              </a:rPr>
              <a:t>    </a:t>
            </a:r>
            <a:r>
              <a:rPr lang="en-US" altLang="en-US" sz="2400" b="0">
                <a:solidFill>
                  <a:srgbClr val="000000"/>
                </a:solidFill>
                <a:latin typeface="宋体" panose="02010600030101010101" pitchFamily="2" charset="-122"/>
              </a:rPr>
              <a:t>③</a:t>
            </a:r>
            <a:r>
              <a:rPr lang="zh-CN" altLang="en-US" sz="2400" b="0">
                <a:solidFill>
                  <a:srgbClr val="000000"/>
                </a:solidFill>
                <a:latin typeface="宋体" panose="02010600030101010101" pitchFamily="2" charset="-122"/>
              </a:rPr>
              <a:t>材料一是就</a:t>
            </a:r>
            <a:r>
              <a:rPr lang="zh-CN" altLang="en-US" sz="2400" b="0">
                <a:solidFill>
                  <a:srgbClr val="FF0000"/>
                </a:solidFill>
                <a:latin typeface="宋体" panose="02010600030101010101" pitchFamily="2" charset="-122"/>
              </a:rPr>
              <a:t>领导干部应坚持人民立场和实事求是原则</a:t>
            </a:r>
            <a:r>
              <a:rPr lang="zh-CN" altLang="en-US" sz="2400" b="0">
                <a:solidFill>
                  <a:srgbClr val="000000"/>
                </a:solidFill>
                <a:latin typeface="宋体" panose="02010600030101010101" pitchFamily="2" charset="-122"/>
              </a:rPr>
              <a:t>而言，材料二是就</a:t>
            </a:r>
            <a:r>
              <a:rPr lang="zh-CN" altLang="en-US" sz="2400" b="0">
                <a:solidFill>
                  <a:srgbClr val="FF0000"/>
                </a:solidFill>
                <a:latin typeface="宋体" panose="02010600030101010101" pitchFamily="2" charset="-122"/>
              </a:rPr>
              <a:t>社会科学调查者应有的立场和目的</a:t>
            </a:r>
            <a:r>
              <a:rPr lang="zh-CN" altLang="en-US" sz="2400" b="0">
                <a:solidFill>
                  <a:srgbClr val="000000"/>
                </a:solidFill>
                <a:latin typeface="宋体" panose="02010600030101010101" pitchFamily="2" charset="-122"/>
              </a:rPr>
              <a:t>而言。</a:t>
            </a:r>
            <a:endParaRPr lang="zh-CN" altLang="en-US" sz="2400" b="0">
              <a:solidFill>
                <a:srgbClr val="000000"/>
              </a:solidFill>
              <a:latin typeface="宋体" panose="02010600030101010101" pitchFamily="2" charset="-122"/>
            </a:endParaRPr>
          </a:p>
        </p:txBody>
      </p:sp>
      <p:sp>
        <p:nvSpPr>
          <p:cNvPr id="12" name="文本框 11"/>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lumMod val="50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lumMod val="50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863600"/>
            <a:ext cx="11685905" cy="829945"/>
          </a:xfrm>
          <a:prstGeom prst="rect">
            <a:avLst/>
          </a:prstGeom>
        </p:spPr>
        <p:txBody>
          <a:bodyPr wrap="square">
            <a:spAutoFit/>
          </a:bodyPr>
          <a:p>
            <a:pPr marL="127000" indent="0" algn="just" defTabSz="266700">
              <a:lnSpc>
                <a:spcPct val="100000"/>
              </a:lnSpc>
              <a:spcBef>
                <a:spcPts val="100"/>
              </a:spcBef>
              <a:spcAft>
                <a:spcPct val="0"/>
              </a:spcAft>
            </a:pPr>
            <a:r>
              <a:rPr lang="zh-CN" altLang="en-US" sz="2400">
                <a:solidFill>
                  <a:srgbClr val="000000"/>
                </a:solidFill>
                <a:latin typeface="宋体" panose="02010600030101010101" pitchFamily="2" charset="-122"/>
                <a:ea typeface="宋体" panose="02010600030101010101" pitchFamily="2" charset="-122"/>
              </a:rPr>
              <a:t>【</a:t>
            </a:r>
            <a:r>
              <a:rPr lang="en-US" altLang="zh-CN" sz="2400">
                <a:solidFill>
                  <a:srgbClr val="000000"/>
                </a:solidFill>
                <a:latin typeface="宋体" panose="02010600030101010101" pitchFamily="2" charset="-122"/>
                <a:ea typeface="宋体" panose="02010600030101010101" pitchFamily="2" charset="-122"/>
              </a:rPr>
              <a:t>2023</a:t>
            </a:r>
            <a:r>
              <a:rPr lang="zh-CN" altLang="en-US" sz="2400">
                <a:solidFill>
                  <a:srgbClr val="000000"/>
                </a:solidFill>
                <a:latin typeface="宋体" panose="02010600030101010101" pitchFamily="2" charset="-122"/>
                <a:ea typeface="宋体" panose="02010600030101010101" pitchFamily="2" charset="-122"/>
              </a:rPr>
              <a:t>年新课标Ⅱ卷】</a:t>
            </a:r>
            <a:r>
              <a:rPr lang="zh-CN" sz="2400">
                <a:solidFill>
                  <a:srgbClr val="000000"/>
                </a:solidFill>
                <a:latin typeface="宋体" panose="02010600030101010101" pitchFamily="2" charset="-122"/>
                <a:ea typeface="宋体" panose="02010600030101010101" pitchFamily="2" charset="-122"/>
              </a:rPr>
              <a:t>材料一和材料二都谈到调查研究中的</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客观</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，二者的</a:t>
            </a:r>
            <a:r>
              <a:rPr lang="zh-CN" altLang="en-US" sz="2400">
                <a:solidFill>
                  <a:srgbClr val="FF0000"/>
                </a:solidFill>
                <a:highlight>
                  <a:srgbClr val="FFFF00"/>
                </a:highlight>
                <a:latin typeface="宋体" panose="02010600030101010101" pitchFamily="2" charset="-122"/>
                <a:ea typeface="宋体" panose="02010600030101010101" pitchFamily="2" charset="-122"/>
              </a:rPr>
              <a:t>侧重点有什么不同</a:t>
            </a:r>
            <a:r>
              <a:rPr lang="zh-CN" altLang="en-US" sz="2400">
                <a:solidFill>
                  <a:srgbClr val="000000"/>
                </a:solidFill>
                <a:latin typeface="宋体" panose="02010600030101010101" pitchFamily="2" charset="-122"/>
                <a:ea typeface="宋体" panose="02010600030101010101" pitchFamily="2" charset="-122"/>
              </a:rPr>
              <a:t>？请结合材料谈谈你的认识。</a:t>
            </a:r>
            <a:endParaRPr lang="zh-CN" altLang="en-US" sz="24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2019300" y="1593850"/>
            <a:ext cx="8209280" cy="3917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 name="文本框 6"/>
          <p:cNvSpPr txBox="1"/>
          <p:nvPr>
            <p:custDataLst>
              <p:tags r:id="rId2"/>
            </p:custDataLst>
          </p:nvPr>
        </p:nvSpPr>
        <p:spPr>
          <a:xfrm>
            <a:off x="3587115" y="2740025"/>
            <a:ext cx="4497705" cy="1014730"/>
          </a:xfrm>
          <a:prstGeom prst="rect">
            <a:avLst/>
          </a:prstGeom>
          <a:noFill/>
        </p:spPr>
        <p:txBody>
          <a:bodyPr vert="horz" wrap="square" rtlCol="0">
            <a:spAutoFit/>
          </a:bodyPr>
          <a:p>
            <a:pPr algn="l">
              <a:lnSpc>
                <a:spcPct val="150000"/>
              </a:lnSpc>
            </a:pPr>
            <a:r>
              <a:rPr lang="en-US" altLang="zh-CN" sz="4000">
                <a:solidFill>
                  <a:schemeClr val="lt1"/>
                </a:solidFill>
                <a:latin typeface="方正大黑简体" panose="02000000000000000000" charset="-122"/>
                <a:ea typeface="方正大黑简体" panose="02000000000000000000" charset="-122"/>
                <a:cs typeface="方正大黑简体" panose="02000000000000000000" charset="-122"/>
              </a:rPr>
              <a:t>01  </a:t>
            </a:r>
            <a:r>
              <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rPr>
              <a:t>现代文阅读</a:t>
            </a:r>
            <a:r>
              <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sym typeface="+mn-ea"/>
              </a:rPr>
              <a:t>Ⅱ</a:t>
            </a:r>
            <a:endPar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sym typeface="+mn-ea"/>
            </a:endParaRPr>
          </a:p>
        </p:txBody>
      </p:sp>
      <p:sp>
        <p:nvSpPr>
          <p:cNvPr id="2" name="图文框 1"/>
          <p:cNvSpPr/>
          <p:nvPr>
            <p:custDataLst>
              <p:tags r:id="rId3"/>
            </p:custDataLst>
          </p:nvPr>
        </p:nvSpPr>
        <p:spPr>
          <a:xfrm>
            <a:off x="2159635" y="1729105"/>
            <a:ext cx="7898130" cy="3638550"/>
          </a:xfrm>
          <a:prstGeom prst="frame">
            <a:avLst>
              <a:gd name="adj1" fmla="val 1216"/>
            </a:avLst>
          </a:prstGeom>
          <a:solidFill>
            <a:schemeClr val="dk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endParaRPr>
          </a:p>
        </p:txBody>
      </p:sp>
      <p:pic>
        <p:nvPicPr>
          <p:cNvPr id="6" name="图片 5" descr="图标镂空"/>
          <p:cNvPicPr>
            <a:picLocks noChangeAspect="1"/>
          </p:cNvPicPr>
          <p:nvPr>
            <p:custDataLst>
              <p:tags r:id="rId4"/>
            </p:custDataLst>
          </p:nvPr>
        </p:nvPicPr>
        <p:blipFill>
          <a:blip r:embed="rId5"/>
          <a:srcRect l="12064" t="11428" r="12701" b="13975"/>
          <a:stretch>
            <a:fillRect/>
          </a:stretch>
        </p:blipFill>
        <p:spPr>
          <a:xfrm>
            <a:off x="7448550" y="2477135"/>
            <a:ext cx="577215" cy="582930"/>
          </a:xfrm>
          <a:prstGeom prst="rect">
            <a:avLst/>
          </a:prstGeom>
        </p:spPr>
      </p:pic>
      <p:sp>
        <p:nvSpPr>
          <p:cNvPr id="13" name="文本框 12"/>
          <p:cNvSpPr txBox="1"/>
          <p:nvPr>
            <p:custDataLst>
              <p:tags r:id="rId6"/>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8" name="图片 7" descr="小鸟站在树枝上的花&#10;&#10;描述已自动生成"/>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087870" y="2196465"/>
            <a:ext cx="3488690" cy="5130800"/>
          </a:xfrm>
          <a:custGeom>
            <a:avLst/>
            <a:gdLst>
              <a:gd name="connsiteX0" fmla="*/ 0 w 4541807"/>
              <a:gd name="connsiteY0" fmla="*/ 0 h 6679129"/>
              <a:gd name="connsiteX1" fmla="*/ 4541807 w 4541807"/>
              <a:gd name="connsiteY1" fmla="*/ 0 h 6679129"/>
              <a:gd name="connsiteX2" fmla="*/ 4541807 w 4541807"/>
              <a:gd name="connsiteY2" fmla="*/ 6679129 h 6679129"/>
              <a:gd name="connsiteX3" fmla="*/ 277173 w 4541807"/>
              <a:gd name="connsiteY3" fmla="*/ 6679129 h 6679129"/>
              <a:gd name="connsiteX4" fmla="*/ 326648 w 4541807"/>
              <a:gd name="connsiteY4" fmla="*/ 6671579 h 6679129"/>
              <a:gd name="connsiteX5" fmla="*/ 1620796 w 4541807"/>
              <a:gd name="connsiteY5" fmla="*/ 5083712 h 6679129"/>
              <a:gd name="connsiteX6" fmla="*/ 1250685 w 4541807"/>
              <a:gd name="connsiteY6" fmla="*/ 4052735 h 6679129"/>
              <a:gd name="connsiteX7" fmla="*/ 1166688 w 4541807"/>
              <a:gd name="connsiteY7" fmla="*/ 3960315 h 6679129"/>
              <a:gd name="connsiteX8" fmla="*/ 1281902 w 4541807"/>
              <a:gd name="connsiteY8" fmla="*/ 3898276 h 6679129"/>
              <a:gd name="connsiteX9" fmla="*/ 1402482 w 4541807"/>
              <a:gd name="connsiteY9" fmla="*/ 3832962 h 6679129"/>
              <a:gd name="connsiteX10" fmla="*/ 1467796 w 4541807"/>
              <a:gd name="connsiteY10" fmla="*/ 3712382 h 6679129"/>
              <a:gd name="connsiteX11" fmla="*/ 1588377 w 4541807"/>
              <a:gd name="connsiteY11" fmla="*/ 2908514 h 6679129"/>
              <a:gd name="connsiteX12" fmla="*/ 1432627 w 4541807"/>
              <a:gd name="connsiteY12" fmla="*/ 2491507 h 6679129"/>
              <a:gd name="connsiteX13" fmla="*/ 714170 w 4541807"/>
              <a:gd name="connsiteY13" fmla="*/ 2672377 h 6679129"/>
              <a:gd name="connsiteX14" fmla="*/ 513203 w 4541807"/>
              <a:gd name="connsiteY14" fmla="*/ 3134601 h 6679129"/>
              <a:gd name="connsiteX15" fmla="*/ 469522 w 4541807"/>
              <a:gd name="connsiteY15" fmla="*/ 3532582 h 6679129"/>
              <a:gd name="connsiteX16" fmla="*/ 326647 w 4541807"/>
              <a:gd name="connsiteY16" fmla="*/ 3495845 h 6679129"/>
              <a:gd name="connsiteX17" fmla="*/ 0 w 4541807"/>
              <a:gd name="connsiteY17" fmla="*/ 3462916 h 66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1807" h="6679129">
                <a:moveTo>
                  <a:pt x="0" y="0"/>
                </a:moveTo>
                <a:lnTo>
                  <a:pt x="4541807" y="0"/>
                </a:lnTo>
                <a:lnTo>
                  <a:pt x="4541807" y="6679129"/>
                </a:lnTo>
                <a:lnTo>
                  <a:pt x="277173" y="6679129"/>
                </a:lnTo>
                <a:lnTo>
                  <a:pt x="326648" y="6671579"/>
                </a:lnTo>
                <a:cubicBezTo>
                  <a:pt x="1065216" y="6520446"/>
                  <a:pt x="1620796" y="5866961"/>
                  <a:pt x="1620796" y="5083712"/>
                </a:cubicBezTo>
                <a:cubicBezTo>
                  <a:pt x="1620796" y="4692088"/>
                  <a:pt x="1481901" y="4332904"/>
                  <a:pt x="1250685" y="4052735"/>
                </a:cubicBezTo>
                <a:lnTo>
                  <a:pt x="1166688" y="3960315"/>
                </a:lnTo>
                <a:lnTo>
                  <a:pt x="1281902" y="3898276"/>
                </a:lnTo>
                <a:lnTo>
                  <a:pt x="1402482" y="3832962"/>
                </a:lnTo>
                <a:lnTo>
                  <a:pt x="1467796" y="3712382"/>
                </a:lnTo>
                <a:lnTo>
                  <a:pt x="1588377" y="2908514"/>
                </a:lnTo>
                <a:lnTo>
                  <a:pt x="1432627" y="2491507"/>
                </a:lnTo>
                <a:lnTo>
                  <a:pt x="714170" y="2672377"/>
                </a:lnTo>
                <a:lnTo>
                  <a:pt x="513203" y="3134601"/>
                </a:lnTo>
                <a:lnTo>
                  <a:pt x="469522" y="3532582"/>
                </a:lnTo>
                <a:lnTo>
                  <a:pt x="326647" y="3495845"/>
                </a:lnTo>
                <a:cubicBezTo>
                  <a:pt x="221137" y="3474254"/>
                  <a:pt x="111893" y="3462916"/>
                  <a:pt x="0" y="3462916"/>
                </a:cubicBezTo>
                <a:close/>
              </a:path>
            </a:pathLst>
          </a:cu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49605" y="967740"/>
            <a:ext cx="10892790" cy="518477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6" name="文本框 5"/>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zh-CN" altLang="en-US"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Ⅱ</a:t>
            </a:r>
            <a:endParaRPr lang="zh-CN" altLang="en-US"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3"/>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2" name="文本框 1"/>
          <p:cNvSpPr txBox="1"/>
          <p:nvPr/>
        </p:nvSpPr>
        <p:spPr>
          <a:xfrm>
            <a:off x="649605" y="1056005"/>
            <a:ext cx="10892790" cy="5169535"/>
          </a:xfrm>
          <a:prstGeom prst="rect">
            <a:avLst/>
          </a:prstGeom>
        </p:spPr>
        <p:txBody>
          <a:bodyPr wrap="square">
            <a:spAutoFit/>
          </a:bodyPr>
          <a:p>
            <a:pPr marL="0" indent="266700" algn="l" defTabSz="266700" fontAlgn="base" latinLnBrk="1">
              <a:spcBef>
                <a:spcPct val="0"/>
              </a:spcBef>
              <a:spcAft>
                <a:spcPct val="0"/>
              </a:spcAft>
            </a:pPr>
            <a:r>
              <a:rPr lang="en-US" altLang="zh-CN" sz="2200" b="1">
                <a:solidFill>
                  <a:srgbClr val="000000"/>
                </a:solidFill>
                <a:latin typeface="宋体" panose="02010600030101010101" pitchFamily="2" charset="-122"/>
                <a:ea typeface="宋体" panose="02010600030101010101" pitchFamily="2" charset="-122"/>
                <a:sym typeface="+mn-ea"/>
              </a:rPr>
              <a:t>  </a:t>
            </a:r>
            <a:r>
              <a:rPr lang="zh-CN" altLang="en-US" sz="2200" b="1">
                <a:solidFill>
                  <a:srgbClr val="000000"/>
                </a:solidFill>
                <a:latin typeface="宋体" panose="02010600030101010101" pitchFamily="2" charset="-122"/>
                <a:ea typeface="宋体" panose="02010600030101010101" pitchFamily="2" charset="-122"/>
                <a:sym typeface="+mn-ea"/>
              </a:rPr>
              <a:t>文本出处：谭仲池《</a:t>
            </a:r>
            <a:r>
              <a:rPr lang="zh-CN" altLang="en-US" sz="2200" b="1">
                <a:solidFill>
                  <a:srgbClr val="000000"/>
                </a:solidFill>
                <a:latin typeface="宋体" panose="02010600030101010101" pitchFamily="2" charset="-122"/>
                <a:ea typeface="宋体" panose="02010600030101010101" pitchFamily="2" charset="-122"/>
              </a:rPr>
              <a:t>边城翠翠》</a:t>
            </a:r>
            <a:endParaRPr lang="zh-CN" altLang="en-US" sz="22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200" b="1">
                <a:solidFill>
                  <a:srgbClr val="000000"/>
                </a:solidFill>
                <a:latin typeface="宋体" panose="02010600030101010101" pitchFamily="2" charset="-122"/>
                <a:ea typeface="宋体" panose="02010600030101010101" pitchFamily="2" charset="-122"/>
              </a:rPr>
              <a:t>  </a:t>
            </a:r>
            <a:r>
              <a:rPr lang="zh-CN" altLang="en-US" sz="2200" b="1">
                <a:solidFill>
                  <a:srgbClr val="000000"/>
                </a:solidFill>
                <a:latin typeface="宋体" panose="02010600030101010101" pitchFamily="2" charset="-122"/>
                <a:ea typeface="宋体" panose="02010600030101010101" pitchFamily="2" charset="-122"/>
              </a:rPr>
              <a:t>谭仲池，汉族，</a:t>
            </a:r>
            <a:r>
              <a:rPr lang="en-US" altLang="zh-CN" sz="2200" b="1">
                <a:solidFill>
                  <a:srgbClr val="000000"/>
                </a:solidFill>
                <a:latin typeface="宋体" panose="02010600030101010101" pitchFamily="2" charset="-122"/>
                <a:ea typeface="宋体" panose="02010600030101010101" pitchFamily="2" charset="-122"/>
              </a:rPr>
              <a:t>1949</a:t>
            </a:r>
            <a:r>
              <a:rPr lang="zh-CN" altLang="en-US" sz="2200" b="1">
                <a:solidFill>
                  <a:srgbClr val="000000"/>
                </a:solidFill>
                <a:latin typeface="宋体" panose="02010600030101010101" pitchFamily="2" charset="-122"/>
                <a:ea typeface="宋体" panose="02010600030101010101" pitchFamily="2" charset="-122"/>
              </a:rPr>
              <a:t>年</a:t>
            </a:r>
            <a:r>
              <a:rPr lang="en-US" altLang="zh-CN" sz="2200" b="1">
                <a:solidFill>
                  <a:srgbClr val="000000"/>
                </a:solidFill>
                <a:latin typeface="宋体" panose="02010600030101010101" pitchFamily="2" charset="-122"/>
                <a:ea typeface="宋体" panose="02010600030101010101" pitchFamily="2" charset="-122"/>
              </a:rPr>
              <a:t>10</a:t>
            </a:r>
            <a:r>
              <a:rPr lang="zh-CN" altLang="en-US" sz="2200" b="1">
                <a:solidFill>
                  <a:srgbClr val="000000"/>
                </a:solidFill>
                <a:latin typeface="宋体" panose="02010600030101010101" pitchFamily="2" charset="-122"/>
                <a:ea typeface="宋体" panose="02010600030101010101" pitchFamily="2" charset="-122"/>
              </a:rPr>
              <a:t>月出生，</a:t>
            </a:r>
            <a:r>
              <a:rPr lang="en-US" altLang="zh-CN" sz="2200" b="1">
                <a:solidFill>
                  <a:srgbClr val="000000"/>
                </a:solidFill>
                <a:latin typeface="宋体" panose="02010600030101010101" pitchFamily="2" charset="-122"/>
                <a:ea typeface="宋体" panose="02010600030101010101" pitchFamily="2" charset="-122"/>
              </a:rPr>
              <a:t>1977</a:t>
            </a:r>
            <a:r>
              <a:rPr lang="zh-CN" altLang="en-US" sz="2200" b="1">
                <a:solidFill>
                  <a:srgbClr val="000000"/>
                </a:solidFill>
                <a:latin typeface="宋体" panose="02010600030101010101" pitchFamily="2" charset="-122"/>
                <a:ea typeface="宋体" panose="02010600030101010101" pitchFamily="2" charset="-122"/>
              </a:rPr>
              <a:t>年</a:t>
            </a:r>
            <a:r>
              <a:rPr lang="en-US" altLang="zh-CN" sz="2200" b="1">
                <a:solidFill>
                  <a:srgbClr val="000000"/>
                </a:solidFill>
                <a:latin typeface="宋体" panose="02010600030101010101" pitchFamily="2" charset="-122"/>
                <a:ea typeface="宋体" panose="02010600030101010101" pitchFamily="2" charset="-122"/>
              </a:rPr>
              <a:t>11</a:t>
            </a:r>
            <a:r>
              <a:rPr lang="zh-CN" altLang="en-US" sz="2200" b="1">
                <a:solidFill>
                  <a:srgbClr val="000000"/>
                </a:solidFill>
                <a:latin typeface="宋体" panose="02010600030101010101" pitchFamily="2" charset="-122"/>
                <a:ea typeface="宋体" panose="02010600030101010101" pitchFamily="2" charset="-122"/>
              </a:rPr>
              <a:t>月加入中国共产党，大学学历，浏阳人，曾任长沙市委副书记、市政府市长、市政府党组书记。早期，谭仲池在</a:t>
            </a:r>
            <a:r>
              <a:rPr lang="en-US" altLang="zh-CN" sz="2200" b="1">
                <a:solidFill>
                  <a:srgbClr val="000000"/>
                </a:solidFill>
                <a:latin typeface="宋体" panose="02010600030101010101" pitchFamily="2" charset="-122"/>
                <a:ea typeface="宋体" panose="02010600030101010101" pitchFamily="2" charset="-122"/>
              </a:rPr>
              <a:t>1968</a:t>
            </a:r>
            <a:r>
              <a:rPr lang="zh-CN" altLang="en-US" sz="2200" b="1">
                <a:solidFill>
                  <a:srgbClr val="000000"/>
                </a:solidFill>
                <a:latin typeface="宋体" panose="02010600030101010101" pitchFamily="2" charset="-122"/>
                <a:ea typeface="宋体" panose="02010600030101010101" pitchFamily="2" charset="-122"/>
              </a:rPr>
              <a:t>年至</a:t>
            </a:r>
            <a:r>
              <a:rPr lang="en-US" altLang="zh-CN" sz="2200" b="1">
                <a:solidFill>
                  <a:srgbClr val="000000"/>
                </a:solidFill>
                <a:latin typeface="宋体" panose="02010600030101010101" pitchFamily="2" charset="-122"/>
                <a:ea typeface="宋体" panose="02010600030101010101" pitchFamily="2" charset="-122"/>
              </a:rPr>
              <a:t>1973</a:t>
            </a:r>
            <a:r>
              <a:rPr lang="zh-CN" altLang="en-US" sz="2200" b="1">
                <a:solidFill>
                  <a:srgbClr val="000000"/>
                </a:solidFill>
                <a:latin typeface="宋体" panose="02010600030101010101" pitchFamily="2" charset="-122"/>
                <a:ea typeface="宋体" panose="02010600030101010101" pitchFamily="2" charset="-122"/>
              </a:rPr>
              <a:t>年间服务于武汉空军</a:t>
            </a:r>
            <a:r>
              <a:rPr lang="en-US" altLang="zh-CN" sz="2200" b="1">
                <a:solidFill>
                  <a:srgbClr val="000000"/>
                </a:solidFill>
                <a:latin typeface="宋体" panose="02010600030101010101" pitchFamily="2" charset="-122"/>
                <a:ea typeface="宋体" panose="02010600030101010101" pitchFamily="2" charset="-122"/>
              </a:rPr>
              <a:t>7491</a:t>
            </a:r>
            <a:r>
              <a:rPr lang="zh-CN" altLang="en-US" sz="2200" b="1">
                <a:solidFill>
                  <a:srgbClr val="000000"/>
                </a:solidFill>
                <a:latin typeface="宋体" panose="02010600030101010101" pitchFamily="2" charset="-122"/>
                <a:ea typeface="宋体" panose="02010600030101010101" pitchFamily="2" charset="-122"/>
              </a:rPr>
              <a:t>部队，担任文书、机械员和教员职务。</a:t>
            </a:r>
            <a:r>
              <a:rPr lang="en-US" altLang="zh-CN" sz="2200" b="1">
                <a:solidFill>
                  <a:srgbClr val="000000"/>
                </a:solidFill>
                <a:latin typeface="宋体" panose="02010600030101010101" pitchFamily="2" charset="-122"/>
                <a:ea typeface="宋体" panose="02010600030101010101" pitchFamily="2" charset="-122"/>
              </a:rPr>
              <a:t>1978</a:t>
            </a:r>
            <a:r>
              <a:rPr lang="zh-CN" altLang="en-US" sz="2200" b="1">
                <a:solidFill>
                  <a:srgbClr val="000000"/>
                </a:solidFill>
                <a:latin typeface="宋体" panose="02010600030101010101" pitchFamily="2" charset="-122"/>
                <a:ea typeface="宋体" panose="02010600030101010101" pitchFamily="2" charset="-122"/>
              </a:rPr>
              <a:t>年至</a:t>
            </a:r>
            <a:r>
              <a:rPr lang="en-US" altLang="zh-CN" sz="2200" b="1">
                <a:solidFill>
                  <a:srgbClr val="000000"/>
                </a:solidFill>
                <a:latin typeface="宋体" panose="02010600030101010101" pitchFamily="2" charset="-122"/>
                <a:ea typeface="宋体" panose="02010600030101010101" pitchFamily="2" charset="-122"/>
              </a:rPr>
              <a:t>1985</a:t>
            </a:r>
            <a:r>
              <a:rPr lang="zh-CN" altLang="en-US" sz="2200" b="1">
                <a:solidFill>
                  <a:srgbClr val="000000"/>
                </a:solidFill>
                <a:latin typeface="宋体" panose="02010600030101010101" pitchFamily="2" charset="-122"/>
                <a:ea typeface="宋体" panose="02010600030101010101" pitchFamily="2" charset="-122"/>
              </a:rPr>
              <a:t>年，他在浏阳的多个基层职务上历练，从文教党支部书记到县委办副主任，再到常委、宣传部长和副书记。</a:t>
            </a:r>
            <a:r>
              <a:rPr lang="en-US" altLang="zh-CN" sz="2200" b="1">
                <a:solidFill>
                  <a:srgbClr val="000000"/>
                </a:solidFill>
                <a:latin typeface="宋体" panose="02010600030101010101" pitchFamily="2" charset="-122"/>
                <a:ea typeface="宋体" panose="02010600030101010101" pitchFamily="2" charset="-122"/>
              </a:rPr>
              <a:t>1990</a:t>
            </a:r>
            <a:r>
              <a:rPr lang="zh-CN" altLang="en-US" sz="2200" b="1">
                <a:solidFill>
                  <a:srgbClr val="000000"/>
                </a:solidFill>
                <a:latin typeface="宋体" panose="02010600030101010101" pitchFamily="2" charset="-122"/>
                <a:ea typeface="宋体" panose="02010600030101010101" pitchFamily="2" charset="-122"/>
              </a:rPr>
              <a:t>年，他担任浏阳县委副书记和县长，之后在电影行业和地方行政管理中逐步晋升，曾任潇湘电影制片厂厂长、娄底地委委员、行署副专员，以及省政府副秘书长。</a:t>
            </a:r>
            <a:r>
              <a:rPr lang="en-US" altLang="zh-CN" sz="2200" b="1">
                <a:solidFill>
                  <a:srgbClr val="000000"/>
                </a:solidFill>
                <a:latin typeface="宋体" panose="02010600030101010101" pitchFamily="2" charset="-122"/>
                <a:ea typeface="宋体" panose="02010600030101010101" pitchFamily="2" charset="-122"/>
              </a:rPr>
              <a:t>1999</a:t>
            </a:r>
            <a:r>
              <a:rPr lang="zh-CN" altLang="en-US" sz="2200" b="1">
                <a:solidFill>
                  <a:srgbClr val="000000"/>
                </a:solidFill>
                <a:latin typeface="宋体" panose="02010600030101010101" pitchFamily="2" charset="-122"/>
                <a:ea typeface="宋体" panose="02010600030101010101" pitchFamily="2" charset="-122"/>
              </a:rPr>
              <a:t>年起，谭仲池在长沙市政府的多个重要职位上任职，直至</a:t>
            </a:r>
            <a:r>
              <a:rPr lang="en-US" altLang="zh-CN" sz="2200" b="1">
                <a:solidFill>
                  <a:srgbClr val="000000"/>
                </a:solidFill>
                <a:latin typeface="宋体" panose="02010600030101010101" pitchFamily="2" charset="-122"/>
                <a:ea typeface="宋体" panose="02010600030101010101" pitchFamily="2" charset="-122"/>
              </a:rPr>
              <a:t>2003</a:t>
            </a:r>
            <a:r>
              <a:rPr lang="zh-CN" altLang="en-US" sz="2200" b="1">
                <a:solidFill>
                  <a:srgbClr val="000000"/>
                </a:solidFill>
                <a:latin typeface="宋体" panose="02010600030101010101" pitchFamily="2" charset="-122"/>
                <a:ea typeface="宋体" panose="02010600030101010101" pitchFamily="2" charset="-122"/>
              </a:rPr>
              <a:t>年连任市长，直至</a:t>
            </a:r>
            <a:r>
              <a:rPr lang="en-US" altLang="zh-CN" sz="2200" b="1">
                <a:solidFill>
                  <a:srgbClr val="000000"/>
                </a:solidFill>
                <a:latin typeface="宋体" panose="02010600030101010101" pitchFamily="2" charset="-122"/>
                <a:ea typeface="宋体" panose="02010600030101010101" pitchFamily="2" charset="-122"/>
              </a:rPr>
              <a:t>2008</a:t>
            </a:r>
            <a:r>
              <a:rPr lang="zh-CN" altLang="en-US" sz="2200" b="1">
                <a:solidFill>
                  <a:srgbClr val="000000"/>
                </a:solidFill>
                <a:latin typeface="宋体" panose="02010600030101010101" pitchFamily="2" charset="-122"/>
                <a:ea typeface="宋体" panose="02010600030101010101" pitchFamily="2" charset="-122"/>
              </a:rPr>
              <a:t>年担任湖南省政协副主席。</a:t>
            </a:r>
            <a:endParaRPr lang="zh-CN" altLang="en-US" sz="22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200" b="1">
                <a:solidFill>
                  <a:srgbClr val="000000"/>
                </a:solidFill>
                <a:latin typeface="宋体" panose="02010600030101010101" pitchFamily="2" charset="-122"/>
                <a:ea typeface="宋体" panose="02010600030101010101" pitchFamily="2" charset="-122"/>
              </a:rPr>
              <a:t>  </a:t>
            </a:r>
            <a:r>
              <a:rPr lang="zh-CN" altLang="en-US" sz="2200" b="1">
                <a:solidFill>
                  <a:srgbClr val="000000"/>
                </a:solidFill>
                <a:latin typeface="宋体" panose="02010600030101010101" pitchFamily="2" charset="-122"/>
                <a:ea typeface="宋体" panose="02010600030101010101" pitchFamily="2" charset="-122"/>
              </a:rPr>
              <a:t>谭仲池在艺术创作方面也有所建树，笔名包括谭仲池谭笑、辛宁、淡泊、叶子。他出生于</a:t>
            </a:r>
            <a:r>
              <a:rPr lang="en-US" altLang="zh-CN" sz="2200" b="1">
                <a:solidFill>
                  <a:srgbClr val="000000"/>
                </a:solidFill>
                <a:latin typeface="宋体" panose="02010600030101010101" pitchFamily="2" charset="-122"/>
                <a:ea typeface="宋体" panose="02010600030101010101" pitchFamily="2" charset="-122"/>
              </a:rPr>
              <a:t>1949</a:t>
            </a:r>
            <a:r>
              <a:rPr lang="zh-CN" altLang="en-US" sz="2200" b="1">
                <a:solidFill>
                  <a:srgbClr val="000000"/>
                </a:solidFill>
                <a:latin typeface="宋体" panose="02010600030101010101" pitchFamily="2" charset="-122"/>
                <a:ea typeface="宋体" panose="02010600030101010101" pitchFamily="2" charset="-122"/>
              </a:rPr>
              <a:t>年</a:t>
            </a:r>
            <a:r>
              <a:rPr lang="en-US" altLang="zh-CN" sz="2200" b="1">
                <a:solidFill>
                  <a:srgbClr val="000000"/>
                </a:solidFill>
                <a:latin typeface="宋体" panose="02010600030101010101" pitchFamily="2" charset="-122"/>
                <a:ea typeface="宋体" panose="02010600030101010101" pitchFamily="2" charset="-122"/>
              </a:rPr>
              <a:t>12</a:t>
            </a:r>
            <a:r>
              <a:rPr lang="zh-CN" altLang="en-US" sz="2200" b="1">
                <a:solidFill>
                  <a:srgbClr val="000000"/>
                </a:solidFill>
                <a:latin typeface="宋体" panose="02010600030101010101" pitchFamily="2" charset="-122"/>
                <a:ea typeface="宋体" panose="02010600030101010101" pitchFamily="2" charset="-122"/>
              </a:rPr>
              <a:t>月，具有大学文化水平。他的职业生涯涵盖了农民、军人、教师和行政工作。他已发表超过</a:t>
            </a:r>
            <a:r>
              <a:rPr lang="en-US" altLang="zh-CN" sz="2200" b="1">
                <a:solidFill>
                  <a:srgbClr val="000000"/>
                </a:solidFill>
                <a:latin typeface="宋体" panose="02010600030101010101" pitchFamily="2" charset="-122"/>
                <a:ea typeface="宋体" panose="02010600030101010101" pitchFamily="2" charset="-122"/>
              </a:rPr>
              <a:t>20</a:t>
            </a:r>
            <a:r>
              <a:rPr lang="zh-CN" altLang="en-US" sz="2200" b="1">
                <a:solidFill>
                  <a:srgbClr val="000000"/>
                </a:solidFill>
                <a:latin typeface="宋体" panose="02010600030101010101" pitchFamily="2" charset="-122"/>
                <a:ea typeface="宋体" panose="02010600030101010101" pitchFamily="2" charset="-122"/>
              </a:rPr>
              <a:t>部作品，包括诗集、散文集、小说和文论，总字数超过</a:t>
            </a:r>
            <a:r>
              <a:rPr lang="en-US" altLang="zh-CN" sz="2200" b="1">
                <a:solidFill>
                  <a:srgbClr val="000000"/>
                </a:solidFill>
                <a:latin typeface="宋体" panose="02010600030101010101" pitchFamily="2" charset="-122"/>
                <a:ea typeface="宋体" panose="02010600030101010101" pitchFamily="2" charset="-122"/>
              </a:rPr>
              <a:t>300</a:t>
            </a:r>
            <a:r>
              <a:rPr lang="zh-CN" altLang="en-US" sz="2200" b="1">
                <a:solidFill>
                  <a:srgbClr val="000000"/>
                </a:solidFill>
                <a:latin typeface="宋体" panose="02010600030101010101" pitchFamily="2" charset="-122"/>
                <a:ea typeface="宋体" panose="02010600030101010101" pitchFamily="2" charset="-122"/>
              </a:rPr>
              <a:t>万字。他的代表作有诗集《芭蕉雨》、《月之梦》等，散文集如《风雨人生路》、《心灵的天堂》，以及长篇小说《打捞光明》等。此外，他还创作了</a:t>
            </a:r>
            <a:r>
              <a:rPr lang="en-US" altLang="zh-CN" sz="2200" b="1">
                <a:solidFill>
                  <a:srgbClr val="000000"/>
                </a:solidFill>
                <a:latin typeface="宋体" panose="02010600030101010101" pitchFamily="2" charset="-122"/>
                <a:ea typeface="宋体" panose="02010600030101010101" pitchFamily="2" charset="-122"/>
              </a:rPr>
              <a:t>100</a:t>
            </a:r>
            <a:r>
              <a:rPr lang="zh-CN" altLang="en-US" sz="2200" b="1">
                <a:solidFill>
                  <a:srgbClr val="000000"/>
                </a:solidFill>
                <a:latin typeface="宋体" panose="02010600030101010101" pitchFamily="2" charset="-122"/>
                <a:ea typeface="宋体" panose="02010600030101010101" pitchFamily="2" charset="-122"/>
              </a:rPr>
              <a:t>多首歌词，如《阳光乐章》和《大地之子》等，以及</a:t>
            </a:r>
            <a:r>
              <a:rPr lang="en-US" altLang="zh-CN" sz="2200" b="1">
                <a:solidFill>
                  <a:srgbClr val="000000"/>
                </a:solidFill>
                <a:latin typeface="宋体" panose="02010600030101010101" pitchFamily="2" charset="-122"/>
                <a:ea typeface="宋体" panose="02010600030101010101" pitchFamily="2" charset="-122"/>
              </a:rPr>
              <a:t>4</a:t>
            </a:r>
            <a:r>
              <a:rPr lang="zh-CN" altLang="en-US" sz="2200" b="1">
                <a:solidFill>
                  <a:srgbClr val="000000"/>
                </a:solidFill>
                <a:latin typeface="宋体" panose="02010600030101010101" pitchFamily="2" charset="-122"/>
                <a:ea typeface="宋体" panose="02010600030101010101" pitchFamily="2" charset="-122"/>
              </a:rPr>
              <a:t>部行政和管理类专著。</a:t>
            </a:r>
            <a:endParaRPr lang="zh-CN" altLang="en-US" sz="22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49605" y="967740"/>
            <a:ext cx="10892790" cy="518477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6" name="文本框 5"/>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zh-CN" altLang="en-US"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Ⅱ</a:t>
            </a:r>
            <a:endParaRPr lang="zh-CN" altLang="en-US"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3"/>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1048703" name="文本框 5"/>
          <p:cNvSpPr txBox="1"/>
          <p:nvPr>
            <p:custDataLst>
              <p:tags r:id="rId4"/>
            </p:custDataLst>
          </p:nvPr>
        </p:nvSpPr>
        <p:spPr>
          <a:xfrm>
            <a:off x="767080" y="4361815"/>
            <a:ext cx="10697845" cy="1616075"/>
          </a:xfrm>
          <a:prstGeom prst="rect">
            <a:avLst/>
          </a:prstGeom>
          <a:noFill/>
          <a:ln w="9525">
            <a:solidFill>
              <a:srgbClr val="C00000"/>
            </a:solidFill>
          </a:ln>
        </p:spPr>
        <p:txBody>
          <a:bodyPr wrap="square">
            <a:noAutofit/>
          </a:bodyPr>
          <a:p>
            <a:r>
              <a:rPr lang="zh-CN" altLang="en-US" sz="24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考查点：</a:t>
            </a:r>
            <a:endParaRPr lang="zh-CN" altLang="en-US" sz="24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a:p>
            <a:pPr algn="l">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考查学生</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理解和分析</a:t>
            </a:r>
            <a:r>
              <a:rPr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文本相关内容</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和艺术特色</a:t>
            </a:r>
            <a:r>
              <a:rPr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的能力</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，理解和分析文章部分内容进行推断</a:t>
            </a:r>
            <a:r>
              <a:rPr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的能力</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，理解和分析文中关键语句的能力，分析鉴赏文学作品中的人物形象以及分析人物形象在当代社会的意义。</a:t>
            </a:r>
            <a:endParaRPr 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708660" y="1075055"/>
            <a:ext cx="10755630" cy="3201670"/>
          </a:xfrm>
          <a:prstGeom prst="rect">
            <a:avLst/>
          </a:prstGeom>
        </p:spPr>
        <p:txBody>
          <a:bodyPr>
            <a:noAutofit/>
          </a:bodyPr>
          <a:p>
            <a:pPr indent="0" algn="l" defTabSz="266700" fontAlgn="base" latinLnBrk="1">
              <a:lnSpc>
                <a:spcPct val="100000"/>
              </a:lnSpc>
              <a:spcBef>
                <a:spcPct val="0"/>
              </a:spcBef>
              <a:spcAft>
                <a:spcPct val="0"/>
              </a:spcAft>
            </a:pPr>
            <a:r>
              <a:rPr lang="en-US" altLang="zh-CN" sz="2800" b="1">
                <a:solidFill>
                  <a:srgbClr val="000000"/>
                </a:solidFill>
                <a:latin typeface="宋体" panose="02010600030101010101" pitchFamily="2" charset="-122"/>
                <a:ea typeface="宋体" panose="02010600030101010101" pitchFamily="2" charset="-122"/>
              </a:rPr>
              <a:t>6.</a:t>
            </a:r>
            <a:r>
              <a:rPr lang="zh-CN" altLang="en-US" sz="2800" b="1">
                <a:solidFill>
                  <a:srgbClr val="000000"/>
                </a:solidFill>
                <a:latin typeface="宋体" panose="02010600030101010101" pitchFamily="2" charset="-122"/>
                <a:ea typeface="宋体" panose="02010600030101010101" pitchFamily="2" charset="-122"/>
              </a:rPr>
              <a:t>下列对</a:t>
            </a:r>
            <a:r>
              <a:rPr lang="zh-CN" altLang="en-US" sz="2800" b="1">
                <a:solidFill>
                  <a:srgbClr val="FF0000"/>
                </a:solidFill>
                <a:latin typeface="宋体" panose="02010600030101010101" pitchFamily="2" charset="-122"/>
                <a:ea typeface="宋体" panose="02010600030101010101" pitchFamily="2" charset="-122"/>
              </a:rPr>
              <a:t>文本相关内容的理解</a:t>
            </a:r>
            <a:r>
              <a:rPr lang="zh-CN" altLang="en-US" sz="2800" b="1">
                <a:solidFill>
                  <a:srgbClr val="000000"/>
                </a:solidFill>
                <a:latin typeface="宋体" panose="02010600030101010101" pitchFamily="2" charset="-122"/>
                <a:ea typeface="宋体" panose="02010600030101010101" pitchFamily="2" charset="-122"/>
              </a:rPr>
              <a:t>，不正确的一项是</a:t>
            </a:r>
            <a:r>
              <a:rPr lang="en-US" altLang="zh-CN" sz="2800" b="1">
                <a:solidFill>
                  <a:srgbClr val="000000"/>
                </a:solidFill>
                <a:latin typeface="宋体" panose="02010600030101010101" pitchFamily="2" charset="-122"/>
                <a:ea typeface="宋体" panose="02010600030101010101" pitchFamily="2" charset="-122"/>
              </a:rPr>
              <a:t>(3</a:t>
            </a:r>
            <a:r>
              <a:rPr lang="zh-CN" altLang="en-US" sz="2800" b="1">
                <a:solidFill>
                  <a:srgbClr val="000000"/>
                </a:solidFill>
                <a:latin typeface="宋体" panose="02010600030101010101" pitchFamily="2" charset="-122"/>
                <a:ea typeface="宋体" panose="02010600030101010101" pitchFamily="2" charset="-122"/>
              </a:rPr>
              <a:t>分</a:t>
            </a:r>
            <a:r>
              <a:rPr lang="en-US" altLang="zh-CN" sz="2800" b="1">
                <a:solidFill>
                  <a:srgbClr val="000000"/>
                </a:solidFill>
                <a:latin typeface="宋体" panose="02010600030101010101" pitchFamily="2" charset="-122"/>
                <a:ea typeface="宋体" panose="02010600030101010101" pitchFamily="2" charset="-122"/>
              </a:rPr>
              <a:t>)</a:t>
            </a:r>
            <a:endParaRPr lang="en-US" altLang="zh-CN" sz="2800" b="1">
              <a:solidFill>
                <a:srgbClr val="000000"/>
              </a:solidFill>
              <a:latin typeface="宋体" panose="02010600030101010101" pitchFamily="2" charset="-122"/>
              <a:ea typeface="宋体" panose="02010600030101010101" pitchFamily="2" charset="-122"/>
            </a:endParaRPr>
          </a:p>
          <a:p>
            <a:pPr indent="0" algn="l" defTabSz="266700" fontAlgn="base" latinLnBrk="1">
              <a:lnSpc>
                <a:spcPct val="100000"/>
              </a:lnSpc>
              <a:spcBef>
                <a:spcPct val="0"/>
              </a:spcBef>
              <a:spcAft>
                <a:spcPct val="0"/>
              </a:spcAft>
            </a:pPr>
            <a:r>
              <a:rPr lang="en-US" altLang="zh-CN" sz="2800" b="1">
                <a:solidFill>
                  <a:srgbClr val="000000"/>
                </a:solidFill>
                <a:latin typeface="宋体" panose="02010600030101010101" pitchFamily="2" charset="-122"/>
                <a:ea typeface="宋体" panose="02010600030101010101" pitchFamily="2" charset="-122"/>
              </a:rPr>
              <a:t>7.</a:t>
            </a:r>
            <a:r>
              <a:rPr lang="zh-CN" altLang="en-US" sz="2800" b="1">
                <a:solidFill>
                  <a:srgbClr val="000000"/>
                </a:solidFill>
                <a:latin typeface="宋体" panose="02010600030101010101" pitchFamily="2" charset="-122"/>
                <a:ea typeface="宋体" panose="02010600030101010101" pitchFamily="2" charset="-122"/>
              </a:rPr>
              <a:t>下列对</a:t>
            </a:r>
            <a:r>
              <a:rPr lang="zh-CN" altLang="en-US" sz="2800" b="1">
                <a:solidFill>
                  <a:srgbClr val="FF0000"/>
                </a:solidFill>
                <a:latin typeface="宋体" panose="02010600030101010101" pitchFamily="2" charset="-122"/>
                <a:ea typeface="宋体" panose="02010600030101010101" pitchFamily="2" charset="-122"/>
              </a:rPr>
              <a:t>文本艺术特色的分析鉴赏</a:t>
            </a:r>
            <a:r>
              <a:rPr lang="zh-CN" altLang="en-US" sz="2800" b="1">
                <a:solidFill>
                  <a:srgbClr val="000000"/>
                </a:solidFill>
                <a:latin typeface="宋体" panose="02010600030101010101" pitchFamily="2" charset="-122"/>
                <a:ea typeface="宋体" panose="02010600030101010101" pitchFamily="2" charset="-122"/>
              </a:rPr>
              <a:t>，不正确的一项是</a:t>
            </a:r>
            <a:r>
              <a:rPr lang="en-US" altLang="zh-CN" sz="2800" b="1">
                <a:solidFill>
                  <a:srgbClr val="000000"/>
                </a:solidFill>
                <a:latin typeface="宋体" panose="02010600030101010101" pitchFamily="2" charset="-122"/>
                <a:ea typeface="宋体" panose="02010600030101010101" pitchFamily="2" charset="-122"/>
              </a:rPr>
              <a:t>(3</a:t>
            </a:r>
            <a:r>
              <a:rPr lang="zh-CN" altLang="en-US" sz="2800" b="1">
                <a:solidFill>
                  <a:srgbClr val="000000"/>
                </a:solidFill>
                <a:latin typeface="宋体" panose="02010600030101010101" pitchFamily="2" charset="-122"/>
                <a:ea typeface="宋体" panose="02010600030101010101" pitchFamily="2" charset="-122"/>
              </a:rPr>
              <a:t>分</a:t>
            </a:r>
            <a:r>
              <a:rPr lang="en-US" altLang="zh-CN" sz="2800" b="1">
                <a:solidFill>
                  <a:srgbClr val="000000"/>
                </a:solidFill>
                <a:latin typeface="宋体" panose="02010600030101010101" pitchFamily="2" charset="-122"/>
                <a:ea typeface="宋体" panose="02010600030101010101" pitchFamily="2" charset="-122"/>
              </a:rPr>
              <a:t>)</a:t>
            </a:r>
            <a:endParaRPr lang="en-US" altLang="zh-CN" sz="2800" b="1">
              <a:solidFill>
                <a:srgbClr val="000000"/>
              </a:solidFill>
              <a:latin typeface="宋体" panose="02010600030101010101" pitchFamily="2" charset="-122"/>
              <a:ea typeface="宋体" panose="02010600030101010101" pitchFamily="2" charset="-122"/>
            </a:endParaRPr>
          </a:p>
          <a:p>
            <a:pPr indent="0" algn="l" defTabSz="266700" fontAlgn="base" latinLnBrk="1">
              <a:lnSpc>
                <a:spcPct val="100000"/>
              </a:lnSpc>
              <a:spcBef>
                <a:spcPct val="0"/>
              </a:spcBef>
              <a:spcAft>
                <a:spcPct val="0"/>
              </a:spcAft>
            </a:pPr>
            <a:r>
              <a:rPr lang="en-US" altLang="zh-CN" sz="2800" b="1">
                <a:solidFill>
                  <a:srgbClr val="000000"/>
                </a:solidFill>
                <a:latin typeface="宋体" panose="02010600030101010101" pitchFamily="2" charset="-122"/>
                <a:ea typeface="宋体" panose="02010600030101010101" pitchFamily="2" charset="-122"/>
              </a:rPr>
              <a:t>8.</a:t>
            </a:r>
            <a:r>
              <a:rPr lang="zh-CN" altLang="en-US" sz="2800" b="1">
                <a:solidFill>
                  <a:srgbClr val="000000"/>
                </a:solidFill>
                <a:latin typeface="宋体" panose="02010600030101010101" pitchFamily="2" charset="-122"/>
                <a:ea typeface="宋体" panose="02010600030101010101" pitchFamily="2" charset="-122"/>
              </a:rPr>
              <a:t>联系上下文，谈谈</a:t>
            </a:r>
            <a:r>
              <a:rPr lang="zh-CN" altLang="en-US" sz="2800" b="1">
                <a:solidFill>
                  <a:srgbClr val="FF0000"/>
                </a:solidFill>
                <a:latin typeface="宋体" panose="02010600030101010101" pitchFamily="2" charset="-122"/>
                <a:ea typeface="宋体" panose="02010600030101010101" pitchFamily="2" charset="-122"/>
              </a:rPr>
              <a:t>你对文中画线句的理解</a:t>
            </a:r>
            <a:r>
              <a:rPr lang="zh-CN" altLang="en-US" sz="2800" b="1">
                <a:solidFill>
                  <a:srgbClr val="000000"/>
                </a:solidFill>
                <a:latin typeface="宋体" panose="02010600030101010101" pitchFamily="2" charset="-122"/>
                <a:ea typeface="宋体" panose="02010600030101010101" pitchFamily="2" charset="-122"/>
              </a:rPr>
              <a:t>。</a:t>
            </a:r>
            <a:r>
              <a:rPr lang="en-US" altLang="zh-CN" sz="2800" b="1">
                <a:solidFill>
                  <a:srgbClr val="000000"/>
                </a:solidFill>
                <a:latin typeface="宋体" panose="02010600030101010101" pitchFamily="2" charset="-122"/>
                <a:ea typeface="宋体" panose="02010600030101010101" pitchFamily="2" charset="-122"/>
              </a:rPr>
              <a:t>(4</a:t>
            </a:r>
            <a:r>
              <a:rPr lang="zh-CN" altLang="en-US" sz="2800" b="1">
                <a:solidFill>
                  <a:srgbClr val="000000"/>
                </a:solidFill>
                <a:latin typeface="宋体" panose="02010600030101010101" pitchFamily="2" charset="-122"/>
                <a:ea typeface="宋体" panose="02010600030101010101" pitchFamily="2" charset="-122"/>
              </a:rPr>
              <a:t>分</a:t>
            </a:r>
            <a:r>
              <a:rPr lang="en-US" altLang="zh-CN" sz="2800" b="1">
                <a:solidFill>
                  <a:srgbClr val="000000"/>
                </a:solidFill>
                <a:latin typeface="宋体" panose="02010600030101010101" pitchFamily="2" charset="-122"/>
                <a:ea typeface="宋体" panose="02010600030101010101" pitchFamily="2" charset="-122"/>
              </a:rPr>
              <a:t>)</a:t>
            </a:r>
            <a:endParaRPr lang="en-US" altLang="zh-CN" sz="2800" b="1">
              <a:solidFill>
                <a:srgbClr val="000000"/>
              </a:solidFill>
              <a:latin typeface="宋体" panose="02010600030101010101" pitchFamily="2" charset="-122"/>
              <a:ea typeface="宋体" panose="02010600030101010101" pitchFamily="2" charset="-122"/>
            </a:endParaRPr>
          </a:p>
          <a:p>
            <a:pPr indent="0" algn="l" defTabSz="266700" fontAlgn="base" latinLnBrk="1">
              <a:lnSpc>
                <a:spcPct val="100000"/>
              </a:lnSpc>
              <a:spcBef>
                <a:spcPct val="0"/>
              </a:spcBef>
              <a:spcAft>
                <a:spcPct val="0"/>
              </a:spcAft>
            </a:pPr>
            <a:r>
              <a:rPr lang="en-US" altLang="zh-CN" sz="2800" b="1">
                <a:solidFill>
                  <a:srgbClr val="000000"/>
                </a:solidFill>
                <a:latin typeface="宋体" panose="02010600030101010101" pitchFamily="2" charset="-122"/>
                <a:ea typeface="宋体" panose="02010600030101010101" pitchFamily="2" charset="-122"/>
              </a:rPr>
              <a:t>    </a:t>
            </a:r>
            <a:r>
              <a:rPr lang="zh-CN" altLang="en-US" sz="2600" b="1">
                <a:solidFill>
                  <a:srgbClr val="000000"/>
                </a:solidFill>
                <a:latin typeface="楷体" panose="02010609060101010101" charset="-122"/>
                <a:ea typeface="楷体" panose="02010609060101010101" charset="-122"/>
              </a:rPr>
              <a:t>一切生命无不出自绿色，无不取给于绿色，最终亦无不被绿色所困惑。</a:t>
            </a:r>
            <a:endParaRPr lang="zh-CN" altLang="en-US" sz="2800" b="1">
              <a:solidFill>
                <a:srgbClr val="000000"/>
              </a:solidFill>
              <a:latin typeface="宋体" panose="02010600030101010101" pitchFamily="2" charset="-122"/>
              <a:ea typeface="宋体" panose="02010600030101010101" pitchFamily="2" charset="-122"/>
            </a:endParaRPr>
          </a:p>
          <a:p>
            <a:pPr indent="0" algn="l" defTabSz="266700" fontAlgn="base" latinLnBrk="1">
              <a:lnSpc>
                <a:spcPct val="100000"/>
              </a:lnSpc>
              <a:spcBef>
                <a:spcPct val="0"/>
              </a:spcBef>
              <a:spcAft>
                <a:spcPct val="0"/>
              </a:spcAft>
            </a:pPr>
            <a:r>
              <a:rPr lang="en-US" altLang="zh-CN" sz="2800" b="1">
                <a:solidFill>
                  <a:srgbClr val="000000"/>
                </a:solidFill>
                <a:latin typeface="宋体" panose="02010600030101010101" pitchFamily="2" charset="-122"/>
                <a:ea typeface="宋体" panose="02010600030101010101" pitchFamily="2" charset="-122"/>
              </a:rPr>
              <a:t>9.</a:t>
            </a:r>
            <a:r>
              <a:rPr lang="zh-CN" altLang="en-US" sz="2800" b="1">
                <a:solidFill>
                  <a:srgbClr val="000000"/>
                </a:solidFill>
                <a:latin typeface="宋体" panose="02010600030101010101" pitchFamily="2" charset="-122"/>
                <a:ea typeface="宋体" panose="02010600030101010101" pitchFamily="2" charset="-122"/>
              </a:rPr>
              <a:t>请结合沈从文</a:t>
            </a:r>
            <a:r>
              <a:rPr lang="en-US" altLang="zh-CN" sz="2800" b="1">
                <a:solidFill>
                  <a:srgbClr val="000000"/>
                </a:solidFill>
                <a:latin typeface="宋体" panose="02010600030101010101" pitchFamily="2" charset="-122"/>
                <a:ea typeface="宋体" panose="02010600030101010101" pitchFamily="2" charset="-122"/>
              </a:rPr>
              <a:t>《</a:t>
            </a:r>
            <a:r>
              <a:rPr lang="zh-CN" altLang="en-US" sz="2800" b="1">
                <a:solidFill>
                  <a:srgbClr val="000000"/>
                </a:solidFill>
                <a:latin typeface="宋体" panose="02010600030101010101" pitchFamily="2" charset="-122"/>
                <a:ea typeface="宋体" panose="02010600030101010101" pitchFamily="2" charset="-122"/>
              </a:rPr>
              <a:t>边城</a:t>
            </a:r>
            <a:r>
              <a:rPr lang="en-US" altLang="zh-CN" sz="2800" b="1">
                <a:solidFill>
                  <a:srgbClr val="000000"/>
                </a:solidFill>
                <a:latin typeface="宋体" panose="02010600030101010101" pitchFamily="2" charset="-122"/>
                <a:ea typeface="宋体" panose="02010600030101010101" pitchFamily="2" charset="-122"/>
              </a:rPr>
              <a:t>》</a:t>
            </a:r>
            <a:r>
              <a:rPr lang="zh-CN" altLang="en-US" sz="2800" b="1">
                <a:solidFill>
                  <a:srgbClr val="000000"/>
                </a:solidFill>
                <a:latin typeface="宋体" panose="02010600030101010101" pitchFamily="2" charset="-122"/>
                <a:ea typeface="宋体" panose="02010600030101010101" pitchFamily="2" charset="-122"/>
              </a:rPr>
              <a:t>的内容，谈谈</a:t>
            </a:r>
            <a:r>
              <a:rPr lang="zh-CN" altLang="en-US" sz="2800" b="1">
                <a:solidFill>
                  <a:srgbClr val="FF0000"/>
                </a:solidFill>
                <a:latin typeface="宋体" panose="02010600030101010101" pitchFamily="2" charset="-122"/>
                <a:ea typeface="宋体" panose="02010600030101010101" pitchFamily="2" charset="-122"/>
              </a:rPr>
              <a:t>你对“当代翠翠”这一形象的认识，并分析这一形象在当代社会的意义。</a:t>
            </a:r>
            <a:r>
              <a:rPr lang="en-US" altLang="zh-CN" sz="2800" b="1">
                <a:solidFill>
                  <a:srgbClr val="000000"/>
                </a:solidFill>
                <a:latin typeface="宋体" panose="02010600030101010101" pitchFamily="2" charset="-122"/>
                <a:ea typeface="宋体" panose="02010600030101010101" pitchFamily="2" charset="-122"/>
              </a:rPr>
              <a:t>(6</a:t>
            </a:r>
            <a:r>
              <a:rPr lang="zh-CN" altLang="en-US" sz="2800" b="1">
                <a:solidFill>
                  <a:srgbClr val="000000"/>
                </a:solidFill>
                <a:latin typeface="宋体" panose="02010600030101010101" pitchFamily="2" charset="-122"/>
                <a:ea typeface="宋体" panose="02010600030101010101" pitchFamily="2" charset="-122"/>
              </a:rPr>
              <a:t>分</a:t>
            </a:r>
            <a:r>
              <a:rPr lang="en-US" altLang="zh-CN" sz="2800" b="1">
                <a:solidFill>
                  <a:srgbClr val="000000"/>
                </a:solidFill>
                <a:latin typeface="宋体" panose="02010600030101010101" pitchFamily="2" charset="-122"/>
                <a:ea typeface="宋体" panose="02010600030101010101" pitchFamily="2" charset="-122"/>
              </a:rPr>
              <a:t>)</a:t>
            </a:r>
            <a:endParaRPr lang="en-US" altLang="zh-CN" sz="28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703"/>
                                        </p:tgtEl>
                                        <p:attrNameLst>
                                          <p:attrName>style.visibility</p:attrName>
                                        </p:attrNameLst>
                                      </p:cBhvr>
                                      <p:to>
                                        <p:strVal val="visible"/>
                                      </p:to>
                                    </p:set>
                                    <p:animEffect transition="in" filter="blinds(horizontal)">
                                      <p:cBhvr>
                                        <p:cTn id="7" dur="500"/>
                                        <p:tgtEl>
                                          <p:spTgt spid="1048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3" grpId="0" bldLvl="0" animBg="1"/>
      <p:bldP spid="104870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3"/>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9" name="文本框 28"/>
          <p:cNvSpPr txBox="1"/>
          <p:nvPr>
            <p:custDataLst>
              <p:tags r:id="rId4"/>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015" y="1137920"/>
            <a:ext cx="8765540" cy="5269230"/>
          </a:xfrm>
          <a:prstGeom prst="rect">
            <a:avLst/>
          </a:prstGeom>
        </p:spPr>
        <p:txBody>
          <a:bodyPr>
            <a:noAutofit/>
          </a:bodyPr>
          <a:p>
            <a:pPr marL="0" indent="266700" algn="ctr" defTabSz="266700" fontAlgn="base" latinLnBrk="1">
              <a:spcBef>
                <a:spcPct val="0"/>
              </a:spcBef>
              <a:spcAft>
                <a:spcPct val="0"/>
              </a:spcAft>
            </a:pPr>
            <a:r>
              <a:rPr lang="zh-CN" altLang="en-US" sz="2200" b="1">
                <a:solidFill>
                  <a:srgbClr val="000000"/>
                </a:solidFill>
                <a:latin typeface="楷体" panose="02010609060101010101" charset="-122"/>
                <a:ea typeface="楷体" panose="02010609060101010101" charset="-122"/>
              </a:rPr>
              <a:t>边城翠翠</a:t>
            </a:r>
            <a:endParaRPr lang="zh-CN" altLang="en-US" sz="2200" b="1">
              <a:solidFill>
                <a:srgbClr val="000000"/>
              </a:solidFill>
              <a:latin typeface="楷体" panose="02010609060101010101" charset="-122"/>
              <a:ea typeface="楷体" panose="02010609060101010101" charset="-122"/>
            </a:endParaRPr>
          </a:p>
          <a:p>
            <a:pPr marL="0" indent="266700" algn="ctr" defTabSz="266700" fontAlgn="base" latinLnBrk="1">
              <a:spcBef>
                <a:spcPct val="0"/>
              </a:spcBef>
              <a:spcAft>
                <a:spcPct val="0"/>
              </a:spcAft>
            </a:pPr>
            <a:r>
              <a:rPr lang="zh-CN" altLang="en-US" sz="2200" b="1">
                <a:solidFill>
                  <a:srgbClr val="000000"/>
                </a:solidFill>
                <a:latin typeface="楷体" panose="02010609060101010101" charset="-122"/>
                <a:ea typeface="楷体" panose="02010609060101010101" charset="-122"/>
              </a:rPr>
              <a:t>谭仲池</a:t>
            </a:r>
            <a:endParaRPr lang="zh-CN" altLang="en-US" sz="22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200" b="1">
                <a:solidFill>
                  <a:srgbClr val="000000"/>
                </a:solidFill>
                <a:latin typeface="楷体" panose="02010609060101010101" charset="-122"/>
                <a:ea typeface="楷体" panose="02010609060101010101" charset="-122"/>
              </a:rPr>
              <a:t>  1</a:t>
            </a:r>
            <a:r>
              <a:rPr lang="zh-CN" altLang="en-US" sz="2200" b="1">
                <a:solidFill>
                  <a:srgbClr val="000000"/>
                </a:solidFill>
                <a:latin typeface="楷体" panose="02010609060101010101" charset="-122"/>
                <a:ea typeface="楷体" panose="02010609060101010101" charset="-122"/>
              </a:rPr>
              <a:t>从边城归来，在很长的一段日子里，</a:t>
            </a:r>
            <a:r>
              <a:rPr lang="zh-CN" altLang="en-US" sz="2200" b="1">
                <a:solidFill>
                  <a:srgbClr val="000000"/>
                </a:solidFill>
                <a:highlight>
                  <a:srgbClr val="FFFF00"/>
                </a:highlight>
                <a:latin typeface="楷体" panose="02010609060101010101" charset="-122"/>
                <a:ea typeface="楷体" panose="02010609060101010101" charset="-122"/>
              </a:rPr>
              <a:t>我的眼前仍晃动着那根光泽锃亮的</a:t>
            </a:r>
            <a:r>
              <a:rPr lang="zh-CN" altLang="en-US" sz="2200" b="1">
                <a:solidFill>
                  <a:srgbClr val="FF0000"/>
                </a:solidFill>
                <a:highlight>
                  <a:srgbClr val="FFFF00"/>
                </a:highlight>
                <a:latin typeface="楷体" panose="02010609060101010101" charset="-122"/>
                <a:ea typeface="楷体" panose="02010609060101010101" charset="-122"/>
              </a:rPr>
              <a:t>钢缆（</a:t>
            </a:r>
            <a:r>
              <a:rPr lang="en-US" altLang="zh-CN" sz="2200" b="1">
                <a:solidFill>
                  <a:srgbClr val="FF0000"/>
                </a:solidFill>
                <a:highlight>
                  <a:srgbClr val="FFFF00"/>
                </a:highlight>
                <a:latin typeface="楷体" panose="02010609060101010101" charset="-122"/>
                <a:ea typeface="楷体" panose="02010609060101010101" charset="-122"/>
              </a:rPr>
              <a:t>6A</a:t>
            </a:r>
            <a:r>
              <a:rPr lang="zh-CN" altLang="en-US" sz="2200" b="1">
                <a:solidFill>
                  <a:srgbClr val="FF0000"/>
                </a:solidFill>
                <a:highlight>
                  <a:srgbClr val="FFFF00"/>
                </a:highlight>
                <a:latin typeface="楷体" panose="02010609060101010101" charset="-122"/>
                <a:ea typeface="楷体" panose="02010609060101010101" charset="-122"/>
              </a:rPr>
              <a:t>）</a:t>
            </a:r>
            <a:r>
              <a:rPr lang="zh-CN" altLang="en-US" sz="2200" b="1">
                <a:solidFill>
                  <a:srgbClr val="000000"/>
                </a:solidFill>
                <a:latin typeface="楷体" panose="02010609060101010101" charset="-122"/>
                <a:ea typeface="楷体" panose="02010609060101010101" charset="-122"/>
              </a:rPr>
              <a:t>。它穿过船体上的铁环，横跨江面固定在岸边坚实的墩座上。我们上船后，一个苗族青年手持带有凹槽的短木棒，在钢缆上一卡一拉，船就顺着钢缆驶向对岸。</a:t>
            </a:r>
            <a:endParaRPr lang="zh-CN" altLang="en-US" sz="22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200" b="1">
                <a:solidFill>
                  <a:srgbClr val="000000"/>
                </a:solidFill>
                <a:latin typeface="楷体" panose="02010609060101010101" charset="-122"/>
                <a:ea typeface="楷体" panose="02010609060101010101" charset="-122"/>
              </a:rPr>
              <a:t>  2</a:t>
            </a:r>
            <a:r>
              <a:rPr lang="zh-CN" altLang="en-US" sz="2200" b="1">
                <a:solidFill>
                  <a:srgbClr val="000000"/>
                </a:solidFill>
                <a:latin typeface="楷体" panose="02010609060101010101" charset="-122"/>
                <a:ea typeface="楷体" panose="02010609060101010101" charset="-122"/>
              </a:rPr>
              <a:t>“由四川过湖南去，靠东有一条官路。这官路将近湘西边境到了一个地方名为‘茶峒’的小山城时，有一小溪，溪边有座白色小塔，塔下住了一户单独的人家。这人家只有一个老人，一个女孩子，一只黄狗。小溪流下去，绕山岨流，约三里便汇入茶峒大河。”</a:t>
            </a:r>
            <a:endParaRPr lang="zh-CN" altLang="en-US" sz="22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200" b="1">
                <a:solidFill>
                  <a:srgbClr val="000000"/>
                </a:solidFill>
                <a:latin typeface="楷体" panose="02010609060101010101" charset="-122"/>
                <a:ea typeface="楷体" panose="02010609060101010101" charset="-122"/>
              </a:rPr>
              <a:t>  3</a:t>
            </a:r>
            <a:r>
              <a:rPr lang="zh-CN" altLang="en-US" sz="2200" b="1">
                <a:solidFill>
                  <a:srgbClr val="000000"/>
                </a:solidFill>
                <a:latin typeface="楷体" panose="02010609060101010101" charset="-122"/>
                <a:ea typeface="楷体" panose="02010609060101010101" charset="-122"/>
              </a:rPr>
              <a:t>由沈从文</a:t>
            </a:r>
            <a:r>
              <a:rPr lang="en-US" altLang="zh-CN" sz="2200" b="1">
                <a:solidFill>
                  <a:srgbClr val="000000"/>
                </a:solidFill>
                <a:latin typeface="楷体" panose="02010609060101010101" charset="-122"/>
                <a:ea typeface="楷体" panose="02010609060101010101" charset="-122"/>
              </a:rPr>
              <a:t>《</a:t>
            </a:r>
            <a:r>
              <a:rPr lang="zh-CN" altLang="en-US" sz="2200" b="1">
                <a:solidFill>
                  <a:srgbClr val="000000"/>
                </a:solidFill>
                <a:latin typeface="楷体" panose="02010609060101010101" charset="-122"/>
                <a:ea typeface="楷体" panose="02010609060101010101" charset="-122"/>
              </a:rPr>
              <a:t>边城</a:t>
            </a:r>
            <a:r>
              <a:rPr lang="en-US" altLang="zh-CN" sz="2200" b="1">
                <a:solidFill>
                  <a:srgbClr val="000000"/>
                </a:solidFill>
                <a:latin typeface="楷体" panose="02010609060101010101" charset="-122"/>
                <a:ea typeface="楷体" panose="02010609060101010101" charset="-122"/>
              </a:rPr>
              <a:t>》</a:t>
            </a:r>
            <a:r>
              <a:rPr lang="zh-CN" altLang="en-US" sz="2200" b="1">
                <a:solidFill>
                  <a:srgbClr val="000000"/>
                </a:solidFill>
                <a:latin typeface="楷体" panose="02010609060101010101" charset="-122"/>
                <a:ea typeface="楷体" panose="02010609060101010101" charset="-122"/>
              </a:rPr>
              <a:t>开篇时提到这</a:t>
            </a:r>
            <a:r>
              <a:rPr lang="en-US" altLang="zh-CN" sz="2200" b="1">
                <a:solidFill>
                  <a:srgbClr val="000000"/>
                </a:solidFill>
                <a:latin typeface="楷体" panose="02010609060101010101" charset="-122"/>
                <a:ea typeface="楷体" panose="02010609060101010101" charset="-122"/>
              </a:rPr>
              <a:t>7</a:t>
            </a:r>
            <a:r>
              <a:rPr lang="zh-CN" altLang="en-US" sz="2200" b="1">
                <a:solidFill>
                  <a:srgbClr val="000000"/>
                </a:solidFill>
                <a:latin typeface="楷体" panose="02010609060101010101" charset="-122"/>
                <a:ea typeface="楷体" panose="02010609060101010101" charset="-122"/>
              </a:rPr>
              <a:t>个“一”，巧妙地铺开，便牵出了一个动人的凄美爱情故事。从此，翠翠就活在许多读者心中。</a:t>
            </a:r>
            <a:r>
              <a:rPr lang="en-US" altLang="zh-CN" sz="2200" b="1">
                <a:solidFill>
                  <a:srgbClr val="000000"/>
                </a:solidFill>
                <a:latin typeface="楷体" panose="02010609060101010101" charset="-122"/>
                <a:ea typeface="楷体" panose="02010609060101010101" charset="-122"/>
              </a:rPr>
              <a:t>2021</a:t>
            </a:r>
            <a:r>
              <a:rPr lang="zh-CN" altLang="en-US" sz="2200" b="1">
                <a:solidFill>
                  <a:srgbClr val="000000"/>
                </a:solidFill>
                <a:latin typeface="楷体" panose="02010609060101010101" charset="-122"/>
                <a:ea typeface="楷体" panose="02010609060101010101" charset="-122"/>
              </a:rPr>
              <a:t>年秋天，我第一次来边城，是特意来寻访边城故事的诞生地。</a:t>
            </a:r>
            <a:r>
              <a:rPr lang="zh-CN" altLang="en-US" sz="2200" b="1">
                <a:solidFill>
                  <a:srgbClr val="000000"/>
                </a:solidFill>
                <a:highlight>
                  <a:srgbClr val="FFFF00"/>
                </a:highlight>
                <a:latin typeface="楷体" panose="02010609060101010101" charset="-122"/>
                <a:ea typeface="楷体" panose="02010609060101010101" charset="-122"/>
              </a:rPr>
              <a:t>当时，我发现白塔下河边上耸立着两架</a:t>
            </a:r>
            <a:r>
              <a:rPr lang="zh-CN" altLang="en-US" sz="2200" b="1">
                <a:solidFill>
                  <a:srgbClr val="FF0000"/>
                </a:solidFill>
                <a:highlight>
                  <a:srgbClr val="FFFF00"/>
                </a:highlight>
                <a:latin typeface="楷体" panose="02010609060101010101" charset="-122"/>
                <a:ea typeface="楷体" panose="02010609060101010101" charset="-122"/>
              </a:rPr>
              <a:t>水车</a:t>
            </a:r>
            <a:r>
              <a:rPr lang="zh-CN" altLang="en-US" sz="2200" b="1">
                <a:solidFill>
                  <a:srgbClr val="000000"/>
                </a:solidFill>
                <a:highlight>
                  <a:srgbClr val="FFFF00"/>
                </a:highlight>
                <a:latin typeface="楷体" panose="02010609060101010101" charset="-122"/>
                <a:ea typeface="楷体" panose="02010609060101010101" charset="-122"/>
              </a:rPr>
              <a:t>。</a:t>
            </a:r>
            <a:r>
              <a:rPr lang="zh-CN" altLang="en-US" sz="2200" b="1">
                <a:solidFill>
                  <a:srgbClr val="FF0000"/>
                </a:solidFill>
                <a:highlight>
                  <a:srgbClr val="FFFF00"/>
                </a:highlight>
                <a:latin typeface="楷体" panose="02010609060101010101" charset="-122"/>
                <a:ea typeface="楷体" panose="02010609060101010101" charset="-122"/>
              </a:rPr>
              <a:t>这是</a:t>
            </a:r>
            <a:r>
              <a:rPr lang="en-US" altLang="zh-CN" sz="2200" b="1">
                <a:solidFill>
                  <a:srgbClr val="FF0000"/>
                </a:solidFill>
                <a:highlight>
                  <a:srgbClr val="FFFF00"/>
                </a:highlight>
                <a:latin typeface="楷体" panose="02010609060101010101" charset="-122"/>
                <a:ea typeface="楷体" panose="02010609060101010101" charset="-122"/>
              </a:rPr>
              <a:t>《</a:t>
            </a:r>
            <a:r>
              <a:rPr lang="zh-CN" altLang="en-US" sz="2200" b="1">
                <a:solidFill>
                  <a:srgbClr val="FF0000"/>
                </a:solidFill>
                <a:highlight>
                  <a:srgbClr val="FFFF00"/>
                </a:highlight>
                <a:latin typeface="楷体" panose="02010609060101010101" charset="-122"/>
                <a:ea typeface="楷体" panose="02010609060101010101" charset="-122"/>
              </a:rPr>
              <a:t>边城</a:t>
            </a:r>
            <a:r>
              <a:rPr lang="en-US" altLang="zh-CN" sz="2200" b="1">
                <a:solidFill>
                  <a:srgbClr val="FF0000"/>
                </a:solidFill>
                <a:highlight>
                  <a:srgbClr val="FFFF00"/>
                </a:highlight>
                <a:latin typeface="楷体" panose="02010609060101010101" charset="-122"/>
                <a:ea typeface="楷体" panose="02010609060101010101" charset="-122"/>
              </a:rPr>
              <a:t>》</a:t>
            </a:r>
            <a:r>
              <a:rPr lang="zh-CN" altLang="en-US" sz="2200" b="1">
                <a:solidFill>
                  <a:srgbClr val="FF0000"/>
                </a:solidFill>
                <a:highlight>
                  <a:srgbClr val="FFFF00"/>
                </a:highlight>
                <a:latin typeface="楷体" panose="02010609060101010101" charset="-122"/>
                <a:ea typeface="楷体" panose="02010609060101010101" charset="-122"/>
              </a:rPr>
              <a:t>中没有提到的。</a:t>
            </a:r>
            <a:r>
              <a:rPr lang="zh-CN" altLang="en-US" sz="2200" b="1">
                <a:solidFill>
                  <a:srgbClr val="FF0000"/>
                </a:solidFill>
                <a:highlight>
                  <a:srgbClr val="FFFF00"/>
                </a:highlight>
                <a:latin typeface="楷体" panose="02010609060101010101" charset="-122"/>
                <a:ea typeface="楷体" panose="02010609060101010101" charset="-122"/>
                <a:sym typeface="+mn-ea"/>
              </a:rPr>
              <a:t>（</a:t>
            </a:r>
            <a:r>
              <a:rPr lang="en-US" altLang="zh-CN" sz="2200" b="1">
                <a:solidFill>
                  <a:srgbClr val="FF0000"/>
                </a:solidFill>
                <a:highlight>
                  <a:srgbClr val="FFFF00"/>
                </a:highlight>
                <a:latin typeface="楷体" panose="02010609060101010101" charset="-122"/>
                <a:ea typeface="楷体" panose="02010609060101010101" charset="-122"/>
                <a:sym typeface="+mn-ea"/>
              </a:rPr>
              <a:t>6B</a:t>
            </a:r>
            <a:r>
              <a:rPr lang="zh-CN" altLang="en-US" sz="2200" b="1">
                <a:solidFill>
                  <a:srgbClr val="FF0000"/>
                </a:solidFill>
                <a:highlight>
                  <a:srgbClr val="FFFF00"/>
                </a:highlight>
                <a:latin typeface="楷体" panose="02010609060101010101" charset="-122"/>
                <a:ea typeface="楷体" panose="02010609060101010101" charset="-122"/>
                <a:sym typeface="+mn-ea"/>
              </a:rPr>
              <a:t>）</a:t>
            </a:r>
            <a:r>
              <a:rPr lang="zh-CN" altLang="en-US" sz="2200" b="1">
                <a:solidFill>
                  <a:srgbClr val="000000"/>
                </a:solidFill>
                <a:highlight>
                  <a:srgbClr val="FFFF00"/>
                </a:highlight>
                <a:latin typeface="楷体" panose="02010609060101010101" charset="-122"/>
                <a:ea typeface="楷体" panose="02010609060101010101" charset="-122"/>
              </a:rPr>
              <a:t>可这两架水车，却勾起了我一番感慨。</a:t>
            </a:r>
            <a:r>
              <a:rPr lang="zh-CN" altLang="en-US" sz="2200" b="1">
                <a:solidFill>
                  <a:srgbClr val="FF0000"/>
                </a:solidFill>
                <a:highlight>
                  <a:srgbClr val="FFFF00"/>
                </a:highlight>
                <a:latin typeface="楷体" panose="02010609060101010101" charset="-122"/>
                <a:ea typeface="楷体" panose="02010609060101010101" charset="-122"/>
                <a:sym typeface="+mn-ea"/>
              </a:rPr>
              <a:t>（</a:t>
            </a:r>
            <a:r>
              <a:rPr lang="en-US" altLang="zh-CN" sz="2200" b="1">
                <a:solidFill>
                  <a:srgbClr val="FF0000"/>
                </a:solidFill>
                <a:highlight>
                  <a:srgbClr val="FFFF00"/>
                </a:highlight>
                <a:latin typeface="楷体" panose="02010609060101010101" charset="-122"/>
                <a:ea typeface="楷体" panose="02010609060101010101" charset="-122"/>
                <a:sym typeface="+mn-ea"/>
              </a:rPr>
              <a:t>6A</a:t>
            </a:r>
            <a:r>
              <a:rPr lang="zh-CN" altLang="en-US" sz="2200" b="1">
                <a:solidFill>
                  <a:srgbClr val="FF0000"/>
                </a:solidFill>
                <a:highlight>
                  <a:srgbClr val="FFFF00"/>
                </a:highlight>
                <a:latin typeface="楷体" panose="02010609060101010101" charset="-122"/>
                <a:ea typeface="楷体" panose="02010609060101010101" charset="-122"/>
                <a:sym typeface="+mn-ea"/>
              </a:rPr>
              <a:t>）</a:t>
            </a:r>
            <a:endParaRPr lang="zh-CN" altLang="en-US" sz="2200" b="1">
              <a:solidFill>
                <a:srgbClr val="000000"/>
              </a:solidFill>
              <a:highlight>
                <a:srgbClr val="FFFF00"/>
              </a:highlight>
              <a:latin typeface="楷体" panose="02010609060101010101" charset="-122"/>
              <a:ea typeface="楷体" panose="02010609060101010101" charset="-122"/>
            </a:endParaRPr>
          </a:p>
        </p:txBody>
      </p:sp>
      <p:sp>
        <p:nvSpPr>
          <p:cNvPr id="3" name="文本框 2"/>
          <p:cNvSpPr txBox="1"/>
          <p:nvPr/>
        </p:nvSpPr>
        <p:spPr>
          <a:xfrm>
            <a:off x="9130665" y="985520"/>
            <a:ext cx="2773045" cy="1659255"/>
          </a:xfrm>
          <a:prstGeom prst="rect">
            <a:avLst/>
          </a:prstGeom>
        </p:spPr>
        <p:txBody>
          <a:bodyPr>
            <a:noAutofit/>
          </a:bodyPr>
          <a:p>
            <a:pPr indent="0" algn="l" defTabSz="266700" fontAlgn="base" latinLnBrk="1">
              <a:spcBef>
                <a:spcPct val="0"/>
              </a:spcBef>
              <a:spcAft>
                <a:spcPct val="0"/>
              </a:spcAft>
            </a:pPr>
            <a:r>
              <a:rPr lang="en-US" altLang="zh-CN" b="1">
                <a:solidFill>
                  <a:srgbClr val="000000"/>
                </a:solidFill>
                <a:latin typeface="宋体" panose="02010600030101010101" pitchFamily="2" charset="-122"/>
                <a:ea typeface="宋体" panose="02010600030101010101" pitchFamily="2" charset="-122"/>
              </a:rPr>
              <a:t>6A.</a:t>
            </a:r>
            <a:r>
              <a:rPr lang="zh-CN" altLang="en-US" b="1">
                <a:solidFill>
                  <a:srgbClr val="000000"/>
                </a:solidFill>
                <a:latin typeface="宋体" panose="02010600030101010101" pitchFamily="2" charset="-122"/>
                <a:ea typeface="宋体" panose="02010600030101010101" pitchFamily="2" charset="-122"/>
              </a:rPr>
              <a:t>文章开篇提到的钢缆和水车，象征着边城的现代化进程，表现了边城喜人的变化。</a:t>
            </a:r>
            <a:r>
              <a:rPr lang="zh-CN" altLang="en-US" b="1">
                <a:solidFill>
                  <a:srgbClr val="FF0000"/>
                </a:solidFill>
                <a:latin typeface="宋体" panose="02010600030101010101" pitchFamily="2" charset="-122"/>
                <a:ea typeface="宋体" panose="02010600030101010101" pitchFamily="2" charset="-122"/>
              </a:rPr>
              <a:t>错误（水车并不能象征现代化进程，它代表着农耕文化。</a:t>
            </a:r>
            <a:endParaRPr lang="zh-CN" altLang="en-US" b="1">
              <a:solidFill>
                <a:srgbClr val="FF0000"/>
              </a:solidFill>
              <a:latin typeface="宋体" panose="02010600030101010101" pitchFamily="2" charset="-122"/>
              <a:ea typeface="宋体" panose="02010600030101010101" pitchFamily="2" charset="-122"/>
            </a:endParaRPr>
          </a:p>
        </p:txBody>
      </p:sp>
      <p:sp>
        <p:nvSpPr>
          <p:cNvPr id="4" name="文本框 3"/>
          <p:cNvSpPr txBox="1"/>
          <p:nvPr/>
        </p:nvSpPr>
        <p:spPr>
          <a:xfrm>
            <a:off x="9157970" y="3047365"/>
            <a:ext cx="2746375" cy="1454785"/>
          </a:xfrm>
          <a:prstGeom prst="rect">
            <a:avLst/>
          </a:prstGeom>
        </p:spPr>
        <p:txBody>
          <a:bodyPr>
            <a:noAutofit/>
          </a:bodyPr>
          <a:p>
            <a:pPr lvl="0" algn="l" defTabSz="266700" fontAlgn="base" latinLnBrk="1">
              <a:buClrTx/>
              <a:buSzTx/>
              <a:buFontTx/>
            </a:pPr>
            <a:r>
              <a:rPr lang="en-US" altLang="zh-CN" b="1">
                <a:solidFill>
                  <a:srgbClr val="000000"/>
                </a:solidFill>
                <a:latin typeface="宋体" panose="02010600030101010101" pitchFamily="2" charset="-122"/>
                <a:ea typeface="宋体" panose="02010600030101010101" pitchFamily="2" charset="-122"/>
                <a:sym typeface="+mn-ea"/>
              </a:rPr>
              <a:t>6B.</a:t>
            </a:r>
            <a:r>
              <a:rPr lang="en-US" altLang="zh-CN" b="1">
                <a:solidFill>
                  <a:srgbClr val="000000"/>
                </a:solidFill>
                <a:latin typeface="宋体" panose="02010600030101010101" pitchFamily="2" charset="-122"/>
                <a:ea typeface="宋体" panose="02010600030101010101" pitchFamily="2" charset="-122"/>
                <a:sym typeface="+mn-ea"/>
              </a:rPr>
              <a:t>作者在边城看到的景物和感受到的氛围，与</a:t>
            </a:r>
            <a:r>
              <a:rPr lang="en-US" altLang="zh-CN" b="1">
                <a:solidFill>
                  <a:srgbClr val="000000"/>
                </a:solidFill>
                <a:latin typeface="宋体" panose="02010600030101010101" pitchFamily="2" charset="-122"/>
                <a:ea typeface="宋体" panose="02010600030101010101" pitchFamily="2" charset="-122"/>
                <a:sym typeface="+mn-ea"/>
              </a:rPr>
              <a:t>《</a:t>
            </a:r>
            <a:r>
              <a:rPr lang="en-US" altLang="zh-CN" b="1">
                <a:solidFill>
                  <a:srgbClr val="000000"/>
                </a:solidFill>
                <a:latin typeface="宋体" panose="02010600030101010101" pitchFamily="2" charset="-122"/>
                <a:ea typeface="宋体" panose="02010600030101010101" pitchFamily="2" charset="-122"/>
                <a:sym typeface="+mn-ea"/>
              </a:rPr>
              <a:t>边城</a:t>
            </a:r>
            <a:r>
              <a:rPr lang="en-US" altLang="zh-CN" b="1">
                <a:solidFill>
                  <a:srgbClr val="000000"/>
                </a:solidFill>
                <a:latin typeface="宋体" panose="02010600030101010101" pitchFamily="2" charset="-122"/>
                <a:ea typeface="宋体" panose="02010600030101010101" pitchFamily="2" charset="-122"/>
                <a:sym typeface="+mn-ea"/>
              </a:rPr>
              <a:t>》</a:t>
            </a:r>
            <a:r>
              <a:rPr lang="en-US" altLang="zh-CN" b="1">
                <a:solidFill>
                  <a:srgbClr val="000000"/>
                </a:solidFill>
                <a:latin typeface="宋体" panose="02010600030101010101" pitchFamily="2" charset="-122"/>
                <a:ea typeface="宋体" panose="02010600030101010101" pitchFamily="2" charset="-122"/>
                <a:sym typeface="+mn-ea"/>
              </a:rPr>
              <a:t>开篇中的描写，并不完全一致。</a:t>
            </a:r>
            <a:r>
              <a:rPr lang="zh-CN" altLang="en-US" b="1">
                <a:solidFill>
                  <a:srgbClr val="FF0000"/>
                </a:solidFill>
                <a:latin typeface="宋体" panose="02010600030101010101" pitchFamily="2" charset="-122"/>
                <a:ea typeface="宋体" panose="02010600030101010101" pitchFamily="2" charset="-122"/>
                <a:sym typeface="+mn-ea"/>
              </a:rPr>
              <a:t>正</a:t>
            </a:r>
            <a:r>
              <a:rPr lang="zh-CN" altLang="en-US" b="1">
                <a:solidFill>
                  <a:srgbClr val="FF0000"/>
                </a:solidFill>
                <a:latin typeface="宋体" panose="02010600030101010101" pitchFamily="2" charset="-122"/>
                <a:ea typeface="宋体" panose="02010600030101010101" pitchFamily="2" charset="-122"/>
                <a:sym typeface="+mn-ea"/>
              </a:rPr>
              <a:t>确</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9157970" y="4373245"/>
            <a:ext cx="2746375" cy="1191895"/>
          </a:xfrm>
          <a:prstGeom prst="rect">
            <a:avLst/>
          </a:prstGeom>
        </p:spPr>
        <p:txBody>
          <a:bodyPr wrap="square" rtlCol="0">
            <a:noAutofit/>
          </a:bodyPr>
          <a:p>
            <a:pPr lvl="0" algn="l" defTabSz="266700" fontAlgn="base" latinLnBrk="1">
              <a:buClrTx/>
              <a:buSzTx/>
              <a:buFontTx/>
            </a:pPr>
            <a:r>
              <a:rPr lang="en-US" altLang="zh-CN" b="1">
                <a:solidFill>
                  <a:srgbClr val="FF0000"/>
                </a:solidFill>
                <a:latin typeface="宋体" panose="02010600030101010101" pitchFamily="2" charset="-122"/>
                <a:ea typeface="宋体" panose="02010600030101010101" pitchFamily="2" charset="-122"/>
                <a:sym typeface="+mn-ea"/>
              </a:rPr>
              <a:t>第</a:t>
            </a:r>
            <a:r>
              <a:rPr lang="en-US" altLang="zh-CN" b="1">
                <a:solidFill>
                  <a:srgbClr val="FF0000"/>
                </a:solidFill>
                <a:latin typeface="宋体" panose="02010600030101010101" pitchFamily="2" charset="-122"/>
                <a:ea typeface="宋体" panose="02010600030101010101" pitchFamily="2" charset="-122"/>
                <a:sym typeface="+mn-ea"/>
              </a:rPr>
              <a:t>1</a:t>
            </a:r>
            <a:r>
              <a:rPr lang="en-US" altLang="zh-CN" b="1">
                <a:solidFill>
                  <a:srgbClr val="FF0000"/>
                </a:solidFill>
                <a:latin typeface="宋体" panose="02010600030101010101" pitchFamily="2" charset="-122"/>
                <a:ea typeface="宋体" panose="02010600030101010101" pitchFamily="2" charset="-122"/>
                <a:sym typeface="+mn-ea"/>
              </a:rPr>
              <a:t>-5</a:t>
            </a:r>
            <a:r>
              <a:rPr lang="en-US" altLang="zh-CN" b="1">
                <a:solidFill>
                  <a:srgbClr val="FF0000"/>
                </a:solidFill>
                <a:latin typeface="宋体" panose="02010600030101010101" pitchFamily="2" charset="-122"/>
                <a:ea typeface="宋体" panose="02010600030101010101" pitchFamily="2" charset="-122"/>
                <a:sym typeface="+mn-ea"/>
              </a:rPr>
              <a:t>节</a:t>
            </a:r>
            <a:r>
              <a:rPr lang="en-US" altLang="zh-CN" b="1">
                <a:solidFill>
                  <a:srgbClr val="000000"/>
                </a:solidFill>
                <a:latin typeface="宋体" panose="02010600030101010101" pitchFamily="2" charset="-122"/>
                <a:ea typeface="宋体" panose="02010600030101010101" pitchFamily="2" charset="-122"/>
                <a:sym typeface="+mn-ea"/>
              </a:rPr>
              <a:t>：</a:t>
            </a:r>
            <a:r>
              <a:rPr lang="zh-CN" altLang="en-US" b="1">
                <a:solidFill>
                  <a:srgbClr val="000000"/>
                </a:solidFill>
                <a:latin typeface="宋体" panose="02010600030101010101" pitchFamily="2" charset="-122"/>
                <a:ea typeface="宋体" panose="02010600030101010101" pitchFamily="2" charset="-122"/>
                <a:sym typeface="+mn-ea"/>
              </a:rPr>
              <a:t>我</a:t>
            </a:r>
            <a:r>
              <a:rPr lang="zh-CN" altLang="en-US" b="1">
                <a:solidFill>
                  <a:srgbClr val="000000"/>
                </a:solidFill>
                <a:latin typeface="宋体" panose="02010600030101010101" pitchFamily="2" charset="-122"/>
                <a:ea typeface="宋体" panose="02010600030101010101" pitchFamily="2" charset="-122"/>
                <a:sym typeface="+mn-ea"/>
              </a:rPr>
              <a:t>在边城看到的景物和感受到的氛围。</a:t>
            </a:r>
            <a:endParaRPr lang="zh-CN" altLang="en-US" b="1">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158605" y="5046345"/>
            <a:ext cx="2745105" cy="1464945"/>
          </a:xfrm>
          <a:prstGeom prst="rect">
            <a:avLst/>
          </a:prstGeom>
        </p:spPr>
        <p:txBody>
          <a:bodyPr>
            <a:noAutofit/>
          </a:bodyPr>
          <a:p>
            <a:pPr lvl="0" algn="l" defTabSz="266700" fontAlgn="base" latinLnBrk="1">
              <a:buClrTx/>
              <a:buSzTx/>
              <a:buFontTx/>
            </a:pPr>
            <a:r>
              <a:rPr lang="en-US" altLang="zh-CN" b="1">
                <a:solidFill>
                  <a:srgbClr val="000000"/>
                </a:solidFill>
                <a:latin typeface="宋体" panose="02010600030101010101" pitchFamily="2" charset="-122"/>
                <a:ea typeface="宋体" panose="02010600030101010101" pitchFamily="2" charset="-122"/>
                <a:sym typeface="+mn-ea"/>
              </a:rPr>
              <a:t>7</a:t>
            </a:r>
            <a:r>
              <a:rPr lang="en-US" altLang="zh-CN" b="1">
                <a:solidFill>
                  <a:srgbClr val="000000"/>
                </a:solidFill>
                <a:latin typeface="宋体" panose="02010600030101010101" pitchFamily="2" charset="-122"/>
                <a:ea typeface="宋体" panose="02010600030101010101" pitchFamily="2" charset="-122"/>
                <a:sym typeface="+mn-ea"/>
              </a:rPr>
              <a:t>A.</a:t>
            </a:r>
            <a:r>
              <a:rPr lang="en-US" altLang="zh-CN" b="1">
                <a:solidFill>
                  <a:srgbClr val="000000"/>
                </a:solidFill>
                <a:latin typeface="宋体" panose="02010600030101010101" pitchFamily="2" charset="-122"/>
                <a:ea typeface="宋体" panose="02010600030101010101" pitchFamily="2" charset="-122"/>
                <a:sym typeface="+mn-ea"/>
              </a:rPr>
              <a:t>文章标题中的“边城”意蕴丰富，既指沈从文笔下的边陲小镇，又指现实中的湘西新农村。</a:t>
            </a:r>
            <a:r>
              <a:rPr lang="zh-CN" altLang="en-US" b="1">
                <a:solidFill>
                  <a:srgbClr val="FF0000"/>
                </a:solidFill>
                <a:latin typeface="宋体" panose="02010600030101010101" pitchFamily="2" charset="-122"/>
                <a:ea typeface="宋体" panose="02010600030101010101" pitchFamily="2" charset="-122"/>
                <a:sym typeface="+mn-ea"/>
              </a:rPr>
              <a:t>正</a:t>
            </a:r>
            <a:r>
              <a:rPr lang="zh-CN" altLang="en-US" b="1">
                <a:solidFill>
                  <a:srgbClr val="FF0000"/>
                </a:solidFill>
                <a:latin typeface="宋体" panose="02010600030101010101" pitchFamily="2" charset="-122"/>
                <a:ea typeface="宋体" panose="02010600030101010101" pitchFamily="2" charset="-122"/>
                <a:sym typeface="+mn-ea"/>
              </a:rPr>
              <a:t>确</a:t>
            </a:r>
            <a:endParaRPr lang="zh-CN" altLang="en-US" b="1">
              <a:solidFill>
                <a:srgbClr val="FF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3"/>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9" name="文本框 28"/>
          <p:cNvSpPr txBox="1"/>
          <p:nvPr>
            <p:custDataLst>
              <p:tags r:id="rId4"/>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6380" y="923290"/>
            <a:ext cx="8766810" cy="5593715"/>
          </a:xfrm>
          <a:prstGeom prst="rect">
            <a:avLst/>
          </a:prstGeom>
        </p:spPr>
        <p:txBody>
          <a:bodyPr>
            <a:noAutofit/>
          </a:bodyPr>
          <a:p>
            <a:pPr marL="0" indent="266700" algn="l" defTabSz="266700" fontAlgn="base" latinLnBrk="1">
              <a:spcBef>
                <a:spcPct val="0"/>
              </a:spcBef>
              <a:spcAft>
                <a:spcPct val="0"/>
              </a:spcAft>
            </a:pPr>
            <a:r>
              <a:rPr lang="en-US" altLang="zh-CN" sz="2000" b="1">
                <a:solidFill>
                  <a:srgbClr val="000000"/>
                </a:solidFill>
                <a:latin typeface="楷体" panose="02010609060101010101" charset="-122"/>
                <a:ea typeface="楷体" panose="02010609060101010101" charset="-122"/>
              </a:rPr>
              <a:t>  4</a:t>
            </a:r>
            <a:r>
              <a:rPr lang="zh-CN" altLang="en-US" sz="2000" b="1">
                <a:solidFill>
                  <a:srgbClr val="000000"/>
                </a:solidFill>
                <a:latin typeface="楷体" panose="02010609060101010101" charset="-122"/>
                <a:ea typeface="楷体" panose="02010609060101010101" charset="-122"/>
              </a:rPr>
              <a:t>水车极自然地成了见证边城巨变的“时光老人”。我白天在边城看到水，看到牌楼、石桥、村落、街道、小巷、码头和木船、竹筏、客栈、饭店门前悬挂的酒旗、灯笼，还有已被岁月风雨冲洗和人车踩出的深浅不一的印痕。这一切都在被旋转歌唱的水车日夜不停地召唤着。</a:t>
            </a:r>
            <a:endParaRPr lang="zh-CN" altLang="en-US" sz="20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000" b="1">
                <a:solidFill>
                  <a:srgbClr val="000000"/>
                </a:solidFill>
                <a:latin typeface="楷体" panose="02010609060101010101" charset="-122"/>
                <a:ea typeface="楷体" panose="02010609060101010101" charset="-122"/>
              </a:rPr>
              <a:t>  5</a:t>
            </a:r>
            <a:r>
              <a:rPr lang="zh-CN" altLang="en-US" sz="2000" b="1">
                <a:solidFill>
                  <a:srgbClr val="000000"/>
                </a:solidFill>
                <a:latin typeface="楷体" panose="02010609060101010101" charset="-122"/>
                <a:ea typeface="楷体" panose="02010609060101010101" charset="-122"/>
              </a:rPr>
              <a:t>我在茶峒师范原址，看到依山而建、青瓦重叠有序覆盖的音乐教室，似已有近百年历史。令人感叹惋惜的是在这个一脚踏三省的茶峒，翠翠与傩送等待的“明天”始终没有到来。反而在一个风声、雨声、雷声交加的夜晚，白塔被洪水冲塌，老船夫在风雨嘶鸣中死去，只留下翠翠和一只黄狗</a:t>
            </a:r>
            <a:r>
              <a:rPr lang="en-US" altLang="zh-CN" sz="2000" b="1">
                <a:solidFill>
                  <a:srgbClr val="000000"/>
                </a:solidFill>
                <a:latin typeface="楷体" panose="02010609060101010101" charset="-122"/>
                <a:ea typeface="楷体" panose="02010609060101010101" charset="-122"/>
              </a:rPr>
              <a:t>……</a:t>
            </a:r>
            <a:endParaRPr lang="en-US" altLang="zh-CN" sz="20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000" b="1">
                <a:solidFill>
                  <a:srgbClr val="000000"/>
                </a:solidFill>
                <a:latin typeface="楷体" panose="02010609060101010101" charset="-122"/>
                <a:ea typeface="楷体" panose="02010609060101010101" charset="-122"/>
              </a:rPr>
              <a:t>  6</a:t>
            </a:r>
            <a:r>
              <a:rPr lang="zh-CN" altLang="en-US" sz="2000" b="1">
                <a:solidFill>
                  <a:srgbClr val="000000"/>
                </a:solidFill>
                <a:highlight>
                  <a:srgbClr val="FFFF00"/>
                </a:highlight>
                <a:latin typeface="楷体" panose="02010609060101010101" charset="-122"/>
                <a:ea typeface="楷体" panose="02010609060101010101" charset="-122"/>
              </a:rPr>
              <a:t>我第一次来到边城，就把这些看到、品味着的印象，形成了不同的画面，留在心上。我第二次来边城，打算多住几天，看看能不能在这里</a:t>
            </a:r>
            <a:r>
              <a:rPr lang="zh-CN" altLang="en-US" sz="2000" b="1">
                <a:solidFill>
                  <a:srgbClr val="FF0000"/>
                </a:solidFill>
                <a:highlight>
                  <a:srgbClr val="FFFF00"/>
                </a:highlight>
                <a:latin typeface="楷体" panose="02010609060101010101" charset="-122"/>
                <a:ea typeface="楷体" panose="02010609060101010101" charset="-122"/>
              </a:rPr>
              <a:t>遇见当今的翠翠。</a:t>
            </a:r>
            <a:r>
              <a:rPr lang="zh-CN" altLang="en-US" sz="2000" b="1">
                <a:solidFill>
                  <a:srgbClr val="FF0000"/>
                </a:solidFill>
                <a:highlight>
                  <a:srgbClr val="FFFF00"/>
                </a:highlight>
                <a:latin typeface="楷体" panose="02010609060101010101" charset="-122"/>
                <a:ea typeface="楷体" panose="02010609060101010101" charset="-122"/>
                <a:sym typeface="+mn-ea"/>
              </a:rPr>
              <a:t>（</a:t>
            </a:r>
            <a:r>
              <a:rPr lang="en-US" altLang="zh-CN" sz="2000" b="1">
                <a:solidFill>
                  <a:srgbClr val="FF0000"/>
                </a:solidFill>
                <a:highlight>
                  <a:srgbClr val="FFFF00"/>
                </a:highlight>
                <a:latin typeface="楷体" panose="02010609060101010101" charset="-122"/>
                <a:ea typeface="楷体" panose="02010609060101010101" charset="-122"/>
                <a:sym typeface="+mn-ea"/>
              </a:rPr>
              <a:t>6C</a:t>
            </a:r>
            <a:r>
              <a:rPr lang="zh-CN" altLang="en-US" sz="2000" b="1">
                <a:solidFill>
                  <a:srgbClr val="FF0000"/>
                </a:solidFill>
                <a:highlight>
                  <a:srgbClr val="FFFF00"/>
                </a:highlight>
                <a:latin typeface="楷体" panose="02010609060101010101" charset="-122"/>
                <a:ea typeface="楷体" panose="02010609060101010101" charset="-122"/>
                <a:sym typeface="+mn-ea"/>
              </a:rPr>
              <a:t>）</a:t>
            </a:r>
            <a:endParaRPr lang="zh-CN" altLang="en-US" sz="20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000" b="1">
                <a:solidFill>
                  <a:srgbClr val="000000"/>
                </a:solidFill>
                <a:latin typeface="楷体" panose="02010609060101010101" charset="-122"/>
                <a:ea typeface="楷体" panose="02010609060101010101" charset="-122"/>
              </a:rPr>
              <a:t>  7</a:t>
            </a:r>
            <a:r>
              <a:rPr lang="zh-CN" altLang="en-US" sz="2000" b="1">
                <a:solidFill>
                  <a:srgbClr val="000000"/>
                </a:solidFill>
                <a:latin typeface="楷体" panose="02010609060101010101" charset="-122"/>
                <a:ea typeface="楷体" panose="02010609060101010101" charset="-122"/>
              </a:rPr>
              <a:t>我很幸运。曾经相识的湘西女作家龙宁英，她对当地文化很有研究。这次有她同行，自然就成了我的向导和老师。在采访空隙，她不止一次用苗语给我们唱歌：</a:t>
            </a:r>
            <a:endParaRPr lang="zh-CN" altLang="en-US" sz="20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000" b="1">
                <a:solidFill>
                  <a:srgbClr val="000000"/>
                </a:solidFill>
                <a:latin typeface="楷体" panose="02010609060101010101" charset="-122"/>
                <a:ea typeface="楷体" panose="02010609060101010101" charset="-122"/>
              </a:rPr>
              <a:t>  8</a:t>
            </a:r>
            <a:r>
              <a:rPr lang="zh-CN" altLang="en-US" sz="2000" b="1">
                <a:solidFill>
                  <a:srgbClr val="000000"/>
                </a:solidFill>
                <a:highlight>
                  <a:srgbClr val="FFFF00"/>
                </a:highlight>
                <a:latin typeface="楷体" panose="02010609060101010101" charset="-122"/>
                <a:ea typeface="楷体" panose="02010609060101010101" charset="-122"/>
              </a:rPr>
              <a:t>你歌没有我歌多，我歌共有三双牛耳朵。唱了三年六个月，刚刚唱完一只牛耳朵。</a:t>
            </a:r>
            <a:r>
              <a:rPr lang="zh-CN" altLang="en-US" sz="2000" b="1">
                <a:solidFill>
                  <a:srgbClr val="FF0000"/>
                </a:solidFill>
                <a:highlight>
                  <a:srgbClr val="FFFF00"/>
                </a:highlight>
                <a:latin typeface="楷体" panose="02010609060101010101" charset="-122"/>
                <a:ea typeface="楷体" panose="02010609060101010101" charset="-122"/>
                <a:sym typeface="+mn-ea"/>
              </a:rPr>
              <a:t>（</a:t>
            </a:r>
            <a:r>
              <a:rPr lang="en-US" altLang="zh-CN" sz="2000" b="1">
                <a:solidFill>
                  <a:srgbClr val="FF0000"/>
                </a:solidFill>
                <a:highlight>
                  <a:srgbClr val="FFFF00"/>
                </a:highlight>
                <a:latin typeface="楷体" panose="02010609060101010101" charset="-122"/>
                <a:ea typeface="楷体" panose="02010609060101010101" charset="-122"/>
                <a:sym typeface="+mn-ea"/>
              </a:rPr>
              <a:t>7B</a:t>
            </a:r>
            <a:r>
              <a:rPr lang="zh-CN" altLang="en-US" sz="2000" b="1">
                <a:solidFill>
                  <a:srgbClr val="FF0000"/>
                </a:solidFill>
                <a:highlight>
                  <a:srgbClr val="FFFF00"/>
                </a:highlight>
                <a:latin typeface="楷体" panose="02010609060101010101" charset="-122"/>
                <a:ea typeface="楷体" panose="02010609060101010101" charset="-122"/>
                <a:sym typeface="+mn-ea"/>
              </a:rPr>
              <a:t>）</a:t>
            </a:r>
            <a:endParaRPr lang="zh-CN" altLang="en-US" sz="2000" b="1">
              <a:solidFill>
                <a:srgbClr val="FF0000"/>
              </a:solidFill>
              <a:highlight>
                <a:srgbClr val="FFFF00"/>
              </a:highlight>
              <a:latin typeface="楷体" panose="02010609060101010101" charset="-122"/>
              <a:ea typeface="楷体" panose="02010609060101010101" charset="-122"/>
              <a:sym typeface="+mn-ea"/>
            </a:endParaRPr>
          </a:p>
          <a:p>
            <a:pPr marL="0" indent="266700" algn="l" defTabSz="266700" fontAlgn="base" latinLnBrk="1">
              <a:spcBef>
                <a:spcPct val="0"/>
              </a:spcBef>
              <a:spcAft>
                <a:spcPct val="0"/>
              </a:spcAft>
            </a:pPr>
            <a:r>
              <a:rPr lang="zh-CN" altLang="en-US" sz="2000" b="1">
                <a:solidFill>
                  <a:srgbClr val="FF0000"/>
                </a:solidFill>
                <a:latin typeface="楷体" panose="02010609060101010101" charset="-122"/>
                <a:ea typeface="楷体" panose="02010609060101010101" charset="-122"/>
                <a:sym typeface="+mn-ea"/>
              </a:rPr>
              <a:t> </a:t>
            </a:r>
            <a:r>
              <a:rPr lang="en-US" altLang="zh-CN" sz="2000" b="1">
                <a:solidFill>
                  <a:srgbClr val="000000"/>
                </a:solidFill>
                <a:latin typeface="楷体" panose="02010609060101010101" charset="-122"/>
                <a:ea typeface="楷体" panose="02010609060101010101" charset="-122"/>
              </a:rPr>
              <a:t> 9</a:t>
            </a:r>
            <a:r>
              <a:rPr lang="zh-CN" altLang="en-US" sz="2000" b="1">
                <a:solidFill>
                  <a:srgbClr val="000000"/>
                </a:solidFill>
                <a:latin typeface="楷体" panose="02010609060101010101" charset="-122"/>
                <a:ea typeface="楷体" panose="02010609060101010101" charset="-122"/>
              </a:rPr>
              <a:t>是的，</a:t>
            </a:r>
            <a:r>
              <a:rPr lang="zh-CN" altLang="en-US" sz="2000" b="1">
                <a:solidFill>
                  <a:srgbClr val="FF0000"/>
                </a:solidFill>
                <a:highlight>
                  <a:srgbClr val="FFFF00"/>
                </a:highlight>
                <a:latin typeface="楷体" panose="02010609060101010101" charset="-122"/>
                <a:ea typeface="楷体" panose="02010609060101010101" charset="-122"/>
              </a:rPr>
              <a:t>现在的边城与</a:t>
            </a:r>
            <a:r>
              <a:rPr lang="en-US" altLang="zh-CN" sz="2000" b="1">
                <a:solidFill>
                  <a:srgbClr val="FF0000"/>
                </a:solidFill>
                <a:highlight>
                  <a:srgbClr val="FFFF00"/>
                </a:highlight>
                <a:latin typeface="楷体" panose="02010609060101010101" charset="-122"/>
                <a:ea typeface="楷体" panose="02010609060101010101" charset="-122"/>
              </a:rPr>
              <a:t>3</a:t>
            </a:r>
            <a:r>
              <a:rPr lang="zh-CN" altLang="en-US" sz="2000" b="1">
                <a:solidFill>
                  <a:srgbClr val="FF0000"/>
                </a:solidFill>
                <a:highlight>
                  <a:srgbClr val="FFFF00"/>
                </a:highlight>
                <a:latin typeface="楷体" panose="02010609060101010101" charset="-122"/>
                <a:ea typeface="楷体" panose="02010609060101010101" charset="-122"/>
              </a:rPr>
              <a:t>年前的边城又不一样了</a:t>
            </a:r>
            <a:r>
              <a:rPr lang="zh-CN" altLang="en-US" sz="2000" b="1">
                <a:solidFill>
                  <a:srgbClr val="FF0000"/>
                </a:solidFill>
                <a:highlight>
                  <a:srgbClr val="FFFF00"/>
                </a:highlight>
                <a:latin typeface="楷体" panose="02010609060101010101" charset="-122"/>
                <a:ea typeface="楷体" panose="02010609060101010101" charset="-122"/>
                <a:sym typeface="+mn-ea"/>
              </a:rPr>
              <a:t>（</a:t>
            </a:r>
            <a:r>
              <a:rPr lang="en-US" altLang="zh-CN" sz="2000" b="1">
                <a:solidFill>
                  <a:srgbClr val="FF0000"/>
                </a:solidFill>
                <a:highlight>
                  <a:srgbClr val="FFFF00"/>
                </a:highlight>
                <a:latin typeface="楷体" panose="02010609060101010101" charset="-122"/>
                <a:ea typeface="楷体" panose="02010609060101010101" charset="-122"/>
                <a:sym typeface="+mn-ea"/>
              </a:rPr>
              <a:t>7B</a:t>
            </a:r>
            <a:r>
              <a:rPr lang="zh-CN" altLang="en-US" sz="2000" b="1">
                <a:solidFill>
                  <a:srgbClr val="FF0000"/>
                </a:solidFill>
                <a:highlight>
                  <a:srgbClr val="FFFF00"/>
                </a:highlight>
                <a:latin typeface="楷体" panose="02010609060101010101" charset="-122"/>
                <a:ea typeface="楷体" panose="02010609060101010101" charset="-122"/>
                <a:sym typeface="+mn-ea"/>
              </a:rPr>
              <a:t>）</a:t>
            </a:r>
            <a:r>
              <a:rPr lang="zh-CN" altLang="en-US" sz="2000" b="1">
                <a:solidFill>
                  <a:srgbClr val="000000"/>
                </a:solidFill>
                <a:highlight>
                  <a:srgbClr val="FFFF00"/>
                </a:highlight>
                <a:latin typeface="楷体" panose="02010609060101010101" charset="-122"/>
                <a:ea typeface="楷体" panose="02010609060101010101" charset="-122"/>
              </a:rPr>
              <a:t>。</a:t>
            </a:r>
            <a:r>
              <a:rPr lang="zh-CN" altLang="en-US" sz="2000" b="1">
                <a:solidFill>
                  <a:srgbClr val="000000"/>
                </a:solidFill>
                <a:latin typeface="楷体" panose="02010609060101010101" charset="-122"/>
                <a:ea typeface="楷体" panose="02010609060101010101" charset="-122"/>
              </a:rPr>
              <a:t>在当下全域旅游掀起的热潮中，边城又焕发了青春的蓬勃，变得更加整洁、繁华、美丽。</a:t>
            </a:r>
            <a:endParaRPr lang="zh-CN" altLang="en-US" sz="2000" b="1">
              <a:solidFill>
                <a:srgbClr val="000000"/>
              </a:solidFill>
              <a:latin typeface="楷体" panose="02010609060101010101" charset="-122"/>
              <a:ea typeface="楷体" panose="02010609060101010101" charset="-122"/>
            </a:endParaRPr>
          </a:p>
        </p:txBody>
      </p:sp>
      <p:sp>
        <p:nvSpPr>
          <p:cNvPr id="3" name="文本框 2"/>
          <p:cNvSpPr txBox="1"/>
          <p:nvPr/>
        </p:nvSpPr>
        <p:spPr>
          <a:xfrm>
            <a:off x="9131300" y="1208405"/>
            <a:ext cx="2773680" cy="1637665"/>
          </a:xfrm>
          <a:prstGeom prst="rect">
            <a:avLst/>
          </a:prstGeom>
        </p:spPr>
        <p:txBody>
          <a:bodyPr wrap="square">
            <a:noAutofit/>
          </a:bodyPr>
          <a:p>
            <a:pPr lvl="0" algn="l" defTabSz="266700" fontAlgn="base" latinLnBrk="1">
              <a:buClrTx/>
              <a:buSzTx/>
              <a:buFontTx/>
            </a:pPr>
            <a:r>
              <a:rPr lang="en-US" altLang="zh-CN" b="1">
                <a:solidFill>
                  <a:srgbClr val="000000"/>
                </a:solidFill>
                <a:latin typeface="宋体" panose="02010600030101010101" pitchFamily="2" charset="-122"/>
                <a:ea typeface="宋体" panose="02010600030101010101" pitchFamily="2" charset="-122"/>
                <a:sym typeface="+mn-ea"/>
              </a:rPr>
              <a:t>6</a:t>
            </a:r>
            <a:r>
              <a:rPr lang="en-US" altLang="zh-CN" b="1">
                <a:solidFill>
                  <a:srgbClr val="000000"/>
                </a:solidFill>
                <a:latin typeface="宋体" panose="02010600030101010101" pitchFamily="2" charset="-122"/>
                <a:ea typeface="宋体" panose="02010600030101010101" pitchFamily="2" charset="-122"/>
                <a:sym typeface="+mn-ea"/>
              </a:rPr>
              <a:t>C.</a:t>
            </a:r>
            <a:r>
              <a:rPr lang="en-US" altLang="zh-CN" b="1">
                <a:solidFill>
                  <a:srgbClr val="000000"/>
                </a:solidFill>
                <a:latin typeface="宋体" panose="02010600030101010101" pitchFamily="2" charset="-122"/>
                <a:ea typeface="宋体" panose="02010600030101010101" pitchFamily="2" charset="-122"/>
                <a:sym typeface="+mn-ea"/>
              </a:rPr>
              <a:t>作者两次前往边城的目的不同，前次是寻访故事诞生地，后来是想遇见当今的翠翠。</a:t>
            </a:r>
            <a:r>
              <a:rPr lang="zh-CN" altLang="en-US" b="1">
                <a:solidFill>
                  <a:srgbClr val="FF0000"/>
                </a:solidFill>
                <a:latin typeface="宋体" panose="02010600030101010101" pitchFamily="2" charset="-122"/>
                <a:ea typeface="宋体" panose="02010600030101010101" pitchFamily="2" charset="-122"/>
                <a:sym typeface="+mn-ea"/>
              </a:rPr>
              <a:t>正</a:t>
            </a:r>
            <a:r>
              <a:rPr lang="zh-CN" altLang="en-US" b="1">
                <a:solidFill>
                  <a:srgbClr val="FF0000"/>
                </a:solidFill>
                <a:latin typeface="宋体" panose="02010600030101010101" pitchFamily="2" charset="-122"/>
                <a:ea typeface="宋体" panose="02010600030101010101" pitchFamily="2" charset="-122"/>
                <a:sym typeface="+mn-ea"/>
              </a:rPr>
              <a:t>确</a:t>
            </a:r>
            <a:endParaRPr lang="zh-CN" altLang="en-US" b="1">
              <a:solidFill>
                <a:srgbClr val="000000"/>
              </a:solidFill>
              <a:highlight>
                <a:srgbClr val="FFFF00"/>
              </a:highlight>
              <a:latin typeface="楷体" panose="02010609060101010101" charset="-122"/>
              <a:ea typeface="楷体" panose="02010609060101010101" charset="-122"/>
            </a:endParaRPr>
          </a:p>
          <a:p>
            <a:pPr lvl="0" algn="l" defTabSz="266700" fontAlgn="base" latinLnBrk="1">
              <a:buClrTx/>
              <a:buSzTx/>
              <a:buFontTx/>
            </a:pPr>
            <a:endParaRPr lang="en-US" altLang="zh-CN" b="1">
              <a:solidFill>
                <a:srgbClr val="00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9130665" y="3720465"/>
            <a:ext cx="2773680" cy="1465580"/>
          </a:xfrm>
          <a:prstGeom prst="rect">
            <a:avLst/>
          </a:prstGeom>
        </p:spPr>
        <p:txBody>
          <a:bodyPr wrap="square">
            <a:noAutofit/>
          </a:bodyPr>
          <a:p>
            <a:pPr lvl="0" algn="l" defTabSz="266700" fontAlgn="base" latinLnBrk="1">
              <a:buClrTx/>
              <a:buSzTx/>
              <a:buFontTx/>
            </a:pPr>
            <a:r>
              <a:rPr lang="en-US" altLang="zh-CN" b="1">
                <a:solidFill>
                  <a:srgbClr val="000000"/>
                </a:solidFill>
                <a:latin typeface="宋体" panose="02010600030101010101" pitchFamily="2" charset="-122"/>
                <a:ea typeface="宋体" panose="02010600030101010101" pitchFamily="2" charset="-122"/>
                <a:sym typeface="+mn-ea"/>
              </a:rPr>
              <a:t>7</a:t>
            </a:r>
            <a:r>
              <a:rPr lang="en-US" altLang="zh-CN" b="1">
                <a:solidFill>
                  <a:srgbClr val="000000"/>
                </a:solidFill>
                <a:latin typeface="宋体" panose="02010600030101010101" pitchFamily="2" charset="-122"/>
                <a:ea typeface="宋体" panose="02010600030101010101" pitchFamily="2" charset="-122"/>
                <a:sym typeface="+mn-ea"/>
              </a:rPr>
              <a:t>B.</a:t>
            </a:r>
            <a:r>
              <a:rPr lang="en-US" altLang="zh-CN" b="1">
                <a:solidFill>
                  <a:srgbClr val="000000"/>
                </a:solidFill>
                <a:latin typeface="宋体" panose="02010600030101010101" pitchFamily="2" charset="-122"/>
                <a:ea typeface="宋体" panose="02010600030101010101" pitchFamily="2" charset="-122"/>
                <a:sym typeface="+mn-ea"/>
              </a:rPr>
              <a:t>女作家龙宁英的歌唱有浓郁的湘西地域风情，也自然地引出了后文新时代边城的故事。</a:t>
            </a:r>
            <a:r>
              <a:rPr lang="zh-CN" altLang="en-US" b="1">
                <a:solidFill>
                  <a:srgbClr val="FF0000"/>
                </a:solidFill>
                <a:latin typeface="宋体" panose="02010600030101010101" pitchFamily="2" charset="-122"/>
                <a:ea typeface="宋体" panose="02010600030101010101" pitchFamily="2" charset="-122"/>
                <a:sym typeface="+mn-ea"/>
              </a:rPr>
              <a:t>正</a:t>
            </a:r>
            <a:r>
              <a:rPr lang="zh-CN" altLang="en-US" b="1">
                <a:solidFill>
                  <a:srgbClr val="FF0000"/>
                </a:solidFill>
                <a:latin typeface="宋体" panose="02010600030101010101" pitchFamily="2" charset="-122"/>
                <a:ea typeface="宋体" panose="02010600030101010101" pitchFamily="2" charset="-122"/>
                <a:sym typeface="+mn-ea"/>
              </a:rPr>
              <a:t>确</a:t>
            </a:r>
            <a:endParaRPr lang="zh-CN" altLang="en-US" b="1">
              <a:solidFill>
                <a:srgbClr val="FF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3"/>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9" name="文本框 28"/>
          <p:cNvSpPr txBox="1"/>
          <p:nvPr>
            <p:custDataLst>
              <p:tags r:id="rId4"/>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015" y="701040"/>
            <a:ext cx="8630920" cy="5773420"/>
          </a:xfrm>
          <a:prstGeom prst="rect">
            <a:avLst/>
          </a:prstGeom>
        </p:spPr>
        <p:txBody>
          <a:bodyPr wrap="square">
            <a:noAutofit/>
          </a:bodyPr>
          <a:p>
            <a:pPr marL="0" indent="266700" algn="l" defTabSz="266700" fontAlgn="base" latinLnBrk="1">
              <a:spcBef>
                <a:spcPct val="0"/>
              </a:spcBef>
              <a:spcAft>
                <a:spcPct val="0"/>
              </a:spcAft>
            </a:pPr>
            <a:r>
              <a:rPr lang="en-US" altLang="zh-CN" sz="2200" b="1">
                <a:solidFill>
                  <a:srgbClr val="000000"/>
                </a:solidFill>
                <a:latin typeface="楷体" panose="02010609060101010101" charset="-122"/>
                <a:ea typeface="楷体" panose="02010609060101010101" charset="-122"/>
              </a:rPr>
              <a:t>  10</a:t>
            </a:r>
            <a:r>
              <a:rPr lang="zh-CN" altLang="en-US" sz="2200" b="1">
                <a:solidFill>
                  <a:srgbClr val="000000"/>
                </a:solidFill>
                <a:latin typeface="楷体" panose="02010609060101010101" charset="-122"/>
                <a:ea typeface="楷体" panose="02010609060101010101" charset="-122"/>
              </a:rPr>
              <a:t>在边城，不知不觉就过去了两天。</a:t>
            </a:r>
            <a:endParaRPr lang="zh-CN" altLang="en-US" sz="22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200" b="1">
                <a:solidFill>
                  <a:srgbClr val="000000"/>
                </a:solidFill>
                <a:latin typeface="楷体" panose="02010609060101010101" charset="-122"/>
                <a:ea typeface="楷体" panose="02010609060101010101" charset="-122"/>
              </a:rPr>
              <a:t>  11</a:t>
            </a:r>
            <a:r>
              <a:rPr lang="zh-CN" altLang="en-US" sz="2200" b="1">
                <a:solidFill>
                  <a:srgbClr val="000000"/>
                </a:solidFill>
                <a:latin typeface="楷体" panose="02010609060101010101" charset="-122"/>
                <a:ea typeface="楷体" panose="02010609060101010101" charset="-122"/>
              </a:rPr>
              <a:t>第三天，</a:t>
            </a:r>
            <a:r>
              <a:rPr lang="zh-CN" altLang="en-US" sz="2200" b="1">
                <a:solidFill>
                  <a:srgbClr val="000000"/>
                </a:solidFill>
                <a:highlight>
                  <a:srgbClr val="FFFF00"/>
                </a:highlight>
                <a:latin typeface="楷体" panose="02010609060101010101" charset="-122"/>
                <a:ea typeface="楷体" panose="02010609060101010101" charset="-122"/>
              </a:rPr>
              <a:t>我决定去离边城镇几公里外的和平村</a:t>
            </a:r>
            <a:r>
              <a:rPr lang="zh-CN" altLang="en-US" sz="2200" b="1">
                <a:solidFill>
                  <a:srgbClr val="000000"/>
                </a:solidFill>
                <a:latin typeface="楷体" panose="02010609060101010101" charset="-122"/>
                <a:ea typeface="楷体" panose="02010609060101010101" charset="-122"/>
              </a:rPr>
              <a:t>，</a:t>
            </a:r>
            <a:r>
              <a:rPr lang="zh-CN" altLang="en-US" sz="2200" b="1">
                <a:solidFill>
                  <a:srgbClr val="000000"/>
                </a:solidFill>
                <a:highlight>
                  <a:srgbClr val="FFFF00"/>
                </a:highlight>
                <a:latin typeface="楷体" panose="02010609060101010101" charset="-122"/>
                <a:ea typeface="楷体" panose="02010609060101010101" charset="-122"/>
              </a:rPr>
              <a:t>看看乡村振兴中的这座边城新农村</a:t>
            </a:r>
            <a:r>
              <a:rPr lang="zh-CN" altLang="en-US" sz="2200" b="1">
                <a:solidFill>
                  <a:srgbClr val="FF0000"/>
                </a:solidFill>
                <a:highlight>
                  <a:srgbClr val="FFFF00"/>
                </a:highlight>
                <a:latin typeface="楷体" panose="02010609060101010101" charset="-122"/>
                <a:ea typeface="楷体" panose="02010609060101010101" charset="-122"/>
              </a:rPr>
              <a:t>（</a:t>
            </a:r>
            <a:r>
              <a:rPr lang="en-US" altLang="zh-CN" sz="2200" b="1">
                <a:solidFill>
                  <a:srgbClr val="FF0000"/>
                </a:solidFill>
                <a:highlight>
                  <a:srgbClr val="FFFF00"/>
                </a:highlight>
                <a:latin typeface="楷体" panose="02010609060101010101" charset="-122"/>
                <a:ea typeface="楷体" panose="02010609060101010101" charset="-122"/>
              </a:rPr>
              <a:t>7C</a:t>
            </a:r>
            <a:r>
              <a:rPr lang="zh-CN" altLang="en-US" sz="2200" b="1">
                <a:solidFill>
                  <a:srgbClr val="FF0000"/>
                </a:solidFill>
                <a:highlight>
                  <a:srgbClr val="FFFF00"/>
                </a:highlight>
                <a:latin typeface="楷体" panose="02010609060101010101" charset="-122"/>
                <a:ea typeface="楷体" panose="02010609060101010101" charset="-122"/>
              </a:rPr>
              <a:t>）</a:t>
            </a:r>
            <a:r>
              <a:rPr lang="zh-CN" altLang="en-US" sz="2200" b="1">
                <a:solidFill>
                  <a:srgbClr val="000000"/>
                </a:solidFill>
                <a:latin typeface="楷体" panose="02010609060101010101" charset="-122"/>
                <a:ea typeface="楷体" panose="02010609060101010101" charset="-122"/>
              </a:rPr>
              <a:t>。清早，团团白雾还飘浮在苍翠的山峦，田园村落都隐藏在茫茫白雾里。待太阳升高，白雾散尽，山野的一切都显露出各自的姿态，放射着青绿黄紫的鲜活色彩。上午</a:t>
            </a:r>
            <a:r>
              <a:rPr lang="en-US" altLang="zh-CN" sz="2200" b="1">
                <a:solidFill>
                  <a:srgbClr val="000000"/>
                </a:solidFill>
                <a:latin typeface="楷体" panose="02010609060101010101" charset="-122"/>
                <a:ea typeface="楷体" panose="02010609060101010101" charset="-122"/>
              </a:rPr>
              <a:t>10</a:t>
            </a:r>
            <a:r>
              <a:rPr lang="zh-CN" altLang="en-US" sz="2200" b="1">
                <a:solidFill>
                  <a:srgbClr val="000000"/>
                </a:solidFill>
                <a:latin typeface="楷体" panose="02010609060101010101" charset="-122"/>
                <a:ea typeface="楷体" panose="02010609060101010101" charset="-122"/>
              </a:rPr>
              <a:t>点，穿过黑瓦白墙夹道的栋栋村民住宅，沿着弯曲村路，我们步行去看村上规模达</a:t>
            </a:r>
            <a:r>
              <a:rPr lang="en-US" altLang="zh-CN" sz="2200" b="1">
                <a:solidFill>
                  <a:srgbClr val="000000"/>
                </a:solidFill>
                <a:latin typeface="楷体" panose="02010609060101010101" charset="-122"/>
                <a:ea typeface="楷体" panose="02010609060101010101" charset="-122"/>
              </a:rPr>
              <a:t>4000</a:t>
            </a:r>
            <a:r>
              <a:rPr lang="zh-CN" altLang="en-US" sz="2200" b="1">
                <a:solidFill>
                  <a:srgbClr val="000000"/>
                </a:solidFill>
                <a:latin typeface="楷体" panose="02010609060101010101" charset="-122"/>
                <a:ea typeface="楷体" panose="02010609060101010101" charset="-122"/>
              </a:rPr>
              <a:t>亩的脐橙基地。望着山峦坡边挂满脐橙的果园，我转身端详眼前的</a:t>
            </a:r>
            <a:r>
              <a:rPr lang="en-US" altLang="zh-CN" sz="2200" b="1">
                <a:solidFill>
                  <a:srgbClr val="000000"/>
                </a:solidFill>
                <a:latin typeface="楷体" panose="02010609060101010101" charset="-122"/>
                <a:ea typeface="楷体" panose="02010609060101010101" charset="-122"/>
              </a:rPr>
              <a:t>80</a:t>
            </a:r>
            <a:r>
              <a:rPr lang="zh-CN" altLang="en-US" sz="2200" b="1">
                <a:solidFill>
                  <a:srgbClr val="000000"/>
                </a:solidFill>
                <a:latin typeface="楷体" panose="02010609060101010101" charset="-122"/>
                <a:ea typeface="楷体" panose="02010609060101010101" charset="-122"/>
              </a:rPr>
              <a:t>后女村支书曾华，觉得她正是我心中想象的当今翠翠。</a:t>
            </a:r>
            <a:endParaRPr lang="zh-CN" altLang="en-US" sz="22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200" b="1">
                <a:solidFill>
                  <a:srgbClr val="000000"/>
                </a:solidFill>
                <a:latin typeface="楷体" panose="02010609060101010101" charset="-122"/>
                <a:ea typeface="楷体" panose="02010609060101010101" charset="-122"/>
              </a:rPr>
              <a:t>  12</a:t>
            </a:r>
            <a:r>
              <a:rPr lang="zh-CN" altLang="en-US" sz="2200" b="1">
                <a:solidFill>
                  <a:srgbClr val="000000"/>
                </a:solidFill>
                <a:latin typeface="楷体" panose="02010609060101010101" charset="-122"/>
                <a:ea typeface="楷体" panose="02010609060101010101" charset="-122"/>
              </a:rPr>
              <a:t>此时，我想起了头天下午与她在镇上交谈的情景。她穿一件白色短袖上衣，乌黑的短发，白净的瓜子脸，一双大眼睛，脸上不时浮起浅浅的笑窝。</a:t>
            </a:r>
            <a:endParaRPr lang="zh-CN" altLang="en-US" sz="2200" b="1">
              <a:solidFill>
                <a:srgbClr val="000000"/>
              </a:solidFill>
              <a:latin typeface="楷体" panose="02010609060101010101" charset="-122"/>
              <a:ea typeface="楷体" panose="02010609060101010101" charset="-122"/>
            </a:endParaRPr>
          </a:p>
          <a:p>
            <a:pPr marL="0" indent="0" algn="just" defTabSz="266700">
              <a:spcBef>
                <a:spcPct val="0"/>
              </a:spcBef>
              <a:spcAft>
                <a:spcPct val="0"/>
              </a:spcAft>
            </a:pPr>
            <a:r>
              <a:rPr lang="en-US" altLang="zh-CN" sz="2200" b="1">
                <a:solidFill>
                  <a:srgbClr val="000000"/>
                </a:solidFill>
                <a:latin typeface="楷体" panose="02010609060101010101" charset="-122"/>
                <a:ea typeface="楷体" panose="02010609060101010101" charset="-122"/>
              </a:rPr>
              <a:t>    13</a:t>
            </a:r>
            <a:r>
              <a:rPr lang="zh-CN" altLang="en-US" sz="2200" b="1">
                <a:solidFill>
                  <a:srgbClr val="000000"/>
                </a:solidFill>
                <a:latin typeface="楷体" panose="02010609060101010101" charset="-122"/>
                <a:ea typeface="楷体" panose="02010609060101010101" charset="-122"/>
              </a:rPr>
              <a:t>我问曾华读过</a:t>
            </a:r>
            <a:r>
              <a:rPr lang="en-US" altLang="zh-CN" sz="2200" b="1">
                <a:solidFill>
                  <a:srgbClr val="000000"/>
                </a:solidFill>
                <a:latin typeface="楷体" panose="02010609060101010101" charset="-122"/>
                <a:ea typeface="楷体" panose="02010609060101010101" charset="-122"/>
              </a:rPr>
              <a:t>《</a:t>
            </a:r>
            <a:r>
              <a:rPr lang="zh-CN" altLang="en-US" sz="2200" b="1">
                <a:solidFill>
                  <a:srgbClr val="000000"/>
                </a:solidFill>
                <a:latin typeface="楷体" panose="02010609060101010101" charset="-122"/>
                <a:ea typeface="楷体" panose="02010609060101010101" charset="-122"/>
              </a:rPr>
              <a:t>边城</a:t>
            </a:r>
            <a:r>
              <a:rPr lang="en-US" altLang="zh-CN" sz="2200" b="1">
                <a:solidFill>
                  <a:srgbClr val="000000"/>
                </a:solidFill>
                <a:latin typeface="楷体" panose="02010609060101010101" charset="-122"/>
                <a:ea typeface="楷体" panose="02010609060101010101" charset="-122"/>
              </a:rPr>
              <a:t>》</a:t>
            </a:r>
            <a:r>
              <a:rPr lang="zh-CN" altLang="en-US" sz="2200" b="1">
                <a:solidFill>
                  <a:srgbClr val="000000"/>
                </a:solidFill>
                <a:latin typeface="楷体" panose="02010609060101010101" charset="-122"/>
                <a:ea typeface="楷体" panose="02010609060101010101" charset="-122"/>
              </a:rPr>
              <a:t>没有</a:t>
            </a:r>
            <a:r>
              <a:rPr lang="en-US" altLang="zh-CN" sz="2200" b="1">
                <a:solidFill>
                  <a:srgbClr val="000000"/>
                </a:solidFill>
                <a:latin typeface="楷体" panose="02010609060101010101" charset="-122"/>
                <a:ea typeface="楷体" panose="02010609060101010101" charset="-122"/>
              </a:rPr>
              <a:t>?</a:t>
            </a:r>
            <a:r>
              <a:rPr lang="zh-CN" altLang="en-US" sz="2200" b="1">
                <a:solidFill>
                  <a:srgbClr val="000000"/>
                </a:solidFill>
                <a:latin typeface="楷体" panose="02010609060101010101" charset="-122"/>
                <a:ea typeface="楷体" panose="02010609060101010101" charset="-122"/>
              </a:rPr>
              <a:t>她说：“当然读过，我记得最清楚的是书中的一句话，‘别说一个光人，一个有用的人，两只手敌得五座碾坊！洛阳桥也是鲁班两只手造的’。”我记起来了，这是书中老船夫与一个茶峒人的对话。后来，老船夫在心里说：“翠翠有两只手，将来也去造洛阳桥吧，新鲜事！”</a:t>
            </a:r>
            <a:endParaRPr lang="zh-CN" altLang="en-US" sz="2200" b="1">
              <a:solidFill>
                <a:srgbClr val="000000"/>
              </a:solidFill>
              <a:latin typeface="楷体" panose="02010609060101010101" charset="-122"/>
              <a:ea typeface="楷体" panose="02010609060101010101" charset="-122"/>
            </a:endParaRPr>
          </a:p>
        </p:txBody>
      </p:sp>
      <p:sp>
        <p:nvSpPr>
          <p:cNvPr id="3" name="文本框 2"/>
          <p:cNvSpPr txBox="1"/>
          <p:nvPr/>
        </p:nvSpPr>
        <p:spPr>
          <a:xfrm>
            <a:off x="9130030" y="1257300"/>
            <a:ext cx="2774315" cy="1812290"/>
          </a:xfrm>
          <a:prstGeom prst="rect">
            <a:avLst/>
          </a:prstGeom>
        </p:spPr>
        <p:txBody>
          <a:bodyPr wrap="square">
            <a:noAutofit/>
          </a:bodyPr>
          <a:p>
            <a:pPr lvl="0" algn="l" defTabSz="266700" fontAlgn="base" latinLnBrk="1">
              <a:buClrTx/>
              <a:buSzTx/>
              <a:buFontTx/>
            </a:pP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7</a:t>
            </a: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C.</a:t>
            </a: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文章将和平村与火焰土村的环境进行对比，表明在新农村建设中加强环境保护的重要性。</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错</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误（</a:t>
            </a:r>
            <a:r>
              <a:rPr lang="zh-CN" altLang="en-US"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将和平村与火焰土村的环境进行对比</a:t>
            </a: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有误，）</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3"/>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9" name="文本框 28"/>
          <p:cNvSpPr txBox="1"/>
          <p:nvPr>
            <p:custDataLst>
              <p:tags r:id="rId4"/>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348615" y="1052195"/>
            <a:ext cx="8519795" cy="5362575"/>
          </a:xfrm>
          <a:prstGeom prst="rect">
            <a:avLst/>
          </a:prstGeom>
        </p:spPr>
        <p:txBody>
          <a:bodyPr>
            <a:noAutofit/>
          </a:bodyPr>
          <a:p>
            <a:pPr marL="0" indent="266700" algn="l" defTabSz="266700" fontAlgn="base" latinLnBrk="1">
              <a:spcBef>
                <a:spcPct val="0"/>
              </a:spcBef>
              <a:spcAft>
                <a:spcPct val="0"/>
              </a:spcAft>
            </a:pPr>
            <a:r>
              <a:rPr lang="en-US" altLang="zh-CN" sz="2400" b="1">
                <a:solidFill>
                  <a:srgbClr val="000000"/>
                </a:solidFill>
                <a:latin typeface="楷体" panose="02010609060101010101" charset="-122"/>
                <a:ea typeface="楷体" panose="02010609060101010101" charset="-122"/>
              </a:rPr>
              <a:t>  14</a:t>
            </a:r>
            <a:r>
              <a:rPr lang="zh-CN" altLang="en-US" sz="2400" b="1">
                <a:solidFill>
                  <a:srgbClr val="000000"/>
                </a:solidFill>
                <a:latin typeface="楷体" panose="02010609060101010101" charset="-122"/>
                <a:ea typeface="楷体" panose="02010609060101010101" charset="-122"/>
              </a:rPr>
              <a:t>了解曾华的故事后，我才明白她为何喜欢这句话。她体悟到了其中的深意，我从内心佩服她。</a:t>
            </a:r>
            <a:endParaRPr lang="zh-CN" altLang="en-US" sz="24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400" b="1">
                <a:solidFill>
                  <a:srgbClr val="000000"/>
                </a:solidFill>
                <a:latin typeface="楷体" panose="02010609060101010101" charset="-122"/>
                <a:ea typeface="楷体" panose="02010609060101010101" charset="-122"/>
              </a:rPr>
              <a:t>  15</a:t>
            </a:r>
            <a:r>
              <a:rPr lang="zh-CN" altLang="en-US" sz="2400" b="1">
                <a:solidFill>
                  <a:srgbClr val="000000"/>
                </a:solidFill>
                <a:latin typeface="楷体" panose="02010609060101010101" charset="-122"/>
                <a:ea typeface="楷体" panose="02010609060101010101" charset="-122"/>
              </a:rPr>
              <a:t>曾华不是鲁班，她不能造“洛阳桥”，可她用两只手和村民们造了一座“花果山”。在交谈中，我还知道曾华的丈夫因一次车祸落下了终身残疾，可他克服身残的困苦，仍去广东打工，全力支持曾华的工作。而曾华勇敢地挑起了养育两个子女、操持家业、带领全村脱贫致富、建设美丽乡村的担子。</a:t>
            </a:r>
            <a:endParaRPr lang="zh-CN" altLang="en-US" sz="24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400" b="1">
                <a:solidFill>
                  <a:srgbClr val="000000"/>
                </a:solidFill>
                <a:latin typeface="楷体" panose="02010609060101010101" charset="-122"/>
                <a:ea typeface="楷体" panose="02010609060101010101" charset="-122"/>
              </a:rPr>
              <a:t>  16</a:t>
            </a:r>
            <a:r>
              <a:rPr lang="zh-CN" altLang="en-US" sz="2400" b="1">
                <a:solidFill>
                  <a:srgbClr val="000000"/>
                </a:solidFill>
                <a:latin typeface="楷体" panose="02010609060101010101" charset="-122"/>
                <a:ea typeface="楷体" panose="02010609060101010101" charset="-122"/>
              </a:rPr>
              <a:t>望着眼前这个灵秀聪颖的女子，我无法想象她内心的明澈、她意志的坚强，我被感动得泪花盈眶。我走进果园，用颤抖的手从树上摘下一个带着几片绿叶的金色脐橙。我要带回长沙去，与家人分享曾华和乡亲们一起创造的甜美生活。</a:t>
            </a:r>
            <a:endParaRPr lang="zh-CN" altLang="en-US" sz="24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400" b="1">
                <a:solidFill>
                  <a:srgbClr val="000000"/>
                </a:solidFill>
                <a:latin typeface="楷体" panose="02010609060101010101" charset="-122"/>
                <a:ea typeface="楷体" panose="02010609060101010101" charset="-122"/>
              </a:rPr>
              <a:t>  17</a:t>
            </a:r>
            <a:r>
              <a:rPr lang="zh-CN" altLang="en-US" sz="2400" b="1">
                <a:solidFill>
                  <a:srgbClr val="000000"/>
                </a:solidFill>
                <a:highlight>
                  <a:srgbClr val="FFFF00"/>
                </a:highlight>
                <a:latin typeface="楷体" panose="02010609060101010101" charset="-122"/>
                <a:ea typeface="楷体" panose="02010609060101010101" charset="-122"/>
              </a:rPr>
              <a:t>我在边城镇采访时，总会在不经意中，听到镇干部讲起火焰土村的故事。我决定去实地察看。</a:t>
            </a:r>
            <a:r>
              <a:rPr lang="zh-CN" altLang="en-US" sz="2400" b="1">
                <a:solidFill>
                  <a:srgbClr val="FF0000"/>
                </a:solidFill>
                <a:highlight>
                  <a:srgbClr val="FFFF00"/>
                </a:highlight>
                <a:latin typeface="楷体" panose="02010609060101010101" charset="-122"/>
                <a:ea typeface="楷体" panose="02010609060101010101" charset="-122"/>
                <a:sym typeface="+mn-ea"/>
              </a:rPr>
              <a:t>（</a:t>
            </a:r>
            <a:r>
              <a:rPr lang="en-US" altLang="zh-CN" sz="2400" b="1">
                <a:solidFill>
                  <a:srgbClr val="FF0000"/>
                </a:solidFill>
                <a:highlight>
                  <a:srgbClr val="FFFF00"/>
                </a:highlight>
                <a:latin typeface="楷体" panose="02010609060101010101" charset="-122"/>
                <a:ea typeface="楷体" panose="02010609060101010101" charset="-122"/>
                <a:sym typeface="+mn-ea"/>
              </a:rPr>
              <a:t>7C</a:t>
            </a:r>
            <a:r>
              <a:rPr lang="zh-CN" altLang="en-US" sz="2400" b="1">
                <a:solidFill>
                  <a:srgbClr val="FF0000"/>
                </a:solidFill>
                <a:highlight>
                  <a:srgbClr val="FFFF00"/>
                </a:highlight>
                <a:latin typeface="楷体" panose="02010609060101010101" charset="-122"/>
                <a:ea typeface="楷体" panose="02010609060101010101" charset="-122"/>
                <a:sym typeface="+mn-ea"/>
              </a:rPr>
              <a:t>）</a:t>
            </a:r>
            <a:endParaRPr lang="zh-CN" altLang="en-US" sz="2400" b="1">
              <a:solidFill>
                <a:srgbClr val="000000"/>
              </a:solidFill>
              <a:highlight>
                <a:srgbClr val="FFFF00"/>
              </a:highlight>
              <a:latin typeface="楷体" panose="02010609060101010101" charset="-122"/>
              <a:ea typeface="楷体" panose="02010609060101010101" charset="-122"/>
            </a:endParaRPr>
          </a:p>
        </p:txBody>
      </p:sp>
      <p:sp>
        <p:nvSpPr>
          <p:cNvPr id="3" name="文本框 2"/>
          <p:cNvSpPr txBox="1"/>
          <p:nvPr/>
        </p:nvSpPr>
        <p:spPr>
          <a:xfrm>
            <a:off x="9131300" y="1120775"/>
            <a:ext cx="2678430" cy="1436370"/>
          </a:xfrm>
          <a:prstGeom prst="rect">
            <a:avLst/>
          </a:prstGeom>
        </p:spPr>
        <p:txBody>
          <a:bodyPr wrap="square">
            <a:noAutofit/>
          </a:bodyPr>
          <a:p>
            <a:pPr lvl="0" algn="l" defTabSz="266700" fontAlgn="base" latinLnBrk="1">
              <a:buClrTx/>
              <a:buSzTx/>
              <a:buFontTx/>
            </a:pPr>
            <a:r>
              <a:rPr lang="en-US" altLang="zh-CN" b="1">
                <a:solidFill>
                  <a:srgbClr val="000000"/>
                </a:solidFill>
                <a:latin typeface="宋体" panose="02010600030101010101" pitchFamily="2" charset="-122"/>
                <a:ea typeface="宋体" panose="02010600030101010101" pitchFamily="2" charset="-122"/>
                <a:sym typeface="+mn-ea"/>
              </a:rPr>
              <a:t>7</a:t>
            </a:r>
            <a:r>
              <a:rPr lang="en-US" altLang="zh-CN" b="1">
                <a:solidFill>
                  <a:srgbClr val="000000"/>
                </a:solidFill>
                <a:latin typeface="宋体" panose="02010600030101010101" pitchFamily="2" charset="-122"/>
                <a:ea typeface="宋体" panose="02010600030101010101" pitchFamily="2" charset="-122"/>
                <a:sym typeface="+mn-ea"/>
              </a:rPr>
              <a:t>D.</a:t>
            </a:r>
            <a:r>
              <a:rPr lang="en-US" altLang="zh-CN" b="1">
                <a:solidFill>
                  <a:srgbClr val="000000"/>
                </a:solidFill>
                <a:latin typeface="宋体" panose="02010600030101010101" pitchFamily="2" charset="-122"/>
                <a:ea typeface="宋体" panose="02010600030101010101" pitchFamily="2" charset="-122"/>
                <a:sym typeface="+mn-ea"/>
              </a:rPr>
              <a:t>本文语言既优美雅致，又质朴清新。对自然的描写富有诗情画意，兼有画面感和抒情性。</a:t>
            </a:r>
            <a:r>
              <a:rPr lang="zh-CN" altLang="en-US" b="1">
                <a:solidFill>
                  <a:srgbClr val="FF0000"/>
                </a:solidFill>
                <a:latin typeface="宋体" panose="02010600030101010101" pitchFamily="2" charset="-122"/>
                <a:ea typeface="宋体" panose="02010600030101010101" pitchFamily="2" charset="-122"/>
                <a:sym typeface="+mn-ea"/>
              </a:rPr>
              <a:t>正</a:t>
            </a:r>
            <a:r>
              <a:rPr lang="zh-CN" altLang="en-US" b="1">
                <a:solidFill>
                  <a:srgbClr val="FF0000"/>
                </a:solidFill>
                <a:latin typeface="宋体" panose="02010600030101010101" pitchFamily="2" charset="-122"/>
                <a:ea typeface="宋体" panose="02010600030101010101" pitchFamily="2" charset="-122"/>
                <a:sym typeface="+mn-ea"/>
              </a:rPr>
              <a:t>确</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9130030" y="3195320"/>
            <a:ext cx="2774315" cy="1812290"/>
          </a:xfrm>
          <a:prstGeom prst="rect">
            <a:avLst/>
          </a:prstGeom>
        </p:spPr>
        <p:txBody>
          <a:bodyPr wrap="square">
            <a:noAutofit/>
          </a:bodyPr>
          <a:p>
            <a:pPr lvl="0" algn="l" defTabSz="266700" fontAlgn="base" latinLnBrk="1">
              <a:buClrTx/>
              <a:buSzTx/>
              <a:buFontTx/>
            </a:pP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7</a:t>
            </a: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C.</a:t>
            </a: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文章将和平村与火焰土村的环境进行对比，表明在新农村建设中加强环境保护的重要性。</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错</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误（</a:t>
            </a:r>
            <a:r>
              <a:rPr lang="zh-CN" altLang="en-US"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将和平村与火焰土村的环境进行对比</a:t>
            </a: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有误，）</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3"/>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9" name="文本框 28"/>
          <p:cNvSpPr txBox="1"/>
          <p:nvPr>
            <p:custDataLst>
              <p:tags r:id="rId4"/>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650" y="775335"/>
            <a:ext cx="8764905" cy="5730875"/>
          </a:xfrm>
          <a:prstGeom prst="rect">
            <a:avLst/>
          </a:prstGeom>
        </p:spPr>
        <p:txBody>
          <a:bodyPr>
            <a:noAutofit/>
          </a:bodyPr>
          <a:p>
            <a:pPr marL="0" indent="266700" algn="l" defTabSz="266700" fontAlgn="base" latinLnBrk="1">
              <a:spcBef>
                <a:spcPct val="0"/>
              </a:spcBef>
              <a:spcAft>
                <a:spcPct val="0"/>
              </a:spcAft>
            </a:pPr>
            <a:r>
              <a:rPr lang="en-US" altLang="zh-CN" sz="2000" b="1">
                <a:solidFill>
                  <a:srgbClr val="000000"/>
                </a:solidFill>
                <a:latin typeface="楷体" panose="02010609060101010101" charset="-122"/>
                <a:ea typeface="楷体" panose="02010609060101010101" charset="-122"/>
              </a:rPr>
              <a:t>  18</a:t>
            </a:r>
            <a:r>
              <a:rPr lang="zh-CN" altLang="en-US" sz="2000" b="1">
                <a:solidFill>
                  <a:srgbClr val="000000"/>
                </a:solidFill>
                <a:highlight>
                  <a:srgbClr val="FFFF00"/>
                </a:highlight>
                <a:latin typeface="楷体" panose="02010609060101010101" charset="-122"/>
                <a:ea typeface="楷体" panose="02010609060101010101" charset="-122"/>
              </a:rPr>
              <a:t>火焰土村有</a:t>
            </a:r>
            <a:r>
              <a:rPr lang="en-US" altLang="zh-CN" sz="2000" b="1">
                <a:solidFill>
                  <a:srgbClr val="000000"/>
                </a:solidFill>
                <a:highlight>
                  <a:srgbClr val="FFFF00"/>
                </a:highlight>
                <a:latin typeface="楷体" panose="02010609060101010101" charset="-122"/>
                <a:ea typeface="楷体" panose="02010609060101010101" charset="-122"/>
              </a:rPr>
              <a:t>202</a:t>
            </a:r>
            <a:r>
              <a:rPr lang="zh-CN" altLang="en-US" sz="2000" b="1">
                <a:solidFill>
                  <a:srgbClr val="000000"/>
                </a:solidFill>
                <a:highlight>
                  <a:srgbClr val="FFFF00"/>
                </a:highlight>
                <a:latin typeface="楷体" panose="02010609060101010101" charset="-122"/>
                <a:ea typeface="楷体" panose="02010609060101010101" charset="-122"/>
              </a:rPr>
              <a:t>户人家，长期以来散居在山峦坡边。房屋底下都是</a:t>
            </a:r>
            <a:r>
              <a:rPr lang="zh-CN" altLang="en-US" sz="2000" b="1">
                <a:solidFill>
                  <a:srgbClr val="FF0000"/>
                </a:solidFill>
                <a:highlight>
                  <a:srgbClr val="FFFF00"/>
                </a:highlight>
                <a:latin typeface="楷体" panose="02010609060101010101" charset="-122"/>
                <a:ea typeface="楷体" panose="02010609060101010101" charset="-122"/>
              </a:rPr>
              <a:t>已打通的矿洞</a:t>
            </a:r>
            <a:r>
              <a:rPr lang="zh-CN" altLang="en-US" sz="2000" b="1">
                <a:solidFill>
                  <a:srgbClr val="000000"/>
                </a:solidFill>
                <a:highlight>
                  <a:srgbClr val="FFFF00"/>
                </a:highlight>
                <a:latin typeface="楷体" panose="02010609060101010101" charset="-122"/>
                <a:ea typeface="楷体" panose="02010609060101010101" charset="-122"/>
              </a:rPr>
              <a:t>。随着时间的推移，如遇暴雨雷击、山洪暴发，随时都可能引来房屋的倒塌。站在我眼前的女村支书龙伍华，年龄并不大，可她饱经风霜的脸庞，使我对她的经历产生了好奇。她对我说：“</a:t>
            </a:r>
            <a:r>
              <a:rPr lang="zh-CN" altLang="en-US" sz="2000" b="1">
                <a:solidFill>
                  <a:srgbClr val="FF0000"/>
                </a:solidFill>
                <a:highlight>
                  <a:srgbClr val="FFFF00"/>
                </a:highlight>
                <a:latin typeface="楷体" panose="02010609060101010101" charset="-122"/>
                <a:ea typeface="楷体" panose="02010609060101010101" charset="-122"/>
              </a:rPr>
              <a:t>前些年，由于矿山的业主违规无序开采，整个山体百孔千疮。好在近几年从严督办、整改，采取关矿、堵洞、垦复、栽树还绿的举措，才还了昔日的青山绿岭。</a:t>
            </a:r>
            <a:r>
              <a:rPr lang="zh-CN" altLang="en-US" sz="2000" b="1">
                <a:solidFill>
                  <a:srgbClr val="000000"/>
                </a:solidFill>
                <a:latin typeface="楷体" panose="02010609060101010101" charset="-122"/>
                <a:ea typeface="楷体" panose="02010609060101010101" charset="-122"/>
              </a:rPr>
              <a:t>”</a:t>
            </a:r>
            <a:r>
              <a:rPr lang="zh-CN" altLang="en-US" sz="2000" b="1">
                <a:solidFill>
                  <a:srgbClr val="FF0000"/>
                </a:solidFill>
                <a:highlight>
                  <a:srgbClr val="FFFF00"/>
                </a:highlight>
                <a:latin typeface="楷体" panose="02010609060101010101" charset="-122"/>
                <a:ea typeface="楷体" panose="02010609060101010101" charset="-122"/>
                <a:sym typeface="+mn-ea"/>
              </a:rPr>
              <a:t>（</a:t>
            </a:r>
            <a:r>
              <a:rPr lang="en-US" altLang="zh-CN" sz="2000" b="1">
                <a:solidFill>
                  <a:srgbClr val="FF0000"/>
                </a:solidFill>
                <a:highlight>
                  <a:srgbClr val="FFFF00"/>
                </a:highlight>
                <a:latin typeface="楷体" panose="02010609060101010101" charset="-122"/>
                <a:ea typeface="楷体" panose="02010609060101010101" charset="-122"/>
                <a:sym typeface="+mn-ea"/>
              </a:rPr>
              <a:t>7C</a:t>
            </a:r>
            <a:r>
              <a:rPr lang="zh-CN" altLang="en-US" sz="2000" b="1">
                <a:solidFill>
                  <a:srgbClr val="FF0000"/>
                </a:solidFill>
                <a:highlight>
                  <a:srgbClr val="FFFF00"/>
                </a:highlight>
                <a:latin typeface="楷体" panose="02010609060101010101" charset="-122"/>
                <a:ea typeface="楷体" panose="02010609060101010101" charset="-122"/>
                <a:sym typeface="+mn-ea"/>
              </a:rPr>
              <a:t>）</a:t>
            </a:r>
            <a:endParaRPr lang="zh-CN" altLang="en-US" sz="20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000" b="1">
                <a:solidFill>
                  <a:srgbClr val="000000"/>
                </a:solidFill>
                <a:latin typeface="楷体" panose="02010609060101010101" charset="-122"/>
                <a:ea typeface="楷体" panose="02010609060101010101" charset="-122"/>
              </a:rPr>
              <a:t>  19</a:t>
            </a:r>
            <a:r>
              <a:rPr lang="zh-CN" altLang="en-US" sz="2000" b="1">
                <a:solidFill>
                  <a:srgbClr val="000000"/>
                </a:solidFill>
                <a:latin typeface="楷体" panose="02010609060101010101" charset="-122"/>
                <a:ea typeface="楷体" panose="02010609060101010101" charset="-122"/>
              </a:rPr>
              <a:t>我爬上山梁，穿越荆棘丛生、已经封堵垦复的矿井旧址，就能看见脚下和远处山峦已完全恢复良好生态。我不禁深深感叹于沈从文那句“</a:t>
            </a:r>
            <a:r>
              <a:rPr lang="zh-CN" altLang="en-US" sz="2000" b="1" u="sng">
                <a:solidFill>
                  <a:srgbClr val="000000"/>
                </a:solidFill>
                <a:latin typeface="楷体" panose="02010609060101010101" charset="-122"/>
                <a:ea typeface="楷体" panose="02010609060101010101" charset="-122"/>
              </a:rPr>
              <a:t>一切生命无不出自绿色，无不取给于绿色，最终亦无不被绿色所困惑</a:t>
            </a:r>
            <a:r>
              <a:rPr lang="zh-CN" altLang="en-US" sz="2000" b="1">
                <a:solidFill>
                  <a:srgbClr val="000000"/>
                </a:solidFill>
                <a:latin typeface="楷体" panose="02010609060101010101" charset="-122"/>
                <a:ea typeface="楷体" panose="02010609060101010101" charset="-122"/>
              </a:rPr>
              <a:t>”。这时，一个背着双肩包的青年小伙子，赶着一群毛色油亮的黄牛，向山头缓缓移动，一会儿就消失在一片绿色的丛林中。</a:t>
            </a:r>
            <a:endParaRPr lang="zh-CN" altLang="en-US" sz="2000" b="1">
              <a:solidFill>
                <a:srgbClr val="000000"/>
              </a:solidFill>
              <a:latin typeface="楷体" panose="02010609060101010101" charset="-122"/>
              <a:ea typeface="楷体" panose="02010609060101010101" charset="-122"/>
            </a:endParaRPr>
          </a:p>
          <a:p>
            <a:pPr marL="0" indent="266700" algn="l" defTabSz="266700" fontAlgn="base" latinLnBrk="1">
              <a:spcBef>
                <a:spcPct val="0"/>
              </a:spcBef>
              <a:spcAft>
                <a:spcPct val="0"/>
              </a:spcAft>
            </a:pPr>
            <a:r>
              <a:rPr lang="en-US" altLang="zh-CN" sz="2000" b="1">
                <a:solidFill>
                  <a:srgbClr val="000000"/>
                </a:solidFill>
                <a:latin typeface="楷体" panose="02010609060101010101" charset="-122"/>
                <a:ea typeface="楷体" panose="02010609060101010101" charset="-122"/>
              </a:rPr>
              <a:t>  20</a:t>
            </a:r>
            <a:r>
              <a:rPr lang="zh-CN" altLang="en-US" sz="2000" b="1">
                <a:solidFill>
                  <a:srgbClr val="000000"/>
                </a:solidFill>
                <a:latin typeface="楷体" panose="02010609060101010101" charset="-122"/>
                <a:ea typeface="楷体" panose="02010609060101010101" charset="-122"/>
              </a:rPr>
              <a:t>返程途中，我想起沈老先生在</a:t>
            </a:r>
            <a:r>
              <a:rPr lang="en-US" altLang="zh-CN" sz="2000" b="1">
                <a:solidFill>
                  <a:srgbClr val="000000"/>
                </a:solidFill>
                <a:latin typeface="楷体" panose="02010609060101010101" charset="-122"/>
                <a:ea typeface="楷体" panose="02010609060101010101" charset="-122"/>
              </a:rPr>
              <a:t>《</a:t>
            </a:r>
            <a:r>
              <a:rPr lang="zh-CN" altLang="en-US" sz="2000" b="1">
                <a:solidFill>
                  <a:srgbClr val="000000"/>
                </a:solidFill>
                <a:latin typeface="楷体" panose="02010609060101010101" charset="-122"/>
                <a:ea typeface="楷体" panose="02010609060101010101" charset="-122"/>
              </a:rPr>
              <a:t>边城</a:t>
            </a:r>
            <a:r>
              <a:rPr lang="en-US" altLang="zh-CN" sz="2000" b="1">
                <a:solidFill>
                  <a:srgbClr val="000000"/>
                </a:solidFill>
                <a:latin typeface="楷体" panose="02010609060101010101" charset="-122"/>
                <a:ea typeface="楷体" panose="02010609060101010101" charset="-122"/>
              </a:rPr>
              <a:t>》</a:t>
            </a:r>
            <a:r>
              <a:rPr lang="zh-CN" altLang="en-US" sz="2000" b="1">
                <a:solidFill>
                  <a:srgbClr val="000000"/>
                </a:solidFill>
                <a:latin typeface="楷体" panose="02010609060101010101" charset="-122"/>
                <a:ea typeface="楷体" panose="02010609060101010101" charset="-122"/>
              </a:rPr>
              <a:t>中的一段话：“诗人们会在一件小事上写出整本整部的诗，雕刻家会在一块石头上雕出骨血如生的人像，谁不是为了惦着一个微笑的影子，或是一个皱眉的记号，方弄出那么些古怪成绩</a:t>
            </a:r>
            <a:r>
              <a:rPr lang="en-US" altLang="zh-CN" sz="2000" b="1">
                <a:solidFill>
                  <a:srgbClr val="000000"/>
                </a:solidFill>
                <a:latin typeface="楷体" panose="02010609060101010101" charset="-122"/>
                <a:ea typeface="楷体" panose="02010609060101010101" charset="-122"/>
              </a:rPr>
              <a:t>?”</a:t>
            </a:r>
            <a:r>
              <a:rPr lang="zh-CN" altLang="en-US" sz="2000" b="1">
                <a:solidFill>
                  <a:srgbClr val="000000"/>
                </a:solidFill>
                <a:latin typeface="楷体" panose="02010609060101010101" charset="-122"/>
                <a:ea typeface="楷体" panose="02010609060101010101" charset="-122"/>
              </a:rPr>
              <a:t>说得真妙！</a:t>
            </a:r>
            <a:r>
              <a:rPr lang="zh-CN" altLang="en-US" sz="2000" b="1">
                <a:solidFill>
                  <a:srgbClr val="000000"/>
                </a:solidFill>
                <a:highlight>
                  <a:srgbClr val="FFFF00"/>
                </a:highlight>
                <a:latin typeface="楷体" panose="02010609060101010101" charset="-122"/>
                <a:ea typeface="楷体" panose="02010609060101010101" charset="-122"/>
              </a:rPr>
              <a:t>我想沈老先生若地下有知，他看到今天的边城铺开的瑰丽画卷，呈现的美好生活风情，他或许会写一个</a:t>
            </a:r>
            <a:r>
              <a:rPr lang="en-US" altLang="zh-CN" sz="2000" b="1">
                <a:solidFill>
                  <a:srgbClr val="000000"/>
                </a:solidFill>
                <a:highlight>
                  <a:srgbClr val="FFFF00"/>
                </a:highlight>
                <a:latin typeface="楷体" panose="02010609060101010101" charset="-122"/>
                <a:ea typeface="楷体" panose="02010609060101010101" charset="-122"/>
              </a:rPr>
              <a:t>《</a:t>
            </a:r>
            <a:r>
              <a:rPr lang="zh-CN" altLang="en-US" sz="2000" b="1">
                <a:solidFill>
                  <a:srgbClr val="000000"/>
                </a:solidFill>
                <a:highlight>
                  <a:srgbClr val="FFFF00"/>
                </a:highlight>
                <a:latin typeface="楷体" panose="02010609060101010101" charset="-122"/>
                <a:ea typeface="楷体" panose="02010609060101010101" charset="-122"/>
              </a:rPr>
              <a:t>边城</a:t>
            </a:r>
            <a:r>
              <a:rPr lang="en-US" altLang="zh-CN" sz="2000" b="1">
                <a:solidFill>
                  <a:srgbClr val="000000"/>
                </a:solidFill>
                <a:highlight>
                  <a:srgbClr val="FFFF00"/>
                </a:highlight>
                <a:latin typeface="楷体" panose="02010609060101010101" charset="-122"/>
                <a:ea typeface="楷体" panose="02010609060101010101" charset="-122"/>
              </a:rPr>
              <a:t>》</a:t>
            </a:r>
            <a:r>
              <a:rPr lang="zh-CN" altLang="en-US" sz="2000" b="1">
                <a:solidFill>
                  <a:srgbClr val="000000"/>
                </a:solidFill>
                <a:highlight>
                  <a:srgbClr val="FFFF00"/>
                </a:highlight>
                <a:latin typeface="楷体" panose="02010609060101010101" charset="-122"/>
                <a:ea typeface="楷体" panose="02010609060101010101" charset="-122"/>
              </a:rPr>
              <a:t>的续集，描绘当代翠翠的传奇。</a:t>
            </a:r>
            <a:r>
              <a:rPr lang="zh-CN" altLang="en-US" sz="2000" b="1">
                <a:solidFill>
                  <a:srgbClr val="FF0000"/>
                </a:solidFill>
                <a:highlight>
                  <a:srgbClr val="FFFF00"/>
                </a:highlight>
                <a:latin typeface="楷体" panose="02010609060101010101" charset="-122"/>
                <a:ea typeface="楷体" panose="02010609060101010101" charset="-122"/>
                <a:sym typeface="+mn-ea"/>
              </a:rPr>
              <a:t>（</a:t>
            </a:r>
            <a:r>
              <a:rPr lang="en-US" altLang="zh-CN" sz="2000" b="1">
                <a:solidFill>
                  <a:srgbClr val="FF0000"/>
                </a:solidFill>
                <a:highlight>
                  <a:srgbClr val="FFFF00"/>
                </a:highlight>
                <a:latin typeface="楷体" panose="02010609060101010101" charset="-122"/>
                <a:ea typeface="楷体" panose="02010609060101010101" charset="-122"/>
                <a:sym typeface="+mn-ea"/>
              </a:rPr>
              <a:t>6D</a:t>
            </a:r>
            <a:r>
              <a:rPr lang="zh-CN" altLang="en-US" sz="2000" b="1">
                <a:solidFill>
                  <a:srgbClr val="FF0000"/>
                </a:solidFill>
                <a:highlight>
                  <a:srgbClr val="FFFF00"/>
                </a:highlight>
                <a:latin typeface="楷体" panose="02010609060101010101" charset="-122"/>
                <a:ea typeface="楷体" panose="02010609060101010101" charset="-122"/>
                <a:sym typeface="+mn-ea"/>
              </a:rPr>
              <a:t>）</a:t>
            </a:r>
            <a:endParaRPr lang="zh-CN" altLang="en-US" sz="2000" b="1">
              <a:solidFill>
                <a:srgbClr val="000000"/>
              </a:solidFill>
              <a:highlight>
                <a:srgbClr val="FFFF00"/>
              </a:highlight>
              <a:latin typeface="楷体" panose="02010609060101010101" charset="-122"/>
              <a:ea typeface="楷体" panose="02010609060101010101" charset="-122"/>
            </a:endParaRPr>
          </a:p>
        </p:txBody>
      </p:sp>
      <p:sp>
        <p:nvSpPr>
          <p:cNvPr id="3" name="文本框 2"/>
          <p:cNvSpPr txBox="1"/>
          <p:nvPr/>
        </p:nvSpPr>
        <p:spPr>
          <a:xfrm>
            <a:off x="9131300" y="5201285"/>
            <a:ext cx="2773045" cy="1400175"/>
          </a:xfrm>
          <a:prstGeom prst="rect">
            <a:avLst/>
          </a:prstGeom>
        </p:spPr>
        <p:txBody>
          <a:bodyPr wrap="square">
            <a:noAutofit/>
          </a:bodyPr>
          <a:p>
            <a:pPr lvl="0" algn="l" defTabSz="266700" fontAlgn="base" latinLnBrk="1">
              <a:buClrTx/>
              <a:buSzTx/>
              <a:buFontTx/>
            </a:pPr>
            <a:r>
              <a:rPr lang="en-US" altLang="zh-CN" b="1">
                <a:solidFill>
                  <a:srgbClr val="000000"/>
                </a:solidFill>
                <a:latin typeface="宋体" panose="02010600030101010101" pitchFamily="2" charset="-122"/>
                <a:ea typeface="宋体" panose="02010600030101010101" pitchFamily="2" charset="-122"/>
                <a:sym typeface="+mn-ea"/>
              </a:rPr>
              <a:t>6</a:t>
            </a:r>
            <a:r>
              <a:rPr lang="en-US" altLang="zh-CN" b="1">
                <a:solidFill>
                  <a:srgbClr val="000000"/>
                </a:solidFill>
                <a:latin typeface="宋体" panose="02010600030101010101" pitchFamily="2" charset="-122"/>
                <a:ea typeface="宋体" panose="02010600030101010101" pitchFamily="2" charset="-122"/>
                <a:sym typeface="+mn-ea"/>
              </a:rPr>
              <a:t>D.</a:t>
            </a:r>
            <a:r>
              <a:rPr lang="en-US" altLang="zh-CN" b="1">
                <a:solidFill>
                  <a:srgbClr val="000000"/>
                </a:solidFill>
                <a:latin typeface="宋体" panose="02010600030101010101" pitchFamily="2" charset="-122"/>
                <a:ea typeface="宋体" panose="02010600030101010101" pitchFamily="2" charset="-122"/>
                <a:sym typeface="+mn-ea"/>
              </a:rPr>
              <a:t>文章以设想为</a:t>
            </a:r>
            <a:r>
              <a:rPr lang="en-US" altLang="zh-CN" b="1">
                <a:solidFill>
                  <a:srgbClr val="000000"/>
                </a:solidFill>
                <a:latin typeface="宋体" panose="02010600030101010101" pitchFamily="2" charset="-122"/>
                <a:ea typeface="宋体" panose="02010600030101010101" pitchFamily="2" charset="-122"/>
                <a:sym typeface="+mn-ea"/>
              </a:rPr>
              <a:t>《</a:t>
            </a:r>
            <a:r>
              <a:rPr lang="en-US" altLang="zh-CN" b="1">
                <a:solidFill>
                  <a:srgbClr val="000000"/>
                </a:solidFill>
                <a:latin typeface="宋体" panose="02010600030101010101" pitchFamily="2" charset="-122"/>
                <a:ea typeface="宋体" panose="02010600030101010101" pitchFamily="2" charset="-122"/>
                <a:sym typeface="+mn-ea"/>
              </a:rPr>
              <a:t>边城</a:t>
            </a:r>
            <a:r>
              <a:rPr lang="en-US" altLang="zh-CN" b="1">
                <a:solidFill>
                  <a:srgbClr val="000000"/>
                </a:solidFill>
                <a:latin typeface="宋体" panose="02010600030101010101" pitchFamily="2" charset="-122"/>
                <a:ea typeface="宋体" panose="02010600030101010101" pitchFamily="2" charset="-122"/>
                <a:sym typeface="+mn-ea"/>
              </a:rPr>
              <a:t>》</a:t>
            </a:r>
            <a:r>
              <a:rPr lang="en-US" altLang="zh-CN" b="1">
                <a:solidFill>
                  <a:srgbClr val="000000"/>
                </a:solidFill>
                <a:latin typeface="宋体" panose="02010600030101010101" pitchFamily="2" charset="-122"/>
                <a:ea typeface="宋体" panose="02010600030101010101" pitchFamily="2" charset="-122"/>
                <a:sym typeface="+mn-ea"/>
              </a:rPr>
              <a:t>写续集作结，流露出作者对当今边城美好人事的赞美之情。</a:t>
            </a:r>
            <a:r>
              <a:rPr lang="zh-CN" altLang="en-US" b="1">
                <a:solidFill>
                  <a:srgbClr val="FF0000"/>
                </a:solidFill>
                <a:latin typeface="宋体" panose="02010600030101010101" pitchFamily="2" charset="-122"/>
                <a:ea typeface="宋体" panose="02010600030101010101" pitchFamily="2" charset="-122"/>
                <a:sym typeface="+mn-ea"/>
              </a:rPr>
              <a:t>正</a:t>
            </a:r>
            <a:r>
              <a:rPr lang="zh-CN" altLang="en-US" b="1">
                <a:solidFill>
                  <a:srgbClr val="FF0000"/>
                </a:solidFill>
                <a:latin typeface="宋体" panose="02010600030101010101" pitchFamily="2" charset="-122"/>
                <a:ea typeface="宋体" panose="02010600030101010101" pitchFamily="2" charset="-122"/>
                <a:sym typeface="+mn-ea"/>
              </a:rPr>
              <a:t>确</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9119870" y="1616710"/>
            <a:ext cx="2774315" cy="1812290"/>
          </a:xfrm>
          <a:prstGeom prst="rect">
            <a:avLst/>
          </a:prstGeom>
        </p:spPr>
        <p:txBody>
          <a:bodyPr wrap="square">
            <a:noAutofit/>
          </a:bodyPr>
          <a:p>
            <a:pPr lvl="0" algn="l" defTabSz="266700" fontAlgn="base" latinLnBrk="1">
              <a:buClrTx/>
              <a:buSzTx/>
              <a:buFontTx/>
            </a:pP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7</a:t>
            </a: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C.</a:t>
            </a: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文章将和平村与火焰土村的环境进行对比，表明在新农村建设中加强环境保护的重要性。</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错</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误（</a:t>
            </a:r>
            <a:r>
              <a:rPr lang="zh-CN" altLang="en-US"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将和平村与火焰土村的环境进行对比</a:t>
            </a:r>
            <a:r>
              <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有误，）</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2019300" y="1593850"/>
            <a:ext cx="8209280" cy="3917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 name="文本框 6"/>
          <p:cNvSpPr txBox="1"/>
          <p:nvPr>
            <p:custDataLst>
              <p:tags r:id="rId2"/>
            </p:custDataLst>
          </p:nvPr>
        </p:nvSpPr>
        <p:spPr>
          <a:xfrm>
            <a:off x="3587115" y="2740025"/>
            <a:ext cx="4533900" cy="1014730"/>
          </a:xfrm>
          <a:prstGeom prst="rect">
            <a:avLst/>
          </a:prstGeom>
          <a:noFill/>
        </p:spPr>
        <p:txBody>
          <a:bodyPr vert="horz" wrap="square" rtlCol="0">
            <a:spAutoFit/>
          </a:bodyPr>
          <a:p>
            <a:pPr algn="l">
              <a:lnSpc>
                <a:spcPct val="150000"/>
              </a:lnSpc>
            </a:pPr>
            <a:r>
              <a:rPr lang="en-US" altLang="zh-CN" sz="4000">
                <a:solidFill>
                  <a:schemeClr val="lt1"/>
                </a:solidFill>
                <a:latin typeface="方正大黑简体" panose="02000000000000000000" charset="-122"/>
                <a:ea typeface="方正大黑简体" panose="02000000000000000000" charset="-122"/>
                <a:cs typeface="方正大黑简体" panose="02000000000000000000" charset="-122"/>
              </a:rPr>
              <a:t>01  </a:t>
            </a:r>
            <a:r>
              <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rPr>
              <a:t>现代文阅读</a:t>
            </a:r>
            <a:r>
              <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sym typeface="+mn-ea"/>
              </a:rPr>
              <a:t>Ⅰ</a:t>
            </a:r>
            <a:endPar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sym typeface="+mn-ea"/>
            </a:endParaRPr>
          </a:p>
        </p:txBody>
      </p:sp>
      <p:sp>
        <p:nvSpPr>
          <p:cNvPr id="2" name="图文框 1"/>
          <p:cNvSpPr/>
          <p:nvPr>
            <p:custDataLst>
              <p:tags r:id="rId3"/>
            </p:custDataLst>
          </p:nvPr>
        </p:nvSpPr>
        <p:spPr>
          <a:xfrm>
            <a:off x="2159635" y="1729105"/>
            <a:ext cx="7898130" cy="3638550"/>
          </a:xfrm>
          <a:prstGeom prst="frame">
            <a:avLst>
              <a:gd name="adj1" fmla="val 1216"/>
            </a:avLst>
          </a:prstGeom>
          <a:solidFill>
            <a:schemeClr val="dk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endParaRPr>
          </a:p>
        </p:txBody>
      </p:sp>
      <p:pic>
        <p:nvPicPr>
          <p:cNvPr id="6" name="图片 5" descr="图标镂空"/>
          <p:cNvPicPr>
            <a:picLocks noChangeAspect="1"/>
          </p:cNvPicPr>
          <p:nvPr>
            <p:custDataLst>
              <p:tags r:id="rId4"/>
            </p:custDataLst>
          </p:nvPr>
        </p:nvPicPr>
        <p:blipFill>
          <a:blip r:embed="rId5"/>
          <a:srcRect l="12064" t="11428" r="12701" b="13975"/>
          <a:stretch>
            <a:fillRect/>
          </a:stretch>
        </p:blipFill>
        <p:spPr>
          <a:xfrm>
            <a:off x="7448550" y="2477135"/>
            <a:ext cx="577215" cy="582930"/>
          </a:xfrm>
          <a:prstGeom prst="rect">
            <a:avLst/>
          </a:prstGeom>
        </p:spPr>
      </p:pic>
      <p:sp>
        <p:nvSpPr>
          <p:cNvPr id="13" name="文本框 12"/>
          <p:cNvSpPr txBox="1"/>
          <p:nvPr>
            <p:custDataLst>
              <p:tags r:id="rId6"/>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8" name="图片 7" descr="小鸟站在树枝上的花&#10;&#10;描述已自动生成"/>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087870" y="3277870"/>
            <a:ext cx="3488690" cy="4049395"/>
          </a:xfrm>
          <a:custGeom>
            <a:avLst/>
            <a:gdLst>
              <a:gd name="connsiteX0" fmla="*/ 0 w 4541807"/>
              <a:gd name="connsiteY0" fmla="*/ 0 h 6679129"/>
              <a:gd name="connsiteX1" fmla="*/ 4541807 w 4541807"/>
              <a:gd name="connsiteY1" fmla="*/ 0 h 6679129"/>
              <a:gd name="connsiteX2" fmla="*/ 4541807 w 4541807"/>
              <a:gd name="connsiteY2" fmla="*/ 6679129 h 6679129"/>
              <a:gd name="connsiteX3" fmla="*/ 277173 w 4541807"/>
              <a:gd name="connsiteY3" fmla="*/ 6679129 h 6679129"/>
              <a:gd name="connsiteX4" fmla="*/ 326648 w 4541807"/>
              <a:gd name="connsiteY4" fmla="*/ 6671579 h 6679129"/>
              <a:gd name="connsiteX5" fmla="*/ 1620796 w 4541807"/>
              <a:gd name="connsiteY5" fmla="*/ 5083712 h 6679129"/>
              <a:gd name="connsiteX6" fmla="*/ 1250685 w 4541807"/>
              <a:gd name="connsiteY6" fmla="*/ 4052735 h 6679129"/>
              <a:gd name="connsiteX7" fmla="*/ 1166688 w 4541807"/>
              <a:gd name="connsiteY7" fmla="*/ 3960315 h 6679129"/>
              <a:gd name="connsiteX8" fmla="*/ 1281902 w 4541807"/>
              <a:gd name="connsiteY8" fmla="*/ 3898276 h 6679129"/>
              <a:gd name="connsiteX9" fmla="*/ 1402482 w 4541807"/>
              <a:gd name="connsiteY9" fmla="*/ 3832962 h 6679129"/>
              <a:gd name="connsiteX10" fmla="*/ 1467796 w 4541807"/>
              <a:gd name="connsiteY10" fmla="*/ 3712382 h 6679129"/>
              <a:gd name="connsiteX11" fmla="*/ 1588377 w 4541807"/>
              <a:gd name="connsiteY11" fmla="*/ 2908514 h 6679129"/>
              <a:gd name="connsiteX12" fmla="*/ 1432627 w 4541807"/>
              <a:gd name="connsiteY12" fmla="*/ 2491507 h 6679129"/>
              <a:gd name="connsiteX13" fmla="*/ 714170 w 4541807"/>
              <a:gd name="connsiteY13" fmla="*/ 2672377 h 6679129"/>
              <a:gd name="connsiteX14" fmla="*/ 513203 w 4541807"/>
              <a:gd name="connsiteY14" fmla="*/ 3134601 h 6679129"/>
              <a:gd name="connsiteX15" fmla="*/ 469522 w 4541807"/>
              <a:gd name="connsiteY15" fmla="*/ 3532582 h 6679129"/>
              <a:gd name="connsiteX16" fmla="*/ 326647 w 4541807"/>
              <a:gd name="connsiteY16" fmla="*/ 3495845 h 6679129"/>
              <a:gd name="connsiteX17" fmla="*/ 0 w 4541807"/>
              <a:gd name="connsiteY17" fmla="*/ 3462916 h 66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1807" h="6679129">
                <a:moveTo>
                  <a:pt x="0" y="0"/>
                </a:moveTo>
                <a:lnTo>
                  <a:pt x="4541807" y="0"/>
                </a:lnTo>
                <a:lnTo>
                  <a:pt x="4541807" y="6679129"/>
                </a:lnTo>
                <a:lnTo>
                  <a:pt x="277173" y="6679129"/>
                </a:lnTo>
                <a:lnTo>
                  <a:pt x="326648" y="6671579"/>
                </a:lnTo>
                <a:cubicBezTo>
                  <a:pt x="1065216" y="6520446"/>
                  <a:pt x="1620796" y="5866961"/>
                  <a:pt x="1620796" y="5083712"/>
                </a:cubicBezTo>
                <a:cubicBezTo>
                  <a:pt x="1620796" y="4692088"/>
                  <a:pt x="1481901" y="4332904"/>
                  <a:pt x="1250685" y="4052735"/>
                </a:cubicBezTo>
                <a:lnTo>
                  <a:pt x="1166688" y="3960315"/>
                </a:lnTo>
                <a:lnTo>
                  <a:pt x="1281902" y="3898276"/>
                </a:lnTo>
                <a:lnTo>
                  <a:pt x="1402482" y="3832962"/>
                </a:lnTo>
                <a:lnTo>
                  <a:pt x="1467796" y="3712382"/>
                </a:lnTo>
                <a:lnTo>
                  <a:pt x="1588377" y="2908514"/>
                </a:lnTo>
                <a:lnTo>
                  <a:pt x="1432627" y="2491507"/>
                </a:lnTo>
                <a:lnTo>
                  <a:pt x="714170" y="2672377"/>
                </a:lnTo>
                <a:lnTo>
                  <a:pt x="513203" y="3134601"/>
                </a:lnTo>
                <a:lnTo>
                  <a:pt x="469522" y="3532582"/>
                </a:lnTo>
                <a:lnTo>
                  <a:pt x="326647" y="3495845"/>
                </a:lnTo>
                <a:cubicBezTo>
                  <a:pt x="221137" y="3474254"/>
                  <a:pt x="111893" y="3462916"/>
                  <a:pt x="0" y="3462916"/>
                </a:cubicBezTo>
                <a:close/>
              </a:path>
            </a:pathLst>
          </a:cu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5422265"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p:spPr>
        <p:txBody>
          <a:bodyPr wrap="square" rtlCol="0">
            <a:sp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6096000" y="948055"/>
            <a:ext cx="5554980" cy="1106805"/>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sz="2200">
                <a:solidFill>
                  <a:srgbClr val="000000"/>
                </a:solidFill>
                <a:sym typeface="+mn-ea"/>
              </a:rPr>
              <a:t>本题考查学生分析鉴赏作品内容的能力。</a:t>
            </a:r>
            <a:endParaRPr sz="2200">
              <a:solidFill>
                <a:srgbClr val="000000"/>
              </a:solidFill>
            </a:endParaRPr>
          </a:p>
          <a:p>
            <a:pPr indent="0" fontAlgn="auto"/>
            <a:endParaRPr lang="en-US"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6020435" y="3146425"/>
            <a:ext cx="5882005" cy="1106805"/>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r>
              <a:rPr lang="en-US" altLang="zh-CN" sz="2200" b="0">
                <a:solidFill>
                  <a:srgbClr val="000000"/>
                </a:solidFill>
                <a:ea typeface="黑体" panose="02010609060101010101" charset="-122"/>
              </a:rPr>
              <a:t>A“</a:t>
            </a:r>
            <a:r>
              <a:rPr lang="zh-CN" altLang="en-US" sz="2200" b="0">
                <a:solidFill>
                  <a:srgbClr val="000000"/>
                </a:solidFill>
                <a:ea typeface="黑体" panose="02010609060101010101" charset="-122"/>
              </a:rPr>
              <a:t>水车</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象征着边城的现代化进程</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有误。</a:t>
            </a:r>
            <a:endParaRPr lang="zh-CN" altLang="en-US"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6096000" y="5345430"/>
            <a:ext cx="5806440" cy="429895"/>
          </a:xfrm>
          <a:prstGeom prst="rect">
            <a:avLst/>
          </a:prstGeom>
          <a:noFill/>
          <a:ln w="9525">
            <a:noFill/>
          </a:ln>
        </p:spPr>
        <p:txBody>
          <a:bodyPr wrap="square">
            <a:spAutoFit/>
          </a:bodyPr>
          <a:p>
            <a:pPr indent="0" fontAlgn="auto"/>
            <a:r>
              <a:rPr lang="zh-CN" sz="2200">
                <a:solidFill>
                  <a:srgbClr val="FF0000"/>
                </a:solidFill>
                <a:ea typeface="黑体" panose="02010609060101010101" charset="-122"/>
                <a:sym typeface="+mn-ea"/>
              </a:rPr>
              <a:t>【参考答案】</a:t>
            </a:r>
            <a:r>
              <a:rPr lang="en-US" sz="2200">
                <a:solidFill>
                  <a:srgbClr val="FF0000"/>
                </a:solidFill>
                <a:latin typeface="宋体" panose="02010600030101010101" pitchFamily="2" charset="-122"/>
                <a:ea typeface="黑体" panose="02010609060101010101" charset="-122"/>
                <a:sym typeface="+mn-ea"/>
              </a:rPr>
              <a:t> </a:t>
            </a:r>
            <a:r>
              <a:rPr lang="en-US" altLang="zh-CN" sz="2200">
                <a:solidFill>
                  <a:srgbClr val="FF0000"/>
                </a:solidFill>
                <a:ea typeface="黑体" panose="02010609060101010101" charset="-122"/>
                <a:sym typeface="+mn-ea"/>
              </a:rPr>
              <a:t>A</a:t>
            </a:r>
            <a:r>
              <a:rPr lang="en-US" sz="2200">
                <a:solidFill>
                  <a:srgbClr val="FF0000"/>
                </a:solidFill>
                <a:latin typeface="宋体" panose="02010600030101010101" pitchFamily="2" charset="-122"/>
                <a:ea typeface="黑体" panose="02010609060101010101" charset="-122"/>
                <a:sym typeface="+mn-ea"/>
              </a:rPr>
              <a:t> </a:t>
            </a:r>
            <a:r>
              <a:rPr lang="en-US" sz="2200" b="0">
                <a:solidFill>
                  <a:srgbClr val="FF0000"/>
                </a:solidFill>
                <a:latin typeface="宋体" panose="02010600030101010101" pitchFamily="2" charset="-122"/>
              </a:rPr>
              <a:t> </a:t>
            </a:r>
            <a:endParaRPr lang="en-US" altLang="en-US" sz="2200" b="0">
              <a:solidFill>
                <a:srgbClr val="FF0000"/>
              </a:solidFill>
              <a:latin typeface="宋体" panose="02010600030101010101" pitchFamily="2" charset="-122"/>
            </a:endParaRPr>
          </a:p>
        </p:txBody>
      </p:sp>
      <p:sp>
        <p:nvSpPr>
          <p:cNvPr id="6" name="文本框 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18465" y="983298"/>
            <a:ext cx="5080000" cy="5262245"/>
          </a:xfrm>
          <a:prstGeom prst="rect">
            <a:avLst/>
          </a:prstGeom>
        </p:spPr>
        <p:txBody>
          <a:bodyPr>
            <a:spAutoFit/>
          </a:bodyPr>
          <a:p>
            <a:pPr marL="0" indent="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6.</a:t>
            </a:r>
            <a:r>
              <a:rPr lang="zh-CN" altLang="en-US" sz="2400" b="1">
                <a:solidFill>
                  <a:srgbClr val="000000"/>
                </a:solidFill>
                <a:latin typeface="宋体" panose="02010600030101010101" pitchFamily="2" charset="-122"/>
                <a:ea typeface="宋体" panose="02010600030101010101" pitchFamily="2" charset="-122"/>
              </a:rPr>
              <a:t>下列对文本相关内容的理解，不正确的一项是</a:t>
            </a:r>
            <a:r>
              <a:rPr lang="en-US" altLang="zh-CN" sz="2400" b="1">
                <a:solidFill>
                  <a:srgbClr val="000000"/>
                </a:solidFill>
                <a:latin typeface="宋体" panose="02010600030101010101" pitchFamily="2" charset="-122"/>
                <a:ea typeface="宋体" panose="02010600030101010101" pitchFamily="2" charset="-122"/>
              </a:rPr>
              <a:t>(3</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A.</a:t>
            </a:r>
            <a:r>
              <a:rPr lang="zh-CN" altLang="en-US" sz="2400" b="1">
                <a:solidFill>
                  <a:srgbClr val="000000"/>
                </a:solidFill>
                <a:latin typeface="宋体" panose="02010600030101010101" pitchFamily="2" charset="-122"/>
                <a:ea typeface="宋体" panose="02010600030101010101" pitchFamily="2" charset="-122"/>
              </a:rPr>
              <a:t>文章开篇提到的钢缆和水车，象征着边城的现代化进程，表现了边城喜人的变化。</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B.</a:t>
            </a:r>
            <a:r>
              <a:rPr lang="zh-CN" altLang="en-US" sz="2400" b="1">
                <a:solidFill>
                  <a:srgbClr val="000000"/>
                </a:solidFill>
                <a:latin typeface="宋体" panose="02010600030101010101" pitchFamily="2" charset="-122"/>
                <a:ea typeface="宋体" panose="02010600030101010101" pitchFamily="2" charset="-122"/>
              </a:rPr>
              <a:t>作者在边城看到的景物和感受到的氛围，与</a:t>
            </a:r>
            <a:r>
              <a:rPr lang="en-US" altLang="zh-CN" sz="2400" b="1">
                <a:solidFill>
                  <a:srgbClr val="000000"/>
                </a:solidFill>
                <a:latin typeface="宋体" panose="02010600030101010101" pitchFamily="2" charset="-122"/>
                <a:ea typeface="宋体" panose="02010600030101010101" pitchFamily="2" charset="-122"/>
              </a:rPr>
              <a:t>《</a:t>
            </a:r>
            <a:r>
              <a:rPr lang="zh-CN" altLang="en-US" sz="2400" b="1">
                <a:solidFill>
                  <a:srgbClr val="000000"/>
                </a:solidFill>
                <a:latin typeface="宋体" panose="02010600030101010101" pitchFamily="2" charset="-122"/>
                <a:ea typeface="宋体" panose="02010600030101010101" pitchFamily="2" charset="-122"/>
              </a:rPr>
              <a:t>边城</a:t>
            </a:r>
            <a:r>
              <a:rPr lang="en-US" altLang="zh-CN" sz="2400" b="1">
                <a:solidFill>
                  <a:srgbClr val="000000"/>
                </a:solidFill>
                <a:latin typeface="宋体" panose="02010600030101010101" pitchFamily="2" charset="-122"/>
                <a:ea typeface="宋体" panose="02010600030101010101" pitchFamily="2" charset="-122"/>
              </a:rPr>
              <a:t>》</a:t>
            </a:r>
            <a:r>
              <a:rPr lang="zh-CN" altLang="en-US" sz="2400" b="1">
                <a:solidFill>
                  <a:srgbClr val="000000"/>
                </a:solidFill>
                <a:latin typeface="宋体" panose="02010600030101010101" pitchFamily="2" charset="-122"/>
                <a:ea typeface="宋体" panose="02010600030101010101" pitchFamily="2" charset="-122"/>
              </a:rPr>
              <a:t>开篇中的描写，并不完全一致。</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C.</a:t>
            </a:r>
            <a:r>
              <a:rPr lang="zh-CN" altLang="en-US" sz="2400" b="1">
                <a:solidFill>
                  <a:srgbClr val="000000"/>
                </a:solidFill>
                <a:latin typeface="宋体" panose="02010600030101010101" pitchFamily="2" charset="-122"/>
                <a:ea typeface="宋体" panose="02010600030101010101" pitchFamily="2" charset="-122"/>
              </a:rPr>
              <a:t>作者两次前往边城的目的不同，前次是寻访故事诞生地，后来是想遇见当今的翠翠。</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D.</a:t>
            </a:r>
            <a:r>
              <a:rPr lang="zh-CN" altLang="en-US" sz="2400" b="1">
                <a:solidFill>
                  <a:srgbClr val="000000"/>
                </a:solidFill>
                <a:latin typeface="宋体" panose="02010600030101010101" pitchFamily="2" charset="-122"/>
                <a:ea typeface="宋体" panose="02010600030101010101" pitchFamily="2" charset="-122"/>
              </a:rPr>
              <a:t>文章以设想为</a:t>
            </a:r>
            <a:r>
              <a:rPr lang="en-US" altLang="zh-CN" sz="2400" b="1">
                <a:solidFill>
                  <a:srgbClr val="000000"/>
                </a:solidFill>
                <a:latin typeface="宋体" panose="02010600030101010101" pitchFamily="2" charset="-122"/>
                <a:ea typeface="宋体" panose="02010600030101010101" pitchFamily="2" charset="-122"/>
              </a:rPr>
              <a:t>《</a:t>
            </a:r>
            <a:r>
              <a:rPr lang="zh-CN" altLang="en-US" sz="2400" b="1">
                <a:solidFill>
                  <a:srgbClr val="000000"/>
                </a:solidFill>
                <a:latin typeface="宋体" panose="02010600030101010101" pitchFamily="2" charset="-122"/>
                <a:ea typeface="宋体" panose="02010600030101010101" pitchFamily="2" charset="-122"/>
              </a:rPr>
              <a:t>边城</a:t>
            </a:r>
            <a:r>
              <a:rPr lang="en-US" altLang="zh-CN" sz="2400" b="1">
                <a:solidFill>
                  <a:srgbClr val="000000"/>
                </a:solidFill>
                <a:latin typeface="宋体" panose="02010600030101010101" pitchFamily="2" charset="-122"/>
                <a:ea typeface="宋体" panose="02010600030101010101" pitchFamily="2" charset="-122"/>
              </a:rPr>
              <a:t>》</a:t>
            </a:r>
            <a:r>
              <a:rPr lang="zh-CN" altLang="en-US" sz="2400" b="1">
                <a:solidFill>
                  <a:srgbClr val="000000"/>
                </a:solidFill>
                <a:latin typeface="宋体" panose="02010600030101010101" pitchFamily="2" charset="-122"/>
                <a:ea typeface="宋体" panose="02010600030101010101" pitchFamily="2" charset="-122"/>
              </a:rPr>
              <a:t>写续集作结，流露出作者对当今边城美好人事的赞美之情。</a:t>
            </a:r>
            <a:endParaRPr lang="zh-CN" altLang="en-US" sz="24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5422265"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p:spPr>
        <p:txBody>
          <a:bodyPr wrap="square" rtlCol="0">
            <a:sp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6021070" y="948055"/>
            <a:ext cx="5888355" cy="1614805"/>
          </a:xfrm>
          <a:prstGeom prst="rect">
            <a:avLst/>
          </a:prstGeom>
          <a:noFill/>
          <a:ln w="9525">
            <a:noFill/>
          </a:ln>
        </p:spPr>
        <p:txBody>
          <a:bodyPr wrap="square">
            <a:spAutoFit/>
          </a:bodyPr>
          <a:p>
            <a:pPr indent="0" fontAlgn="auto">
              <a:lnSpc>
                <a:spcPct val="150000"/>
              </a:lnSpc>
            </a:pPr>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   </a:t>
            </a:r>
            <a:r>
              <a:rPr lang="zh-CN" sz="2200">
                <a:solidFill>
                  <a:srgbClr val="000000"/>
                </a:solidFill>
                <a:latin typeface="仿宋" panose="02010609060101010101" charset="-122"/>
                <a:ea typeface="仿宋" panose="02010609060101010101" charset="-122"/>
                <a:sym typeface="+mn-ea"/>
              </a:rPr>
              <a:t>本题考查学生理解文章内容，多角度体会重要语句的艺术特色的能力。</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6021070" y="3699510"/>
            <a:ext cx="5767070" cy="76835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en-US" altLang="zh-CN" sz="2200">
                <a:solidFill>
                  <a:srgbClr val="000000"/>
                </a:solidFill>
                <a:latin typeface="宋体" panose="02010600030101010101" pitchFamily="2" charset="-122"/>
                <a:ea typeface="黑体" panose="02010609060101010101" charset="-122"/>
                <a:sym typeface="+mn-ea"/>
              </a:rPr>
              <a:t>C“</a:t>
            </a:r>
            <a:r>
              <a:rPr lang="zh-CN" altLang="en-US" sz="2200">
                <a:solidFill>
                  <a:srgbClr val="000000"/>
                </a:solidFill>
                <a:latin typeface="宋体" panose="02010600030101010101" pitchFamily="2" charset="-122"/>
                <a:ea typeface="黑体" panose="02010609060101010101" charset="-122"/>
                <a:sym typeface="+mn-ea"/>
              </a:rPr>
              <a:t>将和平村与火焰土村的环境进行对比</a:t>
            </a:r>
            <a:r>
              <a:rPr lang="en-US" altLang="zh-CN" sz="2200">
                <a:solidFill>
                  <a:srgbClr val="000000"/>
                </a:solidFill>
                <a:latin typeface="宋体" panose="02010600030101010101" pitchFamily="2" charset="-122"/>
                <a:ea typeface="黑体" panose="02010609060101010101" charset="-122"/>
                <a:sym typeface="+mn-ea"/>
              </a:rPr>
              <a:t>”</a:t>
            </a:r>
            <a:r>
              <a:rPr lang="zh-CN" altLang="en-US" sz="2200">
                <a:solidFill>
                  <a:srgbClr val="000000"/>
                </a:solidFill>
                <a:latin typeface="宋体" panose="02010600030101010101" pitchFamily="2" charset="-122"/>
                <a:ea typeface="黑体" panose="02010609060101010101" charset="-122"/>
                <a:sym typeface="+mn-ea"/>
              </a:rPr>
              <a:t>有误。</a:t>
            </a:r>
            <a:r>
              <a:rPr lang="en-US" sz="2200">
                <a:solidFill>
                  <a:srgbClr val="000000"/>
                </a:solidFill>
                <a:latin typeface="宋体" panose="02010600030101010101" pitchFamily="2" charset="-122"/>
                <a:ea typeface="黑体" panose="02010609060101010101" charset="-122"/>
                <a:sym typeface="+mn-ea"/>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6021705" y="5386705"/>
            <a:ext cx="5887085" cy="429895"/>
          </a:xfrm>
          <a:prstGeom prst="rect">
            <a:avLst/>
          </a:prstGeom>
          <a:noFill/>
          <a:ln w="9525">
            <a:noFill/>
          </a:ln>
        </p:spPr>
        <p:txBody>
          <a:bodyPr wrap="square">
            <a:spAutoFit/>
          </a:bodyPr>
          <a:p>
            <a:pPr indent="0" fontAlgn="auto"/>
            <a:r>
              <a:rPr lang="zh-CN" sz="2200">
                <a:solidFill>
                  <a:srgbClr val="FF0000"/>
                </a:solidFill>
                <a:ea typeface="黑体" panose="02010609060101010101" charset="-122"/>
                <a:sym typeface="+mn-ea"/>
              </a:rPr>
              <a:t>【参考答案】</a:t>
            </a:r>
            <a:r>
              <a:rPr lang="en-US" altLang="zh-CN" sz="2200">
                <a:solidFill>
                  <a:srgbClr val="FF0000"/>
                </a:solidFill>
                <a:ea typeface="黑体" panose="02010609060101010101" charset="-122"/>
                <a:sym typeface="+mn-ea"/>
              </a:rPr>
              <a:t>   </a:t>
            </a:r>
            <a:r>
              <a:rPr lang="en-US" altLang="zh-CN" sz="2200">
                <a:solidFill>
                  <a:srgbClr val="FF0000"/>
                </a:solidFill>
                <a:latin typeface="宋体" panose="02010600030101010101" pitchFamily="2" charset="-122"/>
                <a:ea typeface="黑体" panose="02010609060101010101" charset="-122"/>
                <a:sym typeface="+mn-ea"/>
              </a:rPr>
              <a:t>C</a:t>
            </a:r>
            <a:r>
              <a:rPr lang="en-US" sz="2200">
                <a:solidFill>
                  <a:srgbClr val="FF0000"/>
                </a:solidFill>
                <a:latin typeface="宋体" panose="02010600030101010101" pitchFamily="2" charset="-122"/>
                <a:ea typeface="黑体" panose="02010609060101010101" charset="-122"/>
                <a:sym typeface="+mn-ea"/>
              </a:rPr>
              <a:t> </a:t>
            </a:r>
            <a:r>
              <a:rPr lang="en-US" sz="2200" b="0">
                <a:solidFill>
                  <a:srgbClr val="FF0000"/>
                </a:solidFill>
                <a:latin typeface="宋体" panose="02010600030101010101" pitchFamily="2" charset="-122"/>
              </a:rPr>
              <a:t> </a:t>
            </a:r>
            <a:endParaRPr lang="en-US" altLang="en-US" sz="2200" b="0">
              <a:solidFill>
                <a:srgbClr val="FF0000"/>
              </a:solidFill>
              <a:latin typeface="宋体" panose="02010600030101010101" pitchFamily="2" charset="-122"/>
            </a:endParaRPr>
          </a:p>
        </p:txBody>
      </p:sp>
      <p:sp>
        <p:nvSpPr>
          <p:cNvPr id="6" name="文本框 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950278"/>
            <a:ext cx="5080000" cy="5262245"/>
          </a:xfrm>
          <a:prstGeom prst="rect">
            <a:avLst/>
          </a:prstGeom>
        </p:spPr>
        <p:txBody>
          <a:bodyPr>
            <a:spAutoFit/>
          </a:bodyPr>
          <a:p>
            <a:pPr marL="0" indent="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7.</a:t>
            </a:r>
            <a:r>
              <a:rPr lang="zh-CN" altLang="en-US" sz="2400" b="1">
                <a:solidFill>
                  <a:srgbClr val="000000"/>
                </a:solidFill>
                <a:latin typeface="宋体" panose="02010600030101010101" pitchFamily="2" charset="-122"/>
                <a:ea typeface="宋体" panose="02010600030101010101" pitchFamily="2" charset="-122"/>
              </a:rPr>
              <a:t>下列对文本艺术特色的分析鉴赏，不正确的一项是</a:t>
            </a:r>
            <a:r>
              <a:rPr lang="en-US" altLang="zh-CN" sz="2400" b="1">
                <a:solidFill>
                  <a:srgbClr val="000000"/>
                </a:solidFill>
                <a:latin typeface="宋体" panose="02010600030101010101" pitchFamily="2" charset="-122"/>
                <a:ea typeface="宋体" panose="02010600030101010101" pitchFamily="2" charset="-122"/>
              </a:rPr>
              <a:t>(3</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A.</a:t>
            </a:r>
            <a:r>
              <a:rPr lang="zh-CN" altLang="en-US" sz="2400" b="1">
                <a:solidFill>
                  <a:srgbClr val="000000"/>
                </a:solidFill>
                <a:latin typeface="宋体" panose="02010600030101010101" pitchFamily="2" charset="-122"/>
                <a:ea typeface="宋体" panose="02010600030101010101" pitchFamily="2" charset="-122"/>
              </a:rPr>
              <a:t>文章标题中的“边城”意蕴丰富，既指沈从文笔下的边陲小镇，又指现实中的湘西新农村。</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B.</a:t>
            </a:r>
            <a:r>
              <a:rPr lang="zh-CN" altLang="en-US" sz="2400" b="1">
                <a:solidFill>
                  <a:srgbClr val="000000"/>
                </a:solidFill>
                <a:latin typeface="宋体" panose="02010600030101010101" pitchFamily="2" charset="-122"/>
                <a:ea typeface="宋体" panose="02010600030101010101" pitchFamily="2" charset="-122"/>
              </a:rPr>
              <a:t>女作家龙宁英的歌唱有浓郁的湘西地域风情，也自然地引出了后文新时代边城的故事。</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C.</a:t>
            </a:r>
            <a:r>
              <a:rPr lang="zh-CN" altLang="en-US" sz="2400" b="1">
                <a:solidFill>
                  <a:srgbClr val="000000"/>
                </a:solidFill>
                <a:latin typeface="宋体" panose="02010600030101010101" pitchFamily="2" charset="-122"/>
                <a:ea typeface="宋体" panose="02010600030101010101" pitchFamily="2" charset="-122"/>
              </a:rPr>
              <a:t>文章将和平村与火焰土村的环境进行对比，表明在新农村建设中加强环境保护的重要性。</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D.</a:t>
            </a:r>
            <a:r>
              <a:rPr lang="zh-CN" altLang="en-US" sz="2400" b="1">
                <a:solidFill>
                  <a:srgbClr val="000000"/>
                </a:solidFill>
                <a:latin typeface="宋体" panose="02010600030101010101" pitchFamily="2" charset="-122"/>
                <a:ea typeface="宋体" panose="02010600030101010101" pitchFamily="2" charset="-122"/>
              </a:rPr>
              <a:t>本文语言既优美雅致，又质朴清新。对自然的描写富有诗情画意，兼有画面感和抒情性。</a:t>
            </a:r>
            <a:endParaRPr lang="zh-CN" altLang="en-US" sz="24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11404600" cy="116903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413385" y="521335"/>
            <a:ext cx="921385" cy="415925"/>
          </a:xfrm>
          <a:prstGeom prst="rect">
            <a:avLst/>
          </a:prstGeom>
          <a:solidFill>
            <a:schemeClr val="accent1">
              <a:lumMod val="20000"/>
              <a:lumOff val="80000"/>
            </a:schemeClr>
          </a:solidFill>
        </p:spPr>
        <p:txBody>
          <a:bodyPr wrap="square" rtlCol="0">
            <a:no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7015" y="2213610"/>
            <a:ext cx="11727180" cy="447675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89585" y="1972945"/>
            <a:ext cx="1250315" cy="355600"/>
          </a:xfrm>
          <a:prstGeom prst="rect">
            <a:avLst/>
          </a:prstGeom>
          <a:solidFill>
            <a:schemeClr val="accent1">
              <a:lumMod val="20000"/>
              <a:lumOff val="80000"/>
            </a:schemeClr>
          </a:solidFill>
        </p:spPr>
        <p:txBody>
          <a:bodyPr wrap="square" rtlCol="0">
            <a:no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247015" y="2367280"/>
            <a:ext cx="8021955" cy="441960"/>
          </a:xfrm>
          <a:prstGeom prst="rect">
            <a:avLst/>
          </a:prstGeom>
          <a:noFill/>
          <a:ln w="9525">
            <a:noFill/>
          </a:ln>
        </p:spPr>
        <p:txBody>
          <a:bodyPr wrap="square">
            <a:no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sz="2200">
                <a:solidFill>
                  <a:srgbClr val="000000"/>
                </a:solidFill>
                <a:sym typeface="+mn-ea"/>
              </a:rPr>
              <a:t>本题考查学生</a:t>
            </a:r>
            <a:r>
              <a:rPr lang="zh-CN" sz="2200">
                <a:solidFill>
                  <a:srgbClr val="000000"/>
                </a:solidFill>
                <a:sym typeface="+mn-ea"/>
              </a:rPr>
              <a:t>分析理解重要语句含义</a:t>
            </a:r>
            <a:r>
              <a:rPr sz="2200">
                <a:solidFill>
                  <a:srgbClr val="000000"/>
                </a:solidFill>
                <a:sym typeface="+mn-ea"/>
              </a:rPr>
              <a:t>的能力。</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247015" y="3104515"/>
            <a:ext cx="11613515" cy="143002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【解题思路】文中画线句子：</a:t>
            </a:r>
            <a:r>
              <a:rPr lang="zh-CN" altLang="en-US" sz="2200" b="1">
                <a:solidFill>
                  <a:srgbClr val="000000"/>
                </a:solidFill>
                <a:latin typeface="楷体" panose="02010609060101010101" charset="-122"/>
                <a:ea typeface="楷体" panose="02010609060101010101" charset="-122"/>
                <a:sym typeface="+mn-ea"/>
              </a:rPr>
              <a:t>“</a:t>
            </a:r>
            <a:r>
              <a:rPr lang="zh-CN" altLang="en-US" sz="2200" b="1" u="sng">
                <a:solidFill>
                  <a:srgbClr val="000000"/>
                </a:solidFill>
                <a:latin typeface="楷体" panose="02010609060101010101" charset="-122"/>
                <a:ea typeface="楷体" panose="02010609060101010101" charset="-122"/>
                <a:sym typeface="+mn-ea"/>
              </a:rPr>
              <a:t>一切生命无不出自绿色，无不取给于绿色，最终亦无不被绿色所困惑</a:t>
            </a:r>
            <a:r>
              <a:rPr lang="zh-CN" altLang="en-US" sz="2200" b="1">
                <a:solidFill>
                  <a:srgbClr val="000000"/>
                </a:solidFill>
                <a:latin typeface="楷体" panose="02010609060101010101" charset="-122"/>
                <a:ea typeface="楷体" panose="02010609060101010101" charset="-122"/>
                <a:sym typeface="+mn-ea"/>
              </a:rPr>
              <a:t>”。</a:t>
            </a:r>
            <a:r>
              <a:rPr lang="en-US" altLang="zh-CN" sz="2200" b="1">
                <a:solidFill>
                  <a:srgbClr val="000000"/>
                </a:solidFill>
                <a:latin typeface="楷体" panose="02010609060101010101" charset="-122"/>
                <a:ea typeface="楷体" panose="02010609060101010101" charset="-122"/>
                <a:sym typeface="+mn-ea"/>
              </a:rPr>
              <a:t>1.</a:t>
            </a:r>
            <a:r>
              <a:rPr lang="zh-CN" altLang="en-US" sz="2200" b="1">
                <a:solidFill>
                  <a:srgbClr val="000000"/>
                </a:solidFill>
                <a:latin typeface="楷体" panose="02010609060101010101" charset="-122"/>
                <a:ea typeface="楷体" panose="02010609060101010101" charset="-122"/>
                <a:sym typeface="+mn-ea"/>
              </a:rPr>
              <a:t>找出句子中的重要词语</a:t>
            </a:r>
            <a:r>
              <a:rPr lang="en-US" altLang="zh-CN" sz="2200" b="1">
                <a:solidFill>
                  <a:srgbClr val="000000"/>
                </a:solidFill>
                <a:latin typeface="楷体" panose="02010609060101010101" charset="-122"/>
                <a:ea typeface="楷体" panose="02010609060101010101" charset="-122"/>
                <a:sym typeface="+mn-ea"/>
              </a:rPr>
              <a:t>“</a:t>
            </a:r>
            <a:r>
              <a:rPr lang="zh-CN" altLang="en-US" sz="2200" b="1">
                <a:solidFill>
                  <a:srgbClr val="000000"/>
                </a:solidFill>
                <a:latin typeface="楷体" panose="02010609060101010101" charset="-122"/>
                <a:ea typeface="楷体" panose="02010609060101010101" charset="-122"/>
                <a:sym typeface="+mn-ea"/>
              </a:rPr>
              <a:t>绿色</a:t>
            </a:r>
            <a:r>
              <a:rPr lang="en-US" altLang="zh-CN" sz="2200" b="1">
                <a:solidFill>
                  <a:srgbClr val="000000"/>
                </a:solidFill>
                <a:latin typeface="楷体" panose="02010609060101010101" charset="-122"/>
                <a:ea typeface="楷体" panose="02010609060101010101" charset="-122"/>
                <a:sym typeface="+mn-ea"/>
              </a:rPr>
              <a:t>”</a:t>
            </a:r>
            <a:r>
              <a:rPr lang="zh-CN" altLang="en-US" sz="2200" b="1">
                <a:solidFill>
                  <a:srgbClr val="000000"/>
                </a:solidFill>
                <a:latin typeface="楷体" panose="02010609060101010101" charset="-122"/>
                <a:ea typeface="楷体" panose="02010609060101010101" charset="-122"/>
                <a:sym typeface="+mn-ea"/>
              </a:rPr>
              <a:t>；</a:t>
            </a:r>
            <a:r>
              <a:rPr lang="en-US" altLang="zh-CN" sz="2200" b="1">
                <a:solidFill>
                  <a:srgbClr val="000000"/>
                </a:solidFill>
                <a:latin typeface="楷体" panose="02010609060101010101" charset="-122"/>
                <a:ea typeface="楷体" panose="02010609060101010101" charset="-122"/>
                <a:sym typeface="+mn-ea"/>
              </a:rPr>
              <a:t>2.</a:t>
            </a:r>
            <a:r>
              <a:rPr lang="zh-CN" altLang="en-US" sz="2200" b="1">
                <a:solidFill>
                  <a:srgbClr val="000000"/>
                </a:solidFill>
                <a:latin typeface="楷体" panose="02010609060101010101" charset="-122"/>
                <a:ea typeface="楷体" panose="02010609060101010101" charset="-122"/>
                <a:sym typeface="+mn-ea"/>
              </a:rPr>
              <a:t>理解</a:t>
            </a:r>
            <a:r>
              <a:rPr lang="en-US" altLang="zh-CN" sz="2200" b="1">
                <a:solidFill>
                  <a:srgbClr val="000000"/>
                </a:solidFill>
                <a:latin typeface="楷体" panose="02010609060101010101" charset="-122"/>
                <a:ea typeface="楷体" panose="02010609060101010101" charset="-122"/>
                <a:sym typeface="+mn-ea"/>
              </a:rPr>
              <a:t>“</a:t>
            </a:r>
            <a:r>
              <a:rPr lang="zh-CN" altLang="en-US" sz="2200" b="1">
                <a:solidFill>
                  <a:srgbClr val="000000"/>
                </a:solidFill>
                <a:latin typeface="楷体" panose="02010609060101010101" charset="-122"/>
                <a:ea typeface="楷体" panose="02010609060101010101" charset="-122"/>
                <a:sym typeface="+mn-ea"/>
              </a:rPr>
              <a:t>生命</a:t>
            </a:r>
            <a:r>
              <a:rPr lang="en-US" altLang="zh-CN" sz="2200" b="1">
                <a:solidFill>
                  <a:srgbClr val="000000"/>
                </a:solidFill>
                <a:latin typeface="楷体" panose="02010609060101010101" charset="-122"/>
                <a:ea typeface="楷体" panose="02010609060101010101" charset="-122"/>
                <a:sym typeface="+mn-ea"/>
              </a:rPr>
              <a:t>”</a:t>
            </a:r>
            <a:r>
              <a:rPr lang="zh-CN" altLang="en-US" sz="2200" b="1">
                <a:solidFill>
                  <a:srgbClr val="000000"/>
                </a:solidFill>
                <a:latin typeface="楷体" panose="02010609060101010101" charset="-122"/>
                <a:ea typeface="楷体" panose="02010609060101010101" charset="-122"/>
                <a:sym typeface="+mn-ea"/>
              </a:rPr>
              <a:t>与</a:t>
            </a:r>
            <a:r>
              <a:rPr lang="en-US" altLang="zh-CN" sz="2200" b="1">
                <a:solidFill>
                  <a:srgbClr val="000000"/>
                </a:solidFill>
                <a:latin typeface="楷体" panose="02010609060101010101" charset="-122"/>
                <a:ea typeface="楷体" panose="02010609060101010101" charset="-122"/>
                <a:sym typeface="+mn-ea"/>
              </a:rPr>
              <a:t>“</a:t>
            </a:r>
            <a:r>
              <a:rPr lang="zh-CN" altLang="en-US" sz="2200" b="1">
                <a:solidFill>
                  <a:srgbClr val="000000"/>
                </a:solidFill>
                <a:latin typeface="楷体" panose="02010609060101010101" charset="-122"/>
                <a:ea typeface="楷体" panose="02010609060101010101" charset="-122"/>
                <a:sym typeface="+mn-ea"/>
              </a:rPr>
              <a:t>绿色</a:t>
            </a:r>
            <a:r>
              <a:rPr lang="en-US" altLang="zh-CN" sz="2200" b="1">
                <a:solidFill>
                  <a:srgbClr val="000000"/>
                </a:solidFill>
                <a:latin typeface="楷体" panose="02010609060101010101" charset="-122"/>
                <a:ea typeface="楷体" panose="02010609060101010101" charset="-122"/>
                <a:sym typeface="+mn-ea"/>
              </a:rPr>
              <a:t>”</a:t>
            </a:r>
            <a:r>
              <a:rPr lang="zh-CN" altLang="en-US" sz="2200" b="1">
                <a:solidFill>
                  <a:srgbClr val="000000"/>
                </a:solidFill>
                <a:latin typeface="楷体" panose="02010609060101010101" charset="-122"/>
                <a:ea typeface="楷体" panose="02010609060101010101" charset="-122"/>
                <a:sym typeface="+mn-ea"/>
              </a:rPr>
              <a:t>的关系、理解</a:t>
            </a:r>
            <a:r>
              <a:rPr lang="en-US" altLang="zh-CN" sz="2200" b="1">
                <a:solidFill>
                  <a:srgbClr val="000000"/>
                </a:solidFill>
                <a:latin typeface="楷体" panose="02010609060101010101" charset="-122"/>
                <a:ea typeface="楷体" panose="02010609060101010101" charset="-122"/>
                <a:sym typeface="+mn-ea"/>
              </a:rPr>
              <a:t>“</a:t>
            </a:r>
            <a:r>
              <a:rPr lang="zh-CN" altLang="en-US" sz="2200" b="1">
                <a:solidFill>
                  <a:srgbClr val="000000"/>
                </a:solidFill>
                <a:latin typeface="楷体" panose="02010609060101010101" charset="-122"/>
                <a:ea typeface="楷体" panose="02010609060101010101" charset="-122"/>
                <a:sym typeface="+mn-ea"/>
              </a:rPr>
              <a:t>被绿色困惑</a:t>
            </a:r>
            <a:r>
              <a:rPr lang="en-US" altLang="zh-CN" sz="2200" b="1">
                <a:solidFill>
                  <a:srgbClr val="000000"/>
                </a:solidFill>
                <a:latin typeface="楷体" panose="02010609060101010101" charset="-122"/>
                <a:ea typeface="楷体" panose="02010609060101010101" charset="-122"/>
                <a:sym typeface="+mn-ea"/>
              </a:rPr>
              <a:t>”</a:t>
            </a:r>
            <a:r>
              <a:rPr lang="zh-CN" altLang="en-US" sz="2200" b="1">
                <a:solidFill>
                  <a:srgbClr val="000000"/>
                </a:solidFill>
                <a:latin typeface="楷体" panose="02010609060101010101" charset="-122"/>
                <a:ea typeface="楷体" panose="02010609060101010101" charset="-122"/>
                <a:sym typeface="+mn-ea"/>
              </a:rPr>
              <a:t>的内涵。</a:t>
            </a:r>
            <a:r>
              <a:rPr lang="en-US" altLang="zh-CN" sz="2200" b="1">
                <a:solidFill>
                  <a:srgbClr val="000000"/>
                </a:solidFill>
                <a:latin typeface="楷体" panose="02010609060101010101" charset="-122"/>
                <a:ea typeface="楷体" panose="02010609060101010101" charset="-122"/>
                <a:sym typeface="+mn-ea"/>
              </a:rPr>
              <a:t>3.</a:t>
            </a:r>
            <a:r>
              <a:rPr lang="zh-CN" altLang="en-US" sz="2200" b="1">
                <a:solidFill>
                  <a:srgbClr val="000000"/>
                </a:solidFill>
                <a:latin typeface="楷体" panose="02010609060101010101" charset="-122"/>
                <a:ea typeface="楷体" panose="02010609060101010101" charset="-122"/>
                <a:sym typeface="+mn-ea"/>
              </a:rPr>
              <a:t>梳理整合答案。</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313690" y="4692650"/>
            <a:ext cx="11547475" cy="1908175"/>
          </a:xfrm>
          <a:prstGeom prst="rect">
            <a:avLst/>
          </a:prstGeom>
          <a:noFill/>
          <a:ln w="9525">
            <a:noFill/>
          </a:ln>
        </p:spPr>
        <p:txBody>
          <a:bodyPr wrap="square">
            <a:noAutofit/>
          </a:bodyPr>
          <a:p>
            <a:pPr indent="0" fontAlgn="auto"/>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【参考答案】</a:t>
            </a:r>
            <a:r>
              <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绿色</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自然</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是生命的起源与依赖。强调了绿色</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自然</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是生命的源泉，所有生命都依赖于绿色</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自然</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的滋养。</a:t>
            </a:r>
            <a:r>
              <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②</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绿色</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自然</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对生命的束缚。自然的力量是无穷的，人类终究无法摆脱对自然的依赖。</a:t>
            </a:r>
            <a:r>
              <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③</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表现生态与人文的和谐，反映了作者对自然与人文关系的深刻理解。</a:t>
            </a:r>
            <a:r>
              <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④</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绿色</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自然</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是边城文化与精神的象征。</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评分参考：每答出一点给</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分。答对</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点即可。如有其他答案，只要言之成理，可酌情给分。</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13385" y="1040130"/>
            <a:ext cx="10878185" cy="460375"/>
          </a:xfrm>
          <a:prstGeom prst="rect">
            <a:avLst/>
          </a:prstGeom>
        </p:spPr>
        <p:txBody>
          <a:bodyPr wrap="square">
            <a:spAutoFit/>
          </a:bodyPr>
          <a:p>
            <a:pPr marL="0" indent="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8.</a:t>
            </a:r>
            <a:r>
              <a:rPr lang="zh-CN" altLang="en-US" sz="2400" b="1">
                <a:solidFill>
                  <a:srgbClr val="000000"/>
                </a:solidFill>
                <a:latin typeface="宋体" panose="02010600030101010101" pitchFamily="2" charset="-122"/>
                <a:ea typeface="宋体" panose="02010600030101010101" pitchFamily="2" charset="-122"/>
              </a:rPr>
              <a:t>联系上下文，谈谈你对文中画线句的理解。</a:t>
            </a:r>
            <a:r>
              <a:rPr lang="en-US" altLang="zh-CN" sz="2400" b="1">
                <a:solidFill>
                  <a:srgbClr val="000000"/>
                </a:solidFill>
                <a:latin typeface="宋体" panose="02010600030101010101" pitchFamily="2" charset="-122"/>
                <a:ea typeface="宋体" panose="02010600030101010101" pitchFamily="2" charset="-122"/>
              </a:rPr>
              <a:t>(4</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11404600" cy="116903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413385" y="521335"/>
            <a:ext cx="921385" cy="415925"/>
          </a:xfrm>
          <a:prstGeom prst="rect">
            <a:avLst/>
          </a:prstGeom>
          <a:solidFill>
            <a:schemeClr val="accent1">
              <a:lumMod val="20000"/>
              <a:lumOff val="80000"/>
            </a:schemeClr>
          </a:solidFill>
        </p:spPr>
        <p:txBody>
          <a:bodyPr wrap="square" rtlCol="0">
            <a:no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7015" y="2213610"/>
            <a:ext cx="11404600" cy="422846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89585" y="1972945"/>
            <a:ext cx="1250315" cy="355600"/>
          </a:xfrm>
          <a:prstGeom prst="rect">
            <a:avLst/>
          </a:prstGeom>
          <a:solidFill>
            <a:schemeClr val="accent1">
              <a:lumMod val="20000"/>
              <a:lumOff val="80000"/>
            </a:schemeClr>
          </a:solidFill>
        </p:spPr>
        <p:txBody>
          <a:bodyPr wrap="square" rtlCol="0">
            <a:noAutofit/>
          </a:bodyPr>
          <a:p>
            <a:pPr algn="ctr"/>
            <a:r>
              <a:rPr lang="zh-CN" sz="1600">
                <a:solidFill>
                  <a:srgbClr val="000000"/>
                </a:solidFill>
                <a:ea typeface="黑体" panose="02010609060101010101" charset="-122"/>
                <a:sym typeface="+mn-ea"/>
              </a:rPr>
              <a:t>试题分析</a:t>
            </a:r>
            <a:endParaRPr lang="zh-CN" altLang="en-US" sz="1600" noProof="0" dirty="0">
              <a:solidFill>
                <a:srgbClr val="000000"/>
              </a:solidFill>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246380" y="2213610"/>
            <a:ext cx="11226800" cy="441960"/>
          </a:xfrm>
          <a:prstGeom prst="rect">
            <a:avLst/>
          </a:prstGeom>
          <a:noFill/>
          <a:ln w="9525">
            <a:noFill/>
          </a:ln>
        </p:spPr>
        <p:txBody>
          <a:bodyPr wrap="square">
            <a:no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sz="2200">
                <a:solidFill>
                  <a:srgbClr val="000000"/>
                </a:solidFill>
                <a:sym typeface="+mn-ea"/>
              </a:rPr>
              <a:t>本题考查学生</a:t>
            </a:r>
            <a:r>
              <a:rPr lang="zh-CN" sz="2200">
                <a:solidFill>
                  <a:srgbClr val="000000"/>
                </a:solidFill>
                <a:sym typeface="+mn-ea"/>
              </a:rPr>
              <a:t>分析人物形象以及形象意义的能力。</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247650" y="2655570"/>
            <a:ext cx="11403965" cy="102235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r>
              <a:rPr lang="en-US" altLang="zh-CN" sz="2200" b="0">
                <a:solidFill>
                  <a:srgbClr val="000000"/>
                </a:solidFill>
                <a:ea typeface="黑体" panose="02010609060101010101" charset="-122"/>
              </a:rPr>
              <a:t>1.</a:t>
            </a:r>
            <a:r>
              <a:rPr lang="zh-CN" altLang="en-US" sz="2200" b="0">
                <a:solidFill>
                  <a:srgbClr val="000000"/>
                </a:solidFill>
                <a:ea typeface="黑体" panose="02010609060101010101" charset="-122"/>
              </a:rPr>
              <a:t>文本中的</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当代翠翠</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是指和平村的女村支书曾华和火焰土村的女村支书龙伍华。</a:t>
            </a:r>
            <a:r>
              <a:rPr lang="en-US" altLang="zh-CN" sz="2200" b="0">
                <a:solidFill>
                  <a:srgbClr val="000000"/>
                </a:solidFill>
                <a:ea typeface="黑体" panose="02010609060101010101" charset="-122"/>
              </a:rPr>
              <a:t>2.</a:t>
            </a:r>
            <a:r>
              <a:rPr lang="zh-CN" altLang="en-US" sz="2200" b="0">
                <a:solidFill>
                  <a:srgbClr val="000000"/>
                </a:solidFill>
                <a:ea typeface="黑体" panose="02010609060101010101" charset="-122"/>
              </a:rPr>
              <a:t>分析这两个人物与《边城》中的翠翠形象的相似之处（扎根农村，注重乡村振兴）</a:t>
            </a:r>
            <a:r>
              <a:rPr lang="en-US" altLang="zh-CN" sz="2200" b="0">
                <a:solidFill>
                  <a:srgbClr val="000000"/>
                </a:solidFill>
                <a:ea typeface="黑体" panose="02010609060101010101" charset="-122"/>
              </a:rPr>
              <a:t>3.</a:t>
            </a:r>
            <a:r>
              <a:rPr lang="zh-CN" altLang="en-US" sz="2200" b="0">
                <a:solidFill>
                  <a:srgbClr val="000000"/>
                </a:solidFill>
                <a:ea typeface="黑体" panose="02010609060101010101" charset="-122"/>
              </a:rPr>
              <a:t>这一形象在当代社会中展现的女性力量和担当力量。</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13385" y="1040130"/>
            <a:ext cx="11059795" cy="829945"/>
          </a:xfrm>
          <a:prstGeom prst="rect">
            <a:avLst/>
          </a:prstGeom>
        </p:spPr>
        <p:txBody>
          <a:bodyPr wrap="square">
            <a:spAutoFit/>
          </a:bodyPr>
          <a:p>
            <a:pPr marL="0" indent="0" algn="l" defTabSz="266700" fontAlgn="base"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9.</a:t>
            </a:r>
            <a:r>
              <a:rPr lang="zh-CN" altLang="en-US" sz="2400" b="1">
                <a:solidFill>
                  <a:srgbClr val="000000"/>
                </a:solidFill>
                <a:latin typeface="宋体" panose="02010600030101010101" pitchFamily="2" charset="-122"/>
                <a:ea typeface="宋体" panose="02010600030101010101" pitchFamily="2" charset="-122"/>
              </a:rPr>
              <a:t>请结合沈从文《边城》的内容，谈谈你对</a:t>
            </a:r>
            <a:r>
              <a:rPr lang="en-US" altLang="zh-CN" sz="2400" b="1">
                <a:solidFill>
                  <a:srgbClr val="000000"/>
                </a:solidFill>
                <a:latin typeface="宋体" panose="02010600030101010101" pitchFamily="2" charset="-122"/>
                <a:ea typeface="宋体" panose="02010600030101010101" pitchFamily="2" charset="-122"/>
              </a:rPr>
              <a:t>“</a:t>
            </a:r>
            <a:r>
              <a:rPr lang="zh-CN" altLang="en-US" sz="2400" b="1">
                <a:solidFill>
                  <a:srgbClr val="000000"/>
                </a:solidFill>
                <a:latin typeface="宋体" panose="02010600030101010101" pitchFamily="2" charset="-122"/>
                <a:ea typeface="宋体" panose="02010600030101010101" pitchFamily="2" charset="-122"/>
              </a:rPr>
              <a:t>当代翠翠</a:t>
            </a:r>
            <a:r>
              <a:rPr lang="en-US" altLang="zh-CN" sz="2400" b="1">
                <a:solidFill>
                  <a:srgbClr val="000000"/>
                </a:solidFill>
                <a:latin typeface="宋体" panose="02010600030101010101" pitchFamily="2" charset="-122"/>
                <a:ea typeface="宋体" panose="02010600030101010101" pitchFamily="2" charset="-122"/>
              </a:rPr>
              <a:t>”</a:t>
            </a:r>
            <a:r>
              <a:rPr lang="zh-CN" altLang="en-US" sz="2400" b="1">
                <a:solidFill>
                  <a:srgbClr val="000000"/>
                </a:solidFill>
                <a:latin typeface="宋体" panose="02010600030101010101" pitchFamily="2" charset="-122"/>
                <a:ea typeface="宋体" panose="02010600030101010101" pitchFamily="2" charset="-122"/>
              </a:rPr>
              <a:t>这一形象的认识，并分析这一形象在当代社会的意义。</a:t>
            </a:r>
            <a:r>
              <a:rPr lang="en-US" altLang="zh-CN" sz="2400" b="1">
                <a:solidFill>
                  <a:srgbClr val="000000"/>
                </a:solidFill>
                <a:latin typeface="宋体" panose="02010600030101010101" pitchFamily="2" charset="-122"/>
                <a:ea typeface="宋体" panose="02010600030101010101" pitchFamily="2" charset="-122"/>
              </a:rPr>
              <a:t>(6</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p:txBody>
      </p:sp>
      <p:sp>
        <p:nvSpPr>
          <p:cNvPr id="11" name="文本框 10"/>
          <p:cNvSpPr txBox="1"/>
          <p:nvPr/>
        </p:nvSpPr>
        <p:spPr>
          <a:xfrm>
            <a:off x="347980" y="4004945"/>
            <a:ext cx="11238230" cy="2220595"/>
          </a:xfrm>
          <a:prstGeom prst="rect">
            <a:avLst/>
          </a:prstGeom>
          <a:noFill/>
          <a:ln w="9525">
            <a:noFill/>
          </a:ln>
        </p:spPr>
        <p:txBody>
          <a:bodyPr wrap="square">
            <a:noAutofit/>
          </a:bodyPr>
          <a:p>
            <a:pPr indent="0" fontAlgn="auto"/>
            <a:r>
              <a:rPr 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【参考答案】</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当代翠翠的形象：在本文中，女村支书曾华和龙伍华都可以说是</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当代翠翠</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。她们不仅有小说中翠翠的灵秀、纯真与坚韧；</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还有现代女性的独立与智慧。她们带领村民脱贫致富，恢复青山绿岭，建设美丽乡村，体现了新时代女性的责任与担当。</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indent="0" fontAlgn="auto"/>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现代社会的意义：</a:t>
            </a:r>
            <a:r>
              <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女性力量的崛起：她们的形象展示了现代社会中女性的力量与智慧，她们不仅在家庭中扮演重要角色，还在工作中承担起领导责任；</a:t>
            </a:r>
            <a:r>
              <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②</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乡村振兴的象征：她们象征着乡村振兴的希望与未来，展现了新时代农村发展的新面貌。</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评分参考：传统翠翠形象</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分，当代翠翠形象</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分，现代社会意义</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分意思答对即可。如有其他答案，只要言之成理，可酌情给分。</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63195" y="1047750"/>
            <a:ext cx="1492885"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2"/>
            </p:custDataLst>
          </p:nvPr>
        </p:nvSpPr>
        <p:spPr>
          <a:xfrm>
            <a:off x="0" y="1233170"/>
            <a:ext cx="12070715" cy="5524500"/>
          </a:xfrm>
          <a:prstGeom prst="rect">
            <a:avLst/>
          </a:prstGeom>
          <a:noFill/>
          <a:ln w="9525">
            <a:solidFill>
              <a:schemeClr val="accent1"/>
            </a:solidFill>
          </a:ln>
        </p:spPr>
        <p:txBody>
          <a:bodyPr wrap="square">
            <a:noAutofit/>
          </a:bodyPr>
          <a:p>
            <a:pPr indent="0" fontAlgn="auto"/>
            <a:r>
              <a:rPr lang="zh-CN" sz="2400" b="0">
                <a:solidFill>
                  <a:srgbClr val="000000"/>
                </a:solidFill>
                <a:ea typeface="宋体" panose="02010600030101010101" pitchFamily="2" charset="-122"/>
              </a:rPr>
              <a:t>【</a:t>
            </a:r>
            <a:r>
              <a:rPr lang="zh-CN" sz="2400" b="0">
                <a:solidFill>
                  <a:srgbClr val="000000"/>
                </a:solidFill>
                <a:ea typeface="黑体" panose="02010609060101010101" charset="-122"/>
              </a:rPr>
              <a:t>考查目标】</a:t>
            </a:r>
            <a:r>
              <a:rPr lang="zh-CN" sz="2400" b="0">
                <a:solidFill>
                  <a:srgbClr val="000000"/>
                </a:solidFill>
                <a:latin typeface="仿宋" panose="02010609060101010101" charset="-122"/>
                <a:ea typeface="仿宋" panose="02010609060101010101" charset="-122"/>
                <a:cs typeface="仿宋" panose="02010609060101010101" charset="-122"/>
              </a:rPr>
              <a:t>本题考查学生理解</a:t>
            </a:r>
            <a:r>
              <a:rPr lang="zh-CN" sz="2400" b="0">
                <a:solidFill>
                  <a:srgbClr val="000000"/>
                </a:solidFill>
                <a:latin typeface="仿宋" panose="02010609060101010101" charset="-122"/>
                <a:ea typeface="仿宋" panose="02010609060101010101" charset="-122"/>
                <a:cs typeface="仿宋" panose="02010609060101010101" charset="-122"/>
              </a:rPr>
              <a:t>句子含义的能力。</a:t>
            </a:r>
            <a:endParaRPr lang="zh-CN" sz="2400"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sz="2400">
                <a:solidFill>
                  <a:srgbClr val="FF0000"/>
                </a:solidFill>
                <a:ea typeface="宋体" panose="02010600030101010101" pitchFamily="2" charset="-122"/>
                <a:sym typeface="+mn-ea"/>
              </a:rPr>
              <a:t>【</a:t>
            </a:r>
            <a:r>
              <a:rPr lang="zh-CN" sz="2400">
                <a:solidFill>
                  <a:srgbClr val="FF0000"/>
                </a:solidFill>
                <a:ea typeface="黑体" panose="02010609060101010101" charset="-122"/>
                <a:sym typeface="+mn-ea"/>
              </a:rPr>
              <a:t>答案】</a:t>
            </a:r>
            <a:endParaRPr lang="zh-CN" sz="2400">
              <a:solidFill>
                <a:srgbClr val="FF0000"/>
              </a:solidFill>
              <a:ea typeface="黑体" panose="02010609060101010101" charset="-122"/>
              <a:sym typeface="+mn-ea"/>
            </a:endParaRPr>
          </a:p>
          <a:p>
            <a:pPr indent="0" fontAlgn="auto"/>
            <a:r>
              <a:rPr sz="2400">
                <a:solidFill>
                  <a:srgbClr val="FF0000"/>
                </a:solidFill>
                <a:latin typeface="楷体" panose="02010609060101010101" charset="-122"/>
                <a:ea typeface="楷体" panose="02010609060101010101" charset="-122"/>
                <a:cs typeface="楷体" panose="02010609060101010101" charset="-122"/>
                <a:sym typeface="+mn-ea"/>
              </a:rPr>
              <a:t>①“给桃树喂饭”为古树村旧俗，表现“我”对古树村传统农耕文化的眷恋。②“你” </a:t>
            </a:r>
            <a:endParaRPr sz="240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r>
              <a:rPr sz="2400">
                <a:solidFill>
                  <a:srgbClr val="FF0000"/>
                </a:solidFill>
                <a:latin typeface="楷体" panose="02010609060101010101" charset="-122"/>
                <a:ea typeface="楷体" panose="02010609060101010101" charset="-122"/>
                <a:cs typeface="楷体" panose="02010609060101010101" charset="-122"/>
                <a:sym typeface="+mn-ea"/>
              </a:rPr>
              <a:t>或为“四眼”，想象将来与四眼相聚时二人为桃树喂饭的场景，表达“我”对四眼的挂念。 </a:t>
            </a:r>
            <a:endParaRPr sz="240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r>
              <a:rPr sz="2400">
                <a:solidFill>
                  <a:srgbClr val="FF0000"/>
                </a:solidFill>
                <a:latin typeface="楷体" panose="02010609060101010101" charset="-122"/>
                <a:ea typeface="楷体" panose="02010609060101010101" charset="-122"/>
                <a:cs typeface="楷体" panose="02010609060101010101" charset="-122"/>
                <a:sym typeface="+mn-ea"/>
              </a:rPr>
              <a:t>③强调“你假装是一棵桃树”，凸显“我”对古树村尊重自然、万物平等的朴素价值观的肯定。（4 分。一点 2 分，写出两点即可）</a:t>
            </a:r>
            <a:endParaRPr sz="240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r>
              <a:rPr lang="zh-CN" sz="2400">
                <a:solidFill>
                  <a:srgbClr val="000000"/>
                </a:solidFill>
                <a:ea typeface="黑体" panose="02010609060101010101" charset="-122"/>
                <a:sym typeface="+mn-ea"/>
              </a:rPr>
              <a:t>【解题思路】</a:t>
            </a:r>
            <a:endParaRPr lang="zh-CN" sz="2400" b="0">
              <a:solidFill>
                <a:srgbClr val="000000"/>
              </a:solidFill>
              <a:ea typeface="黑体" panose="02010609060101010101" charset="-122"/>
            </a:endParaRPr>
          </a:p>
          <a:p>
            <a:pPr indent="0" fontAlgn="auto"/>
            <a:r>
              <a:rPr sz="2400">
                <a:solidFill>
                  <a:srgbClr val="000000"/>
                </a:solidFill>
                <a:latin typeface="楷体" panose="02010609060101010101" charset="-122"/>
                <a:ea typeface="楷体" panose="02010609060101010101" charset="-122"/>
                <a:cs typeface="楷体" panose="02010609060101010101" charset="-122"/>
                <a:sym typeface="+mn-ea"/>
              </a:rPr>
              <a:t>①</a:t>
            </a:r>
            <a:r>
              <a:rPr lang="zh-CN" sz="2400">
                <a:solidFill>
                  <a:srgbClr val="000000"/>
                </a:solidFill>
                <a:latin typeface="楷体" panose="02010609060101010101" charset="-122"/>
                <a:ea typeface="楷体" panose="02010609060101010101" charset="-122"/>
                <a:cs typeface="楷体" panose="02010609060101010101" charset="-122"/>
                <a:sym typeface="+mn-ea"/>
              </a:rPr>
              <a:t>结合文章第五段可知</a:t>
            </a:r>
            <a:r>
              <a:rPr sz="2400">
                <a:solidFill>
                  <a:srgbClr val="000000"/>
                </a:solidFill>
                <a:latin typeface="楷体" panose="02010609060101010101" charset="-122"/>
                <a:ea typeface="楷体" panose="02010609060101010101" charset="-122"/>
                <a:cs typeface="楷体" panose="02010609060101010101" charset="-122"/>
                <a:sym typeface="+mn-ea"/>
              </a:rPr>
              <a:t>“给桃树喂饭”为古树村旧俗</a:t>
            </a:r>
            <a:r>
              <a:rPr lang="zh-CN" sz="2400">
                <a:solidFill>
                  <a:srgbClr val="000000"/>
                </a:solidFill>
                <a:latin typeface="楷体" panose="02010609060101010101" charset="-122"/>
                <a:ea typeface="楷体" panose="02010609060101010101" charset="-122"/>
                <a:cs typeface="楷体" panose="02010609060101010101" charset="-122"/>
                <a:sym typeface="+mn-ea"/>
              </a:rPr>
              <a:t>。</a:t>
            </a:r>
            <a:r>
              <a:rPr lang="en-US" altLang="zh-CN" sz="2400">
                <a:solidFill>
                  <a:srgbClr val="000000"/>
                </a:solidFill>
                <a:latin typeface="楷体" panose="02010609060101010101" charset="-122"/>
                <a:ea typeface="楷体" panose="02010609060101010101" charset="-122"/>
                <a:cs typeface="楷体" panose="02010609060101010101" charset="-122"/>
                <a:sym typeface="+mn-ea"/>
              </a:rPr>
              <a:t>“</a:t>
            </a:r>
            <a:r>
              <a:rPr lang="zh-CN" sz="2400">
                <a:solidFill>
                  <a:srgbClr val="000000"/>
                </a:solidFill>
                <a:latin typeface="楷体" panose="02010609060101010101" charset="-122"/>
                <a:ea typeface="楷体" panose="02010609060101010101" charset="-122"/>
                <a:cs typeface="楷体" panose="02010609060101010101" charset="-122"/>
                <a:sym typeface="+mn-ea"/>
              </a:rPr>
              <a:t>我</a:t>
            </a:r>
            <a:r>
              <a:rPr lang="en-US" altLang="zh-CN" sz="2400">
                <a:solidFill>
                  <a:srgbClr val="000000"/>
                </a:solidFill>
                <a:latin typeface="楷体" panose="02010609060101010101" charset="-122"/>
                <a:ea typeface="楷体" panose="02010609060101010101" charset="-122"/>
                <a:cs typeface="楷体" panose="02010609060101010101" charset="-122"/>
                <a:sym typeface="+mn-ea"/>
              </a:rPr>
              <a:t>”</a:t>
            </a:r>
            <a:r>
              <a:rPr lang="zh-CN" sz="2400">
                <a:solidFill>
                  <a:srgbClr val="000000"/>
                </a:solidFill>
                <a:latin typeface="楷体" panose="02010609060101010101" charset="-122"/>
                <a:ea typeface="楷体" panose="02010609060101010101" charset="-122"/>
                <a:cs typeface="楷体" panose="02010609060101010101" charset="-122"/>
                <a:sym typeface="+mn-ea"/>
              </a:rPr>
              <a:t>心中始终对古树村怀有自然和谐、粗朴本真的乡土感情，念念不忘的</a:t>
            </a:r>
            <a:r>
              <a:rPr sz="2400">
                <a:solidFill>
                  <a:srgbClr val="000000"/>
                </a:solidFill>
                <a:latin typeface="楷体" panose="02010609060101010101" charset="-122"/>
                <a:ea typeface="楷体" panose="02010609060101010101" charset="-122"/>
                <a:cs typeface="楷体" panose="02010609060101010101" charset="-122"/>
                <a:sym typeface="+mn-ea"/>
              </a:rPr>
              <a:t>“给桃树喂饭”</a:t>
            </a:r>
            <a:r>
              <a:rPr lang="zh-CN" sz="2400">
                <a:solidFill>
                  <a:srgbClr val="000000"/>
                </a:solidFill>
                <a:latin typeface="楷体" panose="02010609060101010101" charset="-122"/>
                <a:ea typeface="楷体" panose="02010609060101010101" charset="-122"/>
                <a:cs typeface="楷体" panose="02010609060101010101" charset="-122"/>
                <a:sym typeface="+mn-ea"/>
              </a:rPr>
              <a:t>体现了</a:t>
            </a:r>
            <a:r>
              <a:rPr sz="2400">
                <a:solidFill>
                  <a:srgbClr val="000000"/>
                </a:solidFill>
                <a:latin typeface="楷体" panose="02010609060101010101" charset="-122"/>
                <a:ea typeface="楷体" panose="02010609060101010101" charset="-122"/>
                <a:cs typeface="楷体" panose="02010609060101010101" charset="-122"/>
                <a:sym typeface="+mn-ea"/>
              </a:rPr>
              <a:t>“我”对古树村传统农耕文化的眷恋</a:t>
            </a:r>
            <a:r>
              <a:rPr lang="zh-CN" sz="2400">
                <a:solidFill>
                  <a:srgbClr val="000000"/>
                </a:solidFill>
                <a:latin typeface="楷体" panose="02010609060101010101" charset="-122"/>
                <a:ea typeface="楷体" panose="02010609060101010101" charset="-122"/>
                <a:cs typeface="楷体" panose="02010609060101010101" charset="-122"/>
                <a:sym typeface="+mn-ea"/>
              </a:rPr>
              <a:t>。</a:t>
            </a:r>
            <a:endParaRPr lang="zh-CN" sz="2400">
              <a:solidFill>
                <a:srgbClr val="000000"/>
              </a:solidFill>
              <a:latin typeface="楷体" panose="02010609060101010101" charset="-122"/>
              <a:ea typeface="楷体" panose="02010609060101010101" charset="-122"/>
              <a:cs typeface="楷体" panose="02010609060101010101" charset="-122"/>
              <a:sym typeface="+mn-ea"/>
            </a:endParaRPr>
          </a:p>
          <a:p>
            <a:pPr indent="0" fontAlgn="auto"/>
            <a:r>
              <a:rPr sz="2400">
                <a:solidFill>
                  <a:srgbClr val="000000"/>
                </a:solidFill>
                <a:latin typeface="楷体" panose="02010609060101010101" charset="-122"/>
                <a:ea typeface="楷体" panose="02010609060101010101" charset="-122"/>
                <a:cs typeface="楷体" panose="02010609060101010101" charset="-122"/>
                <a:sym typeface="+mn-ea"/>
              </a:rPr>
              <a:t>②</a:t>
            </a:r>
            <a:r>
              <a:rPr lang="en-US" sz="2400">
                <a:solidFill>
                  <a:srgbClr val="000000"/>
                </a:solidFill>
                <a:latin typeface="楷体" panose="02010609060101010101" charset="-122"/>
                <a:ea typeface="楷体" panose="02010609060101010101" charset="-122"/>
                <a:cs typeface="楷体" panose="02010609060101010101" charset="-122"/>
                <a:sym typeface="+mn-ea"/>
              </a:rPr>
              <a:t>15</a:t>
            </a:r>
            <a:r>
              <a:rPr lang="zh-CN" altLang="en-US" sz="2400">
                <a:solidFill>
                  <a:srgbClr val="000000"/>
                </a:solidFill>
                <a:latin typeface="楷体" panose="02010609060101010101" charset="-122"/>
                <a:ea typeface="楷体" panose="02010609060101010101" charset="-122"/>
                <a:cs typeface="楷体" panose="02010609060101010101" charset="-122"/>
                <a:sym typeface="+mn-ea"/>
              </a:rPr>
              <a:t>段中</a:t>
            </a:r>
            <a:r>
              <a:rPr sz="2400">
                <a:solidFill>
                  <a:srgbClr val="000000"/>
                </a:solidFill>
                <a:latin typeface="楷体" panose="02010609060101010101" charset="-122"/>
                <a:ea typeface="楷体" panose="02010609060101010101" charset="-122"/>
                <a:cs typeface="楷体" panose="02010609060101010101" charset="-122"/>
                <a:sym typeface="+mn-ea"/>
              </a:rPr>
              <a:t>为桃树喂饭</a:t>
            </a:r>
            <a:r>
              <a:rPr lang="zh-CN" sz="2400">
                <a:solidFill>
                  <a:srgbClr val="000000"/>
                </a:solidFill>
                <a:latin typeface="楷体" panose="02010609060101010101" charset="-122"/>
                <a:ea typeface="楷体" panose="02010609060101010101" charset="-122"/>
                <a:cs typeface="楷体" panose="02010609060101010101" charset="-122"/>
                <a:sym typeface="+mn-ea"/>
              </a:rPr>
              <a:t>是我对未来的</a:t>
            </a:r>
            <a:r>
              <a:rPr sz="2400">
                <a:solidFill>
                  <a:srgbClr val="000000"/>
                </a:solidFill>
                <a:latin typeface="楷体" panose="02010609060101010101" charset="-122"/>
                <a:ea typeface="楷体" panose="02010609060101010101" charset="-122"/>
                <a:cs typeface="楷体" panose="02010609060101010101" charset="-122"/>
                <a:sym typeface="+mn-ea"/>
              </a:rPr>
              <a:t>想象</a:t>
            </a:r>
            <a:r>
              <a:rPr lang="zh-CN" sz="2400">
                <a:solidFill>
                  <a:srgbClr val="000000"/>
                </a:solidFill>
                <a:latin typeface="楷体" panose="02010609060101010101" charset="-122"/>
                <a:ea typeface="楷体" panose="02010609060101010101" charset="-122"/>
                <a:cs typeface="楷体" panose="02010609060101010101" charset="-122"/>
                <a:sym typeface="+mn-ea"/>
              </a:rPr>
              <a:t>。结合</a:t>
            </a:r>
            <a:r>
              <a:rPr lang="en-US" altLang="zh-CN" sz="2400">
                <a:solidFill>
                  <a:srgbClr val="000000"/>
                </a:solidFill>
                <a:latin typeface="楷体" panose="02010609060101010101" charset="-122"/>
                <a:ea typeface="楷体" panose="02010609060101010101" charset="-122"/>
                <a:cs typeface="楷体" panose="02010609060101010101" charset="-122"/>
                <a:sym typeface="+mn-ea"/>
              </a:rPr>
              <a:t>14</a:t>
            </a:r>
            <a:r>
              <a:rPr lang="zh-CN" altLang="en-US" sz="2400">
                <a:solidFill>
                  <a:srgbClr val="000000"/>
                </a:solidFill>
                <a:latin typeface="楷体" panose="02010609060101010101" charset="-122"/>
                <a:ea typeface="楷体" panose="02010609060101010101" charset="-122"/>
                <a:cs typeface="楷体" panose="02010609060101010101" charset="-122"/>
                <a:sym typeface="+mn-ea"/>
              </a:rPr>
              <a:t>段可知此处</a:t>
            </a:r>
            <a:r>
              <a:rPr sz="2400">
                <a:solidFill>
                  <a:srgbClr val="000000"/>
                </a:solidFill>
                <a:latin typeface="楷体" panose="02010609060101010101" charset="-122"/>
                <a:ea typeface="楷体" panose="02010609060101010101" charset="-122"/>
                <a:cs typeface="楷体" panose="02010609060101010101" charset="-122"/>
                <a:sym typeface="+mn-ea"/>
              </a:rPr>
              <a:t>表达“我”对四眼的挂念。 </a:t>
            </a:r>
            <a:endParaRPr sz="2400">
              <a:solidFill>
                <a:srgbClr val="000000"/>
              </a:solidFill>
              <a:latin typeface="楷体" panose="02010609060101010101" charset="-122"/>
              <a:ea typeface="楷体" panose="02010609060101010101" charset="-122"/>
              <a:cs typeface="楷体" panose="02010609060101010101" charset="-122"/>
              <a:sym typeface="+mn-ea"/>
            </a:endParaRPr>
          </a:p>
          <a:p>
            <a:pPr indent="0" fontAlgn="auto"/>
            <a:r>
              <a:rPr sz="2400">
                <a:solidFill>
                  <a:srgbClr val="000000"/>
                </a:solidFill>
                <a:latin typeface="楷体" panose="02010609060101010101" charset="-122"/>
                <a:ea typeface="楷体" panose="02010609060101010101" charset="-122"/>
                <a:cs typeface="楷体" panose="02010609060101010101" charset="-122"/>
                <a:sym typeface="+mn-ea"/>
              </a:rPr>
              <a:t>③</a:t>
            </a:r>
            <a:r>
              <a:rPr lang="zh-CN" sz="2400">
                <a:solidFill>
                  <a:srgbClr val="000000"/>
                </a:solidFill>
                <a:latin typeface="楷体" panose="02010609060101010101" charset="-122"/>
                <a:ea typeface="楷体" panose="02010609060101010101" charset="-122"/>
                <a:cs typeface="楷体" panose="02010609060101010101" charset="-122"/>
                <a:sym typeface="+mn-ea"/>
              </a:rPr>
              <a:t>为文章价值观。结合文章最后一句</a:t>
            </a:r>
            <a:r>
              <a:rPr lang="en-US" altLang="zh-CN" sz="2400">
                <a:solidFill>
                  <a:srgbClr val="000000"/>
                </a:solidFill>
                <a:latin typeface="楷体" panose="02010609060101010101" charset="-122"/>
                <a:ea typeface="楷体" panose="02010609060101010101" charset="-122"/>
                <a:cs typeface="楷体" panose="02010609060101010101" charset="-122"/>
                <a:sym typeface="+mn-ea"/>
              </a:rPr>
              <a:t>“给桃树喂饭的时候，你假装是一棵桃树”</a:t>
            </a:r>
            <a:r>
              <a:rPr lang="zh-CN" altLang="en-US" sz="2400">
                <a:solidFill>
                  <a:srgbClr val="000000"/>
                </a:solidFill>
                <a:latin typeface="楷体" panose="02010609060101010101" charset="-122"/>
                <a:ea typeface="楷体" panose="02010609060101010101" charset="-122"/>
                <a:cs typeface="楷体" panose="02010609060101010101" charset="-122"/>
                <a:sym typeface="+mn-ea"/>
              </a:rPr>
              <a:t>，作者认为</a:t>
            </a:r>
            <a:r>
              <a:rPr lang="zh-CN" sz="2400">
                <a:solidFill>
                  <a:srgbClr val="000000"/>
                </a:solidFill>
                <a:latin typeface="楷体" panose="02010609060101010101" charset="-122"/>
                <a:ea typeface="楷体" panose="02010609060101010101" charset="-122"/>
                <a:cs typeface="楷体" panose="02010609060101010101" charset="-122"/>
                <a:sym typeface="+mn-ea"/>
              </a:rPr>
              <a:t>草木虫鱼都是与人一样平等存在的，而且暗示了一个道理，既以平等的心态来看待众生尤其是在生物链低端的众生，</a:t>
            </a:r>
            <a:r>
              <a:rPr sz="2400">
                <a:solidFill>
                  <a:srgbClr val="000000"/>
                </a:solidFill>
                <a:latin typeface="楷体" panose="02010609060101010101" charset="-122"/>
                <a:ea typeface="楷体" panose="02010609060101010101" charset="-122"/>
                <a:cs typeface="楷体" panose="02010609060101010101" charset="-122"/>
                <a:sym typeface="+mn-ea"/>
              </a:rPr>
              <a:t>凸显“我”尊重自然、</a:t>
            </a:r>
            <a:r>
              <a:rPr lang="zh-CN" sz="2400">
                <a:solidFill>
                  <a:srgbClr val="000000"/>
                </a:solidFill>
                <a:latin typeface="楷体" panose="02010609060101010101" charset="-122"/>
                <a:ea typeface="楷体" panose="02010609060101010101" charset="-122"/>
                <a:cs typeface="楷体" panose="02010609060101010101" charset="-122"/>
                <a:sym typeface="+mn-ea"/>
              </a:rPr>
              <a:t>肯定</a:t>
            </a:r>
            <a:r>
              <a:rPr sz="2400">
                <a:solidFill>
                  <a:srgbClr val="000000"/>
                </a:solidFill>
                <a:latin typeface="楷体" panose="02010609060101010101" charset="-122"/>
                <a:ea typeface="楷体" panose="02010609060101010101" charset="-122"/>
                <a:cs typeface="楷体" panose="02010609060101010101" charset="-122"/>
                <a:sym typeface="+mn-ea"/>
              </a:rPr>
              <a:t>万物平等。</a:t>
            </a:r>
            <a:endParaRPr lang="en-US" altLang="zh-CN" sz="2400" b="0">
              <a:solidFill>
                <a:srgbClr val="000000"/>
              </a:solidFill>
              <a:latin typeface="宋体" panose="02010600030101010101" pitchFamily="2" charset="-122"/>
              <a:ea typeface="黑体" panose="02010609060101010101" charset="-122"/>
              <a:sym typeface="+mn-ea"/>
            </a:endParaRPr>
          </a:p>
        </p:txBody>
      </p:sp>
      <p:sp>
        <p:nvSpPr>
          <p:cNvPr id="2" name="文本框 1"/>
          <p:cNvSpPr txBox="1"/>
          <p:nvPr/>
        </p:nvSpPr>
        <p:spPr>
          <a:xfrm>
            <a:off x="635" y="549275"/>
            <a:ext cx="12070080" cy="460375"/>
          </a:xfrm>
          <a:prstGeom prst="rect">
            <a:avLst/>
          </a:prstGeom>
          <a:ln>
            <a:solidFill>
              <a:schemeClr val="accent1"/>
            </a:solidFill>
          </a:ln>
        </p:spPr>
        <p:txBody>
          <a:bodyPr wrap="square">
            <a:spAutoFit/>
          </a:bodyPr>
          <a:p>
            <a:pPr marL="0" indent="0" algn="just" defTabSz="266700">
              <a:spcAft>
                <a:spcPct val="0"/>
              </a:spcAft>
            </a:pPr>
            <a:r>
              <a:rPr sz="2400">
                <a:latin typeface="宋体" panose="02010600030101010101" pitchFamily="2" charset="-122"/>
                <a:ea typeface="宋体" panose="02010600030101010101" pitchFamily="2" charset="-122"/>
                <a:cs typeface="宋体" panose="02010600030101010101" pitchFamily="2" charset="-122"/>
              </a:rPr>
              <a:t>8.第⑮段画线句有怎样的意蕴？请结合全文分析。（4分）</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custDataLst>
              <p:tags r:id="rId3"/>
            </p:custDataLst>
          </p:nvPr>
        </p:nvSpPr>
        <p:spPr>
          <a:xfrm>
            <a:off x="163195" y="73660"/>
            <a:ext cx="1256665" cy="398780"/>
          </a:xfrm>
          <a:prstGeom prst="rect">
            <a:avLst/>
          </a:prstGeom>
          <a:solidFill>
            <a:schemeClr val="accent1">
              <a:lumMod val="20000"/>
              <a:lumOff val="80000"/>
            </a:schemeClr>
          </a:solidFill>
        </p:spPr>
        <p:txBody>
          <a:bodyPr wrap="square" rtlCol="0">
            <a:spAutoFit/>
          </a:bodyPr>
          <a:p>
            <a:r>
              <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高考链接</a:t>
            </a:r>
            <a:endPar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6365" y="238760"/>
            <a:ext cx="11847830" cy="6269990"/>
          </a:xfrm>
          <a:prstGeom prst="rect">
            <a:avLst/>
          </a:prstGeom>
          <a:ln>
            <a:solidFill>
              <a:srgbClr val="00B050"/>
            </a:solidFill>
          </a:ln>
        </p:spPr>
        <p:txBody>
          <a:bodyPr wrap="square">
            <a:noAutofit/>
          </a:bodyPr>
          <a:p>
            <a:pPr algn="ctr">
              <a:lnSpc>
                <a:spcPct val="100000"/>
              </a:lnSpc>
            </a:pPr>
            <a:r>
              <a:rPr lang="zh-CN" altLang="en-US" sz="2400" b="1">
                <a:solidFill>
                  <a:srgbClr val="000000"/>
                </a:solidFill>
                <a:latin typeface="楷体" panose="02010609060101010101" charset="-122"/>
                <a:ea typeface="楷体" panose="02010609060101010101" charset="-122"/>
                <a:cs typeface="楷体" panose="02010609060101010101" charset="-122"/>
              </a:rPr>
              <a:t>理解</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含意的方法</a:t>
            </a:r>
            <a:endParaRPr lang="zh-CN" altLang="en-US" sz="2400" b="1">
              <a:solidFill>
                <a:srgbClr val="000000"/>
              </a:solidFill>
              <a:latin typeface="楷体" panose="02010609060101010101" charset="-122"/>
              <a:ea typeface="楷体" panose="02010609060101010101" charset="-122"/>
              <a:cs typeface="楷体" panose="02010609060101010101" charset="-122"/>
            </a:endParaRPr>
          </a:p>
          <a:p>
            <a:pPr indent="457200" fontAlgn="auto"/>
            <a:r>
              <a:rPr lang="en-US" altLang="zh-CN" sz="2400">
                <a:solidFill>
                  <a:srgbClr val="000000"/>
                </a:solidFill>
                <a:ea typeface="黑体" panose="02010609060101010101" charset="-122"/>
                <a:sym typeface="+mn-ea"/>
              </a:rPr>
              <a:t> </a:t>
            </a:r>
            <a:r>
              <a:rPr lang="en-US" altLang="zh-CN" sz="2400">
                <a:solidFill>
                  <a:srgbClr val="000000"/>
                </a:solidFill>
                <a:latin typeface="宋体" panose="02010600030101010101" pitchFamily="2" charset="-122"/>
                <a:ea typeface="黑体" panose="02010609060101010101" charset="-122"/>
                <a:sym typeface="+mn-ea"/>
              </a:rPr>
              <a:t>所谓“句不离篇”，一句句的话组成了一篇完整的文章，也使文章具有了具体的内容、深刻的主旨和丰富的意蕴。因此，理解、掌握句子含义的基本原则是：从篇、段入手，结合上下文语境进行。</a:t>
            </a:r>
            <a:endParaRPr lang="en-US" altLang="zh-CN" sz="2400">
              <a:solidFill>
                <a:srgbClr val="000000"/>
              </a:solidFill>
              <a:latin typeface="宋体" panose="02010600030101010101" pitchFamily="2" charset="-122"/>
              <a:ea typeface="黑体" panose="02010609060101010101" charset="-122"/>
              <a:sym typeface="+mn-ea"/>
            </a:endParaRPr>
          </a:p>
          <a:p>
            <a:pPr indent="457200" fontAlgn="auto"/>
            <a:r>
              <a:rPr lang="en-US" altLang="zh-CN" sz="2400">
                <a:solidFill>
                  <a:srgbClr val="FF0000"/>
                </a:solidFill>
                <a:latin typeface="宋体" panose="02010600030101010101" pitchFamily="2" charset="-122"/>
                <a:ea typeface="黑体" panose="02010609060101010101" charset="-122"/>
                <a:sym typeface="+mn-ea"/>
              </a:rPr>
              <a:t>理解句子“六看法”</a:t>
            </a:r>
            <a:endParaRPr lang="en-US" altLang="zh-CN" sz="2400">
              <a:solidFill>
                <a:srgbClr val="FF0000"/>
              </a:solidFill>
              <a:latin typeface="宋体" panose="02010600030101010101" pitchFamily="2" charset="-122"/>
              <a:ea typeface="黑体" panose="02010609060101010101" charset="-122"/>
              <a:sym typeface="+mn-ea"/>
            </a:endParaRPr>
          </a:p>
          <a:p>
            <a:pPr indent="457200" fontAlgn="auto"/>
            <a:r>
              <a:rPr lang="en-US" altLang="zh-CN" sz="2400">
                <a:solidFill>
                  <a:srgbClr val="000000"/>
                </a:solidFill>
                <a:latin typeface="宋体" panose="02010600030101010101" pitchFamily="2" charset="-122"/>
                <a:ea typeface="黑体" panose="02010609060101010101" charset="-122"/>
                <a:sym typeface="+mn-ea"/>
              </a:rPr>
              <a:t>句内三看，</a:t>
            </a:r>
            <a:r>
              <a:rPr lang="en-US" altLang="zh-CN" sz="2400">
                <a:solidFill>
                  <a:srgbClr val="FF0000"/>
                </a:solidFill>
                <a:latin typeface="宋体" panose="02010600030101010101" pitchFamily="2" charset="-122"/>
                <a:ea typeface="黑体" panose="02010609060101010101" charset="-122"/>
                <a:sym typeface="+mn-ea"/>
              </a:rPr>
              <a:t>看关键词、结构、表达；</a:t>
            </a:r>
            <a:r>
              <a:rPr lang="en-US" altLang="zh-CN" sz="2400">
                <a:solidFill>
                  <a:srgbClr val="000000"/>
                </a:solidFill>
                <a:latin typeface="宋体" panose="02010600030101010101" pitchFamily="2" charset="-122"/>
                <a:ea typeface="黑体" panose="02010609060101010101" charset="-122"/>
                <a:sym typeface="+mn-ea"/>
              </a:rPr>
              <a:t>句外三看，</a:t>
            </a:r>
            <a:r>
              <a:rPr lang="en-US" altLang="zh-CN" sz="2400">
                <a:solidFill>
                  <a:srgbClr val="FF0000"/>
                </a:solidFill>
                <a:latin typeface="宋体" panose="02010600030101010101" pitchFamily="2" charset="-122"/>
                <a:ea typeface="黑体" panose="02010609060101010101" charset="-122"/>
                <a:sym typeface="+mn-ea"/>
              </a:rPr>
              <a:t>看位置、看相邻、段意、主旨</a:t>
            </a:r>
            <a:endParaRPr lang="en-US" altLang="zh-CN" sz="2400">
              <a:solidFill>
                <a:srgbClr val="000000"/>
              </a:solidFill>
              <a:latin typeface="宋体" panose="02010600030101010101" pitchFamily="2" charset="-122"/>
              <a:ea typeface="黑体" panose="02010609060101010101" charset="-122"/>
              <a:sym typeface="+mn-ea"/>
            </a:endParaRPr>
          </a:p>
          <a:p>
            <a:pPr indent="457200" fontAlgn="auto"/>
            <a:r>
              <a:rPr lang="en-US" altLang="zh-CN" sz="2400">
                <a:solidFill>
                  <a:srgbClr val="000000"/>
                </a:solidFill>
                <a:latin typeface="宋体" panose="02010600030101010101" pitchFamily="2" charset="-122"/>
                <a:ea typeface="黑体" panose="02010609060101010101" charset="-122"/>
                <a:sym typeface="+mn-ea"/>
              </a:rPr>
              <a:t>理解句子含意，特别要强调对所给句子进行“内外结合”地审视。</a:t>
            </a:r>
            <a:endParaRPr lang="en-US" altLang="zh-CN" sz="2400" b="0">
              <a:solidFill>
                <a:srgbClr val="000000"/>
              </a:solidFill>
              <a:latin typeface="宋体" panose="02010600030101010101" pitchFamily="2" charset="-122"/>
              <a:ea typeface="黑体" panose="02010609060101010101" charset="-122"/>
              <a:sym typeface="+mn-ea"/>
            </a:endParaRPr>
          </a:p>
          <a:p>
            <a:pPr indent="457200" fontAlgn="auto"/>
            <a:r>
              <a:rPr lang="en-US" altLang="zh-CN" sz="2400">
                <a:solidFill>
                  <a:srgbClr val="000000"/>
                </a:solidFill>
                <a:highlight>
                  <a:srgbClr val="FFFF00"/>
                </a:highlight>
                <a:latin typeface="宋体" panose="02010600030101010101" pitchFamily="2" charset="-122"/>
                <a:ea typeface="黑体" panose="02010609060101010101" charset="-122"/>
                <a:sym typeface="+mn-ea"/>
              </a:rPr>
              <a:t>“内看”</a:t>
            </a:r>
            <a:r>
              <a:rPr lang="en-US" altLang="zh-CN" sz="2400">
                <a:solidFill>
                  <a:srgbClr val="000000"/>
                </a:solidFill>
                <a:latin typeface="宋体" panose="02010600030101010101" pitchFamily="2" charset="-122"/>
                <a:ea typeface="黑体" panose="02010609060101010101" charset="-122"/>
                <a:sym typeface="+mn-ea"/>
              </a:rPr>
              <a:t>，就是</a:t>
            </a:r>
            <a:r>
              <a:rPr lang="en-US" altLang="zh-CN" sz="2400">
                <a:solidFill>
                  <a:srgbClr val="FF0000"/>
                </a:solidFill>
                <a:latin typeface="宋体" panose="02010600030101010101" pitchFamily="2" charset="-122"/>
                <a:ea typeface="黑体" panose="02010609060101010101" charset="-122"/>
                <a:sym typeface="+mn-ea"/>
              </a:rPr>
              <a:t>审视句子内部</a:t>
            </a:r>
            <a:r>
              <a:rPr lang="en-US" altLang="zh-CN" sz="2400">
                <a:solidFill>
                  <a:srgbClr val="000000"/>
                </a:solidFill>
                <a:latin typeface="宋体" panose="02010600030101010101" pitchFamily="2" charset="-122"/>
                <a:ea typeface="黑体" panose="02010609060101010101" charset="-122"/>
                <a:sym typeface="+mn-ea"/>
              </a:rPr>
              <a:t>，一看句中</a:t>
            </a:r>
            <a:r>
              <a:rPr lang="en-US" altLang="zh-CN" sz="2400">
                <a:solidFill>
                  <a:srgbClr val="FF0000"/>
                </a:solidFill>
                <a:latin typeface="宋体" panose="02010600030101010101" pitchFamily="2" charset="-122"/>
                <a:ea typeface="黑体" panose="02010609060101010101" charset="-122"/>
                <a:sym typeface="+mn-ea"/>
              </a:rPr>
              <a:t>关键词语是什么，要依词释句</a:t>
            </a:r>
            <a:r>
              <a:rPr lang="en-US" altLang="zh-CN" sz="2400">
                <a:solidFill>
                  <a:srgbClr val="000000"/>
                </a:solidFill>
                <a:latin typeface="宋体" panose="02010600030101010101" pitchFamily="2" charset="-122"/>
                <a:ea typeface="黑体" panose="02010609060101010101" charset="-122"/>
                <a:sym typeface="+mn-ea"/>
              </a:rPr>
              <a:t>。</a:t>
            </a:r>
            <a:endParaRPr lang="en-US" altLang="zh-CN" sz="2400">
              <a:solidFill>
                <a:srgbClr val="000000"/>
              </a:solidFill>
              <a:latin typeface="宋体" panose="02010600030101010101" pitchFamily="2" charset="-122"/>
              <a:ea typeface="黑体" panose="02010609060101010101" charset="-122"/>
              <a:sym typeface="+mn-ea"/>
            </a:endParaRPr>
          </a:p>
          <a:p>
            <a:pPr indent="457200" fontAlgn="auto"/>
            <a:r>
              <a:rPr lang="en-US" altLang="zh-CN" sz="2400">
                <a:solidFill>
                  <a:srgbClr val="000000"/>
                </a:solidFill>
                <a:latin typeface="宋体" panose="02010600030101010101" pitchFamily="2" charset="-122"/>
                <a:ea typeface="黑体" panose="02010609060101010101" charset="-122"/>
                <a:sym typeface="+mn-ea"/>
              </a:rPr>
              <a:t>二看句中</a:t>
            </a:r>
            <a:r>
              <a:rPr lang="en-US" altLang="zh-CN" sz="2400">
                <a:solidFill>
                  <a:srgbClr val="FF0000"/>
                </a:solidFill>
                <a:latin typeface="宋体" panose="02010600030101010101" pitchFamily="2" charset="-122"/>
                <a:ea typeface="黑体" panose="02010609060101010101" charset="-122"/>
                <a:sym typeface="+mn-ea"/>
              </a:rPr>
              <a:t>表达有无特点</a:t>
            </a:r>
            <a:r>
              <a:rPr lang="en-US" altLang="zh-CN" sz="2400">
                <a:solidFill>
                  <a:srgbClr val="000000"/>
                </a:solidFill>
                <a:latin typeface="宋体" panose="02010600030101010101" pitchFamily="2" charset="-122"/>
                <a:ea typeface="黑体" panose="02010609060101010101" charset="-122"/>
                <a:sym typeface="+mn-ea"/>
              </a:rPr>
              <a:t>，如是否用了</a:t>
            </a:r>
            <a:r>
              <a:rPr lang="en-US" altLang="zh-CN" sz="2400">
                <a:solidFill>
                  <a:srgbClr val="FF0000"/>
                </a:solidFill>
                <a:latin typeface="宋体" panose="02010600030101010101" pitchFamily="2" charset="-122"/>
                <a:ea typeface="黑体" panose="02010609060101010101" charset="-122"/>
                <a:sym typeface="+mn-ea"/>
              </a:rPr>
              <a:t>修辞手法</a:t>
            </a:r>
            <a:r>
              <a:rPr lang="en-US" altLang="zh-CN" sz="2400">
                <a:solidFill>
                  <a:srgbClr val="000000"/>
                </a:solidFill>
                <a:latin typeface="宋体" panose="02010600030101010101" pitchFamily="2" charset="-122"/>
                <a:ea typeface="黑体" panose="02010609060101010101" charset="-122"/>
                <a:sym typeface="+mn-ea"/>
              </a:rPr>
              <a:t>等，如有，则须用“还原法”写出其本意。</a:t>
            </a:r>
            <a:endParaRPr lang="en-US" altLang="zh-CN" sz="2400">
              <a:solidFill>
                <a:srgbClr val="000000"/>
              </a:solidFill>
              <a:latin typeface="宋体" panose="02010600030101010101" pitchFamily="2" charset="-122"/>
              <a:ea typeface="黑体" panose="02010609060101010101" charset="-122"/>
              <a:sym typeface="+mn-ea"/>
            </a:endParaRPr>
          </a:p>
          <a:p>
            <a:pPr indent="457200" fontAlgn="auto"/>
            <a:r>
              <a:rPr lang="en-US" altLang="zh-CN" sz="2400">
                <a:solidFill>
                  <a:srgbClr val="000000"/>
                </a:solidFill>
                <a:latin typeface="宋体" panose="02010600030101010101" pitchFamily="2" charset="-122"/>
                <a:ea typeface="黑体" panose="02010609060101010101" charset="-122"/>
                <a:sym typeface="+mn-ea"/>
              </a:rPr>
              <a:t>三看</a:t>
            </a:r>
            <a:r>
              <a:rPr lang="en-US" altLang="zh-CN" sz="2400">
                <a:solidFill>
                  <a:srgbClr val="FF0000"/>
                </a:solidFill>
                <a:latin typeface="宋体" panose="02010600030101010101" pitchFamily="2" charset="-122"/>
                <a:ea typeface="黑体" panose="02010609060101010101" charset="-122"/>
                <a:sym typeface="+mn-ea"/>
              </a:rPr>
              <a:t>句中结构</a:t>
            </a:r>
            <a:r>
              <a:rPr lang="en-US" altLang="zh-CN" sz="2400">
                <a:solidFill>
                  <a:srgbClr val="000000"/>
                </a:solidFill>
                <a:latin typeface="宋体" panose="02010600030101010101" pitchFamily="2" charset="-122"/>
                <a:ea typeface="黑体" panose="02010609060101010101" charset="-122"/>
                <a:sym typeface="+mn-ea"/>
              </a:rPr>
              <a:t>，是单句还是复句，是单句，其主谓宾是什么；是复句，其层次、关系又是什么；看句中结构，判断句意有几层要点，确定答案语言</a:t>
            </a:r>
            <a:r>
              <a:rPr lang="zh-CN" altLang="en-US" sz="2400">
                <a:solidFill>
                  <a:srgbClr val="000000"/>
                </a:solidFill>
                <a:latin typeface="宋体" panose="02010600030101010101" pitchFamily="2" charset="-122"/>
                <a:ea typeface="黑体" panose="02010609060101010101" charset="-122"/>
                <a:sym typeface="+mn-ea"/>
              </a:rPr>
              <a:t>组</a:t>
            </a:r>
            <a:r>
              <a:rPr lang="en-US" altLang="zh-CN" sz="2400">
                <a:solidFill>
                  <a:srgbClr val="000000"/>
                </a:solidFill>
                <a:latin typeface="宋体" panose="02010600030101010101" pitchFamily="2" charset="-122"/>
                <a:ea typeface="黑体" panose="02010609060101010101" charset="-122"/>
                <a:sym typeface="+mn-ea"/>
              </a:rPr>
              <a:t>织的形式。</a:t>
            </a:r>
            <a:endParaRPr lang="en-US" altLang="zh-CN" sz="2400">
              <a:solidFill>
                <a:srgbClr val="000000"/>
              </a:solidFill>
              <a:latin typeface="宋体" panose="02010600030101010101" pitchFamily="2" charset="-122"/>
              <a:ea typeface="黑体" panose="02010609060101010101" charset="-122"/>
              <a:sym typeface="+mn-ea"/>
            </a:endParaRPr>
          </a:p>
          <a:p>
            <a:pPr indent="457200" fontAlgn="auto"/>
            <a:r>
              <a:rPr lang="en-US" altLang="zh-CN" sz="2400" b="0">
                <a:solidFill>
                  <a:srgbClr val="000000"/>
                </a:solidFill>
                <a:highlight>
                  <a:srgbClr val="FFFF00"/>
                </a:highlight>
                <a:latin typeface="宋体" panose="02010600030101010101" pitchFamily="2" charset="-122"/>
                <a:ea typeface="黑体" panose="02010609060101010101" charset="-122"/>
                <a:sym typeface="+mn-ea"/>
              </a:rPr>
              <a:t>“外看”</a:t>
            </a:r>
            <a:r>
              <a:rPr lang="en-US" altLang="zh-CN" sz="2400" b="0">
                <a:solidFill>
                  <a:srgbClr val="000000"/>
                </a:solidFill>
                <a:latin typeface="宋体" panose="02010600030101010101" pitchFamily="2" charset="-122"/>
                <a:ea typeface="黑体" panose="02010609060101010101" charset="-122"/>
                <a:sym typeface="+mn-ea"/>
              </a:rPr>
              <a:t>，就是审视句子外部（环境）:</a:t>
            </a:r>
            <a:r>
              <a:rPr lang="en-US" altLang="zh-CN" sz="2400" b="0">
                <a:solidFill>
                  <a:srgbClr val="FF0000"/>
                </a:solidFill>
                <a:latin typeface="宋体" panose="02010600030101010101" pitchFamily="2" charset="-122"/>
                <a:ea typeface="黑体" panose="02010609060101010101" charset="-122"/>
                <a:sym typeface="+mn-ea"/>
              </a:rPr>
              <a:t>一看该句的位置，总领句</a:t>
            </a:r>
            <a:r>
              <a:rPr lang="en-US" altLang="zh-CN" sz="2400" b="0">
                <a:solidFill>
                  <a:srgbClr val="000000"/>
                </a:solidFill>
                <a:latin typeface="宋体" panose="02010600030101010101" pitchFamily="2" charset="-122"/>
                <a:ea typeface="黑体" panose="02010609060101010101" charset="-122"/>
                <a:sym typeface="+mn-ea"/>
              </a:rPr>
              <a:t>，从其下面的内容入手；过渡句，瞻前顾后；总结句，根据上文内容归纳；照应句，分析其照应了什么，突出了什么。</a:t>
            </a:r>
            <a:r>
              <a:rPr lang="en-US" altLang="zh-CN" sz="2400" b="0">
                <a:solidFill>
                  <a:srgbClr val="FF0000"/>
                </a:solidFill>
                <a:latin typeface="宋体" panose="02010600030101010101" pitchFamily="2" charset="-122"/>
                <a:ea typeface="黑体" panose="02010609060101010101" charset="-122"/>
                <a:sym typeface="+mn-ea"/>
              </a:rPr>
              <a:t>二看相邻语句，有无邻句互解；三看所在段落的段意、主旨</a:t>
            </a:r>
            <a:r>
              <a:rPr lang="en-US" altLang="zh-CN" sz="2400" b="0">
                <a:solidFill>
                  <a:srgbClr val="000000"/>
                </a:solidFill>
                <a:latin typeface="宋体" panose="02010600030101010101" pitchFamily="2" charset="-122"/>
                <a:ea typeface="黑体" panose="02010609060101010101" charset="-122"/>
                <a:sym typeface="+mn-ea"/>
              </a:rPr>
              <a:t>，句意是要结合段意、主旨来分析的。此外</a:t>
            </a:r>
            <a:r>
              <a:rPr lang="en-US" altLang="zh-CN" sz="2400" b="0">
                <a:solidFill>
                  <a:srgbClr val="FF0000"/>
                </a:solidFill>
                <a:latin typeface="宋体" panose="02010600030101010101" pitchFamily="2" charset="-122"/>
                <a:ea typeface="黑体" panose="02010609060101010101" charset="-122"/>
                <a:sym typeface="+mn-ea"/>
              </a:rPr>
              <a:t>再看说话人，</a:t>
            </a:r>
            <a:r>
              <a:rPr lang="en-US" altLang="zh-CN" sz="2400" b="0">
                <a:solidFill>
                  <a:srgbClr val="000000"/>
                </a:solidFill>
                <a:latin typeface="宋体" panose="02010600030101010101" pitchFamily="2" charset="-122"/>
                <a:ea typeface="黑体" panose="02010609060101010101" charset="-122"/>
                <a:sym typeface="+mn-ea"/>
              </a:rPr>
              <a:t>此句话是文中人物说的还是作者说的，无论是谁说的，都别忘了作者的表达意图。</a:t>
            </a:r>
            <a:endParaRPr lang="en-US" altLang="zh-CN" sz="2400" b="0">
              <a:solidFill>
                <a:srgbClr val="000000"/>
              </a:solidFill>
              <a:latin typeface="宋体" panose="02010600030101010101" pitchFamily="2" charset="-122"/>
              <a:ea typeface="黑体" panose="02010609060101010101" charset="-122"/>
              <a:sym typeface="+mn-ea"/>
            </a:endParaRPr>
          </a:p>
          <a:p>
            <a:pPr algn="l">
              <a:lnSpc>
                <a:spcPct val="100000"/>
              </a:lnSpc>
            </a:pPr>
            <a:endParaRPr lang="zh-CN" altLang="en-US" sz="2400" b="1">
              <a:solidFill>
                <a:srgbClr val="000000"/>
              </a:solidFill>
              <a:latin typeface="楷体" panose="02010609060101010101" charset="-122"/>
              <a:ea typeface="楷体" panose="02010609060101010101" charset="-122"/>
              <a:cs typeface="楷体" panose="02010609060101010101" charset="-122"/>
            </a:endParaRPr>
          </a:p>
          <a:p>
            <a:pPr algn="l">
              <a:lnSpc>
                <a:spcPct val="100000"/>
              </a:lnSpc>
            </a:pPr>
            <a:endParaRPr lang="zh-CN" altLang="en-US" sz="2400" b="1">
              <a:solidFill>
                <a:srgbClr val="000000"/>
              </a:solidFill>
              <a:latin typeface="楷体" panose="02010609060101010101" charset="-122"/>
              <a:ea typeface="楷体" panose="02010609060101010101" charset="-122"/>
              <a:cs typeface="楷体" panose="02010609060101010101" charset="-122"/>
            </a:endParaRPr>
          </a:p>
          <a:p>
            <a:pPr algn="l">
              <a:lnSpc>
                <a:spcPct val="100000"/>
              </a:lnSpc>
            </a:pPr>
            <a:endParaRPr lang="zh-CN" altLang="en-US" sz="2400" b="1">
              <a:solidFill>
                <a:srgbClr val="000000"/>
              </a:solidFill>
              <a:latin typeface="楷体" panose="02010609060101010101" charset="-122"/>
              <a:ea typeface="楷体" panose="02010609060101010101" charset="-122"/>
              <a:cs typeface="楷体" panose="02010609060101010101" charset="-122"/>
            </a:endParaRPr>
          </a:p>
          <a:p>
            <a:pPr algn="l">
              <a:lnSpc>
                <a:spcPct val="100000"/>
              </a:lnSpc>
            </a:pPr>
            <a:endParaRPr lang="zh-CN" altLang="en-US" sz="2400" b="1">
              <a:solidFill>
                <a:srgbClr val="000000"/>
              </a:solidFill>
              <a:latin typeface="楷体" panose="02010609060101010101" charset="-122"/>
              <a:ea typeface="楷体" panose="02010609060101010101" charset="-122"/>
              <a:cs typeface="楷体" panose="02010609060101010101" charset="-122"/>
            </a:endParaRPr>
          </a:p>
        </p:txBody>
      </p:sp>
      <p:sp>
        <p:nvSpPr>
          <p:cNvPr id="8" name="文本框 7"/>
          <p:cNvSpPr txBox="1"/>
          <p:nvPr>
            <p:custDataLst>
              <p:tags r:id="rId1"/>
            </p:custDataLst>
          </p:nvPr>
        </p:nvSpPr>
        <p:spPr>
          <a:xfrm>
            <a:off x="517525" y="139700"/>
            <a:ext cx="1492885"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知识拓展</a:t>
            </a:r>
            <a:endParaRPr lang="zh-CN" sz="1600">
              <a:solidFill>
                <a:srgbClr val="000000"/>
              </a:solidFill>
              <a:ea typeface="黑体" panose="02010609060101010101"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251835" y="264795"/>
            <a:ext cx="5920105" cy="768350"/>
          </a:xfrm>
          <a:prstGeom prst="rect">
            <a:avLst/>
          </a:prstGeom>
          <a:solidFill>
            <a:srgbClr val="FFC000"/>
          </a:solidFill>
          <a:ln>
            <a:solidFill>
              <a:schemeClr val="accent1"/>
            </a:solidFill>
          </a:ln>
        </p:spPr>
        <p:txBody>
          <a:bodyPr wrap="square" rtlCol="0" anchor="t">
            <a:spAutoFit/>
          </a:bodyPr>
          <a:p>
            <a:r>
              <a:rPr lang="zh-CN" sz="4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往年句子含义类</a:t>
            </a:r>
            <a:r>
              <a:rPr lang="zh-CN" sz="4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高考题</a:t>
            </a:r>
            <a:endParaRPr lang="zh-CN" sz="4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9" name="文本框 28"/>
          <p:cNvSpPr txBox="1"/>
          <p:nvPr>
            <p:custDataLst>
              <p:tags r:id="rId1"/>
            </p:custDataLst>
          </p:nvPr>
        </p:nvSpPr>
        <p:spPr>
          <a:xfrm>
            <a:off x="389255" y="189230"/>
            <a:ext cx="101790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高考链接</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4" name="文本框 3"/>
          <p:cNvSpPr txBox="1"/>
          <p:nvPr/>
        </p:nvSpPr>
        <p:spPr>
          <a:xfrm>
            <a:off x="301625" y="1412875"/>
            <a:ext cx="11412855" cy="4013835"/>
          </a:xfrm>
          <a:prstGeom prst="rect">
            <a:avLst/>
          </a:prstGeom>
          <a:noFill/>
          <a:ln w="19050">
            <a:solidFill>
              <a:schemeClr val="tx1"/>
            </a:solidFill>
          </a:ln>
        </p:spPr>
        <p:txBody>
          <a:bodyPr wrap="square" rtlCol="0" anchor="t">
            <a:noAutofit/>
          </a:bodyPr>
          <a:p>
            <a:pPr>
              <a:lnSpc>
                <a:spcPct val="150000"/>
              </a:lnSpc>
            </a:pPr>
            <a:r>
              <a:rPr lang="zh-CN" altLang="en-US" sz="2400">
                <a:latin typeface="楷体" panose="02010609060101010101" charset="-122"/>
                <a:ea typeface="楷体" panose="02010609060101010101" charset="-122"/>
                <a:cs typeface="楷体" panose="02010609060101010101" charset="-122"/>
              </a:rPr>
              <a:t>[2024新高考2]文中画线处说“在他们两个人当中，叶桃总是先离去的那一个”，又说“她从来没有真正离开过他”，请谈谈你的理解。</a:t>
            </a:r>
            <a:endParaRPr lang="zh-CN" altLang="en-US" sz="2400">
              <a:latin typeface="楷体" panose="02010609060101010101" charset="-122"/>
              <a:ea typeface="楷体" panose="02010609060101010101" charset="-122"/>
              <a:cs typeface="楷体" panose="02010609060101010101" charset="-122"/>
            </a:endParaRPr>
          </a:p>
          <a:p>
            <a:pPr>
              <a:lnSpc>
                <a:spcPct val="150000"/>
              </a:lnSpc>
            </a:pPr>
            <a:r>
              <a:rPr lang="zh-CN" altLang="en-US" sz="2400">
                <a:latin typeface="楷体" panose="02010609060101010101" charset="-122"/>
                <a:ea typeface="楷体" panose="02010609060101010101" charset="-122"/>
                <a:cs typeface="楷体" panose="02010609060101010101" charset="-122"/>
              </a:rPr>
              <a:t>[2023新高考2]文中记述社戏的筹备及演出过程，多处使用“依照往年成例”“照习惯”“照例”等，含有哪些意味？请结合全文谈谈你的理解。</a:t>
            </a:r>
            <a:endParaRPr lang="zh-CN" altLang="en-US" sz="2400">
              <a:latin typeface="楷体" panose="02010609060101010101" charset="-122"/>
              <a:ea typeface="楷体" panose="02010609060101010101" charset="-122"/>
              <a:cs typeface="楷体" panose="02010609060101010101" charset="-122"/>
            </a:endParaRPr>
          </a:p>
          <a:p>
            <a:pPr>
              <a:lnSpc>
                <a:spcPct val="150000"/>
              </a:lnSpc>
            </a:pPr>
            <a:r>
              <a:rPr lang="zh-CN" altLang="en-US" sz="2400">
                <a:latin typeface="楷体" panose="02010609060101010101" charset="-122"/>
                <a:ea typeface="楷体" panose="02010609060101010101" charset="-122"/>
                <a:cs typeface="楷体" panose="02010609060101010101" charset="-122"/>
              </a:rPr>
              <a:t>[2021新高考2]文本一中划线部分用了多个“跑”字，请简要分析这样写的好处。</a:t>
            </a:r>
            <a:endParaRPr lang="zh-CN" altLang="en-US" sz="2400">
              <a:latin typeface="楷体" panose="02010609060101010101" charset="-122"/>
              <a:ea typeface="楷体" panose="02010609060101010101" charset="-122"/>
              <a:cs typeface="楷体" panose="02010609060101010101" charset="-122"/>
            </a:endParaRPr>
          </a:p>
          <a:p>
            <a:pPr>
              <a:lnSpc>
                <a:spcPct val="150000"/>
              </a:lnSpc>
            </a:pPr>
            <a:r>
              <a:rPr lang="zh-CN" altLang="en-US" sz="2400">
                <a:latin typeface="楷体" panose="02010609060101010101" charset="-122"/>
                <a:ea typeface="楷体" panose="02010609060101010101" charset="-122"/>
                <a:cs typeface="楷体" panose="02010609060101010101" charset="-122"/>
              </a:rPr>
              <a:t>[2020新高考2]父亲说“我们下棋是下棋”，怎样理解这句话？请结合全文具体分析。（双雪涛《大师》）</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9860" y="942340"/>
            <a:ext cx="11892280" cy="4973320"/>
          </a:xfrm>
          <a:prstGeom prst="rect">
            <a:avLst/>
          </a:prstGeom>
          <a:ln>
            <a:solidFill>
              <a:srgbClr val="00B050"/>
            </a:solidFill>
          </a:ln>
        </p:spPr>
        <p:txBody>
          <a:bodyPr>
            <a:noAutofit/>
          </a:bodyPr>
          <a:p>
            <a:r>
              <a:rPr lang="zh-CN" altLang="en-US" sz="2400">
                <a:latin typeface="楷体" panose="02010609060101010101" charset="-122"/>
                <a:ea typeface="楷体" panose="02010609060101010101" charset="-122"/>
                <a:cs typeface="楷体" panose="02010609060101010101" charset="-122"/>
                <a:sym typeface="+mn-ea"/>
              </a:rPr>
              <a:t>[2024新高考2]</a:t>
            </a:r>
            <a:endParaRPr lang="zh-CN" altLang="en-US" sz="2400">
              <a:latin typeface="楷体" panose="02010609060101010101" charset="-122"/>
              <a:ea typeface="楷体" panose="02010609060101010101" charset="-122"/>
              <a:cs typeface="楷体" panose="02010609060101010101" charset="-122"/>
              <a:sym typeface="+mn-ea"/>
            </a:endParaRPr>
          </a:p>
          <a:p>
            <a:pPr indent="0" fontAlgn="auto">
              <a:lnSpc>
                <a:spcPct val="150000"/>
              </a:lnSpc>
            </a:pPr>
            <a:r>
              <a:rPr lang="zh-CN" altLang="en-US" sz="2400"/>
              <a:t>《千里江山图》8.文中画线处说“在他们两个人当中，叶桃总是先离去的那一个”，又说“她从来没有真正离开过他”，请谈谈你的理解。</a:t>
            </a:r>
            <a:endParaRPr lang="zh-CN" altLang="en-US" sz="2400"/>
          </a:p>
          <a:p>
            <a:pPr indent="0" fontAlgn="auto">
              <a:lnSpc>
                <a:spcPct val="150000"/>
              </a:lnSpc>
            </a:pPr>
            <a:r>
              <a:rPr lang="zh-CN" altLang="en-US" sz="2400">
                <a:sym typeface="+mn-ea"/>
              </a:rPr>
              <a:t>【参考答案】</a:t>
            </a:r>
            <a:endParaRPr lang="zh-CN" altLang="en-US" sz="2400">
              <a:sym typeface="+mn-ea"/>
            </a:endParaRPr>
          </a:p>
          <a:p>
            <a:pPr indent="0" fontAlgn="auto">
              <a:lnSpc>
                <a:spcPct val="150000"/>
              </a:lnSpc>
            </a:pPr>
            <a:r>
              <a:rPr lang="zh-CN" altLang="en-US" sz="2400">
                <a:sym typeface="+mn-ea"/>
              </a:rPr>
              <a:t>①两人日常交往中，叶桃总是先离开，但依然通过多种方式和陈千里保持联系；</a:t>
            </a:r>
            <a:endParaRPr lang="zh-CN" altLang="en-US" sz="2400">
              <a:sym typeface="+mn-ea"/>
            </a:endParaRPr>
          </a:p>
          <a:p>
            <a:pPr indent="0" fontAlgn="auto">
              <a:lnSpc>
                <a:spcPct val="150000"/>
              </a:lnSpc>
            </a:pPr>
            <a:r>
              <a:rPr lang="zh-CN" altLang="en-US" sz="2400">
                <a:sym typeface="+mn-ea"/>
              </a:rPr>
              <a:t>②叶桃思想上更早觉悟，先于陈千里参加革命，又引导他走上革命道路；</a:t>
            </a:r>
            <a:endParaRPr lang="zh-CN" altLang="en-US" sz="2400">
              <a:sym typeface="+mn-ea"/>
            </a:endParaRPr>
          </a:p>
          <a:p>
            <a:pPr indent="0" fontAlgn="auto">
              <a:lnSpc>
                <a:spcPct val="150000"/>
              </a:lnSpc>
            </a:pPr>
            <a:r>
              <a:rPr lang="zh-CN" altLang="en-US" sz="2400">
                <a:sym typeface="+mn-ea"/>
              </a:rPr>
              <a:t>③虽然叶桃后来在斗争中牺牲，但她永远活在陈千里心中，她革命精神为陈千里所继承。</a:t>
            </a:r>
            <a:endParaRPr lang="zh-CN" altLang="en-US" sz="2400"/>
          </a:p>
          <a:p>
            <a:pPr indent="0" fontAlgn="auto">
              <a:lnSpc>
                <a:spcPct val="150000"/>
              </a:lnSpc>
            </a:pPr>
            <a:r>
              <a:rPr lang="zh-CN" altLang="en-US" sz="2400">
                <a:sym typeface="+mn-ea"/>
              </a:rPr>
              <a:t>[评分标准：每点2分，答出其中两点即可。如从其他角度理解这两句话，只要言之成理，也可酌情给分。]</a:t>
            </a:r>
            <a:endParaRPr lang="zh-CN" altLang="en-US" sz="2400"/>
          </a:p>
          <a:p>
            <a:endParaRPr lang="zh-CN" altLang="en-US" sz="2400"/>
          </a:p>
          <a:p>
            <a:endParaRPr lang="zh-CN" altLang="en-US" sz="2400"/>
          </a:p>
        </p:txBody>
      </p:sp>
      <p:sp>
        <p:nvSpPr>
          <p:cNvPr id="29" name="文本框 28"/>
          <p:cNvSpPr txBox="1"/>
          <p:nvPr>
            <p:custDataLst>
              <p:tags r:id="rId1"/>
            </p:custDataLst>
          </p:nvPr>
        </p:nvSpPr>
        <p:spPr>
          <a:xfrm>
            <a:off x="346710" y="189230"/>
            <a:ext cx="101790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高考链接</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8440" y="526415"/>
            <a:ext cx="11892280" cy="6249670"/>
          </a:xfrm>
          <a:prstGeom prst="rect">
            <a:avLst/>
          </a:prstGeom>
          <a:ln>
            <a:solidFill>
              <a:srgbClr val="00B050"/>
            </a:solidFill>
          </a:ln>
        </p:spPr>
        <p:txBody>
          <a:bodyPr>
            <a:noAutofit/>
          </a:bodyPr>
          <a:p>
            <a:pPr>
              <a:lnSpc>
                <a:spcPct val="120000"/>
              </a:lnSpc>
              <a:spcBef>
                <a:spcPts val="0"/>
              </a:spcBef>
              <a:spcAft>
                <a:spcPts val="0"/>
              </a:spcAft>
            </a:pPr>
            <a:r>
              <a:rPr lang="zh-CN" altLang="en-US" sz="2400"/>
              <a:t>【审题】</a:t>
            </a:r>
            <a:endParaRPr lang="zh-CN" altLang="en-US" sz="2400"/>
          </a:p>
          <a:p>
            <a:pPr>
              <a:lnSpc>
                <a:spcPct val="120000"/>
              </a:lnSpc>
              <a:spcBef>
                <a:spcPts val="0"/>
              </a:spcBef>
              <a:spcAft>
                <a:spcPts val="0"/>
              </a:spcAft>
            </a:pPr>
            <a:r>
              <a:rPr lang="zh-CN" altLang="en-US" sz="2400"/>
              <a:t>（1)</a:t>
            </a:r>
            <a:r>
              <a:rPr lang="zh-CN" altLang="en-US" sz="2400">
                <a:solidFill>
                  <a:srgbClr val="FF0000"/>
                </a:solidFill>
              </a:rPr>
              <a:t>理解重要句子的含义，一是看表层含义，一是看深层含义</a:t>
            </a:r>
            <a:r>
              <a:rPr lang="zh-CN" altLang="en-US" sz="2400"/>
              <a:t>。表层含义，得联系原文上下文，理解这句话基本意思；深层含义，要结合时代背景、情节内容、人物形象、主题表达（小说背景、情节、人物、主题）,理解其深刻内涵。</a:t>
            </a:r>
            <a:endParaRPr lang="zh-CN" altLang="en-US" sz="2400"/>
          </a:p>
          <a:p>
            <a:pPr>
              <a:lnSpc>
                <a:spcPct val="120000"/>
              </a:lnSpc>
              <a:spcBef>
                <a:spcPts val="0"/>
              </a:spcBef>
              <a:spcAft>
                <a:spcPts val="0"/>
              </a:spcAft>
            </a:pPr>
            <a:r>
              <a:rPr lang="zh-CN" altLang="en-US" sz="2400"/>
              <a:t>（2)</a:t>
            </a:r>
            <a:r>
              <a:rPr lang="zh-CN" altLang="en-US" sz="2400">
                <a:solidFill>
                  <a:srgbClr val="FF0000"/>
                </a:solidFill>
              </a:rPr>
              <a:t>两句话的关键词“先离去”“从来没有真正离开过”</a:t>
            </a:r>
            <a:r>
              <a:rPr lang="zh-CN" altLang="en-US" sz="2400"/>
              <a:t>，答题重点要解读“离去”和“没有真正离开”的矛盾表达中的一致性。</a:t>
            </a:r>
            <a:endParaRPr lang="zh-CN" altLang="en-US" sz="2400"/>
          </a:p>
          <a:p>
            <a:pPr>
              <a:lnSpc>
                <a:spcPct val="120000"/>
              </a:lnSpc>
              <a:spcBef>
                <a:spcPts val="0"/>
              </a:spcBef>
              <a:spcAft>
                <a:spcPts val="0"/>
              </a:spcAft>
            </a:pPr>
            <a:r>
              <a:rPr lang="zh-CN" altLang="en-US" sz="2400"/>
              <a:t>（3)</a:t>
            </a:r>
            <a:r>
              <a:rPr lang="zh-CN" altLang="en-US" sz="2400">
                <a:solidFill>
                  <a:srgbClr val="FF0000"/>
                </a:solidFill>
              </a:rPr>
              <a:t>答题时对照原文迅速找到“离”与“不离”的情节内容。</a:t>
            </a:r>
            <a:endParaRPr lang="zh-CN" altLang="en-US" sz="2400">
              <a:solidFill>
                <a:srgbClr val="FF0000"/>
              </a:solidFill>
            </a:endParaRPr>
          </a:p>
          <a:p>
            <a:pPr>
              <a:lnSpc>
                <a:spcPct val="120000"/>
              </a:lnSpc>
              <a:spcBef>
                <a:spcPts val="0"/>
              </a:spcBef>
              <a:spcAft>
                <a:spcPts val="0"/>
              </a:spcAft>
            </a:pPr>
            <a:r>
              <a:rPr lang="zh-CN" altLang="en-US" sz="2400">
                <a:solidFill>
                  <a:srgbClr val="FF0000"/>
                </a:solidFill>
                <a:highlight>
                  <a:srgbClr val="FFFF00"/>
                </a:highlight>
              </a:rPr>
              <a:t>【主题】</a:t>
            </a:r>
            <a:r>
              <a:rPr lang="zh-CN" altLang="en-US" sz="2400"/>
              <a:t>“永远不曾离开”</a:t>
            </a:r>
            <a:endParaRPr lang="zh-CN" altLang="en-US" sz="2400"/>
          </a:p>
          <a:p>
            <a:pPr>
              <a:lnSpc>
                <a:spcPct val="120000"/>
              </a:lnSpc>
              <a:spcBef>
                <a:spcPts val="0"/>
              </a:spcBef>
              <a:spcAft>
                <a:spcPts val="0"/>
              </a:spcAft>
            </a:pPr>
            <a:r>
              <a:rPr lang="en-US" altLang="zh-CN" sz="2400"/>
              <a:t>        </a:t>
            </a:r>
            <a:r>
              <a:rPr lang="zh-CN" altLang="en-US" sz="2400"/>
              <a:t>小说《千里江山图》属于革命文学。本文节选自荣获茅盾文学奖的长篇小说《千里江山图》，通过叙述陈千里和叶桃这对革命者在动荡时期的情感选择和革命历程，展现了他们为共同的理想和信仰所作出的选择与牺牲，体现了革命者的英雄事迹，对当下青年有很好的教育意义，引导考生废续共产党人精神血脉，传承红色基因，将自己的“小我”融入人民的“大我”，为祖国奉献，为幸福生活奋斗。革命者的革命精神永远不曾离开。</a:t>
            </a:r>
            <a:endParaRPr lang="zh-CN" altLang="en-US" sz="2400"/>
          </a:p>
          <a:p>
            <a:pPr>
              <a:lnSpc>
                <a:spcPct val="120000"/>
              </a:lnSpc>
              <a:spcBef>
                <a:spcPts val="0"/>
              </a:spcBef>
              <a:spcAft>
                <a:spcPts val="0"/>
              </a:spcAft>
            </a:pPr>
            <a:endParaRPr lang="zh-CN" altLang="en-US" sz="2400"/>
          </a:p>
        </p:txBody>
      </p:sp>
      <p:sp>
        <p:nvSpPr>
          <p:cNvPr id="29" name="文本框 28"/>
          <p:cNvSpPr txBox="1"/>
          <p:nvPr>
            <p:custDataLst>
              <p:tags r:id="rId1"/>
            </p:custDataLst>
          </p:nvPr>
        </p:nvSpPr>
        <p:spPr>
          <a:xfrm>
            <a:off x="294640" y="97790"/>
            <a:ext cx="101790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高考链接</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2019300" y="1593850"/>
            <a:ext cx="8209280" cy="3917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 name="文本框 6"/>
          <p:cNvSpPr txBox="1"/>
          <p:nvPr>
            <p:custDataLst>
              <p:tags r:id="rId2"/>
            </p:custDataLst>
          </p:nvPr>
        </p:nvSpPr>
        <p:spPr>
          <a:xfrm>
            <a:off x="3587115" y="2740025"/>
            <a:ext cx="4131310" cy="1014730"/>
          </a:xfrm>
          <a:prstGeom prst="rect">
            <a:avLst/>
          </a:prstGeom>
          <a:noFill/>
        </p:spPr>
        <p:txBody>
          <a:bodyPr vert="horz" wrap="square" rtlCol="0">
            <a:spAutoFit/>
          </a:bodyPr>
          <a:p>
            <a:pPr algn="l">
              <a:lnSpc>
                <a:spcPct val="150000"/>
              </a:lnSpc>
            </a:pPr>
            <a:r>
              <a:rPr lang="en-US" altLang="zh-CN" sz="4000">
                <a:solidFill>
                  <a:schemeClr val="lt1"/>
                </a:solidFill>
                <a:latin typeface="方正大黑简体" panose="02000000000000000000" charset="-122"/>
                <a:ea typeface="方正大黑简体" panose="02000000000000000000" charset="-122"/>
                <a:cs typeface="方正大黑简体" panose="02000000000000000000" charset="-122"/>
              </a:rPr>
              <a:t>02  </a:t>
            </a:r>
            <a:r>
              <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rPr>
              <a:t>文言文阅读</a:t>
            </a:r>
            <a:endPar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endParaRPr>
          </a:p>
        </p:txBody>
      </p:sp>
      <p:sp>
        <p:nvSpPr>
          <p:cNvPr id="2" name="图文框 1"/>
          <p:cNvSpPr/>
          <p:nvPr>
            <p:custDataLst>
              <p:tags r:id="rId3"/>
            </p:custDataLst>
          </p:nvPr>
        </p:nvSpPr>
        <p:spPr>
          <a:xfrm>
            <a:off x="2159635" y="1729105"/>
            <a:ext cx="7898130" cy="3638550"/>
          </a:xfrm>
          <a:prstGeom prst="frame">
            <a:avLst>
              <a:gd name="adj1" fmla="val 1216"/>
            </a:avLst>
          </a:prstGeom>
          <a:solidFill>
            <a:schemeClr val="dk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endParaRPr>
          </a:p>
        </p:txBody>
      </p:sp>
      <p:pic>
        <p:nvPicPr>
          <p:cNvPr id="6" name="图片 5" descr="图标镂空"/>
          <p:cNvPicPr>
            <a:picLocks noChangeAspect="1"/>
          </p:cNvPicPr>
          <p:nvPr>
            <p:custDataLst>
              <p:tags r:id="rId4"/>
            </p:custDataLst>
          </p:nvPr>
        </p:nvPicPr>
        <p:blipFill>
          <a:blip r:embed="rId5"/>
          <a:srcRect l="12064" t="11428" r="12701" b="13975"/>
          <a:stretch>
            <a:fillRect/>
          </a:stretch>
        </p:blipFill>
        <p:spPr>
          <a:xfrm>
            <a:off x="7152005" y="2477135"/>
            <a:ext cx="577215" cy="582930"/>
          </a:xfrm>
          <a:prstGeom prst="rect">
            <a:avLst/>
          </a:prstGeom>
        </p:spPr>
      </p:pic>
      <p:sp>
        <p:nvSpPr>
          <p:cNvPr id="13" name="文本框 12"/>
          <p:cNvSpPr txBox="1"/>
          <p:nvPr>
            <p:custDataLst>
              <p:tags r:id="rId6"/>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8" name="图片 7" descr="小鸟站在树枝上的花&#10;&#10;描述已自动生成"/>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087870" y="2196465"/>
            <a:ext cx="3488690" cy="5130800"/>
          </a:xfrm>
          <a:custGeom>
            <a:avLst/>
            <a:gdLst>
              <a:gd name="connsiteX0" fmla="*/ 0 w 4541807"/>
              <a:gd name="connsiteY0" fmla="*/ 0 h 6679129"/>
              <a:gd name="connsiteX1" fmla="*/ 4541807 w 4541807"/>
              <a:gd name="connsiteY1" fmla="*/ 0 h 6679129"/>
              <a:gd name="connsiteX2" fmla="*/ 4541807 w 4541807"/>
              <a:gd name="connsiteY2" fmla="*/ 6679129 h 6679129"/>
              <a:gd name="connsiteX3" fmla="*/ 277173 w 4541807"/>
              <a:gd name="connsiteY3" fmla="*/ 6679129 h 6679129"/>
              <a:gd name="connsiteX4" fmla="*/ 326648 w 4541807"/>
              <a:gd name="connsiteY4" fmla="*/ 6671579 h 6679129"/>
              <a:gd name="connsiteX5" fmla="*/ 1620796 w 4541807"/>
              <a:gd name="connsiteY5" fmla="*/ 5083712 h 6679129"/>
              <a:gd name="connsiteX6" fmla="*/ 1250685 w 4541807"/>
              <a:gd name="connsiteY6" fmla="*/ 4052735 h 6679129"/>
              <a:gd name="connsiteX7" fmla="*/ 1166688 w 4541807"/>
              <a:gd name="connsiteY7" fmla="*/ 3960315 h 6679129"/>
              <a:gd name="connsiteX8" fmla="*/ 1281902 w 4541807"/>
              <a:gd name="connsiteY8" fmla="*/ 3898276 h 6679129"/>
              <a:gd name="connsiteX9" fmla="*/ 1402482 w 4541807"/>
              <a:gd name="connsiteY9" fmla="*/ 3832962 h 6679129"/>
              <a:gd name="connsiteX10" fmla="*/ 1467796 w 4541807"/>
              <a:gd name="connsiteY10" fmla="*/ 3712382 h 6679129"/>
              <a:gd name="connsiteX11" fmla="*/ 1588377 w 4541807"/>
              <a:gd name="connsiteY11" fmla="*/ 2908514 h 6679129"/>
              <a:gd name="connsiteX12" fmla="*/ 1432627 w 4541807"/>
              <a:gd name="connsiteY12" fmla="*/ 2491507 h 6679129"/>
              <a:gd name="connsiteX13" fmla="*/ 714170 w 4541807"/>
              <a:gd name="connsiteY13" fmla="*/ 2672377 h 6679129"/>
              <a:gd name="connsiteX14" fmla="*/ 513203 w 4541807"/>
              <a:gd name="connsiteY14" fmla="*/ 3134601 h 6679129"/>
              <a:gd name="connsiteX15" fmla="*/ 469522 w 4541807"/>
              <a:gd name="connsiteY15" fmla="*/ 3532582 h 6679129"/>
              <a:gd name="connsiteX16" fmla="*/ 326647 w 4541807"/>
              <a:gd name="connsiteY16" fmla="*/ 3495845 h 6679129"/>
              <a:gd name="connsiteX17" fmla="*/ 0 w 4541807"/>
              <a:gd name="connsiteY17" fmla="*/ 3462916 h 66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1807" h="6679129">
                <a:moveTo>
                  <a:pt x="0" y="0"/>
                </a:moveTo>
                <a:lnTo>
                  <a:pt x="4541807" y="0"/>
                </a:lnTo>
                <a:lnTo>
                  <a:pt x="4541807" y="6679129"/>
                </a:lnTo>
                <a:lnTo>
                  <a:pt x="277173" y="6679129"/>
                </a:lnTo>
                <a:lnTo>
                  <a:pt x="326648" y="6671579"/>
                </a:lnTo>
                <a:cubicBezTo>
                  <a:pt x="1065216" y="6520446"/>
                  <a:pt x="1620796" y="5866961"/>
                  <a:pt x="1620796" y="5083712"/>
                </a:cubicBezTo>
                <a:cubicBezTo>
                  <a:pt x="1620796" y="4692088"/>
                  <a:pt x="1481901" y="4332904"/>
                  <a:pt x="1250685" y="4052735"/>
                </a:cubicBezTo>
                <a:lnTo>
                  <a:pt x="1166688" y="3960315"/>
                </a:lnTo>
                <a:lnTo>
                  <a:pt x="1281902" y="3898276"/>
                </a:lnTo>
                <a:lnTo>
                  <a:pt x="1402482" y="3832962"/>
                </a:lnTo>
                <a:lnTo>
                  <a:pt x="1467796" y="3712382"/>
                </a:lnTo>
                <a:lnTo>
                  <a:pt x="1588377" y="2908514"/>
                </a:lnTo>
                <a:lnTo>
                  <a:pt x="1432627" y="2491507"/>
                </a:lnTo>
                <a:lnTo>
                  <a:pt x="714170" y="2672377"/>
                </a:lnTo>
                <a:lnTo>
                  <a:pt x="513203" y="3134601"/>
                </a:lnTo>
                <a:lnTo>
                  <a:pt x="469522" y="3532582"/>
                </a:lnTo>
                <a:lnTo>
                  <a:pt x="326647" y="3495845"/>
                </a:lnTo>
                <a:cubicBezTo>
                  <a:pt x="221137" y="3474254"/>
                  <a:pt x="111893" y="3462916"/>
                  <a:pt x="0" y="3462916"/>
                </a:cubicBezTo>
                <a:close/>
              </a:path>
            </a:pathLst>
          </a:cu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49605" y="1228725"/>
            <a:ext cx="11193145" cy="521462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6" name="文本框 5"/>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3"/>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2" name="文本框 1"/>
          <p:cNvSpPr txBox="1"/>
          <p:nvPr/>
        </p:nvSpPr>
        <p:spPr>
          <a:xfrm>
            <a:off x="857885" y="1398270"/>
            <a:ext cx="10559415" cy="452310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材料一：摘编自汪品先《深海探索：更好认识海洋》。</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汪品先是中国海洋地球科学专家、中科院院士。</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rPr>
              <a:t>2024</a:t>
            </a:r>
            <a:r>
              <a:rPr lang="zh-CN" altLang="en-US" sz="2400" b="1">
                <a:latin typeface="宋体" panose="02010600030101010101" pitchFamily="2" charset="-122"/>
                <a:ea typeface="宋体" panose="02010600030101010101" pitchFamily="2" charset="-122"/>
                <a:cs typeface="宋体" panose="02010600030101010101" pitchFamily="2" charset="-122"/>
              </a:rPr>
              <a:t>年第</a:t>
            </a:r>
            <a:r>
              <a:rPr lang="en-US" altLang="zh-CN" sz="2400" b="1">
                <a:latin typeface="宋体" panose="02010600030101010101" pitchFamily="2" charset="-122"/>
                <a:ea typeface="宋体" panose="02010600030101010101" pitchFamily="2" charset="-122"/>
                <a:cs typeface="宋体" panose="02010600030101010101" pitchFamily="2" charset="-122"/>
              </a:rPr>
              <a:t>4</a:t>
            </a:r>
            <a:r>
              <a:rPr lang="zh-CN" altLang="en-US" sz="2400" b="1">
                <a:latin typeface="宋体" panose="02010600030101010101" pitchFamily="2" charset="-122"/>
                <a:ea typeface="宋体" panose="02010600030101010101" pitchFamily="2" charset="-122"/>
                <a:cs typeface="宋体" panose="02010600030101010101" pitchFamily="2" charset="-122"/>
              </a:rPr>
              <a:t>期《求是》杂志刊发：著名海洋地质学家、中国科学院院士、同济大学海洋与地球科学学院教授汪品先的署名文章，题为《深海探索：更好认识海洋》。可以说：中国科学家关于海洋最全面的认知。</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汪品先院士开明宗义地明确提出：</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海洋是生命的摇篮，空间广袤辽阔，资源丰富多样。发展海洋经济、建设海洋强国，对我国经济社会可持续发展，维护国家主权、安全、发展利益具有重要战略意义</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。同时，汪院士还进一步地指出：从</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蛟龙</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号到</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深海勇士</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号再到</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奋斗者</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号，从</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深潜</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到</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深钻</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再到</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深网</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我国深海探测开发事业蓬勃发展，取得了举世瞩目的成绩。伴随着科学技术的发展，人类进一步探索深海的时代正在来临</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49605" y="967740"/>
            <a:ext cx="10892790" cy="518477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lstStyle/>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lstStyle/>
          <a:p>
            <a:r>
              <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649605" y="1034874"/>
            <a:ext cx="10892790" cy="4896725"/>
          </a:xfrm>
          <a:prstGeom prst="rect">
            <a:avLst/>
          </a:prstGeom>
          <a:noFill/>
        </p:spPr>
        <p:txBody>
          <a:bodyPr wrap="square">
            <a:spAutoFit/>
          </a:bodyPr>
          <a:lstStyle/>
          <a:p>
            <a:pPr indent="266700" fontAlgn="base">
              <a:lnSpc>
                <a:spcPct val="115000"/>
              </a:lnSpc>
              <a:buNone/>
            </a:pPr>
            <a:r>
              <a:rPr lang="zh-CN" altLang="en-US" sz="28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文本选自</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张孝祥</a:t>
            </a:r>
            <a:r>
              <a:rPr lang="en-US" altLang="zh-CN" sz="28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棠阴阁记</a:t>
            </a:r>
            <a:r>
              <a:rPr lang="en-US" altLang="zh-CN" sz="28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endParaRPr lang="en-US" altLang="zh-CN" sz="2800" dirty="0">
              <a:solidFill>
                <a:srgbClr val="000000"/>
              </a:solidFill>
              <a:effectLst/>
              <a:latin typeface="宋体" panose="02010600030101010101" pitchFamily="2" charset="-122"/>
              <a:ea typeface="等线" panose="02010600030101010101" pitchFamily="2" charset="-122"/>
              <a:cs typeface="宋体" panose="02010600030101010101" pitchFamily="2" charset="-122"/>
            </a:endParaRPr>
          </a:p>
          <a:p>
            <a:pPr indent="266700" algn="just" fontAlgn="base">
              <a:buNone/>
            </a:pPr>
            <a:endParaRPr lang="en-US" altLang="zh-CN" sz="2800" dirty="0">
              <a:solidFill>
                <a:srgbClr val="000000"/>
              </a:solidFill>
              <a:latin typeface="宋体" panose="02010600030101010101" pitchFamily="2" charset="-122"/>
              <a:ea typeface="等线" panose="02010600030101010101" pitchFamily="2" charset="-122"/>
              <a:cs typeface="宋体" panose="02010600030101010101" pitchFamily="2" charset="-122"/>
            </a:endParaRPr>
          </a:p>
          <a:p>
            <a:pPr indent="266700" algn="just" fontAlgn="base">
              <a:buNone/>
            </a:pPr>
            <a:r>
              <a:rPr lang="en-US" altLang="zh-CN" sz="28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10.</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材料中画波浪线的部分</a:t>
            </a:r>
            <a:r>
              <a:rPr lang="zh-CN" altLang="zh-CN" sz="2800" b="1" dirty="0">
                <a:solidFill>
                  <a:schemeClr val="accent3">
                    <a:lumMod val="75000"/>
                  </a:schemeClr>
                </a:solidFill>
                <a:effectLst/>
                <a:latin typeface="等线" panose="02010600030101010101" pitchFamily="2" charset="-122"/>
                <a:ea typeface="宋体" panose="02010600030101010101" pitchFamily="2" charset="-122"/>
                <a:cs typeface="宋体" panose="02010600030101010101" pitchFamily="2" charset="-122"/>
              </a:rPr>
              <a:t>有三处需要断句</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，请用铅笔将答题卡上相应位置的答案标号涂黑，每涂对一处给</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1</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分，涂黑超过三处不给分。</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(3</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分</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8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11.</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下列对材料中</a:t>
            </a:r>
            <a:r>
              <a:rPr lang="zh-CN" altLang="zh-CN" sz="2800" b="1" dirty="0">
                <a:solidFill>
                  <a:schemeClr val="accent3">
                    <a:lumMod val="75000"/>
                  </a:schemeClr>
                </a:solidFill>
                <a:latin typeface="等线" panose="02010600030101010101" pitchFamily="2" charset="-122"/>
                <a:ea typeface="宋体" panose="02010600030101010101" pitchFamily="2" charset="-122"/>
              </a:rPr>
              <a:t>加点的词语及相关内容的解说</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，不正确的一项是</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(3</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分</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8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12.</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下列对材料</a:t>
            </a:r>
            <a:r>
              <a:rPr lang="zh-CN" altLang="zh-CN" sz="2800" b="1" dirty="0">
                <a:solidFill>
                  <a:schemeClr val="accent3">
                    <a:lumMod val="75000"/>
                  </a:schemeClr>
                </a:solidFill>
                <a:latin typeface="等线" panose="02010600030101010101" pitchFamily="2" charset="-122"/>
                <a:ea typeface="宋体" panose="02010600030101010101" pitchFamily="2" charset="-122"/>
              </a:rPr>
              <a:t>有关内容的概述</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，不正确的一项是</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(3</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分</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8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13.</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把材料中画横线的句子</a:t>
            </a:r>
            <a:r>
              <a:rPr lang="zh-CN" altLang="zh-CN" sz="2800" b="1" dirty="0">
                <a:solidFill>
                  <a:schemeClr val="accent3">
                    <a:lumMod val="75000"/>
                  </a:schemeClr>
                </a:solidFill>
                <a:latin typeface="等线" panose="02010600030101010101" pitchFamily="2" charset="-122"/>
                <a:ea typeface="宋体" panose="02010600030101010101" pitchFamily="2" charset="-122"/>
              </a:rPr>
              <a:t>翻译成现代汉语</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(8</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分</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8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 14.</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作者认为张仲钦“有恻怛爱民之诚心”，根据材料</a:t>
            </a:r>
            <a:r>
              <a:rPr lang="zh-CN" altLang="zh-CN" sz="2800" b="1" dirty="0">
                <a:solidFill>
                  <a:schemeClr val="accent3">
                    <a:lumMod val="75000"/>
                  </a:schemeClr>
                </a:solidFill>
                <a:latin typeface="等线" panose="02010600030101010101" pitchFamily="2" charset="-122"/>
                <a:ea typeface="宋体" panose="02010600030101010101" pitchFamily="2" charset="-122"/>
              </a:rPr>
              <a:t>概括张仲钦爱民的表现</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(5</a:t>
            </a:r>
            <a:r>
              <a:rPr lang="zh-CN"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分</a:t>
            </a:r>
            <a:r>
              <a:rPr lang="en-US" altLang="zh-CN" sz="28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6" y="701040"/>
            <a:ext cx="4669230" cy="386334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lstStyle/>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475642" y="701040"/>
            <a:ext cx="6428703" cy="386461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007549" y="539750"/>
            <a:ext cx="824865" cy="337185"/>
          </a:xfrm>
          <a:prstGeom prst="rect">
            <a:avLst/>
          </a:prstGeom>
          <a:solidFill>
            <a:schemeClr val="accent1">
              <a:lumMod val="20000"/>
              <a:lumOff val="80000"/>
            </a:schemeClr>
          </a:solidFill>
        </p:spPr>
        <p:txBody>
          <a:bodyPr wrap="square" rtlCol="0">
            <a:spAutoFit/>
          </a:bodyPr>
          <a:lstStyle/>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nvSpPr>
        <p:spPr>
          <a:xfrm>
            <a:off x="262633" y="923925"/>
            <a:ext cx="4653612" cy="3492879"/>
          </a:xfrm>
          <a:prstGeom prst="rect">
            <a:avLst/>
          </a:prstGeom>
          <a:noFill/>
        </p:spPr>
        <p:txBody>
          <a:bodyPr wrap="square">
            <a:spAutoFit/>
          </a:bodyPr>
          <a:lstStyle/>
          <a:p>
            <a:pPr>
              <a:lnSpc>
                <a:spcPct val="114000"/>
              </a:lnSpc>
            </a:pPr>
            <a:r>
              <a:rPr lang="zh-CN" altLang="en-US" sz="2800" i="1" dirty="0">
                <a:effectLst>
                  <a:outerShdw blurRad="38100" dist="38100" dir="2700000" algn="tl">
                    <a:srgbClr val="000000">
                      <a:alpha val="43137"/>
                    </a:srgbClr>
                  </a:outerShdw>
                </a:effectLst>
              </a:rPr>
              <a:t>君子</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之为政</a:t>
            </a:r>
            <a:r>
              <a:rPr lang="en-US" altLang="zh-CN" sz="2800" i="1" dirty="0">
                <a:effectLst>
                  <a:outerShdw blurRad="38100" dist="38100" dir="2700000" algn="tl">
                    <a:srgbClr val="000000">
                      <a:alpha val="43137"/>
                    </a:srgbClr>
                  </a:outerShdw>
                </a:effectLst>
              </a:rPr>
              <a:t>,</a:t>
            </a:r>
            <a:r>
              <a:rPr lang="zh-CN" altLang="en-US" sz="2800" i="1" dirty="0">
                <a:effectLst>
                  <a:outerShdw blurRad="38100" dist="38100" dir="2700000" algn="tl">
                    <a:srgbClr val="000000">
                      <a:alpha val="43137"/>
                    </a:srgbClr>
                  </a:outerShdw>
                </a:effectLst>
              </a:rPr>
              <a:t>去之久而犹</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见</a:t>
            </a:r>
            <a:r>
              <a:rPr lang="zh-CN" altLang="en-US" sz="2800" i="1" dirty="0">
                <a:effectLst>
                  <a:outerShdw blurRad="38100" dist="38100" dir="2700000" algn="tl">
                    <a:srgbClr val="000000">
                      <a:alpha val="43137"/>
                    </a:srgbClr>
                  </a:outerShdw>
                </a:effectLst>
              </a:rPr>
              <a:t>思者</a:t>
            </a:r>
            <a:r>
              <a:rPr lang="en-US" altLang="zh-CN" sz="2800" i="1" dirty="0">
                <a:effectLst>
                  <a:outerShdw blurRad="38100" dist="38100" dir="2700000" algn="tl">
                    <a:srgbClr val="000000">
                      <a:alpha val="43137"/>
                    </a:srgbClr>
                  </a:outerShdw>
                </a:effectLst>
              </a:rPr>
              <a:t>【12A</a:t>
            </a:r>
            <a:r>
              <a:rPr lang="zh-CN" altLang="en-US" sz="2800" i="1" dirty="0">
                <a:effectLst>
                  <a:outerShdw blurRad="38100" dist="38100" dir="2700000" algn="tl">
                    <a:srgbClr val="000000">
                      <a:alpha val="43137"/>
                    </a:srgbClr>
                  </a:outerShdw>
                </a:effectLst>
              </a:rPr>
              <a:t>①</a:t>
            </a:r>
            <a:r>
              <a:rPr lang="en-US" altLang="zh-CN" sz="2800" i="1" dirty="0">
                <a:effectLst>
                  <a:outerShdw blurRad="38100" dist="38100" dir="2700000" algn="tl">
                    <a:srgbClr val="000000">
                      <a:alpha val="43137"/>
                    </a:srgbClr>
                  </a:outerShdw>
                </a:effectLst>
              </a:rPr>
              <a:t>】</a:t>
            </a:r>
            <a:r>
              <a:rPr lang="en-US" altLang="zh-CN" sz="2800" dirty="0">
                <a:effectLst>
                  <a:outerShdw blurRad="38100" dist="38100" dir="2700000" algn="tl">
                    <a:srgbClr val="000000">
                      <a:alpha val="43137"/>
                    </a:srgbClr>
                  </a:outerShdw>
                </a:effectLst>
              </a:rPr>
              <a:t>,</a:t>
            </a:r>
            <a:r>
              <a:rPr lang="zh-CN" altLang="en-US" sz="2800" dirty="0"/>
              <a:t>必有</a:t>
            </a:r>
            <a:r>
              <a:rPr lang="zh-CN" altLang="en-US" sz="2800" b="1" dirty="0">
                <a:solidFill>
                  <a:schemeClr val="accent3">
                    <a:lumMod val="75000"/>
                  </a:schemeClr>
                </a:solidFill>
                <a:highlight>
                  <a:srgbClr val="FFFF00"/>
                </a:highlight>
                <a:latin typeface="+mn-ea"/>
              </a:rPr>
              <a:t>恻怛</a:t>
            </a:r>
            <a:r>
              <a:rPr lang="zh-CN" altLang="en-US" sz="2800" dirty="0"/>
              <a:t>爱民之诚心</a:t>
            </a:r>
            <a:r>
              <a:rPr lang="en-US" altLang="zh-CN" sz="2800" dirty="0"/>
              <a:t>,</a:t>
            </a:r>
            <a:r>
              <a:rPr lang="zh-CN" altLang="en-US" sz="2800" dirty="0"/>
              <a:t>感于民也深。故其来也</a:t>
            </a:r>
            <a:r>
              <a:rPr lang="en-US" altLang="zh-CN" sz="2800" dirty="0"/>
              <a:t>,</a:t>
            </a:r>
            <a:r>
              <a:rPr lang="zh-CN" altLang="en-US" sz="2800" dirty="0"/>
              <a:t>如慈父母之</a:t>
            </a:r>
            <a:r>
              <a:rPr lang="zh-CN" altLang="en-US" sz="2800" b="1" dirty="0">
                <a:solidFill>
                  <a:schemeClr val="accent3">
                    <a:lumMod val="75000"/>
                  </a:schemeClr>
                </a:solidFill>
                <a:highlight>
                  <a:srgbClr val="FFFF00"/>
                </a:highlight>
                <a:latin typeface="+mn-ea"/>
              </a:rPr>
              <a:t>抚</a:t>
            </a:r>
            <a:r>
              <a:rPr lang="zh-CN" altLang="en-US" sz="2800" dirty="0"/>
              <a:t>其子</a:t>
            </a:r>
            <a:r>
              <a:rPr lang="en-US" altLang="zh-CN" sz="2800" dirty="0"/>
              <a:t>;</a:t>
            </a:r>
            <a:r>
              <a:rPr lang="zh-CN" altLang="en-US" sz="2800" dirty="0"/>
              <a:t>其去也</a:t>
            </a:r>
            <a:r>
              <a:rPr lang="en-US" altLang="zh-CN" sz="2800" dirty="0"/>
              <a:t>,</a:t>
            </a:r>
            <a:r>
              <a:rPr lang="zh-CN" altLang="en-US" sz="2800" dirty="0"/>
              <a:t>如父母舍其子而去。父母舍其子而去</a:t>
            </a:r>
            <a:r>
              <a:rPr lang="en-US" altLang="zh-CN" sz="2800" dirty="0"/>
              <a:t>,</a:t>
            </a:r>
            <a:r>
              <a:rPr lang="zh-CN" altLang="en-US" sz="2800" dirty="0"/>
              <a:t>子之心之思</a:t>
            </a:r>
            <a:r>
              <a:rPr lang="en-US" altLang="zh-CN" sz="2800" dirty="0"/>
              <a:t>,</a:t>
            </a:r>
            <a:r>
              <a:rPr lang="zh-CN" altLang="en-US" sz="2800" b="1" dirty="0">
                <a:solidFill>
                  <a:schemeClr val="accent3">
                    <a:lumMod val="75000"/>
                  </a:schemeClr>
                </a:solidFill>
                <a:highlight>
                  <a:srgbClr val="FFFF00"/>
                </a:highlight>
                <a:latin typeface="+mn-ea"/>
              </a:rPr>
              <a:t>宁</a:t>
            </a:r>
            <a:r>
              <a:rPr lang="zh-CN" altLang="en-US" sz="2800" dirty="0"/>
              <a:t>有</a:t>
            </a:r>
            <a:r>
              <a:rPr lang="zh-CN" altLang="en-US" sz="2800" b="1" dirty="0">
                <a:solidFill>
                  <a:schemeClr val="accent3">
                    <a:lumMod val="75000"/>
                  </a:schemeClr>
                </a:solidFill>
                <a:highlight>
                  <a:srgbClr val="FFFF00"/>
                </a:highlight>
                <a:latin typeface="+mn-ea"/>
              </a:rPr>
              <a:t>既</a:t>
            </a:r>
            <a:r>
              <a:rPr lang="zh-CN" altLang="en-US" sz="2800" dirty="0"/>
              <a:t>耶</a:t>
            </a:r>
            <a:r>
              <a:rPr lang="en-US" altLang="zh-CN" sz="2800" dirty="0"/>
              <a:t>?</a:t>
            </a:r>
            <a:r>
              <a:rPr lang="zh-CN" altLang="en-US" sz="2800" dirty="0"/>
              <a:t>犹曰</a:t>
            </a:r>
            <a:r>
              <a:rPr lang="en-US" altLang="zh-CN" sz="2800" dirty="0"/>
              <a:t>:“</a:t>
            </a:r>
            <a:r>
              <a:rPr lang="zh-CN" altLang="en-US" sz="2800" dirty="0"/>
              <a:t>吾父母将复吾归。”</a:t>
            </a:r>
            <a:endParaRPr lang="zh-CN" altLang="en-US" sz="2800" dirty="0"/>
          </a:p>
        </p:txBody>
      </p:sp>
      <p:sp>
        <p:nvSpPr>
          <p:cNvPr id="9" name="文本框 8"/>
          <p:cNvSpPr txBox="1"/>
          <p:nvPr/>
        </p:nvSpPr>
        <p:spPr>
          <a:xfrm>
            <a:off x="5475642" y="951639"/>
            <a:ext cx="6428703" cy="3539430"/>
          </a:xfrm>
          <a:prstGeom prst="rect">
            <a:avLst/>
          </a:prstGeom>
          <a:noFill/>
        </p:spPr>
        <p:txBody>
          <a:bodyPr wrap="square">
            <a:spAutoFit/>
          </a:bodyPr>
          <a:lstStyle/>
          <a:p>
            <a:r>
              <a:rPr lang="zh-CN" altLang="en-US" sz="2800" b="1" dirty="0">
                <a:solidFill>
                  <a:srgbClr val="A97459"/>
                </a:solidFill>
                <a:highlight>
                  <a:srgbClr val="FFFF00"/>
                </a:highlight>
                <a:latin typeface="+mn-ea"/>
              </a:rPr>
              <a:t>之：主谓之间，取消句子独立性，无实意</a:t>
            </a:r>
            <a:endParaRPr lang="en-US" altLang="zh-CN" sz="2800" b="1" dirty="0">
              <a:solidFill>
                <a:srgbClr val="A97459"/>
              </a:solidFill>
              <a:highlight>
                <a:srgbClr val="FFFF00"/>
              </a:highlight>
              <a:latin typeface="+mn-ea"/>
            </a:endParaRPr>
          </a:p>
          <a:p>
            <a:r>
              <a:rPr lang="zh-CN" altLang="en-US" sz="2800" b="1" dirty="0">
                <a:solidFill>
                  <a:srgbClr val="A97459"/>
                </a:solidFill>
                <a:highlight>
                  <a:srgbClr val="FFFF00"/>
                </a:highlight>
                <a:latin typeface="+mn-ea"/>
              </a:rPr>
              <a:t>为政：从政为官，治理地方</a:t>
            </a:r>
            <a:r>
              <a:rPr lang="en-US" altLang="zh-CN" sz="2800" dirty="0">
                <a:solidFill>
                  <a:srgbClr val="A97459"/>
                </a:solidFill>
              </a:rPr>
              <a:t> </a:t>
            </a:r>
            <a:r>
              <a:rPr lang="zh-CN" altLang="en-US" sz="2800" dirty="0">
                <a:solidFill>
                  <a:srgbClr val="A97459"/>
                </a:solidFill>
              </a:rPr>
              <a:t>。         </a:t>
            </a:r>
            <a:endParaRPr lang="en-US" altLang="zh-CN" sz="2800" dirty="0">
              <a:solidFill>
                <a:srgbClr val="A97459"/>
              </a:solidFill>
            </a:endParaRPr>
          </a:p>
          <a:p>
            <a:r>
              <a:rPr lang="zh-CN" altLang="en-US" sz="2800" b="1" dirty="0">
                <a:solidFill>
                  <a:srgbClr val="A97459"/>
                </a:solidFill>
                <a:highlight>
                  <a:srgbClr val="FFFF00"/>
                </a:highlight>
                <a:latin typeface="+mn-ea"/>
              </a:rPr>
              <a:t>见：被</a:t>
            </a:r>
            <a:r>
              <a:rPr lang="zh-CN" altLang="en-US" sz="2800" dirty="0">
                <a:solidFill>
                  <a:srgbClr val="A97459"/>
                </a:solidFill>
              </a:rPr>
              <a:t>。</a:t>
            </a:r>
            <a:r>
              <a:rPr lang="en-US" altLang="zh-CN" sz="2800" b="1" dirty="0">
                <a:solidFill>
                  <a:srgbClr val="A97459"/>
                </a:solidFill>
                <a:highlight>
                  <a:srgbClr val="FFFF00"/>
                </a:highlight>
                <a:latin typeface="+mn-ea"/>
              </a:rPr>
              <a:t>【</a:t>
            </a:r>
            <a:r>
              <a:rPr lang="zh-CN" altLang="en-US" sz="2800" b="1" dirty="0">
                <a:solidFill>
                  <a:srgbClr val="A97459"/>
                </a:solidFill>
                <a:highlight>
                  <a:srgbClr val="FFFF00"/>
                </a:highlight>
                <a:latin typeface="+mn-ea"/>
              </a:rPr>
              <a:t>教考衔接</a:t>
            </a:r>
            <a:r>
              <a:rPr lang="en-US" altLang="zh-CN" sz="2800" b="1" dirty="0">
                <a:solidFill>
                  <a:srgbClr val="A97459"/>
                </a:solidFill>
                <a:highlight>
                  <a:srgbClr val="FFFF00"/>
                </a:highlight>
                <a:latin typeface="+mn-ea"/>
              </a:rPr>
              <a:t>】</a:t>
            </a:r>
            <a:r>
              <a:rPr lang="zh-CN" altLang="en-US" sz="2800" b="1" dirty="0">
                <a:solidFill>
                  <a:srgbClr val="A97459"/>
                </a:solidFill>
                <a:highlight>
                  <a:srgbClr val="FFFF00"/>
                </a:highlight>
                <a:latin typeface="+mn-ea"/>
              </a:rPr>
              <a:t>信而见疑</a:t>
            </a:r>
            <a:endParaRPr lang="en-US" altLang="zh-CN" sz="2800" b="1" dirty="0">
              <a:solidFill>
                <a:srgbClr val="A97459"/>
              </a:solidFill>
              <a:highlight>
                <a:srgbClr val="FFFF00"/>
              </a:highlight>
              <a:latin typeface="+mn-ea"/>
            </a:endParaRPr>
          </a:p>
          <a:p>
            <a:r>
              <a:rPr lang="zh-CN" altLang="en-US" sz="2800" b="1" dirty="0">
                <a:solidFill>
                  <a:srgbClr val="A97459"/>
                </a:solidFill>
                <a:highlight>
                  <a:srgbClr val="FFFF00"/>
                </a:highlight>
                <a:latin typeface="+mn-ea"/>
              </a:rPr>
              <a:t>恻怛：哀伤，同情</a:t>
            </a:r>
            <a:r>
              <a:rPr lang="zh-CN" altLang="en-US" sz="2800" dirty="0">
                <a:solidFill>
                  <a:srgbClr val="A97459"/>
                </a:solidFill>
              </a:rPr>
              <a:t>。     </a:t>
            </a:r>
            <a:endParaRPr lang="en-US" altLang="zh-CN" sz="2800" dirty="0">
              <a:solidFill>
                <a:srgbClr val="A97459"/>
              </a:solidFill>
            </a:endParaRPr>
          </a:p>
          <a:p>
            <a:r>
              <a:rPr lang="zh-CN" altLang="en-US" sz="2800" b="1" dirty="0">
                <a:solidFill>
                  <a:srgbClr val="A97459"/>
                </a:solidFill>
                <a:highlight>
                  <a:srgbClr val="FFFF00"/>
                </a:highlight>
                <a:latin typeface="+mn-ea"/>
              </a:rPr>
              <a:t>抚：爱护，养育</a:t>
            </a:r>
            <a:r>
              <a:rPr lang="zh-CN" altLang="en-US" sz="2800" dirty="0">
                <a:solidFill>
                  <a:srgbClr val="A97459"/>
                </a:solidFill>
              </a:rPr>
              <a:t>。  </a:t>
            </a:r>
            <a:endParaRPr lang="en-US" altLang="zh-CN" sz="2800" dirty="0">
              <a:solidFill>
                <a:srgbClr val="A97459"/>
              </a:solidFill>
            </a:endParaRPr>
          </a:p>
          <a:p>
            <a:r>
              <a:rPr lang="zh-CN" altLang="en-US" sz="2800" b="1" dirty="0">
                <a:solidFill>
                  <a:srgbClr val="A97459"/>
                </a:solidFill>
                <a:highlight>
                  <a:srgbClr val="FFFF00"/>
                </a:highlight>
                <a:latin typeface="+mn-ea"/>
              </a:rPr>
              <a:t>宁：难道</a:t>
            </a:r>
            <a:r>
              <a:rPr lang="zh-CN" altLang="en-US" sz="2800" dirty="0">
                <a:solidFill>
                  <a:srgbClr val="A97459"/>
                </a:solidFill>
              </a:rPr>
              <a:t>。          </a:t>
            </a:r>
            <a:endParaRPr lang="en-US" altLang="zh-CN" sz="2800" dirty="0">
              <a:solidFill>
                <a:srgbClr val="A97459"/>
              </a:solidFill>
            </a:endParaRPr>
          </a:p>
          <a:p>
            <a:r>
              <a:rPr lang="zh-CN" altLang="en-US" sz="2800" b="1" dirty="0">
                <a:solidFill>
                  <a:srgbClr val="A97459"/>
                </a:solidFill>
                <a:highlight>
                  <a:srgbClr val="FFFF00"/>
                </a:highlight>
                <a:latin typeface="+mn-ea"/>
              </a:rPr>
              <a:t>既：尽</a:t>
            </a:r>
            <a:r>
              <a:rPr lang="zh-CN" altLang="en-US" sz="2800" dirty="0">
                <a:solidFill>
                  <a:srgbClr val="A97459"/>
                </a:solidFill>
              </a:rPr>
              <a:t>。 </a:t>
            </a:r>
            <a:endParaRPr lang="en-US" altLang="zh-CN" sz="2800" dirty="0">
              <a:solidFill>
                <a:srgbClr val="A97459"/>
              </a:solidFill>
            </a:endParaRPr>
          </a:p>
        </p:txBody>
      </p:sp>
      <p:sp>
        <p:nvSpPr>
          <p:cNvPr id="14" name="文本框 13"/>
          <p:cNvSpPr txBox="1"/>
          <p:nvPr/>
        </p:nvSpPr>
        <p:spPr>
          <a:xfrm>
            <a:off x="214080" y="5040689"/>
            <a:ext cx="11658600" cy="1569660"/>
          </a:xfrm>
          <a:prstGeom prst="rect">
            <a:avLst/>
          </a:prstGeom>
          <a:noFill/>
        </p:spPr>
        <p:txBody>
          <a:bodyPr wrap="square">
            <a:spAutoFit/>
          </a:bodyPr>
          <a:lstStyle/>
          <a:p>
            <a:r>
              <a:rPr lang="zh-CN" altLang="en-US" sz="2400" b="1" dirty="0">
                <a:latin typeface="楷体" panose="02010609060101010101" charset="-122"/>
                <a:ea typeface="楷体" panose="02010609060101010101" charset="-122"/>
              </a:rPr>
              <a:t>君子</a:t>
            </a:r>
            <a:r>
              <a:rPr lang="zh-CN" altLang="en-US" sz="2400" b="1" dirty="0">
                <a:highlight>
                  <a:srgbClr val="FFFF00"/>
                </a:highlight>
                <a:latin typeface="楷体" panose="02010609060101010101" charset="-122"/>
                <a:ea typeface="楷体" panose="02010609060101010101" charset="-122"/>
              </a:rPr>
              <a:t>治理地方</a:t>
            </a:r>
            <a:r>
              <a:rPr lang="zh-CN" altLang="en-US" sz="2400" b="1" dirty="0">
                <a:latin typeface="楷体" panose="02010609060101010101" charset="-122"/>
                <a:ea typeface="楷体" panose="02010609060101010101" charset="-122"/>
              </a:rPr>
              <a:t>，离任很久而仍</a:t>
            </a:r>
            <a:r>
              <a:rPr lang="zh-CN" altLang="en-US" sz="2400" b="1" dirty="0">
                <a:highlight>
                  <a:srgbClr val="FFFF00"/>
                </a:highlight>
                <a:latin typeface="楷体" panose="02010609060101010101" charset="-122"/>
                <a:ea typeface="楷体" panose="02010609060101010101" charset="-122"/>
              </a:rPr>
              <a:t>受到</a:t>
            </a:r>
            <a:r>
              <a:rPr lang="zh-CN" altLang="en-US" sz="2400" b="1" dirty="0">
                <a:latin typeface="楷体" panose="02010609060101010101" charset="-122"/>
                <a:ea typeface="楷体" panose="02010609060101010101" charset="-122"/>
              </a:rPr>
              <a:t>百姓怀念的，一定是</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他</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怀有</a:t>
            </a:r>
            <a:r>
              <a:rPr lang="zh-CN" altLang="en-US" sz="2400" b="1" dirty="0">
                <a:highlight>
                  <a:srgbClr val="FFFF00"/>
                </a:highlight>
                <a:latin typeface="楷体" panose="02010609060101010101" charset="-122"/>
                <a:ea typeface="楷体" panose="02010609060101010101" charset="-122"/>
              </a:rPr>
              <a:t>恳切真诚</a:t>
            </a:r>
            <a:r>
              <a:rPr lang="zh-CN" altLang="en-US" sz="2400" b="1" dirty="0">
                <a:latin typeface="楷体" panose="02010609060101010101" charset="-122"/>
                <a:ea typeface="楷体" panose="02010609060101010101" charset="-122"/>
              </a:rPr>
              <a:t>的爱民之心，深深感动了民众。因此他在任时，如同慈爱的父母</a:t>
            </a:r>
            <a:r>
              <a:rPr lang="zh-CN" altLang="en-US" sz="2400" b="1" dirty="0">
                <a:highlight>
                  <a:srgbClr val="FFFF00"/>
                </a:highlight>
                <a:latin typeface="楷体" panose="02010609060101010101" charset="-122"/>
                <a:ea typeface="楷体" panose="02010609060101010101" charset="-122"/>
              </a:rPr>
              <a:t>抚育</a:t>
            </a:r>
            <a:r>
              <a:rPr lang="zh-CN" altLang="en-US" sz="2400" b="1" dirty="0">
                <a:latin typeface="楷体" panose="02010609060101010101" charset="-122"/>
                <a:ea typeface="楷体" panose="02010609060101010101" charset="-122"/>
              </a:rPr>
              <a:t>子女；离任时，如同父母不得不离开子女。父母离开子女后，子女的思念之情，</a:t>
            </a:r>
            <a:r>
              <a:rPr lang="zh-CN" altLang="en-US" sz="2400" b="1" dirty="0">
                <a:highlight>
                  <a:srgbClr val="FFFF00"/>
                </a:highlight>
                <a:latin typeface="楷体" panose="02010609060101010101" charset="-122"/>
                <a:ea typeface="楷体" panose="02010609060101010101" charset="-122"/>
              </a:rPr>
              <a:t>哪里</a:t>
            </a:r>
            <a:r>
              <a:rPr lang="zh-CN" altLang="en-US" sz="2400" b="1" dirty="0">
                <a:latin typeface="楷体" panose="02010609060101010101" charset="-122"/>
                <a:ea typeface="楷体" panose="02010609060101010101" charset="-122"/>
              </a:rPr>
              <a:t>会有</a:t>
            </a:r>
            <a:r>
              <a:rPr lang="zh-CN" altLang="en-US" sz="2400" b="1" dirty="0">
                <a:highlight>
                  <a:srgbClr val="FFFF00"/>
                </a:highlight>
                <a:latin typeface="楷体" panose="02010609060101010101" charset="-122"/>
                <a:ea typeface="楷体" panose="02010609060101010101" charset="-122"/>
              </a:rPr>
              <a:t>尽头</a:t>
            </a:r>
            <a:r>
              <a:rPr lang="zh-CN" altLang="en-US" sz="2400" b="1" dirty="0">
                <a:latin typeface="楷体" panose="02010609060101010101" charset="-122"/>
                <a:ea typeface="楷体" panose="02010609060101010101" charset="-122"/>
              </a:rPr>
              <a:t>呢</a:t>
            </a: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子女开始</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还会说：“我的父母还会回到我身边的。”</a:t>
            </a:r>
            <a:endParaRPr lang="zh-CN" altLang="en-US" sz="2400" b="1" dirty="0">
              <a:latin typeface="楷体" panose="02010609060101010101" charset="-122"/>
              <a:ea typeface="楷体" panose="02010609060101010101" charset="-122"/>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4658991" cy="386334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lstStyle/>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366760" y="701040"/>
            <a:ext cx="6537586" cy="386461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5819291" y="539750"/>
            <a:ext cx="824865" cy="337185"/>
          </a:xfrm>
          <a:prstGeom prst="rect">
            <a:avLst/>
          </a:prstGeom>
          <a:solidFill>
            <a:schemeClr val="accent1">
              <a:lumMod val="20000"/>
              <a:lumOff val="80000"/>
            </a:schemeClr>
          </a:solidFill>
        </p:spPr>
        <p:txBody>
          <a:bodyPr wrap="square" rtlCol="0">
            <a:spAutoFit/>
          </a:bodyPr>
          <a:lstStyle/>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nvSpPr>
        <p:spPr>
          <a:xfrm>
            <a:off x="262633" y="730283"/>
            <a:ext cx="4658991" cy="3984104"/>
          </a:xfrm>
          <a:prstGeom prst="rect">
            <a:avLst/>
          </a:prstGeom>
          <a:noFill/>
        </p:spPr>
        <p:txBody>
          <a:bodyPr wrap="square">
            <a:spAutoFit/>
          </a:bodyPr>
          <a:lstStyle/>
          <a:p>
            <a:pPr>
              <a:lnSpc>
                <a:spcPct val="114000"/>
              </a:lnSpc>
            </a:pPr>
            <a:r>
              <a:rPr lang="zh-CN" altLang="en-US" sz="2800" dirty="0"/>
              <a:t>及其久而不复来也</a:t>
            </a:r>
            <a:r>
              <a:rPr lang="en-US" altLang="zh-CN" sz="2800" dirty="0"/>
              <a:t>,</a:t>
            </a:r>
            <a:r>
              <a:rPr lang="zh-CN" altLang="en-US" sz="2800" dirty="0"/>
              <a:t>思</a:t>
            </a:r>
            <a:r>
              <a:rPr lang="zh-CN" altLang="en-US" sz="2800" b="1" dirty="0">
                <a:solidFill>
                  <a:schemeClr val="accent3">
                    <a:lumMod val="75000"/>
                  </a:schemeClr>
                </a:solidFill>
                <a:highlight>
                  <a:srgbClr val="FFFF00"/>
                </a:highlight>
                <a:latin typeface="+mn-ea"/>
              </a:rPr>
              <a:t>之</a:t>
            </a:r>
            <a:r>
              <a:rPr lang="zh-CN" altLang="en-US" sz="2800" dirty="0"/>
              <a:t>之心</a:t>
            </a:r>
            <a:r>
              <a:rPr lang="zh-CN" altLang="en-US" sz="2800" b="1" dirty="0">
                <a:solidFill>
                  <a:schemeClr val="accent3">
                    <a:lumMod val="75000"/>
                  </a:schemeClr>
                </a:solidFill>
                <a:highlight>
                  <a:srgbClr val="FFFF00"/>
                </a:highlight>
                <a:latin typeface="+mn-ea"/>
              </a:rPr>
              <a:t>益</a:t>
            </a:r>
            <a:r>
              <a:rPr lang="zh-CN" altLang="en-US" sz="2800" dirty="0"/>
              <a:t>不能忘。</a:t>
            </a:r>
            <a:r>
              <a:rPr lang="zh-CN" altLang="en-US" sz="2800" i="1" dirty="0">
                <a:effectLst>
                  <a:outerShdw blurRad="38100" dist="38100" dir="2700000" algn="tl">
                    <a:srgbClr val="000000">
                      <a:alpha val="43137"/>
                    </a:srgbClr>
                  </a:outerShdw>
                </a:effectLst>
              </a:rPr>
              <a:t>于是过其宫室</a:t>
            </a:r>
            <a:r>
              <a:rPr lang="en-US" altLang="zh-CN" sz="2800" i="1" dirty="0">
                <a:effectLst>
                  <a:outerShdw blurRad="38100" dist="38100" dir="2700000" algn="tl">
                    <a:srgbClr val="000000">
                      <a:alpha val="43137"/>
                    </a:srgbClr>
                  </a:outerShdw>
                </a:effectLst>
              </a:rPr>
              <a:t>,</a:t>
            </a:r>
            <a:r>
              <a:rPr lang="zh-CN" altLang="en-US" sz="2800" i="1" dirty="0">
                <a:effectLst>
                  <a:outerShdw blurRad="38100" dist="38100" dir="2700000" algn="tl">
                    <a:srgbClr val="000000">
                      <a:alpha val="43137"/>
                    </a:srgbClr>
                  </a:outerShdw>
                </a:effectLst>
              </a:rPr>
              <a:t>见其所</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服用</a:t>
            </a:r>
            <a:r>
              <a:rPr lang="zh-CN" altLang="en-US" sz="2800" i="1" dirty="0">
                <a:effectLst>
                  <a:outerShdw blurRad="38100" dist="38100" dir="2700000" algn="tl">
                    <a:srgbClr val="000000">
                      <a:alpha val="43137"/>
                    </a:srgbClr>
                  </a:outerShdw>
                </a:effectLst>
              </a:rPr>
              <a:t>与其所</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爱乐</a:t>
            </a:r>
            <a:r>
              <a:rPr lang="en-US" altLang="zh-CN" sz="2800" i="1" dirty="0">
                <a:effectLst>
                  <a:outerShdw blurRad="38100" dist="38100" dir="2700000" algn="tl">
                    <a:srgbClr val="000000">
                      <a:alpha val="43137"/>
                    </a:srgbClr>
                  </a:outerShdw>
                </a:effectLst>
              </a:rPr>
              <a:t>,</a:t>
            </a:r>
            <a:r>
              <a:rPr lang="zh-CN" altLang="en-US" sz="2800" i="1" dirty="0">
                <a:effectLst>
                  <a:outerShdw blurRad="38100" dist="38100" dir="2700000" algn="tl">
                    <a:srgbClr val="000000">
                      <a:alpha val="43137"/>
                    </a:srgbClr>
                  </a:outerShdw>
                </a:effectLst>
              </a:rPr>
              <a:t>起敬起慕</a:t>
            </a:r>
            <a:r>
              <a:rPr lang="en-US" altLang="zh-CN" sz="2800" i="1" dirty="0">
                <a:effectLst>
                  <a:outerShdw blurRad="38100" dist="38100" dir="2700000" algn="tl">
                    <a:srgbClr val="000000">
                      <a:alpha val="43137"/>
                    </a:srgbClr>
                  </a:outerShdw>
                </a:effectLst>
              </a:rPr>
              <a:t>,</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尸</a:t>
            </a:r>
            <a:r>
              <a:rPr lang="zh-CN" altLang="en-US" sz="2800" i="1" dirty="0">
                <a:effectLst>
                  <a:outerShdw blurRad="38100" dist="38100" dir="2700000" algn="tl">
                    <a:srgbClr val="000000">
                      <a:alpha val="43137"/>
                    </a:srgbClr>
                  </a:outerShdw>
                </a:effectLst>
              </a:rPr>
              <a:t>而</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祝</a:t>
            </a:r>
            <a:r>
              <a:rPr lang="zh-CN" altLang="en-US" sz="2800" i="1" dirty="0">
                <a:effectLst>
                  <a:outerShdw blurRad="38100" dist="38100" dir="2700000" algn="tl">
                    <a:srgbClr val="000000">
                      <a:alpha val="43137"/>
                    </a:srgbClr>
                  </a:outerShdw>
                </a:effectLst>
              </a:rPr>
              <a:t>之</a:t>
            </a:r>
            <a:r>
              <a:rPr lang="en-US" altLang="zh-CN" sz="2800" i="1" dirty="0">
                <a:effectLst>
                  <a:outerShdw blurRad="38100" dist="38100" dir="2700000" algn="tl">
                    <a:srgbClr val="000000">
                      <a:alpha val="43137"/>
                    </a:srgbClr>
                  </a:outerShdw>
                </a:effectLst>
              </a:rPr>
              <a:t>,</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社</a:t>
            </a:r>
            <a:r>
              <a:rPr lang="zh-CN" altLang="en-US" sz="2800" i="1" dirty="0">
                <a:effectLst>
                  <a:outerShdw blurRad="38100" dist="38100" dir="2700000" algn="tl">
                    <a:srgbClr val="000000">
                      <a:alpha val="43137"/>
                    </a:srgbClr>
                  </a:outerShdw>
                </a:effectLst>
              </a:rPr>
              <a:t>而</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稷</a:t>
            </a:r>
            <a:r>
              <a:rPr lang="zh-CN" altLang="en-US" sz="2800" i="1" dirty="0">
                <a:effectLst>
                  <a:outerShdw blurRad="38100" dist="38100" dir="2700000" algn="tl">
                    <a:srgbClr val="000000">
                      <a:alpha val="43137"/>
                    </a:srgbClr>
                  </a:outerShdw>
                </a:effectLst>
              </a:rPr>
              <a:t>之</a:t>
            </a:r>
            <a:r>
              <a:rPr lang="en-US" altLang="zh-CN" sz="2800" i="1" dirty="0">
                <a:effectLst>
                  <a:outerShdw blurRad="38100" dist="38100" dir="2700000" algn="tl">
                    <a:srgbClr val="000000">
                      <a:alpha val="43137"/>
                    </a:srgbClr>
                  </a:outerShdw>
                </a:effectLst>
              </a:rPr>
              <a:t>,</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更</a:t>
            </a:r>
            <a:r>
              <a:rPr lang="zh-CN" altLang="en-US" sz="2800" i="1" dirty="0">
                <a:effectLst>
                  <a:outerShdw blurRad="38100" dist="38100" dir="2700000" algn="tl">
                    <a:srgbClr val="000000">
                      <a:alpha val="43137"/>
                    </a:srgbClr>
                  </a:outerShdw>
                </a:effectLst>
              </a:rPr>
              <a:t>数十百世而不敢</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怠</a:t>
            </a:r>
            <a:r>
              <a:rPr lang="zh-CN" altLang="en-US" sz="2800" i="1" dirty="0">
                <a:effectLst>
                  <a:outerShdw blurRad="38100" dist="38100" dir="2700000" algn="tl">
                    <a:srgbClr val="000000">
                      <a:alpha val="43137"/>
                    </a:srgbClr>
                  </a:outerShdw>
                </a:effectLst>
              </a:rPr>
              <a:t>者</a:t>
            </a:r>
            <a:r>
              <a:rPr lang="en-US" altLang="zh-CN" sz="2800" i="1" dirty="0">
                <a:effectLst>
                  <a:outerShdw blurRad="38100" dist="38100" dir="2700000" algn="tl">
                    <a:srgbClr val="000000">
                      <a:alpha val="43137"/>
                    </a:srgbClr>
                  </a:outerShdw>
                </a:effectLst>
              </a:rPr>
              <a:t>,</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盖</a:t>
            </a:r>
            <a:r>
              <a:rPr lang="zh-CN" altLang="en-US" sz="2800" i="1" dirty="0">
                <a:effectLst>
                  <a:outerShdw blurRad="38100" dist="38100" dir="2700000" algn="tl">
                    <a:srgbClr val="000000">
                      <a:alpha val="43137"/>
                    </a:srgbClr>
                  </a:outerShdw>
                </a:effectLst>
              </a:rPr>
              <a:t>昔之人</a:t>
            </a:r>
            <a:r>
              <a:rPr lang="zh-CN" altLang="en-US" sz="28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以为</a:t>
            </a:r>
            <a:r>
              <a:rPr lang="zh-CN" altLang="en-US" sz="2800" i="1" dirty="0">
                <a:effectLst>
                  <a:outerShdw blurRad="38100" dist="38100" dir="2700000" algn="tl">
                    <a:srgbClr val="000000">
                      <a:alpha val="43137"/>
                    </a:srgbClr>
                  </a:outerShdw>
                </a:effectLst>
              </a:rPr>
              <a:t>父母</a:t>
            </a:r>
            <a:r>
              <a:rPr lang="en-US" altLang="zh-CN" sz="2800" i="1" dirty="0">
                <a:effectLst>
                  <a:outerShdw blurRad="38100" dist="38100" dir="2700000" algn="tl">
                    <a:srgbClr val="000000">
                      <a:alpha val="43137"/>
                    </a:srgbClr>
                  </a:outerShdw>
                </a:effectLst>
              </a:rPr>
              <a:t>,</a:t>
            </a:r>
            <a:r>
              <a:rPr lang="zh-CN" altLang="en-US" sz="2800" i="1" dirty="0">
                <a:effectLst>
                  <a:outerShdw blurRad="38100" dist="38100" dir="2700000" algn="tl">
                    <a:srgbClr val="000000">
                      <a:alpha val="43137"/>
                    </a:srgbClr>
                  </a:outerShdw>
                </a:effectLst>
              </a:rPr>
              <a:t>则今之人皆其孙子。</a:t>
            </a:r>
            <a:r>
              <a:rPr lang="en-US" altLang="zh-CN" sz="2800" i="1" dirty="0">
                <a:effectLst>
                  <a:outerShdw blurRad="38100" dist="38100" dir="2700000" algn="tl">
                    <a:srgbClr val="000000">
                      <a:alpha val="43137"/>
                    </a:srgbClr>
                  </a:outerShdw>
                </a:effectLst>
              </a:rPr>
              <a:t>【12A</a:t>
            </a:r>
            <a:r>
              <a:rPr lang="zh-CN" altLang="en-US" sz="2800" i="1" dirty="0">
                <a:effectLst>
                  <a:outerShdw blurRad="38100" dist="38100" dir="2700000" algn="tl">
                    <a:srgbClr val="000000">
                      <a:alpha val="43137"/>
                    </a:srgbClr>
                  </a:outerShdw>
                </a:effectLst>
              </a:rPr>
              <a:t>②</a:t>
            </a:r>
            <a:r>
              <a:rPr lang="en-US" altLang="zh-CN" sz="2800" i="1" dirty="0">
                <a:effectLst>
                  <a:outerShdw blurRad="38100" dist="38100" dir="2700000" algn="tl">
                    <a:srgbClr val="000000">
                      <a:alpha val="43137"/>
                    </a:srgbClr>
                  </a:outerShdw>
                </a:effectLst>
              </a:rPr>
              <a:t>】</a:t>
            </a:r>
            <a:r>
              <a:rPr lang="zh-CN" altLang="en-US" sz="2800" dirty="0"/>
              <a:t>孙子而</a:t>
            </a:r>
            <a:r>
              <a:rPr lang="zh-CN" altLang="en-US" sz="2800" b="1" dirty="0">
                <a:solidFill>
                  <a:schemeClr val="accent3">
                    <a:lumMod val="75000"/>
                  </a:schemeClr>
                </a:solidFill>
                <a:highlight>
                  <a:srgbClr val="FFFF00"/>
                </a:highlight>
                <a:latin typeface="+mn-ea"/>
              </a:rPr>
              <a:t>事</a:t>
            </a:r>
            <a:r>
              <a:rPr lang="zh-CN" altLang="en-US" sz="2800" dirty="0"/>
              <a:t>其祖</a:t>
            </a:r>
            <a:r>
              <a:rPr lang="en-US" altLang="zh-CN" sz="2800" dirty="0"/>
              <a:t>,</a:t>
            </a:r>
            <a:r>
              <a:rPr lang="zh-CN" altLang="en-US" sz="2800" b="1" dirty="0">
                <a:solidFill>
                  <a:schemeClr val="accent3">
                    <a:lumMod val="75000"/>
                  </a:schemeClr>
                </a:solidFill>
                <a:highlight>
                  <a:srgbClr val="FFFF00"/>
                </a:highlight>
                <a:latin typeface="+mn-ea"/>
              </a:rPr>
              <a:t>宜</a:t>
            </a:r>
            <a:r>
              <a:rPr lang="zh-CN" altLang="en-US" sz="2800" dirty="0"/>
              <a:t>如何也</a:t>
            </a:r>
            <a:r>
              <a:rPr lang="en-US" altLang="zh-CN" sz="2800" dirty="0"/>
              <a:t>?</a:t>
            </a:r>
            <a:endParaRPr lang="zh-CN" altLang="en-US" sz="2800" dirty="0"/>
          </a:p>
        </p:txBody>
      </p:sp>
      <p:sp>
        <p:nvSpPr>
          <p:cNvPr id="9" name="文本框 8"/>
          <p:cNvSpPr txBox="1"/>
          <p:nvPr/>
        </p:nvSpPr>
        <p:spPr>
          <a:xfrm>
            <a:off x="5382378" y="860198"/>
            <a:ext cx="6521967" cy="3554819"/>
          </a:xfrm>
          <a:prstGeom prst="rect">
            <a:avLst/>
          </a:prstGeom>
          <a:noFill/>
        </p:spPr>
        <p:txBody>
          <a:bodyPr wrap="square">
            <a:spAutoFit/>
          </a:bodyPr>
          <a:lstStyle/>
          <a:p>
            <a:r>
              <a:rPr lang="zh-CN" altLang="en-US" sz="2500" b="1" dirty="0">
                <a:solidFill>
                  <a:srgbClr val="A97459"/>
                </a:solidFill>
                <a:highlight>
                  <a:srgbClr val="FFFF00"/>
                </a:highlight>
                <a:latin typeface="+mn-ea"/>
              </a:rPr>
              <a:t>之：代词，他们，文中指父母</a:t>
            </a:r>
            <a:endParaRPr lang="en-US" altLang="zh-CN" sz="2500" b="1" dirty="0">
              <a:solidFill>
                <a:srgbClr val="A97459"/>
              </a:solidFill>
              <a:highlight>
                <a:srgbClr val="FFFF00"/>
              </a:highlight>
              <a:latin typeface="+mn-ea"/>
            </a:endParaRPr>
          </a:p>
          <a:p>
            <a:r>
              <a:rPr lang="zh-CN" altLang="en-US" sz="2500" b="1" dirty="0">
                <a:solidFill>
                  <a:srgbClr val="A97459"/>
                </a:solidFill>
                <a:highlight>
                  <a:srgbClr val="FFFF00"/>
                </a:highlight>
                <a:latin typeface="+mn-ea"/>
              </a:rPr>
              <a:t>益：更加、愈益</a:t>
            </a:r>
            <a:r>
              <a:rPr lang="en-US" altLang="zh-CN" sz="2500" b="1" dirty="0">
                <a:solidFill>
                  <a:srgbClr val="A97459"/>
                </a:solidFill>
                <a:highlight>
                  <a:srgbClr val="FFFF00"/>
                </a:highlight>
                <a:latin typeface="+mn-ea"/>
              </a:rPr>
              <a:t>【</a:t>
            </a:r>
            <a:r>
              <a:rPr lang="zh-CN" altLang="en-US" sz="2500" b="1" dirty="0">
                <a:solidFill>
                  <a:srgbClr val="A97459"/>
                </a:solidFill>
                <a:highlight>
                  <a:srgbClr val="FFFF00"/>
                </a:highlight>
                <a:latin typeface="+mn-ea"/>
              </a:rPr>
              <a:t>教考衔接</a:t>
            </a:r>
            <a:r>
              <a:rPr lang="en-US" altLang="zh-CN" sz="2500" b="1" dirty="0">
                <a:solidFill>
                  <a:srgbClr val="A97459"/>
                </a:solidFill>
                <a:highlight>
                  <a:srgbClr val="FFFF00"/>
                </a:highlight>
                <a:latin typeface="+mn-ea"/>
              </a:rPr>
              <a:t>】</a:t>
            </a:r>
            <a:r>
              <a:rPr lang="zh-CN" altLang="en-US" sz="2500" b="1" dirty="0">
                <a:solidFill>
                  <a:srgbClr val="A97459"/>
                </a:solidFill>
                <a:highlight>
                  <a:srgbClr val="FFFF00"/>
                </a:highlight>
                <a:latin typeface="+mn-ea"/>
              </a:rPr>
              <a:t>穷且益坚</a:t>
            </a:r>
            <a:r>
              <a:rPr lang="zh-CN" altLang="en-US" sz="2500" dirty="0">
                <a:solidFill>
                  <a:srgbClr val="A97459"/>
                </a:solidFill>
              </a:rPr>
              <a:t> </a:t>
            </a:r>
            <a:endParaRPr lang="en-US" altLang="zh-CN" sz="2500" dirty="0">
              <a:solidFill>
                <a:srgbClr val="A97459"/>
              </a:solidFill>
            </a:endParaRPr>
          </a:p>
          <a:p>
            <a:r>
              <a:rPr lang="zh-CN" altLang="en-US" sz="2500" b="1" dirty="0">
                <a:solidFill>
                  <a:srgbClr val="A97459"/>
                </a:solidFill>
                <a:highlight>
                  <a:srgbClr val="FFFF00"/>
                </a:highlight>
                <a:latin typeface="+mn-ea"/>
              </a:rPr>
              <a:t>服用：穿戴和使用</a:t>
            </a:r>
            <a:r>
              <a:rPr lang="zh-CN" altLang="en-US" sz="2500" dirty="0">
                <a:solidFill>
                  <a:srgbClr val="A97459"/>
                </a:solidFill>
              </a:rPr>
              <a:t>。            </a:t>
            </a:r>
            <a:r>
              <a:rPr lang="zh-CN" altLang="en-US" sz="2500" b="1" dirty="0">
                <a:solidFill>
                  <a:srgbClr val="A97459"/>
                </a:solidFill>
                <a:highlight>
                  <a:srgbClr val="FFFF00"/>
                </a:highlight>
                <a:latin typeface="+mn-ea"/>
              </a:rPr>
              <a:t>爱乐：喜爱</a:t>
            </a:r>
            <a:r>
              <a:rPr lang="zh-CN" altLang="en-US" sz="2500" dirty="0">
                <a:solidFill>
                  <a:srgbClr val="A97459"/>
                </a:solidFill>
              </a:rPr>
              <a:t>。  </a:t>
            </a:r>
            <a:endParaRPr lang="en-US" altLang="zh-CN" sz="2500" dirty="0">
              <a:solidFill>
                <a:srgbClr val="A97459"/>
              </a:solidFill>
            </a:endParaRPr>
          </a:p>
          <a:p>
            <a:r>
              <a:rPr lang="zh-CN" altLang="en-US" sz="2500" b="1" dirty="0">
                <a:solidFill>
                  <a:srgbClr val="A97459"/>
                </a:solidFill>
                <a:highlight>
                  <a:srgbClr val="FFFF00"/>
                </a:highlight>
                <a:latin typeface="+mn-ea"/>
              </a:rPr>
              <a:t>尸：神主，灵牌，这里用作动词，设立牌位</a:t>
            </a:r>
            <a:r>
              <a:rPr lang="zh-CN" altLang="en-US" sz="2500" dirty="0">
                <a:solidFill>
                  <a:srgbClr val="A97459"/>
                </a:solidFill>
              </a:rPr>
              <a:t>。 </a:t>
            </a:r>
            <a:endParaRPr lang="en-US" altLang="zh-CN" sz="2500" dirty="0">
              <a:solidFill>
                <a:srgbClr val="A97459"/>
              </a:solidFill>
            </a:endParaRPr>
          </a:p>
          <a:p>
            <a:r>
              <a:rPr lang="zh-CN" altLang="en-US" sz="2500" b="1" dirty="0">
                <a:solidFill>
                  <a:srgbClr val="A97459"/>
                </a:solidFill>
                <a:highlight>
                  <a:srgbClr val="FFFF00"/>
                </a:highlight>
                <a:latin typeface="+mn-ea"/>
              </a:rPr>
              <a:t>祝：祈祷求福，祭祀</a:t>
            </a:r>
            <a:r>
              <a:rPr lang="zh-CN" altLang="en-US" sz="2500" dirty="0">
                <a:solidFill>
                  <a:srgbClr val="A97459"/>
                </a:solidFill>
              </a:rPr>
              <a:t>。  </a:t>
            </a:r>
            <a:endParaRPr lang="en-US" altLang="zh-CN" sz="2500" dirty="0">
              <a:solidFill>
                <a:srgbClr val="A97459"/>
              </a:solidFill>
            </a:endParaRPr>
          </a:p>
          <a:p>
            <a:r>
              <a:rPr lang="zh-CN" altLang="en-US" sz="2500" b="1" dirty="0">
                <a:solidFill>
                  <a:srgbClr val="A97459"/>
                </a:solidFill>
                <a:highlight>
                  <a:srgbClr val="FFFF00"/>
                </a:highlight>
                <a:latin typeface="+mn-ea"/>
              </a:rPr>
              <a:t>社稷：这里指建立庙宇或祠堂</a:t>
            </a:r>
            <a:r>
              <a:rPr lang="zh-CN" altLang="en-US" sz="2500" dirty="0">
                <a:solidFill>
                  <a:srgbClr val="A97459"/>
                </a:solidFill>
              </a:rPr>
              <a:t>。  </a:t>
            </a:r>
            <a:endParaRPr lang="en-US" altLang="zh-CN" sz="2500" dirty="0">
              <a:solidFill>
                <a:srgbClr val="A97459"/>
              </a:solidFill>
            </a:endParaRPr>
          </a:p>
          <a:p>
            <a:r>
              <a:rPr lang="zh-CN" altLang="en-US" sz="2500" b="1" dirty="0">
                <a:solidFill>
                  <a:srgbClr val="A97459"/>
                </a:solidFill>
                <a:highlight>
                  <a:srgbClr val="FFFF00"/>
                </a:highlight>
                <a:latin typeface="+mn-ea"/>
              </a:rPr>
              <a:t>更：更替、经历</a:t>
            </a:r>
            <a:r>
              <a:rPr lang="zh-CN" altLang="en-US" sz="2500" dirty="0">
                <a:solidFill>
                  <a:srgbClr val="A97459"/>
                </a:solidFill>
              </a:rPr>
              <a:t>  </a:t>
            </a:r>
            <a:r>
              <a:rPr lang="en-US" altLang="zh-CN" sz="2500" b="1" dirty="0">
                <a:solidFill>
                  <a:srgbClr val="A97459"/>
                </a:solidFill>
                <a:highlight>
                  <a:srgbClr val="FFFF00"/>
                </a:highlight>
                <a:latin typeface="+mn-ea"/>
              </a:rPr>
              <a:t>【</a:t>
            </a:r>
            <a:r>
              <a:rPr lang="zh-CN" altLang="en-US" sz="2500" b="1" dirty="0">
                <a:solidFill>
                  <a:srgbClr val="A97459"/>
                </a:solidFill>
                <a:highlight>
                  <a:srgbClr val="FFFF00"/>
                </a:highlight>
                <a:latin typeface="+mn-ea"/>
              </a:rPr>
              <a:t>成语</a:t>
            </a:r>
            <a:r>
              <a:rPr lang="en-US" altLang="zh-CN" sz="2500" b="1" dirty="0">
                <a:solidFill>
                  <a:srgbClr val="A97459"/>
                </a:solidFill>
                <a:highlight>
                  <a:srgbClr val="FFFF00"/>
                </a:highlight>
                <a:latin typeface="+mn-ea"/>
              </a:rPr>
              <a:t>】</a:t>
            </a:r>
            <a:r>
              <a:rPr lang="zh-CN" altLang="en-US" sz="2500" b="1" dirty="0">
                <a:solidFill>
                  <a:srgbClr val="A97459"/>
                </a:solidFill>
                <a:highlight>
                  <a:srgbClr val="FFFF00"/>
                </a:highlight>
                <a:latin typeface="+mn-ea"/>
              </a:rPr>
              <a:t>少不更事</a:t>
            </a:r>
            <a:endParaRPr lang="en-US" altLang="zh-CN" sz="2500" b="1" dirty="0">
              <a:solidFill>
                <a:srgbClr val="A97459"/>
              </a:solidFill>
              <a:highlight>
                <a:srgbClr val="FFFF00"/>
              </a:highlight>
              <a:latin typeface="+mn-ea"/>
            </a:endParaRPr>
          </a:p>
          <a:p>
            <a:r>
              <a:rPr lang="zh-CN" altLang="en-US" sz="2500" b="1" dirty="0">
                <a:solidFill>
                  <a:srgbClr val="A97459"/>
                </a:solidFill>
                <a:highlight>
                  <a:srgbClr val="FFFF00"/>
                </a:highlight>
                <a:latin typeface="+mn-ea"/>
              </a:rPr>
              <a:t>事：侍奉</a:t>
            </a:r>
            <a:r>
              <a:rPr lang="en-US" altLang="zh-CN" sz="2500" b="1" dirty="0">
                <a:solidFill>
                  <a:srgbClr val="A97459"/>
                </a:solidFill>
                <a:highlight>
                  <a:srgbClr val="FFFF00"/>
                </a:highlight>
                <a:latin typeface="+mn-ea"/>
              </a:rPr>
              <a:t>【</a:t>
            </a:r>
            <a:r>
              <a:rPr lang="zh-CN" altLang="en-US" sz="2500" b="1" dirty="0">
                <a:solidFill>
                  <a:srgbClr val="A97459"/>
                </a:solidFill>
                <a:highlight>
                  <a:srgbClr val="FFFF00"/>
                </a:highlight>
                <a:latin typeface="+mn-ea"/>
              </a:rPr>
              <a:t>教考衔接</a:t>
            </a:r>
            <a:r>
              <a:rPr lang="en-US" altLang="zh-CN" sz="2500" b="1" dirty="0">
                <a:solidFill>
                  <a:srgbClr val="A97459"/>
                </a:solidFill>
                <a:highlight>
                  <a:srgbClr val="FFFF00"/>
                </a:highlight>
                <a:latin typeface="+mn-ea"/>
              </a:rPr>
              <a:t>】</a:t>
            </a:r>
            <a:r>
              <a:rPr lang="zh-CN" altLang="en-US" sz="2500" b="1" dirty="0">
                <a:solidFill>
                  <a:srgbClr val="A97459"/>
                </a:solidFill>
                <a:highlight>
                  <a:srgbClr val="FFFF00"/>
                </a:highlight>
                <a:latin typeface="+mn-ea"/>
              </a:rPr>
              <a:t>吾得兄事之    </a:t>
            </a:r>
            <a:endParaRPr lang="en-US" altLang="zh-CN" sz="2500" b="1" dirty="0">
              <a:solidFill>
                <a:srgbClr val="A97459"/>
              </a:solidFill>
              <a:highlight>
                <a:srgbClr val="FFFF00"/>
              </a:highlight>
              <a:latin typeface="+mn-ea"/>
            </a:endParaRPr>
          </a:p>
          <a:p>
            <a:r>
              <a:rPr lang="zh-CN" altLang="en-US" sz="2500" b="1" dirty="0">
                <a:solidFill>
                  <a:srgbClr val="A97459"/>
                </a:solidFill>
                <a:highlight>
                  <a:srgbClr val="FFFF00"/>
                </a:highlight>
                <a:latin typeface="+mn-ea"/>
              </a:rPr>
              <a:t>宜：应该</a:t>
            </a:r>
            <a:endParaRPr lang="zh-CN" altLang="en-US" sz="2500" b="1" dirty="0">
              <a:solidFill>
                <a:srgbClr val="A97459"/>
              </a:solidFill>
              <a:highlight>
                <a:srgbClr val="FFFF00"/>
              </a:highlight>
              <a:latin typeface="+mn-ea"/>
            </a:endParaRPr>
          </a:p>
        </p:txBody>
      </p:sp>
      <p:sp>
        <p:nvSpPr>
          <p:cNvPr id="14" name="文本框 13"/>
          <p:cNvSpPr txBox="1"/>
          <p:nvPr/>
        </p:nvSpPr>
        <p:spPr>
          <a:xfrm>
            <a:off x="214080" y="5040689"/>
            <a:ext cx="11658600" cy="1569660"/>
          </a:xfrm>
          <a:prstGeom prst="rect">
            <a:avLst/>
          </a:prstGeom>
          <a:noFill/>
        </p:spPr>
        <p:txBody>
          <a:bodyPr wrap="square">
            <a:spAutoFit/>
          </a:bodyPr>
          <a:lstStyle/>
          <a:p>
            <a:r>
              <a:rPr lang="zh-CN" altLang="en-US" sz="2400" b="1" dirty="0">
                <a:latin typeface="楷体" panose="02010609060101010101" charset="-122"/>
                <a:ea typeface="楷体" panose="02010609060101010101" charset="-122"/>
              </a:rPr>
              <a:t>等到时间久了仍未回来，</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子女</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思念</a:t>
            </a:r>
            <a:r>
              <a:rPr lang="zh-CN" altLang="en-US" sz="2400" b="1" dirty="0">
                <a:highlight>
                  <a:srgbClr val="FFFF00"/>
                </a:highlight>
                <a:latin typeface="楷体" panose="02010609060101010101" charset="-122"/>
                <a:ea typeface="楷体" panose="02010609060101010101" charset="-122"/>
              </a:rPr>
              <a:t>父母</a:t>
            </a:r>
            <a:r>
              <a:rPr lang="zh-CN" altLang="en-US" sz="2400" b="1" dirty="0">
                <a:latin typeface="楷体" panose="02010609060101010101" charset="-122"/>
                <a:ea typeface="楷体" panose="02010609060101010101" charset="-122"/>
              </a:rPr>
              <a:t>的心情</a:t>
            </a:r>
            <a:r>
              <a:rPr lang="zh-CN" altLang="en-US" sz="2400" b="1" dirty="0">
                <a:highlight>
                  <a:srgbClr val="FFFF00"/>
                </a:highlight>
                <a:latin typeface="楷体" panose="02010609060101010101" charset="-122"/>
                <a:ea typeface="楷体" panose="02010609060101010101" charset="-122"/>
              </a:rPr>
              <a:t>愈益</a:t>
            </a:r>
            <a:r>
              <a:rPr lang="zh-CN" altLang="en-US" sz="2400" b="1" dirty="0">
                <a:latin typeface="楷体" panose="02010609060101010101" charset="-122"/>
                <a:ea typeface="楷体" panose="02010609060101010101" charset="-122"/>
              </a:rPr>
              <a:t>难以忘怀。于是经过他的旧居，看到他的</a:t>
            </a:r>
            <a:r>
              <a:rPr lang="zh-CN" altLang="en-US" sz="2400" b="1" dirty="0">
                <a:highlight>
                  <a:srgbClr val="FFFF00"/>
                </a:highlight>
                <a:latin typeface="楷体" panose="02010609060101010101" charset="-122"/>
                <a:ea typeface="楷体" panose="02010609060101010101" charset="-122"/>
              </a:rPr>
              <a:t>衣服用具</a:t>
            </a:r>
            <a:r>
              <a:rPr lang="zh-CN" altLang="en-US" sz="2400" b="1" dirty="0">
                <a:latin typeface="楷体" panose="02010609060101010101" charset="-122"/>
                <a:ea typeface="楷体" panose="02010609060101010101" charset="-122"/>
              </a:rPr>
              <a:t>和他</a:t>
            </a:r>
            <a:r>
              <a:rPr lang="zh-CN" altLang="en-US" sz="2400" b="1" dirty="0">
                <a:highlight>
                  <a:srgbClr val="FFFF00"/>
                </a:highlight>
                <a:latin typeface="楷体" panose="02010609060101010101" charset="-122"/>
                <a:ea typeface="楷体" panose="02010609060101010101" charset="-122"/>
              </a:rPr>
              <a:t>喜爱</a:t>
            </a:r>
            <a:r>
              <a:rPr lang="zh-CN" altLang="en-US" sz="2400" b="1" dirty="0">
                <a:latin typeface="楷体" panose="02010609060101010101" charset="-122"/>
                <a:ea typeface="楷体" panose="02010609060101010101" charset="-122"/>
              </a:rPr>
              <a:t>的事物，便油然心生敬意与怀念，</a:t>
            </a:r>
            <a:r>
              <a:rPr lang="zh-CN" altLang="en-US" sz="2400" b="1" dirty="0">
                <a:highlight>
                  <a:srgbClr val="FFFF00"/>
                </a:highlight>
                <a:latin typeface="楷体" panose="02010609060101010101" charset="-122"/>
                <a:ea typeface="楷体" panose="02010609060101010101" charset="-122"/>
              </a:rPr>
              <a:t>设置牌位</a:t>
            </a:r>
            <a:r>
              <a:rPr lang="zh-CN" altLang="en-US" sz="2400" b="1" dirty="0">
                <a:latin typeface="楷体" panose="02010609060101010101" charset="-122"/>
                <a:ea typeface="楷体" panose="02010609060101010101" charset="-122"/>
              </a:rPr>
              <a:t>来</a:t>
            </a:r>
            <a:r>
              <a:rPr lang="zh-CN" altLang="en-US" sz="2400" b="1" dirty="0">
                <a:highlight>
                  <a:srgbClr val="FFFF00"/>
                </a:highlight>
                <a:latin typeface="楷体" panose="02010609060101010101" charset="-122"/>
                <a:ea typeface="楷体" panose="02010609060101010101" charset="-122"/>
              </a:rPr>
              <a:t>供奉</a:t>
            </a:r>
            <a:r>
              <a:rPr lang="zh-CN" altLang="en-US" sz="2400" b="1" dirty="0">
                <a:latin typeface="楷体" panose="02010609060101010101" charset="-122"/>
                <a:ea typeface="楷体" panose="02010609060101010101" charset="-122"/>
              </a:rPr>
              <a:t>他，</a:t>
            </a:r>
            <a:r>
              <a:rPr lang="zh-CN" altLang="en-US" sz="2400" b="1" dirty="0">
                <a:highlight>
                  <a:srgbClr val="FFFF00"/>
                </a:highlight>
                <a:latin typeface="楷体" panose="02010609060101010101" charset="-122"/>
                <a:ea typeface="楷体" panose="02010609060101010101" charset="-122"/>
              </a:rPr>
              <a:t>建立祠庙</a:t>
            </a:r>
            <a:r>
              <a:rPr lang="zh-CN" altLang="en-US" sz="2400" b="1" dirty="0">
                <a:latin typeface="楷体" panose="02010609060101010101" charset="-122"/>
                <a:ea typeface="楷体" panose="02010609060101010101" charset="-122"/>
              </a:rPr>
              <a:t>来</a:t>
            </a:r>
            <a:r>
              <a:rPr lang="zh-CN" altLang="en-US" sz="2400" b="1" dirty="0">
                <a:highlight>
                  <a:srgbClr val="FFFF00"/>
                </a:highlight>
                <a:latin typeface="楷体" panose="02010609060101010101" charset="-122"/>
                <a:ea typeface="楷体" panose="02010609060101010101" charset="-122"/>
              </a:rPr>
              <a:t>纪念</a:t>
            </a:r>
            <a:r>
              <a:rPr lang="zh-CN" altLang="en-US" sz="2400" b="1" dirty="0">
                <a:latin typeface="楷体" panose="02010609060101010101" charset="-122"/>
                <a:ea typeface="楷体" panose="02010609060101010101" charset="-122"/>
              </a:rPr>
              <a:t>他，</a:t>
            </a:r>
            <a:r>
              <a:rPr lang="zh-CN" altLang="en-US" sz="2400" b="1" dirty="0">
                <a:highlight>
                  <a:srgbClr val="FFFF00"/>
                </a:highlight>
                <a:latin typeface="楷体" panose="02010609060101010101" charset="-122"/>
                <a:ea typeface="楷体" panose="02010609060101010101" charset="-122"/>
              </a:rPr>
              <a:t>历经</a:t>
            </a:r>
            <a:r>
              <a:rPr lang="zh-CN" altLang="en-US" sz="2400" b="1" dirty="0">
                <a:latin typeface="楷体" panose="02010609060101010101" charset="-122"/>
                <a:ea typeface="楷体" panose="02010609060101010101" charset="-122"/>
              </a:rPr>
              <a:t>多少世代也不敢</a:t>
            </a:r>
            <a:r>
              <a:rPr lang="zh-CN" altLang="en-US" sz="2400" b="1" dirty="0">
                <a:highlight>
                  <a:srgbClr val="FFFF00"/>
                </a:highlight>
                <a:latin typeface="楷体" panose="02010609060101010101" charset="-122"/>
                <a:ea typeface="楷体" panose="02010609060101010101" charset="-122"/>
              </a:rPr>
              <a:t>懈怠</a:t>
            </a:r>
            <a:r>
              <a:rPr lang="zh-CN" altLang="en-US" sz="2400" b="1" dirty="0">
                <a:latin typeface="楷体" panose="02010609060101010101" charset="-122"/>
                <a:ea typeface="楷体" panose="02010609060101010101" charset="-122"/>
              </a:rPr>
              <a:t>，</a:t>
            </a:r>
            <a:r>
              <a:rPr lang="zh-CN" altLang="en-US" sz="2400" b="1" dirty="0">
                <a:highlight>
                  <a:srgbClr val="FFFF00"/>
                </a:highlight>
                <a:latin typeface="楷体" panose="02010609060101010101" charset="-122"/>
                <a:ea typeface="楷体" panose="02010609060101010101" charset="-122"/>
              </a:rPr>
              <a:t>因为</a:t>
            </a:r>
            <a:r>
              <a:rPr lang="zh-CN" altLang="en-US" sz="2400" b="1" dirty="0">
                <a:latin typeface="楷体" panose="02010609060101010101" charset="-122"/>
                <a:ea typeface="楷体" panose="02010609060101010101" charset="-122"/>
              </a:rPr>
              <a:t>过去的百姓</a:t>
            </a:r>
            <a:r>
              <a:rPr lang="zh-CN" altLang="en-US" sz="2400" b="1" dirty="0">
                <a:highlight>
                  <a:srgbClr val="FFFF00"/>
                </a:highlight>
                <a:latin typeface="楷体" panose="02010609060101010101" charset="-122"/>
                <a:ea typeface="楷体" panose="02010609060101010101" charset="-122"/>
              </a:rPr>
              <a:t>视</a:t>
            </a:r>
            <a:r>
              <a:rPr lang="zh-CN" altLang="en-US" sz="2400" b="1" dirty="0">
                <a:latin typeface="楷体" panose="02010609060101010101" charset="-122"/>
                <a:ea typeface="楷体" panose="02010609060101010101" charset="-122"/>
              </a:rPr>
              <a:t>他</a:t>
            </a:r>
            <a:r>
              <a:rPr lang="zh-CN" altLang="en-US" sz="2400" b="1" dirty="0">
                <a:highlight>
                  <a:srgbClr val="FFFF00"/>
                </a:highlight>
                <a:latin typeface="楷体" panose="02010609060101010101" charset="-122"/>
                <a:ea typeface="楷体" panose="02010609060101010101" charset="-122"/>
              </a:rPr>
              <a:t>为</a:t>
            </a:r>
            <a:r>
              <a:rPr lang="zh-CN" altLang="en-US" sz="2400" b="1" dirty="0">
                <a:latin typeface="楷体" panose="02010609060101010101" charset="-122"/>
                <a:ea typeface="楷体" panose="02010609060101010101" charset="-122"/>
              </a:rPr>
              <a:t>父母，那么如今的百姓都是他的子孙。子孙</a:t>
            </a:r>
            <a:r>
              <a:rPr lang="zh-CN" altLang="en-US" sz="2400" b="1" dirty="0">
                <a:highlight>
                  <a:srgbClr val="FFFF00"/>
                </a:highlight>
                <a:latin typeface="楷体" panose="02010609060101010101" charset="-122"/>
                <a:ea typeface="楷体" panose="02010609060101010101" charset="-122"/>
              </a:rPr>
              <a:t>侍奉</a:t>
            </a:r>
            <a:r>
              <a:rPr lang="zh-CN" altLang="en-US" sz="2400" b="1" dirty="0">
                <a:latin typeface="楷体" panose="02010609060101010101" charset="-122"/>
                <a:ea typeface="楷体" panose="02010609060101010101" charset="-122"/>
              </a:rPr>
              <a:t>祖先，</a:t>
            </a:r>
            <a:r>
              <a:rPr lang="zh-CN" altLang="en-US" sz="2400" b="1" dirty="0">
                <a:highlight>
                  <a:srgbClr val="FFFF00"/>
                </a:highlight>
                <a:latin typeface="楷体" panose="02010609060101010101" charset="-122"/>
                <a:ea typeface="楷体" panose="02010609060101010101" charset="-122"/>
              </a:rPr>
              <a:t>应当</a:t>
            </a:r>
            <a:r>
              <a:rPr lang="zh-CN" altLang="en-US" sz="2400" b="1" dirty="0">
                <a:latin typeface="楷体" panose="02010609060101010101" charset="-122"/>
                <a:ea typeface="楷体" panose="02010609060101010101" charset="-122"/>
              </a:rPr>
              <a:t>是怎样呢</a:t>
            </a:r>
            <a:r>
              <a:rPr lang="en-US" altLang="zh-CN" sz="2400" b="1" dirty="0">
                <a:latin typeface="楷体" panose="02010609060101010101" charset="-122"/>
                <a:ea typeface="楷体" panose="02010609060101010101" charset="-122"/>
              </a:rPr>
              <a:t>?</a:t>
            </a:r>
            <a:endParaRPr lang="zh-CN" altLang="en-US" sz="2400" b="1" dirty="0">
              <a:latin typeface="楷体" panose="02010609060101010101" charset="-122"/>
              <a:ea typeface="楷体" panose="02010609060101010101" charset="-122"/>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6" y="701040"/>
            <a:ext cx="3545056" cy="386334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lstStyle/>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4292302" y="701040"/>
            <a:ext cx="7612044" cy="386461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673604" y="539750"/>
            <a:ext cx="824865" cy="337185"/>
          </a:xfrm>
          <a:prstGeom prst="rect">
            <a:avLst/>
          </a:prstGeom>
          <a:solidFill>
            <a:schemeClr val="accent1">
              <a:lumMod val="20000"/>
              <a:lumOff val="80000"/>
            </a:schemeClr>
          </a:solidFill>
        </p:spPr>
        <p:txBody>
          <a:bodyPr wrap="square" rtlCol="0">
            <a:spAutoFit/>
          </a:bodyPr>
          <a:lstStyle/>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nvSpPr>
        <p:spPr>
          <a:xfrm>
            <a:off x="271067" y="753299"/>
            <a:ext cx="3521004" cy="3831946"/>
          </a:xfrm>
          <a:prstGeom prst="rect">
            <a:avLst/>
          </a:prstGeom>
          <a:noFill/>
        </p:spPr>
        <p:txBody>
          <a:bodyPr wrap="square">
            <a:spAutoFit/>
          </a:bodyPr>
          <a:lstStyle/>
          <a:p>
            <a:pPr>
              <a:lnSpc>
                <a:spcPct val="114000"/>
              </a:lnSpc>
            </a:pPr>
            <a:r>
              <a:rPr lang="zh-CN" altLang="en-US" sz="2300" dirty="0"/>
              <a:t>余昔为</a:t>
            </a:r>
            <a:r>
              <a:rPr lang="zh-CN" altLang="en-US" sz="2400" b="1" dirty="0">
                <a:solidFill>
                  <a:schemeClr val="accent3">
                    <a:lumMod val="75000"/>
                  </a:schemeClr>
                </a:solidFill>
              </a:rPr>
              <a:t>中都官</a:t>
            </a:r>
            <a:r>
              <a:rPr lang="en-US" altLang="zh-CN" sz="2300" dirty="0"/>
              <a:t>,</a:t>
            </a:r>
            <a:r>
              <a:rPr lang="zh-CN" altLang="en-US" sz="2300" dirty="0"/>
              <a:t>闻</a:t>
            </a:r>
            <a:r>
              <a:rPr lang="zh-CN" altLang="en-US" sz="2400" b="1" dirty="0">
                <a:solidFill>
                  <a:schemeClr val="accent3">
                    <a:lumMod val="75000"/>
                  </a:schemeClr>
                </a:solidFill>
              </a:rPr>
              <a:t>闽</a:t>
            </a:r>
            <a:r>
              <a:rPr lang="zh-CN" altLang="en-US" sz="2300" dirty="0"/>
              <a:t>有贤令曰张君仲钦</a:t>
            </a:r>
            <a:r>
              <a:rPr lang="en-US" altLang="zh-CN" sz="2300" dirty="0"/>
              <a:t>,</a:t>
            </a:r>
            <a:r>
              <a:rPr lang="zh-CN" altLang="en-US" sz="2300" dirty="0"/>
              <a:t>闽之人</a:t>
            </a:r>
            <a:r>
              <a:rPr lang="zh-CN" altLang="en-US" sz="2400" b="1" dirty="0">
                <a:solidFill>
                  <a:schemeClr val="accent3">
                    <a:lumMod val="75000"/>
                  </a:schemeClr>
                </a:solidFill>
                <a:highlight>
                  <a:srgbClr val="FFFF00"/>
                </a:highlight>
                <a:latin typeface="+mn-ea"/>
              </a:rPr>
              <a:t>歌舞</a:t>
            </a:r>
            <a:r>
              <a:rPr lang="zh-CN" altLang="en-US" sz="2300" dirty="0"/>
              <a:t>之</a:t>
            </a:r>
            <a:r>
              <a:rPr lang="en-US" altLang="zh-CN" sz="2300" dirty="0"/>
              <a:t>,</a:t>
            </a:r>
            <a:r>
              <a:rPr lang="zh-CN" altLang="en-US" sz="2300" dirty="0"/>
              <a:t>去而思之。</a:t>
            </a:r>
            <a:r>
              <a:rPr lang="zh-CN" altLang="en-US" sz="2300" i="1" dirty="0">
                <a:effectLst>
                  <a:outerShdw blurRad="38100" dist="38100" dir="2700000" algn="tl">
                    <a:srgbClr val="000000">
                      <a:alpha val="43137"/>
                    </a:srgbClr>
                  </a:outerShdw>
                </a:effectLst>
              </a:rPr>
              <a:t>前年余</a:t>
            </a:r>
            <a:r>
              <a:rPr lang="zh-CN" altLang="en-US" sz="24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为</a:t>
            </a:r>
            <a:r>
              <a:rPr lang="zh-CN" altLang="en-US" sz="2400" b="1" i="1" dirty="0">
                <a:solidFill>
                  <a:schemeClr val="accent3">
                    <a:lumMod val="75000"/>
                  </a:schemeClr>
                </a:solidFill>
                <a:effectLst>
                  <a:outerShdw blurRad="38100" dist="38100" dir="2700000" algn="tl">
                    <a:srgbClr val="000000">
                      <a:alpha val="43137"/>
                    </a:srgbClr>
                  </a:outerShdw>
                </a:effectLst>
              </a:rPr>
              <a:t>建康</a:t>
            </a:r>
            <a:r>
              <a:rPr lang="en-US" altLang="zh-CN" sz="2300" i="1" dirty="0">
                <a:effectLst>
                  <a:outerShdw blurRad="38100" dist="38100" dir="2700000" algn="tl">
                    <a:srgbClr val="000000">
                      <a:alpha val="43137"/>
                    </a:srgbClr>
                  </a:outerShdw>
                </a:effectLst>
              </a:rPr>
              <a:t>,</a:t>
            </a:r>
            <a:r>
              <a:rPr lang="zh-CN" altLang="en-US" sz="2300" i="1" dirty="0">
                <a:effectLst>
                  <a:outerShdw blurRad="38100" dist="38100" dir="2700000" algn="tl">
                    <a:srgbClr val="000000">
                      <a:alpha val="43137"/>
                    </a:srgbClr>
                  </a:outerShdw>
                </a:effectLst>
              </a:rPr>
              <a:t>仲钦</a:t>
            </a:r>
            <a:r>
              <a:rPr lang="zh-CN" altLang="en-US" sz="2400" b="1" i="1" dirty="0">
                <a:solidFill>
                  <a:schemeClr val="accent3">
                    <a:lumMod val="75000"/>
                  </a:schemeClr>
                </a:solidFill>
                <a:effectLst>
                  <a:outerShdw blurRad="38100" dist="38100" dir="2700000" algn="tl">
                    <a:srgbClr val="000000">
                      <a:alpha val="43137"/>
                    </a:srgbClr>
                  </a:outerShdw>
                </a:effectLst>
              </a:rPr>
              <a:t>适通判</a:t>
            </a:r>
            <a:r>
              <a:rPr lang="zh-CN" altLang="en-US" sz="2300" i="1" dirty="0">
                <a:effectLst>
                  <a:outerShdw blurRad="38100" dist="38100" dir="2700000" algn="tl">
                    <a:srgbClr val="000000">
                      <a:alpha val="43137"/>
                    </a:srgbClr>
                  </a:outerShdw>
                </a:effectLst>
              </a:rPr>
              <a:t>府事</a:t>
            </a:r>
            <a:r>
              <a:rPr lang="en-US" altLang="zh-CN" sz="2300" i="1" dirty="0">
                <a:effectLst>
                  <a:outerShdw blurRad="38100" dist="38100" dir="2700000" algn="tl">
                    <a:srgbClr val="000000">
                      <a:alpha val="43137"/>
                    </a:srgbClr>
                  </a:outerShdw>
                </a:effectLst>
              </a:rPr>
              <a:t>,</a:t>
            </a:r>
            <a:r>
              <a:rPr lang="zh-CN" altLang="en-US" sz="2300" i="1" dirty="0">
                <a:effectLst>
                  <a:outerShdw blurRad="38100" dist="38100" dir="2700000" algn="tl">
                    <a:srgbClr val="000000">
                      <a:alpha val="43137"/>
                    </a:srgbClr>
                  </a:outerShdw>
                </a:effectLst>
              </a:rPr>
              <a:t>当涂①</a:t>
            </a:r>
            <a:r>
              <a:rPr lang="zh-CN" altLang="en-US" sz="24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阙</a:t>
            </a:r>
            <a:r>
              <a:rPr lang="zh-CN" altLang="en-US" sz="2300" i="1" dirty="0">
                <a:effectLst>
                  <a:outerShdw blurRad="38100" dist="38100" dir="2700000" algn="tl">
                    <a:srgbClr val="000000">
                      <a:alpha val="43137"/>
                    </a:srgbClr>
                  </a:outerShdw>
                </a:effectLst>
              </a:rPr>
              <a:t>守</a:t>
            </a:r>
            <a:r>
              <a:rPr lang="en-US" altLang="zh-CN" sz="2300" i="1" dirty="0">
                <a:effectLst>
                  <a:outerShdw blurRad="38100" dist="38100" dir="2700000" algn="tl">
                    <a:srgbClr val="000000">
                      <a:alpha val="43137"/>
                    </a:srgbClr>
                  </a:outerShdw>
                </a:effectLst>
              </a:rPr>
              <a:t>,</a:t>
            </a:r>
            <a:r>
              <a:rPr lang="zh-CN" altLang="en-US" sz="2300" i="1" dirty="0">
                <a:effectLst>
                  <a:outerShdw blurRad="38100" dist="38100" dir="2700000" algn="tl">
                    <a:srgbClr val="000000">
                      <a:alpha val="43137"/>
                    </a:srgbClr>
                  </a:outerShdw>
                </a:effectLst>
              </a:rPr>
              <a:t>余</a:t>
            </a:r>
            <a:r>
              <a:rPr lang="zh-CN" altLang="en-US" sz="24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檄</a:t>
            </a:r>
            <a:r>
              <a:rPr lang="zh-CN" altLang="en-US" sz="2300" i="1" dirty="0">
                <a:effectLst>
                  <a:outerShdw blurRad="38100" dist="38100" dir="2700000" algn="tl">
                    <a:srgbClr val="000000">
                      <a:alpha val="43137"/>
                    </a:srgbClr>
                  </a:outerShdw>
                </a:effectLst>
              </a:rPr>
              <a:t>仲钦</a:t>
            </a:r>
            <a:r>
              <a:rPr lang="zh-CN" altLang="en-US" sz="24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摄焉</a:t>
            </a:r>
            <a:r>
              <a:rPr lang="en-US" altLang="zh-CN" sz="2300" i="1" dirty="0">
                <a:effectLst>
                  <a:outerShdw blurRad="38100" dist="38100" dir="2700000" algn="tl">
                    <a:srgbClr val="000000">
                      <a:alpha val="43137"/>
                    </a:srgbClr>
                  </a:outerShdw>
                </a:effectLst>
              </a:rPr>
              <a:t>【12B】</a:t>
            </a:r>
            <a:r>
              <a:rPr lang="zh-CN" altLang="en-US" sz="2300" i="1" dirty="0">
                <a:effectLst>
                  <a:outerShdw blurRad="38100" dist="38100" dir="2700000" algn="tl">
                    <a:srgbClr val="000000">
                      <a:alpha val="43137"/>
                    </a:srgbClr>
                  </a:outerShdw>
                </a:effectLst>
              </a:rPr>
              <a:t>。</a:t>
            </a:r>
            <a:r>
              <a:rPr lang="zh-CN" altLang="en-US" sz="2400" b="1" dirty="0">
                <a:solidFill>
                  <a:schemeClr val="accent3">
                    <a:lumMod val="75000"/>
                  </a:schemeClr>
                </a:solidFill>
              </a:rPr>
              <a:t>居</a:t>
            </a:r>
            <a:r>
              <a:rPr lang="zh-CN" altLang="en-US" sz="2300" dirty="0"/>
              <a:t>数月</a:t>
            </a:r>
            <a:r>
              <a:rPr lang="en-US" altLang="zh-CN" sz="2300" dirty="0"/>
              <a:t>,</a:t>
            </a:r>
            <a:r>
              <a:rPr lang="zh-CN" altLang="en-US" sz="2300" dirty="0"/>
              <a:t>余</a:t>
            </a:r>
            <a:r>
              <a:rPr lang="zh-CN" altLang="en-US" sz="2400" b="1" dirty="0">
                <a:solidFill>
                  <a:schemeClr val="accent3">
                    <a:lumMod val="75000"/>
                  </a:schemeClr>
                </a:solidFill>
                <a:highlight>
                  <a:srgbClr val="FFFF00"/>
                </a:highlight>
                <a:latin typeface="+mn-ea"/>
              </a:rPr>
              <a:t>罢</a:t>
            </a:r>
            <a:r>
              <a:rPr lang="zh-CN" altLang="en-US" sz="2300" dirty="0"/>
              <a:t>建康</a:t>
            </a:r>
            <a:r>
              <a:rPr lang="en-US" altLang="zh-CN" sz="2300" dirty="0"/>
              <a:t>,</a:t>
            </a:r>
            <a:r>
              <a:rPr lang="zh-CN" altLang="en-US" sz="2300" dirty="0"/>
              <a:t>仲钦亦</a:t>
            </a:r>
            <a:r>
              <a:rPr lang="zh-CN" altLang="en-US" sz="2400" b="1" dirty="0">
                <a:solidFill>
                  <a:schemeClr val="accent3">
                    <a:lumMod val="75000"/>
                  </a:schemeClr>
                </a:solidFill>
                <a:highlight>
                  <a:srgbClr val="FFFF00"/>
                </a:highlight>
                <a:latin typeface="+mn-ea"/>
              </a:rPr>
              <a:t>代去</a:t>
            </a:r>
            <a:r>
              <a:rPr lang="zh-CN" altLang="en-US" sz="2300" dirty="0"/>
              <a:t>。余居当涂之别邑往来田间闻民之思仲钦饮食必</a:t>
            </a:r>
            <a:r>
              <a:rPr lang="zh-CN" altLang="en-US" sz="2400" b="1" dirty="0">
                <a:solidFill>
                  <a:schemeClr val="accent3">
                    <a:lumMod val="75000"/>
                  </a:schemeClr>
                </a:solidFill>
                <a:highlight>
                  <a:srgbClr val="FFFF00"/>
                </a:highlight>
                <a:latin typeface="+mn-ea"/>
              </a:rPr>
              <a:t>祷</a:t>
            </a:r>
            <a:r>
              <a:rPr lang="zh-CN" altLang="en-US" sz="2300" dirty="0"/>
              <a:t>也。</a:t>
            </a:r>
            <a:endParaRPr lang="zh-CN" altLang="en-US" sz="2300" dirty="0"/>
          </a:p>
        </p:txBody>
      </p:sp>
      <p:sp>
        <p:nvSpPr>
          <p:cNvPr id="9" name="文本框 8"/>
          <p:cNvSpPr txBox="1"/>
          <p:nvPr/>
        </p:nvSpPr>
        <p:spPr>
          <a:xfrm>
            <a:off x="4340712" y="887091"/>
            <a:ext cx="7563634" cy="3785652"/>
          </a:xfrm>
          <a:prstGeom prst="rect">
            <a:avLst/>
          </a:prstGeom>
          <a:noFill/>
        </p:spPr>
        <p:txBody>
          <a:bodyPr wrap="square">
            <a:spAutoFit/>
          </a:bodyPr>
          <a:lstStyle/>
          <a:p>
            <a:r>
              <a:rPr lang="zh-CN" altLang="en-US" sz="2400" dirty="0">
                <a:solidFill>
                  <a:srgbClr val="A97459"/>
                </a:solidFill>
              </a:rPr>
              <a:t>中都官：汉代称京师各官署。这里指南宋在都城临安（今杭州）任职。 </a:t>
            </a:r>
            <a:endParaRPr lang="en-US" altLang="zh-CN" sz="2400" dirty="0">
              <a:solidFill>
                <a:srgbClr val="A97459"/>
              </a:solidFill>
            </a:endParaRPr>
          </a:p>
          <a:p>
            <a:r>
              <a:rPr lang="zh-CN" altLang="en-US" sz="2400" dirty="0">
                <a:solidFill>
                  <a:srgbClr val="A97459"/>
                </a:solidFill>
              </a:rPr>
              <a:t>闽：闽县，隶属福州府。</a:t>
            </a:r>
            <a:r>
              <a:rPr lang="en-US" altLang="zh-CN" sz="2400" dirty="0">
                <a:solidFill>
                  <a:srgbClr val="A97459"/>
                </a:solidFill>
              </a:rPr>
              <a:t>       </a:t>
            </a:r>
            <a:r>
              <a:rPr lang="zh-CN" altLang="en-US" sz="2400" dirty="0">
                <a:solidFill>
                  <a:srgbClr val="A97459"/>
                </a:solidFill>
              </a:rPr>
              <a:t>歌舞：代指欢乐。 </a:t>
            </a:r>
            <a:endParaRPr lang="en-US" altLang="zh-CN" sz="2400" dirty="0">
              <a:solidFill>
                <a:srgbClr val="A97459"/>
              </a:solidFill>
            </a:endParaRPr>
          </a:p>
          <a:p>
            <a:r>
              <a:rPr lang="zh-CN" altLang="en-US" sz="2400" b="1" dirty="0">
                <a:solidFill>
                  <a:srgbClr val="A97459"/>
                </a:solidFill>
                <a:highlight>
                  <a:srgbClr val="FFFF00"/>
                </a:highlight>
                <a:latin typeface="+mn-ea"/>
              </a:rPr>
              <a:t>为</a:t>
            </a:r>
            <a:r>
              <a:rPr lang="zh-CN" altLang="en-US" sz="2400" dirty="0">
                <a:solidFill>
                  <a:srgbClr val="A97459"/>
                </a:solidFill>
              </a:rPr>
              <a:t>建康：指</a:t>
            </a:r>
            <a:r>
              <a:rPr lang="zh-CN" altLang="en-US" sz="2400" b="1" dirty="0">
                <a:solidFill>
                  <a:srgbClr val="A97459"/>
                </a:solidFill>
                <a:highlight>
                  <a:srgbClr val="FFFF00"/>
                </a:highlight>
                <a:latin typeface="+mn-ea"/>
              </a:rPr>
              <a:t>担任</a:t>
            </a:r>
            <a:r>
              <a:rPr lang="zh-CN" altLang="en-US" sz="2400" dirty="0">
                <a:solidFill>
                  <a:srgbClr val="A97459"/>
                </a:solidFill>
              </a:rPr>
              <a:t>建康府（今南京）留守。  </a:t>
            </a:r>
            <a:endParaRPr lang="en-US" altLang="zh-CN" sz="2400" dirty="0">
              <a:solidFill>
                <a:srgbClr val="A97459"/>
              </a:solidFill>
            </a:endParaRPr>
          </a:p>
          <a:p>
            <a:r>
              <a:rPr lang="zh-CN" altLang="en-US" sz="2400" b="1" dirty="0">
                <a:solidFill>
                  <a:srgbClr val="A97459"/>
                </a:solidFill>
                <a:highlight>
                  <a:srgbClr val="FFFF00"/>
                </a:highlight>
                <a:latin typeface="+mn-ea"/>
              </a:rPr>
              <a:t>适：恰好  </a:t>
            </a:r>
            <a:r>
              <a:rPr lang="zh-CN" altLang="en-US" sz="2400" dirty="0">
                <a:solidFill>
                  <a:srgbClr val="A97459"/>
                </a:solidFill>
              </a:rPr>
              <a:t>                   通判：职官名。  </a:t>
            </a:r>
            <a:r>
              <a:rPr lang="en-US" altLang="zh-CN" sz="2400" dirty="0">
                <a:solidFill>
                  <a:srgbClr val="A97459"/>
                </a:solidFill>
              </a:rPr>
              <a:t>  </a:t>
            </a:r>
            <a:endParaRPr lang="en-US" altLang="zh-CN" sz="2400" dirty="0">
              <a:solidFill>
                <a:srgbClr val="A97459"/>
              </a:solidFill>
            </a:endParaRPr>
          </a:p>
          <a:p>
            <a:r>
              <a:rPr lang="zh-CN" altLang="en-US" sz="2400" b="1" dirty="0">
                <a:solidFill>
                  <a:srgbClr val="A97459"/>
                </a:solidFill>
                <a:highlight>
                  <a:srgbClr val="FFFF00"/>
                </a:highlight>
                <a:latin typeface="+mn-ea"/>
              </a:rPr>
              <a:t>阙：通“阙”。</a:t>
            </a:r>
            <a:r>
              <a:rPr lang="zh-CN" altLang="en-US" sz="2400" dirty="0">
                <a:solidFill>
                  <a:srgbClr val="A97459"/>
                </a:solidFill>
              </a:rPr>
              <a:t>  </a:t>
            </a:r>
            <a:r>
              <a:rPr lang="en-US" altLang="zh-CN" sz="2400" dirty="0">
                <a:solidFill>
                  <a:srgbClr val="A97459"/>
                </a:solidFill>
              </a:rPr>
              <a:t>    </a:t>
            </a:r>
            <a:endParaRPr lang="en-US" altLang="zh-CN" sz="2400" dirty="0">
              <a:solidFill>
                <a:srgbClr val="A97459"/>
              </a:solidFill>
            </a:endParaRPr>
          </a:p>
          <a:p>
            <a:r>
              <a:rPr lang="zh-CN" altLang="en-US" sz="2400" b="1" dirty="0">
                <a:solidFill>
                  <a:srgbClr val="A97459"/>
                </a:solidFill>
                <a:highlight>
                  <a:srgbClr val="FFFF00"/>
                </a:highlight>
                <a:latin typeface="+mn-ea"/>
              </a:rPr>
              <a:t>檄：官府的文书，这里用作动词，用官府文书征召。</a:t>
            </a:r>
            <a:r>
              <a:rPr lang="en-US" altLang="zh-CN" sz="2400" dirty="0">
                <a:solidFill>
                  <a:srgbClr val="A97459"/>
                </a:solidFill>
              </a:rPr>
              <a:t>     </a:t>
            </a:r>
            <a:endParaRPr lang="en-US" altLang="zh-CN" sz="2400" dirty="0">
              <a:solidFill>
                <a:srgbClr val="A97459"/>
              </a:solidFill>
            </a:endParaRPr>
          </a:p>
          <a:p>
            <a:r>
              <a:rPr lang="zh-CN" altLang="en-US" sz="2400" b="1" dirty="0">
                <a:solidFill>
                  <a:srgbClr val="A97459"/>
                </a:solidFill>
                <a:highlight>
                  <a:srgbClr val="FFFF00"/>
                </a:highlight>
                <a:latin typeface="+mn-ea"/>
              </a:rPr>
              <a:t>居：过了。</a:t>
            </a:r>
            <a:r>
              <a:rPr lang="zh-CN" altLang="en-US" sz="2400" dirty="0">
                <a:solidFill>
                  <a:srgbClr val="A97459"/>
                </a:solidFill>
              </a:rPr>
              <a:t>  </a:t>
            </a:r>
            <a:r>
              <a:rPr lang="en-US" altLang="zh-CN" sz="2400" dirty="0">
                <a:solidFill>
                  <a:srgbClr val="A97459"/>
                </a:solidFill>
              </a:rPr>
              <a:t>   </a:t>
            </a:r>
            <a:endParaRPr lang="en-US" altLang="zh-CN" sz="2400" dirty="0">
              <a:solidFill>
                <a:srgbClr val="A97459"/>
              </a:solidFill>
            </a:endParaRPr>
          </a:p>
          <a:p>
            <a:r>
              <a:rPr lang="zh-CN" altLang="en-US" sz="2400" b="1" dirty="0">
                <a:solidFill>
                  <a:srgbClr val="A97459"/>
                </a:solidFill>
                <a:highlight>
                  <a:srgbClr val="FFFF00"/>
                </a:highlight>
                <a:latin typeface="+mn-ea"/>
              </a:rPr>
              <a:t>罢：免职。</a:t>
            </a:r>
            <a:r>
              <a:rPr lang="zh-CN" altLang="en-US" sz="2400" dirty="0">
                <a:solidFill>
                  <a:srgbClr val="A97459"/>
                </a:solidFill>
              </a:rPr>
              <a:t>  </a:t>
            </a:r>
            <a:r>
              <a:rPr lang="en-US" altLang="zh-CN" sz="2400" dirty="0">
                <a:solidFill>
                  <a:srgbClr val="A97459"/>
                </a:solidFill>
              </a:rPr>
              <a:t>  </a:t>
            </a:r>
            <a:endParaRPr lang="en-US" altLang="zh-CN" sz="2400" dirty="0">
              <a:solidFill>
                <a:srgbClr val="A97459"/>
              </a:solidFill>
            </a:endParaRPr>
          </a:p>
          <a:p>
            <a:r>
              <a:rPr lang="zh-CN" altLang="en-US" sz="2400" b="1" dirty="0">
                <a:solidFill>
                  <a:srgbClr val="A97459"/>
                </a:solidFill>
                <a:highlight>
                  <a:srgbClr val="FFFF00"/>
                </a:highlight>
                <a:latin typeface="+mn-ea"/>
              </a:rPr>
              <a:t>祷：祈神求福</a:t>
            </a:r>
            <a:endParaRPr lang="zh-CN" altLang="en-US" sz="2400" dirty="0">
              <a:solidFill>
                <a:srgbClr val="A97459"/>
              </a:solidFill>
            </a:endParaRPr>
          </a:p>
        </p:txBody>
      </p:sp>
      <p:sp>
        <p:nvSpPr>
          <p:cNvPr id="2" name="文本框 1"/>
          <p:cNvSpPr txBox="1"/>
          <p:nvPr/>
        </p:nvSpPr>
        <p:spPr>
          <a:xfrm>
            <a:off x="214080" y="5040689"/>
            <a:ext cx="11658600" cy="1569660"/>
          </a:xfrm>
          <a:prstGeom prst="rect">
            <a:avLst/>
          </a:prstGeom>
          <a:noFill/>
        </p:spPr>
        <p:txBody>
          <a:bodyPr wrap="square">
            <a:spAutoFit/>
          </a:bodyPr>
          <a:lstStyle/>
          <a:p>
            <a:r>
              <a:rPr lang="zh-CN" altLang="en-US" sz="2400" b="1" dirty="0">
                <a:latin typeface="楷体" panose="02010609060101010101" charset="-122"/>
                <a:ea typeface="楷体" panose="02010609060101010101" charset="-122"/>
              </a:rPr>
              <a:t>我过去在京城任职时，听说福建有位贤明的县令名叫张仲钦，当地百姓</a:t>
            </a:r>
            <a:r>
              <a:rPr lang="zh-CN" altLang="en-US" sz="2400" b="1" dirty="0">
                <a:highlight>
                  <a:srgbClr val="FFFF00"/>
                </a:highlight>
                <a:latin typeface="楷体" panose="02010609060101010101" charset="-122"/>
                <a:ea typeface="楷体" panose="02010609060101010101" charset="-122"/>
              </a:rPr>
              <a:t>歌颂</a:t>
            </a:r>
            <a:r>
              <a:rPr lang="zh-CN" altLang="en-US" sz="2400" b="1" dirty="0">
                <a:latin typeface="楷体" panose="02010609060101010101" charset="-122"/>
                <a:ea typeface="楷体" panose="02010609060101010101" charset="-122"/>
              </a:rPr>
              <a:t>他的功绩，在他离任后仍思念不已。前年我</a:t>
            </a:r>
            <a:r>
              <a:rPr lang="zh-CN" altLang="en-US" sz="2400" b="1" dirty="0">
                <a:highlight>
                  <a:srgbClr val="FFFF00"/>
                </a:highlight>
                <a:latin typeface="楷体" panose="02010609060101010101" charset="-122"/>
                <a:ea typeface="楷体" panose="02010609060101010101" charset="-122"/>
              </a:rPr>
              <a:t>任</a:t>
            </a:r>
            <a:r>
              <a:rPr lang="zh-CN" altLang="en-US" sz="2400" b="1" dirty="0">
                <a:latin typeface="楷体" panose="02010609060101010101" charset="-122"/>
                <a:ea typeface="楷体" panose="02010609060101010101" charset="-122"/>
              </a:rPr>
              <a:t>建康留守时，仲钦</a:t>
            </a:r>
            <a:r>
              <a:rPr lang="zh-CN" altLang="en-US" sz="2400" b="1" dirty="0">
                <a:highlight>
                  <a:srgbClr val="FFFF00"/>
                </a:highlight>
                <a:latin typeface="楷体" panose="02010609060101010101" charset="-122"/>
                <a:ea typeface="楷体" panose="02010609060101010101" charset="-122"/>
              </a:rPr>
              <a:t>恰好担任通判</a:t>
            </a:r>
            <a:r>
              <a:rPr lang="zh-CN" altLang="en-US" sz="2400" b="1" dirty="0">
                <a:latin typeface="楷体" panose="02010609060101010101" charset="-122"/>
                <a:ea typeface="楷体" panose="02010609060101010101" charset="-122"/>
              </a:rPr>
              <a:t>。当涂县令职务</a:t>
            </a:r>
            <a:r>
              <a:rPr lang="zh-CN" altLang="en-US" sz="2400" b="1" dirty="0">
                <a:highlight>
                  <a:srgbClr val="FFFF00"/>
                </a:highlight>
                <a:latin typeface="楷体" panose="02010609060101010101" charset="-122"/>
                <a:ea typeface="楷体" panose="02010609060101010101" charset="-122"/>
              </a:rPr>
              <a:t>空缺</a:t>
            </a:r>
            <a:r>
              <a:rPr lang="zh-CN" altLang="en-US" sz="2400" b="1" dirty="0">
                <a:latin typeface="楷体" panose="02010609060101010101" charset="-122"/>
                <a:ea typeface="楷体" panose="02010609060101010101" charset="-122"/>
              </a:rPr>
              <a:t>，我</a:t>
            </a:r>
            <a:r>
              <a:rPr lang="zh-CN" altLang="en-US" sz="2400" b="1" dirty="0">
                <a:highlight>
                  <a:srgbClr val="FFFF00"/>
                </a:highlight>
                <a:latin typeface="楷体" panose="02010609060101010101" charset="-122"/>
                <a:ea typeface="楷体" panose="02010609060101010101" charset="-122"/>
              </a:rPr>
              <a:t>以公文征召</a:t>
            </a:r>
            <a:r>
              <a:rPr lang="zh-CN" altLang="en-US" sz="2400" b="1" dirty="0">
                <a:latin typeface="楷体" panose="02010609060101010101" charset="-122"/>
                <a:ea typeface="楷体" panose="02010609060101010101" charset="-122"/>
              </a:rPr>
              <a:t>张仲钦</a:t>
            </a:r>
            <a:r>
              <a:rPr lang="zh-CN" altLang="en-US" sz="2400" b="1" dirty="0">
                <a:highlight>
                  <a:srgbClr val="FFFF00"/>
                </a:highlight>
                <a:latin typeface="楷体" panose="02010609060101010101" charset="-122"/>
                <a:ea typeface="楷体" panose="02010609060101010101" charset="-122"/>
              </a:rPr>
              <a:t>代理</a:t>
            </a:r>
            <a:r>
              <a:rPr lang="zh-CN" altLang="en-US" sz="2400" b="1" dirty="0">
                <a:latin typeface="楷体" panose="02010609060101010101" charset="-122"/>
                <a:ea typeface="楷体" panose="02010609060101010101" charset="-122"/>
              </a:rPr>
              <a:t>。几个月</a:t>
            </a:r>
            <a:r>
              <a:rPr lang="zh-CN" altLang="en-US" sz="2400" b="1" dirty="0">
                <a:highlight>
                  <a:srgbClr val="FFFF00"/>
                </a:highlight>
                <a:latin typeface="楷体" panose="02010609060101010101" charset="-122"/>
                <a:ea typeface="楷体" panose="02010609060101010101" charset="-122"/>
              </a:rPr>
              <a:t>后</a:t>
            </a:r>
            <a:r>
              <a:rPr lang="zh-CN" altLang="en-US" sz="2400" b="1" dirty="0">
                <a:latin typeface="楷体" panose="02010609060101010101" charset="-122"/>
                <a:ea typeface="楷体" panose="02010609060101010101" charset="-122"/>
              </a:rPr>
              <a:t>，我</a:t>
            </a:r>
            <a:r>
              <a:rPr lang="zh-CN" altLang="en-US" sz="2400" b="1" dirty="0">
                <a:highlight>
                  <a:srgbClr val="FFFF00"/>
                </a:highlight>
                <a:latin typeface="楷体" panose="02010609060101010101" charset="-122"/>
                <a:ea typeface="楷体" panose="02010609060101010101" charset="-122"/>
              </a:rPr>
              <a:t>被罢免</a:t>
            </a:r>
            <a:r>
              <a:rPr lang="zh-CN" altLang="en-US" sz="2400" b="1" dirty="0">
                <a:latin typeface="楷体" panose="02010609060101010101" charset="-122"/>
                <a:ea typeface="楷体" panose="02010609060101010101" charset="-122"/>
              </a:rPr>
              <a:t>建康留守职务，仲钦也</a:t>
            </a:r>
            <a:r>
              <a:rPr lang="zh-CN" altLang="en-US" sz="2400" b="1" dirty="0">
                <a:highlight>
                  <a:srgbClr val="FFFF00"/>
                </a:highlight>
                <a:latin typeface="楷体" panose="02010609060101010101" charset="-122"/>
                <a:ea typeface="楷体" panose="02010609060101010101" charset="-122"/>
              </a:rPr>
              <a:t>卸任离去</a:t>
            </a:r>
            <a:r>
              <a:rPr lang="zh-CN" altLang="en-US" sz="2400" b="1" dirty="0">
                <a:latin typeface="楷体" panose="02010609060101010101" charset="-122"/>
                <a:ea typeface="楷体" panose="02010609060101010101" charset="-122"/>
              </a:rPr>
              <a:t>。我住在当涂别县时，往来于乡间，听说百姓思念仲钦，连饮食时都会</a:t>
            </a:r>
            <a:r>
              <a:rPr lang="zh-CN" altLang="en-US" sz="2400" b="1" dirty="0">
                <a:highlight>
                  <a:srgbClr val="FFFF00"/>
                </a:highlight>
                <a:latin typeface="楷体" panose="02010609060101010101" charset="-122"/>
                <a:ea typeface="楷体" panose="02010609060101010101" charset="-122"/>
              </a:rPr>
              <a:t>祈祷</a:t>
            </a:r>
            <a:r>
              <a:rPr lang="zh-CN" altLang="en-US" sz="2400" b="1" dirty="0">
                <a:latin typeface="楷体" panose="02010609060101010101" charset="-122"/>
                <a:ea typeface="楷体" panose="02010609060101010101" charset="-122"/>
              </a:rPr>
              <a:t>。</a:t>
            </a:r>
            <a:endParaRPr lang="zh-CN" altLang="en-US" sz="2400" b="1" dirty="0">
              <a:latin typeface="楷体" panose="02010609060101010101" charset="-122"/>
              <a:ea typeface="楷体" panose="02010609060101010101" charset="-122"/>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4432561" cy="386334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lstStyle/>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174428" y="701040"/>
            <a:ext cx="6729917" cy="386461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5577242" y="539750"/>
            <a:ext cx="824865" cy="337185"/>
          </a:xfrm>
          <a:prstGeom prst="rect">
            <a:avLst/>
          </a:prstGeom>
          <a:solidFill>
            <a:schemeClr val="accent1">
              <a:lumMod val="20000"/>
              <a:lumOff val="80000"/>
            </a:schemeClr>
          </a:solidFill>
        </p:spPr>
        <p:txBody>
          <a:bodyPr wrap="square" rtlCol="0">
            <a:spAutoFit/>
          </a:bodyPr>
          <a:lstStyle/>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nvSpPr>
        <p:spPr>
          <a:xfrm>
            <a:off x="271067" y="753299"/>
            <a:ext cx="4349342" cy="3984104"/>
          </a:xfrm>
          <a:prstGeom prst="rect">
            <a:avLst/>
          </a:prstGeom>
          <a:noFill/>
        </p:spPr>
        <p:txBody>
          <a:bodyPr wrap="square">
            <a:spAutoFit/>
          </a:bodyPr>
          <a:lstStyle/>
          <a:p>
            <a:pPr>
              <a:lnSpc>
                <a:spcPct val="114000"/>
              </a:lnSpc>
            </a:pPr>
            <a:r>
              <a:rPr lang="zh-CN" altLang="en-US" sz="2800" dirty="0"/>
              <a:t>余曰</a:t>
            </a:r>
            <a:r>
              <a:rPr lang="en-US" altLang="zh-CN" sz="2800" dirty="0"/>
              <a:t>:“</a:t>
            </a:r>
            <a:r>
              <a:rPr lang="zh-CN" altLang="en-US" sz="2800" dirty="0"/>
              <a:t>张君之政何如</a:t>
            </a:r>
            <a:r>
              <a:rPr lang="en-US" altLang="zh-CN" sz="2800" dirty="0"/>
              <a:t>,</a:t>
            </a:r>
            <a:r>
              <a:rPr lang="zh-CN" altLang="en-US" sz="2800" dirty="0"/>
              <a:t>而使尔不忘若是</a:t>
            </a:r>
            <a:r>
              <a:rPr lang="en-US" altLang="zh-CN" sz="2800" dirty="0"/>
              <a:t>?”</a:t>
            </a:r>
            <a:r>
              <a:rPr lang="zh-CN" altLang="en-US" sz="2800" dirty="0"/>
              <a:t>民曰</a:t>
            </a:r>
            <a:r>
              <a:rPr lang="en-US" altLang="zh-CN" sz="2800" dirty="0"/>
              <a:t>:“</a:t>
            </a:r>
            <a:r>
              <a:rPr lang="zh-CN" altLang="en-US" sz="2800" dirty="0"/>
              <a:t>我亦不能知。但去年有水</a:t>
            </a:r>
            <a:r>
              <a:rPr lang="zh-CN" altLang="en-US" sz="2800" b="1" dirty="0">
                <a:solidFill>
                  <a:schemeClr val="accent3">
                    <a:lumMod val="75000"/>
                  </a:schemeClr>
                </a:solidFill>
                <a:highlight>
                  <a:srgbClr val="FFFF00"/>
                </a:highlight>
                <a:latin typeface="+mn-ea"/>
              </a:rPr>
              <a:t>菑</a:t>
            </a:r>
            <a:r>
              <a:rPr lang="en-US" altLang="zh-CN" sz="2800" dirty="0"/>
              <a:t>,</a:t>
            </a:r>
            <a:r>
              <a:rPr lang="zh-CN" altLang="en-US" sz="2800" dirty="0"/>
              <a:t>而君</a:t>
            </a:r>
            <a:r>
              <a:rPr lang="zh-CN" altLang="en-US" sz="2800" b="1" dirty="0">
                <a:solidFill>
                  <a:schemeClr val="accent3">
                    <a:lumMod val="75000"/>
                  </a:schemeClr>
                </a:solidFill>
                <a:highlight>
                  <a:srgbClr val="FFFF00"/>
                </a:highlight>
                <a:latin typeface="+mn-ea"/>
              </a:rPr>
              <a:t>寔</a:t>
            </a:r>
            <a:r>
              <a:rPr lang="zh-CN" altLang="en-US" sz="2800" dirty="0"/>
              <a:t>来</a:t>
            </a:r>
            <a:r>
              <a:rPr lang="en-US" altLang="zh-CN" sz="2800" dirty="0"/>
              <a:t>,</a:t>
            </a:r>
            <a:r>
              <a:rPr lang="zh-CN" altLang="en-US" sz="2800" dirty="0"/>
              <a:t>民不知水</a:t>
            </a:r>
            <a:r>
              <a:rPr lang="en-US" altLang="zh-CN" sz="2800" dirty="0"/>
              <a:t>;</a:t>
            </a:r>
            <a:r>
              <a:rPr lang="zh-CN" altLang="en-US" sz="2800" dirty="0"/>
              <a:t>今年水不为害</a:t>
            </a:r>
            <a:r>
              <a:rPr lang="en-US" altLang="zh-CN" sz="2800" dirty="0"/>
              <a:t>,</a:t>
            </a:r>
            <a:r>
              <a:rPr lang="zh-CN" altLang="en-US" sz="2800" dirty="0"/>
              <a:t>而吾惧然</a:t>
            </a:r>
            <a:r>
              <a:rPr lang="zh-CN" altLang="en-US" sz="2800" b="1" dirty="0">
                <a:solidFill>
                  <a:schemeClr val="accent3">
                    <a:lumMod val="75000"/>
                  </a:schemeClr>
                </a:solidFill>
                <a:highlight>
                  <a:srgbClr val="FFFF00"/>
                </a:highlight>
                <a:latin typeface="+mn-ea"/>
              </a:rPr>
              <a:t>若</a:t>
            </a:r>
            <a:r>
              <a:rPr lang="zh-CN" altLang="en-US" sz="2800" dirty="0"/>
              <a:t>将</a:t>
            </a:r>
            <a:r>
              <a:rPr lang="zh-CN" altLang="en-US" sz="2800" b="1" dirty="0">
                <a:solidFill>
                  <a:schemeClr val="accent3">
                    <a:lumMod val="75000"/>
                  </a:schemeClr>
                </a:solidFill>
                <a:highlight>
                  <a:srgbClr val="FFFF00"/>
                </a:highlight>
                <a:latin typeface="+mn-ea"/>
              </a:rPr>
              <a:t>陨焉</a:t>
            </a:r>
            <a:r>
              <a:rPr lang="zh-CN" altLang="en-US" sz="2800" dirty="0"/>
              <a:t>。君之时</a:t>
            </a:r>
            <a:r>
              <a:rPr lang="en-US" altLang="zh-CN" sz="2800" dirty="0"/>
              <a:t>,</a:t>
            </a:r>
            <a:r>
              <a:rPr lang="zh-CN" altLang="en-US" sz="2800" dirty="0"/>
              <a:t>吾与官若相忘</a:t>
            </a:r>
            <a:r>
              <a:rPr lang="en-US" altLang="zh-CN" sz="2800" dirty="0"/>
              <a:t>;</a:t>
            </a:r>
            <a:r>
              <a:rPr lang="zh-CN" altLang="en-US" sz="2800" dirty="0"/>
              <a:t>君去我</a:t>
            </a:r>
            <a:r>
              <a:rPr lang="en-US" altLang="zh-CN" sz="2800" dirty="0"/>
              <a:t>,</a:t>
            </a:r>
            <a:r>
              <a:rPr lang="zh-CN" altLang="en-US" sz="2800" dirty="0"/>
              <a:t>我日与州县之吏</a:t>
            </a:r>
            <a:r>
              <a:rPr lang="zh-CN" altLang="en-US" sz="2800" b="1" dirty="0">
                <a:solidFill>
                  <a:schemeClr val="accent3">
                    <a:lumMod val="75000"/>
                  </a:schemeClr>
                </a:solidFill>
                <a:highlight>
                  <a:srgbClr val="FFFF00"/>
                </a:highlight>
                <a:latin typeface="+mn-ea"/>
              </a:rPr>
              <a:t>接</a:t>
            </a:r>
            <a:r>
              <a:rPr lang="zh-CN" altLang="en-US" sz="2800" dirty="0"/>
              <a:t>。我亦不知其</a:t>
            </a:r>
            <a:r>
              <a:rPr lang="zh-CN" altLang="en-US" sz="2800" b="1" dirty="0">
                <a:solidFill>
                  <a:schemeClr val="accent3">
                    <a:lumMod val="75000"/>
                  </a:schemeClr>
                </a:solidFill>
                <a:highlight>
                  <a:srgbClr val="FFFF00"/>
                </a:highlight>
                <a:latin typeface="+mn-ea"/>
              </a:rPr>
              <a:t>故</a:t>
            </a:r>
            <a:r>
              <a:rPr lang="en-US" altLang="zh-CN" sz="2800" dirty="0"/>
              <a:t>,</a:t>
            </a:r>
            <a:r>
              <a:rPr lang="zh-CN" altLang="en-US" sz="2800" dirty="0"/>
              <a:t>知思君而已。”</a:t>
            </a:r>
            <a:endParaRPr lang="zh-CN" altLang="en-US" sz="2800" dirty="0"/>
          </a:p>
        </p:txBody>
      </p:sp>
      <p:sp>
        <p:nvSpPr>
          <p:cNvPr id="9" name="文本框 8"/>
          <p:cNvSpPr txBox="1"/>
          <p:nvPr/>
        </p:nvSpPr>
        <p:spPr>
          <a:xfrm>
            <a:off x="5233596" y="951639"/>
            <a:ext cx="6670750" cy="3108543"/>
          </a:xfrm>
          <a:prstGeom prst="rect">
            <a:avLst/>
          </a:prstGeom>
          <a:noFill/>
        </p:spPr>
        <p:txBody>
          <a:bodyPr wrap="square">
            <a:spAutoFit/>
          </a:bodyPr>
          <a:lstStyle/>
          <a:p>
            <a:r>
              <a:rPr lang="zh-CN" altLang="en-US" sz="2800" b="1" dirty="0">
                <a:solidFill>
                  <a:srgbClr val="A97459"/>
                </a:solidFill>
                <a:highlight>
                  <a:srgbClr val="FFFF00"/>
                </a:highlight>
                <a:latin typeface="+mn-ea"/>
              </a:rPr>
              <a:t>菑：同“灾”，灾祸。</a:t>
            </a:r>
            <a:r>
              <a:rPr lang="zh-CN" altLang="en-US" sz="2800" dirty="0">
                <a:solidFill>
                  <a:srgbClr val="A97459"/>
                </a:solidFill>
              </a:rPr>
              <a:t>  </a:t>
            </a:r>
            <a:r>
              <a:rPr lang="en-US" altLang="zh-CN" sz="2800" dirty="0">
                <a:solidFill>
                  <a:srgbClr val="A97459"/>
                </a:solidFill>
              </a:rPr>
              <a:t>  </a:t>
            </a:r>
            <a:endParaRPr lang="en-US" altLang="zh-CN" sz="2800" dirty="0">
              <a:solidFill>
                <a:srgbClr val="A97459"/>
              </a:solidFill>
            </a:endParaRPr>
          </a:p>
          <a:p>
            <a:r>
              <a:rPr lang="zh-CN" altLang="en-US" sz="2800" b="1" dirty="0">
                <a:solidFill>
                  <a:srgbClr val="A97459"/>
                </a:solidFill>
                <a:highlight>
                  <a:srgbClr val="FFFF00"/>
                </a:highlight>
                <a:latin typeface="+mn-ea"/>
              </a:rPr>
              <a:t>寔：确实。</a:t>
            </a:r>
            <a:endParaRPr lang="en-US" altLang="zh-CN" sz="2800" b="1" dirty="0">
              <a:solidFill>
                <a:srgbClr val="A97459"/>
              </a:solidFill>
              <a:highlight>
                <a:srgbClr val="FFFF00"/>
              </a:highlight>
              <a:latin typeface="+mn-ea"/>
            </a:endParaRPr>
          </a:p>
          <a:p>
            <a:r>
              <a:rPr lang="zh-CN" altLang="en-US" sz="2800" b="1" dirty="0">
                <a:solidFill>
                  <a:srgbClr val="A97459"/>
                </a:solidFill>
                <a:highlight>
                  <a:srgbClr val="FFFF00"/>
                </a:highlight>
                <a:latin typeface="+mn-ea"/>
              </a:rPr>
              <a:t>若：好像、如同</a:t>
            </a:r>
            <a:r>
              <a:rPr lang="en-US" altLang="zh-CN" sz="2800" b="1" dirty="0">
                <a:solidFill>
                  <a:srgbClr val="A97459"/>
                </a:solidFill>
                <a:highlight>
                  <a:srgbClr val="FFFF00"/>
                </a:highlight>
                <a:latin typeface="+mn-ea"/>
              </a:rPr>
              <a:t>【</a:t>
            </a:r>
            <a:r>
              <a:rPr lang="zh-CN" altLang="en-US" sz="2800" b="1" dirty="0">
                <a:solidFill>
                  <a:srgbClr val="A97459"/>
                </a:solidFill>
                <a:highlight>
                  <a:srgbClr val="FFFF00"/>
                </a:highlight>
                <a:latin typeface="+mn-ea"/>
              </a:rPr>
              <a:t>教考衔接</a:t>
            </a:r>
            <a:r>
              <a:rPr lang="en-US" altLang="zh-CN" sz="2800" b="1" dirty="0">
                <a:solidFill>
                  <a:srgbClr val="A97459"/>
                </a:solidFill>
                <a:highlight>
                  <a:srgbClr val="FFFF00"/>
                </a:highlight>
                <a:latin typeface="+mn-ea"/>
              </a:rPr>
              <a:t>】</a:t>
            </a:r>
            <a:r>
              <a:rPr lang="zh-CN" altLang="en-US" sz="2800" b="1" dirty="0">
                <a:solidFill>
                  <a:srgbClr val="A97459"/>
                </a:solidFill>
                <a:highlight>
                  <a:srgbClr val="FFFF00"/>
                </a:highlight>
                <a:latin typeface="+mn-ea"/>
              </a:rPr>
              <a:t>其莳也若子</a:t>
            </a:r>
            <a:r>
              <a:rPr lang="zh-CN" altLang="en-US" sz="2800" dirty="0">
                <a:solidFill>
                  <a:srgbClr val="A97459"/>
                </a:solidFill>
              </a:rPr>
              <a:t> </a:t>
            </a:r>
            <a:r>
              <a:rPr lang="en-US" altLang="zh-CN" sz="2800" dirty="0">
                <a:solidFill>
                  <a:srgbClr val="A97459"/>
                </a:solidFill>
              </a:rPr>
              <a:t>       </a:t>
            </a:r>
            <a:endParaRPr lang="en-US" altLang="zh-CN" sz="2800" dirty="0">
              <a:solidFill>
                <a:srgbClr val="A97459"/>
              </a:solidFill>
            </a:endParaRPr>
          </a:p>
          <a:p>
            <a:r>
              <a:rPr lang="zh-CN" altLang="en-US" sz="2800" b="1" dirty="0">
                <a:solidFill>
                  <a:srgbClr val="A97459"/>
                </a:solidFill>
                <a:highlight>
                  <a:srgbClr val="FFFF00"/>
                </a:highlight>
                <a:latin typeface="+mn-ea"/>
              </a:rPr>
              <a:t>陨：毁坏</a:t>
            </a:r>
            <a:r>
              <a:rPr lang="zh-CN" altLang="en-US" sz="2800" dirty="0">
                <a:solidFill>
                  <a:srgbClr val="A97459"/>
                </a:solidFill>
              </a:rPr>
              <a:t>。</a:t>
            </a:r>
            <a:endParaRPr lang="en-US" altLang="zh-CN" sz="2800" dirty="0">
              <a:solidFill>
                <a:srgbClr val="A97459"/>
              </a:solidFill>
            </a:endParaRPr>
          </a:p>
          <a:p>
            <a:r>
              <a:rPr lang="zh-CN" altLang="en-US" sz="2800" b="1" dirty="0">
                <a:solidFill>
                  <a:srgbClr val="A97459"/>
                </a:solidFill>
                <a:highlight>
                  <a:srgbClr val="FFFF00"/>
                </a:highlight>
                <a:latin typeface="+mn-ea"/>
              </a:rPr>
              <a:t>焉：兼词，于之，文中意为“从高处”  </a:t>
            </a:r>
            <a:r>
              <a:rPr lang="en-US" altLang="zh-CN" sz="2800" b="1" dirty="0">
                <a:solidFill>
                  <a:srgbClr val="A97459"/>
                </a:solidFill>
                <a:highlight>
                  <a:srgbClr val="FFFF00"/>
                </a:highlight>
                <a:latin typeface="+mn-ea"/>
              </a:rPr>
              <a:t> </a:t>
            </a:r>
            <a:endParaRPr lang="en-US" altLang="zh-CN" sz="2800" b="1" dirty="0">
              <a:solidFill>
                <a:srgbClr val="A97459"/>
              </a:solidFill>
              <a:highlight>
                <a:srgbClr val="FFFF00"/>
              </a:highlight>
              <a:latin typeface="+mn-ea"/>
            </a:endParaRPr>
          </a:p>
          <a:p>
            <a:r>
              <a:rPr lang="zh-CN" altLang="en-US" sz="2800" b="1" dirty="0">
                <a:solidFill>
                  <a:srgbClr val="A97459"/>
                </a:solidFill>
                <a:highlight>
                  <a:srgbClr val="FFFF00"/>
                </a:highlight>
                <a:latin typeface="+mn-ea"/>
              </a:rPr>
              <a:t>接：接触，打交道</a:t>
            </a:r>
            <a:r>
              <a:rPr lang="zh-CN" altLang="en-US" sz="2800" dirty="0">
                <a:solidFill>
                  <a:srgbClr val="A97459"/>
                </a:solidFill>
              </a:rPr>
              <a:t>。</a:t>
            </a:r>
            <a:endParaRPr lang="en-US" altLang="zh-CN" sz="2800" dirty="0">
              <a:solidFill>
                <a:srgbClr val="A97459"/>
              </a:solidFill>
            </a:endParaRPr>
          </a:p>
          <a:p>
            <a:r>
              <a:rPr lang="zh-CN" altLang="en-US" sz="2800" b="1" dirty="0">
                <a:solidFill>
                  <a:srgbClr val="A97459"/>
                </a:solidFill>
                <a:highlight>
                  <a:srgbClr val="FFFF00"/>
                </a:highlight>
                <a:latin typeface="+mn-ea"/>
              </a:rPr>
              <a:t>故：缘故、原因  </a:t>
            </a:r>
            <a:endParaRPr lang="zh-CN" altLang="en-US" sz="2800" b="1" dirty="0">
              <a:solidFill>
                <a:srgbClr val="A97459"/>
              </a:solidFill>
              <a:highlight>
                <a:srgbClr val="FFFF00"/>
              </a:highlight>
              <a:latin typeface="+mn-ea"/>
            </a:endParaRPr>
          </a:p>
        </p:txBody>
      </p:sp>
      <p:sp>
        <p:nvSpPr>
          <p:cNvPr id="2" name="文本框 1"/>
          <p:cNvSpPr txBox="1"/>
          <p:nvPr/>
        </p:nvSpPr>
        <p:spPr>
          <a:xfrm>
            <a:off x="214080" y="4895461"/>
            <a:ext cx="11658600" cy="1938992"/>
          </a:xfrm>
          <a:prstGeom prst="rect">
            <a:avLst/>
          </a:prstGeom>
          <a:noFill/>
        </p:spPr>
        <p:txBody>
          <a:bodyPr wrap="square">
            <a:spAutoFit/>
          </a:bodyPr>
          <a:lstStyle/>
          <a:p>
            <a:r>
              <a:rPr lang="zh-CN" altLang="en-US" sz="2400" b="1" dirty="0">
                <a:latin typeface="楷体" panose="02010609060101010101" charset="-122"/>
                <a:ea typeface="楷体" panose="02010609060101010101" charset="-122"/>
              </a:rPr>
              <a:t>我问：“张君的政绩如何，能让你们如此难忘</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百姓说：“我们也说不清楚</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他的政绩</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a:t>
            </a:r>
            <a:r>
              <a:rPr lang="zh-CN" altLang="en-US" sz="2400" b="1" dirty="0">
                <a:highlight>
                  <a:srgbClr val="FFFF00"/>
                </a:highlight>
                <a:latin typeface="楷体" panose="02010609060101010101" charset="-122"/>
                <a:ea typeface="楷体" panose="02010609060101010101" charset="-122"/>
              </a:rPr>
              <a:t>只是</a:t>
            </a:r>
            <a:r>
              <a:rPr lang="zh-CN" altLang="en-US" sz="2400" b="1" dirty="0">
                <a:latin typeface="楷体" panose="02010609060101010101" charset="-122"/>
                <a:ea typeface="楷体" panose="02010609060101010101" charset="-122"/>
              </a:rPr>
              <a:t>去年发生</a:t>
            </a:r>
            <a:r>
              <a:rPr lang="zh-CN" altLang="en-US" sz="2400" b="1" dirty="0">
                <a:highlight>
                  <a:srgbClr val="FFFF00"/>
                </a:highlight>
                <a:latin typeface="楷体" panose="02010609060101010101" charset="-122"/>
                <a:ea typeface="楷体" panose="02010609060101010101" charset="-122"/>
              </a:rPr>
              <a:t>水灾</a:t>
            </a:r>
            <a:r>
              <a:rPr lang="zh-CN" altLang="en-US" sz="2400" b="1" dirty="0">
                <a:latin typeface="楷体" panose="02010609060101010101" charset="-122"/>
                <a:ea typeface="楷体" panose="02010609060101010101" charset="-122"/>
              </a:rPr>
              <a:t>，张君</a:t>
            </a:r>
            <a:r>
              <a:rPr lang="zh-CN" altLang="en-US" sz="2400" b="1" dirty="0">
                <a:highlight>
                  <a:srgbClr val="FFFF00"/>
                </a:highlight>
                <a:latin typeface="楷体" panose="02010609060101010101" charset="-122"/>
                <a:ea typeface="楷体" panose="02010609060101010101" charset="-122"/>
              </a:rPr>
              <a:t>正好</a:t>
            </a:r>
            <a:r>
              <a:rPr lang="zh-CN" altLang="en-US" sz="2400" b="1" dirty="0">
                <a:latin typeface="楷体" panose="02010609060101010101" charset="-122"/>
                <a:ea typeface="楷体" panose="02010609060101010101" charset="-122"/>
              </a:rPr>
              <a:t>来上任，百姓感觉不到水灾的威胁；今年虽无水灾，我们却惶恐不安</a:t>
            </a:r>
            <a:r>
              <a:rPr lang="zh-CN" altLang="en-US" sz="2400" b="1" dirty="0">
                <a:highlight>
                  <a:srgbClr val="FFFF00"/>
                </a:highlight>
                <a:latin typeface="楷体" panose="02010609060101010101" charset="-122"/>
                <a:ea typeface="楷体" panose="02010609060101010101" charset="-122"/>
              </a:rPr>
              <a:t>如同</a:t>
            </a:r>
            <a:r>
              <a:rPr lang="zh-CN" altLang="en-US" sz="2400" b="1" dirty="0">
                <a:latin typeface="楷体" panose="02010609060101010101" charset="-122"/>
                <a:ea typeface="楷体" panose="02010609060101010101" charset="-122"/>
              </a:rPr>
              <a:t>即将</a:t>
            </a:r>
            <a:r>
              <a:rPr lang="zh-CN" altLang="en-US" sz="2400" b="1" dirty="0">
                <a:highlight>
                  <a:srgbClr val="FFFF00"/>
                </a:highlight>
                <a:latin typeface="楷体" panose="02010609060101010101" charset="-122"/>
                <a:ea typeface="楷体" panose="02010609060101010101" charset="-122"/>
              </a:rPr>
              <a:t>由高处坠落</a:t>
            </a:r>
            <a:r>
              <a:rPr lang="zh-CN" altLang="en-US" sz="2400" b="1" dirty="0">
                <a:latin typeface="楷体" panose="02010609060101010101" charset="-122"/>
                <a:ea typeface="楷体" panose="02010609060101010101" charset="-122"/>
              </a:rPr>
              <a:t>。张君在任时，我们与官府好像彼此都不记得对方</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相处安然</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；他离任后，我们每天与州县官吏</a:t>
            </a:r>
            <a:r>
              <a:rPr lang="zh-CN" altLang="en-US" sz="2400" b="1" dirty="0">
                <a:highlight>
                  <a:srgbClr val="FFFF00"/>
                </a:highlight>
                <a:latin typeface="楷体" panose="02010609060101010101" charset="-122"/>
                <a:ea typeface="楷体" panose="02010609060101010101" charset="-122"/>
              </a:rPr>
              <a:t>打交道</a:t>
            </a:r>
            <a:r>
              <a:rPr lang="zh-CN" altLang="en-US" sz="2400" b="1" dirty="0">
                <a:latin typeface="楷体" panose="02010609060101010101" charset="-122"/>
                <a:ea typeface="楷体" panose="02010609060101010101" charset="-122"/>
              </a:rPr>
              <a:t>。我们也不知是何缘故，只知道思念他罢了。”</a:t>
            </a:r>
            <a:endParaRPr lang="zh-CN" altLang="en-US" sz="2400" b="1" dirty="0">
              <a:latin typeface="楷体" panose="02010609060101010101" charset="-122"/>
              <a:ea typeface="楷体" panose="02010609060101010101" charset="-122"/>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6" y="701040"/>
            <a:ext cx="3926951" cy="386334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lstStyle/>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034580" y="701040"/>
            <a:ext cx="6869766" cy="386461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5410498" y="539750"/>
            <a:ext cx="824865" cy="337185"/>
          </a:xfrm>
          <a:prstGeom prst="rect">
            <a:avLst/>
          </a:prstGeom>
          <a:solidFill>
            <a:schemeClr val="accent1">
              <a:lumMod val="20000"/>
              <a:lumOff val="80000"/>
            </a:schemeClr>
          </a:solidFill>
        </p:spPr>
        <p:txBody>
          <a:bodyPr wrap="square" rtlCol="0">
            <a:spAutoFit/>
          </a:bodyPr>
          <a:lstStyle/>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nvSpPr>
        <p:spPr>
          <a:xfrm>
            <a:off x="271067" y="753299"/>
            <a:ext cx="3854491" cy="3984104"/>
          </a:xfrm>
          <a:prstGeom prst="rect">
            <a:avLst/>
          </a:prstGeom>
          <a:noFill/>
        </p:spPr>
        <p:txBody>
          <a:bodyPr wrap="square">
            <a:spAutoFit/>
          </a:bodyPr>
          <a:lstStyle/>
          <a:p>
            <a:pPr algn="just">
              <a:lnSpc>
                <a:spcPct val="114000"/>
              </a:lnSpc>
            </a:pPr>
            <a:r>
              <a:rPr lang="zh-CN" altLang="en-US" sz="2800" i="1" dirty="0">
                <a:effectLst>
                  <a:outerShdw blurRad="38100" dist="38100" dir="2700000" algn="tl">
                    <a:srgbClr val="000000">
                      <a:alpha val="43137"/>
                    </a:srgbClr>
                  </a:outerShdw>
                </a:effectLst>
              </a:rPr>
              <a:t>去年余来桂林</a:t>
            </a:r>
            <a:r>
              <a:rPr lang="en-US" altLang="zh-CN" sz="2800" i="1" dirty="0">
                <a:effectLst>
                  <a:outerShdw blurRad="38100" dist="38100" dir="2700000" algn="tl">
                    <a:srgbClr val="000000">
                      <a:alpha val="43137"/>
                    </a:srgbClr>
                  </a:outerShdw>
                </a:effectLst>
              </a:rPr>
              <a:t>,</a:t>
            </a:r>
            <a:r>
              <a:rPr lang="zh-CN" altLang="en-US" sz="2800" i="1" dirty="0">
                <a:effectLst>
                  <a:outerShdw blurRad="38100" dist="38100" dir="2700000" algn="tl">
                    <a:srgbClr val="000000">
                      <a:alpha val="43137"/>
                    </a:srgbClr>
                  </a:outerShdw>
                </a:effectLst>
              </a:rPr>
              <a:t>仲钦</a:t>
            </a:r>
            <a:r>
              <a:rPr lang="zh-CN" altLang="en-US" sz="2800" b="1" i="1" dirty="0">
                <a:solidFill>
                  <a:schemeClr val="accent3">
                    <a:lumMod val="75000"/>
                  </a:schemeClr>
                </a:solidFill>
                <a:effectLst>
                  <a:outerShdw blurRad="38100" dist="38100" dir="2700000" algn="tl">
                    <a:srgbClr val="000000">
                      <a:alpha val="43137"/>
                    </a:srgbClr>
                  </a:outerShdw>
                </a:effectLst>
              </a:rPr>
              <a:t>提点</a:t>
            </a:r>
            <a:r>
              <a:rPr lang="zh-CN" altLang="en-US" sz="2800" i="1" dirty="0">
                <a:effectLst>
                  <a:outerShdw blurRad="38100" dist="38100" dir="2700000" algn="tl">
                    <a:srgbClr val="000000">
                      <a:alpha val="43137"/>
                    </a:srgbClr>
                  </a:outerShdw>
                </a:effectLst>
              </a:rPr>
              <a:t>广西狱事。</a:t>
            </a:r>
            <a:r>
              <a:rPr lang="en-US" altLang="zh-CN" sz="2800" i="1" dirty="0">
                <a:effectLst>
                  <a:outerShdw blurRad="38100" dist="38100" dir="2700000" algn="tl">
                    <a:srgbClr val="000000">
                      <a:alpha val="43137"/>
                    </a:srgbClr>
                  </a:outerShdw>
                </a:effectLst>
              </a:rPr>
              <a:t>【12C</a:t>
            </a:r>
            <a:r>
              <a:rPr lang="zh-CN" altLang="en-US" sz="2800" i="1" dirty="0">
                <a:effectLst>
                  <a:outerShdw blurRad="38100" dist="38100" dir="2700000" algn="tl">
                    <a:srgbClr val="000000">
                      <a:alpha val="43137"/>
                    </a:srgbClr>
                  </a:outerShdw>
                </a:effectLst>
              </a:rPr>
              <a:t>①</a:t>
            </a:r>
            <a:r>
              <a:rPr lang="en-US" altLang="zh-CN" sz="2800" i="1" dirty="0">
                <a:effectLst>
                  <a:outerShdw blurRad="38100" dist="38100" dir="2700000" algn="tl">
                    <a:srgbClr val="000000">
                      <a:alpha val="43137"/>
                    </a:srgbClr>
                  </a:outerShdw>
                </a:effectLst>
              </a:rPr>
              <a:t>】</a:t>
            </a:r>
            <a:r>
              <a:rPr lang="zh-CN" altLang="en-US" sz="2800" b="1" dirty="0">
                <a:solidFill>
                  <a:schemeClr val="accent3">
                    <a:lumMod val="75000"/>
                  </a:schemeClr>
                </a:solidFill>
                <a:highlight>
                  <a:srgbClr val="FFFF00"/>
                </a:highlight>
                <a:latin typeface="+mn-ea"/>
              </a:rPr>
              <a:t>下车</a:t>
            </a:r>
            <a:r>
              <a:rPr lang="zh-CN" altLang="en-US" sz="2800" dirty="0"/>
              <a:t>一月</a:t>
            </a:r>
            <a:r>
              <a:rPr lang="en-US" altLang="zh-CN" sz="2800" dirty="0"/>
              <a:t>,</a:t>
            </a:r>
            <a:r>
              <a:rPr lang="zh-CN" altLang="en-US" sz="2800" dirty="0"/>
              <a:t>冒</a:t>
            </a:r>
            <a:r>
              <a:rPr lang="zh-CN" altLang="en-US" sz="2800" b="1" dirty="0">
                <a:solidFill>
                  <a:schemeClr val="accent3">
                    <a:lumMod val="75000"/>
                  </a:schemeClr>
                </a:solidFill>
              </a:rPr>
              <a:t>黄茅瘴</a:t>
            </a:r>
            <a:r>
              <a:rPr lang="zh-CN" altLang="en-US" sz="2800" dirty="0"/>
              <a:t>走二十五州</a:t>
            </a:r>
            <a:r>
              <a:rPr lang="en-US" altLang="zh-CN" sz="2800" dirty="0"/>
              <a:t>,</a:t>
            </a:r>
            <a:r>
              <a:rPr lang="zh-CN" altLang="en-US" sz="2800" dirty="0"/>
              <a:t>以</a:t>
            </a:r>
            <a:r>
              <a:rPr lang="zh-CN" altLang="en-US" sz="2800" b="1" dirty="0">
                <a:solidFill>
                  <a:schemeClr val="accent3">
                    <a:lumMod val="75000"/>
                  </a:schemeClr>
                </a:solidFill>
              </a:rPr>
              <a:t>扁舟</a:t>
            </a:r>
            <a:r>
              <a:rPr lang="zh-CN" altLang="en-US" sz="2800" dirty="0"/>
              <a:t>渡海</a:t>
            </a:r>
            <a:r>
              <a:rPr lang="en-US" altLang="zh-CN" sz="2800" dirty="0"/>
              <a:t>,</a:t>
            </a:r>
            <a:r>
              <a:rPr lang="zh-CN" altLang="en-US" sz="2800" dirty="0"/>
              <a:t>吏士</a:t>
            </a:r>
            <a:r>
              <a:rPr lang="zh-CN" altLang="en-US" sz="2800" b="1" dirty="0">
                <a:solidFill>
                  <a:schemeClr val="accent3">
                    <a:lumMod val="75000"/>
                  </a:schemeClr>
                </a:solidFill>
                <a:highlight>
                  <a:srgbClr val="FFFF00"/>
                </a:highlight>
                <a:latin typeface="+mn-ea"/>
              </a:rPr>
              <a:t>扣</a:t>
            </a:r>
            <a:r>
              <a:rPr lang="zh-CN" altLang="en-US" sz="2800" dirty="0"/>
              <a:t>头涕泣</a:t>
            </a:r>
            <a:r>
              <a:rPr lang="zh-CN" altLang="en-US" sz="2800" b="1" dirty="0">
                <a:solidFill>
                  <a:schemeClr val="accent3">
                    <a:lumMod val="75000"/>
                  </a:schemeClr>
                </a:solidFill>
                <a:highlight>
                  <a:srgbClr val="FFFF00"/>
                </a:highlight>
                <a:latin typeface="+mn-ea"/>
              </a:rPr>
              <a:t>交谏</a:t>
            </a:r>
            <a:r>
              <a:rPr lang="en-US" altLang="zh-CN" sz="2800" dirty="0"/>
              <a:t>,</a:t>
            </a:r>
            <a:r>
              <a:rPr lang="zh-CN" altLang="en-US" sz="2800" dirty="0"/>
              <a:t>仲钦</a:t>
            </a:r>
            <a:r>
              <a:rPr lang="zh-CN" altLang="en-US" sz="2800" b="1" dirty="0">
                <a:solidFill>
                  <a:schemeClr val="accent3">
                    <a:lumMod val="75000"/>
                  </a:schemeClr>
                </a:solidFill>
                <a:highlight>
                  <a:srgbClr val="FFFF00"/>
                </a:highlight>
                <a:latin typeface="+mn-ea"/>
              </a:rPr>
              <a:t>搴</a:t>
            </a:r>
            <a:r>
              <a:rPr lang="zh-CN" altLang="en-US" sz="2800" dirty="0"/>
              <a:t>裳登舟。</a:t>
            </a:r>
            <a:r>
              <a:rPr lang="zh-CN" altLang="en-US" sz="2800" u="sng" dirty="0"/>
              <a:t>半</a:t>
            </a:r>
            <a:r>
              <a:rPr lang="zh-CN" altLang="en-US" sz="2800" b="1" u="sng" dirty="0">
                <a:solidFill>
                  <a:schemeClr val="accent3">
                    <a:lumMod val="75000"/>
                  </a:schemeClr>
                </a:solidFill>
                <a:highlight>
                  <a:srgbClr val="FFFF00"/>
                </a:highlight>
                <a:latin typeface="+mn-ea"/>
              </a:rPr>
              <a:t>济</a:t>
            </a:r>
            <a:r>
              <a:rPr lang="en-US" altLang="zh-CN" sz="2800" u="sng" dirty="0"/>
              <a:t>,</a:t>
            </a:r>
            <a:r>
              <a:rPr lang="zh-CN" altLang="en-US" sz="2800" u="sng" dirty="0"/>
              <a:t>风作</a:t>
            </a:r>
            <a:r>
              <a:rPr lang="en-US" altLang="zh-CN" sz="2800" u="sng" dirty="0"/>
              <a:t>,</a:t>
            </a:r>
            <a:r>
              <a:rPr lang="zh-CN" altLang="en-US" sz="2800" u="sng" dirty="0"/>
              <a:t>舟师</a:t>
            </a:r>
            <a:r>
              <a:rPr lang="zh-CN" altLang="en-US" sz="2800" b="1" u="sng" dirty="0">
                <a:solidFill>
                  <a:schemeClr val="accent3">
                    <a:lumMod val="75000"/>
                  </a:schemeClr>
                </a:solidFill>
                <a:highlight>
                  <a:srgbClr val="FFFF00"/>
                </a:highlight>
                <a:latin typeface="+mn-ea"/>
              </a:rPr>
              <a:t>震骇</a:t>
            </a:r>
            <a:r>
              <a:rPr lang="en-US" altLang="zh-CN" sz="2800" u="sng" dirty="0"/>
              <a:t>,</a:t>
            </a:r>
            <a:r>
              <a:rPr lang="zh-CN" altLang="en-US" sz="2800" u="sng" dirty="0"/>
              <a:t>仲钦</a:t>
            </a:r>
            <a:r>
              <a:rPr lang="zh-CN" altLang="en-US" sz="2800" b="1" u="sng" dirty="0">
                <a:solidFill>
                  <a:schemeClr val="accent3">
                    <a:lumMod val="75000"/>
                  </a:schemeClr>
                </a:solidFill>
                <a:highlight>
                  <a:srgbClr val="FFFF00"/>
                </a:highlight>
                <a:latin typeface="+mn-ea"/>
              </a:rPr>
              <a:t>怡然</a:t>
            </a:r>
            <a:r>
              <a:rPr lang="zh-CN" altLang="en-US" sz="2800" u="sng" dirty="0"/>
              <a:t>不为动也。</a:t>
            </a:r>
            <a:endParaRPr lang="zh-CN" altLang="en-US" sz="2800" u="sng" dirty="0"/>
          </a:p>
        </p:txBody>
      </p:sp>
      <p:sp>
        <p:nvSpPr>
          <p:cNvPr id="9" name="文本框 8"/>
          <p:cNvSpPr txBox="1"/>
          <p:nvPr/>
        </p:nvSpPr>
        <p:spPr>
          <a:xfrm>
            <a:off x="5034580" y="833301"/>
            <a:ext cx="6869765" cy="3785652"/>
          </a:xfrm>
          <a:prstGeom prst="rect">
            <a:avLst/>
          </a:prstGeom>
          <a:noFill/>
        </p:spPr>
        <p:txBody>
          <a:bodyPr wrap="square">
            <a:spAutoFit/>
          </a:bodyPr>
          <a:lstStyle/>
          <a:p>
            <a:r>
              <a:rPr lang="zh-CN" altLang="en-US" sz="2400" dirty="0">
                <a:solidFill>
                  <a:srgbClr val="A97459"/>
                </a:solidFill>
              </a:rPr>
              <a:t>提点：宋始置，寓提举、检点之意。掌司法、刑狱等事。</a:t>
            </a:r>
            <a:endParaRPr lang="en-US" altLang="zh-CN" sz="2400" dirty="0">
              <a:solidFill>
                <a:srgbClr val="A97459"/>
              </a:solidFill>
            </a:endParaRPr>
          </a:p>
          <a:p>
            <a:r>
              <a:rPr lang="zh-CN" altLang="en-US" sz="2400" b="1" dirty="0">
                <a:solidFill>
                  <a:srgbClr val="A97459"/>
                </a:solidFill>
                <a:highlight>
                  <a:srgbClr val="FFFF00"/>
                </a:highlight>
                <a:latin typeface="+mn-ea"/>
              </a:rPr>
              <a:t> 下车：官员到任。</a:t>
            </a:r>
            <a:r>
              <a:rPr lang="en-US" altLang="zh-CN" sz="2400" b="1" dirty="0">
                <a:solidFill>
                  <a:srgbClr val="A97459"/>
                </a:solidFill>
                <a:highlight>
                  <a:srgbClr val="FFFF00"/>
                </a:highlight>
                <a:latin typeface="+mn-ea"/>
              </a:rPr>
              <a:t>【</a:t>
            </a:r>
            <a:r>
              <a:rPr lang="zh-CN" altLang="en-US" sz="2400" b="1" dirty="0">
                <a:solidFill>
                  <a:srgbClr val="A97459"/>
                </a:solidFill>
                <a:highlight>
                  <a:srgbClr val="FFFF00"/>
                </a:highlight>
                <a:latin typeface="+mn-ea"/>
              </a:rPr>
              <a:t>成语</a:t>
            </a:r>
            <a:r>
              <a:rPr lang="en-US" altLang="zh-CN" sz="2400" b="1" dirty="0">
                <a:solidFill>
                  <a:srgbClr val="A97459"/>
                </a:solidFill>
                <a:highlight>
                  <a:srgbClr val="FFFF00"/>
                </a:highlight>
                <a:latin typeface="+mn-ea"/>
              </a:rPr>
              <a:t>】</a:t>
            </a:r>
            <a:r>
              <a:rPr lang="zh-CN" altLang="en-US" sz="2400" b="1" dirty="0">
                <a:solidFill>
                  <a:srgbClr val="A97459"/>
                </a:solidFill>
                <a:highlight>
                  <a:srgbClr val="FFFF00"/>
                </a:highlight>
                <a:latin typeface="+mn-ea"/>
              </a:rPr>
              <a:t>下车伊始</a:t>
            </a:r>
            <a:r>
              <a:rPr lang="zh-CN" altLang="en-US" sz="2400" dirty="0">
                <a:solidFill>
                  <a:srgbClr val="A97459"/>
                </a:solidFill>
              </a:rPr>
              <a:t> </a:t>
            </a:r>
            <a:endParaRPr lang="en-US" altLang="zh-CN" sz="2400" dirty="0">
              <a:solidFill>
                <a:srgbClr val="A97459"/>
              </a:solidFill>
            </a:endParaRPr>
          </a:p>
          <a:p>
            <a:r>
              <a:rPr lang="zh-CN" altLang="en-US" sz="2400" dirty="0">
                <a:solidFill>
                  <a:srgbClr val="A97459"/>
                </a:solidFill>
              </a:rPr>
              <a:t>黄茅瘴：我国岭南在秋季草木黄落时的瘴气。晋嵇含</a:t>
            </a:r>
            <a:r>
              <a:rPr lang="en-US" altLang="zh-CN" sz="2400" dirty="0">
                <a:solidFill>
                  <a:srgbClr val="A97459"/>
                </a:solidFill>
              </a:rPr>
              <a:t>《</a:t>
            </a:r>
            <a:r>
              <a:rPr lang="zh-CN" altLang="en-US" sz="2400" dirty="0">
                <a:solidFill>
                  <a:srgbClr val="A97459"/>
                </a:solidFill>
              </a:rPr>
              <a:t>南方草木状</a:t>
            </a:r>
            <a:r>
              <a:rPr lang="en-US" altLang="zh-CN" sz="2400" dirty="0">
                <a:solidFill>
                  <a:srgbClr val="A97459"/>
                </a:solidFill>
              </a:rPr>
              <a:t>》</a:t>
            </a:r>
            <a:r>
              <a:rPr lang="zh-CN" altLang="en-US" sz="2400" dirty="0">
                <a:solidFill>
                  <a:srgbClr val="A97459"/>
                </a:solidFill>
              </a:rPr>
              <a:t>：“芒茅枯时，瘴疫大作，交广皆尔也，土人呼曰黄茅瘴，又曰黄芒瘴。”    扁舟：小船。      </a:t>
            </a:r>
            <a:endParaRPr lang="en-US" altLang="zh-CN" sz="2400" dirty="0">
              <a:solidFill>
                <a:srgbClr val="A97459"/>
              </a:solidFill>
            </a:endParaRPr>
          </a:p>
          <a:p>
            <a:r>
              <a:rPr lang="zh-CN" altLang="en-US" sz="2400" dirty="0">
                <a:solidFill>
                  <a:srgbClr val="A97459"/>
                </a:solidFill>
              </a:rPr>
              <a:t> </a:t>
            </a:r>
            <a:r>
              <a:rPr lang="zh-CN" altLang="en-US" sz="2400" b="1" dirty="0">
                <a:solidFill>
                  <a:srgbClr val="A97459"/>
                </a:solidFill>
                <a:highlight>
                  <a:srgbClr val="FFFF00"/>
                </a:highlight>
                <a:latin typeface="+mn-ea"/>
              </a:rPr>
              <a:t>扣：同“叩”</a:t>
            </a:r>
            <a:r>
              <a:rPr lang="zh-CN" altLang="en-US" sz="2400" dirty="0">
                <a:solidFill>
                  <a:srgbClr val="A97459"/>
                </a:solidFill>
              </a:rPr>
              <a:t>。   </a:t>
            </a:r>
            <a:r>
              <a:rPr lang="zh-CN" altLang="en-US" sz="2400" b="1" dirty="0">
                <a:solidFill>
                  <a:srgbClr val="A97459"/>
                </a:solidFill>
                <a:highlight>
                  <a:srgbClr val="FFFF00"/>
                </a:highlight>
                <a:latin typeface="+mn-ea"/>
              </a:rPr>
              <a:t>交谏：交相进谏</a:t>
            </a:r>
            <a:r>
              <a:rPr lang="zh-CN" altLang="en-US" sz="2400" dirty="0">
                <a:solidFill>
                  <a:srgbClr val="A97459"/>
                </a:solidFill>
              </a:rPr>
              <a:t>     </a:t>
            </a:r>
            <a:endParaRPr lang="en-US" altLang="zh-CN" sz="2400" dirty="0">
              <a:solidFill>
                <a:srgbClr val="A97459"/>
              </a:solidFill>
            </a:endParaRPr>
          </a:p>
          <a:p>
            <a:r>
              <a:rPr lang="zh-CN" altLang="en-US" sz="2400" b="1" dirty="0">
                <a:solidFill>
                  <a:srgbClr val="A97459"/>
                </a:solidFill>
                <a:highlight>
                  <a:srgbClr val="FFFF00"/>
                </a:highlight>
                <a:latin typeface="+mn-ea"/>
              </a:rPr>
              <a:t>搴：提起</a:t>
            </a:r>
            <a:r>
              <a:rPr lang="zh-CN" altLang="en-US" sz="2400" dirty="0">
                <a:solidFill>
                  <a:srgbClr val="A97459"/>
                </a:solidFill>
              </a:rPr>
              <a:t>。   </a:t>
            </a:r>
            <a:r>
              <a:rPr lang="zh-CN" altLang="en-US" sz="2400" b="1" dirty="0">
                <a:solidFill>
                  <a:srgbClr val="A97459"/>
                </a:solidFill>
                <a:highlight>
                  <a:srgbClr val="FFFF00"/>
                </a:highlight>
                <a:latin typeface="+mn-ea"/>
              </a:rPr>
              <a:t>济：渡</a:t>
            </a:r>
            <a:r>
              <a:rPr lang="zh-CN" altLang="en-US" sz="2400" dirty="0">
                <a:solidFill>
                  <a:srgbClr val="A97459"/>
                </a:solidFill>
              </a:rPr>
              <a:t>。</a:t>
            </a:r>
            <a:r>
              <a:rPr lang="en-US" altLang="zh-CN" sz="2400" dirty="0">
                <a:solidFill>
                  <a:srgbClr val="A97459"/>
                </a:solidFill>
              </a:rPr>
              <a:t>      </a:t>
            </a:r>
            <a:r>
              <a:rPr lang="zh-CN" altLang="en-US" sz="2400" b="1" dirty="0">
                <a:solidFill>
                  <a:srgbClr val="A97459"/>
                </a:solidFill>
                <a:highlight>
                  <a:srgbClr val="FFFF00"/>
                </a:highlight>
                <a:latin typeface="+mn-ea"/>
              </a:rPr>
              <a:t>作：起</a:t>
            </a:r>
            <a:r>
              <a:rPr lang="zh-CN" altLang="en-US" sz="2400" dirty="0">
                <a:solidFill>
                  <a:srgbClr val="A97459"/>
                </a:solidFill>
              </a:rPr>
              <a:t>。     </a:t>
            </a:r>
            <a:endParaRPr lang="en-US" altLang="zh-CN" sz="2400" dirty="0">
              <a:solidFill>
                <a:srgbClr val="A97459"/>
              </a:solidFill>
            </a:endParaRPr>
          </a:p>
          <a:p>
            <a:r>
              <a:rPr lang="zh-CN" altLang="en-US" sz="2400" dirty="0">
                <a:solidFill>
                  <a:srgbClr val="A97459"/>
                </a:solidFill>
              </a:rPr>
              <a:t>舟师：划船的人。     </a:t>
            </a:r>
            <a:r>
              <a:rPr lang="zh-CN" altLang="en-US" sz="2400" b="1" dirty="0">
                <a:solidFill>
                  <a:srgbClr val="A97459"/>
                </a:solidFill>
                <a:highlight>
                  <a:srgbClr val="FFFF00"/>
                </a:highlight>
                <a:latin typeface="+mn-ea"/>
              </a:rPr>
              <a:t>怡然：安适自在的样子</a:t>
            </a:r>
            <a:endParaRPr lang="zh-CN" altLang="en-US" sz="2400" dirty="0">
              <a:solidFill>
                <a:srgbClr val="A97459"/>
              </a:solidFill>
            </a:endParaRPr>
          </a:p>
        </p:txBody>
      </p:sp>
      <p:sp>
        <p:nvSpPr>
          <p:cNvPr id="2" name="文本框 1"/>
          <p:cNvSpPr txBox="1"/>
          <p:nvPr/>
        </p:nvSpPr>
        <p:spPr>
          <a:xfrm>
            <a:off x="214080" y="5040689"/>
            <a:ext cx="11658600" cy="1692771"/>
          </a:xfrm>
          <a:prstGeom prst="rect">
            <a:avLst/>
          </a:prstGeom>
          <a:noFill/>
        </p:spPr>
        <p:txBody>
          <a:bodyPr wrap="square">
            <a:spAutoFit/>
          </a:bodyPr>
          <a:lstStyle/>
          <a:p>
            <a:r>
              <a:rPr lang="zh-CN" altLang="en-US" sz="2600" b="1" dirty="0">
                <a:latin typeface="楷体" panose="02010609060101010101" charset="-122"/>
                <a:ea typeface="楷体" panose="02010609060101010101" charset="-122"/>
              </a:rPr>
              <a:t>去年我调任桂林，张仲钦任广西提点刑狱。</a:t>
            </a:r>
            <a:r>
              <a:rPr lang="zh-CN" altLang="en-US" sz="2600" b="1" dirty="0">
                <a:highlight>
                  <a:srgbClr val="FFFF00"/>
                </a:highlight>
                <a:latin typeface="楷体" panose="02010609060101010101" charset="-122"/>
                <a:ea typeface="楷体" panose="02010609060101010101" charset="-122"/>
              </a:rPr>
              <a:t>到任</a:t>
            </a:r>
            <a:r>
              <a:rPr lang="zh-CN" altLang="en-US" sz="2600" b="1" dirty="0">
                <a:latin typeface="楷体" panose="02010609060101010101" charset="-122"/>
                <a:ea typeface="楷体" panose="02010609060101010101" charset="-122"/>
              </a:rPr>
              <a:t>一个月，</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他</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冒着黄茅瘴气走遍所属二十五州，乘小船渡海时，下属</a:t>
            </a:r>
            <a:r>
              <a:rPr lang="zh-CN" altLang="en-US" sz="2600" b="1" dirty="0">
                <a:highlight>
                  <a:srgbClr val="FFFF00"/>
                </a:highlight>
                <a:latin typeface="楷体" panose="02010609060101010101" charset="-122"/>
                <a:ea typeface="楷体" panose="02010609060101010101" charset="-122"/>
              </a:rPr>
              <a:t>叩</a:t>
            </a:r>
            <a:r>
              <a:rPr lang="zh-CN" altLang="en-US" sz="2600" b="1" dirty="0">
                <a:latin typeface="楷体" panose="02010609060101010101" charset="-122"/>
                <a:ea typeface="楷体" panose="02010609060101010101" charset="-122"/>
              </a:rPr>
              <a:t>头流泪交相劝阻，仲钦仍然</a:t>
            </a:r>
            <a:r>
              <a:rPr lang="zh-CN" altLang="en-US" sz="2600" b="1" dirty="0">
                <a:highlight>
                  <a:srgbClr val="FFFF00"/>
                </a:highlight>
                <a:latin typeface="楷体" panose="02010609060101010101" charset="-122"/>
                <a:ea typeface="楷体" panose="02010609060101010101" charset="-122"/>
              </a:rPr>
              <a:t>提起</a:t>
            </a:r>
            <a:r>
              <a:rPr lang="zh-CN" altLang="en-US" sz="2600" b="1" dirty="0">
                <a:latin typeface="楷体" panose="02010609060101010101" charset="-122"/>
                <a:ea typeface="楷体" panose="02010609060101010101" charset="-122"/>
              </a:rPr>
              <a:t>衣襟登上小船。船</a:t>
            </a:r>
            <a:r>
              <a:rPr lang="zh-CN" altLang="en-US" sz="2600" b="1" dirty="0">
                <a:highlight>
                  <a:srgbClr val="FFFF00"/>
                </a:highlight>
                <a:latin typeface="楷体" panose="02010609060101010101" charset="-122"/>
                <a:ea typeface="楷体" panose="02010609060101010101" charset="-122"/>
              </a:rPr>
              <a:t>行到</a:t>
            </a:r>
            <a:r>
              <a:rPr lang="zh-CN" altLang="en-US" sz="2600" b="1" dirty="0">
                <a:latin typeface="楷体" panose="02010609060101010101" charset="-122"/>
                <a:ea typeface="楷体" panose="02010609060101010101" charset="-122"/>
              </a:rPr>
              <a:t>中途，大风骤起，船夫</a:t>
            </a:r>
            <a:r>
              <a:rPr lang="zh-CN" altLang="en-US" sz="2600" b="1" dirty="0">
                <a:highlight>
                  <a:srgbClr val="FFFF00"/>
                </a:highlight>
                <a:latin typeface="楷体" panose="02010609060101010101" charset="-122"/>
                <a:ea typeface="楷体" panose="02010609060101010101" charset="-122"/>
              </a:rPr>
              <a:t>惊恐万分</a:t>
            </a:r>
            <a:r>
              <a:rPr lang="zh-CN" altLang="en-US" sz="2600" b="1" dirty="0">
                <a:latin typeface="楷体" panose="02010609060101010101" charset="-122"/>
                <a:ea typeface="楷体" panose="02010609060101010101" charset="-122"/>
              </a:rPr>
              <a:t>，张仲钦却</a:t>
            </a:r>
            <a:r>
              <a:rPr lang="zh-CN" altLang="en-US" sz="2600" b="1" dirty="0">
                <a:highlight>
                  <a:srgbClr val="FFFF00"/>
                </a:highlight>
                <a:latin typeface="楷体" panose="02010609060101010101" charset="-122"/>
                <a:ea typeface="楷体" panose="02010609060101010101" charset="-122"/>
              </a:rPr>
              <a:t>神色安然</a:t>
            </a:r>
            <a:r>
              <a:rPr lang="zh-CN" altLang="en-US" sz="2600" b="1" dirty="0">
                <a:latin typeface="楷体" panose="02010609060101010101" charset="-122"/>
                <a:ea typeface="楷体" panose="02010609060101010101" charset="-122"/>
              </a:rPr>
              <a:t>不为所动</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不受影响</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a:t>
            </a:r>
            <a:endParaRPr lang="zh-CN" altLang="en-US" sz="2600" b="1" dirty="0">
              <a:latin typeface="楷体" panose="02010609060101010101" charset="-122"/>
              <a:ea typeface="楷体" panose="02010609060101010101" charset="-122"/>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6" y="701040"/>
            <a:ext cx="3120128" cy="386334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lstStyle/>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958814" y="701040"/>
            <a:ext cx="7945532" cy="386461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334732" y="539750"/>
            <a:ext cx="824865" cy="337185"/>
          </a:xfrm>
          <a:prstGeom prst="rect">
            <a:avLst/>
          </a:prstGeom>
          <a:solidFill>
            <a:schemeClr val="accent1">
              <a:lumMod val="20000"/>
              <a:lumOff val="80000"/>
            </a:schemeClr>
          </a:solidFill>
        </p:spPr>
        <p:txBody>
          <a:bodyPr wrap="square" rtlCol="0">
            <a:spAutoFit/>
          </a:bodyPr>
          <a:lstStyle/>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nvSpPr>
        <p:spPr>
          <a:xfrm>
            <a:off x="271068" y="753299"/>
            <a:ext cx="3053046" cy="4162358"/>
          </a:xfrm>
          <a:prstGeom prst="rect">
            <a:avLst/>
          </a:prstGeom>
          <a:noFill/>
        </p:spPr>
        <p:txBody>
          <a:bodyPr wrap="square">
            <a:spAutoFit/>
          </a:bodyPr>
          <a:lstStyle/>
          <a:p>
            <a:pPr algn="just">
              <a:lnSpc>
                <a:spcPct val="114000"/>
              </a:lnSpc>
            </a:pPr>
            <a:r>
              <a:rPr lang="zh-CN" altLang="en-US" sz="26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黜陟罢行</a:t>
            </a:r>
            <a:r>
              <a:rPr lang="zh-CN" altLang="en-US" sz="2600" i="1" dirty="0">
                <a:effectLst>
                  <a:outerShdw blurRad="38100" dist="38100" dir="2700000" algn="tl">
                    <a:srgbClr val="000000">
                      <a:alpha val="43137"/>
                    </a:srgbClr>
                  </a:outerShdw>
                </a:effectLst>
              </a:rPr>
              <a:t>，</a:t>
            </a:r>
            <a:r>
              <a:rPr lang="zh-CN" altLang="en-US" sz="26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一</a:t>
            </a:r>
            <a:r>
              <a:rPr lang="zh-CN" altLang="en-US" sz="2600" i="1" dirty="0">
                <a:effectLst>
                  <a:outerShdw blurRad="38100" dist="38100" dir="2700000" algn="tl">
                    <a:srgbClr val="000000">
                      <a:alpha val="43137"/>
                    </a:srgbClr>
                  </a:outerShdw>
                </a:effectLst>
              </a:rPr>
              <a:t>皆</a:t>
            </a:r>
            <a:r>
              <a:rPr lang="zh-CN" altLang="en-US" sz="26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考</a:t>
            </a:r>
            <a:r>
              <a:rPr lang="zh-CN" altLang="en-US" sz="2600" i="1" dirty="0">
                <a:effectLst>
                  <a:outerShdw blurRad="38100" dist="38100" dir="2700000" algn="tl">
                    <a:srgbClr val="000000">
                      <a:alpha val="43137"/>
                    </a:srgbClr>
                  </a:outerShdw>
                </a:effectLst>
              </a:rPr>
              <a:t>之民</a:t>
            </a:r>
            <a:r>
              <a:rPr lang="en-US" altLang="zh-CN" sz="2600" i="1" dirty="0">
                <a:effectLst>
                  <a:outerShdw blurRad="38100" dist="38100" dir="2700000" algn="tl">
                    <a:srgbClr val="000000">
                      <a:alpha val="43137"/>
                    </a:srgbClr>
                  </a:outerShdw>
                </a:effectLst>
              </a:rPr>
              <a:t>,</a:t>
            </a:r>
            <a:r>
              <a:rPr lang="zh-CN" altLang="en-US" sz="2600" i="1" dirty="0">
                <a:effectLst>
                  <a:outerShdw blurRad="38100" dist="38100" dir="2700000" algn="tl">
                    <a:srgbClr val="000000">
                      <a:alpha val="43137"/>
                    </a:srgbClr>
                  </a:outerShdw>
                </a:effectLst>
              </a:rPr>
              <a:t>民</a:t>
            </a:r>
            <a:r>
              <a:rPr lang="zh-CN" altLang="en-US" sz="2600" b="1" i="1" dirty="0">
                <a:solidFill>
                  <a:schemeClr val="accent3">
                    <a:lumMod val="75000"/>
                  </a:schemeClr>
                </a:solidFill>
                <a:effectLst>
                  <a:outerShdw blurRad="38100" dist="38100" dir="2700000" algn="tl">
                    <a:srgbClr val="000000">
                      <a:alpha val="43137"/>
                    </a:srgbClr>
                  </a:outerShdw>
                </a:effectLst>
              </a:rPr>
              <a:t>扶舆</a:t>
            </a:r>
            <a:r>
              <a:rPr lang="zh-CN" altLang="en-US" sz="26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讙噭</a:t>
            </a:r>
            <a:r>
              <a:rPr lang="en-US" altLang="zh-CN" sz="2600" i="1" dirty="0">
                <a:effectLst>
                  <a:outerShdw blurRad="38100" dist="38100" dir="2700000" algn="tl">
                    <a:srgbClr val="000000">
                      <a:alpha val="43137"/>
                    </a:srgbClr>
                  </a:outerShdw>
                </a:effectLst>
              </a:rPr>
              <a:t>,</a:t>
            </a:r>
            <a:r>
              <a:rPr lang="zh-CN" altLang="en-US" sz="2600" i="1" dirty="0">
                <a:effectLst>
                  <a:outerShdw blurRad="38100" dist="38100" dir="2700000" algn="tl">
                    <a:srgbClr val="000000">
                      <a:alpha val="43137"/>
                    </a:srgbClr>
                  </a:outerShdw>
                </a:effectLst>
              </a:rPr>
              <a:t>以为百年未之见也。夫以当涂之思</a:t>
            </a:r>
            <a:r>
              <a:rPr lang="en-US" altLang="zh-CN" sz="2600" i="1" dirty="0">
                <a:effectLst>
                  <a:outerShdw blurRad="38100" dist="38100" dir="2700000" algn="tl">
                    <a:srgbClr val="000000">
                      <a:alpha val="43137"/>
                    </a:srgbClr>
                  </a:outerShdw>
                </a:effectLst>
              </a:rPr>
              <a:t>,</a:t>
            </a:r>
            <a:r>
              <a:rPr lang="zh-CN" altLang="en-US" sz="2600" i="1" dirty="0">
                <a:effectLst>
                  <a:outerShdw blurRad="38100" dist="38100" dir="2700000" algn="tl">
                    <a:srgbClr val="000000">
                      <a:alpha val="43137"/>
                    </a:srgbClr>
                  </a:outerShdw>
                </a:effectLst>
              </a:rPr>
              <a:t>则知闽之思</a:t>
            </a:r>
            <a:r>
              <a:rPr lang="en-US" altLang="zh-CN" sz="2600" i="1" dirty="0">
                <a:effectLst>
                  <a:outerShdw blurRad="38100" dist="38100" dir="2700000" algn="tl">
                    <a:srgbClr val="000000">
                      <a:alpha val="43137"/>
                    </a:srgbClr>
                  </a:outerShdw>
                </a:effectLst>
              </a:rPr>
              <a:t>;</a:t>
            </a:r>
            <a:r>
              <a:rPr lang="zh-CN" altLang="en-US" sz="2600" i="1" dirty="0">
                <a:effectLst>
                  <a:outerShdw blurRad="38100" dist="38100" dir="2700000" algn="tl">
                    <a:srgbClr val="000000">
                      <a:alpha val="43137"/>
                    </a:srgbClr>
                  </a:outerShdw>
                </a:effectLst>
              </a:rPr>
              <a:t>以闽、当涂</a:t>
            </a:r>
            <a:r>
              <a:rPr lang="zh-CN" altLang="en-US" sz="26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占</a:t>
            </a:r>
            <a:r>
              <a:rPr lang="zh-CN" altLang="en-US" sz="2600" i="1" dirty="0">
                <a:effectLst>
                  <a:outerShdw blurRad="38100" dist="38100" dir="2700000" algn="tl">
                    <a:srgbClr val="000000">
                      <a:alpha val="43137"/>
                    </a:srgbClr>
                  </a:outerShdw>
                </a:effectLst>
              </a:rPr>
              <a:t>之</a:t>
            </a:r>
            <a:r>
              <a:rPr lang="en-US" altLang="zh-CN" sz="2600" i="1" dirty="0">
                <a:effectLst>
                  <a:outerShdw blurRad="38100" dist="38100" dir="2700000" algn="tl">
                    <a:srgbClr val="000000">
                      <a:alpha val="43137"/>
                    </a:srgbClr>
                  </a:outerShdw>
                </a:effectLst>
              </a:rPr>
              <a:t>,</a:t>
            </a:r>
            <a:r>
              <a:rPr lang="zh-CN" altLang="en-US" sz="2600" i="1" dirty="0">
                <a:effectLst>
                  <a:outerShdw blurRad="38100" dist="38100" dir="2700000" algn="tl">
                    <a:srgbClr val="000000">
                      <a:alpha val="43137"/>
                    </a:srgbClr>
                  </a:outerShdw>
                </a:effectLst>
              </a:rPr>
              <a:t>仲钦之去</a:t>
            </a:r>
            <a:r>
              <a:rPr lang="zh-CN" altLang="en-US" sz="2600" b="1" i="1" dirty="0">
                <a:solidFill>
                  <a:schemeClr val="accent3">
                    <a:lumMod val="75000"/>
                  </a:schemeClr>
                </a:solidFill>
                <a:effectLst>
                  <a:outerShdw blurRad="38100" dist="38100" dir="2700000" algn="tl">
                    <a:srgbClr val="000000">
                      <a:alpha val="43137"/>
                    </a:srgbClr>
                  </a:outerShdw>
                </a:effectLst>
              </a:rPr>
              <a:t>岭表</a:t>
            </a:r>
            <a:r>
              <a:rPr lang="zh-CN" altLang="en-US" sz="2600" i="1" dirty="0">
                <a:effectLst>
                  <a:outerShdw blurRad="38100" dist="38100" dir="2700000" algn="tl">
                    <a:srgbClr val="000000">
                      <a:alpha val="43137"/>
                    </a:srgbClr>
                  </a:outerShdw>
                </a:effectLst>
              </a:rPr>
              <a:t>而还</a:t>
            </a:r>
            <a:r>
              <a:rPr lang="zh-CN" altLang="en-US" sz="2600" b="1" i="1" dirty="0">
                <a:solidFill>
                  <a:schemeClr val="accent3">
                    <a:lumMod val="75000"/>
                  </a:schemeClr>
                </a:solidFill>
                <a:effectLst>
                  <a:outerShdw blurRad="38100" dist="38100" dir="2700000" algn="tl">
                    <a:srgbClr val="000000">
                      <a:alpha val="43137"/>
                    </a:srgbClr>
                  </a:outerShdw>
                </a:effectLst>
              </a:rPr>
              <a:t>天朝</a:t>
            </a:r>
            <a:r>
              <a:rPr lang="zh-CN" altLang="en-US" sz="2600" i="1" dirty="0">
                <a:effectLst>
                  <a:outerShdw blurRad="38100" dist="38100" dir="2700000" algn="tl">
                    <a:srgbClr val="000000">
                      <a:alpha val="43137"/>
                    </a:srgbClr>
                  </a:outerShdw>
                </a:effectLst>
              </a:rPr>
              <a:t>也</a:t>
            </a:r>
            <a:r>
              <a:rPr lang="en-US" altLang="zh-CN" sz="2600" i="1" dirty="0">
                <a:effectLst>
                  <a:outerShdw blurRad="38100" dist="38100" dir="2700000" algn="tl">
                    <a:srgbClr val="000000">
                      <a:alpha val="43137"/>
                    </a:srgbClr>
                  </a:outerShdw>
                </a:effectLst>
              </a:rPr>
              <a:t>,</a:t>
            </a:r>
            <a:r>
              <a:rPr lang="zh-CN" altLang="en-US" sz="2600" i="1" dirty="0">
                <a:effectLst>
                  <a:outerShdw blurRad="38100" dist="38100" dir="2700000" algn="tl">
                    <a:srgbClr val="000000">
                      <a:alpha val="43137"/>
                    </a:srgbClr>
                  </a:outerShdw>
                </a:effectLst>
              </a:rPr>
              <a:t>民之思仲钦可</a:t>
            </a:r>
            <a:r>
              <a:rPr lang="zh-CN" altLang="en-US" sz="26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胜述</a:t>
            </a:r>
            <a:r>
              <a:rPr lang="zh-CN" altLang="en-US" sz="2600" i="1" dirty="0">
                <a:effectLst>
                  <a:outerShdw blurRad="38100" dist="38100" dir="2700000" algn="tl">
                    <a:srgbClr val="000000">
                      <a:alpha val="43137"/>
                    </a:srgbClr>
                  </a:outerShdw>
                </a:effectLst>
              </a:rPr>
              <a:t>哉</a:t>
            </a:r>
            <a:r>
              <a:rPr lang="en-US" altLang="zh-CN" sz="2600" i="1" dirty="0">
                <a:effectLst>
                  <a:outerShdw blurRad="38100" dist="38100" dir="2700000" algn="tl">
                    <a:srgbClr val="000000">
                      <a:alpha val="43137"/>
                    </a:srgbClr>
                  </a:outerShdw>
                </a:effectLst>
              </a:rPr>
              <a:t>!【12C</a:t>
            </a:r>
            <a:r>
              <a:rPr lang="zh-CN" altLang="en-US" sz="2600" i="1" dirty="0">
                <a:effectLst>
                  <a:outerShdw blurRad="38100" dist="38100" dir="2700000" algn="tl">
                    <a:srgbClr val="000000">
                      <a:alpha val="43137"/>
                    </a:srgbClr>
                  </a:outerShdw>
                </a:effectLst>
              </a:rPr>
              <a:t>②</a:t>
            </a:r>
            <a:r>
              <a:rPr lang="en-US" altLang="zh-CN" sz="2600" i="1" dirty="0">
                <a:effectLst>
                  <a:outerShdw blurRad="38100" dist="38100" dir="2700000" algn="tl">
                    <a:srgbClr val="000000">
                      <a:alpha val="43137"/>
                    </a:srgbClr>
                  </a:outerShdw>
                </a:effectLst>
              </a:rPr>
              <a:t>】</a:t>
            </a:r>
            <a:endParaRPr lang="zh-CN" altLang="en-US" sz="2600" i="1" dirty="0">
              <a:effectLst>
                <a:outerShdw blurRad="38100" dist="38100" dir="2700000" algn="tl">
                  <a:srgbClr val="000000">
                    <a:alpha val="43137"/>
                  </a:srgbClr>
                </a:outerShdw>
              </a:effectLst>
            </a:endParaRPr>
          </a:p>
        </p:txBody>
      </p:sp>
      <p:sp>
        <p:nvSpPr>
          <p:cNvPr id="9" name="文本框 8"/>
          <p:cNvSpPr txBox="1"/>
          <p:nvPr/>
        </p:nvSpPr>
        <p:spPr>
          <a:xfrm>
            <a:off x="3958814" y="838680"/>
            <a:ext cx="7945532" cy="3785652"/>
          </a:xfrm>
          <a:prstGeom prst="rect">
            <a:avLst/>
          </a:prstGeom>
          <a:noFill/>
        </p:spPr>
        <p:txBody>
          <a:bodyPr wrap="square">
            <a:spAutoFit/>
          </a:bodyPr>
          <a:lstStyle/>
          <a:p>
            <a:r>
              <a:rPr lang="zh-CN" altLang="en-US" sz="2400" b="1" dirty="0">
                <a:solidFill>
                  <a:srgbClr val="A97459"/>
                </a:solidFill>
                <a:highlight>
                  <a:srgbClr val="FFFF00"/>
                </a:highlight>
                <a:latin typeface="+mn-ea"/>
              </a:rPr>
              <a:t>黜陟：罢免、升迁</a:t>
            </a:r>
            <a:r>
              <a:rPr lang="zh-CN" altLang="en-US" sz="2400" dirty="0">
                <a:solidFill>
                  <a:srgbClr val="A97459"/>
                </a:solidFill>
              </a:rPr>
              <a:t>。 </a:t>
            </a:r>
            <a:r>
              <a:rPr lang="en-US" altLang="zh-CN" sz="2400" dirty="0">
                <a:solidFill>
                  <a:srgbClr val="A97459"/>
                </a:solidFill>
              </a:rPr>
              <a:t> </a:t>
            </a:r>
            <a:r>
              <a:rPr lang="en-US" altLang="zh-CN" sz="2400" b="1" dirty="0">
                <a:solidFill>
                  <a:srgbClr val="A97459"/>
                </a:solidFill>
                <a:highlight>
                  <a:srgbClr val="FFFF00"/>
                </a:highlight>
                <a:latin typeface="+mn-ea"/>
              </a:rPr>
              <a:t>【</a:t>
            </a:r>
            <a:r>
              <a:rPr lang="zh-CN" altLang="en-US" sz="2400" b="1" dirty="0">
                <a:solidFill>
                  <a:srgbClr val="A97459"/>
                </a:solidFill>
                <a:highlight>
                  <a:srgbClr val="FFFF00"/>
                </a:highlight>
                <a:latin typeface="+mn-ea"/>
              </a:rPr>
              <a:t>教考衔接</a:t>
            </a:r>
            <a:r>
              <a:rPr lang="en-US" altLang="zh-CN" sz="2400" b="1" dirty="0">
                <a:solidFill>
                  <a:srgbClr val="A97459"/>
                </a:solidFill>
                <a:highlight>
                  <a:srgbClr val="FFFF00"/>
                </a:highlight>
                <a:latin typeface="+mn-ea"/>
              </a:rPr>
              <a:t>】</a:t>
            </a:r>
            <a:r>
              <a:rPr lang="zh-CN" altLang="en-US" sz="2400" b="1" dirty="0">
                <a:solidFill>
                  <a:srgbClr val="A97459"/>
                </a:solidFill>
                <a:highlight>
                  <a:srgbClr val="FFFF00"/>
                </a:highlight>
                <a:latin typeface="+mn-ea"/>
              </a:rPr>
              <a:t>陟罚臧否</a:t>
            </a:r>
            <a:r>
              <a:rPr lang="en-US" altLang="zh-CN" sz="2400" b="1" dirty="0">
                <a:solidFill>
                  <a:srgbClr val="A97459"/>
                </a:solidFill>
                <a:highlight>
                  <a:srgbClr val="FFFF00"/>
                </a:highlight>
                <a:latin typeface="+mn-ea"/>
              </a:rPr>
              <a:t>   </a:t>
            </a:r>
            <a:r>
              <a:rPr lang="en-US" altLang="zh-CN" sz="2400" dirty="0">
                <a:solidFill>
                  <a:srgbClr val="A97459"/>
                </a:solidFill>
              </a:rPr>
              <a:t>      </a:t>
            </a:r>
            <a:r>
              <a:rPr lang="zh-CN" altLang="en-US" sz="2400" b="1" dirty="0">
                <a:solidFill>
                  <a:srgbClr val="A97459"/>
                </a:solidFill>
                <a:highlight>
                  <a:srgbClr val="FFFF00"/>
                </a:highlight>
                <a:latin typeface="+mn-ea"/>
              </a:rPr>
              <a:t> </a:t>
            </a:r>
            <a:endParaRPr lang="en-US" altLang="zh-CN" sz="2400" b="1" dirty="0">
              <a:solidFill>
                <a:srgbClr val="A97459"/>
              </a:solidFill>
              <a:highlight>
                <a:srgbClr val="FFFF00"/>
              </a:highlight>
              <a:latin typeface="+mn-ea"/>
            </a:endParaRPr>
          </a:p>
          <a:p>
            <a:r>
              <a:rPr lang="zh-CN" altLang="en-US" sz="2400" b="1" dirty="0">
                <a:solidFill>
                  <a:srgbClr val="A97459"/>
                </a:solidFill>
                <a:highlight>
                  <a:srgbClr val="FFFF00"/>
                </a:highlight>
                <a:latin typeface="+mn-ea"/>
              </a:rPr>
              <a:t>罢行：废止、施行</a:t>
            </a:r>
            <a:r>
              <a:rPr lang="zh-CN" altLang="en-US" sz="2400" dirty="0">
                <a:solidFill>
                  <a:srgbClr val="A97459"/>
                </a:solidFill>
              </a:rPr>
              <a:t>。     </a:t>
            </a:r>
            <a:r>
              <a:rPr lang="zh-CN" altLang="en-US" sz="2400" b="1" dirty="0">
                <a:solidFill>
                  <a:srgbClr val="A97459"/>
                </a:solidFill>
                <a:highlight>
                  <a:srgbClr val="FFFF00"/>
                </a:highlight>
                <a:latin typeface="+mn-ea"/>
              </a:rPr>
              <a:t>一：全</a:t>
            </a:r>
            <a:r>
              <a:rPr lang="zh-CN" altLang="en-US" sz="2400" dirty="0">
                <a:solidFill>
                  <a:srgbClr val="A97459"/>
                </a:solidFill>
              </a:rPr>
              <a:t>。                  </a:t>
            </a:r>
            <a:r>
              <a:rPr lang="zh-CN" altLang="en-US" sz="2400" b="1" dirty="0">
                <a:solidFill>
                  <a:srgbClr val="A97459"/>
                </a:solidFill>
                <a:highlight>
                  <a:srgbClr val="FFFF00"/>
                </a:highlight>
                <a:latin typeface="+mn-ea"/>
              </a:rPr>
              <a:t>考：调查</a:t>
            </a:r>
            <a:r>
              <a:rPr lang="zh-CN" altLang="en-US" sz="2400" dirty="0">
                <a:solidFill>
                  <a:srgbClr val="A97459"/>
                </a:solidFill>
              </a:rPr>
              <a:t>。     </a:t>
            </a:r>
            <a:endParaRPr lang="en-US" altLang="zh-CN" sz="2400" dirty="0">
              <a:solidFill>
                <a:srgbClr val="A97459"/>
              </a:solidFill>
            </a:endParaRPr>
          </a:p>
          <a:p>
            <a:r>
              <a:rPr lang="zh-CN" altLang="en-US" sz="2400" dirty="0">
                <a:solidFill>
                  <a:srgbClr val="A97459"/>
                </a:solidFill>
              </a:rPr>
              <a:t>扶舆：旋转。</a:t>
            </a:r>
            <a:r>
              <a:rPr lang="en-US" altLang="zh-CN" sz="2400" dirty="0">
                <a:solidFill>
                  <a:srgbClr val="A97459"/>
                </a:solidFill>
              </a:rPr>
              <a:t>《</a:t>
            </a:r>
            <a:r>
              <a:rPr lang="zh-CN" altLang="en-US" sz="2400" dirty="0">
                <a:solidFill>
                  <a:srgbClr val="A97459"/>
                </a:solidFill>
              </a:rPr>
              <a:t>淮南子 修务训</a:t>
            </a:r>
            <a:r>
              <a:rPr lang="en-US" altLang="zh-CN" sz="2400" dirty="0">
                <a:solidFill>
                  <a:srgbClr val="A97459"/>
                </a:solidFill>
              </a:rPr>
              <a:t>》</a:t>
            </a:r>
            <a:r>
              <a:rPr lang="zh-CN" altLang="en-US" sz="2400" dirty="0">
                <a:solidFill>
                  <a:srgbClr val="A97459"/>
                </a:solidFill>
              </a:rPr>
              <a:t>：“今鼓舞者，绕身若环，曾挠摩地，扶於猗那，动容转曲。”高诱注：“扶转，周旋，更曲意更为之。”刘文典集解引王念孙曰：“高注传写脱误，当作‘扶於，周旋也；转，更也；曲竟，更为之’</a:t>
            </a:r>
            <a:r>
              <a:rPr lang="en-US" altLang="zh-CN" sz="2400" dirty="0">
                <a:solidFill>
                  <a:srgbClr val="A97459"/>
                </a:solidFill>
              </a:rPr>
              <a:t>……</a:t>
            </a:r>
            <a:r>
              <a:rPr lang="zh-CN" altLang="en-US" sz="2400" dirty="0">
                <a:solidFill>
                  <a:srgbClr val="A97459"/>
                </a:solidFill>
              </a:rPr>
              <a:t>扶舆即扶於。”      </a:t>
            </a:r>
            <a:endParaRPr lang="en-US" altLang="zh-CN" sz="2400" dirty="0">
              <a:solidFill>
                <a:srgbClr val="A97459"/>
              </a:solidFill>
            </a:endParaRPr>
          </a:p>
          <a:p>
            <a:r>
              <a:rPr lang="zh-CN" altLang="en-US" sz="2400" b="1" dirty="0">
                <a:solidFill>
                  <a:srgbClr val="A97459"/>
                </a:solidFill>
                <a:highlight>
                  <a:srgbClr val="FFFF00"/>
                </a:highlight>
                <a:latin typeface="+mn-ea"/>
              </a:rPr>
              <a:t>讙：同“欢”</a:t>
            </a:r>
            <a:r>
              <a:rPr lang="zh-CN" altLang="en-US" sz="2400" dirty="0">
                <a:solidFill>
                  <a:srgbClr val="A97459"/>
                </a:solidFill>
              </a:rPr>
              <a:t>。  </a:t>
            </a:r>
            <a:r>
              <a:rPr lang="en-US" altLang="zh-CN" sz="2400" dirty="0">
                <a:solidFill>
                  <a:srgbClr val="A97459"/>
                </a:solidFill>
              </a:rPr>
              <a:t>            </a:t>
            </a:r>
            <a:r>
              <a:rPr lang="zh-CN" altLang="en-US" sz="2400" b="1" dirty="0">
                <a:solidFill>
                  <a:srgbClr val="A97459"/>
                </a:solidFill>
                <a:highlight>
                  <a:srgbClr val="FFFF00"/>
                </a:highlight>
                <a:latin typeface="+mn-ea"/>
              </a:rPr>
              <a:t>噭：呼喊</a:t>
            </a:r>
            <a:r>
              <a:rPr lang="zh-CN" altLang="en-US" sz="2400" dirty="0">
                <a:solidFill>
                  <a:srgbClr val="A97459"/>
                </a:solidFill>
              </a:rPr>
              <a:t>。 </a:t>
            </a:r>
            <a:r>
              <a:rPr lang="en-US" altLang="zh-CN" sz="2400" dirty="0">
                <a:solidFill>
                  <a:srgbClr val="A97459"/>
                </a:solidFill>
              </a:rPr>
              <a:t>     </a:t>
            </a:r>
            <a:r>
              <a:rPr lang="zh-CN" altLang="en-US" sz="2400" b="1" dirty="0">
                <a:solidFill>
                  <a:srgbClr val="A97459"/>
                </a:solidFill>
                <a:highlight>
                  <a:srgbClr val="FFFF00"/>
                </a:highlight>
                <a:latin typeface="+mn-ea"/>
              </a:rPr>
              <a:t>占：推测</a:t>
            </a:r>
            <a:r>
              <a:rPr lang="zh-CN" altLang="en-US" sz="2400" dirty="0">
                <a:solidFill>
                  <a:srgbClr val="A97459"/>
                </a:solidFill>
              </a:rPr>
              <a:t>。       </a:t>
            </a:r>
            <a:endParaRPr lang="en-US" altLang="zh-CN" sz="2400" dirty="0">
              <a:solidFill>
                <a:srgbClr val="A97459"/>
              </a:solidFill>
            </a:endParaRPr>
          </a:p>
          <a:p>
            <a:r>
              <a:rPr lang="zh-CN" altLang="en-US" sz="2400" dirty="0">
                <a:solidFill>
                  <a:srgbClr val="A97459"/>
                </a:solidFill>
              </a:rPr>
              <a:t>岭表：岭南。</a:t>
            </a:r>
            <a:r>
              <a:rPr lang="en-US" altLang="zh-CN" sz="2400" dirty="0">
                <a:solidFill>
                  <a:srgbClr val="A97459"/>
                </a:solidFill>
              </a:rPr>
              <a:t>               </a:t>
            </a:r>
            <a:r>
              <a:rPr lang="zh-CN" altLang="en-US" sz="2400" dirty="0">
                <a:solidFill>
                  <a:srgbClr val="A97459"/>
                </a:solidFill>
              </a:rPr>
              <a:t>天朝：对朝廷的尊称。     </a:t>
            </a:r>
            <a:endParaRPr lang="en-US" altLang="zh-CN" sz="2400" dirty="0">
              <a:solidFill>
                <a:srgbClr val="A97459"/>
              </a:solidFill>
            </a:endParaRPr>
          </a:p>
          <a:p>
            <a:r>
              <a:rPr lang="zh-CN" altLang="en-US" sz="2400" dirty="0">
                <a:solidFill>
                  <a:srgbClr val="A97459"/>
                </a:solidFill>
              </a:rPr>
              <a:t> </a:t>
            </a:r>
            <a:r>
              <a:rPr lang="zh-CN" altLang="en-US" sz="2400" b="1" dirty="0">
                <a:solidFill>
                  <a:srgbClr val="A97459"/>
                </a:solidFill>
                <a:highlight>
                  <a:srgbClr val="FFFF00"/>
                </a:highlight>
                <a:latin typeface="+mn-ea"/>
              </a:rPr>
              <a:t>胜：尽</a:t>
            </a:r>
            <a:r>
              <a:rPr lang="zh-CN" altLang="en-US" sz="2400" dirty="0">
                <a:solidFill>
                  <a:srgbClr val="A97459"/>
                </a:solidFill>
              </a:rPr>
              <a:t>。     </a:t>
            </a:r>
            <a:r>
              <a:rPr lang="zh-CN" altLang="en-US" sz="2400" b="1" dirty="0">
                <a:solidFill>
                  <a:srgbClr val="A97459"/>
                </a:solidFill>
                <a:highlight>
                  <a:srgbClr val="FFFF00"/>
                </a:highlight>
                <a:latin typeface="+mn-ea"/>
              </a:rPr>
              <a:t>述：陈述</a:t>
            </a:r>
            <a:endParaRPr lang="zh-CN" altLang="en-US" sz="2400" b="1" dirty="0">
              <a:solidFill>
                <a:srgbClr val="A97459"/>
              </a:solidFill>
              <a:highlight>
                <a:srgbClr val="FFFF00"/>
              </a:highlight>
              <a:latin typeface="+mn-ea"/>
            </a:endParaRPr>
          </a:p>
        </p:txBody>
      </p:sp>
      <p:sp>
        <p:nvSpPr>
          <p:cNvPr id="2" name="文本框 1"/>
          <p:cNvSpPr txBox="1"/>
          <p:nvPr/>
        </p:nvSpPr>
        <p:spPr>
          <a:xfrm>
            <a:off x="214080" y="4965383"/>
            <a:ext cx="11658600" cy="1692771"/>
          </a:xfrm>
          <a:prstGeom prst="rect">
            <a:avLst/>
          </a:prstGeom>
          <a:noFill/>
        </p:spPr>
        <p:txBody>
          <a:bodyPr wrap="square">
            <a:spAutoFit/>
          </a:bodyPr>
          <a:lstStyle/>
          <a:p>
            <a:r>
              <a:rPr lang="zh-CN" altLang="en-US" sz="2600" b="1" dirty="0">
                <a:latin typeface="楷体" panose="02010609060101010101" charset="-122"/>
                <a:ea typeface="楷体" panose="02010609060101010101" charset="-122"/>
              </a:rPr>
              <a:t>他考核官吏</a:t>
            </a:r>
            <a:r>
              <a:rPr lang="zh-CN" altLang="en-US" sz="2600" b="1" dirty="0">
                <a:highlight>
                  <a:srgbClr val="FFFF00"/>
                </a:highlight>
                <a:latin typeface="楷体" panose="02010609060101010101" charset="-122"/>
                <a:ea typeface="楷体" panose="02010609060101010101" charset="-122"/>
              </a:rPr>
              <a:t>升降</a:t>
            </a:r>
            <a:r>
              <a:rPr lang="zh-CN" altLang="en-US" sz="2600" b="1" dirty="0">
                <a:latin typeface="楷体" panose="02010609060101010101" charset="-122"/>
                <a:ea typeface="楷体" panose="02010609060101010101" charset="-122"/>
              </a:rPr>
              <a:t>，</a:t>
            </a:r>
            <a:r>
              <a:rPr lang="zh-CN" altLang="en-US" sz="2600" b="1" dirty="0">
                <a:highlight>
                  <a:srgbClr val="FFFF00"/>
                </a:highlight>
                <a:latin typeface="楷体" panose="02010609060101010101" charset="-122"/>
                <a:ea typeface="楷体" panose="02010609060101010101" charset="-122"/>
              </a:rPr>
              <a:t>全</a:t>
            </a:r>
            <a:r>
              <a:rPr lang="zh-CN" altLang="en-US" sz="2600" b="1" dirty="0">
                <a:latin typeface="楷体" panose="02010609060101010101" charset="-122"/>
                <a:ea typeface="楷体" panose="02010609060101010101" charset="-122"/>
              </a:rPr>
              <a:t>都</a:t>
            </a:r>
            <a:r>
              <a:rPr lang="zh-CN" altLang="en-US" sz="2600" b="1" dirty="0">
                <a:highlight>
                  <a:srgbClr val="FFFF00"/>
                </a:highlight>
                <a:latin typeface="楷体" panose="02010609060101010101" charset="-122"/>
                <a:ea typeface="楷体" panose="02010609060101010101" charset="-122"/>
              </a:rPr>
              <a:t>以</a:t>
            </a:r>
            <a:r>
              <a:rPr lang="zh-CN" altLang="en-US" sz="2600" b="1" dirty="0">
                <a:latin typeface="楷体" panose="02010609060101010101" charset="-122"/>
                <a:ea typeface="楷体" panose="02010609060101010101" charset="-122"/>
              </a:rPr>
              <a:t>百姓意见</a:t>
            </a:r>
            <a:r>
              <a:rPr lang="zh-CN" altLang="en-US" sz="2600" b="1" dirty="0">
                <a:highlight>
                  <a:srgbClr val="FFFF00"/>
                </a:highlight>
                <a:latin typeface="楷体" panose="02010609060101010101" charset="-122"/>
                <a:ea typeface="楷体" panose="02010609060101010101" charset="-122"/>
              </a:rPr>
              <a:t>为依据</a:t>
            </a:r>
            <a:r>
              <a:rPr lang="zh-CN" altLang="en-US" sz="2600" b="1" dirty="0">
                <a:latin typeface="楷体" panose="02010609060101010101" charset="-122"/>
                <a:ea typeface="楷体" panose="02010609060101010101" charset="-122"/>
              </a:rPr>
              <a:t>，百姓</a:t>
            </a:r>
            <a:r>
              <a:rPr lang="zh-CN" altLang="en-US" sz="2600" b="1" dirty="0">
                <a:highlight>
                  <a:srgbClr val="FFFF00"/>
                </a:highlight>
                <a:latin typeface="楷体" panose="02010609060101010101" charset="-122"/>
                <a:ea typeface="楷体" panose="02010609060101010101" charset="-122"/>
              </a:rPr>
              <a:t>簇拥欢呼</a:t>
            </a:r>
            <a:r>
              <a:rPr lang="zh-CN" altLang="en-US" sz="2600" b="1" dirty="0">
                <a:latin typeface="楷体" panose="02010609060101010101" charset="-122"/>
                <a:ea typeface="楷体" panose="02010609060101010101" charset="-122"/>
              </a:rPr>
              <a:t>，认为百年未见这样的理政方式。从当涂百姓</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对仲钦</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的思念，可以</a:t>
            </a:r>
            <a:r>
              <a:rPr lang="zh-CN" altLang="en-US" sz="2600" b="1" dirty="0">
                <a:highlight>
                  <a:srgbClr val="FFFF00"/>
                </a:highlight>
                <a:latin typeface="楷体" panose="02010609060101010101" charset="-122"/>
                <a:ea typeface="楷体" panose="02010609060101010101" charset="-122"/>
              </a:rPr>
              <a:t>推知</a:t>
            </a:r>
            <a:r>
              <a:rPr lang="zh-CN" altLang="en-US" sz="2600" b="1" dirty="0">
                <a:latin typeface="楷体" panose="02010609060101010101" charset="-122"/>
                <a:ea typeface="楷体" panose="02010609060101010101" charset="-122"/>
              </a:rPr>
              <a:t>福建百姓</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对仲钦</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的怀念；从福建、当涂的情况推测，仲钦</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今后</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离开岭南回到朝廷时，百姓</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对他</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的思念之情怎能</a:t>
            </a:r>
            <a:r>
              <a:rPr lang="zh-CN" altLang="en-US" sz="2600" b="1" dirty="0">
                <a:highlight>
                  <a:srgbClr val="FFFF00"/>
                </a:highlight>
                <a:latin typeface="楷体" panose="02010609060101010101" charset="-122"/>
                <a:ea typeface="楷体" panose="02010609060101010101" charset="-122"/>
              </a:rPr>
              <a:t>尽述</a:t>
            </a:r>
            <a:r>
              <a:rPr lang="zh-CN" altLang="en-US" sz="2600" b="1" dirty="0">
                <a:latin typeface="楷体" panose="02010609060101010101" charset="-122"/>
                <a:ea typeface="楷体" panose="02010609060101010101" charset="-122"/>
              </a:rPr>
              <a:t>！</a:t>
            </a:r>
            <a:endParaRPr lang="zh-CN" altLang="en-US" sz="2600" b="1" dirty="0">
              <a:latin typeface="楷体" panose="02010609060101010101" charset="-122"/>
              <a:ea typeface="楷体" panose="02010609060101010101" charset="-122"/>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6" y="701040"/>
            <a:ext cx="2856565" cy="386334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lstStyle/>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652221" y="701040"/>
            <a:ext cx="8252125" cy="386461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920569" y="539750"/>
            <a:ext cx="824865" cy="337185"/>
          </a:xfrm>
          <a:prstGeom prst="rect">
            <a:avLst/>
          </a:prstGeom>
          <a:solidFill>
            <a:schemeClr val="accent1">
              <a:lumMod val="20000"/>
              <a:lumOff val="80000"/>
            </a:schemeClr>
          </a:solidFill>
        </p:spPr>
        <p:txBody>
          <a:bodyPr wrap="square" rtlCol="0">
            <a:spAutoFit/>
          </a:bodyPr>
          <a:lstStyle/>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4" name="文本框 3"/>
          <p:cNvSpPr txBox="1"/>
          <p:nvPr/>
        </p:nvSpPr>
        <p:spPr>
          <a:xfrm>
            <a:off x="271067" y="753299"/>
            <a:ext cx="2751832" cy="3785652"/>
          </a:xfrm>
          <a:prstGeom prst="rect">
            <a:avLst/>
          </a:prstGeom>
          <a:noFill/>
        </p:spPr>
        <p:txBody>
          <a:bodyPr wrap="square">
            <a:spAutoFit/>
          </a:bodyPr>
          <a:lstStyle/>
          <a:p>
            <a:r>
              <a:rPr lang="zh-CN" altLang="en-US" sz="2400" dirty="0"/>
              <a:t>        </a:t>
            </a:r>
            <a:r>
              <a:rPr lang="zh-CN" altLang="en-US" sz="2400" i="1" dirty="0">
                <a:effectLst>
                  <a:outerShdw blurRad="38100" dist="38100" dir="2700000" algn="tl">
                    <a:srgbClr val="000000">
                      <a:alpha val="43137"/>
                    </a:srgbClr>
                  </a:outerShdw>
                </a:effectLst>
              </a:rPr>
              <a:t>昔</a:t>
            </a:r>
            <a:r>
              <a:rPr lang="zh-CN" altLang="en-US" sz="2400" b="1" i="1" dirty="0">
                <a:solidFill>
                  <a:schemeClr val="accent3">
                    <a:lumMod val="75000"/>
                  </a:schemeClr>
                </a:solidFill>
                <a:effectLst>
                  <a:outerShdw blurRad="38100" dist="38100" dir="2700000" algn="tl">
                    <a:srgbClr val="000000">
                      <a:alpha val="43137"/>
                    </a:srgbClr>
                  </a:outerShdw>
                </a:effectLst>
              </a:rPr>
              <a:t>召伯</a:t>
            </a:r>
            <a:r>
              <a:rPr lang="zh-CN" altLang="en-US" sz="2400" i="1" dirty="0">
                <a:effectLst>
                  <a:outerShdw blurRad="38100" dist="38100" dir="2700000" algn="tl">
                    <a:srgbClr val="000000">
                      <a:alpha val="43137"/>
                    </a:srgbClr>
                  </a:outerShdw>
                </a:effectLst>
              </a:rPr>
              <a:t>之</a:t>
            </a:r>
            <a:r>
              <a:rPr lang="zh-CN" altLang="en-US" sz="24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教</a:t>
            </a:r>
            <a:r>
              <a:rPr lang="en-US" altLang="zh-CN" sz="2400" i="1" dirty="0">
                <a:effectLst>
                  <a:outerShdw blurRad="38100" dist="38100" dir="2700000" algn="tl">
                    <a:srgbClr val="000000">
                      <a:alpha val="43137"/>
                    </a:srgbClr>
                  </a:outerShdw>
                </a:effectLst>
              </a:rPr>
              <a:t>,</a:t>
            </a:r>
            <a:r>
              <a:rPr lang="zh-CN" altLang="en-US" sz="24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明</a:t>
            </a:r>
            <a:r>
              <a:rPr lang="zh-CN" altLang="en-US" sz="2400" i="1" dirty="0">
                <a:effectLst>
                  <a:outerShdw blurRad="38100" dist="38100" dir="2700000" algn="tl">
                    <a:srgbClr val="000000">
                      <a:alpha val="43137"/>
                    </a:srgbClr>
                  </a:outerShdw>
                </a:effectLst>
              </a:rPr>
              <a:t>于</a:t>
            </a:r>
            <a:r>
              <a:rPr lang="zh-CN" altLang="en-US" sz="2400" b="1" i="1" dirty="0">
                <a:solidFill>
                  <a:schemeClr val="accent3">
                    <a:lumMod val="75000"/>
                  </a:schemeClr>
                </a:solidFill>
                <a:effectLst>
                  <a:outerShdw blurRad="38100" dist="38100" dir="2700000" algn="tl">
                    <a:srgbClr val="000000">
                      <a:alpha val="43137"/>
                    </a:srgbClr>
                  </a:outerShdw>
                </a:effectLst>
              </a:rPr>
              <a:t>南国</a:t>
            </a:r>
            <a:r>
              <a:rPr lang="en-US" altLang="zh-CN" sz="2400" i="1" dirty="0">
                <a:effectLst>
                  <a:outerShdw blurRad="38100" dist="38100" dir="2700000" algn="tl">
                    <a:srgbClr val="000000">
                      <a:alpha val="43137"/>
                    </a:srgbClr>
                  </a:outerShdw>
                </a:effectLst>
              </a:rPr>
              <a:t>,</a:t>
            </a:r>
            <a:r>
              <a:rPr lang="zh-CN" altLang="en-US" sz="2400" i="1" dirty="0">
                <a:effectLst>
                  <a:outerShdw blurRad="38100" dist="38100" dir="2700000" algn="tl">
                    <a:srgbClr val="000000">
                      <a:alpha val="43137"/>
                    </a:srgbClr>
                  </a:outerShdw>
                </a:effectLst>
              </a:rPr>
              <a:t>而人爱其</a:t>
            </a:r>
            <a:r>
              <a:rPr lang="zh-CN" altLang="en-US" sz="2400" b="1" i="1" dirty="0">
                <a:solidFill>
                  <a:schemeClr val="accent3">
                    <a:lumMod val="75000"/>
                  </a:schemeClr>
                </a:solidFill>
                <a:effectLst>
                  <a:outerShdw blurRad="38100" dist="38100" dir="2700000" algn="tl">
                    <a:srgbClr val="000000">
                      <a:alpha val="43137"/>
                    </a:srgbClr>
                  </a:outerShdw>
                </a:effectLst>
              </a:rPr>
              <a:t>甘棠②</a:t>
            </a:r>
            <a:r>
              <a:rPr lang="zh-CN" altLang="en-US" sz="2400" i="1" dirty="0">
                <a:effectLst>
                  <a:outerShdw blurRad="38100" dist="38100" dir="2700000" algn="tl">
                    <a:srgbClr val="000000">
                      <a:alpha val="43137"/>
                    </a:srgbClr>
                  </a:outerShdw>
                </a:effectLst>
              </a:rPr>
              <a:t>。故余登仲钦之阁</a:t>
            </a:r>
            <a:r>
              <a:rPr lang="en-US" altLang="zh-CN" sz="2400" i="1" dirty="0">
                <a:effectLst>
                  <a:outerShdw blurRad="38100" dist="38100" dir="2700000" algn="tl">
                    <a:srgbClr val="000000">
                      <a:alpha val="43137"/>
                    </a:srgbClr>
                  </a:outerShdw>
                </a:effectLst>
              </a:rPr>
              <a:t>,</a:t>
            </a:r>
            <a:r>
              <a:rPr lang="zh-CN" altLang="en-US" sz="2400" i="1" dirty="0">
                <a:effectLst>
                  <a:outerShdw blurRad="38100" dist="38100" dir="2700000" algn="tl">
                    <a:srgbClr val="000000">
                      <a:alpha val="43137"/>
                    </a:srgbClr>
                  </a:outerShdw>
                </a:effectLst>
              </a:rPr>
              <a:t>名之曰棠阴</a:t>
            </a:r>
            <a:r>
              <a:rPr lang="en-US" altLang="zh-CN" sz="2400" i="1" dirty="0">
                <a:effectLst>
                  <a:outerShdw blurRad="38100" dist="38100" dir="2700000" algn="tl">
                    <a:srgbClr val="000000">
                      <a:alpha val="43137"/>
                    </a:srgbClr>
                  </a:outerShdw>
                </a:effectLst>
              </a:rPr>
              <a:t>,</a:t>
            </a:r>
            <a:r>
              <a:rPr lang="zh-CN" altLang="en-US" sz="2400" i="1" dirty="0">
                <a:effectLst>
                  <a:outerShdw blurRad="38100" dist="38100" dir="2700000" algn="tl">
                    <a:srgbClr val="000000">
                      <a:alpha val="43137"/>
                    </a:srgbClr>
                  </a:outerShdw>
                </a:effectLst>
              </a:rPr>
              <a:t>以</a:t>
            </a:r>
            <a:r>
              <a:rPr lang="zh-CN" altLang="en-US" sz="2400" b="1" i="1" dirty="0">
                <a:solidFill>
                  <a:schemeClr val="accent3">
                    <a:lumMod val="75000"/>
                  </a:schemeClr>
                </a:solidFill>
                <a:effectLst>
                  <a:outerShdw blurRad="38100" dist="38100" dir="2700000" algn="tl">
                    <a:srgbClr val="000000">
                      <a:alpha val="43137"/>
                    </a:srgbClr>
                  </a:outerShdw>
                </a:effectLst>
                <a:highlight>
                  <a:srgbClr val="FFFF00"/>
                </a:highlight>
                <a:latin typeface="+mn-ea"/>
              </a:rPr>
              <a:t>识</a:t>
            </a:r>
            <a:r>
              <a:rPr lang="zh-CN" altLang="en-US" sz="2400" i="1" dirty="0">
                <a:effectLst>
                  <a:outerShdw blurRad="38100" dist="38100" dir="2700000" algn="tl">
                    <a:srgbClr val="000000">
                      <a:alpha val="43137"/>
                    </a:srgbClr>
                  </a:outerShdw>
                </a:effectLst>
              </a:rPr>
              <a:t>民异日之思。</a:t>
            </a:r>
            <a:r>
              <a:rPr lang="en-US" altLang="zh-CN" sz="2400" i="1" dirty="0">
                <a:effectLst>
                  <a:outerShdw blurRad="38100" dist="38100" dir="2700000" algn="tl">
                    <a:srgbClr val="000000">
                      <a:alpha val="43137"/>
                    </a:srgbClr>
                  </a:outerShdw>
                </a:effectLst>
              </a:rPr>
              <a:t>【12D】</a:t>
            </a:r>
            <a:r>
              <a:rPr lang="zh-CN" altLang="en-US" sz="2400" u="sng" dirty="0"/>
              <a:t>阁之前有榕木</a:t>
            </a:r>
            <a:r>
              <a:rPr lang="en-US" altLang="zh-CN" sz="2400" u="sng" dirty="0"/>
              <a:t>,</a:t>
            </a:r>
            <a:r>
              <a:rPr lang="zh-CN" altLang="en-US" sz="2400" b="1" u="sng" dirty="0">
                <a:solidFill>
                  <a:schemeClr val="accent3">
                    <a:lumMod val="75000"/>
                  </a:schemeClr>
                </a:solidFill>
                <a:highlight>
                  <a:srgbClr val="FFFF00"/>
                </a:highlight>
                <a:latin typeface="+mn-ea"/>
              </a:rPr>
              <a:t>交荫</a:t>
            </a:r>
            <a:r>
              <a:rPr lang="zh-CN" altLang="en-US" sz="2400" u="sng" dirty="0"/>
              <a:t>阁上</a:t>
            </a:r>
            <a:r>
              <a:rPr lang="en-US" altLang="zh-CN" sz="2400" u="sng" dirty="0"/>
              <a:t>,</a:t>
            </a:r>
            <a:r>
              <a:rPr lang="zh-CN" altLang="en-US" sz="2400" u="sng" dirty="0"/>
              <a:t>仲钦之所</a:t>
            </a:r>
            <a:r>
              <a:rPr lang="zh-CN" altLang="en-US" sz="2400" b="1" u="sng" dirty="0">
                <a:solidFill>
                  <a:schemeClr val="accent3">
                    <a:lumMod val="75000"/>
                  </a:schemeClr>
                </a:solidFill>
                <a:highlight>
                  <a:srgbClr val="FFFF00"/>
                </a:highlight>
                <a:latin typeface="+mn-ea"/>
              </a:rPr>
              <a:t>游息</a:t>
            </a:r>
            <a:r>
              <a:rPr lang="zh-CN" altLang="en-US" sz="2400" u="sng" dirty="0"/>
              <a:t>。</a:t>
            </a:r>
            <a:endParaRPr lang="en-US" altLang="zh-CN" sz="2400" u="sng" dirty="0"/>
          </a:p>
          <a:p>
            <a:r>
              <a:rPr lang="zh-CN" altLang="en-US" sz="2400" dirty="0"/>
              <a:t>       </a:t>
            </a:r>
            <a:r>
              <a:rPr lang="zh-CN" altLang="en-US" sz="2400" b="1" dirty="0">
                <a:solidFill>
                  <a:schemeClr val="accent3">
                    <a:lumMod val="75000"/>
                  </a:schemeClr>
                </a:solidFill>
              </a:rPr>
              <a:t>乾道丙戌</a:t>
            </a:r>
            <a:r>
              <a:rPr lang="zh-CN" altLang="en-US" sz="2400" dirty="0"/>
              <a:t>五月</a:t>
            </a:r>
            <a:r>
              <a:rPr lang="zh-CN" altLang="en-US" sz="2400" b="1" dirty="0">
                <a:solidFill>
                  <a:schemeClr val="accent3">
                    <a:lumMod val="75000"/>
                  </a:schemeClr>
                </a:solidFill>
                <a:highlight>
                  <a:srgbClr val="FFFF00"/>
                </a:highlight>
                <a:latin typeface="+mn-ea"/>
              </a:rPr>
              <a:t>朔</a:t>
            </a:r>
            <a:r>
              <a:rPr lang="zh-CN" altLang="en-US" sz="2400" dirty="0"/>
              <a:t>日</a:t>
            </a:r>
            <a:r>
              <a:rPr lang="en-US" altLang="zh-CN" sz="2400" dirty="0"/>
              <a:t>,</a:t>
            </a:r>
            <a:r>
              <a:rPr lang="zh-CN" altLang="en-US" sz="2400" b="1" dirty="0">
                <a:solidFill>
                  <a:schemeClr val="accent3">
                    <a:lumMod val="75000"/>
                  </a:schemeClr>
                </a:solidFill>
              </a:rPr>
              <a:t>历阳张某</a:t>
            </a:r>
            <a:r>
              <a:rPr lang="zh-CN" altLang="en-US" sz="2400" dirty="0"/>
              <a:t>记。</a:t>
            </a:r>
            <a:endParaRPr lang="zh-CN" altLang="en-US" sz="2400" dirty="0"/>
          </a:p>
        </p:txBody>
      </p:sp>
      <p:sp>
        <p:nvSpPr>
          <p:cNvPr id="9" name="文本框 8"/>
          <p:cNvSpPr txBox="1"/>
          <p:nvPr/>
        </p:nvSpPr>
        <p:spPr>
          <a:xfrm>
            <a:off x="3652220" y="806411"/>
            <a:ext cx="8252125" cy="4093428"/>
          </a:xfrm>
          <a:prstGeom prst="rect">
            <a:avLst/>
          </a:prstGeom>
          <a:noFill/>
        </p:spPr>
        <p:txBody>
          <a:bodyPr wrap="square">
            <a:spAutoFit/>
          </a:bodyPr>
          <a:lstStyle/>
          <a:p>
            <a:r>
              <a:rPr lang="zh-CN" altLang="en-US" sz="2000" dirty="0">
                <a:solidFill>
                  <a:srgbClr val="A97459"/>
                </a:solidFill>
              </a:rPr>
              <a:t>召伯：或作召公、邵公、召康公。西周初人。姬姓，名奭。食邑于召，因称召公。       </a:t>
            </a:r>
            <a:r>
              <a:rPr lang="zh-CN" altLang="en-US" sz="2000" b="1" dirty="0">
                <a:solidFill>
                  <a:srgbClr val="A97459"/>
                </a:solidFill>
                <a:highlight>
                  <a:srgbClr val="FFFF00"/>
                </a:highlight>
                <a:latin typeface="+mn-ea"/>
              </a:rPr>
              <a:t>教：教化</a:t>
            </a:r>
            <a:r>
              <a:rPr lang="zh-CN" altLang="en-US" sz="2000" dirty="0">
                <a:solidFill>
                  <a:srgbClr val="A97459"/>
                </a:solidFill>
              </a:rPr>
              <a:t>。         </a:t>
            </a:r>
            <a:r>
              <a:rPr lang="zh-CN" altLang="en-US" sz="2000" b="1" dirty="0">
                <a:solidFill>
                  <a:srgbClr val="A97459"/>
                </a:solidFill>
                <a:highlight>
                  <a:srgbClr val="FFFF00"/>
                </a:highlight>
                <a:latin typeface="+mn-ea"/>
              </a:rPr>
              <a:t>明：形容词作动词，显现、彰显</a:t>
            </a:r>
            <a:r>
              <a:rPr lang="zh-CN" altLang="en-US" sz="2000" dirty="0">
                <a:solidFill>
                  <a:srgbClr val="A97459"/>
                </a:solidFill>
              </a:rPr>
              <a:t>。</a:t>
            </a:r>
            <a:r>
              <a:rPr lang="en-US" altLang="zh-CN" sz="2000" b="1" dirty="0">
                <a:solidFill>
                  <a:srgbClr val="A97459"/>
                </a:solidFill>
                <a:highlight>
                  <a:srgbClr val="FFFF00"/>
                </a:highlight>
                <a:latin typeface="+mn-ea"/>
              </a:rPr>
              <a:t>【</a:t>
            </a:r>
            <a:r>
              <a:rPr lang="zh-CN" altLang="en-US" sz="2000" b="1" dirty="0">
                <a:solidFill>
                  <a:srgbClr val="A97459"/>
                </a:solidFill>
                <a:highlight>
                  <a:srgbClr val="FFFF00"/>
                </a:highlight>
                <a:latin typeface="+mn-ea"/>
              </a:rPr>
              <a:t>教考衔接</a:t>
            </a:r>
            <a:r>
              <a:rPr lang="en-US" altLang="zh-CN" sz="2000" b="1" dirty="0">
                <a:solidFill>
                  <a:srgbClr val="A97459"/>
                </a:solidFill>
                <a:highlight>
                  <a:srgbClr val="FFFF00"/>
                </a:highlight>
                <a:latin typeface="+mn-ea"/>
              </a:rPr>
              <a:t>】</a:t>
            </a:r>
            <a:r>
              <a:rPr lang="zh-CN" altLang="en-US" sz="2000" b="1" dirty="0">
                <a:solidFill>
                  <a:srgbClr val="A97459"/>
                </a:solidFill>
                <a:highlight>
                  <a:srgbClr val="FFFF00"/>
                </a:highlight>
                <a:latin typeface="+mn-ea"/>
              </a:rPr>
              <a:t>古之欲明明德于天下者   </a:t>
            </a:r>
            <a:r>
              <a:rPr lang="zh-CN" altLang="en-US" sz="2000" dirty="0">
                <a:solidFill>
                  <a:srgbClr val="A97459"/>
                </a:solidFill>
              </a:rPr>
              <a:t>        南国：南方。  </a:t>
            </a:r>
            <a:endParaRPr lang="en-US" altLang="zh-CN" sz="2000" dirty="0">
              <a:solidFill>
                <a:srgbClr val="A97459"/>
              </a:solidFill>
            </a:endParaRPr>
          </a:p>
          <a:p>
            <a:r>
              <a:rPr lang="zh-CN" altLang="en-US" sz="2000" dirty="0">
                <a:solidFill>
                  <a:srgbClr val="A97459"/>
                </a:solidFill>
              </a:rPr>
              <a:t>甘棠：毛诗序：</a:t>
            </a:r>
            <a:r>
              <a:rPr lang="en-US" altLang="zh-CN" sz="2000" dirty="0">
                <a:solidFill>
                  <a:srgbClr val="A97459"/>
                </a:solidFill>
              </a:rPr>
              <a:t>《</a:t>
            </a:r>
            <a:r>
              <a:rPr lang="zh-CN" altLang="en-US" sz="2000" dirty="0">
                <a:solidFill>
                  <a:srgbClr val="A97459"/>
                </a:solidFill>
              </a:rPr>
              <a:t>甘棠</a:t>
            </a:r>
            <a:r>
              <a:rPr lang="en-US" altLang="zh-CN" sz="2000" dirty="0">
                <a:solidFill>
                  <a:srgbClr val="A97459"/>
                </a:solidFill>
              </a:rPr>
              <a:t>》</a:t>
            </a:r>
            <a:r>
              <a:rPr lang="zh-CN" altLang="en-US" sz="2000" dirty="0">
                <a:solidFill>
                  <a:srgbClr val="A97459"/>
                </a:solidFill>
              </a:rPr>
              <a:t>，美召伯也。召伯之教，明于南国。诗曰：“蔽芾甘棠，勿剪勿伐，召伯所茇。蔽芾甘棠，勿剪勿败，召伯所憩。蔽芾甘棠，勿剪勿拜，召伯所说。”</a:t>
            </a:r>
            <a:r>
              <a:rPr lang="en-US" altLang="zh-CN" sz="2000" dirty="0">
                <a:solidFill>
                  <a:srgbClr val="A97459"/>
                </a:solidFill>
              </a:rPr>
              <a:t>《</a:t>
            </a:r>
            <a:r>
              <a:rPr lang="zh-CN" altLang="en-US" sz="2000" dirty="0">
                <a:solidFill>
                  <a:srgbClr val="A97459"/>
                </a:solidFill>
              </a:rPr>
              <a:t>史记燕召公世家</a:t>
            </a:r>
            <a:r>
              <a:rPr lang="en-US" altLang="zh-CN" sz="2000" dirty="0">
                <a:solidFill>
                  <a:srgbClr val="A97459"/>
                </a:solidFill>
              </a:rPr>
              <a:t>》</a:t>
            </a:r>
            <a:r>
              <a:rPr lang="zh-CN" altLang="en-US" sz="2000" dirty="0">
                <a:solidFill>
                  <a:srgbClr val="A97459"/>
                </a:solidFill>
              </a:rPr>
              <a:t>：召公巡行乡邑，有棠树，决狱政事其下，自侯伯至庶人各得其所，无失职者。召公卒，而民人思召公之政，怀棠树不敢伐，歌咏之，作甘棠之诗。后以“甘棠”为颂扬官员政绩的典故。  </a:t>
            </a:r>
            <a:endParaRPr lang="en-US" altLang="zh-CN" sz="2000" dirty="0">
              <a:solidFill>
                <a:srgbClr val="A97459"/>
              </a:solidFill>
            </a:endParaRPr>
          </a:p>
          <a:p>
            <a:r>
              <a:rPr lang="zh-CN" altLang="en-US" sz="2000" b="1" dirty="0">
                <a:solidFill>
                  <a:srgbClr val="A97459"/>
                </a:solidFill>
                <a:highlight>
                  <a:srgbClr val="FFFF00"/>
                </a:highlight>
                <a:latin typeface="+mn-ea"/>
              </a:rPr>
              <a:t>识：通“志”，记载</a:t>
            </a:r>
            <a:r>
              <a:rPr lang="zh-CN" altLang="en-US" sz="2000" dirty="0">
                <a:solidFill>
                  <a:srgbClr val="A97459"/>
                </a:solidFill>
              </a:rPr>
              <a:t>。          </a:t>
            </a:r>
            <a:r>
              <a:rPr lang="zh-CN" altLang="en-US" sz="2000" b="1" dirty="0">
                <a:solidFill>
                  <a:srgbClr val="A97459"/>
                </a:solidFill>
                <a:highlight>
                  <a:srgbClr val="FFFF00"/>
                </a:highlight>
                <a:latin typeface="+mn-ea"/>
              </a:rPr>
              <a:t>交荫：枝叶交错遮蔽</a:t>
            </a:r>
            <a:r>
              <a:rPr lang="zh-CN" altLang="en-US" sz="2000" dirty="0">
                <a:solidFill>
                  <a:srgbClr val="A97459"/>
                </a:solidFill>
              </a:rPr>
              <a:t>。   </a:t>
            </a:r>
            <a:r>
              <a:rPr lang="zh-CN" altLang="en-US" sz="2000" b="1" dirty="0">
                <a:solidFill>
                  <a:srgbClr val="A97459"/>
                </a:solidFill>
                <a:highlight>
                  <a:srgbClr val="FFFF00"/>
                </a:highlight>
                <a:latin typeface="+mn-ea"/>
              </a:rPr>
              <a:t>游息：游玩和歇息</a:t>
            </a:r>
            <a:endParaRPr lang="en-US" altLang="zh-CN" sz="2000" b="1" dirty="0">
              <a:solidFill>
                <a:srgbClr val="A97459"/>
              </a:solidFill>
              <a:highlight>
                <a:srgbClr val="FFFF00"/>
              </a:highlight>
              <a:latin typeface="+mn-ea"/>
            </a:endParaRPr>
          </a:p>
          <a:p>
            <a:r>
              <a:rPr lang="zh-CN" altLang="en-US" sz="2000" dirty="0">
                <a:solidFill>
                  <a:srgbClr val="A97459"/>
                </a:solidFill>
              </a:rPr>
              <a:t>乾道丙戌：</a:t>
            </a:r>
            <a:r>
              <a:rPr lang="en-US" altLang="zh-CN" sz="2000" dirty="0">
                <a:solidFill>
                  <a:srgbClr val="A97459"/>
                </a:solidFill>
              </a:rPr>
              <a:t>1166</a:t>
            </a:r>
            <a:r>
              <a:rPr lang="zh-CN" altLang="en-US" sz="2000" dirty="0">
                <a:solidFill>
                  <a:srgbClr val="A97459"/>
                </a:solidFill>
              </a:rPr>
              <a:t>年。乾道，宋孝宗年号。丙戌，丙戌年。  </a:t>
            </a:r>
            <a:endParaRPr lang="en-US" altLang="zh-CN" sz="2000" dirty="0">
              <a:solidFill>
                <a:srgbClr val="A97459"/>
              </a:solidFill>
            </a:endParaRPr>
          </a:p>
          <a:p>
            <a:r>
              <a:rPr lang="zh-CN" altLang="en-US" sz="2000" b="1" dirty="0">
                <a:solidFill>
                  <a:srgbClr val="A97459"/>
                </a:solidFill>
                <a:highlight>
                  <a:srgbClr val="FFFF00"/>
                </a:highlight>
                <a:latin typeface="+mn-ea"/>
              </a:rPr>
              <a:t>朔：农历每月第一天</a:t>
            </a:r>
            <a:r>
              <a:rPr lang="zh-CN" altLang="en-US" sz="2000" dirty="0">
                <a:solidFill>
                  <a:srgbClr val="A97459"/>
                </a:solidFill>
              </a:rPr>
              <a:t>。  </a:t>
            </a:r>
            <a:r>
              <a:rPr lang="en-US" altLang="zh-CN" sz="2000" b="1" dirty="0">
                <a:solidFill>
                  <a:srgbClr val="A97459"/>
                </a:solidFill>
                <a:highlight>
                  <a:srgbClr val="FFFF00"/>
                </a:highlight>
                <a:latin typeface="+mn-ea"/>
              </a:rPr>
              <a:t>【</a:t>
            </a:r>
            <a:r>
              <a:rPr lang="zh-CN" altLang="en-US" sz="2000" b="1" dirty="0">
                <a:solidFill>
                  <a:srgbClr val="A97459"/>
                </a:solidFill>
                <a:highlight>
                  <a:srgbClr val="FFFF00"/>
                </a:highlight>
                <a:latin typeface="+mn-ea"/>
              </a:rPr>
              <a:t>教考衔接</a:t>
            </a:r>
            <a:r>
              <a:rPr lang="en-US" altLang="zh-CN" sz="2000" b="1" dirty="0">
                <a:solidFill>
                  <a:srgbClr val="A97459"/>
                </a:solidFill>
                <a:highlight>
                  <a:srgbClr val="FFFF00"/>
                </a:highlight>
                <a:latin typeface="+mn-ea"/>
              </a:rPr>
              <a:t>】</a:t>
            </a:r>
            <a:r>
              <a:rPr lang="zh-CN" altLang="en-US" sz="2000" b="1" dirty="0">
                <a:solidFill>
                  <a:srgbClr val="A97459"/>
                </a:solidFill>
                <a:highlight>
                  <a:srgbClr val="FFFF00"/>
                </a:highlight>
                <a:latin typeface="+mn-ea"/>
              </a:rPr>
              <a:t>朝菌不知晦朔</a:t>
            </a:r>
            <a:r>
              <a:rPr lang="zh-CN" altLang="en-US" sz="2000" dirty="0">
                <a:solidFill>
                  <a:srgbClr val="A97459"/>
                </a:solidFill>
              </a:rPr>
              <a:t>    历阳：今安徽和县。        张某：作者自称。</a:t>
            </a:r>
            <a:endParaRPr lang="zh-CN" altLang="en-US" sz="2000" dirty="0">
              <a:solidFill>
                <a:srgbClr val="A97459"/>
              </a:solidFill>
            </a:endParaRPr>
          </a:p>
        </p:txBody>
      </p:sp>
      <p:sp>
        <p:nvSpPr>
          <p:cNvPr id="2" name="文本框 1"/>
          <p:cNvSpPr txBox="1"/>
          <p:nvPr/>
        </p:nvSpPr>
        <p:spPr>
          <a:xfrm>
            <a:off x="214080" y="5040689"/>
            <a:ext cx="11658600" cy="1569660"/>
          </a:xfrm>
          <a:prstGeom prst="rect">
            <a:avLst/>
          </a:prstGeom>
          <a:noFill/>
        </p:spPr>
        <p:txBody>
          <a:bodyPr wrap="square">
            <a:spAutoFit/>
          </a:bodyPr>
          <a:lstStyle/>
          <a:p>
            <a:r>
              <a:rPr lang="zh-CN" altLang="en-US" sz="2400" dirty="0"/>
              <a:t>      </a:t>
            </a:r>
            <a:r>
              <a:rPr lang="zh-CN" altLang="en-US" sz="2400" b="1" dirty="0">
                <a:latin typeface="楷体" panose="02010609060101010101" charset="-122"/>
                <a:ea typeface="楷体" panose="02010609060101010101" charset="-122"/>
              </a:rPr>
              <a:t>昔日召伯的</a:t>
            </a:r>
            <a:r>
              <a:rPr lang="zh-CN" altLang="en-US" sz="2400" b="1" dirty="0">
                <a:highlight>
                  <a:srgbClr val="FFFF00"/>
                </a:highlight>
                <a:latin typeface="楷体" panose="02010609060101010101" charset="-122"/>
                <a:ea typeface="楷体" panose="02010609060101010101" charset="-122"/>
              </a:rPr>
              <a:t>教化</a:t>
            </a:r>
            <a:r>
              <a:rPr lang="zh-CN" altLang="en-US" sz="2400" b="1" dirty="0">
                <a:latin typeface="楷体" panose="02010609060101010101" charset="-122"/>
                <a:ea typeface="楷体" panose="02010609060101010101" charset="-122"/>
              </a:rPr>
              <a:t>在南国</a:t>
            </a:r>
            <a:r>
              <a:rPr lang="zh-CN" altLang="en-US" sz="2400" b="1" dirty="0">
                <a:highlight>
                  <a:srgbClr val="FFFF00"/>
                </a:highlight>
                <a:latin typeface="楷体" panose="02010609060101010101" charset="-122"/>
                <a:ea typeface="楷体" panose="02010609060101010101" charset="-122"/>
              </a:rPr>
              <a:t>彰显</a:t>
            </a:r>
            <a:r>
              <a:rPr lang="zh-CN" altLang="en-US" sz="2400" b="1" dirty="0">
                <a:latin typeface="楷体" panose="02010609060101010101" charset="-122"/>
                <a:ea typeface="楷体" panose="02010609060101010101" charset="-122"/>
              </a:rPr>
              <a:t>，百姓因而爱惜与他有关的甘棠树。因此我登上仲钦的楼阁，将它命名为“棠阴阁”，以此</a:t>
            </a:r>
            <a:r>
              <a:rPr lang="zh-CN" altLang="en-US" sz="2400" b="1" dirty="0">
                <a:highlight>
                  <a:srgbClr val="FFFF00"/>
                </a:highlight>
                <a:latin typeface="楷体" panose="02010609060101010101" charset="-122"/>
                <a:ea typeface="楷体" panose="02010609060101010101" charset="-122"/>
              </a:rPr>
              <a:t>记录</a:t>
            </a:r>
            <a:r>
              <a:rPr lang="zh-CN" altLang="en-US" sz="2400" b="1" dirty="0">
                <a:latin typeface="楷体" panose="02010609060101010101" charset="-122"/>
                <a:ea typeface="楷体" panose="02010609060101010101" charset="-122"/>
              </a:rPr>
              <a:t>百姓今后</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对仲钦</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的思念。阁前有榕树，枝叶</a:t>
            </a:r>
            <a:r>
              <a:rPr lang="zh-CN" altLang="en-US" sz="2400" b="1" dirty="0">
                <a:highlight>
                  <a:srgbClr val="FFFF00"/>
                </a:highlight>
                <a:latin typeface="楷体" panose="02010609060101010101" charset="-122"/>
                <a:ea typeface="楷体" panose="02010609060101010101" charset="-122"/>
              </a:rPr>
              <a:t>交错遮蔽</a:t>
            </a:r>
            <a:r>
              <a:rPr lang="zh-CN" altLang="en-US" sz="2400" b="1" dirty="0">
                <a:latin typeface="楷体" panose="02010609060101010101" charset="-122"/>
                <a:ea typeface="楷体" panose="02010609060101010101" charset="-122"/>
              </a:rPr>
              <a:t>阁顶，这里是张仲钦</a:t>
            </a:r>
            <a:r>
              <a:rPr lang="zh-CN" altLang="en-US" sz="2400" b="1" dirty="0">
                <a:highlight>
                  <a:srgbClr val="FFFF00"/>
                </a:highlight>
                <a:latin typeface="楷体" panose="02010609060101010101" charset="-122"/>
                <a:ea typeface="楷体" panose="02010609060101010101" charset="-122"/>
              </a:rPr>
              <a:t>游玩歇息</a:t>
            </a:r>
            <a:r>
              <a:rPr lang="zh-CN" altLang="en-US" sz="2400" b="1" dirty="0">
                <a:latin typeface="楷体" panose="02010609060101010101" charset="-122"/>
                <a:ea typeface="楷体" panose="02010609060101010101" charset="-122"/>
              </a:rPr>
              <a:t>的地方。</a:t>
            </a:r>
            <a:endParaRPr lang="en-US" altLang="zh-CN" sz="2400" b="1" dirty="0">
              <a:latin typeface="楷体" panose="02010609060101010101" charset="-122"/>
              <a:ea typeface="楷体" panose="02010609060101010101" charset="-122"/>
            </a:endParaRPr>
          </a:p>
          <a:p>
            <a:r>
              <a:rPr lang="en-US" altLang="zh-CN" sz="2400" b="1"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sz="2400" b="1" dirty="0">
                <a:solidFill>
                  <a:srgbClr val="000000"/>
                </a:solidFill>
                <a:effectLst/>
                <a:latin typeface="等线" panose="02010600030101010101" pitchFamily="2" charset="-122"/>
                <a:ea typeface="楷体" panose="02010609060101010101" charset="-122"/>
                <a:cs typeface="楷体" panose="02010609060101010101" charset="-122"/>
              </a:rPr>
              <a:t>乾道丙戌年</a:t>
            </a:r>
            <a:r>
              <a:rPr lang="en-US" altLang="zh-CN" sz="2400" b="1" dirty="0">
                <a:solidFill>
                  <a:srgbClr val="000000"/>
                </a:solidFill>
                <a:effectLst/>
                <a:latin typeface="等线" panose="02010600030101010101" pitchFamily="2" charset="-122"/>
                <a:ea typeface="楷体" panose="02010609060101010101" charset="-122"/>
                <a:cs typeface="楷体" panose="02010609060101010101" charset="-122"/>
              </a:rPr>
              <a:t> (1166</a:t>
            </a:r>
            <a:r>
              <a:rPr lang="zh-CN" altLang="zh-CN" sz="2400" b="1" dirty="0">
                <a:solidFill>
                  <a:srgbClr val="000000"/>
                </a:solidFill>
                <a:effectLst/>
                <a:latin typeface="等线" panose="02010600030101010101" pitchFamily="2" charset="-122"/>
                <a:ea typeface="楷体" panose="02010609060101010101" charset="-122"/>
                <a:cs typeface="楷体" panose="02010609060101010101" charset="-122"/>
              </a:rPr>
              <a:t>年</a:t>
            </a:r>
            <a:r>
              <a:rPr lang="en-US" altLang="zh-CN" sz="2400" b="1"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sz="2400" b="1" dirty="0">
                <a:solidFill>
                  <a:srgbClr val="000000"/>
                </a:solidFill>
                <a:effectLst/>
                <a:latin typeface="等线" panose="02010600030101010101" pitchFamily="2" charset="-122"/>
                <a:ea typeface="楷体" panose="02010609060101010101" charset="-122"/>
                <a:cs typeface="楷体" panose="02010609060101010101" charset="-122"/>
              </a:rPr>
              <a:t>五月</a:t>
            </a:r>
            <a:r>
              <a:rPr lang="zh-CN" altLang="zh-CN" sz="2400" b="1" dirty="0">
                <a:highlight>
                  <a:srgbClr val="FFFF00"/>
                </a:highlight>
                <a:latin typeface="+mn-ea"/>
              </a:rPr>
              <a:t>初一</a:t>
            </a:r>
            <a:r>
              <a:rPr lang="zh-CN" altLang="zh-CN" sz="2400" b="1" dirty="0">
                <a:solidFill>
                  <a:srgbClr val="000000"/>
                </a:solidFill>
                <a:effectLst/>
                <a:latin typeface="等线" panose="02010600030101010101" pitchFamily="2" charset="-122"/>
                <a:ea typeface="楷体" panose="02010609060101010101" charset="-122"/>
                <a:cs typeface="楷体" panose="02010609060101010101" charset="-122"/>
              </a:rPr>
              <a:t>日，历阳张某记。</a:t>
            </a:r>
            <a:endParaRPr lang="zh-CN" altLang="zh-CN" sz="24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5992495" cy="590994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1050754" name="矩形 6"/>
          <p:cNvSpPr/>
          <p:nvPr>
            <p:custDataLst>
              <p:tags r:id="rId2"/>
            </p:custDataLst>
          </p:nvPr>
        </p:nvSpPr>
        <p:spPr>
          <a:xfrm>
            <a:off x="6544310" y="701040"/>
            <a:ext cx="5360035" cy="591058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lstStyle/>
          <a:p>
            <a:r>
              <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1" name="文本框 10"/>
          <p:cNvSpPr txBox="1"/>
          <p:nvPr>
            <p:custDataLst>
              <p:tags r:id="rId4"/>
            </p:custDataLst>
          </p:nvPr>
        </p:nvSpPr>
        <p:spPr>
          <a:xfrm>
            <a:off x="594995" y="539750"/>
            <a:ext cx="780415" cy="337185"/>
          </a:xfrm>
          <a:prstGeom prst="rect">
            <a:avLst/>
          </a:prstGeom>
          <a:solidFill>
            <a:schemeClr val="accent1">
              <a:lumMod val="20000"/>
              <a:lumOff val="80000"/>
            </a:schemeClr>
          </a:solidFill>
        </p:spPr>
        <p:txBody>
          <a:bodyPr wrap="square" rtlCol="0">
            <a:spAutoFit/>
          </a:bodyPr>
          <a:lstStyle/>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3" name="文本框 12"/>
          <p:cNvSpPr txBox="1"/>
          <p:nvPr>
            <p:custDataLst>
              <p:tags r:id="rId5"/>
            </p:custDataLst>
          </p:nvPr>
        </p:nvSpPr>
        <p:spPr>
          <a:xfrm>
            <a:off x="6908800" y="539750"/>
            <a:ext cx="824865" cy="337185"/>
          </a:xfrm>
          <a:prstGeom prst="rect">
            <a:avLst/>
          </a:prstGeom>
          <a:solidFill>
            <a:schemeClr val="accent1">
              <a:lumMod val="20000"/>
              <a:lumOff val="80000"/>
            </a:schemeClr>
          </a:solidFill>
        </p:spPr>
        <p:txBody>
          <a:bodyPr wrap="square" rtlCol="0">
            <a:spAutoFit/>
          </a:bodyPr>
          <a:lstStyle/>
          <a:p>
            <a:pPr algn="ctr"/>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文本框 2"/>
          <p:cNvSpPr txBox="1"/>
          <p:nvPr/>
        </p:nvSpPr>
        <p:spPr>
          <a:xfrm>
            <a:off x="255865" y="701040"/>
            <a:ext cx="5974793" cy="6247864"/>
          </a:xfrm>
          <a:prstGeom prst="rect">
            <a:avLst/>
          </a:prstGeom>
          <a:noFill/>
        </p:spPr>
        <p:txBody>
          <a:bodyPr wrap="square">
            <a:spAutoFit/>
          </a:bodyPr>
          <a:lstStyle/>
          <a:p>
            <a:pPr indent="266700" algn="ctr" fontAlgn="base">
              <a:buNone/>
            </a:pPr>
            <a:r>
              <a:rPr lang="zh-CN" altLang="zh-CN" sz="16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棠阴阁记</a:t>
            </a:r>
            <a:r>
              <a:rPr lang="en-US" altLang="zh-CN" sz="1600" dirty="0">
                <a:solidFill>
                  <a:srgbClr val="000000"/>
                </a:solidFill>
                <a:latin typeface="等线" panose="02010600030101010101" pitchFamily="2" charset="-122"/>
                <a:ea typeface="等线" panose="02010600030101010101" pitchFamily="2" charset="-122"/>
                <a:cs typeface="Times New Roman" panose="02020603050405020304" pitchFamily="18" charset="0"/>
              </a:rPr>
              <a:t>    </a:t>
            </a:r>
            <a:r>
              <a:rPr lang="zh-CN" altLang="zh-CN" sz="16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张孝祥</a:t>
            </a:r>
            <a:endParaRPr lang="zh-CN" altLang="zh-CN" sz="16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zh-CN" altLang="zh-CN" sz="16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君子之为政，去之久</a:t>
            </a:r>
            <a:r>
              <a:rPr lang="zh-CN" altLang="zh-CN" sz="1600" dirty="0">
                <a:solidFill>
                  <a:srgbClr val="000000"/>
                </a:solidFill>
                <a:latin typeface="等线" panose="02010600030101010101" pitchFamily="2" charset="-122"/>
                <a:ea typeface="宋体" panose="02010600030101010101" pitchFamily="2" charset="-122"/>
              </a:rPr>
              <a:t>而犹见思者，必有恻怛爱民之诚心，感于民也深。故其来也，如慈父母之抚其子；其去也，如父母舍其子而去。父母舍其子而去，子之心之思，宁有既耶</a:t>
            </a:r>
            <a:r>
              <a:rPr lang="en-US" altLang="zh-CN" sz="1600" dirty="0">
                <a:solidFill>
                  <a:srgbClr val="000000"/>
                </a:solidFill>
                <a:latin typeface="等线" panose="02010600030101010101" pitchFamily="2" charset="-122"/>
                <a:ea typeface="宋体" panose="02010600030101010101" pitchFamily="2" charset="-122"/>
              </a:rPr>
              <a:t>?</a:t>
            </a:r>
            <a:r>
              <a:rPr lang="zh-CN" altLang="zh-CN" sz="1600" dirty="0">
                <a:solidFill>
                  <a:srgbClr val="000000"/>
                </a:solidFill>
                <a:latin typeface="等线" panose="02010600030101010101" pitchFamily="2" charset="-122"/>
                <a:ea typeface="宋体" panose="02010600030101010101" pitchFamily="2" charset="-122"/>
              </a:rPr>
              <a:t>犹曰：“吾父母将复吾归。”及其久而不复来也，思之之心益不能忘。于是过其宫室，见其所服用与其所爱乐，起敬起慕，尸而祝之，社而稷之，更数十百世而不敢怠者，盖昔之人以为父母，则今之人皆其孙子。孙子而事其祖，宜如何也</a:t>
            </a:r>
            <a:r>
              <a:rPr lang="en-US" altLang="zh-CN" sz="1600" dirty="0">
                <a:solidFill>
                  <a:srgbClr val="000000"/>
                </a:solidFill>
                <a:latin typeface="等线" panose="02010600030101010101" pitchFamily="2" charset="-122"/>
                <a:ea typeface="宋体" panose="02010600030101010101" pitchFamily="2" charset="-122"/>
              </a:rPr>
              <a:t>?</a:t>
            </a:r>
            <a:endParaRPr lang="zh-CN" altLang="zh-CN" sz="1600" dirty="0">
              <a:solidFill>
                <a:srgbClr val="000000"/>
              </a:solidFill>
              <a:latin typeface="等线" panose="02010600030101010101" pitchFamily="2" charset="-122"/>
              <a:ea typeface="宋体" panose="02010600030101010101" pitchFamily="2" charset="-122"/>
            </a:endParaRPr>
          </a:p>
          <a:p>
            <a:pPr indent="266700" algn="just" fontAlgn="base">
              <a:buNone/>
            </a:pPr>
            <a:r>
              <a:rPr lang="zh-CN" altLang="zh-CN" sz="1600" dirty="0">
                <a:solidFill>
                  <a:srgbClr val="000000"/>
                </a:solidFill>
                <a:latin typeface="等线" panose="02010600030101010101" pitchFamily="2" charset="-122"/>
                <a:ea typeface="宋体" panose="02010600030101010101" pitchFamily="2" charset="-122"/>
              </a:rPr>
              <a:t>余昔为中都官，闻闽有贤令曰张君仲钦，闽之人歌舞之，去而思之。前年余为建康，仲钦适通判府事，当涂①阙守，余檄仲钦摄焉。居数月，余罢建康，仲钦亦代去。余居当涂之别邑往来田间闻民之思仲钦饮食必祷也。余曰：“张君之政何如，而使尔不忘若是</a:t>
            </a:r>
            <a:r>
              <a:rPr lang="en-US" altLang="zh-CN" sz="1600" dirty="0">
                <a:solidFill>
                  <a:srgbClr val="000000"/>
                </a:solidFill>
                <a:latin typeface="等线" panose="02010600030101010101" pitchFamily="2" charset="-122"/>
                <a:ea typeface="宋体" panose="02010600030101010101" pitchFamily="2" charset="-122"/>
              </a:rPr>
              <a:t>?</a:t>
            </a:r>
            <a:r>
              <a:rPr lang="zh-CN" altLang="zh-CN" sz="1600" dirty="0">
                <a:solidFill>
                  <a:srgbClr val="000000"/>
                </a:solidFill>
                <a:latin typeface="等线" panose="02010600030101010101" pitchFamily="2" charset="-122"/>
                <a:ea typeface="宋体" panose="02010600030101010101" pitchFamily="2" charset="-122"/>
              </a:rPr>
              <a:t>”民曰：“我亦不能知。但去年有水菑，而君寔来，民不知水；今年水不为害，而吾惧然若将陨焉。君之时，吾与官若相忘；君去我，我日与州县之吏接。我亦不知其故，知思君而已。”</a:t>
            </a:r>
            <a:endParaRPr lang="zh-CN" altLang="zh-CN" sz="1600" dirty="0">
              <a:solidFill>
                <a:srgbClr val="000000"/>
              </a:solidFill>
              <a:latin typeface="等线" panose="02010600030101010101" pitchFamily="2" charset="-122"/>
              <a:ea typeface="宋体" panose="02010600030101010101" pitchFamily="2" charset="-122"/>
            </a:endParaRPr>
          </a:p>
          <a:p>
            <a:pPr indent="266700" algn="just" fontAlgn="base">
              <a:buNone/>
            </a:pPr>
            <a:r>
              <a:rPr lang="zh-CN" altLang="zh-CN" sz="1600" dirty="0">
                <a:solidFill>
                  <a:srgbClr val="000000"/>
                </a:solidFill>
                <a:latin typeface="等线" panose="02010600030101010101" pitchFamily="2" charset="-122"/>
                <a:ea typeface="宋体" panose="02010600030101010101" pitchFamily="2" charset="-122"/>
              </a:rPr>
              <a:t>去年余来桂林，仲钦提点广西狱事。下车一月，冒黄茅瘴走二十五州，以扁舟渡海，吏士扣头涕泣交谏，仲钦搴裳登舟。半济，风作，舟师震骇，仲钦怡然不为动也。黜陟罢行，一皆考之民，民扶舆讙噭，以为百年未之见也。夫以当涂之思，则知闽之思；以闽、当涂占之，仲钦之去岭表而还天朝也，民之思仲钦可胜述哉！</a:t>
            </a:r>
            <a:endParaRPr lang="zh-CN" altLang="zh-CN" sz="1600" dirty="0">
              <a:solidFill>
                <a:srgbClr val="000000"/>
              </a:solidFill>
              <a:latin typeface="等线" panose="02010600030101010101" pitchFamily="2" charset="-122"/>
              <a:ea typeface="宋体" panose="02010600030101010101" pitchFamily="2" charset="-122"/>
            </a:endParaRPr>
          </a:p>
          <a:p>
            <a:pPr indent="266700" algn="just" fontAlgn="base">
              <a:buNone/>
            </a:pPr>
            <a:r>
              <a:rPr lang="zh-CN" altLang="zh-CN" sz="1600" dirty="0">
                <a:solidFill>
                  <a:srgbClr val="000000"/>
                </a:solidFill>
                <a:latin typeface="等线" panose="02010600030101010101" pitchFamily="2" charset="-122"/>
                <a:ea typeface="宋体" panose="02010600030101010101" pitchFamily="2" charset="-122"/>
              </a:rPr>
              <a:t>昔召伯之教，明于南国，而人爱其甘棠②。故余登仲</a:t>
            </a:r>
            <a:r>
              <a:rPr lang="zh-CN" altLang="zh-CN" sz="16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钦之阁，名之曰棠阴，以识民异日之思。</a:t>
            </a:r>
            <a:r>
              <a:rPr lang="zh-CN" altLang="zh-CN" sz="1600" u="sng"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阁之前有榕木，交荫阁上，仲钦之所游息。</a:t>
            </a:r>
            <a:endParaRPr lang="zh-CN" altLang="zh-CN" sz="16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r>
              <a:rPr lang="zh-CN" altLang="zh-CN" sz="16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乾道丙戌五月朔日，历阳张某记。</a:t>
            </a:r>
            <a:endParaRPr lang="zh-CN" altLang="zh-CN" sz="16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6553162" y="814537"/>
            <a:ext cx="5360035" cy="5909310"/>
          </a:xfrm>
          <a:prstGeom prst="rect">
            <a:avLst/>
          </a:prstGeom>
          <a:noFill/>
        </p:spPr>
        <p:txBody>
          <a:bodyPr wrap="square">
            <a:spAutoFit/>
          </a:bodyPr>
          <a:lstStyle/>
          <a:p>
            <a:r>
              <a:rPr lang="zh-CN" altLang="en-US" dirty="0"/>
              <a:t>       张孝祥的《棠阴阁记》是一篇为友人张仲钦（字维）所建的阁楼所作的记文。文章通过赞颂张仲钦的为政爱民，表达了对贤能官员的推崇。文中提到，张仲钦在福建、当涂、广西等地任职时，皆以仁政惠民，深得百姓爱戴。例如，他在广西任提点刑狱时，不惧瘴疠险阻，公正执法，民众感念其德，故张孝祥将其阁命名为“棠阴”，借用西周召公甘棠遗爱的典故，喻示其政绩将如古贤般被后世铭记。该文写于乾道丙戌年（1166年）五月，正值张孝祥任职桂林期间。</a:t>
            </a:r>
            <a:endParaRPr lang="en-US" altLang="zh-CN" dirty="0"/>
          </a:p>
          <a:p>
            <a:r>
              <a:rPr lang="zh-CN" altLang="en-US" dirty="0"/>
              <a:t>       从历史意义来看，《棠阴阁记》反映了南宋地方治理的理想模式，强调官员应以“恻怛爱民之诚心”施政，体现了儒家仁政思想对士大夫的影响。文学上，该文语言简练而情感真挚，通过具体事例刻画人物形象，如张仲钦冒险渡海、公正断案的细节，生动展现了其刚毅与仁德。此外，文中“棠阴”的命名亦成为张孝祥词作《丑奴儿·张仲钦母夫人寿》的意象来源（“棠阴阁上棠阴满”），形成文词互证，丰富了宋代文学的政治与伦理内涵。全文既是颂扬良吏的纪实文本，也是南宋士大夫政治理想与文学表达的典范。</a:t>
            </a:r>
            <a:endParaRPr lang="zh-CN" altLang="en-US" dirty="0"/>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2345578"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012141" y="701040"/>
            <a:ext cx="8982374"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500428" y="539750"/>
            <a:ext cx="1078230" cy="337185"/>
          </a:xfrm>
          <a:prstGeom prst="rect">
            <a:avLst/>
          </a:prstGeom>
          <a:solidFill>
            <a:schemeClr val="accent1">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3012141" y="888569"/>
            <a:ext cx="8982373" cy="1107996"/>
          </a:xfrm>
          <a:prstGeom prst="rect">
            <a:avLst/>
          </a:prstGeom>
          <a:noFill/>
          <a:ln w="9525">
            <a:noFill/>
          </a:ln>
        </p:spPr>
        <p:txBody>
          <a:bodyPr wrap="square">
            <a:spAutoFit/>
          </a:bodyPr>
          <a:lstStyle/>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en-US" sz="2200" b="0" dirty="0">
                <a:solidFill>
                  <a:srgbClr val="000000"/>
                </a:solidFill>
                <a:latin typeface="宋体" panose="02010600030101010101" pitchFamily="2" charset="-122"/>
              </a:rPr>
              <a:t>  </a:t>
            </a:r>
            <a:endParaRPr lang="en-US" sz="2200" b="0" dirty="0">
              <a:solidFill>
                <a:srgbClr val="000000"/>
              </a:solidFill>
              <a:latin typeface="宋体" panose="02010600030101010101" pitchFamily="2" charset="-122"/>
            </a:endParaRPr>
          </a:p>
          <a:p>
            <a:r>
              <a:rPr lang="zh-CN" altLang="en-US" sz="2200" dirty="0">
                <a:latin typeface="仿宋" panose="02010609060101010101" charset="-122"/>
                <a:ea typeface="仿宋" panose="02010609060101010101" charset="-122"/>
                <a:cs typeface="仿宋" panose="02010609060101010101" charset="-122"/>
                <a:sym typeface="+mn-ea"/>
              </a:rPr>
              <a:t>本题重点考查考生</a:t>
            </a:r>
            <a:r>
              <a:rPr lang="zh-CN" altLang="en-US" sz="2200" dirty="0">
                <a:solidFill>
                  <a:srgbClr val="FF0000"/>
                </a:solidFill>
                <a:latin typeface="仿宋" panose="02010609060101010101" charset="-122"/>
                <a:ea typeface="仿宋" panose="02010609060101010101" charset="-122"/>
                <a:cs typeface="仿宋" panose="02010609060101010101" charset="-122"/>
                <a:sym typeface="+mn-ea"/>
              </a:rPr>
              <a:t>文言文断句</a:t>
            </a:r>
            <a:r>
              <a:rPr lang="zh-CN" altLang="en-US" sz="2200" dirty="0">
                <a:latin typeface="仿宋" panose="02010609060101010101" charset="-122"/>
                <a:ea typeface="仿宋" panose="02010609060101010101" charset="-122"/>
                <a:cs typeface="仿宋" panose="02010609060101010101" charset="-122"/>
                <a:sym typeface="+mn-ea"/>
              </a:rPr>
              <a:t>的能力，包括实词的理解、虚词的把握、句式的运用，以及事理的连贯性、流畅性。</a:t>
            </a:r>
            <a:endParaRPr lang="en-US" altLang="en-US" sz="2200" b="0" dirty="0">
              <a:solidFill>
                <a:srgbClr val="000000"/>
              </a:solidFill>
              <a:latin typeface="宋体" panose="02010600030101010101" pitchFamily="2" charset="-122"/>
            </a:endParaRPr>
          </a:p>
        </p:txBody>
      </p:sp>
      <p:sp>
        <p:nvSpPr>
          <p:cNvPr id="10" name="文本框 9"/>
          <p:cNvSpPr txBox="1"/>
          <p:nvPr>
            <p:custDataLst>
              <p:tags r:id="rId6"/>
            </p:custDataLst>
          </p:nvPr>
        </p:nvSpPr>
        <p:spPr>
          <a:xfrm>
            <a:off x="3012141" y="1940878"/>
            <a:ext cx="8982374" cy="3477875"/>
          </a:xfrm>
          <a:prstGeom prst="rect">
            <a:avLst/>
          </a:prstGeom>
          <a:noFill/>
          <a:ln w="9525">
            <a:noFill/>
          </a:ln>
        </p:spPr>
        <p:txBody>
          <a:bodyPr wrap="square">
            <a:spAutoFit/>
          </a:bodyPr>
          <a:lstStyle/>
          <a:p>
            <a:pPr indent="0" fontAlgn="auto"/>
            <a:r>
              <a:rPr lang="zh-CN" sz="2000" b="0" dirty="0">
                <a:solidFill>
                  <a:srgbClr val="000000"/>
                </a:solidFill>
                <a:ea typeface="黑体" panose="02010609060101010101" charset="-122"/>
              </a:rPr>
              <a:t>【解题思路】</a:t>
            </a:r>
            <a:endParaRPr lang="en-US" altLang="zh-CN" sz="2000" b="0" dirty="0">
              <a:solidFill>
                <a:srgbClr val="000000"/>
              </a:solidFill>
              <a:ea typeface="黑体" panose="02010609060101010101" charset="-122"/>
            </a:endParaRPr>
          </a:p>
          <a:p>
            <a:r>
              <a:rPr lang="zh-CN" altLang="zh-CN" sz="2000" dirty="0">
                <a:solidFill>
                  <a:srgbClr val="A97459"/>
                </a:solidFill>
              </a:rPr>
              <a:t>原文断句：余居当涂之别邑，往来田间，闻民之思仲钦，饮食必祷也。</a:t>
            </a:r>
            <a:endParaRPr lang="en-US" altLang="zh-CN" sz="2000" dirty="0">
              <a:solidFill>
                <a:srgbClr val="A97459"/>
              </a:solidFill>
            </a:endParaRPr>
          </a:p>
          <a:p>
            <a:r>
              <a:rPr lang="zh-CN" altLang="en-US" sz="2000" dirty="0">
                <a:solidFill>
                  <a:srgbClr val="A97459"/>
                </a:solidFill>
              </a:rPr>
              <a:t>“当涂之别邑”的“之”是用于定语和中心语之间的结构助词，</a:t>
            </a:r>
            <a:r>
              <a:rPr lang="en-US" altLang="zh-CN" sz="2000" dirty="0">
                <a:solidFill>
                  <a:srgbClr val="A97459"/>
                </a:solidFill>
              </a:rPr>
              <a:t>A</a:t>
            </a:r>
            <a:r>
              <a:rPr lang="zh-CN" altLang="en-US" sz="2000" dirty="0">
                <a:solidFill>
                  <a:srgbClr val="A97459"/>
                </a:solidFill>
              </a:rPr>
              <a:t>处不断；</a:t>
            </a:r>
            <a:endParaRPr lang="en-US" altLang="zh-CN" sz="2000" dirty="0">
              <a:solidFill>
                <a:srgbClr val="A97459"/>
              </a:solidFill>
            </a:endParaRPr>
          </a:p>
          <a:p>
            <a:r>
              <a:rPr lang="en-US" altLang="zh-CN" sz="2000" dirty="0">
                <a:solidFill>
                  <a:srgbClr val="A97459"/>
                </a:solidFill>
              </a:rPr>
              <a:t>“</a:t>
            </a:r>
            <a:r>
              <a:rPr lang="zh-CN" altLang="zh-CN" sz="2000" dirty="0">
                <a:solidFill>
                  <a:srgbClr val="A97459"/>
                </a:solidFill>
              </a:rPr>
              <a:t>别邑</a:t>
            </a:r>
            <a:r>
              <a:rPr lang="en-US" altLang="zh-CN" sz="2000" dirty="0">
                <a:solidFill>
                  <a:srgbClr val="A97459"/>
                </a:solidFill>
              </a:rPr>
              <a:t>”</a:t>
            </a:r>
            <a:r>
              <a:rPr lang="zh-CN" altLang="zh-CN" sz="2000" dirty="0">
                <a:solidFill>
                  <a:srgbClr val="A97459"/>
                </a:solidFill>
              </a:rPr>
              <a:t>是</a:t>
            </a:r>
            <a:r>
              <a:rPr lang="en-US" altLang="zh-CN" sz="2000" dirty="0">
                <a:solidFill>
                  <a:srgbClr val="A97459"/>
                </a:solidFill>
              </a:rPr>
              <a:t>“</a:t>
            </a:r>
            <a:r>
              <a:rPr lang="zh-CN" altLang="zh-CN" sz="2000" dirty="0">
                <a:solidFill>
                  <a:srgbClr val="A97459"/>
                </a:solidFill>
              </a:rPr>
              <a:t>居</a:t>
            </a:r>
            <a:r>
              <a:rPr lang="en-US" altLang="zh-CN" sz="2000" dirty="0">
                <a:solidFill>
                  <a:srgbClr val="A97459"/>
                </a:solidFill>
              </a:rPr>
              <a:t>”</a:t>
            </a:r>
            <a:r>
              <a:rPr lang="zh-CN" altLang="zh-CN" sz="2000" dirty="0">
                <a:solidFill>
                  <a:srgbClr val="A97459"/>
                </a:solidFill>
              </a:rPr>
              <a:t>的宾语中心语，至此句意完整，</a:t>
            </a:r>
            <a:r>
              <a:rPr lang="en-US" altLang="zh-CN" sz="2000" dirty="0">
                <a:solidFill>
                  <a:srgbClr val="A97459"/>
                </a:solidFill>
              </a:rPr>
              <a:t>B</a:t>
            </a:r>
            <a:r>
              <a:rPr lang="zh-CN" altLang="en-US" sz="2000" dirty="0">
                <a:solidFill>
                  <a:srgbClr val="A97459"/>
                </a:solidFill>
              </a:rPr>
              <a:t>处</a:t>
            </a:r>
            <a:r>
              <a:rPr lang="zh-CN" altLang="zh-CN" sz="2000" dirty="0">
                <a:solidFill>
                  <a:srgbClr val="A97459"/>
                </a:solidFill>
              </a:rPr>
              <a:t>断</a:t>
            </a:r>
            <a:r>
              <a:rPr lang="zh-CN" altLang="en-US" sz="2000" dirty="0">
                <a:solidFill>
                  <a:srgbClr val="A97459"/>
                </a:solidFill>
              </a:rPr>
              <a:t>；</a:t>
            </a:r>
            <a:endParaRPr lang="en-US" altLang="zh-CN" sz="2000" dirty="0">
              <a:solidFill>
                <a:srgbClr val="A97459"/>
              </a:solidFill>
            </a:endParaRPr>
          </a:p>
          <a:p>
            <a:r>
              <a:rPr lang="zh-CN" altLang="en-US" sz="2000" dirty="0">
                <a:solidFill>
                  <a:srgbClr val="A97459"/>
                </a:solidFill>
              </a:rPr>
              <a:t>“田间”前省略介词“于”，相当于后置状语，“（于）田间往来”</a:t>
            </a:r>
            <a:r>
              <a:rPr lang="en-US" altLang="zh-CN" sz="2000" dirty="0">
                <a:solidFill>
                  <a:srgbClr val="A97459"/>
                </a:solidFill>
              </a:rPr>
              <a:t>C</a:t>
            </a:r>
            <a:r>
              <a:rPr lang="zh-CN" altLang="en-US" sz="2000" dirty="0">
                <a:solidFill>
                  <a:srgbClr val="A97459"/>
                </a:solidFill>
              </a:rPr>
              <a:t>处不断，</a:t>
            </a:r>
            <a:r>
              <a:rPr lang="en-US" altLang="zh-CN" sz="2000" dirty="0">
                <a:solidFill>
                  <a:srgbClr val="A97459"/>
                </a:solidFill>
              </a:rPr>
              <a:t>D</a:t>
            </a:r>
            <a:r>
              <a:rPr lang="zh-CN" altLang="en-US" sz="2000" dirty="0">
                <a:solidFill>
                  <a:srgbClr val="A97459"/>
                </a:solidFill>
              </a:rPr>
              <a:t>处断；</a:t>
            </a:r>
            <a:endParaRPr lang="en-US" altLang="zh-CN" sz="2000" dirty="0">
              <a:solidFill>
                <a:srgbClr val="A97459"/>
              </a:solidFill>
            </a:endParaRPr>
          </a:p>
          <a:p>
            <a:r>
              <a:rPr lang="zh-CN" altLang="en-US" sz="2000" dirty="0">
                <a:solidFill>
                  <a:srgbClr val="A97459"/>
                </a:solidFill>
              </a:rPr>
              <a:t>“闻民之思仲钦的“之”，为主谓之间，取消句子独立性，</a:t>
            </a:r>
            <a:r>
              <a:rPr lang="en-US" altLang="zh-CN" sz="2000" dirty="0">
                <a:solidFill>
                  <a:srgbClr val="A97459"/>
                </a:solidFill>
              </a:rPr>
              <a:t>E</a:t>
            </a:r>
            <a:r>
              <a:rPr lang="zh-CN" altLang="en-US" sz="2000" dirty="0">
                <a:solidFill>
                  <a:srgbClr val="A97459"/>
                </a:solidFill>
              </a:rPr>
              <a:t>处不断；”思仲钦“为动宾结构，</a:t>
            </a:r>
            <a:r>
              <a:rPr lang="en-US" altLang="zh-CN" sz="2000" dirty="0">
                <a:solidFill>
                  <a:srgbClr val="A97459"/>
                </a:solidFill>
              </a:rPr>
              <a:t>F</a:t>
            </a:r>
            <a:r>
              <a:rPr lang="zh-CN" altLang="en-US" sz="2000" dirty="0">
                <a:solidFill>
                  <a:srgbClr val="A97459"/>
                </a:solidFill>
              </a:rPr>
              <a:t>处不断，</a:t>
            </a:r>
            <a:r>
              <a:rPr lang="en-US" altLang="zh-CN" sz="2000" dirty="0">
                <a:solidFill>
                  <a:srgbClr val="A97459"/>
                </a:solidFill>
              </a:rPr>
              <a:t>G</a:t>
            </a:r>
            <a:r>
              <a:rPr lang="zh-CN" altLang="en-US" sz="2000" dirty="0">
                <a:solidFill>
                  <a:srgbClr val="A97459"/>
                </a:solidFill>
              </a:rPr>
              <a:t>处断</a:t>
            </a:r>
            <a:endParaRPr lang="en-US" altLang="zh-CN" sz="2000" dirty="0">
              <a:solidFill>
                <a:srgbClr val="A97459"/>
              </a:solidFill>
            </a:endParaRPr>
          </a:p>
          <a:p>
            <a:r>
              <a:rPr lang="en-US" altLang="zh-CN" sz="2000" dirty="0">
                <a:solidFill>
                  <a:srgbClr val="A97459"/>
                </a:solidFill>
              </a:rPr>
              <a:t>(</a:t>
            </a:r>
            <a:r>
              <a:rPr lang="zh-CN" altLang="zh-CN" sz="2000" dirty="0">
                <a:solidFill>
                  <a:srgbClr val="A97459"/>
                </a:solidFill>
              </a:rPr>
              <a:t>评分参考：每涂对一处给</a:t>
            </a:r>
            <a:r>
              <a:rPr lang="en-US" altLang="zh-CN" sz="2000" dirty="0">
                <a:solidFill>
                  <a:srgbClr val="A97459"/>
                </a:solidFill>
              </a:rPr>
              <a:t>1</a:t>
            </a:r>
            <a:r>
              <a:rPr lang="zh-CN" altLang="zh-CN" sz="2000" dirty="0">
                <a:solidFill>
                  <a:srgbClr val="A97459"/>
                </a:solidFill>
              </a:rPr>
              <a:t>分，涂黑超过</a:t>
            </a:r>
            <a:r>
              <a:rPr lang="en-US" altLang="zh-CN" sz="2000" dirty="0">
                <a:solidFill>
                  <a:srgbClr val="A97459"/>
                </a:solidFill>
              </a:rPr>
              <a:t>3</a:t>
            </a:r>
            <a:r>
              <a:rPr lang="zh-CN" altLang="zh-CN" sz="2000" dirty="0">
                <a:solidFill>
                  <a:srgbClr val="A97459"/>
                </a:solidFill>
              </a:rPr>
              <a:t>处不给分。</a:t>
            </a:r>
            <a:r>
              <a:rPr lang="en-US" altLang="zh-CN" sz="2000" dirty="0">
                <a:solidFill>
                  <a:srgbClr val="A97459"/>
                </a:solidFill>
              </a:rPr>
              <a:t>)</a:t>
            </a:r>
            <a:endParaRPr lang="en-US" altLang="zh-CN" sz="2000" dirty="0">
              <a:solidFill>
                <a:srgbClr val="A97459"/>
              </a:solidFill>
            </a:endParaRPr>
          </a:p>
          <a:p>
            <a:r>
              <a:rPr lang="zh-CN" altLang="en-US" sz="2000" dirty="0">
                <a:solidFill>
                  <a:srgbClr val="A97459"/>
                </a:solidFill>
              </a:rPr>
              <a:t>断句文意：我住在当涂别县时，往来于乡间，听说百姓思念仲钦，连饮食时都会祈祷。</a:t>
            </a:r>
            <a:endParaRPr lang="en-US" altLang="zh-CN" sz="2000" dirty="0">
              <a:solidFill>
                <a:srgbClr val="A97459"/>
              </a:solidFill>
            </a:endParaRPr>
          </a:p>
        </p:txBody>
      </p:sp>
      <p:sp>
        <p:nvSpPr>
          <p:cNvPr id="11" name="文本框 10"/>
          <p:cNvSpPr txBox="1"/>
          <p:nvPr/>
        </p:nvSpPr>
        <p:spPr>
          <a:xfrm>
            <a:off x="3012141" y="5592791"/>
            <a:ext cx="8088929" cy="954107"/>
          </a:xfrm>
          <a:prstGeom prst="rect">
            <a:avLst/>
          </a:prstGeom>
          <a:noFill/>
          <a:ln w="9525">
            <a:noFill/>
          </a:ln>
        </p:spPr>
        <p:txBody>
          <a:bodyPr wrap="square">
            <a:spAutoFit/>
          </a:bodyPr>
          <a:lstStyle/>
          <a:p>
            <a:pPr indent="0" fontAlgn="auto"/>
            <a:r>
              <a:rPr lang="zh-CN" sz="2800" dirty="0">
                <a:solidFill>
                  <a:srgbClr val="000000"/>
                </a:solidFill>
                <a:ea typeface="黑体" panose="02010609060101010101" charset="-122"/>
                <a:sym typeface="+mn-ea"/>
              </a:rPr>
              <a:t>【参考答案】</a:t>
            </a:r>
            <a:endParaRPr lang="en-US" altLang="zh-CN" sz="2800" dirty="0">
              <a:solidFill>
                <a:srgbClr val="000000"/>
              </a:solidFill>
              <a:ea typeface="黑体" panose="02010609060101010101" charset="-122"/>
              <a:sym typeface="+mn-ea"/>
            </a:endParaRPr>
          </a:p>
          <a:p>
            <a:pPr indent="0" fontAlgn="auto"/>
            <a:r>
              <a:rPr lang="en-US" altLang="zh-CN" sz="2800" b="1" dirty="0">
                <a:solidFill>
                  <a:srgbClr val="FF0000"/>
                </a:solidFill>
                <a:effectLst/>
                <a:latin typeface="宋体" panose="02010600030101010101" pitchFamily="2" charset="-122"/>
                <a:ea typeface="等线" panose="02010600030101010101" pitchFamily="2" charset="-122"/>
                <a:cs typeface="宋体" panose="02010600030101010101" pitchFamily="2" charset="-122"/>
              </a:rPr>
              <a:t>BDG</a:t>
            </a:r>
            <a:r>
              <a:rPr lang="en-US" sz="2800" dirty="0">
                <a:solidFill>
                  <a:srgbClr val="FF0000"/>
                </a:solidFill>
                <a:latin typeface="宋体" panose="02010600030101010101" pitchFamily="2" charset="-122"/>
                <a:ea typeface="黑体" panose="02010609060101010101" charset="-122"/>
                <a:sym typeface="+mn-ea"/>
              </a:rPr>
              <a:t> </a:t>
            </a:r>
            <a:r>
              <a:rPr lang="en-US" sz="2800" dirty="0">
                <a:solidFill>
                  <a:srgbClr val="000000"/>
                </a:solidFill>
                <a:latin typeface="宋体" panose="02010600030101010101" pitchFamily="2" charset="-122"/>
                <a:ea typeface="黑体" panose="02010609060101010101" charset="-122"/>
                <a:sym typeface="+mn-ea"/>
              </a:rPr>
              <a:t> </a:t>
            </a:r>
            <a:r>
              <a:rPr lang="en-US" sz="2800" b="0" dirty="0">
                <a:solidFill>
                  <a:srgbClr val="000000"/>
                </a:solidFill>
                <a:latin typeface="宋体" panose="02010600030101010101" pitchFamily="2" charset="-122"/>
              </a:rPr>
              <a:t> </a:t>
            </a:r>
            <a:endParaRPr lang="en-US" altLang="en-US" sz="2800" b="0" dirty="0">
              <a:solidFill>
                <a:srgbClr val="00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247015" y="947738"/>
            <a:ext cx="2242819" cy="5632311"/>
          </a:xfrm>
          <a:prstGeom prst="rect">
            <a:avLst/>
          </a:prstGeom>
          <a:noFill/>
        </p:spPr>
        <p:txBody>
          <a:bodyPr wrap="square">
            <a:spAutoFit/>
          </a:bodyPr>
          <a:lstStyle/>
          <a:p>
            <a:pPr indent="266700" algn="just" fontAlgn="base">
              <a:buNone/>
            </a:pPr>
            <a:r>
              <a:rPr lang="en-US" altLang="zh-CN" sz="2400" b="1" dirty="0">
                <a:solidFill>
                  <a:srgbClr val="000000"/>
                </a:solidFill>
                <a:latin typeface="等线" panose="02010600030101010101" pitchFamily="2" charset="-122"/>
                <a:ea typeface="宋体" panose="02010600030101010101" pitchFamily="2" charset="-122"/>
              </a:rPr>
              <a:t>10.</a:t>
            </a:r>
            <a:r>
              <a:rPr lang="zh-CN" altLang="zh-CN" sz="2400" b="1" dirty="0">
                <a:solidFill>
                  <a:srgbClr val="000000"/>
                </a:solidFill>
                <a:latin typeface="等线" panose="02010600030101010101" pitchFamily="2" charset="-122"/>
                <a:ea typeface="宋体" panose="02010600030101010101" pitchFamily="2" charset="-122"/>
              </a:rPr>
              <a:t>材料中画波浪线的部分有三处需要断句，请用铅笔将答题卡上相应位置的答案标号涂黑，每涂对一处给</a:t>
            </a:r>
            <a:r>
              <a:rPr lang="en-US" altLang="zh-CN" sz="2400" b="1" dirty="0">
                <a:solidFill>
                  <a:srgbClr val="000000"/>
                </a:solidFill>
                <a:latin typeface="等线" panose="02010600030101010101" pitchFamily="2" charset="-122"/>
                <a:ea typeface="宋体" panose="02010600030101010101" pitchFamily="2" charset="-122"/>
              </a:rPr>
              <a:t>1</a:t>
            </a:r>
            <a:r>
              <a:rPr lang="zh-CN" altLang="zh-CN" sz="2400" b="1" dirty="0">
                <a:solidFill>
                  <a:srgbClr val="000000"/>
                </a:solidFill>
                <a:latin typeface="等线" panose="02010600030101010101" pitchFamily="2" charset="-122"/>
                <a:ea typeface="宋体" panose="02010600030101010101" pitchFamily="2" charset="-122"/>
              </a:rPr>
              <a:t>分，涂黑超过三处不给分。</a:t>
            </a:r>
            <a:r>
              <a:rPr lang="en-US" altLang="zh-CN" sz="2400" b="1" dirty="0">
                <a:solidFill>
                  <a:srgbClr val="000000"/>
                </a:solidFill>
                <a:latin typeface="等线" panose="02010600030101010101" pitchFamily="2" charset="-122"/>
                <a:ea typeface="宋体" panose="02010600030101010101" pitchFamily="2" charset="-122"/>
              </a:rPr>
              <a:t>(3</a:t>
            </a:r>
            <a:r>
              <a:rPr lang="zh-CN" altLang="zh-CN" sz="2400" b="1" dirty="0">
                <a:solidFill>
                  <a:srgbClr val="000000"/>
                </a:solidFill>
                <a:latin typeface="等线" panose="02010600030101010101" pitchFamily="2" charset="-122"/>
                <a:ea typeface="宋体" panose="02010600030101010101" pitchFamily="2" charset="-122"/>
              </a:rPr>
              <a:t>分</a:t>
            </a:r>
            <a:r>
              <a:rPr lang="en-US" altLang="zh-CN" sz="2400" b="1" dirty="0">
                <a:solidFill>
                  <a:srgbClr val="000000"/>
                </a:solidFill>
                <a:latin typeface="等线" panose="02010600030101010101" pitchFamily="2" charset="-122"/>
                <a:ea typeface="宋体" panose="02010600030101010101" pitchFamily="2" charset="-122"/>
              </a:rPr>
              <a:t>)</a:t>
            </a:r>
            <a:endParaRPr lang="zh-CN" altLang="zh-CN" sz="2400" b="1" dirty="0">
              <a:solidFill>
                <a:srgbClr val="000000"/>
              </a:solidFill>
              <a:latin typeface="等线" panose="02010600030101010101" pitchFamily="2" charset="-122"/>
              <a:ea typeface="宋体" panose="02010600030101010101" pitchFamily="2" charset="-122"/>
            </a:endParaRPr>
          </a:p>
          <a:p>
            <a:pPr indent="266700" algn="just" fontAlgn="base">
              <a:buNone/>
            </a:pPr>
            <a:r>
              <a:rPr lang="zh-CN" altLang="zh-CN" sz="2400" b="1" dirty="0">
                <a:solidFill>
                  <a:srgbClr val="000000"/>
                </a:solidFill>
                <a:latin typeface="等线" panose="02010600030101010101" pitchFamily="2" charset="-122"/>
                <a:ea typeface="宋体" panose="02010600030101010101" pitchFamily="2" charset="-122"/>
              </a:rPr>
              <a:t>余居当涂之</a:t>
            </a:r>
            <a:r>
              <a:rPr lang="en-US" altLang="zh-CN" sz="2400" b="1" dirty="0">
                <a:solidFill>
                  <a:srgbClr val="000000"/>
                </a:solidFill>
                <a:latin typeface="等线" panose="02010600030101010101" pitchFamily="2" charset="-122"/>
                <a:ea typeface="宋体" panose="02010600030101010101" pitchFamily="2" charset="-122"/>
              </a:rPr>
              <a:t>A</a:t>
            </a:r>
            <a:r>
              <a:rPr lang="zh-CN" altLang="zh-CN" sz="2400" b="1" dirty="0">
                <a:solidFill>
                  <a:srgbClr val="000000"/>
                </a:solidFill>
                <a:latin typeface="等线" panose="02010600030101010101" pitchFamily="2" charset="-122"/>
                <a:ea typeface="宋体" panose="02010600030101010101" pitchFamily="2" charset="-122"/>
              </a:rPr>
              <a:t>别邑</a:t>
            </a:r>
            <a:r>
              <a:rPr lang="en-US" altLang="zh-CN" sz="2400" b="1" dirty="0">
                <a:solidFill>
                  <a:srgbClr val="000000"/>
                </a:solidFill>
                <a:latin typeface="等线" panose="02010600030101010101" pitchFamily="2" charset="-122"/>
                <a:ea typeface="宋体" panose="02010600030101010101" pitchFamily="2" charset="-122"/>
              </a:rPr>
              <a:t>B</a:t>
            </a:r>
            <a:r>
              <a:rPr lang="zh-CN" altLang="zh-CN" sz="2400" b="1" dirty="0">
                <a:solidFill>
                  <a:srgbClr val="000000"/>
                </a:solidFill>
                <a:latin typeface="等线" panose="02010600030101010101" pitchFamily="2" charset="-122"/>
                <a:ea typeface="宋体" panose="02010600030101010101" pitchFamily="2" charset="-122"/>
              </a:rPr>
              <a:t>往来</a:t>
            </a:r>
            <a:r>
              <a:rPr lang="en-US" altLang="zh-CN" sz="2400" b="1" dirty="0">
                <a:solidFill>
                  <a:srgbClr val="000000"/>
                </a:solidFill>
                <a:latin typeface="等线" panose="02010600030101010101" pitchFamily="2" charset="-122"/>
                <a:ea typeface="宋体" panose="02010600030101010101" pitchFamily="2" charset="-122"/>
              </a:rPr>
              <a:t>C</a:t>
            </a:r>
            <a:r>
              <a:rPr lang="zh-CN" altLang="zh-CN" sz="2400" b="1" dirty="0">
                <a:solidFill>
                  <a:srgbClr val="000000"/>
                </a:solidFill>
                <a:latin typeface="等线" panose="02010600030101010101" pitchFamily="2" charset="-122"/>
                <a:ea typeface="宋体" panose="02010600030101010101" pitchFamily="2" charset="-122"/>
              </a:rPr>
              <a:t>田间</a:t>
            </a:r>
            <a:r>
              <a:rPr lang="en-US" altLang="zh-CN" sz="2400" b="1" dirty="0">
                <a:solidFill>
                  <a:srgbClr val="000000"/>
                </a:solidFill>
                <a:latin typeface="等线" panose="02010600030101010101" pitchFamily="2" charset="-122"/>
                <a:ea typeface="宋体" panose="02010600030101010101" pitchFamily="2" charset="-122"/>
              </a:rPr>
              <a:t>D</a:t>
            </a:r>
            <a:r>
              <a:rPr lang="zh-CN" altLang="zh-CN" sz="2400" b="1" dirty="0">
                <a:solidFill>
                  <a:srgbClr val="000000"/>
                </a:solidFill>
                <a:latin typeface="等线" panose="02010600030101010101" pitchFamily="2" charset="-122"/>
                <a:ea typeface="宋体" panose="02010600030101010101" pitchFamily="2" charset="-122"/>
              </a:rPr>
              <a:t>闻民</a:t>
            </a:r>
            <a:r>
              <a:rPr lang="en-US" altLang="zh-CN" sz="2400" b="1" dirty="0">
                <a:solidFill>
                  <a:srgbClr val="000000"/>
                </a:solidFill>
                <a:latin typeface="等线" panose="02010600030101010101" pitchFamily="2" charset="-122"/>
                <a:ea typeface="宋体" panose="02010600030101010101" pitchFamily="2" charset="-122"/>
              </a:rPr>
              <a:t>E</a:t>
            </a:r>
            <a:r>
              <a:rPr lang="zh-CN" altLang="zh-CN" sz="2400" b="1" dirty="0">
                <a:solidFill>
                  <a:srgbClr val="000000"/>
                </a:solidFill>
                <a:latin typeface="等线" panose="02010600030101010101" pitchFamily="2" charset="-122"/>
                <a:ea typeface="宋体" panose="02010600030101010101" pitchFamily="2" charset="-122"/>
              </a:rPr>
              <a:t>之思</a:t>
            </a:r>
            <a:r>
              <a:rPr lang="en-US" altLang="zh-CN" sz="2400" b="1" dirty="0">
                <a:solidFill>
                  <a:srgbClr val="000000"/>
                </a:solidFill>
                <a:latin typeface="等线" panose="02010600030101010101" pitchFamily="2" charset="-122"/>
                <a:ea typeface="宋体" panose="02010600030101010101" pitchFamily="2" charset="-122"/>
              </a:rPr>
              <a:t>F</a:t>
            </a:r>
            <a:r>
              <a:rPr lang="zh-CN" altLang="zh-CN" sz="2400" b="1" dirty="0">
                <a:solidFill>
                  <a:srgbClr val="000000"/>
                </a:solidFill>
                <a:latin typeface="等线" panose="02010600030101010101" pitchFamily="2" charset="-122"/>
                <a:ea typeface="宋体" panose="02010600030101010101" pitchFamily="2" charset="-122"/>
              </a:rPr>
              <a:t>仲钦</a:t>
            </a:r>
            <a:r>
              <a:rPr lang="en-US" altLang="zh-CN" sz="2400" b="1" dirty="0">
                <a:solidFill>
                  <a:srgbClr val="000000"/>
                </a:solidFill>
                <a:latin typeface="等线" panose="02010600030101010101" pitchFamily="2" charset="-122"/>
                <a:ea typeface="宋体" panose="02010600030101010101" pitchFamily="2" charset="-122"/>
              </a:rPr>
              <a:t>G</a:t>
            </a:r>
            <a:r>
              <a:rPr lang="zh-CN" altLang="zh-CN" sz="2400" b="1" dirty="0">
                <a:solidFill>
                  <a:srgbClr val="000000"/>
                </a:solidFill>
                <a:latin typeface="等线" panose="02010600030101010101" pitchFamily="2" charset="-122"/>
                <a:ea typeface="宋体" panose="02010600030101010101" pitchFamily="2" charset="-122"/>
              </a:rPr>
              <a:t>饮食</a:t>
            </a:r>
            <a:r>
              <a:rPr lang="en-US" altLang="zh-CN" sz="2400" b="1" dirty="0">
                <a:solidFill>
                  <a:srgbClr val="000000"/>
                </a:solidFill>
                <a:latin typeface="等线" panose="02010600030101010101" pitchFamily="2" charset="-122"/>
                <a:ea typeface="宋体" panose="02010600030101010101" pitchFamily="2" charset="-122"/>
              </a:rPr>
              <a:t>H</a:t>
            </a:r>
            <a:r>
              <a:rPr lang="zh-CN" altLang="zh-CN" sz="2400" b="1" dirty="0">
                <a:solidFill>
                  <a:srgbClr val="000000"/>
                </a:solidFill>
                <a:latin typeface="等线" panose="02010600030101010101" pitchFamily="2" charset="-122"/>
                <a:ea typeface="宋体" panose="02010600030101010101" pitchFamily="2" charset="-122"/>
              </a:rPr>
              <a:t>必祷也。</a:t>
            </a:r>
            <a:endParaRPr lang="zh-CN" altLang="zh-CN" sz="2400" b="1" dirty="0">
              <a:solidFill>
                <a:srgbClr val="000000"/>
              </a:solidFill>
              <a:latin typeface="等线"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49605" y="967740"/>
            <a:ext cx="10892790" cy="518477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6" name="文本框 5"/>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3"/>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2" name="文本框 1"/>
          <p:cNvSpPr txBox="1"/>
          <p:nvPr/>
        </p:nvSpPr>
        <p:spPr>
          <a:xfrm>
            <a:off x="857885" y="1059180"/>
            <a:ext cx="10559415" cy="452310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材料二：摘编自李晨《破译马里亚纳</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黑暗绿洲</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的生命密码》。</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 </a:t>
            </a:r>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选自《中国科学报》。</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《细胞》以封面专辑形式发表中国科学家团队</a:t>
            </a:r>
            <a:r>
              <a:rPr lang="en-US" altLang="zh-CN" sz="2400" b="1">
                <a:latin typeface="宋体" panose="02010600030101010101" pitchFamily="2" charset="-122"/>
                <a:ea typeface="宋体" panose="02010600030101010101" pitchFamily="2" charset="-122"/>
                <a:cs typeface="宋体" panose="02010600030101010101" pitchFamily="2" charset="-122"/>
              </a:rPr>
              <a:t>4</a:t>
            </a:r>
            <a:r>
              <a:rPr lang="zh-CN" altLang="en-US" sz="2400" b="1">
                <a:latin typeface="宋体" panose="02010600030101010101" pitchFamily="2" charset="-122"/>
                <a:ea typeface="宋体" panose="02010600030101010101" pitchFamily="2" charset="-122"/>
                <a:cs typeface="宋体" panose="02010600030101010101" pitchFamily="2" charset="-122"/>
              </a:rPr>
              <a:t>篇重磅论文</a:t>
            </a:r>
            <a:r>
              <a:rPr lang="en-US" altLang="zh-CN" sz="2400" b="1">
                <a:latin typeface="宋体" panose="02010600030101010101" pitchFamily="2" charset="-122"/>
                <a:ea typeface="宋体" panose="02010600030101010101" pitchFamily="2" charset="-122"/>
                <a:cs typeface="宋体" panose="02010600030101010101" pitchFamily="2" charset="-122"/>
              </a:rPr>
              <a:t>——1</a:t>
            </a:r>
            <a:r>
              <a:rPr lang="zh-CN" altLang="en-US" sz="2400" b="1">
                <a:latin typeface="宋体" panose="02010600030101010101" pitchFamily="2" charset="-122"/>
                <a:ea typeface="宋体" panose="02010600030101010101" pitchFamily="2" charset="-122"/>
                <a:cs typeface="宋体" panose="02010600030101010101" pitchFamily="2" charset="-122"/>
              </a:rPr>
              <a:t>篇旗舰文章勾勒项目全貌，</a:t>
            </a:r>
            <a:r>
              <a:rPr lang="en-US" altLang="zh-CN" sz="2400" b="1">
                <a:latin typeface="宋体" panose="02010600030101010101" pitchFamily="2" charset="-122"/>
                <a:ea typeface="宋体" panose="02010600030101010101" pitchFamily="2" charset="-122"/>
                <a:cs typeface="宋体" panose="02010600030101010101" pitchFamily="2" charset="-122"/>
              </a:rPr>
              <a:t>3</a:t>
            </a:r>
            <a:r>
              <a:rPr lang="zh-CN" altLang="en-US" sz="2400" b="1">
                <a:latin typeface="宋体" panose="02010600030101010101" pitchFamily="2" charset="-122"/>
                <a:ea typeface="宋体" panose="02010600030101010101" pitchFamily="2" charset="-122"/>
                <a:cs typeface="宋体" panose="02010600030101010101" pitchFamily="2" charset="-122"/>
              </a:rPr>
              <a:t>篇研究论文分别聚焦深渊中的原核微生物、无脊椎动物（钩虾）和脊椎动物（鱼类）。他们依托国产万米载人潜水器</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奋斗者</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号，首次向世界呈现海底万米深渊的系统生态图景：</a:t>
            </a:r>
            <a:r>
              <a:rPr lang="en-US" altLang="zh-CN" sz="2400" b="1">
                <a:latin typeface="宋体" panose="02010600030101010101" pitchFamily="2" charset="-122"/>
                <a:ea typeface="宋体" panose="02010600030101010101" pitchFamily="2" charset="-122"/>
                <a:cs typeface="宋体" panose="02010600030101010101" pitchFamily="2" charset="-122"/>
              </a:rPr>
              <a:t>7564</a:t>
            </a:r>
            <a:r>
              <a:rPr lang="zh-CN" altLang="en-US" sz="2400" b="1">
                <a:latin typeface="宋体" panose="02010600030101010101" pitchFamily="2" charset="-122"/>
                <a:ea typeface="宋体" panose="02010600030101010101" pitchFamily="2" charset="-122"/>
                <a:cs typeface="宋体" panose="02010600030101010101" pitchFamily="2" charset="-122"/>
              </a:rPr>
              <a:t>个物种水平的代表性基因组构建起</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黑暗绿洲</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；基因组大小达人类</a:t>
            </a:r>
            <a:r>
              <a:rPr lang="en-US" altLang="zh-CN" sz="2400" b="1">
                <a:latin typeface="宋体" panose="02010600030101010101" pitchFamily="2" charset="-122"/>
                <a:ea typeface="宋体" panose="02010600030101010101" pitchFamily="2" charset="-122"/>
                <a:cs typeface="宋体" panose="02010600030101010101" pitchFamily="2" charset="-122"/>
              </a:rPr>
              <a:t>4</a:t>
            </a:r>
            <a:r>
              <a:rPr lang="zh-CN" altLang="en-US" sz="2400" b="1">
                <a:latin typeface="宋体" panose="02010600030101010101" pitchFamily="2" charset="-122"/>
                <a:ea typeface="宋体" panose="02010600030101010101" pitchFamily="2" charset="-122"/>
                <a:cs typeface="宋体" panose="02010600030101010101" pitchFamily="2" charset="-122"/>
              </a:rPr>
              <a:t>倍的深渊钩虾编织起能量枢纽；深海鱼类用可追溯至白垩纪的演化智慧突破生存禁区</a:t>
            </a:r>
            <a:r>
              <a:rPr lang="en-US" altLang="zh-CN" sz="2400" b="1">
                <a:latin typeface="宋体" panose="02010600030101010101" pitchFamily="2" charset="-122"/>
                <a:ea typeface="宋体" panose="02010600030101010101" pitchFamily="2" charset="-122"/>
                <a:cs typeface="宋体" panose="02010600030101010101" pitchFamily="2" charset="-122"/>
              </a:rPr>
              <a:t>……</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这是人类首次系统性研究深渊生命。这项由上海交通大学、中国科学院深海科学与工程研究所、华大集团联合完成的</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溟渊计划</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MEER</a:t>
            </a:r>
            <a:r>
              <a:rPr lang="zh-CN" altLang="en-US" sz="2400" b="1">
                <a:latin typeface="宋体" panose="02010600030101010101" pitchFamily="2" charset="-122"/>
                <a:ea typeface="宋体" panose="02010600030101010101" pitchFamily="2" charset="-122"/>
                <a:cs typeface="宋体" panose="02010600030101010101" pitchFamily="2" charset="-122"/>
              </a:rPr>
              <a:t>）第一期成果，揭示了深渊生态系统的生命适应策略与资源潜能，拓展了人类对极端环境下生命过程的认知，推动科学研究不断突破人类认知边界。</a:t>
            </a:r>
            <a:endParaRPr lang="en-US" altLang="zh-CN"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4023771"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4663440" y="701040"/>
            <a:ext cx="7331075"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5060280" y="539750"/>
            <a:ext cx="1078230" cy="337185"/>
          </a:xfrm>
          <a:prstGeom prst="rect">
            <a:avLst/>
          </a:prstGeom>
          <a:solidFill>
            <a:schemeClr val="accent1">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4663439" y="807887"/>
            <a:ext cx="7331075" cy="1107996"/>
          </a:xfrm>
          <a:prstGeom prst="rect">
            <a:avLst/>
          </a:prstGeom>
          <a:noFill/>
          <a:ln w="9525">
            <a:noFill/>
          </a:ln>
        </p:spPr>
        <p:txBody>
          <a:bodyPr wrap="square">
            <a:spAutoFit/>
          </a:bodyPr>
          <a:lstStyle/>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en-US" sz="2200" b="0" dirty="0">
                <a:solidFill>
                  <a:srgbClr val="000000"/>
                </a:solidFill>
                <a:latin typeface="宋体" panose="02010600030101010101" pitchFamily="2" charset="-122"/>
              </a:rPr>
              <a:t>  </a:t>
            </a:r>
            <a:endParaRPr lang="en-US" sz="2200" b="0" dirty="0">
              <a:solidFill>
                <a:srgbClr val="000000"/>
              </a:solidFill>
              <a:latin typeface="宋体" panose="02010600030101010101" pitchFamily="2" charset="-122"/>
            </a:endParaRPr>
          </a:p>
          <a:p>
            <a:r>
              <a:rPr lang="zh-CN" altLang="en-US" sz="2200" dirty="0">
                <a:latin typeface="仿宋" panose="02010609060101010101" charset="-122"/>
                <a:ea typeface="仿宋" panose="02010609060101010101" charset="-122"/>
                <a:cs typeface="仿宋" panose="02010609060101010101" charset="-122"/>
                <a:sym typeface="+mn-ea"/>
              </a:rPr>
              <a:t>本题重点考查考生理解</a:t>
            </a:r>
            <a:r>
              <a:rPr lang="zh-CN" altLang="en-US" sz="2200" dirty="0">
                <a:solidFill>
                  <a:srgbClr val="FF0000"/>
                </a:solidFill>
                <a:latin typeface="仿宋" panose="02010609060101010101" charset="-122"/>
                <a:ea typeface="仿宋" panose="02010609060101010101" charset="-122"/>
                <a:cs typeface="仿宋" panose="02010609060101010101" charset="-122"/>
                <a:sym typeface="+mn-ea"/>
              </a:rPr>
              <a:t>文言实词、关键词语、特殊用法</a:t>
            </a:r>
            <a:r>
              <a:rPr lang="zh-CN" altLang="en-US" sz="2200" dirty="0">
                <a:latin typeface="仿宋" panose="02010609060101010101" charset="-122"/>
                <a:ea typeface="仿宋" panose="02010609060101010101" charset="-122"/>
                <a:cs typeface="仿宋" panose="02010609060101010101" charset="-122"/>
                <a:sym typeface="+mn-ea"/>
              </a:rPr>
              <a:t>的能力。</a:t>
            </a:r>
            <a:endParaRPr lang="en-US" altLang="en-US" sz="2200" b="0" dirty="0">
              <a:solidFill>
                <a:srgbClr val="000000"/>
              </a:solidFill>
              <a:latin typeface="宋体" panose="02010600030101010101" pitchFamily="2" charset="-122"/>
            </a:endParaRPr>
          </a:p>
        </p:txBody>
      </p:sp>
      <p:sp>
        <p:nvSpPr>
          <p:cNvPr id="10" name="文本框 9"/>
          <p:cNvSpPr txBox="1"/>
          <p:nvPr>
            <p:custDataLst>
              <p:tags r:id="rId6"/>
            </p:custDataLst>
          </p:nvPr>
        </p:nvSpPr>
        <p:spPr>
          <a:xfrm>
            <a:off x="4663439" y="1908602"/>
            <a:ext cx="7331075" cy="3985706"/>
          </a:xfrm>
          <a:prstGeom prst="rect">
            <a:avLst/>
          </a:prstGeom>
          <a:noFill/>
          <a:ln w="9525">
            <a:noFill/>
          </a:ln>
        </p:spPr>
        <p:txBody>
          <a:bodyPr wrap="square">
            <a:spAutoFit/>
          </a:bodyPr>
          <a:lstStyle/>
          <a:p>
            <a:pPr indent="0" fontAlgn="auto"/>
            <a:r>
              <a:rPr lang="zh-CN" sz="2300" b="0" dirty="0">
                <a:solidFill>
                  <a:srgbClr val="000000"/>
                </a:solidFill>
                <a:ea typeface="黑体" panose="02010609060101010101" charset="-122"/>
              </a:rPr>
              <a:t>【解题思路】</a:t>
            </a:r>
            <a:endParaRPr lang="en-US" altLang="zh-CN" sz="2300" b="0" dirty="0">
              <a:solidFill>
                <a:srgbClr val="000000"/>
              </a:solidFill>
              <a:ea typeface="黑体" panose="02010609060101010101" charset="-122"/>
            </a:endParaRPr>
          </a:p>
          <a:p>
            <a:r>
              <a:rPr lang="en-US" altLang="zh-CN" sz="2300" b="1" dirty="0">
                <a:solidFill>
                  <a:srgbClr val="A97459"/>
                </a:solidFill>
              </a:rPr>
              <a:t>D“</a:t>
            </a:r>
            <a:r>
              <a:rPr lang="zh-CN" altLang="zh-CN" sz="2300" b="1" dirty="0">
                <a:solidFill>
                  <a:srgbClr val="A97459"/>
                </a:solidFill>
              </a:rPr>
              <a:t>沛公不胜杯杓</a:t>
            </a:r>
            <a:r>
              <a:rPr lang="en-US" altLang="zh-CN" sz="2300" b="1" dirty="0">
                <a:solidFill>
                  <a:srgbClr val="A97459"/>
                </a:solidFill>
              </a:rPr>
              <a:t>”</a:t>
            </a:r>
            <a:r>
              <a:rPr lang="zh-CN" altLang="zh-CN" sz="2300" b="1" dirty="0">
                <a:solidFill>
                  <a:srgbClr val="A97459"/>
                </a:solidFill>
              </a:rPr>
              <a:t>中的</a:t>
            </a:r>
            <a:r>
              <a:rPr lang="en-US" altLang="zh-CN" sz="2300" b="1" dirty="0">
                <a:solidFill>
                  <a:srgbClr val="A97459"/>
                </a:solidFill>
              </a:rPr>
              <a:t>“</a:t>
            </a:r>
            <a:r>
              <a:rPr lang="zh-CN" altLang="zh-CN" sz="2300" b="1" dirty="0">
                <a:solidFill>
                  <a:srgbClr val="A97459"/>
                </a:solidFill>
              </a:rPr>
              <a:t>胜</a:t>
            </a:r>
            <a:r>
              <a:rPr lang="en-US" altLang="zh-CN" sz="2300" b="1" dirty="0">
                <a:solidFill>
                  <a:srgbClr val="A97459"/>
                </a:solidFill>
              </a:rPr>
              <a:t>”</a:t>
            </a:r>
            <a:r>
              <a:rPr lang="zh-CN" altLang="zh-CN" sz="2300" b="1" dirty="0">
                <a:solidFill>
                  <a:srgbClr val="A97459"/>
                </a:solidFill>
              </a:rPr>
              <a:t>指</a:t>
            </a:r>
            <a:r>
              <a:rPr lang="en-US" altLang="zh-CN" sz="2300" b="1" dirty="0">
                <a:solidFill>
                  <a:srgbClr val="A97459"/>
                </a:solidFill>
              </a:rPr>
              <a:t>“</a:t>
            </a:r>
            <a:r>
              <a:rPr lang="zh-CN" altLang="zh-CN" sz="2300" b="1" dirty="0">
                <a:solidFill>
                  <a:srgbClr val="A97459"/>
                </a:solidFill>
              </a:rPr>
              <a:t>能承受</a:t>
            </a:r>
            <a:r>
              <a:rPr lang="en-US" altLang="zh-CN" sz="2300" b="1" dirty="0">
                <a:solidFill>
                  <a:srgbClr val="A97459"/>
                </a:solidFill>
              </a:rPr>
              <a:t>”</a:t>
            </a:r>
            <a:r>
              <a:rPr lang="zh-CN" altLang="zh-CN" sz="2300" b="1" dirty="0">
                <a:solidFill>
                  <a:srgbClr val="A97459"/>
                </a:solidFill>
              </a:rPr>
              <a:t>，材料中加点的</a:t>
            </a:r>
            <a:r>
              <a:rPr lang="zh-CN" altLang="en-US" sz="2300" b="1" dirty="0">
                <a:solidFill>
                  <a:srgbClr val="A97459"/>
                </a:solidFill>
              </a:rPr>
              <a:t>“民之思仲钦可胜述哉”中“</a:t>
            </a:r>
            <a:r>
              <a:rPr lang="en-US" altLang="zh-CN" sz="2300" b="1" dirty="0">
                <a:solidFill>
                  <a:srgbClr val="A97459"/>
                </a:solidFill>
              </a:rPr>
              <a:t>“</a:t>
            </a:r>
            <a:r>
              <a:rPr lang="zh-CN" altLang="zh-CN" sz="2300" b="1" dirty="0">
                <a:solidFill>
                  <a:srgbClr val="A97459"/>
                </a:solidFill>
              </a:rPr>
              <a:t>胜</a:t>
            </a:r>
            <a:r>
              <a:rPr lang="en-US" altLang="zh-CN" sz="2300" b="1" dirty="0">
                <a:solidFill>
                  <a:srgbClr val="A97459"/>
                </a:solidFill>
              </a:rPr>
              <a:t>”</a:t>
            </a:r>
            <a:r>
              <a:rPr lang="zh-CN" altLang="en-US" sz="2300" b="1" dirty="0">
                <a:solidFill>
                  <a:srgbClr val="A97459"/>
                </a:solidFill>
              </a:rPr>
              <a:t>意为”尽“，</a:t>
            </a:r>
            <a:r>
              <a:rPr lang="zh-CN" altLang="zh-CN" sz="2300" b="1" dirty="0">
                <a:solidFill>
                  <a:srgbClr val="A97459"/>
                </a:solidFill>
              </a:rPr>
              <a:t>意思不同</a:t>
            </a:r>
            <a:r>
              <a:rPr lang="zh-CN" altLang="en-US" sz="2300" b="1" dirty="0">
                <a:solidFill>
                  <a:srgbClr val="A97459"/>
                </a:solidFill>
              </a:rPr>
              <a:t>，故正确；</a:t>
            </a:r>
            <a:endParaRPr lang="en-US" altLang="zh-CN" sz="2300" b="1" dirty="0">
              <a:solidFill>
                <a:srgbClr val="A97459"/>
              </a:solidFill>
            </a:endParaRPr>
          </a:p>
          <a:p>
            <a:r>
              <a:rPr lang="en-US" altLang="zh-CN" sz="2300" b="1" dirty="0">
                <a:solidFill>
                  <a:srgbClr val="A97459"/>
                </a:solidFill>
              </a:rPr>
              <a:t>A</a:t>
            </a:r>
            <a:r>
              <a:rPr lang="zh-CN" altLang="en-US" sz="2300" b="1" dirty="0">
                <a:solidFill>
                  <a:srgbClr val="A97459"/>
                </a:solidFill>
              </a:rPr>
              <a:t>项，两个“见”都表被动，故正确；</a:t>
            </a:r>
            <a:endParaRPr lang="en-US" altLang="zh-CN" sz="2300" b="1" dirty="0">
              <a:solidFill>
                <a:srgbClr val="A97459"/>
              </a:solidFill>
            </a:endParaRPr>
          </a:p>
          <a:p>
            <a:r>
              <a:rPr lang="en-US" altLang="zh-CN" sz="2300" b="1" dirty="0">
                <a:solidFill>
                  <a:srgbClr val="A97459"/>
                </a:solidFill>
              </a:rPr>
              <a:t>B</a:t>
            </a:r>
            <a:r>
              <a:rPr lang="zh-CN" altLang="en-US" sz="2300" b="1" dirty="0">
                <a:solidFill>
                  <a:srgbClr val="A97459"/>
                </a:solidFill>
              </a:rPr>
              <a:t>项，“阙秦以利晋”的“阙”是使动用法，“使</a:t>
            </a:r>
            <a:r>
              <a:rPr lang="en-US" altLang="zh-CN" sz="2300" b="1" dirty="0">
                <a:solidFill>
                  <a:srgbClr val="A97459"/>
                </a:solidFill>
              </a:rPr>
              <a:t>……</a:t>
            </a:r>
            <a:r>
              <a:rPr lang="zh-CN" altLang="en-US" sz="2300" b="1" dirty="0">
                <a:solidFill>
                  <a:srgbClr val="A97459"/>
                </a:solidFill>
              </a:rPr>
              <a:t>减少”文中“当涂阙守”，的“阙”通“缺”，意为“缺少” ，意思不同，故正确；</a:t>
            </a:r>
            <a:endParaRPr lang="en-US" altLang="zh-CN" sz="2300" b="1" dirty="0">
              <a:solidFill>
                <a:srgbClr val="A97459"/>
              </a:solidFill>
            </a:endParaRPr>
          </a:p>
          <a:p>
            <a:pPr indent="0" fontAlgn="auto"/>
            <a:r>
              <a:rPr lang="en-US" altLang="zh-CN" sz="2300" b="1" dirty="0">
                <a:solidFill>
                  <a:srgbClr val="A97459"/>
                </a:solidFill>
              </a:rPr>
              <a:t>C</a:t>
            </a:r>
            <a:r>
              <a:rPr lang="zh-CN" altLang="en-US" sz="2300" b="1" dirty="0">
                <a:solidFill>
                  <a:srgbClr val="A97459"/>
                </a:solidFill>
              </a:rPr>
              <a:t>项，“朝搴毗之木兰兮”的“搴”意思是“拔取，采摘”，文中“仲钦搴裳登舟”的“搴”意为“提起”，意思不同，故正确；</a:t>
            </a:r>
            <a:r>
              <a:rPr lang="en-US" sz="2300" b="1" dirty="0">
                <a:solidFill>
                  <a:srgbClr val="000000"/>
                </a:solidFill>
                <a:latin typeface="宋体" panose="02010600030101010101" pitchFamily="2" charset="-122"/>
                <a:ea typeface="黑体" panose="02010609060101010101" charset="-122"/>
                <a:sym typeface="+mn-ea"/>
              </a:rPr>
              <a:t> </a:t>
            </a:r>
            <a:r>
              <a:rPr lang="en-US" sz="2300" b="1" dirty="0">
                <a:solidFill>
                  <a:srgbClr val="000000"/>
                </a:solidFill>
                <a:latin typeface="宋体" panose="02010600030101010101" pitchFamily="2" charset="-122"/>
              </a:rPr>
              <a:t> </a:t>
            </a:r>
            <a:endParaRPr lang="en-US" altLang="en-US" sz="2300" b="1" dirty="0">
              <a:solidFill>
                <a:srgbClr val="000000"/>
              </a:solidFill>
              <a:latin typeface="宋体" panose="02010600030101010101" pitchFamily="2" charset="-122"/>
            </a:endParaRPr>
          </a:p>
        </p:txBody>
      </p:sp>
      <p:sp>
        <p:nvSpPr>
          <p:cNvPr id="11" name="文本框 10"/>
          <p:cNvSpPr txBox="1"/>
          <p:nvPr/>
        </p:nvSpPr>
        <p:spPr>
          <a:xfrm>
            <a:off x="4663439" y="5937042"/>
            <a:ext cx="6437631" cy="523220"/>
          </a:xfrm>
          <a:prstGeom prst="rect">
            <a:avLst/>
          </a:prstGeom>
          <a:noFill/>
          <a:ln w="9525">
            <a:noFill/>
          </a:ln>
        </p:spPr>
        <p:txBody>
          <a:bodyPr wrap="square">
            <a:spAutoFit/>
          </a:bodyPr>
          <a:lstStyle/>
          <a:p>
            <a:pPr indent="0" fontAlgn="auto"/>
            <a:r>
              <a:rPr lang="zh-CN" sz="2800" dirty="0">
                <a:solidFill>
                  <a:srgbClr val="000000"/>
                </a:solidFill>
                <a:ea typeface="黑体" panose="02010609060101010101" charset="-122"/>
                <a:sym typeface="+mn-ea"/>
              </a:rPr>
              <a:t>【参考答案】</a:t>
            </a:r>
            <a:r>
              <a:rPr lang="en-US" altLang="zh-CN" sz="2800" b="1" dirty="0">
                <a:solidFill>
                  <a:srgbClr val="FF0000"/>
                </a:solidFill>
                <a:effectLst/>
                <a:latin typeface="宋体" panose="02010600030101010101" pitchFamily="2" charset="-122"/>
                <a:ea typeface="等线" panose="02010600030101010101" pitchFamily="2" charset="-122"/>
                <a:cs typeface="宋体" panose="02010600030101010101" pitchFamily="2" charset="-122"/>
              </a:rPr>
              <a:t>D</a:t>
            </a:r>
            <a:endParaRPr lang="en-US" altLang="en-US" sz="2800" b="0" dirty="0">
              <a:solidFill>
                <a:srgbClr val="FF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247015" y="947738"/>
            <a:ext cx="3878543" cy="5632311"/>
          </a:xfrm>
          <a:prstGeom prst="rect">
            <a:avLst/>
          </a:prstGeom>
          <a:noFill/>
        </p:spPr>
        <p:txBody>
          <a:bodyPr wrap="square">
            <a:spAutoFit/>
          </a:bodyPr>
          <a:lstStyle/>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11.</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下列对材料中加点的词语及相关内容的解说，不正确的一项是</a:t>
            </a:r>
            <a:r>
              <a:rPr lang="en-US" altLang="zh-CN" sz="2400" b="1" dirty="0">
                <a:effectLst/>
                <a:latin typeface="等线" panose="02010600030101010101" pitchFamily="2" charset="-122"/>
                <a:ea typeface="宋体" panose="02010600030101010101" pitchFamily="2" charset="-122"/>
                <a:cs typeface="宋体" panose="02010600030101010101" pitchFamily="2" charset="-122"/>
              </a:rPr>
              <a:t>(3</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分</a:t>
            </a:r>
            <a:r>
              <a:rPr lang="en-US" altLang="zh-CN" sz="2400" b="1" dirty="0">
                <a:effectLst/>
                <a:latin typeface="等线" panose="02010600030101010101" pitchFamily="2" charset="-122"/>
                <a:ea typeface="宋体" panose="02010600030101010101" pitchFamily="2" charset="-122"/>
                <a:cs typeface="宋体" panose="02010600030101010101" pitchFamily="2" charset="-122"/>
              </a:rPr>
              <a:t>)</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A.</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“去之久而犹见思者”与《苏武传》中“见犯乃死”的“见”用法相同。</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B.</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阙，空缺、缺少，与《烛之武退秦师》中“阙秦以利晋”的“阙”意思不同。</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C.</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搴，提起、撩起，与《离骚》中“朝搴阰之木兰兮”的“搴”意思不同。</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D.</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胜，尽、完，与《鸿门宴》中“沛公不胜杯杓”的“胜”意思相同。</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4034529"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4787153" y="701040"/>
            <a:ext cx="7207362"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1">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4787152" y="947738"/>
            <a:ext cx="7207362" cy="1107996"/>
          </a:xfrm>
          <a:prstGeom prst="rect">
            <a:avLst/>
          </a:prstGeom>
          <a:noFill/>
          <a:ln w="9525">
            <a:noFill/>
          </a:ln>
        </p:spPr>
        <p:txBody>
          <a:bodyPr wrap="square">
            <a:spAutoFit/>
          </a:bodyPr>
          <a:lstStyle/>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en-US" sz="2200" b="0" dirty="0">
                <a:solidFill>
                  <a:srgbClr val="000000"/>
                </a:solidFill>
                <a:latin typeface="宋体" panose="02010600030101010101" pitchFamily="2" charset="-122"/>
              </a:rPr>
              <a:t>  </a:t>
            </a:r>
            <a:endParaRPr lang="en-US" sz="2200" b="0" dirty="0">
              <a:solidFill>
                <a:srgbClr val="000000"/>
              </a:solidFill>
              <a:latin typeface="宋体" panose="02010600030101010101" pitchFamily="2" charset="-122"/>
            </a:endParaRPr>
          </a:p>
          <a:p>
            <a:r>
              <a:rPr lang="zh-CN" altLang="en-US" sz="2200" dirty="0">
                <a:latin typeface="仿宋" panose="02010609060101010101" charset="-122"/>
                <a:ea typeface="仿宋" panose="02010609060101010101" charset="-122"/>
                <a:cs typeface="宋体" panose="02010600030101010101" pitchFamily="2" charset="-122"/>
                <a:sym typeface="+mn-ea"/>
              </a:rPr>
              <a:t>本题重点考查考生对阅读材料相关内容的</a:t>
            </a:r>
            <a:r>
              <a:rPr lang="zh-CN" altLang="en-US" sz="2200" dirty="0">
                <a:solidFill>
                  <a:srgbClr val="FF0000"/>
                </a:solidFill>
                <a:latin typeface="仿宋" panose="02010609060101010101" charset="-122"/>
                <a:ea typeface="仿宋" panose="02010609060101010101" charset="-122"/>
                <a:cs typeface="宋体" panose="02010600030101010101" pitchFamily="2" charset="-122"/>
                <a:sym typeface="+mn-ea"/>
              </a:rPr>
              <a:t>理解能力、归纳能力和综合分析能力</a:t>
            </a:r>
            <a:r>
              <a:rPr lang="zh-CN" altLang="en-US" sz="2200" dirty="0">
                <a:latin typeface="仿宋" panose="02010609060101010101" charset="-122"/>
                <a:ea typeface="仿宋" panose="02010609060101010101" charset="-122"/>
                <a:cs typeface="宋体" panose="02010600030101010101" pitchFamily="2" charset="-122"/>
                <a:sym typeface="+mn-ea"/>
              </a:rPr>
              <a:t>。</a:t>
            </a:r>
            <a:endParaRPr lang="zh-CN" altLang="en-US" sz="2200" dirty="0">
              <a:latin typeface="仿宋" panose="02010609060101010101" charset="-122"/>
              <a:ea typeface="仿宋" panose="02010609060101010101" charset="-122"/>
              <a:cs typeface="宋体" panose="02010600030101010101" pitchFamily="2" charset="-122"/>
              <a:sym typeface="+mn-ea"/>
            </a:endParaRPr>
          </a:p>
        </p:txBody>
      </p:sp>
      <p:sp>
        <p:nvSpPr>
          <p:cNvPr id="10" name="文本框 9"/>
          <p:cNvSpPr txBox="1"/>
          <p:nvPr>
            <p:custDataLst>
              <p:tags r:id="rId6"/>
            </p:custDataLst>
          </p:nvPr>
        </p:nvSpPr>
        <p:spPr>
          <a:xfrm>
            <a:off x="4787151" y="2134515"/>
            <a:ext cx="7207363" cy="3046988"/>
          </a:xfrm>
          <a:prstGeom prst="rect">
            <a:avLst/>
          </a:prstGeom>
          <a:noFill/>
          <a:ln w="9525">
            <a:noFill/>
          </a:ln>
        </p:spPr>
        <p:txBody>
          <a:bodyPr wrap="square">
            <a:spAutoFit/>
          </a:bodyPr>
          <a:lstStyle/>
          <a:p>
            <a:pPr indent="0" fontAlgn="auto"/>
            <a:r>
              <a:rPr lang="zh-CN" sz="2400" b="0" dirty="0">
                <a:solidFill>
                  <a:srgbClr val="000000"/>
                </a:solidFill>
                <a:ea typeface="黑体" panose="02010609060101010101" charset="-122"/>
              </a:rPr>
              <a:t>【解题思路】</a:t>
            </a:r>
            <a:endParaRPr lang="en-US" altLang="zh-CN" sz="2400" b="0" dirty="0">
              <a:solidFill>
                <a:srgbClr val="000000"/>
              </a:solidFill>
              <a:ea typeface="黑体" panose="02010609060101010101" charset="-122"/>
            </a:endParaRPr>
          </a:p>
          <a:p>
            <a:r>
              <a:rPr lang="en-US" altLang="zh-CN" sz="2400" b="1" dirty="0">
                <a:solidFill>
                  <a:srgbClr val="A97459"/>
                </a:solidFill>
              </a:rPr>
              <a:t>B“</a:t>
            </a:r>
            <a:r>
              <a:rPr lang="zh-CN" altLang="en-US" sz="2400" b="1" dirty="0">
                <a:solidFill>
                  <a:srgbClr val="A97459"/>
                </a:solidFill>
              </a:rPr>
              <a:t>张仲钦是他的下属”“</a:t>
            </a:r>
            <a:r>
              <a:rPr lang="zh-CN" altLang="zh-CN" sz="2400" b="1" dirty="0">
                <a:solidFill>
                  <a:srgbClr val="A97459"/>
                </a:solidFill>
              </a:rPr>
              <a:t>作者就向朝廷举荐他任当涂县令</a:t>
            </a:r>
            <a:r>
              <a:rPr lang="en-US" altLang="zh-CN" sz="2400" b="1" dirty="0">
                <a:solidFill>
                  <a:srgbClr val="A97459"/>
                </a:solidFill>
              </a:rPr>
              <a:t>”</a:t>
            </a:r>
            <a:r>
              <a:rPr lang="zh-CN" altLang="zh-CN" sz="2400" b="1" dirty="0">
                <a:solidFill>
                  <a:srgbClr val="A97459"/>
                </a:solidFill>
              </a:rPr>
              <a:t>有误。</a:t>
            </a:r>
            <a:r>
              <a:rPr lang="zh-CN" altLang="en-US" sz="2400" b="1" dirty="0">
                <a:solidFill>
                  <a:srgbClr val="A97459"/>
                </a:solidFill>
              </a:rPr>
              <a:t>通判并非州府长官的下级。“向朝廷举荐他任当涂县令”表述不准确。原文“前年余为建康</a:t>
            </a:r>
            <a:r>
              <a:rPr lang="en-US" altLang="zh-CN" sz="2400" b="1" dirty="0">
                <a:solidFill>
                  <a:srgbClr val="A97459"/>
                </a:solidFill>
              </a:rPr>
              <a:t>,</a:t>
            </a:r>
            <a:r>
              <a:rPr lang="zh-CN" altLang="en-US" sz="2400" b="1" dirty="0">
                <a:solidFill>
                  <a:srgbClr val="A97459"/>
                </a:solidFill>
              </a:rPr>
              <a:t>仲钦适通判府事</a:t>
            </a:r>
            <a:r>
              <a:rPr lang="en-US" altLang="zh-CN" sz="2400" b="1" dirty="0">
                <a:solidFill>
                  <a:srgbClr val="A97459"/>
                </a:solidFill>
              </a:rPr>
              <a:t>,</a:t>
            </a:r>
            <a:r>
              <a:rPr lang="zh-CN" altLang="en-US" sz="2400" b="1" dirty="0">
                <a:solidFill>
                  <a:srgbClr val="A97459"/>
                </a:solidFill>
              </a:rPr>
              <a:t>当涂阙守</a:t>
            </a:r>
            <a:r>
              <a:rPr lang="en-US" altLang="zh-CN" sz="2400" b="1" dirty="0">
                <a:solidFill>
                  <a:srgbClr val="A97459"/>
                </a:solidFill>
              </a:rPr>
              <a:t>,</a:t>
            </a:r>
            <a:r>
              <a:rPr lang="zh-CN" altLang="en-US" sz="2400" b="1" dirty="0">
                <a:solidFill>
                  <a:srgbClr val="A97459"/>
                </a:solidFill>
              </a:rPr>
              <a:t>余檄仲钦摄焉“，意思是“前年我任建康留守时，仲钦恰好担任通判。当涂县令的职位出现空缺，我发公文让张仲钦暂时代理”。“摄”是“暂时代理”。故选</a:t>
            </a:r>
            <a:r>
              <a:rPr lang="en-US" altLang="zh-CN" sz="2400" b="1" dirty="0">
                <a:solidFill>
                  <a:srgbClr val="A97459"/>
                </a:solidFill>
              </a:rPr>
              <a:t>B </a:t>
            </a:r>
            <a:r>
              <a:rPr lang="zh-CN" altLang="en-US" sz="2400" b="1" dirty="0">
                <a:solidFill>
                  <a:srgbClr val="A97459"/>
                </a:solidFill>
              </a:rPr>
              <a:t>。</a:t>
            </a:r>
            <a:endParaRPr lang="en-US" altLang="zh-CN" sz="2400" b="1" dirty="0">
              <a:solidFill>
                <a:srgbClr val="A97459"/>
              </a:solidFill>
            </a:endParaRPr>
          </a:p>
        </p:txBody>
      </p:sp>
      <p:sp>
        <p:nvSpPr>
          <p:cNvPr id="11" name="文本框 10"/>
          <p:cNvSpPr txBox="1"/>
          <p:nvPr/>
        </p:nvSpPr>
        <p:spPr>
          <a:xfrm>
            <a:off x="4787151" y="5582034"/>
            <a:ext cx="7207362" cy="954107"/>
          </a:xfrm>
          <a:prstGeom prst="rect">
            <a:avLst/>
          </a:prstGeom>
          <a:noFill/>
          <a:ln w="9525">
            <a:noFill/>
          </a:ln>
        </p:spPr>
        <p:txBody>
          <a:bodyPr wrap="square">
            <a:spAutoFit/>
          </a:bodyPr>
          <a:lstStyle/>
          <a:p>
            <a:pPr indent="0" fontAlgn="auto"/>
            <a:r>
              <a:rPr lang="zh-CN" sz="2800" dirty="0">
                <a:solidFill>
                  <a:srgbClr val="000000"/>
                </a:solidFill>
                <a:ea typeface="黑体" panose="02010609060101010101" charset="-122"/>
                <a:sym typeface="+mn-ea"/>
              </a:rPr>
              <a:t>【参考答案】</a:t>
            </a:r>
            <a:endParaRPr lang="en-US" altLang="zh-CN" sz="2800" dirty="0">
              <a:solidFill>
                <a:srgbClr val="000000"/>
              </a:solidFill>
              <a:ea typeface="黑体" panose="02010609060101010101" charset="-122"/>
              <a:sym typeface="+mn-ea"/>
            </a:endParaRPr>
          </a:p>
          <a:p>
            <a:pPr indent="0" fontAlgn="auto"/>
            <a:r>
              <a:rPr lang="en-US" altLang="zh-CN" sz="2800" b="1" dirty="0">
                <a:solidFill>
                  <a:srgbClr val="FF0000"/>
                </a:solidFill>
                <a:effectLst/>
                <a:latin typeface="宋体" panose="02010600030101010101" pitchFamily="2" charset="-122"/>
                <a:ea typeface="等线" panose="02010600030101010101" pitchFamily="2" charset="-122"/>
                <a:cs typeface="宋体" panose="02010600030101010101" pitchFamily="2" charset="-122"/>
              </a:rPr>
              <a:t>B</a:t>
            </a:r>
            <a:endParaRPr lang="en-US" altLang="zh-CN" sz="2800" dirty="0">
              <a:solidFill>
                <a:srgbClr val="FF0000"/>
              </a:solidFill>
              <a:ea typeface="黑体" panose="02010609060101010101" charset="-122"/>
              <a:sym typeface="+mn-ea"/>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247016" y="915464"/>
            <a:ext cx="3900058" cy="5632311"/>
          </a:xfrm>
          <a:prstGeom prst="rect">
            <a:avLst/>
          </a:prstGeom>
          <a:noFill/>
        </p:spPr>
        <p:txBody>
          <a:bodyPr wrap="square">
            <a:spAutoFit/>
          </a:bodyPr>
          <a:lstStyle/>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12.</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下列对材料有关内容的概述，不正确的一项是</a:t>
            </a:r>
            <a:r>
              <a:rPr lang="en-US" altLang="zh-CN" sz="2400" b="1" dirty="0">
                <a:effectLst/>
                <a:latin typeface="等线" panose="02010600030101010101" pitchFamily="2" charset="-122"/>
                <a:ea typeface="宋体" panose="02010600030101010101" pitchFamily="2" charset="-122"/>
                <a:cs typeface="宋体" panose="02010600030101010101" pitchFamily="2" charset="-122"/>
              </a:rPr>
              <a:t>(3</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分</a:t>
            </a:r>
            <a:r>
              <a:rPr lang="en-US" altLang="zh-CN" sz="2400" b="1" dirty="0">
                <a:effectLst/>
                <a:latin typeface="等线" panose="02010600030101010101" pitchFamily="2" charset="-122"/>
                <a:ea typeface="宋体" panose="02010600030101010101" pitchFamily="2" charset="-122"/>
                <a:cs typeface="宋体" panose="02010600030101010101" pitchFamily="2" charset="-122"/>
              </a:rPr>
              <a:t>)</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A.</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爱护百姓的官员在离任之后</a:t>
            </a:r>
            <a:r>
              <a:rPr lang="zh-CN" altLang="en-US" sz="2400" b="1" dirty="0">
                <a:effectLst/>
                <a:latin typeface="等线" panose="02010600030101010101" pitchFamily="2" charset="-122"/>
                <a:ea typeface="宋体" panose="02010600030101010101" pitchFamily="2" charset="-122"/>
                <a:cs typeface="宋体" panose="02010600030101010101" pitchFamily="2" charset="-122"/>
              </a:rPr>
              <a:t>①</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，百姓用设置牌位、建立祠堂等方式来供奉他</a:t>
            </a:r>
            <a:r>
              <a:rPr lang="zh-CN" altLang="en-US" sz="2400" b="1" dirty="0">
                <a:effectLst/>
                <a:latin typeface="等线" panose="02010600030101010101" pitchFamily="2" charset="-122"/>
                <a:ea typeface="宋体" panose="02010600030101010101" pitchFamily="2" charset="-122"/>
                <a:cs typeface="宋体" panose="02010600030101010101" pitchFamily="2" charset="-122"/>
              </a:rPr>
              <a:t>②</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B.</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作者任建康长官时，张仲钦是他的下属，作者就向朝廷举荐他任当涂县令。</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C.</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张仲钦后来前往广西任职</a:t>
            </a:r>
            <a:r>
              <a:rPr lang="zh-CN" altLang="en-US" sz="2400" b="1" dirty="0">
                <a:effectLst/>
                <a:latin typeface="等线" panose="02010600030101010101" pitchFamily="2" charset="-122"/>
                <a:ea typeface="宋体" panose="02010600030101010101" pitchFamily="2" charset="-122"/>
                <a:cs typeface="宋体" panose="02010600030101010101" pitchFamily="2" charset="-122"/>
              </a:rPr>
              <a:t>①</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，作者推测他回到朝廷后，也会被当地百姓思念</a:t>
            </a:r>
            <a:r>
              <a:rPr lang="zh-CN" altLang="en-US" sz="2400" b="1" dirty="0">
                <a:effectLst/>
                <a:latin typeface="等线" panose="02010600030101010101" pitchFamily="2" charset="-122"/>
                <a:ea typeface="宋体" panose="02010600030101010101" pitchFamily="2" charset="-122"/>
                <a:cs typeface="宋体" panose="02010600030101010101" pitchFamily="2" charset="-122"/>
              </a:rPr>
              <a:t>②</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400" b="1" dirty="0">
                <a:effectLst/>
                <a:latin typeface="宋体" panose="02010600030101010101" pitchFamily="2" charset="-122"/>
                <a:ea typeface="等线" panose="02010600030101010101" pitchFamily="2" charset="-122"/>
                <a:cs typeface="宋体" panose="02010600030101010101" pitchFamily="2" charset="-122"/>
              </a:rPr>
              <a:t>D.</a:t>
            </a:r>
            <a:r>
              <a:rPr lang="zh-CN" altLang="zh-CN" sz="2400" b="1" dirty="0">
                <a:effectLst/>
                <a:latin typeface="等线" panose="02010600030101010101" pitchFamily="2" charset="-122"/>
                <a:ea typeface="宋体" panose="02010600030101010101" pitchFamily="2" charset="-122"/>
                <a:cs typeface="宋体" panose="02010600030101010101" pitchFamily="2" charset="-122"/>
              </a:rPr>
              <a:t>作者用西周百姓思念召公之政而爱护棠树的典故，点明“棠阴阁”命名缘由</a:t>
            </a:r>
            <a:r>
              <a:rPr lang="zh-CN" altLang="en-US" sz="2400" b="1" dirty="0">
                <a:latin typeface="等线" panose="02010600030101010101" pitchFamily="2" charset="-122"/>
                <a:ea typeface="宋体" panose="02010600030101010101" pitchFamily="2" charset="-122"/>
                <a:cs typeface="宋体" panose="02010600030101010101" pitchFamily="2" charset="-122"/>
              </a:rPr>
              <a:t>。</a:t>
            </a:r>
            <a:endParaRPr lang="zh-CN" altLang="zh-CN" sz="2400" b="1"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1931669"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623820" y="701040"/>
            <a:ext cx="9370696"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065931" y="575310"/>
            <a:ext cx="1201084" cy="337185"/>
          </a:xfrm>
          <a:prstGeom prst="rect">
            <a:avLst/>
          </a:prstGeom>
          <a:solidFill>
            <a:schemeClr val="accent1">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2623817" y="867370"/>
            <a:ext cx="9370696" cy="1169551"/>
          </a:xfrm>
          <a:prstGeom prst="rect">
            <a:avLst/>
          </a:prstGeom>
          <a:noFill/>
          <a:ln w="9525">
            <a:noFill/>
          </a:ln>
        </p:spPr>
        <p:txBody>
          <a:bodyPr wrap="square">
            <a:spAutoFit/>
          </a:bodyPr>
          <a:lstStyle/>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endParaRPr lang="en-US" altLang="zh-CN" sz="2200" b="0" dirty="0">
              <a:solidFill>
                <a:srgbClr val="000000"/>
              </a:solidFill>
              <a:ea typeface="黑体" panose="02010609060101010101" charset="-122"/>
            </a:endParaRPr>
          </a:p>
          <a:p>
            <a:r>
              <a:rPr lang="en-US" altLang="zh-CN" sz="2400" dirty="0" err="1">
                <a:solidFill>
                  <a:srgbClr val="000000"/>
                </a:solidFill>
                <a:latin typeface="仿宋" panose="02010609060101010101" charset="-122"/>
                <a:ea typeface="仿宋" panose="02010609060101010101" charset="-122"/>
                <a:cs typeface="仿宋" panose="02010609060101010101" charset="-122"/>
                <a:sym typeface="+mn-ea"/>
              </a:rPr>
              <a:t>本题重点考查考生对文言文内容的</a:t>
            </a:r>
            <a:r>
              <a:rPr lang="zh-CN" altLang="en-US" sz="2400" dirty="0">
                <a:solidFill>
                  <a:srgbClr val="FF0000"/>
                </a:solidFill>
                <a:latin typeface="仿宋" panose="02010609060101010101" charset="-122"/>
                <a:ea typeface="仿宋" panose="02010609060101010101" charset="-122"/>
                <a:cs typeface="仿宋" panose="02010609060101010101" charset="-122"/>
                <a:sym typeface="+mn-ea"/>
              </a:rPr>
              <a:t>理解概括</a:t>
            </a:r>
            <a:r>
              <a:rPr lang="en-US" altLang="zh-CN" sz="2400" dirty="0" err="1">
                <a:solidFill>
                  <a:srgbClr val="FF0000"/>
                </a:solidFill>
                <a:latin typeface="仿宋" panose="02010609060101010101" charset="-122"/>
                <a:ea typeface="仿宋" panose="02010609060101010101" charset="-122"/>
                <a:cs typeface="仿宋" panose="02010609060101010101" charset="-122"/>
                <a:sym typeface="+mn-ea"/>
              </a:rPr>
              <a:t>能力</a:t>
            </a:r>
            <a:r>
              <a:rPr lang="zh-CN" altLang="en-US" sz="2400" dirty="0">
                <a:solidFill>
                  <a:srgbClr val="000000"/>
                </a:solidFill>
                <a:latin typeface="仿宋" panose="02010609060101010101" charset="-122"/>
                <a:ea typeface="仿宋" panose="02010609060101010101" charset="-122"/>
                <a:cs typeface="仿宋" panose="02010609060101010101" charset="-122"/>
                <a:sym typeface="+mn-ea"/>
              </a:rPr>
              <a:t>以及</a:t>
            </a:r>
            <a:r>
              <a:rPr lang="zh-CN" altLang="en-US" sz="2400" dirty="0">
                <a:solidFill>
                  <a:srgbClr val="FF0000"/>
                </a:solidFill>
                <a:latin typeface="仿宋" panose="02010609060101010101" charset="-122"/>
                <a:ea typeface="仿宋" panose="02010609060101010101" charset="-122"/>
                <a:sym typeface="+mn-ea"/>
              </a:rPr>
              <a:t>信息筛选能力</a:t>
            </a:r>
            <a:r>
              <a:rPr lang="zh-CN" altLang="en-US" sz="2400" dirty="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400" dirty="0">
                <a:solidFill>
                  <a:srgbClr val="FF0000"/>
                </a:solidFill>
                <a:latin typeface="仿宋" panose="02010609060101010101" charset="-122"/>
                <a:ea typeface="仿宋" panose="02010609060101010101" charset="-122"/>
                <a:sym typeface="+mn-ea"/>
              </a:rPr>
              <a:t>观点归纳能力</a:t>
            </a:r>
            <a:r>
              <a:rPr lang="en-US" altLang="zh-CN" sz="2400" dirty="0">
                <a:solidFill>
                  <a:srgbClr val="000000"/>
                </a:solidFill>
                <a:latin typeface="仿宋" panose="02010609060101010101" charset="-122"/>
                <a:ea typeface="仿宋" panose="02010609060101010101" charset="-122"/>
                <a:cs typeface="仿宋" panose="02010609060101010101" charset="-122"/>
                <a:sym typeface="+mn-ea"/>
              </a:rPr>
              <a:t>。</a:t>
            </a:r>
            <a:r>
              <a:rPr lang="en-US" sz="2200" dirty="0">
                <a:solidFill>
                  <a:srgbClr val="000000"/>
                </a:solidFill>
                <a:latin typeface="宋体" panose="02010600030101010101" pitchFamily="2" charset="-122"/>
                <a:ea typeface="黑体" panose="02010609060101010101" charset="-122"/>
                <a:sym typeface="+mn-ea"/>
              </a:rPr>
              <a:t> </a:t>
            </a:r>
            <a:r>
              <a:rPr lang="en-US" sz="2200" b="0" dirty="0">
                <a:solidFill>
                  <a:srgbClr val="000000"/>
                </a:solidFill>
                <a:latin typeface="宋体" panose="02010600030101010101" pitchFamily="2" charset="-122"/>
              </a:rPr>
              <a:t> </a:t>
            </a:r>
            <a:endParaRPr lang="en-US" altLang="en-US" sz="2200" b="0" dirty="0">
              <a:solidFill>
                <a:srgbClr val="000000"/>
              </a:solidFill>
              <a:latin typeface="宋体" panose="02010600030101010101" pitchFamily="2" charset="-122"/>
            </a:endParaRPr>
          </a:p>
        </p:txBody>
      </p:sp>
      <p:sp>
        <p:nvSpPr>
          <p:cNvPr id="10" name="文本框 9"/>
          <p:cNvSpPr txBox="1"/>
          <p:nvPr>
            <p:custDataLst>
              <p:tags r:id="rId6"/>
            </p:custDataLst>
          </p:nvPr>
        </p:nvSpPr>
        <p:spPr>
          <a:xfrm>
            <a:off x="2623813" y="1951952"/>
            <a:ext cx="9370695" cy="3139321"/>
          </a:xfrm>
          <a:prstGeom prst="rect">
            <a:avLst/>
          </a:prstGeom>
          <a:noFill/>
          <a:ln w="9525">
            <a:noFill/>
          </a:ln>
        </p:spPr>
        <p:txBody>
          <a:bodyPr wrap="square">
            <a:spAutoFit/>
          </a:bodyPr>
          <a:lstStyle/>
          <a:p>
            <a:pPr indent="0" fontAlgn="auto"/>
            <a:r>
              <a:rPr lang="zh-CN" sz="2200" b="0" dirty="0">
                <a:solidFill>
                  <a:srgbClr val="000000"/>
                </a:solidFill>
                <a:ea typeface="黑体" panose="02010609060101010101" charset="-122"/>
              </a:rPr>
              <a:t>【解题思路】</a:t>
            </a:r>
            <a:endParaRPr lang="en-US" altLang="zh-CN" sz="2200" b="0" dirty="0">
              <a:solidFill>
                <a:srgbClr val="000000"/>
              </a:solidFill>
              <a:ea typeface="黑体" panose="02010609060101010101" charset="-122"/>
            </a:endParaRPr>
          </a:p>
          <a:p>
            <a:pPr indent="0" fontAlgn="auto"/>
            <a:r>
              <a:rPr lang="zh-CN" altLang="en-US" sz="2200" b="1" dirty="0">
                <a:solidFill>
                  <a:schemeClr val="accent3">
                    <a:lumMod val="75000"/>
                  </a:schemeClr>
                </a:solidFill>
                <a:ea typeface="黑体" panose="02010609060101010101" charset="-122"/>
              </a:rPr>
              <a:t>原文范围：下车一月</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冒黄茅瘴走二十五州</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以扁舟渡海</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吏士扣头涕泣交谏</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仲钦搴裳登舟。半济</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风作</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舟师震骇</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仲钦怡然不为动也。</a:t>
            </a:r>
            <a:endParaRPr lang="zh-CN" sz="2200" b="1" dirty="0">
              <a:solidFill>
                <a:schemeClr val="accent3">
                  <a:lumMod val="75000"/>
                </a:schemeClr>
              </a:solidFill>
              <a:ea typeface="黑体" panose="02010609060101010101" charset="-122"/>
            </a:endParaRPr>
          </a:p>
          <a:p>
            <a:pPr indent="0" fontAlgn="auto"/>
            <a:r>
              <a:rPr lang="en-US" sz="2200" b="1" dirty="0">
                <a:solidFill>
                  <a:srgbClr val="000000"/>
                </a:solidFill>
                <a:latin typeface="宋体" panose="02010600030101010101" pitchFamily="2" charset="-122"/>
                <a:ea typeface="黑体" panose="02010609060101010101" charset="-122"/>
                <a:sym typeface="+mn-ea"/>
              </a:rPr>
              <a:t> </a:t>
            </a:r>
            <a:r>
              <a:rPr lang="en-US" sz="2200" b="1" dirty="0">
                <a:solidFill>
                  <a:srgbClr val="000000"/>
                </a:solidFill>
                <a:latin typeface="宋体" panose="02010600030101010101" pitchFamily="2" charset="-122"/>
              </a:rPr>
              <a:t> </a:t>
            </a:r>
            <a:r>
              <a:rPr lang="zh-CN" altLang="en-US" sz="2200" b="1" dirty="0">
                <a:solidFill>
                  <a:schemeClr val="accent3">
                    <a:lumMod val="75000"/>
                  </a:schemeClr>
                </a:solidFill>
                <a:ea typeface="黑体" panose="02010609060101010101" charset="-122"/>
              </a:rPr>
              <a:t>前文去年我调任桂林，张仲钦任广西提点刑狱。到任一个月，</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他</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冒着黄茅瘴气走遍所属二十五州，乘小船渡海时，下属叩头流泪交相劝阻，仲钦仍然提起衣襟登上小船。翻译句讲述船行途中的情况。</a:t>
            </a:r>
            <a:endParaRPr lang="en-US" altLang="zh-CN" sz="2200" b="1" dirty="0">
              <a:solidFill>
                <a:schemeClr val="accent3">
                  <a:lumMod val="75000"/>
                </a:schemeClr>
              </a:solidFill>
              <a:ea typeface="黑体" panose="02010609060101010101" charset="-122"/>
            </a:endParaRPr>
          </a:p>
          <a:p>
            <a:pPr indent="0" fontAlgn="auto"/>
            <a:r>
              <a:rPr lang="zh-CN" altLang="en-US" sz="2200" b="1" dirty="0">
                <a:solidFill>
                  <a:schemeClr val="accent3">
                    <a:lumMod val="75000"/>
                  </a:schemeClr>
                </a:solidFill>
                <a:ea typeface="黑体" panose="02010609060101010101" charset="-122"/>
              </a:rPr>
              <a:t>“济”，渡河过河的意思，文中意为“船行驶的过程”，“怡然”结合成语“怡然自得”与前句“舟师震骇”，可以推出“怡然”意为“安定闲适的样子、神色安然”</a:t>
            </a:r>
            <a:endParaRPr lang="zh-CN" altLang="en-US" sz="2200" b="1" dirty="0">
              <a:solidFill>
                <a:schemeClr val="accent3">
                  <a:lumMod val="75000"/>
                </a:schemeClr>
              </a:solidFill>
              <a:ea typeface="黑体" panose="02010609060101010101" charset="-122"/>
            </a:endParaRPr>
          </a:p>
        </p:txBody>
      </p:sp>
      <p:sp>
        <p:nvSpPr>
          <p:cNvPr id="11" name="文本框 10"/>
          <p:cNvSpPr txBox="1"/>
          <p:nvPr/>
        </p:nvSpPr>
        <p:spPr>
          <a:xfrm>
            <a:off x="2623813" y="5044472"/>
            <a:ext cx="9370701" cy="1323439"/>
          </a:xfrm>
          <a:prstGeom prst="rect">
            <a:avLst/>
          </a:prstGeom>
          <a:noFill/>
          <a:ln w="9525">
            <a:noFill/>
          </a:ln>
        </p:spPr>
        <p:txBody>
          <a:bodyPr wrap="square">
            <a:spAutoFit/>
          </a:bodyPr>
          <a:lstStyle/>
          <a:p>
            <a:pPr indent="0" fontAlgn="auto"/>
            <a:r>
              <a:rPr lang="zh-CN" sz="2000" b="1" dirty="0">
                <a:solidFill>
                  <a:srgbClr val="000000"/>
                </a:solidFill>
                <a:ea typeface="黑体" panose="02010609060101010101" charset="-122"/>
                <a:sym typeface="+mn-ea"/>
              </a:rPr>
              <a:t>【参考答案】</a:t>
            </a:r>
            <a:endParaRPr lang="en-US" altLang="zh-CN" sz="2000" b="1" dirty="0">
              <a:solidFill>
                <a:srgbClr val="000000"/>
              </a:solidFill>
              <a:ea typeface="黑体" panose="02010609060101010101" charset="-122"/>
              <a:sym typeface="+mn-ea"/>
            </a:endParaRPr>
          </a:p>
          <a:p>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船</a:t>
            </a:r>
            <a:r>
              <a:rPr lang="zh-CN" altLang="zh-CN" sz="2000" b="1" dirty="0">
                <a:solidFill>
                  <a:srgbClr val="FF0000"/>
                </a:solidFill>
                <a:highlight>
                  <a:srgbClr val="FFFF00"/>
                </a:highlight>
                <a:latin typeface="等线" panose="02010600030101010101" pitchFamily="2" charset="-122"/>
                <a:ea typeface="宋体" panose="02010600030101010101" pitchFamily="2" charset="-122"/>
              </a:rPr>
              <a:t>行</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到中途，大风骤起，船夫惊恐万分，张仲钦却</a:t>
            </a:r>
            <a:r>
              <a:rPr lang="zh-CN" altLang="zh-CN" sz="2000" b="1" dirty="0">
                <a:solidFill>
                  <a:srgbClr val="FF0000"/>
                </a:solidFill>
                <a:highlight>
                  <a:srgbClr val="FFFF00"/>
                </a:highlight>
                <a:latin typeface="等线" panose="02010600030101010101" pitchFamily="2" charset="-122"/>
                <a:ea typeface="宋体" panose="02010600030101010101" pitchFamily="2" charset="-122"/>
              </a:rPr>
              <a:t>神色安然</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不为所动</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不受影响</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endPar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endParaRPr>
          </a:p>
          <a:p>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评分参考：</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济</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怡然</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各</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1</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分，句子大意</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2</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分。济：渡、过河，此处可意译。怡然：神色安然，安适自在的样子。</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000" b="1"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259878" y="989330"/>
            <a:ext cx="1794834" cy="4832092"/>
          </a:xfrm>
          <a:prstGeom prst="rect">
            <a:avLst/>
          </a:prstGeom>
          <a:noFill/>
        </p:spPr>
        <p:txBody>
          <a:bodyPr wrap="square">
            <a:spAutoFit/>
          </a:bodyPr>
          <a:lstStyle/>
          <a:p>
            <a:pPr indent="266700" algn="just" fontAlgn="base">
              <a:buNone/>
            </a:pPr>
            <a:r>
              <a:rPr lang="en-US" altLang="zh-CN" sz="2800" b="1"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13.</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把材料中画横线的句子翻译成现代汉语。</a:t>
            </a:r>
            <a:r>
              <a:rPr lang="en-US"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(8</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分</a:t>
            </a:r>
            <a:r>
              <a:rPr lang="en-US"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800" b="1"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半</a:t>
            </a:r>
            <a:r>
              <a:rPr lang="zh-CN" altLang="zh-CN" sz="2800" b="1" dirty="0">
                <a:solidFill>
                  <a:srgbClr val="000000"/>
                </a:solidFill>
                <a:highlight>
                  <a:srgbClr val="FFFF00"/>
                </a:highlight>
                <a:latin typeface="等线" panose="02010600030101010101" pitchFamily="2" charset="-122"/>
                <a:ea typeface="宋体" panose="02010600030101010101" pitchFamily="2" charset="-122"/>
              </a:rPr>
              <a:t>济</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，风作，舟师震骇，仲钦</a:t>
            </a:r>
            <a:r>
              <a:rPr lang="zh-CN" altLang="zh-CN" sz="2800" b="1" dirty="0">
                <a:solidFill>
                  <a:srgbClr val="000000"/>
                </a:solidFill>
                <a:highlight>
                  <a:srgbClr val="FFFF00"/>
                </a:highlight>
                <a:latin typeface="等线" panose="02010600030101010101" pitchFamily="2" charset="-122"/>
                <a:ea typeface="宋体" panose="02010600030101010101" pitchFamily="2" charset="-122"/>
              </a:rPr>
              <a:t>怡然</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不为动也。</a:t>
            </a:r>
            <a:endParaRPr lang="zh-CN" altLang="zh-CN" sz="2800" b="1"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6" y="701040"/>
            <a:ext cx="1770044"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584573" y="526415"/>
            <a:ext cx="881380"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89836" y="701040"/>
            <a:ext cx="9504680"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2866916" y="575310"/>
            <a:ext cx="1088129" cy="337185"/>
          </a:xfrm>
          <a:prstGeom prst="rect">
            <a:avLst/>
          </a:prstGeom>
          <a:solidFill>
            <a:schemeClr val="accent1">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2489834" y="948055"/>
            <a:ext cx="9504680" cy="1169551"/>
          </a:xfrm>
          <a:prstGeom prst="rect">
            <a:avLst/>
          </a:prstGeom>
          <a:noFill/>
          <a:ln w="9525">
            <a:noFill/>
          </a:ln>
        </p:spPr>
        <p:txBody>
          <a:bodyPr wrap="square">
            <a:spAutoFit/>
          </a:bodyPr>
          <a:lstStyle/>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en-US" sz="2200" b="0" dirty="0">
                <a:solidFill>
                  <a:srgbClr val="000000"/>
                </a:solidFill>
                <a:latin typeface="宋体" panose="02010600030101010101" pitchFamily="2" charset="-122"/>
              </a:rPr>
              <a:t>  </a:t>
            </a:r>
            <a:endParaRPr lang="en-US" sz="2200" b="0" dirty="0">
              <a:solidFill>
                <a:srgbClr val="000000"/>
              </a:solidFill>
              <a:latin typeface="宋体" panose="02010600030101010101" pitchFamily="2" charset="-122"/>
            </a:endParaRPr>
          </a:p>
          <a:p>
            <a:r>
              <a:rPr lang="en-US" sz="2200" dirty="0">
                <a:solidFill>
                  <a:srgbClr val="000000"/>
                </a:solidFill>
                <a:latin typeface="宋体" panose="02010600030101010101" pitchFamily="2" charset="-122"/>
                <a:ea typeface="黑体" panose="02010609060101010101" charset="-122"/>
                <a:sym typeface="+mn-ea"/>
              </a:rPr>
              <a:t> </a:t>
            </a:r>
            <a:r>
              <a:rPr lang="en-US" sz="2200" b="0" dirty="0">
                <a:solidFill>
                  <a:srgbClr val="000000"/>
                </a:solidFill>
                <a:latin typeface="宋体" panose="02010600030101010101" pitchFamily="2" charset="-122"/>
              </a:rPr>
              <a:t> </a:t>
            </a:r>
            <a:r>
              <a:rPr lang="en-US" altLang="zh-CN" sz="2400" dirty="0" err="1">
                <a:solidFill>
                  <a:srgbClr val="000000"/>
                </a:solidFill>
                <a:latin typeface="仿宋" panose="02010609060101010101" charset="-122"/>
                <a:ea typeface="仿宋" panose="02010609060101010101" charset="-122"/>
                <a:cs typeface="仿宋" panose="02010609060101010101" charset="-122"/>
                <a:sym typeface="+mn-ea"/>
              </a:rPr>
              <a:t>本题重点考查考生对文言文内容的</a:t>
            </a:r>
            <a:r>
              <a:rPr lang="zh-CN" altLang="en-US" sz="2400" dirty="0">
                <a:solidFill>
                  <a:srgbClr val="FF0000"/>
                </a:solidFill>
                <a:latin typeface="仿宋" panose="02010609060101010101" charset="-122"/>
                <a:ea typeface="仿宋" panose="02010609060101010101" charset="-122"/>
                <a:cs typeface="仿宋" panose="02010609060101010101" charset="-122"/>
                <a:sym typeface="+mn-ea"/>
              </a:rPr>
              <a:t>理解概括</a:t>
            </a:r>
            <a:r>
              <a:rPr lang="en-US" altLang="zh-CN" sz="2400" dirty="0" err="1">
                <a:solidFill>
                  <a:srgbClr val="FF0000"/>
                </a:solidFill>
                <a:latin typeface="仿宋" panose="02010609060101010101" charset="-122"/>
                <a:ea typeface="仿宋" panose="02010609060101010101" charset="-122"/>
                <a:cs typeface="仿宋" panose="02010609060101010101" charset="-122"/>
                <a:sym typeface="+mn-ea"/>
              </a:rPr>
              <a:t>能力</a:t>
            </a:r>
            <a:r>
              <a:rPr lang="zh-CN" altLang="en-US" sz="2400" dirty="0">
                <a:solidFill>
                  <a:srgbClr val="000000"/>
                </a:solidFill>
                <a:latin typeface="仿宋" panose="02010609060101010101" charset="-122"/>
                <a:ea typeface="仿宋" panose="02010609060101010101" charset="-122"/>
                <a:cs typeface="仿宋" panose="02010609060101010101" charset="-122"/>
                <a:sym typeface="+mn-ea"/>
              </a:rPr>
              <a:t>以及</a:t>
            </a:r>
            <a:r>
              <a:rPr lang="zh-CN" altLang="en-US" sz="2400" dirty="0">
                <a:solidFill>
                  <a:srgbClr val="FF0000"/>
                </a:solidFill>
                <a:latin typeface="仿宋" panose="02010609060101010101" charset="-122"/>
                <a:ea typeface="仿宋" panose="02010609060101010101" charset="-122"/>
                <a:sym typeface="+mn-ea"/>
              </a:rPr>
              <a:t>信息筛选能力</a:t>
            </a:r>
            <a:r>
              <a:rPr lang="zh-CN" altLang="en-US" sz="2400" dirty="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400" dirty="0">
                <a:solidFill>
                  <a:srgbClr val="FF0000"/>
                </a:solidFill>
                <a:latin typeface="仿宋" panose="02010609060101010101" charset="-122"/>
                <a:ea typeface="仿宋" panose="02010609060101010101" charset="-122"/>
                <a:sym typeface="+mn-ea"/>
              </a:rPr>
              <a:t>观点归纳能力</a:t>
            </a:r>
            <a:r>
              <a:rPr lang="en-US" altLang="zh-CN" sz="2400" dirty="0">
                <a:solidFill>
                  <a:srgbClr val="000000"/>
                </a:solidFill>
                <a:latin typeface="仿宋" panose="02010609060101010101" charset="-122"/>
                <a:ea typeface="仿宋" panose="02010609060101010101" charset="-122"/>
                <a:cs typeface="仿宋" panose="02010609060101010101" charset="-122"/>
                <a:sym typeface="+mn-ea"/>
              </a:rPr>
              <a:t>。</a:t>
            </a:r>
            <a:endParaRPr lang="en-US" altLang="en-US" sz="2400" b="0" dirty="0">
              <a:solidFill>
                <a:srgbClr val="000000"/>
              </a:solidFill>
              <a:latin typeface="宋体" panose="02010600030101010101" pitchFamily="2" charset="-122"/>
            </a:endParaRPr>
          </a:p>
        </p:txBody>
      </p:sp>
      <p:sp>
        <p:nvSpPr>
          <p:cNvPr id="10" name="文本框 9"/>
          <p:cNvSpPr txBox="1"/>
          <p:nvPr>
            <p:custDataLst>
              <p:tags r:id="rId6"/>
            </p:custDataLst>
          </p:nvPr>
        </p:nvSpPr>
        <p:spPr>
          <a:xfrm>
            <a:off x="2504962" y="2091802"/>
            <a:ext cx="9489551" cy="3477875"/>
          </a:xfrm>
          <a:prstGeom prst="rect">
            <a:avLst/>
          </a:prstGeom>
          <a:noFill/>
          <a:ln w="9525">
            <a:noFill/>
          </a:ln>
        </p:spPr>
        <p:txBody>
          <a:bodyPr wrap="square">
            <a:spAutoFit/>
          </a:bodyPr>
          <a:lstStyle/>
          <a:p>
            <a:pPr indent="0" fontAlgn="auto"/>
            <a:r>
              <a:rPr lang="zh-CN" sz="2200" b="0" dirty="0">
                <a:solidFill>
                  <a:srgbClr val="000000"/>
                </a:solidFill>
                <a:ea typeface="黑体" panose="02010609060101010101" charset="-122"/>
              </a:rPr>
              <a:t>【解题思路】</a:t>
            </a:r>
            <a:endParaRPr lang="en-US" altLang="zh-CN" sz="2200" b="0" dirty="0">
              <a:solidFill>
                <a:srgbClr val="000000"/>
              </a:solidFill>
              <a:ea typeface="黑体" panose="02010609060101010101" charset="-122"/>
            </a:endParaRPr>
          </a:p>
          <a:p>
            <a:pPr indent="0" fontAlgn="auto"/>
            <a:r>
              <a:rPr lang="zh-CN" altLang="en-US" sz="2200" b="1" dirty="0">
                <a:solidFill>
                  <a:schemeClr val="accent3">
                    <a:lumMod val="75000"/>
                  </a:schemeClr>
                </a:solidFill>
                <a:ea typeface="黑体" panose="02010609060101010101" charset="-122"/>
              </a:rPr>
              <a:t>原文范围：故余登仲钦之阁</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名之曰棠阴</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以识民异日之思。阁之前有榕木</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交荫阁上</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仲钦之所游息。</a:t>
            </a:r>
            <a:endParaRPr lang="en-US" altLang="zh-CN" sz="2200" b="1" dirty="0">
              <a:solidFill>
                <a:schemeClr val="accent3">
                  <a:lumMod val="75000"/>
                </a:schemeClr>
              </a:solidFill>
              <a:ea typeface="黑体" panose="02010609060101010101" charset="-122"/>
            </a:endParaRPr>
          </a:p>
          <a:p>
            <a:pPr indent="0" fontAlgn="auto"/>
            <a:r>
              <a:rPr lang="zh-CN" altLang="en-US" sz="2200" b="1" dirty="0">
                <a:solidFill>
                  <a:schemeClr val="accent3">
                    <a:lumMod val="75000"/>
                  </a:schemeClr>
                </a:solidFill>
                <a:ea typeface="黑体" panose="02010609060101010101" charset="-122"/>
              </a:rPr>
              <a:t>前文交代了因此我登上仲钦的楼阁，将它命名为“棠阴阁”，以此记录百姓今后</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对仲钦</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的思念。翻译句交代楼阁的情况。“荫”，名词意为“树荫”，作动词，意为“遮蔽”；“游息”，意为“游玩歇息”，但注意此处有“所</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”的所字结构，故需要在“游息后”补充“的地方”；另外此句为没有标志的判断句，翻译时需要补写“</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是</a:t>
            </a:r>
            <a:r>
              <a:rPr lang="en-US" altLang="zh-CN" sz="2200" b="1" dirty="0">
                <a:solidFill>
                  <a:schemeClr val="accent3">
                    <a:lumMod val="75000"/>
                  </a:schemeClr>
                </a:solidFill>
                <a:ea typeface="黑体" panose="02010609060101010101" charset="-122"/>
              </a:rPr>
              <a:t>……</a:t>
            </a:r>
            <a:r>
              <a:rPr lang="zh-CN" altLang="en-US" sz="2200" b="1" dirty="0">
                <a:solidFill>
                  <a:schemeClr val="accent3">
                    <a:lumMod val="75000"/>
                  </a:schemeClr>
                </a:solidFill>
                <a:ea typeface="黑体" panose="02010609060101010101" charset="-122"/>
              </a:rPr>
              <a:t>”</a:t>
            </a:r>
            <a:endParaRPr lang="zh-CN" altLang="en-US" sz="2200" b="1" dirty="0">
              <a:solidFill>
                <a:schemeClr val="accent3">
                  <a:lumMod val="75000"/>
                </a:schemeClr>
              </a:solidFill>
              <a:ea typeface="黑体" panose="02010609060101010101" charset="-122"/>
            </a:endParaRPr>
          </a:p>
          <a:p>
            <a:pPr indent="0" fontAlgn="auto"/>
            <a:endParaRPr lang="zh-CN" sz="2200" b="0" dirty="0">
              <a:solidFill>
                <a:srgbClr val="000000"/>
              </a:solidFill>
              <a:ea typeface="黑体" panose="02010609060101010101" charset="-122"/>
            </a:endParaRPr>
          </a:p>
          <a:p>
            <a:pPr indent="0" fontAlgn="auto"/>
            <a:r>
              <a:rPr lang="en-US" sz="2200" dirty="0">
                <a:solidFill>
                  <a:srgbClr val="000000"/>
                </a:solidFill>
                <a:latin typeface="宋体" panose="02010600030101010101" pitchFamily="2" charset="-122"/>
                <a:ea typeface="黑体" panose="02010609060101010101" charset="-122"/>
                <a:sym typeface="+mn-ea"/>
              </a:rPr>
              <a:t> </a:t>
            </a:r>
            <a:r>
              <a:rPr lang="en-US" sz="2200" b="0" dirty="0">
                <a:solidFill>
                  <a:srgbClr val="000000"/>
                </a:solidFill>
                <a:latin typeface="宋体" panose="02010600030101010101" pitchFamily="2" charset="-122"/>
              </a:rPr>
              <a:t> </a:t>
            </a:r>
            <a:endParaRPr lang="en-US" altLang="en-US" sz="2200" b="0" dirty="0">
              <a:solidFill>
                <a:srgbClr val="000000"/>
              </a:solidFill>
              <a:latin typeface="宋体" panose="02010600030101010101" pitchFamily="2" charset="-122"/>
            </a:endParaRPr>
          </a:p>
        </p:txBody>
      </p:sp>
      <p:sp>
        <p:nvSpPr>
          <p:cNvPr id="11" name="文本框 10"/>
          <p:cNvSpPr txBox="1"/>
          <p:nvPr/>
        </p:nvSpPr>
        <p:spPr>
          <a:xfrm>
            <a:off x="2489835" y="4893867"/>
            <a:ext cx="9504680" cy="1631216"/>
          </a:xfrm>
          <a:prstGeom prst="rect">
            <a:avLst/>
          </a:prstGeom>
          <a:noFill/>
          <a:ln w="9525">
            <a:noFill/>
          </a:ln>
        </p:spPr>
        <p:txBody>
          <a:bodyPr wrap="square">
            <a:spAutoFit/>
          </a:bodyPr>
          <a:lstStyle/>
          <a:p>
            <a:pPr indent="0" fontAlgn="auto"/>
            <a:r>
              <a:rPr lang="zh-CN" sz="2400" dirty="0">
                <a:solidFill>
                  <a:srgbClr val="000000"/>
                </a:solidFill>
                <a:ea typeface="黑体" panose="02010609060101010101" charset="-122"/>
                <a:sym typeface="+mn-ea"/>
              </a:rPr>
              <a:t>【参考答案】</a:t>
            </a:r>
            <a:endParaRPr lang="en-US" altLang="zh-CN" sz="2400" dirty="0">
              <a:solidFill>
                <a:srgbClr val="000000"/>
              </a:solidFill>
              <a:ea typeface="黑体" panose="02010609060101010101" charset="-122"/>
              <a:sym typeface="+mn-ea"/>
            </a:endParaRPr>
          </a:p>
          <a:p>
            <a:pPr marL="38100" algn="just" fontAlgn="base" latinLnBrk="1">
              <a:buNone/>
            </a:pP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阁前有榕树，枝叶交错</a:t>
            </a:r>
            <a:r>
              <a:rPr lang="zh-CN" altLang="zh-CN" sz="2400" b="1" dirty="0">
                <a:solidFill>
                  <a:srgbClr val="FF0000"/>
                </a:solidFill>
                <a:highlight>
                  <a:srgbClr val="FFFF00"/>
                </a:highlight>
                <a:latin typeface="等线" panose="02010600030101010101" pitchFamily="2" charset="-122"/>
                <a:ea typeface="宋体" panose="02010600030101010101" pitchFamily="2" charset="-122"/>
              </a:rPr>
              <a:t>遮蔽</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阁顶，这里是张仲钦</a:t>
            </a:r>
            <a:r>
              <a:rPr lang="zh-CN" altLang="zh-CN" sz="2400" b="1" dirty="0">
                <a:solidFill>
                  <a:srgbClr val="FF0000"/>
                </a:solidFill>
                <a:highlight>
                  <a:srgbClr val="FFFF00"/>
                </a:highlight>
                <a:latin typeface="等线" panose="02010600030101010101" pitchFamily="2" charset="-122"/>
                <a:ea typeface="宋体" panose="02010600030101010101" pitchFamily="2" charset="-122"/>
              </a:rPr>
              <a:t>游玩歇息</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的地方。</a:t>
            </a:r>
            <a:endParaRPr lang="zh-CN" altLang="zh-CN" sz="24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p>
            <a:pPr indent="38100" algn="just" fontAlgn="base" latinLnBrk="1"/>
            <a:r>
              <a:rPr lang="en-US" altLang="zh-CN" sz="2400" b="1" dirty="0">
                <a:solidFill>
                  <a:srgbClr val="FF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评分参考：</a:t>
            </a:r>
            <a:r>
              <a:rPr lang="en-US"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荫</a:t>
            </a:r>
            <a:r>
              <a:rPr lang="en-US"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游息</a:t>
            </a:r>
            <a:r>
              <a:rPr lang="en-US"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各</a:t>
            </a:r>
            <a:r>
              <a:rPr lang="en-US"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1</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分，判断句式</a:t>
            </a:r>
            <a:r>
              <a:rPr lang="en-US"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1</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分，句子大意</a:t>
            </a:r>
            <a:r>
              <a:rPr lang="en-US"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1</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分。荫：遮蔽。游息：游玩歇息，又作</a:t>
            </a:r>
            <a:r>
              <a:rPr lang="en-US"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行止</a:t>
            </a:r>
            <a:r>
              <a:rPr lang="en-US"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en-US" altLang="zh-CN" sz="24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r>
              <a:rPr lang="en-US" sz="2400" dirty="0">
                <a:solidFill>
                  <a:srgbClr val="FF0000"/>
                </a:solidFill>
                <a:latin typeface="宋体" panose="02010600030101010101" pitchFamily="2" charset="-122"/>
                <a:ea typeface="黑体" panose="02010609060101010101" charset="-122"/>
                <a:sym typeface="+mn-ea"/>
              </a:rPr>
              <a:t>  </a:t>
            </a:r>
            <a:r>
              <a:rPr lang="en-US" sz="2400" b="0" dirty="0">
                <a:solidFill>
                  <a:srgbClr val="FF0000"/>
                </a:solidFill>
                <a:latin typeface="宋体" panose="02010600030101010101" pitchFamily="2" charset="-122"/>
              </a:rPr>
              <a:t> </a:t>
            </a:r>
            <a:endParaRPr lang="en-US" altLang="en-US" sz="2400" b="0" dirty="0">
              <a:solidFill>
                <a:srgbClr val="FF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259877" y="989330"/>
            <a:ext cx="1660363" cy="5262979"/>
          </a:xfrm>
          <a:prstGeom prst="rect">
            <a:avLst/>
          </a:prstGeom>
          <a:noFill/>
        </p:spPr>
        <p:txBody>
          <a:bodyPr wrap="square">
            <a:spAutoFit/>
          </a:bodyPr>
          <a:lstStyle/>
          <a:p>
            <a:pPr indent="266700" algn="just" fontAlgn="base">
              <a:buNone/>
            </a:pPr>
            <a:r>
              <a:rPr lang="en-US" altLang="zh-CN" sz="2800" b="1"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13.</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把材料中画横线的句子翻译成现代汉语。</a:t>
            </a:r>
            <a:r>
              <a:rPr lang="en-US"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(8</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分</a:t>
            </a:r>
            <a:r>
              <a:rPr lang="en-US"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buNone/>
            </a:pPr>
            <a:r>
              <a:rPr lang="en-US" altLang="zh-CN" sz="2800" b="1"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(2)</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阁之前有榕木，交</a:t>
            </a:r>
            <a:r>
              <a:rPr lang="zh-CN" altLang="zh-CN" sz="2800" b="1" dirty="0">
                <a:solidFill>
                  <a:srgbClr val="000000"/>
                </a:solidFill>
                <a:highlight>
                  <a:srgbClr val="FFFF00"/>
                </a:highlight>
                <a:latin typeface="等线" panose="02010600030101010101" pitchFamily="2" charset="-122"/>
                <a:ea typeface="宋体" panose="02010600030101010101" pitchFamily="2" charset="-122"/>
              </a:rPr>
              <a:t>荫</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阁上，仲钦之所</a:t>
            </a:r>
            <a:r>
              <a:rPr lang="zh-CN" altLang="zh-CN" sz="2800" b="1" dirty="0">
                <a:solidFill>
                  <a:srgbClr val="000000"/>
                </a:solidFill>
                <a:highlight>
                  <a:srgbClr val="FFFF00"/>
                </a:highlight>
                <a:latin typeface="等线" panose="02010600030101010101" pitchFamily="2" charset="-122"/>
                <a:ea typeface="宋体" panose="02010600030101010101" pitchFamily="2" charset="-122"/>
              </a:rPr>
              <a:t>游息</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en-US" altLang="zh-CN" sz="2800" b="1"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 </a:t>
            </a:r>
            <a:endParaRPr lang="zh-CN" altLang="en-US" sz="28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2055121"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dk1"/>
              </a:solidFill>
            </a:endParaRPr>
          </a:p>
        </p:txBody>
      </p:sp>
      <p:sp>
        <p:nvSpPr>
          <p:cNvPr id="29" name="文本框 28"/>
          <p:cNvSpPr txBox="1"/>
          <p:nvPr>
            <p:custDataLst>
              <p:tags r:id="rId2"/>
            </p:custDataLst>
          </p:nvPr>
        </p:nvSpPr>
        <p:spPr>
          <a:xfrm>
            <a:off x="482376" y="526415"/>
            <a:ext cx="881380" cy="337185"/>
          </a:xfrm>
          <a:prstGeom prst="rect">
            <a:avLst/>
          </a:prstGeom>
          <a:solidFill>
            <a:schemeClr val="accent1">
              <a:lumMod val="20000"/>
              <a:lumOff val="80000"/>
            </a:schemeClr>
          </a:solidFill>
        </p:spPr>
        <p:txBody>
          <a:bodyPr wrap="square" rtlCol="0">
            <a:spAutoFit/>
          </a:bodyPr>
          <a:lstStyle/>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899186" y="701040"/>
            <a:ext cx="9095329"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114341" y="575310"/>
            <a:ext cx="1168811" cy="337185"/>
          </a:xfrm>
          <a:prstGeom prst="rect">
            <a:avLst/>
          </a:prstGeom>
          <a:solidFill>
            <a:schemeClr val="accent1">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2899186" y="910402"/>
            <a:ext cx="9095328" cy="1169551"/>
          </a:xfrm>
          <a:prstGeom prst="rect">
            <a:avLst/>
          </a:prstGeom>
          <a:noFill/>
          <a:ln w="9525">
            <a:noFill/>
          </a:ln>
        </p:spPr>
        <p:txBody>
          <a:bodyPr wrap="square">
            <a:spAutoFit/>
          </a:bodyPr>
          <a:lstStyle/>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en-US" sz="2200" b="0" dirty="0">
                <a:solidFill>
                  <a:srgbClr val="000000"/>
                </a:solidFill>
                <a:latin typeface="宋体" panose="02010600030101010101" pitchFamily="2" charset="-122"/>
              </a:rPr>
              <a:t>  </a:t>
            </a:r>
            <a:endParaRPr lang="en-US" sz="2200" b="0" dirty="0">
              <a:solidFill>
                <a:srgbClr val="000000"/>
              </a:solidFill>
              <a:latin typeface="宋体" panose="02010600030101010101" pitchFamily="2" charset="-122"/>
            </a:endParaRPr>
          </a:p>
          <a:p>
            <a:r>
              <a:rPr lang="en-US" sz="2200" dirty="0">
                <a:solidFill>
                  <a:srgbClr val="000000"/>
                </a:solidFill>
                <a:latin typeface="宋体" panose="02010600030101010101" pitchFamily="2" charset="-122"/>
                <a:ea typeface="黑体" panose="02010609060101010101" charset="-122"/>
                <a:sym typeface="+mn-ea"/>
              </a:rPr>
              <a:t> </a:t>
            </a:r>
            <a:r>
              <a:rPr lang="en-US" sz="2200" b="0" dirty="0">
                <a:solidFill>
                  <a:srgbClr val="000000"/>
                </a:solidFill>
                <a:latin typeface="宋体" panose="02010600030101010101" pitchFamily="2" charset="-122"/>
              </a:rPr>
              <a:t> </a:t>
            </a:r>
            <a:r>
              <a:rPr lang="en-US" altLang="zh-CN" sz="2400" dirty="0" err="1">
                <a:solidFill>
                  <a:srgbClr val="000000"/>
                </a:solidFill>
                <a:latin typeface="仿宋" panose="02010609060101010101" charset="-122"/>
                <a:ea typeface="仿宋" panose="02010609060101010101" charset="-122"/>
                <a:cs typeface="仿宋" panose="02010609060101010101" charset="-122"/>
                <a:sym typeface="+mn-ea"/>
              </a:rPr>
              <a:t>本题重点考查考生对文言文内容的</a:t>
            </a:r>
            <a:r>
              <a:rPr lang="zh-CN" altLang="en-US" sz="2400" dirty="0">
                <a:solidFill>
                  <a:srgbClr val="FF0000"/>
                </a:solidFill>
                <a:latin typeface="仿宋" panose="02010609060101010101" charset="-122"/>
                <a:ea typeface="仿宋" panose="02010609060101010101" charset="-122"/>
                <a:cs typeface="仿宋" panose="02010609060101010101" charset="-122"/>
                <a:sym typeface="+mn-ea"/>
              </a:rPr>
              <a:t>理解概括</a:t>
            </a:r>
            <a:r>
              <a:rPr lang="en-US" altLang="zh-CN" sz="2400" dirty="0" err="1">
                <a:solidFill>
                  <a:srgbClr val="FF0000"/>
                </a:solidFill>
                <a:latin typeface="仿宋" panose="02010609060101010101" charset="-122"/>
                <a:ea typeface="仿宋" panose="02010609060101010101" charset="-122"/>
                <a:cs typeface="仿宋" panose="02010609060101010101" charset="-122"/>
                <a:sym typeface="+mn-ea"/>
              </a:rPr>
              <a:t>能力</a:t>
            </a:r>
            <a:r>
              <a:rPr lang="zh-CN" altLang="en-US" sz="2400" dirty="0">
                <a:solidFill>
                  <a:srgbClr val="000000"/>
                </a:solidFill>
                <a:latin typeface="仿宋" panose="02010609060101010101" charset="-122"/>
                <a:ea typeface="仿宋" panose="02010609060101010101" charset="-122"/>
                <a:cs typeface="仿宋" panose="02010609060101010101" charset="-122"/>
                <a:sym typeface="+mn-ea"/>
              </a:rPr>
              <a:t>以及</a:t>
            </a:r>
            <a:r>
              <a:rPr lang="zh-CN" altLang="en-US" sz="2400" dirty="0">
                <a:solidFill>
                  <a:srgbClr val="FF0000"/>
                </a:solidFill>
                <a:latin typeface="仿宋" panose="02010609060101010101" charset="-122"/>
                <a:ea typeface="仿宋" panose="02010609060101010101" charset="-122"/>
                <a:sym typeface="+mn-ea"/>
              </a:rPr>
              <a:t>信息筛选能力</a:t>
            </a:r>
            <a:r>
              <a:rPr lang="zh-CN" altLang="en-US" sz="2400" dirty="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400" dirty="0">
                <a:solidFill>
                  <a:srgbClr val="FF0000"/>
                </a:solidFill>
                <a:latin typeface="仿宋" panose="02010609060101010101" charset="-122"/>
                <a:ea typeface="仿宋" panose="02010609060101010101" charset="-122"/>
                <a:sym typeface="+mn-ea"/>
              </a:rPr>
              <a:t>观点归纳能力</a:t>
            </a:r>
            <a:r>
              <a:rPr lang="en-US" altLang="zh-CN" sz="2400" dirty="0">
                <a:solidFill>
                  <a:srgbClr val="000000"/>
                </a:solidFill>
                <a:latin typeface="仿宋" panose="02010609060101010101" charset="-122"/>
                <a:ea typeface="仿宋" panose="02010609060101010101" charset="-122"/>
                <a:cs typeface="仿宋" panose="02010609060101010101" charset="-122"/>
                <a:sym typeface="+mn-ea"/>
              </a:rPr>
              <a:t>。</a:t>
            </a:r>
            <a:endParaRPr lang="en-US" altLang="en-US" sz="2400" b="0" dirty="0">
              <a:solidFill>
                <a:srgbClr val="000000"/>
              </a:solidFill>
              <a:latin typeface="宋体" panose="02010600030101010101" pitchFamily="2" charset="-122"/>
            </a:endParaRPr>
          </a:p>
        </p:txBody>
      </p:sp>
      <p:sp>
        <p:nvSpPr>
          <p:cNvPr id="10" name="文本框 9"/>
          <p:cNvSpPr txBox="1"/>
          <p:nvPr>
            <p:custDataLst>
              <p:tags r:id="rId6"/>
            </p:custDataLst>
          </p:nvPr>
        </p:nvSpPr>
        <p:spPr>
          <a:xfrm>
            <a:off x="2899185" y="2027257"/>
            <a:ext cx="9095327" cy="2862322"/>
          </a:xfrm>
          <a:prstGeom prst="rect">
            <a:avLst/>
          </a:prstGeom>
          <a:noFill/>
          <a:ln w="9525">
            <a:noFill/>
          </a:ln>
        </p:spPr>
        <p:txBody>
          <a:bodyPr wrap="square">
            <a:spAutoFit/>
          </a:bodyPr>
          <a:lstStyle/>
          <a:p>
            <a:pPr indent="0" fontAlgn="auto"/>
            <a:r>
              <a:rPr lang="zh-CN" sz="2000" b="0" dirty="0">
                <a:solidFill>
                  <a:srgbClr val="000000"/>
                </a:solidFill>
                <a:ea typeface="黑体" panose="02010609060101010101" charset="-122"/>
              </a:rPr>
              <a:t>【解题思路】</a:t>
            </a:r>
            <a:endParaRPr lang="zh-CN" sz="2000" b="0" dirty="0">
              <a:solidFill>
                <a:srgbClr val="000000"/>
              </a:solidFill>
              <a:ea typeface="黑体" panose="02010609060101010101" charset="-122"/>
            </a:endParaRPr>
          </a:p>
          <a:p>
            <a:pPr indent="0" fontAlgn="auto"/>
            <a:r>
              <a:rPr lang="en-US" sz="2000" b="1" dirty="0">
                <a:solidFill>
                  <a:schemeClr val="accent3">
                    <a:lumMod val="75000"/>
                  </a:schemeClr>
                </a:solidFill>
                <a:latin typeface="宋体" panose="02010600030101010101" pitchFamily="2" charset="-122"/>
                <a:ea typeface="黑体" panose="02010609060101010101" charset="-122"/>
                <a:sym typeface="+mn-ea"/>
              </a:rPr>
              <a:t> </a:t>
            </a:r>
            <a:r>
              <a:rPr lang="en-US" sz="2000" b="1" dirty="0">
                <a:solidFill>
                  <a:schemeClr val="accent3">
                    <a:lumMod val="75000"/>
                  </a:schemeClr>
                </a:solidFill>
                <a:latin typeface="宋体" panose="02010600030101010101" pitchFamily="2" charset="-122"/>
              </a:rPr>
              <a:t> </a:t>
            </a:r>
            <a:r>
              <a:rPr lang="zh-CN" altLang="en-US" sz="2000" b="1" dirty="0">
                <a:solidFill>
                  <a:schemeClr val="accent3">
                    <a:lumMod val="75000"/>
                  </a:schemeClr>
                </a:solidFill>
                <a:latin typeface="宋体" panose="02010600030101010101" pitchFamily="2" charset="-122"/>
              </a:rPr>
              <a:t>原文范围：</a:t>
            </a:r>
            <a:r>
              <a:rPr lang="zh-CN" altLang="zh-CN" sz="2000" b="1" dirty="0">
                <a:solidFill>
                  <a:schemeClr val="accent3">
                    <a:lumMod val="75000"/>
                  </a:schemeClr>
                </a:solidFill>
                <a:latin typeface="等线" panose="02010600030101010101" pitchFamily="2" charset="-122"/>
                <a:ea typeface="宋体" panose="02010600030101010101" pitchFamily="2" charset="-122"/>
              </a:rPr>
              <a:t>去年余来桂林，仲钦提点广西狱事。下车一月，</a:t>
            </a:r>
            <a:r>
              <a:rPr lang="en-US" altLang="zh-CN" sz="2000" b="1" dirty="0">
                <a:solidFill>
                  <a:schemeClr val="accent3">
                    <a:lumMod val="75000"/>
                  </a:schemeClr>
                </a:solidFill>
                <a:latin typeface="等线" panose="02010600030101010101" pitchFamily="2" charset="-122"/>
                <a:ea typeface="宋体" panose="02010600030101010101" pitchFamily="2" charset="-122"/>
              </a:rPr>
              <a:t>【14</a:t>
            </a:r>
            <a:r>
              <a:rPr lang="zh-CN" altLang="en-US" sz="2000" b="1" dirty="0">
                <a:solidFill>
                  <a:schemeClr val="accent3">
                    <a:lumMod val="75000"/>
                  </a:schemeClr>
                </a:solidFill>
                <a:latin typeface="等线" panose="02010600030101010101" pitchFamily="2" charset="-122"/>
                <a:ea typeface="宋体" panose="02010600030101010101" pitchFamily="2" charset="-122"/>
              </a:rPr>
              <a:t>②</a:t>
            </a:r>
            <a:r>
              <a:rPr lang="en-US" altLang="zh-CN" sz="2000" b="1" dirty="0">
                <a:solidFill>
                  <a:schemeClr val="accent3">
                    <a:lumMod val="75000"/>
                  </a:schemeClr>
                </a:solidFill>
                <a:latin typeface="等线" panose="02010600030101010101" pitchFamily="2" charset="-122"/>
                <a:ea typeface="宋体" panose="02010600030101010101" pitchFamily="2" charset="-122"/>
              </a:rPr>
              <a:t>】</a:t>
            </a:r>
            <a:r>
              <a:rPr lang="zh-CN" altLang="zh-CN" sz="2000" b="1" i="1" u="sng" dirty="0">
                <a:solidFill>
                  <a:schemeClr val="accent3">
                    <a:lumMod val="75000"/>
                  </a:schemeClr>
                </a:solidFill>
                <a:effectLst>
                  <a:outerShdw blurRad="38100" dist="38100" dir="2700000" algn="tl">
                    <a:srgbClr val="000000">
                      <a:alpha val="43137"/>
                    </a:srgbClr>
                  </a:outerShdw>
                </a:effectLst>
                <a:latin typeface="等线" panose="02010600030101010101" pitchFamily="2" charset="-122"/>
                <a:ea typeface="宋体" panose="02010600030101010101" pitchFamily="2" charset="-122"/>
              </a:rPr>
              <a:t>冒黄茅瘴走二十五州，以扁舟渡海，吏士扣头涕泣交谏，仲钦搴裳登舟。半济，风作，舟师震骇，仲钦怡然不为动也。</a:t>
            </a:r>
            <a:r>
              <a:rPr lang="en-US" altLang="zh-CN" sz="2000" b="1" i="1" u="sng" dirty="0">
                <a:solidFill>
                  <a:schemeClr val="accent3">
                    <a:lumMod val="75000"/>
                  </a:schemeClr>
                </a:solidFill>
                <a:effectLst>
                  <a:outerShdw blurRad="38100" dist="38100" dir="2700000" algn="tl">
                    <a:srgbClr val="000000">
                      <a:alpha val="43137"/>
                    </a:srgbClr>
                  </a:outerShdw>
                </a:effectLst>
                <a:latin typeface="等线" panose="02010600030101010101" pitchFamily="2" charset="-122"/>
                <a:ea typeface="宋体" panose="02010600030101010101" pitchFamily="2" charset="-122"/>
              </a:rPr>
              <a:t>【14</a:t>
            </a:r>
            <a:r>
              <a:rPr lang="zh-CN" altLang="en-US" sz="2000" b="1" i="1" u="sng" dirty="0">
                <a:solidFill>
                  <a:schemeClr val="accent3">
                    <a:lumMod val="75000"/>
                  </a:schemeClr>
                </a:solidFill>
                <a:effectLst>
                  <a:outerShdw blurRad="38100" dist="38100" dir="2700000" algn="tl">
                    <a:srgbClr val="000000">
                      <a:alpha val="43137"/>
                    </a:srgbClr>
                  </a:outerShdw>
                </a:effectLst>
                <a:latin typeface="等线" panose="02010600030101010101" pitchFamily="2" charset="-122"/>
                <a:ea typeface="宋体" panose="02010600030101010101" pitchFamily="2" charset="-122"/>
              </a:rPr>
              <a:t>①、③</a:t>
            </a:r>
            <a:r>
              <a:rPr lang="en-US" altLang="zh-CN" sz="2000" b="1" i="1" u="sng" dirty="0">
                <a:solidFill>
                  <a:schemeClr val="accent3">
                    <a:lumMod val="75000"/>
                  </a:schemeClr>
                </a:solidFill>
                <a:effectLst>
                  <a:outerShdw blurRad="38100" dist="38100" dir="2700000" algn="tl">
                    <a:srgbClr val="000000">
                      <a:alpha val="43137"/>
                    </a:srgbClr>
                  </a:outerShdw>
                </a:effectLst>
                <a:latin typeface="等线" panose="02010600030101010101" pitchFamily="2" charset="-122"/>
                <a:ea typeface="宋体" panose="02010600030101010101" pitchFamily="2" charset="-122"/>
              </a:rPr>
              <a:t>】</a:t>
            </a:r>
            <a:r>
              <a:rPr lang="zh-CN" altLang="zh-CN" sz="2000" b="1" u="sng" dirty="0">
                <a:solidFill>
                  <a:schemeClr val="accent3">
                    <a:lumMod val="75000"/>
                  </a:schemeClr>
                </a:solidFill>
                <a:effectLst>
                  <a:outerShdw blurRad="38100" dist="38100" dir="2700000" algn="tl">
                    <a:srgbClr val="000000">
                      <a:alpha val="43137"/>
                    </a:srgbClr>
                  </a:outerShdw>
                </a:effectLst>
                <a:latin typeface="等线" panose="02010600030101010101" pitchFamily="2" charset="-122"/>
                <a:ea typeface="宋体" panose="02010600030101010101" pitchFamily="2" charset="-122"/>
              </a:rPr>
              <a:t>黜陟罢行，一皆考之民，</a:t>
            </a:r>
            <a:r>
              <a:rPr lang="zh-CN" altLang="zh-CN" sz="2000" b="1" dirty="0">
                <a:solidFill>
                  <a:schemeClr val="accent3">
                    <a:lumMod val="75000"/>
                  </a:schemeClr>
                </a:solidFill>
                <a:latin typeface="等线" panose="02010600030101010101" pitchFamily="2" charset="-122"/>
                <a:ea typeface="宋体" panose="02010600030101010101" pitchFamily="2" charset="-122"/>
              </a:rPr>
              <a:t>民扶舆讙噭，以为百年未之见也。</a:t>
            </a:r>
            <a:endParaRPr lang="en-US" altLang="zh-CN" sz="2000" b="1" dirty="0">
              <a:solidFill>
                <a:schemeClr val="accent3">
                  <a:lumMod val="75000"/>
                </a:schemeClr>
              </a:solidFill>
              <a:latin typeface="等线" panose="02010600030101010101" pitchFamily="2" charset="-122"/>
              <a:ea typeface="宋体" panose="02010600030101010101" pitchFamily="2" charset="-122"/>
            </a:endParaRPr>
          </a:p>
          <a:p>
            <a:pPr indent="0" fontAlgn="auto"/>
            <a:r>
              <a:rPr lang="zh-CN" altLang="en-US" sz="2000" b="1" dirty="0">
                <a:solidFill>
                  <a:schemeClr val="accent3">
                    <a:lumMod val="75000"/>
                  </a:schemeClr>
                </a:solidFill>
                <a:latin typeface="等线" panose="02010600030101010101" pitchFamily="2" charset="-122"/>
                <a:ea typeface="宋体" panose="02010600030101010101" pitchFamily="2" charset="-122"/>
              </a:rPr>
              <a:t>比较容易概括的是②，面对极端恶劣的环境，张仲钦怡然走入百姓所在地了解民情；③“黜陟”需要联系课内篇目</a:t>
            </a:r>
            <a:r>
              <a:rPr lang="en-US" altLang="zh-CN" sz="2000" b="1" dirty="0">
                <a:solidFill>
                  <a:schemeClr val="accent3">
                    <a:lumMod val="75000"/>
                  </a:schemeClr>
                </a:solidFill>
                <a:latin typeface="等线" panose="02010600030101010101" pitchFamily="2" charset="-122"/>
                <a:ea typeface="宋体" panose="02010600030101010101" pitchFamily="2" charset="-122"/>
              </a:rPr>
              <a:t>《</a:t>
            </a:r>
            <a:r>
              <a:rPr lang="zh-CN" altLang="en-US" sz="2000" b="1" dirty="0">
                <a:solidFill>
                  <a:schemeClr val="accent3">
                    <a:lumMod val="75000"/>
                  </a:schemeClr>
                </a:solidFill>
                <a:latin typeface="等线" panose="02010600030101010101" pitchFamily="2" charset="-122"/>
                <a:ea typeface="宋体" panose="02010600030101010101" pitchFamily="2" charset="-122"/>
              </a:rPr>
              <a:t>出师表</a:t>
            </a:r>
            <a:r>
              <a:rPr lang="en-US" altLang="zh-CN" sz="2000" b="1" dirty="0">
                <a:solidFill>
                  <a:schemeClr val="accent3">
                    <a:lumMod val="75000"/>
                  </a:schemeClr>
                </a:solidFill>
                <a:latin typeface="等线" panose="02010600030101010101" pitchFamily="2" charset="-122"/>
                <a:ea typeface="宋体" panose="02010600030101010101" pitchFamily="2" charset="-122"/>
              </a:rPr>
              <a:t>》</a:t>
            </a:r>
            <a:r>
              <a:rPr lang="zh-CN" altLang="en-US" sz="2000" b="1" dirty="0">
                <a:solidFill>
                  <a:schemeClr val="accent3">
                    <a:lumMod val="75000"/>
                  </a:schemeClr>
                </a:solidFill>
                <a:latin typeface="等线" panose="02010600030101010101" pitchFamily="2" charset="-122"/>
                <a:ea typeface="宋体" panose="02010600030101010101" pitchFamily="2" charset="-122"/>
              </a:rPr>
              <a:t>，得知与官员职位升降赏罚有关；难度较大的是①“罢行”，只给出谓语动词，需要考生有较好的语感，结合前文得知“罢免或实行（关爱百姓的）政令条文”。</a:t>
            </a:r>
            <a:endParaRPr lang="en-US" altLang="zh-CN" sz="2000" b="1" dirty="0">
              <a:solidFill>
                <a:schemeClr val="accent3">
                  <a:lumMod val="75000"/>
                </a:schemeClr>
              </a:solidFill>
              <a:latin typeface="等线" panose="02010600030101010101" pitchFamily="2" charset="-122"/>
              <a:ea typeface="宋体" panose="02010600030101010101" pitchFamily="2" charset="-122"/>
            </a:endParaRPr>
          </a:p>
        </p:txBody>
      </p:sp>
      <p:sp>
        <p:nvSpPr>
          <p:cNvPr id="11" name="文本框 10"/>
          <p:cNvSpPr txBox="1"/>
          <p:nvPr/>
        </p:nvSpPr>
        <p:spPr>
          <a:xfrm>
            <a:off x="2899185" y="4845459"/>
            <a:ext cx="9095329" cy="1631216"/>
          </a:xfrm>
          <a:prstGeom prst="rect">
            <a:avLst/>
          </a:prstGeom>
          <a:noFill/>
          <a:ln w="9525">
            <a:noFill/>
          </a:ln>
        </p:spPr>
        <p:txBody>
          <a:bodyPr wrap="square">
            <a:spAutoFit/>
          </a:bodyPr>
          <a:lstStyle/>
          <a:p>
            <a:pPr indent="0" fontAlgn="auto"/>
            <a:r>
              <a:rPr lang="zh-CN" sz="2000" dirty="0">
                <a:solidFill>
                  <a:srgbClr val="000000"/>
                </a:solidFill>
                <a:ea typeface="黑体" panose="02010609060101010101" charset="-122"/>
                <a:sym typeface="+mn-ea"/>
              </a:rPr>
              <a:t>【参考答案】</a:t>
            </a:r>
            <a:endParaRPr lang="en-US" altLang="zh-CN" sz="2000" dirty="0">
              <a:solidFill>
                <a:srgbClr val="000000"/>
              </a:solidFill>
              <a:ea typeface="黑体" panose="02010609060101010101" charset="-122"/>
              <a:sym typeface="+mn-ea"/>
            </a:endParaRPr>
          </a:p>
          <a:p>
            <a:pPr indent="38100" algn="just" fontAlgn="base" latinLnBrk="1">
              <a:buNone/>
            </a:pPr>
            <a:r>
              <a:rPr lang="en-US" altLang="zh-CN" sz="2000" b="1" dirty="0">
                <a:solidFill>
                  <a:srgbClr val="FF0000"/>
                </a:solidFill>
                <a:effectLst/>
                <a:latin typeface="宋体" panose="02010600030101010101" pitchFamily="2" charset="-122"/>
                <a:ea typeface="等线" panose="02010600030101010101" pitchFamily="2" charset="-122"/>
                <a:cs typeface="宋体" panose="02010600030101010101" pitchFamily="2" charset="-122"/>
              </a:rPr>
              <a:t>①</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简政爱民，不用繁苛的政令打扰百姓；</a:t>
            </a:r>
            <a:endPar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endParaRPr>
          </a:p>
          <a:p>
            <a:pPr indent="38100" algn="just" fontAlgn="base" latinLnBrk="1">
              <a:buNone/>
            </a:pP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②</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不顾个人安危，深入辖地考察民情；</a:t>
            </a:r>
            <a:endPar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endParaRPr>
          </a:p>
          <a:p>
            <a:pPr indent="38100" algn="just" fontAlgn="base" latinLnBrk="1">
              <a:buNone/>
            </a:pP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③</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全都依据百姓的意见考核下属官员。</a:t>
            </a:r>
            <a:endParaRPr lang="zh-CN" altLang="zh-CN" sz="20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p>
            <a:pPr marL="38100" algn="just" fontAlgn="base" latinLnBrk="1"/>
            <a:r>
              <a:rPr lang="en-US" altLang="zh-CN" sz="2000" b="1" dirty="0">
                <a:solidFill>
                  <a:srgbClr val="FF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评分参考：答出</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1</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点给</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2</a:t>
            </a:r>
            <a:r>
              <a:rPr lang="zh-CN"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分。意思答对即可。</a:t>
            </a:r>
            <a:r>
              <a:rPr lang="en-US" altLang="zh-CN" sz="2000" b="1"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0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259878" y="989330"/>
            <a:ext cx="1918808" cy="4401205"/>
          </a:xfrm>
          <a:prstGeom prst="rect">
            <a:avLst/>
          </a:prstGeom>
          <a:noFill/>
        </p:spPr>
        <p:txBody>
          <a:bodyPr wrap="square">
            <a:spAutoFit/>
          </a:bodyPr>
          <a:lstStyle/>
          <a:p>
            <a:pPr indent="266700" algn="just" fontAlgn="base">
              <a:buNone/>
            </a:pPr>
            <a:r>
              <a:rPr lang="en-US" altLang="zh-CN" sz="2800" b="1"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14.</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作者认为张仲钦“有恻怛爱民之诚心”，根据材料</a:t>
            </a:r>
            <a:r>
              <a:rPr lang="zh-CN" altLang="zh-CN" sz="2800" b="1" dirty="0">
                <a:solidFill>
                  <a:schemeClr val="accent3">
                    <a:lumMod val="75000"/>
                  </a:schemeClr>
                </a:solidFill>
                <a:effectLst/>
                <a:latin typeface="等线" panose="02010600030101010101" pitchFamily="2" charset="-122"/>
                <a:ea typeface="宋体" panose="02010600030101010101" pitchFamily="2" charset="-122"/>
                <a:cs typeface="宋体" panose="02010600030101010101" pitchFamily="2" charset="-122"/>
              </a:rPr>
              <a:t>概括</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张仲钦爱民的</a:t>
            </a:r>
            <a:r>
              <a:rPr lang="zh-CN" altLang="zh-CN" sz="2800" b="1" dirty="0">
                <a:solidFill>
                  <a:schemeClr val="accent3">
                    <a:lumMod val="75000"/>
                  </a:schemeClr>
                </a:solidFill>
                <a:effectLst/>
                <a:latin typeface="等线" panose="02010600030101010101" pitchFamily="2" charset="-122"/>
                <a:ea typeface="宋体" panose="02010600030101010101" pitchFamily="2" charset="-122"/>
                <a:cs typeface="宋体" panose="02010600030101010101" pitchFamily="2" charset="-122"/>
              </a:rPr>
              <a:t>表现</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en-US"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(5</a:t>
            </a:r>
            <a:r>
              <a:rPr lang="zh-CN"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分</a:t>
            </a:r>
            <a:r>
              <a:rPr lang="en-US" altLang="zh-CN" sz="2800" b="1"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b="1"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2019300" y="1593850"/>
            <a:ext cx="8209280" cy="3917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 name="文本框 6"/>
          <p:cNvSpPr txBox="1"/>
          <p:nvPr>
            <p:custDataLst>
              <p:tags r:id="rId2"/>
            </p:custDataLst>
          </p:nvPr>
        </p:nvSpPr>
        <p:spPr>
          <a:xfrm>
            <a:off x="3587115" y="2740025"/>
            <a:ext cx="4424045" cy="1014730"/>
          </a:xfrm>
          <a:prstGeom prst="rect">
            <a:avLst/>
          </a:prstGeom>
          <a:noFill/>
        </p:spPr>
        <p:txBody>
          <a:bodyPr vert="horz" wrap="square" rtlCol="0">
            <a:spAutoFit/>
          </a:bodyPr>
          <a:p>
            <a:pPr algn="l">
              <a:lnSpc>
                <a:spcPct val="150000"/>
              </a:lnSpc>
            </a:pPr>
            <a:r>
              <a:rPr lang="en-US" altLang="zh-CN" sz="4000">
                <a:solidFill>
                  <a:schemeClr val="lt1"/>
                </a:solidFill>
                <a:latin typeface="方正大黑简体" panose="02000000000000000000" charset="-122"/>
                <a:ea typeface="方正大黑简体" panose="02000000000000000000" charset="-122"/>
                <a:cs typeface="方正大黑简体" panose="02000000000000000000" charset="-122"/>
              </a:rPr>
              <a:t>02  </a:t>
            </a:r>
            <a:r>
              <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rPr>
              <a:t>古代诗歌阅读</a:t>
            </a:r>
            <a:endPar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endParaRPr>
          </a:p>
        </p:txBody>
      </p:sp>
      <p:sp>
        <p:nvSpPr>
          <p:cNvPr id="2" name="图文框 1"/>
          <p:cNvSpPr/>
          <p:nvPr>
            <p:custDataLst>
              <p:tags r:id="rId3"/>
            </p:custDataLst>
          </p:nvPr>
        </p:nvSpPr>
        <p:spPr>
          <a:xfrm>
            <a:off x="2159635" y="1729105"/>
            <a:ext cx="7898130" cy="3638550"/>
          </a:xfrm>
          <a:prstGeom prst="frame">
            <a:avLst>
              <a:gd name="adj1" fmla="val 1216"/>
            </a:avLst>
          </a:prstGeom>
          <a:solidFill>
            <a:schemeClr val="dk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endParaRPr>
          </a:p>
        </p:txBody>
      </p:sp>
      <p:pic>
        <p:nvPicPr>
          <p:cNvPr id="6" name="图片 5" descr="图标镂空"/>
          <p:cNvPicPr>
            <a:picLocks noChangeAspect="1"/>
          </p:cNvPicPr>
          <p:nvPr>
            <p:custDataLst>
              <p:tags r:id="rId4"/>
            </p:custDataLst>
          </p:nvPr>
        </p:nvPicPr>
        <p:blipFill>
          <a:blip r:embed="rId5"/>
          <a:srcRect l="12064" t="11428" r="12701" b="13975"/>
          <a:stretch>
            <a:fillRect/>
          </a:stretch>
        </p:blipFill>
        <p:spPr>
          <a:xfrm>
            <a:off x="7582535" y="2362200"/>
            <a:ext cx="577215" cy="582930"/>
          </a:xfrm>
          <a:prstGeom prst="rect">
            <a:avLst/>
          </a:prstGeom>
        </p:spPr>
      </p:pic>
      <p:sp>
        <p:nvSpPr>
          <p:cNvPr id="13" name="文本框 12"/>
          <p:cNvSpPr txBox="1"/>
          <p:nvPr>
            <p:custDataLst>
              <p:tags r:id="rId6"/>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8" name="图片 7" descr="小鸟站在树枝上的花&#10;&#10;描述已自动生成"/>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087870" y="2196465"/>
            <a:ext cx="3488690" cy="5130800"/>
          </a:xfrm>
          <a:custGeom>
            <a:avLst/>
            <a:gdLst>
              <a:gd name="connsiteX0" fmla="*/ 0 w 4541807"/>
              <a:gd name="connsiteY0" fmla="*/ 0 h 6679129"/>
              <a:gd name="connsiteX1" fmla="*/ 4541807 w 4541807"/>
              <a:gd name="connsiteY1" fmla="*/ 0 h 6679129"/>
              <a:gd name="connsiteX2" fmla="*/ 4541807 w 4541807"/>
              <a:gd name="connsiteY2" fmla="*/ 6679129 h 6679129"/>
              <a:gd name="connsiteX3" fmla="*/ 277173 w 4541807"/>
              <a:gd name="connsiteY3" fmla="*/ 6679129 h 6679129"/>
              <a:gd name="connsiteX4" fmla="*/ 326648 w 4541807"/>
              <a:gd name="connsiteY4" fmla="*/ 6671579 h 6679129"/>
              <a:gd name="connsiteX5" fmla="*/ 1620796 w 4541807"/>
              <a:gd name="connsiteY5" fmla="*/ 5083712 h 6679129"/>
              <a:gd name="connsiteX6" fmla="*/ 1250685 w 4541807"/>
              <a:gd name="connsiteY6" fmla="*/ 4052735 h 6679129"/>
              <a:gd name="connsiteX7" fmla="*/ 1166688 w 4541807"/>
              <a:gd name="connsiteY7" fmla="*/ 3960315 h 6679129"/>
              <a:gd name="connsiteX8" fmla="*/ 1281902 w 4541807"/>
              <a:gd name="connsiteY8" fmla="*/ 3898276 h 6679129"/>
              <a:gd name="connsiteX9" fmla="*/ 1402482 w 4541807"/>
              <a:gd name="connsiteY9" fmla="*/ 3832962 h 6679129"/>
              <a:gd name="connsiteX10" fmla="*/ 1467796 w 4541807"/>
              <a:gd name="connsiteY10" fmla="*/ 3712382 h 6679129"/>
              <a:gd name="connsiteX11" fmla="*/ 1588377 w 4541807"/>
              <a:gd name="connsiteY11" fmla="*/ 2908514 h 6679129"/>
              <a:gd name="connsiteX12" fmla="*/ 1432627 w 4541807"/>
              <a:gd name="connsiteY12" fmla="*/ 2491507 h 6679129"/>
              <a:gd name="connsiteX13" fmla="*/ 714170 w 4541807"/>
              <a:gd name="connsiteY13" fmla="*/ 2672377 h 6679129"/>
              <a:gd name="connsiteX14" fmla="*/ 513203 w 4541807"/>
              <a:gd name="connsiteY14" fmla="*/ 3134601 h 6679129"/>
              <a:gd name="connsiteX15" fmla="*/ 469522 w 4541807"/>
              <a:gd name="connsiteY15" fmla="*/ 3532582 h 6679129"/>
              <a:gd name="connsiteX16" fmla="*/ 326647 w 4541807"/>
              <a:gd name="connsiteY16" fmla="*/ 3495845 h 6679129"/>
              <a:gd name="connsiteX17" fmla="*/ 0 w 4541807"/>
              <a:gd name="connsiteY17" fmla="*/ 3462916 h 66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1807" h="6679129">
                <a:moveTo>
                  <a:pt x="0" y="0"/>
                </a:moveTo>
                <a:lnTo>
                  <a:pt x="4541807" y="0"/>
                </a:lnTo>
                <a:lnTo>
                  <a:pt x="4541807" y="6679129"/>
                </a:lnTo>
                <a:lnTo>
                  <a:pt x="277173" y="6679129"/>
                </a:lnTo>
                <a:lnTo>
                  <a:pt x="326648" y="6671579"/>
                </a:lnTo>
                <a:cubicBezTo>
                  <a:pt x="1065216" y="6520446"/>
                  <a:pt x="1620796" y="5866961"/>
                  <a:pt x="1620796" y="5083712"/>
                </a:cubicBezTo>
                <a:cubicBezTo>
                  <a:pt x="1620796" y="4692088"/>
                  <a:pt x="1481901" y="4332904"/>
                  <a:pt x="1250685" y="4052735"/>
                </a:cubicBezTo>
                <a:lnTo>
                  <a:pt x="1166688" y="3960315"/>
                </a:lnTo>
                <a:lnTo>
                  <a:pt x="1281902" y="3898276"/>
                </a:lnTo>
                <a:lnTo>
                  <a:pt x="1402482" y="3832962"/>
                </a:lnTo>
                <a:lnTo>
                  <a:pt x="1467796" y="3712382"/>
                </a:lnTo>
                <a:lnTo>
                  <a:pt x="1588377" y="2908514"/>
                </a:lnTo>
                <a:lnTo>
                  <a:pt x="1432627" y="2491507"/>
                </a:lnTo>
                <a:lnTo>
                  <a:pt x="714170" y="2672377"/>
                </a:lnTo>
                <a:lnTo>
                  <a:pt x="513203" y="3134601"/>
                </a:lnTo>
                <a:lnTo>
                  <a:pt x="469522" y="3532582"/>
                </a:lnTo>
                <a:lnTo>
                  <a:pt x="326647" y="3495845"/>
                </a:lnTo>
                <a:cubicBezTo>
                  <a:pt x="221137" y="3474254"/>
                  <a:pt x="111893" y="3462916"/>
                  <a:pt x="0" y="3462916"/>
                </a:cubicBezTo>
                <a:close/>
              </a:path>
            </a:pathLst>
          </a:cu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49605" y="967740"/>
            <a:ext cx="10892790" cy="518477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755650" y="1097915"/>
            <a:ext cx="10489565" cy="4999355"/>
          </a:xfrm>
          <a:prstGeom prst="rect">
            <a:avLst/>
          </a:prstGeom>
          <a:noFill/>
        </p:spPr>
        <p:txBody>
          <a:bodyPr wrap="square" rtlCol="0">
            <a:noAutofit/>
          </a:bodyPr>
          <a:p>
            <a:r>
              <a:rPr lang="en-US" altLang="zh-CN" sz="2400">
                <a:latin typeface="仿宋_GB2312" panose="02010609030101010101" charset="-122"/>
                <a:ea typeface="仿宋_GB2312" panose="02010609030101010101" charset="-122"/>
                <a:cs typeface="仿宋_GB2312" panose="02010609030101010101" charset="-122"/>
                <a:sym typeface="+mn-ea"/>
              </a:rPr>
              <a:t>    </a:t>
            </a:r>
            <a:r>
              <a:rPr lang="zh-CN" altLang="en-US" sz="2400">
                <a:latin typeface="仿宋_GB2312" panose="02010609030101010101" charset="-122"/>
                <a:ea typeface="仿宋_GB2312" panose="02010609030101010101" charset="-122"/>
                <a:cs typeface="仿宋_GB2312" panose="02010609030101010101" charset="-122"/>
                <a:sym typeface="+mn-ea"/>
              </a:rPr>
              <a:t>本次古代诗歌阅读采用了</a:t>
            </a:r>
            <a:r>
              <a:rPr lang="zh-CN" altLang="en-US" sz="2400">
                <a:solidFill>
                  <a:srgbClr val="FF0000"/>
                </a:solidFill>
                <a:latin typeface="仿宋_GB2312" panose="02010609030101010101" charset="-122"/>
                <a:ea typeface="仿宋_GB2312" panose="02010609030101010101" charset="-122"/>
                <a:cs typeface="仿宋_GB2312" panose="02010609030101010101" charset="-122"/>
                <a:sym typeface="+mn-ea"/>
              </a:rPr>
              <a:t>双文本比较阅读</a:t>
            </a:r>
            <a:r>
              <a:rPr lang="zh-CN" altLang="en-US" sz="2400">
                <a:latin typeface="仿宋_GB2312" panose="02010609030101010101" charset="-122"/>
                <a:ea typeface="仿宋_GB2312" panose="02010609030101010101" charset="-122"/>
                <a:cs typeface="仿宋_GB2312" panose="02010609030101010101" charset="-122"/>
                <a:sym typeface="+mn-ea"/>
              </a:rPr>
              <a:t>的方式考查学生。两首诗都是</a:t>
            </a:r>
            <a:r>
              <a:rPr lang="zh-CN" altLang="en-US" sz="2400">
                <a:solidFill>
                  <a:srgbClr val="FF0000"/>
                </a:solidFill>
                <a:latin typeface="仿宋_GB2312" panose="02010609030101010101" charset="-122"/>
                <a:ea typeface="仿宋_GB2312" panose="02010609030101010101" charset="-122"/>
                <a:cs typeface="仿宋_GB2312" panose="02010609030101010101" charset="-122"/>
                <a:sym typeface="+mn-ea"/>
              </a:rPr>
              <a:t>即景抒情</a:t>
            </a:r>
            <a:r>
              <a:rPr lang="zh-CN" altLang="en-US" sz="2400">
                <a:latin typeface="仿宋_GB2312" panose="02010609030101010101" charset="-122"/>
                <a:ea typeface="仿宋_GB2312" panose="02010609030101010101" charset="-122"/>
                <a:cs typeface="仿宋_GB2312" panose="02010609030101010101" charset="-122"/>
                <a:sym typeface="+mn-ea"/>
              </a:rPr>
              <a:t>的</a:t>
            </a:r>
            <a:r>
              <a:rPr lang="zh-CN" altLang="en-US" sz="2400">
                <a:solidFill>
                  <a:srgbClr val="FF0000"/>
                </a:solidFill>
                <a:latin typeface="仿宋_GB2312" panose="02010609030101010101" charset="-122"/>
                <a:ea typeface="仿宋_GB2312" panose="02010609030101010101" charset="-122"/>
                <a:cs typeface="仿宋_GB2312" panose="02010609030101010101" charset="-122"/>
                <a:sym typeface="+mn-ea"/>
              </a:rPr>
              <a:t>讽刺</a:t>
            </a:r>
            <a:r>
              <a:rPr lang="zh-CN" altLang="en-US" sz="2400">
                <a:latin typeface="仿宋_GB2312" panose="02010609030101010101" charset="-122"/>
                <a:ea typeface="仿宋_GB2312" panose="02010609030101010101" charset="-122"/>
                <a:cs typeface="仿宋_GB2312" panose="02010609030101010101" charset="-122"/>
                <a:sym typeface="+mn-ea"/>
              </a:rPr>
              <a:t>之作。</a:t>
            </a:r>
            <a:endParaRPr lang="zh-CN" altLang="en-US" sz="2400">
              <a:latin typeface="仿宋_GB2312" panose="02010609030101010101" charset="-122"/>
              <a:ea typeface="仿宋_GB2312" panose="02010609030101010101" charset="-122"/>
              <a:cs typeface="仿宋_GB2312" panose="02010609030101010101" charset="-122"/>
              <a:sym typeface="+mn-ea"/>
            </a:endParaRPr>
          </a:p>
          <a:p>
            <a:r>
              <a:rPr lang="en-US" altLang="zh-CN" sz="2400">
                <a:latin typeface="仿宋_GB2312" panose="02010609030101010101" charset="-122"/>
                <a:ea typeface="仿宋_GB2312" panose="02010609030101010101" charset="-122"/>
                <a:cs typeface="仿宋_GB2312" panose="02010609030101010101" charset="-122"/>
              </a:rPr>
              <a:t>15.</a:t>
            </a:r>
            <a:r>
              <a:rPr lang="zh-CN" altLang="en-US" sz="2400">
                <a:latin typeface="仿宋_GB2312" panose="02010609030101010101" charset="-122"/>
                <a:ea typeface="仿宋_GB2312" panose="02010609030101010101" charset="-122"/>
                <a:cs typeface="仿宋_GB2312" panose="02010609030101010101" charset="-122"/>
              </a:rPr>
              <a:t>下列对这首诗的理解和赏析，</a:t>
            </a:r>
            <a:r>
              <a:rPr lang="zh-CN" altLang="en-US" sz="2400">
                <a:highlight>
                  <a:srgbClr val="FFFF00"/>
                </a:highlight>
                <a:latin typeface="仿宋_GB2312" panose="02010609030101010101" charset="-122"/>
                <a:ea typeface="仿宋_GB2312" panose="02010609030101010101" charset="-122"/>
                <a:cs typeface="仿宋_GB2312" panose="02010609030101010101" charset="-122"/>
              </a:rPr>
              <a:t>不正确</a:t>
            </a:r>
            <a:r>
              <a:rPr lang="zh-CN" altLang="en-US" sz="2400">
                <a:latin typeface="仿宋_GB2312" panose="02010609030101010101" charset="-122"/>
                <a:ea typeface="仿宋_GB2312" panose="02010609030101010101" charset="-122"/>
                <a:cs typeface="仿宋_GB2312" panose="02010609030101010101" charset="-122"/>
              </a:rPr>
              <a:t>的一项是</a:t>
            </a:r>
            <a:r>
              <a:rPr lang="en-US" altLang="zh-CN" sz="2400">
                <a:latin typeface="仿宋_GB2312" panose="02010609030101010101" charset="-122"/>
                <a:ea typeface="仿宋_GB2312" panose="02010609030101010101" charset="-122"/>
                <a:cs typeface="仿宋_GB2312" panose="02010609030101010101" charset="-122"/>
              </a:rPr>
              <a:t>(3</a:t>
            </a:r>
            <a:r>
              <a:rPr lang="zh-CN" altLang="en-US" sz="2400">
                <a:latin typeface="仿宋_GB2312" panose="02010609030101010101" charset="-122"/>
                <a:ea typeface="仿宋_GB2312" panose="02010609030101010101" charset="-122"/>
                <a:cs typeface="仿宋_GB2312" panose="02010609030101010101" charset="-122"/>
              </a:rPr>
              <a:t>分</a:t>
            </a:r>
            <a:r>
              <a:rPr lang="en-US" altLang="zh-CN" sz="2400">
                <a:latin typeface="仿宋_GB2312" panose="02010609030101010101" charset="-122"/>
                <a:ea typeface="仿宋_GB2312" panose="02010609030101010101" charset="-122"/>
                <a:cs typeface="仿宋_GB2312" panose="02010609030101010101" charset="-122"/>
              </a:rPr>
              <a:t>)</a:t>
            </a:r>
            <a:endParaRPr lang="en-US" altLang="zh-CN" sz="2400">
              <a:latin typeface="仿宋_GB2312" panose="02010609030101010101" charset="-122"/>
              <a:ea typeface="仿宋_GB2312" panose="02010609030101010101" charset="-122"/>
              <a:cs typeface="仿宋_GB2312" panose="02010609030101010101" charset="-122"/>
            </a:endParaRPr>
          </a:p>
          <a:p>
            <a:r>
              <a:rPr lang="en-US" altLang="zh-CN" sz="2400">
                <a:latin typeface="仿宋_GB2312" panose="02010609030101010101" charset="-122"/>
                <a:ea typeface="仿宋_GB2312" panose="02010609030101010101" charset="-122"/>
                <a:cs typeface="仿宋_GB2312" panose="02010609030101010101" charset="-122"/>
              </a:rPr>
              <a:t>A.</a:t>
            </a:r>
            <a:r>
              <a:rPr lang="zh-CN" altLang="en-US" sz="2400">
                <a:latin typeface="仿宋_GB2312" panose="02010609030101010101" charset="-122"/>
                <a:ea typeface="仿宋_GB2312" panose="02010609030101010101" charset="-122"/>
                <a:cs typeface="仿宋_GB2312" panose="02010609030101010101" charset="-122"/>
              </a:rPr>
              <a:t>高诗中</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乱</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字点出船只往来穿梭的情形，</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舣</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字写出龙舟停靠的姿态，用词讲究。</a:t>
            </a:r>
            <a:endParaRPr lang="zh-CN" altLang="en-US" sz="2400">
              <a:latin typeface="仿宋_GB2312" panose="02010609030101010101" charset="-122"/>
              <a:ea typeface="仿宋_GB2312" panose="02010609030101010101" charset="-122"/>
              <a:cs typeface="仿宋_GB2312" panose="02010609030101010101" charset="-122"/>
            </a:endParaRPr>
          </a:p>
          <a:p>
            <a:r>
              <a:rPr lang="en-US" altLang="zh-CN" sz="2400">
                <a:latin typeface="仿宋_GB2312" panose="02010609030101010101" charset="-122"/>
                <a:ea typeface="仿宋_GB2312" panose="02010609030101010101" charset="-122"/>
                <a:cs typeface="仿宋_GB2312" panose="02010609030101010101" charset="-122"/>
              </a:rPr>
              <a:t>B.</a:t>
            </a:r>
            <a:r>
              <a:rPr lang="zh-CN" altLang="en-US" sz="2400">
                <a:latin typeface="仿宋_GB2312" panose="02010609030101010101" charset="-122"/>
                <a:ea typeface="仿宋_GB2312" panose="02010609030101010101" charset="-122"/>
                <a:cs typeface="仿宋_GB2312" panose="02010609030101010101" charset="-122"/>
              </a:rPr>
              <a:t>李诗中</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云树</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句，与《望海潮》中的</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云树绕堤沙</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一样，状写杭州自然风物之美。</a:t>
            </a:r>
            <a:endParaRPr lang="zh-CN" altLang="en-US" sz="2400">
              <a:latin typeface="仿宋_GB2312" panose="02010609030101010101" charset="-122"/>
              <a:ea typeface="仿宋_GB2312" panose="02010609030101010101" charset="-122"/>
              <a:cs typeface="仿宋_GB2312" panose="02010609030101010101" charset="-122"/>
            </a:endParaRPr>
          </a:p>
          <a:p>
            <a:r>
              <a:rPr lang="en-US" altLang="zh-CN" sz="2400">
                <a:latin typeface="仿宋_GB2312" panose="02010609030101010101" charset="-122"/>
                <a:ea typeface="仿宋_GB2312" panose="02010609030101010101" charset="-122"/>
                <a:cs typeface="仿宋_GB2312" panose="02010609030101010101" charset="-122"/>
              </a:rPr>
              <a:t>C.</a:t>
            </a:r>
            <a:r>
              <a:rPr lang="zh-CN" altLang="en-US" sz="2400">
                <a:latin typeface="仿宋_GB2312" panose="02010609030101010101" charset="-122"/>
                <a:ea typeface="仿宋_GB2312" panose="02010609030101010101" charset="-122"/>
                <a:cs typeface="仿宋_GB2312" panose="02010609030101010101" charset="-122"/>
              </a:rPr>
              <a:t>高诗写景，渲染西湖的繁华热闹；李诗描绘杭州春日，则突出其清新优美的特点。</a:t>
            </a:r>
            <a:endParaRPr lang="zh-CN" altLang="en-US" sz="2400">
              <a:latin typeface="仿宋_GB2312" panose="02010609030101010101" charset="-122"/>
              <a:ea typeface="仿宋_GB2312" panose="02010609030101010101" charset="-122"/>
              <a:cs typeface="仿宋_GB2312" panose="02010609030101010101" charset="-122"/>
            </a:endParaRPr>
          </a:p>
          <a:p>
            <a:r>
              <a:rPr lang="en-US" altLang="zh-CN" sz="2400">
                <a:latin typeface="仿宋_GB2312" panose="02010609030101010101" charset="-122"/>
                <a:ea typeface="仿宋_GB2312" panose="02010609030101010101" charset="-122"/>
                <a:cs typeface="仿宋_GB2312" panose="02010609030101010101" charset="-122"/>
              </a:rPr>
              <a:t>D.</a:t>
            </a:r>
            <a:r>
              <a:rPr lang="zh-CN" altLang="en-US" sz="2400">
                <a:latin typeface="仿宋_GB2312" panose="02010609030101010101" charset="-122"/>
                <a:ea typeface="仿宋_GB2312" panose="02010609030101010101" charset="-122"/>
                <a:cs typeface="仿宋_GB2312" panose="02010609030101010101" charset="-122"/>
              </a:rPr>
              <a:t>两首诗都起笔写景，然后抒情，在对美景的描绘中巧妙融入诗人对现实的思考。</a:t>
            </a:r>
            <a:endParaRPr lang="zh-CN" altLang="en-US" sz="2400">
              <a:latin typeface="仿宋_GB2312" panose="02010609030101010101" charset="-122"/>
              <a:ea typeface="仿宋_GB2312" panose="02010609030101010101" charset="-122"/>
              <a:cs typeface="仿宋_GB2312" panose="02010609030101010101" charset="-122"/>
            </a:endParaRPr>
          </a:p>
          <a:p>
            <a:r>
              <a:rPr lang="en-US" altLang="zh-CN" sz="2400">
                <a:latin typeface="仿宋_GB2312" panose="02010609030101010101" charset="-122"/>
                <a:ea typeface="仿宋_GB2312" panose="02010609030101010101" charset="-122"/>
                <a:cs typeface="仿宋_GB2312" panose="02010609030101010101" charset="-122"/>
              </a:rPr>
              <a:t>16.</a:t>
            </a:r>
            <a:r>
              <a:rPr lang="zh-CN" altLang="en-US" sz="2400">
                <a:latin typeface="仿宋_GB2312" panose="02010609030101010101" charset="-122"/>
                <a:ea typeface="仿宋_GB2312" panose="02010609030101010101" charset="-122"/>
                <a:cs typeface="仿宋_GB2312" panose="02010609030101010101" charset="-122"/>
              </a:rPr>
              <a:t>东汉郑玄认为诗歌有</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刺过讥失，所以匡救其恶</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的作用。这两首诗都有</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刺过讥失</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的功能，同为讽刺诗，请简要分析它们在</a:t>
            </a:r>
            <a:r>
              <a:rPr lang="zh-CN" altLang="en-US" sz="2400">
                <a:highlight>
                  <a:srgbClr val="FFFF00"/>
                </a:highlight>
                <a:latin typeface="仿宋_GB2312" panose="02010609030101010101" charset="-122"/>
                <a:ea typeface="仿宋_GB2312" panose="02010609030101010101" charset="-122"/>
                <a:cs typeface="仿宋_GB2312" panose="02010609030101010101" charset="-122"/>
              </a:rPr>
              <a:t>写法上的异同</a:t>
            </a:r>
            <a:r>
              <a:rPr lang="zh-CN" altLang="en-US" sz="2400">
                <a:latin typeface="仿宋_GB2312" panose="02010609030101010101" charset="-122"/>
                <a:ea typeface="仿宋_GB2312" panose="02010609030101010101" charset="-122"/>
                <a:cs typeface="仿宋_GB2312" panose="02010609030101010101" charset="-122"/>
              </a:rPr>
              <a:t>。</a:t>
            </a:r>
            <a:r>
              <a:rPr lang="en-US" altLang="zh-CN" sz="2400">
                <a:latin typeface="仿宋_GB2312" panose="02010609030101010101" charset="-122"/>
                <a:ea typeface="仿宋_GB2312" panose="02010609030101010101" charset="-122"/>
                <a:cs typeface="仿宋_GB2312" panose="02010609030101010101" charset="-122"/>
              </a:rPr>
              <a:t>(6</a:t>
            </a:r>
            <a:r>
              <a:rPr lang="zh-CN" altLang="en-US" sz="2400">
                <a:latin typeface="仿宋_GB2312" panose="02010609030101010101" charset="-122"/>
                <a:ea typeface="仿宋_GB2312" panose="02010609030101010101" charset="-122"/>
                <a:cs typeface="仿宋_GB2312" panose="02010609030101010101" charset="-122"/>
              </a:rPr>
              <a:t>分</a:t>
            </a:r>
            <a:r>
              <a:rPr lang="en-US" altLang="zh-CN" sz="2400">
                <a:latin typeface="仿宋_GB2312" panose="02010609030101010101" charset="-122"/>
                <a:ea typeface="仿宋_GB2312" panose="02010609030101010101" charset="-122"/>
                <a:cs typeface="仿宋_GB2312" panose="02010609030101010101" charset="-122"/>
              </a:rPr>
              <a:t>)</a:t>
            </a:r>
            <a:endParaRPr lang="en-US" altLang="zh-CN" sz="2400">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4256405" cy="576199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252085" y="701040"/>
            <a:ext cx="6652260" cy="582231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更正</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513080" y="1146175"/>
            <a:ext cx="3783330" cy="3277235"/>
          </a:xfrm>
          <a:prstGeom prst="rect">
            <a:avLst/>
          </a:prstGeom>
          <a:noFill/>
        </p:spPr>
        <p:txBody>
          <a:bodyPr wrap="square" rtlCol="0">
            <a:noAutofit/>
          </a:bodyPr>
          <a:p>
            <a:pPr algn="ctr"/>
            <a:r>
              <a:rPr lang="zh-CN" altLang="en-US" sz="2800">
                <a:latin typeface="仿宋_GB2312" panose="02010609030101010101" charset="-122"/>
                <a:ea typeface="仿宋_GB2312" panose="02010609030101010101" charset="-122"/>
                <a:cs typeface="仿宋_GB2312" panose="02010609030101010101" charset="-122"/>
              </a:rPr>
              <a:t>题临安西湖</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en-US" altLang="zh-CN" sz="2800">
                <a:latin typeface="仿宋_GB2312" panose="02010609030101010101" charset="-122"/>
                <a:ea typeface="仿宋_GB2312" panose="02010609030101010101" charset="-122"/>
                <a:cs typeface="仿宋_GB2312" panose="02010609030101010101" charset="-122"/>
              </a:rPr>
              <a:t>[</a:t>
            </a:r>
            <a:r>
              <a:rPr lang="zh-CN" altLang="en-US" sz="2800">
                <a:latin typeface="仿宋_GB2312" panose="02010609030101010101" charset="-122"/>
                <a:ea typeface="仿宋_GB2312" panose="02010609030101010101" charset="-122"/>
                <a:cs typeface="仿宋_GB2312" panose="02010609030101010101" charset="-122"/>
              </a:rPr>
              <a:t>南宋</a:t>
            </a:r>
            <a:r>
              <a:rPr lang="en-US" altLang="zh-CN" sz="2800">
                <a:latin typeface="仿宋_GB2312" panose="02010609030101010101" charset="-122"/>
                <a:ea typeface="仿宋_GB2312" panose="02010609030101010101" charset="-122"/>
                <a:cs typeface="仿宋_GB2312" panose="02010609030101010101" charset="-122"/>
              </a:rPr>
              <a:t>]</a:t>
            </a:r>
            <a:r>
              <a:rPr lang="zh-CN" altLang="en-US" sz="2800">
                <a:latin typeface="仿宋_GB2312" panose="02010609030101010101" charset="-122"/>
                <a:ea typeface="仿宋_GB2312" panose="02010609030101010101" charset="-122"/>
                <a:cs typeface="仿宋_GB2312" panose="02010609030101010101" charset="-122"/>
              </a:rPr>
              <a:t>高孝琦</a:t>
            </a:r>
            <a:r>
              <a:rPr lang="en-US" altLang="zh-CN" sz="2800">
                <a:latin typeface="仿宋_GB2312" panose="02010609030101010101" charset="-122"/>
                <a:ea typeface="仿宋_GB2312" panose="02010609030101010101" charset="-122"/>
                <a:cs typeface="仿宋_GB2312" panose="02010609030101010101" charset="-122"/>
              </a:rPr>
              <a:t> </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rPr>
              <a:t>朱帘白舫乱湖光，</a:t>
            </a:r>
            <a:endParaRPr lang="zh-CN" altLang="en-US" sz="2800">
              <a:latin typeface="楷体" panose="02010609060101010101" charset="-122"/>
              <a:ea typeface="楷体" panose="0201060906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rPr>
              <a:t>隔岸龙舟舣夕阳。</a:t>
            </a:r>
            <a:endParaRPr lang="zh-CN" altLang="en-US" sz="2800">
              <a:latin typeface="楷体" panose="02010609060101010101" charset="-122"/>
              <a:ea typeface="楷体" panose="0201060906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rPr>
              <a:t>今日欢游复明日，</a:t>
            </a:r>
            <a:endParaRPr lang="zh-CN" altLang="en-US" sz="2800">
              <a:latin typeface="楷体" panose="02010609060101010101" charset="-122"/>
              <a:ea typeface="楷体" panose="0201060906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rPr>
              <a:t>便将京洛看钱塘。</a:t>
            </a:r>
            <a:endParaRPr lang="zh-CN" altLang="en-US" sz="2800">
              <a:latin typeface="楷体" panose="02010609060101010101" charset="-122"/>
              <a:ea typeface="楷体" panose="02010609060101010101" charset="-122"/>
              <a:cs typeface="仿宋_GB2312" panose="02010609030101010101" charset="-122"/>
            </a:endParaRPr>
          </a:p>
        </p:txBody>
      </p:sp>
      <p:sp>
        <p:nvSpPr>
          <p:cNvPr id="4" name="文本框 3"/>
          <p:cNvSpPr txBox="1"/>
          <p:nvPr/>
        </p:nvSpPr>
        <p:spPr>
          <a:xfrm>
            <a:off x="5446395" y="1146175"/>
            <a:ext cx="6272530" cy="4895215"/>
          </a:xfrm>
          <a:prstGeom prst="rect">
            <a:avLst/>
          </a:prstGeom>
          <a:noFill/>
        </p:spPr>
        <p:txBody>
          <a:bodyPr wrap="square" rtlCol="0">
            <a:noAutofit/>
          </a:bodyPr>
          <a:p>
            <a:pPr algn="ctr"/>
            <a:r>
              <a:rPr lang="zh-CN" altLang="en-US" sz="2800">
                <a:latin typeface="仿宋_GB2312" panose="02010609030101010101" charset="-122"/>
                <a:ea typeface="仿宋_GB2312" panose="02010609030101010101" charset="-122"/>
                <a:cs typeface="仿宋_GB2312" panose="02010609030101010101" charset="-122"/>
              </a:rPr>
              <a:t>题临安西湖</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en-US" altLang="zh-CN" sz="2800">
                <a:latin typeface="仿宋_GB2312" panose="02010609030101010101" charset="-122"/>
                <a:ea typeface="仿宋_GB2312" panose="02010609030101010101" charset="-122"/>
                <a:cs typeface="仿宋_GB2312" panose="02010609030101010101" charset="-122"/>
              </a:rPr>
              <a:t>[</a:t>
            </a:r>
            <a:r>
              <a:rPr lang="zh-CN" altLang="en-US" sz="2800">
                <a:latin typeface="仿宋_GB2312" panose="02010609030101010101" charset="-122"/>
                <a:ea typeface="仿宋_GB2312" panose="02010609030101010101" charset="-122"/>
                <a:cs typeface="仿宋_GB2312" panose="02010609030101010101" charset="-122"/>
              </a:rPr>
              <a:t>南宋</a:t>
            </a:r>
            <a:r>
              <a:rPr lang="en-US" altLang="zh-CN" sz="2800">
                <a:latin typeface="仿宋_GB2312" panose="02010609030101010101" charset="-122"/>
                <a:ea typeface="仿宋_GB2312" panose="02010609030101010101" charset="-122"/>
                <a:cs typeface="仿宋_GB2312" panose="02010609030101010101" charset="-122"/>
              </a:rPr>
              <a:t>] </a:t>
            </a:r>
            <a:r>
              <a:rPr lang="zh-CN" altLang="en-US" sz="2800">
                <a:latin typeface="仿宋_GB2312" panose="02010609030101010101" charset="-122"/>
                <a:ea typeface="仿宋_GB2312" panose="02010609030101010101" charset="-122"/>
                <a:cs typeface="仿宋_GB2312" panose="02010609030101010101" charset="-122"/>
              </a:rPr>
              <a:t>高孝</a:t>
            </a:r>
            <a:r>
              <a:rPr lang="zh-CN" altLang="en-US" sz="2800">
                <a:solidFill>
                  <a:srgbClr val="FF0000"/>
                </a:solidFill>
                <a:latin typeface="仿宋_GB2312" panose="02010609030101010101" charset="-122"/>
                <a:ea typeface="仿宋_GB2312" panose="02010609030101010101" charset="-122"/>
                <a:cs typeface="仿宋_GB2312" panose="02010609030101010101" charset="-122"/>
              </a:rPr>
              <a:t>璹（</a:t>
            </a:r>
            <a:r>
              <a:rPr lang="en-US" altLang="zh-CN" sz="2800">
                <a:solidFill>
                  <a:srgbClr val="FF0000"/>
                </a:solidFill>
                <a:latin typeface="仿宋_GB2312" panose="02010609030101010101" charset="-122"/>
                <a:ea typeface="仿宋_GB2312" panose="02010609030101010101" charset="-122"/>
                <a:cs typeface="仿宋_GB2312" panose="02010609030101010101" charset="-122"/>
              </a:rPr>
              <a:t>sh</a:t>
            </a:r>
            <a:r>
              <a:rPr lang="en-US" altLang="en-US" sz="2800">
                <a:solidFill>
                  <a:srgbClr val="FF0000"/>
                </a:solidFill>
                <a:latin typeface="仿宋_GB2312" panose="02010609030101010101" charset="-122"/>
                <a:ea typeface="仿宋_GB2312" panose="02010609030101010101" charset="-122"/>
                <a:cs typeface="仿宋_GB2312" panose="02010609030101010101" charset="-122"/>
              </a:rPr>
              <a:t>ú</a:t>
            </a:r>
            <a:r>
              <a:rPr lang="zh-CN" altLang="en-US" sz="2800">
                <a:solidFill>
                  <a:srgbClr val="FF0000"/>
                </a:solidFill>
                <a:latin typeface="仿宋_GB2312" panose="02010609030101010101" charset="-122"/>
                <a:ea typeface="仿宋_GB2312" panose="02010609030101010101" charset="-122"/>
                <a:cs typeface="仿宋_GB2312" panose="02010609030101010101" charset="-122"/>
              </a:rPr>
              <a:t>）</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zh-CN" altLang="en-US" sz="2800">
                <a:solidFill>
                  <a:srgbClr val="FF0000"/>
                </a:solidFill>
                <a:latin typeface="仿宋_GB2312" panose="02010609030101010101" charset="-122"/>
                <a:ea typeface="仿宋_GB2312" panose="02010609030101010101" charset="-122"/>
                <a:cs typeface="仿宋_GB2312" panose="02010609030101010101" charset="-122"/>
              </a:rPr>
              <a:t>珠</a:t>
            </a:r>
            <a:r>
              <a:rPr lang="zh-CN" altLang="en-US" sz="2800">
                <a:latin typeface="仿宋_GB2312" panose="02010609030101010101" charset="-122"/>
                <a:ea typeface="仿宋_GB2312" panose="02010609030101010101" charset="-122"/>
                <a:cs typeface="仿宋_GB2312" panose="02010609030101010101" charset="-122"/>
              </a:rPr>
              <a:t>帘白舫乱湖光，</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zh-CN" altLang="en-US" sz="2800">
                <a:latin typeface="仿宋_GB2312" panose="02010609030101010101" charset="-122"/>
                <a:ea typeface="仿宋_GB2312" panose="02010609030101010101" charset="-122"/>
                <a:cs typeface="仿宋_GB2312" panose="02010609030101010101" charset="-122"/>
              </a:rPr>
              <a:t>隔岸龙舟舣夕阳。</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zh-CN" altLang="en-US" sz="2800">
                <a:latin typeface="仿宋_GB2312" panose="02010609030101010101" charset="-122"/>
                <a:ea typeface="仿宋_GB2312" panose="02010609030101010101" charset="-122"/>
                <a:cs typeface="仿宋_GB2312" panose="02010609030101010101" charset="-122"/>
              </a:rPr>
              <a:t>今日欢游复明日，</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zh-CN" altLang="en-US" sz="2800">
                <a:latin typeface="仿宋_GB2312" panose="02010609030101010101" charset="-122"/>
                <a:ea typeface="仿宋_GB2312" panose="02010609030101010101" charset="-122"/>
                <a:cs typeface="仿宋_GB2312" panose="02010609030101010101" charset="-122"/>
              </a:rPr>
              <a:t>便将京洛看钱塘。</a:t>
            </a:r>
            <a:endParaRPr lang="zh-CN" altLang="en-US" sz="2800">
              <a:latin typeface="仿宋_GB2312" panose="02010609030101010101" charset="-122"/>
              <a:ea typeface="仿宋_GB2312" panose="02010609030101010101" charset="-122"/>
              <a:cs typeface="仿宋_GB2312" panose="02010609030101010101" charset="-122"/>
            </a:endParaRPr>
          </a:p>
          <a:p>
            <a:pPr algn="l"/>
            <a:r>
              <a:rPr lang="zh-CN" altLang="en-US" sz="2800">
                <a:latin typeface="仿宋_GB2312" panose="02010609030101010101" charset="-122"/>
                <a:ea typeface="仿宋_GB2312" panose="02010609030101010101" charset="-122"/>
                <a:cs typeface="仿宋_GB2312" panose="02010609030101010101" charset="-122"/>
              </a:rPr>
              <a:t>备注：</a:t>
            </a:r>
            <a:endParaRPr lang="zh-CN" altLang="en-US" sz="2800">
              <a:latin typeface="仿宋_GB2312" panose="02010609030101010101" charset="-122"/>
              <a:ea typeface="仿宋_GB2312" panose="02010609030101010101" charset="-122"/>
              <a:cs typeface="仿宋_GB2312" panose="02010609030101010101" charset="-122"/>
            </a:endParaRPr>
          </a:p>
          <a:p>
            <a:pPr algn="l"/>
            <a:r>
              <a:rPr lang="en-US" altLang="zh-CN" sz="2800">
                <a:latin typeface="仿宋_GB2312" panose="02010609030101010101" charset="-122"/>
                <a:ea typeface="仿宋_GB2312" panose="02010609030101010101" charset="-122"/>
                <a:cs typeface="仿宋_GB2312" panose="02010609030101010101" charset="-122"/>
              </a:rPr>
              <a:t>1.</a:t>
            </a:r>
            <a:r>
              <a:rPr lang="zh-CN" altLang="en-US" sz="2800">
                <a:latin typeface="仿宋_GB2312" panose="02010609030101010101" charset="-122"/>
                <a:ea typeface="仿宋_GB2312" panose="02010609030101010101" charset="-122"/>
                <a:cs typeface="仿宋_GB2312" panose="02010609030101010101" charset="-122"/>
              </a:rPr>
              <a:t>作者应为</a:t>
            </a:r>
            <a:r>
              <a:rPr lang="en-US" altLang="zh-CN" sz="2800">
                <a:latin typeface="仿宋_GB2312" panose="02010609030101010101" charset="-122"/>
                <a:ea typeface="仿宋_GB2312" panose="02010609030101010101" charset="-122"/>
                <a:cs typeface="仿宋_GB2312" panose="02010609030101010101" charset="-122"/>
              </a:rPr>
              <a:t>“</a:t>
            </a:r>
            <a:r>
              <a:rPr lang="zh-CN" altLang="en-US" sz="2800">
                <a:latin typeface="仿宋_GB2312" panose="02010609030101010101" charset="-122"/>
                <a:ea typeface="仿宋_GB2312" panose="02010609030101010101" charset="-122"/>
                <a:cs typeface="仿宋_GB2312" panose="02010609030101010101" charset="-122"/>
                <a:sym typeface="+mn-ea"/>
              </a:rPr>
              <a:t>高孝</a:t>
            </a:r>
            <a:r>
              <a:rPr lang="zh-CN"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璹（</a:t>
            </a:r>
            <a:r>
              <a:rPr lang="en-US" altLang="zh-CN" sz="2800">
                <a:solidFill>
                  <a:srgbClr val="FF0000"/>
                </a:solidFill>
                <a:latin typeface="仿宋_GB2312" panose="02010609030101010101" charset="-122"/>
                <a:ea typeface="仿宋_GB2312" panose="02010609030101010101" charset="-122"/>
                <a:cs typeface="仿宋_GB2312" panose="02010609030101010101" charset="-122"/>
                <a:sym typeface="+mn-ea"/>
              </a:rPr>
              <a:t>sh</a:t>
            </a:r>
            <a:r>
              <a:rPr lang="en-US"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ú</a:t>
            </a:r>
            <a:r>
              <a:rPr lang="zh-CN"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a:t>
            </a:r>
            <a:r>
              <a:rPr lang="zh-CN" altLang="en-US" sz="2800">
                <a:latin typeface="仿宋_GB2312" panose="02010609030101010101" charset="-122"/>
                <a:ea typeface="仿宋_GB2312" panose="02010609030101010101" charset="-122"/>
                <a:cs typeface="仿宋_GB2312" panose="02010609030101010101" charset="-122"/>
                <a:sym typeface="+mn-ea"/>
              </a:rPr>
              <a:t>”</a:t>
            </a:r>
            <a:r>
              <a:rPr lang="zh-CN" altLang="en-US" sz="2800">
                <a:solidFill>
                  <a:schemeClr val="tx1"/>
                </a:solidFill>
                <a:latin typeface="仿宋_GB2312" panose="02010609030101010101" charset="-122"/>
                <a:ea typeface="仿宋_GB2312" panose="02010609030101010101" charset="-122"/>
                <a:cs typeface="仿宋_GB2312" panose="02010609030101010101" charset="-122"/>
                <a:sym typeface="+mn-ea"/>
              </a:rPr>
              <a:t>，是宋代诗人</a:t>
            </a:r>
            <a:r>
              <a:rPr lang="en-US" altLang="zh-CN" sz="2800">
                <a:solidFill>
                  <a:schemeClr val="tx1"/>
                </a:solidFill>
                <a:latin typeface="仿宋_GB2312" panose="02010609030101010101" charset="-122"/>
                <a:ea typeface="仿宋_GB2312" panose="02010609030101010101" charset="-122"/>
                <a:cs typeface="仿宋_GB2312" panose="02010609030101010101" charset="-122"/>
                <a:sym typeface="+mn-ea"/>
              </a:rPr>
              <a:t>“</a:t>
            </a:r>
            <a:r>
              <a:rPr lang="zh-CN" altLang="en-US" sz="2800">
                <a:solidFill>
                  <a:schemeClr val="tx1"/>
                </a:solidFill>
                <a:latin typeface="仿宋_GB2312" panose="02010609030101010101" charset="-122"/>
                <a:ea typeface="仿宋_GB2312" panose="02010609030101010101" charset="-122"/>
                <a:cs typeface="仿宋_GB2312" panose="02010609030101010101" charset="-122"/>
                <a:sym typeface="+mn-ea"/>
              </a:rPr>
              <a:t>魏了翁</a:t>
            </a:r>
            <a:r>
              <a:rPr lang="en-US" altLang="zh-CN" sz="2800">
                <a:solidFill>
                  <a:schemeClr val="tx1"/>
                </a:solidFill>
                <a:latin typeface="仿宋_GB2312" panose="02010609030101010101" charset="-122"/>
                <a:ea typeface="仿宋_GB2312" panose="02010609030101010101" charset="-122"/>
                <a:cs typeface="仿宋_GB2312" panose="02010609030101010101" charset="-122"/>
                <a:sym typeface="+mn-ea"/>
              </a:rPr>
              <a:t>”</a:t>
            </a:r>
            <a:r>
              <a:rPr lang="zh-CN" altLang="en-US" sz="2800">
                <a:solidFill>
                  <a:schemeClr val="tx1"/>
                </a:solidFill>
                <a:latin typeface="仿宋_GB2312" panose="02010609030101010101" charset="-122"/>
                <a:ea typeface="仿宋_GB2312" panose="02010609030101010101" charset="-122"/>
                <a:cs typeface="仿宋_GB2312" panose="02010609030101010101" charset="-122"/>
                <a:sym typeface="+mn-ea"/>
              </a:rPr>
              <a:t>的表叔。</a:t>
            </a:r>
            <a:endParaRPr lang="zh-CN" altLang="en-US" sz="280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en-US" altLang="zh-CN" sz="2800">
                <a:solidFill>
                  <a:schemeClr val="tx1"/>
                </a:solidFill>
                <a:latin typeface="仿宋_GB2312" panose="02010609030101010101" charset="-122"/>
                <a:ea typeface="仿宋_GB2312" panose="02010609030101010101" charset="-122"/>
                <a:cs typeface="仿宋_GB2312" panose="02010609030101010101" charset="-122"/>
                <a:sym typeface="+mn-ea"/>
              </a:rPr>
              <a:t>2.“</a:t>
            </a:r>
            <a:r>
              <a:rPr lang="zh-CN" altLang="en-US" sz="2800">
                <a:latin typeface="仿宋_GB2312" panose="02010609030101010101" charset="-122"/>
                <a:ea typeface="仿宋_GB2312" panose="02010609030101010101" charset="-122"/>
                <a:cs typeface="仿宋_GB2312" panose="02010609030101010101" charset="-122"/>
                <a:sym typeface="+mn-ea"/>
              </a:rPr>
              <a:t>朱帘</a:t>
            </a:r>
            <a:r>
              <a:rPr lang="en-US" altLang="zh-CN" sz="2800">
                <a:latin typeface="仿宋_GB2312" panose="02010609030101010101" charset="-122"/>
                <a:ea typeface="仿宋_GB2312" panose="02010609030101010101" charset="-122"/>
                <a:cs typeface="仿宋_GB2312" panose="02010609030101010101" charset="-122"/>
                <a:sym typeface="+mn-ea"/>
              </a:rPr>
              <a:t>”</a:t>
            </a:r>
            <a:r>
              <a:rPr lang="zh-CN" altLang="en-US" sz="2800">
                <a:latin typeface="仿宋_GB2312" panose="02010609030101010101" charset="-122"/>
                <a:ea typeface="仿宋_GB2312" panose="02010609030101010101" charset="-122"/>
                <a:cs typeface="仿宋_GB2312" panose="02010609030101010101" charset="-122"/>
                <a:sym typeface="+mn-ea"/>
              </a:rPr>
              <a:t>应为</a:t>
            </a:r>
            <a:r>
              <a:rPr lang="en-US" altLang="zh-CN" sz="2800">
                <a:latin typeface="仿宋_GB2312" panose="02010609030101010101" charset="-122"/>
                <a:ea typeface="仿宋_GB2312" panose="02010609030101010101" charset="-122"/>
                <a:cs typeface="仿宋_GB2312" panose="02010609030101010101" charset="-122"/>
                <a:sym typeface="+mn-ea"/>
              </a:rPr>
              <a:t>“</a:t>
            </a:r>
            <a:r>
              <a:rPr lang="zh-CN"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珠</a:t>
            </a:r>
            <a:r>
              <a:rPr lang="zh-CN" altLang="en-US" sz="2800">
                <a:latin typeface="仿宋_GB2312" panose="02010609030101010101" charset="-122"/>
                <a:ea typeface="仿宋_GB2312" panose="02010609030101010101" charset="-122"/>
                <a:cs typeface="仿宋_GB2312" panose="02010609030101010101" charset="-122"/>
                <a:sym typeface="+mn-ea"/>
              </a:rPr>
              <a:t>帘</a:t>
            </a:r>
            <a:r>
              <a:rPr lang="en-US" altLang="zh-CN" sz="2800">
                <a:latin typeface="仿宋_GB2312" panose="02010609030101010101" charset="-122"/>
                <a:ea typeface="仿宋_GB2312" panose="02010609030101010101" charset="-122"/>
                <a:cs typeface="仿宋_GB2312" panose="02010609030101010101" charset="-122"/>
                <a:sym typeface="+mn-ea"/>
              </a:rPr>
              <a:t>”</a:t>
            </a:r>
            <a:r>
              <a:rPr lang="zh-CN" altLang="en-US" sz="2800">
                <a:latin typeface="仿宋_GB2312" panose="02010609030101010101" charset="-122"/>
                <a:ea typeface="仿宋_GB2312" panose="02010609030101010101" charset="-122"/>
                <a:cs typeface="仿宋_GB2312" panose="02010609030101010101" charset="-122"/>
                <a:sym typeface="+mn-ea"/>
              </a:rPr>
              <a:t>，指</a:t>
            </a:r>
            <a:r>
              <a:rPr lang="zh-CN" altLang="en-US" sz="2800">
                <a:solidFill>
                  <a:schemeClr val="tx1"/>
                </a:solidFill>
                <a:latin typeface="仿宋_GB2312" panose="02010609030101010101" charset="-122"/>
                <a:ea typeface="仿宋_GB2312" panose="02010609030101010101" charset="-122"/>
                <a:cs typeface="仿宋_GB2312" panose="02010609030101010101" charset="-122"/>
                <a:sym typeface="+mn-ea"/>
              </a:rPr>
              <a:t>华丽的珠子装饰的窗帘，更符合语境。</a:t>
            </a:r>
            <a:endParaRPr lang="zh-CN" altLang="en-US" sz="28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5200650" cy="590994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作者</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688330" y="701040"/>
            <a:ext cx="6216015" cy="591058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036310" y="539750"/>
            <a:ext cx="824865"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作者</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custDataLst>
              <p:tags r:id="rId6"/>
            </p:custDataLst>
          </p:nvPr>
        </p:nvSpPr>
        <p:spPr>
          <a:xfrm>
            <a:off x="464185" y="1310640"/>
            <a:ext cx="4771390" cy="3761105"/>
          </a:xfrm>
          <a:prstGeom prst="rect">
            <a:avLst/>
          </a:prstGeom>
          <a:noFill/>
        </p:spPr>
        <p:txBody>
          <a:bodyPr wrap="square" rtlCol="0">
            <a:noAutofit/>
          </a:bodyPr>
          <a:p>
            <a:r>
              <a:rPr lang="zh-CN" altLang="en-US" sz="2800">
                <a:latin typeface="仿宋_GB2312" panose="02010609030101010101" charset="-122"/>
                <a:ea typeface="仿宋_GB2312" panose="02010609030101010101" charset="-122"/>
              </a:rPr>
              <a:t>高孝璹，本姓魏，字纯父，蒲江（今属四川）人。魏了翁表叔。与魏士行为亲兄弟，因魏了翁祖母高氏之兄高黄中无子，孝璹遂过继为子，后因魏士行无子，魏了翁又还继士行。</a:t>
            </a:r>
            <a:endParaRPr lang="zh-CN" altLang="en-US" sz="2800">
              <a:latin typeface="仿宋_GB2312" panose="02010609030101010101" charset="-122"/>
              <a:ea typeface="仿宋_GB2312" panose="02010609030101010101" charset="-122"/>
            </a:endParaRPr>
          </a:p>
        </p:txBody>
      </p:sp>
      <p:sp>
        <p:nvSpPr>
          <p:cNvPr id="3" name="文本框 2"/>
          <p:cNvSpPr txBox="1"/>
          <p:nvPr>
            <p:custDataLst>
              <p:tags r:id="rId7"/>
            </p:custDataLst>
          </p:nvPr>
        </p:nvSpPr>
        <p:spPr>
          <a:xfrm>
            <a:off x="5940425" y="1107440"/>
            <a:ext cx="5739765" cy="5134610"/>
          </a:xfrm>
          <a:prstGeom prst="rect">
            <a:avLst/>
          </a:prstGeom>
          <a:noFill/>
        </p:spPr>
        <p:txBody>
          <a:bodyPr wrap="square" rtlCol="0">
            <a:noAutofit/>
          </a:bodyPr>
          <a:p>
            <a:r>
              <a:rPr lang="zh-CN" altLang="en-US" sz="2400">
                <a:latin typeface="仿宋_GB2312" panose="02010609030101010101" charset="-122"/>
                <a:ea typeface="仿宋_GB2312" panose="02010609030101010101" charset="-122"/>
                <a:cs typeface="仿宋_GB2312" panose="02010609030101010101" charset="-122"/>
              </a:rPr>
              <a:t>李德真是</a:t>
            </a:r>
            <a:r>
              <a:rPr lang="zh-CN" altLang="en-US" sz="2400">
                <a:latin typeface="仿宋_GB2312" panose="02010609030101010101" charset="-122"/>
                <a:ea typeface="仿宋_GB2312" panose="02010609030101010101" charset="-122"/>
                <a:cs typeface="仿宋_GB2312" panose="02010609030101010101" charset="-122"/>
                <a:sym typeface="+mn-ea"/>
              </a:rPr>
              <a:t>宋朝的</a:t>
            </a:r>
            <a:r>
              <a:rPr lang="zh-CN" altLang="en-US" sz="2400">
                <a:latin typeface="仿宋_GB2312" panose="02010609030101010101" charset="-122"/>
                <a:ea typeface="仿宋_GB2312" panose="02010609030101010101" charset="-122"/>
                <a:cs typeface="仿宋_GB2312" panose="02010609030101010101" charset="-122"/>
              </a:rPr>
              <a:t>一位道士，与萧泰来（小山）有唱和。</a:t>
            </a:r>
            <a:endParaRPr lang="zh-CN" altLang="en-US" sz="2400">
              <a:latin typeface="仿宋_GB2312" panose="02010609030101010101" charset="-122"/>
              <a:ea typeface="仿宋_GB2312" panose="02010609030101010101" charset="-122"/>
              <a:cs typeface="仿宋_GB2312" panose="02010609030101010101" charset="-122"/>
            </a:endParaRPr>
          </a:p>
          <a:p>
            <a:r>
              <a:rPr lang="zh-CN" altLang="en-US" sz="2400">
                <a:latin typeface="仿宋_GB2312" panose="02010609030101010101" charset="-122"/>
                <a:ea typeface="仿宋_GB2312" panose="02010609030101010101" charset="-122"/>
                <a:cs typeface="仿宋_GB2312" panose="02010609030101010101" charset="-122"/>
              </a:rPr>
              <a:t>他的代表作有</a:t>
            </a:r>
            <a:r>
              <a:rPr lang="zh-CN" altLang="en-US" sz="2400">
                <a:highlight>
                  <a:srgbClr val="FFFF00"/>
                </a:highlight>
                <a:latin typeface="仿宋_GB2312" panose="02010609030101010101" charset="-122"/>
                <a:ea typeface="仿宋_GB2312" panose="02010609030101010101" charset="-122"/>
                <a:cs typeface="仿宋_GB2312" panose="02010609030101010101" charset="-122"/>
              </a:rPr>
              <a:t>《客崇安寄萧小山</a:t>
            </a:r>
            <a:r>
              <a:rPr lang="zh-CN" altLang="en-US" sz="2400">
                <a:latin typeface="仿宋_GB2312" panose="02010609030101010101" charset="-122"/>
                <a:ea typeface="仿宋_GB2312" panose="02010609030101010101" charset="-122"/>
                <a:cs typeface="仿宋_GB2312" panose="02010609030101010101" charset="-122"/>
              </a:rPr>
              <a:t>》：</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宦清只有著书忙，六馆归时客满堂。别日未深情不浅，雪风吹老孟襄阳。</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另外还有</a:t>
            </a:r>
            <a:r>
              <a:rPr lang="zh-CN" altLang="en-US" sz="2400">
                <a:highlight>
                  <a:srgbClr val="FFFF00"/>
                </a:highlight>
                <a:latin typeface="仿宋_GB2312" panose="02010609030101010101" charset="-122"/>
                <a:ea typeface="仿宋_GB2312" panose="02010609030101010101" charset="-122"/>
                <a:cs typeface="仿宋_GB2312" panose="02010609030101010101" charset="-122"/>
              </a:rPr>
              <a:t>《寄南岳故人》</a:t>
            </a:r>
            <a:r>
              <a:rPr lang="zh-CN" altLang="en-US" sz="2400">
                <a:latin typeface="仿宋_GB2312" panose="02010609030101010101" charset="-122"/>
                <a:ea typeface="仿宋_GB2312" panose="02010609030101010101" charset="-122"/>
                <a:cs typeface="仿宋_GB2312" panose="02010609030101010101" charset="-122"/>
              </a:rPr>
              <a:t>：</a:t>
            </a:r>
            <a:r>
              <a:rPr lang="en-US" altLang="zh-CN" sz="2400">
                <a:latin typeface="仿宋_GB2312" panose="02010609030101010101" charset="-122"/>
                <a:ea typeface="仿宋_GB2312" panose="02010609030101010101" charset="-122"/>
                <a:cs typeface="仿宋_GB2312" panose="02010609030101010101" charset="-122"/>
              </a:rPr>
              <a:t>“</a:t>
            </a:r>
            <a:r>
              <a:rPr lang="zh-CN" altLang="en-US" sz="2400">
                <a:latin typeface="仿宋_GB2312" panose="02010609030101010101" charset="-122"/>
                <a:ea typeface="仿宋_GB2312" panose="02010609030101010101" charset="-122"/>
                <a:cs typeface="仿宋_GB2312" panose="02010609030101010101" charset="-122"/>
              </a:rPr>
              <a:t>只自章江别，吴枫又几霜。天遥人在岳，月冷梦浮湘。红树猿狐啸，黄云雁一行。</a:t>
            </a:r>
            <a:r>
              <a:rPr lang="en-US" altLang="zh-CN" sz="2400">
                <a:latin typeface="仿宋_GB2312" panose="02010609030101010101" charset="-122"/>
                <a:ea typeface="仿宋_GB2312" panose="02010609030101010101" charset="-122"/>
                <a:cs typeface="仿宋_GB2312" panose="02010609030101010101" charset="-122"/>
              </a:rPr>
              <a:t>” </a:t>
            </a:r>
            <a:r>
              <a:rPr lang="zh-CN" altLang="en-US" sz="2400">
                <a:latin typeface="仿宋_GB2312" panose="02010609030101010101" charset="-122"/>
                <a:ea typeface="仿宋_GB2312" panose="02010609030101010101" charset="-122"/>
                <a:cs typeface="仿宋_GB2312" panose="02010609030101010101" charset="-122"/>
              </a:rPr>
              <a:t>从这些诗作中可以看出其诗风较为</a:t>
            </a:r>
            <a:r>
              <a:rPr lang="zh-CN" altLang="en-US" sz="2400">
                <a:highlight>
                  <a:srgbClr val="00FF00"/>
                </a:highlight>
                <a:latin typeface="仿宋_GB2312" panose="02010609030101010101" charset="-122"/>
                <a:ea typeface="仿宋_GB2312" panose="02010609030101010101" charset="-122"/>
                <a:cs typeface="仿宋_GB2312" panose="02010609030101010101" charset="-122"/>
              </a:rPr>
              <a:t>清新自然</a:t>
            </a:r>
            <a:r>
              <a:rPr lang="zh-CN" altLang="en-US" sz="2400">
                <a:latin typeface="仿宋_GB2312" panose="02010609030101010101" charset="-122"/>
                <a:ea typeface="仿宋_GB2312" panose="02010609030101010101" charset="-122"/>
                <a:cs typeface="仿宋_GB2312" panose="02010609030101010101" charset="-122"/>
              </a:rPr>
              <a:t>，情感真挚，善于</a:t>
            </a:r>
            <a:r>
              <a:rPr lang="zh-CN" altLang="en-US" sz="2400">
                <a:highlight>
                  <a:srgbClr val="00FF00"/>
                </a:highlight>
                <a:latin typeface="仿宋_GB2312" panose="02010609030101010101" charset="-122"/>
                <a:ea typeface="仿宋_GB2312" panose="02010609030101010101" charset="-122"/>
                <a:cs typeface="仿宋_GB2312" panose="02010609030101010101" charset="-122"/>
              </a:rPr>
              <a:t>通过描写自然景象和生活场景来表达情感</a:t>
            </a:r>
            <a:r>
              <a:rPr lang="zh-CN" altLang="en-US" sz="2400">
                <a:latin typeface="仿宋_GB2312" panose="02010609030101010101" charset="-122"/>
                <a:ea typeface="仿宋_GB2312" panose="02010609030101010101" charset="-122"/>
                <a:cs typeface="仿宋_GB2312" panose="02010609030101010101" charset="-122"/>
              </a:rPr>
              <a:t>。</a:t>
            </a:r>
            <a:endParaRPr lang="zh-CN" altLang="en-US" sz="2400">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4256405" cy="576199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252085" y="701040"/>
            <a:ext cx="6652260" cy="582231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1367155"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注释翻译</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513080" y="1146175"/>
            <a:ext cx="3783330" cy="3277235"/>
          </a:xfrm>
          <a:prstGeom prst="rect">
            <a:avLst/>
          </a:prstGeom>
          <a:noFill/>
        </p:spPr>
        <p:txBody>
          <a:bodyPr wrap="square" rtlCol="0">
            <a:noAutofit/>
          </a:bodyPr>
          <a:p>
            <a:pPr algn="ctr"/>
            <a:r>
              <a:rPr lang="zh-CN" altLang="en-US" sz="2800">
                <a:latin typeface="仿宋_GB2312" panose="02010609030101010101" charset="-122"/>
                <a:ea typeface="仿宋_GB2312" panose="02010609030101010101" charset="-122"/>
                <a:cs typeface="仿宋_GB2312" panose="02010609030101010101" charset="-122"/>
                <a:sym typeface="+mn-ea"/>
              </a:rPr>
              <a:t>题临安西湖</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en-US" altLang="zh-CN" sz="2800">
                <a:latin typeface="仿宋_GB2312" panose="02010609030101010101" charset="-122"/>
                <a:ea typeface="仿宋_GB2312" panose="02010609030101010101" charset="-122"/>
                <a:cs typeface="仿宋_GB2312" panose="02010609030101010101" charset="-122"/>
                <a:sym typeface="+mn-ea"/>
              </a:rPr>
              <a:t>[</a:t>
            </a:r>
            <a:r>
              <a:rPr lang="zh-CN" altLang="en-US" sz="2800">
                <a:latin typeface="仿宋_GB2312" panose="02010609030101010101" charset="-122"/>
                <a:ea typeface="仿宋_GB2312" panose="02010609030101010101" charset="-122"/>
                <a:cs typeface="仿宋_GB2312" panose="02010609030101010101" charset="-122"/>
                <a:sym typeface="+mn-ea"/>
              </a:rPr>
              <a:t>南宋</a:t>
            </a:r>
            <a:r>
              <a:rPr lang="en-US" altLang="zh-CN" sz="2800">
                <a:latin typeface="仿宋_GB2312" panose="02010609030101010101" charset="-122"/>
                <a:ea typeface="仿宋_GB2312" panose="02010609030101010101" charset="-122"/>
                <a:cs typeface="仿宋_GB2312" panose="02010609030101010101" charset="-122"/>
                <a:sym typeface="+mn-ea"/>
              </a:rPr>
              <a:t>] </a:t>
            </a:r>
            <a:r>
              <a:rPr lang="zh-CN" altLang="en-US" sz="2800">
                <a:latin typeface="仿宋_GB2312" panose="02010609030101010101" charset="-122"/>
                <a:ea typeface="仿宋_GB2312" panose="02010609030101010101" charset="-122"/>
                <a:cs typeface="仿宋_GB2312" panose="02010609030101010101" charset="-122"/>
                <a:sym typeface="+mn-ea"/>
              </a:rPr>
              <a:t>高孝</a:t>
            </a:r>
            <a:r>
              <a:rPr lang="zh-CN"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璹（</a:t>
            </a:r>
            <a:r>
              <a:rPr lang="en-US" altLang="zh-CN" sz="2800">
                <a:solidFill>
                  <a:srgbClr val="FF0000"/>
                </a:solidFill>
                <a:latin typeface="仿宋_GB2312" panose="02010609030101010101" charset="-122"/>
                <a:ea typeface="仿宋_GB2312" panose="02010609030101010101" charset="-122"/>
                <a:cs typeface="仿宋_GB2312" panose="02010609030101010101" charset="-122"/>
                <a:sym typeface="+mn-ea"/>
              </a:rPr>
              <a:t>sh</a:t>
            </a:r>
            <a:r>
              <a:rPr lang="en-US"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ú</a:t>
            </a:r>
            <a:r>
              <a:rPr lang="zh-CN"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zh-CN" altLang="en-US" sz="2800">
                <a:solidFill>
                  <a:srgbClr val="FF0000"/>
                </a:solidFill>
                <a:latin typeface="楷体" panose="02010609060101010101" charset="-122"/>
                <a:ea typeface="楷体" panose="02010609060101010101" charset="-122"/>
                <a:cs typeface="仿宋_GB2312" panose="02010609030101010101" charset="-122"/>
                <a:sym typeface="+mn-ea"/>
              </a:rPr>
              <a:t>珠</a:t>
            </a:r>
            <a:r>
              <a:rPr lang="zh-CN" altLang="en-US" sz="2800">
                <a:latin typeface="楷体" panose="02010609060101010101" charset="-122"/>
                <a:ea typeface="楷体" panose="02010609060101010101" charset="-122"/>
                <a:cs typeface="仿宋_GB2312" panose="02010609030101010101" charset="-122"/>
                <a:sym typeface="+mn-ea"/>
              </a:rPr>
              <a:t>帘白舫乱湖光，</a:t>
            </a:r>
            <a:endParaRPr lang="zh-CN" altLang="en-US" sz="2800">
              <a:latin typeface="楷体" panose="02010609060101010101" charset="-122"/>
              <a:ea typeface="楷体" panose="0201060906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sym typeface="+mn-ea"/>
              </a:rPr>
              <a:t>隔岸龙舟舣夕阳。</a:t>
            </a:r>
            <a:endParaRPr lang="zh-CN" altLang="en-US" sz="2800">
              <a:latin typeface="楷体" panose="02010609060101010101" charset="-122"/>
              <a:ea typeface="楷体" panose="0201060906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sym typeface="+mn-ea"/>
              </a:rPr>
              <a:t>今日欢游复明日，</a:t>
            </a:r>
            <a:endParaRPr lang="zh-CN" altLang="en-US" sz="2800">
              <a:latin typeface="楷体" panose="02010609060101010101" charset="-122"/>
              <a:ea typeface="楷体" panose="0201060906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sym typeface="+mn-ea"/>
              </a:rPr>
              <a:t>便将京洛看钱塘。</a:t>
            </a:r>
            <a:endParaRPr lang="zh-CN" altLang="en-US" sz="2800">
              <a:latin typeface="楷体" panose="02010609060101010101" charset="-122"/>
              <a:ea typeface="楷体" panose="02010609060101010101" charset="-122"/>
              <a:cs typeface="仿宋_GB2312" panose="02010609030101010101" charset="-122"/>
            </a:endParaRPr>
          </a:p>
        </p:txBody>
      </p:sp>
      <p:sp>
        <p:nvSpPr>
          <p:cNvPr id="2" name="文本框 1"/>
          <p:cNvSpPr txBox="1"/>
          <p:nvPr/>
        </p:nvSpPr>
        <p:spPr>
          <a:xfrm>
            <a:off x="5320665" y="862965"/>
            <a:ext cx="6505575" cy="5490210"/>
          </a:xfrm>
          <a:prstGeom prst="rect">
            <a:avLst/>
          </a:prstGeom>
          <a:noFill/>
        </p:spPr>
        <p:txBody>
          <a:bodyPr wrap="square" rtlCol="0">
            <a:noAutofit/>
          </a:bodyPr>
          <a:p>
            <a:r>
              <a:rPr lang="zh-CN" altLang="en-US" sz="2000">
                <a:highlight>
                  <a:srgbClr val="FFFF00"/>
                </a:highlight>
                <a:latin typeface="仿宋_GB2312" panose="02010609030101010101" charset="-122"/>
                <a:ea typeface="仿宋_GB2312" panose="02010609030101010101" charset="-122"/>
                <a:cs typeface="仿宋_GB2312" panose="02010609030101010101" charset="-122"/>
              </a:rPr>
              <a:t>注释：</a:t>
            </a:r>
            <a:endParaRPr lang="zh-CN" altLang="en-US" sz="2000">
              <a:highlight>
                <a:srgbClr val="FFFF00"/>
              </a:highlight>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珠帘：华丽的珠子装饰的窗帘。</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舫：小船。</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乱湖光：搅动湖面的光影。</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隔岸：湖的另一边。</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龙舟：龙形的船，古代常供帝王专用。</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舣：停船靠岸。</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夕阳：傍晚的太阳。</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明日：明天。</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京洛：</a:t>
            </a:r>
            <a:r>
              <a:rPr lang="zh-CN" altLang="en-US" sz="2000">
                <a:latin typeface="仿宋_GB2312" panose="02010609030101010101" charset="-122"/>
                <a:ea typeface="仿宋_GB2312" panose="02010609030101010101" charset="-122"/>
                <a:cs typeface="仿宋_GB2312" panose="02010609030101010101" charset="-122"/>
                <a:sym typeface="+mn-ea"/>
              </a:rPr>
              <a:t>此处指北宋都城汴京</a:t>
            </a:r>
            <a:r>
              <a:rPr lang="zh-CN" altLang="en-US" sz="2000">
                <a:latin typeface="仿宋_GB2312" panose="02010609030101010101" charset="-122"/>
                <a:ea typeface="仿宋_GB2312" panose="02010609030101010101" charset="-122"/>
                <a:cs typeface="仿宋_GB2312" panose="02010609030101010101" charset="-122"/>
              </a:rPr>
              <a:t>。</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钱塘：杭州的别称。</a:t>
            </a:r>
            <a:endParaRPr lang="zh-CN" altLang="en-US" sz="2000">
              <a:latin typeface="仿宋_GB2312" panose="02010609030101010101" charset="-122"/>
              <a:ea typeface="仿宋_GB2312" panose="02010609030101010101" charset="-122"/>
              <a:cs typeface="仿宋_GB2312" panose="02010609030101010101" charset="-122"/>
            </a:endParaRPr>
          </a:p>
          <a:p>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FFFF00"/>
                </a:highlight>
                <a:latin typeface="仿宋_GB2312" panose="02010609030101010101" charset="-122"/>
                <a:ea typeface="仿宋_GB2312" panose="02010609030101010101" charset="-122"/>
                <a:cs typeface="仿宋_GB2312" panose="02010609030101010101" charset="-122"/>
              </a:rPr>
              <a:t>翻译：</a:t>
            </a:r>
            <a:endParaRPr lang="zh-CN" altLang="en-US" sz="2000">
              <a:highlight>
                <a:srgbClr val="FFFF00"/>
              </a:highlight>
              <a:latin typeface="仿宋_GB2312" panose="02010609030101010101" charset="-122"/>
              <a:ea typeface="仿宋_GB2312" panose="02010609030101010101" charset="-122"/>
              <a:cs typeface="仿宋_GB2312" panose="02010609030101010101" charset="-122"/>
            </a:endParaRPr>
          </a:p>
          <a:p>
            <a:r>
              <a:rPr lang="zh-CN" altLang="en-US" sz="2000">
                <a:latin typeface="仿宋_GB2312" panose="02010609030101010101" charset="-122"/>
                <a:ea typeface="仿宋_GB2312" panose="02010609030101010101" charset="-122"/>
                <a:cs typeface="仿宋_GB2312" panose="02010609030101010101" charset="-122"/>
              </a:rPr>
              <a:t> </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西湖上，华丽的珠帘装饰的游船与白色的画舫交错往来，扰乱了湖面的波光；夕阳下，对岸帝王专用的龙舟停靠在岸边。人们今日尽情欢游，明天依旧如此，简直把杭州当作了昔日繁华的北宋都城汴京。</a:t>
            </a:r>
            <a:endParaRPr lang="zh-CN" altLang="en-US" sz="2000">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49605" y="967740"/>
            <a:ext cx="10892790" cy="518477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6" name="文本框 5"/>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3"/>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2" name="文本框 1"/>
          <p:cNvSpPr txBox="1"/>
          <p:nvPr/>
        </p:nvSpPr>
        <p:spPr>
          <a:xfrm>
            <a:off x="857885" y="1059180"/>
            <a:ext cx="10559415" cy="3107690"/>
          </a:xfrm>
          <a:prstGeom prst="rect">
            <a:avLst/>
          </a:prstGeom>
          <a:noFill/>
        </p:spPr>
        <p:txBody>
          <a:bodyPr wrap="square" rtlCol="0">
            <a:spAutoFit/>
          </a:bodyPr>
          <a:p>
            <a:r>
              <a:rPr lang="en-US" altLang="zh-CN" sz="2800" b="1">
                <a:latin typeface="宋体" panose="02010600030101010101" pitchFamily="2" charset="-122"/>
                <a:ea typeface="宋体" panose="02010600030101010101" pitchFamily="2" charset="-122"/>
                <a:cs typeface="宋体" panose="02010600030101010101" pitchFamily="2" charset="-122"/>
              </a:rPr>
              <a:t>1.</a:t>
            </a:r>
            <a:r>
              <a:rPr lang="zh-CN" altLang="en-US" sz="2800" b="1">
                <a:latin typeface="宋体" panose="02010600030101010101" pitchFamily="2" charset="-122"/>
                <a:ea typeface="宋体" panose="02010600030101010101" pitchFamily="2" charset="-122"/>
                <a:cs typeface="宋体" panose="02010600030101010101" pitchFamily="2" charset="-122"/>
              </a:rPr>
              <a:t>下列对</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材料一相关内容的理解和分析</a:t>
            </a:r>
            <a:r>
              <a:rPr lang="zh-CN" altLang="en-US" sz="2800" b="1">
                <a:latin typeface="宋体" panose="02010600030101010101" pitchFamily="2" charset="-122"/>
                <a:ea typeface="宋体" panose="02010600030101010101" pitchFamily="2" charset="-122"/>
                <a:cs typeface="宋体" panose="02010600030101010101" pitchFamily="2" charset="-122"/>
              </a:rPr>
              <a:t>，不正确的一项是</a:t>
            </a:r>
            <a:r>
              <a:rPr lang="en-US" altLang="zh-CN" sz="2800" b="1">
                <a:latin typeface="宋体" panose="02010600030101010101" pitchFamily="2" charset="-122"/>
                <a:ea typeface="宋体" panose="02010600030101010101" pitchFamily="2" charset="-122"/>
                <a:cs typeface="宋体" panose="02010600030101010101" pitchFamily="2" charset="-122"/>
              </a:rPr>
              <a:t>(3</a:t>
            </a:r>
            <a:r>
              <a:rPr lang="zh-CN" altLang="en-US" sz="2800" b="1">
                <a:latin typeface="宋体" panose="02010600030101010101" pitchFamily="2" charset="-122"/>
                <a:ea typeface="宋体" panose="02010600030101010101" pitchFamily="2" charset="-122"/>
                <a:cs typeface="宋体" panose="02010600030101010101" pitchFamily="2" charset="-122"/>
              </a:rPr>
              <a:t>分</a:t>
            </a:r>
            <a:r>
              <a:rPr lang="en-US" altLang="zh-CN" sz="2800" b="1">
                <a:latin typeface="宋体" panose="02010600030101010101" pitchFamily="2" charset="-122"/>
                <a:ea typeface="宋体" panose="02010600030101010101" pitchFamily="2" charset="-122"/>
                <a:cs typeface="宋体" panose="02010600030101010101" pitchFamily="2" charset="-122"/>
              </a:rPr>
              <a:t>)</a:t>
            </a:r>
            <a:endParaRPr lang="en-US" altLang="zh-CN" sz="2800" b="1">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2.</a:t>
            </a:r>
            <a:r>
              <a:rPr lang="zh-CN" altLang="en-US" sz="2800" b="1">
                <a:latin typeface="宋体" panose="02010600030101010101" pitchFamily="2" charset="-122"/>
                <a:ea typeface="宋体" panose="02010600030101010101" pitchFamily="2" charset="-122"/>
                <a:cs typeface="宋体" panose="02010600030101010101" pitchFamily="2" charset="-122"/>
              </a:rPr>
              <a:t>根据</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材料二内容</a:t>
            </a:r>
            <a:r>
              <a:rPr lang="zh-CN" altLang="en-US" sz="2800" b="1">
                <a:latin typeface="宋体" panose="02010600030101010101" pitchFamily="2" charset="-122"/>
                <a:ea typeface="宋体" panose="02010600030101010101" pitchFamily="2" charset="-122"/>
                <a:cs typeface="宋体" panose="02010600030101010101" pitchFamily="2" charset="-122"/>
              </a:rPr>
              <a:t>，下列说法正确的一项是</a:t>
            </a:r>
            <a:r>
              <a:rPr lang="en-US" altLang="zh-CN" sz="2800" b="1">
                <a:latin typeface="宋体" panose="02010600030101010101" pitchFamily="2" charset="-122"/>
                <a:ea typeface="宋体" panose="02010600030101010101" pitchFamily="2" charset="-122"/>
                <a:cs typeface="宋体" panose="02010600030101010101" pitchFamily="2" charset="-122"/>
              </a:rPr>
              <a:t>(3</a:t>
            </a:r>
            <a:r>
              <a:rPr lang="zh-CN" altLang="en-US" sz="2800" b="1">
                <a:latin typeface="宋体" panose="02010600030101010101" pitchFamily="2" charset="-122"/>
                <a:ea typeface="宋体" panose="02010600030101010101" pitchFamily="2" charset="-122"/>
                <a:cs typeface="宋体" panose="02010600030101010101" pitchFamily="2" charset="-122"/>
              </a:rPr>
              <a:t>分</a:t>
            </a:r>
            <a:r>
              <a:rPr lang="en-US" altLang="zh-CN" sz="2800" b="1">
                <a:latin typeface="宋体" panose="02010600030101010101" pitchFamily="2" charset="-122"/>
                <a:ea typeface="宋体" panose="02010600030101010101" pitchFamily="2" charset="-122"/>
                <a:cs typeface="宋体" panose="02010600030101010101" pitchFamily="2" charset="-122"/>
              </a:rPr>
              <a:t>)</a:t>
            </a:r>
            <a:endParaRPr lang="en-US" altLang="zh-CN" sz="2800" b="1">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3.</a:t>
            </a:r>
            <a:r>
              <a:rPr lang="zh-CN" altLang="en-US" sz="2800" b="1">
                <a:latin typeface="宋体" panose="02010600030101010101" pitchFamily="2" charset="-122"/>
                <a:ea typeface="宋体" panose="02010600030101010101" pitchFamily="2" charset="-122"/>
                <a:cs typeface="宋体" panose="02010600030101010101" pitchFamily="2" charset="-122"/>
              </a:rPr>
              <a:t>下列</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对两则材料论述与说明的分析</a:t>
            </a:r>
            <a:r>
              <a:rPr lang="zh-CN" altLang="en-US" sz="2800" b="1">
                <a:latin typeface="宋体" panose="02010600030101010101" pitchFamily="2" charset="-122"/>
                <a:ea typeface="宋体" panose="02010600030101010101" pitchFamily="2" charset="-122"/>
                <a:cs typeface="宋体" panose="02010600030101010101" pitchFamily="2" charset="-122"/>
              </a:rPr>
              <a:t>，不正确的一项是</a:t>
            </a:r>
            <a:r>
              <a:rPr lang="en-US" altLang="zh-CN" sz="2800" b="1">
                <a:latin typeface="宋体" panose="02010600030101010101" pitchFamily="2" charset="-122"/>
                <a:ea typeface="宋体" panose="02010600030101010101" pitchFamily="2" charset="-122"/>
                <a:cs typeface="宋体" panose="02010600030101010101" pitchFamily="2" charset="-122"/>
              </a:rPr>
              <a:t>(3</a:t>
            </a:r>
            <a:r>
              <a:rPr lang="zh-CN" altLang="en-US" sz="2800" b="1">
                <a:latin typeface="宋体" panose="02010600030101010101" pitchFamily="2" charset="-122"/>
                <a:ea typeface="宋体" panose="02010600030101010101" pitchFamily="2" charset="-122"/>
                <a:cs typeface="宋体" panose="02010600030101010101" pitchFamily="2" charset="-122"/>
              </a:rPr>
              <a:t>分</a:t>
            </a:r>
            <a:r>
              <a:rPr lang="en-US" altLang="zh-CN" sz="2800" b="1">
                <a:latin typeface="宋体" panose="02010600030101010101" pitchFamily="2" charset="-122"/>
                <a:ea typeface="宋体" panose="02010600030101010101" pitchFamily="2" charset="-122"/>
                <a:cs typeface="宋体" panose="02010600030101010101" pitchFamily="2" charset="-122"/>
              </a:rPr>
              <a:t>)</a:t>
            </a:r>
            <a:endParaRPr lang="en-US" altLang="zh-CN" sz="2800" b="1">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4.</a:t>
            </a:r>
            <a:r>
              <a:rPr lang="zh-CN" altLang="en-US" sz="2800" b="1">
                <a:latin typeface="宋体" panose="02010600030101010101" pitchFamily="2" charset="-122"/>
                <a:ea typeface="宋体" panose="02010600030101010101" pitchFamily="2" charset="-122"/>
                <a:cs typeface="宋体" panose="02010600030101010101" pitchFamily="2" charset="-122"/>
              </a:rPr>
              <a:t>请结合材料二，谈谈你</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对我国在深海探索发展中贡献的</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中国智慧</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的认识。</a:t>
            </a:r>
            <a:r>
              <a:rPr lang="en-US" altLang="zh-CN" sz="2800" b="1">
                <a:latin typeface="宋体" panose="02010600030101010101" pitchFamily="2" charset="-122"/>
                <a:ea typeface="宋体" panose="02010600030101010101" pitchFamily="2" charset="-122"/>
                <a:cs typeface="宋体" panose="02010600030101010101" pitchFamily="2" charset="-122"/>
              </a:rPr>
              <a:t>(4</a:t>
            </a:r>
            <a:r>
              <a:rPr lang="zh-CN" altLang="en-US" sz="2800" b="1">
                <a:latin typeface="宋体" panose="02010600030101010101" pitchFamily="2" charset="-122"/>
                <a:ea typeface="宋体" panose="02010600030101010101" pitchFamily="2" charset="-122"/>
                <a:cs typeface="宋体" panose="02010600030101010101" pitchFamily="2" charset="-122"/>
              </a:rPr>
              <a:t>分</a:t>
            </a:r>
            <a:r>
              <a:rPr lang="en-US" altLang="zh-CN" sz="2800" b="1">
                <a:latin typeface="宋体" panose="02010600030101010101" pitchFamily="2" charset="-122"/>
                <a:ea typeface="宋体" panose="02010600030101010101" pitchFamily="2" charset="-122"/>
                <a:cs typeface="宋体" panose="02010600030101010101" pitchFamily="2" charset="-122"/>
              </a:rPr>
              <a:t>)</a:t>
            </a:r>
            <a:endParaRPr lang="en-US" altLang="zh-CN" sz="2800" b="1">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5.</a:t>
            </a:r>
            <a:r>
              <a:rPr lang="zh-CN" altLang="en-US" sz="2800" b="1">
                <a:latin typeface="宋体" panose="02010600030101010101" pitchFamily="2" charset="-122"/>
                <a:ea typeface="宋体" panose="02010600030101010101" pitchFamily="2" charset="-122"/>
                <a:cs typeface="宋体" panose="02010600030101010101" pitchFamily="2" charset="-122"/>
              </a:rPr>
              <a:t>两则材料都围绕深海探索进行了介绍，但</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内容的侧重点</a:t>
            </a:r>
            <a:r>
              <a:rPr lang="zh-CN" altLang="en-US" sz="2800" b="1">
                <a:latin typeface="宋体" panose="02010600030101010101" pitchFamily="2" charset="-122"/>
                <a:ea typeface="宋体" panose="02010600030101010101" pitchFamily="2" charset="-122"/>
                <a:cs typeface="宋体" panose="02010600030101010101" pitchFamily="2" charset="-122"/>
              </a:rPr>
              <a:t>有所不同，</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为什么</a:t>
            </a:r>
            <a:r>
              <a:rPr lang="en-US" altLang="zh-CN" sz="2800" b="1">
                <a:latin typeface="宋体" panose="02010600030101010101" pitchFamily="2" charset="-122"/>
                <a:ea typeface="宋体" panose="02010600030101010101" pitchFamily="2" charset="-122"/>
                <a:cs typeface="宋体" panose="02010600030101010101" pitchFamily="2" charset="-122"/>
              </a:rPr>
              <a:t>?(6</a:t>
            </a:r>
            <a:r>
              <a:rPr lang="zh-CN" altLang="en-US" sz="2800" b="1">
                <a:latin typeface="宋体" panose="02010600030101010101" pitchFamily="2" charset="-122"/>
                <a:ea typeface="宋体" panose="02010600030101010101" pitchFamily="2" charset="-122"/>
                <a:cs typeface="宋体" panose="02010600030101010101" pitchFamily="2" charset="-122"/>
              </a:rPr>
              <a:t>分</a:t>
            </a:r>
            <a:r>
              <a:rPr lang="en-US" altLang="zh-CN" sz="2800" b="1">
                <a:latin typeface="宋体" panose="02010600030101010101" pitchFamily="2" charset="-122"/>
                <a:ea typeface="宋体" panose="02010600030101010101" pitchFamily="2" charset="-122"/>
                <a:cs typeface="宋体" panose="02010600030101010101" pitchFamily="2" charset="-122"/>
              </a:rPr>
              <a:t>)</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857885" y="4431665"/>
            <a:ext cx="10294620" cy="1568450"/>
          </a:xfrm>
          <a:prstGeom prst="rect">
            <a:avLst/>
          </a:prstGeom>
          <a:noFill/>
        </p:spPr>
        <p:txBody>
          <a:bodyPr wrap="square" rtlCol="0">
            <a:spAutoFit/>
          </a:bodyPr>
          <a:p>
            <a:r>
              <a:rPr lang="zh-CN" altLang="en-US" sz="2400" b="1">
                <a:solidFill>
                  <a:schemeClr val="accent1">
                    <a:lumMod val="75000"/>
                  </a:schemeClr>
                </a:solidFill>
                <a:sym typeface="+mn-ea"/>
              </a:rPr>
              <a:t>考查方向：</a:t>
            </a:r>
            <a:endParaRPr lang="zh-CN" altLang="en-US" sz="2400" b="1">
              <a:solidFill>
                <a:srgbClr val="FF0000"/>
              </a:solidFill>
            </a:endParaRPr>
          </a:p>
          <a:p>
            <a:pPr algn="l">
              <a:buClrTx/>
              <a:buSzTx/>
              <a:buFontTx/>
            </a:pPr>
            <a:r>
              <a:rPr lang="zh-CN" altLang="en-US" sz="2400" b="1">
                <a:solidFill>
                  <a:schemeClr val="accent4">
                    <a:lumMod val="75000"/>
                  </a:schemeClr>
                </a:solidFill>
                <a:sym typeface="+mn-ea"/>
              </a:rPr>
              <a:t> </a:t>
            </a:r>
            <a:r>
              <a:rPr lang="en-US" altLang="zh-CN" sz="2400" b="1">
                <a:solidFill>
                  <a:schemeClr val="accent4">
                    <a:lumMod val="75000"/>
                  </a:schemeClr>
                </a:solidFill>
                <a:sym typeface="+mn-ea"/>
              </a:rPr>
              <a:t>     </a:t>
            </a:r>
            <a:r>
              <a:rPr sz="2400" b="1">
                <a:solidFill>
                  <a:srgbClr val="FF0000"/>
                </a:solidFill>
                <a:ea typeface="宋体" panose="02010600030101010101" pitchFamily="2" charset="-122"/>
                <a:sym typeface="+mn-ea"/>
              </a:rPr>
              <a:t>主要考查</a:t>
            </a:r>
            <a:r>
              <a:rPr lang="zh-CN" sz="2400" b="1">
                <a:solidFill>
                  <a:srgbClr val="FF0000"/>
                </a:solidFill>
                <a:ea typeface="宋体" panose="02010600030101010101" pitchFamily="2" charset="-122"/>
                <a:sym typeface="+mn-ea"/>
              </a:rPr>
              <a:t>学生</a:t>
            </a:r>
            <a:r>
              <a:rPr sz="2400" b="1">
                <a:solidFill>
                  <a:srgbClr val="FF0000"/>
                </a:solidFill>
                <a:ea typeface="宋体" panose="02010600030101010101" pitchFamily="2" charset="-122"/>
                <a:sym typeface="+mn-ea"/>
              </a:rPr>
              <a:t>理解和分析</a:t>
            </a:r>
            <a:r>
              <a:rPr lang="zh-CN" sz="2400" b="1">
                <a:solidFill>
                  <a:srgbClr val="FF0000"/>
                </a:solidFill>
                <a:ea typeface="宋体" panose="02010600030101010101" pitchFamily="2" charset="-122"/>
                <a:sym typeface="+mn-ea"/>
              </a:rPr>
              <a:t>材料相关</a:t>
            </a:r>
            <a:r>
              <a:rPr sz="2400" b="1">
                <a:solidFill>
                  <a:srgbClr val="FF0000"/>
                </a:solidFill>
                <a:ea typeface="宋体" panose="02010600030101010101" pitchFamily="2" charset="-122"/>
                <a:sym typeface="+mn-ea"/>
              </a:rPr>
              <a:t>内容的能力</a:t>
            </a:r>
            <a:r>
              <a:rPr lang="zh-CN" sz="2400" b="1">
                <a:solidFill>
                  <a:srgbClr val="FF0000"/>
                </a:solidFill>
                <a:ea typeface="宋体" panose="02010600030101010101" pitchFamily="2" charset="-122"/>
                <a:sym typeface="+mn-ea"/>
              </a:rPr>
              <a:t>，</a:t>
            </a:r>
            <a:r>
              <a:rPr sz="2400" b="1">
                <a:solidFill>
                  <a:srgbClr val="FF0000"/>
                </a:solidFill>
                <a:ea typeface="宋体" panose="02010600030101010101" pitchFamily="2" charset="-122"/>
                <a:sym typeface="+mn-ea"/>
              </a:rPr>
              <a:t>考查</a:t>
            </a:r>
            <a:r>
              <a:rPr lang="zh-CN" sz="2400" b="1">
                <a:solidFill>
                  <a:srgbClr val="FF0000"/>
                </a:solidFill>
                <a:ea typeface="宋体" panose="02010600030101010101" pitchFamily="2" charset="-122"/>
                <a:sym typeface="+mn-ea"/>
              </a:rPr>
              <a:t>筛选整合信息、分析概括文本内容</a:t>
            </a:r>
            <a:r>
              <a:rPr sz="2400" b="1">
                <a:solidFill>
                  <a:srgbClr val="FF0000"/>
                </a:solidFill>
                <a:ea typeface="宋体" panose="02010600030101010101" pitchFamily="2" charset="-122"/>
                <a:sym typeface="+mn-ea"/>
              </a:rPr>
              <a:t>的能力</a:t>
            </a:r>
            <a:r>
              <a:rPr lang="zh-CN" sz="2400" b="1">
                <a:solidFill>
                  <a:srgbClr val="FF0000"/>
                </a:solidFill>
                <a:ea typeface="宋体" panose="02010600030101010101" pitchFamily="2" charset="-122"/>
                <a:sym typeface="+mn-ea"/>
              </a:rPr>
              <a:t>。</a:t>
            </a:r>
            <a:endParaRPr sz="2400" b="1">
              <a:solidFill>
                <a:srgbClr val="FF0000"/>
              </a:solidFill>
              <a:ea typeface="宋体" panose="02010600030101010101" pitchFamily="2" charset="-122"/>
              <a:sym typeface="+mn-ea"/>
            </a:endParaRPr>
          </a:p>
          <a:p>
            <a:endParaRPr lang="zh-CN" altLang="en-US" sz="2400" b="1">
              <a:solidFill>
                <a:srgbClr val="FF0000"/>
              </a:solidFill>
              <a:ea typeface="宋体" panose="02010600030101010101" pitchFamily="2" charset="-122"/>
              <a:sym typeface="+mn-ea"/>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4049395" cy="590994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4657725" y="701040"/>
            <a:ext cx="7246620" cy="591058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5400040" y="539750"/>
            <a:ext cx="824865"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鉴</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726940" y="862965"/>
            <a:ext cx="7113270" cy="5747385"/>
          </a:xfrm>
          <a:prstGeom prst="rect">
            <a:avLst/>
          </a:prstGeom>
          <a:noFill/>
        </p:spPr>
        <p:txBody>
          <a:bodyPr wrap="square" rtlCol="0">
            <a:noAutofit/>
          </a:bodyPr>
          <a:p>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    </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整首诗描绘了南宋时期</a:t>
            </a:r>
            <a:r>
              <a:rPr lang="zh-CN" altLang="en-US" sz="2200">
                <a:solidFill>
                  <a:srgbClr val="FF0000"/>
                </a:solidFill>
                <a:uFillTx/>
                <a:latin typeface="仿宋_GB2312" panose="02010609030101010101" charset="-122"/>
                <a:ea typeface="仿宋_GB2312" panose="02010609030101010101" charset="-122"/>
                <a:cs typeface="仿宋_GB2312" panose="02010609030101010101" charset="-122"/>
              </a:rPr>
              <a:t>临安西湖的繁华游乐景象</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。诗中前两句通过</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 “</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朱帘白舫乱湖光，隔岸龙舟舣夕阳</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，从</a:t>
            </a:r>
            <a:r>
              <a:rPr lang="zh-CN" altLang="en-US" sz="2200">
                <a:solidFill>
                  <a:schemeClr val="tx1"/>
                </a:solidFill>
                <a:highlight>
                  <a:srgbClr val="FFFF00"/>
                </a:highlight>
                <a:uFillTx/>
                <a:latin typeface="仿宋_GB2312" panose="02010609030101010101" charset="-122"/>
                <a:ea typeface="仿宋_GB2312" panose="02010609030101010101" charset="-122"/>
                <a:cs typeface="仿宋_GB2312" panose="02010609030101010101" charset="-122"/>
              </a:rPr>
              <a:t>视觉角度</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细腻地展现了西湖上船只穿梭、热闹非凡的场景，</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珠帘</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白舫</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龙舟</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 </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等意象，</a:t>
            </a:r>
            <a:r>
              <a:rPr lang="zh-CN" altLang="en-US" sz="2200">
                <a:solidFill>
                  <a:schemeClr val="tx1"/>
                </a:solidFill>
                <a:highlight>
                  <a:srgbClr val="FFFF00"/>
                </a:highlight>
                <a:uFillTx/>
                <a:latin typeface="仿宋_GB2312" panose="02010609030101010101" charset="-122"/>
                <a:ea typeface="仿宋_GB2312" panose="02010609030101010101" charset="-122"/>
                <a:cs typeface="仿宋_GB2312" panose="02010609030101010101" charset="-122"/>
              </a:rPr>
              <a:t>暗示了当时贵族、达官们的奢靡游乐生活</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。后两句</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 “</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今日欢游复明日，便将京洛看钱塘</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，表面写人们日复一日沉醉于西湖的欢游，实则</a:t>
            </a:r>
            <a:r>
              <a:rPr lang="zh-CN" altLang="en-US" sz="2200">
                <a:solidFill>
                  <a:schemeClr val="tx1"/>
                </a:solidFill>
                <a:highlight>
                  <a:srgbClr val="FFFF00"/>
                </a:highlight>
                <a:uFillTx/>
                <a:latin typeface="仿宋_GB2312" panose="02010609030101010101" charset="-122"/>
                <a:ea typeface="仿宋_GB2312" panose="02010609030101010101" charset="-122"/>
                <a:cs typeface="仿宋_GB2312" panose="02010609030101010101" charset="-122"/>
              </a:rPr>
              <a:t>含蓄地讽刺了南宋朝廷偏安一隅，不思收复失地，将杭州当作汴京，一味享乐的腐朽现状</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。在写作手法上，诗人主要运用了</a:t>
            </a:r>
            <a:r>
              <a:rPr lang="zh-CN" altLang="en-US" sz="2200">
                <a:solidFill>
                  <a:schemeClr val="tx1"/>
                </a:solidFill>
                <a:highlight>
                  <a:srgbClr val="00FF00"/>
                </a:highlight>
                <a:uFillTx/>
                <a:latin typeface="仿宋_GB2312" panose="02010609030101010101" charset="-122"/>
                <a:ea typeface="仿宋_GB2312" panose="02010609030101010101" charset="-122"/>
                <a:cs typeface="仿宋_GB2312" panose="02010609030101010101" charset="-122"/>
              </a:rPr>
              <a:t>描写和暗示</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的手法。通过对西湖上各类船只、夕阳等景物的描写，营造出一种繁华的氛围，而</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 </a:t>
            </a:r>
            <a:r>
              <a:rPr lang="en-US" altLang="zh-CN" sz="2200">
                <a:solidFill>
                  <a:schemeClr val="tx1"/>
                </a:solidFill>
                <a:highlight>
                  <a:srgbClr val="00FF00"/>
                </a:highlight>
                <a:uFillTx/>
                <a:latin typeface="仿宋_GB2312" panose="02010609030101010101" charset="-122"/>
                <a:ea typeface="仿宋_GB2312" panose="02010609030101010101" charset="-122"/>
                <a:cs typeface="仿宋_GB2312" panose="02010609030101010101" charset="-122"/>
              </a:rPr>
              <a:t>“</a:t>
            </a:r>
            <a:r>
              <a:rPr lang="zh-CN" altLang="en-US" sz="2200">
                <a:solidFill>
                  <a:schemeClr val="tx1"/>
                </a:solidFill>
                <a:highlight>
                  <a:srgbClr val="00FF00"/>
                </a:highlight>
                <a:uFillTx/>
                <a:latin typeface="仿宋_GB2312" panose="02010609030101010101" charset="-122"/>
                <a:ea typeface="仿宋_GB2312" panose="02010609030101010101" charset="-122"/>
                <a:cs typeface="仿宋_GB2312" panose="02010609030101010101" charset="-122"/>
              </a:rPr>
              <a:t>龙舟</a:t>
            </a:r>
            <a:r>
              <a:rPr lang="en-US" altLang="zh-CN" sz="2200">
                <a:solidFill>
                  <a:schemeClr val="tx1"/>
                </a:solidFill>
                <a:highlight>
                  <a:srgbClr val="00FF00"/>
                </a:highlight>
                <a:uFillTx/>
                <a:latin typeface="仿宋_GB2312" panose="02010609030101010101" charset="-122"/>
                <a:ea typeface="仿宋_GB2312" panose="02010609030101010101" charset="-122"/>
                <a:cs typeface="仿宋_GB2312" panose="02010609030101010101" charset="-122"/>
              </a:rPr>
              <a:t>” </a:t>
            </a:r>
            <a:r>
              <a:rPr lang="zh-CN" altLang="en-US" sz="2200">
                <a:solidFill>
                  <a:schemeClr val="tx1"/>
                </a:solidFill>
                <a:highlight>
                  <a:srgbClr val="00FF00"/>
                </a:highlight>
                <a:uFillTx/>
                <a:latin typeface="仿宋_GB2312" panose="02010609030101010101" charset="-122"/>
                <a:ea typeface="仿宋_GB2312" panose="02010609030101010101" charset="-122"/>
                <a:cs typeface="仿宋_GB2312" panose="02010609030101010101" charset="-122"/>
              </a:rPr>
              <a:t>这一意象，暗示了帝王阶层的参与，为后文对朝廷腐朽的讽刺埋下伏笔</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今日欢游复明日</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rPr>
              <a:t>” </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rPr>
              <a:t>这种直白的表述，让读者清晰地感受到当时社会的享乐之风，增强了诗歌的批判力度。</a:t>
            </a:r>
            <a:endParaRPr lang="zh-CN" altLang="en-US" sz="2200">
              <a:solidFill>
                <a:schemeClr val="tx1"/>
              </a:solidFill>
              <a:uFillTx/>
              <a:latin typeface="仿宋_GB2312" panose="02010609030101010101" charset="-122"/>
              <a:ea typeface="仿宋_GB2312" panose="02010609030101010101" charset="-122"/>
              <a:cs typeface="仿宋_GB2312" panose="02010609030101010101" charset="-122"/>
            </a:endParaRPr>
          </a:p>
        </p:txBody>
      </p:sp>
      <p:sp>
        <p:nvSpPr>
          <p:cNvPr id="3" name="文本框 2"/>
          <p:cNvSpPr txBox="1"/>
          <p:nvPr/>
        </p:nvSpPr>
        <p:spPr>
          <a:xfrm>
            <a:off x="513080" y="1146175"/>
            <a:ext cx="3783330" cy="3277235"/>
          </a:xfrm>
          <a:prstGeom prst="rect">
            <a:avLst/>
          </a:prstGeom>
          <a:noFill/>
        </p:spPr>
        <p:txBody>
          <a:bodyPr wrap="square" rtlCol="0">
            <a:noAutofit/>
          </a:bodyPr>
          <a:p>
            <a:pPr algn="ctr"/>
            <a:r>
              <a:rPr lang="zh-CN" altLang="en-US" sz="2800">
                <a:latin typeface="仿宋_GB2312" panose="02010609030101010101" charset="-122"/>
                <a:ea typeface="仿宋_GB2312" panose="02010609030101010101" charset="-122"/>
                <a:cs typeface="仿宋_GB2312" panose="02010609030101010101" charset="-122"/>
                <a:sym typeface="+mn-ea"/>
              </a:rPr>
              <a:t>题临安西湖</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en-US" altLang="zh-CN" sz="2800">
                <a:latin typeface="仿宋_GB2312" panose="02010609030101010101" charset="-122"/>
                <a:ea typeface="仿宋_GB2312" panose="02010609030101010101" charset="-122"/>
                <a:cs typeface="仿宋_GB2312" panose="02010609030101010101" charset="-122"/>
                <a:sym typeface="+mn-ea"/>
              </a:rPr>
              <a:t>[</a:t>
            </a:r>
            <a:r>
              <a:rPr lang="zh-CN" altLang="en-US" sz="2800">
                <a:latin typeface="仿宋_GB2312" panose="02010609030101010101" charset="-122"/>
                <a:ea typeface="仿宋_GB2312" panose="02010609030101010101" charset="-122"/>
                <a:cs typeface="仿宋_GB2312" panose="02010609030101010101" charset="-122"/>
                <a:sym typeface="+mn-ea"/>
              </a:rPr>
              <a:t>南宋</a:t>
            </a:r>
            <a:r>
              <a:rPr lang="en-US" altLang="zh-CN" sz="2800">
                <a:latin typeface="仿宋_GB2312" panose="02010609030101010101" charset="-122"/>
                <a:ea typeface="仿宋_GB2312" panose="02010609030101010101" charset="-122"/>
                <a:cs typeface="仿宋_GB2312" panose="02010609030101010101" charset="-122"/>
                <a:sym typeface="+mn-ea"/>
              </a:rPr>
              <a:t>] </a:t>
            </a:r>
            <a:r>
              <a:rPr lang="zh-CN" altLang="en-US" sz="2800">
                <a:latin typeface="仿宋_GB2312" panose="02010609030101010101" charset="-122"/>
                <a:ea typeface="仿宋_GB2312" panose="02010609030101010101" charset="-122"/>
                <a:cs typeface="仿宋_GB2312" panose="02010609030101010101" charset="-122"/>
                <a:sym typeface="+mn-ea"/>
              </a:rPr>
              <a:t>高孝</a:t>
            </a:r>
            <a:r>
              <a:rPr lang="zh-CN"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璹（</a:t>
            </a:r>
            <a:r>
              <a:rPr lang="en-US" altLang="zh-CN" sz="2800">
                <a:solidFill>
                  <a:srgbClr val="FF0000"/>
                </a:solidFill>
                <a:latin typeface="仿宋_GB2312" panose="02010609030101010101" charset="-122"/>
                <a:ea typeface="仿宋_GB2312" panose="02010609030101010101" charset="-122"/>
                <a:cs typeface="仿宋_GB2312" panose="02010609030101010101" charset="-122"/>
                <a:sym typeface="+mn-ea"/>
              </a:rPr>
              <a:t>sh</a:t>
            </a:r>
            <a:r>
              <a:rPr lang="en-US"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ú</a:t>
            </a:r>
            <a:r>
              <a:rPr lang="zh-CN" altLang="en-US" sz="2800">
                <a:solidFill>
                  <a:srgbClr val="FF0000"/>
                </a:solidFill>
                <a:latin typeface="仿宋_GB2312" panose="02010609030101010101" charset="-122"/>
                <a:ea typeface="仿宋_GB2312" panose="02010609030101010101" charset="-122"/>
                <a:cs typeface="仿宋_GB2312" panose="02010609030101010101" charset="-122"/>
                <a:sym typeface="+mn-ea"/>
              </a:rPr>
              <a:t>）</a:t>
            </a:r>
            <a:endParaRPr lang="zh-CN" altLang="en-US" sz="2800">
              <a:latin typeface="仿宋_GB2312" panose="02010609030101010101" charset="-122"/>
              <a:ea typeface="仿宋_GB2312" panose="02010609030101010101" charset="-122"/>
              <a:cs typeface="仿宋_GB2312" panose="02010609030101010101" charset="-122"/>
            </a:endParaRPr>
          </a:p>
          <a:p>
            <a:pPr algn="ctr"/>
            <a:r>
              <a:rPr lang="zh-CN" altLang="en-US" sz="2800">
                <a:solidFill>
                  <a:srgbClr val="FF0000"/>
                </a:solidFill>
                <a:latin typeface="楷体" panose="02010609060101010101" charset="-122"/>
                <a:ea typeface="楷体" panose="02010609060101010101" charset="-122"/>
                <a:cs typeface="仿宋_GB2312" panose="02010609030101010101" charset="-122"/>
                <a:sym typeface="+mn-ea"/>
              </a:rPr>
              <a:t>珠</a:t>
            </a:r>
            <a:r>
              <a:rPr lang="zh-CN" altLang="en-US" sz="2800">
                <a:latin typeface="楷体" panose="02010609060101010101" charset="-122"/>
                <a:ea typeface="楷体" panose="02010609060101010101" charset="-122"/>
                <a:cs typeface="仿宋_GB2312" panose="02010609030101010101" charset="-122"/>
                <a:sym typeface="+mn-ea"/>
              </a:rPr>
              <a:t>帘白舫乱湖光，</a:t>
            </a:r>
            <a:endParaRPr lang="zh-CN" altLang="en-US" sz="2800">
              <a:latin typeface="楷体" panose="02010609060101010101" charset="-122"/>
              <a:ea typeface="楷体" panose="0201060906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sym typeface="+mn-ea"/>
              </a:rPr>
              <a:t>隔岸龙舟舣夕阳。</a:t>
            </a:r>
            <a:endParaRPr lang="zh-CN" altLang="en-US" sz="2800">
              <a:latin typeface="楷体" panose="02010609060101010101" charset="-122"/>
              <a:ea typeface="楷体" panose="0201060906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sym typeface="+mn-ea"/>
              </a:rPr>
              <a:t>今日欢游复明日，</a:t>
            </a:r>
            <a:endParaRPr lang="zh-CN" altLang="en-US" sz="2800">
              <a:latin typeface="楷体" panose="02010609060101010101" charset="-122"/>
              <a:ea typeface="楷体" panose="02010609060101010101" charset="-122"/>
              <a:cs typeface="仿宋_GB2312" panose="02010609030101010101" charset="-122"/>
            </a:endParaRPr>
          </a:p>
          <a:p>
            <a:pPr algn="ctr"/>
            <a:r>
              <a:rPr lang="zh-CN" altLang="en-US" sz="2800">
                <a:latin typeface="楷体" panose="02010609060101010101" charset="-122"/>
                <a:ea typeface="楷体" panose="02010609060101010101" charset="-122"/>
                <a:cs typeface="仿宋_GB2312" panose="02010609030101010101" charset="-122"/>
                <a:sym typeface="+mn-ea"/>
              </a:rPr>
              <a:t>便将京洛看钱塘。</a:t>
            </a:r>
            <a:endParaRPr lang="zh-CN" altLang="en-US" sz="2800">
              <a:latin typeface="楷体" panose="02010609060101010101" charset="-122"/>
              <a:ea typeface="楷体" panose="02010609060101010101" charset="-122"/>
              <a:cs typeface="仿宋_GB2312" panose="02010609030101010101" charset="-122"/>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2655570" cy="41992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183890" y="701040"/>
            <a:ext cx="8720455" cy="419862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390265" y="539750"/>
            <a:ext cx="824865"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鉴赏</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5160010"/>
            <a:ext cx="11658600" cy="145034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414020" y="4970780"/>
            <a:ext cx="780415" cy="337185"/>
          </a:xfrm>
          <a:prstGeom prst="rect">
            <a:avLst/>
          </a:prstGeom>
          <a:solidFill>
            <a:srgbClr val="F0F0F0"/>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14020" y="1122045"/>
            <a:ext cx="2580005" cy="2306955"/>
          </a:xfrm>
          <a:prstGeom prst="rect">
            <a:avLst/>
          </a:prstGeom>
          <a:noFill/>
        </p:spPr>
        <p:txBody>
          <a:bodyPr wrap="square" rtlCol="0">
            <a:spAutoFit/>
          </a:bodyPr>
          <a:p>
            <a:pPr algn="ctr"/>
            <a:r>
              <a:rPr lang="zh-CN" altLang="en-US" sz="2400">
                <a:latin typeface="黑体" panose="02010609060101010101" charset="-122"/>
                <a:ea typeface="黑体" panose="02010609060101010101" charset="-122"/>
                <a:cs typeface="楷体" panose="02010609060101010101" charset="-122"/>
              </a:rPr>
              <a:t>武林春游即事</a:t>
            </a:r>
            <a:endParaRPr lang="zh-CN" altLang="en-US" sz="2400">
              <a:latin typeface="黑体" panose="02010609060101010101" charset="-122"/>
              <a:ea typeface="黑体" panose="02010609060101010101" charset="-122"/>
              <a:cs typeface="楷体" panose="02010609060101010101" charset="-122"/>
            </a:endParaRPr>
          </a:p>
          <a:p>
            <a:pPr algn="ct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南宋</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李德真</a:t>
            </a:r>
            <a:endParaRPr lang="zh-CN" altLang="en-US" sz="2400">
              <a:latin typeface="楷体" panose="02010609060101010101" charset="-122"/>
              <a:ea typeface="楷体" panose="02010609060101010101" charset="-122"/>
              <a:cs typeface="楷体" panose="02010609060101010101" charset="-122"/>
            </a:endParaRPr>
          </a:p>
          <a:p>
            <a:pPr algn="ctr"/>
            <a:r>
              <a:rPr lang="zh-CN" altLang="en-US" sz="2400">
                <a:latin typeface="楷体" panose="02010609060101010101" charset="-122"/>
                <a:ea typeface="楷体" panose="02010609060101010101" charset="-122"/>
                <a:cs typeface="楷体" panose="02010609060101010101" charset="-122"/>
              </a:rPr>
              <a:t>风光如此莫伤春，</a:t>
            </a:r>
            <a:endParaRPr lang="zh-CN" altLang="en-US" sz="2400">
              <a:latin typeface="楷体" panose="02010609060101010101" charset="-122"/>
              <a:ea typeface="楷体" panose="02010609060101010101" charset="-122"/>
              <a:cs typeface="楷体" panose="02010609060101010101" charset="-122"/>
            </a:endParaRPr>
          </a:p>
          <a:p>
            <a:pPr algn="ctr"/>
            <a:r>
              <a:rPr lang="zh-CN" altLang="en-US" sz="2400">
                <a:latin typeface="楷体" panose="02010609060101010101" charset="-122"/>
                <a:ea typeface="楷体" panose="02010609060101010101" charset="-122"/>
                <a:cs typeface="楷体" panose="02010609060101010101" charset="-122"/>
              </a:rPr>
              <a:t>云树烟花一色新。</a:t>
            </a:r>
            <a:endParaRPr lang="zh-CN" altLang="en-US" sz="2400">
              <a:latin typeface="楷体" panose="02010609060101010101" charset="-122"/>
              <a:ea typeface="楷体" panose="02010609060101010101" charset="-122"/>
              <a:cs typeface="楷体" panose="02010609060101010101" charset="-122"/>
            </a:endParaRPr>
          </a:p>
          <a:p>
            <a:pPr algn="ctr"/>
            <a:r>
              <a:rPr lang="zh-CN" altLang="en-US" sz="2400">
                <a:latin typeface="楷体" panose="02010609060101010101" charset="-122"/>
                <a:ea typeface="楷体" panose="02010609060101010101" charset="-122"/>
                <a:cs typeface="楷体" panose="02010609060101010101" charset="-122"/>
              </a:rPr>
              <a:t>杜宇不啼真解事，</a:t>
            </a:r>
            <a:endParaRPr lang="zh-CN" altLang="en-US" sz="2400">
              <a:latin typeface="楷体" panose="02010609060101010101" charset="-122"/>
              <a:ea typeface="楷体" panose="02010609060101010101" charset="-122"/>
              <a:cs typeface="楷体" panose="02010609060101010101" charset="-122"/>
            </a:endParaRPr>
          </a:p>
          <a:p>
            <a:pPr algn="ctr"/>
            <a:r>
              <a:rPr lang="zh-CN" altLang="en-US" sz="2400">
                <a:latin typeface="楷体" panose="02010609060101010101" charset="-122"/>
                <a:ea typeface="楷体" panose="02010609060101010101" charset="-122"/>
                <a:cs typeface="楷体" panose="02010609060101010101" charset="-122"/>
              </a:rPr>
              <a:t>帝乡谁是肯归人</a:t>
            </a:r>
            <a:r>
              <a:rPr lang="en-US" altLang="zh-CN" sz="2400">
                <a:latin typeface="楷体" panose="02010609060101010101" charset="-122"/>
                <a:ea typeface="楷体" panose="02010609060101010101" charset="-122"/>
                <a:cs typeface="楷体" panose="02010609060101010101" charset="-122"/>
              </a:rPr>
              <a:t>?</a:t>
            </a:r>
            <a:endParaRPr lang="zh-CN" altLang="en-US" sz="240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413385" y="5160010"/>
            <a:ext cx="11408410" cy="1300480"/>
          </a:xfrm>
          <a:prstGeom prst="rect">
            <a:avLst/>
          </a:prstGeom>
          <a:noFill/>
        </p:spPr>
        <p:txBody>
          <a:bodyPr wrap="square" rtlCol="0">
            <a:noAutofit/>
          </a:bodyPr>
          <a:p>
            <a:r>
              <a:rPr lang="en-US" altLang="zh-CN" sz="2400">
                <a:latin typeface="仿宋_GB2312" panose="02010609030101010101" charset="-122"/>
                <a:ea typeface="仿宋_GB2312" panose="02010609030101010101" charset="-122"/>
              </a:rPr>
              <a:t>    </a:t>
            </a:r>
            <a:r>
              <a:rPr lang="zh-CN" altLang="en-US" sz="2400">
                <a:latin typeface="仿宋_GB2312" panose="02010609030101010101" charset="-122"/>
                <a:ea typeface="仿宋_GB2312" panose="02010609030101010101" charset="-122"/>
              </a:rPr>
              <a:t>杭州的春日风光如此美好，真的不要因为春天易逝而伤感；高耸入云的树木与如烟似雾的繁花，处处都是崭新的气象。杜鹃鸟不啼叫真是善解人意啊，在这南宋的都城，有谁是愿意回归北方故土的人呢？</a:t>
            </a:r>
            <a:endParaRPr lang="zh-CN" altLang="en-US" sz="2400">
              <a:latin typeface="仿宋_GB2312" panose="02010609030101010101" charset="-122"/>
              <a:ea typeface="仿宋_GB2312" panose="02010609030101010101" charset="-122"/>
            </a:endParaRPr>
          </a:p>
        </p:txBody>
      </p:sp>
      <p:sp>
        <p:nvSpPr>
          <p:cNvPr id="4" name="文本框 3"/>
          <p:cNvSpPr txBox="1"/>
          <p:nvPr/>
        </p:nvSpPr>
        <p:spPr>
          <a:xfrm>
            <a:off x="3284855" y="605790"/>
            <a:ext cx="8310245" cy="3804285"/>
          </a:xfrm>
          <a:prstGeom prst="rect">
            <a:avLst/>
          </a:prstGeom>
          <a:noFill/>
        </p:spPr>
        <p:txBody>
          <a:bodyPr wrap="square" rtlCol="0">
            <a:noAutofit/>
          </a:bodyPr>
          <a:p>
            <a:endParaRPr lang="zh-CN" altLang="en-US">
              <a:latin typeface="仿宋_GB2312" panose="02010609030101010101" charset="-122"/>
              <a:ea typeface="仿宋_GB2312" panose="02010609030101010101" charset="-122"/>
              <a:cs typeface="仿宋_GB2312" panose="02010609030101010101" charset="-122"/>
            </a:endParaRPr>
          </a:p>
          <a:p>
            <a:r>
              <a:rPr lang="zh-CN" altLang="en-US">
                <a:latin typeface="仿宋_GB2312" panose="02010609030101010101" charset="-122"/>
                <a:ea typeface="仿宋_GB2312" panose="02010609030101010101" charset="-122"/>
                <a:cs typeface="仿宋_GB2312" panose="02010609030101010101" charset="-122"/>
              </a:rPr>
              <a:t> </a:t>
            </a:r>
            <a:r>
              <a:rPr lang="en-US" altLang="zh-CN">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诗的前两句</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风光如此莫伤春，云树烟花一色新</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，描绘出武林春天的美好风光，云树、烟花构成了一</a:t>
            </a:r>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幅色彩鲜明、充满生机</a:t>
            </a:r>
            <a:r>
              <a:rPr lang="zh-CN" altLang="en-US" sz="2000">
                <a:latin typeface="仿宋_GB2312" panose="02010609030101010101" charset="-122"/>
                <a:ea typeface="仿宋_GB2312" panose="02010609030101010101" charset="-122"/>
                <a:cs typeface="仿宋_GB2312" panose="02010609030101010101" charset="-122"/>
              </a:rPr>
              <a:t>的春日画卷，给人以</a:t>
            </a:r>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清新、明丽</a:t>
            </a:r>
            <a:r>
              <a:rPr lang="zh-CN" altLang="en-US" sz="2000">
                <a:latin typeface="仿宋_GB2312" panose="02010609030101010101" charset="-122"/>
                <a:ea typeface="仿宋_GB2312" panose="02010609030101010101" charset="-122"/>
                <a:cs typeface="仿宋_GB2312" panose="02010609030101010101" charset="-122"/>
              </a:rPr>
              <a:t>之感，让读者感受到</a:t>
            </a:r>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春天的蓬勃生机与活力</a:t>
            </a:r>
            <a:r>
              <a:rPr lang="zh-CN" altLang="en-US" sz="2000">
                <a:latin typeface="仿宋_GB2312" panose="02010609030101010101" charset="-122"/>
                <a:ea typeface="仿宋_GB2312" panose="02010609030101010101" charset="-122"/>
                <a:cs typeface="仿宋_GB2312" panose="02010609030101010101" charset="-122"/>
              </a:rPr>
              <a:t>。后两句</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杜宇不啼真解事，帝乡谁是肯归人</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笔锋一转，借杜鹃鸟不啼（</a:t>
            </a:r>
            <a:r>
              <a:rPr lang="zh-CN" altLang="en-US" sz="2000">
                <a:highlight>
                  <a:srgbClr val="FFFF00"/>
                </a:highlight>
                <a:latin typeface="仿宋_GB2312" panose="02010609030101010101" charset="-122"/>
                <a:ea typeface="仿宋_GB2312" panose="02010609030101010101" charset="-122"/>
                <a:cs typeface="仿宋_GB2312" panose="02010609030101010101" charset="-122"/>
              </a:rPr>
              <a:t>杜鹃啼血常被用来表达思念故土等情感</a:t>
            </a:r>
            <a:r>
              <a:rPr lang="zh-CN" altLang="en-US" sz="2000">
                <a:latin typeface="仿宋_GB2312" panose="02010609030101010101" charset="-122"/>
                <a:ea typeface="仿宋_GB2312" panose="02010609030101010101" charset="-122"/>
                <a:cs typeface="仿宋_GB2312" panose="02010609030101010101" charset="-122"/>
              </a:rPr>
              <a:t>），</a:t>
            </a:r>
            <a:r>
              <a:rPr lang="zh-CN" altLang="en-US" sz="2000">
                <a:highlight>
                  <a:srgbClr val="FFFF00"/>
                </a:highlight>
                <a:latin typeface="仿宋_GB2312" panose="02010609030101010101" charset="-122"/>
                <a:ea typeface="仿宋_GB2312" panose="02010609030101010101" charset="-122"/>
                <a:cs typeface="仿宋_GB2312" panose="02010609030101010101" charset="-122"/>
              </a:rPr>
              <a:t>讽刺了南宋朝廷偏安一隅，人们沉迷于眼前的繁华，无人有收复北方失地、回归故土的志向</a:t>
            </a:r>
            <a:r>
              <a:rPr lang="zh-CN" altLang="en-US" sz="2000">
                <a:latin typeface="仿宋_GB2312" panose="02010609030101010101" charset="-122"/>
                <a:ea typeface="仿宋_GB2312" panose="02010609030101010101" charset="-122"/>
                <a:cs typeface="仿宋_GB2312" panose="02010609030101010101" charset="-122"/>
              </a:rPr>
              <a:t>。整首诗在对美好春光的描绘中，深刻地表达了诗人对南宋朝廷现状的忧虑与批判。诗人运用了</a:t>
            </a:r>
            <a:r>
              <a:rPr lang="zh-CN" altLang="en-US" sz="2000">
                <a:highlight>
                  <a:srgbClr val="FF0000"/>
                </a:highlight>
                <a:latin typeface="仿宋_GB2312" panose="02010609030101010101" charset="-122"/>
                <a:ea typeface="仿宋_GB2312" panose="02010609030101010101" charset="-122"/>
                <a:cs typeface="仿宋_GB2312" panose="02010609030101010101" charset="-122"/>
              </a:rPr>
              <a:t>借景抒情</a:t>
            </a:r>
            <a:r>
              <a:rPr lang="zh-CN" altLang="en-US" sz="2000">
                <a:latin typeface="仿宋_GB2312" panose="02010609030101010101" charset="-122"/>
                <a:ea typeface="仿宋_GB2312" panose="02010609030101010101" charset="-122"/>
                <a:cs typeface="仿宋_GB2312" panose="02010609030101010101" charset="-122"/>
              </a:rPr>
              <a:t>和</a:t>
            </a:r>
            <a:r>
              <a:rPr lang="zh-CN" altLang="en-US" sz="2000">
                <a:highlight>
                  <a:srgbClr val="FF0000"/>
                </a:highlight>
                <a:latin typeface="仿宋_GB2312" panose="02010609030101010101" charset="-122"/>
                <a:ea typeface="仿宋_GB2312" panose="02010609030101010101" charset="-122"/>
                <a:cs typeface="仿宋_GB2312" panose="02010609030101010101" charset="-122"/>
              </a:rPr>
              <a:t>反语</a:t>
            </a:r>
            <a:r>
              <a:rPr lang="zh-CN" altLang="en-US" sz="2000">
                <a:latin typeface="仿宋_GB2312" panose="02010609030101010101" charset="-122"/>
                <a:ea typeface="仿宋_GB2312" panose="02010609030101010101" charset="-122"/>
                <a:cs typeface="仿宋_GB2312" panose="02010609030101010101" charset="-122"/>
              </a:rPr>
              <a:t>的手法。先以</a:t>
            </a:r>
            <a:r>
              <a:rPr lang="zh-CN" altLang="en-US" sz="2000">
                <a:highlight>
                  <a:srgbClr val="FF0000"/>
                </a:highlight>
                <a:latin typeface="仿宋_GB2312" panose="02010609030101010101" charset="-122"/>
                <a:ea typeface="仿宋_GB2312" panose="02010609030101010101" charset="-122"/>
                <a:cs typeface="仿宋_GB2312" panose="02010609030101010101" charset="-122"/>
              </a:rPr>
              <a:t>乐景写哀情</a:t>
            </a:r>
            <a:r>
              <a:rPr lang="zh-CN" altLang="en-US" sz="2000">
                <a:latin typeface="仿宋_GB2312" panose="02010609030101010101" charset="-122"/>
                <a:ea typeface="仿宋_GB2312" panose="02010609030101010101" charset="-122"/>
                <a:cs typeface="仿宋_GB2312" panose="02010609030101010101" charset="-122"/>
              </a:rPr>
              <a:t>，通过描写杭州春日的美景，与后文人们不思进取的现状</a:t>
            </a:r>
            <a:r>
              <a:rPr lang="zh-CN" altLang="en-US" sz="2000">
                <a:highlight>
                  <a:srgbClr val="FF0000"/>
                </a:highlight>
                <a:latin typeface="仿宋_GB2312" panose="02010609030101010101" charset="-122"/>
                <a:ea typeface="仿宋_GB2312" panose="02010609030101010101" charset="-122"/>
                <a:cs typeface="仿宋_GB2312" panose="02010609030101010101" charset="-122"/>
              </a:rPr>
              <a:t>形成鲜明对比</a:t>
            </a:r>
            <a:r>
              <a:rPr lang="zh-CN" altLang="en-US" sz="2000">
                <a:latin typeface="仿宋_GB2312" panose="02010609030101010101" charset="-122"/>
                <a:ea typeface="仿宋_GB2312" panose="02010609030101010101" charset="-122"/>
                <a:cs typeface="仿宋_GB2312" panose="02010609030101010101" charset="-122"/>
              </a:rPr>
              <a:t>，更凸显出诗人内心的悲哀。</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杜宇不啼真解事</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highlight>
                  <a:srgbClr val="FF0000"/>
                </a:highlight>
                <a:latin typeface="仿宋_GB2312" panose="02010609030101010101" charset="-122"/>
                <a:ea typeface="仿宋_GB2312" panose="02010609030101010101" charset="-122"/>
                <a:cs typeface="仿宋_GB2312" panose="02010609030101010101" charset="-122"/>
              </a:rPr>
              <a:t>运用反语</a:t>
            </a:r>
            <a:r>
              <a:rPr lang="zh-CN" altLang="en-US" sz="2000">
                <a:latin typeface="仿宋_GB2312" panose="02010609030101010101" charset="-122"/>
                <a:ea typeface="仿宋_GB2312" panose="02010609030101010101" charset="-122"/>
                <a:cs typeface="仿宋_GB2312" panose="02010609030101010101" charset="-122"/>
              </a:rPr>
              <a:t>，杜鹃不啼本是自然现象，但诗人却称其</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真解事</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，实际上是在</a:t>
            </a:r>
            <a:r>
              <a:rPr lang="zh-CN" altLang="en-US" sz="2000">
                <a:highlight>
                  <a:srgbClr val="FF0000"/>
                </a:highlight>
                <a:latin typeface="仿宋_GB2312" panose="02010609030101010101" charset="-122"/>
                <a:ea typeface="仿宋_GB2312" panose="02010609030101010101" charset="-122"/>
                <a:cs typeface="仿宋_GB2312" panose="02010609030101010101" charset="-122"/>
              </a:rPr>
              <a:t>讽刺人们对国家现状的麻木，无人愿意为收复失地而努力</a:t>
            </a:r>
            <a:r>
              <a:rPr lang="zh-CN" altLang="en-US" sz="2000">
                <a:latin typeface="仿宋_GB2312" panose="02010609030101010101" charset="-122"/>
                <a:ea typeface="仿宋_GB2312" panose="02010609030101010101" charset="-122"/>
                <a:cs typeface="仿宋_GB2312" panose="02010609030101010101" charset="-122"/>
              </a:rPr>
              <a:t>，含蓄而深刻地表达了主题。</a:t>
            </a:r>
            <a:endParaRPr lang="zh-CN" altLang="en-US" sz="2000">
              <a:latin typeface="仿宋_GB2312" panose="02010609030101010101" charset="-122"/>
              <a:ea typeface="仿宋_GB2312" panose="02010609030101010101" charset="-122"/>
              <a:cs typeface="仿宋_GB2312" panose="02010609030101010101" charset="-122"/>
            </a:endParaRPr>
          </a:p>
          <a:p>
            <a:endParaRPr lang="en-US" altLang="zh-CN"/>
          </a:p>
          <a:p>
            <a:endParaRPr lang="zh-CN" altLang="en-US"/>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4337685"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881380"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4683760" y="701040"/>
            <a:ext cx="7310755"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992370" y="539750"/>
            <a:ext cx="1078230"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4683760" y="948055"/>
            <a:ext cx="6998970" cy="1106805"/>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0">
                <a:solidFill>
                  <a:srgbClr val="000000"/>
                </a:solidFill>
                <a:latin typeface="仿宋_GB2312" panose="02010609030101010101" charset="-122"/>
                <a:ea typeface="仿宋_GB2312" panose="02010609030101010101" charset="-122"/>
              </a:rPr>
              <a:t>选项涉及对</a:t>
            </a:r>
            <a:r>
              <a:rPr lang="zh-CN" altLang="en-US" sz="2200" b="0">
                <a:solidFill>
                  <a:srgbClr val="000000"/>
                </a:solidFill>
                <a:highlight>
                  <a:srgbClr val="00FFFF"/>
                </a:highlight>
                <a:latin typeface="仿宋_GB2312" panose="02010609030101010101" charset="-122"/>
                <a:ea typeface="仿宋_GB2312" panose="02010609030101010101" charset="-122"/>
                <a:cs typeface="仿宋_GB2312" panose="02010609030101010101" charset="-122"/>
              </a:rPr>
              <a:t>诗歌语言</a:t>
            </a:r>
            <a:r>
              <a:rPr lang="zh-CN" altLang="en-US" sz="2200" b="0">
                <a:solidFill>
                  <a:srgbClr val="000000"/>
                </a:solidFill>
                <a:latin typeface="仿宋_GB2312" panose="02010609030101010101" charset="-122"/>
                <a:ea typeface="仿宋_GB2312" panose="02010609030101010101" charset="-122"/>
                <a:cs typeface="仿宋_GB2312" panose="02010609030101010101" charset="-122"/>
              </a:rPr>
              <a:t>的理解，</a:t>
            </a:r>
            <a:r>
              <a:rPr lang="zh-CN" altLang="en-US" sz="2200" b="0">
                <a:solidFill>
                  <a:srgbClr val="000000"/>
                </a:solidFill>
                <a:highlight>
                  <a:srgbClr val="00FFFF"/>
                </a:highlight>
                <a:latin typeface="仿宋_GB2312" panose="02010609030101010101" charset="-122"/>
                <a:ea typeface="仿宋_GB2312" panose="02010609030101010101" charset="-122"/>
                <a:cs typeface="仿宋_GB2312" panose="02010609030101010101" charset="-122"/>
              </a:rPr>
              <a:t>诗歌意象和意境</a:t>
            </a:r>
            <a:r>
              <a:rPr lang="zh-CN" altLang="en-US" sz="2200" b="0">
                <a:solidFill>
                  <a:srgbClr val="000000"/>
                </a:solidFill>
                <a:latin typeface="仿宋_GB2312" panose="02010609030101010101" charset="-122"/>
                <a:ea typeface="仿宋_GB2312" panose="02010609030101010101" charset="-122"/>
                <a:cs typeface="仿宋_GB2312" panose="02010609030101010101" charset="-122"/>
              </a:rPr>
              <a:t>的</a:t>
            </a:r>
            <a:r>
              <a:rPr lang="zh-CN" altLang="en-US" sz="2200">
                <a:solidFill>
                  <a:srgbClr val="000000"/>
                </a:solidFill>
                <a:latin typeface="仿宋_GB2312" panose="02010609030101010101" charset="-122"/>
                <a:ea typeface="仿宋_GB2312" panose="02010609030101010101" charset="-122"/>
                <a:cs typeface="仿宋_GB2312" panose="02010609030101010101" charset="-122"/>
                <a:sym typeface="+mn-ea"/>
              </a:rPr>
              <a:t>把握，</a:t>
            </a:r>
            <a:r>
              <a:rPr lang="zh-CN" altLang="en-US" sz="2200" b="0">
                <a:solidFill>
                  <a:srgbClr val="000000"/>
                </a:solidFill>
                <a:latin typeface="仿宋_GB2312" panose="02010609030101010101" charset="-122"/>
                <a:ea typeface="仿宋_GB2312" panose="02010609030101010101" charset="-122"/>
                <a:cs typeface="仿宋_GB2312" panose="02010609030101010101" charset="-122"/>
              </a:rPr>
              <a:t>诗歌结构与抒情方式的把握。</a:t>
            </a:r>
            <a:endParaRPr lang="zh-CN" altLang="en-US" sz="2200" b="0">
              <a:solidFill>
                <a:srgbClr val="000000"/>
              </a:solidFill>
              <a:latin typeface="仿宋_GB2312" panose="02010609030101010101" charset="-122"/>
              <a:ea typeface="仿宋_GB2312" panose="02010609030101010101" charset="-122"/>
              <a:cs typeface="仿宋_GB2312" panose="02010609030101010101" charset="-122"/>
            </a:endParaRPr>
          </a:p>
        </p:txBody>
      </p:sp>
      <p:sp>
        <p:nvSpPr>
          <p:cNvPr id="10" name="文本框 9"/>
          <p:cNvSpPr txBox="1"/>
          <p:nvPr>
            <p:custDataLst>
              <p:tags r:id="rId6"/>
            </p:custDataLst>
          </p:nvPr>
        </p:nvSpPr>
        <p:spPr>
          <a:xfrm>
            <a:off x="4683760" y="1941195"/>
            <a:ext cx="6998970" cy="3593465"/>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r>
              <a:rPr lang="en-US" altLang="zh-CN" sz="2000" b="0">
                <a:solidFill>
                  <a:srgbClr val="000000"/>
                </a:solidFill>
                <a:ea typeface="黑体" panose="02010609060101010101" charset="-122"/>
              </a:rPr>
              <a:t>A </a:t>
            </a:r>
            <a:r>
              <a:rPr lang="zh-CN" altLang="en-US" sz="2000" b="0">
                <a:solidFill>
                  <a:srgbClr val="000000"/>
                </a:solidFill>
                <a:ea typeface="黑体" panose="02010609060101010101" charset="-122"/>
              </a:rPr>
              <a:t>项考查</a:t>
            </a:r>
            <a:r>
              <a:rPr lang="zh-CN" altLang="en-US" sz="2000" b="0">
                <a:solidFill>
                  <a:srgbClr val="FF0000"/>
                </a:solidFill>
                <a:ea typeface="黑体" panose="02010609060101010101" charset="-122"/>
              </a:rPr>
              <a:t>对字词的理解</a:t>
            </a:r>
            <a:r>
              <a:rPr lang="zh-CN" altLang="en-US" sz="2000" b="0">
                <a:solidFill>
                  <a:srgbClr val="000000"/>
                </a:solidFill>
                <a:ea typeface="黑体" panose="02010609060101010101" charset="-122"/>
              </a:rPr>
              <a:t>，需要结合诗句描绘的画面来分析。</a:t>
            </a:r>
            <a:r>
              <a:rPr lang="en-US" altLang="zh-CN" sz="2000" b="0">
                <a:solidFill>
                  <a:srgbClr val="000000"/>
                </a:solidFill>
                <a:ea typeface="黑体" panose="02010609060101010101" charset="-122"/>
              </a:rPr>
              <a:t>B </a:t>
            </a:r>
            <a:r>
              <a:rPr lang="zh-CN" altLang="en-US" sz="2000" b="0">
                <a:solidFill>
                  <a:srgbClr val="000000"/>
                </a:solidFill>
                <a:ea typeface="黑体" panose="02010609060101010101" charset="-122"/>
              </a:rPr>
              <a:t>项</a:t>
            </a:r>
            <a:r>
              <a:rPr lang="zh-CN" altLang="en-US" sz="2000" b="0">
                <a:solidFill>
                  <a:srgbClr val="FF0000"/>
                </a:solidFill>
                <a:ea typeface="黑体" panose="02010609060101010101" charset="-122"/>
              </a:rPr>
              <a:t>教考衔接，</a:t>
            </a:r>
            <a:r>
              <a:rPr lang="zh-CN" altLang="en-US" sz="2000" b="0">
                <a:solidFill>
                  <a:srgbClr val="000000"/>
                </a:solidFill>
                <a:ea typeface="黑体" panose="02010609060101010101" charset="-122"/>
              </a:rPr>
              <a:t>《望海潮》中的</a:t>
            </a:r>
            <a:r>
              <a:rPr lang="en-US" altLang="zh-CN" sz="2000" b="0">
                <a:solidFill>
                  <a:srgbClr val="000000"/>
                </a:solidFill>
                <a:ea typeface="黑体" panose="02010609060101010101" charset="-122"/>
              </a:rPr>
              <a:t> “</a:t>
            </a:r>
            <a:r>
              <a:rPr lang="zh-CN" altLang="en-US" sz="2000" b="0">
                <a:solidFill>
                  <a:srgbClr val="000000"/>
                </a:solidFill>
                <a:ea typeface="黑体" panose="02010609060101010101" charset="-122"/>
              </a:rPr>
              <a:t>云树绕堤沙</a:t>
            </a:r>
            <a:r>
              <a:rPr lang="en-US" altLang="zh-CN" sz="2000" b="0">
                <a:solidFill>
                  <a:srgbClr val="000000"/>
                </a:solidFill>
                <a:ea typeface="黑体" panose="02010609060101010101" charset="-122"/>
              </a:rPr>
              <a:t>” </a:t>
            </a:r>
            <a:r>
              <a:rPr lang="zh-CN" altLang="en-US" sz="2000" b="0">
                <a:solidFill>
                  <a:srgbClr val="000000"/>
                </a:solidFill>
                <a:ea typeface="黑体" panose="02010609060101010101" charset="-122"/>
              </a:rPr>
              <a:t>注释明确解释为</a:t>
            </a:r>
            <a:r>
              <a:rPr lang="en-US" altLang="zh-CN" sz="2000" b="0">
                <a:solidFill>
                  <a:srgbClr val="000000"/>
                </a:solidFill>
                <a:ea typeface="黑体" panose="02010609060101010101" charset="-122"/>
              </a:rPr>
              <a:t>“</a:t>
            </a:r>
            <a:r>
              <a:rPr lang="zh-CN" altLang="en-US" sz="2000" b="0">
                <a:solidFill>
                  <a:srgbClr val="000000"/>
                </a:solidFill>
                <a:highlight>
                  <a:srgbClr val="00FF00"/>
                </a:highlight>
                <a:ea typeface="黑体" panose="02010609060101010101" charset="-122"/>
              </a:rPr>
              <a:t>高耸入云的树木</a:t>
            </a:r>
            <a:r>
              <a:rPr lang="en-US" altLang="zh-CN" sz="2000" b="0">
                <a:solidFill>
                  <a:srgbClr val="000000"/>
                </a:solidFill>
                <a:ea typeface="黑体" panose="02010609060101010101" charset="-122"/>
              </a:rPr>
              <a:t>”</a:t>
            </a:r>
            <a:r>
              <a:rPr lang="zh-CN" altLang="en-US" sz="2000" b="0">
                <a:solidFill>
                  <a:srgbClr val="000000"/>
                </a:solidFill>
                <a:ea typeface="黑体" panose="02010609060101010101" charset="-122"/>
              </a:rPr>
              <a:t>，为钱塘美景，李诗中</a:t>
            </a:r>
            <a:r>
              <a:rPr lang="en-US" altLang="zh-CN" sz="2000" b="0">
                <a:solidFill>
                  <a:srgbClr val="000000"/>
                </a:solidFill>
                <a:ea typeface="黑体" panose="02010609060101010101" charset="-122"/>
              </a:rPr>
              <a:t> “</a:t>
            </a:r>
            <a:r>
              <a:rPr lang="zh-CN" altLang="en-US" sz="2000" b="0">
                <a:solidFill>
                  <a:srgbClr val="000000"/>
                </a:solidFill>
                <a:ea typeface="黑体" panose="02010609060101010101" charset="-122"/>
              </a:rPr>
              <a:t>云树烟花一色新</a:t>
            </a:r>
            <a:r>
              <a:rPr lang="en-US" altLang="zh-CN" sz="2000" b="0">
                <a:solidFill>
                  <a:srgbClr val="000000"/>
                </a:solidFill>
                <a:ea typeface="黑体" panose="02010609060101010101" charset="-122"/>
              </a:rPr>
              <a:t>” </a:t>
            </a:r>
            <a:r>
              <a:rPr lang="zh-CN" altLang="en-US" sz="2000" b="0">
                <a:solidFill>
                  <a:srgbClr val="000000"/>
                </a:solidFill>
                <a:ea typeface="黑体" panose="02010609060101010101" charset="-122"/>
              </a:rPr>
              <a:t>也是在描绘杭州的自然美景，从而判断该选项的正确。</a:t>
            </a:r>
            <a:r>
              <a:rPr lang="en-US" altLang="zh-CN" sz="2000" b="0">
                <a:solidFill>
                  <a:srgbClr val="000000"/>
                </a:solidFill>
                <a:ea typeface="黑体" panose="02010609060101010101" charset="-122"/>
              </a:rPr>
              <a:t>C </a:t>
            </a:r>
            <a:r>
              <a:rPr lang="zh-CN" altLang="en-US" sz="2000" b="0">
                <a:solidFill>
                  <a:srgbClr val="000000"/>
                </a:solidFill>
                <a:ea typeface="黑体" panose="02010609060101010101" charset="-122"/>
              </a:rPr>
              <a:t>项分析</a:t>
            </a:r>
            <a:r>
              <a:rPr lang="zh-CN" altLang="en-US" sz="2000" b="0">
                <a:solidFill>
                  <a:srgbClr val="000000"/>
                </a:solidFill>
                <a:highlight>
                  <a:srgbClr val="00FF00"/>
                </a:highlight>
                <a:ea typeface="黑体" panose="02010609060101010101" charset="-122"/>
              </a:rPr>
              <a:t>写景特点</a:t>
            </a:r>
            <a:r>
              <a:rPr lang="zh-CN" altLang="en-US" sz="2000" b="0">
                <a:solidFill>
                  <a:srgbClr val="000000"/>
                </a:solidFill>
                <a:ea typeface="黑体" panose="02010609060101010101" charset="-122"/>
              </a:rPr>
              <a:t>，高诗从</a:t>
            </a:r>
            <a:r>
              <a:rPr lang="en-US" altLang="zh-CN" sz="2000" b="0">
                <a:solidFill>
                  <a:srgbClr val="000000"/>
                </a:solidFill>
                <a:ea typeface="黑体" panose="02010609060101010101" charset="-122"/>
              </a:rPr>
              <a:t> “</a:t>
            </a:r>
            <a:r>
              <a:rPr lang="zh-CN" altLang="en-US" sz="2000" b="0">
                <a:solidFill>
                  <a:srgbClr val="000000"/>
                </a:solidFill>
                <a:ea typeface="黑体" panose="02010609060101010101" charset="-122"/>
              </a:rPr>
              <a:t>朱帘白舫</a:t>
            </a:r>
            <a:r>
              <a:rPr lang="en-US" altLang="zh-CN" sz="2000" b="0">
                <a:solidFill>
                  <a:srgbClr val="000000"/>
                </a:solidFill>
                <a:ea typeface="黑体" panose="02010609060101010101" charset="-122"/>
              </a:rPr>
              <a:t>”“</a:t>
            </a:r>
            <a:r>
              <a:rPr lang="zh-CN" altLang="en-US" sz="2000" b="0">
                <a:solidFill>
                  <a:srgbClr val="000000"/>
                </a:solidFill>
                <a:ea typeface="黑体" panose="02010609060101010101" charset="-122"/>
              </a:rPr>
              <a:t>龙舟</a:t>
            </a:r>
            <a:r>
              <a:rPr lang="en-US" altLang="zh-CN" sz="2000" b="0">
                <a:solidFill>
                  <a:srgbClr val="000000"/>
                </a:solidFill>
                <a:ea typeface="黑体" panose="02010609060101010101" charset="-122"/>
              </a:rPr>
              <a:t>” </a:t>
            </a:r>
            <a:r>
              <a:rPr lang="zh-CN" altLang="en-US" sz="2000" b="0">
                <a:solidFill>
                  <a:srgbClr val="000000"/>
                </a:solidFill>
                <a:ea typeface="黑体" panose="02010609060101010101" charset="-122"/>
              </a:rPr>
              <a:t>等意象可看出繁华热闹，李诗从</a:t>
            </a:r>
            <a:r>
              <a:rPr lang="en-US" altLang="zh-CN" sz="2000" b="0">
                <a:solidFill>
                  <a:srgbClr val="000000"/>
                </a:solidFill>
                <a:ea typeface="黑体" panose="02010609060101010101" charset="-122"/>
              </a:rPr>
              <a:t> “</a:t>
            </a:r>
            <a:r>
              <a:rPr lang="zh-CN" altLang="en-US" sz="2000" b="0">
                <a:solidFill>
                  <a:srgbClr val="000000"/>
                </a:solidFill>
                <a:ea typeface="黑体" panose="02010609060101010101" charset="-122"/>
              </a:rPr>
              <a:t>云树烟花一色新</a:t>
            </a:r>
            <a:r>
              <a:rPr lang="en-US" altLang="zh-CN" sz="2000" b="0">
                <a:solidFill>
                  <a:srgbClr val="000000"/>
                </a:solidFill>
                <a:ea typeface="黑体" panose="02010609060101010101" charset="-122"/>
              </a:rPr>
              <a:t>” </a:t>
            </a:r>
            <a:r>
              <a:rPr lang="zh-CN" altLang="en-US" sz="2000" b="0">
                <a:solidFill>
                  <a:srgbClr val="000000"/>
                </a:solidFill>
                <a:ea typeface="黑体" panose="02010609060101010101" charset="-122"/>
              </a:rPr>
              <a:t>能看出清新优美，通过对诗句中意象的分析来确定选项描述是否准确。</a:t>
            </a:r>
            <a:r>
              <a:rPr lang="en-US" altLang="zh-CN" sz="2000" b="0">
                <a:solidFill>
                  <a:srgbClr val="000000"/>
                </a:solidFill>
                <a:ea typeface="黑体" panose="02010609060101010101" charset="-122"/>
              </a:rPr>
              <a:t>D </a:t>
            </a:r>
            <a:r>
              <a:rPr lang="zh-CN" altLang="en-US" sz="2000" b="0">
                <a:solidFill>
                  <a:srgbClr val="000000"/>
                </a:solidFill>
                <a:ea typeface="黑体" panose="02010609060101010101" charset="-122"/>
              </a:rPr>
              <a:t>项</a:t>
            </a:r>
            <a:r>
              <a:rPr lang="zh-CN" altLang="en-US" sz="2000" b="0">
                <a:solidFill>
                  <a:srgbClr val="000000"/>
                </a:solidFill>
                <a:highlight>
                  <a:srgbClr val="00FF00"/>
                </a:highlight>
                <a:ea typeface="黑体" panose="02010609060101010101" charset="-122"/>
              </a:rPr>
              <a:t>判断诗歌的结构和抒情方式</a:t>
            </a:r>
            <a:r>
              <a:rPr lang="zh-CN" altLang="en-US" sz="2000" b="0">
                <a:solidFill>
                  <a:srgbClr val="000000"/>
                </a:solidFill>
                <a:ea typeface="黑体" panose="02010609060101010101" charset="-122"/>
              </a:rPr>
              <a:t>，高诗前两句</a:t>
            </a:r>
            <a:r>
              <a:rPr lang="zh-CN" altLang="en-US" sz="2000" b="0">
                <a:solidFill>
                  <a:srgbClr val="000000"/>
                </a:solidFill>
                <a:highlight>
                  <a:srgbClr val="00FF00"/>
                </a:highlight>
                <a:ea typeface="黑体" panose="02010609060101010101" charset="-122"/>
              </a:rPr>
              <a:t>写景</a:t>
            </a:r>
            <a:r>
              <a:rPr lang="zh-CN" altLang="en-US" sz="2000" b="0">
                <a:solidFill>
                  <a:srgbClr val="000000"/>
                </a:solidFill>
                <a:ea typeface="黑体" panose="02010609060101010101" charset="-122"/>
              </a:rPr>
              <a:t>，后两句转而</a:t>
            </a:r>
            <a:r>
              <a:rPr lang="zh-CN" altLang="en-US" sz="2000" b="0">
                <a:solidFill>
                  <a:srgbClr val="000000"/>
                </a:solidFill>
                <a:highlight>
                  <a:srgbClr val="00FF00"/>
                </a:highlight>
                <a:ea typeface="黑体" panose="02010609060101010101" charset="-122"/>
              </a:rPr>
              <a:t>议论</a:t>
            </a:r>
            <a:r>
              <a:rPr lang="zh-CN" altLang="en-US" sz="2000" b="0">
                <a:solidFill>
                  <a:srgbClr val="000000"/>
                </a:solidFill>
                <a:ea typeface="黑体" panose="02010609060101010101" charset="-122"/>
              </a:rPr>
              <a:t>，是</a:t>
            </a:r>
            <a:r>
              <a:rPr lang="en-US" altLang="zh-CN" sz="2000" b="0">
                <a:solidFill>
                  <a:srgbClr val="000000"/>
                </a:solidFill>
                <a:ea typeface="黑体" panose="02010609060101010101" charset="-122"/>
              </a:rPr>
              <a:t>“</a:t>
            </a:r>
            <a:r>
              <a:rPr lang="zh-CN" altLang="en-US" sz="2000" b="0">
                <a:solidFill>
                  <a:srgbClr val="000000"/>
                </a:solidFill>
                <a:highlight>
                  <a:srgbClr val="00FF00"/>
                </a:highlight>
                <a:ea typeface="黑体" panose="02010609060101010101" charset="-122"/>
              </a:rPr>
              <a:t>写景</a:t>
            </a:r>
            <a:r>
              <a:rPr lang="en-US" altLang="zh-CN" sz="2000" b="0">
                <a:solidFill>
                  <a:srgbClr val="000000"/>
                </a:solidFill>
                <a:highlight>
                  <a:srgbClr val="00FF00"/>
                </a:highlight>
                <a:ea typeface="黑体" panose="02010609060101010101" charset="-122"/>
              </a:rPr>
              <a:t>—</a:t>
            </a:r>
            <a:r>
              <a:rPr lang="zh-CN" altLang="en-US" sz="2000" b="0">
                <a:solidFill>
                  <a:srgbClr val="000000"/>
                </a:solidFill>
                <a:highlight>
                  <a:srgbClr val="00FF00"/>
                </a:highlight>
                <a:ea typeface="黑体" panose="02010609060101010101" charset="-122"/>
              </a:rPr>
              <a:t>议论</a:t>
            </a:r>
            <a:r>
              <a:rPr lang="en-US" altLang="zh-CN" sz="2000" b="0">
                <a:solidFill>
                  <a:srgbClr val="000000"/>
                </a:solidFill>
                <a:ea typeface="黑体" panose="02010609060101010101" charset="-122"/>
              </a:rPr>
              <a:t>”</a:t>
            </a:r>
            <a:r>
              <a:rPr lang="zh-CN" altLang="en-US" sz="2000" b="0">
                <a:solidFill>
                  <a:srgbClr val="000000"/>
                </a:solidFill>
                <a:ea typeface="黑体" panose="02010609060101010101" charset="-122"/>
              </a:rPr>
              <a:t>的结构。李诗前两句</a:t>
            </a:r>
            <a:r>
              <a:rPr lang="zh-CN" altLang="en-US" sz="2000" b="0">
                <a:solidFill>
                  <a:srgbClr val="000000"/>
                </a:solidFill>
                <a:highlight>
                  <a:srgbClr val="00FF00"/>
                </a:highlight>
                <a:ea typeface="黑体" panose="02010609060101010101" charset="-122"/>
              </a:rPr>
              <a:t>写景</a:t>
            </a:r>
            <a:r>
              <a:rPr lang="zh-CN" altLang="en-US" sz="2000" b="0">
                <a:solidFill>
                  <a:srgbClr val="000000"/>
                </a:solidFill>
                <a:ea typeface="黑体" panose="02010609060101010101" charset="-122"/>
              </a:rPr>
              <a:t>，后两句以杜宇不啼为引，暗含对南宋偏安的讽刺，并非直接抒情，而是</a:t>
            </a:r>
            <a:r>
              <a:rPr lang="zh-CN" altLang="en-US" sz="2000" b="0">
                <a:solidFill>
                  <a:srgbClr val="000000"/>
                </a:solidFill>
                <a:highlight>
                  <a:srgbClr val="00FF00"/>
                </a:highlight>
                <a:ea typeface="黑体" panose="02010609060101010101" charset="-122"/>
              </a:rPr>
              <a:t>通过意象隐晦表达</a:t>
            </a:r>
            <a:r>
              <a:rPr lang="zh-CN" altLang="en-US" sz="2000" b="0">
                <a:solidFill>
                  <a:srgbClr val="000000"/>
                </a:solidFill>
                <a:ea typeface="黑体" panose="02010609060101010101" charset="-122"/>
              </a:rPr>
              <a:t>。错在</a:t>
            </a:r>
            <a:r>
              <a:rPr lang="en-US" altLang="zh-CN" sz="2000" b="0">
                <a:solidFill>
                  <a:srgbClr val="000000"/>
                </a:solidFill>
                <a:ea typeface="黑体" panose="02010609060101010101" charset="-122"/>
              </a:rPr>
              <a:t>“</a:t>
            </a:r>
            <a:r>
              <a:rPr lang="zh-CN" altLang="en-US" sz="2000">
                <a:highlight>
                  <a:srgbClr val="00FF00"/>
                </a:highlight>
                <a:uFillTx/>
                <a:latin typeface="仿宋_GB2312" panose="02010609030101010101" charset="-122"/>
                <a:ea typeface="仿宋_GB2312" panose="02010609030101010101" charset="-122"/>
                <a:cs typeface="仿宋_GB2312" panose="02010609030101010101" charset="-122"/>
                <a:sym typeface="+mn-ea"/>
              </a:rPr>
              <a:t>都起笔写景，然后抒情</a:t>
            </a:r>
            <a:r>
              <a:rPr lang="en-US" altLang="zh-CN" sz="2000">
                <a:highlight>
                  <a:srgbClr val="00FF00"/>
                </a:highlight>
                <a:uFillTx/>
                <a:latin typeface="仿宋_GB2312" panose="02010609030101010101" charset="-122"/>
                <a:ea typeface="仿宋_GB2312" panose="02010609030101010101" charset="-122"/>
                <a:cs typeface="仿宋_GB2312" panose="02010609030101010101" charset="-122"/>
                <a:sym typeface="+mn-ea"/>
              </a:rPr>
              <a:t>”</a:t>
            </a:r>
            <a:r>
              <a:rPr lang="zh-CN" altLang="en-US" sz="2000">
                <a:highlight>
                  <a:srgbClr val="00FF00"/>
                </a:highlight>
                <a:uFillTx/>
                <a:latin typeface="仿宋_GB2312" panose="02010609030101010101" charset="-122"/>
                <a:ea typeface="仿宋_GB2312" panose="02010609030101010101" charset="-122"/>
                <a:cs typeface="仿宋_GB2312" panose="02010609030101010101" charset="-122"/>
                <a:sym typeface="+mn-ea"/>
              </a:rPr>
              <a:t>。</a:t>
            </a:r>
            <a:endParaRPr lang="zh-CN" altLang="en-US" sz="20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4683760" y="5619750"/>
            <a:ext cx="7089140" cy="768350"/>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r>
              <a:rPr lang="zh-CN" sz="2200">
                <a:solidFill>
                  <a:srgbClr val="000000"/>
                </a:solidFill>
                <a:ea typeface="黑体" panose="02010609060101010101" charset="-122"/>
                <a:sym typeface="+mn-ea"/>
              </a:rPr>
              <a:t> </a:t>
            </a:r>
            <a:r>
              <a:rPr lang="en-US" altLang="zh-CN" sz="2200">
                <a:solidFill>
                  <a:srgbClr val="000000"/>
                </a:solidFill>
                <a:ea typeface="黑体" panose="02010609060101010101" charset="-122"/>
                <a:sym typeface="+mn-ea"/>
              </a:rPr>
              <a:t>  </a:t>
            </a:r>
            <a:r>
              <a:rPr lang="en-US" altLang="zh-CN" sz="2200">
                <a:solidFill>
                  <a:srgbClr val="000000"/>
                </a:solidFill>
                <a:latin typeface="宋体" panose="02010600030101010101" pitchFamily="2" charset="-122"/>
                <a:ea typeface="黑体" panose="02010609060101010101" charset="-122"/>
                <a:sym typeface="+mn-ea"/>
              </a:rPr>
              <a:t>D“</a:t>
            </a:r>
            <a:r>
              <a:rPr lang="zh-CN" altLang="en-US" sz="2200">
                <a:solidFill>
                  <a:srgbClr val="000000"/>
                </a:solidFill>
                <a:latin typeface="宋体" panose="02010600030101010101" pitchFamily="2" charset="-122"/>
                <a:ea typeface="黑体" panose="02010609060101010101" charset="-122"/>
                <a:sym typeface="+mn-ea"/>
              </a:rPr>
              <a:t>都起笔写景，然后抒情</a:t>
            </a:r>
            <a:r>
              <a:rPr lang="en-US" altLang="zh-CN" sz="2200">
                <a:solidFill>
                  <a:srgbClr val="000000"/>
                </a:solidFill>
                <a:latin typeface="宋体" panose="02010600030101010101" pitchFamily="2" charset="-122"/>
                <a:ea typeface="黑体" panose="02010609060101010101" charset="-122"/>
                <a:sym typeface="+mn-ea"/>
              </a:rPr>
              <a:t>”</a:t>
            </a:r>
            <a:r>
              <a:rPr lang="zh-CN" altLang="en-US" sz="2200">
                <a:solidFill>
                  <a:srgbClr val="000000"/>
                </a:solidFill>
                <a:latin typeface="宋体" panose="02010600030101010101" pitchFamily="2" charset="-122"/>
                <a:ea typeface="黑体" panose="02010609060101010101" charset="-122"/>
                <a:sym typeface="+mn-ea"/>
              </a:rPr>
              <a:t>有误。</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887730"/>
            <a:ext cx="4144645" cy="5161915"/>
          </a:xfrm>
          <a:prstGeom prst="rect">
            <a:avLst/>
          </a:prstGeom>
          <a:noFill/>
        </p:spPr>
        <p:txBody>
          <a:bodyPr wrap="square" rtlCol="0">
            <a:noAutofit/>
          </a:bodyPr>
          <a:p>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15.</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下列对这首诗的理解和赏析，</a:t>
            </a:r>
            <a:r>
              <a:rPr lang="zh-CN" altLang="en-US" sz="2200">
                <a:solidFill>
                  <a:schemeClr val="tx1"/>
                </a:solidFill>
                <a:highlight>
                  <a:srgbClr val="FFFF00"/>
                </a:highlight>
                <a:uFillTx/>
                <a:latin typeface="仿宋_GB2312" panose="02010609030101010101" charset="-122"/>
                <a:ea typeface="仿宋_GB2312" panose="02010609030101010101" charset="-122"/>
                <a:cs typeface="仿宋_GB2312" panose="02010609030101010101" charset="-122"/>
                <a:sym typeface="+mn-ea"/>
              </a:rPr>
              <a:t>不正确</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的一项是</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(3</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分</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endParaRPr lang="en-US" altLang="zh-CN" sz="2200">
              <a:solidFill>
                <a:schemeClr val="tx1"/>
              </a:solidFill>
              <a:uFillTx/>
              <a:latin typeface="仿宋_GB2312" panose="02010609030101010101" charset="-122"/>
              <a:ea typeface="仿宋_GB2312" panose="02010609030101010101" charset="-122"/>
              <a:cs typeface="仿宋_GB2312" panose="02010609030101010101" charset="-122"/>
            </a:endParaRPr>
          </a:p>
          <a:p>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高诗中</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r>
              <a:rPr lang="zh-CN" altLang="en-US" sz="2200">
                <a:solidFill>
                  <a:schemeClr val="tx1"/>
                </a:solidFill>
                <a:highlight>
                  <a:srgbClr val="00FFFF"/>
                </a:highlight>
                <a:uFillTx/>
                <a:latin typeface="仿宋_GB2312" panose="02010609030101010101" charset="-122"/>
                <a:ea typeface="仿宋_GB2312" panose="02010609030101010101" charset="-122"/>
                <a:cs typeface="仿宋_GB2312" panose="02010609030101010101" charset="-122"/>
                <a:sym typeface="+mn-ea"/>
              </a:rPr>
              <a:t>乱</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字点出船只往来穿梭的情形，</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r>
              <a:rPr lang="zh-CN" altLang="en-US" sz="2200">
                <a:solidFill>
                  <a:schemeClr val="tx1"/>
                </a:solidFill>
                <a:highlight>
                  <a:srgbClr val="00FFFF"/>
                </a:highlight>
                <a:uFillTx/>
                <a:latin typeface="仿宋_GB2312" panose="02010609030101010101" charset="-122"/>
                <a:ea typeface="仿宋_GB2312" panose="02010609030101010101" charset="-122"/>
                <a:cs typeface="仿宋_GB2312" panose="02010609030101010101" charset="-122"/>
                <a:sym typeface="+mn-ea"/>
              </a:rPr>
              <a:t>舣</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字写出龙舟停靠的姿态，</a:t>
            </a:r>
            <a:r>
              <a:rPr lang="zh-CN" altLang="en-US" sz="2200">
                <a:solidFill>
                  <a:schemeClr val="tx1"/>
                </a:solidFill>
                <a:highlight>
                  <a:srgbClr val="00FFFF"/>
                </a:highlight>
                <a:uFillTx/>
                <a:latin typeface="仿宋_GB2312" panose="02010609030101010101" charset="-122"/>
                <a:ea typeface="仿宋_GB2312" panose="02010609030101010101" charset="-122"/>
                <a:cs typeface="仿宋_GB2312" panose="02010609030101010101" charset="-122"/>
                <a:sym typeface="+mn-ea"/>
              </a:rPr>
              <a:t>用词讲究</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endParaRPr lang="zh-CN" altLang="en-US" sz="2200">
              <a:solidFill>
                <a:schemeClr val="tx1"/>
              </a:solidFill>
              <a:uFillTx/>
              <a:latin typeface="仿宋_GB2312" panose="02010609030101010101" charset="-122"/>
              <a:ea typeface="仿宋_GB2312" panose="02010609030101010101" charset="-122"/>
              <a:cs typeface="仿宋_GB2312" panose="02010609030101010101" charset="-122"/>
            </a:endParaRPr>
          </a:p>
          <a:p>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B.</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李诗中</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云树</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句，与《望海潮》中的</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云树绕堤沙</a:t>
            </a:r>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一样，状写杭州自然风物之美。</a:t>
            </a:r>
            <a:endParaRPr lang="zh-CN" altLang="en-US" sz="2200">
              <a:solidFill>
                <a:schemeClr val="tx1"/>
              </a:solidFill>
              <a:uFillTx/>
              <a:latin typeface="仿宋_GB2312" panose="02010609030101010101" charset="-122"/>
              <a:ea typeface="仿宋_GB2312" panose="02010609030101010101" charset="-122"/>
              <a:cs typeface="仿宋_GB2312" panose="02010609030101010101" charset="-122"/>
            </a:endParaRPr>
          </a:p>
          <a:p>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C.</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高诗写景，</a:t>
            </a:r>
            <a:r>
              <a:rPr lang="zh-CN" altLang="en-US" sz="2200">
                <a:solidFill>
                  <a:schemeClr val="tx1"/>
                </a:solidFill>
                <a:highlight>
                  <a:srgbClr val="00FFFF"/>
                </a:highlight>
                <a:uFillTx/>
                <a:latin typeface="仿宋_GB2312" panose="02010609030101010101" charset="-122"/>
                <a:ea typeface="仿宋_GB2312" panose="02010609030101010101" charset="-122"/>
                <a:cs typeface="仿宋_GB2312" panose="02010609030101010101" charset="-122"/>
                <a:sym typeface="+mn-ea"/>
              </a:rPr>
              <a:t>渲染</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西湖的</a:t>
            </a:r>
            <a:r>
              <a:rPr lang="zh-CN" altLang="en-US" sz="2200">
                <a:solidFill>
                  <a:schemeClr val="tx1"/>
                </a:solidFill>
                <a:highlight>
                  <a:srgbClr val="00FFFF"/>
                </a:highlight>
                <a:uFillTx/>
                <a:latin typeface="仿宋_GB2312" panose="02010609030101010101" charset="-122"/>
                <a:ea typeface="仿宋_GB2312" panose="02010609030101010101" charset="-122"/>
                <a:cs typeface="仿宋_GB2312" panose="02010609030101010101" charset="-122"/>
                <a:sym typeface="+mn-ea"/>
              </a:rPr>
              <a:t>繁华热闹</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；李诗描绘杭州春日，则突出其</a:t>
            </a:r>
            <a:r>
              <a:rPr lang="zh-CN" altLang="en-US" sz="2200">
                <a:solidFill>
                  <a:schemeClr val="tx1"/>
                </a:solidFill>
                <a:highlight>
                  <a:srgbClr val="00FFFF"/>
                </a:highlight>
                <a:uFillTx/>
                <a:latin typeface="仿宋_GB2312" panose="02010609030101010101" charset="-122"/>
                <a:ea typeface="仿宋_GB2312" panose="02010609030101010101" charset="-122"/>
                <a:cs typeface="仿宋_GB2312" panose="02010609030101010101" charset="-122"/>
                <a:sym typeface="+mn-ea"/>
              </a:rPr>
              <a:t>清新优美</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的特点。</a:t>
            </a:r>
            <a:endParaRPr lang="zh-CN" altLang="en-US" sz="2200">
              <a:solidFill>
                <a:schemeClr val="tx1"/>
              </a:solidFill>
              <a:uFillTx/>
              <a:latin typeface="仿宋_GB2312" panose="02010609030101010101" charset="-122"/>
              <a:ea typeface="仿宋_GB2312" panose="02010609030101010101" charset="-122"/>
              <a:cs typeface="仿宋_GB2312" panose="02010609030101010101" charset="-122"/>
            </a:endParaRPr>
          </a:p>
          <a:p>
            <a:r>
              <a:rPr lang="en-US" altLang="zh-CN" sz="2200">
                <a:solidFill>
                  <a:schemeClr val="tx1"/>
                </a:solidFill>
                <a:uFillTx/>
                <a:latin typeface="仿宋_GB2312" panose="02010609030101010101" charset="-122"/>
                <a:ea typeface="仿宋_GB2312" panose="02010609030101010101" charset="-122"/>
                <a:cs typeface="仿宋_GB2312" panose="02010609030101010101" charset="-122"/>
                <a:sym typeface="+mn-ea"/>
              </a:rPr>
              <a:t>D.</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两首诗</a:t>
            </a:r>
            <a:r>
              <a:rPr lang="zh-CN" altLang="en-US" sz="2200">
                <a:solidFill>
                  <a:schemeClr val="tx1"/>
                </a:solidFill>
                <a:highlight>
                  <a:srgbClr val="00FF00"/>
                </a:highlight>
                <a:uFillTx/>
                <a:latin typeface="仿宋_GB2312" panose="02010609030101010101" charset="-122"/>
                <a:ea typeface="仿宋_GB2312" panose="02010609030101010101" charset="-122"/>
                <a:cs typeface="仿宋_GB2312" panose="02010609030101010101" charset="-122"/>
                <a:sym typeface="+mn-ea"/>
              </a:rPr>
              <a:t>都起笔写景，然后抒情</a:t>
            </a:r>
            <a:r>
              <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rPr>
              <a:t>，在对美景的描绘中巧妙融入诗人对现实的思考。</a:t>
            </a:r>
            <a:endParaRPr lang="zh-CN" altLang="en-US" sz="2200">
              <a:solidFill>
                <a:schemeClr val="tx1"/>
              </a:solidFill>
              <a:uFillTx/>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3429635" y="466090"/>
            <a:ext cx="8564245" cy="128778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3782060" y="363855"/>
            <a:ext cx="881380"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1940560"/>
            <a:ext cx="8424545" cy="460121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721735" y="1753870"/>
            <a:ext cx="1077595"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9" name="文本框 8"/>
          <p:cNvSpPr txBox="1"/>
          <p:nvPr>
            <p:custDataLst>
              <p:tags r:id="rId5"/>
            </p:custDataLst>
          </p:nvPr>
        </p:nvSpPr>
        <p:spPr>
          <a:xfrm>
            <a:off x="3721735" y="2164080"/>
            <a:ext cx="8103870" cy="749300"/>
          </a:xfrm>
          <a:prstGeom prst="rect">
            <a:avLst/>
          </a:prstGeom>
          <a:noFill/>
          <a:ln w="9525">
            <a:noFill/>
          </a:ln>
        </p:spPr>
        <p:txBody>
          <a:bodyPr wrap="square">
            <a:noAutofit/>
          </a:bodyPr>
          <a:p>
            <a:pPr indent="0" fontAlgn="auto"/>
            <a:r>
              <a:rPr lang="zh-CN" sz="2000" b="0">
                <a:solidFill>
                  <a:srgbClr val="000000"/>
                </a:solidFill>
                <a:ea typeface="宋体" panose="02010600030101010101" pitchFamily="2" charset="-122"/>
              </a:rPr>
              <a:t>【</a:t>
            </a:r>
            <a:r>
              <a:rPr lang="zh-CN" sz="2000" b="0">
                <a:solidFill>
                  <a:srgbClr val="000000"/>
                </a:solidFill>
                <a:ea typeface="黑体" panose="02010609060101010101" charset="-122"/>
              </a:rPr>
              <a:t>考查目标】</a:t>
            </a:r>
            <a:r>
              <a:rPr lang="zh-CN" altLang="en-US" sz="2000" b="0">
                <a:solidFill>
                  <a:srgbClr val="000000"/>
                </a:solidFill>
                <a:latin typeface="仿宋_GB2312" panose="02010609030101010101" charset="-122"/>
                <a:ea typeface="仿宋_GB2312" panose="02010609030101010101" charset="-122"/>
              </a:rPr>
              <a:t>考查考生对两首诗歌进行比较鉴赏的能力，能够从写法上找出相同点和不同点，体现出对诗歌艺术特色的综合把握和分析能力。</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3721735" y="2936240"/>
            <a:ext cx="8195310" cy="1103630"/>
          </a:xfrm>
          <a:prstGeom prst="rect">
            <a:avLst/>
          </a:prstGeom>
          <a:noFill/>
          <a:ln w="9525">
            <a:noFill/>
          </a:ln>
        </p:spPr>
        <p:txBody>
          <a:bodyPr wrap="square">
            <a:noAutofit/>
          </a:bodyPr>
          <a:p>
            <a:pPr indent="0" fontAlgn="auto"/>
            <a:r>
              <a:rPr lang="zh-CN" sz="2000" b="0">
                <a:solidFill>
                  <a:srgbClr val="000000"/>
                </a:solidFill>
                <a:ea typeface="黑体" panose="02010609060101010101" charset="-122"/>
              </a:rPr>
              <a:t>【解题思路】</a:t>
            </a:r>
            <a:r>
              <a:rPr lang="zh-CN" altLang="en-US" sz="2000" b="0">
                <a:solidFill>
                  <a:srgbClr val="000000"/>
                </a:solidFill>
                <a:latin typeface="仿宋_GB2312" panose="02010609030101010101" charset="-122"/>
                <a:ea typeface="仿宋_GB2312" panose="02010609030101010101" charset="-122"/>
                <a:cs typeface="仿宋_GB2312" panose="02010609030101010101" charset="-122"/>
              </a:rPr>
              <a:t>按照题目要求，先</a:t>
            </a:r>
            <a:r>
              <a:rPr lang="zh-CN" altLang="en-US" sz="2000" b="0">
                <a:solidFill>
                  <a:srgbClr val="000000"/>
                </a:solidFill>
                <a:highlight>
                  <a:srgbClr val="00FF00"/>
                </a:highlight>
                <a:latin typeface="仿宋_GB2312" panose="02010609030101010101" charset="-122"/>
                <a:ea typeface="仿宋_GB2312" panose="02010609030101010101" charset="-122"/>
                <a:cs typeface="仿宋_GB2312" panose="02010609030101010101" charset="-122"/>
              </a:rPr>
              <a:t>总述</a:t>
            </a:r>
            <a:r>
              <a:rPr lang="zh-CN" altLang="en-US" sz="2000" b="0">
                <a:solidFill>
                  <a:srgbClr val="000000"/>
                </a:solidFill>
                <a:latin typeface="仿宋_GB2312" panose="02010609030101010101" charset="-122"/>
                <a:ea typeface="仿宋_GB2312" panose="02010609030101010101" charset="-122"/>
                <a:cs typeface="仿宋_GB2312" panose="02010609030101010101" charset="-122"/>
              </a:rPr>
              <a:t>两首诗都有</a:t>
            </a:r>
            <a:r>
              <a:rPr lang="en-US" altLang="zh-CN" sz="2000" b="0">
                <a:solidFill>
                  <a:srgbClr val="000000"/>
                </a:solidFill>
                <a:latin typeface="仿宋_GB2312" panose="02010609030101010101" charset="-122"/>
                <a:ea typeface="仿宋_GB2312" panose="02010609030101010101" charset="-122"/>
                <a:cs typeface="仿宋_GB2312" panose="02010609030101010101" charset="-122"/>
              </a:rPr>
              <a:t> “</a:t>
            </a:r>
            <a:r>
              <a:rPr lang="zh-CN" altLang="en-US" sz="2000" b="0">
                <a:solidFill>
                  <a:srgbClr val="000000"/>
                </a:solidFill>
                <a:latin typeface="仿宋_GB2312" panose="02010609030101010101" charset="-122"/>
                <a:ea typeface="仿宋_GB2312" panose="02010609030101010101" charset="-122"/>
                <a:cs typeface="仿宋_GB2312" panose="02010609030101010101" charset="-122"/>
              </a:rPr>
              <a:t>刺过讥失</a:t>
            </a:r>
            <a:r>
              <a:rPr lang="en-US" altLang="zh-CN" sz="2000" b="0">
                <a:solidFill>
                  <a:srgbClr val="000000"/>
                </a:solidFill>
                <a:latin typeface="仿宋_GB2312" panose="02010609030101010101" charset="-122"/>
                <a:ea typeface="仿宋_GB2312" panose="02010609030101010101" charset="-122"/>
                <a:cs typeface="仿宋_GB2312" panose="02010609030101010101" charset="-122"/>
              </a:rPr>
              <a:t>” </a:t>
            </a:r>
            <a:r>
              <a:rPr lang="zh-CN" altLang="en-US" sz="2000" b="0">
                <a:solidFill>
                  <a:srgbClr val="000000"/>
                </a:solidFill>
                <a:latin typeface="仿宋_GB2312" panose="02010609030101010101" charset="-122"/>
                <a:ea typeface="仿宋_GB2312" panose="02010609030101010101" charset="-122"/>
                <a:cs typeface="仿宋_GB2312" panose="02010609030101010101" charset="-122"/>
              </a:rPr>
              <a:t>的功能，然后分别从相同点和不同点两个方面进行分析，结合具体诗句，条理清晰地阐述写法上的异同。注意语言简洁明了，要点突出。</a:t>
            </a:r>
            <a:endParaRPr lang="zh-CN" altLang="en-US" sz="20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zh-CN" sz="2000" b="0">
              <a:solidFill>
                <a:srgbClr val="000000"/>
              </a:solidFill>
              <a:ea typeface="黑体" panose="02010609060101010101" charset="-122"/>
            </a:endParaRPr>
          </a:p>
        </p:txBody>
      </p:sp>
      <p:sp>
        <p:nvSpPr>
          <p:cNvPr id="11" name="文本框 10"/>
          <p:cNvSpPr txBox="1"/>
          <p:nvPr>
            <p:custDataLst>
              <p:tags r:id="rId7"/>
            </p:custDataLst>
          </p:nvPr>
        </p:nvSpPr>
        <p:spPr>
          <a:xfrm>
            <a:off x="3721735" y="4622165"/>
            <a:ext cx="7033260" cy="429895"/>
          </a:xfrm>
          <a:prstGeom prst="rect">
            <a:avLst/>
          </a:prstGeom>
          <a:noFill/>
          <a:ln w="9525">
            <a:noFill/>
          </a:ln>
        </p:spPr>
        <p:txBody>
          <a:bodyPr wrap="square">
            <a:spAutoFit/>
          </a:bodyPr>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2" name="矩形 11"/>
          <p:cNvSpPr/>
          <p:nvPr>
            <p:custDataLst>
              <p:tags r:id="rId9"/>
            </p:custDataLst>
          </p:nvPr>
        </p:nvSpPr>
        <p:spPr>
          <a:xfrm>
            <a:off x="141605" y="701040"/>
            <a:ext cx="3223260" cy="5967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13" name="文本框 12"/>
          <p:cNvSpPr txBox="1"/>
          <p:nvPr>
            <p:custDataLst>
              <p:tags r:id="rId10"/>
            </p:custDataLst>
          </p:nvPr>
        </p:nvSpPr>
        <p:spPr>
          <a:xfrm>
            <a:off x="616585" y="539750"/>
            <a:ext cx="77025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650" y="749935"/>
            <a:ext cx="3054350" cy="6108065"/>
          </a:xfrm>
          <a:prstGeom prst="rect">
            <a:avLst/>
          </a:prstGeom>
          <a:noFill/>
        </p:spPr>
        <p:txBody>
          <a:bodyPr wrap="square" rtlCol="0">
            <a:noAutofit/>
          </a:bodyPr>
          <a:p>
            <a:r>
              <a:rPr lang="zh-CN" altLang="en-US" sz="2000"/>
              <a:t>阅读下面这两首宋诗，完成</a:t>
            </a:r>
            <a:r>
              <a:rPr lang="en-US" altLang="zh-CN" sz="2000"/>
              <a:t>15~16</a:t>
            </a:r>
            <a:r>
              <a:rPr lang="zh-CN" altLang="en-US" sz="2000"/>
              <a:t>题。</a:t>
            </a:r>
            <a:endParaRPr lang="zh-CN" altLang="en-US" sz="2000"/>
          </a:p>
          <a:p>
            <a:pPr algn="ctr"/>
            <a:r>
              <a:rPr lang="zh-CN" altLang="en-US" sz="2000"/>
              <a:t>题临安西湖</a:t>
            </a:r>
            <a:endParaRPr lang="zh-CN" altLang="en-US" sz="2000"/>
          </a:p>
          <a:p>
            <a:pPr algn="ctr"/>
            <a:r>
              <a:rPr lang="en-US" altLang="zh-CN" sz="2000"/>
              <a:t>[</a:t>
            </a:r>
            <a:r>
              <a:rPr lang="zh-CN" altLang="en-US" sz="2000"/>
              <a:t>南宋</a:t>
            </a:r>
            <a:r>
              <a:rPr lang="en-US" altLang="zh-CN" sz="2000"/>
              <a:t>]  </a:t>
            </a:r>
            <a:r>
              <a:rPr lang="zh-CN" altLang="en-US" sz="2000"/>
              <a:t>高孝璹（</a:t>
            </a:r>
            <a:r>
              <a:rPr lang="en-US" altLang="zh-CN" sz="2000"/>
              <a:t>sh</a:t>
            </a:r>
            <a:r>
              <a:rPr lang="en-US" altLang="en-US" sz="2000"/>
              <a:t>ú</a:t>
            </a:r>
            <a:r>
              <a:rPr lang="zh-CN" altLang="en-US" sz="2000"/>
              <a:t>）</a:t>
            </a:r>
            <a:endParaRPr lang="zh-CN" altLang="en-US" sz="2000"/>
          </a:p>
          <a:p>
            <a:r>
              <a:rPr lang="zh-CN" altLang="en-US" sz="2000">
                <a:latin typeface="楷体" panose="02010609060101010101" charset="-122"/>
                <a:ea typeface="楷体" panose="02010609060101010101" charset="-122"/>
              </a:rPr>
              <a:t>珠帘白舫乱湖光，</a:t>
            </a:r>
            <a:endParaRPr lang="zh-CN" altLang="en-US" sz="2000">
              <a:latin typeface="楷体" panose="02010609060101010101" charset="-122"/>
              <a:ea typeface="楷体" panose="02010609060101010101" charset="-122"/>
            </a:endParaRPr>
          </a:p>
          <a:p>
            <a:r>
              <a:rPr lang="zh-CN" altLang="en-US" sz="2000">
                <a:latin typeface="楷体" panose="02010609060101010101" charset="-122"/>
                <a:ea typeface="楷体" panose="02010609060101010101" charset="-122"/>
              </a:rPr>
              <a:t>隔岸龙舟</a:t>
            </a:r>
            <a:r>
              <a:rPr lang="en-US" altLang="en-US" sz="2000">
                <a:latin typeface="楷体" panose="02010609060101010101" charset="-122"/>
                <a:ea typeface="楷体" panose="02010609060101010101" charset="-122"/>
              </a:rPr>
              <a:t>①</a:t>
            </a:r>
            <a:r>
              <a:rPr lang="zh-CN" altLang="en-US" sz="2000">
                <a:latin typeface="楷体" panose="02010609060101010101" charset="-122"/>
                <a:ea typeface="楷体" panose="02010609060101010101" charset="-122"/>
              </a:rPr>
              <a:t>舣</a:t>
            </a:r>
            <a:r>
              <a:rPr lang="en-US" altLang="en-US" sz="2000">
                <a:latin typeface="楷体" panose="02010609060101010101" charset="-122"/>
                <a:ea typeface="楷体" panose="02010609060101010101" charset="-122"/>
              </a:rPr>
              <a:t>②</a:t>
            </a:r>
            <a:r>
              <a:rPr lang="zh-CN" altLang="en-US" sz="2000">
                <a:latin typeface="楷体" panose="02010609060101010101" charset="-122"/>
                <a:ea typeface="楷体" panose="02010609060101010101" charset="-122"/>
              </a:rPr>
              <a:t>夕阳。</a:t>
            </a:r>
            <a:endParaRPr lang="zh-CN" altLang="en-US" sz="2000">
              <a:latin typeface="楷体" panose="02010609060101010101" charset="-122"/>
              <a:ea typeface="楷体" panose="02010609060101010101" charset="-122"/>
            </a:endParaRPr>
          </a:p>
          <a:p>
            <a:r>
              <a:rPr lang="zh-CN" altLang="en-US" sz="2000">
                <a:latin typeface="楷体" panose="02010609060101010101" charset="-122"/>
                <a:ea typeface="楷体" panose="02010609060101010101" charset="-122"/>
              </a:rPr>
              <a:t>今日欢游复明日，</a:t>
            </a:r>
            <a:endParaRPr lang="zh-CN" altLang="en-US" sz="2000">
              <a:latin typeface="楷体" panose="02010609060101010101" charset="-122"/>
              <a:ea typeface="楷体" panose="02010609060101010101" charset="-122"/>
            </a:endParaRPr>
          </a:p>
          <a:p>
            <a:r>
              <a:rPr lang="zh-CN" altLang="en-US" sz="2000">
                <a:latin typeface="楷体" panose="02010609060101010101" charset="-122"/>
                <a:ea typeface="楷体" panose="02010609060101010101" charset="-122"/>
              </a:rPr>
              <a:t>便将京洛</a:t>
            </a:r>
            <a:r>
              <a:rPr lang="en-US" altLang="en-US" sz="2000">
                <a:latin typeface="楷体" panose="02010609060101010101" charset="-122"/>
                <a:ea typeface="楷体" panose="02010609060101010101" charset="-122"/>
              </a:rPr>
              <a:t>③</a:t>
            </a:r>
            <a:r>
              <a:rPr lang="zh-CN" altLang="en-US" sz="2000">
                <a:latin typeface="楷体" panose="02010609060101010101" charset="-122"/>
                <a:ea typeface="楷体" panose="02010609060101010101" charset="-122"/>
              </a:rPr>
              <a:t>看钱塘。</a:t>
            </a:r>
            <a:endParaRPr lang="zh-CN" altLang="en-US" sz="2000">
              <a:latin typeface="楷体" panose="02010609060101010101" charset="-122"/>
              <a:ea typeface="楷体" panose="02010609060101010101" charset="-122"/>
            </a:endParaRPr>
          </a:p>
          <a:p>
            <a:pPr algn="ctr"/>
            <a:r>
              <a:rPr lang="zh-CN" altLang="en-US" sz="2000"/>
              <a:t>武林</a:t>
            </a:r>
            <a:r>
              <a:rPr lang="en-US" altLang="en-US" sz="2000"/>
              <a:t>④</a:t>
            </a:r>
            <a:r>
              <a:rPr lang="zh-CN" altLang="en-US" sz="2000"/>
              <a:t>春游即事</a:t>
            </a:r>
            <a:endParaRPr lang="zh-CN" altLang="en-US" sz="2000"/>
          </a:p>
          <a:p>
            <a:pPr algn="ctr"/>
            <a:r>
              <a:rPr lang="en-US" altLang="zh-CN" sz="2000"/>
              <a:t>[</a:t>
            </a:r>
            <a:r>
              <a:rPr lang="zh-CN" altLang="en-US" sz="2000"/>
              <a:t>南宋</a:t>
            </a:r>
            <a:r>
              <a:rPr lang="en-US" altLang="zh-CN" sz="2000"/>
              <a:t>]</a:t>
            </a:r>
            <a:r>
              <a:rPr lang="zh-CN" altLang="en-US" sz="2000"/>
              <a:t>李德真</a:t>
            </a:r>
            <a:endParaRPr lang="zh-CN" altLang="en-US" sz="2000"/>
          </a:p>
          <a:p>
            <a:r>
              <a:rPr lang="zh-CN" altLang="en-US" sz="2000">
                <a:latin typeface="楷体" panose="02010609060101010101" charset="-122"/>
                <a:ea typeface="楷体" panose="02010609060101010101" charset="-122"/>
                <a:cs typeface="楷体" panose="02010609060101010101" charset="-122"/>
              </a:rPr>
              <a:t>风光如此莫伤春，</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云树烟花一色新。</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杜宇不啼真解事，</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帝乡谁是肯归人</a:t>
            </a:r>
            <a:r>
              <a:rPr lang="en-US" altLang="zh-CN" sz="2000">
                <a:latin typeface="楷体" panose="02010609060101010101" charset="-122"/>
                <a:ea typeface="楷体" panose="02010609060101010101" charset="-122"/>
                <a:cs typeface="楷体" panose="02010609060101010101" charset="-122"/>
              </a:rPr>
              <a:t>?</a:t>
            </a:r>
            <a:endParaRPr lang="en-US" altLang="zh-CN" sz="2000">
              <a:latin typeface="楷体" panose="02010609060101010101" charset="-122"/>
              <a:ea typeface="楷体" panose="02010609060101010101" charset="-122"/>
              <a:cs typeface="楷体" panose="02010609060101010101" charset="-122"/>
            </a:endParaRPr>
          </a:p>
          <a:p>
            <a:r>
              <a:rPr lang="zh-CN" altLang="en-US" sz="2000"/>
              <a:t>【注】</a:t>
            </a:r>
            <a:r>
              <a:rPr lang="en-US" altLang="en-US" sz="2000"/>
              <a:t>①</a:t>
            </a:r>
            <a:r>
              <a:rPr lang="zh-CN" altLang="en-US" sz="2000"/>
              <a:t>龙舟：龙形的船，古代常供帝王专用。</a:t>
            </a:r>
            <a:r>
              <a:rPr lang="en-US" altLang="en-US" sz="2000"/>
              <a:t>②</a:t>
            </a:r>
            <a:r>
              <a:rPr lang="zh-CN" altLang="en-US" sz="2000"/>
              <a:t>舣</a:t>
            </a:r>
            <a:r>
              <a:rPr lang="en-US" altLang="zh-CN" sz="2000"/>
              <a:t>(y</a:t>
            </a:r>
            <a:r>
              <a:rPr lang="en-US" altLang="en-US" sz="2000"/>
              <a:t>ǐ</a:t>
            </a:r>
            <a:r>
              <a:rPr lang="en-US" altLang="zh-CN" sz="2000"/>
              <a:t>)</a:t>
            </a:r>
            <a:r>
              <a:rPr lang="zh-CN" altLang="en-US" sz="2000"/>
              <a:t>：停船靠岸。</a:t>
            </a:r>
            <a:r>
              <a:rPr lang="en-US" altLang="en-US" sz="2000"/>
              <a:t>③</a:t>
            </a:r>
            <a:r>
              <a:rPr lang="zh-CN" altLang="en-US" sz="2000"/>
              <a:t>京洛：此处指北宋都城汴京。</a:t>
            </a:r>
            <a:r>
              <a:rPr lang="en-US" altLang="en-US" sz="2000"/>
              <a:t>④</a:t>
            </a:r>
            <a:r>
              <a:rPr lang="zh-CN" altLang="en-US" sz="2000"/>
              <a:t>武林：杭州别称。</a:t>
            </a:r>
            <a:endParaRPr lang="zh-CN" altLang="en-US" sz="2000"/>
          </a:p>
        </p:txBody>
      </p:sp>
      <p:sp>
        <p:nvSpPr>
          <p:cNvPr id="3" name="文本框 2"/>
          <p:cNvSpPr txBox="1"/>
          <p:nvPr/>
        </p:nvSpPr>
        <p:spPr>
          <a:xfrm>
            <a:off x="3495675" y="749935"/>
            <a:ext cx="8587105" cy="1226820"/>
          </a:xfrm>
          <a:prstGeom prst="rect">
            <a:avLst/>
          </a:prstGeom>
          <a:noFill/>
        </p:spPr>
        <p:txBody>
          <a:bodyPr wrap="square" rtlCol="0">
            <a:noAutofit/>
          </a:bodyPr>
          <a:p>
            <a:r>
              <a:rPr lang="en-US" altLang="zh-CN" sz="2000">
                <a:latin typeface="仿宋_GB2312" panose="02010609030101010101" charset="-122"/>
                <a:ea typeface="仿宋_GB2312" panose="02010609030101010101" charset="-122"/>
                <a:cs typeface="仿宋_GB2312" panose="02010609030101010101" charset="-122"/>
              </a:rPr>
              <a:t>16.</a:t>
            </a:r>
            <a:r>
              <a:rPr lang="zh-CN" altLang="en-US" sz="2000">
                <a:latin typeface="仿宋_GB2312" panose="02010609030101010101" charset="-122"/>
                <a:ea typeface="仿宋_GB2312" panose="02010609030101010101" charset="-122"/>
                <a:cs typeface="仿宋_GB2312" panose="02010609030101010101" charset="-122"/>
              </a:rPr>
              <a:t>东汉郑玄认为诗歌有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刺过讥失</a:t>
            </a:r>
            <a:r>
              <a:rPr lang="zh-CN" altLang="en-US" sz="2000">
                <a:latin typeface="仿宋_GB2312" panose="02010609030101010101" charset="-122"/>
                <a:ea typeface="仿宋_GB2312" panose="02010609030101010101" charset="-122"/>
                <a:cs typeface="仿宋_GB2312" panose="02010609030101010101" charset="-122"/>
              </a:rPr>
              <a:t>，所以匡救其恶</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的作用。这两首诗都有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刺过讥失</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的功能，同为讽刺诗，请</a:t>
            </a:r>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简要分析</a:t>
            </a:r>
            <a:r>
              <a:rPr lang="zh-CN" altLang="en-US" sz="2000">
                <a:latin typeface="仿宋_GB2312" panose="02010609030101010101" charset="-122"/>
                <a:ea typeface="仿宋_GB2312" panose="02010609030101010101" charset="-122"/>
                <a:cs typeface="仿宋_GB2312" panose="02010609030101010101" charset="-122"/>
              </a:rPr>
              <a:t>它们在</a:t>
            </a:r>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写法上的异同</a:t>
            </a:r>
            <a:r>
              <a:rPr lang="zh-CN" altLang="en-US" sz="2000">
                <a:latin typeface="仿宋_GB2312" panose="02010609030101010101" charset="-122"/>
                <a:ea typeface="仿宋_GB2312" panose="02010609030101010101" charset="-122"/>
                <a:cs typeface="仿宋_GB2312" panose="02010609030101010101" charset="-122"/>
              </a:rPr>
              <a:t>。</a:t>
            </a:r>
            <a:r>
              <a:rPr lang="en-US" altLang="zh-CN" sz="2000">
                <a:latin typeface="仿宋_GB2312" panose="02010609030101010101" charset="-122"/>
                <a:ea typeface="仿宋_GB2312" panose="02010609030101010101" charset="-122"/>
                <a:cs typeface="仿宋_GB2312" panose="02010609030101010101" charset="-122"/>
              </a:rPr>
              <a:t>(6</a:t>
            </a:r>
            <a:r>
              <a:rPr lang="zh-CN" altLang="en-US" sz="2000">
                <a:latin typeface="仿宋_GB2312" panose="02010609030101010101" charset="-122"/>
                <a:ea typeface="仿宋_GB2312" panose="02010609030101010101" charset="-122"/>
                <a:cs typeface="仿宋_GB2312" panose="02010609030101010101" charset="-122"/>
              </a:rPr>
              <a:t>分</a:t>
            </a:r>
            <a:r>
              <a:rPr lang="en-US" altLang="zh-CN" sz="2000">
                <a:latin typeface="仿宋_GB2312" panose="02010609030101010101" charset="-122"/>
                <a:ea typeface="仿宋_GB2312" panose="02010609030101010101" charset="-122"/>
                <a:cs typeface="仿宋_GB2312" panose="02010609030101010101" charset="-122"/>
              </a:rPr>
              <a:t>)</a:t>
            </a:r>
            <a:endParaRPr lang="zh-CN" altLang="en-US" sz="2000">
              <a:latin typeface="仿宋_GB2312" panose="02010609030101010101" charset="-122"/>
              <a:ea typeface="仿宋_GB2312" panose="02010609030101010101" charset="-122"/>
              <a:cs typeface="仿宋_GB2312" panose="02010609030101010101" charset="-122"/>
            </a:endParaRPr>
          </a:p>
        </p:txBody>
      </p:sp>
      <p:sp>
        <p:nvSpPr>
          <p:cNvPr id="4" name="文本框 3"/>
          <p:cNvSpPr txBox="1"/>
          <p:nvPr/>
        </p:nvSpPr>
        <p:spPr>
          <a:xfrm>
            <a:off x="3661410" y="3947795"/>
            <a:ext cx="8255635" cy="2245360"/>
          </a:xfrm>
          <a:prstGeom prst="rect">
            <a:avLst/>
          </a:prstGeom>
          <a:noFill/>
        </p:spPr>
        <p:txBody>
          <a:bodyPr wrap="square" rtlCol="0">
            <a:spAutoFit/>
          </a:bodyPr>
          <a:p>
            <a:r>
              <a:rPr lang="zh-CN" sz="2000">
                <a:solidFill>
                  <a:srgbClr val="FF0000"/>
                </a:solidFill>
                <a:ea typeface="黑体" panose="02010609060101010101" charset="-122"/>
                <a:sym typeface="+mn-ea"/>
              </a:rPr>
              <a:t>【参考答案】</a:t>
            </a:r>
            <a:r>
              <a:rPr lang="en-US" altLang="zh-CN" sz="2000">
                <a:solidFill>
                  <a:srgbClr val="FF0000"/>
                </a:solidFill>
                <a:latin typeface="仿宋_GB2312" panose="02010609030101010101" charset="-122"/>
                <a:ea typeface="仿宋_GB2312" panose="02010609030101010101" charset="-122"/>
                <a:cs typeface="仿宋_GB2312" panose="02010609030101010101" charset="-122"/>
              </a:rPr>
              <a:t>(1)</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两首诗</a:t>
            </a:r>
            <a:r>
              <a:rPr lang="zh-CN" altLang="en-US" sz="2000">
                <a:solidFill>
                  <a:srgbClr val="FF0000"/>
                </a:solidFill>
                <a:highlight>
                  <a:srgbClr val="00FF00"/>
                </a:highlight>
                <a:latin typeface="仿宋_GB2312" panose="02010609030101010101" charset="-122"/>
                <a:ea typeface="仿宋_GB2312" panose="02010609030101010101" charset="-122"/>
                <a:cs typeface="仿宋_GB2312" panose="02010609030101010101" charset="-122"/>
              </a:rPr>
              <a:t>都讽刺了南宋统治者沉湎享乐、苟且偷安的行径</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a:t>
            </a:r>
            <a:endParaRPr lang="zh-CN" altLang="en-US" sz="2000">
              <a:solidFill>
                <a:srgbClr val="FF0000"/>
              </a:solidFill>
              <a:latin typeface="仿宋_GB2312" panose="02010609030101010101" charset="-122"/>
              <a:ea typeface="仿宋_GB2312" panose="02010609030101010101" charset="-122"/>
              <a:cs typeface="仿宋_GB2312" panose="02010609030101010101" charset="-122"/>
            </a:endParaRPr>
          </a:p>
          <a:p>
            <a:r>
              <a:rPr lang="en-US" altLang="zh-CN" sz="2000">
                <a:solidFill>
                  <a:srgbClr val="FF0000"/>
                </a:solidFill>
                <a:latin typeface="仿宋_GB2312" panose="02010609030101010101" charset="-122"/>
                <a:ea typeface="仿宋_GB2312" panose="02010609030101010101" charset="-122"/>
                <a:cs typeface="仿宋_GB2312" panose="02010609030101010101" charset="-122"/>
              </a:rPr>
              <a:t>(2)</a:t>
            </a:r>
            <a:r>
              <a:rPr lang="en-US" altLang="en-US" sz="2000">
                <a:solidFill>
                  <a:srgbClr val="FF0000"/>
                </a:solidFill>
                <a:latin typeface="仿宋_GB2312" panose="02010609030101010101" charset="-122"/>
                <a:ea typeface="仿宋_GB2312" panose="02010609030101010101" charset="-122"/>
                <a:cs typeface="仿宋_GB2312" panose="02010609030101010101" charset="-122"/>
              </a:rPr>
              <a:t>①</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相同点：</a:t>
            </a:r>
            <a:r>
              <a:rPr lang="zh-CN" altLang="en-US" sz="2000">
                <a:solidFill>
                  <a:srgbClr val="FF0000"/>
                </a:solidFill>
                <a:highlight>
                  <a:srgbClr val="00FF00"/>
                </a:highlight>
                <a:latin typeface="仿宋_GB2312" panose="02010609030101010101" charset="-122"/>
                <a:ea typeface="仿宋_GB2312" panose="02010609030101010101" charset="-122"/>
                <a:cs typeface="仿宋_GB2312" panose="02010609030101010101" charset="-122"/>
              </a:rPr>
              <a:t>都写了临安春日的美景，以乐景反衬悲愤之情</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a:t>
            </a:r>
            <a:r>
              <a:rPr lang="en-US" altLang="en-US" sz="2000">
                <a:solidFill>
                  <a:srgbClr val="FF0000"/>
                </a:solidFill>
                <a:latin typeface="仿宋_GB2312" panose="02010609030101010101" charset="-122"/>
                <a:ea typeface="仿宋_GB2312" panose="02010609030101010101" charset="-122"/>
                <a:cs typeface="仿宋_GB2312" panose="02010609030101010101" charset="-122"/>
              </a:rPr>
              <a:t>②</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不同点：高诗</a:t>
            </a:r>
            <a:r>
              <a:rPr lang="zh-CN" altLang="en-US" sz="2000">
                <a:solidFill>
                  <a:srgbClr val="FF0000"/>
                </a:solidFill>
                <a:highlight>
                  <a:srgbClr val="00FF00"/>
                </a:highlight>
                <a:latin typeface="仿宋_GB2312" panose="02010609030101010101" charset="-122"/>
                <a:ea typeface="仿宋_GB2312" panose="02010609030101010101" charset="-122"/>
                <a:cs typeface="仿宋_GB2312" panose="02010609030101010101" charset="-122"/>
              </a:rPr>
              <a:t>直接批判</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统治者在西湖边欢游作乐，把现在的临安当作昔日的国都；李诗</a:t>
            </a:r>
            <a:r>
              <a:rPr lang="zh-CN" altLang="en-US" sz="2000">
                <a:solidFill>
                  <a:srgbClr val="FF0000"/>
                </a:solidFill>
                <a:highlight>
                  <a:srgbClr val="00FF00"/>
                </a:highlight>
                <a:latin typeface="仿宋_GB2312" panose="02010609030101010101" charset="-122"/>
                <a:ea typeface="仿宋_GB2312" panose="02010609030101010101" charset="-122"/>
                <a:cs typeface="仿宋_GB2312" panose="02010609030101010101" charset="-122"/>
              </a:rPr>
              <a:t>活用杜鹃的典故，以问作结</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，对时人安于现状、流连忘返的行为表达感慨和批评，更显</a:t>
            </a:r>
            <a:r>
              <a:rPr lang="zh-CN" altLang="en-US" sz="2000">
                <a:solidFill>
                  <a:srgbClr val="FF0000"/>
                </a:solidFill>
                <a:highlight>
                  <a:srgbClr val="00FF00"/>
                </a:highlight>
                <a:latin typeface="仿宋_GB2312" panose="02010609030101010101" charset="-122"/>
                <a:ea typeface="仿宋_GB2312" panose="02010609030101010101" charset="-122"/>
                <a:cs typeface="仿宋_GB2312" panose="02010609030101010101" charset="-122"/>
              </a:rPr>
              <a:t>委婉</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a:t>
            </a:r>
            <a:endParaRPr lang="zh-CN" altLang="en-US" sz="2000">
              <a:solidFill>
                <a:srgbClr val="FF0000"/>
              </a:solidFill>
              <a:latin typeface="仿宋_GB2312" panose="02010609030101010101" charset="-122"/>
              <a:ea typeface="仿宋_GB2312" panose="02010609030101010101" charset="-122"/>
              <a:cs typeface="仿宋_GB2312" panose="02010609030101010101" charset="-122"/>
            </a:endParaRPr>
          </a:p>
          <a:p>
            <a:r>
              <a:rPr lang="en-US" altLang="zh-CN" sz="2000">
                <a:solidFill>
                  <a:srgbClr val="FF0000"/>
                </a:solidFill>
                <a:latin typeface="仿宋_GB2312" panose="02010609030101010101" charset="-122"/>
                <a:ea typeface="仿宋_GB2312" panose="02010609030101010101" charset="-122"/>
                <a:cs typeface="仿宋_GB2312" panose="02010609030101010101" charset="-122"/>
              </a:rPr>
              <a:t>(</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评分参考：每答出一点给</a:t>
            </a:r>
            <a:r>
              <a:rPr lang="en-US" altLang="zh-CN" sz="2000">
                <a:solidFill>
                  <a:srgbClr val="FF0000"/>
                </a:solidFill>
                <a:latin typeface="仿宋_GB2312" panose="02010609030101010101" charset="-122"/>
                <a:ea typeface="仿宋_GB2312" panose="02010609030101010101" charset="-122"/>
                <a:cs typeface="仿宋_GB2312" panose="02010609030101010101" charset="-122"/>
              </a:rPr>
              <a:t>2</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分。意思答对即可。如有其他答案，只要言之成理，可酌情给分。</a:t>
            </a:r>
            <a:r>
              <a:rPr lang="en-US" altLang="zh-CN" sz="2000">
                <a:solidFill>
                  <a:srgbClr val="FF0000"/>
                </a:solidFill>
                <a:latin typeface="仿宋_GB2312" panose="02010609030101010101" charset="-122"/>
                <a:ea typeface="仿宋_GB2312" panose="02010609030101010101" charset="-122"/>
                <a:cs typeface="仿宋_GB2312" panose="02010609030101010101" charset="-122"/>
              </a:rPr>
              <a:t>)</a:t>
            </a:r>
            <a:endParaRPr lang="en-US" altLang="zh-CN" sz="2000">
              <a:solidFill>
                <a:srgbClr val="FF0000"/>
              </a:solidFill>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3429635" y="153035"/>
            <a:ext cx="8564245" cy="11664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3721735" y="67310"/>
            <a:ext cx="881380"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1506220"/>
            <a:ext cx="8424545" cy="503555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623945" y="1368425"/>
            <a:ext cx="1077595" cy="337185"/>
          </a:xfrm>
          <a:prstGeom prst="rect">
            <a:avLst/>
          </a:prstGeom>
          <a:solidFill>
            <a:schemeClr val="accent1">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000000"/>
              </a:solidFill>
              <a:effectLst/>
              <a:uLnTx/>
              <a:uFillTx/>
              <a:latin typeface="汉仪雅酷黑 65W" panose="020B0604020202020204" charset="-122"/>
              <a:ea typeface="黑体" panose="02010609060101010101" charset="-122"/>
              <a:cs typeface="思源黑体 CN Light" panose="020B0300000000000000" charset="-122"/>
              <a:sym typeface="+mn-ea"/>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2" name="矩形 11"/>
          <p:cNvSpPr/>
          <p:nvPr>
            <p:custDataLst>
              <p:tags r:id="rId6"/>
            </p:custDataLst>
          </p:nvPr>
        </p:nvSpPr>
        <p:spPr>
          <a:xfrm>
            <a:off x="141605" y="701040"/>
            <a:ext cx="3223260" cy="5967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13" name="文本框 12"/>
          <p:cNvSpPr txBox="1"/>
          <p:nvPr>
            <p:custDataLst>
              <p:tags r:id="rId7"/>
            </p:custDataLst>
          </p:nvPr>
        </p:nvSpPr>
        <p:spPr>
          <a:xfrm>
            <a:off x="616585" y="539750"/>
            <a:ext cx="77025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650" y="749935"/>
            <a:ext cx="3054350" cy="6108065"/>
          </a:xfrm>
          <a:prstGeom prst="rect">
            <a:avLst/>
          </a:prstGeom>
          <a:noFill/>
        </p:spPr>
        <p:txBody>
          <a:bodyPr wrap="square" rtlCol="0">
            <a:noAutofit/>
          </a:bodyPr>
          <a:p>
            <a:r>
              <a:rPr lang="zh-CN" altLang="en-US" sz="2000"/>
              <a:t>阅读下面这两首宋诗，完成</a:t>
            </a:r>
            <a:r>
              <a:rPr lang="en-US" altLang="zh-CN" sz="2000"/>
              <a:t>15~16</a:t>
            </a:r>
            <a:r>
              <a:rPr lang="zh-CN" altLang="en-US" sz="2000"/>
              <a:t>题。</a:t>
            </a:r>
            <a:endParaRPr lang="zh-CN" altLang="en-US" sz="2000"/>
          </a:p>
          <a:p>
            <a:pPr algn="ctr"/>
            <a:r>
              <a:rPr lang="zh-CN" altLang="en-US" sz="2000"/>
              <a:t>题临安西湖</a:t>
            </a:r>
            <a:endParaRPr lang="zh-CN" altLang="en-US" sz="2000"/>
          </a:p>
          <a:p>
            <a:pPr algn="ctr"/>
            <a:r>
              <a:rPr lang="en-US" altLang="zh-CN" sz="2000"/>
              <a:t>[</a:t>
            </a:r>
            <a:r>
              <a:rPr lang="zh-CN" altLang="en-US" sz="2000"/>
              <a:t>南宋</a:t>
            </a:r>
            <a:r>
              <a:rPr lang="en-US" altLang="zh-CN" sz="2000"/>
              <a:t>]  </a:t>
            </a:r>
            <a:r>
              <a:rPr lang="zh-CN" altLang="en-US" sz="2000"/>
              <a:t>高孝璹（</a:t>
            </a:r>
            <a:r>
              <a:rPr lang="en-US" altLang="zh-CN" sz="2000"/>
              <a:t>sh</a:t>
            </a:r>
            <a:r>
              <a:rPr lang="en-US" altLang="en-US" sz="2000"/>
              <a:t>ú</a:t>
            </a:r>
            <a:r>
              <a:rPr lang="zh-CN" altLang="en-US" sz="2000"/>
              <a:t>）</a:t>
            </a:r>
            <a:endParaRPr lang="zh-CN" altLang="en-US" sz="2000"/>
          </a:p>
          <a:p>
            <a:r>
              <a:rPr lang="zh-CN" altLang="en-US" sz="2000">
                <a:latin typeface="楷体" panose="02010609060101010101" charset="-122"/>
                <a:ea typeface="楷体" panose="02010609060101010101" charset="-122"/>
              </a:rPr>
              <a:t>珠帘白舫乱湖光，</a:t>
            </a:r>
            <a:endParaRPr lang="zh-CN" altLang="en-US" sz="2000">
              <a:latin typeface="楷体" panose="02010609060101010101" charset="-122"/>
              <a:ea typeface="楷体" panose="02010609060101010101" charset="-122"/>
            </a:endParaRPr>
          </a:p>
          <a:p>
            <a:r>
              <a:rPr lang="zh-CN" altLang="en-US" sz="2000">
                <a:latin typeface="楷体" panose="02010609060101010101" charset="-122"/>
                <a:ea typeface="楷体" panose="02010609060101010101" charset="-122"/>
              </a:rPr>
              <a:t>隔岸龙舟</a:t>
            </a:r>
            <a:r>
              <a:rPr lang="en-US" altLang="en-US" sz="2000">
                <a:latin typeface="楷体" panose="02010609060101010101" charset="-122"/>
                <a:ea typeface="楷体" panose="02010609060101010101" charset="-122"/>
              </a:rPr>
              <a:t>①</a:t>
            </a:r>
            <a:r>
              <a:rPr lang="zh-CN" altLang="en-US" sz="2000">
                <a:latin typeface="楷体" panose="02010609060101010101" charset="-122"/>
                <a:ea typeface="楷体" panose="02010609060101010101" charset="-122"/>
              </a:rPr>
              <a:t>舣</a:t>
            </a:r>
            <a:r>
              <a:rPr lang="en-US" altLang="en-US" sz="2000">
                <a:latin typeface="楷体" panose="02010609060101010101" charset="-122"/>
                <a:ea typeface="楷体" panose="02010609060101010101" charset="-122"/>
              </a:rPr>
              <a:t>②</a:t>
            </a:r>
            <a:r>
              <a:rPr lang="zh-CN" altLang="en-US" sz="2000">
                <a:latin typeface="楷体" panose="02010609060101010101" charset="-122"/>
                <a:ea typeface="楷体" panose="02010609060101010101" charset="-122"/>
              </a:rPr>
              <a:t>夕阳。</a:t>
            </a:r>
            <a:endParaRPr lang="zh-CN" altLang="en-US" sz="2000">
              <a:latin typeface="楷体" panose="02010609060101010101" charset="-122"/>
              <a:ea typeface="楷体" panose="02010609060101010101" charset="-122"/>
            </a:endParaRPr>
          </a:p>
          <a:p>
            <a:r>
              <a:rPr lang="zh-CN" altLang="en-US" sz="2000">
                <a:latin typeface="楷体" panose="02010609060101010101" charset="-122"/>
                <a:ea typeface="楷体" panose="02010609060101010101" charset="-122"/>
              </a:rPr>
              <a:t>今日欢游复明日，</a:t>
            </a:r>
            <a:endParaRPr lang="zh-CN" altLang="en-US" sz="2000">
              <a:latin typeface="楷体" panose="02010609060101010101" charset="-122"/>
              <a:ea typeface="楷体" panose="02010609060101010101" charset="-122"/>
            </a:endParaRPr>
          </a:p>
          <a:p>
            <a:r>
              <a:rPr lang="zh-CN" altLang="en-US" sz="2000">
                <a:latin typeface="楷体" panose="02010609060101010101" charset="-122"/>
                <a:ea typeface="楷体" panose="02010609060101010101" charset="-122"/>
              </a:rPr>
              <a:t>便将京洛</a:t>
            </a:r>
            <a:r>
              <a:rPr lang="en-US" altLang="en-US" sz="2000">
                <a:latin typeface="楷体" panose="02010609060101010101" charset="-122"/>
                <a:ea typeface="楷体" panose="02010609060101010101" charset="-122"/>
              </a:rPr>
              <a:t>③</a:t>
            </a:r>
            <a:r>
              <a:rPr lang="zh-CN" altLang="en-US" sz="2000">
                <a:latin typeface="楷体" panose="02010609060101010101" charset="-122"/>
                <a:ea typeface="楷体" panose="02010609060101010101" charset="-122"/>
              </a:rPr>
              <a:t>看钱塘。</a:t>
            </a:r>
            <a:endParaRPr lang="zh-CN" altLang="en-US" sz="2000">
              <a:latin typeface="楷体" panose="02010609060101010101" charset="-122"/>
              <a:ea typeface="楷体" panose="02010609060101010101" charset="-122"/>
            </a:endParaRPr>
          </a:p>
          <a:p>
            <a:pPr algn="ctr"/>
            <a:r>
              <a:rPr lang="zh-CN" altLang="en-US" sz="2000"/>
              <a:t>武林</a:t>
            </a:r>
            <a:r>
              <a:rPr lang="en-US" altLang="en-US" sz="2000"/>
              <a:t>④</a:t>
            </a:r>
            <a:r>
              <a:rPr lang="zh-CN" altLang="en-US" sz="2000"/>
              <a:t>春游即事</a:t>
            </a:r>
            <a:endParaRPr lang="zh-CN" altLang="en-US" sz="2000"/>
          </a:p>
          <a:p>
            <a:pPr algn="ctr"/>
            <a:r>
              <a:rPr lang="en-US" altLang="zh-CN" sz="2000"/>
              <a:t>[</a:t>
            </a:r>
            <a:r>
              <a:rPr lang="zh-CN" altLang="en-US" sz="2000"/>
              <a:t>南宋</a:t>
            </a:r>
            <a:r>
              <a:rPr lang="en-US" altLang="zh-CN" sz="2000"/>
              <a:t>]</a:t>
            </a:r>
            <a:r>
              <a:rPr lang="zh-CN" altLang="en-US" sz="2000"/>
              <a:t>李德真</a:t>
            </a:r>
            <a:endParaRPr lang="zh-CN" altLang="en-US" sz="2000"/>
          </a:p>
          <a:p>
            <a:r>
              <a:rPr lang="zh-CN" altLang="en-US" sz="2000">
                <a:latin typeface="楷体" panose="02010609060101010101" charset="-122"/>
                <a:ea typeface="楷体" panose="02010609060101010101" charset="-122"/>
                <a:cs typeface="楷体" panose="02010609060101010101" charset="-122"/>
              </a:rPr>
              <a:t>风光如此莫伤春，</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云树烟花一色新。</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杜宇不啼真解事，</a:t>
            </a:r>
            <a:endParaRPr lang="zh-CN" altLang="en-US" sz="2000">
              <a:latin typeface="楷体" panose="02010609060101010101" charset="-122"/>
              <a:ea typeface="楷体" panose="02010609060101010101" charset="-122"/>
              <a:cs typeface="楷体" panose="02010609060101010101" charset="-122"/>
            </a:endParaRPr>
          </a:p>
          <a:p>
            <a:r>
              <a:rPr lang="zh-CN" altLang="en-US" sz="2000">
                <a:latin typeface="楷体" panose="02010609060101010101" charset="-122"/>
                <a:ea typeface="楷体" panose="02010609060101010101" charset="-122"/>
                <a:cs typeface="楷体" panose="02010609060101010101" charset="-122"/>
              </a:rPr>
              <a:t>帝乡谁是肯归人</a:t>
            </a:r>
            <a:r>
              <a:rPr lang="en-US" altLang="zh-CN" sz="2000">
                <a:latin typeface="楷体" panose="02010609060101010101" charset="-122"/>
                <a:ea typeface="楷体" panose="02010609060101010101" charset="-122"/>
                <a:cs typeface="楷体" panose="02010609060101010101" charset="-122"/>
              </a:rPr>
              <a:t>?</a:t>
            </a:r>
            <a:endParaRPr lang="en-US" altLang="zh-CN" sz="2000">
              <a:latin typeface="楷体" panose="02010609060101010101" charset="-122"/>
              <a:ea typeface="楷体" panose="02010609060101010101" charset="-122"/>
              <a:cs typeface="楷体" panose="02010609060101010101" charset="-122"/>
            </a:endParaRPr>
          </a:p>
          <a:p>
            <a:r>
              <a:rPr lang="zh-CN" altLang="en-US" sz="2000"/>
              <a:t>【注】</a:t>
            </a:r>
            <a:r>
              <a:rPr lang="en-US" altLang="en-US" sz="2000"/>
              <a:t>①</a:t>
            </a:r>
            <a:r>
              <a:rPr lang="zh-CN" altLang="en-US" sz="2000"/>
              <a:t>龙舟：龙形的船，古代常供帝王专用。</a:t>
            </a:r>
            <a:r>
              <a:rPr lang="en-US" altLang="en-US" sz="2000"/>
              <a:t>②</a:t>
            </a:r>
            <a:r>
              <a:rPr lang="zh-CN" altLang="en-US" sz="2000"/>
              <a:t>舣</a:t>
            </a:r>
            <a:r>
              <a:rPr lang="en-US" altLang="zh-CN" sz="2000"/>
              <a:t>(y</a:t>
            </a:r>
            <a:r>
              <a:rPr lang="en-US" altLang="en-US" sz="2000"/>
              <a:t>ǐ</a:t>
            </a:r>
            <a:r>
              <a:rPr lang="en-US" altLang="zh-CN" sz="2000"/>
              <a:t>)</a:t>
            </a:r>
            <a:r>
              <a:rPr lang="zh-CN" altLang="en-US" sz="2000"/>
              <a:t>：停船靠岸。</a:t>
            </a:r>
            <a:r>
              <a:rPr lang="en-US" altLang="en-US" sz="2000"/>
              <a:t>③</a:t>
            </a:r>
            <a:r>
              <a:rPr lang="zh-CN" altLang="en-US" sz="2000"/>
              <a:t>京洛：此处指北宋都城汴京。</a:t>
            </a:r>
            <a:r>
              <a:rPr lang="en-US" altLang="en-US" sz="2000"/>
              <a:t>④</a:t>
            </a:r>
            <a:r>
              <a:rPr lang="zh-CN" altLang="en-US" sz="2000"/>
              <a:t>武林：杭州别称。</a:t>
            </a:r>
            <a:endParaRPr lang="zh-CN" altLang="en-US" sz="2000"/>
          </a:p>
        </p:txBody>
      </p:sp>
      <p:sp>
        <p:nvSpPr>
          <p:cNvPr id="3" name="文本框 2"/>
          <p:cNvSpPr txBox="1"/>
          <p:nvPr/>
        </p:nvSpPr>
        <p:spPr>
          <a:xfrm>
            <a:off x="3495675" y="404495"/>
            <a:ext cx="8587105" cy="763270"/>
          </a:xfrm>
          <a:prstGeom prst="rect">
            <a:avLst/>
          </a:prstGeom>
          <a:noFill/>
        </p:spPr>
        <p:txBody>
          <a:bodyPr wrap="square" rtlCol="0">
            <a:noAutofit/>
          </a:bodyPr>
          <a:p>
            <a:r>
              <a:rPr lang="en-US" altLang="zh-CN" sz="2000">
                <a:latin typeface="仿宋_GB2312" panose="02010609030101010101" charset="-122"/>
                <a:ea typeface="仿宋_GB2312" panose="02010609030101010101" charset="-122"/>
                <a:cs typeface="仿宋_GB2312" panose="02010609030101010101" charset="-122"/>
              </a:rPr>
              <a:t>16.</a:t>
            </a:r>
            <a:r>
              <a:rPr lang="zh-CN" altLang="en-US" sz="2000">
                <a:latin typeface="仿宋_GB2312" panose="02010609030101010101" charset="-122"/>
                <a:ea typeface="仿宋_GB2312" panose="02010609030101010101" charset="-122"/>
                <a:cs typeface="仿宋_GB2312" panose="02010609030101010101" charset="-122"/>
              </a:rPr>
              <a:t>东汉郑玄认为诗歌有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刺过讥失</a:t>
            </a:r>
            <a:r>
              <a:rPr lang="zh-CN" altLang="en-US" sz="2000">
                <a:latin typeface="仿宋_GB2312" panose="02010609030101010101" charset="-122"/>
                <a:ea typeface="仿宋_GB2312" panose="02010609030101010101" charset="-122"/>
                <a:cs typeface="仿宋_GB2312" panose="02010609030101010101" charset="-122"/>
              </a:rPr>
              <a:t>，所以匡救其恶</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的作用。这两首诗都有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刺过讥失</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的功能，同为讽刺诗，请</a:t>
            </a:r>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简要分析</a:t>
            </a:r>
            <a:r>
              <a:rPr lang="zh-CN" altLang="en-US" sz="2000">
                <a:latin typeface="仿宋_GB2312" panose="02010609030101010101" charset="-122"/>
                <a:ea typeface="仿宋_GB2312" panose="02010609030101010101" charset="-122"/>
                <a:cs typeface="仿宋_GB2312" panose="02010609030101010101" charset="-122"/>
              </a:rPr>
              <a:t>它们在</a:t>
            </a:r>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写法上的异同</a:t>
            </a:r>
            <a:r>
              <a:rPr lang="zh-CN" altLang="en-US" sz="2000">
                <a:latin typeface="仿宋_GB2312" panose="02010609030101010101" charset="-122"/>
                <a:ea typeface="仿宋_GB2312" panose="02010609030101010101" charset="-122"/>
                <a:cs typeface="仿宋_GB2312" panose="02010609030101010101" charset="-122"/>
              </a:rPr>
              <a:t>。</a:t>
            </a:r>
            <a:r>
              <a:rPr lang="en-US" altLang="zh-CN" sz="2000">
                <a:latin typeface="仿宋_GB2312" panose="02010609030101010101" charset="-122"/>
                <a:ea typeface="仿宋_GB2312" panose="02010609030101010101" charset="-122"/>
                <a:cs typeface="仿宋_GB2312" panose="02010609030101010101" charset="-122"/>
              </a:rPr>
              <a:t>(6</a:t>
            </a:r>
            <a:r>
              <a:rPr lang="zh-CN" altLang="en-US" sz="2000">
                <a:latin typeface="仿宋_GB2312" panose="02010609030101010101" charset="-122"/>
                <a:ea typeface="仿宋_GB2312" panose="02010609030101010101" charset="-122"/>
                <a:cs typeface="仿宋_GB2312" panose="02010609030101010101" charset="-122"/>
              </a:rPr>
              <a:t>分</a:t>
            </a:r>
            <a:r>
              <a:rPr lang="en-US" altLang="zh-CN" sz="2000">
                <a:latin typeface="仿宋_GB2312" panose="02010609030101010101" charset="-122"/>
                <a:ea typeface="仿宋_GB2312" panose="02010609030101010101" charset="-122"/>
                <a:cs typeface="仿宋_GB2312" panose="02010609030101010101" charset="-122"/>
              </a:rPr>
              <a:t>)</a:t>
            </a:r>
            <a:endParaRPr lang="zh-CN" altLang="en-US" sz="2000">
              <a:latin typeface="仿宋_GB2312" panose="02010609030101010101" charset="-122"/>
              <a:ea typeface="仿宋_GB2312" panose="02010609030101010101" charset="-122"/>
              <a:cs typeface="仿宋_GB2312" panose="02010609030101010101" charset="-122"/>
            </a:endParaRPr>
          </a:p>
        </p:txBody>
      </p:sp>
      <p:sp>
        <p:nvSpPr>
          <p:cNvPr id="4" name="文本框 3"/>
          <p:cNvSpPr txBox="1"/>
          <p:nvPr/>
        </p:nvSpPr>
        <p:spPr>
          <a:xfrm>
            <a:off x="3623945" y="1754505"/>
            <a:ext cx="8357235" cy="4741545"/>
          </a:xfrm>
          <a:prstGeom prst="rect">
            <a:avLst/>
          </a:prstGeom>
          <a:noFill/>
        </p:spPr>
        <p:txBody>
          <a:bodyPr wrap="square" rtlCol="0">
            <a:noAutofit/>
          </a:bodyPr>
          <a:p>
            <a:r>
              <a:rPr lang="zh-CN" altLang="en-US">
                <a:solidFill>
                  <a:srgbClr val="FF0000"/>
                </a:solidFill>
                <a:latin typeface="仿宋_GB2312" panose="02010609030101010101" charset="-122"/>
                <a:ea typeface="仿宋_GB2312" panose="02010609030101010101" charset="-122"/>
                <a:cs typeface="仿宋_GB2312" panose="02010609030101010101" charset="-122"/>
              </a:rPr>
              <a:t>明确诗歌讽刺内容：</a:t>
            </a:r>
            <a:endParaRPr lang="zh-CN" altLang="en-US">
              <a:solidFill>
                <a:srgbClr val="FF0000"/>
              </a:solidFill>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     </a:t>
            </a:r>
            <a:r>
              <a:rPr lang="zh-CN" altLang="en-US">
                <a:latin typeface="仿宋_GB2312" panose="02010609030101010101" charset="-122"/>
                <a:ea typeface="仿宋_GB2312" panose="02010609030101010101" charset="-122"/>
                <a:cs typeface="仿宋_GB2312" panose="02010609030101010101" charset="-122"/>
              </a:rPr>
              <a:t>对于高诗，要抓住</a:t>
            </a:r>
            <a:r>
              <a:rPr lang="en-US" altLang="zh-CN">
                <a:latin typeface="仿宋_GB2312" panose="02010609030101010101" charset="-122"/>
                <a:ea typeface="仿宋_GB2312" panose="02010609030101010101" charset="-122"/>
                <a:cs typeface="仿宋_GB2312" panose="02010609030101010101" charset="-122"/>
              </a:rPr>
              <a:t> “</a:t>
            </a:r>
            <a:r>
              <a:rPr lang="zh-CN" altLang="en-US">
                <a:latin typeface="仿宋_GB2312" panose="02010609030101010101" charset="-122"/>
                <a:ea typeface="仿宋_GB2312" panose="02010609030101010101" charset="-122"/>
                <a:cs typeface="仿宋_GB2312" panose="02010609030101010101" charset="-122"/>
              </a:rPr>
              <a:t>今日欢游复明日，便将京洛看钱塘</a:t>
            </a:r>
            <a:r>
              <a:rPr lang="en-US" altLang="zh-CN">
                <a:latin typeface="仿宋_GB2312" panose="02010609030101010101" charset="-122"/>
                <a:ea typeface="仿宋_GB2312" panose="02010609030101010101" charset="-122"/>
                <a:cs typeface="仿宋_GB2312" panose="02010609030101010101" charset="-122"/>
              </a:rPr>
              <a:t>”</a:t>
            </a:r>
            <a:r>
              <a:rPr lang="zh-CN" altLang="en-US">
                <a:latin typeface="仿宋_GB2312" panose="02010609030101010101" charset="-122"/>
                <a:ea typeface="仿宋_GB2312" panose="02010609030101010101" charset="-122"/>
                <a:cs typeface="仿宋_GB2312" panose="02010609030101010101" charset="-122"/>
              </a:rPr>
              <a:t>，理解其讽刺了南宋统治阶级偏安一隅，将杭州当作汴京，只顾享乐，忘却国仇家恨，不思收复失地的行为。对于李诗，要从</a:t>
            </a:r>
            <a:r>
              <a:rPr lang="en-US" altLang="zh-CN">
                <a:latin typeface="仿宋_GB2312" panose="02010609030101010101" charset="-122"/>
                <a:ea typeface="仿宋_GB2312" panose="02010609030101010101" charset="-122"/>
                <a:cs typeface="仿宋_GB2312" panose="02010609030101010101" charset="-122"/>
              </a:rPr>
              <a:t> “</a:t>
            </a:r>
            <a:r>
              <a:rPr lang="zh-CN" altLang="en-US">
                <a:latin typeface="仿宋_GB2312" panose="02010609030101010101" charset="-122"/>
                <a:ea typeface="仿宋_GB2312" panose="02010609030101010101" charset="-122"/>
                <a:cs typeface="仿宋_GB2312" panose="02010609030101010101" charset="-122"/>
              </a:rPr>
              <a:t>帝乡谁是肯归人</a:t>
            </a:r>
            <a:r>
              <a:rPr lang="en-US" altLang="zh-CN">
                <a:latin typeface="仿宋_GB2312" panose="02010609030101010101" charset="-122"/>
                <a:ea typeface="仿宋_GB2312" panose="02010609030101010101" charset="-122"/>
                <a:cs typeface="仿宋_GB2312" panose="02010609030101010101" charset="-122"/>
              </a:rPr>
              <a:t>” </a:t>
            </a:r>
            <a:r>
              <a:rPr lang="zh-CN" altLang="en-US">
                <a:latin typeface="仿宋_GB2312" panose="02010609030101010101" charset="-122"/>
                <a:ea typeface="仿宋_GB2312" panose="02010609030101010101" charset="-122"/>
                <a:cs typeface="仿宋_GB2312" panose="02010609030101010101" charset="-122"/>
              </a:rPr>
              <a:t>中体会到其讽刺了那些在京城（杭州）追逐名利，沉醉于世俗生活，忘却故乡或失去归乡之心的人，也可暗指南宋统治阶层贪图安逸，不思进取。</a:t>
            </a:r>
            <a:endParaRPr lang="zh-CN" altLang="en-US">
              <a:latin typeface="仿宋_GB2312" panose="02010609030101010101" charset="-122"/>
              <a:ea typeface="仿宋_GB2312" panose="02010609030101010101" charset="-122"/>
              <a:cs typeface="仿宋_GB2312" panose="02010609030101010101" charset="-122"/>
            </a:endParaRPr>
          </a:p>
          <a:p>
            <a:r>
              <a:rPr lang="zh-CN" altLang="en-US">
                <a:solidFill>
                  <a:srgbClr val="FF0000"/>
                </a:solidFill>
                <a:latin typeface="仿宋_GB2312" panose="02010609030101010101" charset="-122"/>
                <a:ea typeface="仿宋_GB2312" panose="02010609030101010101" charset="-122"/>
                <a:cs typeface="仿宋_GB2312" panose="02010609030101010101" charset="-122"/>
              </a:rPr>
              <a:t>分析写法相同点：</a:t>
            </a:r>
            <a:endParaRPr lang="zh-CN" altLang="en-US">
              <a:solidFill>
                <a:srgbClr val="FF0000"/>
              </a:solidFill>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    </a:t>
            </a:r>
            <a:r>
              <a:rPr lang="zh-CN" altLang="en-US">
                <a:latin typeface="仿宋_GB2312" panose="02010609030101010101" charset="-122"/>
                <a:ea typeface="仿宋_GB2312" panose="02010609030101010101" charset="-122"/>
                <a:cs typeface="仿宋_GB2312" panose="02010609030101010101" charset="-122"/>
              </a:rPr>
              <a:t>都运用了</a:t>
            </a:r>
            <a:r>
              <a:rPr lang="zh-CN" altLang="en-US">
                <a:highlight>
                  <a:srgbClr val="00FF00"/>
                </a:highlight>
                <a:latin typeface="仿宋_GB2312" panose="02010609030101010101" charset="-122"/>
                <a:ea typeface="仿宋_GB2312" panose="02010609030101010101" charset="-122"/>
                <a:cs typeface="仿宋_GB2312" panose="02010609030101010101" charset="-122"/>
              </a:rPr>
              <a:t>借景抒情</a:t>
            </a:r>
            <a:r>
              <a:rPr lang="zh-CN" altLang="en-US">
                <a:latin typeface="仿宋_GB2312" panose="02010609030101010101" charset="-122"/>
                <a:ea typeface="仿宋_GB2312" panose="02010609030101010101" charset="-122"/>
                <a:cs typeface="仿宋_GB2312" panose="02010609030101010101" charset="-122"/>
              </a:rPr>
              <a:t>的手法。高诗通过描绘西湖的繁华热闹景象，为后文讽刺南宋统治阶级的享乐生活做</a:t>
            </a:r>
            <a:r>
              <a:rPr lang="zh-CN" altLang="en-US">
                <a:highlight>
                  <a:srgbClr val="00FF00"/>
                </a:highlight>
                <a:latin typeface="仿宋_GB2312" panose="02010609030101010101" charset="-122"/>
                <a:ea typeface="仿宋_GB2312" panose="02010609030101010101" charset="-122"/>
                <a:cs typeface="仿宋_GB2312" panose="02010609030101010101" charset="-122"/>
              </a:rPr>
              <a:t>铺垫</a:t>
            </a:r>
            <a:r>
              <a:rPr lang="zh-CN" altLang="en-US">
                <a:latin typeface="仿宋_GB2312" panose="02010609030101010101" charset="-122"/>
                <a:ea typeface="仿宋_GB2312" panose="02010609030101010101" charset="-122"/>
                <a:cs typeface="仿宋_GB2312" panose="02010609030101010101" charset="-122"/>
              </a:rPr>
              <a:t>；李诗描写杭州春日的清新优美风光，与后文讽刺人们忘却归乡</a:t>
            </a:r>
            <a:r>
              <a:rPr lang="zh-CN" altLang="en-US">
                <a:highlight>
                  <a:srgbClr val="00FF00"/>
                </a:highlight>
                <a:latin typeface="仿宋_GB2312" panose="02010609030101010101" charset="-122"/>
                <a:ea typeface="仿宋_GB2312" panose="02010609030101010101" charset="-122"/>
                <a:cs typeface="仿宋_GB2312" panose="02010609030101010101" charset="-122"/>
              </a:rPr>
              <a:t>形成对比</a:t>
            </a:r>
            <a:r>
              <a:rPr lang="zh-CN" altLang="en-US">
                <a:latin typeface="仿宋_GB2312" panose="02010609030101010101" charset="-122"/>
                <a:ea typeface="仿宋_GB2312" panose="02010609030101010101" charset="-122"/>
                <a:cs typeface="仿宋_GB2312" panose="02010609030101010101" charset="-122"/>
              </a:rPr>
              <a:t>，以</a:t>
            </a:r>
            <a:r>
              <a:rPr lang="zh-CN" altLang="en-US">
                <a:highlight>
                  <a:srgbClr val="00FF00"/>
                </a:highlight>
                <a:latin typeface="仿宋_GB2312" panose="02010609030101010101" charset="-122"/>
                <a:ea typeface="仿宋_GB2312" panose="02010609030101010101" charset="-122"/>
                <a:cs typeface="仿宋_GB2312" panose="02010609030101010101" charset="-122"/>
              </a:rPr>
              <a:t>乐景衬哀情</a:t>
            </a:r>
            <a:r>
              <a:rPr lang="zh-CN" altLang="en-US">
                <a:latin typeface="仿宋_GB2312" panose="02010609030101010101" charset="-122"/>
                <a:ea typeface="仿宋_GB2312" panose="02010609030101010101" charset="-122"/>
                <a:cs typeface="仿宋_GB2312" panose="02010609030101010101" charset="-122"/>
              </a:rPr>
              <a:t>，委婉地表达讽刺意味。</a:t>
            </a:r>
            <a:endParaRPr lang="zh-CN" altLang="en-US">
              <a:latin typeface="仿宋_GB2312" panose="02010609030101010101" charset="-122"/>
              <a:ea typeface="仿宋_GB2312" panose="02010609030101010101" charset="-122"/>
              <a:cs typeface="仿宋_GB2312" panose="02010609030101010101" charset="-122"/>
            </a:endParaRPr>
          </a:p>
          <a:p>
            <a:r>
              <a:rPr lang="zh-CN" altLang="en-US">
                <a:solidFill>
                  <a:srgbClr val="FF0000"/>
                </a:solidFill>
                <a:latin typeface="仿宋_GB2312" panose="02010609030101010101" charset="-122"/>
                <a:ea typeface="仿宋_GB2312" panose="02010609030101010101" charset="-122"/>
                <a:cs typeface="仿宋_GB2312" panose="02010609030101010101" charset="-122"/>
              </a:rPr>
              <a:t>分析写法不同点：</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    </a:t>
            </a:r>
            <a:r>
              <a:rPr lang="zh-CN" altLang="en-US">
                <a:latin typeface="仿宋_GB2312" panose="02010609030101010101" charset="-122"/>
                <a:ea typeface="仿宋_GB2312" panose="02010609030101010101" charset="-122"/>
                <a:cs typeface="仿宋_GB2312" panose="02010609030101010101" charset="-122"/>
              </a:rPr>
              <a:t>高诗运用了</a:t>
            </a:r>
            <a:r>
              <a:rPr lang="zh-CN" altLang="en-US">
                <a:highlight>
                  <a:srgbClr val="00FF00"/>
                </a:highlight>
                <a:latin typeface="仿宋_GB2312" panose="02010609030101010101" charset="-122"/>
                <a:ea typeface="仿宋_GB2312" panose="02010609030101010101" charset="-122"/>
                <a:cs typeface="仿宋_GB2312" panose="02010609030101010101" charset="-122"/>
              </a:rPr>
              <a:t>对比</a:t>
            </a:r>
            <a:r>
              <a:rPr lang="zh-CN" altLang="en-US">
                <a:latin typeface="仿宋_GB2312" panose="02010609030101010101" charset="-122"/>
                <a:ea typeface="仿宋_GB2312" panose="02010609030101010101" charset="-122"/>
                <a:cs typeface="仿宋_GB2312" panose="02010609030101010101" charset="-122"/>
              </a:rPr>
              <a:t>的手法，</a:t>
            </a:r>
            <a:r>
              <a:rPr lang="en-US" altLang="zh-CN">
                <a:latin typeface="仿宋_GB2312" panose="02010609030101010101" charset="-122"/>
                <a:ea typeface="仿宋_GB2312" panose="02010609030101010101" charset="-122"/>
                <a:cs typeface="仿宋_GB2312" panose="02010609030101010101" charset="-122"/>
              </a:rPr>
              <a:t>“</a:t>
            </a:r>
            <a:r>
              <a:rPr lang="zh-CN" altLang="en-US">
                <a:latin typeface="仿宋_GB2312" panose="02010609030101010101" charset="-122"/>
                <a:ea typeface="仿宋_GB2312" panose="02010609030101010101" charset="-122"/>
                <a:cs typeface="仿宋_GB2312" panose="02010609030101010101" charset="-122"/>
              </a:rPr>
              <a:t>今日欢游复明日，便将京洛看钱塘</a:t>
            </a:r>
            <a:r>
              <a:rPr lang="en-US" altLang="zh-CN">
                <a:latin typeface="仿宋_GB2312" panose="02010609030101010101" charset="-122"/>
                <a:ea typeface="仿宋_GB2312" panose="02010609030101010101" charset="-122"/>
                <a:cs typeface="仿宋_GB2312" panose="02010609030101010101" charset="-122"/>
              </a:rPr>
              <a:t>”</a:t>
            </a:r>
            <a:r>
              <a:rPr lang="zh-CN" altLang="en-US">
                <a:latin typeface="仿宋_GB2312" panose="02010609030101010101" charset="-122"/>
                <a:ea typeface="仿宋_GB2312" panose="02010609030101010101" charset="-122"/>
                <a:cs typeface="仿宋_GB2312" panose="02010609030101010101" charset="-122"/>
              </a:rPr>
              <a:t>，将北宋都城汴京的沦陷与南宋统治阶级在钱塘（杭州）的欢游作对比，</a:t>
            </a:r>
            <a:r>
              <a:rPr lang="zh-CN" altLang="en-US">
                <a:highlight>
                  <a:srgbClr val="00FF00"/>
                </a:highlight>
                <a:latin typeface="仿宋_GB2312" panose="02010609030101010101" charset="-122"/>
                <a:ea typeface="仿宋_GB2312" panose="02010609030101010101" charset="-122"/>
                <a:cs typeface="仿宋_GB2312" panose="02010609030101010101" charset="-122"/>
              </a:rPr>
              <a:t>直接批判</a:t>
            </a:r>
            <a:r>
              <a:rPr lang="zh-CN" altLang="en-US">
                <a:latin typeface="仿宋_GB2312" panose="02010609030101010101" charset="-122"/>
                <a:ea typeface="仿宋_GB2312" panose="02010609030101010101" charset="-122"/>
                <a:cs typeface="仿宋_GB2312" panose="02010609030101010101" charset="-122"/>
              </a:rPr>
              <a:t>南宋统治者的偏安享乐，不思进取，讽刺意味更加强烈。李诗则运用了</a:t>
            </a:r>
            <a:r>
              <a:rPr lang="zh-CN" altLang="en-US">
                <a:highlight>
                  <a:srgbClr val="00FF00"/>
                </a:highlight>
                <a:latin typeface="仿宋_GB2312" panose="02010609030101010101" charset="-122"/>
                <a:ea typeface="仿宋_GB2312" panose="02010609030101010101" charset="-122"/>
                <a:cs typeface="仿宋_GB2312" panose="02010609030101010101" charset="-122"/>
              </a:rPr>
              <a:t>用典和反问</a:t>
            </a:r>
            <a:r>
              <a:rPr lang="zh-CN" altLang="en-US">
                <a:latin typeface="仿宋_GB2312" panose="02010609030101010101" charset="-122"/>
                <a:ea typeface="仿宋_GB2312" panose="02010609030101010101" charset="-122"/>
                <a:cs typeface="仿宋_GB2312" panose="02010609030101010101" charset="-122"/>
              </a:rPr>
              <a:t>的手法。杜宇蕴含思归，这里说杜宇不啼是解事，暗示人们不思归乡，</a:t>
            </a:r>
            <a:r>
              <a:rPr lang="en-US" altLang="zh-CN">
                <a:latin typeface="仿宋_GB2312" panose="02010609030101010101" charset="-122"/>
                <a:ea typeface="仿宋_GB2312" panose="02010609030101010101" charset="-122"/>
                <a:cs typeface="仿宋_GB2312" panose="02010609030101010101" charset="-122"/>
              </a:rPr>
              <a:t>“</a:t>
            </a:r>
            <a:r>
              <a:rPr lang="zh-CN" altLang="en-US">
                <a:latin typeface="仿宋_GB2312" panose="02010609030101010101" charset="-122"/>
                <a:ea typeface="仿宋_GB2312" panose="02010609030101010101" charset="-122"/>
                <a:cs typeface="仿宋_GB2312" panose="02010609030101010101" charset="-122"/>
              </a:rPr>
              <a:t>帝乡谁是肯归人</a:t>
            </a:r>
            <a:r>
              <a:rPr lang="en-US" altLang="zh-CN">
                <a:latin typeface="仿宋_GB2312" panose="02010609030101010101" charset="-122"/>
                <a:ea typeface="仿宋_GB2312" panose="02010609030101010101" charset="-122"/>
                <a:cs typeface="仿宋_GB2312" panose="02010609030101010101" charset="-122"/>
              </a:rPr>
              <a:t>” </a:t>
            </a:r>
            <a:r>
              <a:rPr lang="zh-CN" altLang="en-US">
                <a:latin typeface="仿宋_GB2312" panose="02010609030101010101" charset="-122"/>
                <a:ea typeface="仿宋_GB2312" panose="02010609030101010101" charset="-122"/>
                <a:cs typeface="仿宋_GB2312" panose="02010609030101010101" charset="-122"/>
              </a:rPr>
              <a:t>通过反问，强调了在京城中人们沉迷于世俗，</a:t>
            </a:r>
            <a:r>
              <a:rPr lang="zh-CN" altLang="en-US">
                <a:highlight>
                  <a:srgbClr val="00FF00"/>
                </a:highlight>
                <a:latin typeface="仿宋_GB2312" panose="02010609030101010101" charset="-122"/>
                <a:ea typeface="仿宋_GB2312" panose="02010609030101010101" charset="-122"/>
                <a:cs typeface="仿宋_GB2312" panose="02010609030101010101" charset="-122"/>
              </a:rPr>
              <a:t>委婉</a:t>
            </a:r>
            <a:r>
              <a:rPr lang="zh-CN" altLang="en-US">
                <a:latin typeface="仿宋_GB2312" panose="02010609030101010101" charset="-122"/>
                <a:ea typeface="仿宋_GB2312" panose="02010609030101010101" charset="-122"/>
                <a:cs typeface="仿宋_GB2312" panose="02010609030101010101" charset="-122"/>
              </a:rPr>
              <a:t>地讽刺了那些忘却根本、贪图享乐的人，使讽刺更具深意。</a:t>
            </a:r>
            <a:endParaRPr lang="zh-CN" altLang="en-US">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2019300" y="1593850"/>
            <a:ext cx="8209280" cy="3917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 name="文本框 6"/>
          <p:cNvSpPr txBox="1"/>
          <p:nvPr>
            <p:custDataLst>
              <p:tags r:id="rId2"/>
            </p:custDataLst>
          </p:nvPr>
        </p:nvSpPr>
        <p:spPr>
          <a:xfrm>
            <a:off x="3587115" y="2758440"/>
            <a:ext cx="4471670" cy="1014730"/>
          </a:xfrm>
          <a:prstGeom prst="rect">
            <a:avLst/>
          </a:prstGeom>
          <a:noFill/>
        </p:spPr>
        <p:txBody>
          <a:bodyPr vert="horz" wrap="square" rtlCol="0">
            <a:spAutoFit/>
          </a:bodyPr>
          <a:p>
            <a:pPr algn="l">
              <a:lnSpc>
                <a:spcPct val="150000"/>
              </a:lnSpc>
            </a:pPr>
            <a:r>
              <a:rPr lang="en-US" altLang="zh-CN" sz="4000">
                <a:solidFill>
                  <a:schemeClr val="lt1"/>
                </a:solidFill>
                <a:latin typeface="方正大黑简体" panose="02000000000000000000" charset="-122"/>
                <a:ea typeface="方正大黑简体" panose="02000000000000000000" charset="-122"/>
                <a:cs typeface="方正大黑简体" panose="02000000000000000000" charset="-122"/>
              </a:rPr>
              <a:t>02  </a:t>
            </a:r>
            <a:r>
              <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rPr>
              <a:t>名篇名句默写</a:t>
            </a:r>
            <a:endPar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endParaRPr>
          </a:p>
        </p:txBody>
      </p:sp>
      <p:sp>
        <p:nvSpPr>
          <p:cNvPr id="2" name="图文框 1"/>
          <p:cNvSpPr/>
          <p:nvPr>
            <p:custDataLst>
              <p:tags r:id="rId3"/>
            </p:custDataLst>
          </p:nvPr>
        </p:nvSpPr>
        <p:spPr>
          <a:xfrm>
            <a:off x="2159635" y="1729105"/>
            <a:ext cx="7898130" cy="3638550"/>
          </a:xfrm>
          <a:prstGeom prst="frame">
            <a:avLst>
              <a:gd name="adj1" fmla="val 1216"/>
            </a:avLst>
          </a:prstGeom>
          <a:solidFill>
            <a:schemeClr val="dk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endParaRPr>
          </a:p>
        </p:txBody>
      </p:sp>
      <p:pic>
        <p:nvPicPr>
          <p:cNvPr id="6" name="图片 5" descr="图标镂空"/>
          <p:cNvPicPr>
            <a:picLocks noChangeAspect="1"/>
          </p:cNvPicPr>
          <p:nvPr>
            <p:custDataLst>
              <p:tags r:id="rId4"/>
            </p:custDataLst>
          </p:nvPr>
        </p:nvPicPr>
        <p:blipFill>
          <a:blip r:embed="rId5"/>
          <a:srcRect l="12064" t="11428" r="12701" b="13975"/>
          <a:stretch>
            <a:fillRect/>
          </a:stretch>
        </p:blipFill>
        <p:spPr>
          <a:xfrm>
            <a:off x="7673975" y="2362200"/>
            <a:ext cx="577215" cy="582930"/>
          </a:xfrm>
          <a:prstGeom prst="rect">
            <a:avLst/>
          </a:prstGeom>
        </p:spPr>
      </p:pic>
      <p:sp>
        <p:nvSpPr>
          <p:cNvPr id="13" name="文本框 12"/>
          <p:cNvSpPr txBox="1"/>
          <p:nvPr>
            <p:custDataLst>
              <p:tags r:id="rId6"/>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8" name="图片 7" descr="小鸟站在树枝上的花&#10;&#10;描述已自动生成"/>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087870" y="2196465"/>
            <a:ext cx="3488690" cy="5130800"/>
          </a:xfrm>
          <a:custGeom>
            <a:avLst/>
            <a:gdLst>
              <a:gd name="connsiteX0" fmla="*/ 0 w 4541807"/>
              <a:gd name="connsiteY0" fmla="*/ 0 h 6679129"/>
              <a:gd name="connsiteX1" fmla="*/ 4541807 w 4541807"/>
              <a:gd name="connsiteY1" fmla="*/ 0 h 6679129"/>
              <a:gd name="connsiteX2" fmla="*/ 4541807 w 4541807"/>
              <a:gd name="connsiteY2" fmla="*/ 6679129 h 6679129"/>
              <a:gd name="connsiteX3" fmla="*/ 277173 w 4541807"/>
              <a:gd name="connsiteY3" fmla="*/ 6679129 h 6679129"/>
              <a:gd name="connsiteX4" fmla="*/ 326648 w 4541807"/>
              <a:gd name="connsiteY4" fmla="*/ 6671579 h 6679129"/>
              <a:gd name="connsiteX5" fmla="*/ 1620796 w 4541807"/>
              <a:gd name="connsiteY5" fmla="*/ 5083712 h 6679129"/>
              <a:gd name="connsiteX6" fmla="*/ 1250685 w 4541807"/>
              <a:gd name="connsiteY6" fmla="*/ 4052735 h 6679129"/>
              <a:gd name="connsiteX7" fmla="*/ 1166688 w 4541807"/>
              <a:gd name="connsiteY7" fmla="*/ 3960315 h 6679129"/>
              <a:gd name="connsiteX8" fmla="*/ 1281902 w 4541807"/>
              <a:gd name="connsiteY8" fmla="*/ 3898276 h 6679129"/>
              <a:gd name="connsiteX9" fmla="*/ 1402482 w 4541807"/>
              <a:gd name="connsiteY9" fmla="*/ 3832962 h 6679129"/>
              <a:gd name="connsiteX10" fmla="*/ 1467796 w 4541807"/>
              <a:gd name="connsiteY10" fmla="*/ 3712382 h 6679129"/>
              <a:gd name="connsiteX11" fmla="*/ 1588377 w 4541807"/>
              <a:gd name="connsiteY11" fmla="*/ 2908514 h 6679129"/>
              <a:gd name="connsiteX12" fmla="*/ 1432627 w 4541807"/>
              <a:gd name="connsiteY12" fmla="*/ 2491507 h 6679129"/>
              <a:gd name="connsiteX13" fmla="*/ 714170 w 4541807"/>
              <a:gd name="connsiteY13" fmla="*/ 2672377 h 6679129"/>
              <a:gd name="connsiteX14" fmla="*/ 513203 w 4541807"/>
              <a:gd name="connsiteY14" fmla="*/ 3134601 h 6679129"/>
              <a:gd name="connsiteX15" fmla="*/ 469522 w 4541807"/>
              <a:gd name="connsiteY15" fmla="*/ 3532582 h 6679129"/>
              <a:gd name="connsiteX16" fmla="*/ 326647 w 4541807"/>
              <a:gd name="connsiteY16" fmla="*/ 3495845 h 6679129"/>
              <a:gd name="connsiteX17" fmla="*/ 0 w 4541807"/>
              <a:gd name="connsiteY17" fmla="*/ 3462916 h 66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1807" h="6679129">
                <a:moveTo>
                  <a:pt x="0" y="0"/>
                </a:moveTo>
                <a:lnTo>
                  <a:pt x="4541807" y="0"/>
                </a:lnTo>
                <a:lnTo>
                  <a:pt x="4541807" y="6679129"/>
                </a:lnTo>
                <a:lnTo>
                  <a:pt x="277173" y="6679129"/>
                </a:lnTo>
                <a:lnTo>
                  <a:pt x="326648" y="6671579"/>
                </a:lnTo>
                <a:cubicBezTo>
                  <a:pt x="1065216" y="6520446"/>
                  <a:pt x="1620796" y="5866961"/>
                  <a:pt x="1620796" y="5083712"/>
                </a:cubicBezTo>
                <a:cubicBezTo>
                  <a:pt x="1620796" y="4692088"/>
                  <a:pt x="1481901" y="4332904"/>
                  <a:pt x="1250685" y="4052735"/>
                </a:cubicBezTo>
                <a:lnTo>
                  <a:pt x="1166688" y="3960315"/>
                </a:lnTo>
                <a:lnTo>
                  <a:pt x="1281902" y="3898276"/>
                </a:lnTo>
                <a:lnTo>
                  <a:pt x="1402482" y="3832962"/>
                </a:lnTo>
                <a:lnTo>
                  <a:pt x="1467796" y="3712382"/>
                </a:lnTo>
                <a:lnTo>
                  <a:pt x="1588377" y="2908514"/>
                </a:lnTo>
                <a:lnTo>
                  <a:pt x="1432627" y="2491507"/>
                </a:lnTo>
                <a:lnTo>
                  <a:pt x="714170" y="2672377"/>
                </a:lnTo>
                <a:lnTo>
                  <a:pt x="513203" y="3134601"/>
                </a:lnTo>
                <a:lnTo>
                  <a:pt x="469522" y="3532582"/>
                </a:lnTo>
                <a:lnTo>
                  <a:pt x="326647" y="3495845"/>
                </a:lnTo>
                <a:cubicBezTo>
                  <a:pt x="221137" y="3474254"/>
                  <a:pt x="111893" y="3462916"/>
                  <a:pt x="0" y="3462916"/>
                </a:cubicBezTo>
                <a:close/>
              </a:path>
            </a:pathLst>
          </a:cu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4531995" cy="565721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090160" y="701040"/>
            <a:ext cx="6814185" cy="565785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5488940" y="539750"/>
            <a:ext cx="1036955" cy="337185"/>
          </a:xfrm>
          <a:prstGeom prst="rect">
            <a:avLst/>
          </a:prstGeom>
          <a:solidFill>
            <a:schemeClr val="accent1">
              <a:lumMod val="20000"/>
              <a:lumOff val="80000"/>
            </a:schemeClr>
          </a:solidFill>
        </p:spPr>
        <p:txBody>
          <a:bodyPr wrap="square" rtlCol="0">
            <a:spAutoFit/>
          </a:bodyPr>
          <a:p>
            <a:pPr algn="ctr"/>
            <a:r>
              <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名篇名句默写</a:t>
            </a:r>
            <a:endPar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3" name="文本框 12"/>
          <p:cNvSpPr txBox="1"/>
          <p:nvPr>
            <p:custDataLst>
              <p:tags r:id="rId6"/>
            </p:custDataLst>
          </p:nvPr>
        </p:nvSpPr>
        <p:spPr>
          <a:xfrm>
            <a:off x="5158740" y="923925"/>
            <a:ext cx="7033260" cy="42989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0" name="文本框 99"/>
          <p:cNvSpPr txBox="1"/>
          <p:nvPr/>
        </p:nvSpPr>
        <p:spPr>
          <a:xfrm>
            <a:off x="347980" y="923925"/>
            <a:ext cx="4375150" cy="5015865"/>
          </a:xfrm>
          <a:prstGeom prst="rect">
            <a:avLst/>
          </a:prstGeom>
          <a:noFill/>
          <a:ln w="9525">
            <a:noFill/>
          </a:ln>
        </p:spPr>
        <p:txBody>
          <a:bodyPr wrap="square">
            <a:spAutoFit/>
          </a:bodyPr>
          <a:p>
            <a:pPr indent="0"/>
            <a:r>
              <a:rPr lang="zh-CN" sz="2000" b="0">
                <a:solidFill>
                  <a:srgbClr val="000000"/>
                </a:solidFill>
                <a:ea typeface="宋体" panose="02010600030101010101" pitchFamily="2" charset="-122"/>
              </a:rPr>
              <a:t>17.补写出下列句子中的空缺部分。(6分)(1)某景区从李白《梦游天姥吟留别》中“</a:t>
            </a:r>
            <a:r>
              <a:rPr lang="en-US" sz="2000" b="0" u="sng">
                <a:solidFill>
                  <a:srgbClr val="000000"/>
                </a:solidFill>
                <a:latin typeface="宋体" panose="02010600030101010101" pitchFamily="2" charset="-122"/>
                <a:ea typeface="宋体" panose="02010600030101010101" pitchFamily="2" charset="-122"/>
              </a:rPr>
              <a:t>            </a:t>
            </a:r>
            <a:r>
              <a:rPr lang="zh-CN" sz="2000" b="0">
                <a:solidFill>
                  <a:srgbClr val="000000"/>
                </a:solidFill>
                <a:ea typeface="宋体" panose="02010600030101010101" pitchFamily="2" charset="-122"/>
              </a:rPr>
              <a:t>，</a:t>
            </a:r>
            <a:r>
              <a:rPr lang="en-US" sz="2000" b="0" u="sng">
                <a:solidFill>
                  <a:srgbClr val="000000"/>
                </a:solidFill>
                <a:latin typeface="宋体" panose="02010600030101010101" pitchFamily="2" charset="-122"/>
                <a:ea typeface="宋体" panose="02010600030101010101" pitchFamily="2" charset="-122"/>
              </a:rPr>
              <a:t>            </a:t>
            </a:r>
            <a:r>
              <a:rPr lang="zh-CN" sz="2000" b="0">
                <a:solidFill>
                  <a:srgbClr val="000000"/>
                </a:solidFill>
                <a:ea typeface="宋体" panose="02010600030101010101" pitchFamily="2" charset="-122"/>
              </a:rPr>
              <a:t>”两句获得灵感，在悬崖观景台打造日出光影秀，再现诗中奇幻壮丽的自然景观。(2)小武的学校正在组织“读三国·论英雄”的读书交流活动，他依据苏轼《赤壁赋》中描写曹操风采的“</a:t>
            </a:r>
            <a:r>
              <a:rPr lang="en-US" sz="2000" b="0" u="sng">
                <a:solidFill>
                  <a:srgbClr val="000000"/>
                </a:solidFill>
                <a:latin typeface="宋体" panose="02010600030101010101" pitchFamily="2" charset="-122"/>
                <a:ea typeface="宋体" panose="02010600030101010101" pitchFamily="2" charset="-122"/>
              </a:rPr>
              <a:t>          </a:t>
            </a:r>
            <a:r>
              <a:rPr lang="zh-CN" sz="2000" b="0">
                <a:solidFill>
                  <a:srgbClr val="000000"/>
                </a:solidFill>
                <a:ea typeface="宋体" panose="02010600030101010101" pitchFamily="2" charset="-122"/>
              </a:rPr>
              <a:t>，</a:t>
            </a:r>
            <a:r>
              <a:rPr lang="en-US" sz="2000" b="0" u="sng">
                <a:solidFill>
                  <a:srgbClr val="000000"/>
                </a:solidFill>
                <a:latin typeface="宋体" panose="02010600030101010101" pitchFamily="2" charset="-122"/>
                <a:ea typeface="宋体" panose="02010600030101010101" pitchFamily="2" charset="-122"/>
              </a:rPr>
              <a:t>              </a:t>
            </a:r>
            <a:r>
              <a:rPr lang="zh-CN" sz="2000" b="0">
                <a:solidFill>
                  <a:srgbClr val="000000"/>
                </a:solidFill>
                <a:ea typeface="宋体" panose="02010600030101010101" pitchFamily="2" charset="-122"/>
              </a:rPr>
              <a:t>”两句，认为曹操是真正的英雄。(3)古诗文中经常可见“美人”这一意象。它既可以指美丽的女子，也可以寄寓美好的理想、高远的志向，如“</a:t>
            </a:r>
            <a:r>
              <a:rPr lang="en-US" sz="2000" b="0" u="sng">
                <a:solidFill>
                  <a:srgbClr val="000000"/>
                </a:solidFill>
                <a:latin typeface="宋体" panose="02010600030101010101" pitchFamily="2" charset="-122"/>
                <a:ea typeface="宋体" panose="02010600030101010101" pitchFamily="2" charset="-122"/>
              </a:rPr>
              <a:t>         </a:t>
            </a:r>
            <a:r>
              <a:rPr lang="zh-CN" sz="2000" b="0">
                <a:solidFill>
                  <a:srgbClr val="000000"/>
                </a:solidFill>
                <a:ea typeface="宋体" panose="02010600030101010101" pitchFamily="2" charset="-122"/>
              </a:rPr>
              <a:t>，</a:t>
            </a:r>
            <a:r>
              <a:rPr lang="en-US" sz="2000" b="0" u="sng">
                <a:solidFill>
                  <a:srgbClr val="000000"/>
                </a:solidFill>
                <a:latin typeface="宋体" panose="02010600030101010101" pitchFamily="2" charset="-122"/>
                <a:ea typeface="宋体" panose="02010600030101010101" pitchFamily="2" charset="-122"/>
              </a:rPr>
              <a:t>             </a:t>
            </a:r>
            <a:r>
              <a:rPr lang="zh-CN" sz="2000" b="0">
                <a:solidFill>
                  <a:srgbClr val="000000"/>
                </a:solidFill>
                <a:ea typeface="宋体" panose="02010600030101010101" pitchFamily="2" charset="-122"/>
              </a:rPr>
              <a:t>”。</a:t>
            </a:r>
            <a:endParaRPr lang="zh-CN" altLang="en-US" sz="2000"/>
          </a:p>
        </p:txBody>
      </p:sp>
      <p:sp>
        <p:nvSpPr>
          <p:cNvPr id="2" name="文本框 1"/>
          <p:cNvSpPr txBox="1"/>
          <p:nvPr/>
        </p:nvSpPr>
        <p:spPr>
          <a:xfrm>
            <a:off x="5388610" y="1479550"/>
            <a:ext cx="5895340" cy="4523105"/>
          </a:xfrm>
          <a:prstGeom prst="rect">
            <a:avLst/>
          </a:prstGeom>
          <a:noFill/>
          <a:ln w="9525">
            <a:noFill/>
          </a:ln>
        </p:spPr>
        <p:txBody>
          <a:bodyPr wrap="square">
            <a:spAutoFit/>
          </a:bodyPr>
          <a:p>
            <a:pPr indent="0"/>
            <a:r>
              <a:rPr lang="zh-CN" sz="2400" b="1">
                <a:solidFill>
                  <a:srgbClr val="FF0000"/>
                </a:solidFill>
                <a:ea typeface="宋体" panose="02010600030101010101" pitchFamily="2" charset="-122"/>
              </a:rPr>
              <a:t>17.</a:t>
            </a:r>
            <a:endParaRPr lang="zh-CN" sz="2400" b="1">
              <a:solidFill>
                <a:srgbClr val="FF0000"/>
              </a:solidFill>
              <a:ea typeface="宋体" panose="02010600030101010101" pitchFamily="2" charset="-122"/>
            </a:endParaRPr>
          </a:p>
          <a:p>
            <a:pPr indent="0"/>
            <a:r>
              <a:rPr lang="zh-CN" sz="2400" b="1">
                <a:solidFill>
                  <a:srgbClr val="FF0000"/>
                </a:solidFill>
                <a:ea typeface="宋体" panose="02010600030101010101" pitchFamily="2" charset="-122"/>
              </a:rPr>
              <a:t>(1)半</a:t>
            </a:r>
            <a:r>
              <a:rPr lang="zh-CN" sz="2400" b="1">
                <a:solidFill>
                  <a:srgbClr val="FF0000"/>
                </a:solidFill>
                <a:highlight>
                  <a:srgbClr val="FFFF00"/>
                </a:highlight>
                <a:ea typeface="宋体" panose="02010600030101010101" pitchFamily="2" charset="-122"/>
              </a:rPr>
              <a:t>壁</a:t>
            </a:r>
            <a:r>
              <a:rPr lang="zh-CN" sz="2400" b="1">
                <a:solidFill>
                  <a:srgbClr val="FF0000"/>
                </a:solidFill>
                <a:ea typeface="宋体" panose="02010600030101010101" pitchFamily="2" charset="-122"/>
              </a:rPr>
              <a:t>见海日  空中闻天鸡  </a:t>
            </a:r>
            <a:endParaRPr lang="zh-CN" sz="2400" b="1">
              <a:solidFill>
                <a:srgbClr val="FF0000"/>
              </a:solidFill>
              <a:ea typeface="宋体" panose="02010600030101010101" pitchFamily="2" charset="-122"/>
            </a:endParaRPr>
          </a:p>
          <a:p>
            <a:pPr indent="0"/>
            <a:r>
              <a:rPr lang="zh-CN" sz="2400" b="1">
                <a:solidFill>
                  <a:srgbClr val="FF0000"/>
                </a:solidFill>
                <a:ea typeface="宋体" panose="02010600030101010101" pitchFamily="2" charset="-122"/>
              </a:rPr>
              <a:t>(2)</a:t>
            </a:r>
            <a:r>
              <a:rPr lang="zh-CN" sz="2400" b="1">
                <a:solidFill>
                  <a:srgbClr val="FF0000"/>
                </a:solidFill>
                <a:highlight>
                  <a:srgbClr val="FFFF00"/>
                </a:highlight>
                <a:ea typeface="宋体" panose="02010600030101010101" pitchFamily="2" charset="-122"/>
              </a:rPr>
              <a:t>酾</a:t>
            </a:r>
            <a:r>
              <a:rPr lang="zh-CN" sz="2400" b="1">
                <a:solidFill>
                  <a:srgbClr val="FF0000"/>
                </a:solidFill>
                <a:ea typeface="宋体" panose="02010600030101010101" pitchFamily="2" charset="-122"/>
              </a:rPr>
              <a:t>酒临江</a:t>
            </a:r>
            <a:r>
              <a:rPr lang="en-US" sz="2400" b="1">
                <a:solidFill>
                  <a:srgbClr val="FF0000"/>
                </a:solidFill>
                <a:latin typeface="宋体" panose="02010600030101010101" pitchFamily="2" charset="-122"/>
                <a:ea typeface="宋体" panose="02010600030101010101" pitchFamily="2" charset="-122"/>
              </a:rPr>
              <a:t> </a:t>
            </a:r>
            <a:r>
              <a:rPr lang="zh-CN" sz="2400" b="1">
                <a:solidFill>
                  <a:srgbClr val="FF0000"/>
                </a:solidFill>
                <a:ea typeface="宋体" panose="02010600030101010101" pitchFamily="2" charset="-122"/>
              </a:rPr>
              <a:t>横</a:t>
            </a:r>
            <a:r>
              <a:rPr lang="zh-CN" sz="2400" b="1">
                <a:solidFill>
                  <a:srgbClr val="FF0000"/>
                </a:solidFill>
                <a:highlight>
                  <a:srgbClr val="FFFF00"/>
                </a:highlight>
                <a:ea typeface="宋体" panose="02010600030101010101" pitchFamily="2" charset="-122"/>
              </a:rPr>
              <a:t>槊</a:t>
            </a:r>
            <a:r>
              <a:rPr lang="zh-CN" sz="2400" b="1">
                <a:solidFill>
                  <a:srgbClr val="FF0000"/>
                </a:solidFill>
                <a:ea typeface="宋体" panose="02010600030101010101" pitchFamily="2" charset="-122"/>
              </a:rPr>
              <a:t>赋诗(3)示例：</a:t>
            </a:r>
            <a:endParaRPr lang="zh-CN" sz="2400" b="1">
              <a:solidFill>
                <a:srgbClr val="FF0000"/>
              </a:solidFill>
              <a:ea typeface="宋体" panose="02010600030101010101" pitchFamily="2" charset="-122"/>
            </a:endParaRPr>
          </a:p>
          <a:p>
            <a:pPr indent="0"/>
            <a:r>
              <a:rPr lang="zh-CN" sz="2400" b="1">
                <a:solidFill>
                  <a:srgbClr val="FF0000"/>
                </a:solidFill>
                <a:ea typeface="宋体" panose="02010600030101010101" pitchFamily="2" charset="-122"/>
              </a:rPr>
              <a:t>①</a:t>
            </a:r>
            <a:r>
              <a:rPr lang="zh-CN" sz="2400" b="1">
                <a:solidFill>
                  <a:srgbClr val="FF0000"/>
                </a:solidFill>
                <a:highlight>
                  <a:srgbClr val="FFFF00"/>
                </a:highlight>
                <a:ea typeface="宋体" panose="02010600030101010101" pitchFamily="2" charset="-122"/>
              </a:rPr>
              <a:t>匪</a:t>
            </a:r>
            <a:r>
              <a:rPr lang="zh-CN" sz="2400" b="1">
                <a:solidFill>
                  <a:srgbClr val="FF0000"/>
                </a:solidFill>
                <a:ea typeface="宋体" panose="02010600030101010101" pitchFamily="2" charset="-122"/>
              </a:rPr>
              <a:t>女之为美 美人之</a:t>
            </a:r>
            <a:r>
              <a:rPr lang="zh-CN" sz="2400" b="1">
                <a:solidFill>
                  <a:srgbClr val="FF0000"/>
                </a:solidFill>
                <a:highlight>
                  <a:srgbClr val="FFFF00"/>
                </a:highlight>
                <a:ea typeface="宋体" panose="02010600030101010101" pitchFamily="2" charset="-122"/>
              </a:rPr>
              <a:t>贻</a:t>
            </a:r>
            <a:r>
              <a:rPr lang="zh-CN" sz="2400" b="1">
                <a:solidFill>
                  <a:srgbClr val="FF0000"/>
                </a:solidFill>
                <a:ea typeface="宋体" panose="02010600030101010101" pitchFamily="2" charset="-122"/>
              </a:rPr>
              <a:t>(《诗经·静女》)  ②战士军前半死生 美人</a:t>
            </a:r>
            <a:r>
              <a:rPr lang="zh-CN" sz="2400" b="1">
                <a:solidFill>
                  <a:srgbClr val="FF0000"/>
                </a:solidFill>
                <a:highlight>
                  <a:srgbClr val="FFFF00"/>
                </a:highlight>
                <a:ea typeface="宋体" panose="02010600030101010101" pitchFamily="2" charset="-122"/>
              </a:rPr>
              <a:t>帐</a:t>
            </a:r>
            <a:r>
              <a:rPr lang="zh-CN" sz="2400" b="1">
                <a:solidFill>
                  <a:srgbClr val="FF0000"/>
                </a:solidFill>
                <a:ea typeface="宋体" panose="02010600030101010101" pitchFamily="2" charset="-122"/>
              </a:rPr>
              <a:t>下犹歌舞(高适《燕歌行》)  </a:t>
            </a:r>
            <a:endParaRPr lang="zh-CN" sz="2400" b="1">
              <a:solidFill>
                <a:srgbClr val="FF0000"/>
              </a:solidFill>
              <a:ea typeface="宋体" panose="02010600030101010101" pitchFamily="2" charset="-122"/>
            </a:endParaRPr>
          </a:p>
          <a:p>
            <a:pPr indent="0"/>
            <a:r>
              <a:rPr lang="zh-CN" sz="2400" b="1">
                <a:solidFill>
                  <a:srgbClr val="FF0000"/>
                </a:solidFill>
                <a:ea typeface="宋体" panose="02010600030101010101" pitchFamily="2" charset="-122"/>
              </a:rPr>
              <a:t>③</a:t>
            </a:r>
            <a:r>
              <a:rPr lang="zh-CN" sz="2400" b="1">
                <a:solidFill>
                  <a:srgbClr val="FF0000"/>
                </a:solidFill>
                <a:highlight>
                  <a:srgbClr val="FFFF00"/>
                </a:highlight>
                <a:ea typeface="宋体" panose="02010600030101010101" pitchFamily="2" charset="-122"/>
              </a:rPr>
              <a:t>惟</a:t>
            </a:r>
            <a:r>
              <a:rPr lang="zh-CN" sz="2400" b="1">
                <a:solidFill>
                  <a:srgbClr val="FF0000"/>
                </a:solidFill>
                <a:ea typeface="宋体" panose="02010600030101010101" pitchFamily="2" charset="-122"/>
              </a:rPr>
              <a:t>草木之零落兮 恐美人之迟暮(屈原《离骚》)  </a:t>
            </a:r>
            <a:endParaRPr lang="zh-CN" sz="2400" b="1">
              <a:solidFill>
                <a:srgbClr val="FF0000"/>
              </a:solidFill>
              <a:ea typeface="宋体" panose="02010600030101010101" pitchFamily="2" charset="-122"/>
            </a:endParaRPr>
          </a:p>
          <a:p>
            <a:pPr indent="0"/>
            <a:r>
              <a:rPr lang="zh-CN" sz="2400" b="1">
                <a:solidFill>
                  <a:srgbClr val="FF0000"/>
                </a:solidFill>
                <a:ea typeface="宋体" panose="02010600030101010101" pitchFamily="2" charset="-122"/>
              </a:rPr>
              <a:t>④</a:t>
            </a:r>
            <a:r>
              <a:rPr lang="zh-CN" sz="2400" b="1">
                <a:solidFill>
                  <a:srgbClr val="FF0000"/>
                </a:solidFill>
                <a:highlight>
                  <a:srgbClr val="FFFF00"/>
                </a:highlight>
                <a:ea typeface="宋体" panose="02010600030101010101" pitchFamily="2" charset="-122"/>
              </a:rPr>
              <a:t>渺渺</a:t>
            </a:r>
            <a:r>
              <a:rPr lang="zh-CN" sz="2400" b="1">
                <a:solidFill>
                  <a:srgbClr val="FF0000"/>
                </a:solidFill>
                <a:ea typeface="宋体" panose="02010600030101010101" pitchFamily="2" charset="-122"/>
              </a:rPr>
              <a:t>兮予怀</a:t>
            </a:r>
            <a:r>
              <a:rPr lang="en-US" altLang="zh-CN" sz="2400" b="1">
                <a:solidFill>
                  <a:srgbClr val="FF0000"/>
                </a:solidFill>
                <a:ea typeface="宋体" panose="02010600030101010101" pitchFamily="2" charset="-122"/>
              </a:rPr>
              <a:t> </a:t>
            </a:r>
            <a:r>
              <a:rPr lang="zh-CN" sz="2400" b="1">
                <a:solidFill>
                  <a:srgbClr val="FF0000"/>
                </a:solidFill>
                <a:ea typeface="宋体" panose="02010600030101010101" pitchFamily="2" charset="-122"/>
              </a:rPr>
              <a:t>望美人兮天一方(苏轼《赤壁赋》)  </a:t>
            </a:r>
            <a:endParaRPr lang="zh-CN" sz="2400" b="1">
              <a:solidFill>
                <a:srgbClr val="FF0000"/>
              </a:solidFill>
              <a:ea typeface="宋体" panose="02010600030101010101" pitchFamily="2" charset="-122"/>
            </a:endParaRPr>
          </a:p>
          <a:p>
            <a:pPr indent="0"/>
            <a:r>
              <a:rPr lang="zh-CN" sz="2400" b="1">
                <a:solidFill>
                  <a:srgbClr val="FF0000"/>
                </a:solidFill>
                <a:ea typeface="宋体" panose="02010600030101010101" pitchFamily="2" charset="-122"/>
              </a:rPr>
              <a:t>⑤看美人头上 袅袅春</a:t>
            </a:r>
            <a:r>
              <a:rPr lang="zh-CN" sz="2400" b="1">
                <a:solidFill>
                  <a:srgbClr val="FF0000"/>
                </a:solidFill>
                <a:highlight>
                  <a:srgbClr val="FFFF00"/>
                </a:highlight>
                <a:ea typeface="宋体" panose="02010600030101010101" pitchFamily="2" charset="-122"/>
              </a:rPr>
              <a:t>幡</a:t>
            </a:r>
            <a:r>
              <a:rPr lang="zh-CN" sz="2400" b="1">
                <a:solidFill>
                  <a:srgbClr val="FF0000"/>
                </a:solidFill>
                <a:ea typeface="宋体" panose="02010600030101010101" pitchFamily="2" charset="-122"/>
              </a:rPr>
              <a:t>(辛弃疾《汉宫春》)</a:t>
            </a:r>
            <a:endParaRPr lang="zh-CN" altLang="en-US" sz="2400" b="1">
              <a:solidFill>
                <a:srgbClr val="FF0000"/>
              </a:solidFill>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2019300" y="1593850"/>
            <a:ext cx="8209280" cy="3917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 name="文本框 6"/>
          <p:cNvSpPr txBox="1"/>
          <p:nvPr>
            <p:custDataLst>
              <p:tags r:id="rId2"/>
            </p:custDataLst>
          </p:nvPr>
        </p:nvSpPr>
        <p:spPr>
          <a:xfrm>
            <a:off x="3279140" y="2785745"/>
            <a:ext cx="4798695" cy="1014730"/>
          </a:xfrm>
          <a:prstGeom prst="rect">
            <a:avLst/>
          </a:prstGeom>
          <a:noFill/>
        </p:spPr>
        <p:txBody>
          <a:bodyPr vert="horz" wrap="square" rtlCol="0">
            <a:spAutoFit/>
          </a:bodyPr>
          <a:p>
            <a:pPr algn="l">
              <a:lnSpc>
                <a:spcPct val="150000"/>
              </a:lnSpc>
            </a:pPr>
            <a:r>
              <a:rPr lang="en-US" altLang="zh-CN" sz="4000">
                <a:solidFill>
                  <a:schemeClr val="lt1"/>
                </a:solidFill>
                <a:latin typeface="方正大黑简体" panose="02000000000000000000" charset="-122"/>
                <a:ea typeface="方正大黑简体" panose="02000000000000000000" charset="-122"/>
                <a:cs typeface="方正大黑简体" panose="02000000000000000000" charset="-122"/>
              </a:rPr>
              <a:t>03  </a:t>
            </a:r>
            <a:r>
              <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rPr>
              <a:t>语言文字运用</a:t>
            </a:r>
            <a:endParaRPr lang="zh-CN" altLang="en-US" sz="4000">
              <a:solidFill>
                <a:schemeClr val="lt1"/>
              </a:solidFill>
              <a:latin typeface="方正大黑简体" panose="02000000000000000000" charset="-122"/>
              <a:ea typeface="方正大黑简体" panose="02000000000000000000" charset="-122"/>
              <a:cs typeface="方正大黑简体" panose="02000000000000000000" charset="-122"/>
              <a:sym typeface="+mn-ea"/>
            </a:endParaRPr>
          </a:p>
        </p:txBody>
      </p:sp>
      <p:sp>
        <p:nvSpPr>
          <p:cNvPr id="2" name="图文框 1"/>
          <p:cNvSpPr/>
          <p:nvPr>
            <p:custDataLst>
              <p:tags r:id="rId3"/>
            </p:custDataLst>
          </p:nvPr>
        </p:nvSpPr>
        <p:spPr>
          <a:xfrm>
            <a:off x="2159635" y="1729105"/>
            <a:ext cx="7898130" cy="3638550"/>
          </a:xfrm>
          <a:prstGeom prst="frame">
            <a:avLst>
              <a:gd name="adj1" fmla="val 1216"/>
            </a:avLst>
          </a:prstGeom>
          <a:solidFill>
            <a:schemeClr val="dk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endParaRPr>
          </a:p>
        </p:txBody>
      </p:sp>
      <p:pic>
        <p:nvPicPr>
          <p:cNvPr id="6" name="图片 5" descr="图标镂空"/>
          <p:cNvPicPr>
            <a:picLocks noChangeAspect="1"/>
          </p:cNvPicPr>
          <p:nvPr>
            <p:custDataLst>
              <p:tags r:id="rId4"/>
            </p:custDataLst>
          </p:nvPr>
        </p:nvPicPr>
        <p:blipFill>
          <a:blip r:embed="rId5"/>
          <a:srcRect l="12064" t="11428" r="12701" b="13975"/>
          <a:stretch>
            <a:fillRect/>
          </a:stretch>
        </p:blipFill>
        <p:spPr>
          <a:xfrm>
            <a:off x="7684770" y="2402840"/>
            <a:ext cx="577215" cy="582930"/>
          </a:xfrm>
          <a:prstGeom prst="rect">
            <a:avLst/>
          </a:prstGeom>
        </p:spPr>
      </p:pic>
      <p:sp>
        <p:nvSpPr>
          <p:cNvPr id="13" name="文本框 12"/>
          <p:cNvSpPr txBox="1"/>
          <p:nvPr>
            <p:custDataLst>
              <p:tags r:id="rId6"/>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8" name="图片 7" descr="小鸟站在树枝上的花&#10;&#10;描述已自动生成"/>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087870" y="2196465"/>
            <a:ext cx="3488690" cy="5130800"/>
          </a:xfrm>
          <a:custGeom>
            <a:avLst/>
            <a:gdLst>
              <a:gd name="connsiteX0" fmla="*/ 0 w 4541807"/>
              <a:gd name="connsiteY0" fmla="*/ 0 h 6679129"/>
              <a:gd name="connsiteX1" fmla="*/ 4541807 w 4541807"/>
              <a:gd name="connsiteY1" fmla="*/ 0 h 6679129"/>
              <a:gd name="connsiteX2" fmla="*/ 4541807 w 4541807"/>
              <a:gd name="connsiteY2" fmla="*/ 6679129 h 6679129"/>
              <a:gd name="connsiteX3" fmla="*/ 277173 w 4541807"/>
              <a:gd name="connsiteY3" fmla="*/ 6679129 h 6679129"/>
              <a:gd name="connsiteX4" fmla="*/ 326648 w 4541807"/>
              <a:gd name="connsiteY4" fmla="*/ 6671579 h 6679129"/>
              <a:gd name="connsiteX5" fmla="*/ 1620796 w 4541807"/>
              <a:gd name="connsiteY5" fmla="*/ 5083712 h 6679129"/>
              <a:gd name="connsiteX6" fmla="*/ 1250685 w 4541807"/>
              <a:gd name="connsiteY6" fmla="*/ 4052735 h 6679129"/>
              <a:gd name="connsiteX7" fmla="*/ 1166688 w 4541807"/>
              <a:gd name="connsiteY7" fmla="*/ 3960315 h 6679129"/>
              <a:gd name="connsiteX8" fmla="*/ 1281902 w 4541807"/>
              <a:gd name="connsiteY8" fmla="*/ 3898276 h 6679129"/>
              <a:gd name="connsiteX9" fmla="*/ 1402482 w 4541807"/>
              <a:gd name="connsiteY9" fmla="*/ 3832962 h 6679129"/>
              <a:gd name="connsiteX10" fmla="*/ 1467796 w 4541807"/>
              <a:gd name="connsiteY10" fmla="*/ 3712382 h 6679129"/>
              <a:gd name="connsiteX11" fmla="*/ 1588377 w 4541807"/>
              <a:gd name="connsiteY11" fmla="*/ 2908514 h 6679129"/>
              <a:gd name="connsiteX12" fmla="*/ 1432627 w 4541807"/>
              <a:gd name="connsiteY12" fmla="*/ 2491507 h 6679129"/>
              <a:gd name="connsiteX13" fmla="*/ 714170 w 4541807"/>
              <a:gd name="connsiteY13" fmla="*/ 2672377 h 6679129"/>
              <a:gd name="connsiteX14" fmla="*/ 513203 w 4541807"/>
              <a:gd name="connsiteY14" fmla="*/ 3134601 h 6679129"/>
              <a:gd name="connsiteX15" fmla="*/ 469522 w 4541807"/>
              <a:gd name="connsiteY15" fmla="*/ 3532582 h 6679129"/>
              <a:gd name="connsiteX16" fmla="*/ 326647 w 4541807"/>
              <a:gd name="connsiteY16" fmla="*/ 3495845 h 6679129"/>
              <a:gd name="connsiteX17" fmla="*/ 0 w 4541807"/>
              <a:gd name="connsiteY17" fmla="*/ 3462916 h 66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1807" h="6679129">
                <a:moveTo>
                  <a:pt x="0" y="0"/>
                </a:moveTo>
                <a:lnTo>
                  <a:pt x="4541807" y="0"/>
                </a:lnTo>
                <a:lnTo>
                  <a:pt x="4541807" y="6679129"/>
                </a:lnTo>
                <a:lnTo>
                  <a:pt x="277173" y="6679129"/>
                </a:lnTo>
                <a:lnTo>
                  <a:pt x="326648" y="6671579"/>
                </a:lnTo>
                <a:cubicBezTo>
                  <a:pt x="1065216" y="6520446"/>
                  <a:pt x="1620796" y="5866961"/>
                  <a:pt x="1620796" y="5083712"/>
                </a:cubicBezTo>
                <a:cubicBezTo>
                  <a:pt x="1620796" y="4692088"/>
                  <a:pt x="1481901" y="4332904"/>
                  <a:pt x="1250685" y="4052735"/>
                </a:cubicBezTo>
                <a:lnTo>
                  <a:pt x="1166688" y="3960315"/>
                </a:lnTo>
                <a:lnTo>
                  <a:pt x="1281902" y="3898276"/>
                </a:lnTo>
                <a:lnTo>
                  <a:pt x="1402482" y="3832962"/>
                </a:lnTo>
                <a:lnTo>
                  <a:pt x="1467796" y="3712382"/>
                </a:lnTo>
                <a:lnTo>
                  <a:pt x="1588377" y="2908514"/>
                </a:lnTo>
                <a:lnTo>
                  <a:pt x="1432627" y="2491507"/>
                </a:lnTo>
                <a:lnTo>
                  <a:pt x="714170" y="2672377"/>
                </a:lnTo>
                <a:lnTo>
                  <a:pt x="513203" y="3134601"/>
                </a:lnTo>
                <a:lnTo>
                  <a:pt x="469522" y="3532582"/>
                </a:lnTo>
                <a:lnTo>
                  <a:pt x="326647" y="3495845"/>
                </a:lnTo>
                <a:cubicBezTo>
                  <a:pt x="221137" y="3474254"/>
                  <a:pt x="111893" y="3462916"/>
                  <a:pt x="0" y="3462916"/>
                </a:cubicBezTo>
                <a:close/>
              </a:path>
            </a:pathLst>
          </a:cu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54305" y="527685"/>
            <a:ext cx="11751310" cy="625411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16" name="文本框 15"/>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altLang="zh-CN" sz="2000" dirty="0" smtClean="0">
              <a:solidFill>
                <a:schemeClr val="lt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252730" y="633095"/>
            <a:ext cx="11544935" cy="2371090"/>
          </a:xfrm>
          <a:prstGeom prst="rect">
            <a:avLst/>
          </a:prstGeom>
        </p:spPr>
        <p:txBody>
          <a:bodyPr>
            <a:noAutofit/>
          </a:bodyPr>
          <a:p>
            <a:pPr marL="0" indent="0" algn="just" defTabSz="266700" fontAlgn="base" latinLnBrk="1">
              <a:lnSpc>
                <a:spcPts val="2200"/>
              </a:lnSpc>
              <a:spcBef>
                <a:spcPct val="0"/>
              </a:spcBef>
              <a:spcAft>
                <a:spcPct val="0"/>
              </a:spcAft>
            </a:pP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18.</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请在文中画横线</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(A</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B)</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处填入恰当的成语。</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(2</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分</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a:t>
            </a:r>
            <a:endParaRPr lang="en-US" altLang="zh-CN" sz="2000">
              <a:solidFill>
                <a:srgbClr val="000000"/>
              </a:solidFill>
              <a:latin typeface="仿宋_GB2312" panose="02010609030101010101" charset="-122"/>
              <a:ea typeface="仿宋_GB2312" panose="02010609030101010101" charset="-122"/>
              <a:cs typeface="仿宋_GB2312" panose="02010609030101010101" charset="-122"/>
            </a:endParaRPr>
          </a:p>
          <a:p>
            <a:pPr marL="215900" indent="-215900" algn="just" defTabSz="266700" fontAlgn="base" latinLnBrk="1">
              <a:lnSpc>
                <a:spcPts val="2200"/>
              </a:lnSpc>
              <a:spcBef>
                <a:spcPct val="0"/>
              </a:spcBef>
              <a:spcAft>
                <a:spcPct val="0"/>
              </a:spcAft>
            </a:pP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19.</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请在文中括号内补写恰当的语句，使整段文字语意完整连贯，内容贴切，逻辑严密，每处不超过</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15</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个字。</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(4</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分</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a:t>
            </a:r>
            <a:endParaRPr lang="en-US" altLang="zh-CN" sz="2000">
              <a:solidFill>
                <a:srgbClr val="000000"/>
              </a:solidFill>
              <a:latin typeface="仿宋_GB2312" panose="02010609030101010101" charset="-122"/>
              <a:ea typeface="仿宋_GB2312" panose="02010609030101010101" charset="-122"/>
              <a:cs typeface="仿宋_GB2312" panose="02010609030101010101" charset="-122"/>
            </a:endParaRPr>
          </a:p>
          <a:p>
            <a:pPr marL="228600" indent="-228600" algn="just" defTabSz="266700" fontAlgn="base" latinLnBrk="1">
              <a:lnSpc>
                <a:spcPts val="2200"/>
              </a:lnSpc>
              <a:spcBef>
                <a:spcPct val="0"/>
              </a:spcBef>
              <a:spcAft>
                <a:spcPct val="0"/>
              </a:spcAft>
            </a:pP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20.</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文中画波浪线部分有两处语病，请指出其序号并做修改。可增删少量词语，但不得改变原意。</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(4</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分</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a:t>
            </a:r>
            <a:endParaRPr lang="en-US" altLang="zh-CN" sz="2000">
              <a:solidFill>
                <a:srgbClr val="000000"/>
              </a:solidFill>
              <a:latin typeface="仿宋_GB2312" panose="02010609030101010101" charset="-122"/>
              <a:ea typeface="仿宋_GB2312" panose="02010609030101010101" charset="-122"/>
              <a:cs typeface="仿宋_GB2312" panose="02010609030101010101" charset="-122"/>
            </a:endParaRPr>
          </a:p>
          <a:p>
            <a:pPr marL="0" indent="0" algn="just" defTabSz="266700" fontAlgn="base" latinLnBrk="1">
              <a:lnSpc>
                <a:spcPts val="2200"/>
              </a:lnSpc>
              <a:spcBef>
                <a:spcPct val="0"/>
              </a:spcBef>
              <a:spcAft>
                <a:spcPct val="0"/>
              </a:spcAft>
            </a:pP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21.</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文章第五段划线</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(a</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b</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c</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d)</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处需要补充虚词，使句意完整，下列最恰当的一项是</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(3</a:t>
            </a:r>
            <a:r>
              <a:rPr lang="zh-CN" altLang="en-US" sz="2000">
                <a:solidFill>
                  <a:srgbClr val="000000"/>
                </a:solidFill>
                <a:latin typeface="仿宋_GB2312" panose="02010609030101010101" charset="-122"/>
                <a:ea typeface="仿宋_GB2312" panose="02010609030101010101" charset="-122"/>
                <a:cs typeface="仿宋_GB2312" panose="02010609030101010101" charset="-122"/>
              </a:rPr>
              <a:t>分</a:t>
            </a:r>
            <a:r>
              <a:rPr lang="en-US" altLang="zh-CN" sz="2000">
                <a:solidFill>
                  <a:srgbClr val="000000"/>
                </a:solidFill>
                <a:latin typeface="仿宋_GB2312" panose="02010609030101010101" charset="-122"/>
                <a:ea typeface="仿宋_GB2312" panose="02010609030101010101" charset="-122"/>
                <a:cs typeface="仿宋_GB2312" panose="02010609030101010101" charset="-122"/>
              </a:rPr>
              <a:t>)</a:t>
            </a:r>
            <a:endParaRPr lang="en-US" altLang="zh-CN" sz="2000">
              <a:solidFill>
                <a:srgbClr val="000000"/>
              </a:solidFill>
              <a:latin typeface="仿宋_GB2312" panose="02010609030101010101" charset="-122"/>
              <a:ea typeface="仿宋_GB2312" panose="02010609030101010101" charset="-122"/>
              <a:cs typeface="仿宋_GB2312" panose="02010609030101010101" charset="-122"/>
            </a:endParaRPr>
          </a:p>
          <a:p>
            <a:pPr marL="0" indent="0" algn="just" defTabSz="266700" fontAlgn="base" latinLnBrk="1">
              <a:lnSpc>
                <a:spcPts val="2200"/>
              </a:lnSpc>
              <a:spcBef>
                <a:spcPct val="0"/>
              </a:spcBef>
              <a:spcAft>
                <a:spcPct val="0"/>
              </a:spcAft>
            </a:pPr>
            <a:r>
              <a:rPr lang="en-US" altLang="zh-CN" sz="2000">
                <a:solidFill>
                  <a:srgbClr val="000000"/>
                </a:solidFill>
                <a:latin typeface="仿宋_GB2312" panose="02010609030101010101" charset="-122"/>
                <a:ea typeface="仿宋_GB2312" panose="02010609030101010101" charset="-122"/>
                <a:cs typeface="仿宋_GB2312" panose="02010609030101010101" charset="-122"/>
                <a:sym typeface="+mn-ea"/>
              </a:rPr>
              <a:t>22.</a:t>
            </a:r>
            <a:r>
              <a:rPr lang="zh-CN" altLang="en-US" sz="2000">
                <a:solidFill>
                  <a:srgbClr val="000000"/>
                </a:solidFill>
                <a:latin typeface="仿宋_GB2312" panose="02010609030101010101" charset="-122"/>
                <a:ea typeface="仿宋_GB2312" panose="02010609030101010101" charset="-122"/>
                <a:cs typeface="仿宋_GB2312" panose="02010609030101010101" charset="-122"/>
                <a:sym typeface="+mn-ea"/>
              </a:rPr>
              <a:t>满足消费者需求的产品才能赢得口碑。</a:t>
            </a:r>
            <a:r>
              <a:rPr lang="en-US" altLang="zh-CN" sz="2000">
                <a:solidFill>
                  <a:srgbClr val="000000"/>
                </a:solidFill>
                <a:latin typeface="仿宋_GB2312" panose="02010609030101010101" charset="-122"/>
                <a:ea typeface="仿宋_GB2312" panose="02010609030101010101" charset="-122"/>
                <a:cs typeface="仿宋_GB2312" panose="02010609030101010101" charset="-122"/>
                <a:sym typeface="+mn-ea"/>
              </a:rPr>
              <a:t>2025</a:t>
            </a:r>
            <a:r>
              <a:rPr lang="zh-CN" altLang="en-US" sz="2000">
                <a:solidFill>
                  <a:srgbClr val="000000"/>
                </a:solidFill>
                <a:latin typeface="仿宋_GB2312" panose="02010609030101010101" charset="-122"/>
                <a:ea typeface="仿宋_GB2312" panose="02010609030101010101" charset="-122"/>
                <a:cs typeface="仿宋_GB2312" panose="02010609030101010101" charset="-122"/>
                <a:sym typeface="+mn-ea"/>
              </a:rPr>
              <a:t>武汉马拉松完赛奖牌被网友夸赞“情绪价值拉满”，请结合奖牌图案，简要分析网友这样评价的原因。</a:t>
            </a:r>
            <a:r>
              <a:rPr lang="en-US" altLang="zh-CN" sz="2000">
                <a:solidFill>
                  <a:srgbClr val="000000"/>
                </a:solidFill>
                <a:latin typeface="仿宋_GB2312" panose="02010609030101010101" charset="-122"/>
                <a:ea typeface="仿宋_GB2312" panose="02010609030101010101" charset="-122"/>
                <a:cs typeface="仿宋_GB2312" panose="02010609030101010101" charset="-122"/>
                <a:sym typeface="+mn-ea"/>
              </a:rPr>
              <a:t>(5</a:t>
            </a:r>
            <a:r>
              <a:rPr lang="zh-CN" altLang="en-US" sz="2000">
                <a:solidFill>
                  <a:srgbClr val="000000"/>
                </a:solidFill>
                <a:latin typeface="仿宋_GB2312" panose="02010609030101010101" charset="-122"/>
                <a:ea typeface="仿宋_GB2312" panose="02010609030101010101" charset="-122"/>
                <a:cs typeface="仿宋_GB2312" panose="02010609030101010101" charset="-122"/>
                <a:sym typeface="+mn-ea"/>
              </a:rPr>
              <a:t>分</a:t>
            </a:r>
            <a:r>
              <a:rPr lang="en-US" altLang="zh-CN" sz="2000">
                <a:solidFill>
                  <a:srgbClr val="000000"/>
                </a:solidFill>
                <a:latin typeface="仿宋_GB2312" panose="02010609030101010101" charset="-122"/>
                <a:ea typeface="仿宋_GB2312" panose="02010609030101010101" charset="-122"/>
                <a:cs typeface="仿宋_GB2312" panose="02010609030101010101" charset="-122"/>
                <a:sym typeface="+mn-ea"/>
              </a:rPr>
              <a:t>)</a:t>
            </a:r>
            <a:endParaRPr lang="en-US" altLang="zh-CN" sz="2000">
              <a:latin typeface="仿宋_GB2312" panose="02010609030101010101" charset="-122"/>
              <a:ea typeface="仿宋_GB2312" panose="02010609030101010101" charset="-122"/>
              <a:cs typeface="仿宋_GB2312" panose="02010609030101010101" charset="-122"/>
            </a:endParaRPr>
          </a:p>
          <a:p>
            <a:pPr marL="0" indent="0" algn="just" defTabSz="266700" fontAlgn="base" latinLnBrk="1">
              <a:lnSpc>
                <a:spcPts val="2200"/>
              </a:lnSpc>
              <a:spcBef>
                <a:spcPct val="0"/>
              </a:spcBef>
              <a:spcAft>
                <a:spcPct val="0"/>
              </a:spcAft>
            </a:pPr>
            <a:endParaRPr lang="en-US" altLang="zh-CN" sz="2000">
              <a:latin typeface="仿宋_GB2312" panose="02010609030101010101" charset="-122"/>
              <a:ea typeface="仿宋_GB2312" panose="02010609030101010101" charset="-122"/>
              <a:cs typeface="仿宋_GB2312" panose="02010609030101010101" charset="-122"/>
            </a:endParaRPr>
          </a:p>
        </p:txBody>
      </p:sp>
      <p:sp>
        <p:nvSpPr>
          <p:cNvPr id="6" name="文本框 5"/>
          <p:cNvSpPr txBox="1"/>
          <p:nvPr/>
        </p:nvSpPr>
        <p:spPr>
          <a:xfrm>
            <a:off x="154305" y="2625725"/>
            <a:ext cx="11545570" cy="4046220"/>
          </a:xfrm>
          <a:prstGeom prst="rect">
            <a:avLst/>
          </a:prstGeom>
          <a:noFill/>
        </p:spPr>
        <p:txBody>
          <a:bodyPr wrap="square" rtlCol="0">
            <a:noAutofit/>
          </a:bodyPr>
          <a:p>
            <a:r>
              <a:rPr lang="zh-CN" altLang="en-US" sz="2000">
                <a:highlight>
                  <a:srgbClr val="FFFF00"/>
                </a:highlight>
                <a:latin typeface="仿宋_GB2312" panose="02010609030101010101" charset="-122"/>
                <a:ea typeface="仿宋_GB2312" panose="02010609030101010101" charset="-122"/>
                <a:cs typeface="仿宋_GB2312" panose="02010609030101010101" charset="-122"/>
              </a:rPr>
              <a:t>【试题分析】</a:t>
            </a:r>
            <a:r>
              <a:rPr lang="zh-CN" altLang="en-US" sz="2000">
                <a:latin typeface="仿宋_GB2312" panose="02010609030101010101" charset="-122"/>
                <a:ea typeface="仿宋_GB2312" panose="02010609030101010101" charset="-122"/>
                <a:cs typeface="仿宋_GB2312" panose="02010609030101010101" charset="-122"/>
              </a:rPr>
              <a:t>本组语言运用试题在命制上注重</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选材的生活性和考点的全面性</a:t>
            </a:r>
            <a:r>
              <a:rPr lang="zh-CN" altLang="en-US" sz="2000">
                <a:latin typeface="仿宋_GB2312" panose="02010609030101010101" charset="-122"/>
                <a:ea typeface="仿宋_GB2312" panose="02010609030101010101" charset="-122"/>
                <a:cs typeface="仿宋_GB2312" panose="02010609030101010101" charset="-122"/>
              </a:rPr>
              <a:t>，在考查点上紧密围绕高考对语言运用能力的要求，能够较为全面地考查考生的语言素养和综合运用能力，具有较高的质量和区分度。</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选材贴近生活</a:t>
            </a:r>
            <a:r>
              <a:rPr lang="zh-CN" altLang="en-US" sz="2000">
                <a:latin typeface="仿宋_GB2312" panose="02010609030101010101" charset="-122"/>
                <a:ea typeface="仿宋_GB2312" panose="02010609030101010101" charset="-122"/>
                <a:cs typeface="仿宋_GB2312" panose="02010609030101010101" charset="-122"/>
              </a:rPr>
              <a:t>：以日常生活中</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常见的垃圾袋、杯子等产品</a:t>
            </a:r>
            <a:r>
              <a:rPr lang="zh-CN" altLang="en-US" sz="2000">
                <a:latin typeface="仿宋_GB2312" panose="02010609030101010101" charset="-122"/>
                <a:ea typeface="仿宋_GB2312" panose="02010609030101010101" charset="-122"/>
                <a:cs typeface="仿宋_GB2312" panose="02010609030101010101" charset="-122"/>
              </a:rPr>
              <a:t>创新为例，引出关于供给侧与消费端需求关系的讨论，选材具有时代性和生活气息，容易让考生产生共鸣，也能</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引导考生关注生活中的经济现象和创新思维</a:t>
            </a:r>
            <a:r>
              <a:rPr lang="zh-CN" altLang="en-US" sz="2000">
                <a:latin typeface="仿宋_GB2312" panose="02010609030101010101" charset="-122"/>
                <a:ea typeface="仿宋_GB2312" panose="02010609030101010101" charset="-122"/>
                <a:cs typeface="仿宋_GB2312" panose="02010609030101010101" charset="-122"/>
              </a:rPr>
              <a:t>。</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考点覆盖全面</a:t>
            </a:r>
            <a:r>
              <a:rPr lang="zh-CN" altLang="en-US" sz="2000">
                <a:latin typeface="仿宋_GB2312" panose="02010609030101010101" charset="-122"/>
                <a:ea typeface="仿宋_GB2312" panose="02010609030101010101" charset="-122"/>
                <a:cs typeface="仿宋_GB2312" panose="02010609030101010101" charset="-122"/>
              </a:rPr>
              <a:t>：涵盖了</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成语运用、语句补写、语病修改、虚词填空以及图文分析</a:t>
            </a:r>
            <a:r>
              <a:rPr lang="zh-CN" altLang="en-US" sz="2000">
                <a:latin typeface="仿宋_GB2312" panose="02010609030101010101" charset="-122"/>
                <a:ea typeface="仿宋_GB2312" panose="02010609030101010101" charset="-122"/>
                <a:cs typeface="仿宋_GB2312" panose="02010609030101010101" charset="-122"/>
              </a:rPr>
              <a:t>等多个语言运用考点，全面考查了考生在</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语言表达的准确性、连贯性、逻辑性</a:t>
            </a:r>
            <a:r>
              <a:rPr lang="zh-CN" altLang="en-US" sz="2000">
                <a:latin typeface="仿宋_GB2312" panose="02010609030101010101" charset="-122"/>
                <a:ea typeface="仿宋_GB2312" panose="02010609030101010101" charset="-122"/>
                <a:cs typeface="仿宋_GB2312" panose="02010609030101010101" charset="-122"/>
              </a:rPr>
              <a:t>等方面的能力，试题结构合理，层次分明。</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能力要求多样</a:t>
            </a:r>
            <a:r>
              <a:rPr lang="zh-CN" altLang="en-US" sz="2000">
                <a:latin typeface="仿宋_GB2312" panose="02010609030101010101" charset="-122"/>
                <a:ea typeface="仿宋_GB2312" panose="02010609030101010101" charset="-122"/>
                <a:cs typeface="仿宋_GB2312" panose="02010609030101010101" charset="-122"/>
              </a:rPr>
              <a:t>：既考查了考生对</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基础知识</a:t>
            </a:r>
            <a:r>
              <a:rPr lang="zh-CN" altLang="en-US" sz="2000">
                <a:latin typeface="仿宋_GB2312" panose="02010609030101010101" charset="-122"/>
                <a:ea typeface="仿宋_GB2312" panose="02010609030101010101" charset="-122"/>
                <a:cs typeface="仿宋_GB2312" panose="02010609030101010101" charset="-122"/>
              </a:rPr>
              <a:t>的掌握，如成语的正确使用、语病的辨析与修改，又注重考查考生的</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综合运用能力</a:t>
            </a:r>
            <a:r>
              <a:rPr lang="zh-CN" altLang="en-US" sz="2000">
                <a:latin typeface="仿宋_GB2312" panose="02010609030101010101" charset="-122"/>
                <a:ea typeface="仿宋_GB2312" panose="02010609030101010101" charset="-122"/>
                <a:cs typeface="仿宋_GB2312" panose="02010609030101010101" charset="-122"/>
              </a:rPr>
              <a:t>，如根据语境补写句子、分析图文信息等，能够有效区分不同水平层次的考生。</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00"/>
                </a:highlight>
                <a:latin typeface="仿宋_GB2312" panose="02010609030101010101" charset="-122"/>
                <a:ea typeface="仿宋_GB2312" panose="02010609030101010101" charset="-122"/>
                <a:cs typeface="仿宋_GB2312" panose="02010609030101010101" charset="-122"/>
              </a:rPr>
              <a:t>设置情境化问题</a:t>
            </a:r>
            <a:r>
              <a:rPr lang="zh-CN" altLang="en-US" sz="2000">
                <a:latin typeface="仿宋_GB2312" panose="02010609030101010101" charset="-122"/>
                <a:ea typeface="仿宋_GB2312" panose="02010609030101010101" charset="-122"/>
                <a:cs typeface="仿宋_GB2312" panose="02010609030101010101" charset="-122"/>
              </a:rPr>
              <a:t>：在最后一题中，结合</a:t>
            </a:r>
            <a:r>
              <a:rPr lang="en-US" altLang="zh-CN" sz="2000">
                <a:latin typeface="仿宋_GB2312" panose="02010609030101010101" charset="-122"/>
                <a:ea typeface="仿宋_GB2312" panose="02010609030101010101" charset="-122"/>
                <a:cs typeface="仿宋_GB2312" panose="02010609030101010101" charset="-122"/>
              </a:rPr>
              <a:t> 2025 </a:t>
            </a:r>
            <a:r>
              <a:rPr lang="zh-CN" altLang="en-US" sz="2000">
                <a:latin typeface="仿宋_GB2312" panose="02010609030101010101" charset="-122"/>
                <a:ea typeface="仿宋_GB2312" panose="02010609030101010101" charset="-122"/>
                <a:cs typeface="仿宋_GB2312" panose="02010609030101010101" charset="-122"/>
              </a:rPr>
              <a:t>武汉马拉松完赛奖牌图案，让考生分析网友夸赞其</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情绪价值拉满</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的原因，设置了具体的情境化问题，考查考生在</a:t>
            </a:r>
            <a:r>
              <a:rPr lang="zh-CN" altLang="en-US" sz="2000">
                <a:solidFill>
                  <a:srgbClr val="FF0000"/>
                </a:solidFill>
                <a:latin typeface="仿宋_GB2312" panose="02010609030101010101" charset="-122"/>
                <a:ea typeface="仿宋_GB2312" panose="02010609030101010101" charset="-122"/>
                <a:cs typeface="仿宋_GB2312" panose="02010609030101010101" charset="-122"/>
              </a:rPr>
              <a:t>特定情境下运用语言进行分析和表达的能力</a:t>
            </a:r>
            <a:r>
              <a:rPr lang="zh-CN" altLang="en-US" sz="2000">
                <a:latin typeface="仿宋_GB2312" panose="02010609030101010101" charset="-122"/>
                <a:ea typeface="仿宋_GB2312" panose="02010609030101010101" charset="-122"/>
                <a:cs typeface="仿宋_GB2312" panose="02010609030101010101" charset="-122"/>
              </a:rPr>
              <a:t>，体现了语言运用的实用性和灵活性。</a:t>
            </a:r>
            <a:endParaRPr lang="zh-CN" altLang="en-US" sz="2000">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矩形 1"/>
          <p:cNvSpPr/>
          <p:nvPr>
            <p:custDataLst>
              <p:tags r:id="rId2"/>
            </p:custDataLst>
          </p:nvPr>
        </p:nvSpPr>
        <p:spPr>
          <a:xfrm>
            <a:off x="247015" y="701040"/>
            <a:ext cx="5671185" cy="591947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3" name="文本框 2"/>
          <p:cNvSpPr txBox="1"/>
          <p:nvPr>
            <p:custDataLst>
              <p:tags r:id="rId3"/>
            </p:custDataLst>
          </p:nvPr>
        </p:nvSpPr>
        <p:spPr>
          <a:xfrm>
            <a:off x="692150" y="526415"/>
            <a:ext cx="824230" cy="337185"/>
          </a:xfrm>
          <a:prstGeom prst="rect">
            <a:avLst/>
          </a:prstGeom>
          <a:solidFill>
            <a:schemeClr val="accent1">
              <a:lumMod val="20000"/>
              <a:lumOff val="80000"/>
            </a:schemeClr>
          </a:solidFill>
        </p:spPr>
        <p:txBody>
          <a:bodyPr wrap="square" rtlCol="0">
            <a:spAutoFit/>
          </a:bodyPr>
          <a:p>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6096000" y="701040"/>
            <a:ext cx="5883910" cy="61277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6506845"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4" name="矩形 3"/>
          <p:cNvSpPr/>
          <p:nvPr>
            <p:custDataLst>
              <p:tags r:id="rId6"/>
            </p:custDataLst>
          </p:nvPr>
        </p:nvSpPr>
        <p:spPr>
          <a:xfrm>
            <a:off x="6031230" y="1496060"/>
            <a:ext cx="5883910" cy="512508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8" name="文本框 7"/>
          <p:cNvSpPr txBox="1"/>
          <p:nvPr>
            <p:custDataLst>
              <p:tags r:id="rId7"/>
            </p:custDataLst>
          </p:nvPr>
        </p:nvSpPr>
        <p:spPr>
          <a:xfrm>
            <a:off x="6254750" y="1339215"/>
            <a:ext cx="1016000"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custDataLst>
              <p:tags r:id="rId8"/>
            </p:custDataLst>
          </p:nvPr>
        </p:nvSpPr>
        <p:spPr>
          <a:xfrm>
            <a:off x="6096000" y="1729740"/>
            <a:ext cx="5432425"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zh-CN" sz="2000" b="0">
                <a:solidFill>
                  <a:srgbClr val="000000"/>
                </a:solidFill>
                <a:latin typeface="仿宋" panose="02010609060101010101" charset="-122"/>
                <a:ea typeface="仿宋" panose="02010609060101010101" charset="-122"/>
              </a:rPr>
              <a:t>正确运用成语</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6" name="文本框 15"/>
          <p:cNvSpPr txBox="1"/>
          <p:nvPr>
            <p:custDataLst>
              <p:tags r:id="rId9"/>
            </p:custDataLst>
          </p:nvPr>
        </p:nvSpPr>
        <p:spPr>
          <a:xfrm>
            <a:off x="6096000" y="2152015"/>
            <a:ext cx="5819775" cy="4420235"/>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r>
              <a:rPr lang="en-US" altLang="zh-CN" sz="2000" b="0">
                <a:solidFill>
                  <a:srgbClr val="000000"/>
                </a:solidFill>
                <a:latin typeface="仿宋" panose="02010609060101010101" charset="-122"/>
                <a:ea typeface="仿宋" panose="02010609060101010101" charset="-122"/>
                <a:cs typeface="仿宋" panose="02010609060101010101" charset="-122"/>
              </a:rPr>
              <a:t> A </a:t>
            </a:r>
            <a:r>
              <a:rPr lang="zh-CN" altLang="en-US" sz="2000" b="0">
                <a:solidFill>
                  <a:srgbClr val="000000"/>
                </a:solidFill>
                <a:latin typeface="仿宋" panose="02010609060101010101" charset="-122"/>
                <a:ea typeface="仿宋" panose="02010609060101010101" charset="-122"/>
                <a:cs typeface="仿宋" panose="02010609060101010101" charset="-122"/>
              </a:rPr>
              <a:t>处：文中提到</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当现有的产品与升级的需求不相匹配</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，随后给出</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是</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，还是推陈出新</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的选择，这里形成了明显的</a:t>
            </a:r>
            <a:r>
              <a:rPr lang="zh-CN" altLang="en-US" sz="2000" b="0">
                <a:solidFill>
                  <a:srgbClr val="FF0000"/>
                </a:solidFill>
                <a:latin typeface="仿宋" panose="02010609060101010101" charset="-122"/>
                <a:ea typeface="仿宋" panose="02010609060101010101" charset="-122"/>
                <a:cs typeface="仿宋" panose="02010609060101010101" charset="-122"/>
              </a:rPr>
              <a:t>反义对照关系</a:t>
            </a:r>
            <a:r>
              <a:rPr lang="zh-CN" altLang="en-US" sz="2000" b="0">
                <a:solidFill>
                  <a:srgbClr val="000000"/>
                </a:solidFill>
                <a:latin typeface="仿宋" panose="02010609060101010101" charset="-122"/>
                <a:ea typeface="仿宋" panose="02010609060101010101" charset="-122"/>
                <a:cs typeface="仿宋" panose="02010609060101010101" charset="-122"/>
              </a:rPr>
              <a:t>。</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推陈出新</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意思是去掉旧事物的糟粕，取其精华，并使它向新的方向发展</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，那么与之相反的行为应该是</a:t>
            </a:r>
            <a:r>
              <a:rPr lang="zh-CN" altLang="en-US" sz="2000" b="0">
                <a:solidFill>
                  <a:srgbClr val="FF0000"/>
                </a:solidFill>
                <a:latin typeface="仿宋" panose="02010609060101010101" charset="-122"/>
                <a:ea typeface="仿宋" panose="02010609060101010101" charset="-122"/>
                <a:cs typeface="仿宋" panose="02010609060101010101" charset="-122"/>
              </a:rPr>
              <a:t>维持旧有的产品模式，不求改变。</a:t>
            </a:r>
            <a:r>
              <a:rPr lang="en-US" altLang="zh-CN" sz="2000" b="0">
                <a:solidFill>
                  <a:srgbClr val="000000"/>
                </a:solidFill>
                <a:latin typeface="仿宋" panose="02010609060101010101" charset="-122"/>
                <a:ea typeface="仿宋" panose="02010609060101010101" charset="-122"/>
                <a:cs typeface="仿宋" panose="02010609060101010101" charset="-122"/>
              </a:rPr>
              <a:t>​B </a:t>
            </a:r>
            <a:r>
              <a:rPr lang="zh-CN" altLang="en-US" sz="2000" b="0">
                <a:solidFill>
                  <a:srgbClr val="000000"/>
                </a:solidFill>
                <a:latin typeface="仿宋" panose="02010609060101010101" charset="-122"/>
                <a:ea typeface="仿宋" panose="02010609060101010101" charset="-122"/>
                <a:cs typeface="仿宋" panose="02010609060101010101" charset="-122"/>
              </a:rPr>
              <a:t>处：前文强调</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对于企业而言，转型发展的道路绝非坦途</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，接着说</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FF0000"/>
                </a:solidFill>
                <a:latin typeface="仿宋" panose="02010609060101010101" charset="-122"/>
                <a:ea typeface="仿宋" panose="02010609060101010101" charset="-122"/>
                <a:cs typeface="仿宋" panose="02010609060101010101" charset="-122"/>
              </a:rPr>
              <a:t>创新也不是</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，一个</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FF0000"/>
                </a:solidFill>
                <a:latin typeface="仿宋" panose="02010609060101010101" charset="-122"/>
                <a:ea typeface="仿宋" panose="02010609060101010101" charset="-122"/>
                <a:cs typeface="仿宋" panose="02010609060101010101" charset="-122"/>
              </a:rPr>
              <a:t>也不是</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字说明此处应是</a:t>
            </a:r>
            <a:r>
              <a:rPr lang="zh-CN" altLang="en-US" sz="2000" b="0">
                <a:solidFill>
                  <a:srgbClr val="FF0000"/>
                </a:solidFill>
                <a:latin typeface="仿宋" panose="02010609060101010101" charset="-122"/>
                <a:ea typeface="仿宋" panose="02010609060101010101" charset="-122"/>
                <a:cs typeface="仿宋" panose="02010609060101010101" charset="-122"/>
              </a:rPr>
              <a:t>强调创新是困难的</a:t>
            </a:r>
            <a:r>
              <a:rPr lang="zh-CN" altLang="en-US" sz="2000" b="0">
                <a:solidFill>
                  <a:srgbClr val="000000"/>
                </a:solidFill>
                <a:latin typeface="仿宋" panose="02010609060101010101" charset="-122"/>
                <a:ea typeface="仿宋" panose="02010609060101010101" charset="-122"/>
                <a:cs typeface="仿宋" panose="02010609060101010101" charset="-122"/>
              </a:rPr>
              <a:t>，不是轻易就能达成的，因此所填成语应是简单容易之意。</a:t>
            </a:r>
            <a:endParaRPr lang="zh-CN" sz="2200" b="0">
              <a:solidFill>
                <a:srgbClr val="000000"/>
              </a:solidFill>
              <a:ea typeface="黑体" panose="02010609060101010101" charset="-122"/>
            </a:endParaRPr>
          </a:p>
          <a:p>
            <a:pPr indent="0" fontAlgn="auto"/>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7" name="文本框 16"/>
          <p:cNvSpPr txBox="1"/>
          <p:nvPr/>
        </p:nvSpPr>
        <p:spPr>
          <a:xfrm>
            <a:off x="6096000" y="5615305"/>
            <a:ext cx="5432425" cy="1076325"/>
          </a:xfrm>
          <a:prstGeom prst="rect">
            <a:avLst/>
          </a:prstGeom>
          <a:noFill/>
          <a:ln w="9525">
            <a:noFill/>
          </a:ln>
        </p:spPr>
        <p:txBody>
          <a:bodyPr wrap="square">
            <a:spAutoFit/>
          </a:bodyPr>
          <a:p>
            <a:pPr indent="0" fontAlgn="auto"/>
            <a:r>
              <a:rPr lang="zh-CN" sz="2200">
                <a:solidFill>
                  <a:srgbClr val="FF0000"/>
                </a:solidFill>
                <a:ea typeface="黑体" panose="02010609060101010101" charset="-122"/>
                <a:sym typeface="+mn-ea"/>
              </a:rPr>
              <a:t>【参考答案】</a:t>
            </a:r>
            <a:r>
              <a:rPr lang="en-US" sz="2200">
                <a:solidFill>
                  <a:srgbClr val="FF0000"/>
                </a:solidFill>
                <a:latin typeface="宋体" panose="02010600030101010101" pitchFamily="2" charset="-122"/>
                <a:ea typeface="黑体" panose="02010609060101010101" charset="-122"/>
                <a:sym typeface="+mn-ea"/>
              </a:rPr>
              <a:t> </a:t>
            </a:r>
            <a:endParaRPr lang="en-US" sz="2200">
              <a:solidFill>
                <a:srgbClr val="FF0000"/>
              </a:solidFill>
              <a:latin typeface="宋体" panose="02010600030101010101" pitchFamily="2" charset="-122"/>
              <a:ea typeface="黑体" panose="02010609060101010101" charset="-122"/>
              <a:sym typeface="+mn-ea"/>
            </a:endParaRPr>
          </a:p>
          <a:p>
            <a:pPr indent="0" fontAlgn="auto"/>
            <a:r>
              <a:rPr lang="en-US" altLang="zh-CN" sz="2000">
                <a:solidFill>
                  <a:srgbClr val="FF0000"/>
                </a:solidFill>
                <a:latin typeface="仿宋" panose="02010609060101010101" charset="-122"/>
                <a:ea typeface="仿宋" panose="02010609060101010101" charset="-122"/>
                <a:cs typeface="仿宋" panose="02010609060101010101" charset="-122"/>
                <a:sym typeface="+mn-ea"/>
              </a:rPr>
              <a:t>A</a:t>
            </a:r>
            <a:r>
              <a:rPr lang="zh-CN" altLang="en-US" sz="2000">
                <a:solidFill>
                  <a:srgbClr val="FF0000"/>
                </a:solidFill>
                <a:latin typeface="仿宋" panose="02010609060101010101" charset="-122"/>
                <a:ea typeface="仿宋" panose="02010609060101010101" charset="-122"/>
                <a:cs typeface="仿宋" panose="02010609060101010101" charset="-122"/>
                <a:sym typeface="+mn-ea"/>
              </a:rPr>
              <a:t>因循守旧</a:t>
            </a:r>
            <a:r>
              <a:rPr lang="en-US" altLang="zh-CN" sz="20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solidFill>
                <a:latin typeface="仿宋" panose="02010609060101010101" charset="-122"/>
                <a:ea typeface="仿宋" panose="02010609060101010101" charset="-122"/>
                <a:cs typeface="仿宋" panose="02010609060101010101" charset="-122"/>
                <a:sym typeface="+mn-ea"/>
              </a:rPr>
              <a:t>墨守成规、固步自封</a:t>
            </a:r>
            <a:r>
              <a:rPr lang="en-US" altLang="zh-CN" sz="2000">
                <a:solidFill>
                  <a:srgbClr val="FF0000"/>
                </a:solidFill>
                <a:latin typeface="仿宋" panose="02010609060101010101" charset="-122"/>
                <a:ea typeface="仿宋" panose="02010609060101010101" charset="-122"/>
                <a:cs typeface="仿宋" panose="02010609060101010101" charset="-122"/>
                <a:sym typeface="+mn-ea"/>
              </a:rPr>
              <a:t>)   B</a:t>
            </a:r>
            <a:r>
              <a:rPr lang="zh-CN" altLang="en-US" sz="2000">
                <a:solidFill>
                  <a:srgbClr val="FF0000"/>
                </a:solidFill>
                <a:latin typeface="仿宋" panose="02010609060101010101" charset="-122"/>
                <a:ea typeface="仿宋" panose="02010609060101010101" charset="-122"/>
                <a:cs typeface="仿宋" panose="02010609060101010101" charset="-122"/>
                <a:sym typeface="+mn-ea"/>
              </a:rPr>
              <a:t>轻而易举</a:t>
            </a:r>
            <a:r>
              <a:rPr lang="en-US" altLang="zh-CN" sz="20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solidFill>
                <a:latin typeface="仿宋" panose="02010609060101010101" charset="-122"/>
                <a:ea typeface="仿宋" panose="02010609060101010101" charset="-122"/>
                <a:cs typeface="仿宋" panose="02010609060101010101" charset="-122"/>
                <a:sym typeface="+mn-ea"/>
              </a:rPr>
              <a:t>一蹴而就、唾手可得、易如反掌</a:t>
            </a:r>
            <a:r>
              <a:rPr lang="en-US" altLang="zh-CN" sz="2000">
                <a:solidFill>
                  <a:srgbClr val="FF0000"/>
                </a:solidFill>
                <a:latin typeface="仿宋" panose="02010609060101010101" charset="-122"/>
                <a:ea typeface="仿宋" panose="02010609060101010101" charset="-122"/>
                <a:cs typeface="仿宋" panose="02010609060101010101" charset="-122"/>
                <a:sym typeface="+mn-ea"/>
              </a:rPr>
              <a:t>)</a:t>
            </a:r>
            <a:r>
              <a:rPr lang="en-US" sz="2000">
                <a:solidFill>
                  <a:srgbClr val="FF0000"/>
                </a:solidFill>
                <a:latin typeface="仿宋" panose="02010609060101010101" charset="-122"/>
                <a:ea typeface="仿宋" panose="02010609060101010101" charset="-122"/>
                <a:cs typeface="仿宋" panose="02010609060101010101" charset="-122"/>
                <a:sym typeface="+mn-ea"/>
              </a:rPr>
              <a:t> </a:t>
            </a:r>
            <a:r>
              <a:rPr lang="en-US" sz="2200" b="0">
                <a:solidFill>
                  <a:srgbClr val="FF0000"/>
                </a:solidFill>
                <a:latin typeface="宋体" panose="02010600030101010101" pitchFamily="2" charset="-122"/>
              </a:rPr>
              <a:t> </a:t>
            </a:r>
            <a:endParaRPr lang="en-US" altLang="en-US" sz="2200" b="0">
              <a:solidFill>
                <a:srgbClr val="FF0000"/>
              </a:solidFill>
              <a:latin typeface="宋体" panose="02010600030101010101" pitchFamily="2" charset="-122"/>
            </a:endParaRPr>
          </a:p>
        </p:txBody>
      </p:sp>
      <p:sp>
        <p:nvSpPr>
          <p:cNvPr id="6" name="文本框 5"/>
          <p:cNvSpPr txBox="1"/>
          <p:nvPr/>
        </p:nvSpPr>
        <p:spPr>
          <a:xfrm>
            <a:off x="443865" y="1029335"/>
            <a:ext cx="5473700" cy="5015865"/>
          </a:xfrm>
          <a:prstGeom prst="rect">
            <a:avLst/>
          </a:prstGeom>
          <a:noFill/>
        </p:spPr>
        <p:txBody>
          <a:bodyPr wrap="square" rtlCol="0">
            <a:spAutoFit/>
          </a:bodyPr>
          <a:p>
            <a:r>
              <a:rPr lang="en-US" altLang="zh-CN"/>
              <a:t>     </a:t>
            </a:r>
            <a:r>
              <a:rPr lang="en-US" altLang="zh-CN" sz="2000">
                <a:latin typeface="楷体" panose="02010609060101010101" charset="-122"/>
                <a:ea typeface="楷体" panose="02010609060101010101" charset="-122"/>
                <a:cs typeface="楷体" panose="02010609060101010101" charset="-122"/>
              </a:rPr>
              <a:t>  ……</a:t>
            </a:r>
            <a:endParaRPr lang="en-US" altLang="zh-CN" sz="2000">
              <a:latin typeface="楷体" panose="02010609060101010101" charset="-122"/>
              <a:ea typeface="楷体" panose="02010609060101010101" charset="-122"/>
              <a:cs typeface="楷体" panose="02010609060101010101" charset="-122"/>
            </a:endParaRPr>
          </a:p>
          <a:p>
            <a:r>
              <a:rPr lang="en-US" altLang="zh-CN" sz="2000">
                <a:latin typeface="楷体" panose="02010609060101010101" charset="-122"/>
                <a:ea typeface="楷体" panose="02010609060101010101" charset="-122"/>
                <a:cs typeface="楷体" panose="02010609060101010101" charset="-122"/>
              </a:rPr>
              <a:t>    </a:t>
            </a:r>
            <a:r>
              <a:rPr lang="zh-CN" altLang="en-US" sz="2000">
                <a:latin typeface="楷体" panose="02010609060101010101" charset="-122"/>
                <a:ea typeface="楷体" panose="02010609060101010101" charset="-122"/>
                <a:cs typeface="楷体" panose="02010609060101010101" charset="-122"/>
              </a:rPr>
              <a:t>经济飞速发展，</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甲</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。原来的需求并不是消失了，而是升级了。当现有的产品与升级的需求不相匹配，</a:t>
            </a:r>
            <a:r>
              <a:rPr lang="zh-CN" altLang="en-US" sz="2000">
                <a:highlight>
                  <a:srgbClr val="FFFF00"/>
                </a:highlight>
                <a:latin typeface="楷体" panose="02010609060101010101" charset="-122"/>
                <a:ea typeface="楷体" panose="02010609060101010101" charset="-122"/>
                <a:cs typeface="楷体" panose="02010609060101010101" charset="-122"/>
              </a:rPr>
              <a:t>是</a:t>
            </a:r>
            <a:r>
              <a:rPr lang="en-US" altLang="zh-CN" sz="2000">
                <a:highlight>
                  <a:srgbClr val="FFFF00"/>
                </a:highlight>
                <a:latin typeface="楷体" panose="02010609060101010101" charset="-122"/>
                <a:ea typeface="楷体" panose="02010609060101010101" charset="-122"/>
                <a:cs typeface="楷体" panose="02010609060101010101" charset="-122"/>
              </a:rPr>
              <a:t> </a:t>
            </a:r>
            <a:r>
              <a:rPr lang="en-US" altLang="zh-CN" sz="2000" u="sng">
                <a:highlight>
                  <a:srgbClr val="FFFF00"/>
                </a:highlight>
                <a:latin typeface="楷体" panose="02010609060101010101" charset="-122"/>
                <a:ea typeface="楷体" panose="02010609060101010101" charset="-122"/>
                <a:cs typeface="楷体" panose="02010609060101010101" charset="-122"/>
              </a:rPr>
              <a:t>   A    </a:t>
            </a:r>
            <a:r>
              <a:rPr lang="zh-CN" altLang="en-US" sz="2000">
                <a:highlight>
                  <a:srgbClr val="FFFF00"/>
                </a:highlight>
                <a:latin typeface="楷体" panose="02010609060101010101" charset="-122"/>
                <a:ea typeface="楷体" panose="02010609060101010101" charset="-122"/>
                <a:cs typeface="楷体" panose="02010609060101010101" charset="-122"/>
              </a:rPr>
              <a:t>，还是推陈出新</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想要迎头赶上，又该何处用力</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不久前，大容量的</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吨吨桶</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还备受欢迎，但近来，</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迷你杯</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玲珑杯</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口袋杯</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这些体积小、重量轻、易携带的产品，因为满足了消费者通勤、出差、健身等不同场景的需求，销量颇为可观。</a:t>
            </a:r>
            <a:endParaRPr lang="zh-CN" altLang="en-US" sz="2000">
              <a:latin typeface="楷体" panose="02010609060101010101" charset="-122"/>
              <a:ea typeface="楷体" panose="02010609060101010101" charset="-122"/>
              <a:cs typeface="楷体" panose="02010609060101010101" charset="-122"/>
            </a:endParaRPr>
          </a:p>
          <a:p>
            <a:r>
              <a:rPr lang="en-US" altLang="zh-CN" sz="2000">
                <a:latin typeface="楷体" panose="02010609060101010101" charset="-122"/>
                <a:ea typeface="楷体" panose="02010609060101010101" charset="-122"/>
                <a:cs typeface="楷体" panose="02010609060101010101" charset="-122"/>
                <a:sym typeface="+mn-ea"/>
              </a:rPr>
              <a:t>    ……</a:t>
            </a:r>
            <a:endParaRPr lang="zh-CN" altLang="en-US" sz="2000">
              <a:latin typeface="楷体" panose="02010609060101010101" charset="-122"/>
              <a:ea typeface="楷体" panose="02010609060101010101" charset="-122"/>
              <a:cs typeface="楷体" panose="02010609060101010101" charset="-122"/>
            </a:endParaRPr>
          </a:p>
          <a:p>
            <a:r>
              <a:rPr lang="en-US" altLang="zh-CN" sz="2000">
                <a:latin typeface="楷体" panose="02010609060101010101" charset="-122"/>
                <a:ea typeface="楷体" panose="02010609060101010101" charset="-122"/>
                <a:cs typeface="楷体" panose="02010609060101010101" charset="-122"/>
              </a:rPr>
              <a:t>    </a:t>
            </a:r>
            <a:r>
              <a:rPr lang="zh-CN" altLang="en-US" sz="2000">
                <a:latin typeface="楷体" panose="02010609060101010101" charset="-122"/>
                <a:ea typeface="楷体" panose="02010609060101010101" charset="-122"/>
                <a:cs typeface="楷体" panose="02010609060101010101" charset="-122"/>
              </a:rPr>
              <a:t>对于企业而言，转型发展的道路</a:t>
            </a:r>
            <a:r>
              <a:rPr lang="zh-CN" altLang="en-US" sz="2000">
                <a:highlight>
                  <a:srgbClr val="FFFF00"/>
                </a:highlight>
                <a:latin typeface="楷体" panose="02010609060101010101" charset="-122"/>
                <a:ea typeface="楷体" panose="02010609060101010101" charset="-122"/>
                <a:cs typeface="楷体" panose="02010609060101010101" charset="-122"/>
              </a:rPr>
              <a:t>绝非坦途</a:t>
            </a:r>
            <a:r>
              <a:rPr lang="zh-CN" altLang="en-US" sz="2000">
                <a:latin typeface="楷体" panose="02010609060101010101" charset="-122"/>
                <a:ea typeface="楷体" panose="02010609060101010101" charset="-122"/>
                <a:cs typeface="楷体" panose="02010609060101010101" charset="-122"/>
              </a:rPr>
              <a:t>，</a:t>
            </a:r>
            <a:r>
              <a:rPr lang="zh-CN" altLang="en-US" sz="2000">
                <a:highlight>
                  <a:srgbClr val="FFFF00"/>
                </a:highlight>
                <a:latin typeface="楷体" panose="02010609060101010101" charset="-122"/>
                <a:ea typeface="楷体" panose="02010609060101010101" charset="-122"/>
                <a:cs typeface="楷体" panose="02010609060101010101" charset="-122"/>
              </a:rPr>
              <a:t>创新也不是</a:t>
            </a:r>
            <a:r>
              <a:rPr lang="en-US" altLang="zh-CN" sz="2000">
                <a:highlight>
                  <a:srgbClr val="FFFF00"/>
                </a:highlight>
                <a:latin typeface="楷体" panose="02010609060101010101" charset="-122"/>
                <a:ea typeface="楷体" panose="02010609060101010101" charset="-122"/>
                <a:cs typeface="楷体" panose="02010609060101010101" charset="-122"/>
              </a:rPr>
              <a:t> </a:t>
            </a:r>
            <a:r>
              <a:rPr lang="en-US" altLang="zh-CN" sz="2000" u="sng">
                <a:highlight>
                  <a:srgbClr val="FFFF00"/>
                </a:highlight>
                <a:latin typeface="楷体" panose="02010609060101010101" charset="-122"/>
                <a:ea typeface="楷体" panose="02010609060101010101" charset="-122"/>
                <a:cs typeface="楷体" panose="02010609060101010101" charset="-122"/>
              </a:rPr>
              <a:t>  B    </a:t>
            </a:r>
            <a:r>
              <a:rPr lang="zh-CN" altLang="en-US" sz="2000">
                <a:highlight>
                  <a:srgbClr val="FFFF00"/>
                </a:highlight>
                <a:latin typeface="楷体" panose="02010609060101010101" charset="-122"/>
                <a:ea typeface="楷体" panose="02010609060101010101" charset="-122"/>
                <a:cs typeface="楷体" panose="02010609060101010101" charset="-122"/>
              </a:rPr>
              <a:t>的事</a:t>
            </a:r>
            <a:r>
              <a:rPr lang="zh-CN" altLang="en-US" sz="2000">
                <a:latin typeface="楷体" panose="02010609060101010101" charset="-122"/>
                <a:ea typeface="楷体" panose="02010609060101010101" charset="-122"/>
                <a:cs typeface="楷体" panose="02010609060101010101" charset="-122"/>
              </a:rPr>
              <a:t>。深耕技术赋能，以差异化破局，朝着</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正确的方向</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埋头苦干，方能铸就核心竞争力，才能赢得市场，赢得未来。</a:t>
            </a:r>
            <a:endParaRPr lang="zh-CN" altLang="en-US" sz="2000">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6254750" y="863600"/>
            <a:ext cx="5436870" cy="438150"/>
          </a:xfrm>
          <a:prstGeom prst="rect">
            <a:avLst/>
          </a:prstGeom>
          <a:noFill/>
        </p:spPr>
        <p:txBody>
          <a:bodyPr wrap="square" rtlCol="0">
            <a:noAutofit/>
          </a:bodyPr>
          <a:p>
            <a:r>
              <a:rPr lang="en-US" altLang="zh-CN"/>
              <a:t>18.</a:t>
            </a:r>
            <a:r>
              <a:rPr lang="zh-CN" altLang="en-US"/>
              <a:t>请在文中画横线</a:t>
            </a:r>
            <a:r>
              <a:rPr lang="en-US" altLang="zh-CN"/>
              <a:t>(A</a:t>
            </a:r>
            <a:r>
              <a:rPr lang="zh-CN" altLang="en-US"/>
              <a:t>、</a:t>
            </a:r>
            <a:r>
              <a:rPr lang="en-US" altLang="zh-CN"/>
              <a:t>B)</a:t>
            </a:r>
            <a:r>
              <a:rPr lang="zh-CN" altLang="en-US"/>
              <a:t>处填入恰当的成语。</a:t>
            </a:r>
            <a:r>
              <a:rPr lang="en-US" altLang="zh-CN"/>
              <a:t>(2</a:t>
            </a:r>
            <a:r>
              <a:rPr lang="zh-CN" altLang="en-US"/>
              <a:t>分</a:t>
            </a:r>
            <a:r>
              <a:rPr lang="en-US" altLang="zh-CN"/>
              <a:t>)</a:t>
            </a: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723900"/>
            <a:ext cx="8766175" cy="5839460"/>
          </a:xfrm>
          <a:prstGeom prst="rect">
            <a:avLst/>
          </a:prstGeom>
          <a:noFill/>
        </p:spPr>
        <p:txBody>
          <a:bodyPr wrap="square" rtlCol="0">
            <a:noAutofit/>
          </a:bodyPr>
          <a:p>
            <a:pPr indent="609600" fontAlgn="auto">
              <a:extLst>
                <a:ext uri="{35155182-B16C-46BC-9424-99874614C6A1}">
                  <wpsdc:indentchars xmlns:wpsdc="http://www.wps.cn/officeDocument/2017/drawingmlCustomData" val="200" checksum="4158780845"/>
                </a:ext>
              </a:extLst>
            </a:pPr>
            <a:r>
              <a:rPr lang="zh-CN" altLang="en-US" sz="2400" b="1">
                <a:latin typeface="楷体" panose="02010609060101010101" charset="-122"/>
                <a:ea typeface="楷体" panose="02010609060101010101" charset="-122"/>
                <a:cs typeface="楷体" panose="02010609060101010101" charset="-122"/>
              </a:rPr>
              <a:t>材料一：</a:t>
            </a:r>
            <a:endParaRPr lang="zh-CN" altLang="en-US" sz="2400" b="1">
              <a:latin typeface="楷体" panose="02010609060101010101" charset="-122"/>
              <a:ea typeface="楷体" panose="02010609060101010101" charset="-122"/>
              <a:cs typeface="楷体" panose="02010609060101010101" charset="-122"/>
            </a:endParaRPr>
          </a:p>
          <a:p>
            <a:pPr indent="609600" fontAlgn="auto">
              <a:extLst>
                <a:ext uri="{35155182-B16C-46BC-9424-99874614C6A1}">
                  <wpsdc:indentchars xmlns:wpsdc="http://www.wps.cn/officeDocument/2017/drawingmlCustomData" val="200" checksum="4158780845"/>
                </a:ext>
              </a:extLst>
            </a:pPr>
            <a:r>
              <a:rPr lang="zh-CN" altLang="en-US" sz="2400" b="1">
                <a:latin typeface="楷体" panose="02010609060101010101" charset="-122"/>
                <a:ea typeface="楷体" panose="02010609060101010101" charset="-122"/>
                <a:cs typeface="楷体" panose="02010609060101010101" charset="-122"/>
              </a:rPr>
              <a:t>①</a:t>
            </a:r>
            <a:r>
              <a:rPr lang="en-US" altLang="zh-CN" sz="2400" b="1">
                <a:highlight>
                  <a:srgbClr val="FFFF00"/>
                </a:highlight>
                <a:latin typeface="楷体" panose="02010609060101010101" charset="-122"/>
                <a:ea typeface="楷体" panose="02010609060101010101" charset="-122"/>
                <a:cs typeface="楷体" panose="02010609060101010101" charset="-122"/>
              </a:rPr>
              <a:t>95%</a:t>
            </a:r>
            <a:r>
              <a:rPr lang="zh-CN" altLang="en-US" sz="2400" b="1">
                <a:highlight>
                  <a:srgbClr val="FFFF00"/>
                </a:highlight>
                <a:latin typeface="楷体" panose="02010609060101010101" charset="-122"/>
                <a:ea typeface="楷体" panose="02010609060101010101" charset="-122"/>
                <a:cs typeface="楷体" panose="02010609060101010101" charset="-122"/>
              </a:rPr>
              <a:t>的大洋是黑暗无光、压力巨大、地形复杂的深海。探索深海一直是人类的梦想</a:t>
            </a:r>
            <a:r>
              <a:rPr lang="zh-CN" altLang="en-US" sz="2400" b="1">
                <a:latin typeface="楷体" panose="02010609060101010101" charset="-122"/>
                <a:ea typeface="楷体" panose="02010609060101010101" charset="-122"/>
                <a:cs typeface="楷体" panose="02010609060101010101" charset="-122"/>
              </a:rPr>
              <a:t>。</a:t>
            </a:r>
            <a:r>
              <a:rPr lang="zh-CN" altLang="en-US" sz="2400" b="1">
                <a:solidFill>
                  <a:srgbClr val="FF0000"/>
                </a:solidFill>
                <a:latin typeface="楷体" panose="02010609060101010101" charset="-122"/>
                <a:ea typeface="楷体" panose="02010609060101010101" charset="-122"/>
                <a:cs typeface="楷体" panose="02010609060101010101" charset="-122"/>
              </a:rPr>
              <a:t>（</a:t>
            </a:r>
            <a:r>
              <a:rPr lang="en-US" altLang="zh-CN" sz="2400" b="1">
                <a:solidFill>
                  <a:srgbClr val="FF0000"/>
                </a:solidFill>
                <a:latin typeface="楷体" panose="02010609060101010101" charset="-122"/>
                <a:ea typeface="楷体" panose="02010609060101010101" charset="-122"/>
                <a:cs typeface="楷体" panose="02010609060101010101" charset="-122"/>
              </a:rPr>
              <a:t>1A)</a:t>
            </a:r>
            <a:r>
              <a:rPr lang="zh-CN" altLang="en-US" sz="2400" b="1">
                <a:latin typeface="楷体" panose="02010609060101010101" charset="-122"/>
                <a:ea typeface="楷体" panose="02010609060101010101" charset="-122"/>
                <a:cs typeface="楷体" panose="02010609060101010101" charset="-122"/>
              </a:rPr>
              <a:t>进入</a:t>
            </a:r>
            <a:r>
              <a:rPr lang="en-US" altLang="zh-CN" sz="2400" b="1">
                <a:latin typeface="楷体" panose="02010609060101010101" charset="-122"/>
                <a:ea typeface="楷体" panose="02010609060101010101" charset="-122"/>
                <a:cs typeface="楷体" panose="02010609060101010101" charset="-122"/>
              </a:rPr>
              <a:t>20</a:t>
            </a:r>
            <a:r>
              <a:rPr lang="zh-CN" altLang="en-US" sz="2400" b="1">
                <a:latin typeface="楷体" panose="02010609060101010101" charset="-122"/>
                <a:ea typeface="楷体" panose="02010609060101010101" charset="-122"/>
                <a:cs typeface="楷体" panose="02010609060101010101" charset="-122"/>
              </a:rPr>
              <a:t>世纪，人类才慢慢揭开深海未知世界的神秘面纱。</a:t>
            </a:r>
            <a:endParaRPr lang="zh-CN" altLang="en-US" sz="2400" b="1">
              <a:latin typeface="楷体" panose="02010609060101010101" charset="-122"/>
              <a:ea typeface="楷体" panose="02010609060101010101" charset="-122"/>
              <a:cs typeface="楷体" panose="02010609060101010101" charset="-122"/>
            </a:endParaRPr>
          </a:p>
          <a:p>
            <a:pPr indent="609600" fontAlgn="auto">
              <a:extLst>
                <a:ext uri="{35155182-B16C-46BC-9424-99874614C6A1}">
                  <wpsdc:indentchars xmlns:wpsdc="http://www.wps.cn/officeDocument/2017/drawingmlCustomData" val="200" checksum="4158780845"/>
                </a:ext>
              </a:extLst>
            </a:pPr>
            <a:r>
              <a:rPr lang="zh-CN" altLang="en-US" sz="2400" b="1">
                <a:latin typeface="楷体" panose="02010609060101010101" charset="-122"/>
                <a:ea typeface="楷体" panose="02010609060101010101" charset="-122"/>
                <a:cs typeface="楷体" panose="02010609060101010101" charset="-122"/>
              </a:rPr>
              <a:t>②首先为人类进入深海提供</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入场券</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的是深潜技术。</a:t>
            </a:r>
            <a:r>
              <a:rPr lang="en-US" altLang="zh-CN" sz="2400" b="1">
                <a:latin typeface="楷体" panose="02010609060101010101" charset="-122"/>
                <a:ea typeface="楷体" panose="02010609060101010101" charset="-122"/>
                <a:cs typeface="楷体" panose="02010609060101010101" charset="-122"/>
              </a:rPr>
              <a:t>1930</a:t>
            </a:r>
            <a:r>
              <a:rPr lang="zh-CN" altLang="en-US" sz="2400" b="1">
                <a:latin typeface="楷体" panose="02010609060101010101" charset="-122"/>
                <a:ea typeface="楷体" panose="02010609060101010101" charset="-122"/>
                <a:cs typeface="楷体" panose="02010609060101010101" charset="-122"/>
              </a:rPr>
              <a:t>年两位美国科学家乘坐最早的空心深潜球在百慕大成功潜到水下</a:t>
            </a:r>
            <a:r>
              <a:rPr lang="en-US" altLang="zh-CN" sz="2400" b="1">
                <a:latin typeface="楷体" panose="02010609060101010101" charset="-122"/>
                <a:ea typeface="楷体" panose="02010609060101010101" charset="-122"/>
                <a:cs typeface="楷体" panose="02010609060101010101" charset="-122"/>
              </a:rPr>
              <a:t>183</a:t>
            </a:r>
            <a:r>
              <a:rPr lang="zh-CN" altLang="en-US" sz="2400" b="1">
                <a:latin typeface="楷体" panose="02010609060101010101" charset="-122"/>
                <a:ea typeface="楷体" panose="02010609060101010101" charset="-122"/>
                <a:cs typeface="楷体" panose="02010609060101010101" charset="-122"/>
              </a:rPr>
              <a:t>米。</a:t>
            </a:r>
            <a:r>
              <a:rPr lang="en-US" altLang="zh-CN" sz="2400" b="1">
                <a:latin typeface="楷体" panose="02010609060101010101" charset="-122"/>
                <a:ea typeface="楷体" panose="02010609060101010101" charset="-122"/>
                <a:cs typeface="楷体" panose="02010609060101010101" charset="-122"/>
              </a:rPr>
              <a:t>1960</a:t>
            </a:r>
            <a:r>
              <a:rPr lang="zh-CN" altLang="en-US" sz="2400" b="1">
                <a:latin typeface="楷体" panose="02010609060101010101" charset="-122"/>
                <a:ea typeface="楷体" panose="02010609060101010101" charset="-122"/>
                <a:cs typeface="楷体" panose="02010609060101010101" charset="-122"/>
              </a:rPr>
              <a:t>年，瑞士</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的里雅斯特</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号深海潜水器承载两人深潜到马里亚纳海沟的</a:t>
            </a:r>
            <a:r>
              <a:rPr lang="en-US" altLang="zh-CN" sz="2400" b="1">
                <a:latin typeface="楷体" panose="02010609060101010101" charset="-122"/>
                <a:ea typeface="楷体" panose="02010609060101010101" charset="-122"/>
                <a:cs typeface="楷体" panose="02010609060101010101" charset="-122"/>
              </a:rPr>
              <a:t>10916</a:t>
            </a:r>
            <a:r>
              <a:rPr lang="zh-CN" altLang="en-US" sz="2400" b="1">
                <a:latin typeface="楷体" panose="02010609060101010101" charset="-122"/>
                <a:ea typeface="楷体" panose="02010609060101010101" charset="-122"/>
                <a:cs typeface="楷体" panose="02010609060101010101" charset="-122"/>
              </a:rPr>
              <a:t>米处。此后逐步出现能够在水下移动、采样，具有探测功能的深潜器。</a:t>
            </a:r>
            <a:r>
              <a:rPr lang="zh-CN" altLang="en-US" sz="2400" b="1">
                <a:highlight>
                  <a:srgbClr val="FFFF00"/>
                </a:highlight>
                <a:latin typeface="楷体" panose="02010609060101010101" charset="-122"/>
                <a:ea typeface="楷体" panose="02010609060101010101" charset="-122"/>
                <a:cs typeface="楷体" panose="02010609060101010101" charset="-122"/>
              </a:rPr>
              <a:t>目前只有中国和美、法、俄、日等少数国家拥有载人深潜器。我国自主设计研制的</a:t>
            </a:r>
            <a:r>
              <a:rPr lang="en-US" altLang="zh-CN" sz="2400" b="1">
                <a:highlight>
                  <a:srgbClr val="FFFF00"/>
                </a:highlight>
                <a:latin typeface="楷体" panose="02010609060101010101" charset="-122"/>
                <a:ea typeface="楷体" panose="02010609060101010101" charset="-122"/>
                <a:cs typeface="楷体" panose="02010609060101010101" charset="-122"/>
              </a:rPr>
              <a:t>“</a:t>
            </a:r>
            <a:r>
              <a:rPr lang="zh-CN" altLang="en-US" sz="2400" b="1">
                <a:highlight>
                  <a:srgbClr val="FFFF00"/>
                </a:highlight>
                <a:latin typeface="楷体" panose="02010609060101010101" charset="-122"/>
                <a:ea typeface="楷体" panose="02010609060101010101" charset="-122"/>
                <a:cs typeface="楷体" panose="02010609060101010101" charset="-122"/>
              </a:rPr>
              <a:t>蛟龙</a:t>
            </a:r>
            <a:r>
              <a:rPr lang="en-US" altLang="zh-CN" sz="2400" b="1">
                <a:highlight>
                  <a:srgbClr val="FFFF00"/>
                </a:highlight>
                <a:latin typeface="楷体" panose="02010609060101010101" charset="-122"/>
                <a:ea typeface="楷体" panose="02010609060101010101" charset="-122"/>
                <a:cs typeface="楷体" panose="02010609060101010101" charset="-122"/>
              </a:rPr>
              <a:t>”</a:t>
            </a:r>
            <a:r>
              <a:rPr lang="zh-CN" altLang="en-US" sz="2400" b="1">
                <a:highlight>
                  <a:srgbClr val="FFFF00"/>
                </a:highlight>
                <a:latin typeface="楷体" panose="02010609060101010101" charset="-122"/>
                <a:ea typeface="楷体" panose="02010609060101010101" charset="-122"/>
                <a:cs typeface="楷体" panose="02010609060101010101" charset="-122"/>
              </a:rPr>
              <a:t>号、</a:t>
            </a:r>
            <a:r>
              <a:rPr lang="en-US" altLang="zh-CN" sz="2400" b="1">
                <a:highlight>
                  <a:srgbClr val="FFFF00"/>
                </a:highlight>
                <a:latin typeface="楷体" panose="02010609060101010101" charset="-122"/>
                <a:ea typeface="楷体" panose="02010609060101010101" charset="-122"/>
                <a:cs typeface="楷体" panose="02010609060101010101" charset="-122"/>
              </a:rPr>
              <a:t>“</a:t>
            </a:r>
            <a:r>
              <a:rPr lang="zh-CN" altLang="en-US" sz="2400" b="1">
                <a:highlight>
                  <a:srgbClr val="FFFF00"/>
                </a:highlight>
                <a:latin typeface="楷体" panose="02010609060101010101" charset="-122"/>
                <a:ea typeface="楷体" panose="02010609060101010101" charset="-122"/>
                <a:cs typeface="楷体" panose="02010609060101010101" charset="-122"/>
              </a:rPr>
              <a:t>深海勇士</a:t>
            </a:r>
            <a:r>
              <a:rPr lang="en-US" altLang="zh-CN" sz="2400" b="1">
                <a:highlight>
                  <a:srgbClr val="FFFF00"/>
                </a:highlight>
                <a:latin typeface="楷体" panose="02010609060101010101" charset="-122"/>
                <a:ea typeface="楷体" panose="02010609060101010101" charset="-122"/>
                <a:cs typeface="楷体" panose="02010609060101010101" charset="-122"/>
              </a:rPr>
              <a:t>”</a:t>
            </a:r>
            <a:r>
              <a:rPr lang="zh-CN" altLang="en-US" sz="2400" b="1">
                <a:highlight>
                  <a:srgbClr val="FFFF00"/>
                </a:highlight>
                <a:latin typeface="楷体" panose="02010609060101010101" charset="-122"/>
                <a:ea typeface="楷体" panose="02010609060101010101" charset="-122"/>
                <a:cs typeface="楷体" panose="02010609060101010101" charset="-122"/>
              </a:rPr>
              <a:t>号和</a:t>
            </a:r>
            <a:r>
              <a:rPr lang="en-US" altLang="zh-CN" sz="2400" b="1">
                <a:highlight>
                  <a:srgbClr val="FFFF00"/>
                </a:highlight>
                <a:latin typeface="楷体" panose="02010609060101010101" charset="-122"/>
                <a:ea typeface="楷体" panose="02010609060101010101" charset="-122"/>
                <a:cs typeface="楷体" panose="02010609060101010101" charset="-122"/>
              </a:rPr>
              <a:t>“</a:t>
            </a:r>
            <a:r>
              <a:rPr lang="zh-CN" altLang="en-US" sz="2400" b="1">
                <a:highlight>
                  <a:srgbClr val="FFFF00"/>
                </a:highlight>
                <a:latin typeface="楷体" panose="02010609060101010101" charset="-122"/>
                <a:ea typeface="楷体" panose="02010609060101010101" charset="-122"/>
                <a:cs typeface="楷体" panose="02010609060101010101" charset="-122"/>
              </a:rPr>
              <a:t>奋斗者</a:t>
            </a:r>
            <a:r>
              <a:rPr lang="en-US" altLang="zh-CN" sz="2400" b="1">
                <a:highlight>
                  <a:srgbClr val="FFFF00"/>
                </a:highlight>
                <a:latin typeface="楷体" panose="02010609060101010101" charset="-122"/>
                <a:ea typeface="楷体" panose="02010609060101010101" charset="-122"/>
                <a:cs typeface="楷体" panose="02010609060101010101" charset="-122"/>
              </a:rPr>
              <a:t>”</a:t>
            </a:r>
            <a:r>
              <a:rPr lang="zh-CN" altLang="en-US" sz="2400" b="1">
                <a:highlight>
                  <a:srgbClr val="FFFF00"/>
                </a:highlight>
                <a:latin typeface="楷体" panose="02010609060101010101" charset="-122"/>
                <a:ea typeface="楷体" panose="02010609060101010101" charset="-122"/>
                <a:cs typeface="楷体" panose="02010609060101010101" charset="-122"/>
              </a:rPr>
              <a:t>号，</a:t>
            </a:r>
            <a:r>
              <a:rPr lang="zh-CN" altLang="en-US" sz="2400" b="1">
                <a:solidFill>
                  <a:srgbClr val="FF0000"/>
                </a:solidFill>
                <a:highlight>
                  <a:srgbClr val="FFFF00"/>
                </a:highlight>
                <a:latin typeface="楷体" panose="02010609060101010101" charset="-122"/>
                <a:ea typeface="楷体" panose="02010609060101010101" charset="-122"/>
                <a:cs typeface="楷体" panose="02010609060101010101" charset="-122"/>
              </a:rPr>
              <a:t>下潜深度覆盖了大洋纵深万余米的</a:t>
            </a:r>
            <a:r>
              <a:rPr lang="en-US" altLang="zh-CN" sz="2400" b="1">
                <a:solidFill>
                  <a:srgbClr val="FF0000"/>
                </a:solidFill>
                <a:highlight>
                  <a:srgbClr val="FFFF00"/>
                </a:highlight>
                <a:latin typeface="楷体" panose="02010609060101010101" charset="-122"/>
                <a:ea typeface="楷体" panose="02010609060101010101" charset="-122"/>
                <a:cs typeface="楷体" panose="02010609060101010101" charset="-122"/>
              </a:rPr>
              <a:t>“</a:t>
            </a:r>
            <a:r>
              <a:rPr lang="zh-CN" altLang="en-US" sz="2400" b="1">
                <a:solidFill>
                  <a:srgbClr val="FF0000"/>
                </a:solidFill>
                <a:highlight>
                  <a:srgbClr val="FFFF00"/>
                </a:highlight>
                <a:latin typeface="楷体" panose="02010609060101010101" charset="-122"/>
                <a:ea typeface="楷体" panose="02010609060101010101" charset="-122"/>
                <a:cs typeface="楷体" panose="02010609060101010101" charset="-122"/>
              </a:rPr>
              <a:t>全海深</a:t>
            </a:r>
            <a:r>
              <a:rPr lang="en-US" altLang="zh-CN" sz="2400" b="1">
                <a:solidFill>
                  <a:srgbClr val="FF0000"/>
                </a:solidFill>
                <a:highlight>
                  <a:srgbClr val="FFFF00"/>
                </a:highlight>
                <a:latin typeface="楷体" panose="02010609060101010101" charset="-122"/>
                <a:ea typeface="楷体" panose="02010609060101010101" charset="-122"/>
                <a:cs typeface="楷体" panose="02010609060101010101" charset="-122"/>
              </a:rPr>
              <a:t>”</a:t>
            </a:r>
            <a:r>
              <a:rPr lang="zh-CN" altLang="en-US" sz="2400" b="1">
                <a:highlight>
                  <a:srgbClr val="FFFF00"/>
                </a:highlight>
                <a:latin typeface="楷体" panose="02010609060101010101" charset="-122"/>
                <a:ea typeface="楷体" panose="02010609060101010101" charset="-122"/>
                <a:cs typeface="楷体" panose="02010609060101010101" charset="-122"/>
              </a:rPr>
              <a:t>。</a:t>
            </a:r>
            <a:r>
              <a:rPr lang="zh-CN" altLang="en-US" sz="2400" b="1">
                <a:solidFill>
                  <a:srgbClr val="FF0000"/>
                </a:solidFill>
                <a:highlight>
                  <a:srgbClr val="FFFF00"/>
                </a:highlight>
                <a:latin typeface="楷体" panose="02010609060101010101" charset="-122"/>
                <a:ea typeface="楷体" panose="02010609060101010101" charset="-122"/>
                <a:cs typeface="楷体" panose="02010609060101010101" charset="-122"/>
              </a:rPr>
              <a:t>（</a:t>
            </a:r>
            <a:r>
              <a:rPr lang="en-US" altLang="zh-CN" sz="2400" b="1">
                <a:solidFill>
                  <a:srgbClr val="FF0000"/>
                </a:solidFill>
                <a:highlight>
                  <a:srgbClr val="FFFF00"/>
                </a:highlight>
                <a:latin typeface="楷体" panose="02010609060101010101" charset="-122"/>
                <a:ea typeface="楷体" panose="02010609060101010101" charset="-122"/>
                <a:cs typeface="楷体" panose="02010609060101010101" charset="-122"/>
              </a:rPr>
              <a:t>1B</a:t>
            </a:r>
            <a:r>
              <a:rPr lang="zh-CN" altLang="en-US" sz="2400" b="1">
                <a:solidFill>
                  <a:srgbClr val="FF0000"/>
                </a:solidFill>
                <a:highlight>
                  <a:srgbClr val="FFFF00"/>
                </a:highlight>
                <a:latin typeface="楷体" panose="02010609060101010101" charset="-122"/>
                <a:ea typeface="楷体" panose="02010609060101010101" charset="-122"/>
                <a:cs typeface="楷体" panose="02010609060101010101" charset="-122"/>
              </a:rPr>
              <a:t>）</a:t>
            </a:r>
            <a:endParaRPr lang="zh-CN" altLang="en-US" sz="2400" b="1">
              <a:latin typeface="楷体" panose="02010609060101010101" charset="-122"/>
              <a:ea typeface="楷体" panose="02010609060101010101" charset="-122"/>
              <a:cs typeface="楷体" panose="02010609060101010101" charset="-122"/>
            </a:endParaRPr>
          </a:p>
          <a:p>
            <a:pPr indent="609600" fontAlgn="auto">
              <a:extLst>
                <a:ext uri="{35155182-B16C-46BC-9424-99874614C6A1}">
                  <wpsdc:indentchars xmlns:wpsdc="http://www.wps.cn/officeDocument/2017/drawingmlCustomData" val="200" checksum="4158780845"/>
                </a:ext>
              </a:extLst>
            </a:pPr>
            <a:r>
              <a:rPr lang="zh-CN" altLang="en-US" sz="2400" b="1">
                <a:latin typeface="楷体" panose="02010609060101010101" charset="-122"/>
                <a:ea typeface="楷体" panose="02010609060101010101" charset="-122"/>
                <a:cs typeface="楷体" panose="02010609060101010101" charset="-122"/>
              </a:rPr>
              <a:t>③在深海海底钻探地壳，涉及深海探索难度最高的技术。</a:t>
            </a:r>
            <a:r>
              <a:rPr lang="en-US" altLang="zh-CN" sz="2400" b="1">
                <a:latin typeface="楷体" panose="02010609060101010101" charset="-122"/>
                <a:ea typeface="楷体" panose="02010609060101010101" charset="-122"/>
                <a:cs typeface="楷体" panose="02010609060101010101" charset="-122"/>
              </a:rPr>
              <a:t>1968</a:t>
            </a:r>
            <a:r>
              <a:rPr lang="zh-CN" altLang="en-US" sz="2400" b="1">
                <a:latin typeface="楷体" panose="02010609060101010101" charset="-122"/>
                <a:ea typeface="楷体" panose="02010609060101010101" charset="-122"/>
                <a:cs typeface="楷体" panose="02010609060101010101" charset="-122"/>
              </a:rPr>
              <a:t>年开始的国际大洋钻探计划证实了海底扩张等理论。</a:t>
            </a:r>
            <a:r>
              <a:rPr lang="zh-CN" altLang="en-US" sz="2400" b="1">
                <a:highlight>
                  <a:srgbClr val="FFFF00"/>
                </a:highlight>
                <a:latin typeface="楷体" panose="02010609060101010101" charset="-122"/>
                <a:ea typeface="楷体" panose="02010609060101010101" charset="-122"/>
                <a:cs typeface="楷体" panose="02010609060101010101" charset="-122"/>
              </a:rPr>
              <a:t>我国科学家自主设计和主持的南海大洋钻探，使南海成为大洋钻探研究程度最高的边缘海。</a:t>
            </a:r>
            <a:r>
              <a:rPr lang="zh-CN" altLang="en-US" sz="2400" b="1">
                <a:solidFill>
                  <a:srgbClr val="FF0000"/>
                </a:solidFill>
                <a:highlight>
                  <a:srgbClr val="FFFF00"/>
                </a:highlight>
                <a:latin typeface="楷体" panose="02010609060101010101" charset="-122"/>
                <a:ea typeface="楷体" panose="02010609060101010101" charset="-122"/>
                <a:cs typeface="楷体" panose="02010609060101010101" charset="-122"/>
              </a:rPr>
              <a:t>（</a:t>
            </a:r>
            <a:r>
              <a:rPr lang="en-US" altLang="zh-CN" sz="2400" b="1">
                <a:solidFill>
                  <a:srgbClr val="FF0000"/>
                </a:solidFill>
                <a:highlight>
                  <a:srgbClr val="FFFF00"/>
                </a:highlight>
                <a:latin typeface="楷体" panose="02010609060101010101" charset="-122"/>
                <a:ea typeface="楷体" panose="02010609060101010101" charset="-122"/>
                <a:cs typeface="楷体" panose="02010609060101010101" charset="-122"/>
              </a:rPr>
              <a:t>1C</a:t>
            </a:r>
            <a:r>
              <a:rPr lang="zh-CN" altLang="en-US" sz="2400" b="1">
                <a:solidFill>
                  <a:srgbClr val="FF0000"/>
                </a:solidFill>
                <a:highlight>
                  <a:srgbClr val="FFFF00"/>
                </a:highlight>
                <a:latin typeface="楷体" panose="02010609060101010101" charset="-122"/>
                <a:ea typeface="楷体" panose="02010609060101010101" charset="-122"/>
                <a:cs typeface="楷体" panose="02010609060101010101" charset="-122"/>
              </a:rPr>
              <a:t>）</a:t>
            </a:r>
            <a:endParaRPr lang="zh-CN" altLang="en-US" sz="2400" b="1">
              <a:solidFill>
                <a:srgbClr val="FF0000"/>
              </a:solidFill>
              <a:highlight>
                <a:srgbClr val="FFFF00"/>
              </a:highlight>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9189720" y="1598295"/>
            <a:ext cx="2638425" cy="1476375"/>
          </a:xfrm>
          <a:prstGeom prst="rect">
            <a:avLst/>
          </a:prstGeom>
        </p:spPr>
        <p:txBody>
          <a:bodyPr wrap="square">
            <a:spAutoFit/>
          </a:bodyPr>
          <a:p>
            <a:pPr marL="0" indent="0" algn="l" defTabSz="266700">
              <a:spcBef>
                <a:spcPct val="0"/>
              </a:spcBef>
              <a:spcAft>
                <a:spcPct val="0"/>
              </a:spcAft>
            </a:pPr>
            <a:r>
              <a:rPr lang="en-US" altLang="zh-CN" b="1">
                <a:solidFill>
                  <a:srgbClr val="000000"/>
                </a:solidFill>
                <a:latin typeface="宋体" panose="02010600030101010101" pitchFamily="2" charset="-122"/>
                <a:ea typeface="宋体" panose="02010600030101010101" pitchFamily="2" charset="-122"/>
              </a:rPr>
              <a:t>1A.</a:t>
            </a:r>
            <a:r>
              <a:rPr lang="zh-CN" altLang="en-US" b="1">
                <a:solidFill>
                  <a:srgbClr val="000000"/>
                </a:solidFill>
                <a:latin typeface="宋体" panose="02010600030101010101" pitchFamily="2" charset="-122"/>
                <a:ea typeface="宋体" panose="02010600030101010101" pitchFamily="2" charset="-122"/>
              </a:rPr>
              <a:t>深海神秘莫测，由于地理、技术等条件的制约，人类对深海世界的探索至今还存在诸多未知领域。</a:t>
            </a:r>
            <a:r>
              <a:rPr lang="en-US" altLang="zh-CN" b="1">
                <a:solidFill>
                  <a:srgbClr val="000000"/>
                </a:solidFill>
                <a:latin typeface="宋体" panose="02010600030101010101" pitchFamily="2" charset="-122"/>
                <a:ea typeface="宋体" panose="02010600030101010101" pitchFamily="2" charset="-122"/>
              </a:rPr>
              <a:t>  </a:t>
            </a:r>
            <a:r>
              <a:rPr lang="zh-CN" altLang="en-US" b="1">
                <a:solidFill>
                  <a:srgbClr val="FF0000"/>
                </a:solidFill>
                <a:latin typeface="宋体" panose="02010600030101010101" pitchFamily="2" charset="-122"/>
                <a:ea typeface="宋体" panose="02010600030101010101" pitchFamily="2" charset="-122"/>
              </a:rPr>
              <a:t>正确</a:t>
            </a:r>
            <a:endParaRPr lang="zh-CN" altLang="en-US" b="1">
              <a:solidFill>
                <a:srgbClr val="FF0000"/>
              </a:solidFill>
              <a:latin typeface="宋体" panose="02010600030101010101" pitchFamily="2" charset="-122"/>
              <a:ea typeface="宋体" panose="02010600030101010101" pitchFamily="2" charset="-122"/>
            </a:endParaRPr>
          </a:p>
        </p:txBody>
      </p:sp>
      <p:sp>
        <p:nvSpPr>
          <p:cNvPr id="4" name="文本框 3"/>
          <p:cNvSpPr txBox="1"/>
          <p:nvPr/>
        </p:nvSpPr>
        <p:spPr>
          <a:xfrm>
            <a:off x="9131300" y="3074670"/>
            <a:ext cx="2696845" cy="1476375"/>
          </a:xfrm>
          <a:prstGeom prst="rect">
            <a:avLst/>
          </a:prstGeom>
        </p:spPr>
        <p:txBody>
          <a:bodyPr wrap="square">
            <a:spAutoFit/>
          </a:bodyPr>
          <a:p>
            <a:pPr lvl="0" algn="l" defTabSz="266700">
              <a:buClrTx/>
              <a:buSzTx/>
              <a:buFontTx/>
            </a:pPr>
            <a:r>
              <a:rPr lang="en-US" altLang="zh-CN" b="1">
                <a:solidFill>
                  <a:srgbClr val="000000"/>
                </a:solidFill>
                <a:latin typeface="宋体" panose="02010600030101010101" pitchFamily="2" charset="-122"/>
                <a:ea typeface="宋体" panose="02010600030101010101" pitchFamily="2" charset="-122"/>
                <a:sym typeface="+mn-ea"/>
              </a:rPr>
              <a:t>1</a:t>
            </a:r>
            <a:r>
              <a:rPr lang="en-US" altLang="zh-CN" b="1">
                <a:solidFill>
                  <a:srgbClr val="000000"/>
                </a:solidFill>
                <a:latin typeface="宋体" panose="02010600030101010101" pitchFamily="2" charset="-122"/>
                <a:ea typeface="宋体" panose="02010600030101010101" pitchFamily="2" charset="-122"/>
                <a:sym typeface="+mn-ea"/>
              </a:rPr>
              <a:t>B.</a:t>
            </a:r>
            <a:r>
              <a:rPr lang="en-US" altLang="zh-CN" b="1">
                <a:solidFill>
                  <a:srgbClr val="000000"/>
                </a:solidFill>
                <a:latin typeface="宋体" panose="02010600030101010101" pitchFamily="2" charset="-122"/>
                <a:ea typeface="宋体" panose="02010600030101010101" pitchFamily="2" charset="-122"/>
                <a:sym typeface="+mn-ea"/>
              </a:rPr>
              <a:t>载人深潜器是深海探索的重要工具，目前只有少数国家拥有；中国已在该领域取得突破性成果。</a:t>
            </a:r>
            <a:r>
              <a:rPr lang="en-US" altLang="zh-CN" b="1">
                <a:solidFill>
                  <a:srgbClr val="000000"/>
                </a:solidFill>
                <a:latin typeface="宋体" panose="02010600030101010101" pitchFamily="2" charset="-122"/>
                <a:ea typeface="宋体" panose="02010600030101010101" pitchFamily="2" charset="-122"/>
                <a:sym typeface="+mn-ea"/>
              </a:rPr>
              <a:t>  </a:t>
            </a:r>
            <a:r>
              <a:rPr lang="zh-CN" altLang="en-US" b="1">
                <a:solidFill>
                  <a:srgbClr val="FF0000"/>
                </a:solidFill>
                <a:latin typeface="宋体" panose="02010600030101010101" pitchFamily="2" charset="-122"/>
                <a:ea typeface="宋体" panose="02010600030101010101" pitchFamily="2" charset="-122"/>
                <a:sym typeface="+mn-ea"/>
              </a:rPr>
              <a:t>正确</a:t>
            </a:r>
            <a:endParaRPr lang="en-US" altLang="zh-CN" b="1">
              <a:solidFill>
                <a:srgbClr val="000000"/>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9131300" y="4810125"/>
            <a:ext cx="2792730" cy="1753235"/>
          </a:xfrm>
          <a:prstGeom prst="rect">
            <a:avLst/>
          </a:prstGeom>
        </p:spPr>
        <p:txBody>
          <a:bodyPr wrap="square">
            <a:spAutoFit/>
          </a:bodyPr>
          <a:p>
            <a:pPr lvl="0" algn="l" defTabSz="266700">
              <a:buClrTx/>
              <a:buSzTx/>
              <a:buFontTx/>
            </a:pPr>
            <a:r>
              <a:rPr lang="en-US" altLang="zh-CN" b="1">
                <a:solidFill>
                  <a:srgbClr val="000000"/>
                </a:solidFill>
                <a:latin typeface="宋体" panose="02010600030101010101" pitchFamily="2" charset="-122"/>
                <a:ea typeface="宋体" panose="02010600030101010101" pitchFamily="2" charset="-122"/>
                <a:sym typeface="+mn-ea"/>
              </a:rPr>
              <a:t>1</a:t>
            </a:r>
            <a:r>
              <a:rPr lang="en-US" altLang="zh-CN" b="1">
                <a:solidFill>
                  <a:srgbClr val="000000"/>
                </a:solidFill>
                <a:latin typeface="宋体" panose="02010600030101010101" pitchFamily="2" charset="-122"/>
                <a:ea typeface="宋体" panose="02010600030101010101" pitchFamily="2" charset="-122"/>
                <a:sym typeface="+mn-ea"/>
              </a:rPr>
              <a:t>C.“</a:t>
            </a:r>
            <a:r>
              <a:rPr lang="en-US" altLang="zh-CN" b="1">
                <a:solidFill>
                  <a:srgbClr val="000000"/>
                </a:solidFill>
                <a:latin typeface="宋体" panose="02010600030101010101" pitchFamily="2" charset="-122"/>
                <a:ea typeface="宋体" panose="02010600030101010101" pitchFamily="2" charset="-122"/>
                <a:sym typeface="+mn-ea"/>
              </a:rPr>
              <a:t>深钻”是难度最高的深海探索技术，有助于地理研究和资源开发，必然会带来更高的经济收益。</a:t>
            </a:r>
            <a:r>
              <a:rPr lang="zh-CN" altLang="en-US" b="1">
                <a:solidFill>
                  <a:srgbClr val="FF0000"/>
                </a:solidFill>
                <a:latin typeface="宋体" panose="02010600030101010101" pitchFamily="2" charset="-122"/>
                <a:ea typeface="宋体" panose="02010600030101010101" pitchFamily="2" charset="-122"/>
                <a:sym typeface="+mn-ea"/>
              </a:rPr>
              <a:t>错</a:t>
            </a:r>
            <a:r>
              <a:rPr lang="zh-CN" altLang="en-US" b="1">
                <a:solidFill>
                  <a:srgbClr val="FF0000"/>
                </a:solidFill>
                <a:latin typeface="宋体" panose="02010600030101010101" pitchFamily="2" charset="-122"/>
                <a:ea typeface="宋体" panose="02010600030101010101" pitchFamily="2" charset="-122"/>
                <a:sym typeface="+mn-ea"/>
              </a:rPr>
              <a:t>误（文中未涉及经济收益）</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189720" y="863600"/>
            <a:ext cx="2714625" cy="645160"/>
          </a:xfrm>
          <a:prstGeom prst="rect">
            <a:avLst/>
          </a:prstGeom>
          <a:noFill/>
        </p:spPr>
        <p:txBody>
          <a:bodyPr wrap="square" rtlCol="0">
            <a:spAutoFit/>
          </a:bodyPr>
          <a:p>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段解第</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节：</a:t>
            </a:r>
            <a:r>
              <a:rPr lang="zh-CN" altLang="en-US" b="1">
                <a:latin typeface="宋体" panose="02010600030101010101" pitchFamily="2" charset="-122"/>
                <a:ea typeface="宋体" panose="02010600030101010101" pitchFamily="2" charset="-122"/>
                <a:cs typeface="宋体" panose="02010600030101010101" pitchFamily="2" charset="-122"/>
              </a:rPr>
              <a:t>深海探索存在的现实状况。</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16535" y="709295"/>
            <a:ext cx="11728450" cy="3756660"/>
          </a:xfrm>
          <a:prstGeom prst="rect">
            <a:avLst/>
          </a:prstGeom>
          <a:noFill/>
          <a:ln w="12700" cmpd="sng">
            <a:solidFill>
              <a:schemeClr val="accent4"/>
            </a:solidFill>
            <a:prstDash val="solid"/>
          </a:ln>
          <a:extLst>
            <a:ext uri="{909E8E84-426E-40DD-AFC4-6F175D3DCCD1}">
              <a14:hiddenFill xmlns:a14="http://schemas.microsoft.com/office/drawing/2010/main">
                <a:solidFill>
                  <a:srgbClr val="F0F0F0"/>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3"/>
            </p:custDataLst>
          </p:nvPr>
        </p:nvSpPr>
        <p:spPr>
          <a:xfrm>
            <a:off x="858520" y="525145"/>
            <a:ext cx="82486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矩形 6"/>
          <p:cNvSpPr/>
          <p:nvPr>
            <p:custDataLst>
              <p:tags r:id="rId4"/>
            </p:custDataLst>
          </p:nvPr>
        </p:nvSpPr>
        <p:spPr>
          <a:xfrm>
            <a:off x="217170" y="4797425"/>
            <a:ext cx="11727815" cy="132080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rgbClr val="F0F0F0"/>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2" name="文本框 11"/>
          <p:cNvSpPr txBox="1"/>
          <p:nvPr>
            <p:custDataLst>
              <p:tags r:id="rId5"/>
            </p:custDataLst>
          </p:nvPr>
        </p:nvSpPr>
        <p:spPr>
          <a:xfrm>
            <a:off x="347980" y="460565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 析</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3" name="文本框 12"/>
          <p:cNvSpPr txBox="1"/>
          <p:nvPr>
            <p:custDataLst>
              <p:tags r:id="rId6"/>
            </p:custDataLst>
          </p:nvPr>
        </p:nvSpPr>
        <p:spPr>
          <a:xfrm>
            <a:off x="561340" y="5135880"/>
            <a:ext cx="11229340"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zh-CN" altLang="en-US" sz="2000" b="0">
                <a:solidFill>
                  <a:srgbClr val="000000"/>
                </a:solidFill>
                <a:latin typeface="仿宋" panose="02010609060101010101" charset="-122"/>
                <a:ea typeface="仿宋" panose="02010609060101010101" charset="-122"/>
                <a:cs typeface="仿宋" panose="02010609060101010101" charset="-122"/>
              </a:rPr>
              <a:t>本题</a:t>
            </a:r>
            <a:r>
              <a:rPr lang="zh-CN" altLang="en-US" sz="2000" b="0">
                <a:solidFill>
                  <a:srgbClr val="000000"/>
                </a:solidFill>
                <a:latin typeface="仿宋" panose="02010609060101010101" charset="-122"/>
                <a:ea typeface="仿宋" panose="02010609060101010101" charset="-122"/>
                <a:cs typeface="仿宋" panose="02010609060101010101" charset="-122"/>
              </a:rPr>
              <a:t>考查考生对上下文</a:t>
            </a:r>
            <a:r>
              <a:rPr lang="zh-CN" altLang="en-US" sz="2000" b="0">
                <a:solidFill>
                  <a:srgbClr val="000000"/>
                </a:solidFill>
                <a:highlight>
                  <a:srgbClr val="FFFF00"/>
                </a:highlight>
                <a:latin typeface="仿宋" panose="02010609060101010101" charset="-122"/>
                <a:ea typeface="仿宋" panose="02010609060101010101" charset="-122"/>
                <a:cs typeface="仿宋" panose="02010609060101010101" charset="-122"/>
              </a:rPr>
              <a:t>逻辑关系的把握能力</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和</a:t>
            </a:r>
            <a:r>
              <a:rPr lang="zh-CN" altLang="en-US" sz="2000" b="0">
                <a:solidFill>
                  <a:srgbClr val="000000"/>
                </a:solidFill>
                <a:highlight>
                  <a:srgbClr val="FFFF00"/>
                </a:highlight>
                <a:latin typeface="仿宋" panose="02010609060101010101" charset="-122"/>
                <a:ea typeface="仿宋" panose="02010609060101010101" charset="-122"/>
                <a:cs typeface="仿宋" panose="02010609060101010101" charset="-122"/>
              </a:rPr>
              <a:t>语言表达的连贯性、准确性</a:t>
            </a:r>
            <a:r>
              <a:rPr lang="zh-CN" altLang="en-US" sz="2000" b="0">
                <a:solidFill>
                  <a:srgbClr val="000000"/>
                </a:solidFill>
                <a:latin typeface="仿宋" panose="02010609060101010101" charset="-122"/>
                <a:ea typeface="仿宋" panose="02010609060101010101" charset="-122"/>
                <a:cs typeface="仿宋" panose="02010609060101010101" charset="-122"/>
              </a:rPr>
              <a:t>。</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2" name="文本框 1"/>
          <p:cNvSpPr txBox="1"/>
          <p:nvPr/>
        </p:nvSpPr>
        <p:spPr>
          <a:xfrm>
            <a:off x="493395" y="991235"/>
            <a:ext cx="11158220" cy="3271520"/>
          </a:xfrm>
          <a:prstGeom prst="rect">
            <a:avLst/>
          </a:prstGeom>
          <a:noFill/>
        </p:spPr>
        <p:txBody>
          <a:bodyPr wrap="square" rtlCol="0">
            <a:noAutofit/>
          </a:bodyPr>
          <a:p>
            <a:r>
              <a:rPr lang="en-US" altLang="zh-CN" sz="2000">
                <a:latin typeface="楷体" panose="02010609060101010101" charset="-122"/>
                <a:ea typeface="楷体" panose="02010609060101010101" charset="-122"/>
                <a:cs typeface="楷体" panose="02010609060101010101" charset="-122"/>
              </a:rPr>
              <a:t>    </a:t>
            </a:r>
            <a:r>
              <a:rPr lang="zh-CN" altLang="en-US" sz="2000">
                <a:latin typeface="楷体" panose="02010609060101010101" charset="-122"/>
                <a:ea typeface="楷体" panose="02010609060101010101" charset="-122"/>
                <a:cs typeface="楷体" panose="02010609060101010101" charset="-122"/>
              </a:rPr>
              <a:t>经济飞速发展，</a:t>
            </a:r>
            <a:r>
              <a:rPr lang="en-US" altLang="zh-CN" sz="2000">
                <a:solidFill>
                  <a:srgbClr val="FF0000"/>
                </a:solidFill>
                <a:latin typeface="楷体" panose="02010609060101010101" charset="-122"/>
                <a:ea typeface="楷体" panose="02010609060101010101" charset="-122"/>
                <a:cs typeface="楷体" panose="02010609060101010101" charset="-122"/>
              </a:rPr>
              <a:t>(</a:t>
            </a:r>
            <a:r>
              <a:rPr lang="zh-CN" altLang="en-US" sz="2000">
                <a:solidFill>
                  <a:srgbClr val="FF0000"/>
                </a:solidFill>
                <a:latin typeface="楷体" panose="02010609060101010101" charset="-122"/>
                <a:ea typeface="楷体" panose="02010609060101010101" charset="-122"/>
                <a:cs typeface="楷体" panose="02010609060101010101" charset="-122"/>
              </a:rPr>
              <a:t>甲</a:t>
            </a:r>
            <a:r>
              <a:rPr lang="en-US" altLang="zh-CN" sz="2000">
                <a:solidFill>
                  <a:srgbClr val="FF0000"/>
                </a:solidFill>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。原来的需求并不是消失了，而是升级了。当现有的产品与升级的需求不相匹配，是</a:t>
            </a:r>
            <a:r>
              <a:rPr lang="en-US" altLang="zh-CN" sz="2000">
                <a:latin typeface="楷体" panose="02010609060101010101" charset="-122"/>
                <a:ea typeface="楷体" panose="02010609060101010101" charset="-122"/>
                <a:cs typeface="楷体" panose="02010609060101010101" charset="-122"/>
              </a:rPr>
              <a:t>    A    </a:t>
            </a:r>
            <a:r>
              <a:rPr lang="zh-CN" altLang="en-US" sz="2000">
                <a:latin typeface="楷体" panose="02010609060101010101" charset="-122"/>
                <a:ea typeface="楷体" panose="02010609060101010101" charset="-122"/>
                <a:cs typeface="楷体" panose="02010609060101010101" charset="-122"/>
              </a:rPr>
              <a:t>，还是推陈出新</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想要迎头赶上，又该何处用力</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不久前，大容量的</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吨吨桶</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还备受欢迎，但近来，</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迷你杯</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玲珑杯</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口袋杯</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这些体积小、重量轻、易携带的产品，因为满足了消费者通勤、出差、健身等不同场景的需求，销量颇为可观。</a:t>
            </a:r>
            <a:endParaRPr lang="zh-CN" altLang="en-US" sz="2000">
              <a:latin typeface="楷体" panose="02010609060101010101" charset="-122"/>
              <a:ea typeface="楷体" panose="02010609060101010101" charset="-122"/>
              <a:cs typeface="楷体" panose="02010609060101010101" charset="-122"/>
            </a:endParaRPr>
          </a:p>
          <a:p>
            <a:r>
              <a:rPr lang="en-US" altLang="zh-CN" sz="2000">
                <a:latin typeface="楷体" panose="02010609060101010101" charset="-122"/>
                <a:ea typeface="楷体" panose="02010609060101010101" charset="-122"/>
                <a:cs typeface="楷体" panose="02010609060101010101" charset="-122"/>
              </a:rPr>
              <a:t>    </a:t>
            </a:r>
            <a:r>
              <a:rPr lang="zh-CN" altLang="en-US" sz="2000">
                <a:latin typeface="楷体" panose="02010609060101010101" charset="-122"/>
                <a:ea typeface="楷体" panose="02010609060101010101" charset="-122"/>
                <a:cs typeface="楷体" panose="02010609060101010101" charset="-122"/>
              </a:rPr>
              <a:t>只有疲软的产品，没有疲软的市场。供给侧如何更好贴近消费端的需求</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想要打开市场新天地，既要在产品创新上寻思路，</a:t>
            </a:r>
            <a:r>
              <a:rPr lang="en-US" altLang="zh-CN" sz="2000">
                <a:solidFill>
                  <a:srgbClr val="FF0000"/>
                </a:solidFill>
                <a:latin typeface="楷体" panose="02010609060101010101" charset="-122"/>
                <a:ea typeface="楷体" panose="02010609060101010101" charset="-122"/>
                <a:cs typeface="楷体" panose="02010609060101010101" charset="-122"/>
              </a:rPr>
              <a:t>(</a:t>
            </a:r>
            <a:r>
              <a:rPr lang="zh-CN" altLang="en-US" sz="2000">
                <a:solidFill>
                  <a:srgbClr val="FF0000"/>
                </a:solidFill>
                <a:latin typeface="楷体" panose="02010609060101010101" charset="-122"/>
                <a:ea typeface="楷体" panose="02010609060101010101" charset="-122"/>
                <a:cs typeface="楷体" panose="02010609060101010101" charset="-122"/>
              </a:rPr>
              <a:t>乙</a:t>
            </a:r>
            <a:r>
              <a:rPr lang="en-US" altLang="zh-CN" sz="2000">
                <a:solidFill>
                  <a:srgbClr val="FF0000"/>
                </a:solidFill>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。比如，垃圾袋从</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点断式</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变为</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抽取式</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，技术的突破，</a:t>
            </a:r>
            <a:r>
              <a:rPr lang="en-US" altLang="en-US" sz="2000">
                <a:latin typeface="楷体" panose="02010609060101010101" charset="-122"/>
                <a:ea typeface="楷体" panose="02010609060101010101" charset="-122"/>
                <a:cs typeface="楷体" panose="02010609060101010101" charset="-122"/>
              </a:rPr>
              <a:t>①</a:t>
            </a:r>
            <a:r>
              <a:rPr lang="zh-CN" altLang="en-US" sz="2000">
                <a:latin typeface="楷体" panose="02010609060101010101" charset="-122"/>
                <a:ea typeface="楷体" panose="02010609060101010101" charset="-122"/>
                <a:cs typeface="楷体" panose="02010609060101010101" charset="-122"/>
              </a:rPr>
              <a:t>浙江某市不仅实现从濒临破产到业绩翻番的蝶变，</a:t>
            </a:r>
            <a:r>
              <a:rPr lang="en-US" altLang="en-US" sz="2000">
                <a:latin typeface="楷体" panose="02010609060101010101" charset="-122"/>
                <a:ea typeface="楷体" panose="02010609060101010101" charset="-122"/>
                <a:cs typeface="楷体" panose="02010609060101010101" charset="-122"/>
              </a:rPr>
              <a:t>②</a:t>
            </a:r>
            <a:r>
              <a:rPr lang="zh-CN" altLang="en-US" sz="2000">
                <a:latin typeface="楷体" panose="02010609060101010101" charset="-122"/>
                <a:ea typeface="楷体" panose="02010609060101010101" charset="-122"/>
                <a:cs typeface="楷体" panose="02010609060101010101" charset="-122"/>
              </a:rPr>
              <a:t>还打开了海外市场。</a:t>
            </a:r>
            <a:r>
              <a:rPr lang="en-US" altLang="en-US" sz="2000">
                <a:latin typeface="楷体" panose="02010609060101010101" charset="-122"/>
                <a:ea typeface="楷体" panose="02010609060101010101" charset="-122"/>
                <a:cs typeface="楷体" panose="02010609060101010101" charset="-122"/>
              </a:rPr>
              <a:t>③</a:t>
            </a:r>
            <a:r>
              <a:rPr lang="zh-CN" altLang="en-US" sz="2000">
                <a:latin typeface="楷体" panose="02010609060101010101" charset="-122"/>
                <a:ea typeface="楷体" panose="02010609060101010101" charset="-122"/>
                <a:cs typeface="楷体" panose="02010609060101010101" charset="-122"/>
              </a:rPr>
              <a:t>液体粉笔的研发让师生免受粉尘之扰，</a:t>
            </a:r>
            <a:r>
              <a:rPr lang="en-US" altLang="en-US" sz="2000">
                <a:latin typeface="楷体" panose="02010609060101010101" charset="-122"/>
                <a:ea typeface="楷体" panose="02010609060101010101" charset="-122"/>
                <a:cs typeface="楷体" panose="02010609060101010101" charset="-122"/>
              </a:rPr>
              <a:t>④</a:t>
            </a:r>
            <a:r>
              <a:rPr lang="zh-CN" altLang="en-US" sz="2000">
                <a:latin typeface="楷体" panose="02010609060101010101" charset="-122"/>
                <a:ea typeface="楷体" panose="02010609060101010101" charset="-122"/>
                <a:cs typeface="楷体" panose="02010609060101010101" charset="-122"/>
              </a:rPr>
              <a:t>如今湖北应城某村粉笔年销售额超过</a:t>
            </a:r>
            <a:r>
              <a:rPr lang="en-US" altLang="zh-CN" sz="2000">
                <a:latin typeface="楷体" panose="02010609060101010101" charset="-122"/>
                <a:ea typeface="楷体" panose="02010609060101010101" charset="-122"/>
                <a:cs typeface="楷体" panose="02010609060101010101" charset="-122"/>
              </a:rPr>
              <a:t>1</a:t>
            </a:r>
            <a:r>
              <a:rPr lang="zh-CN" altLang="en-US" sz="2000">
                <a:latin typeface="楷体" panose="02010609060101010101" charset="-122"/>
                <a:ea typeface="楷体" panose="02010609060101010101" charset="-122"/>
                <a:cs typeface="楷体" panose="02010609060101010101" charset="-122"/>
              </a:rPr>
              <a:t>亿多元，</a:t>
            </a:r>
            <a:r>
              <a:rPr lang="en-US" altLang="en-US" sz="2000">
                <a:latin typeface="楷体" panose="02010609060101010101" charset="-122"/>
                <a:ea typeface="楷体" panose="02010609060101010101" charset="-122"/>
                <a:cs typeface="楷体" panose="02010609060101010101" charset="-122"/>
              </a:rPr>
              <a:t>⑤</a:t>
            </a:r>
            <a:r>
              <a:rPr lang="zh-CN" altLang="en-US" sz="2000">
                <a:latin typeface="楷体" panose="02010609060101010101" charset="-122"/>
                <a:ea typeface="楷体" panose="02010609060101010101" charset="-122"/>
                <a:cs typeface="楷体" panose="02010609060101010101" charset="-122"/>
              </a:rPr>
              <a:t>村民眼中的夕阳产业焕发新生。</a:t>
            </a:r>
            <a:endParaRPr lang="zh-CN" altLang="en-US" sz="2000">
              <a:latin typeface="楷体" panose="02010609060101010101" charset="-122"/>
              <a:ea typeface="楷体" panose="02010609060101010101" charset="-122"/>
              <a:cs typeface="楷体" panose="02010609060101010101" charset="-122"/>
            </a:endParaRPr>
          </a:p>
          <a:p>
            <a:r>
              <a:rPr lang="en-US" altLang="zh-CN" sz="2000">
                <a:latin typeface="楷体" panose="02010609060101010101" charset="-122"/>
                <a:ea typeface="楷体" panose="02010609060101010101" charset="-122"/>
                <a:cs typeface="楷体" panose="02010609060101010101" charset="-122"/>
              </a:rPr>
              <a:t>19.</a:t>
            </a:r>
            <a:r>
              <a:rPr lang="zh-CN" altLang="en-US" sz="2000">
                <a:latin typeface="楷体" panose="02010609060101010101" charset="-122"/>
                <a:ea typeface="楷体" panose="02010609060101010101" charset="-122"/>
                <a:cs typeface="楷体" panose="02010609060101010101" charset="-122"/>
              </a:rPr>
              <a:t>请在文中括号内补写恰当的语句，使整段文字</a:t>
            </a:r>
            <a:r>
              <a:rPr lang="zh-CN" altLang="en-US" sz="2000">
                <a:solidFill>
                  <a:srgbClr val="00B050"/>
                </a:solidFill>
                <a:latin typeface="楷体" panose="02010609060101010101" charset="-122"/>
                <a:ea typeface="楷体" panose="02010609060101010101" charset="-122"/>
                <a:cs typeface="楷体" panose="02010609060101010101" charset="-122"/>
              </a:rPr>
              <a:t>语意完整连贯</a:t>
            </a:r>
            <a:r>
              <a:rPr lang="zh-CN" altLang="en-US" sz="2000">
                <a:latin typeface="楷体" panose="02010609060101010101" charset="-122"/>
                <a:ea typeface="楷体" panose="02010609060101010101" charset="-122"/>
                <a:cs typeface="楷体" panose="02010609060101010101" charset="-122"/>
              </a:rPr>
              <a:t>，</a:t>
            </a:r>
            <a:r>
              <a:rPr lang="zh-CN" altLang="en-US" sz="2000">
                <a:solidFill>
                  <a:srgbClr val="00B050"/>
                </a:solidFill>
                <a:latin typeface="楷体" panose="02010609060101010101" charset="-122"/>
                <a:ea typeface="楷体" panose="02010609060101010101" charset="-122"/>
                <a:cs typeface="楷体" panose="02010609060101010101" charset="-122"/>
              </a:rPr>
              <a:t>内容贴切</a:t>
            </a:r>
            <a:r>
              <a:rPr lang="zh-CN" altLang="en-US" sz="2000">
                <a:latin typeface="楷体" panose="02010609060101010101" charset="-122"/>
                <a:ea typeface="楷体" panose="02010609060101010101" charset="-122"/>
                <a:cs typeface="楷体" panose="02010609060101010101" charset="-122"/>
              </a:rPr>
              <a:t>，</a:t>
            </a:r>
            <a:r>
              <a:rPr lang="zh-CN" altLang="en-US" sz="2000">
                <a:solidFill>
                  <a:srgbClr val="00B050"/>
                </a:solidFill>
                <a:latin typeface="楷体" panose="02010609060101010101" charset="-122"/>
                <a:ea typeface="楷体" panose="02010609060101010101" charset="-122"/>
                <a:cs typeface="楷体" panose="02010609060101010101" charset="-122"/>
              </a:rPr>
              <a:t>逻辑严密</a:t>
            </a:r>
            <a:r>
              <a:rPr lang="zh-CN" altLang="en-US" sz="2000">
                <a:latin typeface="楷体" panose="02010609060101010101" charset="-122"/>
                <a:ea typeface="楷体" panose="02010609060101010101" charset="-122"/>
                <a:cs typeface="楷体" panose="02010609060101010101" charset="-122"/>
              </a:rPr>
              <a:t>，每处</a:t>
            </a:r>
            <a:r>
              <a:rPr lang="zh-CN" altLang="en-US" sz="2000">
                <a:solidFill>
                  <a:srgbClr val="00B050"/>
                </a:solidFill>
                <a:latin typeface="楷体" panose="02010609060101010101" charset="-122"/>
                <a:ea typeface="楷体" panose="02010609060101010101" charset="-122"/>
                <a:cs typeface="楷体" panose="02010609060101010101" charset="-122"/>
              </a:rPr>
              <a:t>不超过</a:t>
            </a:r>
            <a:r>
              <a:rPr lang="en-US" altLang="zh-CN" sz="2000">
                <a:solidFill>
                  <a:srgbClr val="00B050"/>
                </a:solidFill>
                <a:latin typeface="楷体" panose="02010609060101010101" charset="-122"/>
                <a:ea typeface="楷体" panose="02010609060101010101" charset="-122"/>
                <a:cs typeface="楷体" panose="02010609060101010101" charset="-122"/>
              </a:rPr>
              <a:t>15</a:t>
            </a:r>
            <a:r>
              <a:rPr lang="zh-CN" altLang="en-US" sz="2000">
                <a:solidFill>
                  <a:srgbClr val="00B050"/>
                </a:solidFill>
                <a:latin typeface="楷体" panose="02010609060101010101" charset="-122"/>
                <a:ea typeface="楷体" panose="02010609060101010101" charset="-122"/>
                <a:cs typeface="楷体" panose="02010609060101010101" charset="-122"/>
              </a:rPr>
              <a:t>个字</a:t>
            </a:r>
            <a:r>
              <a:rPr lang="zh-CN" altLang="en-US" sz="2000">
                <a:latin typeface="楷体" panose="02010609060101010101" charset="-122"/>
                <a:ea typeface="楷体" panose="02010609060101010101" charset="-122"/>
                <a:cs typeface="楷体" panose="02010609060101010101" charset="-122"/>
              </a:rPr>
              <a:t>。</a:t>
            </a:r>
            <a:r>
              <a:rPr lang="en-US" altLang="zh-CN" sz="2000">
                <a:latin typeface="楷体" panose="02010609060101010101" charset="-122"/>
                <a:ea typeface="楷体" panose="02010609060101010101" charset="-122"/>
                <a:cs typeface="楷体" panose="02010609060101010101" charset="-122"/>
              </a:rPr>
              <a:t>(4</a:t>
            </a:r>
            <a:r>
              <a:rPr lang="zh-CN" altLang="en-US" sz="2000">
                <a:latin typeface="楷体" panose="02010609060101010101" charset="-122"/>
                <a:ea typeface="楷体" panose="02010609060101010101" charset="-122"/>
                <a:cs typeface="楷体" panose="02010609060101010101" charset="-122"/>
              </a:rPr>
              <a:t>分</a:t>
            </a:r>
            <a:r>
              <a:rPr lang="en-US" altLang="zh-CN" sz="2000">
                <a:latin typeface="楷体" panose="02010609060101010101" charset="-122"/>
                <a:ea typeface="楷体" panose="02010609060101010101" charset="-122"/>
                <a:cs typeface="楷体" panose="02010609060101010101" charset="-122"/>
              </a:rPr>
              <a:t>)</a:t>
            </a:r>
            <a:endParaRPr lang="en-US" altLang="zh-CN"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16535" y="709295"/>
            <a:ext cx="11728450" cy="2885440"/>
          </a:xfrm>
          <a:prstGeom prst="rect">
            <a:avLst/>
          </a:prstGeom>
          <a:noFill/>
          <a:ln w="12700" cmpd="sng">
            <a:solidFill>
              <a:schemeClr val="accent4"/>
            </a:solidFill>
            <a:prstDash val="solid"/>
          </a:ln>
          <a:extLst>
            <a:ext uri="{909E8E84-426E-40DD-AFC4-6F175D3DCCD1}">
              <a14:hiddenFill xmlns:a14="http://schemas.microsoft.com/office/drawing/2010/main">
                <a:solidFill>
                  <a:srgbClr val="F0F0F0"/>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3"/>
            </p:custDataLst>
          </p:nvPr>
        </p:nvSpPr>
        <p:spPr>
          <a:xfrm>
            <a:off x="858520" y="525145"/>
            <a:ext cx="82486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矩形 6"/>
          <p:cNvSpPr/>
          <p:nvPr>
            <p:custDataLst>
              <p:tags r:id="rId4"/>
            </p:custDataLst>
          </p:nvPr>
        </p:nvSpPr>
        <p:spPr>
          <a:xfrm>
            <a:off x="217170" y="3681730"/>
            <a:ext cx="11727815" cy="304609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rgbClr val="F0F0F0"/>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2" name="文本框 11"/>
          <p:cNvSpPr txBox="1"/>
          <p:nvPr>
            <p:custDataLst>
              <p:tags r:id="rId5"/>
            </p:custDataLst>
          </p:nvPr>
        </p:nvSpPr>
        <p:spPr>
          <a:xfrm>
            <a:off x="347980" y="359473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 析</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4" name="文本框 13"/>
          <p:cNvSpPr txBox="1"/>
          <p:nvPr>
            <p:custDataLst>
              <p:tags r:id="rId6"/>
            </p:custDataLst>
          </p:nvPr>
        </p:nvSpPr>
        <p:spPr>
          <a:xfrm>
            <a:off x="280035" y="3931920"/>
            <a:ext cx="11597640" cy="2831465"/>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altLang="en-US" sz="2000" b="0">
                <a:solidFill>
                  <a:srgbClr val="000000"/>
                </a:solidFill>
                <a:highlight>
                  <a:srgbClr val="FFFF00"/>
                </a:highlight>
                <a:latin typeface="仿宋" panose="02010609060101010101" charset="-122"/>
                <a:ea typeface="仿宋" panose="02010609060101010101" charset="-122"/>
                <a:cs typeface="仿宋" panose="02010609060101010101" charset="-122"/>
              </a:rPr>
              <a:t>甲处：</a:t>
            </a:r>
            <a:r>
              <a:rPr lang="zh-CN" altLang="en-US" sz="2000" b="0">
                <a:solidFill>
                  <a:srgbClr val="000000"/>
                </a:solidFill>
                <a:latin typeface="仿宋" panose="02010609060101010101" charset="-122"/>
                <a:ea typeface="仿宋" panose="02010609060101010101" charset="-122"/>
                <a:cs typeface="仿宋" panose="02010609060101010101" charset="-122"/>
              </a:rPr>
              <a:t>后文提到</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原来的需求并不是消失了，而是升级了</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，这是对前文内容的进一步解释说明。甲处句子作为</a:t>
            </a:r>
            <a:r>
              <a:rPr lang="zh-CN" altLang="en-US" sz="2000" b="0">
                <a:solidFill>
                  <a:srgbClr val="00B0F0"/>
                </a:solidFill>
                <a:latin typeface="仿宋" panose="02010609060101010101" charset="-122"/>
                <a:ea typeface="仿宋" panose="02010609060101010101" charset="-122"/>
                <a:cs typeface="仿宋" panose="02010609060101010101" charset="-122"/>
              </a:rPr>
              <a:t>过渡句</a:t>
            </a:r>
            <a:r>
              <a:rPr lang="zh-CN" altLang="en-US" sz="2000" b="0">
                <a:solidFill>
                  <a:srgbClr val="000000"/>
                </a:solidFill>
                <a:latin typeface="仿宋" panose="02010609060101010101" charset="-122"/>
                <a:ea typeface="仿宋" panose="02010609060101010101" charset="-122"/>
                <a:cs typeface="仿宋" panose="02010609060101010101" charset="-122"/>
              </a:rPr>
              <a:t>，需要</a:t>
            </a:r>
            <a:r>
              <a:rPr lang="zh-CN" altLang="en-US" sz="2000" b="0">
                <a:solidFill>
                  <a:srgbClr val="00B0F0"/>
                </a:solidFill>
                <a:latin typeface="仿宋" panose="02010609060101010101" charset="-122"/>
                <a:ea typeface="仿宋" panose="02010609060101010101" charset="-122"/>
                <a:cs typeface="仿宋" panose="02010609060101010101" charset="-122"/>
              </a:rPr>
              <a:t>引出</a:t>
            </a:r>
            <a:r>
              <a:rPr lang="en-US" altLang="zh-CN" sz="2000" b="0">
                <a:solidFill>
                  <a:srgbClr val="00B0F0"/>
                </a:solidFill>
                <a:latin typeface="仿宋" panose="02010609060101010101" charset="-122"/>
                <a:ea typeface="仿宋" panose="02010609060101010101" charset="-122"/>
                <a:cs typeface="仿宋" panose="02010609060101010101" charset="-122"/>
              </a:rPr>
              <a:t> “</a:t>
            </a:r>
            <a:r>
              <a:rPr lang="zh-CN" altLang="en-US" sz="2000" b="0">
                <a:solidFill>
                  <a:srgbClr val="00B0F0"/>
                </a:solidFill>
                <a:latin typeface="仿宋" panose="02010609060101010101" charset="-122"/>
                <a:ea typeface="仿宋" panose="02010609060101010101" charset="-122"/>
                <a:cs typeface="仿宋" panose="02010609060101010101" charset="-122"/>
              </a:rPr>
              <a:t>需求升级</a:t>
            </a:r>
            <a:r>
              <a:rPr lang="en-US" altLang="zh-CN" sz="2000" b="0">
                <a:solidFill>
                  <a:srgbClr val="00B0F0"/>
                </a:solidFill>
                <a:latin typeface="仿宋" panose="02010609060101010101" charset="-122"/>
                <a:ea typeface="仿宋" panose="02010609060101010101" charset="-122"/>
                <a:cs typeface="仿宋" panose="02010609060101010101" charset="-122"/>
              </a:rPr>
              <a:t>” </a:t>
            </a:r>
            <a:r>
              <a:rPr lang="zh-CN" altLang="en-US" sz="2000" b="0">
                <a:solidFill>
                  <a:srgbClr val="00B0F0"/>
                </a:solidFill>
                <a:latin typeface="仿宋" panose="02010609060101010101" charset="-122"/>
                <a:ea typeface="仿宋" panose="02010609060101010101" charset="-122"/>
                <a:cs typeface="仿宋" panose="02010609060101010101" charset="-122"/>
              </a:rPr>
              <a:t>这一话题</a:t>
            </a:r>
            <a:r>
              <a:rPr lang="zh-CN" altLang="en-US" sz="2000" b="0">
                <a:solidFill>
                  <a:srgbClr val="000000"/>
                </a:solidFill>
                <a:latin typeface="仿宋" panose="02010609060101010101" charset="-122"/>
                <a:ea typeface="仿宋" panose="02010609060101010101" charset="-122"/>
                <a:cs typeface="仿宋" panose="02010609060101010101" charset="-122"/>
              </a:rPr>
              <a:t>，并且与</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经济飞速发展</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B0F0"/>
                </a:solidFill>
                <a:latin typeface="仿宋" panose="02010609060101010101" charset="-122"/>
                <a:ea typeface="仿宋" panose="02010609060101010101" charset="-122"/>
                <a:cs typeface="仿宋" panose="02010609060101010101" charset="-122"/>
              </a:rPr>
              <a:t>形成因果或伴随关系</a:t>
            </a:r>
            <a:r>
              <a:rPr lang="zh-CN" altLang="en-US" sz="2000" b="0">
                <a:solidFill>
                  <a:srgbClr val="000000"/>
                </a:solidFill>
                <a:latin typeface="仿宋" panose="02010609060101010101" charset="-122"/>
                <a:ea typeface="仿宋" panose="02010609060101010101" charset="-122"/>
                <a:cs typeface="仿宋" panose="02010609060101010101" charset="-122"/>
              </a:rPr>
              <a:t>。</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结合语境，</a:t>
            </a:r>
            <a:r>
              <a:rPr lang="en-US" altLang="zh-CN" sz="2000" b="0">
                <a:solidFill>
                  <a:srgbClr val="00B0F0"/>
                </a:solidFill>
                <a:latin typeface="仿宋" panose="02010609060101010101" charset="-122"/>
                <a:ea typeface="仿宋" panose="02010609060101010101" charset="-122"/>
                <a:cs typeface="仿宋" panose="02010609060101010101" charset="-122"/>
              </a:rPr>
              <a:t>“</a:t>
            </a:r>
            <a:r>
              <a:rPr lang="zh-CN" altLang="en-US" sz="2000" b="0">
                <a:solidFill>
                  <a:srgbClr val="00B0F0"/>
                </a:solidFill>
                <a:latin typeface="仿宋" panose="02010609060101010101" charset="-122"/>
                <a:ea typeface="仿宋" panose="02010609060101010101" charset="-122"/>
                <a:cs typeface="仿宋" panose="02010609060101010101" charset="-122"/>
              </a:rPr>
              <a:t>经济飞速发展</a:t>
            </a:r>
            <a:r>
              <a:rPr lang="en-US" altLang="zh-CN" sz="2000" b="0">
                <a:solidFill>
                  <a:srgbClr val="00B0F0"/>
                </a:solidFill>
                <a:latin typeface="仿宋" panose="02010609060101010101" charset="-122"/>
                <a:ea typeface="仿宋" panose="02010609060101010101" charset="-122"/>
                <a:cs typeface="仿宋" panose="02010609060101010101" charset="-122"/>
              </a:rPr>
              <a:t>” </a:t>
            </a:r>
            <a:r>
              <a:rPr lang="zh-CN" altLang="en-US" sz="2000" b="0">
                <a:solidFill>
                  <a:srgbClr val="00B0F0"/>
                </a:solidFill>
                <a:latin typeface="仿宋" panose="02010609060101010101" charset="-122"/>
                <a:ea typeface="仿宋" panose="02010609060101010101" charset="-122"/>
                <a:cs typeface="仿宋" panose="02010609060101010101" charset="-122"/>
              </a:rPr>
              <a:t>会带来需求方面的变化</a:t>
            </a:r>
            <a:r>
              <a:rPr lang="zh-CN" altLang="en-US" sz="2000" b="0">
                <a:solidFill>
                  <a:srgbClr val="000000"/>
                </a:solidFill>
                <a:latin typeface="仿宋" panose="02010609060101010101" charset="-122"/>
                <a:ea typeface="仿宋" panose="02010609060101010101" charset="-122"/>
                <a:cs typeface="仿宋" panose="02010609060101010101" charset="-122"/>
              </a:rPr>
              <a:t>，所以可以补写</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消费需求也在不断升级</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，既承接上文经济发展的背景，又自然引出下文对需求变化的阐述。</a:t>
            </a:r>
            <a:r>
              <a:rPr lang="en-US" altLang="zh-CN" sz="2000" b="0">
                <a:solidFill>
                  <a:srgbClr val="000000"/>
                </a:solidFill>
                <a:latin typeface="仿宋" panose="02010609060101010101" charset="-122"/>
                <a:ea typeface="仿宋" panose="02010609060101010101" charset="-122"/>
                <a:cs typeface="仿宋" panose="02010609060101010101" charset="-122"/>
              </a:rPr>
              <a:t>​</a:t>
            </a:r>
            <a:endParaRPr lang="en-US" altLang="zh-CN"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altLang="en-US" sz="2000" b="0">
                <a:solidFill>
                  <a:srgbClr val="000000"/>
                </a:solidFill>
                <a:highlight>
                  <a:srgbClr val="FFFF00"/>
                </a:highlight>
                <a:latin typeface="仿宋" panose="02010609060101010101" charset="-122"/>
                <a:ea typeface="仿宋" panose="02010609060101010101" charset="-122"/>
                <a:cs typeface="仿宋" panose="02010609060101010101" charset="-122"/>
              </a:rPr>
              <a:t>乙处：</a:t>
            </a:r>
            <a:r>
              <a:rPr lang="zh-CN" altLang="en-US" sz="2000" b="0">
                <a:solidFill>
                  <a:srgbClr val="000000"/>
                </a:solidFill>
                <a:latin typeface="仿宋" panose="02010609060101010101" charset="-122"/>
                <a:ea typeface="仿宋" panose="02010609060101010101" charset="-122"/>
                <a:cs typeface="仿宋" panose="02010609060101010101" charset="-122"/>
              </a:rPr>
              <a:t>前文指出</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想要打开市场新天地，既要在产品创新上寻思路</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a:t>
            </a:r>
            <a:r>
              <a:rPr lang="en-US" altLang="zh-CN" sz="2000" b="0">
                <a:solidFill>
                  <a:srgbClr val="7030A0"/>
                </a:solidFill>
                <a:latin typeface="仿宋" panose="02010609060101010101" charset="-122"/>
                <a:ea typeface="仿宋" panose="02010609060101010101" charset="-122"/>
                <a:cs typeface="仿宋" panose="02010609060101010101" charset="-122"/>
              </a:rPr>
              <a:t>“</a:t>
            </a:r>
            <a:r>
              <a:rPr lang="zh-CN" altLang="en-US" sz="2000" b="0">
                <a:solidFill>
                  <a:srgbClr val="7030A0"/>
                </a:solidFill>
                <a:latin typeface="仿宋" panose="02010609060101010101" charset="-122"/>
                <a:ea typeface="仿宋" panose="02010609060101010101" charset="-122"/>
                <a:cs typeface="仿宋" panose="02010609060101010101" charset="-122"/>
              </a:rPr>
              <a:t>既要</a:t>
            </a:r>
            <a:r>
              <a:rPr lang="en-US" altLang="zh-CN" sz="2000" b="0">
                <a:solidFill>
                  <a:srgbClr val="7030A0"/>
                </a:solidFill>
                <a:latin typeface="仿宋" panose="02010609060101010101" charset="-122"/>
                <a:ea typeface="仿宋" panose="02010609060101010101" charset="-122"/>
                <a:cs typeface="仿宋" panose="02010609060101010101" charset="-122"/>
              </a:rPr>
              <a:t>” </a:t>
            </a:r>
            <a:r>
              <a:rPr lang="zh-CN" altLang="en-US" sz="2000" b="0">
                <a:solidFill>
                  <a:srgbClr val="7030A0"/>
                </a:solidFill>
                <a:latin typeface="仿宋" panose="02010609060101010101" charset="-122"/>
                <a:ea typeface="仿宋" panose="02010609060101010101" charset="-122"/>
                <a:cs typeface="仿宋" panose="02010609060101010101" charset="-122"/>
              </a:rPr>
              <a:t>表明存在并列关系</a:t>
            </a:r>
            <a:r>
              <a:rPr lang="zh-CN" altLang="en-US" sz="2000" b="0">
                <a:solidFill>
                  <a:srgbClr val="000000"/>
                </a:solidFill>
                <a:latin typeface="仿宋" panose="02010609060101010101" charset="-122"/>
                <a:ea typeface="仿宋" panose="02010609060101010101" charset="-122"/>
                <a:cs typeface="仿宋" panose="02010609060101010101" charset="-122"/>
              </a:rPr>
              <a:t>，后文需要</a:t>
            </a:r>
            <a:r>
              <a:rPr lang="zh-CN" altLang="en-US" sz="2000" b="0">
                <a:solidFill>
                  <a:srgbClr val="7030A0"/>
                </a:solidFill>
                <a:latin typeface="仿宋" panose="02010609060101010101" charset="-122"/>
                <a:ea typeface="仿宋" panose="02010609060101010101" charset="-122"/>
                <a:cs typeface="仿宋" panose="02010609060101010101" charset="-122"/>
              </a:rPr>
              <a:t>补充与</a:t>
            </a:r>
            <a:r>
              <a:rPr lang="en-US" altLang="zh-CN" sz="2000" b="0">
                <a:solidFill>
                  <a:srgbClr val="7030A0"/>
                </a:solidFill>
                <a:latin typeface="仿宋" panose="02010609060101010101" charset="-122"/>
                <a:ea typeface="仿宋" panose="02010609060101010101" charset="-122"/>
                <a:cs typeface="仿宋" panose="02010609060101010101" charset="-122"/>
              </a:rPr>
              <a:t> “</a:t>
            </a:r>
            <a:r>
              <a:rPr lang="zh-CN" altLang="en-US" sz="2000" b="0">
                <a:solidFill>
                  <a:srgbClr val="7030A0"/>
                </a:solidFill>
                <a:latin typeface="仿宋" panose="02010609060101010101" charset="-122"/>
                <a:ea typeface="仿宋" panose="02010609060101010101" charset="-122"/>
                <a:cs typeface="仿宋" panose="02010609060101010101" charset="-122"/>
              </a:rPr>
              <a:t>产品创新</a:t>
            </a:r>
            <a:r>
              <a:rPr lang="en-US" altLang="zh-CN" sz="2000" b="0">
                <a:solidFill>
                  <a:srgbClr val="7030A0"/>
                </a:solidFill>
                <a:latin typeface="仿宋" panose="02010609060101010101" charset="-122"/>
                <a:ea typeface="仿宋" panose="02010609060101010101" charset="-122"/>
                <a:cs typeface="仿宋" panose="02010609060101010101" charset="-122"/>
              </a:rPr>
              <a:t>” </a:t>
            </a:r>
            <a:r>
              <a:rPr lang="zh-CN" altLang="en-US" sz="2000" b="0">
                <a:solidFill>
                  <a:srgbClr val="7030A0"/>
                </a:solidFill>
                <a:latin typeface="仿宋" panose="02010609060101010101" charset="-122"/>
                <a:ea typeface="仿宋" panose="02010609060101010101" charset="-122"/>
                <a:cs typeface="仿宋" panose="02010609060101010101" charset="-122"/>
              </a:rPr>
              <a:t>并列且有助于打开市场的另一个方面</a:t>
            </a:r>
            <a:r>
              <a:rPr lang="zh-CN" altLang="en-US" sz="2000" b="0">
                <a:solidFill>
                  <a:srgbClr val="000000"/>
                </a:solidFill>
                <a:latin typeface="仿宋" panose="02010609060101010101" charset="-122"/>
                <a:ea typeface="仿宋" panose="02010609060101010101" charset="-122"/>
                <a:cs typeface="仿宋" panose="02010609060101010101" charset="-122"/>
              </a:rPr>
              <a:t>。</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结合后文举垃圾袋技术突破和液体粉笔研发的例子，强调了技术突破对企业发展和市场拓展的作用，所以乙处应围绕</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技术突破</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进行补写。</a:t>
            </a:r>
            <a:r>
              <a:rPr lang="en-US" altLang="zh-CN" sz="2000" b="0">
                <a:solidFill>
                  <a:srgbClr val="000000"/>
                </a:solidFill>
                <a:latin typeface="仿宋" panose="02010609060101010101" charset="-122"/>
                <a:ea typeface="仿宋" panose="02010609060101010101" charset="-122"/>
                <a:cs typeface="仿宋" panose="02010609060101010101" charset="-122"/>
              </a:rPr>
              <a:t>​</a:t>
            </a:r>
            <a:endParaRPr lang="en-US" altLang="zh-CN"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000">
                <a:solidFill>
                  <a:srgbClr val="000000"/>
                </a:solidFill>
                <a:latin typeface="仿宋" panose="02010609060101010101" charset="-122"/>
                <a:ea typeface="仿宋" panose="02010609060101010101" charset="-122"/>
                <a:cs typeface="仿宋" panose="02010609060101010101" charset="-122"/>
                <a:sym typeface="+mn-ea"/>
              </a:rPr>
              <a:t> </a:t>
            </a:r>
            <a:r>
              <a:rPr lang="en-US" sz="2000" b="0">
                <a:solidFill>
                  <a:srgbClr val="000000"/>
                </a:solidFill>
                <a:latin typeface="仿宋" panose="02010609060101010101" charset="-122"/>
                <a:ea typeface="仿宋" panose="02010609060101010101" charset="-122"/>
                <a:cs typeface="仿宋" panose="02010609060101010101" charset="-122"/>
              </a:rPr>
              <a:t> </a:t>
            </a:r>
            <a:endParaRPr lang="en-US" altLang="en-US" sz="2000" b="0">
              <a:solidFill>
                <a:srgbClr val="000000"/>
              </a:solidFill>
              <a:latin typeface="仿宋" panose="02010609060101010101" charset="-122"/>
              <a:ea typeface="仿宋" panose="02010609060101010101" charset="-122"/>
              <a:cs typeface="仿宋" panose="02010609060101010101" charset="-122"/>
            </a:endParaRPr>
          </a:p>
        </p:txBody>
      </p:sp>
      <p:sp>
        <p:nvSpPr>
          <p:cNvPr id="2" name="文本框 1"/>
          <p:cNvSpPr txBox="1"/>
          <p:nvPr/>
        </p:nvSpPr>
        <p:spPr>
          <a:xfrm>
            <a:off x="493395" y="865505"/>
            <a:ext cx="11158220" cy="2738120"/>
          </a:xfrm>
          <a:prstGeom prst="rect">
            <a:avLst/>
          </a:prstGeom>
          <a:noFill/>
        </p:spPr>
        <p:txBody>
          <a:bodyPr wrap="square" rtlCol="0">
            <a:noAutofit/>
          </a:bodyPr>
          <a:p>
            <a:r>
              <a:rPr lang="en-US" altLang="zh-CN"/>
              <a:t>     </a:t>
            </a:r>
            <a:r>
              <a:rPr lang="zh-CN" altLang="en-US">
                <a:latin typeface="楷体" panose="02010609060101010101" charset="-122"/>
                <a:ea typeface="楷体" panose="02010609060101010101" charset="-122"/>
                <a:cs typeface="楷体" panose="02010609060101010101" charset="-122"/>
                <a:sym typeface="+mn-ea"/>
              </a:rPr>
              <a:t>经济飞速发展，</a:t>
            </a:r>
            <a:r>
              <a:rPr lang="en-US" altLang="zh-CN">
                <a:solidFill>
                  <a:srgbClr val="FF0000"/>
                </a:solidFill>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甲</a:t>
            </a:r>
            <a:r>
              <a:rPr lang="en-US" altLang="zh-CN">
                <a:solidFill>
                  <a:srgbClr val="FF0000"/>
                </a:solidFill>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。原来的需求并不是消失了，而是升级了。当现有的产品与升级的需求不相匹配，是</a:t>
            </a:r>
            <a:r>
              <a:rPr lang="en-US" altLang="zh-CN">
                <a:latin typeface="楷体" panose="02010609060101010101" charset="-122"/>
                <a:ea typeface="楷体" panose="02010609060101010101" charset="-122"/>
                <a:cs typeface="楷体" panose="02010609060101010101" charset="-122"/>
                <a:sym typeface="+mn-ea"/>
              </a:rPr>
              <a:t>    A    </a:t>
            </a:r>
            <a:r>
              <a:rPr lang="zh-CN" altLang="en-US">
                <a:latin typeface="楷体" panose="02010609060101010101" charset="-122"/>
                <a:ea typeface="楷体" panose="02010609060101010101" charset="-122"/>
                <a:cs typeface="楷体" panose="02010609060101010101" charset="-122"/>
                <a:sym typeface="+mn-ea"/>
              </a:rPr>
              <a:t>，还是推陈出新</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想要迎头赶上，又该何处用力</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不久前，大容量的</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吨吨桶</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还备受欢迎，但近来，</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迷你杯</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玲珑杯</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口袋杯</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这些体积小、重量轻、易携带的产品，因为满足了消费者通勤、出差、健身等不同场景的需求，销量颇为可观。</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只有疲软的产品，没有疲软的市场。供给侧如何更好贴近消费端的需求</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想要打开市场新天地，既要在产品创新上寻思路，</a:t>
            </a:r>
            <a:r>
              <a:rPr lang="en-US" altLang="zh-CN">
                <a:solidFill>
                  <a:srgbClr val="FF0000"/>
                </a:solidFill>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乙</a:t>
            </a:r>
            <a:r>
              <a:rPr lang="en-US" altLang="zh-CN">
                <a:solidFill>
                  <a:srgbClr val="FF0000"/>
                </a:solidFill>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。比如，垃圾袋从</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点断式</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变为</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抽取式</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，技术的突破，</a:t>
            </a:r>
            <a:r>
              <a:rPr lang="en-US" altLang="en-US">
                <a:latin typeface="楷体" panose="02010609060101010101" charset="-122"/>
                <a:ea typeface="楷体" panose="02010609060101010101" charset="-122"/>
                <a:cs typeface="楷体" panose="02010609060101010101" charset="-122"/>
                <a:sym typeface="+mn-ea"/>
              </a:rPr>
              <a:t>①</a:t>
            </a:r>
            <a:r>
              <a:rPr lang="zh-CN" altLang="en-US">
                <a:latin typeface="楷体" panose="02010609060101010101" charset="-122"/>
                <a:ea typeface="楷体" panose="02010609060101010101" charset="-122"/>
                <a:cs typeface="楷体" panose="02010609060101010101" charset="-122"/>
                <a:sym typeface="+mn-ea"/>
              </a:rPr>
              <a:t>浙江某市不仅实现从濒临破产到业绩翻番的蝶变，</a:t>
            </a:r>
            <a:r>
              <a:rPr lang="en-US" altLang="en-US">
                <a:latin typeface="楷体" panose="02010609060101010101" charset="-122"/>
                <a:ea typeface="楷体" panose="02010609060101010101" charset="-122"/>
                <a:cs typeface="楷体" panose="02010609060101010101" charset="-122"/>
                <a:sym typeface="+mn-ea"/>
              </a:rPr>
              <a:t>②</a:t>
            </a:r>
            <a:r>
              <a:rPr lang="zh-CN" altLang="en-US">
                <a:latin typeface="楷体" panose="02010609060101010101" charset="-122"/>
                <a:ea typeface="楷体" panose="02010609060101010101" charset="-122"/>
                <a:cs typeface="楷体" panose="02010609060101010101" charset="-122"/>
                <a:sym typeface="+mn-ea"/>
              </a:rPr>
              <a:t>还打开了海外市场。</a:t>
            </a:r>
            <a:r>
              <a:rPr lang="en-US" altLang="en-US">
                <a:latin typeface="楷体" panose="02010609060101010101" charset="-122"/>
                <a:ea typeface="楷体" panose="02010609060101010101" charset="-122"/>
                <a:cs typeface="楷体" panose="02010609060101010101" charset="-122"/>
                <a:sym typeface="+mn-ea"/>
              </a:rPr>
              <a:t>③</a:t>
            </a:r>
            <a:r>
              <a:rPr lang="zh-CN" altLang="en-US">
                <a:latin typeface="楷体" panose="02010609060101010101" charset="-122"/>
                <a:ea typeface="楷体" panose="02010609060101010101" charset="-122"/>
                <a:cs typeface="楷体" panose="02010609060101010101" charset="-122"/>
                <a:sym typeface="+mn-ea"/>
              </a:rPr>
              <a:t>液体粉笔的研发让师生免受粉尘之扰，</a:t>
            </a:r>
            <a:r>
              <a:rPr lang="en-US" altLang="en-US">
                <a:latin typeface="楷体" panose="02010609060101010101" charset="-122"/>
                <a:ea typeface="楷体" panose="02010609060101010101" charset="-122"/>
                <a:cs typeface="楷体" panose="02010609060101010101" charset="-122"/>
                <a:sym typeface="+mn-ea"/>
              </a:rPr>
              <a:t>④</a:t>
            </a:r>
            <a:r>
              <a:rPr lang="zh-CN" altLang="en-US">
                <a:latin typeface="楷体" panose="02010609060101010101" charset="-122"/>
                <a:ea typeface="楷体" panose="02010609060101010101" charset="-122"/>
                <a:cs typeface="楷体" panose="02010609060101010101" charset="-122"/>
                <a:sym typeface="+mn-ea"/>
              </a:rPr>
              <a:t>如今湖北应城某村粉笔年销售额超过</a:t>
            </a:r>
            <a:r>
              <a:rPr lang="en-US" altLang="zh-CN">
                <a:latin typeface="楷体" panose="02010609060101010101" charset="-122"/>
                <a:ea typeface="楷体" panose="02010609060101010101" charset="-122"/>
                <a:cs typeface="楷体" panose="02010609060101010101" charset="-122"/>
                <a:sym typeface="+mn-ea"/>
              </a:rPr>
              <a:t>1</a:t>
            </a:r>
            <a:r>
              <a:rPr lang="zh-CN" altLang="en-US">
                <a:latin typeface="楷体" panose="02010609060101010101" charset="-122"/>
                <a:ea typeface="楷体" panose="02010609060101010101" charset="-122"/>
                <a:cs typeface="楷体" panose="02010609060101010101" charset="-122"/>
                <a:sym typeface="+mn-ea"/>
              </a:rPr>
              <a:t>亿多元，</a:t>
            </a:r>
            <a:r>
              <a:rPr lang="en-US" altLang="en-US">
                <a:latin typeface="楷体" panose="02010609060101010101" charset="-122"/>
                <a:ea typeface="楷体" panose="02010609060101010101" charset="-122"/>
                <a:cs typeface="楷体" panose="02010609060101010101" charset="-122"/>
                <a:sym typeface="+mn-ea"/>
              </a:rPr>
              <a:t>⑤</a:t>
            </a:r>
            <a:r>
              <a:rPr lang="zh-CN" altLang="en-US">
                <a:latin typeface="楷体" panose="02010609060101010101" charset="-122"/>
                <a:ea typeface="楷体" panose="02010609060101010101" charset="-122"/>
                <a:cs typeface="楷体" panose="02010609060101010101" charset="-122"/>
                <a:sym typeface="+mn-ea"/>
              </a:rPr>
              <a:t>村民眼中的夕阳产业焕发新生。</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sym typeface="+mn-ea"/>
              </a:rPr>
              <a:t>19.</a:t>
            </a:r>
            <a:r>
              <a:rPr lang="zh-CN" altLang="en-US">
                <a:latin typeface="楷体" panose="02010609060101010101" charset="-122"/>
                <a:ea typeface="楷体" panose="02010609060101010101" charset="-122"/>
                <a:cs typeface="楷体" panose="02010609060101010101" charset="-122"/>
                <a:sym typeface="+mn-ea"/>
              </a:rPr>
              <a:t>请在文中括号内补写恰当的语句，使整段文字</a:t>
            </a:r>
            <a:r>
              <a:rPr lang="zh-CN" altLang="en-US">
                <a:solidFill>
                  <a:srgbClr val="00B050"/>
                </a:solidFill>
                <a:latin typeface="楷体" panose="02010609060101010101" charset="-122"/>
                <a:ea typeface="楷体" panose="02010609060101010101" charset="-122"/>
                <a:cs typeface="楷体" panose="02010609060101010101" charset="-122"/>
                <a:sym typeface="+mn-ea"/>
              </a:rPr>
              <a:t>语意完整连贯</a:t>
            </a:r>
            <a:r>
              <a:rPr lang="zh-CN" altLang="en-US">
                <a:latin typeface="楷体" panose="02010609060101010101" charset="-122"/>
                <a:ea typeface="楷体" panose="02010609060101010101" charset="-122"/>
                <a:cs typeface="楷体" panose="02010609060101010101" charset="-122"/>
                <a:sym typeface="+mn-ea"/>
              </a:rPr>
              <a:t>，</a:t>
            </a:r>
            <a:r>
              <a:rPr lang="zh-CN" altLang="en-US">
                <a:solidFill>
                  <a:srgbClr val="00B050"/>
                </a:solidFill>
                <a:latin typeface="楷体" panose="02010609060101010101" charset="-122"/>
                <a:ea typeface="楷体" panose="02010609060101010101" charset="-122"/>
                <a:cs typeface="楷体" panose="02010609060101010101" charset="-122"/>
                <a:sym typeface="+mn-ea"/>
              </a:rPr>
              <a:t>内容贴切</a:t>
            </a:r>
            <a:r>
              <a:rPr lang="zh-CN" altLang="en-US">
                <a:latin typeface="楷体" panose="02010609060101010101" charset="-122"/>
                <a:ea typeface="楷体" panose="02010609060101010101" charset="-122"/>
                <a:cs typeface="楷体" panose="02010609060101010101" charset="-122"/>
                <a:sym typeface="+mn-ea"/>
              </a:rPr>
              <a:t>，</a:t>
            </a:r>
            <a:r>
              <a:rPr lang="zh-CN" altLang="en-US">
                <a:solidFill>
                  <a:srgbClr val="00B050"/>
                </a:solidFill>
                <a:latin typeface="楷体" panose="02010609060101010101" charset="-122"/>
                <a:ea typeface="楷体" panose="02010609060101010101" charset="-122"/>
                <a:cs typeface="楷体" panose="02010609060101010101" charset="-122"/>
                <a:sym typeface="+mn-ea"/>
              </a:rPr>
              <a:t>逻辑严密</a:t>
            </a:r>
            <a:r>
              <a:rPr lang="zh-CN" altLang="en-US">
                <a:latin typeface="楷体" panose="02010609060101010101" charset="-122"/>
                <a:ea typeface="楷体" panose="02010609060101010101" charset="-122"/>
                <a:cs typeface="楷体" panose="02010609060101010101" charset="-122"/>
                <a:sym typeface="+mn-ea"/>
              </a:rPr>
              <a:t>，每处</a:t>
            </a:r>
            <a:r>
              <a:rPr lang="zh-CN" altLang="en-US">
                <a:solidFill>
                  <a:srgbClr val="00B050"/>
                </a:solidFill>
                <a:latin typeface="楷体" panose="02010609060101010101" charset="-122"/>
                <a:ea typeface="楷体" panose="02010609060101010101" charset="-122"/>
                <a:cs typeface="楷体" panose="02010609060101010101" charset="-122"/>
                <a:sym typeface="+mn-ea"/>
              </a:rPr>
              <a:t>不超过</a:t>
            </a:r>
            <a:r>
              <a:rPr lang="en-US" altLang="zh-CN">
                <a:solidFill>
                  <a:srgbClr val="00B050"/>
                </a:solidFill>
                <a:latin typeface="楷体" panose="02010609060101010101" charset="-122"/>
                <a:ea typeface="楷体" panose="02010609060101010101" charset="-122"/>
                <a:cs typeface="楷体" panose="02010609060101010101" charset="-122"/>
                <a:sym typeface="+mn-ea"/>
              </a:rPr>
              <a:t>15</a:t>
            </a:r>
            <a:r>
              <a:rPr lang="zh-CN" altLang="en-US">
                <a:solidFill>
                  <a:srgbClr val="00B050"/>
                </a:solidFill>
                <a:latin typeface="楷体" panose="02010609060101010101" charset="-122"/>
                <a:ea typeface="楷体" panose="02010609060101010101" charset="-122"/>
                <a:cs typeface="楷体" panose="02010609060101010101" charset="-122"/>
                <a:sym typeface="+mn-ea"/>
              </a:rPr>
              <a:t>个字</a:t>
            </a:r>
            <a:r>
              <a:rPr lang="zh-CN" altLang="en-US">
                <a:latin typeface="楷体" panose="02010609060101010101" charset="-122"/>
                <a:ea typeface="楷体" panose="02010609060101010101" charset="-122"/>
                <a:cs typeface="楷体" panose="02010609060101010101" charset="-122"/>
                <a:sym typeface="+mn-ea"/>
              </a:rPr>
              <a:t>。</a:t>
            </a:r>
            <a:r>
              <a:rPr lang="en-US" altLang="zh-CN">
                <a:latin typeface="楷体" panose="02010609060101010101" charset="-122"/>
                <a:ea typeface="楷体" panose="02010609060101010101" charset="-122"/>
                <a:cs typeface="楷体" panose="02010609060101010101" charset="-122"/>
                <a:sym typeface="+mn-ea"/>
              </a:rPr>
              <a:t>(4</a:t>
            </a:r>
            <a:r>
              <a:rPr lang="zh-CN" altLang="en-US">
                <a:latin typeface="楷体" panose="02010609060101010101" charset="-122"/>
                <a:ea typeface="楷体" panose="02010609060101010101" charset="-122"/>
                <a:cs typeface="楷体" panose="02010609060101010101" charset="-122"/>
                <a:sym typeface="+mn-ea"/>
              </a:rPr>
              <a:t>分</a:t>
            </a:r>
            <a:r>
              <a:rPr lang="en-US" altLang="zh-CN">
                <a:latin typeface="楷体" panose="02010609060101010101" charset="-122"/>
                <a:ea typeface="楷体" panose="02010609060101010101" charset="-122"/>
                <a:cs typeface="楷体" panose="02010609060101010101" charset="-122"/>
                <a:sym typeface="+mn-ea"/>
              </a:rPr>
              <a:t>)</a:t>
            </a:r>
            <a:endParaRPr lang="en-US" altLang="zh-CN"/>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16535" y="709295"/>
            <a:ext cx="11728450" cy="2885440"/>
          </a:xfrm>
          <a:prstGeom prst="rect">
            <a:avLst/>
          </a:prstGeom>
          <a:noFill/>
          <a:ln w="12700" cmpd="sng">
            <a:solidFill>
              <a:schemeClr val="accent4"/>
            </a:solidFill>
            <a:prstDash val="solid"/>
          </a:ln>
          <a:extLst>
            <a:ext uri="{909E8E84-426E-40DD-AFC4-6F175D3DCCD1}">
              <a14:hiddenFill xmlns:a14="http://schemas.microsoft.com/office/drawing/2010/main">
                <a:solidFill>
                  <a:srgbClr val="F0F0F0"/>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3"/>
            </p:custDataLst>
          </p:nvPr>
        </p:nvSpPr>
        <p:spPr>
          <a:xfrm>
            <a:off x="858520" y="525145"/>
            <a:ext cx="82486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矩形 6"/>
          <p:cNvSpPr/>
          <p:nvPr>
            <p:custDataLst>
              <p:tags r:id="rId4"/>
            </p:custDataLst>
          </p:nvPr>
        </p:nvSpPr>
        <p:spPr>
          <a:xfrm>
            <a:off x="217170" y="3836035"/>
            <a:ext cx="11727815" cy="228028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rgbClr val="F0F0F0"/>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2" name="文本框 11"/>
          <p:cNvSpPr txBox="1"/>
          <p:nvPr>
            <p:custDataLst>
              <p:tags r:id="rId5"/>
            </p:custDataLst>
          </p:nvPr>
        </p:nvSpPr>
        <p:spPr>
          <a:xfrm>
            <a:off x="347980" y="3742690"/>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 析</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8" name="文本框 17"/>
          <p:cNvSpPr txBox="1"/>
          <p:nvPr/>
        </p:nvSpPr>
        <p:spPr>
          <a:xfrm>
            <a:off x="347980" y="4286885"/>
            <a:ext cx="11394440" cy="1106805"/>
          </a:xfrm>
          <a:prstGeom prst="rect">
            <a:avLst/>
          </a:prstGeom>
          <a:noFill/>
          <a:ln w="9525">
            <a:noFill/>
          </a:ln>
        </p:spPr>
        <p:txBody>
          <a:bodyPr wrap="square">
            <a:spAutoFit/>
          </a:bodyPr>
          <a:p>
            <a:pPr indent="0" fontAlgn="auto"/>
            <a:r>
              <a:rPr lang="zh-CN" sz="2200">
                <a:solidFill>
                  <a:srgbClr val="FF0000"/>
                </a:solidFill>
                <a:ea typeface="黑体" panose="02010609060101010101" charset="-122"/>
                <a:sym typeface="+mn-ea"/>
              </a:rPr>
              <a:t>【参考答案】</a:t>
            </a:r>
            <a:endParaRPr lang="zh-CN" sz="2200">
              <a:solidFill>
                <a:srgbClr val="FF0000"/>
              </a:solidFill>
              <a:ea typeface="黑体" panose="02010609060101010101" charset="-122"/>
              <a:sym typeface="+mn-ea"/>
            </a:endParaRPr>
          </a:p>
          <a:p>
            <a:pPr indent="0" fontAlgn="auto"/>
            <a:r>
              <a:rPr lang="en-US" sz="2200">
                <a:solidFill>
                  <a:srgbClr val="FF0000"/>
                </a:solidFill>
                <a:latin typeface="宋体" panose="02010600030101010101" pitchFamily="2" charset="-122"/>
                <a:ea typeface="黑体" panose="02010609060101010101" charset="-122"/>
                <a:sym typeface="+mn-ea"/>
              </a:rPr>
              <a:t>  </a:t>
            </a:r>
            <a:r>
              <a:rPr lang="en-US" sz="2200" b="0">
                <a:solidFill>
                  <a:srgbClr val="FF0000"/>
                </a:solidFill>
                <a:latin typeface="仿宋" panose="02010609060101010101" charset="-122"/>
                <a:ea typeface="仿宋" panose="02010609060101010101" charset="-122"/>
                <a:cs typeface="仿宋" panose="02010609060101010101" charset="-122"/>
              </a:rPr>
              <a:t> </a:t>
            </a:r>
            <a:r>
              <a:rPr lang="zh-CN" altLang="en-US" sz="2200" b="0">
                <a:solidFill>
                  <a:srgbClr val="FF0000"/>
                </a:solidFill>
                <a:latin typeface="仿宋" panose="02010609060101010101" charset="-122"/>
                <a:ea typeface="仿宋" panose="02010609060101010101" charset="-122"/>
                <a:cs typeface="仿宋" panose="02010609060101010101" charset="-122"/>
              </a:rPr>
              <a:t>甲：市场需求也会发生变化</a:t>
            </a:r>
            <a:r>
              <a:rPr lang="en-US" altLang="zh-CN" sz="2200" b="0">
                <a:solidFill>
                  <a:srgbClr val="FF0000"/>
                </a:solidFill>
                <a:latin typeface="仿宋" panose="02010609060101010101" charset="-122"/>
                <a:ea typeface="仿宋" panose="02010609060101010101" charset="-122"/>
                <a:cs typeface="仿宋" panose="02010609060101010101" charset="-122"/>
              </a:rPr>
              <a:t>(</a:t>
            </a:r>
            <a:r>
              <a:rPr lang="zh-CN" altLang="en-US" sz="2200" b="0">
                <a:solidFill>
                  <a:srgbClr val="FF0000"/>
                </a:solidFill>
                <a:latin typeface="仿宋" panose="02010609060101010101" charset="-122"/>
                <a:ea typeface="仿宋" panose="02010609060101010101" charset="-122"/>
                <a:cs typeface="仿宋" panose="02010609060101010101" charset="-122"/>
              </a:rPr>
              <a:t>消费需求</a:t>
            </a:r>
            <a:r>
              <a:rPr lang="en-US" altLang="zh-CN" sz="2200" b="0">
                <a:solidFill>
                  <a:srgbClr val="FF0000"/>
                </a:solidFill>
                <a:latin typeface="仿宋" panose="02010609060101010101" charset="-122"/>
                <a:ea typeface="仿宋" panose="02010609060101010101" charset="-122"/>
                <a:cs typeface="仿宋" panose="02010609060101010101" charset="-122"/>
              </a:rPr>
              <a:t>/</a:t>
            </a:r>
            <a:r>
              <a:rPr lang="zh-CN" altLang="en-US" sz="2200" b="0">
                <a:solidFill>
                  <a:srgbClr val="FF0000"/>
                </a:solidFill>
                <a:latin typeface="仿宋" panose="02010609060101010101" charset="-122"/>
                <a:ea typeface="仿宋" panose="02010609060101010101" charset="-122"/>
                <a:cs typeface="仿宋" panose="02010609060101010101" charset="-122"/>
              </a:rPr>
              <a:t>购物需求总在发生变化</a:t>
            </a:r>
            <a:r>
              <a:rPr lang="en-US" altLang="zh-CN" sz="2200" b="0">
                <a:solidFill>
                  <a:srgbClr val="FF0000"/>
                </a:solidFill>
                <a:latin typeface="仿宋" panose="02010609060101010101" charset="-122"/>
                <a:ea typeface="仿宋" panose="02010609060101010101" charset="-122"/>
                <a:cs typeface="仿宋" panose="02010609060101010101" charset="-122"/>
              </a:rPr>
              <a:t>)</a:t>
            </a:r>
            <a:endParaRPr lang="en-US" altLang="zh-CN" sz="2200" b="0">
              <a:solidFill>
                <a:srgbClr val="FF0000"/>
              </a:solidFill>
              <a:latin typeface="仿宋" panose="02010609060101010101" charset="-122"/>
              <a:ea typeface="仿宋" panose="02010609060101010101" charset="-122"/>
              <a:cs typeface="仿宋" panose="02010609060101010101" charset="-122"/>
            </a:endParaRPr>
          </a:p>
          <a:p>
            <a:pPr indent="0" fontAlgn="auto"/>
            <a:r>
              <a:rPr lang="en-US" altLang="zh-CN" sz="2200" b="0">
                <a:solidFill>
                  <a:srgbClr val="FF0000"/>
                </a:solidFill>
                <a:latin typeface="仿宋" panose="02010609060101010101" charset="-122"/>
                <a:ea typeface="仿宋" panose="02010609060101010101" charset="-122"/>
                <a:cs typeface="仿宋" panose="02010609060101010101" charset="-122"/>
              </a:rPr>
              <a:t>   </a:t>
            </a:r>
            <a:r>
              <a:rPr lang="zh-CN" altLang="en-US" sz="2200" b="0">
                <a:solidFill>
                  <a:srgbClr val="FF0000"/>
                </a:solidFill>
                <a:latin typeface="仿宋" panose="02010609060101010101" charset="-122"/>
                <a:ea typeface="仿宋" panose="02010609060101010101" charset="-122"/>
                <a:cs typeface="仿宋" panose="02010609060101010101" charset="-122"/>
              </a:rPr>
              <a:t>乙：也要在技术创新上求突破</a:t>
            </a:r>
            <a:r>
              <a:rPr lang="en-US" altLang="zh-CN" sz="2200" b="0">
                <a:solidFill>
                  <a:srgbClr val="FF0000"/>
                </a:solidFill>
                <a:latin typeface="仿宋" panose="02010609060101010101" charset="-122"/>
                <a:ea typeface="仿宋" panose="02010609060101010101" charset="-122"/>
                <a:cs typeface="仿宋" panose="02010609060101010101" charset="-122"/>
              </a:rPr>
              <a:t>(</a:t>
            </a:r>
            <a:r>
              <a:rPr lang="zh-CN" altLang="en-US" sz="2200" b="0">
                <a:solidFill>
                  <a:srgbClr val="FF0000"/>
                </a:solidFill>
                <a:latin typeface="仿宋" panose="02010609060101010101" charset="-122"/>
                <a:ea typeface="仿宋" panose="02010609060101010101" charset="-122"/>
                <a:cs typeface="仿宋" panose="02010609060101010101" charset="-122"/>
              </a:rPr>
              <a:t>也要向技术创新要动力</a:t>
            </a:r>
            <a:r>
              <a:rPr lang="en-US" altLang="zh-CN" sz="2200" b="0">
                <a:solidFill>
                  <a:srgbClr val="FF0000"/>
                </a:solidFill>
                <a:latin typeface="仿宋" panose="02010609060101010101" charset="-122"/>
                <a:ea typeface="仿宋" panose="02010609060101010101" charset="-122"/>
                <a:cs typeface="仿宋" panose="02010609060101010101" charset="-122"/>
              </a:rPr>
              <a:t>)</a:t>
            </a:r>
            <a:endParaRPr lang="en-US" altLang="zh-CN" sz="2200" b="0">
              <a:solidFill>
                <a:srgbClr val="FF0000"/>
              </a:solidFill>
              <a:latin typeface="仿宋" panose="02010609060101010101" charset="-122"/>
              <a:ea typeface="仿宋" panose="02010609060101010101" charset="-122"/>
              <a:cs typeface="仿宋" panose="02010609060101010101" charset="-122"/>
            </a:endParaRPr>
          </a:p>
        </p:txBody>
      </p:sp>
      <p:sp>
        <p:nvSpPr>
          <p:cNvPr id="2" name="文本框 1"/>
          <p:cNvSpPr txBox="1"/>
          <p:nvPr/>
        </p:nvSpPr>
        <p:spPr>
          <a:xfrm>
            <a:off x="493395" y="991235"/>
            <a:ext cx="11158220" cy="2437765"/>
          </a:xfrm>
          <a:prstGeom prst="rect">
            <a:avLst/>
          </a:prstGeom>
          <a:noFill/>
        </p:spPr>
        <p:txBody>
          <a:bodyPr wrap="square" rtlCol="0">
            <a:noAutofit/>
          </a:bodyPr>
          <a:p>
            <a:r>
              <a:rPr lang="en-US" altLang="zh-CN"/>
              <a:t>     </a:t>
            </a:r>
            <a:r>
              <a:rPr lang="zh-CN" altLang="en-US">
                <a:latin typeface="楷体" panose="02010609060101010101" charset="-122"/>
                <a:ea typeface="楷体" panose="02010609060101010101" charset="-122"/>
                <a:cs typeface="楷体" panose="02010609060101010101" charset="-122"/>
                <a:sym typeface="+mn-ea"/>
              </a:rPr>
              <a:t>经济飞速发展，</a:t>
            </a:r>
            <a:r>
              <a:rPr lang="en-US" altLang="zh-CN">
                <a:solidFill>
                  <a:srgbClr val="FF0000"/>
                </a:solidFill>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甲</a:t>
            </a:r>
            <a:r>
              <a:rPr lang="en-US" altLang="zh-CN">
                <a:solidFill>
                  <a:srgbClr val="FF0000"/>
                </a:solidFill>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。原来的需求并不是消失了，而是升级了。当现有的产品与升级的需求不相匹配，是</a:t>
            </a:r>
            <a:r>
              <a:rPr lang="en-US" altLang="zh-CN">
                <a:latin typeface="楷体" panose="02010609060101010101" charset="-122"/>
                <a:ea typeface="楷体" panose="02010609060101010101" charset="-122"/>
                <a:cs typeface="楷体" panose="02010609060101010101" charset="-122"/>
                <a:sym typeface="+mn-ea"/>
              </a:rPr>
              <a:t>    A    </a:t>
            </a:r>
            <a:r>
              <a:rPr lang="zh-CN" altLang="en-US">
                <a:latin typeface="楷体" panose="02010609060101010101" charset="-122"/>
                <a:ea typeface="楷体" panose="02010609060101010101" charset="-122"/>
                <a:cs typeface="楷体" panose="02010609060101010101" charset="-122"/>
                <a:sym typeface="+mn-ea"/>
              </a:rPr>
              <a:t>，还是推陈出新</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想要迎头赶上，又该何处用力</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不久前，大容量的</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吨吨桶</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还备受欢迎，但近来，</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迷你杯</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玲珑杯</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口袋杯</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这些体积小、重量轻、易携带的产品，因为满足了消费者通勤、出差、健身等不同场景的需求，销量颇为可观。</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只有疲软的产品，没有疲软的市场。供给侧如何更好贴近消费端的需求</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想要打开市场新天地，既要在产品创新上寻思路，</a:t>
            </a:r>
            <a:r>
              <a:rPr lang="en-US" altLang="zh-CN">
                <a:solidFill>
                  <a:srgbClr val="FF0000"/>
                </a:solidFill>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乙</a:t>
            </a:r>
            <a:r>
              <a:rPr lang="en-US" altLang="zh-CN">
                <a:solidFill>
                  <a:srgbClr val="FF0000"/>
                </a:solidFill>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。比如，垃圾袋从</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点断式</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变为</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抽取式</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，技术的突破，</a:t>
            </a:r>
            <a:r>
              <a:rPr lang="en-US" altLang="en-US">
                <a:latin typeface="楷体" panose="02010609060101010101" charset="-122"/>
                <a:ea typeface="楷体" panose="02010609060101010101" charset="-122"/>
                <a:cs typeface="楷体" panose="02010609060101010101" charset="-122"/>
                <a:sym typeface="+mn-ea"/>
              </a:rPr>
              <a:t>①</a:t>
            </a:r>
            <a:r>
              <a:rPr lang="zh-CN" altLang="en-US">
                <a:latin typeface="楷体" panose="02010609060101010101" charset="-122"/>
                <a:ea typeface="楷体" panose="02010609060101010101" charset="-122"/>
                <a:cs typeface="楷体" panose="02010609060101010101" charset="-122"/>
                <a:sym typeface="+mn-ea"/>
              </a:rPr>
              <a:t>浙江某市不仅实现从濒临破产到业绩翻番的蝶变，</a:t>
            </a:r>
            <a:r>
              <a:rPr lang="en-US" altLang="en-US">
                <a:latin typeface="楷体" panose="02010609060101010101" charset="-122"/>
                <a:ea typeface="楷体" panose="02010609060101010101" charset="-122"/>
                <a:cs typeface="楷体" panose="02010609060101010101" charset="-122"/>
                <a:sym typeface="+mn-ea"/>
              </a:rPr>
              <a:t>②</a:t>
            </a:r>
            <a:r>
              <a:rPr lang="zh-CN" altLang="en-US">
                <a:latin typeface="楷体" panose="02010609060101010101" charset="-122"/>
                <a:ea typeface="楷体" panose="02010609060101010101" charset="-122"/>
                <a:cs typeface="楷体" panose="02010609060101010101" charset="-122"/>
                <a:sym typeface="+mn-ea"/>
              </a:rPr>
              <a:t>还打开了海外市场。</a:t>
            </a:r>
            <a:r>
              <a:rPr lang="en-US" altLang="en-US">
                <a:latin typeface="楷体" panose="02010609060101010101" charset="-122"/>
                <a:ea typeface="楷体" panose="02010609060101010101" charset="-122"/>
                <a:cs typeface="楷体" panose="02010609060101010101" charset="-122"/>
                <a:sym typeface="+mn-ea"/>
              </a:rPr>
              <a:t>③</a:t>
            </a:r>
            <a:r>
              <a:rPr lang="zh-CN" altLang="en-US">
                <a:latin typeface="楷体" panose="02010609060101010101" charset="-122"/>
                <a:ea typeface="楷体" panose="02010609060101010101" charset="-122"/>
                <a:cs typeface="楷体" panose="02010609060101010101" charset="-122"/>
                <a:sym typeface="+mn-ea"/>
              </a:rPr>
              <a:t>液体粉笔的研发让师生免受粉尘之扰，</a:t>
            </a:r>
            <a:r>
              <a:rPr lang="en-US" altLang="en-US">
                <a:latin typeface="楷体" panose="02010609060101010101" charset="-122"/>
                <a:ea typeface="楷体" panose="02010609060101010101" charset="-122"/>
                <a:cs typeface="楷体" panose="02010609060101010101" charset="-122"/>
                <a:sym typeface="+mn-ea"/>
              </a:rPr>
              <a:t>④</a:t>
            </a:r>
            <a:r>
              <a:rPr lang="zh-CN" altLang="en-US">
                <a:latin typeface="楷体" panose="02010609060101010101" charset="-122"/>
                <a:ea typeface="楷体" panose="02010609060101010101" charset="-122"/>
                <a:cs typeface="楷体" panose="02010609060101010101" charset="-122"/>
                <a:sym typeface="+mn-ea"/>
              </a:rPr>
              <a:t>如今湖北应城某村粉笔年销售额超过</a:t>
            </a:r>
            <a:r>
              <a:rPr lang="en-US" altLang="zh-CN">
                <a:latin typeface="楷体" panose="02010609060101010101" charset="-122"/>
                <a:ea typeface="楷体" panose="02010609060101010101" charset="-122"/>
                <a:cs typeface="楷体" panose="02010609060101010101" charset="-122"/>
                <a:sym typeface="+mn-ea"/>
              </a:rPr>
              <a:t>1</a:t>
            </a:r>
            <a:r>
              <a:rPr lang="zh-CN" altLang="en-US">
                <a:latin typeface="楷体" panose="02010609060101010101" charset="-122"/>
                <a:ea typeface="楷体" panose="02010609060101010101" charset="-122"/>
                <a:cs typeface="楷体" panose="02010609060101010101" charset="-122"/>
                <a:sym typeface="+mn-ea"/>
              </a:rPr>
              <a:t>亿多元，</a:t>
            </a:r>
            <a:r>
              <a:rPr lang="en-US" altLang="en-US">
                <a:latin typeface="楷体" panose="02010609060101010101" charset="-122"/>
                <a:ea typeface="楷体" panose="02010609060101010101" charset="-122"/>
                <a:cs typeface="楷体" panose="02010609060101010101" charset="-122"/>
                <a:sym typeface="+mn-ea"/>
              </a:rPr>
              <a:t>⑤</a:t>
            </a:r>
            <a:r>
              <a:rPr lang="zh-CN" altLang="en-US">
                <a:latin typeface="楷体" panose="02010609060101010101" charset="-122"/>
                <a:ea typeface="楷体" panose="02010609060101010101" charset="-122"/>
                <a:cs typeface="楷体" panose="02010609060101010101" charset="-122"/>
                <a:sym typeface="+mn-ea"/>
              </a:rPr>
              <a:t>村民眼中的夕阳产业焕发新生。</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sym typeface="+mn-ea"/>
              </a:rPr>
              <a:t>19.</a:t>
            </a:r>
            <a:r>
              <a:rPr lang="zh-CN" altLang="en-US">
                <a:latin typeface="楷体" panose="02010609060101010101" charset="-122"/>
                <a:ea typeface="楷体" panose="02010609060101010101" charset="-122"/>
                <a:cs typeface="楷体" panose="02010609060101010101" charset="-122"/>
                <a:sym typeface="+mn-ea"/>
              </a:rPr>
              <a:t>请在文中括号内补写恰当的语句，使整段文字</a:t>
            </a:r>
            <a:r>
              <a:rPr lang="zh-CN" altLang="en-US">
                <a:solidFill>
                  <a:srgbClr val="00B050"/>
                </a:solidFill>
                <a:latin typeface="楷体" panose="02010609060101010101" charset="-122"/>
                <a:ea typeface="楷体" panose="02010609060101010101" charset="-122"/>
                <a:cs typeface="楷体" panose="02010609060101010101" charset="-122"/>
                <a:sym typeface="+mn-ea"/>
              </a:rPr>
              <a:t>语意完整连贯</a:t>
            </a:r>
            <a:r>
              <a:rPr lang="zh-CN" altLang="en-US">
                <a:latin typeface="楷体" panose="02010609060101010101" charset="-122"/>
                <a:ea typeface="楷体" panose="02010609060101010101" charset="-122"/>
                <a:cs typeface="楷体" panose="02010609060101010101" charset="-122"/>
                <a:sym typeface="+mn-ea"/>
              </a:rPr>
              <a:t>，</a:t>
            </a:r>
            <a:r>
              <a:rPr lang="zh-CN" altLang="en-US">
                <a:solidFill>
                  <a:srgbClr val="00B050"/>
                </a:solidFill>
                <a:latin typeface="楷体" panose="02010609060101010101" charset="-122"/>
                <a:ea typeface="楷体" panose="02010609060101010101" charset="-122"/>
                <a:cs typeface="楷体" panose="02010609060101010101" charset="-122"/>
                <a:sym typeface="+mn-ea"/>
              </a:rPr>
              <a:t>内容贴切</a:t>
            </a:r>
            <a:r>
              <a:rPr lang="zh-CN" altLang="en-US">
                <a:latin typeface="楷体" panose="02010609060101010101" charset="-122"/>
                <a:ea typeface="楷体" panose="02010609060101010101" charset="-122"/>
                <a:cs typeface="楷体" panose="02010609060101010101" charset="-122"/>
                <a:sym typeface="+mn-ea"/>
              </a:rPr>
              <a:t>，</a:t>
            </a:r>
            <a:r>
              <a:rPr lang="zh-CN" altLang="en-US">
                <a:solidFill>
                  <a:srgbClr val="00B050"/>
                </a:solidFill>
                <a:latin typeface="楷体" panose="02010609060101010101" charset="-122"/>
                <a:ea typeface="楷体" panose="02010609060101010101" charset="-122"/>
                <a:cs typeface="楷体" panose="02010609060101010101" charset="-122"/>
                <a:sym typeface="+mn-ea"/>
              </a:rPr>
              <a:t>逻辑严密</a:t>
            </a:r>
            <a:r>
              <a:rPr lang="zh-CN" altLang="en-US">
                <a:latin typeface="楷体" panose="02010609060101010101" charset="-122"/>
                <a:ea typeface="楷体" panose="02010609060101010101" charset="-122"/>
                <a:cs typeface="楷体" panose="02010609060101010101" charset="-122"/>
                <a:sym typeface="+mn-ea"/>
              </a:rPr>
              <a:t>，每处</a:t>
            </a:r>
            <a:r>
              <a:rPr lang="zh-CN" altLang="en-US">
                <a:solidFill>
                  <a:srgbClr val="00B050"/>
                </a:solidFill>
                <a:latin typeface="楷体" panose="02010609060101010101" charset="-122"/>
                <a:ea typeface="楷体" panose="02010609060101010101" charset="-122"/>
                <a:cs typeface="楷体" panose="02010609060101010101" charset="-122"/>
                <a:sym typeface="+mn-ea"/>
              </a:rPr>
              <a:t>不超过</a:t>
            </a:r>
            <a:r>
              <a:rPr lang="en-US" altLang="zh-CN">
                <a:solidFill>
                  <a:srgbClr val="00B050"/>
                </a:solidFill>
                <a:latin typeface="楷体" panose="02010609060101010101" charset="-122"/>
                <a:ea typeface="楷体" panose="02010609060101010101" charset="-122"/>
                <a:cs typeface="楷体" panose="02010609060101010101" charset="-122"/>
                <a:sym typeface="+mn-ea"/>
              </a:rPr>
              <a:t>15</a:t>
            </a:r>
            <a:r>
              <a:rPr lang="zh-CN" altLang="en-US">
                <a:solidFill>
                  <a:srgbClr val="00B050"/>
                </a:solidFill>
                <a:latin typeface="楷体" panose="02010609060101010101" charset="-122"/>
                <a:ea typeface="楷体" panose="02010609060101010101" charset="-122"/>
                <a:cs typeface="楷体" panose="02010609060101010101" charset="-122"/>
                <a:sym typeface="+mn-ea"/>
              </a:rPr>
              <a:t>个字</a:t>
            </a:r>
            <a:r>
              <a:rPr lang="zh-CN" altLang="en-US">
                <a:latin typeface="楷体" panose="02010609060101010101" charset="-122"/>
                <a:ea typeface="楷体" panose="02010609060101010101" charset="-122"/>
                <a:cs typeface="楷体" panose="02010609060101010101" charset="-122"/>
                <a:sym typeface="+mn-ea"/>
              </a:rPr>
              <a:t>。</a:t>
            </a:r>
            <a:r>
              <a:rPr lang="en-US" altLang="zh-CN">
                <a:latin typeface="楷体" panose="02010609060101010101" charset="-122"/>
                <a:ea typeface="楷体" panose="02010609060101010101" charset="-122"/>
                <a:cs typeface="楷体" panose="02010609060101010101" charset="-122"/>
                <a:sym typeface="+mn-ea"/>
              </a:rPr>
              <a:t>(4</a:t>
            </a:r>
            <a:r>
              <a:rPr lang="zh-CN" altLang="en-US">
                <a:latin typeface="楷体" panose="02010609060101010101" charset="-122"/>
                <a:ea typeface="楷体" panose="02010609060101010101" charset="-122"/>
                <a:cs typeface="楷体" panose="02010609060101010101" charset="-122"/>
                <a:sym typeface="+mn-ea"/>
              </a:rPr>
              <a:t>分</a:t>
            </a:r>
            <a:r>
              <a:rPr lang="en-US" altLang="zh-CN">
                <a:latin typeface="楷体" panose="02010609060101010101" charset="-122"/>
                <a:ea typeface="楷体" panose="02010609060101010101" charset="-122"/>
                <a:cs typeface="楷体" panose="02010609060101010101" charset="-122"/>
                <a:sym typeface="+mn-ea"/>
              </a:rPr>
              <a:t>)</a:t>
            </a:r>
            <a:endParaRPr lang="en-US"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矩形 1"/>
          <p:cNvSpPr/>
          <p:nvPr>
            <p:custDataLst>
              <p:tags r:id="rId2"/>
            </p:custDataLst>
          </p:nvPr>
        </p:nvSpPr>
        <p:spPr>
          <a:xfrm>
            <a:off x="247015" y="701040"/>
            <a:ext cx="3187065" cy="591947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3" name="文本框 2"/>
          <p:cNvSpPr txBox="1"/>
          <p:nvPr>
            <p:custDataLst>
              <p:tags r:id="rId3"/>
            </p:custDataLst>
          </p:nvPr>
        </p:nvSpPr>
        <p:spPr>
          <a:xfrm>
            <a:off x="692150" y="526415"/>
            <a:ext cx="824230" cy="337185"/>
          </a:xfrm>
          <a:prstGeom prst="rect">
            <a:avLst/>
          </a:prstGeom>
          <a:solidFill>
            <a:schemeClr val="accent1">
              <a:lumMod val="20000"/>
              <a:lumOff val="80000"/>
            </a:schemeClr>
          </a:solidFill>
        </p:spPr>
        <p:txBody>
          <a:bodyPr wrap="square" rtlCol="0">
            <a:spAutoFit/>
          </a:bodyPr>
          <a:p>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644265" y="701040"/>
            <a:ext cx="8335645" cy="70040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3644265" y="419100"/>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4" name="矩形 3"/>
          <p:cNvSpPr/>
          <p:nvPr>
            <p:custDataLst>
              <p:tags r:id="rId6"/>
            </p:custDataLst>
          </p:nvPr>
        </p:nvSpPr>
        <p:spPr>
          <a:xfrm>
            <a:off x="3530600" y="1713865"/>
            <a:ext cx="8384540" cy="490728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8" name="文本框 7"/>
          <p:cNvSpPr txBox="1"/>
          <p:nvPr>
            <p:custDataLst>
              <p:tags r:id="rId7"/>
            </p:custDataLst>
          </p:nvPr>
        </p:nvSpPr>
        <p:spPr>
          <a:xfrm>
            <a:off x="3530600" y="1541145"/>
            <a:ext cx="1016000"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custDataLst>
              <p:tags r:id="rId8"/>
            </p:custDataLst>
          </p:nvPr>
        </p:nvSpPr>
        <p:spPr>
          <a:xfrm>
            <a:off x="3530600" y="2018030"/>
            <a:ext cx="8252460"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a:solidFill>
                  <a:srgbClr val="000000"/>
                </a:solidFill>
                <a:latin typeface="宋体" panose="02010600030101010101" pitchFamily="2" charset="-122"/>
                <a:ea typeface="黑体" panose="02010609060101010101" charset="-122"/>
                <a:sym typeface="+mn-ea"/>
              </a:rPr>
              <a:t> </a:t>
            </a:r>
            <a:endParaRPr lang="en-US" sz="2200">
              <a:solidFill>
                <a:srgbClr val="000000"/>
              </a:solidFill>
              <a:latin typeface="宋体" panose="02010600030101010101" pitchFamily="2" charset="-122"/>
              <a:ea typeface="黑体" panose="02010609060101010101" charset="-122"/>
              <a:sym typeface="+mn-ea"/>
            </a:endParaRPr>
          </a:p>
          <a:p>
            <a:pPr indent="0" fontAlgn="auto"/>
            <a:r>
              <a:rPr lang="en-US" sz="2200" b="0">
                <a:solidFill>
                  <a:srgbClr val="000000"/>
                </a:solidFill>
                <a:latin typeface="宋体" panose="02010600030101010101" pitchFamily="2"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本题考查考生</a:t>
            </a:r>
            <a:r>
              <a:rPr lang="zh-CN" altLang="en-US" sz="2200" b="0">
                <a:solidFill>
                  <a:srgbClr val="000000"/>
                </a:solidFill>
                <a:highlight>
                  <a:srgbClr val="FFFF00"/>
                </a:highlight>
                <a:latin typeface="仿宋" panose="02010609060101010101" charset="-122"/>
                <a:ea typeface="仿宋" panose="02010609060101010101" charset="-122"/>
                <a:cs typeface="仿宋" panose="02010609060101010101" charset="-122"/>
              </a:rPr>
              <a:t>逻辑思维的严密性</a:t>
            </a:r>
            <a:r>
              <a:rPr lang="zh-CN" altLang="en-US" sz="2200" b="0">
                <a:solidFill>
                  <a:srgbClr val="000000"/>
                </a:solidFill>
                <a:latin typeface="仿宋" panose="02010609060101010101" charset="-122"/>
                <a:ea typeface="仿宋" panose="02010609060101010101" charset="-122"/>
                <a:cs typeface="仿宋" panose="02010609060101010101" charset="-122"/>
              </a:rPr>
              <a:t>和语言表达的</a:t>
            </a:r>
            <a:r>
              <a:rPr lang="zh-CN" altLang="en-US" sz="2200" b="0">
                <a:solidFill>
                  <a:srgbClr val="000000"/>
                </a:solidFill>
                <a:highlight>
                  <a:srgbClr val="FFFF00"/>
                </a:highlight>
                <a:latin typeface="仿宋" panose="02010609060101010101" charset="-122"/>
                <a:ea typeface="仿宋" panose="02010609060101010101" charset="-122"/>
                <a:cs typeface="仿宋" panose="02010609060101010101" charset="-122"/>
              </a:rPr>
              <a:t>准确性、流畅性</a:t>
            </a:r>
            <a:r>
              <a:rPr lang="zh-CN" altLang="en-US" sz="2200" b="0">
                <a:solidFill>
                  <a:srgbClr val="000000"/>
                </a:solidFill>
                <a:latin typeface="仿宋" panose="02010609060101010101" charset="-122"/>
                <a:ea typeface="仿宋" panose="02010609060101010101" charset="-122"/>
                <a:cs typeface="仿宋" panose="02010609060101010101" charset="-122"/>
              </a:rPr>
              <a:t>。</a:t>
            </a:r>
            <a:r>
              <a:rPr lang="en-US" altLang="zh-CN" sz="2200" b="0">
                <a:solidFill>
                  <a:srgbClr val="000000"/>
                </a:solidFill>
                <a:latin typeface="仿宋" panose="02010609060101010101" charset="-122"/>
                <a:ea typeface="仿宋" panose="02010609060101010101" charset="-122"/>
                <a:cs typeface="仿宋" panose="02010609060101010101" charset="-122"/>
              </a:rPr>
              <a:t> </a:t>
            </a:r>
            <a:endParaRPr lang="en-US" altLang="zh-CN" sz="2200" b="0">
              <a:solidFill>
                <a:srgbClr val="000000"/>
              </a:solidFill>
              <a:latin typeface="仿宋" panose="02010609060101010101" charset="-122"/>
              <a:ea typeface="仿宋" panose="02010609060101010101" charset="-122"/>
              <a:cs typeface="仿宋" panose="02010609060101010101" charset="-122"/>
            </a:endParaRPr>
          </a:p>
        </p:txBody>
      </p:sp>
      <p:sp>
        <p:nvSpPr>
          <p:cNvPr id="17" name="文本框 16"/>
          <p:cNvSpPr txBox="1"/>
          <p:nvPr/>
        </p:nvSpPr>
        <p:spPr>
          <a:xfrm>
            <a:off x="3644900" y="3938270"/>
            <a:ext cx="7952105" cy="1783715"/>
          </a:xfrm>
          <a:prstGeom prst="rect">
            <a:avLst/>
          </a:prstGeom>
          <a:noFill/>
          <a:ln w="9525">
            <a:noFill/>
          </a:ln>
        </p:spPr>
        <p:txBody>
          <a:bodyPr wrap="square">
            <a:spAutoFit/>
          </a:bodyPr>
          <a:p>
            <a:pPr indent="0" fontAlgn="auto"/>
            <a:r>
              <a:rPr lang="zh-CN" sz="2200">
                <a:solidFill>
                  <a:srgbClr val="FF0000"/>
                </a:solidFill>
                <a:ea typeface="黑体" panose="02010609060101010101" charset="-122"/>
                <a:sym typeface="+mn-ea"/>
              </a:rPr>
              <a:t>【参考答案】</a:t>
            </a:r>
            <a:endParaRPr lang="zh-CN" sz="2200">
              <a:solidFill>
                <a:srgbClr val="FF0000"/>
              </a:solidFill>
              <a:ea typeface="黑体" panose="02010609060101010101" charset="-122"/>
              <a:sym typeface="+mn-ea"/>
            </a:endParaRPr>
          </a:p>
          <a:p>
            <a:pPr indent="0" fontAlgn="auto"/>
            <a:r>
              <a:rPr lang="en-US" sz="2200">
                <a:solidFill>
                  <a:srgbClr val="FF0000"/>
                </a:solidFill>
                <a:latin typeface="仿宋" panose="02010609060101010101" charset="-122"/>
                <a:ea typeface="仿宋" panose="02010609060101010101" charset="-122"/>
                <a:cs typeface="仿宋" panose="02010609060101010101" charset="-122"/>
                <a:sym typeface="+mn-ea"/>
              </a:rPr>
              <a:t> </a:t>
            </a:r>
            <a:r>
              <a:rPr lang="en-US" altLang="en-US" sz="2200">
                <a:solidFill>
                  <a:srgbClr val="FF0000"/>
                </a:solidFill>
                <a:latin typeface="仿宋" panose="02010609060101010101" charset="-122"/>
                <a:ea typeface="仿宋" panose="02010609060101010101" charset="-122"/>
                <a:cs typeface="仿宋" panose="02010609060101010101" charset="-122"/>
                <a:sym typeface="+mn-ea"/>
              </a:rPr>
              <a:t>①</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句</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 </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句首加</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让</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使</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 </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只写</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浙江某市</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改为</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浙江某市某企业（公司）</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，给</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1</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分。</a:t>
            </a:r>
            <a:endParaRPr lang="zh-CN" altLang="en-US" sz="2200">
              <a:solidFill>
                <a:srgbClr val="FF0000"/>
              </a:solidFill>
              <a:latin typeface="仿宋" panose="02010609060101010101" charset="-122"/>
              <a:ea typeface="仿宋" panose="02010609060101010101" charset="-122"/>
              <a:cs typeface="仿宋" panose="02010609060101010101" charset="-122"/>
              <a:sym typeface="+mn-ea"/>
            </a:endParaRPr>
          </a:p>
          <a:p>
            <a:pPr indent="0" fontAlgn="auto"/>
            <a:r>
              <a:rPr lang="en-US" altLang="zh-CN" sz="2200">
                <a:solidFill>
                  <a:srgbClr val="FF0000"/>
                </a:solidFill>
                <a:latin typeface="仿宋" panose="02010609060101010101" charset="-122"/>
                <a:ea typeface="仿宋" panose="02010609060101010101" charset="-122"/>
                <a:cs typeface="仿宋" panose="02010609060101010101" charset="-122"/>
                <a:sym typeface="+mn-ea"/>
              </a:rPr>
              <a:t> </a:t>
            </a:r>
            <a:r>
              <a:rPr lang="en-US" altLang="en-US" sz="2200">
                <a:solidFill>
                  <a:srgbClr val="FF0000"/>
                </a:solidFill>
                <a:latin typeface="仿宋" panose="02010609060101010101" charset="-122"/>
                <a:ea typeface="仿宋" panose="02010609060101010101" charset="-122"/>
                <a:cs typeface="仿宋" panose="02010609060101010101" charset="-122"/>
                <a:sym typeface="+mn-ea"/>
              </a:rPr>
              <a:t>④</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句</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 </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去掉</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超过</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多</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2200">
              <a:solidFill>
                <a:srgbClr val="FF0000"/>
              </a:solidFill>
              <a:latin typeface="仿宋" panose="02010609060101010101" charset="-122"/>
              <a:ea typeface="仿宋" panose="02010609060101010101" charset="-122"/>
              <a:cs typeface="仿宋" panose="02010609060101010101" charset="-122"/>
              <a:sym typeface="+mn-ea"/>
            </a:endParaRPr>
          </a:p>
          <a:p>
            <a:pPr indent="0" fontAlgn="auto"/>
            <a:endParaRPr lang="en-US" altLang="zh-CN" sz="2200" b="0">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7" name="文本框 6"/>
          <p:cNvSpPr txBox="1"/>
          <p:nvPr/>
        </p:nvSpPr>
        <p:spPr>
          <a:xfrm>
            <a:off x="6254750" y="863600"/>
            <a:ext cx="5436870" cy="438150"/>
          </a:xfrm>
          <a:prstGeom prst="rect">
            <a:avLst/>
          </a:prstGeom>
          <a:noFill/>
        </p:spPr>
        <p:txBody>
          <a:bodyPr wrap="square" rtlCol="0">
            <a:noAutofit/>
          </a:bodyPr>
          <a:p>
            <a:endParaRPr lang="zh-CN" altLang="en-US"/>
          </a:p>
        </p:txBody>
      </p:sp>
      <p:sp>
        <p:nvSpPr>
          <p:cNvPr id="9" name="文本框 8"/>
          <p:cNvSpPr txBox="1"/>
          <p:nvPr/>
        </p:nvSpPr>
        <p:spPr>
          <a:xfrm>
            <a:off x="590550" y="942340"/>
            <a:ext cx="2843530" cy="5441950"/>
          </a:xfrm>
          <a:prstGeom prst="rect">
            <a:avLst/>
          </a:prstGeom>
          <a:noFill/>
        </p:spPr>
        <p:txBody>
          <a:bodyPr wrap="square" rtlCol="0">
            <a:noAutofit/>
          </a:bodyPr>
          <a:p>
            <a:r>
              <a:rPr lang="zh-CN" altLang="en-US" sz="2000">
                <a:latin typeface="楷体" panose="02010609060101010101" charset="-122"/>
                <a:ea typeface="楷体" panose="02010609060101010101" charset="-122"/>
                <a:cs typeface="楷体" panose="02010609060101010101" charset="-122"/>
              </a:rPr>
              <a:t>只有疲软的产品，没有疲软的市场。供给侧如何更好贴近消费端的需求</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想要打开市场新天地，既要在产品创新上寻思路，</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乙</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。比如，垃圾袋从</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点断式</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变为</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抽取式</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，技术的突破</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①</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浙江某市不仅实现从濒临破产到业绩翻番的蝶变，</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②</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还打开了海外市场。</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③</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液体粉笔的研发让师生免受粉尘之扰，</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④</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如今湖北应城某村粉笔年销售额超过</a:t>
            </a:r>
            <a:r>
              <a:rPr lang="en-US" altLang="zh-CN" sz="2000" u="wavyHeavy">
                <a:solidFill>
                  <a:srgbClr val="0070C0"/>
                </a:solidFill>
                <a:uFillTx/>
                <a:latin typeface="楷体" panose="02010609060101010101" charset="-122"/>
                <a:ea typeface="楷体" panose="02010609060101010101" charset="-122"/>
                <a:cs typeface="楷体" panose="02010609060101010101" charset="-122"/>
              </a:rPr>
              <a:t>1</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亿多元，</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⑤</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村民眼中的夕阳产业焕发新生。</a:t>
            </a:r>
            <a:endParaRPr lang="zh-CN" altLang="en-US" sz="2000" u="wavyHeavy">
              <a:solidFill>
                <a:srgbClr val="0070C0"/>
              </a:solidFill>
              <a:uFillTx/>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3644900" y="756285"/>
            <a:ext cx="8335010" cy="706755"/>
          </a:xfrm>
          <a:prstGeom prst="rect">
            <a:avLst/>
          </a:prstGeom>
          <a:noFill/>
        </p:spPr>
        <p:txBody>
          <a:bodyPr wrap="square" rtlCol="0">
            <a:spAutoFit/>
          </a:bodyPr>
          <a:p>
            <a:r>
              <a:rPr lang="en-US" altLang="zh-CN" sz="2000">
                <a:latin typeface="仿宋" panose="02010609060101010101" charset="-122"/>
                <a:ea typeface="仿宋" panose="02010609060101010101" charset="-122"/>
                <a:cs typeface="仿宋" panose="02010609060101010101" charset="-122"/>
              </a:rPr>
              <a:t>20.</a:t>
            </a:r>
            <a:r>
              <a:rPr lang="zh-CN" altLang="en-US" sz="2000">
                <a:latin typeface="仿宋" panose="02010609060101010101" charset="-122"/>
                <a:ea typeface="仿宋" panose="02010609060101010101" charset="-122"/>
                <a:cs typeface="仿宋" panose="02010609060101010101" charset="-122"/>
              </a:rPr>
              <a:t>文中画波浪线部分有</a:t>
            </a:r>
            <a:r>
              <a:rPr lang="zh-CN" altLang="en-US" sz="2000">
                <a:highlight>
                  <a:srgbClr val="FFFF00"/>
                </a:highlight>
                <a:latin typeface="仿宋" panose="02010609060101010101" charset="-122"/>
                <a:ea typeface="仿宋" panose="02010609060101010101" charset="-122"/>
                <a:cs typeface="仿宋" panose="02010609060101010101" charset="-122"/>
              </a:rPr>
              <a:t>两处语病</a:t>
            </a:r>
            <a:r>
              <a:rPr lang="zh-CN" altLang="en-US" sz="2000">
                <a:latin typeface="仿宋" panose="02010609060101010101" charset="-122"/>
                <a:ea typeface="仿宋" panose="02010609060101010101" charset="-122"/>
                <a:cs typeface="仿宋" panose="02010609060101010101" charset="-122"/>
              </a:rPr>
              <a:t>，请</a:t>
            </a:r>
            <a:r>
              <a:rPr lang="zh-CN" altLang="en-US" sz="2000">
                <a:highlight>
                  <a:srgbClr val="FFFF00"/>
                </a:highlight>
                <a:latin typeface="仿宋" panose="02010609060101010101" charset="-122"/>
                <a:ea typeface="仿宋" panose="02010609060101010101" charset="-122"/>
                <a:cs typeface="仿宋" panose="02010609060101010101" charset="-122"/>
              </a:rPr>
              <a:t>指出其序号</a:t>
            </a:r>
            <a:r>
              <a:rPr lang="zh-CN" altLang="en-US" sz="2000">
                <a:latin typeface="仿宋" panose="02010609060101010101" charset="-122"/>
                <a:ea typeface="仿宋" panose="02010609060101010101" charset="-122"/>
                <a:cs typeface="仿宋" panose="02010609060101010101" charset="-122"/>
              </a:rPr>
              <a:t>并做</a:t>
            </a:r>
            <a:r>
              <a:rPr lang="zh-CN" altLang="en-US" sz="2000">
                <a:highlight>
                  <a:srgbClr val="FFFF00"/>
                </a:highlight>
                <a:latin typeface="仿宋" panose="02010609060101010101" charset="-122"/>
                <a:ea typeface="仿宋" panose="02010609060101010101" charset="-122"/>
                <a:cs typeface="仿宋" panose="02010609060101010101" charset="-122"/>
              </a:rPr>
              <a:t>修改</a:t>
            </a:r>
            <a:r>
              <a:rPr lang="zh-CN" altLang="en-US" sz="2000">
                <a:latin typeface="仿宋" panose="02010609060101010101" charset="-122"/>
                <a:ea typeface="仿宋" panose="02010609060101010101" charset="-122"/>
                <a:cs typeface="仿宋" panose="02010609060101010101" charset="-122"/>
              </a:rPr>
              <a:t>。可</a:t>
            </a:r>
            <a:r>
              <a:rPr lang="zh-CN" altLang="en-US" sz="2000">
                <a:highlight>
                  <a:srgbClr val="FFFF00"/>
                </a:highlight>
                <a:latin typeface="仿宋" panose="02010609060101010101" charset="-122"/>
                <a:ea typeface="仿宋" panose="02010609060101010101" charset="-122"/>
                <a:cs typeface="仿宋" panose="02010609060101010101" charset="-122"/>
              </a:rPr>
              <a:t>增删少量词语</a:t>
            </a:r>
            <a:r>
              <a:rPr lang="zh-CN" altLang="en-US" sz="2000">
                <a:latin typeface="仿宋" panose="02010609060101010101" charset="-122"/>
                <a:ea typeface="仿宋" panose="02010609060101010101" charset="-122"/>
                <a:cs typeface="仿宋" panose="02010609060101010101" charset="-122"/>
              </a:rPr>
              <a:t>，但</a:t>
            </a:r>
            <a:r>
              <a:rPr lang="zh-CN" altLang="en-US" sz="2000">
                <a:highlight>
                  <a:srgbClr val="FFFF00"/>
                </a:highlight>
                <a:latin typeface="仿宋" panose="02010609060101010101" charset="-122"/>
                <a:ea typeface="仿宋" panose="02010609060101010101" charset="-122"/>
                <a:cs typeface="仿宋" panose="02010609060101010101" charset="-122"/>
              </a:rPr>
              <a:t>不得改变原意</a:t>
            </a:r>
            <a:r>
              <a:rPr lang="zh-CN" altLang="en-US" sz="2000">
                <a:latin typeface="仿宋" panose="02010609060101010101" charset="-122"/>
                <a:ea typeface="仿宋" panose="02010609060101010101" charset="-122"/>
                <a:cs typeface="仿宋" panose="02010609060101010101" charset="-122"/>
              </a:rPr>
              <a:t>。</a:t>
            </a:r>
            <a:r>
              <a:rPr lang="en-US" altLang="zh-CN" sz="2000">
                <a:latin typeface="仿宋" panose="02010609060101010101" charset="-122"/>
                <a:ea typeface="仿宋" panose="02010609060101010101" charset="-122"/>
                <a:cs typeface="仿宋" panose="02010609060101010101" charset="-122"/>
              </a:rPr>
              <a:t>(4</a:t>
            </a:r>
            <a:r>
              <a:rPr lang="zh-CN" altLang="en-US" sz="2000">
                <a:latin typeface="仿宋" panose="02010609060101010101" charset="-122"/>
                <a:ea typeface="仿宋" panose="02010609060101010101" charset="-122"/>
                <a:cs typeface="仿宋" panose="02010609060101010101" charset="-122"/>
              </a:rPr>
              <a:t>分</a:t>
            </a:r>
            <a:r>
              <a:rPr lang="en-US" altLang="zh-CN" sz="2000">
                <a:latin typeface="仿宋" panose="02010609060101010101" charset="-122"/>
                <a:ea typeface="仿宋" panose="02010609060101010101" charset="-122"/>
                <a:cs typeface="仿宋" panose="02010609060101010101" charset="-122"/>
              </a:rPr>
              <a:t>)</a:t>
            </a:r>
            <a:endParaRPr lang="zh-CN" altLang="en-US" sz="2000">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9142" name="内容占位符 2"/>
          <p:cNvSpPr>
            <a:spLocks noGrp="1"/>
          </p:cNvSpPr>
          <p:nvPr>
            <p:custDataLst>
              <p:tags r:id="rId1"/>
            </p:custDataLst>
          </p:nvPr>
        </p:nvSpPr>
        <p:spPr>
          <a:xfrm>
            <a:off x="419801" y="717885"/>
            <a:ext cx="11590494" cy="6072390"/>
          </a:xfrm>
          <a:prstGeom prst="rect">
            <a:avLst/>
          </a:prstGeom>
          <a:solidFill>
            <a:schemeClr val="bg1"/>
          </a:solidFill>
          <a:ln w="28575" cmpd="sng">
            <a:solidFill>
              <a:schemeClr val="accent1">
                <a:shade val="50000"/>
              </a:schemeClr>
            </a:solidFill>
            <a:prstDash val="solid"/>
          </a:ln>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pPr>
            <a:r>
              <a:rPr lang="zh-CN" altLang="zh-CN" sz="2400" b="1" dirty="0">
                <a:latin typeface="仿宋" panose="02010609060101010101" charset="-122"/>
                <a:ea typeface="仿宋" panose="02010609060101010101" charset="-122"/>
              </a:rPr>
              <a:t>一、出现了并列的短语，可能是搭配不当、分类不当、语序不当或语意不明</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二、出现了多重定语和多重状语，可能是语序不当</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highlight>
                  <a:srgbClr val="00FF00"/>
                </a:highlight>
                <a:latin typeface="仿宋" panose="02010609060101010101" charset="-122"/>
                <a:ea typeface="仿宋" panose="02010609060101010101" charset="-122"/>
              </a:rPr>
              <a:t>三、出现了数量短语，可能是语意不明、重复、语序不当、用词不当</a:t>
            </a:r>
            <a:endParaRPr lang="zh-CN" altLang="zh-CN" sz="2400" dirty="0">
              <a:highlight>
                <a:srgbClr val="00FF00"/>
              </a:highlight>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四、出现了介词，可能是搭配不当、结构混乱、主客体颠倒、主语残缺</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highlight>
                  <a:srgbClr val="00FF00"/>
                </a:highlight>
                <a:latin typeface="仿宋" panose="02010609060101010101" charset="-122"/>
                <a:ea typeface="仿宋" panose="02010609060101010101" charset="-122"/>
              </a:rPr>
              <a:t>五、出现了关联词</a:t>
            </a:r>
            <a:r>
              <a:rPr lang="en-US" altLang="zh-CN" sz="2400" b="1" dirty="0">
                <a:highlight>
                  <a:srgbClr val="00FF00"/>
                </a:highlight>
                <a:latin typeface="仿宋" panose="02010609060101010101" charset="-122"/>
                <a:ea typeface="仿宋" panose="02010609060101010101" charset="-122"/>
              </a:rPr>
              <a:t>(</a:t>
            </a:r>
            <a:r>
              <a:rPr lang="zh-CN" altLang="zh-CN" sz="2400" b="1" dirty="0">
                <a:highlight>
                  <a:srgbClr val="00FF00"/>
                </a:highlight>
                <a:latin typeface="仿宋" panose="02010609060101010101" charset="-122"/>
                <a:ea typeface="仿宋" panose="02010609060101010101" charset="-122"/>
              </a:rPr>
              <a:t>连词</a:t>
            </a:r>
            <a:r>
              <a:rPr lang="en-US" altLang="zh-CN" sz="2400" b="1" dirty="0">
                <a:highlight>
                  <a:srgbClr val="00FF00"/>
                </a:highlight>
                <a:latin typeface="仿宋" panose="02010609060101010101" charset="-122"/>
                <a:ea typeface="仿宋" panose="02010609060101010101" charset="-122"/>
              </a:rPr>
              <a:t>)</a:t>
            </a:r>
            <a:r>
              <a:rPr lang="zh-CN" altLang="zh-CN" sz="2400" b="1" dirty="0">
                <a:highlight>
                  <a:srgbClr val="00FF00"/>
                </a:highlight>
                <a:latin typeface="仿宋" panose="02010609060101010101" charset="-122"/>
                <a:ea typeface="仿宋" panose="02010609060101010101" charset="-122"/>
              </a:rPr>
              <a:t>，可能是搭配不当、残缺、语序不当</a:t>
            </a:r>
            <a:endParaRPr lang="zh-CN" altLang="zh-CN" sz="2400" dirty="0">
              <a:highlight>
                <a:srgbClr val="00FF00"/>
              </a:highlight>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六、出现了代词，可能是语意不明、重复</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solidFill>
                  <a:schemeClr val="tx1"/>
                </a:solidFill>
                <a:latin typeface="仿宋" panose="02010609060101010101" charset="-122"/>
                <a:ea typeface="仿宋" panose="02010609060101010101" charset="-122"/>
              </a:rPr>
              <a:t>七、出现了长宾语，可能是宾语中心语残缺、搭配不当</a:t>
            </a:r>
            <a:endParaRPr lang="zh-CN" altLang="zh-CN" sz="2400" dirty="0">
              <a:solidFill>
                <a:schemeClr val="tx1"/>
              </a:solidFill>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八、出现了多个谓语，可能是搭配不当、偷换主语</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九、出现了疑问旬、否定词，可能是肯否不当</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十、出现了固定结构、下定义，可能是结构混乱</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十一、出现了文言词语、书面语，可能是重复</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十二、出现了“的”字的短语，可能是语意不明、搭配不当</a:t>
            </a:r>
            <a:r>
              <a:rPr lang="en-US" altLang="zh-CN" sz="2400" b="1" dirty="0">
                <a:latin typeface="仿宋" panose="02010609060101010101" charset="-122"/>
                <a:ea typeface="仿宋" panose="02010609060101010101" charset="-122"/>
              </a:rPr>
              <a:t>(</a:t>
            </a:r>
            <a:r>
              <a:rPr lang="zh-CN" altLang="zh-CN" sz="2400" b="1" dirty="0">
                <a:latin typeface="仿宋" panose="02010609060101010101" charset="-122"/>
                <a:ea typeface="仿宋" panose="02010609060101010101" charset="-122"/>
              </a:rPr>
              <a:t>偷换主语</a:t>
            </a:r>
            <a:r>
              <a:rPr lang="en-US" altLang="zh-CN" sz="2400" b="1" dirty="0">
                <a:latin typeface="仿宋" panose="02010609060101010101" charset="-122"/>
                <a:ea typeface="仿宋" panose="02010609060101010101" charset="-122"/>
              </a:rPr>
              <a:t>)</a:t>
            </a:r>
            <a:r>
              <a:rPr lang="zh-CN" altLang="zh-CN" sz="2400" b="1" dirty="0">
                <a:latin typeface="仿宋" panose="02010609060101010101" charset="-122"/>
                <a:ea typeface="仿宋" panose="02010609060101010101" charset="-122"/>
              </a:rPr>
              <a:t>、语序不当</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十三、出现了两面性的词语，可能是前后肯否不一、不合逻辑</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十四、出现了“避免”、“防止”、“以防”、“以免”、“切忌”、“禁止”等词语，可能是不合逻辑</a:t>
            </a:r>
            <a:r>
              <a:rPr lang="en-US" altLang="zh-CN" sz="2400" b="1" dirty="0">
                <a:latin typeface="仿宋" panose="02010609060101010101" charset="-122"/>
                <a:ea typeface="仿宋" panose="02010609060101010101" charset="-122"/>
              </a:rPr>
              <a:t>(</a:t>
            </a:r>
            <a:r>
              <a:rPr lang="zh-CN" altLang="zh-CN" sz="2400" b="1" dirty="0">
                <a:latin typeface="仿宋" panose="02010609060101010101" charset="-122"/>
                <a:ea typeface="仿宋" panose="02010609060101010101" charset="-122"/>
              </a:rPr>
              <a:t>表意相反</a:t>
            </a:r>
            <a:r>
              <a:rPr lang="en-US" altLang="zh-CN" sz="2400" b="1" dirty="0">
                <a:latin typeface="仿宋" panose="02010609060101010101" charset="-122"/>
                <a:ea typeface="仿宋" panose="02010609060101010101" charset="-122"/>
              </a:rPr>
              <a:t>)</a:t>
            </a:r>
            <a:endParaRPr lang="zh-CN" altLang="zh-CN" sz="2400" dirty="0">
              <a:latin typeface="仿宋" panose="02010609060101010101" charset="-122"/>
              <a:ea typeface="仿宋" panose="02010609060101010101" charset="-122"/>
            </a:endParaRPr>
          </a:p>
          <a:p>
            <a:pPr fontAlgn="auto">
              <a:lnSpc>
                <a:spcPct val="100000"/>
              </a:lnSpc>
              <a:spcBef>
                <a:spcPts val="0"/>
              </a:spcBef>
            </a:pPr>
            <a:r>
              <a:rPr lang="zh-CN" altLang="zh-CN" sz="2400" b="1" dirty="0">
                <a:latin typeface="仿宋" panose="02010609060101010101" charset="-122"/>
                <a:ea typeface="仿宋" panose="02010609060101010101" charset="-122"/>
              </a:rPr>
              <a:t>十五、出现了使、让、令、把、被等词，可能是主语残缺、主客体颠倒、语序不当</a:t>
            </a:r>
            <a:endParaRPr lang="zh-CN" altLang="zh-CN" sz="2400" b="1" dirty="0">
              <a:latin typeface="仿宋" panose="02010609060101010101" charset="-122"/>
              <a:ea typeface="仿宋" panose="02010609060101010101" charset="-122"/>
            </a:endParaRPr>
          </a:p>
        </p:txBody>
      </p:sp>
      <p:sp>
        <p:nvSpPr>
          <p:cNvPr id="1049143" name="矩形 3"/>
          <p:cNvSpPr/>
          <p:nvPr/>
        </p:nvSpPr>
        <p:spPr>
          <a:xfrm>
            <a:off x="752" y="-73227"/>
            <a:ext cx="12190495" cy="680636"/>
          </a:xfrm>
          <a:prstGeom prst="rect">
            <a:avLst/>
          </a:prstGeom>
          <a:gradFill flip="none" rotWithShape="1">
            <a:gsLst>
              <a:gs pos="0">
                <a:schemeClr val="accent3">
                  <a:lumMod val="75000"/>
                </a:schemeClr>
              </a:gs>
              <a:gs pos="50000">
                <a:schemeClr val="accent3">
                  <a:lumMod val="75000"/>
                </a:schemeClr>
              </a:gs>
              <a:gs pos="100000">
                <a:schemeClr val="accent6">
                  <a:lumMod val="60000"/>
                  <a:lumOff val="4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b="0" i="0" u="none" strike="noStrike" kern="1200" cap="none" spc="0" normalizeH="0" baseline="0" noProof="0" dirty="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49144" name="文本框 15"/>
          <p:cNvSpPr txBox="1"/>
          <p:nvPr>
            <p:custDataLst>
              <p:tags r:id="rId2"/>
            </p:custDataLst>
          </p:nvPr>
        </p:nvSpPr>
        <p:spPr>
          <a:xfrm>
            <a:off x="348690" y="67725"/>
            <a:ext cx="2141590" cy="398780"/>
          </a:xfrm>
          <a:prstGeom prst="rect">
            <a:avLst/>
          </a:prstGeom>
          <a:noFill/>
          <a:ln>
            <a:noFill/>
          </a:ln>
        </p:spPr>
        <p:txBody>
          <a:bodyPr wrap="square" rtlCol="0">
            <a:spAutoFit/>
          </a:bodyPr>
          <a:p>
            <a:r>
              <a:rPr lang="zh-CN"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49145" name="标题 1"/>
          <p:cNvSpPr>
            <a:spLocks noGrp="1"/>
          </p:cNvSpPr>
          <p:nvPr>
            <p:custDataLst>
              <p:tags r:id="rId3"/>
            </p:custDataLst>
          </p:nvPr>
        </p:nvSpPr>
        <p:spPr>
          <a:xfrm>
            <a:off x="2594248" y="58837"/>
            <a:ext cx="7002867" cy="680636"/>
          </a:xfr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indent="133985" algn="just">
              <a:lnSpc>
                <a:spcPct val="100000"/>
              </a:lnSpc>
            </a:pPr>
            <a:r>
              <a:rPr lang="zh-CN" altLang="zh-CN" sz="3200" b="1" kern="100" dirty="0">
                <a:solidFill>
                  <a:srgbClr val="FF0000"/>
                </a:solidFill>
                <a:effectLst/>
                <a:highlight>
                  <a:srgbClr val="FFFF00"/>
                </a:highlight>
                <a:latin typeface="等线" panose="02010600030101010101" pitchFamily="2" charset="-122"/>
                <a:ea typeface="宋体" panose="02010600030101010101" pitchFamily="2" charset="-122"/>
                <a:cs typeface="宋体" panose="02010600030101010101" pitchFamily="2" charset="-122"/>
              </a:rPr>
              <a:t>【高频语病辨析规律】</a:t>
            </a:r>
            <a:r>
              <a:rPr lang="zh-CN" altLang="zh-CN" sz="3200" b="1" kern="100" dirty="0">
                <a:effectLst/>
                <a:highlight>
                  <a:srgbClr val="FFFF00"/>
                </a:highlight>
                <a:latin typeface="等线" panose="02010600030101010101" pitchFamily="2" charset="-122"/>
                <a:ea typeface="宋体" panose="02010600030101010101" pitchFamily="2" charset="-122"/>
                <a:cs typeface="宋体" panose="02010600030101010101" pitchFamily="2" charset="-122"/>
              </a:rPr>
              <a:t> </a:t>
            </a:r>
            <a:endParaRPr lang="zh-CN" altLang="zh-CN" sz="3200" b="1" kern="100" dirty="0">
              <a:effectLst/>
              <a:highlight>
                <a:srgbClr val="FFFF00"/>
              </a:highlight>
              <a:latin typeface="等线"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142">
                                            <p:bg/>
                                          </p:spTgt>
                                        </p:tgtEl>
                                        <p:attrNameLst>
                                          <p:attrName>style.visibility</p:attrName>
                                        </p:attrNameLst>
                                      </p:cBhvr>
                                      <p:to>
                                        <p:strVal val="visible"/>
                                      </p:to>
                                    </p:set>
                                    <p:anim calcmode="lin" valueType="num">
                                      <p:cBhvr additive="base">
                                        <p:cTn id="7" dur="500" fill="hold"/>
                                        <p:tgtEl>
                                          <p:spTgt spid="104914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4914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142">
                                            <p:txEl>
                                              <p:pRg st="0" end="0"/>
                                            </p:txEl>
                                          </p:spTgt>
                                        </p:tgtEl>
                                        <p:attrNameLst>
                                          <p:attrName>style.visibility</p:attrName>
                                        </p:attrNameLst>
                                      </p:cBhvr>
                                      <p:to>
                                        <p:strVal val="visible"/>
                                      </p:to>
                                    </p:set>
                                    <p:anim calcmode="lin" valueType="num">
                                      <p:cBhvr additive="base">
                                        <p:cTn id="13" dur="500" fill="hold"/>
                                        <p:tgtEl>
                                          <p:spTgt spid="10491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1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9142">
                                            <p:txEl>
                                              <p:pRg st="1" end="1"/>
                                            </p:txEl>
                                          </p:spTgt>
                                        </p:tgtEl>
                                        <p:attrNameLst>
                                          <p:attrName>style.visibility</p:attrName>
                                        </p:attrNameLst>
                                      </p:cBhvr>
                                      <p:to>
                                        <p:strVal val="visible"/>
                                      </p:to>
                                    </p:set>
                                    <p:anim calcmode="lin" valueType="num">
                                      <p:cBhvr additive="base">
                                        <p:cTn id="19" dur="500" fill="hold"/>
                                        <p:tgtEl>
                                          <p:spTgt spid="104914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91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9142">
                                            <p:txEl>
                                              <p:pRg st="2" end="2"/>
                                            </p:txEl>
                                          </p:spTgt>
                                        </p:tgtEl>
                                        <p:attrNameLst>
                                          <p:attrName>style.visibility</p:attrName>
                                        </p:attrNameLst>
                                      </p:cBhvr>
                                      <p:to>
                                        <p:strVal val="visible"/>
                                      </p:to>
                                    </p:set>
                                    <p:anim calcmode="lin" valueType="num">
                                      <p:cBhvr additive="base">
                                        <p:cTn id="25" dur="500" fill="hold"/>
                                        <p:tgtEl>
                                          <p:spTgt spid="104914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91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9142">
                                            <p:txEl>
                                              <p:pRg st="3" end="3"/>
                                            </p:txEl>
                                          </p:spTgt>
                                        </p:tgtEl>
                                        <p:attrNameLst>
                                          <p:attrName>style.visibility</p:attrName>
                                        </p:attrNameLst>
                                      </p:cBhvr>
                                      <p:to>
                                        <p:strVal val="visible"/>
                                      </p:to>
                                    </p:set>
                                    <p:anim calcmode="lin" valueType="num">
                                      <p:cBhvr additive="base">
                                        <p:cTn id="31" dur="500" fill="hold"/>
                                        <p:tgtEl>
                                          <p:spTgt spid="104914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91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9142">
                                            <p:txEl>
                                              <p:pRg st="4" end="4"/>
                                            </p:txEl>
                                          </p:spTgt>
                                        </p:tgtEl>
                                        <p:attrNameLst>
                                          <p:attrName>style.visibility</p:attrName>
                                        </p:attrNameLst>
                                      </p:cBhvr>
                                      <p:to>
                                        <p:strVal val="visible"/>
                                      </p:to>
                                    </p:set>
                                    <p:anim calcmode="lin" valueType="num">
                                      <p:cBhvr additive="base">
                                        <p:cTn id="37" dur="500" fill="hold"/>
                                        <p:tgtEl>
                                          <p:spTgt spid="104914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91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9142">
                                            <p:txEl>
                                              <p:pRg st="5" end="5"/>
                                            </p:txEl>
                                          </p:spTgt>
                                        </p:tgtEl>
                                        <p:attrNameLst>
                                          <p:attrName>style.visibility</p:attrName>
                                        </p:attrNameLst>
                                      </p:cBhvr>
                                      <p:to>
                                        <p:strVal val="visible"/>
                                      </p:to>
                                    </p:set>
                                    <p:anim calcmode="lin" valueType="num">
                                      <p:cBhvr additive="base">
                                        <p:cTn id="43" dur="500" fill="hold"/>
                                        <p:tgtEl>
                                          <p:spTgt spid="104914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91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49142">
                                            <p:txEl>
                                              <p:pRg st="6" end="6"/>
                                            </p:txEl>
                                          </p:spTgt>
                                        </p:tgtEl>
                                        <p:attrNameLst>
                                          <p:attrName>style.visibility</p:attrName>
                                        </p:attrNameLst>
                                      </p:cBhvr>
                                      <p:to>
                                        <p:strVal val="visible"/>
                                      </p:to>
                                    </p:set>
                                    <p:anim calcmode="lin" valueType="num">
                                      <p:cBhvr additive="base">
                                        <p:cTn id="49" dur="500" fill="hold"/>
                                        <p:tgtEl>
                                          <p:spTgt spid="104914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91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49142">
                                            <p:txEl>
                                              <p:pRg st="7" end="7"/>
                                            </p:txEl>
                                          </p:spTgt>
                                        </p:tgtEl>
                                        <p:attrNameLst>
                                          <p:attrName>style.visibility</p:attrName>
                                        </p:attrNameLst>
                                      </p:cBhvr>
                                      <p:to>
                                        <p:strVal val="visible"/>
                                      </p:to>
                                    </p:set>
                                    <p:anim calcmode="lin" valueType="num">
                                      <p:cBhvr additive="base">
                                        <p:cTn id="55" dur="500" fill="hold"/>
                                        <p:tgtEl>
                                          <p:spTgt spid="104914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4914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49142">
                                            <p:txEl>
                                              <p:pRg st="8" end="8"/>
                                            </p:txEl>
                                          </p:spTgt>
                                        </p:tgtEl>
                                        <p:attrNameLst>
                                          <p:attrName>style.visibility</p:attrName>
                                        </p:attrNameLst>
                                      </p:cBhvr>
                                      <p:to>
                                        <p:strVal val="visible"/>
                                      </p:to>
                                    </p:set>
                                    <p:anim calcmode="lin" valueType="num">
                                      <p:cBhvr additive="base">
                                        <p:cTn id="61" dur="500" fill="hold"/>
                                        <p:tgtEl>
                                          <p:spTgt spid="104914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4914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49142">
                                            <p:txEl>
                                              <p:pRg st="9" end="9"/>
                                            </p:txEl>
                                          </p:spTgt>
                                        </p:tgtEl>
                                        <p:attrNameLst>
                                          <p:attrName>style.visibility</p:attrName>
                                        </p:attrNameLst>
                                      </p:cBhvr>
                                      <p:to>
                                        <p:strVal val="visible"/>
                                      </p:to>
                                    </p:set>
                                    <p:anim calcmode="lin" valueType="num">
                                      <p:cBhvr additive="base">
                                        <p:cTn id="67" dur="500" fill="hold"/>
                                        <p:tgtEl>
                                          <p:spTgt spid="1049142">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4914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49142">
                                            <p:txEl>
                                              <p:pRg st="10" end="10"/>
                                            </p:txEl>
                                          </p:spTgt>
                                        </p:tgtEl>
                                        <p:attrNameLst>
                                          <p:attrName>style.visibility</p:attrName>
                                        </p:attrNameLst>
                                      </p:cBhvr>
                                      <p:to>
                                        <p:strVal val="visible"/>
                                      </p:to>
                                    </p:set>
                                    <p:anim calcmode="lin" valueType="num">
                                      <p:cBhvr additive="base">
                                        <p:cTn id="73" dur="500" fill="hold"/>
                                        <p:tgtEl>
                                          <p:spTgt spid="1049142">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4914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49142">
                                            <p:txEl>
                                              <p:pRg st="11" end="11"/>
                                            </p:txEl>
                                          </p:spTgt>
                                        </p:tgtEl>
                                        <p:attrNameLst>
                                          <p:attrName>style.visibility</p:attrName>
                                        </p:attrNameLst>
                                      </p:cBhvr>
                                      <p:to>
                                        <p:strVal val="visible"/>
                                      </p:to>
                                    </p:set>
                                    <p:anim calcmode="lin" valueType="num">
                                      <p:cBhvr additive="base">
                                        <p:cTn id="79" dur="500" fill="hold"/>
                                        <p:tgtEl>
                                          <p:spTgt spid="1049142">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4914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49142">
                                            <p:txEl>
                                              <p:pRg st="12" end="12"/>
                                            </p:txEl>
                                          </p:spTgt>
                                        </p:tgtEl>
                                        <p:attrNameLst>
                                          <p:attrName>style.visibility</p:attrName>
                                        </p:attrNameLst>
                                      </p:cBhvr>
                                      <p:to>
                                        <p:strVal val="visible"/>
                                      </p:to>
                                    </p:set>
                                    <p:anim calcmode="lin" valueType="num">
                                      <p:cBhvr additive="base">
                                        <p:cTn id="85" dur="500" fill="hold"/>
                                        <p:tgtEl>
                                          <p:spTgt spid="1049142">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4914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49142">
                                            <p:txEl>
                                              <p:pRg st="13" end="13"/>
                                            </p:txEl>
                                          </p:spTgt>
                                        </p:tgtEl>
                                        <p:attrNameLst>
                                          <p:attrName>style.visibility</p:attrName>
                                        </p:attrNameLst>
                                      </p:cBhvr>
                                      <p:to>
                                        <p:strVal val="visible"/>
                                      </p:to>
                                    </p:set>
                                    <p:anim calcmode="lin" valueType="num">
                                      <p:cBhvr additive="base">
                                        <p:cTn id="91" dur="500" fill="hold"/>
                                        <p:tgtEl>
                                          <p:spTgt spid="1049142">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04914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49142">
                                            <p:txEl>
                                              <p:pRg st="14" end="14"/>
                                            </p:txEl>
                                          </p:spTgt>
                                        </p:tgtEl>
                                        <p:attrNameLst>
                                          <p:attrName>style.visibility</p:attrName>
                                        </p:attrNameLst>
                                      </p:cBhvr>
                                      <p:to>
                                        <p:strVal val="visible"/>
                                      </p:to>
                                    </p:set>
                                    <p:anim calcmode="lin" valueType="num">
                                      <p:cBhvr additive="base">
                                        <p:cTn id="97" dur="500" fill="hold"/>
                                        <p:tgtEl>
                                          <p:spTgt spid="1049142">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04914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42" grpId="0" animBg="1"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矩形 1"/>
          <p:cNvSpPr/>
          <p:nvPr>
            <p:custDataLst>
              <p:tags r:id="rId2"/>
            </p:custDataLst>
          </p:nvPr>
        </p:nvSpPr>
        <p:spPr>
          <a:xfrm>
            <a:off x="247015" y="701040"/>
            <a:ext cx="3187065" cy="591947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3" name="文本框 2"/>
          <p:cNvSpPr txBox="1"/>
          <p:nvPr>
            <p:custDataLst>
              <p:tags r:id="rId3"/>
            </p:custDataLst>
          </p:nvPr>
        </p:nvSpPr>
        <p:spPr>
          <a:xfrm>
            <a:off x="692150" y="526415"/>
            <a:ext cx="824230" cy="337185"/>
          </a:xfrm>
          <a:prstGeom prst="rect">
            <a:avLst/>
          </a:prstGeom>
          <a:solidFill>
            <a:schemeClr val="accent1">
              <a:lumMod val="20000"/>
              <a:lumOff val="80000"/>
            </a:schemeClr>
          </a:solidFill>
        </p:spPr>
        <p:txBody>
          <a:bodyPr wrap="square" rtlCol="0">
            <a:spAutoFit/>
          </a:bodyPr>
          <a:p>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644265" y="701040"/>
            <a:ext cx="8335645" cy="70040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3644265" y="419100"/>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4" name="矩形 3"/>
          <p:cNvSpPr/>
          <p:nvPr>
            <p:custDataLst>
              <p:tags r:id="rId6"/>
            </p:custDataLst>
          </p:nvPr>
        </p:nvSpPr>
        <p:spPr>
          <a:xfrm>
            <a:off x="3530600" y="1713865"/>
            <a:ext cx="8384540" cy="490728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8" name="文本框 7"/>
          <p:cNvSpPr txBox="1"/>
          <p:nvPr>
            <p:custDataLst>
              <p:tags r:id="rId7"/>
            </p:custDataLst>
          </p:nvPr>
        </p:nvSpPr>
        <p:spPr>
          <a:xfrm>
            <a:off x="3530600" y="1541145"/>
            <a:ext cx="1016000"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6" name="文本框 15"/>
          <p:cNvSpPr txBox="1"/>
          <p:nvPr>
            <p:custDataLst>
              <p:tags r:id="rId8"/>
            </p:custDataLst>
          </p:nvPr>
        </p:nvSpPr>
        <p:spPr>
          <a:xfrm>
            <a:off x="3644900" y="1956435"/>
            <a:ext cx="8106410" cy="4420235"/>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en-US" altLang="en-US" sz="2200" b="0">
                <a:solidFill>
                  <a:srgbClr val="000000"/>
                </a:solidFill>
                <a:latin typeface="仿宋" panose="02010609060101010101" charset="-122"/>
                <a:ea typeface="仿宋" panose="02010609060101010101" charset="-122"/>
                <a:cs typeface="仿宋" panose="02010609060101010101" charset="-122"/>
              </a:rPr>
              <a:t>①</a:t>
            </a:r>
            <a:r>
              <a:rPr lang="zh-CN" altLang="en-US" sz="2200" b="0">
                <a:solidFill>
                  <a:srgbClr val="000000"/>
                </a:solidFill>
                <a:latin typeface="仿宋" panose="02010609060101010101" charset="-122"/>
                <a:ea typeface="仿宋" panose="02010609060101010101" charset="-122"/>
                <a:cs typeface="仿宋" panose="02010609060101010101" charset="-122"/>
              </a:rPr>
              <a:t>句：前面主语是</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技术的突破</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，保持</a:t>
            </a:r>
            <a:r>
              <a:rPr lang="zh-CN" altLang="en-US" sz="2200" b="0">
                <a:solidFill>
                  <a:srgbClr val="C00000"/>
                </a:solidFill>
                <a:latin typeface="仿宋" panose="02010609060101010101" charset="-122"/>
                <a:ea typeface="仿宋" panose="02010609060101010101" charset="-122"/>
                <a:cs typeface="仿宋" panose="02010609060101010101" charset="-122"/>
              </a:rPr>
              <a:t>主语一致性</a:t>
            </a:r>
            <a:r>
              <a:rPr lang="zh-CN" altLang="en-US" sz="2200" b="0">
                <a:solidFill>
                  <a:srgbClr val="000000"/>
                </a:solidFill>
                <a:latin typeface="仿宋" panose="02010609060101010101" charset="-122"/>
                <a:ea typeface="仿宋" panose="02010609060101010101" charset="-122"/>
                <a:cs typeface="仿宋" panose="02010609060101010101" charset="-122"/>
              </a:rPr>
              <a:t>，需要在句首加上</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让</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或者</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使</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、同时</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浙江某市不仅实现从濒临破产到业绩翻番的蝶变</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存在语病，</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浙江某市</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作为城市，不能直接</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濒临破产</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，属于</a:t>
            </a:r>
            <a:r>
              <a:rPr lang="zh-CN" altLang="en-US" sz="2200" b="0">
                <a:solidFill>
                  <a:srgbClr val="C00000"/>
                </a:solidFill>
                <a:latin typeface="仿宋" panose="02010609060101010101" charset="-122"/>
                <a:ea typeface="仿宋" panose="02010609060101010101" charset="-122"/>
                <a:cs typeface="仿宋" panose="02010609060101010101" charset="-122"/>
              </a:rPr>
              <a:t>主谓搭配不当</a:t>
            </a:r>
            <a:r>
              <a:rPr lang="zh-CN" altLang="en-US" sz="2200" b="0">
                <a:solidFill>
                  <a:srgbClr val="000000"/>
                </a:solidFill>
                <a:latin typeface="仿宋" panose="02010609060101010101" charset="-122"/>
                <a:ea typeface="仿宋" panose="02010609060101010101" charset="-122"/>
                <a:cs typeface="仿宋" panose="02010609060101010101" charset="-122"/>
              </a:rPr>
              <a:t>，可修改为</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浙江某市某企业不仅实现从濒临破产到业绩翻番的蝶变</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，使主语</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企业</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与</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濒临破产</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搭配合理。</a:t>
            </a:r>
            <a:endParaRPr lang="zh-CN" alt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altLang="en-US" sz="2200" b="0">
                <a:solidFill>
                  <a:srgbClr val="000000"/>
                </a:solidFill>
                <a:latin typeface="仿宋" panose="02010609060101010101" charset="-122"/>
                <a:ea typeface="仿宋" panose="02010609060101010101" charset="-122"/>
                <a:cs typeface="仿宋" panose="02010609060101010101" charset="-122"/>
              </a:rPr>
              <a:t>④</a:t>
            </a:r>
            <a:r>
              <a:rPr lang="zh-CN" altLang="en-US" sz="2200" b="0">
                <a:solidFill>
                  <a:srgbClr val="000000"/>
                </a:solidFill>
                <a:latin typeface="仿宋" panose="02010609060101010101" charset="-122"/>
                <a:ea typeface="仿宋" panose="02010609060101010101" charset="-122"/>
                <a:cs typeface="仿宋" panose="02010609060101010101" charset="-122"/>
              </a:rPr>
              <a:t>句：</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如今湖北应城某村粉笔年销售额超过</a:t>
            </a:r>
            <a:r>
              <a:rPr lang="en-US" altLang="zh-CN" sz="2200" b="0">
                <a:solidFill>
                  <a:srgbClr val="000000"/>
                </a:solidFill>
                <a:latin typeface="仿宋" panose="02010609060101010101" charset="-122"/>
                <a:ea typeface="仿宋" panose="02010609060101010101" charset="-122"/>
                <a:cs typeface="仿宋" panose="02010609060101010101" charset="-122"/>
              </a:rPr>
              <a:t> 1 </a:t>
            </a:r>
            <a:r>
              <a:rPr lang="zh-CN" altLang="en-US" sz="2200" b="0">
                <a:solidFill>
                  <a:srgbClr val="000000"/>
                </a:solidFill>
                <a:latin typeface="仿宋" panose="02010609060101010101" charset="-122"/>
                <a:ea typeface="仿宋" panose="02010609060101010101" charset="-122"/>
                <a:cs typeface="仿宋" panose="02010609060101010101" charset="-122"/>
              </a:rPr>
              <a:t>亿多元</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超过</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和</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多</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C00000"/>
                </a:solidFill>
                <a:latin typeface="仿宋" panose="02010609060101010101" charset="-122"/>
                <a:ea typeface="仿宋" panose="02010609060101010101" charset="-122"/>
                <a:cs typeface="仿宋" panose="02010609060101010101" charset="-122"/>
              </a:rPr>
              <a:t>语义重复</a:t>
            </a:r>
            <a:r>
              <a:rPr lang="zh-CN" altLang="en-US" sz="2200" b="0">
                <a:solidFill>
                  <a:srgbClr val="000000"/>
                </a:solidFill>
                <a:latin typeface="仿宋" panose="02010609060101010101" charset="-122"/>
                <a:ea typeface="仿宋" panose="02010609060101010101" charset="-122"/>
                <a:cs typeface="仿宋" panose="02010609060101010101" charset="-122"/>
              </a:rPr>
              <a:t>，可删去</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多</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字，修改为</a:t>
            </a:r>
            <a:r>
              <a:rPr lang="en-US" altLang="zh-CN"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如今湖北应城某村粉笔年销售额超过</a:t>
            </a:r>
            <a:r>
              <a:rPr lang="en-US" altLang="zh-CN" sz="2200" b="0">
                <a:solidFill>
                  <a:srgbClr val="000000"/>
                </a:solidFill>
                <a:latin typeface="仿宋" panose="02010609060101010101" charset="-122"/>
                <a:ea typeface="仿宋" panose="02010609060101010101" charset="-122"/>
                <a:cs typeface="仿宋" panose="02010609060101010101" charset="-122"/>
              </a:rPr>
              <a:t> 1 </a:t>
            </a:r>
            <a:r>
              <a:rPr lang="zh-CN" altLang="en-US" sz="2200" b="0">
                <a:solidFill>
                  <a:srgbClr val="000000"/>
                </a:solidFill>
                <a:latin typeface="仿宋" panose="02010609060101010101" charset="-122"/>
                <a:ea typeface="仿宋" panose="02010609060101010101" charset="-122"/>
                <a:cs typeface="仿宋" panose="02010609060101010101" charset="-122"/>
              </a:rPr>
              <a:t>亿元</a:t>
            </a:r>
            <a:r>
              <a:rPr lang="en-US" altLang="zh-CN"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latin typeface="仿宋" panose="02010609060101010101" charset="-122"/>
                <a:ea typeface="仿宋" panose="02010609060101010101" charset="-122"/>
                <a:cs typeface="仿宋" panose="02010609060101010101" charset="-122"/>
              </a:rPr>
              <a:t>，让表达更加简洁准确。</a:t>
            </a:r>
            <a:endParaRPr lang="zh-CN"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7" name="文本框 6"/>
          <p:cNvSpPr txBox="1"/>
          <p:nvPr/>
        </p:nvSpPr>
        <p:spPr>
          <a:xfrm>
            <a:off x="6254750" y="863600"/>
            <a:ext cx="5436870" cy="438150"/>
          </a:xfrm>
          <a:prstGeom prst="rect">
            <a:avLst/>
          </a:prstGeom>
          <a:noFill/>
        </p:spPr>
        <p:txBody>
          <a:bodyPr wrap="square" rtlCol="0">
            <a:noAutofit/>
          </a:bodyPr>
          <a:p>
            <a:endParaRPr lang="zh-CN" altLang="en-US"/>
          </a:p>
        </p:txBody>
      </p:sp>
      <p:sp>
        <p:nvSpPr>
          <p:cNvPr id="9" name="文本框 8"/>
          <p:cNvSpPr txBox="1"/>
          <p:nvPr/>
        </p:nvSpPr>
        <p:spPr>
          <a:xfrm>
            <a:off x="590550" y="942340"/>
            <a:ext cx="2843530" cy="5441950"/>
          </a:xfrm>
          <a:prstGeom prst="rect">
            <a:avLst/>
          </a:prstGeom>
          <a:noFill/>
        </p:spPr>
        <p:txBody>
          <a:bodyPr wrap="square" rtlCol="0">
            <a:noAutofit/>
          </a:bodyPr>
          <a:p>
            <a:r>
              <a:rPr lang="zh-CN" altLang="en-US" sz="2000">
                <a:latin typeface="楷体" panose="02010609060101010101" charset="-122"/>
                <a:ea typeface="楷体" panose="02010609060101010101" charset="-122"/>
                <a:cs typeface="楷体" panose="02010609060101010101" charset="-122"/>
              </a:rPr>
              <a:t>只有疲软的产品，没有疲软的市场。供给侧如何更好贴近消费端的需求</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想要打开市场新天地，既要在产品创新上寻思路，</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乙</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。比如，垃圾袋从</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点断式</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变为</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抽取式</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，技术的突破</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①</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浙江某市不仅实现从濒临破产到业绩翻番的蝶变，</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②</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还打开了海外市场。</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③</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液体粉笔的研发让师生免受粉尘之扰，</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④</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如今湖北应城某村粉笔年销售额超过</a:t>
            </a:r>
            <a:r>
              <a:rPr lang="en-US" altLang="zh-CN" sz="2000" u="wavyHeavy">
                <a:solidFill>
                  <a:srgbClr val="0070C0"/>
                </a:solidFill>
                <a:uFillTx/>
                <a:latin typeface="楷体" panose="02010609060101010101" charset="-122"/>
                <a:ea typeface="楷体" panose="02010609060101010101" charset="-122"/>
                <a:cs typeface="楷体" panose="02010609060101010101" charset="-122"/>
              </a:rPr>
              <a:t>1</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亿多元，</a:t>
            </a:r>
            <a:r>
              <a:rPr lang="en-US" altLang="en-US" sz="2000" u="wavyHeavy">
                <a:solidFill>
                  <a:srgbClr val="0070C0"/>
                </a:solidFill>
                <a:uFillTx/>
                <a:latin typeface="楷体" panose="02010609060101010101" charset="-122"/>
                <a:ea typeface="楷体" panose="02010609060101010101" charset="-122"/>
                <a:cs typeface="楷体" panose="02010609060101010101" charset="-122"/>
              </a:rPr>
              <a:t>⑤</a:t>
            </a:r>
            <a:r>
              <a:rPr lang="zh-CN" altLang="en-US" sz="2000" u="wavyHeavy">
                <a:solidFill>
                  <a:srgbClr val="0070C0"/>
                </a:solidFill>
                <a:uFillTx/>
                <a:latin typeface="楷体" panose="02010609060101010101" charset="-122"/>
                <a:ea typeface="楷体" panose="02010609060101010101" charset="-122"/>
                <a:cs typeface="楷体" panose="02010609060101010101" charset="-122"/>
              </a:rPr>
              <a:t>村民眼中的夕阳产业焕发新生。</a:t>
            </a:r>
            <a:endParaRPr lang="zh-CN" altLang="en-US" sz="2000" u="wavyHeavy">
              <a:solidFill>
                <a:srgbClr val="0070C0"/>
              </a:solidFill>
              <a:uFillTx/>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3644900" y="756285"/>
            <a:ext cx="8335010" cy="706755"/>
          </a:xfrm>
          <a:prstGeom prst="rect">
            <a:avLst/>
          </a:prstGeom>
          <a:noFill/>
        </p:spPr>
        <p:txBody>
          <a:bodyPr wrap="square" rtlCol="0">
            <a:spAutoFit/>
          </a:bodyPr>
          <a:p>
            <a:r>
              <a:rPr lang="en-US" altLang="zh-CN" sz="2000">
                <a:latin typeface="仿宋" panose="02010609060101010101" charset="-122"/>
                <a:ea typeface="仿宋" panose="02010609060101010101" charset="-122"/>
                <a:cs typeface="仿宋" panose="02010609060101010101" charset="-122"/>
              </a:rPr>
              <a:t>20.</a:t>
            </a:r>
            <a:r>
              <a:rPr lang="zh-CN" altLang="en-US" sz="2000">
                <a:latin typeface="仿宋" panose="02010609060101010101" charset="-122"/>
                <a:ea typeface="仿宋" panose="02010609060101010101" charset="-122"/>
                <a:cs typeface="仿宋" panose="02010609060101010101" charset="-122"/>
              </a:rPr>
              <a:t>文中画波浪线部分有</a:t>
            </a:r>
            <a:r>
              <a:rPr lang="zh-CN" altLang="en-US" sz="2000">
                <a:highlight>
                  <a:srgbClr val="FFFF00"/>
                </a:highlight>
                <a:latin typeface="仿宋" panose="02010609060101010101" charset="-122"/>
                <a:ea typeface="仿宋" panose="02010609060101010101" charset="-122"/>
                <a:cs typeface="仿宋" panose="02010609060101010101" charset="-122"/>
              </a:rPr>
              <a:t>两处语病</a:t>
            </a:r>
            <a:r>
              <a:rPr lang="zh-CN" altLang="en-US" sz="2000">
                <a:latin typeface="仿宋" panose="02010609060101010101" charset="-122"/>
                <a:ea typeface="仿宋" panose="02010609060101010101" charset="-122"/>
                <a:cs typeface="仿宋" panose="02010609060101010101" charset="-122"/>
              </a:rPr>
              <a:t>，请</a:t>
            </a:r>
            <a:r>
              <a:rPr lang="zh-CN" altLang="en-US" sz="2000">
                <a:highlight>
                  <a:srgbClr val="FFFF00"/>
                </a:highlight>
                <a:latin typeface="仿宋" panose="02010609060101010101" charset="-122"/>
                <a:ea typeface="仿宋" panose="02010609060101010101" charset="-122"/>
                <a:cs typeface="仿宋" panose="02010609060101010101" charset="-122"/>
              </a:rPr>
              <a:t>指出其序号</a:t>
            </a:r>
            <a:r>
              <a:rPr lang="zh-CN" altLang="en-US" sz="2000">
                <a:latin typeface="仿宋" panose="02010609060101010101" charset="-122"/>
                <a:ea typeface="仿宋" panose="02010609060101010101" charset="-122"/>
                <a:cs typeface="仿宋" panose="02010609060101010101" charset="-122"/>
              </a:rPr>
              <a:t>并做</a:t>
            </a:r>
            <a:r>
              <a:rPr lang="zh-CN" altLang="en-US" sz="2000">
                <a:highlight>
                  <a:srgbClr val="FFFF00"/>
                </a:highlight>
                <a:latin typeface="仿宋" panose="02010609060101010101" charset="-122"/>
                <a:ea typeface="仿宋" panose="02010609060101010101" charset="-122"/>
                <a:cs typeface="仿宋" panose="02010609060101010101" charset="-122"/>
              </a:rPr>
              <a:t>修改</a:t>
            </a:r>
            <a:r>
              <a:rPr lang="zh-CN" altLang="en-US" sz="2000">
                <a:latin typeface="仿宋" panose="02010609060101010101" charset="-122"/>
                <a:ea typeface="仿宋" panose="02010609060101010101" charset="-122"/>
                <a:cs typeface="仿宋" panose="02010609060101010101" charset="-122"/>
              </a:rPr>
              <a:t>。可</a:t>
            </a:r>
            <a:r>
              <a:rPr lang="zh-CN" altLang="en-US" sz="2000">
                <a:highlight>
                  <a:srgbClr val="FFFF00"/>
                </a:highlight>
                <a:latin typeface="仿宋" panose="02010609060101010101" charset="-122"/>
                <a:ea typeface="仿宋" panose="02010609060101010101" charset="-122"/>
                <a:cs typeface="仿宋" panose="02010609060101010101" charset="-122"/>
              </a:rPr>
              <a:t>增删少量词语</a:t>
            </a:r>
            <a:r>
              <a:rPr lang="zh-CN" altLang="en-US" sz="2000">
                <a:latin typeface="仿宋" panose="02010609060101010101" charset="-122"/>
                <a:ea typeface="仿宋" panose="02010609060101010101" charset="-122"/>
                <a:cs typeface="仿宋" panose="02010609060101010101" charset="-122"/>
              </a:rPr>
              <a:t>，但</a:t>
            </a:r>
            <a:r>
              <a:rPr lang="zh-CN" altLang="en-US" sz="2000">
                <a:highlight>
                  <a:srgbClr val="FFFF00"/>
                </a:highlight>
                <a:latin typeface="仿宋" panose="02010609060101010101" charset="-122"/>
                <a:ea typeface="仿宋" panose="02010609060101010101" charset="-122"/>
                <a:cs typeface="仿宋" panose="02010609060101010101" charset="-122"/>
              </a:rPr>
              <a:t>不得改变原意</a:t>
            </a:r>
            <a:r>
              <a:rPr lang="zh-CN" altLang="en-US" sz="2000">
                <a:latin typeface="仿宋" panose="02010609060101010101" charset="-122"/>
                <a:ea typeface="仿宋" panose="02010609060101010101" charset="-122"/>
                <a:cs typeface="仿宋" panose="02010609060101010101" charset="-122"/>
              </a:rPr>
              <a:t>。</a:t>
            </a:r>
            <a:r>
              <a:rPr lang="en-US" altLang="zh-CN" sz="2000">
                <a:latin typeface="仿宋" panose="02010609060101010101" charset="-122"/>
                <a:ea typeface="仿宋" panose="02010609060101010101" charset="-122"/>
                <a:cs typeface="仿宋" panose="02010609060101010101" charset="-122"/>
              </a:rPr>
              <a:t>(4</a:t>
            </a:r>
            <a:r>
              <a:rPr lang="zh-CN" altLang="en-US" sz="2000">
                <a:latin typeface="仿宋" panose="02010609060101010101" charset="-122"/>
                <a:ea typeface="仿宋" panose="02010609060101010101" charset="-122"/>
                <a:cs typeface="仿宋" panose="02010609060101010101" charset="-122"/>
              </a:rPr>
              <a:t>分</a:t>
            </a:r>
            <a:r>
              <a:rPr lang="en-US" altLang="zh-CN" sz="2000">
                <a:latin typeface="仿宋" panose="02010609060101010101" charset="-122"/>
                <a:ea typeface="仿宋" panose="02010609060101010101" charset="-122"/>
                <a:cs typeface="仿宋" panose="02010609060101010101" charset="-122"/>
              </a:rPr>
              <a:t>)</a:t>
            </a:r>
            <a:endParaRPr lang="zh-CN" altLang="en-US" sz="2000">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11727815" cy="132016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7015" y="2256155"/>
            <a:ext cx="11663680" cy="263017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47980" y="2082165"/>
            <a:ext cx="824865"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247015" y="4725670"/>
            <a:ext cx="11768455" cy="190436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247015" y="4754880"/>
            <a:ext cx="1066165" cy="326390"/>
          </a:xfrm>
          <a:prstGeom prst="rect">
            <a:avLst/>
          </a:prstGeom>
          <a:solidFill>
            <a:schemeClr val="accent1">
              <a:lumMod val="20000"/>
              <a:lumOff val="80000"/>
            </a:schemeClr>
          </a:solidFill>
        </p:spPr>
        <p:txBody>
          <a:bodyPr wrap="square" rtlCol="0">
            <a:no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501015" y="5249545"/>
            <a:ext cx="11246485" cy="1445260"/>
          </a:xfrm>
          <a:prstGeom prst="rect">
            <a:avLst/>
          </a:prstGeom>
          <a:noFill/>
          <a:ln w="9525">
            <a:noFill/>
          </a:ln>
        </p:spPr>
        <p:txBody>
          <a:bodyPr wrap="square">
            <a:spAutoFit/>
          </a:bodyPr>
          <a:p>
            <a:pPr indent="0" fontAlgn="auto"/>
            <a:r>
              <a:rPr lang="zh-CN" sz="2200" b="0">
                <a:solidFill>
                  <a:srgbClr val="000000"/>
                </a:solidFill>
                <a:latin typeface="仿宋" panose="02010609060101010101" charset="-122"/>
                <a:ea typeface="仿宋" panose="02010609060101010101" charset="-122"/>
                <a:cs typeface="仿宋" panose="02010609060101010101" charset="-122"/>
              </a:rPr>
              <a:t>【考查目标】</a:t>
            </a:r>
            <a:r>
              <a:rPr lang="en-US"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highlight>
                  <a:srgbClr val="FFFF00"/>
                </a:highlight>
                <a:latin typeface="仿宋" panose="02010609060101010101" charset="-122"/>
                <a:ea typeface="仿宋" panose="02010609060101010101" charset="-122"/>
                <a:cs typeface="仿宋" panose="02010609060101010101" charset="-122"/>
              </a:rPr>
              <a:t>虚词运用能力</a:t>
            </a:r>
            <a:r>
              <a:rPr lang="zh-CN" altLang="en-US" sz="2200" b="0">
                <a:solidFill>
                  <a:srgbClr val="000000"/>
                </a:solidFill>
                <a:latin typeface="仿宋" panose="02010609060101010101" charset="-122"/>
                <a:ea typeface="仿宋" panose="02010609060101010101" charset="-122"/>
                <a:cs typeface="仿宋" panose="02010609060101010101" charset="-122"/>
              </a:rPr>
              <a:t>：重点考查学生</a:t>
            </a:r>
            <a:r>
              <a:rPr lang="zh-CN" altLang="en-US" sz="2200" b="0">
                <a:solidFill>
                  <a:srgbClr val="000000"/>
                </a:solidFill>
                <a:highlight>
                  <a:srgbClr val="FFFF00"/>
                </a:highlight>
                <a:latin typeface="仿宋" panose="02010609060101010101" charset="-122"/>
                <a:ea typeface="仿宋" panose="02010609060101010101" charset="-122"/>
                <a:cs typeface="仿宋" panose="02010609060101010101" charset="-122"/>
              </a:rPr>
              <a:t>对虚词在语境中的准确运用能力</a:t>
            </a:r>
            <a:r>
              <a:rPr lang="zh-CN" altLang="en-US" sz="2200" b="0">
                <a:solidFill>
                  <a:srgbClr val="000000"/>
                </a:solidFill>
                <a:latin typeface="仿宋" panose="02010609060101010101" charset="-122"/>
                <a:ea typeface="仿宋" panose="02010609060101010101" charset="-122"/>
                <a:cs typeface="仿宋" panose="02010609060101010101" charset="-122"/>
              </a:rPr>
              <a:t>，包括对不同虚词所表达的</a:t>
            </a:r>
            <a:r>
              <a:rPr lang="zh-CN" altLang="en-US" sz="2200" b="0">
                <a:solidFill>
                  <a:srgbClr val="000000"/>
                </a:solidFill>
                <a:highlight>
                  <a:srgbClr val="FFFF00"/>
                </a:highlight>
                <a:latin typeface="仿宋" panose="02010609060101010101" charset="-122"/>
                <a:ea typeface="仿宋" panose="02010609060101010101" charset="-122"/>
                <a:cs typeface="仿宋" panose="02010609060101010101" charset="-122"/>
              </a:rPr>
              <a:t>逻辑关系</a:t>
            </a:r>
            <a:r>
              <a:rPr lang="zh-CN" altLang="en-US" sz="2200" b="0">
                <a:solidFill>
                  <a:srgbClr val="000000"/>
                </a:solidFill>
                <a:latin typeface="仿宋" panose="02010609060101010101" charset="-122"/>
                <a:ea typeface="仿宋" panose="02010609060101010101" charset="-122"/>
                <a:cs typeface="仿宋" panose="02010609060101010101" charset="-122"/>
              </a:rPr>
              <a:t>、</a:t>
            </a:r>
            <a:r>
              <a:rPr lang="zh-CN" altLang="en-US" sz="2200" b="0">
                <a:solidFill>
                  <a:srgbClr val="000000"/>
                </a:solidFill>
                <a:highlight>
                  <a:srgbClr val="FFFF00"/>
                </a:highlight>
                <a:latin typeface="仿宋" panose="02010609060101010101" charset="-122"/>
                <a:ea typeface="仿宋" panose="02010609060101010101" charset="-122"/>
                <a:cs typeface="仿宋" panose="02010609060101010101" charset="-122"/>
              </a:rPr>
              <a:t>语法功能</a:t>
            </a:r>
            <a:r>
              <a:rPr lang="zh-CN" altLang="en-US" sz="2200" b="0">
                <a:solidFill>
                  <a:srgbClr val="000000"/>
                </a:solidFill>
                <a:latin typeface="仿宋" panose="02010609060101010101" charset="-122"/>
                <a:ea typeface="仿宋" panose="02010609060101010101" charset="-122"/>
                <a:cs typeface="仿宋" panose="02010609060101010101" charset="-122"/>
              </a:rPr>
              <a:t>的理解和掌握。通过分析句子之间的关系，选择合适的虚词来准确表达句子的意思，体现学生对</a:t>
            </a:r>
            <a:r>
              <a:rPr lang="zh-CN" altLang="en-US" sz="2200" b="0">
                <a:solidFill>
                  <a:srgbClr val="000000"/>
                </a:solidFill>
                <a:highlight>
                  <a:srgbClr val="FFFF00"/>
                </a:highlight>
                <a:latin typeface="仿宋" panose="02010609060101010101" charset="-122"/>
                <a:ea typeface="仿宋" panose="02010609060101010101" charset="-122"/>
                <a:cs typeface="仿宋" panose="02010609060101010101" charset="-122"/>
              </a:rPr>
              <a:t>语言细节的把握和对语义逻辑</a:t>
            </a:r>
            <a:r>
              <a:rPr lang="zh-CN" altLang="en-US" sz="2200" b="0">
                <a:solidFill>
                  <a:srgbClr val="000000"/>
                </a:solidFill>
                <a:latin typeface="仿宋" panose="02010609060101010101" charset="-122"/>
                <a:ea typeface="仿宋" panose="02010609060101010101" charset="-122"/>
                <a:cs typeface="仿宋" panose="02010609060101010101" charset="-122"/>
              </a:rPr>
              <a:t>的理解。</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6" name="文本框 15"/>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25450" y="924560"/>
            <a:ext cx="11322050" cy="1096645"/>
          </a:xfrm>
          <a:prstGeom prst="rect">
            <a:avLst/>
          </a:prstGeom>
          <a:noFill/>
        </p:spPr>
        <p:txBody>
          <a:bodyPr wrap="square" rtlCol="0">
            <a:noAutofit/>
          </a:bodyPr>
          <a:p>
            <a:r>
              <a:rPr lang="en-US" altLang="zh-CN" sz="2400">
                <a:latin typeface="仿宋" panose="02010609060101010101" charset="-122"/>
                <a:ea typeface="仿宋" panose="02010609060101010101" charset="-122"/>
                <a:cs typeface="仿宋" panose="02010609060101010101" charset="-122"/>
              </a:rPr>
              <a:t>   </a:t>
            </a:r>
            <a:r>
              <a:rPr lang="en-US" altLang="zh-CN" sz="2000">
                <a:latin typeface="仿宋" panose="02010609060101010101" charset="-122"/>
                <a:ea typeface="仿宋" panose="02010609060101010101" charset="-122"/>
                <a:cs typeface="仿宋" panose="02010609060101010101" charset="-122"/>
              </a:rPr>
              <a:t> </a:t>
            </a:r>
            <a:r>
              <a:rPr lang="zh-CN" altLang="en-US" sz="2000">
                <a:latin typeface="仿宋" panose="02010609060101010101" charset="-122"/>
                <a:ea typeface="仿宋" panose="02010609060101010101" charset="-122"/>
                <a:cs typeface="仿宋" panose="02010609060101010101" charset="-122"/>
              </a:rPr>
              <a:t>播撒创新的种子很关键，</a:t>
            </a:r>
            <a:r>
              <a:rPr lang="en-US" altLang="zh-CN" sz="2000" u="sng">
                <a:highlight>
                  <a:srgbClr val="00FF00"/>
                </a:highlight>
                <a:latin typeface="仿宋" panose="02010609060101010101" charset="-122"/>
                <a:ea typeface="仿宋" panose="02010609060101010101" charset="-122"/>
                <a:cs typeface="仿宋" panose="02010609060101010101" charset="-122"/>
              </a:rPr>
              <a:t> a  </a:t>
            </a:r>
            <a:r>
              <a:rPr lang="zh-CN" altLang="en-US" sz="2000">
                <a:latin typeface="仿宋" panose="02010609060101010101" charset="-122"/>
                <a:ea typeface="仿宋" panose="02010609060101010101" charset="-122"/>
                <a:cs typeface="仿宋" panose="02010609060101010101" charset="-122"/>
              </a:rPr>
              <a:t>静候其破土生长的耐心和定力</a:t>
            </a:r>
            <a:r>
              <a:rPr lang="en-US" altLang="zh-CN" sz="2000" u="sng">
                <a:highlight>
                  <a:srgbClr val="00FF00"/>
                </a:highlight>
                <a:latin typeface="仿宋" panose="02010609060101010101" charset="-122"/>
                <a:ea typeface="仿宋" panose="02010609060101010101" charset="-122"/>
                <a:cs typeface="仿宋" panose="02010609060101010101" charset="-122"/>
              </a:rPr>
              <a:t> b  </a:t>
            </a:r>
            <a:r>
              <a:rPr lang="zh-CN" altLang="en-US" sz="2000">
                <a:latin typeface="仿宋" panose="02010609060101010101" charset="-122"/>
                <a:ea typeface="仿宋" panose="02010609060101010101" charset="-122"/>
                <a:cs typeface="仿宋" panose="02010609060101010101" charset="-122"/>
              </a:rPr>
              <a:t>重要。从</a:t>
            </a:r>
            <a:r>
              <a:rPr lang="en-US" altLang="zh-CN" sz="2000">
                <a:latin typeface="仿宋" panose="02010609060101010101" charset="-122"/>
                <a:ea typeface="仿宋" panose="02010609060101010101" charset="-122"/>
                <a:cs typeface="仿宋" panose="02010609060101010101" charset="-122"/>
              </a:rPr>
              <a:t>0</a:t>
            </a:r>
            <a:r>
              <a:rPr lang="zh-CN" altLang="en-US" sz="2000">
                <a:latin typeface="仿宋" panose="02010609060101010101" charset="-122"/>
                <a:ea typeface="仿宋" panose="02010609060101010101" charset="-122"/>
                <a:cs typeface="仿宋" panose="02010609060101010101" charset="-122"/>
              </a:rPr>
              <a:t>到</a:t>
            </a:r>
            <a:r>
              <a:rPr lang="en-US" altLang="zh-CN" sz="2000">
                <a:latin typeface="仿宋" panose="02010609060101010101" charset="-122"/>
                <a:ea typeface="仿宋" panose="02010609060101010101" charset="-122"/>
                <a:cs typeface="仿宋" panose="02010609060101010101" charset="-122"/>
              </a:rPr>
              <a:t>1</a:t>
            </a:r>
            <a:r>
              <a:rPr lang="zh-CN" altLang="en-US" sz="2000">
                <a:latin typeface="仿宋" panose="02010609060101010101" charset="-122"/>
                <a:ea typeface="仿宋" panose="02010609060101010101" charset="-122"/>
                <a:cs typeface="仿宋" panose="02010609060101010101" charset="-122"/>
              </a:rPr>
              <a:t>不容易，手撕钢的背后是长期攻关，平均每两天</a:t>
            </a:r>
            <a:r>
              <a:rPr lang="en-US" altLang="zh-CN" sz="2000" u="sng">
                <a:highlight>
                  <a:srgbClr val="00FF00"/>
                </a:highlight>
                <a:latin typeface="仿宋" panose="02010609060101010101" charset="-122"/>
                <a:ea typeface="仿宋" panose="02010609060101010101" charset="-122"/>
                <a:cs typeface="仿宋" panose="02010609060101010101" charset="-122"/>
              </a:rPr>
              <a:t> c </a:t>
            </a:r>
            <a:r>
              <a:rPr lang="zh-CN" altLang="en-US" sz="2000">
                <a:latin typeface="仿宋" panose="02010609060101010101" charset="-122"/>
                <a:ea typeface="仿宋" panose="02010609060101010101" charset="-122"/>
                <a:cs typeface="仿宋" panose="02010609060101010101" charset="-122"/>
              </a:rPr>
              <a:t>会遭遇一次失败；从</a:t>
            </a:r>
            <a:r>
              <a:rPr lang="en-US" altLang="zh-CN" sz="2000">
                <a:latin typeface="仿宋" panose="02010609060101010101" charset="-122"/>
                <a:ea typeface="仿宋" panose="02010609060101010101" charset="-122"/>
                <a:cs typeface="仿宋" panose="02010609060101010101" charset="-122"/>
              </a:rPr>
              <a:t>1</a:t>
            </a:r>
            <a:r>
              <a:rPr lang="zh-CN" altLang="en-US" sz="2000">
                <a:latin typeface="仿宋" panose="02010609060101010101" charset="-122"/>
                <a:ea typeface="仿宋" panose="02010609060101010101" charset="-122"/>
                <a:cs typeface="仿宋" panose="02010609060101010101" charset="-122"/>
              </a:rPr>
              <a:t>到</a:t>
            </a:r>
            <a:r>
              <a:rPr lang="en-US" altLang="zh-CN" sz="2000">
                <a:latin typeface="仿宋" panose="02010609060101010101" charset="-122"/>
                <a:ea typeface="仿宋" panose="02010609060101010101" charset="-122"/>
                <a:cs typeface="仿宋" panose="02010609060101010101" charset="-122"/>
              </a:rPr>
              <a:t>100</a:t>
            </a:r>
            <a:r>
              <a:rPr lang="zh-CN" altLang="en-US" sz="2000">
                <a:latin typeface="仿宋" panose="02010609060101010101" charset="-122"/>
                <a:ea typeface="仿宋" panose="02010609060101010101" charset="-122"/>
                <a:cs typeface="仿宋" panose="02010609060101010101" charset="-122"/>
              </a:rPr>
              <a:t>也并不轻松，北京冬奥会的防寒</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神器</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仿鹅绒结构高保暖絮片，经历了几百次试验</a:t>
            </a:r>
            <a:r>
              <a:rPr lang="en-US" altLang="zh-CN" sz="2000" u="sng">
                <a:highlight>
                  <a:srgbClr val="00FF00"/>
                </a:highlight>
                <a:latin typeface="仿宋" panose="02010609060101010101" charset="-122"/>
                <a:ea typeface="仿宋" panose="02010609060101010101" charset="-122"/>
                <a:cs typeface="仿宋" panose="02010609060101010101" charset="-122"/>
              </a:rPr>
              <a:t> d  </a:t>
            </a:r>
            <a:r>
              <a:rPr lang="zh-CN" altLang="en-US" sz="2000">
                <a:latin typeface="仿宋" panose="02010609060101010101" charset="-122"/>
                <a:ea typeface="仿宋" panose="02010609060101010101" charset="-122"/>
                <a:cs typeface="仿宋" panose="02010609060101010101" charset="-122"/>
              </a:rPr>
              <a:t>实现量产。</a:t>
            </a:r>
            <a:endParaRPr lang="zh-CN" altLang="en-US" sz="20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25450" y="2423795"/>
            <a:ext cx="11484610" cy="373380"/>
          </a:xfrm>
          <a:prstGeom prst="rect">
            <a:avLst/>
          </a:prstGeom>
        </p:spPr>
        <p:txBody>
          <a:bodyPr wrap="square">
            <a:spAutoFit/>
          </a:bodyPr>
          <a:p>
            <a:pPr marL="0" indent="0" algn="just" defTabSz="266700" fontAlgn="base" latinLnBrk="1">
              <a:lnSpc>
                <a:spcPts val="22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21.</a:t>
            </a:r>
            <a:r>
              <a:rPr lang="zh-CN" altLang="en-US" sz="2000">
                <a:solidFill>
                  <a:srgbClr val="000000"/>
                </a:solidFill>
                <a:latin typeface="宋体" panose="02010600030101010101" pitchFamily="2" charset="-122"/>
                <a:ea typeface="宋体" panose="02010600030101010101" pitchFamily="2" charset="-122"/>
              </a:rPr>
              <a:t>文章第五段划线</a:t>
            </a:r>
            <a:r>
              <a:rPr lang="en-US" altLang="zh-CN" sz="2000">
                <a:solidFill>
                  <a:srgbClr val="000000"/>
                </a:solidFill>
                <a:latin typeface="宋体" panose="02010600030101010101" pitchFamily="2" charset="-122"/>
                <a:ea typeface="宋体" panose="02010600030101010101" pitchFamily="2" charset="-122"/>
              </a:rPr>
              <a:t>(a</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b</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c</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d)</a:t>
            </a:r>
            <a:r>
              <a:rPr lang="zh-CN" altLang="en-US" sz="2000">
                <a:solidFill>
                  <a:srgbClr val="000000"/>
                </a:solidFill>
                <a:latin typeface="宋体" panose="02010600030101010101" pitchFamily="2" charset="-122"/>
                <a:ea typeface="宋体" panose="02010600030101010101" pitchFamily="2" charset="-122"/>
              </a:rPr>
              <a:t>处需要补充虚词，使句意完整，下列最恰当的一项是</a:t>
            </a:r>
            <a:r>
              <a:rPr lang="en-US" altLang="zh-CN" sz="2000">
                <a:solidFill>
                  <a:srgbClr val="000000"/>
                </a:solidFill>
                <a:latin typeface="宋体" panose="02010600030101010101" pitchFamily="2" charset="-122"/>
                <a:ea typeface="宋体" panose="02010600030101010101" pitchFamily="2" charset="-122"/>
              </a:rPr>
              <a:t>(3</a:t>
            </a:r>
            <a:r>
              <a:rPr lang="zh-CN" altLang="en-US" sz="2000">
                <a:solidFill>
                  <a:srgbClr val="000000"/>
                </a:solidFill>
                <a:latin typeface="宋体" panose="02010600030101010101" pitchFamily="2" charset="-122"/>
                <a:ea typeface="宋体" panose="02010600030101010101" pitchFamily="2" charset="-122"/>
              </a:rPr>
              <a:t>分</a:t>
            </a:r>
            <a:r>
              <a:rPr lang="en-US" altLang="zh-CN" sz="2000">
                <a:solidFill>
                  <a:srgbClr val="000000"/>
                </a:solidFill>
                <a:latin typeface="宋体" panose="02010600030101010101" pitchFamily="2" charset="-122"/>
                <a:ea typeface="宋体" panose="02010600030101010101" pitchFamily="2" charset="-122"/>
              </a:rPr>
              <a:t>)</a:t>
            </a:r>
            <a:endParaRPr lang="en-US" altLang="zh-CN" sz="2000"/>
          </a:p>
        </p:txBody>
      </p:sp>
      <p:graphicFrame>
        <p:nvGraphicFramePr>
          <p:cNvPr id="5" name="表格 4"/>
          <p:cNvGraphicFramePr/>
          <p:nvPr>
            <p:custDataLst>
              <p:tags r:id="rId9"/>
            </p:custDataLst>
          </p:nvPr>
        </p:nvGraphicFramePr>
        <p:xfrm>
          <a:off x="588645" y="2767965"/>
          <a:ext cx="5781675" cy="1734820"/>
        </p:xfrm>
        <a:graphic>
          <a:graphicData uri="http://schemas.openxmlformats.org/drawingml/2006/table">
            <a:tbl>
              <a:tblPr/>
              <a:tblGrid>
                <a:gridCol w="1153160"/>
                <a:gridCol w="1153160"/>
                <a:gridCol w="1153160"/>
                <a:gridCol w="1184910"/>
                <a:gridCol w="1137285"/>
              </a:tblGrid>
              <a:tr h="663575">
                <a:tc>
                  <a:txBody>
                    <a:bodyPr/>
                    <a:p>
                      <a:pPr marL="533400" indent="0" algn="just" fontAlgn="base" latinLnBrk="1">
                        <a:lnSpc>
                          <a:spcPts val="16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空处</a:t>
                      </a:r>
                      <a:endParaRPr lang="zh-CN" sz="2000">
                        <a:solidFill>
                          <a:srgbClr val="000000"/>
                        </a:solidFill>
                        <a:latin typeface="宋体" panose="02010600030101010101" pitchFamily="2" charset="-122"/>
                        <a:ea typeface="宋体" panose="02010600030101010101" pitchFamily="2" charset="-122"/>
                      </a:endParaRPr>
                    </a:p>
                    <a:p>
                      <a:pPr marL="76200" indent="0" algn="just" fontAlgn="base" latinLnBrk="1">
                        <a:lnSpc>
                          <a:spcPts val="1600"/>
                        </a:lnSpc>
                        <a:spcBef>
                          <a:spcPts val="500"/>
                        </a:spcBef>
                        <a:spcAft>
                          <a:spcPct val="0"/>
                        </a:spcAft>
                      </a:pPr>
                      <a:r>
                        <a:rPr lang="en-US" altLang="zh-CN" sz="2000">
                          <a:solidFill>
                            <a:srgbClr val="000000"/>
                          </a:solidFill>
                          <a:latin typeface="宋体" panose="02010600030101010101" pitchFamily="2" charset="-122"/>
                          <a:ea typeface="宋体" panose="02010600030101010101" pitchFamily="2" charset="-122"/>
                        </a:rPr>
                        <a:t>   </a:t>
                      </a:r>
                      <a:r>
                        <a:rPr lang="zh-CN" sz="2000">
                          <a:solidFill>
                            <a:srgbClr val="000000"/>
                          </a:solidFill>
                          <a:latin typeface="宋体" panose="02010600030101010101" pitchFamily="2" charset="-122"/>
                          <a:ea typeface="宋体" panose="02010600030101010101" pitchFamily="2" charset="-122"/>
                        </a:rPr>
                        <a:t>选项</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a</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b</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c</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d</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68605">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A</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但</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同样</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就</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终于</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67335">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B</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而</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更</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可能</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终于</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67970">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C</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而</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同样</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就</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才</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67335">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D</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但</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更</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可能</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才</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bl>
          </a:graphicData>
        </a:graphic>
      </p:graphicFrame>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466090"/>
            <a:ext cx="11727815" cy="132016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352425"/>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6380" y="1844675"/>
            <a:ext cx="11728450" cy="222377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25450" y="1673225"/>
            <a:ext cx="824865"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247015" y="4126230"/>
            <a:ext cx="11768455" cy="250380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347980" y="4068445"/>
            <a:ext cx="1066165" cy="326390"/>
          </a:xfrm>
          <a:prstGeom prst="rect">
            <a:avLst/>
          </a:prstGeom>
          <a:solidFill>
            <a:schemeClr val="accent1">
              <a:lumMod val="20000"/>
              <a:lumOff val="80000"/>
            </a:schemeClr>
          </a:solidFill>
        </p:spPr>
        <p:txBody>
          <a:bodyPr wrap="square" rtlCol="0">
            <a:no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3" name="文本框 12"/>
          <p:cNvSpPr txBox="1"/>
          <p:nvPr>
            <p:custDataLst>
              <p:tags r:id="rId7"/>
            </p:custDataLst>
          </p:nvPr>
        </p:nvSpPr>
        <p:spPr>
          <a:xfrm>
            <a:off x="347980" y="4442460"/>
            <a:ext cx="11562715" cy="220218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r>
              <a:rPr lang="zh-CN" altLang="en-US" sz="2000" b="0">
                <a:solidFill>
                  <a:srgbClr val="000000"/>
                </a:solidFill>
                <a:highlight>
                  <a:srgbClr val="FFFF00"/>
                </a:highlight>
                <a:latin typeface="仿宋" panose="02010609060101010101" charset="-122"/>
                <a:ea typeface="仿宋" panose="02010609060101010101" charset="-122"/>
                <a:cs typeface="仿宋" panose="02010609060101010101" charset="-122"/>
              </a:rPr>
              <a:t>分析句子关系</a:t>
            </a:r>
            <a:r>
              <a:rPr lang="zh-CN" altLang="en-US" sz="2000" b="0">
                <a:solidFill>
                  <a:srgbClr val="000000"/>
                </a:solidFill>
                <a:latin typeface="仿宋" panose="02010609060101010101" charset="-122"/>
                <a:ea typeface="仿宋" panose="02010609060101010101" charset="-122"/>
                <a:cs typeface="仿宋" panose="02010609060101010101" charset="-122"/>
              </a:rPr>
              <a:t>：首先要</a:t>
            </a:r>
            <a:r>
              <a:rPr lang="zh-CN" altLang="en-US" sz="2000" b="0">
                <a:solidFill>
                  <a:srgbClr val="FF0000"/>
                </a:solidFill>
                <a:latin typeface="仿宋" panose="02010609060101010101" charset="-122"/>
                <a:ea typeface="仿宋" panose="02010609060101010101" charset="-122"/>
                <a:cs typeface="仿宋" panose="02010609060101010101" charset="-122"/>
              </a:rPr>
              <a:t>理解每个句子的含义以及它们之间的逻辑关系</a:t>
            </a:r>
            <a:r>
              <a:rPr lang="zh-CN" altLang="en-US" sz="2000" b="0">
                <a:solidFill>
                  <a:srgbClr val="000000"/>
                </a:solidFill>
                <a:latin typeface="仿宋" panose="02010609060101010101" charset="-122"/>
                <a:ea typeface="仿宋" panose="02010609060101010101" charset="-122"/>
                <a:cs typeface="仿宋" panose="02010609060101010101" charset="-122"/>
              </a:rPr>
              <a:t>。</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播撒创新的种子很关键，</a:t>
            </a:r>
            <a:r>
              <a:rPr lang="en-US" altLang="zh-CN" sz="2000" b="0">
                <a:solidFill>
                  <a:srgbClr val="000000"/>
                </a:solidFill>
                <a:latin typeface="仿宋" panose="02010609060101010101" charset="-122"/>
                <a:ea typeface="仿宋" panose="02010609060101010101" charset="-122"/>
                <a:cs typeface="仿宋" panose="02010609060101010101" charset="-122"/>
              </a:rPr>
              <a:t>____</a:t>
            </a:r>
            <a:r>
              <a:rPr lang="zh-CN" altLang="en-US" sz="2000" b="0">
                <a:solidFill>
                  <a:srgbClr val="000000"/>
                </a:solidFill>
                <a:latin typeface="仿宋" panose="02010609060101010101" charset="-122"/>
                <a:ea typeface="仿宋" panose="02010609060101010101" charset="-122"/>
                <a:cs typeface="仿宋" panose="02010609060101010101" charset="-122"/>
              </a:rPr>
              <a:t>静候其破土生长的耐心和定力</a:t>
            </a:r>
            <a:r>
              <a:rPr lang="en-US" altLang="zh-CN" sz="2000" b="0">
                <a:solidFill>
                  <a:srgbClr val="000000"/>
                </a:solidFill>
                <a:latin typeface="仿宋" panose="02010609060101010101" charset="-122"/>
                <a:ea typeface="仿宋" panose="02010609060101010101" charset="-122"/>
                <a:cs typeface="仿宋" panose="02010609060101010101" charset="-122"/>
              </a:rPr>
              <a:t>____</a:t>
            </a:r>
            <a:r>
              <a:rPr lang="zh-CN" altLang="en-US" sz="2000" b="0">
                <a:solidFill>
                  <a:srgbClr val="000000"/>
                </a:solidFill>
                <a:latin typeface="仿宋" panose="02010609060101010101" charset="-122"/>
                <a:ea typeface="仿宋" panose="02010609060101010101" charset="-122"/>
                <a:cs typeface="仿宋" panose="02010609060101010101" charset="-122"/>
              </a:rPr>
              <a:t>重要</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，这里前后句是</a:t>
            </a:r>
            <a:r>
              <a:rPr lang="zh-CN" altLang="en-US" sz="2000" b="0">
                <a:solidFill>
                  <a:srgbClr val="FF0000"/>
                </a:solidFill>
                <a:latin typeface="仿宋" panose="02010609060101010101" charset="-122"/>
                <a:ea typeface="仿宋" panose="02010609060101010101" charset="-122"/>
                <a:cs typeface="仿宋" panose="02010609060101010101" charset="-122"/>
              </a:rPr>
              <a:t>并列关系</a:t>
            </a:r>
            <a:r>
              <a:rPr lang="zh-CN" altLang="en-US" sz="2000" b="0">
                <a:solidFill>
                  <a:srgbClr val="000000"/>
                </a:solidFill>
                <a:latin typeface="仿宋" panose="02010609060101010101" charset="-122"/>
                <a:ea typeface="仿宋" panose="02010609060101010101" charset="-122"/>
                <a:cs typeface="仿宋" panose="02010609060101010101" charset="-122"/>
              </a:rPr>
              <a:t>，强调播撒种子和静候生长所需的耐心定力都重要，所以</a:t>
            </a:r>
            <a:r>
              <a:rPr lang="en-US" altLang="zh-CN" sz="2000" b="0">
                <a:solidFill>
                  <a:srgbClr val="000000"/>
                </a:solidFill>
                <a:latin typeface="仿宋" panose="02010609060101010101" charset="-122"/>
                <a:ea typeface="仿宋" panose="02010609060101010101" charset="-122"/>
                <a:cs typeface="仿宋" panose="02010609060101010101" charset="-122"/>
              </a:rPr>
              <a:t> a </a:t>
            </a:r>
            <a:r>
              <a:rPr lang="zh-CN" altLang="en-US" sz="2000" b="0">
                <a:solidFill>
                  <a:srgbClr val="000000"/>
                </a:solidFill>
                <a:latin typeface="仿宋" panose="02010609060101010101" charset="-122"/>
                <a:ea typeface="仿宋" panose="02010609060101010101" charset="-122"/>
                <a:cs typeface="仿宋" panose="02010609060101010101" charset="-122"/>
              </a:rPr>
              <a:t>处可填</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而</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a:t>
            </a:r>
            <a:r>
              <a:rPr lang="en-US" altLang="zh-CN" sz="2000" b="0">
                <a:solidFill>
                  <a:srgbClr val="000000"/>
                </a:solidFill>
                <a:latin typeface="仿宋" panose="02010609060101010101" charset="-122"/>
                <a:ea typeface="仿宋" panose="02010609060101010101" charset="-122"/>
                <a:cs typeface="仿宋" panose="02010609060101010101" charset="-122"/>
              </a:rPr>
              <a:t>b </a:t>
            </a:r>
            <a:r>
              <a:rPr lang="zh-CN" altLang="en-US" sz="2000" b="0">
                <a:solidFill>
                  <a:srgbClr val="000000"/>
                </a:solidFill>
                <a:latin typeface="仿宋" panose="02010609060101010101" charset="-122"/>
                <a:ea typeface="仿宋" panose="02010609060101010101" charset="-122"/>
                <a:cs typeface="仿宋" panose="02010609060101010101" charset="-122"/>
              </a:rPr>
              <a:t>处可填</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同样</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a:t>
            </a:r>
            <a:endParaRPr lang="zh-CN" altLang="en-US"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altLang="en-US" sz="2000" b="0">
                <a:solidFill>
                  <a:srgbClr val="000000"/>
                </a:solidFill>
                <a:highlight>
                  <a:srgbClr val="FFFF00"/>
                </a:highlight>
                <a:latin typeface="仿宋" panose="02010609060101010101" charset="-122"/>
                <a:ea typeface="仿宋" panose="02010609060101010101" charset="-122"/>
                <a:cs typeface="仿宋" panose="02010609060101010101" charset="-122"/>
              </a:rPr>
              <a:t>结合固定搭配</a:t>
            </a:r>
            <a:r>
              <a:rPr lang="zh-CN" altLang="en-US" sz="2000" b="0">
                <a:solidFill>
                  <a:srgbClr val="000000"/>
                </a:solidFill>
                <a:latin typeface="仿宋" panose="02010609060101010101" charset="-122"/>
                <a:ea typeface="仿宋" panose="02010609060101010101" charset="-122"/>
                <a:cs typeface="仿宋" panose="02010609060101010101" charset="-122"/>
              </a:rPr>
              <a:t>：</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平均每两天</a:t>
            </a:r>
            <a:r>
              <a:rPr lang="en-US" altLang="zh-CN" sz="2000" b="0">
                <a:solidFill>
                  <a:srgbClr val="000000"/>
                </a:solidFill>
                <a:latin typeface="仿宋" panose="02010609060101010101" charset="-122"/>
                <a:ea typeface="仿宋" panose="02010609060101010101" charset="-122"/>
                <a:cs typeface="仿宋" panose="02010609060101010101" charset="-122"/>
              </a:rPr>
              <a:t>____</a:t>
            </a:r>
            <a:r>
              <a:rPr lang="zh-CN" altLang="en-US" sz="2000" b="0">
                <a:solidFill>
                  <a:srgbClr val="000000"/>
                </a:solidFill>
                <a:latin typeface="仿宋" panose="02010609060101010101" charset="-122"/>
                <a:ea typeface="仿宋" panose="02010609060101010101" charset="-122"/>
                <a:cs typeface="仿宋" panose="02010609060101010101" charset="-122"/>
              </a:rPr>
              <a:t>会遭遇一次失败</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，这里</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en-US" altLang="zh-CN" sz="2000" b="0">
                <a:solidFill>
                  <a:srgbClr val="FF0000"/>
                </a:solidFill>
                <a:latin typeface="仿宋" panose="02010609060101010101" charset="-122"/>
                <a:ea typeface="仿宋" panose="02010609060101010101" charset="-122"/>
                <a:cs typeface="仿宋" panose="02010609060101010101" charset="-122"/>
              </a:rPr>
              <a:t>“</a:t>
            </a:r>
            <a:r>
              <a:rPr lang="zh-CN" altLang="en-US" sz="2000" b="0">
                <a:solidFill>
                  <a:srgbClr val="FF0000"/>
                </a:solidFill>
                <a:latin typeface="仿宋" panose="02010609060101010101" charset="-122"/>
                <a:ea typeface="仿宋" panose="02010609060101010101" charset="-122"/>
                <a:cs typeface="仿宋" panose="02010609060101010101" charset="-122"/>
              </a:rPr>
              <a:t>每</a:t>
            </a:r>
            <a:r>
              <a:rPr lang="en-US" altLang="zh-CN" sz="2000" b="0">
                <a:solidFill>
                  <a:srgbClr val="FF0000"/>
                </a:solidFill>
                <a:latin typeface="仿宋" panose="02010609060101010101" charset="-122"/>
                <a:ea typeface="仿宋" panose="02010609060101010101" charset="-122"/>
                <a:cs typeface="仿宋" panose="02010609060101010101" charset="-122"/>
              </a:rPr>
              <a:t>…… </a:t>
            </a:r>
            <a:r>
              <a:rPr lang="zh-CN" altLang="en-US" sz="2000" b="0">
                <a:solidFill>
                  <a:srgbClr val="FF0000"/>
                </a:solidFill>
                <a:latin typeface="仿宋" panose="02010609060101010101" charset="-122"/>
                <a:ea typeface="仿宋" panose="02010609060101010101" charset="-122"/>
                <a:cs typeface="仿宋" panose="02010609060101010101" charset="-122"/>
              </a:rPr>
              <a:t>就</a:t>
            </a:r>
            <a:r>
              <a:rPr lang="en-US" altLang="zh-CN" sz="2000" b="0">
                <a:solidFill>
                  <a:srgbClr val="FF0000"/>
                </a:solidFill>
                <a:latin typeface="仿宋" panose="02010609060101010101" charset="-122"/>
                <a:ea typeface="仿宋" panose="02010609060101010101" charset="-122"/>
                <a:cs typeface="仿宋" panose="02010609060101010101" charset="-122"/>
              </a:rPr>
              <a:t>……” </a:t>
            </a:r>
            <a:r>
              <a:rPr lang="zh-CN" altLang="en-US" sz="2000" b="0">
                <a:solidFill>
                  <a:srgbClr val="FF0000"/>
                </a:solidFill>
                <a:latin typeface="仿宋" panose="02010609060101010101" charset="-122"/>
                <a:ea typeface="仿宋" panose="02010609060101010101" charset="-122"/>
                <a:cs typeface="仿宋" panose="02010609060101010101" charset="-122"/>
              </a:rPr>
              <a:t>是一种常见的搭配</a:t>
            </a:r>
            <a:r>
              <a:rPr lang="zh-CN" altLang="en-US" sz="2000" b="0">
                <a:solidFill>
                  <a:srgbClr val="000000"/>
                </a:solidFill>
                <a:latin typeface="仿宋" panose="02010609060101010101" charset="-122"/>
                <a:ea typeface="仿宋" panose="02010609060101010101" charset="-122"/>
                <a:cs typeface="仿宋" panose="02010609060101010101" charset="-122"/>
              </a:rPr>
              <a:t>，用来表示</a:t>
            </a:r>
            <a:r>
              <a:rPr lang="zh-CN" altLang="en-US" sz="2000" b="0">
                <a:solidFill>
                  <a:srgbClr val="FF0000"/>
                </a:solidFill>
                <a:latin typeface="仿宋" panose="02010609060101010101" charset="-122"/>
                <a:ea typeface="仿宋" panose="02010609060101010101" charset="-122"/>
                <a:cs typeface="仿宋" panose="02010609060101010101" charset="-122"/>
              </a:rPr>
              <a:t>频率和结果的关联</a:t>
            </a:r>
            <a:r>
              <a:rPr lang="zh-CN" altLang="en-US" sz="2000" b="0">
                <a:solidFill>
                  <a:srgbClr val="000000"/>
                </a:solidFill>
                <a:latin typeface="仿宋" panose="02010609060101010101" charset="-122"/>
                <a:ea typeface="仿宋" panose="02010609060101010101" charset="-122"/>
                <a:cs typeface="仿宋" panose="02010609060101010101" charset="-122"/>
              </a:rPr>
              <a:t>，所以</a:t>
            </a:r>
            <a:r>
              <a:rPr lang="en-US" altLang="zh-CN" sz="2000" b="0">
                <a:solidFill>
                  <a:srgbClr val="000000"/>
                </a:solidFill>
                <a:latin typeface="仿宋" panose="02010609060101010101" charset="-122"/>
                <a:ea typeface="仿宋" panose="02010609060101010101" charset="-122"/>
                <a:cs typeface="仿宋" panose="02010609060101010101" charset="-122"/>
              </a:rPr>
              <a:t> c </a:t>
            </a:r>
            <a:r>
              <a:rPr lang="zh-CN" altLang="en-US" sz="2000" b="0">
                <a:solidFill>
                  <a:srgbClr val="000000"/>
                </a:solidFill>
                <a:latin typeface="仿宋" panose="02010609060101010101" charset="-122"/>
                <a:ea typeface="仿宋" panose="02010609060101010101" charset="-122"/>
                <a:cs typeface="仿宋" panose="02010609060101010101" charset="-122"/>
              </a:rPr>
              <a:t>处填</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就</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经历了几百次试验</a:t>
            </a:r>
            <a:r>
              <a:rPr lang="en-US" altLang="zh-CN" sz="2000" b="0">
                <a:solidFill>
                  <a:srgbClr val="000000"/>
                </a:solidFill>
                <a:latin typeface="仿宋" panose="02010609060101010101" charset="-122"/>
                <a:ea typeface="仿宋" panose="02010609060101010101" charset="-122"/>
                <a:cs typeface="仿宋" panose="02010609060101010101" charset="-122"/>
              </a:rPr>
              <a:t>____</a:t>
            </a:r>
            <a:r>
              <a:rPr lang="zh-CN" altLang="en-US" sz="2000" b="0">
                <a:solidFill>
                  <a:srgbClr val="000000"/>
                </a:solidFill>
                <a:latin typeface="仿宋" panose="02010609060101010101" charset="-122"/>
                <a:ea typeface="仿宋" panose="02010609060101010101" charset="-122"/>
                <a:cs typeface="仿宋" panose="02010609060101010101" charset="-122"/>
              </a:rPr>
              <a:t>实现量产</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，强调</a:t>
            </a:r>
            <a:r>
              <a:rPr lang="zh-CN" altLang="en-US" sz="2000" b="0">
                <a:solidFill>
                  <a:srgbClr val="FF0000"/>
                </a:solidFill>
                <a:latin typeface="仿宋" panose="02010609060101010101" charset="-122"/>
                <a:ea typeface="仿宋" panose="02010609060101010101" charset="-122"/>
                <a:cs typeface="仿宋" panose="02010609060101010101" charset="-122"/>
              </a:rPr>
              <a:t>经过一定过程后才达成某种结果</a:t>
            </a:r>
            <a:r>
              <a:rPr lang="zh-CN" altLang="en-US" sz="2000" b="0">
                <a:solidFill>
                  <a:srgbClr val="000000"/>
                </a:solidFill>
                <a:latin typeface="仿宋" panose="02010609060101010101" charset="-122"/>
                <a:ea typeface="仿宋" panose="02010609060101010101" charset="-122"/>
                <a:cs typeface="仿宋" panose="02010609060101010101" charset="-122"/>
              </a:rPr>
              <a:t>，所以</a:t>
            </a:r>
            <a:r>
              <a:rPr lang="en-US" altLang="zh-CN" sz="2000" b="0">
                <a:solidFill>
                  <a:srgbClr val="000000"/>
                </a:solidFill>
                <a:latin typeface="仿宋" panose="02010609060101010101" charset="-122"/>
                <a:ea typeface="仿宋" panose="02010609060101010101" charset="-122"/>
                <a:cs typeface="仿宋" panose="02010609060101010101" charset="-122"/>
              </a:rPr>
              <a:t> d </a:t>
            </a:r>
            <a:r>
              <a:rPr lang="zh-CN" altLang="en-US" sz="2000" b="0">
                <a:solidFill>
                  <a:srgbClr val="000000"/>
                </a:solidFill>
                <a:latin typeface="仿宋" panose="02010609060101010101" charset="-122"/>
                <a:ea typeface="仿宋" panose="02010609060101010101" charset="-122"/>
                <a:cs typeface="仿宋" panose="02010609060101010101" charset="-122"/>
              </a:rPr>
              <a:t>处填</a:t>
            </a:r>
            <a:r>
              <a:rPr lang="en-US" altLang="zh-CN" sz="2000" b="0">
                <a:solidFill>
                  <a:srgbClr val="000000"/>
                </a:solidFill>
                <a:latin typeface="仿宋" panose="02010609060101010101" charset="-122"/>
                <a:ea typeface="仿宋" panose="02010609060101010101" charset="-122"/>
                <a:cs typeface="仿宋" panose="02010609060101010101" charset="-122"/>
              </a:rPr>
              <a:t> “</a:t>
            </a:r>
            <a:r>
              <a:rPr lang="zh-CN" altLang="en-US" sz="2000" b="0">
                <a:solidFill>
                  <a:srgbClr val="000000"/>
                </a:solidFill>
                <a:latin typeface="仿宋" panose="02010609060101010101" charset="-122"/>
                <a:ea typeface="仿宋" panose="02010609060101010101" charset="-122"/>
                <a:cs typeface="仿宋" panose="02010609060101010101" charset="-122"/>
              </a:rPr>
              <a:t>才</a:t>
            </a:r>
            <a:r>
              <a:rPr lang="en-US" altLang="zh-CN" sz="2000" b="0">
                <a:solidFill>
                  <a:srgbClr val="000000"/>
                </a:solidFill>
                <a:latin typeface="仿宋" panose="02010609060101010101" charset="-122"/>
                <a:ea typeface="仿宋" panose="02010609060101010101" charset="-122"/>
                <a:cs typeface="仿宋" panose="02010609060101010101" charset="-122"/>
              </a:rPr>
              <a:t>”</a:t>
            </a:r>
            <a:r>
              <a:rPr lang="zh-CN" altLang="en-US" sz="2000" b="0">
                <a:solidFill>
                  <a:srgbClr val="000000"/>
                </a:solidFill>
                <a:latin typeface="仿宋" panose="02010609060101010101" charset="-122"/>
                <a:ea typeface="仿宋" panose="02010609060101010101" charset="-122"/>
                <a:cs typeface="仿宋" panose="02010609060101010101" charset="-122"/>
              </a:rPr>
              <a:t>。</a:t>
            </a:r>
            <a:endParaRPr lang="zh-CN" altLang="en-US"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6" name="文本框 15"/>
          <p:cNvSpPr txBox="1"/>
          <p:nvPr>
            <p:custDataLst>
              <p:tags r:id="rId8"/>
            </p:custDataLst>
          </p:nvPr>
        </p:nvSpPr>
        <p:spPr>
          <a:xfrm>
            <a:off x="86360" y="889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585470"/>
            <a:ext cx="11322050" cy="1096645"/>
          </a:xfrm>
          <a:prstGeom prst="rect">
            <a:avLst/>
          </a:prstGeom>
          <a:noFill/>
        </p:spPr>
        <p:txBody>
          <a:bodyPr wrap="square" rtlCol="0">
            <a:noAutofit/>
          </a:bodyPr>
          <a:p>
            <a:r>
              <a:rPr lang="en-US" altLang="zh-CN" sz="2400">
                <a:latin typeface="仿宋" panose="02010609060101010101" charset="-122"/>
                <a:ea typeface="仿宋" panose="02010609060101010101" charset="-122"/>
                <a:cs typeface="仿宋" panose="02010609060101010101" charset="-122"/>
              </a:rPr>
              <a:t>   </a:t>
            </a:r>
            <a:r>
              <a:rPr lang="en-US" altLang="zh-CN" sz="2000">
                <a:latin typeface="仿宋" panose="02010609060101010101" charset="-122"/>
                <a:ea typeface="仿宋" panose="02010609060101010101" charset="-122"/>
                <a:cs typeface="仿宋" panose="02010609060101010101" charset="-122"/>
              </a:rPr>
              <a:t> </a:t>
            </a:r>
            <a:r>
              <a:rPr lang="zh-CN" altLang="en-US" sz="2000">
                <a:latin typeface="仿宋" panose="02010609060101010101" charset="-122"/>
                <a:ea typeface="仿宋" panose="02010609060101010101" charset="-122"/>
                <a:cs typeface="仿宋" panose="02010609060101010101" charset="-122"/>
              </a:rPr>
              <a:t>播撒创新的种子很关键，</a:t>
            </a:r>
            <a:r>
              <a:rPr lang="en-US" altLang="zh-CN" sz="2000" u="sng">
                <a:highlight>
                  <a:srgbClr val="00FF00"/>
                </a:highlight>
                <a:latin typeface="仿宋" panose="02010609060101010101" charset="-122"/>
                <a:ea typeface="仿宋" panose="02010609060101010101" charset="-122"/>
                <a:cs typeface="仿宋" panose="02010609060101010101" charset="-122"/>
              </a:rPr>
              <a:t> a  </a:t>
            </a:r>
            <a:r>
              <a:rPr lang="zh-CN" altLang="en-US" sz="2000">
                <a:latin typeface="仿宋" panose="02010609060101010101" charset="-122"/>
                <a:ea typeface="仿宋" panose="02010609060101010101" charset="-122"/>
                <a:cs typeface="仿宋" panose="02010609060101010101" charset="-122"/>
              </a:rPr>
              <a:t>静候其破土生长的耐心和定力</a:t>
            </a:r>
            <a:r>
              <a:rPr lang="en-US" altLang="zh-CN" sz="2000" u="sng">
                <a:highlight>
                  <a:srgbClr val="00FF00"/>
                </a:highlight>
                <a:latin typeface="仿宋" panose="02010609060101010101" charset="-122"/>
                <a:ea typeface="仿宋" panose="02010609060101010101" charset="-122"/>
                <a:cs typeface="仿宋" panose="02010609060101010101" charset="-122"/>
              </a:rPr>
              <a:t> b  </a:t>
            </a:r>
            <a:r>
              <a:rPr lang="zh-CN" altLang="en-US" sz="2000">
                <a:latin typeface="仿宋" panose="02010609060101010101" charset="-122"/>
                <a:ea typeface="仿宋" panose="02010609060101010101" charset="-122"/>
                <a:cs typeface="仿宋" panose="02010609060101010101" charset="-122"/>
              </a:rPr>
              <a:t>重要。从</a:t>
            </a:r>
            <a:r>
              <a:rPr lang="en-US" altLang="zh-CN" sz="2000">
                <a:latin typeface="仿宋" panose="02010609060101010101" charset="-122"/>
                <a:ea typeface="仿宋" panose="02010609060101010101" charset="-122"/>
                <a:cs typeface="仿宋" panose="02010609060101010101" charset="-122"/>
              </a:rPr>
              <a:t>0</a:t>
            </a:r>
            <a:r>
              <a:rPr lang="zh-CN" altLang="en-US" sz="2000">
                <a:latin typeface="仿宋" panose="02010609060101010101" charset="-122"/>
                <a:ea typeface="仿宋" panose="02010609060101010101" charset="-122"/>
                <a:cs typeface="仿宋" panose="02010609060101010101" charset="-122"/>
              </a:rPr>
              <a:t>到</a:t>
            </a:r>
            <a:r>
              <a:rPr lang="en-US" altLang="zh-CN" sz="2000">
                <a:latin typeface="仿宋" panose="02010609060101010101" charset="-122"/>
                <a:ea typeface="仿宋" panose="02010609060101010101" charset="-122"/>
                <a:cs typeface="仿宋" panose="02010609060101010101" charset="-122"/>
              </a:rPr>
              <a:t>1</a:t>
            </a:r>
            <a:r>
              <a:rPr lang="zh-CN" altLang="en-US" sz="2000">
                <a:latin typeface="仿宋" panose="02010609060101010101" charset="-122"/>
                <a:ea typeface="仿宋" panose="02010609060101010101" charset="-122"/>
                <a:cs typeface="仿宋" panose="02010609060101010101" charset="-122"/>
              </a:rPr>
              <a:t>不容易，手撕钢的背后是长期攻关，平均每两天</a:t>
            </a:r>
            <a:r>
              <a:rPr lang="en-US" altLang="zh-CN" sz="2000" u="sng">
                <a:highlight>
                  <a:srgbClr val="00FF00"/>
                </a:highlight>
                <a:latin typeface="仿宋" panose="02010609060101010101" charset="-122"/>
                <a:ea typeface="仿宋" panose="02010609060101010101" charset="-122"/>
                <a:cs typeface="仿宋" panose="02010609060101010101" charset="-122"/>
              </a:rPr>
              <a:t> c </a:t>
            </a:r>
            <a:r>
              <a:rPr lang="zh-CN" altLang="en-US" sz="2000">
                <a:latin typeface="仿宋" panose="02010609060101010101" charset="-122"/>
                <a:ea typeface="仿宋" panose="02010609060101010101" charset="-122"/>
                <a:cs typeface="仿宋" panose="02010609060101010101" charset="-122"/>
              </a:rPr>
              <a:t>会遭遇一次失败；从</a:t>
            </a:r>
            <a:r>
              <a:rPr lang="en-US" altLang="zh-CN" sz="2000">
                <a:latin typeface="仿宋" panose="02010609060101010101" charset="-122"/>
                <a:ea typeface="仿宋" panose="02010609060101010101" charset="-122"/>
                <a:cs typeface="仿宋" panose="02010609060101010101" charset="-122"/>
              </a:rPr>
              <a:t>1</a:t>
            </a:r>
            <a:r>
              <a:rPr lang="zh-CN" altLang="en-US" sz="2000">
                <a:latin typeface="仿宋" panose="02010609060101010101" charset="-122"/>
                <a:ea typeface="仿宋" panose="02010609060101010101" charset="-122"/>
                <a:cs typeface="仿宋" panose="02010609060101010101" charset="-122"/>
              </a:rPr>
              <a:t>到</a:t>
            </a:r>
            <a:r>
              <a:rPr lang="en-US" altLang="zh-CN" sz="2000">
                <a:latin typeface="仿宋" panose="02010609060101010101" charset="-122"/>
                <a:ea typeface="仿宋" panose="02010609060101010101" charset="-122"/>
                <a:cs typeface="仿宋" panose="02010609060101010101" charset="-122"/>
              </a:rPr>
              <a:t>100</a:t>
            </a:r>
            <a:r>
              <a:rPr lang="zh-CN" altLang="en-US" sz="2000">
                <a:latin typeface="仿宋" panose="02010609060101010101" charset="-122"/>
                <a:ea typeface="仿宋" panose="02010609060101010101" charset="-122"/>
                <a:cs typeface="仿宋" panose="02010609060101010101" charset="-122"/>
              </a:rPr>
              <a:t>也并不轻松，北京冬奥会的防寒</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神器</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仿鹅绒结构高保暖絮片，经历了几百次试验</a:t>
            </a:r>
            <a:r>
              <a:rPr lang="en-US" altLang="zh-CN" sz="2000" u="sng">
                <a:highlight>
                  <a:srgbClr val="00FF00"/>
                </a:highlight>
                <a:latin typeface="仿宋" panose="02010609060101010101" charset="-122"/>
                <a:ea typeface="仿宋" panose="02010609060101010101" charset="-122"/>
                <a:cs typeface="仿宋" panose="02010609060101010101" charset="-122"/>
              </a:rPr>
              <a:t> d  </a:t>
            </a:r>
            <a:r>
              <a:rPr lang="zh-CN" altLang="en-US" sz="2000">
                <a:latin typeface="仿宋" panose="02010609060101010101" charset="-122"/>
                <a:ea typeface="仿宋" panose="02010609060101010101" charset="-122"/>
                <a:cs typeface="仿宋" panose="02010609060101010101" charset="-122"/>
              </a:rPr>
              <a:t>实现量产。</a:t>
            </a:r>
            <a:endParaRPr lang="zh-CN" altLang="en-US" sz="20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347980" y="1954530"/>
            <a:ext cx="11484610" cy="373380"/>
          </a:xfrm>
          <a:prstGeom prst="rect">
            <a:avLst/>
          </a:prstGeom>
        </p:spPr>
        <p:txBody>
          <a:bodyPr wrap="square">
            <a:spAutoFit/>
          </a:bodyPr>
          <a:p>
            <a:pPr marL="0" indent="0" algn="just" defTabSz="266700" fontAlgn="base" latinLnBrk="1">
              <a:lnSpc>
                <a:spcPts val="22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21.</a:t>
            </a:r>
            <a:r>
              <a:rPr lang="zh-CN" altLang="en-US" sz="2000">
                <a:solidFill>
                  <a:srgbClr val="000000"/>
                </a:solidFill>
                <a:latin typeface="宋体" panose="02010600030101010101" pitchFamily="2" charset="-122"/>
                <a:ea typeface="宋体" panose="02010600030101010101" pitchFamily="2" charset="-122"/>
              </a:rPr>
              <a:t>文章第五段划线</a:t>
            </a:r>
            <a:r>
              <a:rPr lang="en-US" altLang="zh-CN" sz="2000">
                <a:solidFill>
                  <a:srgbClr val="000000"/>
                </a:solidFill>
                <a:latin typeface="宋体" panose="02010600030101010101" pitchFamily="2" charset="-122"/>
                <a:ea typeface="宋体" panose="02010600030101010101" pitchFamily="2" charset="-122"/>
              </a:rPr>
              <a:t>(a</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b</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c</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d)</a:t>
            </a:r>
            <a:r>
              <a:rPr lang="zh-CN" altLang="en-US" sz="2000">
                <a:solidFill>
                  <a:srgbClr val="000000"/>
                </a:solidFill>
                <a:latin typeface="宋体" panose="02010600030101010101" pitchFamily="2" charset="-122"/>
                <a:ea typeface="宋体" panose="02010600030101010101" pitchFamily="2" charset="-122"/>
              </a:rPr>
              <a:t>处需要补充虚词，使句意完整，下列最恰当的一项是</a:t>
            </a:r>
            <a:r>
              <a:rPr lang="en-US" altLang="zh-CN" sz="2000">
                <a:solidFill>
                  <a:srgbClr val="000000"/>
                </a:solidFill>
                <a:latin typeface="宋体" panose="02010600030101010101" pitchFamily="2" charset="-122"/>
                <a:ea typeface="宋体" panose="02010600030101010101" pitchFamily="2" charset="-122"/>
              </a:rPr>
              <a:t>(3</a:t>
            </a:r>
            <a:r>
              <a:rPr lang="zh-CN" altLang="en-US" sz="2000">
                <a:solidFill>
                  <a:srgbClr val="000000"/>
                </a:solidFill>
                <a:latin typeface="宋体" panose="02010600030101010101" pitchFamily="2" charset="-122"/>
                <a:ea typeface="宋体" panose="02010600030101010101" pitchFamily="2" charset="-122"/>
              </a:rPr>
              <a:t>分</a:t>
            </a:r>
            <a:r>
              <a:rPr lang="en-US" altLang="zh-CN" sz="2000">
                <a:solidFill>
                  <a:srgbClr val="000000"/>
                </a:solidFill>
                <a:latin typeface="宋体" panose="02010600030101010101" pitchFamily="2" charset="-122"/>
                <a:ea typeface="宋体" panose="02010600030101010101" pitchFamily="2" charset="-122"/>
              </a:rPr>
              <a:t>)</a:t>
            </a:r>
            <a:endParaRPr lang="en-US" altLang="zh-CN" sz="2000"/>
          </a:p>
        </p:txBody>
      </p:sp>
      <p:graphicFrame>
        <p:nvGraphicFramePr>
          <p:cNvPr id="5" name="表格 4"/>
          <p:cNvGraphicFramePr/>
          <p:nvPr>
            <p:custDataLst>
              <p:tags r:id="rId9"/>
            </p:custDataLst>
          </p:nvPr>
        </p:nvGraphicFramePr>
        <p:xfrm>
          <a:off x="501015" y="2286000"/>
          <a:ext cx="5781675" cy="1734820"/>
        </p:xfrm>
        <a:graphic>
          <a:graphicData uri="http://schemas.openxmlformats.org/drawingml/2006/table">
            <a:tbl>
              <a:tblPr/>
              <a:tblGrid>
                <a:gridCol w="1153160"/>
                <a:gridCol w="1153160"/>
                <a:gridCol w="1153160"/>
                <a:gridCol w="1184910"/>
                <a:gridCol w="1137285"/>
              </a:tblGrid>
              <a:tr h="663575">
                <a:tc>
                  <a:txBody>
                    <a:bodyPr/>
                    <a:p>
                      <a:pPr marL="533400" indent="0" algn="just" fontAlgn="base" latinLnBrk="1">
                        <a:lnSpc>
                          <a:spcPts val="16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空处</a:t>
                      </a:r>
                      <a:endParaRPr lang="zh-CN" sz="2000">
                        <a:solidFill>
                          <a:srgbClr val="000000"/>
                        </a:solidFill>
                        <a:latin typeface="宋体" panose="02010600030101010101" pitchFamily="2" charset="-122"/>
                        <a:ea typeface="宋体" panose="02010600030101010101" pitchFamily="2" charset="-122"/>
                      </a:endParaRPr>
                    </a:p>
                    <a:p>
                      <a:pPr marL="76200" indent="0" algn="just" fontAlgn="base" latinLnBrk="1">
                        <a:lnSpc>
                          <a:spcPts val="1600"/>
                        </a:lnSpc>
                        <a:spcBef>
                          <a:spcPts val="500"/>
                        </a:spcBef>
                        <a:spcAft>
                          <a:spcPct val="0"/>
                        </a:spcAft>
                      </a:pPr>
                      <a:r>
                        <a:rPr lang="en-US" altLang="zh-CN" sz="2000">
                          <a:solidFill>
                            <a:srgbClr val="000000"/>
                          </a:solidFill>
                          <a:latin typeface="宋体" panose="02010600030101010101" pitchFamily="2" charset="-122"/>
                          <a:ea typeface="宋体" panose="02010600030101010101" pitchFamily="2" charset="-122"/>
                        </a:rPr>
                        <a:t>   </a:t>
                      </a:r>
                      <a:r>
                        <a:rPr lang="zh-CN" sz="2000">
                          <a:solidFill>
                            <a:srgbClr val="000000"/>
                          </a:solidFill>
                          <a:latin typeface="宋体" panose="02010600030101010101" pitchFamily="2" charset="-122"/>
                          <a:ea typeface="宋体" panose="02010600030101010101" pitchFamily="2" charset="-122"/>
                        </a:rPr>
                        <a:t>选项</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a</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b</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c</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d</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68605">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A</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但</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同样</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就</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终于</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67335">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B</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而</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更</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可能</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终于</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67970">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C</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而</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同样</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就</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才</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67335">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D</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但</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更</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可能</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才</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bl>
          </a:graphicData>
        </a:graphic>
      </p:graphicFrame>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11727815" cy="132016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7015" y="2256155"/>
            <a:ext cx="11663680" cy="263017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47980" y="2082165"/>
            <a:ext cx="824865"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247015" y="4725670"/>
            <a:ext cx="11768455" cy="190436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247015" y="4754880"/>
            <a:ext cx="1066165" cy="326390"/>
          </a:xfrm>
          <a:prstGeom prst="rect">
            <a:avLst/>
          </a:prstGeom>
          <a:solidFill>
            <a:schemeClr val="accent1">
              <a:lumMod val="20000"/>
              <a:lumOff val="80000"/>
            </a:schemeClr>
          </a:solidFill>
        </p:spPr>
        <p:txBody>
          <a:bodyPr wrap="square" rtlCol="0">
            <a:no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4" name="文本框 13"/>
          <p:cNvSpPr txBox="1"/>
          <p:nvPr/>
        </p:nvSpPr>
        <p:spPr>
          <a:xfrm>
            <a:off x="347980" y="5121275"/>
            <a:ext cx="11562080" cy="1463675"/>
          </a:xfrm>
          <a:prstGeom prst="rect">
            <a:avLst/>
          </a:prstGeom>
          <a:noFill/>
          <a:ln w="9525">
            <a:noFill/>
          </a:ln>
        </p:spPr>
        <p:txBody>
          <a:bodyPr wrap="square">
            <a:noAutofit/>
          </a:bodyPr>
          <a:p>
            <a:pPr indent="0" fontAlgn="auto"/>
            <a:r>
              <a:rPr lang="zh-CN" sz="2200">
                <a:solidFill>
                  <a:srgbClr val="000000"/>
                </a:solidFill>
                <a:ea typeface="黑体" panose="02010609060101010101" charset="-122"/>
                <a:sym typeface="+mn-ea"/>
              </a:rPr>
              <a:t>【参考答案】</a:t>
            </a:r>
            <a:r>
              <a:rPr lang="en-US" altLang="zh-CN" sz="2200">
                <a:solidFill>
                  <a:srgbClr val="000000"/>
                </a:solidFill>
                <a:latin typeface="宋体" panose="02010600030101010101" pitchFamily="2" charset="-122"/>
                <a:ea typeface="黑体" panose="02010609060101010101" charset="-122"/>
                <a:sym typeface="+mn-ea"/>
              </a:rPr>
              <a:t> </a:t>
            </a:r>
            <a:endParaRPr lang="en-US" altLang="zh-CN" sz="2200">
              <a:solidFill>
                <a:srgbClr val="000000"/>
              </a:solidFill>
              <a:latin typeface="宋体" panose="02010600030101010101" pitchFamily="2" charset="-122"/>
              <a:ea typeface="黑体" panose="02010609060101010101" charset="-122"/>
              <a:sym typeface="+mn-ea"/>
            </a:endParaRPr>
          </a:p>
          <a:p>
            <a:pPr indent="0" fontAlgn="auto"/>
            <a:r>
              <a:rPr lang="en-US" altLang="zh-CN" sz="2200">
                <a:solidFill>
                  <a:srgbClr val="000000"/>
                </a:solidFill>
                <a:latin typeface="宋体" panose="02010600030101010101" pitchFamily="2" charset="-122"/>
                <a:ea typeface="黑体" panose="02010609060101010101" charset="-122"/>
                <a:sym typeface="+mn-ea"/>
              </a:rPr>
              <a:t>   </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C   </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【解析】第一空，前后句是</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承接关系</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，用</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而</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不用</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但</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；第二空，</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同样</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呼应段首的</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关键</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；第三空，</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就</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强调遭遇失败的频繁、创新的不容易</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可能</a:t>
            </a:r>
            <a:r>
              <a:rPr lang="en-US" altLang="zh-CN" sz="220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表示</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推测</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。第四空，</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才</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强调</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不轻松</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终于</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表达欣慰</a:t>
            </a:r>
            <a:r>
              <a:rPr lang="zh-CN" altLang="en-US" sz="2200">
                <a:solidFill>
                  <a:srgbClr val="000000"/>
                </a:solidFill>
                <a:latin typeface="仿宋" panose="02010609060101010101" charset="-122"/>
                <a:ea typeface="仿宋" panose="02010609060101010101" charset="-122"/>
                <a:cs typeface="仿宋" panose="02010609060101010101" charset="-122"/>
                <a:sym typeface="+mn-ea"/>
              </a:rPr>
              <a:t>。</a:t>
            </a:r>
            <a:r>
              <a:rPr lang="en-US" sz="2200">
                <a:solidFill>
                  <a:srgbClr val="000000"/>
                </a:solidFill>
                <a:latin typeface="仿宋" panose="02010609060101010101" charset="-122"/>
                <a:ea typeface="仿宋" panose="02010609060101010101" charset="-122"/>
                <a:cs typeface="仿宋" panose="02010609060101010101" charset="-122"/>
                <a:sym typeface="+mn-ea"/>
              </a:rPr>
              <a:t> </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6" name="文本框 1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25450" y="924560"/>
            <a:ext cx="11322050" cy="1096645"/>
          </a:xfrm>
          <a:prstGeom prst="rect">
            <a:avLst/>
          </a:prstGeom>
          <a:noFill/>
        </p:spPr>
        <p:txBody>
          <a:bodyPr wrap="square" rtlCol="0">
            <a:noAutofit/>
          </a:bodyPr>
          <a:p>
            <a:r>
              <a:rPr lang="en-US" altLang="zh-CN" sz="2400">
                <a:latin typeface="仿宋" panose="02010609060101010101" charset="-122"/>
                <a:ea typeface="仿宋" panose="02010609060101010101" charset="-122"/>
                <a:cs typeface="仿宋" panose="02010609060101010101" charset="-122"/>
              </a:rPr>
              <a:t>   </a:t>
            </a:r>
            <a:r>
              <a:rPr lang="en-US" altLang="zh-CN" sz="2000">
                <a:latin typeface="仿宋" panose="02010609060101010101" charset="-122"/>
                <a:ea typeface="仿宋" panose="02010609060101010101" charset="-122"/>
                <a:cs typeface="仿宋" panose="02010609060101010101" charset="-122"/>
              </a:rPr>
              <a:t> </a:t>
            </a:r>
            <a:r>
              <a:rPr lang="zh-CN" altLang="en-US" sz="2000">
                <a:latin typeface="仿宋" panose="02010609060101010101" charset="-122"/>
                <a:ea typeface="仿宋" panose="02010609060101010101" charset="-122"/>
                <a:cs typeface="仿宋" panose="02010609060101010101" charset="-122"/>
              </a:rPr>
              <a:t>播撒创新的种子很关键，</a:t>
            </a:r>
            <a:r>
              <a:rPr lang="en-US" altLang="zh-CN" sz="2000" u="sng">
                <a:highlight>
                  <a:srgbClr val="00FF00"/>
                </a:highlight>
                <a:latin typeface="仿宋" panose="02010609060101010101" charset="-122"/>
                <a:ea typeface="仿宋" panose="02010609060101010101" charset="-122"/>
                <a:cs typeface="仿宋" panose="02010609060101010101" charset="-122"/>
              </a:rPr>
              <a:t> a  </a:t>
            </a:r>
            <a:r>
              <a:rPr lang="zh-CN" altLang="en-US" sz="2000">
                <a:latin typeface="仿宋" panose="02010609060101010101" charset="-122"/>
                <a:ea typeface="仿宋" panose="02010609060101010101" charset="-122"/>
                <a:cs typeface="仿宋" panose="02010609060101010101" charset="-122"/>
              </a:rPr>
              <a:t>静候其破土生长的耐心和定力</a:t>
            </a:r>
            <a:r>
              <a:rPr lang="en-US" altLang="zh-CN" sz="2000" u="sng">
                <a:highlight>
                  <a:srgbClr val="00FF00"/>
                </a:highlight>
                <a:latin typeface="仿宋" panose="02010609060101010101" charset="-122"/>
                <a:ea typeface="仿宋" panose="02010609060101010101" charset="-122"/>
                <a:cs typeface="仿宋" panose="02010609060101010101" charset="-122"/>
              </a:rPr>
              <a:t> b  </a:t>
            </a:r>
            <a:r>
              <a:rPr lang="zh-CN" altLang="en-US" sz="2000">
                <a:latin typeface="仿宋" panose="02010609060101010101" charset="-122"/>
                <a:ea typeface="仿宋" panose="02010609060101010101" charset="-122"/>
                <a:cs typeface="仿宋" panose="02010609060101010101" charset="-122"/>
              </a:rPr>
              <a:t>重要。从</a:t>
            </a:r>
            <a:r>
              <a:rPr lang="en-US" altLang="zh-CN" sz="2000">
                <a:latin typeface="仿宋" panose="02010609060101010101" charset="-122"/>
                <a:ea typeface="仿宋" panose="02010609060101010101" charset="-122"/>
                <a:cs typeface="仿宋" panose="02010609060101010101" charset="-122"/>
              </a:rPr>
              <a:t>0</a:t>
            </a:r>
            <a:r>
              <a:rPr lang="zh-CN" altLang="en-US" sz="2000">
                <a:latin typeface="仿宋" panose="02010609060101010101" charset="-122"/>
                <a:ea typeface="仿宋" panose="02010609060101010101" charset="-122"/>
                <a:cs typeface="仿宋" panose="02010609060101010101" charset="-122"/>
              </a:rPr>
              <a:t>到</a:t>
            </a:r>
            <a:r>
              <a:rPr lang="en-US" altLang="zh-CN" sz="2000">
                <a:latin typeface="仿宋" panose="02010609060101010101" charset="-122"/>
                <a:ea typeface="仿宋" panose="02010609060101010101" charset="-122"/>
                <a:cs typeface="仿宋" panose="02010609060101010101" charset="-122"/>
              </a:rPr>
              <a:t>1</a:t>
            </a:r>
            <a:r>
              <a:rPr lang="zh-CN" altLang="en-US" sz="2000">
                <a:latin typeface="仿宋" panose="02010609060101010101" charset="-122"/>
                <a:ea typeface="仿宋" panose="02010609060101010101" charset="-122"/>
                <a:cs typeface="仿宋" panose="02010609060101010101" charset="-122"/>
              </a:rPr>
              <a:t>不容易，手撕钢的背后是长期攻关，平均每两天</a:t>
            </a:r>
            <a:r>
              <a:rPr lang="en-US" altLang="zh-CN" sz="2000" u="sng">
                <a:highlight>
                  <a:srgbClr val="00FF00"/>
                </a:highlight>
                <a:latin typeface="仿宋" panose="02010609060101010101" charset="-122"/>
                <a:ea typeface="仿宋" panose="02010609060101010101" charset="-122"/>
                <a:cs typeface="仿宋" panose="02010609060101010101" charset="-122"/>
              </a:rPr>
              <a:t> c </a:t>
            </a:r>
            <a:r>
              <a:rPr lang="zh-CN" altLang="en-US" sz="2000">
                <a:latin typeface="仿宋" panose="02010609060101010101" charset="-122"/>
                <a:ea typeface="仿宋" panose="02010609060101010101" charset="-122"/>
                <a:cs typeface="仿宋" panose="02010609060101010101" charset="-122"/>
              </a:rPr>
              <a:t>会遭遇一次失败；从</a:t>
            </a:r>
            <a:r>
              <a:rPr lang="en-US" altLang="zh-CN" sz="2000">
                <a:latin typeface="仿宋" panose="02010609060101010101" charset="-122"/>
                <a:ea typeface="仿宋" panose="02010609060101010101" charset="-122"/>
                <a:cs typeface="仿宋" panose="02010609060101010101" charset="-122"/>
              </a:rPr>
              <a:t>1</a:t>
            </a:r>
            <a:r>
              <a:rPr lang="zh-CN" altLang="en-US" sz="2000">
                <a:latin typeface="仿宋" panose="02010609060101010101" charset="-122"/>
                <a:ea typeface="仿宋" panose="02010609060101010101" charset="-122"/>
                <a:cs typeface="仿宋" panose="02010609060101010101" charset="-122"/>
              </a:rPr>
              <a:t>到</a:t>
            </a:r>
            <a:r>
              <a:rPr lang="en-US" altLang="zh-CN" sz="2000">
                <a:latin typeface="仿宋" panose="02010609060101010101" charset="-122"/>
                <a:ea typeface="仿宋" panose="02010609060101010101" charset="-122"/>
                <a:cs typeface="仿宋" panose="02010609060101010101" charset="-122"/>
              </a:rPr>
              <a:t>100</a:t>
            </a:r>
            <a:r>
              <a:rPr lang="zh-CN" altLang="en-US" sz="2000">
                <a:latin typeface="仿宋" panose="02010609060101010101" charset="-122"/>
                <a:ea typeface="仿宋" panose="02010609060101010101" charset="-122"/>
                <a:cs typeface="仿宋" panose="02010609060101010101" charset="-122"/>
              </a:rPr>
              <a:t>也并不轻松，北京冬奥会的防寒</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神器</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仿鹅绒结构高保暖絮片，经历了几百次试验</a:t>
            </a:r>
            <a:r>
              <a:rPr lang="en-US" altLang="zh-CN" sz="2000" u="sng">
                <a:highlight>
                  <a:srgbClr val="00FF00"/>
                </a:highlight>
                <a:latin typeface="仿宋" panose="02010609060101010101" charset="-122"/>
                <a:ea typeface="仿宋" panose="02010609060101010101" charset="-122"/>
                <a:cs typeface="仿宋" panose="02010609060101010101" charset="-122"/>
              </a:rPr>
              <a:t> d  </a:t>
            </a:r>
            <a:r>
              <a:rPr lang="zh-CN" altLang="en-US" sz="2000">
                <a:latin typeface="仿宋" panose="02010609060101010101" charset="-122"/>
                <a:ea typeface="仿宋" panose="02010609060101010101" charset="-122"/>
                <a:cs typeface="仿宋" panose="02010609060101010101" charset="-122"/>
              </a:rPr>
              <a:t>实现量产。</a:t>
            </a:r>
            <a:endParaRPr lang="zh-CN" altLang="en-US" sz="20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25450" y="2423795"/>
            <a:ext cx="11484610" cy="373380"/>
          </a:xfrm>
          <a:prstGeom prst="rect">
            <a:avLst/>
          </a:prstGeom>
        </p:spPr>
        <p:txBody>
          <a:bodyPr wrap="square">
            <a:spAutoFit/>
          </a:bodyPr>
          <a:p>
            <a:pPr marL="0" indent="0" algn="just" defTabSz="266700" fontAlgn="base" latinLnBrk="1">
              <a:lnSpc>
                <a:spcPts val="22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21.</a:t>
            </a:r>
            <a:r>
              <a:rPr lang="zh-CN" altLang="en-US" sz="2000">
                <a:solidFill>
                  <a:srgbClr val="000000"/>
                </a:solidFill>
                <a:latin typeface="宋体" panose="02010600030101010101" pitchFamily="2" charset="-122"/>
                <a:ea typeface="宋体" panose="02010600030101010101" pitchFamily="2" charset="-122"/>
              </a:rPr>
              <a:t>文章第五段划线</a:t>
            </a:r>
            <a:r>
              <a:rPr lang="en-US" altLang="zh-CN" sz="2000">
                <a:solidFill>
                  <a:srgbClr val="000000"/>
                </a:solidFill>
                <a:latin typeface="宋体" panose="02010600030101010101" pitchFamily="2" charset="-122"/>
                <a:ea typeface="宋体" panose="02010600030101010101" pitchFamily="2" charset="-122"/>
              </a:rPr>
              <a:t>(a</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b</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c</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d)</a:t>
            </a:r>
            <a:r>
              <a:rPr lang="zh-CN" altLang="en-US" sz="2000">
                <a:solidFill>
                  <a:srgbClr val="000000"/>
                </a:solidFill>
                <a:latin typeface="宋体" panose="02010600030101010101" pitchFamily="2" charset="-122"/>
                <a:ea typeface="宋体" panose="02010600030101010101" pitchFamily="2" charset="-122"/>
              </a:rPr>
              <a:t>处需要补充虚词，使句意完整，下列最恰当的一项是</a:t>
            </a:r>
            <a:r>
              <a:rPr lang="en-US" altLang="zh-CN" sz="2000">
                <a:solidFill>
                  <a:srgbClr val="000000"/>
                </a:solidFill>
                <a:latin typeface="宋体" panose="02010600030101010101" pitchFamily="2" charset="-122"/>
                <a:ea typeface="宋体" panose="02010600030101010101" pitchFamily="2" charset="-122"/>
              </a:rPr>
              <a:t>(3</a:t>
            </a:r>
            <a:r>
              <a:rPr lang="zh-CN" altLang="en-US" sz="2000">
                <a:solidFill>
                  <a:srgbClr val="000000"/>
                </a:solidFill>
                <a:latin typeface="宋体" panose="02010600030101010101" pitchFamily="2" charset="-122"/>
                <a:ea typeface="宋体" panose="02010600030101010101" pitchFamily="2" charset="-122"/>
              </a:rPr>
              <a:t>分</a:t>
            </a:r>
            <a:r>
              <a:rPr lang="en-US" altLang="zh-CN" sz="2000">
                <a:solidFill>
                  <a:srgbClr val="000000"/>
                </a:solidFill>
                <a:latin typeface="宋体" panose="02010600030101010101" pitchFamily="2" charset="-122"/>
                <a:ea typeface="宋体" panose="02010600030101010101" pitchFamily="2" charset="-122"/>
              </a:rPr>
              <a:t>)</a:t>
            </a:r>
            <a:endParaRPr lang="en-US" altLang="zh-CN" sz="2000"/>
          </a:p>
        </p:txBody>
      </p:sp>
      <p:graphicFrame>
        <p:nvGraphicFramePr>
          <p:cNvPr id="5" name="表格 4"/>
          <p:cNvGraphicFramePr/>
          <p:nvPr>
            <p:custDataLst>
              <p:tags r:id="rId8"/>
            </p:custDataLst>
          </p:nvPr>
        </p:nvGraphicFramePr>
        <p:xfrm>
          <a:off x="588645" y="2767965"/>
          <a:ext cx="5917565" cy="1860550"/>
        </p:xfrm>
        <a:graphic>
          <a:graphicData uri="http://schemas.openxmlformats.org/drawingml/2006/table">
            <a:tbl>
              <a:tblPr/>
              <a:tblGrid>
                <a:gridCol w="1180465"/>
                <a:gridCol w="1179830"/>
                <a:gridCol w="1180465"/>
                <a:gridCol w="1212850"/>
                <a:gridCol w="1163955"/>
              </a:tblGrid>
              <a:tr h="711835">
                <a:tc>
                  <a:txBody>
                    <a:bodyPr/>
                    <a:p>
                      <a:pPr marL="533400" indent="0" algn="just" fontAlgn="base" latinLnBrk="1">
                        <a:lnSpc>
                          <a:spcPts val="16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空处</a:t>
                      </a:r>
                      <a:endParaRPr lang="zh-CN" sz="2000">
                        <a:solidFill>
                          <a:srgbClr val="000000"/>
                        </a:solidFill>
                        <a:latin typeface="宋体" panose="02010600030101010101" pitchFamily="2" charset="-122"/>
                        <a:ea typeface="宋体" panose="02010600030101010101" pitchFamily="2" charset="-122"/>
                      </a:endParaRPr>
                    </a:p>
                    <a:p>
                      <a:pPr marL="76200" indent="0" algn="just" fontAlgn="base" latinLnBrk="1">
                        <a:lnSpc>
                          <a:spcPts val="1600"/>
                        </a:lnSpc>
                        <a:spcBef>
                          <a:spcPts val="500"/>
                        </a:spcBef>
                        <a:spcAft>
                          <a:spcPct val="0"/>
                        </a:spcAft>
                      </a:pPr>
                      <a:r>
                        <a:rPr lang="en-US" altLang="zh-CN" sz="2000">
                          <a:solidFill>
                            <a:srgbClr val="000000"/>
                          </a:solidFill>
                          <a:latin typeface="宋体" panose="02010600030101010101" pitchFamily="2" charset="-122"/>
                          <a:ea typeface="宋体" panose="02010600030101010101" pitchFamily="2" charset="-122"/>
                        </a:rPr>
                        <a:t>   </a:t>
                      </a:r>
                      <a:r>
                        <a:rPr lang="zh-CN" sz="2000">
                          <a:solidFill>
                            <a:srgbClr val="000000"/>
                          </a:solidFill>
                          <a:latin typeface="宋体" panose="02010600030101010101" pitchFamily="2" charset="-122"/>
                          <a:ea typeface="宋体" panose="02010600030101010101" pitchFamily="2" charset="-122"/>
                        </a:rPr>
                        <a:t>选项</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a</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b</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c</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d</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87655">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A</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但</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同样</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就</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终于</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87020">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B</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而</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更</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可能</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终于</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87020">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C</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而</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同样</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就</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才</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287020">
                <a:tc>
                  <a:txBody>
                    <a:bodyPr/>
                    <a:p>
                      <a:pPr marL="0" indent="0" algn="ctr" fontAlgn="base" latinLnBrk="1">
                        <a:lnSpc>
                          <a:spcPts val="15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D</a:t>
                      </a:r>
                      <a:endParaRPr lang="en-US" alt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但</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更</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可能</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p>
                      <a:pPr marL="0" indent="0" algn="ctr" fontAlgn="base" latinLnBrk="1">
                        <a:lnSpc>
                          <a:spcPts val="1500"/>
                        </a:lnSpc>
                        <a:spcBef>
                          <a:spcPct val="0"/>
                        </a:spcBef>
                        <a:spcAft>
                          <a:spcPct val="0"/>
                        </a:spcAft>
                      </a:pPr>
                      <a:r>
                        <a:rPr lang="zh-CN" sz="2000">
                          <a:solidFill>
                            <a:srgbClr val="000000"/>
                          </a:solidFill>
                          <a:latin typeface="宋体" panose="02010600030101010101" pitchFamily="2" charset="-122"/>
                          <a:ea typeface="宋体" panose="02010600030101010101" pitchFamily="2" charset="-122"/>
                        </a:rPr>
                        <a:t>才</a:t>
                      </a:r>
                      <a:endParaRPr lang="zh-CN" sz="2000">
                        <a:solidFill>
                          <a:srgbClr val="000000"/>
                        </a:solidFill>
                        <a:latin typeface="宋体" panose="02010600030101010101" pitchFamily="2" charset="-122"/>
                        <a:ea typeface="宋体" panose="02010600030101010101" pitchFamily="2" charset="-122"/>
                      </a:endParaRPr>
                    </a:p>
                  </a:txBody>
                  <a:tcPr marL="0" marR="0" marT="0" marB="0"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8455" y="61595"/>
            <a:ext cx="11758930" cy="25253950"/>
          </a:xfrm>
          <a:prstGeom prst="rect">
            <a:avLst/>
          </a:prstGeom>
          <a:noFill/>
        </p:spPr>
        <p:txBody>
          <a:bodyPr wrap="square" rtlCol="0">
            <a:noAutofit/>
          </a:bodyPr>
          <a:p>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虚词辨析</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“5</a:t>
            </a:r>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关注</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en-US" altLang="zh-CN" sz="2000">
                <a:latin typeface="仿宋_GB2312" panose="02010609030101010101" charset="-122"/>
                <a:ea typeface="仿宋_GB2312" panose="02010609030101010101" charset="-122"/>
                <a:cs typeface="仿宋_GB2312" panose="02010609030101010101" charset="-122"/>
              </a:rPr>
              <a:t>1.</a:t>
            </a:r>
            <a:r>
              <a:rPr lang="en-US" altLang="en-US" sz="2000">
                <a:latin typeface="仿宋_GB2312" panose="02010609030101010101" charset="-122"/>
                <a:ea typeface="仿宋_GB2312" panose="02010609030101010101" charset="-122"/>
                <a:cs typeface="仿宋_GB2312" panose="02010609030101010101" charset="-122"/>
              </a:rPr>
              <a:t> </a:t>
            </a:r>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关注词性</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词性不同，虚词的语法功能就不同，只有把握住词性，才能准确使用。</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【示例】</a:t>
            </a:r>
            <a:r>
              <a:rPr lang="en-US" altLang="zh-CN" sz="2000">
                <a:latin typeface="仿宋_GB2312" panose="02010609030101010101" charset="-122"/>
                <a:ea typeface="仿宋_GB2312" panose="02010609030101010101" charset="-122"/>
                <a:cs typeface="仿宋_GB2312" panose="02010609030101010101" charset="-122"/>
              </a:rPr>
              <a:t> </a:t>
            </a:r>
            <a:r>
              <a:rPr lang="en-US" altLang="en-US"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没有人教他，也不知道从什么时候起他</a:t>
            </a:r>
            <a:r>
              <a:rPr lang="en-US" altLang="zh-CN" sz="2000">
                <a:latin typeface="仿宋_GB2312" panose="02010609030101010101" charset="-122"/>
                <a:ea typeface="仿宋_GB2312" panose="02010609030101010101" charset="-122"/>
                <a:cs typeface="仿宋_GB2312" panose="02010609030101010101" charset="-122"/>
              </a:rPr>
              <a:t>________(</a:t>
            </a:r>
            <a:r>
              <a:rPr lang="zh-CN" altLang="en-US" sz="2000">
                <a:latin typeface="仿宋_GB2312" panose="02010609030101010101" charset="-122"/>
                <a:ea typeface="仿宋_GB2312" panose="02010609030101010101" charset="-122"/>
                <a:cs typeface="仿宋_GB2312" panose="02010609030101010101" charset="-122"/>
              </a:rPr>
              <a:t>竟自</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径自</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学会了画画；又没跟家人商量，</a:t>
            </a:r>
            <a:r>
              <a:rPr lang="en-US" altLang="zh-CN" sz="2000">
                <a:latin typeface="仿宋_GB2312" panose="02010609030101010101" charset="-122"/>
                <a:ea typeface="仿宋_GB2312" panose="02010609030101010101" charset="-122"/>
                <a:cs typeface="仿宋_GB2312" panose="02010609030101010101" charset="-122"/>
              </a:rPr>
              <a:t>________(</a:t>
            </a:r>
            <a:r>
              <a:rPr lang="zh-CN" altLang="en-US" sz="2000">
                <a:latin typeface="仿宋_GB2312" panose="02010609030101010101" charset="-122"/>
                <a:ea typeface="仿宋_GB2312" panose="02010609030101010101" charset="-122"/>
                <a:cs typeface="仿宋_GB2312" panose="02010609030101010101" charset="-122"/>
              </a:rPr>
              <a:t>竟自</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径自</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辞职办起了一个书画社。</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解析</a:t>
            </a:r>
            <a:r>
              <a:rPr lang="en-US" altLang="en-US" sz="2000">
                <a:highlight>
                  <a:srgbClr val="00FFFF"/>
                </a:highlight>
                <a:latin typeface="仿宋_GB2312" panose="02010609030101010101" charset="-122"/>
                <a:ea typeface="仿宋_GB2312" panose="02010609030101010101" charset="-122"/>
                <a:cs typeface="仿宋_GB2312" panose="02010609030101010101" charset="-122"/>
              </a:rPr>
              <a:t> </a:t>
            </a:r>
            <a:r>
              <a:rPr lang="zh-CN" sz="2000">
                <a:highlight>
                  <a:srgbClr val="00FFFF"/>
                </a:highlight>
                <a:latin typeface="仿宋_GB2312" panose="02010609030101010101" charset="-122"/>
                <a:ea typeface="仿宋_GB2312" panose="02010609030101010101" charset="-122"/>
                <a:cs typeface="仿宋_GB2312" panose="02010609030101010101" charset="-122"/>
              </a:rPr>
              <a:t>：</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径直</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修饰动词，表示动作行为不间断；</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径自</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表示自己直接行动；</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竟自</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，竟然，多用于表现人们对某人做事的结果感到意外。</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答案</a:t>
            </a:r>
            <a:r>
              <a:rPr lang="en-US" altLang="en-US"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竟自　径自</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en-US" altLang="zh-CN" sz="2000">
                <a:latin typeface="仿宋_GB2312" panose="02010609030101010101" charset="-122"/>
                <a:ea typeface="仿宋_GB2312" panose="02010609030101010101" charset="-122"/>
                <a:cs typeface="仿宋_GB2312" panose="02010609030101010101" charset="-122"/>
              </a:rPr>
              <a:t>2.</a:t>
            </a:r>
            <a:r>
              <a:rPr lang="en-US" altLang="en-US" sz="2000">
                <a:latin typeface="仿宋_GB2312" panose="02010609030101010101" charset="-122"/>
                <a:ea typeface="仿宋_GB2312" panose="02010609030101010101" charset="-122"/>
                <a:cs typeface="仿宋_GB2312" panose="02010609030101010101" charset="-122"/>
              </a:rPr>
              <a:t> </a:t>
            </a:r>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关注位置</a:t>
            </a:r>
            <a:r>
              <a:rPr lang="en-US" altLang="zh-CN" sz="2000">
                <a:highlight>
                  <a:srgbClr val="00FFFF"/>
                </a:highlight>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虚词在句中的位置必须根据句子的语法需要和虚词自身的表意特点来确定。</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【示例】</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鉴于</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基于</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海缆传输数据本身的优势，再加上巨大的市场潜力，包括谷歌和亚马逊等在内的科技巨头纷至沓来，向海底进发！</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解析</a:t>
            </a:r>
            <a:r>
              <a:rPr lang="en-US" altLang="en-US"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基于：表示以某种事物为结论的前提或语言行动的基础。鉴于：表示以某种情况为前提加以考虑；用于表示因果关系的复句中前一分句句首，指出后一分句行为的依据、原因或理由。　</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答案</a:t>
            </a:r>
            <a:r>
              <a:rPr lang="en-US" altLang="en-US"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鉴于</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en-US" altLang="zh-CN" sz="2000">
                <a:latin typeface="仿宋_GB2312" panose="02010609030101010101" charset="-122"/>
                <a:ea typeface="仿宋_GB2312" panose="02010609030101010101" charset="-122"/>
                <a:cs typeface="仿宋_GB2312" panose="02010609030101010101" charset="-122"/>
              </a:rPr>
              <a:t>3.</a:t>
            </a:r>
            <a:r>
              <a:rPr lang="en-US" altLang="en-US" sz="2000">
                <a:latin typeface="仿宋_GB2312" panose="02010609030101010101" charset="-122"/>
                <a:ea typeface="仿宋_GB2312" panose="02010609030101010101" charset="-122"/>
                <a:cs typeface="仿宋_GB2312" panose="02010609030101010101" charset="-122"/>
              </a:rPr>
              <a:t> </a:t>
            </a:r>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关注搭配</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关联词语在使用中有固定的搭配关系，一般不能换用。在辨析虚词时，要结合句中出现的词语，看清是否成套出现，是否构成固定搭配关系。一些虚词如有多种搭配关系，就要结合语境来选择。例如</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因为</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所以</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除非</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才</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【示例】</a:t>
            </a:r>
            <a:r>
              <a:rPr lang="en-US" altLang="zh-CN"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久在南国，我已切身感受到江南文化的典雅和细腻，然而</a:t>
            </a:r>
            <a:r>
              <a:rPr lang="en-US" altLang="zh-CN" sz="2000">
                <a:latin typeface="仿宋_GB2312" panose="02010609030101010101" charset="-122"/>
                <a:ea typeface="仿宋_GB2312" panose="02010609030101010101" charset="-122"/>
                <a:cs typeface="仿宋_GB2312" panose="02010609030101010101" charset="-122"/>
              </a:rPr>
              <a:t>________(</a:t>
            </a:r>
            <a:r>
              <a:rPr lang="zh-CN" altLang="en-US" sz="2000">
                <a:latin typeface="仿宋_GB2312" panose="02010609030101010101" charset="-122"/>
                <a:ea typeface="仿宋_GB2312" panose="02010609030101010101" charset="-122"/>
                <a:cs typeface="仿宋_GB2312" panose="02010609030101010101" charset="-122"/>
              </a:rPr>
              <a:t>不管</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尽管</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江南绿油油的稻田多么迷人，我也不能忘掉西藏的青稞。</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解析：</a:t>
            </a:r>
            <a:r>
              <a:rPr lang="en-US" altLang="en-US"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不管</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表示条件或情况不同而结果不变，后面往往有并列的词语或表示任指的疑问代词，下文多用</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总</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都</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等副词与之搭配；</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尽管</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表示姑且承认某种事实，下文往往有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然而</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但是</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还是</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等表示转折的连词与之搭配。　</a:t>
            </a:r>
            <a:r>
              <a:rPr lang="en-US" altLang="zh-CN" sz="2000">
                <a:latin typeface="仿宋_GB2312" panose="02010609030101010101" charset="-122"/>
                <a:ea typeface="仿宋_GB2312" panose="02010609030101010101" charset="-122"/>
                <a:cs typeface="仿宋_GB2312" panose="02010609030101010101" charset="-122"/>
              </a:rPr>
              <a:t> </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rPr>
              <a:t>答案</a:t>
            </a:r>
            <a:r>
              <a:rPr lang="en-US" altLang="en-US" sz="2000">
                <a:latin typeface="仿宋_GB2312" panose="02010609030101010101" charset="-122"/>
                <a:ea typeface="仿宋_GB2312" panose="02010609030101010101" charset="-122"/>
                <a:cs typeface="仿宋_GB2312" panose="02010609030101010101" charset="-122"/>
              </a:rPr>
              <a:t>   </a:t>
            </a:r>
            <a:r>
              <a:rPr lang="zh-CN" altLang="en-US" sz="2000">
                <a:latin typeface="仿宋_GB2312" panose="02010609030101010101" charset="-122"/>
                <a:ea typeface="仿宋_GB2312" panose="02010609030101010101" charset="-122"/>
                <a:cs typeface="仿宋_GB2312" panose="02010609030101010101" charset="-122"/>
              </a:rPr>
              <a:t>不管</a:t>
            </a:r>
            <a:r>
              <a:rPr lang="en-US" altLang="zh-CN" sz="2000">
                <a:latin typeface="仿宋_GB2312" panose="02010609030101010101" charset="-122"/>
                <a:ea typeface="仿宋_GB2312" panose="02010609030101010101" charset="-122"/>
                <a:cs typeface="仿宋_GB2312" panose="02010609030101010101" charset="-122"/>
              </a:rPr>
              <a:t> </a:t>
            </a:r>
            <a:endParaRPr lang="zh-CN" altLang="en-US" sz="2000">
              <a:latin typeface="仿宋_GB2312" panose="02010609030101010101" charset="-122"/>
              <a:ea typeface="仿宋_GB2312" panose="02010609030101010101" charset="-122"/>
              <a:cs typeface="仿宋_GB2312" panose="0201060903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920750"/>
            <a:ext cx="8664575" cy="5015865"/>
          </a:xfrm>
          <a:prstGeom prst="rect">
            <a:avLst/>
          </a:prstGeom>
          <a:noFill/>
        </p:spPr>
        <p:txBody>
          <a:bodyPr wrap="square" rtlCol="0">
            <a:noAutofit/>
          </a:bodyPr>
          <a:p>
            <a:pPr lvl="0" indent="558800" algn="l">
              <a:buClrTx/>
              <a:buSzTx/>
              <a:buFontTx/>
              <a:extLst>
                <a:ext uri="{35155182-B16C-46BC-9424-99874614C6A1}">
                  <wpsdc:indentchars xmlns:wpsdc="http://www.wps.cn/officeDocument/2017/drawingmlCustomData" val="200" checksum="1956455923"/>
                </a:ext>
              </a:extLst>
            </a:pPr>
            <a:r>
              <a:rPr lang="zh-CN" altLang="en-US" sz="2200" b="1">
                <a:latin typeface="楷体" panose="02010609060101010101" charset="-122"/>
                <a:ea typeface="楷体" panose="02010609060101010101" charset="-122"/>
                <a:cs typeface="楷体" panose="02010609060101010101" charset="-122"/>
                <a:sym typeface="+mn-ea"/>
              </a:rPr>
              <a:t>④人类还追求进入海洋内部，进行原位的长期连续观测。海底观测网是21世纪的新事物。</a:t>
            </a:r>
            <a:r>
              <a:rPr lang="zh-CN" altLang="en-US" sz="2200" b="1">
                <a:highlight>
                  <a:srgbClr val="FFFF00"/>
                </a:highlight>
                <a:latin typeface="楷体" panose="02010609060101010101" charset="-122"/>
                <a:ea typeface="楷体" panose="02010609060101010101" charset="-122"/>
                <a:cs typeface="楷体" panose="02010609060101010101" charset="-122"/>
                <a:sym typeface="+mn-ea"/>
              </a:rPr>
              <a:t>2009年加拿大建成“海王星”网，2015年日本建成缆线长5700 千米的</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海沟海底地震海啸观测网</a:t>
            </a:r>
            <a:r>
              <a:rPr lang="zh-CN" altLang="en-US" sz="2200" b="1">
                <a:highlight>
                  <a:srgbClr val="FFFF00"/>
                </a:highlight>
                <a:latin typeface="楷体" panose="02010609060101010101" charset="-122"/>
                <a:ea typeface="楷体" panose="02010609060101010101" charset="-122"/>
                <a:cs typeface="楷体" panose="02010609060101010101" charset="-122"/>
                <a:sym typeface="+mn-ea"/>
              </a:rPr>
              <a:t>，2016年美国的</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海底观测网</a:t>
            </a:r>
            <a:r>
              <a:rPr lang="zh-CN" altLang="en-US" sz="2200" b="1">
                <a:highlight>
                  <a:srgbClr val="FFFF00"/>
                </a:highlight>
                <a:latin typeface="楷体" panose="02010609060101010101" charset="-122"/>
                <a:ea typeface="楷体" panose="02010609060101010101" charset="-122"/>
                <a:cs typeface="楷体" panose="02010609060101010101" charset="-122"/>
                <a:sym typeface="+mn-ea"/>
              </a:rPr>
              <a:t>投入使用。</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r>
              <a:rPr lang="en-US" altLang="zh-CN"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1D</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a:t>
            </a:r>
            <a:r>
              <a:rPr lang="zh-CN" altLang="en-US" sz="2200" b="1">
                <a:latin typeface="楷体" panose="02010609060101010101" charset="-122"/>
                <a:ea typeface="楷体" panose="02010609060101010101" charset="-122"/>
                <a:cs typeface="楷体" panose="02010609060101010101" charset="-122"/>
                <a:sym typeface="+mn-ea"/>
              </a:rPr>
              <a:t>我国也正在东海和南海建造海底科学观测网。</a:t>
            </a:r>
            <a:endParaRPr lang="zh-CN" altLang="en-US" sz="2200" b="1">
              <a:latin typeface="楷体" panose="02010609060101010101" charset="-122"/>
              <a:ea typeface="楷体" panose="02010609060101010101" charset="-122"/>
              <a:cs typeface="楷体" panose="02010609060101010101" charset="-122"/>
              <a:sym typeface="+mn-ea"/>
            </a:endParaRPr>
          </a:p>
          <a:p>
            <a:pPr lvl="0" indent="558800" algn="l">
              <a:buClrTx/>
              <a:buSzTx/>
              <a:buFontTx/>
              <a:extLst>
                <a:ext uri="{35155182-B16C-46BC-9424-99874614C6A1}">
                  <wpsdc:indentchars xmlns:wpsdc="http://www.wps.cn/officeDocument/2017/drawingmlCustomData" val="200" checksum="1956455923"/>
                </a:ext>
              </a:extLst>
            </a:pPr>
            <a:r>
              <a:rPr lang="zh-CN" altLang="en-US" sz="2200" b="1">
                <a:latin typeface="楷体" panose="02010609060101010101" charset="-122"/>
                <a:ea typeface="楷体" panose="02010609060101010101" charset="-122"/>
                <a:cs typeface="楷体" panose="02010609060101010101" charset="-122"/>
                <a:sym typeface="+mn-ea"/>
              </a:rPr>
              <a:t>⑤“深潜”“深钻”“深网”合称“三深”，构成当前进入深海内部进行科学探索的主力。人们曾经以为，深海是没有运动、没有生命的死寂世界。随着探索的深入，人们发现深海不但充盈着水流和生命活动，而且充满了想象不到的奥秘。</a:t>
            </a:r>
            <a:endParaRPr lang="zh-CN" altLang="en-US" sz="2200" b="1">
              <a:latin typeface="楷体" panose="02010609060101010101" charset="-122"/>
              <a:ea typeface="楷体" panose="02010609060101010101" charset="-122"/>
              <a:cs typeface="楷体" panose="02010609060101010101" charset="-122"/>
              <a:sym typeface="+mn-ea"/>
            </a:endParaRPr>
          </a:p>
          <a:p>
            <a:pPr lvl="0" indent="558800" algn="l">
              <a:buClrTx/>
              <a:buSzTx/>
              <a:buFontTx/>
              <a:extLst>
                <a:ext uri="{35155182-B16C-46BC-9424-99874614C6A1}">
                  <wpsdc:indentchars xmlns:wpsdc="http://www.wps.cn/officeDocument/2017/drawingmlCustomData" val="200" checksum="1956455923"/>
                </a:ext>
              </a:extLst>
            </a:pPr>
            <a:r>
              <a:rPr lang="zh-CN" altLang="en-US" sz="2200" b="1">
                <a:latin typeface="楷体" panose="02010609060101010101" charset="-122"/>
                <a:ea typeface="楷体" panose="02010609060101010101" charset="-122"/>
                <a:cs typeface="楷体" panose="02010609060101010101" charset="-122"/>
                <a:sym typeface="+mn-ea"/>
              </a:rPr>
              <a:t>⑥深海热液是</a:t>
            </a:r>
            <a:r>
              <a:rPr lang="zh-CN" altLang="en-US" sz="2200" b="1">
                <a:latin typeface="楷体" panose="02010609060101010101" charset="-122"/>
                <a:ea typeface="楷体" panose="02010609060101010101" charset="-122"/>
                <a:cs typeface="楷体" panose="02010609060101010101" charset="-122"/>
                <a:sym typeface="+mn-ea"/>
              </a:rPr>
              <a:t>20</a:t>
            </a:r>
            <a:r>
              <a:rPr lang="zh-CN" altLang="en-US" sz="2200" b="1">
                <a:latin typeface="楷体" panose="02010609060101010101" charset="-122"/>
                <a:ea typeface="楷体" panose="02010609060101010101" charset="-122"/>
                <a:cs typeface="楷体" panose="02010609060101010101" charset="-122"/>
                <a:sym typeface="+mn-ea"/>
              </a:rPr>
              <a:t>世纪海洋科学的重大发现之一，美国的载人深潜器“阿尔文”号</a:t>
            </a:r>
            <a:r>
              <a:rPr lang="zh-CN" altLang="en-US" sz="2200" b="1">
                <a:latin typeface="楷体" panose="02010609060101010101" charset="-122"/>
                <a:ea typeface="楷体" panose="02010609060101010101" charset="-122"/>
                <a:cs typeface="楷体" panose="02010609060101010101" charset="-122"/>
                <a:sym typeface="+mn-ea"/>
              </a:rPr>
              <a:t>1979</a:t>
            </a:r>
            <a:r>
              <a:rPr lang="zh-CN" altLang="en-US" sz="2200" b="1">
                <a:latin typeface="楷体" panose="02010609060101010101" charset="-122"/>
                <a:ea typeface="楷体" panose="02010609060101010101" charset="-122"/>
                <a:cs typeface="楷体" panose="02010609060101010101" charset="-122"/>
                <a:sym typeface="+mn-ea"/>
              </a:rPr>
              <a:t>年在东太平洋发现</a:t>
            </a:r>
            <a:r>
              <a:rPr lang="zh-CN" altLang="en-US" sz="2200" b="1">
                <a:latin typeface="楷体" panose="02010609060101010101" charset="-122"/>
                <a:ea typeface="楷体" panose="02010609060101010101" charset="-122"/>
                <a:cs typeface="楷体" panose="02010609060101010101" charset="-122"/>
                <a:sym typeface="+mn-ea"/>
              </a:rPr>
              <a:t>2</a:t>
            </a:r>
            <a:r>
              <a:rPr lang="zh-CN" altLang="en-US" sz="2200" b="1">
                <a:latin typeface="楷体" panose="02010609060101010101" charset="-122"/>
                <a:ea typeface="楷体" panose="02010609060101010101" charset="-122"/>
                <a:cs typeface="楷体" panose="02010609060101010101" charset="-122"/>
                <a:sym typeface="+mn-ea"/>
              </a:rPr>
              <a:t>米高的“黑烟囱”向上喷出滚滚浓烟，这是渗入地壳的海水与上升的岩浆接触后，形成富含金属元素的热液，即深海热液。之后东太平洋发现的热液生物群，颠覆了人们过去对生命必须依靠太阳才能生存的基本认识，深海海底存在依靠地球内部的地热能、在还原环境制造有机物的第二生物圈。地球系统科学理论把地球看作“牵一发而动全身”的完整系统，从深海探索地球内部将会成为科学界的热点。</a:t>
            </a:r>
            <a:endParaRPr lang="zh-CN" altLang="en-US" sz="22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9189720" y="863600"/>
            <a:ext cx="2714625" cy="922020"/>
          </a:xfrm>
          <a:prstGeom prst="rect">
            <a:avLst/>
          </a:prstGeom>
          <a:noFill/>
        </p:spPr>
        <p:txBody>
          <a:bodyPr wrap="square" rtlCol="0">
            <a:spAutoFit/>
          </a:bodyPr>
          <a:p>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段解第</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2-5</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节：</a:t>
            </a:r>
            <a:r>
              <a:rPr lang="zh-CN" altLang="en-US" b="1">
                <a:latin typeface="宋体" panose="02010600030101010101" pitchFamily="2" charset="-122"/>
                <a:ea typeface="宋体" panose="02010600030101010101" pitchFamily="2" charset="-122"/>
                <a:cs typeface="宋体" panose="02010600030101010101" pitchFamily="2" charset="-122"/>
                <a:sym typeface="+mn-ea"/>
              </a:rPr>
              <a:t>目前，进入深海内部进行科学探索的三种技术以及各自优点。</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9131300" y="1869440"/>
            <a:ext cx="2773045" cy="1476375"/>
          </a:xfrm>
          <a:prstGeom prst="rect">
            <a:avLst/>
          </a:prstGeom>
        </p:spPr>
        <p:txBody>
          <a:bodyPr wrap="square">
            <a:spAutoFit/>
          </a:bodyPr>
          <a:p>
            <a:pPr lvl="0" algn="l" defTabSz="266700">
              <a:buClrTx/>
              <a:buSzTx/>
              <a:buFontTx/>
            </a:pPr>
            <a:r>
              <a:rPr lang="en-US" altLang="zh-CN" b="1">
                <a:solidFill>
                  <a:srgbClr val="000000"/>
                </a:solidFill>
                <a:latin typeface="宋体" panose="02010600030101010101" pitchFamily="2" charset="-122"/>
                <a:ea typeface="宋体" panose="02010600030101010101" pitchFamily="2" charset="-122"/>
                <a:sym typeface="+mn-ea"/>
              </a:rPr>
              <a:t>1</a:t>
            </a:r>
            <a:r>
              <a:rPr lang="en-US" altLang="zh-CN" b="1">
                <a:solidFill>
                  <a:srgbClr val="000000"/>
                </a:solidFill>
                <a:latin typeface="宋体" panose="02010600030101010101" pitchFamily="2" charset="-122"/>
                <a:ea typeface="宋体" panose="02010600030101010101" pitchFamily="2" charset="-122"/>
                <a:sym typeface="+mn-ea"/>
              </a:rPr>
              <a:t>D.“</a:t>
            </a:r>
            <a:r>
              <a:rPr lang="en-US" altLang="zh-CN" b="1">
                <a:solidFill>
                  <a:srgbClr val="000000"/>
                </a:solidFill>
                <a:latin typeface="宋体" panose="02010600030101010101" pitchFamily="2" charset="-122"/>
                <a:ea typeface="宋体" panose="02010600030101010101" pitchFamily="2" charset="-122"/>
                <a:sym typeface="+mn-ea"/>
              </a:rPr>
              <a:t>深网”技术出现较晚，人类利用它在海洋内部进行原位长期连续观测，可借此预测自然灾害。</a:t>
            </a:r>
            <a:r>
              <a:rPr lang="en-US" altLang="zh-CN" b="1">
                <a:solidFill>
                  <a:srgbClr val="000000"/>
                </a:solidFill>
                <a:latin typeface="宋体" panose="02010600030101010101" pitchFamily="2" charset="-122"/>
                <a:ea typeface="宋体" panose="02010600030101010101" pitchFamily="2" charset="-122"/>
                <a:sym typeface="+mn-ea"/>
              </a:rPr>
              <a:t>  </a:t>
            </a:r>
            <a:r>
              <a:rPr lang="zh-CN" altLang="en-US" b="1">
                <a:solidFill>
                  <a:srgbClr val="FF0000"/>
                </a:solidFill>
                <a:latin typeface="宋体" panose="02010600030101010101" pitchFamily="2" charset="-122"/>
                <a:ea typeface="宋体" panose="02010600030101010101" pitchFamily="2" charset="-122"/>
                <a:sym typeface="+mn-ea"/>
              </a:rPr>
              <a:t>正</a:t>
            </a:r>
            <a:r>
              <a:rPr lang="zh-CN" altLang="en-US" b="1">
                <a:solidFill>
                  <a:srgbClr val="FF0000"/>
                </a:solidFill>
                <a:latin typeface="宋体" panose="02010600030101010101" pitchFamily="2" charset="-122"/>
                <a:ea typeface="宋体" panose="02010600030101010101" pitchFamily="2" charset="-122"/>
                <a:sym typeface="+mn-ea"/>
              </a:rPr>
              <a:t>确</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9112885" y="3429000"/>
            <a:ext cx="2714625" cy="922020"/>
          </a:xfrm>
          <a:prstGeom prst="rect">
            <a:avLst/>
          </a:prstGeom>
          <a:noFill/>
        </p:spPr>
        <p:txBody>
          <a:bodyPr wrap="square" rtlCol="0">
            <a:spAutoFit/>
          </a:bodyPr>
          <a:p>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段解第</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rPr>
              <a:t>6</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节：深海热液是</a:t>
            </a:r>
            <a:r>
              <a:rPr lang="en-US" altLang="zh-CN" b="1">
                <a:latin typeface="宋体" panose="02010600030101010101" pitchFamily="2" charset="-122"/>
                <a:ea typeface="宋体" panose="02010600030101010101" pitchFamily="2" charset="-122"/>
                <a:cs typeface="宋体" panose="02010600030101010101" pitchFamily="2" charset="-122"/>
              </a:rPr>
              <a:t>20</a:t>
            </a:r>
            <a:r>
              <a:rPr lang="zh-CN" altLang="en-US" b="1">
                <a:latin typeface="宋体" panose="02010600030101010101" pitchFamily="2" charset="-122"/>
                <a:ea typeface="宋体" panose="02010600030101010101" pitchFamily="2" charset="-122"/>
                <a:cs typeface="宋体" panose="02010600030101010101" pitchFamily="2" charset="-122"/>
              </a:rPr>
              <a:t>世纪海洋科学的重大发现之一</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7980" y="351155"/>
            <a:ext cx="11652250" cy="5631180"/>
          </a:xfrm>
          <a:prstGeom prst="rect">
            <a:avLst/>
          </a:prstGeom>
          <a:noFill/>
        </p:spPr>
        <p:txBody>
          <a:bodyPr wrap="square" rtlCol="0">
            <a:spAutoFit/>
          </a:bodyPr>
          <a:p>
            <a:r>
              <a:rPr lang="en-US" altLang="zh-CN" sz="2000">
                <a:latin typeface="仿宋_GB2312" panose="02010609030101010101" charset="-122"/>
                <a:ea typeface="仿宋_GB2312" panose="02010609030101010101" charset="-122"/>
                <a:cs typeface="仿宋_GB2312" panose="02010609030101010101" charset="-122"/>
                <a:sym typeface="+mn-ea"/>
              </a:rPr>
              <a:t>4.</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highlight>
                  <a:srgbClr val="00FFFF"/>
                </a:highlight>
                <a:latin typeface="仿宋_GB2312" panose="02010609030101010101" charset="-122"/>
                <a:ea typeface="仿宋_GB2312" panose="02010609030101010101" charset="-122"/>
                <a:cs typeface="仿宋_GB2312" panose="02010609030101010101" charset="-122"/>
                <a:sym typeface="+mn-ea"/>
              </a:rPr>
              <a:t>关注关系</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虚词有用来表明或强化词语之间、短语之间和句子之间的关系的作用，所以可以通过辨析词语、短语、句子之间的关系来辨析虚词使用是否恰当。虚词运用要在具体语境中进行，因此理清语句之间的关系是虚词辨析的重要途径。如：</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zh-CN" altLang="en-US" sz="2000">
                <a:highlight>
                  <a:srgbClr val="00FF00"/>
                </a:highlight>
                <a:latin typeface="仿宋_GB2312" panose="02010609030101010101" charset="-122"/>
                <a:ea typeface="仿宋_GB2312" panose="02010609030101010101" charset="-122"/>
                <a:cs typeface="仿宋_GB2312" panose="02010609030101010101" charset="-122"/>
                <a:sym typeface="+mn-ea"/>
              </a:rPr>
              <a:t>转折关系</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虽然</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但是</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却</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；尽管</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还是</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但是</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zh-CN" altLang="en-US" sz="2000">
                <a:highlight>
                  <a:srgbClr val="00FF00"/>
                </a:highlight>
                <a:latin typeface="仿宋_GB2312" panose="02010609030101010101" charset="-122"/>
                <a:ea typeface="仿宋_GB2312" panose="02010609030101010101" charset="-122"/>
                <a:cs typeface="仿宋_GB2312" panose="02010609030101010101" charset="-122"/>
                <a:sym typeface="+mn-ea"/>
              </a:rPr>
              <a:t>假设关系</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如果</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就</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；假如</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就</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；倘若</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就</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便</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zh-CN" altLang="en-US" sz="2000">
                <a:highlight>
                  <a:srgbClr val="00FF00"/>
                </a:highlight>
                <a:latin typeface="仿宋_GB2312" panose="02010609030101010101" charset="-122"/>
                <a:ea typeface="仿宋_GB2312" panose="02010609030101010101" charset="-122"/>
                <a:cs typeface="仿宋_GB2312" panose="02010609030101010101" charset="-122"/>
                <a:sym typeface="+mn-ea"/>
              </a:rPr>
              <a:t>递进关系</a:t>
            </a:r>
            <a:r>
              <a:rPr lang="en-US" altLang="en-US" sz="2000">
                <a:highlight>
                  <a:srgbClr val="00FF00"/>
                </a:highlight>
                <a:latin typeface="仿宋_GB2312" panose="02010609030101010101" charset="-122"/>
                <a:ea typeface="仿宋_GB2312" panose="02010609030101010101" charset="-122"/>
                <a:cs typeface="仿宋_GB2312" panose="02010609030101010101" charset="-122"/>
                <a:sym typeface="+mn-ea"/>
              </a:rPr>
              <a:t> </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不但</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而且</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；不光</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也</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；不仅</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还</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zh-CN" altLang="en-US" sz="2000">
                <a:highlight>
                  <a:srgbClr val="00FF00"/>
                </a:highlight>
                <a:latin typeface="仿宋_GB2312" panose="02010609030101010101" charset="-122"/>
                <a:ea typeface="仿宋_GB2312" panose="02010609030101010101" charset="-122"/>
                <a:cs typeface="仿宋_GB2312" panose="02010609030101010101" charset="-122"/>
                <a:sym typeface="+mn-ea"/>
              </a:rPr>
              <a:t>选择关系</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要么</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要么</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；与其</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不如</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；宁可</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宁愿</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也不</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决不</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；是</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还是</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zh-CN" altLang="en-US" sz="2000">
                <a:highlight>
                  <a:srgbClr val="00FF00"/>
                </a:highlight>
                <a:latin typeface="仿宋_GB2312" panose="02010609030101010101" charset="-122"/>
                <a:ea typeface="仿宋_GB2312" panose="02010609030101010101" charset="-122"/>
                <a:cs typeface="仿宋_GB2312" panose="02010609030101010101" charset="-122"/>
                <a:sym typeface="+mn-ea"/>
              </a:rPr>
              <a:t>因果关系</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因为</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所以</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；由于</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因此</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zh-CN" altLang="en-US" sz="2000">
                <a:highlight>
                  <a:srgbClr val="00FF00"/>
                </a:highlight>
                <a:latin typeface="仿宋_GB2312" panose="02010609030101010101" charset="-122"/>
                <a:ea typeface="仿宋_GB2312" panose="02010609030101010101" charset="-122"/>
                <a:cs typeface="仿宋_GB2312" panose="02010609030101010101" charset="-122"/>
                <a:sym typeface="+mn-ea"/>
              </a:rPr>
              <a:t>条件关系</a:t>
            </a:r>
            <a:r>
              <a:rPr lang="en-US" altLang="en-US" sz="2000">
                <a:highlight>
                  <a:srgbClr val="00FF00"/>
                </a:highlight>
                <a:latin typeface="仿宋_GB2312" panose="02010609030101010101" charset="-122"/>
                <a:ea typeface="仿宋_GB2312" panose="02010609030101010101" charset="-122"/>
                <a:cs typeface="仿宋_GB2312" panose="02010609030101010101" charset="-122"/>
                <a:sym typeface="+mn-ea"/>
              </a:rPr>
              <a:t> </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只要</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就</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；只有</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才</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；无论</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不论、不管、任凭</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都</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也、还</a:t>
            </a:r>
            <a:r>
              <a:rPr lang="en-US" altLang="zh-CN" sz="2000">
                <a:latin typeface="仿宋_GB2312" panose="02010609030101010101" charset="-122"/>
                <a:ea typeface="仿宋_GB2312" panose="02010609030101010101" charset="-122"/>
                <a:cs typeface="仿宋_GB2312" panose="02010609030101010101" charset="-122"/>
                <a:sym typeface="+mn-ea"/>
              </a:rPr>
              <a:t>)…… </a:t>
            </a:r>
            <a:endParaRPr lang="en-US" altLang="zh-CN" sz="2000">
              <a:latin typeface="仿宋_GB2312" panose="02010609030101010101" charset="-122"/>
              <a:ea typeface="仿宋_GB2312" panose="02010609030101010101" charset="-122"/>
              <a:cs typeface="仿宋_GB2312" panose="02010609030101010101" charset="-122"/>
              <a:sym typeface="+mn-ea"/>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sym typeface="+mn-ea"/>
              </a:rPr>
              <a:t>【示例】</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________</a:t>
            </a:r>
            <a:r>
              <a:rPr lang="zh-CN" altLang="en-US" sz="2000">
                <a:latin typeface="仿宋_GB2312" panose="02010609030101010101" charset="-122"/>
                <a:ea typeface="仿宋_GB2312" panose="02010609030101010101" charset="-122"/>
                <a:cs typeface="仿宋_GB2312" panose="02010609030101010101" charset="-122"/>
                <a:sym typeface="+mn-ea"/>
              </a:rPr>
              <a:t>遭受打压，华为公司</a:t>
            </a:r>
            <a:r>
              <a:rPr lang="en-US" altLang="zh-CN" sz="2000">
                <a:latin typeface="仿宋_GB2312" panose="02010609030101010101" charset="-122"/>
                <a:ea typeface="仿宋_GB2312" panose="02010609030101010101" charset="-122"/>
                <a:cs typeface="仿宋_GB2312" panose="02010609030101010101" charset="-122"/>
                <a:sym typeface="+mn-ea"/>
              </a:rPr>
              <a:t>________</a:t>
            </a:r>
            <a:r>
              <a:rPr lang="zh-CN" altLang="en-US" sz="2000">
                <a:latin typeface="仿宋_GB2312" panose="02010609030101010101" charset="-122"/>
                <a:ea typeface="仿宋_GB2312" panose="02010609030101010101" charset="-122"/>
                <a:cs typeface="仿宋_GB2312" panose="02010609030101010101" charset="-122"/>
                <a:sym typeface="+mn-ea"/>
              </a:rPr>
              <a:t>绝不会走向封闭，走向孤立主义，我们仍然会坚持全球化。</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尽管</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也</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不管</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都</a:t>
            </a:r>
            <a:r>
              <a:rPr lang="en-US" altLang="zh-CN" sz="2000">
                <a:latin typeface="仿宋_GB2312" panose="02010609030101010101" charset="-122"/>
                <a:ea typeface="仿宋_GB2312" panose="02010609030101010101" charset="-122"/>
                <a:cs typeface="仿宋_GB2312" panose="02010609030101010101" charset="-122"/>
                <a:sym typeface="+mn-ea"/>
              </a:rPr>
              <a:t>……) </a:t>
            </a:r>
            <a:endParaRPr lang="en-US" altLang="zh-CN" sz="2000">
              <a:latin typeface="仿宋_GB2312" panose="02010609030101010101" charset="-122"/>
              <a:ea typeface="仿宋_GB2312" panose="02010609030101010101" charset="-122"/>
              <a:cs typeface="仿宋_GB2312" panose="02010609030101010101" charset="-122"/>
              <a:sym typeface="+mn-ea"/>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sym typeface="+mn-ea"/>
              </a:rPr>
              <a:t>解析</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尽管</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也</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表示转折复句，</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不管</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都</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表示不讲任何条件的条件复句。从华为的现实状况来看，用转折复句更能表现华为公司的决心和意愿。应选：尽管</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也</a:t>
            </a:r>
            <a:r>
              <a:rPr lang="en-US" altLang="zh-CN" sz="2000">
                <a:latin typeface="仿宋_GB2312" panose="02010609030101010101" charset="-122"/>
                <a:ea typeface="仿宋_GB2312" panose="02010609030101010101" charset="-122"/>
                <a:cs typeface="仿宋_GB2312" panose="02010609030101010101" charset="-122"/>
                <a:sym typeface="+mn-ea"/>
              </a:rPr>
              <a:t>…… </a:t>
            </a:r>
            <a:endParaRPr lang="en-US" altLang="zh-CN" sz="2000">
              <a:latin typeface="仿宋_GB2312" panose="02010609030101010101" charset="-122"/>
              <a:ea typeface="仿宋_GB2312" panose="02010609030101010101" charset="-122"/>
              <a:cs typeface="仿宋_GB2312" panose="02010609030101010101" charset="-122"/>
              <a:sym typeface="+mn-ea"/>
            </a:endParaRPr>
          </a:p>
          <a:p>
            <a:r>
              <a:rPr lang="en-US" altLang="zh-CN" sz="2000">
                <a:latin typeface="仿宋_GB2312" panose="02010609030101010101" charset="-122"/>
                <a:ea typeface="仿宋_GB2312" panose="02010609030101010101" charset="-122"/>
                <a:cs typeface="仿宋_GB2312" panose="02010609030101010101" charset="-122"/>
                <a:sym typeface="+mn-ea"/>
              </a:rPr>
              <a:t>5.</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highlight>
                  <a:srgbClr val="00FFFF"/>
                </a:highlight>
                <a:latin typeface="仿宋_GB2312" panose="02010609030101010101" charset="-122"/>
                <a:ea typeface="仿宋_GB2312" panose="02010609030101010101" charset="-122"/>
                <a:cs typeface="仿宋_GB2312" panose="02010609030101010101" charset="-122"/>
                <a:sym typeface="+mn-ea"/>
              </a:rPr>
              <a:t>关注语气</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主要指表示语气的副词和助词。有些虚词必须用在表疑问的句子中，用在陈述句中就不合语法。有些虚词用来表达委婉语气，有些虚词用来表达强调语气。所有这些都要结合具体的语境，多加体会揣摩。</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 </a:t>
            </a:r>
            <a:endParaRPr lang="en-US" altLang="zh-CN" sz="2000">
              <a:latin typeface="仿宋_GB2312" panose="02010609030101010101" charset="-122"/>
              <a:ea typeface="仿宋_GB2312" panose="02010609030101010101" charset="-122"/>
              <a:cs typeface="仿宋_GB2312" panose="02010609030101010101" charset="-122"/>
              <a:sym typeface="+mn-ea"/>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sym typeface="+mn-ea"/>
              </a:rPr>
              <a:t>【示例】</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在席卷全球的金融危机中，连那些科班出身的经济学博士都被赶出华尔街，到地铁卖热狗去了，</a:t>
            </a:r>
            <a:r>
              <a:rPr lang="en-US" altLang="zh-CN" sz="2000">
                <a:latin typeface="仿宋_GB2312" panose="02010609030101010101" charset="-122"/>
                <a:ea typeface="仿宋_GB2312" panose="02010609030101010101" charset="-122"/>
                <a:cs typeface="仿宋_GB2312" panose="02010609030101010101" charset="-122"/>
                <a:sym typeface="+mn-ea"/>
              </a:rPr>
              <a:t>________(</a:t>
            </a:r>
            <a:r>
              <a:rPr lang="zh-CN" altLang="en-US" sz="2000">
                <a:latin typeface="仿宋_GB2312" panose="02010609030101010101" charset="-122"/>
                <a:ea typeface="仿宋_GB2312" panose="02010609030101010101" charset="-122"/>
                <a:cs typeface="仿宋_GB2312" panose="02010609030101010101" charset="-122"/>
                <a:sym typeface="+mn-ea"/>
              </a:rPr>
              <a:t>况且</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何况</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他这个半路出家的？</a:t>
            </a:r>
            <a:r>
              <a:rPr lang="en-US" altLang="zh-CN" sz="2000">
                <a:latin typeface="仿宋_GB2312" panose="02010609030101010101" charset="-122"/>
                <a:ea typeface="仿宋_GB2312" panose="02010609030101010101" charset="-122"/>
                <a:cs typeface="仿宋_GB2312" panose="02010609030101010101" charset="-122"/>
                <a:sym typeface="+mn-ea"/>
              </a:rPr>
              <a:t> </a:t>
            </a:r>
            <a:endParaRPr lang="en-US" altLang="zh-CN" sz="2000">
              <a:latin typeface="仿宋_GB2312" panose="02010609030101010101" charset="-122"/>
              <a:ea typeface="仿宋_GB2312" panose="02010609030101010101" charset="-122"/>
              <a:cs typeface="仿宋_GB2312" panose="02010609030101010101" charset="-122"/>
              <a:sym typeface="+mn-ea"/>
            </a:endParaRPr>
          </a:p>
          <a:p>
            <a:r>
              <a:rPr lang="zh-CN" altLang="en-US" sz="2000">
                <a:highlight>
                  <a:srgbClr val="00FFFF"/>
                </a:highlight>
                <a:latin typeface="仿宋_GB2312" panose="02010609030101010101" charset="-122"/>
                <a:ea typeface="仿宋_GB2312" panose="02010609030101010101" charset="-122"/>
                <a:cs typeface="仿宋_GB2312" panose="02010609030101010101" charset="-122"/>
                <a:sym typeface="+mn-ea"/>
              </a:rPr>
              <a:t>解析</a:t>
            </a:r>
            <a:r>
              <a:rPr lang="en-US" altLang="en-US" sz="2000">
                <a:highlight>
                  <a:srgbClr val="00FFFF"/>
                </a:highlight>
                <a:latin typeface="仿宋_GB2312" panose="02010609030101010101" charset="-122"/>
                <a:ea typeface="仿宋_GB2312" panose="02010609030101010101" charset="-122"/>
                <a:cs typeface="仿宋_GB2312" panose="02010609030101010101" charset="-122"/>
                <a:sym typeface="+mn-ea"/>
              </a:rPr>
              <a:t> </a:t>
            </a:r>
            <a:r>
              <a:rPr lang="en-US" altLang="en-US" sz="2000">
                <a:latin typeface="仿宋_GB2312" panose="02010609030101010101" charset="-122"/>
                <a:ea typeface="仿宋_GB2312" panose="02010609030101010101" charset="-122"/>
                <a:cs typeface="仿宋_GB2312" panose="02010609030101010101" charset="-122"/>
                <a:sym typeface="+mn-ea"/>
              </a:rPr>
              <a:t>  </a:t>
            </a:r>
            <a:r>
              <a:rPr lang="zh-CN" altLang="en-US" sz="2000">
                <a:latin typeface="仿宋_GB2312" panose="02010609030101010101" charset="-122"/>
                <a:ea typeface="仿宋_GB2312" panose="02010609030101010101" charset="-122"/>
                <a:cs typeface="仿宋_GB2312" panose="02010609030101010101" charset="-122"/>
                <a:sym typeface="+mn-ea"/>
              </a:rPr>
              <a:t>：</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况且</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应改为</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何况</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。两者都有表示更进一层的意思，</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况且</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用于陈述语气，而</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何况</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用于反问语气，本句是反问语气，所以用</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何况</a:t>
            </a:r>
            <a:r>
              <a:rPr lang="en-US" altLang="zh-CN" sz="2000">
                <a:latin typeface="仿宋_GB2312" panose="02010609030101010101" charset="-122"/>
                <a:ea typeface="仿宋_GB2312" panose="02010609030101010101" charset="-122"/>
                <a:cs typeface="仿宋_GB2312" panose="02010609030101010101" charset="-122"/>
                <a:sym typeface="+mn-ea"/>
              </a:rPr>
              <a:t>”</a:t>
            </a:r>
            <a:r>
              <a:rPr lang="zh-CN" altLang="en-US" sz="2000">
                <a:latin typeface="仿宋_GB2312" panose="02010609030101010101" charset="-122"/>
                <a:ea typeface="仿宋_GB2312" panose="02010609030101010101" charset="-122"/>
                <a:cs typeface="仿宋_GB2312" panose="02010609030101010101" charset="-122"/>
                <a:sym typeface="+mn-ea"/>
              </a:rPr>
              <a:t>。</a:t>
            </a:r>
            <a:endParaRPr lang="zh-CN" altLang="en-US" sz="2000">
              <a:latin typeface="仿宋_GB2312" panose="02010609030101010101" charset="-122"/>
              <a:ea typeface="仿宋_GB2312" panose="02010609030101010101" charset="-122"/>
              <a:cs typeface="仿宋_GB2312" panose="02010609030101010101"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59460"/>
            <a:ext cx="6637655" cy="578167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1042670"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真题链接</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884670" y="67310"/>
            <a:ext cx="4994910" cy="670369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3" name="文本框 12"/>
          <p:cNvSpPr txBox="1"/>
          <p:nvPr>
            <p:custDataLst>
              <p:tags r:id="rId4"/>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9" name="文本框 8"/>
          <p:cNvSpPr txBox="1"/>
          <p:nvPr>
            <p:custDataLst>
              <p:tags r:id="rId5"/>
            </p:custDataLst>
          </p:nvPr>
        </p:nvSpPr>
        <p:spPr>
          <a:xfrm>
            <a:off x="6884670" y="67310"/>
            <a:ext cx="1042670"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例题解析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文本框 2"/>
          <p:cNvSpPr txBox="1"/>
          <p:nvPr/>
        </p:nvSpPr>
        <p:spPr>
          <a:xfrm>
            <a:off x="347980" y="923925"/>
            <a:ext cx="6400165" cy="5015865"/>
          </a:xfrm>
          <a:prstGeom prst="rect">
            <a:avLst/>
          </a:prstGeom>
          <a:noFill/>
        </p:spPr>
        <p:txBody>
          <a:bodyPr wrap="square" rtlCol="0">
            <a:spAutoFit/>
          </a:bodyPr>
          <a:p>
            <a:r>
              <a:rPr lang="en-US" altLang="zh-CN" sz="200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全国</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II)</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依次填入文中横线上的词语，全都恰当的一项是</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en-US" altLang="zh-CN" sz="2000">
                <a:latin typeface="楷体" panose="02010609060101010101" charset="-122"/>
                <a:ea typeface="楷体" panose="02010609060101010101" charset="-122"/>
                <a:cs typeface="楷体" panose="02010609060101010101" charset="-122"/>
                <a:sym typeface="+mn-ea"/>
              </a:rPr>
              <a:t>    1899</a:t>
            </a:r>
            <a:r>
              <a:rPr lang="zh-CN" altLang="en-US" sz="2000">
                <a:latin typeface="楷体" panose="02010609060101010101" charset="-122"/>
                <a:ea typeface="楷体" panose="02010609060101010101" charset="-122"/>
                <a:cs typeface="楷体" panose="02010609060101010101" charset="-122"/>
                <a:sym typeface="+mn-ea"/>
              </a:rPr>
              <a:t>年发现的殷墟甲骨文，是近代中国史料</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四大发现</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之一。从目前的发掘情况看，甲骨文不止出现在殷墟，在北京、山西、陕西、山东、湖北，</a:t>
            </a:r>
            <a:r>
              <a:rPr lang="en-US" altLang="zh-CN" sz="2000">
                <a:latin typeface="楷体" panose="02010609060101010101" charset="-122"/>
                <a:ea typeface="楷体" panose="02010609060101010101" charset="-122"/>
                <a:cs typeface="楷体" panose="02010609060101010101" charset="-122"/>
                <a:sym typeface="+mn-ea"/>
              </a:rPr>
              <a:t>_</a:t>
            </a:r>
            <a:r>
              <a:rPr lang="en-US" altLang="zh-CN" sz="2000" u="sng">
                <a:latin typeface="楷体" panose="02010609060101010101" charset="-122"/>
                <a:ea typeface="楷体" panose="02010609060101010101" charset="-122"/>
                <a:cs typeface="楷体" panose="02010609060101010101" charset="-122"/>
                <a:sym typeface="+mn-ea"/>
              </a:rPr>
              <a:t>  </a:t>
            </a:r>
            <a:r>
              <a:rPr lang="en-US" altLang="zh-CN" sz="2000">
                <a:latin typeface="楷体" panose="02010609060101010101" charset="-122"/>
                <a:ea typeface="楷体" panose="02010609060101010101" charset="-122"/>
                <a:cs typeface="楷体" panose="02010609060101010101" charset="-122"/>
                <a:sym typeface="+mn-ea"/>
              </a:rPr>
              <a:t>_</a:t>
            </a:r>
            <a:r>
              <a:rPr lang="zh-CN" altLang="en-US" sz="2000">
                <a:latin typeface="楷体" panose="02010609060101010101" charset="-122"/>
                <a:ea typeface="楷体" panose="02010609060101010101" charset="-122"/>
                <a:cs typeface="楷体" panose="02010609060101010101" charset="-122"/>
                <a:sym typeface="+mn-ea"/>
              </a:rPr>
              <a:t>宁夏都发现了刻有卜辞的甲骨。殷墟甲骨文年代最早，数量最多，但它不是当时唯一的文字。《尚书</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多士》记载</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惟殷先人，有册有典</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，甲骨文有</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典</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册</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聿</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笔</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这样的文字，说明殷人祖先常规的书写材料是简册，书写工具是毛笔。只是用竹木做成的简册</a:t>
            </a:r>
            <a:r>
              <a:rPr lang="zh-CN" altLang="en-US" sz="2000" u="sng">
                <a:latin typeface="楷体" panose="02010609060101010101" charset="-122"/>
                <a:ea typeface="楷体" panose="02010609060101010101" charset="-122"/>
                <a:cs typeface="楷体" panose="02010609060101010101" charset="-122"/>
                <a:sym typeface="+mn-ea"/>
              </a:rPr>
              <a:t> </a:t>
            </a:r>
            <a:r>
              <a:rPr lang="en-US" altLang="zh-CN" sz="2000" u="sng">
                <a:latin typeface="楷体" panose="02010609060101010101" charset="-122"/>
                <a:ea typeface="楷体" panose="02010609060101010101" charset="-122"/>
                <a:cs typeface="楷体" panose="02010609060101010101" charset="-122"/>
                <a:sym typeface="+mn-ea"/>
              </a:rPr>
              <a:t>   </a:t>
            </a:r>
            <a:r>
              <a:rPr lang="zh-CN" altLang="en-US" sz="2000">
                <a:latin typeface="楷体" panose="02010609060101010101" charset="-122"/>
                <a:ea typeface="楷体" panose="02010609060101010101" charset="-122"/>
                <a:cs typeface="楷体" panose="02010609060101010101" charset="-122"/>
                <a:sym typeface="+mn-ea"/>
              </a:rPr>
              <a:t>腐烂，似乎无法在北方的地下长期保存，所以至今</a:t>
            </a:r>
            <a:r>
              <a:rPr lang="zh-CN" altLang="en-US" sz="2000" u="sng">
                <a:latin typeface="楷体" panose="02010609060101010101" charset="-122"/>
                <a:ea typeface="楷体" panose="02010609060101010101" charset="-122"/>
                <a:cs typeface="楷体" panose="02010609060101010101" charset="-122"/>
                <a:sym typeface="+mn-ea"/>
              </a:rPr>
              <a:t> </a:t>
            </a:r>
            <a:r>
              <a:rPr lang="en-US" altLang="zh-CN" sz="2000" u="sng">
                <a:latin typeface="楷体" panose="02010609060101010101" charset="-122"/>
                <a:ea typeface="楷体" panose="02010609060101010101" charset="-122"/>
                <a:cs typeface="楷体" panose="02010609060101010101" charset="-122"/>
                <a:sym typeface="+mn-ea"/>
              </a:rPr>
              <a:t>  </a:t>
            </a:r>
            <a:r>
              <a:rPr lang="en-US" altLang="zh-CN" sz="2000">
                <a:latin typeface="楷体" panose="02010609060101010101" charset="-122"/>
                <a:ea typeface="楷体" panose="02010609060101010101" charset="-122"/>
                <a:cs typeface="楷体" panose="02010609060101010101" charset="-122"/>
                <a:sym typeface="+mn-ea"/>
              </a:rPr>
              <a:t>_</a:t>
            </a:r>
            <a:r>
              <a:rPr lang="zh-CN" altLang="en-US" sz="2000">
                <a:latin typeface="楷体" panose="02010609060101010101" charset="-122"/>
                <a:ea typeface="楷体" panose="02010609060101010101" charset="-122"/>
                <a:cs typeface="楷体" panose="02010609060101010101" charset="-122"/>
                <a:sym typeface="+mn-ea"/>
              </a:rPr>
              <a:t>没有发现商代的竹简。文字本质上是记录语言的</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u="sng">
                <a:latin typeface="楷体" panose="02010609060101010101" charset="-122"/>
                <a:ea typeface="楷体" panose="02010609060101010101" charset="-122"/>
                <a:cs typeface="楷体" panose="02010609060101010101" charset="-122"/>
                <a:sym typeface="+mn-ea"/>
              </a:rPr>
              <a:t> </a:t>
            </a:r>
            <a:r>
              <a:rPr lang="en-US" altLang="zh-CN" sz="2000" u="sng">
                <a:latin typeface="楷体" panose="02010609060101010101" charset="-122"/>
                <a:ea typeface="楷体" panose="02010609060101010101" charset="-122"/>
                <a:cs typeface="楷体" panose="02010609060101010101" charset="-122"/>
                <a:sym typeface="+mn-ea"/>
              </a:rPr>
              <a:t>    </a:t>
            </a:r>
            <a:r>
              <a:rPr lang="zh-CN" altLang="en-US" sz="2000">
                <a:latin typeface="楷体" panose="02010609060101010101" charset="-122"/>
                <a:ea typeface="楷体" panose="02010609060101010101" charset="-122"/>
                <a:cs typeface="楷体" panose="02010609060101010101" charset="-122"/>
                <a:sym typeface="+mn-ea"/>
              </a:rPr>
              <a:t>受书写材质和体裁所限，甲骨文不能全面记录当时的语言现象，但是已经能够反映汉语的基本语法、词汇系统。</a:t>
            </a:r>
            <a:endParaRPr lang="en-US" altLang="zh-CN" sz="2000">
              <a:latin typeface="楷体" panose="02010609060101010101" charset="-122"/>
              <a:ea typeface="楷体" panose="02010609060101010101" charset="-122"/>
              <a:cs typeface="楷体" panose="02010609060101010101" charset="-122"/>
              <a:sym typeface="+mn-ea"/>
            </a:endParaRPr>
          </a:p>
          <a:p>
            <a:r>
              <a:rPr lang="en-US" altLang="zh-CN" sz="2000">
                <a:latin typeface="宋体" panose="02010600030101010101" pitchFamily="2" charset="-122"/>
                <a:ea typeface="宋体" panose="02010600030101010101" pitchFamily="2" charset="-122"/>
                <a:cs typeface="宋体" panose="02010600030101010101" pitchFamily="2" charset="-122"/>
                <a:sym typeface="+mn-ea"/>
              </a:rPr>
              <a:t>A.</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以及</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容易</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尚且</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然而</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en-US" sz="2000">
                <a:latin typeface="宋体" panose="02010600030101010101" pitchFamily="2" charset="-122"/>
                <a:ea typeface="宋体" panose="02010600030101010101" pitchFamily="2" charset="-122"/>
                <a:cs typeface="宋体" panose="02010600030101010101" pitchFamily="2" charset="-122"/>
                <a:sym typeface="+mn-ea"/>
              </a:rPr>
              <a:t>B.</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乃至</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容易</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仍然</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虽然</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000">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000">
                <a:latin typeface="宋体" panose="02010600030101010101" pitchFamily="2" charset="-122"/>
                <a:ea typeface="宋体" panose="02010600030101010101" pitchFamily="2" charset="-122"/>
                <a:cs typeface="宋体" panose="02010600030101010101" pitchFamily="2" charset="-122"/>
                <a:sym typeface="+mn-ea"/>
              </a:rPr>
              <a:t>C.</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以及</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易于</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仍然</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然而</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D.</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乃至</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易于</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虽然</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尚且</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6884670" y="526415"/>
            <a:ext cx="4919980" cy="5631180"/>
          </a:xfrm>
          <a:prstGeom prst="rect">
            <a:avLst/>
          </a:prstGeom>
          <a:noFill/>
        </p:spPr>
        <p:txBody>
          <a:bodyPr wrap="square" rtlCol="0">
            <a:spAutoFit/>
          </a:bodyPr>
          <a:p>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解析：</a:t>
            </a:r>
            <a:r>
              <a:rPr lang="en-US" sz="2000">
                <a:latin typeface="宋体" panose="02010600030101010101" pitchFamily="2" charset="-122"/>
                <a:ea typeface="宋体" panose="02010600030101010101" pitchFamily="2" charset="-122"/>
                <a:cs typeface="宋体" panose="02010600030101010101" pitchFamily="2" charset="-122"/>
                <a:sym typeface="+mn-ea"/>
              </a:rPr>
              <a:t>B</a:t>
            </a:r>
            <a:endParaRPr lang="en-US" sz="200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以及</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连接并列的词或词组</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以及</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前面往往是主要的</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a:t>
            </a:r>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乃至</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甚至，表示程度更深。语境是想表明甲骨文在殷墟外的地区甚至在相对偏远的宁夏也有发现，应选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乃至</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来表递进关系。</a:t>
            </a:r>
            <a:endParaRPr lang="zh-CN" altLang="en-US" sz="2000">
              <a:latin typeface="仿宋_GB2312" panose="02010609030101010101" charset="-122"/>
              <a:ea typeface="仿宋_GB2312" panose="02010609030101010101" charset="-122"/>
              <a:cs typeface="仿宋_GB2312" panose="02010609030101010101" charset="-122"/>
            </a:endParaRPr>
          </a:p>
          <a:p>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容易</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做起来不费事的</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发生某种变化的可能性大。</a:t>
            </a:r>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易于</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动词，容易，带有比较性质。根据语境，此处不含比较，应选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容易</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尚且</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提出程度更甚的事例作为衬托</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下文常用</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何况</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等呼应，表示进一层的意思。</a:t>
            </a:r>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仍然</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表示情况持续不变或恢复原状。语境是强调至今都未发现商代的竹简，属于情况的持续不变，应选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仍然</a:t>
            </a:r>
            <a:r>
              <a:rPr lang="en-US" altLang="zh-CN" sz="2000">
                <a:latin typeface="仿宋_GB2312" panose="02010609030101010101" charset="-122"/>
                <a:ea typeface="仿宋_GB2312" panose="02010609030101010101" charset="-122"/>
                <a:cs typeface="仿宋_GB2312" panose="02010609030101010101" charset="-122"/>
              </a:rPr>
              <a:t>’</a:t>
            </a:r>
            <a:endParaRPr lang="en-US" altLang="zh-CN" sz="2000">
              <a:latin typeface="仿宋_GB2312" panose="02010609030101010101" charset="-122"/>
              <a:ea typeface="仿宋_GB2312" panose="02010609030101010101" charset="-122"/>
              <a:cs typeface="仿宋_GB2312" panose="02010609030101010101" charset="-122"/>
            </a:endParaRPr>
          </a:p>
          <a:p>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然而</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连词，用在后半句话的开头，表示转折。</a:t>
            </a:r>
            <a:r>
              <a:rPr lang="zh-CN" altLang="en-US" sz="2000">
                <a:solidFill>
                  <a:srgbClr val="C00000"/>
                </a:solidFill>
                <a:latin typeface="仿宋_GB2312" panose="02010609030101010101" charset="-122"/>
                <a:ea typeface="仿宋_GB2312" panose="02010609030101010101" charset="-122"/>
                <a:cs typeface="仿宋_GB2312" panose="02010609030101010101" charset="-122"/>
              </a:rPr>
              <a:t>虽然</a:t>
            </a:r>
            <a:r>
              <a:rPr lang="en-US" altLang="zh-CN" sz="2000">
                <a:solidFill>
                  <a:srgbClr val="C00000"/>
                </a:solidFill>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连词，用在上半句，下半句往往有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可是、但是</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等跟它呼应，此处应选</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虽然</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，与后文的</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但是</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呼应。</a:t>
            </a:r>
            <a:endParaRPr lang="zh-CN" altLang="en-US" sz="2000">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矩形 1"/>
          <p:cNvSpPr/>
          <p:nvPr>
            <p:custDataLst>
              <p:tags r:id="rId2"/>
            </p:custDataLst>
          </p:nvPr>
        </p:nvSpPr>
        <p:spPr>
          <a:xfrm>
            <a:off x="247015" y="701040"/>
            <a:ext cx="3187065" cy="591947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5" name="文本框 4"/>
          <p:cNvSpPr txBox="1"/>
          <p:nvPr>
            <p:custDataLst>
              <p:tags r:id="rId3"/>
            </p:custDataLst>
          </p:nvPr>
        </p:nvSpPr>
        <p:spPr>
          <a:xfrm>
            <a:off x="523875" y="527050"/>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4" name="矩形 3"/>
          <p:cNvSpPr/>
          <p:nvPr>
            <p:custDataLst>
              <p:tags r:id="rId4"/>
            </p:custDataLst>
          </p:nvPr>
        </p:nvSpPr>
        <p:spPr>
          <a:xfrm>
            <a:off x="3530600" y="701675"/>
            <a:ext cx="8384540" cy="591947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8" name="文本框 7"/>
          <p:cNvSpPr txBox="1"/>
          <p:nvPr>
            <p:custDataLst>
              <p:tags r:id="rId5"/>
            </p:custDataLst>
          </p:nvPr>
        </p:nvSpPr>
        <p:spPr>
          <a:xfrm>
            <a:off x="3617595" y="587375"/>
            <a:ext cx="1016000"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7" name="文本框 6"/>
          <p:cNvSpPr txBox="1"/>
          <p:nvPr/>
        </p:nvSpPr>
        <p:spPr>
          <a:xfrm>
            <a:off x="6254750" y="863600"/>
            <a:ext cx="5436870" cy="438150"/>
          </a:xfrm>
          <a:prstGeom prst="rect">
            <a:avLst/>
          </a:prstGeom>
          <a:noFill/>
        </p:spPr>
        <p:txBody>
          <a:bodyPr wrap="square" rtlCol="0">
            <a:noAutofit/>
          </a:bodyPr>
          <a:p>
            <a:endParaRPr lang="zh-CN" altLang="en-US"/>
          </a:p>
        </p:txBody>
      </p:sp>
      <p:sp>
        <p:nvSpPr>
          <p:cNvPr id="6" name="文本框 5"/>
          <p:cNvSpPr txBox="1"/>
          <p:nvPr/>
        </p:nvSpPr>
        <p:spPr>
          <a:xfrm>
            <a:off x="347345" y="924560"/>
            <a:ext cx="3000375" cy="2271395"/>
          </a:xfrm>
          <a:prstGeom prst="rect">
            <a:avLst/>
          </a:prstGeom>
          <a:noFill/>
        </p:spPr>
        <p:txBody>
          <a:bodyPr wrap="square" rtlCol="0">
            <a:noAutofit/>
          </a:bodyPr>
          <a:p>
            <a:r>
              <a:rPr lang="en-US" altLang="zh-CN" sz="2000">
                <a:latin typeface="宋体" panose="02010600030101010101" pitchFamily="2" charset="-122"/>
                <a:ea typeface="宋体" panose="02010600030101010101" pitchFamily="2" charset="-122"/>
                <a:cs typeface="宋体" panose="02010600030101010101" pitchFamily="2" charset="-122"/>
              </a:rPr>
              <a:t>22.</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满足消费者需求</a:t>
            </a:r>
            <a:r>
              <a:rPr lang="zh-CN" altLang="en-US" sz="2000">
                <a:latin typeface="宋体" panose="02010600030101010101" pitchFamily="2" charset="-122"/>
                <a:ea typeface="宋体" panose="02010600030101010101" pitchFamily="2" charset="-122"/>
                <a:cs typeface="宋体" panose="02010600030101010101" pitchFamily="2" charset="-122"/>
              </a:rPr>
              <a:t>的产品才能赢得口碑。</a:t>
            </a:r>
            <a:r>
              <a:rPr lang="en-US" altLang="zh-CN" sz="2000">
                <a:highlight>
                  <a:srgbClr val="FFFF00"/>
                </a:highlight>
                <a:latin typeface="宋体" panose="02010600030101010101" pitchFamily="2" charset="-122"/>
                <a:ea typeface="宋体" panose="02010600030101010101" pitchFamily="2" charset="-122"/>
                <a:cs typeface="宋体" panose="02010600030101010101" pitchFamily="2" charset="-122"/>
              </a:rPr>
              <a:t>2025</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武汉马拉松完赛奖牌</a:t>
            </a:r>
            <a:r>
              <a:rPr lang="zh-CN" altLang="en-US" sz="2000">
                <a:latin typeface="宋体" panose="02010600030101010101" pitchFamily="2" charset="-122"/>
                <a:ea typeface="宋体" panose="02010600030101010101" pitchFamily="2" charset="-122"/>
                <a:cs typeface="宋体" panose="02010600030101010101" pitchFamily="2" charset="-122"/>
              </a:rPr>
              <a:t>被网友夸赞</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情绪价值拉满</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，请</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结合奖牌图案</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简要分析</a:t>
            </a:r>
            <a:r>
              <a:rPr lang="zh-CN" altLang="en-US" sz="2000">
                <a:latin typeface="宋体" panose="02010600030101010101" pitchFamily="2" charset="-122"/>
                <a:ea typeface="宋体" panose="02010600030101010101" pitchFamily="2" charset="-122"/>
                <a:cs typeface="宋体" panose="02010600030101010101" pitchFamily="2" charset="-122"/>
              </a:rPr>
              <a:t>网友</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这样评价的原因</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(5</a:t>
            </a:r>
            <a:r>
              <a:rPr lang="zh-CN" altLang="en-US" sz="2000">
                <a:latin typeface="宋体" panose="02010600030101010101" pitchFamily="2" charset="-122"/>
                <a:ea typeface="宋体" panose="02010600030101010101" pitchFamily="2" charset="-122"/>
                <a:cs typeface="宋体" panose="02010600030101010101" pitchFamily="2" charset="-122"/>
              </a:rPr>
              <a:t>分</a:t>
            </a:r>
            <a:r>
              <a:rPr lang="en-US" altLang="zh-CN" sz="2000">
                <a:latin typeface="宋体" panose="02010600030101010101" pitchFamily="2" charset="-122"/>
                <a:ea typeface="宋体" panose="02010600030101010101" pitchFamily="2" charset="-122"/>
                <a:cs typeface="宋体" panose="02010600030101010101" pitchFamily="2" charset="-122"/>
              </a:rPr>
              <a:t>)</a:t>
            </a:r>
            <a:endParaRPr lang="en-US" altLang="zh-CN"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pic>
        <p:nvPicPr>
          <p:cNvPr id="10" name="Drawing 2"/>
          <p:cNvPicPr>
            <a:picLocks noChangeAspect="1"/>
          </p:cNvPicPr>
          <p:nvPr/>
        </p:nvPicPr>
        <p:blipFill>
          <a:blip r:embed="rId6"/>
          <a:stretch>
            <a:fillRect/>
          </a:stretch>
        </p:blipFill>
        <p:spPr>
          <a:xfrm>
            <a:off x="464820" y="3429000"/>
            <a:ext cx="2785110" cy="2397760"/>
          </a:xfrm>
          <a:prstGeom prst="rect">
            <a:avLst/>
          </a:prstGeom>
        </p:spPr>
      </p:pic>
      <p:sp>
        <p:nvSpPr>
          <p:cNvPr id="13" name="文本框 12"/>
          <p:cNvSpPr txBox="1"/>
          <p:nvPr/>
        </p:nvSpPr>
        <p:spPr>
          <a:xfrm>
            <a:off x="3670935" y="924560"/>
            <a:ext cx="8104505" cy="706755"/>
          </a:xfrm>
          <a:prstGeom prst="rect">
            <a:avLst/>
          </a:prstGeom>
          <a:noFill/>
        </p:spPr>
        <p:txBody>
          <a:bodyPr wrap="square" rtlCol="0">
            <a:spAutoFit/>
          </a:bodyPr>
          <a:p>
            <a:r>
              <a:rPr lang="zh-CN" b="1">
                <a:solidFill>
                  <a:srgbClr val="000000"/>
                </a:solidFill>
                <a:latin typeface="仿宋" panose="02010609060101010101" charset="-122"/>
                <a:ea typeface="仿宋" panose="02010609060101010101" charset="-122"/>
                <a:cs typeface="仿宋" panose="02010609060101010101" charset="-122"/>
                <a:sym typeface="+mn-ea"/>
              </a:rPr>
              <a:t>【考查目标】</a:t>
            </a:r>
            <a:r>
              <a:rPr lang="zh-CN">
                <a:solidFill>
                  <a:srgbClr val="000000"/>
                </a:solidFill>
                <a:latin typeface="仿宋" panose="02010609060101010101" charset="-122"/>
                <a:ea typeface="仿宋" panose="02010609060101010101" charset="-122"/>
                <a:cs typeface="仿宋" panose="02010609060101010101" charset="-122"/>
                <a:sym typeface="+mn-ea"/>
              </a:rPr>
              <a:t>本题考查学生</a:t>
            </a:r>
            <a:r>
              <a:rPr lang="zh-CN" altLang="en-US" sz="2000">
                <a:solidFill>
                  <a:srgbClr val="7030A0"/>
                </a:solidFill>
                <a:latin typeface="仿宋" panose="02010609060101010101" charset="-122"/>
                <a:ea typeface="仿宋" panose="02010609060101010101" charset="-122"/>
                <a:cs typeface="仿宋" panose="02010609060101010101" charset="-122"/>
              </a:rPr>
              <a:t>信息提取与分析能力</a:t>
            </a:r>
            <a:r>
              <a:rPr lang="zh-CN" altLang="en-US" sz="2000">
                <a:latin typeface="仿宋" panose="02010609060101010101" charset="-122"/>
                <a:ea typeface="仿宋" panose="02010609060101010101" charset="-122"/>
                <a:cs typeface="仿宋" panose="02010609060101010101" charset="-122"/>
              </a:rPr>
              <a:t>、</a:t>
            </a:r>
            <a:r>
              <a:rPr lang="zh-CN" altLang="en-US" sz="2000">
                <a:solidFill>
                  <a:srgbClr val="7030A0"/>
                </a:solidFill>
                <a:latin typeface="仿宋" panose="02010609060101010101" charset="-122"/>
                <a:ea typeface="仿宋" panose="02010609060101010101" charset="-122"/>
                <a:cs typeface="仿宋" panose="02010609060101010101" charset="-122"/>
              </a:rPr>
              <a:t>审美鉴赏与文化理解能力</a:t>
            </a:r>
            <a:r>
              <a:rPr lang="zh-CN" altLang="en-US" sz="2000">
                <a:latin typeface="仿宋" panose="02010609060101010101" charset="-122"/>
                <a:ea typeface="仿宋" panose="02010609060101010101" charset="-122"/>
                <a:cs typeface="仿宋" panose="02010609060101010101" charset="-122"/>
              </a:rPr>
              <a:t>。</a:t>
            </a:r>
            <a:endParaRPr lang="zh-CN" altLang="en-US" sz="2000">
              <a:latin typeface="仿宋" panose="02010609060101010101" charset="-122"/>
              <a:ea typeface="仿宋" panose="02010609060101010101" charset="-122"/>
              <a:cs typeface="仿宋" panose="02010609060101010101" charset="-122"/>
            </a:endParaRPr>
          </a:p>
        </p:txBody>
      </p:sp>
      <p:sp>
        <p:nvSpPr>
          <p:cNvPr id="14" name="文本框 13"/>
          <p:cNvSpPr txBox="1"/>
          <p:nvPr/>
        </p:nvSpPr>
        <p:spPr>
          <a:xfrm>
            <a:off x="3587115" y="3305175"/>
            <a:ext cx="8104505" cy="2818130"/>
          </a:xfrm>
          <a:prstGeom prst="rect">
            <a:avLst/>
          </a:prstGeom>
          <a:noFill/>
        </p:spPr>
        <p:txBody>
          <a:bodyPr wrap="square" rtlCol="0">
            <a:noAutofit/>
          </a:bodyPr>
          <a:p>
            <a:r>
              <a:rPr lang="zh-CN">
                <a:solidFill>
                  <a:srgbClr val="000000"/>
                </a:solidFill>
                <a:ea typeface="黑体" panose="02010609060101010101" charset="-122"/>
                <a:sym typeface="+mn-ea"/>
              </a:rPr>
              <a:t>【解题思路】</a:t>
            </a:r>
            <a:endParaRPr lang="zh-CN">
              <a:solidFill>
                <a:srgbClr val="000000"/>
              </a:solidFill>
              <a:ea typeface="黑体" panose="02010609060101010101" charset="-122"/>
              <a:sym typeface="+mn-ea"/>
            </a:endParaRPr>
          </a:p>
          <a:p>
            <a:r>
              <a:rPr lang="en-US" altLang="zh-CN">
                <a:solidFill>
                  <a:srgbClr val="000000"/>
                </a:solidFill>
                <a:latin typeface="Calibri" panose="020F0502020204030204" charset="0"/>
                <a:ea typeface="黑体" panose="02010609060101010101" charset="-122"/>
                <a:sym typeface="+mn-ea"/>
              </a:rPr>
              <a:t>①</a:t>
            </a:r>
            <a:r>
              <a:rPr lang="zh-CN" altLang="en-US" sz="2000">
                <a:highlight>
                  <a:srgbClr val="FFFF00"/>
                </a:highlight>
                <a:latin typeface="仿宋" panose="02010609060101010101" charset="-122"/>
                <a:ea typeface="仿宋" panose="02010609060101010101" charset="-122"/>
                <a:cs typeface="仿宋" panose="02010609060101010101" charset="-122"/>
              </a:rPr>
              <a:t>挖掘图案文化内涵</a:t>
            </a:r>
            <a:r>
              <a:rPr lang="zh-CN" altLang="en-US" sz="2000">
                <a:latin typeface="仿宋" panose="02010609060101010101" charset="-122"/>
                <a:ea typeface="仿宋" panose="02010609060101010101" charset="-122"/>
                <a:cs typeface="仿宋" panose="02010609060101010101" charset="-122"/>
              </a:rPr>
              <a:t>：观察奖牌上的图案，如玉璧祥云纹样、黑红相间的漆器如意纹饰，这些</a:t>
            </a:r>
            <a:r>
              <a:rPr lang="zh-CN" altLang="en-US" sz="2000">
                <a:solidFill>
                  <a:srgbClr val="FF0000"/>
                </a:solidFill>
                <a:latin typeface="仿宋" panose="02010609060101010101" charset="-122"/>
                <a:ea typeface="仿宋" panose="02010609060101010101" charset="-122"/>
                <a:cs typeface="仿宋" panose="02010609060101010101" charset="-122"/>
              </a:rPr>
              <a:t>具有浓厚中国传统文化元素</a:t>
            </a:r>
            <a:r>
              <a:rPr lang="en-US" altLang="zh-CN" sz="2000">
                <a:latin typeface="仿宋" panose="02010609060101010101" charset="-122"/>
                <a:ea typeface="仿宋" panose="02010609060101010101" charset="-122"/>
                <a:cs typeface="仿宋" panose="02010609060101010101" charset="-122"/>
              </a:rPr>
              <a:t> </a:t>
            </a:r>
            <a:r>
              <a:rPr lang="zh-CN" altLang="en-US" sz="2000">
                <a:latin typeface="仿宋" panose="02010609060101010101" charset="-122"/>
                <a:ea typeface="仿宋" panose="02010609060101010101" charset="-122"/>
                <a:cs typeface="仿宋" panose="02010609060101010101" charset="-122"/>
              </a:rPr>
              <a:t>，能</a:t>
            </a:r>
            <a:r>
              <a:rPr lang="zh-CN" altLang="en-US" sz="2000">
                <a:solidFill>
                  <a:srgbClr val="FF0000"/>
                </a:solidFill>
                <a:latin typeface="仿宋" panose="02010609060101010101" charset="-122"/>
                <a:ea typeface="仿宋" panose="02010609060101010101" charset="-122"/>
                <a:cs typeface="仿宋" panose="02010609060101010101" charset="-122"/>
              </a:rPr>
              <a:t>引发文化认同感</a:t>
            </a:r>
            <a:r>
              <a:rPr lang="zh-CN" altLang="en-US" sz="2000">
                <a:latin typeface="仿宋" panose="02010609060101010101" charset="-122"/>
                <a:ea typeface="仿宋" panose="02010609060101010101" charset="-122"/>
                <a:cs typeface="仿宋" panose="02010609060101010101" charset="-122"/>
              </a:rPr>
              <a:t>，满足消费者对文化内涵的需求。</a:t>
            </a:r>
            <a:endParaRPr lang="zh-CN" altLang="en-US" sz="2000">
              <a:latin typeface="仿宋" panose="02010609060101010101" charset="-122"/>
              <a:ea typeface="仿宋" panose="02010609060101010101" charset="-122"/>
              <a:cs typeface="仿宋" panose="02010609060101010101" charset="-122"/>
            </a:endParaRPr>
          </a:p>
          <a:p>
            <a:r>
              <a:rPr lang="zh-CN" altLang="en-US" sz="2000">
                <a:latin typeface="Calibri" panose="020F0502020204030204" charset="0"/>
                <a:ea typeface="仿宋" panose="02010609060101010101" charset="-122"/>
                <a:cs typeface="仿宋" panose="02010609060101010101" charset="-122"/>
              </a:rPr>
              <a:t>②</a:t>
            </a:r>
            <a:r>
              <a:rPr lang="zh-CN" altLang="en-US" sz="2000">
                <a:highlight>
                  <a:srgbClr val="FFFF00"/>
                </a:highlight>
                <a:latin typeface="仿宋" panose="02010609060101010101" charset="-122"/>
                <a:ea typeface="仿宋" panose="02010609060101010101" charset="-122"/>
                <a:cs typeface="仿宋" panose="02010609060101010101" charset="-122"/>
              </a:rPr>
              <a:t>关联地域特色</a:t>
            </a:r>
            <a:r>
              <a:rPr lang="zh-CN" altLang="en-US" sz="2000">
                <a:latin typeface="仿宋" panose="02010609060101010101" charset="-122"/>
                <a:ea typeface="仿宋" panose="02010609060101010101" charset="-122"/>
                <a:cs typeface="仿宋" panose="02010609060101010101" charset="-122"/>
              </a:rPr>
              <a:t>：奖牌上的武汉长江大桥汉马徽标，凸显了武汉的地域特色，</a:t>
            </a:r>
            <a:r>
              <a:rPr lang="zh-CN" altLang="en-US" sz="2000">
                <a:solidFill>
                  <a:srgbClr val="FF0000"/>
                </a:solidFill>
                <a:latin typeface="仿宋" panose="02010609060101010101" charset="-122"/>
                <a:ea typeface="仿宋" panose="02010609060101010101" charset="-122"/>
                <a:cs typeface="仿宋" panose="02010609060101010101" charset="-122"/>
              </a:rPr>
              <a:t>对于本地参赛者或对武汉有情感联结的人来说，具有特殊意义</a:t>
            </a:r>
            <a:r>
              <a:rPr lang="zh-CN" altLang="en-US" sz="2000">
                <a:latin typeface="仿宋" panose="02010609060101010101" charset="-122"/>
                <a:ea typeface="仿宋" panose="02010609060101010101" charset="-122"/>
                <a:cs typeface="仿宋" panose="02010609060101010101" charset="-122"/>
              </a:rPr>
              <a:t>，满足了</a:t>
            </a:r>
            <a:r>
              <a:rPr lang="zh-CN" altLang="en-US" sz="2000">
                <a:solidFill>
                  <a:srgbClr val="FF0000"/>
                </a:solidFill>
                <a:latin typeface="仿宋" panose="02010609060101010101" charset="-122"/>
                <a:ea typeface="仿宋" panose="02010609060101010101" charset="-122"/>
                <a:cs typeface="仿宋" panose="02010609060101010101" charset="-122"/>
              </a:rPr>
              <a:t>消费者对家乡或特定地域情感表达的需求</a:t>
            </a:r>
            <a:r>
              <a:rPr lang="zh-CN" altLang="en-US" sz="2000">
                <a:latin typeface="仿宋" panose="02010609060101010101" charset="-122"/>
                <a:ea typeface="仿宋" panose="02010609060101010101" charset="-122"/>
                <a:cs typeface="仿宋" panose="02010609060101010101" charset="-122"/>
              </a:rPr>
              <a:t>。</a:t>
            </a:r>
            <a:endParaRPr lang="zh-CN" altLang="en-US" sz="2000">
              <a:latin typeface="仿宋" panose="02010609060101010101" charset="-122"/>
              <a:ea typeface="仿宋" panose="02010609060101010101" charset="-122"/>
              <a:cs typeface="仿宋" panose="02010609060101010101" charset="-122"/>
            </a:endParaRPr>
          </a:p>
          <a:p>
            <a:r>
              <a:rPr lang="zh-CN" altLang="en-US" sz="2000">
                <a:latin typeface="Calibri" panose="020F0502020204030204" charset="0"/>
                <a:ea typeface="仿宋" panose="02010609060101010101" charset="-122"/>
                <a:cs typeface="仿宋" panose="02010609060101010101" charset="-122"/>
              </a:rPr>
              <a:t>③</a:t>
            </a:r>
            <a:r>
              <a:rPr lang="zh-CN" altLang="en-US" sz="2000">
                <a:highlight>
                  <a:srgbClr val="FFFF00"/>
                </a:highlight>
                <a:latin typeface="仿宋" panose="02010609060101010101" charset="-122"/>
                <a:ea typeface="仿宋" panose="02010609060101010101" charset="-122"/>
                <a:cs typeface="仿宋" panose="02010609060101010101" charset="-122"/>
              </a:rPr>
              <a:t>结合赛事属性</a:t>
            </a:r>
            <a:r>
              <a:rPr lang="zh-CN" altLang="en-US" sz="2000">
                <a:latin typeface="仿宋" panose="02010609060101010101" charset="-122"/>
                <a:ea typeface="仿宋" panose="02010609060101010101" charset="-122"/>
                <a:cs typeface="仿宋" panose="02010609060101010101" charset="-122"/>
              </a:rPr>
              <a:t>：奖牌上标注马拉松里程数，体现</a:t>
            </a:r>
            <a:r>
              <a:rPr lang="zh-CN" altLang="en-US" sz="2000">
                <a:solidFill>
                  <a:srgbClr val="FF0000"/>
                </a:solidFill>
                <a:latin typeface="仿宋" panose="02010609060101010101" charset="-122"/>
                <a:ea typeface="仿宋" panose="02010609060101010101" charset="-122"/>
                <a:cs typeface="仿宋" panose="02010609060101010101" charset="-122"/>
              </a:rPr>
              <a:t>赛事专业性和纪念意义</a:t>
            </a:r>
            <a:r>
              <a:rPr lang="zh-CN" altLang="en-US" sz="2000">
                <a:latin typeface="仿宋" panose="02010609060101010101" charset="-122"/>
                <a:ea typeface="仿宋" panose="02010609060101010101" charset="-122"/>
                <a:cs typeface="仿宋" panose="02010609060101010101" charset="-122"/>
              </a:rPr>
              <a:t>，满足</a:t>
            </a:r>
            <a:r>
              <a:rPr lang="zh-CN" altLang="en-US" sz="2000">
                <a:solidFill>
                  <a:srgbClr val="FF0000"/>
                </a:solidFill>
                <a:latin typeface="仿宋" panose="02010609060101010101" charset="-122"/>
                <a:ea typeface="仿宋" panose="02010609060101010101" charset="-122"/>
                <a:cs typeface="仿宋" panose="02010609060101010101" charset="-122"/>
              </a:rPr>
              <a:t>参赛者对赛事独特纪念价值的需求</a:t>
            </a:r>
            <a:r>
              <a:rPr lang="zh-CN" altLang="en-US" sz="2000">
                <a:latin typeface="仿宋" panose="02010609060101010101" charset="-122"/>
                <a:ea typeface="仿宋" panose="02010609060101010101" charset="-122"/>
                <a:cs typeface="仿宋" panose="02010609060101010101" charset="-122"/>
              </a:rPr>
              <a:t>。</a:t>
            </a:r>
            <a:endParaRPr lang="zh-CN" altLang="en-US" sz="2000">
              <a:latin typeface="仿宋" panose="02010609060101010101" charset="-122"/>
              <a:ea typeface="仿宋" panose="02010609060101010101" charset="-122"/>
              <a:cs typeface="仿宋" panose="02010609060101010101" charset="-122"/>
            </a:endParaRPr>
          </a:p>
          <a:p>
            <a:endParaRPr lang="zh-CN" altLang="en-US" sz="2000">
              <a:latin typeface="仿宋" panose="02010609060101010101" charset="-122"/>
              <a:ea typeface="仿宋" panose="02010609060101010101" charset="-122"/>
              <a:cs typeface="仿宋" panose="02010609060101010101" charset="-122"/>
            </a:endParaRPr>
          </a:p>
        </p:txBody>
      </p:sp>
      <p:sp>
        <p:nvSpPr>
          <p:cNvPr id="17" name="文本框 16"/>
          <p:cNvSpPr txBox="1"/>
          <p:nvPr/>
        </p:nvSpPr>
        <p:spPr>
          <a:xfrm>
            <a:off x="3778250" y="1873250"/>
            <a:ext cx="7913370" cy="1014730"/>
          </a:xfrm>
          <a:prstGeom prst="rect">
            <a:avLst/>
          </a:prstGeom>
          <a:noFill/>
        </p:spPr>
        <p:txBody>
          <a:bodyPr wrap="square" rtlCol="0">
            <a:spAutoFit/>
          </a:bodyPr>
          <a:p>
            <a:r>
              <a:rPr lang="zh-CN" altLang="en-US" sz="2000">
                <a:solidFill>
                  <a:srgbClr val="C00000"/>
                </a:solidFill>
                <a:latin typeface="仿宋" panose="02010609060101010101" charset="-122"/>
                <a:ea typeface="仿宋" panose="02010609060101010101" charset="-122"/>
                <a:cs typeface="仿宋" panose="02010609060101010101" charset="-122"/>
              </a:rPr>
              <a:t>徽标，即徽记、标志，它不是一般的图标，往往</a:t>
            </a:r>
            <a:r>
              <a:rPr lang="en-US" altLang="zh-CN" sz="2000">
                <a:solidFill>
                  <a:srgbClr val="C00000"/>
                </a:solidFill>
                <a:latin typeface="仿宋" panose="02010609060101010101" charset="-122"/>
                <a:ea typeface="仿宋" panose="02010609060101010101" charset="-122"/>
                <a:cs typeface="仿宋" panose="02010609060101010101" charset="-122"/>
              </a:rPr>
              <a:t>“</a:t>
            </a:r>
            <a:r>
              <a:rPr lang="zh-CN" altLang="en-US" sz="2000">
                <a:solidFill>
                  <a:srgbClr val="C00000"/>
                </a:solidFill>
                <a:latin typeface="仿宋" panose="02010609060101010101" charset="-122"/>
                <a:ea typeface="仿宋" panose="02010609060101010101" charset="-122"/>
                <a:cs typeface="仿宋" panose="02010609060101010101" charset="-122"/>
              </a:rPr>
              <a:t>言简意赅</a:t>
            </a:r>
            <a:r>
              <a:rPr lang="en-US" altLang="zh-CN" sz="2000">
                <a:solidFill>
                  <a:srgbClr val="C00000"/>
                </a:solidFill>
                <a:latin typeface="仿宋" panose="02010609060101010101" charset="-122"/>
                <a:ea typeface="仿宋" panose="02010609060101010101" charset="-122"/>
                <a:cs typeface="仿宋" panose="02010609060101010101" charset="-122"/>
              </a:rPr>
              <a:t>”</a:t>
            </a:r>
            <a:r>
              <a:rPr lang="zh-CN" altLang="en-US" sz="2000">
                <a:solidFill>
                  <a:srgbClr val="C00000"/>
                </a:solidFill>
                <a:latin typeface="仿宋" panose="02010609060101010101" charset="-122"/>
                <a:ea typeface="仿宋" panose="02010609060101010101" charset="-122"/>
                <a:cs typeface="仿宋" panose="02010609060101010101" charset="-122"/>
              </a:rPr>
              <a:t>，高度凝炼，蕴含着丰富的寓意。因此，解读徽标，一定要透过现象，挖掘本质，才能真正把握其内涵。</a:t>
            </a:r>
            <a:endParaRPr lang="zh-CN" altLang="en-US" sz="2000">
              <a:solidFill>
                <a:srgbClr val="C0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矩形 1"/>
          <p:cNvSpPr/>
          <p:nvPr>
            <p:custDataLst>
              <p:tags r:id="rId2"/>
            </p:custDataLst>
          </p:nvPr>
        </p:nvSpPr>
        <p:spPr>
          <a:xfrm>
            <a:off x="247015" y="701040"/>
            <a:ext cx="3187065" cy="591947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5" name="文本框 4"/>
          <p:cNvSpPr txBox="1"/>
          <p:nvPr>
            <p:custDataLst>
              <p:tags r:id="rId3"/>
            </p:custDataLst>
          </p:nvPr>
        </p:nvSpPr>
        <p:spPr>
          <a:xfrm>
            <a:off x="523875" y="527050"/>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4" name="矩形 3"/>
          <p:cNvSpPr/>
          <p:nvPr>
            <p:custDataLst>
              <p:tags r:id="rId4"/>
            </p:custDataLst>
          </p:nvPr>
        </p:nvSpPr>
        <p:spPr>
          <a:xfrm>
            <a:off x="3530600" y="701675"/>
            <a:ext cx="8384540" cy="5919470"/>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8" name="文本框 7"/>
          <p:cNvSpPr txBox="1"/>
          <p:nvPr>
            <p:custDataLst>
              <p:tags r:id="rId5"/>
            </p:custDataLst>
          </p:nvPr>
        </p:nvSpPr>
        <p:spPr>
          <a:xfrm>
            <a:off x="3617595" y="587375"/>
            <a:ext cx="1016000"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7" name="文本框 6"/>
          <p:cNvSpPr txBox="1"/>
          <p:nvPr/>
        </p:nvSpPr>
        <p:spPr>
          <a:xfrm>
            <a:off x="6254750" y="863600"/>
            <a:ext cx="5436870" cy="438150"/>
          </a:xfrm>
          <a:prstGeom prst="rect">
            <a:avLst/>
          </a:prstGeom>
          <a:noFill/>
        </p:spPr>
        <p:txBody>
          <a:bodyPr wrap="square" rtlCol="0">
            <a:noAutofit/>
          </a:bodyPr>
          <a:p>
            <a:endParaRPr lang="zh-CN" altLang="en-US"/>
          </a:p>
        </p:txBody>
      </p:sp>
      <p:sp>
        <p:nvSpPr>
          <p:cNvPr id="6" name="文本框 5"/>
          <p:cNvSpPr txBox="1"/>
          <p:nvPr/>
        </p:nvSpPr>
        <p:spPr>
          <a:xfrm>
            <a:off x="347345" y="924560"/>
            <a:ext cx="3000375" cy="2271395"/>
          </a:xfrm>
          <a:prstGeom prst="rect">
            <a:avLst/>
          </a:prstGeom>
          <a:noFill/>
        </p:spPr>
        <p:txBody>
          <a:bodyPr wrap="square" rtlCol="0">
            <a:noAutofit/>
          </a:bodyPr>
          <a:p>
            <a:r>
              <a:rPr lang="en-US" altLang="zh-CN" sz="2000">
                <a:latin typeface="宋体" panose="02010600030101010101" pitchFamily="2" charset="-122"/>
                <a:ea typeface="宋体" panose="02010600030101010101" pitchFamily="2" charset="-122"/>
                <a:cs typeface="宋体" panose="02010600030101010101" pitchFamily="2" charset="-122"/>
              </a:rPr>
              <a:t>22.</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满足消费者需求</a:t>
            </a:r>
            <a:r>
              <a:rPr lang="zh-CN" altLang="en-US" sz="2000">
                <a:latin typeface="宋体" panose="02010600030101010101" pitchFamily="2" charset="-122"/>
                <a:ea typeface="宋体" panose="02010600030101010101" pitchFamily="2" charset="-122"/>
                <a:cs typeface="宋体" panose="02010600030101010101" pitchFamily="2" charset="-122"/>
              </a:rPr>
              <a:t>的产品才能赢得口碑。</a:t>
            </a:r>
            <a:r>
              <a:rPr lang="en-US" altLang="zh-CN" sz="2000">
                <a:highlight>
                  <a:srgbClr val="FFFF00"/>
                </a:highlight>
                <a:latin typeface="宋体" panose="02010600030101010101" pitchFamily="2" charset="-122"/>
                <a:ea typeface="宋体" panose="02010600030101010101" pitchFamily="2" charset="-122"/>
                <a:cs typeface="宋体" panose="02010600030101010101" pitchFamily="2" charset="-122"/>
              </a:rPr>
              <a:t>2025</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武汉马拉松完赛奖牌</a:t>
            </a:r>
            <a:r>
              <a:rPr lang="zh-CN" altLang="en-US" sz="2000">
                <a:latin typeface="宋体" panose="02010600030101010101" pitchFamily="2" charset="-122"/>
                <a:ea typeface="宋体" panose="02010600030101010101" pitchFamily="2" charset="-122"/>
                <a:cs typeface="宋体" panose="02010600030101010101" pitchFamily="2" charset="-122"/>
              </a:rPr>
              <a:t>被网友夸赞</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情绪价值拉满</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，请</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结合奖牌图案</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简要分析</a:t>
            </a:r>
            <a:r>
              <a:rPr lang="zh-CN" altLang="en-US" sz="2000">
                <a:latin typeface="宋体" panose="02010600030101010101" pitchFamily="2" charset="-122"/>
                <a:ea typeface="宋体" panose="02010600030101010101" pitchFamily="2" charset="-122"/>
                <a:cs typeface="宋体" panose="02010600030101010101" pitchFamily="2" charset="-122"/>
              </a:rPr>
              <a:t>网友</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这样评价的原因</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(5</a:t>
            </a:r>
            <a:r>
              <a:rPr lang="zh-CN" altLang="en-US" sz="2000">
                <a:latin typeface="宋体" panose="02010600030101010101" pitchFamily="2" charset="-122"/>
                <a:ea typeface="宋体" panose="02010600030101010101" pitchFamily="2" charset="-122"/>
                <a:cs typeface="宋体" panose="02010600030101010101" pitchFamily="2" charset="-122"/>
              </a:rPr>
              <a:t>分</a:t>
            </a:r>
            <a:r>
              <a:rPr lang="en-US" altLang="zh-CN" sz="2000">
                <a:latin typeface="宋体" panose="02010600030101010101" pitchFamily="2" charset="-122"/>
                <a:ea typeface="宋体" panose="02010600030101010101" pitchFamily="2" charset="-122"/>
                <a:cs typeface="宋体" panose="02010600030101010101" pitchFamily="2" charset="-122"/>
              </a:rPr>
              <a:t>)</a:t>
            </a:r>
            <a:endParaRPr lang="en-US" altLang="zh-CN"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pic>
        <p:nvPicPr>
          <p:cNvPr id="10" name="Drawing 2"/>
          <p:cNvPicPr>
            <a:picLocks noChangeAspect="1"/>
          </p:cNvPicPr>
          <p:nvPr/>
        </p:nvPicPr>
        <p:blipFill>
          <a:blip r:embed="rId6"/>
          <a:stretch>
            <a:fillRect/>
          </a:stretch>
        </p:blipFill>
        <p:spPr>
          <a:xfrm>
            <a:off x="464820" y="3429000"/>
            <a:ext cx="2785110" cy="2397760"/>
          </a:xfrm>
          <a:prstGeom prst="rect">
            <a:avLst/>
          </a:prstGeom>
        </p:spPr>
      </p:pic>
      <p:sp>
        <p:nvSpPr>
          <p:cNvPr id="15" name="文本框 14"/>
          <p:cNvSpPr txBox="1"/>
          <p:nvPr/>
        </p:nvSpPr>
        <p:spPr>
          <a:xfrm>
            <a:off x="3530600" y="1025525"/>
            <a:ext cx="7971790" cy="5077460"/>
          </a:xfrm>
          <a:prstGeom prst="rect">
            <a:avLst/>
          </a:prstGeom>
          <a:noFill/>
        </p:spPr>
        <p:txBody>
          <a:bodyPr wrap="square" rtlCol="0">
            <a:spAutoFit/>
          </a:bodyPr>
          <a:p>
            <a:r>
              <a:rPr lang="zh-CN" sz="2400">
                <a:solidFill>
                  <a:srgbClr val="000000"/>
                </a:solidFill>
                <a:latin typeface="仿宋" panose="02010609060101010101" charset="-122"/>
                <a:ea typeface="仿宋" panose="02010609060101010101" charset="-122"/>
                <a:cs typeface="仿宋" panose="02010609060101010101" charset="-122"/>
                <a:sym typeface="+mn-ea"/>
              </a:rPr>
              <a:t>【参考答案】</a:t>
            </a:r>
            <a:r>
              <a:rPr lang="en-US" altLang="en-US" sz="2000">
                <a:solidFill>
                  <a:schemeClr val="tx1"/>
                </a:solidFill>
                <a:uFillTx/>
                <a:latin typeface="仿宋" panose="02010609060101010101" charset="-122"/>
                <a:ea typeface="仿宋" panose="02010609060101010101" charset="-122"/>
                <a:cs typeface="仿宋" panose="02010609060101010101" charset="-122"/>
              </a:rPr>
              <a:t>①</a:t>
            </a:r>
            <a:r>
              <a:rPr lang="zh-CN" altLang="en-US" sz="2000">
                <a:solidFill>
                  <a:schemeClr val="tx1"/>
                </a:solidFill>
                <a:uFillTx/>
                <a:latin typeface="仿宋" panose="02010609060101010101" charset="-122"/>
                <a:ea typeface="仿宋" panose="02010609060101010101" charset="-122"/>
                <a:cs typeface="仿宋" panose="02010609060101010101" charset="-122"/>
              </a:rPr>
              <a:t>奖牌外圈刻有</a:t>
            </a:r>
            <a:r>
              <a:rPr lang="zh-CN" altLang="en-US" sz="2000">
                <a:solidFill>
                  <a:srgbClr val="0070C0"/>
                </a:solidFill>
                <a:uFillTx/>
                <a:latin typeface="仿宋" panose="02010609060101010101" charset="-122"/>
                <a:ea typeface="仿宋" panose="02010609060101010101" charset="-122"/>
                <a:cs typeface="仿宋" panose="02010609060101010101" charset="-122"/>
              </a:rPr>
              <a:t>玉璧祥云纹样</a:t>
            </a:r>
            <a:r>
              <a:rPr lang="zh-CN" altLang="en-US" sz="2000">
                <a:solidFill>
                  <a:schemeClr val="tx1"/>
                </a:solidFill>
                <a:uFillTx/>
                <a:latin typeface="仿宋" panose="02010609060101010101" charset="-122"/>
                <a:ea typeface="仿宋" panose="02010609060101010101" charset="-122"/>
                <a:cs typeface="仿宋" panose="02010609060101010101" charset="-122"/>
              </a:rPr>
              <a:t>，寓意</a:t>
            </a:r>
            <a:r>
              <a:rPr lang="zh-CN" altLang="en-US" sz="2000">
                <a:solidFill>
                  <a:srgbClr val="0070C0"/>
                </a:solidFill>
                <a:uFillTx/>
                <a:latin typeface="仿宋" panose="02010609060101010101" charset="-122"/>
                <a:ea typeface="仿宋" panose="02010609060101010101" charset="-122"/>
                <a:cs typeface="仿宋" panose="02010609060101010101" charset="-122"/>
              </a:rPr>
              <a:t>生生不息、延绵不绝的文化传承和生命活力</a:t>
            </a:r>
            <a:r>
              <a:rPr lang="zh-CN" altLang="en-US" sz="2000">
                <a:solidFill>
                  <a:schemeClr val="tx1"/>
                </a:solidFill>
                <a:uFillTx/>
                <a:latin typeface="仿宋" panose="02010609060101010101" charset="-122"/>
                <a:ea typeface="仿宋" panose="02010609060101010101" charset="-122"/>
                <a:cs typeface="仿宋" panose="02010609060101010101" charset="-122"/>
              </a:rPr>
              <a:t>；</a:t>
            </a:r>
            <a:r>
              <a:rPr lang="en-US" altLang="en-US" sz="2000">
                <a:solidFill>
                  <a:schemeClr val="tx1"/>
                </a:solidFill>
                <a:uFillTx/>
                <a:latin typeface="仿宋" panose="02010609060101010101" charset="-122"/>
                <a:ea typeface="仿宋" panose="02010609060101010101" charset="-122"/>
                <a:cs typeface="仿宋" panose="02010609060101010101" charset="-122"/>
              </a:rPr>
              <a:t>②</a:t>
            </a:r>
            <a:r>
              <a:rPr lang="zh-CN" altLang="en-US" sz="2000">
                <a:solidFill>
                  <a:schemeClr val="tx1"/>
                </a:solidFill>
                <a:uFillTx/>
                <a:latin typeface="仿宋" panose="02010609060101010101" charset="-122"/>
                <a:ea typeface="仿宋" panose="02010609060101010101" charset="-122"/>
                <a:cs typeface="仿宋" panose="02010609060101010101" charset="-122"/>
              </a:rPr>
              <a:t>内圈环绕黑红相间的漆器</a:t>
            </a:r>
            <a:r>
              <a:rPr lang="zh-CN" altLang="en-US" sz="2000">
                <a:solidFill>
                  <a:srgbClr val="FF0000"/>
                </a:solidFill>
                <a:uFillTx/>
                <a:latin typeface="仿宋" panose="02010609060101010101" charset="-122"/>
                <a:ea typeface="仿宋" panose="02010609060101010101" charset="-122"/>
                <a:cs typeface="仿宋" panose="02010609060101010101" charset="-122"/>
              </a:rPr>
              <a:t>如意纹饰</a:t>
            </a:r>
            <a:r>
              <a:rPr lang="zh-CN" altLang="en-US" sz="2000">
                <a:solidFill>
                  <a:schemeClr val="tx1"/>
                </a:solidFill>
                <a:uFillTx/>
                <a:latin typeface="仿宋" panose="02010609060101010101" charset="-122"/>
                <a:ea typeface="仿宋" panose="02010609060101010101" charset="-122"/>
                <a:cs typeface="仿宋" panose="02010609060101010101" charset="-122"/>
              </a:rPr>
              <a:t>，寓意选手</a:t>
            </a:r>
            <a:r>
              <a:rPr lang="zh-CN" altLang="en-US" sz="2000">
                <a:solidFill>
                  <a:srgbClr val="FF0000"/>
                </a:solidFill>
                <a:uFillTx/>
                <a:latin typeface="仿宋" panose="02010609060101010101" charset="-122"/>
                <a:ea typeface="仿宋" panose="02010609060101010101" charset="-122"/>
                <a:cs typeface="仿宋" panose="02010609060101010101" charset="-122"/>
              </a:rPr>
              <a:t>快乐奔跑，吉祥如意</a:t>
            </a:r>
            <a:r>
              <a:rPr lang="zh-CN" altLang="en-US" sz="2000">
                <a:solidFill>
                  <a:schemeClr val="tx1"/>
                </a:solidFill>
                <a:uFillTx/>
                <a:latin typeface="仿宋" panose="02010609060101010101" charset="-122"/>
                <a:ea typeface="仿宋" panose="02010609060101010101" charset="-122"/>
                <a:cs typeface="仿宋" panose="02010609060101010101" charset="-122"/>
              </a:rPr>
              <a:t>；</a:t>
            </a:r>
            <a:r>
              <a:rPr lang="en-US" altLang="en-US" sz="2000">
                <a:solidFill>
                  <a:schemeClr val="tx1"/>
                </a:solidFill>
                <a:uFillTx/>
                <a:latin typeface="仿宋" panose="02010609060101010101" charset="-122"/>
                <a:ea typeface="仿宋" panose="02010609060101010101" charset="-122"/>
                <a:cs typeface="仿宋" panose="02010609060101010101" charset="-122"/>
              </a:rPr>
              <a:t>③</a:t>
            </a:r>
            <a:r>
              <a:rPr lang="zh-CN" altLang="en-US" sz="2000">
                <a:solidFill>
                  <a:schemeClr val="tx1"/>
                </a:solidFill>
                <a:uFillTx/>
                <a:latin typeface="仿宋" panose="02010609060101010101" charset="-122"/>
                <a:ea typeface="仿宋" panose="02010609060101010101" charset="-122"/>
                <a:cs typeface="仿宋" panose="02010609060101010101" charset="-122"/>
              </a:rPr>
              <a:t>汉马徽标中的</a:t>
            </a:r>
            <a:r>
              <a:rPr lang="zh-CN" altLang="en-US" sz="2000">
                <a:solidFill>
                  <a:srgbClr val="00B050"/>
                </a:solidFill>
                <a:uFillTx/>
                <a:latin typeface="仿宋" panose="02010609060101010101" charset="-122"/>
                <a:ea typeface="仿宋" panose="02010609060101010101" charset="-122"/>
                <a:cs typeface="仿宋" panose="02010609060101010101" charset="-122"/>
              </a:rPr>
              <a:t>武汉长江大桥</a:t>
            </a:r>
            <a:r>
              <a:rPr lang="zh-CN" altLang="en-US" sz="2000">
                <a:solidFill>
                  <a:schemeClr val="tx1"/>
                </a:solidFill>
                <a:uFillTx/>
                <a:latin typeface="仿宋" panose="02010609060101010101" charset="-122"/>
                <a:ea typeface="仿宋" panose="02010609060101010101" charset="-122"/>
                <a:cs typeface="仿宋" panose="02010609060101010101" charset="-122"/>
              </a:rPr>
              <a:t>，富有武汉</a:t>
            </a:r>
            <a:r>
              <a:rPr lang="zh-CN" altLang="en-US" sz="2000">
                <a:solidFill>
                  <a:srgbClr val="00B050"/>
                </a:solidFill>
                <a:uFillTx/>
                <a:latin typeface="仿宋" panose="02010609060101010101" charset="-122"/>
                <a:ea typeface="仿宋" panose="02010609060101010101" charset="-122"/>
                <a:cs typeface="仿宋" panose="02010609060101010101" charset="-122"/>
              </a:rPr>
              <a:t>地域文化特征，是与时俱进、自新自强的精神象征</a:t>
            </a:r>
            <a:r>
              <a:rPr lang="zh-CN" altLang="en-US" sz="2000">
                <a:solidFill>
                  <a:schemeClr val="tx1"/>
                </a:solidFill>
                <a:uFillTx/>
                <a:latin typeface="仿宋" panose="02010609060101010101" charset="-122"/>
                <a:ea typeface="仿宋" panose="02010609060101010101" charset="-122"/>
                <a:cs typeface="仿宋" panose="02010609060101010101" charset="-122"/>
              </a:rPr>
              <a:t>；</a:t>
            </a:r>
            <a:r>
              <a:rPr lang="en-US" altLang="en-US" sz="2000">
                <a:solidFill>
                  <a:schemeClr val="tx1"/>
                </a:solidFill>
                <a:uFillTx/>
                <a:latin typeface="仿宋" panose="02010609060101010101" charset="-122"/>
                <a:ea typeface="仿宋" panose="02010609060101010101" charset="-122"/>
                <a:cs typeface="仿宋" panose="02010609060101010101" charset="-122"/>
              </a:rPr>
              <a:t>④</a:t>
            </a:r>
            <a:r>
              <a:rPr lang="zh-CN" altLang="en-US" sz="2000">
                <a:solidFill>
                  <a:schemeClr val="tx1"/>
                </a:solidFill>
                <a:uFillTx/>
                <a:latin typeface="仿宋" panose="02010609060101010101" charset="-122"/>
                <a:ea typeface="仿宋" panose="02010609060101010101" charset="-122"/>
                <a:cs typeface="仿宋" panose="02010609060101010101" charset="-122"/>
              </a:rPr>
              <a:t>标注马拉松</a:t>
            </a:r>
            <a:r>
              <a:rPr lang="zh-CN" altLang="en-US" sz="2000">
                <a:solidFill>
                  <a:srgbClr val="7030A0"/>
                </a:solidFill>
                <a:uFillTx/>
                <a:latin typeface="仿宋" panose="02010609060101010101" charset="-122"/>
                <a:ea typeface="仿宋" panose="02010609060101010101" charset="-122"/>
                <a:cs typeface="仿宋" panose="02010609060101010101" charset="-122"/>
              </a:rPr>
              <a:t>里程数</a:t>
            </a:r>
            <a:r>
              <a:rPr lang="zh-CN" altLang="en-US" sz="2000">
                <a:solidFill>
                  <a:schemeClr val="tx1"/>
                </a:solidFill>
                <a:uFillTx/>
                <a:latin typeface="仿宋" panose="02010609060101010101" charset="-122"/>
                <a:ea typeface="仿宋" panose="02010609060101010101" charset="-122"/>
                <a:cs typeface="仿宋" panose="02010609060101010101" charset="-122"/>
              </a:rPr>
              <a:t>，既是参赛者</a:t>
            </a:r>
            <a:r>
              <a:rPr lang="zh-CN" altLang="en-US" sz="2000">
                <a:solidFill>
                  <a:srgbClr val="7030A0"/>
                </a:solidFill>
                <a:uFillTx/>
                <a:latin typeface="仿宋" panose="02010609060101010101" charset="-122"/>
                <a:ea typeface="仿宋" panose="02010609060101010101" charset="-122"/>
                <a:cs typeface="仿宋" panose="02010609060101010101" charset="-122"/>
              </a:rPr>
              <a:t>完赛的纪念</a:t>
            </a:r>
            <a:r>
              <a:rPr lang="zh-CN" altLang="en-US" sz="2000">
                <a:solidFill>
                  <a:schemeClr val="tx1"/>
                </a:solidFill>
                <a:uFillTx/>
                <a:latin typeface="仿宋" panose="02010609060101010101" charset="-122"/>
                <a:ea typeface="仿宋" panose="02010609060101010101" charset="-122"/>
                <a:cs typeface="仿宋" panose="02010609060101010101" charset="-122"/>
              </a:rPr>
              <a:t>，也是对其</a:t>
            </a:r>
            <a:r>
              <a:rPr lang="zh-CN" altLang="en-US" sz="2000">
                <a:solidFill>
                  <a:srgbClr val="7030A0"/>
                </a:solidFill>
                <a:uFillTx/>
                <a:latin typeface="仿宋" panose="02010609060101010101" charset="-122"/>
                <a:ea typeface="仿宋" panose="02010609060101010101" charset="-122"/>
                <a:cs typeface="仿宋" panose="02010609060101010101" charset="-122"/>
              </a:rPr>
              <a:t>体育精神的表彰</a:t>
            </a:r>
            <a:r>
              <a:rPr lang="zh-CN" altLang="en-US" sz="2000">
                <a:solidFill>
                  <a:schemeClr val="tx1"/>
                </a:solidFill>
                <a:uFillTx/>
                <a:latin typeface="仿宋" panose="02010609060101010101" charset="-122"/>
                <a:ea typeface="仿宋" panose="02010609060101010101" charset="-122"/>
                <a:cs typeface="仿宋" panose="02010609060101010101" charset="-122"/>
              </a:rPr>
              <a:t>。</a:t>
            </a:r>
            <a:endParaRPr lang="zh-CN" altLang="en-US" sz="2000">
              <a:solidFill>
                <a:schemeClr val="tx1"/>
              </a:solidFill>
              <a:uFillTx/>
              <a:latin typeface="仿宋" panose="02010609060101010101" charset="-122"/>
              <a:ea typeface="仿宋" panose="02010609060101010101" charset="-122"/>
              <a:cs typeface="仿宋" panose="02010609060101010101" charset="-122"/>
            </a:endParaRPr>
          </a:p>
          <a:p>
            <a:r>
              <a:rPr lang="en-US" altLang="zh-CN" sz="2000">
                <a:solidFill>
                  <a:schemeClr val="tx1"/>
                </a:solidFill>
                <a:uFillTx/>
                <a:latin typeface="仿宋" panose="02010609060101010101" charset="-122"/>
                <a:ea typeface="仿宋" panose="02010609060101010101" charset="-122"/>
                <a:cs typeface="仿宋" panose="02010609060101010101" charset="-122"/>
              </a:rPr>
              <a:t>(</a:t>
            </a:r>
            <a:r>
              <a:rPr lang="zh-CN" altLang="en-US" sz="2000">
                <a:solidFill>
                  <a:schemeClr val="tx1"/>
                </a:solidFill>
                <a:uFillTx/>
                <a:latin typeface="仿宋" panose="02010609060101010101" charset="-122"/>
                <a:ea typeface="仿宋" panose="02010609060101010101" charset="-122"/>
                <a:cs typeface="仿宋" panose="02010609060101010101" charset="-122"/>
              </a:rPr>
              <a:t>评分参考：每答一点给</a:t>
            </a:r>
            <a:r>
              <a:rPr lang="en-US" altLang="zh-CN" sz="2000">
                <a:solidFill>
                  <a:schemeClr val="tx1"/>
                </a:solidFill>
                <a:uFillTx/>
                <a:latin typeface="仿宋" panose="02010609060101010101" charset="-122"/>
                <a:ea typeface="仿宋" panose="02010609060101010101" charset="-122"/>
                <a:cs typeface="仿宋" panose="02010609060101010101" charset="-122"/>
              </a:rPr>
              <a:t>2</a:t>
            </a:r>
            <a:r>
              <a:rPr lang="zh-CN" altLang="en-US" sz="2000">
                <a:solidFill>
                  <a:schemeClr val="tx1"/>
                </a:solidFill>
                <a:uFillTx/>
                <a:latin typeface="仿宋" panose="02010609060101010101" charset="-122"/>
                <a:ea typeface="仿宋" panose="02010609060101010101" charset="-122"/>
                <a:cs typeface="仿宋" panose="02010609060101010101" charset="-122"/>
              </a:rPr>
              <a:t>分。意思答对即可。</a:t>
            </a:r>
            <a:r>
              <a:rPr lang="en-US" altLang="zh-CN" sz="2000">
                <a:solidFill>
                  <a:schemeClr val="tx1"/>
                </a:solidFill>
                <a:uFillTx/>
                <a:latin typeface="仿宋" panose="02010609060101010101" charset="-122"/>
                <a:ea typeface="仿宋" panose="02010609060101010101" charset="-122"/>
                <a:cs typeface="仿宋" panose="02010609060101010101" charset="-122"/>
              </a:rPr>
              <a:t>)</a:t>
            </a:r>
            <a:endParaRPr lang="en-US" altLang="zh-CN" sz="2000">
              <a:solidFill>
                <a:schemeClr val="tx1"/>
              </a:solidFill>
              <a:uFillTx/>
              <a:latin typeface="仿宋" panose="02010609060101010101" charset="-122"/>
              <a:ea typeface="仿宋" panose="02010609060101010101" charset="-122"/>
              <a:cs typeface="仿宋" panose="02010609060101010101" charset="-122"/>
            </a:endParaRPr>
          </a:p>
          <a:p>
            <a:r>
              <a:rPr lang="zh-CN" altLang="en-US" sz="2000">
                <a:solidFill>
                  <a:schemeClr val="tx1"/>
                </a:solidFill>
                <a:highlight>
                  <a:srgbClr val="FFFF00"/>
                </a:highlight>
                <a:uFillTx/>
                <a:latin typeface="仿宋" panose="02010609060101010101" charset="-122"/>
                <a:ea typeface="仿宋" panose="02010609060101010101" charset="-122"/>
                <a:cs typeface="仿宋" panose="02010609060101010101" charset="-122"/>
              </a:rPr>
              <a:t>补充说明</a:t>
            </a:r>
            <a:r>
              <a:rPr lang="zh-CN" altLang="en-US" sz="2000">
                <a:solidFill>
                  <a:schemeClr val="tx1"/>
                </a:solidFill>
                <a:uFillTx/>
                <a:latin typeface="仿宋" panose="02010609060101010101" charset="-122"/>
                <a:ea typeface="仿宋" panose="02010609060101010101" charset="-122"/>
                <a:cs typeface="仿宋" panose="02010609060101010101" charset="-122"/>
              </a:rPr>
              <a:t>：</a:t>
            </a:r>
            <a:endParaRPr lang="zh-CN" altLang="en-US" sz="2000">
              <a:solidFill>
                <a:schemeClr val="tx1"/>
              </a:solidFill>
              <a:uFillTx/>
              <a:latin typeface="仿宋" panose="02010609060101010101" charset="-122"/>
              <a:ea typeface="仿宋" panose="02010609060101010101" charset="-122"/>
              <a:cs typeface="仿宋" panose="02010609060101010101" charset="-122"/>
            </a:endParaRPr>
          </a:p>
          <a:p>
            <a:r>
              <a:rPr lang="zh-CN" altLang="en-US" sz="2000">
                <a:solidFill>
                  <a:schemeClr val="tx1"/>
                </a:solidFill>
                <a:uFillTx/>
                <a:latin typeface="仿宋" panose="02010609060101010101" charset="-122"/>
                <a:ea typeface="仿宋" panose="02010609060101010101" charset="-122"/>
                <a:cs typeface="仿宋" panose="02010609060101010101" charset="-122"/>
              </a:rPr>
              <a:t>学生分析原因时提练概括为以下角度也可给分：</a:t>
            </a:r>
            <a:endParaRPr lang="zh-CN" altLang="en-US" sz="2000">
              <a:solidFill>
                <a:schemeClr val="tx1"/>
              </a:solidFill>
              <a:uFillTx/>
              <a:latin typeface="仿宋" panose="02010609060101010101" charset="-122"/>
              <a:ea typeface="仿宋" panose="02010609060101010101" charset="-122"/>
              <a:cs typeface="仿宋" panose="02010609060101010101" charset="-122"/>
            </a:endParaRPr>
          </a:p>
          <a:p>
            <a:r>
              <a:rPr lang="en-US" altLang="en-US" sz="2000">
                <a:uFillTx/>
                <a:latin typeface="仿宋" panose="02010609060101010101" charset="-122"/>
                <a:ea typeface="仿宋" panose="02010609060101010101" charset="-122"/>
                <a:cs typeface="仿宋" panose="02010609060101010101" charset="-122"/>
                <a:sym typeface="+mn-ea"/>
              </a:rPr>
              <a:t>①</a:t>
            </a:r>
            <a:r>
              <a:rPr lang="zh-CN" altLang="en-US" sz="2000">
                <a:solidFill>
                  <a:schemeClr val="tx1"/>
                </a:solidFill>
                <a:highlight>
                  <a:srgbClr val="00FFFF"/>
                </a:highlight>
                <a:uFillTx/>
                <a:latin typeface="仿宋" panose="02010609060101010101" charset="-122"/>
                <a:ea typeface="仿宋" panose="02010609060101010101" charset="-122"/>
                <a:cs typeface="仿宋" panose="02010609060101010101" charset="-122"/>
              </a:rPr>
              <a:t>文化内涵丰富</a:t>
            </a:r>
            <a:r>
              <a:rPr lang="zh-CN" altLang="en-US" sz="2000">
                <a:solidFill>
                  <a:schemeClr val="tx1"/>
                </a:solidFill>
                <a:uFillTx/>
                <a:latin typeface="仿宋" panose="02010609060101010101" charset="-122"/>
                <a:ea typeface="仿宋" panose="02010609060101010101" charset="-122"/>
                <a:cs typeface="仿宋" panose="02010609060101010101" charset="-122"/>
              </a:rPr>
              <a:t>：奖牌上有玉璧祥云纹样、黑红相间的漆器如意纹饰，融合了中国传统文化元素，传递出祥瑞美好、吉祥如意的寓意，满足了消费者对文化审美的追求。</a:t>
            </a:r>
            <a:endParaRPr lang="zh-CN" altLang="en-US" sz="2000">
              <a:solidFill>
                <a:schemeClr val="tx1"/>
              </a:solidFill>
              <a:uFillTx/>
              <a:latin typeface="仿宋" panose="02010609060101010101" charset="-122"/>
              <a:ea typeface="仿宋" panose="02010609060101010101" charset="-122"/>
              <a:cs typeface="仿宋" panose="02010609060101010101" charset="-122"/>
            </a:endParaRPr>
          </a:p>
          <a:p>
            <a:r>
              <a:rPr lang="en-US" altLang="en-US" sz="2000">
                <a:uFillTx/>
                <a:latin typeface="仿宋" panose="02010609060101010101" charset="-122"/>
                <a:ea typeface="仿宋" panose="02010609060101010101" charset="-122"/>
                <a:cs typeface="仿宋" panose="02010609060101010101" charset="-122"/>
                <a:sym typeface="+mn-ea"/>
              </a:rPr>
              <a:t>②</a:t>
            </a:r>
            <a:r>
              <a:rPr lang="zh-CN" altLang="en-US" sz="2000">
                <a:solidFill>
                  <a:schemeClr val="tx1"/>
                </a:solidFill>
                <a:highlight>
                  <a:srgbClr val="00FFFF"/>
                </a:highlight>
                <a:uFillTx/>
                <a:latin typeface="仿宋" panose="02010609060101010101" charset="-122"/>
                <a:ea typeface="仿宋" panose="02010609060101010101" charset="-122"/>
                <a:cs typeface="仿宋" panose="02010609060101010101" charset="-122"/>
              </a:rPr>
              <a:t>地域特色鲜明</a:t>
            </a:r>
            <a:r>
              <a:rPr lang="zh-CN" altLang="en-US" sz="2000">
                <a:solidFill>
                  <a:schemeClr val="tx1"/>
                </a:solidFill>
                <a:uFillTx/>
                <a:latin typeface="仿宋" panose="02010609060101010101" charset="-122"/>
                <a:ea typeface="仿宋" panose="02010609060101010101" charset="-122"/>
                <a:cs typeface="仿宋" panose="02010609060101010101" charset="-122"/>
              </a:rPr>
              <a:t>：徽标主体是武汉长江大桥，突出了武汉的城市特色，对于参赛选手而言，有独特的纪念意义，能唤起情感共鸣。</a:t>
            </a:r>
            <a:endParaRPr lang="zh-CN" altLang="en-US" sz="2000">
              <a:solidFill>
                <a:schemeClr val="tx1"/>
              </a:solidFill>
              <a:uFillTx/>
              <a:latin typeface="仿宋" panose="02010609060101010101" charset="-122"/>
              <a:ea typeface="仿宋" panose="02010609060101010101" charset="-122"/>
              <a:cs typeface="仿宋" panose="02010609060101010101" charset="-122"/>
            </a:endParaRPr>
          </a:p>
          <a:p>
            <a:r>
              <a:rPr lang="en-US" altLang="en-US" sz="2000">
                <a:uFillTx/>
                <a:latin typeface="仿宋" panose="02010609060101010101" charset="-122"/>
                <a:ea typeface="仿宋" panose="02010609060101010101" charset="-122"/>
                <a:cs typeface="仿宋" panose="02010609060101010101" charset="-122"/>
                <a:sym typeface="+mn-ea"/>
              </a:rPr>
              <a:t>③</a:t>
            </a:r>
            <a:r>
              <a:rPr lang="zh-CN" altLang="en-US" sz="2000">
                <a:solidFill>
                  <a:schemeClr val="tx1"/>
                </a:solidFill>
                <a:highlight>
                  <a:srgbClr val="00FFFF"/>
                </a:highlight>
                <a:uFillTx/>
                <a:latin typeface="仿宋" panose="02010609060101010101" charset="-122"/>
                <a:ea typeface="仿宋" panose="02010609060101010101" charset="-122"/>
                <a:cs typeface="仿宋" panose="02010609060101010101" charset="-122"/>
              </a:rPr>
              <a:t>赛事特点突出</a:t>
            </a:r>
            <a:r>
              <a:rPr lang="zh-CN" altLang="en-US" sz="2000">
                <a:solidFill>
                  <a:schemeClr val="tx1"/>
                </a:solidFill>
                <a:uFillTx/>
                <a:latin typeface="仿宋" panose="02010609060101010101" charset="-122"/>
                <a:ea typeface="仿宋" panose="02010609060101010101" charset="-122"/>
                <a:cs typeface="仿宋" panose="02010609060101010101" charset="-122"/>
              </a:rPr>
              <a:t>：标注马拉松里程数，既是参赛者完赛的纪念，也是对其体育精神的表彰。（补充的三个角度，只要意思对也可按</a:t>
            </a:r>
            <a:r>
              <a:rPr lang="en-US" altLang="zh-CN" sz="2000">
                <a:solidFill>
                  <a:schemeClr val="tx1"/>
                </a:solidFill>
                <a:uFillTx/>
                <a:latin typeface="仿宋" panose="02010609060101010101" charset="-122"/>
                <a:ea typeface="仿宋" panose="02010609060101010101" charset="-122"/>
                <a:cs typeface="仿宋" panose="02010609060101010101" charset="-122"/>
              </a:rPr>
              <a:t>1</a:t>
            </a:r>
            <a:r>
              <a:rPr lang="zh-CN" altLang="en-US" sz="2000">
                <a:solidFill>
                  <a:schemeClr val="tx1"/>
                </a:solidFill>
                <a:uFillTx/>
                <a:latin typeface="仿宋" panose="02010609060101010101" charset="-122"/>
                <a:ea typeface="仿宋" panose="02010609060101010101" charset="-122"/>
                <a:cs typeface="仿宋" panose="02010609060101010101" charset="-122"/>
              </a:rPr>
              <a:t>点</a:t>
            </a:r>
            <a:r>
              <a:rPr lang="en-US" altLang="zh-CN" sz="2000">
                <a:solidFill>
                  <a:schemeClr val="tx1"/>
                </a:solidFill>
                <a:uFillTx/>
                <a:latin typeface="仿宋" panose="02010609060101010101" charset="-122"/>
                <a:ea typeface="仿宋" panose="02010609060101010101" charset="-122"/>
                <a:cs typeface="仿宋" panose="02010609060101010101" charset="-122"/>
              </a:rPr>
              <a:t>2</a:t>
            </a:r>
            <a:r>
              <a:rPr lang="zh-CN" altLang="en-US" sz="2000">
                <a:solidFill>
                  <a:schemeClr val="tx1"/>
                </a:solidFill>
                <a:uFillTx/>
                <a:latin typeface="仿宋" panose="02010609060101010101" charset="-122"/>
                <a:ea typeface="仿宋" panose="02010609060101010101" charset="-122"/>
                <a:cs typeface="仿宋" panose="02010609060101010101" charset="-122"/>
              </a:rPr>
              <a:t>分，</a:t>
            </a:r>
            <a:r>
              <a:rPr lang="en-US" altLang="zh-CN" sz="2000">
                <a:solidFill>
                  <a:schemeClr val="tx1"/>
                </a:solidFill>
                <a:uFillTx/>
                <a:latin typeface="仿宋" panose="02010609060101010101" charset="-122"/>
                <a:ea typeface="仿宋" panose="02010609060101010101" charset="-122"/>
                <a:cs typeface="仿宋" panose="02010609060101010101" charset="-122"/>
              </a:rPr>
              <a:t>2</a:t>
            </a:r>
            <a:r>
              <a:rPr lang="zh-CN" altLang="en-US" sz="2000">
                <a:solidFill>
                  <a:schemeClr val="tx1"/>
                </a:solidFill>
                <a:uFillTx/>
                <a:latin typeface="仿宋" panose="02010609060101010101" charset="-122"/>
                <a:ea typeface="仿宋" panose="02010609060101010101" charset="-122"/>
                <a:cs typeface="仿宋" panose="02010609060101010101" charset="-122"/>
              </a:rPr>
              <a:t>点</a:t>
            </a:r>
            <a:r>
              <a:rPr lang="en-US" altLang="zh-CN" sz="2000">
                <a:solidFill>
                  <a:schemeClr val="tx1"/>
                </a:solidFill>
                <a:uFillTx/>
                <a:latin typeface="仿宋" panose="02010609060101010101" charset="-122"/>
                <a:ea typeface="仿宋" panose="02010609060101010101" charset="-122"/>
                <a:cs typeface="仿宋" panose="02010609060101010101" charset="-122"/>
              </a:rPr>
              <a:t>5</a:t>
            </a:r>
            <a:r>
              <a:rPr lang="zh-CN" altLang="en-US" sz="2000">
                <a:solidFill>
                  <a:schemeClr val="tx1"/>
                </a:solidFill>
                <a:uFillTx/>
                <a:latin typeface="仿宋" panose="02010609060101010101" charset="-122"/>
                <a:ea typeface="仿宋" panose="02010609060101010101" charset="-122"/>
                <a:cs typeface="仿宋" panose="02010609060101010101" charset="-122"/>
              </a:rPr>
              <a:t>分给分）</a:t>
            </a:r>
            <a:endParaRPr lang="zh-CN" altLang="en-US" sz="2000">
              <a:solidFill>
                <a:schemeClr val="tx1"/>
              </a:solidFill>
              <a:uFillTx/>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3061335"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1042670"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真题链接</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3" name="文本框 12"/>
          <p:cNvSpPr txBox="1"/>
          <p:nvPr>
            <p:custDataLst>
              <p:tags r:id="rId4"/>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9" name="文本框 8"/>
          <p:cNvSpPr txBox="1"/>
          <p:nvPr>
            <p:custDataLst>
              <p:tags r:id="rId5"/>
            </p:custDataLst>
          </p:nvPr>
        </p:nvSpPr>
        <p:spPr>
          <a:xfrm>
            <a:off x="3945255" y="539750"/>
            <a:ext cx="1042670"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例题解析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347980" y="932815"/>
            <a:ext cx="2785110" cy="1969770"/>
          </a:xfrm>
          <a:prstGeom prst="rect">
            <a:avLst/>
          </a:prstGeom>
          <a:noFill/>
        </p:spPr>
        <p:txBody>
          <a:bodyPr wrap="square" rtlCol="0">
            <a:noAutofit/>
          </a:bodyPr>
          <a:p>
            <a:r>
              <a:rPr lang="zh-CN" altLang="en-US" sz="2000">
                <a:highlight>
                  <a:srgbClr val="00FFFF"/>
                </a:highlight>
                <a:latin typeface="宋体" panose="02010600030101010101" pitchFamily="2" charset="-122"/>
                <a:ea typeface="宋体" panose="02010600030101010101" pitchFamily="2" charset="-122"/>
                <a:cs typeface="宋体" panose="02010600030101010101" pitchFamily="2" charset="-122"/>
              </a:rPr>
              <a:t>【</a:t>
            </a:r>
            <a:r>
              <a:rPr lang="en-US" altLang="zh-CN" sz="2000">
                <a:highlight>
                  <a:srgbClr val="00FFFF"/>
                </a:highlight>
                <a:latin typeface="宋体" panose="02010600030101010101" pitchFamily="2" charset="-122"/>
                <a:ea typeface="宋体" panose="02010600030101010101" pitchFamily="2" charset="-122"/>
                <a:cs typeface="宋体" panose="02010600030101010101" pitchFamily="2" charset="-122"/>
              </a:rPr>
              <a:t>2013</a:t>
            </a:r>
            <a:r>
              <a:rPr lang="zh-CN" altLang="en-US" sz="2000">
                <a:highlight>
                  <a:srgbClr val="00FFFF"/>
                </a:highlight>
                <a:latin typeface="宋体" panose="02010600030101010101" pitchFamily="2" charset="-122"/>
                <a:ea typeface="宋体" panose="02010600030101010101" pitchFamily="2" charset="-122"/>
                <a:cs typeface="宋体" panose="02010600030101010101" pitchFamily="2" charset="-122"/>
              </a:rPr>
              <a:t>新课标</a:t>
            </a:r>
            <a:r>
              <a:rPr lang="en-US" altLang="en-US" sz="2000">
                <a:highlight>
                  <a:srgbClr val="00FFFF"/>
                </a:highlight>
                <a:latin typeface="宋体" panose="02010600030101010101" pitchFamily="2" charset="-122"/>
                <a:ea typeface="宋体" panose="02010600030101010101" pitchFamily="2" charset="-122"/>
                <a:cs typeface="宋体" panose="02010600030101010101" pitchFamily="2" charset="-122"/>
              </a:rPr>
              <a:t>Ⅱ</a:t>
            </a:r>
            <a:r>
              <a:rPr lang="zh-CN" altLang="en-US" sz="2000">
                <a:highlight>
                  <a:srgbClr val="00FFFF"/>
                </a:highlight>
                <a:latin typeface="宋体" panose="02010600030101010101" pitchFamily="2" charset="-122"/>
                <a:ea typeface="宋体" panose="02010600030101010101" pitchFamily="2" charset="-122"/>
                <a:cs typeface="宋体" panose="02010600030101010101" pitchFamily="2" charset="-122"/>
              </a:rPr>
              <a:t>卷</a:t>
            </a:r>
            <a:r>
              <a:rPr lang="en-US" altLang="zh-CN" sz="2000">
                <a:highlight>
                  <a:srgbClr val="00FFFF"/>
                </a:highlight>
                <a:latin typeface="宋体" panose="02010600030101010101" pitchFamily="2" charset="-122"/>
                <a:ea typeface="宋体" panose="02010600030101010101" pitchFamily="2" charset="-122"/>
                <a:cs typeface="宋体" panose="02010600030101010101" pitchFamily="2" charset="-122"/>
              </a:rPr>
              <a:t>]</a:t>
            </a:r>
            <a:endParaRPr lang="en-US" altLang="zh-CN" sz="2000">
              <a:highlight>
                <a:srgbClr val="00FFFF"/>
              </a:highlight>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下面是我国的</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solidFill>
                  <a:srgbClr val="C00000"/>
                </a:solidFill>
                <a:latin typeface="宋体" panose="02010600030101010101" pitchFamily="2" charset="-122"/>
                <a:ea typeface="宋体" panose="02010600030101010101" pitchFamily="2" charset="-122"/>
                <a:cs typeface="宋体" panose="02010600030101010101" pitchFamily="2" charset="-122"/>
              </a:rPr>
              <a:t>国家节水标志</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，请写出该标志的</a:t>
            </a:r>
            <a:r>
              <a:rPr lang="zh-CN" altLang="en-US" sz="2000">
                <a:solidFill>
                  <a:srgbClr val="C00000"/>
                </a:solidFill>
                <a:latin typeface="宋体" panose="02010600030101010101" pitchFamily="2" charset="-122"/>
                <a:ea typeface="宋体" panose="02010600030101010101" pitchFamily="2" charset="-122"/>
                <a:cs typeface="宋体" panose="02010600030101010101" pitchFamily="2" charset="-122"/>
              </a:rPr>
              <a:t>构图要素</a:t>
            </a:r>
            <a:r>
              <a:rPr lang="zh-CN" altLang="en-US" sz="2000">
                <a:latin typeface="宋体" panose="02010600030101010101" pitchFamily="2" charset="-122"/>
                <a:ea typeface="宋体" panose="02010600030101010101" pitchFamily="2" charset="-122"/>
                <a:cs typeface="宋体" panose="02010600030101010101" pitchFamily="2" charset="-122"/>
              </a:rPr>
              <a:t>及其</a:t>
            </a:r>
            <a:r>
              <a:rPr lang="zh-CN" altLang="en-US" sz="2000">
                <a:solidFill>
                  <a:srgbClr val="C00000"/>
                </a:solidFill>
                <a:latin typeface="宋体" panose="02010600030101010101" pitchFamily="2" charset="-122"/>
                <a:ea typeface="宋体" panose="02010600030101010101" pitchFamily="2" charset="-122"/>
                <a:cs typeface="宋体" panose="02010600030101010101" pitchFamily="2" charset="-122"/>
              </a:rPr>
              <a:t>寓意</a:t>
            </a:r>
            <a:r>
              <a:rPr lang="zh-CN" altLang="en-US" sz="2000">
                <a:latin typeface="宋体" panose="02010600030101010101" pitchFamily="2" charset="-122"/>
                <a:ea typeface="宋体" panose="02010600030101010101" pitchFamily="2" charset="-122"/>
                <a:cs typeface="宋体" panose="02010600030101010101" pitchFamily="2" charset="-122"/>
              </a:rPr>
              <a:t>，要求语意简明，句子通顺，不超过</a:t>
            </a:r>
            <a:r>
              <a:rPr lang="en-US" altLang="zh-CN" sz="2000">
                <a:latin typeface="宋体" panose="02010600030101010101" pitchFamily="2" charset="-122"/>
                <a:ea typeface="宋体" panose="02010600030101010101" pitchFamily="2" charset="-122"/>
                <a:cs typeface="宋体" panose="02010600030101010101" pitchFamily="2" charset="-122"/>
              </a:rPr>
              <a:t>70</a:t>
            </a:r>
            <a:r>
              <a:rPr lang="zh-CN" altLang="en-US" sz="2000">
                <a:latin typeface="宋体" panose="02010600030101010101" pitchFamily="2" charset="-122"/>
                <a:ea typeface="宋体" panose="02010600030101010101" pitchFamily="2" charset="-122"/>
                <a:cs typeface="宋体" panose="02010600030101010101" pitchFamily="2" charset="-122"/>
              </a:rPr>
              <a:t>个字</a:t>
            </a:r>
            <a:r>
              <a:rPr lang="en-US" altLang="zh-CN" sz="2000">
                <a:latin typeface="宋体" panose="02010600030101010101" pitchFamily="2" charset="-122"/>
                <a:ea typeface="宋体" panose="02010600030101010101" pitchFamily="2" charset="-122"/>
                <a:cs typeface="宋体" panose="02010600030101010101" pitchFamily="2" charset="-122"/>
              </a:rPr>
              <a:t>(5</a:t>
            </a:r>
            <a:r>
              <a:rPr lang="zh-CN" altLang="en-US" sz="2000">
                <a:latin typeface="宋体" panose="02010600030101010101" pitchFamily="2" charset="-122"/>
                <a:ea typeface="宋体" panose="02010600030101010101" pitchFamily="2" charset="-122"/>
                <a:cs typeface="宋体" panose="02010600030101010101" pitchFamily="2" charset="-122"/>
              </a:rPr>
              <a:t>分</a:t>
            </a:r>
            <a:r>
              <a:rPr lang="en-US" altLang="zh-CN" sz="2000">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6"/>
          <a:stretch>
            <a:fillRect/>
          </a:stretch>
        </p:blipFill>
        <p:spPr>
          <a:xfrm>
            <a:off x="386080" y="3358515"/>
            <a:ext cx="2783840" cy="2199640"/>
          </a:xfrm>
          <a:prstGeom prst="rect">
            <a:avLst/>
          </a:prstGeom>
        </p:spPr>
      </p:pic>
      <p:sp>
        <p:nvSpPr>
          <p:cNvPr id="4" name="文本框 3"/>
          <p:cNvSpPr txBox="1"/>
          <p:nvPr/>
        </p:nvSpPr>
        <p:spPr>
          <a:xfrm>
            <a:off x="3769360" y="1087755"/>
            <a:ext cx="8162290" cy="4963160"/>
          </a:xfrm>
          <a:prstGeom prst="rect">
            <a:avLst/>
          </a:prstGeom>
          <a:noFill/>
        </p:spPr>
        <p:txBody>
          <a:bodyPr wrap="square" rtlCol="0">
            <a:noAutofit/>
          </a:bodyPr>
          <a:p>
            <a:r>
              <a:rPr lang="zh-CN" altLang="en-US">
                <a:highlight>
                  <a:srgbClr val="00FFFF"/>
                </a:highlight>
              </a:rPr>
              <a:t>第一步</a:t>
            </a:r>
            <a:r>
              <a:rPr lang="en-US" altLang="zh-CN">
                <a:highlight>
                  <a:srgbClr val="00FFFF"/>
                </a:highlight>
              </a:rPr>
              <a:t>:</a:t>
            </a:r>
            <a:r>
              <a:rPr lang="zh-CN" altLang="en-US">
                <a:highlight>
                  <a:srgbClr val="00FFFF"/>
                </a:highlight>
              </a:rPr>
              <a:t>看图找要素。</a:t>
            </a:r>
            <a:endParaRPr lang="zh-CN" altLang="en-US">
              <a:highlight>
                <a:srgbClr val="00FFFF"/>
              </a:highlight>
            </a:endParaRPr>
          </a:p>
          <a:p>
            <a:r>
              <a:rPr lang="en-US" altLang="zh-CN"/>
              <a:t>       </a:t>
            </a:r>
            <a:r>
              <a:rPr lang="zh-CN" altLang="en-US"/>
              <a:t>该节水标志具有</a:t>
            </a:r>
            <a:r>
              <a:rPr lang="zh-CN" altLang="en-US">
                <a:highlight>
                  <a:srgbClr val="FFFF00"/>
                </a:highlight>
              </a:rPr>
              <a:t>三个构图要素</a:t>
            </a:r>
            <a:r>
              <a:rPr lang="en-US" altLang="zh-CN"/>
              <a:t>:</a:t>
            </a:r>
            <a:r>
              <a:rPr lang="zh-CN" altLang="en-US"/>
              <a:t>一个</a:t>
            </a:r>
            <a:r>
              <a:rPr lang="zh-CN" altLang="en-US">
                <a:highlight>
                  <a:srgbClr val="FFFF00"/>
                </a:highlight>
              </a:rPr>
              <a:t>圆形</a:t>
            </a:r>
            <a:r>
              <a:rPr lang="zh-CN" altLang="en-US"/>
              <a:t>、一</a:t>
            </a:r>
            <a:r>
              <a:rPr lang="zh-CN" altLang="en-US">
                <a:highlight>
                  <a:srgbClr val="FFFF00"/>
                </a:highlight>
              </a:rPr>
              <a:t>滴水</a:t>
            </a:r>
            <a:r>
              <a:rPr lang="zh-CN" altLang="en-US"/>
              <a:t>、一只</a:t>
            </a:r>
            <a:r>
              <a:rPr lang="zh-CN" altLang="en-US">
                <a:highlight>
                  <a:srgbClr val="FFFF00"/>
                </a:highlight>
              </a:rPr>
              <a:t>手</a:t>
            </a:r>
            <a:r>
              <a:rPr lang="zh-CN" altLang="en-US"/>
              <a:t>。如果对</a:t>
            </a:r>
            <a:r>
              <a:rPr lang="en-US" altLang="zh-CN"/>
              <a:t>“</a:t>
            </a:r>
            <a:r>
              <a:rPr lang="zh-CN" altLang="en-US"/>
              <a:t>手</a:t>
            </a:r>
            <a:r>
              <a:rPr lang="en-US" altLang="zh-CN"/>
              <a:t>”</a:t>
            </a:r>
            <a:r>
              <a:rPr lang="zh-CN" altLang="en-US"/>
              <a:t>从事物形象方面延伸联想，还能把</a:t>
            </a:r>
            <a:r>
              <a:rPr lang="en-US" altLang="zh-CN"/>
              <a:t>“</a:t>
            </a:r>
            <a:r>
              <a:rPr lang="zh-CN" altLang="en-US"/>
              <a:t>手</a:t>
            </a:r>
            <a:r>
              <a:rPr lang="en-US" altLang="zh-CN"/>
              <a:t>”</a:t>
            </a:r>
            <a:r>
              <a:rPr lang="zh-CN" altLang="en-US"/>
              <a:t>看成一条</a:t>
            </a:r>
            <a:r>
              <a:rPr lang="zh-CN" altLang="en-US">
                <a:highlight>
                  <a:srgbClr val="FFFF00"/>
                </a:highlight>
              </a:rPr>
              <a:t>蜿蜒的河流</a:t>
            </a:r>
            <a:r>
              <a:rPr lang="en-US" altLang="zh-CN"/>
              <a:t>;</a:t>
            </a:r>
            <a:r>
              <a:rPr lang="zh-CN" altLang="en-US"/>
              <a:t>如果进一步从文字方面延伸联想，甚至可以把</a:t>
            </a:r>
            <a:r>
              <a:rPr lang="en-US" altLang="zh-CN"/>
              <a:t>“</a:t>
            </a:r>
            <a:r>
              <a:rPr lang="zh-CN" altLang="en-US"/>
              <a:t>手</a:t>
            </a:r>
            <a:r>
              <a:rPr lang="en-US" altLang="zh-CN"/>
              <a:t>”</a:t>
            </a:r>
            <a:r>
              <a:rPr lang="zh-CN" altLang="en-US"/>
              <a:t>看成</a:t>
            </a:r>
            <a:r>
              <a:rPr lang="en-US" altLang="zh-CN"/>
              <a:t>“</a:t>
            </a:r>
            <a:r>
              <a:rPr lang="zh-CN" altLang="en-US"/>
              <a:t>节约</a:t>
            </a:r>
            <a:r>
              <a:rPr lang="en-US" altLang="zh-CN"/>
              <a:t>”</a:t>
            </a:r>
            <a:r>
              <a:rPr lang="zh-CN" altLang="en-US"/>
              <a:t>一词的拼音首字母</a:t>
            </a:r>
            <a:r>
              <a:rPr lang="en-US" altLang="zh-CN"/>
              <a:t>“J”</a:t>
            </a:r>
            <a:r>
              <a:rPr lang="zh-CN" altLang="en-US"/>
              <a:t>，还可把白色部分看成一个缺少了左右两点的</a:t>
            </a:r>
            <a:r>
              <a:rPr lang="en-US" altLang="zh-CN"/>
              <a:t>“</a:t>
            </a:r>
            <a:r>
              <a:rPr lang="zh-CN" altLang="en-US"/>
              <a:t>心</a:t>
            </a:r>
            <a:r>
              <a:rPr lang="en-US" altLang="zh-CN"/>
              <a:t>”</a:t>
            </a:r>
            <a:r>
              <a:rPr lang="zh-CN" altLang="en-US"/>
              <a:t>字</a:t>
            </a:r>
            <a:r>
              <a:rPr lang="en-US" altLang="zh-CN"/>
              <a:t>;</a:t>
            </a:r>
            <a:r>
              <a:rPr lang="zh-CN" altLang="en-US"/>
              <a:t>当然，这些延伸联想的内容有比较明显和不明显的区别。</a:t>
            </a:r>
            <a:endParaRPr lang="zh-CN" altLang="en-US"/>
          </a:p>
          <a:p>
            <a:r>
              <a:rPr lang="zh-CN" altLang="en-US">
                <a:highlight>
                  <a:srgbClr val="00FFFF"/>
                </a:highlight>
              </a:rPr>
              <a:t>第二步</a:t>
            </a:r>
            <a:r>
              <a:rPr lang="en-US" altLang="zh-CN">
                <a:highlight>
                  <a:srgbClr val="00FFFF"/>
                </a:highlight>
              </a:rPr>
              <a:t>:</a:t>
            </a:r>
            <a:r>
              <a:rPr lang="zh-CN" altLang="en-US">
                <a:highlight>
                  <a:srgbClr val="00FFFF"/>
                </a:highlight>
              </a:rPr>
              <a:t>用文字简明表达。</a:t>
            </a:r>
            <a:endParaRPr lang="zh-CN" altLang="en-US">
              <a:highlight>
                <a:srgbClr val="00FFFF"/>
              </a:highlight>
            </a:endParaRPr>
          </a:p>
          <a:p>
            <a:r>
              <a:rPr lang="en-US" altLang="zh-CN"/>
              <a:t>       </a:t>
            </a:r>
            <a:r>
              <a:rPr lang="zh-CN" altLang="en-US"/>
              <a:t>限于题干所要求的字数，在用文字表达的时候，无法写出全部可能的寓意，只能把</a:t>
            </a:r>
            <a:r>
              <a:rPr lang="zh-CN" altLang="en-US">
                <a:solidFill>
                  <a:srgbClr val="C00000"/>
                </a:solidFill>
              </a:rPr>
              <a:t>明显的构成要素提取出来</a:t>
            </a:r>
            <a:r>
              <a:rPr lang="zh-CN" altLang="en-US"/>
              <a:t>，把</a:t>
            </a:r>
            <a:r>
              <a:rPr lang="zh-CN" altLang="en-US">
                <a:solidFill>
                  <a:srgbClr val="C00000"/>
                </a:solidFill>
              </a:rPr>
              <a:t>比较明显的寓意概括出来</a:t>
            </a:r>
            <a:r>
              <a:rPr lang="zh-CN" altLang="en-US"/>
              <a:t>。</a:t>
            </a:r>
            <a:r>
              <a:rPr lang="zh-CN" altLang="en-US">
                <a:solidFill>
                  <a:srgbClr val="C00000"/>
                </a:solidFill>
              </a:rPr>
              <a:t>从外向内、从小到大写出寓意</a:t>
            </a:r>
            <a:r>
              <a:rPr lang="zh-CN" altLang="en-US"/>
              <a:t>。</a:t>
            </a:r>
            <a:endParaRPr lang="zh-CN" altLang="en-US"/>
          </a:p>
          <a:p>
            <a:r>
              <a:rPr lang="zh-CN" altLang="en-US">
                <a:highlight>
                  <a:srgbClr val="00FFFF"/>
                </a:highlight>
              </a:rPr>
              <a:t>第三步</a:t>
            </a:r>
            <a:r>
              <a:rPr lang="en-US" altLang="zh-CN">
                <a:highlight>
                  <a:srgbClr val="00FFFF"/>
                </a:highlight>
              </a:rPr>
              <a:t>:</a:t>
            </a:r>
            <a:r>
              <a:rPr lang="zh-CN" altLang="en-US">
                <a:highlight>
                  <a:srgbClr val="00FFFF"/>
                </a:highlight>
              </a:rPr>
              <a:t>避免表达不流畅。</a:t>
            </a:r>
            <a:endParaRPr lang="zh-CN" altLang="en-US">
              <a:highlight>
                <a:srgbClr val="00FFFF"/>
              </a:highlight>
            </a:endParaRPr>
          </a:p>
          <a:p>
            <a:endParaRPr lang="zh-CN" altLang="en-US">
              <a:solidFill>
                <a:srgbClr val="FF0000"/>
              </a:solidFill>
            </a:endParaRPr>
          </a:p>
          <a:p>
            <a:r>
              <a:rPr lang="zh-CN" altLang="en-US">
                <a:solidFill>
                  <a:srgbClr val="FF0000"/>
                </a:solidFill>
                <a:highlight>
                  <a:srgbClr val="00FFFF"/>
                </a:highlight>
              </a:rPr>
              <a:t>参考答案</a:t>
            </a:r>
            <a:r>
              <a:rPr lang="en-US" altLang="zh-CN">
                <a:solidFill>
                  <a:srgbClr val="FF0000"/>
                </a:solidFill>
                <a:highlight>
                  <a:srgbClr val="00FFFF"/>
                </a:highlight>
              </a:rPr>
              <a:t>:</a:t>
            </a:r>
            <a:r>
              <a:rPr lang="zh-CN" altLang="en-US">
                <a:solidFill>
                  <a:srgbClr val="FF0000"/>
                </a:solidFill>
              </a:rPr>
              <a:t>图标由水滴、手掌和圆形组成。圆形代表地球，象征节水能保护地球生态</a:t>
            </a:r>
            <a:r>
              <a:rPr lang="en-US" altLang="zh-CN">
                <a:solidFill>
                  <a:srgbClr val="FF0000"/>
                </a:solidFill>
              </a:rPr>
              <a:t>;</a:t>
            </a:r>
            <a:r>
              <a:rPr lang="zh-CN" altLang="en-US">
                <a:solidFill>
                  <a:srgbClr val="FF0000"/>
                </a:solidFill>
              </a:rPr>
              <a:t>手掌托着水滴，象征人人动手节约每一滴水</a:t>
            </a:r>
            <a:r>
              <a:rPr lang="en-US" altLang="zh-CN">
                <a:solidFill>
                  <a:srgbClr val="FF0000"/>
                </a:solidFill>
              </a:rPr>
              <a:t>;</a:t>
            </a:r>
            <a:r>
              <a:rPr lang="zh-CN" altLang="en-US">
                <a:solidFill>
                  <a:srgbClr val="FF0000"/>
                </a:solidFill>
              </a:rPr>
              <a:t>手掌又像一条河流，象征滴水成河。</a:t>
            </a:r>
            <a:endParaRPr lang="zh-CN" altLang="en-US">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dissolve">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3061335" cy="584009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1042670"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真题链接</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13" name="文本框 12"/>
          <p:cNvSpPr txBox="1"/>
          <p:nvPr>
            <p:custDataLst>
              <p:tags r:id="rId4"/>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9" name="文本框 8"/>
          <p:cNvSpPr txBox="1"/>
          <p:nvPr>
            <p:custDataLst>
              <p:tags r:id="rId5"/>
            </p:custDataLst>
          </p:nvPr>
        </p:nvSpPr>
        <p:spPr>
          <a:xfrm>
            <a:off x="3945255" y="539750"/>
            <a:ext cx="1042670"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例题解析</a:t>
            </a:r>
            <a:endParaRPr lang="zh-CN" sz="1600" noProof="0" dirty="0">
              <a:ln>
                <a:noFill/>
              </a:ln>
              <a:solidFill>
                <a:srgbClr val="00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650" y="932815"/>
            <a:ext cx="2991485" cy="2512695"/>
          </a:xfrm>
          <a:prstGeom prst="rect">
            <a:avLst/>
          </a:prstGeom>
          <a:noFill/>
        </p:spPr>
        <p:txBody>
          <a:bodyPr wrap="square" rtlCol="0">
            <a:noAutofit/>
          </a:bodyPr>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2015</a:t>
            </a:r>
            <a:r>
              <a:rPr lang="zh-CN" altLang="en-US" sz="2000">
                <a:latin typeface="宋体" panose="02010600030101010101" pitchFamily="2" charset="-122"/>
                <a:ea typeface="宋体" panose="02010600030101010101" pitchFamily="2" charset="-122"/>
                <a:cs typeface="宋体" panose="02010600030101010101" pitchFamily="2" charset="-122"/>
              </a:rPr>
              <a:t>新课标</a:t>
            </a:r>
            <a:r>
              <a:rPr lang="en-US" altLang="en-US" sz="2000">
                <a:latin typeface="宋体" panose="02010600030101010101" pitchFamily="2" charset="-122"/>
                <a:ea typeface="宋体" panose="02010600030101010101" pitchFamily="2" charset="-122"/>
                <a:cs typeface="宋体" panose="02010600030101010101" pitchFamily="2" charset="-122"/>
              </a:rPr>
              <a:t>Ⅱ</a:t>
            </a:r>
            <a:r>
              <a:rPr lang="zh-CN" altLang="en-US" sz="2000">
                <a:latin typeface="宋体" panose="02010600030101010101" pitchFamily="2" charset="-122"/>
                <a:ea typeface="宋体" panose="02010600030101010101" pitchFamily="2" charset="-122"/>
                <a:cs typeface="宋体" panose="02010600030101010101" pitchFamily="2" charset="-122"/>
              </a:rPr>
              <a:t>卷</a:t>
            </a:r>
            <a:r>
              <a:rPr lang="en-US" altLang="zh-CN" sz="2000">
                <a:latin typeface="宋体" panose="02010600030101010101" pitchFamily="2" charset="-122"/>
                <a:ea typeface="宋体" panose="02010600030101010101" pitchFamily="2" charset="-122"/>
                <a:cs typeface="宋体" panose="02010600030101010101" pitchFamily="2" charset="-122"/>
              </a:rPr>
              <a:t>]</a:t>
            </a:r>
            <a:endParaRPr lang="en-US" altLang="zh-CN"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下面是联合国发行的</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联合我们的力量</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邮票中的主体图形，请写出构图要素，并说明图形寓意，要求语意简明，句子通顺，不超过</a:t>
            </a:r>
            <a:r>
              <a:rPr lang="en-US" altLang="zh-CN" sz="2000">
                <a:latin typeface="宋体" panose="02010600030101010101" pitchFamily="2" charset="-122"/>
                <a:ea typeface="宋体" panose="02010600030101010101" pitchFamily="2" charset="-122"/>
                <a:cs typeface="宋体" panose="02010600030101010101" pitchFamily="2" charset="-122"/>
              </a:rPr>
              <a:t>85</a:t>
            </a:r>
            <a:r>
              <a:rPr lang="zh-CN" altLang="en-US" sz="2000">
                <a:latin typeface="宋体" panose="02010600030101010101" pitchFamily="2" charset="-122"/>
                <a:ea typeface="宋体" panose="02010600030101010101" pitchFamily="2" charset="-122"/>
                <a:cs typeface="宋体" panose="02010600030101010101" pitchFamily="2" charset="-122"/>
              </a:rPr>
              <a:t>个字。</a:t>
            </a:r>
            <a:r>
              <a:rPr lang="en-US" altLang="zh-CN" sz="2000">
                <a:latin typeface="宋体" panose="02010600030101010101" pitchFamily="2" charset="-122"/>
                <a:ea typeface="宋体" panose="02010600030101010101" pitchFamily="2" charset="-122"/>
                <a:cs typeface="宋体" panose="02010600030101010101" pitchFamily="2" charset="-122"/>
              </a:rPr>
              <a:t>(6</a:t>
            </a:r>
            <a:r>
              <a:rPr lang="zh-CN" altLang="en-US" sz="2000">
                <a:latin typeface="宋体" panose="02010600030101010101" pitchFamily="2" charset="-122"/>
                <a:ea typeface="宋体" panose="02010600030101010101" pitchFamily="2" charset="-122"/>
                <a:cs typeface="宋体" panose="02010600030101010101" pitchFamily="2" charset="-122"/>
              </a:rPr>
              <a:t>分</a:t>
            </a:r>
            <a:r>
              <a:rPr lang="en-US" altLang="zh-CN" sz="2000">
                <a:latin typeface="宋体" panose="02010600030101010101" pitchFamily="2" charset="-122"/>
                <a:ea typeface="宋体" panose="02010600030101010101" pitchFamily="2" charset="-122"/>
                <a:cs typeface="宋体" panose="02010600030101010101" pitchFamily="2" charset="-122"/>
              </a:rPr>
              <a:t>)</a:t>
            </a:r>
            <a:endParaRPr lang="en-US" altLang="zh-CN" sz="20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3569970" y="1087120"/>
            <a:ext cx="8326755" cy="2045335"/>
          </a:xfrm>
          <a:prstGeom prst="rect">
            <a:avLst/>
          </a:prstGeom>
          <a:noFill/>
        </p:spPr>
        <p:txBody>
          <a:bodyPr wrap="square" rtlCol="0">
            <a:noAutofit/>
          </a:bodyPr>
          <a:p>
            <a:r>
              <a:rPr lang="zh-CN" altLang="en-US" sz="2800"/>
              <a:t>【参考答案</a:t>
            </a:r>
            <a:r>
              <a:rPr lang="en-US" altLang="zh-CN" sz="2800"/>
              <a:t>]</a:t>
            </a:r>
            <a:endParaRPr lang="en-US" altLang="zh-CN" sz="2800"/>
          </a:p>
          <a:p>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图形由</a:t>
            </a:r>
            <a:r>
              <a:rPr lang="zh-CN" altLang="en-US" sz="2400">
                <a:solidFill>
                  <a:srgbClr val="C00000"/>
                </a:solidFill>
                <a:latin typeface="仿宋" panose="02010609060101010101" charset="-122"/>
                <a:ea typeface="仿宋" panose="02010609060101010101" charset="-122"/>
                <a:cs typeface="仿宋" panose="02010609060101010101" charset="-122"/>
              </a:rPr>
              <a:t>橄榄枝</a:t>
            </a:r>
            <a:r>
              <a:rPr lang="zh-CN" altLang="en-US" sz="2400">
                <a:latin typeface="仿宋" panose="02010609060101010101" charset="-122"/>
                <a:ea typeface="仿宋" panose="02010609060101010101" charset="-122"/>
                <a:cs typeface="仿宋" panose="02010609060101010101" charset="-122"/>
              </a:rPr>
              <a:t>和</a:t>
            </a:r>
            <a:r>
              <a:rPr lang="zh-CN" altLang="en-US" sz="2400">
                <a:solidFill>
                  <a:srgbClr val="C00000"/>
                </a:solidFill>
                <a:latin typeface="仿宋" panose="02010609060101010101" charset="-122"/>
                <a:ea typeface="仿宋" panose="02010609060101010101" charset="-122"/>
                <a:cs typeface="仿宋" panose="02010609060101010101" charset="-122"/>
              </a:rPr>
              <a:t>多面旗帜</a:t>
            </a:r>
            <a:r>
              <a:rPr lang="zh-CN" altLang="en-US" sz="2400">
                <a:latin typeface="仿宋" panose="02010609060101010101" charset="-122"/>
                <a:ea typeface="仿宋" panose="02010609060101010101" charset="-122"/>
                <a:cs typeface="仿宋" panose="02010609060101010101" charset="-122"/>
              </a:rPr>
              <a:t>组成，这些旗帜又巧妙地构成</a:t>
            </a:r>
            <a:r>
              <a:rPr lang="zh-CN" altLang="en-US" sz="2400">
                <a:solidFill>
                  <a:srgbClr val="C00000"/>
                </a:solidFill>
                <a:latin typeface="仿宋" panose="02010609060101010101" charset="-122"/>
                <a:ea typeface="仿宋" panose="02010609060101010101" charset="-122"/>
                <a:cs typeface="仿宋" panose="02010609060101010101" charset="-122"/>
              </a:rPr>
              <a:t>一只飞翔的鸽子</a:t>
            </a:r>
            <a:r>
              <a:rPr lang="en-US" altLang="zh-CN" sz="2400">
                <a:latin typeface="仿宋" panose="02010609060101010101" charset="-122"/>
                <a:ea typeface="仿宋" panose="02010609060101010101" charset="-122"/>
                <a:cs typeface="仿宋" panose="02010609060101010101" charset="-122"/>
              </a:rPr>
              <a:t>(2</a:t>
            </a:r>
            <a:r>
              <a:rPr lang="zh-CN" altLang="en-US" sz="2400">
                <a:latin typeface="仿宋" panose="02010609060101010101" charset="-122"/>
                <a:ea typeface="仿宋" panose="02010609060101010101" charset="-122"/>
                <a:cs typeface="仿宋" panose="02010609060101010101" charset="-122"/>
              </a:rPr>
              <a:t>分</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。旗帜代表不同国家，鸽子代表和平，飞鸽衔着橄榄枝，强化了和平寓意，</a:t>
            </a:r>
            <a:r>
              <a:rPr lang="en-US" altLang="zh-CN" sz="2400">
                <a:latin typeface="仿宋" panose="02010609060101010101" charset="-122"/>
                <a:ea typeface="仿宋" panose="02010609060101010101" charset="-122"/>
                <a:cs typeface="仿宋" panose="02010609060101010101" charset="-122"/>
              </a:rPr>
              <a:t>(2</a:t>
            </a:r>
            <a:r>
              <a:rPr lang="zh-CN" altLang="en-US" sz="2400">
                <a:latin typeface="仿宋" panose="02010609060101010101" charset="-122"/>
                <a:ea typeface="仿宋" panose="02010609060101010101" charset="-122"/>
                <a:cs typeface="仿宋" panose="02010609060101010101" charset="-122"/>
              </a:rPr>
              <a:t>分</a:t>
            </a:r>
            <a:r>
              <a:rPr lang="en-US" altLang="zh-CN" sz="2400">
                <a:latin typeface="仿宋" panose="02010609060101010101" charset="-122"/>
                <a:ea typeface="仿宋" panose="02010609060101010101" charset="-122"/>
                <a:cs typeface="仿宋" panose="02010609060101010101" charset="-122"/>
              </a:rPr>
              <a:t>)</a:t>
            </a:r>
            <a:r>
              <a:rPr lang="zh-CN" altLang="en-US" sz="2400">
                <a:latin typeface="仿宋" panose="02010609060101010101" charset="-122"/>
                <a:ea typeface="仿宋" panose="02010609060101010101" charset="-122"/>
                <a:cs typeface="仿宋" panose="02010609060101010101" charset="-122"/>
              </a:rPr>
              <a:t>整个图形表示各国应齐心协力、维护和平。</a:t>
            </a:r>
            <a:r>
              <a:rPr lang="en-US" altLang="zh-CN" sz="2400">
                <a:latin typeface="仿宋" panose="02010609060101010101" charset="-122"/>
                <a:ea typeface="仿宋" panose="02010609060101010101" charset="-122"/>
                <a:cs typeface="仿宋" panose="02010609060101010101" charset="-122"/>
              </a:rPr>
              <a:t>(2</a:t>
            </a:r>
            <a:r>
              <a:rPr lang="zh-CN" altLang="en-US" sz="2400">
                <a:latin typeface="仿宋" panose="02010609060101010101" charset="-122"/>
                <a:ea typeface="仿宋" panose="02010609060101010101" charset="-122"/>
                <a:cs typeface="仿宋" panose="02010609060101010101" charset="-122"/>
              </a:rPr>
              <a:t>分</a:t>
            </a:r>
            <a:r>
              <a:rPr lang="en-US" altLang="zh-CN" sz="2400">
                <a:latin typeface="仿宋" panose="02010609060101010101" charset="-122"/>
                <a:ea typeface="仿宋" panose="02010609060101010101" charset="-122"/>
                <a:cs typeface="仿宋" panose="02010609060101010101" charset="-122"/>
              </a:rPr>
              <a:t>)</a:t>
            </a:r>
            <a:endParaRPr lang="en-US" altLang="zh-CN" sz="2400">
              <a:latin typeface="仿宋" panose="02010609060101010101" charset="-122"/>
              <a:ea typeface="仿宋" panose="02010609060101010101" charset="-122"/>
              <a:cs typeface="仿宋" panose="02010609060101010101" charset="-122"/>
            </a:endParaRPr>
          </a:p>
        </p:txBody>
      </p:sp>
      <p:pic>
        <p:nvPicPr>
          <p:cNvPr id="5" name="图片 4"/>
          <p:cNvPicPr>
            <a:picLocks noChangeAspect="1"/>
          </p:cNvPicPr>
          <p:nvPr/>
        </p:nvPicPr>
        <p:blipFill>
          <a:blip r:embed="rId6"/>
          <a:stretch>
            <a:fillRect/>
          </a:stretch>
        </p:blipFill>
        <p:spPr>
          <a:xfrm>
            <a:off x="513715" y="3514725"/>
            <a:ext cx="2334895" cy="2356485"/>
          </a:xfrm>
          <a:prstGeom prst="rect">
            <a:avLst/>
          </a:prstGeom>
        </p:spPr>
      </p:pic>
      <p:sp>
        <p:nvSpPr>
          <p:cNvPr id="6" name="文本框 5"/>
          <p:cNvSpPr txBox="1"/>
          <p:nvPr/>
        </p:nvSpPr>
        <p:spPr>
          <a:xfrm>
            <a:off x="3798570" y="3724275"/>
            <a:ext cx="7338695" cy="1938020"/>
          </a:xfrm>
          <a:prstGeom prst="rect">
            <a:avLst/>
          </a:prstGeom>
          <a:noFill/>
        </p:spPr>
        <p:txBody>
          <a:bodyPr wrap="square" rtlCol="0">
            <a:spAutoFit/>
          </a:bodyPr>
          <a:p>
            <a:r>
              <a:rPr lang="zh-CN" altLang="en-US" sz="2400">
                <a:highlight>
                  <a:srgbClr val="00FFFF"/>
                </a:highlight>
                <a:latin typeface="仿宋_GB2312" panose="02010609030101010101" charset="-122"/>
                <a:ea typeface="仿宋_GB2312" panose="02010609030101010101" charset="-122"/>
                <a:sym typeface="+mn-ea"/>
              </a:rPr>
              <a:t>方法小结</a:t>
            </a:r>
            <a:endParaRPr lang="zh-CN" altLang="en-US" sz="2400">
              <a:highlight>
                <a:srgbClr val="00FFFF"/>
              </a:highlight>
              <a:latin typeface="仿宋_GB2312" panose="02010609030101010101" charset="-122"/>
              <a:ea typeface="仿宋_GB2312" panose="02010609030101010101" charset="-122"/>
            </a:endParaRPr>
          </a:p>
          <a:p>
            <a:r>
              <a:rPr lang="zh-CN" altLang="en-US" sz="2400">
                <a:latin typeface="仿宋_GB2312" panose="02010609030101010101" charset="-122"/>
                <a:ea typeface="仿宋_GB2312" panose="02010609030101010101" charset="-122"/>
                <a:sym typeface="+mn-ea"/>
              </a:rPr>
              <a:t>一、找准构图要素</a:t>
            </a:r>
            <a:endParaRPr lang="zh-CN" altLang="en-US" sz="2400">
              <a:latin typeface="仿宋_GB2312" panose="02010609030101010101" charset="-122"/>
              <a:ea typeface="仿宋_GB2312" panose="02010609030101010101" charset="-122"/>
            </a:endParaRPr>
          </a:p>
          <a:p>
            <a:r>
              <a:rPr lang="zh-CN" altLang="en-US" sz="2400">
                <a:latin typeface="仿宋_GB2312" panose="02010609030101010101" charset="-122"/>
                <a:ea typeface="仿宋_GB2312" panose="02010609030101010101" charset="-122"/>
                <a:sym typeface="+mn-ea"/>
              </a:rPr>
              <a:t>二、概述图片内容</a:t>
            </a:r>
            <a:endParaRPr lang="zh-CN" altLang="en-US" sz="2400">
              <a:latin typeface="仿宋_GB2312" panose="02010609030101010101" charset="-122"/>
              <a:ea typeface="仿宋_GB2312" panose="02010609030101010101" charset="-122"/>
            </a:endParaRPr>
          </a:p>
          <a:p>
            <a:r>
              <a:rPr lang="zh-CN" altLang="en-US" sz="2400">
                <a:latin typeface="仿宋_GB2312" panose="02010609030101010101" charset="-122"/>
                <a:ea typeface="仿宋_GB2312" panose="02010609030101010101" charset="-122"/>
                <a:sym typeface="+mn-ea"/>
              </a:rPr>
              <a:t>三、揭示标志意义、象征意义</a:t>
            </a:r>
            <a:endParaRPr lang="zh-CN" altLang="en-US" sz="2400">
              <a:latin typeface="仿宋_GB2312" panose="02010609030101010101" charset="-122"/>
              <a:ea typeface="仿宋_GB2312" panose="02010609030101010101" charset="-122"/>
            </a:endParaRPr>
          </a:p>
          <a:p>
            <a:r>
              <a:rPr lang="zh-CN" altLang="en-US" sz="2400">
                <a:latin typeface="仿宋_GB2312" panose="02010609030101010101" charset="-122"/>
                <a:ea typeface="仿宋_GB2312" panose="02010609030101010101" charset="-122"/>
                <a:sym typeface="+mn-ea"/>
              </a:rPr>
              <a:t>四、答题注意顺序：总分、上下、左右、内外</a:t>
            </a:r>
            <a:endParaRPr lang="zh-CN" altLang="en-US" sz="2400">
              <a:latin typeface="仿宋_GB2312" panose="02010609030101010101" charset="-122"/>
              <a:ea typeface="仿宋_GB2312" panose="0201060903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nvGraphicFramePr>
        <p:xfrm>
          <a:off x="1362075" y="945198"/>
          <a:ext cx="9467850" cy="4269105"/>
        </p:xfrm>
        <a:graphic>
          <a:graphicData uri="http://schemas.openxmlformats.org/drawingml/2006/table">
            <a:tbl>
              <a:tblPr/>
              <a:tblGrid>
                <a:gridCol w="923925"/>
                <a:gridCol w="3105150"/>
                <a:gridCol w="1095375"/>
                <a:gridCol w="4343400"/>
              </a:tblGrid>
              <a:tr h="171450">
                <a:tc gridSpan="4">
                  <a:txBody>
                    <a:bodyPr/>
                    <a:p>
                      <a:pPr algn="ctr" fontAlgn="ctr"/>
                      <a:r>
                        <a:rPr lang="zh-CN" altLang="en-US" sz="2200" b="0" i="0">
                          <a:solidFill>
                            <a:srgbClr val="000000"/>
                          </a:solidFill>
                          <a:latin typeface="宋体" panose="02010600030101010101" pitchFamily="2" charset="-122"/>
                          <a:ea typeface="宋体" panose="02010600030101010101" pitchFamily="2" charset="-122"/>
                        </a:rPr>
                        <a:t>高考图文转换考查</a:t>
                      </a:r>
                      <a:endParaRPr lang="zh-CN" altLang="en-US" sz="22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T w="6350" cap="flat" cmpd="sng">
                      <a:solidFill>
                        <a:srgbClr val="000000"/>
                      </a:solidFill>
                      <a:prstDash val="solid"/>
                      <a:headEnd type="none" w="med" len="med"/>
                      <a:tailEnd type="none" w="med" len="med"/>
                    </a:lnT>
                  </a:tcPr>
                </a:tc>
                <a:tc hMerge="1">
                  <a:tcPr>
                    <a:lnT w="6350" cap="flat" cmpd="sng">
                      <a:solidFill>
                        <a:srgbClr val="000000"/>
                      </a:solidFill>
                      <a:prstDash val="solid"/>
                      <a:headEnd type="none" w="med" len="med"/>
                      <a:tailEnd type="none" w="med" len="med"/>
                    </a:lnT>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r>
              <a:tr h="323850">
                <a:tc>
                  <a:txBody>
                    <a:bodyPr/>
                    <a:p>
                      <a:pPr algn="l" fontAlgn="ctr"/>
                      <a:r>
                        <a:rPr lang="zh-CN" altLang="en-US" sz="2000" b="0" i="0">
                          <a:solidFill>
                            <a:srgbClr val="000000"/>
                          </a:solidFill>
                          <a:latin typeface="宋体" panose="02010600030101010101" pitchFamily="2" charset="-122"/>
                          <a:ea typeface="宋体" panose="02010600030101010101" pitchFamily="2" charset="-122"/>
                        </a:rPr>
                        <a:t>年份</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000" b="0" i="0">
                          <a:solidFill>
                            <a:srgbClr val="000000"/>
                          </a:solidFill>
                          <a:latin typeface="宋体" panose="02010600030101010101" pitchFamily="2" charset="-122"/>
                          <a:ea typeface="宋体" panose="02010600030101010101" pitchFamily="2" charset="-122"/>
                        </a:rPr>
                        <a:t>试卷</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000" b="0" i="0">
                          <a:solidFill>
                            <a:srgbClr val="000000"/>
                          </a:solidFill>
                          <a:latin typeface="宋体" panose="02010600030101010101" pitchFamily="2" charset="-122"/>
                          <a:ea typeface="宋体" panose="02010600030101010101" pitchFamily="2" charset="-122"/>
                        </a:rPr>
                        <a:t>题型</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000" b="0" i="0">
                          <a:solidFill>
                            <a:srgbClr val="000000"/>
                          </a:solidFill>
                          <a:latin typeface="宋体" panose="02010600030101010101" pitchFamily="2" charset="-122"/>
                          <a:ea typeface="宋体" panose="02010600030101010101" pitchFamily="2" charset="-122"/>
                        </a:rPr>
                        <a:t>考查能力点</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723900">
                <a:tc>
                  <a:txBody>
                    <a:bodyPr/>
                    <a:p>
                      <a:pPr algn="just" fontAlgn="ctr"/>
                      <a:r>
                        <a:rPr lang="en-US" altLang="zh-CN" sz="2000" b="0" i="0">
                          <a:solidFill>
                            <a:srgbClr val="000000"/>
                          </a:solidFill>
                          <a:latin typeface="宋体" panose="02010600030101010101" pitchFamily="2" charset="-122"/>
                          <a:ea typeface="宋体" panose="02010600030101010101" pitchFamily="2" charset="-122"/>
                        </a:rPr>
                        <a:t>2013</a:t>
                      </a:r>
                      <a:r>
                        <a:rPr lang="zh-CN" altLang="en-US" sz="2000" b="0" i="0">
                          <a:solidFill>
                            <a:srgbClr val="000000"/>
                          </a:solidFill>
                          <a:latin typeface="宋体" panose="02010600030101010101" pitchFamily="2" charset="-122"/>
                          <a:ea typeface="宋体" panose="02010600030101010101" pitchFamily="2" charset="-122"/>
                        </a:rPr>
                        <a:t>年</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2000" b="0" i="0">
                          <a:solidFill>
                            <a:srgbClr val="000000"/>
                          </a:solidFill>
                          <a:latin typeface="宋体" panose="02010600030101010101" pitchFamily="2" charset="-122"/>
                          <a:ea typeface="宋体" panose="02010600030101010101" pitchFamily="2" charset="-122"/>
                        </a:rPr>
                        <a:t>新课标</a:t>
                      </a:r>
                      <a:r>
                        <a:rPr lang="en-US" altLang="zh-CN" sz="2000" b="0" i="0">
                          <a:solidFill>
                            <a:srgbClr val="000000"/>
                          </a:solidFill>
                          <a:latin typeface="宋体" panose="02010600030101010101" pitchFamily="2" charset="-122"/>
                          <a:ea typeface="宋体" panose="02010600030101010101" pitchFamily="2" charset="-122"/>
                        </a:rPr>
                        <a:t>Ⅰ</a:t>
                      </a:r>
                      <a:r>
                        <a:rPr lang="zh-CN" altLang="en-US" sz="2000" b="0" i="0">
                          <a:solidFill>
                            <a:srgbClr val="000000"/>
                          </a:solidFill>
                          <a:latin typeface="宋体" panose="02010600030101010101" pitchFamily="2" charset="-122"/>
                          <a:ea typeface="宋体" panose="02010600030101010101" pitchFamily="2" charset="-122"/>
                        </a:rPr>
                        <a:t>卷和新课标</a:t>
                      </a:r>
                      <a:r>
                        <a:rPr lang="en-US" altLang="zh-CN" sz="2000" b="0" i="0">
                          <a:solidFill>
                            <a:srgbClr val="000000"/>
                          </a:solidFill>
                          <a:latin typeface="宋体" panose="02010600030101010101" pitchFamily="2" charset="-122"/>
                          <a:ea typeface="宋体" panose="02010600030101010101" pitchFamily="2" charset="-122"/>
                        </a:rPr>
                        <a:t>Ⅱ</a:t>
                      </a:r>
                      <a:r>
                        <a:rPr lang="zh-CN" altLang="en-US" sz="2000" b="0" i="0">
                          <a:solidFill>
                            <a:srgbClr val="000000"/>
                          </a:solidFill>
                          <a:latin typeface="宋体" panose="02010600030101010101" pitchFamily="2" charset="-122"/>
                          <a:ea typeface="宋体" panose="02010600030101010101" pitchFamily="2" charset="-122"/>
                        </a:rPr>
                        <a:t>卷</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图表题</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表达简明、连贯、准确、得体、鲜明、生动和图文转换的能力</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647700">
                <a:tc>
                  <a:txBody>
                    <a:bodyPr/>
                    <a:p>
                      <a:pPr algn="just" fontAlgn="ctr"/>
                      <a:r>
                        <a:rPr lang="en-US" altLang="zh-CN" sz="2000" b="0" i="0">
                          <a:solidFill>
                            <a:srgbClr val="000000"/>
                          </a:solidFill>
                          <a:latin typeface="宋体" panose="02010600030101010101" pitchFamily="2" charset="-122"/>
                          <a:ea typeface="宋体" panose="02010600030101010101" pitchFamily="2" charset="-122"/>
                        </a:rPr>
                        <a:t>2014</a:t>
                      </a:r>
                      <a:r>
                        <a:rPr lang="zh-CN" altLang="en-US" sz="2000" b="0" i="0">
                          <a:solidFill>
                            <a:srgbClr val="000000"/>
                          </a:solidFill>
                          <a:latin typeface="宋体" panose="02010600030101010101" pitchFamily="2" charset="-122"/>
                          <a:ea typeface="宋体" panose="02010600030101010101" pitchFamily="2" charset="-122"/>
                        </a:rPr>
                        <a:t>年</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全国</a:t>
                      </a:r>
                      <a:r>
                        <a:rPr lang="en-US" altLang="zh-CN" sz="2000" b="0" i="0">
                          <a:solidFill>
                            <a:srgbClr val="000000"/>
                          </a:solidFill>
                          <a:latin typeface="宋体" panose="02010600030101010101" pitchFamily="2" charset="-122"/>
                          <a:ea typeface="宋体" panose="02010600030101010101" pitchFamily="2" charset="-122"/>
                        </a:rPr>
                        <a:t>I</a:t>
                      </a:r>
                      <a:r>
                        <a:rPr lang="zh-CN" altLang="en-US" sz="2000" b="0" i="0">
                          <a:solidFill>
                            <a:srgbClr val="000000"/>
                          </a:solidFill>
                          <a:latin typeface="宋体" panose="02010600030101010101" pitchFamily="2" charset="-122"/>
                          <a:ea typeface="宋体" panose="02010600030101010101" pitchFamily="2" charset="-122"/>
                        </a:rPr>
                        <a:t>卷和全国卷</a:t>
                      </a:r>
                      <a:r>
                        <a:rPr lang="en-US" altLang="zh-CN" sz="2000" b="0" i="0">
                          <a:solidFill>
                            <a:srgbClr val="000000"/>
                          </a:solidFill>
                          <a:latin typeface="宋体" panose="02010600030101010101" pitchFamily="2" charset="-122"/>
                          <a:ea typeface="宋体" panose="02010600030101010101" pitchFamily="2" charset="-122"/>
                        </a:rPr>
                        <a:t>II</a:t>
                      </a:r>
                      <a:endParaRPr lang="en-US" altLang="zh-CN"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流程图</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语言表达简明、连贯、准确和图文转换的能力</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787400">
                <a:tc>
                  <a:txBody>
                    <a:bodyPr/>
                    <a:p>
                      <a:pPr algn="just" fontAlgn="ctr"/>
                      <a:r>
                        <a:rPr lang="en-US" altLang="zh-CN" sz="2000" b="0" i="0">
                          <a:solidFill>
                            <a:srgbClr val="000000"/>
                          </a:solidFill>
                          <a:latin typeface="宋体" panose="02010600030101010101" pitchFamily="2" charset="-122"/>
                          <a:ea typeface="宋体" panose="02010600030101010101" pitchFamily="2" charset="-122"/>
                        </a:rPr>
                        <a:t>2015</a:t>
                      </a:r>
                      <a:r>
                        <a:rPr lang="zh-CN" altLang="en-US" sz="2000" b="0" i="0">
                          <a:solidFill>
                            <a:srgbClr val="000000"/>
                          </a:solidFill>
                          <a:latin typeface="宋体" panose="02010600030101010101" pitchFamily="2" charset="-122"/>
                          <a:ea typeface="宋体" panose="02010600030101010101" pitchFamily="2" charset="-122"/>
                        </a:rPr>
                        <a:t>年</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全国</a:t>
                      </a:r>
                      <a:r>
                        <a:rPr lang="en-US" altLang="zh-CN" sz="2000" b="0" i="0">
                          <a:solidFill>
                            <a:srgbClr val="000000"/>
                          </a:solidFill>
                          <a:latin typeface="宋体" panose="02010600030101010101" pitchFamily="2" charset="-122"/>
                          <a:ea typeface="宋体" panose="02010600030101010101" pitchFamily="2" charset="-122"/>
                        </a:rPr>
                        <a:t>I</a:t>
                      </a:r>
                      <a:r>
                        <a:rPr lang="zh-CN" altLang="en-US" sz="2000" b="0" i="0">
                          <a:solidFill>
                            <a:srgbClr val="000000"/>
                          </a:solidFill>
                          <a:latin typeface="宋体" panose="02010600030101010101" pitchFamily="2" charset="-122"/>
                          <a:ea typeface="宋体" panose="02010600030101010101" pitchFamily="2" charset="-122"/>
                        </a:rPr>
                        <a:t>卷和全国</a:t>
                      </a:r>
                      <a:r>
                        <a:rPr lang="en-US" altLang="zh-CN" sz="2000" b="0" i="0">
                          <a:solidFill>
                            <a:srgbClr val="000000"/>
                          </a:solidFill>
                          <a:latin typeface="宋体" panose="02010600030101010101" pitchFamily="2" charset="-122"/>
                          <a:ea typeface="宋体" panose="02010600030101010101" pitchFamily="2" charset="-122"/>
                        </a:rPr>
                        <a:t>II</a:t>
                      </a:r>
                      <a:r>
                        <a:rPr lang="zh-CN" altLang="en-US" sz="2000" b="0" i="0">
                          <a:solidFill>
                            <a:srgbClr val="000000"/>
                          </a:solidFill>
                          <a:latin typeface="宋体" panose="02010600030101010101" pitchFamily="2" charset="-122"/>
                          <a:ea typeface="宋体" panose="02010600030101010101" pitchFamily="2" charset="-122"/>
                        </a:rPr>
                        <a:t>卷</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徽标题</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语言表达简明、连贯、准确、得体、鲜明、生动和图文转换的能力</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971550">
                <a:tc>
                  <a:txBody>
                    <a:bodyPr/>
                    <a:p>
                      <a:pPr algn="just" fontAlgn="ctr"/>
                      <a:r>
                        <a:rPr lang="en-US" altLang="zh-CN" sz="2000" b="0" i="0">
                          <a:solidFill>
                            <a:srgbClr val="000000"/>
                          </a:solidFill>
                          <a:latin typeface="宋体" panose="02010600030101010101" pitchFamily="2" charset="-122"/>
                          <a:ea typeface="宋体" panose="02010600030101010101" pitchFamily="2" charset="-122"/>
                        </a:rPr>
                        <a:t>2016</a:t>
                      </a:r>
                      <a:r>
                        <a:rPr lang="zh-CN" altLang="en-US" sz="2000" b="0" i="0">
                          <a:solidFill>
                            <a:srgbClr val="000000"/>
                          </a:solidFill>
                          <a:latin typeface="宋体" panose="02010600030101010101" pitchFamily="2" charset="-122"/>
                          <a:ea typeface="宋体" panose="02010600030101010101" pitchFamily="2" charset="-122"/>
                        </a:rPr>
                        <a:t>年</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全国</a:t>
                      </a:r>
                      <a:r>
                        <a:rPr lang="en-US" altLang="zh-CN" sz="2000" b="0" i="0">
                          <a:solidFill>
                            <a:srgbClr val="000000"/>
                          </a:solidFill>
                          <a:latin typeface="宋体" panose="02010600030101010101" pitchFamily="2" charset="-122"/>
                          <a:ea typeface="宋体" panose="02010600030101010101" pitchFamily="2" charset="-122"/>
                        </a:rPr>
                        <a:t>I</a:t>
                      </a:r>
                      <a:r>
                        <a:rPr lang="zh-CN" altLang="en-US" sz="2000" b="0" i="0">
                          <a:solidFill>
                            <a:srgbClr val="000000"/>
                          </a:solidFill>
                          <a:latin typeface="宋体" panose="02010600030101010101" pitchFamily="2" charset="-122"/>
                          <a:ea typeface="宋体" panose="02010600030101010101" pitchFamily="2" charset="-122"/>
                        </a:rPr>
                        <a:t>卷、全国</a:t>
                      </a:r>
                      <a:r>
                        <a:rPr lang="en-US" altLang="zh-CN" sz="2000" b="0" i="0">
                          <a:solidFill>
                            <a:srgbClr val="000000"/>
                          </a:solidFill>
                          <a:latin typeface="宋体" panose="02010600030101010101" pitchFamily="2" charset="-122"/>
                          <a:ea typeface="宋体" panose="02010600030101010101" pitchFamily="2" charset="-122"/>
                        </a:rPr>
                        <a:t>II</a:t>
                      </a:r>
                      <a:r>
                        <a:rPr lang="zh-CN" altLang="en-US" sz="2000" b="0" i="0">
                          <a:solidFill>
                            <a:srgbClr val="000000"/>
                          </a:solidFill>
                          <a:latin typeface="宋体" panose="02010600030101010101" pitchFamily="2" charset="-122"/>
                          <a:ea typeface="宋体" panose="02010600030101010101" pitchFamily="2" charset="-122"/>
                        </a:rPr>
                        <a:t>卷和全国</a:t>
                      </a:r>
                      <a:r>
                        <a:rPr lang="en-US" altLang="zh-CN" sz="2000" b="0" i="0">
                          <a:solidFill>
                            <a:srgbClr val="000000"/>
                          </a:solidFill>
                          <a:latin typeface="宋体" panose="02010600030101010101" pitchFamily="2" charset="-122"/>
                          <a:ea typeface="宋体" panose="02010600030101010101" pitchFamily="2" charset="-122"/>
                        </a:rPr>
                        <a:t>III</a:t>
                      </a:r>
                      <a:r>
                        <a:rPr lang="zh-CN" altLang="en-US" sz="2000" b="0" i="0">
                          <a:solidFill>
                            <a:srgbClr val="000000"/>
                          </a:solidFill>
                          <a:latin typeface="宋体" panose="02010600030101010101" pitchFamily="2" charset="-122"/>
                          <a:ea typeface="宋体" panose="02010600030101010101" pitchFamily="2" charset="-122"/>
                        </a:rPr>
                        <a:t>卷</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流程图</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语言表达简明、连贯、准确和图文转换的能力</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69900">
                <a:tc>
                  <a:txBody>
                    <a:bodyPr/>
                    <a:p>
                      <a:pPr algn="just" fontAlgn="ctr"/>
                      <a:r>
                        <a:rPr lang="en-US" altLang="zh-CN" sz="2000" b="0" i="0">
                          <a:solidFill>
                            <a:srgbClr val="000000"/>
                          </a:solidFill>
                          <a:latin typeface="宋体" panose="02010600030101010101" pitchFamily="2" charset="-122"/>
                          <a:ea typeface="宋体" panose="02010600030101010101" pitchFamily="2" charset="-122"/>
                        </a:rPr>
                        <a:t>2018</a:t>
                      </a:r>
                      <a:r>
                        <a:rPr lang="zh-CN" altLang="en-US" sz="2000" b="0" i="0">
                          <a:solidFill>
                            <a:srgbClr val="000000"/>
                          </a:solidFill>
                          <a:latin typeface="宋体" panose="02010600030101010101" pitchFamily="2" charset="-122"/>
                          <a:ea typeface="宋体" panose="02010600030101010101" pitchFamily="2" charset="-122"/>
                        </a:rPr>
                        <a:t>年</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全国卷</a:t>
                      </a:r>
                      <a:r>
                        <a:rPr lang="en-US" altLang="zh-CN" sz="2000" b="0" i="0">
                          <a:solidFill>
                            <a:srgbClr val="000000"/>
                          </a:solidFill>
                          <a:latin typeface="宋体" panose="02010600030101010101" pitchFamily="2" charset="-122"/>
                          <a:ea typeface="宋体" panose="02010600030101010101" pitchFamily="2" charset="-122"/>
                        </a:rPr>
                        <a:t>I</a:t>
                      </a:r>
                      <a:endParaRPr lang="en-US" altLang="zh-CN"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框架图</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just" fontAlgn="ctr"/>
                      <a:r>
                        <a:rPr lang="zh-CN" altLang="en-US" sz="2000" b="0" i="0">
                          <a:solidFill>
                            <a:srgbClr val="000000"/>
                          </a:solidFill>
                          <a:latin typeface="宋体" panose="02010600030101010101" pitchFamily="2" charset="-122"/>
                          <a:ea typeface="宋体" panose="02010600030101010101" pitchFamily="2" charset="-122"/>
                        </a:rPr>
                        <a:t>表述准确、连贯</a:t>
                      </a:r>
                      <a:endParaRPr lang="zh-CN" altLang="en-US" sz="2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4" name="文本框 3"/>
          <p:cNvSpPr txBox="1"/>
          <p:nvPr/>
        </p:nvSpPr>
        <p:spPr>
          <a:xfrm>
            <a:off x="658495" y="5701030"/>
            <a:ext cx="11012805" cy="922020"/>
          </a:xfrm>
          <a:prstGeom prst="rect">
            <a:avLst/>
          </a:prstGeom>
          <a:noFill/>
        </p:spPr>
        <p:txBody>
          <a:bodyPr wrap="square" rtlCol="0">
            <a:spAutoFit/>
          </a:bodyPr>
          <a:p>
            <a:r>
              <a:rPr lang="zh-CN" altLang="en-US"/>
              <a:t>语用题的题型非常多样，而且高考命题在不断创造新题型，图标、流程框架等题在前几年的全国卷较为常见。近几年未曾考查，高考语用题型不断创新，但也适度循环，作为语用</a:t>
            </a:r>
            <a:r>
              <a:rPr lang="en-US" altLang="zh-CN"/>
              <a:t>“</a:t>
            </a:r>
            <a:r>
              <a:rPr lang="zh-CN" altLang="en-US"/>
              <a:t>扩仿缩变</a:t>
            </a:r>
            <a:r>
              <a:rPr lang="en-US" altLang="zh-CN"/>
              <a:t>”</a:t>
            </a:r>
            <a:r>
              <a:rPr lang="zh-CN" altLang="en-US"/>
              <a:t>常规能力的考查，我们不应忽略。</a:t>
            </a:r>
            <a:endParaRPr lang="zh-CN" altLang="en-US"/>
          </a:p>
        </p:txBody>
      </p:sp>
      <p:sp>
        <p:nvSpPr>
          <p:cNvPr id="2" name="文本框 1"/>
          <p:cNvSpPr txBox="1"/>
          <p:nvPr>
            <p:custDataLst>
              <p:tags r:id="rId1"/>
            </p:custDataLst>
          </p:nvPr>
        </p:nvSpPr>
        <p:spPr>
          <a:xfrm>
            <a:off x="163195" y="73660"/>
            <a:ext cx="1256665" cy="398780"/>
          </a:xfrm>
          <a:prstGeom prst="rect">
            <a:avLst/>
          </a:prstGeom>
          <a:solidFill>
            <a:schemeClr val="accent1">
              <a:lumMod val="20000"/>
              <a:lumOff val="80000"/>
            </a:schemeClr>
          </a:solidFill>
        </p:spPr>
        <p:txBody>
          <a:bodyPr wrap="square" rtlCol="0">
            <a:spAutoFit/>
          </a:bodyPr>
          <a:p>
            <a:r>
              <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高考链接</a:t>
            </a:r>
            <a:endParaRPr lang="zh-CN" sz="2000" noProof="0" dirty="0">
              <a:ln>
                <a:noFill/>
              </a:ln>
              <a:solidFill>
                <a:srgbClr val="FF000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2515235" y="-8890"/>
            <a:ext cx="3514725" cy="68757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5" name="文本框 4"/>
          <p:cNvSpPr txBox="1"/>
          <p:nvPr/>
        </p:nvSpPr>
        <p:spPr>
          <a:xfrm>
            <a:off x="4721860" y="1091565"/>
            <a:ext cx="1106170" cy="3331210"/>
          </a:xfrm>
          <a:prstGeom prst="rect">
            <a:avLst/>
          </a:prstGeom>
          <a:noFill/>
        </p:spPr>
        <p:txBody>
          <a:bodyPr vert="eaVert" wrap="square" rtlCol="0">
            <a:spAutoFit/>
          </a:bodyPr>
          <a:p>
            <a:pPr algn="dist">
              <a:lnSpc>
                <a:spcPct val="100000"/>
              </a:lnSpc>
            </a:pPr>
            <a:r>
              <a:rPr lang="zh-CN" altLang="en-US" sz="6000">
                <a:solidFill>
                  <a:srgbClr val="FFFFFF"/>
                </a:solidFill>
                <a:latin typeface="蝉羽清楷" panose="02010609000101010101" charset="-122"/>
                <a:ea typeface="蝉羽清楷" panose="02010609000101010101" charset="-122"/>
              </a:rPr>
              <a:t>感谢您的</a:t>
            </a:r>
            <a:endParaRPr lang="zh-CN" altLang="en-US" sz="6000">
              <a:solidFill>
                <a:srgbClr val="FFFFFF"/>
              </a:solidFill>
              <a:latin typeface="蝉羽清楷" panose="02010609000101010101" charset="-122"/>
              <a:ea typeface="蝉羽清楷" panose="02010609000101010101" charset="-122"/>
            </a:endParaRPr>
          </a:p>
        </p:txBody>
      </p:sp>
      <p:cxnSp>
        <p:nvCxnSpPr>
          <p:cNvPr id="6" name="直接连接符 5"/>
          <p:cNvCxnSpPr/>
          <p:nvPr/>
        </p:nvCxnSpPr>
        <p:spPr>
          <a:xfrm>
            <a:off x="4579620" y="1613535"/>
            <a:ext cx="0" cy="3319780"/>
          </a:xfrm>
          <a:prstGeom prst="line">
            <a:avLst/>
          </a:prstGeom>
          <a:ln>
            <a:solidFill>
              <a:srgbClr val="131932"/>
            </a:solidFill>
          </a:ln>
        </p:spPr>
        <p:style>
          <a:lnRef idx="1">
            <a:schemeClr val="accent1"/>
          </a:lnRef>
          <a:fillRef idx="0">
            <a:schemeClr val="accent1"/>
          </a:fillRef>
          <a:effectRef idx="0">
            <a:schemeClr val="accent1"/>
          </a:effectRef>
          <a:fontRef idx="minor">
            <a:schemeClr val="tx1"/>
          </a:fontRef>
        </p:style>
      </p:cxnSp>
      <p:pic>
        <p:nvPicPr>
          <p:cNvPr id="3" name="图片 2" descr="图标镂空"/>
          <p:cNvPicPr>
            <a:picLocks noChangeAspect="1"/>
          </p:cNvPicPr>
          <p:nvPr>
            <p:custDataLst>
              <p:tags r:id="rId2"/>
            </p:custDataLst>
          </p:nvPr>
        </p:nvPicPr>
        <p:blipFill>
          <a:blip r:embed="rId3"/>
          <a:srcRect l="12064" t="11428" r="12701" b="13975"/>
          <a:stretch>
            <a:fillRect/>
          </a:stretch>
        </p:blipFill>
        <p:spPr>
          <a:xfrm>
            <a:off x="4986020" y="5180330"/>
            <a:ext cx="577215" cy="582930"/>
          </a:xfrm>
          <a:prstGeom prst="rect">
            <a:avLst/>
          </a:prstGeom>
        </p:spPr>
      </p:pic>
      <p:sp>
        <p:nvSpPr>
          <p:cNvPr id="2" name="文本框 1"/>
          <p:cNvSpPr txBox="1"/>
          <p:nvPr>
            <p:custDataLst>
              <p:tags r:id="rId4"/>
            </p:custDataLst>
          </p:nvPr>
        </p:nvSpPr>
        <p:spPr>
          <a:xfrm>
            <a:off x="3331210" y="1993265"/>
            <a:ext cx="1106170" cy="4109720"/>
          </a:xfrm>
          <a:prstGeom prst="rect">
            <a:avLst/>
          </a:prstGeom>
          <a:noFill/>
        </p:spPr>
        <p:txBody>
          <a:bodyPr vert="eaVert" wrap="square" rtlCol="0">
            <a:spAutoFit/>
          </a:bodyPr>
          <a:p>
            <a:pPr algn="dist">
              <a:lnSpc>
                <a:spcPct val="100000"/>
              </a:lnSpc>
            </a:pPr>
            <a:r>
              <a:rPr lang="zh-CN" altLang="en-US" sz="6000">
                <a:solidFill>
                  <a:schemeClr val="lt1"/>
                </a:solidFill>
                <a:latin typeface="蝉羽清楷" panose="02010609000101010101" charset="-122"/>
                <a:ea typeface="蝉羽清楷" panose="02010609000101010101" charset="-122"/>
              </a:rPr>
              <a:t>信任与支持</a:t>
            </a:r>
            <a:endParaRPr lang="zh-CN" altLang="en-US" sz="6000">
              <a:solidFill>
                <a:schemeClr val="lt1"/>
              </a:solidFill>
              <a:latin typeface="蝉羽清楷" panose="02010609000101010101" charset="-122"/>
              <a:ea typeface="蝉羽清楷" panose="02010609000101010101" charset="-122"/>
            </a:endParaRPr>
          </a:p>
        </p:txBody>
      </p:sp>
      <p:sp>
        <p:nvSpPr>
          <p:cNvPr id="12" name="文本框 11"/>
          <p:cNvSpPr txBox="1"/>
          <p:nvPr>
            <p:custDataLst>
              <p:tags r:id="rId5"/>
            </p:custDataLst>
          </p:nvPr>
        </p:nvSpPr>
        <p:spPr>
          <a:xfrm>
            <a:off x="6617335" y="5524500"/>
            <a:ext cx="4439285" cy="1220470"/>
          </a:xfrm>
          <a:prstGeom prst="rect">
            <a:avLst/>
          </a:prstGeom>
          <a:solidFill>
            <a:schemeClr val="lt2">
              <a:alpha val="35000"/>
            </a:schemeClr>
          </a:solidFill>
        </p:spPr>
        <p:txBody>
          <a:bodyPr wrap="square" rtlCol="0" anchor="t">
            <a:noAutofit/>
          </a:bodyPr>
          <a:p>
            <a:r>
              <a:rPr lang="zh-CN" sz="3200" dirty="0">
                <a:solidFill>
                  <a:schemeClr val="dk1"/>
                </a:solidFill>
                <a:latin typeface="楷体" panose="02010609060101010101" charset="-122"/>
                <a:ea typeface="楷体" panose="02010609060101010101" charset="-122"/>
                <a:cs typeface="楷体" panose="02010609060101010101" charset="-122"/>
                <a:sym typeface="+mn-ea"/>
              </a:rPr>
              <a:t>苏派语文夜雨群主微信：</a:t>
            </a:r>
            <a:r>
              <a:rPr lang="en-US" altLang="zh-CN" sz="3200" dirty="0">
                <a:solidFill>
                  <a:schemeClr val="dk1"/>
                </a:solidFill>
                <a:latin typeface="楷体" panose="02010609060101010101" charset="-122"/>
                <a:ea typeface="楷体" panose="02010609060101010101" charset="-122"/>
                <a:cs typeface="楷体" panose="02010609060101010101" charset="-122"/>
                <a:sym typeface="+mn-ea"/>
              </a:rPr>
              <a:t>3129594196</a:t>
            </a:r>
            <a:endParaRPr lang="en-US" altLang="zh-CN" sz="3200" dirty="0">
              <a:solidFill>
                <a:schemeClr val="dk1"/>
              </a:solidFill>
              <a:latin typeface="楷体" panose="02010609060101010101" charset="-122"/>
              <a:ea typeface="楷体" panose="02010609060101010101" charset="-122"/>
              <a:cs typeface="楷体" panose="02010609060101010101" charset="-122"/>
              <a:sym typeface="+mn-ea"/>
            </a:endParaRPr>
          </a:p>
        </p:txBody>
      </p:sp>
      <p:sp>
        <p:nvSpPr>
          <p:cNvPr id="13" name="文本框 12"/>
          <p:cNvSpPr txBox="1"/>
          <p:nvPr>
            <p:custDataLst>
              <p:tags r:id="rId6"/>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dk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7" name="图片 6" descr="小鸟站在树枝上的花&#10;&#10;描述已自动生成"/>
          <p:cNvPicPr>
            <a:picLocks noChangeAspect="1"/>
          </p:cNvPicPr>
          <p:nvPr/>
        </p:nvPicPr>
        <p:blipFill>
          <a:blip r:embed="rId7">
            <a:extLst>
              <a:ext uri="{28A0092B-C50C-407E-A947-70E740481C1C}">
                <a14:useLocalDpi xmlns:a14="http://schemas.microsoft.com/office/drawing/2010/main" val="0"/>
              </a:ext>
            </a:extLst>
          </a:blip>
          <a:srcRect l="40632" t="28281" b="6433"/>
          <a:stretch>
            <a:fillRect/>
          </a:stretch>
        </p:blipFill>
        <p:spPr>
          <a:xfrm>
            <a:off x="0" y="-1668064"/>
            <a:ext cx="3311240" cy="5354874"/>
          </a:xfrm>
          <a:custGeom>
            <a:avLst/>
            <a:gdLst>
              <a:gd name="connsiteX0" fmla="*/ 0 w 3311240"/>
              <a:gd name="connsiteY0" fmla="*/ 0 h 5354874"/>
              <a:gd name="connsiteX1" fmla="*/ 391886 w 3311240"/>
              <a:gd name="connsiteY1" fmla="*/ 1356189 h 5354874"/>
              <a:gd name="connsiteX2" fmla="*/ 2104571 w 3311240"/>
              <a:gd name="connsiteY2" fmla="*/ 2546361 h 5354874"/>
              <a:gd name="connsiteX3" fmla="*/ 3311240 w 3311240"/>
              <a:gd name="connsiteY3" fmla="*/ 2583835 h 5354874"/>
              <a:gd name="connsiteX4" fmla="*/ 3311240 w 3311240"/>
              <a:gd name="connsiteY4" fmla="*/ 5354874 h 5354874"/>
              <a:gd name="connsiteX5" fmla="*/ 0 w 3311240"/>
              <a:gd name="connsiteY5" fmla="*/ 5354874 h 535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240" h="5354874">
                <a:moveTo>
                  <a:pt x="0" y="0"/>
                </a:moveTo>
                <a:lnTo>
                  <a:pt x="391886" y="1356189"/>
                </a:lnTo>
                <a:lnTo>
                  <a:pt x="2104571" y="2546361"/>
                </a:lnTo>
                <a:lnTo>
                  <a:pt x="3311240" y="2583835"/>
                </a:lnTo>
                <a:lnTo>
                  <a:pt x="3311240" y="5354874"/>
                </a:lnTo>
                <a:lnTo>
                  <a:pt x="0" y="5354874"/>
                </a:lnTo>
                <a:close/>
              </a:path>
            </a:pathLst>
          </a:custGeom>
        </p:spPr>
      </p:pic>
      <p:sp>
        <p:nvSpPr>
          <p:cNvPr id="8" name="VCG211305423930"/>
          <p:cNvSpPr/>
          <p:nvPr>
            <p:custDataLst>
              <p:tags r:id="rId8"/>
            </p:custDataLst>
          </p:nvPr>
        </p:nvSpPr>
        <p:spPr>
          <a:xfrm flipH="1">
            <a:off x="7262136" y="1209531"/>
            <a:ext cx="3270931" cy="3270931"/>
          </a:xfrm>
          <a:prstGeom prst="ellipse">
            <a:avLst/>
          </a:prstGeom>
          <a:blipFill>
            <a:blip r:embed="rId9"/>
            <a:stretch>
              <a:fillRect/>
            </a:stretch>
          </a:blipFill>
          <a:ln w="22225">
            <a:solidFill>
              <a:srgbClr val="CEAD7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cs typeface="楷体" panose="02010609060101010101" charset="-122"/>
            </a:endParaRPr>
          </a:p>
        </p:txBody>
      </p:sp>
      <p:pic>
        <p:nvPicPr>
          <p:cNvPr id="10" name="图片 9" descr="小鸟站在树枝上的花&#10;&#10;描述已自动生成"/>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7448801" y="187852"/>
            <a:ext cx="4541807" cy="6679129"/>
          </a:xfrm>
          <a:custGeom>
            <a:avLst/>
            <a:gdLst>
              <a:gd name="connsiteX0" fmla="*/ 0 w 4541807"/>
              <a:gd name="connsiteY0" fmla="*/ 0 h 6679129"/>
              <a:gd name="connsiteX1" fmla="*/ 4541807 w 4541807"/>
              <a:gd name="connsiteY1" fmla="*/ 0 h 6679129"/>
              <a:gd name="connsiteX2" fmla="*/ 4541807 w 4541807"/>
              <a:gd name="connsiteY2" fmla="*/ 6679129 h 6679129"/>
              <a:gd name="connsiteX3" fmla="*/ 277173 w 4541807"/>
              <a:gd name="connsiteY3" fmla="*/ 6679129 h 6679129"/>
              <a:gd name="connsiteX4" fmla="*/ 326648 w 4541807"/>
              <a:gd name="connsiteY4" fmla="*/ 6671579 h 6679129"/>
              <a:gd name="connsiteX5" fmla="*/ 1620796 w 4541807"/>
              <a:gd name="connsiteY5" fmla="*/ 5083712 h 6679129"/>
              <a:gd name="connsiteX6" fmla="*/ 1250685 w 4541807"/>
              <a:gd name="connsiteY6" fmla="*/ 4052735 h 6679129"/>
              <a:gd name="connsiteX7" fmla="*/ 1166688 w 4541807"/>
              <a:gd name="connsiteY7" fmla="*/ 3960315 h 6679129"/>
              <a:gd name="connsiteX8" fmla="*/ 1281902 w 4541807"/>
              <a:gd name="connsiteY8" fmla="*/ 3898276 h 6679129"/>
              <a:gd name="connsiteX9" fmla="*/ 1402482 w 4541807"/>
              <a:gd name="connsiteY9" fmla="*/ 3832962 h 6679129"/>
              <a:gd name="connsiteX10" fmla="*/ 1467796 w 4541807"/>
              <a:gd name="connsiteY10" fmla="*/ 3712382 h 6679129"/>
              <a:gd name="connsiteX11" fmla="*/ 1588377 w 4541807"/>
              <a:gd name="connsiteY11" fmla="*/ 2908514 h 6679129"/>
              <a:gd name="connsiteX12" fmla="*/ 1432627 w 4541807"/>
              <a:gd name="connsiteY12" fmla="*/ 2491507 h 6679129"/>
              <a:gd name="connsiteX13" fmla="*/ 714170 w 4541807"/>
              <a:gd name="connsiteY13" fmla="*/ 2672377 h 6679129"/>
              <a:gd name="connsiteX14" fmla="*/ 513203 w 4541807"/>
              <a:gd name="connsiteY14" fmla="*/ 3134601 h 6679129"/>
              <a:gd name="connsiteX15" fmla="*/ 469522 w 4541807"/>
              <a:gd name="connsiteY15" fmla="*/ 3532582 h 6679129"/>
              <a:gd name="connsiteX16" fmla="*/ 326647 w 4541807"/>
              <a:gd name="connsiteY16" fmla="*/ 3495845 h 6679129"/>
              <a:gd name="connsiteX17" fmla="*/ 0 w 4541807"/>
              <a:gd name="connsiteY17" fmla="*/ 3462916 h 66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1807" h="6679129">
                <a:moveTo>
                  <a:pt x="0" y="0"/>
                </a:moveTo>
                <a:lnTo>
                  <a:pt x="4541807" y="0"/>
                </a:lnTo>
                <a:lnTo>
                  <a:pt x="4541807" y="6679129"/>
                </a:lnTo>
                <a:lnTo>
                  <a:pt x="277173" y="6679129"/>
                </a:lnTo>
                <a:lnTo>
                  <a:pt x="326648" y="6671579"/>
                </a:lnTo>
                <a:cubicBezTo>
                  <a:pt x="1065216" y="6520446"/>
                  <a:pt x="1620796" y="5866961"/>
                  <a:pt x="1620796" y="5083712"/>
                </a:cubicBezTo>
                <a:cubicBezTo>
                  <a:pt x="1620796" y="4692088"/>
                  <a:pt x="1481901" y="4332904"/>
                  <a:pt x="1250685" y="4052735"/>
                </a:cubicBezTo>
                <a:lnTo>
                  <a:pt x="1166688" y="3960315"/>
                </a:lnTo>
                <a:lnTo>
                  <a:pt x="1281902" y="3898276"/>
                </a:lnTo>
                <a:lnTo>
                  <a:pt x="1402482" y="3832962"/>
                </a:lnTo>
                <a:lnTo>
                  <a:pt x="1467796" y="3712382"/>
                </a:lnTo>
                <a:lnTo>
                  <a:pt x="1588377" y="2908514"/>
                </a:lnTo>
                <a:lnTo>
                  <a:pt x="1432627" y="2491507"/>
                </a:lnTo>
                <a:lnTo>
                  <a:pt x="714170" y="2672377"/>
                </a:lnTo>
                <a:lnTo>
                  <a:pt x="513203" y="3134601"/>
                </a:lnTo>
                <a:lnTo>
                  <a:pt x="469522" y="3532582"/>
                </a:lnTo>
                <a:lnTo>
                  <a:pt x="326647" y="3495845"/>
                </a:lnTo>
                <a:cubicBezTo>
                  <a:pt x="221137" y="3474254"/>
                  <a:pt x="111893" y="3462916"/>
                  <a:pt x="0" y="3462916"/>
                </a:cubicBezTo>
                <a:close/>
              </a:path>
            </a:pathLst>
          </a:custGeom>
        </p:spPr>
      </p:pic>
    </p:spTree>
    <p:custDataLst>
      <p:tags r:id="rId1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solidFill>
                <a:schemeClr val="dk1"/>
              </a:solidFill>
            </a:endParaRPr>
          </a:p>
        </p:txBody>
      </p:sp>
      <p:sp>
        <p:nvSpPr>
          <p:cNvPr id="29" name="文本框 28"/>
          <p:cNvSpPr txBox="1"/>
          <p:nvPr>
            <p:custDataLst>
              <p:tags r:id="rId2"/>
            </p:custDataLst>
          </p:nvPr>
        </p:nvSpPr>
        <p:spPr>
          <a:xfrm>
            <a:off x="692150" y="526415"/>
            <a:ext cx="780415" cy="337185"/>
          </a:xfrm>
          <a:prstGeom prst="rect">
            <a:avLst/>
          </a:prstGeom>
          <a:solidFill>
            <a:schemeClr val="accent1">
              <a:lumMod val="20000"/>
              <a:lumOff val="80000"/>
            </a:schemeClr>
          </a:solidFill>
        </p:spPr>
        <p:txBody>
          <a:bodyPr wrap="square" rtlCol="0">
            <a:spAutoFit/>
          </a:bodyPr>
          <a:p>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w="12700" cmpd="sng">
            <a:solidFill>
              <a:schemeClr val="accent4"/>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solidFill>
                <a:schemeClr val="dk1"/>
              </a:solidFill>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chemeClr val="accent1">
              <a:lumMod val="20000"/>
              <a:lumOff val="80000"/>
            </a:schemeClr>
          </a:solidFill>
        </p:spPr>
        <p:txBody>
          <a:bodyPr wrap="square" rtlCol="0">
            <a:spAutoFit/>
          </a:bodyPr>
          <a:p>
            <a:pPr algn="ct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00000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55295" y="1118235"/>
            <a:ext cx="8557895" cy="4540250"/>
          </a:xfrm>
          <a:prstGeom prst="rect">
            <a:avLst/>
          </a:prstGeom>
          <a:noFill/>
        </p:spPr>
        <p:txBody>
          <a:bodyPr wrap="square" rtlCol="0">
            <a:noAutofit/>
          </a:bodyPr>
          <a:p>
            <a:pPr lvl="0" indent="609600" algn="l">
              <a:buClrTx/>
              <a:buSzTx/>
              <a:buFontTx/>
              <a:extLst>
                <a:ext uri="{35155182-B16C-46BC-9424-99874614C6A1}">
                  <wpsdc:indentchars xmlns:wpsdc="http://www.wps.cn/officeDocument/2017/drawingmlCustomData" val="200" checksum="4158780845"/>
                </a:ext>
              </a:extLst>
            </a:pPr>
            <a:r>
              <a:rPr lang="zh-CN" altLang="en-US" sz="2400" b="1">
                <a:latin typeface="楷体" panose="02010609060101010101" charset="-122"/>
                <a:ea typeface="楷体" panose="02010609060101010101" charset="-122"/>
                <a:cs typeface="楷体" panose="02010609060101010101" charset="-122"/>
                <a:sym typeface="+mn-ea"/>
              </a:rPr>
              <a:t>⑦发展深海科技绝不能带着“淘金”的狂热竭泽而渔、“挖空”深海。进入新时代以来，我国海洋资源开发保护重大工程扎实推进，半潜式钻井平台“蓝鲸</a:t>
            </a:r>
            <a:r>
              <a:rPr lang="zh-CN" altLang="en-US" sz="2400" b="1">
                <a:latin typeface="楷体" panose="02010609060101010101" charset="-122"/>
                <a:ea typeface="楷体" panose="02010609060101010101" charset="-122"/>
                <a:cs typeface="楷体" panose="02010609060101010101" charset="-122"/>
                <a:sym typeface="+mn-ea"/>
              </a:rPr>
              <a:t>1</a:t>
            </a:r>
            <a:r>
              <a:rPr lang="zh-CN" altLang="en-US" sz="2400" b="1">
                <a:latin typeface="楷体" panose="02010609060101010101" charset="-122"/>
                <a:ea typeface="楷体" panose="02010609060101010101" charset="-122"/>
                <a:cs typeface="楷体" panose="02010609060101010101" charset="-122"/>
                <a:sym typeface="+mn-ea"/>
              </a:rPr>
              <a:t>号”在南海成功试采可燃冰，海洋经济向质量效益型转变取得显著成效。</a:t>
            </a:r>
            <a:endParaRPr lang="zh-CN" altLang="en-US" sz="2400" b="1">
              <a:latin typeface="楷体" panose="02010609060101010101" charset="-122"/>
              <a:ea typeface="楷体" panose="02010609060101010101" charset="-122"/>
              <a:cs typeface="楷体" panose="02010609060101010101" charset="-122"/>
              <a:sym typeface="+mn-ea"/>
            </a:endParaRPr>
          </a:p>
          <a:p>
            <a:pPr lvl="0" indent="609600" algn="l">
              <a:buClrTx/>
              <a:buSzTx/>
              <a:buFontTx/>
              <a:extLst>
                <a:ext uri="{35155182-B16C-46BC-9424-99874614C6A1}">
                  <wpsdc:indentchars xmlns:wpsdc="http://www.wps.cn/officeDocument/2017/drawingmlCustomData" val="200" checksum="4158780845"/>
                </a:ext>
              </a:extLst>
            </a:pPr>
            <a:r>
              <a:rPr lang="zh-CN" altLang="en-US" sz="2400" b="1">
                <a:latin typeface="楷体" panose="02010609060101010101" charset="-122"/>
                <a:ea typeface="楷体" panose="02010609060101010101" charset="-122"/>
                <a:cs typeface="楷体" panose="02010609060101010101" charset="-122"/>
                <a:sym typeface="+mn-ea"/>
              </a:rPr>
              <a:t>⑧近年来，深海生物资源的开发利用已另辟蹊径。地下深处岩石孔隙里的微生物构成的地球最底层“深部生物群”，是地球上最大的生态系统。“水深火热”条件下的它们“寿命”可以万年计算，还具有适应高温高压、在还原缺氧环境下繁盛等“特殊功能”。提供这些特殊功能的基因是无价之宝，可能给人类带来全新福祉。</a:t>
            </a:r>
            <a:endParaRPr lang="zh-CN" altLang="en-US" sz="2400" b="1">
              <a:latin typeface="楷体" panose="02010609060101010101" charset="-122"/>
              <a:ea typeface="楷体" panose="02010609060101010101" charset="-122"/>
              <a:cs typeface="楷体" panose="02010609060101010101" charset="-122"/>
              <a:sym typeface="+mn-ea"/>
            </a:endParaRPr>
          </a:p>
          <a:p>
            <a:pPr lvl="0" indent="609600" algn="l">
              <a:buClrTx/>
              <a:buSzTx/>
              <a:buFontTx/>
              <a:extLst>
                <a:ext uri="{35155182-B16C-46BC-9424-99874614C6A1}">
                  <wpsdc:indentchars xmlns:wpsdc="http://www.wps.cn/officeDocument/2017/drawingmlCustomData" val="200" checksum="4158780845"/>
                </a:ext>
              </a:extLst>
            </a:pP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摘编自汪品先</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深海探索：更好认识海洋</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9131300" y="1025525"/>
            <a:ext cx="2714625" cy="1198880"/>
          </a:xfrm>
          <a:prstGeom prst="rect">
            <a:avLst/>
          </a:prstGeom>
          <a:noFill/>
        </p:spPr>
        <p:txBody>
          <a:bodyPr wrap="square" rtlCol="0">
            <a:sp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段解第</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7-8</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节：</a:t>
            </a:r>
            <a:r>
              <a:rPr lang="zh-CN" sz="2400" b="1">
                <a:solidFill>
                  <a:schemeClr val="tx1"/>
                </a:solidFill>
                <a:latin typeface="宋体" panose="02010600030101010101" pitchFamily="2" charset="-122"/>
                <a:ea typeface="宋体" panose="02010600030101010101" pitchFamily="2" charset="-122"/>
                <a:cs typeface="宋体" panose="02010600030101010101" pitchFamily="2" charset="-122"/>
              </a:rPr>
              <a:t>新时代以来，发展深海科技的转型。</a:t>
            </a:r>
            <a:endParaRPr 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12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PLACING_PICTURE_USER_VIEWPORT" val="{&quot;height&quot;:4934,&quot;width&quot;:19199}"/>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39.xml><?xml version="1.0" encoding="utf-8"?>
<p:tagLst xmlns:p="http://schemas.openxmlformats.org/presentationml/2006/main">
  <p:tag name="KSO_WM_DIAGRAM_VIRTUALLY_FRAME" val="{&quot;height&quot;:400.4,&quot;left&quot;:462.4,&quot;top&quot;:80.65,&quot;width&quot;:322.05}"/>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DIAGRAM_VIRTUALLY_FRAME" val="{&quot;height&quot;:400.4,&quot;left&quot;:462.4,&quot;top&quot;:80.65,&quot;width&quot;:322.05}"/>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DIAGRAM_VIRTUALLY_FRAME" val="{&quot;height&quot;:400.4,&quot;left&quot;:462.4,&quot;top&quot;:80.65,&quot;width&quot;:322.05}"/>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BEAUTIFY_FLAG" val="#wm#"/>
  <p:tag name="KSO_WM_TEMPLATE_CATEGORY" val="custom"/>
  <p:tag name="KSO_WM_TEMPLATE_INDEX" val="20187308"/>
</p:tagLst>
</file>

<file path=ppt/tags/tag14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46.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5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5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54.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5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5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5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6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6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63.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6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6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6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6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68.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6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7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7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73.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7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7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7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7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78.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7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8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8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83.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8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8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8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8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88.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8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9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9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19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9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19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19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0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0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0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0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1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1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1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1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1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1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2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2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2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3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3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3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4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4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6.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49.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BEAUTIFY_FLAG" val="#wm#"/>
  <p:tag name="KSO_WM_TEMPLATE_CATEGORY" val="custom"/>
  <p:tag name="KSO_WM_TEMPLATE_INDEX" val="20187308"/>
</p:tagLst>
</file>

<file path=ppt/tags/tag25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54.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55.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5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5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58.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6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62.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6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6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67.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6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7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72.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7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7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77.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7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8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82.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28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8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8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9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9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9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9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0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0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0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0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0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0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1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22.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BEAUTIFY_FLAG" val="#wm#"/>
  <p:tag name="KSO_WM_TEMPLATE_CATEGORY" val="custom"/>
  <p:tag name="KSO_WM_TEMPLATE_INDEX" val="20187308"/>
</p:tagLst>
</file>

<file path=ppt/tags/tag32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27.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28.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2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3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3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3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3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35.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3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3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3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3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4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42.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4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4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4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4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4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4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49.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5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5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5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5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5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56.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5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5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5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6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3.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6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6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6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6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6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7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7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7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7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7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7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77.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7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7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38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8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8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9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9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9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39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39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9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0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0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0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0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1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1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1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1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1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1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2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2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BEAUTIFY_FLAG" val=""/>
  <p:tag name="KSO_WM_UNIT_PLACING_PICTURE_USER_VIEWPORT" val="{&quot;height&quot;:918,&quot;width&quot;:909}"/>
</p:tagLst>
</file>

<file path=ppt/tags/tag429.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BEAUTIFY_FLAG" val="#wm#"/>
  <p:tag name="KSO_WM_TEMPLATE_CATEGORY" val="custom"/>
  <p:tag name="KSO_WM_TEMPLATE_INDEX" val="20187308"/>
</p:tagLst>
</file>

<file path=ppt/tags/tag43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32.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433.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3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3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3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3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38.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43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 name="KSO_WM_DIAGRAM_VIRTUALLY_FRAME" val="{&quot;height&quot;:479.15,&quot;left&quot;:19.45,&quot;top&quot;:41.45,&quot;width&quot;:917.9}"/>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 name="KSO_WM_DIAGRAM_VIRTUALLY_FRAME" val="{&quot;height&quot;:479.15,&quot;left&quot;:19.45,&quot;top&quot;:41.45,&quot;width&quot;:917.9}"/>
</p:tagLst>
</file>

<file path=ppt/tags/tag44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 name="KSO_WM_DIAGRAM_VIRTUALLY_FRAME" val="{&quot;height&quot;:479.15,&quot;left&quot;:19.45,&quot;top&quot;:41.45,&quot;width&quot;:917.9}"/>
</p:tagLst>
</file>

<file path=ppt/tags/tag44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 name="KSO_WM_DIAGRAM_VIRTUALLY_FRAME" val="{&quot;height&quot;:479.15,&quot;left&quot;:19.45,&quot;top&quot;:41.45,&quot;width&quot;:917.9}"/>
</p:tagLst>
</file>

<file path=ppt/tags/tag443.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444.xml><?xml version="1.0" encoding="utf-8"?>
<p:tagLst xmlns:p="http://schemas.openxmlformats.org/presentationml/2006/main">
  <p:tag name="KSO_WM_DIAGRAM_VIRTUALLY_FRAME" val="{&quot;height&quot;:479.15,&quot;left&quot;:19.45,&quot;top&quot;:41.45,&quot;width&quot;:917.9}"/>
</p:tagLst>
</file>

<file path=ppt/tags/tag445.xml><?xml version="1.0" encoding="utf-8"?>
<p:tagLst xmlns:p="http://schemas.openxmlformats.org/presentationml/2006/main">
  <p:tag name="KSO_WM_DIAGRAM_VIRTUALLY_FRAME" val="{&quot;height&quot;:479.15,&quot;left&quot;:19.45,&quot;top&quot;:41.45,&quot;width&quot;:917.9}"/>
</p:tagLst>
</file>

<file path=ppt/tags/tag44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4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4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4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45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 name="KSO_WM_DIAGRAM_VIRTUALLY_FRAME" val="{&quot;height&quot;:479.15,&quot;left&quot;:19.45,&quot;top&quot;:41.45,&quot;width&quot;:917.9}"/>
</p:tagLst>
</file>

<file path=ppt/tags/tag45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 name="KSO_WM_DIAGRAM_VIRTUALLY_FRAME" val="{&quot;height&quot;:479.15,&quot;left&quot;:19.45,&quot;top&quot;:41.45,&quot;width&quot;:917.9}"/>
</p:tagLst>
</file>

<file path=ppt/tags/tag45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 name="KSO_WM_DIAGRAM_VIRTUALLY_FRAME" val="{&quot;height&quot;:479.15,&quot;left&quot;:19.45,&quot;top&quot;:41.45,&quot;width&quot;:917.9}"/>
</p:tagLst>
</file>

<file path=ppt/tags/tag45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 name="KSO_WM_DIAGRAM_VIRTUALLY_FRAME" val="{&quot;height&quot;:479.15,&quot;left&quot;:19.45,&quot;top&quot;:41.45,&quot;width&quot;:917.9}"/>
</p:tagLst>
</file>

<file path=ppt/tags/tag455.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45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5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5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5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46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6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6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6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7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7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7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7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7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8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8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8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84.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8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8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8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89.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92.xml><?xml version="1.0" encoding="utf-8"?>
<p:tagLst xmlns:p="http://schemas.openxmlformats.org/presentationml/2006/main">
  <p:tag name="KSO_WM_BEAUTIFY_FLAG" val="#wm#"/>
  <p:tag name="KSO_WM_TEMPLATE_CATEGORY" val="custom"/>
  <p:tag name="KSO_WM_TEMPLATE_INDEX" val="20187308"/>
</p:tagLst>
</file>

<file path=ppt/tags/tag49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9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9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49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49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01.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BEAUTIFY_FLAG" val="#wm#"/>
  <p:tag name="KSO_WM_TEMPLATE_CATEGORY" val="custom"/>
  <p:tag name="KSO_WM_TEMPLATE_INDEX" val="20187308"/>
</p:tagLst>
</file>

<file path=ppt/tags/tag50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06.xml><?xml version="1.0" encoding="utf-8"?>
<p:tagLst xmlns:p="http://schemas.openxmlformats.org/presentationml/2006/main">
  <p:tag name="KSO_WM_BEAUTIFY_FLAG" val=""/>
  <p:tag name="KSO_WM_UNIT_TEXT_FILL_FORE_SCHEMECOLOR_INDEX_BRIGHTNESS" val="-0.5"/>
  <p:tag name="KSO_WM_UNIT_TEXT_FILL_FORE_SCHEMECOLOR_INDEX" val="5"/>
  <p:tag name="KSO_WM_UNIT_TEXT_FILL_TYPE" val="1"/>
</p:tagLst>
</file>

<file path=ppt/tags/tag507.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508.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0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1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1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1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1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1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1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2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2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2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2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2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3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3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3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34.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3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3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3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3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3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4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4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48.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4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5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5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5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5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0.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61.xml><?xml version="1.0" encoding="utf-8"?>
<p:tagLst xmlns:p="http://schemas.openxmlformats.org/presentationml/2006/main">
  <p:tag name="TABLE_ENDDRAG_ORIGIN_RECT" val="455*154"/>
  <p:tag name="TABLE_ENDDRAG_RECT" val="46*223*455*154"/>
</p:tagLst>
</file>

<file path=ppt/tags/tag56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6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6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6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6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6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70.xml><?xml version="1.0" encoding="utf-8"?>
<p:tagLst xmlns:p="http://schemas.openxmlformats.org/presentationml/2006/main">
  <p:tag name="TABLE_ENDDRAG_ORIGIN_RECT" val="455*154"/>
  <p:tag name="TABLE_ENDDRAG_RECT" val="46*223*455*154"/>
</p:tagLst>
</file>

<file path=ppt/tags/tag57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7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73.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7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7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7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77.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78.xml><?xml version="1.0" encoding="utf-8"?>
<p:tagLst xmlns:p="http://schemas.openxmlformats.org/presentationml/2006/main">
  <p:tag name="TABLE_ENDDRAG_ORIGIN_RECT" val="465*146"/>
  <p:tag name="TABLE_ENDDRAG_RECT" val="46*217*465*146"/>
</p:tagLst>
</file>

<file path=ppt/tags/tag57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8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82.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8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84.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85.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8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8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8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89.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0.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9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92.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9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94.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9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96.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597.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59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599.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601.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602.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60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60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60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08.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 name="KSO_WM_UNIT_FILL_FORE_SCHEMECOLOR_INDEX_BRIGHTNESS" val="0"/>
  <p:tag name="KSO_WM_UNIT_FILL_FORE_SCHEMECOLOR_INDEX" val="16"/>
  <p:tag name="KSO_WM_UNIT_FILL_TYPE" val="1"/>
</p:tagLst>
</file>

<file path=ppt/tags/tag609.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1.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3.xml><?xml version="1.0" encoding="utf-8"?>
<p:tagLst xmlns:p="http://schemas.openxmlformats.org/presentationml/2006/main">
  <p:tag name="resource_record_key" val="{&quot;71&quot;:[76235679512]}"/>
  <p:tag name="commondata" val="eyJoZGlkIjoiMmM4NDUxYmI4MzA2ZDNmNWEzMGNjNGViNDc1YzlhY2QifQ=="/>
  <p:tag name="KSO_WPP_MARK_KEY" val="b64d2fb7-a62e-487f-9e13-f16b6b5fccce"/>
  <p:tag name="COMMONDATA" val="eyJoZGlkIjoiYTg3NmUwZDFlYzY1NjU0NWRlMjUzYmQ0YTMxYTIzZjMifQ=="/>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WPS">
  <a:themeElements>
    <a:clrScheme name="">
      <a:dk1>
        <a:srgbClr val="000000"/>
      </a:dk1>
      <a:lt1>
        <a:srgbClr val="FFFFFF"/>
      </a:lt1>
      <a:dk2>
        <a:srgbClr val="133930"/>
      </a:dk2>
      <a:lt2>
        <a:srgbClr val="F6FCFA"/>
      </a:lt2>
      <a:accent1>
        <a:srgbClr val="318F79"/>
      </a:accent1>
      <a:accent2>
        <a:srgbClr val="60BA91"/>
      </a:accent2>
      <a:accent3>
        <a:srgbClr val="78B47F"/>
      </a:accent3>
      <a:accent4>
        <a:srgbClr val="83A45A"/>
      </a:accent4>
      <a:accent5>
        <a:srgbClr val="A8A95A"/>
      </a:accent5>
      <a:accent6>
        <a:srgbClr val="C0A348"/>
      </a:accent6>
      <a:hlink>
        <a:srgbClr val="658BD5"/>
      </a:hlink>
      <a:folHlink>
        <a:srgbClr val="A16AA5"/>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WPS">
  <a:themeElements>
    <a:clrScheme name="">
      <a:dk1>
        <a:srgbClr val="000000"/>
      </a:dk1>
      <a:lt1>
        <a:srgbClr val="FEFFFF"/>
      </a:lt1>
      <a:dk2>
        <a:srgbClr val="D2B8B4"/>
      </a:dk2>
      <a:lt2>
        <a:srgbClr val="FCF9F7"/>
      </a:lt2>
      <a:accent1>
        <a:srgbClr val="744841"/>
      </a:accent1>
      <a:accent2>
        <a:srgbClr val="A97459"/>
      </a:accent2>
      <a:accent3>
        <a:srgbClr val="B57C6D"/>
      </a:accent3>
      <a:accent4>
        <a:srgbClr val="EBCFBE"/>
      </a:accent4>
      <a:accent5>
        <a:srgbClr val="DAD4CB"/>
      </a:accent5>
      <a:accent6>
        <a:srgbClr val="E3DEDB"/>
      </a:accent6>
      <a:hlink>
        <a:srgbClr val="5FCBFB"/>
      </a:hlink>
      <a:folHlink>
        <a:srgbClr val="B759BC"/>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zc3MjQ2MjY4NTg1IiwKCSJHcm91cElkIiA6ICIzOTAwMDY0NTAiLAoJIkltYWdlIiA6ICJpVkJPUncwS0dnb0FBQUFOU1VoRVVnQUFBMmtBQUFEZUNBWUFBQUNucjBqMkFBQUFBWE5TUjBJQXJzNGM2UUFBSUFCSlJFRlVlSnpzM1dWMFZOZlhnUEZuTEc0a0JJS0U0QlFQTHNXTGxBSXQwbEw3QXhWcVVIbXJRSlVxYmFsVHJBTEZpeGQzZDBrSUZpeUJRQUloaExpT3Z4OG1HVExNVEF4b0F0Mi90YnBXNThxNWV6SkRjdmM5NSt5ak1Kdk5ab1FRUWdnaGhCQkNsQXZLc2c1QUNDR0VFRUlJSWNRTmtxUUpJWVFRUWdnaFJEa2lTWm9RUWdnaGhCQkNsQ09TcEFraGhCQkNDQ0ZFT1NKSm1oQkNDQ0dFRUVLVUk1S2tDU0dFRUVJSUlVUTVJa21hRUVJSUlZUVFRcFFqa3FRSklZUVFRZ2doUkRraVNab1FRZ2doaEJCQ2xDT1NwQWtoaEJCQ0NDRkVPU0pKbWhCQ0NDR0VFRUtVSTVLa0NTR0VFRUlJSVVRNUlrbWFFRUlJSVlRUVFwUWprcVFKSVlRUVFnZ2hSRGtpU1pvUVFnZ2hoQkJDbENPU3BBa2hoQkJDQ0NGRU9TSkptaEJDQ0NHRUVFS1VJNUtrQ1NHRUVFSUlJVVE1SWttYUVFSUlJWVFRUXBRamtxUUpJWVFRUWdnaFJEa2lTWm9RUWdnaGhCQkNsQ09TcEFraGhCQkNDQ0ZFT1NKSm1oQkNDQ0dFRUVLVUk1S2tDU0dFRUVJSUlVUTVJa21hRUVJSUlZUVFRcFFqa3FRSklZUVFRZ2doUkRraVNab1FRZ2doaEJCQ2xDT1NwQWtoaEJCQ0NDRkVPU0pKbWhCQ0NDR0VFRUtVSTVLa0NTR0VFRUlJSVVRNUlrbWFFRUlJSVlRUVFwUWprcVFKSVlRUVFnZ2hSRGtpU1pvUVFnZ2hoQkJDbENPU3BBa2hoQkJDQ0NGRU9TSkptaEJDQ0NHRUVFS1VJNUtrQ1NHRUVFSUlJVVE1SWttYUVFSUlJWVFRUXBRamtxUUpJWVFRUWdnaFJEa2lTWm9RUWdnaGhCQkNsQ09TcEFraGhCQkNDQ0ZFT1NKSm1oQkNDQ0dFRUVLVUk1S2tDU0dFRUVJSUlVUTVJa21hRUVJSUlZUVFRcFFqa3FRSklZUVFRZ2doUkRtaUx1c0FoQkQzbHIwWHc5aDJmamRSeVRGNHUzZ1FrWENtckVNU1FnZ2hSQW1GVnFwUGhqNkh1Z0UxNlZtbkMrMkNXNVIxU1A4cENyUFpiQzdySUlRUTk0WnZkMDVHcjgwazFEK0V1cjVWcWVOYnBheERFa0lJSVVRcFJhZkZFNVYyaGJEckYvRHc4T09kenErVWRVai9HWktrQ1NGdWkwODJmazFUdjJvTXJOVytyRU1SUWdnaHhHMjJOSG9QWnpJVCtiam51MlVkeW4rQ0pHbENpRnYyN1k3SjFIYnpabUR0RG1VZGloQkNDQ0h1a0tYUmU0alQ1L0MyOUtqZGNWSTRSQWh4Uy9aZU9veGVteWtKbWhCQ0NIR1BHMUxuZnJLeVV6Z1FlNlNzUTdublNaSW1oTGdsMjZKM0V4b1FVdFpoQ0NHRUVPSmYwQ0tnRmx1amQ1VjFHUGM4U2RLRUVMY2tLdWtpZFgycmxuVVlRZ2doaFBnWDFQV3R5cm1rbUxJTzQ1NG5TWm9RNHBaNHU3aExGVWNoaEJEaVA2S2VYMVc4Tkc1bEhjWTlUNUkwSWNRdGliaDJ0cXhERUVJSUljUy9TUDcyMzNtU3BBa2hoQkJDQ0NGRU9TSkptaEJDQ0NHRUVFS1VJNUtrQ1NHRUVFSUlJVVE1SWttYUVFSUlJWVFRUXBRamtxUUpJWVFRUWdnaFJEa2lTWm9RUWdnaGhCQkNsQ09TcEFraHlxVXNiUTdyanUwbDRwTHpNcjhadWRtc083YVgwL0d5cU9hLzRYUjhERE4zcmVSNlJ1cHRiOXRrTm5FeDZXcUp6NHROdXNySUdWOXc2RUxrYlkvSmtZbnI1dkRXZ2gvdlNOdGFnNTZsWWR1NGxwNThSOW92cmxOWExuRGs0aGxNWnBQRC9iRkpWOWwrT293c2JVNkoyejRUZjVFRDUwK2dOeHB1TlV5ckM5ZXY4T1BHQlp5NEhIMUw3U1JscHBHWWtlSndYMHBXT2xmVGtteTJwV1pua0pTWlZtaWJQNnlmeDloRmt4enUwK3AxdlBQM3o4emJ0ODVtKy9uRXkweFlQWk9vYTdGTzI3MmFsc1RHRS92dFlpcXR1SlJyeGZyZTdUbDdsQ014cDIvcFdscTlqdU94NXpnZUYrWDBPMWFVMktTclhFbTlicmM5VjZjbFc1dDdTL0U1YW5QamlmMmN2WHFwUk9jZGo0dmkwSVZJekdhencvMW5yMTZTdjEyaVVKS2tDU0hLcFZtN1YvUGEzSW1rWm1jNFBlYjM3Y3Q1YmU3RVV0MHNGaVUxTzRNTDE2OFFjZWtzbTA4ZVpNSCtEWHkvZmk2dnpaM0k5dE5oQU95TE9zN0NBeHNkL2xmVXpkdmRLRHptTkYrdW1rbDhhdUp0Yi91MU9kOHg2SmQzU2MvTkt0RjU2ZG9jdHA4T3M3dFozWEVtbkkwbjloZjUzN0hZY3lXNjN0YklRNnc4c3JORTV4VFh6alBoakZuNEN4dU83NzhqN1JmWHI1c1g4ZGprc1p5NzZqaEpXSEJnRXlObmZNSHVzMGRMMUc2dVRzdm9PZC93d293dlNiaE5pYWpKYkdMc29rbE0yYkw0bG0vT1AxNDJuZEd6SnpyYzkvMkdlUXovN1JPYmJSOHNtY29yczc0cHRNM0lLeGNJdjNqRzRUNVhqUXNYcmw5bXlwWWxhQTE2Ni9aTFNmSDh1WE9sd3lRazMrYklBNHlhL1ExbkUwcVdPRGh5SmZVNnZTZU9ac0xxdjRvODl1Mi9mMkxpK3JtbHZwYlpiT2JkaGI4d2FOSjdqSnp4QlptbC9OMzkzZnE1ZFBucUJRNmNQMkd6L2ZHcEg5RDYwMkdsanMrUjYxbHBqSnI5RGYrRTd5ajJPVnE5anYrYjl6Mmpabi9OZFNkL0M4WXQrWlYzLy83WmJydk9vT2RjZ3ZNRVhmeDNxTXM2QUNHRXVObTE5R1QrMkxtQ1FHOC9FdEtTV0hoZ284Myt5cjRCTkErdXg2dzlxNm5vNVVkVVFpeFJEdjZvRFd6VkhWZTF4bTU3dGphWGlldm5jQ0Q2Qkd2ZnN2OGpDZkRrMUEvcy9sQ3FsQ29DdmYyb0ZWaU5idmUxNHU4REcxaHpkSS9EOCtzSGhSRGc1VnZjdC95dnljak5wdTJudy9sazRJczgwYTQzMzYrZnk2S0Rtem53Y2RFM2FNVjE0bkkwVGFyVnNkbDI2RUlrbDVPdk9UMG53TXVYOUp4TXZsejVKeDNxTkhONlhKUGdPdFN0RkZ4a0RHTVdUdUo2WnRFOWZuMmFkR0R5OFBlS1BPNU9NWnZON0R4N0JJQ0ZCelphdm1NK0ZkaHhKdHptdUZZMTc4UEwxY1A2K3M4ZEs1aXc1aThtRDMrUFBrMDYwTzZ6Wi9CMjgyRHplMU51S1o2MDdFeTJud21qZloybU5LZ1M0dkNZalNmMjRlZmhUZmVHclVyVTlsZXIveUxtZWp4TmcrdXk5UEJXcDhmVnIxeUR2czA2RnF2TjZkdVdFUlp6bWxvVnEzTG8vRWtPblQvcDhMZzZsWU41c0dtSEVzVjdMUFljMlRwTDRuY3RQWVVjdlpiOTBjZXQrNU96MHNqVVp0bHNxeEZRaGFwK0ZRdHRkK2prOThuUjViRHF6Ujk1dWZzUVhwbjFOUXNQYkdUNC9mMEEwQnVOQUtnVnpwK2pKNlJaa3R5SzNuNGxlaytPVlBXclNOZjdXcklxWWhmUGRSNUEwK0I2dDl5bU16OXYrcHUxeC9iUXNWNHpEcDZQWlBUc2I1angvTWRvVk1XL0hjM0l6V1p6NUNHcSsxZWlUYTFHcFlyRFpEWnhQdkZ5b2NmVThBL0NSYTNCWkxMMDlxbVZ4ZS9YK0dIRGZDNG1YV1g2TSs4VDZPM0g5WXhVcm1lbWNsK1ZtazdQTVpxTUxBL2Z3YVJOZjVPdHkyWDkyNVBLNWQ4UThlK1JKRTBJVWE2WXpXWStXRG9WclVHSHQ1c0hFMWIvaGErSGw4MHhyV28yWk8zUlBXUnBjL0h6OE9iYmRYUHdjblczYSt2QnBoMXRralN0UWMreXcxdjVkZk1pRXRLVHFWZTU4SnY5NWpYcThVSC9aL0h4OE1MZnc0Y0tuajRvRkFxYlk2cjRWV1RObXplR3YyMk9QTWg3Q3gwUGJ5b1B0cDBLUTI4MDBxcG1Rd0EyblRoQTY3ei9MMmo4OHQ5WWVuaWJ6VGFqMlRKRTdZbHBINks4YVNERzkwKytRZThtN1ptM2J4MmZMUCtOcjRlK3hxT3RlMWozLzdWck5kdlBIS2FHZjVERHVNeVlxVmM1bUdPeFVSeUxqUUlnUFNjTEgzZFBtK05lNmphNFdFa2F3RVBON3VlalI1NTN1di9wYVI4VnE1MWIwZUxqcHpFWUhRL3BXdjc2UkdwV0RPTDVQeiszMmY3cW5HL3RqbDN6NWs4MlNkUGhpNUc0YWx6b1VyOEYwWWx4SkdXbU1iaFZEN3Z6aWl0SGw0dmVhR0RKNFMxbzlYb0d0KzVHZWs2bWRiK25xenNxcFlvak1hZUp1UjdQZ05ET1RudkRxbGVvWlBmdlpNSCtqY3pmdng0M0YxZGlFcS93VitJVnUvTjBSajFhdlo3K29aMktsYVJ0TzNXWUh6Yk14MFd0NW1wYU10TzJMYmM3eG1EU296Y2FlYkJwaHhJbmFSOHNtY0tadkNGdStjUHlodjgyM3JyZjBiWXgvWWJ6ZkpkSGluMk5ubzNhVXJkU2RYN2Y4UTlQdHUrRFJxWEdrSmVrcVZRcXArZmxKMmxlTHU2bEdrbWdWcWx0ZmplKzF1c0p0cHc4ektFTHArNVlralo3enhwKzNieUlyZzFhTXUyWmNTdyt1Sm1QbDA5bnpLSkpmRHYwTmRURlROUldIdG1CVnEvamlYYTlVUmFTeUJaa01wdVlzSG9XVDdUdlJaM0E2bVRtWnZQZ2Q2OFhlazcrdnptOXlmSjdUMTNJNTFIUTNuTkgrWFBuQ3Y3WHNTOFBOR3FEMld4bTJHOGZrNUdiemNvM3ZzZi9wc1FyUzV2RHNzUGJtTFZuTlRIWDQ2bnFWNUhYZXo3aDhHK2ErRytSSkUwSVVhNzh1SEVCMjA0ZFp2S3dNZmg2ZVBMTUg1OHhvZDh6TmpkdEMvWnY0S05sMDNpcCsyQmU3L1VFdlNlT3BsL3p6cnoza1BOaExqK3NuOGVDQXh0SXljb2cwTHRDc1dLcDRPRkRTd2NKVEw1c25SWlBGemQ4M0c4a2tlNGF0MksxWFZZMm5keVByNGNYZFN0Vkp6b3hqcWhyY1F4dDI4dnV1QTcxbXVKeDAwM0NxU3NYMkhYMkNQMmEzVS9GbTM2R0lRRlZXSGxrSitQLytaMTZsWVBwMWFpdFhadTFLMVpqVlY1Q3UralFabWJ1WE1tU1Y3OGhPVE9OUVpQZVkvWkxuOUtvU2kzQThubk4zYmVPcldPbTRxcHhzV3RyWDlSeFRDWVRsNUl0ODlqT1hiM0VucnpoZHkxQ0dnRGdwbkVwOUxOV0ZmRmtQRWVYaTd0TDBaK24wV1JFcFhSOEEvZGM1NGN4WVRzbjVYaHNGTnRQaDZGUzNiaitjMTBHTUxSdEx6SnpjL0J5dS9GejMzUDJLSit2L05QbVdJQ3dtTk4wcmgrS3U0c2JZUmRPQWRDN1Nic2lZM1htbmI5L1ljT0pmZGJYTno5b1dEejZhMXFFTkdEeG9TMEFySXJZeGFxSVhRN2JPdm5WSXBzRVlOUEpBM3k2NG5kYWhOekhySkdmNE9GcS96TzlscDdNazFNL0lEMDNpNWU2RFM0eTNzTVhJbmxqM3ZjMHFCekN2SmMvdDN1UUE1Q2VrOG5RS2VPSVMwbmsrYzRQRjlubXpWWVZlUGp5NGJLcEhJdyt5Y1ozZjdWdUd6MzdXeEl6VWxrMCtpdWI4NjVucExJdnIzY3RNVDJaVEcyMjlXZlZvVTVUbTJNVkNnVWpPZzNnbzJWVFdSV3hrOEd0ZWxoNzBqUk92bE1BOFdtV29aQTl2bm1seE84TDRJbjJ2Zm5vNFpIV1JEelF5NDhscjM1TkZiK0tKR2FrNE9QdTVYQVVRbWxOMmJLWUh6Yk1wMFhJZmZ3NjdGMDBLalZQZFhpUXN3bVhtTHQzSGNtWjZVd2E5aTdlYmg2RnRtTTBHZmx6eDBvOFhkMTRxbjJmWWwvL3E5Vi84ZGV1VlJ5TFBjdkNVUk53MWJqeXdZQm5yZnQvMmJRUUx6Y1BudXM4QUFDVHlZeW5teVVCenM2MUpNRm1jSm9RZTdpNG9WQW9PSHYxRXEvTy9ZNldJUTM1WU1CemdPVXpIdE52QkNObmZNRmJDMzVpeHNpUHJNbmxwZVNyZFBweUpCbTUyZFNySE14WGo0MW1VTXR1S0JVS3A3OVR4SCtISkdsQ2lISmo5cDQxVE5teW1CZTdEYVpQMC9hWXpXWjZOVzdMbXd0K3BGN2xHdFN0WEIyQXRKeE1Ra1BxODJidkoxR3IxTHpVYlRBZkw1OU8wK3AxbkQ2QjMzVHlBQWFqa2RFOWg5S3JjVnNHL3Z6T0xjY2JtM1NWUUovaUpYemxnZGFnWitlWmNOcldib0pDb1dCajN0eW5OclhzRTlFK1RUclFwNGx0ejhQOGZldlpkZllJd3pyMnRYdmF2aXhzSzJNWFRTYklONEFaejMvczhLWTVYN1kybDU4MnpLZDluU1o0dXJyejVjb1paT3R5ZU83M3o2ekhHTTFHMG5PeXVQL0xrYWp6YmxiY1hWelpObllhQU0vUCtBeWQ0VWJ4aVNsYmx6Qmw2eExBOGdUOFZ1a01lcnA5L1RJZDZ6Ymp4NmZlY25yYy91ampqRnY4SzU4TWZJRnU5N1cyMi85YXI4ZnR0azFZUFpOOTBjZXA0Vi9aV2xUQTM5T1hDaDQralBodFBBTmFkR0ZzdnhFQVJGNjJGQmJRcUc3Y01FY254cEdjbVc1TnlzSmlUbEhKcHdLaE5lcVgvZzFqR2M3N2VzK2hOdHNpWXMreDdkUmhBQkl6VWxrUnNZT213WFVaM0xLNzNmbHo5NjBsK3RwbFhBcjBpR3c0c1k4MzV2MUFWZCtLZkRua0ZkSnlNa2tyMEVNSGtLUFhNbnIyTnlSbXBESnAyTHY0ZVhnVFgyQStscitYcjAzQ2NPaENKTS8vK1RtVmZmeVorY0luRHI5ck9vT2VVYk8vNVVKaVBOTkdqS1ZGemZzY3Z1ZS9kcTlpL3I0TkFDU2tKMkV3bWVnOThWVUFYdTR4Mk5vNzJhbGVLRFg4Szl1YyswRGoxZzdud1VWZGkrWE4rVC9ZYk10L1BmZWx6K3lPSDl5cUd6OXVuRWRVZ21YNG5jRmttWjlXV00vU3RmUmt2RnpkclVNa1M2cFpjRDIyUmg3aXRibU81K0JOK3QrN3hSNXlXaGl0WHNmbnEvN2s3LzBiNlZpdkdWT0hqN1Y1OFBISkl5L2dvbFl6WStjcWhrNGV5L2RQdldsOVVPUEkybU43dVpSOGxaRmRCOW84SEN2TWd2MGIrV3ZYS3Z5OWZQait5VGNCY0ZWcmVMWkE0djdIamhYNGUvcGF0KzA0RTA2M0NTL1p0RE5wMDBJbWJWcm84QnFIUHBuRjVkUkVodi8yQ2RrNkxZKzA3TXp5OE8ya1oyV1NuSjFCYWxZNlhxN3U3RDRYd2N4ZHE2eTlyZGs2TFQwYXRtYkUvZjNvV0srNXRiM0hKbytsUTkxbXZOWG5xV0s5UjNGdmtpUk5DRkZ1ZEt6WGpPZTdQRXl3ZjJWbTdsb0pRS09xdFVqS1RHUFgyWEIybmJYTTAzRlZhK2pWdUIxejlxNjFuaHNhVXA4cktZbk0zTFdTcDlvL2FOZjc4c0dBNXdnTnFZK1hxMGVoVmRNSzJuLytCRDIrdG4xU0hlamp4OEpSRXpoNTVRSlIxK0xvMTd5VHpYNmwwakxNSzFldmM5cHVkR0ljaXc1c1psQ3Jib1hPVWJqZDlwNDdTcFkybDFaNU42d2JUaHpBWGVOR3c2ck9iNHFLWS9yMlpVeGNPNGZxL3BXWTg4S25WQ2xpVHM3RTlYTzRscDVDdTlwTk9CNTdqbVhoMjJsU3ZUYWp1ajlxUGVaYVJnb2ZMcDNLLy9WNWdxcStnWUR0L0p2VmIvNWttVmR5N1RLalpuL0R1UDdQMFBXK2xnQk9oMVNXeEpiSVF5UmxwaEhvVS9pY255cCtnVnhKVGVMN2RmUG8ycUNWM1RDLy9kSEgyWGppQUI4L010SzZMZkxLQmU2ckVvSktxY0pRb01waGdKY3ZqN2ZyWlhtcTcrck9xejJIV29kYUZaeXpjL2g4SkNxbGloNE4yd0J3NlB3cGVqVnViM2Z0a2xJcEZZeStLVW1iczJldE5VbjdjK2NLdEhvOVl4NGFUdnViZW9RQU5wN2N6OFdrQkdzYzA3Y3Y0N3QxY3pHYnpWeEt2c3BEUDd4UlpBdzNELzBFbURWeVBQZlh0OXpBTGd2YnlvZExwNkkzR25ta1pWZTd1WHY1dGtVZVpuLzBjYnJkMTVLa3JIU1dGSmdENStmdVJjL0dscDdlcHRYck1yU05FWjFSenc4YjVsUGR2eEpEMi9RRUxQTktSL3crbnZDWUc0VS9KbTFhYkhldGI5Yk1BZUR2VVYvU3VGcHQydFp1ek1rdkxUZnpvMlovdzZXa3E2ek82NVhUcU8xdnUxdzFMcXgvNnhmck1EaDkzc01IVlNGSjJ0VzBKR3BXck1wYkR6N3Q5SmlpeEZ5UHQrbE5Ba3NTZE9UaUdTcDRlcE9yMDJLOHFmcWlHVE5HazlHdVIwbUJ3cTZIOUh6aVpmNXYzbmRFWG9taGI3T09mUC9FLytGeVUrK2NRcUhnL2Y3UDRlL3B5L2ZyNXpIbzUzY1oyZlVSWG50Z0tHNHVyamJINmd4NmZ0b3dINERteFJ5U3VlSDRmajVkOFR2dUdqZW1EeDlIOVFxVmluVmVzSDlsWHN6cjBVMUlUMkpGK0E0NjFRdWxVYlhhTnNmdE9oUE9xZmdZTkdvMWdkNStaT2JtWURLYitHVDVid0M0YWpSVThQQ2hnb2MzVFlQckVubmxBajlzbUdmOVhYVmZVQWpUbjNuZjd2b1hrK0twNE9sVHJGakZ2VXVTTkNGRXVWRzNVakRqK2o5TDk2OWY1bnFHYlVXczQ3R1c4dHA2a3dHRDBlQndXT0dKdVBNWWpBWWVhZEhWTGtuclZEKzB4UEZVOWEzSUl5MjYyR3p6Y3ZNZ05UdURkLy8rQ1ZlTkM0TmEyL1lvVlBXekpCUVRWcytnWTcxUUZDZ1kwMis0elRHZi9mTUhlODRkSmZ6aWFSYVAvcnJFY1pWV205cU4yUFgrNzFUdzhBWmcyb2l4cUpRcW15ZjIrNktPa1pHYjdmRDhVM25sb2crZWp5UStyNXJpbXFPN1dYTjBEeHFWaXVjN1A4S3ArQmpyY1o0dTd0YWI2M3h6OXF4bHpoNUxjcDJXazhtcmN5ZWlVaXJJMXVaeU1TbmVlbHhLbHFXcTU1V1VKT3ROcTZsQUtldmFnZFVBME9idHErVGpiemRYN1hKcUl1dU83WFg2OHlpc3NseCtZWXVoYlhvN1BRWWdKQ0NJSWEyNnMralFabFpGN09MaG03NHZGeEt2TUh2UEdocFZxODJqclh0Z01wdUl2SEtCZnMwNk9XenY5VjVQNE9ucVR2OVF5LzdVekhRQXZBcmNBRC9VdkJNOUdyWEJMKzl6blAvS0YvaTRlZG8zZGh2RnBWeGp6dDQxdEsvVDFHR0NCcGJQSjc4WExlcGFMTk8zTGFOOW5TYWtaMmVTa0o1aTdSMHNhTWF1RmNSY3Y4cG5nMTZ5MnhkKzhReno5Niszdms3TVNPSGJOWE9vRlZpTjFLd01mdHE0b01pNHQ1OE9aL3RwMjBTdVlaV2ExaVN0VmMyR3RLclprQzJSaHdDbzVCM0F5RzREcmNmbTZIVFVEcXhpbDd3V2RDYitJajl2K2h1VHlUSk1VYWxRV24vL0tCUUtGQXFGd3lHN0JSV2NwNVNqMXdMZ2NWT1NraTlUbTAyV05wZkt2Z0dGdGxtVW1oV3IyUFFtWFVxNnluZnI1OUcyZG1QYTEybktrRi9mNCtnbCsrcW5TWmxwTlAvSXRvZkhYZVBHOFM4dG40Zk9vR2ZtN2xYOHVta3hXb09PVVQwZTVjWHVnOUFiRFU2WFhoalc4U0VhQklYdy9wTEpUTisyak9WaDJ4alJxVDlQdHU5ai9XN1AzTDJxUk10MExEcTBtUStYVEVXdFVoYmFtK3BJN2NCcTF1SHpCODZmWUVYNER2bzI2OERqN1d4L0h5UmxwbkFxUGdZWGxRWXZIdzltdmZBSmJtb1gvTDM5cU9qbGkrZE5ROFlYSGRyTW5OMXJ5TkZwVVN0VnBHanRxeGVuWldlU25KbE84RTA5dCtLL1I1STBJVVM1a3ora3paSFBWLzdKck4ycjJURnVtdDBFN0o4My9lMTBPRXBwMUFnSXNyczUweHNOUFBUOUcxeTRmb1d2SGgxbDkyUzJhZlc2L0s5RFgxWWMyY0dzM2F0b1V0MytpVy9YQmkwSmp6bERqNGIydytQdUpDOVhENXNLZ1VFT2J2SStXL0ZIa2VXZko2eXhyd1NwTnhyNWRNWHZOdHRxK0FleGRleFU2MnV6R1JZZDNNVElyZ09adDlkeTg5Mm1WbU5NWmhNN3pvU3o3dGlOMHZOYWc2VW5jcy9aSTdqbUplU3RhdDVudmJrdWpnUFJKemdRZmFMUVk1bzUrSHppVXE2eDQwdzRMVU1hV29mWUZ1YmxIa05ZY25nclAyMVlRTjltSFcxNnZaNXMzNGZOSncveTVjby91Yjl1TTJLVEUwakx6cVMxZ3lHbUFOdFBoM0UrOFRMejlxNUhyVkl4Zjk4R2d2MHIyUXp0OG5ienNKbTc0K2h6dk4yVUNnVzlHcmZqeGU2RGlVNk1vMDZnL2M5RmJ6QmFlNHJxVmdwbXhSdmZFK1Fid0lqZngrT1JtOFBBVnQzc3psbDlkRGRYVXBNYzdnTnNrclJBN3dvc2YzMGlYbTRlREowOEZtOTNEMlkrLzRuZE9TTitINCtubXp0VGhvMXh1TStSZ3NuOGtaalROamYwWHU2ZU5LMWUxK0Y1Z0UzNS9Oc2hXMmRKMGp5ZHpJZk1mNEIxTlRXUm56ZjlYZUwyWCtneTBLN1h5MkEwOE83Q256R2FUSHp3c0tYWXppTXR1dG9WRlpxM2Z3Tis3bDcwYTM2L3pmYjhIckx3bUZPODgvY3ZYRXErU21VZmY3NTdZaHpQei9qY09oUzVLSjhPZXBHVGNlZFpmSGdMRTlmT1lmbmhiYXg5KzJldXBGNW55aGI3WGt4bmZ0K3huRy9Xek1iRHhZMnB3OGZhUFN3cWlmd2hyWTdtcCtZUHVjNS8velVDcXJBMUwrRjNSS05XcytML3ZrZXBVRkl2cUFaaE1hZjVjTmxVNjk4Ums4bkV0cnlIQ2kxQ2JtMzRzcmo3U1pJbWhDaDN6aVhFY3NGSmVlUkxlVTlTZDV3SnQzdEtlZjVhM0IyUFRhTlNNMzdnaTJUcGN1amRwTDNEWThZUGVwSHhnMTUwMnNaelhSN211UzRsTDJUd2I1ZzZZaHphUW9acXhxVmM0OGYxOHpsOU5RWVBGemZlZTJnWWJXbzFkbmlzaStibW9VMHc3Wm4zQ2ZMMVo5N2U5Zmk2ZS9IZEUyL3czc0pmYUI1Y2oyK0d2bmJqT3NuWGVHenlXTjUvK0RscnIxbGhoUXlNUmlPN3owWndQU09WZ2EyNlVTOG9tRWVxZG1Wa1Y4dmNqNVZIZGpKaDlWL01lL2x6YTNzZkxadEdkWC83NFUvejlxN0hiRFl6dEYxUHA5Y3JxRVpBRUFOYWRHWkYrQTRXSGR6RTB4MzYydXovNnJGUjlQMytEY1l0bmt6ZG9HRGNYRng1b0ZFYmgyMnBsU29XSHRoa2ZWMnRRaUJmRGhsVnJEanVwS3ArZ2Z6MDFOc3NQTENSRDVkTlk5cUljWGJ2d1dEUzQxSmc3dHlkNkFrb09KUldvMVE3SEZxclVpclJLRFZPOTkxTVo5Q3pKZklncmhvWFlwSXU4OWlVY1h3NTVCVnJyOG1CNkJOMC91cUZXNHI3ZEh3TUcwL3NwM1A5RmtVZW03OVlmSDVQNmMwTWVVTmdJNi9FRUhtbDVJc2h2OUJsb04yMnI5Zk9KaXptTkc4LytEU044NFkvTzVydnRpSjhKelVDZ2hqWC8xbTdmUURWL0N1Um84L2xxZllQOHU1RHcvQjI4K0N0M2s5ak1CdUxGVnU3MmsxNXVrTmZobmZxeDdkclovTnNYaUdQOXhiK1FwWTJsejVOMnJQaFJPSHJDT29NQnI1Wk01dUtYbjc4L3V6N3QxeXRNakZ2S1k4S252YWZoODVnd0xYQTc3bW9hN0Y4dXVKM2ZEMjhjRlBiOXA2bTVtVGlybkhsaWJ6djFlczlIeWNoTFprTngvZVJxN01rK2txbFpYN3FxQWNlNDZGbXRvbXcrTytSSkUySXU1UTVOdzJ6TGd1ejJYRjU3N3ZacEUwTFdYdk04ZnBqK2Q1ZCtNc2RqK05xcXYwYWJYNmUzaGlNUmo1Y09wVXhpd292dFQvN2hmRjNkTTJoTzZGbXhTb090MTlPU2VTUG5mL3c5LzRONkkxRytqYnJ5TGorenhhNUpsUkJDb1VsNlhBazR0SlpSczc0MHZwYWI3VGN0SXhmL2hzdUJXNTI1cnowcVhYNGs5Rms1SFRlME1veGkzL0ZhRExTcDBsN0JyYnF4cHdYYlFzMDVKZXo5blAzdGxaOG5EWmluRjBjT2JwY0ZoL2FqSmVyTy8xS1VEamg1ZTVEV0JHK2c2bGJsL0pZbTU0MmMyOHErd1F3dHQ4STNsOHloUVBuajlPN1NYdTdCd3o1T3RVUDVjelhTNnhsMklzYUpuYzdHWXdtZmxnL3oyYmI4YmhvbTlkOW1uWmc4cGJGdkxYZ0J4YVAvb2I2UVRXcys0eEdvODBOYTBHWGtxL1M2UDNIN0xicmpVYk1aclBEZlNhejNhWTdZdTNSUGVpTWV0cldha0tXTnBjbjJ6L0l4OHQvbzNvRlM1TFpyazRUdm52YytYeTZ3ekduN0FxRjZBeDZ3bUpPRTVlU3dQbkV5L1QvOFUxY05ScnVyMWQwajA1Q1doTCtYajUyODdmeTFRbXN6dEhQNTVmZ0hWcTgrTmRYaE1XY3R1dEZtN0Z6SlgvdFdvVkdwZUxwRGc5eTZFSmtxZGNmcSt3VHdPYjNwdGg4dndzT0h5MnUrNnJVWk1iekh3T1dhcjRIejUvazZRNTlhVlMxcHRNazdYanNPYTdtVmIwTURhblByLzk3NzdiME1pZWtXb1oyTzZvVXF6UHFjVlhiL3h2OVl2QXJkb1ZYUnMvKzFtYng3VlZIZHRHNWZpaS9QL3ZCTGNjbzdrMlNwQWx4bHpEck1qRWtuTVp3UFFwVFJ2SEg1ZCtOVGw2T3BuZmpkbnd4eEw2ODlBOGI1L1AzL28xc2ZQZFgvRzZxN3JVcVloY3JJM2FpZGpBNXZ6VE9KbHppaTVVemJiYlZEYXJPRjBORzBiRnVNemFjMkUvLzBFNVU5YlB0amRrYmRZd1RjVkZvYm1NSjY3Snk5Tkk1NXV4ZHk2cUlYUmhOUnRyVWFzUjdmWWM1bk4rUmxKbm1kUEZWclVGckhiWUkwTDV1RSt1Y21ucEJ3U3dMMjBhdHdDbzhITnJGNGZuNTNEV3U1T3EwZkxyaWR6YWRQRWhxdG1WT1I4MktRUXhwM1lPSFczUUZMTVBYNmxlcDRYQllYbUVXSHR4RWFuWUdMM1FkVkt6eSsvbnFWUTZtZThQV2JEdDFtQ1dIdHZCVWh3ZHQ5Zzl0MjR1VlIzYXhQL3E0d3g3WW56Y3VZUExtd29lRVRScjJEdDN1SzlrQzBpVmhNcHVZdVd1MXpiYjhTb1A1L0R5OCtmbnBkM2h5Mm9lTW12MDEvN3p4blhVSXJkYW9kOWpiYVRDYXFPRHA3WEQ5c09WaDI3aWNlcDFYSDdCUDBrNWR1ZUIwc1hnQW85bEVjbWFhM1hhVDJZVFJiSEM2RDFRMnI2ZHVXMExYK2kxUktKUmthWE41bzlmalJGNCtqeTd2UVVGbVRoYkg0NktjeGhGejA1cHZxNC91WXR5aUtlVG9MY1BrL0R5OEdUL29CYnJmMTlwaGNuNHg2U29oQVRlSzNaeTVlcEVhQWM2TDN5Z1VDcWRKZm1HeXRMbjR1TnVXdUoreGN5VmZyWjVwYlhmeWxpWE0zYmVXT1M5OFd1anlJNFVwVFd5RnFWMnBHclVEcXpHMjMzQldIdG5xQnJuL0FBQWdBRWxFUVZScHR6OUxtOE9QR3hjd2UvY2FUR1lUR3BXSytTOTk0VFRKTGFtVFY4NmpVcXFvVmJHcTNUNmR3WEdTZHVyS0JidGsrSHBtaXMzckpZZTM0T0hxWnRkamVmTEtCWDdadUlBeC9VWlllLzNGZjVNa2FVS1VjK2JjTkhRWDkyTklzS3lGcFBLdGpxWkdXNVJ1UGloY3ZhR3MxMUk1dS91Mk5wZVJtODNGcEt1ODJuT28zWnd6d1BvSDBjL2R5MjcvaUU3OUdkR3AvMjJMcFV1REZ2engzSWNPOTMwMitHVTJuVHlJajV1WHpmcHNtZHBzbGh6ZVRKdGFqZjdWeW8yM1UxSm1HdXVPNzJIUmdVM1c0VlRCL3BXWjhOaG91NklScWRrWmJEcDVrT1ZoMnpoeThUUTd4djFHSlI5L3V6YXpkVnFiUWdoUkNmWmx5amVkUE1DTzAvYlYrb2EwZVlBUDg5WWNBbEFBU3c1dnBZcHZBSjNxTjJkMXhHNWU3Zms0QTBJN0E1YjVOYS9ObmNpem5SKzJxMTYzK1BBV0t0NzB2V2xTclE2ZDZvZWlNK2o1WThjS1hEV2FVZzFIZmFuYklMYWRPc3owN2N0NHJHMVBtN2xwT29PZWhMeGlLK3VQNzdOV0JWVXBWYnpUOTMrRnRuczFOWW01KzlZVnVhN2JyWEpScTYzRkgvTE4yYlBXYnE1aGk1QUd2TkpqQ0pNMkxlU2pwZE9zU3hUb0RRWThIQ1MyV2Jwc3F2cFc1T1h1USt6MkhiNXdpcVRNZElmNy9nbmJYbWlTZHZicUpkcCs5b3pUL2M3Mk5Tenc3M0xOMFQxRVg3dk1tSWRHV0JkdlZ5cVUxdDZOcVZ1WGNTcitJbTh2K0JrQXM4Sk1yazZMcTBhRE1pL1pNMkU3bE0vYnpaTXVEVnJRTC9SK0Z1emZRRUphTXYyYmQzWVl5NmtyRnhqeHgzaG1qaHhQNDd4S3RqSFg0M21pcnVQaUxMY2lJeWNUWDdjYkQ3Wm03MW5EVjZ0bkVocFNud29lUHV3NUY4RnJ2WWF5N2RSaFh2eHJBb3RHVHloVmt2RDIzeit4OGZpQjJ4THptcmQrcEYzdEp2eiszSWQyRDAxeWRWcm03Vi9QOU8zTFNNNU1wM0hWV2x6UFRDTWxPLzIySldoNm80RkRGeUs1cjBxSXcxN3RiSjBXTndmYi85eTF3dTZCaDlhZ3c4ZmRlWUdmY3dteC9McDVvZlU3WDY5eU1PLzBkYjcycDdqM1NaSW1SRGxtekVnZzk5aFNBRnhxZGtSVHZTVW83KzEvdHRjeWtnSDRjTmswUGw3Mm05MysvSkxrWFNlOFhHZzc2OS81eGVuUXV0c2h3TXVYM2szYXNTeDhHMi8yZWRKYUxubmExcVVrWjZZemVWanBTMk9YbFpTc2RONysreWYybkR1RzBXVEVYZVBHNCsxNnNTWmlOdzJxaEZnVHRKanI4ZXc0SGNhMlUySHNQMzhDZzlGQW9IY0ZIbTNUMDFyMDRHWloyaHlxK2QzNFBESnlzeG5aNVJGRzl4ektyTjJyQ2FrWVJKY0dMYTJMdklLbGw2UFB4TmZ3ME5oV3VWT3IxQ3gvZlNLTnE5WW1NajZHMVJHMkR3b1M4K2YwT0xnaFdueHdrODAxQUI1djE1dE85VU5ac0g4RFY5T1MrRi9IdmdSNkYxNTYzNUhXdFJyUkxMZ3V4MktqV0haNHEwMGx1Rmw3Vm5QaCtoVWFWYTNKdW1ONzJYbjJDRjNxdDBDaFVEaE1VQW82ZENHU3VmdlczYlliejl0aFZJOUgyWHppQUFucHlXUnBjL0IwZFNkWHI2T0NsMzNaOE16YzdDS1haU2lOS240VkhmYkFGZWJtUWh0YklnOVNPN0FhM1JxMnNpWnBCVDNkb1E4ak9qMWtUYXJQSmNUUzkvdlgrV3ZrZU91UXdMaVVhNnlPMkVWUTNudnMycUFsWFJ0WVNxd3ZjOUJtdm9oTFozbCt4dWQ0dTNuZ2s5Zjd0REZ2S0YrNzJrMXNqbDE4YUF0SFlrNlg2TDNtYTErM0tRKzM2RUphVGhhMUFtLzBCbFgyQ2FEYmZTMlo5TDkzclNYanZWdzkrSFhZZTR4YjhtdXBsM1RvVUxlWncvbDBlb09Cdi9PR2p6L2VybGV4dnMvNXc1UkRIUFFzZnIxMkZuUDNyaVBJTjRCdkhuK2R3UzI3TWZDWGQwbkpUbmZhbnRiZ3VMY1h3R3cyRWg1emluMVJ4OWtiZlp4dmg3N09xU3NYU012T1pJU1Q5ZWh5dExrT2s3VHZIdisvSW9jN1dxNXBadHVwdzh6YXZZYmQ1eUlBNk42d05hTzZEeWxSTlVweGI3b243dmIwRi9kanVIb1NZM284cHZUNG9rOFE5d3lsVHhWVVBsVlJCelZDRStLNGlNUGR5cGg2aWR4ankxQjZCT0RXYkJBS2wrSXQzSG0zQy9EMFpleEQ5cVc2RDF3NGFWMnZDZURGYmdOeDE5aVhxTjV4TnB4OVVjZXRmOXh2SjYxQlQyenlWY3hteTFQT1VUMGZZOE9KL1h5d1pBcFRSb3hsUytRaHBtOWZ6b05OTzVSNlRrZFpxdURwUTQ1T1M1UHF0WG0wOVFQMEQrMk10NXNIVzA0ZUl1YjZGZDc1KzJjT25qL0JsYnlGaHV0VXFzWXpuZnJUcDNFN1FrTWFvRkFvK0czN012YWVPODduZzE4aXVNQ05WV3p5TlZvNytaa1lUU1krV0RJVkR4YzN2bjM4ZGI1ZlA0L1k1S3ZvREFhU010UG80YURJUnBOcWRaeStqL3loYVNHQjl2UHJGbzM2bWdaVlF1eTJwK2RtOGV1V1JhaFZhbDdvT3Fqd0gxUWhudTM4TUcvTy80SGZkL3pEMExhOVVDZ1VKS1FuOGV2bVJiU3IwNFRmbm5tZlB0Kzl4cWZMZjJQdDI3OWdOQnF0aFNBY1VTdlYxa0l1am9aVmxSV05TczJNa1I4VDRPVnJUWHB6OUZyYzFMYi9KclY2SFZmVGtvbFBUYUxwQjAvYXRhTTE2RENaVFE3M0djM09meTVnNlUyL3VTUjZVWG8wYW9zQzJINzZNTlVxVk9iQnBoM3AzYVM5WGVLZWtadk5tZmdZNjRPZXd4Y2lBVGg1K1R4Z1dhY3NmeHRBNjVvTnVYZzlubHk5cnNpQ0tVYXpnY3VwMXhrMi9STnFWS3pNak9jL29ySlBBRnFEbm1uYkxBL2xERGVWcWo4YWU1WlZFYVVidGVEbDdrNi81dmVUbHBOcHMvWldqMGF0ZWFCUmE3dEZzK3NIMVdEcHE5K1c2bG9BajdidTRYRDd4OHVtWXpLYmVMLy9zelk5MVVtWmFWVHc5TGI3RElyeVp1K25xTzVYaWY5MTdHdTNwcG9qZXFPQnRwOE81N0cydmZod3dITWtwQ2NSY2Vrc0VSZlBrWnFUU1VKNk1rT25XTllzcTFZaEVLMUJ4N1R0UzFFb0ZBeG80WGdZZHBZdXgyRkJrZFRzVEpzRjJjRXk1UHRteDJLamVHSG1sM2k2dXZGayt6NzhyME5maDcrZnhIL1RYWjJrbVhJenlBMmJpK0ZxNFNXV3hiM0xsSmVZNitQQzBGOCtpbnZyWVNoY1BJbytzWnd6NTZTU2UzSVZTcDhxdURjZERLcnk4d1Q5VHZQejhMYWJhTDd5eUU1Mm56MUMzY3JWYVZ5dERpdkNkL0IwaHdjZERvZThsSnhnU2RMY1NwZWtKYVFuRVI1emh2U2NMSEwxc2J5MTRFZmlraE81bkpKQVFycWxsMjlvbTU1ODlkaG9HbFdweGZENyt6RnI5Mm8rWGphZDVXSGJxVk9wR2w4UGZiWFFhMXpQU0dYVHlRUDBhTlNheWo1M3ZueDZTY3g2WWJ6REo5eFJDWEdrNTJUUnNXNXpPdFJyUnNjNlRSMzJqbHhOUzJiM3VRaWJIclhrekRUU2N6S3BIV2cvcHdNczFTNmY3dkFnYy9ldUl5UWdpUC9yL1FSWFVxK2pVQ2hvV0xXbTNmcG5SZGwrS2d5QXhvVWtjamRUSzFRTTYvZ1F5Vm5wdDlRRDI3ZHBCMDUySGNpVDdmdWdVQ2pRR3ZTTW52TXRSck9acng0ZGphZXJPeDhNZUk3WDVrNWsrcmFsUkY2NXdPYVRCNTIyMTdOeFd4N0ptMmZuNktGRVdicTVrRUtXZzE2RjAvRVhNWnFNZEduUWdyYTE3YXVBNXM5SkcvM0FvM2I3aXBxVFZycVlMVDJrcy9lc1pkZlpDQ0krbll1bm0vM2ZqRFB4TVR3eDFYbEJoNXVINnVaN3ZzdkRUaXNmZ21YWWE4ejFlTkp6TW1rWjBwQS9ubnZmdXJ6Q1R4c1djRGtsRVU5WE4wdFpkdi9LMW9jOVh3eCtoUzhHMjgvUkxhN0VqRlRNWmpQK0JYcTROSVVzbG4yNy9STzJuZm43MS9ObzZ4NDJDVnBLVmpxRGZubUgwQm9OK082Sk4wclVXK3pyNFZXaW9pUXBXZWxrYVhPSlRvamo2S1Z6RFBuMVBldStJTjhBT3RadFJwdmFqV2xmcHduQi9wVlpkR2d6RVJmUDhsQ3oreDNPUndQSTBXbXA1bUNCN0krV1RYVnd0SDNGVGo4UGI5NSs4SDg4M0tLenpWeStkLzcrbVVaVmExbC9WaEdYenZMcjVvVWtacVR4Y0dobm51OXFQNzlUM0h2dTJpVE5jTzBNT1FkbllOWm1sblVvb3B3d3hCOGpjL09YdUxkOURuWEY0dCtjbFVjNUoxYWdVTHZoM3ZqaC8xU0Nkck9VckhRK1gva25LNC9zcEc2bDZzeDZZVHkvYmYrbjBIT3VwQ2JpNCs2SnFwUno5V0tURW5odDdrVEFNcEhlWURJUjdGK1pUdldiVTcxQ1phcjdWNkpwOEkwMWs4WThOSnc5NXlLWXYzODlMbW8xVTRhUHRWbUx6SkgzbDA1aGErUWgxaHh0eXR5WFBpdjAySCticzV1a2J2ZTE1SS9uUGlyeS9DdXBpUURVQ0xqUm0zRDhzcVZDWU8wQ1JUdzhYZDJZdG0wNTA3WXR0em4vcDQyTzEzM1NHblQwYk5TR0tTUEdGbnI5eEl4VTFoeXo5RGdzRDl2T1czMmVLdlQ0ZkI2dWJyemU2NGxpSFZzWXRVcHRzMmp6dU1XL0VuSHhMRDgrOVpaMXlGYmZaaDE1b2VzZ2VqVnVSK2Q2b2RZa3pKRWdIMy9PSkZ3Q3dMT1VEeDcrRGVrNW1SaE5ScnM1YVR2UFdPWVlqdWpVM3pvRXNLQmJtWk4ySzZLdnhSRmNvYkxEQkEwZ3RFWjlEbjVzdXg1ZzFMVTRudmxqUEhVQ3EzUHVXaHpmUGZFNkhlczBzem5HdllnZW5aT1h6NU9XblVtbmVxRk1HekhXMmdPMExHd3J2KzlZVHNNcU5aazhmQXhESjQvanBiOG1zR2pVaEdLdDFWZVV1T1FFQUFKOTdDc1UzbWw3engzbC9hV1Q2Vml2R1o4TnRoMm1Yc0hUaHdFdHVqQjkyekxTYzdLWU1ueU1YY0dOMnlYbXVtV2tWWTJBSUpwVXI4MkEwTTYwcW5rZkhlbzFzeXN3ZER3dWlpOVcvSW1ucXh0akhDekNEcGFoaWhuYWJJZnhmanJvUmJyYzlIMGZ2L3czanNiYUxnNGVVakdJSjl2Yjl3YUg1MVVHZmE3THc4U2xYR1BZOUUrbzVPTkhrRjlGSnF6NUM0KzhuamR4Yjd0cmt6VDloZDJTb0FrNzVweFU5TkhiNytva1RSOTdHSE5PQ3U0dG5nUk4rYjBwdTVQU3NqT1p0V2MxZisxZVEzcE9KZ05DTy9QRmtGY2NWZzM3YnQwYzFDbzFMbW9OMXpOUzJYbm1DQjF1WWRKOTArQjZUQjB4bHE5V3phUk9wZXBPQzRlQXBZZm9xOVYvRVpWZ1daOU5aekF3L3AvZitPamhrZFNyN0x6M3AzWmdOYlp5aURxVmJ2M202OStnVWFzeG1ZdXVoNTZselNIODRtbHErQWZaVFBMZmNUb2NWNDBMellQcmtaaGhxWEMyNU5WdmluVnREeGMzUEYzZGVYcjZSdzZITk9ueWhnTG1UNS81ZnQwY3NyUzVOS3hTa3lsYkZxTXo2SG1qMStQRnVsWlIwbk96dUpxVzVMVE0vTTFpcnNlejRjUSt4dlYveGxyVUpOK1lmc09MZmQwL2Q2M0VYZU5HbFR1OGFMWE9ZTEFiZG5oemRVZG50cDgrQWtEMUFrUDlERVlEaXc1dHh0dk5nM1pPMXRJclRKWXVCd0NWeW40WW5LZWJPL0VwMXpHYnpTV2VPeFZ6UFo3TEtZazgwdEo1Y3F4V3FXMTY2bzllT3NlN0MzK21zbzgvQzBkTjRJdFZNeGl6YUJJZkRoanA4Q1k3bjlhZ28yQjRMVUlhOE5Xam8ralh2SlAxK3p4ajUwb21yUG1MU2o0Vm1ESjhETUVCUWZ6MDlGc00vMjA4TDh6OGdxV3ZmdU53MUVCSnpOOW5XUlM4U1RYbmkzTGZDV0V4cDNobDl0YzBxRktUcWNQSDJqd0VNcHZOWk9seUdINy9ROFFrV3Y2dGpQampVLzRhK1hHcEswUjZ1cnFoTTFncWU5NzhNOXNmZlJ5QUJrRTFVQ2xWMW9JM053dVBPY1ZMc3lhUXJjdmxwNmZmY3RxemZqam1GRnE5anBvVjdlZkwrWHY2MmcxN2RkR29VU3B2ZkJsVUNoVUdnLzJRWHExZVIzeGFvblhCKy9DWTArVG9jL245dVErcEhWaU5RWlBlWmRlWkk1S2svUWZjbFVtYVB2WXcramo3Q21CQ0FPamp3bEZYYlk0bXVIVlpoMUppWm4wdXVrc0hVUVhVUnVsOSt4ZUNMZS8ybkQzS2tzTmIyQlI1a0Z5ZGxwb1ZxekRoc1ZIMGFkTEIrVGxSeHpnZWU2TThkdjJnR3J4ZnlIQWpnTHFWZ29uNmRybkRmYTVxRGIwYXQ3TmJMNnFnOUp4TUZoM1l6UFFkeTBqSnl1Q0JSbTM0OE9Ibm1iNTlHWC92MzhoRFA3eEJqNGF0R2R5Nk8vZlhhMjdYc3phMjN3aWU3L0t3dzNWM3lxTTZnZFhaRzNXYzl4ZFB4dDNKVTI2RDBjais2R01rWjZielZNOGI1ZWYxUmdNYlQreW5RNTJtWk9seWVYcGEwYjF4QlEzcitCREQ3bitJaExRa0dsZXJaZDArZTg4YW9xOWRKanpHVXZVMHdOT1g2ZHVYc2VUd1ZwclhxTWZDVjc3aWk1VXorR1BIUHl3NXRNV2E0Q3pZdjRGS1BoVlFxVlNZVENaeWRGcXk5VnBlNmpiSTd2TTRIaGZGaXpPL3hNL0RHMWVOSzdISlY4bkl6YVpsU1BGS2s5ZXNXSVhscjMxbnM1WllZWmFGYldYUHVXTzRxbDF3VWF0UktwU2N2QnhOV014cEhtL1hxOVM5dzhXbFZDaDVwSlh0M0p0elZ5OFJkbFBCaWgvV3orTjZaaG91S2pWS3BaS1VySFEybk5nSFFQZUdONVlJK0dIREF1SlRyek9pVS85aXpSazZIbnVPR2J0VzRhNXh4V0F5c2pueUVBREIvdlkzd2MyRDZ4Tng4U3pEZnZ1RXVpVjQyS0V6R3F5OWUvMktzVmp3dVlSWVp1NWF4ZExEVzZuaFg1ay9udjhJRDFjM1BodjBJa3FsZ28rV1RXVjUySGFlN3pxQTd2ZTF4a1d0SVRicEt0TzJMOE5zdGlRcFRhdmJKa1pEMi9ZQ0xFT3J4Ly96RzV0T0hDUWtJSWpmbnZ2QU9vK3pmWjJtdk5kM0dGK3ZuY1hvT2Q4eS8rVXZpa3hHdjFvOWc2aUVPTHhjUGZCMGRjTkY3WUxlb09kWWJCU25yOFlRNUJ0QTF3WkZMNllOTUd2M2FydGVINEFNYlJiUjErSjRhOEdQZHZ1NjFHL0J3RmJkcksrL1hEV1QyWHZXWURRWjBSbjBQRFh0STdLMU9XUnFjOGpXNVpDbHpiVnI0OGpGMDR5YzhRVXpuditvUkV0ZzVHc1Iwb0NENTAveXhOUVBhRjJya1RVcFNzbk1ZSFBrUVZ3MUdybzNkSHh2b0RjYStIUG5DbjdldUFDOTBjaEhEejl2cmNvNWEvZHFsb1Z0cDRLSE42NGFEVWFUa1FQUmxqbUp2Um83bnc5LzVPSVprakxUeU5ibGN1ajhLWnNSQmlFVmc5aDA4aUNUTmkyMExsMWl4c3l1c3hIb2pVYWExN0Nzc2RrZ0tBU0ZRc0dZUlpPb1c2azZKK1BPMDczbm5WdUtRNVFmZDJXU3BqdS9xNnhERU9XYzd2eXV1ekpKTXlhZUJhTU9sN3N3OXRzaC9PSnBWa1hzb25HMU9qelZ2amVEVy9jb2N0N0UzeTkvaWM1b3dHdzI0YUxTRk90bThGWjh2V1lXOC9ldEoxdVhTMFV2UDc1NS9IV0d0T29PV09hTkRHclpqWW5yNXJBbDhoQmJJZzlSUDZnR3E5LzgwVzVTL04yU29BRzhQK0JaUGxnNmhYWEg5Mkl3T2w0OFhhbUVBRTgvWHV3MjJLYmkzdkx3N1Z4TlMySnMveEVFZXZ1eDhkMWZpN3plN3JNUm1ESGpvdFpnTnB2NWVzMHNZcTdIYzMrOVVPc3hSMlBQc1NKOEJ5cWxpdTROVzlPeVprUG03RmxMM2NyVm1UWmlIR3FWbXZHRFhxUlg0M2JNMmJlV2lJdG5BWmk3YjUzZDlXcFdyR0pUNGo5Zm5jRHFwR1puV0t0RmFsUXFXb1kwNU10SGl6ODNxTGdKR29EQlpHSkYrQTdyYTZWQ1NkVUtGWG0reXlPOGNSdUdZaFpGclZMYXpYdWFzMmV0WFpJV2wzTE5icjBxZnk4ZjN1ajFoRTNCbkxOWFkvRDM4bUYwRC92NVp2bDhQYnlvNkcyNVFmVnk5MlJWeEkyLzcxNnU3cno5NE5NT2V6SmU3L2s0MXpOUzJIUHVHQWZQbnl6UmU2emlXNUdQSHhucHNDQk52aWxiRnJNeVlpZFJDWEdvVldxZWJOK2JOM3MvaGErSFYxNDdhcjRZL0FyTmcrdno3ZHBaako3OUxhNGFGOTdxOHhTUHRuNkFoUWMyQVZEQjA5dHA5YzYxUi9ldzZjUkJlamR1eDFlUGpiYWJyelN5MjBET1hMM0lBNDNiRnF1MzBGWHR3dDZvNDNaRlJ6eGMzT2phb0NWait6OVQ3TitQRVpmT1doUHZtMlhrWnJIKytGNjc3WUhlRlNnNFEweXRWR0UwR2ZIMThNSm9OT0xoNGs0bG53cjR1bnZoNCs2Sm40ZVg5Zjk5M2IzdzgvQml3ZjZOTEEvZnpudUxKakhwZis4V0s5YUNYdWt4aEpUTWRIYWRpMkRWa1J2ZkpZMWFSYU5xdGZpLzNrODZyVFNha3BYTy9IM3JjWGR4NDhkSFIvTmcweHNQQjRQOEFqZ2RINFBSZEdPNWhjbysvb3pwTjZ6UUlsR240MlA0YS9jcUZBb0ZqYXJWNHAwSGJ5eTM4V2FmcDRsTFNlVFhMWXR0MnZWeWRlZmhGbDBZMHNwU2dLVkJsUkMrSGZvYVAyLzZtNmlFV0FhMzZzWkwzUWFYK0djajdqNEtzN2tZWTFqS21ZeDFIMkhPVGk3ck1FUTVwdkR3eDd2djUyVWRSb25sUnE3Qm1CcUxSNGVYU2wzKytOL1c1WTlIMmZySWhOdlNWclkybHd2WHI5QzRXbTJueDN5KzhrOW03VjdOd1kvL3V1VWhRSVhwKy8zclZLdFF5VzY0NDh4ZEs1bXpaeDBqdXo3Q2tOWTlISzZkQTVaZWdXWGgyK25mdkJPdFNya283TDBnTXY0QzR4Wk5adGxyM3hTN0oyajQ3NSt3OTl3eHdESXZzRnFGUUViYzM0OW5POThvT0dBeW16QVlqV2hVYXV1L0ZaUFpSS1kyQng4M3gyc1JHWXdHY3ZRNjlBWTlKck1aTTZCVUtIRFh1Qlk2RDhiUnRlNDFpUmtwNU9pMGhTNmlYSkRlYUNCWHIwT3IxNkZXcVJ5V1hNL1c1bkwrK3VWQ0szRTZZakFhTUpyTlRrdWwzeW1qWjM5TFlrWXFpMFoveGZUdHkxaDhjRFA5UWp2emFLdnVOcFZLYjVhV25jbkNneHRaZTJ3ZnZ6LzdBWUhlZm1nTmVoUTRuK09aTCtMU1dVSnIxTC9ONzhUeU16UVlqU2dVQ3FlL293cDZiK0V2ckQ2Nmk4aXZGdCsyR0RKeXMwbk1TQ25SV21zR280RlAvdm1OWnpzUGNGZ3dhT0dCalh5d2RDcVQvdmV1WFluNzJ5RXFJUTR2TjNlQ25Bd3R6djlkQUVWL3R2ZTZIaXZHc1hQa2tySU80NTUyMXlWcFpyT0pqR1d2QTNkVjJPTGZwbERpUGZBbkZHVzkwSE1KNVJ5ZWpjTE5CN2NteGE5WVZkWnVaNUoyTnpDWkxUMUpKUzBYL1YrbTFldUtkYU40TS9sWmk3SmlNcHZrZXlkRUlTUkp1L1B1dXQ5QUNvVVNTZEJFa2N5bXV5NUJBekRwc3Y4ejY2SGRyWlFLcGR5OGxWQnBFalNRbjdVb08vSzlFMEtVTmZrdEpFUjVZc2k5SjlaNUUwSUlJWVFRcFNkSm1oRGxqVHpCRlVJSUlZVDRUNU83UVNHRUVFSUlJWVFvUnlSSkUwTGNrdEJLdDc4eW1SQkNDQ0hLTC9uYmYrZEpraWFFdUNVWitoeWkwK0xMT2d3aGhCQkMvQXZPcFY0aFU2OHQ2ekR1ZVpLa0NTRnVTVjMvbWtTbFhTbnJNSVFRUWdqeEw0aEt1MEw5aXJYS09veDduaVJwUW9oYjhrRGRMb1Jkanluck1JUVFRZ2p4THdoTHVrRFBPcDNMT294N25pUnBRb2hiMGo2NEJSNGVmaXc3djdlc1F4RkNDQ0hFSGJRb2VoZStYaFZwWGIxNVdZZHl6NU1rVFFoeHk5N3AvREpuTXE2eExIcFBXWWNpaEJCQ2lEdGdVZFF1TG1TbDhPYjlMNVoxS1A4SmtxUUpJVzZMajNxK1M2dytsd2xIbHJEdTRtSE9wY284TlNHRUVPSnVkaTcxQ3VzdUh1YnpzRVVrR0ExODhNRGJaUjNTZjRhNnJBTVFRdHc3M3U3OE1nZGlqN0R0L0c2V1h6eUVsOGFOaUd0bnl6b3NJWVFRUXBSUWFPVUdaT3B5cUYreEZnT2E5SmNoanY4eVNkS0VFTGRWdStBV3RBdHVVZFpoQ0NHRUVFTGN0V1M0b3hCQ0NDR0VFRUtVSTVLa0NTR0VFRUlJSVVRNUlzTWRpOG5rV3hWOS9kNWdNdUFhTnJkVWJaaGRQTkUxZnd3QXpZa1ZLSE5TaXI2dVJ3QzZGa1BCYk1KdDcvUlNYUmVsbXR3T0x3RGdHckVFUlZaaTZkb1JRZ2doaEJCQzNISFNrMVpNWmpjL0REWGFZS2pScHZSdHFGMXZ0T0hpV2J5VE5PNFlnNXBnREdwUyt1c3FWTlkyekM3dXBXNUhDQ0dFRUVJSWNlZEpraWFFRUVJSUlZUVE1WWdNZHl4WEZCaEMybUVLcUkxTCtIeW5SNW05QXRFMTZJMHEvampxSzhjQU1GUnFnS0YrVDF3UHowR1JtMTdxQ013cUYwQlI2dk9MYUIyRlVYZUgyaFpDQ0NHRUVPTGVJRWxhdVdKRzEvQkJ6SjZCcUdQMm9reU9jWGlVdmtZN0REVTdZdkt1YkVuU0ZFcDBMWi9FN0JsSVRzOFBjRDAwQzFWQ1pLa2l5Qm53TldhVjY2MjhDYWNVUmkwZS83eDFSOW9XUWdnaGhCRGlYaUhESFowd3ExeHYray90ZE4vdDdIblNYRHdBZ0w1dWQ2ZkhHR3UwdFJ4N2ZuZGVRQ2JjdC8rSU12a0NabGN2Y2p1TlF0K3c3MjJMU1FnaGhCQkNDUEh2a1o0MEIwd2UvdVQwL2R6eFRxV2E3SUUvMkd4eTN6WVJYZE5CbUNvRUY5SHlqV1F1cC9zN0tEQlpYN3NjbW8zNmNnU3Fpd2VoVVg4TTFVSnhjZld5YThFWVdBK1Rad0Rvc2xESGhkOW9PVGNOOSswL29tdjVCUHFhSGRFMTZvL0pyenF1Ky84cytnMFhvSTVjaDBLcEt0RTV4V1UyR2U5SXUwSUlJWVFRUXR4TEpFbTdUY3dxbDVJTkUxUnBNQmQ4cmJBa1JzcnNKSlJKRnpBRjFNSlFzeU9xcTdiREZ2VzFPZ0dndWJBWFRJYWJnakRpRWpZUFJVWUN1cVlEVVdRbWdkbEVTYmljM1ZTaTQ0VVFRZ2doaEJDM2x5UnBEaWl6ay9GYy9vYk50cHp1NzJEeUN3YVRBYzhWYjl1ZVlETGdkbkJtWHRFTnh3dzEyOXNNWVhRNzhDZUtqR3ZXMTRyc0pPdi9xMk1Qb1F1b2hTR2tuVTJTWm5ieHhGZ3RGTXdtMU5FN25GNUxjM1l6eXVRWVZOZWppbnl2UWdnaGhCQkNpUEpGa2pSbkN2UlNtVjI5TWZsVmQ3Z3ZueUx6bXZPWmFRb1ZobW90YkRkbFhFT1pGdWZ3Y0hWY09HWlhMelRST3pHNytkN1lZVGJoY25vOVpoZlBJaGZDbGdSTkNDR0VFRUtJdTVNa2FjVmdER3JNclJRSE1kVHFpTm5kRHpBWHF4MkZOZ09YeURVQU5rbWFRcCtENXRRNkJ5Y28wVFVlZ0NacU80cmN0RkxIS1lRUVFnZ2hoQ2g3a3FRVmd5RzRsZTNyYWkwd0J0YkROV0pSMFNjclZPZ2I5QVpBRlhjRVkvV1dUZzgxcTkzSTdXSTd6QktWSnE4ZEpUazl4dGp1U292REpXd2V1c1lEMERmb2piNTJKMXlQTEVRZGU3am91SVFRUWdnaGhCRGxraVJwUlRDNVY4Qll1ZUdORFVvVjJuYlBna0tGd21URTVkalNRcy9YMSs2RXljTWZoVkdMeTluTjVCU1NwS0ZVWWFwUXcza3NOKzh6NlFGUVIrL0FXTEVlcG9CYWFOcytpekdvTVM3aEMyVGhhQ0dFRUVJSUllNUNrcVFWd1ZpekE2QkFtUnlEeWI4bW1JeTRuRmlCcnRrUTlQVjZnRUdMUytScWgrZWEzUDNRTjNrWUFIWFVUdEJtRkhvdGhTNGI5ODBUYkxacFd3ekZGRkRIc2hiYWxtOXNqemRvQVZEbXBPSys0d2QwVFFlaHI5Y0RRNDIybUNyVXdIWC9IeWpUNDB2NXpvVVFRZ2doaEJCbFFaSzBRcGhWTHVqcmRBVkFmZWtnT3YrYUFHak9iY1hzNFkrK2JuZjBEZnVpMEdhZ2NWQnRVZGZxYWN4cU54UkdMWnF6bXpHcm5WZC96THVpYlRFUmpRZW1DaUhXbDg0S2pWaE9OZUZ5YkNuSzFGaTByWjdHNUJXSVdlTlI3UGQ2TDhvNXVxU3NReWd4TTJEV3BwZDFHRUlJSVlRUW9neEprbFlJUTUwdW1GMjlVQ2FkUjVtWmFMUFA1ZWhTek80Vk1GUUxSUmY2R01yTVJGUUpOOHJsRzBMYVk2emNDQUROaVZVb2RKbVkxZjRsdXI2K1JodFEzdmlJakpVYllxemVFcGV3K1dDN3lwcVYrdEpCbEpuWE1IbFhScFVVWGFMcjNXdE1oU1cxNVpRQ01PVklraWFFRUVJSThWOG1TWm9UWnJVcit2bzlBUnoya29FWmw0Ti9ZZXJ5QnFnMUtKUE9XL2VZUEFQUU5YOFVBR1hTQlRSUjIwc1JnUUo5M1c0RlhpclF0aDZHMmMwWHMxRmZhTkVTWlhJTXl1UVlwL3ZOYWpmTW52NllQQUpRbUF5b0VrNlZJcjd5ejdQTC81VjFDQ1dXdGZNblZBV1hleEJDQ0NHRUVQODVrcVE1b1c4OEFMT3JONHJjZE5SeFJ6QldhbUIzak1La3gyM3ZWRXNSRVVNdUFHYU5POXI3UjJIV3VJUEpnR3ZZSEp6MWVoWEdVQzBVczFjbGxFbm5NUVhVQnJNWjF3TXp5TzN5Qm9ZNlhWRmtwK0J5ZHBQRGM4MGFkMHllQVpnOUFqQjdCbUR5RExUdXkrM3lmNWpWcnRiWHFzUXo5MnlTSm9RUVFnZ2h4TjFJa2pRSGpIN1ZyWFBSTkdjM2dkbm85RmlGTHF2QUN5WGFEaTlnOGc2eW5IdHlOY3FNaEZKRW9FRGY2Q0ZMRytkM293Mm9EVmdXcUhZNXRoUmQ4OGZRTjMwRVpXWUN5cXhrRERYYjJ5UmxacldiMDVhdENaclpoREluRlVWV2NpbmlFMElJSVlRUVF0d3BrcVE1WUtwWUR4UktTeTlhOUs1aW42ZHIrU1RHUUV1UG15b3UzR2xQVjFFTWRUcGo4cW1LNm5vVXlyVExOdnMwVWRzeCtkWEFFTklPazE4d0NwTVJmZDN1OW8yWVRTaHpVbEJrSmFISVNjTlFvdzBBTHVIelVWMDdqVEk3QmN5bVVzVW5oQkJDQ0NHRXVITWtTWE5BYy9FQXVoM2dkNFlBQUNBQVNVUkJWQ2FQNEhKaUJZcTh0Y2lLb2cwZGlxRm1Sd0NVS1JkeFBUUzdWTmMydTNxamJkVGZFc2VwZFE2UGNRMmZqL3J5RVZUeHh6RjUrS08rdUI5RmRqTEtyQ1FVMlVrb3NwSXNTVmplTUV1enl0V2FwS2xTWTFGbUpaVXFOaUdFRUVJSUljU2RKMG1hSS9wc1hDSVdvYjY0ditoakZVcHkyNHpBR056YThqSW5GYmU5MDR1ZDNOMU0yM29ZdUhpaVRJcEdkZTAwSmw4SFJTUk1CbFR4eHdGUVppZmplbmhPcWE0bGhCQkNDQ0dFS0g4a1NYTkNFN08zeUdQTUtoZTBIVjdFV0xraEFJcmNkTngyLzRvaU42MVUxelJXcklzeHFER1lUYmdlY1Y2OVVRZ2hoQkJDQ0hIdmtpVHRGaGdyTjdJbWFNcnNaTngyL1lMaXB2WFVTa0taZkJHRklSZDE5TTdDRjY2K3pVd2UvdVE4K09tL2RqMEF6My9lQkpQaFg3Mm1FRUlJSVlRUWR3TkowbTZCK2tvRXByT2JNRlFOeFhYbnp5aHlVZ28vUWFFbzhNSytMTC9DcEVkemRBbWFpd2R1YjZERm9WRCsrOWNVUWdnaGhCQkMySkVrN1JhNUhGK0I1c3dtMjFMOFRwaDhnMis4ME9jNlBFWVRzKzkyaFZac0NsMDJMaWRYL2JzWE5UbGYxa0FJSVlRUVFvai9Na25TYnBuWkxrRXpCTGZCNUYwWmhTRVhoVUdIMld6RTdCR0F2blluQUJUNkhKVFo1V2Q5TW9VaEY4M3A5V1VkaGhCQ0NDR0VFQUpKMHU0SXMwY0Y5QTM3T3Qydmp0cU9vK0dPUWdnaGhCQkNDQ0ZKMmgxZ1dZRGFETmpPUVZObXA2QytzQWZONlExbEZKa1FRZ2doaEJDaXZGT1l6ZWE3cmtzbmZlbm9zZzZoQkJTV2dpRm1VMWtIOHAvak0yUnlXWWRRWWxrN2YwSVQwaDZYa1BabEhVcXA3YjBZeHJienU0bEtqc0hieFlPSWhETmxIWklRUWdnaDdsR2hsZXFUb2MraGJrQk5ldGJwUXJ2Z0ZtVWQwbTBoUFdsM25CbnV2anhZaUZMNWR1ZGs5TnBNUXYxRGVEUzRCWFY4cTVSMVNFSUlJWVM0eDBXbnhST1Zkb1VOa2V2WkZiT2ZkenEvVXRZaDNUS3B1eTZFdUMwKzJmZzF0ZDE4R0JNNm1ENDFXa21DSm9RUVFvaC9SUjNmS3ZTcDBZcjNXejVLc01hZHp6WlBMT3VRYnBra2FVS0lXL2J0anNrMDlhM0t3RnAzN3pCTklZUVFRdHo5aHRTNW53WmVnWHkvYTJwWmgzSkxKRWtUUXR5U3ZaY09vOWRtTXJCMmg3SU9SUWdoaEJDQ0lYWHVKeXM3aFFPeFI4bzZsRktUSkUwSWNVdTJSZThtTkNDa3JNTVFRZ2doaExCcUVWQ0xyZEc3eWpxTVVwTWtUUWh4UzZLU0xsTFh0MnBaaHlHRUVFTDhmM3QzSFJEMS9UOXcvSGwzTkFpSWdZV0NZb3RkNk16Wk9tdlQyVzdHNXRTNTZVSm5iTTZaMjh6Tm1ETm10NXZkTGJhZ1lnTVdHSlIwWE1EOS9qZzRQZTlBcks5c3Y5ZmpML2prKzQ3amMrL1hPMTV2SVl5OFhZb1FGSDNuYlJmanBVbVFKb1I0SlhsczdDVkppQkJDQ0NGeWxkS3VSWEN5dG52YnhYaHBFcVFKSVY3SmhZaWJiN3NJUWdnaGhCQm0vczExRkFuU2hCQkNDQ0dFRUNJWGtTQk5DQ0dFRUVJSUlYSVJDZEtFRUVJSUlZUVFJaGVSSUUwSUlZUVFRZ2doY2hFSjBvUVFRZ2doaEJBaUY1RWdUWWpjUnE5LzJ5VVFRZ2doaEJCdmtRUnBRdVFpQ210NzlOcmt0MTJNWENGSm5jS3VTeWU0Y0MvcjlMa0pxY25zdW5TQzZ3Ly92WXRWdmdrcG1sU2lFbUl0N3J0OFA0U1lwUGpYY3ArTjV3NXk1SWIvQzUxejdjRnRBdTdlSUYyZmJuRi9hUFFqRGw4L1Q1STY1WVhMRTUrU3lKRGwwNWl3WlJHNk5OMExuLzgycE92VE9YejlIR3F0NXJWZGIzZmdTZUpUazE3NkdvL2lvdGw3K1JTUDRxSmZTNWtBOU05cGZFclJwQktaRUlOYXA4M3hOU01UWW9oTFRzeHkvNTdBVTJ5L2VDekgxL3RmMHVpMGhENE9mNlcvVTJqMEl4N0VScGx0VDlXb1NWYW52a3J4WHB2ckQrL3dPREV1MjJQUzB0TTRGUktZbzg5YlhISmlqbDdiZzlnb2JrYzl5SEU1TGJrVDlaRFJHK2VSb3NrZDcyVldYdVVaOHJ6L1MvRjJXYjN0QXJ3TWxac25hWStsVWlheXBuTHpmTnRGZUNrS2F3ZjBHZ25TQUpZZDM4Nk1QYXRaMUc5c2xzZjhlZmh2NWgzY3lMckJrMS83L1dPVEU0aEpUaUF1T1pHb2hGZ2lFMko0RUJ2Sm5haUh2Rit6S1kzTDFlQmtjQ0Qzb2g5YVBMOVp4VHJrYzNKNTdlVjZXc0RkRyt5NWZJcXZXL1hFU21WNG5PdlNkTFNmOVJVbDhoYzJlKy9VT2kxZDU0NmlhNjNtak8vMHlTdmZmL0sycFZRczZrV2pzdFZaZFhJWFoyNWRZVUtuUWJnNE9HVjV6dS83MTdQbjhpbDJESjlGMmNJbHpQYXZPYjJQaFljM003ZjNTRnI2MU0xeFdYUnBPajVmK1N0K1FSZVowK3RyNC92eHNoSlNrL2w0OFk5ODBid2I3NVN1U3ZJTFZ0VHNyRzFRS1ZYUFBlN2kzWnNNV0RLSlVXMzZNcUJ4eDVjdHJ0R3VTeWY0WXRWMCtqZnN3SGZ0UGpMYnI5ZnJVU2dVMlY1ai85WFRqUC83VDVZTStKNUNMdmxldVV3QWYvc2ZZdUdodi9uNXcyRlU5aWh0dHYralJUOXkvczUxTmd5WlNyVVNaWE4welQrUC9NMjJnR09jR0x2RTRtdGE1cmVkaEpRazJsVnA4RXBsMzNiaEdFR1A3ajMzdUhaVkcxQ21VUEVjWGZQR3d6dDArdTFiaHJmb3pwQm1YVitxWEwvdVhzbU9pMzZzR3ZRVGRVcFdNbTcvY1A0WWdzTHZjblh5aHBlNjd1dlVmZjRZUnJUc1NlLzZiYkk4SmxXcm9kY2YzL05EaDRIWkhoY2EvWWkyTTRmVHNYcGpKblQrTk52N1R0cTZoS0R3ZSt6OTV2ZVhMdnZmL29kWmYyWWZ1alFkUDM4NExFZm54Q1VuY3ZyVzVaZStaNmI4VGk1VTl5eWZvMk5mOWhrU0hCN0c1eXQvNXFmT2c2anBWY0c0WFp1bUl6M2RjaVBhc3hRS0JUWlcxam0rcDNneC84NGd6YVdZQkdraVd5cVhZbSs3Q0M5RjZWU0F0TmpuVndiKzZ5TGlIN1BvNkJZSzVIRWxQQzZhZGFmM211eDNkOGxIRlkvU0xQUGJUbjRuVjRMRFF3a09Eelc3VHNjYVRiRE4rQUpSNjdTc09MNkRyUmVPY0N2S0VGaVZLbENVVGpVYTA4dTN0Vm1sdnZ2OE1RUTljMDJWVWtXQlBLNTRGU2hLNDNJMVdIdDZEenN1K2xsOERXVUtsWGpqUWRxSm9Jc3NPdklQVngvY1ltN3ZrZVN4YzhCS1pVV25HbzJac1djMWV5K2Zva1dsSjRIT2hYczMwT2gwdkZPbTZtdTV2NE9OTGJxME5BQjBhV25zdVh3YS83czNtTjFqaE1VS1JseHlJb2R2bktkdUtSK0xBUnJBM3NzbmNYWElRNVB5TlhKY0RyVk95N0NWditBWGRCR0FrZXQrWitTNnJDdG52M1FiUmlzZjN5ejM2OUowREY4OW5VdjNnckZTV25FMytoSE5maDZjNC9JQUxCc3dudnBscWdCdzRkNU40bEt5N3ZIeExsaU1CWWMzNDEyb0dBcUY1UUV1Ym83TytCVHpOdG0yNzhwcHBtNy9peVVEZnFCRXZrSUF0UEx4eGJ0Z01aYjdiYWVIYnl2ajlreE5wdzNDSTE4aGxnLzhNY3Z5aE1jOUJpQi9IdGZudjlBY09uRGxITGNpSDFBc2IwR3pmZHN1SE9QOG5ldllXdHN3YmVjeTFneWE5TnhBRXVEbzlRRHFsYTdDelVmM2lFazI3eDFPU0VraVNaM0txWkJBaStlWEwreUZpNE1UZnh6ZVRFUjhqTmwrVjNzblBtLytJYnN2bldUUDVaUFBMVS81SWw0NUR0SmVWVUpxTXZ1dm5xV1lXMEZxUFZYQnpnMVdudHhKalJMbEtWL0V5MlQ3Q3IrZDFQUXF6NlhRSUpQdDJveGU3NEI3MTdHeE1uME91em80R3h0clBQSVZ3dGZiaDlXbmR0T2hla05xNURDSWVWbWZ2OXVGRTBFWE9YdjdDcEVKTVJUSWsvZTU1OXlLdk0vZzVkTmUrZDYrM2o2cytHU0M4ZmMzOFF4UktDRXlJWmIrUzM1aStjQUpWQ2x1YUR6cHQzZ0NKNE10Lzg4OHEzYkppcXdlTkRGSHg0b1g5NjhNMHF5OTZxRzU3UWRJTjYyd1JJRjF5WGZlZGlGZWlpcGZTWFFSMTBsUGVJUXlUNkhubi9BZnBOZnJHYk5wUG1xZGhqeDJEa3paL3BkWnowd056L0xzdk9oSGtqb1ZWNGM4L0x4ckJVNjI5bWJYYXVWVEQxc3JhNUxVS2ZSWU1JNHI5ME53Y1hDaWZHRXZZcFBpdVhML0ZsZnUzK0x3Tlg4VzlSdGpGcWhWS1Y2YU1lMCt4dG5CQ1RjSFovSTZPcHRWSGd1NzVtZkg4Sm5HMy9kZlBjTzM2MzU3amU5STFvWTA2NHFWbFJXLzdGeEI3NFUvc1BuemFTZ1ZTdm8zNnNqbTg0ZndDN3BrRXFUdHVHQUlLTzJzYlFpNGU4UGtXdlkydHBRcjdFbW4zNzRoK0ZHWXhmdTlVN1l5OC90OFovemQwZFlPYmJxaGd0WDNuWFpVS2xhS1FjdW0wSDNCT0RaOVBvMUtSVXNCaHFGczJqUWRHODhkUUszVjBybG1ZK0tmcW5BNDJ0cWpVcW9JdUhPZE8xRVBlYTlxQThMakgxc3NRN0c4QlUzK0J0R0pjUXhiOVN2bmJsOWpSS3VlZUJlMDNFRHpJRGFTcVR1V2s4L1IyYXp5K0RTTlRzdFhhMmR4K0xvLzR6c094TmZiaDlqa0JENXYvcUhac1dxdGxvV0hOMU94YUNtYVZxaHBzczhqbjd2eDU1bDdWdU4veC9CK3A1TkdXcm9lYTZYNTErL25LNlliZjA3UnBtSnJiWU15WTFiQ3MrOTlabG52UmovaTZIVi9ZdytFU3FsaVdJdHVERnY1SzdQM3JtRkc5K0hHNHlNVFlnaDlIRUhwUXBZRDVFeVpRWnFUamYxTERUdTFVbGtaRzBmQUVFUWZEd3JBMTlzSHQyY2FMc0xqbzVtOGJRblZTcFRsaStiZCtHalJqeXc1dXBYK2pUcGtlNDk3MFk4SWpnamo4K1lmTW5QdmF2WmZPWlBsc2IzKytON2k5c3hBK3Avemg4MGFaQUNLdVJVMC90M2RuZDN3Rzd2WTRuWE8zYjVLdC9sanNpM3Y2N1kxNEFocXJZWnVkVnFnektKUy9xeDBmVHBUdGkralc5M21sQ3J3NWhveS96NS9tT0JIWVNhOTlkR0pjZnkwZFRFL2R2cVUzL2V2TXpsZW4xR1hPM3pkbjlNaFYwejJsWFl2YnRLalB2cTlmdHg4ZFBlMURNWDlhdTBzOWdhZXp2YVlOTDBPaFVKQjA2blpOOUw4UGV3WHZOMmZ2S2MvZHZxRWhtV3J2MVM1Qmk0eEQzcmV4RE9rVklGaUxQem9PM290L0o1K1N5YXc5clBKbEhiM0FDQy9reXZETER6em52YjdnZlV2L3VMRUMvbFhCbW1xdkNXdzhhcVA1dmJ4dDEwVWtRdlplRGRHNWVyeHRvdnhVbFJ1SmNIS0RtMllQN2Jsc3g3MjhWODJjKzhhRGwwN3g5emVJM0Z4Y09TalJST1kwdllqV2xldVp6eG16YWs5ak51OGdFK2JkR1pZODI2MCtHVUliYXMwNE5zMnZTMWVNeklobGdleEVVejdjQmp0cXpiQU9pTVlDN2h6bmY1TEozRTg2QUtiL1EvVHRWWXprL1B5T2pobk8rUWtXYVBHMGNZT1ovc25RYVM5dGQycnZQd1g5bW5qenVTeGRjQktwV0xaOGUzRzdSMnFOY0xKenA2bHg3WUMwTFJDYlhaY01qd3pQMXBrM290U3ZyQW4yNGJQcEpXUEx4RWx6SHNWMXA3ZWl5N05kQWlNbmJVZG1xZm1RZFR3TE0rbW9UK3p4ZitJTVVBRCtIcnRISk9laUdlRDJNd2hiaHZPSGdBTVBTdmJMbGllUzNSbDhucGpBSERtMWhXR3I1NUJzaWFWUmYzRzBLQk1OWXZuM0lsNnlFOWJGMU1pbnp0TCt2OUEwYndGTEI3M09ER09ZYXVtY3lva2tHSE5QNlJYUGNQL29LdERIcjVvM3MzcytQaVVSQlllM295UFJ5bUwrek10R3pqZStQUG9EWFBaZmZrVWs5Ny96T1F6L2JSNUJ6WXdZODlxUG1uY0tkdnJOaWhiRFpWU3haRWI1MDJHaWJYeThhVmtnYUpzdjNDY0ljMjZHQ3ZrbDBLREFhanBXUzdMYXdJOGpEUE1jMm82N2JOc2o4dEt0N290bU5qNXlibjdyNXdtU1oxSzV4cE5USTdUNkxRTVhmRUw4YW5KVE9reUJPK0NIblNyMjRLcE81ZFIxSzFndHIyZFcveVBZR3R0UStOeU5haGRzaUtqMnBvUDdSeXhaZ2JKNmxRV2ZEVGE0alVLT2JzQnNPdXJPV2I3T3YvMkRlbFp0QU1mdW5hTzN3K3NaMmIzRVJUUGwzVmoydXFUdTdrY0ZtSngzK09NbnIrOVY4NXdQeWJTNGpHMk5qYjgwR0dnMmZhMDlEUVdIOW1LbzYwZFBlcTJ6UEwrejVxOC9TLytPcmFOUzZFM1dUZDRTbzdQZTFIdHFyekQvRU9iR051K24zSGJya3QrMkZyWjBMNWFBN3JYYldGeWZKSTZoU3JqZWpDOFJRK0x3eDJEdzhQWWYvVkpNTlcxZG5OQ0g0ZXo0TkFtbWxlcXc0eGRxN1BzNmZUK3RwUEo3NlhkUFl4LzcxU05CclZPayswUXkrY0pEQTNCLys0MTB0TFRUTGE3T2JyZzRlYWV4Vm5aczdZd1ZQdE5QVU9xZTVabmZLZFBHYjFoTHRzdUhHTkV5eDRBT05zNzBzTzNWYmJsWEhGaVowNWVqbmdGLzhvZ0RjQ200bnRvN3dlZzE3ejhwRnZ4MzZPd2M4RzI0bnR2dXhndlRhR3l3cVpFSFRRaFI3QXVXZzJsYytHM1hhVC9xZVYrTzVoM1lBT2ZOTzVNUzUrNjZQVjZtbGVzemZBMU15bnRYdHpZVWhtWGtralZFbVVZM3FJN1Zpb3JQbTNjbWUvLy9nT2ZZcVVzZm1rNTJ6bXdjZWpQWmtPL3FubVdZMGpURDVpeTR5K08zN2hnRnFROVQyajBJd280UDM4SXpKdld3N2NWd2VGaGRKcnpEYnAwTGRxME5MTmc4Y0s5bThRbEp6S3I1d2hLRnpRZmttVm5Zd3NZZ3I1bnBXaFNXZTYzQTY4Q3BwOUhSMXM3a3dRbEtacFVOR2xhcXBRb3c1cFRleW5zbW8vRzVRekRGbFZLRmNPZW1YdHpJVFNJUTlmT0FZWkFlc3VGSS9oNGVOTzV1bWxsSGd4RHFFSWk3bU9qc2lJdU9aR2ZkeTFuM2VsOUFGaXJWQXhiK1d1VzcwK3FWbzAyTFExYmF4dmF6ZnpTWk4vbzkvclJwZGE3SktRbTAySE8xenlNamVLclZqMzVyT2tIUEU2TTQyNzBveHpQa1hxV1hxODNTM3pUc1VaanJqKzZ3OGoxdjJGdlk0dUx2V2t2OGI0cloxaDRlRE1OeTFhalllbXFKajJlQ29XQ3FzWExHSDkzdG5Pa2htYzVUb1pjSmttZGdtTkdiN0pTb1dSZzQwNzh0bTh0VVFteHhpRHR6QzFETDBVdHoreUh4MFhFUDhiSjFwNCs5ZHUrMU90K2RzN1p4ck1IY2JLMXArVlR2Ym9hblpZdlYwMG40TzRONXZUNkd1K0Nob2ExY2UwSEVQVG9IaVBXekNCZC95VnRLdGUzZUk5Ly9BL1RwRndOSEczdGNiUzFwMEFlODJQc3JHM1I2blI0NW4vK2N6UStKZEdrc1NVc0pvSjYzcFV0SGh1ZEZNL0ZlMEdrYU5UWlh0TXY2Qko3THArMDJIQ1RqcUhCNCthak85eUt1RysyWDYzVDRHaHJaekZJMjNucEJQY2VQMkpBbzQ0bVpjN09tbE43K2V2WU50eWNuSm4rVk8vcW05Q3NZaDBtYlZ2SzhZemh4d0FyVCs2aVE0MkdPTnJhTSsvZ1J1WWYyR1IyM3VUdFMvaDU1d3FUYldzSFQrSlc1SDErM2JYUzRyMUs1RFA4YmQyZDNSamVxdWVUKzUzWVJYaGNGRisxN20yeVRhMDEvWnRacVpTTWE5Ly94VjlraGdXSE51Ri85MXFXKzNkZE9zR2pPUFBrTHBhMDlLbEhFZGY4SnR2ZTlETUVvR3V0WmhSM2M2ZHVLWjhjbFZQODcveHJnelNsclJOT0xjZVRjbTRGdW9lWDNuWnhSQzVnVmFnUzlyWDZvckN5ZmR0RmVTVldoWHpRaHA0bDlkb083S3YxUUdIajhMYUw5RDlUcjNSbCtqZHNqNGVidTdFSHFFSVJMNklUNHpoMjA1OWpOdzJaQkcydHJHbGVzWTVKUzE3VkVtVjRFQlBKMG1OYjZWRzNGYmJXTnNaOWJrNHVac09zTXBWeUx3b1lLa1hQT25Yck1rMm5tdlltRkhCMlpkM2dLVng1Y0p2Z2lERGFWakVkV3F0VUdvYmlwV2FUYVNza01vejFwL2ZUcVVaanloVit1U1EzaWVwa0ZoemN4S0NtNytOazY0QzNlekVDSjYxaDRlSE4vTEpySllHVDFoaVBqVXlJb2NVdlEzbW5kTlhuSmxFNGUvc3FhMDd0NFpjUGh4a1RYd1JIaEtIWDZ5bFR5SlBBc0dEQ0hrZndJQ2FTaDdGUlJDVEUwSEhPTnp5SWplQnhvdW04b0ZZK3ZrOEZhUXF6QkFrci9IWWFnN1RGUjdlZzFtb1oyYWFQeGNyQzNpdW51QnNkamtLaDRHRmNGT3ZQN0tkaDJXb2N2UkhBNEtaZEtHZ2hXTjU0N2lCWDdvY3d2cVBsSkNsak5zMUhtNUZOTUkrZEE1V0tsV1JFeXg1MHl1anhtYjVuRmV0TzcyUDMxM09NUWNTTDBPaTBkSms3S3N2OUF5d01hOHAwOUVZQVIyOEVtR3hUS3BUY25HWmF1VzFacVM1bmJsMWhpLzhSazVidlR0VWIwYjVhUTJPdlk3bytuZTBYamxFZ2p5cytIcVp6MjU3MUtDNGF6L3hGR1BGVXBmZGxoVDRPNTNqUUJienlGekUyQkNTclV4bXk0bWVPM1F6Z216YTlUUUl4V3l0ckZ2UTFETUVhdHZKWHJqYTV4UmN0dXB2MExwd0l1c2pkNkVkMHFmMmtVV1hDbGtXc1BMSEw1TjZaR1VUTGpIemZaSHROci9JbTgyaXVQN3hEdDNtam1kWjFHQzE5NnBLc1R1VnhZanpGM1Y1OXlMbFNvVFQ1WDh4MCtQbzVCaXlaeEkrZEIxbHNIT3E5OEh1THZYQWFuWlpaZTFZRFVNVkNBaFpMOWdTZTRzY3RmMkp2YmNjZmZiNnpPQzhRWHM5ekNjRER6WjFldnExeGMzUUdETStxOG9XOTZGUFBFUFMvVzc2V1NTK1RKazNIeUhWejZGQ3RFZldmbVM5YkxHOUJLaFR4b3ZVenZhcWZyL29GdjV1WHFGcThETnN2SE1mWjNwRVBhalkxN2o5MDlSeko2aFN6YmJjaW53emxibEtoSnNYY0NuTGtobisyV1lTelU3WlFDZnErMHc0M0oyZUwremVjM2MvWlcxa0hjVThyWDhUTExFajdYenhEQUFuUWNxbC9iWkFHb0xCeHdLSGVwMmp2bmtMMzZDcHA4UTlJajdlY2FVMzhOeW1kQzZOeUxveFZvWXBZbDhoNUpyamNUS0d5d3E1OFcxSXViaUQxeWxic0szY0dsYzN6VC93UDhDN293WGZ0UHFiSjFFRkVKWmltYlE0TU5WUll0T2s2ZEdrNmk2M1RsOE51b1V2VDBhRmFJNU1nTFR2M29zTUJLR1poYUVvUmwveDBxTmJRWkp1VG5RT3h5UWw4czNZV3R0WTJkS3BwMnV0VHhOVXdsRzdLOWlYVUsxMFZCUXBHdHUxamNzeUVmeGJoRjNRUi83dUdiSFl2NDJSd0lBc1AvOFBPaXllWTNYTUVQaGtWdHJUMGRLeVVwbk5VdHZvZlJaT21KU1k1QVo4eDNTMWViOG1BY2RUeXFrRG80MGRzRFRoS21VTEZHZFRFVUxtOW1URmZwMnloNG94WVBkTWt0YlZDb2NEWjNvRUtSZXBRMURVL1JmSVdvR2plZ2hUSlc0RENPY3dNR0JZVHdZb1RPNmhieWlmTHlrSzZYbzlOUmtXOVhHRlB0bnc1bmVUVUZJN2VDS0JGcGJwbWlVajBlajBMRG0yaWhtZDVQcXpUd3RJbEdiTnB2c252YzN1UE5NN3ZDUXdOWXYyWi9iU3BYQi92Z2g1Y2YzaUg0emN1MEticU8yWVZxYXpZV3R0d2ZjcnJ5N0JuS1psR3B4cU4rWFhYS2xhZTNHVVNwRm1wckV5KzRFOEVYU0k4L2pFREczWEtOdk5sb2pxWkpIVXE3cThwcStPaUkxdE0wbnhmdVgrTDRhdG5jQ3Z5UHQrMS9jamkzTE84anM2cytXd1NnNWROWThHaHpld09QTW5vZGgvVHRFSXRBQlljM214MlRucDZPamJXMWt6c05DamI4c3cvdE5GczJHNlpRc1Z4ZDNGajlyNDFOSzlVbStBSXcrZTkrSE42NEhLUzNDUXJEMklNdlNzRlh6QTV5OUxqMjdnYi9Takh4NjgvdTUreEcrZGpwVkt5b084b3FtVXoxUFYxUEpjeVBUMGZ6Y25XZ1prOVJnQ0dIdk9ZNUhnS1BQVzZNeHUwSEd6dFRiWURYSHQ0bStvbHlwbGtFRHdSZEpGOWw4OHc1cjJQS1p6RC8wVkxNZ080eWR1WDhOZXhIU2I3OU9pTm45dnM1dndkSERVLzIyRzVTL3BibmcrWlUyL2lHWEwrempVT1hEMW4zT2JoNW00MkJGWGtEdi9xSUMyVGRZbTYvNWtLdWhBQVNwZWkyUGwwSkRYd0gxSUMxbUhuMHdtRmJjNkd0ZndYSEJxMUlNdDlQMjFkekxMajJ6bnkzUUt6M3JIWis5YnkyNzUxV1p4cFRxUFRHbHZmMjFvWUpsazhYeUd6M2g5dG1vNDIwNy9nZHRRREpuOHcyS3hWMnFlWU43MThXN01sNEFqTGptK2pVakh6MXU1R1phdmpmK2NHVGN2WE5OdVhVODByMW1INUorTVp1dUlYUHB3L212bDl2Nk5SMmVybzB0SlFLbFhjaVhyU1lOVzZTbjE4UEx4UktaVW02eXBwMG5STTNiNFV0VlpyekZ6V3VVWlR0dm9mWTg2K3RieGJvVGFsM1QwNEV4S0lVcUdrZEVFUHBuUVpncFhLaXFKNUN6RHY0RVpXbjl6RHNnSGpUU3Fzenc0ZGV4NmxRa0h6aW5YNHBFbG5RaUxETENZMTBPclNzSDRxODF1RndsNmN1MzBWZ0FOWHp4QjQzN1RYNFVGTUJLR1BJNmhZdEJRYnp4M01ZVGtNbGJGVWpacHYxczNCenNyV21NYis0cjJiVE4yNWpFb2VwWEljcEFIR2dHalQrVU9NMzd3d3grYzliZFdnQ1JiVDFnTTQyenZSdm5vRDFwM2V4Nm1Rd0N5RDNEV25EQmxTUDZqZDFPTCtUSm1OSTQ5aUk1bTliKzBMbDNWZ3c0NDQyQm9hVUNJVFl0bDRicjl4WDN4cUVyMFgvb0FtVGN2MGJsL1N5c2VYeDRseHVEZzRtU3hYa0toT0pqMDluYVVEdmpjTWpUdTRpYWdrUTdrdWhRWnhJc2p5NkJscnBZcU9OUnBuVzc3MVovZWJCV2xLaFpJaDczN0lpRFV6Mkg3aE9KRVptUjdMWlpHQk5DMGpHNkdWNnZsTExHUWxzNWVzVEtHYzkxaUZ4VVF3NzBET0sreC9Idm1iYVR1VzQyQmp4L3crbzR6WlJyUHlPcDVMc2NrSk5KbjZKRkJPU0UxbTZzNWx6Tml6Q29Ddld2VmsvRDkvV2p4M3VkOE9sdnZ0TU50K2N0d1M0L01wUGpXSjBadm1VYkZvU1pQaHVNbWFWSk0xRzZNU1l5eHVzMlIwdTM2TWJ2ZGsvcHovbld0OHRYWVdhcDJXeGYzR1pabG82R0ZzMUNzRmlUbjF1cDhoMXg3ZVpvV2ZZUlJLcWs1TkxhOEtFcVRsVXYrSklFMkkveUpWWGsvc3FuVW5OWEF6eWVkV1lPTlJBK3RpMWNGQ1JxZi9tcUR3VUc1SG1zL1RBRU5XTjRBak4veU5jM0F5M1lxd25KWFFrc3dzZnJjaTcvTnVoVm81WHBQR1dtWEYrSTZma0tSSk1jbWMrTFR4blQ3SmRoMnlmZzNiMDY5aCt4eVhOU3QxUy9td2NlZzBadTVaUmMyTThxZnFOS2kxR3BPVThRM0xWak8yNkdZbXR0Zm90QXhlUGcyMVZzdVMvdU5NNXUzODlQNGcya3ova20vWHoySEQ0Q2tjdlJGQVRhL3kyTm5ZbXF5blV5QlBYdExTMDRoUFNUSm00THorOEE0ZnpCM0YyUGY2MFMyTEhxeG5GWEV0d0t3ZVg3SHU5RjdHYmw3QWdyN2Y4VzVHcjBrbVhib1dHNVhsOVhqbUh0eG96R0FHVDNwYnJWVXFqbHdQNE1qMUFJdm5aV1hpOWlVRVI0VHhaWXZ1T2FxRVhYdHdtd1dIVEljUTlhclhHaWZiSjBPVmRUb3RLZHBVZnV2MWpWbHZRVmI4NzE3bjU1MHJTSHZPbWtXOTY3VmgzZWw5VE51NW5NMURmemJyNGZHL2M0MDlsMDlTdjNTVjUyYjEwMlZrNjd6NjRBNVhIN3o0VWpjREd6NVpwMm5XM3RXb3RWcmpzRUZuTzBkbTloaU91N01iNVFwN3N2VFlWaVp0VzJxMlp0N0lkYjl6K3RabHpvMWZ6aGZOdS9GK3phYkd4cENKVzVkU3JVUlpzK3lrWUFnSXN1b3B6cFNxVTFPdHVIbHZVcnVxOVpsL2NBTno5cTNGTTM5aDNKeWNxVmlrcE1WcnBHVE1hM0t3ZWJra1FkbzBIUWN6aHZudXUzeUt2dSswZSs0NTZmcDB2bDAzaHlSMUtpMHIxV1hQNVZQWkhxL1I2WmkyWXpuNW5WejU4K1BSeHA3MjdMeU81NUtEalIzVHVuNE9RSEI0S0RQMnJLWmo5VVkweXNoMDJMQk1OZU53NGhlNUpoaDZ4MGR2bUV2WTR3am1mUDYxU1dCL1B5YVMvb3QvTWp2MzJXMloyUXN0ZVJnYnhlOEgxclBoekFGc3JLMXhzWE8wdU5aaGZFb2lzL2V0WStXSlhmemM5WE02Vkc5azhYcjlGay9JOFZESFRNc0gvcERsdnRmMURPbmwyNFpldm9aa0thMm41Mno5Ti9GMi9QZHJlMEw4aTZueXVPTlF2UWVhdTZmUTNEbUI1czRKVkM3RlVMb1VRV25uak1JMkQrUmd3ZHgvbTkvMnJXUG5KY3ZyajJYNlpwMTVScmFjdWg4VHlaZXJaeEJ3OXpwMVMva3dzL3NJaThjOWlqVmZvODNWTVErNnREVEdicHJQeVBYWnA5cGZQbkI4amlwSHI4SXpmMkZtOS96YStIdUtSazJCUEs3TTYyT1l4ekJtMHp5enhVYlQ5ZWw4dVdvNloyNWRZVW4vY1NhQkZ4aUd2NHhvMVoxSjI1YnkxZHBaUkNiRThta1Q4NFFpaFZ3TTJmRWV4a1VaZzdTSlc1ZWcxZW1vWHNLMElxeExTMmZHN2xVbTJ3S2ZtWFBUMHNlWHVRYzJNR0xORERZTW1XYXk1bFJhV2hxMjFxYXZ3OXZkZzNsOVJsS3ZkR1djYkIySVQwbGt6ZW05ekQrd2tjUTBIVk0rR0pwbHo4cXR5UHVjdVhYRmJFN2hjcjhkck0zb2RTcVJnNFFUQUJmdkJYSHhudW5hVHgycU5USUowakxaMjloZ2IyRzVDRXZzckhNMnY3WmNZVS9lcjltRVRlY09zZUhjQVpNNVRucTlub25iRElzOWoycmI5N25YS2xXZ0dCZC9XcDJqK3o3dGs3OG1jLzdPeTVrT3lRQUFJQUJKUkVGVWRXTXYydVg3SWF3L3M1OU8xUnVUb0U0MkpzZG85QkpweVRNRHRCMFhqK04vOXhyckJrL213M25tR1J2dGJHejVxVlAyaXh6UFA3VFI0bmFsUXNtUVpsMzRjdFVNN2tROXBIMjFCbGtPWjR4Sk5pd2Y0V3puK0NJdncyaUYzMDZpRW1QeExsaU1uN1l1SmpBc2hFbnZmNWJ0RU8xMXAvZHg1dFlWZXZxMnBrSVJ6eXlEdE1EUUlHT2lpcW9seXZCN3IyOWYyNExrT1dGalpXMXN2UExMNlBFc1Y4alRwRUZyL1psOVpnbENMSEYzY1dQSDhGbkczNmZ0WE03dXdKTVoxNzdJb2lOYm1OSGRrQWlvWklHaXJCcjBKQ0FidlhFZXR5TENXRHQ0c3NtMnNNZmhKdmZRcHVud0M3ckk1bk9IMkgvMU5DNzJlWmpTZFNnVmkzalJmdFpYZEpzL2hzMmYvNHhuL3NLa2FGSlpmWElQQ3c1dklpNDVpYzQxR2xPclpNVXN5OStsVmpNYVpNeXhPeEVjeUtGcjV4alJxaWYyMWphRVJONW43YW05OUtuZkZnKzNKNk14aXJoWnpqejd0RGZ4REhuV3JjajdPV3J3eUcxcjlQM1hTSkFtUkM2bnNIUEJ0bXhMYkx6cW93dS9qaTRxR08yOXJOY0UraSs0Y2orRUZoWHJNUEY5OHhUZ00vYXVadTJwdmV6OTVuZGNueGxTdCszQ01iWmVPSXFWVmRhUHRqMlhUL0xkaG5uRXB5VHljWVAyZk51bXQ4V1V4d0Ezdys4eGNldFNrMjNlaFlveDhmM0IxUE91eko3THAyaFg5UjJLdUpvT2VUd1JmSW5MWWNGWVcxbnUrWG1Ua3RUSjVITjBOV1lrdEZhcXNGRlprNkpKSlQxamprVkNhako3cjV4bVJNc2VsQy9pUlpJNkJRVUtZd1ViRE91ZWJidHd6TGhZZDdPS2RjenVsZGxEY2o4bWtuS0ZQZGwyNFJpblFnTHAzN0M5MmFLKzZmcDBsaDdiYnJKTmw2NDErZDNWSVEremUzNU45d1ZqR2J4OEt2OTg4YXN4MEZHbmFVM1czc284dm1MUlV1eThkSUpqTndJNGVPMHNaUXVWNE05K1k5bDV5WTl2MXM4aFdaTnFuS3VsUzlOeFBPZ2lLMC9zNHZEMTgrUnpjakdaYzdnMTRDZy9iVjJNU3FreVM2bWRuYTYxbWpIbXFYVGprSFV2eTlDVnY2TFE1Mnd1VXpvNUw4UFhyZnV3Si9BVTAzZXRwSEhaNmhUTVNDLy8xL0Z0WEFvTjVzTTZ6Yk5kSHk2VFFxRXc2NkhPaVNSMUtzNzJUNExTa1BBd0hHM3MrS3AxTDhiL2svMFFyWnpPN1hLeGQ2SjE1WHBaSnN4NDJlR09tZHBVcnMvYy9Sc0lDZy9OY2prSGdORG9oK1IzY2pYNWY4a3AvenZYbUw1bkplN09ibXo2L0dlVysrMWcrdTVWM0k2Nno0SyszMlc1WUhMSmdrVXBXYUFvbzlyMllXdkFVYlA5U2VvVVp1NWR3L0xqTzBqWHAyT3RVckg2MDRsbURUVC9LNmthTlZzRGpnQnc2UG81N3NkR0doc0oxRm90c2NrSmZOOWhnTm4vZEtadEY0NmJqS2FZdm5zbGk0NzhnNk90SFVucVZBcTY1R1A2N2xVWlE2RDFxSlJLay9mT1JtV05TcWt5MjVZcFNaM0NGNnQrNVhUSVZWSzBxUlIzSzhRM3JYdlR2VTVMN2owT1orRFNpVGpaMldPbFV2TEZxdW0wcjlxQVA0LzhRMVJpTEUzSzEyUmsyejdQVFNiMGRLYmg2TVE0RGwwN3g0Q0dIYkN4c3ViSURYL1dudHBMbThyMXpCckpudWROUFVPZWx0Y3hEeC9Wejc2SGQ3bWs0SC9qSkVnVDRsOUNZZU9FdFVkTnJEME04d1gwcVhIb05jbm85Uy8zRUg1dGJyN2U5UW9UVXBPNUcvMklvYzI2V3N6SWFHdGxhRzEydFhjeTI5LzNuWGJaRGgyYXNYc1Y4dzV1eE4zWmpkOTdqYWRlNmV6bmFEUXNXNDFGL2NaYTNEZWg4eUQyWFRtRHM1MlR5ZnBzaWVwa05wN2JUeTJ2Q3ErVUlTMm5RaUxEbUxSMUNjTmJkTWZIb3pReHlZbTRPRDRKWGpPRG13Nnp2K2JXTTBOSVoreFp6WXlNVEhFMlZsWmNuZnhrdm90U29XUjh4MC9vL051M0ZNaVRsNkt1NWkyODNobERoMElpUWludDdzSDNteGZnN3V4bWNlRm5HeXNyc3l4M0sveDI4dU1XMC9rcDFVcVU1Yk9tNy9QYnZuV00yN1RBbUhCQXE5TVpBNSs3MFkvNDhaK0ZYTDEvbTZqRVdKeHM3V2xXc1E3TEJveW5ZdEdTL0hua0g5YWQza3VwQWtVWi84K2ZwSlBPelllaDdBcjBJeTQ1aVRxbEtqS2gwNmUwcUZRWCs0eHJidkUvd3Rmclp1T1pyekJkYXIrYm81Wis0M3VsVXVZNHNOazFZbmFPMTA4NmVQVXNuL3cxK2ZrSEFnWHl1UEoxNjE2TS8rZFBCaTJid3BwQmsvQy9lNTJwTzVaVHlDVWZJMXErZXFiRzdDU2tKT0ppOStSemw1bE1JYnRlbkdSMUtrQ08zN3Q2cFN0VEtvdkZ5c0V3eDNMMXlkM1pYaU1pL2pGdWpwYUhpaWtWU29xNEZpQW9QSlJrVFdxVzE3aHdONGhVclpwQnk2WXdyOC9JSEpVZFlQK1ZNNHhZTXhOUThIdXZiM0MwdGVlenBoK1FQMDlleG15Y3h3ZS9qMlJSdjNFV2grVFZLVm1KUC91Tk5YNWVNNlZxMUt3NnRacy9EbS9tY1dJOEZZdDRFWlVZUjB4eS9Gc0wwQUIyQko0Z3Y1TXJlcjJlRkkyYVJVZit3Y0hHbG1GUHJkblZzWHFqTE9ldVhudHd4eGlrN2J0eW12a0hOOUd5VWwzS0ZDN0JiL3ZXMGE1eWZjSmpvOWdkZUlLOGpwWXo5MmJIMGRhZXFzWEw0dTZTajNaVjNxRnVLUjkwNldrc092SVB2eDlZajN1ZWZLd2ZNb1VqMS8yWnN2MHZyajI0VGRNS05UbHc5U3lsQ2haNzRXeXY5NkxES1pESE5kdS9TYmY1bytsVysvbER4Ti9VTXlSVDJjS2VGTWpqYWpZZisxbTNveDdpWlBmaURUb2k1eVJJRStKZlNtSG5nc0x1eGIrY2NydUloTWNBak4yOGdPOHRUSkxXWnN5WmFUUWwreXh1dTcrZVk3Sm84WXc5cTVsM2NDTyszajdNNmZrMWVSMHRwMHpPcVh4T0xyU29WSWZOL29jWTNySzc4WG9MRG03aWNXSThjM3UvMlVweEp2ODdOemg2STREdWRWdmlBNFRIUlJ2WERnSlFhelhZMnRnd3NtMWZFbElNNjBxbWFEV00yenlmVHRVYlV6OGpVRlZhR0RaNy9vNWhQa1ZrUWd5YnpoOHlTV2NOaHA2c29ua0xjT2JXVlhaY1BFR3lSczJDajc2ek9NenZSUXh1K2dIN0w1OG1QUDZ4Y2YydlZLMkd2Qmxwcmt2a0s0U3JReDdlcTlhUStxVXI0K3RkbVlTVUpOYWYyY2ZnRmROUWF6V01heitBMXBYcjBYVGFZTWIvL1NlTnkxWEh5ZGFlMmw0Vm1XdWhZbTFyYllOWC9pS3MvSFJDbG9rcFhvZEQxODdsK0xOMzlmN3RGN3AycjNwdENBd0xadE81UTN5eGVqcm5ibC9EU3FWaWZ0OVI1TXRpQ1FxQURXY1BFSERuK2d2ZEsxTmRieC9hVjJ0SVhFb1NYZ1dLR0xmYld0dGtPVmNuVTNTU1ljbUd2QTRXRmptelFLbFFVdGcxUDdxTXhCM1BVbXMxekhsTzRxRFlsTVFzZzdUZzhEQmpvb2tGaHpiVHBWWXpzMHAxY0hnWTl4NC9RcVZVc2YvS0dkTFQwM0cwdGFkSzhkSzRadkU2SGlmR0daZHpjTEsxNS9jK3Bsa1d1OVI2RnlkYmU3NWNQWU1QNTQxbThjZGpMRjduMlhVZUFhYnVYTWJLRTdzbzVKS1BhUjhPbzNQMXhuU2M4dzB4eWZFV3JtQ2cxcG4zU3I5T3VqUWRDdzl0b21lOVZzemV1NVkybGV2elR1a3F6Tnk3aGlKUEpWcXFQOUY4RGJoTTJuUWQrVEwrVDZwNGxLWjVwZHJNNnZrVkN3ODl5ZXc1K04wdTlIMm5IZCt1KzQwYlNYZE41b1hlanJwUGJFcUMyYmFuRGMwSVFsSTFhdGFjMnNPU1kxdTVFL1dRYm5WYjhHMmJQdHg0ZUplNUJ3ekRZK3VYcnNLQ3Z0L3gzWWJmK2V2NGR0cFhiMGlGd3Mvdm1RYkQrMzB5NUJMVlNtUy9pUHpWKzdjSnlzZ3NtcDAzK1F5SlQwbGs3SHVHVVFGNnZaNndtQWl6Z0RBMk9RRlhoeno4MnUyTEY3cTJlSEVTcEFraGNwVjhqaTZNYW1NK2QrYjA3U3ZHTmJVQVBtbmNFWHNMNCsyUDNQVG5aSEFnVGsrMXpsOTVjSnQ1QnpaUXNZZ1hpejRlbStQMC9NOVM2N1NFUG42RVhtK1lnRDY0V1JmMlhEN0ZtSTN6bU5kM0ZBZXVudVdQdzMvVHlzZjNmelpXLzhJOVF3S0ZXbDRWME92MTNJbDZZSklTT2xXcndkN2F6aVFSUjN4S0l1TTJ6NmV5Uitrc2g0Y2xxcE5aZVBodlBOemMwYWJwK0hubk1wcFhxRzJjZTVhcHRsZEYvdlkvRE1DWTl6Nm1Uc2xLci95YXJGVldMQm53UGZtY1hJd1pGMU8wYXV5ZVdnTnhSdmZoeENZbmNQUkdBRU5YL016Ukd3RllxVlIwcjl1U3dVM2U1MWJrZlRyTS9vb1VUUW9BUDNUOGhPRHdVQVl1bmNTeG13Rm13OW1hVjZ4TlRjL3k1SC9CbE9ndmF1bXhiV2JEYTVNMXFSYUhSMmJYbTVPVm56cC9SbEI0S1B1dkdJWkVUK2t5Rko5aTJhK0xkakgwSnRzdXZGeVB1Sk85UFcycjFDY3VKZkdGR3o0ZXhFWmliMjMzVXNNR0xjbGo1OENwNzVkbWUweVBCV096SE80NGZZK2g5N1JaeGRyc3YzS0c5V2YzMGN1M0RkTStIRXBheGptWmxmNkdaYXNabjBmbGkzaXhhZWpQeHA3QlovMTJZRDNyVHUralhDRlBadlljWWJHbnJIWGxldWpSTTJMTkxFS2VXdUxpZVlhMzZFRXgxNEwwcXRmYXVBNWRkclJwT21yLzJJY3V0WnNiSytPdjI3b3orN2dmRzBYbkdrMll2ZGVRSVhSSXM2N2NETC9IdFFlMzhjeG9SSnI0L2lEc3N5anoralA3dUphUnVLYWdzNXZKOGhoUHkreUZqVTZLWSs3K0ovTU4xVG9ONmZwMHMyMmxDaHJXeFV6WHAzUG8ybm4yWGo3Si9xdG5pVXRPcEhHNUdrenZOcHdxeFV1ejhkeEJmdmg3QVI1dTdwUXA1RUZnV0RBQUkxcjE1TUMxc3d4WS9CUHJQcHVNaDRYQStWa3pkcThrSmltQmprODFXbGdwREkxaTJqVERTSmhIY2RFa2ExTHhMbGlNbzlmOUxWNG4wNXQ2aHB5OWZaVVJhMlp5YU9SOHJGUlcvTEpySmN2OHRyT3c3MmhqWnRDWmU5ZXd3bThIcXo3OUtVZkRwOFdya1NCTkNKR3J1RHJrWVVEamppYmJ0Z1ljNWZqTkFMemRpMUd4YUNtMitCK2hwMjhyaThNaDd6ME9Od1JwVHczRCtQdjhJUUM2KzdaNmJvQVdIaCtOLzUwYnhLY2trYW9OWmNTYW1ZUTlqdVIrVERqaDhZWmV2cTYxbWpHNXl4QXFGUGFpVC8yMkxEdStuZTgzLzhIZjV3OVRxbUJScG5ZZG11MDlvaEppMlhmbE5FMHIxTVRkK2RVbTlWKzZGMFM1UXA2NE91VGg2c1BiSktsVFRTcmxTZXJVTEN0QzJabTVadzJSQ2JFcy9HZzBTWnBVaHErZXdZdzlxL254cWF5VmFlbHB4a3gzTFNyVzRlTUdUekxETFQyMmxRZXgwUXh2a2Yzazg2dzhPemNuU1oyS1hjYmZUcHVtbzkvaUNad0t1WXhlcjZlMHV3ZWoydmFoYzQybVJDZkZNV0hySXJaZk9FNjFFbVg1dnNOQVB2MXJNaUVSb1RRcFg1TTJsZXZ6eGFycHJQajBKeW8rVmNsUUtWVnZMRUJiNGJlVFIvSFI3UHQyTGpZcWF6ck0vb292VzNhamwyOGI5bHcreWRkcjV2QnhnL2ZvMTZDOWNYN1c1ZnNobE14ZmxNdjNRMWgwNUIvR2Qvb2t5L2xLVDl0MDdxQnhYVHVBaFljMjQxMndtSEdPb2lVVE8zL0d4TTdtOHo5ektqSWhGcjFlajFzT2U4VEEwTnR5T3VReTFUekx2UFI5bjZWTlQrT2Y4NGV6UFNZNk1SWVhlL05nOHVqTkFQWmRQc083RldveHMvdHdHazhkeFB3RG0raFNxN214Wi9qZzFiUDg0MytZV2w0VnFPcFIycVRSQ09EN3YvOGc5UEVqMW40MjJXU2UzYWcyZlNsZDBJT3V0WnRsdTBaZG04cjE4U25talllYk8xdjhzMzhkbVZ3Y25NeWVsOW1KU1lvblNaMUtTTGg1SnR6WDhWeEtWQ2N6Wjk4NnV0ZHBhVGFVOGRkdVgyS3RzakttZjg5ajU1QmxnRzc5ekx6aTdOWXFLMWU0QkM0T1Rreis0RWxHMnlITGZ5WW8vQjU3di9uZHVPMjNmZXQ0R0JkdHZON0N3NXU1Ri8ySUR0VWEwYlYyTThvVjl1UmhiQlFEbHZ6RTRlditOSzFRaXhuZHYyVEJ3VTJjdTMyTitOUWtDdVRKeTIrOXZxSHZuei95NGZ6UlRPODJIRjl2eTh0ZWFOTjAvTHByQll1UGJxVkJtV29taTdZWHoyOEk3cWJ0WEk1dktSL08zTDZNU3FuQzE3c3lTNDV1TmJ2V20zNkdMRG02bFdrN2wxUGN6WjFVblliZEFVZFplSGd6VllxWHBycm5rMmRIRGM5eXpEK3drWDZMZjJMOVlQTWc5Y0s5bS95K2Z4MlJDWEcwcjlyQTRqcUlJdWNrU0JOQzVGb3hTZkg4dEhVeFd3T080bDJ3R01zR2ptZmg0WCt5UGVkQmJDVE85cWFwazRNZTNRTU1YOUtXdmdBei9kNzdXK0pURXZsODVTK0FJYUdCTGowZER6ZDMzaWxUaFdKNTNTbm1WaEFmanlkQjBNZzJmZkFMdXNEcVU3dXhzYkppWHA5Unp4M3VOM3JUUEE1ZVBjdU9pejZzL0hUQ2M5K0hyTVFreFhQOTBWMTYxV3NOd0o3QVU5aGFXMU9sdUtIaXE5ZnJTZGFrNHZpQ1BSV25RZ0paNGJlVHh1VnFHQmNRWG5OcUQydE83YUZiUmdLS1ZJMmFMMVpQNThEVnN3QkVKc2FhWENNd0xKanRGL3o0dW5XdmwzNTltZUpURWtsTFR6TzJGRnVyckhpdldrTjh2U3ZUb2xJZFNoWW95b21nUzN6Lzl3SjJYVHFKdlkwTm85cjA1ZU9HN3hrWC9rM1JHQmJNbmRaMUtOMFhqS1BYZ3JHTWFkL2ZiQWpuNjZiV2F2anR3RHA4aW5yamxiOElEMk9qaUUxT0lGVnRLRS96aW5YbzRkdVNLZHYvSWtXalptaXpycVJxMUhTYTh3MmZOTzVFbThyMU9YekRuLzZMSjdCcTBDVHkyRm4rYkFYY3VjN1B1MVp3OXZaVkNydm1aMUtma1J5OGNwYVZKM2ZSZGQ1M3RLbGNqeUh2ZGpWTDZQSTZaR2JNSytEOC9DQXkwK21RS3lTa0p1T2J4YnB1THlOVm8yYmM1ait5UDBhbnBscHgweUR0Y1dJY0k5ZjloclZLeGFoMkgyRnZZMGYvaHUzNWVlY0sxcC9lUisvNmJUaHo2d3BmcnA2Qmc0MGRVN29NWmNlRlkyYlhqazJPNTNiVUE3TkVLTGJXTmlZTGpXY25wM09OWGxibStvbkZMZlFBdlk3bjBxMkkrNlJxMVh4bUlSdnNzNzAvejVzcjVaNlIvT1o1TE0yQnpjbHhDejhhZzVPZFBTcWxpa2R4MFV6Y3RvUzFwL2RpWjJYRDFLNmZHNThObVV1eHAyclVPTnM1VXFka0pXYjNITUdJTmJQbzgrY1BmRkN6S1FNYWR6UmIzbUw1OFIwc1BycVZtbDdsbWQzcks1TjlIbTd1ak84NGtBMW45ck1uOENRdWprN002UDZseFRtY2IvSVpFcE9VUUVpRUlkTnR5MHErVFB0d0tJR2hJWXpkTkovaWJvVlkrTkVZazNtUURjdFVZMXo3L3Z5NDVVOCtXdlFqRzRaTU5UYVdoc1ZFMFB1UEh5am83RW9oMS94TTJmRVhEcloyZEsvYk1rZC9IMkZPZ2pRaFJLNFRsNXpJTXIvdC9IVjhCL0VwaWJ4WHRRRVQzLy9NWW9LQlgzZXR3RXBsaFkyVk5WRUpzUnk5RVdEV3NwbVVNZVF0c3ljc0sycXRHaCtQMHN6dk80ckoyNVpTcW1DeExCT0hnS0Z5TjNuN1h3Um50RXByZERyRy83T1FjZTBIWkxzZVQ4a0NSVG5JMld5VElPVEVzWnNYME92MTFQYXFTTEk2bGZXbjk5TGFwNzd4U3pneXdiQjRxN09kYVl1MldtZVkwMk1wcWQ3RDJDaUdyNTZCdlkwTjMzY1lZTnorZlljQkRGZ3lrVVIxQ3Zkakl2bGk5YTljdUh1VDFwWHI0ZUZXaUlXSE43UGo0bkZqU3Z1UWlQdVVMRkRFT1BkRm85T1pwWFIrTnJ0alZnNW5ySE5XN0trS2JNZHFqVGgzK3lvYnpoeGcxeVUvSHNRYWxnSDR0RWtuK2pWb2J4eDZkK2JXRmNDd0ZodUF2WTBkeXdmK3dKZXJaekJxL1crc1BybUwzdlhhdlBEYVRUbTErZndoSGlmR015Q2pSVGx6QVdSTnh0eEtwVUxKZCswK3d0ZTdFdlZMRzlKMW43OXpIYjFlVDlsQ0phaFl0Q1JUdXd4bCtPb1pERnY1SzM5K1BOcllHNU9XbnNiQmErZFllV0lYZmtFWFVTcVVkSy9ia3E5YjljTEZ3WW1HWmFyUnRHSXRKbTlkd282TGZ1eTQ2RWVkVXBYb1ZLTUpMU3ZWelRMZ2UxR1p5VG9xRmMxK1dPWFRadTFiaTFLaHBNMHpTeUM4aWp4MkRnUk1XSlh0TWM4T2QxUnJOUXhhTm8zSWhCaSthL3NSWHZrTjgrcDYrTGJpYnZRakdwV3J6cHBUZTVpNGJUR2dZR0hmMFhqbUw0eFNhZWpaU2Rha0dudU13aDVIbUdWNmZWbHh5UWt2dlZpMm82MGRHcDJPeDRseFpxTU5Ub1VFQWxEV1FyRCtPcDVMbFQxS00vSDl3UlpIT1R6cjVMaWxPR2Z4R1p5NGJRa0hNeHFBM2hRN2F4c09YRDNMemt0KzdBazhpVXBsUmJjNkxSamM1SDFqK2RQMTZad0l2b1NkamExSlQzdkxTcjZzK2pRZlg2K2R4WWF6QndpUGYyeGNpekpUMzNmYVltMWxSZmU2TFMxbUVPNVZydzI5NnJWNWJqbmYxRFBrWlBBbG9oSmpVU2xWakdyZGx3R05PM0w2MW1VK1dUb1pGM3RINDVEelovV3UzNGFRaURCV250ekZaOHVuc3Z5VENkaGFXZU4vNXpvcDJsVCs3RGVXa2dXSzB1bTNiemlXTVY5YXZCd0owb1FRdVliZnpZdHNQSGVBZlZmUGtLcFI0NW0vTUZPNkRLWmxKZCtzendtK1JHQm9zUEgzTW9XS003cmR4eWJIYkJ3eTdZWEswYnhpSGJNMXZaNFduNUxJK3RQNytlUElabUtTRW5pM1FpM0d0dS9QSDRjM0c5SXF6L2lDcHVWcjBybG1FK3FYcm1MV3N6YXFiVi82TjJ5Zm8rRnIyVGw2d3hDODFQU3F3S3g5cTRsTWlLV25ieXRtN0ZtTnJjb0t2MkJEQW93S1JieElTRTFtemFuZEtGSGlmOWVRSk9MWm5vK1lwSGcrWHZ3ajBZbnhMUHg0dEVscmU3bkNuaHdZT1ordEFVY1ptQkdzOVcvWW5sRnRQeUpWcTJiYmhhT01XaitYSWk3NUtWMjRPTUVSb2JSN3FnS3VWQ2pwVUtPaHlmMkNIdDNqL0RNSksyYnNYa1ZVWWh3MktpdVVTaVV4U2ZIc3VXeFlHNmxKZWNOUzNOY2UzS2JyM05Ha2FGTlJLQlRVS1ZtSkwxcjJ3TGVVRDM4ZDM4cUtFenV4dDdIbFR0UkQvajUvQ08rQ3hhaFE5TW5RUm1kN0p4YjFHOHZLRTd1WWQyQ2pjUWlVSlpPM0wySE55WDJrNlEwVm92NUxma0tKYWVWNXc1a0RiRGx2bWhaOTR2dURlSzlhQS80NHZKbUtSVXZpNjEwWmdQeE9ycmc0T0xINjVHN3NyVzFNNXBGc1BuZVErTlFrVnA3WWhiMjFuWEZOc2ZlcU51RGFnenRFeGo5R2w1NU9ZT2gxZGwwK3djNkxKM2dVRjQxQ29hQmxKVisrYU5ITnJLZXNZWmxxMUI5aHFFZ3VQcktGMHlHWE9SMXltYkdiNWxPMWVHbGErZmp5MFR2dlpmbjZuMzRmZ3NQRGNMSjF3TkhXRGhzckc3UTZMWmRDZzduKzZBNkZYUExScUd6V2FldWZ0dkhjUVFMdVhxZHpqU1lXazJHOENMK2JGN2tiL1pDZ2lOQWNaM2RNVDlleit1UnVpdVROVDlHODdnU0czYVJycldZbVE3T2NiQjBZMktnVEU3Yjh5ZUhyL2hSME5neHpxNUd4YUx4SFBrT0R3ZWNyZjZXS1IybkNZc0lKamdoN3FRcHBSUHhqaHErWmlZdWRJM1kydGtRbnhuSDF3UjFxZXBWLzRXdUJJVVBxbVZ0WDZEWi9ERFc5S3FCVUdscGpZaElUMkgvMURMYlcxalFwWDlQc3ZOZjFYSHF2YW9NY0hXZHJaWlhsOFBQWTVBU3pJWSt2a3k1TlI2dnBueFA2T0lKQ0x2a1kyTGd6ZmV1M0pUQXNpTW5iLzhMSnpoNkZRc0dGZXpjSkRBMm1ZL1hHWmtNdXF4WXZ3ODRSczFsemFnK2RhcG8yOHV5NWZKSmJFWWJHdTZlVG5lUkVWR0lzcm82R29jUHArdlRYL2d4SjArdXh3aEJRMS9RcXo2ZU5POU9rZkUxT0JsOWk0RitUc2JleFlmbkFIL0hNWnAzSWNSMzZjemY2RWNkdUJ2RGRodCtaMFgwNFpRdVZRS0ZRTUhMOWIzZ1hMTWFWc0ZzMGFWYmpoVjY3TUNWQm1oQWkxL0MvZTUxdEY0NVJzV2dwZXRSdFFlZWFUYk5jd3l6VDJrR1QwS1RwME92VHNWRlo1Mmp5L0t1WXVtTVpxMC91SmxtVFNuNG5WNlo5T0l6M00zcGhKbmIrakU3VkcvUExyaFVjdUhxV0ExZlBVcVpRY2JZUG4ybjJCZitxRlNHQUU4RVg4Y3BmQkNkYk8zWmM4S05YdmRaVUsxR1dzWnZuYytQaFhSd3lobTFWS1Y0YWJacU9XWHZYb05IcHNMT3hwWldQTDAzTDF6SzVua0toSURFMWhlODc5S2R4T2ZNdjE4dGh3WXplT0JkbmUwZCs3LzJ0TVVHSnZZMGRDejRhVGMvNVkrait4emlLdU9SSHJkWFM2S2xyV0ttVVp2T2VWdmp0TkF2U3dtSWl6TmFCY25OeTVvdm0zWXpKV01vWDhhTHZPMjBvNXViT3V4VnFVeUNqaFZ1djE3UHAzQ0hpTWhZYmRuRnc0cDB5MVJqZDdtT3p6NUZTb2FSUC9iWjByZFVzMjg5TTFlSmwwV2d0WnhQTVRvbjhoVkVxbEN3ZDhJTXhxeVlZM3VQcDNiNWc4cmEvbUxKOUdlbDYweVFXS3FXS2tnV0s4R1B2VDAyU3RIelR1aGNLaFlKYmtmZnA5ZWNQcUxVYW5HenQ2VkczRlI4M2ZNL1lBMlNKU3FtaVc1MFdmRmk3T1lldW5XUGRtWDBjdVJIQXVkdlhHTmlvVTQ1ZWo2MlZEU2VDQTgweUt6cllHQ3FDbzlwOWxLUC92Vk1oZ1l6Yk5BOFhCeWVHdGVqMjNPT2ZaLzNaZmNhMS9NQXdMeXdudnYvN0R4cVVxY2JTQWQ4enA5YzNGai92Yy9ldjUvQjFmNXBYcXMyRVRwOFpQMmNBclNyNTByNWFBL1pmT1l0ZjBFV3NWRmJVOEN6SGtIZTd2UEJyS0pBbkwxZkNRa2hVRzNyOFZVb1ZGWXA0TXE3OWdPZWNhZGxuVGQ4bkpqR2VZMEVYMkJid1pGaW10WldLQ2tXOStMSkZkd3E3NXMreUxQOXJlcjJlejVaUHhUcGpSRVJjY2lKSGJ2alQxRUlnK2JwWXFhd1kxMzRBdGxZMitKYjJNVDZmYmExczJSSndCSDNHbXBLT3RuYTByRlEzeTRYZ2JheXNMUzc3c3UvS2FRNWNPV2Zoak9kTDFhbU55NXU4aVdkSUprZGJlOVlNbW9SQ29TQlZvK2FydGJPd3N6SUVhR1VMbDhpMmpDcWxpdG05dnFMcjNGRWN2bjZla01nd3loWXV3YzlkUDJmMnZyVUVoNGZTdVVaalBtMXNQdXhWNUp3RWFVS0lYS04vd3c0MHJWQ0xpa1ZMNXZnY1cydWJsODdXK0RMY25mT1MzOG1WQVkwNjhIN05wbWIzcnVGWm5yV2ZUU1l3TklqTi9vZHBWK1dkYkNlOXY0cUQzODRuTWlFR2V4czdWbjgyQ2ZlTUN0YU80Yk5JUzA4em1aZG5yVEpkQjgwU1Y0YzhiQmd5TmNzS1hBM1A4c3pxTVlLYVh1WE5FZ3RVTE9MRjJzR1RtYlJ0Q1JmdkJkRzJTbjFhVnFvTHdQaE9BeG1wNldOMnZkNzEyOUM3dnVsd254bmRoek90Nitla2FqV290UnFzVkNxTHFjMi9idDNiYkp0Q29lRDhlRU9Hdm5SOWVvN2U5K2NGRm0wcTF6ZVo4UCtpTEFWUGpjdlZwSEc1RjZ1QVpsYXVTaFlveXJTdVE5SG90TFQycVdlMmJ0YnpydEcwUWkyYVZxaEZURkk4MXg3Y2Z1NWFnWm0rYXRXTHIxb1o1aGZxMG5UbzB0SlFLQlF2L0w5WHdEa3Z4Zk1WWW56SFR5aVcxL0xRd0R4MjlqbE95eis3NTlmTTd2bjFDNVhoV2MwdExOUU84RlBuUWJ4WHZTRU5MU3hzYmFXeVlrYjNFZGxlZDJUYlBneHErdnhLcWtLaDRNSlBodlVLMDlMVFVDcVVPVjdnMnhJbld3Y21keG55MHVmL3J5a1VDcXlVS29JekV0Nm9GQ3BhKzlUajI3Ym16NHpYcVdtRldtYmJmTDE5Q0pxMkdWMmFEajNtOCtoeTZ0Y1B2elJaelBwRnZEZHp1TW52ci9zWlltbWJuWTB0eXdkT1FKMm16WEhXUm1jN1IvNzhlQ3pvOWNZRUlwMXFOSGxqUThmL1AxTG9NNXNMaEJEaUpUUmM5QUVITzB4NTI4WDRuOGxzdFh4VGdaY1EvM1c2TkYyMldRNkYrTGZTNi9Wb2RGcXNyYXprT3lLWGFMcmxPNDRPMlBqOEEzTWhlVW9LSWNRTGtDOWVJVjZOQkdqaXYrcGxlcGVGeUlyVU5vUVFRZ2doaEJBaUY1RWdUUWdoaEJCQ0NDRnlFUW5TaEJCQ0NDR0VFQ0lYa1NCTkNQRktxaFlzODdhTElJUVFRZ2hoNXQ5Y1I1RWdUUWp4U2hLMEtZVEVQWHpieFJCQ0NDR0VNQXFLZlVDaVZ2MjJpL0hTSkVnVFFyd1NiemRQZ3VNZXZPMWlDQ0dFRUVJWUJjYzlvRXorbkszN2xodEprQ2FFZUNYdmVqZmtmTlNkdDEwTUlZUVFRZ2lqODlHM2FWYXF3ZHN1eGt1VElFMEk4VXJxZWxURHdjR1Z6YmRPdk8yaUNDR0VFRUt3UHVRWUxrNzVxVm1zeXRzdXlrdVRJRTBJOGNxK2JqQ0lHd2tSYkE3eGU5dEZFVUlJSWNUL1krdURqM0U3S1liaDlUOTUyMFY1SlFxOVhxOS8yNFVRUXZ3M1REKzJnT1NVR0txNmVlTHRVb1RTcmtYZWRwR0VFRUlJOFI4WEZQdUE0TGdIbkl1NmhhdFRBWWEvOCs4TzBFQ0NOQ0hFYTNZNk5JQkR0NDV6TStvMlR0WjJYSWk0K2JhTEpJUVFRb2ovcUtydVpVblVwRkFtdnhmTlNqWDhWdzl4ZkpvRWFVSUlJWVFRUWdpUmk4aWNOQ0dFRUVJSUlZVElSU1JJRTBJSUlZUVFRb2hjUklJMElZUVFRZ2doaE1oRkpFZ1RRZ2doaEJCQ2lGeEVnalFoaEJCQ0NDR0V5RVVrU0JOQ0NDR1kyNTBlQUFBQjJFbEVRVlNFRUVLSVhFU0NOQ0dFRUVJSUlZVElSU1JJRTBJSUlZUVFRb2hjUklJMElZUVFRZ2doaE1oRkpFZ1RRZ2doaEJCQ2lGeEVnalFoaEJCQ0NDR0V5RVVrU0JOQ0NDR0VFRUtJWEVTQ05DR0VFRUlJSVlUSVJTUklFMElJSVlRUVFvaGNSSUkwSVlRUVFnZ2hoTWhGSkVnVFFnZ2hoQkJDaUZ4RWdqUWhoQkJDQ0NHRXlFVWtTQk5DQ0NHRUVFS0lYRVNDTkNHRUVFSUlJWVRJUlNSSUUwSUlJWVFRUW9oY1JJSTBJWVFRUWdnaGhNaEZKRWdUUWdnaGhCQkNpRnhFZ2pRaGhCQkNDQ0dFeUVVa1NCTkNDQ0dFRUVLSVhFU0NOQ0dFRUVJSUlZVElSU1JJRTBJSUlZUVFRb2hjUklJMElZUVFRZ2doaE1oRkpFZ1RRZ2doaEJCQ2lGeEVnalFoaEJCQ0NDR0V5RVVrU0JOQ0NDR0VFRUtJWEVTQ05DR0VFRUlJSVlUSVJTUklFMElJSVlRUVFvaGNSSUkwSVlRUVFnZ2hoTWhGSkVnVFFnZ2hoQkJDaUZ4RWdqUWhoQkJDQ0NHRXlFVWtTQk5DQ0NHRUVFS0lYRVNDTkNHRUVFSUlJWVRJUlNSSUUwSUlJWVFRUW9oY1JJSTBJWVFRUWdnaGhNaEZKRWdUUWdnaGhCQkNpRnhFZ2pRaGhCQkNDQ0dFeUVVa1NCTkNDQ0dFRUVLSVhFU0NOQ0dFRUVJSUlZVElSU1JJRTBJSUlZUVFRb2hjUklJMElZUVFRZ2doaE1oRkpFZ1RRZ2doaEJCQ2lGemsvd0FTUXQ1MkxWNEFsd0FBQUFCSlJVNUVya0pnZ2c9PSIsCgkiVGhlbWUiIDogIiIsCgkiVHlwZSIgOiAibWluZCIsCgkiVXNlcklkIiA6ICIzNjYzMzg1NjAiLAoJIlZlcnNpb24iIDogIjM4Igp9Cg=="/>
    </extobj>
    <extobj name="C9F754DE-2CAD-44b6-B708-469DEB6407EB-2">
      <extobjdata type="C9F754DE-2CAD-44b6-B708-469DEB6407EB" data="ewoJIkZpbGVJZCIgOiAiMzc3MjQ2MjY4NTg1IiwKCSJHcm91cElkIiA6ICIzOTAwMDY0NTAiLAoJIkltYWdlIiA6ICJpVkJPUncwS0dnb0FBQUFOU1VoRVVnQUFCRkFBQUFHQUNBWUFBQUNLZ1phMEFBQUFBWE5TUjBJQXJzNGM2UUFBSUFCSlJFRlVlSnpzM1hkZ1U5WGJ3UEZ2dXZlQXNqY1VGQ29iWlU5QjlsYVdUQmtxS2dnaU1tUzZFQkdRdlpFOVpPK3lWNkhzMFRKYlpndmRlNlpKbXZlUHRLRWhTVk9HTC83MCtmd0R1U3NuOXlacHpuT2Y4eHlGVnF2VklvUVFRZ2doaEJCQ0NDSE1zbnJURFJCQ0NDR0VFRUlJSVlUNHA1TUFpaEJDQ0NHRUVFSUlJWVFGRWtBUlFnZ2hoQkJDQ0NHRXNFQUNLRUlJSVlRUVFnZ2hoQkFXU0FCRkNDR0VFRUlJSVlRUXdnSUpvQWdoaEJCQ0NDR0VFRUpZSUFFVUlZUVFRZ2doaEJCQ0NBc2tnQ0tFRUVJSUlZUVFRZ2hoZ1FSUWhCQkNDQ0dFRUVJSUlTeVFBSW9RUWdnaGhCQkNDQ0dFQlJKQUVVSUlJWVFRUWdnaGhMQkFBaWhDQ0NHRUVFSUlJWVFRRmtnQVJRZ2hoQkJDQ0NHRUVNSUNDYUFJSVlRUVFnZ2hoQkJDV0NBQkZDR0VFRUlJSVlRUVFnZ0xKSUFpaEJCQ0NDR0VFRUlJWVlFRVVJUVFRZ2doaEJCQ0NDRXNrQUNLRUVJSUlZUVFRZ2doaEFVU1FCRkNDQ0dFRUVJSUlZU3dRQUlvUWdnaGhCQkNDQ0dFRUJaSUFFVUlJWVFRUWdnaGhCRENBZ21nQ0NHRUVFSUlJWVFRUWxnZ0FSUWhoQkJDQ0NHRUVFSUlDeVNBSW9RUVFnZ2hoQkJDQ0dHQkJGQ0VFRUlJSVlRUVFnZ2hMSkFBaWhCQ0NDR0VFRUlJSVlRRkVrQVJRZ2doaEJCQ0NDR0VzRUFDS0VJSUlZUVFRZ2doaEJBV1NBQkZDQ0dFRUVJSUlZUVF3Z0lKb0FnaGhCQkNDQ0dFRUVKWUlBRVVJWVFRUWdnaGhCQkNDQXNrZ0NLRUVFSUlJWVFRUWdoaGdRUlFoQkJDQ0NHRUVFSUlJU3lRQUlvUVFnZ2hoQkJDQ0NHRUJSSkFFVUlJSVlRUVFnZ2hoTEJBQWloQ0NDR0VFRUlJSVlRUUZrZ0FSUWdoaEJCQ0NDR0VFTUlDQ2FBSUlZUVFRZ2doaEJCQ1dDQUJGQ0dFRUVJSUlZUVFRZ2dMSklBaWhCQkNDQ0dFRUVJSVlZRUVVSVFRUWdnaGhCQkNDQ0Vza0FDS0VFSUlJWVFRUWdnaGhBVVNRQkZDQ0NHRUVFSUlJWVN3UUFJb1FnZ2hoQkJDQ0NHRUVCYll2T2tHQ0NIK1hjNDh1c1N4KzZjSmpuMklxNTBUVnlQdXZPa21DU0dFRUVMODYxUXJXSUVrVlJyZStVdlR2RndqYXBlby9xYWJKTVMvbmtLcjFXcmZkQ09FRVA4TzAwL09SNlZNcGxxK1VuaTdGNldjZTVFMzNTUWhoQkJDaUgrdGV3bGhCQ2M4NVZMMEE1eWNQQmpWOFBNMzNTUWgvdFVrZ0NLRWVDMG1IWnhHWlk5aWRDcFQ1MDAzUlFnaGhCRGlQMmZyUFQvdUpFY3hzZm0zYjdvcFF2eHJTUUJGQ1BIS3BwK1lUMWtIVnpxVnJmdW1teUtFRUVJSThaKzE5WjRmb2FvMHZwRk1GQ0grRmxKRVZnanhTczQ4dm9oS21TekJFeUdFRUVLSU42eHJ1ZnFrcE1aeEx1VEttMjZLRVA5S0VrQVJRcnlTWS9kT1V5MS9xVGZkRENHRUVFSUlBVlRQWDRhajkwNjk2V1lJOGE4a0FSUWh4Q3NKam5tRXQzdlJOOTBNSVlRUVFnZ0JlTHNYSlNqbTRadHVoaEQvU2hKQUVVSzhFbGM3UjVsdFJ3Z2hoQkRpSDZLOFIxRmNiQjNlZERPRStGZVNBSW9RNHBWY2piejdwcHNnaEJCQ0NDRnlrTjluUXZ3OUpJQWloQkJDQ0NHRUVFSUlZWUVFVUlRUVFnZ2hoQkJDQ0NFc2tBQ0tFRUlJSVlRUVFnZ2hoQVVTUUJGQ0NDR0VFRUlJSVlTd1FBSW9RZ2doaEJCQ0NDR0VFQlpJQUVVSUlZUVFRZ2doaEJEQ0FnbWdDQ0gra1ZLVWFleS9mb2FyajgxUHc1ZVVuc3IrNjJlNEhmYncvN0ZsLzN4aDhkRmthalAxajFVYU5idXVuT0o2U05BYmJGWHV3aE5pZUJnZGhsYXJmZE5OSVRRdWt2UDNiNUNoVnIzVzR3YUVCblBod1UyenIvRnUrT01YZWk5ck1qVUcxem5iaVR1WG1YOTRNOUZKOFMvZFZsTmU5elY2RWhmRm9Sdm5YbnAvcFNyRGFKbHZnRC9uNzk4d3UwOVlmUFJMUDU4cEVZa3hSQ1hGNWJyTnZhaFFsaDNmUVZTTzYvRWtMb3BseDNmd0pDNUt2eXdtT1lGbHgzY1FIQkg2MHUyNThPQW1WeDdlZnFsOWJ6MTl3SlZIZDB5K3B3QkNZc0k1ZnZzU0tjcTBGejcybmJCSFhIbDBCNVZHbmFmdEU5T1NTVXhMTnJsT3JWR3o4L0tKbDJxSEtiSEpDWGlQN3N5bWN3ZGZ5L0Z5bzFSbEVCQVNSRUJvc05uei9LYXQ4ZHZId3FOYkROcW4xcWdKaVFsL0krMHhkNTR1UHJpSmI0Qy95WFVCSVVIc3VuTHFoWjlyOC9sRC9MSm5KZWtaeWhmZVZ3angzMkh6cGhzZ2hCQ21yRHE5aDVtKzYxbjJ5ZmRtdDFsNmZEc0xqbTVoMDlDZlgvdnp4NmNtRVplYVJFSnFNdEZKOFVRbHhmRTBQb3FIMFdGMHJkV01KbS9YNUd4d0FJOWp3a3p1Mzl5bk52bGQzRjk3dXl4SnoxRHk4YUlKNUhmMVlQUFFuMUVvRk1TbkpqRjJ5endxRnkvSHhzL3pkcTRlUm9meDRienYrS25yVUZwV3JwUHJ0a3BWQnRISkNjUW14eE9kbkVCMGNnSkYzYjJvWDZGcW50djk2Y3FmdUIzK21GdS9iRWFCSXMvNy9SM21IZHJFZ1lDem5CcS9ERHNiMjlkeVRLVXFnNi9YL1U1aWVncjdSczZoZ0t1SDBUWmp0OHdqUTZWaTk0aFpCc3N6MUNvZXhZUlR2bEFKL1RKTnBvWXYxMDdId2NhZTZkMkhZV3Y5N00rNWI0QS9tODhmb21YbGVuaVplSjZYOVRxdmtTWlRROThsRTNrYUg4V2VrYk1wVjZENEMrMi81ZUpSWnZ1dVovTVgweWpxNFFWQVdrWTZQKzFlamhiWU8ySVdibzR1QnZzc09yYVZCVWUyTUx2WFNKcFZlamZYNDJ1MVdxS1M0Z2lMajZGcXlmSm10K3UvZEFxZXptNnMvK3hIczl2Y2ZQS0FhZnRXVWJ1Y2ovNjZQNHg2eXJSOXE2aFl0QXpGUEFzQUVKNFl5N1I5cS9CeTljQzcwSXVkajJ4VGR5ekYxZEU1MS9hWU0rL3dabndEL2RrN1lqWnZGU2xsdEg3RHVVTXNPYjZOK1gyK3MvaWRrTlB0c0lkMG1QME5Db1dDelVOL3lmVjhadXUrWUJ3MlZ0Wkdud1dBMExnb1JtK2V5NUFtbmZpbVZXK0x4MUtxTXJnWC9ZUjdFYUU4aUhyQzBHWWZZbU50K2VldkpsTkR1b2tnWFRZSFd6dXNyYXd0SGllYlZxdmwyMDF6MkhmZGovd3U3aHdhUFI4M0IrYzg3NTh0TmptQkcwL3ZFeGg2ajhEUSt6UjZxeHJkYTMvd3dzZTU4dkEyc3c1dDROUEdYUXkrcTFmNTdTRmRsY0huelQ3VUw1dDc1QytXbjl6Sm1MWjkrYmhPYXhRSzA1Ly9wUFJVZGw4NStjSnR5YW13ZTM3OTUzUHJwV09zUHIyWHhmM0hVdGc5djhGMmU2NmVKdUJKc01uMzR0SGJsOWg1NlFRZHFqZDhvZWZlZTgwUHY2QnJmTldpKzh1L0FDSEV2NTRFVUlRUS96aVJpYkVzTzdtVEFxNGVSQ1RFR04wWkxPU2VuNm9seXJQS2J3OWVMaDRFUjRRUUhCRmlkSnhPTlp0aWI2SURuS3BNNTdjRGF6aDNMNUI5SS84dzJZYWVDOGNUOU53eHJhMnNLZURxUVprQ3hXanlkazAybnZObDd6VS9rL3RYS0Z6cWpRUlFaaC9heU9QWWNQbzJhS1Ava1Z2QTFaTmVkVnF4OHRRdVR0NjlRcU1LMVMwZVI1MnBKajQxaVF5TllSYkdUN3RYY3VUR2VkSlVTdEl5MGtuTlVCcmRJYlMzdGFOR3FiZGVLSUFTazVKSUFWY1ByQlI1UzR3TWlRbG4xc0VOZVQ2K09aODE3VXFGd2lYMWoyK0dQV0RicGVOVUwxV0JJemZPRzIxZnlxc0laUW9VWmJhditlZjJMbHljM25YYkdDeWI2YnVlUnpIaExPNC9qZ0t1SGtRbnhST2RITS9iUlVxYlBZNG1VOFAyeXllWWUyZ2pxUm5wSFBobXJ2NDlaVzFsVGZsQ3BWaHc1QytTMGxPWTEzczBEbmIyQVByTUdWdWIxL3NuL2tXdlVXNnNyYXo1cG5WdmhxMmR3UTg3bHZQbjRFa3Z0SCsxRWhWSVNrL2g4ejkvWnVQUW4zRzBjOERSem9GcEgzMUozNldUbWJ4akNUTjdqdFJ2Zi96MkpYNC9zSTZDcnA2ODlkdzUvL1AwYnNJVFlvbEppaWNxS1o3d2hHaEM0aUwxR1M3N1J2NWg4Qjc1TjBwSVRlYjRuVXZVS1ZmWlpQQUU0R0RnV1R5Y1hHbGFzZVlMSFh2cXptVm8wZUppNzBqL1paTlpOWGd5VlVvOEM2SmtCeXB5QzBoRUpNYVFvZFpscjFoYldkSHluVHJzdUh5Q0Q5OXRqbFhXOTV5OWpTMEYzZkl4Y1BrUFJDYkdrcVJNSlRFdGxhVDBGSU9zcWVxbDNxSmhIcjREajl5OHdORFZ2NXBkdjZEdmQzendUdDREU1g4YzJzaSs2MzdVSzErRjgvZHY4c1hxWDFreGNLSkI4Tk9VWmNkM2NPUHBmUjdGaFBFb0pweUVWRjFtamtLaG9JeFhVU29WTmY4ZGtwdU41dzl5SnVnNjM3YnVvMStXb1ZieE9DYUN4bS9YTU5pMmQ5MVduTDhYeU9UdFN6a1VlSjVwSDMxSmthekFaVTR4eVFsTTNMNFlPeHNickJVdi92MlRybFpTcDl3NytnQ0tuYlVOZDhJZjBYWHVhSllNR0U4cHI4SThpSHdDUUd4S0lta1pTZ0t5TWl1OUM1WGdRVXdZR3JXYXlNUllNalFxL1RvYmF4c3FGaTFqOGZuVm1Sb0FiSzFmVCtCY0NQSHZKQUVVSWNRL2lsYXJaZnpXaFNqVkdiZzZPUEhMbmo5eGR6SzhrMXl6ZEVYMlhmTWpSWm1PaDVNcjAvZXZ3Y1hlMGVoWXJTclhNd2lnS05VcXRsMDh5cnpEbTRsSWpEVzRvMjlLMVpMbEdkOXVBRzVPTHVSemNzUFQyYzNvemxzUkR5LzI1cmhMZXZqbWVVWnZtdnN5TC8yVitkOExZTVhKWGJ4VDNKcys5UXc3OEo4MjBhV29UOWk2a0IzRFp1RHA3UFpTei9FMExvcUlwRmk2MW15R2g1TUw3bzR1dURtNTRPbmtTaUgzZkJUMUtQQlNnYVBZbElROC9jRE5GcCtheEs1WHZOTUowTFZtTTMzbk9DRTFtZUZyWnFCUUtMajU1Q0hqdHkxQXFWSmhiMnVIVmRhSTE2NjFtakt3Y1VmV250MlBkOEhpRkhEek5EamV0Y2RCMUN4ZDBTQ0FjaWJvR3N0UDdxUjN2ZGE4WCtsZHRGb3RmWlpNSkNrOWxWM0RmeWZmYytjclJabkd0b3ZIV09XM2g0ZlJZUlQxOEdKWTh4NUc3L0dSTFh1aDFtaFljbndiL1paTlp2bkFDYmpZTzVHdTBxV2ZPOWkrM2s3QWkxNGpTOXBVcWMvS1VudHdjM1FtVlptT2s3MURudmYxTGxTY3FaMC80NXVOczVtNGJURy85UmdPUUwzeVZlbFVvd2s3TGg5blFJUDJWQzVSbnBEWUNFWnVtSVdMdlNQTEIwN1FaM3hrMjNmdExEZkQ3bFBBeFoyazlEVFNWRXI2MUd0RGNjOEMrdmR6ZUVJTW4vNzVDeU5iOWFMeFd6Vk1OVW52MTcycldYdG12LzZ4UnF2citQZFk5TDMrZlpTSnJxTTJaTlZQV0dHZHRVd1hpQnkzZFQ0VHRpM1c3OSt6Ymd2R3Rmc0VnSjJYVHhBYUcySDJ1YU9UNDBsU3BqTC84R2F6MitSejhhQm5IVjNHUWxwR09pcU5taTBYajZCVXFlaFNxNG5CMEJsbmUwZXNyYXk1OHZBMkQ2UERhRit0SVJHSnNTYVBXOXl6b05IMzQycS92WnkvZjROK0RkclI5ZDFtOUYwOGlmN0xwckJxMENRcVp3VlJUdHkrekpBL2YyYjV3QWxteisyZzVUOXl5OFR3dHZkLy9Wei9mNTlpNWRnNWZBYVhIOTBtbjdNYk5VdFhKSit6T3dYZFBDam9tbzhpSGw0VTlTeEFrZWN5R1N4cCtVNWR5aFVzcG45OEwvSUp2b0ZuWCtnWXEvMzJNdS93WmhxL1ZZTkYvY2Z5MS9uRFROeSttTzgyejJWNnQ2OXl6WWg1RVBPVVcyRVBLSm0vQ0VVOUNuQWc0Q3hqMnZUajQzcXRjTFI3OXBuNWFQNFliajk5bEhzN0JrK2lldW0zU1ZhbXN1L2FXYXFXTEUvbDR0NzY5YmZESHBLcHphUlNzYklHK3hWdzlXVE5rQ244dG44TnkwL3VZc0syaFN6N1pJTFo1L20rL1VCNjFXMWw2YlFZYWYzN01JUEg3YXMxeE5YQmtTL1cvRWFQQmVNWjBiSW5QKzlaYWJCTjU3bWpBZGorMVhRR3IveVo2T1I0bzNXRjNQTGg5LzF5aTgrdlV1cytsM1o1eUZBU1F2eDN5VGVFRU9JZlpkYkJEUnk3ZFpINWZiN0QzY21aL3N1bThrdmIvclN1VWsrL3pRWi9YeVpzVzhTblRic3dyRVVQUHZqdEM5cFdiY2pvTm4zTUhuZm1nWFZzT09kTFhFb1NCVnc5elc2WGs2ZVRHelZLVnpTN1BqVkRpYk9kZzhGUUFVZmJ2SGNDWDZldytHaUdyL3NkZXhzN2Z1cyt6T2hPcnBlckIxTTZEK0hiVFhNWXRtNEdmdzZhWkxTTlNxUG1mdGJkdmRDNFNBQWk0bU80RTZiN1VWNjZRRkVBWE8yZG1OcmwwOWZXOXZBRTNkM2xRcTc1OHJ4UDVSTGxDWjYrM2V6NlRlY09NbjdyUWlaMUhFeWYrbTNNYnBjdFJabEdueVVUZUpvUXJSOW1zUDNTTWI3ZE5JZmRYOCtrYklGbkhhaVFyQTdzZ0lidGpWTG4yODhhWWZENGJ2aGp2bHc3Z3hxbEtqSyt2YTRUckZBbytLNXRQd2F0K0pHUkcyYXpZdEFFZlZiSDQ5aHdHdncwaUtUMFZNb1hLc0hQSDMxQjV4cE5zRklvVE42ZEg5Mm1EK3BNRlltcEtUamE2akpRWXBJVEFOMzc5M1Y1MFd0ME1OQ2ZiemFZenU3S0tSTU50NTgrcFBiVUFibHU5MHUzb2JTcmFwaU8zN0ZHWXg3R2hOR3hlbU9ENWQrMTdVZS8rbTMwSGZUQzd2bHArVTRkT3RWc1lqTGpaOTFuVS9WWkFLTTN6ZUhrblN1TWFkdlBZSnZFdEdROG5Wd1p1UHdIdm1yUm5XSE51NXNkeGxDL2ZCVmNjZ1NEN29RL1p0OTFQN3JXYkVhaHJJRGI0OWh3dGw0OFJydXFEU2lacnpBQVVVbnhyRDI3bjJZVjM2VmlqblpXempIa1pjKzEwL2dIQjVvOVQrbHFYZkJzMFRIem53M3Z3c1gxQVpSUkcrY1lCQU9lRC83KzljVTBxcGQ2aTc4dUhBRmc5OVZUN0w1cXVyYkVqWjgzR3dTc2I0WTlZTnJlUHlsWHNCaWpXbjJNbzUwRHF6K2RRdC9GaytpM2JBcXJCazgyNkx6blpuYnZiNGhPaWljbzRqSFZTeGwrSjErNEgwaHByeUtVekY5RXY2eTV6M3VNYldmK1BSV2VFTVBwb0dzQXBDblRBYmp5NkE3V1dlK0RSaFdxNmJkdFY2MkJ3ZCtmL2RmUHZGQUFaY0dSdjVqcHU1N3FwZDVtWHA5dnNiVzJvVmZkVnR5TmVNemFNL3VKVFU1a2JwOXZjWFZ3TXJuL1QxMkg2djkvOGNGTkRnU2NwVmkrZ2diQkU5QU4zM1N3czZYRGM1OEhnTHZoanpnYkhJQW1LMXR3OTVWVHBLblMrZmk1SUVkMm5TeFRXUzAyMWphTWJUZUFkOHY0VUsxa2hWeGZjM1J5UE1HUnhsbWhscGlxa2RQazdWcXNIRGlSZmRmOTZGMnZOUisrMnd5QXFUdVhFeElienRJQjR3RmRzTy9RNlBsb3Rabk1QTENlaXc5dXNmN3pId0JRNURGclRwMnB3dHJLMnV4bld3Z2hRQUlvUW9oL2tOVitlMWx3NUMrR05PbEN5OHAxMEdxMXRQQjVqeEViWmxHK1VFbDlYWUNFdEdTcWxhckFpQTk2WW1OdHc2ZE51akJ4KzJJcUZ5OW44RU0zcDBNM3pxSFdhUGlpZVRkYStMeEhwejlHdlhKN1EyTENqVElRM29URTlCUStXeldObU9RRVp2WWNhVGF6cG5QTnBwd05EbURicFdOOHUra1BwbjMwbFVHTmovQ0VHTnJPK3RwZ24ybjdWakZ0M3lvQTlvNlkvYmUwLzNiWUF3RGl6UlNOL1AvZ2JPOUl0Wkp2TTZadGYzMk5odXppb0M5YlJ5VHd5VDM2THBsRWFvYVNqalVhc3YzeWNSSlRrb2xOVFNJK0pSRVhlMGRPQjExbDVhbmRER3pVRWRBRjVacFZyRVcvK20ycFYvN1pFS2lQNW8raHJuY1ZScmJzUllaYVpkRFJHTjZpSjFxMCtub05zU2tKT05zN29OS29jeTNhYVdOdFkzS0lteWt2ZW8ySzVTdEUxMXBOOVkvdlJqem0vUDBidEh5bnJzbjZMOW1pa3VMeERUeUxUN0Z5Vk0vUlNjc09NdXk1ZG9xeG14Y1k3TFBzK000OHRXblBWY1BoZHIvMUdFYXJ5blV0RHFFQWNITjBZZm5BNzVtNmN6bHpEMjBpT0NLRUdUMitOcmx0Z3dyVmFKQ2pBNzc3NmluMlhmZmpvM2ViNllNNmZuZXZzZlhpTVRwVWE2d2Y2bmJqNlFQV250MVA4MHJ2MGFsbUU1UEh6dTRzSml0VGlVeU1Nd2pzZ1M2QVo2b0d5dFhIZHlsYnNKakptaHZXVnRZTWE5N05jUHVRSUk3ZHVnam9yc25PcXllb1hNS2JMaldhR3UyLzl1dys3a1UrTWJockh4WWZ6YWNyZjBhaHNHSjJyMi8wbmYxS1JjcXdhdkJrUGw3MFBmMldUbUgxa01rbVgrZnp5aFVvemtiL1EveDEvaEE3aHY5T2FTOWRzQ1FtT1lHNWh6ZFR3TVdEdlNQei92MTBKL3dSWXpZYkJvdTJYRHpLbG90SEFWZzFLRy90eW8xU2xjRVB1NWV6MGY4ZzljcFhZV0hmTVFaQmowa2RCMk5uWThPS2s3dnBObjhNdi9jYVFhVWlyNWJoVmRndFB4TTZERFJhdnY3c0FjNEdCK2dmQjRUZUEyRGk5aVZNMnJaVXYxeVZxZnUrR0xsaE5sYk15ZE56OW0vWTFxZ1d6WnhEbTVoemFOTUx0eDh3T1RUb3ZiSSt2RmZXaDdpVVJKS3ppZ2ZIcFNUaWFPdEFRbG9LQUZaV1ZzU25KZ0c2QUk2VHZhTitIZWl5U3V4dDdWaCtjaWV6ZlRlYWZPNTB0Ukt0Vmt2bDhUMHR0alA3KzBNSThkOGpBUlFoeEQ5R3ZmSlZHTmlvQXlYeUZXTGxxVjBBVkNwYWhwamtCRTdkdmN5cHU1Y0IzVmozRmo2MVdYTm1uMzdmYXFVcThEUXVpcFduZHRHclRpdnNiZTBNamoyKy9TZFVLMVVCRjN1blBOOFo4NzhmU0xOcG54c3NLK0Rtd2FhaHYzRGo2UU9DSTBOcFc3V0J3WG9ySzkyZHE5eUtEOTZMQ21YenVjTjBObk5IL0VVa0sxUDVaUGxVYmp5NXg4QkdIU3dXelp2U2VRaWhjWkhzdW5LS3AvSFJMT28zRmc4blZ3QUt1dVZqNCtjL0FYRCt3VTFtSGxqSHNCYmRxZWRkQllDUytRdTlVbHZOdWZWVWw1cC82ZUZ0RXROVFhxcXc0cXVLU29wbjQ3bURiTXhSYnllN3RrdXRTWDBOdHAzWnkzVEgrWGtGWEQxSVRrOGpVNXZKcE8xTEFMQzN0Y1hUeVExUEoxY3FsL0RtNXRNSHpQUmRwNjg1OEhiaFVpenVQODdvV0k5aXd2VERybjdldlpLMVovY2JiZk84cWhONjVicStSNTBQK0xITDU3bHVrKzFGcjVGUDBUTDRkQjZpZjN6cDRTMjZMeGhIL2ZKVmNrM3QzK0IvRU4vQXN3eHUwdEVvNHdSQXJkYVFwa3FuVFpYNkZQRjRzYUVZMlVKam8vQU5QS3NQTGgwTWZEYVR4OVA0YURJMEtvTmw5Y3BYd2NYZUNXc3JhNlowSGtJK0Z6ZUN3aDlqYTUyM0FxSWVUaTc0RkN1SG85MnpJVmd1RGs3NEZDdUhTNDZzQTBkYk8zeUtsY1BEMmRYaU1iOVlQWjA3WVk5WS8vbVBSa0dVNXdWRmhOQi82V1JLNWkvRTltRXpqREtackswVWZQRmNBR1dOM3o1OUFHWDV5WjBvVlNxK2E5T1hPdVVxR3gzLzRBMS9Ic1ZFNk8vYVJ5WEY4OG55cVlURlJ6UDc0NUZHdzc1OGlwVmx5WUR4REZnK2xUOVA3YUdObWFEMzg0Wi8wQjNmZ0ROOHUra1AvdnBpR2dBLzdscE91a3JKYnoyR3YxQkIxMFlWcW5QN2w3OEEySG4xRk45dG1zTVBYVDdubzZ6c0Jtc3I2MWVhSWVwKzFCTytYamVEbTA4ZjBycEtQWDd2OGJWUlFXcUZRc0c0ZHArUXo5bWQzdytzby9NZjN6S29jVWUrZXIrYnZwNVJlb2FTd0NmMzlQdmNDZGRsQTk2UERPWGlnNXY2NWU4VUsvZEM3YXRYdmpLT1djK1JUYXZWc3ViTVBncTZlZEs2U3YwOEg2dHFDZU5zbE0rYWRxRmxqdm93d1pHaEJENjVUN3NxOWJISjhiazVmLzhteVJscE5IdGJWMWRuNUliWldDdDA2eFBUa3ZuajBDWkd0dXlGYzlid3hkOTkxN0hSMzdBbVd0TnBud0V3dGZPblROeSsyT1E2MEFYRjZsZW9TbUgzL05RcVl6cXo5UHlERzJneU04MnVCM2dVSGNiajJIQ3NyV1FpVXlIK3F5U0FJb1Q0eC9BdVdJS3g3UWJRZE5wblJDY2xHS3dMQ05IOWlGUmxxbEZyMUNhSHlnU0cza2V0VWRPeGVtT2pBRXJPTzhKNVZkVGRpNDdWR3hrc2MzRndJajQxaVc4M3pzYmUxbzdPdFF6dnlCYjEwTlZYK0dYUEN1cVZyNFlDQmQrMU5leUFUOTJ4REwrZ2ExeCtkRnZmRVhnWkVZa3hmTFpxR2dFaHdYejA3dnVNYWR2ZjRqNk9kZzZzK0dRQ242LytsVk4zcjlCMjV0ZDgxN1kvSGFvM3hON0dsbHBsS2dHdysrcHBBTW9VS0taZjluZnh2NmNia3FESjFIRHF6aFdqb05UL0IzZEhaMVlPbktoL0hKT1N5RGNiWjFIR3F5amoyZy9BMXVyWm44dDhMbmtiR2xQSUxUK3JCay9Dd2NhT2ZLNGVlTG00NnpzQzJUWmZPTXlhMDN0SnkxQmlZMlZObkRMSjZEZ0pxY25FSmlkU0lwOHVnRlhIdXpMV1pqcnY4YWxKN0x4OEF1OUN4YWxmM3ZSN1BpNGxrVjFYVHVZcDh5TGJxMTZqS2lYSzQyVG53Tmw3QWJrR1VDNDgwRTFCWEtlc2NVYzlwMTUxVzVyc3pPZkZpVHVYRFlaZ21Db1VtblBaM2hHektlam1xUTlnRFcvUmcweHRacTdGZEEvZE9FZEsrck5wZGdjMGFFZGdhRENCb2NFR3l4NUVQZUZCMUJPRFpmRXBTZXk0ZEJ6UUZRSTJkYTdIdC8rRUhndkgwVy9wWkRaOC9oUEZQUXVhYk1lVHVDZ0dMcCtLRmkxVHUzeitRa0VHMEEzbFczTm1MM1hLVlRaN3ZqTzFXbjMyeWYyb0p3eGNQcFdRMkVpK2E5dlhaQkFNZEJrRnF3Wk40cDFpNVRnVGZEM1hOanlJZmtwUStHTkFON3VabFpVVkJ3UDlDWTJOWlBmVlU3U3YxcEN3K0dqQzRxUHpOTU1QNklJWDJYVkhUdDNSQmVhdEZPUnBkcDdjWktoVnJEeTltM21IL2tLcHptQm9zdzhaMHJSenJ0bGdmZXExNGEzQ3BSaTNaVDZMajIxais2Vmo5R3ZRanA1MVdoS1pHRXVQaGVPTjlubStnUGFCVVhuTEZzbldybXBEbzJ0ejhjRk5WdnZ0cFZYbGVpYXpXRjVFVVk4Qyttd3JnSFAzYnJEcTlCNkd0K2h1TU9SMS90RXRQSW9PWTNpTEhnQWNHajFmdis1TWNBQ3IvZlp5SnVnYUMvdU5wYlJYRVVaODBJdEJqVHB4UHpLVUlYLyt6Q2VOMnRPclRtc0E4cnU0VTY5OFZlNkdQMkxvNmwveExsUWNWd2NYZnV1dXE2dFMyRTAzL0xCdDFRWm12Ny9lbmRJWFIxdDdWZzZhYUhJOXdPOEgxckx3NkZhajN4aENpUDhPQ2FBSUlmNXhqbzFaWkhiZEQ3dVdzK3IwSGs2TVhXUlVmUE9QUXh1Wis1SnB3NmFVekYvWTZNNnNTcU9temUvRGVSRDlsSjgvSEdyVWNhbGMzSnZlZFZ1ejg4b0pWcDNlelR2RmpYL1FOMzZyQnBjZjNxRlp4Vm92M2JhQWtDQ0cvUGt6VVVueGRLN1JoSjgrSEpybmNkc09kdllzN2orV0tUdVhzdW5jSVVadW1NbU95OGRZL3NrRUZBb0ZtZHBNanR6VXpVQno0UHBabEdvVkg5WnFwdDgvT1NPTlg1NHI1R2VLaTcyVHhla2drNVdwbkw4ZlNQRjhCVkZyTkd5L2RQeU5CRkRzYkd3TlpnMGF1V0VXV3EyV0ovRlJUTjJ4akpHdGUrazdITmsxVUtic1hNcVB1d3pQUTdwYVNZTWNOWFpLNWkvQzBac1h6RDZ2clkwTk83LytIU3VGRmVVTGwrVFN3OXQ4djIyaC9uMlZtWm5Kc2R1NkRsNzFVcm83dmEwcTF6V2JPcjdyeWlsMlhqNUI1NXBOK2JSSkY1UGJCSVFFc2V2S3lUd1hTbndkMThqVzJvYW1GV3R5N05ZbHN4a3NTcldLazNldTRGT3NYSjZHVGNVa0o3RDk0ckU4dDhITnlabHU3N1V3V241NHRHNUlrQll0UFJhTUkxT2J5VjlmUEF1Z1hBOEo0cVA1WTVqVzdVdmFaTjJadHpRVDBTKzcvK1J4YkhpZTIyYU9xNE9UeVhOZG9YQko1dmY1anY3THBqQmkvU3orK3VJWG8yMVNsZW4wV3pxSnVKUmtWZzZhWUxGdWhTbFdDZ1V0ZkdvenBHa1g3a1dGbXB4dVdxWFc2R2Q4VW1zMGhDZkUwTEJDZGVZYzNNeWNnK2FMMmY3YS9VdDlwa1Z1enQwTFpNWEpYUWJMVG1aOUpzb1dLTWFOSi9lNThlUStBQk02NmpyK0FhSDNXSFo4aDhuakthd1UraUZ6S2NvMGp0N1VaZHBvTWpQTnZzYTh1UHp3RnFNMnp1RnhiRGlGM1BJeG84ZFlCcTc0Z1FWSHQrUnAveW1kaDNBajlENS9YVHpDYi92V3NQM2lNWFlNbjJFd2RITE1sbmtFaEFRenJ0MEE2dWNZNHBjOXhPMVY3TDJ1RytMVzhDVnVOanhQb1ZEZ0crQlBmR29pQU5kQ2RiVlZkbHcrWVRCczhHbGNKQWxweVFZejdlVnpjYWVGVDIxYVZhN0xuSTlITVdyVGJMck0vWmFGL2NaUXUrdzdlRHE3TW5uN0VwenNIRmh4Y2pmMk5uYU1hTmtMSzRVVjFnb3JocS83blRKZVJmbTk1MGc2L2ZFTmx4L2Rva3ZOWmxpaTFXcEpTRTJoU0pIY005dXlaemx6c0pFQWloRC9WUkpBRVVMODR3UkZoQmpjbGMzcGNZeXVVM0xpem1XanUvbjNJMFAvOXJiWld0c3d1ZE1RVWpMU3pFNWhPYm56RUNibkdMN3d2RThhZGVDVFJoMWVxUjFlcnA1WVcxa3p2RVVQaW5nV1lNbHg4MFVqVGNubjdNWlBYWWZTd3FjMjMyOWRTUCtHN2ZVQm1GTjNyeEtlRUFQQTFjZDNPSGI3QW04VktxRy9vNWllb1dUOVdjTTBhbzFXVFlaYWJUQmpqWmVydThVQXlyRmJsMUExNzZiZ0FBQWdBRWxFUVZScE5EVDNxYTFMSWZmYlIwUmlESVhjWG01NHhxdFNxbFZNM2JtVVhWZE9Ncmh4WjNyVmJja1B1NWJ6OWJxWnJEL3J5NVRPbitLUWRlZXhVL1VtdkZmV3gyRC9tYjdyREI0SFI0WXdaZWRTM0oxY2pINXd4NmNsNDJoclQ0K3NRclREbW5jbklpRVczNEN6cEdmb2ZxUmJXVUUrWjNlR3Z2K1J2dk9lbSt3TWp0dzZ5OHFzRHNEelF3ck1lVjNYNk9PNnJkbDd6WTh0NTQrWWZQL3Z2K1pIZkdvU28xcjNOckczVHRPS3RkajU5VXhLNXkvTXc1aHdmWDJldkNpWnJ6RGQzbXRCemRKdnMvUHJtWlRJbW8wbnU1N0c1WWUzaUVsT3dNdkZBMGM3Tzd4Y1BMQzJzc2JEeVlWS3hjb3diTzBNN2paL3pOY2ZXSzZQQUxvc2kwWDl4cGhjcDFTcmlVMU93TVBaUlYvODkzbGovNXFmYTNaR1hlL0t6T28xZ3VvbDN6SzUzc25lZ2FIdmYwaFJqd0l2blVWVzFLTUFzM3Q5dzZaekIvbCsyeUlXOVJ2TCsxbFR6R1pUWjZxd3k1cjJ0VUxoa3V3ZU1Zc25jVkdjdW51RmR0VWFVTDZnWVUybUozRlJiTDV3V0wrUEpUMXFmNkQvakdUN1pjOUtrcFZwQmdWV2M3cjg2STQrYS9INTd5WWJheXQ5QUdYUDFWTm90THFaVnhZZDI4cjBmYXRaMUgvc1MyVTNGY3RYa0RSVk9yM3F0T0xiTm4xd2RYQmk1QWNmbzg0NnZpVzF5MWJtNDdxdDZkdWdMZFAzcldaQXcvWTQyTnJycDVVT2pnZ2xJRVNYd1ZURXc4dnNkTk12UTZ2VjRodWd5OHE2K1BBV043TUNVcm5wVnZ1RFhPb1pLVmgyY29kK1ZpQjFwdTQ3NTdkOWF3MjJVcW96MEtJMUNFVDdGQzlEQzUvYUFMU3VVbytDYnA1TTJyYUVrdmtLazZwTVovVG1PWndKdnM3U1Q4YnpOQzZLaWRzWEV4SWJ3WmZOdS9ITmh0bmNqM3pLdXMrbTRsTzBESDNxdFdIY2xvV2taU2o1dUc3clhGOVBSR0lzbWRwTUNsZ29sSjJSbFVua0tCa29RdnhuU1FCRmlQOVIydlFFdEJtcGFQUDQ0K3gveWR4RG05aDMzUy9YYmI3ZDlHSXB5eThqUEQ3RzRNNFlnSWV6SzJxTmh1KzNMdVM3emJsUFY3eDY4R1NETk9iWHFZaUhGL3UrK1FNM0IyYzYvakdLR3puR3llZUZUN0Z5ZEh1dkJVM2Vyc214TVlzTWhuT3NQYk9mZkM1dXhDWW44bFdMN2l3NXRwMnYxczFnOTllekFDMEZYRDA0TzhFdzgyTDkyUU5NM0w2WWJWOU9mNkVmOXF2OWRIVnMybWFOalY5MWVnOHJUdTdLZFFhTnY0TldxK1hRalhQTTlGMUhjRVFvM1d1MzROczJ2YkZTV0xHay96ajJYRHZGeEcyTEdiVmhGb3NIak1lbldEbWFWcXFsLzZHZjdlVGR5N2c3R2RldytMSEw1MFlGanI5WVBaMXo5NS9OcUxMN3lpa2FWcWltTHhUNm9qSzFtUnkrY1E1WEJ5ZHFsSHFib0lnUWRsMDVvYjg3bTAycDBuVm03UE40Qi9WMVhhUDN5dnJnVTdRTXkwL3U1S1AzbWh2TU9xTEoxTERpMUU1Y0haem9VSzJSMldPNE83bm9weld2V0tRVTEzNVliM1piTFZxMlhEakNId2Mza3FGUjBiMk9MdnZFeGQ0Skh4UFRNVzgrZnhqUWRlbzZ6L21XYWlVcU1PdmpiL0J3Y21YVm9NbU0zRENMZVljM2s1aVd3c1NPZ3l5K1htc3JLNFBoQ2puNTNiMUd2MldUbWRidEs0UHNycHhzbmh1bVZmL0hnU1NtcGViNm5ObXo4RmdxZ2xuWVBaOSt1SVJhazhuTUE0YUJ2K3dpbzlsYVZxN0wvQ04vTVhMRFRQNzY0bGY5MU44QUdvMEcreHhUWm5zWExNR1R1Q2pkZnUvVU5YcmZINzk5aWMwWER1UDhBdE5XUCs5ZTVCT3o1MEtyMWRLdmZsdkd0dE1OYWR4OTlSUWoxczgwK203SzFHYXk4dFJ1bXJ4VkU5OUFmL3JVYjhPZUs2Y1l1T0lIRnZZYmkxYXIyODRoangzbFFtNzVPVHg2Z1VGZ2YxQ1RUaS84MnQ0dVVwb1ZBNDJIa0t3NDlTd0xaOC9WVTl3T2Y4U0lQQWJ6TFBFTHVrWmtvcTVvOXVKajIvUjFzVXhKelVnalE2Mm1xYys3UmdHVTdHQ1V0WlhDWUhqcXN1TTdtTFp2Rlg3Zkx6WDRUSHkyNmhjZVJZZXgveHZ6Zjg5cmxxN0k3aEV6dWZ6b050MFhqQ1VxS1k0WlBZYnJwN3oyZEhiRDBjNmUzL2F0SVRJeGpsV0RKMUlsNisvdXVIYjlpVWlJWmRMMkpkeUxmSkxyNS9aZWhPNEdUSm1DdWRjVXlzNUFzVGNUK0JSQy9QdEpBRVdJL3hIYWpHVFVFYmRSeDl3ak16SHNUVGZuYjNYanlUMCs4S25OajEyTkMxek9QTGllamY0SE9manRQRHllNjV6c3ZucUtYVmRQWW1QemVyN2E3a1k4TmhxaTRWMjRPRDkySFVvOTd5cjRCdnJUcmxvRGlub1lEdU01RTN5ZHdOQmdiUE40aC85bFpRK0QyUFQ1VC9ycEtRR2FULytDb3A1ZXJCNDh4ZVIrclg0Zlp0QjV5Ums4dVJuMmdHTzNMdEt2UVR0V25kNkRzNzBqdi9VWVJvK0Y0MWx3WkF2SnlqU2M3RjdQVk0wQklVRmNlWFNidHd1WHBub3AzVjMwS2lXOFdYLzJJRU9hZENIL2MwTzAvazZuZ3E0eWRQV3Z1RHU1OFBOSFgyQm5aY091eXljTnRobmN1Qk5wcWd6OGd3TVkwS0FkS2VscCtsb1ZBSVU5OGpPejUwaVR4Ny8xOUFGT3ozVVlvNVBqREI1dnVYZ0VKM3NIK3RadmE3RDh4dE1IekRtNGdlL2E5c3UxWU9qcG9HdEVKY1hUc1VaamJLMXRPQmh3bG9WSHQvSWtMcExwM1licDZ6dGthUEtlZ3Y2NnI5SDREZ1BwdGVoN2Z0dTN4bUFxN05WK2U3bjU5Q0ZqMi9ZM09rL21XQ21zakxMUXNsMTlmSmNwTzVjU0VCSk0wNHExbU5oaElDWHlteC9tRUpVVXo2NnJKM0d3czhmZXhvNVJyWHZ6M2VaNURGeitBNHY2ajhIRjNvazV2VWN4Y2Z0aTJsZkx2VkF6d05qMi9YRzJjK0RVM1NzOGpETCt2cjRYcGV1c25RMitycDlHTjZlQzdwNzBxZGZHSU10dFVPT08rdXdoVTN3RC9mVVpDblhMVjZaR0tkT1pLUUF1RHMvT215NlFzTWRnZlhiR1FEWVBKMWYrK0hnVVBSZDl6OURWMDlneGZBWXU5cm9BbUZLanl2TnNUZ0JKNmFsWmJUQTliYThwdmdIK3BHVThPMCtSaVRHa1pXUVlmUDQ4bkYxcC9GWU5Vak9VZWFwUHNmdktLWUlqUS9tMlRWOThBLzF4YzNCbXhhQkpERjc1SXg2T0x2cUF3dk4vWjNKajd2MzRxcUtUNHRsNTVUZzFTbFhrOHFOYlJDYkY0UnZvVDBKS0VwTTZEWDdsYVhjWEg5OEd3SmZOdXpIdjhHWldESnlnRDBMa3BOS29hZkhiRjZnMUdyeE5ESFZLelhvdjV6VzdLSzhVQ2dYbEM1V2dRdUdTek8wOW1rY3g0UVkzTnhKU2s2aForbTFxbHRZRmpvTWluaFdLSDl1K1B6Vkx2MDByQzhXS0x6MjZCV0FRSERRbE93QXRHU2hDL0hkSkFFV0lmemh0ZWdJWmoveFJSK2ordUZ1N0Y4ZTI1SHRZT2JpaHNIZUZGeXdLK05yZFBmMWFENWVVbnNxam1IQytiTjdOcU1ZSlBMdHI3dUhvWXJTK1g0TjI5R3ZRN3JXMXBkRmIxVm4yeWZjbTEwM3Q4aG1IYnB6SHpjR0YwVzM2NkpjbksxUFpjdkV3NzVhcDlNb3o3T1JWempvQ1NyV0ttT1FFM2l0YnlleVBlYVU2dzJ3UVpQcWUxYmc2T05HcGVpTlduZFoxcW1xV3JzajBibC9SM0tjMmZaZE93czBwN3gySzNFemJ0eHFBZ1kyZkRlY1kxTGdUdzliT1lOcWVQL210eC9EWDhqeDUwYWhDZFdaL1BKSkdiOVhBM3RvV24vSGRzYlcyeHNZcWJ4MkJkTFdTeG0vVk1KdjZ2L3pVVHFOT3FsS2RnWnVqK2Rsc2dpSkNtSGQ0RTN1djZiS3h5aGNxd2FqV2ZjeHV2K0tFN2c1MTluQ0hMNXAzSXpFOWhlVW5kNkhXWkRLcjF3aXNyYXoxMDRBNjJGdnVBTHp1YS9SZVdSODYxbWpNZXY4RDFDdGZoVmFWNjNMajZRTm0rVzZnZktFUzlHdlExdkpCTE5oKzZSamZicHBEaVh5RldOSi9ITTJlRzNKaXl2d2ptM0cwYzZDZWR4VXUzTDlKbDVyTlVLcFUvTGg3T2JlZlBxUldtVXBZVzFtYkhUS1NUYXZWb3NpcUd3SXdmTjBNL2ZVelplZmxFK3k4Zk1Kb2VZMVNGZG44eGM4R3l3WTBORC9zYjQzZlBtNCtlWUNUblFNcWpRci80QUErYTlLWkdxWE56eWFTemM3R2hvQ2ZESXVTcnZIYng1U2RTdzJXVlMvMUZwODM2OHJjUTV1WXNIVVJzM3JwZ29VcXRmcUZncXJabmR0Q2Jya1BsY2hweHY0MWhDZkU2aDluRC8yWXNPM1pyQ3MreGN0UW8vVGJaR296Y2Jjd1MxU0tNbzNwKzFaVHBZUzN3WFRaK1YzYzJmYlZid0JjdUsrYjVjYlZLZSt6Z24yemNUWUhBMTUrOXA2YzlvNmNSY21zb04vUFdUV25QbW5VbnN0cmJ2Rkp3dzdjOG43SWdpTi9rWmlld3ZSdVg3MzA4MXg3SE1UWjRBQnFsbjZiWVMyNnMvUHlDUllmMjhiOHZ0OFpiYnZ1N0g1Q1l5T1ozR213eVNHQXFWbEJybkZiNXh0Y20reUFYUDBmQnh0c24zMGRuOCtZNmxpemtYNkdzRXh0SmdPWC8wajMyaTFZOXNrRUFJYXVua1pNU3FKQmNlL25hUlZhMGpPVUxPay9MazlEWm85azFjTEpublhPbk94QW51TnJ1cEVnaFBqZkl3RVVJZjdCTXBNaVNBdllCbG90ZHFYcllWdThCdVR5ZytIZklESko5eVA1KzIyTG1MaHRpZEY2VmFadS9ISGpYejR6V3BmVGdWRnpLSlpWNCtEdmtOL0ZuUS9lcWMyMnk4Y1kwYktuZm9hT1JVZTNFcHVjeVB3K0gvOXR6NTJiRzZIQlpHb3plU3VYNEUyYU1zTmsrdnpaNE91Y0RyckswUGMvd3ZHNTlaMXI2bVliaWt0SnBIVCtvcS9jenUyWGpuSHVYaURlQll2VEljZE1SNjByMThPbmFCbTJYejVPK3hxTmFGU2graXMvVjE1bEY0bFZaazFCL2VYNzNZeUtDSnZUZnRhSVhOZlA2UDYxeFNFOG9PdUFIN3Qxa1ZXbjkzSTY2Q3FncS9zeHRHbFhxcGQrMit6eHo5MFA1SFRRVlh5S2xlWGRIUFV1eHJZYlFGSmFLcHN2SEthQW15Y1RPZ3drT1NzRHdNSEVURlk1L1YzWGFGS253UVNFQkROeXcweVNsWjh6WTk4YUZBcjR2ZGVJWEdkQlVhcFZyRG05MStMeC9lOEhBTHJ6ZGoveUNmY2pUZGRUQWhqWXVDTVBvcCt5OGR3aEJqZnVTRVNPVG5yUE9pMXBVTDRxSmZJWEpqRTloZWlrZUdLU0U0aEtpaU1tS1lHbzVIZ2lrK0tJU0l5ajg5eHZpVTZLSnlvcG5xdFQxaG9FTlIxdEhZd0NGTGtONFduOSt6Q0xyekZicGphVDJiNGJXSEIwQzFNN2Y4b0dmMTljSFowcFU2QW9ueXovZ1Q5Nmo5SVBkWGdkaGpiN2tNT0I1NGhJakNWRm1ZYXp2U1BwcWd3OGM1bVo2dGl0aTF3TENhS0Fxd2RwU2lXclQrK2hSTDVDRkh5QkFNcWgwZk9KVDAzQ3pkRVpLNFVWZzFiOFNHSmFLcHUvK0JtbCtsa0dUSERXTUF4WHg5eXpXM3dEenhLUkdNdXZ1UVFlSXBOaVVTZ1VGbXY5Wko4SGdMcmVWVXdPZjFHcDFmb3AwcnZYYnBHbitrTXVXY2M4ZWZjS3U2NmNwSGZkMW5qbHVHa3dzbVV2RXRPU3VSY1ppbHJ6OGtONTV4M1JGZnI5dEVrWHJCUldqR3JkbStIcmZzYzM4Q3d0MzNsV3JEb29Jb1FaQjlaUnVZUTNQZXUwTkhtczJHUmQwZGlCalRwUzNMTWd0NTQrWk8zWi9ReDkveU9LZVhoeDduNGd1NjZjWW1pekQwMytmVlpwMU5oYTIxQW1SNmJkcmJCSG5McDdoU0llWGdiRnMvdlZiNVByTU1LSDBXRTBuNTU3d0RQYnhRYzN1ZkhrSGo1Rnk1aWQwU3BiU2xhV3phc01RUk5DL0cvN2QvZkVoUGdmcG9sL1RQcjFiVmc1NWNlaFNtY1VkcS9ucnY4L1hYNW5kOGEwNldlMC9OeURHeHk3ZFZIL2VFaVRUaWFMTDU2NGU1bXp3UUg2SDUrdmsxS3RJaVEySEsxV2x3MHd0UGxIK0FiNk0zN0xBaGIwRzhPUm14ZFlmSHc3clNyWE5lakUvbi95RGRUZC9heGI5aDJUNnpXWkd0SlU2VGpiR1orZkNvVkxVZFREaThHTk94R1JHR08wUGk0bGtkRFlTSnBWdEh4SFB6Y1BvcC95dzY0VmdLNHpuWE5xVllWQ3djUk9nK20rWUJ3ajE4OWkrN0RmOU5QMy9pK0xUMDBtTEQ3YVlKa3lxMTVGVHRkRGdobTg4aWVjN1Izb1dhY2x2ZXUydGxoVFJxbFdNV1dITGx0Z2RPdStSdXQvNlBvWmRyYTI5TThhR3BTVW5nS0FjeTUzVVAvT2ErVG00TXlpL21QcE9uYzBZemJQMWRXWkdUQ1dTa1dNNjVJWXZFNlY4b1dLeHE3MnN4eHM2ZHVnRFdQL21vZU50VFY5NnJWaHhuN0RJcGZqdGk3ZzhxUGIrclQ5bkd5c2Jjak16TVRKemg1UEoxY3FGQ3FCbDZzbm1kbkZNLzVtaVduSmpOd3dpK08zTHpPcWRXOTYxVzNGQm45ZkFLWjBHa0pFUWl5RFZ2eklsODI3OFZYemJoWm5Ec29MVzJzYlZneWFTSDRYZC8zeDBsUktIR3pNMTRPSVNVbGszdUZucy9FVTlmQmlldmU4QjRteWZidHBEcEdKY2V3WTlwdCsyZUViNTVtd2JSRWJQditKMGw1RnVQTDREb0RGOTJQRENqVm9YNjBoRFNwVUl6WTV3ZVEyRngvZTR1M0NwUXhxOVppeTdlSXgxdm52WjgyUXFXYnIyVXpjdHBoTWJTYmoyZzB3eUlhSVNVN0EwOW5WN0xWSlZhWXpZZXRDUEp4YytiSjVOeDVHUHpVOGJzZEJaS2hVZVpyTnlKUjkxLzA0ZHVzaWRiMHI2ek8xMmxadHdLNHJKeG0xWVE2RlAvV2lhc255aENmRU1HakZEOWhaMi9CN2o2L05Ub2Q5TDZ1UWU3ZDNtMU1pZjJFT0J2cXo5dXgrV2xSNmw4b2x5dE9wUmhNQ1ErOXo1dDUxMW4vNm96NlE5RFErbXZsSE51TVhkSTE5SS80d0dNWjMrWUV1Ky9iZE1vYlpWR2taR1VRbEdRNkR6Q2t1SlRGUDV5QkRyZUtIbmNzQTZOK3d2Y1h0VXpMU3NWSllTUWFLRVA5aEVrQVI0aDlJbXhaUCtvM2RXTGtWd2JGeUYzak40NG4veVR5Y1hJMEs3KzI2Y3BMVGQ2L2dYYWc0UHNYS3NmUHlDVDZ1Mjhya0VKL0hzUkc2QUlyRHl3VlFJaEpqdVB6d0RvbHBLYVNyUWhpNVlSYWhzVkU4aVlzZ0lsRjNkN3JidTgzNSthTXZxRlNrREgzcnQyWFY2VDFNM0xhWTdaZU9VNjVnTWFaMSt6TFg1NGhPaXVmUWpYTTBxMVRydGM0MkU1ZVN5T2J6aHlpUnJ4RFZ6TlEvU0V6VGRaNU4vZURPNytMTzJrOS93TlhCeVdRQTVWcUliaXJLNnJuVVZyQWtNVDJGVDFmK1RHSmFNcjNxdEtLdWlYVHBtcVVyMHJkK1cxYjc3V1h3aWg5WlBXVEtDOTJ0ZmwzbUhkbk1vbU41bTkwb1hhMmtrTHY1YXpsaDIwS1R5NSsvVyszaDVNbzNyWHJUb1hwRGd5RllvemIrUWFXaVpVeW1vdis0YXpsM3d4L1RxbkpkZzZtWXMxbGJXVE81MDdOWm9aN1ZvREQ5R2ZtN3I1RlNsY0gyUzhkSXk4cjB5ZFJtNGh2Z1Q5VVNGZlNaWEthNE9icHc0eWZMMDVRdk83R0RXUWMzc0hub3ovZ1VLNWZydGsvalk3ajA4RGJmdGUxcnN2MzF5MWVsVXRHeUZIRHh3TXZWZ3dLdW5sbi9ldURwN0VhYm1jUHhkSFl6V2ZUejczUW02QnBqL3BwSGVFSXNQM2I5M0dpV0dodHJHeGIyRzhQNExRdVllMmdUSjI1ZlluS25JU2JyV3J5b0FqbW02UWJkSGZuY0NxMTJydEdZOXl2V1FxVlJZMk5scmYvZW5uZDRNeTE4YWxQVXN3QTk2bnhBVVEvekdZTlhIOS9sMksyTGpQaWdwMEc5anlvbHZGRnAxSHkxWmpwYnZwck9wUWMzVVNnVXZGUGMyOEpyOE1nMWlKT3NUQ1V3OUQ0ZjEyMlY2M0ZBRjhnS2pnakYya3dRWk1lbDQ2ejNQOENIdFpvWmZIN2pVaExwUEdjVTFVcSt4WXdldzAxbXBTU21weENSR01lMEQ3L0F5OVhES0lCaXBiQjY2ZUJKWEVvaVUzWXN4ZHJLbWdrZERJdXIvdFo5R04zbWo2WDM0b2w4MTY0UFM0L3ZJRG81Z1dVRHh1ZGFoK2x1K0dOc3JHM01maGZhMjlveHZmc3d1aThZeDlEVnZ6Syt3eWVzUExtYnZ5NGNRcDJaU2NNSzFZaElpcVdNL2JNc3gremFKTzg5ZDFOZ3ZmOEIxdnNmZUtuWG5rMnIxVEo1K3hKdVBIMUFyVElWNlZpanNjVjlrdE5UVEg1M1huMThsM21ITnhHVmxFQ0hhZzBaMkxqaks3Vk5DUEhQSlFFVUlmNkIwZ0ozb3JCeHdOR253MzhxZVBLOHVKUkVmdGkxbkYxWFR1SmRzRGlyQms5bXlmRWR1ZTd6TkQ0S04wZG5zM2ZJTEFtSmllQ3J0Ym83bkFxRkFuVm1KaVh5RmFKQmhhb1U5eXhFOFh3RnFWemkyWS96NzlyMHhTL29LdXY5RDJCblk4T0N2bVAweFJYTkdiZDFBVWR2WG1EdnRjcXMvWFRxUzdYemVacE1EZDlzbkUxU2VpcmpPd3cwVzFRd05DNFNBQzh6MDArV3pLWFE1djZzbVpGcWxESS9sQ1EzVVVueERGcnhBL2VqbmxDMVpIbSs3L0NKMlczSHRPMUhRR2d3Vng3ZG9lZkM4U3dlTUE3djU2WkQvYnUxcmxLUFZwVnpMenlZTGJ0R2dUbFRPZytoMFhOREtTWnZYNklQU21VcjVWV1lublVNTzhNQWx4L2VKalF1d2lpQXN2ajROamI0KzFMWVBiL0pvc3VtUElyV1RRWHU1V0w4SHZnN3IxR0dXc1hXaTBkWmVIUUxUK09qOFM1VW5PRXRlckxvMkRiK3VuQ0UvZGZQMEtOT1MvbzNhRWZoWERwZ2xsaG56VjVqYTIxamNmdlNYa1g0cEZGN0JqUXdmZWY1czZaZExUN2Y2NWFpVEROYkd5Y3hMWmtaKzlleDN2OEFuczZ1TEJ2NHZka2hWTGJXTmt6dlBveXlCWXN4KytCR3VzNzdqaTQxbXpDNGNSZThDeGtYQUgwWmlXbkphREkxdWRaQXNiYXlOZ3FNcFNqVG1IMXdBMkVKMGZ6VWRhaSszb1VwbWRwTXB1NWNTa0UzVDZNNk1BWGQ4dkZUMTZGOHNlWlh0bDA4eXQ1clp5aGZxSVRGckJFd0xKNzl2RTMraDlCa2FtaGIxZkxVNFpGSjhkamIycG9NL3AwSnVzYTRyZk9wVjc0S1U3c1lEanYxZEhhamZmVkdMRDYyamNTMEZCYjAvYzZvZ0hKaDkvejg5T0ZRT3RWc1lyRWRBTW5LTkU3Y3VXeTBQQ2d5eE9CeHBqYVRzVnZtRTVPY3dQQVdQWXdLcDdvNXVyRG0wNm0wbVRtY3lkdDEyVzBMK241bk1waWFUYVZSY3pyb0twV0xsOHQxaUZLMWtoVlkzSDhNWDY2ZFFZdnBYK0R1NU1LZ3hwM29YdnNEazhObnp0Ky9RZkY4QlkyRy9IU28zcEErOWN6WFRBcFBpTkgvTFRjbFE2MWl3cmFGYkwxNGpJSnVuc3pvOGJYRkxDMU5wb1luY1ZGRzlYdEM0eUxwczNnU0JkMDhLT3poeFM5Ny84UXBLNHRRQ1BIdkl3RVVJZjVoVkNFWDBhYkY0Vmk5SjlqK1BSWDkvK2tTVXBOWjViZUhQMC92SlRFdG1mYlZHdkpqMTg5TkZrV2RzWDhOTnRZMjJObllFcDBVejhrN1Y2anJiYnFRWjE1VUxsR2VoZjNHOFBQdWxaUXJXTnhzRVZtQTJPUUVmdDd6cDM3Y2ZZWmF6ZVFkUzVqUVlSRGxDNW52U0pZdFVJeWpYS0Jjd2RmVGlVbFJwakZpd3l4TzNybkNCejYxemFhUkEreklLbGhacWVpTEZiaU5UMDFpenpVLzZucFhmcW5hTW5mQ0h2SFpxbDhJaVkyZ1F1R1NMTzAvUHRjZjJYWTJ0aXpxTjViZWl5Y1FGQkZDNXo5R002NzlBTHJYYnM2TkovZlpmLzJzaGVkN0NNRGhtK2NKU3pET3BzbXBSYVYzVGRZWEtWZWd1TUVzS0xtWmV5ajN6SWg4enU1R3d3cnNiRzJ3c25vVzZMSldXS05XcTQzMlZhb3lDRXVJb2xhT0ZIYXRWc3ZjdzV1WWMyZ1RMdmFPTEI0d1B0ZXBSN1BkZVBxQUk3Y3VZRzlyYS9RZWZaM1hLR2RISkRRdWtzM25EL1BYK2NORUpjWGhZdS9JeUphOUdOaTRFL1kydGpUM2VZL1ZwL2V5NE5nV2xwM1l3WXFUdTZqblhZWE9OWnZRdEZJdC9XeFRlYVhLUG9kNW5KbGtYRHZ6UWFML0QzZkRIek5oMjBKY0haeUlUVW5rYVh3MHRaNGJBcWpKMUxEaG5DK3pmVGNTbnpYanlPeGUzMURFdzh2aThUOXIycFdHRmFyejdhWS8ySHJ4R0ZzdkhxUEoyeldaOC9Fb1FQZTk5WHdSeitkbjRUSG4rTzByQUJSLzdyMXRvN0RPT3JicDQxeDlkQmVBNmlhQ3NSbHFGVEVwQ2ZyWnphNDl1c3VkOEVkTSsrZ3JmWUFoUTZOQ29kQU5sV3BadVE0SHZwbkx2dXVuU1ZPbEc5VHJlUm1weW5TV25OaE9YZS9LMURSUmhEZjd2WjA5STFKd1pBakZQUXNhQmEwdlBiekY1NnVuOFZhUjBpenNPOGJnczZUVmFrbkpTS052L1RZOGpBckROL0FzL1paTjRjOUJFNDMrem5YTnFqK1ZGeUd4RVF4Yy9vUEY3U1p0WDhMaEcrZXBWNzRLWHpUL3lHQ2RVcFhCM3V1bldYcDhCM0VwU1pUSVY1Q1EyRWpHYnBuUGcraW5kSCt2aGNudm1wTjNycENZbHBKclRhU2JZUTg0RkhpTzl5dTl5OW9oVS9uc3oxK0lUVW5rZnVRVHd1S2pqUUlvTjU0K0lESXhqczQxakFOSUJWdzljODJHZkJodGZyYkNrTmdJaHErYndmV1FZUEs3dUxOcThCU0x0VThBVnA3Y1RXcEdPdThVTjh4c3UvendObW1xZEpaKzhqMWxDeFNqODl4dk9YWG5pZ1JRaFBpWGtnQ0tFUDhrYWlVWmo4OWpuYjhzVnE3LyszVWZYcFRmM1d0c3VYaUVRemZQazU2aHBMUlhFWDc1YUtoQklUdWpmWUt2NjZmdUJOMFVoT055S1N3SDRGMndCTUhUVFEvTnNMZXhwWVZQYldZZVdHZDIvOFMwWkRhZk84emlFOXVJUzBuaS9VcnY4bjJIZ1N3K3ZvMk4vZ2RwTTNNNHpTcldva3V0cHRRdlg5VW9JMlZNMjM0TWJOVEJLQlgrUldreU5ld1BPTU92ZTFjVEZoOU5rN2RyNm1mR0FCaXplUzVwS2lVdURrN1lXdHR3THpLVXM4RUJsQ3RZalBybHE3M1FjODA0c0JhbEtvTis5VjlzbGlOTnBvYWxKM2J3eDhFTnFEUWFxcFdxd0tLK1kwME92M3BlZmhkMzFneVp5cWVyZnViYTR5QW1iRnZJcHZPSDZGSDdBNVprVGJ0cGlWL1FOZnlDcnVXNlRSSDMvQ1lES0xmQ0hocE1rNXFiaExUa1hJZndaTHZ5NkE0eHlRbWtacVJ6NGY0dFN1Wi85amt2NVZXWVF6Zk9NL2ZRSnYzMHdGcTBuTHA3RlpWR1E5V1N1dUVYVVVueFROaTJrTU0zenVQcTRNVGkvdVB3S1dwY1A2VFhvdTlKVWFiaDd1U0N2WTBkOGFuSlhBOEpRcE9wWVdpekQvVUZXLytPYXpTLzcyZ09CNTVqMzNVL0xqKzZnMWFyeGQzSmhjK2JkV1ZBZy9ZR3g3YTF0bUZnNDQ1ODlONzdyRHE5bDdWbjkzTTY2Q3FuZzY1aWJXVk5yVElWR2QvaEU3TTFVdjQ4dlpzTDkyL2g0dUNBamJVTkJ3UDlBU2pzYmptNDhIZXp0ckxDeGpyM3U5ckZQUXRpWjJOTG1pb0RKenRIUG5yM2ZZYTE2R0d3VFVwR09zdE83RVNwVWpHKy9RRDZOV2ozUWpWTmZJcVZaZGZ3My9ucndoSG1ITnBFSWZkOCttQ0VsY0tLampVTmd3NUI0WSs1OVBDMndiS1pCOVlSblp5QW5iVU5WbFpXeEtVazRodW9DMlEyclZqVFlOdFNCWXFnVUNpWWMyZ2pEMlBDc01uUjFzVDBWSFpmUFltdHRUVU5LMVRsWnRnRE52c2ZJa21aU3BveW5hQ0lFR0tURTJsVVFaZXhWYjMwMjV3WXM0UTdZWStZZjNnenFTb2xseDdlb3RGYnp6cnF5Y3BVRmh6ZGlxMjFOUi9XZWovUDUrVjVtZHBNdnRrMGk4UzBaTDVwMWR2a05zWHlGY2c2SDJ2WmRlVWs1KzRGMHIxMkM0TnRmdHE5a3RWK2U5Rmthc2hRcStpMWFBS3B5alNTbFdta1pxVHBDNUhtZE9YUmJRYXQrSkVWQXllOGRIMk5NbDVGbWQxN2xORnkzK3RuV0hCMEN3RExUKzVrZzc4dlpieUtNcXZuU0t3VVZxZzBhczdmdThHK0FEOE9CSndsSVRXWkloNWUvTlQxY3o1NnJ6bFhIOTFoNnE0Vi9MWnZEWE1PYmVMOWl1L1M0cDNhMUNsWG1RS3VIbWd5TmN3NnNCNHJoUlVmdnZ2cy9DY3JkY01GbDV6WVFXQm9NQ0d4dWd6SWQwdFhwRjc1cWh3YVBaOGx4N2V4OHZRZWZBUDlLZURxU2RXUzVYbTNkQ1VHTnU3SWlkdVhkTnVYTmE0cHRzcHZIK3ZQSGpSYW5rMnJNSzVGcE5hb1dYbDZOM01PYmlaTmxZNVAwVElzNkRmVzZLYkFnK2luZkRSdkRKNU9ycmc0T21GclpVdFVVaXdoc1JFb0ZBcjYxR3R0c1AxYmhVdWhVQ2o0YnZOY3ZBc1c1MGJvZlpvMk4veE1DQ0grUFNTQUlzUS9pRHJ5RG1neXNDdFI2MDAzNVkyNC9PZzJ1Nitld3FkWU9YclYrWUF1dFpybG1tWU5zUEd6bjhqUXFORnFNN0d6dG4zcDhlQjVOVzN2S3RhZlBVQnFSanBlTGg3ODJuMlkvZzdoajEwK3AzT05KdnkyZncxSGJsN2d5TTBMVkNoY2tqMGpaaGwxZGw0MWVBSXdmTjN2SEFnNGk3MnRIZCsxN2N2QVJoME5ua2VwVm5Ib3hqa3lzdTdJdTlnNzB1VHRta3pzT01qaWVjM3AzUDFBTnZvZjVMMnlQalNyOUdMdlRVMW1Kc2R2WDBLbDBkQzlkZ3NtZGh5c256RWpMN3hjUFZqLzJVOU0yL3NuYTgvc3AzZTkxblNvMXBBMlZjd0gxVjZVZzRsaXhBQkhicDduUk5ZZGRrdlMxVW9xRk02OTJDdkE3YkNIL0hsNk53cUZna3JGeWpBcVJ5ZHRSTXVQQ1kyTFl0NlJ2OUJrUHB0Vnc4WGVrUTdWRzlHMXBpUzFBK0FBQUNBQVNVUkJWQzZ6YU5URzJmZ0ZYYU40dm9JczdqZk9iSkhaZ202ZTdMMTJFMjFXVVZNcmhSWEZQQXZRcTI1TCt1Y1lzdkozWENPMVJzTWZoemFTbUpaQ3BhS2w2VmE3QlYxcU5ETWFvcENUbTZNTFg3WG96cENtWGRoNzdSUmJMaHpsL1AwYjJGclo4RmFoa21iM1M4MVE2anZ5QUo3T3JveHQyNThDWm9hcC9YK2EyWE9reFcyYzdCMVlNeVQzb1h4dURzNHM2RGNHTndmblBOMHBOOFhHMm9hZWRWclM2Yms2RHpiV1ZrWkRhTmI0N1RNS29JVEdSYkxyeWttRFpmbGMzQmplb29kUjBlemluZ1daMEdFZ2k0NXROY3JPc3JHMm9XeUJva3pwL0NtRjNQSVRrNUxJT3Y4RCt2ZXB2YTBkZGIwck02SmxMLzArWHE0ZUhMOXptVmtIZGJNWmxjaFhpQ0dOdStqWDM0OEtSYTFSTTZoeEo3UERFL1BDTCtnYVIyOWVZbnEzcjZpV1kzcmpuTjRwVm81K0RkcXg3OXBwTGoyOHpYdGxmZmlxZVhmRDEyaGxqU1pUZzd1VEN4cU5CaWM3UndxNmVlTHU2SUtib3pNZVRpNzYvN3M3dXVEaDVNSUcvNE5zdjN5YzBadm5NcmYzdHkvVmZnZGJPNVBCMUd1UDd1ai9YNzk4VmJ3TEZXZmx3RW00MkRzeWZOME1UdHkrckovZXZFb0piM3ExYTAzSDZvMzBmeWRxbEs3SWptRy80UnQ0bGdWSHRyTHZ1aC83c29aMHp1c3ptdXFsS3ZBa1BwSVBhelV6eUlvNkc2U2JFV3YvOVROVUtlRk5qem90YWZsT1hVcDdGUUhBMWNHSmIxcjFwbmU5MXV5K2ZJcWp0eTl5N05ZbEttZlZManAyS3p1QTRtUDBtdDRyVzRsV3VkeGNpVTFKWlBaQnc5bXY0bEtUV0hGeUYrbHFKWDNydDJWMDZ6NG1mek9VekZlSU5GVTY4ZEZKK21XMjF0YjRGQzNEOEE5NkdrMFAvbGFSVWt6djloVi9ITnBJY0VRSVhXbzI0ZE1tWFo0L3JCRGlYMEtoMWY0L2xZc1hRbGlVZm5Ndm12Z1FuT3ZsUGtYdlAwbWpaUjl5dE9NdnIrVllxY3AwSGtRL3hhZFlXYlBiL0xCck9hdE83K0g4eEQvemRJZjhaYlgrZlJqRlBBc2FEZUZaZVdvWGEvejJNNmh4UjdyV2FtYTJ4a0pBU0JEYkxoK25YZFVHSnRQQVg0Zkl4RmpXKy92cXByZTAwR25Jbmg0eXI0SWpRMmcxWXhpemVvMmtXY1ZhOUY4MmxUa2ZteDh5c1A3c0FTWnVYOHplRWJPTk92U3h5UW5jZlBxQUJoVmVMT3ZsZVNFeDRaVElwVWJMNjZKVVplQXp2anNqUHVqNVF0TVlGM0xQbit1UXI5Y2xMRDZheGNlMzhVMnIzbm1xOWFEU3FGRm5YWDl6MHdUL0hkZm84c05iMk52YTUvcDV6c3Z4WEJ5Y2NpMHVteTFUbXdud1NyUE5qTjQwaDVOM3J1QS9NZmVhTnRsYS96NE1UMmMzMW4vMjR3czlUMjdUR0wrSzlyTkc0T3Jvbk9mMlJDWEZrWmFoekxYMlVVNHFqWnIvWSsrK3c1bzh1ekNBMzVuc0RZSUNLb29MaW9wN3I2cDF6enJydHRwcXExYXJkWFZZcmFQV09tcGRyZGE5OTk2aTRzQUY3b21Lb2lpeU45bmZIOEZJU0VJQTZZZmErM2RkdlVyZThieUhCQ0x2eWZPY2s2bVFRNmFRUXl3UzVXblpXR0ZUYTlRR3I3RmFvOGEzRytkalZ2Y1JCc20vdlZlRE1YckRYS1B2VGNaRUo4ZTlkWEh2bE14MHhLUWs1RnB3TlNlbFNvbWZkdjJGZ1EzYm02d2xkUG54YmZSY01oa0wrNHd6YUl1ZUg5bi9QVmgzL2dCV25OcUQxcFhybzBOZ1ExUXNibjU1NStYSHQ3SHQwbkc0MkRsaVhPdStBTFR0bHYxTGxOSE5uZ08weTJnMmhCeEUzM3B0ODl5cEt6a2pGZFpTN1d5eUxSZVBJdVRoRFlORVpQMWZCcU5kMVFaNWFtUDgxNEJKdWc1REFCQVdjUmNhYUF5U0lNYW9OV29vVkNxbzFTcEl4WklDMTFZcktzMTJUOFRwejdjVmRSaEVIeHdtVUlqZUllbVgxMEJvYVEvTGp6cVpQL2dkVVpnSmxQZEJZZHlrdlk5VWF0Vjc5OGNqRVJGOWVETGttUkFKUmJuV2FDSW1VSWorTGYrdE93Q2lkNXhHbmc2QjFMYW93NkJjQ0FYQy8xenlCQUNUSjBSRTlFNndrbG95ZVVKRVJlYS9keGRBOUM1VFprSWdOVDhsbjRpSWlJaUlpUDYvbUVBaGV0ZjhCMmMzRUJFUkVSRVJ2ZXQ0cDBaRVJFUkVSRVJFWkFZVEtFVDBWcW9XTTk3cWtZaUlpSWlLQnY4K0kvcDNNSUZDUkc4bFJaR0JoMGt2aWpvTUlpSWlJZ0x3SURFS3FRcFpVWWRCOUVGaUFvV0kzb3F2YzJtRUowVVZkUmhFUkVSRUJDQThLUXJsWFgyS09neWlEeElUS0VUMFZqNzJiWVFyc1JGRkhRWVJFUkVSQWJnUzl4ak55ellzNmpDSVBraE1vQkRSVzZuakhRaHJhMGZzZUhTdXFFTWhJaUlpK2svYjhqQVlEcmF1cU9GVnBhaERJZm9nTVlGQ1JHOXRiTU12Y1MvbEZYWThQRnZVb1JBUkVSSDlKMjBKRDhianRBU01yaiswcUVNaCttQUpOQnFOcHFpRElDS3R0TlB6SVNsVkI5SlNkWW82bEFMNVBYZ3Awak1TVU5XNU5Id2RTcUNjWTRtaURvbUlpSWpvZy9VZ01RcmhTVkc0SFBzSWpyWnVHTjJBeVJPaWZ4TVRLRVR2a1BjOWdRSUFGeUxERVBUb0RPN0hQb2F0eEJKWFg5MHY2cENJaUlpSVBqaFYzU3NnVlo2QjhxNCthRjYyRVpmdEVQMGZpSXM2QUNMNnNOVDJEa1J0NzhDaURvT0lpSWlJaUtoUXNRWUtFUkVSRVJFUkVaRVpUS0FRRVJFUkVSRVJFWm5CQkFvUkVSRVJFUkVSa1JsTW9CQVJFUkVSRVJFUm1jRUVDaEVSRVJFUkVSR1JHVXlnRUJFUkVSRVJFUkdad1FRS0VSRVJFUkVSRVpFWlRLQVFFUkVSRVJFUkVabkJCQW9SRVJFUkVSRVJrUmxNb0JBUkVSRVJFUkVSbWNFRUNoRVJFUkVSRVJHUkdVeWdFQkVSRVJFUkVSR1p3UVFLRVJFUkVSRVJFWkVaVEtBUUVSRVJFUkVSRVpuQkJBb1JFUkVSRVJFUmtSbE1vQkFSRVJFUkVSRVJtY0VFQ2hFUkVSRVJFUkdSR1V5Z0VCRVJFUkVSRVJHWndRUUtFUkVSRVJFUkVaRVpUS0FRRVJFUkVSRVJFWm5CQkFvUkVSRVJFUkVSa1JsTW9CQVJFUkVSRVJFUm1jRUVDaEVSRVJFUkVSR1JHVXlnRUJFUkVSRVJFUkdad1FRS0VSRVJFUkVSRVpFWlRLQVFFUkVSRVJFUkVabkJCQW9SRVJFUkVSRVJrUmxNb0JBUkVSRVJFUkVSbWNFRUNoRVJFUkVSRVJHUkdVeWdFQkVSRVJFUkVSR1p3UVFLRVJFUkVSRVJFWkVaNHFJT2dJZytMT2VlWEVIUW96TUlqNCtBbmRRYVY2UHZGWFZJUkVSRTc0eXF4Y29qUlpFQlg1ZlNhRjYyRVdwN0J4WjFTRVJFbEVkTW9CQlJvWmw5ZWhFVXNsUlVkUzZGVDcwRFVkYWhlRkdIUkVSRTlNNTVtUFFDNFVsUk9IejdFSUlqUWpDMjRiQ2lEb21JaVBKQW9ORm9ORVVkQkJGcHBaMmVEMG1wT3BDV3FsUFVvZVRiVDBkbUljRFJFNTE4M3IvWWlZaUlpc3IyaDJkeEx6VUdQellmVjlTaEVCR1JHYXlCUWtSdmJmYXBSUWh3S01Ia0NSRVJVVDUxTFZzZkZXemQ4SHZ3a3FJT2hZaUl6R0FDaFlqZXlybW5sNkdRcGFKVG1icEZIUW9SRWRGN3FXdlora2hMVDhDRnlMQ2lEb1dJaUhMQkJBb1J2WldnaDJkUTFhVlVVWWRCUkVUMFhndDA4Y0dKaDhGRkhRWVJFZVdDQ1JRaWVpdmhjVS9nNjFDaXFNTWdJaUo2ci9rNmxNQ0R1SWlpRG9PSWlITEJCQW9SdlJVN3FSVzc3UkFSRWIybGNvNGxZQ3V4TE9vd2lJZ29GMHlnRU5GYnVmcnFmbEdIUUVSRTlFSGd2NmxFUk84MkpsQ0lpSWlJaUlpSWlNeGdBb1dJaUlpSWlJaUl5QXdtVUlpSWlJaUlpSWlJekdBQ2hZaUlpSWlJaUlqSURDWlFpSWlJaUlpSWlJak1ZQUtGaUlpSWlJaUlpTWdNSmxDSTZKMlVKc3ZBd2V2bmNQV3A2WmFPS1pucE9IajlITzYraVBnL1J2YnVlNUVZQzdWR3JYdXNVQ214Snl3WTF5TWZGR0ZVQlJPZEhJZVlsQVNUK3lOaVgrQkdIcjZ2Y3crdTRmanRTNFVabXA2clQrOWoxUG81dWY2OG12SXlLUTRSc1MrZzBXZ0tKWmJuQ1RFNGV1dENnYytYS2VRRzJ3N2ZDTUhGUjdkTW52TWlNYmJBMXpQRzNPc09BQTlqbm1INXlWMklTVW5VYlh1ZUVJUGxKM2ZoZVVLTWJsdGNhaEtXbjl5RjhPaG5CWTduMHVQYkNJdTRXNkJ6NzBROVJ0aVRlM3EvazlsRnhyM0V5YnRYa0NiTEtIQjg5SVpNcWNDdHFNY21uMjhpSXFLM0lTN3FBSWlJakZsOVpoL21IdDZBNVlPK04zbk0zeWQzWXZHSmJkZzhmRWFoWHo4eFBRVUo2U2xJU2s5RmJFb2lZbElTRUpVWWc0allGK2hhb3htYVZLeU84K0UzOERUdWhkSHptL3ZYaG91dFE2SEhaVTZtWEliUGx2NEFGenRIYkJrK0F3S0JBSW5wS1ppNDdVOEVlSlhGcG1GNWU2NGlZbC9nMHovSFkzclg0Zmdrb0U2dXg4b1Vjc1NtSmlFK05SR3hxVW1JVFUxQ0NRZFgxQzlmeGVRNUdvMEdNU2tKZUpFWWh5b2x5NWs4YnNEZlA4UEp4aDRidnZ6RjZQNTVoOWZqOUwwd2hFMWRuMnVNODQ5c1JuUnlMRDcycTVucmNRWDFJakVXKzYrZFJhdUFlcWhhc255K3p2MWk1WFRjZmZrVWQyWnVnUUNDdDRwRHBWYWgzMTgvSWlveEJ2dkd6RWRaTjY5OG5iL3Q4Z25NUDd3Qlc3NmFoUktPcmdDQURIa21wdTlkQVEyQS9hUG53ZDdLVnUrY3BVSGJzZmo0TnN6dlBRYk56RHkvaGZXNkE4RHQ1NDh4NjhCcTFDN3JEemM3UndCQVJFd1VaaDFZalVvbGZPRHA1QVlBZUprY2oxa0hWc1BWemhHKzd2bDdQbDZidXV0djJGblo1QnFQS1g4ZTI0TEROME93Zi9SOFZDaGV5bUQveGd0SDhkZkpIVmpVZDd6WjM3V2NFdEtTRVowY2o0ckZTK2M3cnV3bWJWdU14TFJrTE80L0FRQ1FuSm1HcFBSVXMrZFpTcVJ3czNQUzJ4YWJrb2hMajIrYlBWY2lFcU81ZnkyRDdhRVJkN0Q2N0g3ODNQa0xPRnJiNWZFN2VDUG96bVY4dlhZMkpyY2ZpSUVOTytUN2ZDSWlvdHd3Z1VKRTc1eFh5ZkZZZm5vMzNPd2NFWjBVaDgwWGp1anRkM2R3UVJYdmNsaDlkaDljYlIwUkhoMko4T2hJZzNFNlZXOEtDN0VFZ1BaVHliVm45bVBQMVZONEZLdE5lcFIxODBUbjZrM1FwMjVyaUVYNmI0ZTlsa3pHZ3h4amlvUWl1Tms1d3NmTkUwMHFWc2VtQzRleC85cFpvOTlEZVk5U1JaSkFtWDkwRTU3R3YwUy9CbTBnRUdodnh0M3NuTkM3VGl1c0RONkQwL2ZEMEtoOG9ObHhsR29sRXROVElGY3A5TFpQMzdzU3gyOWRSSVpDaGd4NUp0TGxNb05QZWkwa1VsUXJWVUdYUUZsMVppOWVKc1VqTGlVUk1TbUplSmtVaThpRVY3cVpEZ2ZHTEVCNWo1S0Y4ZTIvbGNNM1FneSszK3dhVndnMFNCNFVocmkwWkxqWk9VSW9lUHRKb1NLaENOKzI3b09SNitaZzJxNFZXRFhrcDN5ZFg5VzdQRkl5MHpCczFReHNHajREVmxKTFdFa3RNYXZiMStqMzl4Uk0yZlVYNXZZYW96dis1TjByK1AzUWVoU3pjMEtGSERmeDc4dnIvbTlLU2svRnlYdFhVS2RzZ05Ia0NRQWN1WGtlanRaMmFGcXB1c2x4cmo2OWozWG5EaUlwSXhVSjZjbUlTMG5DcTVRRXlCUnlDQVFDWEpteUJqdXZuTVN0NTQvTXhsVE93eHRER25jMmlETXg0MDNDWk1QNVE1aHpjSjNac2FxVnFvUXRYK2tuWmUrOWVJSVI2MzZEajJzSmlFVWlvK2NscHFjZ1V5RTNTSHplZS9FRVExYk5nSjJsTmRKa21RVktvT3dLUFFrcmlTVzYxbWlXNzNPSmlJak1ZUUtGaU40cEdvMEdrN2N2Z1V3cGg1MmxOV2J1V3dVSGEvMmIxdXFsSytIQXRiTzZQN0JuSDF3TFd3c3JnN0ZhQmRTRGhWaUNORmtHZWkvOUFiZWVQNFNEdFMwcUZmZEJZbG95YmoxL2hGdlBIK0hrblZBc0h6VFpJSWxTcFdRNVRHNDNFUGJXdG5DMnRvZVRqYjB1S2ZGYWNVZFg3Qjg5VC9mNDJPMkwrRzd6d2tKOFJ2SXU1T0VOL0hONkR6N3k4a1hmZW0zMDluM1JwRE0yWHppQ0g3WXZ3YTZSYytCa1kxK2dhMFFseENBNkpSNWRxemVEbzdVdEhLeHNZVzl0Q3lkck83ZzdPS09FbzV0QjR1akF0Zk80L2VJUjNHd2RrSktaZ1F5RkRIM3J0WUdYazV2dStKZEpjZmhpMVV5TWFkVWJqU3RVSy9Cem9GS3JFSitXYkxCZHFWWkFwVlliWFJaaWEyRUZLNmtsSm05ZmpNVDBGSk5qNy81bUx2ei9oUVJLZkZvU0twWHdLYlR4MmxTdWo1V2w5c0hleWdicHNreFlXMWptK1Z4ZmR5OU03ZndsdnQwMEh6L3VXSWJmZW80Q0FOUXJWd1dkcWpYQnJ0Q1RHTmlnUFFLOHl5RXlQaHBqTnM2RHJZVVZWZ3orUVRmajQ3WENmdDEvM2I4RzY4NGQxRDFXYVpRQWdKNUx2NGN3YTBXeUdpb0F3TkRWMHlHRUtHdWJOc0UzYWZzaS9MQmptZTc4WG5WYllGSzdRUUNBM2FHbjhDdysydVMxWTFNVGtTSkx4NkpqVzB3ZTQyenJpRjUxV2dMUXp0cFJxSlRZZHZrNFpBb0Z1dFJvZ3VSc0NRb2JDeXVJaENLRVJkeEZST3dMdEsvYUVOSEo4VWJIOVhJcUJwRlFpRXVQYjJVbEZBU0lqSTlHNjhyMTRPOVpCcTUyVHRCb2dQTVBiK0QwdmRCY2Y1YnV2bmlDYWtrVkRCSW9PYlg0cURaS3VSVEg2clA3Y0NmcU1XWjFHNkczUHpFOUJUL3NXQXBYVzlQdkkwc0hUb1NYWXpHaisxYWUyWXRsUVR2MHR0MklmSUNCSzZiQlJtcUp0VU9uNnYwOGhiK0t4S296Ky9TTzl5dnVnOTUxVytINDdVdDQvT281QUVBajBPRFUzU3Z3Y2ZQRWxndkhESzVicHBpbjJWbFNSRVJFdVdFQ2hZamVLZk9PYkVUUW5jdFkxSGM4SEt4dE1HRDVWTXhzT3dDdEs5ZlRIYk14NURCKzJMRVVYelR0Z3BFdGVxTGxiMStoYlpXRytLNU5YNk5qeHFRa0lpcnhGWDd0TVJJZHFqYUVKQ3RSRWhaeEY0TlhUc2VaQjFleEkvUWt1dGRzcm5lZWs3VTlxcFd1WkRMV2RMa01ObEpMdlZrSlZwSzgzNndXcGhlSnNSaTEvbmRZaUtYNHJjZElpSVQ2bi95NjJqbmk1ODVETVc3ekh4aTVmZzVXZmY2VHdURUtsUktQc201RW5pVzhBZ0JFSjhiaDNvc25BSURTYmlVQUFIWVcxcGphNVlzOHg3Yit5Nm02NS95N3pYL2c5TDB3VEdqYlgrK1k1SXhVT0ZuYllmQ0thUmpSb2dkR051OWhrS3pLL3IzZWlYcXNqUzg1SGtxVkdpZXk2cHM0MmRpajI2SUpKbU9wTzIyUXdiWUpiZnJqOHlhZDhHdjNFWkFyRFdlZzdBbzlpZU8zTDhGR1d2aXY3Y3VrT01pVlNyamJPZWZwK0NNM1EvRHR4Z1ZtajFORGhidFJFYWc5ZFdDdXg4M3NQaHp0cWpUVTI5YXhXbU5FeEwxQXg4REdldHZIdCsyUC92WGJJTUJidS9UR3c4RUZuM3hVQjUycU56RzZoS1N3WC9mNjVTckRObHN5Nk43THB6aHcvU3k2Vm04R2QzdnRNcEtuOFMreC9YSVEybFZwZ0pMT0hnQzB2Ly9yemg5RXMwbzFVU2xibkFIWmxoRHR1M1lHSWVFM1RUNVBtVW9aQUdCcDBFNlR4L2g2ZU9rU0tHTTMvWUhETjgvcjl1Vk1xbTc5YWhZQ1MxWEExa3ZIQVFCN3J3Wmo3OVZnbytQZW1yRUZBVjYrT0RYeEx3RGFSR21mWlQraVo2MldCc3ZrUE94ZHNmM3IyU1pqYlAzN1NOM1h5WmxwU012VTFsMlJLV1dRcXhTNldqYkY3VjFSMXMwTFIyOWR3S09ZNTNydnY0RDJmUm9BQmpZeXZVVG1rOTlHbU53SEFIYVcxcnF2OTE0TnhzUnRpK0JzYllkMVgweUR0N083M3JIUmlmSFlGSElFcFZ3OElCVkxFSm53Q3JIbEV0RzdiaXZzdUJ5RUk3ZENZQ20yQUFDSWhSSkV4cjNDZ3FPYjljYklWTXJRcG5JOUpsQ0lpT2l0TUlGQ1JPK01OV2YzWS9IeHJSamFwQXMrQ2FnRGpVYURGdjYxTUhyalBKUnpMNm1yWDVDVWtZcXFwY3BqZE10ZUVJdkUrS0pKRi95NGN4a0N2TW9hL0tFUEFQYVcxdGoyOVd5VWN2SFEyeDVZdWlLK2F2WXBadTVmaFRQM3Job2tVTXlKakhzSk4zc244d2YreTVJejAvRGw2bG1JUzAzQzNGNWpVTTdkMitoeG5hczN4Zm53RzloeEpRampOaS9Bckc0aklNMWE0Z1JvYitiYnp2dEc3NXhaQjFaajFvSFZBSUQ5bytjWEtENkp5UHcvTmZaV3RsZ3grSHRNM2IwQ0M0OXVSbmgwSk9iMC9NYm9zV2ZEcjJQQ0Z2MGIwcUdydE1zSVpuVWZnZWxkaHhtYzg5ZkpuVWpLU01PNDFuME05bFhKcWxueXNWOU5LRlJLZzNqM2hwMkdSQ1JDY1VkWEJFenVaVFNtMXpNZnhtNmVqKzgyTDRTdmh4ZDJqdmpOekhjTjNIMmhUUVJsWHo2UkcwOW5kM1N0MFZUMytINzBVMXg4ZEF1ZmZGUlhWd2ZFbUppVVJCeStlUjcrbm1VUm1LMUd5K3Nrdzc1cndaaTRaYkhlT2N0UDdzNVRUUHV1Nmk5ais2M25TTFFLcUZ2b3IzdUQ4bFhSb0h4VjNlTzlWNE54NFBwWmRLdlpUSmZVT1h2L0dyWmZEa0tIcW8xMXlZVmJVWSt4N3Z4Qk5QZXJoVTdWbXhnZCsrK0Jrd0VBcWJKMHZFcE9RQmszVDczOTdlZU5ObG9ENWVyVCt5aFR6QlAybGpZR1k0cUVJb3hzM2wzLytNZ0hDTHB6R1lEMk5kbDk5UlFDdkgzUnBWcFRnL1BYblQrQWg2K2VRNXFINTdFZ0ZoelpoTlU1Wm5VMG5ERUVBUEJUeHlIb1c3OE5BSTF1ZHM5cnFiSjByRDE3QURWOS9GRFR4OC9rK0lmSExUUTdBeVU1SXhYVDkvNkQ3WmVEMEtSaU5jenVQaExPV1RQWTFCcTF3YksyeGYwbW9FTHhVdWk5Vkw4MlZtREppZ1pMaVhMcSt1ZDN1ZTRuSWlMS0N5WlFpT2lkVWE5Y1pReHUxQUhlenU1WUdid0hBT0JYd2dkeHFVa0l2aCtLNFB1aEFBQUxzUVF0L0d0ajdia0R1bk9ybGlxUHFJUVlyQXplZzk1MVdzRkNJdFh0YzdaMTBQMVJubE5aZCsyTmtreHAySGtrNU5GTk5KdWxmelB1WnUrSXpjTm40bGJVWTRTL2VvYTJWUnJvN1JjS3RaK2VaeHJwWlBMYXc1aG4ySExoR0RxYitPUStQMUpsNlJpMFlpcHVQWCtJd1kwNm9FTmd3MXlQLzduelVEeExlSVU5WWNHSVNvekYwdjRUZFhVR2l0azdZOU93NlFDQWk0OXZZKzZoOVJqWm9nZnErVllHQUpSMGNUYzVibTZPM0F6UmZSMlZHQXU1U3FHM3JWNjV5ckMxc0laSUtNTFBuWWZDMmRZZUQxNCtoY1JFL1lTMmxldWhmbFpNVTNiOWhRc1BiK0xndDM4QUFKeXM3V0FwdFRBNFovdmxrMUNxVmVoUnU2WEpPUGVFQldQZTRmWFkvdld2ZWo4djRhK2VvWnk3TnlRaUVkcFhiV0QwM01pRWFKd1B2NEZxcFNyQzI4a2R4Unp5TnFQa1RwUzJnOVNWaUx0SXprd3plaU9lblg4SkgvaDNIcXA3ZkNYaURub3Nub1Q2NVNxamQ5MVdKcy9iR0hJRWgyK2V4NUFtSFExbW5BQ0FVcWxDaGlJVGJTclhSM0ZIbHp6Rm50T3orQmdjdm5rZUNwVjJhVTFodis0NU9WcmJ3dCt6TEt5a2I1YnYyVnBhdzkrekxHeXp6VzZ3a2tqaDcxa1dqamJtNjJsOHRXWTI3cjE0Z2czRGZqRklvdVQwSURvU0EvNmVncEl1N3RnNWNvN0JqQzZSVUlDdmNpUlExcDQ5b0V1Z3JEaTlHektGQXVQYjlFT2RzZ0VHNHgrNUZZSW5jZEVRQ0FSSXlVeEhhbVk2QU9pV3FNV25KK3RtakRnVm9GYklaM1Zib1ZuRkdnQ0FxWHYraGtRb3djUjJBd0JvbDdvQWdFcXRSbEpHQ2xKbDZiQzEwRDZuRzBNT0l6a2pGY00vL2pUWDhUOWY4WXZKSkZwaWhuYXBuRUtsd3Ayb3g1alFwajhHTis2b20zMjBKeXdZSzgvc3dlSys0MUU4cTVneEVSSFJ1NEFKRkNKNlovZ1c4OGJFZGdQUmROYVhpRTFKMHR0M0kvSWhBRUNoVmtLcFVocGRLblB6MlNNb1ZVcDBER3lzbDBESnpkTTRiZDBETDJmRDVFQUpCMWQwREd5a3Q4M1cwaHFKNlNrWXQyaytMQ1JTZEs2aC84bHhDVWZ0dXYyWisvNUJ2WEpWSVlBQTQ5djIwenRtNnE3bE9QdmdHa0tmM01YV3IyYmxLVTVqb3BQajhPWHFXYmdSR1k1dU5UL0doTFlEeko1akpiWEVQNE4rd0xBMXZ5TDRmaGphenYwRzQ5c09RSWZBaHJBUVMxQWo2eFBsdlZmUEFBQjgzRHgxMndwcStKcGZjOTIyZi9SOEZMTjMwdFZsR2RXaXA5RlBuN04vRDFaWnkya3NKVklJQklKQ3Vjbnk5ZkRDaTZRNGZMOTlpYTRiaVV3aHg1TzRsK2hadXlXRUFpRm1kUHZLNkxrSHI1L0QrZkFiNkYybmxkRlpVS2FFUE5RdUcxR3BWUWkrRjJhUWtET25zbmM1V0VzdGNmN2hqVndUS0pjZWExc1ExeWxqZUtPZVhlKzZueGk5bWMrTFUvZEM5WmF0RlBickRnQkhiMTNRTFRzQmdJRU4ydUhtczNEY2ZCYXV0KzF4ekhNOGpubXV0eTB4TFFXN3Jwd0VBRWpFWXFQUDllVDJnOUJ6eVNUMC8zc0tOZzZiRGk4bjR6TW9uaWZFWVBDS3FkQkFnNmxkaGhra1Q4eDVsdkFLYTgvdFI1MnlBU2FmYjdWR281dDlzdVRFZHZ4MVVyOW15T2dOYzNWZkwrd3pMbC9YQjRBeWJwNG80K2FKREhrbW5zYTlSR0NwaWdaTGdtUktCUlFxRlU3Y3Zvd09XZStGRzg0ZmhyWFVVbGREQ2dDYSs5VTI2SEEwdEVrWHVOamFJMU1oeDh4OXF6Q3lSVSs0Wk5WTU9YNzdJbzdjdkFBWFd3ZnNIalZYYjluVzFhZjNNWEhiUXZpNmVjRWhueldId2lMdUlpWTFVVytibTUwVEFrdFZ5TmM0UkVSRXBqQ0JRa1R2bktBSlMwM3VtN1puQlZhZjJZZFRFNWNhekNwWmNIUVRGdVpZOTU0YnVWS2hLMHJaMXNoTmIwa1hENE5Qa0JVcUpkcjhQZ3FQWTZNdzQ5UGhCamRZQVY2KzZGTzNOWGFIbmNMcU0zdnhrWmRocTliR0Zhb2hOT0llbWxXcWtlZFljN29SK1FCRFY4MUFURW9pT2xkcmd1bWZEamRaT3lJblM2a0ZsZzJZaUo5My80M05GNDVpek1hNTJCVWFoQldEZm9CQUlJQmFvOGJ4MnhjQkFJZXVuNGRNcWNDbjJUcGFwTW96TUhQZlNyUFhzYld3eG9nV1BYRHNPKzNTRUEwMDZMbDRFdFFhTmJaKzllWkcrbnJrQTNSYk5BR3p1bitOTnBYckEwQ0JPOUtvMUNwc3ZuRFVZSHRzU2dKU1pSblljUDZRM3ZhUC9XdkMzVjQ3NDhLdnVBOUdmTndOODQ1c3hKYUxSOUc5Vmd1Y3ZoOEdsVnFGV21XMFNhVEU5QlJzdTNoYzc5UHlna3FWcGVQaW81dndjaTRHcFVxRm5WZE81anVCSWhHSjBiUlNkUVRkdVdKeUJvdE1xY0RwZTJIdzl5d0wxMXlXK2J3V2w1cUVuWmVEOGh5RHZiVU51dGRxWWJEOTMzamRaKzVkaGFmeEwvTWNteWwybHRaR24rdnlIaVd4cU85NERGaitNMFp2bUlldFg4MDBPQ1pkbG9uK2YvK0VoTFJVclB6OGgzeTNyUVlBb1VDQUZ2NjFNYlJwRnp5TWVXYTAzYlJDcVlKRXJQMHpyV05nSXdSNGxRVUFiTHQwSEtmdWhlTHI1dDFSd1VQYjJTZXdWQVhzRGp1Vjd6Z0E0T3lENjFDb3RFdlFjc2FTS2RmT3BEdDQ0Nnd1Z1pJaGx5RlRJY2ZjUXh1Z2dRWWFqUWFlVHNWMENSUS9UeCtzR1B3RGF2djR3MUpxZ2F0UDcyZTFnWCtscXhGVHFZU1Byc1pPOXQralcxR1BNV2pGTkxqYU91THZRZC9ucXdBeUFQeHhiQXZPUHJnR0M3RTJnUzVUeXRHb1FpQ1dEL3JlekpsRVJFUjV3d1FLRWIxekhrUkg2bjE2bk4zVE9PM04wNmw3b2JESjBYbm4wYXRuZWI2R1hLbkF0NXZtNDFITWMzenNWelBYWXJIWlNVUmlUT2swRkdueURMVDhxSTdSWTZaMEhvb3AyWlpaNURTb1VRY015cVg0WWw2NDJqbEJKQlJoVkl1ZUtPN2tocjlPbWk1dWFZeXpqVDJtZHgyT0Z2NjE4ZjMySlJqUXNMM3VSaWI0L2xXOFRJb0RBRng5ZWc5QmR5K2hncnUzcnM1RXBseUdEZWYxVzB1ck5FcklsVXBZU0tTNm1nbXVkZzRZMGFJSFNyc1dCd0NFUnR4QlhHb1NYRzBkWVNXVnd0WFdFU0toQ0k3V3R2RHo5TUhJZFhOd3YvbFRmTlBTZUoyUjNNU2tKT0RvelF1b1djWWZNL2V0aGx5bGdFcXRNcGlwTkhPZnRwN0w2NWxNdnU3ZXVnUUtBSHpackN1TzM3bUVYL2I4ZzlwbEEzRGtSZ2drSWhFYVpYV0kyWGtsQ0xNT3JJYWxWSW8rT1RvZDVWZlFuU3RRcUZSbzdsOGJHbzBHYTg4ZVFIUnluRjQ4ZWZGWjNkYllmKzBzdGwwOGJ2VG42dUMxczBoTVQ4RllJL1ZmWG10YXFRWjJmek1YcFYwOEVCSDNVbGYzSmk5S09udWdlNjBXcUY2NkluWi9NeGZlV2QxVC9xM1h2VllaZnl6dGI3eFFzRXlwUkh4cUVoeHRiR0VsTVZ6S0JRQVR0eTdDdWZEckpzZXY2eHVBZWIxSEk3Q2s4VmtMMWhhV0dQN3hweWpoNkZiZzJWa2xITjB3di9lMzJIemhDTDdmc1JSTCswL0V4em1LbXlyVkNraEYyaHBGRllxWDByVkJubk53TFFDZ1ptay9neGtqQmJIMzZta0F3TTFuRDlIbTkyOHd1L3NJZEt5bVRXNmt5dE1oRW9wdzR2WVYzYzlteUk5dmtxZlQ5NjdFeXVBOXVrVE9rWnNobUw3M0g0TnJDQVZDQ2daeGJnQUFJQUJKUkVGVUxEKzFDM3ZDVGh2c205dHJOS3FYcm9Td0ovY3daT1YwV0Vta1dETjBLb3JaNTIwWlhFN04vR3BnYWYrSkFJQXZWOCtFTWlzNVJFUkVWQmlZUUNGNlQya3lrNkNScDBHalVSZDFLSVZ1NGRITk9IRDliSzdIak52OFI0SEhmNTRRZzI4MnpFWFlrN3VvVXpZQTgzcU5NWHJjeThRNGJMNmdueWh3dExHRFVxWEM5OXVYWVB5VzNOc1ZyeGt5UlpkMEtHekZIVjF4NE5zRnNMZTBRY2NGWTNIcitjTjhuZS92V1JiZGE3VkFrNHJWRVRSaHFWNnRnblhuRHNMWjFoN3hxY2tZMGFJSC9ncmFpUkhyNTJEdk4vTUFhT0JtNTRqelAralBRTmx3L2hCKzNMa01PNzZlcmJ2UnkybkxSVzFiVVpsU2pzNS9qRU5WNy9LWTk5bTNjTFMydytyUHAyRE14bm40ODlnV0pHZWs0Y2VPbitjYXYwYWp3YzNuRC9FMFBob3BtZW1vOTh0Z2FEUWFiQjQrQXplbWI4VGlFOXN3Ny9BR0hCbTMwT2p5bnU2TEp1Rng3RE5VeWZINmlJUWl6TzR4RWgwWGZJdHZOODNEbzFkUmFGQStVTmN4cEcrOU50aHk4UmhtSDFpTHBwVnFHclR1elk4MVo3VTFmTnBXcmcreFNJVFZaL2JobjlON01MRmQ3cDF6Y3FwVnhoLytKWHl3NHZSdWRLdlZYSys3aVVxdHdqL0J1MkZuYVkwT1ZSdVpITVBCMmxiWExyeFM4Vks0Tm0yRHlXTTEwR0RicGVOWWNHUVQ1Q29GZXRUUnpqNnh0YkNHdjVFV3VvWDV1Z09BU0NqVTYzeVYzZG43MTlCLytSVE02ajVDYjlaVWR1SWNOVmJxL3pJWXlSbnB1Vjd6ZFJjZVUwV0VYL053Y01iUjd4WUJBSlFxTmVZZVdxKzMvOFl6L2QvVFR3THFZdEh4clJpemNTNjJmdlVyeW51VTFPMVRxVlN3a0VqMGpnK0x1SXNuV1Vua0Y4bHh1UHNpUXErT1VxbzgzZUE5Szd1a2pGUzlXVWl4S1lrNGR2c2kzTzJkVWRMRkE4VWRYVEYyOHdKa0tHVG9XYnNsRWxLVDBkeXZKczQ4dUlxTklVZjBrbHdLbFJKN3drNmhhcW55dXJqcitsYkdpc0UvNVBvYzVlVHA2SWFEMTg5aDdPWUZjTFYxd0tvaFV3d0tmaE1SRWIwcm1FQWhlazlvNUtsUVJ0K0ZNalljNnBTM244TCtMcnYxL0NGYSt0ZkdMMGE2cWN3OXNnR2JRbzdneUxnLzRaampKbXJ2MVdEc3VYb2FZckhwdDdiRE44OWo0dGJGU001SXhjQ0dIZkJkbTc0bUN4M2VqMzZLWC9ib0p3cDhQYnp3UzlmaHFPZGJHWWR2aHFCZDFRWW9rYVBUeExudzY3ajVMQndTc2Y3TlQyRjd2VnhqODdEcFVHVkxwRFdmL1JWS09MbGl6WkNmalo3WDZ2ZVJzTWsyTlQ3NzkzLzd4V01FM2JtTS9nM2FZZldaZmJDeHNNSnZQVWVpNTVMSldIeDhHMUpsR2JBdVFEdmZtSlJFN0xsNkdwWlNDMWlJcFJqYnVnL0diL2tUZzFkTXc5SUJFMkJyWVkwLytvekZqenVYb1gzVjNBdmhyajE3QUF1UGIwWjhhbkpXL0NLTWE5MFBIL3ZYMHQxNHRhL2FFSE1QcmNlMlM4Y3hva1VQdmZQRG50eEQ2Sk03R1A1eE42TzFjbnlMZVdQTUo1OWg1cjVWQUlDZTJRclBpa1ZpL05ScENQb3MreEV6OTYzRW4zMEwxdG5qUnVRRGhEMjVpNG9lcFhYMUdTcDcrMkxEK1NOWnRTT01GejAyWlhLSHdlaTk5SHY4ZG1DdFhvdnBOV2YzNDNaVUJDYTJIWkRuNVJCQ2dkQmdkdGRyVjUvZXg4KzcvOGFOeUhBMHJWUURQM1lZRE85Y2JuWUw4M1VIZ0ludEI4Qkdhb25nKzJHSWlIbGhzUDloakhZVzJ2bnc2OGlRWlJyc0wrYmdoTDcxMnVqTkh2dThjVWZJakxTdmZ1M3d6UkRjaU5UV1dLbGJMZ0RWY3FtbllXdjU1bmxUYTlSWUdhemY1VWFwMXIrT283VWRGbncyRnIyV2ZvL2hhMlpoMTZnNXVtS3RNcFVDRmpuZVE5YUZISUpZSklaU3BjU3NmYXNnRkFxdzRjdGY0RnRNMjNrclBqVVprN2N2TVJrZkFKUXQ5bWFKenBxeisrRnM0NERLWHI1SVNFL0I3TzRqa0NyTHdMNnJaOUM5Vm5ORXB5U2dkZVY2Y0xDMnc5cHpCekNvWVh0ZDhpcm96bVhFcFNaaDlDZTlkZVBaV1ZyRHp0SWEzUlpOMEJXOU5hV1pYMDJNYXRFVE0vYXV4THJ6QjFIUm96UldmUDU5dm1kZ0VSRVIvVDh4Z1VMMGp0TmtKa0grSkFUSzZEc0FBSkdERnlRbGEwRm9hUStCaFIyUXorS0ZoZTcrbVVJZExpVXpIVS9pWHVMcjV0Mk5kczU1dmJiZDBjcldZSC8vQnUzUXYwRTdrMlBQUGJRZWkwOXNnN3U5TS83c013WDF5dVUrL1QyM3RmTlR1M3lKbzdjdXd0N1NGdCsxNmF2Ym5pcEx4N2JMeDFEVHgrK3RPK3prVmZhdU16S2xBbkdwU2FoVnhzL2tUYkJNS1RlWkJKbTlidzNzTEszUktiQ1Jyc1ZwOWRLVk1MdjdDRFQzcjQxK2YvOEVlK3Y4RlhZRWdFWEh0OEJLYW9sNnZwVng2ZEZ0ZEtuZURES0ZBci9zWFlHN1VSR280ZU1Ia1ZDRTZWMkg1enFPUnFOQmhpSVQxVXBWUk11UGF1UEF0Yk80RW5IWFlPbUt0N003UHZtb0xsYWUyWXQrOWR2cVpsZW9OV3BNMjdNY0xyWU9HTks0azhucmZGYW5GZVlmM29RTVJTYUs1YWdiVXFkc0FKcjUxY1NoRytkeFB2d0c2dnJtditqcXJBTnJBQUNERzcrSisvUEduVEJ5M1J6TTJyY0t2L1VjbGEveGFwWHhSOGRxamJFaDVCRHFsYXVNVmdGMWNTdnFNZVlkM29oeTd0N28zNkJ0dm1QTWFlZVZJSXpiL0FlOG5kM3gxNEJKYUpaanlZa3hoZm02QzdMcWhnREFxUFZ6c1ArYTZWbHF1ME5QWVhlb1lVMlFhcVVxR2JTN0hkalE5SEs2dFdjUDRQYnp4N0NXV2tLaFVpQWsvQWErYk5JNVQwditwR0l4Ymt6ZmFERGV6N3YvMXRzV1dLb0NoalhyaW9WSE4rT0g3VXN4cjdkMlJweENxZFQ3UFkxS2pNV0JhMmZRS3FBdTlsMDlnL0Z0KzJQdW9YVVl1SHlxcmhoMVNXY1BuSmhnT29IUyt2ZVJ1cTlqVWhLeCt1dytER3JVRWZkZlBBV2dUUkF1L0d3c2xHb1ZvcFBpa1NtWG9iaWpLem9FTnNhV2kwZXhOR2dudm12VEZ5cTFDbjhlMnd3YkMwdTBNOUtaS2p3NkVxMHIxOGNuQWNhWE9jNCtzQVl2RW1NaEVncnhJaWtXYlNyWHg2eHVYK3NsK2Ficy9BdE4vV3FnY2RieU9TSWlvbmNCRXloRTd6QjFTalF5cm04SEFFaEwxNFBFcXhvZy9MQi9iVitseEFNQXZ0K3hGRC91K010Z3YwS3RiWkhhZU9hWHVZNXphT3dmZXNzcjVoN2VnTVVudHFHdWJ3RCsrR3lzcnZOSFFibllPcURsUjdXeEl6UUlvei9wcFJ0djZZbnRpRTlOeHFLK243M1YrQVYxNjFrNDFCbzFLdVNTdk1tUXlmVm1vTHgyUHZ3NnpqeTRpdUVmZDROVmp2MmRxMnU3RFNXa0phTzBTNGw4eGZRbzVqazJYVGlLSVkwN0lqb3BYcmU5VjUxUDBLQmNGWGk3ZUNBNU13MnhLWW1JUzAxQ1RFb0M0bEtTRUpPYWlGY3BDWWhPVGtEbmhlTVFtNUtJbUpSRVhQMTVIWVkyNlFJQU9IVTMxT1IxUjdib2dXTzNMMkxxbnVYNHZlYzNBSUI1aHpmZ2VtUTRmdS81amQ1U2w1eitDZDZERElWMkJzTjNXeFppMThnNWVyTlZ2bXZkRHhVOFNxS3l0Misrbmd0QW00aTQ4UEFtZkl0NTZRcHpBa0RyZ0hyd0wrR0RuYUVuMGI1YUl6UXFINWl2Y1gvcU5BUTNJc014WnVOY3BNcUdZYzZCdFJBSWdOOTdqNGJZeEN3clFKdDBXM3RtdjlueFF4N2RBS0N0bC9MbzFYTThlbVc4VGhFQURHN2NFWTlqb3dyOWRjK2VMTFNTV0Jva0tISmJ3cE05ZVdDT1dxUEcvTVBhcFdCVE8zK0JqU0dIWVdkbEF4KzNFaGkwWWhvVzlCbGJxRGYydzV0OWltTTNMeUE2T1I1cHNnellXRmdoVXlHSGsrMmI5NmtsSjdiQlVtS0Jqb0dOc2UvcUdaUndjTVZmQXlhaDE3SWZzUE5LRU9iMkhBMDFjbC9TdWZYcldib2FSY3RPN29CU3JVTHZPcDlneXM0M1NSMExpUlFXQU03Y3Z3WkF1OXl2dkVkSnRBcW9pNVhCdTlHMmFnTmNlblJUTzdPcDNRRGRqSm1jeXJpV01Qa2NMUXZTZGhRU0NVVlkyR2NjcERsbjJwdzdnSFhuRDBJcUVUT0JRa1JFNzVRUDRrNU04U1FFeXBlM29FcCtBWFd5NFpSZStuQUo3WXREWkY4Q1lnOC9TRW9aLzZUcmZhVktmSXJNNnpzZ3RIYUJaZVhPRUVqei82bi8rOGpGeGdFVDJ2UTMySDdoOFMwRTNibXNlenkwU1NlalJTSlAzUS9GK2ZBYnNNMDIrK0pXMUdNc1ByNFYvaVY4c0h6ZzkzbHVjWnlUVEtsQVpQeExhRFJBT1hkdkRHL2VEWWR2aG1EeXRzVlkzSDhDanQrK2hHVW5kNkpWUUYzVWZNdld2d1YxK09ZRkFFRGRNaDhaM2E5U3E1Q2h5SVNOMUhCMlNubVBVaWpoNklvaGpUc2hPam5PWUg5Q1dqS2V4YjlDczBybVp4NjhwdGFvTVhIcm54Q0xST2hicnczbUhGeW50My9TOXNVSWZYSVhNb1hoRWdxeFNBeTFXZzFycVFXY3JPMVEzdDBicm5aT1VHczBlYnAyaGVLbE1MUkpKeXc1c1IyVnZYd2hFZ214NU1SMmRLL1pYRmNrMDVnN1VZK3g2TVJXVkM5ZEVTMzk2MkRtL2xXWWMyZzlKcmQvVTV2RTE5MEwzN1l5WFpUVmxNZXhVWmkyUjF0azg2ZE9RL1RhM3dvRUF2ellhUWg2TEo2RU1Sdm1ZZWZJMytCdHBMMjJLZmFXTmxnNllDSzZMdndPRTdZc2hGQWd4RjhESjhLdnVHRmRrdXhrQ2xtK2lzYXVPV3MrMmRLdlFac2llOTNmVm5KR0tzWnNuSWVUZDBNeHRuVWY5SzdiQ2h0RERnTUFmdTQwRk5GSjhmajhuMS93ZGZQdUdORzhlNEU3Um1VbkVZbnh6K2Mvd3NYV1FUZGVoa0lHUzdIMlBlN2VpeWZZY3ZFWSt0VnZDNnRzU2FRQTczTFlNK3AzbEhIejFHM2JkeTBZelN2VjBrczJQWTZOZ2tnZ1JNbHN5NjNLdW5taVQ5MDJjTE56TWhyVHFYdWhzTGV5MVNVSnYydlREMEYzcitDYmRYTVFrNUtBOGg0bDBiKys2WmxOODQ1dXdLSVRXNDN1UzVObDZtYXU1RXllbkw0Zmh1bDcvMEZOSHo5ODExcS9CZnlPS3lmZ1p1dUVGNG14c0xjeTdEZ0ZhSXZoanRrNFQvZjEvMnNtSUJFUi9UZTgxd2tVZFdZS01xK3NnL0xsemFJT2hZcUlPaXRwcG5oMkJZcm4xMkJWb3k4RVV0T2ZLcjh2TkJtSnlMeTFGMEw3NHJBSzZBS0kvdDFhR3U4U1IyczdmTjVFZjJuRm5yRFRPSE0vREw3dVh2RDNMSXZkb2Fmd1dkMVdScGY0UEkyUDFpWlFzdFVpMkhsRjI1SzFWOTFXWnBNbjBjbHhDSTI0aCtTTU5HUXFJakZtNHp3OGk0L0I4NFJvUkNkclAwWHZYck01Wm5UN0NuN0ZmZEN2Zmx1c1ByTVBQKzVZaHAxWFRxSnNNVS9NNnY1MXJ0ZUlUVW5FMFZzWDBNeXZScUd1OTA5SVM4YVdpMGZoN2V5T3FpYnFOQ1JucEFIUVgvYnptb3V0QTlaOU1RMTJsdFpHRXlqWEloOEFnSzVtUjE0OGpZdkdsWWk3R04rMm45R3VHdlhMVllGZmlUSndzM1dFcTUwajNPeWNzdjd2Q0NjYmU3U1pPd3BPTnZiNFovQ1BlYjVtZHFOYTlNU055SWVZdG1jRkFLREZSN1h3YzdZYUlUa2xaNmJobXcyL1F5QVFZbmFQVWZCMkxvWkROODlqWmZBZU5LdFVvMERMZGJLUC9jWEtHVWpPU0VYdk9xMVExN2V5d1RIVlMxZEN2L3B0c2Vic2ZnejU1eGVzR2Zwem5ydVJ5QlJ5N0x3U2hBeUZ0dldzV3FQRzRSc2hxT0pkUHRjWlYvWld0cmcxM1h6NzcrV25kbWxiUEErZkFYL1BzcmtlRzVVWVY2U3ZlMEdkZTNBTkU3YitpWmRKOGZpbDZ6QzkramVBTnJtenBQOEVUTjYyR0F1UGJzYXB1MWN3cGROUVZDNkVZdEU1RXhscHNreFlacjFmN2I5MkJqWVdWaGplckN2dXZYeWlkMXoyNU1tZXNHQ00yVGdYdmV1MDB0WEN5WkJub3VmaVNYQ3l0c09XcjJmcGFpZTFyVkpmTDRHWG5Vd2h4OUZiSWFoZnJySXVvVlBTeFFQajIvVEQxTjNMQVFDVDJnMDBPYk5wWklzZXNMR3dRaFZ2Yll2bktiditna3F0d2JRdVh5QWk5Z1hpMDVMaGJtK1l1RGtmZmdQRFZzK0N0N01IRnZZWlp6RCt1dk9ISUlRUW1VcVp5V0xWQW9FQTRxenZxNTV2WlZRcVlUcUJjdlhwZmZ4NWJETmlVcExRb1dwRERHN2MwZVN4UkVSRXdIdWNRRkcrdW9lTWkvOUFJMHN0NmxEb0hhRjhjUjJweDZiRHF0WWdpRjF6LytQK1haZHhjemNFWWt0WStYZjRUeVZQY2twSVM4YTBQU3V3Sit3MGZJdDVZZldRS2ZqcjVLNWN6NGxLaklHOWxZM2VqY0dEbDlyMS9RdVBic1kvcC9lWVBQZlB2dDhoT1NNVkk5YjlCa0Q3aDdoU3JZYTNzenNhbEs4Q0x5ZDNlRGtYUTBDMlpSdmoyL1REMlFkWHNTSGtFS1JpTVJiM20yQnlTdnRyazdZdnhvbmJsN0QvV2dEV2ZUSFY3UE9RRnlxMUN0OXVtbytVekhSTTdqQlkxNUk0cDJjSnJ3QkFyeE5IZGlWektRaDZNS3N6VXJWU0ZmTWNWMm5YNGhqVXFEMEdObWh2ZFArWFRidm1lYXlDaUloOWlYUzVUUGRZTEJRak9TUE5hSkZXdVZLQnI5Yjhpb2V2bnVPbmprTjBCV2xuZnZvMU9pd1lqZkZiL3NDaGJ4Zm11UmhyZGpFcGlmajhuMmw0RlBNY1ZVcVd3L2NkQnBrOGRrTGIvcmp4TEJ4aFQrNmgxNUxKV0Rad2txNUlxREZ5cFFMYkw1L0FraFBiRUpVWUMxOTNMNHhxMFF0TGczWmc2NlhqT0hqOUhIclcrUVFER3JTRGg0UHhoRjFlWm1XSnNyclhTRVJpczhjWDlldHVUSm9zdytTc2hlU01WTXc1dUI0YlFnN0J5Y1lPeXdkL2IzSUpsVVFreHV3ZUkxR21tQ2ZtSDltRXJuK09SNWZxVFRDa2NSZjR1bnNaUFNlL2tqTlNvVktyZERWUTJsVnRDTmVzNUpJcEQ2SWpNWG5iWXBSMDlzQzNyZDRzSWJTU1dtSnkrOEVZczNFdXZsbi9PNVlQK2g1Q2dlbE9SZ0N3NDBvUUV0SlMwTFZHVTkyMlZGazZEdDhNMFQxZWVHd3ovRXI0R0UxazF5aGRDZjMrbm9MaEgzK0tJWTA3dzhiQ0NpcTFHdTRPenVqNzk0K283T1dMT1ZuTDZsN2JIWG9LazdZdmdydWRDOVorOGJQUjk2alhYYjU2THpWZW02cEJ1U3BvVXJGYXJyV3dYbnVXOEFwOWwvMkVZdmFPOEhCMHhjejlxMkJ0WVlsZWRUNHhleTRSRWYxM3ZiY0pGTVhqTTB5ZWtBRk5SaUlVRDArKzF3a1VkWElVTkJrSnNBcnNCVWlNRndIOTBDV2xwMkwxMlgxWWRXWS9rak5TMGI1cVEvelNkWmpSb3FoekRxNkZXQ1NHVkN4QmJFb2lUdDhMTTVnbGtDYlBBQURkREJKVFpBb1pBcnpMWVVuL0NaaXhkeVhLRnZNeVdVUVdBT0pUa3pCajN5cUVSMnM3ZjhpVlNrelo5UmQrNlBBNXlybWJ2dUV0NCthSkU3aWsxdzNqYmFUSk1qQjY0enljdmhlR2x2NjFUYlp2QllCZFdZVTEvWEw1Vk5hWXhQUVU3THQyRm5WOUEvTGR1bmRTTzlQSmdyZVZvWkFiVFJZOWlYdUpaVUU3c1AzeUNUamIyR1ArWjJOdzc4VVRMQXZhaWVCN1lSalFzRDArcTlzYWJsazNhWmx5R2I1YU94dm53MitnZTgzbTZGT3Z0VzRzWDNjdlRHdzdFSTQyZGlhVEovZWp0VW02MTUvdVozZnZ4Uk44dVhvbUl1T2pVZDZqSlA0ZU1ObGcyVUoyVXJFRVMvdFBSSjlsUCtCQmRDUTZML2dPazlvUFJJL2F6ZldXaXp4TGVJVXRGNDloNjhWamlFbEpnSzJGRmNaODBodURHM2VDaFZpQzV2NjFzT2JNZml3TzJvYmxwM2JobjlON1VNKzNNanBYYjRLbWZqV014cG9iaFZKYmZ3Z21rbk01L1p1dmUxN2NmL2tVUCt4WUFqdExhOFNuSlNNcU1SWTFjaXl0VTZsVjJIamhNT1lmM29URTlCUlVMMTBSODN0L2E3VDFkVTVmTnUyS2h1VURNVzd6QW15L0hJVHRsNFBRcEdKMS9QSFpXQURhOTRPY2JZOXpkdUV4NWVUZE1BQ0FWOVlTcnZJZUpYTjlUM21WSEkraEszK0JVQWdzSFRCUlZ6VDV0UTZCRFJFYWNRZnJ6aC9Fdk1NYmNsMStscHlSaWdWSE5xRlM4ZEpvVXJFR0FPMTczY0FWMDNEcitVTjByOWtjQ3BVU08wTlBvdXVmNDdHay93UzlaVEtYSDkvRzBGVXo4SkZYV2ZTdDJ3YkE2eUxBMmhtR200Yk53TkNWMDlIcGo3SFk4ZlZzMkZuWjRQZEQ2N0g4MUM3NGU1YkJzZ0dUREdibVdVZ2tjTGQzaGxpc1RlSzEvS2cyTEkwczRjeHRCb2xNcnRENy9RbU51SXNNUlNiK0h2UTl5cmg1b3ZQQ2NRaStGOFlFQ2hFUjVlcTlUS0FvSWk5RDhjeDA0VUQ2YjFNOEM0VzRSQlZJdkdzVWRTajVKb0FBcXNUbkVMbVVnZEF1NzdVUFBoUm43MS9EdHN2SGNmVDJSV1RLWlNqdFdod3p1dzNISngvVk5YMU8rSFZkaTFGQWU2TXhxZDFBdldPMmZmVnJ2dUpvNFY4YmN3K3RON2svT1NNVld5NGN3N0pUTzVDUWxvS1AvV3JpK3c2RHNlemtEbXdLT1lJMmMwZWhXYVVhNkZLaktlcVhxMkl3STJWQzIvNFkzS2lEeWRvRGVhVlNxM0R3eGpuOHVsL2IwYUpKeGVxNkRoNEFNR0hMUW1Rb1pMQzF0SVpFSk1iRFY4OXdQdndHeWhielJQMXlWZk4xclRtSDFrR21rS04vZmZPZjdQN2JyajY5aitXbmRrR2pBWUx2aGNMYldUdFRKRk11dzRtN2w3SGpjaEJPM2RQK0c5R3pka3VNYTlNWDlwWTJhRmVsSVpyNzFjYjRyWC9nejJOYnNEUm9CeHBWQ01Tbk5ackIzc29HcCs2Rm9tMlYrdmpsMDJFR1NabSs5ZHZvUFI2emNTNmV4Y2ZDV21xQlRLVU1WeUx1d2twaXFiZGNRS1ZXNGU5VHU3RGd5RVlvVkNwVUxWVWVTL3ROTlBxSmZVNHV0ZzVZTzNRcXZsZzlBOWVlUHNBUE81Wmc4OFdqV05Udk94eTdlUUVIcnA5RjZKTjcwR2cwY0xDMnhiQm1YVEd3UVh1OXNTVWlNUVkzN29odXRUN0c2alA3c2U3OFFaeDVjQlZuSGx5RlNDaENEWjlLbU54aGtNa2FLYXZPN01XbFIzZGdhMmtKc1VpTUkxbXpEendjekNjWC9tMGlvUkJpVWU2MVI3eWNpa0VxbGlCRElZZTExQXJkYW42TWtTMTY2aDJUSnMvRThsTzdJVk1vTUxuOVFQUnYwQzVmTlUzOFBjdGd6Nmpmc2ZYU2NmeHhkRFBjSFp4MVNUYWhRSWlPMVJ2cEhmL2c1Vk5jaWJpcnQyM3VvZldJVFUyQ1ZDU0dVQ2hFUWxveUR0ODhEd0JvV3FtNjdqaFRzOHFTTTlNd2FQazBQRStJeGJJQkUxSGVvNlRSNHlhMkg0aExFYmV4NU1SMkJKYXNZTEtMMHRUZEt4Q2Jtb2lmT2cwQm9LMkZNbW5ySWtRbng2TnYvVGI0c2NQbkFBQjdhMXVzUHJNUG5mNFloMEVOTzJCRTgyNTRHUE1jL2Y3K0NZMHFWTU9BQnUxdzlQWkZ5SlFLaEQ2NWk5WUI5UUJvRThnYmg4MUF5TU1iaUl4L2hZbmIvc1Q5bDAvUnVuSTl6TzQrQWxaR09vVFY4UEhEMmU5WDZCNFBNREd6S2J2SHNWSFlHM1lhRXBFWTBjbnh1UHN5QWcwcnZKbFZWTUdqRkFRQ0FjWnZXUWpmWWw2NDlld1JtamF2bnN1SVJFUkU3MmtDUmY0b3VLaERvSGVjL0ZId2U1bEFBVFNBUmdYcGV4bjcyd3Q5Y2hkN3J3YkQzN01zZXRkcGlTNDFta0dTUy9jUUFOajA1WFRJVlVwb05HcElSUktqdFQwSzA2ejlxN0hoL0NHa3l6UGhhdXVJWDN1TVJOZXNEalcvZEJtR3p0V2E0TGVEYTNIODlpVWN2MzBKNVQxS1l0L29lUVkzWlcrYlBBR0FVZXQveDZFYjUyRWhrV0o4MjM0WTNLaWozblZrU2dXTzNyb0FlZGJNQVZzTEt6U3BXQjAvZHZ6YzdQT2EzWVZITjdFcDVBaHFsZkZITTcraS85bTBrbGpnMEEzdERXWXhleWZkcCttUDRxSXdidk1DQUVDUDJpMHd1RkZIK0xqcWR3eXFVckljOW8rZWp3UFh6MkhaaVIwSXZoZXFhMHM3czl2WDZGU3RjWjV1b0MzRkZnaDlvbTB0TGhhSjRWdk1DK05hOTlWTFlLalVhcHk4ZXdVS2xRbzlhcmZBangySHdDS1htU2M1dWRvNVlzT1gwekZyL3lxc08zY1FmZXExaGxLbHdvS2ptNUNja1FhL0VxWFJ2WFlMZEtuV0xOZGxSZlpXdGhqUm9nZUdOdTJDL2RlQ3NlM1NDVng4ZEFzU29SZ1YzSTNmYkFOQXVseW11NUVIQUNjYk8weHNPMEEzYTZjb3plMDF4dXd4MWhhV1dEczA5eVZ5OXBZMldOeC9BdXd0YmVEbFZLeEFzWWhGWXZTcTh3azY1U2hNTEJZSjhVdVhZWHJiMXA0OVlKQkFlWmJ3Q252Q1R1dHRjN2ExeDZnV1BmTlVqSHJPZ1hXNCt6SUMwN29NUTlOS3BuOC9MY1FTek9reENsMy8vQTdiTGgwM21rRFpjdkVvZG9XZVJOc3E5ZEVxb0M0bWIxK016UmVPUWlJUzRiczJmWFhkcndEZ2h3NkRVZGJORTlQM3JjUmZKM2ZBU2lMRmlCWTlzTGpmZURTcVVBMWJMeDdENU8zYWxzcmxQVXBpVUxhVzNXNTJqbWhmdFNGK083Z1dMNVBpTWJ2SENIU3BibnJtWEVHSUJVTDhjVlJiMjBja0ZDR3dWQVc5ZHQ0VmlwZkM3TzRqc09Eb0pvUkhSNkpMOVNiNEl0djNSMFJFWk14N21VQlJwK2MrRFovb2ZmMFpVV3NBaU1RUTJ1ZXZUZXlIWW5Damptam1WeFArbm1YeWZJNkZSRnJncmpvRjRXN3ZCRmRiUjN6ZXVDTzYxbWhtY08zcXBTdGgwN0FadUJINUFEdENUNkpkbFFhRjBxWERtQjg3Zmc1ZmQyLzBxZHZhYUwyQTdMTlJGQ3BsdnBJbTJYM2tXUmFCcFNyaTk1N2YvR3ZmUzM1VUtGNEtEMzdkWWZDSnZGOXhINno2ZkFyS3VIa2FyWEh5bWtnb1F2dXFEZEd1U2dNOGpZL1cxVHJwVnZQalBNY3dvOXRYbU5IdHExeVBrWW9sV054M1BHNUhQVWFEOHZtYjhmT2FoVmlDbnpvT3dhQUc3ZUdkRmVmeWdaTmhJYkhJMSsvSjY3RzZWRytHTHRXYklUTHVKV3d0clUwV0VRVzByWFdITi9zVWFvMjJOZTY3OE5yL0c4eDFLY3FyN0RNbnBuUWVndkh5ZmdiSDlLM2Z4bUEyMDl4ZW8vRnI5eEhJVk1naFU4Z2hGb25nYUcyWDUrdU9iZjBaUHZJcWcrNjFXcGc5dGxJSkg2d1o4clBKUXRDTksxWkRrNHJWTWEycmRoWldLUmNQVkNwZUdyLzFIR1cwbTAzdnVxMVF3OGNQMnk0Znc5Zk51d09BYnRsUGo5b3QwYTFXY3dDbWYzYkd0dXFEd1EwNzVHbFdWbjU1dTNqZ3dhL2Fkc21tWnU5MHJ0NVUxNktkaUlnb0x3UWF6ZitwTDJBaDBXalVTTmt4RXNCN0ZUYjl2d21Fc09zMEg0SmNiZzdlUmFtbjUwTm81UWpybWdPS09wUThhN1Q4VTV6b09MT293L2kvK2RCdkprMVJxVlc1M213VDBZZEpxVkthN0xaRGhhL1o3b2s0L2ZtMm9nNkRpSWhNZU8vK1JSUUloR0R5aE16U3FOKzc1QWtBQ0FBSVJQKy8yUlNVZi8rMXhNbHJUSjRRL1RjeGVVSkVSUFRHZi9OT2dPaGR4ajlXaVlpSWlJaUkzamxNb0JDOWEvNmpNeHlJaUlpSWlJamVaYnhUSXlJaUlpSWlJaUl5Z3drVUlub3JWWXVWTCtvUWlJaUlQZ2o4TjVXSTZOM0dCQW9SdlpVVVJRWWVKcjBvNmpDSWlJamVhdzhTbzVDcWtCVjFHRVJFbEFzbVVJam9yZmc2bDBaNFVsUlJoMEZFUlBSZUMwK0tRbmxYbjZJT2c0aUljc0VFQ2hHOWxZOTlHK0ZLYkVSUmgwRkVSUFJldXhMM0dNM0xOaXpxTUlpSUtCZE1vQkRSVzZuakhRaHJhMGZzZUhTdXFFTWhJaUo2TDIxNUdBd0hXMWZVOEtwUzFLRVFFVkV1bUVBaG9yYzJ0dUdYdUpmeUNqc2VuaTNxVUlpSWlONHJXOEtEOFRndEFhUHJEeTNxVUlpSXlBd21VSWlvVVB6UWZCd2lGWm1ZR2JZTkI1OWN4b05FMWtVaElpSXk1a0ZpRkE0K3VZeHBWN1lnV3FYRTVJKy9MZXFRaUlnb0Q4UkZIUUFSZlRpK2JmZ2xMa1NHSWVqUkdleDhjZ20yRWt0Y2ZYVy9xTU1pSWlKNloxUjFyNEJVZVFiS3UvcWcvVWZ0dUd5SGlPZzl3Z1FLRVJXcTJ0NkJxTzBkV05SaEVCRVJFUkVSRlNvdTRTRWlJaUlpSWlJaU1vTUpGQ0lpSWlJaUlpSWlNN2lFSjQvVURpV2dLTjhTVUN0aGNXVmRnY2JRU0cwZ3I5SU5BQ0M1dVJ2Q2pBVHoxN1YyZ1R5d082QlJ3L0xjc2dKZEYwSXhNdXNPQVFCWVhOMEdRVnBNd2NZaElpSWlJaUlpK28vaURKUTgwbGc2UWxteUpwUWxheFo4RExIRm16R2tObms3U1dJRmxjZEhVSGw4VlBEckNrUzZNVFJTcXdLUFEwUkVSRVJFUlBSZnhRUUtFUkVSRVJFUkVaRVpYTUx6VGhGQVdhbzIxQzVsSUEzZFlQSW9qYTBiNUJWYVF2VGlCc1JSMXdFQXltSVZvQ3pmSEJhWDEwS1FtVnlncXl1TEIwQldkMmlCenMwcnk5TUxJSW9OLzFldlFVUkVSRVJFUkZUWU9BUGxuYUtCdkZJcktIenFRKzFjMnVSUmlwSzFvU3hkRDRyeXpiVWJCRUxJcS9XQ3l0MFBHYzBuUStYdVY3RExDd1NBUVBndi95Y29XR3hFUkVSRVJFUkVSWWd6VUV6UWlDeHlQQmFiM0NkUXlRRm9DdVc2a2ljWElQZHJCNFZ2VTFoY1hHbjBHRlhKV3Rwakg1M0pDa2dOcTVQemtGbDNDTlRPUHNoc01CelMyL3NodVhNd1g5Y1dwcnlDNU42UnQ0b0xaZk90QUFBZ0FFbEVRVlRmSEVGNi9MODZQaEVSRVJFUkVkRy9nUWtVSTlUV3pzaG9QYzM0VHFFWTZaM202bTJ5Q3ZvTjhvRE9VRHQ1bXhuNXpleUxqS1pqSVlCYTkxaDZhUTNFejY5QzlPUWk0TmNPU3MrcWtGcllHb3lnY2lzSHRZMExJRStEK0Zub201RXprMkIxY2g3azFYcENVYm9lNUg3dG9IYjBna1hJQ3ZQZjhPdHZMZVVscERkMzUvbDRJaUlpSWlJaW92OEtMdUVwSkJxUkZCcVJoWm4vcEc5T0VFbjA5a0VnQWdBSTArTWdqSHNNQ01WUWxxNW5jQjJGVHdNQWdPVHhPVUN0ekJHRUN0SXI2eUc5c1JPQUJvTFVPRUNqTmhpRGlJaUlpSWlJaVBLSE0xQ01FS2JIdzJibktMMXRHVTNIUXUzb0RhaVZzTm45cmY0SmFpVXNMNjdVVDVEa29DeGRCd3JmcHJySGxoZFdRSkR5U3ZkWWtCNm4rMW9jZVFseUZ4OG9TOVdHNk9WdDNYYU4xQVlxejZxQVJnM3h3MU1tcnlXNWZ3ekMrQWdXYXlVaUlpSWlJaUlxSkV5Z21KSnRkb2ZHd2c1cVJ5K2orMTRUcEw2Q3lmS29BaEdVbm9INm0xSmVRWmowek9qaDRtZWgwRmpZUXZMd05EU1dEbTkyYU5TUTNqMEVqZFFHd295RVhNTm44b1NJaUlpSWlJaW84RENCa2djcUQzL0FkSHJFTEtWUFBXaXNIS0V0Tkd0K0hJRXNCZExiK3dGQUw0RWlVR1FZTHd3ckVFTHUzeDZTOEpNUVpDWVZPRTRpSWlJaUlpSWlNbzRKbER4UWVsZlhmK3daQ0pWYk9WaGMzV0wrWklFSWlnb3RBUUNpWjJGUWVWVXplYWhHYkluTVJ2cExoeUNTWkkwalJFYXo4ZnE3a3A1QmVtVTk1UDd0b2FqUUVvb3lEV0FSdGhuaXlNdm00eUlpSWlJaUlpS2lQR01DeFF5MWxSTlU3cFhlYkJDS0lLczlFQkNJSUZDcklMMitQZGZ6RldVYVFHM3RESUZLQnVuOVk4aklKWUVDb1FocXA1S21ZOG01VDYwQUFJZ2Zub0xLdFJ6VUxqNlExUm9JbFljL3BLRWJzOW9yRXhFUkVSRVJFZEhiWWdMRkRGWHB1Z0FFRU1aSFFPMWNHbENySUwyNUcvTEtYYUVvMXd4UXlpQzl2Yy9vdVdvclJ5Zys2Z0FBRUllZkJtUXB1VjVMSUUrSDFiR1pldHRrZ2QyaGRpa0xhTlN3T3Y2ci92RktHUUJBbUpFSXExTnpJUS9vREVXNVpsQ1dyQVcxVTBsWWhDeUhNUGxGdnIvbjlBNXpBR0VoTjJpU1o4RDZ3T1RDSFpPSWlJaUlpSWpvLzRRSmxGeG9SRklveWpZR0FJaWZYb1RjdVRRQVFQTGdCRFRXemxENE5vV2lVbXNJWkNtUUdPbUtJNi8rR1RSaVN3aFVNa2p1SDROR2JMcExUOVlWOVF2TFNxeWhkaXFsZTJpcTZLejJWRFdrMTdkRG1CZ0pXZlhQb0xaMWcwWmluZWZ2Vlc4b3NRVWdLTndFaWtEOC8yK25uSHAyeWYvOW1vVkNubHJVRVJBUkVSRVJFVkVPVEtEa1FsbTJFVFFXdGhER1BZSXdOVVp2bi9UYWRtaXNuS0QwckFwNTFXNFFwc1pBRlAybTViQ3lWQjJvM1AwQUFKS2JleUdRcDBJamRzN1g5UlVsYXdMQ055K1J5cjBTVkY3VklMMnlBZHFDdEliRVR5OUNtUG9LYWp0M2lPSWU1dXQ2cjBudUhTbjhCSXBLVWFqajVlMmFzdi83TlF1RFNwWlIxQ0VRRVJFUkVSRlJEa3lnbUtBUlcwQlJ2amtBR0oxZEFtZ2d2YmdLNmthakFMRUV3cmhIdWoxcUd4ZklxM3dLQUJER1BZWWsvR1FCSWhCQTRkc2syME1CWkRYNlFtUHBBSTFLa1dzQlcyRjhCSVR4RVNiM2E4U1cwTmc0UTIzdEFvRmFDVkgwSGIzOTBsdDdDeER2dThlbTBUZEZIVUsrcFoyZUQ1R2RXMUdIUVVSRVJFUkVSRGt3Z1dLQ3dyODlOQloyRUdRbVEvd3NES3BpRlF5T0VhZ1ZzRHkzUkZ0UVZwa0pBTkJJckNDclB4d2FpUldnVnNMaXlscVltaTJTRzZWblZXaHNpMEVZOXdocWx6S0FSZ09MQy84Z3M5RW9LTXMyaGlBOUFkTDdSNDJlcTVGWVFXM2pBbzIxQ3pRMkxsRGJ2TGtoejJ6MGpYYUpUaFpSekQyREJBb1JFUkVSRVJFUjZXTUN4UWlWbzVldTlvbmsvbEZBb3pKNXJFQ2VsdTJCRUxLNlE2QzI4OUNlZTJzZmhDblJCWWhBQUlWZkcrMFlqODVBNWxJR0FDQ0tEWWYwK25iSXEzU0RJcUFqaEtuUkVLYkZRMW02amw3Q1JDUCtIM3RuSGQ3VTlmL3hWNU9tN2tDTHRHalI0dTQyR081RE4yd01CbXpBeG9ZTzJBWkR4aGd5aG15NHU3dHJhZEVDcFdpQlFxRlE2dDQwOXZzamJXaWFwRWFoN1BzN3IrZmgyWEx2dWVkK2t0dWNuUE0rSDdFeTJiTk9QTkdva1NSRlk1WVFtUXY3QkFLQlFDQVFDQVFDZ1VBZytQK0ZFRkNNb0M1WUZzd2tXdStUeHhleWZWMUt6YjZvQ21rOVZhUXZicGowRU1rS1paa21xQjJLSWcwUFJCTHpVdStjTFBBc2FxZmlLRXZVUSsza2dabGFoY0t6aFdFbkdqV1NwQ2pNRWlJd1M0cEJXYndPQUJZM05pTjljeDlKWWhSb1BueGlWNEZBSUJBSUJBS0JRQ0FRQ1A2TENBSEZDTEpubDBtcDNBV0xPL3N3VTJjdithbThlaStVSlJzQ0lJbDZodVhWOWJtNnQ4YlNIbm1samxvNzdoMHgyc2J5eG1iTVgvb2hmZVdQMnNZRjgyZSttQ1ZHSWttSXdDd3hBck9FQ0sxQWtobzZwSkZhNmdRVWFYUXdrb1NJWE5rbUVBZ0VBb0ZBSUJBSUJBTEIvMWVFZ0dJTVJTSVdON2RqL3N3MzY3Wm1FcExyREVUbFVWdjdNaWthcTB2L1pGdDR5WWk4ZG4rd3NFVVM4UmpwbS91b0hkME5HNm1WU0YvNUF5QkpqTVR5Mm9aYzNVc2dFQWdFQW9GQUlCQUlCQUpCOWhBQ2lnbGtRWmV5YktPUldpQnZNQXlWVzBVQXpKSmpzYnI0TjJiSk1ibTZwNnFnSjZyQ1hxQlJZK2xudXNxT1FDQVFDQVFDZ1VBZ0VBZ0VnZytMRUZEZUFaVmJKWjE0SWttTXhPckNYNWpGaCtXNlAwbmtNOHlVeVpnL1BvOGs1a1ZlbVNrUUNBUUNnVUFnRUFnRUFvSGdIUkVDeWp0Z0huSVQ5Y01US0l0V3gvTDhJc3lTb2pLL3dNd3MzUXZEMHNabWFnV3lXenVSUGJ1Y3Q0Wm1nZHJhbWVRMlV6L29QYTFPejBNU0cvSkI3eWtRQ0FRQ2dVQWdFQWdFQWtGdUVRTEtPMkxodncvWmd4UDY1WXhOb0hiMGVQdENrV3kwalN6SUo2OU15ejVtWm1pa2xoLzRucElQZXorQlFDQVFDQVFDZ1VBZ0VBamVBU0dndkRNYUEvRkU2VkVIdGIwYlpzcGt6SlFwYURRcU5EWUZVSlJ1RElDWklnbEpZbVIrR0dzVU0wVVNzdnRIUCt3OWsyTS82UDBFQW9GQUlCQUlCQUtCUUNCNEY0U0E4aDdRMkRpanFOak81SG56d0xNWUMrSEpMOHdVU1ZnRUhNaHZNd1FDZ1VBZ0VBZ0VBb0ZBSVBob0VRTEtlMEFTOHhLdFFLS2Y4MFNTR0lYNVUyOWs5NC9sazJVQ2dVQWdFQWdFQW9GQUlCQUljb09aUnFQNWVGd2hza25zcm0veTI0UWNZS1pOSHF0UjU3Y2gvKzl3NkxFa3YwM0lNUW5uRnlKeGNzZTY2bWY1YlVxdXVmVHNPbWVlWENRd01naDdDeHR1aGo3SWI1TUVBb0ZBSUJBSUJBTEJCNlM2YXpuaUZFbDRGaWhKcXpKTnFlZFJJNzlOeWhPRUI4cDdSd1AvUFkxS0lNZ1ZjODh2UVNHUHA3cExDVDd6cUVFWnh5TDViWkpBSUJBSUJBS0JRQ0RJQng3SHZDSXdKb1JqZDQ5eUljaVhINXVNeUcrVDNobFJDa1VnRU9RSlB4K2ZRMmtyQnlaVTcwNmI0cldFZUNJUUNBUUNnVUFnRVB3L3BveGpFZG9VcjhYa21wL2hJYk5tK3NrLzh0dWtkMFlJS0FLQjRKMlplMjRKVlJ5TDByVlUvZncyUlNBUUNBUUNnVUFnRUh4azlDalRpUEoyaGZqendyTDhOdVdkRUFLS1FDQjRKeTQ5djRaQ0hrL1gwZzN5MnhTQlFDQVFDQVFDZ1VEd2tkS2pUQ01TRXFPNEhPeVgzNmJrR2lHZ0NBU0NkK0xNNDR0VUwxQWl2ODBRQ0FRQ2dVQWdFQWdFSHprMUNwVGk5T01MK1cxR3JoRUNpa0FnZUNjQ0k1N2g2VmcwdjgwUUNBUUNnVUFnRUFnRUh6bWVqa1Y1RkJHVTMyYmtHaUdnQ0FTQ2Q4TGV3bG9rakJVSUJBS0JRQ0FRQ0FSWlV0YXBLSFl5cS93Mkk5Y0lBVVVnRUx3VE45ODh6RzhUQkFLQlFDQVFDQVFDd1grRS8vTDZRUWdvQW9GQUlCQUlCQUtCUUNBUUNBUlpJQVFVZ1VBZ0VBZ0VBb0ZBSUJBSUJJSXNFQUtLUUNBUUNBUUNnVUFnRUFnRUFrRVdDQUZGSUJBSUJBS0JRQ0FRQ0FRQ2dTQUxoSUFpRUFnRUFvRkFJQkFJQkFLQlFKQUZRa0FSQ0Q0Mk5QbHRnRUFnRUFnRUFvRkFJQkFJTWlJRUZJSGdZME90eUc4TFBnb1M1RWtjdVgySm04OU5sem1MUzA3a3lPMUwzSDhWOUFFdCsvaDVGUjJPV3FQV3ZWYW9sT3ozdThEdDRFZjVhRlh1Q0kyTklDd3V5dVQ1b1BCWCtHZmpmVjE2ZEl0VGQ2L21wV2w2M0h6K2tER2I1bVg2OTJxSzF6RVJCSVcvUXFQSkcvWDBaVlFZSndJdTUvcDZ1U0xGNE5neGYxK3VQQWt3ZWMycjZQQmMzODhZV1QxM2dNZGhMMWg1ZGk5aGNkRzZZeStqd2xoNWRpOHZvOEoweHlMaVkxaDVkaStCb1M5eWJjL1ZwM2Z4QzdxZnEydnZoVHpGNzlrRHZlOWtlb0lqWG5QMi9uVVM1RWxaOW1XcWo0eGNlblNMYlplUG8xS3JjbVRyL3dKeXBZS0FrS2ZaL3F3RXhoSGpraUZaalVzcnorNmwvNy9UOHZTZUh3cTFSczNONXcvejlIc2pWNlN3MmVjb3p5TmU1N3FQdkJ3L2M4TEZoemU1SG5RdjIrM2o1WW5FSnNWbjJpWThMcHFBa0tla0tMT2U1NGZIUmVQMzdBSEpLZkpNMjRYR1J1QWYvQWlsU3BsdFd3WHZ6bjlTUUpHNmxNeHZFd1FmT2YvbHZ4R05TZ2dvQU9zdUhtVFV4aitJVG93ejJXYkYyVDJNMnZoSG52OXdBa1FueHZFMFBJU2J6eDl5TXVBS1czeVA4ZWZSall6YStBZG43MThId0NmUW4yMlhqeHY5RnhFZmsrYzJaWWZrRkRtZkw1OUs3NlUvNlNhKzBZbHhUTnI1TjdNT3JzbDJQMEhocjZqOXl3Q08rZnRtMlZhdVNPRmxWQmord1k4NGMrOGFPNjZld3Z2aHJVeXYwV2cwdkltTjVOYnp6TVdQUVN0K1pjeW1QMDJlWDNCc0V3TlcvSktsalF1UGIyUDZ2aFZadHNzdHI2TERPWFRMTzFjVDlxL1h6S1ROdkZGbzhzRDlUS1ZXTWVEZmFZemUrQWVQdzNJdUdPeThkcHBQNW80a0pOMzdTRXBKWnVhQlZmeXdkYUhSQ2VMeU03dG9NMjhVcDdNaFVPWFZjd2U0Ky9JcGN3NnY0M1gwVzdFa0tDeUVPWWZYRVJRV29qdjJPamFTT1lmWGNlZEZZSmIybVdMNjNoWDhjWFJqcnE3OSsrUjJlaTZaeUtQWHdVYlBiN2w4Z3E5Vy84YkZMTDR6TzYrZDVyTy9KeEFhRzZFN0ZwTVl6OVRkeS9WRUpJQk5Qc2Y0YWRjeWxDcDlBZVd2RTFzSmVQbkVvTy9KTzVjeWN0MGMzZXZZNUFTQ0kwT3ovR2RzTVJrZUY4MlIyNWV5L0hjeTRJclI5M2tqNkI1ak5zM0xkT3pQakRQM3J0Rmw0VmpXWFR5WXErcy9KUEh5Uk8zWStTS1FzL2V2cytQcUtmNCt1WjNmRHF6T2I5UEV1R1NFck1hbG9NaFhCb3Z1TS9ldXNjSDdjTGIrUFhzSG9lRmR1ZklrZ00vK25zQ1VuY3Z5ck05VDk2NHliYzgvSEw3dG5lcys4bXI4UEh6Ym00TzNMdWdkT3hGd21VUjVzdEgyTXcrc1p0bnBYZG0yODhldGkvanM3NG1adHRsNTdSUmRGbzdWK3pzMnhmRTd2dlJjTWpITHY0bE5sNDdTYmZGNG9uSTVYZ3B5aDNsK0c1QWJwSTd1cUNMRmpyUEFORkpIOS93MklkZG81SmtyMlA4ZmVCTWJ5Y3J6K3loazcwUm9UQVRiTGgvWE8rL21XSUJxSG1WWjUzMlFnblpPQklZR0V4aHErT1BhdFZZTExNMWxnSFp5c01YM0dQNHZBbmtWRTRHanRTMWwzWW96dUVrbm1sZW9aWEJ0MzJVLzhTaERuMUtKbEVMMlRwUXFWSXptRldxeDlmSXhEdDB5UGpFb1Y3Z0VCZXdjYy9zUjVKcUZKN2J5UFBJMUF4cTN4OHpNRElCQzlzNzBxOStXTlJmMmMvNmhIMDNMMWNpeUg2VmFTWFJpSENrWkJMMlpCOVp3S3VBS1NRbzVTU25KSktiSURYYUdMR1VXMUN4Um5rYmxxZ0d3OXVJQlhzZEVFaEVYVFZoY05LOWp3Z21PZXFQYlVUdzhkaEhsQ2hmUGk3Zi9UaHp6OXpWNHYrbHBWcjRHRHRaMmVYN2ZpSVJZQ3RrN0lURjc5ejBOcVVUS0QrMitZUFRHZWN6WXU0cTFRMy9PMGZYVlBjb1JsNXpBaUxXejJEcHlGdFlXVmxoYldER241N2NNV1BFTHYrejlsL2w5eCtyYW43MS9uVCtQYnNMVjNwbnlSZlNGNi8vS2MzK2Z4Q1RHYy9iQmRlcVhxVUw1SWlXTXRqbCt4d2NuRzN0YVZEUWNoOUtqMFdpNDgrSUozZjRheDRyQlUvQXFWcG9IcjUreDgrcEpyajI5eStiaHYrRnM2MkR5K2gxWFQvSFhpVzBjdnUzTm9lOFhJcFZJOWV5TVRyY0kzZXh6bEhsSHNoYU1hcGFveVBadlp1a2RlL0RxR2FNMi9rR3Bna1V4bDBxTlhoZWRHRWV5SWdXLzZac01yaDI2ZGhiMlZqWWt5Sk54c3JIUDBvYU03TDF4Rm11WkZUMXF0OHp4dGUrS1NxMGkyWWluaExXRkpWTjJMZWZxa3dDU0ZISVNVK1RFSnljYTNWV1htRWx3c1hWZ1JJc2VGTEJ6SkRneWxJMlhEaHUwYzdDeTVadFd2Ymo1L0NGak55L0lsbjJydnBwS3FZSkZzOVZXakV0NXd5YWZvNXk5ZnozTHoxR3RVYlBZZmh3bENoUUd0RUxpRisvb3pXSm1ac2FkMzdicDVnS1pjZUNtVmx6NHJFN3V2amV2b3NONTh1YWwzckd0cVhPMzRnVUttOXhVS1Yra0JBWHRuWXlleTh2eDg1aS9EMGY5ZmJHM3NxVlorWnFjdVhlTkVldm04RVBienhuUjhyT3MzcDVSSXVOanVCUHloRm9sS3VUcSt0eHc4L2xESnU1WXpNUU9nNHpPWFFVZmh2K2tnQ0lyMVpDVXA5NklaQkVDNDVnaEs5MDR2NDNJUGFvVTFIR3ZrZGdYem05TDhnV05Sc05QdTVZaFY2WmdiMlhEN0lOcmNiVFJYN1RXS2xtUnc3ZThkUlBzdVVjMllHZHBiZEJYMnlvTmRRTEt5UFcvazZSSXBrU0JJbFIxOXlRNE1oVHZSN2Z3Zm5TTGIxdjE0cnRQK3hwY1g2MTRXWDdxT0JnSEd6dGNiQnh3dG5Vd21JZ1VjU3JJb2UvZlRsNVAzcjNDK0cyTDgrS2p5REcrai8xWmZYNC9sZDA5NmQrd3ZkNjVyNXQzWTl2bDQwemR0WXk5bytkbHV0REtqSkNvTUVMakl1bFJxeVZPTm5ZNFd0dmhZR09IczQwOWJvNHVGSFVxWkNBY0hiN2x3OTFYVHloazUwaGNjaEpKQ2puOUc3YkgzYm1RcnYzcm1BaStYanVic1czNzBheDh6VngvQmlxMWlzaUVXSVBqU3JVQ2xWcHRkTWZjenRJYWF3c3JmdHExTk5OZDczM2Z6Y2ZyUFFnb2tRa3hWQ3hhS3MvNmExKzFFV3RLSE1UQjJwWkVlVEkybGxiWnZ0YlR6WjNwM1lienc5YUZUTnY5RDMvMEdRTkF3N0xWNkZxek9YdHZuR1Z3NDA1VThTaExjR1FvWTdjc3dNN1NtbFZEcGxMTXVaQmVYM245M0g4L3RKNk5sNDdvWHFzMFdwZmxQc3VuSUVsMXFGV2o5YmdZdG00bUVxU3B4N1NMMU1tN2xqQjE5eis2Ni9zMmFNM2tqbDhDc08vR09WNUVocHE4ZDNoOE5ISHlSSmFjM0c2eWpZdWRFMzNyZndwb2Q4Y1ZLaVU3cjUxQ3JsRFF2WFp6dlYxeVcwdHJwQklwZmtIM0NRcC9SYWZxVFFpTmpUVGFyN3V6SzJabVp2U3M4d25PTnZhTTN2UUhmWmY5eEpJQjQybFNyZ1p6ZW83aWg2MExHYko2Qmh1SHpURDZ2SDBmKy9Qem51VzQyRG13Zk9Ca1BmSEVHSzByMTZORWdTS3M4ejdJdlpDbnpPazVTdTk4ZEdJY1UzY3ZwNkNkNlhGaytlQkp1RHU1R2oyMzV1SUIvam16VysrWWYvQWpCcSthZ2EyRkZSdUdUZGY3ZXdwOEU4emFEQjRsbFlxVW9sK0R0cHk2ZTVXbnFRczNqWm1HYy9ldlU2cFFNYlpmUG1sdzM5S3V4V2hacVU2bTcvMWQ4QTI4dzhDVmhoNXhoNzVmU1BYaVpWR3JWZGhhMldDZit1OStTQkI3YnB6bGo5NmpxZXp1aVl1dEE4NjI5bnFMN2RDWUNGYWQzNCtsVEtiN201WXJVeWhrNzhRM3JYcGhKYk9ndEdzeHZmczllZk9TNTVHdnFWMnFJbmFXTnJyakZsSlp0dCtMR0pmZS9mY29qZUl1aFRrOTBiUm5oMy93STdvdEhxOTNySUM5TTkyTmlJQ2hNWkdjdVhlTktoNmVlQlVyYmJMUHMvZXVFeEVmYlRCbmVSUWF6SjdyWnczYUg3N2xqYTJsRlNmdlh1UGszV3NtKzNWemNHWmc0NDRHeDA4R1hPRlhFMTZlb3pmT005bmY0aS9HMGE1cVE3MWo3MlA4bk50N0RDSFI0WXpkc29DL3Z4alBEMXNYVXFORWVZWTI2MnJTdHF5NCtmd2h3OWJPNHNCMzh3M09QUTU3d2FxeisvU08zWHV0M2Z6LzgraEc3Tk45THdIR3RlK2ZyWG1aVCtCdEFrTmZVTWpCSmRkMkM5NmQvNlNBSW5VdWdVV3BScVE4dlpqZnBnZytRaXc4bXlOMThzaHZNM0tQeEJ6Rml4dFlWbXlmZGR2L1FSWWMzOEtaZTlkWTBuOENqamEyREZvNW5ka2RCdW45d0c3eFBjYlUzY3Y1dWtWM1JyZnV3NmQvZkVPSGFrMFkzNzYveVg2L2I5T1hUaldhNG1CbEMyaUZtdlhlaDVpeGZ4WExUdTlpWUtNT0JqOWV6allPMUN4WjBXU2ZpU2x5YkMyczlMd1NyR1habnhUbUphK2l3eG16NlU4c3pTMzRvL2RvZ3dWU1FYc25mdTAyakhIYi9tTDBwbm1zL2Vwbmd6WUtsVkszZy9RaTZnMEFvZEVSUEhqMURJQ1NoYlE3bC9hV05renYvblcyYmRzMGZEb3lxZmJuWnZ5MnZ6ai93SStKSFFicXRZbE5pc2ZaeHA0aHEyWXdxblZ2UnJmcWJYTFg3RlYwT1BkQ25tcnRpNDFFcVZMcjNMU2RiUjNvdWNTMEcyMkRHVjhhSEp2WWZpQmZOZS9LNzcxR0dZMU4zbnZqTEtmdVhzWFdJdStmN2V1WUNGS1VTdHpzc3pjWk9uN0hseCsyTE1xeW5Sb1Y5ME9DcURkOWNLYnRadmNhU2NkcVRmU09kYW5aaktDSVYzU3AwVXp2K0lRT0F4bllxRDFWUE1vQ1VOaXhBRzBxMTZkcnJlWlVLR0lZTnBuWHo3MVIyYXJZcFZ0MFBYajluTU8zdmVsUnF5VnVEczRBUEk5OHphNXJaK2hZclRIRlhiUWlkRmhjTkJ0OWp0Q3lZaDBxcHJPelN2R3l1djgvZU9zaXZvRjNUSDVPeVVwdEhQcnlNM3RNdHZFczdLNFRVSDdjK2hmSDd2am96bVVVVlhkOE00Y2FKY3F6NCtvcFFMdjdtN1lEbkpHQVdkdDFRbkFycjdxc0hEeUZjZHYrd3NWV0sxUjJxZG1NUjZIUFdYNW1OMnU5RHpJeXcyNXFaSHdNSTliTndVcG14WnF2ZnFGa3dTS0FOa3duSVZrYi9paFh5a2xSS1hRaGFFVWNDbEtta0RzbkFpN3pKT3lsd1FKbndmRXRBQXh1MnRuazU5SG1qMUVtendIWVc3MWRRQnk0ZVlGSk81ZmdZbVBQeHE5bjRPSGlwdGMyTkRxU3JiN0hLVkdnTUJibU1vS2ozaEJlTnBwK0RkcXkrOW9aamdmNFltVnVDWUM1UkVad3hCc1duZGltMTBleVVrNzdxZzNmcTRDU1J0LzZiU2poVXBpN3I1NnkzKzg4QUwzcXRxWnQ2dWVZOWp1MDdmSng5dHc0UzZXaXBTbnJwcDIzM0huNUdCZGJSNG82RmRUcmMxN3Y3M1RQNFp2MWM3bjUvQUVBRllxVVpPV1hVL1RhemoyOGdYL1A3bVpxbDZGNDVVSUVFZU5TOXNlbEJIa1MzbyswM2hVdkk4TlFhN1NmQjBETlZNOEVOZXBNd3pzakVneERma3NVS014djNVY1lIUGQrZUlzejk2N1JxbUlkdm1uVnkyU2YvWlpQSVQ0NTBlRDQwN0NYL0h0MnQ1NGdsNTROM29iZVRta2tLK1ZVS0Z6Q3FJQ1N4cHF2cHVIcG12VWMvTkpqZnlacys4dm91ZmN4ZmxxYXkvaWo5eGc2TFBpTy92OU93ODNCaFNYOXgyTXVOZWVvdncrUE0zZ2NSeWJFb2xLckRVVHpObFViNk41ZjJqekptRmVYUmczSlNuMXZORlZxbmhLRlNtbHd6bFN1b1NtN2w5T2pkZ3Y2MU5QK3RweTZkeFYzRjlkY2ZhOEZlY2QvVWtBQnNQRHFoT0tsSDVxVWhQdzJSZkFSWVdibGlLVlhwL3cyNDUyUU9ybWpESHVJckZnTkpBNUY4dHVjRDhwNjcwTXNQYldEWWMyNzA2WktmVFFhRGEyOTZ2TDlsZ1dVZFN1T3A1czJOQ3NtS1o3cUpjcngvYWQ5TVplYTgzWHo3a3piOHc5VjNNc1lUUFRUK0x4Qk83M1habVptREd6Y2tjVW50eE9kR01mcm1JZ2NlMlVFUjd5bVVPckNMVCtKVFU1ZytMbzVSTVRITUwvdldOMUVQQ1BkYXJYQUo5Q2YzZGZQTUc3Ykl1YjBISVdGK2RzZHlkY3hFWFJZOEozZU5YTU9yMlBPNFhXQWRoYzFONlJOVmpQRHdkcU9WVU9tTUgzZktoYWYyRVpnYUREeitueG50SzEzNEcwbWJ0ZWZVQTFicXcwam1OTnJGRE43R0U0Ni96MjdoNWlrQk1hMSs4TGdYTFhpNVFENHBGSWRGQ3FsZ2IwSC9NNGprMG9wNGxTUUtqOFplaXJCVzgrSEg3Y3RaUHkyeFhnV2RtZlBxRCt5ZU5kdy81VldDSXJPSXZsY0dzVmMzT2hSdTRYdTljUFE1MXg1RWtDYnlnMG9aTUlOR3JRaXdyRTdQbmdWSzBPTjFQY0w2RVNHZzdjdU1HbjdVcjFyVm1iWVBUUEZ3WnY2WVd4LzlCbE4yeW9OOHZ5NU55NVhuY2JscXV0ZUg3aDVnY08zdmVsWnA2VnU4ZVQ5OEJhN3JwMmhjL1ZtdWhDeWdKQ25iUFE1UXF0S2RlbGFxN25SdmxjTS9nblE1cVI0RXh0RjZVTDZPL3FkRm55UHZiVXRtNGYvcG5mODV2T0hsSFl0cGxzUXAwY3FrVEk2d3dMblptcWVJTkErazMwM3oxSEZ3NVB1TlZzWVhML1I1ekNQMzd6RUlzUG4yTEJzTlU1UFhLNFRWUURHdHYyY3NtN0Y2VnlqcVVFL0xuYU8vTnhsS0tWZGkrbE51aGNkMzJxUUo2VEpyS0VBL054bEtQMGJ0UWMwT3UrZU5PTGxpV3p3UGt5ZFVwV29VNnFTd2YzU09EWnVjWlllS0xGSjhjdzhzSnBkMTg3UXZFSk41dllhalV1cUI1dGFvellJZTFnNllDTGxpNVNnMzNKOXdhQkc4UW9Hb1VRWjZmSDMrRXpQNXlVZHFqV2lmcGtxSExoNVFTZWdSTWJIMFBMM0VmU3AzOFpnd1o2ZWFidVg4K1ROU3k1T1dhbm5QZkloRWVOUzlzZWxWekhoakZ6L3U5Nnh0TmVyaGt3RjRFWGtHOTEzNjBNaFY2WmdKYk0wZVQ2OUlKZGQydjA1T3NzMkxuWk9GTWtnL2huRE9RdHZ6dmN4ZmxySkxIQzFkeUk0OGcwVE9nekVOZFdMNDREZkJUMFJGclJpVVZSQ25FNDBWNk5HcmtpaHRLdTdUa0M1bjdxNVZPZlhRY2lWS2FnMWF0MGNvVXV0cHN6dis3MmVUY3ZQN09KdVNCQVRPd3pTQ2RrWk9lYnZ5K0hiRjZsYjJndUFKSGt5Y3crdjU1TktkVWxSS3JqNTdDRVNNNG51UGdxMVZwUnA4ZnNJekRUNkl0K1A3VDdQVk93UzVKNy9ySUFpc2JURHJzMHZKRjNiZ1BMVjdmdzJSL0FSWUY2NE10WjFCbUptYnZvSDQ3K0F4TjROZFh3WXlmY09ZVjN6Yzh4a2hxRXAvNnMwTEZ1VklVMDc0K0hpeHBvTCt3R29WTFFVRWZFeFhIaDRnd3NQYndCZ2FTNmp0VmM5TnFTTEM2OWVvaHdoVVdHc3ViQ2ZmdlhiWWltenlQSitDcFdTSklVY2M2azV4UXNZaGt6NVBybER5em42aS9GQ0RrNXNHem1iZ0pDbkJMNTVRWWRxK3VGaUVvbjJCOHhZSEh3YWo4TmVzUDN5U2JxWjJDSExDZkh5Ukw1Y05aMkFsNDhaMHJRem5XczB5YlQ5cjkyRzhTTHFEZnY5TGhBU0hjN3lnWk4wZVFaY0hWellPbUltQUZlZTNtWCswVTJNYnQyYmhwNVZBU2hld00xa3Y1bVJ0aHNIRUJJZFRvcEtvWGVzWWRtcTJGbmFJSlZJK2JYYk1GenNISGowK2preUUva1RPbFJ0U0tOVW0zN1oreStYSDkvaHlBL2FuU3huRzN1c0xBekhnRjNYenFKVXEraWR1b3RqalAxK0YxaHdiQk83dnYxZHQ0Z0RDSHp6Z3JKdUhzaWtVanBWTng0ZUdCd1ZpaytnUHpWTFZNREQyUTFYeCt6dDNONEwwYnIwWGcrNlQyeHlndEdGZUhxOGlwYkNxOXN3M2V2clFmZm92WFF5amNwV3BWK0R0aWF2MitKN25HTjNmQmphdkl2QnppNkFVcWtpU1pGTSs2cU5LT0pVSUZ1MlorUkZaQmpIN3ZpZ1NOMWx5K3ZubmhFbkd6dThpcFhCMnVMdEdHbG5aWU5Yc1RMWXBmTnVzSlpaNEZXc0RFNjJXZWZUK0diOVhCNjhlc2JtRWI4WmlDZ1plUlFhektBVnYxQzhnQnQ3UnM4ejhPaVNTc3dNZG9nM2VCL1dMUUJXbmQrSFhLRmdRdnNCMUM5VHhhRC80d0crUElzSXhjek1qRVI1TWd0UGJPYWJscjF3dExIVGlTZjNYd1d4MGVkdFdOUFZvTHNBM0EzUkpvcjlkZDlLM1poMDdkazl0bDg5U1VQUHFyU3Yyb2pQRzdTbFpZWGFBRXpmdndLWlJNYWtqb01BZENFaEtyV2FtS1E0NHVXSnVzWDhGdDlqeENiRk0vS1R6UE1HZkxYcU41T0wxZWdrYmFpY1FxWGlYc2hUSnJZZnlKQm1YWFM3L1B2OUxyRG00bjZXOXArUXJjWFlmd0VYTzBlODNNdXc2ZEpSaGpicmFqUkgxdldnZTl3T0RtUkFvdzc1SnA2QUdKZHlNaTZWTEJ2ejZtb0FBQ0FBU1VSQlZGQ0VDNU8xb1N2emptN2t5RzF2VG8zWGh1dTQyRG15d2Zzd2JnNHVMUHI4QjVNMlBnbDd5ZVNkUzAyZXp3MEtwUUpMV2ZaRHR2S0t6eGFQeTFiT0ZYVVdXUmp5Y3Z3RXVQdnFLY1BYekNJaEpSbGJTeXQ4QW0vckNjNmVydTY2ZVFSb3hhSml6cTQ2NzY0SHI1NFpiREQ1QnoraVJvbnlkSzdlbEcyWFR4QWVIODAzbi9RRW9JeHI1cjhmcHJnV2RJL2J3WStvVjdveUFPTTdEbURFdWprc09McUpncWtiZHNOYmROZjlCbmdIM3ViS2t3QUdOT3lBYllhNVQxV1BzZ2plRC85WkFRWEF6TUlHbTRaZm8zam1pL0wxWFZTeElhaGpYK1czV1lJUGlNU2hDRktISXBnWDlrSldvbjUrbTVOSG1HRlZzUU5KdDdhVGZHY2YxbFc3Z3pSck1lQi9BVTlYRHlaMUhFeUxPY01KajlOM2FmVVBmZ3hvMVhhbFNtazBWT2JPaXljb1ZVcTYxR2lXcFlBU2xSREw3SU5ya1N0U0dOR3lCN1pHY3FnVWRTeElsd3c3dW5aV05rUW54akZ1NjBJc1pSWjBxNjIvODFIVVNSdHZQZnZnYWhxV3JZNFpaa3pvTUVDdnpmUzlLL0YrZElzYnorNno0NXM1NUpiUTJBaUdyNXVEZjNBZ1BldDh3c1FPZzdLOHh0ckNpdFZmVG1YRSt0KzU4TkNQRHZPL1kwS0hRWFN1MFFSTGN4bTFVM2VVRDl6VWhraVdLbFJNZHl5M1pOeWR5M2pzMFBjTGNYVncxbmtBalduZHgranVjL3IzWUowYVRtTWxzOERNekN4UEZsbWVoZDE1RlJQQmxGM0xXRHBRR3dZa1Y2VHdMT0kxZmVwOWlzUk13cXllM3hpOTlzanRTL2dFK3RPdmZ0c2M3ZXI1UHRhR2phalVLaTQ4OERNUTVMS2lxa2RaYkN5czhIbnNuK2xDNWVwVGJhblArcVVOSjVycDZkZWdqZEhKYUhZNDkrQ0dudHQxWGo5MzBGWk5TQXM3QVJqY3VDTjNYZ1RxVmRnWjNMZ2pUOE5lOGpUc3BkNng2SVE0OXFiRy9zdk16WTErMWo5MStwSSt5eVl6Y01VdmJCa3hFM2RuNHg0VUw2UENHTEpxT2hvMFRPOCtJc3VjSWhsNUVmV0dEWmNPVWI5TUZaT2Z0MXFqMGUyZW5naTR6T3J6QnpoNjI0ZkZYNHluV21yNFVVaFVHRnQ5anh0MXg3ZVdXWEhBVDkrdFBVbVJqS1c1QmUyck5xSjBvV0tVTGxTTXBKUmtua2U4cGthSkNqcXZuVFRrU2dVS2xZclRkNi9wRmh1YmZZNWhZMkZGd01zbnVvbytyU3JWMDNrSXBqR3NlWGNLMkRtUXJFaGg5c0cxakc3ZGh3S3BPVk5PM2IzQzhUdVhLV0RueUw0eDgvVVdYRGVmUDJUU3pzVjRGbkxITVljNWgveUM3aE1XcjErUnFKQzlNelZLbE05UlArK0x6eHUwNWZMamVheTdlSkN4YlQ4M09ML294RllzWlRLR3QraWVEOWE5Ull4TDJSK1h6S1htdXQ4ZjY5UUZiTWJmSTB0emkweC9SOU43aytVVlNTa3BPbnMrSk4rMTZhZWJCMlhHM1pkUFdYSE9kRWhrWnVSMC9BeUpEcWYzMzVOeGMzUm0zYkJmV1hGMkwwZjlMekhyczIreUpmWVlJend1bW51dmdwalJmVGg5NjdmQk8vQVdLU29GL1J1MVI2RlM4akEwbUlEVVVPTTAzc1JxYzdBOWZ2T0NoQlRENmo4VkNoZm53ZXNneWhaK216RFh6ZDZGRVMxNjRHUmp4OThuZDlDNGJIVzlzVU91VkhEbFNRQ0RtM1Nra0gzK2UwVC9mK0UvTGFDa0lTdFIvMzlvOFN3UWdNU3hLRlpWdXBIc3Y0Y2t2MjFZVmVtR21XWGVKNi84V0RremNibkpjelAycjJMZHhZT2NtN1JjejBzQXRKUFB4Um5pM3RQenpmcTV4Q2JIRTVrUXk1TTNMeWhSb0FpLzlSaWhpeTNOU1BFQ2hRMTJRQlFxSmUzL0hNUFQ4QkJtZlRiU1lJRlZ4ZDJUTHhxMFk1L2ZPZFpkUEVCbGQ4TWRnR2JsYTNJajZBRXRLOVkyYVd0VytBYy9ZdGphV1lURlJkT3Rabk5tZmpZeTJ4TUJLd3RML2hrMGlWLzNyV0RiNVJPTTNUS2Z2VGZPc09yTHFaaVptYUhXcURsMVYxdGk5T2h0SCtSS0JaK2xTMllYbjVMRTdHeVVSTGF6dEdGVTY5NmNISy9kV2RPZ29jL1N5YWcxYW5aODgzYkNlanY0RVQyWFRHUk9yMjlwWDdVUlFLNHJQNmpVS3JaZFBtRndQRHd1aW5oNUVwdDlqdW9kLzhTckRtNE8ycDNOU2tWS01lcVRuaXc0dm9YdFYwN1FxMjVyemovMFE2VldVYmUwZHZJYm5Sakh6aXVuOUhiTGMwdThQSkVyVCs3Zzd1S0tVcVZpei9Xek9WNm95S1RtdEtoWWl6UDNycHZjS1pZckZaeC80SWRYc1RJbXF4MmtKeUkraGozWHptVGJCZ2NiVzNyVmJXMXcvSDA4OTlrSDF2STg4dDFMZmRwYjJSajlyTXNWTHM2Uy9oTVl0UEpYdnQrOGdCM2Z6RFpva3loUFp1Q0tuNGxLaUdmTlYxT3BuaTcwSUx0SXpNeG83VldQWVMyNjh6anNCV1VLR1ZhT1V5aFZ5TXkxMDdRdU5ac2hrVWlZdUdNeGZaZFA1dGR1dytsWjV4TmQyK3k0NHlmSWs2ZzJ0Wi9CY2U5SHQxR2tsanZPYUV0eWl0YVQ3b2kvdDA1QVNVcVJrNnhJWWY3UnpXalFvTkZvS09ic3FoTlFLaFVyeGFvaFU2bFh5Z3NyQzB0dVBuOUlXRndVSWRGdmREbGlLaFl0cGN0bGtmNTdGQkR5bEM5WHphQ2duUk1ydnB5U28wU2pBSCtkM0k3M28xdFltbXNGZExreWhhYmxheGprQ01rdlB2V3FoNnVETTV0OGp6S2laUSs5Yzc2UC9ibjA2RGJEVzNUWGhSYmtCMkpjeXJ2Zm96U2VSNzQyR2Y0SmJ4TmQ1eVZ4eVlrVWNUYTlzWkFXYnBvVDBuS2daRWJqY2pXeWxaL0Qxc0lxMXdKS1RzZlBvazRGbWRkM05QVktWOGJKeHA0R25sWFlmdVVFVDhORHN2UTBOTVZSLzBzQU5EV1NaRGc4THBvdUM4Y2FIRS9qNjdYR3d3MnYvN0tlT3krZXBJWlB2dVhiVnIxWWQvRWc0ZkhSREdvaVFuSStCdjRuQkJTQjRIOFJxWE1Kckd2MEpjbC9ONG5YTm1EaFVRdVplMDJRL085L2JSK0ZCdXZ0SHFmbmVZUjI4WFR1d1EwRHI1RW5iMTVrMnUrbHdGdkVwVXVxSnBPYUV4b2JpVnlSa3EyUW43UnJmdWs2aklTVUpENnRiRnk0L2FYYk1INUo1ODZja1MrYmR1YkxUSkl2Wm9lQzlzNUlKVkxHdE81REVlZEMvSHMyWnhNUkYxc0hadllZU1d1dmVrelp0WXhCVFRycEZqSVhIdDdrZFV3RUFEZWZQK0RNL2F1VWQvUFE1WmxJVHBHejJVZS90TFJLb3lSRnFjUlNacUhMbVZEUTNwRlJyWHZyWW4xdkJOMGpJajZHZ25aT1dGdFlVTkRPQ2FsRWlwT05IWldLbFdMMHhuazhiUFhjYUVXa3JBaUxpK0xFbmN2VUtlM0Y3SVByU0ZFcFVLbFZCcDVLc3c5cTg3bWtlVEo1dW5ub0JCU0E0UzE3Y09yZVZYN2J2NXA2WmFwdzNOOFhtVlNxbXlUdHVYNkdPWWZYWVdWaHdSY04zeTNSODVsNzExR29WTFR5cW9kR28yR0Q5MkZDWXlQMDdNa09uemRveDZGYjN1eThjc3JvMzlXUlc5NUVKOGJ4bzVIOEwybTBxRmliZmQvTnAyU0J3Z1JGdk5ibHZja094VjBLMDZ0dWEycVZyTUMrNytiamtWcjE0bjA5OTdxbHZWZyswSGlpWUxsU1NXUjhERTYyZGxpYmlQK2Z0R01KbHdKTmgvNDI4S3pDZ243ZlU2TzRjYThGRzBzclJuN3lHVVdkQ3VYYU82dW9VeUVXOXZ1QmJaZVBNMlgzY3BZUG5NUW5HWktiS3RVS3Zhb3BuYW8zb1poVFFZYXRuYTFMb3B3WEhMaXB6ZEZ4NThWajJ2LzVIWE43amFKTFRhMjRFWitTaUZRaTVmVGQ2N3EvVGQ5cGI4WFRtUWZXc09iQ2ZzcW5McXFPMy9GbDVvSFZCdmVRbUVsWWVXNnZMaDlJZXViMy9aNWFKU3ZpOSt3QlE5Zk14RnBtd2ZwaDAzTXRJclNzVkp2bEF5Y0JNSHpkYkpTcDR0REhnTG5VbkQ3MVBzWC94V1BpNWZvNzBFL0RYdUhoNHNyd0RNSktaandORDJIWnFaMEd4Kys4MUhwc0xqcStCYWQwWGp4V01zc3NFNENMY2VuZGY0L2tTZ1duNzE2bHJKdTJITEt6cmIxQmN1ZjB2SW9KWi9YNUF6bStUMmJFeVJNcGE4U3pObzJXRmV2Z2FTSmZtaWsycFFzWE5FWGZwWk9SU3JJV25KU3F0NktSUnFOaHdiSE4xQzN0cFpmbnloUzVHVC9iVkc2ZysvK1UxSEN1Z0pkUGNpMmdsQzFjbkNGTk94dFVlUUt3dGJSaVNmOEp1R2FTSSsvY2d4dnN1WDZHaVIwR1VkaFIrOTBLaVE0bk5pbWVhdTZldWpsWUdsZWYzcVdNYTdFOHFRb2xlSGYrOTFkaUFzRi9HSW05R3pZMSs1SHl6SmVVb0V1a0JGMUM2dWlPeExFb0Vpc0h6Q3p0SVlldTQvOEZGcC9ZeHVIYjNwbTJHV2NpZTN0bStFM2ZoRnFqSmpvaER2K1hqMWw1YmkrTFQyemo3UDNyYkI4NTJ5QmUvM1YwQk5zdTZ3c0ZUcmIyS0ZVcXB1eGF4b1R0bWUvZXJCLzZpMDUweUd1S09CWGs4QStMY0xDeXBjdWlId2xJblRCbkY2OWlaZWhWdHpYTks5VGl6TVRsZXU5OTQ2VWp1Tmc1RUJrZnk2ald2Zm4zekI1R2JackhnZThXQUJvSzJUdmhNMVhmQTJXenoxR203Zm1IM2QvT3BYd1I0enRVMjY5b3k0cktsU2wwKzJzYzFUM0tzZUR6SDNDeXNXZmRWNzlveXd1ZTNFNXNVZ0xUdW55VnFmMGFqWVk3THgvelBES1V1T1JFR3Y0MkJJMUd3N2FScy9DZnVZV2xwM2V5NE5obWpvOWJiRFM4cDllU3lUd05mMEcxRE05SEtwRXl0L2RvdWl6NmdSKzJMdURKbXhBYWw2dWhxeGpTdjJGN3RsODV5ZHpERzJoUnNZN1J5Vk4yV1o5YTdhQkQxVWFZUzZXc3UzaVExZWYzTTZsajVoVXFNbEszdEJkZVJVdXg2dncrZXRadHBWZmRSS1ZXc2ZyQ1B1eXRiT2hjM1REQmFCcU9ObmE2Y3VFVmk1VGcxb3pOSnR0cTBMRHo2aWtXSGQ5S2lrcEI3L3JhWFY0N1N4dWpPNDk1K2R3QnBCS0pYdVdyOUhnL3ZNWEFsYjh3cDljb1BhK3A5SmhueUdYUTZMY2h4Q1laVnF0SVQxb1Zuc3gya1FFS083cHdZdndTUUx0QW1IOTBrOTU1L3hmNjM5TTJWUnF3NU5RT3htNlp6NDV2ZnFkYzRlSzZjeXFWeWlDSFFjMlNGVG53M1h6Y011VFkyWC96bkVIZkdWR3FEU3RNaGNkRmMvTHVGZHdjWENoZW9EQkZuQXJ5NDdaRkpDbms5S24zS1ZIeHNiU3FWSWVMajI2eXhmZTQzbUpTb1ZLeTMrOGMxVXVVMDluZHdMT3FMbkZtZGlubVZJZ2p0eS94NDdaRkZMUnpaTzNRWHloaEpDZlZmeGtOR2hMazJ0Q3p3VTA2STBrVnE5UHljc2lWS1hTdTBZUU8xUnRoaGhrSjhpUWtabWE2VUVWVFJNZkhjdVMyajhIeHRNU1Mzbzl1NlNVQmRyRE91b0thR0pkeU55NGx5Sk9JaUk4bVJhbWt3WXd2aVUyS1ovVlgwNWpSZlRnS2xkSm9uclUwNUlvVWV0VnRyVnRJdnlzdm84S1FLMUl5RmIzYVYyMlU0eVN5UjI5ZnlyTE4wR1pkS1pLTjM4WDdyNEpZZStFQWNrVUtZemI5eWVIYjNzUW1KK2dFbFBjeGZvSjJnKzdYUGY4QzJpcUR1YVZlNmNxNlBDVnB4Q1VuOHZPZWY5bnZkNDV2V3Zha1RSWFQwUkUzbnovZ1pWUVlwUXNWMDgyWkhvVUcwNlp5QTZwNmxEVVFVQlo5L2dPQm9TL2UyZk5Wa0RjSUFVVWcrTWd4czNMRXNud2JMRW8xUWhsNkgyVjRJSXJuVi9MYnJQZEt3TXZIZk9wVmo5K01WRk9aZjN3elczMlBjM3pjMzNvN2E2Q3R5ckgvNW5uTXpVMFBiUkl6Q1M1MmpqUXJYNVBHWmF2Ui85K2Z1ZklrZ0MyK3h4alFxSU5lMjRlaHovbHR2NzVRNEZuWW5kOTZqS1NoWjFXTzNmR2xZL1hHRk0xUWFlSlM0RzN1dkFoRTloN2ltdE9qSzRVNVlpWXF6ZHZkbkZaenY2R29jMEhXRC8zVjZIVnQveHlOYlRyWCtQVGl5ZDFYVHpsejd4b0RHM2RrM2NXRDJGcGE4MGVmMGZSWjloTkxUKzBrWHA2RVRTN0srWWJGUmJQLzVubXNMQ3l4TkxmZ3gzWmZNR0g3M3d4Wk5ZUGxneVppWjJuRFgxLzh5TFE5LzlDcGV1YUpjRGQ0SDJieHFXMUV4c2VtMmk5bFhMc0JmT0pWVjdmdzZsUzlDZk9QYm1MbjFWT01hdDFiNzNxL1p3KzQ4ZXdlSXovcGFkVHp5TlBWZzdGdFBtZjJ3YlVBZWlGZTVsSnpmdTQ2bEMvK21jYnNnMnY0dTMvdUtudjRCei9DNzlsOUtoUXVxY3ZQVU5YRGs4MCt4MU56UnhnbW1NeU1uem9Qb2QveUtmeHhlSVBlQW1tOTl5SHVoZ1F4cWNPZ2JJZERTTXdrUm5NQ2dUWS94YS83VnVBZkhFaUxpcldaMW5rSUhwa3NEUEx5dVFOTTZqUUlXd3NyTGp6MEl5ak1NT2ZaNHpDdEY1cFA0RzJTNUlZeDVxNk96dlJ2MkY3UGUreXJabDJRR3lsZm5jYXhPNzc0QjJ0enJEUW9XNFdhbWVUVHNMTjYrN21wTldyV1hOQ3ZjcE5SeEhDeXNXZlI1ei9TZC9rVVJxNmZ3OTR4ODNUSlErVXFoZEhjQ01ZRXdmTVAvTGo0SU9jSjlkZDdIOExGMXBHcTdwNUVKY1l4dDljbzR1VkpITHg1a1Y1MVd4RWFGMFc3cWcxeHRMRm53NlhEZk5ta2swNjhPblB2R2hIeE1YemY1bTFZa0wyVkRmWldOdlJjTXRGb0NkWDB0S3hVaHpHdCt6RHJ3Qm8yK2h5aFF1R1NyUHBxU280OUhmNExoTVpHMG5IQjl5YlBkMTlzT0k2VUxsU000K1ArenJUZkdpVXI0RDl6aThIeHRETEcyNytaazZOeXAySmN5dm00RkJEeWxOa0gxbkE5Nks0dUZLNnllMm5hVldsRXpSTGx1Zmp3Rmk4aVFyUDFIdXVVOXRMbE44b3VJZEhocUZSSzdLMXRzVFNYRVJvYnhZeDlLd0VNTmdnK0JDMjk2bWJyYis3MDNhdXN2WENBNmZ0WEVac1V6NC90dm1CNGk3ZmVWKzlqL0l4S2lHWEV1dG00dTdqeUpqYUtOL0dSdW5PQmIxN29DZVRKU2ptUDM3elVIVE1WWmhVUkg4TXhmeDhDWGo0aExDNktUVDVIY0xTeHc4bk9BV1dxUUdvTWRXclpZaFZxWGJ1eWJoNHNHV0I4VGlHVlNIa1M5cElyVHdMMGpxZUpTanV2bmpKSVBOMm4vcWZacWpvbHlEbmlVeFVJL2lPWVdkZ2g4NmlOekVPYk4wT1RISU1tSlJHTkpwL2RreDllek5QdTRwSVRlUmJ4bW05YjlUTEljUUxvWXR1ZHJPME16ZzlzM0RGSEpkdWtFaW5kYXJYZ3lwTUFyajI5WnlDZ1pCWTdQNzM3Y0U0RVhNSEJ5bzd4N2Z2cmpzZkxFOWw1N1NSMVNsVjY1d283MlNWOTFSbTVVa0ZFZkF4MVMxY3lPZG1VSzFOTWlpQnpENjdIM3NxR3JqV2E2a3FjMWlwWmtibTlSdEhLcXg0RFZ2eU1nMDNPOC9Fc09iVWRhd3NyR25wVzVlcVR1M1N2MVJLNVFzRnZCMVp4UHlTSTJxVXFJWlZJbWRsalpLYjlhRFFha2hUSjFDeFJnVThyMStQd0xXK3VCOTAzY0JIM2NIR2pUZVVHckxsNGdBR05PdWgyTWRVYU5UUDJyNlNBblNORG0zVTFlWi9QNjdkbDRiR3RKQ21TY2MwUW4xKy9UQlZhVnFyRFVYOGZmQUw5YWVDWjgrU0djdzZ2QjJCSXM3ZDJmOVdzSzZNM3ptUE93Ylg4MFdkTWp2cXJXOXFMTGpXYnNkbjNLQTNMVnFWdGxRWUVoRHhsd2JFdGxIWHpZR0RqRGxsM2tnVjdycDloM0xhLzhIQng0OTlCazJtWndXWGFHSG41M00xUzQ5NEJ4bXlheDZGYnByM1U5dDA0eDc0YjV3eU8xeXhSMGFEYzdlQW1wc1BwTm5nZjV1N0xwOWhZV0tGUUtmQU45R2Q0ODI3VUxGa3hVM3NCTE16TkRSYTNHN3dQOCt1K0ZYckhhcFFvejRpV1BWaDhZaHRUZHkxblFUOXQ3THhDcVRUNG52b0hQMkxMNVJNTWF0eFJiN2MxTnpsUXd1S2lXZWQ5a0MrYmR1SGhxK2VBVmlCYy9QbVBLTlVxUW1NaVNVNlJVOFNwSUoxck5HUDdsUk1zUDdPSDhlMzdvMUtyK1B2a05td3RyZWhvcERKVllHZ3c3YW8yTXJrRE8vZndlbDVGaHlPVlNIZ1ZFMDc3cW8yWTAvTmJ2Y1gwTDN2K3BVV2wydjhUTHVzT1ZyWk1iRzlZdXZqV2kwY2N1WDJKSVUwN1U4aE8zOTNmTVJ0Vm8vSWFNUzdsZkZ5S1M0ckg3L2w5R3BXdFRrUkNEQTllQmVsdFh1enpPMnNnYnFaNXRGbGxxQnI1WFpzK09SWlE5bDQvdy94amhwNDVaZDA4OVBJa3ZRK0NJME01ZSs4NkFGZFNFd0lmdm5XUkcwL3ZaWG50dzFEdG1DTlhwdkIzLy9HMHJkSkE3M3hlajUvQkVhOFpzdm8zWXBMaTJmM3RYQWFzK0ptbytEamRlUmRiQndha0M4dGRmK2t3anRaMkJvVUV5aGJXaGozZGZQNlFoY2UyNFBQWUg1VmFPdzkzc3JGbjFtY2phVjZoRnQ5dlhzREVMTHlVQVRvdmVKc3I1ZWlQZitsS0pCdGo1Zm05M0hyK3lPaTVQek40NndCMHI5MUNDQ2p2Q2ZHcENnVC9VY3lzSERHenl0bHUwSCtCTjNIYUhZRXB1NWN6YmZlL0J1ZlRYSk9ielI2ZWFUOUhmL3dyVytFVjVxbXh1b2xHTXFKblJnRTdSejZ0WEkvZE44N3dmWnUrdW96OXkwL3ZJakkrbGlYOURTc3NmQWdDWGdTaTFxZ3BuNGw0a3lSUDBmTkFTY01uOERZWEg5MWs1Q2M5c2M1d3Zsc3RiYldocUlSWVNoWW9taU9ibm9TOVpPdmxFd3h0MW9YUW1MYzdQbjNydDZGeDJXcDRGQ2hNYkhJQzRYSFJSTVRIRUJZWFJVUmNER0h4MGJ5Sml5STBOb3B1aThjUkhoZE5XRncwTjMvZHlMRG0yaW9WNSs3Zk1IbmYwYTE3Yy9MdUZhYnZYOG1mZmJUbEJ4Y2MyOHp0NEVEKzdQT2Rua3Q1UmxaZjJFK1NRdnMzTVg3N1l2YU9ucWZuclRLKzNRREtGeTVPVlEvUEhIMFdvSjN3WDM1OEIwOVhkNzB5aXUycU5NU3JhQ24yM0RoTHA1cE5hVnF1Um83Ni9ibnJVUHlEQXhtN1pUN3g4aEhNTzd3Qk16UDRzOS8zbUdjeWlaSXJGV3k0ZUNqTC9uMmYrQVBhdkFSUDNyemt5UnZqZVlvQWhqVHJ3dFB3a0R4Lzd1bkZRbXVabGNFRU83TVFublovanM3eVBhYWgxcWhaZUV3YkNqYTkyOWRzOFQyR3ZiVXRwUW9WNWN0Vk0xajB4WTk1dXJBZjJmSXpUdDY1VEdoc0pBbnlKR3d0clVsV3BPQ2NXclVtamN1UEE5aCs1UVIxUzFYU0UxQnl3ejluZDZOVXEraFh2dzIvN0htN0tMR1VXV0FKWEh4NEM5Q0crNVVyWEp5MlZScXc1c0krT2xSdnpOVW5kN1FlQkIwSG1TeTNXN3BnVVpPZjBUOW5kZ05hRVh2eEYrT3d5TEJUdlBIU1lUYjZITUZDWnY0L0lhRFlXRmp4VlhORHdYYmI1ZU1jdVgySjdyVmFtZ3g5VE9QMDNhdThqSHdEUUZCRVNKN2JLTWFsM0kxTGw2ZXM1c3EwZGRoYVdqTmw5eklldkFyU3UrZXlBWk1NN0dqMzUyanNyZXdNeE56YzBLUmNkWUxDWDZGVXExQnIxTmhhV2xPeGFFbDYxbTZWYVc2M3ZFZ2kreVRzSlhNUGI5Qzl0cFpac2Y3aTRVejdTTXVYbHNiUFhZY2FpQ2M1SmF2eDgybDRDSDJYL2tTS1NzbWFJZFB3S0ZBWVMzTUxsS25DeDJkMVd0TGFxeTVkYXpYWDlYbncxa1dLT2JzYUZCSkk0MVYwT0JjZjNhUjZpWEowcmRHTW8vNit2SW1OMUhrMzltL1VqaGFWYXBPc1NNYktTTlZJNzRjM09YRHpBbVBiOU1NMU5YUXJxN3hQdTc2ZGEzQnMvdEZOTEQyOUU1K3BxMFVWbmcrSUVGQUVBc0ZIUlFGYlI2TTdkWmVmQm5EbTNqWGQ2MkhOdXhwTkVubnU0UTE4QXYyeHl5UjVXbnE4SDJsM2hpb1d6ZHBiUks1VUVCejVHbzFHdTdzenNsVlBqdDN4NWFlZFMxazZjQ0tuN2w3bG43TjdhRnVsQVhYZXNmUnZiamwyNXpJQURUTEU1cWFoVXF0SVVpUmphMkg0K1pRclhJS2lUZ1VaMnF3cm9iR0dzY0ZSQ2JHOGlIeER5NHBaNy9DbG9kYW9tYlRqYjh5bFV2bzNiTSs4SXh2MXprL2V0WlFieis0alZ4aUdVSmhMelZHcjFkaFlXT0pzWTA4NU53OEsyanZyWEYrem9ueVJFZ3hyM3BWbHAzZFIxZDBUcVZUQ3N0Tzc2RldubFM1SnBqSHVoVHhseWVrZDFDcFpnVSs5NmpQNzBGcm1IZDNFVDUzZTVnRHdkSFBuaDdhbWt4K2E0bWw0Q0RQMmE1TnMvdHgxcUY3NVd6TXpNNloxSFVydnBaTVp1M2tCZTBiL2dZZUxXN2I3ZHJDeVpmbWdTZlJZUEo2SjJ4Y2pNWlB3NytCSlZDcVN1VHUxWENIUFVYTEc5ZDVaTDJvR05HNmZiOC85WFlsTmltZnNsZ1djdlgrREg5dDlRYjhHYmRuaWV3eUFYN3NPSXpRbWtxOVcvOGEzclhveHFsV3ZkNjdRQWRvd3V0VmZUYU9BbmFPdXZ5U0YzR0NIMnUvNUF3QnFsZEwzZ01sTkRwUXloWXJ4UllQMkppZmQ1eDdjd01IYVRpY1NqbTgvZ0RQM3IvUGR4bm1FeFVWUnJuQnhCall5N1VHdzRNUm1scHplWWZSY2dqeFo1N21TVVR3NS85Q1BtUWRXVTZkVUpjYTMweThCdi92NmFRclpPZk1xT2h3SGE4UEtMcUJOaGp0Mnl3TGQvMzhvVDhEMGJQWTV4cGw3MTNnU2xuZEN4NTRiWi9WZXUrVmhwUjR4TG1uSnpiZ2tNNWZsdUZwVVhsTEZveXh6ZStjOFZDY3Zrc2cySzEvVGFBaVpNV0tUNGxsMzhSQnJ2UTlpYWE2bXZtZGxUdHk1Z3IwSkFUWW5aRFYrdWp1NzBxeENEUVkxN2tURjFQQWlTNW1GTGdkUml5d3FJa2JFeHpCKzIxLzBxdHRhNTFYWHdMTUtweVlzMDRVTlgzeDBpemV4YjYrcFg2WUtONEx1TVhUdExLWjMrOXFna2xWY1Vqd0hibDdnazBwMXN4UlBCUjhmUWtBUkNBUWZGVTQyOWdZN2Rmdjl6blB4b1IrZWJ1NTRGU3ZEdmh2bitMeEJXNk1oUHM4alE3VUNTcnBjQkN2UDdzWEIxbzZ1TlpycEp1c0tsWksxRncrdzk4WlpMR1V5ZXRWcEJVQm9iQVEzZ2g0UW01UkFzaUtZc1ZzVzhDSXlqSmRSb1lUR2FuZXJldFZweGF5ZTMxQ3BTQ2tHTk9yQXVvc0htYmI3SC9aY1Awc1oxMkxNNmZWdHB1OHhQQzZhRXdHWGFWbXBkcDdHKzBjbHhMTDl5Z2s4WE55b2JpSlBRMnhTQXFBZjlwTkdBVHRITm40OUEzc3JHNk1DeXExZ3JldG9qVXh5UUdUa2VVUW8xNFB1TTZIREFLTzdLNDNLVnFOUzBkSVVzbk9pb0wwVGhleWRVLy9yaExPdEErM25qOEhaMW9IVlE2WmwrNTdwR2RPNkQvN0JqNW14ZnhVQXJTdlg1ZGRNa2lqR0ppZnczZVkvTVRPVE1MZjNHRHhjWERsNng0YzFGL2JUc21MdFhJWHJwTy83NnpXemlFMktwMS85dGpUd3JHclFwbGJKaWd4bzFJSDEzb2NZdXZvMzFnLzdOZHZWU09TS0ZQWmNQME9TUWx0NlZxMVJjOHpmbDJvZTVYUWVVc1p3c0xZallLYnA4dDlwckR5M1YxdmllZVFzdklxVnliUnRTSFJFdmo3MzNITHAwUzBtN3ZpYjF6R1JSa3VjbTB2TldUWndJai90WE1yaUU5czRkLzg2djNRZFJ0VTh5RFdRVWNoSWtDZGpsV0VIK2NhekI3ZzZPQnNzWUhPVEE2VkR0VVo2QytYMHlCVXBuQWp3cFZIWnFyb0ZTZkVDaFpuUWZnRFRVL01yVE80NDJLUUh3ZWpXdmJHMXRLYWFoN2JFOHk5Ny8wV2wxakNqKzljRWhiOGlNaUVXTnlNVktud0MvUm14Ymc0ZUxvVlovTVU0Zy80MytoeEZnb1JrcGR6a29zUE16QXp6MVBmVjBMTnF0c1R4QjYrZWNlYitOV3FXcUVEZDBsNVp0cytLVS9ldUlFR0tTbU02QjBKT21kZDdESzByYTBQWWZ0eTJrTnZQQS9Pa1h6RXV2U1V2eHlXNVVrSHRud2NZUFpkWlV1b2V0VnRrV3NVdnIzaGZTV1F6RWhUK2lxMlhqN1BWOXhoeVpRcWZOMnpQTnkwL3crL1pBMDdjeWJ0OGZwbU5uektwT2IvMzB2ZEFWS25VWkZlVGQ3YTE1MFZVS0F1T2I2SjE1YnBJekNRNDJkampaSk41bUoxWHNUS1VMdVRPMkMwTHNaSlpHbFFLK3BEY2ZQNlF2MDl1SXl3dWhzN1ZtekNrV1pkOHMrVi9BU0dnQ0FTQ2o1YW9oRmhtN0YvRmZyL3plTHE2czI3b0wveDdkbSttMTRSRWgrRmdiYXUzTUloTWpHUE80WFg4dG0rVkxyVGxhZGhMb2hQanNKUlpNTC9QOTdxRWM4RVJvWXphK0FlZ25ZZ3IxV284WE54b1hLNGE3czV1dUx1NFVpVmQyTWFFOWdQd2ZuU1R6YjVIc1RBM1orbUFpU1pkMnRPWXZHc3BwKzllNWRDdEttejhlbnF1UHB1TXFOUXFmdGk2a0xqa1JIN3FQTVJrcHZZWFVWb1g4SUlaOG5xa2tWbWxnQ09wbFpGcWxxaVFiYnRLRml6Q2wwMDdNYmh4SjZQbjB5ZU5leDhFaGI4bU1VV3VlMjB1TVNjMktjRm9Nc1FVcFlKdjF2L080emN2K2JuTFVOM08wdXpQdnFYem91K1pzUDB2anY2d09GZTdqV0Z4MFh5MWVnWlB3bDVTclhoWnBuVCswbVRiaVIwRzR2OGlFTDluRCtpNzdDZitHVHc1MDdqb0ZLV0NYZGRPcyt6MFRrS2l3L0YwYzJkTTY3NHNQN09iSFZkUGNlVDJKZnJVYjhPZ3hoMU5Wbm5JVGhsdmFXcjFHcG5VUE12MitmM2NqWkVnVHpMcHRSQ2JGTSs4STV2WTdIc1VaMXQ3Vmc2WllqSlVRU1kxWjI3djBaUjJMY2JDNDF2cDhmY0V1dGRxenRCbTNmRjBjODhUVzJPVDRsR3BWZm94L0pHaGhLVW1kYzFJYm5LZ21LcGtCTEQ3K2htaUV1TG9VYnVGN2xpOFBKRmpkM3gxcnhlZjNFYWxvcVdNQ3RtMVMxWmt3SXBmR1BuSlp3eHQxZzFiUzJ0VWFqVnU2bmZnWWdBQUlBQkpSRUZVamk3MFh6R05xdTZlekVzTnEwdGozNDF6VE42MUJEZjdBbXo0K2xlalkxUmFsYTkreTQzbnBtcGN0aHJOSzlUTVVTNHMwSHAzckR5M044Y1ZoRXl4NnN1cDFDOVRoUU0zTC9EOTV2bDUwcWVsekVLWDE4ckd3anBYeWJ3eklzWWxmZkp5WERLWFNCaVRJWUY1R3FzdTdNTlNac0VYOWRzWm5DdGY5TC92alpBb1QrYjAvYXRzdjNLU1M0OXVZMk5oUmMrNnJmaXlpZkd5djNtTnNmRXpQUnFOaGxleDRka093WldZU1JqYXZEc1R0eTltMzQxenVwRG1yTENVV2ZEdm9FbjBXaktKR2Z0WDBzaXpxdEhOcS9mTmk2ZzM5UC9uWjF3ZG5DanNWSkRaaDlaaVkybEYzL3B0UHJndC95c0lBVVVnRUh4MHhDVEdzODc3SUdzdkhpSTJLWjVPMVp2d1c0OFJScE9pemp1eUFYT3BPUmJtTXNMam9qbi93TS9BUzZCZmd6WW8xUW91UHJ4RllPaHo1RXB0ZWI4MlZlb3pwR2tYU2hjcXBtdGJ4YU1zeXdaT1pOYUJOWlJ4ZFRlWlJCWWdNajZHV1FmWEVoaXFyZnlSb2xUeXk5NS9tZHI1SzhwbTRocGJ1bEF4VG5PVk1xNTVzOWhLa0NmeC9aWUZuSC9neDZkZTlVeVdid1hZbTVwWXMxSTJkbVhURTUwWXg4RmIzalR3ckpMakNkRGtqcVluNWU5S2tpTEZxRmowTE9JMS81elp6YTVycDNHeGRXRGg1Mk41OE9vWi81elp3NFVIZmd4cTBvblBHN1NqVU9vaUxUbEZ6amNiNXVJVDZFK3ZPcTM0b3VIYmlhMm5tenVUT2d6R3lkYmVwSGlTbGhBdnJUSlNlaDY4ZXNid2RiTUpqZ3lsWE9IaXJCajBrMEhZUW5vc3pHVXNIemlKTC82WnlxUFFZTG90R3Mva1RvUHBYYStWWHJqSWk2ZzNiTDl5a2gxWFRoSVdGNFdkcFRWajIvUmpTTE91V0pyTGFPVlZsL1VYRDdIMHpFNVdudHZMNnZQN2FlaFpsVzYxbXRPaVVtMmp0bWFHSWkxdVBadGxGTi9uYzg4T0QxOC9aK3J1WmRoYjJSQ1pFRXRJZERpMU00VFdxZFFxdGx3K3hzSmpXNGxPaktOV3lRb3M3UGVEMFVvM0dSbmVvZ2ROeXRWZzNMWkY3THAyaGwzWHp0QzhRaTMrK3Z4SFFEc2VaTnhoTmxaSzJCaG43L3NCNEo3TzA4UW5VT3RoVXF0azlnWE0zQkNiRk0raTQxdXBXS1FrelN0b1hkc2o0Mk1ZdkdvR0FTOGYwNnRPS3hRcUpYdHVuS1hIM3hOWU5uQ2lYcGpNdGFkM0diWjJGcFhkeTlDL2dUWXBvellKc05iRGNPdUlXUXhiTTVPdWYvM0k3bS9uWW05dHk1OUhON0h5M0Y2OGlwWG1uMEdURFR6ekxHVXkzQnhjTURmWExwWS9yVndQS3lNaG5KbnRxc3BURkNiRHJhNEgzY2ZPMHBvR1pYTHZZWmJlVGt1cDl2dnQ3dXhLNXhwTlRRcDNhYm0zSkJMVFlXRGxDaGRuMVpDcFZDcGFXbmZzend6aVUwWmVSR3FydnFUWllRd3hMdVU5Q3FWQzkzc2tsVWlONXIwQjJIWDlOUFpXZGliUGcxYUUwR0RvSWlGWGFqMTVVdFFxWFduc3JEQldFbHVoVWlGUDlRcktMc2JzU1NNcUlaWUxEMjl5OVBZbHpqMzBRNjVJb2FoVFFYNW8rem45NnJmVkpYSlA0M25rYTBDL2NsbDY4bnI4VE0vNWgzN0VKTVpUdmtnSmxDb2xVWW54UkNYRUVwVVlTMlI4TEpFSk1VUWx4QkdYbk1qSWRYTzArVzlTUFpDWG5kNUZsNXJOc2gyNjZXenJ3SnFoUDJNdHM5UVRUeUxpWXdDUVN0ODlCRFFyYmdUZEowbVJ6SW92cDFDNlVERzZMUjdIaFFkK1FrQjVCNFNBSWhBSVBocThIOTVpNTdWVG5MaDdoZVFVT1NVTEZtRjJ6NUcwcVd3NndaaDM0RzFkaVZIUVRqWW5keHlzMThiZDJUWGJreVpMY3htdHZlb3gzMGhHOHpSaWsrTFpmdmtrLzV6YlRWUkNISjlVcXNPVXprUDQ1K3h1dHZvZXAvMzhNYlNzV0p2dXRWdlFxR3cxQTQrVWlSMEdhcXN1dkdQQ0w1VmF4UkgvUy94K1NGdlJvbm1GV3JvTTlBQVR0eThtU1NISHpzb0dtZFNjeDI5ZTRCUG9UeG5YWWpRcVd6MUg5NXAzZENOeVJRb0RHK1ZzWi9kOWNQUDVRMWFlMjR0R0F4Y2UzTUREUmVzcGtwd2k1L1Q5YSt5K2RvWnpEN1RKWmZ2VSs1Ung3ZnZqWUdWTHgycE5hRldwSGhOMi9NWGZKN2V6L014dW1wYXZ3V2UxVytKZ2JjdTVCemZvVUswUnYzMDJ3a0NVNmQrb3ZkN3JzVnZtOHlJeUhCc0xTNUtWY3E0SDNjZGFacVVYTHFCU3ExaHhiaStMam05Qm9WSlJ2VVE1bGcrWVpIVEhQaU1GN0J6Wk1HdzZYNitieGEzbmo1aTZleG5icnB4Z3lZRHhuTHh6bWNPM3Zibng3QUVhalFaSEd6dEd0T3pCNE1hZDlQcVdTYzBaMHF3TFBldCt3cnFMaDlqb2M0U0xqMjV5OGRGTnBCSXB0VXRWNUtmT1g1ck1SYkQyNGdHdVBybUhuWlVWNWxKempxZDZIeFIyekZwY2VOOUlKUkxNczVoNHVqdTdZbUV1STBtUmdvMkZOVDNyZk1MbzFuMzAyaVNrSkxQeTNEN2tDZ1UvZFJyTXdNWWRjNVRUeEt0WWFmYVArWk1kVjAveDE0bHR1RG02NkVRMmlabUVMclgwS3pnOGV2MmM2MEgzOVk3TlA3cUo4UGdZTEtUbVNDUVNvaEppT1hiSEI0QVdGV3ZwMmwzU0NTaFpWd0F5UmxvSVlsWlZHYWJ2VzBWNGZEUS9keDBLYUhPaFRONnhoTkRZU1BvM2FzKzB6bDhCNEdCang3cUxCK242MXppK2JOS1pVYTE2OGpqc0pRTlcvRXpUOGpVWjFMZ2pKKzVlUWE1VWNPUFpmZHBWMFhySWxDNVVqQzBqWnVINzJKL2d5RGRNMnZrM0QxOC9wMTNWaHN6dE5jcGdvUWRRdTFRbHZLZXMwcjBlWk1LRElEMVB3ME00NEhjZW1kU2MwTmhJN3I4T29rbDVRNjhpdVZKQndNdEEybFJ1a0ttQWtCMHkybG1qUkhtOWtNZjlmdWM1ZS84NlZ1WVdhTkJ3OHU0VkpHWVMzQnhOaDhNNFdOdGxtVWgzOE1ycHlKVXB5S1RteENRbGNPZEZJRFlXVnJnYkVidkZ1SlMzaE1WRnNlVGtEalRBOFR1WGNiSE5tK1QraldZT0lTNlRVdUJMVG01bnljbnQyZXJMemNGRjcrOFN0TDlodWFGaU9yRTBMQzZLbGVmMjRSdDRtNENRcDREVzY2Sk41WHIwcVBVSkRjcFdRV0ltUWFGU01uemRiQ3pOWlZqTExFbFdwbkFpNEFxV01oa1ZURHpudkI0L3YxNDdpd0syanFnMEtvNzUrMklwczZCdDFRYjBYVDRGdjJjUERPNXZMYk9pc0tNTGNmSkVTaFlvUXQzU1hyeU1lc1BCbXhjNUVYQTUwM2xwUnR5ZFhUbDA2eUo3YjV6RDNzcWFGS1dTMC9ldVlpbXp3TjNKTmN2clk1TVRUQ1pVdmhha3JYaTA1c0pCYkkxNHQvU3AzNGJ5aFV0Z1ptYkdoTzJMOFhSMUorREZFMXEwcW1YUVZwQjloSUFpRUFnK0dtNDh1OCtCbXhmd0tsYUdmdlUvcFh2dGxsbE85cmNPbjBtS1NvbEdvOFpDS252djdwRnpEcTFqczg5UkVsT1NLV2pueE8rOVI5TWoxWjN6dCs0ajZGYXpPWDhjMmNDcHUxYzVkZmNxNVFvWDUrRDNDd3dXWlhtUkxYM01wajg1NnUrRHBjeUNDUjBHTUtScEY3Mzd5SlVLVGdSYzFtVzh0N08wcG5tRldrenI4bFdPU3R0ZGZuS0hyYjdIcVZ2YWk1YVZNaysyOWlHd2xsbHkxRjg3UVhKMWNOWWxjMzBTRWNLNGJZc0E2RjJ2TlVPYWRxRlVRZjJLUWRXS2wrWFE5d3M1ZlBzUy81emV6WVVITjNSbGFXZjMvSmF1MmR4WnNqSzM1TVl6N2NURlhHcU9wNnM3NDlyMTExc29xTlJxenQ2L2prS2xvbmU5MWt6ck1oVExIQ3pRQ3RvN3NYbjRUT1ljV3N2R1MwZjRvbUU3bENvVmkwNXNKVFlwZ1VwRlM5S3JYbXU2MTJ5WmFWaVJnN1VkbzFyM1psaUw3aHk2ZFlHZFYwOXo1VWtBTW9rNTVkMU1WM0pKVEpIckpxS2dqUU9mMUdHUXptc25QNW5mZDJ5V2JXd3NyZGd3TFBNUU9RY3JXNVlPbklpRGxTM3V6bGxQWkkxaExqV25iLzAyZE0yUW1OaGNLdUczN2lQMGptM3dQbXl3QUhnUjlZYjlmdWYxanJuWU9UQ21kUjlkTW1xTlJvTlBvTDlXcE10bVV0VFY1L2R6MU44WGF3c0xwQklKZDE5cUZ6aVpKWTdjZnVVRWUyK2NwVU8xUnJTdDBvQ2ZkaTFsMitVVHlLUlN4cmZ2cjZ0K0JUQzE4eERLRkNyR3pJTnIrUGZzYnF4bEZveHEzWnVsQXliUXRIeE5kbHc1eVUrN2xnRmFZZnZMZEtWeEM5azcwYWw2RS80NHNvSFhNWkhNN1QySzdyVk1lODdsQm5NekNYLzlIM3YzR2REVTJjVUIvQTlKMkhzSWdvZ0l1Q2d1M0JPdDFqM1ExNzNycUtOcTNhdk91dXJlZTlTSlczRnZFRlJjZ0lxRHBTQWJXWUV3c3ZOK0NJbUVKQ1FvaXJYbjk2WE52VGMzRDVLRWU4OXpubk51U1d0b01IUVphT0JjVTJYYjNGZUpNZUFMaGZMNklsK1RTQ3hTK0YyYkdScGpUdGZoWmM2NktFa29GdUxKZTJrYldSMGRIVGhiMjJOMjF4RXEveDdTOTFMNU10VTN3dEdpNHFxV3hxYVkxa201cnNubm1OUytuenpiNUV1WnFPZzQ1OVBRR3pYdHk3WmNhSCtRbjhKalN5TlRCRWFHSWkwM0N6M3F0OGJQSG8zUnRxYVhVb2M3Rm9PSnVQUmt4R2FrUUNRV1FVZEhCMVd0N0RDankxQzF2N2Z5L1A0RWdOU2NUTng1OHhRQTRHQmhnNlUrdjhIT3pCcDlHN1ZIWXhjUE9GaGF3OEhjRnZhV05uQTB0MVhLbUFHa21YZzNYejJDWDhpOU1nVlFBTUJZMzFEZUNFSDI4OC9zTWt5cmExWk9ZUUYyK1o5WHU5K1FaWUFqRDFSM1ArcmsyUUkxS3p0alRmL0oySHpyQkdMU0V0REh5eHUvRmZzdUoyVkhBUlJDeUhkamRKdGVhRituTVR3Y3Eycyt1SWcrUzArcmRkTGx4YzdNRWpZbUZoalR0aGY2Tm1xdjlOcGUxV3JqeElTVkNFK0l4cm5RQUhTdjE2cGN1blNvc3FqWEdMalpPV0ZvOHk0cTZ3VVV6MFlSaUlSbENwb1U5NU9qS3hvNDE4TDZnWDk4dForbExHcFdka2IwMytlVXNrVHFWSGJCUDJPV29McXRvOG9hSnpJTVhRWjYxRytON3ZWYUlUNHJUVjdycEYvam43VWV3OHArazdDeTM2UlNqOUZqc3JCajJCeThTWTVGcXhwbHkvaVIwV2V5c0xqWFdQemFxb2U4VHMrK1VRdWd6OUl2MCtkRWRxNCtYdTNSeDZzOUVqSlRZV0pncExhSUtDQnREVG14L2Y4Z2xvZ0I0THY0M1g4Tm1ycUJhS3Q0NXNRU243R1l3MWN1SURtc1pWZWxiS1lOZzZiaDcvNlR3Ulh3d1JQd3dXUXdsSW9URnZKNTZPRFJCSVY4WHFtdFg0dXp0N0JHT2ljTFFyRUlRcEVJaG5yNkdOeXNNM28xYUtQMk9XMXJOWVIzTFMvODFYZUMvRWE4ZHVWcVdEdHdxc3B1Tm9PYmQwWWpsem80OCt3MmZpOXE5eWxiOWpPZzZTL28xMFJhbkZ2ZGUyZG01NkVZM2JxblZ0a1BaZVZrYlkvb3Y2WHRrdFhWaEFLQWtMaTMwR04rbTNiSlBsN3QwS3RoVzBna0VrZ2tFcTEvbDVwb0NoUVdSOTlMNWN0QVR4OHhhOVRmM0tweWJjWVdqY2VVdHJ5blBMU3YwN2pNUldUUGh0eFZlTXhrTUhGazNESllHSmxvZkM5Zm42bDl5K1R5L3Y0RUFMK3A2eUVRQ1NFV2l4V3UyMG9XQ2krTmxZazVUa3hZV2ViM09BQjQxL0lxOC90RXh0SFNWdXR1UityNGVMWFR1bllMMFV4SEl2bEdmUUVKSVJybEIyNEN5N2taOUp5YlZmUlF0TlptMy85d3Q5ZXFpaDdHTi9POVhMUjlheUt4cU5TTFdrTElqMGtvRXBiYmpUNGhoQkFDQU8zOTVpRnd6Sm1LSHNabm9iK0loQkJTQnYrMXdJa01CVThJK1craTRBa2hoQkR5eVgvelRvQVFRZ2doaEJCQ0NDR2tEQ2lBUWdnaGhCQkNDQ0dFRUtJQkJWQUlJWVFRUWdnaGhCQkNOS0FBQ2lIa2k5U3ZWS09paDBBSUlZUVFRZ2o1bC9nMzN6OVFBSVVROGtVNGdrSzh5MG1wNkdFUVFnZ2hoQkJDdm5QUjdHVGtDWGdWUFl6UFJnRVVRc2dYY2JPcWhwaWM1SW9lQmlHRUVFSUlJZVE3RjVPVGpCbzJMaFU5ak05R0FSUkN5QmY1MmEwTlFqTGlLbm9ZaEJCQ0NDR0VrTzljU0dZc09yaTJydWhoZkRZS29CQkN2a2d6cHdZd01yTEF1ZmNQSzNvb2hCQkNDQ0dFa08vVXFYZEJNRGV4UWFNcTlTcDZLSitOQWlpRWtDODJzL1Y0UkhJKzR0eTdCeFU5RkVJSUlZUVFRc2gzNWxSTUVHTHpzekd0NWJpS0hzb1gwWkZJSkpLS0hnUWhSQ28vY0JOWXpzMmc1OXlzb29meVdkWUg3VUpCSVJ2MXJhckJ6YUl5M00wZEtucEloQkJDQ0NHRWtBb1FuWk9NR0hZS1FqTGZ3OXpZQnROYS9idURKd0FGVUFqNXJ2emJBeWdBOENReERIZmZQVVIwNW5zWXN3endQQzJ5b29kRUNDR0VFRUlJK1licTI5VkV2b0FMZCt2cStObXROUm83MXEzb0laVUxaa1VQZ0JEeVkybFNwUUdhVkdsUTBjTWdoQkJDQ0NHRWtISkZOVkFJSVlRUVFnZ2hoQkJDTktBQUNpR0VFRUlJSVlRUVFvZ0dGRUFoaEJCQ0NDR0VFRUlJMFlBQ0tJUVFRZ2doaEJCQ0NDRWFVQUNGRUVJSUlZUVFRZ2doUkFNS29CQkNDQ0dFRUVJSUlZUm9RQUVVUWdnaGhCQkNDQ0dFRUEwb2dFSUlJWVFRUWdnaGhCQ2lBUVZRQ0NHRUVFSUlJWVFRUWpTZ0FBb2hoQkJDQ0NHRUVFS0lCaFJBSVlRUVFnZ2hoQkJDQ05HQUFpaUVFRUlJSVlRUVFnZ2hHbEFBaFJCQ0NDR0VFRUlJSVVRRENxQVFRZ2doaEJCQ0NDR0VhRUFCRkVJSUlZUVFRZ2doaEJBTktJQkNDQ0dFRUVJSUlZUVFvZ0VGVUFnaGhCQkNDQ0dFRUVJMG9BQUtJWVFRUWdnaGhCQkNpQVlVUUNHRUVFSUlJWVFRUWdqUmdBSW9oQkJDQ0NHRUVFSUlJUnBRQUlVUVFnZ2hoQkJDQ0NGRUF3cWdFRUlJSVlRUVFnZ2hoR2hBQVJSQ0NDR0VFRUlJSVlRUURTaUFRZ2doaEJCQ0NDR0VFS0lCQlZBSUlZUVFRZ2doaEJCQ05LQUFDaUdFRUVJSUlZUVFRb2dHRkVBaGhCQkNDQ0dFRUVJSTBZQUNLSVFRUWdnaGhCQkNDQ0VhVUFDRkVFSUlJWVFRUWdnaFJBTUtvQkJDQ0NHRUVFSUlJWVJvUUFFVVFnZ2hoQkJDQ0NHRUVBMllGVDBBUXNpUDVlR0hFUGkvdjQrWXJEaVk2aG5oZVZwa1JRK0pFRUlJSVlTUUgwTDlTalhBRVJUQ3pib2FPcmkyUVZPbkJoVTlwUDhVQ3FBUVFzck5tc0R0RVBEeVVOL0tHZjl6YWdCWDg4b1ZQU1JDQ0NHRUVFSitLTzl5VWhDVGs0d2JiNjRqS080UlpyYWVVTkZEK3MvUWtVZ2trb29lQkNGRUtqOXdFMWpPemFEbjNLeWloMUptaTIrdWhxZUZJM3E3L1B2R1RnZ2hoQkJDeUwvUjJYY1BFSm1YamtVZFpsWDBVUDRUcUFZS0llU0xyYm0zSFo3bURoUThJWVFRUWdnaDVCdnE2OW9TTlUxc3NUNW9aMFVQNVQrQkFpaUVrQy95TVA0WkJMdzg5SzdldktLSFFnZ2hoQkJDeUg5T1g5ZVd5Qy9JeHVPRXNJb2V5ZytQQWlpRWtDL2kvKzQrNmxzN1YvUXdDQ0dFRUVJSStjOXFZTzJDdSsrQ0tub1lQendLb0JCQ3ZraE01Z2U0bVR0VTlEQUlJWVFRUWdqNXozSXpkMEIwWmx4RkQrT0hSd0VVUXNnWE1kVXpwRzQ3aEJCQ0NDR0VWQ0IzQ3dlWXNBd3FlaGcvUEFxZ0VFSyt5UE9QVVJVOUJFSUlJWVFRUXY3ejZMcjg2Nk1BQ2lHRUVFSUlJWVFRUW9nR0ZFQWhoQkJDQ0NHRUVFSUkwWUFDS0lRUVFnZ2hoQkJDQ0NFYVVBQ0ZFRUlJSVlRUVFnZ2hSQU1Lb0JCQ0NDR0VFRUlJSVlSb1FBRVVRcjQzRWtsRmo0QVFRZ2doaEJCQ1NBa1VRQ0hrZThJeWhFUlFVTkdqK0M3azh3cHg3ZVZEUEk5WDM0Nk53eTNBdFpjUEVaRVM5dzFIOXYxTFlXZEFMQkhMSHd0RVFsd01DOExMaE9nS0hGWHBVbk15RVplUkFzbDNFRUJNelA2SUorOWZneThVbE90NXd4Tmo4RFQyamRxZk1TbzF2c3p2NVhmcGlkZ1hjQUhwSExaOFcxSjJPdllGWEVCU2RycDhXMlplRHZZRlhFQk1XdUxuRFI3QTA5ZzNDSXVMK096bkI4ZUVReUFTcXR5WGtKbUtlNUdoaVBtWThObm4vMUlwN0F5MTQvc3ZLKy9QWmxKMk9tNjlmdnpaeitjSitFcmJib1Evd3BQM3I5VStKNFdkOGRtdnAwcGFiaWJTT2RubGVzN1BFZlloRXNJdmVNK0t4Q0tGdnhVeTl5SkRzZjMyS1dRVSsxNHBpeHV2Z3JIdDlpbXRqaFdLaE5ody9SanVSWWFxUFNhRHc4YTl5RkRrY3ZNL2F6eWFoQ2RFWS92dFUwak55VlRhbDVqOUVkdHZuOExyNUZpdHpwV2FrNG1BaUdjcTM2ZXkvY2VEcnlNaEsrMkx4dndsRWpKVHkvMHpJUk9kbG9COFhxSDhNWWRiZ0ppUGl0c0FvSURIUldUS0I3QUxPQnJQbVptWGcrUEIxNUdXcS96NytWcWV4cjVCVkdyOE4zczk4dS9Dck9nQkVFSSswV1VaUXNLbkFBb0FITHAvR1J0dUhNZStYLzlVZTh6ZWdQUFljZmNNVGs1Y1dlNnZ6eTdnSUx1QWc1eUNQR1J3MkVqblpDT1puWTY0akJUMGJkUWUzclc4RUJ3VGp2ak1GSlhQNytEUkZOWW01dVUrTGsyNGZCNkc3Rm9JYTFNTG5KcTRFam82T21BWGNERHZ6RFo0Vm5IRmlRbmEvVnZGWmFUZ2Y5dm1ZRVhmaWVqazJhelVZM2tDUGpMeWNwQ1Z4MFpHWGc0eThuTGdZRzZEbGpYcWFUM3UzdzZ1UUVScVBONnVPZ1VkNkdqOXZLOWgyNjJUdUI0ZWpLQUYrNkRIWkpYTE9Ya0NQdjQ0dGg2NTNIeGNuYjRGdHFZV1NzZk1PN01OZklFQWw2WnRWTmpPRndyd0lUTVY3blpPU3M5NWt4U0wxVmNQb2FtcmgveWNjZW5KV0gzMUVHbzd1TURSMGhZQWtKcWJoZFZYRDhIRzFBSnVkbFUrNjJkWWRtRXZUQTJOY1h6ODhqSS9ONW1kZ1dGN0ZxRmJ2WmJZUEdTbXdqNmhTSWpmRHExQ1ZHbzhKblhvajJtL0RQcXM4ZVh4Q2hDZHFsMEFSbDlQRDNVcXU4Z2ZwM095MFhmYmJOU3I2bzR0UTJhQnhaQmVIaFh3dUpCQXU4QUJRMGNYQm5yNkFJcHVDbS80cWoxMlpLdHVlSmtRQTNaaG5zYnplamk0b0xhRGk4Ymp2cGJ5L0d5S3hDSU0zN01JeWV4MFhKNitDYTYyWlhzdm5ubDJGNXR1SE1lcFNhdmhZR0VEQUNqa2M3SGkwbjVJQUZ5WnRoRm1oaVlLejlubGZ4WTc3cHpCcHNIVDBiNU80MUxQTDVGSWtNN0pSZ283RS9XcXVxczlidVRlcGJBME52dXN6OExuK1B2S1lXVGxzL0YzL3lueWJSZENBakR6NUdiTTZ6NFNvOXYwVXZtODdodW1BUUF1VDkrb3RFOGtGdUgzbzJ0Z3dOVEhtZ0ZUNU85NVFCcVFPdlhrRmpwNXRvQ05pdThxVGU2OGZvcHJMNFB4ZTRmK0dvOFZpY1hZY2ZjTVJyZnBpYlkxRzZvOEp2UkRCQ1llL2h1bko2MUdBK2VhOHUybm45NEJsOC9UK0JvOUdyU0doWkdwMnYzUDQ2T3g4YVl2V3JqWGc3MjV0Y0sreEt3MGJMenBDeHRUQzNobzhUbThIQmFFMVZjUDRjaTRwV2p1VmxkcC83dTBSQ3c2dnhzN2hzK0JrNVdkeHZOeCtUeUlWQVM1dEtXcm93TkRQUU9GYmFNUExFZFZhM3VGNjZzVWRnWWV2M3VsOFh3V3hxYndydVdsZHYra3czOGpuWk9Ob0FWN1lhSnZoRHV2bjJEbXljM1lNWHdPZnZucDA3WEV5OFJvRE4yOUNJdDdqY1d3bGwxTGZjM2s3STlZZEg0M3FsZHloSjJaNHU4bmoxZUFpR1RWRXc4MnBwYW9abE5aL2xnZ0VrSXNWdjF2eVdJeW9hdnpLYTlnNUw0bDhLN3BoZTNENTVRNk52TGZSQUVVUXI0anVpYVZJR0pYM0F6czkrSmpiaGIyQmZyQjF0UUNhVG1aT1BuNHBzSitPM05yMUhOeXg2RUhsMkZqWW9HWXRBVEVwQ24vdS9YMmFnZDlOVGZBWW9rWVBUZk9RRVJxSE1aNTk4SHNyc01VOWcvYXVRRFJKYzdKMEdYQTF0UUNMcmFPOEs3bGhST1BiK0RLaXdjcXoxL0QzcmxDQWlpYmJwMUFmRllxaHJmcUNoMGQ2YzJPcmFrbEJqZnJqSU5CRnhFWUZZWTJOUnBvUEk5UUxBUzdnQU8rU0RFTFk4V2xnN2p6K2drS0JUd1U4cmtvNFBPVVpqRDFXWHBvNkZ5elRBR1V6UHhjMkpwYUtGekFsQ1loTXhVYmI2cS9RZFhXK0haOVVjTytxdnp4bTVSWW5Bc0pRQVBuR3JqeitvblM4YzQybGVGaTY0Qk5wZHdjdTlsWHdkRG1paGVFRzI0Y3g0Zk1WT3dlT1IrMnBoYkk0TENSa2NkR3JjclYxSjVISkJiaGZPZzliTDExQWdWOExxN1AyRm9oNzZueWNQbDVJQUFvWEVETEhMcC9CVkdwOFRBek5NSGVnSFBvVnJlbHd1OUVwb0RIeGNHZ2l5clB6Mkl5MGRDNUZnYnVYS0RWZUtyYk91TG1yRzN5eDdhbWxtam02b21MWVlHWTRic0pHd2RQQTBPWGdUYXJ4bWsxUXdvQXRTdFhrd2UvUkdJeDlnU2NnNGVqcTBLd0xKOVhpS2V4YjlDdGZpdnNEamlIaU9RUDhuMkZBaTRZdWd6b01SUy9zeVozN0ZlaEFaU3lmalpMdzlCbFlFYVhvWmh5ZEIzK3VyQWYvNHhkWEtibjEzZXFBUTQzSHhQK1dZa1RFMWZDVU04QWhub0dXTjN2ZHd6ZnV3UkxMdXpCaGtIVDVjY0hSSVJnL2ZWanFHUnFpWm9sUG12LzNMK0UxSndzWkhMWVNPZXdrWnFUZ1lUc2ovTE1nYXZUTjZ0OEg2cVRtWmVEOWRlT2x1bm4wV1JXMTJHd05EYkRrOWhYU01wS1Y5alh5Yk1aMWwwL2lzMDNUNkJidlZaS04vNEFsTDYvaTJQb011QnU1NHdkZDA2RHc4M0h0cUd6NVFGQVdmWWRpL2w5M3lhc3YzWVVHWG1hczJTYVZQZUFoWkVweEJJeGdxUERsZmEvUzVkbTVvVW54cUNBeDFYWUo4c0tmSmVlaUFkUkw1U2UyOXpkVStHemNUZmlHV3hOTGREVTlhY3kvU3pxK0d5ZHBYUXRVaGFPbHJhNE4yK1B4dVBDRTJNdzgrUm02TFAwb0t0bWdRSlB5RWR0QnhlMUFaU1F1TGQ0bjU2RS9rMDZ3a1RmNkxQSEhKVWFqN2lNWlBuamhFeHB0azVJN0Z2a0ZuN0tRbkt4ZFVRZXQwRHQ5MzcveGgyd3N0OGsrZU1KaDFZaklDSkU1YkZiaDg1Q2w3b3Q1SStGSWpFWXVvelAvaG5JaiszNy9tWWs1RCtHWWUwQzRjY0lpRG1wMERXMXIramhWQWlKUklJRlozZUNKK1REMU1BSXF5Ny9BM01qeFJsRnIycTFjZlhGQStUenVMQXdNc1dhYTBkZ29tK29kSzdPbmkzVUJsQk9QcjZGaU5UU2wwdlVxK3FPQmQxSHdjeklCRlpHWnJBME5wTUhKV1FxVzlqZ1NyR01nZHR2bm1EMnlhM2EvcmpsNnRHN2NCd0l2SWlmcXJoaFdBdkZHL2pmdkgxdzh2Rk5MRHk3RXhlbXJJT2xzZGxudlVaeWRqclNPRm5vNjlVZUZrWW1NRGMwZ1ptUkNTeU5UR0ZuYmdVSEM5dlB1c25QeXM4cDAwMGl1NENEaTJHQlpYNmRrdnA2dFpmZkpPVVU1R0hxa1hYUTBkSEJtNlE0TERpM0F6eUJRT0dDc20ramRoamR0aGVPQmwrRFc2VXFzRFd6VkRqZmkvaG9lRldyclJCQWVSajlBdnNEL1RDMFJSZjhYS2N4SkJJSmh1MVpCQTYzQUJlbnJvZFZpWCt2ZkY0aHpqM3p4NkVIbHhHWGtRSUhDeHRNNlRBUUp2cUcrUHZLWVJ4OWVFMStyRWdpVGQ4ZnVPdFArUmpGRUFFQXhoMWFBVjB3aXJaSmcxenp6MjdId25PNzVjOGYxTHdqNW5mL0ZRRGdGM29QaWFXa2xXZmtzY0hoRldCN0thbjVWaVlXR05Uc0Y2WHRGMEx2d2N6UUJCMDhtaXBzRDQxN2kzWFhqNkNXZlRWc0h6RUhQbHRtWXVxeGRUZzVjYVZTSmtFQm40dGQvdWZsUDJQeDM0Mnh2Z0VhRHFzRkFGalljelNhdVhvQ0FQd2pubUhkdGFQWU1Yd09uSzJsTTVFckx4OVVtYjYrdXQvdlNHYW40K3JMQjZocWJZZVpYWVpobkhkdkZLcEp4Uy91MU9OYktyZVBiOWRINGFJOE11VUR1bTM4QXdCd2V0SnErWGF4UkF6UFB3ZGlkT3RlbU41NWlNYlgrNWJLK3RuVXBHdmRsampvZkJsbWhzWW80SEZocEcrZytVbEYzT3lxWUpuUGVNdzRzUW1MenUzRzJvRlRBUUF0M091aGQwTnZYQWdOd0toV1BlRHA1STZFckRSTTk5MElFMzFEN0IrOVVKNk5KWFAxUlREZXBMeUhyWWs1T054Q0ZBcDRHTmFpSzZwWTJzcS94MUp6TXZIYlA2c3d2Zk5ndGRrUk12bThRbHg2ZnIvcy95QkZDZ1ZjNk9yb1FwK3BKOTgycVVOL1dCcXJQdDVRendDenVnekRqQk9ic09icUlZWEFrYmFtZHhvTW9VaUVQUUhuTUdMZkV1d2Z2UkFtK2tiZ0NxUlpIUVlzN1RQd0poeGVoZnVSTHdGSUF6Y2lzUWllQzdUUEpqdjA0Q3FPQjBzblMzclViNlZ3NDF1YVBsN3RzTGozV0pYN3JyOTZoRGtudDhnZkM0UkNqTmkzUk8yNWx2bnRVN3Z2UU9BbEhBaThwTFQ5OVlxVDBHZEpmMmNaSERaQzRpSXd0RVVYWEF3TlJIWkJydEx4c2VuU3JGWC90OCtRbFAxUmFiOGVrNFVoemJzb2JMTTF0Y1NJVnQyVWpnMkppNEQvMjJjWTJxS0x5Z0NhNzZNYmFuOGVkYzc5dmdZMUt6dXIzRGZwOEJva3FoanpwOWU3Q1IwZEhZeHBxem9qU2x0bm45M0Iva0RsWUhuSlNaTngzbjNRMGFNSkFHRDl3RC9Rc0pyMGI4Q2I1UGVZZEhnMm9RTW5BQUFnQUVsRVFWUU5HbGV2bzNTT1NtYVdtTmQ5bFB4eFFsWWFObHcvcG5TY1NDd0NrMEdWTG9ocUZFQWg1RHZDdEhZRmoya0FRV0lvOUd1WG50TDRvOXA0MHhmK2I1OWgrN0E1TURjeXhzaDl5N0NxMjBpRm14RGZSemV3OE53dS9OYXVENlowSEloZjFrNUN0M3F0bGJKSTFNa3R6TU1tTGJJWExJM00wTEJhYmJYN0MvZzhHT3NaS056b0diSzB2eGtvVHluc0RFdzl0aDc2VEQyc0hUQkZhZWJFeHRRQ1MzM0dZZGJKTFpoeWJCMytHYk5ZNlJpQlNJajNINU1BUUg2UmxNYk9SR1NLZEphOG1xMERBTUJVM3dqTCt2eFdibU5QemNrRVh5aUVuYW1WMXMveGRISkh6SnJ6YXZlZmZId1RDODd1MUNvOUdKRGUvQXpic3hESk9SazROWEVWNmxWMXgva1FmOHc2dVFXWC90aUE2cmFPOG1ObGE5ZEh0ZTZCQVUwVmd3VTlOazVUZUJ5VkdvL2ZqNjVEUStmYVdOQkRHcWpRMGRIQm5HNGpNT2JBY2t6MzNZUURZeGJLWnpEanMxTFJhc1VZY0xnRmNMZHp3c3AraytEVDBCdTZPanBnNkRMUTByMHVUSXJkY0VhbXh1UHF5d2ZvNjlVZWRrWEJuUGlzVkp4OTVvL3U5VnFocXBVMEVKdk9ZZU5vOERXMHI5MFl0WXZOeEhzV1c2WncrY1Y5UElwUm44TE5GVXB2cW1SQkRGWGM3S3NvQlZDQ1k4SVJsUnFQWDl2MFVBaG9mc2hNeFlURGY0T3B5OExhZ1ZQZ2JHMlA1WDBuWU1yUmRSaDdjQVVPalZraW54RUhwTy9oOEJYU3orMjFsdzh4K2VoYW5KcTBXcDVXL3l6MkRRQnBVRk4yQS9DMnFHNkJzM1ZsK2JhU002TjhvUUI1M0FLWUdocGorN0E1K09QNGV2a056RGp2UG1wLzF1SUNJMFBCRnlqUDloOE11b3pyNFEvbGp6bGMxVXMwRTdNK2dpY1FvSTVqZGExZTcxc3A2MmZ6NXF0SG1PRzdXZU54WW9nUWtSeUhwc3RHbFhyY3F2NFQwYjFlYTRWdHZScTJSVnhtQ25vMWFLdXdmVTYzRVJqUnNpczhuYVR2YVh0emEzVDZxUmw2ZTNtcnpQUTZObjZaZk5uSzdKTmJFQmdaaHJuZFJpZ2NrMXVZQjBzalU0emUveGNtZHh5QUtSMEdLQVhSWmFwYTI4dmZuNS9EYmJZUFdyclh3OEV4aTdSK1RzOEdiYkEvOEFJdWhnVmhhUE11S3Y5ZXFSbXUzT3l1d3lBVUM1QmJrQTlEbHZUemxwbVhBMEQ2TjFCYjdXczNnWXVOZEVsV1FNUXp2RTlQMXVxN1Z5UVdZWCtnSCtvNFZFTXpWK21TbHpxTzFaRE16c0RWb29CVTlFZHBMWXFMendNUkV2c1dBTkMzY1hzQUFGT1hBZU9pQ1pTd0Q1RXdZT25KQTM1NkRNWGJIRDBtQzM1L2JGQWF3OVVYOTdIYi94eldEcGlDR2lYZUs2OFNvckhnN0U3ODNxRS9PcXJJb0N1K3pQTkNTQUJFWWhINk5mNFo4ODVzUjB5cWNzMHBXWUQ3NHZOQWVZQzdPRE5ESTZVQWlvMkpPY2EzNjZ0MDdNR2dpL0IvK3d4OXZkckozL2ZGM1gwVGdyUmNhYkQ0ZlhvUzdyNStDZ0JnRjNLZ202V0RmUUVYQUFEdFBUNHRiZk9QZUNiLzNpd3BPU2RkNVhaQVd0dm8wdk1nK0RUMFZ2aDcrVGxtZEI2S0tSMEh5aCsvVG5xUHdidit4SUV4aStEbFhFdStuY1ZnNG5YU2V3Q0FqWWtGbkt6c0lKYUlNZlhZT2pSMS9RaytYdTJVem0yaWI0UWU5VDk5cDRRblJDc0VVSVFpSWNSRjlaNTBkUmdxYXd3eEdYVDcvRjlIN3dCQ3ZpZTZUT2c1TndQL1hRQllqZzJnYTFaWjgzTitJSWNmWE1HT082Y3h6cnNQT25rMmcwUWlRVWVQSnBqbXV4SHVkbFhsdFJ0eUN2TlEzN2tHcHYweUNFd0dFNzk1OThHaTg3dmhXY1ZWSWRDaXpvcExCNUNkejBIL0poMXg2b25xbVdOdEpHU21LbVVnVklSY2JqN0dIMXFOekx3Y2JCZzBYV1d0REFEdzhXcUg0Smh3bkF2eHg2eVRtN0c2MzJTRmk3L1VuRXo1N0xqTTZxdUhzUHJxSVFEQWxXbWJ2c3I0STFLa0YydmExSVA0V296MURWRy9haTNNN1RaU1h2dEFWaVR5YzJvQUFNQ3JwSGNZdm1jeEN2Zzg5R3JZR3VkREE1Q2JuNGVzQWc3WStia3cwVGZFL2Vqbk9CaDBTVjdEb0lEUFEvdmFqVENpWlRlMGNQKzBCS3JmOXJsbzdsWVgwenNOUnFzYTllWGJMejBQd3RXWEQ5Q3ZjWHY1QmZTRHFCYzQrOHdmUGV1M2xTK2plcDBjaTZQQjE5Q2hUaFAwOXZKV09kNjlvNlJwMEhtOEFuek16VmE2Q082eGNacktHaWpQNDZOUXZaSWp6QXhVVDVVZmZuZ1pBRENrV0ZiT201UllqTjYzRE5uNUhPd1pOVTkrdzlPMWJrc2tkRTNEMnF0SE1IRFhuOWcxWXE3S21kWFNmTXpOa2hlalRjK1QvZzRUc3orQ1VUU2JXTEtZNFowM1R6SDU2Rm9jR3JNRUxXdlV3NUZ4eThyMGVxV3BZbVdyc0F3a0l5OEhnWkZoQUtSWlZPMVdqd2NnWGZJRFNHL2s1NTMrdExSb2ZvOWYwYS94eitVMm5ySXE2MmZUMGNvT2ZSdDl1bW1KU292SGsvZXYwZW1uNWlyci9zaWtjOWk0OFNvWUhvNnVhRkMxaG55N0xBQjQrVVVRNXAzYW9mQ2NmUUYrV28zcDhuUEZaWlpyQjA1Qlo4L21DalUvMURFek5NSCswWDlpbWQ5K2JMMTFFakZwQ1ZnMzhBK056L3RXZEhSME1MM3pFSXc1c0FJYmIvb3F2WGY1SWdGTVZTeWw0QXNGQ2dXVHAzWWNCQWtrNEJabFcyWGw1OEJZM3dBQ2tiRFV3c3BNQmxNZUZDMytQczNnWkNNaDg2TldreG84QVIvN0EvM1EyS1dPd3ZGUFk5OWc4NjJUQUQ0RkhVNDl1UzNQdFBPdTNVanBYUFBQYkllelRXWHNHakZQNVd2cDZPaklBNjU4b1FCeEdTbW9ZVjhWb1VWQm1XbzJEa3AxVGpoRjcvM0s1dFlhYTZDY0NibURCczYxVUt0eU5aeWZ2RmJsTVEraVhtREV2aVhZT0dpNnlpV05YMHRNV29MODM3TlF3QVU3UDAvK3VLck5wNHpuUFFIbjFTN1h5K2NWb0lhOTZtV25lKytkQjBOWEIxTitHUWlSV0lUNkM0Y0MrSlFsT2MxM2cwTEFTUFk3WFhuNUFOWmNQUUxnVThCVWo4bkMxV0xMb3o5a3BRS1FCc2l5T05MZ0hvdkpSTGQ2clpUR2NURG9FbDRteE9EeU5PVzZQNXFFSjBURFordHMrZU1Mb1FHNEVCcWdkRnhwa3pma3Y0RUNLSVI4WjFnT25oQWtQQVgzN1JVWU5od0NIWmJ5MHBRZlZRdjN1aGpkcGllY3JPemt0UTdxT0xnZ015OEhRVkdoQ0lxU1Z1blhaN0xRMGFNcGpqeThLbjl1ZmVjYVNNNU94OEdnaXhqY3JMTThwYmFrd0tnd25IM21qNUd0ZTZDNmpRTks2eFB3NlAwcnRGODlRV0diclprRlRrNWNoZGZKc1lqNW1LajBCMXhYVnpyZHh5MGw3ZjlkZWlKT1BiNE5IelV6bzJXUnh5dkFyL3VYNFhYU080eHUweE05RzdRdTlmaWxQdU9RbVAwUkY4T0NrTXpPd0s0UjgrVEY5U3FaV2VIRWhCVUFnQ2V4YjdEaCtqRk02VGdBTFlvSzRWVzExbHp3N25POExTb0FGeElYZ1Z4dXZ0b2I4YThwbmNQR2ljYzNjYUpZdlIxWmJaZEdpNGNySEx0aHNIWTNVTGFtRnNqakZrSXNFV1B4ZWVrYWRIMFdDNVpHWnJBME1vV25reHZlSk1kaXc0MWphRnRMdWp5Z2xyMHpkbytjcjNTdUQ1a3BLcGRkV1JpWndNUFJGWVo2bjc0blRBeU00T0hvQ2hPRFR6ZE9oaXc5ZURpNndzSllmU0ZGbVVtSDF5QXk1UU9PVDFpdWNTWXhPaTBCSS9jdVFWVnJPNXlmc2s0cHF5a2lKUTYzWHorRmhaRXBuSzJsRitsWFh6N0Fnak03d0JYd3NHbklkSGpYVXJ3UitzMjdEL2dDQVRiZk9nR2ZMVE94c05jWWRLM2JVdU80WlpaYzJLdTA3YmQvRklzbmYra01xYlk2ZWpSVldzTHpUNUIwR1lCWUxBYUhXNER4N2Zxb0xDYTUxRzh2Qk9YY0NhcXN5dnJaOUhCd2dZZlBPUG5qa0xpM0dMQmpQbHE2MThYZzVwM1ZQcy8zMFUzY2VCV01zZDY5bERKT0FFQW9GS0ZRd0VYWHVpMVIyYUpzQVRXWnhLeDAzSGdWTEE4STNIejFTTDR2bVowQnZraWdzSzJGZTEyWTZCdUJvY3ZBVXA5eHNESXhRM1JxUEZnTXpYVVJZdElTd1N1bC9nZ0F1Tm80S0dSWWZTN3ZXbzB3ci90SStEUlVEb3h5K1h5VkFlQ1ZsdzdpYVBBMXBlMGwxVnM0dU5UOUE1djlndVY5SnFqY0o5R1JhTlhwaGE4bVFOUFlwWTQ4bytkRytDTk1PdkkzanYrMnZOVGl2bVd4K3NvaG5IaDhBN082RE1QSVZqM1Vac3MwYy9YVTZvWTVNQ29NTVdtSkNvVnpQMlNtS2hXNVRjeVdaakNtc0RQazJaMHkraXc5aGFLbjVlbVhuNW9oZklVMFlQUEwydCtWaXNqSzN2dSs0MWVVZVFuUGg4eFVuSHg4RTA1VzlxaGlXUWxpaVZqKzd4bWRGZy8vdDgvZ1hkTUx6allPOHVla3NLVVpLMDJxL3dRUFIxY0FnRXV4b3RMRmw1cktnakI3NzEyQWprUjZqV1ZtYUtReWdGTFh5UjJPbHJhWWMzSUxEbzVackxSRXRsREF3Nk4zbityZ3hLWi9xclZpWjI2TmFiOE1BazhreEk0N3AxSFh5UTAvMS82VW5YUHRaVERlWjN4K0p6dnk0NkFBQ2lIZkd4MEdER3AzUStHTFUrQys4b05oM1Q0QVEzVXc0RWZqVnNrSjg3cVBRcnZWNDVGUk5Nc2dFNTd3RGdBZ0VBc2hGQWxWTHBWNWxmZ2VRcEVRdlJxMFZSbEF5U25JdzRJek8xRFp3Z2JUZmhrRXY5QjdwWTdId2R3R3ZScTBVZGhtWW1BRWRnRUhzMDVzZ2o1TER6Nk5GRk5FSFN5azYreFhYVDZBRnU3MW9RTWR6T21tZUFPKzdNSStQSWgrZ2RBUEVRcDFFTW9xTFRjVDR3K3RSbmhDRFBvMS9obHp1NDNVK0J4RFBRTWMrSFVoSmh6K0cwRlJZZWkyNFEvTTZUWVNQUnUwaGo2VGhVWXUwalhEc3JYOExyYU84bTFmeTZPaXl2OGlzUWhCa1dFcUw0cStObk5EWXh3Yy9TbDFQak0vRnpOT2JJU0xqUVBtOXhnRmx1Nm5QNWRXSnRxbHRkdVpXZVBRMk1Vd1lPckJ5dFFDTmlibThsUnptVk5QYitQSS9Tc281UFBBMUdVZ202ZGNzRFNuSUE5WmVibnltK3hicng4am4vc3BpMkpVcSs1NGxSaURWNGt4Q3R0aTA1TVFtNTZrc0kyZHo4R0ZFT21NbXJvWnZBVTlmc1hBbmZNeFl1OFMrRTVZZ1NxV2xWVCtmRW5aNlJpOWZ4a2trR0JabndrcUMrNXR1SEZjb2YzdDdKTmJjQzdFSDJhR3h0ZzNhcUhhUXNPVE93NUFKVE5MTExtd0IxT09yc1B6TnBIeVdpMmF6T3MyRWsySzFyN2Zpd3pEcHB1KzJEUmtPcHlMc2huV1hEdUN0SnlzVXM4eDZmQWEzSGdWWE9veFY2WnRVbnVqSWZNcTZaM0NzaVZWS2ZBLzEybUNCczQxRVo0WUEwZ2s4a3lpNVJjUGxucnViK0ZMUDV0MW5keGhwR2VBNEhmaHBRWlFuc1pLV3hBM3ErNVo2dmtHTis4a3IyOVRWdmNpUXhWK3B4TVAvNjEwVFBGdFY2WnRRaVV6UzNuZ2NtckhnUkJMeEZvVjB4MTNjQVhpaTJiTjFmSDdZNE5XWFYyMG9hNExUd0dmQ3lNOTViK1Z6ZHc4d1ZBVENHSVhjT0FYZWc5dWRsWFEwcjIreW1PeTgzTnhNU3l3MUN3ZUxwK0gxaXRWMXliNVhMcGFOSUhTdEdSSlpueTdQb2hJaWNPS1N3Y1IvTzRWMXZhZkFuTWpFOVNaMzAvamMxdlZhSUE5SlFMZE8rNmNMbnI5VHdPWWNuUWRYaWU5VTNtT3Z5N3VWOXJtYnVlRWF6TzJLRzJQU1AyZ3NwNk1VQ3dOMGhXdmdWVWNWOGlUZDZ2U1ZsQmtHS0xTVkxmdlRjMVZIUkJiZGZrZ0JDS1IvTEd1anE0OG0raENTQUQ4M3o1RHI0WnRGVEp1SHIwTHg2WG5RZWhRcDRuSzRGWHg1WEJiYnAzQTF0dW5FTEw0c05ySk1abkdMblZ3YnZKYURObjlKK2FmM2FHVWpaVEN6c0RRM2FxWHlWVXlzOEtrRHYyUm5aK0xIWGRPbzJHMTJwaFVMQ0QySmprT1NXejFOV0RJZndjRlVBajVEdW1hTzhEQTB3ZmM4UE1vRERzSkEwOGY2T2liYUg3aUQ4Si83aTYxKy82NnVCK0g3bC9HdlhtN2xHWVdOdDg2Z2ExRkthbXF6RDYxQlNuc0RPd2R0VURwUmxhVnF0YjJDbjg4QVdtZGtLN3JweUkySXhrci96ZFI2ZWJTczRvYmhqYnZBcit3ZXpoMC94SitxcUk4VzlhMlprT0V4a1dpdllvVVpHMkZKMFJqM0Q4cmtjNWh3NmVoTjFiOGI2TGF0ZmtsR2VqcFkvZkllVmpxdHhjbkg5L0NkTjhOdUJEcWovMi9Mb1NPamc3RUVqSHV2SkYyb0xuK01oZzhvUUQvYTlSZS92dzhmaUZXWGRaOGMyZWliNFRKSFFlVWVrd2Vyd0JQM3I5Q0ZhdEtFSXBFT0I4U1VDRUJGRDBtUytGbWZycnZSa2drRWlTeDA3SHN3ajVNN3pKWVBqTXVxNEd5MUcrdjBrMHVWOGhESzlOUHk3cXFXbGZHM1RkUDFiNHVpOG1FM3gvcm9hdWpDM2Y3cWdpSmk4Q2Y1M2JLMzFkaXNSaitFZExNcXdiTzBxVU5xeTc5by9IbVRCdW1CcXBuOEdyWVY4WDJZWE13Y3Q5U1REdStFYWNuclZJNnBvREh4WWk5aTVHZG40ZURZeGFpZnJGbEZ6S1Azb1VyL2V5dWRsWGc0ZWlLMlYyR0lTcnRBeHl0S3FtZGNlM2ZwQ04rcXVLR3BSZjJZV1NybmdDa3dTU1JXSVM4b21VNG5NSThaT1hsZ0Ztc1c0aVR0WjA4Q1BHdXFLYVBlNldxOG1DSG1ZR0p4Z0FLSUYxVDM3OUpCNlh0c1JuSnVQYnlvWXBuS0R2MDRBcU9CMStYUHk3WnNhcTRYWGZQUVNRUnFWMSs4SzJWeDJlVHhXQ2lYVzB2K0w4TlVadkJ3aE1LRUJnWkJnOUhWNjJXeTJYbTVlRDhNMyt0eDJCbVpJeitUVG9xYmI4OVc3b2tTQUlKQnU2WUQ3RkVqTk9UUGdWUVhpWkVvOS8ydVZqZC8zZDVCbFJaT2hIVnNxK0dlZDJWZzlvM1hqM0M4VWZYVlR5amZMRUxPQ2pnYzFGWnhSSzR6cDdOMGRtenVjcm5YUXdMZ2wvb1BmaDR0Y052YW1vQWhTZEU0MkpZb0ZLTmtlTDBXU3lzRzZBNVcwOGdFbUc2cjNKZGt1SmtueHRkRGN1dStFS0JRaEhlMGxReXM4TGhzVXV3K01JZW5BL3h4L3VQaVdoUXJSYjRRaUU4SEt1clhRNjgrYVl2REVxOFJsQlVHSjRWTFFNcXljT3hPcGIzR1M5Ly9DSXhHa3ZPNzhXODdpUFJwTmpreE9JTGUxQ29waVd6dGJFNStoVDdHeXdUbmhpTjRKaHdkS3ZiRWphbXlzdUpMNGFWUGtra0VvdmcrL2dHZXRUN05GRzAvc1pSdGRjU0FwRUlkUndVNnpUNXYzMkcyeW82MW4ySkt5L3VJNmZnMDdMQk8yK2V3dFRBQ0dlZjNWVTR6c0hTRnVhR3l0ZkcxaWJtbU5weEVDWWZYYXRVcUxxcWxUMk9qZjlML2pneU5RNWpEcXhRZUw2c2UxWEpKZ1I4a2ZidkwvSmpvd0FLSWQ4cGhxVXpEQnNNUW1INE9SUThPd0k5Snkrd3FqUUVkSC84ajIxMFdvTEN6SGx4OFpuU0c4ZDdrYUZLUVpEM0g5V25WaDRJdklnN2I1NWlhUE11YVBjRmdRc1dnNGtsdmNjaG4xK29kdjN5RXA5eFdGSXNqYjJrWDl2MHhLOXRlbjcyR0FEQXh0UVNERjBHcG5ZY2lNcVd0dGdUVUxZMXVWYkdabGpSZHlJNmVqVEZuMmQzWW1Uckh2S0xwcUNvNTBqTnlRUUFQSStQaEgvRVU5UzBjNUxmbEhMNVBIbTNCQm1SUkFpK1VLalFzY2JHMUZ4akFNWC9iUWdFSWhFNmVEU0ZSQ0xCa1FkWGtaYWJDVHV6ejB2VC8xSThvUURML1BiaVlsZ2d4cmIxd2VEbW5mRFh4ZjM0NDlnR0hBKytnYVUrdjhHZ2FBYXNkd052TktudW9mRDhEVGNVcS9uSGZFekFVcis5TURjeVVicm9aaGZtd1pDbGo0RkZoV2luZEJpQXRKd3MzQWdQQnBjdnZZRFQxUVdzak0weDhlZCtDc3RZbWxUM3dLNFJjOVg4REVKazVlWEF3dGhFWGhTeXBIbW50K05oekV1MS93N04zVHl4Y2ZBME5LaGFVK1YrSTMwRFRQejVmM0N3c0ZXWm9jUVQ4UEhuMlowd1pCbkF5Ym9TUHVaS2E1R01hK3VEVWExNklDQWlCQ3N1SFlTOXVZMVNBSVV2RkdDcDMxNFk2eHRnZnZkZmNXclNwK1UzWFRkTVJWcnVwK0NIYkNiUnc5RVZDM3RxbDZHaUxWdFRDNVVkY1c2K2VxUXhnTUppTXJGdXdGUTBydTZoMFAwbGw1dVB1Nitmb29xRkxVUmlVU2xucUhqbDlka2MwcndMcnJ4NGdETlA3cWo4M3J2MjRnSFlCUnpNN0RKVTdUbmExVzRFdno4Mm9KcTFQZUl5VStWMW1iUlIxY29lL1p0MGhGZTFXdkQ3WXdPY2luNGZzdmRkYU54YlpPYmx3TWJFQW9aNmVyQXhzUUJEbHdFTEl4UFVjWFRCbEtQckVOVWhIbi84b24xSEdVQWF1RkdWWVJXVjlrSEYwZVh2UTRiMGI2VzloYTJHSXhYSnNvRlVCVVZsZUVWTHkvVFVkTGtEQUYwd3RLcEp4bE96M0RVOE1RWnZpZ3FFdml6S3JydnorakZlSlVRREFEeXF1Q285aHl2Z3cwaERJZmVOTjMxUndPTmlWcGVoMEdPeXNLTHZSSXhzMVVPaGRsaE5lMmVWUlZzQllNUDE0ekExL0xROFVpQVM0aSsvL2ZCd2RKVzNReTdPV045UW9jQnJkbEZORmRkS2pncmJqZlVOVlFaUXhCSXhLbHZhcUt3bmN6RG9Jb0pqd2pHc1JSZVZSV1NmeGI2VkY1RXRLVEU3RGIwM3o4VGJsRGcwY2ZrSlZzWm1hRkxkQTMvMyt4MU8xcXE3UUc2NjZTdXZEUVpJTTVIbW45a09lM05ybFpsT24ydGZvSis4QUs5UUxJQkFKSUllazRsVmx4VS85MjFyTlZESXZ0b2Y2QWNqUFVNd0dReGNLY3FpRlVvVXYyZVpEQVlxRjh2S3lTajI4OGpJaW4yWDdPN0lFL0toWDRiT1ZPVEg5ZVBmaVJIeUw2WnJhZ2VqaG9QQi8vQUkvTGlINE1jOUJNTzhDblROSGFCcllBWWRmVlBnQit4VHYvWFdTVng5K2FEVVkyYWRWRTV6VlNjNEpoeHJyaDFCSFFmVk00THFwTEl6Y2ZLeFlxREF3dGdVUXBFSWY1N2RpVG1uU205WGZIanNFcFVYTmVXaHNvVU5yczdZRERNRFkvVGFQRk50bXJBNkhvNnU2TitrSTd4cmVjRi83aTZGVk95akQ2L0J5c1FNV1htNW1OeHhBUGI0bjhma1krdHc2WStOQUNTd05iVkE4RUxGekl2andkZXg2UHp1VWxzZ3FuTDRnYlNPVGJlNkxjRmtNSERvL21VY0NMeW8wR2J3VzVCSUpMajErakUyM0RpR21MUkVER2phRWJPNkRvV3VqaTcyakp5UHl5K0NzT2pjYnN6MDNZamRveGJBdzlFVjdlbzBRc2NTYlhrRG8wSmhicVJjWjJSNW53bEtOeE9URHEvQjQvZWZ1dDVjQ2d0QzZ4cjE1Y1ZjUzhQUTFWVnE4eXNqSzFLNHV2OWtoY3loNHBnbDB2ZGJMaCtOM0VMVkhXSmtaRjE0TkxVbXRUZTN3c3l1UXhHWGtZSjUzVWZpZnRRTGVRQkZSMGVuMUp1dTEwbnZNZmZVVnJ4TmlVTjk1eHBLczRlTGVvMUZJWitMbDRreE9QemdDcVozSGdJSGN4dUYyaTdGaXhYSzFzNzMyVFpiSHRqakNmbGZyYzRBSUYzYWRDOGlCQURrL3kzcHlvdjdhTzVlVjJHYlVDelVxckRwdDFKZW44MG0xVDNnNGVDQy9ZRis2TmVrQTB5TDFlWVJpVVU0RU9RSFV3TWo5S3pmUnUwNXpJMU01TzNzYTFkMnhvdS9qcXM5VmdJSnpqeTlnODAzVDRBdkVtQkFNMm4yaVltK2tjb2xNNmVlM0FZZ2ZWLzRiSm1GK2s0MXNISElERmdZbWVMUW1DV1k3cnNSMjI2ZlFtNWhQaGIxR2xPbW43MGl5ZjRtMUM1RG5TMnhSSXpicngvRDFNQUlEWjFySVRvdEFSZkQ3bUZhcDhFSzJUYzhnV3lHWHYxc3ZGQXNrSGQ1S1UzSkcxeVpXNjhlWThmZE13cmJ0aFRMTUMwWm5CZEx4TWpNejFYNS9WdjhtTVNzTlBpRjNzT1Q5Nit3WS9oY09GcmFxaTI4WGxJaG53dXhSQXpUWXBsVWQ5OCtSVnhHQ3M1UFdZdUJPelIvZDhzQ1Jub003VzdFUldKeHFaaytaY0VUQ3VBWEdvQzAzRXprODdqd2NIVEZ5djlOUkhwdU5oZ01YVXpwT0FCSjdIUWtzVlYzMjJubStoTUFhWGFoaFpFcExvVGVRenFIamUzRDVtREgzVE1vNUhQTFpaeXlBcno1dkVJTTNERWZTZXgwM0p5NVRXV0dXdGlIU1BuL0IwU0VJRGhHV3Q5RWo4bkUxSTREUDZ1bUdxY2dId0NVc2x0NEFqNWxvQkFBRkVBaDVMdW5ZMkFPL1pxZG9PZlNFc0swQ0FnellpQ0lMOTkweWUvTjY2UjMrTVdqS1piM1ZTNU90K0htY1p4NGRCTTNaMjJEUllrL2JwZWVCK0hpODBDRmRQNTM2WW1ZZEdRTmpQVU5zSDM0WEkzclo0dUxTb3RYV3FMaFpsOEZ5L3RPUkF1M3Vyang2aEc2MTI4RkJ3dkZaVHdQWTE3aVZXSU1XS1hjS0pZSDJZWEJ5UWtySUNxMk5LRERta2x3c0xUQjRiRkxWVDZ2OC9vcE1DNTJVMXI4cHUxTlNpejgzejdEaUZiZGNlaitaUmpyRzJMdHdDa1l1SE1CZHR3NWd6eGVZYm5OTklVblJDUHNRd1JxMlZkREEyZHBwa05kSnpjY0Q3NkpjZDU5WUYxaWlkYlhGQlQ5SEJNUC93MXpJeE9zN0RjSmVycE1YQXdOVkRobWJOdmVLQlR3OFNnbUhLTmFkVWMrdDFCZVR3UUE3QzJzc1dIUWRKWG5mNXNjcXhBSUFJQ01QTVdacnpQUDdzQkkzd0REVzNaVDJQNDZPUlpiYnZwaVRyY1JxRzdyaUhrOVJzSll6d0JCVVdHSVMwOVJlaTNaTEdod3pFc1U4cFF2YUN1WlcySllpNjRLR1ZSajJ2YVN6eXFyY3VQVkk0UW5TR2VCbTd0N29xR3o2c3dVQURBeE1FUnp0N3BvNFY0WG8xcjN3UDJvRjJxUGxjbk15OEdXV3lkeDR2Rk42T29BdjNmb2o5OS83cWZVTHJLVHAzVE0raXc5SEg1d0JXMXJlU20xTWU1ZXJ4WGNLMGs3Mzd4T2ZvOUx6NE13dEhsbjJKcElVOXpQaHdWQUlGVGZXZVJMdlV0UHhOcHJSeFMyRmZCNTBOSFJnV0d4NzU4OTlvbzNXem1GZVhBcFZtU3hJcFgzWjNOQno5RVl2T3RQckwxNlJLRUYrdUVIVi9BbU9RN3p1bzFVK255b282dWpxM1lKNXZQNEtDejEyNHZ3aEJpMHE5MElpM3FPVmp1YkRraUxSMTk4SGdnRFBYM29NL1V3czh0UXpEbTFEYVAzLzRWZEkrZkNSTjhJVzRiT3hLTHp1eFZhbi80YkJFWkp1ejNKbHY1cDQzNzBDNlJ6Mk9qVnNDMVlEQ1p1aGdkajU5MnpTTXIraURYOXA4Zy9qN0lsRGlXejZvb1RpRVJZVStKelVCYlRPdytSWjRESmx1ZUdMVHVtRUlEekRiNGgvLzlrZGdhRUlpR2NiZFQvdm5WMWRMRis0QitvNzFRRGYxM2NqLzdiNStMTzdCMWFGL1BOS0dydmJHNzQ2YWE4aVlzSGZtdm5BdzgxTGNpZnhyNVJDRHJMdXMrTS9XZUZRbGNhbnBBUDEwckt4YTBMK0Z4VVpwYXRqb2txUVZGaG1IMXlDOUk1YkFCQVMvZDZPRFIyQ1JLeTB1VGR3TXJDdTVZWGhqVHZqRXdPRzUwOG15a0Z1NzVVT29lTkNZZFhJU0wxQTNZTW42TVVQTmw2NnlTU3NqOWlRRkVHSndEcyszVWhlRUkreEdJeERGbjZLcS8zT054OGhZbXhKQldGanBOenBOc3FtU20yYitjSmhVckxlc2gvRXdWUUNQbVgwTkV6QWN1cEVWaE8wdVVuRW00T0pQd0NTTlRNM253elVmZkw5WFFjYmdFK1pLYmk5dzc5bFdxY0FKOW12Q3dNVFpUMmoyalZIU05hZFZmWU51L1VEdVFXNXFHS1ZTVXNLbGJWSFFCU2lnbzZYbnQ1SDIrVFkyRnFJTDFZbG1sVHM0RkNsZnJpbHZVWmoxdXZuOERNd0VRaHRUYVBWNEF6ejI2anNVdWRMKzZ3bzYzaUYzODhvUUNaZVRsb1VyMk8ycHNNbnBDdk5naXk1dkpobUJvWW9YZUROamgwWDlwKzFxdGFiYXpwUHhrZFBKcGkrTjdGTURNcW4zbzhxNjhlQmdDTWJ2c3ByWDlNMjk2WWNuUWRWbC8rQjJzSFRpMlgxOUZHbXhvTnNHbklkTFNwMlJENkRCWThGZ3dBaThFQVUxZTdpeVd1a0llMk5SdXFMWEM1UDhnUEI0TXVLMnpqQ2Zrd00xUS9PeGFkbG9CdHQwL2lTbEU3UjNjN0o4enNNa3llOVRMMTJEcjVQbFg4UXUrcExKVGMwTG0yd3JJWUFCalZXdjJTc2lNUHJ1Sk5VaXlNOUF3Z0VBbndLQ1ljNDcxOTBMQmFiYlhQQVlCZHcrZHByQm1Sd1dGajlaVkQ4SDEwSGZrOExwcTdlV0p4NzdGd3E2VGRqSEJ4dFIxY2NIN3lHampiVkpabjUxd0lDY0NsNTBIbzQ5VmVuaG4xaTJlelVydGtmYWsyTlJvZ2JOa3hSS1o4Z0ttaE1Sd3NiRERtd0hLWUdScGp3NkJwOHVPeThoUUxaYjlQVDBKck5VVTd2N1h5L213MnFlNkJYZzNiNHZpajYyamhYaGVkUFp2amRYSXNOdDd3aGJ1ZEUwYTA2cWI1SkJxY0QvSEhySk5iNEdSbGh6MGo1Nk45bmNZYW43UDl6aWtZNmhtZ2hWdGRQSDMvQm4yODJvTW5FR0Q1cGYySVNJNURJNWM2WU9neXNLTHZ4RkxQSTVGSXRLNUJWWjRFSWlFZVJMK0FkeTB2aGUzWitibDRFUFVTSGc0dVpWcHlkZUNldFB1ZGJGbmhwQTc5a2N2TngvN0FpeENLeE5nNGVCb1l1Z3g1RFNJRGZmVUJGRU9XZ1VJaFVIVjRBajQ4RnBTKzFETWxXL3EzK21WOHROckMwOC9qcFprSXA1L2VSbTVoSHNhcHFkOENBTU5hZG9XVHRSMVMySmxsNm9UME5sbmExdHU1V0FhYnBiRVpwbmRTWHVvSEFPTzhleU1yTDFkaDI3M0lFQVJFaEdMU3ovMFZXa3dYN3lwWVhCNjNFUFo4c0JJQUFDQUFTVVJCVklsWmFmSld2OFdGSjBZWFBmY2FiRXdmS2UxUFpuOEVRMWY2SFp5V213MERsaDYyRHAyRmpUZU95eWRPSEN4c0VEUi9MeVNRWm9ReGRCbVF2WlBILzdNU0xCWUxXNGZNVWpxM0FVc1Bab2JHYUZ4ZGVRbm53YUNMU0M5cUJCQmRWSkRXTC9RZW5zZEh5NDlKS2NweXVmM21DVktLbGd3RHdPUU8vZkE4UGdyVGZUY2hLejhYMHpzTnhrK09ya29kblVJL1JDSTJJd21UT3c3RTlabGJZTURTVi9oT1ZSZmNTK2V3RlNiR3hGQ3VTeFZYMUptbmlwWGk1QmhmeUlkaE9YVE9JdjkrRkVBaDVGOUt4OEFjT2diZmJvYitXL25Ja2RZMytQUGNMaXc2dDBkcHYwQXNuVGx1dTZyMEdaUHJNN2ZBMGRJV0hLNTB2WEZpMWtja1pxbXVucDZROVJFSldSL2w3WHkxWVcxaWpsOSthb3B6b2Y2WTFtbVF2RlBEcnJ0bmtaV1hpKzNEVkY5UWZXMnZFMk1nbG9oUnM1VGdUU0dQcjVDQkloTWM4eEwzbzU5ajRzLzlZRmhpdjQrWHROdFFkbjR1cWxsLytTejUrUkIvUEg3M0NtNlZxcUJuc1U1SFhUeGJ3TVBCQmVkREE5Q2pZUnUwcWRIZ2kxOUxXN0lpc2JJVTY5OS83cTlVUkZpZEhodW5sYnAvM1lBL05DN2hBYVEzWXY1dm4rSFEvU3U0SC8wY2dMVCt3OFIyZmRHZ1dpMmw4NnE2U1NsdENVK1g5Vk8wK25rQWFicjdwaHUrMkhIM0RKYjUvQWJmUnpkZ2FtZ01GMXNIL0xyL0wyd2VPaE50YXpaVSszeHRNZ3FXK2tsYkR2OVV4UTNUT2cxU09wOVFKRlRLUWxHblpLMEJkYXFXa3BGUVhFWmVEbmI1bjFYYUhwT21YUnZMa2Z1V29GK1RqcGplU2RvS2xzdm55VzhDZEhWMVlLaG5nQ2JWUFdCaVlJVG44VkhJeXN0VjZJelN1SHB0cFJuUWIrRnJmVFlYOXg2TDhJUVlUUGZkZ0R6ZUJLeTdlZ1E2T3NENndkTksvUjN6aEFJY3VYOUY0L2tmdlplbTdyZXIzUWp2UHliaC9VZlZkYlFBWUhUYlhvak5TTWFKeDdjd3RtMHZoYUxDZzVwMVFpdjNlbkN5dGtjdU54OFpIRFl5ODNLUXpzbEdKaWNINlhsc2ZPUmtJeTAzR3o1Ylp5R0R3MFk2aDQzblM0OHEzSXduWlgvRTVsc25sRjc3K1ljb2pUK0xOcDdGdnNHZjUzYkN4TUJJS1lCeU1PZ1NDZ1ZjdFBkb292WDVIcjkvaGZ2UnorSGhXQjJOaTlVMW10ZDlGRGlGQlRqMTlEWnN6U3l4c09kbzVCWFZpRERRVUcra3ZMeEpsdFpDR2Z2UGNtd2NORU9laVZiY2pmQkhNTkl6UUFvN0F5L2lwZGx5Um5vR2NMUzBCWXVwL1A3eXJ1VUZzVVNNNFhzWFkwanp6dWowazNKUjNTMjNUaUEwTGhKV0pxWUFkQkFRRVFJelEyTTBMeEVvVnhjODYrRFJGUHNDenNQVzNBcjlHMHNMVXI5S2lvRWVrNG54N2Zvb0JKaGRLemtxQlhiemVZVW80SFBCWXd0dzVJRnlnRVhXaGVmS3l3Y2F1L0MwcitXRkh2V2wzZlkyM3ZpMEJJNmhLNjBKNGhkNkR6Tk9iRkxvRHNWa01xSEhZQ25VRENuSnBGZ1FTT2JpOHlCNURSTkErbmNxTVBJNUVQbGM0VGhEbGdGQzR5SVJHdmRwR2M3WXRyMWdaV3dPWTMwRGJCdzhEYi91WDRiMTF4VnJpeFhYZHBYcWVuTmJoODVTV1lPbnVxMGpiczdhSm44Y25oQU5uNjJ6Rlk0Smk0K0VIcE1KMTBwVkZMWVg4bm55YXozeTMwWUJGRUxJZDhYYTJCeHp1NDVRMnY0NDlqWDgzejZUUHg3bjNWdGxnY3g3VWFFSWpnbVhGLzlTMVJKUVJsYTNZNXgzSDVVRjJrcmlDUVZJeUVxRlJDTE5CcGpZb1I5dXZIcUVCV2QyWU1lSXViano1aWwyQjV4SFo4L21DaGVnMzlLTlY0OEJBTTJyLzZSeXYwZ3NRcUdBQzJNOTVleVVHdmJPY0xDd3dkaTJ2WkdXbTZtMFB6cy9GNGxaSDlHK3R1YVozZExFWmlUanI0c0hBRWh2cW9xM3Y5WFIwY0dpM21NeFlNZDhURCsrRWVlbnJKVzM3LzAzWXhma0tjMmc4WVRLQlFOZkpzUmc3TUVWTU5ZM3dLQm1uVEMwZVpjeTFaUXBMN21GZVpqdXV4RUJFYUdZMldVb0JqZnZETjlIMG5UNXBiM0hJUzBuQzJNT0xNZnZIZnBqY29mK1plcE9VbHd6VjAvODNxR2Z5c3dkbm9BUDc5Vy9ZWEtIQWFXMndKV1pjV0lUYm9ZL1Z0aW1xZ2FLek41ZjU1ZmFFamVkazQxMTE0NXE4Mk1va1Vna3lDN0lnNjNKcDdUem02OGY0K1pyNmZoa2dhL2o0NWRETEJGanhONGxNRFV3d3Zycnh4Q2Rsb0RGdmNiZ3dHalZyVGEvcHEvNTJUUXpNTWF1a2ZQUWQrdHN6RDIxVlZwZmFOUTgxS2xjZWl0Zm5vQlhwcUt4aHg5b0RyWU1iOVVWODA1dkE1UEJ3TEFXWFpWK3ovUFA3a0RvaHdoNXJZL2ltQXdteEdJeGpQVDBZV2xraWhwMlRyQXh0WVM0V0x0dVFMcWtaRitBbjhyWE4yUVpnUEdaR1N2c0FnN1dYRDJDVTA5dVFVZEhCMlBhOUZiWUg1RVNoLzFCMHRjOWRQOEtmdkZvaXRvYTJpWHpoQUlzdlNBTlpzN3VNbHhwLzE5OXgwT1B4Y0xJb3VXRkhLNjBSb1J4VVNaalVuWTZPcS83Rkp6bGl3UVFpVVVhNnlVVmQrakJWWVhpNVA1emQ4TEcxQUxKN0F5OFNZN0Q4SmJkRUowV2o4bEgxMkpOLzhubzdlV05FeE5Yd2xqZkFMRVp5YmoxK2dsNjFHdUZrTGdJK1RsK3J0TVlQNWVTaVhUNnlXMDhqSDRKVzFOTGxRRVVLMk16UEkxN0E1RllESll1RSs3MlZUQzMyMGhZR3B2aDl1c25ZREdaYU9WZVQyVUxkd0RRMWRIQnpkZFA4QzQ5RVEycTFvUzduUk5DNGlKUTI4RkY2VHV6aGJ0eVprMXNoalFUWW16YlhwalpSWFVSMlJXWER1TEUrT1VxZzhmOXQ4K1hGNUZWbGRGYm5DeFRwRnFKQUhNR2g0MHpKYnJmR0xCWThna0hWV1ExVEdSa25kS0sxeU5KeUVxRGtaNkJ5dVdBbHNabXVEbHJtL3pmcUh2OVZoamF2SXZDTWV1dUgwVkNaaG8yRDVtaHNEMHVNeFZ6TmRTbkt3MjdnSU1IMFMvUTNLMnVVazBxcm9CZjZySTE4dDlCQVJSQ3lIZkZ3c2dVWTd3Vkx3Z3ZoZ1hpZmxRWTNJcGFvUHFGM3NPUTVwMVZYaERFWjZWSkF5Z0dtdHNVcTVLV200blF1RWprRnVhREswakFkTitOU014S1IxSjJtcno3Ui8vR0hiQ3kzeVRVcWV5QzRTMjc0ZEQ5eTFoMGJqZk9od1RBdFpJalZ2Zi92ZFRYeU9Dd2NldjFZN1N2MDZoY3U4MWs1K2ZpMUpOYmNMS3lRMzAxTlNweUM2VVh2cXJTbHExTnpISDB0NzlnYW1Da01vRHlvcWo3UVlOUzZsOW9rc3ZOeDI4SFZ5SzNNQStEbTNWR2M3ZTZTc2Q0VmF1TjRTMjc0ZkNES3hoN1lEa09qMXRhSVRQeDIrNmN3aTUvN2JvYmNZVTgyS2xvRnlxejhOeE9sZHRMWmoxWkdKbGlSdWVoNk5tZ3RjSVNySmtuTnFPT2c4c1hkMi9TeHNQb0Y1aDdlaHRTYzdLd3ZPOEVlVHEvREpQQnhNNFJjN0hnekE1c3ZYVVM5eUpDc0tUM09OVDlqSUxKUTVwM1ZodkV5TWpMUVRxSGpaaFN1bXR4K1Z6Y2V2MFlyNVBlbzZOSFUxUXZVVVBrYlVvY3JvY0hvMytURHJBeFZ2eStjQ3pSZ3J5a21wV2RjV3FpY2d0bm1kSlN1ZDluSkVFb0V1TGh1eGNZMXJJckFLQjFqUWFZVWxUNFVwWldYOERqWXY3WjdYajA3aFVPakY0SXBpNERNMDlzUnJlTjA3Q20veFEwZDFQOWJ4T1o4Z0grRWMvUTBMbVdVaWVvei9XMVA1czhBUi9uUS94UldEVExMcGFJY1NQOEVlbzUxU2gxVnRmTTBBU3ZWNmh2VHkrejc5NEZiTHpwaTFNVFY4TERVYmxEUzNISjdFeUV4RVZnVHJmaEtzZmYwcjBlNmpoVWg2MkpCV3hNTFdCcmFsbjBYd3RZR3B1aDY0YXBzRFEyS3pYSTFkaWxEbzZQWDY1eDNOb1Fpa1RTNHJqUDd1THZLLzhnTzUrREd2WlZzYUx2UklYdjQzUU9HMU9PcmdOUElNRG9OcjF3NU9FVmpOeTNGTWNuTEllcmJSVzE1MTkrY1QraVV1UFIyYk81eWlVeURGMEdsdlQrTk5NdjcxSlM5SGZXMU1BUW8xcDNWM29lSUEzT3FLb2J3UlB5d1dJdzFRWmZaWit2YzBVMzd6M3F0MFlOKzZvWXVtY1JacDNhQXI1SWdQNU5Pa0lzRVdQR2lVMlFTQ1FZMDdZM1F1SldLNTFyNHFIVitNbkpEUlBiLzArK0xaOVhpRTAzZldHa1o0QTVYWldEUmdBd3RFVlhERzNSVmVXK3F5OGY0R0pZSUlJWEhvQ3RpaGJDZ0xTKzJQcEJVOUYzNjJ3TTM3TUkwem9QUVZ4R2lzYnVkREt5dWs0dWxkVC83c3BMWUdRb0xJMU5sWmIreG1Xa1lNWEYvUXJiYkV3c1NnMmdGQ2NTaXpEMStIckVaNmJpek85cllHdHFnVnh1UHZwdm53dHpReE1jR3JkRTVYVlE4ZmVGblptVlVyYzNDeU5UZk16SlZ0cHVxR2Jwc2lZSldha0lqWHVMcDNGdklSQ0owRmxGOWtvaG42djB2Zjg4UGdyYmJwOUVPaWNIUGV1M3h1aTJ2WlNlUjM0OEZFQWhoSHkzc3ZOejhkZkYvYmdZRmdpM1NsVndhT3dTN05GUTFUK1puUTR6UTJPMU0wS2FKR1NtWWZKUjZleUpqbzRPaEdJeG5LenMwS3BHUFZTeHRFTVZxMHJ3ZEhLVEh6K242M0E4aUg2TzQ0K3VRNC9KeEk3aGMxV210QlkzLyt3TzNIM3pGRmRlZU9Mb2I4cythNXdsaWNRaXpEaXhDUnh1QVJiMEhLMDJwVGd4VzdxTVNWVTFlNkQwNVEzWGlqb2pOWFJXWGtxaWpYUU9HMk1PL0lYMzZVbW9WOVVkZjViU2RuWnV0eEVJVDR4QjJJZElETnE1QUx0SHpmK3N1aGhmb2t2ZEZ1anNxYmtOSndDc3ZIeXcxUDFMZmNhaFRZbmxLVXZPNzVFSHBXU2NiZXd4cUpsaXdBSUFRdU1pa0ppZDlzVUJsSHhlb2RxNks3bUZlVmgzN1JpT1A3b09TMk5UN0J2OXA5cGxHaXdHRTJzR1RFSDFTbzdZZFBNRSttNmJnejVlM2hqYnRnL2M3TXJuWWwvV3NyeEtzVUNIV0NMRzY2VDNDSXFTcG9JUDNMa0FFb2tFK2l3OTZVMjJwK0lzOG9XUUFGd1BEOGJBSnIrVUtaTm5XTXN1eU9NV3FxMGpwSWxzRmp3bzZnVldYemtFUUFKTFkxUDV6VzVPUVI0TzNiK00zUUhua0ZPWWo0MkRwNkYxMGIvMTVXa2JNZlBFWmd6ZnV4Z1RmKzZIUHpvT1ZQbzhudzhOd0w1N0Y3Qi85TUxQR2w5SlgvT3p5UmNLY1BiWlhleThld2JKN0F5NDJWWEIxSTZEc012L0hFNC92WU5yTHg5aVlMTk9HTm1xTyt6VkJDRzFLZjR0Vy83RVlqQTFIbC9OcGpKK2JkTURvMXIxVUxsZlhRdGJiYzNwUGh3R2FscUlxeUlwa2IxU0hKZlB3N3YwSkhENVBNdzl0Ulg2TEJhbWR4cU1zZDQrQ2pQa0NabXBHTGx2S1Q1a3BtSlU2NTZZMTMwa1BCeGRNZDEzQTBic1dZS1RFMWNwdE5TVzJSMXdEcjZQYnNEZTNGcGw0WFpWWkMyU2JZb3lyTXdNVFpSYWZvc2xZbHdLQzhLNjYwZnhSNmZCNkZ1MERGUm16cWt0Q0k0Sng0QW1IZEcvYVVlVlFZaGNiajRPQkYxQ0hZZFB4WXdQL0xvUUEzZk94N0dIMTlDcm9UZldYeitDaDlFdk1iYXRqOXJQZUhSYUFqTHljaFVDS0Z0dW5VUTZoNDI1WFVkOFZvQStLZnNqekF4TjFBWlBaTndxT2VIQTZFVVl1WGNaNXAvZURpYURpWDVGeTNrMHVSNGVEQUJvOHBVeldsOG1ST05OY2h3QVlPKzk4eGpiMWtlK3I1Rkw3UzhLQks2NmNnakJNZUVZM3JJYmJJdXVPOHdNakRHOTgxRE1PNzBOZzNiOGlhUGovNUl2TmZvYWNndnpFSjJXZ016OEhHUVg1R0xsNVFOSXlrcEhZdlpISkdTbEFRRFdYRDJDV3ZiVkVKK1ZDanN6Sy9RcTBSVk1JcEdnZ005VHFCK1htUDBSdzNZdlJpVXpDOWhiMkdEVmxYOWdWSlE5U241c0ZFQWhoSHgzY2dyeWNPakJaZnh6L3dweUMvUFFvMzVyTE84N1FlWE56THByUjhCa01LSEhaQ0dEdzBaZ1pKamFXVnR0ZURxNVkrZUl1Vmg1NlNCY0sxVlJXMFFXa0thbHJyejhqN3dtQWw4b3hKSUxlN0N3NTVoUzJ5Sld0M1hFWFR4VldsLzd1Zko1aFpqbXV4R0JrV0g0eGFPcDJ0YTFBSENocUtob0hZZXlGYmhsRjNCdytjVUROSGZ6VkhrUnJrbGt5Z2VNUDdRS0NWbHBxR0ZmRlh0SExpaTFuYTBlazRWZEkrWmg2TzZGaUU1TGdNL20yWmpmWXhRR05PMkExMG52Y2UxbHNJYlhrMTRNbGl4UXAwckhPbzFWMWhkeHRhMmkwS21tTkZ0dmxUNURibVZzcnJUY1FZL0ZoSzd1cHh0amhnNERRaFhkWVhnQ1BsSnkwdEhJcGZTaXJhcEVwY1pqNGJtZE1EVXdRbForTHBMWkdVb3pkaUt4Q0w2UGIyRFRqUk5nRjNEZ1ZhMFdOZzJlVWVxNmQ1bng3ZnFpZFkwR21IVnlNODQrODhmWlovN3dydVdGTFVObWxsb0RSZFlHTkoyVHJmWVlXWDBZTjN2cForbDVmQlIrM2I5TW5rV2x6MktoV1hWUHRLL1RDTzIrY0ZsWlNhVXQ3ZEdHWCtnOWVEaTZZazdYWVJoemNEbUVJakU2ZWpTUkZ4dE5acWRqKzkzVGFPTGlnZGxkaHlzRUxpMk56YkQzMXdWWWUvVW85QmxNbGNIUWtMZ0ltT2diS3RWaStCemwrZGtzUG11Y21QMFJwNTdjeHVrbnQ1SE95WWFKdmlHbWR4cU0wVzE3UTUvSlFnZVBKamg4L3dwMitKL0J2bnNYY0NEd0lscTQxWVdQbHpmYTFXbFU1dmFqOHM1S1dpNk5tZDlkZlpEb1M2bGFEbEthTjBYRlNRMzBsUC9kdDk4OS9mLzI3anMrcWpKdDQvaVZTVzhrb1FZcG9VYXFnQVFEQWxHQ0tFaFRFRmtWS1lLQy9jTXVTN0d0RmNVVkM5aEExcGNxVGFPZ0FTUkVRQUtoYUNCQUtDWTBnNEQwUU9yVTk0OGtRMExLU1FpWVhmaDkvK016WWVZSnpKbHo1anJQZmQvS051ZVcrNFUzYnFVM0J6NVpaRnJUTjcrdTFadkxadWxpZHFZZTZkUkxrL3JrbHNIMmE5ZFZSOC85cWZkWExkQmovM2xOaTU2YzdOenQ0M0E0TkgzTllrMkxXU3cvVDIvTkdQRmltZnFBSlIwN3BOaTkyK1RwN2w3c2VjNXN0U2c2TVU0ejFrWXA1ZVJSMWZBUGt0MWV1RkdudytGUW81cDFGWit5U3grc1hxanBzVXZWczNWSERiMzkza0xOcWFldVhLQUxXZWthWFdCeVU1QnZGYzE5NGpYNWVIanIvVlVMOU9YUDM2dGo0OVlhZTA5dXVaREo1T0tjRXBTL25oTnBad3ZkK05oK2VKKyszTEJjVFdyVjFiRExkczZZWEV6S3lHdVNXNUljcTBVcEo0K3FhUm5EWW05UEwxWDNEMURxMld4WmJWYU4vV3FxbnJuclFYVnUycWJFSFRoSnh3N2xsdnZVYm5ERlpheVpPVmt5RlhNODJPdzI1K2VLelc3VHY3NmJLVGRYTjQySzZLY3AwWE4xNk5SeGpldFo4VDV1WDZ6L1ZyTTNmSy9JRmgyS2hMS0RPblNYMldyV3Y3NmRxVWMrZjBsZmpYbXpUT2VjNHB6THVDQWZEeSs1bWt5S3o1djY1bHRnRjNMOGdWMTZldTY3emordlNOeWtrT3ExMWJKT1kvVnMzVW4xcXdXcmJsQXRUZjF4dnZhZE9LeVgrNDhxRXNMdU9MSmZkb2RkdFF0Yy95UWMzcWNzUzdhK2VPd2xOYXBSUi9kUC82YzI3TjlPZ0hJRElFQUI4RjlqNDIrSit2cVhXTVhzMmFwc2M0NGFWSyt0dHdjOVZlckY2TWFVbmM3eHFwSVVHbHhmTC9RWlVhYlhlN2hUenlLOUZUemQzTldqWmJqZUw2VnAyWVdzZEMzWnNrWXoxa2ZwWE1aRmRXL1JRUy8xRzZrWjY2SzBhUE5xM2Z2Kzg0cHNIcVlCWWQzVXVXbWJJanRTSnZZZXBwRVIvUXp2WEJteDJXMWF1V3VUcGtUUDFmSHpwM1Zucy9iNjRPRkxZM1FuTHBtdUxFdU8vTHg4NU83cXBnTW5qeW8rWlpjYTE2eWp6dVdjOXZIZXF2bktzWmcxckhQeDI3UkxXK01YNjcvVFI2c1h5bUt6cVcxSXFENGZPc213SGx2S0xTbWE5OFRyR2oxbnNoSi9UOWJMVVo5cDhkWVkvUzM4YnMxY0YxV20xOStZbktpTnlhV1AwYTBkVUszWUFHWHY4Y09GeGhTWEppMHJ2ZFFTbm56YmorelhtZlEwWlpxenRlM2dYdFd2ZHVuQ09LUjZzR0tTdG1wNnpHSm5YYmhERG0zNGJZY3NOcHZhMUM5Y0l1TnFNc25OdGZUZUkzV0Rhc3JEelYxWkZyTjhQTHcxcUVOM1BkZmpiNFYrSnNPY3JWbnJseW5IWXRHTGZVZG9XSmMrNWVwcDBySk9JeTEvZnFxV2JvdlZ0SmpGcWhWUTFiQ0JiTk5hOWVUaDVxYjNWczVYMGg4SDVGZmd5N0xENGRESkMyZTFaczgyVmZIMlUzakQzQktWWnNFaHF1cGJSVDFiMzY3STVtSHEzUFFXZWVmZERWeXlOVVlYTWpPS3ZFNVNYdlBKcUY5L2NvNHhMbWhnaDVMRHhyS3kycXc2ZHU2VUd1VUZvaHQvUzlTV0E3czFydGNRM2Q2MGpaWStQVVV2UjMybUgzZHZWdmdidzlXaWRpTlY5dzlVajViaDh2ZnkxZEp0YStTU04vZkNZclBKYXJmSllyVW94MnJXaWJUVGV2dUgyWnJVWjdqejlYS3NGaVg5a2FKN1duVXFOZWd3Y2kyT3pVK0dqdGVhM1Z1MFl1ZEdKUnpaTDRmRG9RQWZQejBaT1ZBanV2UXQ5Tnp1cm00YWVVZC9EYnF0dStiRVJXdCsvRXJGSmU5UVhQSU91WnBjRmRhd3VWN3M5MWlKUFZKbXgzMnZiUWYzeXMvTFMyNnVibHE5TzNjS1NYREF0YnVUZlRVNEhBN2ROMjJjUE53OG5EMUVFbE56Rzh1MnFGMTBGTzZBc0VndGlGK2xaKzk2VU1PNzlDMFVxTzMrNDREZVd6RmZjY2s3NU83cXFnbTloeGJhUFNCSlQwVStvQU1uajJwWnducU4vUElOTFJ6emxpNWtaK3JscU0rMEptbXIvTDE4TkdQNEM4N0dvUVU5L1BsTHlzakpVb0NQbnp6ZFBIUStNMTA3VTVObHM5djBWT1FEaFpyL3BwNzlVOS84OHBNV2IxbXRVeGZQSzhqWFh4UHZIYVlodC9jcVVqTHE0dUtpMFhjTzBLaUkvb3BKMnFxNUc2UDF3NDQ0L2JBalRyZlVhNkxSM1FiSXpjV2tCZkVyZFZ1amx1cmRwa3VodisvcjZhMkpTejdXcWwzeGFoYmNRSjhPbStBOEZ1b0cxZEttbEVSOXNIcWhBcjE5dGZWUWtySXMyV3BYUDNjSFM3WTVSK09YVEpmRDRkQnI5NDh1MHVlaWFYQTl4ZTc5UlM5Kzg2bXErUlk5RnF4MnV6YWw3RlJhWnJxNk5ROHI4bmhCaDA4ZjF4ZnJ2OVhTcmJGeWN6WHAxZnNlMTVFemYycitwbWlObVBXNmF2Z0hxbnZMMjNScnlNMjZwVzZvNmdiVmNQNWJ2YkhzQ3prY0RvMklLSDZYVkhGZVdQcUpNaTNaOG5MejBKOFh6bW5maWNQT0cwcmJEKzlUOUs1Tk9wZHhRVWZPbkZDSGhpMWtkOWoxeXJjenRDczFSYy8yR0t6bmUveE5EV3JVMFZ2TC82UHZFdGJLWkhKVkRiOUF6ZHU0UW01NU83eHNkcHR5TEJaNXVydVhXTjRrU1RQWFJlbmRGZlBVTmlSVUh6NzA5MkxQS1k5MDZxVk1jN2FtUk0vVm96TmYwY0luSnp0M3FaVEhDOTk4b3BqZFc1MS9ydUVmcUxiMUw0M3Y3dENnaFQ0ZE9rRWgxV29ycEZwd2tmZGpSazZXeGkrZXBrM0pPOVhybHRzMXFFTjNmYjlqZytadVhLRWdYMys1dVppMCtXQ1NKQ2tpOU5LMTA4M0JJWEp4Y2RHRUpkUFZwR1pkSlIwOXFHNTNGVzdvak9zVEFRcUEveG9KUi9icCt4MGIxTEpPWXozYzhXNE5DSXNzY25GenVVVmozcExaWnBYRFlaZUhxM3U1UmhKZWlYZWk1K2lyK0ZYS05HZXJ1bCtncGd4K3pyazErYzBCVCtyK1crL1V2MWZPVSt5ZWJZcmRzMDJod2ZYMXc5Z1BpbHc4VkRROGthVG5GMHpWcWwzeDhuVDMwSVRlUXpVeW9uK2gxOG14V2hTVHRFWG12RHV6ZnA3ZXVyTlplNzNTZjVUaHYydEJXdzd1MXFMTnEzVmJvNWFLYkZINkJlUGxiSGE3MXUzN1ZSYWJUWVBEZStpVi9vOFhXdzlma3VyK2dmcHF6RnQ2SjNxMjVtOWFxU0czOTFLL3RsMTE3eTNsdThOYm1wSzIyc2Z1MmFyMSs3YVg2VG15clRrS0RUWXVFZGwzL0xCbXgzMHZGeGNYdGFqVFVPTjZEbkUrTnZhZVIzVDAzQ2w5SEx0VU52dWw4ZVIrbnQ3cTF5NUNBOXNYL3JMLy9rTi9seEVmVHkvTmU2TDBNckVxWHI3NmROaEVWZkh5TFZRdVV4NXVybTU2cU9NOXV1L1dPOHIwODlYOUEvWG13Q2YxeVpxbCtpN2g1MEsvcjVUN083ZXUyMWpqZWcxeDNnbjA4dkRVbXZHZkZ2dDhzOVl2MCtIVHg0dDl6T1JpS2pKQ09sOUVzNUtuQ0pVa1BtV25GbTFaTFI4UEwzbTZlU2pwMkNHZHVuaGU5K2Y5LzlTdFZrc0JQbjRhZkZzUFNia0IwemZQdkt2RTFHVEZKRzNSZ1pOSGxYTHlxTTZtbjFlR09WczVWb3RzTnF2c2p2ejFTaWFUU2E0dXJuSnpkZFBvYm9XL0VPOCttaUt6MWFvZXJjTEx2ZmFDcnNXeGFiWFo5RkhNSWwzSXlsQ0xteHJvd2ZBZUduQnJaS21CV2hWdlB6M2JZN0NlNkRaQTBZa2I5UFcybjdUMVlKTGNUVzY2dVZiOUV2OWVwamxIUCs2K3RCTXR5TmRmazNvUHY2SXZZSDhsRnhjWHllSFE5aU9YbXAzNmVucXBkNXZPeFpib05heCtrOVpPK0Z3Qmw0MlB6MjhnS2ttMzFHdWl5UTg4cldZbFRGK2IvTURUK3YzTUNYVnMzRXFlN2g0YU4zdXlOaVlucW03Vm1wb3g3SVVTUzE5cVZnbFNkT0llWjRtUnljV2tPa0UxOUhDbmV6UzhRUGxUUms2VzdwczJUbW1aNmFwZk5WZ3Y5WHRNZ3pyY1pWZ0M1MnB5VmMvV25kU3pkU2NsSE42cmoyT1g2dWY5MnpYbGg3bjY1NzJQS3NESFQxTUdGZTBwdG1UTEdxM2FGYTlPVFZycmswZkhGOXF0OUk5ZWoyakNrdW42TFBacjJSMTJlYnQ3cVcvYnJub3dQUGQ0UEpWK1hwNXVIaHJRdnB2Q2kybTJQbm5nMDNwMTJVd3RUOWpnYkVKZGtNbmtxcW8rL25vc29xOUdSaFRmNzJMN2tmMzZjUFZDYlVyWktZZkRvYzVOMitqbC9pT2RwVzdEdS9UUm9pMC82cHRmZnRLaXphdTFhUE9sNXJudEd6VFRWMlBlelAwTXJOZEUvUzRySlNuSXk5MVRnVDcrY3MyYk1uUW1JMDJ4ZTdZNUh3K3BGcXgvNUoxajByTFROVGN1V2g3dTdnb05ycS9oWGZzcThmZGtSZStJMCtEd0hubzJiK0xjQTJHUnV1UG1XL1Zkd2xxdDI1ZWcxRE1uOU02S09iTGFiSVUrcC91MWl5Z3hRSG4xdTVtYXYybWwyb1UwMDVjalh5NzErSC84anZ0MTlPd3BMWWhmcVdmbVRkSGl5L3BPVGVvOVFzME1kc3crSG5HZndrSmF5R3l6S05Dbml1NXVGVjdvUFZIVkw2RFUzYVNaNWh3bEhObW5zSWJOOVU3ZSs2MTJRRFh0K0gyLzg3MWYxYStLWHVnelF1MEw3SkM2dVhhSTNuM3dXWDBVczBncGY2WnFRUHM3TmJxVThkbTRmcmc0U2l1OEJBQURFYk1lMEUvOVMyNjBXQjZaT2RrNmRQcVlXdFlwZWhjdTN4dkwvNk01Y1Q5bzZ5dXp5M1NuOUVyMW12cWM2Z1RWTEZMQzgzOGJsbXZleHBVYWRVZC9EUXlMTExIV2ZsZHFzcUlTMXFsUG15NkZUcmhYMDhrTFovWFY1aDgxcEZPdkVudWE1TFBZck9VS1RWSk9wcXJuZTgvcGc0Zi9yc2ptWVJvKzYzVk5lNlRrc283OGlVYlJZejhzY2pGK05qMU5lNDRkVXBmUTh1MTZ1VnpxbVJPcVY4WVJ0QldSWXpHcjVZdUROZmJ1aDhvMXhyaFdRTFZTUzc3K0txV05NYTZJdmgrTWxiKzNiN25yNFVmTWVsMjdqcWJvbDFmblhyVzFYRTByZDI3U3MvUC9yVG1qWGkyMmdlYmxMaDk3NmUzdXBhNmhiZlQyb0dlY1gzSjMvM0ZBclF3YW1WNnBtZXVpOU9IcWhkcjJyN2xYM0tNbDM3VTROaE1PNzVXbnUyZXBuK05sZVQ0L0w1OHlqUXkxTzNMTFE2NTBFcFFralY4OFRUL3YzNjdOcjVUZXl5aGZyNm5QS2NpM1NvVjZRemdjRGpua2tNUGh1S0tlWFJleTBqVnA2U2NhR0JhcHlGSW16ZVRMc1ppZDU2dmo1MDlyeHJvby9hUG5FUGw3bGQ2elM4bzlmMWp6emlFbGpaeGV2djFuK1hwNnExdno5aFg2djlpVm1xeE1TNDdDRzdYU2tUTW5GRkxDWi82M3Y2NVYzN1pkeXp6bXZDQ0x6YW9jcTltd1gxbDV0WDd4SVkyNnM3K0dkKzZqQnorZHFLYTE2bXRFMTc0bFhnTTRIQTd0T1haSThjazd0ZWY0UWFYOG1hclg3aHV0ZGcyYUtTTW5TMmZTMDhvOGRyM2djMXJ6Z282eW5QTlBYenh2ZVAxUWtOMWhsODF1bDhuRnBkRDd0djlINDVSbHp0YnFmMzZzSDNmSGEwSDhLbjAyZEdLWlBxTnNkcHZHTDVtdUlSMTdGcnNidERoajVyeXQzNDcvcnA4bUZ0K2d2YnlTL2ppb1JqVnVjdTVxekdlMldtUzMyNi81emJtcktYTFpKUDA4NnV2S1hzWjFqUUFGUUlWY3pRRGxmOEhWdUZqL1gyU3oyNjY0TVM5d3ZlSzRBRkNjL0g1SHdGK05BT1hhbzRRSEFNcmhSZ3RPOHZFbEVTaUs0d0pBY1FoUGdPdlhqZmxOQUFBQUFBQUFvQndJVUFBQUFBQUFBQXdRb0FBQUFBQUFBQmdnUUFGUUlXMXJobGIyRWdBQUFJQWJIdGZsMXg0QkNvQUt1V2pKMG9HMDQ1VzlEQUFBQU9DR2xYeittTkl0T1pXOWpPc2VBUXFBQ21sU3RZRlMwbzVWOWpJQUFBQ0FHMVpLMmpHRlZtOVkyY3U0N2hHZ0FLaVE3azBpOU92cGdLVGYvd0FBQW9KSlJFRlV3NVc5REFBQUFPQ0c5ZXVaUTdxcmNkZktYc1oxandBRlFJVjByTmRPUGo2QmlqcTRxYktYQWdBQUFOeHdsaHpZb0FDLzZncXIyNmF5bDNMZEkwQUJVR0hqdW83Ui9vc25GWFZnWTJVdkJRQUFBTGhoTEVuWm9FTVo1elMyOHhPVnZaUWJnb3ZENFhCVTlpSUFYQittYnZoY21Wbm4xTFpxQXpVSnVFbE5BMitxN0NVQkFBQUExNVhrODhlVWtuWk12NXcrcUVDL0docmJoZkRrcjBLQUF1Q3EycEs2WFdzUHh1bTMwNGZrNSs2bEhTZC9xK3dsQVFBQUFOZUZ0clZ1VnJvNVM2SFZHK3F1eGhHVTdmekZDRkFBQUFBQUFBQU0wQU1GQUFBQUFBREFBQUVLQUFBQUFBQ0FBUUlVQUFBQUFBQUFBd1FvQUFBQUFBQUFCZ2hRQUFBQUFBQUFEQkNnQUFBQUFBQUFHQ0JBQVFBQUFBQUFNRUNBQWdBQUFBQUFZSUFBQlFBQUFBQUF3QUFCQ2dBQUFBQUFnQUVDRkFBQUFBQUFBQU1FS0FBQUFBQUFBQVlJVUFBQUFBQUFBQXdRb0FBQUFBQUFBQmdnUUFFQUFBQUFBREJBZ0FJQUFBQUFBR0NBQUFVQUFBQUFBTUFBQVFvQUFBQUFBSUFCQWhRQUFBQUFBQUFEQkNnQUFBQUFBQUFHQ0ZBQUFBQUFBQUFNRUtBQUFBQUFBQUFZSUVBQkFBQUFBQUF3UUlBQ0FBQUFBQUJnZ0FBRkFBQUFBQURBQUFFS0FBQUFBQUNBQVFJVUFBQUFBQUFBQXdRb0FBQUFBQUFBQmdoUUFBQUFBQUFBREJDZ0FBQUFBQUFBR0NCQUFRQUFBQUFBTUVDQUFnQUFBQUFBWUlBQUJRQUFBQUFBd0FBQkNnQUFBQUFBZ0FFQ0ZBQUFBQUFBQUFNRUtBQUFBQUFBQUFZSVVBQUFBQUFBQUF3UW9BQUFBQUFBQUJnZ1FBRUFBQUFBQURCQWdBSUFBQUFBQUdDQUFBVUFBQUFBQU1BQUFRb0FBQUFBQUlBQkFoUUFBQUFBQUFBREJDZ0FBQUFBQUFBR0NGQUFBQUFBQUFBTUVLQUFBQUFBQUFBWStIOHp2ZG5FMStsRi9RQUFBQUJKUlU1RXJrSmdnZz09IiwKCSJUaGVtZSIgOiAiIiwKCSJUeXBlIiA6ICJtaW5kIiwKCSJVc2VySWQiIDogIjM2NjMzODU2MCIsCgkiVmVyc2lvbiIgOiAiMjciCn0K"/>
    </extobj>
  </extobjs>
</s:customData>
</file>

<file path=customXml/itemProps612.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34978</Words>
  <Application>WPS 演示</Application>
  <PresentationFormat>宽屏</PresentationFormat>
  <Paragraphs>1608</Paragraphs>
  <Slides>87</Slides>
  <Notes>4</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87</vt:i4>
      </vt:variant>
    </vt:vector>
  </HeadingPairs>
  <TitlesOfParts>
    <vt:vector size="116" baseType="lpstr">
      <vt:lpstr>Arial</vt:lpstr>
      <vt:lpstr>宋体</vt:lpstr>
      <vt:lpstr>Wingdings</vt:lpstr>
      <vt:lpstr>Wingdings</vt:lpstr>
      <vt:lpstr>仿宋</vt:lpstr>
      <vt:lpstr>楷体</vt:lpstr>
      <vt:lpstr>蝉羽清楷</vt:lpstr>
      <vt:lpstr>蝉羽蝶恋清花</vt:lpstr>
      <vt:lpstr>思源黑体 CN Regular</vt:lpstr>
      <vt:lpstr>方正大黑简体</vt:lpstr>
      <vt:lpstr>黑体</vt:lpstr>
      <vt:lpstr>汉仪中圆简</vt:lpstr>
      <vt:lpstr>HarmonyOS Sans SC</vt:lpstr>
      <vt:lpstr>汉仪雅酷黑 65W</vt:lpstr>
      <vt:lpstr>思源黑体 CN Light</vt:lpstr>
      <vt:lpstr>方正悠黑体</vt:lpstr>
      <vt:lpstr>汉仪旗黑-50简</vt:lpstr>
      <vt:lpstr>微软雅黑</vt:lpstr>
      <vt:lpstr>Arial Unicode MS</vt:lpstr>
      <vt:lpstr>Calibri</vt:lpstr>
      <vt:lpstr>等线</vt:lpstr>
      <vt:lpstr>Times New Roman</vt:lpstr>
      <vt:lpstr>仿宋_GB2312</vt:lpstr>
      <vt:lpstr>汉仪中等线简</vt:lpstr>
      <vt:lpstr>汉仪中黑简</vt:lpstr>
      <vt:lpstr>Calibri Light</vt:lpstr>
      <vt:lpstr>MS UI Gothic</vt:lpstr>
      <vt:lpstr>WPS</vt:lpstr>
      <vt:lpstr>5_WPS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金蛇郎君</cp:lastModifiedBy>
  <cp:revision>256</cp:revision>
  <dcterms:created xsi:type="dcterms:W3CDTF">2019-06-19T02:08:00Z</dcterms:created>
  <dcterms:modified xsi:type="dcterms:W3CDTF">2025-04-19T11:44:01Z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2D7FFC33B9E1483694336D47BF3008CF_13</vt:lpwstr>
  </property>
</Properties>
</file>