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handoutMasterIdLst>
    <p:handoutMasterId r:id="rId57"/>
  </p:handoutMasterIdLst>
  <p:sldIdLst>
    <p:sldId id="256" r:id="rId2"/>
    <p:sldId id="257" r:id="rId3"/>
    <p:sldId id="258" r:id="rId4"/>
    <p:sldId id="259" r:id="rId5"/>
    <p:sldId id="516" r:id="rId6"/>
    <p:sldId id="567" r:id="rId7"/>
    <p:sldId id="570" r:id="rId8"/>
    <p:sldId id="571" r:id="rId9"/>
    <p:sldId id="568" r:id="rId10"/>
    <p:sldId id="569" r:id="rId11"/>
    <p:sldId id="263" r:id="rId12"/>
    <p:sldId id="264" r:id="rId13"/>
    <p:sldId id="265" r:id="rId14"/>
    <p:sldId id="337" r:id="rId15"/>
    <p:sldId id="425" r:id="rId16"/>
    <p:sldId id="272" r:id="rId17"/>
    <p:sldId id="274" r:id="rId18"/>
    <p:sldId id="525" r:id="rId19"/>
    <p:sldId id="556" r:id="rId20"/>
    <p:sldId id="572" r:id="rId21"/>
    <p:sldId id="540" r:id="rId22"/>
    <p:sldId id="541" r:id="rId23"/>
    <p:sldId id="543" r:id="rId24"/>
    <p:sldId id="544" r:id="rId25"/>
    <p:sldId id="557" r:id="rId26"/>
    <p:sldId id="270" r:id="rId27"/>
    <p:sldId id="291" r:id="rId28"/>
    <p:sldId id="305" r:id="rId29"/>
    <p:sldId id="292" r:id="rId30"/>
    <p:sldId id="293" r:id="rId31"/>
    <p:sldId id="294" r:id="rId32"/>
    <p:sldId id="295" r:id="rId33"/>
    <p:sldId id="318" r:id="rId34"/>
    <p:sldId id="319" r:id="rId35"/>
    <p:sldId id="320" r:id="rId36"/>
    <p:sldId id="321" r:id="rId37"/>
    <p:sldId id="322" r:id="rId38"/>
    <p:sldId id="323" r:id="rId39"/>
    <p:sldId id="324" r:id="rId40"/>
    <p:sldId id="325" r:id="rId41"/>
    <p:sldId id="326" r:id="rId42"/>
    <p:sldId id="327" r:id="rId43"/>
    <p:sldId id="573" r:id="rId44"/>
    <p:sldId id="328" r:id="rId45"/>
    <p:sldId id="329" r:id="rId46"/>
    <p:sldId id="330" r:id="rId47"/>
    <p:sldId id="331" r:id="rId48"/>
    <p:sldId id="332" r:id="rId49"/>
    <p:sldId id="333" r:id="rId50"/>
    <p:sldId id="575" r:id="rId51"/>
    <p:sldId id="576" r:id="rId52"/>
    <p:sldId id="334" r:id="rId53"/>
    <p:sldId id="577" r:id="rId54"/>
    <p:sldId id="271" r:id="rId5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7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94" autoAdjust="0"/>
    <p:restoredTop sz="95046" autoAdjust="0"/>
  </p:normalViewPr>
  <p:slideViewPr>
    <p:cSldViewPr>
      <p:cViewPr varScale="1">
        <p:scale>
          <a:sx n="112" d="100"/>
          <a:sy n="112" d="100"/>
        </p:scale>
        <p:origin x="102" y="96"/>
      </p:cViewPr>
      <p:guideLst/>
    </p:cSldViewPr>
  </p:slideViewPr>
  <p:notesTextViewPr>
    <p:cViewPr>
      <p:scale>
        <a:sx n="75" d="100"/>
        <a:sy n="75" d="100"/>
      </p:scale>
      <p:origin x="0" y="0"/>
    </p:cViewPr>
  </p:notesTextViewPr>
  <p:notesViewPr>
    <p:cSldViewPr>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4"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 Id="rId5" Type="http://schemas.openxmlformats.org/officeDocument/2006/relationships/image" Target="../media/image36.emf"/><Relationship Id="rId4"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 Id="rId4" Type="http://schemas.openxmlformats.org/officeDocument/2006/relationships/image" Target="../media/image4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image" Target="../media/image5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t>2021/9/9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t>‹#›</a:t>
            </a:fld>
            <a:endParaRPr lang="zh-CN" altLang="en-US"/>
          </a:p>
        </p:txBody>
      </p:sp>
    </p:spTree>
    <p:extLst>
      <p:ext uri="{BB962C8B-B14F-4D97-AF65-F5344CB8AC3E}">
        <p14:creationId xmlns:p14="http://schemas.microsoft.com/office/powerpoint/2010/main" val="55613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t>2021/9/9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t>‹#›</a:t>
            </a:fld>
            <a:endParaRPr lang="zh-CN" altLang="en-US"/>
          </a:p>
        </p:txBody>
      </p:sp>
    </p:spTree>
    <p:extLst>
      <p:ext uri="{BB962C8B-B14F-4D97-AF65-F5344CB8AC3E}">
        <p14:creationId xmlns:p14="http://schemas.microsoft.com/office/powerpoint/2010/main" val="157331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a:t>
            </a:fld>
            <a:endParaRPr lang="zh-CN" altLang="en-US"/>
          </a:p>
        </p:txBody>
      </p:sp>
    </p:spTree>
    <p:extLst>
      <p:ext uri="{BB962C8B-B14F-4D97-AF65-F5344CB8AC3E}">
        <p14:creationId xmlns:p14="http://schemas.microsoft.com/office/powerpoint/2010/main" val="426522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5</a:t>
            </a:fld>
            <a:endParaRPr lang="zh-CN" altLang="en-US"/>
          </a:p>
        </p:txBody>
      </p:sp>
    </p:spTree>
    <p:extLst>
      <p:ext uri="{BB962C8B-B14F-4D97-AF65-F5344CB8AC3E}">
        <p14:creationId xmlns:p14="http://schemas.microsoft.com/office/powerpoint/2010/main" val="1919696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6</a:t>
            </a:fld>
            <a:endParaRPr lang="zh-CN" altLang="en-US"/>
          </a:p>
        </p:txBody>
      </p:sp>
    </p:spTree>
    <p:extLst>
      <p:ext uri="{BB962C8B-B14F-4D97-AF65-F5344CB8AC3E}">
        <p14:creationId xmlns:p14="http://schemas.microsoft.com/office/powerpoint/2010/main" val="2940520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7</a:t>
            </a:fld>
            <a:endParaRPr lang="zh-CN" altLang="en-US"/>
          </a:p>
        </p:txBody>
      </p:sp>
    </p:spTree>
    <p:extLst>
      <p:ext uri="{BB962C8B-B14F-4D97-AF65-F5344CB8AC3E}">
        <p14:creationId xmlns:p14="http://schemas.microsoft.com/office/powerpoint/2010/main" val="1460990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8</a:t>
            </a:fld>
            <a:endParaRPr lang="zh-CN" altLang="en-US"/>
          </a:p>
        </p:txBody>
      </p:sp>
    </p:spTree>
    <p:extLst>
      <p:ext uri="{BB962C8B-B14F-4D97-AF65-F5344CB8AC3E}">
        <p14:creationId xmlns:p14="http://schemas.microsoft.com/office/powerpoint/2010/main" val="1062526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9</a:t>
            </a:fld>
            <a:endParaRPr lang="zh-CN" altLang="en-US"/>
          </a:p>
        </p:txBody>
      </p:sp>
    </p:spTree>
    <p:extLst>
      <p:ext uri="{BB962C8B-B14F-4D97-AF65-F5344CB8AC3E}">
        <p14:creationId xmlns:p14="http://schemas.microsoft.com/office/powerpoint/2010/main" val="2221339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10</a:t>
            </a:fld>
            <a:endParaRPr lang="zh-CN" altLang="en-US"/>
          </a:p>
        </p:txBody>
      </p:sp>
    </p:spTree>
    <p:extLst>
      <p:ext uri="{BB962C8B-B14F-4D97-AF65-F5344CB8AC3E}">
        <p14:creationId xmlns:p14="http://schemas.microsoft.com/office/powerpoint/2010/main" val="1990766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68344D-7117-4F88-AAA4-2EDA16E40D47}" type="slidenum">
              <a:rPr lang="zh-CN" altLang="en-US" smtClean="0"/>
              <a:t>22</a:t>
            </a:fld>
            <a:endParaRPr lang="zh-CN" altLang="en-US"/>
          </a:p>
        </p:txBody>
      </p:sp>
    </p:spTree>
    <p:extLst>
      <p:ext uri="{BB962C8B-B14F-4D97-AF65-F5344CB8AC3E}">
        <p14:creationId xmlns:p14="http://schemas.microsoft.com/office/powerpoint/2010/main" val="2690668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29</a:t>
            </a:fld>
            <a:endParaRPr lang="zh-CN" altLang="en-US"/>
          </a:p>
        </p:txBody>
      </p:sp>
    </p:spTree>
    <p:extLst>
      <p:ext uri="{BB962C8B-B14F-4D97-AF65-F5344CB8AC3E}">
        <p14:creationId xmlns:p14="http://schemas.microsoft.com/office/powerpoint/2010/main" val="2832625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a:solidFill>
                  <a:srgbClr val="000000"/>
                </a:solidFill>
              </a:rPr>
              <a:pPr/>
              <a:t>2021/9/9</a:t>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a:solidFill>
                  <a:srgbClr val="000000"/>
                </a:solidFill>
              </a:rPr>
              <a:pPr/>
              <a:t>‹#›</a:t>
            </a:fld>
            <a:endParaRPr lang="zh-CN" altLang="en-US">
              <a:solidFill>
                <a:srgbClr val="000000"/>
              </a:solidFill>
            </a:endParaRPr>
          </a:p>
        </p:txBody>
      </p:sp>
      <p:pic>
        <p:nvPicPr>
          <p:cNvPr id="5" name="图片 4">
            <a:extLst>
              <a:ext uri="{FF2B5EF4-FFF2-40B4-BE49-F238E27FC236}">
                <a16:creationId xmlns:a16="http://schemas.microsoft.com/office/drawing/2014/main" xmlns="" id="{4A51DD8C-2448-6749-979B-E40EFF86C3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22575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3429000"/>
            <a:ext cx="12190413" cy="3430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02093969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内容与标题">
    <p:spTree>
      <p:nvGrpSpPr>
        <p:cNvPr id="1" name=""/>
        <p:cNvGrpSpPr/>
        <p:nvPr/>
      </p:nvGrpSpPr>
      <p:grpSpPr>
        <a:xfrm>
          <a:off x="0" y="0"/>
          <a:ext cx="0" cy="0"/>
          <a:chOff x="0" y="0"/>
          <a:chExt cx="0" cy="0"/>
        </a:xfrm>
      </p:grpSpPr>
      <p:sp>
        <p:nvSpPr>
          <p:cNvPr id="8" name="矩形 7"/>
          <p:cNvSpPr/>
          <p:nvPr userDrawn="1"/>
        </p:nvSpPr>
        <p:spPr>
          <a:xfrm>
            <a:off x="0" y="3717032"/>
            <a:ext cx="12190413" cy="314255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8359902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sp>
        <p:nvSpPr>
          <p:cNvPr id="8" name="矩形 7"/>
          <p:cNvSpPr/>
          <p:nvPr userDrawn="1"/>
        </p:nvSpPr>
        <p:spPr>
          <a:xfrm>
            <a:off x="0" y="4149874"/>
            <a:ext cx="12190413" cy="2709714"/>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70805243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内容与标题">
    <p:spTree>
      <p:nvGrpSpPr>
        <p:cNvPr id="1" name=""/>
        <p:cNvGrpSpPr/>
        <p:nvPr/>
      </p:nvGrpSpPr>
      <p:grpSpPr>
        <a:xfrm>
          <a:off x="0" y="0"/>
          <a:ext cx="0" cy="0"/>
          <a:chOff x="0" y="0"/>
          <a:chExt cx="0" cy="0"/>
        </a:xfrm>
      </p:grpSpPr>
      <p:sp>
        <p:nvSpPr>
          <p:cNvPr id="8" name="矩形 7"/>
          <p:cNvSpPr/>
          <p:nvPr userDrawn="1"/>
        </p:nvSpPr>
        <p:spPr>
          <a:xfrm>
            <a:off x="0" y="4509120"/>
            <a:ext cx="12190413" cy="23504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8319714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内容与标题">
    <p:spTree>
      <p:nvGrpSpPr>
        <p:cNvPr id="1" name=""/>
        <p:cNvGrpSpPr/>
        <p:nvPr/>
      </p:nvGrpSpPr>
      <p:grpSpPr>
        <a:xfrm>
          <a:off x="0" y="0"/>
          <a:ext cx="0" cy="0"/>
          <a:chOff x="0" y="0"/>
          <a:chExt cx="0" cy="0"/>
        </a:xfrm>
      </p:grpSpPr>
      <p:sp>
        <p:nvSpPr>
          <p:cNvPr id="8" name="矩形 7"/>
          <p:cNvSpPr/>
          <p:nvPr userDrawn="1"/>
        </p:nvSpPr>
        <p:spPr>
          <a:xfrm>
            <a:off x="0" y="4869160"/>
            <a:ext cx="12190413" cy="19904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415081456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内容与标题">
    <p:spTree>
      <p:nvGrpSpPr>
        <p:cNvPr id="1" name=""/>
        <p:cNvGrpSpPr/>
        <p:nvPr/>
      </p:nvGrpSpPr>
      <p:grpSpPr>
        <a:xfrm>
          <a:off x="0" y="0"/>
          <a:ext cx="0" cy="0"/>
          <a:chOff x="0" y="0"/>
          <a:chExt cx="0" cy="0"/>
        </a:xfrm>
      </p:grpSpPr>
      <p:sp>
        <p:nvSpPr>
          <p:cNvPr id="8" name="矩形 7"/>
          <p:cNvSpPr/>
          <p:nvPr userDrawn="1"/>
        </p:nvSpPr>
        <p:spPr>
          <a:xfrm>
            <a:off x="0" y="5229200"/>
            <a:ext cx="12190413" cy="16303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4078876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内容与标题">
    <p:spTree>
      <p:nvGrpSpPr>
        <p:cNvPr id="1" name=""/>
        <p:cNvGrpSpPr/>
        <p:nvPr/>
      </p:nvGrpSpPr>
      <p:grpSpPr>
        <a:xfrm>
          <a:off x="0" y="0"/>
          <a:ext cx="0" cy="0"/>
          <a:chOff x="0" y="0"/>
          <a:chExt cx="0" cy="0"/>
        </a:xfrm>
      </p:grpSpPr>
      <p:sp>
        <p:nvSpPr>
          <p:cNvPr id="8" name="矩形 7"/>
          <p:cNvSpPr/>
          <p:nvPr userDrawn="1"/>
        </p:nvSpPr>
        <p:spPr>
          <a:xfrm>
            <a:off x="0" y="5589240"/>
            <a:ext cx="12190413" cy="12703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81489983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内容与标题">
    <p:spTree>
      <p:nvGrpSpPr>
        <p:cNvPr id="1" name=""/>
        <p:cNvGrpSpPr/>
        <p:nvPr/>
      </p:nvGrpSpPr>
      <p:grpSpPr>
        <a:xfrm>
          <a:off x="0" y="0"/>
          <a:ext cx="0" cy="0"/>
          <a:chOff x="0" y="0"/>
          <a:chExt cx="0" cy="0"/>
        </a:xfrm>
      </p:grpSpPr>
      <p:sp>
        <p:nvSpPr>
          <p:cNvPr id="8" name="矩形 7"/>
          <p:cNvSpPr/>
          <p:nvPr userDrawn="1"/>
        </p:nvSpPr>
        <p:spPr>
          <a:xfrm>
            <a:off x="0" y="5877272"/>
            <a:ext cx="12190413" cy="9823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46238588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426B33F1-6A19-9C40-A7B1-9CFF7B3B4025}"/>
              </a:ext>
            </a:extLst>
          </p:cNvPr>
          <p:cNvSpPr/>
          <p:nvPr userDrawn="1"/>
        </p:nvSpPr>
        <p:spPr>
          <a:xfrm>
            <a:off x="0" y="195857"/>
            <a:ext cx="541867" cy="680400"/>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6" name="矩形 5">
            <a:extLst>
              <a:ext uri="{FF2B5EF4-FFF2-40B4-BE49-F238E27FC236}">
                <a16:creationId xmlns:a16="http://schemas.microsoft.com/office/drawing/2014/main" xmlns="" id="{A73676C6-1FD3-7641-BDD0-7DE1809B2CC3}"/>
              </a:ext>
            </a:extLst>
          </p:cNvPr>
          <p:cNvSpPr/>
          <p:nvPr userDrawn="1"/>
        </p:nvSpPr>
        <p:spPr>
          <a:xfrm>
            <a:off x="608438" y="195857"/>
            <a:ext cx="158045" cy="680400"/>
          </a:xfrm>
          <a:prstGeom prst="rect">
            <a:avLst/>
          </a:prstGeom>
          <a:solidFill>
            <a:srgbClr val="F5C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 name="矩形 6">
            <a:extLst>
              <a:ext uri="{FF2B5EF4-FFF2-40B4-BE49-F238E27FC236}">
                <a16:creationId xmlns:a16="http://schemas.microsoft.com/office/drawing/2014/main" xmlns="" id="{48FED324-0843-E644-A515-3881B5D998CA}"/>
              </a:ext>
            </a:extLst>
          </p:cNvPr>
          <p:cNvSpPr/>
          <p:nvPr userDrawn="1"/>
        </p:nvSpPr>
        <p:spPr>
          <a:xfrm>
            <a:off x="12033956" y="195857"/>
            <a:ext cx="158044" cy="680400"/>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 name="矩形 7"/>
          <p:cNvSpPr/>
          <p:nvPr userDrawn="1"/>
        </p:nvSpPr>
        <p:spPr>
          <a:xfrm>
            <a:off x="838899" y="195857"/>
            <a:ext cx="11106279" cy="680400"/>
          </a:xfrm>
          <a:prstGeom prst="rect">
            <a:avLst/>
          </a:prstGeom>
          <a:solidFill>
            <a:schemeClr val="accent5">
              <a:lumMod val="10000"/>
              <a:lumOff val="9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6200340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7480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0413" cy="6859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896705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268760"/>
            <a:ext cx="12190413" cy="55908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4583504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628800"/>
            <a:ext cx="12190413" cy="52307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32155944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1988840"/>
            <a:ext cx="12190413" cy="48707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69161982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内容与标题">
    <p:spTree>
      <p:nvGrpSpPr>
        <p:cNvPr id="1" name=""/>
        <p:cNvGrpSpPr/>
        <p:nvPr/>
      </p:nvGrpSpPr>
      <p:grpSpPr>
        <a:xfrm>
          <a:off x="0" y="0"/>
          <a:ext cx="0" cy="0"/>
          <a:chOff x="0" y="0"/>
          <a:chExt cx="0" cy="0"/>
        </a:xfrm>
      </p:grpSpPr>
      <p:sp>
        <p:nvSpPr>
          <p:cNvPr id="8" name="矩形 7"/>
          <p:cNvSpPr/>
          <p:nvPr userDrawn="1"/>
        </p:nvSpPr>
        <p:spPr>
          <a:xfrm>
            <a:off x="0" y="2276872"/>
            <a:ext cx="12190413" cy="45827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2637086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内容与标题">
    <p:spTree>
      <p:nvGrpSpPr>
        <p:cNvPr id="1" name=""/>
        <p:cNvGrpSpPr/>
        <p:nvPr/>
      </p:nvGrpSpPr>
      <p:grpSpPr>
        <a:xfrm>
          <a:off x="0" y="0"/>
          <a:ext cx="0" cy="0"/>
          <a:chOff x="0" y="0"/>
          <a:chExt cx="0" cy="0"/>
        </a:xfrm>
      </p:grpSpPr>
      <p:sp>
        <p:nvSpPr>
          <p:cNvPr id="8" name="矩形 7"/>
          <p:cNvSpPr/>
          <p:nvPr userDrawn="1"/>
        </p:nvSpPr>
        <p:spPr>
          <a:xfrm>
            <a:off x="0" y="2708920"/>
            <a:ext cx="12190413" cy="41506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95540355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内容与标题">
    <p:spTree>
      <p:nvGrpSpPr>
        <p:cNvPr id="1" name=""/>
        <p:cNvGrpSpPr/>
        <p:nvPr/>
      </p:nvGrpSpPr>
      <p:grpSpPr>
        <a:xfrm>
          <a:off x="0" y="0"/>
          <a:ext cx="0" cy="0"/>
          <a:chOff x="0" y="0"/>
          <a:chExt cx="0" cy="0"/>
        </a:xfrm>
      </p:grpSpPr>
      <p:sp>
        <p:nvSpPr>
          <p:cNvPr id="8" name="矩形 7"/>
          <p:cNvSpPr/>
          <p:nvPr userDrawn="1"/>
        </p:nvSpPr>
        <p:spPr>
          <a:xfrm>
            <a:off x="0" y="2996952"/>
            <a:ext cx="12190413" cy="386263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5748489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4A64AD04-5EF6-FE48-938A-2215078438B1}"/>
              </a:ext>
            </a:extLst>
          </p:cNvPr>
          <p:cNvPicPr>
            <a:picLocks noChangeAspect="1"/>
          </p:cNvPicPr>
          <p:nvPr userDrawn="1"/>
        </p:nvPicPr>
        <p:blipFill>
          <a:blip r:embed="rId20">
            <a:alphaModFix amt="37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9139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6.emf"/><Relationship Id="rId3" Type="http://schemas.openxmlformats.org/officeDocument/2006/relationships/notesSlide" Target="../notesSlides/notesSlide8.xml"/><Relationship Id="rId7" Type="http://schemas.openxmlformats.org/officeDocument/2006/relationships/image" Target="../media/image18.png"/><Relationship Id="rId12" Type="http://schemas.openxmlformats.org/officeDocument/2006/relationships/package" Target="../embeddings/Microsoft_Word___3.docx"/><Relationship Id="rId2" Type="http://schemas.openxmlformats.org/officeDocument/2006/relationships/slideLayout" Target="../slideLayouts/slideLayout3.xml"/><Relationship Id="rId16" Type="http://schemas.openxmlformats.org/officeDocument/2006/relationships/image" Target="../media/image17.emf"/><Relationship Id="rId1" Type="http://schemas.openxmlformats.org/officeDocument/2006/relationships/vmlDrawing" Target="../drawings/vmlDrawing1.vml"/><Relationship Id="rId6" Type="http://schemas.openxmlformats.org/officeDocument/2006/relationships/image" Target="../media/image14.emf"/><Relationship Id="rId11" Type="http://schemas.openxmlformats.org/officeDocument/2006/relationships/oleObject" Target="../embeddings/oleObject3.bin"/><Relationship Id="rId5" Type="http://schemas.openxmlformats.org/officeDocument/2006/relationships/package" Target="../embeddings/Microsoft_Word___1.docx"/><Relationship Id="rId15" Type="http://schemas.openxmlformats.org/officeDocument/2006/relationships/package" Target="../embeddings/Microsoft_Word___4.docx"/><Relationship Id="rId10" Type="http://schemas.openxmlformats.org/officeDocument/2006/relationships/image" Target="../media/image15.emf"/><Relationship Id="rId4" Type="http://schemas.openxmlformats.org/officeDocument/2006/relationships/oleObject" Target="../embeddings/oleObject1.bin"/><Relationship Id="rId9" Type="http://schemas.openxmlformats.org/officeDocument/2006/relationships/package" Target="../embeddings/Microsoft_Word___2.docx"/><Relationship Id="rId1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package" Target="../embeddings/Microsoft_Word___6.docx"/><Relationship Id="rId3" Type="http://schemas.openxmlformats.org/officeDocument/2006/relationships/oleObject" Target="../embeddings/oleObject5.bin"/><Relationship Id="rId7"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22.png"/><Relationship Id="rId11" Type="http://schemas.openxmlformats.org/officeDocument/2006/relationships/image" Target="../media/image8.png"/><Relationship Id="rId5" Type="http://schemas.openxmlformats.org/officeDocument/2006/relationships/image" Target="../media/image20.emf"/><Relationship Id="rId10" Type="http://schemas.openxmlformats.org/officeDocument/2006/relationships/slide" Target="slide3.xml"/><Relationship Id="rId4" Type="http://schemas.openxmlformats.org/officeDocument/2006/relationships/package" Target="../embeddings/Microsoft_Word___5.docx"/><Relationship Id="rId9" Type="http://schemas.openxmlformats.org/officeDocument/2006/relationships/image" Target="../media/image21.emf"/></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7.xml"/><Relationship Id="rId1" Type="http://schemas.openxmlformats.org/officeDocument/2006/relationships/slideLayout" Target="../slideLayouts/slideLayout11.xml"/><Relationship Id="rId6" Type="http://schemas.openxmlformats.org/officeDocument/2006/relationships/slide" Target="slide31.xml"/><Relationship Id="rId5" Type="http://schemas.openxmlformats.org/officeDocument/2006/relationships/slide" Target="slide30.xml"/><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 Target="slide28.xml"/><Relationship Id="rId7" Type="http://schemas.openxmlformats.org/officeDocument/2006/relationships/image" Target="../media/image23.png"/><Relationship Id="rId2" Type="http://schemas.openxmlformats.org/officeDocument/2006/relationships/slide" Target="slide27.xml"/><Relationship Id="rId1" Type="http://schemas.openxmlformats.org/officeDocument/2006/relationships/slideLayout" Target="../slideLayouts/slideLayout11.xml"/><Relationship Id="rId6" Type="http://schemas.openxmlformats.org/officeDocument/2006/relationships/slide" Target="slide31.xml"/><Relationship Id="rId5" Type="http://schemas.openxmlformats.org/officeDocument/2006/relationships/slide" Target="slide30.xml"/><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31.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slide" Target="slide30.xml"/><Relationship Id="rId5" Type="http://schemas.openxmlformats.org/officeDocument/2006/relationships/slide" Target="slide29.xml"/><Relationship Id="rId4" Type="http://schemas.openxmlformats.org/officeDocument/2006/relationships/slide" Target="slide28.xm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tags" Target="../tags/tag3.xml"/><Relationship Id="rId7" Type="http://schemas.openxmlformats.org/officeDocument/2006/relationships/slide" Target="slide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slideLayout" Target="../slideLayouts/slideLayout1.xml"/><Relationship Id="rId10" Type="http://schemas.openxmlformats.org/officeDocument/2006/relationships/slide" Target="slide33.xml"/><Relationship Id="rId4" Type="http://schemas.openxmlformats.org/officeDocument/2006/relationships/tags" Target="../tags/tag4.xml"/><Relationship Id="rId9" Type="http://schemas.openxmlformats.org/officeDocument/2006/relationships/slide" Target="slide26.xml"/></Relationships>
</file>

<file path=ppt/slides/_rels/slide30.xml.rels><?xml version="1.0" encoding="UTF-8" standalone="yes"?>
<Relationships xmlns="http://schemas.openxmlformats.org/package/2006/relationships"><Relationship Id="rId3" Type="http://schemas.openxmlformats.org/officeDocument/2006/relationships/slide" Target="slide28.xml"/><Relationship Id="rId7" Type="http://schemas.openxmlformats.org/officeDocument/2006/relationships/image" Target="../media/image25.png"/><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slide" Target="slide30.xml"/><Relationship Id="rId4" Type="http://schemas.openxmlformats.org/officeDocument/2006/relationships/slide" Target="slide29.xml"/></Relationships>
</file>

<file path=ppt/slides/_rels/slide3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31.xml"/><Relationship Id="rId5" Type="http://schemas.openxmlformats.org/officeDocument/2006/relationships/slide" Target="slide30.xml"/><Relationship Id="rId4" Type="http://schemas.openxmlformats.org/officeDocument/2006/relationships/slide" Target="slide29.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1.xml"/><Relationship Id="rId18" Type="http://schemas.openxmlformats.org/officeDocument/2006/relationships/slide" Target="slide47.xml"/><Relationship Id="rId3" Type="http://schemas.openxmlformats.org/officeDocument/2006/relationships/image" Target="../media/image27.png"/><Relationship Id="rId21" Type="http://schemas.openxmlformats.org/officeDocument/2006/relationships/slide" Target="slide52.xml"/><Relationship Id="rId7" Type="http://schemas.openxmlformats.org/officeDocument/2006/relationships/slide" Target="slide35.xml"/><Relationship Id="rId12" Type="http://schemas.openxmlformats.org/officeDocument/2006/relationships/slide" Target="slide40.xml"/><Relationship Id="rId17" Type="http://schemas.openxmlformats.org/officeDocument/2006/relationships/slide" Target="slide46.xml"/><Relationship Id="rId2" Type="http://schemas.openxmlformats.org/officeDocument/2006/relationships/image" Target="../media/image26.png"/><Relationship Id="rId16" Type="http://schemas.openxmlformats.org/officeDocument/2006/relationships/slide" Target="slide45.xml"/><Relationship Id="rId20" Type="http://schemas.openxmlformats.org/officeDocument/2006/relationships/slide" Target="slide49.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39.xml"/><Relationship Id="rId5" Type="http://schemas.openxmlformats.org/officeDocument/2006/relationships/image" Target="../media/image28.png"/><Relationship Id="rId15" Type="http://schemas.openxmlformats.org/officeDocument/2006/relationships/slide" Target="slide44.xml"/><Relationship Id="rId10" Type="http://schemas.openxmlformats.org/officeDocument/2006/relationships/slide" Target="slide38.xml"/><Relationship Id="rId19" Type="http://schemas.openxmlformats.org/officeDocument/2006/relationships/slide" Target="slide48.xml"/><Relationship Id="rId4" Type="http://schemas.microsoft.com/office/2007/relationships/hdphoto" Target="../media/hdphoto1.wdp"/><Relationship Id="rId9" Type="http://schemas.openxmlformats.org/officeDocument/2006/relationships/slide" Target="slide37.xml"/><Relationship Id="rId14" Type="http://schemas.openxmlformats.org/officeDocument/2006/relationships/slide" Target="slide42.xml"/></Relationships>
</file>

<file path=ppt/slides/_rels/slide35.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46.xml"/><Relationship Id="rId3" Type="http://schemas.openxmlformats.org/officeDocument/2006/relationships/slide" Target="slide35.xml"/><Relationship Id="rId7" Type="http://schemas.openxmlformats.org/officeDocument/2006/relationships/slide" Target="slide39.xml"/><Relationship Id="rId12" Type="http://schemas.openxmlformats.org/officeDocument/2006/relationships/slide" Target="slide45.xml"/><Relationship Id="rId17" Type="http://schemas.openxmlformats.org/officeDocument/2006/relationships/slide" Target="slide52.xml"/><Relationship Id="rId2" Type="http://schemas.openxmlformats.org/officeDocument/2006/relationships/slide" Target="slide34.xml"/><Relationship Id="rId16" Type="http://schemas.openxmlformats.org/officeDocument/2006/relationships/slide" Target="slide49.xml"/><Relationship Id="rId1" Type="http://schemas.openxmlformats.org/officeDocument/2006/relationships/slideLayout" Target="../slideLayouts/slideLayout2.xml"/><Relationship Id="rId6" Type="http://schemas.openxmlformats.org/officeDocument/2006/relationships/slide" Target="slide38.xml"/><Relationship Id="rId11" Type="http://schemas.openxmlformats.org/officeDocument/2006/relationships/slide" Target="slide44.xml"/><Relationship Id="rId5" Type="http://schemas.openxmlformats.org/officeDocument/2006/relationships/slide" Target="slide37.xml"/><Relationship Id="rId15" Type="http://schemas.openxmlformats.org/officeDocument/2006/relationships/slide" Target="slide48.xml"/><Relationship Id="rId10" Type="http://schemas.openxmlformats.org/officeDocument/2006/relationships/slide" Target="slide42.xml"/><Relationship Id="rId4" Type="http://schemas.openxmlformats.org/officeDocument/2006/relationships/slide" Target="slide36.xml"/><Relationship Id="rId9" Type="http://schemas.openxmlformats.org/officeDocument/2006/relationships/slide" Target="slide41.xml"/><Relationship Id="rId14" Type="http://schemas.openxmlformats.org/officeDocument/2006/relationships/slide" Target="slide47.xml"/></Relationships>
</file>

<file path=ppt/slides/_rels/slide36.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46.xml"/><Relationship Id="rId18" Type="http://schemas.openxmlformats.org/officeDocument/2006/relationships/image" Target="../media/image29.png"/><Relationship Id="rId3" Type="http://schemas.openxmlformats.org/officeDocument/2006/relationships/slide" Target="slide35.xml"/><Relationship Id="rId7" Type="http://schemas.openxmlformats.org/officeDocument/2006/relationships/slide" Target="slide39.xml"/><Relationship Id="rId12" Type="http://schemas.openxmlformats.org/officeDocument/2006/relationships/slide" Target="slide45.xml"/><Relationship Id="rId17" Type="http://schemas.openxmlformats.org/officeDocument/2006/relationships/slide" Target="slide52.xml"/><Relationship Id="rId2" Type="http://schemas.openxmlformats.org/officeDocument/2006/relationships/slide" Target="slide34.xml"/><Relationship Id="rId16" Type="http://schemas.openxmlformats.org/officeDocument/2006/relationships/slide" Target="slide49.xml"/><Relationship Id="rId1" Type="http://schemas.openxmlformats.org/officeDocument/2006/relationships/slideLayout" Target="../slideLayouts/slideLayout10.xml"/><Relationship Id="rId6" Type="http://schemas.openxmlformats.org/officeDocument/2006/relationships/slide" Target="slide38.xml"/><Relationship Id="rId11" Type="http://schemas.openxmlformats.org/officeDocument/2006/relationships/slide" Target="slide44.xml"/><Relationship Id="rId5" Type="http://schemas.openxmlformats.org/officeDocument/2006/relationships/slide" Target="slide37.xml"/><Relationship Id="rId15" Type="http://schemas.openxmlformats.org/officeDocument/2006/relationships/slide" Target="slide48.xml"/><Relationship Id="rId10" Type="http://schemas.openxmlformats.org/officeDocument/2006/relationships/slide" Target="slide42.xml"/><Relationship Id="rId4" Type="http://schemas.openxmlformats.org/officeDocument/2006/relationships/slide" Target="slide36.xml"/><Relationship Id="rId9" Type="http://schemas.openxmlformats.org/officeDocument/2006/relationships/slide" Target="slide41.xml"/><Relationship Id="rId14" Type="http://schemas.openxmlformats.org/officeDocument/2006/relationships/slide" Target="slide47.xml"/></Relationships>
</file>

<file path=ppt/slides/_rels/slide37.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46.xml"/><Relationship Id="rId18" Type="http://schemas.openxmlformats.org/officeDocument/2006/relationships/image" Target="../media/image30.png"/><Relationship Id="rId3" Type="http://schemas.openxmlformats.org/officeDocument/2006/relationships/slide" Target="slide35.xml"/><Relationship Id="rId7" Type="http://schemas.openxmlformats.org/officeDocument/2006/relationships/slide" Target="slide39.xml"/><Relationship Id="rId12" Type="http://schemas.openxmlformats.org/officeDocument/2006/relationships/slide" Target="slide45.xml"/><Relationship Id="rId17" Type="http://schemas.openxmlformats.org/officeDocument/2006/relationships/slide" Target="slide52.xml"/><Relationship Id="rId2" Type="http://schemas.openxmlformats.org/officeDocument/2006/relationships/slide" Target="slide34.xml"/><Relationship Id="rId16" Type="http://schemas.openxmlformats.org/officeDocument/2006/relationships/slide" Target="slide49.xml"/><Relationship Id="rId1" Type="http://schemas.openxmlformats.org/officeDocument/2006/relationships/slideLayout" Target="../slideLayouts/slideLayout10.xml"/><Relationship Id="rId6" Type="http://schemas.openxmlformats.org/officeDocument/2006/relationships/slide" Target="slide38.xml"/><Relationship Id="rId11" Type="http://schemas.openxmlformats.org/officeDocument/2006/relationships/slide" Target="slide44.xml"/><Relationship Id="rId5" Type="http://schemas.openxmlformats.org/officeDocument/2006/relationships/slide" Target="slide37.xml"/><Relationship Id="rId15" Type="http://schemas.openxmlformats.org/officeDocument/2006/relationships/slide" Target="slide48.xml"/><Relationship Id="rId10" Type="http://schemas.openxmlformats.org/officeDocument/2006/relationships/slide" Target="slide42.xml"/><Relationship Id="rId19" Type="http://schemas.openxmlformats.org/officeDocument/2006/relationships/image" Target="../media/image31.png"/><Relationship Id="rId4" Type="http://schemas.openxmlformats.org/officeDocument/2006/relationships/slide" Target="slide36.xml"/><Relationship Id="rId9" Type="http://schemas.openxmlformats.org/officeDocument/2006/relationships/slide" Target="slide41.xml"/><Relationship Id="rId14" Type="http://schemas.openxmlformats.org/officeDocument/2006/relationships/slide" Target="slide47.xml"/></Relationships>
</file>

<file path=ppt/slides/_rels/slide38.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package" Target="../embeddings/Microsoft_Word___10.docx"/><Relationship Id="rId18" Type="http://schemas.openxmlformats.org/officeDocument/2006/relationships/slide" Target="slide34.xml"/><Relationship Id="rId26" Type="http://schemas.openxmlformats.org/officeDocument/2006/relationships/slide" Target="slide42.xml"/><Relationship Id="rId3" Type="http://schemas.openxmlformats.org/officeDocument/2006/relationships/oleObject" Target="../embeddings/oleObject7.bin"/><Relationship Id="rId21" Type="http://schemas.openxmlformats.org/officeDocument/2006/relationships/slide" Target="slide37.xml"/><Relationship Id="rId7" Type="http://schemas.openxmlformats.org/officeDocument/2006/relationships/package" Target="../embeddings/Microsoft_Word___8.docx"/><Relationship Id="rId12" Type="http://schemas.openxmlformats.org/officeDocument/2006/relationships/oleObject" Target="../embeddings/oleObject10.bin"/><Relationship Id="rId17" Type="http://schemas.openxmlformats.org/officeDocument/2006/relationships/image" Target="../media/image36.emf"/><Relationship Id="rId25" Type="http://schemas.openxmlformats.org/officeDocument/2006/relationships/slide" Target="slide41.xml"/><Relationship Id="rId33" Type="http://schemas.openxmlformats.org/officeDocument/2006/relationships/slide" Target="slide52.xml"/><Relationship Id="rId2" Type="http://schemas.openxmlformats.org/officeDocument/2006/relationships/slideLayout" Target="../slideLayouts/slideLayout6.xml"/><Relationship Id="rId16" Type="http://schemas.openxmlformats.org/officeDocument/2006/relationships/package" Target="../embeddings/Microsoft_Word___11.docx"/><Relationship Id="rId20" Type="http://schemas.openxmlformats.org/officeDocument/2006/relationships/slide" Target="slide36.xml"/><Relationship Id="rId29" Type="http://schemas.openxmlformats.org/officeDocument/2006/relationships/slide" Target="slide46.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34.emf"/><Relationship Id="rId24" Type="http://schemas.openxmlformats.org/officeDocument/2006/relationships/slide" Target="slide40.xml"/><Relationship Id="rId32" Type="http://schemas.openxmlformats.org/officeDocument/2006/relationships/slide" Target="slide49.xml"/><Relationship Id="rId5" Type="http://schemas.openxmlformats.org/officeDocument/2006/relationships/image" Target="../media/image32.emf"/><Relationship Id="rId15" Type="http://schemas.openxmlformats.org/officeDocument/2006/relationships/oleObject" Target="../embeddings/oleObject11.bin"/><Relationship Id="rId23" Type="http://schemas.openxmlformats.org/officeDocument/2006/relationships/slide" Target="slide39.xml"/><Relationship Id="rId28" Type="http://schemas.openxmlformats.org/officeDocument/2006/relationships/slide" Target="slide45.xml"/><Relationship Id="rId10" Type="http://schemas.openxmlformats.org/officeDocument/2006/relationships/package" Target="../embeddings/Microsoft_Word___9.docx"/><Relationship Id="rId19" Type="http://schemas.openxmlformats.org/officeDocument/2006/relationships/slide" Target="slide35.xml"/><Relationship Id="rId31" Type="http://schemas.openxmlformats.org/officeDocument/2006/relationships/slide" Target="slide48.xml"/><Relationship Id="rId4" Type="http://schemas.openxmlformats.org/officeDocument/2006/relationships/package" Target="../embeddings/Microsoft_Word___7.docx"/><Relationship Id="rId9" Type="http://schemas.openxmlformats.org/officeDocument/2006/relationships/oleObject" Target="../embeddings/oleObject9.bin"/><Relationship Id="rId14" Type="http://schemas.openxmlformats.org/officeDocument/2006/relationships/image" Target="../media/image35.emf"/><Relationship Id="rId22" Type="http://schemas.openxmlformats.org/officeDocument/2006/relationships/slide" Target="slide38.xml"/><Relationship Id="rId27" Type="http://schemas.openxmlformats.org/officeDocument/2006/relationships/slide" Target="slide44.xml"/><Relationship Id="rId30" Type="http://schemas.openxmlformats.org/officeDocument/2006/relationships/slide" Target="slide47.xml"/></Relationships>
</file>

<file path=ppt/slides/_rels/slide39.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46.xml"/><Relationship Id="rId18" Type="http://schemas.openxmlformats.org/officeDocument/2006/relationships/image" Target="../media/image37.png"/><Relationship Id="rId3" Type="http://schemas.openxmlformats.org/officeDocument/2006/relationships/slide" Target="slide35.xml"/><Relationship Id="rId7" Type="http://schemas.openxmlformats.org/officeDocument/2006/relationships/slide" Target="slide39.xml"/><Relationship Id="rId12" Type="http://schemas.openxmlformats.org/officeDocument/2006/relationships/slide" Target="slide45.xml"/><Relationship Id="rId17" Type="http://schemas.openxmlformats.org/officeDocument/2006/relationships/slide" Target="slide52.xml"/><Relationship Id="rId2" Type="http://schemas.openxmlformats.org/officeDocument/2006/relationships/slide" Target="slide34.xml"/><Relationship Id="rId16" Type="http://schemas.openxmlformats.org/officeDocument/2006/relationships/slide" Target="slide49.xml"/><Relationship Id="rId1" Type="http://schemas.openxmlformats.org/officeDocument/2006/relationships/slideLayout" Target="../slideLayouts/slideLayout12.xml"/><Relationship Id="rId6" Type="http://schemas.openxmlformats.org/officeDocument/2006/relationships/slide" Target="slide38.xml"/><Relationship Id="rId11" Type="http://schemas.openxmlformats.org/officeDocument/2006/relationships/slide" Target="slide44.xml"/><Relationship Id="rId5" Type="http://schemas.openxmlformats.org/officeDocument/2006/relationships/slide" Target="slide37.xml"/><Relationship Id="rId15" Type="http://schemas.openxmlformats.org/officeDocument/2006/relationships/slide" Target="slide48.xml"/><Relationship Id="rId10" Type="http://schemas.openxmlformats.org/officeDocument/2006/relationships/slide" Target="slide42.xml"/><Relationship Id="rId4" Type="http://schemas.openxmlformats.org/officeDocument/2006/relationships/slide" Target="slide36.xml"/><Relationship Id="rId9" Type="http://schemas.openxmlformats.org/officeDocument/2006/relationships/slide" Target="slide41.xml"/><Relationship Id="rId14" Type="http://schemas.openxmlformats.org/officeDocument/2006/relationships/slide" Target="slide4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slide" Target="slide45.xml"/><Relationship Id="rId18" Type="http://schemas.openxmlformats.org/officeDocument/2006/relationships/slide" Target="slide52.xml"/><Relationship Id="rId26" Type="http://schemas.openxmlformats.org/officeDocument/2006/relationships/package" Target="../embeddings/Microsoft_Word___14.docx"/><Relationship Id="rId3" Type="http://schemas.openxmlformats.org/officeDocument/2006/relationships/slide" Target="slide34.xml"/><Relationship Id="rId21" Type="http://schemas.openxmlformats.org/officeDocument/2006/relationships/image" Target="../media/image38.emf"/><Relationship Id="rId7" Type="http://schemas.openxmlformats.org/officeDocument/2006/relationships/slide" Target="slide38.xml"/><Relationship Id="rId12" Type="http://schemas.openxmlformats.org/officeDocument/2006/relationships/slide" Target="slide44.xml"/><Relationship Id="rId17" Type="http://schemas.openxmlformats.org/officeDocument/2006/relationships/slide" Target="slide49.xml"/><Relationship Id="rId25" Type="http://schemas.openxmlformats.org/officeDocument/2006/relationships/oleObject" Target="../embeddings/oleObject14.bin"/><Relationship Id="rId2" Type="http://schemas.openxmlformats.org/officeDocument/2006/relationships/slideLayout" Target="../slideLayouts/slideLayout7.xml"/><Relationship Id="rId16" Type="http://schemas.openxmlformats.org/officeDocument/2006/relationships/slide" Target="slide48.xml"/><Relationship Id="rId20" Type="http://schemas.openxmlformats.org/officeDocument/2006/relationships/package" Target="../embeddings/Microsoft_Word___12.docx"/><Relationship Id="rId1" Type="http://schemas.openxmlformats.org/officeDocument/2006/relationships/vmlDrawing" Target="../drawings/vmlDrawing4.vml"/><Relationship Id="rId6" Type="http://schemas.openxmlformats.org/officeDocument/2006/relationships/slide" Target="slide37.xml"/><Relationship Id="rId11" Type="http://schemas.openxmlformats.org/officeDocument/2006/relationships/slide" Target="slide42.xml"/><Relationship Id="rId24" Type="http://schemas.openxmlformats.org/officeDocument/2006/relationships/image" Target="../media/image39.emf"/><Relationship Id="rId5" Type="http://schemas.openxmlformats.org/officeDocument/2006/relationships/slide" Target="slide36.xml"/><Relationship Id="rId15" Type="http://schemas.openxmlformats.org/officeDocument/2006/relationships/slide" Target="slide47.xml"/><Relationship Id="rId23" Type="http://schemas.openxmlformats.org/officeDocument/2006/relationships/package" Target="../embeddings/Microsoft_Word___13.docx"/><Relationship Id="rId10" Type="http://schemas.openxmlformats.org/officeDocument/2006/relationships/slide" Target="slide41.xml"/><Relationship Id="rId19" Type="http://schemas.openxmlformats.org/officeDocument/2006/relationships/oleObject" Target="../embeddings/oleObject12.bin"/><Relationship Id="rId4" Type="http://schemas.openxmlformats.org/officeDocument/2006/relationships/slide" Target="slide35.xml"/><Relationship Id="rId9" Type="http://schemas.openxmlformats.org/officeDocument/2006/relationships/slide" Target="slide40.xml"/><Relationship Id="rId14" Type="http://schemas.openxmlformats.org/officeDocument/2006/relationships/slide" Target="slide46.xml"/><Relationship Id="rId22" Type="http://schemas.openxmlformats.org/officeDocument/2006/relationships/oleObject" Target="../embeddings/oleObject13.bin"/><Relationship Id="rId27" Type="http://schemas.openxmlformats.org/officeDocument/2006/relationships/image" Target="../media/image40.emf"/></Relationships>
</file>

<file path=ppt/slides/_rels/slide41.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slide" Target="slide45.xml"/><Relationship Id="rId18" Type="http://schemas.openxmlformats.org/officeDocument/2006/relationships/slide" Target="slide52.xml"/><Relationship Id="rId3" Type="http://schemas.openxmlformats.org/officeDocument/2006/relationships/slide" Target="slide34.xml"/><Relationship Id="rId21" Type="http://schemas.openxmlformats.org/officeDocument/2006/relationships/image" Target="../media/image41.emf"/><Relationship Id="rId7" Type="http://schemas.openxmlformats.org/officeDocument/2006/relationships/slide" Target="slide38.xml"/><Relationship Id="rId12" Type="http://schemas.openxmlformats.org/officeDocument/2006/relationships/slide" Target="slide44.xml"/><Relationship Id="rId17" Type="http://schemas.openxmlformats.org/officeDocument/2006/relationships/slide" Target="slide49.xml"/><Relationship Id="rId2" Type="http://schemas.openxmlformats.org/officeDocument/2006/relationships/slideLayout" Target="../slideLayouts/slideLayout6.xml"/><Relationship Id="rId16" Type="http://schemas.openxmlformats.org/officeDocument/2006/relationships/slide" Target="slide48.xml"/><Relationship Id="rId20" Type="http://schemas.openxmlformats.org/officeDocument/2006/relationships/package" Target="../embeddings/Microsoft_Word___15.docx"/><Relationship Id="rId1" Type="http://schemas.openxmlformats.org/officeDocument/2006/relationships/vmlDrawing" Target="../drawings/vmlDrawing5.vml"/><Relationship Id="rId6" Type="http://schemas.openxmlformats.org/officeDocument/2006/relationships/slide" Target="slide37.xml"/><Relationship Id="rId11" Type="http://schemas.openxmlformats.org/officeDocument/2006/relationships/slide" Target="slide42.xml"/><Relationship Id="rId5" Type="http://schemas.openxmlformats.org/officeDocument/2006/relationships/slide" Target="slide36.xml"/><Relationship Id="rId15" Type="http://schemas.openxmlformats.org/officeDocument/2006/relationships/slide" Target="slide47.xml"/><Relationship Id="rId10" Type="http://schemas.openxmlformats.org/officeDocument/2006/relationships/slide" Target="slide41.xml"/><Relationship Id="rId19" Type="http://schemas.openxmlformats.org/officeDocument/2006/relationships/oleObject" Target="../embeddings/oleObject15.bin"/><Relationship Id="rId4" Type="http://schemas.openxmlformats.org/officeDocument/2006/relationships/slide" Target="slide35.xml"/><Relationship Id="rId9" Type="http://schemas.openxmlformats.org/officeDocument/2006/relationships/slide" Target="slide40.xml"/><Relationship Id="rId14" Type="http://schemas.openxmlformats.org/officeDocument/2006/relationships/slide" Target="slide46.xml"/></Relationships>
</file>

<file path=ppt/slides/_rels/slide42.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46.xml"/><Relationship Id="rId3" Type="http://schemas.openxmlformats.org/officeDocument/2006/relationships/slide" Target="slide35.xml"/><Relationship Id="rId7" Type="http://schemas.openxmlformats.org/officeDocument/2006/relationships/slide" Target="slide39.xml"/><Relationship Id="rId12" Type="http://schemas.openxmlformats.org/officeDocument/2006/relationships/slide" Target="slide45.xml"/><Relationship Id="rId17" Type="http://schemas.openxmlformats.org/officeDocument/2006/relationships/slide" Target="slide52.xml"/><Relationship Id="rId2" Type="http://schemas.openxmlformats.org/officeDocument/2006/relationships/slide" Target="slide34.xml"/><Relationship Id="rId16" Type="http://schemas.openxmlformats.org/officeDocument/2006/relationships/slide" Target="slide49.xml"/><Relationship Id="rId1" Type="http://schemas.openxmlformats.org/officeDocument/2006/relationships/slideLayout" Target="../slideLayouts/slideLayout2.xml"/><Relationship Id="rId6" Type="http://schemas.openxmlformats.org/officeDocument/2006/relationships/slide" Target="slide38.xml"/><Relationship Id="rId11" Type="http://schemas.openxmlformats.org/officeDocument/2006/relationships/slide" Target="slide44.xml"/><Relationship Id="rId5" Type="http://schemas.openxmlformats.org/officeDocument/2006/relationships/slide" Target="slide37.xml"/><Relationship Id="rId15" Type="http://schemas.openxmlformats.org/officeDocument/2006/relationships/slide" Target="slide48.xml"/><Relationship Id="rId10" Type="http://schemas.openxmlformats.org/officeDocument/2006/relationships/slide" Target="slide42.xml"/><Relationship Id="rId4" Type="http://schemas.openxmlformats.org/officeDocument/2006/relationships/slide" Target="slide36.xml"/><Relationship Id="rId9" Type="http://schemas.openxmlformats.org/officeDocument/2006/relationships/slide" Target="slide41.xml"/><Relationship Id="rId14" Type="http://schemas.openxmlformats.org/officeDocument/2006/relationships/slide" Target="slide47.xml"/></Relationships>
</file>

<file path=ppt/slides/_rels/slide43.xml.rels><?xml version="1.0" encoding="UTF-8" standalone="yes"?>
<Relationships xmlns="http://schemas.openxmlformats.org/package/2006/relationships"><Relationship Id="rId8" Type="http://schemas.openxmlformats.org/officeDocument/2006/relationships/package" Target="../embeddings/Microsoft_Word___17.docx"/><Relationship Id="rId13" Type="http://schemas.openxmlformats.org/officeDocument/2006/relationships/oleObject" Target="../embeddings/oleObject19.bin"/><Relationship Id="rId18" Type="http://schemas.openxmlformats.org/officeDocument/2006/relationships/slide" Target="slide36.xml"/><Relationship Id="rId26" Type="http://schemas.openxmlformats.org/officeDocument/2006/relationships/slide" Target="slide45.xml"/><Relationship Id="rId3" Type="http://schemas.openxmlformats.org/officeDocument/2006/relationships/oleObject" Target="../embeddings/oleObject16.bin"/><Relationship Id="rId21" Type="http://schemas.openxmlformats.org/officeDocument/2006/relationships/slide" Target="slide39.xml"/><Relationship Id="rId7" Type="http://schemas.openxmlformats.org/officeDocument/2006/relationships/oleObject" Target="../embeddings/oleObject17.bin"/><Relationship Id="rId12" Type="http://schemas.openxmlformats.org/officeDocument/2006/relationships/image" Target="../media/image44.emf"/><Relationship Id="rId17" Type="http://schemas.openxmlformats.org/officeDocument/2006/relationships/slide" Target="slide35.xml"/><Relationship Id="rId25" Type="http://schemas.openxmlformats.org/officeDocument/2006/relationships/slide" Target="slide44.xml"/><Relationship Id="rId2" Type="http://schemas.openxmlformats.org/officeDocument/2006/relationships/slideLayout" Target="../slideLayouts/slideLayout3.xml"/><Relationship Id="rId16" Type="http://schemas.openxmlformats.org/officeDocument/2006/relationships/slide" Target="slide34.xml"/><Relationship Id="rId20" Type="http://schemas.openxmlformats.org/officeDocument/2006/relationships/slide" Target="slide38.xml"/><Relationship Id="rId29" Type="http://schemas.openxmlformats.org/officeDocument/2006/relationships/slide" Target="slide48.xml"/><Relationship Id="rId1" Type="http://schemas.openxmlformats.org/officeDocument/2006/relationships/vmlDrawing" Target="../drawings/vmlDrawing6.vml"/><Relationship Id="rId6" Type="http://schemas.openxmlformats.org/officeDocument/2006/relationships/image" Target="../media/image46.png"/><Relationship Id="rId11" Type="http://schemas.openxmlformats.org/officeDocument/2006/relationships/package" Target="../embeddings/Microsoft_Word___18.docx"/><Relationship Id="rId24" Type="http://schemas.openxmlformats.org/officeDocument/2006/relationships/slide" Target="slide42.xml"/><Relationship Id="rId5" Type="http://schemas.openxmlformats.org/officeDocument/2006/relationships/image" Target="../media/image42.emf"/><Relationship Id="rId15" Type="http://schemas.openxmlformats.org/officeDocument/2006/relationships/image" Target="../media/image45.emf"/><Relationship Id="rId23" Type="http://schemas.openxmlformats.org/officeDocument/2006/relationships/slide" Target="slide41.xml"/><Relationship Id="rId28" Type="http://schemas.openxmlformats.org/officeDocument/2006/relationships/slide" Target="slide47.xml"/><Relationship Id="rId10" Type="http://schemas.openxmlformats.org/officeDocument/2006/relationships/oleObject" Target="../embeddings/oleObject18.bin"/><Relationship Id="rId19" Type="http://schemas.openxmlformats.org/officeDocument/2006/relationships/slide" Target="slide37.xml"/><Relationship Id="rId31" Type="http://schemas.openxmlformats.org/officeDocument/2006/relationships/slide" Target="slide52.xml"/><Relationship Id="rId4" Type="http://schemas.openxmlformats.org/officeDocument/2006/relationships/package" Target="../embeddings/Microsoft_Word___16.docx"/><Relationship Id="rId9" Type="http://schemas.openxmlformats.org/officeDocument/2006/relationships/image" Target="../media/image43.emf"/><Relationship Id="rId14" Type="http://schemas.openxmlformats.org/officeDocument/2006/relationships/package" Target="../embeddings/Microsoft_Word___19.docx"/><Relationship Id="rId22" Type="http://schemas.openxmlformats.org/officeDocument/2006/relationships/slide" Target="slide40.xml"/><Relationship Id="rId27" Type="http://schemas.openxmlformats.org/officeDocument/2006/relationships/slide" Target="slide46.xml"/><Relationship Id="rId30" Type="http://schemas.openxmlformats.org/officeDocument/2006/relationships/slide" Target="slide49.xml"/></Relationships>
</file>

<file path=ppt/slides/_rels/slide44.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slide" Target="slide45.xml"/><Relationship Id="rId18" Type="http://schemas.openxmlformats.org/officeDocument/2006/relationships/slide" Target="slide52.xml"/><Relationship Id="rId3" Type="http://schemas.openxmlformats.org/officeDocument/2006/relationships/slide" Target="slide34.xml"/><Relationship Id="rId7" Type="http://schemas.openxmlformats.org/officeDocument/2006/relationships/slide" Target="slide38.xml"/><Relationship Id="rId12" Type="http://schemas.openxmlformats.org/officeDocument/2006/relationships/slide" Target="slide44.xml"/><Relationship Id="rId17" Type="http://schemas.openxmlformats.org/officeDocument/2006/relationships/slide" Target="slide49.xml"/><Relationship Id="rId2" Type="http://schemas.openxmlformats.org/officeDocument/2006/relationships/image" Target="../media/image47.png"/><Relationship Id="rId16" Type="http://schemas.openxmlformats.org/officeDocument/2006/relationships/slide" Target="slide48.xml"/><Relationship Id="rId1" Type="http://schemas.openxmlformats.org/officeDocument/2006/relationships/slideLayout" Target="../slideLayouts/slideLayout8.xml"/><Relationship Id="rId6" Type="http://schemas.openxmlformats.org/officeDocument/2006/relationships/slide" Target="slide37.xml"/><Relationship Id="rId11" Type="http://schemas.openxmlformats.org/officeDocument/2006/relationships/slide" Target="slide42.xml"/><Relationship Id="rId5" Type="http://schemas.openxmlformats.org/officeDocument/2006/relationships/slide" Target="slide36.xml"/><Relationship Id="rId15" Type="http://schemas.openxmlformats.org/officeDocument/2006/relationships/slide" Target="slide47.xml"/><Relationship Id="rId10" Type="http://schemas.openxmlformats.org/officeDocument/2006/relationships/slide" Target="slide41.xml"/><Relationship Id="rId4" Type="http://schemas.openxmlformats.org/officeDocument/2006/relationships/slide" Target="slide35.xml"/><Relationship Id="rId9" Type="http://schemas.openxmlformats.org/officeDocument/2006/relationships/slide" Target="slide40.xml"/><Relationship Id="rId14" Type="http://schemas.openxmlformats.org/officeDocument/2006/relationships/slide" Target="slide46.xml"/></Relationships>
</file>

<file path=ppt/slides/_rels/slide45.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package" Target="../embeddings/Microsoft_Word___22.docx"/><Relationship Id="rId18" Type="http://schemas.openxmlformats.org/officeDocument/2006/relationships/slide" Target="slide37.xml"/><Relationship Id="rId26" Type="http://schemas.openxmlformats.org/officeDocument/2006/relationships/slide" Target="slide46.xml"/><Relationship Id="rId3" Type="http://schemas.openxmlformats.org/officeDocument/2006/relationships/image" Target="../media/image27.png"/><Relationship Id="rId21" Type="http://schemas.openxmlformats.org/officeDocument/2006/relationships/slide" Target="slide40.xml"/><Relationship Id="rId7" Type="http://schemas.openxmlformats.org/officeDocument/2006/relationships/package" Target="../embeddings/Microsoft_Word___20.docx"/><Relationship Id="rId12" Type="http://schemas.openxmlformats.org/officeDocument/2006/relationships/oleObject" Target="../embeddings/oleObject22.bin"/><Relationship Id="rId17" Type="http://schemas.openxmlformats.org/officeDocument/2006/relationships/slide" Target="slide36.xml"/><Relationship Id="rId25" Type="http://schemas.openxmlformats.org/officeDocument/2006/relationships/slide" Target="slide45.xml"/><Relationship Id="rId2" Type="http://schemas.openxmlformats.org/officeDocument/2006/relationships/slideLayout" Target="../slideLayouts/slideLayout9.xml"/><Relationship Id="rId16" Type="http://schemas.openxmlformats.org/officeDocument/2006/relationships/slide" Target="slide35.xml"/><Relationship Id="rId20" Type="http://schemas.openxmlformats.org/officeDocument/2006/relationships/slide" Target="slide39.xml"/><Relationship Id="rId29" Type="http://schemas.openxmlformats.org/officeDocument/2006/relationships/slide" Target="slide49.xml"/><Relationship Id="rId1" Type="http://schemas.openxmlformats.org/officeDocument/2006/relationships/vmlDrawing" Target="../drawings/vmlDrawing7.vml"/><Relationship Id="rId6" Type="http://schemas.openxmlformats.org/officeDocument/2006/relationships/oleObject" Target="../embeddings/oleObject20.bin"/><Relationship Id="rId11" Type="http://schemas.openxmlformats.org/officeDocument/2006/relationships/image" Target="../media/image49.emf"/><Relationship Id="rId24" Type="http://schemas.openxmlformats.org/officeDocument/2006/relationships/slide" Target="slide44.xml"/><Relationship Id="rId5" Type="http://schemas.openxmlformats.org/officeDocument/2006/relationships/image" Target="../media/image28.png"/><Relationship Id="rId15" Type="http://schemas.openxmlformats.org/officeDocument/2006/relationships/slide" Target="slide34.xml"/><Relationship Id="rId23" Type="http://schemas.openxmlformats.org/officeDocument/2006/relationships/slide" Target="slide42.xml"/><Relationship Id="rId28" Type="http://schemas.openxmlformats.org/officeDocument/2006/relationships/slide" Target="slide48.xml"/><Relationship Id="rId10" Type="http://schemas.openxmlformats.org/officeDocument/2006/relationships/package" Target="../embeddings/Microsoft_Word___21.docx"/><Relationship Id="rId19" Type="http://schemas.openxmlformats.org/officeDocument/2006/relationships/slide" Target="slide38.xml"/><Relationship Id="rId4" Type="http://schemas.microsoft.com/office/2007/relationships/hdphoto" Target="../media/hdphoto1.wdp"/><Relationship Id="rId9" Type="http://schemas.openxmlformats.org/officeDocument/2006/relationships/oleObject" Target="../embeddings/oleObject21.bin"/><Relationship Id="rId14" Type="http://schemas.openxmlformats.org/officeDocument/2006/relationships/image" Target="../media/image50.emf"/><Relationship Id="rId22" Type="http://schemas.openxmlformats.org/officeDocument/2006/relationships/slide" Target="slide41.xml"/><Relationship Id="rId27" Type="http://schemas.openxmlformats.org/officeDocument/2006/relationships/slide" Target="slide47.xml"/><Relationship Id="rId30" Type="http://schemas.openxmlformats.org/officeDocument/2006/relationships/slide" Target="slide52.xml"/></Relationships>
</file>

<file path=ppt/slides/_rels/slide46.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1.xml"/><Relationship Id="rId18" Type="http://schemas.openxmlformats.org/officeDocument/2006/relationships/slide" Target="slide47.xml"/><Relationship Id="rId3" Type="http://schemas.openxmlformats.org/officeDocument/2006/relationships/oleObject" Target="../embeddings/oleObject23.bin"/><Relationship Id="rId21" Type="http://schemas.openxmlformats.org/officeDocument/2006/relationships/slide" Target="slide52.xml"/><Relationship Id="rId7" Type="http://schemas.openxmlformats.org/officeDocument/2006/relationships/slide" Target="slide35.xml"/><Relationship Id="rId12" Type="http://schemas.openxmlformats.org/officeDocument/2006/relationships/slide" Target="slide40.xml"/><Relationship Id="rId17" Type="http://schemas.openxmlformats.org/officeDocument/2006/relationships/slide" Target="slide46.xml"/><Relationship Id="rId2" Type="http://schemas.openxmlformats.org/officeDocument/2006/relationships/slideLayout" Target="../slideLayouts/slideLayout11.xml"/><Relationship Id="rId16" Type="http://schemas.openxmlformats.org/officeDocument/2006/relationships/slide" Target="slide45.xml"/><Relationship Id="rId20" Type="http://schemas.openxmlformats.org/officeDocument/2006/relationships/slide" Target="slide49.xml"/><Relationship Id="rId1" Type="http://schemas.openxmlformats.org/officeDocument/2006/relationships/vmlDrawing" Target="../drawings/vmlDrawing8.vml"/><Relationship Id="rId6" Type="http://schemas.openxmlformats.org/officeDocument/2006/relationships/slide" Target="slide34.xml"/><Relationship Id="rId11" Type="http://schemas.openxmlformats.org/officeDocument/2006/relationships/slide" Target="slide39.xml"/><Relationship Id="rId5" Type="http://schemas.openxmlformats.org/officeDocument/2006/relationships/image" Target="../media/image51.emf"/><Relationship Id="rId15" Type="http://schemas.openxmlformats.org/officeDocument/2006/relationships/slide" Target="slide44.xml"/><Relationship Id="rId10" Type="http://schemas.openxmlformats.org/officeDocument/2006/relationships/slide" Target="slide38.xml"/><Relationship Id="rId19" Type="http://schemas.openxmlformats.org/officeDocument/2006/relationships/slide" Target="slide48.xml"/><Relationship Id="rId4" Type="http://schemas.openxmlformats.org/officeDocument/2006/relationships/package" Target="../embeddings/Microsoft_Word___23.docx"/><Relationship Id="rId9" Type="http://schemas.openxmlformats.org/officeDocument/2006/relationships/slide" Target="slide37.xml"/><Relationship Id="rId14" Type="http://schemas.openxmlformats.org/officeDocument/2006/relationships/slide" Target="slide42.xml"/></Relationships>
</file>

<file path=ppt/slides/_rels/slide47.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44.xml"/><Relationship Id="rId18" Type="http://schemas.openxmlformats.org/officeDocument/2006/relationships/slide" Target="slide49.xml"/><Relationship Id="rId3" Type="http://schemas.openxmlformats.org/officeDocument/2006/relationships/image" Target="../media/image53.png"/><Relationship Id="rId7" Type="http://schemas.openxmlformats.org/officeDocument/2006/relationships/slide" Target="slide37.xml"/><Relationship Id="rId12" Type="http://schemas.openxmlformats.org/officeDocument/2006/relationships/slide" Target="slide42.xml"/><Relationship Id="rId17" Type="http://schemas.openxmlformats.org/officeDocument/2006/relationships/slide" Target="slide48.xml"/><Relationship Id="rId2" Type="http://schemas.openxmlformats.org/officeDocument/2006/relationships/image" Target="../media/image52.png"/><Relationship Id="rId16" Type="http://schemas.openxmlformats.org/officeDocument/2006/relationships/slide" Target="slide47.xml"/><Relationship Id="rId1" Type="http://schemas.openxmlformats.org/officeDocument/2006/relationships/slideLayout" Target="../slideLayouts/slideLayout12.xml"/><Relationship Id="rId6" Type="http://schemas.openxmlformats.org/officeDocument/2006/relationships/slide" Target="slide36.xml"/><Relationship Id="rId11" Type="http://schemas.openxmlformats.org/officeDocument/2006/relationships/slide" Target="slide41.xml"/><Relationship Id="rId5" Type="http://schemas.openxmlformats.org/officeDocument/2006/relationships/slide" Target="slide35.xml"/><Relationship Id="rId15" Type="http://schemas.openxmlformats.org/officeDocument/2006/relationships/slide" Target="slide46.xml"/><Relationship Id="rId10" Type="http://schemas.openxmlformats.org/officeDocument/2006/relationships/slide" Target="slide40.xml"/><Relationship Id="rId19" Type="http://schemas.openxmlformats.org/officeDocument/2006/relationships/slide" Target="slide52.xml"/><Relationship Id="rId4" Type="http://schemas.openxmlformats.org/officeDocument/2006/relationships/slide" Target="slide34.xml"/><Relationship Id="rId9" Type="http://schemas.openxmlformats.org/officeDocument/2006/relationships/slide" Target="slide39.xml"/><Relationship Id="rId14" Type="http://schemas.openxmlformats.org/officeDocument/2006/relationships/slide" Target="slide45.xml"/></Relationships>
</file>

<file path=ppt/slides/_rels/slide48.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46.xml"/><Relationship Id="rId18" Type="http://schemas.openxmlformats.org/officeDocument/2006/relationships/image" Target="../media/image54.png"/><Relationship Id="rId3" Type="http://schemas.openxmlformats.org/officeDocument/2006/relationships/slide" Target="slide35.xml"/><Relationship Id="rId7" Type="http://schemas.openxmlformats.org/officeDocument/2006/relationships/slide" Target="slide39.xml"/><Relationship Id="rId12" Type="http://schemas.openxmlformats.org/officeDocument/2006/relationships/slide" Target="slide45.xml"/><Relationship Id="rId17" Type="http://schemas.openxmlformats.org/officeDocument/2006/relationships/slide" Target="slide52.xml"/><Relationship Id="rId2" Type="http://schemas.openxmlformats.org/officeDocument/2006/relationships/slide" Target="slide34.xml"/><Relationship Id="rId16" Type="http://schemas.openxmlformats.org/officeDocument/2006/relationships/slide" Target="slide49.xml"/><Relationship Id="rId1" Type="http://schemas.openxmlformats.org/officeDocument/2006/relationships/slideLayout" Target="../slideLayouts/slideLayout11.xml"/><Relationship Id="rId6" Type="http://schemas.openxmlformats.org/officeDocument/2006/relationships/slide" Target="slide38.xml"/><Relationship Id="rId11" Type="http://schemas.openxmlformats.org/officeDocument/2006/relationships/slide" Target="slide44.xml"/><Relationship Id="rId5" Type="http://schemas.openxmlformats.org/officeDocument/2006/relationships/slide" Target="slide37.xml"/><Relationship Id="rId15" Type="http://schemas.openxmlformats.org/officeDocument/2006/relationships/slide" Target="slide48.xml"/><Relationship Id="rId10" Type="http://schemas.openxmlformats.org/officeDocument/2006/relationships/slide" Target="slide42.xml"/><Relationship Id="rId19" Type="http://schemas.openxmlformats.org/officeDocument/2006/relationships/image" Target="../media/image55.png"/><Relationship Id="rId4" Type="http://schemas.openxmlformats.org/officeDocument/2006/relationships/slide" Target="slide36.xml"/><Relationship Id="rId9" Type="http://schemas.openxmlformats.org/officeDocument/2006/relationships/slide" Target="slide41.xml"/><Relationship Id="rId14" Type="http://schemas.openxmlformats.org/officeDocument/2006/relationships/slide" Target="slide47.xml"/></Relationships>
</file>

<file path=ppt/slides/_rels/slide49.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2.xml"/><Relationship Id="rId18" Type="http://schemas.openxmlformats.org/officeDocument/2006/relationships/slide" Target="slide48.xml"/><Relationship Id="rId3" Type="http://schemas.microsoft.com/office/2007/relationships/hdphoto" Target="../media/hdphoto1.wdp"/><Relationship Id="rId21" Type="http://schemas.openxmlformats.org/officeDocument/2006/relationships/image" Target="../media/image56.png"/><Relationship Id="rId7" Type="http://schemas.openxmlformats.org/officeDocument/2006/relationships/slide" Target="slide36.xml"/><Relationship Id="rId12" Type="http://schemas.openxmlformats.org/officeDocument/2006/relationships/slide" Target="slide41.xml"/><Relationship Id="rId17" Type="http://schemas.openxmlformats.org/officeDocument/2006/relationships/slide" Target="slide47.xml"/><Relationship Id="rId2" Type="http://schemas.openxmlformats.org/officeDocument/2006/relationships/image" Target="../media/image27.png"/><Relationship Id="rId16" Type="http://schemas.openxmlformats.org/officeDocument/2006/relationships/slide" Target="slide46.xml"/><Relationship Id="rId20" Type="http://schemas.openxmlformats.org/officeDocument/2006/relationships/slide" Target="slide52.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0.xml"/><Relationship Id="rId5" Type="http://schemas.openxmlformats.org/officeDocument/2006/relationships/slide" Target="slide34.xml"/><Relationship Id="rId15" Type="http://schemas.openxmlformats.org/officeDocument/2006/relationships/slide" Target="slide45.xml"/><Relationship Id="rId10" Type="http://schemas.openxmlformats.org/officeDocument/2006/relationships/slide" Target="slide39.xml"/><Relationship Id="rId19" Type="http://schemas.openxmlformats.org/officeDocument/2006/relationships/slide" Target="slide49.xml"/><Relationship Id="rId4" Type="http://schemas.openxmlformats.org/officeDocument/2006/relationships/image" Target="../media/image28.png"/><Relationship Id="rId9" Type="http://schemas.openxmlformats.org/officeDocument/2006/relationships/slide" Target="slide38.xml"/><Relationship Id="rId14" Type="http://schemas.openxmlformats.org/officeDocument/2006/relationships/slide" Target="slide44.xml"/><Relationship Id="rId22"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46.xml"/><Relationship Id="rId18" Type="http://schemas.openxmlformats.org/officeDocument/2006/relationships/image" Target="../media/image56.png"/><Relationship Id="rId3" Type="http://schemas.openxmlformats.org/officeDocument/2006/relationships/slide" Target="slide35.xml"/><Relationship Id="rId7" Type="http://schemas.openxmlformats.org/officeDocument/2006/relationships/slide" Target="slide39.xml"/><Relationship Id="rId12" Type="http://schemas.openxmlformats.org/officeDocument/2006/relationships/slide" Target="slide45.xml"/><Relationship Id="rId17" Type="http://schemas.openxmlformats.org/officeDocument/2006/relationships/slide" Target="slide52.xml"/><Relationship Id="rId2" Type="http://schemas.openxmlformats.org/officeDocument/2006/relationships/slide" Target="slide34.xml"/><Relationship Id="rId16" Type="http://schemas.openxmlformats.org/officeDocument/2006/relationships/slide" Target="slide49.xml"/><Relationship Id="rId1" Type="http://schemas.openxmlformats.org/officeDocument/2006/relationships/slideLayout" Target="../slideLayouts/slideLayout3.xml"/><Relationship Id="rId6" Type="http://schemas.openxmlformats.org/officeDocument/2006/relationships/slide" Target="slide38.xml"/><Relationship Id="rId11" Type="http://schemas.openxmlformats.org/officeDocument/2006/relationships/slide" Target="slide44.xml"/><Relationship Id="rId5" Type="http://schemas.openxmlformats.org/officeDocument/2006/relationships/slide" Target="slide37.xml"/><Relationship Id="rId15" Type="http://schemas.openxmlformats.org/officeDocument/2006/relationships/slide" Target="slide48.xml"/><Relationship Id="rId10" Type="http://schemas.openxmlformats.org/officeDocument/2006/relationships/slide" Target="slide42.xml"/><Relationship Id="rId19" Type="http://schemas.openxmlformats.org/officeDocument/2006/relationships/image" Target="../media/image57.png"/><Relationship Id="rId4" Type="http://schemas.openxmlformats.org/officeDocument/2006/relationships/slide" Target="slide36.xml"/><Relationship Id="rId9" Type="http://schemas.openxmlformats.org/officeDocument/2006/relationships/slide" Target="slide41.xml"/><Relationship Id="rId14" Type="http://schemas.openxmlformats.org/officeDocument/2006/relationships/slide" Target="slide47.xml"/></Relationships>
</file>

<file path=ppt/slides/_rels/slide51.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46.xml"/><Relationship Id="rId18" Type="http://schemas.openxmlformats.org/officeDocument/2006/relationships/image" Target="../media/image56.png"/><Relationship Id="rId3" Type="http://schemas.openxmlformats.org/officeDocument/2006/relationships/slide" Target="slide35.xml"/><Relationship Id="rId7" Type="http://schemas.openxmlformats.org/officeDocument/2006/relationships/slide" Target="slide39.xml"/><Relationship Id="rId12" Type="http://schemas.openxmlformats.org/officeDocument/2006/relationships/slide" Target="slide45.xml"/><Relationship Id="rId17" Type="http://schemas.openxmlformats.org/officeDocument/2006/relationships/slide" Target="slide52.xml"/><Relationship Id="rId2" Type="http://schemas.openxmlformats.org/officeDocument/2006/relationships/slide" Target="slide34.xml"/><Relationship Id="rId16" Type="http://schemas.openxmlformats.org/officeDocument/2006/relationships/slide" Target="slide49.xml"/><Relationship Id="rId1" Type="http://schemas.openxmlformats.org/officeDocument/2006/relationships/slideLayout" Target="../slideLayouts/slideLayout12.xml"/><Relationship Id="rId6" Type="http://schemas.openxmlformats.org/officeDocument/2006/relationships/slide" Target="slide38.xml"/><Relationship Id="rId11" Type="http://schemas.openxmlformats.org/officeDocument/2006/relationships/slide" Target="slide44.xml"/><Relationship Id="rId5" Type="http://schemas.openxmlformats.org/officeDocument/2006/relationships/slide" Target="slide37.xml"/><Relationship Id="rId15" Type="http://schemas.openxmlformats.org/officeDocument/2006/relationships/slide" Target="slide48.xml"/><Relationship Id="rId10" Type="http://schemas.openxmlformats.org/officeDocument/2006/relationships/slide" Target="slide42.xml"/><Relationship Id="rId19" Type="http://schemas.openxmlformats.org/officeDocument/2006/relationships/image" Target="../media/image57.png"/><Relationship Id="rId4" Type="http://schemas.openxmlformats.org/officeDocument/2006/relationships/slide" Target="slide36.xml"/><Relationship Id="rId9" Type="http://schemas.openxmlformats.org/officeDocument/2006/relationships/slide" Target="slide41.xml"/><Relationship Id="rId14" Type="http://schemas.openxmlformats.org/officeDocument/2006/relationships/slide" Target="slide47.xml"/></Relationships>
</file>

<file path=ppt/slides/_rels/slide52.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46.xml"/><Relationship Id="rId3" Type="http://schemas.openxmlformats.org/officeDocument/2006/relationships/slide" Target="slide35.xml"/><Relationship Id="rId7" Type="http://schemas.openxmlformats.org/officeDocument/2006/relationships/slide" Target="slide39.xml"/><Relationship Id="rId12" Type="http://schemas.openxmlformats.org/officeDocument/2006/relationships/slide" Target="slide45.xml"/><Relationship Id="rId17" Type="http://schemas.openxmlformats.org/officeDocument/2006/relationships/slide" Target="slide52.xml"/><Relationship Id="rId2" Type="http://schemas.openxmlformats.org/officeDocument/2006/relationships/slide" Target="slide34.xml"/><Relationship Id="rId16" Type="http://schemas.openxmlformats.org/officeDocument/2006/relationships/slide" Target="slide49.xml"/><Relationship Id="rId1" Type="http://schemas.openxmlformats.org/officeDocument/2006/relationships/slideLayout" Target="../slideLayouts/slideLayout2.xml"/><Relationship Id="rId6" Type="http://schemas.openxmlformats.org/officeDocument/2006/relationships/slide" Target="slide38.xml"/><Relationship Id="rId11" Type="http://schemas.openxmlformats.org/officeDocument/2006/relationships/slide" Target="slide44.xml"/><Relationship Id="rId5" Type="http://schemas.openxmlformats.org/officeDocument/2006/relationships/slide" Target="slide37.xml"/><Relationship Id="rId15" Type="http://schemas.openxmlformats.org/officeDocument/2006/relationships/slide" Target="slide48.xml"/><Relationship Id="rId10" Type="http://schemas.openxmlformats.org/officeDocument/2006/relationships/slide" Target="slide42.xml"/><Relationship Id="rId4" Type="http://schemas.openxmlformats.org/officeDocument/2006/relationships/slide" Target="slide36.xml"/><Relationship Id="rId9" Type="http://schemas.openxmlformats.org/officeDocument/2006/relationships/slide" Target="slide41.xml"/><Relationship Id="rId14" Type="http://schemas.openxmlformats.org/officeDocument/2006/relationships/slide" Target="slide47.xml"/></Relationships>
</file>

<file path=ppt/slides/_rels/slide53.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1.xml"/><Relationship Id="rId18" Type="http://schemas.openxmlformats.org/officeDocument/2006/relationships/slide" Target="slide47.xml"/><Relationship Id="rId26" Type="http://schemas.openxmlformats.org/officeDocument/2006/relationships/oleObject" Target="../embeddings/oleObject26.bin"/><Relationship Id="rId3" Type="http://schemas.openxmlformats.org/officeDocument/2006/relationships/oleObject" Target="../embeddings/oleObject24.bin"/><Relationship Id="rId21" Type="http://schemas.openxmlformats.org/officeDocument/2006/relationships/slide" Target="slide52.xml"/><Relationship Id="rId7" Type="http://schemas.openxmlformats.org/officeDocument/2006/relationships/slide" Target="slide35.xml"/><Relationship Id="rId12" Type="http://schemas.openxmlformats.org/officeDocument/2006/relationships/slide" Target="slide40.xml"/><Relationship Id="rId17" Type="http://schemas.openxmlformats.org/officeDocument/2006/relationships/slide" Target="slide46.xml"/><Relationship Id="rId25" Type="http://schemas.openxmlformats.org/officeDocument/2006/relationships/image" Target="../media/image59.emf"/><Relationship Id="rId2" Type="http://schemas.openxmlformats.org/officeDocument/2006/relationships/slideLayout" Target="../slideLayouts/slideLayout3.xml"/><Relationship Id="rId16" Type="http://schemas.openxmlformats.org/officeDocument/2006/relationships/slide" Target="slide45.xml"/><Relationship Id="rId20" Type="http://schemas.openxmlformats.org/officeDocument/2006/relationships/slide" Target="slide49.xml"/><Relationship Id="rId29" Type="http://schemas.openxmlformats.org/officeDocument/2006/relationships/slide" Target="slide3.xml"/><Relationship Id="rId1" Type="http://schemas.openxmlformats.org/officeDocument/2006/relationships/vmlDrawing" Target="../drawings/vmlDrawing9.vml"/><Relationship Id="rId6" Type="http://schemas.openxmlformats.org/officeDocument/2006/relationships/slide" Target="slide34.xml"/><Relationship Id="rId11" Type="http://schemas.openxmlformats.org/officeDocument/2006/relationships/slide" Target="slide39.xml"/><Relationship Id="rId24" Type="http://schemas.openxmlformats.org/officeDocument/2006/relationships/package" Target="../embeddings/Microsoft_Word___25.docx"/><Relationship Id="rId5" Type="http://schemas.openxmlformats.org/officeDocument/2006/relationships/image" Target="../media/image58.emf"/><Relationship Id="rId15" Type="http://schemas.openxmlformats.org/officeDocument/2006/relationships/slide" Target="slide44.xml"/><Relationship Id="rId23" Type="http://schemas.openxmlformats.org/officeDocument/2006/relationships/oleObject" Target="../embeddings/oleObject25.bin"/><Relationship Id="rId28" Type="http://schemas.openxmlformats.org/officeDocument/2006/relationships/image" Target="../media/image60.emf"/><Relationship Id="rId10" Type="http://schemas.openxmlformats.org/officeDocument/2006/relationships/slide" Target="slide38.xml"/><Relationship Id="rId19" Type="http://schemas.openxmlformats.org/officeDocument/2006/relationships/slide" Target="slide48.xml"/><Relationship Id="rId4" Type="http://schemas.openxmlformats.org/officeDocument/2006/relationships/package" Target="../embeddings/Microsoft_Word___24.docx"/><Relationship Id="rId9" Type="http://schemas.openxmlformats.org/officeDocument/2006/relationships/slide" Target="slide37.xml"/><Relationship Id="rId14" Type="http://schemas.openxmlformats.org/officeDocument/2006/relationships/slide" Target="slide42.xml"/><Relationship Id="rId22" Type="http://schemas.openxmlformats.org/officeDocument/2006/relationships/image" Target="../media/image61.png"/><Relationship Id="rId27" Type="http://schemas.openxmlformats.org/officeDocument/2006/relationships/package" Target="../embeddings/Microsoft_Word___26.docx"/><Relationship Id="rId30" Type="http://schemas.openxmlformats.org/officeDocument/2006/relationships/image" Target="../media/image8.png"/></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E06BD271-C75C-4F7F-9409-8196C0EB7739}"/>
              </a:ext>
            </a:extLst>
          </p:cNvPr>
          <p:cNvSpPr/>
          <p:nvPr/>
        </p:nvSpPr>
        <p:spPr>
          <a:xfrm>
            <a:off x="1004" y="2780928"/>
            <a:ext cx="2134556" cy="1531147"/>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任意多边形 3">
            <a:extLst>
              <a:ext uri="{FF2B5EF4-FFF2-40B4-BE49-F238E27FC236}">
                <a16:creationId xmlns:a16="http://schemas.microsoft.com/office/drawing/2014/main" xmlns="" id="{79E30776-5979-4CC0-866F-A9CAE1CDEC86}"/>
              </a:ext>
            </a:extLst>
          </p:cNvPr>
          <p:cNvSpPr/>
          <p:nvPr/>
        </p:nvSpPr>
        <p:spPr>
          <a:xfrm>
            <a:off x="398490" y="2901062"/>
            <a:ext cx="1170461" cy="1295844"/>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a:endParaRPr>
          </a:p>
        </p:txBody>
      </p:sp>
      <p:sp>
        <p:nvSpPr>
          <p:cNvPr id="10" name="矩形 9">
            <a:extLst>
              <a:ext uri="{FF2B5EF4-FFF2-40B4-BE49-F238E27FC236}">
                <a16:creationId xmlns:a16="http://schemas.microsoft.com/office/drawing/2014/main" xmlns="" id="{BC35A84C-1A16-BF4B-BC0C-18174FC593C8}"/>
              </a:ext>
            </a:extLst>
          </p:cNvPr>
          <p:cNvSpPr/>
          <p:nvPr/>
        </p:nvSpPr>
        <p:spPr>
          <a:xfrm>
            <a:off x="2495600" y="2896209"/>
            <a:ext cx="6623202" cy="464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300"/>
              </a:spcBef>
              <a:spcAft>
                <a:spcPts val="1300"/>
              </a:spcAft>
            </a:pPr>
            <a:r>
              <a:rPr lang="zh-CN" altLang="en-US" sz="2000" dirty="0" smtClean="0">
                <a:solidFill>
                  <a:schemeClr val="tx1"/>
                </a:solidFill>
                <a:latin typeface="Microsoft YaHei" panose="020B0503020204020204" pitchFamily="34" charset="-122"/>
                <a:cs typeface="Times New Roman" pitchFamily="18" charset="0"/>
              </a:rPr>
              <a:t>第</a:t>
            </a:r>
            <a:r>
              <a:rPr lang="en-US" altLang="zh-CN" sz="2000" dirty="0" smtClean="0">
                <a:solidFill>
                  <a:schemeClr val="tx1"/>
                </a:solidFill>
                <a:latin typeface="Microsoft YaHei" panose="020B0503020204020204" pitchFamily="34" charset="-122"/>
                <a:cs typeface="Times New Roman" pitchFamily="18" charset="0"/>
              </a:rPr>
              <a:t>13</a:t>
            </a:r>
            <a:r>
              <a:rPr lang="zh-CN" altLang="en-US" sz="2000" dirty="0" smtClean="0">
                <a:solidFill>
                  <a:schemeClr val="tx1"/>
                </a:solidFill>
                <a:latin typeface="Microsoft YaHei" panose="020B0503020204020204" pitchFamily="34" charset="-122"/>
                <a:cs typeface="Times New Roman" pitchFamily="18" charset="0"/>
              </a:rPr>
              <a:t>章</a:t>
            </a:r>
            <a:r>
              <a:rPr lang="zh-CN" altLang="zh-CN" sz="2000" dirty="0" smtClean="0">
                <a:solidFill>
                  <a:schemeClr val="tx1"/>
                </a:solidFill>
                <a:latin typeface="Microsoft YaHei" panose="020B0503020204020204" pitchFamily="34" charset="-122"/>
                <a:cs typeface="Times New Roman" pitchFamily="18" charset="0"/>
              </a:rPr>
              <a:t>　</a:t>
            </a:r>
            <a:r>
              <a:rPr lang="en-US" altLang="zh-CN" sz="2000" dirty="0" smtClean="0">
                <a:solidFill>
                  <a:schemeClr val="tx1"/>
                </a:solidFill>
                <a:latin typeface="Microsoft YaHei" panose="020B0503020204020204" pitchFamily="34" charset="-122"/>
                <a:cs typeface="Times New Roman" pitchFamily="18" charset="0"/>
              </a:rPr>
              <a:t>§13.1</a:t>
            </a:r>
            <a:r>
              <a:rPr lang="zh-CN" altLang="zh-CN" sz="2000" dirty="0" smtClean="0">
                <a:solidFill>
                  <a:schemeClr val="tx1"/>
                </a:solidFill>
                <a:latin typeface="Microsoft YaHei" panose="020B0503020204020204" pitchFamily="34" charset="-122"/>
                <a:cs typeface="Times New Roman" pitchFamily="18" charset="0"/>
              </a:rPr>
              <a:t>　基本立体图形</a:t>
            </a:r>
            <a:endParaRPr lang="zh-CN" altLang="zh-CN" sz="2000" dirty="0">
              <a:solidFill>
                <a:schemeClr val="tx1"/>
              </a:solidFill>
              <a:latin typeface="Microsoft YaHei" panose="020B0503020204020204" pitchFamily="34" charset="-122"/>
              <a:cs typeface="Times New Roman" pitchFamily="18" charset="0"/>
            </a:endParaRPr>
          </a:p>
        </p:txBody>
      </p:sp>
      <p:sp>
        <p:nvSpPr>
          <p:cNvPr id="11" name="文本框 10">
            <a:extLst>
              <a:ext uri="{FF2B5EF4-FFF2-40B4-BE49-F238E27FC236}">
                <a16:creationId xmlns:a16="http://schemas.microsoft.com/office/drawing/2014/main" xmlns="" id="{0E76CD41-BF5C-EA4C-A184-F794300C8D31}"/>
              </a:ext>
            </a:extLst>
          </p:cNvPr>
          <p:cNvSpPr txBox="1"/>
          <p:nvPr/>
        </p:nvSpPr>
        <p:spPr>
          <a:xfrm>
            <a:off x="2495600" y="3372337"/>
            <a:ext cx="8712968" cy="824456"/>
          </a:xfrm>
          <a:prstGeom prst="rect">
            <a:avLst/>
          </a:prstGeom>
          <a:noFill/>
        </p:spPr>
        <p:txBody>
          <a:bodyPr wrap="square" rtlCol="0">
            <a:spAutoFit/>
            <a:scene3d>
              <a:camera prst="orthographicFront"/>
              <a:lightRig rig="threePt" dir="t"/>
            </a:scene3d>
            <a:sp3d contourW="12700"/>
          </a:bodyPr>
          <a:lstStyle/>
          <a:p>
            <a:pPr>
              <a:lnSpc>
                <a:spcPct val="150000"/>
              </a:lnSpc>
              <a:spcBef>
                <a:spcPts val="1400"/>
              </a:spcBef>
              <a:spcAft>
                <a:spcPts val="1450"/>
              </a:spcAft>
            </a:pPr>
            <a:r>
              <a:rPr lang="en-US" altLang="zh-CN" sz="3500" b="1" dirty="0">
                <a:latin typeface="微软雅黑" panose="020B0503020204020204" pitchFamily="34" charset="-122"/>
              </a:rPr>
              <a:t>13.1.2</a:t>
            </a:r>
            <a:r>
              <a:rPr lang="zh-CN" altLang="zh-CN" sz="3500" b="1" dirty="0">
                <a:latin typeface="微软雅黑" panose="020B0503020204020204" pitchFamily="34" charset="-122"/>
              </a:rPr>
              <a:t>　圆柱、圆锥、圆台和球</a:t>
            </a:r>
          </a:p>
        </p:txBody>
      </p:sp>
      <p:pic>
        <p:nvPicPr>
          <p:cNvPr id="12" name="图片 11">
            <a:extLst>
              <a:ext uri="{FF2B5EF4-FFF2-40B4-BE49-F238E27FC236}">
                <a16:creationId xmlns:a16="http://schemas.microsoft.com/office/drawing/2014/main" xmlns="" id="{2DAA2A69-B8C7-A146-AE32-F71F934663BD}"/>
              </a:ext>
            </a:extLst>
          </p:cNvPr>
          <p:cNvPicPr>
            <a:picLocks noChangeAspect="1"/>
          </p:cNvPicPr>
          <p:nvPr/>
        </p:nvPicPr>
        <p:blipFill>
          <a:blip r:embed="rId3">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Tree>
    <p:extLst>
      <p:ext uri="{BB962C8B-B14F-4D97-AF65-F5344CB8AC3E}">
        <p14:creationId xmlns:p14="http://schemas.microsoft.com/office/powerpoint/2010/main" val="203439436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5"/>
          <p:cNvSpPr txBox="1">
            <a:spLocks/>
          </p:cNvSpPr>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zh-CN" sz="2800" b="1" dirty="0">
                <a:solidFill>
                  <a:srgbClr val="000000"/>
                </a:solidFill>
              </a:rPr>
              <a:t>知识点三　旋转面与旋转体</a:t>
            </a:r>
          </a:p>
        </p:txBody>
      </p:sp>
      <p:sp>
        <p:nvSpPr>
          <p:cNvPr id="5" name="矩形 4"/>
          <p:cNvSpPr/>
          <p:nvPr/>
        </p:nvSpPr>
        <p:spPr>
          <a:xfrm>
            <a:off x="334566" y="1297092"/>
            <a:ext cx="11392669" cy="198789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一条平面曲线绕它所在平面内</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旋转</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所形成的曲面叫作旋转面，封闭的旋转面围成的空间图形</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称为</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圆柱、圆锥、圆台和球都是特殊的旋转体</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5591944" y="1393612"/>
            <a:ext cx="198002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一条定直线</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3" name="矩形 2"/>
          <p:cNvSpPr/>
          <p:nvPr/>
        </p:nvSpPr>
        <p:spPr>
          <a:xfrm>
            <a:off x="6941031" y="2093568"/>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旋转体</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pic>
        <p:nvPicPr>
          <p:cNvPr id="380929" name="Picture 1" descr="S43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1885" y="3372366"/>
            <a:ext cx="5768230" cy="236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946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5"/>
          <p:cNvSpPr txBox="1">
            <a:spLocks/>
          </p:cNvSpPr>
          <p:nvPr/>
        </p:nvSpPr>
        <p:spPr>
          <a:xfrm>
            <a:off x="857250" y="232243"/>
            <a:ext cx="1051560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000000"/>
                </a:solidFill>
              </a:rPr>
              <a:t>思考辨析  判断正误</a:t>
            </a:r>
            <a:endParaRPr lang="zh-CN" altLang="en-US" sz="2400" b="1" dirty="0">
              <a:solidFill>
                <a:srgbClr val="000000"/>
              </a:solidFill>
            </a:endParaRPr>
          </a:p>
        </p:txBody>
      </p:sp>
      <p:sp>
        <p:nvSpPr>
          <p:cNvPr id="6" name="标题 5">
            <a:extLst>
              <a:ext uri="{FF2B5EF4-FFF2-40B4-BE49-F238E27FC236}">
                <a16:creationId xmlns:a16="http://schemas.microsoft.com/office/drawing/2014/main" xmlns="" id="{8338C955-F869-0D4F-AF60-AC1847908819}"/>
              </a:ext>
            </a:extLst>
          </p:cNvPr>
          <p:cNvSpPr txBox="1">
            <a:spLocks/>
          </p:cNvSpPr>
          <p:nvPr/>
        </p:nvSpPr>
        <p:spPr>
          <a:xfrm>
            <a:off x="857250" y="615685"/>
            <a:ext cx="10515600" cy="380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SI KAO BIAN XI  PAN DUAN ZHENG WU</a:t>
            </a:r>
          </a:p>
        </p:txBody>
      </p:sp>
      <p:pic>
        <p:nvPicPr>
          <p:cNvPr id="14" name="返回">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7" name="矩形 6"/>
          <p:cNvSpPr/>
          <p:nvPr/>
        </p:nvSpPr>
        <p:spPr>
          <a:xfrm>
            <a:off x="767408" y="1774961"/>
            <a:ext cx="10378047" cy="2603470"/>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直角三角形绕一边所在直线旋转得到的旋转体是圆锥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经过圆柱任意两条母线的截面都是一个矩形面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半圆绕其直径所在直线旋转一周形成球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球的直径是球面上任意两点所连线段的长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9552384" y="1835299"/>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7" name="矩形 16"/>
          <p:cNvSpPr/>
          <p:nvPr/>
        </p:nvSpPr>
        <p:spPr>
          <a:xfrm>
            <a:off x="8454439" y="2481630"/>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2" name="矩形 11"/>
          <p:cNvSpPr/>
          <p:nvPr/>
        </p:nvSpPr>
        <p:spPr>
          <a:xfrm>
            <a:off x="7393885" y="3118436"/>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3" name="矩形 12"/>
          <p:cNvSpPr/>
          <p:nvPr/>
        </p:nvSpPr>
        <p:spPr>
          <a:xfrm>
            <a:off x="7797358" y="3760675"/>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4436866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a:extLst>
              <a:ext uri="{FF2B5EF4-FFF2-40B4-BE49-F238E27FC236}">
                <a16:creationId xmlns:a16="http://schemas.microsoft.com/office/drawing/2014/main" xmlns=""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2</a:t>
            </a:r>
            <a:endParaRPr sz="5400" dirty="0">
              <a:solidFill>
                <a:srgbClr val="F5C131">
                  <a:lumMod val="20000"/>
                  <a:lumOff val="80000"/>
                </a:srgbClr>
              </a:solidFill>
              <a:latin typeface="微软雅黑" panose="020B0503020204020204" pitchFamily="34" charset="-122"/>
            </a:endParaRPr>
          </a:p>
        </p:txBody>
      </p:sp>
      <p:sp>
        <p:nvSpPr>
          <p:cNvPr id="8" name="文本框 18">
            <a:extLst>
              <a:ext uri="{FF2B5EF4-FFF2-40B4-BE49-F238E27FC236}">
                <a16:creationId xmlns:a16="http://schemas.microsoft.com/office/drawing/2014/main" xmlns="" id="{BD048E81-1781-914B-9126-831580D51281}"/>
              </a:ext>
            </a:extLst>
          </p:cNvPr>
          <p:cNvSpPr txBox="1"/>
          <p:nvPr/>
        </p:nvSpPr>
        <p:spPr>
          <a:xfrm>
            <a:off x="1701062" y="2977468"/>
            <a:ext cx="5187026" cy="707886"/>
          </a:xfrm>
          <a:prstGeom prst="rect">
            <a:avLst/>
          </a:prstGeom>
          <a:noFill/>
        </p:spPr>
        <p:txBody>
          <a:bodyPr wrap="square" rtlCol="0">
            <a:spAutoFit/>
          </a:bodyPr>
          <a:lstStyle/>
          <a:p>
            <a:pPr>
              <a:defRPr/>
            </a:pPr>
            <a:r>
              <a:rPr lang="zh-CN" altLang="en-US" sz="4000" b="1" dirty="0" smtClean="0">
                <a:solidFill>
                  <a:srgbClr val="000000">
                    <a:lumMod val="75000"/>
                    <a:lumOff val="25000"/>
                  </a:srgbClr>
                </a:solidFill>
                <a:latin typeface="微软雅黑" panose="020B0503020204020204" pitchFamily="34" charset="-122"/>
              </a:rPr>
              <a:t>题型探究</a:t>
            </a:r>
            <a:endParaRPr lang="zh-CN" altLang="en-US" sz="4000" b="1" dirty="0">
              <a:solidFill>
                <a:srgbClr val="000000">
                  <a:lumMod val="75000"/>
                  <a:lumOff val="25000"/>
                </a:srgbClr>
              </a:solidFill>
              <a:latin typeface="微软雅黑" panose="020B0503020204020204" pitchFamily="34" charset="-122"/>
            </a:endParaRPr>
          </a:p>
        </p:txBody>
      </p:sp>
      <p:pic>
        <p:nvPicPr>
          <p:cNvPr id="11" name="图片 10">
            <a:extLst>
              <a:ext uri="{FF2B5EF4-FFF2-40B4-BE49-F238E27FC236}">
                <a16:creationId xmlns:a16="http://schemas.microsoft.com/office/drawing/2014/main" xmlns=""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3" name="文本框 17">
            <a:extLst>
              <a:ext uri="{FF2B5EF4-FFF2-40B4-BE49-F238E27FC236}">
                <a16:creationId xmlns:a16="http://schemas.microsoft.com/office/drawing/2014/main" xmlns=""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TWO</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29513044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12" name="矩形 11"/>
          <p:cNvSpPr/>
          <p:nvPr/>
        </p:nvSpPr>
        <p:spPr>
          <a:xfrm>
            <a:off x="2682752" y="210706"/>
            <a:ext cx="6826496" cy="553998"/>
          </a:xfrm>
          <a:prstGeom prst="rect">
            <a:avLst/>
          </a:prstGeom>
        </p:spPr>
        <p:txBody>
          <a:bodyPr wrap="square">
            <a:spAutoFit/>
          </a:bodyPr>
          <a:lstStyle/>
          <a:p>
            <a:pPr algn="ctr"/>
            <a:r>
              <a:rPr lang="zh-CN" altLang="zh-CN" sz="3000" b="1" kern="100" dirty="0">
                <a:solidFill>
                  <a:srgbClr val="000000"/>
                </a:solidFill>
                <a:latin typeface="Times New Roman" panose="02020603050405020304" pitchFamily="18" charset="0"/>
                <a:cs typeface="Times New Roman" panose="02020603050405020304" pitchFamily="18" charset="0"/>
              </a:rPr>
              <a:t>一、旋转体的结构特征</a:t>
            </a:r>
          </a:p>
        </p:txBody>
      </p:sp>
      <p:sp>
        <p:nvSpPr>
          <p:cNvPr id="7" name="矩形 6"/>
          <p:cNvSpPr/>
          <p:nvPr/>
        </p:nvSpPr>
        <p:spPr>
          <a:xfrm>
            <a:off x="334566" y="908720"/>
            <a:ext cx="1166609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solidFill>
                  <a:srgbClr val="0000FF"/>
                </a:solidFill>
                <a:latin typeface="+mj-ea"/>
                <a:ea typeface="+mj-ea"/>
                <a:cs typeface="Times New Roman" panose="02020603050405020304" pitchFamily="18" charset="0"/>
              </a:rPr>
              <a:t>例</a:t>
            </a:r>
            <a:r>
              <a:rPr lang="en-US" altLang="zh-CN" sz="2800" b="1" kern="100" dirty="0">
                <a:solidFill>
                  <a:srgbClr val="0000FF"/>
                </a:solidFill>
                <a:latin typeface="+mj-ea"/>
                <a:ea typeface="+mj-ea"/>
                <a:cs typeface="Times New Roman" panose="02020603050405020304" pitchFamily="18"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下列说法正确的是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填序号</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以直角梯形的一腰所在直线为轴旋转一周所得的旋转体是圆台；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圆柱、圆锥、圆台的底面都是圆；</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以等腰三角形的底边上的高线所在的直线为旋转轴，其余各边旋转一周形成的曲面所围成的空间图形是圆锥；</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用一个平面去截球，得到的截面是一个圆面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4439816" y="1032778"/>
            <a:ext cx="902811" cy="523220"/>
          </a:xfrm>
          <a:prstGeom prst="rect">
            <a:avLst/>
          </a:prstGeom>
        </p:spPr>
        <p:txBody>
          <a:bodyPr wrap="none">
            <a:spAutoFit/>
          </a:bodyPr>
          <a:lstStyle/>
          <a:p>
            <a:r>
              <a:rPr lang="en-US" altLang="zh-CN" sz="2800" kern="10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③④</a:t>
            </a:r>
            <a:endParaRPr lang="zh-CN" altLang="en-US" dirty="0"/>
          </a:p>
        </p:txBody>
      </p:sp>
      <p:sp>
        <p:nvSpPr>
          <p:cNvPr id="10" name="矩形 9"/>
          <p:cNvSpPr/>
          <p:nvPr/>
        </p:nvSpPr>
        <p:spPr>
          <a:xfrm>
            <a:off x="334566" y="4831373"/>
            <a:ext cx="11666090" cy="206207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①</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以直角梯形垂直于底边的一腰所在直线为轴旋转一周可得到圆台</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②</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它们的底面为圆面</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③④</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89819383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linds(horizont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linds(horizontal)">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360335"/>
            <a:ext cx="10408429" cy="6165009"/>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endParaRPr>
          </a:p>
        </p:txBody>
      </p:sp>
      <p:grpSp>
        <p:nvGrpSpPr>
          <p:cNvPr id="12" name="组合 11"/>
          <p:cNvGrpSpPr/>
          <p:nvPr/>
        </p:nvGrpSpPr>
        <p:grpSpPr>
          <a:xfrm>
            <a:off x="1187376" y="256431"/>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3" name="矩形 2"/>
          <p:cNvSpPr/>
          <p:nvPr/>
        </p:nvSpPr>
        <p:spPr>
          <a:xfrm>
            <a:off x="1157412" y="1336551"/>
            <a:ext cx="9877176" cy="5188793"/>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判断简单旋转体结构特征的方法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明确由哪个平面图形旋转而成；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明确旋转轴是哪条直线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简单旋转体的轴截面及其应用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简单旋转体的轴截面中有底面半径、母线、高等体现简单旋转体结构特征的关键量；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在轴截面中解决简单旋转体问题体现了化空间图形为平面图形的转化思想</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86493883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34566" y="364033"/>
            <a:ext cx="11594082"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solidFill>
                  <a:srgbClr val="0000FF"/>
                </a:solidFill>
                <a:latin typeface="+mj-ea"/>
                <a:ea typeface="+mj-ea"/>
                <a:cs typeface="Times New Roman" panose="02020603050405020304" pitchFamily="18" charset="0"/>
              </a:rPr>
              <a:t>跟踪训练</a:t>
            </a:r>
            <a:r>
              <a:rPr lang="en-US" altLang="zh-CN" sz="2800" b="1" kern="100" dirty="0">
                <a:solidFill>
                  <a:srgbClr val="0000FF"/>
                </a:solidFill>
                <a:latin typeface="+mj-ea"/>
                <a:ea typeface="+mj-ea"/>
                <a:cs typeface="Times New Roman" panose="02020603050405020304" pitchFamily="18"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圆柱的母线与它的轴可以不平行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圆锥的顶点、底面圆的圆心与圆锥底面圆周上任意一点这三点的连线</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都</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可以</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构成直角三角形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在圆台的上、下两底面圆周上各取一点，则这两点的连线是圆台的母线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圆柱的任意两条母线所在的直线是互相平行的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TextBox 14"/>
          <p:cNvSpPr txBox="1"/>
          <p:nvPr/>
        </p:nvSpPr>
        <p:spPr>
          <a:xfrm>
            <a:off x="200869" y="1681758"/>
            <a:ext cx="657692"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5" name="矩形 4"/>
          <p:cNvSpPr/>
          <p:nvPr/>
        </p:nvSpPr>
        <p:spPr>
          <a:xfrm>
            <a:off x="334566" y="4684590"/>
            <a:ext cx="11594082" cy="68862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由圆柱、圆锥、圆台的定义及母线的性质可知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错误</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TextBox 14"/>
          <p:cNvSpPr txBox="1"/>
          <p:nvPr/>
        </p:nvSpPr>
        <p:spPr>
          <a:xfrm>
            <a:off x="200869" y="3554322"/>
            <a:ext cx="657692"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332676205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11" name="矩形 10"/>
          <p:cNvSpPr/>
          <p:nvPr/>
        </p:nvSpPr>
        <p:spPr>
          <a:xfrm>
            <a:off x="3047487" y="188640"/>
            <a:ext cx="6097026" cy="553998"/>
          </a:xfrm>
          <a:prstGeom prst="rect">
            <a:avLst/>
          </a:prstGeom>
        </p:spPr>
        <p:txBody>
          <a:bodyPr wrap="square">
            <a:spAutoFit/>
          </a:bodyPr>
          <a:lstStyle/>
          <a:p>
            <a:pPr algn="ctr"/>
            <a:r>
              <a:rPr lang="zh-CN" altLang="zh-CN" sz="3000" b="1" dirty="0"/>
              <a:t>二、复杂的空间图形的结构特征</a:t>
            </a:r>
          </a:p>
        </p:txBody>
      </p:sp>
      <p:sp>
        <p:nvSpPr>
          <p:cNvPr id="12" name="矩形 11"/>
          <p:cNvSpPr/>
          <p:nvPr/>
        </p:nvSpPr>
        <p:spPr>
          <a:xfrm>
            <a:off x="334566" y="836712"/>
            <a:ext cx="11392669" cy="69330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solidFill>
                  <a:srgbClr val="0000FF"/>
                </a:solidFill>
                <a:latin typeface="+mj-ea"/>
                <a:ea typeface="+mj-ea"/>
                <a:cs typeface="Times New Roman" panose="02020603050405020304" pitchFamily="18" charset="0"/>
              </a:rPr>
              <a:t>例</a:t>
            </a:r>
            <a:r>
              <a:rPr lang="en-US" altLang="zh-CN" sz="2800" b="1" kern="100" dirty="0">
                <a:solidFill>
                  <a:srgbClr val="0000FF"/>
                </a:solidFill>
                <a:latin typeface="+mj-ea"/>
                <a:ea typeface="+mj-ea"/>
                <a:cs typeface="Times New Roman" panose="02020603050405020304" pitchFamily="18"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请描述如图所示的空间图形是如何形成的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00192" name="Picture 1184" descr="S43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87787" y="1700808"/>
            <a:ext cx="5216426" cy="215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334566" y="4365104"/>
            <a:ext cx="11392669" cy="198026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solidFill>
                  <a:srgbClr val="0000FF"/>
                </a:solidFill>
                <a:latin typeface="+mj-ea"/>
                <a:ea typeface="+mj-ea"/>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①</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是由一个圆锥和一个圆台拼接而成的空间图形</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②</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是由一个长方体截去一个三棱锥后得到的空间图形</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③</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是由一个圆柱挖去一个三棱锥后得到的空间图形</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672141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599625"/>
            <a:ext cx="10408429" cy="5728745"/>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12" name="组合 11"/>
          <p:cNvGrpSpPr/>
          <p:nvPr/>
        </p:nvGrpSpPr>
        <p:grpSpPr>
          <a:xfrm>
            <a:off x="1187376" y="495722"/>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3" name="矩形 2"/>
          <p:cNvSpPr/>
          <p:nvPr/>
        </p:nvSpPr>
        <p:spPr>
          <a:xfrm>
            <a:off x="1235768" y="1628800"/>
            <a:ext cx="9720465" cy="4542462"/>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判断复杂空间图形构成的方法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判定实物图是由哪些简单空间图形组成的问题时，首先要熟练掌握简单空间图形的结构特征；其次要善于将复杂的空间图形</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分割</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为几个简单的空间图形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复杂的空间图形是由简单空间图形拼接或截去一部分构成的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要仔细观察空间图形的构成，结合柱、锥、台、球的结构特征，先分割，后验证</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32991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34566" y="1082372"/>
            <a:ext cx="11392669" cy="335474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solidFill>
                  <a:srgbClr val="0000FF"/>
                </a:solidFill>
                <a:latin typeface="+mj-ea"/>
                <a:ea typeface="+mj-ea"/>
                <a:cs typeface="Times New Roman" panose="02020603050405020304" pitchFamily="18" charset="0"/>
              </a:rPr>
              <a:t>跟踪训练</a:t>
            </a:r>
            <a:r>
              <a:rPr lang="en-US" altLang="zh-CN" sz="2800" b="1" kern="100" dirty="0">
                <a:solidFill>
                  <a:srgbClr val="0000FF"/>
                </a:solidFill>
                <a:latin typeface="+mj-ea"/>
                <a:ea typeface="+mj-ea"/>
                <a:cs typeface="Times New Roman" panose="02020603050405020304" pitchFamily="18"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如图所示的空间图形的组成</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棱柱、棱台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棱柱、棱锥</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棱锥、</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棱台</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棱柱、</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棱柱</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TextBox 14"/>
          <p:cNvSpPr txBox="1"/>
          <p:nvPr/>
        </p:nvSpPr>
        <p:spPr>
          <a:xfrm>
            <a:off x="191344" y="2381742"/>
            <a:ext cx="657692"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308380" name="Picture 156" descr="S43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0016" y="1797342"/>
            <a:ext cx="1974752" cy="263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45254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34566" y="764704"/>
            <a:ext cx="11392669" cy="263422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将一个等腰梯形绕着它的较长的底边所在的直线旋转一周，所得的空间图形包括</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一个圆台、两个圆锥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两个圆柱、一个圆锥</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两个圆台、一个圆柱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一个圆柱、两个圆锥</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TextBox 14"/>
          <p:cNvSpPr txBox="1"/>
          <p:nvPr/>
        </p:nvSpPr>
        <p:spPr>
          <a:xfrm>
            <a:off x="5087888" y="2642927"/>
            <a:ext cx="657692"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45866452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原创设计师QQ598969553             _1">
            <a:extLst>
              <a:ext uri="{FF2B5EF4-FFF2-40B4-BE49-F238E27FC236}">
                <a16:creationId xmlns="" xmlns:a16="http://schemas.microsoft.com/office/drawing/2014/main" id="{610910F6-6382-2A46-A81F-FDA7845E7F9F}"/>
              </a:ext>
            </a:extLst>
          </p:cNvPr>
          <p:cNvSpPr/>
          <p:nvPr/>
        </p:nvSpPr>
        <p:spPr bwMode="auto">
          <a:xfrm>
            <a:off x="0" y="411650"/>
            <a:ext cx="723865" cy="6510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2" name="原创设计师QQ598969553             _2">
            <a:extLst>
              <a:ext uri="{FF2B5EF4-FFF2-40B4-BE49-F238E27FC236}">
                <a16:creationId xmlns="" xmlns:a16="http://schemas.microsoft.com/office/drawing/2014/main" id="{DD711B0D-211F-B94B-9A22-307FCC09C457}"/>
              </a:ext>
            </a:extLst>
          </p:cNvPr>
          <p:cNvSpPr/>
          <p:nvPr/>
        </p:nvSpPr>
        <p:spPr bwMode="auto">
          <a:xfrm>
            <a:off x="0" y="609360"/>
            <a:ext cx="581697" cy="587392"/>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34AAD3"/>
          </a:solidFill>
          <a:ln>
            <a:noFill/>
          </a:ln>
        </p:spPr>
        <p:txBody>
          <a:bodyPr vert="horz" wrap="square" lIns="91440" tIns="45720" rIns="91440" bIns="45720" numCol="1" anchor="t" anchorCtr="0" compatLnSpc="1"/>
          <a:lstStyle/>
          <a:p>
            <a:endParaRPr lang="zh-CN" altLang="en-US">
              <a:solidFill>
                <a:srgbClr val="000000"/>
              </a:solidFill>
            </a:endParaRPr>
          </a:p>
        </p:txBody>
      </p:sp>
      <p:sp>
        <p:nvSpPr>
          <p:cNvPr id="14" name="原创设计师QQ598969553             _3">
            <a:extLst>
              <a:ext uri="{FF2B5EF4-FFF2-40B4-BE49-F238E27FC236}">
                <a16:creationId xmlns="" xmlns:a16="http://schemas.microsoft.com/office/drawing/2014/main" id="{0CDDA796-E53A-6342-A11D-00B809BBE65B}"/>
              </a:ext>
            </a:extLst>
          </p:cNvPr>
          <p:cNvSpPr>
            <a:spLocks noChangeArrowheads="1"/>
          </p:cNvSpPr>
          <p:nvPr/>
        </p:nvSpPr>
        <p:spPr bwMode="auto">
          <a:xfrm>
            <a:off x="840476" y="548680"/>
            <a:ext cx="28803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zh-CN" sz="2800" b="1" dirty="0">
                <a:solidFill>
                  <a:srgbClr val="000000"/>
                </a:solidFill>
                <a:latin typeface="Impact" pitchFamily="34" charset="0"/>
                <a:cs typeface="宋体" pitchFamily="2" charset="-122"/>
              </a:rPr>
              <a:t>学习目标</a:t>
            </a:r>
            <a:endParaRPr lang="en-US" altLang="zh-CN" sz="2800" b="1" dirty="0">
              <a:solidFill>
                <a:srgbClr val="000000"/>
              </a:solidFill>
              <a:latin typeface="Impact" pitchFamily="34" charset="0"/>
              <a:cs typeface="宋体" pitchFamily="2" charset="-122"/>
            </a:endParaRPr>
          </a:p>
        </p:txBody>
      </p:sp>
      <p:sp>
        <p:nvSpPr>
          <p:cNvPr id="15" name="原创设计师QQ598969553             _5">
            <a:extLst>
              <a:ext uri="{FF2B5EF4-FFF2-40B4-BE49-F238E27FC236}">
                <a16:creationId xmlns="" xmlns:a16="http://schemas.microsoft.com/office/drawing/2014/main" id="{6631F0D6-31CE-704F-8DC4-BE4500EAD9C7}"/>
              </a:ext>
            </a:extLst>
          </p:cNvPr>
          <p:cNvSpPr>
            <a:spLocks noChangeArrowheads="1"/>
          </p:cNvSpPr>
          <p:nvPr/>
        </p:nvSpPr>
        <p:spPr bwMode="auto">
          <a:xfrm>
            <a:off x="839416" y="980084"/>
            <a:ext cx="30253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1200" dirty="0" smtClean="0">
                <a:solidFill>
                  <a:srgbClr val="FFFFFF">
                    <a:lumMod val="75000"/>
                  </a:srgbClr>
                </a:solidFill>
                <a:latin typeface="Arial Black"/>
                <a:cs typeface="宋体" pitchFamily="2" charset="-122"/>
              </a:rPr>
              <a:t>XUE XI MU BIAO</a:t>
            </a:r>
            <a:endParaRPr lang="en-US" altLang="zh-CN" sz="1200" dirty="0">
              <a:solidFill>
                <a:srgbClr val="FFFFFF">
                  <a:lumMod val="75000"/>
                </a:srgbClr>
              </a:solidFill>
              <a:latin typeface="Arial Black"/>
              <a:cs typeface="宋体" pitchFamily="2" charset="-122"/>
            </a:endParaRPr>
          </a:p>
        </p:txBody>
      </p:sp>
      <p:sp>
        <p:nvSpPr>
          <p:cNvPr id="3" name="矩形 2"/>
          <p:cNvSpPr/>
          <p:nvPr/>
        </p:nvSpPr>
        <p:spPr>
          <a:xfrm>
            <a:off x="920302" y="1826762"/>
            <a:ext cx="10000234" cy="195713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认识圆柱、圆锥、圆台的结构特征</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认识柱、锥、台、球及其复杂的空间图形的结构特征，并</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能</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运用</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这些特征描述现实生活中简单物体的结构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82813160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34566" y="692696"/>
            <a:ext cx="11392669" cy="198026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图</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①</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是一个等腰梯形，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为较长的底边，以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边所在的直线为旋转轴旋转一周所得的空间图形为一个复杂的空间图形，如图</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②</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，包括一个圆柱、两个圆锥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86050" name="Picture 2" descr="S43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1558" y="2812143"/>
            <a:ext cx="5288884" cy="208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51609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386050"/>
                                        </p:tgtEl>
                                        <p:attrNameLst>
                                          <p:attrName>style.visibility</p:attrName>
                                        </p:attrNameLst>
                                      </p:cBhvr>
                                      <p:to>
                                        <p:strVal val="visible"/>
                                      </p:to>
                                    </p:set>
                                    <p:animEffect transition="in" filter="blinds(horizontal)">
                                      <p:cBhvr>
                                        <p:cTn id="10" dur="500"/>
                                        <p:tgtEl>
                                          <p:spTgt spid="386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11" name="矩形 10"/>
          <p:cNvSpPr/>
          <p:nvPr/>
        </p:nvSpPr>
        <p:spPr>
          <a:xfrm>
            <a:off x="3047487" y="188640"/>
            <a:ext cx="6097026" cy="553998"/>
          </a:xfrm>
          <a:prstGeom prst="rect">
            <a:avLst/>
          </a:prstGeom>
        </p:spPr>
        <p:txBody>
          <a:bodyPr wrap="square">
            <a:spAutoFit/>
          </a:bodyPr>
          <a:lstStyle/>
          <a:p>
            <a:pPr algn="ctr"/>
            <a:r>
              <a:rPr lang="zh-CN" altLang="zh-CN" sz="3000" b="1" dirty="0"/>
              <a:t>三、旋转体的有关计算</a:t>
            </a:r>
          </a:p>
        </p:txBody>
      </p:sp>
      <p:sp>
        <p:nvSpPr>
          <p:cNvPr id="10" name="矩形 9"/>
          <p:cNvSpPr/>
          <p:nvPr/>
        </p:nvSpPr>
        <p:spPr>
          <a:xfrm>
            <a:off x="334566" y="981522"/>
            <a:ext cx="11392669" cy="134156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solidFill>
                  <a:srgbClr val="0000FF"/>
                </a:solidFill>
                <a:latin typeface="+mj-ea"/>
                <a:ea typeface="+mj-ea"/>
                <a:cs typeface="Times New Roman" panose="02020603050405020304" pitchFamily="18" charset="0"/>
              </a:rPr>
              <a:t>例</a:t>
            </a:r>
            <a:r>
              <a:rPr lang="en-US" altLang="zh-CN" sz="2800" b="1" kern="100" dirty="0">
                <a:solidFill>
                  <a:srgbClr val="0000FF"/>
                </a:solidFill>
                <a:latin typeface="+mj-ea"/>
                <a:ea typeface="+mj-ea"/>
                <a:cs typeface="Times New Roman" panose="02020603050405020304" pitchFamily="18"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已知球的两个平行截面的面积分别为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5π</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8π</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，它们位于球心的同侧，且距离等于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，求这个球的半径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7338022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34566" y="79276"/>
            <a:ext cx="11392669" cy="133393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solidFill>
                  <a:srgbClr val="0000FF"/>
                </a:solidFill>
                <a:latin typeface="+mj-ea"/>
                <a:ea typeface="+mj-ea"/>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如图，设这两个截面圆的半径分别为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，球心到截面的距离分别为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，球的半径为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54451589"/>
              </p:ext>
            </p:extLst>
          </p:nvPr>
        </p:nvGraphicFramePr>
        <p:xfrm>
          <a:off x="457200" y="1573138"/>
          <a:ext cx="8410575" cy="1314450"/>
        </p:xfrm>
        <a:graphic>
          <a:graphicData uri="http://schemas.openxmlformats.org/presentationml/2006/ole">
            <mc:AlternateContent xmlns:mc="http://schemas.openxmlformats.org/markup-compatibility/2006">
              <mc:Choice xmlns:v="urn:schemas-microsoft-com:vml" Requires="v">
                <p:oleObj spid="_x0000_s326780" name="文档" r:id="rId5" imgW="8411426" imgH="1315895" progId="Word.Document.12">
                  <p:embed/>
                </p:oleObj>
              </mc:Choice>
              <mc:Fallback>
                <p:oleObj name="文档" r:id="rId5" imgW="8411426" imgH="1315895" progId="Word.Document.12">
                  <p:embed/>
                  <p:pic>
                    <p:nvPicPr>
                      <p:cNvPr id="0" name=""/>
                      <p:cNvPicPr/>
                      <p:nvPr/>
                    </p:nvPicPr>
                    <p:blipFill>
                      <a:blip r:embed="rId6"/>
                      <a:stretch>
                        <a:fillRect/>
                      </a:stretch>
                    </p:blipFill>
                    <p:spPr>
                      <a:xfrm>
                        <a:off x="457200" y="1573138"/>
                        <a:ext cx="8410575" cy="1314450"/>
                      </a:xfrm>
                      <a:prstGeom prst="rect">
                        <a:avLst/>
                      </a:prstGeom>
                    </p:spPr>
                  </p:pic>
                </p:oleObj>
              </mc:Fallback>
            </mc:AlternateContent>
          </a:graphicData>
        </a:graphic>
      </p:graphicFrame>
      <p:pic>
        <p:nvPicPr>
          <p:cNvPr id="326755" name="Picture 99" descr="S436"/>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24192" y="1011394"/>
            <a:ext cx="2734766" cy="278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对象 5"/>
          <p:cNvGraphicFramePr>
            <a:graphicFrameLocks noChangeAspect="1"/>
          </p:cNvGraphicFramePr>
          <p:nvPr>
            <p:extLst>
              <p:ext uri="{D42A27DB-BD31-4B8C-83A1-F6EECF244321}">
                <p14:modId xmlns:p14="http://schemas.microsoft.com/office/powerpoint/2010/main" val="3371900026"/>
              </p:ext>
            </p:extLst>
          </p:nvPr>
        </p:nvGraphicFramePr>
        <p:xfrm>
          <a:off x="457200" y="2239516"/>
          <a:ext cx="8410575" cy="1314450"/>
        </p:xfrm>
        <a:graphic>
          <a:graphicData uri="http://schemas.openxmlformats.org/presentationml/2006/ole">
            <mc:AlternateContent xmlns:mc="http://schemas.openxmlformats.org/markup-compatibility/2006">
              <mc:Choice xmlns:v="urn:schemas-microsoft-com:vml" Requires="v">
                <p:oleObj spid="_x0000_s326781" name="文档" r:id="rId9" imgW="8411426" imgH="1319139" progId="Word.Document.12">
                  <p:embed/>
                </p:oleObj>
              </mc:Choice>
              <mc:Fallback>
                <p:oleObj name="文档" r:id="rId9" imgW="8411426" imgH="1319139" progId="Word.Document.12">
                  <p:embed/>
                  <p:pic>
                    <p:nvPicPr>
                      <p:cNvPr id="0" name=""/>
                      <p:cNvPicPr/>
                      <p:nvPr/>
                    </p:nvPicPr>
                    <p:blipFill>
                      <a:blip r:embed="rId10"/>
                      <a:stretch>
                        <a:fillRect/>
                      </a:stretch>
                    </p:blipFill>
                    <p:spPr>
                      <a:xfrm>
                        <a:off x="457200" y="2239516"/>
                        <a:ext cx="8410575" cy="1314450"/>
                      </a:xfrm>
                      <a:prstGeom prst="rect">
                        <a:avLst/>
                      </a:prstGeom>
                    </p:spPr>
                  </p:pic>
                </p:oleObj>
              </mc:Fallback>
            </mc:AlternateContent>
          </a:graphicData>
        </a:graphic>
      </p:graphicFrame>
      <p:sp>
        <p:nvSpPr>
          <p:cNvPr id="9" name="矩形 8"/>
          <p:cNvSpPr/>
          <p:nvPr/>
        </p:nvSpPr>
        <p:spPr>
          <a:xfrm>
            <a:off x="334566" y="2743572"/>
            <a:ext cx="11392669" cy="133393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349849757"/>
              </p:ext>
            </p:extLst>
          </p:nvPr>
        </p:nvGraphicFramePr>
        <p:xfrm>
          <a:off x="457200" y="4111724"/>
          <a:ext cx="8410575" cy="1333500"/>
        </p:xfrm>
        <a:graphic>
          <a:graphicData uri="http://schemas.openxmlformats.org/presentationml/2006/ole">
            <mc:AlternateContent xmlns:mc="http://schemas.openxmlformats.org/markup-compatibility/2006">
              <mc:Choice xmlns:v="urn:schemas-microsoft-com:vml" Requires="v">
                <p:oleObj spid="_x0000_s326782" name="文档" r:id="rId12" imgW="8411426" imgH="1334997" progId="Word.Document.12">
                  <p:embed/>
                </p:oleObj>
              </mc:Choice>
              <mc:Fallback>
                <p:oleObj name="文档" r:id="rId12" imgW="8411426" imgH="1334997" progId="Word.Document.12">
                  <p:embed/>
                  <p:pic>
                    <p:nvPicPr>
                      <p:cNvPr id="0" name=""/>
                      <p:cNvPicPr/>
                      <p:nvPr/>
                    </p:nvPicPr>
                    <p:blipFill>
                      <a:blip r:embed="rId13"/>
                      <a:stretch>
                        <a:fillRect/>
                      </a:stretch>
                    </p:blipFill>
                    <p:spPr>
                      <a:xfrm>
                        <a:off x="457200" y="4111724"/>
                        <a:ext cx="8410575" cy="1333500"/>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4056512355"/>
              </p:ext>
            </p:extLst>
          </p:nvPr>
        </p:nvGraphicFramePr>
        <p:xfrm>
          <a:off x="457200" y="5407868"/>
          <a:ext cx="8410575" cy="1333500"/>
        </p:xfrm>
        <a:graphic>
          <a:graphicData uri="http://schemas.openxmlformats.org/presentationml/2006/ole">
            <mc:AlternateContent xmlns:mc="http://schemas.openxmlformats.org/markup-compatibility/2006">
              <mc:Choice xmlns:v="urn:schemas-microsoft-com:vml" Requires="v">
                <p:oleObj spid="_x0000_s326783" name="文档" r:id="rId15" imgW="8411426" imgH="1336799" progId="Word.Document.12">
                  <p:embed/>
                </p:oleObj>
              </mc:Choice>
              <mc:Fallback>
                <p:oleObj name="文档" r:id="rId15" imgW="8411426" imgH="1336799" progId="Word.Document.12">
                  <p:embed/>
                  <p:pic>
                    <p:nvPicPr>
                      <p:cNvPr id="0" name=""/>
                      <p:cNvPicPr/>
                      <p:nvPr/>
                    </p:nvPicPr>
                    <p:blipFill>
                      <a:blip r:embed="rId16"/>
                      <a:stretch>
                        <a:fillRect/>
                      </a:stretch>
                    </p:blipFill>
                    <p:spPr>
                      <a:xfrm>
                        <a:off x="457200" y="5407868"/>
                        <a:ext cx="8410575" cy="1333500"/>
                      </a:xfrm>
                      <a:prstGeom prst="rect">
                        <a:avLst/>
                      </a:prstGeom>
                    </p:spPr>
                  </p:pic>
                </p:oleObj>
              </mc:Fallback>
            </mc:AlternateContent>
          </a:graphicData>
        </a:graphic>
      </p:graphicFrame>
      <p:sp>
        <p:nvSpPr>
          <p:cNvPr id="14" name="矩形 13"/>
          <p:cNvSpPr/>
          <p:nvPr/>
        </p:nvSpPr>
        <p:spPr>
          <a:xfrm>
            <a:off x="334566" y="5985908"/>
            <a:ext cx="11392669" cy="68079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即球的半径等于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69233180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326755"/>
                                        </p:tgtEl>
                                        <p:attrNameLst>
                                          <p:attrName>style.visibility</p:attrName>
                                        </p:attrNameLst>
                                      </p:cBhvr>
                                      <p:to>
                                        <p:strVal val="visible"/>
                                      </p:to>
                                    </p:set>
                                    <p:animEffect transition="in" filter="blinds(horizontal)">
                                      <p:cBhvr>
                                        <p:cTn id="10" dur="500"/>
                                        <p:tgtEl>
                                          <p:spTgt spid="32675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blinds(horizontal)">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blinds(horizontal)">
                                      <p:cBhvr>
                                        <p:cTn id="30" dur="5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linds(horizontal)">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940615"/>
            <a:ext cx="10408429" cy="5080673"/>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12" name="组合 11"/>
          <p:cNvGrpSpPr/>
          <p:nvPr/>
        </p:nvGrpSpPr>
        <p:grpSpPr>
          <a:xfrm>
            <a:off x="1187376" y="836712"/>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3" name="矩形 2"/>
          <p:cNvSpPr/>
          <p:nvPr/>
        </p:nvSpPr>
        <p:spPr>
          <a:xfrm>
            <a:off x="1235768" y="2060848"/>
            <a:ext cx="9720465" cy="3896131"/>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用平行于底面的平面去截柱、锥、台等空间图形，注意抓住截面的性质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与底面全等或相似</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，同时结合旋转体中的经过旋转轴的截面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轴截面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的性质，利用相似三角形中的相似比，构设相关几何变量的方程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而得解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利用球的截面，将立体问题转化为平面问题是解决球的有关问题的关键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99471556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34566" y="710474"/>
            <a:ext cx="11392669" cy="198789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solidFill>
                  <a:srgbClr val="0000FF"/>
                </a:solidFill>
                <a:latin typeface="+mj-ea"/>
                <a:ea typeface="+mj-ea"/>
                <a:cs typeface="Times New Roman" panose="02020603050405020304" pitchFamily="18" charset="0"/>
              </a:rPr>
              <a:t>跟踪训练</a:t>
            </a:r>
            <a:r>
              <a:rPr lang="en-US" altLang="zh-CN" sz="2800" b="1" kern="100" dirty="0">
                <a:solidFill>
                  <a:srgbClr val="0000FF"/>
                </a:solidFill>
                <a:latin typeface="+mj-ea"/>
                <a:ea typeface="+mj-ea"/>
                <a:cs typeface="Times New Roman" panose="02020603050405020304" pitchFamily="18"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如图所示，用一个平行于圆锥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底面的平面截这个圆锥，截得圆台上、下底面的面积之比为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，截去的圆锥的母线长是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 cm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，求圆台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的母线长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25688" name="Picture 56" descr="S43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14615" y="2582682"/>
            <a:ext cx="2162770" cy="250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1957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34566" y="404664"/>
            <a:ext cx="11392669" cy="262659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solidFill>
                  <a:srgbClr val="0000FF"/>
                </a:solidFill>
                <a:latin typeface="+mj-ea"/>
                <a:ea typeface="+mj-ea"/>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设圆台的母线长为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l</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 cm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，由截得的圆台上、下底面面积之比为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，可设截得的圆台的上、下底面的半径分别为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 cm,4</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 cm.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过轴</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作截面，如图所示</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SO</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SOA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 cm</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3283664678"/>
              </p:ext>
            </p:extLst>
          </p:nvPr>
        </p:nvGraphicFramePr>
        <p:xfrm>
          <a:off x="457200" y="3212976"/>
          <a:ext cx="6248400" cy="1276350"/>
        </p:xfrm>
        <a:graphic>
          <a:graphicData uri="http://schemas.openxmlformats.org/presentationml/2006/ole">
            <mc:AlternateContent xmlns:mc="http://schemas.openxmlformats.org/markup-compatibility/2006">
              <mc:Choice xmlns:v="urn:schemas-microsoft-com:vml" Requires="v">
                <p:oleObj spid="_x0000_s359452" name="文档" r:id="rId4" imgW="6249999" imgH="1277690" progId="Word.Document.12">
                  <p:embed/>
                </p:oleObj>
              </mc:Choice>
              <mc:Fallback>
                <p:oleObj name="文档" r:id="rId4" imgW="6249999" imgH="1277690" progId="Word.Document.12">
                  <p:embed/>
                  <p:pic>
                    <p:nvPicPr>
                      <p:cNvPr id="0" name=""/>
                      <p:cNvPicPr/>
                      <p:nvPr/>
                    </p:nvPicPr>
                    <p:blipFill>
                      <a:blip r:embed="rId5"/>
                      <a:stretch>
                        <a:fillRect/>
                      </a:stretch>
                    </p:blipFill>
                    <p:spPr>
                      <a:xfrm>
                        <a:off x="457200" y="3212976"/>
                        <a:ext cx="6248400" cy="1276350"/>
                      </a:xfrm>
                      <a:prstGeom prst="rect">
                        <a:avLst/>
                      </a:prstGeom>
                    </p:spPr>
                  </p:pic>
                </p:oleObj>
              </mc:Fallback>
            </mc:AlternateContent>
          </a:graphicData>
        </a:graphic>
      </p:graphicFrame>
      <p:pic>
        <p:nvPicPr>
          <p:cNvPr id="359439" name="Picture 15" descr="S43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48328" y="1924717"/>
            <a:ext cx="2439021" cy="241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对象 5"/>
          <p:cNvGraphicFramePr>
            <a:graphicFrameLocks noChangeAspect="1"/>
          </p:cNvGraphicFramePr>
          <p:nvPr>
            <p:extLst>
              <p:ext uri="{D42A27DB-BD31-4B8C-83A1-F6EECF244321}">
                <p14:modId xmlns:p14="http://schemas.microsoft.com/office/powerpoint/2010/main" val="2425855728"/>
              </p:ext>
            </p:extLst>
          </p:nvPr>
        </p:nvGraphicFramePr>
        <p:xfrm>
          <a:off x="457200" y="4312890"/>
          <a:ext cx="6248400" cy="1276350"/>
        </p:xfrm>
        <a:graphic>
          <a:graphicData uri="http://schemas.openxmlformats.org/presentationml/2006/ole">
            <mc:AlternateContent xmlns:mc="http://schemas.openxmlformats.org/markup-compatibility/2006">
              <mc:Choice xmlns:v="urn:schemas-microsoft-com:vml" Requires="v">
                <p:oleObj spid="_x0000_s359453" name="文档" r:id="rId8" imgW="6249999" imgH="1279493" progId="Word.Document.12">
                  <p:embed/>
                </p:oleObj>
              </mc:Choice>
              <mc:Fallback>
                <p:oleObj name="文档" r:id="rId8" imgW="6249999" imgH="1279493" progId="Word.Document.12">
                  <p:embed/>
                  <p:pic>
                    <p:nvPicPr>
                      <p:cNvPr id="0" name=""/>
                      <p:cNvPicPr/>
                      <p:nvPr/>
                    </p:nvPicPr>
                    <p:blipFill>
                      <a:blip r:embed="rId9"/>
                      <a:stretch>
                        <a:fillRect/>
                      </a:stretch>
                    </p:blipFill>
                    <p:spPr>
                      <a:xfrm>
                        <a:off x="457200" y="4312890"/>
                        <a:ext cx="6248400" cy="1276350"/>
                      </a:xfrm>
                      <a:prstGeom prst="rect">
                        <a:avLst/>
                      </a:prstGeom>
                    </p:spPr>
                  </p:pic>
                </p:oleObj>
              </mc:Fallback>
            </mc:AlternateContent>
          </a:graphicData>
        </a:graphic>
      </p:graphicFrame>
      <p:sp>
        <p:nvSpPr>
          <p:cNvPr id="8" name="矩形 7"/>
          <p:cNvSpPr/>
          <p:nvPr/>
        </p:nvSpPr>
        <p:spPr>
          <a:xfrm>
            <a:off x="334566" y="5117664"/>
            <a:ext cx="11392669" cy="68760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解得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，即圆台的母线长为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 cm.</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 name="返回">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116208250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59439"/>
                                        </p:tgtEl>
                                        <p:attrNameLst>
                                          <p:attrName>style.visibility</p:attrName>
                                        </p:attrNameLst>
                                      </p:cBhvr>
                                      <p:to>
                                        <p:strVal val="visible"/>
                                      </p:to>
                                    </p:set>
                                    <p:animEffect transition="in" filter="blinds(horizontal)">
                                      <p:cBhvr>
                                        <p:cTn id="10" dur="500"/>
                                        <p:tgtEl>
                                          <p:spTgt spid="35943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linds(horizontal)">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a:extLst>
              <a:ext uri="{FF2B5EF4-FFF2-40B4-BE49-F238E27FC236}">
                <a16:creationId xmlns:a16="http://schemas.microsoft.com/office/drawing/2014/main" xmlns=""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3</a:t>
            </a:r>
            <a:endParaRPr sz="5400" dirty="0">
              <a:solidFill>
                <a:srgbClr val="F5C131">
                  <a:lumMod val="20000"/>
                  <a:lumOff val="80000"/>
                </a:srgbClr>
              </a:solidFill>
              <a:latin typeface="微软雅黑" panose="020B0503020204020204" pitchFamily="34" charset="-122"/>
            </a:endParaRPr>
          </a:p>
        </p:txBody>
      </p:sp>
      <p:sp>
        <p:nvSpPr>
          <p:cNvPr id="9" name="文本框 18">
            <a:extLst>
              <a:ext uri="{FF2B5EF4-FFF2-40B4-BE49-F238E27FC236}">
                <a16:creationId xmlns:a16="http://schemas.microsoft.com/office/drawing/2014/main" xmlns="" id="{BD048E81-1781-914B-9126-831580D51281}"/>
              </a:ext>
            </a:extLst>
          </p:cNvPr>
          <p:cNvSpPr txBox="1"/>
          <p:nvPr/>
        </p:nvSpPr>
        <p:spPr>
          <a:xfrm>
            <a:off x="1701062" y="2977468"/>
            <a:ext cx="3386826"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随堂演练</a:t>
            </a:r>
          </a:p>
        </p:txBody>
      </p:sp>
      <p:pic>
        <p:nvPicPr>
          <p:cNvPr id="10" name="图片 9">
            <a:extLst>
              <a:ext uri="{FF2B5EF4-FFF2-40B4-BE49-F238E27FC236}">
                <a16:creationId xmlns:a16="http://schemas.microsoft.com/office/drawing/2014/main" xmlns=""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1" name="文本框 17">
            <a:extLst>
              <a:ext uri="{FF2B5EF4-FFF2-40B4-BE49-F238E27FC236}">
                <a16:creationId xmlns:a16="http://schemas.microsoft.com/office/drawing/2014/main" xmlns="" id="{34BAE266-6D78-8441-80C0-79C85588BFCA}"/>
              </a:ext>
            </a:extLst>
          </p:cNvPr>
          <p:cNvSpPr txBox="1"/>
          <p:nvPr/>
        </p:nvSpPr>
        <p:spPr>
          <a:xfrm>
            <a:off x="-127632" y="3519781"/>
            <a:ext cx="1597273"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THREE</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326095552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34566" y="260648"/>
            <a:ext cx="11392669" cy="328055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下列说法中不正确的是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将正方形旋转不可能得到圆柱</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夹在圆柱的两个平行截面间的空间图形还是一个旋转体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圆锥截去一个小圆锥后剩余部分是圆台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通过圆台侧面上一点，有无数条母线</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TextBox 14"/>
          <p:cNvSpPr txBox="1"/>
          <p:nvPr/>
        </p:nvSpPr>
        <p:spPr>
          <a:xfrm>
            <a:off x="191344" y="980728"/>
            <a:ext cx="657692"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1" name="TextBox 14"/>
          <p:cNvSpPr txBox="1"/>
          <p:nvPr/>
        </p:nvSpPr>
        <p:spPr>
          <a:xfrm>
            <a:off x="191344" y="1491273"/>
            <a:ext cx="657692"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3" name="TextBox 14"/>
          <p:cNvSpPr txBox="1"/>
          <p:nvPr/>
        </p:nvSpPr>
        <p:spPr>
          <a:xfrm>
            <a:off x="191344" y="2803625"/>
            <a:ext cx="657692"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4" name="矩形 13"/>
          <p:cNvSpPr/>
          <p:nvPr/>
        </p:nvSpPr>
        <p:spPr>
          <a:xfrm>
            <a:off x="334566" y="3682728"/>
            <a:ext cx="11392669" cy="262659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将正方形绕其一边所在的直线旋转可以得到圆柱，所以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中没有说明这两个平行截面的位置关系，当这两个平行截面与底面平行时正确，其他情况下结论不一定正确，所以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通过</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圆台侧面上一点，只有一条母线，所以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错误</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16"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17"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24"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5"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extLst>
      <p:ext uri="{BB962C8B-B14F-4D97-AF65-F5344CB8AC3E}">
        <p14:creationId xmlns:p14="http://schemas.microsoft.com/office/powerpoint/2010/main" val="4520739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blinds(horizontal)">
                                      <p:cBhvr>
                                        <p:cTn id="18" dur="500"/>
                                        <p:tgtEl>
                                          <p:spTgt spid="1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blinds(horizontal)">
                                      <p:cBhvr>
                                        <p:cTn id="23" dur="500"/>
                                        <p:tgtEl>
                                          <p:spTgt spid="1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blinds(horizontal)">
                                      <p:cBhvr>
                                        <p:cTn id="28"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1"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34566" y="404664"/>
            <a:ext cx="11392669" cy="69330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下列选项中的三角形绕直线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旋转一周，能得到如图所示空间图形的是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15"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2</a:t>
            </a:r>
          </a:p>
        </p:txBody>
      </p:sp>
      <p:sp>
        <p:nvSpPr>
          <p:cNvPr id="16"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17"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18"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pic>
        <p:nvPicPr>
          <p:cNvPr id="374791" name="Picture 7" descr="S439A"/>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4469" y="1383155"/>
            <a:ext cx="1576878" cy="192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792" name="Picture 8" descr="S439"/>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7848" y="1231675"/>
            <a:ext cx="5724922" cy="207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4"/>
          <p:cNvSpPr txBox="1"/>
          <p:nvPr/>
        </p:nvSpPr>
        <p:spPr>
          <a:xfrm>
            <a:off x="6672064" y="2683403"/>
            <a:ext cx="657692"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0" name="矩形 19"/>
          <p:cNvSpPr/>
          <p:nvPr/>
        </p:nvSpPr>
        <p:spPr>
          <a:xfrm>
            <a:off x="334566" y="3789040"/>
            <a:ext cx="11392669" cy="69330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由题意知，该空间图形上、下各一圆锥，显然</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80774082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34566" y="981522"/>
            <a:ext cx="11392669" cy="141574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下面空间图形的截面一定是圆面的是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圆台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B.</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球</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圆柱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圆锥</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TextBox 14"/>
          <p:cNvSpPr txBox="1"/>
          <p:nvPr/>
        </p:nvSpPr>
        <p:spPr>
          <a:xfrm>
            <a:off x="2639616" y="1556792"/>
            <a:ext cx="657692"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5"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16"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17"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3</a:t>
            </a:r>
          </a:p>
        </p:txBody>
      </p:sp>
      <p:sp>
        <p:nvSpPr>
          <p:cNvPr id="18"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19" name="Rectangle 21">
            <a:hlinkClick r:id="rId7"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0" name="矩形 9"/>
          <p:cNvSpPr/>
          <p:nvPr/>
        </p:nvSpPr>
        <p:spPr>
          <a:xfrm>
            <a:off x="334566" y="2887157"/>
            <a:ext cx="11392669" cy="133393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截面可以从各个不同的部位截取，截得的截面都是圆面的空间图形只有球</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1636445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2DAA2A69-B8C7-A146-AE32-F71F934663BD}"/>
              </a:ext>
            </a:extLst>
          </p:cNvPr>
          <p:cNvPicPr>
            <a:picLocks noChangeAspect="1"/>
          </p:cNvPicPr>
          <p:nvPr/>
        </p:nvPicPr>
        <p:blipFill>
          <a:blip r:embed="rId6">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2" name="矩形 11"/>
          <p:cNvSpPr/>
          <p:nvPr/>
        </p:nvSpPr>
        <p:spPr>
          <a:xfrm>
            <a:off x="-8240" y="2348880"/>
            <a:ext cx="1702385" cy="2867691"/>
          </a:xfrm>
          <a:prstGeom prst="rect">
            <a:avLst/>
          </a:prstGeom>
          <a:solidFill>
            <a:srgbClr val="DFEEF4"/>
          </a:solidFill>
          <a:ln w="9525">
            <a:solidFill>
              <a:srgbClr val="DBEA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a:solidFill>
                <a:prstClr val="white"/>
              </a:solidFill>
            </a:endParaRPr>
          </a:p>
        </p:txBody>
      </p:sp>
      <p:sp>
        <p:nvSpPr>
          <p:cNvPr id="13" name="更多2018年PPT下载：http://www.ppt20.com/u/739134/">
            <a:extLst>
              <a:ext uri="{FF2B5EF4-FFF2-40B4-BE49-F238E27FC236}">
                <a16:creationId xmlns:a16="http://schemas.microsoft.com/office/drawing/2014/main" xmlns="" id="{046CB508-A3E9-D740-9306-E6A8B0A1E1C5}"/>
              </a:ext>
            </a:extLst>
          </p:cNvPr>
          <p:cNvSpPr/>
          <p:nvPr/>
        </p:nvSpPr>
        <p:spPr>
          <a:xfrm>
            <a:off x="545435" y="2751673"/>
            <a:ext cx="595035" cy="2062103"/>
          </a:xfrm>
          <a:prstGeom prst="rect">
            <a:avLst/>
          </a:prstGeom>
        </p:spPr>
        <p:txBody>
          <a:bodyPr wrap="none">
            <a:spAutoFit/>
          </a:bodyPr>
          <a:lstStyle/>
          <a:p>
            <a:pPr>
              <a:defRPr/>
            </a:pPr>
            <a:r>
              <a:rPr lang="zh-CN" altLang="en-US" sz="3200" dirty="0" smtClean="0">
                <a:solidFill>
                  <a:schemeClr val="bg1">
                    <a:lumMod val="50000"/>
                  </a:schemeClr>
                </a:solidFill>
                <a:latin typeface="微软雅黑" panose="020B0503020204020204" pitchFamily="34" charset="-122"/>
              </a:rPr>
              <a:t>内</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容</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索</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引</a:t>
            </a:r>
            <a:endParaRPr lang="zh-CN" altLang="en-US" sz="3200" dirty="0">
              <a:solidFill>
                <a:schemeClr val="bg1">
                  <a:lumMod val="50000"/>
                </a:schemeClr>
              </a:solidFill>
              <a:latin typeface="等线" panose="020F0502020204030204"/>
              <a:ea typeface="等线" panose="02010600030101010101" pitchFamily="2" charset="-122"/>
            </a:endParaRPr>
          </a:p>
        </p:txBody>
      </p:sp>
      <p:sp>
        <p:nvSpPr>
          <p:cNvPr id="14" name="矩形 13">
            <a:extLst>
              <a:ext uri="{FF2B5EF4-FFF2-40B4-BE49-F238E27FC236}">
                <a16:creationId xmlns:a16="http://schemas.microsoft.com/office/drawing/2014/main" xmlns="" id="{E06BD271-C75C-4F7F-9409-8196C0EB7739}"/>
              </a:ext>
            </a:extLst>
          </p:cNvPr>
          <p:cNvSpPr/>
          <p:nvPr/>
        </p:nvSpPr>
        <p:spPr>
          <a:xfrm>
            <a:off x="1919536" y="2348880"/>
            <a:ext cx="4539907" cy="2867691"/>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PA_文本框 8">
            <a:hlinkClick r:id="rId7" action="ppaction://hlinksldjump"/>
            <a:extLst>
              <a:ext uri="{FF2B5EF4-FFF2-40B4-BE49-F238E27FC236}">
                <a16:creationId xmlns:a16="http://schemas.microsoft.com/office/drawing/2014/main" xmlns="" id="{6825730B-79D3-DF4B-B6DE-033ACDED2B40}"/>
              </a:ext>
            </a:extLst>
          </p:cNvPr>
          <p:cNvSpPr txBox="1"/>
          <p:nvPr>
            <p:custDataLst>
              <p:tags r:id="rId1"/>
            </p:custDataLst>
          </p:nvPr>
        </p:nvSpPr>
        <p:spPr>
          <a:xfrm>
            <a:off x="3143672" y="2707715"/>
            <a:ext cx="2075965" cy="492443"/>
          </a:xfrm>
          <a:prstGeom prst="rect">
            <a:avLst/>
          </a:prstGeom>
          <a:noFill/>
        </p:spPr>
        <p:txBody>
          <a:bodyPr wrap="square" rtlCol="0">
            <a:spAutoFit/>
          </a:bodyPr>
          <a:lstStyle/>
          <a:p>
            <a:r>
              <a:rPr lang="zh-CN" altLang="en-US" sz="2600" b="1" dirty="0" smtClean="0">
                <a:solidFill>
                  <a:schemeClr val="bg1"/>
                </a:solidFill>
              </a:rPr>
              <a:t>知识梳理</a:t>
            </a:r>
            <a:endParaRPr lang="zh-CN" altLang="en-US" sz="2600" b="1" dirty="0">
              <a:solidFill>
                <a:schemeClr val="bg1"/>
              </a:solidFill>
            </a:endParaRPr>
          </a:p>
        </p:txBody>
      </p:sp>
      <p:sp>
        <p:nvSpPr>
          <p:cNvPr id="16" name="PA_文本框 9">
            <a:hlinkClick r:id="rId8" action="ppaction://hlinksldjump"/>
            <a:extLst>
              <a:ext uri="{FF2B5EF4-FFF2-40B4-BE49-F238E27FC236}">
                <a16:creationId xmlns:a16="http://schemas.microsoft.com/office/drawing/2014/main" xmlns="" id="{3E4B6F71-C5BB-FE46-BF1A-59231A563427}"/>
              </a:ext>
            </a:extLst>
          </p:cNvPr>
          <p:cNvSpPr txBox="1"/>
          <p:nvPr>
            <p:custDataLst>
              <p:tags r:id="rId2"/>
            </p:custDataLst>
          </p:nvPr>
        </p:nvSpPr>
        <p:spPr>
          <a:xfrm>
            <a:off x="3143672" y="3296362"/>
            <a:ext cx="2075965" cy="492443"/>
          </a:xfrm>
          <a:prstGeom prst="rect">
            <a:avLst/>
          </a:prstGeom>
          <a:noFill/>
        </p:spPr>
        <p:txBody>
          <a:bodyPr wrap="square" rtlCol="0">
            <a:spAutoFit/>
          </a:bodyPr>
          <a:lstStyle/>
          <a:p>
            <a:r>
              <a:rPr lang="zh-CN" altLang="en-US" sz="2600" b="1" dirty="0">
                <a:solidFill>
                  <a:schemeClr val="bg1"/>
                </a:solidFill>
              </a:rPr>
              <a:t>题型探究</a:t>
            </a:r>
          </a:p>
        </p:txBody>
      </p:sp>
      <p:sp>
        <p:nvSpPr>
          <p:cNvPr id="17" name="PA_文本框 10">
            <a:hlinkClick r:id="rId9" action="ppaction://hlinksldjump"/>
            <a:extLst>
              <a:ext uri="{FF2B5EF4-FFF2-40B4-BE49-F238E27FC236}">
                <a16:creationId xmlns:a16="http://schemas.microsoft.com/office/drawing/2014/main" xmlns="" id="{0A911338-A9E3-BC45-9E72-7B1B17814308}"/>
              </a:ext>
            </a:extLst>
          </p:cNvPr>
          <p:cNvSpPr txBox="1"/>
          <p:nvPr>
            <p:custDataLst>
              <p:tags r:id="rId3"/>
            </p:custDataLst>
          </p:nvPr>
        </p:nvSpPr>
        <p:spPr>
          <a:xfrm>
            <a:off x="3143672" y="3885009"/>
            <a:ext cx="2075965" cy="492443"/>
          </a:xfrm>
          <a:prstGeom prst="rect">
            <a:avLst/>
          </a:prstGeom>
          <a:noFill/>
        </p:spPr>
        <p:txBody>
          <a:bodyPr wrap="square" rtlCol="0">
            <a:spAutoFit/>
          </a:bodyPr>
          <a:lstStyle/>
          <a:p>
            <a:r>
              <a:rPr lang="zh-CN" altLang="en-US" sz="2600" b="1" dirty="0">
                <a:solidFill>
                  <a:schemeClr val="bg1"/>
                </a:solidFill>
              </a:rPr>
              <a:t>随堂演练</a:t>
            </a:r>
          </a:p>
        </p:txBody>
      </p:sp>
      <p:sp>
        <p:nvSpPr>
          <p:cNvPr id="18" name="PA_文本框 10">
            <a:hlinkClick r:id="rId10" action="ppaction://hlinksldjump"/>
            <a:extLst>
              <a:ext uri="{FF2B5EF4-FFF2-40B4-BE49-F238E27FC236}">
                <a16:creationId xmlns:a16="http://schemas.microsoft.com/office/drawing/2014/main" xmlns="" id="{0A911338-A9E3-BC45-9E72-7B1B17814308}"/>
              </a:ext>
            </a:extLst>
          </p:cNvPr>
          <p:cNvSpPr txBox="1"/>
          <p:nvPr>
            <p:custDataLst>
              <p:tags r:id="rId4"/>
            </p:custDataLst>
          </p:nvPr>
        </p:nvSpPr>
        <p:spPr>
          <a:xfrm>
            <a:off x="3143672" y="4473656"/>
            <a:ext cx="2075965" cy="492443"/>
          </a:xfrm>
          <a:prstGeom prst="rect">
            <a:avLst/>
          </a:prstGeom>
          <a:noFill/>
        </p:spPr>
        <p:txBody>
          <a:bodyPr wrap="square" rtlCol="0">
            <a:spAutoFit/>
          </a:bodyPr>
          <a:lstStyle/>
          <a:p>
            <a:r>
              <a:rPr lang="zh-CN" altLang="en-US" sz="2600" b="1" dirty="0" smtClean="0">
                <a:solidFill>
                  <a:schemeClr val="bg1"/>
                </a:solidFill>
              </a:rPr>
              <a:t>课时对点练</a:t>
            </a:r>
            <a:endParaRPr lang="zh-CN" altLang="en-US" sz="2600" b="1" dirty="0">
              <a:solidFill>
                <a:schemeClr val="bg1"/>
              </a:solidFill>
            </a:endParaRPr>
          </a:p>
        </p:txBody>
      </p:sp>
    </p:spTree>
    <p:extLst>
      <p:ext uri="{BB962C8B-B14F-4D97-AF65-F5344CB8AC3E}">
        <p14:creationId xmlns:p14="http://schemas.microsoft.com/office/powerpoint/2010/main" val="302147150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34566" y="620688"/>
            <a:ext cx="11392669" cy="76941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如图是一个空间图形的表面展开图形，则这个空间图形是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14"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15"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16"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17"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pic>
        <p:nvPicPr>
          <p:cNvPr id="328786" name="Picture 82" descr="人二P4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69024" y="1484784"/>
            <a:ext cx="2253952" cy="225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9561909" y="705731"/>
            <a:ext cx="902811" cy="523220"/>
          </a:xfrm>
          <a:prstGeom prst="rect">
            <a:avLst/>
          </a:prstGeom>
        </p:spPr>
        <p:txBody>
          <a:bodyPr wrap="none">
            <a:spAutoFit/>
          </a:bodyPr>
          <a:lstStyle/>
          <a:p>
            <a:r>
              <a:rPr lang="zh-CN" altLang="zh-CN"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圆柱</a:t>
            </a:r>
            <a:endParaRPr lang="zh-CN" altLang="en-US"/>
          </a:p>
        </p:txBody>
      </p:sp>
    </p:spTree>
    <p:extLst>
      <p:ext uri="{BB962C8B-B14F-4D97-AF65-F5344CB8AC3E}">
        <p14:creationId xmlns:p14="http://schemas.microsoft.com/office/powerpoint/2010/main" val="263525823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34566" y="476672"/>
            <a:ext cx="11392669" cy="134156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两相邻边长分别为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 cm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 cm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的矩形，以一边所在的直线为轴旋转所成的圆柱的底面积为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 cm</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14"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15"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16"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17"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sp>
        <p:nvSpPr>
          <p:cNvPr id="3" name="矩形 2"/>
          <p:cNvSpPr/>
          <p:nvPr/>
        </p:nvSpPr>
        <p:spPr>
          <a:xfrm>
            <a:off x="3638203" y="1198128"/>
            <a:ext cx="1444626" cy="523220"/>
          </a:xfrm>
          <a:prstGeom prst="rect">
            <a:avLst/>
          </a:prstGeom>
        </p:spPr>
        <p:txBody>
          <a:bodyPr wrap="none">
            <a:spAutoFit/>
          </a:bodyPr>
          <a:lstStyle/>
          <a:p>
            <a:r>
              <a:rPr lang="en-US" altLang="zh-CN" sz="2800" kern="100">
                <a:solidFill>
                  <a:srgbClr val="C00000"/>
                </a:solidFill>
                <a:latin typeface="Times New Roman" panose="02020603050405020304" pitchFamily="18" charset="0"/>
                <a:ea typeface="方正中等线简体" panose="03000509000000000000" pitchFamily="65" charset="-122"/>
              </a:rPr>
              <a:t>16π</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dirty="0">
                <a:solidFill>
                  <a:srgbClr val="C00000"/>
                </a:solidFill>
                <a:latin typeface="Times New Roman" panose="02020603050405020304" pitchFamily="18" charset="0"/>
                <a:ea typeface="方正中等线简体" panose="03000509000000000000" pitchFamily="65" charset="-122"/>
              </a:rPr>
              <a:t>9π</a:t>
            </a:r>
            <a:endParaRPr lang="zh-CN" altLang="en-US" dirty="0"/>
          </a:p>
        </p:txBody>
      </p:sp>
      <p:sp>
        <p:nvSpPr>
          <p:cNvPr id="18" name="矩形 17"/>
          <p:cNvSpPr/>
          <p:nvPr/>
        </p:nvSpPr>
        <p:spPr>
          <a:xfrm>
            <a:off x="334566" y="2420888"/>
            <a:ext cx="11392669" cy="270841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当以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 cm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长的一边所在的直线为轴旋转时</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得到</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的圆柱的底面半径为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 cm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，底面积为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16π cm</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当以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 cm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长的一边所在的直线为轴旋转时</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得到</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的圆柱的底面半径为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 cm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，底面积为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9π cm</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03622450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blinds(horizontal)">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blinds(horizontal)">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blinds(horizontal)">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blinds(horizontal)">
                                      <p:cBhvr>
                                        <p:cTn id="27"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5"/>
          <p:cNvSpPr txBox="1">
            <a:spLocks/>
          </p:cNvSpPr>
          <p:nvPr/>
        </p:nvSpPr>
        <p:spPr>
          <a:xfrm>
            <a:off x="838200" y="255588"/>
            <a:ext cx="1051560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000000"/>
                </a:solidFill>
              </a:rPr>
              <a:t>课堂小结</a:t>
            </a:r>
            <a:endParaRPr lang="zh-CN" altLang="en-US" sz="2400" b="1" dirty="0">
              <a:solidFill>
                <a:srgbClr val="000000"/>
              </a:solidFill>
            </a:endParaRPr>
          </a:p>
        </p:txBody>
      </p:sp>
      <p:sp>
        <p:nvSpPr>
          <p:cNvPr id="13" name="标题 5">
            <a:extLst>
              <a:ext uri="{FF2B5EF4-FFF2-40B4-BE49-F238E27FC236}">
                <a16:creationId xmlns:a16="http://schemas.microsoft.com/office/drawing/2014/main" xmlns="" id="{8338C955-F869-0D4F-AF60-AC1847908819}"/>
              </a:ext>
            </a:extLst>
          </p:cNvPr>
          <p:cNvSpPr txBox="1">
            <a:spLocks/>
          </p:cNvSpPr>
          <p:nvPr/>
        </p:nvSpPr>
        <p:spPr>
          <a:xfrm>
            <a:off x="838200" y="650235"/>
            <a:ext cx="10515600" cy="380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KE TANG XIAO JIE</a:t>
            </a:r>
            <a:endParaRPr lang="en-US" altLang="zh-CN" sz="1200" dirty="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矩形 3"/>
          <p:cNvSpPr/>
          <p:nvPr/>
        </p:nvSpPr>
        <p:spPr>
          <a:xfrm>
            <a:off x="767408" y="1340768"/>
            <a:ext cx="10585176" cy="4542462"/>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知识清单：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圆柱、圆锥、圆台的结构特征</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球的结构特征</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复杂空间图形的结构特征</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方法归纳：分类讨论、转化与化归</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常见误区：同一平面图形以不同的轴旋转形成的旋转体一般是不同的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 name="返回">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33406672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blinds(horizontal)">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blinds(horizontal)">
                                      <p:cBhvr>
                                        <p:cTn id="1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a:extLst>
              <a:ext uri="{FF2B5EF4-FFF2-40B4-BE49-F238E27FC236}">
                <a16:creationId xmlns:a16="http://schemas.microsoft.com/office/drawing/2014/main" xmlns=""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smtClean="0">
                <a:solidFill>
                  <a:srgbClr val="F5C131">
                    <a:lumMod val="20000"/>
                    <a:lumOff val="80000"/>
                  </a:srgbClr>
                </a:solidFill>
                <a:latin typeface="微软雅黑" panose="020B0503020204020204" pitchFamily="34" charset="-122"/>
              </a:rPr>
              <a:t>4</a:t>
            </a:r>
            <a:endParaRPr sz="5400" dirty="0">
              <a:solidFill>
                <a:srgbClr val="F5C131">
                  <a:lumMod val="20000"/>
                  <a:lumOff val="80000"/>
                </a:srgbClr>
              </a:solidFill>
              <a:latin typeface="微软雅黑" panose="020B0503020204020204" pitchFamily="34" charset="-122"/>
            </a:endParaRPr>
          </a:p>
        </p:txBody>
      </p:sp>
      <p:sp>
        <p:nvSpPr>
          <p:cNvPr id="7" name="文本框 18">
            <a:extLst>
              <a:ext uri="{FF2B5EF4-FFF2-40B4-BE49-F238E27FC236}">
                <a16:creationId xmlns:a16="http://schemas.microsoft.com/office/drawing/2014/main" xmlns="" id="{BD048E81-1781-914B-9126-831580D51281}"/>
              </a:ext>
            </a:extLst>
          </p:cNvPr>
          <p:cNvSpPr txBox="1"/>
          <p:nvPr/>
        </p:nvSpPr>
        <p:spPr>
          <a:xfrm>
            <a:off x="1701062" y="2977468"/>
            <a:ext cx="3386826"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课时对点练</a:t>
            </a:r>
          </a:p>
        </p:txBody>
      </p:sp>
      <p:pic>
        <p:nvPicPr>
          <p:cNvPr id="8" name="图片 7">
            <a:extLst>
              <a:ext uri="{FF2B5EF4-FFF2-40B4-BE49-F238E27FC236}">
                <a16:creationId xmlns:a16="http://schemas.microsoft.com/office/drawing/2014/main" xmlns=""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9" name="文本框 17">
            <a:extLst>
              <a:ext uri="{FF2B5EF4-FFF2-40B4-BE49-F238E27FC236}">
                <a16:creationId xmlns:a16="http://schemas.microsoft.com/office/drawing/2014/main" xmlns=""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a:t>
            </a:r>
            <a:r>
              <a:rPr lang="en-US" altLang="zh-CN" sz="1600" dirty="0" smtClean="0">
                <a:solidFill>
                  <a:srgbClr val="FFFFFF">
                    <a:lumMod val="50000"/>
                  </a:srgbClr>
                </a:solidFill>
                <a:latin typeface="微软雅黑" panose="020B0503020204020204" pitchFamily="34" charset="-122"/>
              </a:rPr>
              <a:t>FOUR</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13556776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531" name="Picture 11" descr="S44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8897" y="1912914"/>
            <a:ext cx="8174206" cy="216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基础巩固</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4" name="Picture 3" descr="C:\Users\Administrator\Desktop\微立体创业计划\005.png"/>
          <p:cNvPicPr>
            <a:picLocks noChangeAspect="1" noChangeArrowheads="1"/>
          </p:cNvPicPr>
          <p:nvPr/>
        </p:nvPicPr>
        <p:blipFill>
          <a:blip r:embed="rId3" cstate="email">
            <a:duotone>
              <a:srgbClr val="5B9BD5">
                <a:shade val="45000"/>
                <a:satMod val="135000"/>
              </a:srgb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5" name="Picture 4" descr="C:\Users\Administrator\Desktop\微立体创业计划\004.png"/>
          <p:cNvPicPr>
            <a:picLocks noChangeAspect="1" noChangeArrowheads="1"/>
          </p:cNvPicPr>
          <p:nvPr/>
        </p:nvPicPr>
        <p:blipFill>
          <a:blip r:embed="rId5"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4" name="矩形 23"/>
          <p:cNvSpPr/>
          <p:nvPr/>
        </p:nvSpPr>
        <p:spPr>
          <a:xfrm>
            <a:off x="334566" y="981522"/>
            <a:ext cx="11392669" cy="69330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下列空间图形中不是旋转体的是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8" name="TextBox 14"/>
          <p:cNvSpPr txBox="1"/>
          <p:nvPr/>
        </p:nvSpPr>
        <p:spPr>
          <a:xfrm>
            <a:off x="8606660" y="3465088"/>
            <a:ext cx="657692"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9"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30"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1"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2"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3"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6"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7"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9"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0"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1"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2"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3"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4"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5"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6"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27598200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334566" y="981522"/>
            <a:ext cx="11392669" cy="328055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下列命题中正确的是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过球心的截面所截得的圆面的半径等于球的半径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母线长相等的不同圆锥的轴截面的面积相等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圆台中所有平行于底面的截面都是圆面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圆锥所有的轴截面都是全等的等腰三角形</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8" name="TextBox 14"/>
          <p:cNvSpPr txBox="1"/>
          <p:nvPr/>
        </p:nvSpPr>
        <p:spPr>
          <a:xfrm>
            <a:off x="219919" y="1628800"/>
            <a:ext cx="657692"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9"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0"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p>
        </p:txBody>
      </p:sp>
      <p:sp>
        <p:nvSpPr>
          <p:cNvPr id="31"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2"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3"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4"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5"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7"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8"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1"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2"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3"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4"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5"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6"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1" name="TextBox 14"/>
          <p:cNvSpPr txBox="1"/>
          <p:nvPr/>
        </p:nvSpPr>
        <p:spPr>
          <a:xfrm>
            <a:off x="219919" y="2852936"/>
            <a:ext cx="657692"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2" name="TextBox 14"/>
          <p:cNvSpPr txBox="1"/>
          <p:nvPr/>
        </p:nvSpPr>
        <p:spPr>
          <a:xfrm>
            <a:off x="219919" y="3506076"/>
            <a:ext cx="657692"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72872870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1" grpId="0"/>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334566" y="188640"/>
            <a:ext cx="11594082" cy="335474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如图所示的平面中阴影部分绕中间轴旋转一周，形成的空间图形形状</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一个球体</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一个球体中间挖去一个圆柱</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一个圆柱</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一个球体中间挖去一个</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长方体</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TextBox 14"/>
          <p:cNvSpPr txBox="1"/>
          <p:nvPr/>
        </p:nvSpPr>
        <p:spPr>
          <a:xfrm>
            <a:off x="191344" y="1520872"/>
            <a:ext cx="657692"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7"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8"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9"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p>
        </p:txBody>
      </p:sp>
      <p:sp>
        <p:nvSpPr>
          <p:cNvPr id="30"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1"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2"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3"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5"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6"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37"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38"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39"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0"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7"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8"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365577" name="Picture 9" descr="S442"/>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75503" y="1052736"/>
            <a:ext cx="1868388" cy="23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334566" y="3645024"/>
            <a:ext cx="11594082" cy="133393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圆面绕着直径所在的轴旋转形成球，矩形绕着轴旋转形成圆柱</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0339218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334566" y="116632"/>
            <a:ext cx="11392669" cy="69330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如图所示的空间图形是由下面哪一个平面图形旋转而形成的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8"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9"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0"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32"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3"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4"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6"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7"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38"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39"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0"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1"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2"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3"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366605" name="Picture 13" descr="人二P50"/>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89750" y="1138410"/>
            <a:ext cx="2182630" cy="2024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6606" name="Picture 14" descr="人二P51"/>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64125" y="980728"/>
            <a:ext cx="6423402" cy="2182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14"/>
          <p:cNvSpPr txBox="1"/>
          <p:nvPr/>
        </p:nvSpPr>
        <p:spPr>
          <a:xfrm>
            <a:off x="4367808" y="2673000"/>
            <a:ext cx="657692"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7" name="矩形 26"/>
          <p:cNvSpPr/>
          <p:nvPr/>
        </p:nvSpPr>
        <p:spPr>
          <a:xfrm>
            <a:off x="334566" y="3573016"/>
            <a:ext cx="11392669" cy="133393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此空间图形自上向下是由一个圆锥、两个圆台和一个圆柱构成，是由</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中的平面图形旋转而形成的</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60476070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34566" y="260648"/>
            <a:ext cx="11392669" cy="69330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用长为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，宽为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的矩形作侧面围成一个圆柱，此圆柱轴截面的面积为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2" name="对象 21"/>
          <p:cNvGraphicFramePr>
            <a:graphicFrameLocks noChangeAspect="1"/>
          </p:cNvGraphicFramePr>
          <p:nvPr>
            <p:extLst>
              <p:ext uri="{D42A27DB-BD31-4B8C-83A1-F6EECF244321}">
                <p14:modId xmlns:p14="http://schemas.microsoft.com/office/powerpoint/2010/main" val="1132418732"/>
              </p:ext>
            </p:extLst>
          </p:nvPr>
        </p:nvGraphicFramePr>
        <p:xfrm>
          <a:off x="457200" y="1052736"/>
          <a:ext cx="11182350" cy="1352550"/>
        </p:xfrm>
        <a:graphic>
          <a:graphicData uri="http://schemas.openxmlformats.org/presentationml/2006/ole">
            <mc:AlternateContent xmlns:mc="http://schemas.openxmlformats.org/markup-compatibility/2006">
              <mc:Choice xmlns:v="urn:schemas-microsoft-com:vml" Requires="v">
                <p:oleObj spid="_x0000_s376869" name="文档" r:id="rId4" imgW="11190918" imgH="1350393" progId="Word.Document.12">
                  <p:embed/>
                </p:oleObj>
              </mc:Choice>
              <mc:Fallback>
                <p:oleObj name="文档" r:id="rId4" imgW="11190918" imgH="1350393" progId="Word.Document.12">
                  <p:embed/>
                  <p:pic>
                    <p:nvPicPr>
                      <p:cNvPr id="0" name=""/>
                      <p:cNvPicPr/>
                      <p:nvPr/>
                    </p:nvPicPr>
                    <p:blipFill>
                      <a:blip r:embed="rId5"/>
                      <a:stretch>
                        <a:fillRect/>
                      </a:stretch>
                    </p:blipFill>
                    <p:spPr>
                      <a:xfrm>
                        <a:off x="457200" y="1052736"/>
                        <a:ext cx="11182350" cy="1352550"/>
                      </a:xfrm>
                      <a:prstGeom prst="rect">
                        <a:avLst/>
                      </a:prstGeom>
                    </p:spPr>
                  </p:pic>
                </p:oleObj>
              </mc:Fallback>
            </mc:AlternateContent>
          </a:graphicData>
        </a:graphic>
      </p:graphicFrame>
      <p:sp>
        <p:nvSpPr>
          <p:cNvPr id="24" name="TextBox 14"/>
          <p:cNvSpPr txBox="1"/>
          <p:nvPr/>
        </p:nvSpPr>
        <p:spPr>
          <a:xfrm>
            <a:off x="2370634" y="1160832"/>
            <a:ext cx="657692"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3" name="矩形 22"/>
          <p:cNvSpPr/>
          <p:nvPr/>
        </p:nvSpPr>
        <p:spPr>
          <a:xfrm>
            <a:off x="334566" y="2087621"/>
            <a:ext cx="11392669" cy="69330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当围成的圆柱底面周长为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，高为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时，</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1" name="对象 40"/>
          <p:cNvGraphicFramePr>
            <a:graphicFrameLocks noChangeAspect="1"/>
          </p:cNvGraphicFramePr>
          <p:nvPr>
            <p:extLst>
              <p:ext uri="{D42A27DB-BD31-4B8C-83A1-F6EECF244321}">
                <p14:modId xmlns:p14="http://schemas.microsoft.com/office/powerpoint/2010/main" val="2897592426"/>
              </p:ext>
            </p:extLst>
          </p:nvPr>
        </p:nvGraphicFramePr>
        <p:xfrm>
          <a:off x="457200" y="2780928"/>
          <a:ext cx="11182350" cy="1352550"/>
        </p:xfrm>
        <a:graphic>
          <a:graphicData uri="http://schemas.openxmlformats.org/presentationml/2006/ole">
            <mc:AlternateContent xmlns:mc="http://schemas.openxmlformats.org/markup-compatibility/2006">
              <mc:Choice xmlns:v="urn:schemas-microsoft-com:vml" Requires="v">
                <p:oleObj spid="_x0000_s376870" name="文档" r:id="rId7" imgW="11190918" imgH="1348956" progId="Word.Document.12">
                  <p:embed/>
                </p:oleObj>
              </mc:Choice>
              <mc:Fallback>
                <p:oleObj name="文档" r:id="rId7" imgW="11190918" imgH="1348956" progId="Word.Document.12">
                  <p:embed/>
                  <p:pic>
                    <p:nvPicPr>
                      <p:cNvPr id="0" name=""/>
                      <p:cNvPicPr/>
                      <p:nvPr/>
                    </p:nvPicPr>
                    <p:blipFill>
                      <a:blip r:embed="rId8"/>
                      <a:stretch>
                        <a:fillRect/>
                      </a:stretch>
                    </p:blipFill>
                    <p:spPr>
                      <a:xfrm>
                        <a:off x="457200" y="2780928"/>
                        <a:ext cx="11182350" cy="1352550"/>
                      </a:xfrm>
                      <a:prstGeom prst="rect">
                        <a:avLst/>
                      </a:prstGeom>
                    </p:spPr>
                  </p:pic>
                </p:oleObj>
              </mc:Fallback>
            </mc:AlternateContent>
          </a:graphicData>
        </a:graphic>
      </p:graphicFrame>
      <p:graphicFrame>
        <p:nvGraphicFramePr>
          <p:cNvPr id="42" name="对象 41"/>
          <p:cNvGraphicFramePr>
            <a:graphicFrameLocks noChangeAspect="1"/>
          </p:cNvGraphicFramePr>
          <p:nvPr>
            <p:extLst>
              <p:ext uri="{D42A27DB-BD31-4B8C-83A1-F6EECF244321}">
                <p14:modId xmlns:p14="http://schemas.microsoft.com/office/powerpoint/2010/main" val="3339106444"/>
              </p:ext>
            </p:extLst>
          </p:nvPr>
        </p:nvGraphicFramePr>
        <p:xfrm>
          <a:off x="457200" y="3501008"/>
          <a:ext cx="11182350" cy="1352550"/>
        </p:xfrm>
        <a:graphic>
          <a:graphicData uri="http://schemas.openxmlformats.org/presentationml/2006/ole">
            <mc:AlternateContent xmlns:mc="http://schemas.openxmlformats.org/markup-compatibility/2006">
              <mc:Choice xmlns:v="urn:schemas-microsoft-com:vml" Requires="v">
                <p:oleObj spid="_x0000_s376871" name="文档" r:id="rId10" imgW="11190918" imgH="1347158" progId="Word.Document.12">
                  <p:embed/>
                </p:oleObj>
              </mc:Choice>
              <mc:Fallback>
                <p:oleObj name="文档" r:id="rId10" imgW="11190918" imgH="1347158" progId="Word.Document.12">
                  <p:embed/>
                  <p:pic>
                    <p:nvPicPr>
                      <p:cNvPr id="0" name=""/>
                      <p:cNvPicPr/>
                      <p:nvPr/>
                    </p:nvPicPr>
                    <p:blipFill>
                      <a:blip r:embed="rId11"/>
                      <a:stretch>
                        <a:fillRect/>
                      </a:stretch>
                    </p:blipFill>
                    <p:spPr>
                      <a:xfrm>
                        <a:off x="457200" y="3501008"/>
                        <a:ext cx="11182350" cy="1352550"/>
                      </a:xfrm>
                      <a:prstGeom prst="rect">
                        <a:avLst/>
                      </a:prstGeom>
                    </p:spPr>
                  </p:pic>
                </p:oleObj>
              </mc:Fallback>
            </mc:AlternateContent>
          </a:graphicData>
        </a:graphic>
      </p:graphicFrame>
      <p:graphicFrame>
        <p:nvGraphicFramePr>
          <p:cNvPr id="43" name="对象 42"/>
          <p:cNvGraphicFramePr>
            <a:graphicFrameLocks noChangeAspect="1"/>
          </p:cNvGraphicFramePr>
          <p:nvPr>
            <p:extLst>
              <p:ext uri="{D42A27DB-BD31-4B8C-83A1-F6EECF244321}">
                <p14:modId xmlns:p14="http://schemas.microsoft.com/office/powerpoint/2010/main" val="663360924"/>
              </p:ext>
            </p:extLst>
          </p:nvPr>
        </p:nvGraphicFramePr>
        <p:xfrm>
          <a:off x="457200" y="4493518"/>
          <a:ext cx="11182350" cy="1352550"/>
        </p:xfrm>
        <a:graphic>
          <a:graphicData uri="http://schemas.openxmlformats.org/presentationml/2006/ole">
            <mc:AlternateContent xmlns:mc="http://schemas.openxmlformats.org/markup-compatibility/2006">
              <mc:Choice xmlns:v="urn:schemas-microsoft-com:vml" Requires="v">
                <p:oleObj spid="_x0000_s376872" name="文档" r:id="rId13" imgW="11190918" imgH="1345721" progId="Word.Document.12">
                  <p:embed/>
                </p:oleObj>
              </mc:Choice>
              <mc:Fallback>
                <p:oleObj name="文档" r:id="rId13" imgW="11190918" imgH="1345721" progId="Word.Document.12">
                  <p:embed/>
                  <p:pic>
                    <p:nvPicPr>
                      <p:cNvPr id="0" name=""/>
                      <p:cNvPicPr/>
                      <p:nvPr/>
                    </p:nvPicPr>
                    <p:blipFill>
                      <a:blip r:embed="rId14"/>
                      <a:stretch>
                        <a:fillRect/>
                      </a:stretch>
                    </p:blipFill>
                    <p:spPr>
                      <a:xfrm>
                        <a:off x="457200" y="4493518"/>
                        <a:ext cx="11182350" cy="1352550"/>
                      </a:xfrm>
                      <a:prstGeom prst="rect">
                        <a:avLst/>
                      </a:prstGeom>
                    </p:spPr>
                  </p:pic>
                </p:oleObj>
              </mc:Fallback>
            </mc:AlternateContent>
          </a:graphicData>
        </a:graphic>
      </p:graphicFrame>
      <p:graphicFrame>
        <p:nvGraphicFramePr>
          <p:cNvPr id="44" name="对象 43"/>
          <p:cNvGraphicFramePr>
            <a:graphicFrameLocks noChangeAspect="1"/>
          </p:cNvGraphicFramePr>
          <p:nvPr>
            <p:extLst>
              <p:ext uri="{D42A27DB-BD31-4B8C-83A1-F6EECF244321}">
                <p14:modId xmlns:p14="http://schemas.microsoft.com/office/powerpoint/2010/main" val="2118512827"/>
              </p:ext>
            </p:extLst>
          </p:nvPr>
        </p:nvGraphicFramePr>
        <p:xfrm>
          <a:off x="457200" y="5373216"/>
          <a:ext cx="11182350" cy="1352550"/>
        </p:xfrm>
        <a:graphic>
          <a:graphicData uri="http://schemas.openxmlformats.org/presentationml/2006/ole">
            <mc:AlternateContent xmlns:mc="http://schemas.openxmlformats.org/markup-compatibility/2006">
              <mc:Choice xmlns:v="urn:schemas-microsoft-com:vml" Requires="v">
                <p:oleObj spid="_x0000_s376873" name="文档" r:id="rId16" imgW="11190918" imgH="1343924" progId="Word.Document.12">
                  <p:embed/>
                </p:oleObj>
              </mc:Choice>
              <mc:Fallback>
                <p:oleObj name="文档" r:id="rId16" imgW="11190918" imgH="1343924" progId="Word.Document.12">
                  <p:embed/>
                  <p:pic>
                    <p:nvPicPr>
                      <p:cNvPr id="0" name=""/>
                      <p:cNvPicPr/>
                      <p:nvPr/>
                    </p:nvPicPr>
                    <p:blipFill>
                      <a:blip r:embed="rId17"/>
                      <a:stretch>
                        <a:fillRect/>
                      </a:stretch>
                    </p:blipFill>
                    <p:spPr>
                      <a:xfrm>
                        <a:off x="457200" y="5373216"/>
                        <a:ext cx="11182350" cy="1352550"/>
                      </a:xfrm>
                      <a:prstGeom prst="rect">
                        <a:avLst/>
                      </a:prstGeom>
                    </p:spPr>
                  </p:pic>
                </p:oleObj>
              </mc:Fallback>
            </mc:AlternateContent>
          </a:graphicData>
        </a:graphic>
      </p:graphicFrame>
      <p:sp>
        <p:nvSpPr>
          <p:cNvPr id="45" name="Rectangle 21">
            <a:hlinkClick r:id="rId18"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6" name="Rectangle 21">
            <a:hlinkClick r:id="rId19"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7" name="Rectangle 21">
            <a:hlinkClick r:id="rId20"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21"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9" name="Rectangle 21">
            <a:hlinkClick r:id="rId22"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sp>
        <p:nvSpPr>
          <p:cNvPr id="50" name="Rectangle 21">
            <a:hlinkClick r:id="rId23"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1" name="Rectangle 21">
            <a:hlinkClick r:id="rId24"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25"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3" name="Rectangle 21">
            <a:hlinkClick r:id="rId26"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4" name="Rectangle 21">
            <a:hlinkClick r:id="rId27"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5" name="Rectangle 21">
            <a:hlinkClick r:id="rId28"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6" name="Rectangle 21">
            <a:hlinkClick r:id="rId29"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7" name="Rectangle 21">
            <a:hlinkClick r:id="rId30"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8" name="Rectangle 21">
            <a:hlinkClick r:id="rId31"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9" name="Rectangle 21">
            <a:hlinkClick r:id="rId32"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0" name="Rectangle 21">
            <a:hlinkClick r:id="rId33"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8484740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linds(horizontal)">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linds(horizontal)">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blinds(horizontal)">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linds(horizontal)">
                                      <p:cBhvr>
                                        <p:cTn id="3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4566" y="332656"/>
            <a:ext cx="11392669" cy="141574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观察下列四个空间图形，其中可看作是由两个棱柱组合而成的是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填序号</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7"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8"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0"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1"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p>
        </p:txBody>
      </p:sp>
      <p:sp>
        <p:nvSpPr>
          <p:cNvPr id="32"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4"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5"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36"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37"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38"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39"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0"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1"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377863" name="Picture 7" descr="S443"/>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3494" y="1988840"/>
            <a:ext cx="6285012" cy="182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79376" y="1051789"/>
            <a:ext cx="902811" cy="523220"/>
          </a:xfrm>
          <a:prstGeom prst="rect">
            <a:avLst/>
          </a:prstGeom>
        </p:spPr>
        <p:txBody>
          <a:bodyPr wrap="none">
            <a:spAutoFit/>
          </a:bodyPr>
          <a:lstStyle/>
          <a:p>
            <a:r>
              <a:rPr lang="en-US" altLang="zh-CN" sz="2800" kern="10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①④</a:t>
            </a:r>
            <a:endParaRPr lang="zh-CN" altLang="en-US" dirty="0"/>
          </a:p>
        </p:txBody>
      </p:sp>
      <p:sp>
        <p:nvSpPr>
          <p:cNvPr id="24" name="矩形 23"/>
          <p:cNvSpPr/>
          <p:nvPr/>
        </p:nvSpPr>
        <p:spPr>
          <a:xfrm>
            <a:off x="334566" y="4293096"/>
            <a:ext cx="11392669" cy="133393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①</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可看作由一个四棱柱和一个三棱柱组合而成</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④</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可看作由两个四棱柱组合而成</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8889575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blinds(horizont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blinds(horizontal)">
                                      <p:cBhvr>
                                        <p:cTn id="17"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xmlns=""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1</a:t>
            </a:r>
            <a:endParaRPr sz="5400" dirty="0">
              <a:solidFill>
                <a:srgbClr val="F5C131">
                  <a:lumMod val="20000"/>
                  <a:lumOff val="80000"/>
                </a:srgbClr>
              </a:solidFill>
              <a:latin typeface="微软雅黑" panose="020B0503020204020204" pitchFamily="34" charset="-122"/>
            </a:endParaRPr>
          </a:p>
        </p:txBody>
      </p:sp>
      <p:sp>
        <p:nvSpPr>
          <p:cNvPr id="19" name="文本框 18">
            <a:extLst>
              <a:ext uri="{FF2B5EF4-FFF2-40B4-BE49-F238E27FC236}">
                <a16:creationId xmlns:a16="http://schemas.microsoft.com/office/drawing/2014/main" xmlns="" id="{BD048E81-1781-914B-9126-831580D51281}"/>
              </a:ext>
            </a:extLst>
          </p:cNvPr>
          <p:cNvSpPr txBox="1"/>
          <p:nvPr/>
        </p:nvSpPr>
        <p:spPr>
          <a:xfrm>
            <a:off x="1701062" y="2977468"/>
            <a:ext cx="4738804"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知识梳理</a:t>
            </a:r>
          </a:p>
        </p:txBody>
      </p:sp>
      <p:pic>
        <p:nvPicPr>
          <p:cNvPr id="21" name="图片 20">
            <a:extLst>
              <a:ext uri="{FF2B5EF4-FFF2-40B4-BE49-F238E27FC236}">
                <a16:creationId xmlns:a16="http://schemas.microsoft.com/office/drawing/2014/main" xmlns=""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7" name="文本框 17">
            <a:extLst>
              <a:ext uri="{FF2B5EF4-FFF2-40B4-BE49-F238E27FC236}">
                <a16:creationId xmlns:a16="http://schemas.microsoft.com/office/drawing/2014/main" xmlns=""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ONE</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108699872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4566" y="260648"/>
            <a:ext cx="11392669" cy="184663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已知一个圆柱的轴截面是一个正方形，且其面积是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，则此圆柱的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底</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2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半径为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6"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7"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2"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3"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4"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7</a:t>
            </a:r>
          </a:p>
        </p:txBody>
      </p:sp>
      <p:sp>
        <p:nvSpPr>
          <p:cNvPr id="45"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6"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7"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8"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9"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0"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1"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2"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3"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1" name="对象 20"/>
          <p:cNvGraphicFramePr>
            <a:graphicFrameLocks noChangeAspect="1"/>
          </p:cNvGraphicFramePr>
          <p:nvPr>
            <p:extLst>
              <p:ext uri="{D42A27DB-BD31-4B8C-83A1-F6EECF244321}">
                <p14:modId xmlns:p14="http://schemas.microsoft.com/office/powerpoint/2010/main" val="2431717388"/>
              </p:ext>
            </p:extLst>
          </p:nvPr>
        </p:nvGraphicFramePr>
        <p:xfrm>
          <a:off x="2093202" y="965473"/>
          <a:ext cx="1171575" cy="1095375"/>
        </p:xfrm>
        <a:graphic>
          <a:graphicData uri="http://schemas.openxmlformats.org/presentationml/2006/ole">
            <mc:AlternateContent xmlns:mc="http://schemas.openxmlformats.org/markup-compatibility/2006">
              <mc:Choice xmlns:v="urn:schemas-microsoft-com:vml" Requires="v">
                <p:oleObj spid="_x0000_s337995" name="文档" r:id="rId20" imgW="1175107" imgH="1096867" progId="Word.Document.12">
                  <p:embed/>
                </p:oleObj>
              </mc:Choice>
              <mc:Fallback>
                <p:oleObj name="文档" r:id="rId20" imgW="1175107" imgH="1096867" progId="Word.Document.12">
                  <p:embed/>
                  <p:pic>
                    <p:nvPicPr>
                      <p:cNvPr id="0" name=""/>
                      <p:cNvPicPr/>
                      <p:nvPr/>
                    </p:nvPicPr>
                    <p:blipFill>
                      <a:blip r:embed="rId21"/>
                      <a:stretch>
                        <a:fillRect/>
                      </a:stretch>
                    </p:blipFill>
                    <p:spPr>
                      <a:xfrm>
                        <a:off x="2093202" y="965473"/>
                        <a:ext cx="1171575" cy="1095375"/>
                      </a:xfrm>
                      <a:prstGeom prst="rect">
                        <a:avLst/>
                      </a:prstGeom>
                    </p:spPr>
                  </p:pic>
                </p:oleObj>
              </mc:Fallback>
            </mc:AlternateContent>
          </a:graphicData>
        </a:graphic>
      </p:graphicFrame>
      <p:sp>
        <p:nvSpPr>
          <p:cNvPr id="29" name="矩形 28"/>
          <p:cNvSpPr/>
          <p:nvPr/>
        </p:nvSpPr>
        <p:spPr>
          <a:xfrm>
            <a:off x="334566" y="2308326"/>
            <a:ext cx="11392669" cy="68862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设圆柱的底面半径为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，则母线长为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0" name="对象 29"/>
          <p:cNvGraphicFramePr>
            <a:graphicFrameLocks noChangeAspect="1"/>
          </p:cNvGraphicFramePr>
          <p:nvPr>
            <p:extLst>
              <p:ext uri="{D42A27DB-BD31-4B8C-83A1-F6EECF244321}">
                <p14:modId xmlns:p14="http://schemas.microsoft.com/office/powerpoint/2010/main" val="3998369425"/>
              </p:ext>
            </p:extLst>
          </p:nvPr>
        </p:nvGraphicFramePr>
        <p:xfrm>
          <a:off x="457200" y="3194670"/>
          <a:ext cx="5257800" cy="1314450"/>
        </p:xfrm>
        <a:graphic>
          <a:graphicData uri="http://schemas.openxmlformats.org/presentationml/2006/ole">
            <mc:AlternateContent xmlns:mc="http://schemas.openxmlformats.org/markup-compatibility/2006">
              <mc:Choice xmlns:v="urn:schemas-microsoft-com:vml" Requires="v">
                <p:oleObj spid="_x0000_s337996" name="文档" r:id="rId23" imgW="5260449" imgH="1316456" progId="Word.Document.12">
                  <p:embed/>
                </p:oleObj>
              </mc:Choice>
              <mc:Fallback>
                <p:oleObj name="文档" r:id="rId23" imgW="5260449" imgH="1316456" progId="Word.Document.12">
                  <p:embed/>
                  <p:pic>
                    <p:nvPicPr>
                      <p:cNvPr id="0" name=""/>
                      <p:cNvPicPr/>
                      <p:nvPr/>
                    </p:nvPicPr>
                    <p:blipFill>
                      <a:blip r:embed="rId24"/>
                      <a:stretch>
                        <a:fillRect/>
                      </a:stretch>
                    </p:blipFill>
                    <p:spPr>
                      <a:xfrm>
                        <a:off x="457200" y="3194670"/>
                        <a:ext cx="5257800" cy="1314450"/>
                      </a:xfrm>
                      <a:prstGeom prst="rect">
                        <a:avLst/>
                      </a:prstGeom>
                    </p:spPr>
                  </p:pic>
                </p:oleObj>
              </mc:Fallback>
            </mc:AlternateContent>
          </a:graphicData>
        </a:graphic>
      </p:graphicFrame>
      <p:graphicFrame>
        <p:nvGraphicFramePr>
          <p:cNvPr id="31" name="对象 30"/>
          <p:cNvGraphicFramePr>
            <a:graphicFrameLocks noChangeAspect="1"/>
          </p:cNvGraphicFramePr>
          <p:nvPr>
            <p:extLst>
              <p:ext uri="{D42A27DB-BD31-4B8C-83A1-F6EECF244321}">
                <p14:modId xmlns:p14="http://schemas.microsoft.com/office/powerpoint/2010/main" val="2977813586"/>
              </p:ext>
            </p:extLst>
          </p:nvPr>
        </p:nvGraphicFramePr>
        <p:xfrm>
          <a:off x="457200" y="4130774"/>
          <a:ext cx="5257800" cy="1314450"/>
        </p:xfrm>
        <a:graphic>
          <a:graphicData uri="http://schemas.openxmlformats.org/presentationml/2006/ole">
            <mc:AlternateContent xmlns:mc="http://schemas.openxmlformats.org/markup-compatibility/2006">
              <mc:Choice xmlns:v="urn:schemas-microsoft-com:vml" Requires="v">
                <p:oleObj spid="_x0000_s337997" name="文档" r:id="rId26" imgW="5260449" imgH="1318259" progId="Word.Document.12">
                  <p:embed/>
                </p:oleObj>
              </mc:Choice>
              <mc:Fallback>
                <p:oleObj name="文档" r:id="rId26" imgW="5260449" imgH="1318259" progId="Word.Document.12">
                  <p:embed/>
                  <p:pic>
                    <p:nvPicPr>
                      <p:cNvPr id="0" name=""/>
                      <p:cNvPicPr/>
                      <p:nvPr/>
                    </p:nvPicPr>
                    <p:blipFill>
                      <a:blip r:embed="rId27"/>
                      <a:stretch>
                        <a:fillRect/>
                      </a:stretch>
                    </p:blipFill>
                    <p:spPr>
                      <a:xfrm>
                        <a:off x="457200" y="4130774"/>
                        <a:ext cx="5257800" cy="1314450"/>
                      </a:xfrm>
                      <a:prstGeom prst="rect">
                        <a:avLst/>
                      </a:prstGeom>
                    </p:spPr>
                  </p:pic>
                </p:oleObj>
              </mc:Fallback>
            </mc:AlternateContent>
          </a:graphicData>
        </a:graphic>
      </p:graphicFrame>
    </p:spTree>
    <p:extLst>
      <p:ext uri="{BB962C8B-B14F-4D97-AF65-F5344CB8AC3E}">
        <p14:creationId xmlns:p14="http://schemas.microsoft.com/office/powerpoint/2010/main" val="211109642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linds(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34566" y="431255"/>
            <a:ext cx="11392669" cy="141574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一圆锥底面半径为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，母线长为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，将此圆锥沿一条母线展开，得到的扇形的面积为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8"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9"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0"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2"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3"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4"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p>
        </p:txBody>
      </p:sp>
      <p:sp>
        <p:nvSpPr>
          <p:cNvPr id="36"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7"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38"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39"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0"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1"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2"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3"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3" name="矩形 2"/>
          <p:cNvSpPr/>
          <p:nvPr/>
        </p:nvSpPr>
        <p:spPr>
          <a:xfrm>
            <a:off x="2601476" y="1224195"/>
            <a:ext cx="724878" cy="523220"/>
          </a:xfrm>
          <a:prstGeom prst="rect">
            <a:avLst/>
          </a:prstGeom>
        </p:spPr>
        <p:txBody>
          <a:bodyPr wrap="none">
            <a:spAutoFit/>
          </a:bodyPr>
          <a:lstStyle/>
          <a:p>
            <a:r>
              <a:rPr lang="en-US" altLang="zh-CN" sz="2800" kern="100">
                <a:solidFill>
                  <a:srgbClr val="C00000"/>
                </a:solidFill>
                <a:latin typeface="Times New Roman" panose="02020603050405020304" pitchFamily="18" charset="0"/>
                <a:ea typeface="方正中等线简体" panose="03000509000000000000" pitchFamily="65" charset="-122"/>
              </a:rPr>
              <a:t>12π</a:t>
            </a:r>
            <a:endParaRPr lang="zh-CN" altLang="en-US" dirty="0"/>
          </a:p>
        </p:txBody>
      </p:sp>
      <p:sp>
        <p:nvSpPr>
          <p:cNvPr id="23" name="矩形 22"/>
          <p:cNvSpPr/>
          <p:nvPr/>
        </p:nvSpPr>
        <p:spPr>
          <a:xfrm>
            <a:off x="334566" y="2132856"/>
            <a:ext cx="11392669" cy="134156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因为圆锥的底面半径为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，所以底面圆的周长为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4π</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故</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将此圆锥沿一条母线展开，</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8137336"/>
              </p:ext>
            </p:extLst>
          </p:nvPr>
        </p:nvGraphicFramePr>
        <p:xfrm>
          <a:off x="479376" y="3520355"/>
          <a:ext cx="6167437" cy="1420813"/>
        </p:xfrm>
        <a:graphic>
          <a:graphicData uri="http://schemas.openxmlformats.org/presentationml/2006/ole">
            <mc:AlternateContent xmlns:mc="http://schemas.openxmlformats.org/markup-compatibility/2006">
              <mc:Choice xmlns:v="urn:schemas-microsoft-com:vml" Requires="v">
                <p:oleObj spid="_x0000_s349208" name="文档" r:id="rId20" imgW="6167587" imgH="1420777" progId="Word.Document.12">
                  <p:embed/>
                </p:oleObj>
              </mc:Choice>
              <mc:Fallback>
                <p:oleObj name="文档" r:id="rId20" imgW="6167587" imgH="1420777" progId="Word.Document.12">
                  <p:embed/>
                  <p:pic>
                    <p:nvPicPr>
                      <p:cNvPr id="0" name=""/>
                      <p:cNvPicPr/>
                      <p:nvPr/>
                    </p:nvPicPr>
                    <p:blipFill>
                      <a:blip r:embed="rId21"/>
                      <a:stretch>
                        <a:fillRect/>
                      </a:stretch>
                    </p:blipFill>
                    <p:spPr>
                      <a:xfrm>
                        <a:off x="479376" y="3520355"/>
                        <a:ext cx="6167437" cy="1420813"/>
                      </a:xfrm>
                      <a:prstGeom prst="rect">
                        <a:avLst/>
                      </a:prstGeom>
                    </p:spPr>
                  </p:pic>
                </p:oleObj>
              </mc:Fallback>
            </mc:AlternateContent>
          </a:graphicData>
        </a:graphic>
      </p:graphicFrame>
    </p:spTree>
    <p:extLst>
      <p:ext uri="{BB962C8B-B14F-4D97-AF65-F5344CB8AC3E}">
        <p14:creationId xmlns:p14="http://schemas.microsoft.com/office/powerpoint/2010/main" val="208049882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linds(horizont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blinds(horizontal)">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334566" y="981522"/>
            <a:ext cx="11392669" cy="134156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一个圆锥的高为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cm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，母线与轴的夹角为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，求圆锥的母线长及圆锥的轴截面的面积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8"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3"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5"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6"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7"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9"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p>
        </p:txBody>
      </p:sp>
      <p:sp>
        <p:nvSpPr>
          <p:cNvPr id="50"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1"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2"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3"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4"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5"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6"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229388871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334566" y="188640"/>
            <a:ext cx="11392669" cy="206207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solidFill>
                  <a:srgbClr val="0000FF"/>
                </a:solidFill>
                <a:latin typeface="+mj-ea"/>
                <a:ea typeface="+mj-ea"/>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如图为轴截面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，圆锥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的底面直径为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为高，</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为母线，则</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ASO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Rt</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SOA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4" name="对象 23"/>
          <p:cNvGraphicFramePr>
            <a:graphicFrameLocks noChangeAspect="1"/>
          </p:cNvGraphicFramePr>
          <p:nvPr>
            <p:extLst>
              <p:ext uri="{D42A27DB-BD31-4B8C-83A1-F6EECF244321}">
                <p14:modId xmlns:p14="http://schemas.microsoft.com/office/powerpoint/2010/main" val="2420986652"/>
              </p:ext>
            </p:extLst>
          </p:nvPr>
        </p:nvGraphicFramePr>
        <p:xfrm>
          <a:off x="457200" y="2204864"/>
          <a:ext cx="6696075" cy="1619250"/>
        </p:xfrm>
        <a:graphic>
          <a:graphicData uri="http://schemas.openxmlformats.org/presentationml/2006/ole">
            <mc:AlternateContent xmlns:mc="http://schemas.openxmlformats.org/markup-compatibility/2006">
              <mc:Choice xmlns:v="urn:schemas-microsoft-com:vml" Requires="v">
                <p:oleObj spid="_x0000_s387100" name="文档" r:id="rId4" imgW="6697687" imgH="1620811" progId="Word.Document.12">
                  <p:embed/>
                </p:oleObj>
              </mc:Choice>
              <mc:Fallback>
                <p:oleObj name="文档" r:id="rId4" imgW="6697687" imgH="1620811" progId="Word.Document.12">
                  <p:embed/>
                  <p:pic>
                    <p:nvPicPr>
                      <p:cNvPr id="0" name=""/>
                      <p:cNvPicPr/>
                      <p:nvPr/>
                    </p:nvPicPr>
                    <p:blipFill>
                      <a:blip r:embed="rId5"/>
                      <a:stretch>
                        <a:fillRect/>
                      </a:stretch>
                    </p:blipFill>
                    <p:spPr>
                      <a:xfrm>
                        <a:off x="457200" y="2204864"/>
                        <a:ext cx="6696075" cy="1619250"/>
                      </a:xfrm>
                      <a:prstGeom prst="rect">
                        <a:avLst/>
                      </a:prstGeom>
                    </p:spPr>
                  </p:pic>
                </p:oleObj>
              </mc:Fallback>
            </mc:AlternateContent>
          </a:graphicData>
        </a:graphic>
      </p:graphicFrame>
      <p:pic>
        <p:nvPicPr>
          <p:cNvPr id="387075" name="Picture 3" descr="S44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26878" y="1124744"/>
            <a:ext cx="2657834" cy="243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对象 21"/>
          <p:cNvGraphicFramePr>
            <a:graphicFrameLocks noChangeAspect="1"/>
          </p:cNvGraphicFramePr>
          <p:nvPr>
            <p:extLst>
              <p:ext uri="{D42A27DB-BD31-4B8C-83A1-F6EECF244321}">
                <p14:modId xmlns:p14="http://schemas.microsoft.com/office/powerpoint/2010/main" val="3417912584"/>
              </p:ext>
            </p:extLst>
          </p:nvPr>
        </p:nvGraphicFramePr>
        <p:xfrm>
          <a:off x="457200" y="3140968"/>
          <a:ext cx="6696075" cy="1781175"/>
        </p:xfrm>
        <a:graphic>
          <a:graphicData uri="http://schemas.openxmlformats.org/presentationml/2006/ole">
            <mc:AlternateContent xmlns:mc="http://schemas.openxmlformats.org/markup-compatibility/2006">
              <mc:Choice xmlns:v="urn:schemas-microsoft-com:vml" Requires="v">
                <p:oleObj spid="_x0000_s387101" name="文档" r:id="rId8" imgW="6697687" imgH="1783000" progId="Word.Document.12">
                  <p:embed/>
                </p:oleObj>
              </mc:Choice>
              <mc:Fallback>
                <p:oleObj name="文档" r:id="rId8" imgW="6697687" imgH="1783000" progId="Word.Document.12">
                  <p:embed/>
                  <p:pic>
                    <p:nvPicPr>
                      <p:cNvPr id="0" name=""/>
                      <p:cNvPicPr/>
                      <p:nvPr/>
                    </p:nvPicPr>
                    <p:blipFill>
                      <a:blip r:embed="rId9"/>
                      <a:stretch>
                        <a:fillRect/>
                      </a:stretch>
                    </p:blipFill>
                    <p:spPr>
                      <a:xfrm>
                        <a:off x="457200" y="3140968"/>
                        <a:ext cx="6696075" cy="1781175"/>
                      </a:xfrm>
                      <a:prstGeom prst="rect">
                        <a:avLst/>
                      </a:prstGeom>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3451377755"/>
              </p:ext>
            </p:extLst>
          </p:nvPr>
        </p:nvGraphicFramePr>
        <p:xfrm>
          <a:off x="457200" y="4365104"/>
          <a:ext cx="6696075" cy="1781175"/>
        </p:xfrm>
        <a:graphic>
          <a:graphicData uri="http://schemas.openxmlformats.org/presentationml/2006/ole">
            <mc:AlternateContent xmlns:mc="http://schemas.openxmlformats.org/markup-compatibility/2006">
              <mc:Choice xmlns:v="urn:schemas-microsoft-com:vml" Requires="v">
                <p:oleObj spid="_x0000_s387102" name="文档" r:id="rId11" imgW="6697687" imgH="1784802" progId="Word.Document.12">
                  <p:embed/>
                </p:oleObj>
              </mc:Choice>
              <mc:Fallback>
                <p:oleObj name="文档" r:id="rId11" imgW="6697687" imgH="1784802" progId="Word.Document.12">
                  <p:embed/>
                  <p:pic>
                    <p:nvPicPr>
                      <p:cNvPr id="0" name=""/>
                      <p:cNvPicPr/>
                      <p:nvPr/>
                    </p:nvPicPr>
                    <p:blipFill>
                      <a:blip r:embed="rId12"/>
                      <a:stretch>
                        <a:fillRect/>
                      </a:stretch>
                    </p:blipFill>
                    <p:spPr>
                      <a:xfrm>
                        <a:off x="457200" y="4365104"/>
                        <a:ext cx="6696075" cy="1781175"/>
                      </a:xfrm>
                      <a:prstGeom prst="rect">
                        <a:avLst/>
                      </a:prstGeom>
                    </p:spPr>
                  </p:pic>
                </p:oleObj>
              </mc:Fallback>
            </mc:AlternateContent>
          </a:graphicData>
        </a:graphic>
      </p:graphicFrame>
      <p:graphicFrame>
        <p:nvGraphicFramePr>
          <p:cNvPr id="29" name="对象 28"/>
          <p:cNvGraphicFramePr>
            <a:graphicFrameLocks noChangeAspect="1"/>
          </p:cNvGraphicFramePr>
          <p:nvPr>
            <p:extLst>
              <p:ext uri="{D42A27DB-BD31-4B8C-83A1-F6EECF244321}">
                <p14:modId xmlns:p14="http://schemas.microsoft.com/office/powerpoint/2010/main" val="1916690754"/>
              </p:ext>
            </p:extLst>
          </p:nvPr>
        </p:nvGraphicFramePr>
        <p:xfrm>
          <a:off x="457200" y="5354191"/>
          <a:ext cx="10953750" cy="1466850"/>
        </p:xfrm>
        <a:graphic>
          <a:graphicData uri="http://schemas.openxmlformats.org/presentationml/2006/ole">
            <mc:AlternateContent xmlns:mc="http://schemas.openxmlformats.org/markup-compatibility/2006">
              <mc:Choice xmlns:v="urn:schemas-microsoft-com:vml" Requires="v">
                <p:oleObj spid="_x0000_s387103" name="文档" r:id="rId14" imgW="10962223" imgH="1464334" progId="Word.Document.12">
                  <p:embed/>
                </p:oleObj>
              </mc:Choice>
              <mc:Fallback>
                <p:oleObj name="文档" r:id="rId14" imgW="10962223" imgH="1464334" progId="Word.Document.12">
                  <p:embed/>
                  <p:pic>
                    <p:nvPicPr>
                      <p:cNvPr id="0" name=""/>
                      <p:cNvPicPr/>
                      <p:nvPr/>
                    </p:nvPicPr>
                    <p:blipFill>
                      <a:blip r:embed="rId15"/>
                      <a:stretch>
                        <a:fillRect/>
                      </a:stretch>
                    </p:blipFill>
                    <p:spPr>
                      <a:xfrm>
                        <a:off x="457200" y="5354191"/>
                        <a:ext cx="10953750" cy="1466850"/>
                      </a:xfrm>
                      <a:prstGeom prst="rect">
                        <a:avLst/>
                      </a:prstGeom>
                    </p:spPr>
                  </p:pic>
                </p:oleObj>
              </mc:Fallback>
            </mc:AlternateContent>
          </a:graphicData>
        </a:graphic>
      </p:graphicFrame>
      <p:sp>
        <p:nvSpPr>
          <p:cNvPr id="60" name="Rectangle 21">
            <a:hlinkClick r:id="rId1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1" name="Rectangle 21">
            <a:hlinkClick r:id="rId1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62" name="Rectangle 21">
            <a:hlinkClick r:id="rId1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3" name="Rectangle 21">
            <a:hlinkClick r:id="rId1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4" name="Rectangle 21">
            <a:hlinkClick r:id="rId2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65" name="Rectangle 21">
            <a:hlinkClick r:id="rId2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66" name="Rectangle 21">
            <a:hlinkClick r:id="rId2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7" name="Rectangle 21">
            <a:hlinkClick r:id="rId2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68" name="Rectangle 21">
            <a:hlinkClick r:id="rId2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p>
        </p:txBody>
      </p:sp>
      <p:sp>
        <p:nvSpPr>
          <p:cNvPr id="69" name="Rectangle 21">
            <a:hlinkClick r:id="rId2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70" name="Rectangle 21">
            <a:hlinkClick r:id="rId2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71" name="Rectangle 21">
            <a:hlinkClick r:id="rId2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72" name="Rectangle 21">
            <a:hlinkClick r:id="rId2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73" name="Rectangle 21">
            <a:hlinkClick r:id="rId2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74" name="Rectangle 21">
            <a:hlinkClick r:id="rId3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75" name="Rectangle 21">
            <a:hlinkClick r:id="rId3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16165275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linds(horizontal)">
                                      <p:cBhvr>
                                        <p:cTn id="7" dur="500"/>
                                        <p:tgtEl>
                                          <p:spTgt spid="2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87075"/>
                                        </p:tgtEl>
                                        <p:attrNameLst>
                                          <p:attrName>style.visibility</p:attrName>
                                        </p:attrNameLst>
                                      </p:cBhvr>
                                      <p:to>
                                        <p:strVal val="visible"/>
                                      </p:to>
                                    </p:set>
                                    <p:animEffect transition="in" filter="blinds(horizontal)">
                                      <p:cBhvr>
                                        <p:cTn id="10" dur="500"/>
                                        <p:tgtEl>
                                          <p:spTgt spid="38707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3">
                                            <p:txEl>
                                              <p:pRg st="1" end="1"/>
                                            </p:txEl>
                                          </p:spTgt>
                                        </p:tgtEl>
                                        <p:attrNameLst>
                                          <p:attrName>style.visibility</p:attrName>
                                        </p:attrNameLst>
                                      </p:cBhvr>
                                      <p:to>
                                        <p:strVal val="visible"/>
                                      </p:to>
                                    </p:set>
                                    <p:animEffect transition="in" filter="blinds(horizontal)">
                                      <p:cBhvr>
                                        <p:cTn id="15" dur="500"/>
                                        <p:tgtEl>
                                          <p:spTgt spid="2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linds(horizont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linds(horizont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linds(horizontal)">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linds(horizontal)">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334567" y="502825"/>
            <a:ext cx="9433842" cy="206207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如图所示，四边形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绕边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所在的直线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旋转，其中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选在射线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上的不同位置时，形成的几何体大小、形状不同，比较其不同点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矩形 20"/>
          <p:cNvSpPr/>
          <p:nvPr/>
        </p:nvSpPr>
        <p:spPr>
          <a:xfrm>
            <a:off x="334566" y="2780928"/>
            <a:ext cx="11392669" cy="327292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solidFill>
                  <a:srgbClr val="0000FF"/>
                </a:solidFill>
                <a:latin typeface="+mj-ea"/>
                <a:ea typeface="+mj-ea"/>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当</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&gt;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时，四边形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绕</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旋转一周所得的空间图形是由底面半径为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的圆柱和圆锥组成的空间图形</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当</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时，四边形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绕</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旋转一周所得的空间图形是圆柱</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当</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&lt;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时，四边形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绕</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旋转一周所得的空间图形是从圆柱中挖去一个同底的圆锥而得到的</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94031" name="Picture 143" descr="S44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27078" y="305619"/>
            <a:ext cx="1505005" cy="26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4"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5"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6"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7"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8"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0"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1"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p>
        </p:txBody>
      </p:sp>
      <p:sp>
        <p:nvSpPr>
          <p:cNvPr id="52"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3"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4"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5"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6"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7"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39137799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linds(horizont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linds(horizont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blinds(horizontal)">
                                      <p:cBhvr>
                                        <p:cTn id="1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8"/>
          <p:cNvSpPr txBox="1"/>
          <p:nvPr/>
        </p:nvSpPr>
        <p:spPr>
          <a:xfrm>
            <a:off x="1023764" y="168040"/>
            <a:ext cx="2524829" cy="572273"/>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综合运用</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3" cstate="email">
            <a:duotone>
              <a:srgbClr val="5B9BD5">
                <a:shade val="45000"/>
                <a:satMod val="135000"/>
              </a:srgb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5"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46" name="矩形 45"/>
          <p:cNvSpPr/>
          <p:nvPr/>
        </p:nvSpPr>
        <p:spPr>
          <a:xfrm>
            <a:off x="334566" y="836712"/>
            <a:ext cx="11392669" cy="134156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上、下底面面积分别为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36π</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49π</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，母线长为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的圆台，其两底面之间的距离为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7" name="对象 46"/>
          <p:cNvGraphicFramePr>
            <a:graphicFrameLocks noChangeAspect="1"/>
          </p:cNvGraphicFramePr>
          <p:nvPr>
            <p:extLst>
              <p:ext uri="{D42A27DB-BD31-4B8C-83A1-F6EECF244321}">
                <p14:modId xmlns:p14="http://schemas.microsoft.com/office/powerpoint/2010/main" val="941216554"/>
              </p:ext>
            </p:extLst>
          </p:nvPr>
        </p:nvGraphicFramePr>
        <p:xfrm>
          <a:off x="457200" y="2343497"/>
          <a:ext cx="11182350" cy="1228725"/>
        </p:xfrm>
        <a:graphic>
          <a:graphicData uri="http://schemas.openxmlformats.org/presentationml/2006/ole">
            <mc:AlternateContent xmlns:mc="http://schemas.openxmlformats.org/markup-compatibility/2006">
              <mc:Choice xmlns:v="urn:schemas-microsoft-com:vml" Requires="v">
                <p:oleObj spid="_x0000_s368669" name="文档" r:id="rId7" imgW="11190918" imgH="1226748" progId="Word.Document.12">
                  <p:embed/>
                </p:oleObj>
              </mc:Choice>
              <mc:Fallback>
                <p:oleObj name="文档" r:id="rId7" imgW="11190918" imgH="1226748" progId="Word.Document.12">
                  <p:embed/>
                  <p:pic>
                    <p:nvPicPr>
                      <p:cNvPr id="0" name=""/>
                      <p:cNvPicPr/>
                      <p:nvPr/>
                    </p:nvPicPr>
                    <p:blipFill>
                      <a:blip r:embed="rId8"/>
                      <a:stretch>
                        <a:fillRect/>
                      </a:stretch>
                    </p:blipFill>
                    <p:spPr>
                      <a:xfrm>
                        <a:off x="457200" y="2343497"/>
                        <a:ext cx="11182350" cy="1228725"/>
                      </a:xfrm>
                      <a:prstGeom prst="rect">
                        <a:avLst/>
                      </a:prstGeom>
                    </p:spPr>
                  </p:pic>
                </p:oleObj>
              </mc:Fallback>
            </mc:AlternateContent>
          </a:graphicData>
        </a:graphic>
      </p:graphicFrame>
      <p:sp>
        <p:nvSpPr>
          <p:cNvPr id="48" name="TextBox 14"/>
          <p:cNvSpPr txBox="1"/>
          <p:nvPr/>
        </p:nvSpPr>
        <p:spPr>
          <a:xfrm>
            <a:off x="7949158" y="2161505"/>
            <a:ext cx="657692"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7" name="矩形 26"/>
          <p:cNvSpPr/>
          <p:nvPr/>
        </p:nvSpPr>
        <p:spPr>
          <a:xfrm>
            <a:off x="334566" y="3095551"/>
            <a:ext cx="11392669" cy="134156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圆台的母线长</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，高</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和上、下两底面圆的半径</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满足</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关系式</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i="1" kern="100" dirty="0" smtClean="0">
                <a:latin typeface="Times New Roman" panose="02020603050405020304" pitchFamily="18" charset="0"/>
                <a:ea typeface="黑体" panose="02010609060101010101" pitchFamily="49" charset="-122"/>
                <a:cs typeface="Courier New" panose="02070309020205020404" pitchFamily="49" charset="0"/>
              </a:rPr>
              <a:t>l</a:t>
            </a:r>
            <a:r>
              <a:rPr lang="en-US" altLang="zh-CN" sz="2800" kern="100" baseline="30000" dirty="0" smtClean="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8" name="对象 27"/>
          <p:cNvGraphicFramePr>
            <a:graphicFrameLocks noChangeAspect="1"/>
          </p:cNvGraphicFramePr>
          <p:nvPr>
            <p:extLst>
              <p:ext uri="{D42A27DB-BD31-4B8C-83A1-F6EECF244321}">
                <p14:modId xmlns:p14="http://schemas.microsoft.com/office/powerpoint/2010/main" val="4107641134"/>
              </p:ext>
            </p:extLst>
          </p:nvPr>
        </p:nvGraphicFramePr>
        <p:xfrm>
          <a:off x="457200" y="4646265"/>
          <a:ext cx="8477250" cy="942975"/>
        </p:xfrm>
        <a:graphic>
          <a:graphicData uri="http://schemas.openxmlformats.org/presentationml/2006/ole">
            <mc:AlternateContent xmlns:mc="http://schemas.openxmlformats.org/markup-compatibility/2006">
              <mc:Choice xmlns:v="urn:schemas-microsoft-com:vml" Requires="v">
                <p:oleObj spid="_x0000_s368670" name="文档" r:id="rId10" imgW="8478363" imgH="943941" progId="Word.Document.12">
                  <p:embed/>
                </p:oleObj>
              </mc:Choice>
              <mc:Fallback>
                <p:oleObj name="文档" r:id="rId10" imgW="8478363" imgH="943941" progId="Word.Document.12">
                  <p:embed/>
                  <p:pic>
                    <p:nvPicPr>
                      <p:cNvPr id="0" name=""/>
                      <p:cNvPicPr/>
                      <p:nvPr/>
                    </p:nvPicPr>
                    <p:blipFill>
                      <a:blip r:embed="rId11"/>
                      <a:stretch>
                        <a:fillRect/>
                      </a:stretch>
                    </p:blipFill>
                    <p:spPr>
                      <a:xfrm>
                        <a:off x="457200" y="4646265"/>
                        <a:ext cx="8477250" cy="942975"/>
                      </a:xfrm>
                      <a:prstGeom prst="rect">
                        <a:avLst/>
                      </a:prstGeom>
                    </p:spPr>
                  </p:pic>
                </p:oleObj>
              </mc:Fallback>
            </mc:AlternateContent>
          </a:graphicData>
        </a:graphic>
      </p:graphicFrame>
      <p:graphicFrame>
        <p:nvGraphicFramePr>
          <p:cNvPr id="29" name="对象 28"/>
          <p:cNvGraphicFramePr>
            <a:graphicFrameLocks noChangeAspect="1"/>
          </p:cNvGraphicFramePr>
          <p:nvPr>
            <p:extLst>
              <p:ext uri="{D42A27DB-BD31-4B8C-83A1-F6EECF244321}">
                <p14:modId xmlns:p14="http://schemas.microsoft.com/office/powerpoint/2010/main" val="3511464136"/>
              </p:ext>
            </p:extLst>
          </p:nvPr>
        </p:nvGraphicFramePr>
        <p:xfrm>
          <a:off x="457200" y="5301208"/>
          <a:ext cx="8477250" cy="942975"/>
        </p:xfrm>
        <a:graphic>
          <a:graphicData uri="http://schemas.openxmlformats.org/presentationml/2006/ole">
            <mc:AlternateContent xmlns:mc="http://schemas.openxmlformats.org/markup-compatibility/2006">
              <mc:Choice xmlns:v="urn:schemas-microsoft-com:vml" Requires="v">
                <p:oleObj spid="_x0000_s368671" name="文档" r:id="rId13" imgW="8478363" imgH="945743" progId="Word.Document.12">
                  <p:embed/>
                </p:oleObj>
              </mc:Choice>
              <mc:Fallback>
                <p:oleObj name="文档" r:id="rId13" imgW="8478363" imgH="945743" progId="Word.Document.12">
                  <p:embed/>
                  <p:pic>
                    <p:nvPicPr>
                      <p:cNvPr id="0" name=""/>
                      <p:cNvPicPr/>
                      <p:nvPr/>
                    </p:nvPicPr>
                    <p:blipFill>
                      <a:blip r:embed="rId14"/>
                      <a:stretch>
                        <a:fillRect/>
                      </a:stretch>
                    </p:blipFill>
                    <p:spPr>
                      <a:xfrm>
                        <a:off x="457200" y="5301208"/>
                        <a:ext cx="8477250" cy="942975"/>
                      </a:xfrm>
                      <a:prstGeom prst="rect">
                        <a:avLst/>
                      </a:prstGeom>
                    </p:spPr>
                  </p:pic>
                </p:oleObj>
              </mc:Fallback>
            </mc:AlternateContent>
          </a:graphicData>
        </a:graphic>
      </p:graphicFrame>
      <p:sp>
        <p:nvSpPr>
          <p:cNvPr id="30" name="Rectangle 21">
            <a:hlinkClick r:id="rId1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1" name="Rectangle 21">
            <a:hlinkClick r:id="rId1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2" name="Rectangle 21">
            <a:hlinkClick r:id="rId1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1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4" name="Rectangle 21">
            <a:hlinkClick r:id="rId1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5" name="Rectangle 21">
            <a:hlinkClick r:id="rId2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6" name="Rectangle 21">
            <a:hlinkClick r:id="rId2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2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8" name="Rectangle 21">
            <a:hlinkClick r:id="rId2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9" name="Rectangle 21">
            <a:hlinkClick r:id="rId2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0" name="Rectangle 21">
            <a:hlinkClick r:id="rId2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p>
        </p:txBody>
      </p:sp>
      <p:sp>
        <p:nvSpPr>
          <p:cNvPr id="41" name="Rectangle 21">
            <a:hlinkClick r:id="rId2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2" name="Rectangle 21">
            <a:hlinkClick r:id="rId2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3" name="Rectangle 21">
            <a:hlinkClick r:id="rId2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4" name="Rectangle 21">
            <a:hlinkClick r:id="rId2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5" name="Rectangle 21">
            <a:hlinkClick r:id="rId3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93221834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blinds(horizontal)">
                                      <p:cBhvr>
                                        <p:cTn id="12" dur="5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blinds(horizontal)">
                                      <p:cBhvr>
                                        <p:cTn id="17" dur="500"/>
                                        <p:tgtEl>
                                          <p:spTgt spid="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linds(horizontal)">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334566" y="260648"/>
            <a:ext cx="11392669" cy="328055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如果圆锥的侧面展开图是直径为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的半圆面，那么此圆锥的轴截面是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等边三角形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等腰直角三角形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顶角为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的等腰三角形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其他等腰三角形</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3" name="TextBox 14"/>
          <p:cNvSpPr txBox="1"/>
          <p:nvPr/>
        </p:nvSpPr>
        <p:spPr>
          <a:xfrm>
            <a:off x="210394" y="908720"/>
            <a:ext cx="657692"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1" name="矩形 20"/>
          <p:cNvSpPr/>
          <p:nvPr/>
        </p:nvSpPr>
        <p:spPr>
          <a:xfrm>
            <a:off x="334566" y="3861048"/>
            <a:ext cx="11392669" cy="68862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因为圆锥的侧面展开图是直径为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的半圆面，</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2" name="对象 21"/>
          <p:cNvGraphicFramePr>
            <a:graphicFrameLocks noChangeAspect="1"/>
          </p:cNvGraphicFramePr>
          <p:nvPr>
            <p:extLst>
              <p:ext uri="{D42A27DB-BD31-4B8C-83A1-F6EECF244321}">
                <p14:modId xmlns:p14="http://schemas.microsoft.com/office/powerpoint/2010/main" val="430066337"/>
              </p:ext>
            </p:extLst>
          </p:nvPr>
        </p:nvGraphicFramePr>
        <p:xfrm>
          <a:off x="457200" y="4572000"/>
          <a:ext cx="8905875" cy="1438275"/>
        </p:xfrm>
        <a:graphic>
          <a:graphicData uri="http://schemas.openxmlformats.org/presentationml/2006/ole">
            <mc:AlternateContent xmlns:mc="http://schemas.openxmlformats.org/markup-compatibility/2006">
              <mc:Choice xmlns:v="urn:schemas-microsoft-com:vml" Requires="v">
                <p:oleObj spid="_x0000_s370707" name="文档" r:id="rId4" imgW="8913334" imgH="1435939" progId="Word.Document.12">
                  <p:embed/>
                </p:oleObj>
              </mc:Choice>
              <mc:Fallback>
                <p:oleObj name="文档" r:id="rId4" imgW="8913334" imgH="1435939" progId="Word.Document.12">
                  <p:embed/>
                  <p:pic>
                    <p:nvPicPr>
                      <p:cNvPr id="0" name=""/>
                      <p:cNvPicPr/>
                      <p:nvPr/>
                    </p:nvPicPr>
                    <p:blipFill>
                      <a:blip r:embed="rId5"/>
                      <a:stretch>
                        <a:fillRect/>
                      </a:stretch>
                    </p:blipFill>
                    <p:spPr>
                      <a:xfrm>
                        <a:off x="457200" y="4572000"/>
                        <a:ext cx="8905875" cy="1438275"/>
                      </a:xfrm>
                      <a:prstGeom prst="rect">
                        <a:avLst/>
                      </a:prstGeom>
                    </p:spPr>
                  </p:pic>
                </p:oleObj>
              </mc:Fallback>
            </mc:AlternateContent>
          </a:graphicData>
        </a:graphic>
      </p:graphicFrame>
      <p:sp>
        <p:nvSpPr>
          <p:cNvPr id="23" name="矩形 22"/>
          <p:cNvSpPr/>
          <p:nvPr/>
        </p:nvSpPr>
        <p:spPr>
          <a:xfrm>
            <a:off x="334566" y="5332662"/>
            <a:ext cx="11392669" cy="68862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所以此圆锥的轴截面是等边三角形</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6"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7"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9"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0"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1"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2"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3"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4"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35"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36"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p>
        </p:txBody>
      </p:sp>
      <p:sp>
        <p:nvSpPr>
          <p:cNvPr id="37"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38"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39"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0"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35392202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1" grpId="0"/>
      <p:bldP spid="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334566" y="188640"/>
            <a:ext cx="11392669" cy="198789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如图所示的空间图形是由一个圆柱挖去一个以圆柱上底面为底面，下底面圆心为顶点的圆锥而得到的复杂空间图形，现用一个竖直的平面去截这个复杂空间图形，则截面图形可能是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50225" name="Picture 17" descr="S446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7528" y="2722584"/>
            <a:ext cx="1196976" cy="119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0226" name="Picture 18" descr="S44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5801" y="2215529"/>
            <a:ext cx="6404655" cy="170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4"/>
          <p:cNvSpPr txBox="1"/>
          <p:nvPr/>
        </p:nvSpPr>
        <p:spPr>
          <a:xfrm>
            <a:off x="4060228" y="3321072"/>
            <a:ext cx="657692"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3" name="TextBox 14"/>
          <p:cNvSpPr txBox="1"/>
          <p:nvPr/>
        </p:nvSpPr>
        <p:spPr>
          <a:xfrm>
            <a:off x="9192344" y="3321072"/>
            <a:ext cx="657692"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6" name="矩形 25"/>
          <p:cNvSpPr/>
          <p:nvPr/>
        </p:nvSpPr>
        <p:spPr>
          <a:xfrm>
            <a:off x="334566" y="4249420"/>
            <a:ext cx="11392669" cy="198789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一个圆柱挖去一个圆锥后，剩下的空间图形被一个竖直的平面所截后，圆柱的轮廓是矩形除去一条边，圆锥的轮廓是三角形除去一条边或抛物线的一部分</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4" name="Rectangle 21">
            <a:hlinkClick r:id="rId4"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5" name="Rectangle 21">
            <a:hlinkClick r:id="rId5"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6" name="Rectangle 21">
            <a:hlinkClick r:id="rId6"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7"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8" name="Rectangle 21">
            <a:hlinkClick r:id="rId8"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9" name="Rectangle 21">
            <a:hlinkClick r:id="rId9"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0" name="Rectangle 21">
            <a:hlinkClick r:id="rId10"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1"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2" name="Rectangle 21">
            <a:hlinkClick r:id="rId12"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3" name="Rectangle 21">
            <a:hlinkClick r:id="rId13"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4" name="Rectangle 21">
            <a:hlinkClick r:id="rId14"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5" name="Rectangle 21">
            <a:hlinkClick r:id="rId15"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6" name="Rectangle 21">
            <a:hlinkClick r:id="rId16"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p>
        </p:txBody>
      </p:sp>
      <p:sp>
        <p:nvSpPr>
          <p:cNvPr id="57" name="Rectangle 21">
            <a:hlinkClick r:id="rId17"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8" name="Rectangle 21">
            <a:hlinkClick r:id="rId18"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9" name="Rectangle 21">
            <a:hlinkClick r:id="rId19"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1121388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3" grpId="0"/>
      <p:bldP spid="2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34566" y="260648"/>
            <a:ext cx="11392669" cy="69330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如图所示的空间图形可由平面图形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绕轴旋转而成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0"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1"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2"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4"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5"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6"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8"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9"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0"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1"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2"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3"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p>
        </p:txBody>
      </p:sp>
      <p:sp>
        <p:nvSpPr>
          <p:cNvPr id="54"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5"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379911" name="Picture 7" descr="人二2加1"/>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43472" y="1862045"/>
            <a:ext cx="2287124" cy="156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912" name="Picture 8" descr="人二2加2"/>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1385" y="1052736"/>
            <a:ext cx="6122104" cy="244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6489333" y="345691"/>
            <a:ext cx="902811" cy="523220"/>
          </a:xfrm>
          <a:prstGeom prst="rect">
            <a:avLst/>
          </a:prstGeom>
        </p:spPr>
        <p:txBody>
          <a:bodyPr wrap="none">
            <a:spAutoFit/>
          </a:bodyPr>
          <a:lstStyle/>
          <a:p>
            <a:r>
              <a:rPr lang="en-US" altLang="zh-CN" sz="2800" kern="10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③④</a:t>
            </a:r>
            <a:endParaRPr lang="zh-CN" altLang="en-US" dirty="0"/>
          </a:p>
        </p:txBody>
      </p:sp>
      <p:sp>
        <p:nvSpPr>
          <p:cNvPr id="25" name="矩形 24"/>
          <p:cNvSpPr/>
          <p:nvPr/>
        </p:nvSpPr>
        <p:spPr>
          <a:xfrm>
            <a:off x="334566" y="3933056"/>
            <a:ext cx="11392669" cy="133393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题图中的半球可由</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③</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绕轴旋转一周而成，也可由</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④</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绕轴旋转</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180°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而成</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22810667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拓广探究</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2" cstate="email">
            <a:duotone>
              <a:srgbClr val="5B9BD5">
                <a:shade val="45000"/>
                <a:satMod val="135000"/>
              </a:srgb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4"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7" name="矩形 26"/>
          <p:cNvSpPr/>
          <p:nvPr/>
        </p:nvSpPr>
        <p:spPr>
          <a:xfrm>
            <a:off x="334566" y="911623"/>
            <a:ext cx="11392669" cy="134156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如图，模块</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⑤</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均由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个棱长为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的小正方体构成，模块</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⑥</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个棱长为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的小正方体构成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0"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51"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52"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54"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5"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6"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8"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9"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60"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61"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62"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63"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4"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p>
        </p:txBody>
      </p:sp>
      <p:sp>
        <p:nvSpPr>
          <p:cNvPr id="65"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388098" name="Picture 2" descr="6-268"/>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400" y="2385643"/>
            <a:ext cx="5048737" cy="129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8099" name="Picture 3" descr="6-269"/>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9677" y="2292837"/>
            <a:ext cx="5048737" cy="139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nvSpPr>
        <p:spPr>
          <a:xfrm>
            <a:off x="334566" y="3817372"/>
            <a:ext cx="11392669" cy="206207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若从模块</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⑥</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中拿掉一个小正方体，再从模块</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⑤</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中选出一个模块放到模块</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⑥</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上，使得模块</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⑥</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成为长方体，则</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⑤</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中选出的模块可以是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答案不唯一</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551384" y="5209445"/>
            <a:ext cx="2220480" cy="523220"/>
          </a:xfrm>
          <a:prstGeom prst="rect">
            <a:avLst/>
          </a:prstGeom>
        </p:spPr>
        <p:txBody>
          <a:bodyPr wrap="none">
            <a:spAutoFit/>
          </a:bodyPr>
          <a:lstStyle/>
          <a:p>
            <a:r>
              <a:rPr lang="en-US" altLang="zh-CN" sz="2800" kern="10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①</a:t>
            </a:r>
            <a:r>
              <a:rPr lang="en-US" altLang="zh-CN" sz="2800" kern="100">
                <a:solidFill>
                  <a:srgbClr val="C00000"/>
                </a:solidFill>
                <a:latin typeface="Times New Roman" panose="02020603050405020304" pitchFamily="18" charset="0"/>
                <a:ea typeface="方正中等线简体" panose="03000509000000000000" pitchFamily="65" charset="-122"/>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⑤</a:t>
            </a:r>
            <a:r>
              <a:rPr lang="en-US" altLang="zh-CN" sz="2800" kern="100" dirty="0">
                <a:solidFill>
                  <a:srgbClr val="C00000"/>
                </a:solidFill>
                <a:latin typeface="Times New Roman" panose="02020603050405020304" pitchFamily="18" charset="0"/>
                <a:ea typeface="方正中等线简体" panose="03000509000000000000" pitchFamily="65" charset="-122"/>
              </a:rPr>
              <a:t>)</a:t>
            </a:r>
            <a:endParaRPr lang="zh-CN" altLang="en-US" dirty="0"/>
          </a:p>
        </p:txBody>
      </p:sp>
    </p:spTree>
    <p:extLst>
      <p:ext uri="{BB962C8B-B14F-4D97-AF65-F5344CB8AC3E}">
        <p14:creationId xmlns:p14="http://schemas.microsoft.com/office/powerpoint/2010/main" val="115636710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5"/>
          <p:cNvSpPr txBox="1">
            <a:spLocks/>
          </p:cNvSpPr>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zh-CN" sz="2800" b="1" dirty="0">
                <a:solidFill>
                  <a:srgbClr val="000000"/>
                </a:solidFill>
              </a:rPr>
              <a:t>知识点一　圆柱、圆锥、圆台的概念</a:t>
            </a:r>
          </a:p>
        </p:txBody>
      </p:sp>
      <p:graphicFrame>
        <p:nvGraphicFramePr>
          <p:cNvPr id="3" name="表格 2"/>
          <p:cNvGraphicFramePr>
            <a:graphicFrameLocks noGrp="1"/>
          </p:cNvGraphicFramePr>
          <p:nvPr>
            <p:extLst>
              <p:ext uri="{D42A27DB-BD31-4B8C-83A1-F6EECF244321}">
                <p14:modId xmlns:p14="http://schemas.microsoft.com/office/powerpoint/2010/main" val="18580482"/>
              </p:ext>
            </p:extLst>
          </p:nvPr>
        </p:nvGraphicFramePr>
        <p:xfrm>
          <a:off x="623392" y="1043211"/>
          <a:ext cx="11161240" cy="5699618"/>
        </p:xfrm>
        <a:graphic>
          <a:graphicData uri="http://schemas.openxmlformats.org/drawingml/2006/table">
            <a:tbl>
              <a:tblPr/>
              <a:tblGrid>
                <a:gridCol w="1141886"/>
                <a:gridCol w="5431551"/>
                <a:gridCol w="4587803"/>
              </a:tblGrid>
              <a:tr h="552062">
                <a:tc>
                  <a:txBody>
                    <a:bodyPr/>
                    <a:lstStyle/>
                    <a:p>
                      <a:pPr algn="ctr">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分类</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定义</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图形及表示</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59538">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圆柱</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将</a:t>
                      </a:r>
                      <a:r>
                        <a:rPr lang="en-US" altLang="zh-CN" sz="2800" u="sng"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绕</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着它的一边所在的直线旋转一周，形成的空间图形叫作圆柱</a:t>
                      </a:r>
                      <a:r>
                        <a:rPr lang="en-US" sz="28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这条直线叫作轴</a:t>
                      </a: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于</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轴的边旋转而成的圆面叫作底面</a:t>
                      </a: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50000"/>
                        </a:lnSpc>
                        <a:spcAft>
                          <a:spcPts val="0"/>
                        </a:spcAft>
                      </a:pPr>
                      <a:r>
                        <a:rPr lang="en-US" altLang="zh-CN" sz="2800" u="sng"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于</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轴的边旋转而成的曲面叫作侧面；无论旋转到什么位置</a:t>
                      </a: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50000"/>
                        </a:lnSpc>
                        <a:spcAft>
                          <a:spcPts val="0"/>
                        </a:spcAft>
                      </a:pPr>
                      <a:r>
                        <a:rPr lang="en-US" altLang="zh-CN" sz="2800" u="sng"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于</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轴的边都叫作母线</a:t>
                      </a:r>
                      <a:r>
                        <a:rPr lang="zh-CN" sz="2800" kern="100" baseline="0" dirty="0">
                          <a:effectLst/>
                          <a:latin typeface="宋体" panose="02010600030101010101" pitchFamily="2" charset="-122"/>
                          <a:ea typeface="Times New Roman" panose="02020603050405020304" pitchFamily="18" charset="0"/>
                          <a:cs typeface="Courier New" panose="02070309020205020404" pitchFamily="49" charset="0"/>
                        </a:rPr>
                        <a:t> </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lnSpc>
                          <a:spcPct val="150000"/>
                        </a:lnSpc>
                        <a:spcAft>
                          <a:spcPts val="0"/>
                        </a:spcAft>
                      </a:pPr>
                      <a:r>
                        <a:rPr lang="en-US" sz="28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endParaRPr lang="en-US" alt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50000"/>
                        </a:lnSpc>
                        <a:spcAft>
                          <a:spcPts val="0"/>
                        </a:spcAft>
                      </a:pPr>
                      <a:endParaRPr lang="en-US" alt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50000"/>
                        </a:lnSpc>
                        <a:spcAft>
                          <a:spcPts val="0"/>
                        </a:spcAft>
                      </a:pPr>
                      <a:endParaRPr lang="en-US" alt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50000"/>
                        </a:lnSpc>
                        <a:spcAft>
                          <a:spcPts val="0"/>
                        </a:spcAft>
                      </a:pP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我们</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用表示圆柱轴的字母表示圆柱，上图可表示</a:t>
                      </a: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a:t>
                      </a:r>
                    </a:p>
                    <a:p>
                      <a:pPr marL="72000" algn="l">
                        <a:lnSpc>
                          <a:spcPct val="150000"/>
                        </a:lnSpc>
                        <a:spcAft>
                          <a:spcPts val="0"/>
                        </a:spcAft>
                      </a:pPr>
                      <a:r>
                        <a:rPr lang="en-US" altLang="zh-CN" sz="2800" kern="100" baseline="0" dirty="0" smtClean="0">
                          <a:effectLst/>
                          <a:latin typeface="宋体" panose="02010600030101010101" pitchFamily="2" charset="-122"/>
                          <a:ea typeface="宋体" panose="02010600030101010101" pitchFamily="2" charset="-122"/>
                          <a:cs typeface="Courier New" panose="02070309020205020404" pitchFamily="49" charset="0"/>
                        </a:rPr>
                        <a:t>______</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 name="Picture 5" descr="S42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67490" y="1763291"/>
            <a:ext cx="2509030" cy="291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2207568" y="2060848"/>
            <a:ext cx="902811"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矩形</a:t>
            </a:r>
            <a:endParaRPr lang="zh-CN" altLang="en-US" dirty="0">
              <a:solidFill>
                <a:srgbClr val="C00000"/>
              </a:solidFill>
            </a:endParaRPr>
          </a:p>
        </p:txBody>
      </p:sp>
      <p:sp>
        <p:nvSpPr>
          <p:cNvPr id="9" name="矩形 8"/>
          <p:cNvSpPr/>
          <p:nvPr/>
        </p:nvSpPr>
        <p:spPr>
          <a:xfrm>
            <a:off x="5580684" y="3355758"/>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垂直</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0" name="矩形 9"/>
          <p:cNvSpPr/>
          <p:nvPr/>
        </p:nvSpPr>
        <p:spPr>
          <a:xfrm>
            <a:off x="1848495" y="4615754"/>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不垂直</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2" name="矩形 11"/>
          <p:cNvSpPr/>
          <p:nvPr/>
        </p:nvSpPr>
        <p:spPr>
          <a:xfrm>
            <a:off x="1880954" y="5877272"/>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不垂直</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3" name="矩形 12"/>
          <p:cNvSpPr/>
          <p:nvPr/>
        </p:nvSpPr>
        <p:spPr>
          <a:xfrm>
            <a:off x="10747330" y="5263266"/>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圆柱</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5" name="矩形 14"/>
          <p:cNvSpPr/>
          <p:nvPr/>
        </p:nvSpPr>
        <p:spPr>
          <a:xfrm>
            <a:off x="7392144" y="5858108"/>
            <a:ext cx="1063112" cy="523220"/>
          </a:xfrm>
          <a:prstGeom prst="rect">
            <a:avLst/>
          </a:prstGeom>
        </p:spPr>
        <p:txBody>
          <a:bodyPr wrap="none">
            <a:spAutoFit/>
          </a:bodyPr>
          <a:lstStyle/>
          <a:p>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OO</a:t>
            </a:r>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endParaRPr lang="zh-CN" altLang="en-US" dirty="0">
              <a:solidFill>
                <a:srgbClr val="C00000"/>
              </a:solidFill>
            </a:endParaRPr>
          </a:p>
        </p:txBody>
      </p:sp>
    </p:spTree>
    <p:extLst>
      <p:ext uri="{BB962C8B-B14F-4D97-AF65-F5344CB8AC3E}">
        <p14:creationId xmlns:p14="http://schemas.microsoft.com/office/powerpoint/2010/main" val="382848269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34566" y="1022672"/>
            <a:ext cx="11392669" cy="141574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图可知，</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①</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⑤</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中选出的一个模块可以是</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①</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，也可以是</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②</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，也可以是</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⑤</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0"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51"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52"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54"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5"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6"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8"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9"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60"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61"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62"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63"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4"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p>
        </p:txBody>
      </p:sp>
      <p:sp>
        <p:nvSpPr>
          <p:cNvPr id="65"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388098" name="Picture 2" descr="6-268"/>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400" y="2633747"/>
            <a:ext cx="5048737" cy="129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8099" name="Picture 3" descr="6-269"/>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9677" y="2540941"/>
            <a:ext cx="5048737" cy="139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55476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linds(horizontal)">
                                      <p:cBhvr>
                                        <p:cTn id="7" dur="500"/>
                                        <p:tgtEl>
                                          <p:spTgt spid="2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88098"/>
                                        </p:tgtEl>
                                        <p:attrNameLst>
                                          <p:attrName>style.visibility</p:attrName>
                                        </p:attrNameLst>
                                      </p:cBhvr>
                                      <p:to>
                                        <p:strVal val="visible"/>
                                      </p:to>
                                    </p:set>
                                    <p:animEffect transition="in" filter="blinds(horizontal)">
                                      <p:cBhvr>
                                        <p:cTn id="10" dur="500"/>
                                        <p:tgtEl>
                                          <p:spTgt spid="388098"/>
                                        </p:tgtEl>
                                      </p:cBhvr>
                                    </p:animEffect>
                                  </p:childTnLst>
                                </p:cTn>
                              </p:par>
                              <p:par>
                                <p:cTn id="11" presetID="3" presetClass="entr" presetSubtype="10" fill="hold" nodeType="withEffect">
                                  <p:stCondLst>
                                    <p:cond delay="0"/>
                                  </p:stCondLst>
                                  <p:childTnLst>
                                    <p:set>
                                      <p:cBhvr>
                                        <p:cTn id="12" dur="1" fill="hold">
                                          <p:stCondLst>
                                            <p:cond delay="0"/>
                                          </p:stCondLst>
                                        </p:cTn>
                                        <p:tgtEl>
                                          <p:spTgt spid="388099"/>
                                        </p:tgtEl>
                                        <p:attrNameLst>
                                          <p:attrName>style.visibility</p:attrName>
                                        </p:attrNameLst>
                                      </p:cBhvr>
                                      <p:to>
                                        <p:strVal val="visible"/>
                                      </p:to>
                                    </p:set>
                                    <p:animEffect transition="in" filter="blinds(horizontal)">
                                      <p:cBhvr>
                                        <p:cTn id="13" dur="500"/>
                                        <p:tgtEl>
                                          <p:spTgt spid="388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34566" y="476672"/>
            <a:ext cx="11392669" cy="141574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若从模块</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⑤</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中选出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个放到模块</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⑥</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上，使模块</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⑥</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成为棱长为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的大正方体，则选出的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个模块是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答案不唯一</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0"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51"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52"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54"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5"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6"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8"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9"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60"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61"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62"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63"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4"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p>
        </p:txBody>
      </p:sp>
      <p:sp>
        <p:nvSpPr>
          <p:cNvPr id="65"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388098" name="Picture 2" descr="6-268"/>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400" y="2385643"/>
            <a:ext cx="5048737" cy="129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8099" name="Picture 3" descr="6-269"/>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9677" y="2292837"/>
            <a:ext cx="5048737" cy="139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872667" y="1233180"/>
            <a:ext cx="4374916" cy="523220"/>
          </a:xfrm>
          <a:prstGeom prst="rect">
            <a:avLst/>
          </a:prstGeom>
        </p:spPr>
        <p:txBody>
          <a:bodyPr wrap="none">
            <a:spAutoFit/>
          </a:bodyPr>
          <a:lstStyle/>
          <a:p>
            <a:r>
              <a:rPr lang="en-US" altLang="zh-CN" sz="2800" kern="10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①②⑤</a:t>
            </a:r>
            <a:r>
              <a:rPr lang="en-US" altLang="zh-CN" sz="2800" kern="100">
                <a:solidFill>
                  <a:srgbClr val="C00000"/>
                </a:solidFill>
                <a:latin typeface="Times New Roman" panose="02020603050405020304" pitchFamily="18" charset="0"/>
                <a:ea typeface="方正中等线简体" panose="03000509000000000000" pitchFamily="65" charset="-122"/>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①④⑤</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②③④</a:t>
            </a:r>
            <a:r>
              <a:rPr lang="en-US" altLang="zh-CN" sz="2800" kern="100" dirty="0">
                <a:solidFill>
                  <a:srgbClr val="C00000"/>
                </a:solidFill>
                <a:latin typeface="Times New Roman" panose="02020603050405020304" pitchFamily="18" charset="0"/>
                <a:ea typeface="方正中等线简体" panose="03000509000000000000" pitchFamily="65" charset="-122"/>
              </a:rPr>
              <a:t>)</a:t>
            </a:r>
            <a:endParaRPr lang="zh-CN" altLang="en-US" dirty="0"/>
          </a:p>
        </p:txBody>
      </p:sp>
      <p:sp>
        <p:nvSpPr>
          <p:cNvPr id="28" name="矩形 27"/>
          <p:cNvSpPr/>
          <p:nvPr/>
        </p:nvSpPr>
        <p:spPr>
          <a:xfrm>
            <a:off x="334566" y="4180629"/>
            <a:ext cx="11392669" cy="76941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以</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①②⑤</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为例，中间层用</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⑤</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补齐，最上层用</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①②</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答案不唯一</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0428660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blinds(horizontal)">
                                      <p:cBhvr>
                                        <p:cTn id="12"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34566" y="1151335"/>
            <a:ext cx="11392669" cy="134156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已知一个圆锥的底面半径为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，高为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，在此圆锥内有一个内接正方体，这个内接正方体的顶点在圆锥的底面和侧面上，求此正方体的棱长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9"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0"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1"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3"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4"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5"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7"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8"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9"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0"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1"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2"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3"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4"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378159347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对象 22"/>
          <p:cNvGraphicFramePr>
            <a:graphicFrameLocks noChangeAspect="1"/>
          </p:cNvGraphicFramePr>
          <p:nvPr>
            <p:extLst>
              <p:ext uri="{D42A27DB-BD31-4B8C-83A1-F6EECF244321}">
                <p14:modId xmlns:p14="http://schemas.microsoft.com/office/powerpoint/2010/main" val="1984439428"/>
              </p:ext>
            </p:extLst>
          </p:nvPr>
        </p:nvGraphicFramePr>
        <p:xfrm>
          <a:off x="487536" y="5333583"/>
          <a:ext cx="9801225" cy="1149350"/>
        </p:xfrm>
        <a:graphic>
          <a:graphicData uri="http://schemas.openxmlformats.org/presentationml/2006/ole">
            <mc:AlternateContent xmlns:mc="http://schemas.openxmlformats.org/markup-compatibility/2006">
              <mc:Choice xmlns:v="urn:schemas-microsoft-com:vml" Requires="v">
                <p:oleObj spid="_x0000_s389129" name="文档" r:id="rId4" imgW="9801352" imgH="1148948" progId="Word.Document.12">
                  <p:embed/>
                </p:oleObj>
              </mc:Choice>
              <mc:Fallback>
                <p:oleObj name="文档" r:id="rId4" imgW="9801352" imgH="1148948" progId="Word.Document.12">
                  <p:embed/>
                  <p:pic>
                    <p:nvPicPr>
                      <p:cNvPr id="0" name=""/>
                      <p:cNvPicPr/>
                      <p:nvPr/>
                    </p:nvPicPr>
                    <p:blipFill>
                      <a:blip r:embed="rId5"/>
                      <a:stretch>
                        <a:fillRect/>
                      </a:stretch>
                    </p:blipFill>
                    <p:spPr>
                      <a:xfrm>
                        <a:off x="487536" y="5333583"/>
                        <a:ext cx="9801225" cy="1149350"/>
                      </a:xfrm>
                      <a:prstGeom prst="rect">
                        <a:avLst/>
                      </a:prstGeom>
                    </p:spPr>
                  </p:pic>
                </p:oleObj>
              </mc:Fallback>
            </mc:AlternateContent>
          </a:graphicData>
        </a:graphic>
      </p:graphicFrame>
      <p:sp>
        <p:nvSpPr>
          <p:cNvPr id="20" name="矩形 19"/>
          <p:cNvSpPr/>
          <p:nvPr/>
        </p:nvSpPr>
        <p:spPr>
          <a:xfrm>
            <a:off x="334566" y="144526"/>
            <a:ext cx="11392669" cy="270841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作出圆锥的一个轴截面如图所示</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其中</a:t>
            </a:r>
            <a:r>
              <a:rPr lang="en-US" altLang="zh-CN" sz="2800" i="1" kern="100" dirty="0">
                <a:latin typeface="Times New Roman" panose="02020603050405020304" pitchFamily="18" charset="0"/>
                <a:ea typeface="黑体" panose="02010609060101010101" pitchFamily="49" charset="-122"/>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为母线，</a:t>
            </a:r>
            <a:r>
              <a:rPr lang="en-US" altLang="zh-CN" sz="2800" i="1" kern="100" dirty="0">
                <a:latin typeface="Times New Roman" panose="02020603050405020304" pitchFamily="18" charset="0"/>
                <a:ea typeface="黑体" panose="02010609060101010101" pitchFamily="49" charset="-122"/>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为底面直径，</a:t>
            </a:r>
            <a:r>
              <a:rPr lang="en-US" altLang="zh-CN" sz="2800" i="1" kern="100" dirty="0">
                <a:latin typeface="Times New Roman" panose="02020603050405020304" pitchFamily="18" charset="0"/>
                <a:ea typeface="黑体" panose="02010609060101010101" pitchFamily="49" charset="-122"/>
              </a:rPr>
              <a:t>DG</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rPr>
              <a:t>EF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是正方体的棱，</a:t>
            </a:r>
            <a:r>
              <a:rPr lang="en-US" altLang="zh-CN" sz="2800" i="1" kern="100" dirty="0">
                <a:latin typeface="Times New Roman" panose="02020603050405020304" pitchFamily="18" charset="0"/>
                <a:ea typeface="黑体" panose="02010609060101010101" pitchFamily="49" charset="-122"/>
              </a:rPr>
              <a:t>DE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rPr>
              <a:t>GF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是正方体的上、下底面的对角线</a:t>
            </a:r>
            <a:r>
              <a:rPr lang="en-US" altLang="zh-CN" sz="2800" kern="100" dirty="0" smtClean="0">
                <a:latin typeface="Times New Roman" panose="02020603050405020304" pitchFamily="18" charset="0"/>
                <a:ea typeface="黑体" panose="02010609060101010101" pitchFamily="49" charset="-122"/>
              </a:rPr>
              <a:t>.</a:t>
            </a: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设</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正方体的棱长为</a:t>
            </a:r>
            <a:r>
              <a:rPr lang="en-US" altLang="zh-CN" sz="2800" i="1" kern="100" dirty="0">
                <a:latin typeface="Times New Roman" panose="02020603050405020304" pitchFamily="18" charset="0"/>
                <a:ea typeface="黑体" panose="02010609060101010101" pitchFamily="49" charset="-122"/>
              </a:rPr>
              <a:t>x</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9"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0"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1"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3"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4"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5"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7"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8"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9"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0"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1"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2"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3"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4"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pic>
        <p:nvPicPr>
          <p:cNvPr id="389122" name="Picture 2" descr="X13"/>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2344" y="1669837"/>
            <a:ext cx="2111188" cy="296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720255545"/>
              </p:ext>
            </p:extLst>
          </p:nvPr>
        </p:nvGraphicFramePr>
        <p:xfrm>
          <a:off x="487536" y="2855714"/>
          <a:ext cx="9801225" cy="1149350"/>
        </p:xfrm>
        <a:graphic>
          <a:graphicData uri="http://schemas.openxmlformats.org/presentationml/2006/ole">
            <mc:AlternateContent xmlns:mc="http://schemas.openxmlformats.org/markup-compatibility/2006">
              <mc:Choice xmlns:v="urn:schemas-microsoft-com:vml" Requires="v">
                <p:oleObj spid="_x0000_s389130" name="文档" r:id="rId24" imgW="9801352" imgH="1149308" progId="Word.Document.12">
                  <p:embed/>
                </p:oleObj>
              </mc:Choice>
              <mc:Fallback>
                <p:oleObj name="文档" r:id="rId24" imgW="9801352" imgH="1149308" progId="Word.Document.12">
                  <p:embed/>
                  <p:pic>
                    <p:nvPicPr>
                      <p:cNvPr id="0" name=""/>
                      <p:cNvPicPr/>
                      <p:nvPr/>
                    </p:nvPicPr>
                    <p:blipFill>
                      <a:blip r:embed="rId25"/>
                      <a:stretch>
                        <a:fillRect/>
                      </a:stretch>
                    </p:blipFill>
                    <p:spPr>
                      <a:xfrm>
                        <a:off x="487536" y="2855714"/>
                        <a:ext cx="9801225" cy="1149350"/>
                      </a:xfrm>
                      <a:prstGeom prst="rect">
                        <a:avLst/>
                      </a:prstGeom>
                    </p:spPr>
                  </p:pic>
                </p:oleObj>
              </mc:Fallback>
            </mc:AlternateContent>
          </a:graphicData>
        </a:graphic>
      </p:graphicFrame>
      <p:sp>
        <p:nvSpPr>
          <p:cNvPr id="21" name="矩形 20"/>
          <p:cNvSpPr/>
          <p:nvPr/>
        </p:nvSpPr>
        <p:spPr>
          <a:xfrm>
            <a:off x="334566" y="3469371"/>
            <a:ext cx="11392669" cy="76941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依题意，得</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rPr>
              <a:t>ABC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rPr>
              <a:t>ADE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a:effectLst/>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22" name="对象 21"/>
          <p:cNvGraphicFramePr>
            <a:graphicFrameLocks noChangeAspect="1"/>
          </p:cNvGraphicFramePr>
          <p:nvPr>
            <p:extLst>
              <p:ext uri="{D42A27DB-BD31-4B8C-83A1-F6EECF244321}">
                <p14:modId xmlns:p14="http://schemas.microsoft.com/office/powerpoint/2010/main" val="1553095592"/>
              </p:ext>
            </p:extLst>
          </p:nvPr>
        </p:nvGraphicFramePr>
        <p:xfrm>
          <a:off x="487536" y="4286648"/>
          <a:ext cx="9801225" cy="1149350"/>
        </p:xfrm>
        <a:graphic>
          <a:graphicData uri="http://schemas.openxmlformats.org/presentationml/2006/ole">
            <mc:AlternateContent xmlns:mc="http://schemas.openxmlformats.org/markup-compatibility/2006">
              <mc:Choice xmlns:v="urn:schemas-microsoft-com:vml" Requires="v">
                <p:oleObj spid="_x0000_s389131" name="文档" r:id="rId27" imgW="9801352" imgH="1148948" progId="Word.Document.12">
                  <p:embed/>
                </p:oleObj>
              </mc:Choice>
              <mc:Fallback>
                <p:oleObj name="文档" r:id="rId27" imgW="9801352" imgH="1148948" progId="Word.Document.12">
                  <p:embed/>
                  <p:pic>
                    <p:nvPicPr>
                      <p:cNvPr id="0" name=""/>
                      <p:cNvPicPr/>
                      <p:nvPr/>
                    </p:nvPicPr>
                    <p:blipFill>
                      <a:blip r:embed="rId28"/>
                      <a:stretch>
                        <a:fillRect/>
                      </a:stretch>
                    </p:blipFill>
                    <p:spPr>
                      <a:xfrm>
                        <a:off x="487536" y="4286648"/>
                        <a:ext cx="9801225" cy="1149350"/>
                      </a:xfrm>
                      <a:prstGeom prst="rect">
                        <a:avLst/>
                      </a:prstGeom>
                    </p:spPr>
                  </p:pic>
                </p:oleObj>
              </mc:Fallback>
            </mc:AlternateContent>
          </a:graphicData>
        </a:graphic>
      </p:graphicFrame>
      <p:pic>
        <p:nvPicPr>
          <p:cNvPr id="24" name="返回">
            <a:hlinkClick r:id="rId29" action="ppaction://hlinksldjump"/>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150120187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500"/>
                                        <p:tgtEl>
                                          <p:spTgt spid="2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89122"/>
                                        </p:tgtEl>
                                        <p:attrNameLst>
                                          <p:attrName>style.visibility</p:attrName>
                                        </p:attrNameLst>
                                      </p:cBhvr>
                                      <p:to>
                                        <p:strVal val="visible"/>
                                      </p:to>
                                    </p:set>
                                    <p:animEffect transition="in" filter="blinds(horizontal)">
                                      <p:cBhvr>
                                        <p:cTn id="10" dur="500"/>
                                        <p:tgtEl>
                                          <p:spTgt spid="3891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animEffect transition="in" filter="blinds(horizontal)">
                                      <p:cBhvr>
                                        <p:cTn id="15" dur="500"/>
                                        <p:tgtEl>
                                          <p:spTgt spid="2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blinds(horizontal)">
                                      <p:cBhvr>
                                        <p:cTn id="20" dur="500"/>
                                        <p:tgtEl>
                                          <p:spTgt spid="2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linds(horizontal)">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linds(horizontal)">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linds(horizontal)">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E06BD271-C75C-4F7F-9409-8196C0EB7739}"/>
              </a:ext>
            </a:extLst>
          </p:cNvPr>
          <p:cNvSpPr/>
          <p:nvPr/>
        </p:nvSpPr>
        <p:spPr>
          <a:xfrm>
            <a:off x="1004" y="2780928"/>
            <a:ext cx="2134556" cy="1531147"/>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任意多边形 3">
            <a:extLst>
              <a:ext uri="{FF2B5EF4-FFF2-40B4-BE49-F238E27FC236}">
                <a16:creationId xmlns="" xmlns:a16="http://schemas.microsoft.com/office/drawing/2014/main" id="{79E30776-5979-4CC0-866F-A9CAE1CDEC86}"/>
              </a:ext>
            </a:extLst>
          </p:cNvPr>
          <p:cNvSpPr/>
          <p:nvPr/>
        </p:nvSpPr>
        <p:spPr>
          <a:xfrm>
            <a:off x="398490" y="2901062"/>
            <a:ext cx="1170461" cy="1295844"/>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a:endParaRPr>
          </a:p>
        </p:txBody>
      </p:sp>
      <p:pic>
        <p:nvPicPr>
          <p:cNvPr id="9" name="图片 8">
            <a:extLst>
              <a:ext uri="{FF2B5EF4-FFF2-40B4-BE49-F238E27FC236}">
                <a16:creationId xmlns="" xmlns:a16="http://schemas.microsoft.com/office/drawing/2014/main" id="{2DAA2A69-B8C7-A146-AE32-F71F934663BD}"/>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0" name="矩形 9"/>
          <p:cNvSpPr/>
          <p:nvPr/>
        </p:nvSpPr>
        <p:spPr>
          <a:xfrm>
            <a:off x="4143575" y="2636912"/>
            <a:ext cx="4648455" cy="886749"/>
          </a:xfrm>
          <a:prstGeom prst="rect">
            <a:avLst/>
          </a:prstGeom>
        </p:spPr>
        <p:txBody>
          <a:bodyPr wrap="square" lIns="91410" tIns="45704" rIns="91410" bIns="45704">
            <a:spAutoFit/>
          </a:bodyPr>
          <a:lstStyle/>
          <a:p>
            <a:pPr algn="ctr">
              <a:lnSpc>
                <a:spcPct val="130000"/>
              </a:lnSpc>
              <a:defRPr/>
            </a:pPr>
            <a:r>
              <a:rPr lang="zh-CN" altLang="en-US" sz="4400" b="1" dirty="0">
                <a:latin typeface="微软雅黑" pitchFamily="34" charset="-122"/>
              </a:rPr>
              <a:t>本课结束</a:t>
            </a:r>
          </a:p>
        </p:txBody>
      </p:sp>
      <p:sp>
        <p:nvSpPr>
          <p:cNvPr id="11" name="标题 1"/>
          <p:cNvSpPr txBox="1">
            <a:spLocks/>
          </p:cNvSpPr>
          <p:nvPr/>
        </p:nvSpPr>
        <p:spPr>
          <a:xfrm>
            <a:off x="2735148" y="3500815"/>
            <a:ext cx="7465308"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latin typeface="微软雅黑" pitchFamily="34" charset="-122"/>
              </a:rPr>
              <a:t>更多精彩内容请登录：</a:t>
            </a:r>
            <a:r>
              <a:rPr lang="en-US" altLang="zh-CN" sz="2700" b="1" dirty="0" smtClean="0">
                <a:latin typeface="微软雅黑" pitchFamily="34" charset="-122"/>
              </a:rPr>
              <a:t>www.xinjiaoyu.com</a:t>
            </a:r>
            <a:endParaRPr lang="zh-CN" altLang="en-US" sz="2700" b="1" dirty="0">
              <a:latin typeface="微软雅黑" pitchFamily="34" charset="-122"/>
            </a:endParaRPr>
          </a:p>
        </p:txBody>
      </p:sp>
    </p:spTree>
    <p:extLst>
      <p:ext uri="{BB962C8B-B14F-4D97-AF65-F5344CB8AC3E}">
        <p14:creationId xmlns:p14="http://schemas.microsoft.com/office/powerpoint/2010/main" val="25654611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435">
                                          <p:stCondLst>
                                            <p:cond delay="0"/>
                                          </p:stCondLst>
                                        </p:cTn>
                                        <p:tgtEl>
                                          <p:spTgt spid="11"/>
                                        </p:tgtEl>
                                      </p:cBhvr>
                                    </p:animEffect>
                                    <p:anim calcmode="lin" valueType="num">
                                      <p:cBhvr>
                                        <p:cTn id="8" dur="1367"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1"/>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1"/>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1"/>
                                        </p:tgtEl>
                                        <p:attrNameLst>
                                          <p:attrName>ppt_y</p:attrName>
                                        </p:attrNameLst>
                                      </p:cBhvr>
                                      <p:tavLst>
                                        <p:tav tm="0" fmla="#ppt_y-sin(pi*$)/81">
                                          <p:val>
                                            <p:fltVal val="0"/>
                                          </p:val>
                                        </p:tav>
                                        <p:tav tm="100000">
                                          <p:val>
                                            <p:fltVal val="1"/>
                                          </p:val>
                                        </p:tav>
                                      </p:tavLst>
                                    </p:anim>
                                    <p:animScale>
                                      <p:cBhvr>
                                        <p:cTn id="13" dur="20">
                                          <p:stCondLst>
                                            <p:cond delay="487"/>
                                          </p:stCondLst>
                                        </p:cTn>
                                        <p:tgtEl>
                                          <p:spTgt spid="11"/>
                                        </p:tgtEl>
                                      </p:cBhvr>
                                      <p:to x="100000" y="60000"/>
                                    </p:animScale>
                                    <p:animScale>
                                      <p:cBhvr>
                                        <p:cTn id="14" dur="124" decel="50000">
                                          <p:stCondLst>
                                            <p:cond delay="507"/>
                                          </p:stCondLst>
                                        </p:cTn>
                                        <p:tgtEl>
                                          <p:spTgt spid="11"/>
                                        </p:tgtEl>
                                      </p:cBhvr>
                                      <p:to x="100000" y="100000"/>
                                    </p:animScale>
                                    <p:animScale>
                                      <p:cBhvr>
                                        <p:cTn id="15" dur="20">
                                          <p:stCondLst>
                                            <p:cond delay="984"/>
                                          </p:stCondLst>
                                        </p:cTn>
                                        <p:tgtEl>
                                          <p:spTgt spid="11"/>
                                        </p:tgtEl>
                                      </p:cBhvr>
                                      <p:to x="100000" y="80000"/>
                                    </p:animScale>
                                    <p:animScale>
                                      <p:cBhvr>
                                        <p:cTn id="16" dur="124" decel="50000">
                                          <p:stCondLst>
                                            <p:cond delay="1004"/>
                                          </p:stCondLst>
                                        </p:cTn>
                                        <p:tgtEl>
                                          <p:spTgt spid="11"/>
                                        </p:tgtEl>
                                      </p:cBhvr>
                                      <p:to x="100000" y="100000"/>
                                    </p:animScale>
                                    <p:animScale>
                                      <p:cBhvr>
                                        <p:cTn id="17" dur="20">
                                          <p:stCondLst>
                                            <p:cond delay="1231"/>
                                          </p:stCondLst>
                                        </p:cTn>
                                        <p:tgtEl>
                                          <p:spTgt spid="11"/>
                                        </p:tgtEl>
                                      </p:cBhvr>
                                      <p:to x="100000" y="90000"/>
                                    </p:animScale>
                                    <p:animScale>
                                      <p:cBhvr>
                                        <p:cTn id="18" dur="124" decel="50000">
                                          <p:stCondLst>
                                            <p:cond delay="1251"/>
                                          </p:stCondLst>
                                        </p:cTn>
                                        <p:tgtEl>
                                          <p:spTgt spid="11"/>
                                        </p:tgtEl>
                                      </p:cBhvr>
                                      <p:to x="100000" y="100000"/>
                                    </p:animScale>
                                    <p:animScale>
                                      <p:cBhvr>
                                        <p:cTn id="19" dur="20">
                                          <p:stCondLst>
                                            <p:cond delay="1356"/>
                                          </p:stCondLst>
                                        </p:cTn>
                                        <p:tgtEl>
                                          <p:spTgt spid="11"/>
                                        </p:tgtEl>
                                      </p:cBhvr>
                                      <p:to x="100000" y="95000"/>
                                    </p:animScale>
                                    <p:animScale>
                                      <p:cBhvr>
                                        <p:cTn id="20" dur="124" decel="50000">
                                          <p:stCondLst>
                                            <p:cond delay="1376"/>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209560400"/>
              </p:ext>
            </p:extLst>
          </p:nvPr>
        </p:nvGraphicFramePr>
        <p:xfrm>
          <a:off x="695400" y="908720"/>
          <a:ext cx="10873208" cy="4968552"/>
        </p:xfrm>
        <a:graphic>
          <a:graphicData uri="http://schemas.openxmlformats.org/drawingml/2006/table">
            <a:tbl>
              <a:tblPr/>
              <a:tblGrid>
                <a:gridCol w="1112418"/>
                <a:gridCol w="5291383"/>
                <a:gridCol w="4469407"/>
              </a:tblGrid>
              <a:tr h="4968552">
                <a:tc>
                  <a:txBody>
                    <a:bodyPr/>
                    <a:lstStyle/>
                    <a:p>
                      <a:pPr algn="ctr">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圆锥</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将</a:t>
                      </a:r>
                      <a:r>
                        <a:rPr lang="en-US" altLang="zh-CN" sz="2800" u="sng"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绕</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着它的一直角边所在的直线旋转一周，形成的空间图形叫作圆锥</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lnSpc>
                          <a:spcPct val="150000"/>
                        </a:lnSpc>
                        <a:spcAft>
                          <a:spcPts val="0"/>
                        </a:spcAft>
                      </a:pPr>
                      <a:r>
                        <a:rPr lang="en-US" sz="28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endParaRPr lang="en-US" alt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50000"/>
                        </a:lnSpc>
                        <a:spcAft>
                          <a:spcPts val="0"/>
                        </a:spcAft>
                      </a:pPr>
                      <a:endParaRPr lang="en-US" alt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50000"/>
                        </a:lnSpc>
                        <a:spcAft>
                          <a:spcPts val="0"/>
                        </a:spcAft>
                      </a:pPr>
                      <a:endParaRPr lang="en-US" alt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50000"/>
                        </a:lnSpc>
                        <a:spcAft>
                          <a:spcPts val="0"/>
                        </a:spcAft>
                      </a:pP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我们</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用表示圆锥轴的字母表示圆锥，上图可表示</a:t>
                      </a: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为</a:t>
                      </a:r>
                      <a:endParaRPr lang="en-US" alt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50000"/>
                        </a:lnSpc>
                        <a:spcAft>
                          <a:spcPts val="0"/>
                        </a:spcAft>
                      </a:pPr>
                      <a:r>
                        <a:rPr lang="en-US" altLang="zh-CN" sz="2800" kern="100" baseline="0" dirty="0" smtClean="0">
                          <a:effectLst/>
                          <a:latin typeface="宋体" panose="02010600030101010101" pitchFamily="2" charset="-122"/>
                          <a:ea typeface="宋体" panose="02010600030101010101" pitchFamily="2" charset="-122"/>
                          <a:cs typeface="Courier New" panose="02070309020205020404" pitchFamily="49" charset="0"/>
                        </a:rPr>
                        <a:t>_______</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 name="Picture 1" descr="S42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1381" y="1257023"/>
            <a:ext cx="2370852" cy="237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2351584" y="2526804"/>
            <a:ext cx="198002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直角三角形</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9" name="矩形 8"/>
          <p:cNvSpPr/>
          <p:nvPr/>
        </p:nvSpPr>
        <p:spPr>
          <a:xfrm>
            <a:off x="7176120" y="5085184"/>
            <a:ext cx="1342034"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圆锥</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SO</a:t>
            </a:r>
            <a:endParaRPr lang="zh-CN" altLang="en-US" dirty="0">
              <a:solidFill>
                <a:srgbClr val="C00000"/>
              </a:solidFill>
            </a:endParaRPr>
          </a:p>
        </p:txBody>
      </p:sp>
    </p:spTree>
    <p:extLst>
      <p:ext uri="{BB962C8B-B14F-4D97-AF65-F5344CB8AC3E}">
        <p14:creationId xmlns:p14="http://schemas.microsoft.com/office/powerpoint/2010/main" val="245933796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607098054"/>
              </p:ext>
            </p:extLst>
          </p:nvPr>
        </p:nvGraphicFramePr>
        <p:xfrm>
          <a:off x="479377" y="548680"/>
          <a:ext cx="11233246" cy="4824536"/>
        </p:xfrm>
        <a:graphic>
          <a:graphicData uri="http://schemas.openxmlformats.org/drawingml/2006/table">
            <a:tbl>
              <a:tblPr/>
              <a:tblGrid>
                <a:gridCol w="1149251"/>
                <a:gridCol w="5466595"/>
                <a:gridCol w="4617400"/>
              </a:tblGrid>
              <a:tr h="4824536">
                <a:tc>
                  <a:txBody>
                    <a:bodyPr/>
                    <a:lstStyle/>
                    <a:p>
                      <a:pPr algn="ctr">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圆台</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将</a:t>
                      </a:r>
                      <a:r>
                        <a:rPr lang="en-US" altLang="zh-CN" sz="2800" u="sng"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绕</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着它的垂直于底边的腰所在的直线旋转一周，形成的空间图形叫作圆台</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ctr">
                        <a:lnSpc>
                          <a:spcPct val="150000"/>
                        </a:lnSpc>
                        <a:spcAft>
                          <a:spcPts val="0"/>
                        </a:spcAft>
                      </a:pPr>
                      <a:r>
                        <a:rPr lang="en-US" sz="28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endParaRPr lang="en-US" alt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50000"/>
                        </a:lnSpc>
                        <a:spcAft>
                          <a:spcPts val="0"/>
                        </a:spcAft>
                      </a:pPr>
                      <a:endParaRPr lang="en-US" alt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50000"/>
                        </a:lnSpc>
                        <a:spcAft>
                          <a:spcPts val="0"/>
                        </a:spcAft>
                      </a:pPr>
                      <a:endParaRPr lang="en-US" alt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50000"/>
                        </a:lnSpc>
                        <a:spcAft>
                          <a:spcPts val="0"/>
                        </a:spcAft>
                      </a:pP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我们</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用表示圆台轴的字母表示圆台，上图可表示</a:t>
                      </a: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a:t>
                      </a:r>
                      <a:endParaRPr lang="en-US" altLang="zh-CN" sz="2800" u="sng"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50000"/>
                        </a:lnSpc>
                        <a:spcAft>
                          <a:spcPts val="0"/>
                        </a:spcAft>
                      </a:pPr>
                      <a:r>
                        <a:rPr lang="en-US" altLang="zh-CN" sz="2800" kern="100" baseline="0" dirty="0" smtClean="0">
                          <a:effectLst/>
                          <a:latin typeface="宋体" panose="02010600030101010101" pitchFamily="2" charset="-122"/>
                          <a:ea typeface="宋体" panose="02010600030101010101" pitchFamily="2" charset="-122"/>
                          <a:cs typeface="Courier New" panose="02070309020205020404" pitchFamily="49" charset="0"/>
                        </a:rPr>
                        <a:t>_____</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1" descr="S43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9864" y="735286"/>
            <a:ext cx="2568664" cy="233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2108304" y="2113806"/>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直角梯形</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5" name="矩形 4"/>
          <p:cNvSpPr/>
          <p:nvPr/>
        </p:nvSpPr>
        <p:spPr>
          <a:xfrm>
            <a:off x="10709230" y="4024114"/>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圆台</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8" name="矩形 7"/>
          <p:cNvSpPr/>
          <p:nvPr/>
        </p:nvSpPr>
        <p:spPr>
          <a:xfrm>
            <a:off x="7226277" y="4633972"/>
            <a:ext cx="1063112" cy="523220"/>
          </a:xfrm>
          <a:prstGeom prst="rect">
            <a:avLst/>
          </a:prstGeom>
        </p:spPr>
        <p:txBody>
          <a:bodyPr wrap="none">
            <a:spAutoFit/>
          </a:bodyPr>
          <a:lstStyle/>
          <a:p>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OO</a:t>
            </a:r>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endParaRPr lang="zh-CN" altLang="en-US" dirty="0">
              <a:solidFill>
                <a:srgbClr val="C00000"/>
              </a:solidFill>
            </a:endParaRPr>
          </a:p>
        </p:txBody>
      </p:sp>
    </p:spTree>
    <p:extLst>
      <p:ext uri="{BB962C8B-B14F-4D97-AF65-F5344CB8AC3E}">
        <p14:creationId xmlns:p14="http://schemas.microsoft.com/office/powerpoint/2010/main" val="378750042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34566" y="1372582"/>
            <a:ext cx="11392669" cy="328055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800" b="1" kern="100" dirty="0">
                <a:solidFill>
                  <a:srgbClr val="0000FF"/>
                </a:solidFill>
                <a:latin typeface="+mj-ea"/>
                <a:ea typeface="+mj-ea"/>
                <a:cs typeface="Times New Roman" panose="02020603050405020304" pitchFamily="18" charset="0"/>
              </a:rPr>
              <a:t>提示</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它们的相同点是：它们都是由平面图形旋转得到的；不同点是：圆柱和圆台有两个底面，圆柱的两个底面是半径相等的圆面，圆台的两个底面是半径不相等的圆面，圆锥只有一个底面；当底面发生变化时，它们能相互转化，即圆台的上底面扩大，使上下底面全等，就是圆柱；圆台的上底面缩为一个点就是圆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97623122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5"/>
          <p:cNvSpPr txBox="1">
            <a:spLocks/>
          </p:cNvSpPr>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zh-CN" sz="2800" b="1" dirty="0">
                <a:solidFill>
                  <a:srgbClr val="000000"/>
                </a:solidFill>
              </a:rPr>
              <a:t>知识点二　球</a:t>
            </a:r>
          </a:p>
        </p:txBody>
      </p:sp>
      <p:graphicFrame>
        <p:nvGraphicFramePr>
          <p:cNvPr id="3" name="表格 2"/>
          <p:cNvGraphicFramePr>
            <a:graphicFrameLocks noGrp="1"/>
          </p:cNvGraphicFramePr>
          <p:nvPr>
            <p:extLst>
              <p:ext uri="{D42A27DB-BD31-4B8C-83A1-F6EECF244321}">
                <p14:modId xmlns:p14="http://schemas.microsoft.com/office/powerpoint/2010/main" val="405073900"/>
              </p:ext>
            </p:extLst>
          </p:nvPr>
        </p:nvGraphicFramePr>
        <p:xfrm>
          <a:off x="479376" y="1484784"/>
          <a:ext cx="11233248" cy="4833487"/>
        </p:xfrm>
        <a:graphic>
          <a:graphicData uri="http://schemas.openxmlformats.org/drawingml/2006/table">
            <a:tbl>
              <a:tblPr/>
              <a:tblGrid>
                <a:gridCol w="1023825"/>
                <a:gridCol w="3703969"/>
                <a:gridCol w="3342975"/>
                <a:gridCol w="3162479"/>
              </a:tblGrid>
              <a:tr h="559121">
                <a:tc>
                  <a:txBody>
                    <a:bodyPr/>
                    <a:lstStyle/>
                    <a:p>
                      <a:pPr algn="ctr">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球</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7424" marR="27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定义</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7424" marR="27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相关概念</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7424" marR="27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图形及表示</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7424" marR="27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3407">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球</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7424" marR="27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半圆绕着它的直径所在的直线旋转一周所形成的曲面叫作球面，球面围成的空间图形叫作球体，简称球</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7424" marR="27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球心：半圆</a:t>
                      </a: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半径：半圆</a:t>
                      </a: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直径：半圆</a:t>
                      </a: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7424" marR="27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endParaRPr lang="en-US" alt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50000"/>
                        </a:lnSpc>
                        <a:spcAft>
                          <a:spcPts val="0"/>
                        </a:spcAft>
                      </a:pPr>
                      <a:endParaRPr lang="en-US" alt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50000"/>
                        </a:lnSpc>
                        <a:spcAft>
                          <a:spcPts val="0"/>
                        </a:spcAft>
                      </a:pP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如</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图可记作：球</a:t>
                      </a:r>
                      <a:r>
                        <a:rPr lang="en-US" sz="2800" i="1"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O</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7424" marR="274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 name="Picture 1" descr="S43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56307" y="2242799"/>
            <a:ext cx="2374981" cy="250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7425437" y="3265934"/>
            <a:ext cx="902811"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圆心</a:t>
            </a:r>
            <a:endParaRPr lang="zh-CN" altLang="en-US" dirty="0">
              <a:solidFill>
                <a:srgbClr val="C00000"/>
              </a:solidFill>
            </a:endParaRPr>
          </a:p>
        </p:txBody>
      </p:sp>
      <p:sp>
        <p:nvSpPr>
          <p:cNvPr id="12" name="矩形 11"/>
          <p:cNvSpPr/>
          <p:nvPr/>
        </p:nvSpPr>
        <p:spPr>
          <a:xfrm>
            <a:off x="7425437" y="3923531"/>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半径</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9" name="矩形 8"/>
          <p:cNvSpPr/>
          <p:nvPr/>
        </p:nvSpPr>
        <p:spPr>
          <a:xfrm>
            <a:off x="7425437" y="4571603"/>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直径</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53214398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1_Office 主题">
  <a:themeElements>
    <a:clrScheme name="自定义 1646">
      <a:dk1>
        <a:srgbClr val="000000"/>
      </a:dk1>
      <a:lt1>
        <a:srgbClr val="FFFFFF"/>
      </a:lt1>
      <a:dk2>
        <a:srgbClr val="F5C131"/>
      </a:dk2>
      <a:lt2>
        <a:srgbClr val="2D2833"/>
      </a:lt2>
      <a:accent1>
        <a:srgbClr val="2D2833"/>
      </a:accent1>
      <a:accent2>
        <a:srgbClr val="F5C131"/>
      </a:accent2>
      <a:accent3>
        <a:srgbClr val="2D2833"/>
      </a:accent3>
      <a:accent4>
        <a:srgbClr val="F5C131"/>
      </a:accent4>
      <a:accent5>
        <a:srgbClr val="2D2833"/>
      </a:accent5>
      <a:accent6>
        <a:srgbClr val="F5C131"/>
      </a:accent6>
      <a:hlink>
        <a:srgbClr val="0070C0"/>
      </a:hlink>
      <a:folHlink>
        <a:srgbClr val="0089D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3983</TotalTime>
  <Words>2088</Words>
  <Application>Microsoft Office PowerPoint</Application>
  <PresentationFormat>宽屏</PresentationFormat>
  <Paragraphs>624</Paragraphs>
  <Slides>54</Slides>
  <Notes>9</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vt:i4>
      </vt:variant>
      <vt:variant>
        <vt:lpstr>幻灯片标题</vt:lpstr>
      </vt:variant>
      <vt:variant>
        <vt:i4>54</vt:i4>
      </vt:variant>
    </vt:vector>
  </HeadingPairs>
  <TitlesOfParts>
    <vt:vector size="72" baseType="lpstr">
      <vt:lpstr>等线</vt:lpstr>
      <vt:lpstr>方正中等线简体</vt:lpstr>
      <vt:lpstr>黑体</vt:lpstr>
      <vt:lpstr>华文细黑</vt:lpstr>
      <vt:lpstr>经典繁仿黑</vt:lpstr>
      <vt:lpstr>楷体</vt:lpstr>
      <vt:lpstr>宋体</vt:lpstr>
      <vt:lpstr>Microsoft YaHei</vt:lpstr>
      <vt:lpstr>Microsoft YaHei</vt:lpstr>
      <vt:lpstr>Arial</vt:lpstr>
      <vt:lpstr>Arial Black</vt:lpstr>
      <vt:lpstr>Broadway</vt:lpstr>
      <vt:lpstr>Calibri</vt:lpstr>
      <vt:lpstr>Courier New</vt:lpstr>
      <vt:lpstr>Impact</vt:lpstr>
      <vt:lpstr>Times New Roman</vt:lpstr>
      <vt:lpstr>1_Office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629</cp:revision>
  <dcterms:created xsi:type="dcterms:W3CDTF">2019-11-13T09:14:31Z</dcterms:created>
  <dcterms:modified xsi:type="dcterms:W3CDTF">2021-09-09T02:34:40Z</dcterms:modified>
</cp:coreProperties>
</file>