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516" r:id="rId6"/>
    <p:sldId id="536" r:id="rId7"/>
    <p:sldId id="567" r:id="rId8"/>
    <p:sldId id="550" r:id="rId9"/>
    <p:sldId id="263" r:id="rId10"/>
    <p:sldId id="264" r:id="rId11"/>
    <p:sldId id="265" r:id="rId12"/>
    <p:sldId id="555" r:id="rId13"/>
    <p:sldId id="337" r:id="rId14"/>
    <p:sldId id="425" r:id="rId15"/>
    <p:sldId id="272" r:id="rId16"/>
    <p:sldId id="274" r:id="rId17"/>
    <p:sldId id="571" r:id="rId18"/>
    <p:sldId id="569" r:id="rId19"/>
    <p:sldId id="568" r:id="rId20"/>
    <p:sldId id="525" r:id="rId21"/>
    <p:sldId id="540" r:id="rId22"/>
    <p:sldId id="541" r:id="rId23"/>
    <p:sldId id="543" r:id="rId24"/>
    <p:sldId id="544" r:id="rId25"/>
    <p:sldId id="270" r:id="rId26"/>
    <p:sldId id="291" r:id="rId27"/>
    <p:sldId id="305" r:id="rId28"/>
    <p:sldId id="292" r:id="rId29"/>
    <p:sldId id="293" r:id="rId30"/>
    <p:sldId id="294" r:id="rId31"/>
    <p:sldId id="295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572" r:id="rId43"/>
    <p:sldId id="328" r:id="rId44"/>
    <p:sldId id="573" r:id="rId45"/>
    <p:sldId id="329" r:id="rId46"/>
    <p:sldId id="330" r:id="rId47"/>
    <p:sldId id="331" r:id="rId48"/>
    <p:sldId id="332" r:id="rId49"/>
    <p:sldId id="333" r:id="rId50"/>
    <p:sldId id="553" r:id="rId51"/>
    <p:sldId id="334" r:id="rId52"/>
    <p:sldId id="574" r:id="rId53"/>
    <p:sldId id="271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5046" autoAdjust="0"/>
  </p:normalViewPr>
  <p:slideViewPr>
    <p:cSldViewPr>
      <p:cViewPr varScale="1">
        <p:scale>
          <a:sx n="112" d="100"/>
          <a:sy n="112" d="100"/>
        </p:scale>
        <p:origin x="102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9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66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3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8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__10.docx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package" Target="../embeddings/Microsoft_Word___12.docx"/><Relationship Id="rId4" Type="http://schemas.openxmlformats.org/officeDocument/2006/relationships/package" Target="../embeddings/Microsoft_Word___9.docx"/><Relationship Id="rId9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package" Target="../embeddings/Microsoft_Word___14.docx"/><Relationship Id="rId7" Type="http://schemas.openxmlformats.org/officeDocument/2006/relationships/slide" Target="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27.xml"/><Relationship Id="rId11" Type="http://schemas.openxmlformats.org/officeDocument/2006/relationships/image" Target="../media/image21.emf"/><Relationship Id="rId5" Type="http://schemas.openxmlformats.org/officeDocument/2006/relationships/slide" Target="slide26.xml"/><Relationship Id="rId10" Type="http://schemas.openxmlformats.org/officeDocument/2006/relationships/package" Target="../embeddings/Microsoft_Word___15.docx"/><Relationship Id="rId4" Type="http://schemas.openxmlformats.org/officeDocument/2006/relationships/image" Target="../media/image20.emf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package" Target="../embeddings/Microsoft_Word___16.docx"/><Relationship Id="rId7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image" Target="../media/image22.emf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2.xml"/><Relationship Id="rId4" Type="http://schemas.openxmlformats.org/officeDocument/2006/relationships/tags" Target="../tags/tag4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package" Target="../embeddings/Microsoft_Word___17.docx"/><Relationship Id="rId7" Type="http://schemas.openxmlformats.org/officeDocument/2006/relationships/slide" Target="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image" Target="../media/image23.emf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microsoft.com/office/2007/relationships/hdphoto" Target="../media/hdphoto1.wdp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image" Target="../media/image24.png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25.png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" Target="slide33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" Target="slide33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" Target="slide33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" Target="slide33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18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13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26.emf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19.docx"/><Relationship Id="rId21" Type="http://schemas.openxmlformats.org/officeDocument/2006/relationships/package" Target="../embeddings/Microsoft_Word___20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14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27.emf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21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15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29.emf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" Target="slide33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46.xml"/><Relationship Id="rId3" Type="http://schemas.openxmlformats.org/officeDocument/2006/relationships/package" Target="../embeddings/Microsoft_Word___22.docx"/><Relationship Id="rId21" Type="http://schemas.openxmlformats.org/officeDocument/2006/relationships/slide" Target="slide49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14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11" Type="http://schemas.openxmlformats.org/officeDocument/2006/relationships/slide" Target="slide37.xml"/><Relationship Id="rId5" Type="http://schemas.openxmlformats.org/officeDocument/2006/relationships/package" Target="../embeddings/Microsoft_Word___23.docx"/><Relationship Id="rId15" Type="http://schemas.openxmlformats.org/officeDocument/2006/relationships/slide" Target="slide41.xml"/><Relationship Id="rId10" Type="http://schemas.openxmlformats.org/officeDocument/2006/relationships/slide" Target="slide36.xml"/><Relationship Id="rId19" Type="http://schemas.openxmlformats.org/officeDocument/2006/relationships/slide" Target="slide47.xml"/><Relationship Id="rId4" Type="http://schemas.openxmlformats.org/officeDocument/2006/relationships/image" Target="../media/image30.emf"/><Relationship Id="rId9" Type="http://schemas.openxmlformats.org/officeDocument/2006/relationships/slide" Target="slide35.xml"/><Relationship Id="rId14" Type="http://schemas.openxmlformats.org/officeDocument/2006/relationships/slide" Target="slide40.xml"/><Relationship Id="rId22" Type="http://schemas.openxmlformats.org/officeDocument/2006/relationships/slide" Target="slide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46.xml"/><Relationship Id="rId3" Type="http://schemas.openxmlformats.org/officeDocument/2006/relationships/package" Target="../embeddings/Microsoft_Word___24.docx"/><Relationship Id="rId21" Type="http://schemas.openxmlformats.org/officeDocument/2006/relationships/slide" Target="slide49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3.xml"/><Relationship Id="rId20" Type="http://schemas.openxmlformats.org/officeDocument/2006/relationships/slide" Target="slide4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11" Type="http://schemas.openxmlformats.org/officeDocument/2006/relationships/slide" Target="slide37.xml"/><Relationship Id="rId5" Type="http://schemas.openxmlformats.org/officeDocument/2006/relationships/package" Target="../embeddings/Microsoft_Word___25.docx"/><Relationship Id="rId15" Type="http://schemas.openxmlformats.org/officeDocument/2006/relationships/slide" Target="slide41.xml"/><Relationship Id="rId10" Type="http://schemas.openxmlformats.org/officeDocument/2006/relationships/slide" Target="slide36.xml"/><Relationship Id="rId19" Type="http://schemas.openxmlformats.org/officeDocument/2006/relationships/slide" Target="slide47.xml"/><Relationship Id="rId4" Type="http://schemas.openxmlformats.org/officeDocument/2006/relationships/image" Target="../media/image32.emf"/><Relationship Id="rId9" Type="http://schemas.openxmlformats.org/officeDocument/2006/relationships/slide" Target="slide35.xml"/><Relationship Id="rId14" Type="http://schemas.openxmlformats.org/officeDocument/2006/relationships/slide" Target="slide40.xml"/><Relationship Id="rId22" Type="http://schemas.openxmlformats.org/officeDocument/2006/relationships/slide" Target="slide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slide" Target="slide37.xml"/><Relationship Id="rId18" Type="http://schemas.openxmlformats.org/officeDocument/2006/relationships/slide" Target="slide43.xml"/><Relationship Id="rId3" Type="http://schemas.openxmlformats.org/officeDocument/2006/relationships/package" Target="../embeddings/Microsoft_Word___26.docx"/><Relationship Id="rId21" Type="http://schemas.openxmlformats.org/officeDocument/2006/relationships/slide" Target="slide47.xml"/><Relationship Id="rId7" Type="http://schemas.openxmlformats.org/officeDocument/2006/relationships/package" Target="../embeddings/Microsoft_Word___28.docx"/><Relationship Id="rId12" Type="http://schemas.openxmlformats.org/officeDocument/2006/relationships/slide" Target="slide36.xml"/><Relationship Id="rId17" Type="http://schemas.openxmlformats.org/officeDocument/2006/relationships/slide" Target="slide41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40.xml"/><Relationship Id="rId20" Type="http://schemas.openxmlformats.org/officeDocument/2006/relationships/slide" Target="slide4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11" Type="http://schemas.openxmlformats.org/officeDocument/2006/relationships/slide" Target="slide35.xml"/><Relationship Id="rId24" Type="http://schemas.openxmlformats.org/officeDocument/2006/relationships/slide" Target="slide51.xml"/><Relationship Id="rId5" Type="http://schemas.openxmlformats.org/officeDocument/2006/relationships/package" Target="../embeddings/Microsoft_Word___27.docx"/><Relationship Id="rId15" Type="http://schemas.openxmlformats.org/officeDocument/2006/relationships/slide" Target="slide39.xml"/><Relationship Id="rId23" Type="http://schemas.openxmlformats.org/officeDocument/2006/relationships/slide" Target="slide49.xml"/><Relationship Id="rId10" Type="http://schemas.openxmlformats.org/officeDocument/2006/relationships/slide" Target="slide34.xml"/><Relationship Id="rId19" Type="http://schemas.openxmlformats.org/officeDocument/2006/relationships/slide" Target="slide45.xml"/><Relationship Id="rId4" Type="http://schemas.openxmlformats.org/officeDocument/2006/relationships/image" Target="../media/image34.emf"/><Relationship Id="rId9" Type="http://schemas.openxmlformats.org/officeDocument/2006/relationships/slide" Target="slide33.xml"/><Relationship Id="rId14" Type="http://schemas.openxmlformats.org/officeDocument/2006/relationships/slide" Target="slide38.xml"/><Relationship Id="rId22" Type="http://schemas.openxmlformats.org/officeDocument/2006/relationships/slide" Target="slide4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microsoft.com/office/2007/relationships/hdphoto" Target="../media/hdphoto1.wdp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image" Target="../media/image24.png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25.png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26" Type="http://schemas.openxmlformats.org/officeDocument/2006/relationships/slide" Target="slide51.xml"/><Relationship Id="rId3" Type="http://schemas.openxmlformats.org/officeDocument/2006/relationships/package" Target="../embeddings/Microsoft_Word___29.docx"/><Relationship Id="rId21" Type="http://schemas.openxmlformats.org/officeDocument/2006/relationships/slide" Target="slide45.xml"/><Relationship Id="rId7" Type="http://schemas.openxmlformats.org/officeDocument/2006/relationships/package" Target="../embeddings/Microsoft_Word___31.docx"/><Relationship Id="rId12" Type="http://schemas.openxmlformats.org/officeDocument/2006/relationships/slide" Target="slide34.xml"/><Relationship Id="rId17" Type="http://schemas.openxmlformats.org/officeDocument/2006/relationships/slide" Target="slide39.xml"/><Relationship Id="rId25" Type="http://schemas.openxmlformats.org/officeDocument/2006/relationships/slide" Target="slide49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38.xml"/><Relationship Id="rId20" Type="http://schemas.openxmlformats.org/officeDocument/2006/relationships/slide" Target="slide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emf"/><Relationship Id="rId11" Type="http://schemas.openxmlformats.org/officeDocument/2006/relationships/slide" Target="slide33.xml"/><Relationship Id="rId24" Type="http://schemas.openxmlformats.org/officeDocument/2006/relationships/slide" Target="slide48.xml"/><Relationship Id="rId5" Type="http://schemas.openxmlformats.org/officeDocument/2006/relationships/package" Target="../embeddings/Microsoft_Word___30.docx"/><Relationship Id="rId15" Type="http://schemas.openxmlformats.org/officeDocument/2006/relationships/slide" Target="slide37.xml"/><Relationship Id="rId23" Type="http://schemas.openxmlformats.org/officeDocument/2006/relationships/slide" Target="slide47.xml"/><Relationship Id="rId10" Type="http://schemas.openxmlformats.org/officeDocument/2006/relationships/image" Target="../media/image40.emf"/><Relationship Id="rId19" Type="http://schemas.openxmlformats.org/officeDocument/2006/relationships/slide" Target="slide41.xml"/><Relationship Id="rId4" Type="http://schemas.openxmlformats.org/officeDocument/2006/relationships/image" Target="../media/image37.emf"/><Relationship Id="rId9" Type="http://schemas.openxmlformats.org/officeDocument/2006/relationships/package" Target="../embeddings/Microsoft_Word___32.docx"/><Relationship Id="rId14" Type="http://schemas.openxmlformats.org/officeDocument/2006/relationships/slide" Target="slide36.xml"/><Relationship Id="rId22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33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20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41.emf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34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21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42.emf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image" Target="../media/image24.png"/><Relationship Id="rId21" Type="http://schemas.openxmlformats.org/officeDocument/2006/relationships/slide" Target="slide48.xml"/><Relationship Id="rId7" Type="http://schemas.openxmlformats.org/officeDocument/2006/relationships/image" Target="../media/image43.emf"/><Relationship Id="rId12" Type="http://schemas.openxmlformats.org/officeDocument/2006/relationships/slide" Target="slide37.xml"/><Relationship Id="rId17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slide" Target="slide47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__35.docx"/><Relationship Id="rId11" Type="http://schemas.openxmlformats.org/officeDocument/2006/relationships/slide" Target="slide36.xml"/><Relationship Id="rId5" Type="http://schemas.openxmlformats.org/officeDocument/2006/relationships/image" Target="../media/image25.png"/><Relationship Id="rId15" Type="http://schemas.openxmlformats.org/officeDocument/2006/relationships/slide" Target="slide40.xml"/><Relationship Id="rId23" Type="http://schemas.openxmlformats.org/officeDocument/2006/relationships/slide" Target="slide51.xml"/><Relationship Id="rId10" Type="http://schemas.openxmlformats.org/officeDocument/2006/relationships/slide" Target="slide35.xml"/><Relationship Id="rId19" Type="http://schemas.openxmlformats.org/officeDocument/2006/relationships/slide" Target="slide46.xml"/><Relationship Id="rId4" Type="http://schemas.microsoft.com/office/2007/relationships/hdphoto" Target="../media/hdphoto1.wdp"/><Relationship Id="rId9" Type="http://schemas.openxmlformats.org/officeDocument/2006/relationships/slide" Target="slide34.xml"/><Relationship Id="rId14" Type="http://schemas.openxmlformats.org/officeDocument/2006/relationships/slide" Target="slide39.xml"/><Relationship Id="rId22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26" Type="http://schemas.openxmlformats.org/officeDocument/2006/relationships/slide" Target="slide51.xml"/><Relationship Id="rId3" Type="http://schemas.openxmlformats.org/officeDocument/2006/relationships/package" Target="../embeddings/Microsoft_Word___36.docx"/><Relationship Id="rId21" Type="http://schemas.openxmlformats.org/officeDocument/2006/relationships/slide" Target="slide45.xml"/><Relationship Id="rId7" Type="http://schemas.openxmlformats.org/officeDocument/2006/relationships/package" Target="../embeddings/Microsoft_Word___38.docx"/><Relationship Id="rId12" Type="http://schemas.openxmlformats.org/officeDocument/2006/relationships/slide" Target="slide34.xml"/><Relationship Id="rId17" Type="http://schemas.openxmlformats.org/officeDocument/2006/relationships/slide" Target="slide39.xml"/><Relationship Id="rId25" Type="http://schemas.openxmlformats.org/officeDocument/2006/relationships/slide" Target="slide49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38.xml"/><Relationship Id="rId20" Type="http://schemas.openxmlformats.org/officeDocument/2006/relationships/slide" Target="slide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11" Type="http://schemas.openxmlformats.org/officeDocument/2006/relationships/slide" Target="slide33.xml"/><Relationship Id="rId24" Type="http://schemas.openxmlformats.org/officeDocument/2006/relationships/slide" Target="slide48.xml"/><Relationship Id="rId5" Type="http://schemas.openxmlformats.org/officeDocument/2006/relationships/package" Target="../embeddings/Microsoft_Word___37.docx"/><Relationship Id="rId15" Type="http://schemas.openxmlformats.org/officeDocument/2006/relationships/slide" Target="slide37.xml"/><Relationship Id="rId23" Type="http://schemas.openxmlformats.org/officeDocument/2006/relationships/slide" Target="slide47.xml"/><Relationship Id="rId10" Type="http://schemas.openxmlformats.org/officeDocument/2006/relationships/image" Target="../media/image47.emf"/><Relationship Id="rId19" Type="http://schemas.openxmlformats.org/officeDocument/2006/relationships/slide" Target="slide41.xml"/><Relationship Id="rId4" Type="http://schemas.openxmlformats.org/officeDocument/2006/relationships/image" Target="../media/image44.emf"/><Relationship Id="rId9" Type="http://schemas.openxmlformats.org/officeDocument/2006/relationships/package" Target="../embeddings/Microsoft_Word___39.docx"/><Relationship Id="rId14" Type="http://schemas.openxmlformats.org/officeDocument/2006/relationships/slide" Target="slide36.xml"/><Relationship Id="rId22" Type="http://schemas.openxmlformats.org/officeDocument/2006/relationships/slide" Target="slide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40.docx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24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48.emf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8.xml"/><Relationship Id="rId3" Type="http://schemas.openxmlformats.org/officeDocument/2006/relationships/package" Target="../embeddings/Microsoft_Word___41.docx"/><Relationship Id="rId21" Type="http://schemas.openxmlformats.org/officeDocument/2006/relationships/slide" Target="slide3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4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vmlDrawing" Target="../drawings/vmlDrawing25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49.xml"/><Relationship Id="rId4" Type="http://schemas.openxmlformats.org/officeDocument/2006/relationships/image" Target="../media/image49.emf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896209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12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复数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372337"/>
            <a:ext cx="8712968" cy="8244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1450"/>
              </a:spcAft>
            </a:pPr>
            <a:r>
              <a:rPr lang="en-US" altLang="zh-CN" sz="3500" b="1" dirty="0">
                <a:latin typeface="微软雅黑" panose="020B0503020204020204" pitchFamily="34" charset="-122"/>
              </a:rPr>
              <a:t>§12.1</a:t>
            </a:r>
            <a:r>
              <a:rPr lang="zh-CN" altLang="zh-CN" sz="3500" b="1" dirty="0">
                <a:latin typeface="微软雅黑" panose="020B0503020204020204" pitchFamily="34" charset="-122"/>
              </a:rPr>
              <a:t>　复数的概念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82752" y="210706"/>
            <a:ext cx="682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一、复数的概念</a:t>
            </a:r>
          </a:p>
        </p:txBody>
      </p:sp>
      <p:sp>
        <p:nvSpPr>
          <p:cNvPr id="7" name="矩形 6"/>
          <p:cNvSpPr/>
          <p:nvPr/>
        </p:nvSpPr>
        <p:spPr>
          <a:xfrm>
            <a:off x="334566" y="1031592"/>
            <a:ext cx="11392669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下列命题中正确的是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±2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实数集是复数集的真子集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210394" y="360910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4566" y="868089"/>
            <a:ext cx="1139266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时，为纯虚数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不是纯虚数，故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个虚数不能比较大小，故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，不是纯虚数，故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显然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012625"/>
            <a:ext cx="10408429" cy="328047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90872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57412" y="2136663"/>
            <a:ext cx="987717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分别叫作复数的实部和虚部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特别注意，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为复数的虚部而不是虚部的系数，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连同它的符号叫作复数的虚部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566" y="301987"/>
            <a:ext cx="11392669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为纯虚数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的平方等于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0394" y="154517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210394" y="221028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3826744"/>
            <a:ext cx="11392669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为纯虚数，故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为实数，故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的平方为－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二、复数的分类</a:t>
            </a:r>
          </a:p>
        </p:txBody>
      </p:sp>
      <p:sp>
        <p:nvSpPr>
          <p:cNvPr id="12" name="矩形 11"/>
          <p:cNvSpPr/>
          <p:nvPr/>
        </p:nvSpPr>
        <p:spPr>
          <a:xfrm>
            <a:off x="334566" y="1034480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为何实数时，复数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是下列数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88324"/>
              </p:ext>
            </p:extLst>
          </p:nvPr>
        </p:nvGraphicFramePr>
        <p:xfrm>
          <a:off x="454025" y="2852936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1" name="文档" r:id="rId4" imgW="11190918" imgH="1808312" progId="Word.Document.12">
                  <p:embed/>
                </p:oleObj>
              </mc:Choice>
              <mc:Fallback>
                <p:oleObj name="文档" r:id="rId4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25" y="2852936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12163"/>
              </p:ext>
            </p:extLst>
          </p:nvPr>
        </p:nvGraphicFramePr>
        <p:xfrm>
          <a:off x="5313437" y="908720"/>
          <a:ext cx="2190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2" name="文档" r:id="rId6" imgW="2194013" imgH="1373788" progId="Word.Document.12">
                  <p:embed/>
                </p:oleObj>
              </mc:Choice>
              <mc:Fallback>
                <p:oleObj name="文档" r:id="rId6" imgW="2194013" imgH="1373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3437" y="908720"/>
                        <a:ext cx="21907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34566" y="4088209"/>
            <a:ext cx="11392669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是虚数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566" y="476672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纯虚数；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84491"/>
              </p:ext>
            </p:extLst>
          </p:nvPr>
        </p:nvGraphicFramePr>
        <p:xfrm>
          <a:off x="457200" y="1439549"/>
          <a:ext cx="111823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0" name="文档" r:id="rId3" imgW="11190918" imgH="1905359" progId="Word.Document.12">
                  <p:embed/>
                </p:oleObj>
              </mc:Choice>
              <mc:Fallback>
                <p:oleObj name="文档" r:id="rId3" imgW="11190918" imgH="1905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39549"/>
                        <a:ext cx="111823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34566" y="3095733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是纯虚数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566" y="476672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49499"/>
              </p:ext>
            </p:extLst>
          </p:nvPr>
        </p:nvGraphicFramePr>
        <p:xfrm>
          <a:off x="457200" y="1524000"/>
          <a:ext cx="111823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4" name="文档" r:id="rId3" imgW="11190918" imgH="1902125" progId="Word.Document.12">
                  <p:embed/>
                </p:oleObj>
              </mc:Choice>
              <mc:Fallback>
                <p:oleObj name="文档" r:id="rId3" imgW="11190918" imgH="1902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24000"/>
                        <a:ext cx="111823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34566" y="2721363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是实数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566" y="431255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延伸探究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本例中条件不变，当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为何值时，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81380"/>
              </p:ext>
            </p:extLst>
          </p:nvPr>
        </p:nvGraphicFramePr>
        <p:xfrm>
          <a:off x="454025" y="2985815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8" name="文档" r:id="rId3" imgW="11190918" imgH="1830957" progId="Word.Document.12">
                  <p:embed/>
                </p:oleObj>
              </mc:Choice>
              <mc:Fallback>
                <p:oleObj name="文档" r:id="rId3" imgW="11190918" imgH="18309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2985815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34566" y="2092302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为实数，需满足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292543"/>
            <a:ext cx="10408429" cy="63697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18864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35768" y="600904"/>
            <a:ext cx="9720465" cy="6061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分类问题的求解方法与步骤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化标准式：解题时一定要先看复数是否为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的形式，以确定实部和虚部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定条件：复数的分类问题可以转化为复数的实部与虚部应该满足的条件问题，只需把复数化为代数形式，列出实部和虚部满足的方程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下结论：设所给复数为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为虚数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为纯虚数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302" y="1826762"/>
            <a:ext cx="10000234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了解引入虚数单位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的必要性，了解数集的扩充过程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理解在数系的扩充中由实数集扩充到复数集出现的一些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掌握复数代数形式的表示方法，理解复数相等的充要条件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4566" y="692696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若复数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  		C.1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93714"/>
              </p:ext>
            </p:extLst>
          </p:nvPr>
        </p:nvGraphicFramePr>
        <p:xfrm>
          <a:off x="454025" y="3345855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4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3345855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2629996" y="137685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566" y="2402024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根据复数的分类知，需满足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4540574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三、复数相等的充要条件</a:t>
            </a:r>
          </a:p>
        </p:txBody>
      </p:sp>
      <p:sp>
        <p:nvSpPr>
          <p:cNvPr id="10" name="矩形 9"/>
          <p:cNvSpPr/>
          <p:nvPr/>
        </p:nvSpPr>
        <p:spPr>
          <a:xfrm>
            <a:off x="334566" y="1007501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4649"/>
              </p:ext>
            </p:extLst>
          </p:nvPr>
        </p:nvGraphicFramePr>
        <p:xfrm>
          <a:off x="457200" y="2971775"/>
          <a:ext cx="111823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8" name="文档" r:id="rId4" imgW="11190918" imgH="2253651" progId="Word.Document.12">
                  <p:embed/>
                </p:oleObj>
              </mc:Choice>
              <mc:Fallback>
                <p:oleObj name="文档" r:id="rId4" imgW="11190918" imgH="2253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971775"/>
                        <a:ext cx="11182350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34566" y="2132856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由复数相等的充要条件，得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566" y="539155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有实根，求实数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52985"/>
              </p:ext>
            </p:extLst>
          </p:nvPr>
        </p:nvGraphicFramePr>
        <p:xfrm>
          <a:off x="454025" y="2348880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7" name="文档" r:id="rId4" imgW="11190918" imgH="1808312" progId="Word.Document.12">
                  <p:embed/>
                </p:oleObj>
              </mc:Choice>
              <mc:Fallback>
                <p:oleObj name="文档" r:id="rId4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25" y="2348880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41245"/>
              </p:ext>
            </p:extLst>
          </p:nvPr>
        </p:nvGraphicFramePr>
        <p:xfrm>
          <a:off x="3945285" y="476672"/>
          <a:ext cx="76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8" name="文档" r:id="rId6" imgW="765529" imgH="1220904" progId="Word.Document.12">
                  <p:embed/>
                </p:oleObj>
              </mc:Choice>
              <mc:Fallback>
                <p:oleObj name="文档" r:id="rId6" imgW="765529" imgH="1220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5285" y="476672"/>
                        <a:ext cx="762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4566" y="1628800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设方程的实根为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25296"/>
              </p:ext>
            </p:extLst>
          </p:nvPr>
        </p:nvGraphicFramePr>
        <p:xfrm>
          <a:off x="454025" y="3212951"/>
          <a:ext cx="60388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9" name="文档" r:id="rId8" imgW="6040550" imgH="1802102" progId="Word.Document.12">
                  <p:embed/>
                </p:oleObj>
              </mc:Choice>
              <mc:Fallback>
                <p:oleObj name="文档" r:id="rId8" imgW="6040550" imgH="1802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025" y="3212951"/>
                        <a:ext cx="60388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45364"/>
              </p:ext>
            </p:extLst>
          </p:nvPr>
        </p:nvGraphicFramePr>
        <p:xfrm>
          <a:off x="454025" y="4826471"/>
          <a:ext cx="60388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80" name="文档" r:id="rId10" imgW="6040550" imgH="1267959" progId="Word.Document.12">
                  <p:embed/>
                </p:oleObj>
              </mc:Choice>
              <mc:Fallback>
                <p:oleObj name="文档" r:id="rId10" imgW="6040550" imgH="1267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025" y="4826471"/>
                        <a:ext cx="60388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3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940615"/>
            <a:ext cx="10408429" cy="558472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83671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35768" y="1268760"/>
            <a:ext cx="9720465" cy="51887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相等问题的解题技巧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必须是复数的代数形式才可以根据实部与实部相等，虚部与虚部相等列方程组求解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根据复数相等的条件，将复数问题转化为实数问题，为应用方程思想提供了条件，同时这也是复数问题实数化思想的体现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如果两个复数都是实数，可以比较大小，否则是不能比较大小的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4566" y="548680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72900"/>
              </p:ext>
            </p:extLst>
          </p:nvPr>
        </p:nvGraphicFramePr>
        <p:xfrm>
          <a:off x="454025" y="3633887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2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3633887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081189" y="13120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34566" y="2132856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4725144"/>
            <a:ext cx="11392669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1439549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  		C.2  		D.3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60628"/>
              </p:ext>
            </p:extLst>
          </p:nvPr>
        </p:nvGraphicFramePr>
        <p:xfrm>
          <a:off x="457200" y="502279"/>
          <a:ext cx="111823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7" name="文档" r:id="rId3" imgW="11190918" imgH="1226748" progId="Word.Document.12">
                  <p:embed/>
                </p:oleObj>
              </mc:Choice>
              <mc:Fallback>
                <p:oleObj name="文档" r:id="rId3" imgW="11190918" imgH="1226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02279"/>
                        <a:ext cx="111823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4"/>
          <p:cNvSpPr txBox="1"/>
          <p:nvPr/>
        </p:nvSpPr>
        <p:spPr>
          <a:xfrm>
            <a:off x="5087793" y="144886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70026"/>
              </p:ext>
            </p:extLst>
          </p:nvPr>
        </p:nvGraphicFramePr>
        <p:xfrm>
          <a:off x="457200" y="2497832"/>
          <a:ext cx="11182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8" name="文档" r:id="rId10" imgW="11190918" imgH="1225310" progId="Word.Document.12">
                  <p:embed/>
                </p:oleObj>
              </mc:Choice>
              <mc:Fallback>
                <p:oleObj name="文档" r:id="rId10" imgW="11190918" imgH="1225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2497832"/>
                        <a:ext cx="1118235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34566" y="3311757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故纯虚数的个数为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839284"/>
              </p:ext>
            </p:extLst>
          </p:nvPr>
        </p:nvGraphicFramePr>
        <p:xfrm>
          <a:off x="457200" y="1484784"/>
          <a:ext cx="111823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5" name="文档" r:id="rId3" imgW="11190918" imgH="2334164" progId="Word.Document.12">
                  <p:embed/>
                </p:oleObj>
              </mc:Choice>
              <mc:Fallback>
                <p:oleObj name="文档" r:id="rId3" imgW="11190918" imgH="2334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84784"/>
                        <a:ext cx="1118235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200869" y="289753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4566" y="476672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为纯虚数，则实数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的值可以为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  		C.1  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7888" y="112474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2132856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为纯虚数，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332656"/>
            <a:ext cx="11392669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的实部大于虚部，则实数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038" y="1047491"/>
            <a:ext cx="389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∪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34566" y="2204864"/>
            <a:ext cx="11392669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由已知可得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因此，实数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715367"/>
            <a:ext cx="11392669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2i(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37773" y="8402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749358" y="8402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34566" y="1804270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12743"/>
              </p:ext>
            </p:extLst>
          </p:nvPr>
        </p:nvGraphicFramePr>
        <p:xfrm>
          <a:off x="457200" y="2915394"/>
          <a:ext cx="111823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9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915394"/>
                        <a:ext cx="11182350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408" y="1268760"/>
            <a:ext cx="10585176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数系的扩充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复数的概念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复数的分类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复数相等的充要条件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方法归纳：方程思想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常见误区：未化成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334566" y="836712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充分不必要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必要不充分条件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充要条件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既不充分也不必要条件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5078268" y="148399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4566" y="3025131"/>
            <a:ext cx="11392669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是纯虚数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不一定成立，也可能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是纯虚数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一定成立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是纯虚数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的必要不充分条件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34566" y="476672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的虚部为实部，以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的实部为虚部的复数是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3i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3i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210394" y="114379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矩形 20"/>
          <p:cNvSpPr/>
          <p:nvPr/>
        </p:nvSpPr>
        <p:spPr>
          <a:xfrm>
            <a:off x="334566" y="2887157"/>
            <a:ext cx="11392669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的虚部为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1,3i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的实部为－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所求复数为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4566" y="502825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在复平面内，复数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097413" y="115089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矩形 20"/>
          <p:cNvSpPr/>
          <p:nvPr/>
        </p:nvSpPr>
        <p:spPr>
          <a:xfrm>
            <a:off x="334566" y="2743141"/>
            <a:ext cx="11392669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是纯虚数，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4566" y="476672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是虚数单位，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2 021i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A.2 021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2i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4i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2 021i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2 021i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075921" y="180890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矩形 20"/>
          <p:cNvSpPr/>
          <p:nvPr/>
        </p:nvSpPr>
        <p:spPr>
          <a:xfrm>
            <a:off x="334566" y="2780928"/>
            <a:ext cx="11392669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2 021i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2 021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2 021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2 021i.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3385084"/>
            <a:ext cx="11522074" cy="306825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，虚部为－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为真命题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不全为实数，则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不能比较大小，所以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为假命题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两个复数都是实数，可以比较大小，所以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为假命题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成立，否则不成立，如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为假命题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66" y="189643"/>
            <a:ext cx="11522074" cy="31392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下列命题为假命题的是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的虚部为－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任意两个复数都不能比较大小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191344" y="140389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191344" y="2061851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191344" y="260099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4566" y="715367"/>
            <a:ext cx="11392669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324994"/>
              </p:ext>
            </p:extLst>
          </p:nvPr>
        </p:nvGraphicFramePr>
        <p:xfrm>
          <a:off x="454025" y="1844824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7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1844824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7892038" y="82898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34566" y="2996952"/>
            <a:ext cx="11392669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4566" y="840376"/>
            <a:ext cx="11392669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是纯虚数，则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98083"/>
              </p:ext>
            </p:extLst>
          </p:nvPr>
        </p:nvGraphicFramePr>
        <p:xfrm>
          <a:off x="457200" y="2633464"/>
          <a:ext cx="78771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7" name="文档" r:id="rId3" imgW="7878447" imgH="1373202" progId="Word.Document.12">
                  <p:embed/>
                </p:oleObj>
              </mc:Choice>
              <mc:Fallback>
                <p:oleObj name="文档" r:id="rId3" imgW="7878447" imgH="1373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633464"/>
                        <a:ext cx="787717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93213"/>
              </p:ext>
            </p:extLst>
          </p:nvPr>
        </p:nvGraphicFramePr>
        <p:xfrm>
          <a:off x="8093174" y="563141"/>
          <a:ext cx="27146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8" name="文档" r:id="rId21" imgW="2717683" imgH="1211529" progId="Word.Document.12">
                  <p:embed/>
                </p:oleObj>
              </mc:Choice>
              <mc:Fallback>
                <p:oleObj name="文档" r:id="rId21" imgW="2717683" imgH="1211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93174" y="563141"/>
                        <a:ext cx="27146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34566" y="1769152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0,1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34566" y="620688"/>
            <a:ext cx="11392669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24820"/>
              </p:ext>
            </p:extLst>
          </p:nvPr>
        </p:nvGraphicFramePr>
        <p:xfrm>
          <a:off x="454025" y="1773610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6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1773610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7656964" y="75897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4566" y="719287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取什么值时，复数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是下列数？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矩形 20"/>
          <p:cNvSpPr/>
          <p:nvPr/>
        </p:nvSpPr>
        <p:spPr>
          <a:xfrm>
            <a:off x="334566" y="2384843"/>
            <a:ext cx="11392669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为实数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0" y="2619265"/>
            <a:ext cx="12190413" cy="136603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0" y="923921"/>
            <a:ext cx="12190413" cy="78137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566" y="97193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566" y="908720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为虚数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66" y="1755169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纯虚数；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12802"/>
              </p:ext>
            </p:extLst>
          </p:nvPr>
        </p:nvGraphicFramePr>
        <p:xfrm>
          <a:off x="457200" y="2790243"/>
          <a:ext cx="108204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8" name="文档" r:id="rId3" imgW="10828608" imgH="1568929" progId="Word.Document.12">
                  <p:embed/>
                </p:oleObj>
              </mc:Choice>
              <mc:Fallback>
                <p:oleObj name="文档" r:id="rId3" imgW="10828608" imgH="1568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90243"/>
                        <a:ext cx="10820400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/>
          <p:cNvSpPr/>
          <p:nvPr/>
        </p:nvSpPr>
        <p:spPr>
          <a:xfrm>
            <a:off x="334566" y="4005064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14818"/>
              </p:ext>
            </p:extLst>
          </p:nvPr>
        </p:nvGraphicFramePr>
        <p:xfrm>
          <a:off x="457200" y="5013176"/>
          <a:ext cx="108204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9" name="文档" r:id="rId5" imgW="10828608" imgH="1566054" progId="Word.Document.12">
                  <p:embed/>
                </p:oleObj>
              </mc:Choice>
              <mc:Fallback>
                <p:oleObj name="文档" r:id="rId5" imgW="10828608" imgH="1566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5013176"/>
                        <a:ext cx="10820400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6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78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34566" y="548680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分别求满足下列条件的实数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17919"/>
              </p:ext>
            </p:extLst>
          </p:nvPr>
        </p:nvGraphicFramePr>
        <p:xfrm>
          <a:off x="457200" y="2903587"/>
          <a:ext cx="84010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41" name="文档" r:id="rId3" imgW="8402069" imgH="1535031" progId="Word.Document.12">
                  <p:embed/>
                </p:oleObj>
              </mc:Choice>
              <mc:Fallback>
                <p:oleObj name="文档" r:id="rId3" imgW="8402069" imgH="1535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903587"/>
                        <a:ext cx="84010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34566" y="2132856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23403"/>
              </p:ext>
            </p:extLst>
          </p:nvPr>
        </p:nvGraphicFramePr>
        <p:xfrm>
          <a:off x="457200" y="4127723"/>
          <a:ext cx="84010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42" name="文档" r:id="rId5" imgW="8402069" imgH="1536833" progId="Word.Document.12">
                  <p:embed/>
                </p:oleObj>
              </mc:Choice>
              <mc:Fallback>
                <p:oleObj name="文档" r:id="rId5" imgW="8402069" imgH="15368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127723"/>
                        <a:ext cx="84010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71753"/>
              </p:ext>
            </p:extLst>
          </p:nvPr>
        </p:nvGraphicFramePr>
        <p:xfrm>
          <a:off x="454025" y="465535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8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465535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34566" y="1700808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78247"/>
              </p:ext>
            </p:extLst>
          </p:nvPr>
        </p:nvGraphicFramePr>
        <p:xfrm>
          <a:off x="454025" y="2250099"/>
          <a:ext cx="85153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9" name="文档" r:id="rId5" imgW="8516151" imgH="2154954" progId="Word.Document.12">
                  <p:embed/>
                </p:oleObj>
              </mc:Choice>
              <mc:Fallback>
                <p:oleObj name="文档" r:id="rId5" imgW="8516151" imgH="21549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" y="2250099"/>
                        <a:ext cx="851535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40092"/>
              </p:ext>
            </p:extLst>
          </p:nvPr>
        </p:nvGraphicFramePr>
        <p:xfrm>
          <a:off x="454025" y="3834275"/>
          <a:ext cx="85153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0" name="文档" r:id="rId7" imgW="8516151" imgH="2156756" progId="Word.Document.12">
                  <p:embed/>
                </p:oleObj>
              </mc:Choice>
              <mc:Fallback>
                <p:oleObj name="文档" r:id="rId7" imgW="8516151" imgH="2156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025" y="3834275"/>
                        <a:ext cx="851535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34566" y="5005586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938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334567" y="827187"/>
            <a:ext cx="11162034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不是纯虚数，则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	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	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226856" y="214910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4567" y="3068960"/>
            <a:ext cx="11162034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不是纯虚数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34566" y="44624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15469"/>
              </p:ext>
            </p:extLst>
          </p:nvPr>
        </p:nvGraphicFramePr>
        <p:xfrm>
          <a:off x="503626" y="1475624"/>
          <a:ext cx="812958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6" name="文档" r:id="rId3" imgW="8128922" imgH="1978708" progId="Word.Document.12">
                  <p:embed/>
                </p:oleObj>
              </mc:Choice>
              <mc:Fallback>
                <p:oleObj name="文档" r:id="rId3" imgW="8128922" imgH="1978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626" y="1475624"/>
                        <a:ext cx="8129588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14"/>
          <p:cNvSpPr txBox="1"/>
          <p:nvPr/>
        </p:nvSpPr>
        <p:spPr>
          <a:xfrm>
            <a:off x="4025896" y="248939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67360"/>
              </p:ext>
            </p:extLst>
          </p:nvPr>
        </p:nvGraphicFramePr>
        <p:xfrm>
          <a:off x="503626" y="3429000"/>
          <a:ext cx="92360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7" name="文档" r:id="rId5" imgW="9235307" imgH="1378789" progId="Word.Document.12">
                  <p:embed/>
                </p:oleObj>
              </mc:Choice>
              <mc:Fallback>
                <p:oleObj name="文档" r:id="rId5" imgW="9235307" imgH="1378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626" y="3429000"/>
                        <a:ext cx="9236075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94654"/>
              </p:ext>
            </p:extLst>
          </p:nvPr>
        </p:nvGraphicFramePr>
        <p:xfrm>
          <a:off x="503626" y="4509120"/>
          <a:ext cx="92360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8" name="文档" r:id="rId7" imgW="9235307" imgH="1377351" progId="Word.Document.12">
                  <p:embed/>
                </p:oleObj>
              </mc:Choice>
              <mc:Fallback>
                <p:oleObj name="文档" r:id="rId7" imgW="9235307" imgH="1377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626" y="4509120"/>
                        <a:ext cx="9236075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518100"/>
              </p:ext>
            </p:extLst>
          </p:nvPr>
        </p:nvGraphicFramePr>
        <p:xfrm>
          <a:off x="503626" y="5405807"/>
          <a:ext cx="92059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9" name="文档" r:id="rId9" imgW="9303376" imgH="1113886" progId="Word.Document.12">
                  <p:embed/>
                </p:oleObj>
              </mc:Choice>
              <mc:Fallback>
                <p:oleObj name="文档" r:id="rId9" imgW="9303376" imgH="1113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626" y="5405807"/>
                        <a:ext cx="9205913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34566" y="260648"/>
            <a:ext cx="11392669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2i(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有实数根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90796"/>
              </p:ext>
            </p:extLst>
          </p:nvPr>
        </p:nvGraphicFramePr>
        <p:xfrm>
          <a:off x="457200" y="4005064"/>
          <a:ext cx="8324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8" name="文档" r:id="rId3" imgW="8325775" imgH="1563864" progId="Word.Document.12">
                  <p:embed/>
                </p:oleObj>
              </mc:Choice>
              <mc:Fallback>
                <p:oleObj name="文档" r:id="rId3" imgW="8325775" imgH="1563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005064"/>
                        <a:ext cx="832485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4"/>
          <p:cNvSpPr txBox="1"/>
          <p:nvPr/>
        </p:nvSpPr>
        <p:spPr>
          <a:xfrm>
            <a:off x="3863542" y="155679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66" y="3100414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4566" y="548680"/>
            <a:ext cx="11392669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使不等式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成立的实数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的取值集合是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8694"/>
              </p:ext>
            </p:extLst>
          </p:nvPr>
        </p:nvGraphicFramePr>
        <p:xfrm>
          <a:off x="457200" y="2133972"/>
          <a:ext cx="111823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4" name="文档" r:id="rId3" imgW="11190918" imgH="1947413" progId="Word.Document.12">
                  <p:embed/>
                </p:oleObj>
              </mc:Choice>
              <mc:Fallback>
                <p:oleObj name="文档" r:id="rId3" imgW="11190918" imgH="1947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133972"/>
                        <a:ext cx="1118235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777037" y="1268760"/>
            <a:ext cx="71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{3}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34566" y="3830803"/>
            <a:ext cx="11392669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所以所求的实数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的取值集合是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{3}.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610690"/>
              </p:ext>
            </p:extLst>
          </p:nvPr>
        </p:nvGraphicFramePr>
        <p:xfrm>
          <a:off x="457200" y="1245220"/>
          <a:ext cx="11152188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8" name="文档" r:id="rId6" imgW="11202318" imgH="3271965" progId="Word.Document.12">
                  <p:embed/>
                </p:oleObj>
              </mc:Choice>
              <mc:Fallback>
                <p:oleObj name="文档" r:id="rId6" imgW="11202318" imgH="327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245220"/>
                        <a:ext cx="11152188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4"/>
          <p:cNvSpPr txBox="1"/>
          <p:nvPr/>
        </p:nvSpPr>
        <p:spPr>
          <a:xfrm>
            <a:off x="5278775" y="34825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复数的概念及代数表示</a:t>
            </a:r>
          </a:p>
        </p:txBody>
      </p:sp>
      <p:sp>
        <p:nvSpPr>
          <p:cNvPr id="5" name="矩形 4"/>
          <p:cNvSpPr/>
          <p:nvPr/>
        </p:nvSpPr>
        <p:spPr>
          <a:xfrm>
            <a:off x="829891" y="962472"/>
            <a:ext cx="11098757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虚数单位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引入一个新数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并规定：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(1)i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进行四则运算，进行四则运算时，原有的加法、乘法运算律仍然成立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复数的概念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的数叫作复数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组成的集合叫作复数集，记作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6167" y="172507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虚数单位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29061" y="23679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05372" y="302552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75243" y="49221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全体复数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71700"/>
              </p:ext>
            </p:extLst>
          </p:nvPr>
        </p:nvGraphicFramePr>
        <p:xfrm>
          <a:off x="457200" y="669007"/>
          <a:ext cx="99155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3" name="文档" r:id="rId3" imgW="9923553" imgH="1464334" progId="Word.Document.12">
                  <p:embed/>
                </p:oleObj>
              </mc:Choice>
              <mc:Fallback>
                <p:oleObj name="文档" r:id="rId3" imgW="9923553" imgH="1464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669007"/>
                        <a:ext cx="99155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301215"/>
              </p:ext>
            </p:extLst>
          </p:nvPr>
        </p:nvGraphicFramePr>
        <p:xfrm>
          <a:off x="457200" y="1651595"/>
          <a:ext cx="99155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4" name="文档" r:id="rId5" imgW="9923553" imgH="1461458" progId="Word.Document.12">
                  <p:embed/>
                </p:oleObj>
              </mc:Choice>
              <mc:Fallback>
                <p:oleObj name="文档" r:id="rId5" imgW="9923553" imgH="1461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651595"/>
                        <a:ext cx="99155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05434"/>
              </p:ext>
            </p:extLst>
          </p:nvPr>
        </p:nvGraphicFramePr>
        <p:xfrm>
          <a:off x="457200" y="2634183"/>
          <a:ext cx="99155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5" name="文档" r:id="rId7" imgW="9923553" imgH="1459661" progId="Word.Document.12">
                  <p:embed/>
                </p:oleObj>
              </mc:Choice>
              <mc:Fallback>
                <p:oleObj name="文档" r:id="rId7" imgW="9923553" imgH="1459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634183"/>
                        <a:ext cx="99155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24015"/>
              </p:ext>
            </p:extLst>
          </p:nvPr>
        </p:nvGraphicFramePr>
        <p:xfrm>
          <a:off x="457200" y="3621757"/>
          <a:ext cx="99155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6" name="文档" r:id="rId9" imgW="9923553" imgH="1901406" progId="Word.Document.12">
                  <p:embed/>
                </p:oleObj>
              </mc:Choice>
              <mc:Fallback>
                <p:oleObj name="文档" r:id="rId9" imgW="9923553" imgH="1901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3621757"/>
                        <a:ext cx="9915525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829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34566" y="548680"/>
            <a:ext cx="11392669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是虚数单位，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为纯虚数，求实数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2876"/>
              </p:ext>
            </p:extLst>
          </p:nvPr>
        </p:nvGraphicFramePr>
        <p:xfrm>
          <a:off x="457200" y="3744441"/>
          <a:ext cx="82581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94" name="文档" r:id="rId3" imgW="8259198" imgH="1630542" progId="Word.Document.12">
                  <p:embed/>
                </p:oleObj>
              </mc:Choice>
              <mc:Fallback>
                <p:oleObj name="文档" r:id="rId3" imgW="8259198" imgH="1630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744441"/>
                        <a:ext cx="8258175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矩形 22"/>
          <p:cNvSpPr/>
          <p:nvPr/>
        </p:nvSpPr>
        <p:spPr>
          <a:xfrm>
            <a:off x="334566" y="2852936"/>
            <a:ext cx="11392669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为纯虚数，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34566" y="404664"/>
            <a:ext cx="11392669" cy="6933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28332"/>
              </p:ext>
            </p:extLst>
          </p:nvPr>
        </p:nvGraphicFramePr>
        <p:xfrm>
          <a:off x="454025" y="1431826"/>
          <a:ext cx="111902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79" name="文档" r:id="rId3" imgW="11190918" imgH="1808312" progId="Word.Document.12">
                  <p:embed/>
                </p:oleObj>
              </mc:Choice>
              <mc:Fallback>
                <p:oleObj name="文档" r:id="rId3" imgW="11190918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1431826"/>
                        <a:ext cx="111902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34566" y="2541582"/>
            <a:ext cx="11392669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min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[2,6].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57" name="返回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4566" y="981522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复数的代数形式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复数通常用字母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表示，即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分别叫作复数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883" y="23679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62354" y="23679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复数的分类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3323"/>
              </p:ext>
            </p:extLst>
          </p:nvPr>
        </p:nvGraphicFramePr>
        <p:xfrm>
          <a:off x="923949" y="1144429"/>
          <a:ext cx="94392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8" name="文档" r:id="rId3" imgW="9447075" imgH="1806875" progId="Word.Document.12">
                  <p:embed/>
                </p:oleObj>
              </mc:Choice>
              <mc:Fallback>
                <p:oleObj name="文档" r:id="rId3" imgW="9447075" imgH="1806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949" y="1144429"/>
                        <a:ext cx="9439275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01316" y="2587575"/>
            <a:ext cx="91458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集合表示：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0931" name="Picture 3" descr="S37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1"/>
          <a:stretch/>
        </p:blipFill>
        <p:spPr bwMode="auto">
          <a:xfrm>
            <a:off x="4028033" y="3284984"/>
            <a:ext cx="4135934" cy="2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知识点三　两个复数相等的充要条件</a:t>
            </a:r>
          </a:p>
        </p:txBody>
      </p:sp>
      <p:sp>
        <p:nvSpPr>
          <p:cNvPr id="7" name="矩形 6"/>
          <p:cNvSpPr/>
          <p:nvPr/>
        </p:nvSpPr>
        <p:spPr>
          <a:xfrm>
            <a:off x="839416" y="1151335"/>
            <a:ext cx="10948131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在复数集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中任取两个复数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，我们规定：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相等的充要条件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79346" y="1916832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7408" y="1774961"/>
            <a:ext cx="1037804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中虚部为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复数中有复数相等的概念，因此复数可以比较大小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两个复数相等的充要条件是它们的实部与虚部分别相等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是虚数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3014" y="18448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73294" y="24755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70732" y="314708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7234" y="37618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1975</Words>
  <Application>Microsoft Office PowerPoint</Application>
  <PresentationFormat>宽屏</PresentationFormat>
  <Paragraphs>591</Paragraphs>
  <Slides>53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73" baseType="lpstr">
      <vt:lpstr>MS Gothic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625</cp:revision>
  <dcterms:created xsi:type="dcterms:W3CDTF">2019-11-13T09:14:31Z</dcterms:created>
  <dcterms:modified xsi:type="dcterms:W3CDTF">2021-09-09T02:09:17Z</dcterms:modified>
</cp:coreProperties>
</file>