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990" r:id="rId2"/>
    <p:sldId id="996" r:id="rId3"/>
    <p:sldId id="997" r:id="rId4"/>
    <p:sldId id="999" r:id="rId5"/>
    <p:sldId id="1000" r:id="rId6"/>
    <p:sldId id="1001" r:id="rId7"/>
    <p:sldId id="1002" r:id="rId8"/>
    <p:sldId id="864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F8D"/>
    <a:srgbClr val="106C86"/>
    <a:srgbClr val="0F4F72"/>
    <a:srgbClr val="0E72D9"/>
    <a:srgbClr val="A2E5F8"/>
    <a:srgbClr val="1B5075"/>
    <a:srgbClr val="22688D"/>
    <a:srgbClr val="376092"/>
    <a:srgbClr val="005F9C"/>
    <a:srgbClr val="006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642" y="84"/>
      </p:cViewPr>
      <p:guideLst>
        <p:guide orient="horz" pos="663"/>
        <p:guide pos="456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2024/11/9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3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6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44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39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63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575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8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9600" cy="3429000"/>
          </a:xfrm>
          <a:prstGeom prst="rect">
            <a:avLst/>
          </a:prstGeom>
          <a:solidFill>
            <a:srgbClr val="1F5F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22300" y="692785"/>
            <a:ext cx="10998200" cy="5320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692784"/>
            <a:ext cx="10998000" cy="45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 preferRelativeResize="0"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200"/>
            <a:ext cx="5014800" cy="36036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1628140"/>
            <a:ext cx="4967605" cy="36163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3917345" y="455546"/>
            <a:ext cx="8274655" cy="4845661"/>
          </a:xfrm>
          <a:custGeom>
            <a:avLst/>
            <a:gdLst>
              <a:gd name="connsiteX0" fmla="*/ 0 w 7674042"/>
              <a:gd name="connsiteY0" fmla="*/ 0 h 2616200"/>
              <a:gd name="connsiteX1" fmla="*/ 7674042 w 7674042"/>
              <a:gd name="connsiteY1" fmla="*/ 0 h 2616200"/>
              <a:gd name="connsiteX2" fmla="*/ 7674042 w 7674042"/>
              <a:gd name="connsiteY2" fmla="*/ 2616200 h 2616200"/>
              <a:gd name="connsiteX3" fmla="*/ 0 w 7674042"/>
              <a:gd name="connsiteY3" fmla="*/ 2616200 h 2616200"/>
              <a:gd name="connsiteX4" fmla="*/ 0 w 7674042"/>
              <a:gd name="connsiteY4" fmla="*/ 0 h 2616200"/>
              <a:gd name="connsiteX0-1" fmla="*/ 812800 w 8486842"/>
              <a:gd name="connsiteY0-2" fmla="*/ 0 h 2616200"/>
              <a:gd name="connsiteX1-3" fmla="*/ 8486842 w 8486842"/>
              <a:gd name="connsiteY1-4" fmla="*/ 0 h 2616200"/>
              <a:gd name="connsiteX2-5" fmla="*/ 8486842 w 8486842"/>
              <a:gd name="connsiteY2-6" fmla="*/ 2616200 h 2616200"/>
              <a:gd name="connsiteX3-7" fmla="*/ 0 w 8486842"/>
              <a:gd name="connsiteY3-8" fmla="*/ 2603500 h 2616200"/>
              <a:gd name="connsiteX4-9" fmla="*/ 812800 w 8486842"/>
              <a:gd name="connsiteY4-10" fmla="*/ 0 h 2616200"/>
              <a:gd name="connsiteX0-11" fmla="*/ 642153 w 8316195"/>
              <a:gd name="connsiteY0-12" fmla="*/ 0 h 2616200"/>
              <a:gd name="connsiteX1-13" fmla="*/ 8316195 w 8316195"/>
              <a:gd name="connsiteY1-14" fmla="*/ 0 h 2616200"/>
              <a:gd name="connsiteX2-15" fmla="*/ 8316195 w 8316195"/>
              <a:gd name="connsiteY2-16" fmla="*/ 2616200 h 2616200"/>
              <a:gd name="connsiteX3-17" fmla="*/ 0 w 8316195"/>
              <a:gd name="connsiteY3-18" fmla="*/ 2616200 h 2616200"/>
              <a:gd name="connsiteX4-19" fmla="*/ 642153 w 8316195"/>
              <a:gd name="connsiteY4-20" fmla="*/ 0 h 2616200"/>
              <a:gd name="connsiteX0-21" fmla="*/ 642153 w 8316195"/>
              <a:gd name="connsiteY0-22" fmla="*/ 12988 h 2629188"/>
              <a:gd name="connsiteX1-23" fmla="*/ 4249758 w 8316195"/>
              <a:gd name="connsiteY1-24" fmla="*/ 0 h 2629188"/>
              <a:gd name="connsiteX2-25" fmla="*/ 8316195 w 8316195"/>
              <a:gd name="connsiteY2-26" fmla="*/ 12988 h 2629188"/>
              <a:gd name="connsiteX3-27" fmla="*/ 8316195 w 8316195"/>
              <a:gd name="connsiteY3-28" fmla="*/ 2629188 h 2629188"/>
              <a:gd name="connsiteX4-29" fmla="*/ 0 w 8316195"/>
              <a:gd name="connsiteY4-30" fmla="*/ 2629188 h 2629188"/>
              <a:gd name="connsiteX5" fmla="*/ 642153 w 8316195"/>
              <a:gd name="connsiteY5" fmla="*/ 12988 h 2629188"/>
              <a:gd name="connsiteX0-31" fmla="*/ 642153 w 8316195"/>
              <a:gd name="connsiteY0-32" fmla="*/ 12988 h 2632989"/>
              <a:gd name="connsiteX1-33" fmla="*/ 4249758 w 8316195"/>
              <a:gd name="connsiteY1-34" fmla="*/ 0 h 2632989"/>
              <a:gd name="connsiteX2-35" fmla="*/ 8316195 w 8316195"/>
              <a:gd name="connsiteY2-36" fmla="*/ 12988 h 2632989"/>
              <a:gd name="connsiteX3-37" fmla="*/ 8316195 w 8316195"/>
              <a:gd name="connsiteY3-38" fmla="*/ 2629188 h 2632989"/>
              <a:gd name="connsiteX4-39" fmla="*/ 4239868 w 8316195"/>
              <a:gd name="connsiteY4-40" fmla="*/ 2632989 h 2632989"/>
              <a:gd name="connsiteX5-41" fmla="*/ 0 w 8316195"/>
              <a:gd name="connsiteY5-42" fmla="*/ 2629188 h 2632989"/>
              <a:gd name="connsiteX6" fmla="*/ 642153 w 8316195"/>
              <a:gd name="connsiteY6" fmla="*/ 12988 h 2632989"/>
              <a:gd name="connsiteX0-43" fmla="*/ 642153 w 8316195"/>
              <a:gd name="connsiteY0-44" fmla="*/ 12988 h 2632989"/>
              <a:gd name="connsiteX1-45" fmla="*/ 4249758 w 8316195"/>
              <a:gd name="connsiteY1-46" fmla="*/ 0 h 2632989"/>
              <a:gd name="connsiteX2-47" fmla="*/ 8316195 w 8316195"/>
              <a:gd name="connsiteY2-48" fmla="*/ 2629188 h 2632989"/>
              <a:gd name="connsiteX3-49" fmla="*/ 4239868 w 8316195"/>
              <a:gd name="connsiteY3-50" fmla="*/ 2632989 h 2632989"/>
              <a:gd name="connsiteX4-51" fmla="*/ 0 w 8316195"/>
              <a:gd name="connsiteY4-52" fmla="*/ 2629188 h 2632989"/>
              <a:gd name="connsiteX5-53" fmla="*/ 642153 w 8316195"/>
              <a:gd name="connsiteY5-54" fmla="*/ 12988 h 2632989"/>
              <a:gd name="connsiteX0-55" fmla="*/ 642153 w 4249758"/>
              <a:gd name="connsiteY0-56" fmla="*/ 12988 h 2632989"/>
              <a:gd name="connsiteX1-57" fmla="*/ 4249758 w 4249758"/>
              <a:gd name="connsiteY1-58" fmla="*/ 0 h 2632989"/>
              <a:gd name="connsiteX2-59" fmla="*/ 4239868 w 4249758"/>
              <a:gd name="connsiteY2-60" fmla="*/ 2632989 h 2632989"/>
              <a:gd name="connsiteX3-61" fmla="*/ 0 w 4249758"/>
              <a:gd name="connsiteY3-62" fmla="*/ 2629188 h 2632989"/>
              <a:gd name="connsiteX4-63" fmla="*/ 642153 w 4249758"/>
              <a:gd name="connsiteY4-64" fmla="*/ 12988 h 2632989"/>
              <a:gd name="connsiteX0-65" fmla="*/ 642153 w 4239919"/>
              <a:gd name="connsiteY0-66" fmla="*/ 0 h 2620001"/>
              <a:gd name="connsiteX1-67" fmla="*/ 4091517 w 4239919"/>
              <a:gd name="connsiteY1-68" fmla="*/ 7826 h 2620001"/>
              <a:gd name="connsiteX2-69" fmla="*/ 4239868 w 4239919"/>
              <a:gd name="connsiteY2-70" fmla="*/ 2620001 h 2620001"/>
              <a:gd name="connsiteX3-71" fmla="*/ 0 w 4239919"/>
              <a:gd name="connsiteY3-72" fmla="*/ 2616200 h 2620001"/>
              <a:gd name="connsiteX4-73" fmla="*/ 642153 w 4239919"/>
              <a:gd name="connsiteY4-74" fmla="*/ 0 h 2620001"/>
              <a:gd name="connsiteX0-75" fmla="*/ 642153 w 4091517"/>
              <a:gd name="connsiteY0-76" fmla="*/ 0 h 2616200"/>
              <a:gd name="connsiteX1-77" fmla="*/ 4091517 w 4091517"/>
              <a:gd name="connsiteY1-78" fmla="*/ 7826 h 2616200"/>
              <a:gd name="connsiteX2-79" fmla="*/ 4071738 w 4091517"/>
              <a:gd name="connsiteY2-80" fmla="*/ 2609594 h 2616200"/>
              <a:gd name="connsiteX3-81" fmla="*/ 0 w 4091517"/>
              <a:gd name="connsiteY3-82" fmla="*/ 2616200 h 2616200"/>
              <a:gd name="connsiteX4-83" fmla="*/ 642153 w 4091517"/>
              <a:gd name="connsiteY4-84" fmla="*/ 0 h 2616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91517" h="2616200">
                <a:moveTo>
                  <a:pt x="642153" y="0"/>
                </a:moveTo>
                <a:lnTo>
                  <a:pt x="4091517" y="7826"/>
                </a:lnTo>
                <a:cubicBezTo>
                  <a:pt x="4088220" y="885489"/>
                  <a:pt x="4075035" y="1731931"/>
                  <a:pt x="4071738" y="2609594"/>
                </a:cubicBezTo>
                <a:lnTo>
                  <a:pt x="0" y="2616200"/>
                </a:lnTo>
                <a:lnTo>
                  <a:pt x="6421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3"/>
          <p:cNvSpPr/>
          <p:nvPr userDrawn="1"/>
        </p:nvSpPr>
        <p:spPr>
          <a:xfrm>
            <a:off x="2908300" y="2019300"/>
            <a:ext cx="9283700" cy="2616200"/>
          </a:xfrm>
          <a:custGeom>
            <a:avLst/>
            <a:gdLst>
              <a:gd name="connsiteX0" fmla="*/ 0 w 7674042"/>
              <a:gd name="connsiteY0" fmla="*/ 0 h 2616200"/>
              <a:gd name="connsiteX1" fmla="*/ 7674042 w 7674042"/>
              <a:gd name="connsiteY1" fmla="*/ 0 h 2616200"/>
              <a:gd name="connsiteX2" fmla="*/ 7674042 w 7674042"/>
              <a:gd name="connsiteY2" fmla="*/ 2616200 h 2616200"/>
              <a:gd name="connsiteX3" fmla="*/ 0 w 7674042"/>
              <a:gd name="connsiteY3" fmla="*/ 2616200 h 2616200"/>
              <a:gd name="connsiteX4" fmla="*/ 0 w 7674042"/>
              <a:gd name="connsiteY4" fmla="*/ 0 h 2616200"/>
              <a:gd name="connsiteX0-1" fmla="*/ 812800 w 8486842"/>
              <a:gd name="connsiteY0-2" fmla="*/ 0 h 2616200"/>
              <a:gd name="connsiteX1-3" fmla="*/ 8486842 w 8486842"/>
              <a:gd name="connsiteY1-4" fmla="*/ 0 h 2616200"/>
              <a:gd name="connsiteX2-5" fmla="*/ 8486842 w 8486842"/>
              <a:gd name="connsiteY2-6" fmla="*/ 2616200 h 2616200"/>
              <a:gd name="connsiteX3-7" fmla="*/ 0 w 8486842"/>
              <a:gd name="connsiteY3-8" fmla="*/ 2603500 h 2616200"/>
              <a:gd name="connsiteX4-9" fmla="*/ 812800 w 8486842"/>
              <a:gd name="connsiteY4-10" fmla="*/ 0 h 2616200"/>
              <a:gd name="connsiteX0-11" fmla="*/ 642153 w 8316195"/>
              <a:gd name="connsiteY0-12" fmla="*/ 0 h 2616200"/>
              <a:gd name="connsiteX1-13" fmla="*/ 8316195 w 8316195"/>
              <a:gd name="connsiteY1-14" fmla="*/ 0 h 2616200"/>
              <a:gd name="connsiteX2-15" fmla="*/ 8316195 w 8316195"/>
              <a:gd name="connsiteY2-16" fmla="*/ 2616200 h 2616200"/>
              <a:gd name="connsiteX3-17" fmla="*/ 0 w 8316195"/>
              <a:gd name="connsiteY3-18" fmla="*/ 2616200 h 2616200"/>
              <a:gd name="connsiteX4-19" fmla="*/ 642153 w 8316195"/>
              <a:gd name="connsiteY4-20" fmla="*/ 0 h 2616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16195" h="2616200">
                <a:moveTo>
                  <a:pt x="642153" y="0"/>
                </a:moveTo>
                <a:lnTo>
                  <a:pt x="8316195" y="0"/>
                </a:lnTo>
                <a:lnTo>
                  <a:pt x="8316195" y="2616200"/>
                </a:lnTo>
                <a:lnTo>
                  <a:pt x="0" y="2616200"/>
                </a:lnTo>
                <a:lnTo>
                  <a:pt x="642153" y="0"/>
                </a:lnTo>
                <a:close/>
              </a:path>
            </a:pathLst>
          </a:custGeom>
          <a:solidFill>
            <a:srgbClr val="1F5F8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2841625" y="4839970"/>
            <a:ext cx="9350375" cy="0"/>
          </a:xfrm>
          <a:prstGeom prst="line">
            <a:avLst/>
          </a:prstGeom>
          <a:solidFill>
            <a:srgbClr val="0E3178"/>
          </a:solidFill>
          <a:ln>
            <a:solidFill>
              <a:srgbClr val="1F5F8D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753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38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22300" y="692150"/>
            <a:ext cx="10998200" cy="45288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415270" y="0"/>
            <a:ext cx="936625" cy="1619250"/>
          </a:xfrm>
          <a:prstGeom prst="rect">
            <a:avLst/>
          </a:prstGeom>
          <a:solidFill>
            <a:srgbClr val="1F5F8D">
              <a:alpha val="9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3"/>
          <p:cNvSpPr/>
          <p:nvPr>
            <p:custDataLst>
              <p:tags r:id="rId1"/>
            </p:custDataLst>
          </p:nvPr>
        </p:nvSpPr>
        <p:spPr>
          <a:xfrm>
            <a:off x="10570528" y="837565"/>
            <a:ext cx="626110" cy="693420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1424" y="4521314"/>
            <a:ext cx="1058517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4000" b="1" spc="-300" dirty="0" smtClean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十三、表格</a:t>
            </a:r>
            <a:r>
              <a:rPr lang="zh-CN" altLang="en-US" sz="4000" b="1" spc="-300" dirty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实验中操作</a:t>
            </a:r>
            <a:r>
              <a:rPr lang="en-US" altLang="zh-CN" sz="4000" b="1" spc="-300" dirty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—</a:t>
            </a:r>
            <a:r>
              <a:rPr lang="zh-CN" altLang="en-US" sz="4000" b="1" spc="-300" dirty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现象</a:t>
            </a:r>
            <a:r>
              <a:rPr lang="en-US" altLang="zh-CN" sz="4000" b="1" spc="-300" dirty="0" smtClean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—</a:t>
            </a:r>
            <a:r>
              <a:rPr lang="zh-CN" altLang="en-US" sz="4000" b="1" spc="-300" dirty="0" smtClean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结论</a:t>
            </a:r>
            <a:r>
              <a:rPr lang="zh-CN" altLang="en-US" sz="4000" b="1" spc="-300" dirty="0">
                <a:solidFill>
                  <a:srgbClr val="1F5F8D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  <a:cs typeface="+mn-ea"/>
              </a:rPr>
              <a:t>一致性判断</a:t>
            </a:r>
            <a:endParaRPr lang="zh-CN" altLang="zh-CN" sz="4000" b="1" spc="-300" dirty="0">
              <a:solidFill>
                <a:srgbClr val="1F5F8D"/>
              </a:solidFill>
              <a:latin typeface="方正大黑_GBK" panose="03000509000000000000" pitchFamily="65" charset="-122"/>
              <a:ea typeface="方正大黑_GBK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5440" y="5248195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重温要点　自我完善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83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992544" y="150254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92544" y="316302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992544" y="508692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3469943"/>
                  </p:ext>
                </p:extLst>
              </p:nvPr>
            </p:nvGraphicFramePr>
            <p:xfrm>
              <a:off x="371365" y="539232"/>
              <a:ext cx="11449271" cy="57700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22755"/>
                    <a:gridCol w="4065776"/>
                    <a:gridCol w="2520280"/>
                    <a:gridCol w="3168352"/>
                    <a:gridCol w="972108"/>
                  </a:tblGrid>
                  <a:tr h="1049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序号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操作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现象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解释与结论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正误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563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1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用洁净铂丝蘸取溶液进行焰色试验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火焰呈黄色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原溶液中有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Na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+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无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K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+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89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2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滴加几滴稀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NaOH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溶液，将湿润红色石蕊试纸置于试管口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试纸不变蓝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原溶液中无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N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ahoma" panose="020B0604030504040204" pitchFamily="34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ahoma" panose="020B0604030504040204" pitchFamily="34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ahoma" panose="020B0604030504040204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</m:oMath>
                          </a14:m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89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3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用坩埚钳夹住一小块用砂纸仔细打磨过的铝箔在酒精灯上加热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熔化后的液态铝滴落下来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金属铝的熔点较低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3469943"/>
                  </p:ext>
                </p:extLst>
              </p:nvPr>
            </p:nvGraphicFramePr>
            <p:xfrm>
              <a:off x="371365" y="539232"/>
              <a:ext cx="11449271" cy="57700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22755"/>
                    <a:gridCol w="4065776"/>
                    <a:gridCol w="2520280"/>
                    <a:gridCol w="3168352"/>
                    <a:gridCol w="972108"/>
                  </a:tblGrid>
                  <a:tr h="642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序号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操作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现象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解释与结论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正误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2825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1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用洁净铂丝蘸取溶液进行焰色试验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火焰呈黄色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原溶液中有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Na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+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无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K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+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225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2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滴加几滴稀</a:t>
                          </a:r>
                          <a:r>
                            <a:rPr lang="en-US" sz="2800" dirty="0" err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NaOH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溶液，将湿润红色石蕊试纸置于试管口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试纸不变蓝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0962" t="-100635" r="-31154" b="-107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225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3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用坩埚钳夹住一小块用砂纸仔细打磨过的铝箔在酒精灯上加热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熔化后的液态铝滴落下来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金属铝的熔点较低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21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1002994" y="14936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02994" y="345389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02994" y="53749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829292"/>
              </p:ext>
            </p:extLst>
          </p:nvPr>
        </p:nvGraphicFramePr>
        <p:xfrm>
          <a:off x="371365" y="467224"/>
          <a:ext cx="11449271" cy="5770088"/>
        </p:xfrm>
        <a:graphic>
          <a:graphicData uri="http://schemas.openxmlformats.org/drawingml/2006/table">
            <a:tbl>
              <a:tblPr firstRow="1" firstCol="1" bandRow="1"/>
              <a:tblGrid>
                <a:gridCol w="722755"/>
                <a:gridCol w="4209792"/>
                <a:gridCol w="3168352"/>
                <a:gridCol w="2376264"/>
                <a:gridCol w="972108"/>
              </a:tblGrid>
              <a:tr h="104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序号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操作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现象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解释与结论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正误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7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4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硝酸银溶液中加入足量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NaCl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溶液，再加入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KI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先出现白色沉淀，后变为黄色沉淀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K</a:t>
                      </a:r>
                      <a:r>
                        <a:rPr lang="en-US" sz="2800" baseline="-250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AgCl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)&gt;</a:t>
                      </a: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i="1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K</a:t>
                      </a:r>
                      <a:r>
                        <a:rPr lang="en-US" sz="2800" baseline="-250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sp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AgI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)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5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向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2 mL 2% CuSO</a:t>
                      </a:r>
                      <a:r>
                        <a:rPr lang="en-US" sz="28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4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溶液中滴加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4~6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滴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2% NaOH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溶液，振荡后加入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0.5 mL X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溶液，加热煮沸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未出现砖红色沉淀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X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不含醛基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6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等体积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pH=3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的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HA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和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HB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两种酸分别与足量的锌反应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相同时间内，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HA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收集到的氢气多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HA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是强酸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67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911791" y="136474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11791" y="267771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911791" y="392500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911791" y="529315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05461"/>
              </p:ext>
            </p:extLst>
          </p:nvPr>
        </p:nvGraphicFramePr>
        <p:xfrm>
          <a:off x="371365" y="464882"/>
          <a:ext cx="11449271" cy="5772430"/>
        </p:xfrm>
        <a:graphic>
          <a:graphicData uri="http://schemas.openxmlformats.org/drawingml/2006/table">
            <a:tbl>
              <a:tblPr firstRow="1" firstCol="1" bandRow="1"/>
              <a:tblGrid>
                <a:gridCol w="722755"/>
                <a:gridCol w="4281800"/>
                <a:gridCol w="2664296"/>
                <a:gridCol w="2664296"/>
                <a:gridCol w="1116124"/>
              </a:tblGrid>
              <a:tr h="104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序号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操作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现象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解释与结论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正误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7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7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向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1.0 mol·L</a:t>
                      </a:r>
                      <a:r>
                        <a:rPr lang="en-US" sz="28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-1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的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NaHCO</a:t>
                      </a:r>
                      <a:r>
                        <a:rPr lang="en-US" sz="28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3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溶液中滴加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2</a:t>
                      </a: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滴甲基橙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溶液呈黄色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NaHCO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3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溶液呈碱性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8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向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NaBr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溶液中加入氯水，再加入淀粉</a:t>
                      </a:r>
                      <a:r>
                        <a:rPr lang="en-US" sz="2800" dirty="0">
                          <a:effectLst/>
                          <a:latin typeface="MS Mincho" panose="02020609040205080304" pitchFamily="49" charset="-128"/>
                          <a:ea typeface="方正中等线简体" panose="03000509000000000000" pitchFamily="65" charset="-122"/>
                          <a:cs typeface="MS Mincho" panose="02020609040205080304" pitchFamily="49" charset="-128"/>
                        </a:rPr>
                        <a:t>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KI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溶液变蓝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氧化性：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Cl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&gt;Br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&gt;I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2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9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将浓硫酸滴到蔗糖表面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固体变黑膨胀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浓硫酸有脱水性和强氧化性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10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常温下，相同的铝片分别投入足量的稀、浓硫酸中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浓硫酸中铝片先溶解完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反应物浓度越大，反应速率越快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8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0900216" y="149366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900216" y="315415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900216" y="507804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056049"/>
                  </p:ext>
                </p:extLst>
              </p:nvPr>
            </p:nvGraphicFramePr>
            <p:xfrm>
              <a:off x="371365" y="395216"/>
              <a:ext cx="11449271" cy="57700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22755"/>
                    <a:gridCol w="4065776"/>
                    <a:gridCol w="2160240"/>
                    <a:gridCol w="3240360"/>
                    <a:gridCol w="1260140"/>
                  </a:tblGrid>
                  <a:tr h="1049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序号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操作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现象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解释与结论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正误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563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11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向硝酸亚铁溶液中滴入稀硫酸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无明显现象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硝酸亚铁与硫酸不反应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89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12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常温下，用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pH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试纸测定一定浓度的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NaHCO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3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溶液的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pH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测得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pH=8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HC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ahoma" panose="020B0604030504040204" pitchFamily="34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ahoma" panose="020B0604030504040204" pitchFamily="34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的水解程度小于其电离程度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03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13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表面变黑的银器浸泡到盛有食盐水的铝制容器中，银器与铝接触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银器变得光亮如新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构成原电池，铝作负极，硫化银得电子被还原成单质银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056049"/>
                  </p:ext>
                </p:extLst>
              </p:nvPr>
            </p:nvGraphicFramePr>
            <p:xfrm>
              <a:off x="371365" y="395216"/>
              <a:ext cx="11449271" cy="577008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22755"/>
                    <a:gridCol w="4065776"/>
                    <a:gridCol w="2160240"/>
                    <a:gridCol w="3240360"/>
                    <a:gridCol w="1260140"/>
                  </a:tblGrid>
                  <a:tr h="642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序号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操作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现象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解释与结论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正误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2825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11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向硝酸亚铁溶液中滴入稀硫酸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无明显现象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硝酸亚铁与硫酸不反应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225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12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常温下，用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pH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试纸测定一定浓度的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NaHCO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3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溶液的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pH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测得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pH=8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4662" t="-100316" r="-39286" b="-1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225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13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表面变黑的银器浸泡到盛有食盐水的铝制容器中，银器与铝接触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银器变得光亮如新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构成原电池，铝作负极，硫化银得电子被还原成单质银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42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1329560"/>
                  </p:ext>
                </p:extLst>
              </p:nvPr>
            </p:nvGraphicFramePr>
            <p:xfrm>
              <a:off x="371365" y="778346"/>
              <a:ext cx="11449271" cy="401880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22755"/>
                    <a:gridCol w="2481600"/>
                    <a:gridCol w="4680520"/>
                    <a:gridCol w="2376264"/>
                    <a:gridCol w="1188132"/>
                  </a:tblGrid>
                  <a:tr h="1049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序号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操作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现象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解释与结论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正误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0938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14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比较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CH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3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COO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-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和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HC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ahoma" panose="020B0604030504040204" pitchFamily="34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ahoma" panose="020B0604030504040204" pitchFamily="34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的水解常数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分别测浓度均为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0.1 mol·L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-1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的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CH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3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COONH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4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和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NaHCO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3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溶液的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pH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，后者大于前者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i="1" dirty="0" err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K</a:t>
                          </a:r>
                          <a:r>
                            <a:rPr lang="en-US" sz="2800" baseline="-25000" dirty="0" err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h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(CH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3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COO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-</a:t>
                          </a: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)</a:t>
                          </a:r>
                        </a:p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 smtClean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&lt;</a:t>
                          </a:r>
                          <a:r>
                            <a:rPr lang="en-US" sz="2800" i="1" dirty="0" err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K</a:t>
                          </a:r>
                          <a:r>
                            <a:rPr lang="en-US" sz="2800" baseline="-25000" dirty="0" err="1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h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(HC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ahoma" panose="020B0604030504040204" pitchFamily="34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ahoma" panose="020B0604030504040204" pitchFamily="34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)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589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15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检验乙醇中是否含有水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向乙醇中加入一小粒金属钠，产生无色气体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乙醇中含有水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1329560"/>
                  </p:ext>
                </p:extLst>
              </p:nvPr>
            </p:nvGraphicFramePr>
            <p:xfrm>
              <a:off x="371365" y="778346"/>
              <a:ext cx="11449271" cy="401880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22755"/>
                    <a:gridCol w="2481600"/>
                    <a:gridCol w="4680520"/>
                    <a:gridCol w="2376264"/>
                    <a:gridCol w="1188132"/>
                  </a:tblGrid>
                  <a:tr h="6424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序号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操作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现象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解释与结论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正误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209388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14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484" t="-31195" r="-333170" b="-68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分别测浓度均为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0.1 mol·L</a:t>
                          </a:r>
                          <a:r>
                            <a:rPr lang="en-US" sz="2800" baseline="30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-1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的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CH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3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COONH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4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和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NaHCO</a:t>
                          </a:r>
                          <a:r>
                            <a:rPr lang="en-US" sz="2800" baseline="-250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3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溶液的</a:t>
                          </a: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pH</a:t>
                          </a: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，后者大于前者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32308" t="-31195" r="-50513" b="-68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8250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15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检验乙醇中是否含有水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向乙醇中加入一小粒金属钠，产生无色气体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7200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zh-CN" sz="280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乙醇中含有水</a:t>
                          </a:r>
                          <a:endParaRPr lang="zh-CN" sz="28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2139" marR="2139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  <a:tabLst>
                              <a:tab pos="2430780" algn="l"/>
                            </a:tabLst>
                          </a:pPr>
                          <a:r>
                            <a:rPr lang="en-US" sz="2800" dirty="0">
                              <a:effectLst/>
                              <a:latin typeface="Times New Roman" panose="02020603050405020304" pitchFamily="18" charset="0"/>
                              <a:ea typeface="方正中等线简体" panose="03000509000000000000" pitchFamily="65" charset="-122"/>
                              <a:cs typeface="Tahoma" panose="020B0604030504040204" pitchFamily="34" charset="0"/>
                            </a:rPr>
                            <a:t> </a:t>
                          </a:r>
                          <a:endParaRPr lang="zh-CN" sz="28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1171" marR="1171" marT="1171" marB="1171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矩形 18"/>
          <p:cNvSpPr/>
          <p:nvPr/>
        </p:nvSpPr>
        <p:spPr>
          <a:xfrm>
            <a:off x="10900216" y="194172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900216" y="386278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351231"/>
              </p:ext>
            </p:extLst>
          </p:nvPr>
        </p:nvGraphicFramePr>
        <p:xfrm>
          <a:off x="371365" y="1088012"/>
          <a:ext cx="11449271" cy="3205084"/>
        </p:xfrm>
        <a:graphic>
          <a:graphicData uri="http://schemas.openxmlformats.org/drawingml/2006/table">
            <a:tbl>
              <a:tblPr firstRow="1" firstCol="1" bandRow="1"/>
              <a:tblGrid>
                <a:gridCol w="722755"/>
                <a:gridCol w="2697624"/>
                <a:gridCol w="2016224"/>
                <a:gridCol w="4752528"/>
                <a:gridCol w="1260140"/>
              </a:tblGrid>
              <a:tr h="1049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序号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操作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现象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解释与结论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正误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69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16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spc="-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常温下，将</a:t>
                      </a:r>
                      <a:r>
                        <a:rPr lang="en-US" sz="2800" spc="-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50 mL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苯与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50 mL CH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COOH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混合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所得混合溶液的体积为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101 mL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混合过程中削弱了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CH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COOH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分子间氢键的作用力，且苯与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CH</a:t>
                      </a:r>
                      <a:r>
                        <a:rPr lang="en-US" sz="28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COOH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分子间的作用弱于氢键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39" marR="2139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ahoma" panose="020B0604030504040204" pitchFamily="34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71" marR="1171" marT="1171" marB="117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10900216" y="249289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22300" y="692150"/>
            <a:ext cx="10998200" cy="45288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126490" y="5374640"/>
            <a:ext cx="9662795" cy="433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00000"/>
              </a:lnSpc>
            </a:pPr>
            <a:r>
              <a:rPr lang="zh-CN" altLang="en-US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更多精彩内容请登录</a:t>
            </a:r>
            <a:r>
              <a:rPr lang="zh-CN" altLang="en-US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www.xinjiaoyu.com</a:t>
            </a:r>
            <a:endParaRPr lang="en-US" altLang="zh-CN" sz="2400" b="1" dirty="0" smtClean="0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26490" y="3357880"/>
            <a:ext cx="3340100" cy="705485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l">
              <a:defRPr/>
            </a:pPr>
            <a:r>
              <a:rPr lang="zh-CN" altLang="en-US" sz="4000" b="1" dirty="0" smtClean="0">
                <a:solidFill>
                  <a:srgbClr val="1F5F8D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</a:p>
        </p:txBody>
      </p:sp>
      <p:sp>
        <p:nvSpPr>
          <p:cNvPr id="2" name="矩形 1"/>
          <p:cNvSpPr/>
          <p:nvPr/>
        </p:nvSpPr>
        <p:spPr>
          <a:xfrm>
            <a:off x="1126490" y="4149725"/>
            <a:ext cx="5236845" cy="1013460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l">
              <a:defRPr/>
            </a:pPr>
            <a:r>
              <a:rPr lang="en-US" altLang="zh-CN" sz="6000" b="1" dirty="0" smtClean="0">
                <a:solidFill>
                  <a:srgbClr val="1F5F8D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THANKS</a:t>
            </a:r>
          </a:p>
        </p:txBody>
      </p:sp>
      <p:sp>
        <p:nvSpPr>
          <p:cNvPr id="13" name="矩形 12"/>
          <p:cNvSpPr/>
          <p:nvPr/>
        </p:nvSpPr>
        <p:spPr>
          <a:xfrm>
            <a:off x="10415270" y="0"/>
            <a:ext cx="936625" cy="1619250"/>
          </a:xfrm>
          <a:prstGeom prst="rect">
            <a:avLst/>
          </a:prstGeom>
          <a:solidFill>
            <a:srgbClr val="1F5F8D">
              <a:alpha val="90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3"/>
          <p:cNvSpPr/>
          <p:nvPr>
            <p:custDataLst>
              <p:tags r:id="rId2"/>
            </p:custDataLst>
          </p:nvPr>
        </p:nvSpPr>
        <p:spPr>
          <a:xfrm>
            <a:off x="10570528" y="837565"/>
            <a:ext cx="626110" cy="693420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kwMzllMmViNzQxMDg0MThiZGZiMDg4ZDRmZjZhY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109</TotalTime>
  <Words>538</Words>
  <Application>Microsoft Office PowerPoint</Application>
  <PresentationFormat>宽屏</PresentationFormat>
  <Paragraphs>139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MS Mincho</vt:lpstr>
      <vt:lpstr>方正大黑_GBK</vt:lpstr>
      <vt:lpstr>方正中等线简体</vt:lpstr>
      <vt:lpstr>华文细黑</vt:lpstr>
      <vt:lpstr>宋体</vt:lpstr>
      <vt:lpstr>微软雅黑</vt:lpstr>
      <vt:lpstr>Arial</vt:lpstr>
      <vt:lpstr>Calibri</vt:lpstr>
      <vt:lpstr>Cambria Math</vt:lpstr>
      <vt:lpstr>Tahoma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化学课件</dc:title>
  <dc:creator>金榜苑</dc:creator>
  <cp:lastModifiedBy>Administrator</cp:lastModifiedBy>
  <cp:revision>591</cp:revision>
  <dcterms:created xsi:type="dcterms:W3CDTF">2021-11-07T03:17:00Z</dcterms:created>
  <dcterms:modified xsi:type="dcterms:W3CDTF">2024-11-09T06:35:07Z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90DBEE109B5A4AD49FB6655678526AA3_12</vt:lpwstr>
  </property>
  <property fmtid="{D5CDD505-2E9C-101B-9397-08002B2CF9AE}" pid="3" name="KSOProductBuildVer">
    <vt:lpwstr>2052-12.1.0.18276</vt:lpwstr>
  </property>
</Properties>
</file>