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90" r:id="rId2"/>
    <p:sldId id="997" r:id="rId3"/>
    <p:sldId id="1001" r:id="rId4"/>
    <p:sldId id="1003" r:id="rId5"/>
    <p:sldId id="864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F8D"/>
    <a:srgbClr val="106C86"/>
    <a:srgbClr val="0F4F72"/>
    <a:srgbClr val="0E72D9"/>
    <a:srgbClr val="A2E5F8"/>
    <a:srgbClr val="1B5075"/>
    <a:srgbClr val="22688D"/>
    <a:srgbClr val="376092"/>
    <a:srgbClr val="005F9C"/>
    <a:srgbClr val="00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642" y="84"/>
      </p:cViewPr>
      <p:guideLst>
        <p:guide orient="horz" pos="663"/>
        <p:guide pos="456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3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64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31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61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3429000"/>
          </a:xfrm>
          <a:prstGeom prst="rect">
            <a:avLst/>
          </a:prstGeom>
          <a:solidFill>
            <a:srgbClr val="1F5F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22300" y="692785"/>
            <a:ext cx="10998200" cy="5320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692784"/>
            <a:ext cx="10998000" cy="45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200"/>
            <a:ext cx="5014800" cy="36036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1628140"/>
            <a:ext cx="4967605" cy="36163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3917345" y="455546"/>
            <a:ext cx="8274655" cy="4845661"/>
          </a:xfrm>
          <a:custGeom>
            <a:avLst/>
            <a:gdLst>
              <a:gd name="connsiteX0" fmla="*/ 0 w 7674042"/>
              <a:gd name="connsiteY0" fmla="*/ 0 h 2616200"/>
              <a:gd name="connsiteX1" fmla="*/ 7674042 w 7674042"/>
              <a:gd name="connsiteY1" fmla="*/ 0 h 2616200"/>
              <a:gd name="connsiteX2" fmla="*/ 7674042 w 7674042"/>
              <a:gd name="connsiteY2" fmla="*/ 2616200 h 2616200"/>
              <a:gd name="connsiteX3" fmla="*/ 0 w 7674042"/>
              <a:gd name="connsiteY3" fmla="*/ 2616200 h 2616200"/>
              <a:gd name="connsiteX4" fmla="*/ 0 w 7674042"/>
              <a:gd name="connsiteY4" fmla="*/ 0 h 2616200"/>
              <a:gd name="connsiteX0-1" fmla="*/ 812800 w 8486842"/>
              <a:gd name="connsiteY0-2" fmla="*/ 0 h 2616200"/>
              <a:gd name="connsiteX1-3" fmla="*/ 8486842 w 8486842"/>
              <a:gd name="connsiteY1-4" fmla="*/ 0 h 2616200"/>
              <a:gd name="connsiteX2-5" fmla="*/ 8486842 w 8486842"/>
              <a:gd name="connsiteY2-6" fmla="*/ 2616200 h 2616200"/>
              <a:gd name="connsiteX3-7" fmla="*/ 0 w 8486842"/>
              <a:gd name="connsiteY3-8" fmla="*/ 2603500 h 2616200"/>
              <a:gd name="connsiteX4-9" fmla="*/ 812800 w 8486842"/>
              <a:gd name="connsiteY4-10" fmla="*/ 0 h 2616200"/>
              <a:gd name="connsiteX0-11" fmla="*/ 642153 w 8316195"/>
              <a:gd name="connsiteY0-12" fmla="*/ 0 h 2616200"/>
              <a:gd name="connsiteX1-13" fmla="*/ 8316195 w 8316195"/>
              <a:gd name="connsiteY1-14" fmla="*/ 0 h 2616200"/>
              <a:gd name="connsiteX2-15" fmla="*/ 8316195 w 8316195"/>
              <a:gd name="connsiteY2-16" fmla="*/ 2616200 h 2616200"/>
              <a:gd name="connsiteX3-17" fmla="*/ 0 w 8316195"/>
              <a:gd name="connsiteY3-18" fmla="*/ 2616200 h 2616200"/>
              <a:gd name="connsiteX4-19" fmla="*/ 642153 w 8316195"/>
              <a:gd name="connsiteY4-20" fmla="*/ 0 h 2616200"/>
              <a:gd name="connsiteX0-21" fmla="*/ 642153 w 8316195"/>
              <a:gd name="connsiteY0-22" fmla="*/ 12988 h 2629188"/>
              <a:gd name="connsiteX1-23" fmla="*/ 4249758 w 8316195"/>
              <a:gd name="connsiteY1-24" fmla="*/ 0 h 2629188"/>
              <a:gd name="connsiteX2-25" fmla="*/ 8316195 w 8316195"/>
              <a:gd name="connsiteY2-26" fmla="*/ 12988 h 2629188"/>
              <a:gd name="connsiteX3-27" fmla="*/ 8316195 w 8316195"/>
              <a:gd name="connsiteY3-28" fmla="*/ 2629188 h 2629188"/>
              <a:gd name="connsiteX4-29" fmla="*/ 0 w 8316195"/>
              <a:gd name="connsiteY4-30" fmla="*/ 2629188 h 2629188"/>
              <a:gd name="connsiteX5" fmla="*/ 642153 w 8316195"/>
              <a:gd name="connsiteY5" fmla="*/ 12988 h 2629188"/>
              <a:gd name="connsiteX0-31" fmla="*/ 642153 w 8316195"/>
              <a:gd name="connsiteY0-32" fmla="*/ 12988 h 2632989"/>
              <a:gd name="connsiteX1-33" fmla="*/ 4249758 w 8316195"/>
              <a:gd name="connsiteY1-34" fmla="*/ 0 h 2632989"/>
              <a:gd name="connsiteX2-35" fmla="*/ 8316195 w 8316195"/>
              <a:gd name="connsiteY2-36" fmla="*/ 12988 h 2632989"/>
              <a:gd name="connsiteX3-37" fmla="*/ 8316195 w 8316195"/>
              <a:gd name="connsiteY3-38" fmla="*/ 2629188 h 2632989"/>
              <a:gd name="connsiteX4-39" fmla="*/ 4239868 w 8316195"/>
              <a:gd name="connsiteY4-40" fmla="*/ 2632989 h 2632989"/>
              <a:gd name="connsiteX5-41" fmla="*/ 0 w 8316195"/>
              <a:gd name="connsiteY5-42" fmla="*/ 2629188 h 2632989"/>
              <a:gd name="connsiteX6" fmla="*/ 642153 w 8316195"/>
              <a:gd name="connsiteY6" fmla="*/ 12988 h 2632989"/>
              <a:gd name="connsiteX0-43" fmla="*/ 642153 w 8316195"/>
              <a:gd name="connsiteY0-44" fmla="*/ 12988 h 2632989"/>
              <a:gd name="connsiteX1-45" fmla="*/ 4249758 w 8316195"/>
              <a:gd name="connsiteY1-46" fmla="*/ 0 h 2632989"/>
              <a:gd name="connsiteX2-47" fmla="*/ 8316195 w 8316195"/>
              <a:gd name="connsiteY2-48" fmla="*/ 2629188 h 2632989"/>
              <a:gd name="connsiteX3-49" fmla="*/ 4239868 w 8316195"/>
              <a:gd name="connsiteY3-50" fmla="*/ 2632989 h 2632989"/>
              <a:gd name="connsiteX4-51" fmla="*/ 0 w 8316195"/>
              <a:gd name="connsiteY4-52" fmla="*/ 2629188 h 2632989"/>
              <a:gd name="connsiteX5-53" fmla="*/ 642153 w 8316195"/>
              <a:gd name="connsiteY5-54" fmla="*/ 12988 h 2632989"/>
              <a:gd name="connsiteX0-55" fmla="*/ 642153 w 4249758"/>
              <a:gd name="connsiteY0-56" fmla="*/ 12988 h 2632989"/>
              <a:gd name="connsiteX1-57" fmla="*/ 4249758 w 4249758"/>
              <a:gd name="connsiteY1-58" fmla="*/ 0 h 2632989"/>
              <a:gd name="connsiteX2-59" fmla="*/ 4239868 w 4249758"/>
              <a:gd name="connsiteY2-60" fmla="*/ 2632989 h 2632989"/>
              <a:gd name="connsiteX3-61" fmla="*/ 0 w 4249758"/>
              <a:gd name="connsiteY3-62" fmla="*/ 2629188 h 2632989"/>
              <a:gd name="connsiteX4-63" fmla="*/ 642153 w 4249758"/>
              <a:gd name="connsiteY4-64" fmla="*/ 12988 h 2632989"/>
              <a:gd name="connsiteX0-65" fmla="*/ 642153 w 4239919"/>
              <a:gd name="connsiteY0-66" fmla="*/ 0 h 2620001"/>
              <a:gd name="connsiteX1-67" fmla="*/ 4091517 w 4239919"/>
              <a:gd name="connsiteY1-68" fmla="*/ 7826 h 2620001"/>
              <a:gd name="connsiteX2-69" fmla="*/ 4239868 w 4239919"/>
              <a:gd name="connsiteY2-70" fmla="*/ 2620001 h 2620001"/>
              <a:gd name="connsiteX3-71" fmla="*/ 0 w 4239919"/>
              <a:gd name="connsiteY3-72" fmla="*/ 2616200 h 2620001"/>
              <a:gd name="connsiteX4-73" fmla="*/ 642153 w 4239919"/>
              <a:gd name="connsiteY4-74" fmla="*/ 0 h 2620001"/>
              <a:gd name="connsiteX0-75" fmla="*/ 642153 w 4091517"/>
              <a:gd name="connsiteY0-76" fmla="*/ 0 h 2616200"/>
              <a:gd name="connsiteX1-77" fmla="*/ 4091517 w 4091517"/>
              <a:gd name="connsiteY1-78" fmla="*/ 7826 h 2616200"/>
              <a:gd name="connsiteX2-79" fmla="*/ 4071738 w 4091517"/>
              <a:gd name="connsiteY2-80" fmla="*/ 2609594 h 2616200"/>
              <a:gd name="connsiteX3-81" fmla="*/ 0 w 4091517"/>
              <a:gd name="connsiteY3-82" fmla="*/ 2616200 h 2616200"/>
              <a:gd name="connsiteX4-83" fmla="*/ 642153 w 4091517"/>
              <a:gd name="connsiteY4-84" fmla="*/ 0 h 261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91517" h="2616200">
                <a:moveTo>
                  <a:pt x="642153" y="0"/>
                </a:moveTo>
                <a:lnTo>
                  <a:pt x="4091517" y="7826"/>
                </a:lnTo>
                <a:cubicBezTo>
                  <a:pt x="4088220" y="885489"/>
                  <a:pt x="4075035" y="1731931"/>
                  <a:pt x="4071738" y="2609594"/>
                </a:cubicBezTo>
                <a:lnTo>
                  <a:pt x="0" y="2616200"/>
                </a:lnTo>
                <a:lnTo>
                  <a:pt x="6421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3"/>
          <p:cNvSpPr/>
          <p:nvPr userDrawn="1"/>
        </p:nvSpPr>
        <p:spPr>
          <a:xfrm>
            <a:off x="2908300" y="2019300"/>
            <a:ext cx="9283700" cy="2616200"/>
          </a:xfrm>
          <a:custGeom>
            <a:avLst/>
            <a:gdLst>
              <a:gd name="connsiteX0" fmla="*/ 0 w 7674042"/>
              <a:gd name="connsiteY0" fmla="*/ 0 h 2616200"/>
              <a:gd name="connsiteX1" fmla="*/ 7674042 w 7674042"/>
              <a:gd name="connsiteY1" fmla="*/ 0 h 2616200"/>
              <a:gd name="connsiteX2" fmla="*/ 7674042 w 7674042"/>
              <a:gd name="connsiteY2" fmla="*/ 2616200 h 2616200"/>
              <a:gd name="connsiteX3" fmla="*/ 0 w 7674042"/>
              <a:gd name="connsiteY3" fmla="*/ 2616200 h 2616200"/>
              <a:gd name="connsiteX4" fmla="*/ 0 w 7674042"/>
              <a:gd name="connsiteY4" fmla="*/ 0 h 2616200"/>
              <a:gd name="connsiteX0-1" fmla="*/ 812800 w 8486842"/>
              <a:gd name="connsiteY0-2" fmla="*/ 0 h 2616200"/>
              <a:gd name="connsiteX1-3" fmla="*/ 8486842 w 8486842"/>
              <a:gd name="connsiteY1-4" fmla="*/ 0 h 2616200"/>
              <a:gd name="connsiteX2-5" fmla="*/ 8486842 w 8486842"/>
              <a:gd name="connsiteY2-6" fmla="*/ 2616200 h 2616200"/>
              <a:gd name="connsiteX3-7" fmla="*/ 0 w 8486842"/>
              <a:gd name="connsiteY3-8" fmla="*/ 2603500 h 2616200"/>
              <a:gd name="connsiteX4-9" fmla="*/ 812800 w 8486842"/>
              <a:gd name="connsiteY4-10" fmla="*/ 0 h 2616200"/>
              <a:gd name="connsiteX0-11" fmla="*/ 642153 w 8316195"/>
              <a:gd name="connsiteY0-12" fmla="*/ 0 h 2616200"/>
              <a:gd name="connsiteX1-13" fmla="*/ 8316195 w 8316195"/>
              <a:gd name="connsiteY1-14" fmla="*/ 0 h 2616200"/>
              <a:gd name="connsiteX2-15" fmla="*/ 8316195 w 8316195"/>
              <a:gd name="connsiteY2-16" fmla="*/ 2616200 h 2616200"/>
              <a:gd name="connsiteX3-17" fmla="*/ 0 w 8316195"/>
              <a:gd name="connsiteY3-18" fmla="*/ 2616200 h 2616200"/>
              <a:gd name="connsiteX4-19" fmla="*/ 642153 w 8316195"/>
              <a:gd name="connsiteY4-20" fmla="*/ 0 h 261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16195" h="2616200">
                <a:moveTo>
                  <a:pt x="642153" y="0"/>
                </a:moveTo>
                <a:lnTo>
                  <a:pt x="8316195" y="0"/>
                </a:lnTo>
                <a:lnTo>
                  <a:pt x="8316195" y="2616200"/>
                </a:lnTo>
                <a:lnTo>
                  <a:pt x="0" y="2616200"/>
                </a:lnTo>
                <a:lnTo>
                  <a:pt x="642153" y="0"/>
                </a:lnTo>
                <a:close/>
              </a:path>
            </a:pathLst>
          </a:custGeom>
          <a:solidFill>
            <a:srgbClr val="1F5F8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841625" y="4839970"/>
            <a:ext cx="9350375" cy="0"/>
          </a:xfrm>
          <a:prstGeom prst="line">
            <a:avLst/>
          </a:prstGeom>
          <a:solidFill>
            <a:srgbClr val="0E3178"/>
          </a:solidFill>
          <a:ln>
            <a:solidFill>
              <a:srgbClr val="1F5F8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5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38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22300" y="692150"/>
            <a:ext cx="10998200" cy="45288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15270" y="0"/>
            <a:ext cx="936625" cy="1619250"/>
          </a:xfrm>
          <a:prstGeom prst="rect">
            <a:avLst/>
          </a:prstGeom>
          <a:solidFill>
            <a:srgbClr val="1F5F8D">
              <a:alpha val="9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3"/>
          <p:cNvSpPr/>
          <p:nvPr>
            <p:custDataLst>
              <p:tags r:id="rId1"/>
            </p:custDataLst>
          </p:nvPr>
        </p:nvSpPr>
        <p:spPr>
          <a:xfrm>
            <a:off x="10570528" y="837565"/>
            <a:ext cx="626110" cy="693420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1424" y="3444096"/>
            <a:ext cx="10153128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5500" b="1" spc="-300" dirty="0" smtClean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十二、表格</a:t>
            </a:r>
            <a:r>
              <a:rPr lang="zh-CN" altLang="en-US" sz="5500" b="1" spc="-300" dirty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实验中实验操作与</a:t>
            </a:r>
            <a:r>
              <a:rPr lang="zh-CN" altLang="en-US" sz="5500" b="1" spc="-300" dirty="0" smtClean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仪器</a:t>
            </a:r>
            <a:endParaRPr lang="en-US" altLang="zh-CN" sz="5500" b="1" spc="-300" dirty="0" smtClean="0">
              <a:solidFill>
                <a:srgbClr val="1F5F8D"/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+mn-ea"/>
            </a:endParaRPr>
          </a:p>
          <a:p>
            <a:r>
              <a:rPr lang="zh-CN" altLang="en-US" sz="5500" b="1" spc="-300" dirty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　</a:t>
            </a:r>
            <a:r>
              <a:rPr lang="zh-CN" altLang="en-US" sz="5500" b="1" spc="-300" dirty="0" smtClean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　　</a:t>
            </a:r>
            <a:r>
              <a:rPr lang="en-US" altLang="zh-CN" sz="5500" b="1" spc="-300" dirty="0" smtClean="0">
                <a:solidFill>
                  <a:srgbClr val="1F5F8D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+mn-ea"/>
              </a:rPr>
              <a:t>(</a:t>
            </a:r>
            <a:r>
              <a:rPr lang="zh-CN" altLang="en-US" sz="5500" b="1" spc="-300" dirty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或试剂</a:t>
            </a:r>
            <a:r>
              <a:rPr lang="en-US" altLang="zh-CN" sz="5500" b="1" spc="-300" dirty="0">
                <a:solidFill>
                  <a:srgbClr val="1F5F8D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+mn-ea"/>
              </a:rPr>
              <a:t>)</a:t>
            </a:r>
            <a:r>
              <a:rPr lang="zh-CN" altLang="en-US" sz="5500" b="1" spc="-300" dirty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选择正误判断</a:t>
            </a:r>
            <a:endParaRPr lang="zh-CN" altLang="zh-CN" sz="5500" b="1" spc="-300" dirty="0">
              <a:solidFill>
                <a:srgbClr val="1F5F8D"/>
              </a:solidFill>
              <a:latin typeface="Times New Roman" panose="02020603050405020304" pitchFamily="18" charset="0"/>
              <a:ea typeface="方正大黑_GBK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5440" y="524819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重温要点　自我完善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83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63936"/>
              </p:ext>
            </p:extLst>
          </p:nvPr>
        </p:nvGraphicFramePr>
        <p:xfrm>
          <a:off x="371364" y="528170"/>
          <a:ext cx="11449272" cy="5781150"/>
        </p:xfrm>
        <a:graphic>
          <a:graphicData uri="http://schemas.openxmlformats.org/drawingml/2006/table">
            <a:tbl>
              <a:tblPr firstRow="1" firstCol="1" bandRow="1"/>
              <a:tblGrid>
                <a:gridCol w="722746"/>
                <a:gridCol w="3633738"/>
                <a:gridCol w="3240360"/>
                <a:gridCol w="2736304"/>
                <a:gridCol w="1116124"/>
              </a:tblGrid>
              <a:tr h="183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序号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主要仪器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试剂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实验目的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正误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1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烧杯、玻璃棒、胶头滴管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FeCl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溶液、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NaOH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制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Fe(OH)</a:t>
                      </a:r>
                      <a:r>
                        <a:rPr lang="en-US" sz="28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胶体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圆底烧瓶、导气管、烧杯、铁架台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干燥的二氧化碳、蒸馏水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模拟喷泉实验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酸式滴定管、锥形瓶、铁架台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(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带铁夹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)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已知浓度的盐酸、待测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NaOH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测定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NaOH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溶液的物质的量浓度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4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酒精灯、玻璃棒、蒸发皿、三脚架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NaCl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蒸发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NaCl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溶液得到晶体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0900216" y="148478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00216" y="273098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00216" y="400680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00216" y="53749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5549"/>
              </p:ext>
            </p:extLst>
          </p:nvPr>
        </p:nvGraphicFramePr>
        <p:xfrm>
          <a:off x="371364" y="260648"/>
          <a:ext cx="11449272" cy="6421230"/>
        </p:xfrm>
        <a:graphic>
          <a:graphicData uri="http://schemas.openxmlformats.org/drawingml/2006/table">
            <a:tbl>
              <a:tblPr firstRow="1" firstCol="1" bandRow="1"/>
              <a:tblGrid>
                <a:gridCol w="722746"/>
                <a:gridCol w="3561730"/>
                <a:gridCol w="3096344"/>
                <a:gridCol w="2952328"/>
                <a:gridCol w="1116124"/>
              </a:tblGrid>
              <a:tr h="183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序号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主要仪器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试剂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实验目的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正误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5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分液漏斗、烧杯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Br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CCl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4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混合物、蒸馏水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分离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Br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CCl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4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混合物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6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试管、烧杯、酒精灯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葡萄糖溶液、蔗糖溶液、银氨溶液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鉴别葡萄糖和蔗糖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7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烧杯、酒精灯、玻璃棒、分液漏斗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-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分离硝酸钾和氯化钠混合物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8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500 mL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容量瓶、烧杯、玻璃棒、量筒、胶头滴管、托盘天平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氯化钠固体、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蒸</a:t>
                      </a:r>
                      <a:endParaRPr lang="en-US" altLang="zh-CN" sz="28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ahoma" panose="020B0604030504040204" pitchFamily="34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馏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水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配制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450 mL 2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mol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·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L</a:t>
                      </a:r>
                      <a:r>
                        <a:rPr lang="en-US" sz="2800" baseline="300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-1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氯化钠溶液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0900216" y="119675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900216" y="263691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00216" y="378904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900216" y="53749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08925" y="104402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25288" y="22048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71514"/>
              </p:ext>
            </p:extLst>
          </p:nvPr>
        </p:nvGraphicFramePr>
        <p:xfrm>
          <a:off x="371364" y="116632"/>
          <a:ext cx="11449272" cy="6558390"/>
        </p:xfrm>
        <a:graphic>
          <a:graphicData uri="http://schemas.openxmlformats.org/drawingml/2006/table">
            <a:tbl>
              <a:tblPr firstRow="1" firstCol="1" bandRow="1"/>
              <a:tblGrid>
                <a:gridCol w="722746"/>
                <a:gridCol w="3561730"/>
                <a:gridCol w="3960440"/>
                <a:gridCol w="2088232"/>
                <a:gridCol w="1116124"/>
              </a:tblGrid>
              <a:tr h="183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序号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主要仪器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试剂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实验目的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正误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9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烧瓶、酒精灯、导管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软锰矿与浓盐酸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制取并收集干燥的氯气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10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铂丝或铁丝、蓝色钴玻璃、酒精灯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稀盐酸、待测液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焰色试验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11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烧杯、分液漏斗、胶头滴管、铁架台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待提纯的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AlCl</a:t>
                      </a:r>
                      <a:r>
                        <a:rPr lang="en-US" sz="26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溶液、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NaOH</a:t>
                      </a: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提纯混有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MgCl</a:t>
                      </a:r>
                      <a:r>
                        <a:rPr lang="en-US" sz="26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</a:t>
                      </a: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杂质的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AlCl</a:t>
                      </a:r>
                      <a:r>
                        <a:rPr lang="en-US" sz="26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12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酸式滴定管、碱式滴定管、滴定管夹、烧杯、锥形瓶、铁架台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0.100 0 mol·L</a:t>
                      </a:r>
                      <a:r>
                        <a:rPr lang="en-US" sz="26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-1</a:t>
                      </a: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草酸溶液、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0.100 0 mol·L</a:t>
                      </a:r>
                      <a:r>
                        <a:rPr lang="en-US" sz="26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-1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NaOH</a:t>
                      </a: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溶液、甲基橙溶液、蒸馏水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测定草酸是二元酸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31" marR="3731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6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43" marR="2043" marT="2043" marB="20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0908925" y="371703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08925" y="544522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4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22300" y="692150"/>
            <a:ext cx="10998200" cy="45288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126490" y="5374640"/>
            <a:ext cx="9662795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00000"/>
              </a:lnSpc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更多精彩内容请登录</a:t>
            </a: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www.xinjiaoyu.com</a:t>
            </a:r>
            <a:endParaRPr lang="en-US" altLang="zh-CN" sz="2400" b="1" dirty="0" smtClean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26490" y="3357880"/>
            <a:ext cx="3340100" cy="705485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l">
              <a:defRPr/>
            </a:pPr>
            <a:r>
              <a:rPr lang="zh-CN" altLang="en-US" sz="4000" b="1" dirty="0" smtClean="0">
                <a:solidFill>
                  <a:srgbClr val="1F5F8D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</a:p>
        </p:txBody>
      </p:sp>
      <p:sp>
        <p:nvSpPr>
          <p:cNvPr id="2" name="矩形 1"/>
          <p:cNvSpPr/>
          <p:nvPr/>
        </p:nvSpPr>
        <p:spPr>
          <a:xfrm>
            <a:off x="1126490" y="4149725"/>
            <a:ext cx="5236845" cy="1013460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l">
              <a:defRPr/>
            </a:pPr>
            <a:r>
              <a:rPr lang="en-US" altLang="zh-CN" sz="6000" b="1" dirty="0" smtClean="0">
                <a:solidFill>
                  <a:srgbClr val="1F5F8D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THANKS</a:t>
            </a:r>
          </a:p>
        </p:txBody>
      </p:sp>
      <p:sp>
        <p:nvSpPr>
          <p:cNvPr id="13" name="矩形 12"/>
          <p:cNvSpPr/>
          <p:nvPr/>
        </p:nvSpPr>
        <p:spPr>
          <a:xfrm>
            <a:off x="10415270" y="0"/>
            <a:ext cx="936625" cy="1619250"/>
          </a:xfrm>
          <a:prstGeom prst="rect">
            <a:avLst/>
          </a:prstGeom>
          <a:solidFill>
            <a:srgbClr val="1F5F8D">
              <a:alpha val="9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3"/>
          <p:cNvSpPr/>
          <p:nvPr>
            <p:custDataLst>
              <p:tags r:id="rId2"/>
            </p:custDataLst>
          </p:nvPr>
        </p:nvSpPr>
        <p:spPr>
          <a:xfrm>
            <a:off x="10570528" y="837565"/>
            <a:ext cx="626110" cy="693420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96</TotalTime>
  <Words>327</Words>
  <Application>Microsoft Office PowerPoint</Application>
  <PresentationFormat>宽屏</PresentationFormat>
  <Paragraphs>98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方正大黑_GBK</vt:lpstr>
      <vt:lpstr>方正中等线简体</vt:lpstr>
      <vt:lpstr>华文细黑</vt:lpstr>
      <vt:lpstr>宋体</vt:lpstr>
      <vt:lpstr>微软雅黑</vt:lpstr>
      <vt:lpstr>Arial</vt:lpstr>
      <vt:lpstr>Calibri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化学课件</dc:title>
  <dc:creator>金榜苑</dc:creator>
  <cp:lastModifiedBy>Administrator</cp:lastModifiedBy>
  <cp:revision>580</cp:revision>
  <dcterms:created xsi:type="dcterms:W3CDTF">2021-11-07T03:17:00Z</dcterms:created>
  <dcterms:modified xsi:type="dcterms:W3CDTF">2024-11-09T06:25:05Z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90DBEE109B5A4AD49FB6655678526AA3_12</vt:lpwstr>
  </property>
  <property fmtid="{D5CDD505-2E9C-101B-9397-08002B2CF9AE}" pid="3" name="KSOProductBuildVer">
    <vt:lpwstr>2052-12.1.0.18276</vt:lpwstr>
  </property>
</Properties>
</file>