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990" r:id="rId2"/>
    <p:sldId id="859" r:id="rId3"/>
    <p:sldId id="992" r:id="rId4"/>
    <p:sldId id="994" r:id="rId5"/>
    <p:sldId id="998" r:id="rId6"/>
    <p:sldId id="997" r:id="rId7"/>
    <p:sldId id="999" r:id="rId8"/>
    <p:sldId id="1000" r:id="rId9"/>
    <p:sldId id="1001" r:id="rId10"/>
    <p:sldId id="1003" r:id="rId11"/>
    <p:sldId id="1004" r:id="rId12"/>
    <p:sldId id="1006" r:id="rId13"/>
    <p:sldId id="1005" r:id="rId14"/>
    <p:sldId id="864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F8D"/>
    <a:srgbClr val="106C86"/>
    <a:srgbClr val="0F4F72"/>
    <a:srgbClr val="0E72D9"/>
    <a:srgbClr val="A2E5F8"/>
    <a:srgbClr val="1B5075"/>
    <a:srgbClr val="22688D"/>
    <a:srgbClr val="376092"/>
    <a:srgbClr val="005F9C"/>
    <a:srgbClr val="006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00" autoAdjust="0"/>
    <p:restoredTop sz="96318" autoAdjust="0"/>
  </p:normalViewPr>
  <p:slideViewPr>
    <p:cSldViewPr showGuides="1">
      <p:cViewPr varScale="1">
        <p:scale>
          <a:sx n="105" d="100"/>
          <a:sy n="105" d="100"/>
        </p:scale>
        <p:origin x="84" y="174"/>
      </p:cViewPr>
      <p:guideLst>
        <p:guide orient="horz" pos="663"/>
        <p:guide pos="456"/>
      </p:guideLst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CDE6-FEA2-46BB-8ABD-ECF77A4C300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E56C-C3A4-4189-9343-1134C9305C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3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36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0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5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62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14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3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1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2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6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8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01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89600" cy="3429000"/>
          </a:xfrm>
          <a:prstGeom prst="rect">
            <a:avLst/>
          </a:prstGeom>
          <a:solidFill>
            <a:srgbClr val="1F5F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622300" y="692785"/>
            <a:ext cx="10998200" cy="5320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692784"/>
            <a:ext cx="10998000" cy="45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5014800" cy="36036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1628140"/>
            <a:ext cx="4967605" cy="36163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3917345" y="455546"/>
            <a:ext cx="8274655" cy="4845661"/>
          </a:xfrm>
          <a:custGeom>
            <a:avLst/>
            <a:gdLst>
              <a:gd name="connsiteX0" fmla="*/ 0 w 7674042"/>
              <a:gd name="connsiteY0" fmla="*/ 0 h 2616200"/>
              <a:gd name="connsiteX1" fmla="*/ 7674042 w 7674042"/>
              <a:gd name="connsiteY1" fmla="*/ 0 h 2616200"/>
              <a:gd name="connsiteX2" fmla="*/ 7674042 w 7674042"/>
              <a:gd name="connsiteY2" fmla="*/ 2616200 h 2616200"/>
              <a:gd name="connsiteX3" fmla="*/ 0 w 7674042"/>
              <a:gd name="connsiteY3" fmla="*/ 2616200 h 2616200"/>
              <a:gd name="connsiteX4" fmla="*/ 0 w 7674042"/>
              <a:gd name="connsiteY4" fmla="*/ 0 h 2616200"/>
              <a:gd name="connsiteX0-1" fmla="*/ 812800 w 8486842"/>
              <a:gd name="connsiteY0-2" fmla="*/ 0 h 2616200"/>
              <a:gd name="connsiteX1-3" fmla="*/ 8486842 w 8486842"/>
              <a:gd name="connsiteY1-4" fmla="*/ 0 h 2616200"/>
              <a:gd name="connsiteX2-5" fmla="*/ 8486842 w 8486842"/>
              <a:gd name="connsiteY2-6" fmla="*/ 2616200 h 2616200"/>
              <a:gd name="connsiteX3-7" fmla="*/ 0 w 8486842"/>
              <a:gd name="connsiteY3-8" fmla="*/ 2603500 h 2616200"/>
              <a:gd name="connsiteX4-9" fmla="*/ 812800 w 8486842"/>
              <a:gd name="connsiteY4-10" fmla="*/ 0 h 2616200"/>
              <a:gd name="connsiteX0-11" fmla="*/ 642153 w 8316195"/>
              <a:gd name="connsiteY0-12" fmla="*/ 0 h 2616200"/>
              <a:gd name="connsiteX1-13" fmla="*/ 8316195 w 8316195"/>
              <a:gd name="connsiteY1-14" fmla="*/ 0 h 2616200"/>
              <a:gd name="connsiteX2-15" fmla="*/ 8316195 w 8316195"/>
              <a:gd name="connsiteY2-16" fmla="*/ 2616200 h 2616200"/>
              <a:gd name="connsiteX3-17" fmla="*/ 0 w 8316195"/>
              <a:gd name="connsiteY3-18" fmla="*/ 2616200 h 2616200"/>
              <a:gd name="connsiteX4-19" fmla="*/ 642153 w 8316195"/>
              <a:gd name="connsiteY4-20" fmla="*/ 0 h 2616200"/>
              <a:gd name="connsiteX0-21" fmla="*/ 642153 w 8316195"/>
              <a:gd name="connsiteY0-22" fmla="*/ 12988 h 2629188"/>
              <a:gd name="connsiteX1-23" fmla="*/ 4249758 w 8316195"/>
              <a:gd name="connsiteY1-24" fmla="*/ 0 h 2629188"/>
              <a:gd name="connsiteX2-25" fmla="*/ 8316195 w 8316195"/>
              <a:gd name="connsiteY2-26" fmla="*/ 12988 h 2629188"/>
              <a:gd name="connsiteX3-27" fmla="*/ 8316195 w 8316195"/>
              <a:gd name="connsiteY3-28" fmla="*/ 2629188 h 2629188"/>
              <a:gd name="connsiteX4-29" fmla="*/ 0 w 8316195"/>
              <a:gd name="connsiteY4-30" fmla="*/ 2629188 h 2629188"/>
              <a:gd name="connsiteX5" fmla="*/ 642153 w 8316195"/>
              <a:gd name="connsiteY5" fmla="*/ 12988 h 2629188"/>
              <a:gd name="connsiteX0-31" fmla="*/ 642153 w 8316195"/>
              <a:gd name="connsiteY0-32" fmla="*/ 12988 h 2632989"/>
              <a:gd name="connsiteX1-33" fmla="*/ 4249758 w 8316195"/>
              <a:gd name="connsiteY1-34" fmla="*/ 0 h 2632989"/>
              <a:gd name="connsiteX2-35" fmla="*/ 8316195 w 8316195"/>
              <a:gd name="connsiteY2-36" fmla="*/ 12988 h 2632989"/>
              <a:gd name="connsiteX3-37" fmla="*/ 8316195 w 8316195"/>
              <a:gd name="connsiteY3-38" fmla="*/ 2629188 h 2632989"/>
              <a:gd name="connsiteX4-39" fmla="*/ 4239868 w 8316195"/>
              <a:gd name="connsiteY4-40" fmla="*/ 2632989 h 2632989"/>
              <a:gd name="connsiteX5-41" fmla="*/ 0 w 8316195"/>
              <a:gd name="connsiteY5-42" fmla="*/ 2629188 h 2632989"/>
              <a:gd name="connsiteX6" fmla="*/ 642153 w 8316195"/>
              <a:gd name="connsiteY6" fmla="*/ 12988 h 2632989"/>
              <a:gd name="connsiteX0-43" fmla="*/ 642153 w 8316195"/>
              <a:gd name="connsiteY0-44" fmla="*/ 12988 h 2632989"/>
              <a:gd name="connsiteX1-45" fmla="*/ 4249758 w 8316195"/>
              <a:gd name="connsiteY1-46" fmla="*/ 0 h 2632989"/>
              <a:gd name="connsiteX2-47" fmla="*/ 8316195 w 8316195"/>
              <a:gd name="connsiteY2-48" fmla="*/ 2629188 h 2632989"/>
              <a:gd name="connsiteX3-49" fmla="*/ 4239868 w 8316195"/>
              <a:gd name="connsiteY3-50" fmla="*/ 2632989 h 2632989"/>
              <a:gd name="connsiteX4-51" fmla="*/ 0 w 8316195"/>
              <a:gd name="connsiteY4-52" fmla="*/ 2629188 h 2632989"/>
              <a:gd name="connsiteX5-53" fmla="*/ 642153 w 8316195"/>
              <a:gd name="connsiteY5-54" fmla="*/ 12988 h 2632989"/>
              <a:gd name="connsiteX0-55" fmla="*/ 642153 w 4249758"/>
              <a:gd name="connsiteY0-56" fmla="*/ 12988 h 2632989"/>
              <a:gd name="connsiteX1-57" fmla="*/ 4249758 w 4249758"/>
              <a:gd name="connsiteY1-58" fmla="*/ 0 h 2632989"/>
              <a:gd name="connsiteX2-59" fmla="*/ 4239868 w 4249758"/>
              <a:gd name="connsiteY2-60" fmla="*/ 2632989 h 2632989"/>
              <a:gd name="connsiteX3-61" fmla="*/ 0 w 4249758"/>
              <a:gd name="connsiteY3-62" fmla="*/ 2629188 h 2632989"/>
              <a:gd name="connsiteX4-63" fmla="*/ 642153 w 4249758"/>
              <a:gd name="connsiteY4-64" fmla="*/ 12988 h 2632989"/>
              <a:gd name="connsiteX0-65" fmla="*/ 642153 w 4239919"/>
              <a:gd name="connsiteY0-66" fmla="*/ 0 h 2620001"/>
              <a:gd name="connsiteX1-67" fmla="*/ 4091517 w 4239919"/>
              <a:gd name="connsiteY1-68" fmla="*/ 7826 h 2620001"/>
              <a:gd name="connsiteX2-69" fmla="*/ 4239868 w 4239919"/>
              <a:gd name="connsiteY2-70" fmla="*/ 2620001 h 2620001"/>
              <a:gd name="connsiteX3-71" fmla="*/ 0 w 4239919"/>
              <a:gd name="connsiteY3-72" fmla="*/ 2616200 h 2620001"/>
              <a:gd name="connsiteX4-73" fmla="*/ 642153 w 4239919"/>
              <a:gd name="connsiteY4-74" fmla="*/ 0 h 2620001"/>
              <a:gd name="connsiteX0-75" fmla="*/ 642153 w 4091517"/>
              <a:gd name="connsiteY0-76" fmla="*/ 0 h 2616200"/>
              <a:gd name="connsiteX1-77" fmla="*/ 4091517 w 4091517"/>
              <a:gd name="connsiteY1-78" fmla="*/ 7826 h 2616200"/>
              <a:gd name="connsiteX2-79" fmla="*/ 4071738 w 4091517"/>
              <a:gd name="connsiteY2-80" fmla="*/ 2609594 h 2616200"/>
              <a:gd name="connsiteX3-81" fmla="*/ 0 w 4091517"/>
              <a:gd name="connsiteY3-82" fmla="*/ 2616200 h 2616200"/>
              <a:gd name="connsiteX4-83" fmla="*/ 642153 w 4091517"/>
              <a:gd name="connsiteY4-84" fmla="*/ 0 h 2616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091517" h="2616200">
                <a:moveTo>
                  <a:pt x="642153" y="0"/>
                </a:moveTo>
                <a:lnTo>
                  <a:pt x="4091517" y="7826"/>
                </a:lnTo>
                <a:cubicBezTo>
                  <a:pt x="4088220" y="885489"/>
                  <a:pt x="4075035" y="1731931"/>
                  <a:pt x="4071738" y="2609594"/>
                </a:cubicBezTo>
                <a:lnTo>
                  <a:pt x="0" y="2616200"/>
                </a:lnTo>
                <a:lnTo>
                  <a:pt x="6421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3"/>
          <p:cNvSpPr/>
          <p:nvPr userDrawn="1"/>
        </p:nvSpPr>
        <p:spPr>
          <a:xfrm>
            <a:off x="2908300" y="2019300"/>
            <a:ext cx="9283700" cy="2616200"/>
          </a:xfrm>
          <a:custGeom>
            <a:avLst/>
            <a:gdLst>
              <a:gd name="connsiteX0" fmla="*/ 0 w 7674042"/>
              <a:gd name="connsiteY0" fmla="*/ 0 h 2616200"/>
              <a:gd name="connsiteX1" fmla="*/ 7674042 w 7674042"/>
              <a:gd name="connsiteY1" fmla="*/ 0 h 2616200"/>
              <a:gd name="connsiteX2" fmla="*/ 7674042 w 7674042"/>
              <a:gd name="connsiteY2" fmla="*/ 2616200 h 2616200"/>
              <a:gd name="connsiteX3" fmla="*/ 0 w 7674042"/>
              <a:gd name="connsiteY3" fmla="*/ 2616200 h 2616200"/>
              <a:gd name="connsiteX4" fmla="*/ 0 w 7674042"/>
              <a:gd name="connsiteY4" fmla="*/ 0 h 2616200"/>
              <a:gd name="connsiteX0-1" fmla="*/ 812800 w 8486842"/>
              <a:gd name="connsiteY0-2" fmla="*/ 0 h 2616200"/>
              <a:gd name="connsiteX1-3" fmla="*/ 8486842 w 8486842"/>
              <a:gd name="connsiteY1-4" fmla="*/ 0 h 2616200"/>
              <a:gd name="connsiteX2-5" fmla="*/ 8486842 w 8486842"/>
              <a:gd name="connsiteY2-6" fmla="*/ 2616200 h 2616200"/>
              <a:gd name="connsiteX3-7" fmla="*/ 0 w 8486842"/>
              <a:gd name="connsiteY3-8" fmla="*/ 2603500 h 2616200"/>
              <a:gd name="connsiteX4-9" fmla="*/ 812800 w 8486842"/>
              <a:gd name="connsiteY4-10" fmla="*/ 0 h 2616200"/>
              <a:gd name="connsiteX0-11" fmla="*/ 642153 w 8316195"/>
              <a:gd name="connsiteY0-12" fmla="*/ 0 h 2616200"/>
              <a:gd name="connsiteX1-13" fmla="*/ 8316195 w 8316195"/>
              <a:gd name="connsiteY1-14" fmla="*/ 0 h 2616200"/>
              <a:gd name="connsiteX2-15" fmla="*/ 8316195 w 8316195"/>
              <a:gd name="connsiteY2-16" fmla="*/ 2616200 h 2616200"/>
              <a:gd name="connsiteX3-17" fmla="*/ 0 w 8316195"/>
              <a:gd name="connsiteY3-18" fmla="*/ 2616200 h 2616200"/>
              <a:gd name="connsiteX4-19" fmla="*/ 642153 w 8316195"/>
              <a:gd name="connsiteY4-20" fmla="*/ 0 h 2616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316195" h="2616200">
                <a:moveTo>
                  <a:pt x="642153" y="0"/>
                </a:moveTo>
                <a:lnTo>
                  <a:pt x="8316195" y="0"/>
                </a:lnTo>
                <a:lnTo>
                  <a:pt x="8316195" y="2616200"/>
                </a:lnTo>
                <a:lnTo>
                  <a:pt x="0" y="2616200"/>
                </a:lnTo>
                <a:lnTo>
                  <a:pt x="642153" y="0"/>
                </a:lnTo>
                <a:close/>
              </a:path>
            </a:pathLst>
          </a:custGeom>
          <a:solidFill>
            <a:srgbClr val="1F5F8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2841625" y="4839970"/>
            <a:ext cx="9350375" cy="0"/>
          </a:xfrm>
          <a:prstGeom prst="line">
            <a:avLst/>
          </a:prstGeom>
          <a:solidFill>
            <a:srgbClr val="0E3178"/>
          </a:solidFill>
          <a:ln>
            <a:solidFill>
              <a:srgbClr val="1F5F8D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5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8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22300" y="692150"/>
            <a:ext cx="10998200" cy="45288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415270" y="0"/>
            <a:ext cx="936625" cy="1619250"/>
          </a:xfrm>
          <a:prstGeom prst="rect">
            <a:avLst/>
          </a:prstGeom>
          <a:solidFill>
            <a:srgbClr val="1F5F8D">
              <a:alpha val="9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3"/>
          <p:cNvSpPr/>
          <p:nvPr>
            <p:custDataLst>
              <p:tags r:id="rId1"/>
            </p:custDataLst>
          </p:nvPr>
        </p:nvSpPr>
        <p:spPr>
          <a:xfrm>
            <a:off x="10570528" y="837565"/>
            <a:ext cx="626110" cy="693420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1424" y="4195807"/>
            <a:ext cx="9740736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6000" b="1" spc="-300" dirty="0" smtClean="0">
                <a:solidFill>
                  <a:srgbClr val="1F5F8D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  <a:cs typeface="+mn-ea"/>
              </a:rPr>
              <a:t>十</a:t>
            </a:r>
            <a:r>
              <a:rPr lang="zh-CN" altLang="en-US" sz="6000" b="1" spc="-300" dirty="0" smtClean="0">
                <a:solidFill>
                  <a:srgbClr val="1F5F8D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  <a:cs typeface="+mn-ea"/>
              </a:rPr>
              <a:t>、</a:t>
            </a:r>
            <a:r>
              <a:rPr lang="zh-CN" altLang="zh-CN" sz="6000" b="1" spc="-300" dirty="0">
                <a:solidFill>
                  <a:srgbClr val="1F5F8D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  <a:cs typeface="+mn-ea"/>
              </a:rPr>
              <a:t>教材无机实验</a:t>
            </a:r>
            <a:endParaRPr lang="zh-CN" altLang="zh-CN" sz="6000" b="1" spc="-300" dirty="0">
              <a:solidFill>
                <a:srgbClr val="1F5F8D"/>
              </a:solidFill>
              <a:latin typeface="方正大黑_GBK" panose="03000509000000000000" pitchFamily="65" charset="-122"/>
              <a:ea typeface="方正大黑_GBK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5440" y="524819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重温要点　自我完善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83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5071477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六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铜与浓硫酸反应的实验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0000" y="783754"/>
            <a:ext cx="11412000" cy="594006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实验原理：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浓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CuSO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+SO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现象：加热之后，试管中的品红溶液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褪色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或紫色石蕊溶液变红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；将反应后的溶液倒入盛有水的烧杯中，溶液由黑色变成蓝色。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原因解释：变黑的物质为被浓硫酸氧化生成的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等，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等与冲稀的硫酸反应生成了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溶液。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命题角度：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绿色化学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及尾气处理、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的性质及以此基础进行性质探究实验。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image93.jpeg" descr="source:si_idm1095526096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0914" y="815122"/>
            <a:ext cx="719892" cy="629310"/>
          </a:xfrm>
          <a:prstGeom prst="rect">
            <a:avLst/>
          </a:prstGeom>
        </p:spPr>
      </p:pic>
      <p:pic>
        <p:nvPicPr>
          <p:cNvPr id="9" name="image6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128" y="815122"/>
            <a:ext cx="4140284" cy="17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5071477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七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铜的精炼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0000" y="799563"/>
            <a:ext cx="11412000" cy="529373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电解法精炼铜的原理：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阳极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粗铜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Cu-2e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-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===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；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阴极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纯铜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2+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-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===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电极和电解质溶液变化：粗铜中含有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Zn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Ag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Au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等多种杂质，金属活动性顺序表位于铜以前的金属杂质，如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Zn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等也会同时失去电子，金属活动性顺序表位于铜之后的银、金等杂质形成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阳极泥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，电解质溶液中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的浓度逐渐变小。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命题角度：精炼原理应用及溶液中离子浓度的变化。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5071477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八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氯碱工业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0000" y="3563491"/>
            <a:ext cx="11412000" cy="263928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实验原理：电解饱和食盐水的化学方程式：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2NaCl+2H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O          2NaOH+H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；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电解的离子方程式：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2Cl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-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O          2OH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-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97.jpeg" descr="source:si_idm1095349792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1880" y="4345419"/>
            <a:ext cx="791900" cy="692257"/>
          </a:xfrm>
          <a:prstGeom prst="rect">
            <a:avLst/>
          </a:prstGeom>
        </p:spPr>
      </p:pic>
      <p:pic>
        <p:nvPicPr>
          <p:cNvPr id="8" name="image97.jpeg" descr="source:si_idm1095349792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7568" y="5511848"/>
            <a:ext cx="791900" cy="692257"/>
          </a:xfrm>
          <a:prstGeom prst="rect">
            <a:avLst/>
          </a:prstGeom>
        </p:spPr>
      </p:pic>
      <p:pic>
        <p:nvPicPr>
          <p:cNvPr id="9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4972" y="1268760"/>
            <a:ext cx="512015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0000" y="1075564"/>
            <a:ext cx="11412000" cy="400107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电极产物判断：阴极产物是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和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NaOH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，若在阴极区附近滴几滴酚酞溶液，可发现阴极区附近溶液变红；阳极产物是氯气，将湿润的淀粉</a:t>
            </a:r>
            <a:r>
              <a:rPr lang="en-US" altLang="zh-CN" sz="2800" dirty="0">
                <a:latin typeface="MS Mincho" panose="02020609040205080304" pitchFamily="49" charset="-128"/>
                <a:ea typeface="方正中等线简体" panose="03000509000000000000" pitchFamily="65" charset="-122"/>
                <a:cs typeface="MS Mincho" panose="02020609040205080304" pitchFamily="49" charset="-128"/>
              </a:rPr>
              <a:t>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KI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试纸放在阳极区附近，试纸变蓝。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命题角度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两极上析出产物的判断、产物的性质及相关电解原理。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离子交换膜的原理和使用。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622300" y="692150"/>
            <a:ext cx="10998200" cy="45288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126490" y="5374640"/>
            <a:ext cx="9662795" cy="433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更多精彩内容请登录</a:t>
            </a:r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www.xinjiaoyu.com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26490" y="3357880"/>
            <a:ext cx="3340100" cy="705485"/>
          </a:xfrm>
          <a:prstGeom prst="rect">
            <a:avLst/>
          </a:prstGeom>
        </p:spPr>
        <p:txBody>
          <a:bodyPr wrap="square" lIns="91410" tIns="45704" rIns="91410" bIns="45704">
            <a:spAutoFit/>
          </a:bodyPr>
          <a:lstStyle/>
          <a:p>
            <a:pPr algn="l">
              <a:defRPr/>
            </a:pPr>
            <a:r>
              <a:rPr lang="zh-CN" altLang="en-US" sz="4000" b="1" dirty="0" smtClean="0">
                <a:solidFill>
                  <a:srgbClr val="1F5F8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本课结束</a:t>
            </a:r>
          </a:p>
        </p:txBody>
      </p:sp>
      <p:sp>
        <p:nvSpPr>
          <p:cNvPr id="2" name="矩形 1"/>
          <p:cNvSpPr/>
          <p:nvPr/>
        </p:nvSpPr>
        <p:spPr>
          <a:xfrm>
            <a:off x="1126490" y="4149725"/>
            <a:ext cx="5236845" cy="1013460"/>
          </a:xfrm>
          <a:prstGeom prst="rect">
            <a:avLst/>
          </a:prstGeom>
        </p:spPr>
        <p:txBody>
          <a:bodyPr wrap="square" lIns="91410" tIns="45704" rIns="91410" bIns="45704">
            <a:spAutoFit/>
          </a:bodyPr>
          <a:lstStyle/>
          <a:p>
            <a:pPr algn="l">
              <a:defRPr/>
            </a:pPr>
            <a:r>
              <a:rPr lang="en-US" altLang="zh-CN" sz="6000" b="1" dirty="0" smtClean="0">
                <a:solidFill>
                  <a:srgbClr val="1F5F8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THANKS</a:t>
            </a:r>
          </a:p>
        </p:txBody>
      </p:sp>
      <p:sp>
        <p:nvSpPr>
          <p:cNvPr id="13" name="矩形 12"/>
          <p:cNvSpPr/>
          <p:nvPr/>
        </p:nvSpPr>
        <p:spPr>
          <a:xfrm>
            <a:off x="10415270" y="0"/>
            <a:ext cx="936625" cy="1619250"/>
          </a:xfrm>
          <a:prstGeom prst="rect">
            <a:avLst/>
          </a:prstGeom>
          <a:solidFill>
            <a:srgbClr val="1F5F8D">
              <a:alpha val="9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3"/>
          <p:cNvSpPr/>
          <p:nvPr>
            <p:custDataLst>
              <p:tags r:id="rId2"/>
            </p:custDataLst>
          </p:nvPr>
        </p:nvSpPr>
        <p:spPr>
          <a:xfrm>
            <a:off x="10570528" y="837565"/>
            <a:ext cx="626110" cy="693420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0000" y="1072520"/>
            <a:ext cx="11412000" cy="70029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主要仪器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7015693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一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配制一定物质的量浓度的溶液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image5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795" y="1938855"/>
            <a:ext cx="1237229" cy="24760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1991545" y="1056439"/>
                <a:ext cx="6984776" cy="3164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固体溶解配制溶液</m:t>
                                </m:r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:</m:t>
                                </m:r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托盘天平、烧杯、</m:t>
                                </m:r>
                                <m:r>
                                  <a:rPr lang="en-US" altLang="zh-CN" sz="2800" b="0" i="1" smtClean="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　玻璃棒、容量瓶、胶头滴管</m:t>
                                </m:r>
                                <m:r>
                                  <a:rPr lang="en-US" altLang="zh-CN" sz="2800" b="0" i="1" smtClean="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  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溶液稀释配制溶液</m:t>
                                </m:r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:</m:t>
                                </m:r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量筒、烧杯、玻璃棒、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　容量瓶、胶头滴管</m:t>
                                </m:r>
                                <m:r>
                                  <a:rPr lang="en-US" altLang="zh-CN" sz="2800" b="0" i="1" smtClean="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ahoma" panose="020B0604030504040204" pitchFamily="34" charset="0"/>
                                  </a:rPr>
                                  <m:t>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800" dirty="0" smtClean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5" y="1056439"/>
                <a:ext cx="6984776" cy="31646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390000" y="476672"/>
                <a:ext cx="11412000" cy="4873361"/>
              </a:xfrm>
              <a:prstGeom prst="rect">
                <a:avLst/>
              </a:prstGeom>
            </p:spPr>
            <p:txBody>
              <a:bodyPr wrap="square" lIns="121898" tIns="60948" rIns="121898" bIns="60948">
                <a:spAutoFit/>
              </a:bodyPr>
              <a:lstStyle>
                <a:defPPr>
                  <a:defRPr lang="zh-CN"/>
                </a:defPPr>
                <a:lvl1pPr marL="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4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80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注意事项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容量瓶：只有一个刻度线，只能配制瓶上规定容积的溶液，若配制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480 mL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溶液应用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500 mL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容量瓶。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写所用仪器时，容量瓶必须注明规格。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(3)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容量瓶使用之前必须查漏。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误差分析依据：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c</a:t>
                </a:r>
                <a:r>
                  <a:rPr lang="en-US" altLang="zh-CN" sz="2800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B</m:t>
                            </m:r>
                          </m:sub>
                        </m:sSub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ahoma" panose="020B0604030504040204" pitchFamily="34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B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ahoma" panose="020B0604030504040204" pitchFamily="34" charset="0"/>
                              </a:rPr>
                              <m:t>B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ahoma" panose="020B0604030504040204" pitchFamily="34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43078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ahoma" panose="020B0604030504040204" pitchFamily="34" charset="0"/>
                  </a:rPr>
                  <a:t>命题角度：一是仪器的缺失与选择，二是实验误差分析。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76672"/>
                <a:ext cx="11412000" cy="4873361"/>
              </a:xfrm>
              <a:prstGeom prst="rect">
                <a:avLst/>
              </a:prstGeom>
              <a:blipFill rotWithShape="0">
                <a:blip r:embed="rId3"/>
                <a:stretch>
                  <a:fillRect l="-855" b="-2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5360" y="942314"/>
            <a:ext cx="7002144" cy="393195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实验说明：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实验操作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滴定前的准备工作。滴定管：查漏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水洗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润洗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装液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赶气泡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调液面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记录初始读数；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锥形瓶：水洗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装液</a:t>
            </a: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滴加指示剂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406336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二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酸碱中和滴定实验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5360" y="4768577"/>
            <a:ext cx="11665296" cy="13488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滴定。左手控制滴定管，右手不停摇动锥形瓶，眼睛注视锥形瓶内溶液颜色的变化。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image5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6160" y="1727297"/>
            <a:ext cx="3708172" cy="30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376" y="1208621"/>
            <a:ext cx="7002144" cy="264146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滴定曲线是以酸碱中和滴定过程中滴加酸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或碱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的量为横坐标，以溶液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pH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为纵坐标绘出的一条溶液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pH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随酸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或碱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的滴加量而变化的曲线。如图。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5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76" y="919727"/>
            <a:ext cx="3492019" cy="29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0000" y="867128"/>
            <a:ext cx="11412000" cy="6956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实验原理：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MnO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+4HCl(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浓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        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MnCl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O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406336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三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氯气的实验室制法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image87.jpeg" descr="source:si_idm937475992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6200" y="846808"/>
            <a:ext cx="792088" cy="69242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0000" y="3985633"/>
            <a:ext cx="11466640" cy="134662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先通过饱和食盐水除去氯气中的氯化氢，再通过浓硫酸除去水蒸气，然后用向上排空气法收集氯气，最后用</a:t>
            </a:r>
            <a:r>
              <a:rPr lang="en-US" altLang="zh-CN" sz="2800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NaOH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溶液吸收尾气，以防污染环境。</a:t>
            </a:r>
            <a:endParaRPr lang="zh-CN" altLang="zh-CN" sz="1100" spc="-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0000" y="5250726"/>
            <a:ext cx="11466640" cy="134662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注意事项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洗气瓶中的导气管应长进短出，集气瓶中的导气管也应长进短出。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image5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0827" y="1772816"/>
            <a:ext cx="4950346" cy="22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0000" y="970568"/>
            <a:ext cx="11412000" cy="6956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反应原理：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2NH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Cl+Ca(OH)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CaCl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Microsoft YaHei UI" panose="020B0503020204020204" pitchFamily="34" charset="-122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406336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四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氨气的实验室制法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image87.jpeg" descr="source:si_idm937475992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896" y="950248"/>
            <a:ext cx="792088" cy="69242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0000" y="4418062"/>
            <a:ext cx="11412000" cy="134662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气体制备流程：原理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发生装置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除杂干燥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收集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验满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尾气处理。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5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4968" y="1951950"/>
            <a:ext cx="2502064" cy="234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0000" y="764704"/>
            <a:ext cx="11412000" cy="328561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注意事项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制备装置中试管口要略低于试管底、收集装置中导管应插入试管底部。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浓氨水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或浓铵盐溶液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滴到生石灰或烧碱中制氨气，或浓氨水直接加热也可制氨气。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不能直接使用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加热制备。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0000" y="3952401"/>
            <a:ext cx="11412000" cy="13488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4.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命题角度：物质制备原理、发生装置、除杂干燥、收集、尾气处理等，并以此基础进行性质探究实验。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/>
          <p:cNvSpPr/>
          <p:nvPr/>
        </p:nvSpPr>
        <p:spPr>
          <a:xfrm>
            <a:off x="0" y="-1"/>
            <a:ext cx="12190095" cy="558000"/>
          </a:xfrm>
          <a:prstGeom prst="roundRect">
            <a:avLst>
              <a:gd name="adj" fmla="val 0"/>
            </a:avLst>
          </a:prstGeom>
          <a:solidFill>
            <a:srgbClr val="1F5F8D"/>
          </a:solidFill>
          <a:ln w="28575">
            <a:noFill/>
          </a:ln>
          <a:effectLst/>
        </p:spPr>
        <p:txBody>
          <a:bodyPr anchor="ctr"/>
          <a:lstStyle/>
          <a:p>
            <a:pPr algn="ctr" defTabSz="914400"/>
            <a:endParaRPr lang="zh-CN" altLang="en-US" sz="2800" dirty="0">
              <a:solidFill>
                <a:prstClr val="white">
                  <a:lumMod val="9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451" y="61332"/>
            <a:ext cx="406336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(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五</a:t>
            </a:r>
            <a:r>
              <a:rPr lang="en-US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)</a:t>
            </a:r>
            <a:r>
              <a:rPr lang="zh-CN" altLang="zh-CN" sz="2600" b="1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喷泉实验</a:t>
            </a:r>
          </a:p>
        </p:txBody>
      </p:sp>
      <p:sp>
        <p:nvSpPr>
          <p:cNvPr id="5" name="矩形 4"/>
          <p:cNvSpPr/>
          <p:nvPr/>
        </p:nvSpPr>
        <p:spPr>
          <a:xfrm>
            <a:off x="139804" y="0"/>
            <a:ext cx="16507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0000" y="620688"/>
            <a:ext cx="11412000" cy="70247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实验说明：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6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76" y="779230"/>
            <a:ext cx="3690263" cy="21322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90000" y="1268760"/>
            <a:ext cx="11412000" cy="328561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利用容器内外产生压强差，</a:t>
            </a:r>
            <a:r>
              <a:rPr lang="zh-CN" altLang="zh-CN" sz="2800" dirty="0"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外界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大气压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将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水压入从而形成喷泉。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实验拓展</a:t>
            </a:r>
            <a:r>
              <a:rPr lang="zh-CN" altLang="zh-CN" sz="2800" dirty="0"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HBr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等气体均能溶于水形成喷泉；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Microsoft YaHei UI" panose="020B0503020204020204" pitchFamily="34" charset="-122"/>
                <a:cs typeface="Microsoft YaHei UI" panose="020B0503020204020204" pitchFamily="34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等与水不能形成喷泉，</a:t>
            </a:r>
            <a:r>
              <a:rPr lang="zh-CN" altLang="zh-CN" sz="2800" dirty="0"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但与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NaOH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ahoma" panose="020B0604030504040204" pitchFamily="34" charset="0"/>
              </a:rPr>
              <a:t>溶液可形成喷泉。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kwMzllMmViNzQxMDg0MThiZGZiMDg4ZDRmZjZhYm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aoqing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112</TotalTime>
  <Words>932</Words>
  <Application>Microsoft Office PowerPoint</Application>
  <PresentationFormat>宽屏</PresentationFormat>
  <Paragraphs>75</Paragraphs>
  <Slides>14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Microsoft YaHei UI</vt:lpstr>
      <vt:lpstr>MS Mincho</vt:lpstr>
      <vt:lpstr>方正大黑_GBK</vt:lpstr>
      <vt:lpstr>方正中等线简体</vt:lpstr>
      <vt:lpstr>宋体</vt:lpstr>
      <vt:lpstr>微软雅黑</vt:lpstr>
      <vt:lpstr>Arial</vt:lpstr>
      <vt:lpstr>Calibri</vt:lpstr>
      <vt:lpstr>Cambria Math</vt:lpstr>
      <vt:lpstr>Tahoma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化学课件</dc:title>
  <dc:creator>金榜苑</dc:creator>
  <cp:lastModifiedBy>Administrator</cp:lastModifiedBy>
  <cp:revision>591</cp:revision>
  <dcterms:created xsi:type="dcterms:W3CDTF">2021-11-07T03:17:00Z</dcterms:created>
  <dcterms:modified xsi:type="dcterms:W3CDTF">2024-11-09T06:04:38Z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90DBEE109B5A4AD49FB6655678526AA3_12</vt:lpwstr>
  </property>
  <property fmtid="{D5CDD505-2E9C-101B-9397-08002B2CF9AE}" pid="3" name="KSOProductBuildVer">
    <vt:lpwstr>2052-12.1.0.18276</vt:lpwstr>
  </property>
</Properties>
</file>