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742" r:id="rId3"/>
    <p:sldId id="811" r:id="rId4"/>
    <p:sldId id="810" r:id="rId5"/>
    <p:sldId id="714" r:id="rId6"/>
    <p:sldId id="645" r:id="rId7"/>
    <p:sldId id="759" r:id="rId8"/>
    <p:sldId id="763" r:id="rId9"/>
    <p:sldId id="766" r:id="rId10"/>
    <p:sldId id="767" r:id="rId11"/>
    <p:sldId id="768" r:id="rId12"/>
    <p:sldId id="788" r:id="rId13"/>
    <p:sldId id="760" r:id="rId14"/>
    <p:sldId id="791" r:id="rId15"/>
    <p:sldId id="790" r:id="rId17"/>
    <p:sldId id="806" r:id="rId18"/>
    <p:sldId id="761" r:id="rId19"/>
    <p:sldId id="735" r:id="rId20"/>
    <p:sldId id="725" r:id="rId21"/>
    <p:sldId id="812" r:id="rId22"/>
  </p:sldIdLst>
  <p:sldSz cx="9144000" cy="6858000" type="screen4x3"/>
  <p:notesSz cx="6858000" cy="9144000"/>
  <p:custDataLst>
    <p:tags r:id="rId2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2" userDrawn="1">
          <p15:clr>
            <a:srgbClr val="A4A3A4"/>
          </p15:clr>
        </p15:guide>
        <p15:guide id="2" pos="29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07" autoAdjust="0"/>
  </p:normalViewPr>
  <p:slideViewPr>
    <p:cSldViewPr showGuides="1">
      <p:cViewPr varScale="1">
        <p:scale>
          <a:sx n="102" d="100"/>
          <a:sy n="102" d="100"/>
        </p:scale>
        <p:origin x="-1884" y="-84"/>
      </p:cViewPr>
      <p:guideLst>
        <p:guide orient="horz" pos="2172"/>
        <p:guide pos="29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gs" Target="tags/tag3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2A48B96-639E-45A3-A0BA-2464DFDB1FAA}" type="datetimeFigureOut">
              <a:rPr kumimoji="0" lang="zh-CN" altLang="en-US" sz="120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1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 idx="6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173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/>
            <a:fld id="{9A0DB2DC-4C9A-4742-B13C-FB6460FD3503}" type="slidenum">
              <a:rPr lang="zh-CN" altLang="en-US" sz="1200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8678" cy="6858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408" y="0"/>
            <a:ext cx="3428678" cy="6858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322" y="0"/>
            <a:ext cx="3428678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76672"/>
            <a:ext cx="1650988" cy="529163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file:///D:\qq&#25991;&#20214;\712321467\Image\C2C\Image2\%7b75232B38-A165-1FB7-499C-2E1C792CACB5%7d.png" TargetMode="External"/><Relationship Id="rId14" Type="http://schemas.openxmlformats.org/officeDocument/2006/relationships/image" Target="../media/image4.png"/><Relationship Id="rId13" Type="http://schemas.openxmlformats.org/officeDocument/2006/relationships/image" Target="../media/image3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5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8575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  <p:pic>
        <p:nvPicPr>
          <p:cNvPr id="1031" name="图片 1073743875" descr="学科网 zxxk.com"/>
          <p:cNvPicPr>
            <a:picLocks noChangeAspect="1"/>
          </p:cNvPicPr>
          <p:nvPr/>
        </p:nvPicPr>
        <p:blipFill>
          <a:blip r:embed="rId14" r:link="rId15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2060574"/>
            <a:ext cx="5789930" cy="1876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4400" b="1" smtClean="0">
                <a:solidFill>
                  <a:srgbClr val="C00000"/>
                </a:solidFill>
              </a:rPr>
              <a:t>课前必备知识积累</a:t>
            </a:r>
            <a:endParaRPr lang="zh-CN" sz="4400" b="1" smtClean="0">
              <a:solidFill>
                <a:srgbClr val="C00000"/>
              </a:solidFill>
            </a:endParaRPr>
          </a:p>
          <a:p>
            <a:pPr algn="ctr"/>
            <a:endParaRPr lang="zh-CN" sz="3600" b="1"/>
          </a:p>
          <a:p>
            <a:pPr algn="ctr"/>
            <a:r>
              <a:rPr lang="zh-CN" altLang="en-US" sz="3600" b="1" smtClean="0"/>
              <a:t>反复</a:t>
            </a:r>
            <a:r>
              <a:rPr lang="zh-CN" sz="3600" b="1" smtClean="0"/>
              <a:t>修辞</a:t>
            </a:r>
            <a:r>
              <a:rPr lang="zh-CN" sz="3600" b="1"/>
              <a:t>的构成和表达效果</a:t>
            </a:r>
            <a:endParaRPr lang="zh-CN" sz="3600" b="1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323215" y="1120775"/>
            <a:ext cx="8769350" cy="504063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/>
          <a:p>
            <a:pPr>
              <a:lnSpc>
                <a:spcPct val="160000"/>
              </a:lnSpc>
            </a:pPr>
            <a:r>
              <a:rPr lang="zh-CN" altLang="en-US" sz="3200" b="1">
                <a:sym typeface="+mn-ea"/>
              </a:rPr>
              <a:t>反复和重复不同，重复是一种语病，内容空虚，言辞累赘，是一种不恰当不合理的表达，而反复则是为了突出中心，强调感情。反复常用来加强语气，抒发感情，增强节奏感，也可以用来表惊讶、愤慨、悲伤、决心等情绪。</a:t>
            </a:r>
            <a:endParaRPr lang="zh-CN" altLang="en-US" sz="32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215" y="633730"/>
            <a:ext cx="8712835" cy="55987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600" b="1"/>
              <a:t>反复和重复的区分</a:t>
            </a:r>
            <a:endParaRPr lang="zh-CN" altLang="en-US" sz="3600" b="1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150" y="1844675"/>
            <a:ext cx="600265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4400" b="1" smtClean="0">
                <a:solidFill>
                  <a:srgbClr val="C00000"/>
                </a:solidFill>
              </a:rPr>
              <a:t>一、修辞手法的判定</a:t>
            </a:r>
            <a:endParaRPr lang="zh-CN" sz="3600" b="1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12776"/>
            <a:ext cx="8712968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2800" b="1"/>
          </a:p>
          <a:p>
            <a:r>
              <a:rPr lang="zh-CN" altLang="en-US" sz="2800" b="1"/>
              <a:t>1.下列个句中，没有使用反复手法的一向是（   ）</a:t>
            </a:r>
            <a:endParaRPr lang="zh-CN" altLang="en-US" sz="2800" b="1"/>
          </a:p>
          <a:p>
            <a:r>
              <a:rPr lang="zh-CN" altLang="en-US" sz="2800" b="1"/>
              <a:t>A.风！你咆哮吧！咆哮吧！尽力地咆哮吧！</a:t>
            </a:r>
            <a:endParaRPr lang="zh-CN" altLang="en-US" sz="2800" b="1"/>
          </a:p>
          <a:p>
            <a:r>
              <a:rPr lang="zh-CN" altLang="en-US" sz="2800" b="1"/>
              <a:t>B.大山原来是这样的！月亮原来是这样的！核桃原来是这样的！香雪走着，就像第一次认出养育她成人得山谷。</a:t>
            </a:r>
            <a:endParaRPr lang="zh-CN" altLang="en-US" sz="2800" b="1"/>
          </a:p>
          <a:p>
            <a:r>
              <a:rPr lang="zh-CN" altLang="en-US" sz="2800" b="1"/>
              <a:t>C.湖水波光粼粼，像是舞动得琴弦，静静地，轻轻地，柔柔地拨动着，诉说着，缠绵着。</a:t>
            </a:r>
            <a:endParaRPr lang="zh-CN" altLang="en-US" sz="2800" b="1"/>
          </a:p>
          <a:p>
            <a:r>
              <a:rPr lang="zh-CN" altLang="en-US" sz="2800" b="1"/>
              <a:t>D.他寻找一切机会为人民服务，把生命的每一分钟都献给了祖国，献给了人民，献给了他热爱的土地。</a:t>
            </a:r>
            <a:endParaRPr lang="zh-CN" altLang="en-US" sz="2800" b="1"/>
          </a:p>
        </p:txBody>
      </p:sp>
      <p:sp>
        <p:nvSpPr>
          <p:cNvPr id="2" name="文本框 1"/>
          <p:cNvSpPr txBox="1"/>
          <p:nvPr/>
        </p:nvSpPr>
        <p:spPr>
          <a:xfrm>
            <a:off x="899795" y="6092825"/>
            <a:ext cx="30765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</a:rPr>
              <a:t>答案：</a:t>
            </a:r>
            <a:r>
              <a:rPr lang="en-US" altLang="zh-CN" sz="4000" b="1">
                <a:solidFill>
                  <a:srgbClr val="FF0000"/>
                </a:solidFill>
              </a:rPr>
              <a:t>c</a:t>
            </a:r>
            <a:endParaRPr lang="en-US" altLang="zh-CN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9624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r>
              <a:rPr lang="en-US" altLang="zh-CN" sz="2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2.对下列诗句所运用的修辞手法的判断,正确的一项是	(　　)</a:t>
            </a:r>
            <a:endParaRPr lang="en-US" altLang="zh-CN" sz="2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2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①明月不谙离恨苦,斜光到晓穿朱户。(晏殊《蝶恋花》)</a:t>
            </a:r>
            <a:endParaRPr lang="en-US" altLang="zh-CN" sz="2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2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②知否,知否?应是绿肥红瘦。(李清照《如梦令》)</a:t>
            </a:r>
            <a:endParaRPr lang="en-US" altLang="zh-CN" sz="2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③忽如一夜春风来,千树万树梨花开。(岑参《白雪歌送武判官归京》)</a:t>
            </a:r>
            <a:endParaRPr lang="en-US" altLang="zh-CN" sz="16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A.①拟人 	 ②反复/借代 	③比喻/夸张</a:t>
            </a:r>
            <a:endParaRPr lang="en-US" altLang="zh-CN" sz="16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B.①拟人 	 ②设问/比喻 	③借代/夸张</a:t>
            </a:r>
            <a:endParaRPr lang="en-US" altLang="zh-CN" sz="16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C.①对偶 	 ②设问/借代 	③比喻/反复</a:t>
            </a:r>
            <a:endParaRPr lang="en-US" altLang="zh-CN" sz="16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D.①对偶 	 ②反复/比喻 	③借代/反复          </a:t>
            </a:r>
            <a:endParaRPr lang="en-US" altLang="zh-CN" sz="16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76935" y="4483100"/>
            <a:ext cx="6398260" cy="2077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>
                <a:solidFill>
                  <a:srgbClr val="FF0000"/>
                </a:solidFill>
                <a:uFillTx/>
              </a:rPr>
              <a:t>【</a:t>
            </a:r>
            <a:r>
              <a:rPr lang="zh-CN" altLang="en-US" sz="1800">
                <a:solidFill>
                  <a:srgbClr val="FF0000"/>
                </a:solidFill>
                <a:uFillTx/>
              </a:rPr>
              <a:t>答案】 A</a:t>
            </a:r>
            <a:endParaRPr lang="zh-CN" altLang="en-US" sz="1800">
              <a:solidFill>
                <a:srgbClr val="FF0000"/>
              </a:solidFill>
              <a:uFillTx/>
            </a:endParaRPr>
          </a:p>
          <a:p>
            <a:r>
              <a:rPr lang="zh-CN" altLang="en-US" sz="1800">
                <a:solidFill>
                  <a:srgbClr val="FF0000"/>
                </a:solidFill>
                <a:uFillTx/>
              </a:rPr>
              <a:t>【试题分析】 本题难点不是修辞手法本身,而在于对诗句的理解之上。①句用“不谙”为明月赋予人格。②句两个“知否”是反复,“绿”“红”是用颜色指代绿叶、红花。③句用“梨花”比喻突如其来的大雪;而“一夜”之间梨花全开,则是时间上的夸张。近年修辞手法的考查变化不大,考生复习要注意分清各种手法的基本特征,通过不同修辞手法间的辨析来加强记忆。</a:t>
            </a:r>
            <a:endParaRPr lang="zh-CN" altLang="en-US" sz="1800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350" y="2060575"/>
            <a:ext cx="669861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4400" b="1" smtClean="0">
                <a:solidFill>
                  <a:srgbClr val="C00000"/>
                </a:solidFill>
              </a:rPr>
              <a:t>二、修辞手法的效果分析</a:t>
            </a:r>
            <a:endParaRPr lang="zh-CN" sz="3600" b="1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735330" y="431800"/>
            <a:ext cx="8226425" cy="4899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/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阅读下面的文字，完成小题。</a:t>
            </a:r>
            <a:endParaRPr lang="en-US" altLang="zh-CN" sz="16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你可以说不算太美，你是以</a:t>
            </a:r>
            <a:r>
              <a:rPr lang="zh-CN" altLang="en-US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自然朴实</a:t>
            </a: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动人的。粗布的灰色上衣，白色的裙裾，缀以些许红色白色的小花及绿色的柳枝。清凌的流水柔成你的肌肤，双桥的钥匙恰到好处地挂在腰间，最紧要的还在于眼睛的窗子，仲春时节半开半闭，掩不住招人的妩媚。仍是明代的晨阳吧，斜斜地照在你的肩头，将你半晦半明地写意出来。</a:t>
            </a:r>
            <a:endParaRPr lang="en-US" altLang="zh-CN" sz="16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我真的不知道，你在那里等我？等我好久好久。我今天才来、我来晚了，你已这样沧桑。而你依然很美，周身穿透着迷人的韵致。真的，你还是那样纯秀、古典。只是不再含</a:t>
            </a:r>
            <a:r>
              <a:rPr lang="zh-CN" altLang="en-US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羞，大方</a:t>
            </a:r>
            <a:r>
              <a:rPr lang="en-US" altLang="zh-CN" sz="1600" b="1">
                <a:solidFill>
                  <a:srgbClr val="333333"/>
                </a:solidFill>
                <a:sym typeface="+mn-ea"/>
              </a:rPr>
              <a:t> </a:t>
            </a:r>
            <a:r>
              <a:rPr lang="zh-CN" altLang="en-US" sz="1600" b="1">
                <a:solidFill>
                  <a:srgbClr val="333333"/>
                </a:solidFill>
                <a:sym typeface="+mn-ea"/>
              </a:rPr>
              <a:t>地</a:t>
            </a: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看着每一位来人。周庄，我呼唤着你的名字，呼唤好久了，却不知你在这里。周庄，我叫着你的名字，你比我想像的还要动人。我真想揽你入怀。只是扑向你的人太多太多，你有些</a:t>
            </a:r>
            <a:r>
              <a:rPr lang="zh-CN" altLang="en-US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猝不及防</a:t>
            </a: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你本来已习惯的清净与孤寂被打破了。我看得出来，你已经有些厌倦与无奈。周庄，我来晚了。</a:t>
            </a:r>
            <a:endParaRPr lang="en-US" altLang="zh-CN" sz="16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                                    </a:t>
            </a:r>
            <a:r>
              <a:rPr lang="en-US" altLang="zh-CN" sz="2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（节选自王剑冰《绝版的周庄》）	</a:t>
            </a:r>
            <a:endParaRPr lang="en-US" altLang="zh-CN" sz="2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53465" y="5013325"/>
            <a:ext cx="6957695" cy="16135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zh-CN" altLang="en-US" sz="1800"/>
          </a:p>
          <a:p>
            <a:r>
              <a:rPr lang="zh-CN" altLang="en-US" sz="1800">
                <a:solidFill>
                  <a:srgbClr val="FF0000"/>
                </a:solidFill>
              </a:rPr>
              <a:t>第一段用“你”称呼周庄，第二段又反复说“我来晚了”，请分别写出两种写法的表达效果。</a:t>
            </a:r>
            <a:endParaRPr lang="zh-CN" altLang="en-US" sz="1800">
              <a:solidFill>
                <a:srgbClr val="FF0000"/>
              </a:solidFill>
            </a:endParaRPr>
          </a:p>
          <a:p>
            <a:endParaRPr lang="zh-CN" altLang="en-US" sz="1600"/>
          </a:p>
          <a:p>
            <a:endParaRPr lang="zh-CN" alt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215" y="1412875"/>
            <a:ext cx="8712835" cy="26936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2800" b="1">
              <a:solidFill>
                <a:srgbClr val="FF0000"/>
              </a:solidFill>
            </a:endParaRPr>
          </a:p>
          <a:p>
            <a:r>
              <a:rPr sz="2800" b="1">
                <a:solidFill>
                  <a:srgbClr val="FF0000"/>
                </a:solidFill>
              </a:rPr>
              <a:t>（1）以“你”称周庄，用拟人手法，作者像在与周庄对话，更便于直接抒发对周庄的热爱；</a:t>
            </a:r>
            <a:endParaRPr sz="2800" b="1">
              <a:solidFill>
                <a:srgbClr val="FF0000"/>
              </a:solidFill>
            </a:endParaRPr>
          </a:p>
          <a:p>
            <a:r>
              <a:rPr sz="2800" b="1">
                <a:solidFill>
                  <a:srgbClr val="FF0000"/>
                </a:solidFill>
              </a:rPr>
              <a:t>（2）反复说“我来晚了”，含相见恨晚的遗憾，以表达对周庄的仰慕。又点出了周庄的景观已有被破坏的地方，表达出“我”见不到它的原始面貌的痛惜。  </a:t>
            </a:r>
            <a:r>
              <a:rPr sz="3600" b="1">
                <a:solidFill>
                  <a:srgbClr val="FF0000"/>
                </a:solidFill>
              </a:rPr>
              <a:t> 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827584" y="858173"/>
            <a:ext cx="7529016" cy="7067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zh-CN" sz="40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黄金四步</a:t>
            </a:r>
            <a:endParaRPr lang="zh-CN" sz="40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91361" y="44361"/>
            <a:ext cx="396044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smtClean="0">
                <a:solidFill>
                  <a:srgbClr val="FF0000"/>
                </a:solidFill>
              </a:rPr>
              <a:t>解题方法总结</a:t>
            </a:r>
            <a:endParaRPr lang="zh-CN" altLang="en-US" sz="4400" b="1" smtClean="0">
              <a:solidFill>
                <a:srgbClr val="FF0000"/>
              </a:solidFill>
            </a:endParaRPr>
          </a:p>
          <a:p>
            <a:endParaRPr lang="zh-CN" altLang="en-US" sz="4400" b="1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628800"/>
            <a:ext cx="8712968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smtClean="0"/>
              <a:t>一、明确指出修辞手法</a:t>
            </a:r>
            <a:r>
              <a:rPr lang="zh-CN" altLang="en-US" sz="3200" smtClean="0">
                <a:solidFill>
                  <a:srgbClr val="FF0000"/>
                </a:solidFill>
              </a:rPr>
              <a:t>是什么</a:t>
            </a:r>
            <a:r>
              <a:rPr lang="zh-CN" altLang="en-US" sz="3200" smtClean="0"/>
              <a:t>（修辞名称）</a:t>
            </a:r>
            <a:endParaRPr lang="zh-CN" altLang="en-US" sz="3200" smtClean="0"/>
          </a:p>
        </p:txBody>
      </p:sp>
      <p:sp>
        <p:nvSpPr>
          <p:cNvPr id="5" name="TextBox 4"/>
          <p:cNvSpPr txBox="1"/>
          <p:nvPr/>
        </p:nvSpPr>
        <p:spPr>
          <a:xfrm>
            <a:off x="179512" y="2276872"/>
            <a:ext cx="8784976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mtClean="0"/>
              <a:t> </a:t>
            </a:r>
            <a:r>
              <a:rPr lang="zh-CN" altLang="en-US" sz="3200" smtClean="0"/>
              <a:t>二、修辞构成（结合文本分析修辞</a:t>
            </a:r>
            <a:r>
              <a:rPr lang="zh-CN" altLang="en-US" sz="3200" smtClean="0">
                <a:solidFill>
                  <a:srgbClr val="FF0000"/>
                </a:solidFill>
              </a:rPr>
              <a:t>怎样用</a:t>
            </a:r>
            <a:r>
              <a:rPr lang="zh-CN" altLang="en-US" sz="3200" smtClean="0"/>
              <a:t>的）</a:t>
            </a:r>
            <a:endParaRPr lang="zh-CN" altLang="en-US" sz="3200" smtClean="0"/>
          </a:p>
        </p:txBody>
      </p:sp>
      <p:sp>
        <p:nvSpPr>
          <p:cNvPr id="6" name="TextBox 5"/>
          <p:cNvSpPr txBox="1"/>
          <p:nvPr/>
        </p:nvSpPr>
        <p:spPr>
          <a:xfrm>
            <a:off x="251520" y="2996952"/>
            <a:ext cx="7848872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smtClean="0"/>
              <a:t>三、修辞效果（</a:t>
            </a:r>
            <a:r>
              <a:rPr lang="zh-CN" altLang="en-US" sz="3200" smtClean="0">
                <a:solidFill>
                  <a:srgbClr val="FF0000"/>
                </a:solidFill>
              </a:rPr>
              <a:t>好在哪</a:t>
            </a:r>
            <a:r>
              <a:rPr lang="zh-CN" altLang="en-US" sz="3200" smtClean="0"/>
              <a:t>）</a:t>
            </a:r>
            <a:endParaRPr lang="zh-CN" altLang="en-US" sz="3200" smtClean="0"/>
          </a:p>
        </p:txBody>
      </p:sp>
      <p:sp>
        <p:nvSpPr>
          <p:cNvPr id="7" name="TextBox 6"/>
          <p:cNvSpPr txBox="1"/>
          <p:nvPr/>
        </p:nvSpPr>
        <p:spPr>
          <a:xfrm>
            <a:off x="251520" y="3717032"/>
            <a:ext cx="889248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smtClean="0"/>
              <a:t>         1.  </a:t>
            </a:r>
            <a:r>
              <a:rPr lang="zh-CN" altLang="en-US" sz="3200" smtClean="0">
                <a:sym typeface="+mn-ea"/>
              </a:rPr>
              <a:t>修辞手法本身的天然效果</a:t>
            </a:r>
            <a:endParaRPr lang="zh-CN" altLang="en-US" sz="3200" smtClean="0">
              <a:sym typeface="+mn-ea"/>
            </a:endParaRPr>
          </a:p>
          <a:p>
            <a:r>
              <a:rPr lang="zh-CN" altLang="en-US" sz="3200" smtClean="0">
                <a:sym typeface="+mn-ea"/>
              </a:rPr>
              <a:t> </a:t>
            </a:r>
            <a:r>
              <a:rPr lang="en-US" altLang="zh-CN" sz="3200" smtClean="0">
                <a:sym typeface="+mn-ea"/>
              </a:rPr>
              <a:t>                              ——</a:t>
            </a:r>
            <a:r>
              <a:rPr lang="zh-CN" altLang="en-US" sz="3200" smtClean="0">
                <a:sym typeface="+mn-ea"/>
              </a:rPr>
              <a:t>语言表现力</a:t>
            </a:r>
            <a:endParaRPr lang="zh-CN" altLang="en-US" sz="3200" smtClean="0"/>
          </a:p>
          <a:p>
            <a:r>
              <a:rPr lang="en-US" altLang="zh-CN" sz="3200" smtClean="0"/>
              <a:t>          2. </a:t>
            </a:r>
            <a:r>
              <a:rPr lang="zh-CN" altLang="en-US" sz="3200" smtClean="0"/>
              <a:t>修辞手法在文中的实际效果</a:t>
            </a:r>
            <a:endParaRPr lang="zh-CN" altLang="en-US" sz="3200" smtClean="0"/>
          </a:p>
          <a:p>
            <a:r>
              <a:rPr lang="zh-CN" altLang="en-US" sz="3200" smtClean="0"/>
              <a:t> </a:t>
            </a:r>
            <a:r>
              <a:rPr lang="en-US" altLang="zh-CN" sz="3200" smtClean="0"/>
              <a:t>                              —— </a:t>
            </a:r>
            <a:r>
              <a:rPr lang="zh-CN" altLang="en-US" sz="3200" smtClean="0"/>
              <a:t>内容、情感</a:t>
            </a:r>
            <a:endParaRPr lang="zh-CN" altLang="en-US" sz="3200" smtClean="0"/>
          </a:p>
        </p:txBody>
      </p:sp>
      <p:sp>
        <p:nvSpPr>
          <p:cNvPr id="2" name="TextBox 7"/>
          <p:cNvSpPr txBox="1"/>
          <p:nvPr>
            <p:custDataLst>
              <p:tags r:id="rId1"/>
            </p:custDataLst>
          </p:nvPr>
        </p:nvSpPr>
        <p:spPr>
          <a:xfrm>
            <a:off x="251520" y="5732631"/>
            <a:ext cx="88924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smtClean="0"/>
              <a:t>四、整合答案，分条作答</a:t>
            </a:r>
            <a:endParaRPr lang="zh-CN" altLang="en-US" sz="3200" smtClean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1691640" y="548640"/>
            <a:ext cx="565721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980728"/>
            <a:ext cx="4680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smtClean="0"/>
              <a:t>变式小结</a:t>
            </a:r>
            <a:endParaRPr lang="zh-CN" altLang="en-US" sz="4400" b="1"/>
          </a:p>
        </p:txBody>
      </p:sp>
      <p:sp>
        <p:nvSpPr>
          <p:cNvPr id="5" name="TextBox 4"/>
          <p:cNvSpPr txBox="1"/>
          <p:nvPr/>
        </p:nvSpPr>
        <p:spPr>
          <a:xfrm>
            <a:off x="1764030" y="1988820"/>
            <a:ext cx="560260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>
                <a:solidFill>
                  <a:srgbClr val="FF0000"/>
                </a:solidFill>
              </a:rPr>
              <a:t>1.</a:t>
            </a:r>
            <a:r>
              <a:rPr lang="zh-CN" altLang="en-US" sz="4000" b="1">
                <a:solidFill>
                  <a:srgbClr val="FF0000"/>
                </a:solidFill>
              </a:rPr>
              <a:t>审准题干，问啥答啥</a:t>
            </a:r>
            <a:endParaRPr lang="zh-CN" altLang="en-US" sz="4000" b="1">
              <a:solidFill>
                <a:srgbClr val="FF0000"/>
              </a:solidFill>
            </a:endParaRPr>
          </a:p>
          <a:p>
            <a:r>
              <a:rPr lang="en-US" altLang="zh-CN" sz="4000" b="1">
                <a:solidFill>
                  <a:srgbClr val="FF0000"/>
                </a:solidFill>
              </a:rPr>
              <a:t>2.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答题规范，用词准确</a:t>
            </a:r>
            <a:endParaRPr lang="zh-CN" altLang="en-US" sz="4000" b="1">
              <a:solidFill>
                <a:srgbClr val="FF0000"/>
              </a:solidFill>
            </a:endParaRPr>
          </a:p>
          <a:p>
            <a:r>
              <a:rPr lang="en-US" altLang="zh-CN" sz="4000" b="1">
                <a:solidFill>
                  <a:srgbClr val="FF0000"/>
                </a:solidFill>
              </a:rPr>
              <a:t>3.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书写认真</a:t>
            </a:r>
            <a:r>
              <a:rPr lang="en-US" altLang="zh-CN" sz="4000" b="1">
                <a:solidFill>
                  <a:srgbClr val="FF0000"/>
                </a:solidFill>
                <a:sym typeface="+mn-ea"/>
              </a:rPr>
              <a:t> </a:t>
            </a:r>
            <a:r>
              <a:rPr lang="zh-CN" altLang="en-US" sz="4000" b="1">
                <a:solidFill>
                  <a:srgbClr val="FF0000"/>
                </a:solidFill>
                <a:sym typeface="+mn-ea"/>
              </a:rPr>
              <a:t>，字迹清楚</a:t>
            </a:r>
            <a:endParaRPr lang="zh-CN" altLang="en-US" sz="4000" b="1">
              <a:solidFill>
                <a:srgbClr val="FF0000"/>
              </a:solidFill>
            </a:endParaRPr>
          </a:p>
          <a:p>
            <a:r>
              <a:rPr lang="en-US" altLang="zh-CN" sz="4000" b="1">
                <a:solidFill>
                  <a:srgbClr val="FF0000"/>
                </a:solidFill>
              </a:rPr>
              <a:t>4.</a:t>
            </a:r>
            <a:r>
              <a:rPr lang="zh-CN" altLang="en-US" sz="4000" b="1">
                <a:solidFill>
                  <a:srgbClr val="FF0000"/>
                </a:solidFill>
              </a:rPr>
              <a:t>结合内容，分析效果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sp>
        <p:nvSpPr>
          <p:cNvPr id="10" name="TextBox 7"/>
          <p:cNvSpPr txBox="1"/>
          <p:nvPr>
            <p:custDataLst>
              <p:tags r:id="rId1"/>
            </p:custDataLst>
          </p:nvPr>
        </p:nvSpPr>
        <p:spPr>
          <a:xfrm>
            <a:off x="1764030" y="5229225"/>
            <a:ext cx="543433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i="1" smtClean="0"/>
              <a:t>回归本真，关注细节</a:t>
            </a:r>
            <a:endParaRPr lang="zh-CN" altLang="en-US" sz="4400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79712" y="2492896"/>
            <a:ext cx="532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smtClean="0">
                <a:solidFill>
                  <a:srgbClr val="FF0000"/>
                </a:solidFill>
              </a:rPr>
              <a:t>谢谢观看</a:t>
            </a:r>
            <a:endParaRPr lang="zh-CN" altLang="en-US" sz="4000">
              <a:solidFill>
                <a:srgbClr val="FF0000"/>
              </a:solidFill>
            </a:endParaRPr>
          </a:p>
        </p:txBody>
      </p:sp>
      <p:pic>
        <p:nvPicPr>
          <p:cNvPr id="3" name="New picture"/>
          <p:cNvPicPr/>
          <p:nvPr/>
        </p:nvPicPr>
        <p:blipFill>
          <a:blip r:embed="rId1"/>
          <a:stretch>
            <a:fillRect/>
          </a:stretch>
        </p:blipFill>
        <p:spPr>
          <a:xfrm>
            <a:off x="12496800" y="12674600"/>
            <a:ext cx="355600" cy="266700"/>
          </a:xfrm>
          <a:prstGeom prst="cube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215" y="1336040"/>
            <a:ext cx="8712835" cy="7219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zh-CN" altLang="en-US" sz="3600" b="1"/>
          </a:p>
        </p:txBody>
      </p:sp>
      <p:sp>
        <p:nvSpPr>
          <p:cNvPr id="3" name="文本框 2"/>
          <p:cNvSpPr txBox="1"/>
          <p:nvPr/>
        </p:nvSpPr>
        <p:spPr>
          <a:xfrm>
            <a:off x="1331595" y="980440"/>
            <a:ext cx="5395595" cy="40614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buNone/>
            </a:pPr>
            <a:r>
              <a:rPr lang="zh-CN" altLang="en-US" sz="3600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复习目标</a:t>
            </a:r>
            <a:endParaRPr lang="en-US"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None/>
            </a:pPr>
            <a:r>
              <a:rPr lang="en-US" sz="2800" b="1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1.进一步熟悉反复修辞的构成及表达效果。</a:t>
            </a:r>
            <a:endParaRPr lang="en-US" sz="28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>
              <a:buNone/>
            </a:pPr>
            <a:r>
              <a:rPr lang="en-US" sz="2800" b="1">
                <a:latin typeface="宋体" panose="02010600030101010101" pitchFamily="2" charset="-122"/>
                <a:cs typeface="宋体" panose="02010600030101010101" pitchFamily="2" charset="-122"/>
                <a:sym typeface="+mn-ea"/>
              </a:rPr>
              <a:t>2.结合高考原题等典型案例，总结分析反复表达效果题的答题技巧。</a:t>
            </a:r>
            <a:endParaRPr lang="en-US" altLang="en-US" sz="2800" b="1">
              <a:latin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215" y="895350"/>
            <a:ext cx="8712835" cy="42691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4000" b="1"/>
              <a:t>考点分析：</a:t>
            </a:r>
            <a:endParaRPr lang="zh-CN" altLang="en-US" sz="4000" b="1"/>
          </a:p>
          <a:p>
            <a:r>
              <a:rPr lang="zh-CN" altLang="en-US" sz="4000" b="1"/>
              <a:t>1.考查能力：正确识别、使用常见的修辞手法和分析修辞表达效果的能力。</a:t>
            </a:r>
            <a:endParaRPr lang="zh-CN" altLang="en-US" sz="4000" b="1"/>
          </a:p>
          <a:p>
            <a:r>
              <a:rPr lang="zh-CN" altLang="en-US" sz="4000" b="1"/>
              <a:t>2.考查题型：客观判定题和主观表述题。</a:t>
            </a:r>
            <a:endParaRPr lang="zh-CN" altLang="en-US" sz="4000" b="1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107315" y="759460"/>
            <a:ext cx="8769350" cy="501269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noAutofit/>
          </a:bodyPr>
          <a:lstStyle/>
          <a:p>
            <a:pPr>
              <a:lnSpc>
                <a:spcPct val="160000"/>
              </a:lnSpc>
            </a:pPr>
            <a:r>
              <a:rPr lang="en-US" altLang="zh-CN" sz="1600" b="1">
                <a:solidFill>
                  <a:srgbClr val="333333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400" b="1">
                <a:solidFill>
                  <a:srgbClr val="333333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反复基本知识</a:t>
            </a:r>
            <a:endParaRPr lang="zh-CN" altLang="en-US" sz="2400" b="1">
              <a:solidFill>
                <a:srgbClr val="333333"/>
              </a:solidFill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2400" b="1">
                <a:solidFill>
                  <a:srgbClr val="333333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</a:rPr>
              <a:t>一</a:t>
            </a:r>
            <a:r>
              <a:rPr lang="en-US" altLang="zh-CN" sz="2400" b="1">
                <a:solidFill>
                  <a:srgbClr val="333333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</a:rPr>
              <a:t>.概念：</a:t>
            </a:r>
            <a:endParaRPr lang="en-US" altLang="zh-CN" sz="2400" b="1">
              <a:solidFill>
                <a:srgbClr val="333333"/>
              </a:solidFill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2400" b="1">
                <a:solidFill>
                  <a:srgbClr val="333333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反复是根据表达需要，有意让句子或词语重复出现的修辞方法，反复就是为了强调某种意思，突出某种情感，特意重复使用某些词语、句子或者段落等。</a:t>
            </a:r>
            <a:endParaRPr lang="en-US" altLang="zh-CN" sz="2400" b="1">
              <a:solidFill>
                <a:srgbClr val="333333"/>
              </a:solidFill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2400" b="1">
                <a:solidFill>
                  <a:srgbClr val="333333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</a:rPr>
              <a:t>二</a:t>
            </a:r>
            <a:r>
              <a:rPr lang="en-US" altLang="zh-CN" sz="2400" b="1">
                <a:solidFill>
                  <a:srgbClr val="333333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</a:rPr>
              <a:t>.作用：</a:t>
            </a:r>
            <a:endParaRPr lang="en-US" altLang="zh-CN" sz="2400" b="1">
              <a:solidFill>
                <a:srgbClr val="333333"/>
              </a:solidFill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2400" b="1">
                <a:solidFill>
                  <a:srgbClr val="333333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强调，增强语气或语势；起到反复咏叹，表达强烈情感的作用。同时，反复的修辞手法还可以使诗文的格式整齐有序，而又回环起伏，充满语言美。</a:t>
            </a:r>
            <a:endParaRPr lang="en-US" altLang="zh-CN" sz="4400" b="1">
              <a:solidFill>
                <a:srgbClr val="333333"/>
              </a:solidFill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400" b="1">
                <a:solidFill>
                  <a:srgbClr val="333333"/>
                </a:solidFill>
                <a:uFillTx/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en-US" altLang="zh-CN" sz="4400" b="1">
              <a:solidFill>
                <a:srgbClr val="333333"/>
              </a:solidFill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975" y="545465"/>
            <a:ext cx="8826500" cy="63125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800" b="1">
                <a:sym typeface="+mn-ea"/>
              </a:rPr>
              <a:t>三</a:t>
            </a:r>
            <a:r>
              <a:rPr lang="en-US" altLang="zh-CN" sz="2800" b="1"/>
              <a:t>  </a:t>
            </a:r>
            <a:r>
              <a:rPr lang="zh-CN" altLang="en-US" sz="2800" b="1"/>
              <a:t>反复的分类</a:t>
            </a:r>
            <a:endParaRPr lang="zh-CN" altLang="en-US" sz="2400" b="1"/>
          </a:p>
          <a:p>
            <a:r>
              <a:rPr lang="zh-CN" altLang="en-US" sz="2800" b="1"/>
              <a:t>分类一：</a:t>
            </a:r>
            <a:endParaRPr lang="zh-CN" altLang="en-US" sz="2800" b="1"/>
          </a:p>
          <a:p>
            <a:r>
              <a:rPr lang="zh-CN" altLang="en-US" sz="2800" b="1"/>
              <a:t>①词语反复。</a:t>
            </a:r>
            <a:endParaRPr lang="zh-CN" altLang="en-US" sz="2800" b="1"/>
          </a:p>
          <a:p>
            <a:r>
              <a:rPr lang="zh-CN" altLang="en-US" sz="2800" b="1"/>
              <a:t>为凸显某种感情或某种行为，连续两次以上使用同一词语，达到强调的目的。</a:t>
            </a:r>
            <a:endParaRPr lang="zh-CN" altLang="en-US" sz="2800" b="1"/>
          </a:p>
          <a:p>
            <a:r>
              <a:rPr lang="zh-CN" altLang="en-US" sz="2800" b="1"/>
              <a:t>例如：沉默呵，沉默呵！不在沉默中爆发，就在沉默中灭亡。（分类1：（1）连续反复。中间无其他词语间隔。）</a:t>
            </a:r>
            <a:endParaRPr lang="zh-CN" altLang="en-US" sz="2800" b="1"/>
          </a:p>
          <a:p>
            <a:r>
              <a:rPr lang="zh-CN" altLang="en-US" sz="2800" b="1"/>
              <a:t>作用：鲁迅先生在这里多次使用“沉默”一词，表达自己对段祺瑞政府的愤怒和对民众觉醒的期盼之情。</a:t>
            </a:r>
            <a:endParaRPr lang="zh-CN" altLang="en-US" sz="2800" b="1"/>
          </a:p>
          <a:p>
            <a:endParaRPr lang="zh-CN" altLang="en-US" sz="2800" b="1">
              <a:solidFill>
                <a:schemeClr val="tx1"/>
              </a:solidFill>
              <a:uFillTx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6830" y="1092835"/>
            <a:ext cx="8712835" cy="52781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600" b="1">
                <a:sym typeface="+mn-ea"/>
              </a:rPr>
              <a:t>②词组或句子反复。</a:t>
            </a:r>
            <a:endParaRPr lang="zh-CN" altLang="en-US" sz="3600" b="1"/>
          </a:p>
          <a:p>
            <a:r>
              <a:rPr lang="zh-CN" altLang="en-US" sz="3600" b="1">
                <a:uFillTx/>
                <a:sym typeface="+mn-ea"/>
              </a:rPr>
              <a:t>有时为了表达内容或者结构安排的需要，要连续两次以上使用同一个词组或句子。</a:t>
            </a:r>
            <a:endParaRPr lang="zh-CN" altLang="en-US" sz="3600" b="1">
              <a:solidFill>
                <a:schemeClr val="tx1"/>
              </a:solidFill>
              <a:uFillTx/>
            </a:endParaRPr>
          </a:p>
          <a:p>
            <a:r>
              <a:rPr lang="zh-CN" altLang="en-US" sz="3600" b="1">
                <a:uFillTx/>
                <a:sym typeface="+mn-ea"/>
              </a:rPr>
              <a:t>例如：大山原来是这样的!月亮原来是这样的!核桃树原来是这样的!香雪走着，就像第一次认出养育她成人的山谷。(铁凝《哦，香雪》)</a:t>
            </a:r>
            <a:endParaRPr lang="zh-CN" altLang="en-US" sz="3600" b="1">
              <a:solidFill>
                <a:schemeClr val="tx1"/>
              </a:solidFill>
              <a:uFillTx/>
            </a:endParaRPr>
          </a:p>
          <a:p>
            <a:r>
              <a:rPr lang="zh-CN" altLang="en-US" sz="3600" b="1">
                <a:uFillTx/>
                <a:sym typeface="+mn-ea"/>
              </a:rPr>
              <a:t>作用：这里连续三次反复使用“原来是这样的”，表明了香雪此时的快乐心情。</a:t>
            </a:r>
            <a:endParaRPr lang="zh-CN" altLang="en-US" sz="3600" b="1">
              <a:uFillTx/>
              <a:sym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215" y="958850"/>
            <a:ext cx="8712835" cy="49307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200" b="1">
                <a:uFillTx/>
                <a:sym typeface="+mn-ea"/>
              </a:rPr>
              <a:t>③语段反复。</a:t>
            </a:r>
            <a:endParaRPr lang="zh-CN" altLang="en-US" sz="3200" b="1">
              <a:uFillTx/>
              <a:sym typeface="+mn-ea"/>
            </a:endParaRPr>
          </a:p>
          <a:p>
            <a:r>
              <a:rPr lang="zh-CN" altLang="en-US" sz="3200" b="1"/>
              <a:t>例如：好个“友邦人士”！日本帝国主义拒绝赔款，强占钓鱼岛，他们不惊诧；美帝国主义轰炸大使馆，死伤中国人命，他们不惊诧；印尼治下的混战，屠杀华人，抢劫财产，秘密杀戮，放火烧人，他们也不惊诧；在上访请愿中有一点纷扰，他们就惊诧了！（分类1：（2）间隔反复。中间有其他词语间隔。）</a:t>
            </a:r>
            <a:endParaRPr lang="zh-CN" altLang="en-US" sz="3200" b="1"/>
          </a:p>
          <a:p>
            <a:r>
              <a:rPr lang="zh-CN" altLang="en-US" sz="3200" b="1"/>
              <a:t>作用：用三个“不惊诧”衬托一个“惊诧”，揭露了所谓 “友邦人士”的本质。同时，表达了自己的愤慨之情。</a:t>
            </a:r>
            <a:endParaRPr lang="zh-CN" altLang="en-US" sz="3200" b="1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1165" y="583565"/>
            <a:ext cx="8712835" cy="6070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600" b="1"/>
              <a:t>分类二</a:t>
            </a:r>
            <a:endParaRPr lang="zh-CN" altLang="en-US" sz="3600" b="1"/>
          </a:p>
          <a:p>
            <a:r>
              <a:rPr lang="zh-CN" altLang="en-US" sz="3600" b="1">
                <a:sym typeface="+mn-ea"/>
              </a:rPr>
              <a:t>①</a:t>
            </a:r>
            <a:r>
              <a:rPr lang="zh-CN" altLang="en-US" sz="3600" b="1"/>
              <a:t>连续反复。</a:t>
            </a:r>
            <a:endParaRPr lang="zh-CN" altLang="en-US" sz="3600" b="1"/>
          </a:p>
          <a:p>
            <a:r>
              <a:rPr lang="zh-CN" altLang="en-US" sz="3600" b="1"/>
              <a:t>连接重复相同的词语或句子，中间没有其他词语间隔，相接使用同一个词句，使语气显得急迫，强烈。 </a:t>
            </a:r>
            <a:endParaRPr lang="zh-CN" altLang="en-US" sz="3600" b="1"/>
          </a:p>
          <a:p>
            <a:r>
              <a:rPr lang="zh-CN" altLang="en-US" sz="3600" b="1"/>
              <a:t>例：周总理，我们的好总理，你在哪里呵，你在哪里……？（柯岩《周总理，你在哪里》） </a:t>
            </a:r>
            <a:endParaRPr lang="zh-CN" altLang="en-US" sz="3600" b="1"/>
          </a:p>
          <a:p>
            <a:r>
              <a:rPr lang="zh-CN" altLang="en-US" sz="3600" b="1"/>
              <a:t>“你在哪里呵，你在哪里？”是句子的反复，表达了人民对周总理的尊敬热爱和深切的想念、不舍。</a:t>
            </a:r>
            <a:endParaRPr lang="zh-CN" altLang="en-US" sz="3600" b="1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文本框 99"/>
          <p:cNvSpPr txBox="1"/>
          <p:nvPr/>
        </p:nvSpPr>
        <p:spPr>
          <a:xfrm>
            <a:off x="735013" y="506413"/>
            <a:ext cx="7621587" cy="644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indent="377825"/>
            <a:r>
              <a:rPr lang="en-US" altLang="zh-CN" sz="280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3600" b="1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sz="36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文本框 99"/>
          <p:cNvSpPr txBox="1"/>
          <p:nvPr/>
        </p:nvSpPr>
        <p:spPr>
          <a:xfrm>
            <a:off x="251460" y="260985"/>
            <a:ext cx="8769350" cy="304609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</a:t>
            </a:r>
            <a:endParaRPr lang="en-US" altLang="zh-CN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60000"/>
              </a:lnSpc>
            </a:pPr>
            <a:r>
              <a:rPr lang="en-US" altLang="zh-CN" sz="4000" b="1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</a:t>
            </a:r>
            <a:endParaRPr lang="zh-CN" altLang="en-US" sz="4000" b="1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215" y="887095"/>
            <a:ext cx="8712835" cy="54006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2400" b="1">
                <a:sym typeface="+mn-ea"/>
              </a:rPr>
              <a:t>②</a:t>
            </a:r>
            <a:r>
              <a:rPr lang="zh-CN" altLang="en-US" sz="2400" b="1"/>
              <a:t>间隔反复</a:t>
            </a:r>
            <a:endParaRPr lang="zh-CN" altLang="en-US" sz="2400" b="1"/>
          </a:p>
          <a:p>
            <a:r>
              <a:rPr lang="zh-CN" altLang="en-US" sz="2400" b="1"/>
              <a:t>相同的词语或句子间隔出现，中间有别的词语或句子隔开，使语句显得连贯，突出中心。</a:t>
            </a:r>
            <a:endParaRPr lang="zh-CN" altLang="en-US" sz="2400" b="1"/>
          </a:p>
          <a:p>
            <a:r>
              <a:rPr lang="zh-CN" altLang="en-US" sz="2400" b="1"/>
              <a:t>例：风雪一天比一天大，人们的干劲一天比一天猛，砍下的毛竹一天比一天堆的高，为竹滑道修的架在两座高山之间的竹桥，也一天比一天往上长。（袁鹰《井冈翠竹》）     </a:t>
            </a:r>
            <a:endParaRPr lang="zh-CN" altLang="en-US" sz="2400" b="1"/>
          </a:p>
          <a:p>
            <a:r>
              <a:rPr lang="zh-CN" altLang="en-US" sz="2400" b="1"/>
              <a:t>“一天比一天”是短语的间隔反复，“风雪”“干劲”“毛竹”“竹桥”都强调“一天比一天”“大、猛、高、长”，间隔反复使语句更连贯、整齐。  </a:t>
            </a:r>
            <a:endParaRPr lang="zh-CN" altLang="en-US" sz="2400" b="1"/>
          </a:p>
          <a:p>
            <a:r>
              <a:rPr lang="zh-CN" altLang="en-US" sz="2400" b="1"/>
              <a:t>连续反复和间隔反复也可以交错使用。</a:t>
            </a:r>
            <a:endParaRPr lang="zh-CN" altLang="en-US" sz="2400" b="1"/>
          </a:p>
          <a:p>
            <a:r>
              <a:rPr lang="zh-CN" altLang="en-US" sz="2400" b="1"/>
              <a:t>沉默啊！沉默啊！不在沉默中爆发，就在沉默中灭亡！（鲁迅《纪念刘和珍君》）     </a:t>
            </a:r>
            <a:endParaRPr lang="zh-CN" altLang="en-US" sz="2400" b="1"/>
          </a:p>
          <a:p>
            <a:r>
              <a:rPr lang="zh-CN" altLang="en-US" sz="2400" b="1"/>
              <a:t>连续反复和间隔反复的交错使用，是表达的感情有一般到强烈、急切的发展变化，突显了思想感情的急剧变化，感情逐渐浓郁。 </a:t>
            </a:r>
            <a:endParaRPr lang="zh-CN" altLang="en-US" sz="2400" b="1"/>
          </a:p>
          <a:p>
            <a:endParaRPr lang="zh-CN" altLang="en-US" sz="2400" b="1"/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NmFiNmFmNmVjMzIzNTY2YTI5MDYyZWZlMjk1NjE4MDYifQ=="/>
  <p:tag name="KSO_WPP_MARK_KEY" val="f26423a8-0616-4c28-a293-872953d15514"/>
</p:tagLst>
</file>

<file path=ppt/theme/theme1.xml><?xml version="1.0" encoding="utf-8"?>
<a:theme xmlns:a="http://schemas.openxmlformats.org/drawingml/2006/main" name="3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3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3055</Words>
  <Application>WPS 演示</Application>
  <PresentationFormat>On-screen Show (4:3)</PresentationFormat>
  <Paragraphs>204</Paragraphs>
  <Slides>19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Arial Unicode MS</vt:lpstr>
      <vt:lpstr>Calibri</vt:lpstr>
      <vt:lpstr>3_默认设计模板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三新语文</cp:lastModifiedBy>
  <cp:revision>2</cp:revision>
  <cp:lastPrinted>2023-04-28T10:24:00Z</cp:lastPrinted>
  <dcterms:created xsi:type="dcterms:W3CDTF">2023-04-28T10:24:00Z</dcterms:created>
  <dcterms:modified xsi:type="dcterms:W3CDTF">2023-09-25T08:03:35Z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FD30B18697DF4C59892B8F386ED08371_13</vt:lpwstr>
  </property>
  <property fmtid="{D5CDD505-2E9C-101B-9397-08002B2CF9AE}" pid="7" name="KSOProductBuildVer">
    <vt:lpwstr>2052-12.1.0.15374</vt:lpwstr>
  </property>
</Properties>
</file>