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359" r:id="rId3"/>
    <p:sldId id="2360" r:id="rId5"/>
    <p:sldId id="2361" r:id="rId6"/>
    <p:sldId id="2362" r:id="rId7"/>
    <p:sldId id="2363" r:id="rId8"/>
    <p:sldId id="2364" r:id="rId9"/>
    <p:sldId id="2365" r:id="rId10"/>
    <p:sldId id="2366" r:id="rId11"/>
    <p:sldId id="2367" r:id="rId12"/>
    <p:sldId id="2368" r:id="rId13"/>
    <p:sldId id="2369" r:id="rId14"/>
    <p:sldId id="2370" r:id="rId15"/>
    <p:sldId id="2371" r:id="rId16"/>
    <p:sldId id="2372" r:id="rId17"/>
    <p:sldId id="2373" r:id="rId18"/>
    <p:sldId id="2374" r:id="rId19"/>
    <p:sldId id="2375" r:id="rId20"/>
    <p:sldId id="2376" r:id="rId21"/>
    <p:sldId id="2377" r:id="rId22"/>
    <p:sldId id="2378" r:id="rId23"/>
    <p:sldId id="2379" r:id="rId24"/>
    <p:sldId id="2380" r:id="rId25"/>
    <p:sldId id="2381" r:id="rId26"/>
    <p:sldId id="2382" r:id="rId27"/>
    <p:sldId id="2383" r:id="rId28"/>
    <p:sldId id="2384" r:id="rId29"/>
    <p:sldId id="2385" r:id="rId30"/>
    <p:sldId id="2386" r:id="rId31"/>
    <p:sldId id="2387" r:id="rId32"/>
    <p:sldId id="2388" r:id="rId33"/>
    <p:sldId id="2389" r:id="rId34"/>
    <p:sldId id="2390" r:id="rId35"/>
    <p:sldId id="2391" r:id="rId36"/>
    <p:sldId id="2392" r:id="rId37"/>
    <p:sldId id="2393" r:id="rId38"/>
    <p:sldId id="2394" r:id="rId39"/>
    <p:sldId id="2395" r:id="rId40"/>
  </p:sldIdLst>
  <p:sldSz cx="12192000" cy="6858000"/>
  <p:notesSz cx="7103745" cy="10234295"/>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玲娟" initials="陈" lastIdx="0" clrIdx="0"/>
  <p:cmAuthor id="2" name="作者" initials="A" lastIdx="0" clrIdx="1"/>
  <p:cmAuthor id="0" name="贺 凡" initials="" lastIdx="0" clrIdx="0"/>
  <p:cmAuthor id="3" name="新课标第一网" initials="新" lastIdx="0" clrIdx="0"/>
  <p:cmAuthor id="4" name="王习习" initials="王" lastIdx="0" clrIdx="0"/>
  <p:cmAuthor id="7" name="雨林木风" initials="雨" lastIdx="0" clrIdx="0"/>
  <p:cmAuthor id="9" name="wsl" initials="w" lastIdx="0" clrIdx="8"/>
  <p:cmAuthor id="6"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33" autoAdjust="0"/>
    <p:restoredTop sz="94660"/>
  </p:normalViewPr>
  <p:slideViewPr>
    <p:cSldViewPr snapToGrid="0" showGuides="1">
      <p:cViewPr>
        <p:scale>
          <a:sx n="100" d="100"/>
          <a:sy n="100" d="100"/>
        </p:scale>
        <p:origin x="1092" y="120"/>
      </p:cViewPr>
      <p:guideLst>
        <p:guide orient="horz" pos="2187"/>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84.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43009"/>
          <p:cNvSpPr>
            <a:spLocks noGrp="1" noRot="1" noTextEdit="1"/>
          </p:cNvSpPr>
          <p:nvPr>
            <p:ph type="sldImg"/>
          </p:nvPr>
        </p:nvSpPr>
        <p:spPr/>
      </p:sp>
      <p:sp>
        <p:nvSpPr>
          <p:cNvPr id="34818" name="文本占位符 43010"/>
          <p:cNvSpPr>
            <a:spLocks noGrp="1"/>
          </p:cNvSpPr>
          <p:nvPr>
            <p:ph type="body"/>
          </p:nvPr>
        </p:nvSpPr>
        <p:spPr>
          <a:xfrm>
            <a:off x="914400" y="4343400"/>
            <a:ext cx="5029200" cy="4114800"/>
          </a:xfrm>
        </p:spPr>
        <p:txBody>
          <a:bodyPr wrap="square" lIns="91440" tIns="45720" rIns="91440" bIns="45720" anchor="t" anchorCtr="0"/>
          <a:p>
            <a:pPr lvl="0" indent="0"/>
            <a:endParaRPr lang="zh-CN" altLang="zh-CN" dirty="0"/>
          </a:p>
        </p:txBody>
      </p:sp>
      <p:sp>
        <p:nvSpPr>
          <p:cNvPr id="34819" name="灯片编号占位符 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7"/>
          <p:cNvSpPr txBox="1">
            <a:spLocks noGrp="1"/>
          </p:cNvSpPr>
          <p:nvPr>
            <p:ph type="sldNum" sz="quarter"/>
          </p:nvPr>
        </p:nvSpPr>
        <p:spPr>
          <a:xfrm>
            <a:off x="3886200" y="8686800"/>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
        <p:nvSpPr>
          <p:cNvPr id="50178" name="Rectangle 2"/>
          <p:cNvSpPr>
            <a:spLocks noGrp="1" noTextEdit="1"/>
          </p:cNvSpPr>
          <p:nvPr>
            <p:ph type="sldImg"/>
          </p:nvPr>
        </p:nvSpPr>
        <p:spPr>
          <a:solidFill>
            <a:srgbClr val="FFFFFF"/>
          </a:solidFill>
          <a:ln>
            <a:solidFill>
              <a:srgbClr val="000000"/>
            </a:solidFill>
            <a:miter/>
          </a:ln>
        </p:spPr>
      </p:sp>
      <p:sp>
        <p:nvSpPr>
          <p:cNvPr id="50179" name="Rectangle 3"/>
          <p:cNvSpPr/>
          <p:nvPr>
            <p:ph type="body"/>
          </p:nvPr>
        </p:nvSpPr>
        <p:spPr>
          <a:xfrm>
            <a:off x="685800" y="4343400"/>
            <a:ext cx="5486400" cy="4114800"/>
          </a:xfrm>
          <a:solidFill>
            <a:srgbClr val="FFFFFF"/>
          </a:solidFill>
          <a:ln>
            <a:solidFill>
              <a:srgbClr val="000000"/>
            </a:solidFill>
            <a:miter/>
          </a:ln>
        </p:spPr>
        <p:txBody>
          <a:bodyPr wrap="square" lIns="91440" tIns="45720" rIns="91440" bIns="45720" anchor="t" anchorCtr="0"/>
          <a:p>
            <a:pPr lvl="0" eaLnBrk="1" hangingPunct="1">
              <a:spcBef>
                <a:spcPct val="50000"/>
              </a:spcBef>
            </a:pPr>
            <a:r>
              <a:rPr lang="zh-CN" altLang="en-US" b="1" dirty="0"/>
              <a:t>引申一下——谈谈文章选材的标准！</a:t>
            </a:r>
            <a:endParaRPr lang="zh-CN" altLang="en-US" b="1" dirty="0"/>
          </a:p>
          <a:p>
            <a:pPr lvl="0" eaLnBrk="1" hangingPunct="1">
              <a:spcBef>
                <a:spcPct val="50000"/>
              </a:spcBef>
            </a:pPr>
            <a:r>
              <a:rPr lang="zh-CN" altLang="en-US" b="1" dirty="0"/>
              <a:t>引申一下——文章选材的标准！</a:t>
            </a:r>
            <a:endParaRPr lang="zh-CN" altLang="en-US" b="1" dirty="0"/>
          </a:p>
          <a:p>
            <a:pPr lvl="0" eaLnBrk="1" hangingPunct="1">
              <a:spcBef>
                <a:spcPct val="50000"/>
              </a:spcBef>
            </a:pPr>
            <a:r>
              <a:rPr lang="zh-CN" altLang="en-US" b="1" dirty="0"/>
              <a:t>引申一下——文章选材的标准！</a:t>
            </a:r>
            <a:endParaRPr lang="zh-CN" altLang="en-US" b="1" dirty="0"/>
          </a:p>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58.xml"/><Relationship Id="rId4" Type="http://schemas.microsoft.com/office/2007/relationships/hdphoto" Target="../media/image2.wdp"/><Relationship Id="rId3" Type="http://schemas.openxmlformats.org/officeDocument/2006/relationships/image" Target="../media/image1.jpe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jpeg"/><Relationship Id="rId7" Type="http://schemas.openxmlformats.org/officeDocument/2006/relationships/tags" Target="../tags/tag67.xml"/><Relationship Id="rId6" Type="http://schemas.openxmlformats.org/officeDocument/2006/relationships/image" Target="../media/image5.pn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4.png"/><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custDataLst>
              <p:tags r:id="rId2"/>
            </p:custDataLst>
          </p:nvPr>
        </p:nvPicPr>
        <p:blipFill>
          <a:blip r:embed="rId3">
            <a:extLst>
              <a:ext uri="{BEBA8EAE-BF5A-486C-A8C5-ECC9F3942E4B}">
                <a14:imgProps xmlns:a14="http://schemas.microsoft.com/office/drawing/2010/main">
                  <a14:imgLayer r:embed="rId4">
                    <a14:imgEffect>
                      <a14:brightnessContrast bright="10000" contrast="5000"/>
                    </a14:imgEffect>
                  </a14:imgLayer>
                </a14:imgProps>
              </a:ext>
              <a:ext uri="{28A0092B-C50C-407E-A947-70E740481C1C}">
                <a14:useLocalDpi xmlns:a14="http://schemas.microsoft.com/office/drawing/2010/main" val="0"/>
              </a:ext>
            </a:extLst>
          </a:blip>
          <a:stretch>
            <a:fillRect/>
          </a:stretch>
        </p:blipFill>
        <p:spPr>
          <a:xfrm>
            <a:off x="5639" y="0"/>
            <a:ext cx="12180722" cy="6858000"/>
          </a:xfrm>
          <a:prstGeom prst="rect">
            <a:avLst/>
          </a:prstGeom>
        </p:spPr>
      </p:pic>
      <p:pic>
        <p:nvPicPr>
          <p:cNvPr id="4" name="Picture 12"/>
          <p:cNvPicPr>
            <a:picLocks noChangeAspect="1"/>
          </p:cNvPicPr>
          <p:nvPr userDrawn="1">
            <p:custDataLst>
              <p:tags r:id="rId5"/>
            </p:custDataLst>
          </p:nvPr>
        </p:nvPicPr>
        <p:blipFill>
          <a:blip r:embed="rId6">
            <a:alphaModFix amt="10000"/>
          </a:blip>
          <a:srcRect l="4851" r="3211"/>
          <a:stretch>
            <a:fillRect/>
          </a:stretch>
        </p:blipFill>
        <p:spPr>
          <a:xfrm flipV="1">
            <a:off x="0" y="152959"/>
            <a:ext cx="12191999" cy="1995812"/>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custDataLst>
              <p:tags r:id="rId3"/>
            </p:custDataLst>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custDataLst>
              <p:tags r:id="rId5"/>
            </p:custDataLst>
          </p:nvPr>
        </p:nvSpPr>
        <p:spPr>
          <a:xfrm>
            <a:off x="4116000" y="6314400"/>
            <a:ext cx="3960000" cy="316800"/>
          </a:xfrm>
        </p:spPr>
        <p:txBody>
          <a:bodyPr/>
          <a:lstStyle/>
          <a:p>
            <a:pPr lvl="0" fontAlgn="base">
              <a:buClr>
                <a:srgbClr val="000000"/>
              </a:buClr>
            </a:pPr>
            <a:endParaRPr lang="zh-CN" strike="noStrike" noProof="1"/>
          </a:p>
        </p:txBody>
      </p:sp>
      <p:sp>
        <p:nvSpPr>
          <p:cNvPr id="6" name="灯片编号占位符 5"/>
          <p:cNvSpPr>
            <a:spLocks noGrp="1"/>
          </p:cNvSpPr>
          <p:nvPr>
            <p:ph type="sldNum" sz="quarter" idx="11"/>
            <p:custDataLst>
              <p:tags r:id="rId6"/>
            </p:custDataLst>
          </p:nvPr>
        </p:nvSpPr>
        <p:spPr>
          <a:xfrm>
            <a:off x="8877600" y="6314400"/>
            <a:ext cx="2700000" cy="316800"/>
          </a:xfrm>
        </p:spPr>
        <p:txBody>
          <a:bodyPr/>
          <a:lstStyle/>
          <a:p>
            <a:pPr lvl="0" fontAlgn="base">
              <a:buClr>
                <a:srgbClr val="000000"/>
              </a:buClr>
            </a:pPr>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26" name="图片 1" descr="图片包含 掌握, 网球  已生成高可信度的说明"/>
          <p:cNvPicPr>
            <a:picLocks noChangeAspect="1"/>
          </p:cNvPicPr>
          <p:nvPr userDrawn="1">
            <p:custDataLst>
              <p:tags r:id="rId2"/>
            </p:custDataLst>
          </p:nvPr>
        </p:nvPicPr>
        <p:blipFill>
          <a:blip r:embed="rId3"/>
          <a:stretch>
            <a:fillRect/>
          </a:stretch>
        </p:blipFill>
        <p:spPr>
          <a:xfrm>
            <a:off x="519113" y="130175"/>
            <a:ext cx="10983912" cy="6480175"/>
          </a:xfrm>
          <a:prstGeom prst="rect">
            <a:avLst/>
          </a:prstGeom>
          <a:noFill/>
          <a:ln w="9525">
            <a:noFill/>
          </a:ln>
        </p:spPr>
      </p:pic>
      <p:sp>
        <p:nvSpPr>
          <p:cNvPr id="3" name="矩形 2"/>
          <p:cNvSpPr>
            <a:spLocks noChangeArrowheads="1"/>
          </p:cNvSpPr>
          <p:nvPr>
            <p:custDataLst>
              <p:tags r:id="rId4"/>
            </p:custDataLst>
          </p:nvPr>
        </p:nvSpPr>
        <p:spPr bwMode="auto">
          <a:xfrm>
            <a:off x="5795963" y="5805488"/>
            <a:ext cx="49768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ts val="3300"/>
              </a:lnSpc>
              <a:spcBef>
                <a:spcPct val="0"/>
              </a:spcBef>
              <a:spcAft>
                <a:spcPct val="0"/>
              </a:spcAft>
              <a:buClrTx/>
              <a:buSzTx/>
              <a:buFontTx/>
              <a:buNone/>
              <a:defRPr/>
            </a:pPr>
            <a:r>
              <a:rPr kumimoji="0" lang="zh-CN" altLang="en-US" sz="2800" b="0" i="0" u="none" strike="noStrike" kern="1200" cap="none" spc="0" normalizeH="0" baseline="0" noProof="0">
                <a:ln>
                  <a:noFill/>
                </a:ln>
                <a:solidFill>
                  <a:srgbClr val="2B32D8"/>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rPr>
              <a:t>权威专业教育资源门户</a:t>
            </a:r>
            <a:endParaRPr kumimoji="0" lang="zh-CN" altLang="en-US" sz="2800" b="0" i="0" u="none" strike="noStrike" kern="1200" cap="none" spc="0" normalizeH="0" baseline="0" noProof="0">
              <a:ln>
                <a:noFill/>
              </a:ln>
              <a:solidFill>
                <a:srgbClr val="2B32D8"/>
              </a:solidFill>
              <a:effectLst/>
              <a:uLnTx/>
              <a:uFillTx/>
              <a:latin typeface="Century Gothic" panose="020B0502020202020204" pitchFamily="34" charset="0"/>
              <a:ea typeface="微软雅黑" panose="020B0503020204020204" pitchFamily="34" charset="-122"/>
              <a:cs typeface="+mn-cs"/>
              <a:sym typeface="Century Gothic" panose="020B0502020202020204" pitchFamily="34" charset="0"/>
            </a:endParaRPr>
          </a:p>
        </p:txBody>
      </p:sp>
      <p:pic>
        <p:nvPicPr>
          <p:cNvPr id="1028" name="图片 3"/>
          <p:cNvPicPr>
            <a:picLocks noChangeAspect="1"/>
          </p:cNvPicPr>
          <p:nvPr userDrawn="1">
            <p:custDataLst>
              <p:tags r:id="rId5"/>
            </p:custDataLst>
          </p:nvPr>
        </p:nvPicPr>
        <p:blipFill>
          <a:blip r:embed="rId6"/>
          <a:stretch>
            <a:fillRect/>
          </a:stretch>
        </p:blipFill>
        <p:spPr>
          <a:xfrm>
            <a:off x="555625" y="247650"/>
            <a:ext cx="1981200" cy="419100"/>
          </a:xfrm>
          <a:prstGeom prst="rect">
            <a:avLst/>
          </a:prstGeom>
          <a:noFill/>
          <a:ln w="9525">
            <a:noFill/>
          </a:ln>
        </p:spPr>
      </p:pic>
      <p:pic>
        <p:nvPicPr>
          <p:cNvPr id="1029" name="图片 4"/>
          <p:cNvPicPr>
            <a:picLocks noChangeAspect="1"/>
          </p:cNvPicPr>
          <p:nvPr userDrawn="1">
            <p:custDataLst>
              <p:tags r:id="rId7"/>
            </p:custDataLst>
          </p:nvPr>
        </p:nvPicPr>
        <p:blipFill>
          <a:blip r:embed="rId8"/>
          <a:stretch>
            <a:fillRect/>
          </a:stretch>
        </p:blipFill>
        <p:spPr>
          <a:xfrm>
            <a:off x="0" y="1889125"/>
            <a:ext cx="12192000" cy="29622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75.xml"/><Relationship Id="rId23" Type="http://schemas.openxmlformats.org/officeDocument/2006/relationships/tags" Target="../tags/tag74.xml"/><Relationship Id="rId22" Type="http://schemas.openxmlformats.org/officeDocument/2006/relationships/image" Target="file:///D:\qq&#25991;&#20214;\712321467\Image\C2C\Image2\%7b75232B38-A165-1FB7-499C-2E1C792CACB5%7d.png" TargetMode="External"/><Relationship Id="rId21" Type="http://schemas.openxmlformats.org/officeDocument/2006/relationships/image" Target="../media/image7.png"/><Relationship Id="rId20" Type="http://schemas.openxmlformats.org/officeDocument/2006/relationships/tags" Target="../tags/tag73.xml"/><Relationship Id="rId2" Type="http://schemas.openxmlformats.org/officeDocument/2006/relationships/slideLayout" Target="../slideLayouts/slideLayout2.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20"/>
            </p:custDataLst>
          </p:nvPr>
        </p:nvPicPr>
        <p:blipFill>
          <a:blip r:embed="rId21" r:link="rId22"/>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3"/>
            </p:custDataLst>
          </p:nvPr>
        </p:nvPicPr>
        <p:blipFill>
          <a:blip r:embed="rId21" r:link="rId22"/>
          <a:stretch>
            <a:fillRect/>
          </a:stretch>
        </p:blipFill>
        <p:spPr>
          <a:xfrm>
            <a:off x="838200" y="365125"/>
            <a:ext cx="9525" cy="9525"/>
          </a:xfrm>
          <a:prstGeom prst="rect">
            <a:avLst/>
          </a:prstGeom>
          <a:noFill/>
          <a:ln>
            <a:noFill/>
            <a:miter lim="800000"/>
            <a:headEnd/>
            <a:tailEnd/>
          </a:ln>
        </p:spPr>
      </p:pic>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so.gushiwen.org/authorv_f4d9b1ed94dc.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框 38913"/>
          <p:cNvSpPr txBox="1"/>
          <p:nvPr/>
        </p:nvSpPr>
        <p:spPr>
          <a:xfrm>
            <a:off x="4606925" y="4892675"/>
            <a:ext cx="2978150" cy="1106488"/>
          </a:xfrm>
          <a:prstGeom prst="rect">
            <a:avLst/>
          </a:prstGeom>
          <a:noFill/>
          <a:ln w="9525">
            <a:noFill/>
          </a:ln>
        </p:spPr>
        <p:txBody>
          <a:bodyPr wrap="square" anchor="t" anchorCtr="0">
            <a:spAutoFit/>
          </a:bodyPr>
          <a:p>
            <a:r>
              <a:rPr lang="zh-CN" altLang="en-US" sz="6600" b="1" dirty="0">
                <a:solidFill>
                  <a:srgbClr val="FFFF00"/>
                </a:solidFill>
                <a:latin typeface="华文行楷" pitchFamily="2" charset="-122"/>
                <a:ea typeface="华文行楷" pitchFamily="2" charset="-122"/>
              </a:rPr>
              <a:t>归有光</a:t>
            </a:r>
            <a:endParaRPr lang="zh-CN" altLang="en-US" sz="6600" b="1" dirty="0">
              <a:solidFill>
                <a:srgbClr val="FFFF00"/>
              </a:solidFill>
              <a:latin typeface="华文行楷" pitchFamily="2" charset="-122"/>
              <a:ea typeface="华文行楷" pitchFamily="2" charset="-122"/>
            </a:endParaRPr>
          </a:p>
        </p:txBody>
      </p:sp>
      <p:sp>
        <p:nvSpPr>
          <p:cNvPr id="2" name="文本框 1"/>
          <p:cNvSpPr txBox="1"/>
          <p:nvPr/>
        </p:nvSpPr>
        <p:spPr>
          <a:xfrm>
            <a:off x="1172845" y="1543685"/>
            <a:ext cx="10302240" cy="3153410"/>
          </a:xfrm>
          <a:prstGeom prst="rect">
            <a:avLst/>
          </a:prstGeom>
          <a:noFill/>
        </p:spPr>
        <p:txBody>
          <a:bodyPr wrap="none" rtlCol="0">
            <a:spAutoFit/>
          </a:bodyPr>
          <a:p>
            <a:pPr algn="l"/>
            <a:r>
              <a:rPr lang="zh-CN" altLang="en-US" sz="19900" b="1">
                <a:ln w="9525" cap="flat" cmpd="sng">
                  <a:solidFill>
                    <a:schemeClr val="tx1"/>
                  </a:solidFill>
                  <a:prstDash val="solid"/>
                  <a:round/>
                  <a:headEnd type="none" w="med" len="med"/>
                  <a:tailEnd type="none" w="med" len="med"/>
                </a:ln>
                <a:solidFill>
                  <a:srgbClr val="FF0000"/>
                </a:solidFill>
                <a:effectLst>
                  <a:outerShdw dist="35921" dir="2699999" algn="ctr" rotWithShape="0">
                    <a:srgbClr val="C0C0C0"/>
                  </a:outerShdw>
                </a:effectLst>
                <a:latin typeface="华文行楷" pitchFamily="2" charset="-122"/>
                <a:ea typeface="华文行楷" pitchFamily="2" charset="-122"/>
                <a:sym typeface="+mn-ea"/>
              </a:rPr>
              <a:t>项脊轩志</a:t>
            </a:r>
            <a:endParaRPr lang="zh-CN" altLang="en-US" sz="19900" b="1">
              <a:ln w="9525" cap="flat" cmpd="sng">
                <a:solidFill>
                  <a:schemeClr val="tx1"/>
                </a:solidFill>
                <a:prstDash val="solid"/>
                <a:round/>
                <a:headEnd type="none" w="med" len="med"/>
                <a:tailEnd type="none" w="med" len="med"/>
              </a:ln>
              <a:solidFill>
                <a:srgbClr val="FF0000"/>
              </a:solidFill>
              <a:effectLst>
                <a:outerShdw dist="35921" dir="2699999" algn="ctr" rotWithShape="0">
                  <a:srgbClr val="C0C0C0"/>
                </a:outerShdw>
              </a:effectLst>
              <a:latin typeface="华文行楷" pitchFamily="2" charset="-122"/>
              <a:ea typeface="华文行楷"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000" fill="hold">
                                          <p:stCondLst>
                                            <p:cond delay="0"/>
                                          </p:stCondLst>
                                        </p:cTn>
                                        <p:tgtEl>
                                          <p:spTgt spid="38914"/>
                                        </p:tgtEl>
                                        <p:attrNameLst>
                                          <p:attrName>style.visibility</p:attrName>
                                        </p:attrNameLst>
                                      </p:cBhvr>
                                      <p:to>
                                        <p:strVal val="visible"/>
                                      </p:to>
                                    </p:set>
                                    <p:anim calcmode="lin" valueType="num">
                                      <p:cBhvr>
                                        <p:cTn id="12" dur="1000" fill="hold"/>
                                        <p:tgtEl>
                                          <p:spTgt spid="38914"/>
                                        </p:tgtEl>
                                        <p:attrNameLst>
                                          <p:attrName>ppt_w</p:attrName>
                                        </p:attrNameLst>
                                      </p:cBhvr>
                                      <p:tavLst>
                                        <p:tav tm="0">
                                          <p:val>
                                            <p:fltVal val="0.000000"/>
                                          </p:val>
                                        </p:tav>
                                        <p:tav tm="100000">
                                          <p:val>
                                            <p:strVal val="#ppt_w"/>
                                          </p:val>
                                        </p:tav>
                                      </p:tavLst>
                                    </p:anim>
                                    <p:anim calcmode="lin" valueType="num">
                                      <p:cBhvr>
                                        <p:cTn id="13" dur="1000" fill="hold"/>
                                        <p:tgtEl>
                                          <p:spTgt spid="3891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81921"/>
          <p:cNvSpPr txBox="1"/>
          <p:nvPr/>
        </p:nvSpPr>
        <p:spPr>
          <a:xfrm>
            <a:off x="1808163" y="1676400"/>
            <a:ext cx="798512" cy="2301875"/>
          </a:xfrm>
          <a:prstGeom prst="rect">
            <a:avLst/>
          </a:prstGeom>
          <a:solidFill>
            <a:srgbClr val="FFFF00"/>
          </a:solidFill>
          <a:ln w="9525">
            <a:noFill/>
          </a:ln>
        </p:spPr>
        <p:txBody>
          <a:bodyPr vert="eaVert" wrap="square"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项脊轩志</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35842" name="左大括号 81922"/>
          <p:cNvSpPr/>
          <p:nvPr/>
        </p:nvSpPr>
        <p:spPr>
          <a:xfrm>
            <a:off x="2606675" y="1406525"/>
            <a:ext cx="152400" cy="2133600"/>
          </a:xfrm>
          <a:prstGeom prst="leftBrace">
            <a:avLst>
              <a:gd name="adj1" fmla="val 115953"/>
              <a:gd name="adj2" fmla="val 50000"/>
            </a:avLst>
          </a:prstGeom>
          <a:noFill/>
          <a:ln w="28575" cap="flat" cmpd="sng">
            <a:solidFill>
              <a:srgbClr val="0E0ECE"/>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35843" name="文本框 81923"/>
          <p:cNvSpPr txBox="1"/>
          <p:nvPr/>
        </p:nvSpPr>
        <p:spPr>
          <a:xfrm>
            <a:off x="2819400" y="1252538"/>
            <a:ext cx="1608138" cy="1076325"/>
          </a:xfrm>
          <a:prstGeom prst="rect">
            <a:avLst/>
          </a:prstGeom>
          <a:noFill/>
          <a:ln w="9525">
            <a:noFill/>
          </a:ln>
        </p:spPr>
        <p:txBody>
          <a:bodyPr wrap="none" anchor="t" anchorCtr="0">
            <a:spAutoFit/>
          </a:bodyPr>
          <a:p>
            <a:r>
              <a:rPr lang="zh-CN" altLang="en-US" sz="3600" b="1" dirty="0">
                <a:solidFill>
                  <a:srgbClr val="0E0ECE"/>
                </a:solidFill>
                <a:latin typeface="华文中宋" panose="02010600040101010101" pitchFamily="2" charset="-122"/>
                <a:ea typeface="华文中宋" panose="02010600040101010101" pitchFamily="2" charset="-122"/>
              </a:rPr>
              <a:t>多可喜</a:t>
            </a:r>
            <a:endParaRPr lang="zh-CN" altLang="en-US" sz="3600" b="1" dirty="0">
              <a:solidFill>
                <a:srgbClr val="0E0ECE"/>
              </a:solidFill>
              <a:latin typeface="华文中宋" panose="02010600040101010101" pitchFamily="2" charset="-122"/>
              <a:ea typeface="华文中宋" panose="02010600040101010101" pitchFamily="2" charset="-122"/>
            </a:endParaRPr>
          </a:p>
          <a:p>
            <a:r>
              <a:rPr lang="zh-CN" altLang="en-US" sz="2800" b="1" dirty="0">
                <a:solidFill>
                  <a:srgbClr val="0E0ECE"/>
                </a:solidFill>
                <a:latin typeface="华文中宋" panose="02010600040101010101" pitchFamily="2" charset="-122"/>
                <a:ea typeface="华文中宋" panose="02010600040101010101" pitchFamily="2" charset="-122"/>
              </a:rPr>
              <a:t>（承上）</a:t>
            </a:r>
            <a:endParaRPr lang="zh-CN" altLang="en-US" sz="2800" b="1" dirty="0">
              <a:solidFill>
                <a:srgbClr val="0E0ECE"/>
              </a:solidFill>
              <a:latin typeface="华文中宋" panose="02010600040101010101" pitchFamily="2" charset="-122"/>
              <a:ea typeface="华文中宋" panose="02010600040101010101" pitchFamily="2" charset="-122"/>
            </a:endParaRPr>
          </a:p>
        </p:txBody>
      </p:sp>
      <p:sp>
        <p:nvSpPr>
          <p:cNvPr id="35844" name="文本框 81924"/>
          <p:cNvSpPr txBox="1"/>
          <p:nvPr/>
        </p:nvSpPr>
        <p:spPr>
          <a:xfrm>
            <a:off x="3109913" y="2433638"/>
            <a:ext cx="639762" cy="646112"/>
          </a:xfrm>
          <a:prstGeom prst="rect">
            <a:avLst/>
          </a:prstGeom>
          <a:noFill/>
          <a:ln w="9525">
            <a:noFill/>
          </a:ln>
        </p:spPr>
        <p:txBody>
          <a:bodyPr wrap="none" anchor="t" anchorCtr="0">
            <a:spAutoFit/>
          </a:bodyPr>
          <a:p>
            <a:r>
              <a:rPr lang="zh-CN" altLang="en-US" sz="3600" b="1" dirty="0">
                <a:solidFill>
                  <a:srgbClr val="7030A0"/>
                </a:solidFill>
                <a:latin typeface="华文中宋" panose="02010600040101010101" pitchFamily="2" charset="-122"/>
                <a:ea typeface="华文中宋" panose="02010600040101010101" pitchFamily="2" charset="-122"/>
              </a:rPr>
              <a:t>亦</a:t>
            </a:r>
            <a:endParaRPr lang="zh-CN" altLang="en-US" sz="3600" b="1" dirty="0">
              <a:solidFill>
                <a:srgbClr val="7030A0"/>
              </a:solidFill>
              <a:latin typeface="华文中宋" panose="02010600040101010101" pitchFamily="2" charset="-122"/>
              <a:ea typeface="华文中宋" panose="02010600040101010101" pitchFamily="2" charset="-122"/>
            </a:endParaRPr>
          </a:p>
        </p:txBody>
      </p:sp>
      <p:sp>
        <p:nvSpPr>
          <p:cNvPr id="35845" name="文本框 81925"/>
          <p:cNvSpPr txBox="1"/>
          <p:nvPr/>
        </p:nvSpPr>
        <p:spPr>
          <a:xfrm>
            <a:off x="2819400" y="3233738"/>
            <a:ext cx="1608138" cy="1076325"/>
          </a:xfrm>
          <a:prstGeom prst="rect">
            <a:avLst/>
          </a:prstGeom>
          <a:noFill/>
          <a:ln w="9525">
            <a:noFill/>
          </a:ln>
        </p:spPr>
        <p:txBody>
          <a:bodyPr wrap="none" anchor="t" anchorCtr="0">
            <a:spAutoFit/>
          </a:bodyPr>
          <a:p>
            <a:r>
              <a:rPr lang="zh-CN" altLang="en-US" sz="3600" b="1" dirty="0">
                <a:latin typeface="华文中宋" panose="02010600040101010101" pitchFamily="2" charset="-122"/>
                <a:ea typeface="华文中宋" panose="02010600040101010101" pitchFamily="2" charset="-122"/>
              </a:rPr>
              <a:t>多可悲</a:t>
            </a:r>
            <a:endParaRPr lang="zh-CN" altLang="en-US" sz="3600" b="1" dirty="0">
              <a:latin typeface="华文中宋" panose="02010600040101010101" pitchFamily="2" charset="-122"/>
              <a:ea typeface="华文中宋" panose="02010600040101010101" pitchFamily="2" charset="-122"/>
            </a:endParaRPr>
          </a:p>
          <a:p>
            <a:r>
              <a:rPr lang="zh-CN" altLang="en-US" sz="2800" b="1" dirty="0">
                <a:latin typeface="华文中宋" panose="02010600040101010101" pitchFamily="2" charset="-122"/>
                <a:ea typeface="华文中宋" panose="02010600040101010101" pitchFamily="2" charset="-122"/>
              </a:rPr>
              <a:t>（启下）</a:t>
            </a:r>
            <a:endParaRPr lang="zh-CN" altLang="en-US" sz="2800" b="1" dirty="0">
              <a:latin typeface="华文中宋" panose="02010600040101010101" pitchFamily="2" charset="-122"/>
              <a:ea typeface="华文中宋" panose="02010600040101010101" pitchFamily="2" charset="-122"/>
            </a:endParaRPr>
          </a:p>
        </p:txBody>
      </p:sp>
      <p:sp>
        <p:nvSpPr>
          <p:cNvPr id="35846" name="左大括号 81926"/>
          <p:cNvSpPr/>
          <p:nvPr/>
        </p:nvSpPr>
        <p:spPr>
          <a:xfrm>
            <a:off x="4800600" y="1252538"/>
            <a:ext cx="196850" cy="952500"/>
          </a:xfrm>
          <a:prstGeom prst="leftBrace">
            <a:avLst>
              <a:gd name="adj1" fmla="val 27553"/>
              <a:gd name="adj2" fmla="val 50000"/>
            </a:avLst>
          </a:prstGeom>
          <a:noFill/>
          <a:ln w="9525"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35848" name="文本框 81928"/>
          <p:cNvSpPr txBox="1"/>
          <p:nvPr/>
        </p:nvSpPr>
        <p:spPr>
          <a:xfrm>
            <a:off x="5029200" y="1055688"/>
            <a:ext cx="5881688" cy="1273175"/>
          </a:xfrm>
          <a:prstGeom prst="rect">
            <a:avLst/>
          </a:prstGeom>
          <a:noFill/>
          <a:ln w="9525">
            <a:noFill/>
          </a:ln>
        </p:spPr>
        <p:txBody>
          <a:bodyPr wrap="none" anchor="t" anchorCtr="0">
            <a:spAutoFit/>
          </a:bodyPr>
          <a:p>
            <a:pPr>
              <a:lnSpc>
                <a:spcPct val="120000"/>
              </a:lnSpc>
            </a:pPr>
            <a:r>
              <a:rPr lang="zh-CN" altLang="en-US" sz="3200" b="1" dirty="0">
                <a:latin typeface="华文中宋" panose="02010600040101010101" pitchFamily="2" charset="-122"/>
                <a:ea typeface="华文中宋" panose="02010600040101010101" pitchFamily="2" charset="-122"/>
              </a:rPr>
              <a:t>修葺前：</a:t>
            </a:r>
            <a:r>
              <a:rPr lang="zh-CN" altLang="en-US" sz="3200" b="1" dirty="0">
                <a:latin typeface="华文中宋" panose="02010600040101010101" pitchFamily="2" charset="-122"/>
                <a:ea typeface="华文中宋" panose="02010600040101010101" pitchFamily="2" charset="-122"/>
              </a:rPr>
              <a:t>又小又漏又暗</a:t>
            </a:r>
            <a:endParaRPr lang="zh-CN" altLang="en-US" sz="3200" b="1" dirty="0">
              <a:latin typeface="华文中宋" panose="02010600040101010101" pitchFamily="2" charset="-122"/>
              <a:ea typeface="华文中宋" panose="02010600040101010101" pitchFamily="2" charset="-122"/>
            </a:endParaRPr>
          </a:p>
          <a:p>
            <a:pPr>
              <a:lnSpc>
                <a:spcPct val="120000"/>
              </a:lnSpc>
            </a:pPr>
            <a:r>
              <a:rPr lang="zh-CN" altLang="en-US" sz="3200" b="1" dirty="0">
                <a:latin typeface="华文中宋" panose="02010600040101010101" pitchFamily="2" charset="-122"/>
                <a:ea typeface="华文中宋" panose="02010600040101010101" pitchFamily="2" charset="-122"/>
              </a:rPr>
              <a:t>修葺后：</a:t>
            </a:r>
            <a:r>
              <a:rPr lang="zh-CN" altLang="en-US" sz="3200" b="1" dirty="0">
                <a:latin typeface="华文中宋" panose="02010600040101010101" pitchFamily="2" charset="-122"/>
                <a:ea typeface="华文中宋" panose="02010600040101010101" pitchFamily="2" charset="-122"/>
                <a:sym typeface="宋体" panose="02010600030101010101" pitchFamily="2" charset="-122"/>
              </a:rPr>
              <a:t>虽小而不漏不暗有景色</a:t>
            </a:r>
            <a:endParaRPr lang="zh-CN" altLang="en-US" sz="3200" b="1" dirty="0">
              <a:latin typeface="华文中宋" panose="02010600040101010101" pitchFamily="2" charset="-122"/>
              <a:ea typeface="华文中宋" panose="02010600040101010101" pitchFamily="2" charset="-122"/>
              <a:sym typeface="宋体" panose="02010600030101010101" pitchFamily="2" charset="-122"/>
            </a:endParaRPr>
          </a:p>
        </p:txBody>
      </p:sp>
      <p:sp>
        <p:nvSpPr>
          <p:cNvPr id="35852" name="左大括号 81932"/>
          <p:cNvSpPr/>
          <p:nvPr/>
        </p:nvSpPr>
        <p:spPr>
          <a:xfrm>
            <a:off x="4768850" y="2862263"/>
            <a:ext cx="228600" cy="1447800"/>
          </a:xfrm>
          <a:prstGeom prst="leftBrace">
            <a:avLst>
              <a:gd name="adj1" fmla="val 52455"/>
              <a:gd name="adj2" fmla="val 50000"/>
            </a:avLst>
          </a:prstGeom>
          <a:noFill/>
          <a:ln w="9525"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35854" name="文本框 81934"/>
          <p:cNvSpPr txBox="1"/>
          <p:nvPr/>
        </p:nvSpPr>
        <p:spPr>
          <a:xfrm>
            <a:off x="5029200" y="2654300"/>
            <a:ext cx="3284538" cy="1863725"/>
          </a:xfrm>
          <a:prstGeom prst="rect">
            <a:avLst/>
          </a:prstGeom>
          <a:noFill/>
          <a:ln w="9525">
            <a:noFill/>
          </a:ln>
        </p:spPr>
        <p:txBody>
          <a:bodyPr wrap="none" anchor="t" anchorCtr="0">
            <a:spAutoFit/>
          </a:bodyPr>
          <a:p>
            <a:pPr>
              <a:lnSpc>
                <a:spcPct val="120000"/>
              </a:lnSpc>
            </a:pPr>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、家庭分崩离析</a:t>
            </a:r>
            <a:endParaRPr lang="zh-CN" altLang="en-US" sz="3200" b="1" dirty="0">
              <a:latin typeface="华文中宋" panose="02010600040101010101" pitchFamily="2" charset="-122"/>
              <a:ea typeface="华文中宋" panose="02010600040101010101" pitchFamily="2" charset="-122"/>
            </a:endParaRPr>
          </a:p>
          <a:p>
            <a:pPr>
              <a:lnSpc>
                <a:spcPct val="120000"/>
              </a:lnSpc>
            </a:pP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、悼念亡母</a:t>
            </a:r>
            <a:endParaRPr lang="zh-CN" altLang="en-US" sz="3200" b="1" dirty="0">
              <a:latin typeface="华文中宋" panose="02010600040101010101" pitchFamily="2" charset="-122"/>
              <a:ea typeface="华文中宋" panose="02010600040101010101" pitchFamily="2" charset="-122"/>
            </a:endParaRPr>
          </a:p>
          <a:p>
            <a:pPr>
              <a:lnSpc>
                <a:spcPct val="120000"/>
              </a:lnSpc>
            </a:pPr>
            <a:r>
              <a:rPr lang="en-US" altLang="zh-CN" sz="3200" b="1" dirty="0">
                <a:latin typeface="华文中宋" panose="02010600040101010101" pitchFamily="2" charset="-122"/>
                <a:ea typeface="华文中宋" panose="02010600040101010101" pitchFamily="2" charset="-122"/>
              </a:rPr>
              <a:t>3</a:t>
            </a:r>
            <a:r>
              <a:rPr lang="zh-CN" altLang="en-US" sz="3200" b="1" dirty="0">
                <a:latin typeface="华文中宋" panose="02010600040101010101" pitchFamily="2" charset="-122"/>
                <a:ea typeface="华文中宋" panose="02010600040101010101" pitchFamily="2" charset="-122"/>
              </a:rPr>
              <a:t>、怀念祖母</a:t>
            </a:r>
            <a:endParaRPr lang="zh-CN" altLang="en-US" sz="3200" b="1" dirty="0">
              <a:latin typeface="华文中宋" panose="02010600040101010101" pitchFamily="2" charset="-122"/>
              <a:ea typeface="华文中宋" panose="02010600040101010101" pitchFamily="2" charset="-122"/>
            </a:endParaRPr>
          </a:p>
        </p:txBody>
      </p:sp>
      <p:sp>
        <p:nvSpPr>
          <p:cNvPr id="35857" name="直接连接符 81937"/>
          <p:cNvSpPr/>
          <p:nvPr/>
        </p:nvSpPr>
        <p:spPr>
          <a:xfrm flipH="1">
            <a:off x="2286000" y="3978275"/>
            <a:ext cx="0" cy="1203325"/>
          </a:xfrm>
          <a:prstGeom prst="line">
            <a:avLst/>
          </a:prstGeom>
          <a:ln w="9525" cap="flat" cmpd="sng">
            <a:solidFill>
              <a:schemeClr val="tx1"/>
            </a:solidFill>
            <a:prstDash val="solid"/>
            <a:round/>
            <a:headEnd type="none" w="med" len="med"/>
            <a:tailEnd type="none" w="med" len="med"/>
          </a:ln>
        </p:spPr>
      </p:sp>
      <p:sp>
        <p:nvSpPr>
          <p:cNvPr id="35858" name="直接连接符 81938"/>
          <p:cNvSpPr/>
          <p:nvPr/>
        </p:nvSpPr>
        <p:spPr>
          <a:xfrm>
            <a:off x="2286000" y="5181600"/>
            <a:ext cx="1981200" cy="0"/>
          </a:xfrm>
          <a:prstGeom prst="line">
            <a:avLst/>
          </a:prstGeom>
          <a:ln w="9525" cap="flat" cmpd="sng">
            <a:solidFill>
              <a:schemeClr val="tx1"/>
            </a:solidFill>
            <a:prstDash val="solid"/>
            <a:round/>
            <a:headEnd type="none" w="med" len="med"/>
            <a:tailEnd type="none" w="med" len="med"/>
          </a:ln>
        </p:spPr>
      </p:sp>
      <p:sp>
        <p:nvSpPr>
          <p:cNvPr id="35859" name="文本框 81939"/>
          <p:cNvSpPr txBox="1"/>
          <p:nvPr/>
        </p:nvSpPr>
        <p:spPr>
          <a:xfrm>
            <a:off x="4235450" y="4859338"/>
            <a:ext cx="641350" cy="644525"/>
          </a:xfrm>
          <a:prstGeom prst="rect">
            <a:avLst/>
          </a:prstGeom>
          <a:noFill/>
          <a:ln w="9525">
            <a:noFill/>
          </a:ln>
        </p:spPr>
        <p:txBody>
          <a:bodyPr wrap="none" anchor="t" anchorCtr="0">
            <a:spAutoFit/>
          </a:bodyPr>
          <a:p>
            <a:r>
              <a:rPr lang="zh-CN" altLang="en-US" sz="3600" b="1" dirty="0">
                <a:latin typeface="华文中宋" panose="02010600040101010101" pitchFamily="2" charset="-122"/>
                <a:ea typeface="华文中宋" panose="02010600040101010101" pitchFamily="2" charset="-122"/>
              </a:rPr>
              <a:t>补</a:t>
            </a:r>
            <a:endParaRPr lang="zh-CN" altLang="en-US" sz="3600" b="1" dirty="0">
              <a:latin typeface="华文中宋" panose="02010600040101010101" pitchFamily="2" charset="-122"/>
              <a:ea typeface="华文中宋" panose="02010600040101010101" pitchFamily="2" charset="-122"/>
            </a:endParaRPr>
          </a:p>
        </p:txBody>
      </p:sp>
      <p:sp>
        <p:nvSpPr>
          <p:cNvPr id="35860" name="左大括号 81940"/>
          <p:cNvSpPr/>
          <p:nvPr/>
        </p:nvSpPr>
        <p:spPr>
          <a:xfrm>
            <a:off x="4876800" y="4708525"/>
            <a:ext cx="152400" cy="958850"/>
          </a:xfrm>
          <a:prstGeom prst="leftBrace">
            <a:avLst>
              <a:gd name="adj1" fmla="val 41332"/>
              <a:gd name="adj2" fmla="val 50000"/>
            </a:avLst>
          </a:prstGeom>
          <a:noFill/>
          <a:ln w="9525"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35861" name="文本框 81941"/>
          <p:cNvSpPr txBox="1"/>
          <p:nvPr/>
        </p:nvSpPr>
        <p:spPr>
          <a:xfrm>
            <a:off x="5127625" y="4545013"/>
            <a:ext cx="2471738" cy="1273175"/>
          </a:xfrm>
          <a:prstGeom prst="rect">
            <a:avLst/>
          </a:prstGeom>
          <a:noFill/>
          <a:ln w="9525">
            <a:noFill/>
          </a:ln>
        </p:spPr>
        <p:txBody>
          <a:bodyPr wrap="none" anchor="t" anchorCtr="0">
            <a:spAutoFit/>
          </a:bodyPr>
          <a:p>
            <a:pPr>
              <a:lnSpc>
                <a:spcPct val="120000"/>
              </a:lnSpc>
            </a:pPr>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、回忆亡妻</a:t>
            </a:r>
            <a:endParaRPr lang="zh-CN" altLang="en-US" sz="3200" b="1" dirty="0">
              <a:latin typeface="华文中宋" panose="02010600040101010101" pitchFamily="2" charset="-122"/>
              <a:ea typeface="华文中宋" panose="02010600040101010101" pitchFamily="2" charset="-122"/>
            </a:endParaRPr>
          </a:p>
          <a:p>
            <a:pPr>
              <a:lnSpc>
                <a:spcPct val="120000"/>
              </a:lnSpc>
            </a:pP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、借树忆妻</a:t>
            </a:r>
            <a:endParaRPr lang="zh-CN" altLang="en-US" sz="3200" b="1" dirty="0">
              <a:latin typeface="华文中宋" panose="02010600040101010101" pitchFamily="2" charset="-122"/>
              <a:ea typeface="华文中宋" panose="02010600040101010101" pitchFamily="2" charset="-122"/>
            </a:endParaRPr>
          </a:p>
        </p:txBody>
      </p:sp>
      <p:sp>
        <p:nvSpPr>
          <p:cNvPr id="35863" name="标题 81944"/>
          <p:cNvSpPr>
            <a:spLocks noGrp="1"/>
          </p:cNvSpPr>
          <p:nvPr>
            <p:ph type="title" idx="4294967295"/>
          </p:nvPr>
        </p:nvSpPr>
        <p:spPr>
          <a:xfrm>
            <a:off x="4267200" y="188595"/>
            <a:ext cx="3219450" cy="730885"/>
          </a:xfrm>
        </p:spPr>
        <p:txBody>
          <a:bodyPr anchor="ctr" anchorCtr="0"/>
          <a:p>
            <a:pPr algn="l">
              <a:lnSpc>
                <a:spcPct val="100000"/>
              </a:lnSpc>
            </a:pPr>
            <a:r>
              <a:rPr lang="zh-CN" altLang="en-US" sz="4000" b="1" dirty="0">
                <a:solidFill>
                  <a:srgbClr val="FF0000"/>
                </a:solidFill>
                <a:latin typeface="微软雅黑" panose="020B0503020204020204" pitchFamily="34" charset="-122"/>
                <a:ea typeface="微软雅黑" panose="020B0503020204020204" pitchFamily="34" charset="-122"/>
              </a:rPr>
              <a:t>结  构  内  容</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5863"/>
                                        </p:tgtEl>
                                        <p:attrNameLst>
                                          <p:attrName>style.visibility</p:attrName>
                                        </p:attrNameLst>
                                      </p:cBhvr>
                                      <p:to>
                                        <p:strVal val="visible"/>
                                      </p:to>
                                    </p:set>
                                    <p:anim calcmode="lin" valueType="num">
                                      <p:cBhvr additive="base">
                                        <p:cTn id="7" dur="1000" fill="hold"/>
                                        <p:tgtEl>
                                          <p:spTgt spid="35863"/>
                                        </p:tgtEl>
                                        <p:attrNameLst>
                                          <p:attrName>ppt_x</p:attrName>
                                        </p:attrNameLst>
                                      </p:cBhvr>
                                      <p:tavLst>
                                        <p:tav tm="0">
                                          <p:val>
                                            <p:strVal val="#ppt_x"/>
                                          </p:val>
                                        </p:tav>
                                        <p:tav tm="100000">
                                          <p:val>
                                            <p:strVal val="#ppt_x"/>
                                          </p:val>
                                        </p:tav>
                                      </p:tavLst>
                                    </p:anim>
                                    <p:anim calcmode="lin" valueType="num">
                                      <p:cBhvr additive="base">
                                        <p:cTn id="8" dur="1000" fill="hold"/>
                                        <p:tgtEl>
                                          <p:spTgt spid="3586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000" fill="hold">
                                          <p:stCondLst>
                                            <p:cond delay="0"/>
                                          </p:stCondLst>
                                        </p:cTn>
                                        <p:tgtEl>
                                          <p:spTgt spid="35841"/>
                                        </p:tgtEl>
                                        <p:attrNameLst>
                                          <p:attrName>style.visibility</p:attrName>
                                        </p:attrNameLst>
                                      </p:cBhvr>
                                      <p:to>
                                        <p:strVal val="visible"/>
                                      </p:to>
                                    </p:set>
                                    <p:anim calcmode="lin" valueType="num">
                                      <p:cBhvr>
                                        <p:cTn id="12" dur="1000" fill="hold"/>
                                        <p:tgtEl>
                                          <p:spTgt spid="35841"/>
                                        </p:tgtEl>
                                        <p:attrNameLst>
                                          <p:attrName>ppt_w</p:attrName>
                                        </p:attrNameLst>
                                      </p:cBhvr>
                                      <p:tavLst>
                                        <p:tav tm="0">
                                          <p:val>
                                            <p:fltVal val="0.000000"/>
                                          </p:val>
                                        </p:tav>
                                        <p:tav tm="100000">
                                          <p:val>
                                            <p:strVal val="#ppt_w"/>
                                          </p:val>
                                        </p:tav>
                                      </p:tavLst>
                                    </p:anim>
                                    <p:anim calcmode="lin" valueType="num">
                                      <p:cBhvr>
                                        <p:cTn id="13" dur="1000" fill="hold"/>
                                        <p:tgtEl>
                                          <p:spTgt spid="35841"/>
                                        </p:tgtEl>
                                        <p:attrNameLst>
                                          <p:attrName>ppt_h</p:attrName>
                                        </p:attrNameLst>
                                      </p:cBhvr>
                                      <p:tavLst>
                                        <p:tav tm="0">
                                          <p:val>
                                            <p:fltVal val="0.000000"/>
                                          </p:val>
                                        </p:tav>
                                        <p:tav tm="100000">
                                          <p:val>
                                            <p:strVal val="#ppt_h"/>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5842"/>
                                        </p:tgtEl>
                                        <p:attrNameLst>
                                          <p:attrName>style.visibility</p:attrName>
                                        </p:attrNameLst>
                                      </p:cBhvr>
                                      <p:to>
                                        <p:strVal val="visible"/>
                                      </p:to>
                                    </p:set>
                                    <p:anim calcmode="lin" valueType="num">
                                      <p:cBhvr additive="base">
                                        <p:cTn id="17" dur="500" fill="hold"/>
                                        <p:tgtEl>
                                          <p:spTgt spid="35842"/>
                                        </p:tgtEl>
                                        <p:attrNameLst>
                                          <p:attrName>ppt_x</p:attrName>
                                        </p:attrNameLst>
                                      </p:cBhvr>
                                      <p:tavLst>
                                        <p:tav tm="0">
                                          <p:val>
                                            <p:strVal val="#ppt_x"/>
                                          </p:val>
                                        </p:tav>
                                        <p:tav tm="100000">
                                          <p:val>
                                            <p:strVal val="#ppt_x"/>
                                          </p:val>
                                        </p:tav>
                                      </p:tavLst>
                                    </p:anim>
                                    <p:anim calcmode="lin" valueType="num">
                                      <p:cBhvr additive="base">
                                        <p:cTn id="18" dur="500" fill="hold"/>
                                        <p:tgtEl>
                                          <p:spTgt spid="3584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35843"/>
                                        </p:tgtEl>
                                        <p:attrNameLst>
                                          <p:attrName>style.visibility</p:attrName>
                                        </p:attrNameLst>
                                      </p:cBhvr>
                                      <p:to>
                                        <p:strVal val="visible"/>
                                      </p:to>
                                    </p:set>
                                    <p:anim calcmode="lin" valueType="num">
                                      <p:cBhvr>
                                        <p:cTn id="22" dur="500" fill="hold"/>
                                        <p:tgtEl>
                                          <p:spTgt spid="35843"/>
                                        </p:tgtEl>
                                        <p:attrNameLst>
                                          <p:attrName>ppt_w</p:attrName>
                                        </p:attrNameLst>
                                      </p:cBhvr>
                                      <p:tavLst>
                                        <p:tav tm="0">
                                          <p:val>
                                            <p:fltVal val="0.000000"/>
                                          </p:val>
                                        </p:tav>
                                        <p:tav tm="100000">
                                          <p:val>
                                            <p:strVal val="#ppt_w"/>
                                          </p:val>
                                        </p:tav>
                                      </p:tavLst>
                                    </p:anim>
                                    <p:anim calcmode="lin" valueType="num">
                                      <p:cBhvr>
                                        <p:cTn id="23" dur="500" fill="hold"/>
                                        <p:tgtEl>
                                          <p:spTgt spid="35843"/>
                                        </p:tgtEl>
                                        <p:attrNameLst>
                                          <p:attrName>ppt_h</p:attrName>
                                        </p:attrNameLst>
                                      </p:cBhvr>
                                      <p:tavLst>
                                        <p:tav tm="0">
                                          <p:val>
                                            <p:fltVal val="0.000000"/>
                                          </p:val>
                                        </p:tav>
                                        <p:tav tm="100000">
                                          <p:val>
                                            <p:strVal val="#ppt_h"/>
                                          </p:val>
                                        </p:tav>
                                      </p:tavLst>
                                    </p:anim>
                                  </p:childTnLst>
                                </p:cTn>
                              </p:par>
                            </p:childTnLst>
                          </p:cTn>
                        </p:par>
                        <p:par>
                          <p:cTn id="24" fill="hold">
                            <p:stCondLst>
                              <p:cond delay="3000"/>
                            </p:stCondLst>
                            <p:childTnLst>
                              <p:par>
                                <p:cTn id="25" presetID="26" presetClass="entr" presetSubtype="0" fill="hold" grpId="0" nodeType="after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wipe(down)">
                                      <p:cBhvr>
                                        <p:cTn id="27" dur="290">
                                          <p:stCondLst>
                                            <p:cond delay="0"/>
                                          </p:stCondLst>
                                        </p:cTn>
                                        <p:tgtEl>
                                          <p:spTgt spid="35844"/>
                                        </p:tgtEl>
                                      </p:cBhvr>
                                    </p:animEffect>
                                    <p:anim calcmode="lin" valueType="num">
                                      <p:cBhvr>
                                        <p:cTn id="28" dur="911"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35844"/>
                                        </p:tgtEl>
                                        <p:attrNameLst>
                                          <p:attrName>ppt_y</p:attrName>
                                        </p:attrNameLst>
                                      </p:cBhvr>
                                      <p:tavLst>
                                        <p:tav tm="0" fmla="#ppt_y-sin(pi*$)/3">
                                          <p:val>
                                            <p:fltVal val="0.500000"/>
                                          </p:val>
                                        </p:tav>
                                        <p:tav tm="100000">
                                          <p:val>
                                            <p:fltVal val="1.000000"/>
                                          </p:val>
                                        </p:tav>
                                      </p:tavLst>
                                    </p:anim>
                                    <p:anim calcmode="lin" valueType="num">
                                      <p:cBhvr>
                                        <p:cTn id="30" dur="332" tmFilter="0, 0; 0.125,0.2665; 0.25,0.4; 0.375,0.465; 0.5,0.5;  0.625,0.535; 0.75,0.6; 0.875,0.7335; 1,1">
                                          <p:stCondLst>
                                            <p:cond delay="332"/>
                                          </p:stCondLst>
                                        </p:cTn>
                                        <p:tgtEl>
                                          <p:spTgt spid="35844"/>
                                        </p:tgtEl>
                                        <p:attrNameLst>
                                          <p:attrName>ppt_y</p:attrName>
                                        </p:attrNameLst>
                                      </p:cBhvr>
                                      <p:tavLst>
                                        <p:tav tm="0" fmla="#ppt_y-sin(pi*$)/9">
                                          <p:val>
                                            <p:fltVal val="0.000000"/>
                                          </p:val>
                                        </p:tav>
                                        <p:tav tm="100000">
                                          <p:val>
                                            <p:fltVal val="1.000000"/>
                                          </p:val>
                                        </p:tav>
                                      </p:tavLst>
                                    </p:anim>
                                    <p:anim calcmode="lin" valueType="num">
                                      <p:cBhvr>
                                        <p:cTn id="31" dur="166" tmFilter="0, 0; 0.125,0.2665; 0.25,0.4; 0.375,0.465; 0.5,0.5;  0.625,0.535; 0.75,0.6; 0.875,0.7335; 1,1">
                                          <p:stCondLst>
                                            <p:cond delay="662"/>
                                          </p:stCondLst>
                                        </p:cTn>
                                        <p:tgtEl>
                                          <p:spTgt spid="35844"/>
                                        </p:tgtEl>
                                        <p:attrNameLst>
                                          <p:attrName>ppt_y</p:attrName>
                                        </p:attrNameLst>
                                      </p:cBhvr>
                                      <p:tavLst>
                                        <p:tav tm="0" fmla="#ppt_y-sin(pi*$)/27">
                                          <p:val>
                                            <p:fltVal val="0.000000"/>
                                          </p:val>
                                        </p:tav>
                                        <p:tav tm="100000">
                                          <p:val>
                                            <p:fltVal val="1.000000"/>
                                          </p:val>
                                        </p:tav>
                                      </p:tavLst>
                                    </p:anim>
                                    <p:anim calcmode="lin" valueType="num">
                                      <p:cBhvr>
                                        <p:cTn id="32" dur="82" tmFilter="0, 0; 0.125,0.2665; 0.25,0.4; 0.375,0.465; 0.5,0.5;  0.625,0.535; 0.75,0.6; 0.875,0.7335; 1,1">
                                          <p:stCondLst>
                                            <p:cond delay="828"/>
                                          </p:stCondLst>
                                        </p:cTn>
                                        <p:tgtEl>
                                          <p:spTgt spid="35844"/>
                                        </p:tgtEl>
                                        <p:attrNameLst>
                                          <p:attrName>ppt_y</p:attrName>
                                        </p:attrNameLst>
                                      </p:cBhvr>
                                      <p:tavLst>
                                        <p:tav tm="0" fmla="#ppt_y-sin(pi*$)/81">
                                          <p:val>
                                            <p:fltVal val="0.000000"/>
                                          </p:val>
                                        </p:tav>
                                        <p:tav tm="100000">
                                          <p:val>
                                            <p:fltVal val="1.000000"/>
                                          </p:val>
                                        </p:tav>
                                      </p:tavLst>
                                    </p:anim>
                                    <p:animScale>
                                      <p:cBhvr>
                                        <p:cTn id="33" dur="13">
                                          <p:stCondLst>
                                            <p:cond delay="325"/>
                                          </p:stCondLst>
                                        </p:cTn>
                                        <p:tgtEl>
                                          <p:spTgt spid="35844"/>
                                        </p:tgtEl>
                                      </p:cBhvr>
                                      <p:to x="100000" y="60000"/>
                                    </p:animScale>
                                    <p:animScale>
                                      <p:cBhvr>
                                        <p:cTn id="34" dur="83" decel="50000">
                                          <p:stCondLst>
                                            <p:cond delay="338"/>
                                          </p:stCondLst>
                                        </p:cTn>
                                        <p:tgtEl>
                                          <p:spTgt spid="35844"/>
                                        </p:tgtEl>
                                      </p:cBhvr>
                                      <p:to x="100000" y="100000"/>
                                    </p:animScale>
                                    <p:animScale>
                                      <p:cBhvr>
                                        <p:cTn id="35" dur="13">
                                          <p:stCondLst>
                                            <p:cond delay="656"/>
                                          </p:stCondLst>
                                        </p:cTn>
                                        <p:tgtEl>
                                          <p:spTgt spid="35844"/>
                                        </p:tgtEl>
                                      </p:cBhvr>
                                      <p:to x="100000" y="80000"/>
                                    </p:animScale>
                                    <p:animScale>
                                      <p:cBhvr>
                                        <p:cTn id="36" dur="83" decel="50000">
                                          <p:stCondLst>
                                            <p:cond delay="669"/>
                                          </p:stCondLst>
                                        </p:cTn>
                                        <p:tgtEl>
                                          <p:spTgt spid="35844"/>
                                        </p:tgtEl>
                                      </p:cBhvr>
                                      <p:to x="100000" y="100000"/>
                                    </p:animScale>
                                    <p:animScale>
                                      <p:cBhvr>
                                        <p:cTn id="37" dur="13">
                                          <p:stCondLst>
                                            <p:cond delay="821"/>
                                          </p:stCondLst>
                                        </p:cTn>
                                        <p:tgtEl>
                                          <p:spTgt spid="35844"/>
                                        </p:tgtEl>
                                      </p:cBhvr>
                                      <p:to x="100000" y="90000"/>
                                    </p:animScale>
                                    <p:animScale>
                                      <p:cBhvr>
                                        <p:cTn id="38" dur="83" decel="50000">
                                          <p:stCondLst>
                                            <p:cond delay="834"/>
                                          </p:stCondLst>
                                        </p:cTn>
                                        <p:tgtEl>
                                          <p:spTgt spid="35844"/>
                                        </p:tgtEl>
                                      </p:cBhvr>
                                      <p:to x="100000" y="100000"/>
                                    </p:animScale>
                                    <p:animScale>
                                      <p:cBhvr>
                                        <p:cTn id="39" dur="13">
                                          <p:stCondLst>
                                            <p:cond delay="904"/>
                                          </p:stCondLst>
                                        </p:cTn>
                                        <p:tgtEl>
                                          <p:spTgt spid="35844"/>
                                        </p:tgtEl>
                                      </p:cBhvr>
                                      <p:to x="100000" y="95000"/>
                                    </p:animScale>
                                    <p:animScale>
                                      <p:cBhvr>
                                        <p:cTn id="40" dur="83" decel="50000">
                                          <p:stCondLst>
                                            <p:cond delay="917"/>
                                          </p:stCondLst>
                                        </p:cTn>
                                        <p:tgtEl>
                                          <p:spTgt spid="35844"/>
                                        </p:tgtEl>
                                      </p:cBhvr>
                                      <p:to x="100000" y="100000"/>
                                    </p:animScale>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5845"/>
                                        </p:tgtEl>
                                        <p:attrNameLst>
                                          <p:attrName>style.visibility</p:attrName>
                                        </p:attrNameLst>
                                      </p:cBhvr>
                                      <p:to>
                                        <p:strVal val="visible"/>
                                      </p:to>
                                    </p:set>
                                    <p:anim calcmode="lin" valueType="num">
                                      <p:cBhvr>
                                        <p:cTn id="44" dur="500" fill="hold"/>
                                        <p:tgtEl>
                                          <p:spTgt spid="35845"/>
                                        </p:tgtEl>
                                        <p:attrNameLst>
                                          <p:attrName>ppt_w</p:attrName>
                                        </p:attrNameLst>
                                      </p:cBhvr>
                                      <p:tavLst>
                                        <p:tav tm="0">
                                          <p:val>
                                            <p:fltVal val="0.000000"/>
                                          </p:val>
                                        </p:tav>
                                        <p:tav tm="100000">
                                          <p:val>
                                            <p:strVal val="#ppt_w"/>
                                          </p:val>
                                        </p:tav>
                                      </p:tavLst>
                                    </p:anim>
                                    <p:anim calcmode="lin" valueType="num">
                                      <p:cBhvr>
                                        <p:cTn id="45" dur="500" fill="hold"/>
                                        <p:tgtEl>
                                          <p:spTgt spid="35845"/>
                                        </p:tgtEl>
                                        <p:attrNameLst>
                                          <p:attrName>ppt_h</p:attrName>
                                        </p:attrNameLst>
                                      </p:cBhvr>
                                      <p:tavLst>
                                        <p:tav tm="0">
                                          <p:val>
                                            <p:fltVal val="0.000000"/>
                                          </p:val>
                                        </p:tav>
                                        <p:tav tm="100000">
                                          <p:val>
                                            <p:strVal val="#ppt_h"/>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35846"/>
                                        </p:tgtEl>
                                        <p:attrNameLst>
                                          <p:attrName>style.visibility</p:attrName>
                                        </p:attrNameLst>
                                      </p:cBhvr>
                                      <p:to>
                                        <p:strVal val="visible"/>
                                      </p:to>
                                    </p:set>
                                    <p:anim calcmode="lin" valueType="num">
                                      <p:cBhvr additive="base">
                                        <p:cTn id="49" dur="500" fill="hold"/>
                                        <p:tgtEl>
                                          <p:spTgt spid="35846"/>
                                        </p:tgtEl>
                                        <p:attrNameLst>
                                          <p:attrName>ppt_x</p:attrName>
                                        </p:attrNameLst>
                                      </p:cBhvr>
                                      <p:tavLst>
                                        <p:tav tm="0">
                                          <p:val>
                                            <p:strVal val="#ppt_x"/>
                                          </p:val>
                                        </p:tav>
                                        <p:tav tm="100000">
                                          <p:val>
                                            <p:strVal val="#ppt_x"/>
                                          </p:val>
                                        </p:tav>
                                      </p:tavLst>
                                    </p:anim>
                                    <p:anim calcmode="lin" valueType="num">
                                      <p:cBhvr additive="base">
                                        <p:cTn id="50" dur="500" fill="hold"/>
                                        <p:tgtEl>
                                          <p:spTgt spid="35846"/>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55" presetClass="entr" presetSubtype="0" fill="hold" grpId="0" nodeType="afterEffect">
                                  <p:stCondLst>
                                    <p:cond delay="0"/>
                                  </p:stCondLst>
                                  <p:childTnLst>
                                    <p:set>
                                      <p:cBhvr>
                                        <p:cTn id="53" dur="1" fill="hold">
                                          <p:stCondLst>
                                            <p:cond delay="0"/>
                                          </p:stCondLst>
                                        </p:cTn>
                                        <p:tgtEl>
                                          <p:spTgt spid="35848"/>
                                        </p:tgtEl>
                                        <p:attrNameLst>
                                          <p:attrName>style.visibility</p:attrName>
                                        </p:attrNameLst>
                                      </p:cBhvr>
                                      <p:to>
                                        <p:strVal val="visible"/>
                                      </p:to>
                                    </p:set>
                                    <p:anim calcmode="lin" valueType="num">
                                      <p:cBhvr>
                                        <p:cTn id="54" dur="1000" fill="hold"/>
                                        <p:tgtEl>
                                          <p:spTgt spid="35848"/>
                                        </p:tgtEl>
                                        <p:attrNameLst>
                                          <p:attrName>ppt_w</p:attrName>
                                        </p:attrNameLst>
                                      </p:cBhvr>
                                      <p:tavLst>
                                        <p:tav tm="0">
                                          <p:val>
                                            <p:strVal val="#ppt_w*0.70"/>
                                          </p:val>
                                        </p:tav>
                                        <p:tav tm="100000">
                                          <p:val>
                                            <p:strVal val="#ppt_w"/>
                                          </p:val>
                                        </p:tav>
                                      </p:tavLst>
                                    </p:anim>
                                    <p:anim calcmode="lin" valueType="num">
                                      <p:cBhvr>
                                        <p:cTn id="55" dur="1000" fill="hold"/>
                                        <p:tgtEl>
                                          <p:spTgt spid="35848"/>
                                        </p:tgtEl>
                                        <p:attrNameLst>
                                          <p:attrName>ppt_h</p:attrName>
                                        </p:attrNameLst>
                                      </p:cBhvr>
                                      <p:tavLst>
                                        <p:tav tm="0">
                                          <p:val>
                                            <p:strVal val="#ppt_h"/>
                                          </p:val>
                                        </p:tav>
                                        <p:tav tm="100000">
                                          <p:val>
                                            <p:strVal val="#ppt_h"/>
                                          </p:val>
                                        </p:tav>
                                      </p:tavLst>
                                    </p:anim>
                                    <p:animEffect transition="in" filter="fade">
                                      <p:cBhvr>
                                        <p:cTn id="56" dur="1000"/>
                                        <p:tgtEl>
                                          <p:spTgt spid="35848"/>
                                        </p:tgtEl>
                                      </p:cBhvr>
                                    </p:animEffect>
                                  </p:childTnLst>
                                </p:cTn>
                              </p:par>
                            </p:childTnLst>
                          </p:cTn>
                        </p:par>
                        <p:par>
                          <p:cTn id="57" fill="hold">
                            <p:stCondLst>
                              <p:cond delay="6000"/>
                            </p:stCondLst>
                            <p:childTnLst>
                              <p:par>
                                <p:cTn id="58" presetID="2" presetClass="entr" presetSubtype="4" fill="hold" grpId="0" nodeType="afterEffect">
                                  <p:stCondLst>
                                    <p:cond delay="0"/>
                                  </p:stCondLst>
                                  <p:childTnLst>
                                    <p:set>
                                      <p:cBhvr>
                                        <p:cTn id="59" dur="1" fill="hold">
                                          <p:stCondLst>
                                            <p:cond delay="0"/>
                                          </p:stCondLst>
                                        </p:cTn>
                                        <p:tgtEl>
                                          <p:spTgt spid="35852"/>
                                        </p:tgtEl>
                                        <p:attrNameLst>
                                          <p:attrName>style.visibility</p:attrName>
                                        </p:attrNameLst>
                                      </p:cBhvr>
                                      <p:to>
                                        <p:strVal val="visible"/>
                                      </p:to>
                                    </p:set>
                                    <p:anim calcmode="lin" valueType="num">
                                      <p:cBhvr additive="base">
                                        <p:cTn id="60" dur="500" fill="hold"/>
                                        <p:tgtEl>
                                          <p:spTgt spid="35852"/>
                                        </p:tgtEl>
                                        <p:attrNameLst>
                                          <p:attrName>ppt_x</p:attrName>
                                        </p:attrNameLst>
                                      </p:cBhvr>
                                      <p:tavLst>
                                        <p:tav tm="0">
                                          <p:val>
                                            <p:strVal val="#ppt_x"/>
                                          </p:val>
                                        </p:tav>
                                        <p:tav tm="100000">
                                          <p:val>
                                            <p:strVal val="#ppt_x"/>
                                          </p:val>
                                        </p:tav>
                                      </p:tavLst>
                                    </p:anim>
                                    <p:anim calcmode="lin" valueType="num">
                                      <p:cBhvr additive="base">
                                        <p:cTn id="61" dur="500" fill="hold"/>
                                        <p:tgtEl>
                                          <p:spTgt spid="35852"/>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55" presetClass="entr" presetSubtype="0" fill="hold" grpId="0" nodeType="afterEffect">
                                  <p:stCondLst>
                                    <p:cond delay="0"/>
                                  </p:stCondLst>
                                  <p:childTnLst>
                                    <p:set>
                                      <p:cBhvr>
                                        <p:cTn id="64" dur="1" fill="hold">
                                          <p:stCondLst>
                                            <p:cond delay="0"/>
                                          </p:stCondLst>
                                        </p:cTn>
                                        <p:tgtEl>
                                          <p:spTgt spid="35854"/>
                                        </p:tgtEl>
                                        <p:attrNameLst>
                                          <p:attrName>style.visibility</p:attrName>
                                        </p:attrNameLst>
                                      </p:cBhvr>
                                      <p:to>
                                        <p:strVal val="visible"/>
                                      </p:to>
                                    </p:set>
                                    <p:anim calcmode="lin" valueType="num">
                                      <p:cBhvr>
                                        <p:cTn id="65" dur="1000" fill="hold"/>
                                        <p:tgtEl>
                                          <p:spTgt spid="35854"/>
                                        </p:tgtEl>
                                        <p:attrNameLst>
                                          <p:attrName>ppt_w</p:attrName>
                                        </p:attrNameLst>
                                      </p:cBhvr>
                                      <p:tavLst>
                                        <p:tav tm="0">
                                          <p:val>
                                            <p:strVal val="#ppt_w*0.70"/>
                                          </p:val>
                                        </p:tav>
                                        <p:tav tm="100000">
                                          <p:val>
                                            <p:strVal val="#ppt_w"/>
                                          </p:val>
                                        </p:tav>
                                      </p:tavLst>
                                    </p:anim>
                                    <p:anim calcmode="lin" valueType="num">
                                      <p:cBhvr>
                                        <p:cTn id="66" dur="1000" fill="hold"/>
                                        <p:tgtEl>
                                          <p:spTgt spid="35854"/>
                                        </p:tgtEl>
                                        <p:attrNameLst>
                                          <p:attrName>ppt_h</p:attrName>
                                        </p:attrNameLst>
                                      </p:cBhvr>
                                      <p:tavLst>
                                        <p:tav tm="0">
                                          <p:val>
                                            <p:strVal val="#ppt_h"/>
                                          </p:val>
                                        </p:tav>
                                        <p:tav tm="100000">
                                          <p:val>
                                            <p:strVal val="#ppt_h"/>
                                          </p:val>
                                        </p:tav>
                                      </p:tavLst>
                                    </p:anim>
                                    <p:animEffect transition="in" filter="fade">
                                      <p:cBhvr>
                                        <p:cTn id="67" dur="1000"/>
                                        <p:tgtEl>
                                          <p:spTgt spid="35854"/>
                                        </p:tgtEl>
                                      </p:cBhvr>
                                    </p:animEffect>
                                  </p:childTnLst>
                                </p:cTn>
                              </p:par>
                            </p:childTnLst>
                          </p:cTn>
                        </p:par>
                        <p:par>
                          <p:cTn id="68" fill="hold">
                            <p:stCondLst>
                              <p:cond delay="7500"/>
                            </p:stCondLst>
                            <p:childTnLst>
                              <p:par>
                                <p:cTn id="69" presetID="2" presetClass="entr" presetSubtype="4" fill="hold" nodeType="afterEffect">
                                  <p:stCondLst>
                                    <p:cond delay="0"/>
                                  </p:stCondLst>
                                  <p:childTnLst>
                                    <p:set>
                                      <p:cBhvr>
                                        <p:cTn id="70" dur="1" fill="hold">
                                          <p:stCondLst>
                                            <p:cond delay="0"/>
                                          </p:stCondLst>
                                        </p:cTn>
                                        <p:tgtEl>
                                          <p:spTgt spid="35857"/>
                                        </p:tgtEl>
                                        <p:attrNameLst>
                                          <p:attrName>style.visibility</p:attrName>
                                        </p:attrNameLst>
                                      </p:cBhvr>
                                      <p:to>
                                        <p:strVal val="visible"/>
                                      </p:to>
                                    </p:set>
                                    <p:anim calcmode="lin" valueType="num">
                                      <p:cBhvr additive="base">
                                        <p:cTn id="71" dur="500" fill="hold"/>
                                        <p:tgtEl>
                                          <p:spTgt spid="35857"/>
                                        </p:tgtEl>
                                        <p:attrNameLst>
                                          <p:attrName>ppt_x</p:attrName>
                                        </p:attrNameLst>
                                      </p:cBhvr>
                                      <p:tavLst>
                                        <p:tav tm="0">
                                          <p:val>
                                            <p:strVal val="#ppt_x"/>
                                          </p:val>
                                        </p:tav>
                                        <p:tav tm="100000">
                                          <p:val>
                                            <p:strVal val="#ppt_x"/>
                                          </p:val>
                                        </p:tav>
                                      </p:tavLst>
                                    </p:anim>
                                    <p:anim calcmode="lin" valueType="num">
                                      <p:cBhvr additive="base">
                                        <p:cTn id="72" dur="500" fill="hold"/>
                                        <p:tgtEl>
                                          <p:spTgt spid="3585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858"/>
                                        </p:tgtEl>
                                        <p:attrNameLst>
                                          <p:attrName>style.visibility</p:attrName>
                                        </p:attrNameLst>
                                      </p:cBhvr>
                                      <p:to>
                                        <p:strVal val="visible"/>
                                      </p:to>
                                    </p:set>
                                    <p:anim calcmode="lin" valueType="num">
                                      <p:cBhvr additive="base">
                                        <p:cTn id="75" dur="500" fill="hold"/>
                                        <p:tgtEl>
                                          <p:spTgt spid="35858"/>
                                        </p:tgtEl>
                                        <p:attrNameLst>
                                          <p:attrName>ppt_x</p:attrName>
                                        </p:attrNameLst>
                                      </p:cBhvr>
                                      <p:tavLst>
                                        <p:tav tm="0">
                                          <p:val>
                                            <p:strVal val="#ppt_x"/>
                                          </p:val>
                                        </p:tav>
                                        <p:tav tm="100000">
                                          <p:val>
                                            <p:strVal val="#ppt_x"/>
                                          </p:val>
                                        </p:tav>
                                      </p:tavLst>
                                    </p:anim>
                                    <p:anim calcmode="lin" valueType="num">
                                      <p:cBhvr additive="base">
                                        <p:cTn id="76" dur="500" fill="hold"/>
                                        <p:tgtEl>
                                          <p:spTgt spid="35858"/>
                                        </p:tgtEl>
                                        <p:attrNameLst>
                                          <p:attrName>ppt_y</p:attrName>
                                        </p:attrNameLst>
                                      </p:cBhvr>
                                      <p:tavLst>
                                        <p:tav tm="0">
                                          <p:val>
                                            <p:strVal val="1+#ppt_h/2"/>
                                          </p:val>
                                        </p:tav>
                                        <p:tav tm="100000">
                                          <p:val>
                                            <p:strVal val="#ppt_y"/>
                                          </p:val>
                                        </p:tav>
                                      </p:tavLst>
                                    </p:anim>
                                  </p:childTnLst>
                                </p:cTn>
                              </p:par>
                              <p:par>
                                <p:cTn id="77" presetID="26" presetClass="entr" presetSubtype="0" fill="hold" grpId="0" nodeType="withEffect">
                                  <p:stCondLst>
                                    <p:cond delay="0"/>
                                  </p:stCondLst>
                                  <p:childTnLst>
                                    <p:set>
                                      <p:cBhvr>
                                        <p:cTn id="78" dur="1" fill="hold">
                                          <p:stCondLst>
                                            <p:cond delay="0"/>
                                          </p:stCondLst>
                                        </p:cTn>
                                        <p:tgtEl>
                                          <p:spTgt spid="35859"/>
                                        </p:tgtEl>
                                        <p:attrNameLst>
                                          <p:attrName>style.visibility</p:attrName>
                                        </p:attrNameLst>
                                      </p:cBhvr>
                                      <p:to>
                                        <p:strVal val="visible"/>
                                      </p:to>
                                    </p:set>
                                    <p:animEffect transition="in" filter="wipe(down)">
                                      <p:cBhvr>
                                        <p:cTn id="79" dur="290">
                                          <p:stCondLst>
                                            <p:cond delay="0"/>
                                          </p:stCondLst>
                                        </p:cTn>
                                        <p:tgtEl>
                                          <p:spTgt spid="35859"/>
                                        </p:tgtEl>
                                      </p:cBhvr>
                                    </p:animEffect>
                                    <p:anim calcmode="lin" valueType="num">
                                      <p:cBhvr>
                                        <p:cTn id="80" dur="911" tmFilter="0,0; 0.14,0.36; 0.43,0.73; 0.71,0.91; 1.0,1.0">
                                          <p:stCondLst>
                                            <p:cond delay="0"/>
                                          </p:stCondLst>
                                        </p:cTn>
                                        <p:tgtEl>
                                          <p:spTgt spid="35859"/>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35859"/>
                                        </p:tgtEl>
                                        <p:attrNameLst>
                                          <p:attrName>ppt_y</p:attrName>
                                        </p:attrNameLst>
                                      </p:cBhvr>
                                      <p:tavLst>
                                        <p:tav tm="0" fmla="#ppt_y-sin(pi*$)/3">
                                          <p:val>
                                            <p:fltVal val="0.500000"/>
                                          </p:val>
                                        </p:tav>
                                        <p:tav tm="100000">
                                          <p:val>
                                            <p:fltVal val="1.000000"/>
                                          </p:val>
                                        </p:tav>
                                      </p:tavLst>
                                    </p:anim>
                                    <p:anim calcmode="lin" valueType="num">
                                      <p:cBhvr>
                                        <p:cTn id="82" dur="332" tmFilter="0, 0; 0.125,0.2665; 0.25,0.4; 0.375,0.465; 0.5,0.5;  0.625,0.535; 0.75,0.6; 0.875,0.7335; 1,1">
                                          <p:stCondLst>
                                            <p:cond delay="332"/>
                                          </p:stCondLst>
                                        </p:cTn>
                                        <p:tgtEl>
                                          <p:spTgt spid="35859"/>
                                        </p:tgtEl>
                                        <p:attrNameLst>
                                          <p:attrName>ppt_y</p:attrName>
                                        </p:attrNameLst>
                                      </p:cBhvr>
                                      <p:tavLst>
                                        <p:tav tm="0" fmla="#ppt_y-sin(pi*$)/9">
                                          <p:val>
                                            <p:fltVal val="0.000000"/>
                                          </p:val>
                                        </p:tav>
                                        <p:tav tm="100000">
                                          <p:val>
                                            <p:fltVal val="1.000000"/>
                                          </p:val>
                                        </p:tav>
                                      </p:tavLst>
                                    </p:anim>
                                    <p:anim calcmode="lin" valueType="num">
                                      <p:cBhvr>
                                        <p:cTn id="83" dur="166" tmFilter="0, 0; 0.125,0.2665; 0.25,0.4; 0.375,0.465; 0.5,0.5;  0.625,0.535; 0.75,0.6; 0.875,0.7335; 1,1">
                                          <p:stCondLst>
                                            <p:cond delay="662"/>
                                          </p:stCondLst>
                                        </p:cTn>
                                        <p:tgtEl>
                                          <p:spTgt spid="35859"/>
                                        </p:tgtEl>
                                        <p:attrNameLst>
                                          <p:attrName>ppt_y</p:attrName>
                                        </p:attrNameLst>
                                      </p:cBhvr>
                                      <p:tavLst>
                                        <p:tav tm="0" fmla="#ppt_y-sin(pi*$)/27">
                                          <p:val>
                                            <p:fltVal val="0.000000"/>
                                          </p:val>
                                        </p:tav>
                                        <p:tav tm="100000">
                                          <p:val>
                                            <p:fltVal val="1.000000"/>
                                          </p:val>
                                        </p:tav>
                                      </p:tavLst>
                                    </p:anim>
                                    <p:anim calcmode="lin" valueType="num">
                                      <p:cBhvr>
                                        <p:cTn id="84" dur="82" tmFilter="0, 0; 0.125,0.2665; 0.25,0.4; 0.375,0.465; 0.5,0.5;  0.625,0.535; 0.75,0.6; 0.875,0.7335; 1,1">
                                          <p:stCondLst>
                                            <p:cond delay="828"/>
                                          </p:stCondLst>
                                        </p:cTn>
                                        <p:tgtEl>
                                          <p:spTgt spid="35859"/>
                                        </p:tgtEl>
                                        <p:attrNameLst>
                                          <p:attrName>ppt_y</p:attrName>
                                        </p:attrNameLst>
                                      </p:cBhvr>
                                      <p:tavLst>
                                        <p:tav tm="0" fmla="#ppt_y-sin(pi*$)/81">
                                          <p:val>
                                            <p:fltVal val="0.000000"/>
                                          </p:val>
                                        </p:tav>
                                        <p:tav tm="100000">
                                          <p:val>
                                            <p:fltVal val="1.000000"/>
                                          </p:val>
                                        </p:tav>
                                      </p:tavLst>
                                    </p:anim>
                                    <p:animScale>
                                      <p:cBhvr>
                                        <p:cTn id="85" dur="13">
                                          <p:stCondLst>
                                            <p:cond delay="325"/>
                                          </p:stCondLst>
                                        </p:cTn>
                                        <p:tgtEl>
                                          <p:spTgt spid="35859"/>
                                        </p:tgtEl>
                                      </p:cBhvr>
                                      <p:to x="100000" y="60000"/>
                                    </p:animScale>
                                    <p:animScale>
                                      <p:cBhvr>
                                        <p:cTn id="86" dur="83" decel="50000">
                                          <p:stCondLst>
                                            <p:cond delay="338"/>
                                          </p:stCondLst>
                                        </p:cTn>
                                        <p:tgtEl>
                                          <p:spTgt spid="35859"/>
                                        </p:tgtEl>
                                      </p:cBhvr>
                                      <p:to x="100000" y="100000"/>
                                    </p:animScale>
                                    <p:animScale>
                                      <p:cBhvr>
                                        <p:cTn id="87" dur="13">
                                          <p:stCondLst>
                                            <p:cond delay="656"/>
                                          </p:stCondLst>
                                        </p:cTn>
                                        <p:tgtEl>
                                          <p:spTgt spid="35859"/>
                                        </p:tgtEl>
                                      </p:cBhvr>
                                      <p:to x="100000" y="80000"/>
                                    </p:animScale>
                                    <p:animScale>
                                      <p:cBhvr>
                                        <p:cTn id="88" dur="83" decel="50000">
                                          <p:stCondLst>
                                            <p:cond delay="669"/>
                                          </p:stCondLst>
                                        </p:cTn>
                                        <p:tgtEl>
                                          <p:spTgt spid="35859"/>
                                        </p:tgtEl>
                                      </p:cBhvr>
                                      <p:to x="100000" y="100000"/>
                                    </p:animScale>
                                    <p:animScale>
                                      <p:cBhvr>
                                        <p:cTn id="89" dur="13">
                                          <p:stCondLst>
                                            <p:cond delay="821"/>
                                          </p:stCondLst>
                                        </p:cTn>
                                        <p:tgtEl>
                                          <p:spTgt spid="35859"/>
                                        </p:tgtEl>
                                      </p:cBhvr>
                                      <p:to x="100000" y="90000"/>
                                    </p:animScale>
                                    <p:animScale>
                                      <p:cBhvr>
                                        <p:cTn id="90" dur="83" decel="50000">
                                          <p:stCondLst>
                                            <p:cond delay="834"/>
                                          </p:stCondLst>
                                        </p:cTn>
                                        <p:tgtEl>
                                          <p:spTgt spid="35859"/>
                                        </p:tgtEl>
                                      </p:cBhvr>
                                      <p:to x="100000" y="100000"/>
                                    </p:animScale>
                                    <p:animScale>
                                      <p:cBhvr>
                                        <p:cTn id="91" dur="13">
                                          <p:stCondLst>
                                            <p:cond delay="904"/>
                                          </p:stCondLst>
                                        </p:cTn>
                                        <p:tgtEl>
                                          <p:spTgt spid="35859"/>
                                        </p:tgtEl>
                                      </p:cBhvr>
                                      <p:to x="100000" y="95000"/>
                                    </p:animScale>
                                    <p:animScale>
                                      <p:cBhvr>
                                        <p:cTn id="92" dur="83" decel="50000">
                                          <p:stCondLst>
                                            <p:cond delay="917"/>
                                          </p:stCondLst>
                                        </p:cTn>
                                        <p:tgtEl>
                                          <p:spTgt spid="35859"/>
                                        </p:tgtEl>
                                      </p:cBhvr>
                                      <p:to x="100000" y="100000"/>
                                    </p:animScale>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35860"/>
                                        </p:tgtEl>
                                        <p:attrNameLst>
                                          <p:attrName>style.visibility</p:attrName>
                                        </p:attrNameLst>
                                      </p:cBhvr>
                                      <p:to>
                                        <p:strVal val="visible"/>
                                      </p:to>
                                    </p:set>
                                    <p:anim calcmode="lin" valueType="num">
                                      <p:cBhvr additive="base">
                                        <p:cTn id="96" dur="500" fill="hold"/>
                                        <p:tgtEl>
                                          <p:spTgt spid="35860"/>
                                        </p:tgtEl>
                                        <p:attrNameLst>
                                          <p:attrName>ppt_x</p:attrName>
                                        </p:attrNameLst>
                                      </p:cBhvr>
                                      <p:tavLst>
                                        <p:tav tm="0">
                                          <p:val>
                                            <p:strVal val="#ppt_x"/>
                                          </p:val>
                                        </p:tav>
                                        <p:tav tm="100000">
                                          <p:val>
                                            <p:strVal val="#ppt_x"/>
                                          </p:val>
                                        </p:tav>
                                      </p:tavLst>
                                    </p:anim>
                                    <p:anim calcmode="lin" valueType="num">
                                      <p:cBhvr additive="base">
                                        <p:cTn id="97" dur="500" fill="hold"/>
                                        <p:tgtEl>
                                          <p:spTgt spid="35860"/>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5" presetClass="entr" presetSubtype="0" fill="hold" grpId="0" nodeType="afterEffect">
                                  <p:stCondLst>
                                    <p:cond delay="0"/>
                                  </p:stCondLst>
                                  <p:childTnLst>
                                    <p:set>
                                      <p:cBhvr>
                                        <p:cTn id="100" dur="1" fill="hold">
                                          <p:stCondLst>
                                            <p:cond delay="0"/>
                                          </p:stCondLst>
                                        </p:cTn>
                                        <p:tgtEl>
                                          <p:spTgt spid="35861"/>
                                        </p:tgtEl>
                                        <p:attrNameLst>
                                          <p:attrName>style.visibility</p:attrName>
                                        </p:attrNameLst>
                                      </p:cBhvr>
                                      <p:to>
                                        <p:strVal val="visible"/>
                                      </p:to>
                                    </p:set>
                                    <p:anim calcmode="lin" valueType="num">
                                      <p:cBhvr>
                                        <p:cTn id="101" dur="1000" fill="hold"/>
                                        <p:tgtEl>
                                          <p:spTgt spid="35861"/>
                                        </p:tgtEl>
                                        <p:attrNameLst>
                                          <p:attrName>ppt_w</p:attrName>
                                        </p:attrNameLst>
                                      </p:cBhvr>
                                      <p:tavLst>
                                        <p:tav tm="0">
                                          <p:val>
                                            <p:strVal val="#ppt_w*0.70"/>
                                          </p:val>
                                        </p:tav>
                                        <p:tav tm="100000">
                                          <p:val>
                                            <p:strVal val="#ppt_w"/>
                                          </p:val>
                                        </p:tav>
                                      </p:tavLst>
                                    </p:anim>
                                    <p:anim calcmode="lin" valueType="num">
                                      <p:cBhvr>
                                        <p:cTn id="102" dur="1000" fill="hold"/>
                                        <p:tgtEl>
                                          <p:spTgt spid="35861"/>
                                        </p:tgtEl>
                                        <p:attrNameLst>
                                          <p:attrName>ppt_h</p:attrName>
                                        </p:attrNameLst>
                                      </p:cBhvr>
                                      <p:tavLst>
                                        <p:tav tm="0">
                                          <p:val>
                                            <p:strVal val="#ppt_h"/>
                                          </p:val>
                                        </p:tav>
                                        <p:tav tm="100000">
                                          <p:val>
                                            <p:strVal val="#ppt_h"/>
                                          </p:val>
                                        </p:tav>
                                      </p:tavLst>
                                    </p:anim>
                                    <p:animEffect transition="in" filter="fade">
                                      <p:cBhvr>
                                        <p:cTn id="103" dur="1000"/>
                                        <p:tgtEl>
                                          <p:spTgt spid="3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3" grpId="0"/>
      <p:bldP spid="35841" grpId="0" bldLvl="0" animBg="1"/>
      <p:bldP spid="35842" grpId="0" bldLvl="0" animBg="1"/>
      <p:bldP spid="35843" grpId="0"/>
      <p:bldP spid="35845" grpId="0"/>
      <p:bldP spid="35844" grpId="0"/>
      <p:bldP spid="35846" grpId="0" bldLvl="0" animBg="1"/>
      <p:bldP spid="35848" grpId="0"/>
      <p:bldP spid="35852" grpId="0" bldLvl="0" animBg="1"/>
      <p:bldP spid="35854" grpId="0"/>
      <p:bldP spid="35859" grpId="0"/>
      <p:bldP spid="35860" grpId="0" bldLvl="0" animBg="1"/>
      <p:bldP spid="358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63" name="标题 81944"/>
          <p:cNvSpPr>
            <a:spLocks noGrp="1"/>
          </p:cNvSpPr>
          <p:nvPr/>
        </p:nvSpPr>
        <p:spPr>
          <a:xfrm>
            <a:off x="4486275" y="145415"/>
            <a:ext cx="3219450" cy="730885"/>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lnSpc>
                <a:spcPct val="100000"/>
              </a:lnSpc>
            </a:pPr>
            <a:r>
              <a:rPr lang="zh-CN" altLang="en-US" sz="4000" b="1" dirty="0">
                <a:solidFill>
                  <a:srgbClr val="FF0000"/>
                </a:solidFill>
                <a:latin typeface="微软雅黑" panose="020B0503020204020204" pitchFamily="34" charset="-122"/>
                <a:ea typeface="微软雅黑" panose="020B0503020204020204" pitchFamily="34" charset="-122"/>
              </a:rPr>
              <a:t>结  构  内  容</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15340" y="1022350"/>
            <a:ext cx="10561955" cy="5405755"/>
          </a:xfrm>
          <a:prstGeom prst="rect">
            <a:avLst/>
          </a:prstGeom>
          <a:noFill/>
        </p:spPr>
        <p:txBody>
          <a:bodyPr wrap="square" rtlCol="0" anchor="t">
            <a:spAutoFit/>
          </a:bodyPr>
          <a:p>
            <a:pPr algn="l">
              <a:lnSpc>
                <a:spcPct val="120000"/>
              </a:lnSpc>
            </a:pPr>
            <a:r>
              <a:rPr lang="zh-CN" altLang="zh-CN" sz="3600" b="1">
                <a:solidFill>
                  <a:srgbClr val="FF0000"/>
                </a:solidFill>
                <a:latin typeface="华文中宋" panose="02010600040101010101" pitchFamily="2" charset="-122"/>
                <a:ea typeface="华文中宋" panose="02010600040101010101" pitchFamily="2" charset="-122"/>
                <a:sym typeface="+mn-ea"/>
              </a:rPr>
              <a:t>第一段：</a:t>
            </a:r>
            <a:r>
              <a:rPr lang="zh-CN" altLang="zh-CN" sz="3600" b="1">
                <a:solidFill>
                  <a:schemeClr val="tx1"/>
                </a:solidFill>
                <a:latin typeface="华文中宋" panose="02010600040101010101" pitchFamily="2" charset="-122"/>
                <a:ea typeface="华文中宋" panose="02010600040101010101" pitchFamily="2" charset="-122"/>
                <a:sym typeface="+mn-ea"/>
              </a:rPr>
              <a:t>写项脊轩修葺前后的不同变化，以</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喜</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贯穿。</a:t>
            </a:r>
            <a:endParaRPr lang="zh-CN" altLang="zh-CN" sz="3600" b="1">
              <a:solidFill>
                <a:schemeClr val="tx1"/>
              </a:solidFill>
              <a:latin typeface="华文中宋" panose="02010600040101010101" pitchFamily="2" charset="-122"/>
              <a:ea typeface="华文中宋" panose="02010600040101010101" pitchFamily="2" charset="-122"/>
              <a:sym typeface="+mn-ea"/>
            </a:endParaRPr>
          </a:p>
          <a:p>
            <a:pPr algn="l">
              <a:lnSpc>
                <a:spcPct val="120000"/>
              </a:lnSpc>
            </a:pPr>
            <a:r>
              <a:rPr lang="zh-CN" altLang="zh-CN" sz="3600" b="1">
                <a:solidFill>
                  <a:srgbClr val="FF0000"/>
                </a:solidFill>
                <a:latin typeface="华文中宋" panose="02010600040101010101" pitchFamily="2" charset="-122"/>
                <a:ea typeface="华文中宋" panose="02010600040101010101" pitchFamily="2" charset="-122"/>
                <a:sym typeface="+mn-ea"/>
              </a:rPr>
              <a:t>第二段：</a:t>
            </a:r>
            <a:r>
              <a:rPr lang="zh-CN" altLang="zh-CN" sz="3600" b="1">
                <a:solidFill>
                  <a:schemeClr val="tx1"/>
                </a:solidFill>
                <a:latin typeface="华文中宋" panose="02010600040101010101" pitchFamily="2" charset="-122"/>
                <a:ea typeface="华文中宋" panose="02010600040101010101" pitchFamily="2" charset="-122"/>
                <a:sym typeface="+mn-ea"/>
              </a:rPr>
              <a:t>叙写项脊轩的变迁，回忆母亲和祖母的往事，用</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悲</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贯穿。</a:t>
            </a:r>
            <a:endParaRPr lang="zh-CN" altLang="en-US" sz="3600" b="1">
              <a:solidFill>
                <a:schemeClr val="tx1"/>
              </a:solidFill>
              <a:latin typeface="华文中宋" panose="02010600040101010101" pitchFamily="2" charset="-122"/>
              <a:ea typeface="华文中宋" panose="02010600040101010101" pitchFamily="2" charset="-122"/>
            </a:endParaRPr>
          </a:p>
          <a:p>
            <a:pPr>
              <a:lnSpc>
                <a:spcPct val="120000"/>
              </a:lnSpc>
            </a:pPr>
            <a:r>
              <a:rPr lang="zh-CN" altLang="zh-CN" sz="3600" b="1">
                <a:solidFill>
                  <a:srgbClr val="FF0000"/>
                </a:solidFill>
                <a:latin typeface="华文中宋" panose="02010600040101010101" pitchFamily="2" charset="-122"/>
                <a:ea typeface="华文中宋" panose="02010600040101010101" pitchFamily="2" charset="-122"/>
                <a:sym typeface="+mn-ea"/>
              </a:rPr>
              <a:t>第三段：</a:t>
            </a:r>
            <a:r>
              <a:rPr lang="zh-CN" altLang="zh-CN" sz="3600" b="1">
                <a:solidFill>
                  <a:schemeClr val="tx1"/>
                </a:solidFill>
                <a:latin typeface="华文中宋" panose="02010600040101010101" pitchFamily="2" charset="-122"/>
                <a:ea typeface="华文中宋" panose="02010600040101010101" pitchFamily="2" charset="-122"/>
                <a:sym typeface="+mn-ea"/>
              </a:rPr>
              <a:t>叙写自己闭门苦读的情景及小轩多次遭火未焚的事情，是写</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悲</a:t>
            </a:r>
            <a:r>
              <a:rPr lang="en-US" altLang="zh-CN" sz="3600" b="1">
                <a:solidFill>
                  <a:schemeClr val="tx1"/>
                </a:solidFill>
                <a:latin typeface="华文中宋" panose="02010600040101010101" pitchFamily="2" charset="-122"/>
                <a:ea typeface="华文中宋" panose="02010600040101010101" pitchFamily="2" charset="-122"/>
                <a:sym typeface="+mn-ea"/>
              </a:rPr>
              <a:t>”</a:t>
            </a:r>
            <a:r>
              <a:rPr lang="zh-CN" altLang="zh-CN" sz="3600" b="1">
                <a:solidFill>
                  <a:schemeClr val="tx1"/>
                </a:solidFill>
                <a:latin typeface="华文中宋" panose="02010600040101010101" pitchFamily="2" charset="-122"/>
                <a:ea typeface="华文中宋" panose="02010600040101010101" pitchFamily="2" charset="-122"/>
                <a:sym typeface="+mn-ea"/>
              </a:rPr>
              <a:t>的进一步补充</a:t>
            </a:r>
            <a:r>
              <a:rPr lang="zh-CN" altLang="zh-CN" sz="3600">
                <a:solidFill>
                  <a:schemeClr val="tx1"/>
                </a:solidFill>
                <a:latin typeface="华文中宋" panose="02010600040101010101" pitchFamily="2" charset="-122"/>
                <a:ea typeface="华文中宋" panose="02010600040101010101" pitchFamily="2" charset="-122"/>
                <a:sym typeface="+mn-ea"/>
              </a:rPr>
              <a:t>。</a:t>
            </a:r>
            <a:endParaRPr lang="zh-CN" altLang="zh-CN" sz="3600">
              <a:solidFill>
                <a:schemeClr val="tx1"/>
              </a:solidFill>
              <a:latin typeface="华文中宋" panose="02010600040101010101" pitchFamily="2" charset="-122"/>
              <a:ea typeface="华文中宋" panose="02010600040101010101" pitchFamily="2" charset="-122"/>
              <a:sym typeface="+mn-ea"/>
            </a:endParaRPr>
          </a:p>
          <a:p>
            <a:pPr>
              <a:lnSpc>
                <a:spcPct val="120000"/>
              </a:lnSpc>
            </a:pPr>
            <a:r>
              <a:rPr lang="zh-CN" altLang="zh-CN" sz="3600" b="1">
                <a:solidFill>
                  <a:srgbClr val="FF0000"/>
                </a:solidFill>
                <a:latin typeface="华文中宋" panose="02010600040101010101" pitchFamily="2" charset="-122"/>
                <a:ea typeface="华文中宋" panose="02010600040101010101" pitchFamily="2" charset="-122"/>
                <a:sym typeface="+mn-ea"/>
              </a:rPr>
              <a:t>第四、五段：</a:t>
            </a:r>
            <a:r>
              <a:rPr lang="zh-CN" altLang="zh-CN" sz="3600" b="1">
                <a:solidFill>
                  <a:schemeClr val="tx1"/>
                </a:solidFill>
                <a:latin typeface="华文中宋" panose="02010600040101010101" pitchFamily="2" charset="-122"/>
                <a:ea typeface="华文中宋" panose="02010600040101010101" pitchFamily="2" charset="-122"/>
                <a:sym typeface="+mn-ea"/>
              </a:rPr>
              <a:t>是补写，通过补叙，表达对亡妻的怀念之情。</a:t>
            </a:r>
            <a:endParaRPr lang="zh-CN" altLang="zh-CN" sz="3600" b="1">
              <a:solidFill>
                <a:schemeClr val="tx1"/>
              </a:solidFill>
              <a:latin typeface="华文中宋" panose="02010600040101010101" pitchFamily="2" charset="-122"/>
              <a:ea typeface="华文中宋" panose="020106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5863"/>
                                        </p:tgtEl>
                                        <p:attrNameLst>
                                          <p:attrName>style.visibility</p:attrName>
                                        </p:attrNameLst>
                                      </p:cBhvr>
                                      <p:to>
                                        <p:strVal val="visible"/>
                                      </p:to>
                                    </p:set>
                                    <p:anim calcmode="lin" valueType="num">
                                      <p:cBhvr additive="base">
                                        <p:cTn id="7" dur="1000" fill="hold"/>
                                        <p:tgtEl>
                                          <p:spTgt spid="35863"/>
                                        </p:tgtEl>
                                        <p:attrNameLst>
                                          <p:attrName>ppt_x</p:attrName>
                                        </p:attrNameLst>
                                      </p:cBhvr>
                                      <p:tavLst>
                                        <p:tav tm="0">
                                          <p:val>
                                            <p:strVal val="#ppt_x"/>
                                          </p:val>
                                        </p:tav>
                                        <p:tav tm="100000">
                                          <p:val>
                                            <p:strVal val="#ppt_x"/>
                                          </p:val>
                                        </p:tav>
                                      </p:tavLst>
                                    </p:anim>
                                    <p:anim calcmode="lin" valueType="num">
                                      <p:cBhvr additive="base">
                                        <p:cTn id="8" dur="1000" fill="hold"/>
                                        <p:tgtEl>
                                          <p:spTgt spid="3586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
                                            <p:txEl>
                                              <p:pRg st="1" end="1"/>
                                            </p:txEl>
                                          </p:spTgt>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childTnLst>
                          </p:cTn>
                        </p:par>
                        <p:par>
                          <p:cTn id="27" fill="hold">
                            <p:stCondLst>
                              <p:cond delay="4000"/>
                            </p:stCondLst>
                            <p:childTnLst>
                              <p:par>
                                <p:cTn id="28" presetID="55"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文本框 2"/>
          <p:cNvSpPr txBox="1"/>
          <p:nvPr/>
        </p:nvSpPr>
        <p:spPr>
          <a:xfrm>
            <a:off x="147320" y="129540"/>
            <a:ext cx="2237740" cy="706755"/>
          </a:xfrm>
          <a:prstGeom prst="rect">
            <a:avLst/>
          </a:prstGeom>
          <a:solidFill>
            <a:srgbClr val="FFFF00"/>
          </a:solidFill>
          <a:ln w="9525">
            <a:noFill/>
          </a:ln>
        </p:spPr>
        <p:txBody>
          <a:bodyPr wrap="square" anchor="t" anchorCtr="0">
            <a:spAutoFit/>
          </a:bodyPr>
          <a:p>
            <a:r>
              <a:rPr lang="zh-CN" altLang="en-US" sz="4000" b="1">
                <a:solidFill>
                  <a:srgbClr val="FF0000"/>
                </a:solidFill>
                <a:latin typeface="微软雅黑" panose="020B0503020204020204" pitchFamily="34" charset="-122"/>
                <a:ea typeface="微软雅黑" panose="020B0503020204020204" pitchFamily="34" charset="-122"/>
              </a:rPr>
              <a:t>课文翻译</a:t>
            </a:r>
            <a:endParaRPr lang="zh-CN" altLang="en-US" sz="4000" b="1">
              <a:solidFill>
                <a:srgbClr val="FF0000"/>
              </a:solidFill>
              <a:latin typeface="微软雅黑" panose="020B0503020204020204" pitchFamily="34" charset="-122"/>
              <a:ea typeface="微软雅黑" panose="020B0503020204020204" pitchFamily="34" charset="-122"/>
            </a:endParaRPr>
          </a:p>
        </p:txBody>
      </p:sp>
      <p:sp>
        <p:nvSpPr>
          <p:cNvPr id="36865" name="文本框 1"/>
          <p:cNvSpPr txBox="1"/>
          <p:nvPr/>
        </p:nvSpPr>
        <p:spPr>
          <a:xfrm>
            <a:off x="234950" y="28575"/>
            <a:ext cx="11722100" cy="6572250"/>
          </a:xfrm>
          <a:prstGeom prst="rect">
            <a:avLst/>
          </a:prstGeom>
          <a:noFill/>
          <a:ln w="9525">
            <a:noFill/>
          </a:ln>
        </p:spPr>
        <p:txBody>
          <a:bodyPr wrap="square" anchor="t" anchorCtr="0">
            <a:spAutoFit/>
          </a:bodyPr>
          <a:p>
            <a:pPr>
              <a:lnSpc>
                <a:spcPct val="130000"/>
              </a:lnSpc>
            </a:pPr>
            <a:r>
              <a:rPr lang="en-US" altLang="zh-CN" b="1">
                <a:solidFill>
                  <a:srgbClr val="0F0F0F"/>
                </a:solidFill>
                <a:latin typeface="华文中宋" panose="02010600040101010101" pitchFamily="2" charset="-122"/>
                <a:ea typeface="华文中宋" panose="02010600040101010101" pitchFamily="2" charset="-122"/>
              </a:rPr>
              <a:t>                                       </a:t>
            </a:r>
            <a:r>
              <a:rPr lang="en-US" altLang="zh-CN" sz="3600" b="1">
                <a:solidFill>
                  <a:srgbClr val="0F0F0F"/>
                </a:solidFill>
                <a:latin typeface="微软雅黑" panose="020B0503020204020204" pitchFamily="34" charset="-122"/>
                <a:ea typeface="微软雅黑" panose="020B0503020204020204" pitchFamily="34" charset="-122"/>
              </a:rPr>
              <a:t>           </a:t>
            </a:r>
            <a:r>
              <a:rPr lang="zh-CN" altLang="zh-CN" sz="3600" b="1">
                <a:solidFill>
                  <a:schemeClr val="tx1"/>
                </a:solidFill>
                <a:latin typeface="微软雅黑" panose="020B0503020204020204" pitchFamily="34" charset="-122"/>
                <a:ea typeface="微软雅黑" panose="020B0503020204020204" pitchFamily="34" charset="-122"/>
              </a:rPr>
              <a:t>项脊轩志</a:t>
            </a:r>
            <a:r>
              <a:rPr lang="en-US" altLang="zh-CN" sz="3600" b="1">
                <a:solidFill>
                  <a:srgbClr val="FF0000"/>
                </a:solidFill>
                <a:latin typeface="微软雅黑" panose="020B0503020204020204" pitchFamily="34" charset="-122"/>
                <a:ea typeface="微软雅黑" panose="020B0503020204020204" pitchFamily="34" charset="-122"/>
              </a:rPr>
              <a:t> </a:t>
            </a:r>
            <a:r>
              <a:rPr lang="en-US" altLang="zh-CN" sz="3600" b="1">
                <a:solidFill>
                  <a:srgbClr val="0F0F0F"/>
                </a:solidFill>
                <a:latin typeface="微软雅黑" panose="020B0503020204020204" pitchFamily="34" charset="-122"/>
                <a:ea typeface="微软雅黑" panose="020B0503020204020204" pitchFamily="34" charset="-122"/>
              </a:rPr>
              <a:t>  </a:t>
            </a:r>
            <a:r>
              <a:rPr lang="zh-CN" altLang="en-US" sz="2800" b="1">
                <a:solidFill>
                  <a:srgbClr val="1F23C8"/>
                </a:solidFill>
                <a:latin typeface="微软雅黑" panose="020B0503020204020204" pitchFamily="34" charset="-122"/>
                <a:ea typeface="微软雅黑" panose="020B0503020204020204" pitchFamily="34" charset="-122"/>
              </a:rPr>
              <a:t>归有光</a:t>
            </a:r>
            <a:endParaRPr lang="zh-CN" altLang="zh-CN" sz="2000">
              <a:solidFill>
                <a:srgbClr val="1F23C8"/>
              </a:solidFill>
              <a:latin typeface="华文中宋" panose="02010600040101010101" pitchFamily="2" charset="-122"/>
              <a:ea typeface="华文中宋" panose="02010600040101010101" pitchFamily="2" charset="-122"/>
            </a:endParaRPr>
          </a:p>
          <a:p>
            <a:pPr>
              <a:lnSpc>
                <a:spcPct val="130000"/>
              </a:lnSpc>
            </a:pPr>
            <a:r>
              <a:rPr lang="zh-CN" altLang="zh-CN" sz="3600">
                <a:solidFill>
                  <a:srgbClr val="0F0F0F"/>
                </a:solidFill>
                <a:latin typeface="微软雅黑" panose="020B0503020204020204" pitchFamily="34" charset="-122"/>
                <a:ea typeface="微软雅黑" panose="020B0503020204020204" pitchFamily="34" charset="-122"/>
              </a:rPr>
              <a:t>　　 </a:t>
            </a:r>
            <a:r>
              <a:rPr lang="zh-CN" altLang="zh-CN" sz="3600" b="1">
                <a:solidFill>
                  <a:srgbClr val="0F0F0F"/>
                </a:solidFill>
                <a:latin typeface="微软雅黑" panose="020B0503020204020204" pitchFamily="34" charset="-122"/>
                <a:ea typeface="微软雅黑" panose="020B0503020204020204" pitchFamily="34" charset="-122"/>
              </a:rPr>
              <a:t>项脊</a:t>
            </a:r>
            <a:r>
              <a:rPr lang="zh-CN" altLang="zh-CN" sz="3600" b="1">
                <a:solidFill>
                  <a:srgbClr val="FF0000"/>
                </a:solidFill>
                <a:latin typeface="微软雅黑" panose="020B0503020204020204" pitchFamily="34" charset="-122"/>
                <a:ea typeface="微软雅黑" panose="020B0503020204020204" pitchFamily="34" charset="-122"/>
              </a:rPr>
              <a:t>轩</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FF0000"/>
                </a:solidFill>
                <a:latin typeface="微软雅黑" panose="020B0503020204020204" pitchFamily="34" charset="-122"/>
                <a:ea typeface="微软雅黑" panose="020B0503020204020204" pitchFamily="34" charset="-122"/>
              </a:rPr>
              <a:t>旧</a:t>
            </a:r>
            <a:r>
              <a:rPr lang="zh-CN" altLang="zh-CN" sz="3600" b="1">
                <a:solidFill>
                  <a:srgbClr val="0F0F0F"/>
                </a:solidFill>
                <a:latin typeface="微软雅黑" panose="020B0503020204020204" pitchFamily="34" charset="-122"/>
                <a:ea typeface="微软雅黑" panose="020B0503020204020204" pitchFamily="34" charset="-122"/>
              </a:rPr>
              <a:t>南阁子也。室仅</a:t>
            </a:r>
            <a:r>
              <a:rPr lang="zh-CN" altLang="zh-CN" sz="3600" b="1" u="sng">
                <a:solidFill>
                  <a:srgbClr val="FF0000"/>
                </a:solidFill>
                <a:latin typeface="微软雅黑" panose="020B0503020204020204" pitchFamily="34" charset="-122"/>
                <a:ea typeface="微软雅黑" panose="020B0503020204020204" pitchFamily="34" charset="-122"/>
              </a:rPr>
              <a:t>方丈</a:t>
            </a:r>
            <a:r>
              <a:rPr lang="zh-CN" altLang="zh-CN" sz="3600" b="1">
                <a:solidFill>
                  <a:srgbClr val="0F0F0F"/>
                </a:solidFill>
                <a:latin typeface="微软雅黑" panose="020B0503020204020204" pitchFamily="34" charset="-122"/>
                <a:ea typeface="微软雅黑" panose="020B0503020204020204" pitchFamily="34" charset="-122"/>
              </a:rPr>
              <a:t>，可容一人居。百年老屋，尘泥</a:t>
            </a:r>
            <a:r>
              <a:rPr lang="zh-CN" altLang="zh-CN" sz="3600" b="1" u="sng">
                <a:solidFill>
                  <a:srgbClr val="FF0000"/>
                </a:solidFill>
                <a:latin typeface="微软雅黑" panose="020B0503020204020204" pitchFamily="34" charset="-122"/>
                <a:ea typeface="微软雅黑" panose="020B0503020204020204" pitchFamily="34" charset="-122"/>
              </a:rPr>
              <a:t>渗漉</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latin typeface="微软雅黑" panose="020B0503020204020204" pitchFamily="34" charset="-122"/>
                <a:ea typeface="微软雅黑" panose="020B0503020204020204" pitchFamily="34" charset="-122"/>
              </a:rPr>
              <a:t>雨泽</a:t>
            </a:r>
            <a:r>
              <a:rPr lang="zh-CN" altLang="zh-CN" sz="3600" b="1">
                <a:solidFill>
                  <a:srgbClr val="FF0000"/>
                </a:solidFill>
                <a:latin typeface="微软雅黑" panose="020B0503020204020204" pitchFamily="34" charset="-122"/>
                <a:ea typeface="微软雅黑" panose="020B0503020204020204" pitchFamily="34" charset="-122"/>
              </a:rPr>
              <a:t>下注</a:t>
            </a:r>
            <a:r>
              <a:rPr lang="zh-CN" altLang="zh-CN" sz="3600" b="1">
                <a:solidFill>
                  <a:srgbClr val="0F0F0F"/>
                </a:solidFill>
                <a:latin typeface="微软雅黑" panose="020B0503020204020204" pitchFamily="34" charset="-122"/>
                <a:ea typeface="微软雅黑" panose="020B0503020204020204" pitchFamily="34" charset="-122"/>
              </a:rPr>
              <a:t>；每移</a:t>
            </a:r>
            <a:r>
              <a:rPr lang="zh-CN" altLang="zh-CN" sz="3600" b="1">
                <a:solidFill>
                  <a:srgbClr val="FF0000"/>
                </a:solidFill>
                <a:latin typeface="微软雅黑" panose="020B0503020204020204" pitchFamily="34" charset="-122"/>
                <a:ea typeface="微软雅黑" panose="020B0503020204020204" pitchFamily="34" charset="-122"/>
              </a:rPr>
              <a:t>案</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FF0000"/>
                </a:solidFill>
                <a:latin typeface="微软雅黑" panose="020B0503020204020204" pitchFamily="34" charset="-122"/>
                <a:ea typeface="微软雅黑" panose="020B0503020204020204" pitchFamily="34" charset="-122"/>
              </a:rPr>
              <a:t>顾视</a:t>
            </a:r>
            <a:r>
              <a:rPr lang="zh-CN" altLang="zh-CN" sz="3600" b="1" u="sng">
                <a:solidFill>
                  <a:srgbClr val="FF0000"/>
                </a:solidFill>
                <a:latin typeface="微软雅黑" panose="020B0503020204020204" pitchFamily="34" charset="-122"/>
                <a:ea typeface="微软雅黑" panose="020B0503020204020204" pitchFamily="34" charset="-122"/>
              </a:rPr>
              <a:t>无可置者</a:t>
            </a:r>
            <a:r>
              <a:rPr lang="zh-CN" altLang="zh-CN" sz="3600" b="1">
                <a:solidFill>
                  <a:srgbClr val="0F0F0F"/>
                </a:solidFill>
                <a:latin typeface="微软雅黑" panose="020B0503020204020204" pitchFamily="34" charset="-122"/>
                <a:ea typeface="微软雅黑" panose="020B0503020204020204" pitchFamily="34" charset="-122"/>
              </a:rPr>
              <a:t>。又北</a:t>
            </a:r>
            <a:r>
              <a:rPr lang="zh-CN" altLang="zh-CN" sz="3600" b="1">
                <a:solidFill>
                  <a:srgbClr val="FF0000"/>
                </a:solidFill>
                <a:latin typeface="微软雅黑" panose="020B0503020204020204" pitchFamily="34" charset="-122"/>
                <a:ea typeface="微软雅黑" panose="020B0503020204020204" pitchFamily="34" charset="-122"/>
              </a:rPr>
              <a:t>向</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latin typeface="微软雅黑" panose="020B0503020204020204" pitchFamily="34" charset="-122"/>
                <a:ea typeface="微软雅黑" panose="020B0503020204020204" pitchFamily="34" charset="-122"/>
              </a:rPr>
              <a:t>不能</a:t>
            </a:r>
            <a:r>
              <a:rPr lang="zh-CN" altLang="zh-CN" sz="3600" b="1">
                <a:solidFill>
                  <a:schemeClr val="tx1"/>
                </a:solidFill>
                <a:latin typeface="微软雅黑" panose="020B0503020204020204" pitchFamily="34" charset="-122"/>
                <a:ea typeface="微软雅黑" panose="020B0503020204020204" pitchFamily="34" charset="-122"/>
              </a:rPr>
              <a:t>得日</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latin typeface="微软雅黑" panose="020B0503020204020204" pitchFamily="34" charset="-122"/>
                <a:ea typeface="微软雅黑" panose="020B0503020204020204" pitchFamily="34" charset="-122"/>
              </a:rPr>
              <a:t>日过午已</a:t>
            </a:r>
            <a:r>
              <a:rPr lang="zh-CN" altLang="zh-CN" sz="3600" b="1">
                <a:solidFill>
                  <a:schemeClr val="tx1"/>
                </a:solidFill>
                <a:latin typeface="微软雅黑" panose="020B0503020204020204" pitchFamily="34" charset="-122"/>
                <a:ea typeface="微软雅黑" panose="020B0503020204020204" pitchFamily="34" charset="-122"/>
              </a:rPr>
              <a:t>昏</a:t>
            </a:r>
            <a:r>
              <a:rPr lang="zh-CN" altLang="zh-CN" sz="3600" b="1">
                <a:solidFill>
                  <a:srgbClr val="0F0F0F"/>
                </a:solidFill>
                <a:latin typeface="微软雅黑" panose="020B0503020204020204" pitchFamily="34" charset="-122"/>
                <a:ea typeface="微软雅黑" panose="020B0503020204020204" pitchFamily="34" charset="-122"/>
              </a:rPr>
              <a:t>。余稍为</a:t>
            </a:r>
            <a:r>
              <a:rPr lang="zh-CN" altLang="zh-CN" sz="3600" b="1">
                <a:solidFill>
                  <a:srgbClr val="FF0000"/>
                </a:solidFill>
                <a:latin typeface="微软雅黑" panose="020B0503020204020204" pitchFamily="34" charset="-122"/>
                <a:ea typeface="微软雅黑" panose="020B0503020204020204" pitchFamily="34" charset="-122"/>
              </a:rPr>
              <a:t>修葺</a:t>
            </a:r>
            <a:r>
              <a:rPr lang="zh-CN" altLang="zh-CN" sz="3600" b="1">
                <a:solidFill>
                  <a:srgbClr val="0F0F0F"/>
                </a:solidFill>
                <a:latin typeface="微软雅黑" panose="020B0503020204020204" pitchFamily="34" charset="-122"/>
                <a:ea typeface="微软雅黑" panose="020B0503020204020204" pitchFamily="34" charset="-122"/>
              </a:rPr>
              <a:t>，使不上漏。</a:t>
            </a:r>
            <a:r>
              <a:rPr lang="zh-CN" altLang="zh-CN" sz="3600" b="1">
                <a:solidFill>
                  <a:srgbClr val="FF0000"/>
                </a:solidFill>
                <a:latin typeface="微软雅黑" panose="020B0503020204020204" pitchFamily="34" charset="-122"/>
                <a:ea typeface="微软雅黑" panose="020B0503020204020204" pitchFamily="34" charset="-122"/>
              </a:rPr>
              <a:t>前辟</a:t>
            </a:r>
            <a:r>
              <a:rPr lang="zh-CN" altLang="zh-CN" sz="3600" b="1">
                <a:solidFill>
                  <a:srgbClr val="0F0F0F"/>
                </a:solidFill>
                <a:latin typeface="微软雅黑" panose="020B0503020204020204" pitchFamily="34" charset="-122"/>
                <a:ea typeface="微软雅黑" panose="020B0503020204020204" pitchFamily="34" charset="-122"/>
              </a:rPr>
              <a:t>四窗，</a:t>
            </a:r>
            <a:r>
              <a:rPr lang="zh-CN" altLang="zh-CN" sz="3600" b="1" u="sng">
                <a:solidFill>
                  <a:srgbClr val="FF0000"/>
                </a:solidFill>
                <a:latin typeface="微软雅黑" panose="020B0503020204020204" pitchFamily="34" charset="-122"/>
                <a:ea typeface="微软雅黑" panose="020B0503020204020204" pitchFamily="34" charset="-122"/>
              </a:rPr>
              <a:t>垣墙周庭</a:t>
            </a:r>
            <a:r>
              <a:rPr lang="zh-CN" altLang="zh-CN" sz="3600" b="1" u="sng">
                <a:solidFill>
                  <a:srgbClr val="0F0F0F"/>
                </a:solidFill>
                <a:latin typeface="微软雅黑" panose="020B0503020204020204" pitchFamily="34" charset="-122"/>
                <a:ea typeface="微软雅黑" panose="020B0503020204020204" pitchFamily="34" charset="-122"/>
              </a:rPr>
              <a:t>，</a:t>
            </a:r>
            <a:r>
              <a:rPr lang="zh-CN" altLang="zh-CN" sz="3600" b="1" u="sng">
                <a:solidFill>
                  <a:srgbClr val="FF0000"/>
                </a:solidFill>
                <a:latin typeface="微软雅黑" panose="020B0503020204020204" pitchFamily="34" charset="-122"/>
                <a:ea typeface="微软雅黑" panose="020B0503020204020204" pitchFamily="34" charset="-122"/>
              </a:rPr>
              <a:t>以当南日</a:t>
            </a:r>
            <a:r>
              <a:rPr lang="zh-CN" altLang="zh-CN" sz="3600" b="1">
                <a:solidFill>
                  <a:srgbClr val="0F0F0F"/>
                </a:solidFill>
                <a:latin typeface="微软雅黑" panose="020B0503020204020204" pitchFamily="34" charset="-122"/>
                <a:ea typeface="微软雅黑" panose="020B0503020204020204" pitchFamily="34" charset="-122"/>
              </a:rPr>
              <a:t>，日影反照，室始</a:t>
            </a:r>
            <a:r>
              <a:rPr lang="zh-CN" altLang="zh-CN" sz="3600" b="1" u="sng">
                <a:solidFill>
                  <a:srgbClr val="FF0000"/>
                </a:solidFill>
                <a:latin typeface="微软雅黑" panose="020B0503020204020204" pitchFamily="34" charset="-122"/>
                <a:ea typeface="微软雅黑" panose="020B0503020204020204" pitchFamily="34" charset="-122"/>
              </a:rPr>
              <a:t>洞然</a:t>
            </a:r>
            <a:r>
              <a:rPr lang="zh-CN" altLang="zh-CN" sz="3600" b="1">
                <a:solidFill>
                  <a:srgbClr val="0F0F0F"/>
                </a:solidFill>
                <a:latin typeface="微软雅黑" panose="020B0503020204020204" pitchFamily="34" charset="-122"/>
                <a:ea typeface="微软雅黑" panose="020B0503020204020204" pitchFamily="34" charset="-122"/>
              </a:rPr>
              <a:t>。又杂植兰桂竹木于庭，旧时</a:t>
            </a:r>
            <a:r>
              <a:rPr lang="zh-CN" altLang="zh-CN" sz="3600" b="1" u="sng">
                <a:solidFill>
                  <a:srgbClr val="FF0000"/>
                </a:solidFill>
                <a:latin typeface="微软雅黑" panose="020B0503020204020204" pitchFamily="34" charset="-122"/>
                <a:ea typeface="微软雅黑" panose="020B0503020204020204" pitchFamily="34" charset="-122"/>
              </a:rPr>
              <a:t>栏楯</a:t>
            </a:r>
            <a:r>
              <a:rPr lang="zh-CN" altLang="zh-CN" sz="3600" b="1">
                <a:solidFill>
                  <a:srgbClr val="0F0F0F"/>
                </a:solidFill>
                <a:latin typeface="微软雅黑" panose="020B0503020204020204" pitchFamily="34" charset="-122"/>
                <a:ea typeface="微软雅黑" panose="020B0503020204020204" pitchFamily="34" charset="-122"/>
              </a:rPr>
              <a:t>，亦遂</a:t>
            </a:r>
            <a:r>
              <a:rPr lang="zh-CN" altLang="zh-CN" sz="3600" b="1" u="sng">
                <a:solidFill>
                  <a:srgbClr val="FF0000"/>
                </a:solidFill>
                <a:latin typeface="微软雅黑" panose="020B0503020204020204" pitchFamily="34" charset="-122"/>
                <a:ea typeface="微软雅黑" panose="020B0503020204020204" pitchFamily="34" charset="-122"/>
              </a:rPr>
              <a:t>增胜</a:t>
            </a:r>
            <a:r>
              <a:rPr lang="zh-CN" altLang="zh-CN" sz="3600" b="1">
                <a:solidFill>
                  <a:srgbClr val="0F0F0F"/>
                </a:solidFill>
                <a:latin typeface="微软雅黑" panose="020B0503020204020204" pitchFamily="34" charset="-122"/>
                <a:ea typeface="微软雅黑" panose="020B0503020204020204" pitchFamily="34" charset="-122"/>
              </a:rPr>
              <a:t>。借书满架，</a:t>
            </a:r>
            <a:r>
              <a:rPr lang="zh-CN" altLang="zh-CN" sz="3600" b="1" u="sng">
                <a:solidFill>
                  <a:srgbClr val="FF0000"/>
                </a:solidFill>
                <a:latin typeface="微软雅黑" panose="020B0503020204020204" pitchFamily="34" charset="-122"/>
                <a:ea typeface="微软雅黑" panose="020B0503020204020204" pitchFamily="34" charset="-122"/>
              </a:rPr>
              <a:t>偃仰啸歌</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u="sng">
                <a:solidFill>
                  <a:srgbClr val="FF0000"/>
                </a:solidFill>
                <a:latin typeface="微软雅黑" panose="020B0503020204020204" pitchFamily="34" charset="-122"/>
                <a:ea typeface="微软雅黑" panose="020B0503020204020204" pitchFamily="34" charset="-122"/>
              </a:rPr>
              <a:t>冥然兀坐</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FF0000"/>
                </a:solidFill>
                <a:latin typeface="微软雅黑" panose="020B0503020204020204" pitchFamily="34" charset="-122"/>
                <a:ea typeface="微软雅黑" panose="020B0503020204020204" pitchFamily="34" charset="-122"/>
              </a:rPr>
              <a:t>万籁有声</a:t>
            </a:r>
            <a:r>
              <a:rPr lang="zh-CN" altLang="zh-CN" sz="3600" b="1">
                <a:solidFill>
                  <a:srgbClr val="0F0F0F"/>
                </a:solidFill>
                <a:latin typeface="微软雅黑" panose="020B0503020204020204" pitchFamily="34" charset="-122"/>
                <a:ea typeface="微软雅黑" panose="020B0503020204020204" pitchFamily="34" charset="-122"/>
              </a:rPr>
              <a:t>；而庭堦（阶）寂寂，小鸟时来啄食，人至不去。</a:t>
            </a:r>
            <a:r>
              <a:rPr lang="zh-CN" altLang="zh-CN" sz="3600" b="1" u="sng">
                <a:solidFill>
                  <a:srgbClr val="FF0000"/>
                </a:solidFill>
                <a:latin typeface="微软雅黑" panose="020B0503020204020204" pitchFamily="34" charset="-122"/>
                <a:ea typeface="微软雅黑" panose="020B0503020204020204" pitchFamily="34" charset="-122"/>
              </a:rPr>
              <a:t>三五之夜</a:t>
            </a:r>
            <a:r>
              <a:rPr lang="zh-CN" altLang="zh-CN" sz="3600" b="1">
                <a:solidFill>
                  <a:srgbClr val="0F0F0F"/>
                </a:solidFill>
                <a:latin typeface="微软雅黑" panose="020B0503020204020204" pitchFamily="34" charset="-122"/>
                <a:ea typeface="微软雅黑" panose="020B0503020204020204" pitchFamily="34" charset="-122"/>
              </a:rPr>
              <a:t>，明月半墙，桂影</a:t>
            </a:r>
            <a:r>
              <a:rPr lang="zh-CN" altLang="zh-CN" sz="3600" b="1">
                <a:solidFill>
                  <a:srgbClr val="FF0000"/>
                </a:solidFill>
                <a:latin typeface="微软雅黑" panose="020B0503020204020204" pitchFamily="34" charset="-122"/>
                <a:ea typeface="微软雅黑" panose="020B0503020204020204" pitchFamily="34" charset="-122"/>
              </a:rPr>
              <a:t>斑驳</a:t>
            </a:r>
            <a:r>
              <a:rPr lang="zh-CN" altLang="zh-CN" sz="3600" b="1">
                <a:solidFill>
                  <a:srgbClr val="0F0F0F"/>
                </a:solidFill>
                <a:latin typeface="微软雅黑" panose="020B0503020204020204" pitchFamily="34" charset="-122"/>
                <a:ea typeface="微软雅黑" panose="020B0503020204020204" pitchFamily="34" charset="-122"/>
              </a:rPr>
              <a:t>，风移影动，</a:t>
            </a:r>
            <a:r>
              <a:rPr lang="zh-CN" altLang="zh-CN" sz="3600" b="1" u="sng">
                <a:solidFill>
                  <a:srgbClr val="FF0000"/>
                </a:solidFill>
                <a:latin typeface="微软雅黑" panose="020B0503020204020204" pitchFamily="34" charset="-122"/>
                <a:ea typeface="微软雅黑" panose="020B0503020204020204" pitchFamily="34" charset="-122"/>
              </a:rPr>
              <a:t>珊珊</a:t>
            </a:r>
            <a:r>
              <a:rPr lang="zh-CN" altLang="zh-CN" sz="3600" b="1">
                <a:solidFill>
                  <a:srgbClr val="0F0F0F"/>
                </a:solidFill>
                <a:latin typeface="微软雅黑" panose="020B0503020204020204" pitchFamily="34" charset="-122"/>
                <a:ea typeface="微软雅黑" panose="020B0503020204020204" pitchFamily="34" charset="-122"/>
              </a:rPr>
              <a:t>可爱。</a:t>
            </a:r>
            <a:endParaRPr lang="zh-CN" altLang="en-US" sz="3600" b="1">
              <a:solidFill>
                <a:srgbClr val="0F0F0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901950" y="1370965"/>
            <a:ext cx="2320925" cy="349250"/>
          </a:xfrm>
          <a:prstGeom prst="rect">
            <a:avLst/>
          </a:prstGeom>
          <a:noFill/>
        </p:spPr>
        <p:txBody>
          <a:bodyPr wrap="none" rtlCol="0">
            <a:spAutoFit/>
          </a:bodyPr>
          <a:p>
            <a:pPr algn="l">
              <a:lnSpc>
                <a:spcPct val="70000"/>
              </a:lnSpc>
            </a:pPr>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旧日的，原来的</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p:cNvSpPr txBox="1"/>
          <p:nvPr/>
        </p:nvSpPr>
        <p:spPr>
          <a:xfrm>
            <a:off x="6609715" y="1370965"/>
            <a:ext cx="1404620" cy="386080"/>
          </a:xfrm>
          <a:prstGeom prst="rect">
            <a:avLst/>
          </a:prstGeom>
          <a:noFill/>
        </p:spPr>
        <p:txBody>
          <a:bodyPr wrap="none" rtlCol="0">
            <a:spAutoFit/>
          </a:bodyPr>
          <a:p>
            <a:pPr algn="l">
              <a:lnSpc>
                <a:spcPct val="80000"/>
              </a:lnSpc>
            </a:pPr>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一丈见方</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5" name="文本框 4"/>
          <p:cNvSpPr txBox="1"/>
          <p:nvPr/>
        </p:nvSpPr>
        <p:spPr>
          <a:xfrm>
            <a:off x="3128010" y="2070735"/>
            <a:ext cx="793750" cy="460375"/>
          </a:xfrm>
          <a:prstGeom prst="rect">
            <a:avLst/>
          </a:prstGeom>
          <a:noFill/>
        </p:spPr>
        <p:txBody>
          <a:bodyPr wrap="none" rtlCol="0">
            <a:spAutoFit/>
          </a:bodyPr>
          <a:p>
            <a:pPr algn="l"/>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渗漏</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7" name="文本框 6"/>
          <p:cNvSpPr txBox="1"/>
          <p:nvPr/>
        </p:nvSpPr>
        <p:spPr>
          <a:xfrm>
            <a:off x="8563610" y="2070735"/>
            <a:ext cx="349313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没有可以挪置（桌案）的地方</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8" name="文本框 7"/>
          <p:cNvSpPr txBox="1"/>
          <p:nvPr/>
        </p:nvSpPr>
        <p:spPr>
          <a:xfrm>
            <a:off x="2019300" y="3495040"/>
            <a:ext cx="815340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四周围绕院子砌上墙，用(北墙）对着南边射来的日光（使其反照室内）</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9" name="文本框 8"/>
          <p:cNvSpPr txBox="1"/>
          <p:nvPr/>
        </p:nvSpPr>
        <p:spPr>
          <a:xfrm>
            <a:off x="1852295" y="2844800"/>
            <a:ext cx="5784850" cy="337185"/>
          </a:xfrm>
          <a:prstGeom prst="rect">
            <a:avLst/>
          </a:prstGeom>
          <a:noFill/>
        </p:spPr>
        <p:txBody>
          <a:bodyPr wrap="none" rtlCol="0">
            <a:spAutoFit/>
          </a:bodyPr>
          <a:p>
            <a:pPr algn="l">
              <a:lnSpc>
                <a:spcPct val="8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垣墙，用作动词，砌上垣墙。垣，矮墙，也泛指墙</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0" name="文本框 9"/>
          <p:cNvSpPr txBox="1"/>
          <p:nvPr/>
        </p:nvSpPr>
        <p:spPr>
          <a:xfrm>
            <a:off x="10337165" y="3495040"/>
            <a:ext cx="145605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明亮的样子</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1" name="文本框 10"/>
          <p:cNvSpPr txBox="1"/>
          <p:nvPr/>
        </p:nvSpPr>
        <p:spPr>
          <a:xfrm>
            <a:off x="5917565" y="4269740"/>
            <a:ext cx="6921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栏杆</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2" name="文本框 11"/>
          <p:cNvSpPr txBox="1"/>
          <p:nvPr/>
        </p:nvSpPr>
        <p:spPr>
          <a:xfrm>
            <a:off x="7952740" y="4315460"/>
            <a:ext cx="2219960" cy="306705"/>
          </a:xfrm>
          <a:prstGeom prst="rect">
            <a:avLst/>
          </a:prstGeom>
          <a:noFill/>
        </p:spPr>
        <p:txBody>
          <a:bodyPr wrap="none" rtlCol="0">
            <a:spAutoFit/>
          </a:bodyPr>
          <a:p>
            <a:pPr algn="l">
              <a:lnSpc>
                <a:spcPct val="7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增加光彩。</a:t>
            </a: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胜，美</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3" name="文本框 12"/>
          <p:cNvSpPr txBox="1"/>
          <p:nvPr/>
        </p:nvSpPr>
        <p:spPr>
          <a:xfrm>
            <a:off x="360045" y="4951095"/>
            <a:ext cx="6921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俯仰</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4" name="文本框 13"/>
          <p:cNvSpPr txBox="1"/>
          <p:nvPr/>
        </p:nvSpPr>
        <p:spPr>
          <a:xfrm>
            <a:off x="1275080" y="4951095"/>
            <a:ext cx="120142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长啸歌吟</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5" name="文本框 14"/>
          <p:cNvSpPr txBox="1"/>
          <p:nvPr/>
        </p:nvSpPr>
        <p:spPr>
          <a:xfrm>
            <a:off x="234950" y="4269740"/>
            <a:ext cx="1710690" cy="306705"/>
          </a:xfrm>
          <a:prstGeom prst="rect">
            <a:avLst/>
          </a:prstGeom>
          <a:noFill/>
        </p:spPr>
        <p:txBody>
          <a:bodyPr wrap="none" rtlCol="0">
            <a:spAutoFit/>
          </a:bodyPr>
          <a:p>
            <a:pPr algn="l">
              <a:lnSpc>
                <a:spcPct val="7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指安居、休息</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6" name="文本框 15"/>
          <p:cNvSpPr txBox="1"/>
          <p:nvPr/>
        </p:nvSpPr>
        <p:spPr>
          <a:xfrm>
            <a:off x="2611120" y="4996180"/>
            <a:ext cx="1965325" cy="368300"/>
          </a:xfrm>
          <a:prstGeom prst="rect">
            <a:avLst/>
          </a:prstGeom>
          <a:noFill/>
        </p:spPr>
        <p:txBody>
          <a:bodyPr wrap="none" rtlCol="0">
            <a:spAutoFit/>
          </a:bodyPr>
          <a:p>
            <a:pPr algn="l">
              <a:lnSpc>
                <a:spcPct val="9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静静地独自端坐</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7" name="文本框 16"/>
          <p:cNvSpPr txBox="1"/>
          <p:nvPr/>
        </p:nvSpPr>
        <p:spPr>
          <a:xfrm>
            <a:off x="5162550" y="5668645"/>
            <a:ext cx="247459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农历每月十五的夜晚</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8" name="文本框 17"/>
          <p:cNvSpPr txBox="1"/>
          <p:nvPr/>
        </p:nvSpPr>
        <p:spPr>
          <a:xfrm>
            <a:off x="2385060" y="6407150"/>
            <a:ext cx="196532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树影摇动的样子</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9" name="文本框 18"/>
          <p:cNvSpPr txBox="1"/>
          <p:nvPr/>
        </p:nvSpPr>
        <p:spPr>
          <a:xfrm>
            <a:off x="147320" y="3496310"/>
            <a:ext cx="120142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阁子北面</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6871" name="文本框 7"/>
          <p:cNvSpPr txBox="1"/>
          <p:nvPr/>
        </p:nvSpPr>
        <p:spPr>
          <a:xfrm>
            <a:off x="5222558" y="2085023"/>
            <a:ext cx="1201420" cy="398780"/>
          </a:xfrm>
          <a:prstGeom prst="rect">
            <a:avLst/>
          </a:prstGeom>
          <a:noFill/>
          <a:ln w="9525">
            <a:noFill/>
          </a:ln>
        </p:spPr>
        <p:txBody>
          <a:bodyPr wrap="none" anchor="t" anchorCtr="0">
            <a:spAutoFit/>
          </a:bodyPr>
          <a:p>
            <a:pPr algn="l"/>
            <a:r>
              <a:rPr lang="zh-CN" altLang="zh-CN" sz="2000" b="1">
                <a:solidFill>
                  <a:srgbClr val="0E0ECE"/>
                </a:solidFill>
                <a:latin typeface="华文中宋" panose="02010600040101010101" pitchFamily="2" charset="-122"/>
                <a:ea typeface="华文中宋" panose="02010600040101010101" pitchFamily="2" charset="-122"/>
              </a:rPr>
              <a:t>往下</a:t>
            </a:r>
            <a:r>
              <a:rPr lang="zh-CN" altLang="zh-CN" sz="2000" b="1">
                <a:solidFill>
                  <a:srgbClr val="0E0ECE"/>
                </a:solidFill>
                <a:latin typeface="华文中宋" panose="02010600040101010101" pitchFamily="2" charset="-122"/>
                <a:ea typeface="华文中宋" panose="02010600040101010101" pitchFamily="2" charset="-122"/>
                <a:sym typeface="+mn-ea"/>
              </a:rPr>
              <a:t>倾泻</a:t>
            </a:r>
            <a:endParaRPr lang="zh-CN" altLang="zh-CN" sz="2000" b="1">
              <a:solidFill>
                <a:srgbClr val="0E0ECE"/>
              </a:solidFill>
              <a:latin typeface="华文中宋" panose="02010600040101010101" pitchFamily="2" charset="-122"/>
              <a:ea typeface="华文中宋" panose="02010600040101010101" pitchFamily="2" charset="-122"/>
              <a:sym typeface="+mn-ea"/>
            </a:endParaRPr>
          </a:p>
        </p:txBody>
      </p:sp>
      <p:sp>
        <p:nvSpPr>
          <p:cNvPr id="36867" name="文本框 3"/>
          <p:cNvSpPr txBox="1"/>
          <p:nvPr/>
        </p:nvSpPr>
        <p:spPr>
          <a:xfrm>
            <a:off x="1496695" y="1366203"/>
            <a:ext cx="1404620" cy="386080"/>
          </a:xfrm>
          <a:prstGeom prst="rect">
            <a:avLst/>
          </a:prstGeom>
          <a:noFill/>
          <a:ln w="9525">
            <a:noFill/>
          </a:ln>
        </p:spPr>
        <p:txBody>
          <a:bodyPr wrap="none" anchor="t" anchorCtr="0">
            <a:spAutoFit/>
          </a:bodyPr>
          <a:p>
            <a:pPr>
              <a:lnSpc>
                <a:spcPct val="80000"/>
              </a:lnSpc>
            </a:pPr>
            <a:r>
              <a:rPr lang="zh-CN" altLang="zh-CN" sz="2400" b="1">
                <a:solidFill>
                  <a:srgbClr val="0E0ECE"/>
                </a:solidFill>
                <a:latin typeface="华文中宋" panose="02010600040101010101" pitchFamily="2" charset="-122"/>
                <a:ea typeface="华文中宋" panose="02010600040101010101" pitchFamily="2" charset="-122"/>
              </a:rPr>
              <a:t>小的房室</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36873" name="文本框 9"/>
          <p:cNvSpPr txBox="1"/>
          <p:nvPr/>
        </p:nvSpPr>
        <p:spPr>
          <a:xfrm>
            <a:off x="7513638" y="2039938"/>
            <a:ext cx="793750"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桌子</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20" name="文本框 19"/>
          <p:cNvSpPr txBox="1"/>
          <p:nvPr/>
        </p:nvSpPr>
        <p:spPr>
          <a:xfrm>
            <a:off x="1052195" y="2780665"/>
            <a:ext cx="836295" cy="398780"/>
          </a:xfrm>
          <a:prstGeom prst="rect">
            <a:avLst/>
          </a:prstGeom>
          <a:noFill/>
          <a:ln w="9525">
            <a:noFill/>
          </a:ln>
        </p:spPr>
        <p:txBody>
          <a:bodyPr wrap="square" anchor="t" anchorCtr="0">
            <a:spAutoFit/>
          </a:bodyPr>
          <a:p>
            <a:r>
              <a:rPr lang="zh-CN" altLang="en-US" sz="2000" b="1">
                <a:solidFill>
                  <a:srgbClr val="0E0ECE"/>
                </a:solidFill>
                <a:latin typeface="华文中宋" panose="02010600040101010101" pitchFamily="2" charset="-122"/>
                <a:ea typeface="华文中宋" panose="02010600040101010101" pitchFamily="2" charset="-122"/>
              </a:rPr>
              <a:t>朝着</a:t>
            </a:r>
            <a:endParaRPr lang="zh-CN" altLang="en-US" sz="2000" b="1">
              <a:solidFill>
                <a:srgbClr val="0E0ECE"/>
              </a:solidFill>
              <a:latin typeface="华文中宋" panose="02010600040101010101" pitchFamily="2" charset="-122"/>
              <a:ea typeface="华文中宋" panose="02010600040101010101" pitchFamily="2" charset="-122"/>
            </a:endParaRPr>
          </a:p>
        </p:txBody>
      </p:sp>
      <p:sp>
        <p:nvSpPr>
          <p:cNvPr id="36877" name="文本框 13"/>
          <p:cNvSpPr txBox="1"/>
          <p:nvPr/>
        </p:nvSpPr>
        <p:spPr>
          <a:xfrm>
            <a:off x="8589963" y="2763838"/>
            <a:ext cx="692150" cy="398780"/>
          </a:xfrm>
          <a:prstGeom prst="rect">
            <a:avLst/>
          </a:prstGeom>
          <a:noFill/>
          <a:ln w="9525">
            <a:noFill/>
          </a:ln>
        </p:spPr>
        <p:txBody>
          <a:bodyPr wrap="none" anchor="t" anchorCtr="0">
            <a:spAutoFit/>
          </a:bodyPr>
          <a:p>
            <a:r>
              <a:rPr lang="zh-CN" altLang="zh-CN" sz="2000" b="1">
                <a:solidFill>
                  <a:srgbClr val="0E0ECE"/>
                </a:solidFill>
                <a:latin typeface="华文中宋" panose="02010600040101010101" pitchFamily="2" charset="-122"/>
                <a:ea typeface="华文中宋" panose="02010600040101010101" pitchFamily="2" charset="-122"/>
              </a:rPr>
              <a:t>修补</a:t>
            </a:r>
            <a:endParaRPr lang="zh-CN" altLang="zh-CN" sz="2000" b="1">
              <a:solidFill>
                <a:srgbClr val="0E0ECE"/>
              </a:solidFill>
              <a:latin typeface="华文中宋" panose="02010600040101010101" pitchFamily="2" charset="-122"/>
              <a:ea typeface="华文中宋" panose="02010600040101010101" pitchFamily="2" charset="-122"/>
            </a:endParaRPr>
          </a:p>
        </p:txBody>
      </p:sp>
      <p:sp>
        <p:nvSpPr>
          <p:cNvPr id="36887" name="文本框 24"/>
          <p:cNvSpPr txBox="1"/>
          <p:nvPr/>
        </p:nvSpPr>
        <p:spPr>
          <a:xfrm>
            <a:off x="4654233" y="4968558"/>
            <a:ext cx="3238500" cy="368300"/>
          </a:xfrm>
          <a:prstGeom prst="rect">
            <a:avLst/>
          </a:prstGeom>
          <a:noFill/>
          <a:ln w="9525">
            <a:noFill/>
          </a:ln>
        </p:spPr>
        <p:txBody>
          <a:bodyPr wrap="none" anchor="t" anchorCtr="0">
            <a:spAutoFit/>
          </a:bodyPr>
          <a:p>
            <a:pPr>
              <a:lnSpc>
                <a:spcPct val="90000"/>
              </a:lnSpc>
            </a:pPr>
            <a:r>
              <a:rPr lang="zh-CN" altLang="zh-CN" sz="2000" b="1">
                <a:solidFill>
                  <a:srgbClr val="0E0ECE"/>
                </a:solidFill>
                <a:latin typeface="华文中宋" panose="02010600040101010101" pitchFamily="2" charset="-122"/>
                <a:ea typeface="华文中宋" panose="02010600040101010101" pitchFamily="2" charset="-122"/>
              </a:rPr>
              <a:t>自然界的一切声音都能听到</a:t>
            </a:r>
            <a:endParaRPr lang="zh-CN" altLang="zh-CN" sz="2000" b="1">
              <a:solidFill>
                <a:srgbClr val="0E0ECE"/>
              </a:solidFill>
              <a:latin typeface="华文中宋" panose="02010600040101010101" pitchFamily="2" charset="-122"/>
              <a:ea typeface="华文中宋" panose="02010600040101010101" pitchFamily="2" charset="-122"/>
            </a:endParaRPr>
          </a:p>
        </p:txBody>
      </p:sp>
      <p:sp>
        <p:nvSpPr>
          <p:cNvPr id="21" name="文本框 20"/>
          <p:cNvSpPr txBox="1"/>
          <p:nvPr/>
        </p:nvSpPr>
        <p:spPr>
          <a:xfrm>
            <a:off x="10871200" y="5668328"/>
            <a:ext cx="692150" cy="398780"/>
          </a:xfrm>
          <a:prstGeom prst="rect">
            <a:avLst/>
          </a:prstGeom>
          <a:noFill/>
          <a:ln w="9525">
            <a:noFill/>
          </a:ln>
        </p:spPr>
        <p:txBody>
          <a:bodyPr wrap="none" anchor="t" anchorCtr="0">
            <a:spAutoFit/>
          </a:bodyPr>
          <a:p>
            <a:r>
              <a:rPr lang="zh-CN" altLang="en-US" sz="2000" b="1">
                <a:solidFill>
                  <a:srgbClr val="0E0ECE"/>
                </a:solidFill>
                <a:latin typeface="华文中宋" panose="02010600040101010101" pitchFamily="2" charset="-122"/>
                <a:ea typeface="华文中宋" panose="02010600040101010101" pitchFamily="2" charset="-122"/>
              </a:rPr>
              <a:t>错杂</a:t>
            </a:r>
            <a:endParaRPr lang="zh-CN" altLang="en-US" sz="2000" b="1">
              <a:solidFill>
                <a:srgbClr val="0E0ECE"/>
              </a:solidFill>
              <a:latin typeface="华文中宋" panose="02010600040101010101" pitchFamily="2" charset="-122"/>
              <a:ea typeface="华文中宋" panose="02010600040101010101" pitchFamily="2" charset="-122"/>
            </a:endParaRPr>
          </a:p>
        </p:txBody>
      </p:sp>
      <p:sp>
        <p:nvSpPr>
          <p:cNvPr id="100" name="文本框 99"/>
          <p:cNvSpPr txBox="1"/>
          <p:nvPr/>
        </p:nvSpPr>
        <p:spPr>
          <a:xfrm>
            <a:off x="4511040" y="6140450"/>
            <a:ext cx="7545705" cy="460375"/>
          </a:xfrm>
          <a:prstGeom prst="rect">
            <a:avLst/>
          </a:prstGeom>
          <a:solidFill>
            <a:srgbClr val="FFFF00"/>
          </a:solidFill>
          <a:ln w="9525">
            <a:noFill/>
          </a:ln>
        </p:spPr>
        <p:txBody>
          <a:bodyPr wrap="squar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第一段：写项脊轩修葺前后的不同变化，以</a:t>
            </a:r>
            <a:r>
              <a:rPr lang="en-US" altLang="zh-CN" sz="2400" b="1">
                <a:solidFill>
                  <a:srgbClr val="0E0ECE"/>
                </a:solidFill>
                <a:latin typeface="华文中宋" panose="02010600040101010101" pitchFamily="2" charset="-122"/>
                <a:ea typeface="华文中宋" panose="02010600040101010101" pitchFamily="2" charset="-122"/>
              </a:rPr>
              <a:t>“</a:t>
            </a:r>
            <a:r>
              <a:rPr lang="zh-CN" altLang="zh-CN" sz="2400" b="1">
                <a:solidFill>
                  <a:srgbClr val="0E0ECE"/>
                </a:solidFill>
                <a:latin typeface="华文中宋" panose="02010600040101010101" pitchFamily="2" charset="-122"/>
                <a:ea typeface="华文中宋" panose="02010600040101010101" pitchFamily="2" charset="-122"/>
              </a:rPr>
              <a:t>喜</a:t>
            </a:r>
            <a:r>
              <a:rPr lang="en-US" altLang="zh-CN" sz="2400" b="1">
                <a:solidFill>
                  <a:srgbClr val="0E0ECE"/>
                </a:solidFill>
                <a:latin typeface="华文中宋" panose="02010600040101010101" pitchFamily="2" charset="-122"/>
                <a:ea typeface="华文中宋" panose="02010600040101010101" pitchFamily="2" charset="-122"/>
              </a:rPr>
              <a:t>”</a:t>
            </a:r>
            <a:r>
              <a:rPr lang="zh-CN" altLang="zh-CN" sz="2400" b="1">
                <a:solidFill>
                  <a:srgbClr val="0E0ECE"/>
                </a:solidFill>
                <a:latin typeface="华文中宋" panose="02010600040101010101" pitchFamily="2" charset="-122"/>
                <a:ea typeface="华文中宋" panose="02010600040101010101" pitchFamily="2" charset="-122"/>
              </a:rPr>
              <a:t>贯穿。</a:t>
            </a:r>
            <a:endParaRPr lang="zh-CN" altLang="en-US" sz="2400" b="1">
              <a:solidFill>
                <a:srgbClr val="0E0ECE"/>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6866"/>
                                        </p:tgtEl>
                                        <p:attrNameLst>
                                          <p:attrName>style.visibility</p:attrName>
                                        </p:attrNameLst>
                                      </p:cBhvr>
                                      <p:to>
                                        <p:strVal val="visible"/>
                                      </p:to>
                                    </p:set>
                                    <p:anim calcmode="lin" valueType="num">
                                      <p:cBhvr additive="base">
                                        <p:cTn id="7" dur="1000" fill="hold"/>
                                        <p:tgtEl>
                                          <p:spTgt spid="36866"/>
                                        </p:tgtEl>
                                        <p:attrNameLst>
                                          <p:attrName>ppt_x</p:attrName>
                                        </p:attrNameLst>
                                      </p:cBhvr>
                                      <p:tavLst>
                                        <p:tav tm="0">
                                          <p:val>
                                            <p:strVal val="#ppt_x"/>
                                          </p:val>
                                        </p:tav>
                                        <p:tav tm="100000">
                                          <p:val>
                                            <p:strVal val="#ppt_x"/>
                                          </p:val>
                                        </p:tav>
                                      </p:tavLst>
                                    </p:anim>
                                    <p:anim calcmode="lin" valueType="num">
                                      <p:cBhvr additive="base">
                                        <p:cTn id="8" dur="1000" fill="hold"/>
                                        <p:tgtEl>
                                          <p:spTgt spid="3686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36865"/>
                                        </p:tgtEl>
                                        <p:attrNameLst>
                                          <p:attrName>style.visibility</p:attrName>
                                        </p:attrNameLst>
                                      </p:cBhvr>
                                      <p:to>
                                        <p:strVal val="visible"/>
                                      </p:to>
                                    </p:set>
                                    <p:anim calcmode="lin" valueType="num">
                                      <p:cBhvr>
                                        <p:cTn id="12" dur="1000" fill="hold"/>
                                        <p:tgtEl>
                                          <p:spTgt spid="36865"/>
                                        </p:tgtEl>
                                        <p:attrNameLst>
                                          <p:attrName>ppt_w</p:attrName>
                                        </p:attrNameLst>
                                      </p:cBhvr>
                                      <p:tavLst>
                                        <p:tav tm="0">
                                          <p:val>
                                            <p:strVal val="#ppt_w*0.70"/>
                                          </p:val>
                                        </p:tav>
                                        <p:tav tm="100000">
                                          <p:val>
                                            <p:strVal val="#ppt_w"/>
                                          </p:val>
                                        </p:tav>
                                      </p:tavLst>
                                    </p:anim>
                                    <p:anim calcmode="lin" valueType="num">
                                      <p:cBhvr>
                                        <p:cTn id="13" dur="1000" fill="hold"/>
                                        <p:tgtEl>
                                          <p:spTgt spid="36865"/>
                                        </p:tgtEl>
                                        <p:attrNameLst>
                                          <p:attrName>ppt_h</p:attrName>
                                        </p:attrNameLst>
                                      </p:cBhvr>
                                      <p:tavLst>
                                        <p:tav tm="0">
                                          <p:val>
                                            <p:strVal val="#ppt_h"/>
                                          </p:val>
                                        </p:tav>
                                        <p:tav tm="100000">
                                          <p:val>
                                            <p:strVal val="#ppt_h"/>
                                          </p:val>
                                        </p:tav>
                                      </p:tavLst>
                                    </p:anim>
                                    <p:animEffect transition="in" filter="fade">
                                      <p:cBhvr>
                                        <p:cTn id="14" dur="1000"/>
                                        <p:tgtEl>
                                          <p:spTgt spid="3686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gtEl>
                                        <p:attrNameLst>
                                          <p:attrName>style.visibility</p:attrName>
                                        </p:attrNameLst>
                                      </p:cBhvr>
                                      <p:to>
                                        <p:strVal val="visible"/>
                                      </p:to>
                                    </p:set>
                                    <p:anim calcmode="lin" valueType="num">
                                      <p:cBhvr additive="base">
                                        <p:cTn id="19" dur="500" fill="hold"/>
                                        <p:tgtEl>
                                          <p:spTgt spid="36867"/>
                                        </p:tgtEl>
                                        <p:attrNameLst>
                                          <p:attrName>ppt_x</p:attrName>
                                        </p:attrNameLst>
                                      </p:cBhvr>
                                      <p:tavLst>
                                        <p:tav tm="0">
                                          <p:val>
                                            <p:strVal val="#ppt_x"/>
                                          </p:val>
                                        </p:tav>
                                        <p:tav tm="100000">
                                          <p:val>
                                            <p:strVal val="#ppt_x"/>
                                          </p:val>
                                        </p:tav>
                                      </p:tavLst>
                                    </p:anim>
                                    <p:anim calcmode="lin" valueType="num">
                                      <p:cBhvr additive="base">
                                        <p:cTn id="20" dur="500" fill="hold"/>
                                        <p:tgtEl>
                                          <p:spTgt spid="3686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6871"/>
                                        </p:tgtEl>
                                        <p:attrNameLst>
                                          <p:attrName>style.visibility</p:attrName>
                                        </p:attrNameLst>
                                      </p:cBhvr>
                                      <p:to>
                                        <p:strVal val="visible"/>
                                      </p:to>
                                    </p:set>
                                    <p:anim calcmode="lin" valueType="num">
                                      <p:cBhvr additive="base">
                                        <p:cTn id="39" dur="500" fill="hold"/>
                                        <p:tgtEl>
                                          <p:spTgt spid="36871"/>
                                        </p:tgtEl>
                                        <p:attrNameLst>
                                          <p:attrName>ppt_x</p:attrName>
                                        </p:attrNameLst>
                                      </p:cBhvr>
                                      <p:tavLst>
                                        <p:tav tm="0">
                                          <p:val>
                                            <p:strVal val="#ppt_x"/>
                                          </p:val>
                                        </p:tav>
                                        <p:tav tm="100000">
                                          <p:val>
                                            <p:strVal val="#ppt_x"/>
                                          </p:val>
                                        </p:tav>
                                      </p:tavLst>
                                    </p:anim>
                                    <p:anim calcmode="lin" valueType="num">
                                      <p:cBhvr additive="base">
                                        <p:cTn id="40" dur="500" fill="hold"/>
                                        <p:tgtEl>
                                          <p:spTgt spid="36871"/>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36873"/>
                                        </p:tgtEl>
                                        <p:attrNameLst>
                                          <p:attrName>style.visibility</p:attrName>
                                        </p:attrNameLst>
                                      </p:cBhvr>
                                      <p:to>
                                        <p:strVal val="visible"/>
                                      </p:to>
                                    </p:set>
                                    <p:anim calcmode="lin" valueType="num">
                                      <p:cBhvr additive="base">
                                        <p:cTn id="44" dur="500" fill="hold"/>
                                        <p:tgtEl>
                                          <p:spTgt spid="36873"/>
                                        </p:tgtEl>
                                        <p:attrNameLst>
                                          <p:attrName>ppt_x</p:attrName>
                                        </p:attrNameLst>
                                      </p:cBhvr>
                                      <p:tavLst>
                                        <p:tav tm="0">
                                          <p:val>
                                            <p:strVal val="#ppt_x"/>
                                          </p:val>
                                        </p:tav>
                                        <p:tav tm="100000">
                                          <p:val>
                                            <p:strVal val="#ppt_x"/>
                                          </p:val>
                                        </p:tav>
                                      </p:tavLst>
                                    </p:anim>
                                    <p:anim calcmode="lin" valueType="num">
                                      <p:cBhvr additive="base">
                                        <p:cTn id="45" dur="500" fill="hold"/>
                                        <p:tgtEl>
                                          <p:spTgt spid="3687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grpId="0" nodeType="afterEffect">
                                  <p:stCondLst>
                                    <p:cond delay="0"/>
                                  </p:stCondLst>
                                  <p:childTnLst>
                                    <p:set>
                                      <p:cBhvr>
                                        <p:cTn id="58" dur="1" fill="hold">
                                          <p:stCondLst>
                                            <p:cond delay="0"/>
                                          </p:stCondLst>
                                        </p:cTn>
                                        <p:tgtEl>
                                          <p:spTgt spid="36877"/>
                                        </p:tgtEl>
                                        <p:attrNameLst>
                                          <p:attrName>style.visibility</p:attrName>
                                        </p:attrNameLst>
                                      </p:cBhvr>
                                      <p:to>
                                        <p:strVal val="visible"/>
                                      </p:to>
                                    </p:set>
                                    <p:anim calcmode="lin" valueType="num">
                                      <p:cBhvr additive="base">
                                        <p:cTn id="59" dur="500" fill="hold"/>
                                        <p:tgtEl>
                                          <p:spTgt spid="36877"/>
                                        </p:tgtEl>
                                        <p:attrNameLst>
                                          <p:attrName>ppt_x</p:attrName>
                                        </p:attrNameLst>
                                      </p:cBhvr>
                                      <p:tavLst>
                                        <p:tav tm="0">
                                          <p:val>
                                            <p:strVal val="#ppt_x"/>
                                          </p:val>
                                        </p:tav>
                                        <p:tav tm="100000">
                                          <p:val>
                                            <p:strVal val="#ppt_x"/>
                                          </p:val>
                                        </p:tav>
                                      </p:tavLst>
                                    </p:anim>
                                    <p:anim calcmode="lin" valueType="num">
                                      <p:cBhvr additive="base">
                                        <p:cTn id="60" dur="500" fill="hold"/>
                                        <p:tgtEl>
                                          <p:spTgt spid="36877"/>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4"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4"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 presetClass="entr" presetSubtype="4"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additive="base">
                                        <p:cTn id="84" dur="500" fill="hold"/>
                                        <p:tgtEl>
                                          <p:spTgt spid="11"/>
                                        </p:tgtEl>
                                        <p:attrNameLst>
                                          <p:attrName>ppt_x</p:attrName>
                                        </p:attrNameLst>
                                      </p:cBhvr>
                                      <p:tavLst>
                                        <p:tav tm="0">
                                          <p:val>
                                            <p:strVal val="#ppt_x"/>
                                          </p:val>
                                        </p:tav>
                                        <p:tav tm="100000">
                                          <p:val>
                                            <p:strVal val="#ppt_x"/>
                                          </p:val>
                                        </p:tav>
                                      </p:tavLst>
                                    </p:anim>
                                    <p:anim calcmode="lin" valueType="num">
                                      <p:cBhvr additive="base">
                                        <p:cTn id="85" dur="500" fill="hold"/>
                                        <p:tgtEl>
                                          <p:spTgt spid="11"/>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2" presetClass="entr" presetSubtype="4"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2" presetClass="entr" presetSubtype="4"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500" fill="hold"/>
                                        <p:tgtEl>
                                          <p:spTgt spid="13"/>
                                        </p:tgtEl>
                                        <p:attrNameLst>
                                          <p:attrName>ppt_x</p:attrName>
                                        </p:attrNameLst>
                                      </p:cBhvr>
                                      <p:tavLst>
                                        <p:tav tm="0">
                                          <p:val>
                                            <p:strVal val="#ppt_x"/>
                                          </p:val>
                                        </p:tav>
                                        <p:tav tm="100000">
                                          <p:val>
                                            <p:strVal val="#ppt_x"/>
                                          </p:val>
                                        </p:tav>
                                      </p:tavLst>
                                    </p:anim>
                                    <p:anim calcmode="lin" valueType="num">
                                      <p:cBhvr additive="base">
                                        <p:cTn id="95" dur="500" fill="hold"/>
                                        <p:tgtEl>
                                          <p:spTgt spid="13"/>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2" presetClass="entr" presetSubtype="4" fill="hold" grpId="0" nodeType="after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ppt_x"/>
                                          </p:val>
                                        </p:tav>
                                        <p:tav tm="100000">
                                          <p:val>
                                            <p:strVal val="#ppt_x"/>
                                          </p:val>
                                        </p:tav>
                                      </p:tavLst>
                                    </p:anim>
                                    <p:anim calcmode="lin" valueType="num">
                                      <p:cBhvr additive="base">
                                        <p:cTn id="100" dur="500" fill="hold"/>
                                        <p:tgtEl>
                                          <p:spTgt spid="15"/>
                                        </p:tgtEl>
                                        <p:attrNameLst>
                                          <p:attrName>ppt_y</p:attrName>
                                        </p:attrNameLst>
                                      </p:cBhvr>
                                      <p:tavLst>
                                        <p:tav tm="0">
                                          <p:val>
                                            <p:strVal val="1+#ppt_h/2"/>
                                          </p:val>
                                        </p:tav>
                                        <p:tav tm="100000">
                                          <p:val>
                                            <p:strVal val="#ppt_y"/>
                                          </p:val>
                                        </p:tav>
                                      </p:tavLst>
                                    </p:anim>
                                  </p:childTnLst>
                                </p:cTn>
                              </p:par>
                            </p:childTnLst>
                          </p:cTn>
                        </p:par>
                        <p:par>
                          <p:cTn id="101" fill="hold">
                            <p:stCondLst>
                              <p:cond delay="8500"/>
                            </p:stCondLst>
                            <p:childTnLst>
                              <p:par>
                                <p:cTn id="102" presetID="2" presetClass="entr" presetSubtype="4"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500" fill="hold"/>
                                        <p:tgtEl>
                                          <p:spTgt spid="14"/>
                                        </p:tgtEl>
                                        <p:attrNameLst>
                                          <p:attrName>ppt_x</p:attrName>
                                        </p:attrNameLst>
                                      </p:cBhvr>
                                      <p:tavLst>
                                        <p:tav tm="0">
                                          <p:val>
                                            <p:strVal val="#ppt_x"/>
                                          </p:val>
                                        </p:tav>
                                        <p:tav tm="100000">
                                          <p:val>
                                            <p:strVal val="#ppt_x"/>
                                          </p:val>
                                        </p:tav>
                                      </p:tavLst>
                                    </p:anim>
                                    <p:anim calcmode="lin" valueType="num">
                                      <p:cBhvr additive="base">
                                        <p:cTn id="105" dur="500" fill="hold"/>
                                        <p:tgtEl>
                                          <p:spTgt spid="14"/>
                                        </p:tgtEl>
                                        <p:attrNameLst>
                                          <p:attrName>ppt_y</p:attrName>
                                        </p:attrNameLst>
                                      </p:cBhvr>
                                      <p:tavLst>
                                        <p:tav tm="0">
                                          <p:val>
                                            <p:strVal val="1+#ppt_h/2"/>
                                          </p:val>
                                        </p:tav>
                                        <p:tav tm="100000">
                                          <p:val>
                                            <p:strVal val="#ppt_y"/>
                                          </p:val>
                                        </p:tav>
                                      </p:tavLst>
                                    </p:anim>
                                  </p:childTnLst>
                                </p:cTn>
                              </p:par>
                            </p:childTnLst>
                          </p:cTn>
                        </p:par>
                        <p:par>
                          <p:cTn id="106" fill="hold">
                            <p:stCondLst>
                              <p:cond delay="9000"/>
                            </p:stCondLst>
                            <p:childTnLst>
                              <p:par>
                                <p:cTn id="107" presetID="2" presetClass="entr" presetSubtype="4"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additive="base">
                                        <p:cTn id="109" dur="500" fill="hold"/>
                                        <p:tgtEl>
                                          <p:spTgt spid="16"/>
                                        </p:tgtEl>
                                        <p:attrNameLst>
                                          <p:attrName>ppt_x</p:attrName>
                                        </p:attrNameLst>
                                      </p:cBhvr>
                                      <p:tavLst>
                                        <p:tav tm="0">
                                          <p:val>
                                            <p:strVal val="#ppt_x"/>
                                          </p:val>
                                        </p:tav>
                                        <p:tav tm="100000">
                                          <p:val>
                                            <p:strVal val="#ppt_x"/>
                                          </p:val>
                                        </p:tav>
                                      </p:tavLst>
                                    </p:anim>
                                    <p:anim calcmode="lin" valueType="num">
                                      <p:cBhvr additive="base">
                                        <p:cTn id="110" dur="500" fill="hold"/>
                                        <p:tgtEl>
                                          <p:spTgt spid="16"/>
                                        </p:tgtEl>
                                        <p:attrNameLst>
                                          <p:attrName>ppt_y</p:attrName>
                                        </p:attrNameLst>
                                      </p:cBhvr>
                                      <p:tavLst>
                                        <p:tav tm="0">
                                          <p:val>
                                            <p:strVal val="1+#ppt_h/2"/>
                                          </p:val>
                                        </p:tav>
                                        <p:tav tm="100000">
                                          <p:val>
                                            <p:strVal val="#ppt_y"/>
                                          </p:val>
                                        </p:tav>
                                      </p:tavLst>
                                    </p:anim>
                                  </p:childTnLst>
                                </p:cTn>
                              </p:par>
                            </p:childTnLst>
                          </p:cTn>
                        </p:par>
                        <p:par>
                          <p:cTn id="111" fill="hold">
                            <p:stCondLst>
                              <p:cond delay="9500"/>
                            </p:stCondLst>
                            <p:childTnLst>
                              <p:par>
                                <p:cTn id="112" presetID="2" presetClass="entr" presetSubtype="4" fill="hold" grpId="0" nodeType="afterEffect">
                                  <p:stCondLst>
                                    <p:cond delay="0"/>
                                  </p:stCondLst>
                                  <p:childTnLst>
                                    <p:set>
                                      <p:cBhvr>
                                        <p:cTn id="113" dur="1" fill="hold">
                                          <p:stCondLst>
                                            <p:cond delay="0"/>
                                          </p:stCondLst>
                                        </p:cTn>
                                        <p:tgtEl>
                                          <p:spTgt spid="36887"/>
                                        </p:tgtEl>
                                        <p:attrNameLst>
                                          <p:attrName>style.visibility</p:attrName>
                                        </p:attrNameLst>
                                      </p:cBhvr>
                                      <p:to>
                                        <p:strVal val="visible"/>
                                      </p:to>
                                    </p:set>
                                    <p:anim calcmode="lin" valueType="num">
                                      <p:cBhvr additive="base">
                                        <p:cTn id="114" dur="500" fill="hold"/>
                                        <p:tgtEl>
                                          <p:spTgt spid="36887"/>
                                        </p:tgtEl>
                                        <p:attrNameLst>
                                          <p:attrName>ppt_x</p:attrName>
                                        </p:attrNameLst>
                                      </p:cBhvr>
                                      <p:tavLst>
                                        <p:tav tm="0">
                                          <p:val>
                                            <p:strVal val="#ppt_x"/>
                                          </p:val>
                                        </p:tav>
                                        <p:tav tm="100000">
                                          <p:val>
                                            <p:strVal val="#ppt_x"/>
                                          </p:val>
                                        </p:tav>
                                      </p:tavLst>
                                    </p:anim>
                                    <p:anim calcmode="lin" valueType="num">
                                      <p:cBhvr additive="base">
                                        <p:cTn id="115" dur="500" fill="hold"/>
                                        <p:tgtEl>
                                          <p:spTgt spid="36887"/>
                                        </p:tgtEl>
                                        <p:attrNameLst>
                                          <p:attrName>ppt_y</p:attrName>
                                        </p:attrNameLst>
                                      </p:cBhvr>
                                      <p:tavLst>
                                        <p:tav tm="0">
                                          <p:val>
                                            <p:strVal val="1+#ppt_h/2"/>
                                          </p:val>
                                        </p:tav>
                                        <p:tav tm="100000">
                                          <p:val>
                                            <p:strVal val="#ppt_y"/>
                                          </p:val>
                                        </p:tav>
                                      </p:tavLst>
                                    </p:anim>
                                  </p:childTnLst>
                                </p:cTn>
                              </p:par>
                            </p:childTnLst>
                          </p:cTn>
                        </p:par>
                        <p:par>
                          <p:cTn id="116" fill="hold">
                            <p:stCondLst>
                              <p:cond delay="10000"/>
                            </p:stCondLst>
                            <p:childTnLst>
                              <p:par>
                                <p:cTn id="117" presetID="2" presetClass="entr" presetSubtype="4"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additive="base">
                                        <p:cTn id="119" dur="500" fill="hold"/>
                                        <p:tgtEl>
                                          <p:spTgt spid="17"/>
                                        </p:tgtEl>
                                        <p:attrNameLst>
                                          <p:attrName>ppt_x</p:attrName>
                                        </p:attrNameLst>
                                      </p:cBhvr>
                                      <p:tavLst>
                                        <p:tav tm="0">
                                          <p:val>
                                            <p:strVal val="#ppt_x"/>
                                          </p:val>
                                        </p:tav>
                                        <p:tav tm="100000">
                                          <p:val>
                                            <p:strVal val="#ppt_x"/>
                                          </p:val>
                                        </p:tav>
                                      </p:tavLst>
                                    </p:anim>
                                    <p:anim calcmode="lin" valueType="num">
                                      <p:cBhvr additive="base">
                                        <p:cTn id="120" dur="500" fill="hold"/>
                                        <p:tgtEl>
                                          <p:spTgt spid="17"/>
                                        </p:tgtEl>
                                        <p:attrNameLst>
                                          <p:attrName>ppt_y</p:attrName>
                                        </p:attrNameLst>
                                      </p:cBhvr>
                                      <p:tavLst>
                                        <p:tav tm="0">
                                          <p:val>
                                            <p:strVal val="1+#ppt_h/2"/>
                                          </p:val>
                                        </p:tav>
                                        <p:tav tm="100000">
                                          <p:val>
                                            <p:strVal val="#ppt_y"/>
                                          </p:val>
                                        </p:tav>
                                      </p:tavLst>
                                    </p:anim>
                                  </p:childTnLst>
                                </p:cTn>
                              </p:par>
                            </p:childTnLst>
                          </p:cTn>
                        </p:par>
                        <p:par>
                          <p:cTn id="121" fill="hold">
                            <p:stCondLst>
                              <p:cond delay="10500"/>
                            </p:stCondLst>
                            <p:childTnLst>
                              <p:par>
                                <p:cTn id="122" presetID="2" presetClass="entr" presetSubtype="4"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additive="base">
                                        <p:cTn id="124" dur="500" fill="hold"/>
                                        <p:tgtEl>
                                          <p:spTgt spid="21"/>
                                        </p:tgtEl>
                                        <p:attrNameLst>
                                          <p:attrName>ppt_x</p:attrName>
                                        </p:attrNameLst>
                                      </p:cBhvr>
                                      <p:tavLst>
                                        <p:tav tm="0">
                                          <p:val>
                                            <p:strVal val="#ppt_x"/>
                                          </p:val>
                                        </p:tav>
                                        <p:tav tm="100000">
                                          <p:val>
                                            <p:strVal val="#ppt_x"/>
                                          </p:val>
                                        </p:tav>
                                      </p:tavLst>
                                    </p:anim>
                                    <p:anim calcmode="lin" valueType="num">
                                      <p:cBhvr additive="base">
                                        <p:cTn id="125" dur="500" fill="hold"/>
                                        <p:tgtEl>
                                          <p:spTgt spid="21"/>
                                        </p:tgtEl>
                                        <p:attrNameLst>
                                          <p:attrName>ppt_y</p:attrName>
                                        </p:attrNameLst>
                                      </p:cBhvr>
                                      <p:tavLst>
                                        <p:tav tm="0">
                                          <p:val>
                                            <p:strVal val="1+#ppt_h/2"/>
                                          </p:val>
                                        </p:tav>
                                        <p:tav tm="100000">
                                          <p:val>
                                            <p:strVal val="#ppt_y"/>
                                          </p:val>
                                        </p:tav>
                                      </p:tavLst>
                                    </p:anim>
                                  </p:childTnLst>
                                </p:cTn>
                              </p:par>
                            </p:childTnLst>
                          </p:cTn>
                        </p:par>
                        <p:par>
                          <p:cTn id="126" fill="hold">
                            <p:stCondLst>
                              <p:cond delay="11000"/>
                            </p:stCondLst>
                            <p:childTnLst>
                              <p:par>
                                <p:cTn id="127" presetID="2" presetClass="entr" presetSubtype="4" fill="hold" grpId="0" nodeType="afterEffect">
                                  <p:stCondLst>
                                    <p:cond delay="0"/>
                                  </p:stCondLst>
                                  <p:childTnLst>
                                    <p:set>
                                      <p:cBhvr>
                                        <p:cTn id="128" dur="1" fill="hold">
                                          <p:stCondLst>
                                            <p:cond delay="0"/>
                                          </p:stCondLst>
                                        </p:cTn>
                                        <p:tgtEl>
                                          <p:spTgt spid="18"/>
                                        </p:tgtEl>
                                        <p:attrNameLst>
                                          <p:attrName>style.visibility</p:attrName>
                                        </p:attrNameLst>
                                      </p:cBhvr>
                                      <p:to>
                                        <p:strVal val="visible"/>
                                      </p:to>
                                    </p:set>
                                    <p:anim calcmode="lin" valueType="num">
                                      <p:cBhvr additive="base">
                                        <p:cTn id="129" dur="500" fill="hold"/>
                                        <p:tgtEl>
                                          <p:spTgt spid="18"/>
                                        </p:tgtEl>
                                        <p:attrNameLst>
                                          <p:attrName>ppt_x</p:attrName>
                                        </p:attrNameLst>
                                      </p:cBhvr>
                                      <p:tavLst>
                                        <p:tav tm="0">
                                          <p:val>
                                            <p:strVal val="#ppt_x"/>
                                          </p:val>
                                        </p:tav>
                                        <p:tav tm="100000">
                                          <p:val>
                                            <p:strVal val="#ppt_x"/>
                                          </p:val>
                                        </p:tav>
                                      </p:tavLst>
                                    </p:anim>
                                    <p:anim calcmode="lin" valueType="num">
                                      <p:cBhvr additive="base">
                                        <p:cTn id="130" dur="500" fill="hold"/>
                                        <p:tgtEl>
                                          <p:spTgt spid="18"/>
                                        </p:tgtEl>
                                        <p:attrNameLst>
                                          <p:attrName>ppt_y</p:attrName>
                                        </p:attrNameLst>
                                      </p:cBhvr>
                                      <p:tavLst>
                                        <p:tav tm="0">
                                          <p:val>
                                            <p:strVal val="1+#ppt_h/2"/>
                                          </p:val>
                                        </p:tav>
                                        <p:tav tm="100000">
                                          <p:val>
                                            <p:strVal val="#ppt_y"/>
                                          </p:val>
                                        </p:tav>
                                      </p:tavLst>
                                    </p:anim>
                                  </p:childTnLst>
                                </p:cTn>
                              </p:par>
                            </p:childTnLst>
                          </p:cTn>
                        </p:par>
                        <p:par>
                          <p:cTn id="131" fill="hold">
                            <p:stCondLst>
                              <p:cond delay="11500"/>
                            </p:stCondLst>
                            <p:childTnLst>
                              <p:par>
                                <p:cTn id="132" presetID="26" presetClass="entr" presetSubtype="0" fill="hold" grpId="0" nodeType="after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wipe(down)">
                                      <p:cBhvr>
                                        <p:cTn id="134" dur="580">
                                          <p:stCondLst>
                                            <p:cond delay="0"/>
                                          </p:stCondLst>
                                        </p:cTn>
                                        <p:tgtEl>
                                          <p:spTgt spid="100"/>
                                        </p:tgtEl>
                                      </p:cBhvr>
                                    </p:animEffect>
                                    <p:anim calcmode="lin" valueType="num">
                                      <p:cBhvr>
                                        <p:cTn id="135"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40" dur="26">
                                          <p:stCondLst>
                                            <p:cond delay="650"/>
                                          </p:stCondLst>
                                        </p:cTn>
                                        <p:tgtEl>
                                          <p:spTgt spid="100"/>
                                        </p:tgtEl>
                                      </p:cBhvr>
                                      <p:to x="100000" y="60000"/>
                                    </p:animScale>
                                    <p:animScale>
                                      <p:cBhvr>
                                        <p:cTn id="141" dur="166" decel="50000">
                                          <p:stCondLst>
                                            <p:cond delay="676"/>
                                          </p:stCondLst>
                                        </p:cTn>
                                        <p:tgtEl>
                                          <p:spTgt spid="100"/>
                                        </p:tgtEl>
                                      </p:cBhvr>
                                      <p:to x="100000" y="100000"/>
                                    </p:animScale>
                                    <p:animScale>
                                      <p:cBhvr>
                                        <p:cTn id="142" dur="26">
                                          <p:stCondLst>
                                            <p:cond delay="1312"/>
                                          </p:stCondLst>
                                        </p:cTn>
                                        <p:tgtEl>
                                          <p:spTgt spid="100"/>
                                        </p:tgtEl>
                                      </p:cBhvr>
                                      <p:to x="100000" y="80000"/>
                                    </p:animScale>
                                    <p:animScale>
                                      <p:cBhvr>
                                        <p:cTn id="143" dur="166" decel="50000">
                                          <p:stCondLst>
                                            <p:cond delay="1338"/>
                                          </p:stCondLst>
                                        </p:cTn>
                                        <p:tgtEl>
                                          <p:spTgt spid="100"/>
                                        </p:tgtEl>
                                      </p:cBhvr>
                                      <p:to x="100000" y="100000"/>
                                    </p:animScale>
                                    <p:animScale>
                                      <p:cBhvr>
                                        <p:cTn id="144" dur="26">
                                          <p:stCondLst>
                                            <p:cond delay="1642"/>
                                          </p:stCondLst>
                                        </p:cTn>
                                        <p:tgtEl>
                                          <p:spTgt spid="100"/>
                                        </p:tgtEl>
                                      </p:cBhvr>
                                      <p:to x="100000" y="90000"/>
                                    </p:animScale>
                                    <p:animScale>
                                      <p:cBhvr>
                                        <p:cTn id="145" dur="166" decel="50000">
                                          <p:stCondLst>
                                            <p:cond delay="1668"/>
                                          </p:stCondLst>
                                        </p:cTn>
                                        <p:tgtEl>
                                          <p:spTgt spid="100"/>
                                        </p:tgtEl>
                                      </p:cBhvr>
                                      <p:to x="100000" y="100000"/>
                                    </p:animScale>
                                    <p:animScale>
                                      <p:cBhvr>
                                        <p:cTn id="146" dur="26">
                                          <p:stCondLst>
                                            <p:cond delay="1808"/>
                                          </p:stCondLst>
                                        </p:cTn>
                                        <p:tgtEl>
                                          <p:spTgt spid="100"/>
                                        </p:tgtEl>
                                      </p:cBhvr>
                                      <p:to x="100000" y="95000"/>
                                    </p:animScale>
                                    <p:animScale>
                                      <p:cBhvr>
                                        <p:cTn id="147" dur="166" decel="50000">
                                          <p:stCondLst>
                                            <p:cond delay="1834"/>
                                          </p:stCondLst>
                                        </p:cTn>
                                        <p:tgtEl>
                                          <p:spTgt spid="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0" animBg="1"/>
      <p:bldP spid="36865" grpId="0"/>
      <p:bldP spid="36867" grpId="0"/>
      <p:bldP spid="3" grpId="0"/>
      <p:bldP spid="4" grpId="0"/>
      <p:bldP spid="5" grpId="0"/>
      <p:bldP spid="36871" grpId="0"/>
      <p:bldP spid="36873" grpId="0"/>
      <p:bldP spid="7" grpId="0"/>
      <p:bldP spid="20" grpId="0"/>
      <p:bldP spid="36877" grpId="0"/>
      <p:bldP spid="19" grpId="0"/>
      <p:bldP spid="8" grpId="0"/>
      <p:bldP spid="9" grpId="0"/>
      <p:bldP spid="10" grpId="0"/>
      <p:bldP spid="11" grpId="0"/>
      <p:bldP spid="12" grpId="0"/>
      <p:bldP spid="13" grpId="0"/>
      <p:bldP spid="15" grpId="0"/>
      <p:bldP spid="14" grpId="0"/>
      <p:bldP spid="16" grpId="0"/>
      <p:bldP spid="36887" grpId="0"/>
      <p:bldP spid="17" grpId="0"/>
      <p:bldP spid="21" grpId="0"/>
      <p:bldP spid="18" grpId="0"/>
      <p:bldP spid="10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1"/>
          <p:cNvSpPr txBox="1"/>
          <p:nvPr/>
        </p:nvSpPr>
        <p:spPr>
          <a:xfrm>
            <a:off x="5269865" y="87630"/>
            <a:ext cx="1652270" cy="706755"/>
          </a:xfrm>
          <a:prstGeom prst="rect">
            <a:avLst/>
          </a:prstGeom>
          <a:noFill/>
          <a:ln w="9525">
            <a:noFill/>
          </a:ln>
        </p:spPr>
        <p:txBody>
          <a:bodyPr wrap="square" anchor="t" anchorCtr="0">
            <a:spAutoFit/>
          </a:bodyPr>
          <a:p>
            <a:r>
              <a:rPr lang="zh-CN" altLang="zh-CN" sz="4000" b="1">
                <a:solidFill>
                  <a:srgbClr val="FF0000"/>
                </a:solidFill>
                <a:latin typeface="微软雅黑" panose="020B0503020204020204" pitchFamily="34" charset="-122"/>
                <a:ea typeface="微软雅黑" panose="020B0503020204020204" pitchFamily="34" charset="-122"/>
              </a:rPr>
              <a:t>译   文</a:t>
            </a:r>
            <a:endParaRPr lang="zh-CN" altLang="zh-CN" sz="4000" b="1">
              <a:solidFill>
                <a:srgbClr val="FF0000"/>
              </a:solidFill>
              <a:latin typeface="微软雅黑" panose="020B0503020204020204" pitchFamily="34" charset="-122"/>
              <a:ea typeface="微软雅黑" panose="020B0503020204020204" pitchFamily="34" charset="-122"/>
            </a:endParaRPr>
          </a:p>
        </p:txBody>
      </p:sp>
      <p:sp>
        <p:nvSpPr>
          <p:cNvPr id="37889" name="文本框 99"/>
          <p:cNvSpPr txBox="1"/>
          <p:nvPr/>
        </p:nvSpPr>
        <p:spPr>
          <a:xfrm>
            <a:off x="222250" y="669925"/>
            <a:ext cx="11747500" cy="6000750"/>
          </a:xfrm>
          <a:prstGeom prst="rect">
            <a:avLst/>
          </a:prstGeom>
          <a:noFill/>
          <a:ln w="9525">
            <a:noFill/>
          </a:ln>
        </p:spPr>
        <p:txBody>
          <a:bodyPr wrap="square" anchor="t" anchorCtr="0">
            <a:spAutoFit/>
          </a:bodyPr>
          <a:p>
            <a:r>
              <a:rPr lang="zh-CN" altLang="zh-CN" sz="3200" b="1">
                <a:solidFill>
                  <a:srgbClr val="0F0F0F"/>
                </a:solidFill>
                <a:latin typeface="华文中宋" panose="02010600040101010101" pitchFamily="2" charset="-122"/>
                <a:ea typeface="华文中宋" panose="02010600040101010101" pitchFamily="2" charset="-122"/>
              </a:rPr>
              <a:t>　　项脊轩，是过去的南阁楼。屋里只有一丈见方，可以容纳一个人居住。百年老屋，</a:t>
            </a:r>
            <a:r>
              <a:rPr lang="en-US" altLang="zh-CN" sz="3200" b="1">
                <a:solidFill>
                  <a:srgbClr val="0F0F0F"/>
                </a:solidFill>
                <a:latin typeface="华文中宋" panose="02010600040101010101" pitchFamily="2" charset="-122"/>
                <a:ea typeface="华文中宋" panose="02010600040101010101" pitchFamily="2" charset="-122"/>
              </a:rPr>
              <a:t>(</a:t>
            </a:r>
            <a:r>
              <a:rPr lang="zh-CN" altLang="zh-CN" sz="3200" b="1">
                <a:solidFill>
                  <a:srgbClr val="0F0F0F"/>
                </a:solidFill>
                <a:latin typeface="华文中宋" panose="02010600040101010101" pitchFamily="2" charset="-122"/>
                <a:ea typeface="华文中宋" panose="02010600040101010101" pitchFamily="2" charset="-122"/>
              </a:rPr>
              <a:t>屋顶墙上的</a:t>
            </a:r>
            <a:r>
              <a:rPr lang="en-US" altLang="zh-CN" sz="3200" b="1">
                <a:solidFill>
                  <a:srgbClr val="0F0F0F"/>
                </a:solidFill>
                <a:latin typeface="华文中宋" panose="02010600040101010101" pitchFamily="2" charset="-122"/>
                <a:ea typeface="华文中宋" panose="02010600040101010101" pitchFamily="2" charset="-122"/>
              </a:rPr>
              <a:t>)</a:t>
            </a:r>
            <a:r>
              <a:rPr lang="zh-CN" altLang="zh-CN" sz="3200" b="1">
                <a:solidFill>
                  <a:srgbClr val="0F0F0F"/>
                </a:solidFill>
                <a:latin typeface="华文中宋" panose="02010600040101010101" pitchFamily="2" charset="-122"/>
                <a:ea typeface="华文中宋" panose="02010600040101010101" pitchFamily="2" charset="-122"/>
              </a:rPr>
              <a:t>泥土从上边漏下来，积聚的流水一直往下流淌；我每次动书桌，环视四周没有可以安置桌案的地方。屋子又朝北，不能照到阳光，太阳过了中午就已经昏暗。我稍稍修理了一下，使它不从上面漏土漏雨。在前面开了四扇窗子，在院子四周砌上围墙，用来挡住南面射来的日光，日光反射照耀，室内才明亮起来。我在庭院里随意地种上兰花、桂树、竹子等，往日的栏杆，也增加了新的光彩。借来的书摆满了书架，我安居室内，吟诵诗文，有时又静静地独自端坐，听到自然界各种各样的声音；庭院、台阶前静悄悄的，小鸟不时飞下来啄食</a:t>
            </a:r>
            <a:r>
              <a:rPr lang="en-US" altLang="zh-CN" sz="3200" b="1">
                <a:solidFill>
                  <a:srgbClr val="0F0F0F"/>
                </a:solidFill>
                <a:latin typeface="华文中宋" panose="02010600040101010101" pitchFamily="2" charset="-122"/>
                <a:ea typeface="华文中宋" panose="02010600040101010101" pitchFamily="2" charset="-122"/>
              </a:rPr>
              <a:t>,</a:t>
            </a:r>
            <a:r>
              <a:rPr lang="zh-CN" altLang="zh-CN" sz="3200" b="1">
                <a:solidFill>
                  <a:srgbClr val="0F0F0F"/>
                </a:solidFill>
                <a:latin typeface="华文中宋" panose="02010600040101010101" pitchFamily="2" charset="-122"/>
                <a:ea typeface="华文中宋" panose="02010600040101010101" pitchFamily="2" charset="-122"/>
              </a:rPr>
              <a:t>人走到它跟前也不离开。十五的夜晚，明月高悬，照亮半截墙壁，桂树的影子交杂错落，微风吹过影子摇动，可爱极了。</a:t>
            </a:r>
            <a:endParaRPr lang="zh-CN" altLang="en-US" sz="3200" b="1">
              <a:solidFill>
                <a:srgbClr val="0F0F0F"/>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7890"/>
                                        </p:tgtEl>
                                        <p:attrNameLst>
                                          <p:attrName>style.visibility</p:attrName>
                                        </p:attrNameLst>
                                      </p:cBhvr>
                                      <p:to>
                                        <p:strVal val="visible"/>
                                      </p:to>
                                    </p:set>
                                    <p:anim calcmode="lin" valueType="num">
                                      <p:cBhvr additive="base">
                                        <p:cTn id="7" dur="1000" fill="hold"/>
                                        <p:tgtEl>
                                          <p:spTgt spid="37890"/>
                                        </p:tgtEl>
                                        <p:attrNameLst>
                                          <p:attrName>ppt_x</p:attrName>
                                        </p:attrNameLst>
                                      </p:cBhvr>
                                      <p:tavLst>
                                        <p:tav tm="0">
                                          <p:val>
                                            <p:strVal val="#ppt_x"/>
                                          </p:val>
                                        </p:tav>
                                        <p:tav tm="100000">
                                          <p:val>
                                            <p:strVal val="#ppt_x"/>
                                          </p:val>
                                        </p:tav>
                                      </p:tavLst>
                                    </p:anim>
                                    <p:anim calcmode="lin" valueType="num">
                                      <p:cBhvr additive="base">
                                        <p:cTn id="8" dur="1000" fill="hold"/>
                                        <p:tgtEl>
                                          <p:spTgt spid="3789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37889"/>
                                        </p:tgtEl>
                                        <p:attrNameLst>
                                          <p:attrName>style.visibility</p:attrName>
                                        </p:attrNameLst>
                                      </p:cBhvr>
                                      <p:to>
                                        <p:strVal val="visible"/>
                                      </p:to>
                                    </p:set>
                                    <p:anim calcmode="lin" valueType="num">
                                      <p:cBhvr>
                                        <p:cTn id="12" dur="1000" fill="hold"/>
                                        <p:tgtEl>
                                          <p:spTgt spid="37889"/>
                                        </p:tgtEl>
                                        <p:attrNameLst>
                                          <p:attrName>ppt_w</p:attrName>
                                        </p:attrNameLst>
                                      </p:cBhvr>
                                      <p:tavLst>
                                        <p:tav tm="0">
                                          <p:val>
                                            <p:strVal val="#ppt_w*0.70"/>
                                          </p:val>
                                        </p:tav>
                                        <p:tav tm="100000">
                                          <p:val>
                                            <p:strVal val="#ppt_w"/>
                                          </p:val>
                                        </p:tav>
                                      </p:tavLst>
                                    </p:anim>
                                    <p:anim calcmode="lin" valueType="num">
                                      <p:cBhvr>
                                        <p:cTn id="13" dur="1000" fill="hold"/>
                                        <p:tgtEl>
                                          <p:spTgt spid="37889"/>
                                        </p:tgtEl>
                                        <p:attrNameLst>
                                          <p:attrName>ppt_h</p:attrName>
                                        </p:attrNameLst>
                                      </p:cBhvr>
                                      <p:tavLst>
                                        <p:tav tm="0">
                                          <p:val>
                                            <p:strVal val="#ppt_h"/>
                                          </p:val>
                                        </p:tav>
                                        <p:tav tm="100000">
                                          <p:val>
                                            <p:strVal val="#ppt_h"/>
                                          </p:val>
                                        </p:tav>
                                      </p:tavLst>
                                    </p:anim>
                                    <p:animEffect transition="in" filter="fade">
                                      <p:cBhvr>
                                        <p:cTn id="14" dur="10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1"/>
          <p:cNvSpPr txBox="1"/>
          <p:nvPr/>
        </p:nvSpPr>
        <p:spPr>
          <a:xfrm>
            <a:off x="252413" y="109538"/>
            <a:ext cx="11687175" cy="6292850"/>
          </a:xfrm>
          <a:prstGeom prst="rect">
            <a:avLst/>
          </a:prstGeom>
          <a:noFill/>
          <a:ln w="9525">
            <a:noFill/>
          </a:ln>
        </p:spPr>
        <p:txBody>
          <a:bodyPr wrap="square" anchor="t" anchorCtr="0">
            <a:spAutoFit/>
          </a:bodyPr>
          <a:p>
            <a:pPr>
              <a:lnSpc>
                <a:spcPct val="140000"/>
              </a:lnSpc>
            </a:pPr>
            <a:r>
              <a:rPr lang="en-US" altLang="zh-CN" b="1">
                <a:solidFill>
                  <a:srgbClr val="0F0F0F"/>
                </a:solidFill>
                <a:latin typeface="华文中宋" panose="02010600040101010101" pitchFamily="2" charset="-122"/>
                <a:ea typeface="华文中宋" panose="02010600040101010101" pitchFamily="2" charset="-122"/>
              </a:rPr>
              <a:t>            </a:t>
            </a:r>
            <a:r>
              <a:rPr lang="zh-CN" altLang="zh-CN" sz="3600" b="1">
                <a:solidFill>
                  <a:srgbClr val="0F0F0F"/>
                </a:solidFill>
                <a:latin typeface="微软雅黑" panose="020B0503020204020204" pitchFamily="34" charset="-122"/>
                <a:ea typeface="微软雅黑" panose="020B0503020204020204" pitchFamily="34" charset="-122"/>
              </a:rPr>
              <a:t>然余居于此，多可喜，亦多可悲。</a:t>
            </a:r>
            <a:r>
              <a:rPr lang="zh-CN" altLang="zh-CN" sz="3600" b="1" u="sng">
                <a:solidFill>
                  <a:srgbClr val="FF0000"/>
                </a:solidFill>
                <a:latin typeface="微软雅黑" panose="020B0503020204020204" pitchFamily="34" charset="-122"/>
                <a:ea typeface="微软雅黑" panose="020B0503020204020204" pitchFamily="34" charset="-122"/>
              </a:rPr>
              <a:t>先是</a:t>
            </a:r>
            <a:r>
              <a:rPr lang="zh-CN" altLang="zh-CN" sz="3600" b="1">
                <a:solidFill>
                  <a:srgbClr val="0F0F0F"/>
                </a:solidFill>
                <a:latin typeface="微软雅黑" panose="020B0503020204020204" pitchFamily="34" charset="-122"/>
                <a:ea typeface="微软雅黑" panose="020B0503020204020204" pitchFamily="34" charset="-122"/>
              </a:rPr>
              <a:t>庭中通南北为一。</a:t>
            </a:r>
            <a:r>
              <a:rPr lang="zh-CN" altLang="zh-CN" sz="3600" b="1" u="sng">
                <a:solidFill>
                  <a:srgbClr val="FF0000"/>
                </a:solidFill>
                <a:latin typeface="微软雅黑" panose="020B0503020204020204" pitchFamily="34" charset="-122"/>
                <a:ea typeface="微软雅黑" panose="020B0503020204020204" pitchFamily="34" charset="-122"/>
              </a:rPr>
              <a:t>迨诸父异爨</a:t>
            </a:r>
            <a:r>
              <a:rPr lang="zh-CN" altLang="zh-CN" sz="3600" b="1">
                <a:solidFill>
                  <a:srgbClr val="0F0F0F"/>
                </a:solidFill>
                <a:latin typeface="微软雅黑" panose="020B0503020204020204" pitchFamily="34" charset="-122"/>
                <a:ea typeface="微软雅黑" panose="020B0503020204020204" pitchFamily="34" charset="-122"/>
              </a:rPr>
              <a:t>，内外多置小门，墙</a:t>
            </a:r>
            <a:r>
              <a:rPr lang="zh-CN" altLang="zh-CN" sz="3600" b="1" u="sng">
                <a:solidFill>
                  <a:srgbClr val="FF0000"/>
                </a:solidFill>
                <a:latin typeface="微软雅黑" panose="020B0503020204020204" pitchFamily="34" charset="-122"/>
                <a:ea typeface="微软雅黑" panose="020B0503020204020204" pitchFamily="34" charset="-122"/>
              </a:rPr>
              <a:t>往往而是</a:t>
            </a:r>
            <a:r>
              <a:rPr lang="zh-CN" altLang="zh-CN" sz="3600" b="1">
                <a:solidFill>
                  <a:srgbClr val="0F0F0F"/>
                </a:solidFill>
                <a:latin typeface="微软雅黑" panose="020B0503020204020204" pitchFamily="34" charset="-122"/>
                <a:ea typeface="微软雅黑" panose="020B0503020204020204" pitchFamily="34" charset="-122"/>
              </a:rPr>
              <a:t>。</a:t>
            </a:r>
            <a:r>
              <a:rPr lang="zh-CN" altLang="zh-CN" sz="3600" b="1" u="sng">
                <a:solidFill>
                  <a:srgbClr val="FF0000"/>
                </a:solidFill>
                <a:latin typeface="微软雅黑" panose="020B0503020204020204" pitchFamily="34" charset="-122"/>
                <a:ea typeface="微软雅黑" panose="020B0503020204020204" pitchFamily="34" charset="-122"/>
              </a:rPr>
              <a:t>东犬西吠</a:t>
            </a:r>
            <a:r>
              <a:rPr lang="zh-CN" altLang="zh-CN" sz="3600" b="1">
                <a:solidFill>
                  <a:srgbClr val="0F0F0F"/>
                </a:solidFill>
                <a:latin typeface="微软雅黑" panose="020B0503020204020204" pitchFamily="34" charset="-122"/>
                <a:ea typeface="微软雅黑" panose="020B0503020204020204" pitchFamily="34" charset="-122"/>
              </a:rPr>
              <a:t>，客</a:t>
            </a:r>
            <a:r>
              <a:rPr lang="zh-CN" altLang="zh-CN" sz="3600" b="1" u="sng">
                <a:solidFill>
                  <a:srgbClr val="FF0000"/>
                </a:solidFill>
                <a:latin typeface="微软雅黑" panose="020B0503020204020204" pitchFamily="34" charset="-122"/>
                <a:ea typeface="微软雅黑" panose="020B0503020204020204" pitchFamily="34" charset="-122"/>
              </a:rPr>
              <a:t>逾庖而宴</a:t>
            </a:r>
            <a:r>
              <a:rPr lang="zh-CN" altLang="zh-CN" sz="3600" b="1">
                <a:solidFill>
                  <a:srgbClr val="0F0F0F"/>
                </a:solidFill>
                <a:latin typeface="微软雅黑" panose="020B0503020204020204" pitchFamily="34" charset="-122"/>
                <a:ea typeface="微软雅黑" panose="020B0503020204020204" pitchFamily="34" charset="-122"/>
              </a:rPr>
              <a:t>，鸡栖于厅。庭中始为篱，</a:t>
            </a:r>
            <a:r>
              <a:rPr lang="zh-CN" altLang="zh-CN" sz="3600" b="1">
                <a:solidFill>
                  <a:srgbClr val="FF0000"/>
                </a:solidFill>
                <a:latin typeface="微软雅黑" panose="020B0503020204020204" pitchFamily="34" charset="-122"/>
                <a:ea typeface="微软雅黑" panose="020B0503020204020204" pitchFamily="34" charset="-122"/>
              </a:rPr>
              <a:t>已</a:t>
            </a:r>
            <a:r>
              <a:rPr lang="zh-CN" altLang="zh-CN" sz="3600" b="1">
                <a:solidFill>
                  <a:srgbClr val="0F0F0F"/>
                </a:solidFill>
                <a:latin typeface="微软雅黑" panose="020B0503020204020204" pitchFamily="34" charset="-122"/>
                <a:ea typeface="微软雅黑" panose="020B0503020204020204" pitchFamily="34" charset="-122"/>
              </a:rPr>
              <a:t>为墙，</a:t>
            </a:r>
            <a:r>
              <a:rPr lang="zh-CN" altLang="zh-CN" sz="3600" b="1">
                <a:solidFill>
                  <a:schemeClr val="tx1"/>
                </a:solidFill>
                <a:latin typeface="微软雅黑" panose="020B0503020204020204" pitchFamily="34" charset="-122"/>
                <a:ea typeface="微软雅黑" panose="020B0503020204020204" pitchFamily="34" charset="-122"/>
              </a:rPr>
              <a:t>凡</a:t>
            </a:r>
            <a:r>
              <a:rPr lang="zh-CN" altLang="zh-CN" sz="3600" b="1">
                <a:solidFill>
                  <a:srgbClr val="0F0F0F"/>
                </a:solidFill>
                <a:latin typeface="微软雅黑" panose="020B0503020204020204" pitchFamily="34" charset="-122"/>
                <a:ea typeface="微软雅黑" panose="020B0503020204020204" pitchFamily="34" charset="-122"/>
              </a:rPr>
              <a:t>再变矣。家有老妪， 尝居于此。妪，</a:t>
            </a:r>
            <a:r>
              <a:rPr lang="zh-CN" altLang="zh-CN" sz="3600" b="1" u="sng">
                <a:solidFill>
                  <a:srgbClr val="FF0000"/>
                </a:solidFill>
                <a:latin typeface="微软雅黑" panose="020B0503020204020204" pitchFamily="34" charset="-122"/>
                <a:ea typeface="微软雅黑" panose="020B0503020204020204" pitchFamily="34" charset="-122"/>
              </a:rPr>
              <a:t>先大母</a:t>
            </a:r>
            <a:r>
              <a:rPr lang="zh-CN" altLang="zh-CN" sz="3600" b="1">
                <a:solidFill>
                  <a:srgbClr val="0F0F0F"/>
                </a:solidFill>
                <a:latin typeface="微软雅黑" panose="020B0503020204020204" pitchFamily="34" charset="-122"/>
                <a:ea typeface="微软雅黑" panose="020B0503020204020204" pitchFamily="34" charset="-122"/>
              </a:rPr>
              <a:t>婢也，</a:t>
            </a:r>
            <a:r>
              <a:rPr lang="zh-CN" altLang="zh-CN" sz="3600" b="1" u="sng">
                <a:solidFill>
                  <a:srgbClr val="FF0000"/>
                </a:solidFill>
                <a:latin typeface="微软雅黑" panose="020B0503020204020204" pitchFamily="34" charset="-122"/>
                <a:ea typeface="微软雅黑" panose="020B0503020204020204" pitchFamily="34" charset="-122"/>
              </a:rPr>
              <a:t>乳二世</a:t>
            </a:r>
            <a:r>
              <a:rPr lang="zh-CN" altLang="zh-CN" sz="3600" b="1">
                <a:solidFill>
                  <a:srgbClr val="0F0F0F"/>
                </a:solidFill>
                <a:latin typeface="微软雅黑" panose="020B0503020204020204" pitchFamily="34" charset="-122"/>
                <a:ea typeface="微软雅黑" panose="020B0503020204020204" pitchFamily="34" charset="-122"/>
              </a:rPr>
              <a:t>，先妣</a:t>
            </a:r>
            <a:r>
              <a:rPr lang="zh-CN" altLang="zh-CN" sz="3600" b="1">
                <a:solidFill>
                  <a:srgbClr val="FF0000"/>
                </a:solidFill>
                <a:latin typeface="微软雅黑" panose="020B0503020204020204" pitchFamily="34" charset="-122"/>
                <a:ea typeface="微软雅黑" panose="020B0503020204020204" pitchFamily="34" charset="-122"/>
              </a:rPr>
              <a:t>抚</a:t>
            </a:r>
            <a:r>
              <a:rPr lang="zh-CN" altLang="zh-CN" sz="3600" b="1">
                <a:solidFill>
                  <a:srgbClr val="0F0F0F"/>
                </a:solidFill>
                <a:latin typeface="微软雅黑" panose="020B0503020204020204" pitchFamily="34" charset="-122"/>
                <a:ea typeface="微软雅黑" panose="020B0503020204020204" pitchFamily="34" charset="-122"/>
              </a:rPr>
              <a:t>之甚厚。室西连于</a:t>
            </a:r>
            <a:r>
              <a:rPr lang="zh-CN" altLang="zh-CN" sz="3600" b="1">
                <a:solidFill>
                  <a:srgbClr val="FF0000"/>
                </a:solidFill>
                <a:latin typeface="微软雅黑" panose="020B0503020204020204" pitchFamily="34" charset="-122"/>
                <a:ea typeface="微软雅黑" panose="020B0503020204020204" pitchFamily="34" charset="-122"/>
              </a:rPr>
              <a:t>中闺</a:t>
            </a:r>
            <a:r>
              <a:rPr lang="zh-CN" altLang="zh-CN" sz="3600" b="1">
                <a:solidFill>
                  <a:srgbClr val="0F0F0F"/>
                </a:solidFill>
                <a:latin typeface="微软雅黑" panose="020B0503020204020204" pitchFamily="34" charset="-122"/>
                <a:ea typeface="微软雅黑" panose="020B0503020204020204" pitchFamily="34" charset="-122"/>
              </a:rPr>
              <a:t>，先妣尝一至。妪</a:t>
            </a:r>
            <a:r>
              <a:rPr lang="zh-CN" altLang="zh-CN" sz="3600" b="1">
                <a:solidFill>
                  <a:schemeClr val="tx1"/>
                </a:solidFill>
                <a:latin typeface="微软雅黑" panose="020B0503020204020204" pitchFamily="34" charset="-122"/>
                <a:ea typeface="微软雅黑" panose="020B0503020204020204" pitchFamily="34" charset="-122"/>
              </a:rPr>
              <a:t>每</a:t>
            </a:r>
            <a:r>
              <a:rPr lang="zh-CN" altLang="zh-CN" sz="3600" b="1">
                <a:solidFill>
                  <a:srgbClr val="0F0F0F"/>
                </a:solidFill>
                <a:latin typeface="微软雅黑" panose="020B0503020204020204" pitchFamily="34" charset="-122"/>
                <a:ea typeface="微软雅黑" panose="020B0503020204020204" pitchFamily="34" charset="-122"/>
              </a:rPr>
              <a:t>谓余（予）曰：</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rPr>
              <a:t>某所，</a:t>
            </a:r>
            <a:r>
              <a:rPr lang="zh-CN" altLang="zh-CN" sz="3600" b="1" u="sng">
                <a:solidFill>
                  <a:srgbClr val="FF0000"/>
                </a:solidFill>
                <a:latin typeface="微软雅黑" panose="020B0503020204020204" pitchFamily="34" charset="-122"/>
                <a:ea typeface="微软雅黑" panose="020B0503020204020204" pitchFamily="34" charset="-122"/>
              </a:rPr>
              <a:t>而母立于兹</a:t>
            </a:r>
            <a:r>
              <a:rPr lang="zh-CN" altLang="zh-CN" sz="3600" b="1">
                <a:solidFill>
                  <a:srgbClr val="0F0F0F"/>
                </a:solidFill>
                <a:latin typeface="微软雅黑" panose="020B0503020204020204" pitchFamily="34" charset="-122"/>
                <a:ea typeface="微软雅黑" panose="020B0503020204020204" pitchFamily="34" charset="-122"/>
              </a:rPr>
              <a:t>。</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rPr>
              <a:t>妪又曰：</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rPr>
              <a:t>汝姊在吾怀，呱呱而泣；娘以指叩门扉曰：</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rPr>
              <a:t>儿寒乎？欲食乎？</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rPr>
              <a:t>吾从板外</a:t>
            </a:r>
            <a:r>
              <a:rPr lang="zh-CN" altLang="zh-CN" sz="3600" b="1">
                <a:solidFill>
                  <a:srgbClr val="FF0000"/>
                </a:solidFill>
                <a:latin typeface="微软雅黑" panose="020B0503020204020204" pitchFamily="34" charset="-122"/>
                <a:ea typeface="微软雅黑" panose="020B0503020204020204" pitchFamily="34" charset="-122"/>
              </a:rPr>
              <a:t>相为应答</a:t>
            </a:r>
            <a:r>
              <a:rPr lang="zh-CN" altLang="zh-CN" sz="3600" b="1">
                <a:solidFill>
                  <a:srgbClr val="0F0F0F"/>
                </a:solidFill>
                <a:latin typeface="微软雅黑" panose="020B0503020204020204" pitchFamily="34" charset="-122"/>
                <a:ea typeface="微软雅黑" panose="020B0503020204020204" pitchFamily="34" charset="-122"/>
              </a:rPr>
              <a:t>。</a:t>
            </a:r>
            <a:r>
              <a:rPr lang="en-US" altLang="zh-CN" sz="3600" b="1">
                <a:solidFill>
                  <a:srgbClr val="0F0F0F"/>
                </a:solidFill>
                <a:latin typeface="微软雅黑" panose="020B0503020204020204" pitchFamily="34" charset="-122"/>
                <a:ea typeface="微软雅黑" panose="020B0503020204020204" pitchFamily="34" charset="-122"/>
              </a:rPr>
              <a:t>”</a:t>
            </a:r>
            <a:r>
              <a:rPr lang="zh-CN" altLang="zh-CN" sz="3600" b="1">
                <a:solidFill>
                  <a:srgbClr val="0F0F0F"/>
                </a:solidFill>
                <a:latin typeface="微软雅黑" panose="020B0503020204020204" pitchFamily="34" charset="-122"/>
                <a:ea typeface="微软雅黑" panose="020B0503020204020204" pitchFamily="34" charset="-122"/>
                <a:sym typeface="+mn-ea"/>
              </a:rPr>
              <a:t>语未毕， 余泣，妪亦泣。</a:t>
            </a:r>
            <a:r>
              <a:rPr lang="zh-CN" altLang="zh-CN" sz="2400" b="1">
                <a:solidFill>
                  <a:srgbClr val="0F0F0F"/>
                </a:solidFill>
                <a:latin typeface="微软雅黑" panose="020B0503020204020204" pitchFamily="34" charset="-122"/>
                <a:ea typeface="微软雅黑" panose="020B0503020204020204" pitchFamily="34" charset="-122"/>
                <a:sym typeface="+mn-ea"/>
              </a:rPr>
              <a:t>（未完）</a:t>
            </a:r>
            <a:endParaRPr lang="zh-CN" altLang="zh-CN" sz="2400" b="1">
              <a:solidFill>
                <a:srgbClr val="0F0F0F"/>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7953375" y="824230"/>
            <a:ext cx="120142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在此以前</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 name="文本框 2"/>
          <p:cNvSpPr txBox="1"/>
          <p:nvPr/>
        </p:nvSpPr>
        <p:spPr>
          <a:xfrm>
            <a:off x="1425575" y="1559560"/>
            <a:ext cx="196532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等到伯、叔分家</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p:cNvSpPr txBox="1"/>
          <p:nvPr/>
        </p:nvSpPr>
        <p:spPr>
          <a:xfrm>
            <a:off x="131445" y="885825"/>
            <a:ext cx="7821930" cy="337185"/>
          </a:xfrm>
          <a:prstGeom prst="rect">
            <a:avLst/>
          </a:prstGeom>
          <a:noFill/>
        </p:spPr>
        <p:txBody>
          <a:bodyPr wrap="none" rtlCol="0">
            <a:spAutoFit/>
          </a:bodyPr>
          <a:p>
            <a:pPr algn="l">
              <a:lnSpc>
                <a:spcPct val="8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迨，等到。诸父，伯父、叔父的统称。异爨，分灶做饭，意思是分家</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5" name="文本框 4"/>
          <p:cNvSpPr txBox="1"/>
          <p:nvPr/>
        </p:nvSpPr>
        <p:spPr>
          <a:xfrm>
            <a:off x="7953375" y="1559560"/>
            <a:ext cx="120142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到处都是</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7" name="文本框 6"/>
          <p:cNvSpPr txBox="1"/>
          <p:nvPr/>
        </p:nvSpPr>
        <p:spPr>
          <a:xfrm>
            <a:off x="9349740" y="851535"/>
            <a:ext cx="2842260" cy="1106805"/>
          </a:xfrm>
          <a:prstGeom prst="rect">
            <a:avLst/>
          </a:prstGeom>
          <a:noFill/>
        </p:spPr>
        <p:txBody>
          <a:bodyPr wrap="square" rtlCol="0">
            <a:spAutoFit/>
          </a:bodyPr>
          <a:p>
            <a:pPr algn="l">
              <a:lnSpc>
                <a:spcPct val="11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东家的狗（听到西家的</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algn="l">
              <a:lnSpc>
                <a:spcPct val="110000"/>
              </a:lnSpc>
            </a:pP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algn="l">
              <a:lnSpc>
                <a:spcPct val="11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声音）就对着西家叫</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8" name="文本框 7"/>
          <p:cNvSpPr txBox="1"/>
          <p:nvPr/>
        </p:nvSpPr>
        <p:spPr>
          <a:xfrm>
            <a:off x="673100" y="2385695"/>
            <a:ext cx="196532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越过厨房去吃饭</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9" name="文本框 8"/>
          <p:cNvSpPr txBox="1"/>
          <p:nvPr/>
        </p:nvSpPr>
        <p:spPr>
          <a:xfrm>
            <a:off x="7846695" y="2371090"/>
            <a:ext cx="94678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不久后</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1" name="文本框 10"/>
          <p:cNvSpPr txBox="1"/>
          <p:nvPr/>
        </p:nvSpPr>
        <p:spPr>
          <a:xfrm>
            <a:off x="5972810" y="3229610"/>
            <a:ext cx="1456055" cy="306705"/>
          </a:xfrm>
          <a:prstGeom prst="rect">
            <a:avLst/>
          </a:prstGeom>
          <a:noFill/>
        </p:spPr>
        <p:txBody>
          <a:bodyPr wrap="none" rtlCol="0">
            <a:spAutoFit/>
          </a:bodyPr>
          <a:p>
            <a:pPr algn="l">
              <a:lnSpc>
                <a:spcPct val="7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去世的祖母</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2" name="文本框 11"/>
          <p:cNvSpPr txBox="1"/>
          <p:nvPr/>
        </p:nvSpPr>
        <p:spPr>
          <a:xfrm>
            <a:off x="8065135" y="3135630"/>
            <a:ext cx="323850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给父亲和自己两代人喂过奶</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3" name="文本框 12"/>
          <p:cNvSpPr txBox="1"/>
          <p:nvPr/>
        </p:nvSpPr>
        <p:spPr>
          <a:xfrm>
            <a:off x="8793480" y="2378075"/>
            <a:ext cx="1965325" cy="337185"/>
          </a:xfrm>
          <a:prstGeom prst="rect">
            <a:avLst/>
          </a:prstGeom>
          <a:noFill/>
        </p:spPr>
        <p:txBody>
          <a:bodyPr wrap="none" rtlCol="0">
            <a:spAutoFit/>
          </a:bodyPr>
          <a:p>
            <a:pPr algn="l">
              <a:lnSpc>
                <a:spcPct val="8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乳，喂奶、哺育</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4" name="文本框 13"/>
          <p:cNvSpPr txBox="1"/>
          <p:nvPr/>
        </p:nvSpPr>
        <p:spPr>
          <a:xfrm>
            <a:off x="252730" y="3947160"/>
            <a:ext cx="3493135" cy="368300"/>
          </a:xfrm>
          <a:prstGeom prst="rect">
            <a:avLst/>
          </a:prstGeom>
          <a:noFill/>
        </p:spPr>
        <p:txBody>
          <a:bodyPr wrap="none" rtlCol="0">
            <a:spAutoFit/>
          </a:bodyPr>
          <a:p>
            <a:pPr algn="l">
              <a:lnSpc>
                <a:spcPct val="9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爱护。</a:t>
            </a: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这里是“对待</a:t>
            </a: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”的意思</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15" name="文本框 14"/>
          <p:cNvSpPr txBox="1"/>
          <p:nvPr/>
        </p:nvSpPr>
        <p:spPr>
          <a:xfrm>
            <a:off x="4486910" y="3916680"/>
            <a:ext cx="6921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内室</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6" name="文本框 15"/>
          <p:cNvSpPr txBox="1"/>
          <p:nvPr/>
        </p:nvSpPr>
        <p:spPr>
          <a:xfrm>
            <a:off x="2233295" y="4696460"/>
            <a:ext cx="4420870" cy="337185"/>
          </a:xfrm>
          <a:prstGeom prst="rect">
            <a:avLst/>
          </a:prstGeom>
          <a:noFill/>
        </p:spPr>
        <p:txBody>
          <a:bodyPr wrap="none" rtlCol="0">
            <a:spAutoFit/>
          </a:bodyPr>
          <a:p>
            <a:pPr algn="l">
              <a:lnSpc>
                <a:spcPct val="8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而，你的</a:t>
            </a:r>
            <a:r>
              <a:rPr lang="en-US" altLang="zh-CN"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  </a:t>
            </a: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你的母亲（曾经）站在这儿</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8921" name="文本框 9"/>
          <p:cNvSpPr txBox="1"/>
          <p:nvPr/>
        </p:nvSpPr>
        <p:spPr>
          <a:xfrm>
            <a:off x="1083628" y="5414328"/>
            <a:ext cx="1201420" cy="398780"/>
          </a:xfrm>
          <a:prstGeom prst="rect">
            <a:avLst/>
          </a:prstGeom>
          <a:noFill/>
          <a:ln w="9525">
            <a:noFill/>
          </a:ln>
        </p:spPr>
        <p:txBody>
          <a:bodyPr wrap="none" anchor="t" anchorCtr="0">
            <a:spAutoFit/>
          </a:bodyPr>
          <a:p>
            <a:r>
              <a:rPr lang="zh-CN" altLang="zh-CN" sz="2000" b="1">
                <a:solidFill>
                  <a:srgbClr val="0E0ECE"/>
                </a:solidFill>
                <a:latin typeface="华文中宋" panose="02010600040101010101" pitchFamily="2" charset="-122"/>
                <a:ea typeface="华文中宋" panose="02010600040101010101" pitchFamily="2" charset="-122"/>
              </a:rPr>
              <a:t>一一回答</a:t>
            </a:r>
            <a:endParaRPr lang="zh-CN" altLang="zh-CN" sz="2000" b="1">
              <a:solidFill>
                <a:srgbClr val="0E0ECE"/>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p:cTn id="7" dur="1000" fill="hold"/>
                                        <p:tgtEl>
                                          <p:spTgt spid="38913"/>
                                        </p:tgtEl>
                                        <p:attrNameLst>
                                          <p:attrName>ppt_w</p:attrName>
                                        </p:attrNameLst>
                                      </p:cBhvr>
                                      <p:tavLst>
                                        <p:tav tm="0">
                                          <p:val>
                                            <p:strVal val="#ppt_w*0.70"/>
                                          </p:val>
                                        </p:tav>
                                        <p:tav tm="100000">
                                          <p:val>
                                            <p:strVal val="#ppt_w"/>
                                          </p:val>
                                        </p:tav>
                                      </p:tavLst>
                                    </p:anim>
                                    <p:anim calcmode="lin" valueType="num">
                                      <p:cBhvr>
                                        <p:cTn id="8" dur="1000" fill="hold"/>
                                        <p:tgtEl>
                                          <p:spTgt spid="38913"/>
                                        </p:tgtEl>
                                        <p:attrNameLst>
                                          <p:attrName>ppt_h</p:attrName>
                                        </p:attrNameLst>
                                      </p:cBhvr>
                                      <p:tavLst>
                                        <p:tav tm="0">
                                          <p:val>
                                            <p:strVal val="#ppt_h"/>
                                          </p:val>
                                        </p:tav>
                                        <p:tav tm="100000">
                                          <p:val>
                                            <p:strVal val="#ppt_h"/>
                                          </p:val>
                                        </p:tav>
                                      </p:tavLst>
                                    </p:anim>
                                    <p:animEffect transition="in" filter="fade">
                                      <p:cBhvr>
                                        <p:cTn id="9" dur="1000"/>
                                        <p:tgtEl>
                                          <p:spTgt spid="389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000"/>
                            </p:stCondLst>
                            <p:childTnLst>
                              <p:par>
                                <p:cTn id="62" presetID="2" presetClass="entr" presetSubtype="4"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fill="hold" grpId="0" nodeType="afterEffect">
                                  <p:stCondLst>
                                    <p:cond delay="0"/>
                                  </p:stCondLst>
                                  <p:childTnLst>
                                    <p:set>
                                      <p:cBhvr>
                                        <p:cTn id="78" dur="1" fill="hold">
                                          <p:stCondLst>
                                            <p:cond delay="0"/>
                                          </p:stCondLst>
                                        </p:cTn>
                                        <p:tgtEl>
                                          <p:spTgt spid="38921"/>
                                        </p:tgtEl>
                                        <p:attrNameLst>
                                          <p:attrName>style.visibility</p:attrName>
                                        </p:attrNameLst>
                                      </p:cBhvr>
                                      <p:to>
                                        <p:strVal val="visible"/>
                                      </p:to>
                                    </p:set>
                                    <p:anim calcmode="lin" valueType="num">
                                      <p:cBhvr additive="base">
                                        <p:cTn id="79" dur="500" fill="hold"/>
                                        <p:tgtEl>
                                          <p:spTgt spid="38921"/>
                                        </p:tgtEl>
                                        <p:attrNameLst>
                                          <p:attrName>ppt_x</p:attrName>
                                        </p:attrNameLst>
                                      </p:cBhvr>
                                      <p:tavLst>
                                        <p:tav tm="0">
                                          <p:val>
                                            <p:strVal val="#ppt_x"/>
                                          </p:val>
                                        </p:tav>
                                        <p:tav tm="100000">
                                          <p:val>
                                            <p:strVal val="#ppt_x"/>
                                          </p:val>
                                        </p:tav>
                                      </p:tavLst>
                                    </p:anim>
                                    <p:anim calcmode="lin" valueType="num">
                                      <p:cBhvr additive="base">
                                        <p:cTn id="80"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2" grpId="0"/>
      <p:bldP spid="3" grpId="0"/>
      <p:bldP spid="4" grpId="0"/>
      <p:bldP spid="5" grpId="0"/>
      <p:bldP spid="7" grpId="0"/>
      <p:bldP spid="8" grpId="0"/>
      <p:bldP spid="9" grpId="0"/>
      <p:bldP spid="11" grpId="0"/>
      <p:bldP spid="12" grpId="0"/>
      <p:bldP spid="13" grpId="0"/>
      <p:bldP spid="14" grpId="0"/>
      <p:bldP spid="15" grpId="0"/>
      <p:bldP spid="16" grpId="0"/>
      <p:bldP spid="389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1"/>
          <p:cNvSpPr txBox="1"/>
          <p:nvPr/>
        </p:nvSpPr>
        <p:spPr>
          <a:xfrm>
            <a:off x="5087938" y="73025"/>
            <a:ext cx="1711325" cy="706438"/>
          </a:xfrm>
          <a:prstGeom prst="rect">
            <a:avLst/>
          </a:prstGeom>
          <a:noFill/>
          <a:ln w="9525">
            <a:noFill/>
          </a:ln>
        </p:spPr>
        <p:txBody>
          <a:bodyPr wrap="square" anchor="t" anchorCtr="0">
            <a:spAutoFit/>
          </a:bodyPr>
          <a:p>
            <a:r>
              <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0" name="文本框 99"/>
          <p:cNvSpPr txBox="1"/>
          <p:nvPr/>
        </p:nvSpPr>
        <p:spPr>
          <a:xfrm>
            <a:off x="273368" y="779780"/>
            <a:ext cx="11644313" cy="6000750"/>
          </a:xfrm>
          <a:prstGeom prst="rect">
            <a:avLst/>
          </a:prstGeom>
          <a:noFill/>
          <a:ln w="9525">
            <a:noFill/>
          </a:ln>
        </p:spPr>
        <p:txBody>
          <a:bodyPr wrap="square">
            <a:spAutoFit/>
          </a:bodyPr>
          <a:p>
            <a:pPr>
              <a:lnSpc>
                <a:spcPct val="100000"/>
              </a:lnSpc>
            </a:pPr>
            <a:r>
              <a:rPr lang="zh-CN" sz="1050" noProof="1">
                <a:solidFill>
                  <a:schemeClr val="tx1"/>
                </a:solidFill>
                <a:latin typeface="Calibri" panose="020F0502020204030204" pitchFamily="34" charset="0"/>
                <a:ea typeface="宋体" panose="02010600030101010101" pitchFamily="2" charset="-122"/>
                <a:cs typeface="+mn-cs"/>
              </a:rPr>
              <a:t>　</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　  然而我住在这里，有许多值得高兴的事，也有许多值得悲伤的事。在这以前，庭院南北相通成为一体。等到伯父叔父们分了家，在室内外设置了许多小门，墙壁到处都是。分家后，狗把原住同一庭院的人当作陌生人，客人得越过厨房去吃饭，鸡在厅堂里栖息。庭院中开始是篱笆隔开，然后又砌成了墙，一共变了两次。家中有个老婆婆，曾经在这里居住过。这个老婆婆，是我死去的祖母的婢女，给两代人喂过奶，先母对她很好。房子的西边和内室相连，先母曾经经常来。老婆婆常常对我说：</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这个地方，你母亲曾经站在这儿。</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老婆婆又说：</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你姐姐在我怀中，呱呱地哭泣； 你母亲用手指敲着房门说：</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孩子是冷呢</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还是想吃东西呢</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我隔着门一一回答</a:t>
            </a:r>
            <a:r>
              <a:rPr 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zh-CN" sz="3200" b="1">
                <a:solidFill>
                  <a:srgbClr val="0F0F0F"/>
                </a:solidFill>
                <a:latin typeface="华文中宋" panose="02010600040101010101" pitchFamily="2" charset="-122"/>
                <a:ea typeface="华文中宋" panose="02010600040101010101" pitchFamily="2" charset="-122"/>
                <a:sym typeface="+mn-ea"/>
              </a:rPr>
              <a:t>话还没有说完，我就哭起来，老婆婆也流下了眼泪。</a:t>
            </a:r>
            <a:endParaRPr lang="en-US" altLang="en-US" sz="3200" b="1" noProof="1">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9938"/>
                                        </p:tgtEl>
                                        <p:attrNameLst>
                                          <p:attrName>style.visibility</p:attrName>
                                        </p:attrNameLst>
                                      </p:cBhvr>
                                      <p:to>
                                        <p:strVal val="visible"/>
                                      </p:to>
                                    </p:set>
                                    <p:anim calcmode="lin" valueType="num">
                                      <p:cBhvr additive="base">
                                        <p:cTn id="7" dur="1000" fill="hold"/>
                                        <p:tgtEl>
                                          <p:spTgt spid="39938"/>
                                        </p:tgtEl>
                                        <p:attrNameLst>
                                          <p:attrName>ppt_x</p:attrName>
                                        </p:attrNameLst>
                                      </p:cBhvr>
                                      <p:tavLst>
                                        <p:tav tm="0">
                                          <p:val>
                                            <p:strVal val="#ppt_x"/>
                                          </p:val>
                                        </p:tav>
                                        <p:tav tm="100000">
                                          <p:val>
                                            <p:strVal val="#ppt_x"/>
                                          </p:val>
                                        </p:tav>
                                      </p:tavLst>
                                    </p:anim>
                                    <p:anim calcmode="lin" valueType="num">
                                      <p:cBhvr additive="base">
                                        <p:cTn id="8" dur="1000" fill="hold"/>
                                        <p:tgtEl>
                                          <p:spTgt spid="3993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1000" fill="hold"/>
                                        <p:tgtEl>
                                          <p:spTgt spid="100"/>
                                        </p:tgtEl>
                                        <p:attrNameLst>
                                          <p:attrName>ppt_w</p:attrName>
                                        </p:attrNameLst>
                                      </p:cBhvr>
                                      <p:tavLst>
                                        <p:tav tm="0">
                                          <p:val>
                                            <p:strVal val="#ppt_w*0.70"/>
                                          </p:val>
                                        </p:tav>
                                        <p:tav tm="100000">
                                          <p:val>
                                            <p:strVal val="#ppt_w"/>
                                          </p:val>
                                        </p:tav>
                                      </p:tavLst>
                                    </p:anim>
                                    <p:anim calcmode="lin" valueType="num">
                                      <p:cBhvr>
                                        <p:cTn id="13" dur="1000" fill="hold"/>
                                        <p:tgtEl>
                                          <p:spTgt spid="100"/>
                                        </p:tgtEl>
                                        <p:attrNameLst>
                                          <p:attrName>ppt_h</p:attrName>
                                        </p:attrNameLst>
                                      </p:cBhvr>
                                      <p:tavLst>
                                        <p:tav tm="0">
                                          <p:val>
                                            <p:strVal val="#ppt_h"/>
                                          </p:val>
                                        </p:tav>
                                        <p:tav tm="100000">
                                          <p:val>
                                            <p:strVal val="#ppt_h"/>
                                          </p:val>
                                        </p:tav>
                                      </p:tavLst>
                                    </p:anim>
                                    <p:animEffect transition="in" filter="fade">
                                      <p:cBhvr>
                                        <p:cTn id="1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1"/>
          <p:cNvSpPr txBox="1"/>
          <p:nvPr/>
        </p:nvSpPr>
        <p:spPr>
          <a:xfrm>
            <a:off x="286703" y="270510"/>
            <a:ext cx="11617325" cy="5262245"/>
          </a:xfrm>
          <a:prstGeom prst="rect">
            <a:avLst/>
          </a:prstGeom>
          <a:noFill/>
          <a:ln w="9525">
            <a:noFill/>
          </a:ln>
        </p:spPr>
        <p:txBody>
          <a:bodyPr wrap="square" anchor="t" anchorCtr="0">
            <a:spAutoFit/>
          </a:bodyPr>
          <a:p>
            <a:pPr>
              <a:lnSpc>
                <a:spcPct val="140000"/>
              </a:lnSpc>
            </a:pPr>
            <a:r>
              <a:rPr lang="zh-CN" altLang="zh-CN" sz="4000" b="1">
                <a:solidFill>
                  <a:srgbClr val="0F0F0F"/>
                </a:solidFill>
                <a:latin typeface="微软雅黑" panose="020B0503020204020204" pitchFamily="34" charset="-122"/>
                <a:ea typeface="微软雅黑" panose="020B0503020204020204" pitchFamily="34" charset="-122"/>
              </a:rPr>
              <a:t>余自</a:t>
            </a:r>
            <a:r>
              <a:rPr lang="zh-CN" altLang="zh-CN" sz="4000" b="1">
                <a:solidFill>
                  <a:srgbClr val="FF0000"/>
                </a:solidFill>
                <a:latin typeface="微软雅黑" panose="020B0503020204020204" pitchFamily="34" charset="-122"/>
                <a:ea typeface="微软雅黑" panose="020B0503020204020204" pitchFamily="34" charset="-122"/>
              </a:rPr>
              <a:t>束发</a:t>
            </a:r>
            <a:r>
              <a:rPr lang="zh-CN" altLang="zh-CN" sz="4000" b="1">
                <a:solidFill>
                  <a:srgbClr val="0F0F0F"/>
                </a:solidFill>
                <a:latin typeface="微软雅黑" panose="020B0503020204020204" pitchFamily="34" charset="-122"/>
                <a:ea typeface="微软雅黑" panose="020B0503020204020204" pitchFamily="34" charset="-122"/>
              </a:rPr>
              <a:t>，读书轩中，一日，大母</a:t>
            </a:r>
            <a:r>
              <a:rPr lang="zh-CN" altLang="zh-CN" sz="4000" b="1" u="sng">
                <a:solidFill>
                  <a:srgbClr val="FF0000"/>
                </a:solidFill>
                <a:latin typeface="微软雅黑" panose="020B0503020204020204" pitchFamily="34" charset="-122"/>
                <a:ea typeface="微软雅黑" panose="020B0503020204020204" pitchFamily="34" charset="-122"/>
              </a:rPr>
              <a:t>过余</a:t>
            </a:r>
            <a:r>
              <a:rPr lang="zh-CN" altLang="zh-CN" sz="4000" b="1">
                <a:solidFill>
                  <a:srgbClr val="0F0F0F"/>
                </a:solidFill>
                <a:latin typeface="微软雅黑" panose="020B0503020204020204" pitchFamily="34" charset="-122"/>
                <a:ea typeface="微软雅黑" panose="020B0503020204020204" pitchFamily="34" charset="-122"/>
              </a:rPr>
              <a:t>曰：</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吾儿，久不见</a:t>
            </a:r>
            <a:r>
              <a:rPr lang="zh-CN" altLang="zh-CN" sz="4000" b="1">
                <a:solidFill>
                  <a:srgbClr val="FF0000"/>
                </a:solidFill>
                <a:latin typeface="微软雅黑" panose="020B0503020204020204" pitchFamily="34" charset="-122"/>
                <a:ea typeface="微软雅黑" panose="020B0503020204020204" pitchFamily="34" charset="-122"/>
              </a:rPr>
              <a:t>若</a:t>
            </a:r>
            <a:r>
              <a:rPr lang="zh-CN" altLang="zh-CN" sz="4000" b="1">
                <a:solidFill>
                  <a:srgbClr val="0F0F0F"/>
                </a:solidFill>
                <a:latin typeface="微软雅黑" panose="020B0503020204020204" pitchFamily="34" charset="-122"/>
                <a:ea typeface="微软雅黑" panose="020B0503020204020204" pitchFamily="34" charset="-122"/>
              </a:rPr>
              <a:t>影，何</a:t>
            </a:r>
            <a:r>
              <a:rPr lang="zh-CN" altLang="zh-CN" sz="4000" b="1">
                <a:solidFill>
                  <a:srgbClr val="FF0000"/>
                </a:solidFill>
                <a:latin typeface="微软雅黑" panose="020B0503020204020204" pitchFamily="34" charset="-122"/>
                <a:ea typeface="微软雅黑" panose="020B0503020204020204" pitchFamily="34" charset="-122"/>
              </a:rPr>
              <a:t>竟日</a:t>
            </a:r>
            <a:r>
              <a:rPr lang="zh-CN" altLang="zh-CN" sz="4000" b="1">
                <a:solidFill>
                  <a:srgbClr val="0F0F0F"/>
                </a:solidFill>
                <a:latin typeface="微软雅黑" panose="020B0503020204020204" pitchFamily="34" charset="-122"/>
                <a:ea typeface="微软雅黑" panose="020B0503020204020204" pitchFamily="34" charset="-122"/>
              </a:rPr>
              <a:t>默默在此，</a:t>
            </a:r>
            <a:r>
              <a:rPr lang="zh-CN" altLang="zh-CN" sz="4000" b="1" u="sng">
                <a:solidFill>
                  <a:srgbClr val="FF0000"/>
                </a:solidFill>
                <a:latin typeface="微软雅黑" panose="020B0503020204020204" pitchFamily="34" charset="-122"/>
                <a:ea typeface="微软雅黑" panose="020B0503020204020204" pitchFamily="34" charset="-122"/>
              </a:rPr>
              <a:t>大类</a:t>
            </a:r>
            <a:r>
              <a:rPr lang="zh-CN" altLang="zh-CN" sz="4000" b="1">
                <a:solidFill>
                  <a:srgbClr val="0F0F0F"/>
                </a:solidFill>
                <a:latin typeface="微软雅黑" panose="020B0503020204020204" pitchFamily="34" charset="-122"/>
                <a:ea typeface="微软雅黑" panose="020B0503020204020204" pitchFamily="34" charset="-122"/>
              </a:rPr>
              <a:t>女郎也？</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u="sng">
                <a:solidFill>
                  <a:srgbClr val="FF0000"/>
                </a:solidFill>
                <a:latin typeface="微软雅黑" panose="020B0503020204020204" pitchFamily="34" charset="-122"/>
                <a:ea typeface="微软雅黑" panose="020B0503020204020204" pitchFamily="34" charset="-122"/>
              </a:rPr>
              <a:t>比去</a:t>
            </a:r>
            <a:r>
              <a:rPr lang="zh-CN" altLang="zh-CN" sz="4000" b="1">
                <a:solidFill>
                  <a:srgbClr val="0F0F0F"/>
                </a:solidFill>
                <a:latin typeface="微软雅黑" panose="020B0503020204020204" pitchFamily="34" charset="-122"/>
                <a:ea typeface="微软雅黑" panose="020B0503020204020204" pitchFamily="34" charset="-122"/>
              </a:rPr>
              <a:t>，以手</a:t>
            </a:r>
            <a:r>
              <a:rPr lang="zh-CN" altLang="zh-CN" sz="4000" b="1">
                <a:solidFill>
                  <a:srgbClr val="FF0000"/>
                </a:solidFill>
                <a:latin typeface="微软雅黑" panose="020B0503020204020204" pitchFamily="34" charset="-122"/>
                <a:ea typeface="微软雅黑" panose="020B0503020204020204" pitchFamily="34" charset="-122"/>
              </a:rPr>
              <a:t>阖</a:t>
            </a:r>
            <a:r>
              <a:rPr lang="zh-CN" altLang="zh-CN" sz="4000" b="1">
                <a:solidFill>
                  <a:srgbClr val="0F0F0F"/>
                </a:solidFill>
                <a:latin typeface="微软雅黑" panose="020B0503020204020204" pitchFamily="34" charset="-122"/>
                <a:ea typeface="微软雅黑" panose="020B0503020204020204" pitchFamily="34" charset="-122"/>
              </a:rPr>
              <a:t>门，自语曰：</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吾家读书久</a:t>
            </a:r>
            <a:r>
              <a:rPr lang="zh-CN" altLang="zh-CN" sz="4000" b="1" u="sng">
                <a:solidFill>
                  <a:srgbClr val="FF0000"/>
                </a:solidFill>
                <a:latin typeface="微软雅黑" panose="020B0503020204020204" pitchFamily="34" charset="-122"/>
                <a:ea typeface="微软雅黑" panose="020B0503020204020204" pitchFamily="34" charset="-122"/>
              </a:rPr>
              <a:t>不效</a:t>
            </a:r>
            <a:r>
              <a:rPr lang="zh-CN" altLang="zh-CN" sz="4000" b="1">
                <a:solidFill>
                  <a:srgbClr val="0F0F0F"/>
                </a:solidFill>
                <a:latin typeface="微软雅黑" panose="020B0503020204020204" pitchFamily="34" charset="-122"/>
                <a:ea typeface="微软雅黑" panose="020B0503020204020204" pitchFamily="34" charset="-122"/>
              </a:rPr>
              <a:t>，儿之成，则可待乎！</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顷之，持一</a:t>
            </a:r>
            <a:r>
              <a:rPr lang="zh-CN" altLang="zh-CN" sz="4000" b="1" u="sng">
                <a:solidFill>
                  <a:srgbClr val="FF0000"/>
                </a:solidFill>
                <a:latin typeface="微软雅黑" panose="020B0503020204020204" pitchFamily="34" charset="-122"/>
                <a:ea typeface="微软雅黑" panose="020B0503020204020204" pitchFamily="34" charset="-122"/>
              </a:rPr>
              <a:t>象笏</a:t>
            </a:r>
            <a:r>
              <a:rPr lang="zh-CN" altLang="zh-CN" sz="4000" b="1">
                <a:solidFill>
                  <a:srgbClr val="0F0F0F"/>
                </a:solidFill>
                <a:latin typeface="微软雅黑" panose="020B0503020204020204" pitchFamily="34" charset="-122"/>
                <a:ea typeface="微软雅黑" panose="020B0503020204020204" pitchFamily="34" charset="-122"/>
              </a:rPr>
              <a:t>至，曰：</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此吾祖</a:t>
            </a:r>
            <a:r>
              <a:rPr lang="zh-CN" altLang="zh-CN" sz="4000" b="1" u="sng">
                <a:solidFill>
                  <a:srgbClr val="FF0000"/>
                </a:solidFill>
                <a:latin typeface="微软雅黑" panose="020B0503020204020204" pitchFamily="34" charset="-122"/>
                <a:ea typeface="微软雅黑" panose="020B0503020204020204" pitchFamily="34" charset="-122"/>
              </a:rPr>
              <a:t>太常公</a:t>
            </a:r>
            <a:r>
              <a:rPr lang="zh-CN" altLang="zh-CN" sz="4000" b="1">
                <a:solidFill>
                  <a:srgbClr val="0F0F0F"/>
                </a:solidFill>
                <a:latin typeface="微软雅黑" panose="020B0503020204020204" pitchFamily="34" charset="-122"/>
                <a:ea typeface="微软雅黑" panose="020B0503020204020204" pitchFamily="34" charset="-122"/>
              </a:rPr>
              <a:t>宣德间执此以朝，他日汝当用之！</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u="sng">
                <a:solidFill>
                  <a:srgbClr val="FF0000"/>
                </a:solidFill>
                <a:latin typeface="微软雅黑" panose="020B0503020204020204" pitchFamily="34" charset="-122"/>
                <a:ea typeface="微软雅黑" panose="020B0503020204020204" pitchFamily="34" charset="-122"/>
              </a:rPr>
              <a:t>瞻顾遗迹</a:t>
            </a:r>
            <a:r>
              <a:rPr lang="zh-CN" altLang="zh-CN" sz="4000" b="1">
                <a:solidFill>
                  <a:srgbClr val="0F0F0F"/>
                </a:solidFill>
                <a:latin typeface="微软雅黑" panose="020B0503020204020204" pitchFamily="34" charset="-122"/>
                <a:ea typeface="微软雅黑" panose="020B0503020204020204" pitchFamily="34" charset="-122"/>
              </a:rPr>
              <a:t>，如在昨日，令人</a:t>
            </a:r>
            <a:r>
              <a:rPr lang="zh-CN" altLang="zh-CN" sz="4000" b="1" u="sng">
                <a:solidFill>
                  <a:srgbClr val="FF0000"/>
                </a:solidFill>
                <a:latin typeface="微软雅黑" panose="020B0503020204020204" pitchFamily="34" charset="-122"/>
                <a:ea typeface="微软雅黑" panose="020B0503020204020204" pitchFamily="34" charset="-122"/>
              </a:rPr>
              <a:t>长号</a:t>
            </a:r>
            <a:r>
              <a:rPr lang="zh-CN" altLang="zh-CN" sz="4000" b="1">
                <a:solidFill>
                  <a:srgbClr val="0F0F0F"/>
                </a:solidFill>
                <a:latin typeface="微软雅黑" panose="020B0503020204020204" pitchFamily="34" charset="-122"/>
                <a:ea typeface="微软雅黑" panose="020B0503020204020204" pitchFamily="34" charset="-122"/>
              </a:rPr>
              <a:t>不自禁。</a:t>
            </a:r>
            <a:endParaRPr lang="zh-CN" altLang="en-US" sz="4000" b="1">
              <a:solidFill>
                <a:srgbClr val="0F0F0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962775" y="1065530"/>
            <a:ext cx="374777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到我（这里来）。意思是来看我</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 name="文本框 2"/>
          <p:cNvSpPr txBox="1"/>
          <p:nvPr/>
        </p:nvSpPr>
        <p:spPr>
          <a:xfrm>
            <a:off x="7659370" y="1905635"/>
            <a:ext cx="6921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很像</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 name="文本框 3"/>
          <p:cNvSpPr txBox="1"/>
          <p:nvPr/>
        </p:nvSpPr>
        <p:spPr>
          <a:xfrm>
            <a:off x="9939020" y="1905635"/>
            <a:ext cx="196532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等到离开的时候</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5" name="文本框 4"/>
          <p:cNvSpPr txBox="1"/>
          <p:nvPr/>
        </p:nvSpPr>
        <p:spPr>
          <a:xfrm>
            <a:off x="2295525" y="2702560"/>
            <a:ext cx="6921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关闭</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6" name="文本框 5"/>
          <p:cNvSpPr txBox="1"/>
          <p:nvPr/>
        </p:nvSpPr>
        <p:spPr>
          <a:xfrm>
            <a:off x="7659370" y="2745740"/>
            <a:ext cx="4002405" cy="368300"/>
          </a:xfrm>
          <a:prstGeom prst="rect">
            <a:avLst/>
          </a:prstGeom>
          <a:noFill/>
        </p:spPr>
        <p:txBody>
          <a:bodyPr wrap="none" rtlCol="0">
            <a:spAutoFit/>
          </a:bodyPr>
          <a:p>
            <a:pPr algn="l">
              <a:lnSpc>
                <a:spcPct val="90000"/>
              </a:lnSpc>
            </a:pPr>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没有效果。</a:t>
            </a: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这里指科举上无所成就</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7" name="文本框 6"/>
          <p:cNvSpPr txBox="1"/>
          <p:nvPr/>
        </p:nvSpPr>
        <p:spPr>
          <a:xfrm>
            <a:off x="6743700" y="3555365"/>
            <a:ext cx="171069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象牙制的手板</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9" name="文本框 8"/>
          <p:cNvSpPr txBox="1"/>
          <p:nvPr/>
        </p:nvSpPr>
        <p:spPr>
          <a:xfrm>
            <a:off x="407035" y="4500245"/>
            <a:ext cx="695325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归有光祖母的祖父夏昶（chang),在明宣德年间曾任太常寺卿</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1" name="文本框 10"/>
          <p:cNvSpPr txBox="1"/>
          <p:nvPr/>
        </p:nvSpPr>
        <p:spPr>
          <a:xfrm>
            <a:off x="8785225" y="4500245"/>
            <a:ext cx="2983865"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瞻视回顾先人留下的旧物</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12" name="文本框 11"/>
          <p:cNvSpPr txBox="1"/>
          <p:nvPr/>
        </p:nvSpPr>
        <p:spPr>
          <a:xfrm>
            <a:off x="5591175" y="5295265"/>
            <a:ext cx="692150" cy="398780"/>
          </a:xfrm>
          <a:prstGeom prst="rect">
            <a:avLst/>
          </a:prstGeom>
          <a:noFill/>
          <a:ln w="9525">
            <a:noFill/>
          </a:ln>
        </p:spPr>
        <p:txBody>
          <a:bodyPr wrap="none" anchor="t" anchorCtr="0">
            <a:spAutoFit/>
          </a:bodyPr>
          <a:p>
            <a:r>
              <a:rPr lang="zh-CN" altLang="en-US" sz="2000" b="1">
                <a:solidFill>
                  <a:srgbClr val="0E0ECE"/>
                </a:solidFill>
                <a:latin typeface="华文中宋" panose="02010600040101010101" pitchFamily="2" charset="-122"/>
                <a:ea typeface="华文中宋" panose="02010600040101010101" pitchFamily="2" charset="-122"/>
              </a:rPr>
              <a:t>大哭</a:t>
            </a:r>
            <a:endParaRPr lang="zh-CN" altLang="en-US" sz="2000" b="1">
              <a:solidFill>
                <a:srgbClr val="0E0ECE"/>
              </a:solidFill>
              <a:latin typeface="华文中宋" panose="02010600040101010101" pitchFamily="2" charset="-122"/>
              <a:ea typeface="华文中宋" panose="02010600040101010101" pitchFamily="2" charset="-122"/>
            </a:endParaRPr>
          </a:p>
        </p:txBody>
      </p:sp>
      <p:sp>
        <p:nvSpPr>
          <p:cNvPr id="40962" name="文本框 2"/>
          <p:cNvSpPr txBox="1"/>
          <p:nvPr/>
        </p:nvSpPr>
        <p:spPr>
          <a:xfrm>
            <a:off x="974725" y="1003618"/>
            <a:ext cx="1711325"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指儿童时代</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13" name="文本框 12"/>
          <p:cNvSpPr txBox="1"/>
          <p:nvPr/>
        </p:nvSpPr>
        <p:spPr>
          <a:xfrm>
            <a:off x="1806575" y="1853565"/>
            <a:ext cx="488950" cy="460375"/>
          </a:xfrm>
          <a:prstGeom prst="rect">
            <a:avLst/>
          </a:prstGeom>
          <a:noFill/>
          <a:ln w="9525">
            <a:noFill/>
          </a:ln>
        </p:spPr>
        <p:txBody>
          <a:bodyPr wrap="none" anchor="t" anchorCtr="0">
            <a:spAutoFit/>
          </a:bodyPr>
          <a:p>
            <a:r>
              <a:rPr lang="zh-CN" altLang="en-US" sz="2400" b="1">
                <a:solidFill>
                  <a:srgbClr val="0E0ECE"/>
                </a:solidFill>
                <a:latin typeface="华文中宋" panose="02010600040101010101" pitchFamily="2" charset="-122"/>
                <a:ea typeface="华文中宋" panose="02010600040101010101" pitchFamily="2" charset="-122"/>
              </a:rPr>
              <a:t>你</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0963" name="文本框 3"/>
          <p:cNvSpPr txBox="1"/>
          <p:nvPr/>
        </p:nvSpPr>
        <p:spPr>
          <a:xfrm>
            <a:off x="3769995" y="1844040"/>
            <a:ext cx="1404938"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一天到晚</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14" name="文本框 13"/>
          <p:cNvSpPr txBox="1"/>
          <p:nvPr/>
        </p:nvSpPr>
        <p:spPr>
          <a:xfrm>
            <a:off x="626745" y="5909945"/>
            <a:ext cx="11035030" cy="521970"/>
          </a:xfrm>
          <a:prstGeom prst="rect">
            <a:avLst/>
          </a:prstGeom>
          <a:solidFill>
            <a:srgbClr val="FFFF00"/>
          </a:solidFill>
          <a:ln w="9525">
            <a:noFill/>
          </a:ln>
        </p:spPr>
        <p:txBody>
          <a:bodyPr wrap="square" anchor="t" anchorCtr="0">
            <a:spAutoFit/>
          </a:bodyPr>
          <a:p>
            <a:r>
              <a:rPr lang="zh-CN" altLang="zh-CN" sz="2800" b="1">
                <a:solidFill>
                  <a:srgbClr val="0E0ECE"/>
                </a:solidFill>
                <a:latin typeface="华文中宋" panose="02010600040101010101" pitchFamily="2" charset="-122"/>
                <a:ea typeface="华文中宋" panose="02010600040101010101" pitchFamily="2" charset="-122"/>
              </a:rPr>
              <a:t>第二段：叙写项脊轩的变迁，回忆母亲和祖母的往事，用</a:t>
            </a:r>
            <a:r>
              <a:rPr lang="en-US" altLang="zh-CN" sz="2800" b="1">
                <a:solidFill>
                  <a:srgbClr val="0E0ECE"/>
                </a:solidFill>
                <a:latin typeface="华文中宋" panose="02010600040101010101" pitchFamily="2" charset="-122"/>
                <a:ea typeface="华文中宋" panose="02010600040101010101" pitchFamily="2" charset="-122"/>
              </a:rPr>
              <a:t>“</a:t>
            </a:r>
            <a:r>
              <a:rPr lang="zh-CN" altLang="zh-CN" sz="2800" b="1">
                <a:solidFill>
                  <a:srgbClr val="0E0ECE"/>
                </a:solidFill>
                <a:latin typeface="华文中宋" panose="02010600040101010101" pitchFamily="2" charset="-122"/>
                <a:ea typeface="华文中宋" panose="02010600040101010101" pitchFamily="2" charset="-122"/>
              </a:rPr>
              <a:t>悲</a:t>
            </a:r>
            <a:r>
              <a:rPr lang="en-US" altLang="zh-CN" sz="2800" b="1">
                <a:solidFill>
                  <a:srgbClr val="0E0ECE"/>
                </a:solidFill>
                <a:latin typeface="华文中宋" panose="02010600040101010101" pitchFamily="2" charset="-122"/>
                <a:ea typeface="华文中宋" panose="02010600040101010101" pitchFamily="2" charset="-122"/>
              </a:rPr>
              <a:t>”</a:t>
            </a:r>
            <a:r>
              <a:rPr lang="zh-CN" altLang="zh-CN" sz="2800" b="1">
                <a:solidFill>
                  <a:srgbClr val="0E0ECE"/>
                </a:solidFill>
                <a:latin typeface="华文中宋" panose="02010600040101010101" pitchFamily="2" charset="-122"/>
                <a:ea typeface="华文中宋" panose="02010600040101010101" pitchFamily="2" charset="-122"/>
              </a:rPr>
              <a:t>贯穿。</a:t>
            </a:r>
            <a:endParaRPr lang="zh-CN" altLang="en-US" sz="2800" b="1">
              <a:solidFill>
                <a:srgbClr val="0E0ECE"/>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p:cTn id="7" dur="1000" fill="hold"/>
                                        <p:tgtEl>
                                          <p:spTgt spid="40961"/>
                                        </p:tgtEl>
                                        <p:attrNameLst>
                                          <p:attrName>ppt_w</p:attrName>
                                        </p:attrNameLst>
                                      </p:cBhvr>
                                      <p:tavLst>
                                        <p:tav tm="0">
                                          <p:val>
                                            <p:strVal val="#ppt_w*0.70"/>
                                          </p:val>
                                        </p:tav>
                                        <p:tav tm="100000">
                                          <p:val>
                                            <p:strVal val="#ppt_w"/>
                                          </p:val>
                                        </p:tav>
                                      </p:tavLst>
                                    </p:anim>
                                    <p:anim calcmode="lin" valueType="num">
                                      <p:cBhvr>
                                        <p:cTn id="8" dur="1000" fill="hold"/>
                                        <p:tgtEl>
                                          <p:spTgt spid="40961"/>
                                        </p:tgtEl>
                                        <p:attrNameLst>
                                          <p:attrName>ppt_h</p:attrName>
                                        </p:attrNameLst>
                                      </p:cBhvr>
                                      <p:tavLst>
                                        <p:tav tm="0">
                                          <p:val>
                                            <p:strVal val="#ppt_h"/>
                                          </p:val>
                                        </p:tav>
                                        <p:tav tm="100000">
                                          <p:val>
                                            <p:strVal val="#ppt_h"/>
                                          </p:val>
                                        </p:tav>
                                      </p:tavLst>
                                    </p:anim>
                                    <p:animEffect transition="in" filter="fade">
                                      <p:cBhvr>
                                        <p:cTn id="9" dur="1000"/>
                                        <p:tgtEl>
                                          <p:spTgt spid="4096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0962"/>
                                        </p:tgtEl>
                                        <p:attrNameLst>
                                          <p:attrName>style.visibility</p:attrName>
                                        </p:attrNameLst>
                                      </p:cBhvr>
                                      <p:to>
                                        <p:strVal val="visible"/>
                                      </p:to>
                                    </p:set>
                                    <p:anim calcmode="lin" valueType="num">
                                      <p:cBhvr additive="base">
                                        <p:cTn id="14" dur="500" fill="hold"/>
                                        <p:tgtEl>
                                          <p:spTgt spid="40962"/>
                                        </p:tgtEl>
                                        <p:attrNameLst>
                                          <p:attrName>ppt_x</p:attrName>
                                        </p:attrNameLst>
                                      </p:cBhvr>
                                      <p:tavLst>
                                        <p:tav tm="0">
                                          <p:val>
                                            <p:strVal val="#ppt_x"/>
                                          </p:val>
                                        </p:tav>
                                        <p:tav tm="100000">
                                          <p:val>
                                            <p:strVal val="#ppt_x"/>
                                          </p:val>
                                        </p:tav>
                                      </p:tavLst>
                                    </p:anim>
                                    <p:anim calcmode="lin" valueType="num">
                                      <p:cBhvr additive="base">
                                        <p:cTn id="15" dur="500" fill="hold"/>
                                        <p:tgtEl>
                                          <p:spTgt spid="4096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0963"/>
                                        </p:tgtEl>
                                        <p:attrNameLst>
                                          <p:attrName>style.visibility</p:attrName>
                                        </p:attrNameLst>
                                      </p:cBhvr>
                                      <p:to>
                                        <p:strVal val="visible"/>
                                      </p:to>
                                    </p:set>
                                    <p:anim calcmode="lin" valueType="num">
                                      <p:cBhvr additive="base">
                                        <p:cTn id="29" dur="500" fill="hold"/>
                                        <p:tgtEl>
                                          <p:spTgt spid="40963"/>
                                        </p:tgtEl>
                                        <p:attrNameLst>
                                          <p:attrName>ppt_x</p:attrName>
                                        </p:attrNameLst>
                                      </p:cBhvr>
                                      <p:tavLst>
                                        <p:tav tm="0">
                                          <p:val>
                                            <p:strVal val="#ppt_x"/>
                                          </p:val>
                                        </p:tav>
                                        <p:tav tm="100000">
                                          <p:val>
                                            <p:strVal val="#ppt_x"/>
                                          </p:val>
                                        </p:tav>
                                      </p:tavLst>
                                    </p:anim>
                                    <p:anim calcmode="lin" valueType="num">
                                      <p:cBhvr additive="base">
                                        <p:cTn id="30" dur="500" fill="hold"/>
                                        <p:tgtEl>
                                          <p:spTgt spid="4096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5000"/>
                            </p:stCondLst>
                            <p:childTnLst>
                              <p:par>
                                <p:cTn id="62" presetID="2" presetClass="entr" presetSubtype="4"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par>
                          <p:cTn id="66" fill="hold">
                            <p:stCondLst>
                              <p:cond delay="5500"/>
                            </p:stCondLst>
                            <p:childTnLst>
                              <p:par>
                                <p:cTn id="67" presetID="2" presetClass="entr" presetSubtype="4"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6"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2" grpId="0"/>
      <p:bldP spid="2" grpId="0"/>
      <p:bldP spid="13" grpId="0"/>
      <p:bldP spid="40963" grpId="0"/>
      <p:bldP spid="3" grpId="0"/>
      <p:bldP spid="4" grpId="0"/>
      <p:bldP spid="5" grpId="0"/>
      <p:bldP spid="6" grpId="0"/>
      <p:bldP spid="7" grpId="0"/>
      <p:bldP spid="9" grpId="0"/>
      <p:bldP spid="11" grpId="0"/>
      <p:bldP spid="12" grpId="0"/>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框 1"/>
          <p:cNvSpPr txBox="1"/>
          <p:nvPr/>
        </p:nvSpPr>
        <p:spPr>
          <a:xfrm>
            <a:off x="5087938" y="169863"/>
            <a:ext cx="1711325" cy="706437"/>
          </a:xfrm>
          <a:prstGeom prst="rect">
            <a:avLst/>
          </a:prstGeom>
          <a:noFill/>
          <a:ln w="9525">
            <a:noFill/>
          </a:ln>
        </p:spPr>
        <p:txBody>
          <a:bodyPr wrap="square" anchor="t" anchorCtr="0">
            <a:spAutoFit/>
          </a:bodyPr>
          <a:p>
            <a:r>
              <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985" name="文本框 99"/>
          <p:cNvSpPr txBox="1"/>
          <p:nvPr/>
        </p:nvSpPr>
        <p:spPr>
          <a:xfrm>
            <a:off x="318135" y="876300"/>
            <a:ext cx="11555413" cy="5573395"/>
          </a:xfrm>
          <a:prstGeom prst="rect">
            <a:avLst/>
          </a:prstGeom>
          <a:noFill/>
          <a:ln w="9525">
            <a:noFill/>
          </a:ln>
        </p:spPr>
        <p:txBody>
          <a:bodyPr wrap="square" anchor="t" anchorCtr="0">
            <a:spAutoFit/>
          </a:bodyPr>
          <a:p>
            <a:pPr>
              <a:lnSpc>
                <a:spcPct val="110000"/>
              </a:lnSpc>
            </a:pPr>
            <a:r>
              <a:rPr lang="zh-CN" altLang="zh-CN" sz="3600" b="1">
                <a:solidFill>
                  <a:srgbClr val="0F0F0F"/>
                </a:solidFill>
                <a:latin typeface="华文中宋" panose="02010600040101010101" pitchFamily="2" charset="-122"/>
                <a:ea typeface="华文中宋" panose="02010600040101010101" pitchFamily="2" charset="-122"/>
              </a:rPr>
              <a:t>我从十五岁起就在轩内读书，有一天，祖母来看我，说：</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我的孩子，好久没有见到你的身影了，为什么整天默默地呆在这里，真像个女孩子呀</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等到离开时，用手关上门，自言自语地说：</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我们家读书人很久没有得到功名了，（我）孩子的成功，就指日可待了啊</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不一会，拿着一个象笏过来，说：</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这是我祖父太常公宣德年间拿着去朝见皇帝用的，以后你一定会用到它</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回忆起旧日这些事情，就好像发生在昨天一样，真让人忍不住放声大哭。</a:t>
            </a:r>
            <a:endParaRPr lang="zh-CN" altLang="en-US" sz="3600" b="1">
              <a:solidFill>
                <a:srgbClr val="0F0F0F"/>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41986"/>
                                        </p:tgtEl>
                                        <p:attrNameLst>
                                          <p:attrName>style.visibility</p:attrName>
                                        </p:attrNameLst>
                                      </p:cBhvr>
                                      <p:to>
                                        <p:strVal val="visible"/>
                                      </p:to>
                                    </p:set>
                                    <p:anim calcmode="lin" valueType="num">
                                      <p:cBhvr additive="base">
                                        <p:cTn id="7" dur="1000" fill="hold"/>
                                        <p:tgtEl>
                                          <p:spTgt spid="41986"/>
                                        </p:tgtEl>
                                        <p:attrNameLst>
                                          <p:attrName>ppt_x</p:attrName>
                                        </p:attrNameLst>
                                      </p:cBhvr>
                                      <p:tavLst>
                                        <p:tav tm="0">
                                          <p:val>
                                            <p:strVal val="#ppt_x"/>
                                          </p:val>
                                        </p:tav>
                                        <p:tav tm="100000">
                                          <p:val>
                                            <p:strVal val="#ppt_x"/>
                                          </p:val>
                                        </p:tav>
                                      </p:tavLst>
                                    </p:anim>
                                    <p:anim calcmode="lin" valueType="num">
                                      <p:cBhvr additive="base">
                                        <p:cTn id="8" dur="1000" fill="hold"/>
                                        <p:tgtEl>
                                          <p:spTgt spid="4198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41985"/>
                                        </p:tgtEl>
                                        <p:attrNameLst>
                                          <p:attrName>style.visibility</p:attrName>
                                        </p:attrNameLst>
                                      </p:cBhvr>
                                      <p:to>
                                        <p:strVal val="visible"/>
                                      </p:to>
                                    </p:set>
                                    <p:anim calcmode="lin" valueType="num">
                                      <p:cBhvr>
                                        <p:cTn id="12" dur="1000" fill="hold"/>
                                        <p:tgtEl>
                                          <p:spTgt spid="41985"/>
                                        </p:tgtEl>
                                        <p:attrNameLst>
                                          <p:attrName>ppt_w</p:attrName>
                                        </p:attrNameLst>
                                      </p:cBhvr>
                                      <p:tavLst>
                                        <p:tav tm="0">
                                          <p:val>
                                            <p:strVal val="#ppt_w*0.70"/>
                                          </p:val>
                                        </p:tav>
                                        <p:tav tm="100000">
                                          <p:val>
                                            <p:strVal val="#ppt_w"/>
                                          </p:val>
                                        </p:tav>
                                      </p:tavLst>
                                    </p:anim>
                                    <p:anim calcmode="lin" valueType="num">
                                      <p:cBhvr>
                                        <p:cTn id="13" dur="1000" fill="hold"/>
                                        <p:tgtEl>
                                          <p:spTgt spid="41985"/>
                                        </p:tgtEl>
                                        <p:attrNameLst>
                                          <p:attrName>ppt_h</p:attrName>
                                        </p:attrNameLst>
                                      </p:cBhvr>
                                      <p:tavLst>
                                        <p:tav tm="0">
                                          <p:val>
                                            <p:strVal val="#ppt_h"/>
                                          </p:val>
                                        </p:tav>
                                        <p:tav tm="100000">
                                          <p:val>
                                            <p:strVal val="#ppt_h"/>
                                          </p:val>
                                        </p:tav>
                                      </p:tavLst>
                                    </p:anim>
                                    <p:animEffect transition="in" filter="fade">
                                      <p:cBhvr>
                                        <p:cTn id="14" dur="10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1"/>
          <p:cNvSpPr txBox="1"/>
          <p:nvPr/>
        </p:nvSpPr>
        <p:spPr>
          <a:xfrm>
            <a:off x="333375" y="269875"/>
            <a:ext cx="11525885" cy="2676525"/>
          </a:xfrm>
          <a:prstGeom prst="rect">
            <a:avLst/>
          </a:prstGeom>
          <a:noFill/>
          <a:ln w="9525">
            <a:noFill/>
          </a:ln>
        </p:spPr>
        <p:txBody>
          <a:bodyPr wrap="square" anchor="t" anchorCtr="0">
            <a:spAutoFit/>
          </a:bodyPr>
          <a:p>
            <a:pPr>
              <a:lnSpc>
                <a:spcPct val="140000"/>
              </a:lnSpc>
            </a:pPr>
            <a:r>
              <a:rPr lang="en-US" altLang="zh-CN" b="1">
                <a:solidFill>
                  <a:srgbClr val="0F0F0F"/>
                </a:solidFill>
                <a:latin typeface="华文中宋" panose="02010600040101010101" pitchFamily="2" charset="-122"/>
                <a:ea typeface="华文中宋" panose="02010600040101010101" pitchFamily="2" charset="-122"/>
              </a:rPr>
              <a:t>           </a:t>
            </a:r>
            <a:r>
              <a:rPr lang="zh-CN" altLang="zh-CN" sz="4000" b="1">
                <a:solidFill>
                  <a:srgbClr val="0F0F0F"/>
                </a:solidFill>
                <a:latin typeface="微软雅黑" panose="020B0503020204020204" pitchFamily="34" charset="-122"/>
                <a:ea typeface="微软雅黑" panose="020B0503020204020204" pitchFamily="34" charset="-122"/>
              </a:rPr>
              <a:t>轩东故尝为厨，人往，从轩前过。余</a:t>
            </a:r>
            <a:r>
              <a:rPr lang="zh-CN" altLang="zh-CN" sz="4000" b="1">
                <a:solidFill>
                  <a:srgbClr val="FF0000"/>
                </a:solidFill>
                <a:latin typeface="微软雅黑" panose="020B0503020204020204" pitchFamily="34" charset="-122"/>
                <a:ea typeface="微软雅黑" panose="020B0503020204020204" pitchFamily="34" charset="-122"/>
              </a:rPr>
              <a:t>扃牖</a:t>
            </a:r>
            <a:r>
              <a:rPr lang="zh-CN" altLang="zh-CN" sz="4000" b="1">
                <a:solidFill>
                  <a:srgbClr val="0F0F0F"/>
                </a:solidFill>
                <a:latin typeface="微软雅黑" panose="020B0503020204020204" pitchFamily="34" charset="-122"/>
                <a:ea typeface="微软雅黑" panose="020B0503020204020204" pitchFamily="34" charset="-122"/>
              </a:rPr>
              <a:t>而居，久之，能以足音辨人。轩凡四遭火，得不焚，</a:t>
            </a:r>
            <a:r>
              <a:rPr lang="zh-CN" altLang="zh-CN" sz="4000" b="1">
                <a:solidFill>
                  <a:srgbClr val="FF0000"/>
                </a:solidFill>
                <a:latin typeface="微软雅黑" panose="020B0503020204020204" pitchFamily="34" charset="-122"/>
                <a:ea typeface="微软雅黑" panose="020B0503020204020204" pitchFamily="34" charset="-122"/>
              </a:rPr>
              <a:t>殆</a:t>
            </a:r>
            <a:r>
              <a:rPr lang="zh-CN" altLang="zh-CN" sz="4000" b="1">
                <a:solidFill>
                  <a:srgbClr val="0F0F0F"/>
                </a:solidFill>
                <a:latin typeface="微软雅黑" panose="020B0503020204020204" pitchFamily="34" charset="-122"/>
                <a:ea typeface="微软雅黑" panose="020B0503020204020204" pitchFamily="34" charset="-122"/>
              </a:rPr>
              <a:t>有神护者。</a:t>
            </a:r>
            <a:r>
              <a:rPr lang="en-US" altLang="zh-CN" sz="4000" b="1">
                <a:solidFill>
                  <a:srgbClr val="0F0F0F"/>
                </a:solidFill>
                <a:latin typeface="微软雅黑" panose="020B0503020204020204" pitchFamily="34" charset="-122"/>
                <a:ea typeface="微软雅黑" panose="020B0503020204020204" pitchFamily="34" charset="-122"/>
              </a:rPr>
              <a:t>......</a:t>
            </a:r>
            <a:endParaRPr lang="en-US" altLang="zh-CN" sz="4000" b="1">
              <a:solidFill>
                <a:srgbClr val="0F0F0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073843" y="2347595"/>
            <a:ext cx="7527925" cy="952500"/>
          </a:xfrm>
          <a:prstGeom prst="rect">
            <a:avLst/>
          </a:prstGeom>
          <a:solidFill>
            <a:srgbClr val="FFFF00"/>
          </a:solidFill>
          <a:ln w="9525">
            <a:noFill/>
          </a:ln>
        </p:spPr>
        <p:txBody>
          <a:bodyPr wrap="square" anchor="t" anchorCtr="0">
            <a:spAutoFit/>
          </a:bodyPr>
          <a:p>
            <a:r>
              <a:rPr lang="zh-CN" altLang="zh-CN" sz="2800" b="1">
                <a:solidFill>
                  <a:srgbClr val="0E0ECE"/>
                </a:solidFill>
                <a:latin typeface="华文中宋" panose="02010600040101010101" pitchFamily="2" charset="-122"/>
                <a:ea typeface="华文中宋" panose="02010600040101010101" pitchFamily="2" charset="-122"/>
              </a:rPr>
              <a:t>第三段：叙写自己闭门苦读的情景及小轩多次遭火未焚的事情，是写</a:t>
            </a:r>
            <a:r>
              <a:rPr lang="en-US" altLang="zh-CN" sz="2800" b="1">
                <a:solidFill>
                  <a:srgbClr val="0E0ECE"/>
                </a:solidFill>
                <a:latin typeface="华文中宋" panose="02010600040101010101" pitchFamily="2" charset="-122"/>
                <a:ea typeface="华文中宋" panose="02010600040101010101" pitchFamily="2" charset="-122"/>
              </a:rPr>
              <a:t>“</a:t>
            </a:r>
            <a:r>
              <a:rPr lang="zh-CN" altLang="zh-CN" sz="2800" b="1">
                <a:solidFill>
                  <a:srgbClr val="0E0ECE"/>
                </a:solidFill>
                <a:latin typeface="华文中宋" panose="02010600040101010101" pitchFamily="2" charset="-122"/>
                <a:ea typeface="华文中宋" panose="02010600040101010101" pitchFamily="2" charset="-122"/>
              </a:rPr>
              <a:t>悲</a:t>
            </a:r>
            <a:r>
              <a:rPr lang="en-US" altLang="zh-CN" sz="2800" b="1">
                <a:solidFill>
                  <a:srgbClr val="0E0ECE"/>
                </a:solidFill>
                <a:latin typeface="华文中宋" panose="02010600040101010101" pitchFamily="2" charset="-122"/>
                <a:ea typeface="华文中宋" panose="02010600040101010101" pitchFamily="2" charset="-122"/>
              </a:rPr>
              <a:t>”</a:t>
            </a:r>
            <a:r>
              <a:rPr lang="zh-CN" altLang="zh-CN" sz="2800" b="1">
                <a:solidFill>
                  <a:srgbClr val="0E0ECE"/>
                </a:solidFill>
                <a:latin typeface="华文中宋" panose="02010600040101010101" pitchFamily="2" charset="-122"/>
                <a:ea typeface="华文中宋" panose="02010600040101010101" pitchFamily="2" charset="-122"/>
              </a:rPr>
              <a:t>的进一步补充</a:t>
            </a:r>
            <a:r>
              <a:rPr lang="zh-CN" altLang="zh-CN" sz="2800">
                <a:solidFill>
                  <a:srgbClr val="0E0ECE"/>
                </a:solidFill>
                <a:latin typeface="华文中宋" panose="02010600040101010101" pitchFamily="2" charset="-122"/>
                <a:ea typeface="华文中宋" panose="02010600040101010101" pitchFamily="2" charset="-122"/>
              </a:rPr>
              <a:t>。</a:t>
            </a:r>
            <a:endParaRPr lang="zh-CN" altLang="en-US" sz="2800">
              <a:solidFill>
                <a:srgbClr val="0E0ECE"/>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5269230" y="3385820"/>
            <a:ext cx="1652270" cy="706755"/>
          </a:xfrm>
          <a:prstGeom prst="rect">
            <a:avLst/>
          </a:prstGeom>
          <a:noFill/>
        </p:spPr>
        <p:txBody>
          <a:bodyPr wrap="none" rtlCol="0" anchor="t">
            <a:spAutoFit/>
          </a:bodyPr>
          <a:p>
            <a:r>
              <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0" name="文本框 99"/>
          <p:cNvSpPr txBox="1"/>
          <p:nvPr/>
        </p:nvSpPr>
        <p:spPr>
          <a:xfrm>
            <a:off x="447675" y="4092575"/>
            <a:ext cx="11295063" cy="2528888"/>
          </a:xfrm>
          <a:prstGeom prst="rect">
            <a:avLst/>
          </a:prstGeom>
          <a:noFill/>
          <a:ln w="9525">
            <a:noFill/>
          </a:ln>
        </p:spPr>
        <p:txBody>
          <a:bodyPr wrap="square">
            <a:spAutoFit/>
          </a:bodyPr>
          <a:p>
            <a:pPr>
              <a:lnSpc>
                <a:spcPct val="110000"/>
              </a:lnSpc>
            </a:pPr>
            <a:r>
              <a:rPr lang="zh-CN" sz="1050" noProof="1">
                <a:solidFill>
                  <a:srgbClr val="0F0F0F"/>
                </a:solidFill>
                <a:latin typeface="Calibri" panose="020F0502020204030204" pitchFamily="34" charset="0"/>
                <a:ea typeface="宋体" panose="02010600030101010101" pitchFamily="2" charset="-122"/>
                <a:cs typeface="+mn-cs"/>
              </a:rPr>
              <a:t>　                       </a:t>
            </a:r>
            <a:r>
              <a:rPr lang="zh-CN" sz="3600" b="1" noProof="1">
                <a:solidFill>
                  <a:srgbClr val="0F0F0F"/>
                </a:solidFill>
                <a:latin typeface="华文中宋" panose="02010600040101010101" pitchFamily="2" charset="-122"/>
                <a:ea typeface="华文中宋" panose="02010600040101010101" pitchFamily="2" charset="-122"/>
                <a:cs typeface="+mn-cs"/>
              </a:rPr>
              <a:t>项脊轩的东边曾经是厨房，人们到那里去，必须从轩前经过。我关着窗子住在里面，时间长了，能够根据脚步声辨别是谁。项脊轩一共遭过四次火灾，能够不被焚毁，大概是有神灵在保护着吧。</a:t>
            </a:r>
            <a:endParaRPr lang="zh-CN" altLang="en-US" sz="3600" b="1" noProof="1">
              <a:solidFill>
                <a:srgbClr val="0F0F0F"/>
              </a:solidFill>
              <a:latin typeface="华文中宋" panose="02010600040101010101" pitchFamily="2" charset="-122"/>
              <a:ea typeface="华文中宋" panose="02010600040101010101" pitchFamily="2" charset="-122"/>
            </a:endParaRPr>
          </a:p>
        </p:txBody>
      </p:sp>
      <p:sp>
        <p:nvSpPr>
          <p:cNvPr id="43012" name="文本框 4"/>
          <p:cNvSpPr txBox="1"/>
          <p:nvPr/>
        </p:nvSpPr>
        <p:spPr>
          <a:xfrm>
            <a:off x="9179878" y="1005205"/>
            <a:ext cx="1404937"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关上窗户</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 name="文本框 3"/>
          <p:cNvSpPr txBox="1"/>
          <p:nvPr/>
        </p:nvSpPr>
        <p:spPr>
          <a:xfrm>
            <a:off x="9892030" y="1887220"/>
            <a:ext cx="1710055" cy="460375"/>
          </a:xfrm>
          <a:prstGeom prst="rect">
            <a:avLst/>
          </a:prstGeom>
          <a:noFill/>
        </p:spPr>
        <p:txBody>
          <a:bodyPr wrap="none" rtlCol="0">
            <a:spAutoFit/>
          </a:bodyPr>
          <a:p>
            <a:pPr algn="l"/>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恐怕，可能</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3009"/>
                                        </p:tgtEl>
                                        <p:attrNameLst>
                                          <p:attrName>style.visibility</p:attrName>
                                        </p:attrNameLst>
                                      </p:cBhvr>
                                      <p:to>
                                        <p:strVal val="visible"/>
                                      </p:to>
                                    </p:set>
                                    <p:anim calcmode="lin" valueType="num">
                                      <p:cBhvr>
                                        <p:cTn id="7" dur="1000" fill="hold"/>
                                        <p:tgtEl>
                                          <p:spTgt spid="43009"/>
                                        </p:tgtEl>
                                        <p:attrNameLst>
                                          <p:attrName>ppt_w</p:attrName>
                                        </p:attrNameLst>
                                      </p:cBhvr>
                                      <p:tavLst>
                                        <p:tav tm="0">
                                          <p:val>
                                            <p:strVal val="#ppt_w*0.70"/>
                                          </p:val>
                                        </p:tav>
                                        <p:tav tm="100000">
                                          <p:val>
                                            <p:strVal val="#ppt_w"/>
                                          </p:val>
                                        </p:tav>
                                      </p:tavLst>
                                    </p:anim>
                                    <p:anim calcmode="lin" valueType="num">
                                      <p:cBhvr>
                                        <p:cTn id="8" dur="1000" fill="hold"/>
                                        <p:tgtEl>
                                          <p:spTgt spid="43009"/>
                                        </p:tgtEl>
                                        <p:attrNameLst>
                                          <p:attrName>ppt_h</p:attrName>
                                        </p:attrNameLst>
                                      </p:cBhvr>
                                      <p:tavLst>
                                        <p:tav tm="0">
                                          <p:val>
                                            <p:strVal val="#ppt_h"/>
                                          </p:val>
                                        </p:tav>
                                        <p:tav tm="100000">
                                          <p:val>
                                            <p:strVal val="#ppt_h"/>
                                          </p:val>
                                        </p:tav>
                                      </p:tavLst>
                                    </p:anim>
                                    <p:animEffect transition="in" filter="fade">
                                      <p:cBhvr>
                                        <p:cTn id="9" dur="1000"/>
                                        <p:tgtEl>
                                          <p:spTgt spid="4300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3012"/>
                                        </p:tgtEl>
                                        <p:attrNameLst>
                                          <p:attrName>style.visibility</p:attrName>
                                        </p:attrNameLst>
                                      </p:cBhvr>
                                      <p:to>
                                        <p:strVal val="visible"/>
                                      </p:to>
                                    </p:set>
                                    <p:anim calcmode="lin" valueType="num">
                                      <p:cBhvr additive="base">
                                        <p:cTn id="14" dur="500" fill="hold"/>
                                        <p:tgtEl>
                                          <p:spTgt spid="43012"/>
                                        </p:tgtEl>
                                        <p:attrNameLst>
                                          <p:attrName>ppt_x</p:attrName>
                                        </p:attrNameLst>
                                      </p:cBhvr>
                                      <p:tavLst>
                                        <p:tav tm="0">
                                          <p:val>
                                            <p:strVal val="#ppt_x"/>
                                          </p:val>
                                        </p:tav>
                                        <p:tav tm="100000">
                                          <p:val>
                                            <p:strVal val="#ppt_x"/>
                                          </p:val>
                                        </p:tav>
                                      </p:tavLst>
                                    </p:anim>
                                    <p:anim calcmode="lin" valueType="num">
                                      <p:cBhvr additive="base">
                                        <p:cTn id="15" dur="500" fill="hold"/>
                                        <p:tgtEl>
                                          <p:spTgt spid="4301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000" fill="hold">
                                          <p:stCondLst>
                                            <p:cond delay="0"/>
                                          </p:stCondLst>
                                        </p:cTn>
                                        <p:tgtEl>
                                          <p:spTgt spid="2"/>
                                        </p:tgtEl>
                                        <p:attrNameLst>
                                          <p:attrName>style.visibility</p:attrName>
                                        </p:attrNameLst>
                                      </p:cBhvr>
                                      <p:to>
                                        <p:strVal val="visible"/>
                                      </p:to>
                                    </p:set>
                                    <p:anim calcmode="lin" valueType="num">
                                      <p:cBhvr additive="base">
                                        <p:cTn id="41" dur="1000" fill="hold"/>
                                        <p:tgtEl>
                                          <p:spTgt spid="2"/>
                                        </p:tgtEl>
                                        <p:attrNameLst>
                                          <p:attrName>ppt_x</p:attrName>
                                        </p:attrNameLst>
                                      </p:cBhvr>
                                      <p:tavLst>
                                        <p:tav tm="0">
                                          <p:val>
                                            <p:strVal val="#ppt_x"/>
                                          </p:val>
                                        </p:tav>
                                        <p:tav tm="100000">
                                          <p:val>
                                            <p:strVal val="#ppt_x"/>
                                          </p:val>
                                        </p:tav>
                                      </p:tavLst>
                                    </p:anim>
                                    <p:anim calcmode="lin" valueType="num">
                                      <p:cBhvr additive="base">
                                        <p:cTn id="42" dur="10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55" presetClass="entr" presetSubtype="0"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p:cTn id="46" dur="1000" fill="hold"/>
                                        <p:tgtEl>
                                          <p:spTgt spid="100"/>
                                        </p:tgtEl>
                                        <p:attrNameLst>
                                          <p:attrName>ppt_w</p:attrName>
                                        </p:attrNameLst>
                                      </p:cBhvr>
                                      <p:tavLst>
                                        <p:tav tm="0">
                                          <p:val>
                                            <p:strVal val="#ppt_w*0.70"/>
                                          </p:val>
                                        </p:tav>
                                        <p:tav tm="100000">
                                          <p:val>
                                            <p:strVal val="#ppt_w"/>
                                          </p:val>
                                        </p:tav>
                                      </p:tavLst>
                                    </p:anim>
                                    <p:anim calcmode="lin" valueType="num">
                                      <p:cBhvr>
                                        <p:cTn id="47" dur="1000" fill="hold"/>
                                        <p:tgtEl>
                                          <p:spTgt spid="100"/>
                                        </p:tgtEl>
                                        <p:attrNameLst>
                                          <p:attrName>ppt_h</p:attrName>
                                        </p:attrNameLst>
                                      </p:cBhvr>
                                      <p:tavLst>
                                        <p:tav tm="0">
                                          <p:val>
                                            <p:strVal val="#ppt_h"/>
                                          </p:val>
                                        </p:tav>
                                        <p:tav tm="100000">
                                          <p:val>
                                            <p:strVal val="#ppt_h"/>
                                          </p:val>
                                        </p:tav>
                                      </p:tavLst>
                                    </p:anim>
                                    <p:animEffect transition="in" filter="fade">
                                      <p:cBhvr>
                                        <p:cTn id="4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P spid="3" grpId="0" bldLvl="0" animBg="1"/>
      <p:bldP spid="100" grpId="0"/>
      <p:bldP spid="43012" grpId="0"/>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文本框 1"/>
          <p:cNvSpPr txBox="1"/>
          <p:nvPr/>
        </p:nvSpPr>
        <p:spPr>
          <a:xfrm>
            <a:off x="266700" y="387350"/>
            <a:ext cx="11657013" cy="5322888"/>
          </a:xfrm>
          <a:prstGeom prst="rect">
            <a:avLst/>
          </a:prstGeom>
          <a:noFill/>
          <a:ln w="9525">
            <a:noFill/>
          </a:ln>
        </p:spPr>
        <p:txBody>
          <a:bodyPr wrap="square" anchor="t" anchorCtr="0">
            <a:spAutoFit/>
          </a:bodyPr>
          <a:p>
            <a:pPr>
              <a:lnSpc>
                <a:spcPct val="170000"/>
              </a:lnSpc>
            </a:pPr>
            <a:r>
              <a:rPr lang="en-US" altLang="zh-CN" sz="4000" b="1">
                <a:solidFill>
                  <a:srgbClr val="0F0F0F"/>
                </a:solidFill>
                <a:latin typeface="微软雅黑" panose="020B0503020204020204" pitchFamily="34" charset="-122"/>
                <a:ea typeface="微软雅黑" panose="020B0503020204020204" pitchFamily="34" charset="-122"/>
              </a:rPr>
              <a:t>       </a:t>
            </a:r>
            <a:r>
              <a:rPr lang="zh-CN" altLang="zh-CN" sz="4000" b="1">
                <a:solidFill>
                  <a:srgbClr val="0F0F0F"/>
                </a:solidFill>
                <a:latin typeface="微软雅黑" panose="020B0503020204020204" pitchFamily="34" charset="-122"/>
                <a:ea typeface="微软雅黑" panose="020B0503020204020204" pitchFamily="34" charset="-122"/>
              </a:rPr>
              <a:t>项脊生曰：</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蜀清守丹穴，利甲天下，其后秦皇帝筑女怀清台；刘玄德与</a:t>
            </a:r>
            <a:r>
              <a:rPr lang="zh-CN" altLang="zh-CN" sz="4000" b="1" u="sng">
                <a:solidFill>
                  <a:srgbClr val="19537D"/>
                </a:solidFill>
                <a:latin typeface="微软雅黑" panose="020B0503020204020204" pitchFamily="34" charset="-122"/>
                <a:ea typeface="微软雅黑" panose="020B0503020204020204" pitchFamily="34" charset="-122"/>
                <a:hlinkClick r:id="rId1"/>
              </a:rPr>
              <a:t>曹操</a:t>
            </a:r>
            <a:r>
              <a:rPr lang="zh-CN" altLang="zh-CN" sz="4000" b="1">
                <a:solidFill>
                  <a:srgbClr val="0F0F0F"/>
                </a:solidFill>
                <a:latin typeface="微软雅黑" panose="020B0503020204020204" pitchFamily="34" charset="-122"/>
                <a:ea typeface="微软雅黑" panose="020B0503020204020204" pitchFamily="34" charset="-122"/>
              </a:rPr>
              <a:t>争天下，诸葛孔明起陇中。方二人之昧昧于一隅也，世何足以知之，余区区处败屋中，方扬眉、瞬目，谓有奇景。人知之者，其谓与坎井之蛙何异？</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b="1">
                <a:solidFill>
                  <a:srgbClr val="0F0F0F"/>
                </a:solidFill>
                <a:latin typeface="华文中宋" panose="02010600040101010101" pitchFamily="2" charset="-122"/>
                <a:ea typeface="华文中宋" panose="02010600040101010101" pitchFamily="2" charset="-122"/>
              </a:rPr>
              <a:t>（上教版高一第二学期第</a:t>
            </a:r>
            <a:r>
              <a:rPr lang="en-US" altLang="zh-CN" b="1">
                <a:solidFill>
                  <a:srgbClr val="0F0F0F"/>
                </a:solidFill>
                <a:latin typeface="华文中宋" panose="02010600040101010101" pitchFamily="2" charset="-122"/>
                <a:ea typeface="华文中宋" panose="02010600040101010101" pitchFamily="2" charset="-122"/>
              </a:rPr>
              <a:t>16</a:t>
            </a:r>
            <a:r>
              <a:rPr lang="zh-CN" altLang="zh-CN" b="1">
                <a:solidFill>
                  <a:srgbClr val="0F0F0F"/>
                </a:solidFill>
                <a:latin typeface="华文中宋" panose="02010600040101010101" pitchFamily="2" charset="-122"/>
                <a:ea typeface="华文中宋" panose="02010600040101010101" pitchFamily="2" charset="-122"/>
              </a:rPr>
              <a:t>课无此段文字）</a:t>
            </a:r>
            <a:endParaRPr lang="zh-CN" altLang="en-US">
              <a:latin typeface="Calibri" panose="020F0502020204030204" pitchFamily="34" charset="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86960" y="405765"/>
            <a:ext cx="2418080" cy="768350"/>
          </a:xfrm>
          <a:prstGeom prst="rect">
            <a:avLst/>
          </a:prstGeom>
          <a:noFill/>
        </p:spPr>
        <p:txBody>
          <a:bodyPr wrap="none" rtlCol="0" anchor="t">
            <a:spAutoFit/>
          </a:bodyPr>
          <a:p>
            <a:r>
              <a:rPr lang="zh-CN" altLang="en-US" sz="4400" b="1" dirty="0">
                <a:solidFill>
                  <a:srgbClr val="FF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mj-cs"/>
                <a:sym typeface="+mn-ea"/>
              </a:rPr>
              <a:t>学习目标</a:t>
            </a:r>
            <a:endParaRPr lang="zh-CN" altLang="en-US" sz="4400" b="1" dirty="0">
              <a:solidFill>
                <a:srgbClr val="FF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mj-cs"/>
              <a:sym typeface="+mn-ea"/>
            </a:endParaRPr>
          </a:p>
        </p:txBody>
      </p:sp>
      <p:sp>
        <p:nvSpPr>
          <p:cNvPr id="3" name="文本框 2"/>
          <p:cNvSpPr txBox="1"/>
          <p:nvPr/>
        </p:nvSpPr>
        <p:spPr>
          <a:xfrm>
            <a:off x="1447800" y="1454150"/>
            <a:ext cx="9529445" cy="4423410"/>
          </a:xfrm>
          <a:prstGeom prst="rect">
            <a:avLst/>
          </a:prstGeom>
          <a:noFill/>
        </p:spPr>
        <p:txBody>
          <a:bodyPr wrap="square" rtlCol="0" anchor="t">
            <a:spAutoFit/>
          </a:bodyPr>
          <a:p>
            <a:pPr>
              <a:lnSpc>
                <a:spcPct val="160000"/>
              </a:lnSpc>
            </a:pPr>
            <a:r>
              <a:rPr lang="en-US" altLang="zh-CN" sz="4400" b="1" dirty="0">
                <a:latin typeface="华文中宋" panose="02010600040101010101" pitchFamily="2" charset="-122"/>
                <a:ea typeface="华文中宋" panose="02010600040101010101" pitchFamily="2" charset="-122"/>
                <a:sym typeface="+mn-ea"/>
              </a:rPr>
              <a:t>1</a:t>
            </a:r>
            <a:r>
              <a:rPr lang="zh-CN" altLang="en-US" sz="4400" b="1" dirty="0">
                <a:latin typeface="华文中宋" panose="02010600040101010101" pitchFamily="2" charset="-122"/>
                <a:ea typeface="华文中宋" panose="02010600040101010101" pitchFamily="2" charset="-122"/>
                <a:sym typeface="+mn-ea"/>
              </a:rPr>
              <a:t>、体会本文笔墨清淡而情意缠绵动人的写作特色。</a:t>
            </a:r>
            <a:endParaRPr lang="zh-CN" altLang="en-US" sz="4400" b="1" dirty="0">
              <a:latin typeface="华文中宋" panose="02010600040101010101" pitchFamily="2" charset="-122"/>
              <a:ea typeface="华文中宋" panose="02010600040101010101" pitchFamily="2" charset="-122"/>
            </a:endParaRPr>
          </a:p>
          <a:p>
            <a:pPr>
              <a:lnSpc>
                <a:spcPct val="160000"/>
              </a:lnSpc>
            </a:pPr>
            <a:r>
              <a:rPr lang="en-US" altLang="zh-CN" sz="4400" b="1" dirty="0">
                <a:latin typeface="华文中宋" panose="02010600040101010101" pitchFamily="2" charset="-122"/>
                <a:ea typeface="华文中宋" panose="02010600040101010101" pitchFamily="2" charset="-122"/>
                <a:sym typeface="宋体" panose="02010600030101010101" pitchFamily="2" charset="-122"/>
              </a:rPr>
              <a:t>2</a:t>
            </a:r>
            <a:r>
              <a:rPr lang="zh-CN" altLang="en-US" sz="4400" b="1" dirty="0">
                <a:latin typeface="华文中宋" panose="02010600040101010101" pitchFamily="2" charset="-122"/>
                <a:ea typeface="华文中宋" panose="02010600040101010101" pitchFamily="2" charset="-122"/>
                <a:sym typeface="宋体" panose="02010600030101010101" pitchFamily="2" charset="-122"/>
              </a:rPr>
              <a:t>、学习本文善于从日常琐事中选取富有特征的生活细节来抒写感情的技巧。</a:t>
            </a:r>
            <a:endParaRPr lang="zh-CN" altLang="en-US" sz="4400" b="1" dirty="0">
              <a:latin typeface="华文中宋" panose="02010600040101010101" pitchFamily="2" charset="-122"/>
              <a:ea typeface="华文中宋" panose="0201060004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00" name="文本框 99"/>
          <p:cNvSpPr txBox="1"/>
          <p:nvPr/>
        </p:nvSpPr>
        <p:spPr>
          <a:xfrm>
            <a:off x="376238" y="1016000"/>
            <a:ext cx="11439525" cy="5405755"/>
          </a:xfrm>
          <a:prstGeom prst="rect">
            <a:avLst/>
          </a:prstGeom>
          <a:noFill/>
          <a:ln w="9525">
            <a:noFill/>
          </a:ln>
        </p:spPr>
        <p:txBody>
          <a:bodyPr wrap="square" anchor="t" anchorCtr="0">
            <a:spAutoFit/>
          </a:bodyPr>
          <a:p>
            <a:pPr>
              <a:lnSpc>
                <a:spcPct val="120000"/>
              </a:lnSpc>
            </a:pPr>
            <a:r>
              <a:rPr lang="en-US" altLang="zh-CN" sz="3600" b="1">
                <a:solidFill>
                  <a:srgbClr val="0F0F0F"/>
                </a:solidFill>
                <a:latin typeface="华文中宋" panose="02010600040101010101" pitchFamily="2" charset="-122"/>
                <a:ea typeface="华文中宋" panose="02010600040101010101" pitchFamily="2" charset="-122"/>
              </a:rPr>
              <a:t>      </a:t>
            </a:r>
            <a:r>
              <a:rPr lang="zh-CN" altLang="zh-CN" sz="3600" b="1">
                <a:solidFill>
                  <a:srgbClr val="0F0F0F"/>
                </a:solidFill>
                <a:latin typeface="华文中宋" panose="02010600040101010101" pitchFamily="2" charset="-122"/>
                <a:ea typeface="华文中宋" panose="02010600040101010101" pitchFamily="2" charset="-122"/>
              </a:rPr>
              <a:t>项脊生说：巴蜀地方有个名叫清的寡妇，她继承了丈夫留下的朱砂矿，采矿获利为天下第一，后来秦始皇筑</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女怀清台</a:t>
            </a:r>
            <a:r>
              <a:rPr lang="en-US" altLang="zh-CN" sz="3600" b="1">
                <a:solidFill>
                  <a:srgbClr val="0F0F0F"/>
                </a:solidFill>
                <a:latin typeface="华文中宋" panose="02010600040101010101" pitchFamily="2" charset="-122"/>
                <a:ea typeface="华文中宋" panose="02010600040101010101" pitchFamily="2" charset="-122"/>
              </a:rPr>
              <a:t>”</a:t>
            </a:r>
            <a:r>
              <a:rPr lang="zh-CN" altLang="zh-CN" sz="3600" b="1">
                <a:solidFill>
                  <a:srgbClr val="0F0F0F"/>
                </a:solidFill>
                <a:latin typeface="华文中宋" panose="02010600040101010101" pitchFamily="2" charset="-122"/>
                <a:ea typeface="华文中宋" panose="02010600040101010101" pitchFamily="2" charset="-122"/>
              </a:rPr>
              <a:t>纪念她。刘备与曹操争夺天下，诸葛亮由务农出而建立勋业。当这两个人还待在不为人所知的偏僻角落时，世人又怎么能知道他们呢？我今天居住在这破旧的小屋里，却自得其乐，以为有奇景异致。如果有知道我这种境遇的人，恐怕会把我看作目光短浅的井底之蛙吧！</a:t>
            </a:r>
            <a:endParaRPr lang="zh-CN" altLang="en-US" sz="3600" b="1">
              <a:solidFill>
                <a:srgbClr val="0F0F0F"/>
              </a:solidFill>
              <a:latin typeface="华文中宋" panose="02010600040101010101" pitchFamily="2" charset="-122"/>
              <a:ea typeface="华文中宋" panose="02010600040101010101" pitchFamily="2" charset="-122"/>
            </a:endParaRPr>
          </a:p>
        </p:txBody>
      </p:sp>
      <p:sp>
        <p:nvSpPr>
          <p:cNvPr id="43011" name="文本框 2"/>
          <p:cNvSpPr txBox="1"/>
          <p:nvPr/>
        </p:nvSpPr>
        <p:spPr>
          <a:xfrm>
            <a:off x="5029200" y="309563"/>
            <a:ext cx="1711325" cy="706437"/>
          </a:xfrm>
          <a:prstGeom prst="rect">
            <a:avLst/>
          </a:prstGeom>
          <a:noFill/>
          <a:ln w="9525">
            <a:noFill/>
          </a:ln>
        </p:spPr>
        <p:txBody>
          <a:bodyPr wrap="square" anchor="t" anchorCtr="0">
            <a:spAutoFit/>
          </a:bodyPr>
          <a:p>
            <a:r>
              <a:rPr lang="zh-CN" altLang="zh-CN" sz="40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en-US" sz="4000" b="1">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43011"/>
                                        </p:tgtEl>
                                        <p:attrNameLst>
                                          <p:attrName>style.visibility</p:attrName>
                                        </p:attrNameLst>
                                      </p:cBhvr>
                                      <p:to>
                                        <p:strVal val="visible"/>
                                      </p:to>
                                    </p:set>
                                    <p:anim calcmode="lin" valueType="num">
                                      <p:cBhvr additive="base">
                                        <p:cTn id="7" dur="1000" fill="hold"/>
                                        <p:tgtEl>
                                          <p:spTgt spid="43011"/>
                                        </p:tgtEl>
                                        <p:attrNameLst>
                                          <p:attrName>ppt_x</p:attrName>
                                        </p:attrNameLst>
                                      </p:cBhvr>
                                      <p:tavLst>
                                        <p:tav tm="0">
                                          <p:val>
                                            <p:strVal val="#ppt_x"/>
                                          </p:val>
                                        </p:tav>
                                        <p:tav tm="100000">
                                          <p:val>
                                            <p:strVal val="#ppt_x"/>
                                          </p:val>
                                        </p:tav>
                                      </p:tavLst>
                                    </p:anim>
                                    <p:anim calcmode="lin" valueType="num">
                                      <p:cBhvr additive="base">
                                        <p:cTn id="8" dur="1000" fill="hold"/>
                                        <p:tgtEl>
                                          <p:spTgt spid="430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1000" fill="hold"/>
                                        <p:tgtEl>
                                          <p:spTgt spid="100"/>
                                        </p:tgtEl>
                                        <p:attrNameLst>
                                          <p:attrName>ppt_w</p:attrName>
                                        </p:attrNameLst>
                                      </p:cBhvr>
                                      <p:tavLst>
                                        <p:tav tm="0">
                                          <p:val>
                                            <p:strVal val="#ppt_w*0.70"/>
                                          </p:val>
                                        </p:tav>
                                        <p:tav tm="100000">
                                          <p:val>
                                            <p:strVal val="#ppt_w"/>
                                          </p:val>
                                        </p:tav>
                                      </p:tavLst>
                                    </p:anim>
                                    <p:anim calcmode="lin" valueType="num">
                                      <p:cBhvr>
                                        <p:cTn id="13" dur="1000" fill="hold"/>
                                        <p:tgtEl>
                                          <p:spTgt spid="100"/>
                                        </p:tgtEl>
                                        <p:attrNameLst>
                                          <p:attrName>ppt_h</p:attrName>
                                        </p:attrNameLst>
                                      </p:cBhvr>
                                      <p:tavLst>
                                        <p:tav tm="0">
                                          <p:val>
                                            <p:strVal val="#ppt_h"/>
                                          </p:val>
                                        </p:tav>
                                        <p:tav tm="100000">
                                          <p:val>
                                            <p:strVal val="#ppt_h"/>
                                          </p:val>
                                        </p:tav>
                                      </p:tavLst>
                                    </p:anim>
                                    <p:animEffect transition="in" filter="fade">
                                      <p:cBhvr>
                                        <p:cTn id="1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1"/>
          <p:cNvSpPr txBox="1"/>
          <p:nvPr/>
        </p:nvSpPr>
        <p:spPr>
          <a:xfrm>
            <a:off x="339725" y="342900"/>
            <a:ext cx="11512550" cy="5631180"/>
          </a:xfrm>
          <a:prstGeom prst="rect">
            <a:avLst/>
          </a:prstGeom>
          <a:noFill/>
          <a:ln w="9525">
            <a:noFill/>
          </a:ln>
        </p:spPr>
        <p:txBody>
          <a:bodyPr wrap="square" anchor="t" anchorCtr="0">
            <a:spAutoFit/>
          </a:bodyPr>
          <a:p>
            <a:pPr>
              <a:lnSpc>
                <a:spcPct val="150000"/>
              </a:lnSpc>
            </a:pPr>
            <a:r>
              <a:rPr lang="en-US" altLang="zh-CN" sz="4000" b="1">
                <a:solidFill>
                  <a:srgbClr val="0F0F0F"/>
                </a:solidFill>
                <a:latin typeface="微软雅黑" panose="020B0503020204020204" pitchFamily="34" charset="-122"/>
                <a:ea typeface="微软雅黑" panose="020B0503020204020204" pitchFamily="34" charset="-122"/>
              </a:rPr>
              <a:t>      </a:t>
            </a:r>
            <a:r>
              <a:rPr lang="zh-CN" altLang="zh-CN" sz="4000" b="1" u="sng">
                <a:solidFill>
                  <a:srgbClr val="FF0000"/>
                </a:solidFill>
                <a:latin typeface="微软雅黑" panose="020B0503020204020204" pitchFamily="34" charset="-122"/>
                <a:ea typeface="微软雅黑" panose="020B0503020204020204" pitchFamily="34" charset="-122"/>
              </a:rPr>
              <a:t>余既为此志</a:t>
            </a:r>
            <a:r>
              <a:rPr lang="zh-CN" altLang="zh-CN" sz="4000" b="1">
                <a:solidFill>
                  <a:srgbClr val="0F0F0F"/>
                </a:solidFill>
                <a:latin typeface="微软雅黑" panose="020B0503020204020204" pitchFamily="34" charset="-122"/>
                <a:ea typeface="微软雅黑" panose="020B0503020204020204" pitchFamily="34" charset="-122"/>
              </a:rPr>
              <a:t>，后五年，吾妻</a:t>
            </a:r>
            <a:r>
              <a:rPr lang="zh-CN" altLang="zh-CN" sz="4000" b="1" u="sng">
                <a:solidFill>
                  <a:srgbClr val="FF0000"/>
                </a:solidFill>
                <a:latin typeface="微软雅黑" panose="020B0503020204020204" pitchFamily="34" charset="-122"/>
                <a:ea typeface="微软雅黑" panose="020B0503020204020204" pitchFamily="34" charset="-122"/>
              </a:rPr>
              <a:t>来归</a:t>
            </a:r>
            <a:r>
              <a:rPr lang="zh-CN" altLang="zh-CN" sz="4000" b="1">
                <a:solidFill>
                  <a:srgbClr val="0F0F0F"/>
                </a:solidFill>
                <a:latin typeface="微软雅黑" panose="020B0503020204020204" pitchFamily="34" charset="-122"/>
                <a:ea typeface="微软雅黑" panose="020B0503020204020204" pitchFamily="34" charset="-122"/>
              </a:rPr>
              <a:t>，时至轩中，从余问古事，或</a:t>
            </a:r>
            <a:r>
              <a:rPr lang="zh-CN" altLang="zh-CN" sz="4000" b="1">
                <a:solidFill>
                  <a:srgbClr val="FF0000"/>
                </a:solidFill>
                <a:latin typeface="微软雅黑" panose="020B0503020204020204" pitchFamily="34" charset="-122"/>
                <a:ea typeface="微软雅黑" panose="020B0503020204020204" pitchFamily="34" charset="-122"/>
              </a:rPr>
              <a:t>凭几学书</a:t>
            </a:r>
            <a:r>
              <a:rPr lang="zh-CN" altLang="zh-CN" sz="4000" b="1">
                <a:solidFill>
                  <a:srgbClr val="0F0F0F"/>
                </a:solidFill>
                <a:latin typeface="微软雅黑" panose="020B0503020204020204" pitchFamily="34" charset="-122"/>
                <a:ea typeface="微软雅黑" panose="020B0503020204020204" pitchFamily="34" charset="-122"/>
              </a:rPr>
              <a:t>。 吾妻</a:t>
            </a:r>
            <a:r>
              <a:rPr lang="zh-CN" altLang="zh-CN" sz="4000" b="1">
                <a:solidFill>
                  <a:srgbClr val="FF0000"/>
                </a:solidFill>
                <a:latin typeface="微软雅黑" panose="020B0503020204020204" pitchFamily="34" charset="-122"/>
                <a:ea typeface="微软雅黑" panose="020B0503020204020204" pitchFamily="34" charset="-122"/>
              </a:rPr>
              <a:t>归宁</a:t>
            </a:r>
            <a:r>
              <a:rPr lang="zh-CN" altLang="zh-CN" sz="4000" b="1">
                <a:solidFill>
                  <a:srgbClr val="0F0F0F"/>
                </a:solidFill>
                <a:latin typeface="微软雅黑" panose="020B0503020204020204" pitchFamily="34" charset="-122"/>
                <a:ea typeface="微软雅黑" panose="020B0503020204020204" pitchFamily="34" charset="-122"/>
              </a:rPr>
              <a:t>，</a:t>
            </a:r>
            <a:r>
              <a:rPr lang="zh-CN" altLang="zh-CN" sz="4000" b="1" u="sng">
                <a:solidFill>
                  <a:srgbClr val="FF0000"/>
                </a:solidFill>
                <a:latin typeface="微软雅黑" panose="020B0503020204020204" pitchFamily="34" charset="-122"/>
                <a:ea typeface="微软雅黑" panose="020B0503020204020204" pitchFamily="34" charset="-122"/>
              </a:rPr>
              <a:t>述诸小妹语</a:t>
            </a:r>
            <a:r>
              <a:rPr lang="zh-CN" altLang="zh-CN" sz="4000" b="1">
                <a:solidFill>
                  <a:srgbClr val="0F0F0F"/>
                </a:solidFill>
                <a:latin typeface="微软雅黑" panose="020B0503020204020204" pitchFamily="34" charset="-122"/>
                <a:ea typeface="微软雅黑" panose="020B0503020204020204" pitchFamily="34" charset="-122"/>
              </a:rPr>
              <a:t>曰：</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闻姊家有阁子，</a:t>
            </a:r>
            <a:r>
              <a:rPr lang="zh-CN" altLang="zh-CN" sz="4000" b="1">
                <a:solidFill>
                  <a:srgbClr val="FF0000"/>
                </a:solidFill>
                <a:latin typeface="微软雅黑" panose="020B0503020204020204" pitchFamily="34" charset="-122"/>
                <a:ea typeface="微软雅黑" panose="020B0503020204020204" pitchFamily="34" charset="-122"/>
              </a:rPr>
              <a:t>且</a:t>
            </a:r>
            <a:r>
              <a:rPr lang="zh-CN" altLang="zh-CN" sz="4000" b="1">
                <a:solidFill>
                  <a:srgbClr val="0F0F0F"/>
                </a:solidFill>
                <a:latin typeface="微软雅黑" panose="020B0503020204020204" pitchFamily="34" charset="-122"/>
                <a:ea typeface="微软雅黑" panose="020B0503020204020204" pitchFamily="34" charset="-122"/>
              </a:rPr>
              <a:t>何谓阁子也？</a:t>
            </a:r>
            <a:r>
              <a:rPr lang="en-US" altLang="zh-CN" sz="4000" b="1">
                <a:solidFill>
                  <a:srgbClr val="0F0F0F"/>
                </a:solidFill>
                <a:latin typeface="微软雅黑" panose="020B0503020204020204" pitchFamily="34" charset="-122"/>
                <a:ea typeface="微软雅黑" panose="020B0503020204020204" pitchFamily="34" charset="-122"/>
              </a:rPr>
              <a:t>”</a:t>
            </a:r>
            <a:r>
              <a:rPr lang="zh-CN" altLang="zh-CN" sz="4000" b="1">
                <a:solidFill>
                  <a:srgbClr val="0F0F0F"/>
                </a:solidFill>
                <a:latin typeface="微软雅黑" panose="020B0503020204020204" pitchFamily="34" charset="-122"/>
                <a:ea typeface="微软雅黑" panose="020B0503020204020204" pitchFamily="34" charset="-122"/>
              </a:rPr>
              <a:t>其后六年，吾妻死，室坏不修。其后二年，余久卧病无聊，乃使人复</a:t>
            </a:r>
            <a:r>
              <a:rPr lang="zh-CN" altLang="zh-CN" sz="4000" b="1">
                <a:solidFill>
                  <a:srgbClr val="FF0000"/>
                </a:solidFill>
                <a:latin typeface="微软雅黑" panose="020B0503020204020204" pitchFamily="34" charset="-122"/>
                <a:ea typeface="微软雅黑" panose="020B0503020204020204" pitchFamily="34" charset="-122"/>
              </a:rPr>
              <a:t>葺</a:t>
            </a:r>
            <a:r>
              <a:rPr lang="zh-CN" altLang="zh-CN" sz="4000" b="1">
                <a:solidFill>
                  <a:srgbClr val="0F0F0F"/>
                </a:solidFill>
                <a:latin typeface="微软雅黑" panose="020B0503020204020204" pitchFamily="34" charset="-122"/>
                <a:ea typeface="微软雅黑" panose="020B0503020204020204" pitchFamily="34" charset="-122"/>
              </a:rPr>
              <a:t>南阁子，其</a:t>
            </a:r>
            <a:r>
              <a:rPr lang="zh-CN" altLang="zh-CN" sz="4000" b="1">
                <a:solidFill>
                  <a:srgbClr val="FF0000"/>
                </a:solidFill>
                <a:latin typeface="微软雅黑" panose="020B0503020204020204" pitchFamily="34" charset="-122"/>
                <a:ea typeface="微软雅黑" panose="020B0503020204020204" pitchFamily="34" charset="-122"/>
              </a:rPr>
              <a:t>制</a:t>
            </a:r>
            <a:r>
              <a:rPr lang="zh-CN" altLang="zh-CN" sz="4000" b="1">
                <a:solidFill>
                  <a:srgbClr val="0F0F0F"/>
                </a:solidFill>
                <a:latin typeface="微软雅黑" panose="020B0503020204020204" pitchFamily="34" charset="-122"/>
                <a:ea typeface="微软雅黑" panose="020B0503020204020204" pitchFamily="34" charset="-122"/>
              </a:rPr>
              <a:t>稍异于前。然自后余多在外，不常居。</a:t>
            </a:r>
            <a:endParaRPr lang="zh-CN" altLang="en-US" sz="4000" b="1">
              <a:solidFill>
                <a:srgbClr val="0F0F0F"/>
              </a:solidFill>
              <a:latin typeface="微软雅黑" panose="020B0503020204020204" pitchFamily="34" charset="-122"/>
              <a:ea typeface="微软雅黑" panose="020B0503020204020204" pitchFamily="34" charset="-122"/>
            </a:endParaRPr>
          </a:p>
        </p:txBody>
      </p:sp>
      <p:sp>
        <p:nvSpPr>
          <p:cNvPr id="44034" name="文本框 2"/>
          <p:cNvSpPr txBox="1"/>
          <p:nvPr/>
        </p:nvSpPr>
        <p:spPr>
          <a:xfrm>
            <a:off x="6796088" y="1209040"/>
            <a:ext cx="1709737"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嫁到我家来</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4035" name="文本框 4"/>
          <p:cNvSpPr txBox="1"/>
          <p:nvPr/>
        </p:nvSpPr>
        <p:spPr>
          <a:xfrm>
            <a:off x="3441700" y="2084388"/>
            <a:ext cx="2625725"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伏在几案上学写字</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4036" name="文本框 5"/>
          <p:cNvSpPr txBox="1"/>
          <p:nvPr/>
        </p:nvSpPr>
        <p:spPr>
          <a:xfrm>
            <a:off x="6389688" y="2084388"/>
            <a:ext cx="3236912"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出嫁的女子回娘家省亲</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4038" name="文本框 8"/>
          <p:cNvSpPr txBox="1"/>
          <p:nvPr/>
        </p:nvSpPr>
        <p:spPr>
          <a:xfrm>
            <a:off x="1809115" y="4884738"/>
            <a:ext cx="793750"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修补</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5391785" y="3015933"/>
            <a:ext cx="803275" cy="460375"/>
          </a:xfrm>
          <a:prstGeom prst="rect">
            <a:avLst/>
          </a:prstGeom>
          <a:noFill/>
          <a:ln w="9525">
            <a:noFill/>
          </a:ln>
        </p:spPr>
        <p:txBody>
          <a:bodyPr wrap="square" anchor="t" anchorCtr="0">
            <a:spAutoFit/>
          </a:bodyPr>
          <a:p>
            <a:r>
              <a:rPr lang="zh-CN" altLang="en-US" sz="2400" b="1">
                <a:solidFill>
                  <a:srgbClr val="0E0ECE"/>
                </a:solidFill>
                <a:latin typeface="华文中宋" panose="02010600040101010101" pitchFamily="2" charset="-122"/>
                <a:ea typeface="华文中宋" panose="02010600040101010101" pitchFamily="2" charset="-122"/>
              </a:rPr>
              <a:t>那么</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3" name="文本框 2"/>
          <p:cNvSpPr txBox="1"/>
          <p:nvPr/>
        </p:nvSpPr>
        <p:spPr>
          <a:xfrm>
            <a:off x="4611370" y="4885055"/>
            <a:ext cx="1710055" cy="460375"/>
          </a:xfrm>
          <a:prstGeom prst="rect">
            <a:avLst/>
          </a:prstGeom>
          <a:noFill/>
        </p:spPr>
        <p:txBody>
          <a:bodyPr wrap="none" rtlCol="0">
            <a:spAutoFit/>
          </a:bodyPr>
          <a:p>
            <a:pPr algn="l"/>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形制，规制</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4" name="文本框 3"/>
          <p:cNvSpPr txBox="1"/>
          <p:nvPr/>
        </p:nvSpPr>
        <p:spPr>
          <a:xfrm>
            <a:off x="8622030" y="1239520"/>
            <a:ext cx="3569970" cy="398780"/>
          </a:xfrm>
          <a:prstGeom prst="rect">
            <a:avLst/>
          </a:prstGeom>
          <a:noFill/>
        </p:spPr>
        <p:txBody>
          <a:bodyPr wrap="none" rtlCol="0">
            <a:spAutoFit/>
          </a:bodyPr>
          <a:p>
            <a:pPr algn="l"/>
            <a:r>
              <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(回我家后）转述她小妹们的话</a:t>
            </a:r>
            <a:endParaRPr lang="zh-CN" altLang="en-US" sz="2000" b="1">
              <a:solidFill>
                <a:srgbClr val="1F23C8"/>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5" name="文本框 4"/>
          <p:cNvSpPr txBox="1"/>
          <p:nvPr/>
        </p:nvSpPr>
        <p:spPr>
          <a:xfrm>
            <a:off x="1359535" y="1214755"/>
            <a:ext cx="2626360" cy="460375"/>
          </a:xfrm>
          <a:prstGeom prst="rect">
            <a:avLst/>
          </a:prstGeom>
          <a:noFill/>
        </p:spPr>
        <p:txBody>
          <a:bodyPr wrap="none" rtlCol="0">
            <a:spAutoFit/>
          </a:bodyPr>
          <a:p>
            <a:pPr algn="l"/>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我已经作了这篇志</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
        <p:nvSpPr>
          <p:cNvPr id="6" name="文本框 5"/>
          <p:cNvSpPr txBox="1"/>
          <p:nvPr/>
        </p:nvSpPr>
        <p:spPr>
          <a:xfrm>
            <a:off x="5361305" y="1276350"/>
            <a:ext cx="1028700" cy="337185"/>
          </a:xfrm>
          <a:prstGeom prst="rect">
            <a:avLst/>
          </a:prstGeom>
          <a:noFill/>
        </p:spPr>
        <p:txBody>
          <a:bodyPr wrap="none" rtlCol="0">
            <a:spAutoFit/>
          </a:bodyPr>
          <a:p>
            <a:pPr algn="l">
              <a:lnSpc>
                <a:spcPct val="80000"/>
              </a:lnSpc>
            </a:pP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书</a:t>
            </a:r>
            <a:r>
              <a:rPr lang="en-US" altLang="zh-CN"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rPr>
              <a:t>写字</a:t>
            </a:r>
            <a:endParaRPr lang="zh-CN" altLang="en-US" sz="2000" b="1">
              <a:solidFill>
                <a:srgbClr val="1F23C8"/>
              </a:solidFill>
              <a:highlight>
                <a:srgbClr val="FFFF00"/>
              </a:highlight>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p:cTn id="7" dur="1000" fill="hold"/>
                                        <p:tgtEl>
                                          <p:spTgt spid="44033"/>
                                        </p:tgtEl>
                                        <p:attrNameLst>
                                          <p:attrName>ppt_w</p:attrName>
                                        </p:attrNameLst>
                                      </p:cBhvr>
                                      <p:tavLst>
                                        <p:tav tm="0">
                                          <p:val>
                                            <p:strVal val="#ppt_w*0.70"/>
                                          </p:val>
                                        </p:tav>
                                        <p:tav tm="100000">
                                          <p:val>
                                            <p:strVal val="#ppt_w"/>
                                          </p:val>
                                        </p:tav>
                                      </p:tavLst>
                                    </p:anim>
                                    <p:anim calcmode="lin" valueType="num">
                                      <p:cBhvr>
                                        <p:cTn id="8" dur="1000" fill="hold"/>
                                        <p:tgtEl>
                                          <p:spTgt spid="44033"/>
                                        </p:tgtEl>
                                        <p:attrNameLst>
                                          <p:attrName>ppt_h</p:attrName>
                                        </p:attrNameLst>
                                      </p:cBhvr>
                                      <p:tavLst>
                                        <p:tav tm="0">
                                          <p:val>
                                            <p:strVal val="#ppt_h"/>
                                          </p:val>
                                        </p:tav>
                                        <p:tav tm="100000">
                                          <p:val>
                                            <p:strVal val="#ppt_h"/>
                                          </p:val>
                                        </p:tav>
                                      </p:tavLst>
                                    </p:anim>
                                    <p:animEffect transition="in" filter="fade">
                                      <p:cBhvr>
                                        <p:cTn id="9" dur="1000"/>
                                        <p:tgtEl>
                                          <p:spTgt spid="4403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4034"/>
                                        </p:tgtEl>
                                        <p:attrNameLst>
                                          <p:attrName>style.visibility</p:attrName>
                                        </p:attrNameLst>
                                      </p:cBhvr>
                                      <p:to>
                                        <p:strVal val="visible"/>
                                      </p:to>
                                    </p:set>
                                    <p:anim calcmode="lin" valueType="num">
                                      <p:cBhvr additive="base">
                                        <p:cTn id="19" dur="500" fill="hold"/>
                                        <p:tgtEl>
                                          <p:spTgt spid="44034"/>
                                        </p:tgtEl>
                                        <p:attrNameLst>
                                          <p:attrName>ppt_x</p:attrName>
                                        </p:attrNameLst>
                                      </p:cBhvr>
                                      <p:tavLst>
                                        <p:tav tm="0">
                                          <p:val>
                                            <p:strVal val="#ppt_x"/>
                                          </p:val>
                                        </p:tav>
                                        <p:tav tm="100000">
                                          <p:val>
                                            <p:strVal val="#ppt_x"/>
                                          </p:val>
                                        </p:tav>
                                      </p:tavLst>
                                    </p:anim>
                                    <p:anim calcmode="lin" valueType="num">
                                      <p:cBhvr additive="base">
                                        <p:cTn id="20" dur="500" fill="hold"/>
                                        <p:tgtEl>
                                          <p:spTgt spid="4403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44035"/>
                                        </p:tgtEl>
                                        <p:attrNameLst>
                                          <p:attrName>style.visibility</p:attrName>
                                        </p:attrNameLst>
                                      </p:cBhvr>
                                      <p:to>
                                        <p:strVal val="visible"/>
                                      </p:to>
                                    </p:set>
                                    <p:anim calcmode="lin" valueType="num">
                                      <p:cBhvr additive="base">
                                        <p:cTn id="24" dur="500" fill="hold"/>
                                        <p:tgtEl>
                                          <p:spTgt spid="44035"/>
                                        </p:tgtEl>
                                        <p:attrNameLst>
                                          <p:attrName>ppt_x</p:attrName>
                                        </p:attrNameLst>
                                      </p:cBhvr>
                                      <p:tavLst>
                                        <p:tav tm="0">
                                          <p:val>
                                            <p:strVal val="#ppt_x"/>
                                          </p:val>
                                        </p:tav>
                                        <p:tav tm="100000">
                                          <p:val>
                                            <p:strVal val="#ppt_x"/>
                                          </p:val>
                                        </p:tav>
                                      </p:tavLst>
                                    </p:anim>
                                    <p:anim calcmode="lin" valueType="num">
                                      <p:cBhvr additive="base">
                                        <p:cTn id="25" dur="500" fill="hold"/>
                                        <p:tgtEl>
                                          <p:spTgt spid="4403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44036"/>
                                        </p:tgtEl>
                                        <p:attrNameLst>
                                          <p:attrName>style.visibility</p:attrName>
                                        </p:attrNameLst>
                                      </p:cBhvr>
                                      <p:to>
                                        <p:strVal val="visible"/>
                                      </p:to>
                                    </p:set>
                                    <p:anim calcmode="lin" valueType="num">
                                      <p:cBhvr additive="base">
                                        <p:cTn id="34" dur="500" fill="hold"/>
                                        <p:tgtEl>
                                          <p:spTgt spid="44036"/>
                                        </p:tgtEl>
                                        <p:attrNameLst>
                                          <p:attrName>ppt_x</p:attrName>
                                        </p:attrNameLst>
                                      </p:cBhvr>
                                      <p:tavLst>
                                        <p:tav tm="0">
                                          <p:val>
                                            <p:strVal val="#ppt_x"/>
                                          </p:val>
                                        </p:tav>
                                        <p:tav tm="100000">
                                          <p:val>
                                            <p:strVal val="#ppt_x"/>
                                          </p:val>
                                        </p:tav>
                                      </p:tavLst>
                                    </p:anim>
                                    <p:anim calcmode="lin" valueType="num">
                                      <p:cBhvr additive="base">
                                        <p:cTn id="35" dur="500" fill="hold"/>
                                        <p:tgtEl>
                                          <p:spTgt spid="4403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4038"/>
                                        </p:tgtEl>
                                        <p:attrNameLst>
                                          <p:attrName>style.visibility</p:attrName>
                                        </p:attrNameLst>
                                      </p:cBhvr>
                                      <p:to>
                                        <p:strVal val="visible"/>
                                      </p:to>
                                    </p:set>
                                    <p:anim calcmode="lin" valueType="num">
                                      <p:cBhvr additive="base">
                                        <p:cTn id="49" dur="500" fill="hold"/>
                                        <p:tgtEl>
                                          <p:spTgt spid="44038"/>
                                        </p:tgtEl>
                                        <p:attrNameLst>
                                          <p:attrName>ppt_x</p:attrName>
                                        </p:attrNameLst>
                                      </p:cBhvr>
                                      <p:tavLst>
                                        <p:tav tm="0">
                                          <p:val>
                                            <p:strVal val="#ppt_x"/>
                                          </p:val>
                                        </p:tav>
                                        <p:tav tm="100000">
                                          <p:val>
                                            <p:strVal val="#ppt_x"/>
                                          </p:val>
                                        </p:tav>
                                      </p:tavLst>
                                    </p:anim>
                                    <p:anim calcmode="lin" valueType="num">
                                      <p:cBhvr additive="base">
                                        <p:cTn id="50" dur="500" fill="hold"/>
                                        <p:tgtEl>
                                          <p:spTgt spid="44038"/>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5" grpId="0"/>
      <p:bldP spid="44034" grpId="0"/>
      <p:bldP spid="44035" grpId="0"/>
      <p:bldP spid="6" grpId="0"/>
      <p:bldP spid="44036" grpId="0"/>
      <p:bldP spid="4" grpId="0"/>
      <p:bldP spid="2" grpId="0"/>
      <p:bldP spid="4403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63550" y="774700"/>
            <a:ext cx="11264900" cy="5851525"/>
          </a:xfrm>
          <a:prstGeom prst="rect">
            <a:avLst/>
          </a:prstGeom>
          <a:noFill/>
          <a:ln w="9525">
            <a:noFill/>
          </a:ln>
        </p:spPr>
        <p:txBody>
          <a:bodyPr wrap="square">
            <a:spAutoFit/>
          </a:bodyPr>
          <a:p>
            <a:pPr>
              <a:lnSpc>
                <a:spcPct val="130000"/>
              </a:lnSpc>
            </a:pPr>
            <a:r>
              <a:rPr lang="zh-CN" sz="1050" noProof="1">
                <a:solidFill>
                  <a:srgbClr val="0F0F0F"/>
                </a:solidFill>
                <a:latin typeface="Calibri" panose="020F0502020204030204" pitchFamily="34" charset="0"/>
                <a:ea typeface="宋体" panose="02010600030101010101" pitchFamily="2" charset="-122"/>
                <a:cs typeface="+mn-cs"/>
              </a:rPr>
              <a:t>　　                   </a:t>
            </a:r>
            <a:r>
              <a:rPr lang="zh-CN"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rPr>
              <a:t>我作了这篇文章之后，过了五年，我的妻子嫁到我家来，她时常来到轩中，向我问一些旧时的事情，有时伏在桌旁学写字。我妻子回娘家探亲，回来转述她的小妹妹们的话说：</a:t>
            </a:r>
            <a:r>
              <a:rPr lang="en-US"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rPr>
              <a:t>“</a:t>
            </a:r>
            <a:r>
              <a:rPr lang="zh-CN"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rPr>
              <a:t>听说姐姐家有个小阁楼，那么，什么叫小阁楼呢</a:t>
            </a:r>
            <a:r>
              <a:rPr lang="en-US"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rPr>
              <a:t>?”</a:t>
            </a:r>
            <a:r>
              <a:rPr lang="zh-CN"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rPr>
              <a:t>这以后六年，我的妻子去世，项脊轩破败没有整修。又过了两年，我很长时间生病卧床没有什么（精神上的）寄托，就派人再次修缮南阁子，格局跟过去稍有不同。这之后我多在外边，不常住在这里。</a:t>
            </a:r>
            <a:endParaRPr lang="zh-CN" altLang="en-US" sz="3600" b="1" noProof="1">
              <a:solidFill>
                <a:srgbClr val="0F0F0F"/>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45058" name="文本框 2"/>
          <p:cNvSpPr txBox="1"/>
          <p:nvPr/>
        </p:nvSpPr>
        <p:spPr>
          <a:xfrm>
            <a:off x="5014913" y="177800"/>
            <a:ext cx="1711325" cy="706438"/>
          </a:xfrm>
          <a:prstGeom prst="rect">
            <a:avLst/>
          </a:prstGeom>
          <a:noFill/>
          <a:ln w="9525">
            <a:noFill/>
          </a:ln>
        </p:spPr>
        <p:txBody>
          <a:bodyPr wrap="square" anchor="t" anchorCtr="0">
            <a:spAutoFit/>
          </a:bodyPr>
          <a:p>
            <a:r>
              <a:rPr lang="zh-CN" altLang="zh-CN" sz="4000" b="1">
                <a:solidFill>
                  <a:srgbClr val="C0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en-US" sz="4000" b="1">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45058"/>
                                        </p:tgtEl>
                                        <p:attrNameLst>
                                          <p:attrName>style.visibility</p:attrName>
                                        </p:attrNameLst>
                                      </p:cBhvr>
                                      <p:to>
                                        <p:strVal val="visible"/>
                                      </p:to>
                                    </p:set>
                                    <p:anim calcmode="lin" valueType="num">
                                      <p:cBhvr additive="base">
                                        <p:cTn id="7" dur="1000" fill="hold"/>
                                        <p:tgtEl>
                                          <p:spTgt spid="45058"/>
                                        </p:tgtEl>
                                        <p:attrNameLst>
                                          <p:attrName>ppt_x</p:attrName>
                                        </p:attrNameLst>
                                      </p:cBhvr>
                                      <p:tavLst>
                                        <p:tav tm="0">
                                          <p:val>
                                            <p:strVal val="#ppt_x"/>
                                          </p:val>
                                        </p:tav>
                                        <p:tav tm="100000">
                                          <p:val>
                                            <p:strVal val="#ppt_x"/>
                                          </p:val>
                                        </p:tav>
                                      </p:tavLst>
                                    </p:anim>
                                    <p:anim calcmode="lin" valueType="num">
                                      <p:cBhvr additive="base">
                                        <p:cTn id="8" dur="1000" fill="hold"/>
                                        <p:tgtEl>
                                          <p:spTgt spid="4505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1000" fill="hold"/>
                                        <p:tgtEl>
                                          <p:spTgt spid="100"/>
                                        </p:tgtEl>
                                        <p:attrNameLst>
                                          <p:attrName>ppt_w</p:attrName>
                                        </p:attrNameLst>
                                      </p:cBhvr>
                                      <p:tavLst>
                                        <p:tav tm="0">
                                          <p:val>
                                            <p:strVal val="#ppt_w*0.70"/>
                                          </p:val>
                                        </p:tav>
                                        <p:tav tm="100000">
                                          <p:val>
                                            <p:strVal val="#ppt_w"/>
                                          </p:val>
                                        </p:tav>
                                      </p:tavLst>
                                    </p:anim>
                                    <p:anim calcmode="lin" valueType="num">
                                      <p:cBhvr>
                                        <p:cTn id="13" dur="1000" fill="hold"/>
                                        <p:tgtEl>
                                          <p:spTgt spid="100"/>
                                        </p:tgtEl>
                                        <p:attrNameLst>
                                          <p:attrName>ppt_h</p:attrName>
                                        </p:attrNameLst>
                                      </p:cBhvr>
                                      <p:tavLst>
                                        <p:tav tm="0">
                                          <p:val>
                                            <p:strVal val="#ppt_h"/>
                                          </p:val>
                                        </p:tav>
                                        <p:tav tm="100000">
                                          <p:val>
                                            <p:strVal val="#ppt_h"/>
                                          </p:val>
                                        </p:tav>
                                      </p:tavLst>
                                    </p:anim>
                                    <p:animEffect transition="in" filter="fade">
                                      <p:cBhvr>
                                        <p:cTn id="1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框 1"/>
          <p:cNvSpPr txBox="1"/>
          <p:nvPr/>
        </p:nvSpPr>
        <p:spPr>
          <a:xfrm>
            <a:off x="454025" y="401638"/>
            <a:ext cx="11285538" cy="1938020"/>
          </a:xfrm>
          <a:prstGeom prst="rect">
            <a:avLst/>
          </a:prstGeom>
          <a:noFill/>
          <a:ln w="9525">
            <a:noFill/>
          </a:ln>
        </p:spPr>
        <p:txBody>
          <a:bodyPr wrap="square" anchor="t" anchorCtr="0">
            <a:spAutoFit/>
          </a:bodyPr>
          <a:p>
            <a:pPr>
              <a:lnSpc>
                <a:spcPct val="150000"/>
              </a:lnSpc>
            </a:pPr>
            <a:r>
              <a:rPr lang="zh-CN" altLang="zh-CN" sz="4000" b="1">
                <a:solidFill>
                  <a:srgbClr val="0F0F0F"/>
                </a:solidFill>
                <a:latin typeface="微软雅黑" panose="020B0503020204020204" pitchFamily="34" charset="-122"/>
                <a:ea typeface="微软雅黑" panose="020B0503020204020204" pitchFamily="34" charset="-122"/>
              </a:rPr>
              <a:t>　　庭有枇杷树，吾妻死之年所</a:t>
            </a:r>
            <a:r>
              <a:rPr lang="zh-CN" altLang="zh-CN" sz="4000" b="1">
                <a:solidFill>
                  <a:srgbClr val="FF0000"/>
                </a:solidFill>
                <a:latin typeface="微软雅黑" panose="020B0503020204020204" pitchFamily="34" charset="-122"/>
                <a:ea typeface="微软雅黑" panose="020B0503020204020204" pitchFamily="34" charset="-122"/>
              </a:rPr>
              <a:t>手植</a:t>
            </a:r>
            <a:r>
              <a:rPr lang="zh-CN" altLang="zh-CN" sz="4000" b="1">
                <a:solidFill>
                  <a:srgbClr val="0F0F0F"/>
                </a:solidFill>
                <a:latin typeface="微软雅黑" panose="020B0503020204020204" pitchFamily="34" charset="-122"/>
                <a:ea typeface="微软雅黑" panose="020B0503020204020204" pitchFamily="34" charset="-122"/>
              </a:rPr>
              <a:t>也，今已</a:t>
            </a:r>
            <a:r>
              <a:rPr lang="zh-CN" altLang="zh-CN" sz="4000" b="1">
                <a:solidFill>
                  <a:srgbClr val="FF0000"/>
                </a:solidFill>
                <a:latin typeface="微软雅黑" panose="020B0503020204020204" pitchFamily="34" charset="-122"/>
                <a:ea typeface="微软雅黑" panose="020B0503020204020204" pitchFamily="34" charset="-122"/>
              </a:rPr>
              <a:t>亭亭</a:t>
            </a:r>
            <a:r>
              <a:rPr lang="zh-CN" altLang="zh-CN" sz="4000" b="1">
                <a:solidFill>
                  <a:srgbClr val="0F0F0F"/>
                </a:solidFill>
                <a:latin typeface="微软雅黑" panose="020B0503020204020204" pitchFamily="34" charset="-122"/>
                <a:ea typeface="微软雅黑" panose="020B0503020204020204" pitchFamily="34" charset="-122"/>
              </a:rPr>
              <a:t>如</a:t>
            </a:r>
            <a:r>
              <a:rPr lang="zh-CN" altLang="zh-CN" sz="4000" b="1">
                <a:solidFill>
                  <a:srgbClr val="FF0000"/>
                </a:solidFill>
                <a:latin typeface="微软雅黑" panose="020B0503020204020204" pitchFamily="34" charset="-122"/>
                <a:ea typeface="微软雅黑" panose="020B0503020204020204" pitchFamily="34" charset="-122"/>
              </a:rPr>
              <a:t>盖</a:t>
            </a:r>
            <a:r>
              <a:rPr lang="zh-CN" altLang="zh-CN" sz="4000" b="1">
                <a:solidFill>
                  <a:srgbClr val="0F0F0F"/>
                </a:solidFill>
                <a:latin typeface="微软雅黑" panose="020B0503020204020204" pitchFamily="34" charset="-122"/>
                <a:ea typeface="微软雅黑" panose="020B0503020204020204" pitchFamily="34" charset="-122"/>
              </a:rPr>
              <a:t>矣。</a:t>
            </a:r>
            <a:endParaRPr lang="zh-CN" altLang="en-US" sz="4000" b="1">
              <a:solidFill>
                <a:srgbClr val="0F0F0F"/>
              </a:solidFill>
              <a:latin typeface="微软雅黑" panose="020B0503020204020204" pitchFamily="34" charset="-122"/>
              <a:ea typeface="微软雅黑" panose="020B0503020204020204" pitchFamily="34" charset="-122"/>
            </a:endParaRPr>
          </a:p>
        </p:txBody>
      </p:sp>
      <p:sp>
        <p:nvSpPr>
          <p:cNvPr id="46082" name="文本框 2"/>
          <p:cNvSpPr txBox="1"/>
          <p:nvPr/>
        </p:nvSpPr>
        <p:spPr>
          <a:xfrm>
            <a:off x="7521575" y="1268413"/>
            <a:ext cx="1404938"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亲手种植</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6083" name="文本框 4"/>
          <p:cNvSpPr txBox="1"/>
          <p:nvPr/>
        </p:nvSpPr>
        <p:spPr>
          <a:xfrm>
            <a:off x="9879013" y="1268413"/>
            <a:ext cx="1709737" cy="460375"/>
          </a:xfrm>
          <a:prstGeom prst="rect">
            <a:avLst/>
          </a:prstGeom>
          <a:noFill/>
          <a:ln w="9525">
            <a:noFill/>
          </a:ln>
        </p:spPr>
        <p:txBody>
          <a:bodyPr wrap="none" anchor="t" anchorCtr="0">
            <a:spAutoFit/>
          </a:bodyPr>
          <a:p>
            <a:r>
              <a:rPr lang="zh-CN" altLang="zh-CN" sz="2400" b="1">
                <a:solidFill>
                  <a:srgbClr val="0E0ECE"/>
                </a:solidFill>
                <a:latin typeface="华文中宋" panose="02010600040101010101" pitchFamily="2" charset="-122"/>
                <a:ea typeface="华文中宋" panose="02010600040101010101" pitchFamily="2" charset="-122"/>
              </a:rPr>
              <a:t>直立的样子</a:t>
            </a:r>
            <a:endParaRPr lang="zh-CN" altLang="en-US" sz="2400" b="1">
              <a:solidFill>
                <a:srgbClr val="0E0ECE"/>
              </a:solidFill>
              <a:latin typeface="华文中宋" panose="02010600040101010101" pitchFamily="2" charset="-122"/>
              <a:ea typeface="华文中宋" panose="02010600040101010101" pitchFamily="2" charset="-122"/>
            </a:endParaRPr>
          </a:p>
        </p:txBody>
      </p:sp>
      <p:sp>
        <p:nvSpPr>
          <p:cNvPr id="46085" name="文本框 99"/>
          <p:cNvSpPr txBox="1"/>
          <p:nvPr/>
        </p:nvSpPr>
        <p:spPr>
          <a:xfrm>
            <a:off x="523875" y="4422775"/>
            <a:ext cx="11144250" cy="1531938"/>
          </a:xfrm>
          <a:prstGeom prst="rect">
            <a:avLst/>
          </a:prstGeom>
          <a:noFill/>
          <a:ln w="9525">
            <a:noFill/>
          </a:ln>
        </p:spPr>
        <p:txBody>
          <a:bodyPr wrap="square" anchor="t" anchorCtr="0">
            <a:spAutoFit/>
          </a:bodyPr>
          <a:p>
            <a:pPr>
              <a:lnSpc>
                <a:spcPct val="130000"/>
              </a:lnSpc>
            </a:pPr>
            <a:r>
              <a:rPr lang="zh-CN" altLang="zh-CN" sz="3600" b="1">
                <a:solidFill>
                  <a:srgbClr val="0F0F0F"/>
                </a:solidFill>
                <a:latin typeface="华文中宋" panose="02010600040101010101" pitchFamily="2" charset="-122"/>
                <a:ea typeface="华文中宋" panose="02010600040101010101" pitchFamily="2" charset="-122"/>
              </a:rPr>
              <a:t>　　庭院中有一株枇杷树，是我妻子去世那年我亲手种植的，现在已经高高挺立，枝叶繁茂像伞一样了。</a:t>
            </a:r>
            <a:endParaRPr lang="zh-CN" altLang="en-US" sz="3600" b="1">
              <a:solidFill>
                <a:srgbClr val="0F0F0F"/>
              </a:solidFill>
              <a:latin typeface="华文中宋" panose="02010600040101010101" pitchFamily="2" charset="-122"/>
              <a:ea typeface="华文中宋" panose="02010600040101010101" pitchFamily="2" charset="-122"/>
            </a:endParaRPr>
          </a:p>
        </p:txBody>
      </p:sp>
      <p:sp>
        <p:nvSpPr>
          <p:cNvPr id="46086" name="文本框 6"/>
          <p:cNvSpPr txBox="1"/>
          <p:nvPr/>
        </p:nvSpPr>
        <p:spPr>
          <a:xfrm>
            <a:off x="4927600" y="3517900"/>
            <a:ext cx="1711325" cy="708025"/>
          </a:xfrm>
          <a:prstGeom prst="rect">
            <a:avLst/>
          </a:prstGeom>
          <a:noFill/>
          <a:ln w="9525">
            <a:noFill/>
          </a:ln>
        </p:spPr>
        <p:txBody>
          <a:bodyPr wrap="square" anchor="t" anchorCtr="0">
            <a:spAutoFit/>
          </a:bodyPr>
          <a:p>
            <a:r>
              <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rPr>
              <a:t>译   文</a:t>
            </a:r>
            <a:endParaRPr lang="zh-CN" altLang="zh-CN" sz="4000" b="1">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文本框 3"/>
          <p:cNvSpPr txBox="1"/>
          <p:nvPr/>
        </p:nvSpPr>
        <p:spPr>
          <a:xfrm>
            <a:off x="971550" y="2681288"/>
            <a:ext cx="9334500" cy="522287"/>
          </a:xfrm>
          <a:prstGeom prst="rect">
            <a:avLst/>
          </a:prstGeom>
          <a:solidFill>
            <a:srgbClr val="FFFF00"/>
          </a:solidFill>
          <a:ln w="9525">
            <a:noFill/>
          </a:ln>
        </p:spPr>
        <p:txBody>
          <a:bodyPr wrap="square" anchor="t" anchorCtr="0">
            <a:spAutoFit/>
          </a:bodyPr>
          <a:p>
            <a:r>
              <a:rPr lang="zh-CN" altLang="zh-CN" sz="2800" b="1">
                <a:solidFill>
                  <a:srgbClr val="0E0ECE"/>
                </a:solidFill>
                <a:latin typeface="华文中宋" panose="02010600040101010101" pitchFamily="2" charset="-122"/>
                <a:ea typeface="华文中宋" panose="02010600040101010101" pitchFamily="2" charset="-122"/>
              </a:rPr>
              <a:t>第四、五段：是补写，通过补叙，表达对亡妻的怀念之情。</a:t>
            </a:r>
            <a:endParaRPr lang="zh-CN" altLang="en-US" sz="2800" b="1">
              <a:solidFill>
                <a:srgbClr val="0E0ECE"/>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1499870" y="2146935"/>
            <a:ext cx="793750" cy="460375"/>
          </a:xfrm>
          <a:prstGeom prst="rect">
            <a:avLst/>
          </a:prstGeom>
          <a:noFill/>
        </p:spPr>
        <p:txBody>
          <a:bodyPr wrap="none" rtlCol="0">
            <a:spAutoFit/>
          </a:bodyPr>
          <a:p>
            <a:pPr algn="l"/>
            <a:r>
              <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rPr>
              <a:t>伞盖</a:t>
            </a:r>
            <a:endParaRPr lang="zh-CN" altLang="en-US" sz="2400" b="1">
              <a:solidFill>
                <a:srgbClr val="1F23C8"/>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6081"/>
                                        </p:tgtEl>
                                        <p:attrNameLst>
                                          <p:attrName>style.visibility</p:attrName>
                                        </p:attrNameLst>
                                      </p:cBhvr>
                                      <p:to>
                                        <p:strVal val="visible"/>
                                      </p:to>
                                    </p:set>
                                    <p:anim calcmode="lin" valueType="num">
                                      <p:cBhvr>
                                        <p:cTn id="7" dur="1000" fill="hold"/>
                                        <p:tgtEl>
                                          <p:spTgt spid="46081"/>
                                        </p:tgtEl>
                                        <p:attrNameLst>
                                          <p:attrName>ppt_w</p:attrName>
                                        </p:attrNameLst>
                                      </p:cBhvr>
                                      <p:tavLst>
                                        <p:tav tm="0">
                                          <p:val>
                                            <p:strVal val="#ppt_w*0.70"/>
                                          </p:val>
                                        </p:tav>
                                        <p:tav tm="100000">
                                          <p:val>
                                            <p:strVal val="#ppt_w"/>
                                          </p:val>
                                        </p:tav>
                                      </p:tavLst>
                                    </p:anim>
                                    <p:anim calcmode="lin" valueType="num">
                                      <p:cBhvr>
                                        <p:cTn id="8" dur="1000" fill="hold"/>
                                        <p:tgtEl>
                                          <p:spTgt spid="46081"/>
                                        </p:tgtEl>
                                        <p:attrNameLst>
                                          <p:attrName>ppt_h</p:attrName>
                                        </p:attrNameLst>
                                      </p:cBhvr>
                                      <p:tavLst>
                                        <p:tav tm="0">
                                          <p:val>
                                            <p:strVal val="#ppt_h"/>
                                          </p:val>
                                        </p:tav>
                                        <p:tav tm="100000">
                                          <p:val>
                                            <p:strVal val="#ppt_h"/>
                                          </p:val>
                                        </p:tav>
                                      </p:tavLst>
                                    </p:anim>
                                    <p:animEffect transition="in" filter="fade">
                                      <p:cBhvr>
                                        <p:cTn id="9" dur="1000"/>
                                        <p:tgtEl>
                                          <p:spTgt spid="4608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6082"/>
                                        </p:tgtEl>
                                        <p:attrNameLst>
                                          <p:attrName>style.visibility</p:attrName>
                                        </p:attrNameLst>
                                      </p:cBhvr>
                                      <p:to>
                                        <p:strVal val="visible"/>
                                      </p:to>
                                    </p:set>
                                    <p:anim calcmode="lin" valueType="num">
                                      <p:cBhvr additive="base">
                                        <p:cTn id="14" dur="500" fill="hold"/>
                                        <p:tgtEl>
                                          <p:spTgt spid="46082"/>
                                        </p:tgtEl>
                                        <p:attrNameLst>
                                          <p:attrName>ppt_x</p:attrName>
                                        </p:attrNameLst>
                                      </p:cBhvr>
                                      <p:tavLst>
                                        <p:tav tm="0">
                                          <p:val>
                                            <p:strVal val="#ppt_x"/>
                                          </p:val>
                                        </p:tav>
                                        <p:tav tm="100000">
                                          <p:val>
                                            <p:strVal val="#ppt_x"/>
                                          </p:val>
                                        </p:tav>
                                      </p:tavLst>
                                    </p:anim>
                                    <p:anim calcmode="lin" valueType="num">
                                      <p:cBhvr additive="base">
                                        <p:cTn id="15" dur="500" fill="hold"/>
                                        <p:tgtEl>
                                          <p:spTgt spid="4608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46083"/>
                                        </p:tgtEl>
                                        <p:attrNameLst>
                                          <p:attrName>style.visibility</p:attrName>
                                        </p:attrNameLst>
                                      </p:cBhvr>
                                      <p:to>
                                        <p:strVal val="visible"/>
                                      </p:to>
                                    </p:set>
                                    <p:anim calcmode="lin" valueType="num">
                                      <p:cBhvr additive="base">
                                        <p:cTn id="19" dur="500" fill="hold"/>
                                        <p:tgtEl>
                                          <p:spTgt spid="46083"/>
                                        </p:tgtEl>
                                        <p:attrNameLst>
                                          <p:attrName>ppt_x</p:attrName>
                                        </p:attrNameLst>
                                      </p:cBhvr>
                                      <p:tavLst>
                                        <p:tav tm="0">
                                          <p:val>
                                            <p:strVal val="#ppt_x"/>
                                          </p:val>
                                        </p:tav>
                                        <p:tav tm="100000">
                                          <p:val>
                                            <p:strVal val="#ppt_x"/>
                                          </p:val>
                                        </p:tav>
                                      </p:tavLst>
                                    </p:anim>
                                    <p:anim calcmode="lin" valueType="num">
                                      <p:cBhvr additive="base">
                                        <p:cTn id="20" dur="500" fill="hold"/>
                                        <p:tgtEl>
                                          <p:spTgt spid="4608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6"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000" fill="hold">
                                          <p:stCondLst>
                                            <p:cond delay="0"/>
                                          </p:stCondLst>
                                        </p:cTn>
                                        <p:tgtEl>
                                          <p:spTgt spid="46086"/>
                                        </p:tgtEl>
                                        <p:attrNameLst>
                                          <p:attrName>style.visibility</p:attrName>
                                        </p:attrNameLst>
                                      </p:cBhvr>
                                      <p:to>
                                        <p:strVal val="visible"/>
                                      </p:to>
                                    </p:set>
                                    <p:anim calcmode="lin" valueType="num">
                                      <p:cBhvr additive="base">
                                        <p:cTn id="46" dur="1000" fill="hold"/>
                                        <p:tgtEl>
                                          <p:spTgt spid="46086"/>
                                        </p:tgtEl>
                                        <p:attrNameLst>
                                          <p:attrName>ppt_x</p:attrName>
                                        </p:attrNameLst>
                                      </p:cBhvr>
                                      <p:tavLst>
                                        <p:tav tm="0">
                                          <p:val>
                                            <p:strVal val="#ppt_x"/>
                                          </p:val>
                                        </p:tav>
                                        <p:tav tm="100000">
                                          <p:val>
                                            <p:strVal val="#ppt_x"/>
                                          </p:val>
                                        </p:tav>
                                      </p:tavLst>
                                    </p:anim>
                                    <p:anim calcmode="lin" valueType="num">
                                      <p:cBhvr additive="base">
                                        <p:cTn id="47" dur="1000" fill="hold"/>
                                        <p:tgtEl>
                                          <p:spTgt spid="46086"/>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5" presetClass="entr" presetSubtype="0" fill="hold" grpId="0" nodeType="afterEffect">
                                  <p:stCondLst>
                                    <p:cond delay="0"/>
                                  </p:stCondLst>
                                  <p:childTnLst>
                                    <p:set>
                                      <p:cBhvr>
                                        <p:cTn id="50" dur="1" fill="hold">
                                          <p:stCondLst>
                                            <p:cond delay="0"/>
                                          </p:stCondLst>
                                        </p:cTn>
                                        <p:tgtEl>
                                          <p:spTgt spid="46085"/>
                                        </p:tgtEl>
                                        <p:attrNameLst>
                                          <p:attrName>style.visibility</p:attrName>
                                        </p:attrNameLst>
                                      </p:cBhvr>
                                      <p:to>
                                        <p:strVal val="visible"/>
                                      </p:to>
                                    </p:set>
                                    <p:anim calcmode="lin" valueType="num">
                                      <p:cBhvr>
                                        <p:cTn id="51" dur="1000" fill="hold"/>
                                        <p:tgtEl>
                                          <p:spTgt spid="46085"/>
                                        </p:tgtEl>
                                        <p:attrNameLst>
                                          <p:attrName>ppt_w</p:attrName>
                                        </p:attrNameLst>
                                      </p:cBhvr>
                                      <p:tavLst>
                                        <p:tav tm="0">
                                          <p:val>
                                            <p:strVal val="#ppt_w*0.70"/>
                                          </p:val>
                                        </p:tav>
                                        <p:tav tm="100000">
                                          <p:val>
                                            <p:strVal val="#ppt_w"/>
                                          </p:val>
                                        </p:tav>
                                      </p:tavLst>
                                    </p:anim>
                                    <p:anim calcmode="lin" valueType="num">
                                      <p:cBhvr>
                                        <p:cTn id="52" dur="1000" fill="hold"/>
                                        <p:tgtEl>
                                          <p:spTgt spid="46085"/>
                                        </p:tgtEl>
                                        <p:attrNameLst>
                                          <p:attrName>ppt_h</p:attrName>
                                        </p:attrNameLst>
                                      </p:cBhvr>
                                      <p:tavLst>
                                        <p:tav tm="0">
                                          <p:val>
                                            <p:strVal val="#ppt_h"/>
                                          </p:val>
                                        </p:tav>
                                        <p:tav tm="100000">
                                          <p:val>
                                            <p:strVal val="#ppt_h"/>
                                          </p:val>
                                        </p:tav>
                                      </p:tavLst>
                                    </p:anim>
                                    <p:animEffect transition="in" filter="fade">
                                      <p:cBhvr>
                                        <p:cTn id="53" dur="10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P spid="46082" grpId="0"/>
      <p:bldP spid="46083" grpId="0"/>
      <p:bldP spid="4" grpId="0" bldLvl="0" animBg="1"/>
      <p:bldP spid="46086" grpId="0"/>
      <p:bldP spid="4608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9" name="内容占位符 2"/>
          <p:cNvSpPr>
            <a:spLocks noGrp="1"/>
          </p:cNvSpPr>
          <p:nvPr/>
        </p:nvSpPr>
        <p:spPr>
          <a:xfrm>
            <a:off x="447675" y="1230630"/>
            <a:ext cx="11430000" cy="5099050"/>
          </a:xfrm>
          <a:prstGeom prst="rect">
            <a:avLst/>
          </a:prstGeom>
          <a:noFill/>
          <a:ln w="44450">
            <a:noFill/>
          </a:ln>
        </p:spPr>
        <p:txBody>
          <a:bodyPr anchor="t" anchorCtr="0"/>
          <a:p>
            <a:pPr>
              <a:lnSpc>
                <a:spcPct val="110000"/>
              </a:lnSpc>
              <a:spcBef>
                <a:spcPct val="20000"/>
              </a:spcBef>
            </a:pPr>
            <a:r>
              <a:rPr lang="en-US" altLang="zh-CN" sz="2800" b="1" dirty="0">
                <a:latin typeface="Arial" panose="020B0604020202020204" pitchFamily="34" charset="0"/>
                <a:ea typeface="华文行楷" pitchFamily="2" charset="-122"/>
              </a:rPr>
              <a:t>        </a:t>
            </a:r>
            <a:r>
              <a:rPr lang="zh-CN" altLang="en-US" sz="3200" b="1" dirty="0">
                <a:latin typeface="华文中宋" panose="02010600040101010101" pitchFamily="2" charset="-122"/>
                <a:ea typeface="华文中宋" panose="02010600040101010101" pitchFamily="2" charset="-122"/>
              </a:rPr>
              <a:t>从小轩窗向外望，是亭亭如盖的枇杷树，提醒着作者时间流逝、岁月沧桑；是诸父分家后林立的小门墙，提醒着作者家道衰落的无奈、悲凉。</a:t>
            </a:r>
            <a:endParaRPr lang="zh-CN" altLang="en-US" sz="3200" b="1" dirty="0">
              <a:latin typeface="华文中宋" panose="02010600040101010101" pitchFamily="2" charset="-122"/>
              <a:ea typeface="华文中宋" panose="02010600040101010101" pitchFamily="2" charset="-122"/>
            </a:endParaRPr>
          </a:p>
          <a:p>
            <a:pPr>
              <a:lnSpc>
                <a:spcPct val="110000"/>
              </a:lnSpc>
              <a:spcBef>
                <a:spcPct val="20000"/>
              </a:spcBef>
            </a:pPr>
            <a:r>
              <a:rPr lang="zh-CN" altLang="en-US" sz="3200" b="1" dirty="0">
                <a:latin typeface="华文中宋" panose="02010600040101010101" pitchFamily="2" charset="-122"/>
                <a:ea typeface="华文中宋" panose="02010600040101010101" pitchFamily="2" charset="-122"/>
              </a:rPr>
              <a:t>      从轩窗向内望，那里有先妣曾经驻足的痕迹，有祖母手持象笏时期待殷殷的眼神，有妻子凭几学书时的倩影。妻离、母去、大母逝，归有光一生中最重要的三位女妇相继离世，</a:t>
            </a:r>
            <a:r>
              <a:rPr lang="zh-CN" altLang="en-US" sz="3200" b="1" dirty="0">
                <a:latin typeface="华文中宋" panose="02010600040101010101" pitchFamily="2" charset="-122"/>
                <a:ea typeface="华文中宋" panose="02010600040101010101" pitchFamily="2" charset="-122"/>
                <a:sym typeface="Arial" panose="020B0604020202020204" pitchFamily="34" charset="0"/>
              </a:rPr>
              <a:t>物在人亡、三世变迁</a:t>
            </a:r>
            <a:r>
              <a:rPr lang="zh-CN" altLang="en-US" sz="3200" b="1" dirty="0">
                <a:latin typeface="华文中宋" panose="02010600040101010101" pitchFamily="2" charset="-122"/>
                <a:ea typeface="华文中宋" panose="02010600040101010101" pitchFamily="2" charset="-122"/>
              </a:rPr>
              <a:t>，</a:t>
            </a:r>
            <a:r>
              <a:rPr lang="zh-CN" altLang="en-US" sz="3200" b="1" dirty="0">
                <a:latin typeface="华文中宋" panose="02010600040101010101" pitchFamily="2" charset="-122"/>
                <a:ea typeface="华文中宋" panose="02010600040101010101" pitchFamily="2" charset="-122"/>
                <a:sym typeface="Arial" panose="020B0604020202020204" pitchFamily="34" charset="0"/>
              </a:rPr>
              <a:t>从有言到无言，从缘事明情到因景寓情，作者的悲情愈发厚重。</a:t>
            </a:r>
            <a:r>
              <a:rPr lang="zh-CN" altLang="en-US" sz="3200" b="1" dirty="0">
                <a:latin typeface="华文中宋" panose="02010600040101010101" pitchFamily="2" charset="-122"/>
                <a:ea typeface="华文中宋" panose="02010600040101010101" pitchFamily="2" charset="-122"/>
              </a:rPr>
              <a:t>透过这一扇项脊轩窗，我们看到了归有光复杂的心灵世界。</a:t>
            </a:r>
            <a:endParaRPr lang="zh-CN" altLang="en-US" sz="3200" b="1" dirty="0">
              <a:latin typeface="华文中宋" panose="02010600040101010101" pitchFamily="2" charset="-122"/>
              <a:ea typeface="华文中宋" panose="02010600040101010101" pitchFamily="2" charset="-122"/>
              <a:sym typeface="Arial" panose="020B0604020202020204" pitchFamily="34" charset="0"/>
            </a:endParaRPr>
          </a:p>
        </p:txBody>
      </p:sp>
      <p:sp>
        <p:nvSpPr>
          <p:cNvPr id="62466" name="文本框 1"/>
          <p:cNvSpPr txBox="1"/>
          <p:nvPr/>
        </p:nvSpPr>
        <p:spPr>
          <a:xfrm>
            <a:off x="5111750" y="263525"/>
            <a:ext cx="1765300" cy="828675"/>
          </a:xfrm>
          <a:prstGeom prst="rect">
            <a:avLst/>
          </a:prstGeom>
          <a:noFill/>
          <a:ln w="9525">
            <a:noFill/>
          </a:ln>
        </p:spPr>
        <p:txBody>
          <a:bodyPr wrap="none" anchor="t" anchorCtr="0">
            <a:spAutoFit/>
          </a:bodyPr>
          <a:p>
            <a:r>
              <a:rPr lang="zh-CN" altLang="zh-CN" sz="4800" b="1">
                <a:solidFill>
                  <a:srgbClr val="FF0000"/>
                </a:solidFill>
                <a:latin typeface="微软雅黑" panose="020B0503020204020204" pitchFamily="34" charset="-122"/>
                <a:ea typeface="微软雅黑" panose="020B0503020204020204" pitchFamily="34" charset="-122"/>
              </a:rPr>
              <a:t>小  结</a:t>
            </a:r>
            <a:endParaRPr lang="zh-CN" altLang="zh-CN" sz="4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62466"/>
                                        </p:tgtEl>
                                        <p:attrNameLst>
                                          <p:attrName>style.visibility</p:attrName>
                                        </p:attrNameLst>
                                      </p:cBhvr>
                                      <p:to>
                                        <p:strVal val="visible"/>
                                      </p:to>
                                    </p:set>
                                    <p:anim calcmode="lin" valueType="num">
                                      <p:cBhvr additive="base">
                                        <p:cTn id="7" dur="1000" fill="hold"/>
                                        <p:tgtEl>
                                          <p:spTgt spid="62466"/>
                                        </p:tgtEl>
                                        <p:attrNameLst>
                                          <p:attrName>ppt_x</p:attrName>
                                        </p:attrNameLst>
                                      </p:cBhvr>
                                      <p:tavLst>
                                        <p:tav tm="0">
                                          <p:val>
                                            <p:strVal val="#ppt_x"/>
                                          </p:val>
                                        </p:tav>
                                        <p:tav tm="100000">
                                          <p:val>
                                            <p:strVal val="#ppt_x"/>
                                          </p:val>
                                        </p:tav>
                                      </p:tavLst>
                                    </p:anim>
                                    <p:anim calcmode="lin" valueType="num">
                                      <p:cBhvr additive="base">
                                        <p:cTn id="8" dur="1000" fill="hold"/>
                                        <p:tgtEl>
                                          <p:spTgt spid="6246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40969"/>
                                        </p:tgtEl>
                                        <p:attrNameLst>
                                          <p:attrName>style.visibility</p:attrName>
                                        </p:attrNameLst>
                                      </p:cBhvr>
                                      <p:to>
                                        <p:strVal val="visible"/>
                                      </p:to>
                                    </p:set>
                                    <p:anim calcmode="lin" valueType="num">
                                      <p:cBhvr>
                                        <p:cTn id="12" dur="1000" fill="hold"/>
                                        <p:tgtEl>
                                          <p:spTgt spid="40969"/>
                                        </p:tgtEl>
                                        <p:attrNameLst>
                                          <p:attrName>ppt_w</p:attrName>
                                        </p:attrNameLst>
                                      </p:cBhvr>
                                      <p:tavLst>
                                        <p:tav tm="0">
                                          <p:val>
                                            <p:strVal val="#ppt_w*0.70"/>
                                          </p:val>
                                        </p:tav>
                                        <p:tav tm="100000">
                                          <p:val>
                                            <p:strVal val="#ppt_w"/>
                                          </p:val>
                                        </p:tav>
                                      </p:tavLst>
                                    </p:anim>
                                    <p:anim calcmode="lin" valueType="num">
                                      <p:cBhvr>
                                        <p:cTn id="13" dur="1000" fill="hold"/>
                                        <p:tgtEl>
                                          <p:spTgt spid="40969"/>
                                        </p:tgtEl>
                                        <p:attrNameLst>
                                          <p:attrName>ppt_h</p:attrName>
                                        </p:attrNameLst>
                                      </p:cBhvr>
                                      <p:tavLst>
                                        <p:tav tm="0">
                                          <p:val>
                                            <p:strVal val="#ppt_h"/>
                                          </p:val>
                                        </p:tav>
                                        <p:tav tm="100000">
                                          <p:val>
                                            <p:strVal val="#ppt_h"/>
                                          </p:val>
                                        </p:tav>
                                      </p:tavLst>
                                    </p:anim>
                                    <p:animEffect transition="in" filter="fade">
                                      <p:cBhvr>
                                        <p:cTn id="14"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bldLvl="0" animBg="1"/>
      <p:bldP spid="624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6260" y="1287780"/>
            <a:ext cx="11079480" cy="5077460"/>
          </a:xfrm>
          <a:prstGeom prst="rect">
            <a:avLst/>
          </a:prstGeom>
          <a:noFill/>
        </p:spPr>
        <p:txBody>
          <a:bodyPr wrap="square" rtlCol="0" anchor="t">
            <a:spAutoFit/>
          </a:bodyPr>
          <a:p>
            <a:pPr>
              <a:lnSpc>
                <a:spcPct val="150000"/>
              </a:lnSpc>
            </a:pPr>
            <a:r>
              <a:rPr lang="en-US" altLang="zh-CN" sz="3600" b="1" dirty="0">
                <a:latin typeface="华文中宋" panose="02010600040101010101" pitchFamily="2" charset="-122"/>
                <a:ea typeface="华文中宋" panose="02010600040101010101" pitchFamily="2" charset="-122"/>
                <a:sym typeface="+mn-ea"/>
              </a:rPr>
              <a:t>      </a:t>
            </a:r>
            <a:r>
              <a:rPr lang="zh-CN" altLang="en-US" sz="3600" b="1" dirty="0">
                <a:latin typeface="华文中宋" panose="02010600040101010101" pitchFamily="2" charset="-122"/>
                <a:ea typeface="华文中宋" panose="02010600040101010101" pitchFamily="2" charset="-122"/>
                <a:sym typeface="+mn-ea"/>
              </a:rPr>
              <a:t>一篇文章，两度书写，三位妇女。十余年的时间距离却未能阻隔作者情感的贯通。时光流逝，岁月沧桑，叙述上作者撷取几许小事，抒情上自“泣”“长号”而始，到望“枇杷亭亭如盖”而终。从有言到无言，从直抒胸臆到托物寄情，作者的悲情愈发厚重。物在人亡、三世变迁，几多感慨尽在一轩之间。</a:t>
            </a:r>
            <a:endParaRPr lang="zh-CN" altLang="en-US" sz="3600" b="1" dirty="0">
              <a:latin typeface="华文中宋" panose="02010600040101010101" pitchFamily="2" charset="-122"/>
              <a:ea typeface="华文中宋" panose="02010600040101010101" pitchFamily="2" charset="-122"/>
              <a:sym typeface="+mn-ea"/>
            </a:endParaRPr>
          </a:p>
        </p:txBody>
      </p:sp>
      <p:sp>
        <p:nvSpPr>
          <p:cNvPr id="3" name="文本框 2"/>
          <p:cNvSpPr txBox="1"/>
          <p:nvPr/>
        </p:nvSpPr>
        <p:spPr>
          <a:xfrm>
            <a:off x="4795520" y="519430"/>
            <a:ext cx="2600325" cy="768350"/>
          </a:xfrm>
          <a:prstGeom prst="rect">
            <a:avLst/>
          </a:prstGeom>
          <a:noFill/>
        </p:spPr>
        <p:txBody>
          <a:bodyPr wrap="square" rtlCol="0">
            <a:spAutoFit/>
          </a:bodyPr>
          <a:p>
            <a:r>
              <a:rPr lang="zh-CN" altLang="en-US" sz="4400" b="1">
                <a:solidFill>
                  <a:srgbClr val="FF0000"/>
                </a:solidFill>
                <a:latin typeface="微软雅黑" panose="020B0503020204020204" pitchFamily="34" charset="-122"/>
                <a:ea typeface="微软雅黑" panose="020B0503020204020204" pitchFamily="34" charset="-122"/>
              </a:rPr>
              <a:t>归纳总结</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Text Box 2"/>
          <p:cNvSpPr txBox="1"/>
          <p:nvPr/>
        </p:nvSpPr>
        <p:spPr>
          <a:xfrm>
            <a:off x="574675" y="1028700"/>
            <a:ext cx="11042650" cy="2122488"/>
          </a:xfrm>
          <a:prstGeom prst="rect">
            <a:avLst/>
          </a:prstGeom>
          <a:noFill/>
          <a:ln w="9525">
            <a:noFill/>
          </a:ln>
        </p:spPr>
        <p:txBody>
          <a:bodyPr wrap="square" anchor="t" anchorCtr="0">
            <a:spAutoFit/>
          </a:bodyPr>
          <a:p>
            <a:pPr>
              <a:lnSpc>
                <a:spcPct val="110000"/>
              </a:lnSpc>
              <a:spcBef>
                <a:spcPct val="50000"/>
              </a:spcBef>
            </a:pPr>
            <a:r>
              <a:rPr lang="en-US" altLang="zh-CN" sz="4000" b="1" dirty="0">
                <a:solidFill>
                  <a:srgbClr val="0E0ECE"/>
                </a:solidFill>
                <a:latin typeface="华文中宋" panose="02010600040101010101" pitchFamily="2" charset="-122"/>
                <a:ea typeface="华文中宋" panose="02010600040101010101" pitchFamily="2" charset="-122"/>
              </a:rPr>
              <a:t>1</a:t>
            </a:r>
            <a:r>
              <a:rPr lang="zh-CN" altLang="en-US" sz="4000" b="1" dirty="0">
                <a:solidFill>
                  <a:srgbClr val="0E0ECE"/>
                </a:solidFill>
                <a:latin typeface="华文中宋" panose="02010600040101010101" pitchFamily="2" charset="-122"/>
                <a:ea typeface="华文中宋" panose="02010600040101010101" pitchFamily="2" charset="-122"/>
              </a:rPr>
              <a:t>、全文不是一气写成，是分两次完成的，你能找到两者的分界吗？补记接上去是否合适？请谈谈你的认识。</a:t>
            </a:r>
            <a:endParaRPr lang="zh-CN" altLang="en-US" sz="4000" b="1" dirty="0">
              <a:solidFill>
                <a:srgbClr val="0E0ECE"/>
              </a:solidFill>
              <a:latin typeface="华文中宋" panose="02010600040101010101" pitchFamily="2" charset="-122"/>
              <a:ea typeface="华文中宋" panose="02010600040101010101" pitchFamily="2" charset="-122"/>
            </a:endParaRPr>
          </a:p>
        </p:txBody>
      </p:sp>
      <p:sp>
        <p:nvSpPr>
          <p:cNvPr id="49154" name="Text Box 3"/>
          <p:cNvSpPr txBox="1"/>
          <p:nvPr/>
        </p:nvSpPr>
        <p:spPr>
          <a:xfrm>
            <a:off x="1524000" y="3962400"/>
            <a:ext cx="9144000" cy="706438"/>
          </a:xfrm>
          <a:prstGeom prst="rect">
            <a:avLst/>
          </a:prstGeom>
          <a:noFill/>
          <a:ln w="9525">
            <a:noFill/>
          </a:ln>
        </p:spPr>
        <p:txBody>
          <a:bodyPr anchor="t" anchorCtr="0">
            <a:spAutoFit/>
          </a:bodyPr>
          <a:p>
            <a:pPr>
              <a:spcBef>
                <a:spcPct val="50000"/>
              </a:spcBef>
            </a:pPr>
            <a:r>
              <a:rPr lang="zh-CN" altLang="en-US" sz="4000" dirty="0">
                <a:solidFill>
                  <a:srgbClr val="CC0000"/>
                </a:solidFill>
                <a:latin typeface="黑体" panose="02010609060101010101" pitchFamily="49" charset="-122"/>
                <a:ea typeface="黑体" panose="02010609060101010101" pitchFamily="49" charset="-122"/>
              </a:rPr>
              <a:t>   </a:t>
            </a:r>
            <a:endParaRPr lang="zh-CN" altLang="en-US" sz="4000" dirty="0">
              <a:solidFill>
                <a:srgbClr val="CC0000"/>
              </a:solidFill>
              <a:latin typeface="黑体" panose="02010609060101010101" pitchFamily="49" charset="-122"/>
              <a:ea typeface="黑体" panose="02010609060101010101" pitchFamily="49" charset="-122"/>
            </a:endParaRPr>
          </a:p>
        </p:txBody>
      </p:sp>
      <p:sp>
        <p:nvSpPr>
          <p:cNvPr id="171012" name="Text Box 4"/>
          <p:cNvSpPr txBox="1"/>
          <p:nvPr/>
        </p:nvSpPr>
        <p:spPr>
          <a:xfrm>
            <a:off x="442913" y="3048000"/>
            <a:ext cx="11306175" cy="3200400"/>
          </a:xfrm>
          <a:prstGeom prst="rect">
            <a:avLst/>
          </a:prstGeom>
          <a:noFill/>
          <a:ln w="9525">
            <a:noFill/>
          </a:ln>
        </p:spPr>
        <p:txBody>
          <a:bodyPr wrap="square" anchor="t" anchorCtr="0">
            <a:spAutoFit/>
          </a:bodyPr>
          <a:p>
            <a:pPr>
              <a:spcBef>
                <a:spcPct val="50000"/>
              </a:spcBef>
            </a:pPr>
            <a:r>
              <a:rPr lang="zh-CN" altLang="en-US" sz="4000" dirty="0">
                <a:solidFill>
                  <a:srgbClr val="CC0000"/>
                </a:solidFill>
                <a:latin typeface="黑体" panose="02010609060101010101" pitchFamily="49" charset="-122"/>
                <a:ea typeface="黑体" panose="02010609060101010101" pitchFamily="49" charset="-122"/>
              </a:rPr>
              <a:t>   </a:t>
            </a:r>
            <a:r>
              <a:rPr lang="zh-CN" altLang="en-US" sz="3600" b="1" dirty="0">
                <a:latin typeface="华文中宋" panose="02010600040101010101" pitchFamily="2" charset="-122"/>
                <a:ea typeface="华文中宋" panose="02010600040101010101" pitchFamily="2" charset="-122"/>
              </a:rPr>
              <a:t>补记部分是写婚后与项脊轩有关的一段生活，主要表现丧妻前后的欢乐和悲伤，仍是紧扣了文眼。</a:t>
            </a:r>
            <a:endParaRPr lang="zh-CN" altLang="en-US" sz="3600" b="1" dirty="0">
              <a:latin typeface="华文中宋" panose="02010600040101010101" pitchFamily="2" charset="-122"/>
              <a:ea typeface="华文中宋" panose="02010600040101010101" pitchFamily="2" charset="-122"/>
            </a:endParaRPr>
          </a:p>
          <a:p>
            <a:pPr>
              <a:spcBef>
                <a:spcPct val="50000"/>
              </a:spcBef>
            </a:pPr>
            <a:r>
              <a:rPr lang="zh-CN" altLang="en-US" sz="3600" b="1" dirty="0">
                <a:latin typeface="华文中宋" panose="02010600040101010101" pitchFamily="2" charset="-122"/>
                <a:ea typeface="华文中宋" panose="02010600040101010101" pitchFamily="2" charset="-122"/>
              </a:rPr>
              <a:t>    两部分虽然写于不同时期，但都是围绕项脊轩写家庭生活琐事，抒发自己或喜或悲的感情，前后格调一致，情感贯通，可以组合成一个有机的整体。</a:t>
            </a:r>
            <a:endParaRPr lang="zh-CN" altLang="en-US" sz="3600" b="1" dirty="0">
              <a:latin typeface="华文中宋" panose="02010600040101010101" pitchFamily="2" charset="-122"/>
              <a:ea typeface="华文中宋" panose="02010600040101010101" pitchFamily="2" charset="-122"/>
            </a:endParaRPr>
          </a:p>
        </p:txBody>
      </p:sp>
      <p:sp>
        <p:nvSpPr>
          <p:cNvPr id="2" name="文本框 1"/>
          <p:cNvSpPr txBox="1"/>
          <p:nvPr/>
        </p:nvSpPr>
        <p:spPr>
          <a:xfrm>
            <a:off x="4343400" y="198438"/>
            <a:ext cx="3295650" cy="830262"/>
          </a:xfrm>
          <a:prstGeom prst="rect">
            <a:avLst/>
          </a:prstGeom>
          <a:noFill/>
          <a:ln w="9525">
            <a:noFill/>
          </a:ln>
        </p:spPr>
        <p:txBody>
          <a:bodyPr wrap="square" anchor="t" anchorCtr="0">
            <a:spAutoFit/>
          </a:bodyPr>
          <a:p>
            <a:r>
              <a:rPr lang="zh-CN" altLang="en-US" sz="4800" b="1">
                <a:solidFill>
                  <a:srgbClr val="FF0000"/>
                </a:solidFill>
                <a:latin typeface="微软雅黑" panose="020B0503020204020204" pitchFamily="34" charset="-122"/>
                <a:ea typeface="微软雅黑" panose="020B0503020204020204" pitchFamily="34" charset="-122"/>
              </a:rPr>
              <a:t>课 文 探 究</a:t>
            </a:r>
            <a:endParaRPr lang="zh-CN" altLang="en-US" sz="4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47105"/>
                                        </p:tgtEl>
                                        <p:attrNameLst>
                                          <p:attrName>style.visibility</p:attrName>
                                        </p:attrNameLst>
                                      </p:cBhvr>
                                      <p:to>
                                        <p:strVal val="visible"/>
                                      </p:to>
                                    </p:set>
                                    <p:anim calcmode="lin" valueType="num">
                                      <p:cBhvr>
                                        <p:cTn id="12" dur="1000" fill="hold"/>
                                        <p:tgtEl>
                                          <p:spTgt spid="47105"/>
                                        </p:tgtEl>
                                        <p:attrNameLst>
                                          <p:attrName>ppt_w</p:attrName>
                                        </p:attrNameLst>
                                      </p:cBhvr>
                                      <p:tavLst>
                                        <p:tav tm="0">
                                          <p:val>
                                            <p:strVal val="#ppt_w*0.70"/>
                                          </p:val>
                                        </p:tav>
                                        <p:tav tm="100000">
                                          <p:val>
                                            <p:strVal val="#ppt_w"/>
                                          </p:val>
                                        </p:tav>
                                      </p:tavLst>
                                    </p:anim>
                                    <p:anim calcmode="lin" valueType="num">
                                      <p:cBhvr>
                                        <p:cTn id="13" dur="1000" fill="hold"/>
                                        <p:tgtEl>
                                          <p:spTgt spid="47105"/>
                                        </p:tgtEl>
                                        <p:attrNameLst>
                                          <p:attrName>ppt_h</p:attrName>
                                        </p:attrNameLst>
                                      </p:cBhvr>
                                      <p:tavLst>
                                        <p:tav tm="0">
                                          <p:val>
                                            <p:strVal val="#ppt_h"/>
                                          </p:val>
                                        </p:tav>
                                        <p:tav tm="100000">
                                          <p:val>
                                            <p:strVal val="#ppt_h"/>
                                          </p:val>
                                        </p:tav>
                                      </p:tavLst>
                                    </p:anim>
                                    <p:animEffect transition="in" filter="fade">
                                      <p:cBhvr>
                                        <p:cTn id="14" dur="1000"/>
                                        <p:tgtEl>
                                          <p:spTgt spid="4710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171012"/>
                                        </p:tgtEl>
                                        <p:attrNameLst>
                                          <p:attrName>style.visibility</p:attrName>
                                        </p:attrNameLst>
                                      </p:cBhvr>
                                      <p:to>
                                        <p:strVal val="visible"/>
                                      </p:to>
                                    </p:set>
                                    <p:anim calcmode="lin" valueType="num">
                                      <p:cBhvr additive="base">
                                        <p:cTn id="19" dur="1000" fill="hold"/>
                                        <p:tgtEl>
                                          <p:spTgt spid="171012"/>
                                        </p:tgtEl>
                                        <p:attrNameLst>
                                          <p:attrName>ppt_x</p:attrName>
                                        </p:attrNameLst>
                                      </p:cBhvr>
                                      <p:tavLst>
                                        <p:tav tm="0">
                                          <p:val>
                                            <p:strVal val="#ppt_x"/>
                                          </p:val>
                                        </p:tav>
                                        <p:tav tm="100000">
                                          <p:val>
                                            <p:strVal val="#ppt_x"/>
                                          </p:val>
                                        </p:tav>
                                      </p:tavLst>
                                    </p:anim>
                                    <p:anim calcmode="lin" valueType="num">
                                      <p:cBhvr additive="base">
                                        <p:cTn id="20" dur="1000" fill="hold"/>
                                        <p:tgtEl>
                                          <p:spTgt spid="171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2" grpId="0"/>
      <p:bldP spid="471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5" name="TextBox 1"/>
          <p:cNvSpPr txBox="1"/>
          <p:nvPr/>
        </p:nvSpPr>
        <p:spPr>
          <a:xfrm>
            <a:off x="788988" y="831850"/>
            <a:ext cx="10714037" cy="1320800"/>
          </a:xfrm>
          <a:prstGeom prst="rect">
            <a:avLst/>
          </a:prstGeom>
          <a:noFill/>
          <a:ln w="9525">
            <a:noFill/>
          </a:ln>
        </p:spPr>
        <p:txBody>
          <a:bodyPr wrap="square" anchor="t" anchorCtr="0">
            <a:spAutoFit/>
          </a:bodyPr>
          <a:p>
            <a:r>
              <a:rPr lang="en-US" altLang="zh-CN" sz="4000" b="1" dirty="0">
                <a:solidFill>
                  <a:srgbClr val="0E0ECE"/>
                </a:solidFill>
                <a:latin typeface="华文中宋" panose="02010600040101010101" pitchFamily="2" charset="-122"/>
                <a:ea typeface="华文中宋" panose="02010600040101010101" pitchFamily="2" charset="-122"/>
              </a:rPr>
              <a:t>2</a:t>
            </a:r>
            <a:r>
              <a:rPr lang="zh-CN" altLang="en-US" sz="4000" b="1" dirty="0">
                <a:solidFill>
                  <a:srgbClr val="0E0ECE"/>
                </a:solidFill>
                <a:latin typeface="华文中宋" panose="02010600040101010101" pitchFamily="2" charset="-122"/>
                <a:ea typeface="华文中宋" panose="02010600040101010101" pitchFamily="2" charset="-122"/>
              </a:rPr>
              <a:t>、第一段</a:t>
            </a:r>
            <a:r>
              <a:rPr lang="zh-CN" altLang="en-US" sz="4000" b="1" dirty="0">
                <a:solidFill>
                  <a:srgbClr val="0E0ECE"/>
                </a:solidFill>
                <a:latin typeface="华文中宋" panose="02010600040101010101" pitchFamily="2" charset="-122"/>
                <a:ea typeface="华文中宋" panose="02010600040101010101" pitchFamily="2" charset="-122"/>
              </a:rPr>
              <a:t>作者的</a:t>
            </a:r>
            <a:r>
              <a:rPr lang="zh-CN" altLang="en-US" sz="4000" b="1" dirty="0">
                <a:solidFill>
                  <a:srgbClr val="0E0ECE"/>
                </a:solidFill>
                <a:latin typeface="华文中宋" panose="02010600040101010101" pitchFamily="2" charset="-122"/>
                <a:ea typeface="华文中宋" panose="02010600040101010101" pitchFamily="2" charset="-122"/>
              </a:rPr>
              <a:t>怎样的</a:t>
            </a:r>
            <a:r>
              <a:rPr lang="zh-CN" altLang="en-US" sz="4000" b="1" dirty="0">
                <a:solidFill>
                  <a:srgbClr val="0E0ECE"/>
                </a:solidFill>
                <a:latin typeface="华文中宋" panose="02010600040101010101" pitchFamily="2" charset="-122"/>
                <a:ea typeface="华文中宋" panose="02010600040101010101" pitchFamily="2" charset="-122"/>
              </a:rPr>
              <a:t>生活？表达了作者怎样的心情？</a:t>
            </a:r>
            <a:endParaRPr lang="zh-CN" altLang="en-US" sz="4000" b="1" dirty="0">
              <a:solidFill>
                <a:srgbClr val="0E0ECE"/>
              </a:solidFill>
              <a:latin typeface="华文中宋" panose="02010600040101010101" pitchFamily="2" charset="-122"/>
              <a:ea typeface="华文中宋" panose="02010600040101010101" pitchFamily="2" charset="-122"/>
            </a:endParaRPr>
          </a:p>
        </p:txBody>
      </p:sp>
      <p:sp>
        <p:nvSpPr>
          <p:cNvPr id="29705" name="文本框 99"/>
          <p:cNvSpPr txBox="1"/>
          <p:nvPr/>
        </p:nvSpPr>
        <p:spPr>
          <a:xfrm>
            <a:off x="1196975" y="2416175"/>
            <a:ext cx="9896475" cy="3192463"/>
          </a:xfrm>
          <a:prstGeom prst="rect">
            <a:avLst/>
          </a:prstGeom>
          <a:noFill/>
          <a:ln w="9525">
            <a:noFill/>
          </a:ln>
        </p:spPr>
        <p:txBody>
          <a:bodyPr wrap="square" anchor="t" anchorCtr="0">
            <a:spAutoFit/>
          </a:bodyPr>
          <a:p>
            <a:pPr>
              <a:lnSpc>
                <a:spcPct val="140000"/>
              </a:lnSpc>
            </a:pPr>
            <a:r>
              <a:rPr lang="en-US" altLang="zh-CN" sz="3200">
                <a:latin typeface="黑体" panose="02010609060101010101" pitchFamily="49" charset="-122"/>
                <a:ea typeface="黑体" panose="02010609060101010101" pitchFamily="49" charset="-122"/>
              </a:rPr>
              <a:t>     </a:t>
            </a:r>
            <a:r>
              <a:rPr lang="zh-CN" altLang="zh-CN" sz="3600" b="1">
                <a:latin typeface="华文中宋" panose="02010600040101010101" pitchFamily="2" charset="-122"/>
                <a:ea typeface="华文中宋" panose="02010600040101010101" pitchFamily="2" charset="-122"/>
              </a:rPr>
              <a:t>逍遥惬意、自由自在、怡然自得，心灵的港湾，精神的居所。</a:t>
            </a:r>
            <a:endParaRPr lang="zh-CN" altLang="zh-CN" sz="3600" b="1">
              <a:latin typeface="华文中宋" panose="02010600040101010101" pitchFamily="2" charset="-122"/>
              <a:ea typeface="华文中宋" panose="02010600040101010101" pitchFamily="2" charset="-122"/>
            </a:endParaRPr>
          </a:p>
          <a:p>
            <a:pPr>
              <a:lnSpc>
                <a:spcPct val="140000"/>
              </a:lnSpc>
            </a:pPr>
            <a:r>
              <a:rPr lang="zh-CN" altLang="zh-CN" sz="3600" b="1">
                <a:latin typeface="华文中宋" panose="02010600040101010101" pitchFamily="2" charset="-122"/>
                <a:ea typeface="华文中宋" panose="02010600040101010101" pitchFamily="2" charset="-122"/>
              </a:rPr>
              <a:t>      </a:t>
            </a:r>
            <a:r>
              <a:rPr lang="zh-CN" altLang="en-US" sz="3600" b="1" dirty="0">
                <a:latin typeface="华文中宋" panose="02010600040101010101" pitchFamily="2" charset="-122"/>
                <a:ea typeface="华文中宋" panose="02010600040101010101" pitchFamily="2" charset="-122"/>
              </a:rPr>
              <a:t>围绕项脊轩的翻新而抒情，写其旧是为了衬托新之喜，也暗含了作者要重振家业的理想。</a:t>
            </a:r>
            <a:endParaRPr lang="zh-CN" altLang="en-US" sz="3600" b="1" dirty="0">
              <a:latin typeface="华文中宋" panose="02010600040101010101" pitchFamily="2" charset="-122"/>
              <a:ea typeface="华文中宋" panose="02010600040101010101" pitchFamily="2" charset="-122"/>
            </a:endParaRPr>
          </a:p>
        </p:txBody>
      </p:sp>
      <p:sp>
        <p:nvSpPr>
          <p:cNvPr id="51203" name="文本框 15"/>
          <p:cNvSpPr txBox="1"/>
          <p:nvPr/>
        </p:nvSpPr>
        <p:spPr>
          <a:xfrm>
            <a:off x="1196975" y="3457575"/>
            <a:ext cx="10204450" cy="460375"/>
          </a:xfrm>
          <a:prstGeom prst="rect">
            <a:avLst/>
          </a:prstGeom>
          <a:noFill/>
          <a:ln w="9525">
            <a:noFill/>
          </a:ln>
        </p:spPr>
        <p:txBody>
          <a:bodyPr wrap="square" anchor="t" anchorCtr="0">
            <a:spAutoFit/>
          </a:bodyPr>
          <a:p>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p:cTn id="7" dur="1000" fill="hold"/>
                                        <p:tgtEl>
                                          <p:spTgt spid="24585"/>
                                        </p:tgtEl>
                                        <p:attrNameLst>
                                          <p:attrName>ppt_w</p:attrName>
                                        </p:attrNameLst>
                                      </p:cBhvr>
                                      <p:tavLst>
                                        <p:tav tm="0">
                                          <p:val>
                                            <p:strVal val="#ppt_w*0.70"/>
                                          </p:val>
                                        </p:tav>
                                        <p:tav tm="100000">
                                          <p:val>
                                            <p:strVal val="#ppt_w"/>
                                          </p:val>
                                        </p:tav>
                                      </p:tavLst>
                                    </p:anim>
                                    <p:anim calcmode="lin" valueType="num">
                                      <p:cBhvr>
                                        <p:cTn id="8" dur="1000" fill="hold"/>
                                        <p:tgtEl>
                                          <p:spTgt spid="24585"/>
                                        </p:tgtEl>
                                        <p:attrNameLst>
                                          <p:attrName>ppt_h</p:attrName>
                                        </p:attrNameLst>
                                      </p:cBhvr>
                                      <p:tavLst>
                                        <p:tav tm="0">
                                          <p:val>
                                            <p:strVal val="#ppt_h"/>
                                          </p:val>
                                        </p:tav>
                                        <p:tav tm="100000">
                                          <p:val>
                                            <p:strVal val="#ppt_h"/>
                                          </p:val>
                                        </p:tav>
                                      </p:tavLst>
                                    </p:anim>
                                    <p:animEffect transition="in" filter="fade">
                                      <p:cBhvr>
                                        <p:cTn id="9" dur="1000"/>
                                        <p:tgtEl>
                                          <p:spTgt spid="2458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000" fill="hold">
                                          <p:stCondLst>
                                            <p:cond delay="0"/>
                                          </p:stCondLst>
                                        </p:cTn>
                                        <p:tgtEl>
                                          <p:spTgt spid="29705"/>
                                        </p:tgtEl>
                                        <p:attrNameLst>
                                          <p:attrName>style.visibility</p:attrName>
                                        </p:attrNameLst>
                                      </p:cBhvr>
                                      <p:to>
                                        <p:strVal val="visible"/>
                                      </p:to>
                                    </p:set>
                                    <p:anim calcmode="lin" valueType="num">
                                      <p:cBhvr additive="base">
                                        <p:cTn id="14" dur="1000" fill="hold"/>
                                        <p:tgtEl>
                                          <p:spTgt spid="29705"/>
                                        </p:tgtEl>
                                        <p:attrNameLst>
                                          <p:attrName>ppt_x</p:attrName>
                                        </p:attrNameLst>
                                      </p:cBhvr>
                                      <p:tavLst>
                                        <p:tav tm="0">
                                          <p:val>
                                            <p:strVal val="#ppt_x"/>
                                          </p:val>
                                        </p:tav>
                                        <p:tav tm="100000">
                                          <p:val>
                                            <p:strVal val="#ppt_x"/>
                                          </p:val>
                                        </p:tav>
                                      </p:tavLst>
                                    </p:anim>
                                    <p:anim calcmode="lin" valueType="num">
                                      <p:cBhvr additive="base">
                                        <p:cTn id="15" dur="10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97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p:nvPr/>
        </p:nvSpPr>
        <p:spPr>
          <a:xfrm>
            <a:off x="630238" y="395288"/>
            <a:ext cx="5981700" cy="644525"/>
          </a:xfrm>
          <a:prstGeom prst="rect">
            <a:avLst/>
          </a:prstGeom>
          <a:noFill/>
          <a:ln w="9525">
            <a:noFill/>
          </a:ln>
        </p:spPr>
        <p:txBody>
          <a:bodyPr wrap="square" anchor="t" anchorCtr="0">
            <a:spAutoFit/>
          </a:bodyPr>
          <a:p>
            <a:pPr>
              <a:spcBef>
                <a:spcPct val="50000"/>
              </a:spcBef>
            </a:pPr>
            <a:r>
              <a:rPr lang="en-US" altLang="zh-CN" sz="3600" b="1" dirty="0">
                <a:solidFill>
                  <a:srgbClr val="0E0ECE"/>
                </a:solidFill>
                <a:latin typeface="华文中宋" panose="02010600040101010101" pitchFamily="2" charset="-122"/>
                <a:ea typeface="华文中宋" panose="02010600040101010101" pitchFamily="2" charset="-122"/>
              </a:rPr>
              <a:t>3</a:t>
            </a:r>
            <a:r>
              <a:rPr lang="zh-CN" altLang="en-US" sz="3600" b="1" dirty="0">
                <a:solidFill>
                  <a:srgbClr val="0E0ECE"/>
                </a:solidFill>
                <a:latin typeface="华文中宋" panose="02010600040101010101" pitchFamily="2" charset="-122"/>
                <a:ea typeface="华文中宋" panose="02010600040101010101" pitchFamily="2" charset="-122"/>
              </a:rPr>
              <a:t>、简析下面三段话的含义。</a:t>
            </a:r>
            <a:endParaRPr lang="zh-CN" altLang="en-US" sz="3600" b="1" dirty="0">
              <a:solidFill>
                <a:srgbClr val="0E0ECE"/>
              </a:solidFill>
              <a:latin typeface="华文中宋" panose="02010600040101010101" pitchFamily="2" charset="-122"/>
              <a:ea typeface="华文中宋" panose="02010600040101010101" pitchFamily="2" charset="-122"/>
            </a:endParaRPr>
          </a:p>
        </p:txBody>
      </p:sp>
      <p:sp>
        <p:nvSpPr>
          <p:cNvPr id="29699" name="Text Box 3"/>
          <p:cNvSpPr txBox="1"/>
          <p:nvPr/>
        </p:nvSpPr>
        <p:spPr>
          <a:xfrm>
            <a:off x="536575" y="1143000"/>
            <a:ext cx="11118850" cy="5262563"/>
          </a:xfrm>
          <a:prstGeom prst="rect">
            <a:avLst/>
          </a:prstGeom>
          <a:noFill/>
          <a:ln w="9525">
            <a:noFill/>
          </a:ln>
        </p:spPr>
        <p:txBody>
          <a:bodyPr wrap="square" anchor="t" anchorCtr="0">
            <a:spAutoFit/>
          </a:bodyPr>
          <a:p>
            <a:pPr algn="just">
              <a:spcBef>
                <a:spcPct val="50000"/>
              </a:spcBef>
            </a:pPr>
            <a:r>
              <a:rPr lang="zh-CN" altLang="en-US" sz="3200" b="1" dirty="0">
                <a:solidFill>
                  <a:srgbClr val="0E0ECE"/>
                </a:solidFill>
                <a:latin typeface="华文中宋" panose="02010600040101010101" pitchFamily="2" charset="-122"/>
                <a:ea typeface="华文中宋" panose="02010600040101010101" pitchFamily="2" charset="-122"/>
              </a:rPr>
              <a:t>①“吾妻来归，时至轩中，从余问古事，或凭几学书。”</a:t>
            </a:r>
            <a:endParaRPr lang="zh-CN" altLang="en-US" sz="3600" b="1" dirty="0">
              <a:solidFill>
                <a:srgbClr val="0E0ECE"/>
              </a:solidFill>
              <a:latin typeface="华文中宋" panose="02010600040101010101" pitchFamily="2" charset="-122"/>
              <a:ea typeface="华文中宋" panose="02010600040101010101" pitchFamily="2" charset="-122"/>
            </a:endParaRPr>
          </a:p>
          <a:p>
            <a:pPr algn="just">
              <a:spcBef>
                <a:spcPct val="50000"/>
              </a:spcBef>
            </a:pPr>
            <a:r>
              <a:rPr lang="zh-CN" altLang="en-US" sz="2800" b="1" dirty="0">
                <a:latin typeface="华文中宋" panose="02010600040101010101" pitchFamily="2" charset="-122"/>
                <a:ea typeface="华文中宋" panose="02010600040101010101" pitchFamily="2" charset="-122"/>
              </a:rPr>
              <a:t>    </a:t>
            </a:r>
            <a:r>
              <a:rPr lang="zh-CN" altLang="en-US" sz="3200" b="1" dirty="0">
                <a:latin typeface="华文中宋" panose="02010600040101010101" pitchFamily="2" charset="-122"/>
                <a:ea typeface="华文中宋" panose="02010600040101010101" pitchFamily="2" charset="-122"/>
              </a:rPr>
              <a:t>寥寥数笔，通过动作描写绘出了夫妻之间的一片深情，使我们仿佛看到一位与丈夫言笑晏晏的开朗快乐的少妇。</a:t>
            </a:r>
            <a:endParaRPr lang="zh-CN" altLang="en-US" sz="3200" b="1" dirty="0">
              <a:latin typeface="华文中宋" panose="02010600040101010101" pitchFamily="2" charset="-122"/>
              <a:ea typeface="华文中宋" panose="02010600040101010101" pitchFamily="2" charset="-122"/>
            </a:endParaRPr>
          </a:p>
          <a:p>
            <a:pPr algn="just">
              <a:spcBef>
                <a:spcPct val="50000"/>
              </a:spcBef>
            </a:pPr>
            <a:r>
              <a:rPr lang="zh-CN" altLang="en-US" sz="3200" b="1" dirty="0">
                <a:solidFill>
                  <a:srgbClr val="0E0ECE"/>
                </a:solidFill>
                <a:latin typeface="华文中宋" panose="02010600040101010101" pitchFamily="2" charset="-122"/>
                <a:ea typeface="华文中宋" panose="02010600040101010101" pitchFamily="2" charset="-122"/>
              </a:rPr>
              <a:t>②“其后六年，吾妻死，室坏不修。其后二年，余久卧病无聊，乃使人复葺南阁子，其制稍异于前。然自后余多在外，不常居。”</a:t>
            </a:r>
            <a:endParaRPr lang="zh-CN" altLang="en-US" sz="2800" b="1" dirty="0">
              <a:solidFill>
                <a:srgbClr val="7030A0"/>
              </a:solidFill>
              <a:latin typeface="华文中宋" panose="02010600040101010101" pitchFamily="2" charset="-122"/>
              <a:ea typeface="华文中宋" panose="02010600040101010101" pitchFamily="2" charset="-122"/>
            </a:endParaRPr>
          </a:p>
          <a:p>
            <a:pPr algn="just">
              <a:spcBef>
                <a:spcPct val="50000"/>
              </a:spcBef>
            </a:pPr>
            <a:r>
              <a:rPr lang="zh-CN" altLang="en-US" sz="2800" b="1" dirty="0">
                <a:latin typeface="华文中宋" panose="02010600040101010101" pitchFamily="2" charset="-122"/>
                <a:ea typeface="华文中宋" panose="02010600040101010101" pitchFamily="2" charset="-122"/>
              </a:rPr>
              <a:t>    </a:t>
            </a:r>
            <a:r>
              <a:rPr lang="zh-CN" altLang="en-US" sz="3200" b="1" dirty="0">
                <a:latin typeface="华文中宋" panose="02010600040101010101" pitchFamily="2" charset="-122"/>
                <a:ea typeface="华文中宋" panose="02010600040101010101" pitchFamily="2" charset="-122"/>
              </a:rPr>
              <a:t>“物是人非事事休，欲语泪先流”事已变，物已变，人也不在。即使是熟悉的房子也是陌生的，对着留有昔日欢乐印记的地方，孤身一人，谁能不伤感？谁能不心疼？</a:t>
            </a:r>
            <a:endParaRPr lang="zh-CN" altLang="en-US" sz="3200" b="1" dirty="0">
              <a:latin typeface="华文中宋" panose="02010600040101010101" pitchFamily="2" charset="-122"/>
              <a:ea typeface="华文中宋"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0.70"/>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9699">
                                            <p:txEl>
                                              <p:charRg st="0" end="26"/>
                                            </p:txEl>
                                          </p:spTgt>
                                        </p:tgtEl>
                                        <p:attrNameLst>
                                          <p:attrName>style.visibility</p:attrName>
                                        </p:attrNameLst>
                                      </p:cBhvr>
                                      <p:to>
                                        <p:strVal val="visible"/>
                                      </p:to>
                                    </p:set>
                                    <p:anim calcmode="lin" valueType="num">
                                      <p:cBhvr>
                                        <p:cTn id="13" dur="1000" fill="hold"/>
                                        <p:tgtEl>
                                          <p:spTgt spid="29699">
                                            <p:txEl>
                                              <p:charRg st="0" end="26"/>
                                            </p:txEl>
                                          </p:spTgt>
                                        </p:tgtEl>
                                        <p:attrNameLst>
                                          <p:attrName>ppt_w</p:attrName>
                                        </p:attrNameLst>
                                      </p:cBhvr>
                                      <p:tavLst>
                                        <p:tav tm="0">
                                          <p:val>
                                            <p:strVal val="#ppt_w*0.70"/>
                                          </p:val>
                                        </p:tav>
                                        <p:tav tm="100000">
                                          <p:val>
                                            <p:strVal val="#ppt_w"/>
                                          </p:val>
                                        </p:tav>
                                      </p:tavLst>
                                    </p:anim>
                                    <p:anim calcmode="lin" valueType="num">
                                      <p:cBhvr>
                                        <p:cTn id="14" dur="1000" fill="hold"/>
                                        <p:tgtEl>
                                          <p:spTgt spid="29699">
                                            <p:txEl>
                                              <p:charRg st="0" end="26"/>
                                            </p:txEl>
                                          </p:spTgt>
                                        </p:tgtEl>
                                        <p:attrNameLst>
                                          <p:attrName>ppt_h</p:attrName>
                                        </p:attrNameLst>
                                      </p:cBhvr>
                                      <p:tavLst>
                                        <p:tav tm="0">
                                          <p:val>
                                            <p:strVal val="#ppt_h"/>
                                          </p:val>
                                        </p:tav>
                                        <p:tav tm="100000">
                                          <p:val>
                                            <p:strVal val="#ppt_h"/>
                                          </p:val>
                                        </p:tav>
                                      </p:tavLst>
                                    </p:anim>
                                    <p:animEffect transition="in" filter="fade">
                                      <p:cBhvr>
                                        <p:cTn id="15" dur="1000"/>
                                        <p:tgtEl>
                                          <p:spTgt spid="29699">
                                            <p:txEl>
                                              <p:charRg st="0" end="26"/>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29699">
                                            <p:txEl>
                                              <p:charRg st="80" end="138"/>
                                            </p:txEl>
                                          </p:spTgt>
                                        </p:tgtEl>
                                        <p:attrNameLst>
                                          <p:attrName>style.visibility</p:attrName>
                                        </p:attrNameLst>
                                      </p:cBhvr>
                                      <p:to>
                                        <p:strVal val="visible"/>
                                      </p:to>
                                    </p:set>
                                    <p:anim calcmode="lin" valueType="num">
                                      <p:cBhvr>
                                        <p:cTn id="18" dur="1000" fill="hold"/>
                                        <p:tgtEl>
                                          <p:spTgt spid="29699">
                                            <p:txEl>
                                              <p:charRg st="80" end="138"/>
                                            </p:txEl>
                                          </p:spTgt>
                                        </p:tgtEl>
                                        <p:attrNameLst>
                                          <p:attrName>ppt_w</p:attrName>
                                        </p:attrNameLst>
                                      </p:cBhvr>
                                      <p:tavLst>
                                        <p:tav tm="0">
                                          <p:val>
                                            <p:strVal val="#ppt_w*0.70"/>
                                          </p:val>
                                        </p:tav>
                                        <p:tav tm="100000">
                                          <p:val>
                                            <p:strVal val="#ppt_w"/>
                                          </p:val>
                                        </p:tav>
                                      </p:tavLst>
                                    </p:anim>
                                    <p:anim calcmode="lin" valueType="num">
                                      <p:cBhvr>
                                        <p:cTn id="19" dur="1000" fill="hold"/>
                                        <p:tgtEl>
                                          <p:spTgt spid="29699">
                                            <p:txEl>
                                              <p:charRg st="80" end="138"/>
                                            </p:txEl>
                                          </p:spTgt>
                                        </p:tgtEl>
                                        <p:attrNameLst>
                                          <p:attrName>ppt_h</p:attrName>
                                        </p:attrNameLst>
                                      </p:cBhvr>
                                      <p:tavLst>
                                        <p:tav tm="0">
                                          <p:val>
                                            <p:strVal val="#ppt_h"/>
                                          </p:val>
                                        </p:tav>
                                        <p:tav tm="100000">
                                          <p:val>
                                            <p:strVal val="#ppt_h"/>
                                          </p:val>
                                        </p:tav>
                                      </p:tavLst>
                                    </p:anim>
                                    <p:animEffect transition="in" filter="fade">
                                      <p:cBhvr>
                                        <p:cTn id="20" dur="1000"/>
                                        <p:tgtEl>
                                          <p:spTgt spid="29699">
                                            <p:txEl>
                                              <p:charRg st="80" end="13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000" fill="hold">
                                          <p:stCondLst>
                                            <p:cond delay="0"/>
                                          </p:stCondLst>
                                        </p:cTn>
                                        <p:tgtEl>
                                          <p:spTgt spid="29699">
                                            <p:txEl>
                                              <p:charRg st="26" end="80"/>
                                            </p:txEl>
                                          </p:spTgt>
                                        </p:tgtEl>
                                        <p:attrNameLst>
                                          <p:attrName>style.visibility</p:attrName>
                                        </p:attrNameLst>
                                      </p:cBhvr>
                                      <p:to>
                                        <p:strVal val="visible"/>
                                      </p:to>
                                    </p:set>
                                    <p:anim calcmode="lin" valueType="num">
                                      <p:cBhvr additive="base">
                                        <p:cTn id="25" dur="1000" fill="hold"/>
                                        <p:tgtEl>
                                          <p:spTgt spid="29699">
                                            <p:txEl>
                                              <p:charRg st="26" end="8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9699">
                                            <p:txEl>
                                              <p:charRg st="26" end="8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000" fill="hold">
                                          <p:stCondLst>
                                            <p:cond delay="0"/>
                                          </p:stCondLst>
                                        </p:cTn>
                                        <p:tgtEl>
                                          <p:spTgt spid="29699">
                                            <p:txEl>
                                              <p:charRg st="138" end="216"/>
                                            </p:txEl>
                                          </p:spTgt>
                                        </p:tgtEl>
                                        <p:attrNameLst>
                                          <p:attrName>style.visibility</p:attrName>
                                        </p:attrNameLst>
                                      </p:cBhvr>
                                      <p:to>
                                        <p:strVal val="visible"/>
                                      </p:to>
                                    </p:set>
                                    <p:anim calcmode="lin" valueType="num">
                                      <p:cBhvr additive="base">
                                        <p:cTn id="31" dur="1000" fill="hold"/>
                                        <p:tgtEl>
                                          <p:spTgt spid="29699">
                                            <p:txEl>
                                              <p:charRg st="138" end="21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9699">
                                            <p:txEl>
                                              <p:charRg st="138" end="2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Text Box 3"/>
          <p:cNvSpPr txBox="1"/>
          <p:nvPr/>
        </p:nvSpPr>
        <p:spPr>
          <a:xfrm>
            <a:off x="508000" y="371475"/>
            <a:ext cx="11176000" cy="5970588"/>
          </a:xfrm>
          <a:prstGeom prst="rect">
            <a:avLst/>
          </a:prstGeom>
          <a:noFill/>
          <a:ln w="9525">
            <a:noFill/>
          </a:ln>
        </p:spPr>
        <p:txBody>
          <a:bodyPr wrap="square" anchor="t" anchorCtr="0">
            <a:spAutoFit/>
          </a:bodyPr>
          <a:p>
            <a:pPr algn="just">
              <a:spcBef>
                <a:spcPct val="50000"/>
              </a:spcBef>
            </a:pPr>
            <a:r>
              <a:rPr lang="zh-CN" altLang="en-US" sz="3200" b="1" dirty="0">
                <a:solidFill>
                  <a:srgbClr val="0E0ECE"/>
                </a:solidFill>
                <a:latin typeface="华文中宋" panose="02010600040101010101" pitchFamily="2" charset="-122"/>
                <a:ea typeface="华文中宋" panose="02010600040101010101" pitchFamily="2" charset="-122"/>
              </a:rPr>
              <a:t>③“庭有枇杷树，吾妻死之年所手植也，今已亭亭如盖矣。”</a:t>
            </a:r>
            <a:endParaRPr lang="zh-CN" altLang="en-US" sz="3200" b="1" dirty="0">
              <a:solidFill>
                <a:srgbClr val="0E0ECE"/>
              </a:solidFill>
              <a:latin typeface="华文中宋" panose="02010600040101010101" pitchFamily="2" charset="-122"/>
              <a:ea typeface="华文中宋" panose="02010600040101010101" pitchFamily="2" charset="-122"/>
            </a:endParaRPr>
          </a:p>
          <a:p>
            <a:pPr algn="just">
              <a:spcBef>
                <a:spcPct val="50000"/>
              </a:spcBef>
            </a:pPr>
            <a:r>
              <a:rPr lang="zh-CN" altLang="en-US" sz="2800" b="1" dirty="0">
                <a:latin typeface="华文中宋" panose="02010600040101010101" pitchFamily="2" charset="-122"/>
                <a:ea typeface="华文中宋" panose="02010600040101010101" pitchFamily="2" charset="-122"/>
              </a:rPr>
              <a:t>      当年亲手植下的小树苗已经如此高大了，可见时光已逝去不少，</a:t>
            </a:r>
            <a:r>
              <a:rPr lang="zh-CN" altLang="en-US" sz="2800" b="1" dirty="0">
                <a:solidFill>
                  <a:srgbClr val="FF0000"/>
                </a:solidFill>
                <a:latin typeface="华文中宋" panose="02010600040101010101" pitchFamily="2" charset="-122"/>
                <a:ea typeface="华文中宋" panose="02010600040101010101" pitchFamily="2" charset="-122"/>
              </a:rPr>
              <a:t>妻子也去世很久了</a:t>
            </a:r>
            <a:r>
              <a:rPr lang="zh-CN" altLang="en-US" sz="2800" b="1" dirty="0">
                <a:latin typeface="华文中宋" panose="02010600040101010101" pitchFamily="2" charset="-122"/>
                <a:ea typeface="华文中宋" panose="02010600040101010101" pitchFamily="2" charset="-122"/>
              </a:rPr>
              <a:t>。当年种树的情景历历在目，绵绵情谊，仍在心头，无奈伊人已逝。</a:t>
            </a:r>
            <a:endParaRPr lang="zh-CN" altLang="en-US" sz="2800" b="1" dirty="0">
              <a:latin typeface="华文中宋" panose="02010600040101010101" pitchFamily="2" charset="-122"/>
              <a:ea typeface="华文中宋" panose="02010600040101010101" pitchFamily="2" charset="-122"/>
            </a:endParaRPr>
          </a:p>
          <a:p>
            <a:pPr algn="just">
              <a:spcBef>
                <a:spcPct val="50000"/>
              </a:spcBef>
            </a:pPr>
            <a:r>
              <a:rPr lang="zh-CN" altLang="en-US" sz="2800" b="1" dirty="0">
                <a:latin typeface="华文中宋" panose="02010600040101010101" pitchFamily="2" charset="-122"/>
                <a:ea typeface="华文中宋" panose="02010600040101010101" pitchFamily="2" charset="-122"/>
              </a:rPr>
              <a:t>      枇杷树本来是无思想感情的静物，但把它的种植时间与妻子逝世之年联系起来，</a:t>
            </a:r>
            <a:r>
              <a:rPr lang="zh-CN" altLang="en-US" sz="2800" b="1" dirty="0">
                <a:solidFill>
                  <a:srgbClr val="FF0000"/>
                </a:solidFill>
                <a:latin typeface="华文中宋" panose="02010600040101010101" pitchFamily="2" charset="-122"/>
                <a:ea typeface="华文中宋" panose="02010600040101010101" pitchFamily="2" charset="-122"/>
              </a:rPr>
              <a:t>移情于物</a:t>
            </a:r>
            <a:r>
              <a:rPr lang="zh-CN" altLang="en-US" sz="2800" b="1" dirty="0">
                <a:latin typeface="华文中宋" panose="02010600040101010101" pitchFamily="2" charset="-122"/>
                <a:ea typeface="华文中宋" panose="02010600040101010101" pitchFamily="2" charset="-122"/>
              </a:rPr>
              <a:t>；在“亭亭如盖”四个字的前面加上“今已”这个时间词，表明时光在推移，</a:t>
            </a:r>
            <a:r>
              <a:rPr lang="zh-CN" altLang="en-US" sz="2800" b="1" dirty="0">
                <a:solidFill>
                  <a:srgbClr val="FF0000"/>
                </a:solidFill>
                <a:latin typeface="华文中宋" panose="02010600040101010101" pitchFamily="2" charset="-122"/>
                <a:ea typeface="华文中宋" panose="02010600040101010101" pitchFamily="2" charset="-122"/>
              </a:rPr>
              <a:t>静物也显示着动态</a:t>
            </a:r>
            <a:r>
              <a:rPr lang="zh-CN" altLang="en-US" sz="2800" b="1" dirty="0">
                <a:latin typeface="华文中宋" panose="02010600040101010101" pitchFamily="2" charset="-122"/>
                <a:ea typeface="华文中宋" panose="02010600040101010101" pitchFamily="2" charset="-122"/>
              </a:rPr>
              <a:t>。</a:t>
            </a:r>
            <a:endParaRPr lang="zh-CN" altLang="en-US" sz="2800" b="1" dirty="0">
              <a:latin typeface="华文中宋" panose="02010600040101010101" pitchFamily="2" charset="-122"/>
              <a:ea typeface="华文中宋" panose="02010600040101010101" pitchFamily="2" charset="-122"/>
            </a:endParaRPr>
          </a:p>
          <a:p>
            <a:pPr algn="just">
              <a:spcBef>
                <a:spcPct val="50000"/>
              </a:spcBef>
            </a:pPr>
            <a:r>
              <a:rPr lang="zh-CN" altLang="en-US" sz="2800" b="1" dirty="0">
                <a:latin typeface="华文中宋" panose="02010600040101010101" pitchFamily="2" charset="-122"/>
                <a:ea typeface="华文中宋" panose="02010600040101010101" pitchFamily="2" charset="-122"/>
              </a:rPr>
              <a:t>       树长，人亡！物是，人非！光阴易逝，情意难忘。由于想念人而触及与人有一定关系的物，便更添了对人的思念；再由对物的联想，又引发对往事的伤怀。于是托物寄情，物我交融，进一步把思念之情深化了。只说树在生长，不说人在思念，它所产生的艺术效果则是：</a:t>
            </a:r>
            <a:r>
              <a:rPr lang="zh-CN" altLang="en-US" sz="2800" b="1" dirty="0">
                <a:solidFill>
                  <a:srgbClr val="FF0000"/>
                </a:solidFill>
                <a:latin typeface="华文中宋" panose="02010600040101010101" pitchFamily="2" charset="-122"/>
                <a:ea typeface="华文中宋" panose="02010600040101010101" pitchFamily="2" charset="-122"/>
              </a:rPr>
              <a:t>不言情而情无限，言有尽而意无穷。</a:t>
            </a:r>
            <a:endParaRPr lang="zh-CN" altLang="en-US" sz="2800" b="1" dirty="0">
              <a:solidFill>
                <a:srgbClr val="FF0000"/>
              </a:solidFill>
              <a:latin typeface="华文中宋" panose="02010600040101010101" pitchFamily="2" charset="-122"/>
              <a:ea typeface="华文中宋"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23">
                                            <p:txEl>
                                              <p:charRg st="0" end="28"/>
                                            </p:txEl>
                                          </p:spTgt>
                                        </p:tgtEl>
                                        <p:attrNameLst>
                                          <p:attrName>style.visibility</p:attrName>
                                        </p:attrNameLst>
                                      </p:cBhvr>
                                      <p:to>
                                        <p:strVal val="visible"/>
                                      </p:to>
                                    </p:set>
                                    <p:anim calcmode="lin" valueType="num">
                                      <p:cBhvr>
                                        <p:cTn id="7" dur="1000" fill="hold"/>
                                        <p:tgtEl>
                                          <p:spTgt spid="30723">
                                            <p:txEl>
                                              <p:charRg st="0" end="28"/>
                                            </p:txEl>
                                          </p:spTgt>
                                        </p:tgtEl>
                                        <p:attrNameLst>
                                          <p:attrName>ppt_w</p:attrName>
                                        </p:attrNameLst>
                                      </p:cBhvr>
                                      <p:tavLst>
                                        <p:tav tm="0">
                                          <p:val>
                                            <p:strVal val="#ppt_w*0.70"/>
                                          </p:val>
                                        </p:tav>
                                        <p:tav tm="100000">
                                          <p:val>
                                            <p:strVal val="#ppt_w"/>
                                          </p:val>
                                        </p:tav>
                                      </p:tavLst>
                                    </p:anim>
                                    <p:anim calcmode="lin" valueType="num">
                                      <p:cBhvr>
                                        <p:cTn id="8" dur="1000" fill="hold"/>
                                        <p:tgtEl>
                                          <p:spTgt spid="30723">
                                            <p:txEl>
                                              <p:charRg st="0" end="28"/>
                                            </p:txEl>
                                          </p:spTgt>
                                        </p:tgtEl>
                                        <p:attrNameLst>
                                          <p:attrName>ppt_h</p:attrName>
                                        </p:attrNameLst>
                                      </p:cBhvr>
                                      <p:tavLst>
                                        <p:tav tm="0">
                                          <p:val>
                                            <p:strVal val="#ppt_h"/>
                                          </p:val>
                                        </p:tav>
                                        <p:tav tm="100000">
                                          <p:val>
                                            <p:strVal val="#ppt_h"/>
                                          </p:val>
                                        </p:tav>
                                      </p:tavLst>
                                    </p:anim>
                                    <p:animEffect transition="in" filter="fade">
                                      <p:cBhvr>
                                        <p:cTn id="9" dur="1000"/>
                                        <p:tgtEl>
                                          <p:spTgt spid="30723">
                                            <p:txEl>
                                              <p:charRg st="0" end="2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000" fill="hold">
                                          <p:stCondLst>
                                            <p:cond delay="0"/>
                                          </p:stCondLst>
                                        </p:cTn>
                                        <p:tgtEl>
                                          <p:spTgt spid="30723">
                                            <p:txEl>
                                              <p:charRg st="28" end="101"/>
                                            </p:txEl>
                                          </p:spTgt>
                                        </p:tgtEl>
                                        <p:attrNameLst>
                                          <p:attrName>style.visibility</p:attrName>
                                        </p:attrNameLst>
                                      </p:cBhvr>
                                      <p:to>
                                        <p:strVal val="visible"/>
                                      </p:to>
                                    </p:set>
                                    <p:anim calcmode="lin" valueType="num">
                                      <p:cBhvr additive="base">
                                        <p:cTn id="14" dur="1000" fill="hold"/>
                                        <p:tgtEl>
                                          <p:spTgt spid="30723">
                                            <p:txEl>
                                              <p:charRg st="28" end="101"/>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0723">
                                            <p:txEl>
                                              <p:charRg st="28" end="101"/>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000" fill="hold">
                                          <p:stCondLst>
                                            <p:cond delay="0"/>
                                          </p:stCondLst>
                                        </p:cTn>
                                        <p:tgtEl>
                                          <p:spTgt spid="30723">
                                            <p:txEl>
                                              <p:charRg st="101" end="190"/>
                                            </p:txEl>
                                          </p:spTgt>
                                        </p:tgtEl>
                                        <p:attrNameLst>
                                          <p:attrName>style.visibility</p:attrName>
                                        </p:attrNameLst>
                                      </p:cBhvr>
                                      <p:to>
                                        <p:strVal val="visible"/>
                                      </p:to>
                                    </p:set>
                                    <p:anim calcmode="lin" valueType="num">
                                      <p:cBhvr additive="base">
                                        <p:cTn id="19" dur="1000" fill="hold"/>
                                        <p:tgtEl>
                                          <p:spTgt spid="30723">
                                            <p:txEl>
                                              <p:charRg st="101" end="19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723">
                                            <p:txEl>
                                              <p:charRg st="101" end="19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000" fill="hold">
                                          <p:stCondLst>
                                            <p:cond delay="0"/>
                                          </p:stCondLst>
                                        </p:cTn>
                                        <p:tgtEl>
                                          <p:spTgt spid="30723">
                                            <p:txEl>
                                              <p:charRg st="190" end="332"/>
                                            </p:txEl>
                                          </p:spTgt>
                                        </p:tgtEl>
                                        <p:attrNameLst>
                                          <p:attrName>style.visibility</p:attrName>
                                        </p:attrNameLst>
                                      </p:cBhvr>
                                      <p:to>
                                        <p:strVal val="visible"/>
                                      </p:to>
                                    </p:set>
                                    <p:anim calcmode="lin" valueType="num">
                                      <p:cBhvr additive="base">
                                        <p:cTn id="24" dur="1000" fill="hold"/>
                                        <p:tgtEl>
                                          <p:spTgt spid="30723">
                                            <p:txEl>
                                              <p:charRg st="190" end="33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0723">
                                            <p:txEl>
                                              <p:charRg st="190" end="33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5435" y="706755"/>
            <a:ext cx="11581765" cy="6000750"/>
          </a:xfrm>
          <a:prstGeom prst="rect">
            <a:avLst/>
          </a:prstGeom>
          <a:noFill/>
        </p:spPr>
        <p:txBody>
          <a:bodyPr wrap="square" rtlCol="0" anchor="t">
            <a:spAutoFit/>
          </a:bodyPr>
          <a:p>
            <a:r>
              <a:rPr lang="en-US" altLang="zh-CN" sz="2400" b="1">
                <a:latin typeface="华文中宋" panose="02010600040101010101" pitchFamily="2" charset="-122"/>
                <a:ea typeface="华文中宋" panose="02010600040101010101" pitchFamily="2" charset="-122"/>
                <a:cs typeface="华文中宋" panose="02010600040101010101" pitchFamily="2" charset="-122"/>
              </a:rPr>
              <a:t>      </a:t>
            </a:r>
            <a:r>
              <a:rPr lang="zh-CN" altLang="en-US" sz="2400" b="1">
                <a:latin typeface="华文中宋" panose="02010600040101010101" pitchFamily="2" charset="-122"/>
                <a:ea typeface="华文中宋" panose="02010600040101010101" pitchFamily="2" charset="-122"/>
                <a:cs typeface="华文中宋" panose="02010600040101010101" pitchFamily="2" charset="-122"/>
              </a:rPr>
              <a:t>《陈情表》从祖孙相依为命的往事写起，集中陈述“诏书切峻”和“刘病日笃”的矛盾，以诚恳的言辞，请求皇帝允许自己先孝后忠，暂不奉诏。全文情真意切，不加渲染而自能动人。要反复诵读，体会文中的感情；还要理解作者是怎样以孝道贯串全文，既以情感人，又以理服人的。可以结合作者身份和文章写作背景，进一步思考作者为何坚持不入朝为官，体会这篇文章表达上的委婉与得体。</a:t>
            </a:r>
            <a:endParaRPr lang="zh-CN" altLang="en-US" sz="2400" b="1">
              <a:latin typeface="华文中宋" panose="02010600040101010101" pitchFamily="2" charset="-122"/>
              <a:ea typeface="华文中宋" panose="02010600040101010101" pitchFamily="2" charset="-122"/>
              <a:cs typeface="华文中宋" panose="02010600040101010101" pitchFamily="2" charset="-122"/>
            </a:endParaRPr>
          </a:p>
          <a:p>
            <a:r>
              <a:rPr lang="en-US" altLang="zh-CN" sz="2400" b="1">
                <a:latin typeface="华文中宋" panose="02010600040101010101" pitchFamily="2" charset="-122"/>
                <a:ea typeface="华文中宋" panose="02010600040101010101" pitchFamily="2" charset="-122"/>
                <a:cs typeface="华文中宋" panose="02010600040101010101" pitchFamily="2" charset="-122"/>
              </a:rPr>
              <a:t>      </a:t>
            </a:r>
            <a:r>
              <a:rPr lang="zh-CN" altLang="en-US" sz="2400" b="1">
                <a:latin typeface="华文中宋" panose="02010600040101010101" pitchFamily="2" charset="-122"/>
                <a:ea typeface="华文中宋" panose="02010600040101010101" pitchFamily="2" charset="-122"/>
                <a:cs typeface="华文中宋" panose="02010600040101010101" pitchFamily="2" charset="-122"/>
              </a:rPr>
              <a:t>《项脊轩志》所写不过一间小屋，所记无非一些身边琐事和日常话语，却饱含深情。文章围绕“喜”和“悲”展开，志物怀人，悼亡念存，很能打动人心。文中有一些细节，如项脊轩遭火不焚，“室坏不修”，复算不居等，用语平淡而情感浓厚，阅读时要注意领会其中的妙处。</a:t>
            </a:r>
            <a:endParaRPr lang="zh-CN" altLang="en-US" sz="2400" b="1">
              <a:latin typeface="华文中宋" panose="02010600040101010101" pitchFamily="2" charset="-122"/>
              <a:ea typeface="华文中宋" panose="02010600040101010101" pitchFamily="2" charset="-122"/>
              <a:cs typeface="华文中宋" panose="02010600040101010101" pitchFamily="2" charset="-122"/>
            </a:endParaRPr>
          </a:p>
          <a:p>
            <a:r>
              <a:rPr lang="en-US" altLang="zh-CN" sz="2400" b="1">
                <a:latin typeface="华文中宋" panose="02010600040101010101" pitchFamily="2" charset="-122"/>
                <a:ea typeface="华文中宋" panose="02010600040101010101" pitchFamily="2" charset="-122"/>
                <a:cs typeface="华文中宋" panose="02010600040101010101" pitchFamily="2" charset="-122"/>
              </a:rPr>
              <a:t>      </a:t>
            </a:r>
            <a:r>
              <a:rPr lang="zh-CN" altLang="en-US" sz="2400" b="1">
                <a:latin typeface="华文中宋" panose="02010600040101010101" pitchFamily="2" charset="-122"/>
                <a:ea typeface="华文中宋" panose="02010600040101010101" pitchFamily="2" charset="-122"/>
                <a:cs typeface="华文中宋" panose="02010600040101010101" pitchFamily="2" charset="-122"/>
              </a:rPr>
              <a:t>尊奉孝道，眷恋家园，是我们中华民族重要的文化基因。从这个角度出发就能明白，这两篇文章中的悲喜为何能让一代代中国人产生共呜。</a:t>
            </a:r>
            <a:endParaRPr lang="zh-CN" altLang="en-US" sz="2400" b="1">
              <a:latin typeface="华文中宋" panose="02010600040101010101" pitchFamily="2" charset="-122"/>
              <a:ea typeface="华文中宋" panose="02010600040101010101" pitchFamily="2" charset="-122"/>
              <a:cs typeface="华文中宋" panose="02010600040101010101" pitchFamily="2" charset="-122"/>
            </a:endParaRPr>
          </a:p>
          <a:p>
            <a:r>
              <a:rPr lang="en-US" altLang="zh-CN" sz="2400" b="1">
                <a:latin typeface="华文中宋" panose="02010600040101010101" pitchFamily="2" charset="-122"/>
                <a:ea typeface="华文中宋" panose="02010600040101010101" pitchFamily="2" charset="-122"/>
                <a:cs typeface="华文中宋" panose="02010600040101010101" pitchFamily="2" charset="-122"/>
              </a:rPr>
              <a:t>      </a:t>
            </a:r>
            <a:r>
              <a:rPr lang="zh-CN" altLang="en-US" sz="2400" b="1">
                <a:latin typeface="华文中宋" panose="02010600040101010101" pitchFamily="2" charset="-122"/>
                <a:ea typeface="华文中宋" panose="02010600040101010101" pitchFamily="2" charset="-122"/>
                <a:cs typeface="华文中宋" panose="02010600040101010101" pitchFamily="2" charset="-122"/>
              </a:rPr>
              <a:t>作为一篇向皇帝进呈的表文，《陈情表》语言表达切合身份，恭敬而得体，这得益于作者恰当地使用一些表达敬意和自谦的词语，如以“伏惟”“蒙”“谨”等词语表达“恭敬”之意。从文中再找一些表示谦敬的词语，体会“表”这一文体的语言特点。</a:t>
            </a:r>
            <a:endParaRPr lang="zh-CN" altLang="en-US" sz="2400" b="1">
              <a:latin typeface="华文中宋" panose="02010600040101010101" pitchFamily="2" charset="-122"/>
              <a:ea typeface="华文中宋" panose="02010600040101010101" pitchFamily="2" charset="-122"/>
              <a:cs typeface="华文中宋" panose="02010600040101010101" pitchFamily="2" charset="-122"/>
            </a:endParaRPr>
          </a:p>
          <a:p>
            <a:r>
              <a:rPr lang="en-US" altLang="zh-CN" sz="2400" b="1">
                <a:latin typeface="华文中宋" panose="02010600040101010101" pitchFamily="2" charset="-122"/>
                <a:ea typeface="华文中宋" panose="02010600040101010101" pitchFamily="2" charset="-122"/>
                <a:cs typeface="华文中宋" panose="02010600040101010101" pitchFamily="2" charset="-122"/>
              </a:rPr>
              <a:t>      </a:t>
            </a:r>
            <a:r>
              <a:rPr lang="zh-CN" altLang="en-US" sz="2400" b="1">
                <a:latin typeface="华文中宋" panose="02010600040101010101" pitchFamily="2" charset="-122"/>
                <a:ea typeface="华文中宋" panose="02010600040101010101" pitchFamily="2" charset="-122"/>
                <a:cs typeface="华文中宋" panose="02010600040101010101" pitchFamily="2" charset="-122"/>
              </a:rPr>
              <a:t>背诵《陈情表》。</a:t>
            </a:r>
            <a:endParaRPr lang="zh-CN" altLang="en-US" sz="2400" b="1">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 name="文本框 2"/>
          <p:cNvSpPr txBox="1"/>
          <p:nvPr/>
        </p:nvSpPr>
        <p:spPr>
          <a:xfrm>
            <a:off x="4988560" y="93980"/>
            <a:ext cx="2214880" cy="706755"/>
          </a:xfrm>
          <a:prstGeom prst="rect">
            <a:avLst/>
          </a:prstGeom>
          <a:noFill/>
        </p:spPr>
        <p:txBody>
          <a:bodyPr wrap="none" rtlCol="0">
            <a:spAutoFit/>
          </a:bodyPr>
          <a:p>
            <a:pPr algn="l"/>
            <a:r>
              <a:rPr lang="zh-CN" altLang="en-US" sz="4000" b="1">
                <a:solidFill>
                  <a:srgbClr val="FF0000"/>
                </a:solidFill>
                <a:latin typeface="微软雅黑" panose="020B0503020204020204" pitchFamily="34" charset="-122"/>
                <a:ea typeface="微软雅黑" panose="020B0503020204020204" pitchFamily="34" charset="-122"/>
                <a:sym typeface="+mn-ea"/>
              </a:rPr>
              <a:t>学习提示</a:t>
            </a:r>
            <a:endParaRPr lang="zh-CN" altLang="en-US" sz="4000" b="1">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
                                            <p:txEl>
                                              <p:pRg st="1" end="1"/>
                                            </p:txEl>
                                          </p:spTgt>
                                        </p:tgtEl>
                                      </p:cBhvr>
                                    </p:animEffect>
                                  </p:childTnLst>
                                </p:cTn>
                              </p:par>
                            </p:childTnLst>
                          </p:cTn>
                        </p:par>
                        <p:par>
                          <p:cTn id="21" fill="hold">
                            <p:stCondLst>
                              <p:cond delay="3000"/>
                            </p:stCondLst>
                            <p:childTnLst>
                              <p:par>
                                <p:cTn id="22" presetID="55"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2" end="2"/>
                                            </p:txEl>
                                          </p:spTgt>
                                        </p:tgtEl>
                                      </p:cBhvr>
                                    </p:animEffect>
                                  </p:childTnLst>
                                </p:cTn>
                              </p:par>
                            </p:childTnLst>
                          </p:cTn>
                        </p:par>
                        <p:par>
                          <p:cTn id="27" fill="hold">
                            <p:stCondLst>
                              <p:cond delay="4000"/>
                            </p:stCondLst>
                            <p:childTnLst>
                              <p:par>
                                <p:cTn id="28" presetID="55"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2">
                                            <p:txEl>
                                              <p:pRg st="3" end="3"/>
                                            </p:txEl>
                                          </p:spTgt>
                                        </p:tgtEl>
                                      </p:cBhvr>
                                    </p:animEffect>
                                  </p:childTnLst>
                                </p:cTn>
                              </p:par>
                            </p:childTnLst>
                          </p:cTn>
                        </p:par>
                        <p:par>
                          <p:cTn id="33" fill="hold">
                            <p:stCondLst>
                              <p:cond delay="5000"/>
                            </p:stCondLst>
                            <p:childTnLst>
                              <p:par>
                                <p:cTn id="34" presetID="55" presetClass="entr" presetSubtype="0" fill="hold" nodeType="after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p:cTn id="3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92" name="文本框 144391"/>
          <p:cNvSpPr txBox="1"/>
          <p:nvPr/>
        </p:nvSpPr>
        <p:spPr>
          <a:xfrm>
            <a:off x="1006475" y="1412875"/>
            <a:ext cx="10261600" cy="4400550"/>
          </a:xfrm>
          <a:prstGeom prst="rect">
            <a:avLst/>
          </a:prstGeom>
          <a:noFill/>
          <a:ln w="9525">
            <a:noFill/>
          </a:ln>
        </p:spPr>
        <p:txBody>
          <a:bodyPr wrap="square" anchor="t" anchorCtr="0">
            <a:spAutoFit/>
          </a:bodyPr>
          <a:p>
            <a:pPr>
              <a:lnSpc>
                <a:spcPct val="140000"/>
              </a:lnSpc>
            </a:pPr>
            <a:r>
              <a:rPr lang="en-US" altLang="zh-CN" sz="4000" b="1" dirty="0">
                <a:latin typeface="华文中宋" panose="02010600040101010101" pitchFamily="2" charset="-122"/>
                <a:ea typeface="华文中宋" panose="02010600040101010101" pitchFamily="2" charset="-122"/>
              </a:rPr>
              <a:t>1</a:t>
            </a:r>
            <a:r>
              <a:rPr lang="zh-CN" altLang="en-US" sz="4000" b="1" dirty="0">
                <a:latin typeface="华文中宋" panose="02010600040101010101" pitchFamily="2" charset="-122"/>
                <a:ea typeface="华文中宋" panose="02010600040101010101" pitchFamily="2" charset="-122"/>
              </a:rPr>
              <a:t>、善于选取生活中的</a:t>
            </a:r>
            <a:r>
              <a:rPr lang="zh-CN" altLang="en-US" sz="4000" b="1" dirty="0">
                <a:solidFill>
                  <a:srgbClr val="FF0000"/>
                </a:solidFill>
                <a:latin typeface="华文中宋" panose="02010600040101010101" pitchFamily="2" charset="-122"/>
                <a:ea typeface="华文中宋" panose="02010600040101010101" pitchFamily="2" charset="-122"/>
              </a:rPr>
              <a:t>琐事</a:t>
            </a:r>
            <a:r>
              <a:rPr lang="zh-CN" altLang="en-US" sz="4000" b="1" dirty="0">
                <a:latin typeface="华文中宋" panose="02010600040101010101" pitchFamily="2" charset="-122"/>
                <a:ea typeface="华文中宋" panose="02010600040101010101" pitchFamily="2" charset="-122"/>
              </a:rPr>
              <a:t>，表现人物的音容笑貌，寄托深情。</a:t>
            </a:r>
            <a:endParaRPr lang="zh-CN" altLang="en-US" sz="4000" b="1" dirty="0">
              <a:latin typeface="华文中宋" panose="02010600040101010101" pitchFamily="2" charset="-122"/>
              <a:ea typeface="华文中宋" panose="02010600040101010101" pitchFamily="2" charset="-122"/>
            </a:endParaRPr>
          </a:p>
          <a:p>
            <a:pPr>
              <a:lnSpc>
                <a:spcPct val="140000"/>
              </a:lnSpc>
            </a:pPr>
            <a:r>
              <a:rPr lang="en-US" altLang="zh-CN" sz="4000" b="1" dirty="0">
                <a:latin typeface="华文中宋" panose="02010600040101010101" pitchFamily="2" charset="-122"/>
                <a:ea typeface="华文中宋" panose="02010600040101010101" pitchFamily="2" charset="-122"/>
              </a:rPr>
              <a:t>2</a:t>
            </a:r>
            <a:r>
              <a:rPr lang="zh-CN" altLang="en-US" sz="4000" b="1" dirty="0">
                <a:latin typeface="华文中宋" panose="02010600040101010101" pitchFamily="2" charset="-122"/>
                <a:ea typeface="华文中宋" panose="02010600040101010101" pitchFamily="2" charset="-122"/>
              </a:rPr>
              <a:t>、善于利用</a:t>
            </a:r>
            <a:r>
              <a:rPr lang="zh-CN" altLang="en-US" sz="4000" b="1" dirty="0">
                <a:solidFill>
                  <a:srgbClr val="FF0000"/>
                </a:solidFill>
                <a:latin typeface="华文中宋" panose="02010600040101010101" pitchFamily="2" charset="-122"/>
                <a:ea typeface="华文中宋" panose="02010600040101010101" pitchFamily="2" charset="-122"/>
              </a:rPr>
              <a:t>细节描写</a:t>
            </a:r>
            <a:r>
              <a:rPr lang="zh-CN" altLang="en-US" sz="4000" b="1" dirty="0">
                <a:latin typeface="华文中宋" panose="02010600040101010101" pitchFamily="2" charset="-122"/>
                <a:ea typeface="华文中宋" panose="02010600040101010101" pitchFamily="2" charset="-122"/>
              </a:rPr>
              <a:t>。  </a:t>
            </a:r>
            <a:endParaRPr lang="zh-CN" altLang="en-US" sz="4000" b="1" dirty="0">
              <a:latin typeface="华文中宋" panose="02010600040101010101" pitchFamily="2" charset="-122"/>
              <a:ea typeface="华文中宋" panose="02010600040101010101" pitchFamily="2" charset="-122"/>
            </a:endParaRPr>
          </a:p>
          <a:p>
            <a:pPr>
              <a:lnSpc>
                <a:spcPct val="140000"/>
              </a:lnSpc>
            </a:pPr>
            <a:r>
              <a:rPr lang="en-US" altLang="zh-CN" sz="4000" b="1" dirty="0">
                <a:latin typeface="华文中宋" panose="02010600040101010101" pitchFamily="2" charset="-122"/>
                <a:ea typeface="华文中宋" panose="02010600040101010101" pitchFamily="2" charset="-122"/>
              </a:rPr>
              <a:t>3</a:t>
            </a:r>
            <a:r>
              <a:rPr lang="zh-CN" altLang="en-US" sz="4000" b="1" dirty="0">
                <a:latin typeface="华文中宋" panose="02010600040101010101" pitchFamily="2" charset="-122"/>
                <a:ea typeface="华文中宋" panose="02010600040101010101" pitchFamily="2" charset="-122"/>
              </a:rPr>
              <a:t>、</a:t>
            </a:r>
            <a:r>
              <a:rPr lang="zh-CN" altLang="en-US" sz="4000" b="1" dirty="0">
                <a:solidFill>
                  <a:srgbClr val="FF0000"/>
                </a:solidFill>
                <a:latin typeface="华文中宋" panose="02010600040101010101" pitchFamily="2" charset="-122"/>
                <a:ea typeface="华文中宋" panose="02010600040101010101" pitchFamily="2" charset="-122"/>
              </a:rPr>
              <a:t>语言</a:t>
            </a:r>
            <a:r>
              <a:rPr lang="zh-CN" altLang="en-US" sz="4000" b="1" dirty="0">
                <a:latin typeface="华文中宋" panose="02010600040101010101" pitchFamily="2" charset="-122"/>
                <a:ea typeface="华文中宋" panose="02010600040101010101" pitchFamily="2" charset="-122"/>
              </a:rPr>
              <a:t>委婉含蓄，清新淡雅，感情浓郁真挚。</a:t>
            </a:r>
            <a:endParaRPr lang="zh-CN" altLang="en-US" sz="4000" b="1" dirty="0">
              <a:latin typeface="华文中宋" panose="02010600040101010101" pitchFamily="2" charset="-122"/>
              <a:ea typeface="华文中宋" panose="02010600040101010101" pitchFamily="2" charset="-122"/>
            </a:endParaRPr>
          </a:p>
          <a:p>
            <a:pPr>
              <a:lnSpc>
                <a:spcPct val="140000"/>
              </a:lnSpc>
            </a:pPr>
            <a:r>
              <a:rPr lang="en-US" altLang="zh-CN" sz="4000" b="1" dirty="0">
                <a:latin typeface="华文中宋" panose="02010600040101010101" pitchFamily="2" charset="-122"/>
                <a:ea typeface="华文中宋" panose="02010600040101010101" pitchFamily="2" charset="-122"/>
              </a:rPr>
              <a:t>4</a:t>
            </a:r>
            <a:r>
              <a:rPr lang="zh-CN" altLang="en-US" sz="4000" b="1" dirty="0">
                <a:latin typeface="华文中宋" panose="02010600040101010101" pitchFamily="2" charset="-122"/>
                <a:ea typeface="华文中宋" panose="02010600040101010101" pitchFamily="2" charset="-122"/>
              </a:rPr>
              <a:t>、</a:t>
            </a:r>
            <a:r>
              <a:rPr lang="zh-CN" altLang="en-US" sz="4000" b="1" dirty="0">
                <a:solidFill>
                  <a:srgbClr val="FF0000"/>
                </a:solidFill>
                <a:latin typeface="华文中宋" panose="02010600040101010101" pitchFamily="2" charset="-122"/>
                <a:ea typeface="华文中宋" panose="02010600040101010101" pitchFamily="2" charset="-122"/>
              </a:rPr>
              <a:t>感情</a:t>
            </a:r>
            <a:r>
              <a:rPr lang="zh-CN" altLang="en-US" sz="4000" b="1" dirty="0">
                <a:latin typeface="华文中宋" panose="02010600040101010101" pitchFamily="2" charset="-122"/>
                <a:ea typeface="华文中宋" panose="02010600040101010101" pitchFamily="2" charset="-122"/>
              </a:rPr>
              <a:t>抒发富有层次。 </a:t>
            </a:r>
            <a:endParaRPr lang="zh-CN" altLang="en-US" sz="4000" b="1" dirty="0">
              <a:solidFill>
                <a:srgbClr val="333399"/>
              </a:solidFill>
              <a:latin typeface="华文中宋" panose="02010600040101010101" pitchFamily="2" charset="-122"/>
              <a:ea typeface="华文中宋" panose="02010600040101010101" pitchFamily="2" charset="-122"/>
            </a:endParaRPr>
          </a:p>
        </p:txBody>
      </p:sp>
      <p:sp>
        <p:nvSpPr>
          <p:cNvPr id="144387" name="标题 144386"/>
          <p:cNvSpPr>
            <a:spLocks noGrp="1"/>
          </p:cNvSpPr>
          <p:nvPr>
            <p:ph type="title"/>
          </p:nvPr>
        </p:nvSpPr>
        <p:spPr>
          <a:xfrm>
            <a:off x="4492625" y="534988"/>
            <a:ext cx="2890838" cy="877888"/>
          </a:xfrm>
        </p:spPr>
        <p:txBody>
          <a:bodyPr anchor="ctr"/>
          <a:p>
            <a:pPr marL="0" marR="0" indent="0" algn="l" defTabSz="914400" rtl="0" eaLnBrk="0" fontAlgn="base" latinLnBrk="0" hangingPunct="0">
              <a:lnSpc>
                <a:spcPct val="100000"/>
              </a:lnSpc>
              <a:spcBef>
                <a:spcPct val="0"/>
              </a:spcBef>
              <a:spcAft>
                <a:spcPct val="0"/>
              </a:spcAft>
              <a:buClrTx/>
              <a:buSzTx/>
              <a:buFontTx/>
              <a:buNone/>
            </a:pPr>
            <a:r>
              <a:rPr kumimoji="0" lang="zh-CN" altLang="en-US" sz="4800" b="1" i="0" u="none" strike="noStrike" kern="0" cap="none" spc="0" normalizeH="0" baseline="0" noProof="1" dirty="0">
                <a:solidFill>
                  <a:srgbClr val="FF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mj-cs"/>
              </a:rPr>
              <a:t>写作特色</a:t>
            </a:r>
            <a:endParaRPr kumimoji="0" lang="zh-CN" altLang="en-US" sz="4800" b="1" i="0" u="none" strike="noStrike" kern="0" cap="none" spc="0" normalizeH="0" baseline="0" noProof="1" dirty="0">
              <a:solidFill>
                <a:srgbClr val="FF0000"/>
              </a:solidFill>
              <a:effectLst>
                <a:outerShdw blurRad="38100" dist="38100" dir="2700000">
                  <a:srgbClr val="FFFFFF"/>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144387"/>
                                        </p:tgtEl>
                                        <p:attrNameLst>
                                          <p:attrName>style.visibility</p:attrName>
                                        </p:attrNameLst>
                                      </p:cBhvr>
                                      <p:to>
                                        <p:strVal val="visible"/>
                                      </p:to>
                                    </p:set>
                                    <p:anim calcmode="lin" valueType="num">
                                      <p:cBhvr additive="base">
                                        <p:cTn id="7" dur="1000" fill="hold"/>
                                        <p:tgtEl>
                                          <p:spTgt spid="144387"/>
                                        </p:tgtEl>
                                        <p:attrNameLst>
                                          <p:attrName>ppt_x</p:attrName>
                                        </p:attrNameLst>
                                      </p:cBhvr>
                                      <p:tavLst>
                                        <p:tav tm="0">
                                          <p:val>
                                            <p:strVal val="#ppt_x"/>
                                          </p:val>
                                        </p:tav>
                                        <p:tav tm="100000">
                                          <p:val>
                                            <p:strVal val="#ppt_x"/>
                                          </p:val>
                                        </p:tav>
                                      </p:tavLst>
                                    </p:anim>
                                    <p:anim calcmode="lin" valueType="num">
                                      <p:cBhvr additive="base">
                                        <p:cTn id="8" dur="1000" fill="hold"/>
                                        <p:tgtEl>
                                          <p:spTgt spid="14438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144392"/>
                                        </p:tgtEl>
                                        <p:attrNameLst>
                                          <p:attrName>style.visibility</p:attrName>
                                        </p:attrNameLst>
                                      </p:cBhvr>
                                      <p:to>
                                        <p:strVal val="visible"/>
                                      </p:to>
                                    </p:set>
                                    <p:anim calcmode="lin" valueType="num">
                                      <p:cBhvr>
                                        <p:cTn id="12" dur="1000" fill="hold"/>
                                        <p:tgtEl>
                                          <p:spTgt spid="144392"/>
                                        </p:tgtEl>
                                        <p:attrNameLst>
                                          <p:attrName>ppt_w</p:attrName>
                                        </p:attrNameLst>
                                      </p:cBhvr>
                                      <p:tavLst>
                                        <p:tav tm="0">
                                          <p:val>
                                            <p:strVal val="#ppt_w*0.70"/>
                                          </p:val>
                                        </p:tav>
                                        <p:tav tm="100000">
                                          <p:val>
                                            <p:strVal val="#ppt_w"/>
                                          </p:val>
                                        </p:tav>
                                      </p:tavLst>
                                    </p:anim>
                                    <p:anim calcmode="lin" valueType="num">
                                      <p:cBhvr>
                                        <p:cTn id="13" dur="1000" fill="hold"/>
                                        <p:tgtEl>
                                          <p:spTgt spid="144392"/>
                                        </p:tgtEl>
                                        <p:attrNameLst>
                                          <p:attrName>ppt_h</p:attrName>
                                        </p:attrNameLst>
                                      </p:cBhvr>
                                      <p:tavLst>
                                        <p:tav tm="0">
                                          <p:val>
                                            <p:strVal val="#ppt_h"/>
                                          </p:val>
                                        </p:tav>
                                        <p:tav tm="100000">
                                          <p:val>
                                            <p:strVal val="#ppt_h"/>
                                          </p:val>
                                        </p:tav>
                                      </p:tavLst>
                                    </p:anim>
                                    <p:animEffect transition="in" filter="fade">
                                      <p:cBhvr>
                                        <p:cTn id="14" dur="1000"/>
                                        <p:tgtEl>
                                          <p:spTgt spid="14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p:bldP spid="1443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13" name="文本框 25612"/>
          <p:cNvSpPr txBox="1"/>
          <p:nvPr/>
        </p:nvSpPr>
        <p:spPr>
          <a:xfrm>
            <a:off x="1839913" y="1135063"/>
            <a:ext cx="8670925" cy="1814512"/>
          </a:xfrm>
          <a:prstGeom prst="rect">
            <a:avLst/>
          </a:prstGeom>
          <a:noFill/>
          <a:ln w="76200">
            <a:noFill/>
          </a:ln>
        </p:spPr>
        <p:txBody>
          <a:bodyPr wrap="square" anchor="t" anchorCtr="0">
            <a:spAutoFit/>
          </a:bodyPr>
          <a:p>
            <a:r>
              <a:rPr lang="zh-CN" altLang="en-US" sz="2600" b="1" dirty="0">
                <a:solidFill>
                  <a:srgbClr val="000066"/>
                </a:solidFill>
                <a:latin typeface="黑体" panose="02010609060101010101" pitchFamily="49" charset="-122"/>
                <a:ea typeface="黑体" panose="02010609060101010101" pitchFamily="49" charset="-122"/>
              </a:rPr>
              <a:t>  </a:t>
            </a:r>
            <a:r>
              <a:rPr lang="zh-CN" altLang="en-US" sz="2800" b="1" dirty="0">
                <a:latin typeface="华文中宋" panose="02010600040101010101" pitchFamily="2" charset="-122"/>
                <a:ea typeface="华文中宋" panose="02010600040101010101" pitchFamily="2" charset="-122"/>
              </a:rPr>
              <a:t>室西连于中闺，先妣尝一至。</a:t>
            </a:r>
            <a:endParaRPr lang="zh-CN" altLang="en-US" sz="2800" b="1" dirty="0">
              <a:latin typeface="华文中宋" panose="02010600040101010101" pitchFamily="2" charset="-122"/>
              <a:ea typeface="华文中宋" panose="02010600040101010101" pitchFamily="2" charset="-122"/>
            </a:endParaRPr>
          </a:p>
          <a:p>
            <a:r>
              <a:rPr lang="zh-CN" altLang="en-US" sz="2800" b="1" dirty="0">
                <a:latin typeface="华文中宋" panose="02010600040101010101" pitchFamily="2" charset="-122"/>
                <a:ea typeface="华文中宋" panose="02010600040101010101" pitchFamily="2" charset="-122"/>
              </a:rPr>
              <a:t>  妪每谓余曰：“某所，而母立于兹。”妪又曰：“汝秭在吾怀，呱呱而泣；娘以指扣门扉曰：‘儿寒乎？欲食乎？’”</a:t>
            </a:r>
            <a:endParaRPr lang="zh-CN" altLang="en-US" sz="2800" b="1" dirty="0">
              <a:latin typeface="华文中宋" panose="02010600040101010101" pitchFamily="2" charset="-122"/>
              <a:ea typeface="华文中宋" panose="02010600040101010101" pitchFamily="2" charset="-122"/>
            </a:endParaRPr>
          </a:p>
        </p:txBody>
      </p:sp>
      <p:sp>
        <p:nvSpPr>
          <p:cNvPr id="25615" name="文本框 25614"/>
          <p:cNvSpPr txBox="1"/>
          <p:nvPr/>
        </p:nvSpPr>
        <p:spPr>
          <a:xfrm>
            <a:off x="803275" y="1323975"/>
            <a:ext cx="669925" cy="1320800"/>
          </a:xfrm>
          <a:prstGeom prst="rect">
            <a:avLst/>
          </a:prstGeom>
          <a:noFill/>
          <a:ln w="76200">
            <a:noFill/>
          </a:ln>
        </p:spPr>
        <p:txBody>
          <a:bodyPr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母亲</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5616" name="文本框 25615"/>
          <p:cNvSpPr txBox="1"/>
          <p:nvPr/>
        </p:nvSpPr>
        <p:spPr>
          <a:xfrm>
            <a:off x="10814050" y="1135063"/>
            <a:ext cx="685800" cy="1322387"/>
          </a:xfrm>
          <a:prstGeom prst="rect">
            <a:avLst/>
          </a:prstGeom>
          <a:noFill/>
          <a:ln w="76200">
            <a:noFill/>
          </a:ln>
        </p:spPr>
        <p:txBody>
          <a:bodyPr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慈爱</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5617" name="文本框 25616"/>
          <p:cNvSpPr txBox="1"/>
          <p:nvPr/>
        </p:nvSpPr>
        <p:spPr>
          <a:xfrm>
            <a:off x="757238" y="3128963"/>
            <a:ext cx="762000" cy="1322387"/>
          </a:xfrm>
          <a:prstGeom prst="rect">
            <a:avLst/>
          </a:prstGeom>
          <a:noFill/>
          <a:ln w="76200">
            <a:noFill/>
          </a:ln>
        </p:spPr>
        <p:txBody>
          <a:bodyPr wrap="square"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祖母</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5618" name="文本框 25617"/>
          <p:cNvSpPr txBox="1"/>
          <p:nvPr/>
        </p:nvSpPr>
        <p:spPr>
          <a:xfrm>
            <a:off x="1839913" y="2921000"/>
            <a:ext cx="8866187" cy="1814513"/>
          </a:xfrm>
          <a:prstGeom prst="rect">
            <a:avLst/>
          </a:prstGeom>
          <a:noFill/>
          <a:ln w="76200">
            <a:noFill/>
          </a:ln>
        </p:spPr>
        <p:txBody>
          <a:bodyPr wrap="square" anchor="t" anchorCtr="0">
            <a:spAutoFit/>
          </a:bodyPr>
          <a:p>
            <a:r>
              <a:rPr lang="zh-CN" altLang="en-US" sz="2500" b="1" dirty="0">
                <a:solidFill>
                  <a:srgbClr val="003300"/>
                </a:solidFill>
                <a:latin typeface="黑体" panose="02010609060101010101" pitchFamily="49" charset="-122"/>
                <a:ea typeface="黑体" panose="02010609060101010101" pitchFamily="49" charset="-122"/>
              </a:rPr>
              <a:t>  </a:t>
            </a:r>
            <a:r>
              <a:rPr lang="zh-CN" altLang="en-US" sz="2800" b="1" dirty="0">
                <a:solidFill>
                  <a:srgbClr val="00B050"/>
                </a:solidFill>
                <a:latin typeface="华文中宋" panose="02010600040101010101" pitchFamily="2" charset="-122"/>
                <a:ea typeface="华文中宋" panose="02010600040101010101" pitchFamily="2" charset="-122"/>
              </a:rPr>
              <a:t>大母过余曰：“吾儿，久不见若影，何竟日默默在此，大类女郎也？”</a:t>
            </a:r>
            <a:endParaRPr lang="zh-CN" altLang="en-US" sz="2800" b="1" dirty="0">
              <a:solidFill>
                <a:srgbClr val="00B050"/>
              </a:solidFill>
              <a:latin typeface="华文中宋" panose="02010600040101010101" pitchFamily="2" charset="-122"/>
              <a:ea typeface="华文中宋" panose="02010600040101010101" pitchFamily="2" charset="-122"/>
            </a:endParaRPr>
          </a:p>
          <a:p>
            <a:r>
              <a:rPr lang="zh-CN" altLang="en-US" sz="2800" b="1" dirty="0">
                <a:solidFill>
                  <a:srgbClr val="00B050"/>
                </a:solidFill>
                <a:latin typeface="华文中宋" panose="02010600040101010101" pitchFamily="2" charset="-122"/>
                <a:ea typeface="华文中宋" panose="02010600040101010101" pitchFamily="2" charset="-122"/>
              </a:rPr>
              <a:t>  比去，以手阖门，自语曰：“</a:t>
            </a:r>
            <a:r>
              <a:rPr lang="en-US" altLang="zh-CN" sz="2800" b="1" dirty="0">
                <a:solidFill>
                  <a:srgbClr val="00B050"/>
                </a:solidFill>
                <a:latin typeface="华文中宋" panose="02010600040101010101" pitchFamily="2" charset="-122"/>
                <a:ea typeface="华文中宋" panose="02010600040101010101" pitchFamily="2" charset="-122"/>
              </a:rPr>
              <a:t>…</a:t>
            </a:r>
            <a:r>
              <a:rPr lang="zh-CN" altLang="en-US" sz="2800" b="1" dirty="0">
                <a:solidFill>
                  <a:srgbClr val="00B050"/>
                </a:solidFill>
                <a:latin typeface="华文中宋" panose="02010600040101010101" pitchFamily="2" charset="-122"/>
                <a:ea typeface="华文中宋" panose="02010600040101010101" pitchFamily="2" charset="-122"/>
              </a:rPr>
              <a:t>儿之成，则可待乎！”</a:t>
            </a:r>
            <a:endParaRPr lang="zh-CN" altLang="en-US" sz="2800" b="1" dirty="0">
              <a:solidFill>
                <a:srgbClr val="00B050"/>
              </a:solidFill>
              <a:latin typeface="华文中宋" panose="02010600040101010101" pitchFamily="2" charset="-122"/>
              <a:ea typeface="华文中宋" panose="02010600040101010101" pitchFamily="2" charset="-122"/>
            </a:endParaRPr>
          </a:p>
          <a:p>
            <a:r>
              <a:rPr lang="zh-CN" altLang="en-US" sz="2800" b="1" dirty="0">
                <a:solidFill>
                  <a:srgbClr val="00B050"/>
                </a:solidFill>
                <a:latin typeface="华文中宋" panose="02010600040101010101" pitchFamily="2" charset="-122"/>
                <a:ea typeface="华文中宋" panose="02010600040101010101" pitchFamily="2" charset="-122"/>
              </a:rPr>
              <a:t> 顷之，持一象笏至，曰：“</a:t>
            </a:r>
            <a:r>
              <a:rPr lang="en-US" altLang="zh-CN" sz="2800" b="1" dirty="0">
                <a:solidFill>
                  <a:srgbClr val="00B050"/>
                </a:solidFill>
                <a:latin typeface="华文中宋" panose="02010600040101010101" pitchFamily="2" charset="-122"/>
                <a:ea typeface="华文中宋" panose="02010600040101010101" pitchFamily="2" charset="-122"/>
              </a:rPr>
              <a:t>…</a:t>
            </a:r>
            <a:r>
              <a:rPr lang="zh-CN" altLang="en-US" sz="2800" b="1" dirty="0">
                <a:solidFill>
                  <a:srgbClr val="00B050"/>
                </a:solidFill>
                <a:latin typeface="华文中宋" panose="02010600040101010101" pitchFamily="2" charset="-122"/>
                <a:ea typeface="华文中宋" panose="02010600040101010101" pitchFamily="2" charset="-122"/>
              </a:rPr>
              <a:t>他日汝当用之！”</a:t>
            </a:r>
            <a:endParaRPr lang="zh-CN" altLang="en-US" sz="2800" b="1" dirty="0">
              <a:solidFill>
                <a:srgbClr val="00B050"/>
              </a:solidFill>
              <a:latin typeface="华文中宋" panose="02010600040101010101" pitchFamily="2" charset="-122"/>
              <a:ea typeface="华文中宋" panose="02010600040101010101" pitchFamily="2" charset="-122"/>
            </a:endParaRPr>
          </a:p>
        </p:txBody>
      </p:sp>
      <p:sp>
        <p:nvSpPr>
          <p:cNvPr id="25619" name="文本框 25618"/>
          <p:cNvSpPr txBox="1"/>
          <p:nvPr/>
        </p:nvSpPr>
        <p:spPr>
          <a:xfrm>
            <a:off x="757238" y="4937125"/>
            <a:ext cx="738187" cy="1322388"/>
          </a:xfrm>
          <a:prstGeom prst="rect">
            <a:avLst/>
          </a:prstGeom>
          <a:noFill/>
          <a:ln w="76200">
            <a:noFill/>
          </a:ln>
        </p:spPr>
        <p:txBody>
          <a:bodyPr wrap="square"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亡妻</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5620" name="文本框 25619"/>
          <p:cNvSpPr txBox="1"/>
          <p:nvPr/>
        </p:nvSpPr>
        <p:spPr>
          <a:xfrm>
            <a:off x="1973263" y="5006975"/>
            <a:ext cx="8537575" cy="1384300"/>
          </a:xfrm>
          <a:prstGeom prst="rect">
            <a:avLst/>
          </a:prstGeom>
          <a:noFill/>
          <a:ln w="76200">
            <a:noFill/>
          </a:ln>
        </p:spPr>
        <p:txBody>
          <a:bodyPr wrap="square" anchor="t" anchorCtr="0">
            <a:spAutoFit/>
          </a:bodyPr>
          <a:p>
            <a:r>
              <a:rPr lang="zh-CN" altLang="en-US" sz="2700" b="1" dirty="0">
                <a:solidFill>
                  <a:srgbClr val="663300"/>
                </a:solidFill>
                <a:latin typeface="黑体" panose="02010609060101010101" pitchFamily="49" charset="-122"/>
                <a:ea typeface="黑体" panose="02010609060101010101" pitchFamily="49" charset="-122"/>
              </a:rPr>
              <a:t>   </a:t>
            </a:r>
            <a:r>
              <a:rPr lang="zh-CN" altLang="en-US" sz="2800" b="1" dirty="0">
                <a:solidFill>
                  <a:srgbClr val="0E0ECE"/>
                </a:solidFill>
                <a:latin typeface="华文中宋" panose="02010600040101010101" pitchFamily="2" charset="-122"/>
                <a:ea typeface="华文中宋" panose="02010600040101010101" pitchFamily="2" charset="-122"/>
              </a:rPr>
              <a:t>吾妻来归，时至轩中，从余问古事，或凭几学书。吾妻归宁，述诸小妹语曰：“闻姊家有阁子，且何谓阁子也？”其后六年，吾妻死，室坏不修。</a:t>
            </a:r>
            <a:endParaRPr lang="zh-CN" altLang="en-US" sz="2800" b="1" dirty="0">
              <a:solidFill>
                <a:srgbClr val="0E0ECE"/>
              </a:solidFill>
              <a:latin typeface="华文中宋" panose="02010600040101010101" pitchFamily="2" charset="-122"/>
              <a:ea typeface="华文中宋" panose="02010600040101010101" pitchFamily="2" charset="-122"/>
            </a:endParaRPr>
          </a:p>
        </p:txBody>
      </p:sp>
      <p:sp>
        <p:nvSpPr>
          <p:cNvPr id="25621" name="文本框 25620"/>
          <p:cNvSpPr txBox="1"/>
          <p:nvPr/>
        </p:nvSpPr>
        <p:spPr>
          <a:xfrm>
            <a:off x="10829925" y="3128963"/>
            <a:ext cx="669925" cy="1322387"/>
          </a:xfrm>
          <a:prstGeom prst="rect">
            <a:avLst/>
          </a:prstGeom>
          <a:noFill/>
          <a:ln w="76200">
            <a:noFill/>
          </a:ln>
        </p:spPr>
        <p:txBody>
          <a:bodyPr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期望</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5622" name="文本框 25621"/>
          <p:cNvSpPr txBox="1"/>
          <p:nvPr/>
        </p:nvSpPr>
        <p:spPr>
          <a:xfrm>
            <a:off x="10814050" y="4937125"/>
            <a:ext cx="647700" cy="1322388"/>
          </a:xfrm>
          <a:prstGeom prst="rect">
            <a:avLst/>
          </a:prstGeom>
          <a:noFill/>
          <a:ln w="76200">
            <a:noFill/>
          </a:ln>
        </p:spPr>
        <p:txBody>
          <a:bodyPr wrap="square" anchor="t" anchorCtr="0">
            <a:spAutoFit/>
          </a:bodyPr>
          <a:p>
            <a:r>
              <a:rPr lang="zh-CN" altLang="en-US" sz="4000" b="1" dirty="0">
                <a:solidFill>
                  <a:srgbClr val="FF0000"/>
                </a:solidFill>
                <a:latin typeface="华文中宋" panose="02010600040101010101" pitchFamily="2" charset="-122"/>
                <a:ea typeface="华文中宋" panose="02010600040101010101" pitchFamily="2" charset="-122"/>
              </a:rPr>
              <a:t>恩爱</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55306" name="文本框 25622"/>
          <p:cNvSpPr txBox="1"/>
          <p:nvPr/>
        </p:nvSpPr>
        <p:spPr>
          <a:xfrm>
            <a:off x="5124450" y="60325"/>
            <a:ext cx="309563" cy="1014413"/>
          </a:xfrm>
          <a:prstGeom prst="rect">
            <a:avLst/>
          </a:prstGeom>
          <a:noFill/>
          <a:ln w="76200">
            <a:noFill/>
          </a:ln>
        </p:spPr>
        <p:txBody>
          <a:bodyPr wrap="none" anchor="t" anchorCtr="0">
            <a:spAutoFit/>
          </a:bodyPr>
          <a:p>
            <a:endParaRPr lang="zh-CN" altLang="en-US" sz="6000" b="1" dirty="0">
              <a:latin typeface="Times New Roman" panose="02020603050405020304" pitchFamily="2" charset="0"/>
              <a:ea typeface="黑体" panose="02010609060101010101" pitchFamily="49" charset="-122"/>
            </a:endParaRPr>
          </a:p>
        </p:txBody>
      </p:sp>
      <p:sp>
        <p:nvSpPr>
          <p:cNvPr id="25624" name="左大括号 25623"/>
          <p:cNvSpPr/>
          <p:nvPr/>
        </p:nvSpPr>
        <p:spPr>
          <a:xfrm>
            <a:off x="1519238" y="1219200"/>
            <a:ext cx="153987" cy="1530350"/>
          </a:xfrm>
          <a:prstGeom prst="leftBrace">
            <a:avLst>
              <a:gd name="adj1" fmla="val 57558"/>
              <a:gd name="adj2" fmla="val 50000"/>
            </a:avLst>
          </a:prstGeom>
          <a:noFill/>
          <a:ln w="76200"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25625" name="左大括号 25624"/>
          <p:cNvSpPr/>
          <p:nvPr/>
        </p:nvSpPr>
        <p:spPr>
          <a:xfrm>
            <a:off x="1519238" y="2949575"/>
            <a:ext cx="153987" cy="1679575"/>
          </a:xfrm>
          <a:prstGeom prst="leftBrace">
            <a:avLst>
              <a:gd name="adj1" fmla="val 115384"/>
              <a:gd name="adj2" fmla="val 50000"/>
            </a:avLst>
          </a:prstGeom>
          <a:noFill/>
          <a:ln w="76200"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25626" name="左大括号 25625"/>
          <p:cNvSpPr/>
          <p:nvPr/>
        </p:nvSpPr>
        <p:spPr>
          <a:xfrm>
            <a:off x="1519238" y="5038725"/>
            <a:ext cx="153987" cy="1320800"/>
          </a:xfrm>
          <a:prstGeom prst="leftBrace">
            <a:avLst>
              <a:gd name="adj1" fmla="val 82358"/>
              <a:gd name="adj2" fmla="val 50000"/>
            </a:avLst>
          </a:prstGeom>
          <a:noFill/>
          <a:ln w="76200" cap="flat" cmpd="sng">
            <a:solidFill>
              <a:schemeClr val="tx1"/>
            </a:solidFill>
            <a:prstDash val="solid"/>
            <a:round/>
            <a:headEnd type="none" w="med" len="med"/>
            <a:tailEnd type="none" w="med" len="med"/>
          </a:ln>
        </p:spPr>
        <p:txBody>
          <a:bodyPr anchor="t" anchorCtr="0"/>
          <a:p>
            <a:endParaRPr lang="zh-CN" altLang="en-US">
              <a:latin typeface="Calibri" panose="020F0502020204030204" pitchFamily="34" charset="0"/>
              <a:ea typeface="宋体" panose="02010600030101010101" pitchFamily="2" charset="-122"/>
            </a:endParaRPr>
          </a:p>
        </p:txBody>
      </p:sp>
      <p:sp>
        <p:nvSpPr>
          <p:cNvPr id="52240" name="标题 25627"/>
          <p:cNvSpPr>
            <a:spLocks noGrp="1"/>
          </p:cNvSpPr>
          <p:nvPr>
            <p:ph type="title"/>
          </p:nvPr>
        </p:nvSpPr>
        <p:spPr>
          <a:xfrm>
            <a:off x="3297238" y="142875"/>
            <a:ext cx="5292725" cy="849313"/>
          </a:xfrm>
        </p:spPr>
        <p:txBody>
          <a:bodyPr anchor="ctr" anchorCtr="0"/>
          <a:p>
            <a:pPr algn="l"/>
            <a:r>
              <a:rPr lang="zh-CN" altLang="en-US" sz="4800" b="1" dirty="0">
                <a:solidFill>
                  <a:srgbClr val="FF0000"/>
                </a:solidFill>
                <a:latin typeface="微软雅黑" panose="020B0503020204020204" pitchFamily="34" charset="-122"/>
                <a:ea typeface="微软雅黑" panose="020B0503020204020204" pitchFamily="34" charset="-122"/>
              </a:rPr>
              <a:t>选取生活中的小事</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52240"/>
                                        </p:tgtEl>
                                        <p:attrNameLst>
                                          <p:attrName>style.visibility</p:attrName>
                                        </p:attrNameLst>
                                      </p:cBhvr>
                                      <p:to>
                                        <p:strVal val="visible"/>
                                      </p:to>
                                    </p:set>
                                    <p:anim calcmode="lin" valueType="num">
                                      <p:cBhvr additive="base">
                                        <p:cTn id="7" dur="1000" fill="hold"/>
                                        <p:tgtEl>
                                          <p:spTgt spid="52240"/>
                                        </p:tgtEl>
                                        <p:attrNameLst>
                                          <p:attrName>ppt_x</p:attrName>
                                        </p:attrNameLst>
                                      </p:cBhvr>
                                      <p:tavLst>
                                        <p:tav tm="0">
                                          <p:val>
                                            <p:strVal val="#ppt_x"/>
                                          </p:val>
                                        </p:tav>
                                        <p:tav tm="100000">
                                          <p:val>
                                            <p:strVal val="#ppt_x"/>
                                          </p:val>
                                        </p:tav>
                                      </p:tavLst>
                                    </p:anim>
                                    <p:anim calcmode="lin" valueType="num">
                                      <p:cBhvr additive="base">
                                        <p:cTn id="8" dur="1000" fill="hold"/>
                                        <p:tgtEl>
                                          <p:spTgt spid="5224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25615"/>
                                        </p:tgtEl>
                                        <p:attrNameLst>
                                          <p:attrName>style.visibility</p:attrName>
                                        </p:attrNameLst>
                                      </p:cBhvr>
                                      <p:to>
                                        <p:strVal val="visible"/>
                                      </p:to>
                                    </p:set>
                                    <p:animEffect transition="in" filter="dissolve">
                                      <p:cBhvr>
                                        <p:cTn id="12" dur="500"/>
                                        <p:tgtEl>
                                          <p:spTgt spid="256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5617"/>
                                        </p:tgtEl>
                                        <p:attrNameLst>
                                          <p:attrName>style.visibility</p:attrName>
                                        </p:attrNameLst>
                                      </p:cBhvr>
                                      <p:to>
                                        <p:strVal val="visible"/>
                                      </p:to>
                                    </p:set>
                                    <p:animEffect transition="in" filter="dissolve">
                                      <p:cBhvr>
                                        <p:cTn id="15" dur="500"/>
                                        <p:tgtEl>
                                          <p:spTgt spid="256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5619"/>
                                        </p:tgtEl>
                                        <p:attrNameLst>
                                          <p:attrName>style.visibility</p:attrName>
                                        </p:attrNameLst>
                                      </p:cBhvr>
                                      <p:to>
                                        <p:strVal val="visible"/>
                                      </p:to>
                                    </p:set>
                                    <p:animEffect transition="in" filter="dissolve">
                                      <p:cBhvr>
                                        <p:cTn id="18" dur="500"/>
                                        <p:tgtEl>
                                          <p:spTgt spid="25619"/>
                                        </p:tgtEl>
                                      </p:cBhvr>
                                    </p:animEffect>
                                  </p:childTnLst>
                                </p:cTn>
                              </p:par>
                            </p:childTnLst>
                          </p:cTn>
                        </p:par>
                        <p:par>
                          <p:cTn id="19" fill="hold">
                            <p:stCondLst>
                              <p:cond delay="1500"/>
                            </p:stCondLst>
                            <p:childTnLst>
                              <p:par>
                                <p:cTn id="20" presetID="16" presetClass="entr" presetSubtype="42" fill="hold" nodeType="afterEffect">
                                  <p:stCondLst>
                                    <p:cond delay="0"/>
                                  </p:stCondLst>
                                  <p:childTnLst>
                                    <p:set>
                                      <p:cBhvr>
                                        <p:cTn id="21" dur="1" fill="hold">
                                          <p:stCondLst>
                                            <p:cond delay="0"/>
                                          </p:stCondLst>
                                        </p:cTn>
                                        <p:tgtEl>
                                          <p:spTgt spid="25624"/>
                                        </p:tgtEl>
                                        <p:attrNameLst>
                                          <p:attrName>style.visibility</p:attrName>
                                        </p:attrNameLst>
                                      </p:cBhvr>
                                      <p:to>
                                        <p:strVal val="visible"/>
                                      </p:to>
                                    </p:set>
                                    <p:animEffect transition="in" filter="barn(outHorizontal)">
                                      <p:cBhvr>
                                        <p:cTn id="22" dur="500"/>
                                        <p:tgtEl>
                                          <p:spTgt spid="2562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5613"/>
                                        </p:tgtEl>
                                        <p:attrNameLst>
                                          <p:attrName>style.visibility</p:attrName>
                                        </p:attrNameLst>
                                      </p:cBhvr>
                                      <p:to>
                                        <p:strVal val="visible"/>
                                      </p:to>
                                    </p:set>
                                    <p:animEffect transition="in" filter="wipe(left)">
                                      <p:cBhvr>
                                        <p:cTn id="26" dur="500"/>
                                        <p:tgtEl>
                                          <p:spTgt spid="25613"/>
                                        </p:tgtEl>
                                      </p:cBhvr>
                                    </p:animEffect>
                                  </p:childTnLst>
                                </p:cTn>
                              </p:par>
                            </p:childTnLst>
                          </p:cTn>
                        </p:par>
                        <p:par>
                          <p:cTn id="27" fill="hold">
                            <p:stCondLst>
                              <p:cond delay="2500"/>
                            </p:stCondLst>
                            <p:childTnLst>
                              <p:par>
                                <p:cTn id="28" presetID="16" presetClass="entr" presetSubtype="42" fill="hold" nodeType="afterEffect">
                                  <p:stCondLst>
                                    <p:cond delay="0"/>
                                  </p:stCondLst>
                                  <p:childTnLst>
                                    <p:set>
                                      <p:cBhvr>
                                        <p:cTn id="29" dur="1" fill="hold">
                                          <p:stCondLst>
                                            <p:cond delay="0"/>
                                          </p:stCondLst>
                                        </p:cTn>
                                        <p:tgtEl>
                                          <p:spTgt spid="25625"/>
                                        </p:tgtEl>
                                        <p:attrNameLst>
                                          <p:attrName>style.visibility</p:attrName>
                                        </p:attrNameLst>
                                      </p:cBhvr>
                                      <p:to>
                                        <p:strVal val="visible"/>
                                      </p:to>
                                    </p:set>
                                    <p:animEffect transition="in" filter="barn(outHorizontal)">
                                      <p:cBhvr>
                                        <p:cTn id="30" dur="500"/>
                                        <p:tgtEl>
                                          <p:spTgt spid="2562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5618"/>
                                        </p:tgtEl>
                                        <p:attrNameLst>
                                          <p:attrName>style.visibility</p:attrName>
                                        </p:attrNameLst>
                                      </p:cBhvr>
                                      <p:to>
                                        <p:strVal val="visible"/>
                                      </p:to>
                                    </p:set>
                                    <p:animEffect transition="in" filter="wipe(left)">
                                      <p:cBhvr>
                                        <p:cTn id="34" dur="500"/>
                                        <p:tgtEl>
                                          <p:spTgt spid="25618"/>
                                        </p:tgtEl>
                                      </p:cBhvr>
                                    </p:animEffect>
                                  </p:childTnLst>
                                </p:cTn>
                              </p:par>
                            </p:childTnLst>
                          </p:cTn>
                        </p:par>
                        <p:par>
                          <p:cTn id="35" fill="hold">
                            <p:stCondLst>
                              <p:cond delay="3500"/>
                            </p:stCondLst>
                            <p:childTnLst>
                              <p:par>
                                <p:cTn id="36" presetID="16" presetClass="entr" presetSubtype="42" fill="hold" nodeType="afterEffect">
                                  <p:stCondLst>
                                    <p:cond delay="0"/>
                                  </p:stCondLst>
                                  <p:childTnLst>
                                    <p:set>
                                      <p:cBhvr>
                                        <p:cTn id="37" dur="1" fill="hold">
                                          <p:stCondLst>
                                            <p:cond delay="0"/>
                                          </p:stCondLst>
                                        </p:cTn>
                                        <p:tgtEl>
                                          <p:spTgt spid="25626"/>
                                        </p:tgtEl>
                                        <p:attrNameLst>
                                          <p:attrName>style.visibility</p:attrName>
                                        </p:attrNameLst>
                                      </p:cBhvr>
                                      <p:to>
                                        <p:strVal val="visible"/>
                                      </p:to>
                                    </p:set>
                                    <p:animEffect transition="in" filter="barn(outHorizontal)">
                                      <p:cBhvr>
                                        <p:cTn id="38" dur="500"/>
                                        <p:tgtEl>
                                          <p:spTgt spid="25626"/>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5620"/>
                                        </p:tgtEl>
                                        <p:attrNameLst>
                                          <p:attrName>style.visibility</p:attrName>
                                        </p:attrNameLst>
                                      </p:cBhvr>
                                      <p:to>
                                        <p:strVal val="visible"/>
                                      </p:to>
                                    </p:set>
                                    <p:animEffect transition="in" filter="wipe(left)">
                                      <p:cBhvr>
                                        <p:cTn id="42" dur="500"/>
                                        <p:tgtEl>
                                          <p:spTgt spid="25620"/>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25616"/>
                                        </p:tgtEl>
                                        <p:attrNameLst>
                                          <p:attrName>style.visibility</p:attrName>
                                        </p:attrNameLst>
                                      </p:cBhvr>
                                      <p:to>
                                        <p:strVal val="visible"/>
                                      </p:to>
                                    </p:set>
                                    <p:animEffect transition="in" filter="dissolve">
                                      <p:cBhvr>
                                        <p:cTn id="46" dur="500"/>
                                        <p:tgtEl>
                                          <p:spTgt spid="2561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621"/>
                                        </p:tgtEl>
                                        <p:attrNameLst>
                                          <p:attrName>style.visibility</p:attrName>
                                        </p:attrNameLst>
                                      </p:cBhvr>
                                      <p:to>
                                        <p:strVal val="visible"/>
                                      </p:to>
                                    </p:set>
                                    <p:animEffect transition="in" filter="dissolve">
                                      <p:cBhvr>
                                        <p:cTn id="49" dur="500"/>
                                        <p:tgtEl>
                                          <p:spTgt spid="256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5622"/>
                                        </p:tgtEl>
                                        <p:attrNameLst>
                                          <p:attrName>style.visibility</p:attrName>
                                        </p:attrNameLst>
                                      </p:cBhvr>
                                      <p:to>
                                        <p:strVal val="visible"/>
                                      </p:to>
                                    </p:set>
                                    <p:animEffect transition="in" filter="dissolve">
                                      <p:cBhvr>
                                        <p:cTn id="52" dur="500"/>
                                        <p:tgtEl>
                                          <p:spTgt spid="25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p:bldP spid="25615" grpId="0"/>
      <p:bldP spid="25616" grpId="0"/>
      <p:bldP spid="25617" grpId="0"/>
      <p:bldP spid="25618" grpId="0"/>
      <p:bldP spid="25619" grpId="0"/>
      <p:bldP spid="25620" grpId="0"/>
      <p:bldP spid="25621" grpId="0"/>
      <p:bldP spid="25622" grpId="0"/>
      <p:bldP spid="522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3" name="文本框 143372"/>
          <p:cNvSpPr txBox="1"/>
          <p:nvPr/>
        </p:nvSpPr>
        <p:spPr>
          <a:xfrm>
            <a:off x="2660650" y="4381500"/>
            <a:ext cx="6870700" cy="1322388"/>
          </a:xfrm>
          <a:prstGeom prst="rect">
            <a:avLst/>
          </a:prstGeom>
          <a:noFill/>
          <a:ln w="76200">
            <a:noFill/>
          </a:ln>
        </p:spPr>
        <p:txBody>
          <a:bodyPr wrap="square" anchor="t" anchorCtr="0">
            <a:spAutoFit/>
          </a:bodyPr>
          <a:p>
            <a:r>
              <a:rPr lang="zh-CN" altLang="en-US" sz="4000" b="1" dirty="0">
                <a:latin typeface="华文中宋" panose="02010600040101010101" pitchFamily="2" charset="-122"/>
                <a:ea typeface="华文中宋" panose="02010600040101010101" pitchFamily="2" charset="-122"/>
              </a:rPr>
              <a:t>比去，</a:t>
            </a:r>
            <a:r>
              <a:rPr lang="zh-CN" altLang="en-US" sz="4000" b="1" dirty="0">
                <a:solidFill>
                  <a:srgbClr val="FF3300"/>
                </a:solidFill>
                <a:latin typeface="华文中宋" panose="02010600040101010101" pitchFamily="2" charset="-122"/>
                <a:ea typeface="华文中宋" panose="02010600040101010101" pitchFamily="2" charset="-122"/>
              </a:rPr>
              <a:t>以手阖门</a:t>
            </a:r>
            <a:r>
              <a:rPr lang="zh-CN" altLang="en-US" sz="4000" b="1" dirty="0">
                <a:latin typeface="华文中宋" panose="02010600040101010101" pitchFamily="2" charset="-122"/>
                <a:ea typeface="华文中宋" panose="02010600040101010101" pitchFamily="2" charset="-122"/>
              </a:rPr>
              <a:t>，</a:t>
            </a:r>
            <a:r>
              <a:rPr lang="zh-CN" altLang="en-US" sz="4000" b="1" dirty="0">
                <a:solidFill>
                  <a:srgbClr val="FF3300"/>
                </a:solidFill>
                <a:latin typeface="华文中宋" panose="02010600040101010101" pitchFamily="2" charset="-122"/>
                <a:ea typeface="华文中宋" panose="02010600040101010101" pitchFamily="2" charset="-122"/>
              </a:rPr>
              <a:t>自语</a:t>
            </a:r>
            <a:r>
              <a:rPr lang="zh-CN" altLang="en-US" sz="4000" b="1" dirty="0">
                <a:latin typeface="华文中宋" panose="02010600040101010101" pitchFamily="2" charset="-122"/>
                <a:ea typeface="华文中宋" panose="02010600040101010101" pitchFamily="2" charset="-122"/>
              </a:rPr>
              <a:t>曰：“</a:t>
            </a:r>
            <a:r>
              <a:rPr lang="en-US" altLang="zh-CN" sz="4000" b="1" dirty="0">
                <a:latin typeface="华文中宋" panose="02010600040101010101" pitchFamily="2" charset="-122"/>
                <a:ea typeface="华文中宋" panose="02010600040101010101" pitchFamily="2" charset="-122"/>
              </a:rPr>
              <a:t>…</a:t>
            </a:r>
            <a:r>
              <a:rPr lang="zh-CN" altLang="en-US" sz="4000" b="1" dirty="0">
                <a:latin typeface="华文中宋" panose="02010600040101010101" pitchFamily="2" charset="-122"/>
                <a:ea typeface="华文中宋" panose="02010600040101010101" pitchFamily="2" charset="-122"/>
              </a:rPr>
              <a:t>儿之成，则可待乎！” </a:t>
            </a:r>
            <a:endParaRPr lang="zh-CN" altLang="en-US" sz="4000" b="1" dirty="0">
              <a:latin typeface="华文中宋" panose="02010600040101010101" pitchFamily="2" charset="-122"/>
              <a:ea typeface="华文中宋" panose="02010600040101010101" pitchFamily="2" charset="-122"/>
            </a:endParaRPr>
          </a:p>
        </p:txBody>
      </p:sp>
      <p:sp>
        <p:nvSpPr>
          <p:cNvPr id="143372" name="文本框 143371"/>
          <p:cNvSpPr txBox="1"/>
          <p:nvPr/>
        </p:nvSpPr>
        <p:spPr>
          <a:xfrm>
            <a:off x="1152525" y="3978275"/>
            <a:ext cx="946150" cy="1938338"/>
          </a:xfrm>
          <a:prstGeom prst="rect">
            <a:avLst/>
          </a:prstGeom>
          <a:noFill/>
          <a:ln w="76200">
            <a:noFill/>
          </a:ln>
        </p:spPr>
        <p:txBody>
          <a:bodyPr wrap="none" anchor="t" anchorCtr="0">
            <a:spAutoFit/>
          </a:bodyPr>
          <a:p>
            <a:r>
              <a:rPr lang="zh-CN" altLang="en-US" sz="6000" b="1" dirty="0">
                <a:solidFill>
                  <a:srgbClr val="FF0000"/>
                </a:solidFill>
                <a:latin typeface="华文中宋" panose="02010600040101010101" pitchFamily="2" charset="-122"/>
                <a:ea typeface="华文中宋" panose="02010600040101010101" pitchFamily="2" charset="-122"/>
              </a:rPr>
              <a:t>人</a:t>
            </a:r>
            <a:endParaRPr lang="zh-CN" altLang="en-US" sz="6000" b="1" dirty="0">
              <a:solidFill>
                <a:srgbClr val="FF0000"/>
              </a:solidFill>
              <a:latin typeface="华文中宋" panose="02010600040101010101" pitchFamily="2" charset="-122"/>
              <a:ea typeface="华文中宋" panose="02010600040101010101" pitchFamily="2" charset="-122"/>
            </a:endParaRPr>
          </a:p>
          <a:p>
            <a:r>
              <a:rPr lang="zh-CN" altLang="en-US" sz="6000" b="1" dirty="0">
                <a:solidFill>
                  <a:srgbClr val="FF0000"/>
                </a:solidFill>
                <a:latin typeface="华文中宋" panose="02010600040101010101" pitchFamily="2" charset="-122"/>
                <a:ea typeface="华文中宋" panose="02010600040101010101" pitchFamily="2" charset="-122"/>
              </a:rPr>
              <a:t>物</a:t>
            </a:r>
            <a:endParaRPr lang="zh-CN" altLang="en-US" sz="6000" b="1" dirty="0">
              <a:solidFill>
                <a:srgbClr val="FF0000"/>
              </a:solidFill>
              <a:latin typeface="华文中宋" panose="02010600040101010101" pitchFamily="2" charset="-122"/>
              <a:ea typeface="华文中宋" panose="02010600040101010101" pitchFamily="2" charset="-122"/>
            </a:endParaRPr>
          </a:p>
        </p:txBody>
      </p:sp>
      <p:sp>
        <p:nvSpPr>
          <p:cNvPr id="143371" name="文本框 143370"/>
          <p:cNvSpPr txBox="1"/>
          <p:nvPr/>
        </p:nvSpPr>
        <p:spPr>
          <a:xfrm>
            <a:off x="9829800" y="4073525"/>
            <a:ext cx="1709738" cy="1938338"/>
          </a:xfrm>
          <a:prstGeom prst="rect">
            <a:avLst/>
          </a:prstGeom>
          <a:noFill/>
          <a:ln w="76200">
            <a:noFill/>
          </a:ln>
        </p:spPr>
        <p:txBody>
          <a:bodyPr wrap="none" anchor="t" anchorCtr="0">
            <a:spAutoFit/>
          </a:bodyPr>
          <a:p>
            <a:r>
              <a:rPr lang="zh-CN" altLang="en-US" sz="6000" b="1" dirty="0">
                <a:solidFill>
                  <a:srgbClr val="FF0000"/>
                </a:solidFill>
                <a:latin typeface="华文中宋" panose="02010600040101010101" pitchFamily="2" charset="-122"/>
                <a:ea typeface="华文中宋" panose="02010600040101010101" pitchFamily="2" charset="-122"/>
              </a:rPr>
              <a:t>殷切</a:t>
            </a:r>
            <a:endParaRPr lang="zh-CN" altLang="en-US" sz="6000" b="1" dirty="0">
              <a:solidFill>
                <a:srgbClr val="FF0000"/>
              </a:solidFill>
              <a:latin typeface="华文中宋" panose="02010600040101010101" pitchFamily="2" charset="-122"/>
              <a:ea typeface="华文中宋" panose="02010600040101010101" pitchFamily="2" charset="-122"/>
            </a:endParaRPr>
          </a:p>
          <a:p>
            <a:r>
              <a:rPr lang="zh-CN" altLang="en-US" sz="6000" b="1" dirty="0">
                <a:solidFill>
                  <a:srgbClr val="FF0000"/>
                </a:solidFill>
                <a:latin typeface="华文中宋" panose="02010600040101010101" pitchFamily="2" charset="-122"/>
                <a:ea typeface="华文中宋" panose="02010600040101010101" pitchFamily="2" charset="-122"/>
              </a:rPr>
              <a:t>期望</a:t>
            </a:r>
            <a:endParaRPr lang="zh-CN" altLang="en-US" sz="6000" b="1" dirty="0">
              <a:solidFill>
                <a:srgbClr val="FF0000"/>
              </a:solidFill>
              <a:latin typeface="华文中宋" panose="02010600040101010101" pitchFamily="2" charset="-122"/>
              <a:ea typeface="华文中宋" panose="02010600040101010101" pitchFamily="2" charset="-122"/>
            </a:endParaRPr>
          </a:p>
        </p:txBody>
      </p:sp>
      <p:sp>
        <p:nvSpPr>
          <p:cNvPr id="56324" name="文本框 143369"/>
          <p:cNvSpPr txBox="1"/>
          <p:nvPr/>
        </p:nvSpPr>
        <p:spPr>
          <a:xfrm>
            <a:off x="4389438" y="60325"/>
            <a:ext cx="309562" cy="1322388"/>
          </a:xfrm>
          <a:prstGeom prst="rect">
            <a:avLst/>
          </a:prstGeom>
          <a:noFill/>
          <a:ln w="76200">
            <a:noFill/>
          </a:ln>
        </p:spPr>
        <p:txBody>
          <a:bodyPr wrap="none" anchor="t" anchorCtr="0">
            <a:spAutoFit/>
          </a:bodyPr>
          <a:p>
            <a:endParaRPr lang="zh-CN" altLang="en-US" sz="8000" b="1" dirty="0">
              <a:solidFill>
                <a:srgbClr val="003300"/>
              </a:solidFill>
              <a:latin typeface="Times New Roman" panose="02020603050405020304" pitchFamily="2" charset="0"/>
              <a:ea typeface="黑体" panose="02010609060101010101" pitchFamily="49" charset="-122"/>
            </a:endParaRPr>
          </a:p>
        </p:txBody>
      </p:sp>
      <p:sp>
        <p:nvSpPr>
          <p:cNvPr id="143369" name="文本框 143368"/>
          <p:cNvSpPr txBox="1"/>
          <p:nvPr/>
        </p:nvSpPr>
        <p:spPr>
          <a:xfrm>
            <a:off x="1152525" y="1198563"/>
            <a:ext cx="946150" cy="1938337"/>
          </a:xfrm>
          <a:prstGeom prst="rect">
            <a:avLst/>
          </a:prstGeom>
          <a:noFill/>
          <a:ln w="76200">
            <a:noFill/>
          </a:ln>
        </p:spPr>
        <p:txBody>
          <a:bodyPr wrap="none" anchor="t" anchorCtr="0">
            <a:spAutoFit/>
          </a:bodyPr>
          <a:p>
            <a:r>
              <a:rPr lang="zh-CN" altLang="en-US" sz="6000" b="1" dirty="0">
                <a:solidFill>
                  <a:srgbClr val="FF0000"/>
                </a:solidFill>
                <a:latin typeface="华文中宋" panose="02010600040101010101" pitchFamily="2" charset="-122"/>
                <a:ea typeface="华文中宋" panose="02010600040101010101" pitchFamily="2" charset="-122"/>
              </a:rPr>
              <a:t>环</a:t>
            </a:r>
            <a:endParaRPr lang="zh-CN" altLang="en-US" sz="6000" b="1" dirty="0">
              <a:solidFill>
                <a:srgbClr val="FF0000"/>
              </a:solidFill>
              <a:latin typeface="华文中宋" panose="02010600040101010101" pitchFamily="2" charset="-122"/>
              <a:ea typeface="华文中宋" panose="02010600040101010101" pitchFamily="2" charset="-122"/>
            </a:endParaRPr>
          </a:p>
          <a:p>
            <a:r>
              <a:rPr lang="zh-CN" altLang="en-US" sz="6000" b="1" dirty="0">
                <a:solidFill>
                  <a:srgbClr val="FF0000"/>
                </a:solidFill>
                <a:latin typeface="华文中宋" panose="02010600040101010101" pitchFamily="2" charset="-122"/>
                <a:ea typeface="华文中宋" panose="02010600040101010101" pitchFamily="2" charset="-122"/>
              </a:rPr>
              <a:t>境</a:t>
            </a:r>
            <a:endParaRPr lang="zh-CN" altLang="en-US" sz="6000" b="1" dirty="0">
              <a:solidFill>
                <a:srgbClr val="FF0000"/>
              </a:solidFill>
              <a:latin typeface="华文中宋" panose="02010600040101010101" pitchFamily="2" charset="-122"/>
              <a:ea typeface="华文中宋" panose="02010600040101010101" pitchFamily="2" charset="-122"/>
            </a:endParaRPr>
          </a:p>
        </p:txBody>
      </p:sp>
      <p:sp>
        <p:nvSpPr>
          <p:cNvPr id="143368" name="文本框 143367"/>
          <p:cNvSpPr txBox="1"/>
          <p:nvPr/>
        </p:nvSpPr>
        <p:spPr>
          <a:xfrm>
            <a:off x="3146425" y="1506538"/>
            <a:ext cx="6470650" cy="1322387"/>
          </a:xfrm>
          <a:prstGeom prst="rect">
            <a:avLst/>
          </a:prstGeom>
          <a:noFill/>
          <a:ln w="76200">
            <a:noFill/>
          </a:ln>
        </p:spPr>
        <p:txBody>
          <a:bodyPr anchor="t" anchorCtr="0">
            <a:spAutoFit/>
          </a:bodyPr>
          <a:p>
            <a:r>
              <a:rPr lang="zh-CN" altLang="en-US" sz="4000" b="1" dirty="0">
                <a:latin typeface="华文中宋" panose="02010600040101010101" pitchFamily="2" charset="-122"/>
                <a:ea typeface="华文中宋" panose="02010600040101010101" pitchFamily="2" charset="-122"/>
              </a:rPr>
              <a:t>万籁有声，而庭阶寂寂。</a:t>
            </a:r>
            <a:endParaRPr lang="zh-CN" altLang="en-US" sz="4000" b="1" dirty="0">
              <a:latin typeface="华文中宋" panose="02010600040101010101" pitchFamily="2" charset="-122"/>
              <a:ea typeface="华文中宋" panose="02010600040101010101" pitchFamily="2" charset="-122"/>
            </a:endParaRPr>
          </a:p>
          <a:p>
            <a:r>
              <a:rPr lang="zh-CN" altLang="en-US" sz="4000" b="1" dirty="0">
                <a:latin typeface="华文中宋" panose="02010600040101010101" pitchFamily="2" charset="-122"/>
                <a:ea typeface="华文中宋" panose="02010600040101010101" pitchFamily="2" charset="-122"/>
              </a:rPr>
              <a:t>小鸟时来啄食，人至不去。</a:t>
            </a:r>
            <a:endParaRPr lang="zh-CN" altLang="en-US" sz="4000" b="1" dirty="0">
              <a:latin typeface="华文中宋" panose="02010600040101010101" pitchFamily="2" charset="-122"/>
              <a:ea typeface="华文中宋" panose="02010600040101010101" pitchFamily="2" charset="-122"/>
            </a:endParaRPr>
          </a:p>
        </p:txBody>
      </p:sp>
      <p:sp>
        <p:nvSpPr>
          <p:cNvPr id="143367" name="文本框 143366"/>
          <p:cNvSpPr txBox="1"/>
          <p:nvPr/>
        </p:nvSpPr>
        <p:spPr>
          <a:xfrm>
            <a:off x="10253663" y="1058863"/>
            <a:ext cx="1160462" cy="1938337"/>
          </a:xfrm>
          <a:prstGeom prst="rect">
            <a:avLst/>
          </a:prstGeom>
          <a:noFill/>
          <a:ln w="76200">
            <a:noFill/>
          </a:ln>
        </p:spPr>
        <p:txBody>
          <a:bodyPr anchor="t" anchorCtr="0">
            <a:spAutoFit/>
          </a:bodyPr>
          <a:p>
            <a:r>
              <a:rPr lang="zh-CN" altLang="en-US" sz="6000" b="1" dirty="0">
                <a:solidFill>
                  <a:srgbClr val="FF0000"/>
                </a:solidFill>
                <a:latin typeface="华文中宋" panose="02010600040101010101" pitchFamily="2" charset="-122"/>
                <a:ea typeface="华文中宋" panose="02010600040101010101" pitchFamily="2" charset="-122"/>
              </a:rPr>
              <a:t>幽静</a:t>
            </a:r>
            <a:endParaRPr lang="zh-CN" altLang="en-US" sz="6000" b="1" dirty="0">
              <a:solidFill>
                <a:srgbClr val="FF0000"/>
              </a:solidFill>
              <a:latin typeface="华文中宋" panose="02010600040101010101" pitchFamily="2" charset="-122"/>
              <a:ea typeface="华文中宋" panose="02010600040101010101" pitchFamily="2" charset="-122"/>
            </a:endParaRPr>
          </a:p>
        </p:txBody>
      </p:sp>
      <p:sp>
        <p:nvSpPr>
          <p:cNvPr id="143366" name="文本框 143365"/>
          <p:cNvSpPr txBox="1"/>
          <p:nvPr/>
        </p:nvSpPr>
        <p:spPr>
          <a:xfrm>
            <a:off x="2686050" y="2997200"/>
            <a:ext cx="6592888" cy="1198563"/>
          </a:xfrm>
          <a:prstGeom prst="rect">
            <a:avLst/>
          </a:prstGeom>
          <a:noFill/>
          <a:ln w="76200">
            <a:noFill/>
          </a:ln>
        </p:spPr>
        <p:txBody>
          <a:bodyPr wrap="none" anchor="t" anchorCtr="0">
            <a:spAutoFit/>
          </a:bodyPr>
          <a:p>
            <a:r>
              <a:rPr lang="zh-CN" altLang="en-US" sz="3600" b="1" dirty="0">
                <a:solidFill>
                  <a:srgbClr val="000066"/>
                </a:solidFill>
                <a:latin typeface="华文中宋" panose="02010600040101010101" pitchFamily="2" charset="-122"/>
                <a:ea typeface="华文中宋" panose="02010600040101010101" pitchFamily="2" charset="-122"/>
              </a:rPr>
              <a:t>“蝉躁林愈静，鸟鸣山更幽。”</a:t>
            </a:r>
            <a:endParaRPr lang="zh-CN" altLang="en-US" sz="3600" b="1" dirty="0">
              <a:solidFill>
                <a:srgbClr val="000066"/>
              </a:solidFill>
              <a:latin typeface="华文中宋" panose="02010600040101010101" pitchFamily="2" charset="-122"/>
              <a:ea typeface="华文中宋" panose="02010600040101010101" pitchFamily="2" charset="-122"/>
            </a:endParaRPr>
          </a:p>
          <a:p>
            <a:r>
              <a:rPr lang="zh-CN" altLang="en-US" sz="3600" b="1" dirty="0">
                <a:latin typeface="华文中宋" panose="02010600040101010101" pitchFamily="2" charset="-122"/>
                <a:ea typeface="华文中宋" panose="02010600040101010101" pitchFamily="2" charset="-122"/>
              </a:rPr>
              <a:t>           </a:t>
            </a:r>
            <a:r>
              <a:rPr lang="en-US" altLang="zh-CN" sz="3600" b="1" dirty="0">
                <a:solidFill>
                  <a:srgbClr val="000066"/>
                </a:solidFill>
                <a:latin typeface="华文中宋" panose="02010600040101010101" pitchFamily="2" charset="-122"/>
                <a:ea typeface="华文中宋" panose="02010600040101010101" pitchFamily="2" charset="-122"/>
              </a:rPr>
              <a:t>——</a:t>
            </a:r>
            <a:r>
              <a:rPr lang="zh-CN" altLang="en-US" sz="3200" b="1" dirty="0">
                <a:solidFill>
                  <a:srgbClr val="000066"/>
                </a:solidFill>
                <a:latin typeface="华文中宋" panose="02010600040101010101" pitchFamily="2" charset="-122"/>
                <a:ea typeface="华文中宋" panose="02010600040101010101" pitchFamily="2" charset="-122"/>
              </a:rPr>
              <a:t>南梁</a:t>
            </a:r>
            <a:r>
              <a:rPr lang="en-US" altLang="zh-CN" sz="3200" b="1" dirty="0">
                <a:solidFill>
                  <a:srgbClr val="000066"/>
                </a:solidFill>
                <a:latin typeface="华文中宋" panose="02010600040101010101" pitchFamily="2" charset="-122"/>
                <a:ea typeface="华文中宋" panose="02010600040101010101" pitchFamily="2" charset="-122"/>
              </a:rPr>
              <a:t>·</a:t>
            </a:r>
            <a:r>
              <a:rPr lang="zh-CN" altLang="en-US" sz="3200" b="1" dirty="0">
                <a:solidFill>
                  <a:srgbClr val="000066"/>
                </a:solidFill>
                <a:latin typeface="华文中宋" panose="02010600040101010101" pitchFamily="2" charset="-122"/>
                <a:ea typeface="华文中宋" panose="02010600040101010101" pitchFamily="2" charset="-122"/>
              </a:rPr>
              <a:t>王籍</a:t>
            </a:r>
            <a:endParaRPr lang="zh-CN" altLang="en-US" sz="3200" b="1" dirty="0">
              <a:solidFill>
                <a:srgbClr val="000066"/>
              </a:solidFill>
              <a:latin typeface="华文中宋" panose="02010600040101010101" pitchFamily="2" charset="-122"/>
              <a:ea typeface="华文中宋" panose="02010600040101010101" pitchFamily="2" charset="-122"/>
            </a:endParaRPr>
          </a:p>
        </p:txBody>
      </p:sp>
      <p:sp>
        <p:nvSpPr>
          <p:cNvPr id="143365" name="文本框 143364"/>
          <p:cNvSpPr txBox="1"/>
          <p:nvPr/>
        </p:nvSpPr>
        <p:spPr>
          <a:xfrm>
            <a:off x="8232775" y="5703888"/>
            <a:ext cx="1098550" cy="644525"/>
          </a:xfrm>
          <a:prstGeom prst="rect">
            <a:avLst/>
          </a:prstGeom>
          <a:noFill/>
          <a:ln w="76200">
            <a:noFill/>
          </a:ln>
        </p:spPr>
        <p:txBody>
          <a:bodyPr wrap="none" anchor="t" anchorCtr="0">
            <a:spAutoFit/>
          </a:bodyPr>
          <a:p>
            <a:r>
              <a:rPr lang="zh-CN" altLang="en-US" sz="3600" b="1" dirty="0">
                <a:solidFill>
                  <a:srgbClr val="000066"/>
                </a:solidFill>
                <a:latin typeface="Times New Roman" panose="02020603050405020304" pitchFamily="2" charset="0"/>
                <a:ea typeface="华文行楷" pitchFamily="2" charset="-122"/>
                <a:hlinkClick r:id="" action="ppaction://noaction"/>
              </a:rPr>
              <a:t>祖母</a:t>
            </a:r>
            <a:endParaRPr lang="zh-CN" altLang="en-US" sz="3600" b="1" dirty="0">
              <a:solidFill>
                <a:srgbClr val="000066"/>
              </a:solidFill>
              <a:latin typeface="Times New Roman" panose="02020603050405020304" pitchFamily="2" charset="0"/>
              <a:ea typeface="华文行楷" pitchFamily="2" charset="-122"/>
            </a:endParaRPr>
          </a:p>
        </p:txBody>
      </p:sp>
      <p:sp>
        <p:nvSpPr>
          <p:cNvPr id="53260" name="标题 143362"/>
          <p:cNvSpPr>
            <a:spLocks noGrp="1"/>
          </p:cNvSpPr>
          <p:nvPr>
            <p:ph type="title"/>
          </p:nvPr>
        </p:nvSpPr>
        <p:spPr>
          <a:xfrm>
            <a:off x="4491038" y="246063"/>
            <a:ext cx="2982912" cy="952500"/>
          </a:xfrm>
        </p:spPr>
        <p:txBody>
          <a:bodyPr anchor="ctr" anchorCtr="0"/>
          <a:p>
            <a:pPr algn="l"/>
            <a:r>
              <a:rPr lang="zh-CN" altLang="en-US" sz="4800" b="1" dirty="0">
                <a:solidFill>
                  <a:srgbClr val="FF0000"/>
                </a:solidFill>
                <a:latin typeface="微软雅黑" panose="020B0503020204020204" pitchFamily="34" charset="-122"/>
                <a:ea typeface="微软雅黑" panose="020B0503020204020204" pitchFamily="34" charset="-122"/>
              </a:rPr>
              <a:t>细节描写</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53260"/>
                                        </p:tgtEl>
                                        <p:attrNameLst>
                                          <p:attrName>style.visibility</p:attrName>
                                        </p:attrNameLst>
                                      </p:cBhvr>
                                      <p:to>
                                        <p:strVal val="visible"/>
                                      </p:to>
                                    </p:set>
                                    <p:anim calcmode="lin" valueType="num">
                                      <p:cBhvr additive="base">
                                        <p:cTn id="7" dur="1000" fill="hold"/>
                                        <p:tgtEl>
                                          <p:spTgt spid="53260"/>
                                        </p:tgtEl>
                                        <p:attrNameLst>
                                          <p:attrName>ppt_x</p:attrName>
                                        </p:attrNameLst>
                                      </p:cBhvr>
                                      <p:tavLst>
                                        <p:tav tm="0">
                                          <p:val>
                                            <p:strVal val="#ppt_x"/>
                                          </p:val>
                                        </p:tav>
                                        <p:tav tm="100000">
                                          <p:val>
                                            <p:strVal val="#ppt_x"/>
                                          </p:val>
                                        </p:tav>
                                      </p:tavLst>
                                    </p:anim>
                                    <p:anim calcmode="lin" valueType="num">
                                      <p:cBhvr additive="base">
                                        <p:cTn id="8" dur="1000" fill="hold"/>
                                        <p:tgtEl>
                                          <p:spTgt spid="5326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43368"/>
                                        </p:tgtEl>
                                        <p:attrNameLst>
                                          <p:attrName>style.visibility</p:attrName>
                                        </p:attrNameLst>
                                      </p:cBhvr>
                                      <p:to>
                                        <p:strVal val="visible"/>
                                      </p:to>
                                    </p:set>
                                    <p:animEffect transition="in" filter="wipe(left)">
                                      <p:cBhvr>
                                        <p:cTn id="12" dur="500"/>
                                        <p:tgtEl>
                                          <p:spTgt spid="143368"/>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143369"/>
                                        </p:tgtEl>
                                        <p:attrNameLst>
                                          <p:attrName>style.visibility</p:attrName>
                                        </p:attrNameLst>
                                      </p:cBhvr>
                                      <p:to>
                                        <p:strVal val="visible"/>
                                      </p:to>
                                    </p:set>
                                    <p:animEffect transition="in" filter="dissolve">
                                      <p:cBhvr>
                                        <p:cTn id="16" dur="500"/>
                                        <p:tgtEl>
                                          <p:spTgt spid="143369"/>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143367"/>
                                        </p:tgtEl>
                                        <p:attrNameLst>
                                          <p:attrName>style.visibility</p:attrName>
                                        </p:attrNameLst>
                                      </p:cBhvr>
                                      <p:to>
                                        <p:strVal val="visible"/>
                                      </p:to>
                                    </p:set>
                                    <p:animEffect transition="in" filter="dissolve">
                                      <p:cBhvr>
                                        <p:cTn id="20" dur="500"/>
                                        <p:tgtEl>
                                          <p:spTgt spid="143367"/>
                                        </p:tgtEl>
                                      </p:cBhvr>
                                    </p:animEffect>
                                  </p:childTnLst>
                                </p:cTn>
                              </p:par>
                            </p:childTnLst>
                          </p:cTn>
                        </p:par>
                        <p:par>
                          <p:cTn id="21" fill="hold">
                            <p:stCondLst>
                              <p:cond delay="2500"/>
                            </p:stCondLst>
                            <p:childTnLst>
                              <p:par>
                                <p:cTn id="22" presetID="3" presetClass="entr" presetSubtype="5" fill="hold" grpId="0" nodeType="afterEffect">
                                  <p:stCondLst>
                                    <p:cond delay="0"/>
                                  </p:stCondLst>
                                  <p:childTnLst>
                                    <p:set>
                                      <p:cBhvr>
                                        <p:cTn id="23" dur="1" fill="hold">
                                          <p:stCondLst>
                                            <p:cond delay="0"/>
                                          </p:stCondLst>
                                        </p:cTn>
                                        <p:tgtEl>
                                          <p:spTgt spid="143366"/>
                                        </p:tgtEl>
                                        <p:attrNameLst>
                                          <p:attrName>style.visibility</p:attrName>
                                        </p:attrNameLst>
                                      </p:cBhvr>
                                      <p:to>
                                        <p:strVal val="visible"/>
                                      </p:to>
                                    </p:set>
                                    <p:animEffect transition="in" filter="blinds(vertical)">
                                      <p:cBhvr>
                                        <p:cTn id="24" dur="500"/>
                                        <p:tgtEl>
                                          <p:spTgt spid="143366"/>
                                        </p:tgtEl>
                                      </p:cBhvr>
                                    </p:animEffect>
                                  </p:childTnLst>
                                </p:cTn>
                              </p:par>
                            </p:childTnLst>
                          </p:cTn>
                        </p:par>
                        <p:par>
                          <p:cTn id="25" fill="hold">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143372"/>
                                        </p:tgtEl>
                                        <p:attrNameLst>
                                          <p:attrName>style.visibility</p:attrName>
                                        </p:attrNameLst>
                                      </p:cBhvr>
                                      <p:to>
                                        <p:strVal val="visible"/>
                                      </p:to>
                                    </p:set>
                                    <p:animEffect transition="in" filter="dissolve">
                                      <p:cBhvr>
                                        <p:cTn id="28" dur="500"/>
                                        <p:tgtEl>
                                          <p:spTgt spid="143372"/>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43373"/>
                                        </p:tgtEl>
                                        <p:attrNameLst>
                                          <p:attrName>style.visibility</p:attrName>
                                        </p:attrNameLst>
                                      </p:cBhvr>
                                      <p:to>
                                        <p:strVal val="visible"/>
                                      </p:to>
                                    </p:set>
                                    <p:animEffect transition="in" filter="wipe(left)">
                                      <p:cBhvr>
                                        <p:cTn id="32" dur="500"/>
                                        <p:tgtEl>
                                          <p:spTgt spid="143373"/>
                                        </p:tgtEl>
                                      </p:cBhvr>
                                    </p:animEffect>
                                  </p:childTnLst>
                                </p:cTn>
                              </p:par>
                            </p:childTnLst>
                          </p:cTn>
                        </p:par>
                        <p:par>
                          <p:cTn id="33" fill="hold">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143365"/>
                                        </p:tgtEl>
                                        <p:attrNameLst>
                                          <p:attrName>style.visibility</p:attrName>
                                        </p:attrNameLst>
                                      </p:cBhvr>
                                      <p:to>
                                        <p:strVal val="visible"/>
                                      </p:to>
                                    </p:set>
                                    <p:animEffect transition="in" filter="dissolve">
                                      <p:cBhvr>
                                        <p:cTn id="36" dur="500"/>
                                        <p:tgtEl>
                                          <p:spTgt spid="143365"/>
                                        </p:tgtEl>
                                      </p:cBhvr>
                                    </p:animEffect>
                                  </p:childTnLst>
                                </p:cTn>
                              </p:par>
                            </p:childTnLst>
                          </p:cTn>
                        </p:par>
                        <p:par>
                          <p:cTn id="37" fill="hold">
                            <p:stCondLst>
                              <p:cond delay="4500"/>
                            </p:stCondLst>
                            <p:childTnLst>
                              <p:par>
                                <p:cTn id="38" presetID="9" presetClass="entr" presetSubtype="0" fill="hold" grpId="0" nodeType="afterEffect">
                                  <p:stCondLst>
                                    <p:cond delay="0"/>
                                  </p:stCondLst>
                                  <p:childTnLst>
                                    <p:set>
                                      <p:cBhvr>
                                        <p:cTn id="39" dur="1" fill="hold">
                                          <p:stCondLst>
                                            <p:cond delay="0"/>
                                          </p:stCondLst>
                                        </p:cTn>
                                        <p:tgtEl>
                                          <p:spTgt spid="143371"/>
                                        </p:tgtEl>
                                        <p:attrNameLst>
                                          <p:attrName>style.visibility</p:attrName>
                                        </p:attrNameLst>
                                      </p:cBhvr>
                                      <p:to>
                                        <p:strVal val="visible"/>
                                      </p:to>
                                    </p:set>
                                    <p:animEffect transition="in" filter="dissolve">
                                      <p:cBhvr>
                                        <p:cTn id="40" dur="500"/>
                                        <p:tgtEl>
                                          <p:spTgt spid="143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3" grpId="0"/>
      <p:bldP spid="143372" grpId="0"/>
      <p:bldP spid="143371" grpId="0"/>
      <p:bldP spid="143369" grpId="0"/>
      <p:bldP spid="143368" grpId="0"/>
      <p:bldP spid="143367" grpId="0"/>
      <p:bldP spid="143366" grpId="0"/>
      <p:bldP spid="143365" grpId="0"/>
      <p:bldP spid="532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5" name="TextBox 1"/>
          <p:cNvSpPr txBox="1"/>
          <p:nvPr/>
        </p:nvSpPr>
        <p:spPr>
          <a:xfrm>
            <a:off x="641350" y="3282950"/>
            <a:ext cx="11185525" cy="3044825"/>
          </a:xfrm>
          <a:prstGeom prst="rect">
            <a:avLst/>
          </a:prstGeom>
          <a:noFill/>
          <a:ln w="9525">
            <a:noFill/>
          </a:ln>
        </p:spPr>
        <p:txBody>
          <a:bodyPr wrap="square" anchor="t" anchorCtr="0">
            <a:spAutoFit/>
          </a:bodyPr>
          <a:p>
            <a:pPr>
              <a:lnSpc>
                <a:spcPct val="120000"/>
              </a:lnSpc>
            </a:pPr>
            <a:r>
              <a:rPr lang="en-US" altLang="zh-CN" sz="3200" b="1" dirty="0">
                <a:solidFill>
                  <a:srgbClr val="000000"/>
                </a:solidFill>
                <a:latin typeface="华文中宋" panose="02010600040101010101" pitchFamily="2" charset="-122"/>
                <a:ea typeface="华文中宋" panose="02010600040101010101" pitchFamily="2" charset="-122"/>
              </a:rPr>
              <a:t>      </a:t>
            </a:r>
            <a:r>
              <a:rPr lang="zh-CN" altLang="en-US" sz="3200" b="1" dirty="0">
                <a:solidFill>
                  <a:srgbClr val="000000"/>
                </a:solidFill>
                <a:latin typeface="华文中宋" panose="02010600040101010101" pitchFamily="2" charset="-122"/>
                <a:ea typeface="华文中宋" panose="02010600040101010101" pitchFamily="2" charset="-122"/>
              </a:rPr>
              <a:t>诸父异爨这一事件中有一处细节：</a:t>
            </a:r>
            <a:r>
              <a:rPr lang="zh-CN" altLang="en-US" sz="3200" b="1" dirty="0">
                <a:solidFill>
                  <a:srgbClr val="FF0000"/>
                </a:solidFill>
                <a:latin typeface="华文中宋" panose="02010600040101010101" pitchFamily="2" charset="-122"/>
                <a:ea typeface="华文中宋" panose="02010600040101010101" pitchFamily="2" charset="-122"/>
              </a:rPr>
              <a:t>内外多置小门墙，往往而是</a:t>
            </a:r>
            <a:r>
              <a:rPr lang="zh-CN" altLang="en-US" sz="3200" b="1" dirty="0">
                <a:solidFill>
                  <a:srgbClr val="000000"/>
                </a:solidFill>
                <a:latin typeface="华文中宋" panose="02010600040101010101" pitchFamily="2" charset="-122"/>
                <a:ea typeface="华文中宋" panose="02010600040101010101" pitchFamily="2" charset="-122"/>
              </a:rPr>
              <a:t>。从中我们读到了，一个大家族分家之后门墙林立的凌乱之景，这些门墙客观上意味着诸父之间生活的分离，但在情感上，却意味着彼此间的隔阂与淡漠。从中，我看到了归有光面对家族分崩离析的无奈与悲凉。</a:t>
            </a:r>
            <a:endParaRPr lang="zh-CN" altLang="en-US" sz="3200" b="1" dirty="0">
              <a:solidFill>
                <a:srgbClr val="000000"/>
              </a:solidFill>
              <a:latin typeface="华文中宋" panose="02010600040101010101" pitchFamily="2" charset="-122"/>
              <a:ea typeface="华文中宋" panose="02010600040101010101" pitchFamily="2" charset="-122"/>
            </a:endParaRPr>
          </a:p>
        </p:txBody>
      </p:sp>
      <p:sp>
        <p:nvSpPr>
          <p:cNvPr id="5" name="TextBox 1"/>
          <p:cNvSpPr txBox="1"/>
          <p:nvPr/>
        </p:nvSpPr>
        <p:spPr>
          <a:xfrm>
            <a:off x="641350" y="1784350"/>
            <a:ext cx="10907713" cy="1322388"/>
          </a:xfrm>
          <a:prstGeom prst="rect">
            <a:avLst/>
          </a:prstGeom>
          <a:noFill/>
          <a:ln w="9525">
            <a:noFill/>
          </a:ln>
        </p:spPr>
        <p:txBody>
          <a:bodyPr wrap="square" anchor="t" anchorCtr="0">
            <a:spAutoFit/>
          </a:bodyPr>
          <a:p>
            <a:r>
              <a:rPr lang="zh-CN" altLang="en-US" sz="4800" b="1" dirty="0">
                <a:solidFill>
                  <a:srgbClr val="000000"/>
                </a:solidFill>
                <a:latin typeface="楷体" panose="02010609060101010101" pitchFamily="49" charset="-122"/>
                <a:ea typeface="楷体" panose="02010609060101010101" pitchFamily="49" charset="-122"/>
              </a:rPr>
              <a:t> </a:t>
            </a:r>
            <a:r>
              <a:rPr lang="zh-CN" altLang="en-US" sz="4000" b="1" dirty="0">
                <a:solidFill>
                  <a:srgbClr val="000000"/>
                </a:solidFill>
                <a:latin typeface="楷体" panose="02010609060101010101" pitchFamily="49" charset="-122"/>
                <a:ea typeface="楷体" panose="02010609060101010101" pitchFamily="49" charset="-122"/>
              </a:rPr>
              <a:t> </a:t>
            </a:r>
            <a:r>
              <a:rPr lang="en-US" altLang="zh-CN" sz="3200" b="1" dirty="0">
                <a:solidFill>
                  <a:srgbClr val="7030A0"/>
                </a:solidFill>
                <a:latin typeface="楷体" panose="02010609060101010101" pitchFamily="49" charset="-122"/>
                <a:ea typeface="楷体" panose="02010609060101010101" pitchFamily="49" charset="-122"/>
              </a:rPr>
              <a:t>“</a:t>
            </a:r>
            <a:r>
              <a:rPr lang="zh-CN" altLang="en-US" sz="3200" b="1" dirty="0">
                <a:solidFill>
                  <a:srgbClr val="7030A0"/>
                </a:solidFill>
                <a:latin typeface="华文中宋" panose="02010600040101010101" pitchFamily="2" charset="-122"/>
                <a:ea typeface="华文中宋" panose="02010600040101010101" pitchFamily="2" charset="-122"/>
              </a:rPr>
              <a:t>迨诸父异爨，内外多置小门墙，往往而是。东犬西吠，客逾庖而宴，鸡栖于厅。庭中始为篱，已为墙，凡再变矣。</a:t>
            </a:r>
            <a:r>
              <a:rPr lang="en-US" altLang="zh-CN" sz="3200" b="1" dirty="0">
                <a:solidFill>
                  <a:srgbClr val="7030A0"/>
                </a:solidFill>
                <a:latin typeface="华文中宋" panose="02010600040101010101" pitchFamily="2" charset="-122"/>
                <a:ea typeface="华文中宋" panose="02010600040101010101" pitchFamily="2" charset="-122"/>
              </a:rPr>
              <a:t>”</a:t>
            </a:r>
            <a:endParaRPr lang="en-US" altLang="zh-CN" sz="3200" b="1" dirty="0">
              <a:solidFill>
                <a:srgbClr val="7030A0"/>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4416425" y="365125"/>
            <a:ext cx="2898775" cy="830263"/>
          </a:xfrm>
          <a:prstGeom prst="rect">
            <a:avLst/>
          </a:prstGeom>
          <a:noFill/>
          <a:ln w="9525">
            <a:noFill/>
          </a:ln>
        </p:spPr>
        <p:txBody>
          <a:bodyPr wrap="square" anchor="t" anchorCtr="0">
            <a:spAutoFit/>
          </a:bodyPr>
          <a:p>
            <a:r>
              <a:rPr lang="zh-CN" altLang="en-US" sz="4800" b="1" dirty="0">
                <a:solidFill>
                  <a:srgbClr val="FF0000"/>
                </a:solidFill>
                <a:latin typeface="微软雅黑" panose="020B0503020204020204" pitchFamily="34" charset="-122"/>
                <a:ea typeface="微软雅黑" panose="020B0503020204020204" pitchFamily="34" charset="-122"/>
              </a:rPr>
              <a:t>细节探究</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68363" y="1195388"/>
            <a:ext cx="3041650" cy="706438"/>
          </a:xfrm>
          <a:prstGeom prst="rect">
            <a:avLst/>
          </a:prstGeom>
          <a:noFill/>
        </p:spPr>
        <p:txBody>
          <a:bodyPr wrap="none" rtlCol="0">
            <a:spAutoFit/>
          </a:bodyPr>
          <a:p>
            <a:r>
              <a:rPr lang="en-US" altLang="zh-CN"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诸父异爨</a:t>
            </a:r>
            <a:r>
              <a:rPr lang="en-US" sz="2400" noProof="1">
                <a:latin typeface="仿宋" panose="02010609060101010101" charset="-122"/>
                <a:ea typeface="宋体" panose="02010600030101010101" pitchFamily="2" charset="-122"/>
                <a:cs typeface="+mn-cs"/>
                <a:sym typeface="+mn-ea"/>
              </a:rPr>
              <a:t> </a:t>
            </a:r>
            <a:r>
              <a:rPr lang="en-US" sz="1050" noProof="1">
                <a:latin typeface="仿宋" panose="02010609060101010101" charset="-122"/>
                <a:ea typeface="宋体" panose="02010600030101010101" pitchFamily="2" charset="-122"/>
                <a:cs typeface="+mn-cs"/>
                <a:sym typeface="+mn-ea"/>
              </a:rPr>
              <a:t> </a:t>
            </a:r>
            <a:endParaRPr lang="zh-CN" altLang="en-US" noProof="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24585"/>
                                        </p:tgtEl>
                                        <p:attrNameLst>
                                          <p:attrName>style.visibility</p:attrName>
                                        </p:attrNameLst>
                                      </p:cBhvr>
                                      <p:to>
                                        <p:strVal val="visible"/>
                                      </p:to>
                                    </p:set>
                                    <p:anim calcmode="lin" valueType="num">
                                      <p:cBhvr additive="base">
                                        <p:cTn id="25" dur="1000" fill="hold"/>
                                        <p:tgtEl>
                                          <p:spTgt spid="24585"/>
                                        </p:tgtEl>
                                        <p:attrNameLst>
                                          <p:attrName>ppt_x</p:attrName>
                                        </p:attrNameLst>
                                      </p:cBhvr>
                                      <p:tavLst>
                                        <p:tav tm="0">
                                          <p:val>
                                            <p:strVal val="#ppt_x"/>
                                          </p:val>
                                        </p:tav>
                                        <p:tav tm="100000">
                                          <p:val>
                                            <p:strVal val="#ppt_x"/>
                                          </p:val>
                                        </p:tav>
                                      </p:tavLst>
                                    </p:anim>
                                    <p:anim calcmode="lin" valueType="num">
                                      <p:cBhvr additive="base">
                                        <p:cTn id="26" dur="10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5"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5" name="TextBox 1"/>
          <p:cNvSpPr txBox="1"/>
          <p:nvPr/>
        </p:nvSpPr>
        <p:spPr>
          <a:xfrm>
            <a:off x="437515" y="373380"/>
            <a:ext cx="11411585" cy="6182995"/>
          </a:xfrm>
          <a:prstGeom prst="rect">
            <a:avLst/>
          </a:prstGeom>
          <a:noFill/>
          <a:ln w="9525">
            <a:noFill/>
          </a:ln>
        </p:spPr>
        <p:txBody>
          <a:bodyPr wrap="square" anchor="t" anchorCtr="0">
            <a:spAutoFit/>
          </a:bodyPr>
          <a:p>
            <a:pPr>
              <a:lnSpc>
                <a:spcPct val="110000"/>
              </a:lnSpc>
            </a:pPr>
            <a:r>
              <a:rPr lang="en-US" altLang="zh-CN" sz="2400" b="1" dirty="0">
                <a:solidFill>
                  <a:srgbClr val="000000"/>
                </a:solidFill>
                <a:latin typeface="楷体" panose="02010609060101010101" pitchFamily="49" charset="-122"/>
                <a:ea typeface="楷体" panose="02010609060101010101" pitchFamily="49" charset="-122"/>
              </a:rPr>
              <a:t>      </a:t>
            </a:r>
            <a:r>
              <a:rPr lang="zh-CN" altLang="en-US" sz="3600" b="1" dirty="0">
                <a:solidFill>
                  <a:srgbClr val="000000"/>
                </a:solidFill>
                <a:latin typeface="华文中宋" panose="02010600040101010101" pitchFamily="2" charset="-122"/>
                <a:ea typeface="华文中宋" panose="02010600040101010101" pitchFamily="2" charset="-122"/>
              </a:rPr>
              <a:t>描写伯父、叔父分家，从“东犬西吠，客逾庖而宴，鸡栖于厅”可以看出分家之后家里一派凌乱之景。</a:t>
            </a:r>
            <a:endParaRPr lang="zh-CN" altLang="en-US" sz="36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3600" b="1" dirty="0">
                <a:solidFill>
                  <a:srgbClr val="000000"/>
                </a:solidFill>
                <a:latin typeface="华文中宋" panose="02010600040101010101" pitchFamily="2" charset="-122"/>
                <a:ea typeface="华文中宋" panose="02010600040101010101" pitchFamily="2" charset="-122"/>
              </a:rPr>
              <a:t>      从“内外”“往往”强调出家里门墙林立。</a:t>
            </a:r>
            <a:endParaRPr lang="zh-CN" altLang="en-US" sz="36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3600" b="1" dirty="0">
                <a:solidFill>
                  <a:srgbClr val="000000"/>
                </a:solidFill>
                <a:latin typeface="华文中宋" panose="02010600040101010101" pitchFamily="2" charset="-122"/>
                <a:ea typeface="华文中宋" panose="02010600040101010101" pitchFamily="2" charset="-122"/>
              </a:rPr>
              <a:t>     “庭中始为篱，已为墙，凡再变矣”写出了随着时间的流逝，一个南北连通的大家族分崩离析。</a:t>
            </a:r>
            <a:endParaRPr lang="zh-CN" altLang="en-US" sz="36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3600" b="1" dirty="0">
                <a:solidFill>
                  <a:srgbClr val="000000"/>
                </a:solidFill>
                <a:latin typeface="华文中宋" panose="02010600040101010101" pitchFamily="2" charset="-122"/>
                <a:ea typeface="华文中宋" panose="02010600040101010101" pitchFamily="2" charset="-122"/>
              </a:rPr>
              <a:t>      到处都是的门墙代表着兄弟之间的淡漠、隔阂与疏离。</a:t>
            </a:r>
            <a:endParaRPr lang="zh-CN" altLang="en-US" sz="36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3600" b="1" dirty="0">
                <a:solidFill>
                  <a:srgbClr val="000000"/>
                </a:solidFill>
                <a:latin typeface="华文中宋" panose="02010600040101010101" pitchFamily="2" charset="-122"/>
                <a:ea typeface="华文中宋" panose="02010600040101010101" pitchFamily="2" charset="-122"/>
              </a:rPr>
              <a:t>      归氏一族到归有光之时家道日益衰落，面对诸父渐行渐远、家族分崩离析，他却无力挽回。</a:t>
            </a:r>
            <a:endParaRPr lang="zh-CN" altLang="en-US" sz="36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3600" b="1" dirty="0">
                <a:solidFill>
                  <a:srgbClr val="000000"/>
                </a:solidFill>
                <a:latin typeface="华文中宋" panose="02010600040101010101" pitchFamily="2" charset="-122"/>
                <a:ea typeface="华文中宋" panose="02010600040101010101" pitchFamily="2" charset="-122"/>
              </a:rPr>
              <a:t>       </a:t>
            </a:r>
            <a:r>
              <a:rPr lang="zh-CN" altLang="zh-CN" sz="3600" b="1">
                <a:solidFill>
                  <a:srgbClr val="FF0000"/>
                </a:solidFill>
                <a:latin typeface="华文中宋" panose="02010600040101010101" pitchFamily="2" charset="-122"/>
                <a:ea typeface="华文中宋" panose="02010600040101010101" pitchFamily="2" charset="-122"/>
              </a:rPr>
              <a:t>从中我们看到了他无奈、悲凉的情感。</a:t>
            </a:r>
            <a:endParaRPr lang="zh-CN" altLang="en-US" sz="2400" b="1" dirty="0">
              <a:solidFill>
                <a:srgbClr val="000000"/>
              </a:solidFill>
              <a:latin typeface="楷体" panose="02010609060101010101" pitchFamily="49" charset="-122"/>
              <a:ea typeface="楷体" panose="02010609060101010101" pitchFamily="49" charset="-122"/>
            </a:endParaRPr>
          </a:p>
        </p:txBody>
      </p:sp>
      <p:sp>
        <p:nvSpPr>
          <p:cNvPr id="12" name="文本框 11"/>
          <p:cNvSpPr txBox="1"/>
          <p:nvPr/>
        </p:nvSpPr>
        <p:spPr>
          <a:xfrm>
            <a:off x="4433888" y="5753100"/>
            <a:ext cx="5080000" cy="252413"/>
          </a:xfrm>
          <a:prstGeom prst="rect">
            <a:avLst/>
          </a:prstGeom>
          <a:noFill/>
          <a:ln w="9525">
            <a:noFill/>
          </a:ln>
        </p:spPr>
        <p:txBody>
          <a:bodyPr>
            <a:spAutoFit/>
          </a:bodyPr>
          <a:p>
            <a:r>
              <a:rPr lang="en-US" sz="1050" noProof="1">
                <a:latin typeface="仿宋" panose="02010609060101010101" charset="-122"/>
                <a:ea typeface="宋体" panose="02010600030101010101" pitchFamily="2" charset="-122"/>
                <a:cs typeface="+mn-cs"/>
              </a:rPr>
              <a:t> </a:t>
            </a:r>
            <a:endParaRPr lang="zh-CN" altLang="en-US" noProof="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p:cTn id="7" dur="1000" fill="hold"/>
                                        <p:tgtEl>
                                          <p:spTgt spid="24585"/>
                                        </p:tgtEl>
                                        <p:attrNameLst>
                                          <p:attrName>ppt_w</p:attrName>
                                        </p:attrNameLst>
                                      </p:cBhvr>
                                      <p:tavLst>
                                        <p:tav tm="0">
                                          <p:val>
                                            <p:strVal val="#ppt_w*0.70"/>
                                          </p:val>
                                        </p:tav>
                                        <p:tav tm="100000">
                                          <p:val>
                                            <p:strVal val="#ppt_w"/>
                                          </p:val>
                                        </p:tav>
                                      </p:tavLst>
                                    </p:anim>
                                    <p:anim calcmode="lin" valueType="num">
                                      <p:cBhvr>
                                        <p:cTn id="8" dur="1000" fill="hold"/>
                                        <p:tgtEl>
                                          <p:spTgt spid="24585"/>
                                        </p:tgtEl>
                                        <p:attrNameLst>
                                          <p:attrName>ppt_h</p:attrName>
                                        </p:attrNameLst>
                                      </p:cBhvr>
                                      <p:tavLst>
                                        <p:tav tm="0">
                                          <p:val>
                                            <p:strVal val="#ppt_h"/>
                                          </p:val>
                                        </p:tav>
                                        <p:tav tm="100000">
                                          <p:val>
                                            <p:strVal val="#ppt_h"/>
                                          </p:val>
                                        </p:tav>
                                      </p:tavLst>
                                    </p:anim>
                                    <p:animEffect transition="in" filter="fade">
                                      <p:cBhvr>
                                        <p:cTn id="9" dur="10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7" name="矩形 12"/>
          <p:cNvSpPr/>
          <p:nvPr/>
        </p:nvSpPr>
        <p:spPr>
          <a:xfrm>
            <a:off x="268288" y="2662238"/>
            <a:ext cx="11657012" cy="3881755"/>
          </a:xfrm>
          <a:prstGeom prst="rect">
            <a:avLst/>
          </a:prstGeom>
          <a:noFill/>
          <a:ln w="9525">
            <a:noFill/>
          </a:ln>
        </p:spPr>
        <p:txBody>
          <a:bodyPr wrap="square" anchor="t" anchorCtr="0">
            <a:spAutoFit/>
          </a:bodyPr>
          <a:p>
            <a:pPr>
              <a:lnSpc>
                <a:spcPct val="110000"/>
              </a:lnSpc>
            </a:pPr>
            <a:r>
              <a:rPr lang="en-US" altLang="zh-CN" sz="24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000000"/>
                </a:solidFill>
                <a:latin typeface="华文中宋" panose="02010600040101010101" pitchFamily="2" charset="-122"/>
                <a:ea typeface="华文中宋" panose="02010600040101010101" pitchFamily="2" charset="-122"/>
              </a:rPr>
              <a:t>借老妪之口来缅怀去世的母亲，有动作描写、语言描写——娘以指叩门扉曰：“儿寒乎？欲食乎？”归有光的姐姐在襁褓之中呱呱哭泣，娘亲此时在屋子西面的内室不能见到孩儿，但却急切地手扣门扉对女儿嘘寒问暖——是冷了，还是饿了？我们从中看到了一个</a:t>
            </a:r>
            <a:r>
              <a:rPr lang="zh-CN" altLang="en-US" sz="2800" b="1" dirty="0">
                <a:solidFill>
                  <a:srgbClr val="FF0000"/>
                </a:solidFill>
                <a:latin typeface="华文中宋" panose="02010600040101010101" pitchFamily="2" charset="-122"/>
                <a:ea typeface="华文中宋" panose="02010600040101010101" pitchFamily="2" charset="-122"/>
              </a:rPr>
              <a:t>关爱儿女的慈爱母亲形象</a:t>
            </a:r>
            <a:r>
              <a:rPr lang="zh-CN" altLang="en-US" sz="2800" b="1" dirty="0">
                <a:solidFill>
                  <a:srgbClr val="000000"/>
                </a:solidFill>
                <a:latin typeface="华文中宋" panose="02010600040101010101" pitchFamily="2" charset="-122"/>
                <a:ea typeface="华文中宋" panose="02010600040101010101" pitchFamily="2" charset="-122"/>
              </a:rPr>
              <a:t>，传达了作者对母亲的怀念。</a:t>
            </a:r>
            <a:endParaRPr lang="zh-CN" altLang="en-US" sz="2800" b="1" dirty="0">
              <a:solidFill>
                <a:srgbClr val="000000"/>
              </a:solidFill>
              <a:latin typeface="华文中宋" panose="02010600040101010101" pitchFamily="2" charset="-122"/>
              <a:ea typeface="华文中宋" panose="02010600040101010101" pitchFamily="2" charset="-122"/>
            </a:endParaRPr>
          </a:p>
          <a:p>
            <a:pPr>
              <a:lnSpc>
                <a:spcPct val="110000"/>
              </a:lnSpc>
            </a:pPr>
            <a:r>
              <a:rPr lang="zh-CN" altLang="en-US" sz="2800" b="1" dirty="0">
                <a:solidFill>
                  <a:srgbClr val="000000"/>
                </a:solidFill>
                <a:latin typeface="华文中宋" panose="02010600040101010101" pitchFamily="2" charset="-122"/>
                <a:ea typeface="华文中宋" panose="02010600040101010101" pitchFamily="2" charset="-122"/>
              </a:rPr>
              <a:t>    归有光的母亲一生为多子所苦，后为节育，听信奴仆偏方，喝下了田螺水，竟自此失声。听闻老妪说到母亲对儿女的嘘寒问暖，思及母亲失声后欲关爱儿女而不得，再加上多年</a:t>
            </a:r>
            <a:r>
              <a:rPr lang="zh-CN" altLang="en-US" sz="2800" b="1" dirty="0">
                <a:solidFill>
                  <a:srgbClr val="FF0000"/>
                </a:solidFill>
                <a:latin typeface="华文中宋" panose="02010600040101010101" pitchFamily="2" charset="-122"/>
                <a:ea typeface="华文中宋" panose="02010600040101010101" pitchFamily="2" charset="-122"/>
              </a:rPr>
              <a:t>对母亲的思念，</a:t>
            </a:r>
            <a:r>
              <a:rPr lang="zh-CN" altLang="en-US" sz="2800" b="1" dirty="0">
                <a:solidFill>
                  <a:srgbClr val="000000"/>
                </a:solidFill>
                <a:latin typeface="华文中宋" panose="02010600040101010101" pitchFamily="2" charset="-122"/>
                <a:ea typeface="华文中宋" panose="02010600040101010101" pitchFamily="2" charset="-122"/>
              </a:rPr>
              <a:t>内心该是何等的悲痛！</a:t>
            </a:r>
            <a:endParaRPr lang="zh-CN" altLang="en-US" sz="2800" b="1" dirty="0">
              <a:solidFill>
                <a:srgbClr val="000000"/>
              </a:solidFill>
              <a:latin typeface="华文中宋" panose="02010600040101010101" pitchFamily="2" charset="-122"/>
              <a:ea typeface="华文中宋" panose="02010600040101010101" pitchFamily="2" charset="-122"/>
            </a:endParaRPr>
          </a:p>
        </p:txBody>
      </p:sp>
      <p:sp>
        <p:nvSpPr>
          <p:cNvPr id="5" name="TextBox 1"/>
          <p:cNvSpPr txBox="1"/>
          <p:nvPr/>
        </p:nvSpPr>
        <p:spPr>
          <a:xfrm>
            <a:off x="406400" y="908050"/>
            <a:ext cx="11379200" cy="1697038"/>
          </a:xfrm>
          <a:prstGeom prst="rect">
            <a:avLst/>
          </a:prstGeom>
          <a:noFill/>
          <a:ln w="9525">
            <a:noFill/>
          </a:ln>
        </p:spPr>
        <p:txBody>
          <a:bodyPr wrap="square" anchor="t" anchorCtr="0">
            <a:spAutoFit/>
          </a:bodyPr>
          <a:p>
            <a:pPr>
              <a:lnSpc>
                <a:spcPct val="90000"/>
              </a:lnSpc>
            </a:pPr>
            <a:r>
              <a:rPr lang="en-US" altLang="zh-CN" sz="3200" b="1" dirty="0">
                <a:solidFill>
                  <a:srgbClr val="000000"/>
                </a:solidFill>
                <a:latin typeface="华文中宋" panose="02010600040101010101" pitchFamily="2" charset="-122"/>
                <a:ea typeface="华文中宋" panose="02010600040101010101" pitchFamily="2" charset="-122"/>
              </a:rPr>
              <a:t>      </a:t>
            </a:r>
            <a:r>
              <a:rPr lang="en-US" altLang="zh-CN" sz="2800" b="1" dirty="0">
                <a:solidFill>
                  <a:srgbClr val="7030A0"/>
                </a:solidFill>
                <a:latin typeface="华文中宋" panose="02010600040101010101" pitchFamily="2" charset="-122"/>
                <a:ea typeface="华文中宋" panose="02010600040101010101" pitchFamily="2" charset="-122"/>
              </a:rPr>
              <a:t>“</a:t>
            </a:r>
            <a:r>
              <a:rPr lang="zh-CN" altLang="en-US" sz="2800" b="1" dirty="0">
                <a:solidFill>
                  <a:srgbClr val="7030A0"/>
                </a:solidFill>
                <a:latin typeface="华文中宋" panose="02010600040101010101" pitchFamily="2" charset="-122"/>
                <a:ea typeface="华文中宋" panose="02010600040101010101" pitchFamily="2" charset="-122"/>
              </a:rPr>
              <a:t>家有老妪，尝居于此。妪，先大母婢也，乳二世，先妣抚之甚厚。室西连于中闺，先妣尝一至。妪每谓余曰：“某所，而母立于兹。”妪又曰：“汝姊在吾怀，呱呱而泣；娘以指叩门扉曰：‘儿寒乎？欲食乎？’吾从板外相为应答。”语未毕，余泣，妪亦泣。</a:t>
            </a:r>
            <a:r>
              <a:rPr lang="en-US" altLang="zh-CN" sz="2800" b="1" dirty="0">
                <a:solidFill>
                  <a:srgbClr val="7030A0"/>
                </a:solidFill>
                <a:latin typeface="华文中宋" panose="02010600040101010101" pitchFamily="2" charset="-122"/>
                <a:ea typeface="华文中宋" panose="02010600040101010101" pitchFamily="2" charset="-122"/>
              </a:rPr>
              <a:t>”</a:t>
            </a:r>
            <a:endParaRPr lang="en-US" altLang="zh-CN" sz="2800" b="1" dirty="0">
              <a:solidFill>
                <a:srgbClr val="7030A0"/>
              </a:solidFill>
              <a:latin typeface="华文中宋" panose="02010600040101010101" pitchFamily="2" charset="-122"/>
              <a:ea typeface="华文中宋" panose="02010600040101010101" pitchFamily="2" charset="-122"/>
            </a:endParaRPr>
          </a:p>
        </p:txBody>
      </p:sp>
      <p:sp>
        <p:nvSpPr>
          <p:cNvPr id="7" name="文本框 6"/>
          <p:cNvSpPr txBox="1"/>
          <p:nvPr/>
        </p:nvSpPr>
        <p:spPr>
          <a:xfrm>
            <a:off x="727075" y="201613"/>
            <a:ext cx="3041650" cy="706437"/>
          </a:xfrm>
          <a:prstGeom prst="rect">
            <a:avLst/>
          </a:prstGeom>
          <a:noFill/>
          <a:ln w="9525">
            <a:noFill/>
          </a:ln>
        </p:spPr>
        <p:txBody>
          <a:bodyPr wrap="none" anchor="t" anchorCtr="0">
            <a:spAutoFit/>
          </a:bodyPr>
          <a:p>
            <a:r>
              <a:rPr lang="en-US" altLang="zh-CN" sz="4000" b="1">
                <a:solidFill>
                  <a:srgbClr val="0E0ECE"/>
                </a:solidFill>
                <a:latin typeface="华文中宋" panose="02010600040101010101" pitchFamily="2" charset="-122"/>
                <a:ea typeface="华文中宋" panose="02010600040101010101" pitchFamily="2" charset="-122"/>
              </a:rPr>
              <a:t>2</a:t>
            </a:r>
            <a:r>
              <a:rPr lang="zh-CN" altLang="en-US" sz="4000" b="1">
                <a:solidFill>
                  <a:srgbClr val="0E0ECE"/>
                </a:solidFill>
                <a:latin typeface="华文中宋" panose="02010600040101010101" pitchFamily="2" charset="-122"/>
                <a:ea typeface="华文中宋" panose="02010600040101010101" pitchFamily="2" charset="-122"/>
              </a:rPr>
              <a:t>、</a:t>
            </a:r>
            <a:r>
              <a:rPr lang="zh-CN" altLang="zh-CN" sz="4000" b="1">
                <a:solidFill>
                  <a:srgbClr val="0E0ECE"/>
                </a:solidFill>
                <a:latin typeface="华文中宋" panose="02010600040101010101" pitchFamily="2" charset="-122"/>
                <a:ea typeface="华文中宋" panose="02010600040101010101" pitchFamily="2" charset="-122"/>
              </a:rPr>
              <a:t>老妪忆母</a:t>
            </a:r>
            <a:r>
              <a:rPr lang="en-US" altLang="zh-CN" sz="2400">
                <a:latin typeface="仿宋" panose="02010609060101010101" charset="-122"/>
                <a:ea typeface="宋体" panose="02010600030101010101" pitchFamily="2" charset="-122"/>
              </a:rPr>
              <a:t> </a:t>
            </a:r>
            <a:endParaRPr lang="zh-CN" altLang="en-US">
              <a:latin typeface="Calibri" panose="020F0502020204030204" pitchFamily="34" charset="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000" fill="hold">
                                          <p:stCondLst>
                                            <p:cond delay="0"/>
                                          </p:stCondLst>
                                        </p:cTn>
                                        <p:tgtEl>
                                          <p:spTgt spid="24587"/>
                                        </p:tgtEl>
                                        <p:attrNameLst>
                                          <p:attrName>style.visibility</p:attrName>
                                        </p:attrNameLst>
                                      </p:cBhvr>
                                      <p:to>
                                        <p:strVal val="visible"/>
                                      </p:to>
                                    </p:set>
                                    <p:anim calcmode="lin" valueType="num">
                                      <p:cBhvr additive="base">
                                        <p:cTn id="20" dur="1000" fill="hold"/>
                                        <p:tgtEl>
                                          <p:spTgt spid="24587"/>
                                        </p:tgtEl>
                                        <p:attrNameLst>
                                          <p:attrName>ppt_x</p:attrName>
                                        </p:attrNameLst>
                                      </p:cBhvr>
                                      <p:tavLst>
                                        <p:tav tm="0">
                                          <p:val>
                                            <p:strVal val="#ppt_x"/>
                                          </p:val>
                                        </p:tav>
                                        <p:tav tm="100000">
                                          <p:val>
                                            <p:strVal val="#ppt_x"/>
                                          </p:val>
                                        </p:tav>
                                      </p:tavLst>
                                    </p:anim>
                                    <p:anim calcmode="lin" valueType="num">
                                      <p:cBhvr additive="base">
                                        <p:cTn id="21" dur="1000" fill="hold"/>
                                        <p:tgtEl>
                                          <p:spTgt spid="24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7" name="矩形 12"/>
          <p:cNvSpPr/>
          <p:nvPr/>
        </p:nvSpPr>
        <p:spPr>
          <a:xfrm>
            <a:off x="160655" y="2680970"/>
            <a:ext cx="11957685" cy="3969385"/>
          </a:xfrm>
          <a:prstGeom prst="rect">
            <a:avLst/>
          </a:prstGeom>
          <a:noFill/>
          <a:ln w="9525">
            <a:noFill/>
          </a:ln>
        </p:spPr>
        <p:txBody>
          <a:bodyPr wrap="square" anchor="t" anchorCtr="0">
            <a:spAutoFit/>
          </a:bodyPr>
          <a:p>
            <a:r>
              <a:rPr lang="en-US" altLang="zh-CN" sz="24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000000"/>
                </a:solidFill>
                <a:latin typeface="华文中宋" panose="02010600040101010101" pitchFamily="2" charset="-122"/>
                <a:ea typeface="华文中宋" panose="02010600040101010101" pitchFamily="2" charset="-122"/>
              </a:rPr>
              <a:t>叙述祖母到轩中看望我一事，有语言——“吾儿，久不见若影，何竟日默默在此，大类女郎也？”“吾家读书久不效，儿之成，则可待乎！”有动作——以手阖门、持一象笏至。第一处语言描写—“孩儿，许久不见你的影子，怎么整天默默地呆在这里，像个女娃娃一样？”话语亲切、有趣，表面上是责备，实则让我们看到了一位年迈的祖母对孙儿的疼爱、关怀。“以手阖门”，动作轻微，生怕打扰到孙儿。从祖母的“自语”、手持象笏至的动作、离去前的再三叮咛中，我们读出了她对归有光苦读的赞许，更有对他的殷殷期盼和勉励。三处语言、两处动作，细腻平凡，但却把一位慈爱的祖母</a:t>
            </a:r>
            <a:r>
              <a:rPr lang="zh-CN" altLang="en-US" sz="2800" b="1" dirty="0">
                <a:solidFill>
                  <a:srgbClr val="FF0000"/>
                </a:solidFill>
                <a:latin typeface="华文中宋" panose="02010600040101010101" pitchFamily="2" charset="-122"/>
                <a:ea typeface="华文中宋" panose="02010600040101010101" pitchFamily="2" charset="-122"/>
              </a:rPr>
              <a:t>对孙儿的疼爱、赞许、期盼和勉励</a:t>
            </a:r>
            <a:r>
              <a:rPr lang="zh-CN" altLang="en-US" sz="2800" b="1" dirty="0">
                <a:solidFill>
                  <a:srgbClr val="000000"/>
                </a:solidFill>
                <a:latin typeface="华文中宋" panose="02010600040101010101" pitchFamily="2" charset="-122"/>
                <a:ea typeface="华文中宋" panose="02010600040101010101" pitchFamily="2" charset="-122"/>
              </a:rPr>
              <a:t>写得淋漓尽致，惟妙惟肖。</a:t>
            </a:r>
            <a:endParaRPr lang="zh-CN" altLang="en-US" sz="2800" b="1" dirty="0">
              <a:solidFill>
                <a:srgbClr val="000000"/>
              </a:solidFill>
              <a:latin typeface="华文中宋" panose="02010600040101010101" pitchFamily="2" charset="-122"/>
              <a:ea typeface="华文中宋" panose="02010600040101010101" pitchFamily="2" charset="-122"/>
            </a:endParaRPr>
          </a:p>
        </p:txBody>
      </p:sp>
      <p:sp>
        <p:nvSpPr>
          <p:cNvPr id="5" name="TextBox 1"/>
          <p:cNvSpPr txBox="1"/>
          <p:nvPr/>
        </p:nvSpPr>
        <p:spPr>
          <a:xfrm>
            <a:off x="466090" y="720725"/>
            <a:ext cx="11260138" cy="2027238"/>
          </a:xfrm>
          <a:prstGeom prst="rect">
            <a:avLst/>
          </a:prstGeom>
          <a:noFill/>
          <a:ln w="9525">
            <a:noFill/>
          </a:ln>
        </p:spPr>
        <p:txBody>
          <a:bodyPr wrap="square" anchor="t" anchorCtr="0">
            <a:spAutoFit/>
          </a:bodyPr>
          <a:p>
            <a:pPr>
              <a:lnSpc>
                <a:spcPct val="90000"/>
              </a:lnSpc>
            </a:pPr>
            <a:r>
              <a:rPr lang="en-US" altLang="zh-CN" sz="2800" b="1" dirty="0">
                <a:solidFill>
                  <a:srgbClr val="000000"/>
                </a:solidFill>
                <a:latin typeface="华文中宋" panose="02010600040101010101" pitchFamily="2" charset="-122"/>
                <a:ea typeface="华文中宋" panose="02010600040101010101" pitchFamily="2" charset="-122"/>
              </a:rPr>
              <a:t>      </a:t>
            </a:r>
            <a:r>
              <a:rPr lang="en-US" altLang="zh-CN" sz="2800" b="1" dirty="0">
                <a:solidFill>
                  <a:srgbClr val="7030A0"/>
                </a:solidFill>
                <a:latin typeface="华文中宋" panose="02010600040101010101" pitchFamily="2" charset="-122"/>
                <a:ea typeface="华文中宋" panose="02010600040101010101" pitchFamily="2" charset="-122"/>
              </a:rPr>
              <a:t>“</a:t>
            </a:r>
            <a:r>
              <a:rPr lang="zh-CN" altLang="en-US" sz="2800" b="1" dirty="0">
                <a:solidFill>
                  <a:srgbClr val="7030A0"/>
                </a:solidFill>
                <a:latin typeface="华文中宋" panose="02010600040101010101" pitchFamily="2" charset="-122"/>
                <a:ea typeface="华文中宋" panose="02010600040101010101" pitchFamily="2" charset="-122"/>
              </a:rPr>
              <a:t>余自束发，读书轩中，一日，大母过余曰：“吾儿，久不见若影，何竟日默默在此，大类女郎也？”比去，以手阖门，自语曰：“吾家读书久不效，儿之成，则可待乎！”顷之，持一象笏至，曰：“此吾祖太常公宣德间执此以朝，他日汝当用之！”瞻顾遗迹，如在昨日，令人长号不自禁。</a:t>
            </a:r>
            <a:r>
              <a:rPr lang="en-US" altLang="zh-CN" sz="2800" b="1" dirty="0">
                <a:solidFill>
                  <a:srgbClr val="7030A0"/>
                </a:solidFill>
                <a:latin typeface="华文中宋" panose="02010600040101010101" pitchFamily="2" charset="-122"/>
                <a:ea typeface="华文中宋" panose="02010600040101010101" pitchFamily="2" charset="-122"/>
              </a:rPr>
              <a:t>”</a:t>
            </a:r>
            <a:endParaRPr lang="en-US" altLang="zh-CN" sz="2800" b="1" dirty="0">
              <a:solidFill>
                <a:srgbClr val="7030A0"/>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566738" y="131763"/>
            <a:ext cx="3041650" cy="706437"/>
          </a:xfrm>
          <a:prstGeom prst="rect">
            <a:avLst/>
          </a:prstGeom>
          <a:noFill/>
          <a:ln w="9525">
            <a:noFill/>
          </a:ln>
        </p:spPr>
        <p:txBody>
          <a:bodyPr wrap="none" anchor="t" anchorCtr="0">
            <a:spAutoFit/>
          </a:bodyPr>
          <a:p>
            <a:r>
              <a:rPr lang="en-US" altLang="zh-CN" sz="4000" b="1">
                <a:solidFill>
                  <a:srgbClr val="0E0ECE"/>
                </a:solidFill>
                <a:latin typeface="华文中宋" panose="02010600040101010101" pitchFamily="2" charset="-122"/>
                <a:ea typeface="华文中宋" panose="02010600040101010101" pitchFamily="2" charset="-122"/>
              </a:rPr>
              <a:t>3</a:t>
            </a:r>
            <a:r>
              <a:rPr lang="zh-CN" altLang="en-US" sz="4000" b="1">
                <a:solidFill>
                  <a:srgbClr val="0E0ECE"/>
                </a:solidFill>
                <a:latin typeface="华文中宋" panose="02010600040101010101" pitchFamily="2" charset="-122"/>
                <a:ea typeface="华文中宋" panose="02010600040101010101" pitchFamily="2" charset="-122"/>
              </a:rPr>
              <a:t>、</a:t>
            </a:r>
            <a:r>
              <a:rPr lang="zh-CN" altLang="zh-CN" sz="4000" b="1">
                <a:solidFill>
                  <a:srgbClr val="0E0ECE"/>
                </a:solidFill>
                <a:latin typeface="华文中宋" panose="02010600040101010101" pitchFamily="2" charset="-122"/>
                <a:ea typeface="华文中宋" panose="02010600040101010101" pitchFamily="2" charset="-122"/>
              </a:rPr>
              <a:t>大母励志</a:t>
            </a:r>
            <a:r>
              <a:rPr lang="en-US" altLang="zh-CN" sz="2400">
                <a:latin typeface="仿宋" panose="02010609060101010101" charset="-122"/>
                <a:ea typeface="宋体" panose="02010600030101010101" pitchFamily="2" charset="-122"/>
              </a:rPr>
              <a:t> </a:t>
            </a:r>
            <a:endParaRPr lang="zh-CN" altLang="en-US">
              <a:latin typeface="Calibri" panose="020F0502020204030204" pitchFamily="34" charset="0"/>
              <a:ea typeface="宋体" panose="02010600030101010101" pitchFamily="2"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000" fill="hold">
                                          <p:stCondLst>
                                            <p:cond delay="0"/>
                                          </p:stCondLst>
                                        </p:cTn>
                                        <p:tgtEl>
                                          <p:spTgt spid="24587"/>
                                        </p:tgtEl>
                                        <p:attrNameLst>
                                          <p:attrName>style.visibility</p:attrName>
                                        </p:attrNameLst>
                                      </p:cBhvr>
                                      <p:to>
                                        <p:strVal val="visible"/>
                                      </p:to>
                                    </p:set>
                                    <p:anim calcmode="lin" valueType="num">
                                      <p:cBhvr additive="base">
                                        <p:cTn id="20" dur="1000" fill="hold"/>
                                        <p:tgtEl>
                                          <p:spTgt spid="24587"/>
                                        </p:tgtEl>
                                        <p:attrNameLst>
                                          <p:attrName>ppt_x</p:attrName>
                                        </p:attrNameLst>
                                      </p:cBhvr>
                                      <p:tavLst>
                                        <p:tav tm="0">
                                          <p:val>
                                            <p:strVal val="#ppt_x"/>
                                          </p:val>
                                        </p:tav>
                                        <p:tav tm="100000">
                                          <p:val>
                                            <p:strVal val="#ppt_x"/>
                                          </p:val>
                                        </p:tav>
                                      </p:tavLst>
                                    </p:anim>
                                    <p:anim calcmode="lin" valueType="num">
                                      <p:cBhvr additive="base">
                                        <p:cTn id="21" dur="1000" fill="hold"/>
                                        <p:tgtEl>
                                          <p:spTgt spid="24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7" name="矩形 12"/>
          <p:cNvSpPr/>
          <p:nvPr/>
        </p:nvSpPr>
        <p:spPr>
          <a:xfrm>
            <a:off x="325438" y="3171825"/>
            <a:ext cx="11539537" cy="2676525"/>
          </a:xfrm>
          <a:prstGeom prst="rect">
            <a:avLst/>
          </a:prstGeom>
          <a:noFill/>
          <a:ln w="9525">
            <a:noFill/>
          </a:ln>
        </p:spPr>
        <p:txBody>
          <a:bodyPr wrap="square" anchor="t" anchorCtr="0">
            <a:spAutoFit/>
          </a:bodyPr>
          <a:p>
            <a:r>
              <a:rPr lang="en-US" altLang="zh-CN" sz="2400" b="1" dirty="0">
                <a:solidFill>
                  <a:srgbClr val="000000"/>
                </a:solidFill>
                <a:latin typeface="楷体" panose="02010609060101010101" pitchFamily="49" charset="-122"/>
                <a:ea typeface="楷体" panose="02010609060101010101" pitchFamily="49" charset="-122"/>
              </a:rPr>
              <a:t>    </a:t>
            </a:r>
            <a:r>
              <a:rPr lang="zh-CN" altLang="en-US" sz="2800" b="1" dirty="0">
                <a:solidFill>
                  <a:srgbClr val="000000"/>
                </a:solidFill>
                <a:latin typeface="华文中宋" panose="02010600040101010101" pitchFamily="2" charset="-122"/>
                <a:ea typeface="华文中宋" panose="02010600040101010101" pitchFamily="2" charset="-122"/>
              </a:rPr>
              <a:t>在描写与亡妻轩中共处的生活场景中，我们读到夫妻二人和谐恩爱、琴瑟和鸣、伉俪情深。也许在妻去世后的无数个无眠的夜晚，他就在这树下独自回味两人曾经共度的美好时光，愁苦、相思、离情，百般滋味涌上心头。这树是他对妻子情感的化身。树愈繁茂，人离去愈久。时间愈久，思念愈深。树在人亡！物是人非！睹物思人，借景抒情，托物寄情，“不言情而情无限，言有尽而意无穷。”</a:t>
            </a:r>
            <a:r>
              <a:rPr lang="zh-CN" altLang="en-US" sz="2400" b="1" dirty="0">
                <a:solidFill>
                  <a:srgbClr val="000000"/>
                </a:solidFill>
                <a:latin typeface="楷体" panose="02010609060101010101" pitchFamily="49" charset="-122"/>
                <a:ea typeface="楷体" panose="02010609060101010101" pitchFamily="49" charset="-122"/>
              </a:rPr>
              <a:t> </a:t>
            </a:r>
            <a:endParaRPr lang="zh-CN" altLang="en-US" sz="2400" b="1" dirty="0">
              <a:solidFill>
                <a:srgbClr val="000000"/>
              </a:solidFill>
              <a:latin typeface="楷体" panose="02010609060101010101" pitchFamily="49" charset="-122"/>
              <a:ea typeface="楷体" panose="02010609060101010101" pitchFamily="49" charset="-122"/>
            </a:endParaRPr>
          </a:p>
        </p:txBody>
      </p:sp>
      <p:sp>
        <p:nvSpPr>
          <p:cNvPr id="5" name="TextBox 1"/>
          <p:cNvSpPr txBox="1"/>
          <p:nvPr/>
        </p:nvSpPr>
        <p:spPr>
          <a:xfrm>
            <a:off x="325438" y="925513"/>
            <a:ext cx="11541125" cy="2246312"/>
          </a:xfrm>
          <a:prstGeom prst="rect">
            <a:avLst/>
          </a:prstGeom>
          <a:noFill/>
          <a:ln w="9525">
            <a:noFill/>
          </a:ln>
        </p:spPr>
        <p:txBody>
          <a:bodyPr wrap="square" anchor="t" anchorCtr="0">
            <a:spAutoFit/>
          </a:bodyPr>
          <a:p>
            <a:r>
              <a:rPr lang="en-US" altLang="zh-CN" sz="2800" b="1" dirty="0">
                <a:solidFill>
                  <a:srgbClr val="000000"/>
                </a:solidFill>
                <a:latin typeface="华文中宋" panose="02010600040101010101" pitchFamily="2" charset="-122"/>
                <a:ea typeface="华文中宋" panose="02010600040101010101" pitchFamily="2" charset="-122"/>
              </a:rPr>
              <a:t>      </a:t>
            </a:r>
            <a:r>
              <a:rPr lang="en-US" altLang="zh-CN" sz="2800" b="1" dirty="0">
                <a:solidFill>
                  <a:srgbClr val="7030A0"/>
                </a:solidFill>
                <a:latin typeface="华文中宋" panose="02010600040101010101" pitchFamily="2" charset="-122"/>
                <a:ea typeface="华文中宋" panose="02010600040101010101" pitchFamily="2" charset="-122"/>
              </a:rPr>
              <a:t>“</a:t>
            </a:r>
            <a:r>
              <a:rPr lang="zh-CN" altLang="en-US" sz="2800" b="1" dirty="0">
                <a:solidFill>
                  <a:srgbClr val="7030A0"/>
                </a:solidFill>
                <a:latin typeface="华文中宋" panose="02010600040101010101" pitchFamily="2" charset="-122"/>
                <a:ea typeface="华文中宋" panose="02010600040101010101" pitchFamily="2" charset="-122"/>
              </a:rPr>
              <a:t>余既为此志，后五年，吾妻来归，时至轩中，从余问古事，或凭几学书。吾妻归宁，述诸小妹语曰：“闻姊家有阁子，且何谓阁子也？”其后六年，吾妻死，室坏不修。其后二年，余久卧病无聊，乃使人复葺南阁子，其制稍异于前。然自后余多在外，不常居。 庭有枇杷树，吾妻死之年所手植也，今已亭亭如盖矣。</a:t>
            </a:r>
            <a:r>
              <a:rPr lang="en-US" altLang="zh-CN" sz="2800" b="1" dirty="0">
                <a:solidFill>
                  <a:srgbClr val="7030A0"/>
                </a:solidFill>
                <a:latin typeface="华文中宋" panose="02010600040101010101" pitchFamily="2" charset="-122"/>
                <a:ea typeface="华文中宋" panose="02010600040101010101" pitchFamily="2" charset="-122"/>
              </a:rPr>
              <a:t>”</a:t>
            </a:r>
            <a:endParaRPr lang="en-US" altLang="zh-CN" sz="2800" b="1" dirty="0">
              <a:solidFill>
                <a:srgbClr val="7030A0"/>
              </a:solidFill>
              <a:latin typeface="华文中宋" panose="02010600040101010101" pitchFamily="2" charset="-122"/>
              <a:ea typeface="华文中宋" panose="02010600040101010101" pitchFamily="2" charset="-122"/>
            </a:endParaRPr>
          </a:p>
        </p:txBody>
      </p:sp>
      <p:sp>
        <p:nvSpPr>
          <p:cNvPr id="18436" name="文本框 6"/>
          <p:cNvSpPr txBox="1"/>
          <p:nvPr/>
        </p:nvSpPr>
        <p:spPr>
          <a:xfrm>
            <a:off x="654050" y="5848350"/>
            <a:ext cx="10563225" cy="828675"/>
          </a:xfrm>
          <a:prstGeom prst="rect">
            <a:avLst/>
          </a:prstGeom>
          <a:noFill/>
          <a:ln w="9525">
            <a:noFill/>
          </a:ln>
        </p:spPr>
        <p:txBody>
          <a:bodyPr wrap="square" anchor="t" anchorCtr="0">
            <a:spAutoFit/>
          </a:bodyPr>
          <a:p>
            <a:pPr>
              <a:lnSpc>
                <a:spcPct val="120000"/>
              </a:lnSpc>
            </a:pPr>
            <a:r>
              <a:rPr lang="en-US" altLang="zh-CN" sz="4000" b="1" dirty="0">
                <a:solidFill>
                  <a:srgbClr val="FF0000"/>
                </a:solidFill>
                <a:latin typeface="华文中宋" panose="02010600040101010101" pitchFamily="2" charset="-122"/>
                <a:ea typeface="华文中宋" panose="02010600040101010101" pitchFamily="2" charset="-122"/>
              </a:rPr>
              <a:t>树在人亡！物是人非！睹物思人，托物寄情</a:t>
            </a:r>
            <a:r>
              <a:rPr lang="zh-CN" altLang="en-US" sz="4000" b="1" dirty="0">
                <a:solidFill>
                  <a:srgbClr val="FF0000"/>
                </a:solidFill>
                <a:latin typeface="华文中宋" panose="02010600040101010101" pitchFamily="2" charset="-122"/>
                <a:ea typeface="华文中宋" panose="02010600040101010101" pitchFamily="2" charset="-122"/>
              </a:rPr>
              <a:t>！</a:t>
            </a:r>
            <a:endParaRPr lang="zh-CN" altLang="en-US" sz="4000" b="1" dirty="0">
              <a:solidFill>
                <a:srgbClr val="FF0000"/>
              </a:solidFill>
              <a:latin typeface="华文中宋" panose="02010600040101010101" pitchFamily="2" charset="-122"/>
              <a:ea typeface="华文中宋" panose="02010600040101010101" pitchFamily="2" charset="-122"/>
            </a:endParaRPr>
          </a:p>
        </p:txBody>
      </p:sp>
      <p:sp>
        <p:nvSpPr>
          <p:cNvPr id="2" name="文本框 1"/>
          <p:cNvSpPr txBox="1"/>
          <p:nvPr/>
        </p:nvSpPr>
        <p:spPr>
          <a:xfrm>
            <a:off x="654050" y="219075"/>
            <a:ext cx="3041650" cy="706438"/>
          </a:xfrm>
          <a:prstGeom prst="rect">
            <a:avLst/>
          </a:prstGeom>
          <a:noFill/>
        </p:spPr>
        <p:txBody>
          <a:bodyPr wrap="none" rtlCol="0">
            <a:spAutoFit/>
          </a:bodyPr>
          <a:p>
            <a:r>
              <a:rPr lang="en-US" altLang="zh-CN"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4</a:t>
            </a:r>
            <a:r>
              <a:rPr lang="zh-CN" altLang="en-US"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a:t>
            </a:r>
            <a:r>
              <a:rPr lang="zh-CN" sz="4000" b="1" noProof="1">
                <a:solidFill>
                  <a:srgbClr val="0E0ECE"/>
                </a:solidFill>
                <a:latin typeface="华文中宋" panose="02010600040101010101" pitchFamily="2" charset="-122"/>
                <a:ea typeface="华文中宋" panose="02010600040101010101" pitchFamily="2" charset="-122"/>
                <a:cs typeface="华文中宋" panose="02010600040101010101" pitchFamily="2" charset="-122"/>
                <a:sym typeface="+mn-ea"/>
              </a:rPr>
              <a:t>回忆亡妻</a:t>
            </a:r>
            <a:r>
              <a:rPr lang="en-US" sz="2400" noProof="1">
                <a:latin typeface="仿宋" panose="02010609060101010101" charset="-122"/>
                <a:ea typeface="宋体" panose="02010600030101010101" pitchFamily="2" charset="-122"/>
                <a:cs typeface="+mn-cs"/>
                <a:sym typeface="+mn-ea"/>
              </a:rPr>
              <a:t> </a:t>
            </a:r>
            <a:r>
              <a:rPr lang="en-US" sz="1050" noProof="1">
                <a:latin typeface="仿宋" panose="02010609060101010101" charset="-122"/>
                <a:ea typeface="宋体" panose="02010600030101010101" pitchFamily="2" charset="-122"/>
                <a:cs typeface="+mn-cs"/>
                <a:sym typeface="+mn-ea"/>
              </a:rPr>
              <a:t> </a:t>
            </a:r>
            <a:endParaRPr lang="zh-CN" altLang="en-US" noProof="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24587"/>
                                        </p:tgtEl>
                                        <p:attrNameLst>
                                          <p:attrName>style.visibility</p:attrName>
                                        </p:attrNameLst>
                                      </p:cBhvr>
                                      <p:to>
                                        <p:strVal val="visible"/>
                                      </p:to>
                                    </p:set>
                                    <p:anim calcmode="lin" valueType="num">
                                      <p:cBhvr additive="base">
                                        <p:cTn id="19" dur="1000" fill="hold"/>
                                        <p:tgtEl>
                                          <p:spTgt spid="24587"/>
                                        </p:tgtEl>
                                        <p:attrNameLst>
                                          <p:attrName>ppt_x</p:attrName>
                                        </p:attrNameLst>
                                      </p:cBhvr>
                                      <p:tavLst>
                                        <p:tav tm="0">
                                          <p:val>
                                            <p:strVal val="#ppt_x"/>
                                          </p:val>
                                        </p:tav>
                                        <p:tav tm="100000">
                                          <p:val>
                                            <p:strVal val="#ppt_x"/>
                                          </p:val>
                                        </p:tav>
                                      </p:tavLst>
                                    </p:anim>
                                    <p:anim calcmode="lin" valueType="num">
                                      <p:cBhvr additive="base">
                                        <p:cTn id="20" dur="1000" fill="hold"/>
                                        <p:tgtEl>
                                          <p:spTgt spid="2458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3" presetClass="entr" presetSubtype="16" fill="hold" grpId="0" nodeType="afterEffect">
                                  <p:stCondLst>
                                    <p:cond delay="0"/>
                                  </p:stCondLst>
                                  <p:childTnLst>
                                    <p:set>
                                      <p:cBhvr>
                                        <p:cTn id="23" dur="1000" fill="hold">
                                          <p:stCondLst>
                                            <p:cond delay="0"/>
                                          </p:stCondLst>
                                        </p:cTn>
                                        <p:tgtEl>
                                          <p:spTgt spid="18436"/>
                                        </p:tgtEl>
                                        <p:attrNameLst>
                                          <p:attrName>style.visibility</p:attrName>
                                        </p:attrNameLst>
                                      </p:cBhvr>
                                      <p:to>
                                        <p:strVal val="visible"/>
                                      </p:to>
                                    </p:set>
                                    <p:anim calcmode="lin" valueType="num">
                                      <p:cBhvr>
                                        <p:cTn id="24" dur="1000" fill="hold"/>
                                        <p:tgtEl>
                                          <p:spTgt spid="18436"/>
                                        </p:tgtEl>
                                        <p:attrNameLst>
                                          <p:attrName>ppt_w</p:attrName>
                                        </p:attrNameLst>
                                      </p:cBhvr>
                                      <p:tavLst>
                                        <p:tav tm="0">
                                          <p:val>
                                            <p:fltVal val="0.000000"/>
                                          </p:val>
                                        </p:tav>
                                        <p:tav tm="100000">
                                          <p:val>
                                            <p:strVal val="#ppt_w"/>
                                          </p:val>
                                        </p:tav>
                                      </p:tavLst>
                                    </p:anim>
                                    <p:anim calcmode="lin" valueType="num">
                                      <p:cBhvr>
                                        <p:cTn id="25" dur="1000" fill="hold"/>
                                        <p:tgtEl>
                                          <p:spTgt spid="1843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5" grpId="0"/>
      <p:bldP spid="1843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文本框 1"/>
          <p:cNvSpPr txBox="1"/>
          <p:nvPr/>
        </p:nvSpPr>
        <p:spPr>
          <a:xfrm>
            <a:off x="568325" y="266700"/>
            <a:ext cx="2417763" cy="768350"/>
          </a:xfrm>
          <a:prstGeom prst="rect">
            <a:avLst/>
          </a:prstGeom>
          <a:noFill/>
          <a:ln w="9525">
            <a:noFill/>
          </a:ln>
        </p:spPr>
        <p:txBody>
          <a:bodyPr wrap="none" anchor="t" anchorCtr="0">
            <a:spAutoFit/>
          </a:bodyPr>
          <a:p>
            <a:r>
              <a:rPr lang="zh-CN" altLang="en-US" sz="4400" b="1" dirty="0">
                <a:solidFill>
                  <a:srgbClr val="FF0000"/>
                </a:solidFill>
                <a:latin typeface="微软雅黑" panose="020B0503020204020204" pitchFamily="34" charset="-122"/>
                <a:ea typeface="微软雅黑" panose="020B0503020204020204" pitchFamily="34" charset="-122"/>
              </a:rPr>
              <a:t>作者简介</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pic>
        <p:nvPicPr>
          <p:cNvPr id="28676" name="图片 63489" descr="东方065"/>
          <p:cNvPicPr>
            <a:picLocks noChangeAspect="1"/>
          </p:cNvPicPr>
          <p:nvPr>
            <p:custDataLst>
              <p:tags r:id="rId1"/>
            </p:custDataLst>
          </p:nvPr>
        </p:nvPicPr>
        <p:blipFill>
          <a:blip r:embed="rId2"/>
          <a:srcRect l="15703" t="17944" r="19359" b="10907"/>
          <a:stretch>
            <a:fillRect/>
          </a:stretch>
        </p:blipFill>
        <p:spPr>
          <a:xfrm>
            <a:off x="288925" y="1035050"/>
            <a:ext cx="2974975" cy="3632200"/>
          </a:xfrm>
          <a:prstGeom prst="rect">
            <a:avLst/>
          </a:prstGeom>
          <a:noFill/>
          <a:ln w="9525">
            <a:noFill/>
          </a:ln>
        </p:spPr>
      </p:pic>
      <p:pic>
        <p:nvPicPr>
          <p:cNvPr id="28677" name="图片 3" descr="IMG_257"/>
          <p:cNvPicPr>
            <a:picLocks noChangeAspect="1"/>
          </p:cNvPicPr>
          <p:nvPr/>
        </p:nvPicPr>
        <p:blipFill>
          <a:blip r:embed="rId3"/>
          <a:stretch>
            <a:fillRect/>
          </a:stretch>
        </p:blipFill>
        <p:spPr>
          <a:xfrm>
            <a:off x="288925" y="2286000"/>
            <a:ext cx="1438275" cy="2381250"/>
          </a:xfrm>
          <a:prstGeom prst="rect">
            <a:avLst/>
          </a:prstGeom>
          <a:noFill/>
          <a:ln w="9525">
            <a:noFill/>
          </a:ln>
        </p:spPr>
      </p:pic>
      <p:sp>
        <p:nvSpPr>
          <p:cNvPr id="24585" name="TextBox 1"/>
          <p:cNvSpPr txBox="1"/>
          <p:nvPr/>
        </p:nvSpPr>
        <p:spPr>
          <a:xfrm>
            <a:off x="3468688" y="266700"/>
            <a:ext cx="8420100" cy="4399915"/>
          </a:xfrm>
          <a:prstGeom prst="rect">
            <a:avLst/>
          </a:prstGeom>
          <a:noFill/>
          <a:ln w="9525">
            <a:noFill/>
          </a:ln>
        </p:spPr>
        <p:txBody>
          <a:bodyPr wrap="square" anchor="t" anchorCtr="0">
            <a:spAutoFit/>
          </a:bodyPr>
          <a:p>
            <a:r>
              <a:rPr lang="en-US" altLang="zh-CN" sz="2800" b="1" dirty="0">
                <a:solidFill>
                  <a:srgbClr val="000000"/>
                </a:solidFill>
                <a:latin typeface="华文中宋" panose="02010600040101010101" pitchFamily="2" charset="-122"/>
                <a:ea typeface="华文中宋" panose="02010600040101010101" pitchFamily="2" charset="-122"/>
              </a:rPr>
              <a:t>      </a:t>
            </a:r>
            <a:r>
              <a:rPr lang="zh-CN" altLang="zh-CN" sz="2800" b="1" dirty="0">
                <a:solidFill>
                  <a:srgbClr val="000000"/>
                </a:solidFill>
                <a:latin typeface="华文中宋" panose="02010600040101010101" pitchFamily="2" charset="-122"/>
                <a:ea typeface="华文中宋" panose="02010600040101010101" pitchFamily="2" charset="-122"/>
              </a:rPr>
              <a:t>归有光（1507—1571），字熙甫，又字开甫，别号震川，又号项脊生，世称“震川先生”。明朝中期散文家、官员。汉族，苏州府太仓州昆山县（今江苏昆山）宣化里人。嘉靖十九年，归有光中举人，之后参加会试，八次落第，遂徙居嘉定安亭江上，读书谈道，学徒众多。嘉靖三十三年，倭寇作乱，归有光入城筹守御，作《御倭议》。嘉靖四十四年，归有光六十岁时方成进士，历长兴知县、顺德通判、南京太仆寺丞，故称“归太仆”，留掌内阁制敕房，参与编修《世宗实录》。隆庆五年病逝  。</a:t>
            </a:r>
            <a:endParaRPr lang="zh-CN" altLang="zh-CN" sz="2800" b="1" dirty="0">
              <a:solidFill>
                <a:srgbClr val="000000"/>
              </a:solidFill>
              <a:latin typeface="华文中宋" panose="02010600040101010101" pitchFamily="2" charset="-122"/>
              <a:ea typeface="华文中宋" panose="02010600040101010101" pitchFamily="2" charset="-122"/>
            </a:endParaRPr>
          </a:p>
        </p:txBody>
      </p:sp>
      <p:sp>
        <p:nvSpPr>
          <p:cNvPr id="19464" name="文本框 99"/>
          <p:cNvSpPr txBox="1"/>
          <p:nvPr/>
        </p:nvSpPr>
        <p:spPr>
          <a:xfrm>
            <a:off x="451485" y="4826318"/>
            <a:ext cx="11288713" cy="1814830"/>
          </a:xfrm>
          <a:prstGeom prst="rect">
            <a:avLst/>
          </a:prstGeom>
          <a:noFill/>
          <a:ln w="9525">
            <a:noFill/>
          </a:ln>
        </p:spPr>
        <p:txBody>
          <a:bodyPr wrap="square" anchor="t" anchorCtr="0">
            <a:spAutoFit/>
          </a:bodyPr>
          <a:p>
            <a:pPr indent="266700"/>
            <a:r>
              <a:rPr lang="en-US" altLang="zh-CN" sz="2800" b="1">
                <a:solidFill>
                  <a:srgbClr val="FF0000"/>
                </a:solidFill>
                <a:latin typeface="华文中宋" panose="02010600040101010101" pitchFamily="2" charset="-122"/>
                <a:ea typeface="华文中宋" panose="02010600040101010101" pitchFamily="2" charset="-122"/>
              </a:rPr>
              <a:t>    </a:t>
            </a:r>
            <a:r>
              <a:rPr lang="zh-CN" altLang="zh-CN" sz="2800" b="1">
                <a:solidFill>
                  <a:srgbClr val="FF0000"/>
                </a:solidFill>
                <a:latin typeface="华文中宋" panose="02010600040101010101" pitchFamily="2" charset="-122"/>
                <a:ea typeface="华文中宋" panose="02010600040101010101" pitchFamily="2" charset="-122"/>
              </a:rPr>
              <a:t>归有光崇尚唐宋古文，其散文风格朴实，感情真挚，是明代</a:t>
            </a:r>
            <a:r>
              <a:rPr lang="en-US" altLang="zh-CN" sz="2800" b="1">
                <a:solidFill>
                  <a:srgbClr val="FF0000"/>
                </a:solidFill>
                <a:latin typeface="华文中宋" panose="02010600040101010101" pitchFamily="2" charset="-122"/>
                <a:ea typeface="华文中宋" panose="02010600040101010101" pitchFamily="2" charset="-122"/>
              </a:rPr>
              <a:t>“</a:t>
            </a:r>
            <a:r>
              <a:rPr lang="zh-CN" altLang="en-US" sz="2800" b="1">
                <a:solidFill>
                  <a:srgbClr val="1F23C8"/>
                </a:solidFill>
                <a:latin typeface="华文中宋" panose="02010600040101010101" pitchFamily="2" charset="-122"/>
                <a:ea typeface="华文中宋" panose="02010600040101010101" pitchFamily="2" charset="-122"/>
              </a:rPr>
              <a:t>唐宋派</a:t>
            </a:r>
            <a:r>
              <a:rPr lang="zh-CN" altLang="zh-CN" sz="2800" b="1">
                <a:solidFill>
                  <a:srgbClr val="FF0000"/>
                </a:solidFill>
                <a:latin typeface="华文中宋" panose="02010600040101010101" pitchFamily="2" charset="-122"/>
                <a:ea typeface="华文中宋" panose="02010600040101010101" pitchFamily="2" charset="-122"/>
              </a:rPr>
              <a:t>”代表作家，被称为“</a:t>
            </a:r>
            <a:r>
              <a:rPr lang="zh-CN" altLang="zh-CN" sz="2800" b="1">
                <a:solidFill>
                  <a:srgbClr val="1F23C8"/>
                </a:solidFill>
                <a:latin typeface="华文中宋" panose="02010600040101010101" pitchFamily="2" charset="-122"/>
                <a:ea typeface="华文中宋" panose="02010600040101010101" pitchFamily="2" charset="-122"/>
              </a:rPr>
              <a:t>今之欧阳修</a:t>
            </a:r>
            <a:r>
              <a:rPr lang="zh-CN" altLang="zh-CN" sz="2800" b="1">
                <a:solidFill>
                  <a:srgbClr val="FF0000"/>
                </a:solidFill>
                <a:latin typeface="华文中宋" panose="02010600040101010101" pitchFamily="2" charset="-122"/>
                <a:ea typeface="华文中宋" panose="02010600040101010101" pitchFamily="2" charset="-122"/>
              </a:rPr>
              <a:t>”，后人称赞其散文为“</a:t>
            </a:r>
            <a:r>
              <a:rPr lang="zh-CN" altLang="zh-CN" sz="2800" b="1">
                <a:solidFill>
                  <a:srgbClr val="1F23C8"/>
                </a:solidFill>
                <a:latin typeface="华文中宋" panose="02010600040101010101" pitchFamily="2" charset="-122"/>
                <a:ea typeface="华文中宋" panose="02010600040101010101" pitchFamily="2" charset="-122"/>
              </a:rPr>
              <a:t>明文第一</a:t>
            </a:r>
            <a:r>
              <a:rPr lang="zh-CN" altLang="zh-CN" sz="2800" b="1">
                <a:solidFill>
                  <a:srgbClr val="FF0000"/>
                </a:solidFill>
                <a:latin typeface="华文中宋" panose="02010600040101010101" pitchFamily="2" charset="-122"/>
                <a:ea typeface="华文中宋" panose="02010600040101010101" pitchFamily="2" charset="-122"/>
              </a:rPr>
              <a:t>”。与</a:t>
            </a:r>
            <a:r>
              <a:rPr lang="zh-CN" altLang="zh-CN" sz="2800" b="1">
                <a:solidFill>
                  <a:srgbClr val="1F23C8"/>
                </a:solidFill>
                <a:latin typeface="华文中宋" panose="02010600040101010101" pitchFamily="2" charset="-122"/>
                <a:ea typeface="华文中宋" panose="02010600040101010101" pitchFamily="2" charset="-122"/>
              </a:rPr>
              <a:t>唐顺之、王慎中</a:t>
            </a:r>
            <a:r>
              <a:rPr lang="zh-CN" altLang="zh-CN" sz="2800" b="1">
                <a:solidFill>
                  <a:srgbClr val="FF0000"/>
                </a:solidFill>
                <a:latin typeface="华文中宋" panose="02010600040101010101" pitchFamily="2" charset="-122"/>
                <a:ea typeface="华文中宋" panose="02010600040101010101" pitchFamily="2" charset="-122"/>
              </a:rPr>
              <a:t>并称为“</a:t>
            </a:r>
            <a:r>
              <a:rPr lang="zh-CN" altLang="zh-CN" sz="2800" b="1">
                <a:solidFill>
                  <a:srgbClr val="1F23C8"/>
                </a:solidFill>
                <a:latin typeface="华文中宋" panose="02010600040101010101" pitchFamily="2" charset="-122"/>
                <a:ea typeface="华文中宋" panose="02010600040101010101" pitchFamily="2" charset="-122"/>
              </a:rPr>
              <a:t>嘉靖三大家</a:t>
            </a:r>
            <a:r>
              <a:rPr lang="zh-CN" altLang="zh-CN" sz="2800" b="1">
                <a:solidFill>
                  <a:srgbClr val="FF0000"/>
                </a:solidFill>
                <a:latin typeface="华文中宋" panose="02010600040101010101" pitchFamily="2" charset="-122"/>
                <a:ea typeface="华文中宋" panose="02010600040101010101" pitchFamily="2" charset="-122"/>
              </a:rPr>
              <a:t>”，又与</a:t>
            </a:r>
            <a:r>
              <a:rPr lang="zh-CN" altLang="zh-CN" sz="2800" b="1">
                <a:solidFill>
                  <a:srgbClr val="1F23C8"/>
                </a:solidFill>
                <a:latin typeface="华文中宋" panose="02010600040101010101" pitchFamily="2" charset="-122"/>
                <a:ea typeface="华文中宋" panose="02010600040101010101" pitchFamily="2" charset="-122"/>
              </a:rPr>
              <a:t>胡友信</a:t>
            </a:r>
            <a:r>
              <a:rPr lang="zh-CN" altLang="zh-CN" sz="2800" b="1">
                <a:solidFill>
                  <a:srgbClr val="FF0000"/>
                </a:solidFill>
                <a:latin typeface="华文中宋" panose="02010600040101010101" pitchFamily="2" charset="-122"/>
                <a:ea typeface="华文中宋" panose="02010600040101010101" pitchFamily="2" charset="-122"/>
              </a:rPr>
              <a:t>齐名，世称“</a:t>
            </a:r>
            <a:r>
              <a:rPr lang="zh-CN" altLang="zh-CN" sz="2800" b="1">
                <a:solidFill>
                  <a:srgbClr val="1F23C8"/>
                </a:solidFill>
                <a:latin typeface="华文中宋" panose="02010600040101010101" pitchFamily="2" charset="-122"/>
                <a:ea typeface="华文中宋" panose="02010600040101010101" pitchFamily="2" charset="-122"/>
              </a:rPr>
              <a:t>归、胡</a:t>
            </a:r>
            <a:r>
              <a:rPr lang="zh-CN" altLang="zh-CN" sz="2800" b="1">
                <a:solidFill>
                  <a:srgbClr val="FF0000"/>
                </a:solidFill>
                <a:latin typeface="华文中宋" panose="02010600040101010101" pitchFamily="2" charset="-122"/>
                <a:ea typeface="华文中宋" panose="02010600040101010101" pitchFamily="2" charset="-122"/>
              </a:rPr>
              <a:t>”。著有《</a:t>
            </a:r>
            <a:r>
              <a:rPr lang="zh-CN" altLang="zh-CN" sz="2800" b="1">
                <a:solidFill>
                  <a:srgbClr val="1F23C8"/>
                </a:solidFill>
                <a:latin typeface="华文中宋" panose="02010600040101010101" pitchFamily="2" charset="-122"/>
                <a:ea typeface="华文中宋" panose="02010600040101010101" pitchFamily="2" charset="-122"/>
              </a:rPr>
              <a:t>震川先生集</a:t>
            </a:r>
            <a:r>
              <a:rPr lang="zh-CN" altLang="zh-CN" sz="2800" b="1">
                <a:solidFill>
                  <a:srgbClr val="FF0000"/>
                </a:solidFill>
                <a:latin typeface="华文中宋" panose="02010600040101010101" pitchFamily="2" charset="-122"/>
                <a:ea typeface="华文中宋" panose="02010600040101010101" pitchFamily="2" charset="-122"/>
              </a:rPr>
              <a:t>》、《</a:t>
            </a:r>
            <a:r>
              <a:rPr lang="zh-CN" altLang="zh-CN" sz="2800" b="1">
                <a:solidFill>
                  <a:srgbClr val="1F23C8"/>
                </a:solidFill>
                <a:latin typeface="华文中宋" panose="02010600040101010101" pitchFamily="2" charset="-122"/>
                <a:ea typeface="华文中宋" panose="02010600040101010101" pitchFamily="2" charset="-122"/>
              </a:rPr>
              <a:t>三吴水利录</a:t>
            </a:r>
            <a:r>
              <a:rPr lang="zh-CN" altLang="zh-CN" sz="2800" b="1">
                <a:solidFill>
                  <a:srgbClr val="FF0000"/>
                </a:solidFill>
                <a:latin typeface="华文中宋" panose="02010600040101010101" pitchFamily="2" charset="-122"/>
                <a:ea typeface="华文中宋" panose="02010600040101010101" pitchFamily="2" charset="-122"/>
              </a:rPr>
              <a:t>》等。</a:t>
            </a:r>
            <a:endParaRPr lang="zh-CN" altLang="en-US" sz="2800" b="1">
              <a:solidFill>
                <a:srgbClr val="FF0000"/>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8675"/>
                                        </p:tgtEl>
                                        <p:attrNameLst>
                                          <p:attrName>style.visibility</p:attrName>
                                        </p:attrNameLst>
                                      </p:cBhvr>
                                      <p:to>
                                        <p:strVal val="visible"/>
                                      </p:to>
                                    </p:set>
                                    <p:anim calcmode="lin" valueType="num">
                                      <p:cBhvr additive="base">
                                        <p:cTn id="7" dur="1000" fill="hold"/>
                                        <p:tgtEl>
                                          <p:spTgt spid="28675"/>
                                        </p:tgtEl>
                                        <p:attrNameLst>
                                          <p:attrName>ppt_x</p:attrName>
                                        </p:attrNameLst>
                                      </p:cBhvr>
                                      <p:tavLst>
                                        <p:tav tm="0">
                                          <p:val>
                                            <p:strVal val="#ppt_x"/>
                                          </p:val>
                                        </p:tav>
                                        <p:tav tm="100000">
                                          <p:val>
                                            <p:strVal val="#ppt_x"/>
                                          </p:val>
                                        </p:tav>
                                      </p:tavLst>
                                    </p:anim>
                                    <p:anim calcmode="lin" valueType="num">
                                      <p:cBhvr additive="base">
                                        <p:cTn id="8" dur="1000" fill="hold"/>
                                        <p:tgtEl>
                                          <p:spTgt spid="286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000" fill="hold">
                                          <p:stCondLst>
                                            <p:cond delay="0"/>
                                          </p:stCondLst>
                                        </p:cTn>
                                        <p:tgtEl>
                                          <p:spTgt spid="28676"/>
                                        </p:tgtEl>
                                        <p:attrNameLst>
                                          <p:attrName>style.visibility</p:attrName>
                                        </p:attrNameLst>
                                      </p:cBhvr>
                                      <p:to>
                                        <p:strVal val="visible"/>
                                      </p:to>
                                    </p:set>
                                    <p:anim calcmode="lin" valueType="num">
                                      <p:cBhvr additive="base">
                                        <p:cTn id="11" dur="1000" fill="hold"/>
                                        <p:tgtEl>
                                          <p:spTgt spid="28676"/>
                                        </p:tgtEl>
                                        <p:attrNameLst>
                                          <p:attrName>ppt_x</p:attrName>
                                        </p:attrNameLst>
                                      </p:cBhvr>
                                      <p:tavLst>
                                        <p:tav tm="0">
                                          <p:val>
                                            <p:strVal val="#ppt_x"/>
                                          </p:val>
                                        </p:tav>
                                        <p:tav tm="100000">
                                          <p:val>
                                            <p:strVal val="#ppt_x"/>
                                          </p:val>
                                        </p:tav>
                                      </p:tavLst>
                                    </p:anim>
                                    <p:anim calcmode="lin" valueType="num">
                                      <p:cBhvr additive="base">
                                        <p:cTn id="12" dur="1000" fill="hold"/>
                                        <p:tgtEl>
                                          <p:spTgt spid="286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000" fill="hold">
                                          <p:stCondLst>
                                            <p:cond delay="0"/>
                                          </p:stCondLst>
                                        </p:cTn>
                                        <p:tgtEl>
                                          <p:spTgt spid="28677"/>
                                        </p:tgtEl>
                                        <p:attrNameLst>
                                          <p:attrName>style.visibility</p:attrName>
                                        </p:attrNameLst>
                                      </p:cBhvr>
                                      <p:to>
                                        <p:strVal val="visible"/>
                                      </p:to>
                                    </p:set>
                                    <p:anim calcmode="lin" valueType="num">
                                      <p:cBhvr additive="base">
                                        <p:cTn id="15" dur="1000" fill="hold"/>
                                        <p:tgtEl>
                                          <p:spTgt spid="28677"/>
                                        </p:tgtEl>
                                        <p:attrNameLst>
                                          <p:attrName>ppt_x</p:attrName>
                                        </p:attrNameLst>
                                      </p:cBhvr>
                                      <p:tavLst>
                                        <p:tav tm="0">
                                          <p:val>
                                            <p:strVal val="#ppt_x"/>
                                          </p:val>
                                        </p:tav>
                                        <p:tav tm="100000">
                                          <p:val>
                                            <p:strVal val="#ppt_x"/>
                                          </p:val>
                                        </p:tav>
                                      </p:tavLst>
                                    </p:anim>
                                    <p:anim calcmode="lin" valueType="num">
                                      <p:cBhvr additive="base">
                                        <p:cTn id="16" dur="1000" fill="hold"/>
                                        <p:tgtEl>
                                          <p:spTgt spid="2867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000" fill="hold">
                                          <p:stCondLst>
                                            <p:cond delay="0"/>
                                          </p:stCondLst>
                                        </p:cTn>
                                        <p:tgtEl>
                                          <p:spTgt spid="24585"/>
                                        </p:tgtEl>
                                        <p:attrNameLst>
                                          <p:attrName>style.visibility</p:attrName>
                                        </p:attrNameLst>
                                      </p:cBhvr>
                                      <p:to>
                                        <p:strVal val="visible"/>
                                      </p:to>
                                    </p:set>
                                    <p:animEffect transition="in" filter="circle(in)">
                                      <p:cBhvr>
                                        <p:cTn id="20" dur="1000"/>
                                        <p:tgtEl>
                                          <p:spTgt spid="24585"/>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19464"/>
                                        </p:tgtEl>
                                        <p:attrNameLst>
                                          <p:attrName>style.visibility</p:attrName>
                                        </p:attrNameLst>
                                      </p:cBhvr>
                                      <p:to>
                                        <p:strVal val="visible"/>
                                      </p:to>
                                    </p:set>
                                    <p:anim calcmode="lin" valueType="num">
                                      <p:cBhvr>
                                        <p:cTn id="24" dur="1000" fill="hold"/>
                                        <p:tgtEl>
                                          <p:spTgt spid="19464"/>
                                        </p:tgtEl>
                                        <p:attrNameLst>
                                          <p:attrName>ppt_w</p:attrName>
                                        </p:attrNameLst>
                                      </p:cBhvr>
                                      <p:tavLst>
                                        <p:tav tm="0">
                                          <p:val>
                                            <p:strVal val="#ppt_w*0.70"/>
                                          </p:val>
                                        </p:tav>
                                        <p:tav tm="100000">
                                          <p:val>
                                            <p:strVal val="#ppt_w"/>
                                          </p:val>
                                        </p:tav>
                                      </p:tavLst>
                                    </p:anim>
                                    <p:anim calcmode="lin" valueType="num">
                                      <p:cBhvr>
                                        <p:cTn id="25" dur="1000" fill="hold"/>
                                        <p:tgtEl>
                                          <p:spTgt spid="19464"/>
                                        </p:tgtEl>
                                        <p:attrNameLst>
                                          <p:attrName>ppt_h</p:attrName>
                                        </p:attrNameLst>
                                      </p:cBhvr>
                                      <p:tavLst>
                                        <p:tav tm="0">
                                          <p:val>
                                            <p:strVal val="#ppt_h"/>
                                          </p:val>
                                        </p:tav>
                                        <p:tav tm="100000">
                                          <p:val>
                                            <p:strVal val="#ppt_h"/>
                                          </p:val>
                                        </p:tav>
                                      </p:tavLst>
                                    </p:anim>
                                    <p:animEffect transition="in" filter="fade">
                                      <p:cBhvr>
                                        <p:cTn id="26" dur="1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4585" grpId="0"/>
      <p:bldP spid="194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框 1"/>
          <p:cNvSpPr txBox="1"/>
          <p:nvPr/>
        </p:nvSpPr>
        <p:spPr>
          <a:xfrm>
            <a:off x="4480560" y="399415"/>
            <a:ext cx="2622550" cy="828675"/>
          </a:xfrm>
          <a:prstGeom prst="rect">
            <a:avLst/>
          </a:prstGeom>
          <a:noFill/>
          <a:ln w="9525">
            <a:noFill/>
          </a:ln>
        </p:spPr>
        <p:txBody>
          <a:bodyPr wrap="none" anchor="t" anchorCtr="0">
            <a:spAutoFit/>
          </a:bodyPr>
          <a:p>
            <a:r>
              <a:rPr lang="zh-CN" altLang="en-US" sz="4800" b="1" dirty="0">
                <a:solidFill>
                  <a:srgbClr val="FF0000"/>
                </a:solidFill>
                <a:latin typeface="微软雅黑" panose="020B0503020204020204" pitchFamily="34" charset="-122"/>
                <a:ea typeface="微软雅黑" panose="020B0503020204020204" pitchFamily="34" charset="-122"/>
              </a:rPr>
              <a:t>文体知识</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
        <p:nvSpPr>
          <p:cNvPr id="24585" name="TextBox 1"/>
          <p:cNvSpPr txBox="1"/>
          <p:nvPr/>
        </p:nvSpPr>
        <p:spPr>
          <a:xfrm>
            <a:off x="403225" y="1346200"/>
            <a:ext cx="11385550" cy="2747963"/>
          </a:xfrm>
          <a:prstGeom prst="rect">
            <a:avLst/>
          </a:prstGeom>
          <a:noFill/>
          <a:ln w="9525">
            <a:noFill/>
          </a:ln>
        </p:spPr>
        <p:txBody>
          <a:bodyPr wrap="square" anchor="t" anchorCtr="0">
            <a:spAutoFit/>
          </a:bodyPr>
          <a:p>
            <a:pPr>
              <a:lnSpc>
                <a:spcPct val="120000"/>
              </a:lnSpc>
            </a:pPr>
            <a:r>
              <a:rPr lang="en-US" altLang="zh-CN" sz="3600" b="1" dirty="0">
                <a:solidFill>
                  <a:srgbClr val="000000"/>
                </a:solidFill>
                <a:latin typeface="华文中宋" panose="02010600040101010101" pitchFamily="2" charset="-122"/>
                <a:ea typeface="华文中宋" panose="02010600040101010101" pitchFamily="2" charset="-122"/>
              </a:rPr>
              <a:t>       </a:t>
            </a:r>
            <a:r>
              <a:rPr lang="zh-CN" altLang="zh-CN" sz="3600" b="1" dirty="0">
                <a:solidFill>
                  <a:srgbClr val="000000"/>
                </a:solidFill>
                <a:latin typeface="华文中宋" panose="02010600040101010101" pitchFamily="2" charset="-122"/>
                <a:ea typeface="华文中宋" panose="02010600040101010101" pitchFamily="2" charset="-122"/>
              </a:rPr>
              <a:t>“志”是“记”的意思，是一种记事抒情的文体；如&lt;&lt;寒花葬志&gt;&gt;；主要是记载事物，并通过记事、记物，写景、记人来抒发作者的感情或见解，借景抒情，托物言志；有碑记、游记、杂记等。</a:t>
            </a:r>
            <a:endParaRPr lang="zh-CN" altLang="zh-CN" sz="3600" b="1" dirty="0">
              <a:solidFill>
                <a:srgbClr val="000000"/>
              </a:solidFill>
              <a:latin typeface="华文中宋" panose="02010600040101010101" pitchFamily="2" charset="-122"/>
              <a:ea typeface="华文中宋" panose="02010600040101010101" pitchFamily="2" charset="-122"/>
            </a:endParaRPr>
          </a:p>
        </p:txBody>
      </p:sp>
      <p:sp>
        <p:nvSpPr>
          <p:cNvPr id="20488" name="文本框 99"/>
          <p:cNvSpPr txBox="1"/>
          <p:nvPr/>
        </p:nvSpPr>
        <p:spPr>
          <a:xfrm>
            <a:off x="533400" y="4332288"/>
            <a:ext cx="10858500" cy="2084070"/>
          </a:xfrm>
          <a:prstGeom prst="rect">
            <a:avLst/>
          </a:prstGeom>
          <a:noFill/>
          <a:ln w="9525">
            <a:noFill/>
          </a:ln>
        </p:spPr>
        <p:txBody>
          <a:bodyPr wrap="square" anchor="t" anchorCtr="0">
            <a:spAutoFit/>
          </a:bodyPr>
          <a:p>
            <a:pPr indent="266700">
              <a:lnSpc>
                <a:spcPct val="120000"/>
              </a:lnSpc>
            </a:pPr>
            <a:r>
              <a:rPr lang="en-US" altLang="zh-CN" sz="3600" b="1">
                <a:solidFill>
                  <a:srgbClr val="FF0000"/>
                </a:solidFill>
                <a:latin typeface="华文中宋" panose="02010600040101010101" pitchFamily="2" charset="-122"/>
                <a:ea typeface="华文中宋" panose="02010600040101010101" pitchFamily="2" charset="-122"/>
              </a:rPr>
              <a:t>    </a:t>
            </a:r>
            <a:r>
              <a:rPr lang="zh-CN" altLang="zh-CN" sz="3600" b="1">
                <a:solidFill>
                  <a:srgbClr val="FF0000"/>
                </a:solidFill>
                <a:latin typeface="华文中宋" panose="02010600040101010101" pitchFamily="2" charset="-122"/>
                <a:ea typeface="华文中宋" panose="02010600040101010101" pitchFamily="2" charset="-122"/>
              </a:rPr>
              <a:t>《项脊轩志》是归有光散文的代表作，被称为“明文第一”。</a:t>
            </a:r>
            <a:r>
              <a:rPr lang="zh-CN" altLang="zh-CN" sz="3600" b="1">
                <a:solidFill>
                  <a:srgbClr val="0E0ECE"/>
                </a:solidFill>
                <a:latin typeface="华文中宋" panose="02010600040101010101" pitchFamily="2" charset="-122"/>
                <a:ea typeface="华文中宋" panose="02010600040101010101" pitchFamily="2" charset="-122"/>
              </a:rPr>
              <a:t>姚鼐《古文辞类纂》：“此太仆最胜之文，然亦苦太多。”</a:t>
            </a:r>
            <a:endParaRPr lang="zh-CN" altLang="zh-CN" sz="3600" b="1">
              <a:solidFill>
                <a:srgbClr val="0E0ECE"/>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9699"/>
                                        </p:tgtEl>
                                        <p:attrNameLst>
                                          <p:attrName>style.visibility</p:attrName>
                                        </p:attrNameLst>
                                      </p:cBhvr>
                                      <p:to>
                                        <p:strVal val="visible"/>
                                      </p:to>
                                    </p:set>
                                    <p:anim calcmode="lin" valueType="num">
                                      <p:cBhvr additive="base">
                                        <p:cTn id="7" dur="1000" fill="hold"/>
                                        <p:tgtEl>
                                          <p:spTgt spid="29699"/>
                                        </p:tgtEl>
                                        <p:attrNameLst>
                                          <p:attrName>ppt_x</p:attrName>
                                        </p:attrNameLst>
                                      </p:cBhvr>
                                      <p:tavLst>
                                        <p:tav tm="0">
                                          <p:val>
                                            <p:strVal val="#ppt_x"/>
                                          </p:val>
                                        </p:tav>
                                        <p:tav tm="100000">
                                          <p:val>
                                            <p:strVal val="#ppt_x"/>
                                          </p:val>
                                        </p:tav>
                                      </p:tavLst>
                                    </p:anim>
                                    <p:anim calcmode="lin" valueType="num">
                                      <p:cBhvr additive="base">
                                        <p:cTn id="8" dur="1000" fill="hold"/>
                                        <p:tgtEl>
                                          <p:spTgt spid="2969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24585"/>
                                        </p:tgtEl>
                                        <p:attrNameLst>
                                          <p:attrName>style.visibility</p:attrName>
                                        </p:attrNameLst>
                                      </p:cBhvr>
                                      <p:to>
                                        <p:strVal val="visible"/>
                                      </p:to>
                                    </p:set>
                                    <p:anim calcmode="lin" valueType="num">
                                      <p:cBhvr>
                                        <p:cTn id="12" dur="1000" fill="hold"/>
                                        <p:tgtEl>
                                          <p:spTgt spid="24585"/>
                                        </p:tgtEl>
                                        <p:attrNameLst>
                                          <p:attrName>ppt_w</p:attrName>
                                        </p:attrNameLst>
                                      </p:cBhvr>
                                      <p:tavLst>
                                        <p:tav tm="0">
                                          <p:val>
                                            <p:strVal val="#ppt_w*0.70"/>
                                          </p:val>
                                        </p:tav>
                                        <p:tav tm="100000">
                                          <p:val>
                                            <p:strVal val="#ppt_w"/>
                                          </p:val>
                                        </p:tav>
                                      </p:tavLst>
                                    </p:anim>
                                    <p:anim calcmode="lin" valueType="num">
                                      <p:cBhvr>
                                        <p:cTn id="13" dur="1000" fill="hold"/>
                                        <p:tgtEl>
                                          <p:spTgt spid="24585"/>
                                        </p:tgtEl>
                                        <p:attrNameLst>
                                          <p:attrName>ppt_h</p:attrName>
                                        </p:attrNameLst>
                                      </p:cBhvr>
                                      <p:tavLst>
                                        <p:tav tm="0">
                                          <p:val>
                                            <p:strVal val="#ppt_h"/>
                                          </p:val>
                                        </p:tav>
                                        <p:tav tm="100000">
                                          <p:val>
                                            <p:strVal val="#ppt_h"/>
                                          </p:val>
                                        </p:tav>
                                      </p:tavLst>
                                    </p:anim>
                                    <p:animEffect transition="in" filter="fade">
                                      <p:cBhvr>
                                        <p:cTn id="14" dur="1000"/>
                                        <p:tgtEl>
                                          <p:spTgt spid="24585"/>
                                        </p:tgtEl>
                                      </p:cBhvr>
                                    </p:animEffect>
                                  </p:childTnLst>
                                </p:cTn>
                              </p:par>
                            </p:childTnLst>
                          </p:cTn>
                        </p:par>
                        <p:par>
                          <p:cTn id="15" fill="hold">
                            <p:stCondLst>
                              <p:cond delay="2000"/>
                            </p:stCondLst>
                            <p:childTnLst>
                              <p:par>
                                <p:cTn id="16" presetID="55" presetClass="entr" presetSubtype="0" fill="hold" grpId="0" nodeType="afterEffect">
                                  <p:stCondLst>
                                    <p:cond delay="0"/>
                                  </p:stCondLst>
                                  <p:childTnLst>
                                    <p:set>
                                      <p:cBhvr>
                                        <p:cTn id="17" dur="1" fill="hold">
                                          <p:stCondLst>
                                            <p:cond delay="0"/>
                                          </p:stCondLst>
                                        </p:cTn>
                                        <p:tgtEl>
                                          <p:spTgt spid="20488"/>
                                        </p:tgtEl>
                                        <p:attrNameLst>
                                          <p:attrName>style.visibility</p:attrName>
                                        </p:attrNameLst>
                                      </p:cBhvr>
                                      <p:to>
                                        <p:strVal val="visible"/>
                                      </p:to>
                                    </p:set>
                                    <p:anim calcmode="lin" valueType="num">
                                      <p:cBhvr>
                                        <p:cTn id="18" dur="1000" fill="hold"/>
                                        <p:tgtEl>
                                          <p:spTgt spid="20488"/>
                                        </p:tgtEl>
                                        <p:attrNameLst>
                                          <p:attrName>ppt_w</p:attrName>
                                        </p:attrNameLst>
                                      </p:cBhvr>
                                      <p:tavLst>
                                        <p:tav tm="0">
                                          <p:val>
                                            <p:strVal val="#ppt_w*0.70"/>
                                          </p:val>
                                        </p:tav>
                                        <p:tav tm="100000">
                                          <p:val>
                                            <p:strVal val="#ppt_w"/>
                                          </p:val>
                                        </p:tav>
                                      </p:tavLst>
                                    </p:anim>
                                    <p:anim calcmode="lin" valueType="num">
                                      <p:cBhvr>
                                        <p:cTn id="19" dur="1000" fill="hold"/>
                                        <p:tgtEl>
                                          <p:spTgt spid="20488"/>
                                        </p:tgtEl>
                                        <p:attrNameLst>
                                          <p:attrName>ppt_h</p:attrName>
                                        </p:attrNameLst>
                                      </p:cBhvr>
                                      <p:tavLst>
                                        <p:tav tm="0">
                                          <p:val>
                                            <p:strVal val="#ppt_h"/>
                                          </p:val>
                                        </p:tav>
                                        <p:tav tm="100000">
                                          <p:val>
                                            <p:strVal val="#ppt_h"/>
                                          </p:val>
                                        </p:tav>
                                      </p:tavLst>
                                    </p:anim>
                                    <p:animEffect transition="in" filter="fade">
                                      <p:cBhvr>
                                        <p:cTn id="20" dur="1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4585" grpId="0"/>
      <p:bldP spid="204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69865" y="624205"/>
            <a:ext cx="1799590" cy="768350"/>
          </a:xfrm>
          <a:prstGeom prst="rect">
            <a:avLst/>
          </a:prstGeom>
          <a:noFill/>
        </p:spPr>
        <p:txBody>
          <a:bodyPr wrap="none" rtlCol="0" anchor="t">
            <a:spAutoFit/>
          </a:bodyPr>
          <a:p>
            <a:r>
              <a:rPr lang="zh-CN" altLang="en-US" sz="4400" b="1" dirty="0">
                <a:solidFill>
                  <a:srgbClr val="FF0000"/>
                </a:solidFill>
                <a:latin typeface="微软雅黑" panose="020B0503020204020204" pitchFamily="34" charset="-122"/>
                <a:ea typeface="微软雅黑" panose="020B0503020204020204" pitchFamily="34" charset="-122"/>
                <a:sym typeface="+mn-ea"/>
              </a:rPr>
              <a:t>注   音</a:t>
            </a:r>
            <a:endParaRPr lang="zh-CN" altLang="en-US" sz="4400" b="1" dirty="0">
              <a:solidFill>
                <a:srgbClr val="FF0000"/>
              </a:solidFill>
              <a:latin typeface="微软雅黑" panose="020B0503020204020204" pitchFamily="34" charset="-122"/>
              <a:ea typeface="微软雅黑" panose="020B0503020204020204" pitchFamily="34" charset="-122"/>
              <a:sym typeface="+mn-ea"/>
            </a:endParaRPr>
          </a:p>
        </p:txBody>
      </p:sp>
      <p:sp>
        <p:nvSpPr>
          <p:cNvPr id="30724" name="文本框 1"/>
          <p:cNvSpPr txBox="1"/>
          <p:nvPr/>
        </p:nvSpPr>
        <p:spPr>
          <a:xfrm>
            <a:off x="1050925" y="1508125"/>
            <a:ext cx="10091738" cy="4831080"/>
          </a:xfrm>
          <a:prstGeom prst="rect">
            <a:avLst/>
          </a:prstGeom>
          <a:noFill/>
          <a:ln w="9525">
            <a:noFill/>
          </a:ln>
        </p:spPr>
        <p:txBody>
          <a:bodyPr wrap="square" anchor="t" anchorCtr="0">
            <a:spAutoFit/>
          </a:bodyPr>
          <a:p>
            <a:pPr>
              <a:lnSpc>
                <a:spcPct val="110000"/>
              </a:lnSpc>
            </a:pPr>
            <a:r>
              <a:rPr lang="zh-CN" altLang="en-US" sz="4000" b="1" dirty="0">
                <a:latin typeface="华文中宋" panose="02010600040101010101" pitchFamily="2" charset="-122"/>
                <a:ea typeface="华文中宋" panose="02010600040101010101" pitchFamily="2" charset="-122"/>
              </a:rPr>
              <a:t>项</a:t>
            </a:r>
            <a:r>
              <a:rPr lang="zh-CN" altLang="en-US" sz="4000" b="1" dirty="0">
                <a:solidFill>
                  <a:srgbClr val="FF0000"/>
                </a:solidFill>
                <a:latin typeface="华文中宋" panose="02010600040101010101" pitchFamily="2" charset="-122"/>
                <a:ea typeface="华文中宋" panose="02010600040101010101" pitchFamily="2" charset="-122"/>
              </a:rPr>
              <a:t>脊</a:t>
            </a:r>
            <a:r>
              <a:rPr lang="zh-CN" altLang="en-US" sz="4000" b="1" dirty="0">
                <a:latin typeface="华文中宋" panose="02010600040101010101" pitchFamily="2" charset="-122"/>
                <a:ea typeface="华文中宋" panose="02010600040101010101" pitchFamily="2" charset="-122"/>
              </a:rPr>
              <a:t>轩（</a:t>
            </a:r>
            <a:r>
              <a:rPr lang="en-US" altLang="zh-CN" sz="4000" b="1" err="1">
                <a:solidFill>
                  <a:srgbClr val="0E0ECE"/>
                </a:solidFill>
                <a:latin typeface="华文中宋" panose="02010600040101010101" pitchFamily="2" charset="-122"/>
                <a:ea typeface="华文中宋" panose="02010600040101010101" pitchFamily="2" charset="-122"/>
                <a:sym typeface="宋体" panose="02010600030101010101" pitchFamily="2" charset="-122"/>
              </a:rPr>
              <a:t>jǐ</a:t>
            </a:r>
            <a:r>
              <a:rPr lang="zh-CN" altLang="en-US" sz="4000" b="1" dirty="0">
                <a:latin typeface="华文中宋" panose="02010600040101010101" pitchFamily="2" charset="-122"/>
                <a:ea typeface="华文中宋" panose="02010600040101010101" pitchFamily="2" charset="-122"/>
              </a:rPr>
              <a:t> ）      </a:t>
            </a:r>
            <a:r>
              <a:rPr lang="en-US" altLang="zh-CN" sz="4000" b="1" dirty="0">
                <a:latin typeface="华文中宋" panose="02010600040101010101" pitchFamily="2" charset="-122"/>
                <a:ea typeface="华文中宋" panose="02010600040101010101" pitchFamily="2" charset="-122"/>
              </a:rPr>
              <a:t>  </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渗</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shèn</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漉</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lù</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endPar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endParaRPr>
          </a:p>
          <a:p>
            <a:pPr>
              <a:lnSpc>
                <a:spcPct val="110000"/>
              </a:lnSpc>
            </a:pP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修</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葺</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qì</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栏</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楯</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shǔn</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endPar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endParaRPr>
          </a:p>
          <a:p>
            <a:pPr>
              <a:lnSpc>
                <a:spcPct val="110000"/>
              </a:lnSpc>
            </a:pP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迨</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dài</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异</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爨</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cuàn</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endPar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endParaRPr>
          </a:p>
          <a:p>
            <a:pPr>
              <a:lnSpc>
                <a:spcPct val="110000"/>
              </a:lnSpc>
            </a:pP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逾</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yú</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庖</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páo</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老</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妪</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yù</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endPar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endParaRPr>
          </a:p>
          <a:p>
            <a:pPr>
              <a:lnSpc>
                <a:spcPct val="110000"/>
              </a:lnSpc>
            </a:pP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先</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妣</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bǐ</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en-US"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姊</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zǐ</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zh-CN" altLang="en-US" sz="4000" b="1" dirty="0">
                <a:latin typeface="华文中宋" panose="02010600040101010101" pitchFamily="2" charset="-122"/>
                <a:ea typeface="华文中宋" panose="02010600040101010101" pitchFamily="2" charset="-122"/>
              </a:rPr>
              <a:t>妹  </a:t>
            </a:r>
            <a:endParaRPr lang="zh-CN" altLang="en-US" sz="4000" b="1" dirty="0">
              <a:latin typeface="华文中宋" panose="02010600040101010101" pitchFamily="2" charset="-122"/>
              <a:ea typeface="华文中宋" panose="02010600040101010101" pitchFamily="2" charset="-122"/>
            </a:endParaRPr>
          </a:p>
          <a:p>
            <a:pPr>
              <a:lnSpc>
                <a:spcPct val="110000"/>
              </a:lnSpc>
            </a:pP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呱</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呱</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gū</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）而泣       象</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笏</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hù</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endPar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endParaRPr>
          </a:p>
          <a:p>
            <a:pPr>
              <a:lnSpc>
                <a:spcPct val="110000"/>
              </a:lnSpc>
            </a:pP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扃</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jiōng</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zh-CN" altLang="zh-CN" sz="4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牖</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sym typeface="宋体" panose="02010600030101010101" pitchFamily="2" charset="-122"/>
              </a:rPr>
              <a:t>yǒu</a:t>
            </a:r>
            <a:r>
              <a:rPr lang="zh-CN" altLang="zh-CN" sz="4000" b="1">
                <a:solidFill>
                  <a:srgbClr val="0F0F0F"/>
                </a:solidFill>
                <a:latin typeface="华文中宋" panose="02010600040101010101" pitchFamily="2" charset="-122"/>
                <a:ea typeface="华文中宋" panose="02010600040101010101" pitchFamily="2" charset="-122"/>
                <a:sym typeface="宋体" panose="02010600030101010101" pitchFamily="2" charset="-122"/>
              </a:rPr>
              <a:t>） </a:t>
            </a:r>
            <a:r>
              <a:rPr lang="zh-CN" altLang="zh-CN" sz="4000" b="1">
                <a:solidFill>
                  <a:srgbClr val="FF0000"/>
                </a:solidFill>
                <a:latin typeface="华文中宋" panose="02010600040101010101" pitchFamily="2" charset="-122"/>
                <a:ea typeface="华文中宋" panose="02010600040101010101" pitchFamily="2" charset="-122"/>
              </a:rPr>
              <a:t>为</a:t>
            </a:r>
            <a:r>
              <a:rPr lang="zh-CN" altLang="zh-CN" sz="4000" b="1">
                <a:latin typeface="华文中宋" panose="02010600040101010101" pitchFamily="2" charset="-122"/>
                <a:ea typeface="华文中宋" panose="02010600040101010101" pitchFamily="2" charset="-122"/>
              </a:rPr>
              <a:t>（</a:t>
            </a:r>
            <a:r>
              <a:rPr lang="en-US" altLang="zh-CN" sz="4000" b="1">
                <a:solidFill>
                  <a:srgbClr val="0E0ECE"/>
                </a:solidFill>
                <a:latin typeface="华文中宋" panose="02010600040101010101" pitchFamily="2" charset="-122"/>
                <a:ea typeface="华文中宋" panose="02010600040101010101" pitchFamily="2" charset="-122"/>
              </a:rPr>
              <a:t>wéi</a:t>
            </a:r>
            <a:r>
              <a:rPr lang="zh-CN" altLang="zh-CN" sz="4000" b="1">
                <a:latin typeface="华文中宋" panose="02010600040101010101" pitchFamily="2" charset="-122"/>
                <a:ea typeface="华文中宋" panose="02010600040101010101" pitchFamily="2" charset="-122"/>
              </a:rPr>
              <a:t>）</a:t>
            </a:r>
            <a:endParaRPr lang="zh-CN" altLang="en-US" sz="4000" b="1">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p:cTn id="12" dur="1000" fill="hold"/>
                                        <p:tgtEl>
                                          <p:spTgt spid="30724"/>
                                        </p:tgtEl>
                                        <p:attrNameLst>
                                          <p:attrName>ppt_w</p:attrName>
                                        </p:attrNameLst>
                                      </p:cBhvr>
                                      <p:tavLst>
                                        <p:tav tm="0">
                                          <p:val>
                                            <p:strVal val="#ppt_w*0.70"/>
                                          </p:val>
                                        </p:tav>
                                        <p:tav tm="100000">
                                          <p:val>
                                            <p:strVal val="#ppt_w"/>
                                          </p:val>
                                        </p:tav>
                                      </p:tavLst>
                                    </p:anim>
                                    <p:anim calcmode="lin" valueType="num">
                                      <p:cBhvr>
                                        <p:cTn id="13" dur="1000" fill="hold"/>
                                        <p:tgtEl>
                                          <p:spTgt spid="30724"/>
                                        </p:tgtEl>
                                        <p:attrNameLst>
                                          <p:attrName>ppt_h</p:attrName>
                                        </p:attrNameLst>
                                      </p:cBhvr>
                                      <p:tavLst>
                                        <p:tav tm="0">
                                          <p:val>
                                            <p:strVal val="#ppt_h"/>
                                          </p:val>
                                        </p:tav>
                                        <p:tav tm="100000">
                                          <p:val>
                                            <p:strVal val="#ppt_h"/>
                                          </p:val>
                                        </p:tav>
                                      </p:tavLst>
                                    </p:anim>
                                    <p:animEffect transition="in" filter="fade">
                                      <p:cBhvr>
                                        <p:cTn id="1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99"/>
          <p:cNvSpPr txBox="1"/>
          <p:nvPr/>
        </p:nvSpPr>
        <p:spPr>
          <a:xfrm>
            <a:off x="111125" y="0"/>
            <a:ext cx="11969750" cy="6924675"/>
          </a:xfrm>
          <a:prstGeom prst="rect">
            <a:avLst/>
          </a:prstGeom>
          <a:noFill/>
          <a:ln w="9525">
            <a:noFill/>
          </a:ln>
        </p:spPr>
        <p:txBody>
          <a:bodyPr wrap="square" anchor="t" anchorCtr="0">
            <a:spAutoFit/>
          </a:bodyPr>
          <a:p>
            <a:pPr>
              <a:lnSpc>
                <a:spcPct val="80000"/>
              </a:lnSpc>
            </a:pPr>
            <a:r>
              <a:rPr lang="en-US" altLang="zh-CN" sz="2800" b="1">
                <a:solidFill>
                  <a:srgbClr val="0F0F0F"/>
                </a:solidFill>
                <a:latin typeface="华文中宋" panose="02010600040101010101" pitchFamily="2" charset="-122"/>
                <a:ea typeface="华文中宋" panose="02010600040101010101" pitchFamily="2" charset="-122"/>
              </a:rPr>
              <a:t>                                           </a:t>
            </a:r>
            <a:r>
              <a:rPr lang="zh-CN" altLang="zh-CN" sz="2800" b="1">
                <a:solidFill>
                  <a:srgbClr val="FF0000"/>
                </a:solidFill>
                <a:latin typeface="微软雅黑" panose="020B0503020204020204" pitchFamily="34" charset="-122"/>
                <a:ea typeface="微软雅黑" panose="020B0503020204020204" pitchFamily="34" charset="-122"/>
              </a:rPr>
              <a:t>项脊轩志</a:t>
            </a:r>
            <a:r>
              <a:rPr lang="en-US" altLang="zh-CN" sz="2800" b="1">
                <a:solidFill>
                  <a:srgbClr val="FF0000"/>
                </a:solidFill>
                <a:latin typeface="微软雅黑" panose="020B0503020204020204" pitchFamily="34" charset="-122"/>
                <a:ea typeface="微软雅黑" panose="020B0503020204020204" pitchFamily="34" charset="-122"/>
              </a:rPr>
              <a:t> </a:t>
            </a:r>
            <a:r>
              <a:rPr lang="en-US" altLang="zh-CN" sz="2800" b="1">
                <a:solidFill>
                  <a:srgbClr val="0F0F0F"/>
                </a:solidFill>
                <a:latin typeface="华文中宋" panose="02010600040101010101" pitchFamily="2" charset="-122"/>
                <a:ea typeface="华文中宋" panose="02010600040101010101" pitchFamily="2" charset="-122"/>
              </a:rPr>
              <a:t> </a:t>
            </a:r>
            <a:r>
              <a:rPr lang="zh-CN" altLang="en-US" sz="2000" b="1">
                <a:solidFill>
                  <a:srgbClr val="1F23C8"/>
                </a:solidFill>
                <a:latin typeface="华文中宋" panose="02010600040101010101" pitchFamily="2" charset="-122"/>
                <a:ea typeface="华文中宋" panose="02010600040101010101" pitchFamily="2" charset="-122"/>
              </a:rPr>
              <a:t>归有光</a:t>
            </a:r>
            <a:endParaRPr lang="zh-CN" altLang="zh-CN" sz="1600">
              <a:solidFill>
                <a:srgbClr val="1F23C8"/>
              </a:solidFill>
              <a:latin typeface="华文中宋" panose="02010600040101010101" pitchFamily="2" charset="-122"/>
              <a:ea typeface="华文中宋" panose="02010600040101010101" pitchFamily="2" charset="-122"/>
            </a:endParaRPr>
          </a:p>
          <a:p>
            <a:pPr>
              <a:lnSpc>
                <a:spcPct val="80000"/>
              </a:lnSpc>
            </a:pPr>
            <a:r>
              <a:rPr lang="zh-CN" altLang="zh-CN" sz="2000">
                <a:solidFill>
                  <a:srgbClr val="0F0F0F"/>
                </a:solidFill>
                <a:latin typeface="华文中宋" panose="02010600040101010101" pitchFamily="2" charset="-122"/>
                <a:ea typeface="华文中宋" panose="02010600040101010101" pitchFamily="2" charset="-122"/>
              </a:rPr>
              <a:t>　</a:t>
            </a:r>
            <a:r>
              <a:rPr lang="zh-CN" altLang="zh-CN" sz="2400">
                <a:solidFill>
                  <a:srgbClr val="0F0F0F"/>
                </a:solidFill>
                <a:latin typeface="华文中宋" panose="02010600040101010101" pitchFamily="2" charset="-122"/>
                <a:ea typeface="华文中宋" panose="02010600040101010101" pitchFamily="2" charset="-122"/>
              </a:rPr>
              <a:t>　</a:t>
            </a:r>
            <a:r>
              <a:rPr lang="zh-CN" altLang="zh-CN" sz="2400" b="1">
                <a:solidFill>
                  <a:srgbClr val="0F0F0F"/>
                </a:solidFill>
                <a:latin typeface="华文中宋" panose="02010600040101010101" pitchFamily="2" charset="-122"/>
                <a:ea typeface="华文中宋" panose="02010600040101010101" pitchFamily="2" charset="-122"/>
              </a:rPr>
              <a:t>项脊轩，旧南阁子也。室仅方丈，可容一人居。百年老屋，尘泥渗（</a:t>
            </a:r>
            <a:r>
              <a:rPr lang="en-US" altLang="zh-CN" sz="2400" b="1">
                <a:solidFill>
                  <a:srgbClr val="0F0F0F"/>
                </a:solidFill>
                <a:latin typeface="华文中宋" panose="02010600040101010101" pitchFamily="2" charset="-122"/>
                <a:ea typeface="华文中宋" panose="02010600040101010101" pitchFamily="2" charset="-122"/>
              </a:rPr>
              <a:t>shèn</a:t>
            </a:r>
            <a:r>
              <a:rPr lang="zh-CN" altLang="zh-CN" sz="2400" b="1">
                <a:solidFill>
                  <a:srgbClr val="0F0F0F"/>
                </a:solidFill>
                <a:latin typeface="华文中宋" panose="02010600040101010101" pitchFamily="2" charset="-122"/>
                <a:ea typeface="华文中宋" panose="02010600040101010101" pitchFamily="2" charset="-122"/>
              </a:rPr>
              <a:t>）漉（</a:t>
            </a:r>
            <a:r>
              <a:rPr lang="en-US" altLang="zh-CN" sz="2400" b="1">
                <a:solidFill>
                  <a:srgbClr val="0F0F0F"/>
                </a:solidFill>
                <a:latin typeface="华文中宋" panose="02010600040101010101" pitchFamily="2" charset="-122"/>
                <a:ea typeface="华文中宋" panose="02010600040101010101" pitchFamily="2" charset="-122"/>
              </a:rPr>
              <a:t>lù</a:t>
            </a:r>
            <a:r>
              <a:rPr lang="zh-CN" altLang="zh-CN" sz="2400" b="1">
                <a:solidFill>
                  <a:srgbClr val="0F0F0F"/>
                </a:solidFill>
                <a:latin typeface="华文中宋" panose="02010600040101010101" pitchFamily="2" charset="-122"/>
                <a:ea typeface="华文中宋" panose="02010600040101010101" pitchFamily="2" charset="-122"/>
              </a:rPr>
              <a:t>），雨泽下注；每移案，顾视无可置者。又北向，不能得日，日过午已昏。余稍为修葺（</a:t>
            </a:r>
            <a:r>
              <a:rPr lang="en-US" altLang="zh-CN" sz="2400" b="1">
                <a:solidFill>
                  <a:srgbClr val="0F0F0F"/>
                </a:solidFill>
                <a:latin typeface="华文中宋" panose="02010600040101010101" pitchFamily="2" charset="-122"/>
                <a:ea typeface="华文中宋" panose="02010600040101010101" pitchFamily="2" charset="-122"/>
              </a:rPr>
              <a:t>qì</a:t>
            </a:r>
            <a:r>
              <a:rPr lang="zh-CN" altLang="zh-CN" sz="2400" b="1">
                <a:solidFill>
                  <a:srgbClr val="0F0F0F"/>
                </a:solidFill>
                <a:latin typeface="华文中宋" panose="02010600040101010101" pitchFamily="2" charset="-122"/>
                <a:ea typeface="华文中宋" panose="02010600040101010101" pitchFamily="2" charset="-122"/>
              </a:rPr>
              <a:t>），使不上漏。前辟四窗，垣墙周庭，以当南日，日影反照，室始洞然。又杂植兰桂竹木于庭，旧时栏楯（</a:t>
            </a:r>
            <a:r>
              <a:rPr lang="en-US" altLang="zh-CN" sz="2400" b="1">
                <a:solidFill>
                  <a:srgbClr val="0F0F0F"/>
                </a:solidFill>
                <a:latin typeface="华文中宋" panose="02010600040101010101" pitchFamily="2" charset="-122"/>
                <a:ea typeface="华文中宋" panose="02010600040101010101" pitchFamily="2" charset="-122"/>
              </a:rPr>
              <a:t>shǔn</a:t>
            </a:r>
            <a:r>
              <a:rPr lang="zh-CN" altLang="zh-CN" sz="2400" b="1">
                <a:solidFill>
                  <a:srgbClr val="0F0F0F"/>
                </a:solidFill>
                <a:latin typeface="华文中宋" panose="02010600040101010101" pitchFamily="2" charset="-122"/>
                <a:ea typeface="华文中宋" panose="02010600040101010101" pitchFamily="2" charset="-122"/>
              </a:rPr>
              <a:t>），亦遂增胜。借书满架，偃仰啸歌，冥然兀坐，万籁有声；而庭堦（阶）寂寂，小鸟时来啄食，人至不去。三五之夜，明月半墙，桂影斑驳，风移影动，珊珊可爱。</a:t>
            </a:r>
            <a:endParaRPr lang="zh-CN" altLang="zh-CN" sz="2400" b="1">
              <a:solidFill>
                <a:srgbClr val="0F0F0F"/>
              </a:solidFill>
              <a:latin typeface="华文中宋" panose="02010600040101010101" pitchFamily="2" charset="-122"/>
              <a:ea typeface="华文中宋" panose="02010600040101010101" pitchFamily="2" charset="-122"/>
            </a:endParaRPr>
          </a:p>
          <a:p>
            <a:pPr>
              <a:lnSpc>
                <a:spcPct val="80000"/>
              </a:lnSpc>
            </a:pPr>
            <a:r>
              <a:rPr lang="zh-CN" altLang="zh-CN" sz="2400" b="1">
                <a:solidFill>
                  <a:srgbClr val="0F0F0F"/>
                </a:solidFill>
                <a:latin typeface="华文中宋" panose="02010600040101010101" pitchFamily="2" charset="-122"/>
                <a:ea typeface="华文中宋" panose="02010600040101010101" pitchFamily="2" charset="-122"/>
              </a:rPr>
              <a:t>　　然余居于此，多可喜，亦多可悲。先是庭中通南北为一。迨（</a:t>
            </a:r>
            <a:r>
              <a:rPr lang="en-US" altLang="zh-CN" sz="2400" b="1">
                <a:solidFill>
                  <a:srgbClr val="0F0F0F"/>
                </a:solidFill>
                <a:latin typeface="华文中宋" panose="02010600040101010101" pitchFamily="2" charset="-122"/>
                <a:ea typeface="华文中宋" panose="02010600040101010101" pitchFamily="2" charset="-122"/>
              </a:rPr>
              <a:t>dài</a:t>
            </a:r>
            <a:r>
              <a:rPr lang="zh-CN" altLang="zh-CN" sz="2400" b="1">
                <a:solidFill>
                  <a:srgbClr val="0F0F0F"/>
                </a:solidFill>
                <a:latin typeface="华文中宋" panose="02010600040101010101" pitchFamily="2" charset="-122"/>
                <a:ea typeface="华文中宋" panose="02010600040101010101" pitchFamily="2" charset="-122"/>
              </a:rPr>
              <a:t>）诸父异爨（</a:t>
            </a:r>
            <a:r>
              <a:rPr lang="en-US" altLang="zh-CN" sz="2400" b="1">
                <a:solidFill>
                  <a:srgbClr val="0F0F0F"/>
                </a:solidFill>
                <a:latin typeface="华文中宋" panose="02010600040101010101" pitchFamily="2" charset="-122"/>
                <a:ea typeface="华文中宋" panose="02010600040101010101" pitchFamily="2" charset="-122"/>
              </a:rPr>
              <a:t>cuàn</a:t>
            </a:r>
            <a:r>
              <a:rPr lang="zh-CN" altLang="zh-CN" sz="2400" b="1">
                <a:solidFill>
                  <a:srgbClr val="0F0F0F"/>
                </a:solidFill>
                <a:latin typeface="华文中宋" panose="02010600040101010101" pitchFamily="2" charset="-122"/>
                <a:ea typeface="华文中宋" panose="02010600040101010101" pitchFamily="2" charset="-122"/>
              </a:rPr>
              <a:t>），内外多置小门，墙往往而是。东犬西吠，客逾</a:t>
            </a:r>
            <a:r>
              <a:rPr lang="en-US" altLang="zh-CN" sz="2400" b="1">
                <a:solidFill>
                  <a:srgbClr val="0F0F0F"/>
                </a:solidFill>
                <a:latin typeface="华文中宋" panose="02010600040101010101" pitchFamily="2" charset="-122"/>
                <a:ea typeface="华文中宋" panose="02010600040101010101" pitchFamily="2" charset="-122"/>
              </a:rPr>
              <a:t>(yú)</a:t>
            </a:r>
            <a:r>
              <a:rPr lang="zh-CN" altLang="zh-CN" sz="2400" b="1">
                <a:solidFill>
                  <a:srgbClr val="0F0F0F"/>
                </a:solidFill>
                <a:latin typeface="华文中宋" panose="02010600040101010101" pitchFamily="2" charset="-122"/>
                <a:ea typeface="华文中宋" panose="02010600040101010101" pitchFamily="2" charset="-122"/>
              </a:rPr>
              <a:t>庖（</a:t>
            </a:r>
            <a:r>
              <a:rPr lang="en-US" altLang="zh-CN" sz="2400" b="1">
                <a:solidFill>
                  <a:srgbClr val="0F0F0F"/>
                </a:solidFill>
                <a:latin typeface="华文中宋" panose="02010600040101010101" pitchFamily="2" charset="-122"/>
                <a:ea typeface="华文中宋" panose="02010600040101010101" pitchFamily="2" charset="-122"/>
              </a:rPr>
              <a:t>páo</a:t>
            </a:r>
            <a:r>
              <a:rPr lang="zh-CN" altLang="zh-CN" sz="2400" b="1">
                <a:solidFill>
                  <a:srgbClr val="0F0F0F"/>
                </a:solidFill>
                <a:latin typeface="华文中宋" panose="02010600040101010101" pitchFamily="2" charset="-122"/>
                <a:ea typeface="华文中宋" panose="02010600040101010101" pitchFamily="2" charset="-122"/>
              </a:rPr>
              <a:t>）而宴，鸡栖于厅。庭中始为篱，已为墙，凡再变矣。家有老妪（</a:t>
            </a:r>
            <a:r>
              <a:rPr lang="en-US" altLang="zh-CN" sz="2400" b="1">
                <a:solidFill>
                  <a:srgbClr val="0F0F0F"/>
                </a:solidFill>
                <a:latin typeface="华文中宋" panose="02010600040101010101" pitchFamily="2" charset="-122"/>
                <a:ea typeface="华文中宋" panose="02010600040101010101" pitchFamily="2" charset="-122"/>
              </a:rPr>
              <a:t>yù</a:t>
            </a:r>
            <a:r>
              <a:rPr lang="zh-CN" altLang="zh-CN" sz="2400" b="1">
                <a:solidFill>
                  <a:srgbClr val="0F0F0F"/>
                </a:solidFill>
                <a:latin typeface="华文中宋" panose="02010600040101010101" pitchFamily="2" charset="-122"/>
                <a:ea typeface="华文中宋" panose="02010600040101010101" pitchFamily="2" charset="-122"/>
              </a:rPr>
              <a:t>）， 尝居于此。妪，先大母婢也，乳二世，先妣（</a:t>
            </a:r>
            <a:r>
              <a:rPr lang="en-US" altLang="zh-CN" sz="2400" b="1">
                <a:solidFill>
                  <a:srgbClr val="0F0F0F"/>
                </a:solidFill>
                <a:latin typeface="华文中宋" panose="02010600040101010101" pitchFamily="2" charset="-122"/>
                <a:ea typeface="华文中宋" panose="02010600040101010101" pitchFamily="2" charset="-122"/>
              </a:rPr>
              <a:t>bǐ</a:t>
            </a:r>
            <a:r>
              <a:rPr lang="zh-CN" altLang="zh-CN" sz="2400" b="1">
                <a:solidFill>
                  <a:srgbClr val="0F0F0F"/>
                </a:solidFill>
                <a:latin typeface="华文中宋" panose="02010600040101010101" pitchFamily="2" charset="-122"/>
                <a:ea typeface="华文中宋" panose="02010600040101010101" pitchFamily="2" charset="-122"/>
              </a:rPr>
              <a:t>）抚之甚厚。室西连于中闺，先妣尝一至。妪每谓余（予）曰：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某所，而母立于兹。</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妪又曰：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汝姊（</a:t>
            </a:r>
            <a:r>
              <a:rPr lang="en-US" altLang="zh-CN" sz="2400" b="1">
                <a:solidFill>
                  <a:srgbClr val="0F0F0F"/>
                </a:solidFill>
                <a:latin typeface="华文中宋" panose="02010600040101010101" pitchFamily="2" charset="-122"/>
                <a:ea typeface="华文中宋" panose="02010600040101010101" pitchFamily="2" charset="-122"/>
              </a:rPr>
              <a:t>zǐ</a:t>
            </a:r>
            <a:r>
              <a:rPr lang="zh-CN" altLang="zh-CN" sz="2400" b="1">
                <a:solidFill>
                  <a:srgbClr val="0F0F0F"/>
                </a:solidFill>
                <a:latin typeface="华文中宋" panose="02010600040101010101" pitchFamily="2" charset="-122"/>
                <a:ea typeface="华文中宋" panose="02010600040101010101" pitchFamily="2" charset="-122"/>
              </a:rPr>
              <a:t>）在吾怀，呱呱（</a:t>
            </a:r>
            <a:r>
              <a:rPr lang="en-US" altLang="zh-CN" sz="2400" b="1">
                <a:solidFill>
                  <a:srgbClr val="0F0F0F"/>
                </a:solidFill>
                <a:latin typeface="华文中宋" panose="02010600040101010101" pitchFamily="2" charset="-122"/>
                <a:ea typeface="华文中宋" panose="02010600040101010101" pitchFamily="2" charset="-122"/>
              </a:rPr>
              <a:t>gū</a:t>
            </a:r>
            <a:r>
              <a:rPr lang="zh-CN" altLang="zh-CN" sz="2400" b="1">
                <a:solidFill>
                  <a:srgbClr val="0F0F0F"/>
                </a:solidFill>
                <a:latin typeface="华文中宋" panose="02010600040101010101" pitchFamily="2" charset="-122"/>
                <a:ea typeface="华文中宋" panose="02010600040101010101" pitchFamily="2" charset="-122"/>
              </a:rPr>
              <a:t>）而泣；娘以指叩门扉曰：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儿寒乎？欲食乎？</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吾从板外相为应答。</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语未毕， 余泣，妪亦泣。余自束发，读书轩中，一日，大母过余曰：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吾儿，久不见若影，何竟日默默在此，大类女郎也？</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比去，以手阖门，自语曰：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吾家读书久不效，儿之成，则可待乎！</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顷之，持一象笏（</a:t>
            </a:r>
            <a:r>
              <a:rPr lang="en-US" altLang="zh-CN" sz="2400" b="1">
                <a:solidFill>
                  <a:srgbClr val="0F0F0F"/>
                </a:solidFill>
                <a:latin typeface="华文中宋" panose="02010600040101010101" pitchFamily="2" charset="-122"/>
                <a:ea typeface="华文中宋" panose="02010600040101010101" pitchFamily="2" charset="-122"/>
              </a:rPr>
              <a:t>hù</a:t>
            </a:r>
            <a:r>
              <a:rPr lang="zh-CN" altLang="zh-CN" sz="2400" b="1">
                <a:solidFill>
                  <a:srgbClr val="0F0F0F"/>
                </a:solidFill>
                <a:latin typeface="华文中宋" panose="02010600040101010101" pitchFamily="2" charset="-122"/>
                <a:ea typeface="华文中宋" panose="02010600040101010101" pitchFamily="2" charset="-122"/>
              </a:rPr>
              <a:t>）至，曰：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此吾祖太常公宣德间执此以朝，他日汝当用之！</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瞻顾遗迹，如在昨日，令人长号不自禁。</a:t>
            </a:r>
            <a:endParaRPr lang="zh-CN" altLang="zh-CN" sz="2400" b="1">
              <a:solidFill>
                <a:srgbClr val="0F0F0F"/>
              </a:solidFill>
              <a:latin typeface="华文中宋" panose="02010600040101010101" pitchFamily="2" charset="-122"/>
              <a:ea typeface="华文中宋" panose="02010600040101010101" pitchFamily="2" charset="-122"/>
            </a:endParaRPr>
          </a:p>
          <a:p>
            <a:pPr>
              <a:lnSpc>
                <a:spcPct val="80000"/>
              </a:lnSpc>
            </a:pPr>
            <a:r>
              <a:rPr lang="zh-CN" altLang="zh-CN" sz="2400" b="1">
                <a:solidFill>
                  <a:srgbClr val="0F0F0F"/>
                </a:solidFill>
                <a:latin typeface="华文中宋" panose="02010600040101010101" pitchFamily="2" charset="-122"/>
                <a:ea typeface="华文中宋" panose="02010600040101010101" pitchFamily="2" charset="-122"/>
              </a:rPr>
              <a:t>　　轩东，故尝为厨，人往，从轩前过。余扃（</a:t>
            </a:r>
            <a:r>
              <a:rPr lang="en-US" altLang="zh-CN" sz="2400" b="1">
                <a:solidFill>
                  <a:srgbClr val="0F0F0F"/>
                </a:solidFill>
                <a:latin typeface="华文中宋" panose="02010600040101010101" pitchFamily="2" charset="-122"/>
                <a:ea typeface="华文中宋" panose="02010600040101010101" pitchFamily="2" charset="-122"/>
              </a:rPr>
              <a:t>jiōng</a:t>
            </a:r>
            <a:r>
              <a:rPr lang="zh-CN" altLang="zh-CN" sz="2400" b="1">
                <a:solidFill>
                  <a:srgbClr val="0F0F0F"/>
                </a:solidFill>
                <a:latin typeface="华文中宋" panose="02010600040101010101" pitchFamily="2" charset="-122"/>
                <a:ea typeface="华文中宋" panose="02010600040101010101" pitchFamily="2" charset="-122"/>
              </a:rPr>
              <a:t>）牖（</a:t>
            </a:r>
            <a:r>
              <a:rPr lang="en-US" altLang="zh-CN" sz="2400" b="1">
                <a:solidFill>
                  <a:srgbClr val="0F0F0F"/>
                </a:solidFill>
                <a:latin typeface="华文中宋" panose="02010600040101010101" pitchFamily="2" charset="-122"/>
                <a:ea typeface="华文中宋" panose="02010600040101010101" pitchFamily="2" charset="-122"/>
              </a:rPr>
              <a:t>yǒu</a:t>
            </a:r>
            <a:r>
              <a:rPr lang="zh-CN" altLang="zh-CN" sz="2400" b="1">
                <a:solidFill>
                  <a:srgbClr val="0F0F0F"/>
                </a:solidFill>
                <a:latin typeface="华文中宋" panose="02010600040101010101" pitchFamily="2" charset="-122"/>
                <a:ea typeface="华文中宋" panose="02010600040101010101" pitchFamily="2" charset="-122"/>
              </a:rPr>
              <a:t>）而居，久之，能以足音辨人。轩凡四遭火，得不焚，殆有神护者。</a:t>
            </a:r>
            <a:endParaRPr lang="zh-CN" altLang="zh-CN" sz="2400" b="1">
              <a:solidFill>
                <a:srgbClr val="0F0F0F"/>
              </a:solidFill>
              <a:latin typeface="华文中宋" panose="02010600040101010101" pitchFamily="2" charset="-122"/>
              <a:ea typeface="华文中宋" panose="02010600040101010101" pitchFamily="2" charset="-122"/>
            </a:endParaRPr>
          </a:p>
          <a:p>
            <a:pPr>
              <a:lnSpc>
                <a:spcPct val="80000"/>
              </a:lnSpc>
            </a:pPr>
            <a:r>
              <a:rPr lang="zh-CN" altLang="zh-CN" sz="2400" b="1">
                <a:solidFill>
                  <a:srgbClr val="0F0F0F"/>
                </a:solidFill>
                <a:latin typeface="华文中宋" panose="02010600040101010101" pitchFamily="2" charset="-122"/>
                <a:ea typeface="华文中宋" panose="02010600040101010101" pitchFamily="2" charset="-122"/>
              </a:rPr>
              <a:t>　  余既为此志，后五年，吾妻来归，时至轩中，从余问古事，或凭几学书。 吾妻归宁，述诸小妹语曰：</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闻姊家有阁子，且何谓阁子也？</a:t>
            </a:r>
            <a:r>
              <a:rPr lang="en-US" altLang="zh-CN" sz="2400" b="1">
                <a:solidFill>
                  <a:srgbClr val="0F0F0F"/>
                </a:solidFill>
                <a:latin typeface="华文中宋" panose="02010600040101010101" pitchFamily="2" charset="-122"/>
                <a:ea typeface="华文中宋" panose="02010600040101010101" pitchFamily="2" charset="-122"/>
              </a:rPr>
              <a:t>”</a:t>
            </a:r>
            <a:r>
              <a:rPr lang="zh-CN" altLang="zh-CN" sz="2400" b="1">
                <a:solidFill>
                  <a:srgbClr val="0F0F0F"/>
                </a:solidFill>
                <a:latin typeface="华文中宋" panose="02010600040101010101" pitchFamily="2" charset="-122"/>
                <a:ea typeface="华文中宋" panose="02010600040101010101" pitchFamily="2" charset="-122"/>
              </a:rPr>
              <a:t>其后六年，吾妻死，室坏不修。其后二年，余久卧病无聊，乃使人复葺南阁子，其制稍异于前。然自后余多在外，不常居。</a:t>
            </a:r>
            <a:endParaRPr lang="zh-CN" altLang="zh-CN" sz="2400" b="1">
              <a:solidFill>
                <a:srgbClr val="0F0F0F"/>
              </a:solidFill>
              <a:latin typeface="华文中宋" panose="02010600040101010101" pitchFamily="2" charset="-122"/>
              <a:ea typeface="华文中宋" panose="02010600040101010101" pitchFamily="2" charset="-122"/>
            </a:endParaRPr>
          </a:p>
          <a:p>
            <a:pPr>
              <a:lnSpc>
                <a:spcPct val="80000"/>
              </a:lnSpc>
            </a:pPr>
            <a:r>
              <a:rPr lang="zh-CN" altLang="zh-CN" sz="2400" b="1">
                <a:solidFill>
                  <a:srgbClr val="0F0F0F"/>
                </a:solidFill>
                <a:latin typeface="华文中宋" panose="02010600040101010101" pitchFamily="2" charset="-122"/>
                <a:ea typeface="华文中宋" panose="02010600040101010101" pitchFamily="2" charset="-122"/>
              </a:rPr>
              <a:t>　　庭有枇杷树，吾妻死之年所手植也，今已亭亭如盖矣。</a:t>
            </a:r>
            <a:endParaRPr lang="zh-CN" altLang="zh-CN" sz="2400" b="1">
              <a:solidFill>
                <a:srgbClr val="0F0F0F"/>
              </a:solidFill>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p:cTn id="7" dur="1000" fill="hold"/>
                                        <p:tgtEl>
                                          <p:spTgt spid="31745"/>
                                        </p:tgtEl>
                                        <p:attrNameLst>
                                          <p:attrName>ppt_w</p:attrName>
                                        </p:attrNameLst>
                                      </p:cBhvr>
                                      <p:tavLst>
                                        <p:tav tm="0">
                                          <p:val>
                                            <p:strVal val="#ppt_w*0.70"/>
                                          </p:val>
                                        </p:tav>
                                        <p:tav tm="100000">
                                          <p:val>
                                            <p:strVal val="#ppt_w"/>
                                          </p:val>
                                        </p:tav>
                                      </p:tavLst>
                                    </p:anim>
                                    <p:anim calcmode="lin" valueType="num">
                                      <p:cBhvr>
                                        <p:cTn id="8" dur="1000" fill="hold"/>
                                        <p:tgtEl>
                                          <p:spTgt spid="31745"/>
                                        </p:tgtEl>
                                        <p:attrNameLst>
                                          <p:attrName>ppt_h</p:attrName>
                                        </p:attrNameLst>
                                      </p:cBhvr>
                                      <p:tavLst>
                                        <p:tav tm="0">
                                          <p:val>
                                            <p:strVal val="#ppt_h"/>
                                          </p:val>
                                        </p:tav>
                                        <p:tav tm="100000">
                                          <p:val>
                                            <p:strVal val="#ppt_h"/>
                                          </p:val>
                                        </p:tav>
                                      </p:tavLst>
                                    </p:anim>
                                    <p:animEffect transition="in" filter="fade">
                                      <p:cBhvr>
                                        <p:cTn id="9" dur="10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2774" name="文本框 3"/>
          <p:cNvSpPr txBox="1"/>
          <p:nvPr/>
        </p:nvSpPr>
        <p:spPr>
          <a:xfrm>
            <a:off x="4745355" y="272415"/>
            <a:ext cx="2214880" cy="706755"/>
          </a:xfrm>
          <a:prstGeom prst="rect">
            <a:avLst/>
          </a:prstGeom>
          <a:noFill/>
          <a:ln w="9525">
            <a:noFill/>
          </a:ln>
        </p:spPr>
        <p:txBody>
          <a:bodyPr wrap="none" anchor="t" anchorCtr="0">
            <a:spAutoFit/>
          </a:bodyPr>
          <a:p>
            <a:pPr eaLnBrk="0" hangingPunct="0"/>
            <a:r>
              <a:rPr lang="zh-CN" altLang="en-US" sz="4000" b="1" dirty="0">
                <a:solidFill>
                  <a:srgbClr val="FF0000"/>
                </a:solidFill>
                <a:latin typeface="微软雅黑" panose="020B0503020204020204" pitchFamily="34" charset="-122"/>
                <a:ea typeface="微软雅黑" panose="020B0503020204020204" pitchFamily="34" charset="-122"/>
              </a:rPr>
              <a:t>整体感知</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
        <p:nvSpPr>
          <p:cNvPr id="24585" name="TextBox 1"/>
          <p:cNvSpPr txBox="1"/>
          <p:nvPr/>
        </p:nvSpPr>
        <p:spPr>
          <a:xfrm>
            <a:off x="285750" y="1069975"/>
            <a:ext cx="11731625" cy="4523105"/>
          </a:xfrm>
          <a:prstGeom prst="rect">
            <a:avLst/>
          </a:prstGeom>
          <a:noFill/>
          <a:ln w="9525">
            <a:noFill/>
          </a:ln>
        </p:spPr>
        <p:txBody>
          <a:bodyPr wrap="square" anchor="t" anchorCtr="0">
            <a:spAutoFit/>
          </a:bodyPr>
          <a:p>
            <a:pPr>
              <a:lnSpc>
                <a:spcPct val="100000"/>
              </a:lnSpc>
            </a:pPr>
            <a:r>
              <a:rPr lang="en-US" altLang="zh-CN" sz="3600" b="1" dirty="0">
                <a:solidFill>
                  <a:srgbClr val="0E0ECE"/>
                </a:solidFill>
                <a:latin typeface="华文中宋" panose="02010600040101010101" pitchFamily="2" charset="-122"/>
                <a:ea typeface="华文中宋" panose="02010600040101010101" pitchFamily="2" charset="-122"/>
              </a:rPr>
              <a:t>1</a:t>
            </a:r>
            <a:r>
              <a:rPr lang="zh-CN" altLang="en-US" sz="3600" b="1" dirty="0">
                <a:solidFill>
                  <a:srgbClr val="0E0ECE"/>
                </a:solidFill>
                <a:latin typeface="华文中宋" panose="02010600040101010101" pitchFamily="2" charset="-122"/>
                <a:ea typeface="华文中宋" panose="02010600040101010101" pitchFamily="2" charset="-122"/>
              </a:rPr>
              <a:t>、作者写到一家几代的哪几位亲人?</a:t>
            </a:r>
            <a:endParaRPr lang="zh-CN" altLang="en-US" sz="3600" b="1" dirty="0">
              <a:solidFill>
                <a:srgbClr val="0E0ECE"/>
              </a:solidFill>
              <a:latin typeface="华文中宋" panose="02010600040101010101" pitchFamily="2" charset="-122"/>
              <a:ea typeface="华文中宋" panose="02010600040101010101" pitchFamily="2" charset="-122"/>
            </a:endParaRPr>
          </a:p>
          <a:p>
            <a:pPr>
              <a:lnSpc>
                <a:spcPct val="100000"/>
              </a:lnSpc>
            </a:pPr>
            <a:endParaRPr lang="en-US" altLang="zh-CN" sz="3600" b="1" dirty="0">
              <a:solidFill>
                <a:srgbClr val="0E0ECE"/>
              </a:solidFill>
              <a:latin typeface="华文中宋" panose="02010600040101010101" pitchFamily="2" charset="-122"/>
              <a:ea typeface="华文中宋" panose="02010600040101010101" pitchFamily="2" charset="-122"/>
            </a:endParaRPr>
          </a:p>
          <a:p>
            <a:pPr>
              <a:lnSpc>
                <a:spcPct val="100000"/>
              </a:lnSpc>
            </a:pPr>
            <a:r>
              <a:rPr lang="en-US" altLang="zh-CN" sz="3600" b="1" dirty="0">
                <a:solidFill>
                  <a:srgbClr val="0E0ECE"/>
                </a:solidFill>
                <a:latin typeface="华文中宋" panose="02010600040101010101" pitchFamily="2" charset="-122"/>
                <a:ea typeface="华文中宋" panose="02010600040101010101" pitchFamily="2" charset="-122"/>
              </a:rPr>
              <a:t>2</a:t>
            </a:r>
            <a:r>
              <a:rPr lang="zh-CN" altLang="en-US" sz="3600" b="1" dirty="0">
                <a:solidFill>
                  <a:srgbClr val="0E0ECE"/>
                </a:solidFill>
                <a:latin typeface="华文中宋" panose="02010600040101010101" pitchFamily="2" charset="-122"/>
                <a:ea typeface="华文中宋" panose="02010600040101010101" pitchFamily="2" charset="-122"/>
              </a:rPr>
              <a:t>、围绕着项脊轩，作者记叙了哪些事情？</a:t>
            </a:r>
            <a:endParaRPr lang="zh-CN" altLang="en-US" sz="3600" b="1" dirty="0">
              <a:solidFill>
                <a:srgbClr val="0E0ECE"/>
              </a:solidFill>
              <a:latin typeface="华文中宋" panose="02010600040101010101" pitchFamily="2" charset="-122"/>
              <a:ea typeface="华文中宋" panose="02010600040101010101" pitchFamily="2" charset="-122"/>
            </a:endParaRPr>
          </a:p>
          <a:p>
            <a:pPr>
              <a:lnSpc>
                <a:spcPct val="100000"/>
              </a:lnSpc>
            </a:pPr>
            <a:endParaRPr lang="en-US" altLang="zh-CN" sz="3600" b="1" dirty="0">
              <a:solidFill>
                <a:srgbClr val="0E0ECE"/>
              </a:solidFill>
              <a:latin typeface="华文中宋" panose="02010600040101010101" pitchFamily="2" charset="-122"/>
              <a:ea typeface="华文中宋" panose="02010600040101010101" pitchFamily="2" charset="-122"/>
            </a:endParaRPr>
          </a:p>
          <a:p>
            <a:pPr>
              <a:lnSpc>
                <a:spcPct val="100000"/>
              </a:lnSpc>
            </a:pPr>
            <a:r>
              <a:rPr lang="en-US" altLang="zh-CN" sz="3600" b="1" dirty="0">
                <a:solidFill>
                  <a:srgbClr val="0E0ECE"/>
                </a:solidFill>
                <a:latin typeface="华文中宋" panose="02010600040101010101" pitchFamily="2" charset="-122"/>
                <a:ea typeface="华文中宋" panose="02010600040101010101" pitchFamily="2" charset="-122"/>
              </a:rPr>
              <a:t>3</a:t>
            </a:r>
            <a:r>
              <a:rPr lang="zh-CN" altLang="en-US" sz="3600" b="1" dirty="0">
                <a:solidFill>
                  <a:srgbClr val="0E0ECE"/>
                </a:solidFill>
                <a:latin typeface="华文中宋" panose="02010600040101010101" pitchFamily="2" charset="-122"/>
                <a:ea typeface="华文中宋" panose="02010600040101010101" pitchFamily="2" charset="-122"/>
              </a:rPr>
              <a:t>、行文中那一句话，概括了作者在项脊轩中的生活的感受？</a:t>
            </a:r>
            <a:endParaRPr lang="zh-CN" altLang="en-US" sz="3600" b="1" dirty="0">
              <a:solidFill>
                <a:srgbClr val="0E0ECE"/>
              </a:solidFill>
              <a:latin typeface="华文中宋" panose="02010600040101010101" pitchFamily="2" charset="-122"/>
              <a:ea typeface="华文中宋" panose="02010600040101010101" pitchFamily="2" charset="-122"/>
            </a:endParaRPr>
          </a:p>
          <a:p>
            <a:pPr>
              <a:lnSpc>
                <a:spcPct val="100000"/>
              </a:lnSpc>
            </a:pPr>
            <a:endParaRPr lang="en-US" altLang="zh-CN" sz="3600" b="1" dirty="0">
              <a:solidFill>
                <a:srgbClr val="0E0ECE"/>
              </a:solidFill>
              <a:latin typeface="华文中宋" panose="02010600040101010101" pitchFamily="2" charset="-122"/>
              <a:ea typeface="华文中宋" panose="02010600040101010101" pitchFamily="2" charset="-122"/>
            </a:endParaRPr>
          </a:p>
          <a:p>
            <a:pPr>
              <a:lnSpc>
                <a:spcPct val="100000"/>
              </a:lnSpc>
            </a:pPr>
            <a:r>
              <a:rPr lang="en-US" altLang="zh-CN" sz="3600" b="1" dirty="0">
                <a:solidFill>
                  <a:srgbClr val="0E0ECE"/>
                </a:solidFill>
                <a:latin typeface="华文中宋" panose="02010600040101010101" pitchFamily="2" charset="-122"/>
                <a:ea typeface="华文中宋" panose="02010600040101010101" pitchFamily="2" charset="-122"/>
              </a:rPr>
              <a:t>4</a:t>
            </a:r>
            <a:r>
              <a:rPr lang="zh-CN" altLang="en-US" sz="3600" b="1" dirty="0">
                <a:solidFill>
                  <a:srgbClr val="0E0ECE"/>
                </a:solidFill>
                <a:latin typeface="华文中宋" panose="02010600040101010101" pitchFamily="2" charset="-122"/>
                <a:ea typeface="华文中宋" panose="02010600040101010101" pitchFamily="2" charset="-122"/>
              </a:rPr>
              <a:t>、哪些事情悲，哪些事情喜？</a:t>
            </a:r>
            <a:endParaRPr lang="zh-CN" altLang="en-US" sz="3600" b="1" dirty="0">
              <a:solidFill>
                <a:srgbClr val="0E0ECE"/>
              </a:solidFill>
              <a:latin typeface="华文中宋" panose="02010600040101010101" pitchFamily="2" charset="-122"/>
              <a:ea typeface="华文中宋" panose="02010600040101010101" pitchFamily="2" charset="-122"/>
            </a:endParaRPr>
          </a:p>
        </p:txBody>
      </p:sp>
      <p:sp>
        <p:nvSpPr>
          <p:cNvPr id="23566" name="文本框 99"/>
          <p:cNvSpPr txBox="1"/>
          <p:nvPr/>
        </p:nvSpPr>
        <p:spPr>
          <a:xfrm>
            <a:off x="1387475" y="1636713"/>
            <a:ext cx="7488238" cy="584200"/>
          </a:xfrm>
          <a:prstGeom prst="rect">
            <a:avLst/>
          </a:prstGeom>
          <a:noFill/>
          <a:ln w="28575">
            <a:noFill/>
          </a:ln>
        </p:spPr>
        <p:txBody>
          <a:bodyPr wrap="square" anchor="t" anchorCtr="0">
            <a:spAutoFit/>
          </a:bodyPr>
          <a:p>
            <a:r>
              <a:rPr lang="zh-CN" altLang="zh-CN" sz="3200" b="1">
                <a:latin typeface="华文中宋" panose="02010600040101010101" pitchFamily="2" charset="-122"/>
                <a:ea typeface="华文中宋" panose="02010600040101010101" pitchFamily="2" charset="-122"/>
              </a:rPr>
              <a:t>一家三代，母亲、祖母、妻子、乳母。</a:t>
            </a:r>
            <a:endParaRPr lang="zh-CN" altLang="zh-CN" sz="3200" b="1">
              <a:latin typeface="华文中宋" panose="02010600040101010101" pitchFamily="2" charset="-122"/>
              <a:ea typeface="华文中宋" panose="02010600040101010101" pitchFamily="2" charset="-122"/>
            </a:endParaRPr>
          </a:p>
        </p:txBody>
      </p:sp>
      <p:sp>
        <p:nvSpPr>
          <p:cNvPr id="23567" name="文本框 3"/>
          <p:cNvSpPr txBox="1"/>
          <p:nvPr/>
        </p:nvSpPr>
        <p:spPr>
          <a:xfrm>
            <a:off x="893763" y="2789238"/>
            <a:ext cx="10721975" cy="582612"/>
          </a:xfrm>
          <a:prstGeom prst="rect">
            <a:avLst/>
          </a:prstGeom>
          <a:noFill/>
          <a:ln w="28575">
            <a:noFill/>
          </a:ln>
        </p:spPr>
        <p:txBody>
          <a:bodyPr wrap="square" anchor="t" anchorCtr="0">
            <a:spAutoFit/>
          </a:bodyPr>
          <a:p>
            <a:r>
              <a:rPr lang="zh-CN" altLang="zh-CN" sz="3200" b="1">
                <a:latin typeface="华文中宋" panose="02010600040101010101" pitchFamily="2" charset="-122"/>
                <a:ea typeface="华文中宋" panose="02010600040101010101" pitchFamily="2" charset="-122"/>
              </a:rPr>
              <a:t>修葺项脊轩；叔父异爨、老妪忆母、大母励志、回忆亡妻。</a:t>
            </a:r>
            <a:endParaRPr lang="zh-CN" altLang="zh-CN" sz="3200" b="1">
              <a:latin typeface="华文中宋" panose="02010600040101010101" pitchFamily="2" charset="-122"/>
              <a:ea typeface="华文中宋" panose="02010600040101010101" pitchFamily="2" charset="-122"/>
            </a:endParaRPr>
          </a:p>
        </p:txBody>
      </p:sp>
      <p:sp>
        <p:nvSpPr>
          <p:cNvPr id="23568" name="文本框 4"/>
          <p:cNvSpPr txBox="1"/>
          <p:nvPr/>
        </p:nvSpPr>
        <p:spPr>
          <a:xfrm>
            <a:off x="482600" y="4365625"/>
            <a:ext cx="10741025" cy="584200"/>
          </a:xfrm>
          <a:prstGeom prst="rect">
            <a:avLst/>
          </a:prstGeom>
          <a:noFill/>
          <a:ln w="28575">
            <a:noFill/>
          </a:ln>
        </p:spPr>
        <p:txBody>
          <a:bodyPr wrap="square" anchor="t" anchorCtr="0">
            <a:spAutoFit/>
          </a:bodyPr>
          <a:p>
            <a:r>
              <a:rPr lang="zh-CN" altLang="zh-CN" sz="3200" b="1">
                <a:latin typeface="华文中宋" panose="02010600040101010101" pitchFamily="2" charset="-122"/>
                <a:ea typeface="华文中宋" panose="02010600040101010101" pitchFamily="2" charset="-122"/>
              </a:rPr>
              <a:t>“然余居于此，多可喜，亦多可悲。”（作用：承上启下）</a:t>
            </a:r>
            <a:endParaRPr lang="zh-CN" altLang="zh-CN" sz="3200" b="1">
              <a:latin typeface="华文中宋" panose="02010600040101010101" pitchFamily="2" charset="-122"/>
              <a:ea typeface="华文中宋" panose="02010600040101010101" pitchFamily="2" charset="-122"/>
            </a:endParaRPr>
          </a:p>
        </p:txBody>
      </p:sp>
      <p:sp>
        <p:nvSpPr>
          <p:cNvPr id="23569" name="文本框 5"/>
          <p:cNvSpPr txBox="1"/>
          <p:nvPr/>
        </p:nvSpPr>
        <p:spPr>
          <a:xfrm>
            <a:off x="625475" y="5594350"/>
            <a:ext cx="11053763" cy="1076325"/>
          </a:xfrm>
          <a:prstGeom prst="rect">
            <a:avLst/>
          </a:prstGeom>
          <a:noFill/>
          <a:ln w="28575">
            <a:noFill/>
          </a:ln>
        </p:spPr>
        <p:txBody>
          <a:bodyPr wrap="square" anchor="t" anchorCtr="0">
            <a:spAutoFit/>
          </a:bodyPr>
          <a:p>
            <a:r>
              <a:rPr lang="zh-CN" altLang="zh-CN" sz="3200" b="1">
                <a:latin typeface="华文中宋" panose="02010600040101010101" pitchFamily="2" charset="-122"/>
                <a:ea typeface="华文中宋" panose="02010600040101010101" pitchFamily="2" charset="-122"/>
              </a:rPr>
              <a:t>喜——修葺项脊轩；悲——叔父异爨、老妪忆母、大母励志、回忆亡妻。</a:t>
            </a:r>
            <a:endParaRPr lang="zh-CN" altLang="zh-CN" sz="3200" b="1">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2774"/>
                                        </p:tgtEl>
                                        <p:attrNameLst>
                                          <p:attrName>style.visibility</p:attrName>
                                        </p:attrNameLst>
                                      </p:cBhvr>
                                      <p:to>
                                        <p:strVal val="visible"/>
                                      </p:to>
                                    </p:set>
                                    <p:anim calcmode="lin" valueType="num">
                                      <p:cBhvr additive="base">
                                        <p:cTn id="7" dur="1000" fill="hold"/>
                                        <p:tgtEl>
                                          <p:spTgt spid="32774"/>
                                        </p:tgtEl>
                                        <p:attrNameLst>
                                          <p:attrName>ppt_x</p:attrName>
                                        </p:attrNameLst>
                                      </p:cBhvr>
                                      <p:tavLst>
                                        <p:tav tm="0">
                                          <p:val>
                                            <p:strVal val="#ppt_x"/>
                                          </p:val>
                                        </p:tav>
                                        <p:tav tm="100000">
                                          <p:val>
                                            <p:strVal val="#ppt_x"/>
                                          </p:val>
                                        </p:tav>
                                      </p:tavLst>
                                    </p:anim>
                                    <p:anim calcmode="lin" valueType="num">
                                      <p:cBhvr additive="base">
                                        <p:cTn id="8" dur="1000" fill="hold"/>
                                        <p:tgtEl>
                                          <p:spTgt spid="3277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24585"/>
                                        </p:tgtEl>
                                        <p:attrNameLst>
                                          <p:attrName>style.visibility</p:attrName>
                                        </p:attrNameLst>
                                      </p:cBhvr>
                                      <p:to>
                                        <p:strVal val="visible"/>
                                      </p:to>
                                    </p:set>
                                    <p:anim calcmode="lin" valueType="num">
                                      <p:cBhvr>
                                        <p:cTn id="12" dur="1000" fill="hold"/>
                                        <p:tgtEl>
                                          <p:spTgt spid="24585"/>
                                        </p:tgtEl>
                                        <p:attrNameLst>
                                          <p:attrName>ppt_w</p:attrName>
                                        </p:attrNameLst>
                                      </p:cBhvr>
                                      <p:tavLst>
                                        <p:tav tm="0">
                                          <p:val>
                                            <p:strVal val="#ppt_w*0.70"/>
                                          </p:val>
                                        </p:tav>
                                        <p:tav tm="100000">
                                          <p:val>
                                            <p:strVal val="#ppt_w"/>
                                          </p:val>
                                        </p:tav>
                                      </p:tavLst>
                                    </p:anim>
                                    <p:anim calcmode="lin" valueType="num">
                                      <p:cBhvr>
                                        <p:cTn id="13" dur="1000" fill="hold"/>
                                        <p:tgtEl>
                                          <p:spTgt spid="24585"/>
                                        </p:tgtEl>
                                        <p:attrNameLst>
                                          <p:attrName>ppt_h</p:attrName>
                                        </p:attrNameLst>
                                      </p:cBhvr>
                                      <p:tavLst>
                                        <p:tav tm="0">
                                          <p:val>
                                            <p:strVal val="#ppt_h"/>
                                          </p:val>
                                        </p:tav>
                                        <p:tav tm="100000">
                                          <p:val>
                                            <p:strVal val="#ppt_h"/>
                                          </p:val>
                                        </p:tav>
                                      </p:tavLst>
                                    </p:anim>
                                    <p:animEffect transition="in" filter="fade">
                                      <p:cBhvr>
                                        <p:cTn id="14" dur="1000"/>
                                        <p:tgtEl>
                                          <p:spTgt spid="2458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23566"/>
                                        </p:tgtEl>
                                        <p:attrNameLst>
                                          <p:attrName>style.visibility</p:attrName>
                                        </p:attrNameLst>
                                      </p:cBhvr>
                                      <p:to>
                                        <p:strVal val="visible"/>
                                      </p:to>
                                    </p:set>
                                    <p:anim calcmode="lin" valueType="num">
                                      <p:cBhvr additive="base">
                                        <p:cTn id="19" dur="1000" fill="hold"/>
                                        <p:tgtEl>
                                          <p:spTgt spid="23566"/>
                                        </p:tgtEl>
                                        <p:attrNameLst>
                                          <p:attrName>ppt_x</p:attrName>
                                        </p:attrNameLst>
                                      </p:cBhvr>
                                      <p:tavLst>
                                        <p:tav tm="0">
                                          <p:val>
                                            <p:strVal val="#ppt_x"/>
                                          </p:val>
                                        </p:tav>
                                        <p:tav tm="100000">
                                          <p:val>
                                            <p:strVal val="#ppt_x"/>
                                          </p:val>
                                        </p:tav>
                                      </p:tavLst>
                                    </p:anim>
                                    <p:anim calcmode="lin" valueType="num">
                                      <p:cBhvr additive="base">
                                        <p:cTn id="20" dur="1000" fill="hold"/>
                                        <p:tgtEl>
                                          <p:spTgt spid="235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23567"/>
                                        </p:tgtEl>
                                        <p:attrNameLst>
                                          <p:attrName>style.visibility</p:attrName>
                                        </p:attrNameLst>
                                      </p:cBhvr>
                                      <p:to>
                                        <p:strVal val="visible"/>
                                      </p:to>
                                    </p:set>
                                    <p:anim calcmode="lin" valueType="num">
                                      <p:cBhvr additive="base">
                                        <p:cTn id="25" dur="1000" fill="hold"/>
                                        <p:tgtEl>
                                          <p:spTgt spid="23567"/>
                                        </p:tgtEl>
                                        <p:attrNameLst>
                                          <p:attrName>ppt_x</p:attrName>
                                        </p:attrNameLst>
                                      </p:cBhvr>
                                      <p:tavLst>
                                        <p:tav tm="0">
                                          <p:val>
                                            <p:strVal val="#ppt_x"/>
                                          </p:val>
                                        </p:tav>
                                        <p:tav tm="100000">
                                          <p:val>
                                            <p:strVal val="#ppt_x"/>
                                          </p:val>
                                        </p:tav>
                                      </p:tavLst>
                                    </p:anim>
                                    <p:anim calcmode="lin" valueType="num">
                                      <p:cBhvr additive="base">
                                        <p:cTn id="26" dur="1000" fill="hold"/>
                                        <p:tgtEl>
                                          <p:spTgt spid="235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0" fill="hold">
                                          <p:stCondLst>
                                            <p:cond delay="0"/>
                                          </p:stCondLst>
                                        </p:cTn>
                                        <p:tgtEl>
                                          <p:spTgt spid="23568"/>
                                        </p:tgtEl>
                                        <p:attrNameLst>
                                          <p:attrName>style.visibility</p:attrName>
                                        </p:attrNameLst>
                                      </p:cBhvr>
                                      <p:to>
                                        <p:strVal val="visible"/>
                                      </p:to>
                                    </p:set>
                                    <p:anim calcmode="lin" valueType="num">
                                      <p:cBhvr additive="base">
                                        <p:cTn id="31" dur="1000" fill="hold"/>
                                        <p:tgtEl>
                                          <p:spTgt spid="23568"/>
                                        </p:tgtEl>
                                        <p:attrNameLst>
                                          <p:attrName>ppt_x</p:attrName>
                                        </p:attrNameLst>
                                      </p:cBhvr>
                                      <p:tavLst>
                                        <p:tav tm="0">
                                          <p:val>
                                            <p:strVal val="#ppt_x"/>
                                          </p:val>
                                        </p:tav>
                                        <p:tav tm="100000">
                                          <p:val>
                                            <p:strVal val="#ppt_x"/>
                                          </p:val>
                                        </p:tav>
                                      </p:tavLst>
                                    </p:anim>
                                    <p:anim calcmode="lin" valueType="num">
                                      <p:cBhvr additive="base">
                                        <p:cTn id="32" dur="10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000" fill="hold">
                                          <p:stCondLst>
                                            <p:cond delay="0"/>
                                          </p:stCondLst>
                                        </p:cTn>
                                        <p:tgtEl>
                                          <p:spTgt spid="23569"/>
                                        </p:tgtEl>
                                        <p:attrNameLst>
                                          <p:attrName>style.visibility</p:attrName>
                                        </p:attrNameLst>
                                      </p:cBhvr>
                                      <p:to>
                                        <p:strVal val="visible"/>
                                      </p:to>
                                    </p:set>
                                    <p:anim calcmode="lin" valueType="num">
                                      <p:cBhvr additive="base">
                                        <p:cTn id="37" dur="1000" fill="hold"/>
                                        <p:tgtEl>
                                          <p:spTgt spid="23569"/>
                                        </p:tgtEl>
                                        <p:attrNameLst>
                                          <p:attrName>ppt_x</p:attrName>
                                        </p:attrNameLst>
                                      </p:cBhvr>
                                      <p:tavLst>
                                        <p:tav tm="0">
                                          <p:val>
                                            <p:strVal val="#ppt_x"/>
                                          </p:val>
                                        </p:tav>
                                        <p:tav tm="100000">
                                          <p:val>
                                            <p:strVal val="#ppt_x"/>
                                          </p:val>
                                        </p:tav>
                                      </p:tavLst>
                                    </p:anim>
                                    <p:anim calcmode="lin" valueType="num">
                                      <p:cBhvr additive="base">
                                        <p:cTn id="38" dur="1000" fill="hold"/>
                                        <p:tgtEl>
                                          <p:spTgt spid="235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24585" grpId="0"/>
      <p:bldP spid="23566" grpId="0" bldLvl="0" animBg="1"/>
      <p:bldP spid="23567" grpId="0" bldLvl="0" animBg="1"/>
      <p:bldP spid="23568" grpId="0" bldLvl="0" animBg="1"/>
      <p:bldP spid="2356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1996" name="文本框 41995"/>
          <p:cNvSpPr txBox="1"/>
          <p:nvPr/>
        </p:nvSpPr>
        <p:spPr>
          <a:xfrm>
            <a:off x="5219700" y="1301750"/>
            <a:ext cx="6507163" cy="5073650"/>
          </a:xfrm>
          <a:prstGeom prst="rect">
            <a:avLst/>
          </a:prstGeom>
          <a:noFill/>
          <a:ln w="9525">
            <a:noFill/>
          </a:ln>
        </p:spPr>
        <p:txBody>
          <a:bodyPr wrap="square" anchor="t" anchorCtr="0">
            <a:spAutoFit/>
          </a:bodyPr>
          <a:p>
            <a:pPr>
              <a:lnSpc>
                <a:spcPct val="90000"/>
              </a:lnSpc>
            </a:pPr>
            <a:r>
              <a:rPr lang="zh-CN" altLang="en-US" sz="3600" b="1" dirty="0">
                <a:latin typeface="华文中宋" panose="02010600040101010101" pitchFamily="2" charset="-122"/>
                <a:ea typeface="华文中宋" panose="02010600040101010101" pitchFamily="2" charset="-122"/>
              </a:rPr>
              <a:t>项脊轩，旧南阁子也</a:t>
            </a:r>
            <a:endParaRPr lang="zh-CN" altLang="en-US" sz="3600" b="1" dirty="0">
              <a:latin typeface="华文中宋" panose="02010600040101010101" pitchFamily="2" charset="-122"/>
              <a:ea typeface="华文中宋" panose="02010600040101010101" pitchFamily="2" charset="-122"/>
            </a:endParaRPr>
          </a:p>
          <a:p>
            <a:pPr>
              <a:lnSpc>
                <a:spcPct val="90000"/>
              </a:lnSpc>
            </a:pPr>
            <a:endParaRPr lang="zh-CN" altLang="en-US" sz="3600" b="1" dirty="0">
              <a:latin typeface="华文中宋" panose="02010600040101010101" pitchFamily="2" charset="-122"/>
              <a:ea typeface="华文中宋" panose="02010600040101010101" pitchFamily="2" charset="-122"/>
            </a:endParaRPr>
          </a:p>
          <a:p>
            <a:pPr>
              <a:lnSpc>
                <a:spcPct val="90000"/>
              </a:lnSpc>
            </a:pPr>
            <a:r>
              <a:rPr lang="zh-CN" altLang="en-US" sz="3600" b="1" dirty="0">
                <a:latin typeface="华文中宋" panose="02010600040101010101" pitchFamily="2" charset="-122"/>
                <a:ea typeface="华文中宋" panose="02010600040101010101" pitchFamily="2" charset="-122"/>
              </a:rPr>
              <a:t>多可喜，亦多可悲</a:t>
            </a:r>
            <a:endParaRPr lang="zh-CN" altLang="en-US" sz="3600" b="1" dirty="0">
              <a:latin typeface="华文中宋" panose="02010600040101010101" pitchFamily="2" charset="-122"/>
              <a:ea typeface="华文中宋" panose="02010600040101010101" pitchFamily="2" charset="-122"/>
            </a:endParaRPr>
          </a:p>
          <a:p>
            <a:pPr>
              <a:lnSpc>
                <a:spcPct val="90000"/>
              </a:lnSpc>
            </a:pPr>
            <a:endParaRPr lang="zh-CN" altLang="en-US" sz="3600" b="1" dirty="0">
              <a:latin typeface="华文中宋" panose="02010600040101010101" pitchFamily="2" charset="-122"/>
              <a:ea typeface="华文中宋" panose="02010600040101010101" pitchFamily="2" charset="-122"/>
            </a:endParaRPr>
          </a:p>
          <a:p>
            <a:pPr>
              <a:lnSpc>
                <a:spcPct val="90000"/>
              </a:lnSpc>
            </a:pPr>
            <a:r>
              <a:rPr lang="zh-CN" altLang="en-US" sz="3600" b="1" dirty="0">
                <a:latin typeface="华文中宋" panose="02010600040101010101" pitchFamily="2" charset="-122"/>
                <a:ea typeface="华文中宋" panose="02010600040101010101" pitchFamily="2" charset="-122"/>
              </a:rPr>
              <a:t>祖辈，父母辈，自己</a:t>
            </a:r>
            <a:endParaRPr lang="zh-CN" altLang="en-US" sz="3600" b="1" dirty="0">
              <a:latin typeface="华文中宋" panose="02010600040101010101" pitchFamily="2" charset="-122"/>
              <a:ea typeface="华文中宋" panose="02010600040101010101" pitchFamily="2" charset="-122"/>
            </a:endParaRPr>
          </a:p>
          <a:p>
            <a:pPr>
              <a:lnSpc>
                <a:spcPct val="90000"/>
              </a:lnSpc>
            </a:pPr>
            <a:endParaRPr lang="zh-CN" altLang="en-US" sz="3600" b="1" dirty="0">
              <a:latin typeface="华文中宋" panose="02010600040101010101" pitchFamily="2" charset="-122"/>
              <a:ea typeface="华文中宋" panose="02010600040101010101" pitchFamily="2" charset="-122"/>
            </a:endParaRPr>
          </a:p>
          <a:p>
            <a:pPr>
              <a:lnSpc>
                <a:spcPct val="90000"/>
              </a:lnSpc>
            </a:pPr>
            <a:r>
              <a:rPr lang="zh-CN" altLang="en-US" sz="3600" b="1" dirty="0">
                <a:latin typeface="华文中宋" panose="02010600040101010101" pitchFamily="2" charset="-122"/>
                <a:ea typeface="华文中宋" panose="02010600040101010101" pitchFamily="2" charset="-122"/>
              </a:rPr>
              <a:t>先大母，妪，先妣，妻子</a:t>
            </a:r>
            <a:endParaRPr lang="zh-CN" altLang="en-US" sz="3600" b="1" dirty="0">
              <a:latin typeface="华文中宋" panose="02010600040101010101" pitchFamily="2" charset="-122"/>
              <a:ea typeface="华文中宋" panose="02010600040101010101" pitchFamily="2" charset="-122"/>
            </a:endParaRPr>
          </a:p>
          <a:p>
            <a:pPr>
              <a:lnSpc>
                <a:spcPct val="90000"/>
              </a:lnSpc>
            </a:pPr>
            <a:endParaRPr lang="zh-CN" altLang="en-US" sz="3600" b="1" dirty="0">
              <a:latin typeface="华文中宋" panose="02010600040101010101" pitchFamily="2" charset="-122"/>
              <a:ea typeface="华文中宋" panose="02010600040101010101" pitchFamily="2" charset="-122"/>
            </a:endParaRPr>
          </a:p>
          <a:p>
            <a:pPr>
              <a:lnSpc>
                <a:spcPct val="90000"/>
              </a:lnSpc>
            </a:pPr>
            <a:r>
              <a:rPr lang="zh-CN" altLang="en-US" sz="3600" b="1" dirty="0">
                <a:latin typeface="华文中宋" panose="02010600040101010101" pitchFamily="2" charset="-122"/>
                <a:ea typeface="华文中宋" panose="02010600040101010101" pitchFamily="2" charset="-122"/>
              </a:rPr>
              <a:t>修葺项脊轩；诸父异爨、老妪忆母、大母励志、回忆亡妻</a:t>
            </a:r>
            <a:endParaRPr lang="zh-CN" altLang="en-US" sz="3600" b="1" dirty="0">
              <a:latin typeface="华文中宋" panose="02010600040101010101" pitchFamily="2" charset="-122"/>
              <a:ea typeface="华文中宋" panose="02010600040101010101" pitchFamily="2" charset="-122"/>
            </a:endParaRPr>
          </a:p>
        </p:txBody>
      </p:sp>
      <p:sp>
        <p:nvSpPr>
          <p:cNvPr id="24589" name="右箭头 41999"/>
          <p:cNvSpPr/>
          <p:nvPr/>
        </p:nvSpPr>
        <p:spPr>
          <a:xfrm>
            <a:off x="3781425" y="1476375"/>
            <a:ext cx="1143000" cy="2286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4590" name="右箭头 42000"/>
          <p:cNvSpPr/>
          <p:nvPr/>
        </p:nvSpPr>
        <p:spPr>
          <a:xfrm>
            <a:off x="3781425" y="2432050"/>
            <a:ext cx="1143000" cy="2286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4591" name="右箭头 42001"/>
          <p:cNvSpPr/>
          <p:nvPr/>
        </p:nvSpPr>
        <p:spPr>
          <a:xfrm>
            <a:off x="3781425" y="3413125"/>
            <a:ext cx="1143000" cy="2286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4592" name="右箭头 42002"/>
          <p:cNvSpPr/>
          <p:nvPr/>
        </p:nvSpPr>
        <p:spPr>
          <a:xfrm>
            <a:off x="3781425" y="4419600"/>
            <a:ext cx="1143000" cy="2286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24600" name="右箭头 42002"/>
          <p:cNvSpPr/>
          <p:nvPr/>
        </p:nvSpPr>
        <p:spPr>
          <a:xfrm>
            <a:off x="3779838" y="5418138"/>
            <a:ext cx="1143000" cy="228600"/>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nchor="t" anchorCtr="0"/>
          <a:p>
            <a:endParaRPr lang="zh-CN" altLang="en-US">
              <a:latin typeface="Arial" panose="020B0604020202020204" pitchFamily="34" charset="0"/>
              <a:ea typeface="宋体" panose="02010600030101010101" pitchFamily="2" charset="-122"/>
            </a:endParaRPr>
          </a:p>
        </p:txBody>
      </p:sp>
      <p:sp>
        <p:nvSpPr>
          <p:cNvPr id="33799" name="文本框 1"/>
          <p:cNvSpPr txBox="1"/>
          <p:nvPr/>
        </p:nvSpPr>
        <p:spPr>
          <a:xfrm>
            <a:off x="4441825" y="311150"/>
            <a:ext cx="2419350" cy="768350"/>
          </a:xfrm>
          <a:prstGeom prst="rect">
            <a:avLst/>
          </a:prstGeom>
          <a:noFill/>
          <a:ln w="9525">
            <a:noFill/>
          </a:ln>
        </p:spPr>
        <p:txBody>
          <a:bodyPr wrap="none" anchor="t" anchorCtr="0">
            <a:spAutoFit/>
          </a:bodyPr>
          <a:p>
            <a:r>
              <a:rPr lang="zh-CN" altLang="en-US" sz="4400" b="1" dirty="0">
                <a:solidFill>
                  <a:srgbClr val="FF0000"/>
                </a:solidFill>
                <a:latin typeface="微软雅黑" panose="020B0503020204020204" pitchFamily="34" charset="-122"/>
                <a:ea typeface="微软雅黑" panose="020B0503020204020204" pitchFamily="34" charset="-122"/>
              </a:rPr>
              <a:t>整体感知</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33800" name="文本框 2"/>
          <p:cNvSpPr txBox="1"/>
          <p:nvPr/>
        </p:nvSpPr>
        <p:spPr>
          <a:xfrm>
            <a:off x="1250950" y="1127125"/>
            <a:ext cx="2011363" cy="4799013"/>
          </a:xfrm>
          <a:prstGeom prst="rect">
            <a:avLst/>
          </a:prstGeom>
          <a:noFill/>
          <a:ln w="9525">
            <a:noFill/>
          </a:ln>
        </p:spPr>
        <p:txBody>
          <a:bodyPr wrap="none" anchor="t" anchorCtr="0">
            <a:spAutoFit/>
          </a:bodyPr>
          <a:p>
            <a:pPr>
              <a:lnSpc>
                <a:spcPct val="130000"/>
              </a:lnSpc>
              <a:spcBef>
                <a:spcPct val="50000"/>
              </a:spcBef>
              <a:buClr>
                <a:schemeClr val="bg1"/>
              </a:buClr>
            </a:pPr>
            <a:r>
              <a:rPr lang="zh-CN" altLang="en-US" sz="3600" b="1" dirty="0">
                <a:latin typeface="微软雅黑" panose="020B0503020204020204" pitchFamily="34" charset="-122"/>
                <a:ea typeface="微软雅黑" panose="020B0503020204020204" pitchFamily="34" charset="-122"/>
                <a:sym typeface="宋体" panose="02010600030101010101" pitchFamily="2" charset="-122"/>
              </a:rPr>
              <a:t>一</a:t>
            </a:r>
            <a:r>
              <a:rPr lang="zh-CN" altLang="en-US" sz="3600" b="1" dirty="0">
                <a:solidFill>
                  <a:srgbClr val="3333FF"/>
                </a:solidFill>
                <a:latin typeface="微软雅黑" panose="020B0503020204020204" pitchFamily="34" charset="-122"/>
                <a:ea typeface="微软雅黑" panose="020B0503020204020204" pitchFamily="34" charset="-122"/>
              </a:rPr>
              <a:t>间书斋</a:t>
            </a:r>
            <a:endParaRPr lang="zh-CN" altLang="en-US" sz="3600" b="1" dirty="0">
              <a:solidFill>
                <a:srgbClr val="3333FF"/>
              </a:solidFill>
              <a:latin typeface="微软雅黑" panose="020B0503020204020204" pitchFamily="34" charset="-122"/>
              <a:ea typeface="微软雅黑" panose="020B0503020204020204" pitchFamily="34" charset="-122"/>
            </a:endParaRPr>
          </a:p>
          <a:p>
            <a:pPr>
              <a:lnSpc>
                <a:spcPct val="130000"/>
              </a:lnSpc>
              <a:spcBef>
                <a:spcPct val="50000"/>
              </a:spcBef>
              <a:buClr>
                <a:schemeClr val="bg1"/>
              </a:buClr>
            </a:pPr>
            <a:r>
              <a:rPr lang="zh-CN" altLang="en-US" sz="36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两</a:t>
            </a:r>
            <a:r>
              <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rPr>
              <a:t>种感情</a:t>
            </a:r>
            <a:endPar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30000"/>
              </a:lnSpc>
              <a:spcBef>
                <a:spcPct val="50000"/>
              </a:spcBef>
              <a:buClr>
                <a:schemeClr val="bg1"/>
              </a:buClr>
            </a:pPr>
            <a:r>
              <a:rPr lang="zh-CN" altLang="en-US" sz="36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三</a:t>
            </a:r>
            <a:r>
              <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rPr>
              <a:t>世变迁</a:t>
            </a:r>
            <a:endParaRPr lang="zh-CN" altLang="en-US" sz="3600" b="1">
              <a:solidFill>
                <a:srgbClr val="3333FF"/>
              </a:solidFill>
              <a:latin typeface="微软雅黑" panose="020B0503020204020204" pitchFamily="34" charset="-122"/>
              <a:ea typeface="微软雅黑" panose="020B0503020204020204" pitchFamily="34" charset="-122"/>
            </a:endParaRPr>
          </a:p>
          <a:p>
            <a:pPr>
              <a:lnSpc>
                <a:spcPct val="130000"/>
              </a:lnSpc>
              <a:spcBef>
                <a:spcPct val="50000"/>
              </a:spcBef>
              <a:buClr>
                <a:schemeClr val="bg1"/>
              </a:buClr>
            </a:pPr>
            <a:r>
              <a:rPr lang="zh-CN" altLang="en-US" sz="36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四</a:t>
            </a:r>
            <a:r>
              <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rPr>
              <a:t>个女人</a:t>
            </a:r>
            <a:endPar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endParaRPr>
          </a:p>
          <a:p>
            <a:pPr>
              <a:lnSpc>
                <a:spcPct val="130000"/>
              </a:lnSpc>
              <a:spcBef>
                <a:spcPct val="50000"/>
              </a:spcBef>
              <a:buClr>
                <a:schemeClr val="bg1"/>
              </a:buClr>
            </a:pPr>
            <a:r>
              <a:rPr lang="zh-CN" altLang="en-US" sz="3600" b="1">
                <a:solidFill>
                  <a:srgbClr val="000000"/>
                </a:solidFill>
                <a:latin typeface="微软雅黑" panose="020B0503020204020204" pitchFamily="34" charset="-122"/>
                <a:ea typeface="微软雅黑" panose="020B0503020204020204" pitchFamily="34" charset="-122"/>
                <a:sym typeface="宋体" panose="02010600030101010101" pitchFamily="2" charset="-122"/>
              </a:rPr>
              <a:t>五</a:t>
            </a:r>
            <a:r>
              <a:rPr lang="zh-CN" altLang="en-US" sz="3600" b="1">
                <a:solidFill>
                  <a:srgbClr val="3333FF"/>
                </a:solidFill>
                <a:latin typeface="微软雅黑" panose="020B0503020204020204" pitchFamily="34" charset="-122"/>
                <a:ea typeface="微软雅黑" panose="020B0503020204020204" pitchFamily="34" charset="-122"/>
                <a:sym typeface="宋体" panose="02010600030101010101" pitchFamily="2" charset="-122"/>
              </a:rPr>
              <a:t>件事情</a:t>
            </a:r>
            <a:endParaRPr lang="zh-CN" altLang="en-US" sz="3600" b="1" dirty="0">
              <a:solidFill>
                <a:srgbClr val="3333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3799"/>
                                        </p:tgtEl>
                                        <p:attrNameLst>
                                          <p:attrName>style.visibility</p:attrName>
                                        </p:attrNameLst>
                                      </p:cBhvr>
                                      <p:to>
                                        <p:strVal val="visible"/>
                                      </p:to>
                                    </p:set>
                                    <p:anim calcmode="lin" valueType="num">
                                      <p:cBhvr additive="base">
                                        <p:cTn id="7" dur="1000" fill="hold"/>
                                        <p:tgtEl>
                                          <p:spTgt spid="33799"/>
                                        </p:tgtEl>
                                        <p:attrNameLst>
                                          <p:attrName>ppt_x</p:attrName>
                                        </p:attrNameLst>
                                      </p:cBhvr>
                                      <p:tavLst>
                                        <p:tav tm="0">
                                          <p:val>
                                            <p:strVal val="#ppt_x"/>
                                          </p:val>
                                        </p:tav>
                                        <p:tav tm="100000">
                                          <p:val>
                                            <p:strVal val="#ppt_x"/>
                                          </p:val>
                                        </p:tav>
                                      </p:tavLst>
                                    </p:anim>
                                    <p:anim calcmode="lin" valueType="num">
                                      <p:cBhvr additive="base">
                                        <p:cTn id="8" dur="1000" fill="hold"/>
                                        <p:tgtEl>
                                          <p:spTgt spid="3379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000" fill="hold">
                                          <p:stCondLst>
                                            <p:cond delay="0"/>
                                          </p:stCondLst>
                                        </p:cTn>
                                        <p:tgtEl>
                                          <p:spTgt spid="33800"/>
                                        </p:tgtEl>
                                        <p:attrNameLst>
                                          <p:attrName>style.visibility</p:attrName>
                                        </p:attrNameLst>
                                      </p:cBhvr>
                                      <p:to>
                                        <p:strVal val="visible"/>
                                      </p:to>
                                    </p:set>
                                    <p:anim calcmode="lin" valueType="num">
                                      <p:cBhvr>
                                        <p:cTn id="12" dur="1000" fill="hold"/>
                                        <p:tgtEl>
                                          <p:spTgt spid="33800"/>
                                        </p:tgtEl>
                                        <p:attrNameLst>
                                          <p:attrName>ppt_w</p:attrName>
                                        </p:attrNameLst>
                                      </p:cBhvr>
                                      <p:tavLst>
                                        <p:tav tm="0">
                                          <p:val>
                                            <p:fltVal val="0.000000"/>
                                          </p:val>
                                        </p:tav>
                                        <p:tav tm="100000">
                                          <p:val>
                                            <p:strVal val="#ppt_w"/>
                                          </p:val>
                                        </p:tav>
                                      </p:tavLst>
                                    </p:anim>
                                    <p:anim calcmode="lin" valueType="num">
                                      <p:cBhvr>
                                        <p:cTn id="13" dur="1000" fill="hold"/>
                                        <p:tgtEl>
                                          <p:spTgt spid="33800"/>
                                        </p:tgtEl>
                                        <p:attrNameLst>
                                          <p:attrName>ppt_h</p:attrName>
                                        </p:attrNameLst>
                                      </p:cBhvr>
                                      <p:tavLst>
                                        <p:tav tm="0">
                                          <p:val>
                                            <p:fltVal val="0.000000"/>
                                          </p:val>
                                        </p:tav>
                                        <p:tav tm="100000">
                                          <p:val>
                                            <p:strVal val="#ppt_h"/>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24589"/>
                                        </p:tgtEl>
                                        <p:attrNameLst>
                                          <p:attrName>style.visibility</p:attrName>
                                        </p:attrNameLst>
                                      </p:cBhvr>
                                      <p:to>
                                        <p:strVal val="visible"/>
                                      </p:to>
                                    </p:set>
                                    <p:anim calcmode="lin" valueType="num">
                                      <p:cBhvr additive="base">
                                        <p:cTn id="17" dur="500" fill="hold"/>
                                        <p:tgtEl>
                                          <p:spTgt spid="24589"/>
                                        </p:tgtEl>
                                        <p:attrNameLst>
                                          <p:attrName>ppt_x</p:attrName>
                                        </p:attrNameLst>
                                      </p:cBhvr>
                                      <p:tavLst>
                                        <p:tav tm="0">
                                          <p:val>
                                            <p:strVal val="#ppt_x"/>
                                          </p:val>
                                        </p:tav>
                                        <p:tav tm="100000">
                                          <p:val>
                                            <p:strVal val="#ppt_x"/>
                                          </p:val>
                                        </p:tav>
                                      </p:tavLst>
                                    </p:anim>
                                    <p:anim calcmode="lin" valueType="num">
                                      <p:cBhvr additive="base">
                                        <p:cTn id="18" dur="500" fill="hold"/>
                                        <p:tgtEl>
                                          <p:spTgt spid="2458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90"/>
                                        </p:tgtEl>
                                        <p:attrNameLst>
                                          <p:attrName>style.visibility</p:attrName>
                                        </p:attrNameLst>
                                      </p:cBhvr>
                                      <p:to>
                                        <p:strVal val="visible"/>
                                      </p:to>
                                    </p:set>
                                    <p:anim calcmode="lin" valueType="num">
                                      <p:cBhvr additive="base">
                                        <p:cTn id="21" dur="500" fill="hold"/>
                                        <p:tgtEl>
                                          <p:spTgt spid="24590"/>
                                        </p:tgtEl>
                                        <p:attrNameLst>
                                          <p:attrName>ppt_x</p:attrName>
                                        </p:attrNameLst>
                                      </p:cBhvr>
                                      <p:tavLst>
                                        <p:tav tm="0">
                                          <p:val>
                                            <p:strVal val="#ppt_x"/>
                                          </p:val>
                                        </p:tav>
                                        <p:tav tm="100000">
                                          <p:val>
                                            <p:strVal val="#ppt_x"/>
                                          </p:val>
                                        </p:tav>
                                      </p:tavLst>
                                    </p:anim>
                                    <p:anim calcmode="lin" valueType="num">
                                      <p:cBhvr additive="base">
                                        <p:cTn id="22" dur="500" fill="hold"/>
                                        <p:tgtEl>
                                          <p:spTgt spid="2459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591"/>
                                        </p:tgtEl>
                                        <p:attrNameLst>
                                          <p:attrName>style.visibility</p:attrName>
                                        </p:attrNameLst>
                                      </p:cBhvr>
                                      <p:to>
                                        <p:strVal val="visible"/>
                                      </p:to>
                                    </p:set>
                                    <p:anim calcmode="lin" valueType="num">
                                      <p:cBhvr additive="base">
                                        <p:cTn id="25" dur="500" fill="hold"/>
                                        <p:tgtEl>
                                          <p:spTgt spid="24591"/>
                                        </p:tgtEl>
                                        <p:attrNameLst>
                                          <p:attrName>ppt_x</p:attrName>
                                        </p:attrNameLst>
                                      </p:cBhvr>
                                      <p:tavLst>
                                        <p:tav tm="0">
                                          <p:val>
                                            <p:strVal val="#ppt_x"/>
                                          </p:val>
                                        </p:tav>
                                        <p:tav tm="100000">
                                          <p:val>
                                            <p:strVal val="#ppt_x"/>
                                          </p:val>
                                        </p:tav>
                                      </p:tavLst>
                                    </p:anim>
                                    <p:anim calcmode="lin" valueType="num">
                                      <p:cBhvr additive="base">
                                        <p:cTn id="26" dur="500" fill="hold"/>
                                        <p:tgtEl>
                                          <p:spTgt spid="2459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592"/>
                                        </p:tgtEl>
                                        <p:attrNameLst>
                                          <p:attrName>style.visibility</p:attrName>
                                        </p:attrNameLst>
                                      </p:cBhvr>
                                      <p:to>
                                        <p:strVal val="visible"/>
                                      </p:to>
                                    </p:set>
                                    <p:anim calcmode="lin" valueType="num">
                                      <p:cBhvr additive="base">
                                        <p:cTn id="29" dur="500" fill="hold"/>
                                        <p:tgtEl>
                                          <p:spTgt spid="24592"/>
                                        </p:tgtEl>
                                        <p:attrNameLst>
                                          <p:attrName>ppt_x</p:attrName>
                                        </p:attrNameLst>
                                      </p:cBhvr>
                                      <p:tavLst>
                                        <p:tav tm="0">
                                          <p:val>
                                            <p:strVal val="#ppt_x"/>
                                          </p:val>
                                        </p:tav>
                                        <p:tav tm="100000">
                                          <p:val>
                                            <p:strVal val="#ppt_x"/>
                                          </p:val>
                                        </p:tav>
                                      </p:tavLst>
                                    </p:anim>
                                    <p:anim calcmode="lin" valueType="num">
                                      <p:cBhvr additive="base">
                                        <p:cTn id="30" dur="500" fill="hold"/>
                                        <p:tgtEl>
                                          <p:spTgt spid="2459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600"/>
                                        </p:tgtEl>
                                        <p:attrNameLst>
                                          <p:attrName>style.visibility</p:attrName>
                                        </p:attrNameLst>
                                      </p:cBhvr>
                                      <p:to>
                                        <p:strVal val="visible"/>
                                      </p:to>
                                    </p:set>
                                    <p:anim calcmode="lin" valueType="num">
                                      <p:cBhvr additive="base">
                                        <p:cTn id="33" dur="500" fill="hold"/>
                                        <p:tgtEl>
                                          <p:spTgt spid="24600"/>
                                        </p:tgtEl>
                                        <p:attrNameLst>
                                          <p:attrName>ppt_x</p:attrName>
                                        </p:attrNameLst>
                                      </p:cBhvr>
                                      <p:tavLst>
                                        <p:tav tm="0">
                                          <p:val>
                                            <p:strVal val="#ppt_x"/>
                                          </p:val>
                                        </p:tav>
                                        <p:tav tm="100000">
                                          <p:val>
                                            <p:strVal val="#ppt_x"/>
                                          </p:val>
                                        </p:tav>
                                      </p:tavLst>
                                    </p:anim>
                                    <p:anim calcmode="lin" valueType="num">
                                      <p:cBhvr additive="base">
                                        <p:cTn id="34" dur="500" fill="hold"/>
                                        <p:tgtEl>
                                          <p:spTgt spid="24600"/>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6" presetClass="entr" presetSubtype="16" fill="hold" grpId="1" nodeType="afterEffect">
                                  <p:stCondLst>
                                    <p:cond delay="0"/>
                                  </p:stCondLst>
                                  <p:childTnLst>
                                    <p:set>
                                      <p:cBhvr>
                                        <p:cTn id="37" dur="1000" fill="hold">
                                          <p:stCondLst>
                                            <p:cond delay="0"/>
                                          </p:stCondLst>
                                        </p:cTn>
                                        <p:tgtEl>
                                          <p:spTgt spid="41996"/>
                                        </p:tgtEl>
                                        <p:attrNameLst>
                                          <p:attrName>style.visibility</p:attrName>
                                        </p:attrNameLst>
                                      </p:cBhvr>
                                      <p:to>
                                        <p:strVal val="visible"/>
                                      </p:to>
                                    </p:set>
                                    <p:animEffect transition="in" filter="circle(in)">
                                      <p:cBhvr>
                                        <p:cTn id="38" dur="1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bldLvl="0" animBg="1"/>
      <p:bldP spid="41996" grpId="1"/>
      <p:bldP spid="24590" grpId="0" bldLvl="0" animBg="1"/>
      <p:bldP spid="24591" grpId="0" bldLvl="0" animBg="1"/>
      <p:bldP spid="24592" grpId="0" bldLvl="0" animBg="1"/>
      <p:bldP spid="24600" grpId="0" bldLvl="0" animBg="1"/>
      <p:bldP spid="33799" grpId="0"/>
      <p:bldP spid="33800" grpId="0"/>
    </p:bldLst>
  </p:timing>
</p:sld>
</file>

<file path=ppt/tags/tag1.xml><?xml version="1.0" encoding="utf-8"?>
<p:tagLst xmlns:p="http://schemas.openxmlformats.org/presentationml/2006/main">
  <p:tag name="AS_UNIQUEID" val="395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396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AS_UNIQUEID" val="396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AS_UNIQUEID" val="39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AS_UNIQUEID" val="396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AS_UNIQUEID" val="396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AS_UNIQUEID" val="397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AS_UNIQUEID" val="39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AS_UNIQUEID" val="397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AS_UNIQUEID" val="397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AS_UNIQUEID" val="397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AS_UNIQUEID" val="395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397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AS_UNIQUEID" val="397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AS_UNIQUEID" val="397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AS_UNIQUEID" val="398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AS_UNIQUEID" val="398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AS_UNIQUEID" val="398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AS_UNIQUEID" val="398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AS_UNIQUEID" val="398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AS_UNIQUEID" val="398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AS_UNIQUEID" val="398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AS_UNIQUEID" val="395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398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AS_UNIQUEID" val="398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AS_UNIQUEID" val="399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AS_UNIQUEID" val="399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AS_UNIQUEID" val="399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AS_UNIQUEID" val="399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AS_UNIQUEID" val="399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AS_UNIQUEID" val="39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AS_UNIQUEID" val="399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AS_UNIQUEID" val="39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AS_UNIQUEID" val="395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40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AS_UNIQUEID" val="400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AS_UNIQUEID" val="40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AS_UNIQUEID" val="40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AS_UNIQUEID" val="400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AS_UNIQUEID" val="400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AS_UNIQUEID" val="400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AS_UNIQUEID" val="400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AS_UNIQUEID" val="40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AS_UNIQUEID" val="40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AS_UNIQUEID" val="395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401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AS_UNIQUEID" val="401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AS_UNIQUEID" val="40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AS_UNIQUEID" val="40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AS_UNIQUEID" val="401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AS_UNIQUEID" val="401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AS_UNIQUEID" val="401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AS_UNIQUEID" val="3684"/>
</p:tagLst>
</file>

<file path=ppt/tags/tag58.xml><?xml version="1.0" encoding="utf-8"?>
<p:tagLst xmlns:p="http://schemas.openxmlformats.org/presentationml/2006/main">
  <p:tag name="AS_UNIQUEID" val="3685"/>
</p:tagLst>
</file>

<file path=ppt/tags/tag59.xml><?xml version="1.0" encoding="utf-8"?>
<p:tagLst xmlns:p="http://schemas.openxmlformats.org/presentationml/2006/main">
  <p:tag name="AS_UNIQUEID" val="2996"/>
</p:tagLst>
</file>

<file path=ppt/tags/tag6.xml><?xml version="1.0" encoding="utf-8"?>
<p:tagLst xmlns:p="http://schemas.openxmlformats.org/presentationml/2006/main">
  <p:tag name="AS_UNIQUEID" val="396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AS_UNIQUEID" val="2997"/>
</p:tagLst>
</file>

<file path=ppt/tags/tag61.xml><?xml version="1.0" encoding="utf-8"?>
<p:tagLst xmlns:p="http://schemas.openxmlformats.org/presentationml/2006/main">
  <p:tag name="AS_UNIQUEID" val="2998"/>
</p:tagLst>
</file>

<file path=ppt/tags/tag62.xml><?xml version="1.0" encoding="utf-8"?>
<p:tagLst xmlns:p="http://schemas.openxmlformats.org/presentationml/2006/main">
  <p:tag name="AS_UNIQUEID" val="2999"/>
</p:tagLst>
</file>

<file path=ppt/tags/tag63.xml><?xml version="1.0" encoding="utf-8"?>
<p:tagLst xmlns:p="http://schemas.openxmlformats.org/presentationml/2006/main">
  <p:tag name="AS_UNIQUEID" val="3000"/>
</p:tagLst>
</file>

<file path=ppt/tags/tag64.xml><?xml version="1.0" encoding="utf-8"?>
<p:tagLst xmlns:p="http://schemas.openxmlformats.org/presentationml/2006/main">
  <p:tag name="AS_UNIQUEID" val="3002"/>
</p:tagLst>
</file>

<file path=ppt/tags/tag65.xml><?xml version="1.0" encoding="utf-8"?>
<p:tagLst xmlns:p="http://schemas.openxmlformats.org/presentationml/2006/main">
  <p:tag name="AS_UNIQUEID" val="3003"/>
</p:tagLst>
</file>

<file path=ppt/tags/tag66.xml><?xml version="1.0" encoding="utf-8"?>
<p:tagLst xmlns:p="http://schemas.openxmlformats.org/presentationml/2006/main">
  <p:tag name="AS_UNIQUEID" val="3004"/>
</p:tagLst>
</file>

<file path=ppt/tags/tag67.xml><?xml version="1.0" encoding="utf-8"?>
<p:tagLst xmlns:p="http://schemas.openxmlformats.org/presentationml/2006/main">
  <p:tag name="AS_UNIQUEID" val="3005"/>
</p:tagLst>
</file>

<file path=ppt/tags/tag68.xml><?xml version="1.0" encoding="utf-8"?>
<p:tagLst xmlns:p="http://schemas.openxmlformats.org/presentationml/2006/main">
  <p:tag name="AS_UNIQUEID" val="4024"/>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69.xml><?xml version="1.0" encoding="utf-8"?>
<p:tagLst xmlns:p="http://schemas.openxmlformats.org/presentationml/2006/main">
  <p:tag name="AS_UNIQUEID" val="4025"/>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396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AS_UNIQUEID" val="402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402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4028"/>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4029"/>
</p:tagLst>
</file>

<file path=ppt/tags/tag74.xml><?xml version="1.0" encoding="utf-8"?>
<p:tagLst xmlns:p="http://schemas.openxmlformats.org/presentationml/2006/main">
  <p:tag name="AS_UNIQUEID" val="6825"/>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76.xml><?xml version="1.0" encoding="utf-8"?>
<p:tagLst xmlns:p="http://schemas.openxmlformats.org/presentationml/2006/main">
  <p:tag name="KSO_WM_UNIT_PLACING_PICTURE_USER_VIEWPORT" val="{&quot;height&quot;:5720,&quot;width&quot;:4685}"/>
</p:tagLst>
</file>

<file path=ppt/tags/tag77.xml><?xml version="1.0" encoding="utf-8"?>
<p:tagLst xmlns:p="http://schemas.openxmlformats.org/presentationml/2006/main">
  <p:tag name="KSO_WM_SLIDE_MODEL_TYPE" val="timeline"/>
</p:tagLst>
</file>

<file path=ppt/tags/tag78.xml><?xml version="1.0" encoding="utf-8"?>
<p:tagLst xmlns:p="http://schemas.openxmlformats.org/presentationml/2006/main">
  <p:tag name="AS_UNIQUEID" val="3360"/>
</p:tagLst>
</file>

<file path=ppt/tags/tag79.xml><?xml version="1.0" encoding="utf-8"?>
<p:tagLst xmlns:p="http://schemas.openxmlformats.org/presentationml/2006/main">
  <p:tag name="AS_UNIQUEID" val="3361"/>
</p:tagLst>
</file>

<file path=ppt/tags/tag8.xml><?xml version="1.0" encoding="utf-8"?>
<p:tagLst xmlns:p="http://schemas.openxmlformats.org/presentationml/2006/main">
  <p:tag name="AS_UNIQUEID" val="396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AS_UNIQUEID" val="3362"/>
</p:tagLst>
</file>

<file path=ppt/tags/tag81.xml><?xml version="1.0" encoding="utf-8"?>
<p:tagLst xmlns:p="http://schemas.openxmlformats.org/presentationml/2006/main">
  <p:tag name="AS_UNIQUEID" val="3363"/>
</p:tagLst>
</file>

<file path=ppt/tags/tag82.xml><?xml version="1.0" encoding="utf-8"?>
<p:tagLst xmlns:p="http://schemas.openxmlformats.org/presentationml/2006/main">
  <p:tag name="AS_UNIQUEID" val="3364"/>
</p:tagLst>
</file>

<file path=ppt/tags/tag83.xml><?xml version="1.0" encoding="utf-8"?>
<p:tagLst xmlns:p="http://schemas.openxmlformats.org/presentationml/2006/main">
  <p:tag name="AS_UNIQUEID" val="3365"/>
</p:tagLst>
</file>

<file path=ppt/tags/tag84.xml><?xml version="1.0" encoding="utf-8"?>
<p:tagLst xmlns:p="http://schemas.openxmlformats.org/presentationml/2006/main">
  <p:tag name="AS_OS" val="Unix 3.10 unknown"/>
  <p:tag name="AS_RELEASE_DATE" val="2023.03.31"/>
  <p:tag name="AS_TITLE" val="Aspose.Slides for Java"/>
  <p:tag name="AS_VERSION" val="23.3"/>
  <p:tag name="COMMONDATA" val="eyJoZGlkIjoiNWE1ZjNkZDg5MWIzNjRiODVhMWEzZjA3NjMwN2U4MTAifQ=="/>
  <p:tag name="ISPRING_PRESENTATION_TITLE" val="PowerPoint 演示文稿"/>
  <p:tag name="KSO_WPP_MARK_KEY" val="b68e09b4-c52a-4712-9fb3-d56fe2e97dd2"/>
</p:tagLst>
</file>

<file path=ppt/tags/tag9.xml><?xml version="1.0" encoding="utf-8"?>
<p:tagLst xmlns:p="http://schemas.openxmlformats.org/presentationml/2006/main">
  <p:tag name="AS_UNIQUEID" val="396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8710</Words>
  <Application>WPS 演示</Application>
  <PresentationFormat/>
  <Paragraphs>420</Paragraphs>
  <Slides>37</Slides>
  <Notes>7</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37</vt:i4>
      </vt:variant>
    </vt:vector>
  </HeadingPairs>
  <TitlesOfParts>
    <vt:vector size="52" baseType="lpstr">
      <vt:lpstr>Arial</vt:lpstr>
      <vt:lpstr>宋体</vt:lpstr>
      <vt:lpstr>Wingdings</vt:lpstr>
      <vt:lpstr>Wingdings</vt:lpstr>
      <vt:lpstr>Century Gothic</vt:lpstr>
      <vt:lpstr>微软雅黑</vt:lpstr>
      <vt:lpstr>华文行楷</vt:lpstr>
      <vt:lpstr>华文中宋</vt:lpstr>
      <vt:lpstr>Calibri</vt:lpstr>
      <vt:lpstr>Arial Unicode MS</vt:lpstr>
      <vt:lpstr>黑体</vt:lpstr>
      <vt:lpstr>Times New Roman</vt:lpstr>
      <vt:lpstr>楷体</vt:lpstr>
      <vt:lpstr>仿宋</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  构  内  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写作特色</vt:lpstr>
      <vt:lpstr>选取生活中的小事</vt:lpstr>
      <vt:lpstr>细节描写</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3</cp:revision>
  <cp:lastPrinted>2024-04-07T22:45:00Z</cp:lastPrinted>
  <dcterms:created xsi:type="dcterms:W3CDTF">2024-04-07T22:45:00Z</dcterms:created>
  <dcterms:modified xsi:type="dcterms:W3CDTF">2024-04-28T07:42:07Z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2052-11.8.2.10393</vt:lpwstr>
  </property>
</Properties>
</file>