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 id="2147483652" r:id="rId4"/>
    <p:sldMasterId id="2147483654" r:id="rId5"/>
    <p:sldMasterId id="2147483656" r:id="rId6"/>
  </p:sldMasterIdLst>
  <p:notesMasterIdLst>
    <p:notesMasterId r:id="rId87"/>
  </p:notesMasterIdLst>
  <p:sldIdLst>
    <p:sldId id="1981" r:id="rId7"/>
    <p:sldId id="1982" r:id="rId8"/>
    <p:sldId id="1983" r:id="rId9"/>
    <p:sldId id="1984" r:id="rId10"/>
    <p:sldId id="1985" r:id="rId11"/>
    <p:sldId id="1986" r:id="rId12"/>
    <p:sldId id="1987" r:id="rId13"/>
    <p:sldId id="1988" r:id="rId14"/>
    <p:sldId id="1989" r:id="rId15"/>
    <p:sldId id="1990" r:id="rId16"/>
    <p:sldId id="1991" r:id="rId17"/>
    <p:sldId id="1992" r:id="rId18"/>
    <p:sldId id="1993" r:id="rId19"/>
    <p:sldId id="1994" r:id="rId20"/>
    <p:sldId id="1995" r:id="rId21"/>
    <p:sldId id="1996" r:id="rId22"/>
    <p:sldId id="1997" r:id="rId23"/>
    <p:sldId id="1998" r:id="rId24"/>
    <p:sldId id="1999" r:id="rId25"/>
    <p:sldId id="2000" r:id="rId26"/>
    <p:sldId id="2001" r:id="rId27"/>
    <p:sldId id="2002" r:id="rId28"/>
    <p:sldId id="2003" r:id="rId29"/>
    <p:sldId id="2004" r:id="rId30"/>
    <p:sldId id="2005" r:id="rId31"/>
    <p:sldId id="2006" r:id="rId32"/>
    <p:sldId id="2007" r:id="rId33"/>
    <p:sldId id="2008" r:id="rId34"/>
    <p:sldId id="2009" r:id="rId35"/>
    <p:sldId id="2010" r:id="rId36"/>
    <p:sldId id="2011" r:id="rId37"/>
    <p:sldId id="2012" r:id="rId38"/>
    <p:sldId id="2013" r:id="rId39"/>
    <p:sldId id="2014" r:id="rId40"/>
    <p:sldId id="2015" r:id="rId41"/>
    <p:sldId id="2016" r:id="rId42"/>
    <p:sldId id="2017" r:id="rId43"/>
    <p:sldId id="2018" r:id="rId44"/>
    <p:sldId id="2019" r:id="rId45"/>
    <p:sldId id="2020" r:id="rId46"/>
    <p:sldId id="2021" r:id="rId47"/>
    <p:sldId id="2022" r:id="rId48"/>
    <p:sldId id="2023" r:id="rId49"/>
    <p:sldId id="2024" r:id="rId50"/>
    <p:sldId id="2025" r:id="rId51"/>
    <p:sldId id="2026" r:id="rId52"/>
    <p:sldId id="2027" r:id="rId53"/>
    <p:sldId id="2028" r:id="rId54"/>
    <p:sldId id="2029" r:id="rId55"/>
    <p:sldId id="2030" r:id="rId56"/>
    <p:sldId id="2031" r:id="rId57"/>
    <p:sldId id="2032" r:id="rId58"/>
    <p:sldId id="2033" r:id="rId59"/>
    <p:sldId id="2034" r:id="rId60"/>
    <p:sldId id="2035" r:id="rId61"/>
    <p:sldId id="2036" r:id="rId62"/>
    <p:sldId id="2037" r:id="rId63"/>
    <p:sldId id="2038" r:id="rId64"/>
    <p:sldId id="2039" r:id="rId65"/>
    <p:sldId id="2040" r:id="rId66"/>
    <p:sldId id="2041" r:id="rId67"/>
    <p:sldId id="2042" r:id="rId68"/>
    <p:sldId id="2043" r:id="rId69"/>
    <p:sldId id="2044" r:id="rId70"/>
    <p:sldId id="2045" r:id="rId71"/>
    <p:sldId id="2046" r:id="rId72"/>
    <p:sldId id="2047" r:id="rId73"/>
    <p:sldId id="2048" r:id="rId74"/>
    <p:sldId id="2049" r:id="rId75"/>
    <p:sldId id="2050" r:id="rId76"/>
    <p:sldId id="2051" r:id="rId77"/>
    <p:sldId id="2052" r:id="rId78"/>
    <p:sldId id="2053" r:id="rId79"/>
    <p:sldId id="2054" r:id="rId80"/>
    <p:sldId id="2055" r:id="rId81"/>
    <p:sldId id="2056" r:id="rId82"/>
    <p:sldId id="2057" r:id="rId83"/>
    <p:sldId id="2058" r:id="rId84"/>
    <p:sldId id="2059" r:id="rId85"/>
    <p:sldId id="2060" r:id="rId86"/>
  </p:sldIdLst>
  <p:sldSz cx="12192000" cy="6858000"/>
  <p:notesSz cx="6858000" cy="9144000"/>
  <p:custDataLst>
    <p:tags r:id="rId91"/>
  </p:custDataLst>
  <p:defaultTextStyle>
    <a:defPPr>
      <a:defRPr lang="zh-CN"/>
    </a:defPPr>
    <a:lvl1pPr algn="l" rtl="0" fontAlgn="base">
      <a:lnSpc>
        <a:spcPct val="130000"/>
      </a:lnSpc>
      <a:spcBef>
        <a:spcPct val="0"/>
      </a:spcBef>
      <a:spcAft>
        <a:spcPct val="0"/>
      </a:spcAft>
      <a:defRPr sz="2535" b="1" kern="1200">
        <a:solidFill>
          <a:schemeClr val="tx1"/>
        </a:solidFill>
        <a:latin typeface="宋体" panose="02010600030101010101" pitchFamily="2" charset="-122"/>
        <a:ea typeface="宋体" panose="02010600030101010101" pitchFamily="2" charset="-122"/>
        <a:cs typeface="+mn-cs"/>
      </a:defRPr>
    </a:lvl1pPr>
    <a:lvl2pPr marL="586105" algn="l" rtl="0" fontAlgn="base">
      <a:lnSpc>
        <a:spcPct val="130000"/>
      </a:lnSpc>
      <a:spcBef>
        <a:spcPct val="0"/>
      </a:spcBef>
      <a:spcAft>
        <a:spcPct val="0"/>
      </a:spcAft>
      <a:defRPr sz="2535" b="1" kern="1200">
        <a:solidFill>
          <a:schemeClr val="tx1"/>
        </a:solidFill>
        <a:latin typeface="宋体" panose="02010600030101010101" pitchFamily="2" charset="-122"/>
        <a:ea typeface="宋体" panose="02010600030101010101" pitchFamily="2" charset="-122"/>
        <a:cs typeface="+mn-cs"/>
      </a:defRPr>
    </a:lvl2pPr>
    <a:lvl3pPr marL="1172210" algn="l" rtl="0" fontAlgn="base">
      <a:lnSpc>
        <a:spcPct val="130000"/>
      </a:lnSpc>
      <a:spcBef>
        <a:spcPct val="0"/>
      </a:spcBef>
      <a:spcAft>
        <a:spcPct val="0"/>
      </a:spcAft>
      <a:defRPr sz="2535" b="1" kern="1200">
        <a:solidFill>
          <a:schemeClr val="tx1"/>
        </a:solidFill>
        <a:latin typeface="宋体" panose="02010600030101010101" pitchFamily="2" charset="-122"/>
        <a:ea typeface="宋体" panose="02010600030101010101" pitchFamily="2" charset="-122"/>
        <a:cs typeface="+mn-cs"/>
      </a:defRPr>
    </a:lvl3pPr>
    <a:lvl4pPr marL="1758315" algn="l" rtl="0" fontAlgn="base">
      <a:lnSpc>
        <a:spcPct val="130000"/>
      </a:lnSpc>
      <a:spcBef>
        <a:spcPct val="0"/>
      </a:spcBef>
      <a:spcAft>
        <a:spcPct val="0"/>
      </a:spcAft>
      <a:defRPr sz="2535" b="1" kern="1200">
        <a:solidFill>
          <a:schemeClr val="tx1"/>
        </a:solidFill>
        <a:latin typeface="宋体" panose="02010600030101010101" pitchFamily="2" charset="-122"/>
        <a:ea typeface="宋体" panose="02010600030101010101" pitchFamily="2" charset="-122"/>
        <a:cs typeface="+mn-cs"/>
      </a:defRPr>
    </a:lvl4pPr>
    <a:lvl5pPr marL="2344420" algn="l" rtl="0" fontAlgn="base">
      <a:lnSpc>
        <a:spcPct val="130000"/>
      </a:lnSpc>
      <a:spcBef>
        <a:spcPct val="0"/>
      </a:spcBef>
      <a:spcAft>
        <a:spcPct val="0"/>
      </a:spcAft>
      <a:defRPr sz="2535" b="1" kern="1200">
        <a:solidFill>
          <a:schemeClr val="tx1"/>
        </a:solidFill>
        <a:latin typeface="宋体" panose="02010600030101010101" pitchFamily="2" charset="-122"/>
        <a:ea typeface="宋体" panose="02010600030101010101" pitchFamily="2" charset="-122"/>
        <a:cs typeface="+mn-cs"/>
      </a:defRPr>
    </a:lvl5pPr>
    <a:lvl6pPr marL="2930525" algn="l" defTabSz="1172210" rtl="0" eaLnBrk="1" latinLnBrk="0" hangingPunct="1">
      <a:defRPr sz="2535" b="1" kern="1200">
        <a:solidFill>
          <a:schemeClr val="tx1"/>
        </a:solidFill>
        <a:latin typeface="宋体" panose="02010600030101010101" pitchFamily="2" charset="-122"/>
        <a:ea typeface="宋体" panose="02010600030101010101" pitchFamily="2" charset="-122"/>
        <a:cs typeface="+mn-cs"/>
      </a:defRPr>
    </a:lvl6pPr>
    <a:lvl7pPr marL="3516630" algn="l" defTabSz="1172210" rtl="0" eaLnBrk="1" latinLnBrk="0" hangingPunct="1">
      <a:defRPr sz="2535" b="1" kern="1200">
        <a:solidFill>
          <a:schemeClr val="tx1"/>
        </a:solidFill>
        <a:latin typeface="宋体" panose="02010600030101010101" pitchFamily="2" charset="-122"/>
        <a:ea typeface="宋体" panose="02010600030101010101" pitchFamily="2" charset="-122"/>
        <a:cs typeface="+mn-cs"/>
      </a:defRPr>
    </a:lvl7pPr>
    <a:lvl8pPr marL="4102735" algn="l" defTabSz="1172210" rtl="0" eaLnBrk="1" latinLnBrk="0" hangingPunct="1">
      <a:defRPr sz="2535" b="1" kern="1200">
        <a:solidFill>
          <a:schemeClr val="tx1"/>
        </a:solidFill>
        <a:latin typeface="宋体" panose="02010600030101010101" pitchFamily="2" charset="-122"/>
        <a:ea typeface="宋体" panose="02010600030101010101" pitchFamily="2" charset="-122"/>
        <a:cs typeface="+mn-cs"/>
      </a:defRPr>
    </a:lvl8pPr>
    <a:lvl9pPr marL="4688840" algn="l" defTabSz="1172210" rtl="0" eaLnBrk="1" latinLnBrk="0" hangingPunct="1">
      <a:defRPr sz="2535" b="1" kern="120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51335" autoAdjust="0"/>
  </p:normalViewPr>
  <p:slideViewPr>
    <p:cSldViewPr showGuides="1">
      <p:cViewPr varScale="1">
        <p:scale>
          <a:sx n="86" d="100"/>
          <a:sy n="86" d="100"/>
        </p:scale>
        <p:origin x="-336" y="-78"/>
      </p:cViewPr>
      <p:guideLst>
        <p:guide orient="horz" pos="2160"/>
        <p:guide pos="3840"/>
      </p:guideLst>
    </p:cSldViewPr>
  </p:slideViewPr>
  <p:notesTextViewPr>
    <p:cViewPr>
      <p:scale>
        <a:sx n="100" d="100"/>
        <a:sy n="100" d="100"/>
      </p:scale>
      <p:origin x="0" y="0"/>
    </p:cViewPr>
  </p:notesTextViewPr>
  <p:sorterViewPr>
    <p:cViewPr>
      <p:scale>
        <a:sx n="33" d="100"/>
        <a:sy n="33" d="100"/>
      </p:scale>
      <p:origin x="0" y="0"/>
    </p:cViewPr>
  </p:sorterViewPr>
  <p:notesViewPr>
    <p:cSldViewPr>
      <p:cViewPr varScale="1">
        <p:scale>
          <a:sx n="83" d="100"/>
          <a:sy n="83" d="100"/>
        </p:scale>
        <p:origin x="-396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1" Type="http://schemas.openxmlformats.org/officeDocument/2006/relationships/tags" Target="tags/tag4.xml"/><Relationship Id="rId90" Type="http://schemas.openxmlformats.org/officeDocument/2006/relationships/tableStyles" Target="tableStyles.xml"/><Relationship Id="rId9" Type="http://schemas.openxmlformats.org/officeDocument/2006/relationships/slide" Target="slides/slide3.xml"/><Relationship Id="rId89" Type="http://schemas.openxmlformats.org/officeDocument/2006/relationships/viewProps" Target="viewProps.xml"/><Relationship Id="rId88" Type="http://schemas.openxmlformats.org/officeDocument/2006/relationships/presProps" Target="presProps.xml"/><Relationship Id="rId87" Type="http://schemas.openxmlformats.org/officeDocument/2006/relationships/notesMaster" Target="notesMasters/notesMaster1.xml"/><Relationship Id="rId86" Type="http://schemas.openxmlformats.org/officeDocument/2006/relationships/slide" Target="slides/slide80.xml"/><Relationship Id="rId85" Type="http://schemas.openxmlformats.org/officeDocument/2006/relationships/slide" Target="slides/slide79.xml"/><Relationship Id="rId84" Type="http://schemas.openxmlformats.org/officeDocument/2006/relationships/slide" Target="slides/slide78.xml"/><Relationship Id="rId83" Type="http://schemas.openxmlformats.org/officeDocument/2006/relationships/slide" Target="slides/slide77.xml"/><Relationship Id="rId82" Type="http://schemas.openxmlformats.org/officeDocument/2006/relationships/slide" Target="slides/slide76.xml"/><Relationship Id="rId81" Type="http://schemas.openxmlformats.org/officeDocument/2006/relationships/slide" Target="slides/slide75.xml"/><Relationship Id="rId80" Type="http://schemas.openxmlformats.org/officeDocument/2006/relationships/slide" Target="slides/slide74.xml"/><Relationship Id="rId8" Type="http://schemas.openxmlformats.org/officeDocument/2006/relationships/slide" Target="slides/slide2.xml"/><Relationship Id="rId79" Type="http://schemas.openxmlformats.org/officeDocument/2006/relationships/slide" Target="slides/slide73.xml"/><Relationship Id="rId78" Type="http://schemas.openxmlformats.org/officeDocument/2006/relationships/slide" Target="slides/slide72.xml"/><Relationship Id="rId77" Type="http://schemas.openxmlformats.org/officeDocument/2006/relationships/slide" Target="slides/slide71.xml"/><Relationship Id="rId76" Type="http://schemas.openxmlformats.org/officeDocument/2006/relationships/slide" Target="slides/slide70.xml"/><Relationship Id="rId75" Type="http://schemas.openxmlformats.org/officeDocument/2006/relationships/slide" Target="slides/slide69.xml"/><Relationship Id="rId74" Type="http://schemas.openxmlformats.org/officeDocument/2006/relationships/slide" Target="slides/slide68.xml"/><Relationship Id="rId73" Type="http://schemas.openxmlformats.org/officeDocument/2006/relationships/slide" Target="slides/slide67.xml"/><Relationship Id="rId72" Type="http://schemas.openxmlformats.org/officeDocument/2006/relationships/slide" Target="slides/slide66.xml"/><Relationship Id="rId71" Type="http://schemas.openxmlformats.org/officeDocument/2006/relationships/slide" Target="slides/slide65.xml"/><Relationship Id="rId70" Type="http://schemas.openxmlformats.org/officeDocument/2006/relationships/slide" Target="slides/slide64.xml"/><Relationship Id="rId7" Type="http://schemas.openxmlformats.org/officeDocument/2006/relationships/slide" Target="slides/slide1.xml"/><Relationship Id="rId69" Type="http://schemas.openxmlformats.org/officeDocument/2006/relationships/slide" Target="slides/slide63.xml"/><Relationship Id="rId68" Type="http://schemas.openxmlformats.org/officeDocument/2006/relationships/slide" Target="slides/slide62.xml"/><Relationship Id="rId67" Type="http://schemas.openxmlformats.org/officeDocument/2006/relationships/slide" Target="slides/slide61.xml"/><Relationship Id="rId66" Type="http://schemas.openxmlformats.org/officeDocument/2006/relationships/slide" Target="slides/slide60.xml"/><Relationship Id="rId65" Type="http://schemas.openxmlformats.org/officeDocument/2006/relationships/slide" Target="slides/slide59.xml"/><Relationship Id="rId64" Type="http://schemas.openxmlformats.org/officeDocument/2006/relationships/slide" Target="slides/slide58.xml"/><Relationship Id="rId63" Type="http://schemas.openxmlformats.org/officeDocument/2006/relationships/slide" Target="slides/slide57.xml"/><Relationship Id="rId62" Type="http://schemas.openxmlformats.org/officeDocument/2006/relationships/slide" Target="slides/slide56.xml"/><Relationship Id="rId61" Type="http://schemas.openxmlformats.org/officeDocument/2006/relationships/slide" Target="slides/slide55.xml"/><Relationship Id="rId60" Type="http://schemas.openxmlformats.org/officeDocument/2006/relationships/slide" Target="slides/slide54.xml"/><Relationship Id="rId6" Type="http://schemas.openxmlformats.org/officeDocument/2006/relationships/slideMaster" Target="slideMasters/slideMaster5.xml"/><Relationship Id="rId59" Type="http://schemas.openxmlformats.org/officeDocument/2006/relationships/slide" Target="slides/slide53.xml"/><Relationship Id="rId58" Type="http://schemas.openxmlformats.org/officeDocument/2006/relationships/slide" Target="slides/slide52.xml"/><Relationship Id="rId57" Type="http://schemas.openxmlformats.org/officeDocument/2006/relationships/slide" Target="slides/slide51.xml"/><Relationship Id="rId56" Type="http://schemas.openxmlformats.org/officeDocument/2006/relationships/slide" Target="slides/slide50.xml"/><Relationship Id="rId55" Type="http://schemas.openxmlformats.org/officeDocument/2006/relationships/slide" Target="slides/slide49.xml"/><Relationship Id="rId54" Type="http://schemas.openxmlformats.org/officeDocument/2006/relationships/slide" Target="slides/slide48.xml"/><Relationship Id="rId53" Type="http://schemas.openxmlformats.org/officeDocument/2006/relationships/slide" Target="slides/slide47.xml"/><Relationship Id="rId52" Type="http://schemas.openxmlformats.org/officeDocument/2006/relationships/slide" Target="slides/slide46.xml"/><Relationship Id="rId51" Type="http://schemas.openxmlformats.org/officeDocument/2006/relationships/slide" Target="slides/slide45.xml"/><Relationship Id="rId50" Type="http://schemas.openxmlformats.org/officeDocument/2006/relationships/slide" Target="slides/slide44.xml"/><Relationship Id="rId5" Type="http://schemas.openxmlformats.org/officeDocument/2006/relationships/slideMaster" Target="slideMasters/slideMaster4.xml"/><Relationship Id="rId49" Type="http://schemas.openxmlformats.org/officeDocument/2006/relationships/slide" Target="slides/slide43.xml"/><Relationship Id="rId48" Type="http://schemas.openxmlformats.org/officeDocument/2006/relationships/slide" Target="slides/slide42.xml"/><Relationship Id="rId47" Type="http://schemas.openxmlformats.org/officeDocument/2006/relationships/slide" Target="slides/slide41.xml"/><Relationship Id="rId46" Type="http://schemas.openxmlformats.org/officeDocument/2006/relationships/slide" Target="slides/slide40.xml"/><Relationship Id="rId45" Type="http://schemas.openxmlformats.org/officeDocument/2006/relationships/slide" Target="slides/slide39.xml"/><Relationship Id="rId44" Type="http://schemas.openxmlformats.org/officeDocument/2006/relationships/slide" Target="slides/slide38.xml"/><Relationship Id="rId43" Type="http://schemas.openxmlformats.org/officeDocument/2006/relationships/slide" Target="slides/slide37.xml"/><Relationship Id="rId42" Type="http://schemas.openxmlformats.org/officeDocument/2006/relationships/slide" Target="slides/slide36.xml"/><Relationship Id="rId41" Type="http://schemas.openxmlformats.org/officeDocument/2006/relationships/slide" Target="slides/slide35.xml"/><Relationship Id="rId40" Type="http://schemas.openxmlformats.org/officeDocument/2006/relationships/slide" Target="slides/slide34.xml"/><Relationship Id="rId4" Type="http://schemas.openxmlformats.org/officeDocument/2006/relationships/slideMaster" Target="slideMasters/slideMaster3.xml"/><Relationship Id="rId39" Type="http://schemas.openxmlformats.org/officeDocument/2006/relationships/slide" Target="slides/slide33.xml"/><Relationship Id="rId38" Type="http://schemas.openxmlformats.org/officeDocument/2006/relationships/slide" Target="slides/slide32.xml"/><Relationship Id="rId37" Type="http://schemas.openxmlformats.org/officeDocument/2006/relationships/slide" Target="slides/slide31.xml"/><Relationship Id="rId36" Type="http://schemas.openxmlformats.org/officeDocument/2006/relationships/slide" Target="slides/slide30.xml"/><Relationship Id="rId35" Type="http://schemas.openxmlformats.org/officeDocument/2006/relationships/slide" Target="slides/slide29.xml"/><Relationship Id="rId34" Type="http://schemas.openxmlformats.org/officeDocument/2006/relationships/slide" Target="slides/slide28.xml"/><Relationship Id="rId33" Type="http://schemas.openxmlformats.org/officeDocument/2006/relationships/slide" Target="slides/slide27.xml"/><Relationship Id="rId32" Type="http://schemas.openxmlformats.org/officeDocument/2006/relationships/slide" Target="slides/slide26.xml"/><Relationship Id="rId31" Type="http://schemas.openxmlformats.org/officeDocument/2006/relationships/slide" Target="slides/slide25.xml"/><Relationship Id="rId30" Type="http://schemas.openxmlformats.org/officeDocument/2006/relationships/slide" Target="slides/slide24.xml"/><Relationship Id="rId3" Type="http://schemas.openxmlformats.org/officeDocument/2006/relationships/slideMaster" Target="slideMasters/slideMaster2.xml"/><Relationship Id="rId29" Type="http://schemas.openxmlformats.org/officeDocument/2006/relationships/slide" Target="slides/slide23.xml"/><Relationship Id="rId28" Type="http://schemas.openxmlformats.org/officeDocument/2006/relationships/slide" Target="slides/slide22.xml"/><Relationship Id="rId27" Type="http://schemas.openxmlformats.org/officeDocument/2006/relationships/slide" Target="slides/slide21.xml"/><Relationship Id="rId26" Type="http://schemas.openxmlformats.org/officeDocument/2006/relationships/slide" Target="slides/slide20.xml"/><Relationship Id="rId25" Type="http://schemas.openxmlformats.org/officeDocument/2006/relationships/slide" Target="slides/slide19.xml"/><Relationship Id="rId24" Type="http://schemas.openxmlformats.org/officeDocument/2006/relationships/slide" Target="slides/slide18.xml"/><Relationship Id="rId23" Type="http://schemas.openxmlformats.org/officeDocument/2006/relationships/slide" Target="slides/slide17.xml"/><Relationship Id="rId22" Type="http://schemas.openxmlformats.org/officeDocument/2006/relationships/slide" Target="slides/slide16.xml"/><Relationship Id="rId21" Type="http://schemas.openxmlformats.org/officeDocument/2006/relationships/slide" Target="slides/slide15.xml"/><Relationship Id="rId20" Type="http://schemas.openxmlformats.org/officeDocument/2006/relationships/slide" Target="slides/slide14.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lnSpc>
                <a:spcPct val="100000"/>
              </a:lnSpc>
              <a:defRPr sz="1200" b="0">
                <a:latin typeface="Arial" panose="020B0604020202020204" pitchFamily="34" charset="0"/>
              </a:defRPr>
            </a:lvl1pPr>
          </a:lstStyle>
          <a:p>
            <a:pPr>
              <a:defRPr/>
            </a:pPr>
            <a:endParaRPr lang="en-US" altLang="zh-CN"/>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lnSpc>
                <a:spcPct val="100000"/>
              </a:lnSpc>
              <a:defRPr sz="1200" b="0">
                <a:latin typeface="Arial" panose="020B0604020202020204" pitchFamily="34" charset="0"/>
              </a:defRPr>
            </a:lvl1pPr>
          </a:lstStyle>
          <a:p>
            <a:pPr>
              <a:defRPr/>
            </a:pPr>
            <a:endParaRPr lang="en-US" altLang="zh-CN"/>
          </a:p>
        </p:txBody>
      </p:sp>
      <p:sp>
        <p:nvSpPr>
          <p:cNvPr id="5222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lnSpc>
                <a:spcPct val="100000"/>
              </a:lnSpc>
              <a:defRPr sz="1200" b="0">
                <a:latin typeface="Arial" panose="020B0604020202020204" pitchFamily="34" charset="0"/>
              </a:defRPr>
            </a:lvl1pPr>
          </a:lstStyle>
          <a:p>
            <a:pPr>
              <a:defRPr/>
            </a:pPr>
            <a:endParaRPr lang="en-US" altLang="zh-CN"/>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lstStyle>
            <a:lvl1pPr algn="r">
              <a:lnSpc>
                <a:spcPct val="100000"/>
              </a:lnSpc>
              <a:defRPr sz="1200" b="0">
                <a:latin typeface="Arial" panose="020B0604020202020204" pitchFamily="34" charset="0"/>
              </a:defRPr>
            </a:lvl1pPr>
          </a:lstStyle>
          <a:p>
            <a:pPr>
              <a:defRPr/>
            </a:pPr>
            <a:fld id="{34670FB2-006C-4847-BB90-20723631ED0B}"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1pPr>
    <a:lvl2pPr marL="586105"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2pPr>
    <a:lvl3pPr marL="117221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3pPr>
    <a:lvl4pPr marL="1758315"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4pPr>
    <a:lvl5pPr marL="2344420" algn="l" rtl="0" eaLnBrk="0" fontAlgn="base" hangingPunct="0">
      <a:spcBef>
        <a:spcPct val="30000"/>
      </a:spcBef>
      <a:spcAft>
        <a:spcPct val="0"/>
      </a:spcAft>
      <a:defRPr sz="1600" kern="1200">
        <a:solidFill>
          <a:schemeClr val="tx1"/>
        </a:solidFill>
        <a:latin typeface="Arial" panose="020B0604020202020204" pitchFamily="34" charset="0"/>
        <a:ea typeface="宋体" panose="02010600030101010101" pitchFamily="2" charset="-122"/>
        <a:cs typeface="+mn-cs"/>
      </a:defRPr>
    </a:lvl5pPr>
    <a:lvl6pPr marL="2930525" algn="l" defTabSz="1172210" rtl="0" eaLnBrk="1" latinLnBrk="0" hangingPunct="1">
      <a:defRPr sz="1600" kern="1200">
        <a:solidFill>
          <a:schemeClr val="tx1"/>
        </a:solidFill>
        <a:latin typeface="+mn-lt"/>
        <a:ea typeface="+mn-ea"/>
        <a:cs typeface="+mn-cs"/>
      </a:defRPr>
    </a:lvl6pPr>
    <a:lvl7pPr marL="3516630" algn="l" defTabSz="1172210" rtl="0" eaLnBrk="1" latinLnBrk="0" hangingPunct="1">
      <a:defRPr sz="1600" kern="1200">
        <a:solidFill>
          <a:schemeClr val="tx1"/>
        </a:solidFill>
        <a:latin typeface="+mn-lt"/>
        <a:ea typeface="+mn-ea"/>
        <a:cs typeface="+mn-cs"/>
      </a:defRPr>
    </a:lvl7pPr>
    <a:lvl8pPr marL="4102735" algn="l" defTabSz="1172210" rtl="0" eaLnBrk="1" latinLnBrk="0" hangingPunct="1">
      <a:defRPr sz="1600" kern="1200">
        <a:solidFill>
          <a:schemeClr val="tx1"/>
        </a:solidFill>
        <a:latin typeface="+mn-lt"/>
        <a:ea typeface="+mn-ea"/>
        <a:cs typeface="+mn-cs"/>
      </a:defRPr>
    </a:lvl8pPr>
    <a:lvl9pPr marL="4688840" algn="l" defTabSz="117221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4" Type="http://schemas.openxmlformats.org/officeDocument/2006/relationships/theme" Target="../theme/theme3.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4" Type="http://schemas.openxmlformats.org/officeDocument/2006/relationships/theme" Target="../theme/theme4.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4" Type="http://schemas.openxmlformats.org/officeDocument/2006/relationships/theme" Target="../theme/theme5.xml"/><Relationship Id="rId3" Type="http://schemas.openxmlformats.org/officeDocument/2006/relationships/image" Target="file:///D:\qq&#25991;&#20214;\712321467\Image\C2C\Image2\%7b75232B38-A165-1FB7-499C-2E1C792CACB5%7d.png" TargetMode="External"/><Relationship Id="rId2" Type="http://schemas.openxmlformats.org/officeDocument/2006/relationships/image" Target="../media/image1.png"/><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Lst>
  <p:transition/>
  <p:txStyles>
    <p:titleStyle>
      <a:lvl1pPr algn="ctr" defTabSz="1172210" rtl="0" eaLnBrk="1" latinLnBrk="0" hangingPunct="1">
        <a:spcBef>
          <a:spcPct val="0"/>
        </a:spcBef>
        <a:buNone/>
        <a:defRPr sz="5600" kern="1200">
          <a:solidFill>
            <a:schemeClr val="tx1"/>
          </a:solidFill>
          <a:latin typeface="+mj-lt"/>
          <a:ea typeface="+mj-ea"/>
          <a:cs typeface="+mj-cs"/>
        </a:defRPr>
      </a:lvl1pPr>
    </p:titleStyle>
    <p:bodyStyle>
      <a:lvl1pPr marL="439420" indent="-439420" algn="l" defTabSz="1172210" rtl="0" eaLnBrk="1" latinLnBrk="0" hangingPunct="1">
        <a:spcBef>
          <a:spcPct val="20000"/>
        </a:spcBef>
        <a:buFont typeface="Arial" panose="020B0604020202020204" pitchFamily="34" charset="0"/>
        <a:buChar char="•"/>
        <a:defRPr sz="4135" kern="1200">
          <a:solidFill>
            <a:schemeClr val="tx1"/>
          </a:solidFill>
          <a:latin typeface="+mn-lt"/>
          <a:ea typeface="+mn-ea"/>
          <a:cs typeface="+mn-cs"/>
        </a:defRPr>
      </a:lvl1pPr>
      <a:lvl2pPr marL="952500" indent="-366395" algn="l" defTabSz="1172210"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2pPr>
      <a:lvl3pPr marL="1464945" indent="-292735" algn="l" defTabSz="1172210" rtl="0" eaLnBrk="1" latinLnBrk="0" hangingPunct="1">
        <a:spcBef>
          <a:spcPct val="20000"/>
        </a:spcBef>
        <a:buFont typeface="Arial" panose="020B0604020202020204" pitchFamily="34" charset="0"/>
        <a:buChar char="•"/>
        <a:defRPr sz="3065" kern="1200">
          <a:solidFill>
            <a:schemeClr val="tx1"/>
          </a:solidFill>
          <a:latin typeface="+mn-lt"/>
          <a:ea typeface="+mn-ea"/>
          <a:cs typeface="+mn-cs"/>
        </a:defRPr>
      </a:lvl3pPr>
      <a:lvl4pPr marL="205105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4pPr>
      <a:lvl5pPr marL="263715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5pPr>
      <a:lvl6pPr marL="322326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6pPr>
      <a:lvl7pPr marL="380936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7pPr>
      <a:lvl8pPr marL="439547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8pPr>
      <a:lvl9pPr marL="498157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9pPr>
    </p:bodyStyle>
    <p:otherStyle>
      <a:defPPr>
        <a:defRPr lang="zh-CN"/>
      </a:defPPr>
      <a:lvl1pPr marL="0" algn="l" defTabSz="1172210" rtl="0" eaLnBrk="1" latinLnBrk="0" hangingPunct="1">
        <a:defRPr sz="2265" kern="1200">
          <a:solidFill>
            <a:schemeClr val="tx1"/>
          </a:solidFill>
          <a:latin typeface="+mn-lt"/>
          <a:ea typeface="+mn-ea"/>
          <a:cs typeface="+mn-cs"/>
        </a:defRPr>
      </a:lvl1pPr>
      <a:lvl2pPr marL="586105" algn="l" defTabSz="1172210" rtl="0" eaLnBrk="1" latinLnBrk="0" hangingPunct="1">
        <a:defRPr sz="2265" kern="1200">
          <a:solidFill>
            <a:schemeClr val="tx1"/>
          </a:solidFill>
          <a:latin typeface="+mn-lt"/>
          <a:ea typeface="+mn-ea"/>
          <a:cs typeface="+mn-cs"/>
        </a:defRPr>
      </a:lvl2pPr>
      <a:lvl3pPr marL="1172210" algn="l" defTabSz="1172210" rtl="0" eaLnBrk="1" latinLnBrk="0" hangingPunct="1">
        <a:defRPr sz="2265" kern="1200">
          <a:solidFill>
            <a:schemeClr val="tx1"/>
          </a:solidFill>
          <a:latin typeface="+mn-lt"/>
          <a:ea typeface="+mn-ea"/>
          <a:cs typeface="+mn-cs"/>
        </a:defRPr>
      </a:lvl3pPr>
      <a:lvl4pPr marL="1758315" algn="l" defTabSz="1172210" rtl="0" eaLnBrk="1" latinLnBrk="0" hangingPunct="1">
        <a:defRPr sz="2265" kern="1200">
          <a:solidFill>
            <a:schemeClr val="tx1"/>
          </a:solidFill>
          <a:latin typeface="+mn-lt"/>
          <a:ea typeface="+mn-ea"/>
          <a:cs typeface="+mn-cs"/>
        </a:defRPr>
      </a:lvl4pPr>
      <a:lvl5pPr marL="2344420" algn="l" defTabSz="1172210" rtl="0" eaLnBrk="1" latinLnBrk="0" hangingPunct="1">
        <a:defRPr sz="2265" kern="1200">
          <a:solidFill>
            <a:schemeClr val="tx1"/>
          </a:solidFill>
          <a:latin typeface="+mn-lt"/>
          <a:ea typeface="+mn-ea"/>
          <a:cs typeface="+mn-cs"/>
        </a:defRPr>
      </a:lvl5pPr>
      <a:lvl6pPr marL="2930525" algn="l" defTabSz="1172210" rtl="0" eaLnBrk="1" latinLnBrk="0" hangingPunct="1">
        <a:defRPr sz="2265" kern="1200">
          <a:solidFill>
            <a:schemeClr val="tx1"/>
          </a:solidFill>
          <a:latin typeface="+mn-lt"/>
          <a:ea typeface="+mn-ea"/>
          <a:cs typeface="+mn-cs"/>
        </a:defRPr>
      </a:lvl6pPr>
      <a:lvl7pPr marL="3516630" algn="l" defTabSz="1172210" rtl="0" eaLnBrk="1" latinLnBrk="0" hangingPunct="1">
        <a:defRPr sz="2265" kern="1200">
          <a:solidFill>
            <a:schemeClr val="tx1"/>
          </a:solidFill>
          <a:latin typeface="+mn-lt"/>
          <a:ea typeface="+mn-ea"/>
          <a:cs typeface="+mn-cs"/>
        </a:defRPr>
      </a:lvl7pPr>
      <a:lvl8pPr marL="4102735" algn="l" defTabSz="1172210" rtl="0" eaLnBrk="1" latinLnBrk="0" hangingPunct="1">
        <a:defRPr sz="2265" kern="1200">
          <a:solidFill>
            <a:schemeClr val="tx1"/>
          </a:solidFill>
          <a:latin typeface="+mn-lt"/>
          <a:ea typeface="+mn-ea"/>
          <a:cs typeface="+mn-cs"/>
        </a:defRPr>
      </a:lvl8pPr>
      <a:lvl9pPr marL="4688840" algn="l" defTabSz="1172210" rtl="0" eaLnBrk="1" latinLnBrk="0" hangingPunct="1">
        <a:defRPr sz="226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Lst>
  <p:transition/>
  <p:txStyles>
    <p:titleStyle>
      <a:lvl1pPr algn="ctr" defTabSz="1172210" rtl="0" eaLnBrk="1" latinLnBrk="0" hangingPunct="1">
        <a:spcBef>
          <a:spcPct val="0"/>
        </a:spcBef>
        <a:buNone/>
        <a:defRPr sz="5600" kern="1200">
          <a:solidFill>
            <a:schemeClr val="tx1"/>
          </a:solidFill>
          <a:latin typeface="+mj-lt"/>
          <a:ea typeface="+mj-ea"/>
          <a:cs typeface="+mj-cs"/>
        </a:defRPr>
      </a:lvl1pPr>
    </p:titleStyle>
    <p:bodyStyle>
      <a:lvl1pPr marL="439420" indent="-439420" algn="l" defTabSz="1172210" rtl="0" eaLnBrk="1" latinLnBrk="0" hangingPunct="1">
        <a:spcBef>
          <a:spcPct val="20000"/>
        </a:spcBef>
        <a:buFont typeface="Arial" panose="020B0604020202020204" pitchFamily="34" charset="0"/>
        <a:buChar char="•"/>
        <a:defRPr sz="4135" kern="1200">
          <a:solidFill>
            <a:schemeClr val="tx1"/>
          </a:solidFill>
          <a:latin typeface="+mn-lt"/>
          <a:ea typeface="+mn-ea"/>
          <a:cs typeface="+mn-cs"/>
        </a:defRPr>
      </a:lvl1pPr>
      <a:lvl2pPr marL="952500" indent="-366395" algn="l" defTabSz="1172210"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2pPr>
      <a:lvl3pPr marL="1464945" indent="-292735" algn="l" defTabSz="1172210" rtl="0" eaLnBrk="1" latinLnBrk="0" hangingPunct="1">
        <a:spcBef>
          <a:spcPct val="20000"/>
        </a:spcBef>
        <a:buFont typeface="Arial" panose="020B0604020202020204" pitchFamily="34" charset="0"/>
        <a:buChar char="•"/>
        <a:defRPr sz="3065" kern="1200">
          <a:solidFill>
            <a:schemeClr val="tx1"/>
          </a:solidFill>
          <a:latin typeface="+mn-lt"/>
          <a:ea typeface="+mn-ea"/>
          <a:cs typeface="+mn-cs"/>
        </a:defRPr>
      </a:lvl3pPr>
      <a:lvl4pPr marL="205105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4pPr>
      <a:lvl5pPr marL="263715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5pPr>
      <a:lvl6pPr marL="322326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6pPr>
      <a:lvl7pPr marL="380936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7pPr>
      <a:lvl8pPr marL="439547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8pPr>
      <a:lvl9pPr marL="498157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9pPr>
    </p:bodyStyle>
    <p:otherStyle>
      <a:defPPr>
        <a:defRPr lang="zh-CN"/>
      </a:defPPr>
      <a:lvl1pPr marL="0" algn="l" defTabSz="1172210" rtl="0" eaLnBrk="1" latinLnBrk="0" hangingPunct="1">
        <a:defRPr sz="2265" kern="1200">
          <a:solidFill>
            <a:schemeClr val="tx1"/>
          </a:solidFill>
          <a:latin typeface="+mn-lt"/>
          <a:ea typeface="+mn-ea"/>
          <a:cs typeface="+mn-cs"/>
        </a:defRPr>
      </a:lvl1pPr>
      <a:lvl2pPr marL="586105" algn="l" defTabSz="1172210" rtl="0" eaLnBrk="1" latinLnBrk="0" hangingPunct="1">
        <a:defRPr sz="2265" kern="1200">
          <a:solidFill>
            <a:schemeClr val="tx1"/>
          </a:solidFill>
          <a:latin typeface="+mn-lt"/>
          <a:ea typeface="+mn-ea"/>
          <a:cs typeface="+mn-cs"/>
        </a:defRPr>
      </a:lvl2pPr>
      <a:lvl3pPr marL="1172210" algn="l" defTabSz="1172210" rtl="0" eaLnBrk="1" latinLnBrk="0" hangingPunct="1">
        <a:defRPr sz="2265" kern="1200">
          <a:solidFill>
            <a:schemeClr val="tx1"/>
          </a:solidFill>
          <a:latin typeface="+mn-lt"/>
          <a:ea typeface="+mn-ea"/>
          <a:cs typeface="+mn-cs"/>
        </a:defRPr>
      </a:lvl3pPr>
      <a:lvl4pPr marL="1758315" algn="l" defTabSz="1172210" rtl="0" eaLnBrk="1" latinLnBrk="0" hangingPunct="1">
        <a:defRPr sz="2265" kern="1200">
          <a:solidFill>
            <a:schemeClr val="tx1"/>
          </a:solidFill>
          <a:latin typeface="+mn-lt"/>
          <a:ea typeface="+mn-ea"/>
          <a:cs typeface="+mn-cs"/>
        </a:defRPr>
      </a:lvl4pPr>
      <a:lvl5pPr marL="2344420" algn="l" defTabSz="1172210" rtl="0" eaLnBrk="1" latinLnBrk="0" hangingPunct="1">
        <a:defRPr sz="2265" kern="1200">
          <a:solidFill>
            <a:schemeClr val="tx1"/>
          </a:solidFill>
          <a:latin typeface="+mn-lt"/>
          <a:ea typeface="+mn-ea"/>
          <a:cs typeface="+mn-cs"/>
        </a:defRPr>
      </a:lvl5pPr>
      <a:lvl6pPr marL="2930525" algn="l" defTabSz="1172210" rtl="0" eaLnBrk="1" latinLnBrk="0" hangingPunct="1">
        <a:defRPr sz="2265" kern="1200">
          <a:solidFill>
            <a:schemeClr val="tx1"/>
          </a:solidFill>
          <a:latin typeface="+mn-lt"/>
          <a:ea typeface="+mn-ea"/>
          <a:cs typeface="+mn-cs"/>
        </a:defRPr>
      </a:lvl6pPr>
      <a:lvl7pPr marL="3516630" algn="l" defTabSz="1172210" rtl="0" eaLnBrk="1" latinLnBrk="0" hangingPunct="1">
        <a:defRPr sz="2265" kern="1200">
          <a:solidFill>
            <a:schemeClr val="tx1"/>
          </a:solidFill>
          <a:latin typeface="+mn-lt"/>
          <a:ea typeface="+mn-ea"/>
          <a:cs typeface="+mn-cs"/>
        </a:defRPr>
      </a:lvl7pPr>
      <a:lvl8pPr marL="4102735" algn="l" defTabSz="1172210" rtl="0" eaLnBrk="1" latinLnBrk="0" hangingPunct="1">
        <a:defRPr sz="2265" kern="1200">
          <a:solidFill>
            <a:schemeClr val="tx1"/>
          </a:solidFill>
          <a:latin typeface="+mn-lt"/>
          <a:ea typeface="+mn-ea"/>
          <a:cs typeface="+mn-cs"/>
        </a:defRPr>
      </a:lvl8pPr>
      <a:lvl9pPr marL="4688840" algn="l" defTabSz="1172210" rtl="0" eaLnBrk="1" latinLnBrk="0" hangingPunct="1">
        <a:defRPr sz="226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Lst>
  <p:transition/>
  <p:txStyles>
    <p:titleStyle>
      <a:lvl1pPr algn="ctr" defTabSz="1172210" rtl="0" eaLnBrk="1" latinLnBrk="0" hangingPunct="1">
        <a:spcBef>
          <a:spcPct val="0"/>
        </a:spcBef>
        <a:buNone/>
        <a:defRPr sz="5600" kern="1200">
          <a:solidFill>
            <a:schemeClr val="tx1"/>
          </a:solidFill>
          <a:latin typeface="+mj-lt"/>
          <a:ea typeface="+mj-ea"/>
          <a:cs typeface="+mj-cs"/>
        </a:defRPr>
      </a:lvl1pPr>
    </p:titleStyle>
    <p:bodyStyle>
      <a:lvl1pPr marL="439420" indent="-439420" algn="l" defTabSz="1172210" rtl="0" eaLnBrk="1" latinLnBrk="0" hangingPunct="1">
        <a:spcBef>
          <a:spcPct val="20000"/>
        </a:spcBef>
        <a:buFont typeface="Arial" panose="020B0604020202020204" pitchFamily="34" charset="0"/>
        <a:buChar char="•"/>
        <a:defRPr sz="4135" kern="1200">
          <a:solidFill>
            <a:schemeClr val="tx1"/>
          </a:solidFill>
          <a:latin typeface="+mn-lt"/>
          <a:ea typeface="+mn-ea"/>
          <a:cs typeface="+mn-cs"/>
        </a:defRPr>
      </a:lvl1pPr>
      <a:lvl2pPr marL="952500" indent="-366395" algn="l" defTabSz="1172210"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2pPr>
      <a:lvl3pPr marL="1464945" indent="-292735" algn="l" defTabSz="1172210" rtl="0" eaLnBrk="1" latinLnBrk="0" hangingPunct="1">
        <a:spcBef>
          <a:spcPct val="20000"/>
        </a:spcBef>
        <a:buFont typeface="Arial" panose="020B0604020202020204" pitchFamily="34" charset="0"/>
        <a:buChar char="•"/>
        <a:defRPr sz="3065" kern="1200">
          <a:solidFill>
            <a:schemeClr val="tx1"/>
          </a:solidFill>
          <a:latin typeface="+mn-lt"/>
          <a:ea typeface="+mn-ea"/>
          <a:cs typeface="+mn-cs"/>
        </a:defRPr>
      </a:lvl3pPr>
      <a:lvl4pPr marL="205105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4pPr>
      <a:lvl5pPr marL="263715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5pPr>
      <a:lvl6pPr marL="322326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6pPr>
      <a:lvl7pPr marL="380936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7pPr>
      <a:lvl8pPr marL="439547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8pPr>
      <a:lvl9pPr marL="498157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9pPr>
    </p:bodyStyle>
    <p:otherStyle>
      <a:defPPr>
        <a:defRPr lang="zh-CN"/>
      </a:defPPr>
      <a:lvl1pPr marL="0" algn="l" defTabSz="1172210" rtl="0" eaLnBrk="1" latinLnBrk="0" hangingPunct="1">
        <a:defRPr sz="2265" kern="1200">
          <a:solidFill>
            <a:schemeClr val="tx1"/>
          </a:solidFill>
          <a:latin typeface="+mn-lt"/>
          <a:ea typeface="+mn-ea"/>
          <a:cs typeface="+mn-cs"/>
        </a:defRPr>
      </a:lvl1pPr>
      <a:lvl2pPr marL="586105" algn="l" defTabSz="1172210" rtl="0" eaLnBrk="1" latinLnBrk="0" hangingPunct="1">
        <a:defRPr sz="2265" kern="1200">
          <a:solidFill>
            <a:schemeClr val="tx1"/>
          </a:solidFill>
          <a:latin typeface="+mn-lt"/>
          <a:ea typeface="+mn-ea"/>
          <a:cs typeface="+mn-cs"/>
        </a:defRPr>
      </a:lvl2pPr>
      <a:lvl3pPr marL="1172210" algn="l" defTabSz="1172210" rtl="0" eaLnBrk="1" latinLnBrk="0" hangingPunct="1">
        <a:defRPr sz="2265" kern="1200">
          <a:solidFill>
            <a:schemeClr val="tx1"/>
          </a:solidFill>
          <a:latin typeface="+mn-lt"/>
          <a:ea typeface="+mn-ea"/>
          <a:cs typeface="+mn-cs"/>
        </a:defRPr>
      </a:lvl3pPr>
      <a:lvl4pPr marL="1758315" algn="l" defTabSz="1172210" rtl="0" eaLnBrk="1" latinLnBrk="0" hangingPunct="1">
        <a:defRPr sz="2265" kern="1200">
          <a:solidFill>
            <a:schemeClr val="tx1"/>
          </a:solidFill>
          <a:latin typeface="+mn-lt"/>
          <a:ea typeface="+mn-ea"/>
          <a:cs typeface="+mn-cs"/>
        </a:defRPr>
      </a:lvl4pPr>
      <a:lvl5pPr marL="2344420" algn="l" defTabSz="1172210" rtl="0" eaLnBrk="1" latinLnBrk="0" hangingPunct="1">
        <a:defRPr sz="2265" kern="1200">
          <a:solidFill>
            <a:schemeClr val="tx1"/>
          </a:solidFill>
          <a:latin typeface="+mn-lt"/>
          <a:ea typeface="+mn-ea"/>
          <a:cs typeface="+mn-cs"/>
        </a:defRPr>
      </a:lvl5pPr>
      <a:lvl6pPr marL="2930525" algn="l" defTabSz="1172210" rtl="0" eaLnBrk="1" latinLnBrk="0" hangingPunct="1">
        <a:defRPr sz="2265" kern="1200">
          <a:solidFill>
            <a:schemeClr val="tx1"/>
          </a:solidFill>
          <a:latin typeface="+mn-lt"/>
          <a:ea typeface="+mn-ea"/>
          <a:cs typeface="+mn-cs"/>
        </a:defRPr>
      </a:lvl6pPr>
      <a:lvl7pPr marL="3516630" algn="l" defTabSz="1172210" rtl="0" eaLnBrk="1" latinLnBrk="0" hangingPunct="1">
        <a:defRPr sz="2265" kern="1200">
          <a:solidFill>
            <a:schemeClr val="tx1"/>
          </a:solidFill>
          <a:latin typeface="+mn-lt"/>
          <a:ea typeface="+mn-ea"/>
          <a:cs typeface="+mn-cs"/>
        </a:defRPr>
      </a:lvl7pPr>
      <a:lvl8pPr marL="4102735" algn="l" defTabSz="1172210" rtl="0" eaLnBrk="1" latinLnBrk="0" hangingPunct="1">
        <a:defRPr sz="2265" kern="1200">
          <a:solidFill>
            <a:schemeClr val="tx1"/>
          </a:solidFill>
          <a:latin typeface="+mn-lt"/>
          <a:ea typeface="+mn-ea"/>
          <a:cs typeface="+mn-cs"/>
        </a:defRPr>
      </a:lvl8pPr>
      <a:lvl9pPr marL="4688840" algn="l" defTabSz="1172210" rtl="0" eaLnBrk="1" latinLnBrk="0" hangingPunct="1">
        <a:defRPr sz="2265"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5" r:id="rId1"/>
  </p:sldLayoutIdLst>
  <p:transition/>
  <p:txStyles>
    <p:titleStyle>
      <a:lvl1pPr algn="ctr" defTabSz="1172210" rtl="0" eaLnBrk="1" latinLnBrk="0" hangingPunct="1">
        <a:spcBef>
          <a:spcPct val="0"/>
        </a:spcBef>
        <a:buNone/>
        <a:defRPr sz="5600" kern="1200">
          <a:solidFill>
            <a:schemeClr val="tx1"/>
          </a:solidFill>
          <a:latin typeface="+mj-lt"/>
          <a:ea typeface="+mj-ea"/>
          <a:cs typeface="+mj-cs"/>
        </a:defRPr>
      </a:lvl1pPr>
    </p:titleStyle>
    <p:bodyStyle>
      <a:lvl1pPr marL="439420" indent="-439420" algn="l" defTabSz="1172210" rtl="0" eaLnBrk="1" latinLnBrk="0" hangingPunct="1">
        <a:spcBef>
          <a:spcPct val="20000"/>
        </a:spcBef>
        <a:buFont typeface="Arial" panose="020B0604020202020204" pitchFamily="34" charset="0"/>
        <a:buChar char="•"/>
        <a:defRPr sz="4135" kern="1200">
          <a:solidFill>
            <a:schemeClr val="tx1"/>
          </a:solidFill>
          <a:latin typeface="+mn-lt"/>
          <a:ea typeface="+mn-ea"/>
          <a:cs typeface="+mn-cs"/>
        </a:defRPr>
      </a:lvl1pPr>
      <a:lvl2pPr marL="952500" indent="-366395" algn="l" defTabSz="1172210"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2pPr>
      <a:lvl3pPr marL="1464945" indent="-292735" algn="l" defTabSz="1172210" rtl="0" eaLnBrk="1" latinLnBrk="0" hangingPunct="1">
        <a:spcBef>
          <a:spcPct val="20000"/>
        </a:spcBef>
        <a:buFont typeface="Arial" panose="020B0604020202020204" pitchFamily="34" charset="0"/>
        <a:buChar char="•"/>
        <a:defRPr sz="3065" kern="1200">
          <a:solidFill>
            <a:schemeClr val="tx1"/>
          </a:solidFill>
          <a:latin typeface="+mn-lt"/>
          <a:ea typeface="+mn-ea"/>
          <a:cs typeface="+mn-cs"/>
        </a:defRPr>
      </a:lvl3pPr>
      <a:lvl4pPr marL="205105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4pPr>
      <a:lvl5pPr marL="263715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5pPr>
      <a:lvl6pPr marL="322326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6pPr>
      <a:lvl7pPr marL="380936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7pPr>
      <a:lvl8pPr marL="439547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8pPr>
      <a:lvl9pPr marL="498157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9pPr>
    </p:bodyStyle>
    <p:otherStyle>
      <a:defPPr>
        <a:defRPr lang="zh-CN"/>
      </a:defPPr>
      <a:lvl1pPr marL="0" algn="l" defTabSz="1172210" rtl="0" eaLnBrk="1" latinLnBrk="0" hangingPunct="1">
        <a:defRPr sz="2265" kern="1200">
          <a:solidFill>
            <a:schemeClr val="tx1"/>
          </a:solidFill>
          <a:latin typeface="+mn-lt"/>
          <a:ea typeface="+mn-ea"/>
          <a:cs typeface="+mn-cs"/>
        </a:defRPr>
      </a:lvl1pPr>
      <a:lvl2pPr marL="586105" algn="l" defTabSz="1172210" rtl="0" eaLnBrk="1" latinLnBrk="0" hangingPunct="1">
        <a:defRPr sz="2265" kern="1200">
          <a:solidFill>
            <a:schemeClr val="tx1"/>
          </a:solidFill>
          <a:latin typeface="+mn-lt"/>
          <a:ea typeface="+mn-ea"/>
          <a:cs typeface="+mn-cs"/>
        </a:defRPr>
      </a:lvl2pPr>
      <a:lvl3pPr marL="1172210" algn="l" defTabSz="1172210" rtl="0" eaLnBrk="1" latinLnBrk="0" hangingPunct="1">
        <a:defRPr sz="2265" kern="1200">
          <a:solidFill>
            <a:schemeClr val="tx1"/>
          </a:solidFill>
          <a:latin typeface="+mn-lt"/>
          <a:ea typeface="+mn-ea"/>
          <a:cs typeface="+mn-cs"/>
        </a:defRPr>
      </a:lvl3pPr>
      <a:lvl4pPr marL="1758315" algn="l" defTabSz="1172210" rtl="0" eaLnBrk="1" latinLnBrk="0" hangingPunct="1">
        <a:defRPr sz="2265" kern="1200">
          <a:solidFill>
            <a:schemeClr val="tx1"/>
          </a:solidFill>
          <a:latin typeface="+mn-lt"/>
          <a:ea typeface="+mn-ea"/>
          <a:cs typeface="+mn-cs"/>
        </a:defRPr>
      </a:lvl4pPr>
      <a:lvl5pPr marL="2344420" algn="l" defTabSz="1172210" rtl="0" eaLnBrk="1" latinLnBrk="0" hangingPunct="1">
        <a:defRPr sz="2265" kern="1200">
          <a:solidFill>
            <a:schemeClr val="tx1"/>
          </a:solidFill>
          <a:latin typeface="+mn-lt"/>
          <a:ea typeface="+mn-ea"/>
          <a:cs typeface="+mn-cs"/>
        </a:defRPr>
      </a:lvl5pPr>
      <a:lvl6pPr marL="2930525" algn="l" defTabSz="1172210" rtl="0" eaLnBrk="1" latinLnBrk="0" hangingPunct="1">
        <a:defRPr sz="2265" kern="1200">
          <a:solidFill>
            <a:schemeClr val="tx1"/>
          </a:solidFill>
          <a:latin typeface="+mn-lt"/>
          <a:ea typeface="+mn-ea"/>
          <a:cs typeface="+mn-cs"/>
        </a:defRPr>
      </a:lvl6pPr>
      <a:lvl7pPr marL="3516630" algn="l" defTabSz="1172210" rtl="0" eaLnBrk="1" latinLnBrk="0" hangingPunct="1">
        <a:defRPr sz="2265" kern="1200">
          <a:solidFill>
            <a:schemeClr val="tx1"/>
          </a:solidFill>
          <a:latin typeface="+mn-lt"/>
          <a:ea typeface="+mn-ea"/>
          <a:cs typeface="+mn-cs"/>
        </a:defRPr>
      </a:lvl7pPr>
      <a:lvl8pPr marL="4102735" algn="l" defTabSz="1172210" rtl="0" eaLnBrk="1" latinLnBrk="0" hangingPunct="1">
        <a:defRPr sz="2265" kern="1200">
          <a:solidFill>
            <a:schemeClr val="tx1"/>
          </a:solidFill>
          <a:latin typeface="+mn-lt"/>
          <a:ea typeface="+mn-ea"/>
          <a:cs typeface="+mn-cs"/>
        </a:defRPr>
      </a:lvl8pPr>
      <a:lvl9pPr marL="4688840" algn="l" defTabSz="1172210" rtl="0" eaLnBrk="1" latinLnBrk="0" hangingPunct="1">
        <a:defRPr sz="2265"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2" r:link="rId3"/>
          <a:stretch>
            <a:fillRect/>
          </a:stretch>
        </p:blipFill>
        <p:spPr>
          <a:xfrm>
            <a:off x="838200" y="365125"/>
            <a:ext cx="9525" cy="9525"/>
          </a:xfrm>
          <a:prstGeom prst="rect">
            <a:avLst/>
          </a:prstGeom>
          <a:noFill/>
          <a:ln>
            <a:noFill/>
            <a:miter lim="800000"/>
            <a:headEnd/>
            <a:tailEnd/>
          </a:ln>
        </p:spPr>
      </p:pic>
    </p:spTree>
  </p:cSld>
  <p:clrMap bg1="lt1" tx1="dk1" bg2="lt2" tx2="dk2" accent1="accent1" accent2="accent2" accent3="accent3" accent4="accent4" accent5="accent5" accent6="accent6" hlink="hlink" folHlink="folHlink"/>
  <p:sldLayoutIdLst>
    <p:sldLayoutId id="2147483657" r:id="rId1"/>
  </p:sldLayoutIdLst>
  <p:transition/>
  <p:txStyles>
    <p:titleStyle>
      <a:lvl1pPr algn="ctr" defTabSz="1172210" rtl="0" eaLnBrk="1" latinLnBrk="0" hangingPunct="1">
        <a:spcBef>
          <a:spcPct val="0"/>
        </a:spcBef>
        <a:buNone/>
        <a:defRPr sz="5600" kern="1200">
          <a:solidFill>
            <a:schemeClr val="tx1"/>
          </a:solidFill>
          <a:latin typeface="+mj-lt"/>
          <a:ea typeface="+mj-ea"/>
          <a:cs typeface="+mj-cs"/>
        </a:defRPr>
      </a:lvl1pPr>
    </p:titleStyle>
    <p:bodyStyle>
      <a:lvl1pPr marL="439420" indent="-439420" algn="l" defTabSz="1172210" rtl="0" eaLnBrk="1" latinLnBrk="0" hangingPunct="1">
        <a:spcBef>
          <a:spcPct val="20000"/>
        </a:spcBef>
        <a:buFont typeface="Arial" panose="020B0604020202020204" pitchFamily="34" charset="0"/>
        <a:buChar char="•"/>
        <a:defRPr sz="4135" kern="1200">
          <a:solidFill>
            <a:schemeClr val="tx1"/>
          </a:solidFill>
          <a:latin typeface="+mn-lt"/>
          <a:ea typeface="+mn-ea"/>
          <a:cs typeface="+mn-cs"/>
        </a:defRPr>
      </a:lvl1pPr>
      <a:lvl2pPr marL="952500" indent="-366395" algn="l" defTabSz="1172210"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2pPr>
      <a:lvl3pPr marL="1464945" indent="-292735" algn="l" defTabSz="1172210" rtl="0" eaLnBrk="1" latinLnBrk="0" hangingPunct="1">
        <a:spcBef>
          <a:spcPct val="20000"/>
        </a:spcBef>
        <a:buFont typeface="Arial" panose="020B0604020202020204" pitchFamily="34" charset="0"/>
        <a:buChar char="•"/>
        <a:defRPr sz="3065" kern="1200">
          <a:solidFill>
            <a:schemeClr val="tx1"/>
          </a:solidFill>
          <a:latin typeface="+mn-lt"/>
          <a:ea typeface="+mn-ea"/>
          <a:cs typeface="+mn-cs"/>
        </a:defRPr>
      </a:lvl3pPr>
      <a:lvl4pPr marL="205105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4pPr>
      <a:lvl5pPr marL="263715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5pPr>
      <a:lvl6pPr marL="322326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6pPr>
      <a:lvl7pPr marL="380936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7pPr>
      <a:lvl8pPr marL="4395470"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8pPr>
      <a:lvl9pPr marL="4981575" indent="-292735" algn="l" defTabSz="1172210" rtl="0" eaLnBrk="1" latinLnBrk="0" hangingPunct="1">
        <a:spcBef>
          <a:spcPct val="20000"/>
        </a:spcBef>
        <a:buFont typeface="Arial" panose="020B0604020202020204" pitchFamily="34" charset="0"/>
        <a:buChar char="•"/>
        <a:defRPr sz="2535" kern="1200">
          <a:solidFill>
            <a:schemeClr val="tx1"/>
          </a:solidFill>
          <a:latin typeface="+mn-lt"/>
          <a:ea typeface="+mn-ea"/>
          <a:cs typeface="+mn-cs"/>
        </a:defRPr>
      </a:lvl9pPr>
    </p:bodyStyle>
    <p:otherStyle>
      <a:defPPr>
        <a:defRPr lang="zh-CN"/>
      </a:defPPr>
      <a:lvl1pPr marL="0" algn="l" defTabSz="1172210" rtl="0" eaLnBrk="1" latinLnBrk="0" hangingPunct="1">
        <a:defRPr sz="2265" kern="1200">
          <a:solidFill>
            <a:schemeClr val="tx1"/>
          </a:solidFill>
          <a:latin typeface="+mn-lt"/>
          <a:ea typeface="+mn-ea"/>
          <a:cs typeface="+mn-cs"/>
        </a:defRPr>
      </a:lvl1pPr>
      <a:lvl2pPr marL="586105" algn="l" defTabSz="1172210" rtl="0" eaLnBrk="1" latinLnBrk="0" hangingPunct="1">
        <a:defRPr sz="2265" kern="1200">
          <a:solidFill>
            <a:schemeClr val="tx1"/>
          </a:solidFill>
          <a:latin typeface="+mn-lt"/>
          <a:ea typeface="+mn-ea"/>
          <a:cs typeface="+mn-cs"/>
        </a:defRPr>
      </a:lvl2pPr>
      <a:lvl3pPr marL="1172210" algn="l" defTabSz="1172210" rtl="0" eaLnBrk="1" latinLnBrk="0" hangingPunct="1">
        <a:defRPr sz="2265" kern="1200">
          <a:solidFill>
            <a:schemeClr val="tx1"/>
          </a:solidFill>
          <a:latin typeface="+mn-lt"/>
          <a:ea typeface="+mn-ea"/>
          <a:cs typeface="+mn-cs"/>
        </a:defRPr>
      </a:lvl3pPr>
      <a:lvl4pPr marL="1758315" algn="l" defTabSz="1172210" rtl="0" eaLnBrk="1" latinLnBrk="0" hangingPunct="1">
        <a:defRPr sz="2265" kern="1200">
          <a:solidFill>
            <a:schemeClr val="tx1"/>
          </a:solidFill>
          <a:latin typeface="+mn-lt"/>
          <a:ea typeface="+mn-ea"/>
          <a:cs typeface="+mn-cs"/>
        </a:defRPr>
      </a:lvl4pPr>
      <a:lvl5pPr marL="2344420" algn="l" defTabSz="1172210" rtl="0" eaLnBrk="1" latinLnBrk="0" hangingPunct="1">
        <a:defRPr sz="2265" kern="1200">
          <a:solidFill>
            <a:schemeClr val="tx1"/>
          </a:solidFill>
          <a:latin typeface="+mn-lt"/>
          <a:ea typeface="+mn-ea"/>
          <a:cs typeface="+mn-cs"/>
        </a:defRPr>
      </a:lvl5pPr>
      <a:lvl6pPr marL="2930525" algn="l" defTabSz="1172210" rtl="0" eaLnBrk="1" latinLnBrk="0" hangingPunct="1">
        <a:defRPr sz="2265" kern="1200">
          <a:solidFill>
            <a:schemeClr val="tx1"/>
          </a:solidFill>
          <a:latin typeface="+mn-lt"/>
          <a:ea typeface="+mn-ea"/>
          <a:cs typeface="+mn-cs"/>
        </a:defRPr>
      </a:lvl6pPr>
      <a:lvl7pPr marL="3516630" algn="l" defTabSz="1172210" rtl="0" eaLnBrk="1" latinLnBrk="0" hangingPunct="1">
        <a:defRPr sz="2265" kern="1200">
          <a:solidFill>
            <a:schemeClr val="tx1"/>
          </a:solidFill>
          <a:latin typeface="+mn-lt"/>
          <a:ea typeface="+mn-ea"/>
          <a:cs typeface="+mn-cs"/>
        </a:defRPr>
      </a:lvl7pPr>
      <a:lvl8pPr marL="4102735" algn="l" defTabSz="1172210" rtl="0" eaLnBrk="1" latinLnBrk="0" hangingPunct="1">
        <a:defRPr sz="2265" kern="1200">
          <a:solidFill>
            <a:schemeClr val="tx1"/>
          </a:solidFill>
          <a:latin typeface="+mn-lt"/>
          <a:ea typeface="+mn-ea"/>
          <a:cs typeface="+mn-cs"/>
        </a:defRPr>
      </a:lvl8pPr>
      <a:lvl9pPr marL="4688840" algn="l" defTabSz="1172210" rtl="0" eaLnBrk="1" latinLnBrk="0" hangingPunct="1">
        <a:defRPr sz="226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10"/>
          <p:cNvSpPr txBox="1"/>
          <p:nvPr>
            <p:custDataLst>
              <p:tags r:id="rId1"/>
            </p:custDataLst>
          </p:nvPr>
        </p:nvSpPr>
        <p:spPr>
          <a:xfrm>
            <a:off x="1171018" y="3022735"/>
            <a:ext cx="10064278" cy="710387"/>
          </a:xfrm>
          <a:prstGeom prst="rect">
            <a:avLst/>
          </a:prstGeom>
          <a:noFill/>
          <a:ln>
            <a:solidFill>
              <a:srgbClr val="000000">
                <a:alpha val="0"/>
              </a:srgbClr>
            </a:solidFill>
          </a:ln>
          <a:extLst>
            <a:ext uri="{909E8E84-426E-40DD-AFC4-6F175D3DCCD1}">
              <a14:hiddenFill xmlns:a14="http://schemas.microsoft.com/office/drawing/2010/main">
                <a:solidFill>
                  <a:schemeClr val="bg1"/>
                </a:solidFill>
              </a14:hiddenFill>
            </a:ext>
          </a:extLst>
        </p:spPr>
        <p:txBody>
          <a:bodyPr wrap="square" rtlCol="0">
            <a:spAutoFit/>
          </a:bodyPr>
          <a:lstStyle/>
          <a:p>
            <a:pPr algn="ctr"/>
            <a:r>
              <a:rPr lang="zh-CN" altLang="en-US" sz="3600" smtClean="0">
                <a:latin typeface="方正大黑_GBK" panose="03000509000000000000" pitchFamily="65" charset="-122"/>
                <a:ea typeface="方正大黑_GBK" panose="03000509000000000000" pitchFamily="65" charset="-122"/>
              </a:rPr>
              <a:t>考点</a:t>
            </a:r>
            <a:r>
              <a:rPr lang="en-US" altLang="zh-CN" sz="3600" smtClean="0">
                <a:latin typeface="方正大黑_GBK" panose="03000509000000000000" pitchFamily="65" charset="-122"/>
                <a:ea typeface="方正大黑_GBK" panose="03000509000000000000" pitchFamily="65" charset="-122"/>
              </a:rPr>
              <a:t>60 </a:t>
            </a:r>
            <a:r>
              <a:rPr lang="zh-CN" altLang="en-US" sz="3600" smtClean="0">
                <a:latin typeface="方正大黑_GBK" panose="03000509000000000000" pitchFamily="65" charset="-122"/>
                <a:ea typeface="方正大黑_GBK" panose="03000509000000000000" pitchFamily="65" charset="-122"/>
              </a:rPr>
              <a:t>文化传承的多种载体及其发展与文化遗产</a:t>
            </a:r>
            <a:endParaRPr lang="zh-CN" altLang="en-US" sz="3600" smtClean="0">
              <a:latin typeface="方正大黑_GBK" panose="03000509000000000000" pitchFamily="65" charset="-122"/>
              <a:ea typeface="方正大黑_GBK" panose="03000509000000000000" pitchFamily="65"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5208" y="943672"/>
            <a:ext cx="11930146" cy="4573560"/>
          </a:xfrm>
          <a:prstGeom prst="rect">
            <a:avLst/>
          </a:prstGeom>
          <a:noFill/>
        </p:spPr>
        <p:txBody>
          <a:bodyPr wrap="square" rtlCol="0">
            <a:spAutoFit/>
          </a:bodyPr>
          <a:lstStyle/>
          <a:p>
            <a:r>
              <a:rPr lang="en-US" altLang="zh-CN" sz="2800" smtClean="0"/>
              <a:t>(2)</a:t>
            </a:r>
            <a:r>
              <a:rPr lang="zh-CN" altLang="zh-CN" sz="2800" smtClean="0"/>
              <a:t>中国</a:t>
            </a:r>
            <a:endParaRPr lang="zh-CN" altLang="zh-CN" sz="2800" smtClean="0"/>
          </a:p>
          <a:p>
            <a:r>
              <a:rPr lang="zh-CN" altLang="zh-CN" sz="2800" smtClean="0"/>
              <a:t>①古代</a:t>
            </a:r>
            <a:r>
              <a:rPr lang="en-US" altLang="zh-CN" sz="2800" smtClean="0"/>
              <a:t>:</a:t>
            </a:r>
            <a:r>
              <a:rPr lang="zh-CN" altLang="zh-CN" sz="2800" smtClean="0"/>
              <a:t>设有专门掌管典籍的史官</a:t>
            </a:r>
            <a:r>
              <a:rPr lang="en-US" altLang="zh-CN" sz="2800" smtClean="0"/>
              <a:t>,</a:t>
            </a:r>
            <a:r>
              <a:rPr lang="zh-CN" altLang="zh-CN" sz="2800" smtClean="0"/>
              <a:t>建有“府”“阁”等藏书之所</a:t>
            </a:r>
            <a:r>
              <a:rPr lang="en-US" altLang="zh-CN" sz="2800" smtClean="0"/>
              <a:t>;</a:t>
            </a:r>
            <a:endParaRPr lang="en-US" altLang="zh-CN" sz="2800" u="sng" smtClean="0"/>
          </a:p>
          <a:p>
            <a:r>
              <a:rPr lang="zh-CN" altLang="zh-CN" sz="2800" smtClean="0"/>
              <a:t>发展</a:t>
            </a:r>
            <a:r>
              <a:rPr lang="en-US" altLang="zh-CN" sz="2800" smtClean="0"/>
              <a:t>,</a:t>
            </a:r>
            <a:r>
              <a:rPr lang="zh-CN" altLang="zh-CN" sz="2800" smtClean="0"/>
              <a:t>明清两代尤其突出。</a:t>
            </a:r>
            <a:endParaRPr lang="zh-CN" altLang="zh-CN" sz="2800" smtClean="0"/>
          </a:p>
          <a:p>
            <a:r>
              <a:rPr lang="zh-CN" altLang="zh-CN" sz="2800" smtClean="0"/>
              <a:t>②近代</a:t>
            </a:r>
            <a:r>
              <a:rPr lang="en-US" altLang="zh-CN" sz="2800" smtClean="0"/>
              <a:t>:1909</a:t>
            </a:r>
            <a:r>
              <a:rPr lang="zh-CN" altLang="zh-CN" sz="2800" smtClean="0"/>
              <a:t>年</a:t>
            </a:r>
            <a:r>
              <a:rPr lang="en-US" altLang="zh-CN" sz="2800" smtClean="0"/>
              <a:t>,</a:t>
            </a:r>
            <a:r>
              <a:rPr lang="zh-CN" altLang="zh-CN" sz="2800" smtClean="0"/>
              <a:t>清政府开始筹建</a:t>
            </a:r>
            <a:r>
              <a:rPr lang="en-US" altLang="zh-CN" sz="2800" u="sng" smtClean="0"/>
              <a:t>           </a:t>
            </a:r>
            <a:r>
              <a:rPr lang="en-US" altLang="zh-CN" sz="2800" smtClean="0"/>
              <a:t>;1916</a:t>
            </a:r>
            <a:r>
              <a:rPr lang="zh-CN" altLang="zh-CN" sz="2800" smtClean="0"/>
              <a:t>年起</a:t>
            </a:r>
            <a:r>
              <a:rPr lang="en-US" altLang="zh-CN" sz="2800" smtClean="0"/>
              <a:t>,</a:t>
            </a:r>
            <a:r>
              <a:rPr lang="zh-CN" altLang="zh-CN" sz="2800" smtClean="0"/>
              <a:t>国家图书馆的职能开始体现。</a:t>
            </a:r>
            <a:endParaRPr lang="zh-CN" altLang="zh-CN" sz="2800" smtClean="0"/>
          </a:p>
          <a:p>
            <a:r>
              <a:rPr lang="zh-CN" altLang="zh-CN" sz="2800" smtClean="0"/>
              <a:t>③现代</a:t>
            </a:r>
            <a:r>
              <a:rPr lang="en-US" altLang="zh-CN" sz="2800" smtClean="0"/>
              <a:t>:</a:t>
            </a:r>
            <a:r>
              <a:rPr lang="zh-CN" altLang="zh-CN" sz="2800" smtClean="0"/>
              <a:t>中华人民共和国成立后</a:t>
            </a:r>
            <a:r>
              <a:rPr lang="en-US" altLang="zh-CN" sz="2800" smtClean="0"/>
              <a:t>,</a:t>
            </a:r>
            <a:r>
              <a:rPr lang="zh-CN" altLang="zh-CN" sz="2800" smtClean="0"/>
              <a:t>京师图书馆改名为“北京图书馆”</a:t>
            </a:r>
            <a:r>
              <a:rPr lang="en-US" altLang="zh-CN" sz="2800" smtClean="0"/>
              <a:t>,1998</a:t>
            </a:r>
            <a:r>
              <a:rPr lang="zh-CN" altLang="zh-CN" sz="2800" smtClean="0"/>
              <a:t>年改称“国家图书馆”</a:t>
            </a:r>
            <a:r>
              <a:rPr lang="en-US" altLang="zh-CN" sz="2800" smtClean="0"/>
              <a:t>;</a:t>
            </a:r>
            <a:r>
              <a:rPr lang="zh-CN" altLang="zh-CN" sz="2800" smtClean="0"/>
              <a:t>在全国范围内逐渐建立各级各类的图书馆。</a:t>
            </a:r>
            <a:endParaRPr lang="zh-CN" altLang="zh-CN" sz="2800" smtClean="0"/>
          </a:p>
          <a:p>
            <a:r>
              <a:rPr lang="en-US" altLang="zh-CN" sz="2800" smtClean="0"/>
              <a:t>(3)</a:t>
            </a:r>
            <a:r>
              <a:rPr lang="zh-CN" altLang="zh-CN" sz="2800" smtClean="0"/>
              <a:t>作用</a:t>
            </a:r>
            <a:r>
              <a:rPr lang="en-US" altLang="zh-CN" sz="2800" smtClean="0"/>
              <a:t>:</a:t>
            </a:r>
            <a:r>
              <a:rPr lang="zh-CN" altLang="zh-CN" sz="2800" smtClean="0"/>
              <a:t>保存古籍和文化遗产</a:t>
            </a:r>
            <a:r>
              <a:rPr lang="en-US" altLang="zh-CN" sz="2800" smtClean="0"/>
              <a:t>,</a:t>
            </a:r>
            <a:r>
              <a:rPr lang="zh-CN" altLang="zh-CN" sz="2800" smtClean="0"/>
              <a:t>逐渐发展出服务公众的职能。</a:t>
            </a:r>
            <a:endParaRPr lang="zh-CN" altLang="zh-CN" sz="2800"/>
          </a:p>
        </p:txBody>
      </p:sp>
      <p:sp>
        <p:nvSpPr>
          <p:cNvPr id="6" name="矩形 5"/>
          <p:cNvSpPr/>
          <p:nvPr/>
        </p:nvSpPr>
        <p:spPr>
          <a:xfrm>
            <a:off x="10355122" y="1400161"/>
            <a:ext cx="1627369" cy="573042"/>
          </a:xfrm>
          <a:prstGeom prst="rect">
            <a:avLst/>
          </a:prstGeom>
        </p:spPr>
        <p:txBody>
          <a:bodyPr wrap="none">
            <a:spAutoFit/>
          </a:bodyPr>
          <a:lstStyle/>
          <a:p>
            <a:r>
              <a:rPr lang="zh-CN" altLang="en-US" sz="2800" smtClean="0">
                <a:solidFill>
                  <a:srgbClr val="FF0000"/>
                </a:solidFill>
              </a:rPr>
              <a:t>私家藏书</a:t>
            </a:r>
            <a:endParaRPr lang="zh-CN" altLang="en-US" sz="2800">
              <a:solidFill>
                <a:srgbClr val="FF0000"/>
              </a:solidFill>
            </a:endParaRPr>
          </a:p>
        </p:txBody>
      </p:sp>
      <p:cxnSp>
        <p:nvCxnSpPr>
          <p:cNvPr id="7" name="直接连接符 6"/>
          <p:cNvCxnSpPr/>
          <p:nvPr/>
        </p:nvCxnSpPr>
        <p:spPr>
          <a:xfrm>
            <a:off x="10401330" y="2000240"/>
            <a:ext cx="1643074"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5184287" y="2524119"/>
            <a:ext cx="1988045" cy="573042"/>
          </a:xfrm>
          <a:prstGeom prst="rect">
            <a:avLst/>
          </a:prstGeom>
        </p:spPr>
        <p:txBody>
          <a:bodyPr wrap="none">
            <a:spAutoFit/>
          </a:bodyPr>
          <a:lstStyle/>
          <a:p>
            <a:r>
              <a:rPr lang="zh-CN" altLang="en-US" sz="2800" smtClean="0">
                <a:solidFill>
                  <a:srgbClr val="FF0000"/>
                </a:solidFill>
              </a:rPr>
              <a:t>京师图书馆</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6646" y="926082"/>
            <a:ext cx="11834010" cy="3323987"/>
          </a:xfrm>
          <a:prstGeom prst="rect">
            <a:avLst/>
          </a:prstGeom>
          <a:noFill/>
        </p:spPr>
        <p:txBody>
          <a:bodyPr wrap="square" rtlCol="0">
            <a:spAutoFit/>
          </a:bodyPr>
          <a:lstStyle/>
          <a:p>
            <a:pPr>
              <a:lnSpc>
                <a:spcPct val="150000"/>
              </a:lnSpc>
            </a:pPr>
            <a:r>
              <a:rPr lang="en-US" altLang="zh-CN" sz="2800" smtClean="0">
                <a:solidFill>
                  <a:schemeClr val="accent6">
                    <a:lumMod val="50000"/>
                  </a:schemeClr>
                </a:solidFill>
                <a:latin typeface="黑体" panose="02010609060101010101" charset="-122"/>
                <a:ea typeface="黑体" panose="02010609060101010101" charset="-122"/>
              </a:rPr>
              <a:t>4.</a:t>
            </a:r>
            <a:r>
              <a:rPr lang="zh-CN" altLang="en-US" sz="2800" smtClean="0">
                <a:solidFill>
                  <a:schemeClr val="accent6">
                    <a:lumMod val="50000"/>
                  </a:schemeClr>
                </a:solidFill>
                <a:latin typeface="黑体" panose="02010609060101010101" charset="-122"/>
                <a:ea typeface="黑体" panose="02010609060101010101" charset="-122"/>
              </a:rPr>
              <a:t>博物馆的建设与发展</a:t>
            </a:r>
            <a:endParaRPr lang="en-US" altLang="zh-CN" sz="2800" smtClean="0">
              <a:solidFill>
                <a:schemeClr val="accent6">
                  <a:lumMod val="50000"/>
                </a:schemeClr>
              </a:solidFill>
              <a:latin typeface="黑体" panose="02010609060101010101" charset="-122"/>
              <a:ea typeface="黑体" panose="02010609060101010101" charset="-122"/>
            </a:endParaRPr>
          </a:p>
          <a:p>
            <a:pPr>
              <a:lnSpc>
                <a:spcPct val="150000"/>
              </a:lnSpc>
            </a:pPr>
            <a:r>
              <a:rPr lang="en-US" altLang="zh-CN" sz="2800" smtClean="0"/>
              <a:t>(1)</a:t>
            </a:r>
            <a:r>
              <a:rPr lang="zh-CN" altLang="zh-CN" sz="2800" smtClean="0"/>
              <a:t>西方</a:t>
            </a:r>
            <a:endParaRPr lang="zh-CN" altLang="zh-CN" sz="2800" smtClean="0"/>
          </a:p>
          <a:p>
            <a:pPr>
              <a:lnSpc>
                <a:spcPct val="150000"/>
              </a:lnSpc>
            </a:pPr>
            <a:r>
              <a:rPr lang="zh-CN" altLang="zh-CN" sz="2800" smtClean="0"/>
              <a:t>①古代</a:t>
            </a:r>
            <a:r>
              <a:rPr lang="en-US" altLang="zh-CN" sz="2800" smtClean="0"/>
              <a:t>:</a:t>
            </a:r>
            <a:r>
              <a:rPr lang="zh-CN" altLang="zh-CN" sz="2800" smtClean="0"/>
              <a:t>“亚历山大博物馆”。</a:t>
            </a:r>
            <a:endParaRPr lang="zh-CN" altLang="zh-CN" sz="2800" smtClean="0"/>
          </a:p>
          <a:p>
            <a:pPr>
              <a:lnSpc>
                <a:spcPct val="150000"/>
              </a:lnSpc>
            </a:pPr>
            <a:r>
              <a:rPr lang="zh-CN" altLang="zh-CN" sz="2800" smtClean="0"/>
              <a:t>②近代</a:t>
            </a:r>
            <a:r>
              <a:rPr lang="en-US" altLang="zh-CN" sz="2800" smtClean="0"/>
              <a:t>:</a:t>
            </a:r>
            <a:r>
              <a:rPr lang="zh-CN" altLang="zh-CN" sz="2800" smtClean="0"/>
              <a:t>牛津大学建立的</a:t>
            </a:r>
            <a:r>
              <a:rPr lang="en-US" altLang="zh-CN" sz="2800" u="sng" smtClean="0"/>
              <a:t>              </a:t>
            </a:r>
            <a:r>
              <a:rPr lang="zh-CN" altLang="zh-CN" sz="2800" smtClean="0"/>
              <a:t>博物馆</a:t>
            </a:r>
            <a:r>
              <a:rPr lang="en-US" altLang="zh-CN" sz="2800" smtClean="0"/>
              <a:t>;18</a:t>
            </a:r>
            <a:r>
              <a:rPr lang="zh-CN" altLang="zh-CN" sz="2800" smtClean="0"/>
              <a:t>世纪</a:t>
            </a:r>
            <a:r>
              <a:rPr lang="en-US" altLang="zh-CN" sz="2800" smtClean="0"/>
              <a:t>,</a:t>
            </a:r>
            <a:r>
              <a:rPr lang="zh-CN" altLang="zh-CN" sz="2800" smtClean="0"/>
              <a:t>大英博物馆、法国</a:t>
            </a:r>
            <a:endParaRPr lang="en-US" altLang="zh-CN" sz="2800" u="sng" smtClean="0"/>
          </a:p>
          <a:p>
            <a:pPr>
              <a:lnSpc>
                <a:spcPct val="150000"/>
              </a:lnSpc>
            </a:pPr>
            <a:r>
              <a:rPr lang="en-US" altLang="zh-CN" sz="2800" u="sng" smtClean="0"/>
              <a:t>         </a:t>
            </a:r>
            <a:r>
              <a:rPr lang="zh-CN" altLang="zh-CN" sz="2800" smtClean="0"/>
              <a:t>等博物馆建成。</a:t>
            </a:r>
            <a:endParaRPr lang="zh-CN" altLang="zh-CN" sz="2800" smtClean="0"/>
          </a:p>
        </p:txBody>
      </p:sp>
      <p:sp>
        <p:nvSpPr>
          <p:cNvPr id="3" name="矩形 2"/>
          <p:cNvSpPr/>
          <p:nvPr/>
        </p:nvSpPr>
        <p:spPr>
          <a:xfrm>
            <a:off x="4535306" y="2805108"/>
            <a:ext cx="1627369" cy="573042"/>
          </a:xfrm>
          <a:prstGeom prst="rect">
            <a:avLst/>
          </a:prstGeom>
        </p:spPr>
        <p:txBody>
          <a:bodyPr wrap="none">
            <a:spAutoFit/>
          </a:bodyPr>
          <a:lstStyle/>
          <a:p>
            <a:r>
              <a:rPr lang="zh-CN" altLang="en-US" sz="2800" smtClean="0">
                <a:solidFill>
                  <a:srgbClr val="FF0000"/>
                </a:solidFill>
              </a:rPr>
              <a:t>阿什莫林</a:t>
            </a:r>
            <a:endParaRPr lang="zh-CN" altLang="en-US" sz="2800">
              <a:solidFill>
                <a:srgbClr val="FF0000"/>
              </a:solidFill>
            </a:endParaRPr>
          </a:p>
        </p:txBody>
      </p:sp>
      <p:sp>
        <p:nvSpPr>
          <p:cNvPr id="4" name="矩形 3"/>
          <p:cNvSpPr/>
          <p:nvPr/>
        </p:nvSpPr>
        <p:spPr>
          <a:xfrm>
            <a:off x="380960" y="3429000"/>
            <a:ext cx="1266693" cy="573042"/>
          </a:xfrm>
          <a:prstGeom prst="rect">
            <a:avLst/>
          </a:prstGeom>
        </p:spPr>
        <p:txBody>
          <a:bodyPr wrap="none">
            <a:spAutoFit/>
          </a:bodyPr>
          <a:lstStyle/>
          <a:p>
            <a:r>
              <a:rPr lang="zh-CN" altLang="en-US" sz="2800" smtClean="0">
                <a:solidFill>
                  <a:srgbClr val="FF0000"/>
                </a:solidFill>
              </a:rPr>
              <a:t>卢浮宫</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6646" y="1268760"/>
            <a:ext cx="11834010" cy="4013406"/>
          </a:xfrm>
          <a:prstGeom prst="rect">
            <a:avLst/>
          </a:prstGeom>
          <a:noFill/>
        </p:spPr>
        <p:txBody>
          <a:bodyPr wrap="square" rtlCol="0">
            <a:spAutoFit/>
          </a:bodyPr>
          <a:lstStyle/>
          <a:p>
            <a:r>
              <a:rPr lang="en-US" altLang="zh-CN" sz="2800" smtClean="0"/>
              <a:t>(2)</a:t>
            </a:r>
            <a:r>
              <a:rPr lang="zh-CN" altLang="zh-CN" sz="2800" smtClean="0"/>
              <a:t>中国</a:t>
            </a:r>
            <a:endParaRPr lang="en-US" altLang="zh-CN" sz="2800" smtClean="0"/>
          </a:p>
          <a:p>
            <a:r>
              <a:rPr lang="zh-CN" altLang="zh-CN" sz="2800" smtClean="0"/>
              <a:t>①晚清</a:t>
            </a:r>
            <a:r>
              <a:rPr lang="en-US" altLang="zh-CN" sz="2800" smtClean="0"/>
              <a:t>:</a:t>
            </a:r>
            <a:r>
              <a:rPr lang="zh-CN" altLang="zh-CN" sz="2800" smtClean="0"/>
              <a:t>法国人韩伯禄在上海建立</a:t>
            </a:r>
            <a:r>
              <a:rPr lang="en-US" altLang="zh-CN" sz="2800" u="sng" smtClean="0"/>
              <a:t>                 </a:t>
            </a:r>
            <a:r>
              <a:rPr lang="en-US" altLang="zh-CN" sz="2800" smtClean="0"/>
              <a:t>;</a:t>
            </a:r>
            <a:r>
              <a:rPr lang="zh-CN" altLang="zh-CN" sz="2800" smtClean="0"/>
              <a:t>英国亚洲文会在上海设立自然历史与考古类博物馆</a:t>
            </a:r>
            <a:r>
              <a:rPr lang="en-US" altLang="zh-CN" sz="2800" smtClean="0"/>
              <a:t>;</a:t>
            </a:r>
            <a:r>
              <a:rPr lang="zh-CN" altLang="zh-CN" sz="2800" smtClean="0"/>
              <a:t>张謇在江苏南通建立的</a:t>
            </a:r>
            <a:r>
              <a:rPr lang="en-US" altLang="zh-CN" sz="2800" u="sng" smtClean="0"/>
              <a:t>             </a:t>
            </a:r>
            <a:r>
              <a:rPr lang="zh-CN" altLang="zh-CN" sz="2800" smtClean="0"/>
              <a:t>。</a:t>
            </a:r>
            <a:endParaRPr lang="zh-CN" altLang="zh-CN" sz="2800" smtClean="0"/>
          </a:p>
          <a:p>
            <a:r>
              <a:rPr lang="zh-CN" altLang="zh-CN" sz="2800" smtClean="0"/>
              <a:t>②民国</a:t>
            </a:r>
            <a:r>
              <a:rPr lang="en-US" altLang="zh-CN" sz="2800" smtClean="0"/>
              <a:t>:</a:t>
            </a:r>
            <a:r>
              <a:rPr lang="zh-CN" altLang="zh-CN" sz="2800" smtClean="0"/>
              <a:t>国立历史博物馆</a:t>
            </a:r>
            <a:r>
              <a:rPr lang="en-US" altLang="zh-CN" sz="2800" smtClean="0"/>
              <a:t>;</a:t>
            </a:r>
            <a:r>
              <a:rPr lang="zh-CN" altLang="zh-CN" sz="2800" smtClean="0"/>
              <a:t>国立中央博物院</a:t>
            </a:r>
            <a:r>
              <a:rPr lang="en-US" altLang="zh-CN" sz="2800" smtClean="0"/>
              <a:t>;</a:t>
            </a:r>
            <a:r>
              <a:rPr lang="en-US" altLang="zh-CN" sz="2800" u="sng" smtClean="0"/>
              <a:t>            </a:t>
            </a:r>
            <a:r>
              <a:rPr lang="zh-CN" altLang="zh-CN" sz="2800" smtClean="0"/>
              <a:t>。</a:t>
            </a:r>
            <a:endParaRPr lang="zh-CN" altLang="zh-CN" sz="2800" smtClean="0"/>
          </a:p>
          <a:p>
            <a:r>
              <a:rPr lang="zh-CN" altLang="zh-CN" sz="2800" smtClean="0"/>
              <a:t>③新中国</a:t>
            </a:r>
            <a:r>
              <a:rPr lang="en-US" altLang="zh-CN" sz="2800" smtClean="0"/>
              <a:t>:</a:t>
            </a:r>
            <a:r>
              <a:rPr lang="zh-CN" altLang="zh-CN" sz="2800" smtClean="0"/>
              <a:t>中国国家博物馆</a:t>
            </a:r>
            <a:r>
              <a:rPr lang="en-US" altLang="zh-CN" sz="2800" smtClean="0"/>
              <a:t>,</a:t>
            </a:r>
            <a:r>
              <a:rPr lang="zh-CN" altLang="zh-CN" sz="2800" smtClean="0"/>
              <a:t>各地建有综合性博物馆。</a:t>
            </a:r>
            <a:endParaRPr lang="zh-CN" altLang="zh-CN" sz="2800" smtClean="0"/>
          </a:p>
          <a:p>
            <a:pPr algn="dist"/>
            <a:r>
              <a:rPr lang="en-US" altLang="zh-CN" sz="2800" smtClean="0"/>
              <a:t>(3)</a:t>
            </a:r>
            <a:r>
              <a:rPr lang="zh-CN" altLang="zh-CN" sz="2800" smtClean="0"/>
              <a:t>作用</a:t>
            </a:r>
            <a:r>
              <a:rPr lang="en-US" altLang="zh-CN" sz="2800" smtClean="0"/>
              <a:t>:</a:t>
            </a:r>
            <a:r>
              <a:rPr lang="zh-CN" altLang="zh-CN" sz="2800" smtClean="0"/>
              <a:t>全方位向公众提供关于自然、文化各领域的知识</a:t>
            </a:r>
            <a:r>
              <a:rPr lang="en-US" altLang="zh-CN" sz="2800" smtClean="0"/>
              <a:t>,</a:t>
            </a:r>
            <a:r>
              <a:rPr lang="zh-CN" altLang="zh-CN" sz="2800" smtClean="0"/>
              <a:t>以一种特有的</a:t>
            </a:r>
            <a:endParaRPr lang="en-US" altLang="zh-CN" sz="2800" smtClean="0"/>
          </a:p>
          <a:p>
            <a:r>
              <a:rPr lang="zh-CN" altLang="zh-CN" sz="2800" smtClean="0"/>
              <a:t>方式担负着文化传承和传播的使命。</a:t>
            </a:r>
            <a:endParaRPr lang="zh-CN" altLang="zh-CN" sz="2800" smtClean="0"/>
          </a:p>
        </p:txBody>
      </p:sp>
      <p:sp>
        <p:nvSpPr>
          <p:cNvPr id="3" name="矩形 2"/>
          <p:cNvSpPr/>
          <p:nvPr/>
        </p:nvSpPr>
        <p:spPr>
          <a:xfrm>
            <a:off x="5605459" y="1733538"/>
            <a:ext cx="2709396" cy="573042"/>
          </a:xfrm>
          <a:prstGeom prst="rect">
            <a:avLst/>
          </a:prstGeom>
        </p:spPr>
        <p:txBody>
          <a:bodyPr wrap="none">
            <a:spAutoFit/>
          </a:bodyPr>
          <a:lstStyle/>
          <a:p>
            <a:r>
              <a:rPr lang="zh-CN" altLang="en-US" sz="2800" smtClean="0">
                <a:solidFill>
                  <a:srgbClr val="FF0000"/>
                </a:solidFill>
              </a:rPr>
              <a:t>自然历史博物院</a:t>
            </a:r>
            <a:endParaRPr lang="zh-CN" altLang="en-US" sz="2800">
              <a:solidFill>
                <a:srgbClr val="FF0000"/>
              </a:solidFill>
            </a:endParaRPr>
          </a:p>
        </p:txBody>
      </p:sp>
      <p:sp>
        <p:nvSpPr>
          <p:cNvPr id="4" name="矩形 3"/>
          <p:cNvSpPr/>
          <p:nvPr/>
        </p:nvSpPr>
        <p:spPr>
          <a:xfrm>
            <a:off x="8799050" y="2305042"/>
            <a:ext cx="1988045" cy="573042"/>
          </a:xfrm>
          <a:prstGeom prst="rect">
            <a:avLst/>
          </a:prstGeom>
        </p:spPr>
        <p:txBody>
          <a:bodyPr wrap="none">
            <a:spAutoFit/>
          </a:bodyPr>
          <a:lstStyle/>
          <a:p>
            <a:r>
              <a:rPr lang="zh-CN" altLang="en-US" sz="2800" smtClean="0">
                <a:solidFill>
                  <a:srgbClr val="FF0000"/>
                </a:solidFill>
              </a:rPr>
              <a:t>南通博物苑</a:t>
            </a:r>
            <a:endParaRPr lang="zh-CN" altLang="en-US" sz="2800">
              <a:solidFill>
                <a:srgbClr val="FF0000"/>
              </a:solidFill>
            </a:endParaRPr>
          </a:p>
        </p:txBody>
      </p:sp>
      <p:sp>
        <p:nvSpPr>
          <p:cNvPr id="6" name="矩形 5"/>
          <p:cNvSpPr/>
          <p:nvPr/>
        </p:nvSpPr>
        <p:spPr>
          <a:xfrm>
            <a:off x="6953256" y="2855958"/>
            <a:ext cx="1988045" cy="573042"/>
          </a:xfrm>
          <a:prstGeom prst="rect">
            <a:avLst/>
          </a:prstGeom>
        </p:spPr>
        <p:txBody>
          <a:bodyPr wrap="none">
            <a:spAutoFit/>
          </a:bodyPr>
          <a:lstStyle/>
          <a:p>
            <a:r>
              <a:rPr lang="zh-CN" altLang="en-US" sz="2800" smtClean="0">
                <a:solidFill>
                  <a:srgbClr val="FF0000"/>
                </a:solidFill>
              </a:rPr>
              <a:t>故宫博物院</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6646" y="926082"/>
            <a:ext cx="11834010" cy="3970318"/>
          </a:xfrm>
          <a:prstGeom prst="rect">
            <a:avLst/>
          </a:prstGeom>
          <a:noFill/>
        </p:spPr>
        <p:txBody>
          <a:bodyPr wrap="square" rtlCol="0">
            <a:spAutoFit/>
          </a:bodyPr>
          <a:lstStyle/>
          <a:p>
            <a:pPr>
              <a:lnSpc>
                <a:spcPct val="150000"/>
              </a:lnSpc>
            </a:pPr>
            <a:r>
              <a:rPr lang="zh-CN" altLang="en-US" sz="2800" smtClean="0">
                <a:solidFill>
                  <a:schemeClr val="accent6">
                    <a:lumMod val="50000"/>
                  </a:schemeClr>
                </a:solidFill>
                <a:latin typeface="黑体" panose="02010609060101010101" charset="-122"/>
                <a:ea typeface="黑体" panose="02010609060101010101" charset="-122"/>
              </a:rPr>
              <a:t>二、文化遗产</a:t>
            </a:r>
            <a:r>
              <a:rPr lang="en-US" altLang="zh-CN" sz="2800" smtClean="0">
                <a:solidFill>
                  <a:schemeClr val="accent6">
                    <a:lumMod val="50000"/>
                  </a:schemeClr>
                </a:solidFill>
                <a:latin typeface="黑体" panose="02010609060101010101" charset="-122"/>
                <a:ea typeface="黑体" panose="02010609060101010101" charset="-122"/>
              </a:rPr>
              <a:t>:</a:t>
            </a:r>
            <a:r>
              <a:rPr lang="zh-CN" altLang="en-US" sz="2800" smtClean="0">
                <a:solidFill>
                  <a:schemeClr val="accent6">
                    <a:lumMod val="50000"/>
                  </a:schemeClr>
                </a:solidFill>
                <a:latin typeface="黑体" panose="02010609060101010101" charset="-122"/>
                <a:ea typeface="黑体" panose="02010609060101010101" charset="-122"/>
              </a:rPr>
              <a:t>全人类共同的财富</a:t>
            </a:r>
            <a:endParaRPr lang="zh-CN" altLang="en-US" sz="2800" smtClean="0">
              <a:solidFill>
                <a:schemeClr val="accent6">
                  <a:lumMod val="50000"/>
                </a:schemeClr>
              </a:solidFill>
              <a:latin typeface="黑体" panose="02010609060101010101" charset="-122"/>
              <a:ea typeface="黑体" panose="02010609060101010101" charset="-122"/>
            </a:endParaRPr>
          </a:p>
          <a:p>
            <a:pPr>
              <a:lnSpc>
                <a:spcPct val="150000"/>
              </a:lnSpc>
            </a:pPr>
            <a:r>
              <a:rPr lang="en-US" altLang="zh-CN" sz="2800" smtClean="0">
                <a:solidFill>
                  <a:schemeClr val="accent6">
                    <a:lumMod val="50000"/>
                  </a:schemeClr>
                </a:solidFill>
                <a:latin typeface="黑体" panose="02010609060101010101" charset="-122"/>
                <a:ea typeface="黑体" panose="02010609060101010101" charset="-122"/>
              </a:rPr>
              <a:t>1.</a:t>
            </a:r>
            <a:r>
              <a:rPr lang="zh-CN" altLang="en-US" sz="2800" smtClean="0">
                <a:solidFill>
                  <a:schemeClr val="accent6">
                    <a:lumMod val="50000"/>
                  </a:schemeClr>
                </a:solidFill>
                <a:latin typeface="黑体" panose="02010609060101010101" charset="-122"/>
                <a:ea typeface="黑体" panose="02010609060101010101" charset="-122"/>
              </a:rPr>
              <a:t>文化遗产的保护与利用</a:t>
            </a:r>
            <a:endParaRPr lang="en-US" altLang="zh-CN" sz="2800" smtClean="0">
              <a:solidFill>
                <a:schemeClr val="accent6">
                  <a:lumMod val="50000"/>
                </a:schemeClr>
              </a:solidFill>
              <a:latin typeface="黑体" panose="02010609060101010101" charset="-122"/>
              <a:ea typeface="黑体" panose="02010609060101010101" charset="-122"/>
            </a:endParaRPr>
          </a:p>
          <a:p>
            <a:pPr>
              <a:lnSpc>
                <a:spcPct val="150000"/>
              </a:lnSpc>
            </a:pPr>
            <a:r>
              <a:rPr lang="en-US" altLang="zh-CN" sz="2800" smtClean="0"/>
              <a:t>(1)</a:t>
            </a:r>
            <a:r>
              <a:rPr lang="zh-CN" altLang="zh-CN" sz="2800" smtClean="0"/>
              <a:t>古代</a:t>
            </a:r>
            <a:r>
              <a:rPr lang="en-US" altLang="zh-CN" sz="2800" smtClean="0"/>
              <a:t>:</a:t>
            </a:r>
            <a:r>
              <a:rPr lang="zh-CN" altLang="zh-CN" sz="2800" smtClean="0"/>
              <a:t>收藏艺术珍品。</a:t>
            </a:r>
            <a:endParaRPr lang="zh-CN" altLang="zh-CN" sz="2800" smtClean="0"/>
          </a:p>
          <a:p>
            <a:pPr>
              <a:lnSpc>
                <a:spcPct val="150000"/>
              </a:lnSpc>
            </a:pPr>
            <a:r>
              <a:rPr lang="zh-CN" altLang="zh-CN" sz="2800" smtClean="0"/>
              <a:t>①欧洲各国盛行收藏艺术珍品和宗教遗物之风。</a:t>
            </a:r>
            <a:endParaRPr lang="zh-CN" altLang="zh-CN" sz="2800" smtClean="0"/>
          </a:p>
          <a:p>
            <a:pPr>
              <a:lnSpc>
                <a:spcPct val="150000"/>
              </a:lnSpc>
            </a:pPr>
            <a:r>
              <a:rPr lang="zh-CN" altLang="zh-CN" sz="2800" smtClean="0"/>
              <a:t>②中国历代帝王等重视收藏器物、字画、书籍等</a:t>
            </a:r>
            <a:r>
              <a:rPr lang="en-US" altLang="zh-CN" sz="2800" smtClean="0"/>
              <a:t>;</a:t>
            </a:r>
            <a:r>
              <a:rPr lang="zh-CN" altLang="zh-CN" sz="2800" smtClean="0"/>
              <a:t>发展出专门的</a:t>
            </a:r>
            <a:r>
              <a:rPr lang="en-US" altLang="zh-CN" sz="2800" u="sng" smtClean="0"/>
              <a:t>         </a:t>
            </a:r>
            <a:r>
              <a:rPr lang="en-US" altLang="zh-CN" sz="2800" smtClean="0"/>
              <a:t>,</a:t>
            </a:r>
            <a:r>
              <a:rPr lang="zh-CN" altLang="zh-CN" sz="2800" smtClean="0"/>
              <a:t>对古代器物进行分类与著录。</a:t>
            </a:r>
            <a:endParaRPr lang="zh-CN" altLang="zh-CN" sz="2800" smtClean="0"/>
          </a:p>
        </p:txBody>
      </p:sp>
      <p:sp>
        <p:nvSpPr>
          <p:cNvPr id="6" name="矩形 5"/>
          <p:cNvSpPr/>
          <p:nvPr/>
        </p:nvSpPr>
        <p:spPr>
          <a:xfrm>
            <a:off x="10234782" y="3470325"/>
            <a:ext cx="1266693" cy="573042"/>
          </a:xfrm>
          <a:prstGeom prst="rect">
            <a:avLst/>
          </a:prstGeom>
        </p:spPr>
        <p:txBody>
          <a:bodyPr wrap="none">
            <a:spAutoFit/>
          </a:bodyPr>
          <a:lstStyle/>
          <a:p>
            <a:r>
              <a:rPr lang="zh-CN" altLang="en-US" sz="2800" smtClean="0">
                <a:solidFill>
                  <a:srgbClr val="FF0000"/>
                </a:solidFill>
              </a:rPr>
              <a:t>金石学</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6646" y="943672"/>
            <a:ext cx="11834010" cy="4573560"/>
          </a:xfrm>
          <a:prstGeom prst="rect">
            <a:avLst/>
          </a:prstGeom>
          <a:noFill/>
        </p:spPr>
        <p:txBody>
          <a:bodyPr wrap="square" rtlCol="0">
            <a:spAutoFit/>
          </a:bodyPr>
          <a:lstStyle/>
          <a:p>
            <a:r>
              <a:rPr lang="en-US" altLang="zh-CN" sz="2800" smtClean="0"/>
              <a:t>(2)</a:t>
            </a:r>
            <a:r>
              <a:rPr lang="zh-CN" altLang="zh-CN" sz="2800" smtClean="0"/>
              <a:t>近现代</a:t>
            </a:r>
            <a:r>
              <a:rPr lang="en-US" altLang="zh-CN" sz="2800" smtClean="0"/>
              <a:t>:</a:t>
            </a:r>
            <a:r>
              <a:rPr lang="zh-CN" altLang="zh-CN" sz="2800" smtClean="0"/>
              <a:t>重立法</a:t>
            </a:r>
            <a:endParaRPr lang="zh-CN" altLang="zh-CN" sz="2800" smtClean="0"/>
          </a:p>
          <a:p>
            <a:r>
              <a:rPr lang="zh-CN" altLang="zh-CN" sz="2800" smtClean="0"/>
              <a:t>①西方</a:t>
            </a:r>
            <a:r>
              <a:rPr lang="en-US" altLang="zh-CN" sz="2800" smtClean="0"/>
              <a:t>:1834</a:t>
            </a:r>
            <a:r>
              <a:rPr lang="zh-CN" altLang="zh-CN" sz="2800" smtClean="0"/>
              <a:t>年</a:t>
            </a:r>
            <a:r>
              <a:rPr lang="en-US" altLang="zh-CN" sz="2800" smtClean="0"/>
              <a:t>,</a:t>
            </a:r>
            <a:r>
              <a:rPr lang="zh-CN" altLang="zh-CN" sz="2800" smtClean="0"/>
              <a:t>希腊制定保护古迹的法律</a:t>
            </a:r>
            <a:r>
              <a:rPr lang="en-US" altLang="zh-CN" sz="2800" smtClean="0"/>
              <a:t>;20</a:t>
            </a:r>
            <a:r>
              <a:rPr lang="zh-CN" altLang="zh-CN" sz="2800" smtClean="0"/>
              <a:t>世纪六七十年代</a:t>
            </a:r>
            <a:r>
              <a:rPr lang="en-US" altLang="zh-CN" sz="2800" smtClean="0"/>
              <a:t>,</a:t>
            </a:r>
            <a:r>
              <a:rPr lang="zh-CN" altLang="zh-CN" sz="2800" smtClean="0"/>
              <a:t>世界范围内出现了保护文物古迹的高潮</a:t>
            </a:r>
            <a:r>
              <a:rPr lang="en-US" altLang="zh-CN" sz="2800" smtClean="0"/>
              <a:t>;1964</a:t>
            </a:r>
            <a:r>
              <a:rPr lang="zh-CN" altLang="zh-CN" sz="2800" smtClean="0"/>
              <a:t>年的《国际古迹保护与修复宪章》</a:t>
            </a:r>
            <a:r>
              <a:rPr lang="en-US" altLang="zh-CN" sz="2800" smtClean="0"/>
              <a:t>,</a:t>
            </a:r>
            <a:r>
              <a:rPr lang="zh-CN" altLang="zh-CN" sz="2800" smtClean="0"/>
              <a:t>强调对文物古迹的保护以历史的</a:t>
            </a:r>
            <a:r>
              <a:rPr lang="en-US" altLang="zh-CN" sz="2800" u="sng" smtClean="0"/>
              <a:t>         </a:t>
            </a:r>
            <a:r>
              <a:rPr lang="zh-CN" altLang="zh-CN" sz="2800" smtClean="0"/>
              <a:t>为第一要义。</a:t>
            </a:r>
            <a:endParaRPr lang="zh-CN" altLang="zh-CN" sz="2800" smtClean="0"/>
          </a:p>
          <a:p>
            <a:r>
              <a:rPr lang="zh-CN" altLang="zh-CN" sz="2800" smtClean="0"/>
              <a:t>②中国</a:t>
            </a:r>
            <a:r>
              <a:rPr lang="en-US" altLang="zh-CN" sz="2800" smtClean="0"/>
              <a:t>:1906</a:t>
            </a:r>
            <a:r>
              <a:rPr lang="zh-CN" altLang="zh-CN" sz="2800" smtClean="0"/>
              <a:t>年</a:t>
            </a:r>
            <a:r>
              <a:rPr lang="en-US" altLang="zh-CN" sz="2800" smtClean="0"/>
              <a:t>,</a:t>
            </a:r>
            <a:r>
              <a:rPr lang="zh-CN" altLang="zh-CN" sz="2800" smtClean="0"/>
              <a:t>清政府颁布《保存古物推广办法》</a:t>
            </a:r>
            <a:r>
              <a:rPr lang="en-US" altLang="zh-CN" sz="2800" smtClean="0"/>
              <a:t>;1930</a:t>
            </a:r>
            <a:r>
              <a:rPr lang="zh-CN" altLang="zh-CN" sz="2800" smtClean="0"/>
              <a:t>年</a:t>
            </a:r>
            <a:r>
              <a:rPr lang="en-US" altLang="zh-CN" sz="2800" smtClean="0"/>
              <a:t>,</a:t>
            </a:r>
            <a:r>
              <a:rPr lang="zh-CN" altLang="zh-CN" sz="2800" smtClean="0"/>
              <a:t>南京国民政府公布《古物保存法》</a:t>
            </a:r>
            <a:r>
              <a:rPr lang="en-US" altLang="zh-CN" sz="2800" smtClean="0"/>
              <a:t>;</a:t>
            </a:r>
            <a:r>
              <a:rPr lang="zh-CN" altLang="zh-CN" sz="2800" smtClean="0"/>
              <a:t>中华人民共和国建立起专业化的文物保护体系</a:t>
            </a:r>
            <a:r>
              <a:rPr lang="en-US" altLang="zh-CN" sz="2800" smtClean="0"/>
              <a:t>,</a:t>
            </a:r>
            <a:r>
              <a:rPr lang="zh-CN" altLang="zh-CN" sz="2800" smtClean="0"/>
              <a:t>并完成中国历史上第一次全国性文物普查</a:t>
            </a:r>
            <a:r>
              <a:rPr lang="en-US" altLang="zh-CN" sz="2800" smtClean="0"/>
              <a:t>;1982</a:t>
            </a:r>
            <a:r>
              <a:rPr lang="zh-CN" altLang="zh-CN" sz="2800" smtClean="0"/>
              <a:t>年</a:t>
            </a:r>
            <a:r>
              <a:rPr lang="en-US" altLang="zh-CN" sz="2800" smtClean="0"/>
              <a:t>,</a:t>
            </a:r>
            <a:r>
              <a:rPr lang="zh-CN" altLang="zh-CN" sz="2800" smtClean="0"/>
              <a:t>通过并实施《</a:t>
            </a:r>
            <a:endParaRPr lang="en-US" altLang="zh-CN" sz="2800" u="sng" smtClean="0"/>
          </a:p>
          <a:p>
            <a:r>
              <a:rPr lang="en-US" altLang="zh-CN" sz="2800" u="sng" smtClean="0"/>
              <a:t>                     </a:t>
            </a:r>
            <a:r>
              <a:rPr lang="zh-CN" altLang="zh-CN" sz="2800" smtClean="0"/>
              <a:t>》。</a:t>
            </a:r>
            <a:endParaRPr lang="zh-CN" altLang="zh-CN" sz="2800"/>
          </a:p>
        </p:txBody>
      </p:sp>
      <p:sp>
        <p:nvSpPr>
          <p:cNvPr id="6" name="矩形 5"/>
          <p:cNvSpPr/>
          <p:nvPr/>
        </p:nvSpPr>
        <p:spPr>
          <a:xfrm>
            <a:off x="4710103" y="2528881"/>
            <a:ext cx="1266693" cy="573042"/>
          </a:xfrm>
          <a:prstGeom prst="rect">
            <a:avLst/>
          </a:prstGeom>
        </p:spPr>
        <p:txBody>
          <a:bodyPr wrap="none">
            <a:spAutoFit/>
          </a:bodyPr>
          <a:lstStyle/>
          <a:p>
            <a:r>
              <a:rPr lang="zh-CN" altLang="en-US" sz="2800" smtClean="0">
                <a:solidFill>
                  <a:srgbClr val="FF0000"/>
                </a:solidFill>
              </a:rPr>
              <a:t>真实性</a:t>
            </a:r>
            <a:endParaRPr lang="zh-CN" altLang="en-US" sz="2800">
              <a:solidFill>
                <a:srgbClr val="FF0000"/>
              </a:solidFill>
            </a:endParaRPr>
          </a:p>
        </p:txBody>
      </p:sp>
      <p:cxnSp>
        <p:nvCxnSpPr>
          <p:cNvPr id="9" name="直接连接符 8"/>
          <p:cNvCxnSpPr/>
          <p:nvPr/>
        </p:nvCxnSpPr>
        <p:spPr>
          <a:xfrm>
            <a:off x="9667900" y="4752984"/>
            <a:ext cx="214314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9826481" y="4143380"/>
            <a:ext cx="1627369" cy="573042"/>
          </a:xfrm>
          <a:prstGeom prst="rect">
            <a:avLst/>
          </a:prstGeom>
        </p:spPr>
        <p:txBody>
          <a:bodyPr wrap="none">
            <a:spAutoFit/>
          </a:bodyPr>
          <a:lstStyle/>
          <a:p>
            <a:r>
              <a:rPr lang="zh-CN" altLang="en-US" sz="2800" smtClean="0">
                <a:solidFill>
                  <a:srgbClr val="FF0000"/>
                </a:solidFill>
              </a:rPr>
              <a:t>中华人民</a:t>
            </a:r>
            <a:endParaRPr lang="zh-CN" altLang="en-US" sz="2800">
              <a:solidFill>
                <a:srgbClr val="FF0000"/>
              </a:solidFill>
            </a:endParaRPr>
          </a:p>
        </p:txBody>
      </p:sp>
      <p:sp>
        <p:nvSpPr>
          <p:cNvPr id="11" name="矩形 10"/>
          <p:cNvSpPr/>
          <p:nvPr/>
        </p:nvSpPr>
        <p:spPr>
          <a:xfrm>
            <a:off x="452398" y="4714884"/>
            <a:ext cx="3070071" cy="573042"/>
          </a:xfrm>
          <a:prstGeom prst="rect">
            <a:avLst/>
          </a:prstGeom>
        </p:spPr>
        <p:txBody>
          <a:bodyPr wrap="none">
            <a:spAutoFit/>
          </a:bodyPr>
          <a:lstStyle/>
          <a:p>
            <a:r>
              <a:rPr lang="zh-CN" altLang="en-US" sz="2800" smtClean="0">
                <a:solidFill>
                  <a:srgbClr val="FF0000"/>
                </a:solidFill>
              </a:rPr>
              <a:t>共和国文物保护法</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down)">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6646" y="996349"/>
            <a:ext cx="11834010" cy="2576667"/>
          </a:xfrm>
          <a:prstGeom prst="rect">
            <a:avLst/>
          </a:prstGeom>
          <a:noFill/>
        </p:spPr>
        <p:txBody>
          <a:bodyPr wrap="square" rtlCol="0">
            <a:spAutoFit/>
          </a:bodyPr>
          <a:lstStyle/>
          <a:p>
            <a:pPr>
              <a:lnSpc>
                <a:spcPct val="150000"/>
              </a:lnSpc>
            </a:pPr>
            <a:r>
              <a:rPr lang="en-US" altLang="zh-CN" sz="2750" smtClean="0">
                <a:solidFill>
                  <a:schemeClr val="accent6">
                    <a:lumMod val="50000"/>
                  </a:schemeClr>
                </a:solidFill>
                <a:latin typeface="黑体" panose="02010609060101010101" charset="-122"/>
                <a:ea typeface="黑体" panose="02010609060101010101" charset="-122"/>
              </a:rPr>
              <a:t>2.《</a:t>
            </a:r>
            <a:r>
              <a:rPr lang="zh-CN" altLang="en-US" sz="2750" smtClean="0">
                <a:solidFill>
                  <a:schemeClr val="accent6">
                    <a:lumMod val="50000"/>
                  </a:schemeClr>
                </a:solidFill>
                <a:latin typeface="黑体" panose="02010609060101010101" charset="-122"/>
                <a:ea typeface="黑体" panose="02010609060101010101" charset="-122"/>
              </a:rPr>
              <a:t>世界遗产公约</a:t>
            </a:r>
            <a:r>
              <a:rPr lang="en-US" altLang="zh-CN" sz="2750" smtClean="0">
                <a:solidFill>
                  <a:schemeClr val="accent6">
                    <a:lumMod val="50000"/>
                  </a:schemeClr>
                </a:solidFill>
                <a:latin typeface="黑体" panose="02010609060101010101" charset="-122"/>
                <a:ea typeface="黑体" panose="02010609060101010101" charset="-122"/>
              </a:rPr>
              <a:t>》</a:t>
            </a:r>
            <a:endParaRPr lang="en-US" altLang="zh-CN" sz="2750" smtClean="0">
              <a:solidFill>
                <a:schemeClr val="accent6">
                  <a:lumMod val="50000"/>
                </a:schemeClr>
              </a:solidFill>
              <a:latin typeface="黑体" panose="02010609060101010101" charset="-122"/>
              <a:ea typeface="黑体" panose="02010609060101010101" charset="-122"/>
            </a:endParaRPr>
          </a:p>
          <a:p>
            <a:pPr>
              <a:lnSpc>
                <a:spcPct val="150000"/>
              </a:lnSpc>
            </a:pPr>
            <a:r>
              <a:rPr lang="en-US" altLang="zh-CN" sz="2750" smtClean="0"/>
              <a:t>(1)</a:t>
            </a:r>
            <a:r>
              <a:rPr lang="zh-CN" altLang="zh-CN" sz="2750" smtClean="0"/>
              <a:t>《世界遗产公约》</a:t>
            </a:r>
            <a:r>
              <a:rPr lang="en-US" altLang="zh-CN" sz="2750" smtClean="0"/>
              <a:t>:1972</a:t>
            </a:r>
            <a:r>
              <a:rPr lang="zh-CN" altLang="zh-CN" sz="2750" smtClean="0"/>
              <a:t>年通过。肯定文化遗产具有“突出的普遍价值”</a:t>
            </a:r>
            <a:r>
              <a:rPr lang="en-US" altLang="zh-CN" sz="2750" smtClean="0"/>
              <a:t>,</a:t>
            </a:r>
            <a:r>
              <a:rPr lang="zh-CN" altLang="zh-CN" sz="2750" smtClean="0"/>
              <a:t>国际社会负有保护责任</a:t>
            </a:r>
            <a:r>
              <a:rPr lang="en-US" altLang="zh-CN" sz="2750" smtClean="0"/>
              <a:t>;</a:t>
            </a:r>
            <a:r>
              <a:rPr lang="zh-CN" altLang="zh-CN" sz="2750" smtClean="0"/>
              <a:t>将部分遗产列入《世界遗产名录》</a:t>
            </a:r>
            <a:r>
              <a:rPr lang="en-US" altLang="zh-CN" sz="2750" smtClean="0"/>
              <a:t>,</a:t>
            </a:r>
            <a:r>
              <a:rPr lang="zh-CN" altLang="zh-CN" sz="2750" smtClean="0"/>
              <a:t>加以重点保护</a:t>
            </a:r>
            <a:r>
              <a:rPr lang="en-US" altLang="zh-CN" sz="2750" smtClean="0"/>
              <a:t>;</a:t>
            </a:r>
            <a:r>
              <a:rPr lang="zh-CN" altLang="zh-CN" sz="2750" smtClean="0"/>
              <a:t>确定了文化遗产、自然遗产、文化与自然双重遗产三种类型。</a:t>
            </a:r>
            <a:endParaRPr lang="zh-CN" altLang="zh-CN" sz="2750" smtClean="0"/>
          </a:p>
        </p:txBody>
      </p:sp>
      <p:pic>
        <p:nvPicPr>
          <p:cNvPr id="2" name="Picture 2"/>
          <p:cNvPicPr>
            <a:picLocks noChangeAspect="1"/>
          </p:cNvPicPr>
          <p:nvPr/>
        </p:nvPicPr>
        <p:blipFill>
          <a:blip r:embed="rId1"/>
          <a:stretch>
            <a:fillRect/>
          </a:stretch>
        </p:blipFill>
        <p:spPr>
          <a:xfrm flipH="1">
            <a:off x="11645900" y="10566400"/>
            <a:ext cx="0" cy="0"/>
          </a:xfrm>
          <a:prstGeom prst="rect">
            <a:avLst/>
          </a:prstGeom>
          <a:ln>
            <a:noFill/>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6646" y="943672"/>
            <a:ext cx="11834010" cy="4573560"/>
          </a:xfrm>
          <a:prstGeom prst="rect">
            <a:avLst/>
          </a:prstGeom>
          <a:noFill/>
        </p:spPr>
        <p:txBody>
          <a:bodyPr wrap="square" rtlCol="0">
            <a:spAutoFit/>
          </a:bodyPr>
          <a:lstStyle/>
          <a:p>
            <a:r>
              <a:rPr lang="en-US" altLang="zh-CN" sz="2800" smtClean="0"/>
              <a:t>(2)</a:t>
            </a:r>
            <a:r>
              <a:rPr lang="zh-CN" altLang="zh-CN" sz="2800" smtClean="0"/>
              <a:t>非物质文化遗产</a:t>
            </a:r>
            <a:endParaRPr lang="zh-CN" altLang="zh-CN" sz="2800" smtClean="0"/>
          </a:p>
          <a:p>
            <a:r>
              <a:rPr lang="zh-CN" altLang="zh-CN" sz="2800" smtClean="0"/>
              <a:t>①提出</a:t>
            </a:r>
            <a:r>
              <a:rPr lang="en-US" altLang="zh-CN" sz="2800" smtClean="0"/>
              <a:t>:1998</a:t>
            </a:r>
            <a:r>
              <a:rPr lang="zh-CN" altLang="zh-CN" sz="2800" smtClean="0"/>
              <a:t>年</a:t>
            </a:r>
            <a:r>
              <a:rPr lang="en-US" altLang="zh-CN" sz="2800" smtClean="0"/>
              <a:t>,</a:t>
            </a:r>
            <a:r>
              <a:rPr lang="zh-CN" altLang="zh-CN" sz="2800" smtClean="0"/>
              <a:t>联合国教科文组织正式提出“人类口头与非物质文化遗产”这一概念。</a:t>
            </a:r>
            <a:endParaRPr lang="zh-CN" altLang="zh-CN" sz="2800" smtClean="0"/>
          </a:p>
          <a:p>
            <a:r>
              <a:rPr lang="zh-CN" altLang="zh-CN" sz="2800" smtClean="0"/>
              <a:t>②通过</a:t>
            </a:r>
            <a:r>
              <a:rPr lang="en-US" altLang="zh-CN" sz="2800" smtClean="0"/>
              <a:t>:2003</a:t>
            </a:r>
            <a:r>
              <a:rPr lang="zh-CN" altLang="zh-CN" sz="2800" smtClean="0"/>
              <a:t>年通过《保护非物质文化遗产公约》。</a:t>
            </a:r>
            <a:endParaRPr lang="zh-CN" altLang="zh-CN" sz="2800" smtClean="0"/>
          </a:p>
          <a:p>
            <a:r>
              <a:rPr lang="zh-CN" altLang="zh-CN" sz="2800" smtClean="0"/>
              <a:t>③作用</a:t>
            </a:r>
            <a:r>
              <a:rPr lang="en-US" altLang="zh-CN" sz="2800" smtClean="0"/>
              <a:t>:</a:t>
            </a:r>
            <a:r>
              <a:rPr lang="zh-CN" altLang="zh-CN" sz="2800" smtClean="0"/>
              <a:t>完善对文化遗产的认识</a:t>
            </a:r>
            <a:r>
              <a:rPr lang="en-US" altLang="zh-CN" sz="2800" smtClean="0"/>
              <a:t>,</a:t>
            </a:r>
            <a:r>
              <a:rPr lang="zh-CN" altLang="zh-CN" sz="2800" smtClean="0"/>
              <a:t>表明文化遗产保护对传承民族文化、维护文化多样性和创造性有着重要意义。</a:t>
            </a:r>
            <a:endParaRPr lang="zh-CN" altLang="zh-CN" sz="2800" smtClean="0"/>
          </a:p>
          <a:p>
            <a:r>
              <a:rPr lang="en-US" altLang="zh-CN" sz="2800" smtClean="0"/>
              <a:t>(3)</a:t>
            </a:r>
            <a:r>
              <a:rPr lang="zh-CN" altLang="zh-CN" sz="2800" smtClean="0"/>
              <a:t>中国对文化遗产的保护</a:t>
            </a:r>
            <a:r>
              <a:rPr lang="en-US" altLang="zh-CN" sz="2800" smtClean="0"/>
              <a:t>:</a:t>
            </a:r>
            <a:r>
              <a:rPr lang="zh-CN" altLang="zh-CN" sz="2800" smtClean="0"/>
              <a:t>先后加入《世界遗产公约》和《保护非物质文化遗产公约》</a:t>
            </a:r>
            <a:r>
              <a:rPr lang="en-US" altLang="zh-CN" sz="2800" smtClean="0"/>
              <a:t>;</a:t>
            </a:r>
            <a:r>
              <a:rPr lang="zh-CN" altLang="zh-CN" sz="2800" smtClean="0"/>
              <a:t>立法保护。</a:t>
            </a:r>
            <a:endParaRPr lang="zh-CN" altLang="zh-CN" sz="280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8084" y="1176583"/>
            <a:ext cx="11715832" cy="3323987"/>
          </a:xfrm>
          <a:prstGeom prst="rect">
            <a:avLst/>
          </a:prstGeom>
          <a:noFill/>
        </p:spPr>
        <p:txBody>
          <a:bodyPr wrap="square" rtlCol="0">
            <a:spAutoFit/>
          </a:bodyPr>
          <a:lstStyle/>
          <a:p>
            <a:pPr>
              <a:lnSpc>
                <a:spcPct val="150000"/>
              </a:lnSpc>
            </a:pPr>
            <a:r>
              <a:rPr lang="en-US" altLang="zh-CN" sz="2800" smtClean="0">
                <a:solidFill>
                  <a:schemeClr val="accent6">
                    <a:lumMod val="50000"/>
                  </a:schemeClr>
                </a:solidFill>
                <a:latin typeface="黑体" panose="02010609060101010101" charset="-122"/>
                <a:ea typeface="黑体" panose="02010609060101010101" charset="-122"/>
              </a:rPr>
              <a:t>3.</a:t>
            </a:r>
            <a:r>
              <a:rPr lang="zh-CN" altLang="en-US" sz="2800" smtClean="0">
                <a:solidFill>
                  <a:schemeClr val="accent6">
                    <a:lumMod val="50000"/>
                  </a:schemeClr>
                </a:solidFill>
                <a:latin typeface="黑体" panose="02010609060101010101" charset="-122"/>
                <a:ea typeface="黑体" panose="02010609060101010101" charset="-122"/>
              </a:rPr>
              <a:t>各国的历史遗迹与文化遗产</a:t>
            </a:r>
            <a:endParaRPr lang="en-US" altLang="zh-CN" sz="2800" smtClean="0">
              <a:solidFill>
                <a:schemeClr val="accent6">
                  <a:lumMod val="50000"/>
                </a:schemeClr>
              </a:solidFill>
              <a:latin typeface="黑体" panose="02010609060101010101" charset="-122"/>
              <a:ea typeface="黑体" panose="02010609060101010101" charset="-122"/>
            </a:endParaRPr>
          </a:p>
          <a:p>
            <a:pPr>
              <a:lnSpc>
                <a:spcPct val="150000"/>
              </a:lnSpc>
            </a:pPr>
            <a:r>
              <a:rPr lang="en-US" altLang="zh-CN" sz="2800" smtClean="0"/>
              <a:t>(1)</a:t>
            </a:r>
            <a:r>
              <a:rPr lang="zh-CN" altLang="zh-CN" sz="2800" smtClean="0"/>
              <a:t>世界</a:t>
            </a:r>
            <a:endParaRPr lang="zh-CN" altLang="zh-CN" sz="2800" smtClean="0"/>
          </a:p>
          <a:p>
            <a:pPr>
              <a:lnSpc>
                <a:spcPct val="150000"/>
              </a:lnSpc>
            </a:pPr>
            <a:r>
              <a:rPr lang="zh-CN" altLang="zh-CN" sz="2800" smtClean="0"/>
              <a:t>①古代文明的遗迹</a:t>
            </a:r>
            <a:r>
              <a:rPr lang="en-US" altLang="zh-CN" sz="2800" smtClean="0"/>
              <a:t>:</a:t>
            </a:r>
            <a:r>
              <a:rPr lang="zh-CN" altLang="zh-CN" sz="2800" smtClean="0"/>
              <a:t>雅典卫城、古罗马城、阿布辛拜勒神庙、孟菲斯及其墓地</a:t>
            </a:r>
            <a:r>
              <a:rPr lang="en-US" altLang="zh-CN" sz="2800" u="sng" smtClean="0"/>
              <a:t>        </a:t>
            </a:r>
            <a:r>
              <a:rPr lang="zh-CN" altLang="zh-CN" sz="2800" smtClean="0"/>
              <a:t>等。</a:t>
            </a:r>
            <a:endParaRPr lang="zh-CN" altLang="zh-CN" sz="2800" smtClean="0"/>
          </a:p>
          <a:p>
            <a:pPr>
              <a:lnSpc>
                <a:spcPct val="150000"/>
              </a:lnSpc>
            </a:pPr>
            <a:r>
              <a:rPr lang="zh-CN" altLang="zh-CN" sz="2800" smtClean="0"/>
              <a:t>②近代的文化遗产</a:t>
            </a:r>
            <a:r>
              <a:rPr lang="en-US" altLang="zh-CN" sz="2800" smtClean="0"/>
              <a:t>:</a:t>
            </a:r>
            <a:r>
              <a:rPr lang="en-US" altLang="zh-CN" sz="2800" u="sng" smtClean="0"/>
              <a:t>          </a:t>
            </a:r>
            <a:r>
              <a:rPr lang="zh-CN" altLang="zh-CN" sz="2800" smtClean="0"/>
              <a:t>成为展示欧洲文艺复兴的艺术之城。</a:t>
            </a:r>
            <a:endParaRPr lang="zh-CN" altLang="zh-CN" sz="2800" smtClean="0"/>
          </a:p>
        </p:txBody>
      </p:sp>
      <p:sp>
        <p:nvSpPr>
          <p:cNvPr id="6" name="矩形 5"/>
          <p:cNvSpPr/>
          <p:nvPr/>
        </p:nvSpPr>
        <p:spPr>
          <a:xfrm>
            <a:off x="1143106" y="3081335"/>
            <a:ext cx="1266693" cy="573042"/>
          </a:xfrm>
          <a:prstGeom prst="rect">
            <a:avLst/>
          </a:prstGeom>
        </p:spPr>
        <p:txBody>
          <a:bodyPr wrap="none">
            <a:spAutoFit/>
          </a:bodyPr>
          <a:lstStyle/>
          <a:p>
            <a:r>
              <a:rPr lang="zh-CN" altLang="en-US" sz="2800" smtClean="0">
                <a:solidFill>
                  <a:srgbClr val="FF0000"/>
                </a:solidFill>
              </a:rPr>
              <a:t>金字塔</a:t>
            </a:r>
            <a:endParaRPr lang="zh-CN" altLang="en-US" sz="2800">
              <a:solidFill>
                <a:srgbClr val="FF0000"/>
              </a:solidFill>
            </a:endParaRPr>
          </a:p>
        </p:txBody>
      </p:sp>
      <p:sp>
        <p:nvSpPr>
          <p:cNvPr id="5" name="矩形 4"/>
          <p:cNvSpPr/>
          <p:nvPr/>
        </p:nvSpPr>
        <p:spPr>
          <a:xfrm>
            <a:off x="3452794" y="3713214"/>
            <a:ext cx="1627369" cy="573042"/>
          </a:xfrm>
          <a:prstGeom prst="rect">
            <a:avLst/>
          </a:prstGeom>
        </p:spPr>
        <p:txBody>
          <a:bodyPr wrap="none">
            <a:spAutoFit/>
          </a:bodyPr>
          <a:lstStyle/>
          <a:p>
            <a:r>
              <a:rPr lang="zh-CN" altLang="en-US" sz="2800" smtClean="0">
                <a:solidFill>
                  <a:srgbClr val="FF0000"/>
                </a:solidFill>
              </a:rPr>
              <a:t>佛罗伦萨</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8654" y="1113125"/>
            <a:ext cx="11689994" cy="3323987"/>
          </a:xfrm>
          <a:prstGeom prst="rect">
            <a:avLst/>
          </a:prstGeom>
          <a:noFill/>
        </p:spPr>
        <p:txBody>
          <a:bodyPr wrap="square" rtlCol="0">
            <a:spAutoFit/>
          </a:bodyPr>
          <a:lstStyle/>
          <a:p>
            <a:pPr>
              <a:lnSpc>
                <a:spcPct val="150000"/>
              </a:lnSpc>
            </a:pPr>
            <a:r>
              <a:rPr lang="en-US" altLang="zh-CN" sz="2800" smtClean="0"/>
              <a:t>(2)</a:t>
            </a:r>
            <a:r>
              <a:rPr lang="zh-CN" altLang="zh-CN" sz="2800" smtClean="0"/>
              <a:t>中国</a:t>
            </a:r>
            <a:endParaRPr lang="zh-CN" altLang="zh-CN" sz="2800" smtClean="0"/>
          </a:p>
          <a:p>
            <a:pPr>
              <a:lnSpc>
                <a:spcPct val="150000"/>
              </a:lnSpc>
            </a:pPr>
            <a:r>
              <a:rPr lang="zh-CN" altLang="zh-CN" sz="2800" smtClean="0"/>
              <a:t>①世界文化遗产</a:t>
            </a:r>
            <a:r>
              <a:rPr lang="en-US" altLang="zh-CN" sz="2800" smtClean="0"/>
              <a:t>:</a:t>
            </a:r>
            <a:r>
              <a:rPr lang="zh-CN" altLang="zh-CN" sz="2800" smtClean="0"/>
              <a:t>包括长城、莫高窟、明清皇宫、秦始皇陵及兵马俑坑、周口店北京人遗址等。</a:t>
            </a:r>
            <a:endParaRPr lang="zh-CN" altLang="zh-CN" sz="2800" smtClean="0"/>
          </a:p>
          <a:p>
            <a:pPr>
              <a:lnSpc>
                <a:spcPct val="150000"/>
              </a:lnSpc>
            </a:pPr>
            <a:r>
              <a:rPr lang="zh-CN" altLang="zh-CN" sz="2800" smtClean="0"/>
              <a:t>②非物质文化遗产</a:t>
            </a:r>
            <a:r>
              <a:rPr lang="en-US" altLang="zh-CN" sz="2800" smtClean="0"/>
              <a:t>:</a:t>
            </a:r>
            <a:r>
              <a:rPr lang="zh-CN" altLang="zh-CN" sz="2800" smtClean="0"/>
              <a:t>昆曲等。</a:t>
            </a:r>
            <a:endParaRPr lang="zh-CN" altLang="zh-CN" sz="2800" smtClean="0"/>
          </a:p>
          <a:p>
            <a:pPr>
              <a:lnSpc>
                <a:spcPct val="150000"/>
              </a:lnSpc>
            </a:pPr>
            <a:r>
              <a:rPr lang="zh-CN" altLang="zh-CN" sz="2800" smtClean="0"/>
              <a:t>③世界文化与自然双重遗产</a:t>
            </a:r>
            <a:r>
              <a:rPr lang="en-US" altLang="zh-CN" sz="2800" smtClean="0"/>
              <a:t>:</a:t>
            </a:r>
            <a:r>
              <a:rPr lang="zh-CN" altLang="zh-CN" sz="2800" smtClean="0"/>
              <a:t>泰山。</a:t>
            </a:r>
            <a:endParaRPr lang="zh-CN" altLang="zh-CN" sz="280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8654" y="1071778"/>
            <a:ext cx="11689994" cy="4013406"/>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zh-CN" sz="2800" smtClean="0">
                <a:solidFill>
                  <a:srgbClr val="FF0000"/>
                </a:solidFill>
                <a:latin typeface="黑体" panose="02010609060101010101" charset="-122"/>
                <a:ea typeface="黑体" panose="02010609060101010101" charset="-122"/>
              </a:rPr>
              <a:t>知识点拨</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世界文化遗产的价值</a:t>
            </a:r>
            <a:endParaRPr lang="zh-CN" altLang="zh-CN" sz="2800" smtClean="0">
              <a:latin typeface="楷体" panose="02010609060101010101" pitchFamily="49" charset="-122"/>
              <a:ea typeface="楷体" panose="02010609060101010101" pitchFamily="49" charset="-122"/>
            </a:endParaRPr>
          </a:p>
          <a:p>
            <a:r>
              <a:rPr lang="en-US" altLang="zh-CN" sz="2800" smtClean="0">
                <a:latin typeface="楷体" panose="02010609060101010101" pitchFamily="49" charset="-122"/>
                <a:ea typeface="楷体" panose="02010609060101010101" pitchFamily="49" charset="-122"/>
              </a:rPr>
              <a:t>(1)</a:t>
            </a:r>
            <a:r>
              <a:rPr lang="zh-CN" altLang="zh-CN" sz="2800" smtClean="0">
                <a:latin typeface="楷体" panose="02010609060101010101" pitchFamily="49" charset="-122"/>
                <a:ea typeface="楷体" panose="02010609060101010101" pitchFamily="49" charset="-122"/>
              </a:rPr>
              <a:t>历史价值</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是人类历史文化的载体</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是人们认识历史文化的无比珍贵的教科书。</a:t>
            </a:r>
            <a:endParaRPr lang="zh-CN" altLang="zh-CN" sz="2800" smtClean="0">
              <a:latin typeface="楷体" panose="02010609060101010101" pitchFamily="49" charset="-122"/>
              <a:ea typeface="楷体" panose="02010609060101010101" pitchFamily="49" charset="-122"/>
            </a:endParaRPr>
          </a:p>
          <a:p>
            <a:r>
              <a:rPr lang="en-US" altLang="zh-CN" sz="2800" smtClean="0">
                <a:latin typeface="楷体" panose="02010609060101010101" pitchFamily="49" charset="-122"/>
                <a:ea typeface="楷体" panose="02010609060101010101" pitchFamily="49" charset="-122"/>
              </a:rPr>
              <a:t>(2)</a:t>
            </a:r>
            <a:r>
              <a:rPr lang="zh-CN" altLang="zh-CN" sz="2800" smtClean="0">
                <a:latin typeface="楷体" panose="02010609060101010101" pitchFamily="49" charset="-122"/>
                <a:ea typeface="楷体" panose="02010609060101010101" pitchFamily="49" charset="-122"/>
              </a:rPr>
              <a:t>世界价值</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是不同民族、不同国家进行交流、促进了解、互相学习、取长补短的宝贵资源。</a:t>
            </a:r>
            <a:endParaRPr lang="zh-CN" altLang="zh-CN" sz="2800" smtClean="0">
              <a:latin typeface="楷体" panose="02010609060101010101" pitchFamily="49" charset="-122"/>
              <a:ea typeface="楷体" panose="02010609060101010101" pitchFamily="49" charset="-122"/>
            </a:endParaRPr>
          </a:p>
          <a:p>
            <a:r>
              <a:rPr lang="en-US" altLang="zh-CN" sz="2800" smtClean="0">
                <a:latin typeface="楷体" panose="02010609060101010101" pitchFamily="49" charset="-122"/>
                <a:ea typeface="楷体" panose="02010609060101010101" pitchFamily="49" charset="-122"/>
              </a:rPr>
              <a:t>(3)</a:t>
            </a:r>
            <a:r>
              <a:rPr lang="zh-CN" altLang="zh-CN" sz="2800" smtClean="0">
                <a:latin typeface="楷体" panose="02010609060101010101" pitchFamily="49" charset="-122"/>
                <a:ea typeface="楷体" panose="02010609060101010101" pitchFamily="49" charset="-122"/>
              </a:rPr>
              <a:t>学术价值</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是进行学术研究尤其是历史、文化、民俗、宗教和民族学研究的重要资源。</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1676" y="1541691"/>
            <a:ext cx="11716972" cy="2031325"/>
          </a:xfrm>
          <a:prstGeom prst="rect">
            <a:avLst/>
          </a:prstGeom>
          <a:noFill/>
        </p:spPr>
        <p:txBody>
          <a:bodyPr wrap="square" rtlCol="0">
            <a:spAutoFit/>
          </a:bodyPr>
          <a:lstStyle/>
          <a:p>
            <a:pPr>
              <a:lnSpc>
                <a:spcPct val="150000"/>
              </a:lnSpc>
            </a:pPr>
            <a:r>
              <a:rPr lang="zh-CN" altLang="zh-CN" sz="2800" smtClean="0">
                <a:latin typeface="黑体" panose="02010609060101010101" charset="-122"/>
                <a:ea typeface="黑体" panose="02010609060101010101" charset="-122"/>
              </a:rPr>
              <a:t>【课标要求】 </a:t>
            </a:r>
            <a:r>
              <a:rPr lang="zh-CN" altLang="zh-CN" sz="2800" smtClean="0"/>
              <a:t>了解历史上学校教育、留学、书刊出版、翻译事业以及图书馆、博物馆在文化传承与传播中的作用</a:t>
            </a:r>
            <a:r>
              <a:rPr lang="en-US" altLang="zh-CN" sz="2800" smtClean="0"/>
              <a:t>;</a:t>
            </a:r>
            <a:r>
              <a:rPr lang="zh-CN" altLang="zh-CN" sz="2800" smtClean="0"/>
              <a:t>通过万里长城、故宫、京剧等</a:t>
            </a:r>
            <a:r>
              <a:rPr lang="en-US" altLang="zh-CN" sz="2800" smtClean="0"/>
              <a:t>,</a:t>
            </a:r>
            <a:r>
              <a:rPr lang="zh-CN" altLang="zh-CN" sz="2800" smtClean="0"/>
              <a:t>认识文化遗产保护对传承民族文化、维护文化多样性和创造性的重要意义。</a:t>
            </a:r>
            <a:endParaRPr lang="zh-CN" altLang="zh-CN" sz="280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767408" y="857232"/>
            <a:ext cx="10585176" cy="865171"/>
            <a:chOff x="166646" y="214290"/>
            <a:chExt cx="7378373" cy="622425"/>
          </a:xfrm>
        </p:grpSpPr>
        <p:sp>
          <p:nvSpPr>
            <p:cNvPr id="11" name="矩形 10"/>
            <p:cNvSpPr/>
            <p:nvPr/>
          </p:nvSpPr>
          <p:spPr>
            <a:xfrm>
              <a:off x="272810" y="336649"/>
              <a:ext cx="7272209" cy="500066"/>
            </a:xfrm>
            <a:prstGeom prst="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166646" y="214290"/>
              <a:ext cx="7286676" cy="500066"/>
            </a:xfrm>
            <a:prstGeom prst="rect">
              <a:avLst/>
            </a:prstGeom>
            <a:solidFill>
              <a:schemeClr val="accent4">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TextBox 12"/>
          <p:cNvSpPr txBox="1"/>
          <p:nvPr/>
        </p:nvSpPr>
        <p:spPr>
          <a:xfrm>
            <a:off x="911424" y="816270"/>
            <a:ext cx="10297144" cy="710387"/>
          </a:xfrm>
          <a:prstGeom prst="rect">
            <a:avLst/>
          </a:prstGeom>
          <a:noFill/>
        </p:spPr>
        <p:txBody>
          <a:bodyPr wrap="square" rtlCol="0">
            <a:spAutoFit/>
          </a:bodyPr>
          <a:lstStyle/>
          <a:p>
            <a:pPr algn="ctr"/>
            <a:r>
              <a:rPr lang="zh-CN" altLang="en-US" sz="3600" smtClean="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rPr>
              <a:t>主题探究　文化的传承与保护</a:t>
            </a:r>
            <a:endParaRPr lang="zh-CN" altLang="en-US" sz="3600" smtClean="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23" name="TextBox 22"/>
          <p:cNvSpPr txBox="1"/>
          <p:nvPr/>
        </p:nvSpPr>
        <p:spPr>
          <a:xfrm>
            <a:off x="95208" y="1916832"/>
            <a:ext cx="11930146" cy="2893100"/>
          </a:xfrm>
          <a:prstGeom prst="rect">
            <a:avLst/>
          </a:prstGeom>
          <a:noFill/>
        </p:spPr>
        <p:txBody>
          <a:bodyPr wrap="square" rtlCol="0">
            <a:spAutoFit/>
          </a:bodyPr>
          <a:lstStyle/>
          <a:p>
            <a:r>
              <a:rPr lang="zh-CN" altLang="en-US" sz="2800" smtClean="0">
                <a:solidFill>
                  <a:srgbClr val="0070C0"/>
                </a:solidFill>
                <a:latin typeface="黑体" panose="02010609060101010101" charset="-122"/>
                <a:ea typeface="黑体" panose="02010609060101010101" charset="-122"/>
              </a:rPr>
              <a:t>视角</a:t>
            </a:r>
            <a:r>
              <a:rPr lang="en-US" altLang="zh-CN" sz="2800" smtClean="0">
                <a:solidFill>
                  <a:srgbClr val="0070C0"/>
                </a:solidFill>
                <a:latin typeface="黑体" panose="02010609060101010101" charset="-122"/>
                <a:ea typeface="黑体" panose="02010609060101010101" charset="-122"/>
              </a:rPr>
              <a:t>1</a:t>
            </a:r>
            <a:r>
              <a:rPr lang="zh-CN" altLang="en-US" sz="2800" smtClean="0">
                <a:solidFill>
                  <a:srgbClr val="0070C0"/>
                </a:solidFill>
                <a:latin typeface="黑体" panose="02010609060101010101" charset="-122"/>
                <a:ea typeface="黑体" panose="02010609060101010101" charset="-122"/>
              </a:rPr>
              <a:t>　文化传承和保护的载体</a:t>
            </a:r>
            <a:endParaRPr lang="en-US" altLang="zh-CN" sz="2800" smtClean="0">
              <a:solidFill>
                <a:srgbClr val="0070C0"/>
              </a:solidFill>
              <a:latin typeface="黑体" panose="02010609060101010101" charset="-122"/>
              <a:ea typeface="黑体" panose="02010609060101010101" charset="-122"/>
            </a:endParaRPr>
          </a:p>
          <a:p>
            <a:r>
              <a:rPr lang="zh-CN" altLang="zh-CN" sz="2800" smtClean="0">
                <a:latin typeface="黑体" panose="02010609060101010101" charset="-122"/>
                <a:ea typeface="黑体" panose="02010609060101010101" charset="-122"/>
              </a:rPr>
              <a:t>材料一</a:t>
            </a:r>
            <a:r>
              <a:rPr lang="zh-CN" altLang="zh-CN" sz="2800" smtClean="0">
                <a:latin typeface="楷体" panose="02010609060101010101" pitchFamily="49" charset="-122"/>
                <a:ea typeface="楷体" panose="02010609060101010101" pitchFamily="49" charset="-122"/>
              </a:rPr>
              <a:t>　宋元时期是我国古代书院教育的发展和成熟期</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书院的培养目标、课程设置、教育理念和教育风格等都日益完善和规范。书院注重明辨义利价值观</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强调以义为本。教育以社会群众为价值主体</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并以社会整体利益制约个人利益。</a:t>
            </a:r>
            <a:endParaRPr lang="zh-CN" altLang="en-US" sz="2800" smtClean="0">
              <a:solidFill>
                <a:srgbClr val="0070C0"/>
              </a:solidFill>
              <a:latin typeface="楷体" panose="02010609060101010101" pitchFamily="49" charset="-122"/>
              <a:ea typeface="楷体" panose="02010609060101010101" pitchFamily="49" charset="-122"/>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6646" y="1142106"/>
            <a:ext cx="11715832" cy="3323987"/>
          </a:xfrm>
          <a:prstGeom prst="rect">
            <a:avLst/>
          </a:prstGeom>
          <a:noFill/>
        </p:spPr>
        <p:txBody>
          <a:bodyPr wrap="square" rtlCol="0">
            <a:spAutoFit/>
          </a:bodyPr>
          <a:lstStyle/>
          <a:p>
            <a:pPr>
              <a:lnSpc>
                <a:spcPct val="150000"/>
              </a:lnSpc>
            </a:pPr>
            <a:r>
              <a:rPr lang="zh-CN" altLang="zh-CN" sz="2800" smtClean="0">
                <a:latin typeface="楷体" panose="02010609060101010101" pitchFamily="49" charset="-122"/>
                <a:ea typeface="楷体" panose="02010609060101010101" pitchFamily="49" charset="-122"/>
              </a:rPr>
              <a:t>课程设置以“四书五经”作为德育课程的主体</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重视学术争辩和学术交流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允许不同学派进行讲学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体现学术自由。宋元统治者都极为重视通过书院对民众进行制度性和非制度性的教化</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并尽量把两者结合起来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把统治者的统治意愿转化为被统治者的自觉要求。</a:t>
            </a:r>
            <a:endParaRPr lang="zh-CN" altLang="zh-CN" sz="2800" smtClean="0">
              <a:latin typeface="楷体" panose="02010609060101010101" pitchFamily="49" charset="-122"/>
              <a:ea typeface="楷体" panose="02010609060101010101" pitchFamily="49" charset="-122"/>
            </a:endParaRPr>
          </a:p>
          <a:p>
            <a:pPr algn="r">
              <a:lnSpc>
                <a:spcPct val="150000"/>
              </a:lnSpc>
            </a:pPr>
            <a:r>
              <a:rPr lang="zh-CN" altLang="zh-CN" sz="2800" smtClean="0"/>
              <a:t>——摘编自李强《简论宋元时期的书院教育及启示》</a:t>
            </a:r>
            <a:endParaRPr lang="zh-CN" altLang="zh-CN" sz="280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1295673"/>
            <a:ext cx="11787270" cy="1133195"/>
          </a:xfrm>
          <a:prstGeom prst="rect">
            <a:avLst/>
          </a:prstGeom>
          <a:noFill/>
          <a:ln>
            <a:noFill/>
          </a:ln>
        </p:spPr>
        <p:txBody>
          <a:bodyPr wrap="square" rtlCol="0">
            <a:spAutoFit/>
          </a:bodyPr>
          <a:lstStyle/>
          <a:p>
            <a:r>
              <a:rPr lang="en-US" sz="2800" smtClean="0">
                <a:latin typeface="黑体" panose="02010609060101010101" charset="-122"/>
                <a:ea typeface="黑体" panose="02010609060101010101" charset="-122"/>
              </a:rPr>
              <a:t>[</a:t>
            </a:r>
            <a:r>
              <a:rPr lang="zh-CN" altLang="en-US" sz="2800" smtClean="0">
                <a:latin typeface="黑体" panose="02010609060101010101" charset="-122"/>
                <a:ea typeface="黑体" panose="02010609060101010101" charset="-122"/>
              </a:rPr>
              <a:t>问题</a:t>
            </a:r>
            <a:r>
              <a:rPr lang="en-US" sz="2800" smtClean="0">
                <a:latin typeface="黑体" panose="02010609060101010101" charset="-122"/>
                <a:ea typeface="黑体" panose="02010609060101010101" charset="-122"/>
              </a:rPr>
              <a:t>] </a:t>
            </a:r>
            <a:r>
              <a:rPr lang="en-US" sz="2800" smtClean="0"/>
              <a:t>(</a:t>
            </a:r>
            <a:r>
              <a:rPr lang="en-US" altLang="zh-CN" sz="2800" smtClean="0"/>
              <a:t>1)</a:t>
            </a:r>
            <a:r>
              <a:rPr lang="zh-CN" altLang="zh-CN" sz="2800" smtClean="0"/>
              <a:t>根据材料一并结合所学知识</a:t>
            </a:r>
            <a:r>
              <a:rPr lang="en-US" altLang="zh-CN" sz="2800" smtClean="0"/>
              <a:t>,</a:t>
            </a:r>
            <a:r>
              <a:rPr lang="zh-CN" altLang="zh-CN" sz="2800" smtClean="0"/>
              <a:t>分析宋元时期书院教育发展兴盛的原因与影响。</a:t>
            </a:r>
            <a:endParaRPr lang="zh-CN" altLang="zh-CN" sz="2800"/>
          </a:p>
        </p:txBody>
      </p:sp>
      <p:sp>
        <p:nvSpPr>
          <p:cNvPr id="7" name="TextBox 6"/>
          <p:cNvSpPr txBox="1"/>
          <p:nvPr/>
        </p:nvSpPr>
        <p:spPr>
          <a:xfrm>
            <a:off x="166646" y="2480116"/>
            <a:ext cx="11834010" cy="2332946"/>
          </a:xfrm>
          <a:prstGeom prst="rect">
            <a:avLst/>
          </a:prstGeom>
          <a:noFill/>
          <a:ln>
            <a:noFill/>
          </a:ln>
        </p:spPr>
        <p:txBody>
          <a:bodyPr wrap="square" rtlCol="0">
            <a:spAutoFit/>
          </a:bodyPr>
          <a:lstStyle/>
          <a:p>
            <a:r>
              <a:rPr lang="en-US"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提示</a:t>
            </a:r>
            <a:r>
              <a:rPr lang="en-US" sz="2800" smtClean="0">
                <a:solidFill>
                  <a:srgbClr val="FF0000"/>
                </a:solidFill>
                <a:latin typeface="黑体" panose="02010609060101010101" charset="-122"/>
                <a:ea typeface="黑体" panose="02010609060101010101" charset="-122"/>
              </a:rPr>
              <a:t>] </a:t>
            </a:r>
            <a:r>
              <a:rPr lang="en-US" sz="2800" smtClean="0"/>
              <a:t>(</a:t>
            </a:r>
            <a:r>
              <a:rPr lang="en-US" altLang="zh-CN" sz="2800" smtClean="0"/>
              <a:t>1)</a:t>
            </a:r>
            <a:r>
              <a:rPr lang="zh-CN" altLang="zh-CN" sz="2800" smtClean="0"/>
              <a:t>原因</a:t>
            </a:r>
            <a:r>
              <a:rPr lang="en-US" altLang="zh-CN" sz="2800" smtClean="0"/>
              <a:t>:</a:t>
            </a:r>
            <a:r>
              <a:rPr lang="zh-CN" altLang="zh-CN" sz="2800" smtClean="0"/>
              <a:t>统治者的重视</a:t>
            </a:r>
            <a:r>
              <a:rPr lang="en-US" altLang="zh-CN" sz="2800" smtClean="0"/>
              <a:t>;</a:t>
            </a:r>
            <a:r>
              <a:rPr lang="zh-CN" altLang="zh-CN" sz="2800" smtClean="0"/>
              <a:t>社会相对稳定</a:t>
            </a:r>
            <a:r>
              <a:rPr lang="en-US" altLang="zh-CN" sz="2800" smtClean="0"/>
              <a:t>;</a:t>
            </a:r>
            <a:r>
              <a:rPr lang="zh-CN" altLang="zh-CN" sz="2800" smtClean="0"/>
              <a:t>社会经济进一步发展</a:t>
            </a:r>
            <a:r>
              <a:rPr lang="en-US" altLang="zh-CN" sz="2800" smtClean="0"/>
              <a:t>;</a:t>
            </a:r>
            <a:r>
              <a:rPr lang="zh-CN" altLang="zh-CN" sz="2800" smtClean="0"/>
              <a:t>理学的兴起与发展</a:t>
            </a:r>
            <a:r>
              <a:rPr lang="en-US" altLang="zh-CN" sz="2800" smtClean="0"/>
              <a:t>;</a:t>
            </a:r>
            <a:r>
              <a:rPr lang="zh-CN" altLang="zh-CN" sz="2800" smtClean="0"/>
              <a:t>学术环境相对宽松</a:t>
            </a:r>
            <a:r>
              <a:rPr lang="en-US" altLang="zh-CN" sz="2800" smtClean="0"/>
              <a:t>;</a:t>
            </a:r>
            <a:r>
              <a:rPr lang="zh-CN" altLang="zh-CN" sz="2800" smtClean="0"/>
              <a:t>印刷术发展</a:t>
            </a:r>
            <a:r>
              <a:rPr lang="en-US" altLang="zh-CN" sz="2800" smtClean="0"/>
              <a:t>,</a:t>
            </a:r>
            <a:r>
              <a:rPr lang="zh-CN" altLang="zh-CN" sz="2800" smtClean="0"/>
              <a:t>有利于教育发展和文化传承。</a:t>
            </a:r>
            <a:endParaRPr lang="zh-CN" altLang="zh-CN" sz="2800" smtClean="0"/>
          </a:p>
          <a:p>
            <a:r>
              <a:rPr lang="zh-CN" altLang="zh-CN" sz="2800" smtClean="0"/>
              <a:t>影响</a:t>
            </a:r>
            <a:r>
              <a:rPr lang="en-US" altLang="zh-CN" sz="2800" smtClean="0"/>
              <a:t>:</a:t>
            </a:r>
            <a:r>
              <a:rPr lang="zh-CN" altLang="zh-CN" sz="2800" smtClean="0"/>
              <a:t>传承文化</a:t>
            </a:r>
            <a:r>
              <a:rPr lang="en-US" altLang="zh-CN" sz="2800" smtClean="0"/>
              <a:t>,</a:t>
            </a:r>
            <a:r>
              <a:rPr lang="zh-CN" altLang="zh-CN" sz="2800" smtClean="0"/>
              <a:t>传播儒家价值观</a:t>
            </a:r>
            <a:r>
              <a:rPr lang="en-US" altLang="zh-CN" sz="2800" smtClean="0"/>
              <a:t>;</a:t>
            </a:r>
            <a:r>
              <a:rPr lang="zh-CN" altLang="zh-CN" sz="2800" smtClean="0"/>
              <a:t>推动文化的大众化</a:t>
            </a:r>
            <a:r>
              <a:rPr lang="en-US" altLang="zh-CN" sz="2800" smtClean="0"/>
              <a:t>;</a:t>
            </a:r>
            <a:r>
              <a:rPr lang="zh-CN" altLang="zh-CN" sz="2800" smtClean="0"/>
              <a:t>教化民众</a:t>
            </a:r>
            <a:r>
              <a:rPr lang="en-US" altLang="zh-CN" sz="2800" smtClean="0"/>
              <a:t>,</a:t>
            </a:r>
            <a:r>
              <a:rPr lang="zh-CN" altLang="zh-CN" sz="2800" smtClean="0"/>
              <a:t>贯彻统治者意识。</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1344" y="727531"/>
            <a:ext cx="11715832" cy="5293757"/>
          </a:xfrm>
          <a:prstGeom prst="rect">
            <a:avLst/>
          </a:prstGeom>
          <a:noFill/>
        </p:spPr>
        <p:txBody>
          <a:bodyPr wrap="square" rtlCol="0">
            <a:spAutoFit/>
          </a:bodyPr>
          <a:lstStyle/>
          <a:p>
            <a:r>
              <a:rPr lang="zh-CN" altLang="zh-CN" sz="2600" smtClean="0">
                <a:latin typeface="黑体" panose="02010609060101010101" charset="-122"/>
                <a:ea typeface="黑体" panose="02010609060101010101" charset="-122"/>
              </a:rPr>
              <a:t>材料二</a:t>
            </a:r>
            <a:r>
              <a:rPr lang="zh-CN" altLang="zh-CN" sz="2600" smtClean="0">
                <a:latin typeface="楷体" panose="02010609060101010101" pitchFamily="49" charset="-122"/>
                <a:ea typeface="楷体" panose="02010609060101010101" pitchFamily="49" charset="-122"/>
              </a:rPr>
              <a:t>　早在两千多年前</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周朝就有相当于今天国家图书馆的机构——盟府。后来</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秦始皇焚书坑儒</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取缔私人藏书</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汉代朝廷设的图书馆称“秘阁”“秘府”</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设专职官员管理。唐代</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像魏征这样的大臣都出任过“图书馆长”之类的职务</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专门负责搜集收买天下之书</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并组织人抄写备份</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民间私人图书馆也开始出现。宋代</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太宗建立崇文院</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专作藏书之地</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后来又另设书库</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叫秘书阁。明清之际</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印刷术的发展使得国家藏书得到空前发展。除官方图书馆</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民间图书馆也广泛存在。汉代藏书主要分为六艺略、诸子略、诗赋略、兵书略、术数略、方技略六大类内容。从唐代开始</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正式确定了经、史、子、集的名称和顺序。中国古代图书馆无论公藏私藏</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均是重在收藏</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处于名副其实的“藏书楼”阶段。</a:t>
            </a:r>
            <a:endParaRPr lang="zh-CN" altLang="zh-CN" sz="2600" smtClean="0">
              <a:latin typeface="楷体" panose="02010609060101010101" pitchFamily="49" charset="-122"/>
              <a:ea typeface="楷体" panose="02010609060101010101" pitchFamily="49" charset="-122"/>
            </a:endParaRPr>
          </a:p>
          <a:p>
            <a:pPr algn="r"/>
            <a:r>
              <a:rPr lang="zh-CN" altLang="zh-CN" sz="2600" smtClean="0"/>
              <a:t>——摘编自谢灼华《中国图书和图书馆史》等</a:t>
            </a:r>
            <a:endParaRPr lang="zh-CN" altLang="zh-CN" sz="260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1295673"/>
            <a:ext cx="11787270" cy="1133195"/>
          </a:xfrm>
          <a:prstGeom prst="rect">
            <a:avLst/>
          </a:prstGeom>
          <a:noFill/>
          <a:ln>
            <a:noFill/>
          </a:ln>
        </p:spPr>
        <p:txBody>
          <a:bodyPr wrap="square" rtlCol="0">
            <a:spAutoFit/>
          </a:bodyPr>
          <a:lstStyle/>
          <a:p>
            <a:r>
              <a:rPr lang="en-US" sz="2800" smtClean="0">
                <a:latin typeface="黑体" panose="02010609060101010101" charset="-122"/>
                <a:ea typeface="黑体" panose="02010609060101010101" charset="-122"/>
              </a:rPr>
              <a:t>[</a:t>
            </a:r>
            <a:r>
              <a:rPr lang="zh-CN" altLang="en-US" sz="2800" smtClean="0">
                <a:latin typeface="黑体" panose="02010609060101010101" charset="-122"/>
                <a:ea typeface="黑体" panose="02010609060101010101" charset="-122"/>
              </a:rPr>
              <a:t>问题</a:t>
            </a:r>
            <a:r>
              <a:rPr lang="en-US" sz="2800" smtClean="0">
                <a:latin typeface="黑体" panose="02010609060101010101" charset="-122"/>
                <a:ea typeface="黑体" panose="02010609060101010101" charset="-122"/>
              </a:rPr>
              <a:t>] </a:t>
            </a:r>
            <a:r>
              <a:rPr lang="en-US" sz="2800" smtClean="0"/>
              <a:t>(</a:t>
            </a:r>
            <a:r>
              <a:rPr lang="en-US" altLang="zh-CN" sz="2800" smtClean="0"/>
              <a:t>2)</a:t>
            </a:r>
            <a:r>
              <a:rPr lang="zh-CN" altLang="zh-CN" sz="2800" smtClean="0"/>
              <a:t>根据材料二并结合所学知识</a:t>
            </a:r>
            <a:r>
              <a:rPr lang="en-US" altLang="zh-CN" sz="2800" smtClean="0"/>
              <a:t>,</a:t>
            </a:r>
            <a:r>
              <a:rPr lang="zh-CN" altLang="zh-CN" sz="2800" smtClean="0"/>
              <a:t>概括我国古代图书馆的特点及对后世的影响。</a:t>
            </a:r>
            <a:endParaRPr lang="zh-CN" altLang="zh-CN" sz="2800"/>
          </a:p>
        </p:txBody>
      </p:sp>
      <p:sp>
        <p:nvSpPr>
          <p:cNvPr id="7" name="TextBox 6"/>
          <p:cNvSpPr txBox="1"/>
          <p:nvPr/>
        </p:nvSpPr>
        <p:spPr>
          <a:xfrm>
            <a:off x="166646" y="2480116"/>
            <a:ext cx="11787270" cy="2332946"/>
          </a:xfrm>
          <a:prstGeom prst="rect">
            <a:avLst/>
          </a:prstGeom>
          <a:noFill/>
          <a:ln>
            <a:noFill/>
          </a:ln>
        </p:spPr>
        <p:txBody>
          <a:bodyPr wrap="square" rtlCol="0">
            <a:spAutoFit/>
          </a:bodyPr>
          <a:lstStyle/>
          <a:p>
            <a:r>
              <a:rPr lang="en-US"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提示</a:t>
            </a:r>
            <a:r>
              <a:rPr lang="en-US" sz="2800" smtClean="0">
                <a:solidFill>
                  <a:srgbClr val="FF0000"/>
                </a:solidFill>
                <a:latin typeface="黑体" panose="02010609060101010101" charset="-122"/>
                <a:ea typeface="黑体" panose="02010609060101010101" charset="-122"/>
              </a:rPr>
              <a:t>] </a:t>
            </a:r>
            <a:r>
              <a:rPr lang="en-US" sz="2800" smtClean="0"/>
              <a:t>(</a:t>
            </a:r>
            <a:r>
              <a:rPr lang="en-US" altLang="zh-CN" sz="2800" smtClean="0"/>
              <a:t>2)</a:t>
            </a:r>
            <a:r>
              <a:rPr lang="zh-CN" altLang="zh-CN" sz="2800" smtClean="0"/>
              <a:t>特点</a:t>
            </a:r>
            <a:r>
              <a:rPr lang="en-US" altLang="zh-CN" sz="2800" smtClean="0"/>
              <a:t>:</a:t>
            </a:r>
            <a:r>
              <a:rPr lang="zh-CN" altLang="zh-CN" sz="2800" smtClean="0"/>
              <a:t>出现较早</a:t>
            </a:r>
            <a:r>
              <a:rPr lang="en-US" altLang="zh-CN" sz="2800" smtClean="0"/>
              <a:t>;</a:t>
            </a:r>
            <a:r>
              <a:rPr lang="zh-CN" altLang="zh-CN" sz="2800" smtClean="0"/>
              <a:t>官府主导</a:t>
            </a:r>
            <a:r>
              <a:rPr lang="en-US" altLang="zh-CN" sz="2800" smtClean="0"/>
              <a:t>;</a:t>
            </a:r>
            <a:r>
              <a:rPr lang="zh-CN" altLang="zh-CN" sz="2800" smtClean="0"/>
              <a:t>曲折发展</a:t>
            </a:r>
            <a:r>
              <a:rPr lang="en-US" altLang="zh-CN" sz="2800" smtClean="0"/>
              <a:t>;</a:t>
            </a:r>
            <a:r>
              <a:rPr lang="zh-CN" altLang="zh-CN" sz="2800" smtClean="0"/>
              <a:t>受统治政策和技术条件影响较大</a:t>
            </a:r>
            <a:r>
              <a:rPr lang="en-US" altLang="zh-CN" sz="2800" smtClean="0"/>
              <a:t>;</a:t>
            </a:r>
            <a:r>
              <a:rPr lang="zh-CN" altLang="zh-CN" sz="2800" smtClean="0"/>
              <a:t>重收藏</a:t>
            </a:r>
            <a:r>
              <a:rPr lang="en-US" altLang="zh-CN" sz="2800" smtClean="0"/>
              <a:t>,</a:t>
            </a:r>
            <a:r>
              <a:rPr lang="zh-CN" altLang="zh-CN" sz="2800" smtClean="0"/>
              <a:t>少开放</a:t>
            </a:r>
            <a:r>
              <a:rPr lang="en-US" altLang="zh-CN" sz="2800" smtClean="0"/>
              <a:t>;</a:t>
            </a:r>
            <a:r>
              <a:rPr lang="zh-CN" altLang="zh-CN" sz="2800" smtClean="0"/>
              <a:t>藏书种类丰富。</a:t>
            </a:r>
            <a:endParaRPr lang="zh-CN" altLang="zh-CN" sz="2800" smtClean="0"/>
          </a:p>
          <a:p>
            <a:r>
              <a:rPr lang="zh-CN" altLang="zh-CN" sz="2800" smtClean="0"/>
              <a:t>影响</a:t>
            </a:r>
            <a:r>
              <a:rPr lang="en-US" altLang="zh-CN" sz="2800" smtClean="0"/>
              <a:t>:</a:t>
            </a:r>
            <a:r>
              <a:rPr lang="zh-CN" altLang="zh-CN" sz="2800" smtClean="0"/>
              <a:t>保存传统文化</a:t>
            </a:r>
            <a:r>
              <a:rPr lang="en-US" altLang="zh-CN" sz="2800" smtClean="0"/>
              <a:t>,</a:t>
            </a:r>
            <a:r>
              <a:rPr lang="zh-CN" altLang="zh-CN" sz="2800" smtClean="0"/>
              <a:t>有利于文化的传承和发展</a:t>
            </a:r>
            <a:r>
              <a:rPr lang="en-US" altLang="zh-CN" sz="2800" smtClean="0"/>
              <a:t>;</a:t>
            </a:r>
            <a:r>
              <a:rPr lang="zh-CN" altLang="zh-CN" sz="2800" smtClean="0"/>
              <a:t>为我国近现代图书馆事业的发展奠定基础。</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5208" y="926082"/>
            <a:ext cx="11930146" cy="3222998"/>
          </a:xfrm>
          <a:prstGeom prst="rect">
            <a:avLst/>
          </a:prstGeom>
          <a:noFill/>
        </p:spPr>
        <p:txBody>
          <a:bodyPr wrap="square" rtlCol="0">
            <a:spAutoFit/>
          </a:bodyPr>
          <a:lstStyle/>
          <a:p>
            <a:pPr>
              <a:lnSpc>
                <a:spcPct val="150000"/>
              </a:lnSpc>
            </a:pPr>
            <a:r>
              <a:rPr lang="zh-CN" altLang="en-US" sz="2800" smtClean="0">
                <a:solidFill>
                  <a:srgbClr val="0070C0"/>
                </a:solidFill>
                <a:latin typeface="黑体" panose="02010609060101010101" charset="-122"/>
                <a:ea typeface="黑体" panose="02010609060101010101" charset="-122"/>
              </a:rPr>
              <a:t>视角</a:t>
            </a:r>
            <a:r>
              <a:rPr lang="en-US" altLang="zh-CN" sz="2800" smtClean="0">
                <a:solidFill>
                  <a:srgbClr val="0070C0"/>
                </a:solidFill>
                <a:latin typeface="黑体" panose="02010609060101010101" charset="-122"/>
                <a:ea typeface="黑体" panose="02010609060101010101" charset="-122"/>
              </a:rPr>
              <a:t>2</a:t>
            </a:r>
            <a:r>
              <a:rPr lang="zh-CN" altLang="en-US" sz="2800" smtClean="0">
                <a:solidFill>
                  <a:srgbClr val="0070C0"/>
                </a:solidFill>
                <a:latin typeface="黑体" panose="02010609060101010101" charset="-122"/>
                <a:ea typeface="黑体" panose="02010609060101010101" charset="-122"/>
              </a:rPr>
              <a:t>　文化遗产的价值与保护</a:t>
            </a:r>
            <a:endParaRPr lang="en-US" altLang="zh-CN" sz="2800" smtClean="0">
              <a:solidFill>
                <a:srgbClr val="0070C0"/>
              </a:solidFill>
              <a:latin typeface="黑体" panose="02010609060101010101" charset="-122"/>
              <a:ea typeface="黑体" panose="02010609060101010101" charset="-122"/>
            </a:endParaRPr>
          </a:p>
          <a:p>
            <a:pPr>
              <a:lnSpc>
                <a:spcPct val="150000"/>
              </a:lnSpc>
            </a:pPr>
            <a:r>
              <a:rPr lang="zh-CN" altLang="zh-CN" sz="2800" smtClean="0">
                <a:latin typeface="黑体" panose="02010609060101010101" charset="-122"/>
                <a:ea typeface="黑体" panose="02010609060101010101" charset="-122"/>
              </a:rPr>
              <a:t>材料三　</a:t>
            </a:r>
            <a:r>
              <a:rPr lang="zh-CN" altLang="zh-CN" sz="2800" smtClean="0">
                <a:latin typeface="楷体" panose="02010609060101010101" pitchFamily="49" charset="-122"/>
                <a:ea typeface="楷体" panose="02010609060101010101" pitchFamily="49" charset="-122"/>
              </a:rPr>
              <a:t>人们很早就形成了收藏并欣赏前人遗物的思想。或出于对先人成就的崇拜</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或出于强烈的宗教热情。</a:t>
            </a:r>
            <a:endParaRPr lang="zh-CN" altLang="zh-CN" sz="2800" smtClean="0">
              <a:latin typeface="楷体" panose="02010609060101010101" pitchFamily="49" charset="-122"/>
              <a:ea typeface="楷体" panose="02010609060101010101" pitchFamily="49" charset="-122"/>
            </a:endParaRPr>
          </a:p>
          <a:p>
            <a:pPr>
              <a:lnSpc>
                <a:spcPct val="150000"/>
              </a:lnSpc>
            </a:pPr>
            <a:r>
              <a:rPr lang="en-US" altLang="zh-CN" sz="2800" smtClean="0">
                <a:latin typeface="楷体" panose="02010609060101010101" pitchFamily="49" charset="-122"/>
                <a:ea typeface="楷体" panose="02010609060101010101" pitchFamily="49" charset="-122"/>
              </a:rPr>
              <a:t>18</a:t>
            </a:r>
            <a:r>
              <a:rPr lang="zh-CN" altLang="zh-CN" sz="2800" smtClean="0">
                <a:latin typeface="楷体" panose="02010609060101010101" pitchFamily="49" charset="-122"/>
                <a:ea typeface="楷体" panose="02010609060101010101" pitchFamily="49" charset="-122"/>
              </a:rPr>
              <a:t>世纪下半叶</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欧洲人考古的兴趣逐渐由挖宝转到了对历史和文化的研究</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包括对建筑遗址的研究。人们逐渐认识到文物所具有的科学价值。</a:t>
            </a:r>
            <a:endParaRPr lang="zh-CN" altLang="zh-CN" sz="2800" smtClean="0">
              <a:latin typeface="楷体" panose="02010609060101010101" pitchFamily="49" charset="-122"/>
              <a:ea typeface="楷体" panose="02010609060101010101" pitchFamily="49" charset="-122"/>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5208" y="926082"/>
            <a:ext cx="11930146" cy="3869329"/>
          </a:xfrm>
          <a:prstGeom prst="rect">
            <a:avLst/>
          </a:prstGeom>
          <a:noFill/>
        </p:spPr>
        <p:txBody>
          <a:bodyPr wrap="square" rtlCol="0">
            <a:spAutoFit/>
          </a:bodyPr>
          <a:lstStyle/>
          <a:p>
            <a:pPr>
              <a:lnSpc>
                <a:spcPct val="150000"/>
              </a:lnSpc>
            </a:pPr>
            <a:r>
              <a:rPr lang="zh-CN" altLang="zh-CN" sz="2800" smtClean="0">
                <a:latin typeface="楷体" panose="02010609060101010101" pitchFamily="49" charset="-122"/>
                <a:ea typeface="楷体" panose="02010609060101010101" pitchFamily="49" charset="-122"/>
              </a:rPr>
              <a:t>法国大革命之后</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人们开始把祖先留下的具有重要历史文化价值的公共财物尤其是那些具有历史意义的建筑物视作文化遗产。雨果在《向文物的破坏者宣战》中强烈呼吁国家将历史建筑等视为公共利益的一部分</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并立法保护。</a:t>
            </a:r>
            <a:r>
              <a:rPr lang="en-US" altLang="zh-CN" sz="2800" smtClean="0">
                <a:latin typeface="楷体" panose="02010609060101010101" pitchFamily="49" charset="-122"/>
                <a:ea typeface="楷体" panose="02010609060101010101" pitchFamily="49" charset="-122"/>
              </a:rPr>
              <a:t>1830</a:t>
            </a:r>
            <a:r>
              <a:rPr lang="zh-CN" altLang="zh-CN" sz="2800" smtClean="0">
                <a:latin typeface="楷体" panose="02010609060101010101" pitchFamily="49" charset="-122"/>
                <a:ea typeface="楷体" panose="02010609060101010101" pitchFamily="49" charset="-122"/>
              </a:rPr>
              <a:t>年</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法国任命了第一位历史建筑监察官</a:t>
            </a:r>
            <a:r>
              <a:rPr lang="en-US" altLang="zh-CN" sz="2800" smtClean="0">
                <a:latin typeface="楷体" panose="02010609060101010101" pitchFamily="49" charset="-122"/>
                <a:ea typeface="楷体" panose="02010609060101010101" pitchFamily="49" charset="-122"/>
              </a:rPr>
              <a:t>,1837</a:t>
            </a:r>
            <a:r>
              <a:rPr lang="zh-CN" altLang="zh-CN" sz="2800" smtClean="0">
                <a:latin typeface="楷体" panose="02010609060101010101" pitchFamily="49" charset="-122"/>
                <a:ea typeface="楷体" panose="02010609060101010101" pitchFamily="49" charset="-122"/>
              </a:rPr>
              <a:t>年成立全国性历史文物委员会</a:t>
            </a:r>
            <a:r>
              <a:rPr lang="en-US" altLang="zh-CN" sz="2800" smtClean="0">
                <a:latin typeface="楷体" panose="02010609060101010101" pitchFamily="49" charset="-122"/>
                <a:ea typeface="楷体" panose="02010609060101010101" pitchFamily="49" charset="-122"/>
              </a:rPr>
              <a:t>,1840</a:t>
            </a:r>
            <a:r>
              <a:rPr lang="zh-CN" altLang="zh-CN" sz="2800" smtClean="0">
                <a:latin typeface="楷体" panose="02010609060101010101" pitchFamily="49" charset="-122"/>
                <a:ea typeface="楷体" panose="02010609060101010101" pitchFamily="49" charset="-122"/>
              </a:rPr>
              <a:t>年开始对历史建筑进行登录与保护。此后</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英、德、意等国都通过了相关法律并公布了国家古迹。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95208" y="926082"/>
            <a:ext cx="11930146" cy="4013406"/>
          </a:xfrm>
          <a:prstGeom prst="rect">
            <a:avLst/>
          </a:prstGeom>
          <a:noFill/>
        </p:spPr>
        <p:txBody>
          <a:bodyPr wrap="square" rtlCol="0">
            <a:spAutoFit/>
          </a:bodyPr>
          <a:lstStyle/>
          <a:p>
            <a:r>
              <a:rPr lang="en-US" altLang="zh-CN" sz="2800" smtClean="0">
                <a:latin typeface="楷体" panose="02010609060101010101" pitchFamily="49" charset="-122"/>
                <a:ea typeface="楷体" panose="02010609060101010101" pitchFamily="49" charset="-122"/>
              </a:rPr>
              <a:t>1972</a:t>
            </a:r>
            <a:r>
              <a:rPr lang="zh-CN" altLang="zh-CN" sz="2800" smtClean="0">
                <a:latin typeface="楷体" panose="02010609060101010101" pitchFamily="49" charset="-122"/>
                <a:ea typeface="楷体" panose="02010609060101010101" pitchFamily="49" charset="-122"/>
              </a:rPr>
              <a:t>年通过的《世界遗产公约》第一次明确提出了“文化遗产”的概念。对缔约国在文化遗产保护和利用方面的责任和义务作了清晰地界定</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要求每个缔约国都应该竭尽全力、最大限度地保护好本国的文化遗产</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必要时可以利用所能获得的国际援助和合作</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特别是财政、艺术、科学及技术方面的援助和合作。</a:t>
            </a:r>
            <a:endParaRPr lang="zh-CN" altLang="zh-CN" sz="2800" smtClean="0">
              <a:latin typeface="楷体" panose="02010609060101010101" pitchFamily="49" charset="-122"/>
              <a:ea typeface="楷体" panose="02010609060101010101" pitchFamily="49" charset="-122"/>
            </a:endParaRPr>
          </a:p>
          <a:p>
            <a:pPr algn="r"/>
            <a:r>
              <a:rPr lang="zh-CN" altLang="zh-CN" sz="2800" smtClean="0"/>
              <a:t>——摘编自王新文等《回到原点的追问——</a:t>
            </a:r>
            <a:endParaRPr lang="zh-CN" altLang="zh-CN" sz="2800" smtClean="0"/>
          </a:p>
          <a:p>
            <a:pPr algn="r"/>
            <a:r>
              <a:rPr lang="zh-CN" altLang="zh-CN" sz="2800" smtClean="0"/>
              <a:t>试论人类文化遗产保护思想的发展演变》</a:t>
            </a:r>
            <a:endParaRPr lang="zh-CN" altLang="zh-CN" sz="280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9336" y="1040307"/>
            <a:ext cx="12025354" cy="1133195"/>
          </a:xfrm>
          <a:prstGeom prst="rect">
            <a:avLst/>
          </a:prstGeom>
          <a:noFill/>
        </p:spPr>
        <p:txBody>
          <a:bodyPr wrap="square" rtlCol="0">
            <a:spAutoFit/>
          </a:bodyPr>
          <a:lstStyle/>
          <a:p>
            <a:r>
              <a:rPr lang="en-US" sz="2800" smtClean="0">
                <a:latin typeface="黑体" panose="02010609060101010101" charset="-122"/>
                <a:ea typeface="黑体" panose="02010609060101010101" charset="-122"/>
              </a:rPr>
              <a:t>[</a:t>
            </a:r>
            <a:r>
              <a:rPr lang="zh-CN" altLang="en-US" sz="2800" smtClean="0">
                <a:latin typeface="黑体" panose="02010609060101010101" charset="-122"/>
                <a:ea typeface="黑体" panose="02010609060101010101" charset="-122"/>
              </a:rPr>
              <a:t>问题</a:t>
            </a:r>
            <a:r>
              <a:rPr lang="en-US" sz="2800" smtClean="0">
                <a:latin typeface="黑体" panose="02010609060101010101" charset="-122"/>
                <a:ea typeface="黑体" panose="02010609060101010101" charset="-122"/>
              </a:rPr>
              <a:t>] </a:t>
            </a:r>
            <a:r>
              <a:rPr lang="en-US" sz="2800" smtClean="0"/>
              <a:t>(</a:t>
            </a:r>
            <a:r>
              <a:rPr lang="en-US" altLang="zh-CN" sz="2800" smtClean="0"/>
              <a:t>3)</a:t>
            </a:r>
            <a:r>
              <a:rPr lang="zh-CN" altLang="zh-CN" sz="2800" smtClean="0"/>
              <a:t>根据材料三及所学知识</a:t>
            </a:r>
            <a:r>
              <a:rPr lang="en-US" altLang="zh-CN" sz="2800" smtClean="0"/>
              <a:t>,</a:t>
            </a:r>
            <a:r>
              <a:rPr lang="zh-CN" altLang="zh-CN" sz="2800" smtClean="0"/>
              <a:t>概括世界近现代文化遗产保护的主要变化</a:t>
            </a:r>
            <a:r>
              <a:rPr lang="en-US" altLang="zh-CN" sz="2800" smtClean="0"/>
              <a:t>,</a:t>
            </a:r>
            <a:r>
              <a:rPr lang="zh-CN" altLang="zh-CN" sz="2800" smtClean="0"/>
              <a:t>分析文化遗产保护变化的原因。</a:t>
            </a:r>
            <a:endParaRPr lang="zh-CN" altLang="zh-CN" sz="2800"/>
          </a:p>
        </p:txBody>
      </p:sp>
      <p:sp>
        <p:nvSpPr>
          <p:cNvPr id="5" name="TextBox 4"/>
          <p:cNvSpPr txBox="1"/>
          <p:nvPr/>
        </p:nvSpPr>
        <p:spPr>
          <a:xfrm>
            <a:off x="166646" y="2264092"/>
            <a:ext cx="11906018" cy="2893100"/>
          </a:xfrm>
          <a:prstGeom prst="rect">
            <a:avLst/>
          </a:prstGeom>
          <a:noFill/>
        </p:spPr>
        <p:txBody>
          <a:bodyPr wrap="square" rtlCol="0">
            <a:spAutoFit/>
          </a:bodyPr>
          <a:lstStyle/>
          <a:p>
            <a:r>
              <a:rPr lang="en-US"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提示</a:t>
            </a:r>
            <a:r>
              <a:rPr lang="en-US" sz="2800" smtClean="0">
                <a:solidFill>
                  <a:srgbClr val="FF0000"/>
                </a:solidFill>
                <a:latin typeface="黑体" panose="02010609060101010101" charset="-122"/>
                <a:ea typeface="黑体" panose="02010609060101010101" charset="-122"/>
              </a:rPr>
              <a:t>] </a:t>
            </a:r>
            <a:r>
              <a:rPr lang="en-US" sz="2800" smtClean="0"/>
              <a:t>(</a:t>
            </a:r>
            <a:r>
              <a:rPr lang="en-US" altLang="zh-CN" sz="2800" smtClean="0"/>
              <a:t>3)</a:t>
            </a:r>
            <a:r>
              <a:rPr lang="zh-CN" altLang="zh-CN" sz="2800" smtClean="0"/>
              <a:t>主要变化</a:t>
            </a:r>
            <a:r>
              <a:rPr lang="en-US" altLang="zh-CN" sz="2800" smtClean="0"/>
              <a:t>:</a:t>
            </a:r>
            <a:r>
              <a:rPr lang="zh-CN" altLang="zh-CN" sz="2800" smtClean="0"/>
              <a:t>从重视物质价值逐渐转变为重视历史价值</a:t>
            </a:r>
            <a:r>
              <a:rPr lang="en-US" altLang="zh-CN" sz="2800" smtClean="0"/>
              <a:t>;</a:t>
            </a:r>
            <a:r>
              <a:rPr lang="zh-CN" altLang="zh-CN" sz="2800" smtClean="0"/>
              <a:t>强调文物的公共利益价值及人类共同价值</a:t>
            </a:r>
            <a:r>
              <a:rPr lang="en-US" altLang="zh-CN" sz="2800" smtClean="0"/>
              <a:t>;</a:t>
            </a:r>
            <a:r>
              <a:rPr lang="zh-CN" altLang="zh-CN" sz="2800" smtClean="0"/>
              <a:t>从个人行为到国家乃至国际社会主体</a:t>
            </a:r>
            <a:r>
              <a:rPr lang="en-US" altLang="zh-CN" sz="2800" smtClean="0"/>
              <a:t>;</a:t>
            </a:r>
            <a:r>
              <a:rPr lang="zh-CN" altLang="zh-CN" sz="2800" smtClean="0"/>
              <a:t>从国内立法到国际法</a:t>
            </a:r>
            <a:r>
              <a:rPr lang="en-US" altLang="zh-CN" sz="2800" smtClean="0"/>
              <a:t>(</a:t>
            </a:r>
            <a:r>
              <a:rPr lang="zh-CN" altLang="zh-CN" sz="2800" smtClean="0"/>
              <a:t>国际公约</a:t>
            </a:r>
            <a:r>
              <a:rPr lang="en-US" altLang="zh-CN" sz="2800" smtClean="0"/>
              <a:t>)</a:t>
            </a:r>
            <a:r>
              <a:rPr lang="zh-CN" altLang="zh-CN" sz="2800" smtClean="0"/>
              <a:t>。</a:t>
            </a:r>
            <a:endParaRPr lang="zh-CN" altLang="zh-CN" sz="2800" smtClean="0"/>
          </a:p>
          <a:p>
            <a:r>
              <a:rPr lang="zh-CN" altLang="zh-CN" sz="2800" smtClean="0"/>
              <a:t>原因</a:t>
            </a:r>
            <a:r>
              <a:rPr lang="en-US" altLang="zh-CN" sz="2800" smtClean="0"/>
              <a:t>:</a:t>
            </a:r>
            <a:r>
              <a:rPr lang="zh-CN" altLang="zh-CN" sz="2800" smtClean="0"/>
              <a:t>近代民族国家的形成和发展</a:t>
            </a:r>
            <a:r>
              <a:rPr lang="en-US" altLang="zh-CN" sz="2800" smtClean="0"/>
              <a:t>;</a:t>
            </a:r>
            <a:r>
              <a:rPr lang="zh-CN" altLang="zh-CN" sz="2800" smtClean="0"/>
              <a:t>对战争破坏的反思</a:t>
            </a:r>
            <a:r>
              <a:rPr lang="en-US" altLang="zh-CN" sz="2800" smtClean="0"/>
              <a:t>;</a:t>
            </a:r>
            <a:r>
              <a:rPr lang="zh-CN" altLang="zh-CN" sz="2800" smtClean="0"/>
              <a:t>全球化的日益发展</a:t>
            </a:r>
            <a:r>
              <a:rPr lang="en-US" altLang="zh-CN" sz="2800" smtClean="0"/>
              <a:t>;</a:t>
            </a:r>
            <a:r>
              <a:rPr lang="zh-CN" altLang="zh-CN" sz="2800" smtClean="0"/>
              <a:t>对人类文明成就认同感增强</a:t>
            </a:r>
            <a:r>
              <a:rPr lang="en-US" altLang="zh-CN" sz="2800" smtClean="0"/>
              <a:t>;</a:t>
            </a:r>
            <a:r>
              <a:rPr lang="zh-CN" altLang="zh-CN" sz="2800" smtClean="0"/>
              <a:t>文明传承与发展的需要。</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9336" y="1103599"/>
            <a:ext cx="11881320" cy="5133713"/>
          </a:xfrm>
          <a:prstGeom prst="rect">
            <a:avLst/>
          </a:prstGeom>
          <a:noFill/>
        </p:spPr>
        <p:txBody>
          <a:bodyPr wrap="square" rtlCol="0">
            <a:spAutoFit/>
          </a:bodyPr>
          <a:lstStyle/>
          <a:p>
            <a:r>
              <a:rPr lang="en-US" altLang="zh-CN" sz="2800" smtClean="0"/>
              <a:t>1.</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湖北武汉期末</a:t>
            </a:r>
            <a:r>
              <a:rPr lang="en-US" altLang="zh-CN" sz="2800" smtClean="0">
                <a:latin typeface="楷体" panose="02010609060101010101" pitchFamily="49" charset="-122"/>
                <a:ea typeface="楷体" panose="02010609060101010101" pitchFamily="49" charset="-122"/>
              </a:rPr>
              <a:t>)</a:t>
            </a:r>
            <a:r>
              <a:rPr lang="zh-CN" altLang="zh-CN" sz="2800" smtClean="0"/>
              <a:t>从</a:t>
            </a:r>
            <a:r>
              <a:rPr lang="en-US" altLang="zh-CN" sz="2800" smtClean="0"/>
              <a:t>13</a:t>
            </a:r>
            <a:r>
              <a:rPr lang="zh-CN" altLang="zh-CN" sz="2800" smtClean="0"/>
              <a:t>世纪后期开始</a:t>
            </a:r>
            <a:r>
              <a:rPr lang="en-US" altLang="zh-CN" sz="2800" smtClean="0"/>
              <a:t>,</a:t>
            </a:r>
            <a:r>
              <a:rPr lang="zh-CN" altLang="zh-CN" sz="2800" smtClean="0"/>
              <a:t>牛津城清楚地认识到大学存在的优势</a:t>
            </a:r>
            <a:r>
              <a:rPr lang="en-US" altLang="zh-CN" sz="2800" smtClean="0"/>
              <a:t>,</a:t>
            </a:r>
            <a:r>
              <a:rPr lang="zh-CN" altLang="zh-CN" sz="2800" smtClean="0"/>
              <a:t>并斥巨资保证大学机构的正常运行。同时</a:t>
            </a:r>
            <a:r>
              <a:rPr lang="en-US" altLang="zh-CN" sz="2800" smtClean="0"/>
              <a:t>,</a:t>
            </a:r>
            <a:r>
              <a:rPr lang="zh-CN" altLang="zh-CN" sz="2800" smtClean="0"/>
              <a:t>牛津大学培养的各类人才也有利于城市发展</a:t>
            </a:r>
            <a:r>
              <a:rPr lang="en-US" altLang="zh-CN" sz="2800" smtClean="0"/>
              <a:t>,</a:t>
            </a:r>
            <a:r>
              <a:rPr lang="zh-CN" altLang="zh-CN" sz="2800" smtClean="0"/>
              <a:t>如律师对商业矛盾的解决。因此</a:t>
            </a:r>
            <a:r>
              <a:rPr lang="en-US" altLang="zh-CN" sz="2800" smtClean="0"/>
              <a:t>,</a:t>
            </a:r>
            <a:r>
              <a:rPr lang="zh-CN" altLang="zh-CN" sz="2800" smtClean="0"/>
              <a:t>庄园主、城市商人以及其他各个行业的人士都乐意将孩子送往牛津大学接受教育。这反映出</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大学得到了政府支持</a:t>
            </a:r>
            <a:endParaRPr lang="zh-CN" altLang="zh-CN" sz="2800" smtClean="0"/>
          </a:p>
          <a:p>
            <a:r>
              <a:rPr lang="en-US" altLang="zh-CN" sz="2800" smtClean="0"/>
              <a:t>[B] </a:t>
            </a:r>
            <a:r>
              <a:rPr lang="zh-CN" altLang="zh-CN" sz="2800" smtClean="0"/>
              <a:t>牛津大学已成为一流大学</a:t>
            </a:r>
            <a:endParaRPr lang="zh-CN" altLang="zh-CN" sz="2800" smtClean="0"/>
          </a:p>
          <a:p>
            <a:r>
              <a:rPr lang="en-US" altLang="zh-CN" sz="2800" smtClean="0"/>
              <a:t>[C] </a:t>
            </a:r>
            <a:r>
              <a:rPr lang="zh-CN" altLang="zh-CN" sz="2800" smtClean="0"/>
              <a:t>社会阶层流动性加快</a:t>
            </a:r>
            <a:endParaRPr lang="zh-CN" altLang="zh-CN" sz="2800" smtClean="0"/>
          </a:p>
          <a:p>
            <a:r>
              <a:rPr lang="en-US" altLang="zh-CN" sz="2800" smtClean="0"/>
              <a:t>[D] </a:t>
            </a:r>
            <a:r>
              <a:rPr lang="zh-CN" altLang="zh-CN" sz="2800" smtClean="0"/>
              <a:t>经济发展使人们观念更新</a:t>
            </a:r>
            <a:endParaRPr lang="zh-CN" altLang="zh-CN" sz="2800"/>
          </a:p>
        </p:txBody>
      </p:sp>
      <p:grpSp>
        <p:nvGrpSpPr>
          <p:cNvPr id="15" name="组合 14"/>
          <p:cNvGrpSpPr/>
          <p:nvPr/>
        </p:nvGrpSpPr>
        <p:grpSpPr>
          <a:xfrm>
            <a:off x="-21370" y="41903"/>
            <a:ext cx="12213370" cy="892551"/>
            <a:chOff x="-21370" y="41903"/>
            <a:chExt cx="12213370" cy="892551"/>
          </a:xfrm>
        </p:grpSpPr>
        <p:sp>
          <p:nvSpPr>
            <p:cNvPr id="16" name="矩形 15"/>
            <p:cNvSpPr/>
            <p:nvPr/>
          </p:nvSpPr>
          <p:spPr>
            <a:xfrm>
              <a:off x="-21370" y="70454"/>
              <a:ext cx="12189600" cy="864000"/>
            </a:xfrm>
            <a:prstGeom prst="rect">
              <a:avLst/>
            </a:prstGeom>
            <a:solidFill>
              <a:schemeClr val="bg1">
                <a:lumMod val="95000"/>
                <a:alpha val="7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7" name="平行四边形 16"/>
            <p:cNvSpPr/>
            <p:nvPr/>
          </p:nvSpPr>
          <p:spPr>
            <a:xfrm>
              <a:off x="738150" y="571480"/>
              <a:ext cx="11453850" cy="213354"/>
            </a:xfrm>
            <a:prstGeom prst="parallelogram">
              <a:avLst>
                <a:gd name="adj" fmla="val 0"/>
              </a:avLst>
            </a:prstGeom>
            <a:gradFill>
              <a:gsLst>
                <a:gs pos="59000">
                  <a:srgbClr val="487F5D"/>
                </a:gs>
                <a:gs pos="0">
                  <a:schemeClr val="bg1"/>
                </a:gs>
                <a:gs pos="100000">
                  <a:srgbClr val="316344"/>
                </a:gs>
              </a:gsLst>
              <a:lin ang="108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8" name="平行四边形 17"/>
            <p:cNvSpPr/>
            <p:nvPr/>
          </p:nvSpPr>
          <p:spPr>
            <a:xfrm>
              <a:off x="4720" y="161902"/>
              <a:ext cx="729882" cy="607800"/>
            </a:xfrm>
            <a:prstGeom prst="parallelogram">
              <a:avLst>
                <a:gd name="adj" fmla="val 0"/>
              </a:avLst>
            </a:prstGeom>
            <a:solidFill>
              <a:schemeClr val="accent1">
                <a:lumMod val="75000"/>
              </a:schemeClr>
            </a:solidFill>
            <a:ln w="22225">
              <a:solidFill>
                <a:schemeClr val="bg1"/>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9" name="矩形 18"/>
            <p:cNvSpPr/>
            <p:nvPr/>
          </p:nvSpPr>
          <p:spPr>
            <a:xfrm>
              <a:off x="0" y="784834"/>
              <a:ext cx="12192000" cy="72398"/>
            </a:xfrm>
            <a:prstGeom prst="rect">
              <a:avLst/>
            </a:prstGeom>
            <a:solidFill>
              <a:schemeClr val="accent1">
                <a:alpha val="34000"/>
              </a:schemeClr>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0" name="矩形 19"/>
            <p:cNvSpPr/>
            <p:nvPr>
              <p:custDataLst>
                <p:tags r:id="rId1"/>
              </p:custDataLst>
            </p:nvPr>
          </p:nvSpPr>
          <p:spPr>
            <a:xfrm>
              <a:off x="881026" y="41903"/>
              <a:ext cx="1944506" cy="676019"/>
            </a:xfrm>
            <a:prstGeom prst="rect">
              <a:avLst/>
            </a:prstGeom>
          </p:spPr>
          <p:txBody>
            <a:bodyPr wrap="square">
              <a:spAutoFit/>
            </a:bodyPr>
            <a:lstStyle/>
            <a:p>
              <a:r>
                <a:rPr lang="zh-CN" altLang="en-US" sz="3400" b="1" smtClean="0">
                  <a:solidFill>
                    <a:schemeClr val="accent6">
                      <a:lumMod val="7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随堂训练</a:t>
              </a:r>
              <a:endParaRPr lang="zh-CN" altLang="en-US" sz="3400" b="1">
                <a:solidFill>
                  <a:schemeClr val="accent6">
                    <a:lumMod val="7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grpSp>
          <p:nvGrpSpPr>
            <p:cNvPr id="21" name="组合 10"/>
            <p:cNvGrpSpPr/>
            <p:nvPr/>
          </p:nvGrpSpPr>
          <p:grpSpPr>
            <a:xfrm>
              <a:off x="59965" y="195240"/>
              <a:ext cx="597222" cy="489368"/>
              <a:chOff x="1936414" y="808660"/>
              <a:chExt cx="706760" cy="579124"/>
            </a:xfrm>
          </p:grpSpPr>
          <p:sp>
            <p:nvSpPr>
              <p:cNvPr id="22" name="等腰三角形 21"/>
              <p:cNvSpPr/>
              <p:nvPr/>
            </p:nvSpPr>
            <p:spPr>
              <a:xfrm>
                <a:off x="2071670" y="808660"/>
                <a:ext cx="571504" cy="500066"/>
              </a:xfrm>
              <a:prstGeom prst="triangle">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等腰三角形 22"/>
              <p:cNvSpPr/>
              <p:nvPr/>
            </p:nvSpPr>
            <p:spPr>
              <a:xfrm>
                <a:off x="1936414" y="887718"/>
                <a:ext cx="571504" cy="500066"/>
              </a:xfrm>
              <a:prstGeom prst="triangle">
                <a:avLst/>
              </a:prstGeom>
              <a:solidFill>
                <a:schemeClr val="accent1">
                  <a:alpha val="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4" name="TextBox 13"/>
          <p:cNvSpPr txBox="1"/>
          <p:nvPr/>
        </p:nvSpPr>
        <p:spPr>
          <a:xfrm>
            <a:off x="479376" y="3068960"/>
            <a:ext cx="785818" cy="950709"/>
          </a:xfrm>
          <a:prstGeom prst="rect">
            <a:avLst/>
          </a:prstGeom>
          <a:noFill/>
        </p:spPr>
        <p:txBody>
          <a:bodyPr wrap="square" rtlCol="0">
            <a:spAutoFit/>
          </a:bodyPr>
          <a:lstStyle/>
          <a:p>
            <a:r>
              <a:rPr lang="en-US" sz="5000" smtClean="0">
                <a:solidFill>
                  <a:srgbClr val="FF0000"/>
                </a:solidFill>
              </a:rPr>
              <a:t>D</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格 17"/>
          <p:cNvGraphicFramePr>
            <a:graphicFrameLocks noGrp="1"/>
          </p:cNvGraphicFramePr>
          <p:nvPr/>
        </p:nvGraphicFramePr>
        <p:xfrm>
          <a:off x="263352" y="3468092"/>
          <a:ext cx="11665296" cy="1461106"/>
        </p:xfrm>
        <a:graphic>
          <a:graphicData uri="http://schemas.openxmlformats.org/drawingml/2006/table">
            <a:tbl>
              <a:tblPr/>
              <a:tblGrid>
                <a:gridCol w="1440160"/>
                <a:gridCol w="10225136"/>
              </a:tblGrid>
              <a:tr h="730553">
                <a:tc rowSpan="2">
                  <a:txBody>
                    <a:bodyPr wrap="square"/>
                    <a:lstStyle/>
                    <a:p>
                      <a:pPr algn="ctr">
                        <a:lnSpc>
                          <a:spcPct val="100000"/>
                        </a:lnSpc>
                        <a:spcAft>
                          <a:spcPct val="0"/>
                        </a:spcAft>
                      </a:pPr>
                      <a:r>
                        <a:rPr lang="zh-CN" sz="2800" b="1" smtClean="0">
                          <a:latin typeface="黑体" panose="02010609060101010101" charset="-122"/>
                          <a:ea typeface="黑体" panose="02010609060101010101" charset="-122"/>
                          <a:cs typeface="Times New Roman" panose="02020603050405020304"/>
                        </a:rPr>
                        <a:t>官学</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西周</a:t>
                      </a:r>
                      <a:r>
                        <a:rPr lang="en-US" sz="2800" b="1">
                          <a:latin typeface="宋体" panose="02010600030101010101" pitchFamily="2" charset="-122"/>
                          <a:ea typeface="宋体" panose="02010600030101010101" pitchFamily="2" charset="-122"/>
                          <a:cs typeface="Times New Roman" panose="02020603050405020304"/>
                        </a:rPr>
                        <a:t>:</a:t>
                      </a:r>
                      <a:r>
                        <a:rPr lang="zh-CN" sz="2800" b="1" smtClean="0">
                          <a:latin typeface="宋体" panose="02010600030101010101" pitchFamily="2" charset="-122"/>
                          <a:ea typeface="宋体" panose="02010600030101010101" pitchFamily="2" charset="-122"/>
                          <a:cs typeface="Times New Roman" panose="02020603050405020304"/>
                        </a:rPr>
                        <a:t>“</a:t>
                      </a:r>
                      <a:r>
                        <a:rPr lang="en-US" altLang="zh-CN" sz="2800" b="1" u="sng" smtClean="0">
                          <a:latin typeface="宋体" panose="02010600030101010101" pitchFamily="2" charset="-122"/>
                          <a:ea typeface="宋体" panose="02010600030101010101" pitchFamily="2" charset="-122"/>
                          <a:cs typeface="Times New Roman" panose="02020603050405020304"/>
                        </a:rPr>
                        <a:t>         </a:t>
                      </a:r>
                      <a:r>
                        <a:rPr lang="zh-CN" sz="2800" b="1" smtClean="0">
                          <a:latin typeface="宋体" panose="02010600030101010101" pitchFamily="2" charset="-122"/>
                          <a:ea typeface="宋体" panose="02010600030101010101" pitchFamily="2" charset="-122"/>
                          <a:cs typeface="Times New Roman" panose="02020603050405020304"/>
                        </a:rPr>
                        <a:t>”</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0553">
                <a:tc vMerge="1">
                  <a:tcPr/>
                </a:tc>
                <a:tc>
                  <a:txBody>
                    <a:bodyPr wrap="square"/>
                    <a:lstStyle/>
                    <a:p>
                      <a:pPr algn="l">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汉朝</a:t>
                      </a:r>
                      <a:r>
                        <a:rPr lang="zh-CN" sz="2800" b="1" smtClean="0">
                          <a:latin typeface="宋体" panose="02010600030101010101" pitchFamily="2" charset="-122"/>
                          <a:ea typeface="宋体" panose="02010600030101010101" pitchFamily="2" charset="-122"/>
                          <a:cs typeface="Times New Roman" panose="02020603050405020304"/>
                        </a:rPr>
                        <a:t>设立</a:t>
                      </a:r>
                      <a:r>
                        <a:rPr lang="en-US" altLang="zh-CN" sz="2800" b="1" u="sng" smtClean="0">
                          <a:latin typeface="宋体" panose="02010600030101010101" pitchFamily="2" charset="-122"/>
                          <a:ea typeface="宋体" panose="02010600030101010101" pitchFamily="2" charset="-122"/>
                          <a:cs typeface="Times New Roman" panose="02020603050405020304"/>
                        </a:rPr>
                        <a:t>      </a:t>
                      </a:r>
                      <a:r>
                        <a:rPr lang="zh-CN" sz="2800" b="1" smtClean="0">
                          <a:latin typeface="宋体" panose="02010600030101010101" pitchFamily="2" charset="-122"/>
                          <a:ea typeface="宋体" panose="02010600030101010101" pitchFamily="2" charset="-122"/>
                          <a:cs typeface="Times New Roman" panose="02020603050405020304"/>
                        </a:rPr>
                        <a:t>、</a:t>
                      </a:r>
                      <a:r>
                        <a:rPr lang="zh-CN" sz="2800" b="1">
                          <a:latin typeface="宋体" panose="02010600030101010101" pitchFamily="2" charset="-122"/>
                          <a:ea typeface="宋体" panose="02010600030101010101" pitchFamily="2" charset="-122"/>
                          <a:cs typeface="Times New Roman" panose="02020603050405020304"/>
                        </a:rPr>
                        <a:t>西晋设立国子监</a:t>
                      </a:r>
                      <a:r>
                        <a:rPr lang="en-US" sz="2800" b="1">
                          <a:latin typeface="宋体" panose="02010600030101010101" pitchFamily="2" charset="-122"/>
                          <a:ea typeface="宋体" panose="02010600030101010101" pitchFamily="2" charset="-122"/>
                          <a:cs typeface="Times New Roman" panose="02020603050405020304"/>
                        </a:rPr>
                        <a:t>,</a:t>
                      </a:r>
                      <a:r>
                        <a:rPr lang="zh-CN" sz="2800" b="1">
                          <a:latin typeface="宋体" panose="02010600030101010101" pitchFamily="2" charset="-122"/>
                          <a:ea typeface="宋体" panose="02010600030101010101" pitchFamily="2" charset="-122"/>
                          <a:cs typeface="Times New Roman" panose="02020603050405020304"/>
                        </a:rPr>
                        <a:t>汉朝开始</a:t>
                      </a:r>
                      <a:r>
                        <a:rPr lang="zh-CN" sz="2800" b="1" smtClean="0">
                          <a:latin typeface="宋体" panose="02010600030101010101" pitchFamily="2" charset="-122"/>
                          <a:ea typeface="宋体" panose="02010600030101010101" pitchFamily="2" charset="-122"/>
                          <a:cs typeface="Times New Roman" panose="02020603050405020304"/>
                        </a:rPr>
                        <a:t>设立</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TextBox 16"/>
          <p:cNvSpPr txBox="1"/>
          <p:nvPr/>
        </p:nvSpPr>
        <p:spPr>
          <a:xfrm>
            <a:off x="166646" y="1124744"/>
            <a:ext cx="11834010" cy="2332946"/>
          </a:xfrm>
          <a:prstGeom prst="rect">
            <a:avLst/>
          </a:prstGeom>
          <a:noFill/>
        </p:spPr>
        <p:txBody>
          <a:bodyPr wrap="square" rtlCol="0">
            <a:spAutoFit/>
          </a:bodyPr>
          <a:lstStyle/>
          <a:p>
            <a:r>
              <a:rPr lang="zh-CN" altLang="en-US" sz="2800" smtClean="0">
                <a:solidFill>
                  <a:schemeClr val="accent6">
                    <a:lumMod val="50000"/>
                  </a:schemeClr>
                </a:solidFill>
                <a:latin typeface="黑体" panose="02010609060101010101" charset="-122"/>
                <a:ea typeface="黑体" panose="02010609060101010101" charset="-122"/>
              </a:rPr>
              <a:t>一、文化传承的多种载体及其发展</a:t>
            </a:r>
            <a:endParaRPr lang="zh-CN" altLang="en-US" sz="2800" smtClean="0">
              <a:solidFill>
                <a:schemeClr val="accent6">
                  <a:lumMod val="50000"/>
                </a:schemeClr>
              </a:solidFill>
              <a:latin typeface="黑体" panose="02010609060101010101" charset="-122"/>
              <a:ea typeface="黑体" panose="02010609060101010101" charset="-122"/>
            </a:endParaRPr>
          </a:p>
          <a:p>
            <a:r>
              <a:rPr lang="en-US" altLang="zh-CN" sz="2800" smtClean="0">
                <a:solidFill>
                  <a:schemeClr val="accent6">
                    <a:lumMod val="50000"/>
                  </a:schemeClr>
                </a:solidFill>
                <a:latin typeface="黑体" panose="02010609060101010101" charset="-122"/>
                <a:ea typeface="黑体" panose="02010609060101010101" charset="-122"/>
              </a:rPr>
              <a:t>1.</a:t>
            </a:r>
            <a:r>
              <a:rPr lang="zh-CN" altLang="en-US" sz="2800" smtClean="0">
                <a:solidFill>
                  <a:schemeClr val="accent6">
                    <a:lumMod val="50000"/>
                  </a:schemeClr>
                </a:solidFill>
                <a:latin typeface="黑体" panose="02010609060101010101" charset="-122"/>
                <a:ea typeface="黑体" panose="02010609060101010101" charset="-122"/>
              </a:rPr>
              <a:t>学校教育的发展</a:t>
            </a:r>
            <a:endParaRPr lang="en-US" altLang="zh-CN" sz="2800" smtClean="0">
              <a:solidFill>
                <a:schemeClr val="accent6">
                  <a:lumMod val="50000"/>
                </a:schemeClr>
              </a:solidFill>
              <a:latin typeface="黑体" panose="02010609060101010101" charset="-122"/>
              <a:ea typeface="黑体" panose="02010609060101010101" charset="-122"/>
            </a:endParaRPr>
          </a:p>
          <a:p>
            <a:r>
              <a:rPr lang="en-US" altLang="zh-CN" sz="2800" smtClean="0"/>
              <a:t>(1)</a:t>
            </a:r>
            <a:r>
              <a:rPr lang="zh-CN" altLang="zh-CN" sz="2800" smtClean="0"/>
              <a:t>古代教育</a:t>
            </a:r>
            <a:endParaRPr lang="zh-CN" altLang="zh-CN" sz="2800" smtClean="0"/>
          </a:p>
          <a:p>
            <a:r>
              <a:rPr lang="zh-CN" altLang="zh-CN" sz="2800" smtClean="0"/>
              <a:t>①古代中国</a:t>
            </a:r>
            <a:r>
              <a:rPr lang="en-US" altLang="zh-CN" sz="2800" smtClean="0"/>
              <a:t>:</a:t>
            </a:r>
            <a:r>
              <a:rPr lang="zh-CN" altLang="zh-CN" sz="2800" smtClean="0"/>
              <a:t>主要形式是官学与私学。</a:t>
            </a:r>
            <a:endParaRPr lang="zh-CN" altLang="zh-CN" sz="2800" smtClean="0"/>
          </a:p>
        </p:txBody>
      </p:sp>
      <p:grpSp>
        <p:nvGrpSpPr>
          <p:cNvPr id="20" name="组合 19"/>
          <p:cNvGrpSpPr/>
          <p:nvPr/>
        </p:nvGrpSpPr>
        <p:grpSpPr>
          <a:xfrm>
            <a:off x="-21370" y="41903"/>
            <a:ext cx="12213370" cy="892551"/>
            <a:chOff x="-21370" y="41903"/>
            <a:chExt cx="12213370" cy="892551"/>
          </a:xfrm>
        </p:grpSpPr>
        <p:sp>
          <p:nvSpPr>
            <p:cNvPr id="10" name="矩形 9"/>
            <p:cNvSpPr/>
            <p:nvPr/>
          </p:nvSpPr>
          <p:spPr>
            <a:xfrm>
              <a:off x="-21370" y="70454"/>
              <a:ext cx="12189600" cy="864000"/>
            </a:xfrm>
            <a:prstGeom prst="rect">
              <a:avLst/>
            </a:prstGeom>
            <a:solidFill>
              <a:schemeClr val="bg1">
                <a:lumMod val="95000"/>
                <a:alpha val="70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3" name="平行四边形 12"/>
            <p:cNvSpPr/>
            <p:nvPr/>
          </p:nvSpPr>
          <p:spPr>
            <a:xfrm>
              <a:off x="738150" y="571480"/>
              <a:ext cx="11453850" cy="213354"/>
            </a:xfrm>
            <a:prstGeom prst="parallelogram">
              <a:avLst>
                <a:gd name="adj" fmla="val 0"/>
              </a:avLst>
            </a:prstGeom>
            <a:gradFill>
              <a:gsLst>
                <a:gs pos="59000">
                  <a:srgbClr val="487F5D"/>
                </a:gs>
                <a:gs pos="0">
                  <a:schemeClr val="bg1"/>
                </a:gs>
                <a:gs pos="100000">
                  <a:srgbClr val="316344"/>
                </a:gs>
              </a:gsLst>
              <a:lin ang="108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4" name="平行四边形 13"/>
            <p:cNvSpPr/>
            <p:nvPr/>
          </p:nvSpPr>
          <p:spPr>
            <a:xfrm>
              <a:off x="4720" y="161902"/>
              <a:ext cx="729882" cy="607800"/>
            </a:xfrm>
            <a:prstGeom prst="parallelogram">
              <a:avLst>
                <a:gd name="adj" fmla="val 0"/>
              </a:avLst>
            </a:prstGeom>
            <a:solidFill>
              <a:schemeClr val="accent1">
                <a:lumMod val="75000"/>
              </a:schemeClr>
            </a:solidFill>
            <a:ln w="22225">
              <a:solidFill>
                <a:schemeClr val="bg1"/>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5" name="矩形 14"/>
            <p:cNvSpPr/>
            <p:nvPr/>
          </p:nvSpPr>
          <p:spPr>
            <a:xfrm>
              <a:off x="0" y="784834"/>
              <a:ext cx="12192000" cy="72398"/>
            </a:xfrm>
            <a:prstGeom prst="rect">
              <a:avLst/>
            </a:prstGeom>
            <a:solidFill>
              <a:schemeClr val="accent1">
                <a:alpha val="34000"/>
              </a:schemeClr>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6" name="矩形 15"/>
            <p:cNvSpPr/>
            <p:nvPr>
              <p:custDataLst>
                <p:tags r:id="rId1"/>
              </p:custDataLst>
            </p:nvPr>
          </p:nvSpPr>
          <p:spPr>
            <a:xfrm>
              <a:off x="881026" y="41903"/>
              <a:ext cx="1944506" cy="676019"/>
            </a:xfrm>
            <a:prstGeom prst="rect">
              <a:avLst/>
            </a:prstGeom>
          </p:spPr>
          <p:txBody>
            <a:bodyPr wrap="square">
              <a:spAutoFit/>
            </a:bodyPr>
            <a:lstStyle/>
            <a:p>
              <a:r>
                <a:rPr lang="zh-CN" altLang="en-US" sz="3400" b="1" smtClean="0">
                  <a:solidFill>
                    <a:schemeClr val="accent6">
                      <a:lumMod val="75000"/>
                    </a:schemeClr>
                  </a:solidFill>
                  <a:effectLst>
                    <a:outerShdw blurRad="38100" dist="38100" dir="2700000" algn="tl">
                      <a:srgbClr val="000000">
                        <a:alpha val="43137"/>
                      </a:srgbClr>
                    </a:outerShdw>
                  </a:effectLst>
                  <a:latin typeface="黑体" panose="02010609060101010101" charset="-122"/>
                  <a:ea typeface="黑体" panose="02010609060101010101" charset="-122"/>
                </a:rPr>
                <a:t>必备知识</a:t>
              </a:r>
              <a:endParaRPr lang="zh-CN" altLang="en-US" sz="3400" b="1">
                <a:solidFill>
                  <a:schemeClr val="accent6">
                    <a:lumMod val="75000"/>
                  </a:schemeClr>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grpSp>
          <p:nvGrpSpPr>
            <p:cNvPr id="11" name="组合 10"/>
            <p:cNvGrpSpPr/>
            <p:nvPr/>
          </p:nvGrpSpPr>
          <p:grpSpPr>
            <a:xfrm>
              <a:off x="59965" y="195240"/>
              <a:ext cx="597222" cy="489368"/>
              <a:chOff x="1936414" y="808660"/>
              <a:chExt cx="706760" cy="579124"/>
            </a:xfrm>
          </p:grpSpPr>
          <p:sp>
            <p:nvSpPr>
              <p:cNvPr id="12" name="等腰三角形 11"/>
              <p:cNvSpPr/>
              <p:nvPr/>
            </p:nvSpPr>
            <p:spPr>
              <a:xfrm>
                <a:off x="2071670" y="808660"/>
                <a:ext cx="571504" cy="500066"/>
              </a:xfrm>
              <a:prstGeom prst="triangle">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a:off x="1936414" y="887718"/>
                <a:ext cx="571504" cy="500066"/>
              </a:xfrm>
              <a:prstGeom prst="triangle">
                <a:avLst/>
              </a:prstGeom>
              <a:solidFill>
                <a:schemeClr val="accent1">
                  <a:alpha val="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5" name="矩形 24"/>
          <p:cNvSpPr/>
          <p:nvPr/>
        </p:nvSpPr>
        <p:spPr>
          <a:xfrm>
            <a:off x="3033691" y="3451275"/>
            <a:ext cx="1627369" cy="573042"/>
          </a:xfrm>
          <a:prstGeom prst="rect">
            <a:avLst/>
          </a:prstGeom>
        </p:spPr>
        <p:txBody>
          <a:bodyPr wrap="none">
            <a:spAutoFit/>
          </a:bodyPr>
          <a:lstStyle/>
          <a:p>
            <a:r>
              <a:rPr lang="zh-CN" altLang="en-US" sz="2800" smtClean="0">
                <a:solidFill>
                  <a:srgbClr val="FF0000"/>
                </a:solidFill>
              </a:rPr>
              <a:t>学在官府</a:t>
            </a:r>
            <a:endParaRPr lang="zh-CN" altLang="en-US" sz="2800">
              <a:solidFill>
                <a:srgbClr val="FF0000"/>
              </a:solidFill>
            </a:endParaRPr>
          </a:p>
        </p:txBody>
      </p:sp>
      <p:sp>
        <p:nvSpPr>
          <p:cNvPr id="21" name="矩形 20"/>
          <p:cNvSpPr/>
          <p:nvPr/>
        </p:nvSpPr>
        <p:spPr>
          <a:xfrm>
            <a:off x="3289732" y="4176718"/>
            <a:ext cx="906017" cy="573042"/>
          </a:xfrm>
          <a:prstGeom prst="rect">
            <a:avLst/>
          </a:prstGeom>
        </p:spPr>
        <p:txBody>
          <a:bodyPr wrap="none">
            <a:spAutoFit/>
          </a:bodyPr>
          <a:lstStyle/>
          <a:p>
            <a:r>
              <a:rPr lang="zh-CN" altLang="en-US" sz="2800" smtClean="0">
                <a:solidFill>
                  <a:srgbClr val="FF0000"/>
                </a:solidFill>
              </a:rPr>
              <a:t>太学</a:t>
            </a:r>
            <a:endParaRPr lang="zh-CN" altLang="en-US" sz="2800">
              <a:solidFill>
                <a:srgbClr val="FF0000"/>
              </a:solidFill>
            </a:endParaRPr>
          </a:p>
        </p:txBody>
      </p:sp>
      <p:sp>
        <p:nvSpPr>
          <p:cNvPr id="22" name="矩形 21"/>
          <p:cNvSpPr/>
          <p:nvPr/>
        </p:nvSpPr>
        <p:spPr>
          <a:xfrm>
            <a:off x="9683605" y="4214818"/>
            <a:ext cx="1627369" cy="573042"/>
          </a:xfrm>
          <a:prstGeom prst="rect">
            <a:avLst/>
          </a:prstGeom>
        </p:spPr>
        <p:txBody>
          <a:bodyPr wrap="none">
            <a:spAutoFit/>
          </a:bodyPr>
          <a:lstStyle/>
          <a:p>
            <a:r>
              <a:rPr lang="zh-CN" altLang="en-US" sz="2800" smtClean="0">
                <a:solidFill>
                  <a:srgbClr val="FF0000"/>
                </a:solidFill>
              </a:rPr>
              <a:t>地方官学</a:t>
            </a:r>
            <a:endParaRPr lang="zh-CN" altLang="en-US" sz="2800">
              <a:solidFill>
                <a:srgbClr val="FF0000"/>
              </a:solidFill>
            </a:endParaRPr>
          </a:p>
        </p:txBody>
      </p:sp>
      <p:cxnSp>
        <p:nvCxnSpPr>
          <p:cNvPr id="24" name="直接连接符 23"/>
          <p:cNvCxnSpPr/>
          <p:nvPr/>
        </p:nvCxnSpPr>
        <p:spPr>
          <a:xfrm>
            <a:off x="9596462" y="4784734"/>
            <a:ext cx="1928826"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down)">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1" grpId="0"/>
      <p:bldP spid="2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66646" y="1196752"/>
            <a:ext cx="11834010" cy="3970318"/>
          </a:xfrm>
          <a:prstGeom prst="rect">
            <a:avLst/>
          </a:prstGeom>
          <a:noFill/>
        </p:spPr>
        <p:txBody>
          <a:bodyPr wrap="square" rtlCol="0">
            <a:spAutoFit/>
          </a:bodyPr>
          <a:lstStyle/>
          <a:p>
            <a:pPr>
              <a:lnSpc>
                <a:spcPct val="150000"/>
              </a:lnSpc>
            </a:pPr>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根据材料可知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其表达了两层含义</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一是城市管理者意识到大学的重要性</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斥资保证大学发展</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二是人们乐于接受大学教育。结合所学知识可知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上述现象的出现都与商品经济发展使人们的思想观念发生变化有关</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政府支持大学发展</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仅仅是材料的一个方面</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概括不全面</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材料并没有表明牛津大学的地位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材料显示人们对大学教育的认同</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与社会阶层流动无关</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5208" y="1052736"/>
            <a:ext cx="11930146" cy="4013406"/>
          </a:xfrm>
          <a:prstGeom prst="rect">
            <a:avLst/>
          </a:prstGeom>
          <a:noFill/>
        </p:spPr>
        <p:txBody>
          <a:bodyPr wrap="square" rtlCol="0">
            <a:spAutoFit/>
          </a:bodyPr>
          <a:lstStyle/>
          <a:p>
            <a:r>
              <a:rPr lang="en-US" altLang="zh-CN" sz="2800" smtClean="0"/>
              <a:t>2.</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广东珠海预测</a:t>
            </a:r>
            <a:r>
              <a:rPr lang="en-US" altLang="zh-CN" sz="2800" smtClean="0">
                <a:latin typeface="楷体" panose="02010609060101010101" pitchFamily="49" charset="-122"/>
                <a:ea typeface="楷体" panose="02010609060101010101" pitchFamily="49" charset="-122"/>
              </a:rPr>
              <a:t>)</a:t>
            </a:r>
            <a:r>
              <a:rPr lang="zh-CN" altLang="zh-CN" sz="2800" smtClean="0"/>
              <a:t>古代图书馆的建筑形式就是一间大房子</a:t>
            </a:r>
            <a:r>
              <a:rPr lang="en-US" altLang="zh-CN" sz="2800" smtClean="0"/>
              <a:t>,</a:t>
            </a:r>
            <a:r>
              <a:rPr lang="zh-CN" altLang="zh-CN" sz="2800" smtClean="0"/>
              <a:t>主要用于藏书。近代图书馆采用“工”“山”“回”“土”字等形状</a:t>
            </a:r>
            <a:r>
              <a:rPr lang="en-US" altLang="zh-CN" sz="2800" smtClean="0"/>
              <a:t>,</a:t>
            </a:r>
            <a:r>
              <a:rPr lang="zh-CN" altLang="zh-CN" sz="2800" smtClean="0"/>
              <a:t>书库在后</a:t>
            </a:r>
            <a:r>
              <a:rPr lang="en-US" altLang="zh-CN" sz="2800" smtClean="0"/>
              <a:t>,</a:t>
            </a:r>
            <a:r>
              <a:rPr lang="zh-CN" altLang="zh-CN" sz="2800" smtClean="0"/>
              <a:t>阅览室在前</a:t>
            </a:r>
            <a:r>
              <a:rPr lang="en-US" altLang="zh-CN" sz="2800" smtClean="0"/>
              <a:t>,</a:t>
            </a:r>
            <a:r>
              <a:rPr lang="zh-CN" altLang="zh-CN" sz="2800" smtClean="0"/>
              <a:t>二者之间分区明确</a:t>
            </a:r>
            <a:r>
              <a:rPr lang="en-US" altLang="zh-CN" sz="2800" smtClean="0"/>
              <a:t>,</a:t>
            </a:r>
            <a:r>
              <a:rPr lang="zh-CN" altLang="zh-CN" sz="2800" smtClean="0"/>
              <a:t>便于管理。这一变化说明</a:t>
            </a:r>
            <a:r>
              <a:rPr lang="en-US" altLang="zh-CN" sz="2800" smtClean="0"/>
              <a:t>,</a:t>
            </a:r>
            <a:r>
              <a:rPr lang="zh-CN" altLang="zh-CN" sz="2800" smtClean="0"/>
              <a:t>近代图书馆</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保存了大量历史遗产</a:t>
            </a:r>
            <a:endParaRPr lang="zh-CN" altLang="zh-CN" sz="2800" smtClean="0"/>
          </a:p>
          <a:p>
            <a:r>
              <a:rPr lang="en-US" altLang="zh-CN" sz="2800" smtClean="0"/>
              <a:t>[B] </a:t>
            </a:r>
            <a:r>
              <a:rPr lang="zh-CN" altLang="zh-CN" sz="2800" smtClean="0"/>
              <a:t>由私立变为政府公立</a:t>
            </a:r>
            <a:endParaRPr lang="zh-CN" altLang="zh-CN" sz="2800" smtClean="0"/>
          </a:p>
          <a:p>
            <a:r>
              <a:rPr lang="en-US" altLang="zh-CN" sz="2800" smtClean="0"/>
              <a:t>[C] </a:t>
            </a:r>
            <a:r>
              <a:rPr lang="zh-CN" altLang="zh-CN" sz="2800" smtClean="0"/>
              <a:t>对社会上层免费开放</a:t>
            </a:r>
            <a:endParaRPr lang="zh-CN" altLang="zh-CN" sz="2800" smtClean="0"/>
          </a:p>
          <a:p>
            <a:r>
              <a:rPr lang="en-US" altLang="zh-CN" sz="2800" smtClean="0"/>
              <a:t>[D] </a:t>
            </a:r>
            <a:r>
              <a:rPr lang="zh-CN" altLang="zh-CN" sz="2800" smtClean="0"/>
              <a:t>具有服务公众的职能</a:t>
            </a:r>
            <a:endParaRPr lang="zh-CN" altLang="zh-CN" sz="2800"/>
          </a:p>
        </p:txBody>
      </p:sp>
      <p:sp>
        <p:nvSpPr>
          <p:cNvPr id="5" name="TextBox 4"/>
          <p:cNvSpPr txBox="1"/>
          <p:nvPr/>
        </p:nvSpPr>
        <p:spPr>
          <a:xfrm>
            <a:off x="11091447" y="1925797"/>
            <a:ext cx="785818" cy="950709"/>
          </a:xfrm>
          <a:prstGeom prst="rect">
            <a:avLst/>
          </a:prstGeom>
          <a:noFill/>
        </p:spPr>
        <p:txBody>
          <a:bodyPr wrap="square" rtlCol="0">
            <a:spAutoFit/>
          </a:bodyPr>
          <a:lstStyle/>
          <a:p>
            <a:r>
              <a:rPr lang="en-US" sz="5000" smtClean="0">
                <a:solidFill>
                  <a:srgbClr val="FF0000"/>
                </a:solidFill>
              </a:rPr>
              <a:t>D</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6646" y="1138623"/>
            <a:ext cx="11715832" cy="1930337"/>
          </a:xfrm>
          <a:prstGeom prst="rect">
            <a:avLst/>
          </a:prstGeom>
          <a:noFill/>
        </p:spPr>
        <p:txBody>
          <a:bodyPr wrap="square" rtlCol="0">
            <a:spAutoFit/>
          </a:bodyPr>
          <a:lstStyle/>
          <a:p>
            <a:pPr>
              <a:lnSpc>
                <a:spcPct val="150000"/>
              </a:lnSpc>
            </a:pPr>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与古代图书馆主要用于藏书的一间大房子形式相比</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近代图书馆形式在前设有阅览室</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与书库分区明确</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便于管理</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这体现了近代图书馆服务公众的职能</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808" y="908720"/>
            <a:ext cx="11931856" cy="4013406"/>
          </a:xfrm>
          <a:prstGeom prst="rect">
            <a:avLst/>
          </a:prstGeom>
          <a:noFill/>
        </p:spPr>
        <p:txBody>
          <a:bodyPr wrap="square" rtlCol="0">
            <a:spAutoFit/>
          </a:bodyPr>
          <a:lstStyle/>
          <a:p>
            <a:r>
              <a:rPr lang="en-US" altLang="zh-CN" sz="2800" smtClean="0"/>
              <a:t>3.</a:t>
            </a:r>
            <a:r>
              <a:rPr lang="zh-CN" altLang="zh-CN" sz="2800" smtClean="0"/>
              <a:t>阿什莫林博物馆是英国最古老的公共博物馆。其中东方收藏品有陶瓷、纺织品、雕塑、金属制品、油画、版画和其他的装饰艺术品</a:t>
            </a:r>
            <a:r>
              <a:rPr lang="en-US" altLang="zh-CN" sz="2800" smtClean="0"/>
              <a:t>,</a:t>
            </a:r>
            <a:r>
              <a:rPr lang="zh-CN" altLang="zh-CN" sz="2800" smtClean="0"/>
              <a:t>主要来自亚洲和中东地区</a:t>
            </a:r>
            <a:r>
              <a:rPr lang="en-US" altLang="zh-CN" sz="2800" smtClean="0"/>
              <a:t>,</a:t>
            </a:r>
            <a:r>
              <a:rPr lang="zh-CN" altLang="zh-CN" sz="2800" smtClean="0"/>
              <a:t>集合了五千年的文化和艺术。这说明</a:t>
            </a:r>
            <a:r>
              <a:rPr lang="en-US" altLang="zh-CN" sz="2800" smtClean="0"/>
              <a:t>,</a:t>
            </a:r>
            <a:r>
              <a:rPr lang="zh-CN" altLang="zh-CN" sz="2800" smtClean="0"/>
              <a:t>阿什莫林博物馆</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属于重要的世界文化遗产</a:t>
            </a:r>
            <a:endParaRPr lang="zh-CN" altLang="zh-CN" sz="2800" smtClean="0"/>
          </a:p>
          <a:p>
            <a:r>
              <a:rPr lang="en-US" altLang="zh-CN" sz="2800" smtClean="0"/>
              <a:t>[B] </a:t>
            </a:r>
            <a:r>
              <a:rPr lang="zh-CN" altLang="zh-CN" sz="2800" smtClean="0"/>
              <a:t>具有传承和保护文化的功能</a:t>
            </a:r>
            <a:endParaRPr lang="zh-CN" altLang="zh-CN" sz="2800" smtClean="0"/>
          </a:p>
          <a:p>
            <a:r>
              <a:rPr lang="en-US" altLang="zh-CN" sz="2800" smtClean="0"/>
              <a:t>[C] </a:t>
            </a:r>
            <a:r>
              <a:rPr lang="zh-CN" altLang="zh-CN" sz="2800" smtClean="0"/>
              <a:t>见证了英国对外殖民扩张</a:t>
            </a:r>
            <a:endParaRPr lang="zh-CN" altLang="zh-CN" sz="2800" smtClean="0"/>
          </a:p>
          <a:p>
            <a:r>
              <a:rPr lang="en-US" altLang="zh-CN" sz="2800" smtClean="0"/>
              <a:t>[D] </a:t>
            </a:r>
            <a:r>
              <a:rPr lang="zh-CN" altLang="zh-CN" sz="2800" smtClean="0"/>
              <a:t>展示了英国传统的优秀文化</a:t>
            </a:r>
            <a:endParaRPr lang="zh-CN" altLang="zh-CN" sz="2800"/>
          </a:p>
        </p:txBody>
      </p:sp>
      <p:sp>
        <p:nvSpPr>
          <p:cNvPr id="4" name="TextBox 3"/>
          <p:cNvSpPr txBox="1"/>
          <p:nvPr/>
        </p:nvSpPr>
        <p:spPr>
          <a:xfrm>
            <a:off x="10926806" y="1772816"/>
            <a:ext cx="785818" cy="950709"/>
          </a:xfrm>
          <a:prstGeom prst="rect">
            <a:avLst/>
          </a:prstGeom>
          <a:noFill/>
        </p:spPr>
        <p:txBody>
          <a:bodyPr wrap="square" rtlCol="0">
            <a:spAutoFit/>
          </a:bodyPr>
          <a:lstStyle/>
          <a:p>
            <a:r>
              <a:rPr lang="en-US" altLang="zh-CN" sz="5000" smtClean="0">
                <a:solidFill>
                  <a:srgbClr val="FF0000"/>
                </a:solidFill>
              </a:rPr>
              <a:t>B</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344" y="1207319"/>
            <a:ext cx="11761432" cy="337380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该博物馆保存的艺术品时间久远、来源广</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对文物艺术品及其背后的文化起到了传承与保护作用</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仅凭材料信息无法说明阿什莫林博物馆本身是重要的世界文化遗产</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材料信息未涉及其艺术藏品具体来源</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无法得知其是否来自英国的殖民地</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故无法证明这些艺术品见证了英国的对外殖民扩张</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材料中涉及的艺术品大部分来自亚洲和中东地区</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071778"/>
            <a:ext cx="11858708" cy="4013406"/>
          </a:xfrm>
          <a:prstGeom prst="rect">
            <a:avLst/>
          </a:prstGeom>
          <a:noFill/>
        </p:spPr>
        <p:txBody>
          <a:bodyPr wrap="square" rtlCol="0">
            <a:spAutoFit/>
          </a:bodyPr>
          <a:lstStyle/>
          <a:p>
            <a:r>
              <a:rPr lang="en-US" altLang="zh-CN" sz="2800" smtClean="0"/>
              <a:t>4.1964</a:t>
            </a:r>
            <a:r>
              <a:rPr lang="zh-CN" altLang="zh-CN" sz="2800" smtClean="0"/>
              <a:t>年的《国际古迹保护与修复宪章》规定</a:t>
            </a:r>
            <a:r>
              <a:rPr lang="en-US" altLang="zh-CN" sz="2800" smtClean="0"/>
              <a:t>:</a:t>
            </a:r>
            <a:r>
              <a:rPr lang="zh-CN" altLang="zh-CN" sz="2800" smtClean="0"/>
              <a:t>古迹保护与修复目的旨在保存和展示古迹的美学与历史价值</a:t>
            </a:r>
            <a:r>
              <a:rPr lang="en-US" altLang="zh-CN" sz="2800" smtClean="0"/>
              <a:t>,</a:t>
            </a:r>
            <a:r>
              <a:rPr lang="zh-CN" altLang="zh-CN" sz="2800" smtClean="0"/>
              <a:t>并以尊重原始材料和确凿文献为依据。一旦出现臆测</a:t>
            </a:r>
            <a:r>
              <a:rPr lang="en-US" altLang="zh-CN" sz="2800" smtClean="0"/>
              <a:t>,</a:t>
            </a:r>
            <a:r>
              <a:rPr lang="zh-CN" altLang="zh-CN" sz="2800" smtClean="0"/>
              <a:t>必须立即予以停止。这一规定强调对古迹保护与修复应</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以真实性为第一要义</a:t>
            </a:r>
            <a:endParaRPr lang="zh-CN" altLang="zh-CN" sz="2800" smtClean="0"/>
          </a:p>
          <a:p>
            <a:r>
              <a:rPr lang="en-US" altLang="zh-CN" sz="2800" smtClean="0"/>
              <a:t>[B] </a:t>
            </a:r>
            <a:r>
              <a:rPr lang="zh-CN" altLang="zh-CN" sz="2800" smtClean="0"/>
              <a:t>以艺术性为审美追求</a:t>
            </a:r>
            <a:endParaRPr lang="zh-CN" altLang="zh-CN" sz="2800" smtClean="0"/>
          </a:p>
          <a:p>
            <a:r>
              <a:rPr lang="en-US" altLang="zh-CN" sz="2800" smtClean="0"/>
              <a:t>[C] </a:t>
            </a:r>
            <a:r>
              <a:rPr lang="zh-CN" altLang="zh-CN" sz="2800" smtClean="0"/>
              <a:t>以主观性为研究依据</a:t>
            </a:r>
            <a:endParaRPr lang="zh-CN" altLang="zh-CN" sz="2800" smtClean="0"/>
          </a:p>
          <a:p>
            <a:r>
              <a:rPr lang="en-US" altLang="zh-CN" sz="2800" smtClean="0"/>
              <a:t>[D] </a:t>
            </a:r>
            <a:r>
              <a:rPr lang="zh-CN" altLang="zh-CN" sz="2800" smtClean="0"/>
              <a:t>以完整性为修复目标</a:t>
            </a:r>
            <a:endParaRPr lang="zh-CN" altLang="zh-CN" sz="2800"/>
          </a:p>
        </p:txBody>
      </p:sp>
      <p:sp>
        <p:nvSpPr>
          <p:cNvPr id="7" name="TextBox 6"/>
          <p:cNvSpPr txBox="1"/>
          <p:nvPr/>
        </p:nvSpPr>
        <p:spPr>
          <a:xfrm>
            <a:off x="11070822" y="1916832"/>
            <a:ext cx="785818" cy="950709"/>
          </a:xfrm>
          <a:prstGeom prst="rect">
            <a:avLst/>
          </a:prstGeom>
          <a:noFill/>
        </p:spPr>
        <p:txBody>
          <a:bodyPr wrap="square" rtlCol="0">
            <a:spAutoFit/>
          </a:bodyPr>
          <a:lstStyle/>
          <a:p>
            <a:r>
              <a:rPr lang="en-US" altLang="zh-CN" sz="5000" smtClean="0">
                <a:solidFill>
                  <a:srgbClr val="FF0000"/>
                </a:solidFill>
              </a:rPr>
              <a:t>A</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9336" y="1351335"/>
            <a:ext cx="11858708" cy="2576667"/>
          </a:xfrm>
          <a:prstGeom prst="rect">
            <a:avLst/>
          </a:prstGeom>
          <a:noFill/>
        </p:spPr>
        <p:txBody>
          <a:bodyPr wrap="square" rtlCol="0">
            <a:spAutoFit/>
          </a:bodyPr>
          <a:lstStyle/>
          <a:p>
            <a:pPr>
              <a:lnSpc>
                <a:spcPct val="150000"/>
              </a:lnSpc>
            </a:pPr>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材料强调了古迹保护与修复必须以“真实性”为第一要义的原则和方法</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材料并未强调以艺术性为审美追求</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不符合题意</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endParaRPr lang="en-US" altLang="zh-CN" sz="2800" smtClean="0">
              <a:latin typeface="楷体" panose="02010609060101010101" pitchFamily="49" charset="-122"/>
              <a:ea typeface="楷体" panose="02010609060101010101" pitchFamily="49" charset="-122"/>
            </a:endParaRPr>
          </a:p>
          <a:p>
            <a:pPr>
              <a:lnSpc>
                <a:spcPct val="150000"/>
              </a:lnSpc>
            </a:pPr>
            <a:r>
              <a:rPr lang="zh-CN" altLang="zh-CN" sz="2800" smtClean="0">
                <a:latin typeface="楷体" panose="02010609060101010101" pitchFamily="49" charset="-122"/>
                <a:ea typeface="楷体" panose="02010609060101010101" pitchFamily="49" charset="-122"/>
              </a:rPr>
              <a:t>“以主观性为研究依据”不符合题意</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材料反映的是保存和展示古迹的美学与历史价值的目标</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并不是以完整性为修复目标</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9525" y="1417981"/>
            <a:ext cx="12192000" cy="108000"/>
          </a:xfrm>
          <a:prstGeom prst="rect">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6" name="组合 4"/>
          <p:cNvGrpSpPr/>
          <p:nvPr/>
        </p:nvGrpSpPr>
        <p:grpSpPr>
          <a:xfrm flipH="1">
            <a:off x="3181610" y="879656"/>
            <a:ext cx="1628505" cy="324011"/>
            <a:chOff x="8988164" y="2998449"/>
            <a:chExt cx="2050177" cy="407908"/>
          </a:xfrm>
        </p:grpSpPr>
        <p:cxnSp>
          <p:nvCxnSpPr>
            <p:cNvPr id="10" name="直接连接符 9"/>
            <p:cNvCxnSpPr>
              <a:stCxn id="15" idx="2"/>
            </p:cNvCxnSpPr>
            <p:nvPr/>
          </p:nvCxnSpPr>
          <p:spPr>
            <a:xfrm>
              <a:off x="9802939" y="3406355"/>
              <a:ext cx="1235402" cy="2"/>
            </a:xfrm>
            <a:prstGeom prst="line">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8988164" y="2998449"/>
              <a:ext cx="1265860" cy="0"/>
            </a:xfrm>
            <a:prstGeom prst="line">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a:stCxn id="15" idx="0"/>
              <a:endCxn id="14" idx="0"/>
            </p:cNvCxnSpPr>
            <p:nvPr/>
          </p:nvCxnSpPr>
          <p:spPr>
            <a:xfrm>
              <a:off x="9802332" y="3208236"/>
              <a:ext cx="451692" cy="0"/>
            </a:xfrm>
            <a:prstGeom prst="line">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13" name="椭圆 8"/>
            <p:cNvSpPr/>
            <p:nvPr/>
          </p:nvSpPr>
          <p:spPr>
            <a:xfrm flipH="1">
              <a:off x="10151035" y="2998449"/>
              <a:ext cx="104894" cy="209787"/>
            </a:xfrm>
            <a:custGeom>
              <a:avLst/>
              <a:gdLst>
                <a:gd name="connsiteX0" fmla="*/ 0 w 1280160"/>
                <a:gd name="connsiteY0" fmla="*/ 640080 h 1280160"/>
                <a:gd name="connsiteX1" fmla="*/ 640080 w 1280160"/>
                <a:gd name="connsiteY1" fmla="*/ 0 h 1280160"/>
                <a:gd name="connsiteX2" fmla="*/ 1280160 w 1280160"/>
                <a:gd name="connsiteY2" fmla="*/ 640080 h 1280160"/>
                <a:gd name="connsiteX3" fmla="*/ 640080 w 1280160"/>
                <a:gd name="connsiteY3" fmla="*/ 1280160 h 1280160"/>
                <a:gd name="connsiteX4" fmla="*/ 0 w 1280160"/>
                <a:gd name="connsiteY4" fmla="*/ 640080 h 1280160"/>
                <a:gd name="connsiteX0-1" fmla="*/ 1280160 w 1371600"/>
                <a:gd name="connsiteY0-2" fmla="*/ 640080 h 1280160"/>
                <a:gd name="connsiteX1-3" fmla="*/ 640080 w 1371600"/>
                <a:gd name="connsiteY1-4" fmla="*/ 1280160 h 1280160"/>
                <a:gd name="connsiteX2-5" fmla="*/ 0 w 1371600"/>
                <a:gd name="connsiteY2-6" fmla="*/ 640080 h 1280160"/>
                <a:gd name="connsiteX3-7" fmla="*/ 640080 w 1371600"/>
                <a:gd name="connsiteY3-8" fmla="*/ 0 h 1280160"/>
                <a:gd name="connsiteX4-9" fmla="*/ 1371600 w 1371600"/>
                <a:gd name="connsiteY4-10" fmla="*/ 731520 h 1280160"/>
                <a:gd name="connsiteX0-11" fmla="*/ 1280160 w 1280160"/>
                <a:gd name="connsiteY0-12" fmla="*/ 640080 h 1280160"/>
                <a:gd name="connsiteX1-13" fmla="*/ 640080 w 1280160"/>
                <a:gd name="connsiteY1-14" fmla="*/ 1280160 h 1280160"/>
                <a:gd name="connsiteX2-15" fmla="*/ 0 w 1280160"/>
                <a:gd name="connsiteY2-16" fmla="*/ 640080 h 1280160"/>
                <a:gd name="connsiteX3-17" fmla="*/ 640080 w 1280160"/>
                <a:gd name="connsiteY3-18" fmla="*/ 0 h 1280160"/>
                <a:gd name="connsiteX0-19" fmla="*/ 640080 w 640080"/>
                <a:gd name="connsiteY0-20" fmla="*/ 1280160 h 1280160"/>
                <a:gd name="connsiteX1-21" fmla="*/ 0 w 640080"/>
                <a:gd name="connsiteY1-22" fmla="*/ 640080 h 1280160"/>
                <a:gd name="connsiteX2-23" fmla="*/ 640080 w 640080"/>
                <a:gd name="connsiteY2-24" fmla="*/ 0 h 1280160"/>
              </a:gdLst>
              <a:ahLst/>
              <a:cxnLst>
                <a:cxn ang="0">
                  <a:pos x="connsiteX0-1" y="connsiteY0-2"/>
                </a:cxn>
                <a:cxn ang="0">
                  <a:pos x="connsiteX1-3" y="connsiteY1-4"/>
                </a:cxn>
                <a:cxn ang="0">
                  <a:pos x="connsiteX2-5" y="connsiteY2-6"/>
                </a:cxn>
              </a:cxnLst>
              <a:rect l="l" t="t" r="r" b="b"/>
              <a:pathLst>
                <a:path w="640080" h="1280160">
                  <a:moveTo>
                    <a:pt x="640080" y="1280160"/>
                  </a:moveTo>
                  <a:cubicBezTo>
                    <a:pt x="286574" y="1280160"/>
                    <a:pt x="0" y="993586"/>
                    <a:pt x="0" y="640080"/>
                  </a:cubicBezTo>
                  <a:cubicBezTo>
                    <a:pt x="0" y="286574"/>
                    <a:pt x="286574" y="0"/>
                    <a:pt x="640080" y="0"/>
                  </a:cubicBezTo>
                </a:path>
              </a:pathLst>
            </a:custGeom>
            <a:noFill/>
            <a:ln w="12700">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FFFFFF"/>
                </a:solidFill>
                <a:effectLst/>
                <a:uLnTx/>
                <a:uFillTx/>
                <a:latin typeface="Hanson"/>
                <a:ea typeface="思源黑体 CN Normal" panose="020B0400000000000000" charset="-122"/>
                <a:cs typeface="+mn-cs"/>
              </a:endParaRPr>
            </a:p>
          </p:txBody>
        </p:sp>
        <p:sp>
          <p:nvSpPr>
            <p:cNvPr id="14" name="椭圆 8"/>
            <p:cNvSpPr/>
            <p:nvPr/>
          </p:nvSpPr>
          <p:spPr>
            <a:xfrm flipH="1">
              <a:off x="10254024" y="2998449"/>
              <a:ext cx="104894" cy="209787"/>
            </a:xfrm>
            <a:custGeom>
              <a:avLst/>
              <a:gdLst>
                <a:gd name="connsiteX0" fmla="*/ 0 w 1280160"/>
                <a:gd name="connsiteY0" fmla="*/ 640080 h 1280160"/>
                <a:gd name="connsiteX1" fmla="*/ 640080 w 1280160"/>
                <a:gd name="connsiteY1" fmla="*/ 0 h 1280160"/>
                <a:gd name="connsiteX2" fmla="*/ 1280160 w 1280160"/>
                <a:gd name="connsiteY2" fmla="*/ 640080 h 1280160"/>
                <a:gd name="connsiteX3" fmla="*/ 640080 w 1280160"/>
                <a:gd name="connsiteY3" fmla="*/ 1280160 h 1280160"/>
                <a:gd name="connsiteX4" fmla="*/ 0 w 1280160"/>
                <a:gd name="connsiteY4" fmla="*/ 640080 h 1280160"/>
                <a:gd name="connsiteX0-1" fmla="*/ 1280160 w 1371600"/>
                <a:gd name="connsiteY0-2" fmla="*/ 640080 h 1280160"/>
                <a:gd name="connsiteX1-3" fmla="*/ 640080 w 1371600"/>
                <a:gd name="connsiteY1-4" fmla="*/ 1280160 h 1280160"/>
                <a:gd name="connsiteX2-5" fmla="*/ 0 w 1371600"/>
                <a:gd name="connsiteY2-6" fmla="*/ 640080 h 1280160"/>
                <a:gd name="connsiteX3-7" fmla="*/ 640080 w 1371600"/>
                <a:gd name="connsiteY3-8" fmla="*/ 0 h 1280160"/>
                <a:gd name="connsiteX4-9" fmla="*/ 1371600 w 1371600"/>
                <a:gd name="connsiteY4-10" fmla="*/ 731520 h 1280160"/>
                <a:gd name="connsiteX0-11" fmla="*/ 1280160 w 1280160"/>
                <a:gd name="connsiteY0-12" fmla="*/ 640080 h 1280160"/>
                <a:gd name="connsiteX1-13" fmla="*/ 640080 w 1280160"/>
                <a:gd name="connsiteY1-14" fmla="*/ 1280160 h 1280160"/>
                <a:gd name="connsiteX2-15" fmla="*/ 0 w 1280160"/>
                <a:gd name="connsiteY2-16" fmla="*/ 640080 h 1280160"/>
                <a:gd name="connsiteX3-17" fmla="*/ 640080 w 1280160"/>
                <a:gd name="connsiteY3-18" fmla="*/ 0 h 1280160"/>
                <a:gd name="connsiteX0-19" fmla="*/ 640080 w 640080"/>
                <a:gd name="connsiteY0-20" fmla="*/ 1280160 h 1280160"/>
                <a:gd name="connsiteX1-21" fmla="*/ 0 w 640080"/>
                <a:gd name="connsiteY1-22" fmla="*/ 640080 h 1280160"/>
                <a:gd name="connsiteX2-23" fmla="*/ 640080 w 640080"/>
                <a:gd name="connsiteY2-24" fmla="*/ 0 h 1280160"/>
              </a:gdLst>
              <a:ahLst/>
              <a:cxnLst>
                <a:cxn ang="0">
                  <a:pos x="connsiteX0-1" y="connsiteY0-2"/>
                </a:cxn>
                <a:cxn ang="0">
                  <a:pos x="connsiteX1-3" y="connsiteY1-4"/>
                </a:cxn>
                <a:cxn ang="0">
                  <a:pos x="connsiteX2-5" y="connsiteY2-6"/>
                </a:cxn>
              </a:cxnLst>
              <a:rect l="l" t="t" r="r" b="b"/>
              <a:pathLst>
                <a:path w="640080" h="1280160">
                  <a:moveTo>
                    <a:pt x="640080" y="1280160"/>
                  </a:moveTo>
                  <a:cubicBezTo>
                    <a:pt x="286574" y="1280160"/>
                    <a:pt x="0" y="993586"/>
                    <a:pt x="0" y="640080"/>
                  </a:cubicBezTo>
                  <a:cubicBezTo>
                    <a:pt x="0" y="286574"/>
                    <a:pt x="286574" y="0"/>
                    <a:pt x="640080" y="0"/>
                  </a:cubicBezTo>
                </a:path>
              </a:pathLst>
            </a:custGeom>
            <a:noFill/>
            <a:ln w="12700">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FFFFFF"/>
                </a:solidFill>
                <a:effectLst/>
                <a:uLnTx/>
                <a:uFillTx/>
                <a:latin typeface="Hanson"/>
                <a:ea typeface="思源黑体 CN Normal" panose="020B0400000000000000" charset="-122"/>
                <a:cs typeface="+mn-cs"/>
              </a:endParaRPr>
            </a:p>
          </p:txBody>
        </p:sp>
        <p:sp>
          <p:nvSpPr>
            <p:cNvPr id="15" name="弧形 14"/>
            <p:cNvSpPr/>
            <p:nvPr/>
          </p:nvSpPr>
          <p:spPr>
            <a:xfrm flipH="1">
              <a:off x="9703271" y="3208236"/>
              <a:ext cx="198121" cy="198121"/>
            </a:xfrm>
            <a:prstGeom prst="arc">
              <a:avLst>
                <a:gd name="adj1" fmla="val 16200000"/>
                <a:gd name="adj2" fmla="val 5421095"/>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Hanson"/>
                <a:ea typeface="思源黑体 CN Normal" panose="020B0400000000000000" charset="-122"/>
                <a:cs typeface="+mn-cs"/>
              </a:endParaRPr>
            </a:p>
          </p:txBody>
        </p:sp>
        <p:sp>
          <p:nvSpPr>
            <p:cNvPr id="16" name="弧形 15"/>
            <p:cNvSpPr/>
            <p:nvPr/>
          </p:nvSpPr>
          <p:spPr>
            <a:xfrm flipH="1">
              <a:off x="9808547" y="3208236"/>
              <a:ext cx="198121" cy="198121"/>
            </a:xfrm>
            <a:prstGeom prst="arc">
              <a:avLst>
                <a:gd name="adj1" fmla="val 16200000"/>
                <a:gd name="adj2" fmla="val 5421095"/>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Hanson"/>
                <a:ea typeface="思源黑体 CN Normal" panose="020B0400000000000000" charset="-122"/>
                <a:cs typeface="+mn-cs"/>
              </a:endParaRPr>
            </a:p>
          </p:txBody>
        </p:sp>
      </p:grpSp>
      <p:grpSp>
        <p:nvGrpSpPr>
          <p:cNvPr id="17" name="组合 12"/>
          <p:cNvGrpSpPr/>
          <p:nvPr/>
        </p:nvGrpSpPr>
        <p:grpSpPr>
          <a:xfrm rot="10800000">
            <a:off x="4975807" y="642918"/>
            <a:ext cx="2334639" cy="560749"/>
            <a:chOff x="1768536" y="2312557"/>
            <a:chExt cx="3718560" cy="1116443"/>
          </a:xfrm>
        </p:grpSpPr>
        <p:sp>
          <p:nvSpPr>
            <p:cNvPr id="18" name="缺角矩形 17"/>
            <p:cNvSpPr/>
            <p:nvPr/>
          </p:nvSpPr>
          <p:spPr>
            <a:xfrm>
              <a:off x="1768536" y="2312557"/>
              <a:ext cx="3718560" cy="1116443"/>
            </a:xfrm>
            <a:prstGeom prst="plaque">
              <a:avLst/>
            </a:prstGeom>
            <a:solidFill>
              <a:schemeClr val="accent1"/>
            </a:solidFill>
            <a:ln w="12700" cap="flat" cmpd="sng" algn="ctr">
              <a:noFill/>
              <a:prstDash val="solid"/>
              <a:miter lim="800000"/>
            </a:ln>
            <a:effectLst/>
            <a:extLst>
              <a:ext uri="{91240B29-F687-4F45-9708-019B960494DF}">
                <a14:hiddenLine xmlns:a14="http://schemas.microsoft.com/office/drawing/2010/main" w="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缺角矩形 18"/>
            <p:cNvSpPr/>
            <p:nvPr/>
          </p:nvSpPr>
          <p:spPr>
            <a:xfrm>
              <a:off x="1813560" y="2357942"/>
              <a:ext cx="3627120" cy="1025672"/>
            </a:xfrm>
            <a:prstGeom prst="plaque">
              <a:avLst/>
            </a:prstGeom>
            <a:solidFill>
              <a:schemeClr val="accent1"/>
            </a:solidFill>
            <a:ln w="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16"/>
          <p:cNvGrpSpPr/>
          <p:nvPr/>
        </p:nvGrpSpPr>
        <p:grpSpPr>
          <a:xfrm>
            <a:off x="7453322" y="879656"/>
            <a:ext cx="1628505" cy="324011"/>
            <a:chOff x="8988164" y="2998449"/>
            <a:chExt cx="2050177" cy="407908"/>
          </a:xfrm>
        </p:grpSpPr>
        <p:cxnSp>
          <p:nvCxnSpPr>
            <p:cNvPr id="21" name="直接连接符 20"/>
            <p:cNvCxnSpPr>
              <a:stCxn id="26" idx="2"/>
            </p:cNvCxnSpPr>
            <p:nvPr/>
          </p:nvCxnSpPr>
          <p:spPr>
            <a:xfrm>
              <a:off x="9802939" y="3406355"/>
              <a:ext cx="1235402" cy="2"/>
            </a:xfrm>
            <a:prstGeom prst="line">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8988164" y="2998449"/>
              <a:ext cx="1265860" cy="0"/>
            </a:xfrm>
            <a:prstGeom prst="line">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a:stCxn id="26" idx="0"/>
              <a:endCxn id="25" idx="0"/>
            </p:cNvCxnSpPr>
            <p:nvPr/>
          </p:nvCxnSpPr>
          <p:spPr>
            <a:xfrm>
              <a:off x="9802332" y="3208236"/>
              <a:ext cx="451692" cy="0"/>
            </a:xfrm>
            <a:prstGeom prst="line">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cxnSp>
        <p:sp>
          <p:nvSpPr>
            <p:cNvPr id="24" name="椭圆 8"/>
            <p:cNvSpPr/>
            <p:nvPr/>
          </p:nvSpPr>
          <p:spPr>
            <a:xfrm flipH="1">
              <a:off x="10151035" y="2998449"/>
              <a:ext cx="104894" cy="209787"/>
            </a:xfrm>
            <a:custGeom>
              <a:avLst/>
              <a:gdLst>
                <a:gd name="connsiteX0" fmla="*/ 0 w 1280160"/>
                <a:gd name="connsiteY0" fmla="*/ 640080 h 1280160"/>
                <a:gd name="connsiteX1" fmla="*/ 640080 w 1280160"/>
                <a:gd name="connsiteY1" fmla="*/ 0 h 1280160"/>
                <a:gd name="connsiteX2" fmla="*/ 1280160 w 1280160"/>
                <a:gd name="connsiteY2" fmla="*/ 640080 h 1280160"/>
                <a:gd name="connsiteX3" fmla="*/ 640080 w 1280160"/>
                <a:gd name="connsiteY3" fmla="*/ 1280160 h 1280160"/>
                <a:gd name="connsiteX4" fmla="*/ 0 w 1280160"/>
                <a:gd name="connsiteY4" fmla="*/ 640080 h 1280160"/>
                <a:gd name="connsiteX0-1" fmla="*/ 1280160 w 1371600"/>
                <a:gd name="connsiteY0-2" fmla="*/ 640080 h 1280160"/>
                <a:gd name="connsiteX1-3" fmla="*/ 640080 w 1371600"/>
                <a:gd name="connsiteY1-4" fmla="*/ 1280160 h 1280160"/>
                <a:gd name="connsiteX2-5" fmla="*/ 0 w 1371600"/>
                <a:gd name="connsiteY2-6" fmla="*/ 640080 h 1280160"/>
                <a:gd name="connsiteX3-7" fmla="*/ 640080 w 1371600"/>
                <a:gd name="connsiteY3-8" fmla="*/ 0 h 1280160"/>
                <a:gd name="connsiteX4-9" fmla="*/ 1371600 w 1371600"/>
                <a:gd name="connsiteY4-10" fmla="*/ 731520 h 1280160"/>
                <a:gd name="connsiteX0-11" fmla="*/ 1280160 w 1280160"/>
                <a:gd name="connsiteY0-12" fmla="*/ 640080 h 1280160"/>
                <a:gd name="connsiteX1-13" fmla="*/ 640080 w 1280160"/>
                <a:gd name="connsiteY1-14" fmla="*/ 1280160 h 1280160"/>
                <a:gd name="connsiteX2-15" fmla="*/ 0 w 1280160"/>
                <a:gd name="connsiteY2-16" fmla="*/ 640080 h 1280160"/>
                <a:gd name="connsiteX3-17" fmla="*/ 640080 w 1280160"/>
                <a:gd name="connsiteY3-18" fmla="*/ 0 h 1280160"/>
                <a:gd name="connsiteX0-19" fmla="*/ 640080 w 640080"/>
                <a:gd name="connsiteY0-20" fmla="*/ 1280160 h 1280160"/>
                <a:gd name="connsiteX1-21" fmla="*/ 0 w 640080"/>
                <a:gd name="connsiteY1-22" fmla="*/ 640080 h 1280160"/>
                <a:gd name="connsiteX2-23" fmla="*/ 640080 w 640080"/>
                <a:gd name="connsiteY2-24" fmla="*/ 0 h 1280160"/>
              </a:gdLst>
              <a:ahLst/>
              <a:cxnLst>
                <a:cxn ang="0">
                  <a:pos x="connsiteX0-1" y="connsiteY0-2"/>
                </a:cxn>
                <a:cxn ang="0">
                  <a:pos x="connsiteX1-3" y="connsiteY1-4"/>
                </a:cxn>
                <a:cxn ang="0">
                  <a:pos x="connsiteX2-5" y="connsiteY2-6"/>
                </a:cxn>
              </a:cxnLst>
              <a:rect l="l" t="t" r="r" b="b"/>
              <a:pathLst>
                <a:path w="640080" h="1280160">
                  <a:moveTo>
                    <a:pt x="640080" y="1280160"/>
                  </a:moveTo>
                  <a:cubicBezTo>
                    <a:pt x="286574" y="1280160"/>
                    <a:pt x="0" y="993586"/>
                    <a:pt x="0" y="640080"/>
                  </a:cubicBezTo>
                  <a:cubicBezTo>
                    <a:pt x="0" y="286574"/>
                    <a:pt x="286574" y="0"/>
                    <a:pt x="640080" y="0"/>
                  </a:cubicBezTo>
                </a:path>
              </a:pathLst>
            </a:custGeom>
            <a:noFill/>
            <a:ln w="12700">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FFFFFF"/>
                </a:solidFill>
                <a:effectLst/>
                <a:uLnTx/>
                <a:uFillTx/>
                <a:latin typeface="Hanson"/>
                <a:ea typeface="思源黑体 CN Normal" panose="020B0400000000000000" charset="-122"/>
                <a:cs typeface="+mn-cs"/>
              </a:endParaRPr>
            </a:p>
          </p:txBody>
        </p:sp>
        <p:sp>
          <p:nvSpPr>
            <p:cNvPr id="25" name="椭圆 8"/>
            <p:cNvSpPr/>
            <p:nvPr/>
          </p:nvSpPr>
          <p:spPr>
            <a:xfrm flipH="1">
              <a:off x="10254024" y="2998449"/>
              <a:ext cx="104894" cy="209787"/>
            </a:xfrm>
            <a:custGeom>
              <a:avLst/>
              <a:gdLst>
                <a:gd name="connsiteX0" fmla="*/ 0 w 1280160"/>
                <a:gd name="connsiteY0" fmla="*/ 640080 h 1280160"/>
                <a:gd name="connsiteX1" fmla="*/ 640080 w 1280160"/>
                <a:gd name="connsiteY1" fmla="*/ 0 h 1280160"/>
                <a:gd name="connsiteX2" fmla="*/ 1280160 w 1280160"/>
                <a:gd name="connsiteY2" fmla="*/ 640080 h 1280160"/>
                <a:gd name="connsiteX3" fmla="*/ 640080 w 1280160"/>
                <a:gd name="connsiteY3" fmla="*/ 1280160 h 1280160"/>
                <a:gd name="connsiteX4" fmla="*/ 0 w 1280160"/>
                <a:gd name="connsiteY4" fmla="*/ 640080 h 1280160"/>
                <a:gd name="connsiteX0-1" fmla="*/ 1280160 w 1371600"/>
                <a:gd name="connsiteY0-2" fmla="*/ 640080 h 1280160"/>
                <a:gd name="connsiteX1-3" fmla="*/ 640080 w 1371600"/>
                <a:gd name="connsiteY1-4" fmla="*/ 1280160 h 1280160"/>
                <a:gd name="connsiteX2-5" fmla="*/ 0 w 1371600"/>
                <a:gd name="connsiteY2-6" fmla="*/ 640080 h 1280160"/>
                <a:gd name="connsiteX3-7" fmla="*/ 640080 w 1371600"/>
                <a:gd name="connsiteY3-8" fmla="*/ 0 h 1280160"/>
                <a:gd name="connsiteX4-9" fmla="*/ 1371600 w 1371600"/>
                <a:gd name="connsiteY4-10" fmla="*/ 731520 h 1280160"/>
                <a:gd name="connsiteX0-11" fmla="*/ 1280160 w 1280160"/>
                <a:gd name="connsiteY0-12" fmla="*/ 640080 h 1280160"/>
                <a:gd name="connsiteX1-13" fmla="*/ 640080 w 1280160"/>
                <a:gd name="connsiteY1-14" fmla="*/ 1280160 h 1280160"/>
                <a:gd name="connsiteX2-15" fmla="*/ 0 w 1280160"/>
                <a:gd name="connsiteY2-16" fmla="*/ 640080 h 1280160"/>
                <a:gd name="connsiteX3-17" fmla="*/ 640080 w 1280160"/>
                <a:gd name="connsiteY3-18" fmla="*/ 0 h 1280160"/>
                <a:gd name="connsiteX0-19" fmla="*/ 640080 w 640080"/>
                <a:gd name="connsiteY0-20" fmla="*/ 1280160 h 1280160"/>
                <a:gd name="connsiteX1-21" fmla="*/ 0 w 640080"/>
                <a:gd name="connsiteY1-22" fmla="*/ 640080 h 1280160"/>
                <a:gd name="connsiteX2-23" fmla="*/ 640080 w 640080"/>
                <a:gd name="connsiteY2-24" fmla="*/ 0 h 1280160"/>
              </a:gdLst>
              <a:ahLst/>
              <a:cxnLst>
                <a:cxn ang="0">
                  <a:pos x="connsiteX0-1" y="connsiteY0-2"/>
                </a:cxn>
                <a:cxn ang="0">
                  <a:pos x="connsiteX1-3" y="connsiteY1-4"/>
                </a:cxn>
                <a:cxn ang="0">
                  <a:pos x="connsiteX2-5" y="connsiteY2-6"/>
                </a:cxn>
              </a:cxnLst>
              <a:rect l="l" t="t" r="r" b="b"/>
              <a:pathLst>
                <a:path w="640080" h="1280160">
                  <a:moveTo>
                    <a:pt x="640080" y="1280160"/>
                  </a:moveTo>
                  <a:cubicBezTo>
                    <a:pt x="286574" y="1280160"/>
                    <a:pt x="0" y="993586"/>
                    <a:pt x="0" y="640080"/>
                  </a:cubicBezTo>
                  <a:cubicBezTo>
                    <a:pt x="0" y="286574"/>
                    <a:pt x="286574" y="0"/>
                    <a:pt x="640080" y="0"/>
                  </a:cubicBezTo>
                </a:path>
              </a:pathLst>
            </a:custGeom>
            <a:noFill/>
            <a:ln w="12700">
              <a:solidFill>
                <a:schemeClr val="accent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400" b="0" i="0" u="none" strike="noStrike" kern="1200" cap="none" spc="0" normalizeH="0" baseline="0" noProof="0">
                <a:ln>
                  <a:noFill/>
                </a:ln>
                <a:solidFill>
                  <a:srgbClr val="FFFFFF"/>
                </a:solidFill>
                <a:effectLst/>
                <a:uLnTx/>
                <a:uFillTx/>
                <a:latin typeface="Hanson"/>
                <a:ea typeface="思源黑体 CN Normal" panose="020B0400000000000000" charset="-122"/>
                <a:cs typeface="+mn-cs"/>
              </a:endParaRPr>
            </a:p>
          </p:txBody>
        </p:sp>
        <p:sp>
          <p:nvSpPr>
            <p:cNvPr id="26" name="弧形 25"/>
            <p:cNvSpPr/>
            <p:nvPr/>
          </p:nvSpPr>
          <p:spPr>
            <a:xfrm flipH="1">
              <a:off x="9703271" y="3208236"/>
              <a:ext cx="198121" cy="198121"/>
            </a:xfrm>
            <a:prstGeom prst="arc">
              <a:avLst>
                <a:gd name="adj1" fmla="val 16200000"/>
                <a:gd name="adj2" fmla="val 5421095"/>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Hanson"/>
                <a:ea typeface="思源黑体 CN Normal" panose="020B0400000000000000" charset="-122"/>
                <a:cs typeface="+mn-cs"/>
              </a:endParaRPr>
            </a:p>
          </p:txBody>
        </p:sp>
        <p:sp>
          <p:nvSpPr>
            <p:cNvPr id="27" name="弧形 26"/>
            <p:cNvSpPr/>
            <p:nvPr/>
          </p:nvSpPr>
          <p:spPr>
            <a:xfrm flipH="1">
              <a:off x="9808547" y="3208236"/>
              <a:ext cx="198121" cy="198121"/>
            </a:xfrm>
            <a:prstGeom prst="arc">
              <a:avLst>
                <a:gd name="adj1" fmla="val 16200000"/>
                <a:gd name="adj2" fmla="val 5421095"/>
              </a:avLst>
            </a:prstGeom>
            <a:ln w="12700">
              <a:solidFill>
                <a:schemeClr val="accent1">
                  <a:alpha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Hanson"/>
                <a:ea typeface="思源黑体 CN Normal" panose="020B0400000000000000" charset="-122"/>
                <a:cs typeface="+mn-cs"/>
              </a:endParaRPr>
            </a:p>
          </p:txBody>
        </p:sp>
      </p:grpSp>
      <p:sp>
        <p:nvSpPr>
          <p:cNvPr id="7" name="TextBox 6"/>
          <p:cNvSpPr txBox="1"/>
          <p:nvPr/>
        </p:nvSpPr>
        <p:spPr>
          <a:xfrm>
            <a:off x="4943467" y="509567"/>
            <a:ext cx="2428892" cy="710387"/>
          </a:xfrm>
          <a:prstGeom prst="rect">
            <a:avLst/>
          </a:prstGeom>
          <a:noFill/>
        </p:spPr>
        <p:txBody>
          <a:bodyPr wrap="square" rtlCol="0">
            <a:spAutoFit/>
          </a:bodyPr>
          <a:lstStyle/>
          <a:p>
            <a:pPr algn="ctr"/>
            <a:r>
              <a:rPr lang="zh-CN" altLang="en-US" sz="3600" smtClean="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rPr>
              <a:t>课时作业</a:t>
            </a:r>
            <a:endParaRPr lang="zh-CN" altLang="en-US" sz="3600" smtClean="0">
              <a:solidFill>
                <a:schemeClr val="bg1"/>
              </a:solidFill>
              <a:effectLst>
                <a:outerShdw blurRad="38100" dist="38100" dir="2700000" algn="tl">
                  <a:srgbClr val="000000">
                    <a:alpha val="43137"/>
                  </a:srgbClr>
                </a:outerShdw>
              </a:effectLst>
              <a:latin typeface="黑体" panose="02010609060101010101" charset="-122"/>
              <a:ea typeface="黑体" panose="02010609060101010101" charset="-122"/>
            </a:endParaRPr>
          </a:p>
        </p:txBody>
      </p:sp>
      <p:sp>
        <p:nvSpPr>
          <p:cNvPr id="8" name="TextBox 7"/>
          <p:cNvSpPr txBox="1"/>
          <p:nvPr/>
        </p:nvSpPr>
        <p:spPr>
          <a:xfrm>
            <a:off x="95208" y="1628800"/>
            <a:ext cx="11905448" cy="4413516"/>
          </a:xfrm>
          <a:prstGeom prst="rect">
            <a:avLst/>
          </a:prstGeom>
          <a:noFill/>
        </p:spPr>
        <p:txBody>
          <a:bodyPr wrap="square" rtlCol="0">
            <a:spAutoFit/>
          </a:bodyPr>
          <a:lstStyle/>
          <a:p>
            <a:r>
              <a:rPr lang="zh-CN" altLang="en-US" sz="2400" smtClean="0">
                <a:latin typeface="黑体" panose="02010609060101010101" charset="-122"/>
                <a:ea typeface="黑体" panose="02010609060101010101" charset="-122"/>
              </a:rPr>
              <a:t>一、选择题</a:t>
            </a:r>
            <a:r>
              <a:rPr lang="en-US" altLang="zh-CN" sz="2400" smtClean="0">
                <a:latin typeface="黑体" panose="02010609060101010101" charset="-122"/>
                <a:ea typeface="黑体" panose="02010609060101010101" charset="-122"/>
              </a:rPr>
              <a:t>(16</a:t>
            </a:r>
            <a:r>
              <a:rPr lang="zh-CN" altLang="en-US" sz="2400" smtClean="0">
                <a:latin typeface="黑体" panose="02010609060101010101" charset="-122"/>
                <a:ea typeface="黑体" panose="02010609060101010101" charset="-122"/>
              </a:rPr>
              <a:t>小题</a:t>
            </a:r>
            <a:r>
              <a:rPr lang="en-US" altLang="zh-CN" sz="2400" smtClean="0">
                <a:latin typeface="黑体" panose="02010609060101010101" charset="-122"/>
                <a:ea typeface="黑体" panose="02010609060101010101" charset="-122"/>
              </a:rPr>
              <a:t>,</a:t>
            </a:r>
            <a:r>
              <a:rPr lang="zh-CN" altLang="en-US" sz="2400" smtClean="0">
                <a:latin typeface="黑体" panose="02010609060101010101" charset="-122"/>
                <a:ea typeface="黑体" panose="02010609060101010101" charset="-122"/>
              </a:rPr>
              <a:t>每小题</a:t>
            </a:r>
            <a:r>
              <a:rPr lang="en-US" altLang="zh-CN" sz="2400" smtClean="0">
                <a:latin typeface="黑体" panose="02010609060101010101" charset="-122"/>
                <a:ea typeface="黑体" panose="02010609060101010101" charset="-122"/>
              </a:rPr>
              <a:t>4</a:t>
            </a:r>
            <a:r>
              <a:rPr lang="zh-CN" altLang="en-US" sz="2400" smtClean="0">
                <a:latin typeface="黑体" panose="02010609060101010101" charset="-122"/>
                <a:ea typeface="黑体" panose="02010609060101010101" charset="-122"/>
              </a:rPr>
              <a:t>分</a:t>
            </a:r>
            <a:r>
              <a:rPr lang="en-US" altLang="zh-CN" sz="2400" smtClean="0">
                <a:latin typeface="黑体" panose="02010609060101010101" charset="-122"/>
                <a:ea typeface="黑体" panose="02010609060101010101" charset="-122"/>
              </a:rPr>
              <a:t>,</a:t>
            </a:r>
            <a:r>
              <a:rPr lang="zh-CN" altLang="en-US" sz="2400" smtClean="0">
                <a:latin typeface="黑体" panose="02010609060101010101" charset="-122"/>
                <a:ea typeface="黑体" panose="02010609060101010101" charset="-122"/>
              </a:rPr>
              <a:t>共</a:t>
            </a:r>
            <a:r>
              <a:rPr lang="en-US" altLang="zh-CN" sz="2400" smtClean="0">
                <a:latin typeface="黑体" panose="02010609060101010101" charset="-122"/>
                <a:ea typeface="黑体" panose="02010609060101010101" charset="-122"/>
              </a:rPr>
              <a:t>64</a:t>
            </a:r>
            <a:r>
              <a:rPr lang="zh-CN" altLang="en-US" sz="2400" smtClean="0">
                <a:latin typeface="黑体" panose="02010609060101010101" charset="-122"/>
                <a:ea typeface="黑体" panose="02010609060101010101" charset="-122"/>
              </a:rPr>
              <a:t>分</a:t>
            </a:r>
            <a:r>
              <a:rPr lang="en-US" altLang="zh-CN" sz="2400" smtClean="0">
                <a:latin typeface="黑体" panose="02010609060101010101" charset="-122"/>
                <a:ea typeface="黑体" panose="02010609060101010101" charset="-122"/>
              </a:rPr>
              <a:t>)</a:t>
            </a:r>
            <a:endParaRPr lang="en-US" altLang="zh-CN" sz="2400" smtClean="0">
              <a:latin typeface="黑体" panose="02010609060101010101" charset="-122"/>
              <a:ea typeface="黑体" panose="02010609060101010101" charset="-122"/>
            </a:endParaRPr>
          </a:p>
          <a:p>
            <a:r>
              <a:rPr lang="en-US" altLang="zh-CN" sz="2400" smtClean="0"/>
              <a:t>1.</a:t>
            </a:r>
            <a:r>
              <a:rPr lang="en-US" altLang="zh-CN" sz="2400" smtClean="0">
                <a:latin typeface="楷体" panose="02010609060101010101" pitchFamily="49" charset="-122"/>
                <a:ea typeface="楷体" panose="02010609060101010101" pitchFamily="49" charset="-122"/>
              </a:rPr>
              <a:t>(2024·</a:t>
            </a:r>
            <a:r>
              <a:rPr lang="zh-CN" altLang="zh-CN" sz="2400" smtClean="0">
                <a:latin typeface="楷体" panose="02010609060101010101" pitchFamily="49" charset="-122"/>
                <a:ea typeface="楷体" panose="02010609060101010101" pitchFamily="49" charset="-122"/>
              </a:rPr>
              <a:t>福建三明模拟</a:t>
            </a:r>
            <a:r>
              <a:rPr lang="en-US" altLang="zh-CN" sz="2400" smtClean="0">
                <a:latin typeface="楷体" panose="02010609060101010101" pitchFamily="49" charset="-122"/>
                <a:ea typeface="楷体" panose="02010609060101010101" pitchFamily="49" charset="-122"/>
              </a:rPr>
              <a:t>)</a:t>
            </a:r>
            <a:r>
              <a:rPr lang="zh-CN" altLang="zh-CN" sz="2400" smtClean="0"/>
              <a:t>伴随着阵阵悦耳的驼铃和漫天的黄沙</a:t>
            </a:r>
            <a:r>
              <a:rPr lang="en-US" altLang="zh-CN" sz="2400" smtClean="0"/>
              <a:t>,</a:t>
            </a:r>
            <a:r>
              <a:rPr lang="zh-CN" altLang="zh-CN" sz="2400" smtClean="0"/>
              <a:t>葡萄、苜蓿、石榴等作物来到中国。《史记》中“葡萄”写作“蒲陶”</a:t>
            </a:r>
            <a:r>
              <a:rPr lang="en-US" altLang="zh-CN" sz="2400" smtClean="0"/>
              <a:t>,</a:t>
            </a:r>
            <a:r>
              <a:rPr lang="zh-CN" altLang="zh-CN" sz="2400" smtClean="0"/>
              <a:t>是希腊文</a:t>
            </a:r>
            <a:r>
              <a:rPr lang="en-US" altLang="zh-CN" sz="2400" err="1" smtClean="0"/>
              <a:t>Botrus</a:t>
            </a:r>
            <a:r>
              <a:rPr lang="zh-CN" altLang="zh-CN" sz="2400" smtClean="0"/>
              <a:t>的音译。当时中国引进葡萄种植和葡萄酿酒技术。石榴原产波斯</a:t>
            </a:r>
            <a:r>
              <a:rPr lang="en-US" altLang="zh-CN" sz="2400" smtClean="0"/>
              <a:t>,</a:t>
            </a:r>
            <a:r>
              <a:rPr lang="zh-CN" altLang="zh-CN" sz="2400" smtClean="0"/>
              <a:t>中亚、南亚和西亚也都有悠久的栽种历史。这</a:t>
            </a:r>
            <a:r>
              <a:rPr lang="en-US" altLang="zh-CN" sz="2400" smtClean="0"/>
              <a:t>(</a:t>
            </a:r>
            <a:r>
              <a:rPr lang="zh-CN" altLang="zh-CN" sz="2400" smtClean="0"/>
              <a:t>　　</a:t>
            </a:r>
            <a:r>
              <a:rPr lang="en-US" altLang="zh-CN" sz="2400" smtClean="0"/>
              <a:t>)</a:t>
            </a:r>
            <a:endParaRPr lang="zh-CN" altLang="zh-CN" sz="2400" smtClean="0"/>
          </a:p>
          <a:p>
            <a:r>
              <a:rPr lang="en-US" altLang="zh-CN" sz="2400" smtClean="0"/>
              <a:t>[A] </a:t>
            </a:r>
            <a:r>
              <a:rPr lang="zh-CN" altLang="zh-CN" sz="2400" smtClean="0"/>
              <a:t>促进了欧洲殖民扩张</a:t>
            </a:r>
            <a:endParaRPr lang="zh-CN" altLang="zh-CN" sz="2400" smtClean="0"/>
          </a:p>
          <a:p>
            <a:r>
              <a:rPr lang="en-US" altLang="zh-CN" sz="2400" smtClean="0"/>
              <a:t>[B] </a:t>
            </a:r>
            <a:r>
              <a:rPr lang="zh-CN" altLang="zh-CN" sz="2400" smtClean="0"/>
              <a:t>改变了地区人文地理格局</a:t>
            </a:r>
            <a:endParaRPr lang="zh-CN" altLang="zh-CN" sz="2400" smtClean="0"/>
          </a:p>
          <a:p>
            <a:r>
              <a:rPr lang="en-US" altLang="zh-CN" sz="2400" smtClean="0"/>
              <a:t>[C] </a:t>
            </a:r>
            <a:r>
              <a:rPr lang="zh-CN" altLang="zh-CN" sz="2400" smtClean="0"/>
              <a:t>有利于世界文明交流</a:t>
            </a:r>
            <a:endParaRPr lang="zh-CN" altLang="zh-CN" sz="2400" smtClean="0"/>
          </a:p>
          <a:p>
            <a:r>
              <a:rPr lang="en-US" altLang="zh-CN" sz="2400" smtClean="0"/>
              <a:t>[D] </a:t>
            </a:r>
            <a:r>
              <a:rPr lang="zh-CN" altLang="zh-CN" sz="2400" smtClean="0"/>
              <a:t>满足了人们日常生活所需</a:t>
            </a:r>
            <a:endParaRPr lang="zh-CN" altLang="zh-CN" sz="2400" smtClean="0"/>
          </a:p>
        </p:txBody>
      </p:sp>
      <p:sp>
        <p:nvSpPr>
          <p:cNvPr id="9" name="TextBox 8"/>
          <p:cNvSpPr txBox="1"/>
          <p:nvPr/>
        </p:nvSpPr>
        <p:spPr>
          <a:xfrm>
            <a:off x="713330" y="3252449"/>
            <a:ext cx="785818" cy="950709"/>
          </a:xfrm>
          <a:prstGeom prst="rect">
            <a:avLst/>
          </a:prstGeom>
          <a:noFill/>
        </p:spPr>
        <p:txBody>
          <a:bodyPr wrap="square" rtlCol="0">
            <a:spAutoFit/>
          </a:bodyPr>
          <a:lstStyle/>
          <a:p>
            <a:r>
              <a:rPr lang="en-US" altLang="zh-CN" sz="5000" smtClean="0">
                <a:solidFill>
                  <a:srgbClr val="FF0000"/>
                </a:solidFill>
              </a:rPr>
              <a:t>C</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8084" y="1007206"/>
            <a:ext cx="11572956" cy="3933962"/>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葡萄及其相关技术、石榴等通过丝绸之路传播开来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并进入中国</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丰富了人们的生活</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有利于世界文明交流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据材料“阵阵悦耳的驼铃和漫天的黄沙”并结合所学知识可知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材料中外来作物经过陆上丝绸之路传到中国</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与欧洲殖民扩张无关</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 </a:t>
            </a:r>
            <a:r>
              <a:rPr lang="zh-CN" altLang="zh-CN" sz="2800" smtClean="0">
                <a:latin typeface="楷体" panose="02010609060101010101" pitchFamily="49" charset="-122"/>
                <a:ea typeface="楷体" panose="02010609060101010101" pitchFamily="49" charset="-122"/>
              </a:rPr>
              <a:t>材料中的物种交流并未改变地区人文地理格局</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葡萄、石榴等作物来到中国丰富了人们的生活</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但“满足了人们日常生活所需”说法不符合史实</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7216" y="927142"/>
            <a:ext cx="11761432" cy="4573560"/>
          </a:xfrm>
          <a:prstGeom prst="rect">
            <a:avLst/>
          </a:prstGeom>
          <a:noFill/>
        </p:spPr>
        <p:txBody>
          <a:bodyPr wrap="square" rtlCol="0">
            <a:spAutoFit/>
          </a:bodyPr>
          <a:lstStyle/>
          <a:p>
            <a:r>
              <a:rPr lang="en-US" altLang="zh-CN" sz="2800" smtClean="0"/>
              <a:t>2.</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福建福州一模</a:t>
            </a:r>
            <a:r>
              <a:rPr lang="en-US" altLang="zh-CN" sz="2800" smtClean="0">
                <a:latin typeface="楷体" panose="02010609060101010101" pitchFamily="49" charset="-122"/>
                <a:ea typeface="楷体" panose="02010609060101010101" pitchFamily="49" charset="-122"/>
              </a:rPr>
              <a:t>)</a:t>
            </a:r>
            <a:r>
              <a:rPr lang="en-US" altLang="zh-CN" sz="2800" smtClean="0"/>
              <a:t>14</a:t>
            </a:r>
            <a:r>
              <a:rPr lang="zh-CN" altLang="zh-CN" sz="2800" smtClean="0"/>
              <a:t>世纪初</a:t>
            </a:r>
            <a:r>
              <a:rPr lang="en-US" altLang="zh-CN" sz="2800" smtClean="0"/>
              <a:t>,</a:t>
            </a:r>
            <a:r>
              <a:rPr lang="zh-CN" altLang="zh-CN" sz="2800" smtClean="0"/>
              <a:t>旅行家鄂多立克从意大利出发</a:t>
            </a:r>
            <a:r>
              <a:rPr lang="en-US" altLang="zh-CN" sz="2800" smtClean="0"/>
              <a:t>,</a:t>
            </a:r>
            <a:r>
              <a:rPr lang="zh-CN" altLang="zh-CN" sz="2800" smtClean="0"/>
              <a:t>乘船经波斯湾、印度、爪哇、占城等地到达我国广州</a:t>
            </a:r>
            <a:r>
              <a:rPr lang="en-US" altLang="zh-CN" sz="2800" smtClean="0"/>
              <a:t>,</a:t>
            </a:r>
            <a:r>
              <a:rPr lang="zh-CN" altLang="zh-CN" sz="2800" smtClean="0"/>
              <a:t>再经大运河到达大都</a:t>
            </a:r>
            <a:r>
              <a:rPr lang="en-US" altLang="zh-CN" sz="2800" smtClean="0"/>
              <a:t>,</a:t>
            </a:r>
            <a:r>
              <a:rPr lang="zh-CN" altLang="zh-CN" sz="2800" smtClean="0"/>
              <a:t>数年后又从大都出发</a:t>
            </a:r>
            <a:r>
              <a:rPr lang="en-US" altLang="zh-CN" sz="2800" smtClean="0"/>
              <a:t>,</a:t>
            </a:r>
            <a:r>
              <a:rPr lang="zh-CN" altLang="zh-CN" sz="2800" smtClean="0"/>
              <a:t>向西北进入河西走廊、新疆</a:t>
            </a:r>
            <a:r>
              <a:rPr lang="en-US" altLang="zh-CN" sz="2800" smtClean="0"/>
              <a:t>,</a:t>
            </a:r>
            <a:r>
              <a:rPr lang="zh-CN" altLang="zh-CN" sz="2800" smtClean="0"/>
              <a:t>通过中亚归国。由此可知</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大运河联通了陆海丝绸之路</a:t>
            </a:r>
            <a:endParaRPr lang="zh-CN" altLang="zh-CN" sz="2800" smtClean="0"/>
          </a:p>
          <a:p>
            <a:r>
              <a:rPr lang="en-US" altLang="zh-CN" sz="2800" smtClean="0"/>
              <a:t>[B] </a:t>
            </a:r>
            <a:r>
              <a:rPr lang="zh-CN" altLang="zh-CN" sz="2800" smtClean="0"/>
              <a:t>鄂多立克开启了新航路的探索</a:t>
            </a:r>
            <a:endParaRPr lang="zh-CN" altLang="zh-CN" sz="2800" smtClean="0"/>
          </a:p>
          <a:p>
            <a:r>
              <a:rPr lang="en-US" altLang="zh-CN" sz="2800" smtClean="0"/>
              <a:t>[C] </a:t>
            </a:r>
            <a:r>
              <a:rPr lang="zh-CN" altLang="zh-CN" sz="2800" smtClean="0"/>
              <a:t>欧亚大陆商旅往来十分频繁</a:t>
            </a:r>
            <a:endParaRPr lang="zh-CN" altLang="zh-CN" sz="2800" smtClean="0"/>
          </a:p>
          <a:p>
            <a:r>
              <a:rPr lang="en-US" altLang="zh-CN" sz="2800" smtClean="0"/>
              <a:t>[D] </a:t>
            </a:r>
            <a:r>
              <a:rPr lang="zh-CN" altLang="zh-CN" sz="2800" smtClean="0"/>
              <a:t>欧洲人控制了东西方主要商路</a:t>
            </a:r>
            <a:endParaRPr lang="zh-CN" altLang="zh-CN" sz="2800"/>
          </a:p>
        </p:txBody>
      </p:sp>
      <p:sp>
        <p:nvSpPr>
          <p:cNvPr id="5" name="TextBox 4"/>
          <p:cNvSpPr txBox="1"/>
          <p:nvPr/>
        </p:nvSpPr>
        <p:spPr>
          <a:xfrm>
            <a:off x="557654" y="2298415"/>
            <a:ext cx="785818" cy="950709"/>
          </a:xfrm>
          <a:prstGeom prst="rect">
            <a:avLst/>
          </a:prstGeom>
          <a:noFill/>
        </p:spPr>
        <p:txBody>
          <a:bodyPr wrap="square" rtlCol="0">
            <a:spAutoFit/>
          </a:bodyPr>
          <a:lstStyle/>
          <a:p>
            <a:r>
              <a:rPr lang="en-US" sz="5000" smtClean="0">
                <a:solidFill>
                  <a:srgbClr val="FF0000"/>
                </a:solidFill>
              </a:rPr>
              <a:t>A</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nvGraphicFramePr>
        <p:xfrm>
          <a:off x="191344" y="1212536"/>
          <a:ext cx="11665296" cy="2498968"/>
        </p:xfrm>
        <a:graphic>
          <a:graphicData uri="http://schemas.openxmlformats.org/drawingml/2006/table">
            <a:tbl>
              <a:tblPr/>
              <a:tblGrid>
                <a:gridCol w="1440160"/>
                <a:gridCol w="10225136"/>
              </a:tblGrid>
              <a:tr h="624742">
                <a:tc rowSpan="3">
                  <a:txBody>
                    <a:bodyPr wrap="square"/>
                    <a:lstStyle/>
                    <a:p>
                      <a:pPr algn="ctr">
                        <a:lnSpc>
                          <a:spcPct val="100000"/>
                        </a:lnSpc>
                        <a:spcAft>
                          <a:spcPct val="0"/>
                        </a:spcAft>
                      </a:pPr>
                      <a:r>
                        <a:rPr lang="zh-CN" sz="2800" b="1" smtClean="0">
                          <a:latin typeface="黑体" panose="02010609060101010101" charset="-122"/>
                          <a:ea typeface="黑体" panose="02010609060101010101" charset="-122"/>
                          <a:cs typeface="Times New Roman" panose="02020603050405020304"/>
                        </a:rPr>
                        <a:t>私学</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春秋时期</a:t>
                      </a:r>
                      <a:r>
                        <a:rPr lang="en-US" sz="2800" b="1">
                          <a:latin typeface="宋体" panose="02010600030101010101" pitchFamily="2" charset="-122"/>
                          <a:ea typeface="宋体" panose="02010600030101010101" pitchFamily="2" charset="-122"/>
                          <a:cs typeface="Times New Roman" panose="02020603050405020304"/>
                        </a:rPr>
                        <a:t>:</a:t>
                      </a:r>
                      <a:r>
                        <a:rPr lang="zh-CN" sz="2800" b="1">
                          <a:latin typeface="宋体" panose="02010600030101010101" pitchFamily="2" charset="-122"/>
                          <a:ea typeface="宋体" panose="02010600030101010101" pitchFamily="2" charset="-122"/>
                          <a:cs typeface="Times New Roman" panose="02020603050405020304"/>
                        </a:rPr>
                        <a:t>孔子影响最大</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742">
                <a:tc vMerge="1">
                  <a:tcPr/>
                </a:tc>
                <a:tc>
                  <a:txBody>
                    <a:bodyPr wrap="square"/>
                    <a:lstStyle/>
                    <a:p>
                      <a:pPr algn="l">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唐朝以后</a:t>
                      </a:r>
                      <a:r>
                        <a:rPr lang="en-US" sz="2800" b="1" smtClean="0">
                          <a:latin typeface="宋体" panose="02010600030101010101" pitchFamily="2" charset="-122"/>
                          <a:ea typeface="宋体" panose="02010600030101010101" pitchFamily="2" charset="-122"/>
                          <a:cs typeface="Times New Roman" panose="02020603050405020304"/>
                        </a:rPr>
                        <a:t>:</a:t>
                      </a:r>
                      <a:r>
                        <a:rPr lang="en-US" altLang="zh-CN" sz="2800" b="1" u="sng" smtClean="0">
                          <a:latin typeface="宋体" panose="02010600030101010101" pitchFamily="2" charset="-122"/>
                          <a:ea typeface="宋体" panose="02010600030101010101" pitchFamily="2" charset="-122"/>
                          <a:cs typeface="Times New Roman" panose="02020603050405020304"/>
                        </a:rPr>
                        <a:t>     </a:t>
                      </a:r>
                      <a:r>
                        <a:rPr lang="zh-CN" sz="2800" b="1" smtClean="0">
                          <a:latin typeface="宋体" panose="02010600030101010101" pitchFamily="2" charset="-122"/>
                          <a:ea typeface="宋体" panose="02010600030101010101" pitchFamily="2" charset="-122"/>
                          <a:cs typeface="Times New Roman" panose="02020603050405020304"/>
                        </a:rPr>
                        <a:t>、</a:t>
                      </a:r>
                      <a:r>
                        <a:rPr lang="en-US" altLang="zh-CN" sz="2800" b="1" u="sng" smtClean="0">
                          <a:latin typeface="宋体" panose="02010600030101010101" pitchFamily="2" charset="-122"/>
                          <a:ea typeface="宋体" panose="02010600030101010101" pitchFamily="2" charset="-122"/>
                          <a:cs typeface="Times New Roman" panose="02020603050405020304"/>
                        </a:rPr>
                        <a:t>      </a:t>
                      </a:r>
                      <a:r>
                        <a:rPr lang="zh-CN" sz="2800" b="1" smtClean="0">
                          <a:latin typeface="宋体" panose="02010600030101010101" pitchFamily="2" charset="-122"/>
                          <a:ea typeface="宋体" panose="02010600030101010101" pitchFamily="2" charset="-122"/>
                          <a:cs typeface="Times New Roman" panose="02020603050405020304"/>
                        </a:rPr>
                        <a:t>和</a:t>
                      </a:r>
                      <a:r>
                        <a:rPr lang="en-US" altLang="zh-CN" sz="2800" b="1" u="sng" smtClean="0">
                          <a:latin typeface="宋体" panose="02010600030101010101" pitchFamily="2" charset="-122"/>
                          <a:ea typeface="宋体" panose="02010600030101010101" pitchFamily="2" charset="-122"/>
                          <a:cs typeface="Times New Roman" panose="02020603050405020304"/>
                        </a:rPr>
                        <a:t>      </a:t>
                      </a:r>
                      <a:r>
                        <a:rPr lang="zh-CN" sz="2800" b="1" smtClean="0">
                          <a:latin typeface="宋体" panose="02010600030101010101" pitchFamily="2" charset="-122"/>
                          <a:ea typeface="宋体" panose="02010600030101010101" pitchFamily="2" charset="-122"/>
                          <a:cs typeface="Times New Roman" panose="02020603050405020304"/>
                        </a:rPr>
                        <a:t>构成</a:t>
                      </a:r>
                      <a:r>
                        <a:rPr lang="zh-CN" sz="2800" b="1">
                          <a:latin typeface="宋体" panose="02010600030101010101" pitchFamily="2" charset="-122"/>
                          <a:ea typeface="宋体" panose="02010600030101010101" pitchFamily="2" charset="-122"/>
                          <a:cs typeface="Times New Roman" panose="02020603050405020304"/>
                        </a:rPr>
                        <a:t>基层社会教育的重要形式</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742">
                <a:tc vMerge="1">
                  <a:tcPr/>
                </a:tc>
                <a:tc>
                  <a:txBody>
                    <a:bodyPr wrap="square"/>
                    <a:lstStyle/>
                    <a:p>
                      <a:pPr algn="l">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宋代</a:t>
                      </a:r>
                      <a:r>
                        <a:rPr lang="en-US" sz="2800" b="1" smtClean="0">
                          <a:latin typeface="宋体" panose="02010600030101010101" pitchFamily="2" charset="-122"/>
                          <a:ea typeface="宋体" panose="02010600030101010101" pitchFamily="2" charset="-122"/>
                          <a:cs typeface="Times New Roman" panose="02020603050405020304"/>
                        </a:rPr>
                        <a:t>:</a:t>
                      </a:r>
                      <a:r>
                        <a:rPr lang="en-US" altLang="zh-CN" sz="2800" b="1" u="sng" smtClean="0">
                          <a:latin typeface="宋体" panose="02010600030101010101" pitchFamily="2" charset="-122"/>
                          <a:ea typeface="宋体" panose="02010600030101010101" pitchFamily="2" charset="-122"/>
                          <a:cs typeface="Times New Roman" panose="02020603050405020304"/>
                        </a:rPr>
                        <a:t>      </a:t>
                      </a:r>
                      <a:r>
                        <a:rPr lang="zh-CN" sz="2800" b="1" smtClean="0">
                          <a:latin typeface="宋体" panose="02010600030101010101" pitchFamily="2" charset="-122"/>
                          <a:ea typeface="宋体" panose="02010600030101010101" pitchFamily="2" charset="-122"/>
                          <a:cs typeface="Times New Roman" panose="02020603050405020304"/>
                        </a:rPr>
                        <a:t>产生</a:t>
                      </a:r>
                      <a:r>
                        <a:rPr lang="zh-CN" sz="2800" b="1">
                          <a:latin typeface="宋体" panose="02010600030101010101" pitchFamily="2" charset="-122"/>
                          <a:ea typeface="宋体" panose="02010600030101010101" pitchFamily="2" charset="-122"/>
                          <a:cs typeface="Times New Roman" panose="02020603050405020304"/>
                        </a:rPr>
                        <a:t>与发展</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742">
                <a:tc>
                  <a:txBody>
                    <a:bodyPr wrap="square"/>
                    <a:lstStyle/>
                    <a:p>
                      <a:pPr algn="ctr">
                        <a:lnSpc>
                          <a:spcPct val="100000"/>
                        </a:lnSpc>
                        <a:spcAft>
                          <a:spcPct val="0"/>
                        </a:spcAft>
                      </a:pPr>
                      <a:r>
                        <a:rPr lang="zh-CN" sz="2800" b="1" smtClean="0">
                          <a:latin typeface="黑体" panose="02010609060101010101" charset="-122"/>
                          <a:ea typeface="黑体" panose="02010609060101010101" charset="-122"/>
                          <a:cs typeface="Times New Roman" panose="02020603050405020304"/>
                        </a:rPr>
                        <a:t>作用</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保存与传播古代文化</a:t>
                      </a:r>
                      <a:r>
                        <a:rPr lang="en-US" sz="2800" b="1">
                          <a:latin typeface="宋体" panose="02010600030101010101" pitchFamily="2" charset="-122"/>
                          <a:ea typeface="宋体" panose="02010600030101010101" pitchFamily="2" charset="-122"/>
                          <a:cs typeface="Times New Roman" panose="02020603050405020304"/>
                        </a:rPr>
                        <a:t>;</a:t>
                      </a:r>
                      <a:r>
                        <a:rPr lang="zh-CN" sz="2800" b="1">
                          <a:latin typeface="宋体" panose="02010600030101010101" pitchFamily="2" charset="-122"/>
                          <a:ea typeface="宋体" panose="02010600030101010101" pitchFamily="2" charset="-122"/>
                          <a:cs typeface="Times New Roman" panose="02020603050405020304"/>
                        </a:rPr>
                        <a:t>传承典籍</a:t>
                      </a:r>
                      <a:r>
                        <a:rPr lang="en-US" sz="2800" b="1">
                          <a:latin typeface="宋体" panose="02010600030101010101" pitchFamily="2" charset="-122"/>
                          <a:ea typeface="宋体" panose="02010600030101010101" pitchFamily="2" charset="-122"/>
                          <a:cs typeface="Times New Roman" panose="02020603050405020304"/>
                        </a:rPr>
                        <a:t>;</a:t>
                      </a:r>
                      <a:r>
                        <a:rPr lang="zh-CN" sz="2800" b="1">
                          <a:latin typeface="宋体" panose="02010600030101010101" pitchFamily="2" charset="-122"/>
                          <a:ea typeface="宋体" panose="02010600030101010101" pitchFamily="2" charset="-122"/>
                          <a:cs typeface="Times New Roman" panose="02020603050405020304"/>
                        </a:rPr>
                        <a:t>为科举考试的推行提供教育基础</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166646" y="3927528"/>
            <a:ext cx="11834010" cy="573042"/>
          </a:xfrm>
          <a:prstGeom prst="rect">
            <a:avLst/>
          </a:prstGeom>
          <a:noFill/>
        </p:spPr>
        <p:txBody>
          <a:bodyPr wrap="square" rtlCol="0">
            <a:spAutoFit/>
          </a:bodyPr>
          <a:lstStyle/>
          <a:p>
            <a:r>
              <a:rPr lang="zh-CN" altLang="zh-CN" sz="2800" smtClean="0"/>
              <a:t>②古代西方</a:t>
            </a:r>
            <a:r>
              <a:rPr lang="en-US" altLang="zh-CN" sz="2800" smtClean="0"/>
              <a:t>:</a:t>
            </a:r>
            <a:r>
              <a:rPr lang="en-US" altLang="zh-CN" sz="2800" u="sng" smtClean="0"/>
              <a:t>       </a:t>
            </a:r>
            <a:r>
              <a:rPr lang="zh-CN" altLang="zh-CN" sz="2800" smtClean="0"/>
              <a:t>产生了欧洲最初的学校形式</a:t>
            </a:r>
            <a:r>
              <a:rPr lang="en-US" altLang="zh-CN" sz="2800" smtClean="0"/>
              <a:t>,</a:t>
            </a:r>
            <a:r>
              <a:rPr lang="zh-CN" altLang="zh-CN" sz="2800" smtClean="0"/>
              <a:t>奠定了</a:t>
            </a:r>
            <a:r>
              <a:rPr lang="en-US" altLang="zh-CN" sz="2800" u="sng" smtClean="0"/>
              <a:t>         </a:t>
            </a:r>
            <a:r>
              <a:rPr lang="zh-CN" altLang="zh-CN" sz="2800" smtClean="0"/>
              <a:t>的基础。</a:t>
            </a:r>
            <a:endParaRPr lang="zh-CN" altLang="zh-CN" sz="2800"/>
          </a:p>
        </p:txBody>
      </p:sp>
      <p:sp>
        <p:nvSpPr>
          <p:cNvPr id="6" name="矩形 5"/>
          <p:cNvSpPr/>
          <p:nvPr/>
        </p:nvSpPr>
        <p:spPr>
          <a:xfrm>
            <a:off x="3300393" y="1785926"/>
            <a:ext cx="906017" cy="573042"/>
          </a:xfrm>
          <a:prstGeom prst="rect">
            <a:avLst/>
          </a:prstGeom>
        </p:spPr>
        <p:txBody>
          <a:bodyPr wrap="none">
            <a:spAutoFit/>
          </a:bodyPr>
          <a:lstStyle/>
          <a:p>
            <a:r>
              <a:rPr lang="zh-CN" altLang="en-US" sz="2800" smtClean="0">
                <a:solidFill>
                  <a:srgbClr val="FF0000"/>
                </a:solidFill>
              </a:rPr>
              <a:t>学塾</a:t>
            </a:r>
            <a:endParaRPr lang="zh-CN" altLang="en-US" sz="2800">
              <a:solidFill>
                <a:srgbClr val="FF0000"/>
              </a:solidFill>
            </a:endParaRPr>
          </a:p>
        </p:txBody>
      </p:sp>
      <p:sp>
        <p:nvSpPr>
          <p:cNvPr id="7" name="矩形 6"/>
          <p:cNvSpPr/>
          <p:nvPr/>
        </p:nvSpPr>
        <p:spPr>
          <a:xfrm>
            <a:off x="4652952" y="1757351"/>
            <a:ext cx="906017" cy="573042"/>
          </a:xfrm>
          <a:prstGeom prst="rect">
            <a:avLst/>
          </a:prstGeom>
        </p:spPr>
        <p:txBody>
          <a:bodyPr wrap="none">
            <a:spAutoFit/>
          </a:bodyPr>
          <a:lstStyle/>
          <a:p>
            <a:r>
              <a:rPr lang="zh-CN" altLang="en-US" sz="2800" smtClean="0">
                <a:solidFill>
                  <a:srgbClr val="FF0000"/>
                </a:solidFill>
              </a:rPr>
              <a:t>村学</a:t>
            </a:r>
            <a:endParaRPr lang="zh-CN" altLang="en-US" sz="2800">
              <a:solidFill>
                <a:srgbClr val="FF0000"/>
              </a:solidFill>
            </a:endParaRPr>
          </a:p>
        </p:txBody>
      </p:sp>
      <p:sp>
        <p:nvSpPr>
          <p:cNvPr id="9" name="矩形 8"/>
          <p:cNvSpPr/>
          <p:nvPr/>
        </p:nvSpPr>
        <p:spPr>
          <a:xfrm>
            <a:off x="6138863" y="1776401"/>
            <a:ext cx="906017" cy="573042"/>
          </a:xfrm>
          <a:prstGeom prst="rect">
            <a:avLst/>
          </a:prstGeom>
        </p:spPr>
        <p:txBody>
          <a:bodyPr wrap="none">
            <a:spAutoFit/>
          </a:bodyPr>
          <a:lstStyle/>
          <a:p>
            <a:r>
              <a:rPr lang="zh-CN" altLang="en-US" sz="2800" smtClean="0">
                <a:solidFill>
                  <a:srgbClr val="FF0000"/>
                </a:solidFill>
              </a:rPr>
              <a:t>蒙学</a:t>
            </a:r>
            <a:endParaRPr lang="zh-CN" altLang="en-US" sz="2800">
              <a:solidFill>
                <a:srgbClr val="FF0000"/>
              </a:solidFill>
            </a:endParaRPr>
          </a:p>
        </p:txBody>
      </p:sp>
      <p:sp>
        <p:nvSpPr>
          <p:cNvPr id="10" name="矩形 9"/>
          <p:cNvSpPr/>
          <p:nvPr/>
        </p:nvSpPr>
        <p:spPr>
          <a:xfrm>
            <a:off x="2695551" y="2381243"/>
            <a:ext cx="906017" cy="573042"/>
          </a:xfrm>
          <a:prstGeom prst="rect">
            <a:avLst/>
          </a:prstGeom>
        </p:spPr>
        <p:txBody>
          <a:bodyPr wrap="none">
            <a:spAutoFit/>
          </a:bodyPr>
          <a:lstStyle/>
          <a:p>
            <a:r>
              <a:rPr lang="zh-CN" altLang="en-US" sz="2800" smtClean="0">
                <a:solidFill>
                  <a:srgbClr val="FF0000"/>
                </a:solidFill>
              </a:rPr>
              <a:t>书院</a:t>
            </a:r>
            <a:endParaRPr lang="zh-CN" altLang="en-US" sz="2800">
              <a:solidFill>
                <a:srgbClr val="FF0000"/>
              </a:solidFill>
            </a:endParaRPr>
          </a:p>
        </p:txBody>
      </p:sp>
      <p:sp>
        <p:nvSpPr>
          <p:cNvPr id="11" name="矩形 10"/>
          <p:cNvSpPr/>
          <p:nvPr/>
        </p:nvSpPr>
        <p:spPr>
          <a:xfrm>
            <a:off x="2209773" y="3857628"/>
            <a:ext cx="1266693" cy="573042"/>
          </a:xfrm>
          <a:prstGeom prst="rect">
            <a:avLst/>
          </a:prstGeom>
        </p:spPr>
        <p:txBody>
          <a:bodyPr wrap="none">
            <a:spAutoFit/>
          </a:bodyPr>
          <a:lstStyle/>
          <a:p>
            <a:r>
              <a:rPr lang="zh-CN" altLang="en-US" sz="2800" smtClean="0">
                <a:solidFill>
                  <a:srgbClr val="FF0000"/>
                </a:solidFill>
              </a:rPr>
              <a:t>古希腊</a:t>
            </a:r>
            <a:endParaRPr lang="zh-CN" altLang="en-US" sz="2800">
              <a:solidFill>
                <a:srgbClr val="FF0000"/>
              </a:solidFill>
            </a:endParaRPr>
          </a:p>
        </p:txBody>
      </p:sp>
      <p:sp>
        <p:nvSpPr>
          <p:cNvPr id="12" name="矩形 11"/>
          <p:cNvSpPr/>
          <p:nvPr/>
        </p:nvSpPr>
        <p:spPr>
          <a:xfrm>
            <a:off x="9034483" y="3857628"/>
            <a:ext cx="1627369" cy="573042"/>
          </a:xfrm>
          <a:prstGeom prst="rect">
            <a:avLst/>
          </a:prstGeom>
        </p:spPr>
        <p:txBody>
          <a:bodyPr wrap="none">
            <a:spAutoFit/>
          </a:bodyPr>
          <a:lstStyle/>
          <a:p>
            <a:r>
              <a:rPr lang="zh-CN" altLang="en-US" sz="2800" smtClean="0">
                <a:solidFill>
                  <a:srgbClr val="FF0000"/>
                </a:solidFill>
              </a:rPr>
              <a:t>分科教育</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down)">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P spid="1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9336" y="1052736"/>
            <a:ext cx="11834580" cy="3373809"/>
          </a:xfrm>
          <a:prstGeom prst="rect">
            <a:avLst/>
          </a:prstGeom>
          <a:noFill/>
        </p:spPr>
        <p:txBody>
          <a:bodyPr wrap="square" rtlCol="0">
            <a:spAutoFit/>
          </a:bodyPr>
          <a:lstStyle/>
          <a:p>
            <a:pPr algn="just"/>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“从意大利出发</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乘船经波斯湾……我国广州”描述的是海上丝绸之路的路线信息</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“再经大运河到达大都……河西走廊……归国”描述的是大运河与陆上丝绸之路的信息</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由此可见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大运河起到了联通陆海丝绸之路的作用</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新航路的探索开始于</a:t>
            </a:r>
            <a:r>
              <a:rPr lang="en-US" altLang="zh-CN" sz="2800" smtClean="0">
                <a:latin typeface="楷体" panose="02010609060101010101" pitchFamily="49" charset="-122"/>
                <a:ea typeface="楷体" panose="02010609060101010101" pitchFamily="49" charset="-122"/>
              </a:rPr>
              <a:t>15</a:t>
            </a:r>
            <a:r>
              <a:rPr lang="zh-CN" altLang="zh-CN" sz="2800" smtClean="0">
                <a:latin typeface="楷体" panose="02010609060101010101" pitchFamily="49" charset="-122"/>
                <a:ea typeface="楷体" panose="02010609060101010101" pitchFamily="49" charset="-122"/>
              </a:rPr>
              <a:t>世纪末</a:t>
            </a:r>
            <a:r>
              <a:rPr lang="en-US" altLang="zh-CN" sz="2800" smtClean="0">
                <a:latin typeface="楷体" panose="02010609060101010101" pitchFamily="49" charset="-122"/>
                <a:ea typeface="楷体" panose="02010609060101010101" pitchFamily="49" charset="-122"/>
              </a:rPr>
              <a:t>16</a:t>
            </a:r>
            <a:r>
              <a:rPr lang="zh-CN" altLang="zh-CN" sz="2800" smtClean="0">
                <a:latin typeface="楷体" panose="02010609060101010101" pitchFamily="49" charset="-122"/>
                <a:ea typeface="楷体" panose="02010609060101010101" pitchFamily="49" charset="-122"/>
              </a:rPr>
              <a:t>世纪初</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与材料时间不符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仅凭旅行家这一特例</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无法证明“欧亚大陆商旅往来十分频繁”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此时的欧洲人并未控制东西方的主要商路</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5208" y="865627"/>
            <a:ext cx="11905448" cy="1133195"/>
          </a:xfrm>
          <a:prstGeom prst="rect">
            <a:avLst/>
          </a:prstGeom>
          <a:noFill/>
        </p:spPr>
        <p:txBody>
          <a:bodyPr wrap="square" rtlCol="0">
            <a:spAutoFit/>
          </a:bodyPr>
          <a:lstStyle/>
          <a:p>
            <a:r>
              <a:rPr lang="en-US" altLang="zh-CN" sz="2800" smtClean="0"/>
              <a:t>3.</a:t>
            </a:r>
            <a:r>
              <a:rPr lang="zh-CN" altLang="zh-CN" sz="2800" smtClean="0"/>
              <a:t>下表为</a:t>
            </a:r>
            <a:r>
              <a:rPr lang="en-US" altLang="zh-CN" sz="2800" smtClean="0"/>
              <a:t>1862</a:t>
            </a:r>
            <a:r>
              <a:rPr lang="zh-CN" altLang="zh-CN" sz="2800" smtClean="0"/>
              <a:t>—</a:t>
            </a:r>
            <a:r>
              <a:rPr lang="en-US" altLang="zh-CN" sz="2800" smtClean="0"/>
              <a:t>1872</a:t>
            </a:r>
            <a:r>
              <a:rPr lang="zh-CN" altLang="zh-CN" sz="2800" smtClean="0"/>
              <a:t>年从澳门运出华工人数一览表。结合所学知识</a:t>
            </a:r>
            <a:r>
              <a:rPr lang="en-US" altLang="zh-CN" sz="2800" smtClean="0"/>
              <a:t>,</a:t>
            </a:r>
            <a:r>
              <a:rPr lang="zh-CN" altLang="zh-CN" sz="2800" smtClean="0"/>
              <a:t>指出导致华工出国人数变化的原因可能有</a:t>
            </a:r>
            <a:r>
              <a:rPr lang="en-US" altLang="zh-CN" sz="2800" smtClean="0"/>
              <a:t>(</a:t>
            </a:r>
            <a:r>
              <a:rPr lang="zh-CN" altLang="zh-CN" sz="2800" smtClean="0"/>
              <a:t>　　</a:t>
            </a:r>
            <a:r>
              <a:rPr lang="en-US" altLang="zh-CN" sz="2800" smtClean="0"/>
              <a:t>)</a:t>
            </a:r>
            <a:endParaRPr lang="zh-CN" altLang="zh-CN" sz="2800"/>
          </a:p>
        </p:txBody>
      </p:sp>
      <p:sp>
        <p:nvSpPr>
          <p:cNvPr id="4" name="TextBox 3"/>
          <p:cNvSpPr txBox="1"/>
          <p:nvPr/>
        </p:nvSpPr>
        <p:spPr>
          <a:xfrm>
            <a:off x="5871011" y="1187787"/>
            <a:ext cx="785818" cy="950709"/>
          </a:xfrm>
          <a:prstGeom prst="rect">
            <a:avLst/>
          </a:prstGeom>
          <a:noFill/>
        </p:spPr>
        <p:txBody>
          <a:bodyPr wrap="square" rtlCol="0">
            <a:spAutoFit/>
          </a:bodyPr>
          <a:lstStyle/>
          <a:p>
            <a:r>
              <a:rPr lang="en-US" altLang="zh-CN" sz="5000" smtClean="0">
                <a:solidFill>
                  <a:srgbClr val="FF0000"/>
                </a:solidFill>
              </a:rPr>
              <a:t>B</a:t>
            </a:r>
            <a:endParaRPr lang="zh-CN" altLang="en-US" sz="5000" smtClean="0">
              <a:solidFill>
                <a:srgbClr val="FF0000"/>
              </a:solidFill>
            </a:endParaRPr>
          </a:p>
        </p:txBody>
      </p:sp>
      <p:sp>
        <p:nvSpPr>
          <p:cNvPr id="6" name="TextBox 5"/>
          <p:cNvSpPr txBox="1"/>
          <p:nvPr/>
        </p:nvSpPr>
        <p:spPr>
          <a:xfrm>
            <a:off x="95208" y="3140968"/>
            <a:ext cx="11905448" cy="2332946"/>
          </a:xfrm>
          <a:prstGeom prst="rect">
            <a:avLst/>
          </a:prstGeom>
          <a:noFill/>
        </p:spPr>
        <p:txBody>
          <a:bodyPr wrap="square" rtlCol="0">
            <a:spAutoFit/>
          </a:bodyPr>
          <a:lstStyle/>
          <a:p>
            <a:r>
              <a:rPr lang="zh-CN" altLang="zh-CN" sz="2800" smtClean="0"/>
              <a:t>①不平等条约签订</a:t>
            </a:r>
            <a:r>
              <a:rPr lang="en-US" altLang="zh-CN" sz="2800" smtClean="0"/>
              <a:t>,</a:t>
            </a:r>
            <a:r>
              <a:rPr lang="zh-CN" altLang="zh-CN" sz="2800" smtClean="0"/>
              <a:t>清政府允许华工出国　②跨国公司迅猛发展</a:t>
            </a:r>
            <a:r>
              <a:rPr lang="en-US" altLang="zh-CN" sz="2800" smtClean="0"/>
              <a:t>,</a:t>
            </a:r>
            <a:r>
              <a:rPr lang="zh-CN" altLang="zh-CN" sz="2800" smtClean="0"/>
              <a:t>全球劳动力市场形成　③洋务运动展开</a:t>
            </a:r>
            <a:r>
              <a:rPr lang="en-US" altLang="zh-CN" sz="2800" smtClean="0"/>
              <a:t>,</a:t>
            </a:r>
            <a:r>
              <a:rPr lang="zh-CN" altLang="zh-CN" sz="2800" smtClean="0"/>
              <a:t>提升了华工的劳动技能　④黑奴贸易被限制</a:t>
            </a:r>
            <a:r>
              <a:rPr lang="en-US" altLang="zh-CN" sz="2800" smtClean="0"/>
              <a:t>,</a:t>
            </a:r>
            <a:r>
              <a:rPr lang="zh-CN" altLang="zh-CN" sz="2800" smtClean="0"/>
              <a:t>殖民者寻找廉价劳动力</a:t>
            </a:r>
            <a:endParaRPr lang="zh-CN" altLang="zh-CN" sz="2800" smtClean="0"/>
          </a:p>
          <a:p>
            <a:r>
              <a:rPr lang="en-US" altLang="zh-CN" sz="2800" smtClean="0"/>
              <a:t>[A] </a:t>
            </a:r>
            <a:r>
              <a:rPr lang="zh-CN" altLang="zh-CN" sz="2800" smtClean="0"/>
              <a:t>①②</a:t>
            </a:r>
            <a:r>
              <a:rPr lang="en-US" altLang="zh-CN" sz="2800" smtClean="0"/>
              <a:t>	[B] </a:t>
            </a:r>
            <a:r>
              <a:rPr lang="zh-CN" altLang="zh-CN" sz="2800" smtClean="0"/>
              <a:t>①④</a:t>
            </a:r>
            <a:r>
              <a:rPr lang="en-US" altLang="zh-CN" sz="2800" smtClean="0"/>
              <a:t>	[C] </a:t>
            </a:r>
            <a:r>
              <a:rPr lang="zh-CN" altLang="zh-CN" sz="2800" smtClean="0"/>
              <a:t>②③</a:t>
            </a:r>
            <a:r>
              <a:rPr lang="en-US" altLang="zh-CN" sz="2800" smtClean="0"/>
              <a:t>	[D] </a:t>
            </a:r>
            <a:r>
              <a:rPr lang="zh-CN" altLang="zh-CN" sz="2800" smtClean="0"/>
              <a:t>③④</a:t>
            </a:r>
            <a:endParaRPr lang="zh-CN" altLang="zh-CN" sz="2800"/>
          </a:p>
        </p:txBody>
      </p:sp>
      <p:graphicFrame>
        <p:nvGraphicFramePr>
          <p:cNvPr id="7" name="表格 6"/>
          <p:cNvGraphicFramePr>
            <a:graphicFrameLocks noGrp="1"/>
          </p:cNvGraphicFramePr>
          <p:nvPr/>
        </p:nvGraphicFramePr>
        <p:xfrm>
          <a:off x="200247" y="2132856"/>
          <a:ext cx="11800411" cy="853440"/>
        </p:xfrm>
        <a:graphic>
          <a:graphicData uri="http://schemas.openxmlformats.org/drawingml/2006/table">
            <a:tbl>
              <a:tblPr/>
              <a:tblGrid>
                <a:gridCol w="1685773"/>
                <a:gridCol w="1685773"/>
                <a:gridCol w="1685773"/>
                <a:gridCol w="1685773"/>
                <a:gridCol w="1685773"/>
                <a:gridCol w="1685773"/>
                <a:gridCol w="1685773"/>
              </a:tblGrid>
              <a:tr h="215900">
                <a:tc>
                  <a:txBody>
                    <a:bodyPr wrap="square"/>
                    <a:lstStyle/>
                    <a:p>
                      <a:pPr algn="ctr">
                        <a:lnSpc>
                          <a:spcPct val="100000"/>
                        </a:lnSpc>
                        <a:spcAft>
                          <a:spcPct val="0"/>
                        </a:spcAft>
                      </a:pPr>
                      <a:r>
                        <a:rPr lang="zh-CN" sz="2800" b="1">
                          <a:latin typeface="黑体" panose="02010609060101010101" charset="-122"/>
                          <a:ea typeface="黑体" panose="02010609060101010101" charset="-122"/>
                          <a:cs typeface="Times New Roman" panose="02020603050405020304"/>
                        </a:rPr>
                        <a:t>年份</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1862</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1863</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1864</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1868</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1870</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1872</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900">
                <a:tc>
                  <a:txBody>
                    <a:bodyPr wrap="square"/>
                    <a:lstStyle/>
                    <a:p>
                      <a:pPr algn="ctr">
                        <a:lnSpc>
                          <a:spcPct val="100000"/>
                        </a:lnSpc>
                        <a:spcAft>
                          <a:spcPct val="0"/>
                        </a:spcAft>
                      </a:pPr>
                      <a:r>
                        <a:rPr lang="zh-CN" sz="2800" b="1">
                          <a:latin typeface="黑体" panose="02010609060101010101" charset="-122"/>
                          <a:ea typeface="黑体" panose="02010609060101010101" charset="-122"/>
                          <a:cs typeface="Times New Roman" panose="02020603050405020304"/>
                        </a:rPr>
                        <a:t>人数</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2 536</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6 660</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10 712</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12 206</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13 407</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21 854</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063303"/>
            <a:ext cx="11858708" cy="337380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据表格信息可知</a:t>
            </a:r>
            <a:r>
              <a:rPr lang="en-US" altLang="zh-CN" sz="2800" smtClean="0">
                <a:latin typeface="楷体" panose="02010609060101010101" pitchFamily="49" charset="-122"/>
                <a:ea typeface="楷体" panose="02010609060101010101" pitchFamily="49" charset="-122"/>
              </a:rPr>
              <a:t>,1862</a:t>
            </a:r>
            <a:r>
              <a:rPr lang="zh-CN" altLang="zh-CN" sz="2800" smtClean="0">
                <a:latin typeface="楷体" panose="02010609060101010101" pitchFamily="49" charset="-122"/>
                <a:ea typeface="楷体" panose="02010609060101010101" pitchFamily="49" charset="-122"/>
              </a:rPr>
              <a:t>—</a:t>
            </a:r>
            <a:r>
              <a:rPr lang="en-US" altLang="zh-CN" sz="2800" smtClean="0">
                <a:latin typeface="楷体" panose="02010609060101010101" pitchFamily="49" charset="-122"/>
                <a:ea typeface="楷体" panose="02010609060101010101" pitchFamily="49" charset="-122"/>
              </a:rPr>
              <a:t>1872</a:t>
            </a:r>
            <a:r>
              <a:rPr lang="zh-CN" altLang="zh-CN" sz="2800" smtClean="0">
                <a:latin typeface="楷体" panose="02010609060101010101" pitchFamily="49" charset="-122"/>
                <a:ea typeface="楷体" panose="02010609060101010101" pitchFamily="49" charset="-122"/>
              </a:rPr>
              <a:t>年</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从澳门运出的华工出国人数逐年大幅增长。结合所学知识可知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第二次鸦片战争后</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签订《北京条约》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规定准许华工出国</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此时</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由于英美等国早已颁布禁止奴隶贸易的法令</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黑奴贸易受到限制</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殖民者寻找新的廉价劳动力</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故华工出国人数出现了材料中的情况</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①④正确</a:t>
            </a:r>
            <a:r>
              <a:rPr lang="en-US" altLang="zh-CN" sz="2800" smtClean="0">
                <a:latin typeface="楷体" panose="02010609060101010101" pitchFamily="49" charset="-122"/>
                <a:ea typeface="楷体" panose="02010609060101010101" pitchFamily="49" charset="-122"/>
              </a:rPr>
              <a:t>;20</a:t>
            </a:r>
            <a:r>
              <a:rPr lang="zh-CN" altLang="zh-CN" sz="2800" smtClean="0">
                <a:latin typeface="楷体" panose="02010609060101010101" pitchFamily="49" charset="-122"/>
                <a:ea typeface="楷体" panose="02010609060101010101" pitchFamily="49" charset="-122"/>
              </a:rPr>
              <a:t>世纪</a:t>
            </a:r>
            <a:r>
              <a:rPr lang="en-US" altLang="zh-CN" sz="2800" smtClean="0">
                <a:latin typeface="楷体" panose="02010609060101010101" pitchFamily="49" charset="-122"/>
                <a:ea typeface="楷体" panose="02010609060101010101" pitchFamily="49" charset="-122"/>
              </a:rPr>
              <a:t>90</a:t>
            </a:r>
            <a:r>
              <a:rPr lang="zh-CN" altLang="zh-CN" sz="2800" smtClean="0">
                <a:latin typeface="楷体" panose="02010609060101010101" pitchFamily="49" charset="-122"/>
                <a:ea typeface="楷体" panose="02010609060101010101" pitchFamily="49" charset="-122"/>
              </a:rPr>
              <a:t>年代</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跨国公司迅猛发展</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②错误</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洋务运动与华工出国无关</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③错误。故选</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344" y="799656"/>
            <a:ext cx="11545408" cy="4573560"/>
          </a:xfrm>
          <a:prstGeom prst="rect">
            <a:avLst/>
          </a:prstGeom>
          <a:noFill/>
        </p:spPr>
        <p:txBody>
          <a:bodyPr wrap="square" rtlCol="0">
            <a:spAutoFit/>
          </a:bodyPr>
          <a:lstStyle/>
          <a:p>
            <a:r>
              <a:rPr lang="en-US" altLang="zh-CN" sz="2800" smtClean="0"/>
              <a:t>4.</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河北承德二模</a:t>
            </a:r>
            <a:r>
              <a:rPr lang="en-US" altLang="zh-CN" sz="2800" smtClean="0">
                <a:latin typeface="楷体" panose="02010609060101010101" pitchFamily="49" charset="-122"/>
                <a:ea typeface="楷体" panose="02010609060101010101" pitchFamily="49" charset="-122"/>
              </a:rPr>
              <a:t>)</a:t>
            </a:r>
            <a:r>
              <a:rPr lang="en-US" altLang="zh-CN" sz="2800" smtClean="0"/>
              <a:t>1879</a:t>
            </a:r>
            <a:r>
              <a:rPr lang="zh-CN" altLang="zh-CN" sz="2800" smtClean="0"/>
              <a:t>年</a:t>
            </a:r>
            <a:r>
              <a:rPr lang="en-US" altLang="zh-CN" sz="2800" smtClean="0"/>
              <a:t>,</a:t>
            </a:r>
            <a:r>
              <a:rPr lang="zh-CN" altLang="zh-CN" sz="2800" smtClean="0"/>
              <a:t>江南储材学堂正式创办。其人才培养体系分“四门</a:t>
            </a:r>
            <a:r>
              <a:rPr lang="en-US" altLang="zh-CN" sz="2800" smtClean="0"/>
              <a:t>(</a:t>
            </a:r>
            <a:r>
              <a:rPr lang="zh-CN" altLang="zh-CN" sz="2800" smtClean="0"/>
              <a:t>交涉、农政、工艺、商务</a:t>
            </a:r>
            <a:r>
              <a:rPr lang="en-US" altLang="zh-CN" sz="2800" smtClean="0"/>
              <a:t>)</a:t>
            </a:r>
            <a:r>
              <a:rPr lang="zh-CN" altLang="zh-CN" sz="2800" smtClean="0"/>
              <a:t>十六目</a:t>
            </a:r>
            <a:r>
              <a:rPr lang="en-US" altLang="zh-CN" sz="2800" smtClean="0"/>
              <a:t>(</a:t>
            </a:r>
            <a:r>
              <a:rPr lang="zh-CN" altLang="zh-CN" sz="2800" smtClean="0"/>
              <a:t>律例、赋税……种植、水利……化学、矿务等</a:t>
            </a:r>
            <a:r>
              <a:rPr lang="en-US" altLang="zh-CN" sz="2800" smtClean="0"/>
              <a:t>)</a:t>
            </a:r>
            <a:r>
              <a:rPr lang="zh-CN" altLang="zh-CN" sz="2800" smtClean="0"/>
              <a:t>”</a:t>
            </a:r>
            <a:r>
              <a:rPr lang="en-US" altLang="zh-CN" sz="2800" smtClean="0"/>
              <a:t>,</a:t>
            </a:r>
            <a:r>
              <a:rPr lang="zh-CN" altLang="zh-CN" sz="2800" smtClean="0"/>
              <a:t>这近似于</a:t>
            </a:r>
            <a:r>
              <a:rPr lang="en-US" altLang="zh-CN" sz="2800" smtClean="0"/>
              <a:t>4</a:t>
            </a:r>
            <a:r>
              <a:rPr lang="zh-CN" altLang="zh-CN" sz="2800" smtClean="0"/>
              <a:t>个学科</a:t>
            </a:r>
            <a:r>
              <a:rPr lang="en-US" altLang="zh-CN" sz="2800" smtClean="0"/>
              <a:t>16</a:t>
            </a:r>
            <a:r>
              <a:rPr lang="zh-CN" altLang="zh-CN" sz="2800" smtClean="0"/>
              <a:t>个专业。据此可知</a:t>
            </a:r>
            <a:r>
              <a:rPr lang="en-US" altLang="zh-CN" sz="2800" smtClean="0"/>
              <a:t>,</a:t>
            </a:r>
            <a:r>
              <a:rPr lang="zh-CN" altLang="zh-CN" sz="2800" smtClean="0"/>
              <a:t>该学堂</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成为近代人才培养的摇篮</a:t>
            </a:r>
            <a:endParaRPr lang="zh-CN" altLang="zh-CN" sz="2800" smtClean="0"/>
          </a:p>
          <a:p>
            <a:r>
              <a:rPr lang="en-US" altLang="zh-CN" sz="2800" smtClean="0"/>
              <a:t>[B] </a:t>
            </a:r>
            <a:r>
              <a:rPr lang="zh-CN" altLang="zh-CN" sz="2800" smtClean="0"/>
              <a:t>受政治改革的影响非常明显</a:t>
            </a:r>
            <a:endParaRPr lang="zh-CN" altLang="zh-CN" sz="2800" smtClean="0"/>
          </a:p>
          <a:p>
            <a:r>
              <a:rPr lang="en-US" altLang="zh-CN" sz="2800" smtClean="0"/>
              <a:t>[C] </a:t>
            </a:r>
            <a:r>
              <a:rPr lang="zh-CN" altLang="zh-CN" sz="2800" smtClean="0"/>
              <a:t>具有近代高等教育的特征</a:t>
            </a:r>
            <a:endParaRPr lang="zh-CN" altLang="zh-CN" sz="2800" smtClean="0"/>
          </a:p>
          <a:p>
            <a:r>
              <a:rPr lang="en-US" altLang="zh-CN" sz="2800" smtClean="0"/>
              <a:t>[D] </a:t>
            </a:r>
            <a:r>
              <a:rPr lang="zh-CN" altLang="zh-CN" sz="2800" smtClean="0"/>
              <a:t>是学堂选官制度确立的产物</a:t>
            </a:r>
            <a:endParaRPr lang="zh-CN" altLang="zh-CN" sz="2800"/>
          </a:p>
        </p:txBody>
      </p:sp>
      <p:sp>
        <p:nvSpPr>
          <p:cNvPr id="7" name="TextBox 6"/>
          <p:cNvSpPr txBox="1"/>
          <p:nvPr/>
        </p:nvSpPr>
        <p:spPr>
          <a:xfrm>
            <a:off x="551384" y="2204864"/>
            <a:ext cx="785818" cy="950709"/>
          </a:xfrm>
          <a:prstGeom prst="rect">
            <a:avLst/>
          </a:prstGeom>
          <a:noFill/>
        </p:spPr>
        <p:txBody>
          <a:bodyPr wrap="square" rtlCol="0">
            <a:spAutoFit/>
          </a:bodyPr>
          <a:lstStyle/>
          <a:p>
            <a:r>
              <a:rPr lang="en-US" altLang="zh-CN" sz="5000" smtClean="0">
                <a:solidFill>
                  <a:srgbClr val="FF0000"/>
                </a:solidFill>
              </a:rPr>
              <a:t>C</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1948" y="1070098"/>
            <a:ext cx="11858708" cy="3222998"/>
          </a:xfrm>
          <a:prstGeom prst="rect">
            <a:avLst/>
          </a:prstGeom>
          <a:noFill/>
        </p:spPr>
        <p:txBody>
          <a:bodyPr wrap="square" rtlCol="0">
            <a:spAutoFit/>
          </a:bodyPr>
          <a:lstStyle/>
          <a:p>
            <a:pPr>
              <a:lnSpc>
                <a:spcPct val="150000"/>
              </a:lnSpc>
            </a:pPr>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据材料“四门……十六目”“近似于</a:t>
            </a:r>
            <a:r>
              <a:rPr lang="en-US" altLang="zh-CN" sz="2800" smtClean="0">
                <a:latin typeface="楷体" panose="02010609060101010101" pitchFamily="49" charset="-122"/>
                <a:ea typeface="楷体" panose="02010609060101010101" pitchFamily="49" charset="-122"/>
              </a:rPr>
              <a:t>4</a:t>
            </a:r>
            <a:r>
              <a:rPr lang="zh-CN" altLang="zh-CN" sz="2800" smtClean="0">
                <a:latin typeface="楷体" panose="02010609060101010101" pitchFamily="49" charset="-122"/>
                <a:ea typeface="楷体" panose="02010609060101010101" pitchFamily="49" charset="-122"/>
              </a:rPr>
              <a:t>个学科</a:t>
            </a:r>
            <a:r>
              <a:rPr lang="en-US" altLang="zh-CN" sz="2800" smtClean="0">
                <a:latin typeface="楷体" panose="02010609060101010101" pitchFamily="49" charset="-122"/>
                <a:ea typeface="楷体" panose="02010609060101010101" pitchFamily="49" charset="-122"/>
              </a:rPr>
              <a:t>16</a:t>
            </a:r>
            <a:r>
              <a:rPr lang="zh-CN" altLang="zh-CN" sz="2800" smtClean="0">
                <a:latin typeface="楷体" panose="02010609060101010101" pitchFamily="49" charset="-122"/>
                <a:ea typeface="楷体" panose="02010609060101010101" pitchFamily="49" charset="-122"/>
              </a:rPr>
              <a:t>个专业”可知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该学堂初步建立了高校的学科和专业体系</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具有近代高等教育的特征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材料反映了该新式学堂的专业设置</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并未说明其人才培养的成就</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这一时期清政府并未进行政治改革</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戊戌维新运动开始于</a:t>
            </a:r>
            <a:r>
              <a:rPr lang="en-US" altLang="zh-CN" sz="2800" smtClean="0">
                <a:latin typeface="楷体" panose="02010609060101010101" pitchFamily="49" charset="-122"/>
                <a:ea typeface="楷体" panose="02010609060101010101" pitchFamily="49" charset="-122"/>
              </a:rPr>
              <a:t>1898</a:t>
            </a:r>
            <a:r>
              <a:rPr lang="zh-CN" altLang="zh-CN" sz="2800" smtClean="0">
                <a:latin typeface="楷体" panose="02010609060101010101" pitchFamily="49" charset="-122"/>
                <a:ea typeface="楷体" panose="02010609060101010101" pitchFamily="49" charset="-122"/>
              </a:rPr>
              <a:t>年</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endParaRPr lang="en-US" altLang="zh-CN" sz="2800" smtClean="0">
              <a:latin typeface="楷体" panose="02010609060101010101" pitchFamily="49" charset="-122"/>
              <a:ea typeface="楷体" panose="02010609060101010101" pitchFamily="49" charset="-122"/>
            </a:endParaRPr>
          </a:p>
          <a:p>
            <a:pPr>
              <a:lnSpc>
                <a:spcPct val="150000"/>
              </a:lnSpc>
            </a:pPr>
            <a:r>
              <a:rPr lang="en-US" altLang="zh-CN" sz="2800" smtClean="0">
                <a:latin typeface="楷体" panose="02010609060101010101" pitchFamily="49" charset="-122"/>
                <a:ea typeface="楷体" panose="02010609060101010101" pitchFamily="49" charset="-122"/>
              </a:rPr>
              <a:t>1904</a:t>
            </a:r>
            <a:r>
              <a:rPr lang="zh-CN" altLang="zh-CN" sz="2800" smtClean="0">
                <a:latin typeface="楷体" panose="02010609060101010101" pitchFamily="49" charset="-122"/>
                <a:ea typeface="楷体" panose="02010609060101010101" pitchFamily="49" charset="-122"/>
              </a:rPr>
              <a:t>年《奏定学堂章程》颁布</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确立学堂选官制度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799656"/>
            <a:ext cx="11858708" cy="4573560"/>
          </a:xfrm>
          <a:prstGeom prst="rect">
            <a:avLst/>
          </a:prstGeom>
          <a:noFill/>
        </p:spPr>
        <p:txBody>
          <a:bodyPr wrap="square" rtlCol="0">
            <a:spAutoFit/>
          </a:bodyPr>
          <a:lstStyle/>
          <a:p>
            <a:r>
              <a:rPr lang="en-US" altLang="zh-CN" sz="2800" smtClean="0"/>
              <a:t>5.</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内蒙古赤峰二模</a:t>
            </a:r>
            <a:r>
              <a:rPr lang="en-US" altLang="zh-CN" sz="2800" smtClean="0">
                <a:latin typeface="楷体" panose="02010609060101010101" pitchFamily="49" charset="-122"/>
                <a:ea typeface="楷体" panose="02010609060101010101" pitchFamily="49" charset="-122"/>
              </a:rPr>
              <a:t>)</a:t>
            </a:r>
            <a:r>
              <a:rPr lang="en-US" altLang="zh-CN" sz="2800" smtClean="0"/>
              <a:t>1895</a:t>
            </a:r>
            <a:r>
              <a:rPr lang="zh-CN" altLang="zh-CN" sz="2800" smtClean="0"/>
              <a:t>年</a:t>
            </a:r>
            <a:r>
              <a:rPr lang="en-US" altLang="zh-CN" sz="2800" smtClean="0"/>
              <a:t>5</a:t>
            </a:r>
            <a:r>
              <a:rPr lang="zh-CN" altLang="zh-CN" sz="2800" smtClean="0"/>
              <a:t>月</a:t>
            </a:r>
            <a:r>
              <a:rPr lang="en-US" altLang="zh-CN" sz="2800" smtClean="0"/>
              <a:t>,</a:t>
            </a:r>
            <a:r>
              <a:rPr lang="zh-CN" altLang="zh-CN" sz="2800" smtClean="0"/>
              <a:t>康有为、梁启超在公车上书中建议</a:t>
            </a:r>
            <a:r>
              <a:rPr lang="en-US" altLang="zh-CN" sz="2800" smtClean="0"/>
              <a:t>:</a:t>
            </a:r>
            <a:endParaRPr lang="en-US" altLang="zh-CN" sz="2800" smtClean="0"/>
          </a:p>
          <a:p>
            <a:r>
              <a:rPr lang="zh-CN" altLang="zh-CN" sz="2800" smtClean="0"/>
              <a:t>“州、县、乡、镇</a:t>
            </a:r>
            <a:r>
              <a:rPr lang="en-US" altLang="zh-CN" sz="2800" smtClean="0"/>
              <a:t>,</a:t>
            </a:r>
            <a:r>
              <a:rPr lang="zh-CN" altLang="zh-CN" sz="2800" smtClean="0"/>
              <a:t>皆设书藏</a:t>
            </a:r>
            <a:r>
              <a:rPr lang="en-US" altLang="zh-CN" sz="2800" smtClean="0"/>
              <a:t>,</a:t>
            </a:r>
            <a:r>
              <a:rPr lang="zh-CN" altLang="zh-CN" sz="2800" smtClean="0"/>
              <a:t>以广见闻。”同年</a:t>
            </a:r>
            <a:r>
              <a:rPr lang="en-US" altLang="zh-CN" sz="2800" smtClean="0"/>
              <a:t>7</a:t>
            </a:r>
            <a:r>
              <a:rPr lang="zh-CN" altLang="zh-CN" sz="2800" smtClean="0"/>
              <a:t>月</a:t>
            </a:r>
            <a:r>
              <a:rPr lang="en-US" altLang="zh-CN" sz="2800" smtClean="0"/>
              <a:t>,</a:t>
            </a:r>
            <a:r>
              <a:rPr lang="zh-CN" altLang="zh-CN" sz="2800" smtClean="0"/>
              <a:t>梁启超在主持强学会时提议“备置图书仪器</a:t>
            </a:r>
            <a:r>
              <a:rPr lang="en-US" altLang="zh-CN" sz="2800" smtClean="0"/>
              <a:t>,</a:t>
            </a:r>
            <a:r>
              <a:rPr lang="zh-CN" altLang="zh-CN" sz="2800" smtClean="0"/>
              <a:t>邀人来观</a:t>
            </a:r>
            <a:r>
              <a:rPr lang="en-US" altLang="zh-CN" sz="2800" smtClean="0"/>
              <a:t>,</a:t>
            </a:r>
            <a:r>
              <a:rPr lang="zh-CN" altLang="zh-CN" sz="2800" smtClean="0"/>
              <a:t>冀输入世界之智识于我国民”。这体现出梁启超等人</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希望拓宽官方藏书渠道</a:t>
            </a:r>
            <a:endParaRPr lang="zh-CN" altLang="zh-CN" sz="2800" smtClean="0"/>
          </a:p>
          <a:p>
            <a:r>
              <a:rPr lang="en-US" altLang="zh-CN" sz="2800" smtClean="0"/>
              <a:t>[B] </a:t>
            </a:r>
            <a:r>
              <a:rPr lang="zh-CN" altLang="zh-CN" sz="2800" smtClean="0"/>
              <a:t>号召兴建图书馆推广社会教育</a:t>
            </a:r>
            <a:endParaRPr lang="zh-CN" altLang="zh-CN" sz="2800" smtClean="0"/>
          </a:p>
          <a:p>
            <a:r>
              <a:rPr lang="en-US" altLang="zh-CN" sz="2800" smtClean="0"/>
              <a:t>[C] </a:t>
            </a:r>
            <a:r>
              <a:rPr lang="zh-CN" altLang="zh-CN" sz="2800" smtClean="0"/>
              <a:t>主张学习自然科学知识</a:t>
            </a:r>
            <a:endParaRPr lang="zh-CN" altLang="zh-CN" sz="2800" smtClean="0"/>
          </a:p>
          <a:p>
            <a:r>
              <a:rPr lang="en-US" altLang="zh-CN" sz="2800" smtClean="0"/>
              <a:t>[D] </a:t>
            </a:r>
            <a:r>
              <a:rPr lang="zh-CN" altLang="zh-CN" sz="2800" smtClean="0"/>
              <a:t>意识到藏书推动学会的重要性</a:t>
            </a:r>
            <a:endParaRPr lang="zh-CN" altLang="zh-CN" sz="2800"/>
          </a:p>
        </p:txBody>
      </p:sp>
      <p:sp>
        <p:nvSpPr>
          <p:cNvPr id="7" name="TextBox 6"/>
          <p:cNvSpPr txBox="1"/>
          <p:nvPr/>
        </p:nvSpPr>
        <p:spPr>
          <a:xfrm>
            <a:off x="2639616" y="2204864"/>
            <a:ext cx="785818" cy="950709"/>
          </a:xfrm>
          <a:prstGeom prst="rect">
            <a:avLst/>
          </a:prstGeom>
          <a:noFill/>
        </p:spPr>
        <p:txBody>
          <a:bodyPr wrap="square" rtlCol="0">
            <a:spAutoFit/>
          </a:bodyPr>
          <a:lstStyle/>
          <a:p>
            <a:r>
              <a:rPr lang="en-US" altLang="zh-CN" sz="5000" smtClean="0">
                <a:solidFill>
                  <a:srgbClr val="FF0000"/>
                </a:solidFill>
              </a:rPr>
              <a:t>B</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999831"/>
            <a:ext cx="11858708" cy="2576667"/>
          </a:xfrm>
          <a:prstGeom prst="rect">
            <a:avLst/>
          </a:prstGeom>
          <a:noFill/>
        </p:spPr>
        <p:txBody>
          <a:bodyPr wrap="square" rtlCol="0">
            <a:spAutoFit/>
          </a:bodyPr>
          <a:lstStyle/>
          <a:p>
            <a:pPr>
              <a:lnSpc>
                <a:spcPct val="150000"/>
              </a:lnSpc>
            </a:pPr>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根据材料可知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梁启超等人建议多设立图书馆来让民众增长见识和接受教育</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材料未涉及藏书的渠道</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材料只涉及设立图书馆</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和学习自然科学知识无关</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材料未涉及藏书和学会的关系</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2816" y="871664"/>
            <a:ext cx="11715832" cy="4573560"/>
          </a:xfrm>
          <a:prstGeom prst="rect">
            <a:avLst/>
          </a:prstGeom>
          <a:noFill/>
        </p:spPr>
        <p:txBody>
          <a:bodyPr wrap="square" rtlCol="0">
            <a:spAutoFit/>
          </a:bodyPr>
          <a:lstStyle/>
          <a:p>
            <a:r>
              <a:rPr lang="en-US" altLang="zh-CN" sz="2800" smtClean="0"/>
              <a:t>6.</a:t>
            </a:r>
            <a:r>
              <a:rPr lang="zh-CN" altLang="zh-CN" sz="2800" smtClean="0"/>
              <a:t>印欧人的迁徙历时数千年。开始之时</a:t>
            </a:r>
            <a:r>
              <a:rPr lang="en-US" altLang="zh-CN" sz="2800" smtClean="0"/>
              <a:t>,</a:t>
            </a:r>
            <a:r>
              <a:rPr lang="zh-CN" altLang="zh-CN" sz="2800" smtClean="0"/>
              <a:t>世界上只有零星散布的个别文明中心。印欧人迁徙大体结束之时</a:t>
            </a:r>
            <a:r>
              <a:rPr lang="en-US" altLang="zh-CN" sz="2800" smtClean="0"/>
              <a:t>,</a:t>
            </a:r>
            <a:r>
              <a:rPr lang="zh-CN" altLang="zh-CN" sz="2800" smtClean="0"/>
              <a:t>奴隶制国家由点到面</a:t>
            </a:r>
            <a:r>
              <a:rPr lang="en-US" altLang="zh-CN" sz="2800" smtClean="0"/>
              <a:t>,</a:t>
            </a:r>
            <a:r>
              <a:rPr lang="zh-CN" altLang="zh-CN" sz="2800" smtClean="0"/>
              <a:t>在世界上占统治地位。一度横跨三洲的波斯帝国、亚历山大帝国</a:t>
            </a:r>
            <a:r>
              <a:rPr lang="en-US" altLang="zh-CN" sz="2800" smtClean="0"/>
              <a:t>,</a:t>
            </a:r>
            <a:r>
              <a:rPr lang="zh-CN" altLang="zh-CN" sz="2800" smtClean="0"/>
              <a:t>其主体民族都是印欧人的后裔。由此可知</a:t>
            </a:r>
            <a:r>
              <a:rPr lang="en-US" altLang="zh-CN" sz="2800" smtClean="0"/>
              <a:t>,</a:t>
            </a:r>
            <a:r>
              <a:rPr lang="zh-CN" altLang="zh-CN" sz="2800" smtClean="0"/>
              <a:t>印欧人的迁徙</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扩大了游牧文明的影响</a:t>
            </a:r>
            <a:endParaRPr lang="zh-CN" altLang="zh-CN" sz="2800" smtClean="0"/>
          </a:p>
          <a:p>
            <a:r>
              <a:rPr lang="en-US" altLang="zh-CN" sz="2800" smtClean="0"/>
              <a:t>[B] </a:t>
            </a:r>
            <a:r>
              <a:rPr lang="zh-CN" altLang="zh-CN" sz="2800" smtClean="0"/>
              <a:t>统一了欧亚非主要文明</a:t>
            </a:r>
            <a:endParaRPr lang="zh-CN" altLang="zh-CN" sz="2800" smtClean="0"/>
          </a:p>
          <a:p>
            <a:r>
              <a:rPr lang="en-US" altLang="zh-CN" sz="2800" smtClean="0"/>
              <a:t>[C] </a:t>
            </a:r>
            <a:r>
              <a:rPr lang="zh-CN" altLang="zh-CN" sz="2800" smtClean="0"/>
              <a:t>密切了文明之间的联系</a:t>
            </a:r>
            <a:endParaRPr lang="zh-CN" altLang="zh-CN" sz="2800" smtClean="0"/>
          </a:p>
          <a:p>
            <a:r>
              <a:rPr lang="en-US" altLang="zh-CN" sz="2800" smtClean="0"/>
              <a:t>[D] </a:t>
            </a:r>
            <a:r>
              <a:rPr lang="zh-CN" altLang="zh-CN" sz="2800" smtClean="0"/>
              <a:t>促成了奴隶社会的转型</a:t>
            </a:r>
            <a:endParaRPr lang="zh-CN" altLang="zh-CN" sz="2800"/>
          </a:p>
        </p:txBody>
      </p:sp>
      <p:sp>
        <p:nvSpPr>
          <p:cNvPr id="4" name="TextBox 3"/>
          <p:cNvSpPr txBox="1"/>
          <p:nvPr/>
        </p:nvSpPr>
        <p:spPr>
          <a:xfrm>
            <a:off x="5454198" y="2276872"/>
            <a:ext cx="785818" cy="950709"/>
          </a:xfrm>
          <a:prstGeom prst="rect">
            <a:avLst/>
          </a:prstGeom>
          <a:noFill/>
        </p:spPr>
        <p:txBody>
          <a:bodyPr wrap="square" rtlCol="0">
            <a:spAutoFit/>
          </a:bodyPr>
          <a:lstStyle/>
          <a:p>
            <a:r>
              <a:rPr lang="en-US" altLang="zh-CN" sz="5000" smtClean="0">
                <a:solidFill>
                  <a:srgbClr val="FF0000"/>
                </a:solidFill>
              </a:rPr>
              <a:t>C</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124744"/>
            <a:ext cx="11858708" cy="337380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由材料可知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印欧人的迁徙在某种意义上促进了奴隶制在世界各地的传播</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印欧人后裔建立的大帝国更是促进了洲际的文明交流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这说明印欧人的迁徙密切了文明之间的联系</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不能简单地将印欧人的文明视为游牧文明</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“统一了欧亚非主要文明”说法过于绝对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与史实不符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印欧人的迁徙只是间接促进了奴隶制的扩展</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并没有促成奴隶社会的转型</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943672"/>
            <a:ext cx="11858708" cy="4877041"/>
          </a:xfrm>
          <a:prstGeom prst="rect">
            <a:avLst/>
          </a:prstGeom>
          <a:noFill/>
        </p:spPr>
        <p:txBody>
          <a:bodyPr wrap="square" rtlCol="0">
            <a:spAutoFit/>
          </a:bodyPr>
          <a:lstStyle/>
          <a:p>
            <a:r>
              <a:rPr lang="en-US" altLang="zh-CN" sz="2600" smtClean="0"/>
              <a:t>7.</a:t>
            </a:r>
            <a:r>
              <a:rPr lang="en-US" altLang="zh-CN" sz="2600" smtClean="0">
                <a:latin typeface="楷体" panose="02010609060101010101" pitchFamily="49" charset="-122"/>
                <a:ea typeface="楷体" panose="02010609060101010101" pitchFamily="49" charset="-122"/>
              </a:rPr>
              <a:t>(2024·</a:t>
            </a:r>
            <a:r>
              <a:rPr lang="zh-CN" altLang="zh-CN" sz="2600" smtClean="0">
                <a:latin typeface="楷体" panose="02010609060101010101" pitchFamily="49" charset="-122"/>
                <a:ea typeface="楷体" panose="02010609060101010101" pitchFamily="49" charset="-122"/>
              </a:rPr>
              <a:t>湖南湘潭二模</a:t>
            </a:r>
            <a:r>
              <a:rPr lang="en-US" altLang="zh-CN" sz="2600" smtClean="0">
                <a:latin typeface="楷体" panose="02010609060101010101" pitchFamily="49" charset="-122"/>
                <a:ea typeface="楷体" panose="02010609060101010101" pitchFamily="49" charset="-122"/>
              </a:rPr>
              <a:t>)</a:t>
            </a:r>
            <a:r>
              <a:rPr lang="zh-CN" altLang="zh-CN" sz="2600" smtClean="0"/>
              <a:t>在托勒密王朝</a:t>
            </a:r>
            <a:r>
              <a:rPr lang="en-US" altLang="zh-CN" sz="2600" smtClean="0"/>
              <a:t>(</a:t>
            </a:r>
            <a:r>
              <a:rPr lang="zh-CN" altLang="zh-CN" sz="2600" smtClean="0"/>
              <a:t>公元前</a:t>
            </a:r>
            <a:r>
              <a:rPr lang="en-US" altLang="zh-CN" sz="2600" smtClean="0"/>
              <a:t>305</a:t>
            </a:r>
            <a:r>
              <a:rPr lang="zh-CN" altLang="zh-CN" sz="2600" smtClean="0"/>
              <a:t>—前</a:t>
            </a:r>
            <a:r>
              <a:rPr lang="en-US" altLang="zh-CN" sz="2600" smtClean="0"/>
              <a:t>30</a:t>
            </a:r>
            <a:r>
              <a:rPr lang="zh-CN" altLang="zh-CN" sz="2600" smtClean="0"/>
              <a:t>年</a:t>
            </a:r>
            <a:r>
              <a:rPr lang="en-US" altLang="zh-CN" sz="2600" smtClean="0"/>
              <a:t>)</a:t>
            </a:r>
            <a:r>
              <a:rPr lang="zh-CN" altLang="zh-CN" sz="2600" smtClean="0"/>
              <a:t>时期的亚历山大城</a:t>
            </a:r>
            <a:r>
              <a:rPr lang="en-US" altLang="zh-CN" sz="2600" smtClean="0"/>
              <a:t>,</a:t>
            </a:r>
            <a:r>
              <a:rPr lang="zh-CN" altLang="zh-CN" sz="2600" smtClean="0"/>
              <a:t>希腊希帕库斯吸收了巴比伦某天文学家的</a:t>
            </a:r>
            <a:r>
              <a:rPr lang="en-US" altLang="zh-CN" sz="2600" smtClean="0"/>
              <a:t>251</a:t>
            </a:r>
            <a:r>
              <a:rPr lang="zh-CN" altLang="zh-CN" sz="2600" smtClean="0"/>
              <a:t>个太阴月等于</a:t>
            </a:r>
            <a:r>
              <a:rPr lang="en-US" altLang="zh-CN" sz="2600" smtClean="0"/>
              <a:t>269</a:t>
            </a:r>
            <a:r>
              <a:rPr lang="zh-CN" altLang="zh-CN" sz="2600" smtClean="0"/>
              <a:t>个近点月的说法</a:t>
            </a:r>
            <a:r>
              <a:rPr lang="en-US" altLang="zh-CN" sz="2600" smtClean="0"/>
              <a:t>,</a:t>
            </a:r>
            <a:r>
              <a:rPr lang="zh-CN" altLang="zh-CN" sz="2600" smtClean="0"/>
              <a:t>找到了可以测定日月大小和距离的方法</a:t>
            </a:r>
            <a:r>
              <a:rPr lang="en-US" altLang="zh-CN" sz="2600" smtClean="0"/>
              <a:t>;</a:t>
            </a:r>
            <a:r>
              <a:rPr lang="zh-CN" altLang="zh-CN" sz="2600" smtClean="0"/>
              <a:t>希腊欧几里得《几何原本》总结、吸收了古埃及几何学知识</a:t>
            </a:r>
            <a:r>
              <a:rPr lang="en-US" altLang="zh-CN" sz="2600" smtClean="0"/>
              <a:t>;</a:t>
            </a:r>
            <a:r>
              <a:rPr lang="zh-CN" altLang="zh-CN" sz="2600" smtClean="0"/>
              <a:t>希腊阿基米德借鉴巴比伦的圆周率值</a:t>
            </a:r>
            <a:r>
              <a:rPr lang="en-US" altLang="zh-CN" sz="2600" smtClean="0"/>
              <a:t>3,</a:t>
            </a:r>
            <a:r>
              <a:rPr lang="zh-CN" altLang="zh-CN" sz="2600" smtClean="0"/>
              <a:t>从而将圆周率精确到小数点后两位。这些科学成就的取得主要得益于</a:t>
            </a:r>
            <a:r>
              <a:rPr lang="en-US" altLang="zh-CN" sz="2600" smtClean="0"/>
              <a:t>(</a:t>
            </a:r>
            <a:r>
              <a:rPr lang="zh-CN" altLang="zh-CN" sz="2600" smtClean="0"/>
              <a:t>　　</a:t>
            </a:r>
            <a:r>
              <a:rPr lang="en-US" altLang="zh-CN" sz="2600" smtClean="0"/>
              <a:t>)</a:t>
            </a:r>
            <a:endParaRPr lang="zh-CN" altLang="zh-CN" sz="2600" smtClean="0"/>
          </a:p>
          <a:p>
            <a:r>
              <a:rPr lang="en-US" altLang="zh-CN" sz="2600" smtClean="0"/>
              <a:t>[A] </a:t>
            </a:r>
            <a:r>
              <a:rPr lang="zh-CN" altLang="zh-CN" sz="2600" smtClean="0"/>
              <a:t>封君封臣制度建立</a:t>
            </a:r>
            <a:endParaRPr lang="zh-CN" altLang="zh-CN" sz="2600" smtClean="0"/>
          </a:p>
          <a:p>
            <a:r>
              <a:rPr lang="en-US" altLang="zh-CN" sz="2600" smtClean="0"/>
              <a:t>[B] </a:t>
            </a:r>
            <a:r>
              <a:rPr lang="zh-CN" altLang="zh-CN" sz="2600" smtClean="0"/>
              <a:t>古希腊民主传统的继承</a:t>
            </a:r>
            <a:endParaRPr lang="zh-CN" altLang="zh-CN" sz="2600" smtClean="0"/>
          </a:p>
          <a:p>
            <a:r>
              <a:rPr lang="en-US" altLang="zh-CN" sz="2600" smtClean="0"/>
              <a:t>[C] </a:t>
            </a:r>
            <a:r>
              <a:rPr lang="zh-CN" altLang="zh-CN" sz="2600" smtClean="0"/>
              <a:t>文化的接触和交流</a:t>
            </a:r>
            <a:endParaRPr lang="zh-CN" altLang="zh-CN" sz="2600" smtClean="0"/>
          </a:p>
          <a:p>
            <a:r>
              <a:rPr lang="en-US" altLang="zh-CN" sz="2600" smtClean="0"/>
              <a:t>[D] </a:t>
            </a:r>
            <a:r>
              <a:rPr lang="zh-CN" altLang="zh-CN" sz="2600" smtClean="0"/>
              <a:t>王朝君主们的大力支持</a:t>
            </a:r>
            <a:endParaRPr lang="zh-CN" altLang="zh-CN" sz="2600"/>
          </a:p>
        </p:txBody>
      </p:sp>
      <p:sp>
        <p:nvSpPr>
          <p:cNvPr id="7" name="TextBox 6"/>
          <p:cNvSpPr txBox="1"/>
          <p:nvPr/>
        </p:nvSpPr>
        <p:spPr>
          <a:xfrm>
            <a:off x="7779079" y="2748393"/>
            <a:ext cx="785818" cy="950709"/>
          </a:xfrm>
          <a:prstGeom prst="rect">
            <a:avLst/>
          </a:prstGeom>
          <a:noFill/>
        </p:spPr>
        <p:txBody>
          <a:bodyPr wrap="square" rtlCol="0">
            <a:spAutoFit/>
          </a:bodyPr>
          <a:lstStyle/>
          <a:p>
            <a:r>
              <a:rPr lang="en-US" altLang="zh-CN" sz="5000" smtClean="0">
                <a:solidFill>
                  <a:srgbClr val="FF0000"/>
                </a:solidFill>
              </a:rPr>
              <a:t>C</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38084" y="1190193"/>
            <a:ext cx="11714692" cy="3453253"/>
          </a:xfrm>
          <a:prstGeom prst="rect">
            <a:avLst/>
          </a:prstGeom>
          <a:noFill/>
        </p:spPr>
        <p:txBody>
          <a:bodyPr wrap="square" rtlCol="0">
            <a:spAutoFit/>
          </a:bodyPr>
          <a:lstStyle/>
          <a:p>
            <a:r>
              <a:rPr lang="en-US" altLang="zh-CN" sz="2800" smtClean="0"/>
              <a:t>(2)</a:t>
            </a:r>
            <a:r>
              <a:rPr lang="zh-CN" altLang="zh-CN" sz="2800" smtClean="0"/>
              <a:t>近代教育</a:t>
            </a:r>
            <a:r>
              <a:rPr lang="en-US" altLang="zh-CN" sz="2800" smtClean="0"/>
              <a:t>:</a:t>
            </a:r>
            <a:r>
              <a:rPr lang="zh-CN" altLang="zh-CN" sz="2800" smtClean="0"/>
              <a:t>大学发展成为保存、传播和发展人类文化的重要场所。</a:t>
            </a:r>
            <a:endParaRPr lang="zh-CN" altLang="zh-CN" sz="2800" smtClean="0"/>
          </a:p>
          <a:p>
            <a:r>
              <a:rPr lang="zh-CN" altLang="zh-CN" sz="2800" smtClean="0"/>
              <a:t>①西方</a:t>
            </a:r>
            <a:endParaRPr lang="zh-CN" altLang="zh-CN" sz="2800" smtClean="0"/>
          </a:p>
          <a:p>
            <a:r>
              <a:rPr lang="en-US" altLang="zh-CN" sz="2800" smtClean="0"/>
              <a:t>a.</a:t>
            </a:r>
            <a:r>
              <a:rPr lang="zh-CN" altLang="zh-CN" sz="2800" smtClean="0"/>
              <a:t>法国</a:t>
            </a:r>
            <a:r>
              <a:rPr lang="en-US" altLang="zh-CN" sz="2800" smtClean="0"/>
              <a:t>:</a:t>
            </a:r>
            <a:r>
              <a:rPr lang="zh-CN" altLang="zh-CN" sz="2800" smtClean="0"/>
              <a:t>拿破仑建立“</a:t>
            </a:r>
            <a:r>
              <a:rPr lang="en-US" altLang="zh-CN" sz="2800" u="sng" smtClean="0"/>
              <a:t>        </a:t>
            </a:r>
            <a:r>
              <a:rPr lang="zh-CN" altLang="zh-CN" sz="2800" smtClean="0"/>
              <a:t>”制度</a:t>
            </a:r>
            <a:r>
              <a:rPr lang="en-US" altLang="zh-CN" sz="2800" smtClean="0"/>
              <a:t>,</a:t>
            </a:r>
            <a:r>
              <a:rPr lang="zh-CN" altLang="zh-CN" sz="2800" smtClean="0"/>
              <a:t>确立了保留至今的国民教育制度。</a:t>
            </a:r>
            <a:endParaRPr lang="zh-CN" altLang="zh-CN" sz="2800" smtClean="0"/>
          </a:p>
          <a:p>
            <a:r>
              <a:rPr lang="en-US" altLang="zh-CN" sz="2800" smtClean="0"/>
              <a:t>b.</a:t>
            </a:r>
            <a:r>
              <a:rPr lang="zh-CN" altLang="zh-CN" sz="2800" smtClean="0"/>
              <a:t>德国</a:t>
            </a:r>
            <a:r>
              <a:rPr lang="en-US" altLang="zh-CN" sz="2800" smtClean="0"/>
              <a:t>:</a:t>
            </a:r>
            <a:r>
              <a:rPr lang="zh-CN" altLang="zh-CN" sz="2800" smtClean="0"/>
              <a:t>洪堡秉持“</a:t>
            </a:r>
            <a:r>
              <a:rPr lang="en-US" altLang="zh-CN" sz="2800" u="sng" smtClean="0"/>
              <a:t>                </a:t>
            </a:r>
            <a:r>
              <a:rPr lang="zh-CN" altLang="zh-CN" sz="2800" smtClean="0"/>
              <a:t>”的精神创办的柏林大学</a:t>
            </a:r>
            <a:r>
              <a:rPr lang="en-US" altLang="zh-CN" sz="2800" smtClean="0"/>
              <a:t>,</a:t>
            </a:r>
            <a:r>
              <a:rPr lang="zh-CN" altLang="zh-CN" sz="2800" smtClean="0"/>
              <a:t>促成大学职能的转变。</a:t>
            </a:r>
            <a:endParaRPr lang="zh-CN" altLang="zh-CN" sz="2800" smtClean="0"/>
          </a:p>
          <a:p>
            <a:r>
              <a:rPr lang="en-US" altLang="zh-CN" sz="2800" smtClean="0"/>
              <a:t>c.</a:t>
            </a:r>
            <a:r>
              <a:rPr lang="zh-CN" altLang="zh-CN" sz="2800" smtClean="0"/>
              <a:t>美国</a:t>
            </a:r>
            <a:r>
              <a:rPr lang="en-US" altLang="zh-CN" sz="2800" smtClean="0"/>
              <a:t>:</a:t>
            </a:r>
            <a:r>
              <a:rPr lang="zh-CN" altLang="zh-CN" sz="2800" smtClean="0"/>
              <a:t>大学逐渐倾向于世俗化与商业化。</a:t>
            </a:r>
            <a:endParaRPr lang="zh-CN" altLang="zh-CN" sz="2800"/>
          </a:p>
        </p:txBody>
      </p:sp>
      <p:sp>
        <p:nvSpPr>
          <p:cNvPr id="3" name="矩形 2"/>
          <p:cNvSpPr/>
          <p:nvPr/>
        </p:nvSpPr>
        <p:spPr>
          <a:xfrm>
            <a:off x="3829175" y="2214554"/>
            <a:ext cx="1266693" cy="573042"/>
          </a:xfrm>
          <a:prstGeom prst="rect">
            <a:avLst/>
          </a:prstGeom>
        </p:spPr>
        <p:txBody>
          <a:bodyPr wrap="none">
            <a:spAutoFit/>
          </a:bodyPr>
          <a:lstStyle/>
          <a:p>
            <a:r>
              <a:rPr lang="zh-CN" altLang="en-US" sz="2800" smtClean="0">
                <a:solidFill>
                  <a:srgbClr val="FF0000"/>
                </a:solidFill>
              </a:rPr>
              <a:t>大学区</a:t>
            </a:r>
            <a:endParaRPr lang="zh-CN" altLang="en-US" sz="2800">
              <a:solidFill>
                <a:srgbClr val="FF0000"/>
              </a:solidFill>
            </a:endParaRPr>
          </a:p>
        </p:txBody>
      </p:sp>
      <p:sp>
        <p:nvSpPr>
          <p:cNvPr id="4" name="矩形 3"/>
          <p:cNvSpPr/>
          <p:nvPr/>
        </p:nvSpPr>
        <p:spPr>
          <a:xfrm>
            <a:off x="3662345" y="2767008"/>
            <a:ext cx="2348720" cy="573042"/>
          </a:xfrm>
          <a:prstGeom prst="rect">
            <a:avLst/>
          </a:prstGeom>
        </p:spPr>
        <p:txBody>
          <a:bodyPr wrap="none">
            <a:spAutoFit/>
          </a:bodyPr>
          <a:lstStyle/>
          <a:p>
            <a:r>
              <a:rPr lang="zh-CN" altLang="en-US" sz="2800" smtClean="0">
                <a:solidFill>
                  <a:srgbClr val="FF0000"/>
                </a:solidFill>
              </a:rPr>
              <a:t>研究教学合一</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214114"/>
            <a:ext cx="11858708" cy="337380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材料中亚历山大城的天文学和数学成就</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是由来自希腊的科学家借鉴或总结了古巴比伦、古埃及科学成果而取得的</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这得益于文化的接触和交流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据所学知识可知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公元</a:t>
            </a:r>
            <a:r>
              <a:rPr lang="en-US" altLang="zh-CN" sz="2800" smtClean="0">
                <a:latin typeface="楷体" panose="02010609060101010101" pitchFamily="49" charset="-122"/>
                <a:ea typeface="楷体" panose="02010609060101010101" pitchFamily="49" charset="-122"/>
              </a:rPr>
              <a:t>476</a:t>
            </a:r>
            <a:r>
              <a:rPr lang="zh-CN" altLang="zh-CN" sz="2800" smtClean="0">
                <a:latin typeface="楷体" panose="02010609060101010101" pitchFamily="49" charset="-122"/>
                <a:ea typeface="楷体" panose="02010609060101010101" pitchFamily="49" charset="-122"/>
              </a:rPr>
              <a:t>年西罗马帝国灭亡后</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西欧开始进入封建社会</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封君封臣制度是西欧封建社会的基本特征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与材料时间不符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材料反映的是托勒密埃及的科学成就</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其并未沿用古希腊民主传统</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王朝君主们的大力支持与材料信息不符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908720"/>
            <a:ext cx="11905448" cy="4013406"/>
          </a:xfrm>
          <a:prstGeom prst="rect">
            <a:avLst/>
          </a:prstGeom>
          <a:noFill/>
        </p:spPr>
        <p:txBody>
          <a:bodyPr wrap="square" rtlCol="0">
            <a:spAutoFit/>
          </a:bodyPr>
          <a:lstStyle/>
          <a:p>
            <a:r>
              <a:rPr lang="en-US" altLang="zh-CN" sz="2800" smtClean="0"/>
              <a:t>8.</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山东临沂月考</a:t>
            </a:r>
            <a:r>
              <a:rPr lang="en-US" altLang="zh-CN" sz="2800" smtClean="0">
                <a:latin typeface="楷体" panose="02010609060101010101" pitchFamily="49" charset="-122"/>
                <a:ea typeface="楷体" panose="02010609060101010101" pitchFamily="49" charset="-122"/>
              </a:rPr>
              <a:t>)</a:t>
            </a:r>
            <a:r>
              <a:rPr lang="zh-CN" altLang="zh-CN" sz="2800" smtClean="0"/>
              <a:t>新航路开辟后</a:t>
            </a:r>
            <a:r>
              <a:rPr lang="en-US" altLang="zh-CN" sz="2800" smtClean="0"/>
              <a:t>,</a:t>
            </a:r>
            <a:r>
              <a:rPr lang="zh-CN" altLang="zh-CN" sz="2800" smtClean="0"/>
              <a:t>随着欧洲人的入侵并在美洲建立殖民地</a:t>
            </a:r>
            <a:r>
              <a:rPr lang="en-US" altLang="zh-CN" sz="2800" smtClean="0"/>
              <a:t>,</a:t>
            </a:r>
            <a:r>
              <a:rPr lang="zh-CN" altLang="zh-CN" sz="2800" smtClean="0"/>
              <a:t>大批欧洲人来到美洲并把非洲黑人作为奴隶贩卖到美洲</a:t>
            </a:r>
            <a:r>
              <a:rPr lang="en-US" altLang="zh-CN" sz="2800" smtClean="0"/>
              <a:t>,</a:t>
            </a:r>
            <a:r>
              <a:rPr lang="zh-CN" altLang="zh-CN" sz="2800" smtClean="0"/>
              <a:t>使美洲成为世界上族群混合程度很高的地区。由此可知</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新航路开辟加速了人口的自由迁徙</a:t>
            </a:r>
            <a:endParaRPr lang="zh-CN" altLang="zh-CN" sz="2800" smtClean="0"/>
          </a:p>
          <a:p>
            <a:r>
              <a:rPr lang="en-US" altLang="zh-CN" sz="2800" smtClean="0"/>
              <a:t>[B] </a:t>
            </a:r>
            <a:r>
              <a:rPr lang="zh-CN" altLang="zh-CN" sz="2800" smtClean="0"/>
              <a:t>黑奴贸易使美洲人口有了大幅上涨</a:t>
            </a:r>
            <a:endParaRPr lang="zh-CN" altLang="zh-CN" sz="2800" smtClean="0"/>
          </a:p>
          <a:p>
            <a:r>
              <a:rPr lang="en-US" altLang="zh-CN" sz="2800" smtClean="0"/>
              <a:t>[C] </a:t>
            </a:r>
            <a:r>
              <a:rPr lang="zh-CN" altLang="zh-CN" sz="2800" smtClean="0"/>
              <a:t>欧洲殖民者给美洲带来了沉重灾难</a:t>
            </a:r>
            <a:endParaRPr lang="zh-CN" altLang="zh-CN" sz="2800" smtClean="0"/>
          </a:p>
          <a:p>
            <a:r>
              <a:rPr lang="en-US" altLang="zh-CN" sz="2800" smtClean="0"/>
              <a:t>[D] </a:t>
            </a:r>
            <a:r>
              <a:rPr lang="zh-CN" altLang="zh-CN" sz="2800" smtClean="0"/>
              <a:t>殖民扩张客观上推动了族群的融合</a:t>
            </a:r>
            <a:endParaRPr lang="zh-CN" altLang="zh-CN" sz="2800"/>
          </a:p>
        </p:txBody>
      </p:sp>
      <p:sp>
        <p:nvSpPr>
          <p:cNvPr id="7" name="TextBox 6"/>
          <p:cNvSpPr txBox="1"/>
          <p:nvPr/>
        </p:nvSpPr>
        <p:spPr>
          <a:xfrm>
            <a:off x="7248128" y="1758211"/>
            <a:ext cx="785818" cy="950709"/>
          </a:xfrm>
          <a:prstGeom prst="rect">
            <a:avLst/>
          </a:prstGeom>
          <a:noFill/>
        </p:spPr>
        <p:txBody>
          <a:bodyPr wrap="square" rtlCol="0">
            <a:spAutoFit/>
          </a:bodyPr>
          <a:lstStyle/>
          <a:p>
            <a:r>
              <a:rPr lang="en-US" altLang="zh-CN" sz="5000" smtClean="0">
                <a:solidFill>
                  <a:srgbClr val="FF0000"/>
                </a:solidFill>
              </a:rPr>
              <a:t>D</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124744"/>
            <a:ext cx="11858708" cy="337380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由材料可知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殖民扩张的过程中</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大批欧洲人与非洲人进入美洲</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与当地原住民结合</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客观上促进了族群的融合</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使美洲成为世界上族群混合程度很高的地区</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“自由迁徙”说法不够准确</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黑奴贸易不是人口的自由迁徙</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材料未涉及美洲人口的数量变化</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材料强调欧洲殖民者的殖民扩张对美洲人口结构的影响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未涉及其对美洲的严重负面影响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799656"/>
            <a:ext cx="11715832" cy="4573560"/>
          </a:xfrm>
          <a:prstGeom prst="rect">
            <a:avLst/>
          </a:prstGeom>
          <a:noFill/>
        </p:spPr>
        <p:txBody>
          <a:bodyPr wrap="square" rtlCol="0">
            <a:spAutoFit/>
          </a:bodyPr>
          <a:lstStyle/>
          <a:p>
            <a:r>
              <a:rPr lang="en-US" altLang="zh-CN" sz="2800" smtClean="0"/>
              <a:t>9.</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广东深圳一模</a:t>
            </a:r>
            <a:r>
              <a:rPr lang="en-US" altLang="zh-CN" sz="2800" smtClean="0">
                <a:latin typeface="楷体" panose="02010609060101010101" pitchFamily="49" charset="-122"/>
                <a:ea typeface="楷体" panose="02010609060101010101" pitchFamily="49" charset="-122"/>
              </a:rPr>
              <a:t>)</a:t>
            </a:r>
            <a:r>
              <a:rPr lang="en-US" altLang="zh-CN" sz="2800" smtClean="0"/>
              <a:t>17</a:t>
            </a:r>
            <a:r>
              <a:rPr lang="zh-CN" altLang="zh-CN" sz="2800" smtClean="0"/>
              <a:t>世纪</a:t>
            </a:r>
            <a:r>
              <a:rPr lang="en-US" altLang="zh-CN" sz="2800" smtClean="0"/>
              <a:t>,</a:t>
            </a:r>
            <a:r>
              <a:rPr lang="zh-CN" altLang="zh-CN" sz="2800" smtClean="0"/>
              <a:t>荷兰东印度公司大量进口的中国外销瓷</a:t>
            </a:r>
            <a:r>
              <a:rPr lang="en-US" altLang="zh-CN" sz="2800" smtClean="0"/>
              <a:t>,</a:t>
            </a:r>
            <a:r>
              <a:rPr lang="zh-CN" altLang="zh-CN" sz="2800" smtClean="0"/>
              <a:t>在荷兰各阶层中引领收藏和使用中国瓷器的风尚。这一风尚和市场竞争都促使代尔夫特</a:t>
            </a:r>
            <a:r>
              <a:rPr lang="en-US" altLang="zh-CN" sz="2800" smtClean="0"/>
              <a:t>(</a:t>
            </a:r>
            <a:r>
              <a:rPr lang="zh-CN" altLang="zh-CN" sz="2800" smtClean="0"/>
              <a:t>荷兰城市名</a:t>
            </a:r>
            <a:r>
              <a:rPr lang="en-US" altLang="zh-CN" sz="2800" smtClean="0"/>
              <a:t>)</a:t>
            </a:r>
            <a:r>
              <a:rPr lang="zh-CN" altLang="zh-CN" sz="2800" smtClean="0"/>
              <a:t>陶匠从不同方面、不同程度地模仿和借鉴中国外销瓷的装饰</a:t>
            </a:r>
            <a:r>
              <a:rPr lang="en-US" altLang="zh-CN" sz="2800" smtClean="0"/>
              <a:t>,</a:t>
            </a:r>
            <a:r>
              <a:rPr lang="zh-CN" altLang="zh-CN" sz="2800" smtClean="0"/>
              <a:t>以西方视角表现出想象中的中国。由此可知</a:t>
            </a:r>
            <a:r>
              <a:rPr lang="en-US" altLang="zh-CN" sz="2800" smtClean="0"/>
              <a:t>,</a:t>
            </a:r>
            <a:r>
              <a:rPr lang="zh-CN" altLang="zh-CN" sz="2800" smtClean="0"/>
              <a:t>当时</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全球性经济文化联系加强</a:t>
            </a:r>
            <a:endParaRPr lang="zh-CN" altLang="zh-CN" sz="2800" smtClean="0"/>
          </a:p>
          <a:p>
            <a:r>
              <a:rPr lang="en-US" altLang="zh-CN" sz="2800" smtClean="0"/>
              <a:t>[B] </a:t>
            </a:r>
            <a:r>
              <a:rPr lang="zh-CN" altLang="zh-CN" sz="2800" smtClean="0"/>
              <a:t>工业革命瓷器生产标准化</a:t>
            </a:r>
            <a:endParaRPr lang="zh-CN" altLang="zh-CN" sz="2800" smtClean="0"/>
          </a:p>
          <a:p>
            <a:r>
              <a:rPr lang="en-US" altLang="zh-CN" sz="2800" smtClean="0"/>
              <a:t>[C] </a:t>
            </a:r>
            <a:r>
              <a:rPr lang="zh-CN" altLang="zh-CN" sz="2800" smtClean="0"/>
              <a:t>荷兰东印度公司垄断了东西方之间贸易</a:t>
            </a:r>
            <a:endParaRPr lang="zh-CN" altLang="zh-CN" sz="2800" smtClean="0"/>
          </a:p>
          <a:p>
            <a:r>
              <a:rPr lang="en-US" altLang="zh-CN" sz="2800" smtClean="0"/>
              <a:t>[D] </a:t>
            </a:r>
            <a:r>
              <a:rPr lang="zh-CN" altLang="zh-CN" sz="2800" smtClean="0"/>
              <a:t>荷兰代尔夫特瓷器制作技术超越了中国</a:t>
            </a:r>
            <a:endParaRPr lang="zh-CN" altLang="zh-CN" sz="2800"/>
          </a:p>
        </p:txBody>
      </p:sp>
      <p:sp>
        <p:nvSpPr>
          <p:cNvPr id="7" name="TextBox 6"/>
          <p:cNvSpPr txBox="1"/>
          <p:nvPr/>
        </p:nvSpPr>
        <p:spPr>
          <a:xfrm>
            <a:off x="10560496" y="2190259"/>
            <a:ext cx="785818" cy="950709"/>
          </a:xfrm>
          <a:prstGeom prst="rect">
            <a:avLst/>
          </a:prstGeom>
          <a:noFill/>
        </p:spPr>
        <p:txBody>
          <a:bodyPr wrap="square" rtlCol="0">
            <a:spAutoFit/>
          </a:bodyPr>
          <a:lstStyle/>
          <a:p>
            <a:r>
              <a:rPr lang="en-US" altLang="zh-CN" sz="5000" smtClean="0">
                <a:solidFill>
                  <a:srgbClr val="FF0000"/>
                </a:solidFill>
              </a:rPr>
              <a:t>A</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999831"/>
            <a:ext cx="11858708" cy="3222998"/>
          </a:xfrm>
          <a:prstGeom prst="rect">
            <a:avLst/>
          </a:prstGeom>
          <a:noFill/>
        </p:spPr>
        <p:txBody>
          <a:bodyPr wrap="square" rtlCol="0">
            <a:spAutoFit/>
          </a:bodyPr>
          <a:lstStyle/>
          <a:p>
            <a:pPr>
              <a:lnSpc>
                <a:spcPct val="150000"/>
              </a:lnSpc>
            </a:pPr>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据材料信息可知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荷兰东印度公司进口中国外销瓷</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以致引发模仿借鉴中国外销瓷的情况</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并以西方视角表现出想象中的中国</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这反映了</a:t>
            </a:r>
            <a:r>
              <a:rPr lang="en-US" altLang="zh-CN" sz="2800" smtClean="0">
                <a:latin typeface="楷体" panose="02010609060101010101" pitchFamily="49" charset="-122"/>
                <a:ea typeface="楷体" panose="02010609060101010101" pitchFamily="49" charset="-122"/>
              </a:rPr>
              <a:t>17</a:t>
            </a:r>
            <a:r>
              <a:rPr lang="zh-CN" altLang="zh-CN" sz="2800" smtClean="0">
                <a:latin typeface="楷体" panose="02010609060101010101" pitchFamily="49" charset="-122"/>
                <a:ea typeface="楷体" panose="02010609060101010101" pitchFamily="49" charset="-122"/>
              </a:rPr>
              <a:t>世纪全球性经济文化联系加强</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工业革命始于</a:t>
            </a:r>
            <a:r>
              <a:rPr lang="en-US" altLang="zh-CN" sz="2800" smtClean="0">
                <a:latin typeface="楷体" panose="02010609060101010101" pitchFamily="49" charset="-122"/>
                <a:ea typeface="楷体" panose="02010609060101010101" pitchFamily="49" charset="-122"/>
              </a:rPr>
              <a:t>18</a:t>
            </a:r>
            <a:r>
              <a:rPr lang="zh-CN" altLang="zh-CN" sz="2800" smtClean="0">
                <a:latin typeface="楷体" panose="02010609060101010101" pitchFamily="49" charset="-122"/>
                <a:ea typeface="楷体" panose="02010609060101010101" pitchFamily="49" charset="-122"/>
              </a:rPr>
              <a:t>世纪</a:t>
            </a:r>
            <a:r>
              <a:rPr lang="en-US" altLang="zh-CN" sz="2800" smtClean="0">
                <a:latin typeface="楷体" panose="02010609060101010101" pitchFamily="49" charset="-122"/>
                <a:ea typeface="楷体" panose="02010609060101010101" pitchFamily="49" charset="-122"/>
              </a:rPr>
              <a:t>60</a:t>
            </a:r>
            <a:r>
              <a:rPr lang="zh-CN" altLang="zh-CN" sz="2800" smtClean="0">
                <a:latin typeface="楷体" panose="02010609060101010101" pitchFamily="49" charset="-122"/>
                <a:ea typeface="楷体" panose="02010609060101010101" pitchFamily="49" charset="-122"/>
              </a:rPr>
              <a:t>年代</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endParaRPr lang="en-US" altLang="zh-CN" sz="2800" smtClean="0">
              <a:latin typeface="楷体" panose="02010609060101010101" pitchFamily="49" charset="-122"/>
              <a:ea typeface="楷体" panose="02010609060101010101" pitchFamily="49" charset="-122"/>
            </a:endParaRPr>
          </a:p>
          <a:p>
            <a:pPr>
              <a:lnSpc>
                <a:spcPct val="150000"/>
              </a:lnSpc>
            </a:pPr>
            <a:r>
              <a:rPr lang="zh-CN" altLang="zh-CN" sz="2800" smtClean="0">
                <a:latin typeface="楷体" panose="02010609060101010101" pitchFamily="49" charset="-122"/>
                <a:ea typeface="楷体" panose="02010609060101010101" pitchFamily="49" charset="-122"/>
              </a:rPr>
              <a:t>“垄断”一词过于绝对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材料并无瓷器制作的对比</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无法得出荷兰代尔夫特瓷器制作技术超越中国的结论</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8654" y="983859"/>
            <a:ext cx="11762002" cy="4573560"/>
          </a:xfrm>
          <a:prstGeom prst="rect">
            <a:avLst/>
          </a:prstGeom>
          <a:noFill/>
        </p:spPr>
        <p:txBody>
          <a:bodyPr wrap="square" rtlCol="0">
            <a:spAutoFit/>
          </a:bodyPr>
          <a:lstStyle/>
          <a:p>
            <a:r>
              <a:rPr lang="en-US" altLang="zh-CN" sz="2800" smtClean="0"/>
              <a:t>10.</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江苏无锡模拟</a:t>
            </a:r>
            <a:r>
              <a:rPr lang="en-US" altLang="zh-CN" sz="2800" smtClean="0">
                <a:latin typeface="楷体" panose="02010609060101010101" pitchFamily="49" charset="-122"/>
                <a:ea typeface="楷体" panose="02010609060101010101" pitchFamily="49" charset="-122"/>
              </a:rPr>
              <a:t>)</a:t>
            </a:r>
            <a:r>
              <a:rPr lang="zh-CN" altLang="zh-CN" sz="2800" smtClean="0"/>
              <a:t>本杰明</a:t>
            </a:r>
            <a:r>
              <a:rPr lang="en-US" altLang="zh-CN" sz="2800" smtClean="0"/>
              <a:t>·</a:t>
            </a:r>
            <a:r>
              <a:rPr lang="zh-CN" altLang="zh-CN" sz="2800" smtClean="0"/>
              <a:t>富兰克林在</a:t>
            </a:r>
            <a:r>
              <a:rPr lang="en-US" altLang="zh-CN" sz="2800" smtClean="0"/>
              <a:t>1784</a:t>
            </a:r>
            <a:r>
              <a:rPr lang="zh-CN" altLang="zh-CN" sz="2800" smtClean="0"/>
              <a:t>年写道</a:t>
            </a:r>
            <a:r>
              <a:rPr lang="en-US" altLang="zh-CN" sz="2800" smtClean="0"/>
              <a:t>:</a:t>
            </a:r>
            <a:r>
              <a:rPr lang="zh-CN" altLang="zh-CN" sz="2800" smtClean="0"/>
              <a:t>“诚然</a:t>
            </a:r>
            <a:r>
              <a:rPr lang="en-US" altLang="zh-CN" sz="2800" smtClean="0"/>
              <a:t>,</a:t>
            </a:r>
            <a:r>
              <a:rPr lang="zh-CN" altLang="zh-CN" sz="2800" smtClean="0"/>
              <a:t>白人拥有掠夺印第安人和接管整个大陆的人数、组织和力量。但最后</a:t>
            </a:r>
            <a:r>
              <a:rPr lang="en-US" altLang="zh-CN" sz="2800" smtClean="0"/>
              <a:t>,</a:t>
            </a:r>
            <a:r>
              <a:rPr lang="zh-CN" altLang="zh-CN" sz="2800" smtClean="0"/>
              <a:t>白人发现</a:t>
            </a:r>
            <a:r>
              <a:rPr lang="en-US" altLang="zh-CN" sz="2800" smtClean="0"/>
              <a:t>,</a:t>
            </a:r>
            <a:r>
              <a:rPr lang="zh-CN" altLang="zh-CN" sz="2800" smtClean="0"/>
              <a:t>他们已不知不觉地在自己的词汇、文学、服装、药物以及他们所种植和消费的作物中接受了当地印第安文化的许多特点。”这表明</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美洲文明具有顽强的生命力</a:t>
            </a:r>
            <a:endParaRPr lang="zh-CN" altLang="zh-CN" sz="2800" smtClean="0"/>
          </a:p>
          <a:p>
            <a:r>
              <a:rPr lang="en-US" altLang="zh-CN" sz="2800" smtClean="0"/>
              <a:t>[B] </a:t>
            </a:r>
            <a:r>
              <a:rPr lang="zh-CN" altLang="zh-CN" sz="2800" smtClean="0"/>
              <a:t>不同文明在接触碰撞中影响</a:t>
            </a:r>
            <a:endParaRPr lang="zh-CN" altLang="zh-CN" sz="2800" smtClean="0"/>
          </a:p>
          <a:p>
            <a:r>
              <a:rPr lang="en-US" altLang="zh-CN" sz="2800" smtClean="0"/>
              <a:t>[C] </a:t>
            </a:r>
            <a:r>
              <a:rPr lang="zh-CN" altLang="zh-CN" sz="2800" smtClean="0"/>
              <a:t>殖民扩张推动文化的多样性</a:t>
            </a:r>
            <a:endParaRPr lang="zh-CN" altLang="zh-CN" sz="2800" smtClean="0"/>
          </a:p>
          <a:p>
            <a:r>
              <a:rPr lang="en-US" altLang="zh-CN" sz="2800" smtClean="0"/>
              <a:t>[D] </a:t>
            </a:r>
            <a:r>
              <a:rPr lang="zh-CN" altLang="zh-CN" sz="2800" smtClean="0"/>
              <a:t>先进文明会被落后文明同化</a:t>
            </a:r>
            <a:endParaRPr lang="zh-CN" altLang="zh-CN" sz="2800"/>
          </a:p>
        </p:txBody>
      </p:sp>
      <p:sp>
        <p:nvSpPr>
          <p:cNvPr id="7" name="TextBox 6"/>
          <p:cNvSpPr txBox="1"/>
          <p:nvPr/>
        </p:nvSpPr>
        <p:spPr>
          <a:xfrm>
            <a:off x="10278734" y="2406283"/>
            <a:ext cx="785818" cy="950709"/>
          </a:xfrm>
          <a:prstGeom prst="rect">
            <a:avLst/>
          </a:prstGeom>
          <a:noFill/>
        </p:spPr>
        <p:txBody>
          <a:bodyPr wrap="square" rtlCol="0">
            <a:spAutoFit/>
          </a:bodyPr>
          <a:lstStyle/>
          <a:p>
            <a:r>
              <a:rPr lang="en-US" altLang="zh-CN" sz="5000" smtClean="0">
                <a:solidFill>
                  <a:srgbClr val="FF0000"/>
                </a:solidFill>
              </a:rPr>
              <a:t>B</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007206"/>
            <a:ext cx="11858708" cy="2813655"/>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白人在殖民美洲大陆的过程中吸收了来自美洲的文化和生活习惯</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融入了印第安人的因素</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体现了印第安文化对白人生活的影响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一些美洲文化已经断绝了传承</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如玛雅文化等</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且材料强调美洲文明对白人的影响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并非美洲文明的生命力</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材料主旨为不同文明的相互影响</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项与材料主旨不符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“同化”说法过于绝对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871664"/>
            <a:ext cx="11834010" cy="4573560"/>
          </a:xfrm>
          <a:prstGeom prst="rect">
            <a:avLst/>
          </a:prstGeom>
          <a:noFill/>
        </p:spPr>
        <p:txBody>
          <a:bodyPr wrap="square" rtlCol="0">
            <a:spAutoFit/>
          </a:bodyPr>
          <a:lstStyle/>
          <a:p>
            <a:r>
              <a:rPr lang="en-US" altLang="zh-CN" sz="2800" smtClean="0"/>
              <a:t>11.</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广西南宁二模</a:t>
            </a:r>
            <a:r>
              <a:rPr lang="en-US" altLang="zh-CN" sz="2800" smtClean="0">
                <a:latin typeface="楷体" panose="02010609060101010101" pitchFamily="49" charset="-122"/>
                <a:ea typeface="楷体" panose="02010609060101010101" pitchFamily="49" charset="-122"/>
              </a:rPr>
              <a:t>)</a:t>
            </a:r>
            <a:r>
              <a:rPr lang="en-US" altLang="zh-CN" sz="2800" smtClean="0"/>
              <a:t>19</a:t>
            </a:r>
            <a:r>
              <a:rPr lang="zh-CN" altLang="zh-CN" sz="2800" smtClean="0"/>
              <a:t>世纪初期</a:t>
            </a:r>
            <a:r>
              <a:rPr lang="en-US" altLang="zh-CN" sz="2800" smtClean="0"/>
              <a:t>,</a:t>
            </a:r>
            <a:r>
              <a:rPr lang="zh-CN" altLang="zh-CN" sz="2800" smtClean="0"/>
              <a:t>赫尔曼、威廉</a:t>
            </a:r>
            <a:r>
              <a:rPr lang="en-US" altLang="zh-CN" sz="2800" smtClean="0"/>
              <a:t>·</a:t>
            </a:r>
            <a:r>
              <a:rPr lang="zh-CN" altLang="zh-CN" sz="2800" smtClean="0"/>
              <a:t>冯</a:t>
            </a:r>
            <a:r>
              <a:rPr lang="en-US" altLang="zh-CN" sz="2800" smtClean="0"/>
              <a:t>·</a:t>
            </a:r>
            <a:r>
              <a:rPr lang="zh-CN" altLang="zh-CN" sz="2800" smtClean="0"/>
              <a:t>洪堡、雅恩等德意志学者纷纷表达出对民族统一的强烈渴望</a:t>
            </a:r>
            <a:r>
              <a:rPr lang="en-US" altLang="zh-CN" sz="2800" smtClean="0"/>
              <a:t>,</a:t>
            </a:r>
            <a:r>
              <a:rPr lang="zh-CN" altLang="zh-CN" sz="2800" smtClean="0"/>
              <a:t>他们提出</a:t>
            </a:r>
            <a:r>
              <a:rPr lang="en-US" altLang="zh-CN" sz="2800" smtClean="0"/>
              <a:t>,</a:t>
            </a:r>
            <a:r>
              <a:rPr lang="zh-CN" altLang="zh-CN" sz="2800" smtClean="0"/>
              <a:t>虽然国土被占领</a:t>
            </a:r>
            <a:r>
              <a:rPr lang="en-US" altLang="zh-CN" sz="2800" smtClean="0"/>
              <a:t>,</a:t>
            </a:r>
            <a:r>
              <a:rPr lang="zh-CN" altLang="zh-CN" sz="2800" smtClean="0"/>
              <a:t>人民受到压迫</a:t>
            </a:r>
            <a:r>
              <a:rPr lang="en-US" altLang="zh-CN" sz="2800" smtClean="0"/>
              <a:t>,</a:t>
            </a:r>
            <a:r>
              <a:rPr lang="zh-CN" altLang="zh-CN" sz="2800" smtClean="0"/>
              <a:t>但德意志民族依然是德意志民族</a:t>
            </a:r>
            <a:r>
              <a:rPr lang="en-US" altLang="zh-CN" sz="2800" smtClean="0"/>
              <a:t>,</a:t>
            </a:r>
            <a:r>
              <a:rPr lang="zh-CN" altLang="zh-CN" sz="2800" smtClean="0"/>
              <a:t>为了实现民族的统一就必须坚信德意志是唯一的祖国</a:t>
            </a:r>
            <a:r>
              <a:rPr lang="en-US" altLang="zh-CN" sz="2800" smtClean="0"/>
              <a:t>,</a:t>
            </a:r>
            <a:r>
              <a:rPr lang="zh-CN" altLang="zh-CN" sz="2800" smtClean="0"/>
              <a:t>这些主张</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是路德宗教改革的必然结果</a:t>
            </a:r>
            <a:endParaRPr lang="zh-CN" altLang="zh-CN" sz="2800" smtClean="0"/>
          </a:p>
          <a:p>
            <a:r>
              <a:rPr lang="en-US" altLang="zh-CN" sz="2800" smtClean="0"/>
              <a:t>[B] </a:t>
            </a:r>
            <a:r>
              <a:rPr lang="zh-CN" altLang="zh-CN" sz="2800" smtClean="0"/>
              <a:t>表达了制度变革的强烈愿望</a:t>
            </a:r>
            <a:endParaRPr lang="zh-CN" altLang="zh-CN" sz="2800" smtClean="0"/>
          </a:p>
          <a:p>
            <a:r>
              <a:rPr lang="en-US" altLang="zh-CN" sz="2800" smtClean="0"/>
              <a:t>[C] </a:t>
            </a:r>
            <a:r>
              <a:rPr lang="zh-CN" altLang="zh-CN" sz="2800" smtClean="0"/>
              <a:t>深受拿破仑对外战争的影响</a:t>
            </a:r>
            <a:endParaRPr lang="zh-CN" altLang="zh-CN" sz="2800" smtClean="0"/>
          </a:p>
          <a:p>
            <a:r>
              <a:rPr lang="en-US" altLang="zh-CN" sz="2800" smtClean="0"/>
              <a:t>[D] </a:t>
            </a:r>
            <a:r>
              <a:rPr lang="zh-CN" altLang="zh-CN" sz="2800" smtClean="0"/>
              <a:t>缘于德意志统一市场的形成</a:t>
            </a:r>
            <a:endParaRPr lang="zh-CN" altLang="zh-CN" sz="2800"/>
          </a:p>
        </p:txBody>
      </p:sp>
      <p:sp>
        <p:nvSpPr>
          <p:cNvPr id="7" name="TextBox 6"/>
          <p:cNvSpPr txBox="1"/>
          <p:nvPr/>
        </p:nvSpPr>
        <p:spPr>
          <a:xfrm>
            <a:off x="6482935" y="2303767"/>
            <a:ext cx="785818" cy="950709"/>
          </a:xfrm>
          <a:prstGeom prst="rect">
            <a:avLst/>
          </a:prstGeom>
          <a:noFill/>
        </p:spPr>
        <p:txBody>
          <a:bodyPr wrap="square" rtlCol="0">
            <a:spAutoFit/>
          </a:bodyPr>
          <a:lstStyle/>
          <a:p>
            <a:r>
              <a:rPr lang="en-US" altLang="zh-CN" sz="5000" smtClean="0">
                <a:solidFill>
                  <a:srgbClr val="FF0000"/>
                </a:solidFill>
              </a:rPr>
              <a:t>C</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142106"/>
            <a:ext cx="11858708" cy="337380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据材料并结合所学知识可知</a:t>
            </a:r>
            <a:r>
              <a:rPr lang="en-US" altLang="zh-CN" sz="2800" smtClean="0">
                <a:latin typeface="楷体" panose="02010609060101010101" pitchFamily="49" charset="-122"/>
                <a:ea typeface="楷体" panose="02010609060101010101" pitchFamily="49" charset="-122"/>
              </a:rPr>
              <a:t>,19</a:t>
            </a:r>
            <a:r>
              <a:rPr lang="zh-CN" altLang="zh-CN" sz="2800" smtClean="0">
                <a:latin typeface="楷体" panose="02010609060101010101" pitchFamily="49" charset="-122"/>
                <a:ea typeface="楷体" panose="02010609060101010101" pitchFamily="49" charset="-122"/>
              </a:rPr>
              <a:t>世纪初</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拿破仑征服欧洲</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促进了德意志民族统一意识的觉醒</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由此可知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德意志民族统一的渴望深受拿破仑对外战争的影响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;1517</a:t>
            </a:r>
            <a:r>
              <a:rPr lang="zh-CN" altLang="zh-CN" sz="2800" smtClean="0">
                <a:latin typeface="楷体" panose="02010609060101010101" pitchFamily="49" charset="-122"/>
                <a:ea typeface="楷体" panose="02010609060101010101" pitchFamily="49" charset="-122"/>
              </a:rPr>
              <a:t>年</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马丁</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路德撰写《九十五条论纲》</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拉开宗教改革的序幕</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与材料“</a:t>
            </a:r>
            <a:r>
              <a:rPr lang="en-US" altLang="zh-CN" sz="2800" smtClean="0">
                <a:latin typeface="楷体" panose="02010609060101010101" pitchFamily="49" charset="-122"/>
                <a:ea typeface="楷体" panose="02010609060101010101" pitchFamily="49" charset="-122"/>
              </a:rPr>
              <a:t>19</a:t>
            </a:r>
            <a:r>
              <a:rPr lang="zh-CN" altLang="zh-CN" sz="2800" smtClean="0">
                <a:latin typeface="楷体" panose="02010609060101010101" pitchFamily="49" charset="-122"/>
                <a:ea typeface="楷体" panose="02010609060101010101" pitchFamily="49" charset="-122"/>
              </a:rPr>
              <a:t>世纪初期”时间相距较远</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二者之间无直接的必然联系</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材料强调民族统一</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而非制度变革</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;19</a:t>
            </a:r>
            <a:r>
              <a:rPr lang="zh-CN" altLang="zh-CN" sz="2800" smtClean="0">
                <a:latin typeface="楷体" panose="02010609060101010101" pitchFamily="49" charset="-122"/>
                <a:ea typeface="楷体" panose="02010609060101010101" pitchFamily="49" charset="-122"/>
              </a:rPr>
              <a:t>世纪初</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德意志尚未统一</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未建立统一市场</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927762"/>
            <a:ext cx="11715832" cy="4573560"/>
          </a:xfrm>
          <a:prstGeom prst="rect">
            <a:avLst/>
          </a:prstGeom>
          <a:noFill/>
        </p:spPr>
        <p:txBody>
          <a:bodyPr wrap="square" rtlCol="0">
            <a:spAutoFit/>
          </a:bodyPr>
          <a:lstStyle/>
          <a:p>
            <a:r>
              <a:rPr lang="en-US" altLang="zh-CN" sz="2800" smtClean="0"/>
              <a:t>12.</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安徽马鞍山三模</a:t>
            </a:r>
            <a:r>
              <a:rPr lang="en-US" altLang="zh-CN" sz="2800" smtClean="0">
                <a:latin typeface="楷体" panose="02010609060101010101" pitchFamily="49" charset="-122"/>
                <a:ea typeface="楷体" panose="02010609060101010101" pitchFamily="49" charset="-122"/>
              </a:rPr>
              <a:t>)</a:t>
            </a:r>
            <a:r>
              <a:rPr lang="en-US" altLang="zh-CN" sz="2800" smtClean="0"/>
              <a:t>1918</a:t>
            </a:r>
            <a:r>
              <a:rPr lang="zh-CN" altLang="zh-CN" sz="2800" smtClean="0"/>
              <a:t>年</a:t>
            </a:r>
            <a:r>
              <a:rPr lang="en-US" altLang="zh-CN" sz="2800" smtClean="0"/>
              <a:t>,</a:t>
            </a:r>
            <a:r>
              <a:rPr lang="zh-CN" altLang="zh-CN" sz="2800" smtClean="0"/>
              <a:t>威尔逊提出“民族自决”原则。在该原则之下</a:t>
            </a:r>
            <a:r>
              <a:rPr lang="en-US" altLang="zh-CN" sz="2800" smtClean="0"/>
              <a:t>,</a:t>
            </a:r>
            <a:r>
              <a:rPr lang="zh-CN" altLang="zh-CN" sz="2800" smtClean="0"/>
              <a:t>波兰复国</a:t>
            </a:r>
            <a:r>
              <a:rPr lang="en-US" altLang="zh-CN" sz="2800" smtClean="0"/>
              <a:t>,</a:t>
            </a:r>
            <a:r>
              <a:rPr lang="zh-CN" altLang="zh-CN" sz="2800" smtClean="0"/>
              <a:t>波罗的海国家朝独立迈进</a:t>
            </a:r>
            <a:r>
              <a:rPr lang="en-US" altLang="zh-CN" sz="2800" smtClean="0"/>
              <a:t>,</a:t>
            </a:r>
            <a:r>
              <a:rPr lang="zh-CN" altLang="zh-CN" sz="2800" smtClean="0"/>
              <a:t>捷克与斯洛伐克也拼在一起</a:t>
            </a:r>
            <a:r>
              <a:rPr lang="en-US" altLang="zh-CN" sz="2800" smtClean="0"/>
              <a:t>,</a:t>
            </a:r>
            <a:r>
              <a:rPr lang="zh-CN" altLang="zh-CN" sz="2800" smtClean="0"/>
              <a:t>塞尔维亚、克罗地亚和斯洛文尼亚形成联盟。由此可见</a:t>
            </a:r>
            <a:r>
              <a:rPr lang="en-US" altLang="zh-CN" sz="2800" smtClean="0"/>
              <a:t>,</a:t>
            </a:r>
            <a:r>
              <a:rPr lang="zh-CN" altLang="zh-CN" sz="2800" smtClean="0"/>
              <a:t>“民族自决”原则</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完善了国际协商制度</a:t>
            </a:r>
            <a:endParaRPr lang="zh-CN" altLang="zh-CN" sz="2800" smtClean="0"/>
          </a:p>
          <a:p>
            <a:r>
              <a:rPr lang="en-US" altLang="zh-CN" sz="2800" smtClean="0"/>
              <a:t>[B] </a:t>
            </a:r>
            <a:r>
              <a:rPr lang="zh-CN" altLang="zh-CN" sz="2800" smtClean="0"/>
              <a:t>保证了弱小民族权益</a:t>
            </a:r>
            <a:endParaRPr lang="zh-CN" altLang="zh-CN" sz="2800" smtClean="0"/>
          </a:p>
          <a:p>
            <a:r>
              <a:rPr lang="en-US" altLang="zh-CN" sz="2800" smtClean="0"/>
              <a:t>[C] </a:t>
            </a:r>
            <a:r>
              <a:rPr lang="zh-CN" altLang="zh-CN" sz="2800" smtClean="0"/>
              <a:t>重构了欧洲政治秩序</a:t>
            </a:r>
            <a:endParaRPr lang="zh-CN" altLang="zh-CN" sz="2800" smtClean="0"/>
          </a:p>
          <a:p>
            <a:r>
              <a:rPr lang="en-US" altLang="zh-CN" sz="2800" smtClean="0"/>
              <a:t>[D] </a:t>
            </a:r>
            <a:r>
              <a:rPr lang="zh-CN" altLang="zh-CN" sz="2800" smtClean="0"/>
              <a:t>强化了美国主导地位</a:t>
            </a:r>
            <a:endParaRPr lang="zh-CN" altLang="zh-CN" sz="2800"/>
          </a:p>
        </p:txBody>
      </p:sp>
      <p:sp>
        <p:nvSpPr>
          <p:cNvPr id="7" name="TextBox 6"/>
          <p:cNvSpPr txBox="1"/>
          <p:nvPr/>
        </p:nvSpPr>
        <p:spPr>
          <a:xfrm>
            <a:off x="1271464" y="2348880"/>
            <a:ext cx="785818" cy="950709"/>
          </a:xfrm>
          <a:prstGeom prst="rect">
            <a:avLst/>
          </a:prstGeom>
          <a:noFill/>
        </p:spPr>
        <p:txBody>
          <a:bodyPr wrap="square" rtlCol="0">
            <a:spAutoFit/>
          </a:bodyPr>
          <a:lstStyle/>
          <a:p>
            <a:r>
              <a:rPr lang="en-US" altLang="zh-CN" sz="5000" smtClean="0">
                <a:solidFill>
                  <a:srgbClr val="FF0000"/>
                </a:solidFill>
              </a:rPr>
              <a:t>C</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0662" y="1142106"/>
            <a:ext cx="11545978" cy="3453253"/>
          </a:xfrm>
          <a:prstGeom prst="rect">
            <a:avLst/>
          </a:prstGeom>
          <a:noFill/>
        </p:spPr>
        <p:txBody>
          <a:bodyPr wrap="square" rtlCol="0">
            <a:spAutoFit/>
          </a:bodyPr>
          <a:lstStyle/>
          <a:p>
            <a:r>
              <a:rPr lang="zh-CN" altLang="zh-CN" sz="2800" smtClean="0"/>
              <a:t>②中国</a:t>
            </a:r>
            <a:endParaRPr lang="zh-CN" altLang="zh-CN" sz="2800" smtClean="0"/>
          </a:p>
          <a:p>
            <a:r>
              <a:rPr lang="en-US" altLang="zh-CN" sz="2800" smtClean="0"/>
              <a:t>a.</a:t>
            </a:r>
            <a:r>
              <a:rPr lang="zh-CN" altLang="zh-CN" sz="2800" smtClean="0"/>
              <a:t>京师大学堂</a:t>
            </a:r>
            <a:r>
              <a:rPr lang="en-US" altLang="zh-CN" sz="2800" smtClean="0"/>
              <a:t>:</a:t>
            </a:r>
            <a:r>
              <a:rPr lang="zh-CN" altLang="zh-CN" sz="2800" smtClean="0"/>
              <a:t>创建于</a:t>
            </a:r>
            <a:r>
              <a:rPr lang="en-US" altLang="zh-CN" sz="2800" u="sng" smtClean="0"/>
              <a:t>               </a:t>
            </a:r>
            <a:r>
              <a:rPr lang="zh-CN" altLang="zh-CN" sz="2800" smtClean="0"/>
              <a:t>中</a:t>
            </a:r>
            <a:r>
              <a:rPr lang="en-US" altLang="zh-CN" sz="2800" smtClean="0"/>
              <a:t>;1912</a:t>
            </a:r>
            <a:r>
              <a:rPr lang="zh-CN" altLang="zh-CN" sz="2800" smtClean="0"/>
              <a:t>年</a:t>
            </a:r>
            <a:r>
              <a:rPr lang="en-US" altLang="zh-CN" sz="2800" smtClean="0"/>
              <a:t>,</a:t>
            </a:r>
            <a:r>
              <a:rPr lang="zh-CN" altLang="zh-CN" sz="2800" smtClean="0"/>
              <a:t>改名为“北京大学”</a:t>
            </a:r>
            <a:r>
              <a:rPr lang="en-US" altLang="zh-CN" sz="2800" smtClean="0"/>
              <a:t>;</a:t>
            </a:r>
            <a:endParaRPr lang="en-US" altLang="zh-CN" sz="2800" smtClean="0"/>
          </a:p>
          <a:p>
            <a:r>
              <a:rPr lang="en-US" altLang="zh-CN" sz="2800" smtClean="0"/>
              <a:t>1916</a:t>
            </a:r>
            <a:r>
              <a:rPr lang="zh-CN" altLang="zh-CN" sz="2800" smtClean="0"/>
              <a:t>年蔡元培接任校长后</a:t>
            </a:r>
            <a:r>
              <a:rPr lang="en-US" altLang="zh-CN" sz="2800" smtClean="0"/>
              <a:t>,</a:t>
            </a:r>
            <a:r>
              <a:rPr lang="zh-CN" altLang="zh-CN" sz="2800" smtClean="0"/>
              <a:t>北京大学成为</a:t>
            </a:r>
            <a:r>
              <a:rPr lang="en-US" altLang="zh-CN" sz="2800" u="sng" smtClean="0"/>
              <a:t>                </a:t>
            </a:r>
            <a:r>
              <a:rPr lang="zh-CN" altLang="zh-CN" sz="2800" smtClean="0"/>
              <a:t>的中心和学术研究的重镇。</a:t>
            </a:r>
            <a:endParaRPr lang="zh-CN" altLang="zh-CN" sz="2800" smtClean="0"/>
          </a:p>
          <a:p>
            <a:r>
              <a:rPr lang="en-US" altLang="zh-CN" sz="2800" smtClean="0"/>
              <a:t>b.</a:t>
            </a:r>
            <a:r>
              <a:rPr lang="zh-CN" altLang="zh-CN" sz="2800" smtClean="0"/>
              <a:t>清华学堂</a:t>
            </a:r>
            <a:r>
              <a:rPr lang="en-US" altLang="zh-CN" sz="2800" smtClean="0"/>
              <a:t>:1911</a:t>
            </a:r>
            <a:r>
              <a:rPr lang="zh-CN" altLang="zh-CN" sz="2800" smtClean="0"/>
              <a:t>年创办</a:t>
            </a:r>
            <a:r>
              <a:rPr lang="en-US" altLang="zh-CN" sz="2800" smtClean="0"/>
              <a:t>,1912</a:t>
            </a:r>
            <a:r>
              <a:rPr lang="zh-CN" altLang="zh-CN" sz="2800" smtClean="0"/>
              <a:t>年更名为“清华学校”</a:t>
            </a:r>
            <a:r>
              <a:rPr lang="en-US" altLang="zh-CN" sz="2800" smtClean="0"/>
              <a:t>,1928</a:t>
            </a:r>
            <a:r>
              <a:rPr lang="zh-CN" altLang="zh-CN" sz="2800" smtClean="0"/>
              <a:t>年组建为国立清华大学。</a:t>
            </a:r>
            <a:endParaRPr lang="zh-CN" altLang="zh-CN" sz="2800"/>
          </a:p>
        </p:txBody>
      </p:sp>
      <p:sp>
        <p:nvSpPr>
          <p:cNvPr id="5" name="矩形 4"/>
          <p:cNvSpPr/>
          <p:nvPr/>
        </p:nvSpPr>
        <p:spPr>
          <a:xfrm>
            <a:off x="3971910" y="1603412"/>
            <a:ext cx="2348720" cy="573042"/>
          </a:xfrm>
          <a:prstGeom prst="rect">
            <a:avLst/>
          </a:prstGeom>
        </p:spPr>
        <p:txBody>
          <a:bodyPr wrap="none">
            <a:spAutoFit/>
          </a:bodyPr>
          <a:lstStyle/>
          <a:p>
            <a:r>
              <a:rPr lang="zh-CN" altLang="en-US" sz="2800" smtClean="0">
                <a:solidFill>
                  <a:srgbClr val="FF0000"/>
                </a:solidFill>
              </a:rPr>
              <a:t>戊戌维新运动</a:t>
            </a:r>
            <a:endParaRPr lang="zh-CN" altLang="en-US" sz="2800">
              <a:solidFill>
                <a:srgbClr val="FF0000"/>
              </a:solidFill>
            </a:endParaRPr>
          </a:p>
        </p:txBody>
      </p:sp>
      <p:sp>
        <p:nvSpPr>
          <p:cNvPr id="6" name="矩形 5"/>
          <p:cNvSpPr/>
          <p:nvPr/>
        </p:nvSpPr>
        <p:spPr>
          <a:xfrm>
            <a:off x="7175026" y="2176454"/>
            <a:ext cx="1988045" cy="573042"/>
          </a:xfrm>
          <a:prstGeom prst="rect">
            <a:avLst/>
          </a:prstGeom>
        </p:spPr>
        <p:txBody>
          <a:bodyPr wrap="none">
            <a:spAutoFit/>
          </a:bodyPr>
          <a:lstStyle/>
          <a:p>
            <a:r>
              <a:rPr lang="zh-CN" altLang="en-US" sz="2800" smtClean="0">
                <a:solidFill>
                  <a:srgbClr val="FF0000"/>
                </a:solidFill>
              </a:rPr>
              <a:t>新文化运动</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068357"/>
            <a:ext cx="11858708" cy="3933962"/>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根据题意可知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第一次世界大战后</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在威尔逊提出的“民族自决”原则下</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欧洲出现了一系列新的独立国家</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或者由原有的国家走向联合组成新的国家</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由此说明“民族自决”原则重构了欧洲政治秩序</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材料反映的是欧洲政治秩序的重构</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而不是完善国际协商制度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材料内容反映的是新的民族国家的出现</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并没有体现保护弱小民族的权益</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;1918</a:t>
            </a:r>
            <a:r>
              <a:rPr lang="zh-CN" altLang="zh-CN" sz="2800" smtClean="0">
                <a:latin typeface="楷体" panose="02010609060101010101" pitchFamily="49" charset="-122"/>
                <a:ea typeface="楷体" panose="02010609060101010101" pitchFamily="49" charset="-122"/>
              </a:rPr>
              <a:t>年底</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正值第一次世界大战结束</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此时的美国在国际秩序中还没有确立主导地位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871664"/>
            <a:ext cx="11715832" cy="1133195"/>
          </a:xfrm>
          <a:prstGeom prst="rect">
            <a:avLst/>
          </a:prstGeom>
          <a:noFill/>
        </p:spPr>
        <p:txBody>
          <a:bodyPr wrap="square" rtlCol="0">
            <a:spAutoFit/>
          </a:bodyPr>
          <a:lstStyle/>
          <a:p>
            <a:pPr algn="dist"/>
            <a:r>
              <a:rPr lang="en-US" altLang="zh-CN" sz="2800" smtClean="0"/>
              <a:t>13.</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江苏扬州联考</a:t>
            </a:r>
            <a:r>
              <a:rPr lang="en-US" altLang="zh-CN" sz="2800" smtClean="0">
                <a:latin typeface="楷体" panose="02010609060101010101" pitchFamily="49" charset="-122"/>
                <a:ea typeface="楷体" panose="02010609060101010101" pitchFamily="49" charset="-122"/>
              </a:rPr>
              <a:t>)</a:t>
            </a:r>
            <a:r>
              <a:rPr lang="zh-CN" altLang="zh-CN" sz="2800" smtClean="0"/>
              <a:t>下表为</a:t>
            </a:r>
            <a:r>
              <a:rPr lang="en-US" altLang="zh-CN" sz="2800" smtClean="0"/>
              <a:t>20</a:t>
            </a:r>
            <a:r>
              <a:rPr lang="zh-CN" altLang="zh-CN" sz="2800" smtClean="0"/>
              <a:t>世纪部分非洲国家独立后更改国名</a:t>
            </a:r>
            <a:endParaRPr lang="en-US" altLang="zh-CN" sz="2800" smtClean="0"/>
          </a:p>
          <a:p>
            <a:r>
              <a:rPr lang="en-US" altLang="zh-CN" sz="2800" smtClean="0"/>
              <a:t>(</a:t>
            </a:r>
            <a:r>
              <a:rPr lang="zh-CN" altLang="zh-CN" sz="2800" smtClean="0"/>
              <a:t>或翻译</a:t>
            </a:r>
            <a:r>
              <a:rPr lang="en-US" altLang="zh-CN" sz="2800" smtClean="0"/>
              <a:t>)</a:t>
            </a:r>
            <a:r>
              <a:rPr lang="zh-CN" altLang="zh-CN" sz="2800" smtClean="0"/>
              <a:t>情况</a:t>
            </a:r>
            <a:r>
              <a:rPr lang="en-US" altLang="zh-CN" sz="2800" smtClean="0"/>
              <a:t>,</a:t>
            </a:r>
            <a:r>
              <a:rPr lang="zh-CN" altLang="zh-CN" sz="2800" smtClean="0"/>
              <a:t>这些国家改名意在</a:t>
            </a:r>
            <a:r>
              <a:rPr lang="en-US" altLang="zh-CN" sz="2800" smtClean="0"/>
              <a:t>(</a:t>
            </a:r>
            <a:r>
              <a:rPr lang="zh-CN" altLang="zh-CN" sz="2800" smtClean="0"/>
              <a:t>　　</a:t>
            </a:r>
            <a:r>
              <a:rPr lang="en-US" altLang="zh-CN" sz="2800" smtClean="0"/>
              <a:t>)</a:t>
            </a:r>
            <a:endParaRPr lang="zh-CN" altLang="zh-CN" sz="2800"/>
          </a:p>
        </p:txBody>
      </p:sp>
      <p:sp>
        <p:nvSpPr>
          <p:cNvPr id="7" name="TextBox 6"/>
          <p:cNvSpPr txBox="1"/>
          <p:nvPr/>
        </p:nvSpPr>
        <p:spPr>
          <a:xfrm>
            <a:off x="5742230" y="1169857"/>
            <a:ext cx="785818" cy="950709"/>
          </a:xfrm>
          <a:prstGeom prst="rect">
            <a:avLst/>
          </a:prstGeom>
          <a:noFill/>
        </p:spPr>
        <p:txBody>
          <a:bodyPr wrap="square" rtlCol="0">
            <a:spAutoFit/>
          </a:bodyPr>
          <a:lstStyle/>
          <a:p>
            <a:r>
              <a:rPr lang="en-US" altLang="zh-CN" sz="5000" smtClean="0">
                <a:solidFill>
                  <a:srgbClr val="FF0000"/>
                </a:solidFill>
              </a:rPr>
              <a:t>D</a:t>
            </a:r>
            <a:endParaRPr lang="zh-CN" altLang="en-US" sz="5000" smtClean="0">
              <a:solidFill>
                <a:srgbClr val="FF0000"/>
              </a:solidFill>
            </a:endParaRPr>
          </a:p>
        </p:txBody>
      </p:sp>
      <p:sp>
        <p:nvSpPr>
          <p:cNvPr id="4" name="TextBox 3"/>
          <p:cNvSpPr txBox="1"/>
          <p:nvPr/>
        </p:nvSpPr>
        <p:spPr>
          <a:xfrm>
            <a:off x="166646" y="4376600"/>
            <a:ext cx="11715832" cy="1212640"/>
          </a:xfrm>
          <a:prstGeom prst="rect">
            <a:avLst/>
          </a:prstGeom>
          <a:noFill/>
        </p:spPr>
        <p:txBody>
          <a:bodyPr wrap="square" rtlCol="0">
            <a:spAutoFit/>
          </a:bodyPr>
          <a:lstStyle/>
          <a:p>
            <a:r>
              <a:rPr lang="en-US" altLang="zh-CN" sz="2800" smtClean="0"/>
              <a:t>[A] </a:t>
            </a:r>
            <a:r>
              <a:rPr lang="zh-CN" altLang="zh-CN" sz="2800" smtClean="0"/>
              <a:t>争取非洲独立统一</a:t>
            </a:r>
            <a:r>
              <a:rPr lang="en-US" altLang="zh-CN" sz="2800" smtClean="0"/>
              <a:t>        [B] </a:t>
            </a:r>
            <a:r>
              <a:rPr lang="zh-CN" altLang="zh-CN" sz="2800" smtClean="0"/>
              <a:t>瓦解世界殖民体系</a:t>
            </a:r>
            <a:endParaRPr lang="zh-CN" altLang="zh-CN" sz="2800" smtClean="0"/>
          </a:p>
          <a:p>
            <a:r>
              <a:rPr lang="en-US" altLang="zh-CN" sz="2800" smtClean="0"/>
              <a:t>[C] </a:t>
            </a:r>
            <a:r>
              <a:rPr lang="zh-CN" altLang="zh-CN" sz="2800" smtClean="0"/>
              <a:t>发扬黑人传统文化</a:t>
            </a:r>
            <a:r>
              <a:rPr lang="en-US" altLang="zh-CN" sz="2800" smtClean="0"/>
              <a:t>        [D] </a:t>
            </a:r>
            <a:r>
              <a:rPr lang="zh-CN" altLang="zh-CN" sz="2800" smtClean="0"/>
              <a:t>摆脱殖民主义色彩</a:t>
            </a:r>
            <a:endParaRPr lang="zh-CN" altLang="zh-CN" sz="2800"/>
          </a:p>
        </p:txBody>
      </p:sp>
      <p:graphicFrame>
        <p:nvGraphicFramePr>
          <p:cNvPr id="5" name="表格 4"/>
          <p:cNvGraphicFramePr>
            <a:graphicFrameLocks noGrp="1"/>
          </p:cNvGraphicFramePr>
          <p:nvPr/>
        </p:nvGraphicFramePr>
        <p:xfrm>
          <a:off x="191344" y="2205360"/>
          <a:ext cx="11737305" cy="2015728"/>
        </p:xfrm>
        <a:graphic>
          <a:graphicData uri="http://schemas.openxmlformats.org/drawingml/2006/table">
            <a:tbl>
              <a:tblPr/>
              <a:tblGrid>
                <a:gridCol w="3912435"/>
                <a:gridCol w="3912435"/>
                <a:gridCol w="3912435"/>
              </a:tblGrid>
              <a:tr h="503932">
                <a:tc>
                  <a:txBody>
                    <a:bodyPr wrap="square"/>
                    <a:lstStyle/>
                    <a:p>
                      <a:pPr algn="ctr">
                        <a:lnSpc>
                          <a:spcPct val="100000"/>
                        </a:lnSpc>
                        <a:spcAft>
                          <a:spcPct val="0"/>
                        </a:spcAft>
                      </a:pPr>
                      <a:r>
                        <a:rPr lang="zh-CN" sz="2800" b="1">
                          <a:latin typeface="黑体" panose="02010609060101010101" charset="-122"/>
                          <a:ea typeface="黑体" panose="02010609060101010101" charset="-122"/>
                          <a:cs typeface="Times New Roman" panose="02020603050405020304"/>
                        </a:rPr>
                        <a:t>时间</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黑体" panose="02010609060101010101" charset="-122"/>
                          <a:ea typeface="黑体" panose="02010609060101010101" charset="-122"/>
                          <a:cs typeface="Times New Roman" panose="02020603050405020304"/>
                        </a:rPr>
                        <a:t>原国名</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黑体" panose="02010609060101010101" charset="-122"/>
                          <a:ea typeface="黑体" panose="02010609060101010101" charset="-122"/>
                          <a:cs typeface="Times New Roman" panose="02020603050405020304"/>
                        </a:rPr>
                        <a:t>现国名</a:t>
                      </a:r>
                      <a:r>
                        <a:rPr lang="en-US" sz="2800" b="1">
                          <a:latin typeface="黑体" panose="02010609060101010101" charset="-122"/>
                          <a:ea typeface="黑体" panose="02010609060101010101" charset="-122"/>
                          <a:cs typeface="Times New Roman" panose="02020603050405020304"/>
                        </a:rPr>
                        <a:t>/</a:t>
                      </a:r>
                      <a:r>
                        <a:rPr lang="zh-CN" sz="2800" b="1">
                          <a:latin typeface="黑体" panose="02010609060101010101" charset="-122"/>
                          <a:ea typeface="黑体" panose="02010609060101010101" charset="-122"/>
                          <a:cs typeface="Times New Roman" panose="02020603050405020304"/>
                        </a:rPr>
                        <a:t>简称</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932">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1957</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黄金海岸</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加纳</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932">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1960</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法属苏丹</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马里</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932">
                <a:tc>
                  <a:txBody>
                    <a:bodyPr wrap="square"/>
                    <a:lstStyle/>
                    <a:p>
                      <a:pPr algn="ctr">
                        <a:lnSpc>
                          <a:spcPct val="100000"/>
                        </a:lnSpc>
                        <a:spcAft>
                          <a:spcPct val="0"/>
                        </a:spcAft>
                      </a:pPr>
                      <a:r>
                        <a:rPr lang="en-US" sz="2800" b="1">
                          <a:latin typeface="宋体" panose="02010600030101010101" pitchFamily="2" charset="-122"/>
                          <a:ea typeface="宋体" panose="02010600030101010101" pitchFamily="2" charset="-122"/>
                          <a:cs typeface="Times New Roman" panose="02020603050405020304"/>
                        </a:rPr>
                        <a:t>1985</a:t>
                      </a:r>
                      <a:r>
                        <a:rPr lang="zh-CN" sz="2800" b="1">
                          <a:latin typeface="宋体" panose="02010600030101010101" pitchFamily="2" charset="-122"/>
                          <a:ea typeface="宋体" panose="02010600030101010101" pitchFamily="2" charset="-122"/>
                          <a:cs typeface="Times New Roman" panose="02020603050405020304"/>
                        </a:rPr>
                        <a:t>年</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象牙海岸</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宋体" panose="02010600030101010101" pitchFamily="2" charset="-122"/>
                          <a:ea typeface="宋体" panose="02010600030101010101" pitchFamily="2" charset="-122"/>
                          <a:cs typeface="Times New Roman" panose="02020603050405020304"/>
                        </a:rPr>
                        <a:t>科特迪瓦共和国</a:t>
                      </a:r>
                      <a:endParaRPr lang="zh-CN" sz="2800">
                        <a:latin typeface="宋体" panose="02010600030101010101" pitchFamily="2" charset="-122"/>
                        <a:ea typeface="宋体" panose="02010600030101010101" pitchFamily="2"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1232" y="1124744"/>
            <a:ext cx="11545408" cy="3933962"/>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表中非洲国家的原名是殖民主义的产物</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独立后的非洲各国迫切需要摆脱殖民主义的影响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树立国民对新国家的认同</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故而多有改名的举动</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更改国名主要是为了强调自身的独立性和民族特性</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而非争取非洲独立统一</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瓦解世界殖民体系是一个长期且复杂的过程</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更改国名是世界殖民体系瓦解的一个表现</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且</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项夸大了其作用</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据材料“加纳”“马里”“科特迪瓦共和国”可知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这些国名体现了本民族的历史文化</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未体现发扬黑人传统文化</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927762"/>
            <a:ext cx="11906018" cy="4877041"/>
          </a:xfrm>
          <a:prstGeom prst="rect">
            <a:avLst/>
          </a:prstGeom>
          <a:noFill/>
        </p:spPr>
        <p:txBody>
          <a:bodyPr wrap="square" rtlCol="0">
            <a:spAutoFit/>
          </a:bodyPr>
          <a:lstStyle/>
          <a:p>
            <a:r>
              <a:rPr lang="en-US" altLang="zh-CN" sz="2700" smtClean="0"/>
              <a:t>14.</a:t>
            </a:r>
            <a:r>
              <a:rPr lang="en-US" altLang="zh-CN" sz="2700" smtClean="0">
                <a:latin typeface="楷体" panose="02010609060101010101" pitchFamily="49" charset="-122"/>
                <a:ea typeface="楷体" panose="02010609060101010101" pitchFamily="49" charset="-122"/>
              </a:rPr>
              <a:t>(2024·</a:t>
            </a:r>
            <a:r>
              <a:rPr lang="zh-CN" altLang="zh-CN" sz="2700" smtClean="0">
                <a:latin typeface="楷体" panose="02010609060101010101" pitchFamily="49" charset="-122"/>
                <a:ea typeface="楷体" panose="02010609060101010101" pitchFamily="49" charset="-122"/>
              </a:rPr>
              <a:t>江苏南京模拟</a:t>
            </a:r>
            <a:r>
              <a:rPr lang="en-US" altLang="zh-CN" sz="2700" smtClean="0">
                <a:latin typeface="楷体" panose="02010609060101010101" pitchFamily="49" charset="-122"/>
                <a:ea typeface="楷体" panose="02010609060101010101" pitchFamily="49" charset="-122"/>
              </a:rPr>
              <a:t>)</a:t>
            </a:r>
            <a:r>
              <a:rPr lang="en-US" altLang="zh-CN" sz="2700" smtClean="0"/>
              <a:t>1984</a:t>
            </a:r>
            <a:r>
              <a:rPr lang="zh-CN" altLang="zh-CN" sz="2700" smtClean="0"/>
              <a:t>年</a:t>
            </a:r>
            <a:r>
              <a:rPr lang="en-US" altLang="zh-CN" sz="2700" smtClean="0"/>
              <a:t>,</a:t>
            </a:r>
            <a:r>
              <a:rPr lang="zh-CN" altLang="zh-CN" sz="2700" smtClean="0"/>
              <a:t>《儒家伦理》教科书</a:t>
            </a:r>
            <a:r>
              <a:rPr lang="en-US" altLang="zh-CN" sz="2700" smtClean="0"/>
              <a:t>(</a:t>
            </a:r>
            <a:r>
              <a:rPr lang="zh-CN" altLang="zh-CN" sz="2700" smtClean="0"/>
              <a:t>小学德育选修课之一</a:t>
            </a:r>
            <a:r>
              <a:rPr lang="en-US" altLang="zh-CN" sz="2700" smtClean="0"/>
              <a:t>)</a:t>
            </a:r>
            <a:r>
              <a:rPr lang="zh-CN" altLang="zh-CN" sz="2700" smtClean="0"/>
              <a:t>在新加坡出版</a:t>
            </a:r>
            <a:r>
              <a:rPr lang="en-US" altLang="zh-CN" sz="2700" smtClean="0"/>
              <a:t>,</a:t>
            </a:r>
            <a:r>
              <a:rPr lang="zh-CN" altLang="zh-CN" sz="2700" smtClean="0"/>
              <a:t>该书前言宣称该课程不仅涉及理想、道德修养等方面</a:t>
            </a:r>
            <a:r>
              <a:rPr lang="en-US" altLang="zh-CN" sz="2700" smtClean="0"/>
              <a:t>,</a:t>
            </a:r>
            <a:r>
              <a:rPr lang="zh-CN" altLang="zh-CN" sz="2700" smtClean="0"/>
              <a:t>还会介绍华族</a:t>
            </a:r>
            <a:r>
              <a:rPr lang="en-US" altLang="zh-CN" sz="2700" smtClean="0"/>
              <a:t>(</a:t>
            </a:r>
            <a:r>
              <a:rPr lang="zh-CN" altLang="zh-CN" sz="2700" smtClean="0"/>
              <a:t>华人</a:t>
            </a:r>
            <a:r>
              <a:rPr lang="en-US" altLang="zh-CN" sz="2700" smtClean="0"/>
              <a:t>,</a:t>
            </a:r>
            <a:r>
              <a:rPr lang="zh-CN" altLang="zh-CN" sz="2700" smtClean="0"/>
              <a:t>占新加坡人口最多的族群</a:t>
            </a:r>
            <a:r>
              <a:rPr lang="en-US" altLang="zh-CN" sz="2700" smtClean="0"/>
              <a:t>)</a:t>
            </a:r>
            <a:r>
              <a:rPr lang="zh-CN" altLang="zh-CN" sz="2700" smtClean="0"/>
              <a:t>固有的道德观与文化。新加坡教育部还对教授这门课程的教师以汉语和英语两种语言开展了</a:t>
            </a:r>
            <a:r>
              <a:rPr lang="en-US" altLang="zh-CN" sz="2700" smtClean="0"/>
              <a:t>50</a:t>
            </a:r>
            <a:r>
              <a:rPr lang="zh-CN" altLang="zh-CN" sz="2700" smtClean="0"/>
              <a:t>个学时的培训。这些做法意在</a:t>
            </a:r>
            <a:r>
              <a:rPr lang="en-US" altLang="zh-CN" sz="2700" smtClean="0"/>
              <a:t>(</a:t>
            </a:r>
            <a:r>
              <a:rPr lang="zh-CN" altLang="zh-CN" sz="2700" smtClean="0"/>
              <a:t>　　</a:t>
            </a:r>
            <a:r>
              <a:rPr lang="en-US" altLang="zh-CN" sz="2700" smtClean="0"/>
              <a:t>)</a:t>
            </a:r>
            <a:endParaRPr lang="zh-CN" altLang="zh-CN" sz="2700" smtClean="0"/>
          </a:p>
          <a:p>
            <a:r>
              <a:rPr lang="en-US" altLang="zh-CN" sz="2700" smtClean="0"/>
              <a:t>[A] </a:t>
            </a:r>
            <a:r>
              <a:rPr lang="zh-CN" altLang="zh-CN" sz="2700" smtClean="0"/>
              <a:t>传承中华文化精髓</a:t>
            </a:r>
            <a:endParaRPr lang="zh-CN" altLang="zh-CN" sz="2700" smtClean="0"/>
          </a:p>
          <a:p>
            <a:r>
              <a:rPr lang="en-US" altLang="zh-CN" sz="2700" smtClean="0"/>
              <a:t>[B] </a:t>
            </a:r>
            <a:r>
              <a:rPr lang="zh-CN" altLang="zh-CN" sz="2700" smtClean="0"/>
              <a:t>构建多元社会结构</a:t>
            </a:r>
            <a:endParaRPr lang="zh-CN" altLang="zh-CN" sz="2700" smtClean="0"/>
          </a:p>
          <a:p>
            <a:r>
              <a:rPr lang="en-US" altLang="zh-CN" sz="2700" smtClean="0"/>
              <a:t>[C] </a:t>
            </a:r>
            <a:r>
              <a:rPr lang="zh-CN" altLang="zh-CN" sz="2700" smtClean="0"/>
              <a:t>厚植民族文化根基</a:t>
            </a:r>
            <a:endParaRPr lang="zh-CN" altLang="zh-CN" sz="2700" smtClean="0"/>
          </a:p>
          <a:p>
            <a:r>
              <a:rPr lang="en-US" altLang="zh-CN" sz="2700" smtClean="0"/>
              <a:t>[D] </a:t>
            </a:r>
            <a:r>
              <a:rPr lang="zh-CN" altLang="zh-CN" sz="2700" smtClean="0"/>
              <a:t>抵御西方文化侵略</a:t>
            </a:r>
            <a:endParaRPr lang="zh-CN" altLang="zh-CN" sz="2700"/>
          </a:p>
        </p:txBody>
      </p:sp>
      <p:sp>
        <p:nvSpPr>
          <p:cNvPr id="7" name="TextBox 6"/>
          <p:cNvSpPr txBox="1"/>
          <p:nvPr/>
        </p:nvSpPr>
        <p:spPr>
          <a:xfrm>
            <a:off x="1604321" y="2811436"/>
            <a:ext cx="785818" cy="950709"/>
          </a:xfrm>
          <a:prstGeom prst="rect">
            <a:avLst/>
          </a:prstGeom>
          <a:noFill/>
        </p:spPr>
        <p:txBody>
          <a:bodyPr wrap="square" rtlCol="0">
            <a:spAutoFit/>
          </a:bodyPr>
          <a:lstStyle/>
          <a:p>
            <a:r>
              <a:rPr lang="en-US" altLang="zh-CN" sz="5000" smtClean="0">
                <a:solidFill>
                  <a:srgbClr val="FF0000"/>
                </a:solidFill>
              </a:rPr>
              <a:t>C</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052736"/>
            <a:ext cx="11858708" cy="3933962"/>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新加坡政府重视儒家伦理教育</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并对教授这门课程的教师进行培训</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结合所学知识可知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新加坡属于东亚文化圈</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尽管现在是现代化国家</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但儒家文化属于新加坡的传统文化之一</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因此可得对儒家文化的重视是厚植民族文化根基</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国家政策的制定从本质上说都是服务于本国利益</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因此传承中华儒家文化只是新加坡强化自己文化的方式</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不是政策的目的</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材料强调的是文化</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与多元社会结构的构建无关</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材料主要强调的是新加坡的文化政策</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未体现西方文化侵略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908720"/>
            <a:ext cx="11715832" cy="4573560"/>
          </a:xfrm>
          <a:prstGeom prst="rect">
            <a:avLst/>
          </a:prstGeom>
          <a:noFill/>
        </p:spPr>
        <p:txBody>
          <a:bodyPr wrap="square" rtlCol="0">
            <a:spAutoFit/>
          </a:bodyPr>
          <a:lstStyle/>
          <a:p>
            <a:r>
              <a:rPr lang="en-US" altLang="zh-CN" sz="2800" smtClean="0"/>
              <a:t>15.</a:t>
            </a:r>
            <a:r>
              <a:rPr lang="en-US" altLang="zh-CN" sz="2800" smtClean="0">
                <a:latin typeface="楷体" panose="02010609060101010101" pitchFamily="49" charset="-122"/>
                <a:ea typeface="楷体" panose="02010609060101010101" pitchFamily="49" charset="-122"/>
              </a:rPr>
              <a:t>(2024·</a:t>
            </a:r>
            <a:r>
              <a:rPr lang="zh-CN" altLang="zh-CN" sz="2800" smtClean="0">
                <a:latin typeface="楷体" panose="02010609060101010101" pitchFamily="49" charset="-122"/>
                <a:ea typeface="楷体" panose="02010609060101010101" pitchFamily="49" charset="-122"/>
              </a:rPr>
              <a:t>广东广州二模</a:t>
            </a:r>
            <a:r>
              <a:rPr lang="en-US" altLang="zh-CN" sz="2800" smtClean="0">
                <a:latin typeface="楷体" panose="02010609060101010101" pitchFamily="49" charset="-122"/>
                <a:ea typeface="楷体" panose="02010609060101010101" pitchFamily="49" charset="-122"/>
              </a:rPr>
              <a:t>)</a:t>
            </a:r>
            <a:r>
              <a:rPr lang="zh-CN" altLang="zh-CN" sz="2800" smtClean="0"/>
              <a:t>世界建筑文物保护基金会从</a:t>
            </a:r>
            <a:r>
              <a:rPr lang="en-US" altLang="zh-CN" sz="2800" smtClean="0"/>
              <a:t>2008</a:t>
            </a:r>
            <a:r>
              <a:rPr lang="zh-CN" altLang="zh-CN" sz="2800" smtClean="0"/>
              <a:t>年起</a:t>
            </a:r>
            <a:r>
              <a:rPr lang="en-US" altLang="zh-CN" sz="2800" smtClean="0"/>
              <a:t>,</a:t>
            </a:r>
            <a:r>
              <a:rPr lang="zh-CN" altLang="zh-CN" sz="2800" smtClean="0"/>
              <a:t>通过互联网等媒体隔年发布受“气候变化”影响的文化遗产。最早列入名单内的此类遗产包括南极洲的斯科特小屋、</a:t>
            </a:r>
            <a:r>
              <a:rPr lang="en-US" altLang="zh-CN" sz="2800" smtClean="0"/>
              <a:t>20</a:t>
            </a:r>
            <a:r>
              <a:rPr lang="zh-CN" altLang="zh-CN" sz="2800" smtClean="0"/>
              <a:t>世纪</a:t>
            </a:r>
            <a:r>
              <a:rPr lang="en-US" altLang="zh-CN" sz="2800" smtClean="0"/>
              <a:t>20</a:t>
            </a:r>
            <a:r>
              <a:rPr lang="zh-CN" altLang="zh-CN" sz="2800" smtClean="0"/>
              <a:t>年代至</a:t>
            </a:r>
            <a:r>
              <a:rPr lang="en-US" altLang="zh-CN" sz="2800" smtClean="0"/>
              <a:t>40</a:t>
            </a:r>
            <a:r>
              <a:rPr lang="zh-CN" altLang="zh-CN" sz="2800" smtClean="0"/>
              <a:t>年代末期的近代上海建筑等。这说明</a:t>
            </a:r>
            <a:r>
              <a:rPr lang="en-US" altLang="zh-CN" sz="2800" smtClean="0"/>
              <a:t>,</a:t>
            </a:r>
            <a:r>
              <a:rPr lang="zh-CN" altLang="zh-CN" sz="2800" smtClean="0"/>
              <a:t>文化遗产保护</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颇受网民关注</a:t>
            </a:r>
            <a:endParaRPr lang="zh-CN" altLang="zh-CN" sz="2800" smtClean="0"/>
          </a:p>
          <a:p>
            <a:r>
              <a:rPr lang="en-US" altLang="zh-CN" sz="2800" smtClean="0"/>
              <a:t>[B] </a:t>
            </a:r>
            <a:r>
              <a:rPr lang="zh-CN" altLang="zh-CN" sz="2800" smtClean="0"/>
              <a:t>具有一定经济效益</a:t>
            </a:r>
            <a:endParaRPr lang="zh-CN" altLang="zh-CN" sz="2800" smtClean="0"/>
          </a:p>
          <a:p>
            <a:r>
              <a:rPr lang="en-US" altLang="zh-CN" sz="2800" smtClean="0"/>
              <a:t>[C] </a:t>
            </a:r>
            <a:r>
              <a:rPr lang="zh-CN" altLang="zh-CN" sz="2800" smtClean="0"/>
              <a:t>面临新的挑战</a:t>
            </a:r>
            <a:endParaRPr lang="zh-CN" altLang="zh-CN" sz="2800" smtClean="0"/>
          </a:p>
          <a:p>
            <a:r>
              <a:rPr lang="en-US" altLang="zh-CN" sz="2800" smtClean="0"/>
              <a:t>[D] </a:t>
            </a:r>
            <a:r>
              <a:rPr lang="zh-CN" altLang="zh-CN" sz="2800" smtClean="0"/>
              <a:t>存在厚古薄今倾向</a:t>
            </a:r>
            <a:endParaRPr lang="zh-CN" altLang="zh-CN" sz="2800"/>
          </a:p>
        </p:txBody>
      </p:sp>
      <p:sp>
        <p:nvSpPr>
          <p:cNvPr id="7" name="TextBox 6"/>
          <p:cNvSpPr txBox="1"/>
          <p:nvPr/>
        </p:nvSpPr>
        <p:spPr>
          <a:xfrm>
            <a:off x="5402815" y="2321985"/>
            <a:ext cx="785818" cy="950709"/>
          </a:xfrm>
          <a:prstGeom prst="rect">
            <a:avLst/>
          </a:prstGeom>
          <a:noFill/>
        </p:spPr>
        <p:txBody>
          <a:bodyPr wrap="square" rtlCol="0">
            <a:spAutoFit/>
          </a:bodyPr>
          <a:lstStyle/>
          <a:p>
            <a:r>
              <a:rPr lang="en-US" altLang="zh-CN" sz="5000" smtClean="0">
                <a:solidFill>
                  <a:srgbClr val="FF0000"/>
                </a:solidFill>
              </a:rPr>
              <a:t>C</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052736"/>
            <a:ext cx="11858708" cy="337380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进入</a:t>
            </a:r>
            <a:r>
              <a:rPr lang="en-US" altLang="zh-CN" sz="2800" smtClean="0">
                <a:latin typeface="楷体" panose="02010609060101010101" pitchFamily="49" charset="-122"/>
                <a:ea typeface="楷体" panose="02010609060101010101" pitchFamily="49" charset="-122"/>
              </a:rPr>
              <a:t>21</a:t>
            </a:r>
            <a:r>
              <a:rPr lang="zh-CN" altLang="zh-CN" sz="2800" smtClean="0">
                <a:latin typeface="楷体" panose="02010609060101010101" pitchFamily="49" charset="-122"/>
                <a:ea typeface="楷体" panose="02010609060101010101" pitchFamily="49" charset="-122"/>
              </a:rPr>
              <a:t>世纪后</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气候变化对人类文化遗产的不利影响愈发受到关注</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在相关组织重点关注的遗产名录中</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甚至包括近代的遗迹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这说明气候变化给文化遗产保护带来了新的挑战</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专门机构在互联网上进行文化遗产保护的警示宣传</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并不能代表网民关注文化遗产保护</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材料未体现文化遗产保护的经济效益</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故排除</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厚古薄今与材料信息明显不符</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6646" y="927762"/>
            <a:ext cx="11715832" cy="4013406"/>
          </a:xfrm>
          <a:prstGeom prst="rect">
            <a:avLst/>
          </a:prstGeom>
          <a:noFill/>
        </p:spPr>
        <p:txBody>
          <a:bodyPr wrap="square" rtlCol="0">
            <a:spAutoFit/>
          </a:bodyPr>
          <a:lstStyle/>
          <a:p>
            <a:r>
              <a:rPr lang="en-US" altLang="zh-CN" sz="2800" smtClean="0"/>
              <a:t>16.</a:t>
            </a:r>
            <a:r>
              <a:rPr lang="zh-CN" altLang="zh-CN" sz="2800" smtClean="0"/>
              <a:t>据统计</a:t>
            </a:r>
            <a:r>
              <a:rPr lang="en-US" altLang="zh-CN" sz="2800" smtClean="0"/>
              <a:t>,2020</a:t>
            </a:r>
            <a:r>
              <a:rPr lang="zh-CN" altLang="zh-CN" sz="2800" smtClean="0"/>
              <a:t>年</a:t>
            </a:r>
            <a:r>
              <a:rPr lang="en-US" altLang="zh-CN" sz="2800" smtClean="0"/>
              <a:t>65%</a:t>
            </a:r>
            <a:r>
              <a:rPr lang="zh-CN" altLang="zh-CN" sz="2800" smtClean="0"/>
              <a:t>的国际移民居住在高收入国家</a:t>
            </a:r>
            <a:r>
              <a:rPr lang="en-US" altLang="zh-CN" sz="2800" smtClean="0"/>
              <a:t>;31%</a:t>
            </a:r>
            <a:r>
              <a:rPr lang="zh-CN" altLang="zh-CN" sz="2800" smtClean="0"/>
              <a:t>的移民居住在中等收入国家</a:t>
            </a:r>
            <a:r>
              <a:rPr lang="en-US" altLang="zh-CN" sz="2800" smtClean="0"/>
              <a:t>,</a:t>
            </a:r>
            <a:r>
              <a:rPr lang="zh-CN" altLang="zh-CN" sz="2800" smtClean="0"/>
              <a:t>尤其是中等偏上收入国家</a:t>
            </a:r>
            <a:r>
              <a:rPr lang="en-US" altLang="zh-CN" sz="2800" smtClean="0"/>
              <a:t>;</a:t>
            </a:r>
            <a:r>
              <a:rPr lang="zh-CN" altLang="zh-CN" sz="2800" smtClean="0"/>
              <a:t>居住在低收入国家的仅占</a:t>
            </a:r>
            <a:r>
              <a:rPr lang="en-US" altLang="zh-CN" sz="2800" smtClean="0"/>
              <a:t>4%</a:t>
            </a:r>
            <a:r>
              <a:rPr lang="zh-CN" altLang="zh-CN" sz="2800" smtClean="0"/>
              <a:t>。约占</a:t>
            </a:r>
            <a:r>
              <a:rPr lang="en-US" altLang="zh-CN" sz="2800" smtClean="0"/>
              <a:t>78%</a:t>
            </a:r>
            <a:r>
              <a:rPr lang="zh-CN" altLang="zh-CN" sz="2800" smtClean="0"/>
              <a:t>的国际移民处于</a:t>
            </a:r>
            <a:r>
              <a:rPr lang="en-US" altLang="zh-CN" sz="2800" smtClean="0"/>
              <a:t>15</a:t>
            </a:r>
            <a:r>
              <a:rPr lang="zh-CN" altLang="zh-CN" sz="2800" smtClean="0"/>
              <a:t>至</a:t>
            </a:r>
            <a:r>
              <a:rPr lang="en-US" altLang="zh-CN" sz="2800" smtClean="0"/>
              <a:t>64</a:t>
            </a:r>
            <a:r>
              <a:rPr lang="zh-CN" altLang="zh-CN" sz="2800" smtClean="0"/>
              <a:t>岁的劳动年龄。对此理解正确的是</a:t>
            </a:r>
            <a:r>
              <a:rPr lang="en-US" altLang="zh-CN" sz="2800" smtClean="0"/>
              <a:t>(</a:t>
            </a:r>
            <a:r>
              <a:rPr lang="zh-CN" altLang="zh-CN" sz="2800" smtClean="0"/>
              <a:t>　　</a:t>
            </a:r>
            <a:r>
              <a:rPr lang="en-US" altLang="zh-CN" sz="2800" smtClean="0"/>
              <a:t>)</a:t>
            </a:r>
            <a:endParaRPr lang="zh-CN" altLang="zh-CN" sz="2800" smtClean="0"/>
          </a:p>
          <a:p>
            <a:r>
              <a:rPr lang="en-US" altLang="zh-CN" sz="2800" smtClean="0"/>
              <a:t>[A] </a:t>
            </a:r>
            <a:r>
              <a:rPr lang="zh-CN" altLang="zh-CN" sz="2800" smtClean="0"/>
              <a:t>跨区域人员自由流动已实现</a:t>
            </a:r>
            <a:endParaRPr lang="zh-CN" altLang="zh-CN" sz="2800" smtClean="0"/>
          </a:p>
          <a:p>
            <a:r>
              <a:rPr lang="en-US" altLang="zh-CN" sz="2800" smtClean="0"/>
              <a:t>[B] </a:t>
            </a:r>
            <a:r>
              <a:rPr lang="zh-CN" altLang="zh-CN" sz="2800" smtClean="0"/>
              <a:t>经济全球化改变着全球劳动力市场结构</a:t>
            </a:r>
            <a:endParaRPr lang="zh-CN" altLang="zh-CN" sz="2800" smtClean="0"/>
          </a:p>
          <a:p>
            <a:r>
              <a:rPr lang="en-US" altLang="zh-CN" sz="2800" smtClean="0"/>
              <a:t>[C] </a:t>
            </a:r>
            <a:r>
              <a:rPr lang="zh-CN" altLang="zh-CN" sz="2800" smtClean="0"/>
              <a:t>全球劳动力流向中东产油国</a:t>
            </a:r>
            <a:endParaRPr lang="zh-CN" altLang="zh-CN" sz="2800" smtClean="0"/>
          </a:p>
          <a:p>
            <a:r>
              <a:rPr lang="en-US" altLang="zh-CN" sz="2800" smtClean="0"/>
              <a:t>[D] </a:t>
            </a:r>
            <a:r>
              <a:rPr lang="zh-CN" altLang="zh-CN" sz="2800" smtClean="0"/>
              <a:t>各发展中国家均面临着严峻的难民问题</a:t>
            </a:r>
            <a:endParaRPr lang="zh-CN" altLang="zh-CN" sz="2800"/>
          </a:p>
        </p:txBody>
      </p:sp>
      <p:sp>
        <p:nvSpPr>
          <p:cNvPr id="7" name="TextBox 6"/>
          <p:cNvSpPr txBox="1"/>
          <p:nvPr/>
        </p:nvSpPr>
        <p:spPr>
          <a:xfrm>
            <a:off x="10044780" y="1790746"/>
            <a:ext cx="785818" cy="950709"/>
          </a:xfrm>
          <a:prstGeom prst="rect">
            <a:avLst/>
          </a:prstGeom>
          <a:noFill/>
        </p:spPr>
        <p:txBody>
          <a:bodyPr wrap="square" rtlCol="0">
            <a:spAutoFit/>
          </a:bodyPr>
          <a:lstStyle/>
          <a:p>
            <a:r>
              <a:rPr lang="en-US" altLang="zh-CN" sz="5000" smtClean="0">
                <a:solidFill>
                  <a:srgbClr val="FF0000"/>
                </a:solidFill>
              </a:rPr>
              <a:t>B</a:t>
            </a:r>
            <a:endParaRPr lang="zh-CN" altLang="en-US" sz="5000" smtClean="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1063303"/>
            <a:ext cx="11858708" cy="337380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解析</a:t>
            </a:r>
            <a:r>
              <a:rPr lang="en-US" altLang="zh-CN" sz="2800" smtClean="0">
                <a:solidFill>
                  <a:srgbClr val="FF0000"/>
                </a:solidFill>
                <a:latin typeface="黑体" panose="02010609060101010101" charset="-122"/>
                <a:ea typeface="黑体" panose="02010609060101010101" charset="-122"/>
              </a:rPr>
              <a:t>】 </a:t>
            </a:r>
            <a:r>
              <a:rPr lang="zh-CN" altLang="zh-CN" sz="2800" smtClean="0">
                <a:latin typeface="楷体" panose="02010609060101010101" pitchFamily="49" charset="-122"/>
                <a:ea typeface="楷体" panose="02010609060101010101" pitchFamily="49" charset="-122"/>
              </a:rPr>
              <a:t>根据材料可知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国际移民中</a:t>
            </a:r>
            <a:r>
              <a:rPr lang="en-US" altLang="zh-CN" sz="2800" smtClean="0">
                <a:latin typeface="楷体" panose="02010609060101010101" pitchFamily="49" charset="-122"/>
                <a:ea typeface="楷体" panose="02010609060101010101" pitchFamily="49" charset="-122"/>
              </a:rPr>
              <a:t>15</a:t>
            </a:r>
            <a:r>
              <a:rPr lang="zh-CN" altLang="zh-CN" sz="2800" smtClean="0">
                <a:latin typeface="楷体" panose="02010609060101010101" pitchFamily="49" charset="-122"/>
                <a:ea typeface="楷体" panose="02010609060101010101" pitchFamily="49" charset="-122"/>
              </a:rPr>
              <a:t>至</a:t>
            </a:r>
            <a:r>
              <a:rPr lang="en-US" altLang="zh-CN" sz="2800" smtClean="0">
                <a:latin typeface="楷体" panose="02010609060101010101" pitchFamily="49" charset="-122"/>
                <a:ea typeface="楷体" panose="02010609060101010101" pitchFamily="49" charset="-122"/>
              </a:rPr>
              <a:t>64</a:t>
            </a:r>
            <a:r>
              <a:rPr lang="zh-CN" altLang="zh-CN" sz="2800" smtClean="0">
                <a:latin typeface="楷体" panose="02010609060101010101" pitchFamily="49" charset="-122"/>
                <a:ea typeface="楷体" panose="02010609060101010101" pitchFamily="49" charset="-122"/>
              </a:rPr>
              <a:t>岁的劳动力人口占大部分</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他们主要倾向于移民更高收入国家</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这反映了经济全球化对劳动力的流动产生重要影响</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改变着全球劳动力市场结构</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故选</a:t>
            </a:r>
            <a:r>
              <a:rPr lang="en-US" altLang="zh-CN" sz="2800" smtClean="0">
                <a:latin typeface="楷体" panose="02010609060101010101" pitchFamily="49" charset="-122"/>
                <a:ea typeface="楷体" panose="02010609060101010101" pitchFamily="49" charset="-122"/>
              </a:rPr>
              <a:t>B</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跨区域人员的自由流动并未完全实现</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A</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高收入国家或收入中等偏上国家不一定是中东石油国</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无法得出“全球劳动力流向中东产油国”的结论</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C</a:t>
            </a:r>
            <a:r>
              <a:rPr lang="zh-CN" altLang="zh-CN" sz="2800" smtClean="0">
                <a:latin typeface="楷体" panose="02010609060101010101" pitchFamily="49" charset="-122"/>
                <a:ea typeface="楷体" panose="02010609060101010101" pitchFamily="49" charset="-122"/>
              </a:rPr>
              <a:t>项</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材料未涉及难民</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与题意无关</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排除</a:t>
            </a:r>
            <a:r>
              <a:rPr lang="en-US" altLang="zh-CN" sz="2800" smtClean="0">
                <a:latin typeface="楷体" panose="02010609060101010101" pitchFamily="49" charset="-122"/>
                <a:ea typeface="楷体" panose="02010609060101010101" pitchFamily="49" charset="-122"/>
              </a:rPr>
              <a:t>D</a:t>
            </a:r>
            <a:r>
              <a:rPr lang="zh-CN" altLang="zh-CN" sz="2800" smtClean="0">
                <a:latin typeface="楷体" panose="02010609060101010101" pitchFamily="49" charset="-122"/>
                <a:ea typeface="楷体" panose="02010609060101010101" pitchFamily="49" charset="-122"/>
              </a:rPr>
              <a:t>项。</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5208" y="908720"/>
            <a:ext cx="11858708" cy="2332946"/>
          </a:xfrm>
          <a:prstGeom prst="rect">
            <a:avLst/>
          </a:prstGeom>
          <a:noFill/>
        </p:spPr>
        <p:txBody>
          <a:bodyPr wrap="square" rtlCol="0">
            <a:spAutoFit/>
          </a:bodyPr>
          <a:lstStyle/>
          <a:p>
            <a:r>
              <a:rPr lang="zh-CN" altLang="en-US" sz="2800" smtClean="0">
                <a:latin typeface="黑体" panose="02010609060101010101" charset="-122"/>
                <a:ea typeface="黑体" panose="02010609060101010101" charset="-122"/>
              </a:rPr>
              <a:t>二、非选择题</a:t>
            </a:r>
            <a:r>
              <a:rPr lang="en-US" altLang="zh-CN" sz="2800" smtClean="0">
                <a:latin typeface="黑体" panose="02010609060101010101" charset="-122"/>
                <a:ea typeface="黑体" panose="02010609060101010101" charset="-122"/>
              </a:rPr>
              <a:t>(</a:t>
            </a:r>
            <a:r>
              <a:rPr lang="zh-CN" altLang="en-US" sz="2800" smtClean="0">
                <a:latin typeface="黑体" panose="02010609060101010101" charset="-122"/>
                <a:ea typeface="黑体" panose="02010609060101010101" charset="-122"/>
              </a:rPr>
              <a:t>共</a:t>
            </a:r>
            <a:r>
              <a:rPr lang="en-US" altLang="zh-CN" sz="2800" smtClean="0">
                <a:latin typeface="黑体" panose="02010609060101010101" charset="-122"/>
                <a:ea typeface="黑体" panose="02010609060101010101" charset="-122"/>
              </a:rPr>
              <a:t>2</a:t>
            </a:r>
            <a:r>
              <a:rPr lang="zh-CN" altLang="en-US" sz="2800" smtClean="0">
                <a:latin typeface="黑体" panose="02010609060101010101" charset="-122"/>
                <a:ea typeface="黑体" panose="02010609060101010101" charset="-122"/>
              </a:rPr>
              <a:t>小题</a:t>
            </a:r>
            <a:r>
              <a:rPr lang="en-US" altLang="zh-CN" sz="2800" smtClean="0">
                <a:latin typeface="黑体" panose="02010609060101010101" charset="-122"/>
                <a:ea typeface="黑体" panose="02010609060101010101" charset="-122"/>
              </a:rPr>
              <a:t>,</a:t>
            </a:r>
            <a:r>
              <a:rPr lang="zh-CN" altLang="en-US" sz="2800" smtClean="0">
                <a:latin typeface="黑体" panose="02010609060101010101" charset="-122"/>
                <a:ea typeface="黑体" panose="02010609060101010101" charset="-122"/>
              </a:rPr>
              <a:t>共</a:t>
            </a:r>
            <a:r>
              <a:rPr lang="en-US" altLang="zh-CN" sz="2800" smtClean="0">
                <a:latin typeface="黑体" panose="02010609060101010101" charset="-122"/>
                <a:ea typeface="黑体" panose="02010609060101010101" charset="-122"/>
              </a:rPr>
              <a:t>36</a:t>
            </a:r>
            <a:r>
              <a:rPr lang="zh-CN" altLang="en-US" sz="2800" smtClean="0">
                <a:latin typeface="黑体" panose="02010609060101010101" charset="-122"/>
                <a:ea typeface="黑体" panose="02010609060101010101" charset="-122"/>
              </a:rPr>
              <a:t>分</a:t>
            </a:r>
            <a:r>
              <a:rPr lang="en-US" altLang="zh-CN" sz="2800" smtClean="0">
                <a:latin typeface="黑体" panose="02010609060101010101" charset="-122"/>
                <a:ea typeface="黑体" panose="02010609060101010101" charset="-122"/>
              </a:rPr>
              <a:t>)</a:t>
            </a:r>
            <a:endParaRPr lang="en-US" altLang="zh-CN" sz="2800" smtClean="0">
              <a:latin typeface="黑体" panose="02010609060101010101" charset="-122"/>
              <a:ea typeface="黑体" panose="02010609060101010101" charset="-122"/>
            </a:endParaRPr>
          </a:p>
          <a:p>
            <a:r>
              <a:rPr lang="en-US" altLang="zh-CN" sz="2800" smtClean="0"/>
              <a:t>17.(18</a:t>
            </a:r>
            <a:r>
              <a:rPr lang="zh-CN" altLang="zh-CN" sz="2800" smtClean="0"/>
              <a:t>分</a:t>
            </a:r>
            <a:r>
              <a:rPr lang="en-US" altLang="zh-CN" sz="2800" smtClean="0"/>
              <a:t>)</a:t>
            </a:r>
            <a:r>
              <a:rPr lang="en-US" altLang="zh-CN" sz="2800" smtClean="0">
                <a:latin typeface="楷体" panose="02010609060101010101" pitchFamily="49" charset="-122"/>
                <a:ea typeface="楷体" panose="02010609060101010101" pitchFamily="49" charset="-122"/>
              </a:rPr>
              <a:t>(2025·</a:t>
            </a:r>
            <a:r>
              <a:rPr lang="zh-CN" altLang="zh-CN" sz="2800" smtClean="0">
                <a:latin typeface="楷体" panose="02010609060101010101" pitchFamily="49" charset="-122"/>
                <a:ea typeface="楷体" panose="02010609060101010101" pitchFamily="49" charset="-122"/>
              </a:rPr>
              <a:t>陕晋青宁高考适应性考试</a:t>
            </a:r>
            <a:r>
              <a:rPr lang="en-US" altLang="zh-CN" sz="2800" smtClean="0">
                <a:latin typeface="楷体" panose="02010609060101010101" pitchFamily="49" charset="-122"/>
                <a:ea typeface="楷体" panose="02010609060101010101" pitchFamily="49" charset="-122"/>
              </a:rPr>
              <a:t>)</a:t>
            </a:r>
            <a:r>
              <a:rPr lang="zh-CN" altLang="zh-CN" sz="2800" smtClean="0"/>
              <a:t>阅读下列材料</a:t>
            </a:r>
            <a:r>
              <a:rPr lang="en-US" altLang="zh-CN" sz="2800" smtClean="0"/>
              <a:t>,</a:t>
            </a:r>
            <a:r>
              <a:rPr lang="zh-CN" altLang="zh-CN" sz="2800" smtClean="0"/>
              <a:t>回答问题。</a:t>
            </a:r>
            <a:endParaRPr lang="zh-CN" altLang="zh-CN" sz="2800" smtClean="0"/>
          </a:p>
          <a:p>
            <a:r>
              <a:rPr lang="zh-CN" altLang="zh-CN" sz="2800" smtClean="0">
                <a:latin typeface="黑体" panose="02010609060101010101" charset="-122"/>
                <a:ea typeface="黑体" panose="02010609060101010101" charset="-122"/>
              </a:rPr>
              <a:t>材料一</a:t>
            </a:r>
            <a:endParaRPr lang="en-US" altLang="zh-CN" sz="2800" smtClean="0">
              <a:latin typeface="黑体" panose="02010609060101010101" charset="-122"/>
              <a:ea typeface="黑体" panose="02010609060101010101" charset="-122"/>
            </a:endParaRPr>
          </a:p>
          <a:p>
            <a:pPr algn="ctr"/>
            <a:r>
              <a:rPr lang="en-US" altLang="zh-CN" sz="2800" smtClean="0">
                <a:latin typeface="楷体" panose="02010609060101010101" pitchFamily="49" charset="-122"/>
                <a:ea typeface="楷体" panose="02010609060101010101" pitchFamily="49" charset="-122"/>
              </a:rPr>
              <a:t>16</a:t>
            </a:r>
            <a:r>
              <a:rPr lang="zh-CN" altLang="zh-CN" sz="2800" smtClean="0">
                <a:latin typeface="楷体" panose="02010609060101010101" pitchFamily="49" charset="-122"/>
                <a:ea typeface="楷体" panose="02010609060101010101" pitchFamily="49" charset="-122"/>
              </a:rPr>
              <a:t>—</a:t>
            </a:r>
            <a:r>
              <a:rPr lang="en-US" altLang="zh-CN" sz="2800" smtClean="0">
                <a:latin typeface="楷体" panose="02010609060101010101" pitchFamily="49" charset="-122"/>
                <a:ea typeface="楷体" panose="02010609060101010101" pitchFamily="49" charset="-122"/>
              </a:rPr>
              <a:t>19</a:t>
            </a:r>
            <a:r>
              <a:rPr lang="zh-CN" altLang="zh-CN" sz="2800" smtClean="0">
                <a:latin typeface="楷体" panose="02010609060101010101" pitchFamily="49" charset="-122"/>
                <a:ea typeface="楷体" panose="02010609060101010101" pitchFamily="49" charset="-122"/>
              </a:rPr>
              <a:t>世纪美国通俗音乐的演变</a:t>
            </a:r>
            <a:endParaRPr lang="zh-CN" altLang="zh-CN" sz="2800" smtClean="0">
              <a:latin typeface="楷体" panose="02010609060101010101" pitchFamily="49" charset="-122"/>
              <a:ea typeface="楷体" panose="02010609060101010101" pitchFamily="49" charset="-122"/>
            </a:endParaRPr>
          </a:p>
        </p:txBody>
      </p:sp>
      <p:graphicFrame>
        <p:nvGraphicFramePr>
          <p:cNvPr id="4" name="表格 3"/>
          <p:cNvGraphicFramePr>
            <a:graphicFrameLocks noGrp="1"/>
          </p:cNvGraphicFramePr>
          <p:nvPr/>
        </p:nvGraphicFramePr>
        <p:xfrm>
          <a:off x="335360" y="3250273"/>
          <a:ext cx="11593288" cy="2410975"/>
        </p:xfrm>
        <a:graphic>
          <a:graphicData uri="http://schemas.openxmlformats.org/drawingml/2006/table">
            <a:tbl>
              <a:tblPr/>
              <a:tblGrid>
                <a:gridCol w="1872208"/>
                <a:gridCol w="9721080"/>
              </a:tblGrid>
              <a:tr h="482195">
                <a:tc>
                  <a:txBody>
                    <a:bodyPr wrap="square"/>
                    <a:lstStyle/>
                    <a:p>
                      <a:pPr algn="ctr">
                        <a:lnSpc>
                          <a:spcPct val="100000"/>
                        </a:lnSpc>
                        <a:spcAft>
                          <a:spcPct val="0"/>
                        </a:spcAft>
                      </a:pPr>
                      <a:r>
                        <a:rPr lang="zh-CN" sz="2800" b="1">
                          <a:latin typeface="黑体" panose="02010609060101010101" charset="-122"/>
                          <a:ea typeface="黑体" panose="02010609060101010101" charset="-122"/>
                          <a:cs typeface="Times New Roman" panose="02020603050405020304"/>
                        </a:rPr>
                        <a:t>时间</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ctr">
                        <a:lnSpc>
                          <a:spcPct val="100000"/>
                        </a:lnSpc>
                        <a:spcAft>
                          <a:spcPct val="0"/>
                        </a:spcAft>
                      </a:pPr>
                      <a:r>
                        <a:rPr lang="zh-CN" sz="2800" b="1">
                          <a:latin typeface="黑体" panose="02010609060101010101" charset="-122"/>
                          <a:ea typeface="黑体" panose="02010609060101010101" charset="-122"/>
                          <a:cs typeface="Times New Roman" panose="02020603050405020304"/>
                        </a:rPr>
                        <a:t>概况</a:t>
                      </a:r>
                      <a:endParaRPr lang="zh-CN" sz="2800">
                        <a:latin typeface="黑体" panose="02010609060101010101" charset="-122"/>
                        <a:ea typeface="黑体" panose="02010609060101010101"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4390">
                <a:tc>
                  <a:txBody>
                    <a:bodyPr wrap="square"/>
                    <a:lstStyle/>
                    <a:p>
                      <a:pPr algn="ctr">
                        <a:lnSpc>
                          <a:spcPct val="100000"/>
                        </a:lnSpc>
                        <a:spcAft>
                          <a:spcPct val="0"/>
                        </a:spcAft>
                      </a:pPr>
                      <a:r>
                        <a:rPr lang="en-US" sz="2800" b="1">
                          <a:latin typeface="楷体" panose="02010609060101010101" pitchFamily="49" charset="-122"/>
                          <a:ea typeface="楷体" panose="02010609060101010101" pitchFamily="49" charset="-122"/>
                          <a:cs typeface="Times New Roman" panose="02020603050405020304"/>
                        </a:rPr>
                        <a:t>16</a:t>
                      </a:r>
                      <a:r>
                        <a:rPr lang="zh-CN" sz="2800" b="1">
                          <a:latin typeface="楷体" panose="02010609060101010101" pitchFamily="49" charset="-122"/>
                          <a:ea typeface="楷体" panose="02010609060101010101" pitchFamily="49" charset="-122"/>
                          <a:cs typeface="Times New Roman" panose="02020603050405020304"/>
                        </a:rPr>
                        <a:t>—</a:t>
                      </a:r>
                      <a:r>
                        <a:rPr lang="en-US" sz="2800" b="1">
                          <a:latin typeface="楷体" panose="02010609060101010101" pitchFamily="49" charset="-122"/>
                          <a:ea typeface="楷体" panose="02010609060101010101" pitchFamily="49" charset="-122"/>
                          <a:cs typeface="Times New Roman" panose="02020603050405020304"/>
                        </a:rPr>
                        <a:t>17</a:t>
                      </a:r>
                      <a:endParaRPr lang="zh-CN" sz="2800">
                        <a:latin typeface="楷体" panose="02010609060101010101" pitchFamily="49" charset="-122"/>
                        <a:ea typeface="楷体" panose="02010609060101010101" pitchFamily="49" charset="-122"/>
                        <a:cs typeface="Times New Roman" panose="02020603050405020304"/>
                      </a:endParaRPr>
                    </a:p>
                    <a:p>
                      <a:pPr algn="ctr">
                        <a:lnSpc>
                          <a:spcPct val="100000"/>
                        </a:lnSpc>
                        <a:spcAft>
                          <a:spcPct val="0"/>
                        </a:spcAft>
                      </a:pPr>
                      <a:r>
                        <a:rPr lang="zh-CN" sz="2800" b="1">
                          <a:latin typeface="楷体" panose="02010609060101010101" pitchFamily="49" charset="-122"/>
                          <a:ea typeface="楷体" panose="02010609060101010101" pitchFamily="49" charset="-122"/>
                          <a:cs typeface="Times New Roman" panose="02020603050405020304"/>
                        </a:rPr>
                        <a:t>世纪</a:t>
                      </a:r>
                      <a:endParaRPr lang="zh-CN" sz="2800">
                        <a:latin typeface="楷体" panose="02010609060101010101" pitchFamily="49" charset="-122"/>
                        <a:ea typeface="楷体" panose="02010609060101010101" pitchFamily="49"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800" b="1">
                          <a:latin typeface="楷体" panose="02010609060101010101" pitchFamily="49" charset="-122"/>
                          <a:ea typeface="楷体" panose="02010609060101010101" pitchFamily="49" charset="-122"/>
                          <a:cs typeface="Times New Roman" panose="02020603050405020304"/>
                        </a:rPr>
                        <a:t>北美殖民地音乐起源于欧洲音乐</a:t>
                      </a:r>
                      <a:r>
                        <a:rPr lang="en-US" sz="2800" b="1">
                          <a:latin typeface="楷体" panose="02010609060101010101" pitchFamily="49" charset="-122"/>
                          <a:ea typeface="楷体" panose="02010609060101010101" pitchFamily="49" charset="-122"/>
                          <a:cs typeface="Times New Roman" panose="02020603050405020304"/>
                        </a:rPr>
                        <a:t>,</a:t>
                      </a:r>
                      <a:r>
                        <a:rPr lang="zh-CN" sz="2800" b="1">
                          <a:latin typeface="楷体" panose="02010609060101010101" pitchFamily="49" charset="-122"/>
                          <a:ea typeface="楷体" panose="02010609060101010101" pitchFamily="49" charset="-122"/>
                          <a:cs typeface="Times New Roman" panose="02020603050405020304"/>
                        </a:rPr>
                        <a:t>由白人殖民者带入</a:t>
                      </a:r>
                      <a:r>
                        <a:rPr lang="en-US" sz="2800" b="1">
                          <a:latin typeface="楷体" panose="02010609060101010101" pitchFamily="49" charset="-122"/>
                          <a:ea typeface="楷体" panose="02010609060101010101" pitchFamily="49" charset="-122"/>
                          <a:cs typeface="Times New Roman" panose="02020603050405020304"/>
                        </a:rPr>
                        <a:t>;</a:t>
                      </a:r>
                      <a:r>
                        <a:rPr lang="zh-CN" sz="2800" b="1">
                          <a:latin typeface="楷体" panose="02010609060101010101" pitchFamily="49" charset="-122"/>
                          <a:ea typeface="楷体" panose="02010609060101010101" pitchFamily="49" charset="-122"/>
                          <a:cs typeface="Times New Roman" panose="02020603050405020304"/>
                        </a:rPr>
                        <a:t>形式多为赞美诗、民歌和民谣</a:t>
                      </a:r>
                      <a:r>
                        <a:rPr lang="en-US" sz="2800" b="1">
                          <a:latin typeface="楷体" panose="02010609060101010101" pitchFamily="49" charset="-122"/>
                          <a:ea typeface="楷体" panose="02010609060101010101" pitchFamily="49" charset="-122"/>
                          <a:cs typeface="Times New Roman" panose="02020603050405020304"/>
                        </a:rPr>
                        <a:t>,</a:t>
                      </a:r>
                      <a:r>
                        <a:rPr lang="zh-CN" sz="2800" b="1">
                          <a:latin typeface="楷体" panose="02010609060101010101" pitchFamily="49" charset="-122"/>
                          <a:ea typeface="楷体" panose="02010609060101010101" pitchFamily="49" charset="-122"/>
                          <a:cs typeface="Times New Roman" panose="02020603050405020304"/>
                        </a:rPr>
                        <a:t>套用欧洲的古老曲调演唱。</a:t>
                      </a:r>
                      <a:endParaRPr lang="zh-CN" sz="2800">
                        <a:latin typeface="楷体" panose="02010609060101010101" pitchFamily="49" charset="-122"/>
                        <a:ea typeface="楷体" panose="02010609060101010101" pitchFamily="49"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4390">
                <a:tc>
                  <a:txBody>
                    <a:bodyPr wrap="square"/>
                    <a:lstStyle/>
                    <a:p>
                      <a:pPr algn="ctr">
                        <a:lnSpc>
                          <a:spcPct val="100000"/>
                        </a:lnSpc>
                        <a:spcAft>
                          <a:spcPct val="0"/>
                        </a:spcAft>
                      </a:pPr>
                      <a:r>
                        <a:rPr lang="en-US" sz="2800" b="1">
                          <a:latin typeface="楷体" panose="02010609060101010101" pitchFamily="49" charset="-122"/>
                          <a:ea typeface="楷体" panose="02010609060101010101" pitchFamily="49" charset="-122"/>
                          <a:cs typeface="Times New Roman" panose="02020603050405020304"/>
                        </a:rPr>
                        <a:t>17</a:t>
                      </a:r>
                      <a:r>
                        <a:rPr lang="zh-CN" sz="2800" b="1">
                          <a:latin typeface="楷体" panose="02010609060101010101" pitchFamily="49" charset="-122"/>
                          <a:ea typeface="楷体" panose="02010609060101010101" pitchFamily="49" charset="-122"/>
                          <a:cs typeface="Times New Roman" panose="02020603050405020304"/>
                        </a:rPr>
                        <a:t>世纪</a:t>
                      </a:r>
                      <a:endParaRPr lang="zh-CN" sz="2800">
                        <a:latin typeface="楷体" panose="02010609060101010101" pitchFamily="49" charset="-122"/>
                        <a:ea typeface="楷体" panose="02010609060101010101" pitchFamily="49"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800" b="1">
                          <a:latin typeface="楷体" panose="02010609060101010101" pitchFamily="49" charset="-122"/>
                          <a:ea typeface="楷体" panose="02010609060101010101" pitchFamily="49" charset="-122"/>
                          <a:cs typeface="Times New Roman" panose="02020603050405020304"/>
                        </a:rPr>
                        <a:t>因奴隶贸易</a:t>
                      </a:r>
                      <a:r>
                        <a:rPr lang="en-US" sz="2800" b="1">
                          <a:latin typeface="楷体" panose="02010609060101010101" pitchFamily="49" charset="-122"/>
                          <a:ea typeface="楷体" panose="02010609060101010101" pitchFamily="49" charset="-122"/>
                          <a:cs typeface="Times New Roman" panose="02020603050405020304"/>
                        </a:rPr>
                        <a:t>,</a:t>
                      </a:r>
                      <a:r>
                        <a:rPr lang="zh-CN" sz="2800" b="1">
                          <a:latin typeface="楷体" panose="02010609060101010101" pitchFamily="49" charset="-122"/>
                          <a:ea typeface="楷体" panose="02010609060101010101" pitchFamily="49" charset="-122"/>
                          <a:cs typeface="Times New Roman" panose="02020603050405020304"/>
                        </a:rPr>
                        <a:t>非洲音乐传入北美。黑人奴隶仿造传统非洲乐器进行击打、弹奏</a:t>
                      </a:r>
                      <a:r>
                        <a:rPr lang="en-US" sz="2800" b="1">
                          <a:latin typeface="楷体" panose="02010609060101010101" pitchFamily="49" charset="-122"/>
                          <a:ea typeface="楷体" panose="02010609060101010101" pitchFamily="49" charset="-122"/>
                          <a:cs typeface="Times New Roman" panose="02020603050405020304"/>
                        </a:rPr>
                        <a:t>,</a:t>
                      </a:r>
                      <a:r>
                        <a:rPr lang="zh-CN" sz="2800" b="1">
                          <a:latin typeface="楷体" panose="02010609060101010101" pitchFamily="49" charset="-122"/>
                          <a:ea typeface="楷体" panose="02010609060101010101" pitchFamily="49" charset="-122"/>
                          <a:cs typeface="Times New Roman" panose="02020603050405020304"/>
                        </a:rPr>
                        <a:t>采用西非的呼应方式在劳作时歌唱。</a:t>
                      </a:r>
                      <a:endParaRPr lang="zh-CN" sz="2800">
                        <a:latin typeface="楷体" panose="02010609060101010101" pitchFamily="49" charset="-122"/>
                        <a:ea typeface="楷体" panose="02010609060101010101" pitchFamily="49"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3783" y="721270"/>
            <a:ext cx="11905448" cy="5493812"/>
          </a:xfrm>
          <a:prstGeom prst="rect">
            <a:avLst/>
          </a:prstGeom>
          <a:noFill/>
        </p:spPr>
        <p:txBody>
          <a:bodyPr wrap="square" rtlCol="0">
            <a:spAutoFit/>
          </a:bodyPr>
          <a:lstStyle/>
          <a:p>
            <a:r>
              <a:rPr lang="en-US" altLang="zh-CN" sz="2700" smtClean="0"/>
              <a:t>(3)</a:t>
            </a:r>
            <a:r>
              <a:rPr lang="zh-CN" altLang="zh-CN" sz="2700" smtClean="0"/>
              <a:t>现代教育</a:t>
            </a:r>
            <a:endParaRPr lang="zh-CN" altLang="zh-CN" sz="2700" smtClean="0"/>
          </a:p>
          <a:p>
            <a:r>
              <a:rPr lang="zh-CN" altLang="zh-CN" sz="2700" smtClean="0"/>
              <a:t>①新中国成立后</a:t>
            </a:r>
            <a:r>
              <a:rPr lang="en-US" altLang="zh-CN" sz="2700" smtClean="0"/>
              <a:t>:</a:t>
            </a:r>
            <a:r>
              <a:rPr lang="zh-CN" altLang="zh-CN" sz="2700" smtClean="0"/>
              <a:t>国家收回教育主权</a:t>
            </a:r>
            <a:r>
              <a:rPr lang="en-US" altLang="zh-CN" sz="2700" smtClean="0"/>
              <a:t>,</a:t>
            </a:r>
            <a:r>
              <a:rPr lang="zh-CN" altLang="zh-CN" sz="2700" smtClean="0"/>
              <a:t>接管各级各类学校</a:t>
            </a:r>
            <a:r>
              <a:rPr lang="en-US" altLang="zh-CN" sz="2700" smtClean="0"/>
              <a:t>;</a:t>
            </a:r>
            <a:r>
              <a:rPr lang="zh-CN" altLang="zh-CN" sz="2700" smtClean="0"/>
              <a:t>教育要为</a:t>
            </a:r>
            <a:endParaRPr lang="en-US" altLang="zh-CN" sz="2700" u="sng" smtClean="0"/>
          </a:p>
          <a:p>
            <a:r>
              <a:rPr lang="zh-CN" altLang="zh-CN" sz="2700" smtClean="0"/>
              <a:t>服务</a:t>
            </a:r>
            <a:r>
              <a:rPr lang="en-US" altLang="zh-CN" sz="2700" smtClean="0"/>
              <a:t>,</a:t>
            </a:r>
            <a:r>
              <a:rPr lang="zh-CN" altLang="zh-CN" sz="2700" smtClean="0"/>
              <a:t>向广大工农开门</a:t>
            </a:r>
            <a:r>
              <a:rPr lang="en-US" altLang="zh-CN" sz="2700" smtClean="0"/>
              <a:t>;</a:t>
            </a:r>
            <a:r>
              <a:rPr lang="zh-CN" altLang="zh-CN" sz="2700" smtClean="0"/>
              <a:t>提出德、智、体等全面发展的教育方针。逐步形成比较完整的国民教育体系。</a:t>
            </a:r>
            <a:endParaRPr lang="zh-CN" altLang="zh-CN" sz="2700" smtClean="0"/>
          </a:p>
          <a:p>
            <a:pPr algn="just"/>
            <a:r>
              <a:rPr lang="zh-CN" altLang="zh-CN" sz="2700" smtClean="0"/>
              <a:t>②“文化大革命”后</a:t>
            </a:r>
            <a:r>
              <a:rPr lang="en-US" altLang="zh-CN" sz="2700" smtClean="0"/>
              <a:t>:1977</a:t>
            </a:r>
            <a:r>
              <a:rPr lang="zh-CN" altLang="zh-CN" sz="2700" smtClean="0"/>
              <a:t>年</a:t>
            </a:r>
            <a:r>
              <a:rPr lang="en-US" altLang="zh-CN" sz="2700" smtClean="0"/>
              <a:t>,</a:t>
            </a:r>
            <a:r>
              <a:rPr lang="zh-CN" altLang="zh-CN" sz="2700" smtClean="0"/>
              <a:t>高考制度恢复</a:t>
            </a:r>
            <a:r>
              <a:rPr lang="en-US" altLang="zh-CN" sz="2700" smtClean="0"/>
              <a:t>;1983</a:t>
            </a:r>
            <a:r>
              <a:rPr lang="zh-CN" altLang="zh-CN" sz="2700" smtClean="0"/>
              <a:t>年</a:t>
            </a:r>
            <a:r>
              <a:rPr lang="en-US" altLang="zh-CN" sz="2700" smtClean="0"/>
              <a:t>,</a:t>
            </a:r>
            <a:r>
              <a:rPr lang="zh-CN" altLang="zh-CN" sz="2700" smtClean="0"/>
              <a:t>邓小平提出“教育要面向现代化</a:t>
            </a:r>
            <a:r>
              <a:rPr lang="en-US" altLang="zh-CN" sz="2700" smtClean="0"/>
              <a:t>,</a:t>
            </a:r>
            <a:r>
              <a:rPr lang="zh-CN" altLang="zh-CN" sz="2700" smtClean="0"/>
              <a:t>面向世界</a:t>
            </a:r>
            <a:r>
              <a:rPr lang="en-US" altLang="zh-CN" sz="2700" smtClean="0"/>
              <a:t>,</a:t>
            </a:r>
            <a:r>
              <a:rPr lang="zh-CN" altLang="zh-CN" sz="2700" smtClean="0"/>
              <a:t>面向未来”的指导方针</a:t>
            </a:r>
            <a:r>
              <a:rPr lang="en-US" altLang="zh-CN" sz="2700" smtClean="0"/>
              <a:t>;20</a:t>
            </a:r>
            <a:r>
              <a:rPr lang="zh-CN" altLang="zh-CN" sz="2700" smtClean="0"/>
              <a:t>世纪</a:t>
            </a:r>
            <a:r>
              <a:rPr lang="en-US" altLang="zh-CN" sz="2700" smtClean="0"/>
              <a:t>90</a:t>
            </a:r>
            <a:r>
              <a:rPr lang="zh-CN" altLang="zh-CN" sz="2700" smtClean="0"/>
              <a:t>年代</a:t>
            </a:r>
            <a:r>
              <a:rPr lang="en-US" altLang="zh-CN" sz="2700" smtClean="0"/>
              <a:t>,</a:t>
            </a:r>
            <a:r>
              <a:rPr lang="zh-CN" altLang="zh-CN" sz="2700" smtClean="0"/>
              <a:t>国家开始实行“</a:t>
            </a:r>
            <a:r>
              <a:rPr lang="en-US" altLang="zh-CN" sz="2700" u="sng" smtClean="0"/>
              <a:t>           </a:t>
            </a:r>
            <a:r>
              <a:rPr lang="zh-CN" altLang="zh-CN" sz="2700" smtClean="0"/>
              <a:t>”发展战略。</a:t>
            </a:r>
            <a:endParaRPr lang="zh-CN" altLang="zh-CN" sz="2700" smtClean="0"/>
          </a:p>
          <a:p>
            <a:r>
              <a:rPr lang="zh-CN" altLang="zh-CN" sz="2700" smtClean="0"/>
              <a:t>③成就</a:t>
            </a:r>
            <a:r>
              <a:rPr lang="en-US" altLang="zh-CN" sz="2700" smtClean="0"/>
              <a:t>:</a:t>
            </a:r>
            <a:r>
              <a:rPr lang="zh-CN" altLang="zh-CN" sz="2700" smtClean="0"/>
              <a:t>高校毕业生的人数剧增</a:t>
            </a:r>
            <a:r>
              <a:rPr lang="en-US" altLang="zh-CN" sz="2700" smtClean="0"/>
              <a:t>;</a:t>
            </a:r>
            <a:r>
              <a:rPr lang="zh-CN" altLang="zh-CN" sz="2700" smtClean="0"/>
              <a:t>各类学校教育不断发展</a:t>
            </a:r>
            <a:r>
              <a:rPr lang="en-US" altLang="zh-CN" sz="2700" smtClean="0"/>
              <a:t>;</a:t>
            </a:r>
            <a:r>
              <a:rPr lang="zh-CN" altLang="zh-CN" sz="2700" smtClean="0"/>
              <a:t>教育公平的步伐加速推进。</a:t>
            </a:r>
            <a:endParaRPr lang="zh-CN" altLang="zh-CN" sz="2700" smtClean="0"/>
          </a:p>
          <a:p>
            <a:r>
              <a:rPr lang="zh-CN" altLang="zh-CN" sz="2700" smtClean="0"/>
              <a:t>④意义</a:t>
            </a:r>
            <a:r>
              <a:rPr lang="en-US" altLang="zh-CN" sz="2700" smtClean="0"/>
              <a:t>:</a:t>
            </a:r>
            <a:r>
              <a:rPr lang="zh-CN" altLang="zh-CN" sz="2700" smtClean="0"/>
              <a:t>文化传承、科学研究、人才培养。</a:t>
            </a:r>
            <a:endParaRPr lang="zh-CN" altLang="zh-CN" sz="2700"/>
          </a:p>
        </p:txBody>
      </p:sp>
      <p:sp>
        <p:nvSpPr>
          <p:cNvPr id="5" name="矩形 4"/>
          <p:cNvSpPr/>
          <p:nvPr/>
        </p:nvSpPr>
        <p:spPr>
          <a:xfrm>
            <a:off x="10377844" y="1142984"/>
            <a:ext cx="1576072" cy="555858"/>
          </a:xfrm>
          <a:prstGeom prst="rect">
            <a:avLst/>
          </a:prstGeom>
        </p:spPr>
        <p:txBody>
          <a:bodyPr wrap="none">
            <a:spAutoFit/>
          </a:bodyPr>
          <a:lstStyle/>
          <a:p>
            <a:r>
              <a:rPr lang="zh-CN" altLang="en-US" sz="2700" smtClean="0">
                <a:solidFill>
                  <a:srgbClr val="FF0000"/>
                </a:solidFill>
              </a:rPr>
              <a:t>国家建设</a:t>
            </a:r>
            <a:endParaRPr lang="zh-CN" altLang="en-US" sz="2700">
              <a:solidFill>
                <a:srgbClr val="FF0000"/>
              </a:solidFill>
            </a:endParaRPr>
          </a:p>
        </p:txBody>
      </p:sp>
      <p:cxnSp>
        <p:nvCxnSpPr>
          <p:cNvPr id="7" name="直接连接符 6"/>
          <p:cNvCxnSpPr/>
          <p:nvPr/>
        </p:nvCxnSpPr>
        <p:spPr>
          <a:xfrm>
            <a:off x="10196541" y="1714488"/>
            <a:ext cx="178595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762289" y="3863749"/>
            <a:ext cx="1576072" cy="555858"/>
          </a:xfrm>
          <a:prstGeom prst="rect">
            <a:avLst/>
          </a:prstGeom>
        </p:spPr>
        <p:txBody>
          <a:bodyPr wrap="none">
            <a:spAutoFit/>
          </a:bodyPr>
          <a:lstStyle/>
          <a:p>
            <a:r>
              <a:rPr lang="zh-CN" altLang="en-US" sz="2700" smtClean="0">
                <a:solidFill>
                  <a:srgbClr val="FF0000"/>
                </a:solidFill>
              </a:rPr>
              <a:t>科教兴国</a:t>
            </a:r>
            <a:endParaRPr lang="zh-CN" altLang="en-US" sz="27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263352" y="1226414"/>
          <a:ext cx="11593288" cy="2490618"/>
        </p:xfrm>
        <a:graphic>
          <a:graphicData uri="http://schemas.openxmlformats.org/drawingml/2006/table">
            <a:tbl>
              <a:tblPr/>
              <a:tblGrid>
                <a:gridCol w="3600400"/>
                <a:gridCol w="7992888"/>
              </a:tblGrid>
              <a:tr h="996247">
                <a:tc>
                  <a:txBody>
                    <a:bodyPr wrap="square"/>
                    <a:lstStyle/>
                    <a:p>
                      <a:pPr algn="ctr">
                        <a:lnSpc>
                          <a:spcPct val="100000"/>
                        </a:lnSpc>
                        <a:spcAft>
                          <a:spcPct val="0"/>
                        </a:spcAft>
                      </a:pPr>
                      <a:r>
                        <a:rPr lang="en-US" sz="2800" b="1">
                          <a:latin typeface="楷体" panose="02010609060101010101" pitchFamily="49" charset="-122"/>
                          <a:ea typeface="楷体" panose="02010609060101010101" pitchFamily="49" charset="-122"/>
                          <a:cs typeface="Times New Roman" panose="02020603050405020304"/>
                        </a:rPr>
                        <a:t>19</a:t>
                      </a:r>
                      <a:r>
                        <a:rPr lang="zh-CN" sz="2800" b="1">
                          <a:latin typeface="楷体" panose="02010609060101010101" pitchFamily="49" charset="-122"/>
                          <a:ea typeface="楷体" panose="02010609060101010101" pitchFamily="49" charset="-122"/>
                          <a:cs typeface="Times New Roman" panose="02020603050405020304"/>
                        </a:rPr>
                        <a:t>世纪</a:t>
                      </a:r>
                      <a:endParaRPr lang="zh-CN" sz="2800">
                        <a:latin typeface="楷体" panose="02010609060101010101" pitchFamily="49" charset="-122"/>
                        <a:ea typeface="楷体" panose="02010609060101010101" pitchFamily="49" charset="-122"/>
                        <a:cs typeface="Times New Roman" panose="02020603050405020304"/>
                      </a:endParaRPr>
                    </a:p>
                    <a:p>
                      <a:pPr algn="ctr">
                        <a:lnSpc>
                          <a:spcPct val="100000"/>
                        </a:lnSpc>
                        <a:spcAft>
                          <a:spcPct val="0"/>
                        </a:spcAft>
                      </a:pPr>
                      <a:r>
                        <a:rPr lang="zh-CN" sz="2800" b="1">
                          <a:latin typeface="楷体" panose="02010609060101010101" pitchFamily="49" charset="-122"/>
                          <a:ea typeface="楷体" panose="02010609060101010101" pitchFamily="49" charset="-122"/>
                          <a:cs typeface="Times New Roman" panose="02020603050405020304"/>
                        </a:rPr>
                        <a:t>中期</a:t>
                      </a:r>
                      <a:endParaRPr lang="zh-CN" sz="2800">
                        <a:latin typeface="楷体" panose="02010609060101010101" pitchFamily="49" charset="-122"/>
                        <a:ea typeface="楷体" panose="02010609060101010101" pitchFamily="49"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800" b="1">
                          <a:latin typeface="楷体" panose="02010609060101010101" pitchFamily="49" charset="-122"/>
                          <a:ea typeface="楷体" panose="02010609060101010101" pitchFamily="49" charset="-122"/>
                          <a:cs typeface="Times New Roman" panose="02020603050405020304"/>
                        </a:rPr>
                        <a:t>布鲁斯音乐逐渐形成。它脱胎自非洲音乐并融入欧洲音乐风格</a:t>
                      </a:r>
                      <a:r>
                        <a:rPr lang="en-US" sz="2800" b="1">
                          <a:latin typeface="楷体" panose="02010609060101010101" pitchFamily="49" charset="-122"/>
                          <a:ea typeface="楷体" panose="02010609060101010101" pitchFamily="49" charset="-122"/>
                          <a:cs typeface="Times New Roman" panose="02020603050405020304"/>
                        </a:rPr>
                        <a:t>,</a:t>
                      </a:r>
                      <a:r>
                        <a:rPr lang="zh-CN" sz="2800" b="1">
                          <a:latin typeface="楷体" panose="02010609060101010101" pitchFamily="49" charset="-122"/>
                          <a:ea typeface="楷体" panose="02010609060101010101" pitchFamily="49" charset="-122"/>
                          <a:cs typeface="Times New Roman" panose="02020603050405020304"/>
                        </a:rPr>
                        <a:t>于南北战争后在美国南部广泛流行。</a:t>
                      </a:r>
                      <a:endParaRPr lang="zh-CN" sz="2800">
                        <a:latin typeface="楷体" panose="02010609060101010101" pitchFamily="49" charset="-122"/>
                        <a:ea typeface="楷体" panose="02010609060101010101" pitchFamily="49"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4371">
                <a:tc>
                  <a:txBody>
                    <a:bodyPr wrap="square"/>
                    <a:lstStyle/>
                    <a:p>
                      <a:pPr algn="ctr">
                        <a:lnSpc>
                          <a:spcPct val="100000"/>
                        </a:lnSpc>
                        <a:spcAft>
                          <a:spcPct val="0"/>
                        </a:spcAft>
                      </a:pPr>
                      <a:r>
                        <a:rPr lang="en-US" sz="2800" b="1">
                          <a:latin typeface="楷体" panose="02010609060101010101" pitchFamily="49" charset="-122"/>
                          <a:ea typeface="楷体" panose="02010609060101010101" pitchFamily="49" charset="-122"/>
                          <a:cs typeface="Times New Roman" panose="02020603050405020304"/>
                        </a:rPr>
                        <a:t>19</a:t>
                      </a:r>
                      <a:r>
                        <a:rPr lang="zh-CN" sz="2800" b="1">
                          <a:latin typeface="楷体" panose="02010609060101010101" pitchFamily="49" charset="-122"/>
                          <a:ea typeface="楷体" panose="02010609060101010101" pitchFamily="49" charset="-122"/>
                          <a:cs typeface="Times New Roman" panose="02020603050405020304"/>
                        </a:rPr>
                        <a:t>世纪</a:t>
                      </a:r>
                      <a:endParaRPr lang="zh-CN" sz="2800">
                        <a:latin typeface="楷体" panose="02010609060101010101" pitchFamily="49" charset="-122"/>
                        <a:ea typeface="楷体" panose="02010609060101010101" pitchFamily="49" charset="-122"/>
                        <a:cs typeface="Times New Roman" panose="02020603050405020304"/>
                      </a:endParaRPr>
                    </a:p>
                    <a:p>
                      <a:pPr algn="ctr">
                        <a:lnSpc>
                          <a:spcPct val="100000"/>
                        </a:lnSpc>
                        <a:spcAft>
                          <a:spcPct val="0"/>
                        </a:spcAft>
                      </a:pPr>
                      <a:r>
                        <a:rPr lang="zh-CN" sz="2800" b="1">
                          <a:latin typeface="楷体" panose="02010609060101010101" pitchFamily="49" charset="-122"/>
                          <a:ea typeface="楷体" panose="02010609060101010101" pitchFamily="49" charset="-122"/>
                          <a:cs typeface="Times New Roman" panose="02020603050405020304"/>
                        </a:rPr>
                        <a:t>后期</a:t>
                      </a:r>
                      <a:endParaRPr lang="zh-CN" sz="2800">
                        <a:latin typeface="楷体" panose="02010609060101010101" pitchFamily="49" charset="-122"/>
                        <a:ea typeface="楷体" panose="02010609060101010101" pitchFamily="49"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wrap="square"/>
                    <a:lstStyle/>
                    <a:p>
                      <a:pPr algn="l">
                        <a:lnSpc>
                          <a:spcPct val="100000"/>
                        </a:lnSpc>
                        <a:spcAft>
                          <a:spcPct val="0"/>
                        </a:spcAft>
                      </a:pPr>
                      <a:r>
                        <a:rPr lang="zh-CN" sz="2800" b="1">
                          <a:latin typeface="楷体" panose="02010609060101010101" pitchFamily="49" charset="-122"/>
                          <a:ea typeface="楷体" panose="02010609060101010101" pitchFamily="49" charset="-122"/>
                          <a:cs typeface="Times New Roman" panose="02020603050405020304"/>
                        </a:rPr>
                        <a:t>爵士音乐开始出现。它总体上融合了黑人文化和白人文化元素</a:t>
                      </a:r>
                      <a:r>
                        <a:rPr lang="en-US" sz="2800" b="1">
                          <a:latin typeface="楷体" panose="02010609060101010101" pitchFamily="49" charset="-122"/>
                          <a:ea typeface="楷体" panose="02010609060101010101" pitchFamily="49" charset="-122"/>
                          <a:cs typeface="Times New Roman" panose="02020603050405020304"/>
                        </a:rPr>
                        <a:t>,</a:t>
                      </a:r>
                      <a:r>
                        <a:rPr lang="zh-CN" sz="2800" b="1">
                          <a:latin typeface="楷体" panose="02010609060101010101" pitchFamily="49" charset="-122"/>
                          <a:ea typeface="楷体" panose="02010609060101010101" pitchFamily="49" charset="-122"/>
                          <a:cs typeface="Times New Roman" panose="02020603050405020304"/>
                        </a:rPr>
                        <a:t>在留声机发明后</a:t>
                      </a:r>
                      <a:r>
                        <a:rPr lang="en-US" sz="2800" b="1">
                          <a:latin typeface="楷体" panose="02010609060101010101" pitchFamily="49" charset="-122"/>
                          <a:ea typeface="楷体" panose="02010609060101010101" pitchFamily="49" charset="-122"/>
                          <a:cs typeface="Times New Roman" panose="02020603050405020304"/>
                        </a:rPr>
                        <a:t>,</a:t>
                      </a:r>
                      <a:r>
                        <a:rPr lang="zh-CN" sz="2800" b="1">
                          <a:latin typeface="楷体" panose="02010609060101010101" pitchFamily="49" charset="-122"/>
                          <a:ea typeface="楷体" panose="02010609060101010101" pitchFamily="49" charset="-122"/>
                          <a:cs typeface="Times New Roman" panose="02020603050405020304"/>
                        </a:rPr>
                        <a:t>通过录制唱片而成为美国通俗音乐的主流。</a:t>
                      </a:r>
                      <a:endParaRPr lang="zh-CN" sz="2800">
                        <a:latin typeface="楷体" panose="02010609060101010101" pitchFamily="49" charset="-122"/>
                        <a:ea typeface="楷体" panose="02010609060101010101" pitchFamily="49" charset="-122"/>
                        <a:cs typeface="Times New Roman" panose="02020603050405020304"/>
                      </a:endParaRPr>
                    </a:p>
                  </a:txBody>
                  <a:tcPr marL="68580" marR="68580" marT="0" marB="0" vert="horz"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263352" y="3936078"/>
            <a:ext cx="11593288" cy="573042"/>
          </a:xfrm>
          <a:prstGeom prst="rect">
            <a:avLst/>
          </a:prstGeom>
          <a:noFill/>
        </p:spPr>
        <p:txBody>
          <a:bodyPr wrap="square" rtlCol="0">
            <a:spAutoFit/>
          </a:bodyPr>
          <a:lstStyle/>
          <a:p>
            <a:pPr algn="r"/>
            <a:r>
              <a:rPr lang="zh-CN" altLang="zh-CN" sz="2800" smtClean="0"/>
              <a:t>——摘编自张津瑞、林广《地图上的美国史》等</a:t>
            </a:r>
            <a:endParaRPr lang="zh-CN" altLang="zh-CN" sz="2800" smtClean="0"/>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6646" y="1149609"/>
            <a:ext cx="11715832" cy="1133195"/>
          </a:xfrm>
          <a:prstGeom prst="rect">
            <a:avLst/>
          </a:prstGeom>
          <a:noFill/>
        </p:spPr>
        <p:txBody>
          <a:bodyPr wrap="square" rtlCol="0">
            <a:spAutoFit/>
          </a:bodyPr>
          <a:lstStyle/>
          <a:p>
            <a:r>
              <a:rPr lang="en-US" altLang="zh-CN" sz="2800" smtClean="0"/>
              <a:t>(1)</a:t>
            </a:r>
            <a:r>
              <a:rPr lang="zh-CN" altLang="zh-CN" sz="2800" smtClean="0"/>
              <a:t>根据材料一并结合所学知识</a:t>
            </a:r>
            <a:r>
              <a:rPr lang="en-US" altLang="zh-CN" sz="2800" smtClean="0"/>
              <a:t>,</a:t>
            </a:r>
            <a:r>
              <a:rPr lang="zh-CN" altLang="zh-CN" sz="2800" smtClean="0"/>
              <a:t>归纳</a:t>
            </a:r>
            <a:r>
              <a:rPr lang="en-US" altLang="zh-CN" sz="2800" smtClean="0"/>
              <a:t>16</a:t>
            </a:r>
            <a:r>
              <a:rPr lang="zh-CN" altLang="zh-CN" sz="2800" smtClean="0"/>
              <a:t>—</a:t>
            </a:r>
            <a:r>
              <a:rPr lang="en-US" altLang="zh-CN" sz="2800" smtClean="0"/>
              <a:t>19</a:t>
            </a:r>
            <a:r>
              <a:rPr lang="zh-CN" altLang="zh-CN" sz="2800" smtClean="0"/>
              <a:t>世纪美国通俗音乐演变的时代背景。</a:t>
            </a:r>
            <a:r>
              <a:rPr lang="en-US" altLang="zh-CN" sz="2800" smtClean="0"/>
              <a:t>(9</a:t>
            </a:r>
            <a:r>
              <a:rPr lang="zh-CN" altLang="zh-CN" sz="2800" smtClean="0"/>
              <a:t>分</a:t>
            </a:r>
            <a:r>
              <a:rPr lang="en-US" altLang="zh-CN" sz="2800" smtClean="0"/>
              <a:t>)</a:t>
            </a:r>
            <a:endParaRPr lang="zh-CN" altLang="zh-CN" sz="2800"/>
          </a:p>
        </p:txBody>
      </p:sp>
      <p:sp>
        <p:nvSpPr>
          <p:cNvPr id="4" name="TextBox 3"/>
          <p:cNvSpPr txBox="1"/>
          <p:nvPr/>
        </p:nvSpPr>
        <p:spPr>
          <a:xfrm>
            <a:off x="95208" y="2420888"/>
            <a:ext cx="11715832" cy="1693349"/>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答案</a:t>
            </a:r>
            <a:r>
              <a:rPr lang="en-US" altLang="zh-CN" sz="2800" smtClean="0">
                <a:solidFill>
                  <a:srgbClr val="FF0000"/>
                </a:solidFill>
                <a:latin typeface="黑体" panose="02010609060101010101" charset="-122"/>
                <a:ea typeface="黑体" panose="02010609060101010101" charset="-122"/>
              </a:rPr>
              <a:t>】</a:t>
            </a:r>
            <a:r>
              <a:rPr lang="en-US" sz="2800" smtClean="0">
                <a:solidFill>
                  <a:srgbClr val="FF0000"/>
                </a:solidFill>
                <a:latin typeface="黑体" panose="02010609060101010101" charset="-122"/>
                <a:ea typeface="黑体" panose="02010609060101010101" charset="-122"/>
              </a:rPr>
              <a:t> </a:t>
            </a:r>
            <a:r>
              <a:rPr lang="en-US" sz="2800" smtClean="0"/>
              <a:t>(</a:t>
            </a:r>
            <a:r>
              <a:rPr lang="en-US" altLang="zh-CN" sz="2800" smtClean="0"/>
              <a:t>1)</a:t>
            </a:r>
            <a:r>
              <a:rPr lang="zh-CN" altLang="zh-CN" sz="2800" smtClean="0"/>
              <a:t>①殖民活动与人口迁移</a:t>
            </a:r>
            <a:r>
              <a:rPr lang="en-US" altLang="zh-CN" sz="2800" smtClean="0"/>
              <a:t>:16</a:t>
            </a:r>
            <a:r>
              <a:rPr lang="zh-CN" altLang="zh-CN" sz="2800" smtClean="0"/>
              <a:t>—</a:t>
            </a:r>
            <a:r>
              <a:rPr lang="en-US" altLang="zh-CN" sz="2800" smtClean="0"/>
              <a:t>17</a:t>
            </a:r>
            <a:r>
              <a:rPr lang="zh-CN" altLang="zh-CN" sz="2800" smtClean="0"/>
              <a:t>世纪北美殖民地音乐起源于欧洲音乐</a:t>
            </a:r>
            <a:r>
              <a:rPr lang="en-US" altLang="zh-CN" sz="2800" smtClean="0"/>
              <a:t>,</a:t>
            </a:r>
            <a:r>
              <a:rPr lang="zh-CN" altLang="zh-CN" sz="2800" smtClean="0"/>
              <a:t>这是欧洲殖民扩张和人口迁移到北美殖民地的结果</a:t>
            </a:r>
            <a:r>
              <a:rPr lang="en-US" altLang="zh-CN" sz="2800" smtClean="0"/>
              <a:t>,</a:t>
            </a:r>
            <a:r>
              <a:rPr lang="zh-CN" altLang="zh-CN" sz="2800" smtClean="0"/>
              <a:t>欧洲文化随之传播。</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6646" y="1149609"/>
            <a:ext cx="11715832" cy="2893100"/>
          </a:xfrm>
          <a:prstGeom prst="rect">
            <a:avLst/>
          </a:prstGeom>
          <a:noFill/>
        </p:spPr>
        <p:txBody>
          <a:bodyPr wrap="square" rtlCol="0">
            <a:spAutoFit/>
          </a:bodyPr>
          <a:lstStyle/>
          <a:p>
            <a:r>
              <a:rPr lang="zh-CN" altLang="zh-CN" sz="2800" smtClean="0"/>
              <a:t>②奴隶贸易的开展</a:t>
            </a:r>
            <a:r>
              <a:rPr lang="en-US" altLang="zh-CN" sz="2800" smtClean="0"/>
              <a:t>:17</a:t>
            </a:r>
            <a:r>
              <a:rPr lang="zh-CN" altLang="zh-CN" sz="2800" smtClean="0"/>
              <a:t>世纪因奴隶贸易</a:t>
            </a:r>
            <a:r>
              <a:rPr lang="en-US" altLang="zh-CN" sz="2800" smtClean="0"/>
              <a:t>,</a:t>
            </a:r>
            <a:r>
              <a:rPr lang="zh-CN" altLang="zh-CN" sz="2800" smtClean="0"/>
              <a:t>非洲音乐传入北美</a:t>
            </a:r>
            <a:r>
              <a:rPr lang="en-US" altLang="zh-CN" sz="2800" smtClean="0"/>
              <a:t>,</a:t>
            </a:r>
            <a:r>
              <a:rPr lang="zh-CN" altLang="zh-CN" sz="2800" smtClean="0"/>
              <a:t>为美国通俗音乐的演变注入了新元素。</a:t>
            </a:r>
            <a:endParaRPr lang="zh-CN" altLang="zh-CN" sz="2800" smtClean="0"/>
          </a:p>
          <a:p>
            <a:r>
              <a:rPr lang="zh-CN" altLang="zh-CN" sz="2800" smtClean="0"/>
              <a:t>③美国内战</a:t>
            </a:r>
            <a:r>
              <a:rPr lang="en-US" altLang="zh-CN" sz="2800" smtClean="0"/>
              <a:t>:</a:t>
            </a:r>
            <a:r>
              <a:rPr lang="zh-CN" altLang="zh-CN" sz="2800" smtClean="0"/>
              <a:t>促进了布鲁斯音乐在美国南部的流行。</a:t>
            </a:r>
            <a:endParaRPr lang="zh-CN" altLang="zh-CN" sz="2800" smtClean="0"/>
          </a:p>
          <a:p>
            <a:r>
              <a:rPr lang="zh-CN" altLang="zh-CN" sz="2800" smtClean="0"/>
              <a:t>④工业革命的影响</a:t>
            </a:r>
            <a:r>
              <a:rPr lang="en-US" altLang="zh-CN" sz="2800" smtClean="0"/>
              <a:t>:</a:t>
            </a:r>
            <a:r>
              <a:rPr lang="zh-CN" altLang="zh-CN" sz="2800" smtClean="0"/>
              <a:t>工业革命推动了科技发展</a:t>
            </a:r>
            <a:r>
              <a:rPr lang="en-US" altLang="zh-CN" sz="2800" smtClean="0"/>
              <a:t>,</a:t>
            </a:r>
            <a:r>
              <a:rPr lang="zh-CN" altLang="zh-CN" sz="2800" smtClean="0"/>
              <a:t>如留声机等新技术的出现</a:t>
            </a:r>
            <a:r>
              <a:rPr lang="en-US" altLang="zh-CN" sz="2800" smtClean="0"/>
              <a:t>,</a:t>
            </a:r>
            <a:r>
              <a:rPr lang="zh-CN" altLang="zh-CN" sz="2800" smtClean="0"/>
              <a:t>影响了音乐的形式和流行方式。</a:t>
            </a:r>
            <a:r>
              <a:rPr lang="en-US" altLang="zh-CN" sz="2800" smtClean="0"/>
              <a:t>(9</a:t>
            </a:r>
            <a:r>
              <a:rPr lang="zh-CN" altLang="zh-CN" sz="2800" smtClean="0"/>
              <a:t>分</a:t>
            </a:r>
            <a:r>
              <a:rPr lang="en-US" altLang="zh-CN" sz="2800" smtClean="0"/>
              <a:t>)</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6646" y="908720"/>
            <a:ext cx="11834010" cy="4573560"/>
          </a:xfrm>
          <a:prstGeom prst="rect">
            <a:avLst/>
          </a:prstGeom>
          <a:noFill/>
        </p:spPr>
        <p:txBody>
          <a:bodyPr wrap="square" rtlCol="0">
            <a:spAutoFit/>
          </a:bodyPr>
          <a:lstStyle/>
          <a:p>
            <a:r>
              <a:rPr lang="zh-CN" altLang="zh-CN" sz="2800" smtClean="0">
                <a:latin typeface="黑体" panose="02010609060101010101" charset="-122"/>
                <a:ea typeface="黑体" panose="02010609060101010101" charset="-122"/>
              </a:rPr>
              <a:t>材料二</a:t>
            </a:r>
            <a:r>
              <a:rPr lang="zh-CN" altLang="zh-CN" sz="2800" smtClean="0">
                <a:latin typeface="楷体" panose="02010609060101010101" pitchFamily="49" charset="-122"/>
                <a:ea typeface="楷体" panose="02010609060101010101" pitchFamily="49" charset="-122"/>
              </a:rPr>
              <a:t>　非洲黑人被贩运到美洲后</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借助他们的传统音乐来排解苦闷和思乡之情。虽然遭到奴隶主频繁禁止</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但非洲音乐传统仍被保留下来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并成为奴隶反抗压迫的手段</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如</a:t>
            </a:r>
            <a:r>
              <a:rPr lang="en-US" altLang="zh-CN" sz="2800" smtClean="0">
                <a:latin typeface="楷体" panose="02010609060101010101" pitchFamily="49" charset="-122"/>
                <a:ea typeface="楷体" panose="02010609060101010101" pitchFamily="49" charset="-122"/>
              </a:rPr>
              <a:t>1739</a:t>
            </a:r>
            <a:r>
              <a:rPr lang="zh-CN" altLang="zh-CN" sz="2800" smtClean="0">
                <a:latin typeface="楷体" panose="02010609060101010101" pitchFamily="49" charset="-122"/>
                <a:ea typeface="楷体" panose="02010609060101010101" pitchFamily="49" charset="-122"/>
              </a:rPr>
              <a:t>年发生在南卡罗来纳的斯通起义就以连续的鼓点作为起义信号。后来</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吸纳了非洲音乐传统的乐手往往将贫困、压迫、不公正等社会问题作为演唱的主题</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深刻影响了美洲社会的听觉</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进而改变着大众对黑人的认知。</a:t>
            </a:r>
            <a:endParaRPr lang="zh-CN" altLang="zh-CN" sz="2800" smtClean="0">
              <a:latin typeface="楷体" panose="02010609060101010101" pitchFamily="49" charset="-122"/>
              <a:ea typeface="楷体" panose="02010609060101010101" pitchFamily="49" charset="-122"/>
            </a:endParaRPr>
          </a:p>
          <a:p>
            <a:pPr algn="r"/>
            <a:r>
              <a:rPr lang="zh-CN" altLang="zh-CN" sz="2800" smtClean="0"/>
              <a:t>——摘编自</a:t>
            </a:r>
            <a:r>
              <a:rPr lang="en-US" altLang="zh-CN" sz="2800" smtClean="0"/>
              <a:t>[</a:t>
            </a:r>
            <a:r>
              <a:rPr lang="zh-CN" altLang="zh-CN" sz="2800" smtClean="0"/>
              <a:t>美</a:t>
            </a:r>
            <a:r>
              <a:rPr lang="en-US" altLang="zh-CN" sz="2800" smtClean="0"/>
              <a:t>]</a:t>
            </a:r>
            <a:r>
              <a:rPr lang="zh-CN" altLang="zh-CN" sz="2800" smtClean="0"/>
              <a:t>杰里</a:t>
            </a:r>
            <a:r>
              <a:rPr lang="en-US" altLang="zh-CN" sz="2800" smtClean="0"/>
              <a:t>·</a:t>
            </a:r>
            <a:r>
              <a:rPr lang="zh-CN" altLang="zh-CN" sz="2800" smtClean="0"/>
              <a:t>本特利、赫伯特</a:t>
            </a:r>
            <a:r>
              <a:rPr lang="en-US" altLang="zh-CN" sz="2800" smtClean="0"/>
              <a:t>·</a:t>
            </a:r>
            <a:r>
              <a:rPr lang="zh-CN" altLang="zh-CN" sz="2800" smtClean="0"/>
              <a:t>齐格勒</a:t>
            </a:r>
            <a:endParaRPr lang="zh-CN" altLang="zh-CN" sz="2800" smtClean="0"/>
          </a:p>
          <a:p>
            <a:pPr algn="r"/>
            <a:r>
              <a:rPr lang="zh-CN" altLang="zh-CN" sz="2800" smtClean="0"/>
              <a:t>《新全球史</a:t>
            </a:r>
            <a:r>
              <a:rPr lang="en-US" altLang="zh-CN" sz="2800" smtClean="0"/>
              <a:t>:</a:t>
            </a:r>
            <a:r>
              <a:rPr lang="zh-CN" altLang="zh-CN" sz="2800" smtClean="0"/>
              <a:t>文明的传承与交流》</a:t>
            </a:r>
            <a:endParaRPr lang="zh-CN" altLang="zh-CN" sz="2800"/>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1344" y="1135929"/>
            <a:ext cx="11473970" cy="1133195"/>
          </a:xfrm>
          <a:prstGeom prst="rect">
            <a:avLst/>
          </a:prstGeom>
          <a:noFill/>
        </p:spPr>
        <p:txBody>
          <a:bodyPr wrap="square" rtlCol="0">
            <a:spAutoFit/>
          </a:bodyPr>
          <a:lstStyle/>
          <a:p>
            <a:r>
              <a:rPr lang="en-US" altLang="zh-CN" sz="2800" smtClean="0"/>
              <a:t>(2)</a:t>
            </a:r>
            <a:r>
              <a:rPr lang="zh-CN" altLang="zh-CN" sz="2800" smtClean="0"/>
              <a:t>根据材料并结合所学知识</a:t>
            </a:r>
            <a:r>
              <a:rPr lang="en-US" altLang="zh-CN" sz="2800" smtClean="0"/>
              <a:t>,</a:t>
            </a:r>
            <a:r>
              <a:rPr lang="zh-CN" altLang="zh-CN" sz="2800" smtClean="0"/>
              <a:t>分析非洲音乐对美洲社会变革的促进作用。</a:t>
            </a:r>
            <a:r>
              <a:rPr lang="en-US" altLang="zh-CN" sz="2800" smtClean="0"/>
              <a:t>(9</a:t>
            </a:r>
            <a:r>
              <a:rPr lang="zh-CN" altLang="zh-CN" sz="2800" smtClean="0"/>
              <a:t>分</a:t>
            </a:r>
            <a:r>
              <a:rPr lang="en-US" altLang="zh-CN" sz="2800" smtClean="0"/>
              <a:t>)</a:t>
            </a:r>
            <a:endParaRPr lang="zh-CN" altLang="zh-CN" sz="2800"/>
          </a:p>
        </p:txBody>
      </p:sp>
      <p:sp>
        <p:nvSpPr>
          <p:cNvPr id="4" name="TextBox 3"/>
          <p:cNvSpPr txBox="1"/>
          <p:nvPr/>
        </p:nvSpPr>
        <p:spPr>
          <a:xfrm>
            <a:off x="166646" y="2383723"/>
            <a:ext cx="11715832" cy="1133195"/>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答案</a:t>
            </a:r>
            <a:r>
              <a:rPr lang="en-US" altLang="zh-CN" sz="2800" smtClean="0">
                <a:solidFill>
                  <a:srgbClr val="FF0000"/>
                </a:solidFill>
                <a:latin typeface="黑体" panose="02010609060101010101" charset="-122"/>
                <a:ea typeface="黑体" panose="02010609060101010101" charset="-122"/>
              </a:rPr>
              <a:t>】</a:t>
            </a:r>
            <a:r>
              <a:rPr lang="en-US" sz="2800" smtClean="0">
                <a:solidFill>
                  <a:srgbClr val="FF0000"/>
                </a:solidFill>
                <a:latin typeface="黑体" panose="02010609060101010101" charset="-122"/>
                <a:ea typeface="黑体" panose="02010609060101010101" charset="-122"/>
              </a:rPr>
              <a:t> </a:t>
            </a:r>
            <a:r>
              <a:rPr lang="en-US" sz="2800" smtClean="0"/>
              <a:t>(</a:t>
            </a:r>
            <a:r>
              <a:rPr lang="en-US" altLang="zh-CN" sz="2800" smtClean="0"/>
              <a:t>2)</a:t>
            </a:r>
            <a:r>
              <a:rPr lang="zh-CN" altLang="zh-CN" sz="2800" smtClean="0"/>
              <a:t>①促进文化传承与保留、融合与创新</a:t>
            </a:r>
            <a:r>
              <a:rPr lang="en-US" altLang="zh-CN" sz="2800" smtClean="0"/>
              <a:t>:</a:t>
            </a:r>
            <a:r>
              <a:rPr lang="zh-CN" altLang="zh-CN" sz="2800" smtClean="0"/>
              <a:t>非洲音乐传统被保留下来</a:t>
            </a:r>
            <a:r>
              <a:rPr lang="en-US" altLang="zh-CN" sz="2800" smtClean="0"/>
              <a:t>,</a:t>
            </a:r>
            <a:r>
              <a:rPr lang="zh-CN" altLang="zh-CN" sz="2800" smtClean="0"/>
              <a:t>非洲音乐与欧洲音乐等融合创新</a:t>
            </a:r>
            <a:r>
              <a:rPr lang="en-US" altLang="zh-CN" sz="2800" smtClean="0"/>
              <a:t>,</a:t>
            </a:r>
            <a:r>
              <a:rPr lang="zh-CN" altLang="zh-CN" sz="2800" smtClean="0"/>
              <a:t>丰富了美洲文化的多样性。</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1344" y="1135929"/>
            <a:ext cx="11473970" cy="2893100"/>
          </a:xfrm>
          <a:prstGeom prst="rect">
            <a:avLst/>
          </a:prstGeom>
          <a:noFill/>
        </p:spPr>
        <p:txBody>
          <a:bodyPr wrap="square" rtlCol="0">
            <a:spAutoFit/>
          </a:bodyPr>
          <a:lstStyle/>
          <a:p>
            <a:r>
              <a:rPr lang="zh-CN" altLang="zh-CN" sz="2800" smtClean="0"/>
              <a:t>②凝聚反抗力量</a:t>
            </a:r>
            <a:r>
              <a:rPr lang="en-US" altLang="zh-CN" sz="2800" smtClean="0"/>
              <a:t>:</a:t>
            </a:r>
            <a:r>
              <a:rPr lang="zh-CN" altLang="zh-CN" sz="2800" smtClean="0"/>
              <a:t>非洲音乐为反抗压迫提供了一种独特的方式和精神力量</a:t>
            </a:r>
            <a:r>
              <a:rPr lang="en-US" altLang="zh-CN" sz="2800" smtClean="0"/>
              <a:t>,</a:t>
            </a:r>
            <a:r>
              <a:rPr lang="zh-CN" altLang="zh-CN" sz="2800" smtClean="0"/>
              <a:t>推动了奴隶反抗运动的发展。</a:t>
            </a:r>
            <a:endParaRPr lang="zh-CN" altLang="zh-CN" sz="2800" smtClean="0"/>
          </a:p>
          <a:p>
            <a:r>
              <a:rPr lang="zh-CN" altLang="zh-CN" sz="2800" smtClean="0"/>
              <a:t>③引发社会关注</a:t>
            </a:r>
            <a:r>
              <a:rPr lang="en-US" altLang="zh-CN" sz="2800" smtClean="0"/>
              <a:t>,</a:t>
            </a:r>
            <a:r>
              <a:rPr lang="zh-CN" altLang="zh-CN" sz="2800" smtClean="0"/>
              <a:t>推动社会变革</a:t>
            </a:r>
            <a:r>
              <a:rPr lang="en-US" altLang="zh-CN" sz="2800" smtClean="0"/>
              <a:t>:</a:t>
            </a:r>
            <a:r>
              <a:rPr lang="zh-CN" altLang="zh-CN" sz="2800" smtClean="0"/>
              <a:t>吸纳了非洲音乐传统的乐手将一些社会问题作为演唱主题</a:t>
            </a:r>
            <a:r>
              <a:rPr lang="en-US" altLang="zh-CN" sz="2800" smtClean="0"/>
              <a:t>,</a:t>
            </a:r>
            <a:r>
              <a:rPr lang="zh-CN" altLang="zh-CN" sz="2800" smtClean="0"/>
              <a:t>引起了大众对这些社会问题的关注</a:t>
            </a:r>
            <a:r>
              <a:rPr lang="en-US" altLang="zh-CN" sz="2800" smtClean="0"/>
              <a:t>,</a:t>
            </a:r>
            <a:r>
              <a:rPr lang="zh-CN" altLang="zh-CN" sz="2800" smtClean="0"/>
              <a:t>推动了社会对黑人权益等问题的思考和变革。</a:t>
            </a:r>
            <a:r>
              <a:rPr lang="en-US" altLang="zh-CN" sz="2800" smtClean="0"/>
              <a:t>(9</a:t>
            </a:r>
            <a:r>
              <a:rPr lang="zh-CN" altLang="zh-CN" sz="2800" smtClean="0"/>
              <a:t>分</a:t>
            </a:r>
            <a:r>
              <a:rPr lang="en-US" altLang="zh-CN" sz="2800" smtClean="0"/>
              <a:t>)</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1344" y="815567"/>
            <a:ext cx="11715832" cy="4573560"/>
          </a:xfrm>
          <a:prstGeom prst="rect">
            <a:avLst/>
          </a:prstGeom>
          <a:noFill/>
        </p:spPr>
        <p:txBody>
          <a:bodyPr wrap="square" rtlCol="0">
            <a:spAutoFit/>
          </a:bodyPr>
          <a:lstStyle/>
          <a:p>
            <a:r>
              <a:rPr lang="en-US" altLang="zh-CN" sz="2800" smtClean="0"/>
              <a:t>18.(18</a:t>
            </a:r>
            <a:r>
              <a:rPr lang="zh-CN" altLang="zh-CN" sz="2800" smtClean="0"/>
              <a:t>分</a:t>
            </a:r>
            <a:r>
              <a:rPr lang="en-US" altLang="zh-CN" sz="2800" smtClean="0"/>
              <a:t>)</a:t>
            </a:r>
            <a:r>
              <a:rPr lang="zh-CN" altLang="zh-CN" sz="2800" smtClean="0"/>
              <a:t>阅读下列材料</a:t>
            </a:r>
            <a:r>
              <a:rPr lang="en-US" altLang="zh-CN" sz="2800" smtClean="0"/>
              <a:t>,</a:t>
            </a:r>
            <a:r>
              <a:rPr lang="zh-CN" altLang="zh-CN" sz="2800" smtClean="0"/>
              <a:t>回答问题。</a:t>
            </a:r>
            <a:endParaRPr lang="zh-CN" altLang="zh-CN" sz="2800" smtClean="0"/>
          </a:p>
          <a:p>
            <a:r>
              <a:rPr lang="zh-CN" altLang="zh-CN" sz="2800" smtClean="0">
                <a:latin typeface="黑体" panose="02010609060101010101" charset="-122"/>
                <a:ea typeface="黑体" panose="02010609060101010101" charset="-122"/>
              </a:rPr>
              <a:t>材料一</a:t>
            </a:r>
            <a:r>
              <a:rPr lang="zh-CN" altLang="zh-CN" sz="2800" smtClean="0">
                <a:latin typeface="楷体" panose="02010609060101010101" pitchFamily="49" charset="-122"/>
                <a:ea typeface="楷体" panose="02010609060101010101" pitchFamily="49" charset="-122"/>
              </a:rPr>
              <a:t>　唐代敦煌壁画中的飞天形象</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是印度的乾达婆、希腊天使和道教羽人等多元文化的混合物。唐代大型歌舞剧《霓裳羽衣舞》则源于印度的婆罗门曲</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并含有胡旋舞等中亚歌舞元素……敦煌文化成为中国、印度、希腊和伊斯兰四大文明体系交汇融合的结晶。“儒门释户道相通</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三教从来一祖风”就是一个缩影……通过丝绸之路</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各国的政治、军事、经济、文化、宗教等实现了交流和对话</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通过丝绸之路</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中国走向了世界</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不同文明实现了交流互鉴。</a:t>
            </a:r>
            <a:endParaRPr lang="zh-CN" altLang="zh-CN" sz="2800">
              <a:latin typeface="楷体" panose="02010609060101010101" pitchFamily="49" charset="-122"/>
              <a:ea typeface="楷体" panose="02010609060101010101" pitchFamily="49" charset="-122"/>
            </a:endParaRP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3352" y="1042858"/>
            <a:ext cx="11737304" cy="3970318"/>
          </a:xfrm>
          <a:prstGeom prst="rect">
            <a:avLst/>
          </a:prstGeom>
          <a:noFill/>
        </p:spPr>
        <p:txBody>
          <a:bodyPr wrap="square" rtlCol="0">
            <a:spAutoFit/>
          </a:bodyPr>
          <a:lstStyle/>
          <a:p>
            <a:pPr>
              <a:lnSpc>
                <a:spcPct val="150000"/>
              </a:lnSpc>
            </a:pPr>
            <a:r>
              <a:rPr lang="zh-CN" altLang="zh-CN" sz="2800" smtClean="0">
                <a:latin typeface="楷体" panose="02010609060101010101" pitchFamily="49" charset="-122"/>
                <a:ea typeface="楷体" panose="02010609060101010101" pitchFamily="49" charset="-122"/>
              </a:rPr>
              <a:t>中华文明以海纳百川、开放包容的广阔胸襟</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不断吸收借鉴域外优秀文明成果</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造就了独具特色的敦煌文化和丝路精神。季羡林先生说过</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“敦煌文化的灿烂</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正是世界各族文化精粹的融合</a:t>
            </a:r>
            <a:r>
              <a:rPr lang="en-US" altLang="zh-CN" sz="2800" smtClean="0">
                <a:latin typeface="楷体" panose="02010609060101010101" pitchFamily="49" charset="-122"/>
                <a:ea typeface="楷体" panose="02010609060101010101" pitchFamily="49" charset="-122"/>
              </a:rPr>
              <a:t>,</a:t>
            </a:r>
            <a:r>
              <a:rPr lang="zh-CN" altLang="zh-CN" sz="2800" smtClean="0">
                <a:latin typeface="楷体" panose="02010609060101010101" pitchFamily="49" charset="-122"/>
                <a:ea typeface="楷体" panose="02010609060101010101" pitchFamily="49" charset="-122"/>
              </a:rPr>
              <a:t>也是中华文明几千年源远流长不断融会贯通的典范。”</a:t>
            </a:r>
            <a:endParaRPr lang="zh-CN" altLang="zh-CN" sz="2800" smtClean="0">
              <a:latin typeface="楷体" panose="02010609060101010101" pitchFamily="49" charset="-122"/>
              <a:ea typeface="楷体" panose="02010609060101010101" pitchFamily="49" charset="-122"/>
            </a:endParaRPr>
          </a:p>
          <a:p>
            <a:pPr algn="r">
              <a:lnSpc>
                <a:spcPct val="150000"/>
              </a:lnSpc>
            </a:pPr>
            <a:r>
              <a:rPr lang="zh-CN" altLang="zh-CN" sz="2800" smtClean="0"/>
              <a:t>——据中共中央宣传部宣传教育局编《时代楷模</a:t>
            </a:r>
            <a:r>
              <a:rPr lang="en-US" altLang="zh-CN" sz="2800" smtClean="0"/>
              <a:t>:</a:t>
            </a:r>
            <a:endParaRPr lang="zh-CN" altLang="zh-CN" sz="2800" smtClean="0"/>
          </a:p>
          <a:p>
            <a:pPr algn="r">
              <a:lnSpc>
                <a:spcPct val="150000"/>
              </a:lnSpc>
            </a:pPr>
            <a:r>
              <a:rPr lang="en-US" altLang="zh-CN" sz="2800" smtClean="0"/>
              <a:t>2020</a:t>
            </a:r>
            <a:r>
              <a:rPr lang="zh-CN" altLang="zh-CN" sz="2800" smtClean="0"/>
              <a:t>敦煌研究院文物保护利用群体》整理</a:t>
            </a:r>
            <a:endParaRPr lang="zh-CN" altLang="zh-CN" sz="2800"/>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344" y="836712"/>
            <a:ext cx="11809312" cy="1133195"/>
          </a:xfrm>
          <a:prstGeom prst="rect">
            <a:avLst/>
          </a:prstGeom>
          <a:noFill/>
        </p:spPr>
        <p:txBody>
          <a:bodyPr wrap="square" rtlCol="0">
            <a:spAutoFit/>
          </a:bodyPr>
          <a:lstStyle/>
          <a:p>
            <a:r>
              <a:rPr lang="en-US" altLang="zh-CN" sz="2800" smtClean="0"/>
              <a:t>(1)</a:t>
            </a:r>
            <a:r>
              <a:rPr lang="zh-CN" altLang="zh-CN" sz="2800" smtClean="0"/>
              <a:t>根据材料一并结合所学知识</a:t>
            </a:r>
            <a:r>
              <a:rPr lang="en-US" altLang="zh-CN" sz="2800" smtClean="0"/>
              <a:t>,</a:t>
            </a:r>
            <a:r>
              <a:rPr lang="zh-CN" altLang="zh-CN" sz="2800" smtClean="0"/>
              <a:t>指出敦煌文化成为四大文明交汇融合结晶的原因及价值。</a:t>
            </a:r>
            <a:r>
              <a:rPr lang="en-US" altLang="zh-CN" sz="2800" smtClean="0"/>
              <a:t>(9</a:t>
            </a:r>
            <a:r>
              <a:rPr lang="zh-CN" altLang="zh-CN" sz="2800" smtClean="0"/>
              <a:t>分</a:t>
            </a:r>
            <a:r>
              <a:rPr lang="en-US" altLang="zh-CN" sz="2800" smtClean="0"/>
              <a:t>)</a:t>
            </a:r>
            <a:endParaRPr lang="zh-CN" altLang="zh-CN" sz="2800"/>
          </a:p>
        </p:txBody>
      </p:sp>
      <p:sp>
        <p:nvSpPr>
          <p:cNvPr id="7" name="TextBox 6"/>
          <p:cNvSpPr txBox="1"/>
          <p:nvPr/>
        </p:nvSpPr>
        <p:spPr>
          <a:xfrm>
            <a:off x="166646" y="2127513"/>
            <a:ext cx="11715832" cy="2332946"/>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答案</a:t>
            </a:r>
            <a:r>
              <a:rPr lang="en-US" altLang="zh-CN" sz="2800" smtClean="0">
                <a:solidFill>
                  <a:srgbClr val="FF0000"/>
                </a:solidFill>
                <a:latin typeface="黑体" panose="02010609060101010101" charset="-122"/>
                <a:ea typeface="黑体" panose="02010609060101010101" charset="-122"/>
              </a:rPr>
              <a:t>】</a:t>
            </a:r>
            <a:r>
              <a:rPr lang="en-US" sz="2800" smtClean="0">
                <a:solidFill>
                  <a:srgbClr val="FF0000"/>
                </a:solidFill>
                <a:latin typeface="黑体" panose="02010609060101010101" charset="-122"/>
                <a:ea typeface="黑体" panose="02010609060101010101" charset="-122"/>
              </a:rPr>
              <a:t> </a:t>
            </a:r>
            <a:r>
              <a:rPr lang="en-US" sz="2800" smtClean="0"/>
              <a:t>(</a:t>
            </a:r>
            <a:r>
              <a:rPr lang="en-US" altLang="zh-CN" sz="2800" smtClean="0"/>
              <a:t>1)</a:t>
            </a:r>
            <a:r>
              <a:rPr lang="zh-CN" altLang="zh-CN" sz="2800" smtClean="0"/>
              <a:t>原因</a:t>
            </a:r>
            <a:r>
              <a:rPr lang="en-US" altLang="zh-CN" sz="2800" smtClean="0"/>
              <a:t>:</a:t>
            </a:r>
            <a:r>
              <a:rPr lang="zh-CN" altLang="zh-CN" sz="2800" smtClean="0"/>
              <a:t>政治稳定</a:t>
            </a:r>
            <a:r>
              <a:rPr lang="en-US" altLang="zh-CN" sz="2800" smtClean="0"/>
              <a:t>;</a:t>
            </a:r>
            <a:r>
              <a:rPr lang="zh-CN" altLang="zh-CN" sz="2800" smtClean="0"/>
              <a:t>经济繁荣</a:t>
            </a:r>
            <a:r>
              <a:rPr lang="en-US" altLang="zh-CN" sz="2800" smtClean="0"/>
              <a:t>,</a:t>
            </a:r>
            <a:r>
              <a:rPr lang="zh-CN" altLang="zh-CN" sz="2800" smtClean="0"/>
              <a:t>丝绸之路畅通</a:t>
            </a:r>
            <a:r>
              <a:rPr lang="en-US" altLang="zh-CN" sz="2800" smtClean="0"/>
              <a:t>;</a:t>
            </a:r>
            <a:r>
              <a:rPr lang="zh-CN" altLang="zh-CN" sz="2800" smtClean="0"/>
              <a:t>发达科技文化的吸引力</a:t>
            </a:r>
            <a:r>
              <a:rPr lang="en-US" altLang="zh-CN" sz="2800" smtClean="0"/>
              <a:t>;</a:t>
            </a:r>
            <a:r>
              <a:rPr lang="zh-CN" altLang="zh-CN" sz="2800" smtClean="0"/>
              <a:t>开明开放的政策。</a:t>
            </a:r>
            <a:r>
              <a:rPr lang="en-US" altLang="zh-CN" sz="2800" smtClean="0"/>
              <a:t>(4</a:t>
            </a:r>
            <a:r>
              <a:rPr lang="zh-CN" altLang="zh-CN" sz="2800" smtClean="0"/>
              <a:t>分</a:t>
            </a:r>
            <a:r>
              <a:rPr lang="en-US" altLang="zh-CN" sz="2800" smtClean="0"/>
              <a:t>)</a:t>
            </a:r>
            <a:endParaRPr lang="zh-CN" altLang="zh-CN" sz="2800" smtClean="0"/>
          </a:p>
          <a:p>
            <a:r>
              <a:rPr lang="zh-CN" altLang="zh-CN" sz="2800" smtClean="0"/>
              <a:t>价值</a:t>
            </a:r>
            <a:r>
              <a:rPr lang="en-US" altLang="zh-CN" sz="2800" smtClean="0"/>
              <a:t>:</a:t>
            </a:r>
            <a:r>
              <a:rPr lang="zh-CN" altLang="zh-CN" sz="2800" smtClean="0"/>
              <a:t>史学研究价值</a:t>
            </a:r>
            <a:r>
              <a:rPr lang="en-US" altLang="zh-CN" sz="2800" smtClean="0"/>
              <a:t>;</a:t>
            </a:r>
            <a:r>
              <a:rPr lang="zh-CN" altLang="zh-CN" sz="2800" smtClean="0"/>
              <a:t>文化艺术价值</a:t>
            </a:r>
            <a:r>
              <a:rPr lang="en-US" altLang="zh-CN" sz="2800" smtClean="0"/>
              <a:t>;</a:t>
            </a:r>
            <a:r>
              <a:rPr lang="zh-CN" altLang="zh-CN" sz="2800" smtClean="0"/>
              <a:t>时代价值</a:t>
            </a:r>
            <a:r>
              <a:rPr lang="en-US" altLang="zh-CN" sz="2800" smtClean="0"/>
              <a:t>(</a:t>
            </a:r>
            <a:r>
              <a:rPr lang="zh-CN" altLang="zh-CN" sz="2800" smtClean="0"/>
              <a:t>交流、包容、互鉴</a:t>
            </a:r>
            <a:r>
              <a:rPr lang="en-US" altLang="zh-CN" sz="2800" smtClean="0"/>
              <a:t>);</a:t>
            </a:r>
            <a:r>
              <a:rPr lang="zh-CN" altLang="zh-CN" sz="2800" smtClean="0"/>
              <a:t>旅游价值</a:t>
            </a:r>
            <a:r>
              <a:rPr lang="en-US" altLang="zh-CN" sz="2800" smtClean="0"/>
              <a:t>;</a:t>
            </a:r>
            <a:r>
              <a:rPr lang="zh-CN" altLang="zh-CN" sz="2800" smtClean="0"/>
              <a:t>文学价值。</a:t>
            </a:r>
            <a:r>
              <a:rPr lang="en-US" altLang="zh-CN" sz="2800" smtClean="0"/>
              <a:t>(5</a:t>
            </a:r>
            <a:r>
              <a:rPr lang="zh-CN" altLang="zh-CN" sz="2800" smtClean="0"/>
              <a:t>分</a:t>
            </a:r>
            <a:r>
              <a:rPr lang="en-US" altLang="zh-CN" sz="2800" smtClean="0"/>
              <a:t>)</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1344" y="692696"/>
            <a:ext cx="11737304" cy="5219955"/>
          </a:xfrm>
          <a:prstGeom prst="rect">
            <a:avLst/>
          </a:prstGeom>
          <a:noFill/>
        </p:spPr>
        <p:txBody>
          <a:bodyPr wrap="square" rtlCol="0">
            <a:spAutoFit/>
          </a:bodyPr>
          <a:lstStyle/>
          <a:p>
            <a:r>
              <a:rPr lang="zh-CN" altLang="zh-CN" sz="2600" smtClean="0">
                <a:latin typeface="黑体" panose="02010609060101010101" charset="-122"/>
                <a:ea typeface="黑体" panose="02010609060101010101" charset="-122"/>
              </a:rPr>
              <a:t>材料二</a:t>
            </a:r>
            <a:r>
              <a:rPr lang="zh-CN" altLang="zh-CN" sz="2600" smtClean="0">
                <a:latin typeface="楷体" panose="02010609060101010101" pitchFamily="49" charset="-122"/>
                <a:ea typeface="楷体" panose="02010609060101010101" pitchFamily="49" charset="-122"/>
              </a:rPr>
              <a:t>　明清之际</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《崇祯历书》的编纂和应用</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《几何原本》的引进</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以及全国大地图的测绘等标志性成果</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开启了天文学、数学和地图测绘学等学科向近代科学的转变</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并开始了向经世致用思想方法的转变……明清之际中西文化交流并不只是单向的西学东渐</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与之相伴相随的还有一个中学西渐。葡萄牙在租借澳门后</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中国产品如丝绸、陶瓷、茶叶等</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更多地输往欧洲。一些传教士推介孔子思想的同时</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将儒家经典如“四书”及《周易》《书经》《孝经》《诗经》《礼记》等翻译为西文出版。葡萄牙传教士曾德昭的《大中国志》</a:t>
            </a:r>
            <a:r>
              <a:rPr lang="en-US" altLang="zh-CN" sz="2600" smtClean="0">
                <a:latin typeface="楷体" panose="02010609060101010101" pitchFamily="49" charset="-122"/>
                <a:ea typeface="楷体" panose="02010609060101010101" pitchFamily="49" charset="-122"/>
              </a:rPr>
              <a:t>,</a:t>
            </a:r>
            <a:r>
              <a:rPr lang="zh-CN" altLang="zh-CN" sz="2600" smtClean="0">
                <a:latin typeface="楷体" panose="02010609060101010101" pitchFamily="49" charset="-122"/>
                <a:ea typeface="楷体" panose="02010609060101010101" pitchFamily="49" charset="-122"/>
              </a:rPr>
              <a:t>全面介绍了中国历史、地理和思想史等方面的情况。</a:t>
            </a:r>
            <a:endParaRPr lang="zh-CN" altLang="zh-CN" sz="2600" smtClean="0">
              <a:latin typeface="楷体" panose="02010609060101010101" pitchFamily="49" charset="-122"/>
              <a:ea typeface="楷体" panose="02010609060101010101" pitchFamily="49" charset="-122"/>
            </a:endParaRPr>
          </a:p>
          <a:p>
            <a:pPr algn="r"/>
            <a:r>
              <a:rPr lang="zh-CN" altLang="zh-CN" sz="2600" smtClean="0"/>
              <a:t>——摘编自袁行霈、严文明主编《中华文明史》、</a:t>
            </a:r>
            <a:endParaRPr lang="zh-CN" altLang="zh-CN" sz="2600" smtClean="0"/>
          </a:p>
          <a:p>
            <a:pPr algn="r"/>
            <a:r>
              <a:rPr lang="zh-CN" altLang="zh-CN" sz="2600" smtClean="0"/>
              <a:t>林延清《试论明清之际中西文化交流的分期、特点和历史作用》</a:t>
            </a:r>
            <a:endParaRPr lang="zh-CN" altLang="zh-CN" sz="260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5208" y="784266"/>
            <a:ext cx="11930146" cy="4573560"/>
          </a:xfrm>
          <a:prstGeom prst="rect">
            <a:avLst/>
          </a:prstGeom>
          <a:noFill/>
        </p:spPr>
        <p:txBody>
          <a:bodyPr wrap="square" rtlCol="0">
            <a:spAutoFit/>
          </a:bodyPr>
          <a:lstStyle/>
          <a:p>
            <a:r>
              <a:rPr lang="en-US" altLang="zh-CN" sz="2800" smtClean="0">
                <a:solidFill>
                  <a:schemeClr val="accent6">
                    <a:lumMod val="50000"/>
                  </a:schemeClr>
                </a:solidFill>
                <a:latin typeface="黑体" panose="02010609060101010101" charset="-122"/>
                <a:ea typeface="黑体" panose="02010609060101010101" charset="-122"/>
              </a:rPr>
              <a:t>2.</a:t>
            </a:r>
            <a:r>
              <a:rPr lang="zh-CN" altLang="en-US" sz="2800" smtClean="0">
                <a:solidFill>
                  <a:schemeClr val="accent6">
                    <a:lumMod val="50000"/>
                  </a:schemeClr>
                </a:solidFill>
                <a:latin typeface="黑体" panose="02010609060101010101" charset="-122"/>
                <a:ea typeface="黑体" panose="02010609060101010101" charset="-122"/>
              </a:rPr>
              <a:t>印刷书的诞生</a:t>
            </a:r>
            <a:endParaRPr lang="en-US" altLang="zh-CN" sz="2800" smtClean="0">
              <a:solidFill>
                <a:schemeClr val="accent6">
                  <a:lumMod val="50000"/>
                </a:schemeClr>
              </a:solidFill>
              <a:latin typeface="黑体" panose="02010609060101010101" charset="-122"/>
              <a:ea typeface="黑体" panose="02010609060101010101" charset="-122"/>
            </a:endParaRPr>
          </a:p>
          <a:p>
            <a:r>
              <a:rPr lang="en-US" altLang="zh-CN" sz="2800" smtClean="0"/>
              <a:t>(1)</a:t>
            </a:r>
            <a:r>
              <a:rPr lang="zh-CN" altLang="zh-CN" sz="2800" smtClean="0"/>
              <a:t>诞生</a:t>
            </a:r>
            <a:endParaRPr lang="zh-CN" altLang="zh-CN" sz="2800" smtClean="0"/>
          </a:p>
          <a:p>
            <a:r>
              <a:rPr lang="zh-CN" altLang="zh-CN" sz="2800" smtClean="0"/>
              <a:t>①中国</a:t>
            </a:r>
            <a:r>
              <a:rPr lang="en-US" altLang="zh-CN" sz="2800" smtClean="0"/>
              <a:t>:</a:t>
            </a:r>
            <a:r>
              <a:rPr lang="zh-CN" altLang="zh-CN" sz="2800" smtClean="0"/>
              <a:t>盛行于春秋战国乃至秦汉时期的</a:t>
            </a:r>
            <a:r>
              <a:rPr lang="en-US" altLang="zh-CN" sz="2800" u="sng" smtClean="0"/>
              <a:t>      </a:t>
            </a:r>
            <a:r>
              <a:rPr lang="zh-CN" altLang="zh-CN" sz="2800" smtClean="0"/>
              <a:t>和</a:t>
            </a:r>
            <a:r>
              <a:rPr lang="en-US" altLang="zh-CN" sz="2800" u="sng" smtClean="0"/>
              <a:t>     </a:t>
            </a:r>
            <a:r>
              <a:rPr lang="en-US" altLang="zh-CN" sz="2800" smtClean="0"/>
              <a:t>;</a:t>
            </a:r>
            <a:r>
              <a:rPr lang="zh-CN" altLang="zh-CN" sz="2800" smtClean="0"/>
              <a:t>公元前</a:t>
            </a:r>
            <a:r>
              <a:rPr lang="en-US" altLang="zh-CN" sz="2800" smtClean="0"/>
              <a:t>2</a:t>
            </a:r>
            <a:r>
              <a:rPr lang="zh-CN" altLang="zh-CN" sz="2800" smtClean="0"/>
              <a:t>世纪</a:t>
            </a:r>
            <a:r>
              <a:rPr lang="en-US" altLang="zh-CN" sz="2800" smtClean="0"/>
              <a:t>,</a:t>
            </a:r>
            <a:r>
              <a:rPr lang="zh-CN" altLang="zh-CN" sz="2800" smtClean="0"/>
              <a:t>出现植物纤维纸</a:t>
            </a:r>
            <a:r>
              <a:rPr lang="en-US" altLang="zh-CN" sz="2800" smtClean="0"/>
              <a:t>;105</a:t>
            </a:r>
            <a:r>
              <a:rPr lang="zh-CN" altLang="zh-CN" sz="2800" smtClean="0"/>
              <a:t>年</a:t>
            </a:r>
            <a:r>
              <a:rPr lang="en-US" altLang="zh-CN" sz="2800" smtClean="0"/>
              <a:t>,</a:t>
            </a:r>
            <a:r>
              <a:rPr lang="zh-CN" altLang="zh-CN" sz="2800" smtClean="0"/>
              <a:t>东汉蔡伦改进制成“</a:t>
            </a:r>
            <a:r>
              <a:rPr lang="en-US" altLang="zh-CN" sz="2800" u="sng" smtClean="0"/>
              <a:t>       </a:t>
            </a:r>
            <a:r>
              <a:rPr lang="zh-CN" altLang="zh-CN" sz="2800" smtClean="0"/>
              <a:t>”</a:t>
            </a:r>
            <a:r>
              <a:rPr lang="en-US" altLang="zh-CN" sz="2800" smtClean="0"/>
              <a:t>;</a:t>
            </a:r>
            <a:r>
              <a:rPr lang="zh-CN" altLang="zh-CN" sz="2800" smtClean="0"/>
              <a:t>唐朝已有</a:t>
            </a:r>
            <a:r>
              <a:rPr lang="en-US" altLang="zh-CN" sz="2800" u="sng" smtClean="0"/>
              <a:t>      </a:t>
            </a:r>
            <a:r>
              <a:rPr lang="zh-CN" altLang="zh-CN" sz="2800" smtClean="0"/>
              <a:t>印刷品</a:t>
            </a:r>
            <a:r>
              <a:rPr lang="en-US" altLang="zh-CN" sz="2800" smtClean="0"/>
              <a:t>;</a:t>
            </a:r>
            <a:r>
              <a:rPr lang="zh-CN" altLang="zh-CN" sz="2800" smtClean="0"/>
              <a:t>北宋毕昇发明胶泥活字印刷。</a:t>
            </a:r>
            <a:endParaRPr lang="zh-CN" altLang="zh-CN" sz="2800" smtClean="0"/>
          </a:p>
          <a:p>
            <a:r>
              <a:rPr lang="zh-CN" altLang="zh-CN" sz="2800" smtClean="0"/>
              <a:t>②世界</a:t>
            </a:r>
            <a:r>
              <a:rPr lang="en-US" altLang="zh-CN" sz="2800" smtClean="0"/>
              <a:t>:</a:t>
            </a:r>
            <a:r>
              <a:rPr lang="zh-CN" altLang="zh-CN" sz="2800" smtClean="0"/>
              <a:t>约在公元前</a:t>
            </a:r>
            <a:r>
              <a:rPr lang="en-US" altLang="zh-CN" sz="2800" smtClean="0"/>
              <a:t>30</a:t>
            </a:r>
            <a:r>
              <a:rPr lang="zh-CN" altLang="zh-CN" sz="2800" smtClean="0"/>
              <a:t>世纪</a:t>
            </a:r>
            <a:r>
              <a:rPr lang="en-US" altLang="zh-CN" sz="2800" smtClean="0"/>
              <a:t>,</a:t>
            </a:r>
            <a:r>
              <a:rPr lang="zh-CN" altLang="zh-CN" sz="2800" smtClean="0"/>
              <a:t>埃及出现</a:t>
            </a:r>
            <a:r>
              <a:rPr lang="en-US" altLang="zh-CN" sz="2800" u="sng" smtClean="0"/>
              <a:t>             </a:t>
            </a:r>
            <a:r>
              <a:rPr lang="en-US" altLang="zh-CN" sz="2800" smtClean="0"/>
              <a:t>;</a:t>
            </a:r>
            <a:r>
              <a:rPr lang="zh-CN" altLang="zh-CN" sz="2800" smtClean="0"/>
              <a:t>约</a:t>
            </a:r>
            <a:r>
              <a:rPr lang="en-US" altLang="zh-CN" sz="2800" smtClean="0"/>
              <a:t>15</a:t>
            </a:r>
            <a:r>
              <a:rPr lang="zh-CN" altLang="zh-CN" sz="2800" smtClean="0"/>
              <a:t>世纪中叶</a:t>
            </a:r>
            <a:r>
              <a:rPr lang="en-US" altLang="zh-CN" sz="2800" smtClean="0"/>
              <a:t>,</a:t>
            </a:r>
            <a:r>
              <a:rPr lang="zh-CN" altLang="zh-CN" sz="2800" smtClean="0"/>
              <a:t>德国人</a:t>
            </a:r>
            <a:endParaRPr lang="en-US" altLang="zh-CN" sz="2800" u="sng" smtClean="0"/>
          </a:p>
          <a:p>
            <a:r>
              <a:rPr lang="en-US" altLang="zh-CN" sz="2800" u="sng" smtClean="0"/>
              <a:t>       </a:t>
            </a:r>
            <a:r>
              <a:rPr lang="zh-CN" altLang="zh-CN" sz="2800" smtClean="0"/>
              <a:t>发明金属活字印刷</a:t>
            </a:r>
            <a:r>
              <a:rPr lang="en-US" altLang="zh-CN" sz="2800" smtClean="0"/>
              <a:t>,</a:t>
            </a:r>
            <a:r>
              <a:rPr lang="zh-CN" altLang="zh-CN" sz="2800" smtClean="0"/>
              <a:t>直接催生了印刷书</a:t>
            </a:r>
            <a:r>
              <a:rPr lang="en-US" altLang="zh-CN" sz="2800" smtClean="0"/>
              <a:t>,</a:t>
            </a:r>
            <a:r>
              <a:rPr lang="zh-CN" altLang="zh-CN" sz="2800" smtClean="0"/>
              <a:t>并推动了报纸、杂志的普及。</a:t>
            </a:r>
            <a:endParaRPr lang="zh-CN" altLang="zh-CN" sz="2800" smtClean="0"/>
          </a:p>
          <a:p>
            <a:r>
              <a:rPr lang="en-US" altLang="zh-CN" sz="2800" smtClean="0"/>
              <a:t>(2)</a:t>
            </a:r>
            <a:r>
              <a:rPr lang="zh-CN" altLang="zh-CN" sz="2800" smtClean="0"/>
              <a:t>意义</a:t>
            </a:r>
            <a:r>
              <a:rPr lang="en-US" altLang="zh-CN" sz="2800" smtClean="0"/>
              <a:t>:</a:t>
            </a:r>
            <a:r>
              <a:rPr lang="zh-CN" altLang="zh-CN" sz="2800" smtClean="0"/>
              <a:t>有助于文化大众化</a:t>
            </a:r>
            <a:r>
              <a:rPr lang="en-US" altLang="zh-CN" sz="2800" smtClean="0"/>
              <a:t>,</a:t>
            </a:r>
            <a:r>
              <a:rPr lang="zh-CN" altLang="zh-CN" sz="2800" smtClean="0"/>
              <a:t>提高人们的文化修养</a:t>
            </a:r>
            <a:r>
              <a:rPr lang="en-US" altLang="zh-CN" sz="2800" smtClean="0"/>
              <a:t>,</a:t>
            </a:r>
            <a:r>
              <a:rPr lang="zh-CN" altLang="zh-CN" sz="2800" smtClean="0"/>
              <a:t>促进各民族的发展。</a:t>
            </a:r>
            <a:endParaRPr lang="zh-CN" altLang="zh-CN" sz="2800" smtClean="0"/>
          </a:p>
        </p:txBody>
      </p:sp>
      <p:sp>
        <p:nvSpPr>
          <p:cNvPr id="6" name="矩形 5"/>
          <p:cNvSpPr/>
          <p:nvPr/>
        </p:nvSpPr>
        <p:spPr>
          <a:xfrm>
            <a:off x="6534153" y="1798676"/>
            <a:ext cx="906017" cy="573042"/>
          </a:xfrm>
          <a:prstGeom prst="rect">
            <a:avLst/>
          </a:prstGeom>
        </p:spPr>
        <p:txBody>
          <a:bodyPr wrap="none">
            <a:spAutoFit/>
          </a:bodyPr>
          <a:lstStyle/>
          <a:p>
            <a:r>
              <a:rPr lang="zh-CN" altLang="en-US" sz="2800" smtClean="0">
                <a:solidFill>
                  <a:srgbClr val="FF0000"/>
                </a:solidFill>
              </a:rPr>
              <a:t>简策</a:t>
            </a:r>
            <a:endParaRPr lang="zh-CN" altLang="en-US" sz="2800">
              <a:solidFill>
                <a:srgbClr val="FF0000"/>
              </a:solidFill>
            </a:endParaRPr>
          </a:p>
        </p:txBody>
      </p:sp>
      <p:sp>
        <p:nvSpPr>
          <p:cNvPr id="4" name="矩形 3"/>
          <p:cNvSpPr/>
          <p:nvPr/>
        </p:nvSpPr>
        <p:spPr>
          <a:xfrm>
            <a:off x="7871289" y="1824026"/>
            <a:ext cx="906017" cy="573042"/>
          </a:xfrm>
          <a:prstGeom prst="rect">
            <a:avLst/>
          </a:prstGeom>
        </p:spPr>
        <p:txBody>
          <a:bodyPr wrap="none">
            <a:spAutoFit/>
          </a:bodyPr>
          <a:lstStyle/>
          <a:p>
            <a:r>
              <a:rPr lang="zh-CN" altLang="en-US" sz="2800" smtClean="0">
                <a:solidFill>
                  <a:srgbClr val="FF0000"/>
                </a:solidFill>
              </a:rPr>
              <a:t>帛书</a:t>
            </a:r>
            <a:endParaRPr lang="zh-CN" altLang="en-US" sz="2800">
              <a:solidFill>
                <a:srgbClr val="FF0000"/>
              </a:solidFill>
            </a:endParaRPr>
          </a:p>
        </p:txBody>
      </p:sp>
      <p:sp>
        <p:nvSpPr>
          <p:cNvPr id="7" name="矩形 6"/>
          <p:cNvSpPr/>
          <p:nvPr/>
        </p:nvSpPr>
        <p:spPr>
          <a:xfrm>
            <a:off x="6453190" y="2366955"/>
            <a:ext cx="1266693" cy="573042"/>
          </a:xfrm>
          <a:prstGeom prst="rect">
            <a:avLst/>
          </a:prstGeom>
        </p:spPr>
        <p:txBody>
          <a:bodyPr wrap="none">
            <a:spAutoFit/>
          </a:bodyPr>
          <a:lstStyle/>
          <a:p>
            <a:r>
              <a:rPr lang="zh-CN" altLang="en-US" sz="2800" smtClean="0">
                <a:solidFill>
                  <a:srgbClr val="FF0000"/>
                </a:solidFill>
              </a:rPr>
              <a:t>蔡侯纸</a:t>
            </a:r>
            <a:endParaRPr lang="zh-CN" altLang="en-US" sz="2800">
              <a:solidFill>
                <a:srgbClr val="FF0000"/>
              </a:solidFill>
            </a:endParaRPr>
          </a:p>
        </p:txBody>
      </p:sp>
      <p:sp>
        <p:nvSpPr>
          <p:cNvPr id="8" name="矩形 7"/>
          <p:cNvSpPr/>
          <p:nvPr/>
        </p:nvSpPr>
        <p:spPr>
          <a:xfrm>
            <a:off x="9790590" y="2376480"/>
            <a:ext cx="906017" cy="573042"/>
          </a:xfrm>
          <a:prstGeom prst="rect">
            <a:avLst/>
          </a:prstGeom>
        </p:spPr>
        <p:txBody>
          <a:bodyPr wrap="none">
            <a:spAutoFit/>
          </a:bodyPr>
          <a:lstStyle/>
          <a:p>
            <a:r>
              <a:rPr lang="zh-CN" altLang="en-US" sz="2800" smtClean="0">
                <a:solidFill>
                  <a:srgbClr val="FF0000"/>
                </a:solidFill>
              </a:rPr>
              <a:t>雕版</a:t>
            </a:r>
            <a:endParaRPr lang="zh-CN" altLang="en-US" sz="2800">
              <a:solidFill>
                <a:srgbClr val="FF0000"/>
              </a:solidFill>
            </a:endParaRPr>
          </a:p>
        </p:txBody>
      </p:sp>
      <p:sp>
        <p:nvSpPr>
          <p:cNvPr id="9" name="矩形 8"/>
          <p:cNvSpPr/>
          <p:nvPr/>
        </p:nvSpPr>
        <p:spPr>
          <a:xfrm>
            <a:off x="6326019" y="3498900"/>
            <a:ext cx="1627369" cy="573042"/>
          </a:xfrm>
          <a:prstGeom prst="rect">
            <a:avLst/>
          </a:prstGeom>
        </p:spPr>
        <p:txBody>
          <a:bodyPr wrap="none">
            <a:spAutoFit/>
          </a:bodyPr>
          <a:lstStyle/>
          <a:p>
            <a:r>
              <a:rPr lang="zh-CN" altLang="en-US" sz="2800" smtClean="0">
                <a:solidFill>
                  <a:srgbClr val="FF0000"/>
                </a:solidFill>
              </a:rPr>
              <a:t>纸草书卷</a:t>
            </a:r>
            <a:endParaRPr lang="zh-CN" altLang="en-US" sz="2800">
              <a:solidFill>
                <a:srgbClr val="FF0000"/>
              </a:solidFill>
            </a:endParaRPr>
          </a:p>
        </p:txBody>
      </p:sp>
      <p:sp>
        <p:nvSpPr>
          <p:cNvPr id="10" name="矩形 9"/>
          <p:cNvSpPr/>
          <p:nvPr/>
        </p:nvSpPr>
        <p:spPr>
          <a:xfrm>
            <a:off x="176171" y="4041829"/>
            <a:ext cx="1266693" cy="573042"/>
          </a:xfrm>
          <a:prstGeom prst="rect">
            <a:avLst/>
          </a:prstGeom>
        </p:spPr>
        <p:txBody>
          <a:bodyPr wrap="none">
            <a:spAutoFit/>
          </a:bodyPr>
          <a:lstStyle/>
          <a:p>
            <a:r>
              <a:rPr lang="zh-CN" altLang="en-US" sz="2800" smtClean="0">
                <a:solidFill>
                  <a:srgbClr val="FF0000"/>
                </a:solidFill>
              </a:rPr>
              <a:t>谷登堡</a:t>
            </a:r>
            <a:endParaRPr lang="zh-CN" altLang="en-US" sz="280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down)">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7" grpId="0"/>
      <p:bldP spid="8" grpId="0"/>
      <p:bldP spid="9" grpId="0"/>
      <p:bldP spid="10"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1344" y="980728"/>
            <a:ext cx="11881320" cy="573042"/>
          </a:xfrm>
          <a:prstGeom prst="rect">
            <a:avLst/>
          </a:prstGeom>
          <a:noFill/>
        </p:spPr>
        <p:txBody>
          <a:bodyPr wrap="square" rtlCol="0">
            <a:spAutoFit/>
          </a:bodyPr>
          <a:lstStyle/>
          <a:p>
            <a:r>
              <a:rPr lang="en-US" altLang="zh-CN" sz="2800" smtClean="0"/>
              <a:t>(2)</a:t>
            </a:r>
            <a:r>
              <a:rPr lang="zh-CN" altLang="zh-CN" sz="2800" smtClean="0"/>
              <a:t>根据材料二并结合所学知识</a:t>
            </a:r>
            <a:r>
              <a:rPr lang="en-US" altLang="zh-CN" sz="2800" smtClean="0"/>
              <a:t>,</a:t>
            </a:r>
            <a:r>
              <a:rPr lang="zh-CN" altLang="zh-CN" sz="2800" smtClean="0"/>
              <a:t>概括东西方文化交流的特点及影响。</a:t>
            </a:r>
            <a:r>
              <a:rPr lang="en-US" altLang="zh-CN" sz="2800" smtClean="0"/>
              <a:t>(9</a:t>
            </a:r>
            <a:r>
              <a:rPr lang="zh-CN" altLang="zh-CN" sz="2800" smtClean="0"/>
              <a:t>分</a:t>
            </a:r>
            <a:r>
              <a:rPr lang="en-US" altLang="zh-CN" sz="2800" smtClean="0"/>
              <a:t>)</a:t>
            </a:r>
            <a:endParaRPr lang="zh-CN" altLang="zh-CN" sz="2800"/>
          </a:p>
        </p:txBody>
      </p:sp>
      <p:sp>
        <p:nvSpPr>
          <p:cNvPr id="5" name="TextBox 4"/>
          <p:cNvSpPr txBox="1"/>
          <p:nvPr/>
        </p:nvSpPr>
        <p:spPr>
          <a:xfrm>
            <a:off x="166646" y="1879667"/>
            <a:ext cx="11715832" cy="2893100"/>
          </a:xfrm>
          <a:prstGeom prst="rect">
            <a:avLst/>
          </a:prstGeom>
          <a:noFill/>
        </p:spPr>
        <p:txBody>
          <a:bodyPr wrap="square" rtlCol="0">
            <a:spAutoFit/>
          </a:bodyPr>
          <a:lstStyle/>
          <a:p>
            <a:r>
              <a:rPr lang="en-US" altLang="zh-CN" sz="2800" smtClean="0">
                <a:solidFill>
                  <a:srgbClr val="FF0000"/>
                </a:solidFill>
                <a:latin typeface="黑体" panose="02010609060101010101" charset="-122"/>
                <a:ea typeface="黑体" panose="02010609060101010101" charset="-122"/>
              </a:rPr>
              <a:t>【</a:t>
            </a:r>
            <a:r>
              <a:rPr lang="zh-CN" altLang="en-US" sz="2800" smtClean="0">
                <a:solidFill>
                  <a:srgbClr val="FF0000"/>
                </a:solidFill>
                <a:latin typeface="黑体" panose="02010609060101010101" charset="-122"/>
                <a:ea typeface="黑体" panose="02010609060101010101" charset="-122"/>
              </a:rPr>
              <a:t>答案</a:t>
            </a:r>
            <a:r>
              <a:rPr lang="en-US" altLang="zh-CN" sz="2800" smtClean="0">
                <a:solidFill>
                  <a:srgbClr val="FF0000"/>
                </a:solidFill>
                <a:latin typeface="黑体" panose="02010609060101010101" charset="-122"/>
                <a:ea typeface="黑体" panose="02010609060101010101" charset="-122"/>
              </a:rPr>
              <a:t>】</a:t>
            </a:r>
            <a:r>
              <a:rPr lang="en-US" sz="2800" smtClean="0">
                <a:solidFill>
                  <a:srgbClr val="FF0000"/>
                </a:solidFill>
                <a:latin typeface="黑体" panose="02010609060101010101" charset="-122"/>
                <a:ea typeface="黑体" panose="02010609060101010101" charset="-122"/>
              </a:rPr>
              <a:t> </a:t>
            </a:r>
            <a:r>
              <a:rPr lang="en-US" sz="2800" smtClean="0"/>
              <a:t>(</a:t>
            </a:r>
            <a:r>
              <a:rPr lang="en-US" altLang="zh-CN" sz="2800" smtClean="0"/>
              <a:t>2)</a:t>
            </a:r>
            <a:r>
              <a:rPr lang="zh-CN" altLang="zh-CN" sz="2800" smtClean="0"/>
              <a:t>特点</a:t>
            </a:r>
            <a:r>
              <a:rPr lang="en-US" altLang="zh-CN" sz="2800" smtClean="0"/>
              <a:t>:</a:t>
            </a:r>
            <a:r>
              <a:rPr lang="zh-CN" altLang="zh-CN" sz="2800" smtClean="0"/>
              <a:t>文化的双向交流</a:t>
            </a:r>
            <a:r>
              <a:rPr lang="en-US" altLang="zh-CN" sz="2800" smtClean="0"/>
              <a:t>;</a:t>
            </a:r>
            <a:r>
              <a:rPr lang="zh-CN" altLang="zh-CN" sz="2800" smtClean="0"/>
              <a:t>内容广泛</a:t>
            </a:r>
            <a:r>
              <a:rPr lang="en-US" altLang="zh-CN" sz="2800" smtClean="0"/>
              <a:t>;</a:t>
            </a:r>
            <a:r>
              <a:rPr lang="zh-CN" altLang="zh-CN" sz="2800" smtClean="0"/>
              <a:t>冲击反应明显。</a:t>
            </a:r>
            <a:r>
              <a:rPr lang="en-US" altLang="zh-CN" sz="2800" smtClean="0"/>
              <a:t>(3</a:t>
            </a:r>
            <a:r>
              <a:rPr lang="zh-CN" altLang="zh-CN" sz="2800" smtClean="0"/>
              <a:t>分</a:t>
            </a:r>
            <a:r>
              <a:rPr lang="en-US" altLang="zh-CN" sz="2800" smtClean="0"/>
              <a:t>)</a:t>
            </a:r>
            <a:endParaRPr lang="zh-CN" altLang="zh-CN" sz="2800" smtClean="0"/>
          </a:p>
          <a:p>
            <a:r>
              <a:rPr lang="zh-CN" altLang="zh-CN" sz="2800" smtClean="0"/>
              <a:t>影响</a:t>
            </a:r>
            <a:r>
              <a:rPr lang="en-US" altLang="zh-CN" sz="2800" smtClean="0"/>
              <a:t>:</a:t>
            </a:r>
            <a:r>
              <a:rPr lang="zh-CN" altLang="zh-CN" sz="2800" smtClean="0"/>
              <a:t>对中国</a:t>
            </a:r>
            <a:r>
              <a:rPr lang="en-US" altLang="zh-CN" sz="2800" smtClean="0"/>
              <a:t>,</a:t>
            </a:r>
            <a:r>
              <a:rPr lang="zh-CN" altLang="zh-CN" sz="2800" smtClean="0"/>
              <a:t>推动西方科技的传播</a:t>
            </a:r>
            <a:r>
              <a:rPr lang="en-US" altLang="zh-CN" sz="2800" smtClean="0"/>
              <a:t>;</a:t>
            </a:r>
            <a:r>
              <a:rPr lang="zh-CN" altLang="zh-CN" sz="2800" smtClean="0"/>
              <a:t>开拓国人的视野</a:t>
            </a:r>
            <a:r>
              <a:rPr lang="en-US" altLang="zh-CN" sz="2800" smtClean="0"/>
              <a:t>;</a:t>
            </a:r>
            <a:r>
              <a:rPr lang="zh-CN" altLang="zh-CN" sz="2800" smtClean="0"/>
              <a:t>促进国人的思想解放</a:t>
            </a:r>
            <a:r>
              <a:rPr lang="en-US" altLang="zh-CN" sz="2800" smtClean="0"/>
              <a:t>;</a:t>
            </a:r>
            <a:r>
              <a:rPr lang="zh-CN" altLang="zh-CN" sz="2800" smtClean="0"/>
              <a:t>推动中国近代化进程。对西方</a:t>
            </a:r>
            <a:r>
              <a:rPr lang="en-US" altLang="zh-CN" sz="2800" smtClean="0"/>
              <a:t>,</a:t>
            </a:r>
            <a:r>
              <a:rPr lang="zh-CN" altLang="zh-CN" sz="2800" smtClean="0"/>
              <a:t>成为欧洲启蒙思想运动的一个重要思想动力</a:t>
            </a:r>
            <a:r>
              <a:rPr lang="en-US" altLang="zh-CN" sz="2800" smtClean="0"/>
              <a:t>,</a:t>
            </a:r>
            <a:r>
              <a:rPr lang="zh-CN" altLang="zh-CN" sz="2800" smtClean="0"/>
              <a:t>成为欧洲知识界反封建和反宗教的利器</a:t>
            </a:r>
            <a:r>
              <a:rPr lang="en-US" altLang="zh-CN" sz="2800" smtClean="0"/>
              <a:t>;</a:t>
            </a:r>
            <a:r>
              <a:rPr lang="zh-CN" altLang="zh-CN" sz="2800" smtClean="0"/>
              <a:t>一定程度上推动了西方政治、经济、文化的发展</a:t>
            </a:r>
            <a:r>
              <a:rPr lang="en-US" altLang="zh-CN" sz="2800" smtClean="0"/>
              <a:t>;</a:t>
            </a:r>
            <a:r>
              <a:rPr lang="zh-CN" altLang="zh-CN" sz="2800" smtClean="0"/>
              <a:t>增强了欧洲民众对中国的认识和了解。</a:t>
            </a:r>
            <a:r>
              <a:rPr lang="en-US" altLang="zh-CN" sz="2800" smtClean="0"/>
              <a:t>(6</a:t>
            </a:r>
            <a:r>
              <a:rPr lang="zh-CN" altLang="zh-CN" sz="2800" smtClean="0"/>
              <a:t>分</a:t>
            </a:r>
            <a:r>
              <a:rPr lang="en-US" altLang="zh-CN" sz="2800" smtClean="0"/>
              <a:t>)</a:t>
            </a:r>
            <a:endParaRPr lang="zh-CN" altLang="zh-CN"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8084" y="1063258"/>
            <a:ext cx="11715832" cy="3222998"/>
          </a:xfrm>
          <a:prstGeom prst="rect">
            <a:avLst/>
          </a:prstGeom>
          <a:noFill/>
        </p:spPr>
        <p:txBody>
          <a:bodyPr wrap="square" rtlCol="0">
            <a:spAutoFit/>
          </a:bodyPr>
          <a:lstStyle/>
          <a:p>
            <a:pPr>
              <a:lnSpc>
                <a:spcPct val="150000"/>
              </a:lnSpc>
            </a:pPr>
            <a:r>
              <a:rPr lang="en-US" altLang="zh-CN" sz="2800" smtClean="0">
                <a:solidFill>
                  <a:schemeClr val="accent6">
                    <a:lumMod val="50000"/>
                  </a:schemeClr>
                </a:solidFill>
                <a:latin typeface="黑体" panose="02010609060101010101" charset="-122"/>
                <a:ea typeface="黑体" panose="02010609060101010101" charset="-122"/>
              </a:rPr>
              <a:t>3.</a:t>
            </a:r>
            <a:r>
              <a:rPr lang="zh-CN" altLang="en-US" sz="2800" smtClean="0">
                <a:solidFill>
                  <a:schemeClr val="accent6">
                    <a:lumMod val="50000"/>
                  </a:schemeClr>
                </a:solidFill>
                <a:latin typeface="黑体" panose="02010609060101010101" charset="-122"/>
                <a:ea typeface="黑体" panose="02010609060101010101" charset="-122"/>
              </a:rPr>
              <a:t>图书馆的成长</a:t>
            </a:r>
            <a:endParaRPr lang="en-US" altLang="zh-CN" sz="2800" smtClean="0">
              <a:solidFill>
                <a:schemeClr val="accent6">
                  <a:lumMod val="50000"/>
                </a:schemeClr>
              </a:solidFill>
              <a:latin typeface="黑体" panose="02010609060101010101" charset="-122"/>
              <a:ea typeface="黑体" panose="02010609060101010101" charset="-122"/>
            </a:endParaRPr>
          </a:p>
          <a:p>
            <a:pPr>
              <a:lnSpc>
                <a:spcPct val="150000"/>
              </a:lnSpc>
            </a:pPr>
            <a:r>
              <a:rPr lang="en-US" altLang="zh-CN" sz="2800" smtClean="0"/>
              <a:t>(1)</a:t>
            </a:r>
            <a:r>
              <a:rPr lang="zh-CN" altLang="zh-CN" sz="2800" smtClean="0"/>
              <a:t>西方</a:t>
            </a:r>
            <a:endParaRPr lang="zh-CN" altLang="zh-CN" sz="2800" smtClean="0"/>
          </a:p>
          <a:p>
            <a:pPr>
              <a:lnSpc>
                <a:spcPct val="150000"/>
              </a:lnSpc>
            </a:pPr>
            <a:r>
              <a:rPr lang="zh-CN" altLang="zh-CN" sz="2800" smtClean="0"/>
              <a:t>①古代</a:t>
            </a:r>
            <a:r>
              <a:rPr lang="en-US" altLang="zh-CN" sz="2800" smtClean="0"/>
              <a:t>:</a:t>
            </a:r>
            <a:r>
              <a:rPr lang="zh-CN" altLang="zh-CN" sz="2800" smtClean="0"/>
              <a:t>古文明遗址代表</a:t>
            </a:r>
            <a:r>
              <a:rPr lang="en-US" altLang="zh-CN" sz="2800" smtClean="0"/>
              <a:t>(</a:t>
            </a:r>
            <a:r>
              <a:rPr lang="zh-CN" altLang="zh-CN" sz="2800" smtClean="0"/>
              <a:t>亚述巴尼拔王建立</a:t>
            </a:r>
            <a:r>
              <a:rPr lang="en-US" altLang="zh-CN" sz="2800" smtClean="0"/>
              <a:t>);</a:t>
            </a:r>
            <a:r>
              <a:rPr lang="zh-CN" altLang="zh-CN" sz="2800" smtClean="0"/>
              <a:t>修道院、大教堂和大学图书馆</a:t>
            </a:r>
            <a:r>
              <a:rPr lang="en-US" altLang="zh-CN" sz="2800" smtClean="0"/>
              <a:t>;</a:t>
            </a:r>
            <a:r>
              <a:rPr lang="zh-CN" altLang="zh-CN" sz="2800" smtClean="0"/>
              <a:t>私人图书馆兴起。</a:t>
            </a:r>
            <a:endParaRPr lang="zh-CN" altLang="zh-CN" sz="2800" smtClean="0"/>
          </a:p>
          <a:p>
            <a:pPr>
              <a:lnSpc>
                <a:spcPct val="150000"/>
              </a:lnSpc>
            </a:pPr>
            <a:r>
              <a:rPr lang="zh-CN" altLang="zh-CN" sz="2800" smtClean="0"/>
              <a:t>②近代</a:t>
            </a:r>
            <a:r>
              <a:rPr lang="en-US" altLang="zh-CN" sz="2800" smtClean="0"/>
              <a:t>:19</a:t>
            </a:r>
            <a:r>
              <a:rPr lang="zh-CN" altLang="zh-CN" sz="2800" smtClean="0"/>
              <a:t>世纪下半叶</a:t>
            </a:r>
            <a:r>
              <a:rPr lang="en-US" altLang="zh-CN" sz="2800" smtClean="0"/>
              <a:t>,</a:t>
            </a:r>
            <a:r>
              <a:rPr lang="zh-CN" altLang="zh-CN" sz="2800" smtClean="0"/>
              <a:t>具有近代意义的公共图书馆出现。</a:t>
            </a:r>
            <a:endParaRPr lang="zh-CN" altLang="zh-CN" sz="2800" smtClean="0"/>
          </a:p>
        </p:txBody>
      </p:sp>
    </p:spTree>
  </p:cSld>
  <p:clrMapOvr>
    <a:masterClrMapping/>
  </p:clrMapOvr>
  <p:transition/>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AS_OS" val="Unix 3.10 unknown"/>
  <p:tag name="AS_RELEASE_DATE" val="2023.03.31"/>
  <p:tag name="AS_TITLE" val="Aspose.Slides for Java"/>
  <p:tag name="AS_VERSION" val="23.3"/>
</p:tagLst>
</file>

<file path=ppt/theme/theme1.xml><?xml version="1.0" encoding="utf-8"?>
<a:theme xmlns:a="http://schemas.openxmlformats.org/drawingml/2006/main" name="8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宋体"/>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宋体"/>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6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C0C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dirty="0"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13583</Words>
  <Application>WPS 演示</Application>
  <PresentationFormat/>
  <Paragraphs>556</Paragraphs>
  <Slides>80</Slides>
  <Notes>0</Notes>
  <HiddenSlides>0</HiddenSlides>
  <MMClips>0</MMClips>
  <ScaleCrop>false</ScaleCrop>
  <HeadingPairs>
    <vt:vector size="6" baseType="variant">
      <vt:variant>
        <vt:lpstr>已用的字体</vt:lpstr>
      </vt:variant>
      <vt:variant>
        <vt:i4>13</vt:i4>
      </vt:variant>
      <vt:variant>
        <vt:lpstr>主题</vt:lpstr>
      </vt:variant>
      <vt:variant>
        <vt:i4>5</vt:i4>
      </vt:variant>
      <vt:variant>
        <vt:lpstr>幻灯片标题</vt:lpstr>
      </vt:variant>
      <vt:variant>
        <vt:i4>80</vt:i4>
      </vt:variant>
    </vt:vector>
  </HeadingPairs>
  <TitlesOfParts>
    <vt:vector size="98" baseType="lpstr">
      <vt:lpstr>Arial</vt:lpstr>
      <vt:lpstr>宋体</vt:lpstr>
      <vt:lpstr>Wingdings</vt:lpstr>
      <vt:lpstr>方正大黑_GBK</vt:lpstr>
      <vt:lpstr>黑体</vt:lpstr>
      <vt:lpstr>Times New Roman</vt:lpstr>
      <vt:lpstr>微软雅黑</vt:lpstr>
      <vt:lpstr>Arial Unicode MS</vt:lpstr>
      <vt:lpstr>楷体</vt:lpstr>
      <vt:lpstr>Hanson</vt:lpstr>
      <vt:lpstr>思源黑体 CN Normal</vt:lpstr>
      <vt:lpstr>Calibri</vt:lpstr>
      <vt:lpstr>Segoe Print</vt:lpstr>
      <vt:lpstr>8_自定义设计方案</vt:lpstr>
      <vt:lpstr>14_自定义设计方案</vt:lpstr>
      <vt:lpstr>4_自定义设计方案</vt:lpstr>
      <vt:lpstr>6_自定义设计方案</vt:lpstr>
      <vt:lpstr>11_自定义设计方案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rbm.xkw.com</dc:creator>
  <cp:lastModifiedBy>时差</cp:lastModifiedBy>
  <cp:revision>2</cp:revision>
  <cp:lastPrinted>2025-03-17T10:51:00Z</cp:lastPrinted>
  <dcterms:created xsi:type="dcterms:W3CDTF">2025-03-17T10:51:00Z</dcterms:created>
  <dcterms:modified xsi:type="dcterms:W3CDTF">2025-03-21T11:10:59Z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ICV">
    <vt:lpwstr>6E3CF1D81F134CCCB453825D14C79636_13</vt:lpwstr>
  </property>
  <property fmtid="{D5CDD505-2E9C-101B-9397-08002B2CF9AE}" pid="7" name="KSOProductBuildVer">
    <vt:lpwstr>2052-12.1.0.20305</vt:lpwstr>
  </property>
</Properties>
</file>