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7" r:id="rId3"/>
    <p:sldId id="258" r:id="rId4"/>
    <p:sldId id="259" r:id="rId5"/>
    <p:sldId id="260" r:id="rId6"/>
    <p:sldId id="713" r:id="rId7"/>
    <p:sldId id="714" r:id="rId9"/>
    <p:sldId id="715" r:id="rId10"/>
    <p:sldId id="716" r:id="rId11"/>
    <p:sldId id="717" r:id="rId12"/>
    <p:sldId id="718" r:id="rId13"/>
    <p:sldId id="719" r:id="rId14"/>
    <p:sldId id="720" r:id="rId15"/>
    <p:sldId id="721" r:id="rId16"/>
    <p:sldId id="722" r:id="rId17"/>
    <p:sldId id="723" r:id="rId18"/>
    <p:sldId id="724" r:id="rId19"/>
    <p:sldId id="725" r:id="rId20"/>
    <p:sldId id="726" r:id="rId21"/>
    <p:sldId id="727" r:id="rId22"/>
    <p:sldId id="728" r:id="rId23"/>
    <p:sldId id="729" r:id="rId24"/>
    <p:sldId id="730" r:id="rId25"/>
    <p:sldId id="731" r:id="rId26"/>
    <p:sldId id="732" r:id="rId27"/>
    <p:sldId id="733" r:id="rId28"/>
    <p:sldId id="734" r:id="rId29"/>
    <p:sldId id="735" r:id="rId30"/>
    <p:sldId id="736" r:id="rId31"/>
    <p:sldId id="737" r:id="rId32"/>
    <p:sldId id="738" r:id="rId33"/>
    <p:sldId id="739" r:id="rId34"/>
    <p:sldId id="740" r:id="rId35"/>
    <p:sldId id="741" r:id="rId36"/>
    <p:sldId id="602" r:id="rId37"/>
    <p:sldId id="603" r:id="rId38"/>
    <p:sldId id="604" r:id="rId39"/>
    <p:sldId id="605" r:id="rId40"/>
    <p:sldId id="606" r:id="rId41"/>
    <p:sldId id="607" r:id="rId42"/>
    <p:sldId id="608" r:id="rId43"/>
    <p:sldId id="609" r:id="rId44"/>
    <p:sldId id="610" r:id="rId45"/>
    <p:sldId id="611" r:id="rId46"/>
    <p:sldId id="612" r:id="rId47"/>
    <p:sldId id="613" r:id="rId48"/>
    <p:sldId id="614" r:id="rId49"/>
    <p:sldId id="615" r:id="rId50"/>
    <p:sldId id="616" r:id="rId51"/>
    <p:sldId id="617" r:id="rId52"/>
    <p:sldId id="618" r:id="rId53"/>
    <p:sldId id="619" r:id="rId54"/>
    <p:sldId id="620" r:id="rId55"/>
    <p:sldId id="621" r:id="rId56"/>
    <p:sldId id="622" r:id="rId57"/>
    <p:sldId id="623" r:id="rId58"/>
    <p:sldId id="624" r:id="rId59"/>
    <p:sldId id="625" r:id="rId60"/>
    <p:sldId id="626" r:id="rId61"/>
    <p:sldId id="627" r:id="rId62"/>
    <p:sldId id="628" r:id="rId63"/>
    <p:sldId id="629" r:id="rId64"/>
    <p:sldId id="630" r:id="rId65"/>
    <p:sldId id="631" r:id="rId66"/>
    <p:sldId id="632" r:id="rId67"/>
    <p:sldId id="633" r:id="rId68"/>
    <p:sldId id="469" r:id="rId69"/>
    <p:sldId id="557" r:id="rId70"/>
    <p:sldId id="558" r:id="rId71"/>
    <p:sldId id="496" r:id="rId72"/>
    <p:sldId id="559" r:id="rId73"/>
    <p:sldId id="560" r:id="rId74"/>
    <p:sldId id="561" r:id="rId75"/>
    <p:sldId id="562" r:id="rId76"/>
    <p:sldId id="563" r:id="rId77"/>
    <p:sldId id="564" r:id="rId78"/>
    <p:sldId id="565" r:id="rId79"/>
    <p:sldId id="566" r:id="rId80"/>
    <p:sldId id="567" r:id="rId81"/>
    <p:sldId id="497" r:id="rId82"/>
    <p:sldId id="568" r:id="rId83"/>
    <p:sldId id="569" r:id="rId84"/>
    <p:sldId id="570" r:id="rId85"/>
    <p:sldId id="571" r:id="rId86"/>
    <p:sldId id="509" r:id="rId87"/>
    <p:sldId id="572" r:id="rId88"/>
    <p:sldId id="573" r:id="rId89"/>
    <p:sldId id="511" r:id="rId90"/>
    <p:sldId id="575" r:id="rId91"/>
    <p:sldId id="574" r:id="rId92"/>
    <p:sldId id="514" r:id="rId93"/>
    <p:sldId id="576" r:id="rId94"/>
    <p:sldId id="577" r:id="rId95"/>
    <p:sldId id="579" r:id="rId96"/>
    <p:sldId id="580" r:id="rId97"/>
    <p:sldId id="583" r:id="rId98"/>
    <p:sldId id="584" r:id="rId99"/>
    <p:sldId id="581" r:id="rId100"/>
    <p:sldId id="585" r:id="rId101"/>
    <p:sldId id="588" r:id="rId102"/>
    <p:sldId id="587" r:id="rId103"/>
    <p:sldId id="582" r:id="rId104"/>
    <p:sldId id="586" r:id="rId105"/>
    <p:sldId id="548" r:id="rId106"/>
    <p:sldId id="589" r:id="rId107"/>
    <p:sldId id="590" r:id="rId108"/>
    <p:sldId id="591" r:id="rId109"/>
    <p:sldId id="592" r:id="rId110"/>
    <p:sldId id="341" r:id="rId111"/>
    <p:sldId id="634" r:id="rId112"/>
    <p:sldId id="635" r:id="rId113"/>
    <p:sldId id="636" r:id="rId114"/>
    <p:sldId id="637" r:id="rId115"/>
    <p:sldId id="638" r:id="rId116"/>
    <p:sldId id="639" r:id="rId117"/>
    <p:sldId id="640" r:id="rId118"/>
    <p:sldId id="641" r:id="rId119"/>
    <p:sldId id="642" r:id="rId120"/>
    <p:sldId id="643" r:id="rId121"/>
    <p:sldId id="644" r:id="rId122"/>
    <p:sldId id="645" r:id="rId123"/>
    <p:sldId id="646" r:id="rId124"/>
    <p:sldId id="647" r:id="rId125"/>
    <p:sldId id="648" r:id="rId126"/>
    <p:sldId id="649" r:id="rId127"/>
    <p:sldId id="650" r:id="rId128"/>
    <p:sldId id="651" r:id="rId129"/>
    <p:sldId id="652" r:id="rId130"/>
    <p:sldId id="653" r:id="rId131"/>
    <p:sldId id="654" r:id="rId132"/>
    <p:sldId id="655" r:id="rId133"/>
    <p:sldId id="656" r:id="rId134"/>
    <p:sldId id="657" r:id="rId135"/>
    <p:sldId id="658" r:id="rId136"/>
    <p:sldId id="659" r:id="rId137"/>
    <p:sldId id="660" r:id="rId138"/>
    <p:sldId id="661" r:id="rId139"/>
    <p:sldId id="662" r:id="rId140"/>
    <p:sldId id="663" r:id="rId141"/>
    <p:sldId id="664" r:id="rId142"/>
    <p:sldId id="665" r:id="rId143"/>
    <p:sldId id="666" r:id="rId144"/>
    <p:sldId id="667" r:id="rId145"/>
    <p:sldId id="668" r:id="rId146"/>
    <p:sldId id="542" r:id="rId147"/>
  </p:sldIdLst>
  <p:sldSz cx="12192000" cy="6858000"/>
  <p:notesSz cx="6858000" cy="9144000"/>
  <p:custDataLst>
    <p:tags r:id="rId15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雨林木风" initials="雨" lastIdx="0" clrIdx="0"/>
  <p:cmAuthor id="0" name="幸全" initials="" lastIdx="0" clrIdx="0"/>
  <p:cmAuthor id="1" name="作者" initials="作" lastIdx="0" clrIdx="1"/>
  <p:cmAuthor id="8" name="PC" initials="P" lastIdx="1" clrIdx="7"/>
  <p:cmAuthor id="2" name="Administrator" initials="A" lastIdx="0" clrIdx="1"/>
  <p:cmAuthor id="9" name="hx" initials="h" lastIdx="2" clrIdx="8"/>
  <p:cmAuthor id="3" name="Author" initials="A" lastIdx="0" clrIdx="2"/>
  <p:cmAuthor id="10" name="朱丽华" initials="朱" lastIdx="1" clrIdx="9"/>
  <p:cmAuthor id="4" name="dell" initials="d" lastIdx="0" clrIdx="2"/>
  <p:cmAuthor id="5" name="kingsoft" initials="k" lastIdx="0" clrIdx="0"/>
  <p:cmAuthor id="12" name="Mia Vida Villanueva" initials="M" lastIdx="0" clrIdx="0"/>
  <p:cmAuthor id="6" name="lenovo" initials="l" lastIdx="0" clrIdx="0"/>
  <p:cmAuthor id="13" name="hp" initials="h" lastIdx="0" clrIdx="9"/>
  <p:cmAuthor id="14" name="zq" initials="z" lastIdx="0" clrIdx="0"/>
  <p:cmAuthor id="15" name="viola_yang" initials="v" lastIdx="0" clrIdx="0"/>
  <p:cmAuthor id="16" name="志龙 姜" initials="志" lastIdx="0" clrIdx="0"/>
  <p:cmAuthor id="17" name="SHMILY" initials="S" lastIdx="0" clrIdx="0"/>
  <p:cmAuthor id="19" name="Tracy Chen" initials="T" lastIdx="0" clrIdx="0"/>
  <p:cmAuthor id="20" name="dongwc0205" initials="d" lastIdx="0" clrIdx="15"/>
  <p:cmAuthor id="21" name="Hi_ Young" initials="H" lastIdx="0" clrIdx="0"/>
  <p:cmAuthor id="22" name="pangyt" initials="p" lastIdx="0" clrIdx="0"/>
  <p:cmAuthor id="23" name="easonyoun" initials="e" lastIdx="0" clrIdx="0"/>
  <p:cmAuthor id="24" name="zhouyangfan" initials="z" lastIdx="0" clrIdx="0"/>
  <p:cmAuthor id="25" name="tplife" initials="t" lastIdx="0" clrIdx="0"/>
  <p:cmAuthor id="26" name="??" initials="?" lastIdx="0" clrIdx="0"/>
  <p:cmAuthor id="11" name="yyyaogd@126.com" initials="y" lastIdx="0" clrIdx="0"/>
  <p:cmAuthor id="29" name="骆倩怡_Znauj26B" initials="骆" lastIdx="0" clrIdx="0"/>
  <p:cmAuthor id="30" name="xy08649_ueq2eE3q" initials="x" lastIdx="0" clrIdx="0"/>
  <p:cmAuthor id="28" name=" " initials=" " lastIdx="1" clrIdx="25"/>
  <p:cmAuthor id="31" name="wangli" initials="w"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6034B52-BA69-4965-B250-E425B5909DD7}" styleName="{ef5a1e70-caf2-46bf-ab4d-31e7539e74bb}">
    <a:wholeTbl>
      <a:tcTxStyle>
        <a:fontRef idx="none">
          <a:prstClr val="black"/>
        </a:fontRef>
      </a:tcTxStyle>
      <a:tcStyle>
        <a:tcBdr>
          <a:top>
            <a:ln w="19050" cmpd="sng">
              <a:solidFill>
                <a:srgbClr val="A0C491"/>
              </a:solidFill>
            </a:ln>
          </a:top>
          <a:bottom>
            <a:ln w="19050" cmpd="sng">
              <a:solidFill>
                <a:srgbClr val="A0C491"/>
              </a:solidFill>
            </a:ln>
          </a:bottom>
          <a:insideH>
            <a:ln w="19050" cmpd="sng">
              <a:solidFill>
                <a:srgbClr val="A0C491"/>
              </a:solidFill>
            </a:ln>
          </a:insideH>
          <a:insideV>
            <a:ln w="19050" cmpd="sng">
              <a:solidFill>
                <a:srgbClr val="A0C491"/>
              </a:solidFill>
            </a:ln>
          </a:insideV>
        </a:tcBdr>
        <a:fill>
          <a:solidFill>
            <a:srgbClr val="FFFFFF"/>
          </a:solidFill>
        </a:fill>
      </a:tcStyle>
    </a:wholeTbl>
    <a:band1H>
      <a:tcTxStyle>
        <a:fontRef idx="none">
          <a:prstClr val="black"/>
        </a:fontRef>
      </a:tcTxStyle>
      <a:tcStyle>
        <a:tcBdr/>
        <a:fill>
          <a:solidFill>
            <a:srgbClr val="D2E3CB"/>
          </a:solidFill>
        </a:fill>
      </a:tcStyle>
    </a:band1H>
    <a:band2H>
      <a:tcTxStyle>
        <a:fontRef idx="none">
          <a:prstClr val="black"/>
        </a:fontRef>
      </a:tcTxStyle>
      <a:tcStyle>
        <a:tcBdr/>
        <a:fill>
          <a:solidFill>
            <a:srgbClr val="F1F6EF"/>
          </a:solidFill>
        </a:fill>
      </a:tcStyle>
    </a:band2H>
    <a:firstRow>
      <a:tcTxStyle>
        <a:fontRef idx="none">
          <a:prstClr val="black"/>
        </a:fontRef>
      </a:tcTxStyle>
      <a:tcStyle>
        <a:tcBdr>
          <a:bottom>
            <a:ln w="28575" cmpd="sng">
              <a:solidFill>
                <a:srgbClr val="A0C491"/>
              </a:solidFill>
            </a:ln>
          </a:bottom>
        </a:tcBdr>
        <a:fill>
          <a:solidFill>
            <a:srgbClr val="F1F6EF"/>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110" d="100"/>
          <a:sy n="110" d="100"/>
        </p:scale>
        <p:origin x="492" y="108"/>
      </p:cViewPr>
      <p:guideLst>
        <p:guide orient="horz" pos="2160"/>
        <p:guide pos="383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notesMaster" Target="notesMasters/notesMaster1.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2" Type="http://schemas.openxmlformats.org/officeDocument/2006/relationships/tags" Target="tags/tag376.xml"/><Relationship Id="rId151" Type="http://schemas.openxmlformats.org/officeDocument/2006/relationships/commentAuthors" Target="commentAuthors.xml"/><Relationship Id="rId150" Type="http://schemas.openxmlformats.org/officeDocument/2006/relationships/tableStyles" Target="tableStyles.xml"/><Relationship Id="rId15" Type="http://schemas.openxmlformats.org/officeDocument/2006/relationships/slide" Target="slides/slide12.xml"/><Relationship Id="rId149" Type="http://schemas.openxmlformats.org/officeDocument/2006/relationships/viewProps" Target="viewProps.xml"/><Relationship Id="rId148" Type="http://schemas.openxmlformats.org/officeDocument/2006/relationships/presProps" Target="presProps.xml"/><Relationship Id="rId147" Type="http://schemas.openxmlformats.org/officeDocument/2006/relationships/slide" Target="slides/slide144.xml"/><Relationship Id="rId146" Type="http://schemas.openxmlformats.org/officeDocument/2006/relationships/slide" Target="slides/slide143.xml"/><Relationship Id="rId145" Type="http://schemas.openxmlformats.org/officeDocument/2006/relationships/slide" Target="slides/slide142.xml"/><Relationship Id="rId144" Type="http://schemas.openxmlformats.org/officeDocument/2006/relationships/slide" Target="slides/slide141.xml"/><Relationship Id="rId143" Type="http://schemas.openxmlformats.org/officeDocument/2006/relationships/slide" Target="slides/slide140.xml"/><Relationship Id="rId142" Type="http://schemas.openxmlformats.org/officeDocument/2006/relationships/slide" Target="slides/slide139.xml"/><Relationship Id="rId141" Type="http://schemas.openxmlformats.org/officeDocument/2006/relationships/slide" Target="slides/slide138.xml"/><Relationship Id="rId140" Type="http://schemas.openxmlformats.org/officeDocument/2006/relationships/slide" Target="slides/slide137.xml"/><Relationship Id="rId14" Type="http://schemas.openxmlformats.org/officeDocument/2006/relationships/slide" Target="slides/slide11.xml"/><Relationship Id="rId139" Type="http://schemas.openxmlformats.org/officeDocument/2006/relationships/slide" Target="slides/slide136.xml"/><Relationship Id="rId138" Type="http://schemas.openxmlformats.org/officeDocument/2006/relationships/slide" Target="slides/slide135.xml"/><Relationship Id="rId137" Type="http://schemas.openxmlformats.org/officeDocument/2006/relationships/slide" Target="slides/slide134.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0.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0.xml"/></Relationships>
</file>

<file path=ppt/notesSlides/_rels/notesSlide57.xml.rels><?xml version="1.0" encoding="UTF-8" standalone="yes"?>
<Relationships xmlns="http://schemas.openxmlformats.org/package/2006/relationships"><Relationship Id="rId5" Type="http://schemas.openxmlformats.org/officeDocument/2006/relationships/tags" Target="../tags/tag291.xml"/><Relationship Id="rId4" Type="http://schemas.openxmlformats.org/officeDocument/2006/relationships/tags" Target="../tags/tag290.xml"/><Relationship Id="rId3" Type="http://schemas.openxmlformats.org/officeDocument/2006/relationships/tags" Target="../tags/tag289.xml"/><Relationship Id="rId2" Type="http://schemas.openxmlformats.org/officeDocument/2006/relationships/notesMaster" Target="../notesMasters/notesMaster1.xml"/><Relationship Id="rId1" Type="http://schemas.openxmlformats.org/officeDocument/2006/relationships/slide" Target="../slides/slide112.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8.xml"/></Relationships>
</file>

<file path=ppt/notesSlides/_rels/notesSlide59.xml.rels><?xml version="1.0" encoding="UTF-8" standalone="yes"?>
<Relationships xmlns="http://schemas.openxmlformats.org/package/2006/relationships"><Relationship Id="rId5" Type="http://schemas.openxmlformats.org/officeDocument/2006/relationships/tags" Target="../tags/tag332.xml"/><Relationship Id="rId4" Type="http://schemas.openxmlformats.org/officeDocument/2006/relationships/tags" Target="../tags/tag331.xml"/><Relationship Id="rId3" Type="http://schemas.openxmlformats.org/officeDocument/2006/relationships/tags" Target="../tags/tag330.xml"/><Relationship Id="rId2" Type="http://schemas.openxmlformats.org/officeDocument/2006/relationships/notesMaster" Target="../notesMasters/notesMaster1.xml"/><Relationship Id="rId1" Type="http://schemas.openxmlformats.org/officeDocument/2006/relationships/slide" Target="../slides/slide11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0.xml.rels><?xml version="1.0" encoding="UTF-8" standalone="yes"?>
<Relationships xmlns="http://schemas.openxmlformats.org/package/2006/relationships"><Relationship Id="rId5" Type="http://schemas.openxmlformats.org/officeDocument/2006/relationships/tags" Target="../tags/tag358.xml"/><Relationship Id="rId4" Type="http://schemas.openxmlformats.org/officeDocument/2006/relationships/tags" Target="../tags/tag357.xml"/><Relationship Id="rId3" Type="http://schemas.openxmlformats.org/officeDocument/2006/relationships/tags" Target="../tags/tag356.xml"/><Relationship Id="rId2" Type="http://schemas.openxmlformats.org/officeDocument/2006/relationships/notesMaster" Target="../notesMasters/notesMaster1.xml"/><Relationship Id="rId1" Type="http://schemas.openxmlformats.org/officeDocument/2006/relationships/slide" Target="../slides/slide123.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4.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5.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6.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7.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8.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9.xml"/></Relationships>
</file>

<file path=ppt/notesSlides/_rels/notesSlide67.xml.rels><?xml version="1.0" encoding="UTF-8" standalone="yes"?>
<Relationships xmlns="http://schemas.openxmlformats.org/package/2006/relationships"><Relationship Id="rId5" Type="http://schemas.openxmlformats.org/officeDocument/2006/relationships/tags" Target="../tags/tag370.xml"/><Relationship Id="rId4" Type="http://schemas.openxmlformats.org/officeDocument/2006/relationships/tags" Target="../tags/tag369.xml"/><Relationship Id="rId3" Type="http://schemas.openxmlformats.org/officeDocument/2006/relationships/tags" Target="../tags/tag368.xml"/><Relationship Id="rId2" Type="http://schemas.openxmlformats.org/officeDocument/2006/relationships/notesMaster" Target="../notesMasters/notesMaster1.xml"/><Relationship Id="rId1" Type="http://schemas.openxmlformats.org/officeDocument/2006/relationships/slide" Target="../slides/slide130.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8.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0.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Rectangle 7"/>
          <p:cNvSpPr txBox="1">
            <a:spLocks noGrp="1"/>
          </p:cNvSpPr>
          <p:nvPr>
            <p:ph type="sldNum" sz="quarter"/>
          </p:nvPr>
        </p:nvSpPr>
        <p:spPr>
          <a:xfrm>
            <a:off x="3886200" y="8686800"/>
            <a:ext cx="2971800" cy="457200"/>
          </a:xfrm>
          <a:prstGeom prst="rect">
            <a:avLst/>
          </a:prstGeom>
          <a:noFill/>
          <a:ln w="9525">
            <a:noFill/>
          </a:ln>
        </p:spPr>
        <p:txBody>
          <a:bodyPr vert="horz" wrap="square" lIns="91440" tIns="45720" rIns="91440" bIns="45720" anchor="b" anchorCtr="0"/>
          <a:p>
            <a:pPr lvl="0" indent="0" algn="r" eaLnBrk="1" hangingPunct="1"/>
            <a:fld id="{9A0DB2DC-4C9A-4742-B13C-FB6460FD3503}" type="slidenum">
              <a:rPr lang="en-US" altLang="zh-CN" sz="1200" u="none" dirty="0"/>
            </a:fld>
            <a:endParaRPr lang="en-US" altLang="zh-CN" sz="1200" u="none" dirty="0"/>
          </a:p>
        </p:txBody>
      </p:sp>
      <p:sp>
        <p:nvSpPr>
          <p:cNvPr id="21506" name="Rectangle 2"/>
          <p:cNvSpPr>
            <a:spLocks noTextEdit="1"/>
          </p:cNvSpPr>
          <p:nvPr>
            <p:ph type="sldImg"/>
          </p:nvPr>
        </p:nvSpPr>
        <p:spPr/>
      </p:sp>
      <p:sp>
        <p:nvSpPr>
          <p:cNvPr id="21507" name="Rectangle 3"/>
          <p:cNvSpPr>
            <a:spLocks noGrp="1"/>
          </p:cNvSpPr>
          <p:nvPr>
            <p:ph type="body"/>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C1AD92-4491-470B-AC64-A48031177DA2}"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168F1ADB-5708-424B-B98F-4FE8806552F9}"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C1AD92-4491-470B-AC64-A48031177DA2}"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168F1ADB-5708-424B-B98F-4FE8806552F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168F1ADB-5708-424B-B98F-4FE8806552F9}" type="slidenum">
              <a:rPr lang="zh-CN" altLang="en-US" smtClean="0"/>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C1AD92-4491-470B-AC64-A48031177DA2}" type="slidenum">
              <a:rPr lang="zh-CN" altLang="en-US" smtClean="0"/>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C1AD92-4491-470B-AC64-A48031177DA2}" type="slidenum">
              <a:rPr lang="zh-CN" altLang="en-US" smtClean="0"/>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C1AD92-4491-470B-AC64-A48031177DA2}" type="slidenum">
              <a:rPr lang="zh-CN" altLang="en-US" smtClean="0"/>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C1AD92-4491-470B-AC64-A48031177DA2}" type="slidenum">
              <a:rPr lang="zh-CN" altLang="en-US" smtClean="0"/>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C1AD92-4491-470B-AC64-A48031177DA2}" type="slidenum">
              <a:rPr lang="zh-CN" altLang="en-US" smtClean="0"/>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C1AD92-4491-470B-AC64-A48031177DA2}" type="slidenum">
              <a:rPr lang="zh-CN" altLang="en-US" smtClean="0"/>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168F1ADB-5708-424B-B98F-4FE8806552F9}" type="slidenum">
              <a:rPr lang="zh-CN" altLang="en-US" smtClean="0"/>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C1AD92-4491-470B-AC64-A48031177DA2}" type="slidenum">
              <a:rPr lang="zh-CN" altLang="en-US" smtClean="0"/>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C1AD92-4491-470B-AC64-A48031177DA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C1AD92-4491-470B-AC64-A48031177DA2}" type="slidenum">
              <a:rPr lang="zh-CN" altLang="en-US" smtClean="0"/>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C1AD92-4491-470B-AC64-A48031177DA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69020" r="72852" b="479"/>
          <a:stretch>
            <a:fillRect/>
          </a:stretch>
        </p:blipFill>
        <p:spPr>
          <a:xfrm>
            <a:off x="1" y="0"/>
            <a:ext cx="2641600" cy="209176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s>
</file>

<file path=ppt/slides/_rels/slide100.xml.rels><?xml version="1.0" encoding="UTF-8" standalone="yes"?>
<Relationships xmlns="http://schemas.openxmlformats.org/package/2006/relationships"><Relationship Id="rId5" Type="http://schemas.openxmlformats.org/officeDocument/2006/relationships/notesSlide" Target="../notesSlides/notesSlide54.xml"/><Relationship Id="rId4" Type="http://schemas.openxmlformats.org/officeDocument/2006/relationships/slideLayout" Target="../slideLayouts/slideLayout7.xml"/><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tags" Target="../tags/tag246.xml"/></Relationships>
</file>

<file path=ppt/slides/_rels/slide10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49.xml"/><Relationship Id="rId1" Type="http://schemas.openxmlformats.org/officeDocument/2006/relationships/image" Target="../media/image14.png"/></Relationships>
</file>

<file path=ppt/slides/_rels/slide102.xml.rels><?xml version="1.0" encoding="UTF-8" standalone="yes"?>
<Relationships xmlns="http://schemas.openxmlformats.org/package/2006/relationships"><Relationship Id="rId4" Type="http://schemas.openxmlformats.org/officeDocument/2006/relationships/notesSlide" Target="../notesSlides/notesSlide55.xml"/><Relationship Id="rId3" Type="http://schemas.openxmlformats.org/officeDocument/2006/relationships/slideLayout" Target="../slideLayouts/slideLayout7.xml"/><Relationship Id="rId2" Type="http://schemas.openxmlformats.org/officeDocument/2006/relationships/tags" Target="../tags/tag251.xml"/><Relationship Id="rId1" Type="http://schemas.openxmlformats.org/officeDocument/2006/relationships/tags" Target="../tags/tag25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png"/><Relationship Id="rId7" Type="http://schemas.openxmlformats.org/officeDocument/2006/relationships/tags" Target="../tags/tag257.xml"/><Relationship Id="rId6" Type="http://schemas.openxmlformats.org/officeDocument/2006/relationships/image" Target="../media/image3.png"/><Relationship Id="rId5" Type="http://schemas.openxmlformats.org/officeDocument/2006/relationships/tags" Target="../tags/tag256.xml"/><Relationship Id="rId4" Type="http://schemas.openxmlformats.org/officeDocument/2006/relationships/tags" Target="../tags/tag255.xml"/><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s>
</file>

<file path=ppt/slides/_rels/slide109.xml.rels><?xml version="1.0" encoding="UTF-8" standalone="yes"?>
<Relationships xmlns="http://schemas.openxmlformats.org/package/2006/relationships"><Relationship Id="rId9" Type="http://schemas.openxmlformats.org/officeDocument/2006/relationships/tags" Target="../tags/tag264.xml"/><Relationship Id="rId8" Type="http://schemas.openxmlformats.org/officeDocument/2006/relationships/tags" Target="../tags/tag263.xml"/><Relationship Id="rId7" Type="http://schemas.openxmlformats.org/officeDocument/2006/relationships/tags" Target="../tags/tag262.xml"/><Relationship Id="rId6" Type="http://schemas.openxmlformats.org/officeDocument/2006/relationships/tags" Target="../tags/tag261.xml"/><Relationship Id="rId5" Type="http://schemas.openxmlformats.org/officeDocument/2006/relationships/tags" Target="../tags/tag260.xml"/><Relationship Id="rId4" Type="http://schemas.openxmlformats.org/officeDocument/2006/relationships/image" Target="../media/image16.png"/><Relationship Id="rId3" Type="http://schemas.openxmlformats.org/officeDocument/2006/relationships/tags" Target="../tags/tag259.xml"/><Relationship Id="rId24" Type="http://schemas.openxmlformats.org/officeDocument/2006/relationships/slideLayout" Target="../slideLayouts/slideLayout1.xml"/><Relationship Id="rId23" Type="http://schemas.openxmlformats.org/officeDocument/2006/relationships/tags" Target="../tags/tag278.xml"/><Relationship Id="rId22" Type="http://schemas.openxmlformats.org/officeDocument/2006/relationships/tags" Target="../tags/tag277.xml"/><Relationship Id="rId21" Type="http://schemas.openxmlformats.org/officeDocument/2006/relationships/tags" Target="../tags/tag276.xml"/><Relationship Id="rId20" Type="http://schemas.openxmlformats.org/officeDocument/2006/relationships/tags" Target="../tags/tag275.xml"/><Relationship Id="rId2" Type="http://schemas.openxmlformats.org/officeDocument/2006/relationships/image" Target="../media/image15.png"/><Relationship Id="rId19" Type="http://schemas.openxmlformats.org/officeDocument/2006/relationships/tags" Target="../tags/tag274.xml"/><Relationship Id="rId18" Type="http://schemas.openxmlformats.org/officeDocument/2006/relationships/tags" Target="../tags/tag273.xml"/><Relationship Id="rId17" Type="http://schemas.openxmlformats.org/officeDocument/2006/relationships/tags" Target="../tags/tag272.xml"/><Relationship Id="rId16" Type="http://schemas.openxmlformats.org/officeDocument/2006/relationships/tags" Target="../tags/tag271.xml"/><Relationship Id="rId15" Type="http://schemas.openxmlformats.org/officeDocument/2006/relationships/tags" Target="../tags/tag270.xml"/><Relationship Id="rId14" Type="http://schemas.openxmlformats.org/officeDocument/2006/relationships/tags" Target="../tags/tag269.xml"/><Relationship Id="rId13" Type="http://schemas.openxmlformats.org/officeDocument/2006/relationships/tags" Target="../tags/tag268.xml"/><Relationship Id="rId12" Type="http://schemas.openxmlformats.org/officeDocument/2006/relationships/tags" Target="../tags/tag267.xml"/><Relationship Id="rId11" Type="http://schemas.openxmlformats.org/officeDocument/2006/relationships/tags" Target="../tags/tag266.xml"/><Relationship Id="rId10" Type="http://schemas.openxmlformats.org/officeDocument/2006/relationships/tags" Target="../tags/tag265.xml"/><Relationship Id="rId1" Type="http://schemas.openxmlformats.org/officeDocument/2006/relationships/tags" Target="../tags/tag258.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7.xml"/><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79.xml"/></Relationships>
</file>

<file path=ppt/slides/_rels/slide112.xml.rels><?xml version="1.0" encoding="UTF-8" standalone="yes"?>
<Relationships xmlns="http://schemas.openxmlformats.org/package/2006/relationships"><Relationship Id="rId9" Type="http://schemas.openxmlformats.org/officeDocument/2006/relationships/tags" Target="../tags/tag286.xml"/><Relationship Id="rId8" Type="http://schemas.openxmlformats.org/officeDocument/2006/relationships/image" Target="../media/image18.png"/><Relationship Id="rId7" Type="http://schemas.openxmlformats.org/officeDocument/2006/relationships/tags" Target="../tags/tag285.xml"/><Relationship Id="rId6" Type="http://schemas.openxmlformats.org/officeDocument/2006/relationships/tags" Target="../tags/tag284.xml"/><Relationship Id="rId5" Type="http://schemas.openxmlformats.org/officeDocument/2006/relationships/image" Target="../media/image17.png"/><Relationship Id="rId4" Type="http://schemas.openxmlformats.org/officeDocument/2006/relationships/tags" Target="../tags/tag283.xml"/><Relationship Id="rId3" Type="http://schemas.openxmlformats.org/officeDocument/2006/relationships/tags" Target="../tags/tag282.xml"/><Relationship Id="rId2" Type="http://schemas.openxmlformats.org/officeDocument/2006/relationships/tags" Target="../tags/tag281.xml"/><Relationship Id="rId15" Type="http://schemas.openxmlformats.org/officeDocument/2006/relationships/notesSlide" Target="../notesSlides/notesSlide57.xml"/><Relationship Id="rId14" Type="http://schemas.openxmlformats.org/officeDocument/2006/relationships/slideLayout" Target="../slideLayouts/slideLayout1.xml"/><Relationship Id="rId13" Type="http://schemas.openxmlformats.org/officeDocument/2006/relationships/tags" Target="../tags/tag288.xml"/><Relationship Id="rId12" Type="http://schemas.openxmlformats.org/officeDocument/2006/relationships/image" Target="../media/image20.png"/><Relationship Id="rId11" Type="http://schemas.openxmlformats.org/officeDocument/2006/relationships/tags" Target="../tags/tag287.xml"/><Relationship Id="rId10" Type="http://schemas.openxmlformats.org/officeDocument/2006/relationships/image" Target="../media/image19.png"/><Relationship Id="rId1" Type="http://schemas.openxmlformats.org/officeDocument/2006/relationships/tags" Target="../tags/tag280.xml"/></Relationships>
</file>

<file path=ppt/slides/_rels/slide1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tags" Target="../tags/tag292.xml"/></Relationships>
</file>

<file path=ppt/slides/_rels/slide1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97.xml"/><Relationship Id="rId2" Type="http://schemas.openxmlformats.org/officeDocument/2006/relationships/tags" Target="../tags/tag296.xml"/><Relationship Id="rId1" Type="http://schemas.openxmlformats.org/officeDocument/2006/relationships/tags" Target="../tags/tag295.xml"/></Relationships>
</file>

<file path=ppt/slides/_rels/slide11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303.xml"/><Relationship Id="rId5" Type="http://schemas.openxmlformats.org/officeDocument/2006/relationships/tags" Target="../tags/tag302.xml"/><Relationship Id="rId4" Type="http://schemas.openxmlformats.org/officeDocument/2006/relationships/tags" Target="../tags/tag301.xml"/><Relationship Id="rId3" Type="http://schemas.openxmlformats.org/officeDocument/2006/relationships/tags" Target="../tags/tag300.xml"/><Relationship Id="rId2" Type="http://schemas.openxmlformats.org/officeDocument/2006/relationships/tags" Target="../tags/tag299.xml"/><Relationship Id="rId1" Type="http://schemas.openxmlformats.org/officeDocument/2006/relationships/tags" Target="../tags/tag298.xml"/></Relationships>
</file>

<file path=ppt/slides/_rels/slide116.xml.rels><?xml version="1.0" encoding="UTF-8" standalone="yes"?>
<Relationships xmlns="http://schemas.openxmlformats.org/package/2006/relationships"><Relationship Id="rId9" Type="http://schemas.openxmlformats.org/officeDocument/2006/relationships/tags" Target="../tags/tag312.xml"/><Relationship Id="rId8" Type="http://schemas.openxmlformats.org/officeDocument/2006/relationships/tags" Target="../tags/tag311.xml"/><Relationship Id="rId7" Type="http://schemas.openxmlformats.org/officeDocument/2006/relationships/tags" Target="../tags/tag310.xml"/><Relationship Id="rId6" Type="http://schemas.openxmlformats.org/officeDocument/2006/relationships/tags" Target="../tags/tag309.xml"/><Relationship Id="rId5" Type="http://schemas.openxmlformats.org/officeDocument/2006/relationships/tags" Target="../tags/tag308.xml"/><Relationship Id="rId4" Type="http://schemas.openxmlformats.org/officeDocument/2006/relationships/tags" Target="../tags/tag307.xml"/><Relationship Id="rId3" Type="http://schemas.openxmlformats.org/officeDocument/2006/relationships/tags" Target="../tags/tag306.xml"/><Relationship Id="rId2" Type="http://schemas.openxmlformats.org/officeDocument/2006/relationships/tags" Target="../tags/tag305.xml"/><Relationship Id="rId15" Type="http://schemas.openxmlformats.org/officeDocument/2006/relationships/slideLayout" Target="../slideLayouts/slideLayout1.xml"/><Relationship Id="rId14" Type="http://schemas.openxmlformats.org/officeDocument/2006/relationships/tags" Target="../tags/tag317.xml"/><Relationship Id="rId13" Type="http://schemas.openxmlformats.org/officeDocument/2006/relationships/tags" Target="../tags/tag316.xml"/><Relationship Id="rId12" Type="http://schemas.openxmlformats.org/officeDocument/2006/relationships/tags" Target="../tags/tag315.xml"/><Relationship Id="rId11" Type="http://schemas.openxmlformats.org/officeDocument/2006/relationships/tags" Target="../tags/tag314.xml"/><Relationship Id="rId10" Type="http://schemas.openxmlformats.org/officeDocument/2006/relationships/tags" Target="../tags/tag313.xml"/><Relationship Id="rId1" Type="http://schemas.openxmlformats.org/officeDocument/2006/relationships/tags" Target="../tags/tag304.xml"/></Relationships>
</file>

<file path=ppt/slides/_rels/slide1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20.xml"/><Relationship Id="rId2" Type="http://schemas.openxmlformats.org/officeDocument/2006/relationships/tags" Target="../tags/tag319.xml"/><Relationship Id="rId1" Type="http://schemas.openxmlformats.org/officeDocument/2006/relationships/tags" Target="../tags/tag31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9" Type="http://schemas.openxmlformats.org/officeDocument/2006/relationships/tags" Target="../tags/tag327.xml"/><Relationship Id="rId8" Type="http://schemas.openxmlformats.org/officeDocument/2006/relationships/image" Target="../media/image18.png"/><Relationship Id="rId7" Type="http://schemas.openxmlformats.org/officeDocument/2006/relationships/tags" Target="../tags/tag326.xml"/><Relationship Id="rId6" Type="http://schemas.openxmlformats.org/officeDocument/2006/relationships/tags" Target="../tags/tag325.xml"/><Relationship Id="rId5" Type="http://schemas.openxmlformats.org/officeDocument/2006/relationships/image" Target="../media/image17.png"/><Relationship Id="rId4" Type="http://schemas.openxmlformats.org/officeDocument/2006/relationships/tags" Target="../tags/tag324.xml"/><Relationship Id="rId3" Type="http://schemas.openxmlformats.org/officeDocument/2006/relationships/tags" Target="../tags/tag323.xml"/><Relationship Id="rId2" Type="http://schemas.openxmlformats.org/officeDocument/2006/relationships/tags" Target="../tags/tag322.xml"/><Relationship Id="rId15" Type="http://schemas.openxmlformats.org/officeDocument/2006/relationships/notesSlide" Target="../notesSlides/notesSlide59.xml"/><Relationship Id="rId14" Type="http://schemas.openxmlformats.org/officeDocument/2006/relationships/slideLayout" Target="../slideLayouts/slideLayout1.xml"/><Relationship Id="rId13" Type="http://schemas.openxmlformats.org/officeDocument/2006/relationships/tags" Target="../tags/tag329.xml"/><Relationship Id="rId12" Type="http://schemas.openxmlformats.org/officeDocument/2006/relationships/image" Target="../media/image20.png"/><Relationship Id="rId11" Type="http://schemas.openxmlformats.org/officeDocument/2006/relationships/tags" Target="../tags/tag328.xml"/><Relationship Id="rId10" Type="http://schemas.openxmlformats.org/officeDocument/2006/relationships/image" Target="../media/image19.png"/><Relationship Id="rId1" Type="http://schemas.openxmlformats.org/officeDocument/2006/relationships/tags" Target="../tags/tag321.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s>
</file>

<file path=ppt/slides/_rels/slide120.xml.rels><?xml version="1.0" encoding="UTF-8" standalone="yes"?>
<Relationships xmlns="http://schemas.openxmlformats.org/package/2006/relationships"><Relationship Id="rId9" Type="http://schemas.openxmlformats.org/officeDocument/2006/relationships/tags" Target="../tags/tag341.xml"/><Relationship Id="rId8" Type="http://schemas.openxmlformats.org/officeDocument/2006/relationships/tags" Target="../tags/tag340.xml"/><Relationship Id="rId7" Type="http://schemas.openxmlformats.org/officeDocument/2006/relationships/tags" Target="../tags/tag339.xml"/><Relationship Id="rId6" Type="http://schemas.openxmlformats.org/officeDocument/2006/relationships/tags" Target="../tags/tag338.xml"/><Relationship Id="rId5" Type="http://schemas.openxmlformats.org/officeDocument/2006/relationships/tags" Target="../tags/tag337.xml"/><Relationship Id="rId4" Type="http://schemas.openxmlformats.org/officeDocument/2006/relationships/tags" Target="../tags/tag336.xml"/><Relationship Id="rId3" Type="http://schemas.openxmlformats.org/officeDocument/2006/relationships/tags" Target="../tags/tag335.xml"/><Relationship Id="rId2" Type="http://schemas.openxmlformats.org/officeDocument/2006/relationships/tags" Target="../tags/tag334.xml"/><Relationship Id="rId13" Type="http://schemas.openxmlformats.org/officeDocument/2006/relationships/slideLayout" Target="../slideLayouts/slideLayout2.xml"/><Relationship Id="rId12" Type="http://schemas.openxmlformats.org/officeDocument/2006/relationships/tags" Target="../tags/tag344.xml"/><Relationship Id="rId11" Type="http://schemas.openxmlformats.org/officeDocument/2006/relationships/tags" Target="../tags/tag343.xml"/><Relationship Id="rId10" Type="http://schemas.openxmlformats.org/officeDocument/2006/relationships/tags" Target="../tags/tag342.xml"/><Relationship Id="rId1" Type="http://schemas.openxmlformats.org/officeDocument/2006/relationships/tags" Target="../tags/tag333.xml"/></Relationships>
</file>

<file path=ppt/slides/_rels/slide1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45.xml"/></Relationships>
</file>

<file path=ppt/slides/_rels/slide1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46.xml"/></Relationships>
</file>

<file path=ppt/slides/_rels/slide123.xml.rels><?xml version="1.0" encoding="UTF-8" standalone="yes"?>
<Relationships xmlns="http://schemas.openxmlformats.org/package/2006/relationships"><Relationship Id="rId9" Type="http://schemas.openxmlformats.org/officeDocument/2006/relationships/tags" Target="../tags/tag353.xml"/><Relationship Id="rId8" Type="http://schemas.openxmlformats.org/officeDocument/2006/relationships/image" Target="../media/image18.png"/><Relationship Id="rId7" Type="http://schemas.openxmlformats.org/officeDocument/2006/relationships/tags" Target="../tags/tag352.xml"/><Relationship Id="rId6" Type="http://schemas.openxmlformats.org/officeDocument/2006/relationships/tags" Target="../tags/tag351.xml"/><Relationship Id="rId5" Type="http://schemas.openxmlformats.org/officeDocument/2006/relationships/image" Target="../media/image17.png"/><Relationship Id="rId4" Type="http://schemas.openxmlformats.org/officeDocument/2006/relationships/tags" Target="../tags/tag350.xml"/><Relationship Id="rId3" Type="http://schemas.openxmlformats.org/officeDocument/2006/relationships/tags" Target="../tags/tag349.xml"/><Relationship Id="rId2" Type="http://schemas.openxmlformats.org/officeDocument/2006/relationships/tags" Target="../tags/tag348.xml"/><Relationship Id="rId15" Type="http://schemas.openxmlformats.org/officeDocument/2006/relationships/notesSlide" Target="../notesSlides/notesSlide60.xml"/><Relationship Id="rId14" Type="http://schemas.openxmlformats.org/officeDocument/2006/relationships/slideLayout" Target="../slideLayouts/slideLayout1.xml"/><Relationship Id="rId13" Type="http://schemas.openxmlformats.org/officeDocument/2006/relationships/tags" Target="../tags/tag355.xml"/><Relationship Id="rId12" Type="http://schemas.openxmlformats.org/officeDocument/2006/relationships/image" Target="../media/image20.png"/><Relationship Id="rId11" Type="http://schemas.openxmlformats.org/officeDocument/2006/relationships/tags" Target="../tags/tag354.xml"/><Relationship Id="rId10" Type="http://schemas.openxmlformats.org/officeDocument/2006/relationships/image" Target="../media/image19.png"/><Relationship Id="rId1" Type="http://schemas.openxmlformats.org/officeDocument/2006/relationships/tags" Target="../tags/tag34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7.xml"/><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s>
</file>

<file path=ppt/slides/_rels/slide130.xml.rels><?xml version="1.0" encoding="UTF-8" standalone="yes"?>
<Relationships xmlns="http://schemas.openxmlformats.org/package/2006/relationships"><Relationship Id="rId9" Type="http://schemas.openxmlformats.org/officeDocument/2006/relationships/tags" Target="../tags/tag365.xml"/><Relationship Id="rId8" Type="http://schemas.openxmlformats.org/officeDocument/2006/relationships/image" Target="../media/image18.png"/><Relationship Id="rId7" Type="http://schemas.openxmlformats.org/officeDocument/2006/relationships/tags" Target="../tags/tag364.xml"/><Relationship Id="rId6" Type="http://schemas.openxmlformats.org/officeDocument/2006/relationships/tags" Target="../tags/tag363.xml"/><Relationship Id="rId5" Type="http://schemas.openxmlformats.org/officeDocument/2006/relationships/image" Target="../media/image17.png"/><Relationship Id="rId4" Type="http://schemas.openxmlformats.org/officeDocument/2006/relationships/tags" Target="../tags/tag362.xml"/><Relationship Id="rId3" Type="http://schemas.openxmlformats.org/officeDocument/2006/relationships/tags" Target="../tags/tag361.xml"/><Relationship Id="rId2" Type="http://schemas.openxmlformats.org/officeDocument/2006/relationships/tags" Target="../tags/tag360.xml"/><Relationship Id="rId15" Type="http://schemas.openxmlformats.org/officeDocument/2006/relationships/notesSlide" Target="../notesSlides/notesSlide67.xml"/><Relationship Id="rId14" Type="http://schemas.openxmlformats.org/officeDocument/2006/relationships/slideLayout" Target="../slideLayouts/slideLayout1.xml"/><Relationship Id="rId13" Type="http://schemas.openxmlformats.org/officeDocument/2006/relationships/tags" Target="../tags/tag367.xml"/><Relationship Id="rId12" Type="http://schemas.openxmlformats.org/officeDocument/2006/relationships/image" Target="../media/image20.png"/><Relationship Id="rId11" Type="http://schemas.openxmlformats.org/officeDocument/2006/relationships/tags" Target="../tags/tag366.xml"/><Relationship Id="rId10" Type="http://schemas.openxmlformats.org/officeDocument/2006/relationships/image" Target="../media/image19.png"/><Relationship Id="rId1" Type="http://schemas.openxmlformats.org/officeDocument/2006/relationships/tags" Target="../tags/tag359.xml"/></Relationships>
</file>

<file path=ppt/slides/_rels/slide1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7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7.xml"/><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ags" Target="../tags/tag375.xml"/><Relationship Id="rId4" Type="http://schemas.openxmlformats.org/officeDocument/2006/relationships/tags" Target="../tags/tag374.xml"/><Relationship Id="rId3" Type="http://schemas.openxmlformats.org/officeDocument/2006/relationships/tags" Target="../tags/tag373.xml"/><Relationship Id="rId2" Type="http://schemas.openxmlformats.org/officeDocument/2006/relationships/image" Target="../media/image3.png"/><Relationship Id="rId1" Type="http://schemas.openxmlformats.org/officeDocument/2006/relationships/tags" Target="../tags/tag372.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7.xml"/><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7.xml"/><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7.xml"/><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7.xml"/><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7.xml"/><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png"/><Relationship Id="rId7" Type="http://schemas.openxmlformats.org/officeDocument/2006/relationships/tags" Target="../tags/tag138.xml"/><Relationship Id="rId6" Type="http://schemas.openxmlformats.org/officeDocument/2006/relationships/image" Target="../media/image3.png"/><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tags" Target="../tags/tag140.xml"/><Relationship Id="rId1" Type="http://schemas.openxmlformats.org/officeDocument/2006/relationships/tags" Target="../tags/tag139.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7.xml"/><Relationship Id="rId2" Type="http://schemas.openxmlformats.org/officeDocument/2006/relationships/tags" Target="../tags/tag142.xml"/><Relationship Id="rId1" Type="http://schemas.openxmlformats.org/officeDocument/2006/relationships/tags" Target="../tags/tag14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4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4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4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14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147.xml"/></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7.xml"/><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7.xml"/><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s>
</file>

<file path=ppt/slides/_rels/slide3.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8" Type="http://schemas.openxmlformats.org/officeDocument/2006/relationships/slideLayout" Target="../slideLayouts/slideLayout1.xml"/><Relationship Id="rId17" Type="http://schemas.openxmlformats.org/officeDocument/2006/relationships/image" Target="../media/image4.png"/><Relationship Id="rId16" Type="http://schemas.openxmlformats.org/officeDocument/2006/relationships/tags" Target="../tags/tag84.xml"/><Relationship Id="rId15" Type="http://schemas.openxmlformats.org/officeDocument/2006/relationships/image" Target="../media/image3.png"/><Relationship Id="rId14" Type="http://schemas.openxmlformats.org/officeDocument/2006/relationships/tags" Target="../tags/tag83.xml"/><Relationship Id="rId13" Type="http://schemas.openxmlformats.org/officeDocument/2006/relationships/tags" Target="../tags/tag82.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tags" Target="../tags/tag70.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7.xml"/><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7.xml"/><Relationship Id="rId2" Type="http://schemas.openxmlformats.org/officeDocument/2006/relationships/tags" Target="../tags/tag158.xml"/><Relationship Id="rId1" Type="http://schemas.openxmlformats.org/officeDocument/2006/relationships/tags" Target="../tags/tag157.xml"/></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7.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tags" Target="../tags/tag16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png"/><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image" Target="../media/image3.png"/><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tags" Target="../tags/tag92.xml"/><Relationship Id="rId1" Type="http://schemas.openxmlformats.org/officeDocument/2006/relationships/tags" Target="../tags/tag9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9" Type="http://schemas.openxmlformats.org/officeDocument/2006/relationships/tags" Target="../tags/tag171.xml"/><Relationship Id="rId8" Type="http://schemas.openxmlformats.org/officeDocument/2006/relationships/tags" Target="../tags/tag170.xml"/><Relationship Id="rId7" Type="http://schemas.openxmlformats.org/officeDocument/2006/relationships/tags" Target="../tags/tag169.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tags" Target="../tags/tag164.xml"/><Relationship Id="rId11" Type="http://schemas.openxmlformats.org/officeDocument/2006/relationships/slideLayout" Target="../slideLayouts/slideLayout1.xml"/><Relationship Id="rId10" Type="http://schemas.openxmlformats.org/officeDocument/2006/relationships/tags" Target="../tags/tag172.xml"/><Relationship Id="rId1" Type="http://schemas.openxmlformats.org/officeDocument/2006/relationships/tags" Target="../tags/tag16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tags" Target="../tags/tag94.xml"/><Relationship Id="rId1" Type="http://schemas.openxmlformats.org/officeDocument/2006/relationships/tags" Target="../tags/tag9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6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2.png"/><Relationship Id="rId7" Type="http://schemas.openxmlformats.org/officeDocument/2006/relationships/tags" Target="../tags/tag178.xml"/><Relationship Id="rId6" Type="http://schemas.openxmlformats.org/officeDocument/2006/relationships/image" Target="../media/image11.png"/><Relationship Id="rId5" Type="http://schemas.openxmlformats.org/officeDocument/2006/relationships/tags" Target="../tags/tag177.xml"/><Relationship Id="rId4" Type="http://schemas.openxmlformats.org/officeDocument/2006/relationships/tags" Target="../tags/tag176.xml"/><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s>
</file>

<file path=ppt/slides/_rels/slide67.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7.xml"/><Relationship Id="rId2" Type="http://schemas.openxmlformats.org/officeDocument/2006/relationships/tags" Target="../tags/tag180.xml"/><Relationship Id="rId1" Type="http://schemas.openxmlformats.org/officeDocument/2006/relationships/tags" Target="../tags/tag179.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181.xml"/></Relationships>
</file>

<file path=ppt/slides/_rels/slide69.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7.xml"/><Relationship Id="rId2" Type="http://schemas.openxmlformats.org/officeDocument/2006/relationships/tags" Target="../tags/tag183.xml"/><Relationship Id="rId1" Type="http://schemas.openxmlformats.org/officeDocument/2006/relationships/tags" Target="../tags/tag182.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tags" Target="../tags/tag96.xml"/><Relationship Id="rId1" Type="http://schemas.openxmlformats.org/officeDocument/2006/relationships/tags" Target="../tags/tag95.xml"/></Relationships>
</file>

<file path=ppt/slides/_rels/slide70.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7.xml"/><Relationship Id="rId2" Type="http://schemas.openxmlformats.org/officeDocument/2006/relationships/tags" Target="../tags/tag185.xml"/><Relationship Id="rId1" Type="http://schemas.openxmlformats.org/officeDocument/2006/relationships/tags" Target="../tags/tag184.xml"/></Relationships>
</file>

<file path=ppt/slides/_rels/slide71.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7.xml"/><Relationship Id="rId2" Type="http://schemas.openxmlformats.org/officeDocument/2006/relationships/tags" Target="../tags/tag187.xml"/><Relationship Id="rId1" Type="http://schemas.openxmlformats.org/officeDocument/2006/relationships/tags" Target="../tags/tag186.xml"/></Relationships>
</file>

<file path=ppt/slides/_rels/slide72.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7.xml"/><Relationship Id="rId2" Type="http://schemas.openxmlformats.org/officeDocument/2006/relationships/tags" Target="../tags/tag189.xml"/><Relationship Id="rId1" Type="http://schemas.openxmlformats.org/officeDocument/2006/relationships/tags" Target="../tags/tag188.xml"/></Relationships>
</file>

<file path=ppt/slides/_rels/slide73.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7.xml"/><Relationship Id="rId2" Type="http://schemas.openxmlformats.org/officeDocument/2006/relationships/tags" Target="../tags/tag191.xml"/><Relationship Id="rId1" Type="http://schemas.openxmlformats.org/officeDocument/2006/relationships/tags" Target="../tags/tag190.xml"/></Relationships>
</file>

<file path=ppt/slides/_rels/slide74.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7.xml"/><Relationship Id="rId2" Type="http://schemas.openxmlformats.org/officeDocument/2006/relationships/tags" Target="../tags/tag193.xml"/><Relationship Id="rId1" Type="http://schemas.openxmlformats.org/officeDocument/2006/relationships/tags" Target="../tags/tag192.xml"/></Relationships>
</file>

<file path=ppt/slides/_rels/slide75.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7.xml"/><Relationship Id="rId2" Type="http://schemas.openxmlformats.org/officeDocument/2006/relationships/tags" Target="../tags/tag195.xml"/><Relationship Id="rId1" Type="http://schemas.openxmlformats.org/officeDocument/2006/relationships/tags" Target="../tags/tag194.xml"/></Relationships>
</file>

<file path=ppt/slides/_rels/slide76.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7.xml"/><Relationship Id="rId2" Type="http://schemas.openxmlformats.org/officeDocument/2006/relationships/tags" Target="../tags/tag197.xml"/><Relationship Id="rId1" Type="http://schemas.openxmlformats.org/officeDocument/2006/relationships/tags" Target="../tags/tag196.xml"/></Relationships>
</file>

<file path=ppt/slides/_rels/slide77.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7.xml"/><Relationship Id="rId2" Type="http://schemas.openxmlformats.org/officeDocument/2006/relationships/tags" Target="../tags/tag199.xml"/><Relationship Id="rId1" Type="http://schemas.openxmlformats.org/officeDocument/2006/relationships/tags" Target="../tags/tag198.xml"/></Relationships>
</file>

<file path=ppt/slides/_rels/slide78.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7.xml"/><Relationship Id="rId2" Type="http://schemas.openxmlformats.org/officeDocument/2006/relationships/tags" Target="../tags/tag201.xml"/><Relationship Id="rId1" Type="http://schemas.openxmlformats.org/officeDocument/2006/relationships/tags" Target="../tags/tag200.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s>
</file>

<file path=ppt/slides/_rels/slide80.xml.rels><?xml version="1.0" encoding="UTF-8" standalone="yes"?>
<Relationships xmlns="http://schemas.openxmlformats.org/package/2006/relationships"><Relationship Id="rId5" Type="http://schemas.openxmlformats.org/officeDocument/2006/relationships/notesSlide" Target="../notesSlides/notesSlide41.xml"/><Relationship Id="rId4" Type="http://schemas.openxmlformats.org/officeDocument/2006/relationships/slideLayout" Target="../slideLayouts/slideLayout7.xml"/><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s>
</file>

<file path=ppt/slides/_rels/slide81.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7.xml"/><Relationship Id="rId2" Type="http://schemas.openxmlformats.org/officeDocument/2006/relationships/tags" Target="../tags/tag206.xml"/><Relationship Id="rId1" Type="http://schemas.openxmlformats.org/officeDocument/2006/relationships/tags" Target="../tags/tag205.xml"/></Relationships>
</file>

<file path=ppt/slides/_rels/slide82.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7.xml"/><Relationship Id="rId2" Type="http://schemas.openxmlformats.org/officeDocument/2006/relationships/tags" Target="../tags/tag208.xml"/><Relationship Id="rId1" Type="http://schemas.openxmlformats.org/officeDocument/2006/relationships/tags" Target="../tags/tag207.xml"/></Relationships>
</file>

<file path=ppt/slides/_rels/slide83.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7.xml"/><Relationship Id="rId2" Type="http://schemas.openxmlformats.org/officeDocument/2006/relationships/tags" Target="../tags/tag210.xml"/><Relationship Id="rId1" Type="http://schemas.openxmlformats.org/officeDocument/2006/relationships/tags" Target="../tags/tag209.xml"/></Relationships>
</file>

<file path=ppt/slides/_rels/slide8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2.png"/><Relationship Id="rId7" Type="http://schemas.openxmlformats.org/officeDocument/2006/relationships/tags" Target="../tags/tag216.xml"/><Relationship Id="rId6" Type="http://schemas.openxmlformats.org/officeDocument/2006/relationships/image" Target="../media/image11.png"/><Relationship Id="rId5" Type="http://schemas.openxmlformats.org/officeDocument/2006/relationships/tags" Target="../tags/tag215.xml"/><Relationship Id="rId4" Type="http://schemas.openxmlformats.org/officeDocument/2006/relationships/tags" Target="../tags/tag214.xml"/><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4" Type="http://schemas.openxmlformats.org/officeDocument/2006/relationships/notesSlide" Target="../notesSlides/notesSlide45.xml"/><Relationship Id="rId3" Type="http://schemas.openxmlformats.org/officeDocument/2006/relationships/slideLayout" Target="../slideLayouts/slideLayout7.xml"/><Relationship Id="rId2" Type="http://schemas.openxmlformats.org/officeDocument/2006/relationships/tags" Target="../tags/tag218.xml"/><Relationship Id="rId1" Type="http://schemas.openxmlformats.org/officeDocument/2006/relationships/tags" Target="../tags/tag217.xml"/></Relationships>
</file>

<file path=ppt/slides/_rels/slide8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png"/><Relationship Id="rId7" Type="http://schemas.openxmlformats.org/officeDocument/2006/relationships/tags" Target="../tags/tag224.xml"/><Relationship Id="rId6" Type="http://schemas.openxmlformats.org/officeDocument/2006/relationships/image" Target="../media/image3.png"/><Relationship Id="rId5" Type="http://schemas.openxmlformats.org/officeDocument/2006/relationships/tags" Target="../tags/tag223.xml"/><Relationship Id="rId4" Type="http://schemas.openxmlformats.org/officeDocument/2006/relationships/tags" Target="../tags/tag222.xml"/><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5.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226.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s>
</file>

<file path=ppt/slides/_rels/slide90.xml.rels><?xml version="1.0" encoding="UTF-8" standalone="yes"?>
<Relationships xmlns="http://schemas.openxmlformats.org/package/2006/relationships"><Relationship Id="rId4" Type="http://schemas.openxmlformats.org/officeDocument/2006/relationships/notesSlide" Target="../notesSlides/notesSlide47.xml"/><Relationship Id="rId3" Type="http://schemas.openxmlformats.org/officeDocument/2006/relationships/slideLayout" Target="../slideLayouts/slideLayout7.xml"/><Relationship Id="rId2" Type="http://schemas.openxmlformats.org/officeDocument/2006/relationships/tags" Target="../tags/tag228.xml"/><Relationship Id="rId1" Type="http://schemas.openxmlformats.org/officeDocument/2006/relationships/tags" Target="../tags/tag227.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29.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3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4" Type="http://schemas.openxmlformats.org/officeDocument/2006/relationships/notesSlide" Target="../notesSlides/notesSlide49.xml"/><Relationship Id="rId3" Type="http://schemas.openxmlformats.org/officeDocument/2006/relationships/slideLayout" Target="../slideLayouts/slideLayout7.xml"/><Relationship Id="rId2" Type="http://schemas.openxmlformats.org/officeDocument/2006/relationships/tags" Target="../tags/tag232.xml"/><Relationship Id="rId1" Type="http://schemas.openxmlformats.org/officeDocument/2006/relationships/tags" Target="../tags/tag231.xml"/></Relationships>
</file>

<file path=ppt/slides/_rels/slide95.xml.rels><?xml version="1.0" encoding="UTF-8" standalone="yes"?>
<Relationships xmlns="http://schemas.openxmlformats.org/package/2006/relationships"><Relationship Id="rId6" Type="http://schemas.openxmlformats.org/officeDocument/2006/relationships/notesSlide" Target="../notesSlides/notesSlide50.xml"/><Relationship Id="rId5" Type="http://schemas.openxmlformats.org/officeDocument/2006/relationships/slideLayout" Target="../slideLayouts/slideLayout7.xml"/><Relationship Id="rId4" Type="http://schemas.openxmlformats.org/officeDocument/2006/relationships/tags" Target="../tags/tag236.xml"/><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tags" Target="../tags/tag233.xml"/></Relationships>
</file>

<file path=ppt/slides/_rels/slide96.xml.rels><?xml version="1.0" encoding="UTF-8" standalone="yes"?>
<Relationships xmlns="http://schemas.openxmlformats.org/package/2006/relationships"><Relationship Id="rId6" Type="http://schemas.openxmlformats.org/officeDocument/2006/relationships/notesSlide" Target="../notesSlides/notesSlide51.xml"/><Relationship Id="rId5" Type="http://schemas.openxmlformats.org/officeDocument/2006/relationships/slideLayout" Target="../slideLayouts/slideLayout7.xml"/><Relationship Id="rId4" Type="http://schemas.openxmlformats.org/officeDocument/2006/relationships/tags" Target="../tags/tag240.xml"/><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s>
</file>

<file path=ppt/slides/_rels/slide97.xml.rels><?xml version="1.0" encoding="UTF-8" standalone="yes"?>
<Relationships xmlns="http://schemas.openxmlformats.org/package/2006/relationships"><Relationship Id="rId4" Type="http://schemas.openxmlformats.org/officeDocument/2006/relationships/notesSlide" Target="../notesSlides/notesSlide52.xml"/><Relationship Id="rId3" Type="http://schemas.openxmlformats.org/officeDocument/2006/relationships/slideLayout" Target="../slideLayouts/slideLayout7.xml"/><Relationship Id="rId2" Type="http://schemas.openxmlformats.org/officeDocument/2006/relationships/tags" Target="../tags/tag242.xml"/><Relationship Id="rId1" Type="http://schemas.openxmlformats.org/officeDocument/2006/relationships/tags" Target="../tags/tag24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5" Type="http://schemas.openxmlformats.org/officeDocument/2006/relationships/notesSlide" Target="../notesSlides/notesSlide53.xml"/><Relationship Id="rId4" Type="http://schemas.openxmlformats.org/officeDocument/2006/relationships/slideLayout" Target="../slideLayouts/slideLayout7.xml"/><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tags" Target="../tags/tag2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0" y="1524000"/>
            <a:ext cx="12192635" cy="3216910"/>
          </a:xfrm>
          <a:prstGeom prst="rect">
            <a:avLst/>
          </a:prstGeom>
          <a:solidFill>
            <a:schemeClr val="accent2">
              <a:lumMod val="20000"/>
              <a:lumOff val="80000"/>
            </a:schemeClr>
          </a:solidFill>
        </p:spPr>
        <p:txBody>
          <a:bodyPr wrap="square" rtlCol="0">
            <a:noAutofit/>
          </a:bodyPr>
          <a:lstStyle/>
          <a:p>
            <a:endParaRPr lang="zh-CN" altLang="en-US"/>
          </a:p>
        </p:txBody>
      </p:sp>
      <p:sp>
        <p:nvSpPr>
          <p:cNvPr id="100" name="文本框 99"/>
          <p:cNvSpPr txBox="1"/>
          <p:nvPr/>
        </p:nvSpPr>
        <p:spPr>
          <a:xfrm>
            <a:off x="138430" y="1830070"/>
            <a:ext cx="11591925" cy="2604770"/>
          </a:xfrm>
          <a:prstGeom prst="rect">
            <a:avLst/>
          </a:prstGeom>
          <a:noFill/>
          <a:ln w="9525">
            <a:noFill/>
          </a:ln>
        </p:spPr>
        <p:txBody>
          <a:bodyPr wrap="square">
            <a:noAutofit/>
            <a:scene3d>
              <a:camera prst="orthographicFront"/>
              <a:lightRig rig="threePt" dir="t"/>
            </a:scene3d>
          </a:bodyPr>
          <a:lstStyle/>
          <a:p>
            <a:pPr indent="0" algn="ctr" fontAlgn="auto">
              <a:lnSpc>
                <a:spcPct val="150000"/>
              </a:lnSpc>
            </a:pPr>
            <a:r>
              <a:rPr lang="zh-CN" sz="5000" b="1">
                <a:solidFill>
                  <a:srgbClr val="693325"/>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黑体" panose="02010609060101010101" charset="-122"/>
              </a:rPr>
              <a:t>江苏</a:t>
            </a:r>
            <a:r>
              <a:rPr lang="en-US" altLang="zh-CN" sz="5000" b="1">
                <a:solidFill>
                  <a:srgbClr val="693325"/>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黑体" panose="02010609060101010101" charset="-122"/>
              </a:rPr>
              <a:t>G4 </a:t>
            </a:r>
            <a:r>
              <a:rPr sz="5000" b="1">
                <a:solidFill>
                  <a:srgbClr val="693325"/>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黑体" panose="02010609060101010101" charset="-122"/>
              </a:rPr>
              <a:t>2025届高三阶段调研</a:t>
            </a:r>
            <a:endParaRPr sz="5000" b="1">
              <a:solidFill>
                <a:srgbClr val="693325"/>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黑体" panose="02010609060101010101" charset="-122"/>
            </a:endParaRPr>
          </a:p>
          <a:p>
            <a:pPr indent="0" algn="ctr" fontAlgn="auto">
              <a:lnSpc>
                <a:spcPct val="150000"/>
              </a:lnSpc>
            </a:pPr>
            <a:r>
              <a:rPr sz="5000" b="1">
                <a:solidFill>
                  <a:srgbClr val="693325"/>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黑体" panose="02010609060101010101" charset="-122"/>
              </a:rPr>
              <a:t>语文学科</a:t>
            </a:r>
            <a:endParaRPr sz="5000" b="1">
              <a:solidFill>
                <a:srgbClr val="693325"/>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黑体" panose="02010609060101010101" charset="-122"/>
            </a:endParaRPr>
          </a:p>
        </p:txBody>
      </p:sp>
      <p:sp>
        <p:nvSpPr>
          <p:cNvPr id="5" name="文本框 4"/>
          <p:cNvSpPr txBox="1"/>
          <p:nvPr>
            <p:custDataLst>
              <p:tags r:id="rId1"/>
            </p:custDataLst>
          </p:nvPr>
        </p:nvSpPr>
        <p:spPr>
          <a:xfrm>
            <a:off x="4536440" y="5321300"/>
            <a:ext cx="3606165" cy="975995"/>
          </a:xfrm>
          <a:prstGeom prst="rect">
            <a:avLst/>
          </a:prstGeom>
          <a:noFill/>
        </p:spPr>
        <p:txBody>
          <a:bodyPr wrap="square" rtlCol="0" anchor="t">
            <a:spAutoFit/>
          </a:bodyPr>
          <a:lstStyle/>
          <a:p>
            <a:pPr algn="ctr">
              <a:lnSpc>
                <a:spcPct val="80000"/>
              </a:lnSpc>
            </a:pPr>
            <a:r>
              <a:rPr lang="zh-CN" altLang="en-US" sz="2400" b="1" dirty="0">
                <a:solidFill>
                  <a:srgbClr val="000000"/>
                </a:solidFill>
                <a:latin typeface="仿宋" panose="02010609060101010101" charset="-122"/>
                <a:ea typeface="仿宋" panose="02010609060101010101" charset="-122"/>
                <a:cs typeface="仿宋" panose="02010609060101010101" charset="-122"/>
                <a:sym typeface="+mn-ea"/>
              </a:rPr>
              <a:t>编拟：苏派高中语文团队</a:t>
            </a:r>
            <a:endParaRPr lang="zh-CN" altLang="en-US" sz="2400" b="1" dirty="0">
              <a:solidFill>
                <a:srgbClr val="000000"/>
              </a:solidFill>
              <a:latin typeface="仿宋" panose="02010609060101010101" charset="-122"/>
              <a:ea typeface="仿宋" panose="02010609060101010101" charset="-122"/>
              <a:cs typeface="仿宋" panose="02010609060101010101" charset="-122"/>
            </a:endParaRPr>
          </a:p>
          <a:p>
            <a:pPr algn="ctr">
              <a:lnSpc>
                <a:spcPct val="80000"/>
              </a:lnSpc>
            </a:pPr>
            <a:endParaRPr lang="en-US" altLang="zh-CN" sz="2400" b="1" dirty="0">
              <a:solidFill>
                <a:srgbClr val="000000"/>
              </a:solidFill>
              <a:latin typeface="仿宋" panose="02010609060101010101" charset="-122"/>
              <a:ea typeface="仿宋" panose="02010609060101010101" charset="-122"/>
              <a:cs typeface="仿宋" panose="02010609060101010101" charset="-122"/>
              <a:sym typeface="+mn-ea"/>
            </a:endParaRPr>
          </a:p>
          <a:p>
            <a:pPr algn="ctr">
              <a:lnSpc>
                <a:spcPct val="80000"/>
              </a:lnSpc>
            </a:pPr>
            <a:r>
              <a:rPr lang="en-US" altLang="zh-CN" sz="2400" b="1" dirty="0">
                <a:solidFill>
                  <a:srgbClr val="000000"/>
                </a:solidFill>
                <a:latin typeface="仿宋" panose="02010609060101010101" charset="-122"/>
                <a:ea typeface="仿宋" panose="02010609060101010101" charset="-122"/>
                <a:cs typeface="仿宋" panose="02010609060101010101" charset="-122"/>
                <a:sym typeface="+mn-ea"/>
              </a:rPr>
              <a:t>2025.02.07</a:t>
            </a:r>
            <a:endParaRPr lang="en-US" altLang="zh-CN" sz="2400" b="1" dirty="0">
              <a:solidFill>
                <a:srgbClr val="000000"/>
              </a:solidFill>
              <a:latin typeface="仿宋" panose="02010609060101010101" charset="-122"/>
              <a:ea typeface="仿宋" panose="02010609060101010101" charset="-122"/>
              <a:cs typeface="仿宋" panose="02010609060101010101" charset="-122"/>
              <a:sym typeface="+mn-ea"/>
            </a:endParaRPr>
          </a:p>
        </p:txBody>
      </p:sp>
      <p:sp>
        <p:nvSpPr>
          <p:cNvPr id="3" name="文本框 2"/>
          <p:cNvSpPr txBox="1"/>
          <p:nvPr>
            <p:custDataLst>
              <p:tags r:id="rId2"/>
            </p:custDataLst>
          </p:nvPr>
        </p:nvSpPr>
        <p:spPr>
          <a:xfrm>
            <a:off x="9966325" y="76835"/>
            <a:ext cx="2023745" cy="460375"/>
          </a:xfrm>
          <a:prstGeom prst="rect">
            <a:avLst/>
          </a:prstGeom>
          <a:solidFill>
            <a:schemeClr val="accent2">
              <a:lumMod val="40000"/>
              <a:lumOff val="60000"/>
            </a:schemeClr>
          </a:solidFill>
        </p:spPr>
        <p:txBody>
          <a:bodyPr wrap="square" rtlCol="0" anchor="t">
            <a:spAutoFit/>
          </a:bodyPr>
          <a:lstStyle/>
          <a:p>
            <a:r>
              <a:rPr lang="zh-CN" altLang="en-US" sz="2400" b="1" dirty="0">
                <a:solidFill>
                  <a:schemeClr val="tx1">
                    <a:lumMod val="85000"/>
                    <a:lumOff val="15000"/>
                  </a:schemeClr>
                </a:solidFill>
                <a:latin typeface="仿宋" panose="02010609060101010101" charset="-122"/>
                <a:ea typeface="仿宋" panose="02010609060101010101" charset="-122"/>
                <a:cs typeface="仿宋" panose="02010609060101010101" charset="-122"/>
                <a:sym typeface="+mn-ea"/>
              </a:rPr>
              <a:t>苏派高中语文</a:t>
            </a:r>
            <a:endParaRPr lang="zh-CN" altLang="en-US" sz="2400" b="1" dirty="0">
              <a:solidFill>
                <a:schemeClr val="tx1">
                  <a:lumMod val="85000"/>
                  <a:lumOff val="15000"/>
                </a:schemeClr>
              </a:solidFill>
              <a:latin typeface="仿宋" panose="02010609060101010101" charset="-122"/>
              <a:ea typeface="仿宋" panose="02010609060101010101" charset="-122"/>
              <a:cs typeface="仿宋" panose="02010609060101010101" charset="-122"/>
              <a:sym typeface="+mn-ea"/>
            </a:endParaRPr>
          </a:p>
        </p:txBody>
      </p:sp>
      <p:pic>
        <p:nvPicPr>
          <p:cNvPr id="118" name="图片 117"/>
          <p:cNvPicPr/>
          <p:nvPr/>
        </p:nvPicPr>
        <p:blipFill>
          <a:blip r:embed="rId3">
            <a:clrChange>
              <a:clrFrom>
                <a:srgbClr val="CCE7D6">
                  <a:alpha val="100000"/>
                </a:srgbClr>
              </a:clrFrom>
              <a:clrTo>
                <a:srgbClr val="CCE7D6">
                  <a:alpha val="100000"/>
                  <a:alpha val="0"/>
                </a:srgbClr>
              </a:clrTo>
            </a:clrChange>
          </a:blip>
          <a:srcRect b="10921"/>
          <a:stretch>
            <a:fillRect/>
          </a:stretch>
        </p:blipFill>
        <p:spPr>
          <a:xfrm>
            <a:off x="0" y="6985"/>
            <a:ext cx="2995930" cy="429450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8585" y="466725"/>
            <a:ext cx="9389110" cy="6135370"/>
          </a:xfrm>
          <a:prstGeom prst="rect">
            <a:avLst/>
          </a:prstGeom>
          <a:noFill/>
          <a:ln>
            <a:solidFill>
              <a:schemeClr val="accent1"/>
            </a:solidFill>
          </a:ln>
        </p:spPr>
        <p:txBody>
          <a:bodyPr wrap="square" rtlCol="0" anchor="t">
            <a:noAutofit/>
          </a:bodyPr>
          <a:p>
            <a:pPr lvl="0" indent="457200" algn="l">
              <a:buClrTx/>
              <a:buSzTx/>
              <a:buFontTx/>
            </a:pPr>
            <a:r>
              <a:rPr lang="zh-CN" altLang="en-US" sz="2400" b="1">
                <a:latin typeface="楷体" panose="02010609060101010101" charset="-122"/>
                <a:ea typeface="楷体" panose="02010609060101010101" charset="-122"/>
                <a:cs typeface="楷体" panose="02010609060101010101" charset="-122"/>
                <a:sym typeface="+mn-ea"/>
              </a:rPr>
              <a:t>人工智能具有数量大、范围广的领域技能，这为其创新奠定了基础。但是它们是否拥有创造性思维技能呢？事实上，即便是对于人类创造性思维的本质和来源的理解，我们也尚在探索之中。学者普遍认为，创造力的产生是一个复杂的生理过程，需要大脑多个区域的协调，涉及多种能力的协同。不过，我们确实发现一些特定的思维认知方式可能</a:t>
            </a:r>
            <a:r>
              <a:rPr lang="zh-CN" altLang="en-US" sz="2400" b="1">
                <a:latin typeface="楷体" panose="02010609060101010101" charset="-122"/>
                <a:ea typeface="楷体" panose="02010609060101010101" charset="-122"/>
                <a:cs typeface="楷体" panose="02010609060101010101" charset="-122"/>
                <a:sym typeface="+mn-ea"/>
              </a:rPr>
              <a:t>和创造力的产生有关。比如具有发散性思维的人会跳出既有思维框架，提供更多样的想法和</a:t>
            </a:r>
            <a:r>
              <a:rPr lang="zh-CN" altLang="en-US" sz="2400" b="1">
                <a:latin typeface="楷体" panose="02010609060101010101" charset="-122"/>
                <a:ea typeface="楷体" panose="02010609060101010101" charset="-122"/>
                <a:cs typeface="楷体" panose="02010609060101010101" charset="-122"/>
                <a:sym typeface="+mn-ea"/>
              </a:rPr>
              <a:t>解决方案；具有矛盾思维的人更容易接收差异，能够根据环境和实际条件重构自己的认知。如果我们能够准确识别、理解人类的创造性思维，那么</a:t>
            </a:r>
            <a:r>
              <a:rPr lang="en-US" altLang="zh-CN" sz="2400" b="1">
                <a:solidFill>
                  <a:schemeClr val="accent1"/>
                </a:solidFill>
                <a:latin typeface="楷体" panose="02010609060101010101" charset="-122"/>
                <a:ea typeface="楷体" panose="02010609060101010101" charset="-122"/>
                <a:cs typeface="楷体" panose="02010609060101010101" charset="-122"/>
                <a:sym typeface="+mn-ea"/>
              </a:rPr>
              <a:t>将来人工智能</a:t>
            </a:r>
            <a:r>
              <a:rPr lang="en-US" altLang="zh-CN" sz="2400" b="1" u="sng">
                <a:solidFill>
                  <a:schemeClr val="accent1"/>
                </a:solidFill>
                <a:latin typeface="楷体" panose="02010609060101010101" charset="-122"/>
                <a:ea typeface="楷体" panose="02010609060101010101" charset="-122"/>
                <a:cs typeface="楷体" panose="02010609060101010101" charset="-122"/>
                <a:sym typeface="+mn-ea"/>
              </a:rPr>
              <a:t>可能</a:t>
            </a:r>
            <a:r>
              <a:rPr lang="en-US" altLang="zh-CN" sz="2400" b="1">
                <a:solidFill>
                  <a:schemeClr val="accent1"/>
                </a:solidFill>
                <a:latin typeface="楷体" panose="02010609060101010101" charset="-122"/>
                <a:ea typeface="楷体" panose="02010609060101010101" charset="-122"/>
                <a:cs typeface="楷体" panose="02010609060101010101" charset="-122"/>
                <a:sym typeface="+mn-ea"/>
              </a:rPr>
              <a:t>凭借更加丰富的数据训练集达到比人类更高的创造力水平</a:t>
            </a:r>
            <a:r>
              <a:rPr lang="en-US" altLang="zh-CN" sz="2400" b="1">
                <a:solidFill>
                  <a:schemeClr val="accent1"/>
                </a:solidFill>
                <a:latin typeface="楷体" panose="02010609060101010101" charset="-122"/>
                <a:ea typeface="楷体" panose="02010609060101010101" charset="-122"/>
                <a:cs typeface="楷体" panose="02010609060101010101" charset="-122"/>
                <a:sym typeface="+mn-ea"/>
              </a:rPr>
              <a:t>(1C)</a:t>
            </a:r>
            <a:r>
              <a:rPr lang="zh-CN" altLang="en-US" sz="2400" b="1">
                <a:latin typeface="楷体" panose="02010609060101010101" charset="-122"/>
                <a:ea typeface="楷体" panose="02010609060101010101" charset="-122"/>
                <a:cs typeface="楷体" panose="02010609060101010101" charset="-122"/>
                <a:sym typeface="+mn-ea"/>
              </a:rPr>
              <a:t>。</a:t>
            </a:r>
            <a:endParaRPr lang="zh-CN" altLang="en-US" sz="24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zh-CN" altLang="en-US" sz="2400" b="1">
                <a:latin typeface="楷体" panose="02010609060101010101" charset="-122"/>
                <a:ea typeface="楷体" panose="02010609060101010101" charset="-122"/>
                <a:cs typeface="楷体" panose="02010609060101010101" charset="-122"/>
                <a:sym typeface="+mn-ea"/>
              </a:rPr>
              <a:t>然而，</a:t>
            </a:r>
            <a:r>
              <a:rPr lang="zh-CN" altLang="en-US" sz="2400" b="1">
                <a:solidFill>
                  <a:srgbClr val="FFC000"/>
                </a:solidFill>
                <a:latin typeface="楷体" panose="02010609060101010101" charset="-122"/>
                <a:ea typeface="楷体" panose="02010609060101010101" charset="-122"/>
                <a:cs typeface="楷体" panose="02010609060101010101" charset="-122"/>
                <a:sym typeface="+mn-ea"/>
              </a:rPr>
              <a:t>人类在创作过程中很多的</a:t>
            </a:r>
            <a:r>
              <a:rPr lang="en-US" altLang="zh-CN" sz="2400" b="1">
                <a:solidFill>
                  <a:srgbClr val="FFC000"/>
                </a:solidFill>
                <a:latin typeface="楷体" panose="02010609060101010101" charset="-122"/>
                <a:ea typeface="楷体" panose="02010609060101010101" charset="-122"/>
                <a:cs typeface="楷体" panose="02010609060101010101" charset="-122"/>
                <a:sym typeface="+mn-ea"/>
              </a:rPr>
              <a:t>“</a:t>
            </a:r>
            <a:r>
              <a:rPr lang="zh-CN" altLang="en-US" sz="2400" b="1">
                <a:solidFill>
                  <a:srgbClr val="FFC000"/>
                </a:solidFill>
                <a:latin typeface="楷体" panose="02010609060101010101" charset="-122"/>
                <a:ea typeface="楷体" panose="02010609060101010101" charset="-122"/>
                <a:cs typeface="楷体" panose="02010609060101010101" charset="-122"/>
                <a:sym typeface="+mn-ea"/>
              </a:rPr>
              <a:t>灵光一现</a:t>
            </a:r>
            <a:r>
              <a:rPr lang="en-US" altLang="zh-CN" sz="2400" b="1">
                <a:solidFill>
                  <a:srgbClr val="FFC000"/>
                </a:solidFill>
                <a:latin typeface="楷体" panose="02010609060101010101" charset="-122"/>
                <a:ea typeface="楷体" panose="02010609060101010101" charset="-122"/>
                <a:cs typeface="楷体" panose="02010609060101010101" charset="-122"/>
                <a:sym typeface="+mn-ea"/>
              </a:rPr>
              <a:t>”</a:t>
            </a:r>
            <a:r>
              <a:rPr lang="zh-CN" altLang="en-US" sz="2400" b="1">
                <a:solidFill>
                  <a:srgbClr val="FFC000"/>
                </a:solidFill>
                <a:latin typeface="楷体" panose="02010609060101010101" charset="-122"/>
                <a:ea typeface="楷体" panose="02010609060101010101" charset="-122"/>
                <a:cs typeface="楷体" panose="02010609060101010101" charset="-122"/>
                <a:sym typeface="+mn-ea"/>
              </a:rPr>
              <a:t>是很难用模型去刻画的。我们经常在艺术家的创作中观察到一些</a:t>
            </a:r>
            <a:r>
              <a:rPr lang="zh-CN" altLang="en-US" sz="2400" b="1" u="sng">
                <a:solidFill>
                  <a:srgbClr val="FFC000"/>
                </a:solidFill>
                <a:latin typeface="楷体" panose="02010609060101010101" charset="-122"/>
                <a:ea typeface="楷体" panose="02010609060101010101" charset="-122"/>
                <a:cs typeface="楷体" panose="02010609060101010101" charset="-122"/>
                <a:sym typeface="+mn-ea"/>
              </a:rPr>
              <a:t>独特的习惯</a:t>
            </a:r>
            <a:r>
              <a:rPr lang="zh-CN" altLang="en-US" sz="2400" b="1">
                <a:solidFill>
                  <a:srgbClr val="FFC000"/>
                </a:solidFill>
                <a:latin typeface="楷体" panose="02010609060101010101" charset="-122"/>
                <a:ea typeface="楷体" panose="02010609060101010101" charset="-122"/>
                <a:cs typeface="楷体" panose="02010609060101010101" charset="-122"/>
                <a:sym typeface="+mn-ea"/>
              </a:rPr>
              <a:t>，这些似乎都是他们产生创意的催化剂（</a:t>
            </a:r>
            <a:r>
              <a:rPr lang="en-US" altLang="zh-CN" sz="2400" b="1">
                <a:solidFill>
                  <a:srgbClr val="FFC000"/>
                </a:solidFill>
                <a:latin typeface="楷体" panose="02010609060101010101" charset="-122"/>
                <a:ea typeface="楷体" panose="02010609060101010101" charset="-122"/>
                <a:cs typeface="楷体" panose="02010609060101010101" charset="-122"/>
                <a:sym typeface="+mn-ea"/>
              </a:rPr>
              <a:t>3A</a:t>
            </a:r>
            <a:r>
              <a:rPr lang="zh-CN" altLang="en-US" sz="2400" b="1">
                <a:solidFill>
                  <a:srgbClr val="FFC000"/>
                </a:solidFill>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。许多人在学习或工作时也会经历突然灵光一闪，思路豁然开朗的时刻。这类创意的产生过程难以被完全理解或模拟，它们反映了</a:t>
            </a:r>
            <a:r>
              <a:rPr lang="zh-CN" altLang="en-US" sz="2400" b="1">
                <a:solidFill>
                  <a:schemeClr val="accent5">
                    <a:lumMod val="75000"/>
                  </a:schemeClr>
                </a:solidFill>
                <a:latin typeface="楷体" panose="02010609060101010101" charset="-122"/>
                <a:ea typeface="楷体" panose="02010609060101010101" charset="-122"/>
                <a:cs typeface="楷体" panose="02010609060101010101" charset="-122"/>
                <a:sym typeface="+mn-ea"/>
              </a:rPr>
              <a:t>人类创造力的独特性和不可预测性（</a:t>
            </a:r>
            <a:r>
              <a:rPr lang="en-US" altLang="zh-CN" sz="2400" b="1">
                <a:solidFill>
                  <a:schemeClr val="accent5">
                    <a:lumMod val="75000"/>
                  </a:schemeClr>
                </a:solidFill>
                <a:latin typeface="楷体" panose="02010609060101010101" charset="-122"/>
                <a:ea typeface="楷体" panose="02010609060101010101" charset="-122"/>
                <a:cs typeface="楷体" panose="02010609060101010101" charset="-122"/>
                <a:sym typeface="+mn-ea"/>
              </a:rPr>
              <a:t>2B</a:t>
            </a:r>
            <a:r>
              <a:rPr lang="zh-CN" altLang="en-US" sz="2400" b="1">
                <a:solidFill>
                  <a:schemeClr val="accent5">
                    <a:lumMod val="75000"/>
                  </a:schemeClr>
                </a:solidFill>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，是目前人工智能难以模仿的，也是人类创造力的源</a:t>
            </a:r>
            <a:r>
              <a:rPr lang="zh-CN" altLang="en-US" sz="2800" b="1">
                <a:latin typeface="楷体" panose="02010609060101010101" charset="-122"/>
                <a:ea typeface="楷体" panose="02010609060101010101" charset="-122"/>
                <a:cs typeface="楷体" panose="02010609060101010101" charset="-122"/>
                <a:sym typeface="+mn-ea"/>
              </a:rPr>
              <a:t>泉。</a:t>
            </a:r>
            <a:endParaRPr lang="en-US" altLang="zh-CN" sz="2800" b="1">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nvSpPr>
        <p:spPr>
          <a:xfrm>
            <a:off x="9314815" y="4113530"/>
            <a:ext cx="2754630" cy="787400"/>
          </a:xfrm>
          <a:prstGeom prst="rect">
            <a:avLst/>
          </a:prstGeom>
          <a:noFill/>
        </p:spPr>
        <p:txBody>
          <a:bodyPr wrap="square" rtlCol="0">
            <a:noAutofit/>
          </a:bodyPr>
          <a:p>
            <a:endParaRPr lang="zh-CN" altLang="en-US" sz="2400" b="1">
              <a:solidFill>
                <a:srgbClr val="C00000"/>
              </a:solidFill>
              <a:latin typeface="宋体" panose="02010600030101010101" pitchFamily="2" charset="-122"/>
              <a:ea typeface="宋体" panose="02010600030101010101" pitchFamily="2" charset="-122"/>
              <a:cs typeface="楷体" panose="02010609060101010101" charset="-122"/>
            </a:endParaRPr>
          </a:p>
        </p:txBody>
      </p:sp>
      <p:sp>
        <p:nvSpPr>
          <p:cNvPr id="4" name="文本框 3"/>
          <p:cNvSpPr txBox="1"/>
          <p:nvPr/>
        </p:nvSpPr>
        <p:spPr>
          <a:xfrm>
            <a:off x="9698355" y="466090"/>
            <a:ext cx="2266950" cy="6136640"/>
          </a:xfrm>
          <a:prstGeom prst="rect">
            <a:avLst/>
          </a:prstGeom>
          <a:noFill/>
          <a:ln>
            <a:solidFill>
              <a:schemeClr val="accent1"/>
            </a:solidFill>
          </a:ln>
        </p:spPr>
        <p:txBody>
          <a:bodyPr wrap="square" rtlCol="0" anchor="t">
            <a:noAutofit/>
          </a:bodyPr>
          <a:p>
            <a:pPr algn="just" defTabSz="914400" fontAlgn="auto">
              <a:lnSpc>
                <a:spcPts val="2400"/>
              </a:lnSpc>
              <a:buClrTx/>
              <a:buSzTx/>
              <a:buFontTx/>
            </a:pPr>
            <a:endParaRPr lang="zh-CN" altLang="en-US" sz="2800" dirty="0">
              <a:solidFill>
                <a:srgbClr val="FF0000"/>
              </a:solidFill>
              <a:latin typeface="宋体" panose="02010600030101010101" pitchFamily="2" charset="-122"/>
              <a:ea typeface="宋体" panose="02010600030101010101" pitchFamily="2" charset="-122"/>
              <a:sym typeface="+mn-ea"/>
            </a:endParaRPr>
          </a:p>
          <a:p>
            <a:pPr algn="just" defTabSz="914400" fontAlgn="auto">
              <a:lnSpc>
                <a:spcPts val="2400"/>
              </a:lnSpc>
              <a:buClrTx/>
              <a:buSzTx/>
              <a:buFontTx/>
            </a:pPr>
            <a:endParaRPr lang="zh-CN" altLang="en-US" sz="2800" dirty="0">
              <a:solidFill>
                <a:srgbClr val="FF0000"/>
              </a:solidFill>
              <a:latin typeface="宋体" panose="02010600030101010101" pitchFamily="2" charset="-122"/>
              <a:ea typeface="宋体" panose="02010600030101010101" pitchFamily="2" charset="-122"/>
              <a:sym typeface="+mn-ea"/>
            </a:endParaRPr>
          </a:p>
          <a:p>
            <a:pPr algn="just" defTabSz="914400" fontAlgn="auto">
              <a:lnSpc>
                <a:spcPts val="2400"/>
              </a:lnSpc>
              <a:buClrTx/>
              <a:buSzTx/>
              <a:buFontTx/>
            </a:pPr>
            <a:endParaRPr lang="zh-CN" altLang="en-US" sz="2800" dirty="0">
              <a:solidFill>
                <a:srgbClr val="FF0000"/>
              </a:solidFill>
              <a:latin typeface="宋体" panose="02010600030101010101" pitchFamily="2" charset="-122"/>
              <a:ea typeface="宋体" panose="02010600030101010101" pitchFamily="2" charset="-122"/>
              <a:sym typeface="+mn-ea"/>
            </a:endParaRPr>
          </a:p>
          <a:p>
            <a:pPr algn="just" defTabSz="914400" fontAlgn="auto">
              <a:lnSpc>
                <a:spcPts val="2400"/>
              </a:lnSpc>
              <a:buClrTx/>
              <a:buSzTx/>
              <a:buFontTx/>
            </a:pPr>
            <a:endParaRPr lang="zh-CN" altLang="en-US" sz="2800" dirty="0">
              <a:solidFill>
                <a:srgbClr val="FF0000"/>
              </a:solidFill>
              <a:latin typeface="宋体" panose="02010600030101010101" pitchFamily="2" charset="-122"/>
              <a:ea typeface="宋体" panose="02010600030101010101" pitchFamily="2" charset="-122"/>
              <a:sym typeface="+mn-ea"/>
            </a:endParaRPr>
          </a:p>
          <a:p>
            <a:pPr algn="just" defTabSz="914400" fontAlgn="auto">
              <a:lnSpc>
                <a:spcPts val="2400"/>
              </a:lnSpc>
              <a:buClrTx/>
              <a:buSzTx/>
              <a:buFontTx/>
            </a:pPr>
            <a:endParaRPr lang="zh-CN" altLang="en-US" sz="2800" dirty="0">
              <a:solidFill>
                <a:srgbClr val="FF0000"/>
              </a:solidFill>
              <a:latin typeface="宋体" panose="02010600030101010101" pitchFamily="2" charset="-122"/>
              <a:ea typeface="宋体" panose="02010600030101010101" pitchFamily="2" charset="-122"/>
              <a:sym typeface="+mn-ea"/>
            </a:endParaRPr>
          </a:p>
          <a:p>
            <a:pPr algn="just" defTabSz="914400" fontAlgn="auto">
              <a:lnSpc>
                <a:spcPts val="2400"/>
              </a:lnSpc>
              <a:buClrTx/>
              <a:buSzTx/>
              <a:buFontTx/>
            </a:pPr>
            <a:endParaRPr lang="zh-CN" altLang="en-US" sz="2800" dirty="0">
              <a:solidFill>
                <a:srgbClr val="FF0000"/>
              </a:solidFill>
              <a:latin typeface="宋体" panose="02010600030101010101" pitchFamily="2" charset="-122"/>
              <a:ea typeface="宋体" panose="02010600030101010101" pitchFamily="2" charset="-122"/>
              <a:sym typeface="+mn-ea"/>
            </a:endParaRPr>
          </a:p>
          <a:p>
            <a:pPr algn="just" defTabSz="914400" fontAlgn="auto">
              <a:lnSpc>
                <a:spcPts val="2400"/>
              </a:lnSpc>
              <a:buClrTx/>
              <a:buSzTx/>
              <a:buFontTx/>
            </a:pPr>
            <a:endParaRPr lang="zh-CN" altLang="en-US" sz="2800" dirty="0">
              <a:solidFill>
                <a:srgbClr val="FF0000"/>
              </a:solidFill>
              <a:latin typeface="宋体" panose="02010600030101010101" pitchFamily="2" charset="-122"/>
              <a:ea typeface="宋体" panose="02010600030101010101" pitchFamily="2" charset="-122"/>
              <a:sym typeface="+mn-ea"/>
            </a:endParaRPr>
          </a:p>
          <a:p>
            <a:pPr algn="just" defTabSz="914400" fontAlgn="auto">
              <a:lnSpc>
                <a:spcPts val="2400"/>
              </a:lnSpc>
              <a:buClrTx/>
              <a:buSzTx/>
              <a:buFontTx/>
            </a:pPr>
            <a:endParaRPr lang="zh-CN" altLang="en-US" sz="2800" dirty="0">
              <a:solidFill>
                <a:srgbClr val="FF0000"/>
              </a:solidFill>
              <a:latin typeface="宋体" panose="02010600030101010101" pitchFamily="2" charset="-122"/>
              <a:ea typeface="宋体" panose="02010600030101010101" pitchFamily="2" charset="-122"/>
              <a:sym typeface="+mn-ea"/>
            </a:endParaRPr>
          </a:p>
          <a:p>
            <a:pPr indent="0" algn="just" defTabSz="914400" fontAlgn="auto">
              <a:lnSpc>
                <a:spcPct val="100000"/>
              </a:lnSpc>
              <a:buClrTx/>
              <a:buSzTx/>
              <a:buFontTx/>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1.C融入创造性思维模式</a:t>
            </a:r>
            <a:r>
              <a:rPr lang="zh-CN" altLang="en-US" sz="24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会使</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人工智能创造力提高</a:t>
            </a:r>
            <a:endParaRPr lang="zh-CN" altLang="en-US" sz="24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p>
            <a:pPr indent="0" algn="just" defTabSz="914400" fontAlgn="auto">
              <a:lnSpc>
                <a:spcPct val="100000"/>
              </a:lnSpc>
              <a:buClrTx/>
              <a:buSzTx/>
              <a:buFontTx/>
            </a:pPr>
            <a:r>
              <a:rPr lang="zh-CN" altLang="en-US" sz="24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×【判断绝对】</a:t>
            </a:r>
            <a:endParaRPr lang="zh-CN" altLang="en-US" sz="24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文本框 4"/>
          <p:cNvSpPr txBox="1"/>
          <p:nvPr>
            <p:custDataLst>
              <p:tags r:id="rId1"/>
            </p:custDataLst>
          </p:nvPr>
        </p:nvSpPr>
        <p:spPr>
          <a:xfrm>
            <a:off x="2489945" y="128905"/>
            <a:ext cx="1078230" cy="337185"/>
          </a:xfrm>
          <a:prstGeom prst="rect">
            <a:avLst/>
          </a:prstGeom>
          <a:solidFill>
            <a:schemeClr val="accent1">
              <a:lumMod val="20000"/>
              <a:lumOff val="80000"/>
            </a:schemeClr>
          </a:solidFill>
        </p:spPr>
        <p:txBody>
          <a:bodyPr wrap="square" rtlCol="0">
            <a:spAutoFit/>
          </a:bodyPr>
          <a:p>
            <a:pPr algn="ctr"/>
            <a:r>
              <a:rPr lang="zh-CN" sz="1600" dirty="0">
                <a:solidFill>
                  <a:srgbClr val="000000"/>
                </a:solidFill>
                <a:ea typeface="黑体" panose="02010609060101010101" charset="-122"/>
                <a:sym typeface="+mn-ea"/>
              </a:rPr>
              <a:t>文本</a:t>
            </a:r>
            <a:endParaRPr lang="zh-CN" sz="1600" dirty="0">
              <a:solidFill>
                <a:srgbClr val="000000"/>
              </a:solidFill>
              <a:ea typeface="黑体" panose="02010609060101010101" charset="-122"/>
              <a:sym typeface="+mn-ea"/>
            </a:endParaRPr>
          </a:p>
        </p:txBody>
      </p:sp>
      <p:sp>
        <p:nvSpPr>
          <p:cNvPr id="6" name="文本框 5"/>
          <p:cNvSpPr txBox="1"/>
          <p:nvPr>
            <p:custDataLst>
              <p:tags r:id="rId2"/>
            </p:custDataLst>
          </p:nvPr>
        </p:nvSpPr>
        <p:spPr>
          <a:xfrm>
            <a:off x="10248375" y="128905"/>
            <a:ext cx="1078230" cy="337185"/>
          </a:xfrm>
          <a:prstGeom prst="rect">
            <a:avLst/>
          </a:prstGeom>
          <a:solidFill>
            <a:schemeClr val="accent1">
              <a:lumMod val="20000"/>
              <a:lumOff val="80000"/>
            </a:schemeClr>
          </a:solidFill>
        </p:spPr>
        <p:txBody>
          <a:bodyPr wrap="square" rtlCol="0">
            <a:spAutoFit/>
          </a:bodyPr>
          <a:lstStyle/>
          <a:p>
            <a:pPr algn="ctr"/>
            <a:r>
              <a:rPr lang="zh-CN" sz="1600" dirty="0">
                <a:solidFill>
                  <a:srgbClr val="000000"/>
                </a:solidFill>
                <a:ea typeface="黑体" panose="02010609060101010101" charset="-122"/>
                <a:sym typeface="+mn-ea"/>
              </a:rPr>
              <a:t>解读</a:t>
            </a:r>
            <a:endParaRPr lang="zh-CN" sz="1600" dirty="0">
              <a:solidFill>
                <a:srgbClr val="000000"/>
              </a:solidFill>
              <a:ea typeface="黑体" panose="02010609060101010101" charset="-122"/>
              <a:sym typeface="+mn-ea"/>
            </a:endParaRPr>
          </a:p>
        </p:txBody>
      </p:sp>
      <p:sp>
        <p:nvSpPr>
          <p:cNvPr id="7" name="文本框 6"/>
          <p:cNvSpPr txBox="1"/>
          <p:nvPr>
            <p:custDataLst>
              <p:tags r:id="rId3"/>
            </p:custDataLst>
          </p:nvPr>
        </p:nvSpPr>
        <p:spPr>
          <a:xfrm>
            <a:off x="347980" y="67310"/>
            <a:ext cx="2141855" cy="398780"/>
          </a:xfrm>
          <a:prstGeom prst="rect">
            <a:avLst/>
          </a:prstGeom>
          <a:noFill/>
          <a:ln>
            <a:noFill/>
          </a:ln>
        </p:spPr>
        <p:txBody>
          <a:bodyPr wrap="square" rtlCol="0">
            <a:spAutoFit/>
          </a:bodyPr>
          <a:p>
            <a:r>
              <a:rPr lang="zh-CN" sz="2000" dirty="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box(in)">
                                      <p:cBhvr>
                                        <p:cTn id="7" dur="2000"/>
                                        <p:tgtEl>
                                          <p:spTgt spid="4">
                                            <p:txEl>
                                              <p:pRg st="8" end="8"/>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4">
                                            <p:txEl>
                                              <p:pRg st="9" end="9"/>
                                            </p:txEl>
                                          </p:spTgt>
                                        </p:tgtEl>
                                        <p:attrNameLst>
                                          <p:attrName>style.visibility</p:attrName>
                                        </p:attrNameLst>
                                      </p:cBhvr>
                                      <p:to>
                                        <p:strVal val="visible"/>
                                      </p:to>
                                    </p:set>
                                    <p:animEffect transition="in" filter="box(in)">
                                      <p:cBhvr>
                                        <p:cTn id="10" dur="20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5321935" cy="5970270"/>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29" name="文本框 28"/>
          <p:cNvSpPr txBox="1"/>
          <p:nvPr/>
        </p:nvSpPr>
        <p:spPr>
          <a:xfrm>
            <a:off x="692150" y="526415"/>
            <a:ext cx="780415" cy="337185"/>
          </a:xfrm>
          <a:prstGeom prst="rect">
            <a:avLst/>
          </a:prstGeom>
          <a:solidFill>
            <a:srgbClr val="F0F0F0"/>
          </a:solidFill>
        </p:spPr>
        <p:txBody>
          <a:bodyPr wrap="square" rtlCol="0">
            <a:spAutoFit/>
          </a:bodyPr>
          <a:lstStyle/>
          <a:p>
            <a:r>
              <a:rPr lang="zh-CN" altLang="en-US" sz="1600" noProof="0" dirty="0">
                <a:solidFill>
                  <a:srgbClr val="152340"/>
                </a:solidFill>
                <a:latin typeface="汉仪雅酷黑 65W" panose="020B0604020202020204" charset="-122"/>
                <a:ea typeface="汉仪雅酷黑 65W" panose="020B0604020202020204" charset="-122"/>
                <a:cs typeface="思源黑体 CN Light" charset="-122"/>
                <a:sym typeface="方正悠黑体" charset="-122"/>
              </a:rPr>
              <a:t>文</a:t>
            </a:r>
            <a:r>
              <a:rPr lang="en-US" altLang="zh-CN" sz="1600" noProof="0" dirty="0">
                <a:solidFill>
                  <a:srgbClr val="152340"/>
                </a:solidFill>
                <a:latin typeface="汉仪雅酷黑 65W" panose="020B0604020202020204" charset="-122"/>
                <a:ea typeface="汉仪雅酷黑 65W" panose="020B0604020202020204" charset="-122"/>
                <a:cs typeface="思源黑体 CN Light" charset="-122"/>
                <a:sym typeface="方正悠黑体"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charset="-122"/>
                <a:sym typeface="方正悠黑体" charset="-122"/>
              </a:rPr>
              <a:t>本</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charset="-122"/>
              <a:sym typeface="方正悠黑体" charset="-122"/>
            </a:endParaRPr>
          </a:p>
        </p:txBody>
      </p:sp>
      <p:sp>
        <p:nvSpPr>
          <p:cNvPr id="1050754" name="矩形 6"/>
          <p:cNvSpPr/>
          <p:nvPr>
            <p:custDataLst>
              <p:tags r:id="rId2"/>
            </p:custDataLst>
          </p:nvPr>
        </p:nvSpPr>
        <p:spPr>
          <a:xfrm>
            <a:off x="5910580" y="701040"/>
            <a:ext cx="5993765" cy="1421765"/>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nvSpPr>
        <p:spPr>
          <a:xfrm>
            <a:off x="6319520" y="539750"/>
            <a:ext cx="824865" cy="337185"/>
          </a:xfrm>
          <a:prstGeom prst="rect">
            <a:avLst/>
          </a:prstGeom>
          <a:solidFill>
            <a:srgbClr val="F0F0F0"/>
          </a:solidFill>
        </p:spPr>
        <p:txBody>
          <a:bodyPr wrap="square" rtlCol="0">
            <a:spAutoFit/>
          </a:bodyPr>
          <a:lstStyle/>
          <a:p>
            <a:pPr algn="ctr"/>
            <a:r>
              <a:rPr lang="zh-CN" sz="1600" noProof="0" dirty="0">
                <a:solidFill>
                  <a:srgbClr val="152340"/>
                </a:solidFill>
                <a:latin typeface="汉仪雅酷黑 65W" panose="020B0604020202020204" charset="-122"/>
                <a:ea typeface="汉仪雅酷黑 65W" panose="020B0604020202020204" charset="-122"/>
                <a:cs typeface="思源黑体 CN Light" charset="-122"/>
                <a:sym typeface="方正悠黑体" charset="-122"/>
              </a:rPr>
              <a:t>选择题</a:t>
            </a:r>
            <a:endParaRPr lang="zh-CN" sz="1600" noProof="0" dirty="0">
              <a:solidFill>
                <a:srgbClr val="152340"/>
              </a:solidFill>
              <a:latin typeface="汉仪雅酷黑 65W" panose="020B0604020202020204" charset="-122"/>
              <a:ea typeface="汉仪雅酷黑 65W" panose="020B0604020202020204" charset="-122"/>
              <a:cs typeface="思源黑体 CN Light" charset="-122"/>
              <a:sym typeface="方正悠黑体" charset="-122"/>
            </a:endParaRPr>
          </a:p>
        </p:txBody>
      </p:sp>
      <p:sp>
        <p:nvSpPr>
          <p:cNvPr id="6" name="矩形 6"/>
          <p:cNvSpPr/>
          <p:nvPr>
            <p:custDataLst>
              <p:tags r:id="rId3"/>
            </p:custDataLst>
          </p:nvPr>
        </p:nvSpPr>
        <p:spPr>
          <a:xfrm>
            <a:off x="5910580" y="2369185"/>
            <a:ext cx="5993765" cy="4302125"/>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latin typeface="汉仪旗黑-50简" panose="00020600040101010101" charset="-122"/>
              <a:ea typeface="汉仪旗黑-50简" panose="00020600040101010101" charset="-122"/>
            </a:endParaRPr>
          </a:p>
        </p:txBody>
      </p:sp>
      <p:sp>
        <p:nvSpPr>
          <p:cNvPr id="9" name="文本框 8"/>
          <p:cNvSpPr txBox="1"/>
          <p:nvPr/>
        </p:nvSpPr>
        <p:spPr>
          <a:xfrm>
            <a:off x="6319520" y="2184400"/>
            <a:ext cx="1027430" cy="337185"/>
          </a:xfrm>
          <a:prstGeom prst="rect">
            <a:avLst/>
          </a:prstGeom>
          <a:solidFill>
            <a:srgbClr val="F0F0F0"/>
          </a:solidFill>
        </p:spPr>
        <p:txBody>
          <a:bodyPr wrap="square" rtlCol="0">
            <a:noAutofit/>
          </a:bodyPr>
          <a:lstStyle/>
          <a:p>
            <a:pPr algn="ctr"/>
            <a:r>
              <a:rPr lang="zh-CN" sz="1600" noProof="0" dirty="0">
                <a:solidFill>
                  <a:srgbClr val="152340"/>
                </a:solidFill>
                <a:latin typeface="汉仪雅酷黑 65W" panose="020B0604020202020204" charset="-122"/>
                <a:ea typeface="汉仪雅酷黑 65W" panose="020B0604020202020204" charset="-122"/>
                <a:cs typeface="思源黑体 CN Light" charset="-122"/>
                <a:sym typeface="方正悠黑体" charset="-122"/>
              </a:rPr>
              <a:t>试题分析</a:t>
            </a:r>
            <a:endParaRPr lang="zh-CN" sz="1600" noProof="0" dirty="0">
              <a:solidFill>
                <a:srgbClr val="152340"/>
              </a:solidFill>
              <a:latin typeface="汉仪雅酷黑 65W" panose="020B0604020202020204" charset="-122"/>
              <a:ea typeface="汉仪雅酷黑 65W" panose="020B0604020202020204" charset="-122"/>
              <a:cs typeface="思源黑体 CN Light" charset="-122"/>
              <a:sym typeface="方正悠黑体" charset="-122"/>
            </a:endParaRPr>
          </a:p>
        </p:txBody>
      </p:sp>
      <p:sp>
        <p:nvSpPr>
          <p:cNvPr id="16" name="文本框 15"/>
          <p:cNvSpPr txBox="1"/>
          <p:nvPr/>
        </p:nvSpPr>
        <p:spPr>
          <a:xfrm>
            <a:off x="347980" y="67310"/>
            <a:ext cx="2141855" cy="398780"/>
          </a:xfrm>
          <a:prstGeom prst="rect">
            <a:avLst/>
          </a:prstGeom>
          <a:noFill/>
          <a:ln>
            <a:noFill/>
          </a:ln>
        </p:spPr>
        <p:txBody>
          <a:bodyPr wrap="square" rtlCol="0">
            <a:spAutoFit/>
          </a:bodyPr>
          <a:lstStyle/>
          <a:p>
            <a:r>
              <a:rPr lang="zh-CN" sz="2000" dirty="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语言文字运用</a:t>
            </a:r>
            <a:endParaRPr lang="zh-CN" sz="2000" dirty="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5" name="文本框 4"/>
          <p:cNvSpPr txBox="1"/>
          <p:nvPr/>
        </p:nvSpPr>
        <p:spPr>
          <a:xfrm>
            <a:off x="5933441" y="2521585"/>
            <a:ext cx="6011544" cy="460375"/>
          </a:xfrm>
          <a:prstGeom prst="rect">
            <a:avLst/>
          </a:prstGeom>
          <a:noFill/>
          <a:ln w="9525">
            <a:noFill/>
          </a:ln>
        </p:spPr>
        <p:txBody>
          <a:bodyPr wrap="square">
            <a:spAutoFit/>
          </a:bodyPr>
          <a:lstStyle/>
          <a:p>
            <a:r>
              <a:rPr lang="zh-CN" sz="2400" b="0" dirty="0">
                <a:solidFill>
                  <a:srgbClr val="000000"/>
                </a:solidFill>
                <a:ea typeface="宋体" panose="02010600030101010101" pitchFamily="2" charset="-122"/>
              </a:rPr>
              <a:t>【</a:t>
            </a:r>
            <a:r>
              <a:rPr lang="zh-CN" sz="2400" b="0" dirty="0">
                <a:solidFill>
                  <a:srgbClr val="000000"/>
                </a:solidFill>
                <a:ea typeface="黑体" panose="02010609060101010101" charset="-122"/>
              </a:rPr>
              <a:t>考查目标】</a:t>
            </a:r>
            <a:r>
              <a:rPr lang="en-US" altLang="zh-CN" sz="2400" dirty="0">
                <a:solidFill>
                  <a:srgbClr val="000000"/>
                </a:solidFill>
                <a:latin typeface="仿宋" panose="02010609060101010101" charset="-122"/>
                <a:ea typeface="仿宋" panose="02010609060101010101" charset="-122"/>
              </a:rPr>
              <a:t>本题主要考查</a:t>
            </a:r>
            <a:r>
              <a:rPr lang="zh-CN" altLang="en-US" sz="2400" dirty="0">
                <a:solidFill>
                  <a:srgbClr val="000000"/>
                </a:solidFill>
                <a:latin typeface="仿宋" panose="02010609060101010101" charset="-122"/>
                <a:ea typeface="仿宋" panose="02010609060101010101" charset="-122"/>
              </a:rPr>
              <a:t>补写语句</a:t>
            </a:r>
            <a:r>
              <a:rPr lang="en-US" altLang="zh-CN" sz="2400" dirty="0">
                <a:solidFill>
                  <a:srgbClr val="000000"/>
                </a:solidFill>
                <a:latin typeface="仿宋" panose="02010609060101010101" charset="-122"/>
                <a:ea typeface="仿宋" panose="02010609060101010101" charset="-122"/>
              </a:rPr>
              <a:t>的能力</a:t>
            </a:r>
            <a:r>
              <a:rPr lang="zh-CN" altLang="zh-CN" sz="2400" b="1" dirty="0">
                <a:solidFill>
                  <a:srgbClr val="FF0000"/>
                </a:solidFill>
                <a:latin typeface="仿宋" panose="02010609060101010101" charset="-122"/>
                <a:ea typeface="仿宋" panose="02010609060101010101" charset="-122"/>
              </a:rPr>
              <a:t>。</a:t>
            </a:r>
            <a:endParaRPr lang="zh-CN" altLang="en-US" sz="2400" b="1" dirty="0">
              <a:solidFill>
                <a:srgbClr val="FF0000"/>
              </a:solidFill>
              <a:latin typeface="仿宋" panose="02010609060101010101" charset="-122"/>
              <a:ea typeface="仿宋" panose="02010609060101010101" charset="-122"/>
            </a:endParaRPr>
          </a:p>
        </p:txBody>
      </p:sp>
      <p:sp>
        <p:nvSpPr>
          <p:cNvPr id="10" name="文本框 9"/>
          <p:cNvSpPr txBox="1"/>
          <p:nvPr/>
        </p:nvSpPr>
        <p:spPr>
          <a:xfrm>
            <a:off x="5910580" y="3058160"/>
            <a:ext cx="6138545" cy="1568450"/>
          </a:xfrm>
          <a:prstGeom prst="rect">
            <a:avLst/>
          </a:prstGeom>
          <a:noFill/>
          <a:ln w="9525">
            <a:noFill/>
          </a:ln>
        </p:spPr>
        <p:txBody>
          <a:bodyPr wrap="square">
            <a:spAutoFit/>
          </a:bodyPr>
          <a:lstStyle/>
          <a:p>
            <a:pPr indent="0" fontAlgn="auto"/>
            <a:r>
              <a:rPr lang="zh-CN" sz="2400" b="0" dirty="0">
                <a:solidFill>
                  <a:srgbClr val="000000"/>
                </a:solidFill>
                <a:ea typeface="黑体" panose="02010609060101010101" charset="-122"/>
              </a:rPr>
              <a:t>【解题思路】</a:t>
            </a:r>
            <a:endParaRPr lang="en-US" altLang="zh-CN" sz="2400" dirty="0">
              <a:solidFill>
                <a:srgbClr val="000000"/>
              </a:solidFill>
              <a:ea typeface="黑体" panose="02010609060101010101" charset="-122"/>
            </a:endParaRPr>
          </a:p>
          <a:p>
            <a:pPr indent="0" fontAlgn="auto"/>
            <a:r>
              <a:rPr lang="zh-CN" altLang="en-US" sz="2000" b="0" dirty="0">
                <a:solidFill>
                  <a:srgbClr val="000000"/>
                </a:solidFill>
                <a:latin typeface="仿宋" panose="02010609060101010101" charset="-122"/>
                <a:ea typeface="仿宋" panose="02010609060101010101" charset="-122"/>
              </a:rPr>
              <a:t>   </a:t>
            </a:r>
            <a:r>
              <a:rPr lang="en-US" altLang="zh-CN" sz="2400" b="0" dirty="0">
                <a:solidFill>
                  <a:srgbClr val="000000"/>
                </a:solidFill>
                <a:latin typeface="仿宋" panose="02010609060101010101" charset="-122"/>
                <a:ea typeface="仿宋" panose="02010609060101010101" charset="-122"/>
              </a:rPr>
              <a:t>“</a:t>
            </a:r>
            <a:r>
              <a:rPr lang="zh-CN" altLang="en-US" sz="2400" b="0" dirty="0">
                <a:solidFill>
                  <a:srgbClr val="000000"/>
                </a:solidFill>
                <a:latin typeface="仿宋" panose="02010609060101010101" charset="-122"/>
                <a:ea typeface="仿宋" panose="02010609060101010101" charset="-122"/>
              </a:rPr>
              <a:t>字面上的简不等于精炼</a:t>
            </a:r>
            <a:r>
              <a:rPr lang="en-US" altLang="zh-CN" sz="2400" b="0" dirty="0">
                <a:solidFill>
                  <a:srgbClr val="000000"/>
                </a:solidFill>
                <a:latin typeface="仿宋" panose="02010609060101010101" charset="-122"/>
                <a:ea typeface="仿宋" panose="02010609060101010101" charset="-122"/>
              </a:rPr>
              <a:t>”</a:t>
            </a:r>
            <a:r>
              <a:rPr lang="zh-CN" altLang="en-US" sz="2400" b="0" dirty="0">
                <a:solidFill>
                  <a:srgbClr val="000000"/>
                </a:solidFill>
                <a:latin typeface="仿宋" panose="02010609060101010101" charset="-122"/>
                <a:ea typeface="仿宋" panose="02010609060101010101" charset="-122"/>
              </a:rPr>
              <a:t>提示</a:t>
            </a:r>
            <a:r>
              <a:rPr lang="zh-CN" sz="2400" b="0" dirty="0">
                <a:solidFill>
                  <a:srgbClr val="000000"/>
                </a:solidFill>
                <a:latin typeface="仿宋" panose="02010609060101010101" charset="-122"/>
                <a:ea typeface="仿宋" panose="02010609060101010101" charset="-122"/>
              </a:rPr>
              <a:t>甲句位于总括句中，还要注意</a:t>
            </a:r>
            <a:r>
              <a:rPr lang="en-US" altLang="zh-CN" sz="2400" b="0" dirty="0">
                <a:solidFill>
                  <a:srgbClr val="000000"/>
                </a:solidFill>
                <a:latin typeface="仿宋" panose="02010609060101010101" charset="-122"/>
                <a:ea typeface="仿宋" panose="02010609060101010101" charset="-122"/>
              </a:rPr>
              <a:t>“</a:t>
            </a:r>
            <a:r>
              <a:rPr lang="zh-CN" altLang="en-US" sz="2400" b="0" dirty="0">
                <a:solidFill>
                  <a:srgbClr val="000000"/>
                </a:solidFill>
                <a:latin typeface="仿宋" panose="02010609060101010101" charset="-122"/>
                <a:ea typeface="仿宋" panose="02010609060101010101" charset="-122"/>
              </a:rPr>
              <a:t>不等于、也有别于</a:t>
            </a:r>
            <a:r>
              <a:rPr lang="en-US" altLang="zh-CN" sz="2400" b="0" dirty="0">
                <a:solidFill>
                  <a:srgbClr val="000000"/>
                </a:solidFill>
                <a:latin typeface="仿宋" panose="02010609060101010101" charset="-122"/>
                <a:ea typeface="仿宋" panose="02010609060101010101" charset="-122"/>
              </a:rPr>
              <a:t>”</a:t>
            </a:r>
            <a:r>
              <a:rPr lang="zh-CN" altLang="en-US" sz="2400" b="0" dirty="0">
                <a:solidFill>
                  <a:srgbClr val="000000"/>
                </a:solidFill>
                <a:latin typeface="仿宋" panose="02010609060101010101" charset="-122"/>
                <a:ea typeface="仿宋" panose="02010609060101010101" charset="-122"/>
              </a:rPr>
              <a:t>；乙句所填写内容与前文内容构成对比关系。</a:t>
            </a:r>
            <a:endParaRPr lang="zh-CN" altLang="en-US" sz="2400" b="0" dirty="0">
              <a:solidFill>
                <a:srgbClr val="000000"/>
              </a:solidFill>
              <a:latin typeface="仿宋" panose="02010609060101010101" charset="-122"/>
              <a:ea typeface="仿宋" panose="02010609060101010101" charset="-122"/>
            </a:endParaRPr>
          </a:p>
        </p:txBody>
      </p:sp>
      <p:sp>
        <p:nvSpPr>
          <p:cNvPr id="4" name="文本框 3"/>
          <p:cNvSpPr txBox="1"/>
          <p:nvPr/>
        </p:nvSpPr>
        <p:spPr>
          <a:xfrm>
            <a:off x="5933441" y="765679"/>
            <a:ext cx="5791834" cy="1198880"/>
          </a:xfrm>
          <a:prstGeom prst="rect">
            <a:avLst/>
          </a:prstGeom>
        </p:spPr>
        <p:txBody>
          <a:bodyPr wrap="square">
            <a:spAutoFit/>
          </a:bodyPr>
          <a:lstStyle/>
          <a:p>
            <a:pPr marL="269240" indent="-269240" algn="l" defTabSz="266700" fontAlgn="ctr">
              <a:lnSpc>
                <a:spcPct val="120000"/>
              </a:lnSpc>
              <a:spcBef>
                <a:spcPct val="0"/>
              </a:spcBef>
              <a:spcAft>
                <a:spcPct val="0"/>
              </a:spcAft>
            </a:pPr>
            <a:r>
              <a:rPr lang="en-US" altLang="zh-CN" sz="2000" dirty="0">
                <a:solidFill>
                  <a:srgbClr val="000000"/>
                </a:solidFill>
                <a:latin typeface="宋体" panose="02010600030101010101" pitchFamily="2" charset="-122"/>
                <a:ea typeface="宋体" panose="02010600030101010101" pitchFamily="2" charset="-122"/>
              </a:rPr>
              <a:t>20</a:t>
            </a:r>
            <a:r>
              <a:rPr lang="zh-CN" altLang="en-US" sz="2000" dirty="0">
                <a:solidFill>
                  <a:srgbClr val="000000"/>
                </a:solidFill>
                <a:latin typeface="宋体" panose="02010600030101010101" pitchFamily="2" charset="-122"/>
                <a:ea typeface="宋体" panose="02010600030101010101" pitchFamily="2" charset="-122"/>
              </a:rPr>
              <a:t>．请在括号内补写恰当的语句，使语意完整连贯，内容贴切，逻辑严密，每处不超过</a:t>
            </a:r>
            <a:r>
              <a:rPr lang="en-US" altLang="zh-CN" sz="2000" dirty="0">
                <a:solidFill>
                  <a:srgbClr val="000000"/>
                </a:solidFill>
                <a:latin typeface="宋体" panose="02010600030101010101" pitchFamily="2" charset="-122"/>
                <a:ea typeface="宋体" panose="02010600030101010101" pitchFamily="2" charset="-122"/>
              </a:rPr>
              <a:t>15</a:t>
            </a:r>
            <a:r>
              <a:rPr lang="zh-CN" altLang="en-US" sz="2000" dirty="0">
                <a:solidFill>
                  <a:srgbClr val="000000"/>
                </a:solidFill>
                <a:latin typeface="宋体" panose="02010600030101010101" pitchFamily="2" charset="-122"/>
                <a:ea typeface="宋体" panose="02010600030101010101" pitchFamily="2" charset="-122"/>
              </a:rPr>
              <a:t>个字。（</a:t>
            </a:r>
            <a:r>
              <a:rPr lang="en-US" altLang="zh-CN" sz="2000" dirty="0">
                <a:solidFill>
                  <a:srgbClr val="000000"/>
                </a:solidFill>
                <a:latin typeface="宋体" panose="02010600030101010101" pitchFamily="2" charset="-122"/>
                <a:ea typeface="宋体" panose="02010600030101010101" pitchFamily="2" charset="-122"/>
              </a:rPr>
              <a:t>4</a:t>
            </a:r>
            <a:r>
              <a:rPr lang="zh-CN" altLang="en-US" sz="2000" dirty="0">
                <a:solidFill>
                  <a:srgbClr val="000000"/>
                </a:solidFill>
                <a:latin typeface="宋体" panose="02010600030101010101" pitchFamily="2" charset="-122"/>
                <a:ea typeface="宋体" panose="02010600030101010101" pitchFamily="2" charset="-122"/>
              </a:rPr>
              <a:t>分）</a:t>
            </a:r>
            <a:endParaRPr sz="2000" dirty="0">
              <a:solidFill>
                <a:srgbClr val="000000"/>
              </a:solidFill>
              <a:latin typeface="宋体" panose="02010600030101010101" pitchFamily="2" charset="-122"/>
              <a:ea typeface="宋体" panose="02010600030101010101" pitchFamily="2" charset="-122"/>
            </a:endParaRPr>
          </a:p>
        </p:txBody>
      </p:sp>
      <p:sp>
        <p:nvSpPr>
          <p:cNvPr id="14" name="文本框 13"/>
          <p:cNvSpPr txBox="1"/>
          <p:nvPr/>
        </p:nvSpPr>
        <p:spPr>
          <a:xfrm>
            <a:off x="5933123" y="4626709"/>
            <a:ext cx="5791834" cy="2368550"/>
          </a:xfrm>
          <a:prstGeom prst="rect">
            <a:avLst/>
          </a:prstGeom>
          <a:noFill/>
          <a:ln w="9525">
            <a:noFill/>
          </a:ln>
        </p:spPr>
        <p:txBody>
          <a:bodyPr wrap="square">
            <a:spAutoFit/>
          </a:bodyPr>
          <a:lstStyle/>
          <a:p>
            <a:pPr indent="254000" algn="l"/>
            <a:r>
              <a:rPr lang="zh-CN" sz="2400" b="0" dirty="0">
                <a:solidFill>
                  <a:srgbClr val="000000"/>
                </a:solidFill>
                <a:ea typeface="宋体" panose="02010600030101010101" pitchFamily="2" charset="-122"/>
              </a:rPr>
              <a:t>【</a:t>
            </a:r>
            <a:r>
              <a:rPr lang="zh-CN" sz="2400" b="0" dirty="0">
                <a:solidFill>
                  <a:srgbClr val="000000"/>
                </a:solidFill>
                <a:ea typeface="黑体" panose="02010609060101010101" charset="-122"/>
              </a:rPr>
              <a:t>参考答案】</a:t>
            </a:r>
            <a:endParaRPr lang="zh-CN" sz="2400" b="0" dirty="0">
              <a:solidFill>
                <a:srgbClr val="000000"/>
              </a:solidFill>
              <a:ea typeface="黑体" panose="02010609060101010101" charset="-122"/>
            </a:endParaRPr>
          </a:p>
          <a:p>
            <a:pPr indent="254000" algn="l"/>
            <a:r>
              <a:rPr lang="zh-CN" altLang="en-US" sz="2400" b="1" kern="0" dirty="0">
                <a:solidFill>
                  <a:srgbClr val="FF0000"/>
                </a:solidFill>
                <a:effectLst/>
                <a:latin typeface="仿宋" panose="02010609060101010101" charset="-122"/>
                <a:ea typeface="仿宋" panose="02010609060101010101" charset="-122"/>
                <a:cs typeface="宋体" panose="02010600030101010101" pitchFamily="2" charset="-122"/>
              </a:rPr>
              <a:t>甲：艺术表现上的繁笔（</a:t>
            </a:r>
            <a:r>
              <a:rPr lang="en-US" altLang="zh-CN" sz="2400" b="1" kern="0" dirty="0">
                <a:solidFill>
                  <a:srgbClr val="FF0000"/>
                </a:solidFill>
                <a:effectLst/>
                <a:latin typeface="仿宋" panose="02010609060101010101" charset="-122"/>
                <a:ea typeface="仿宋" panose="02010609060101010101" charset="-122"/>
                <a:cs typeface="宋体" panose="02010600030101010101" pitchFamily="2" charset="-122"/>
              </a:rPr>
              <a:t>“</a:t>
            </a:r>
            <a:r>
              <a:rPr lang="zh-CN" altLang="en-US" sz="2400" b="1" kern="0" dirty="0">
                <a:solidFill>
                  <a:srgbClr val="FF0000"/>
                </a:solidFill>
                <a:effectLst/>
                <a:latin typeface="仿宋" panose="02010609060101010101" charset="-122"/>
                <a:ea typeface="仿宋" panose="02010609060101010101" charset="-122"/>
                <a:cs typeface="宋体" panose="02010600030101010101" pitchFamily="2" charset="-122"/>
              </a:rPr>
              <a:t>艺术表现</a:t>
            </a:r>
            <a:r>
              <a:rPr lang="en-US" altLang="zh-CN" sz="2400" b="1" kern="0" dirty="0">
                <a:solidFill>
                  <a:srgbClr val="FF0000"/>
                </a:solidFill>
                <a:effectLst/>
                <a:latin typeface="仿宋" panose="02010609060101010101" charset="-122"/>
                <a:ea typeface="仿宋" panose="02010609060101010101" charset="-122"/>
                <a:cs typeface="宋体" panose="02010600030101010101" pitchFamily="2" charset="-122"/>
              </a:rPr>
              <a:t>”</a:t>
            </a:r>
            <a:r>
              <a:rPr lang="zh-CN" altLang="en-US" sz="2400" b="1" kern="0" dirty="0">
                <a:solidFill>
                  <a:srgbClr val="FF0000"/>
                </a:solidFill>
                <a:effectLst/>
                <a:latin typeface="仿宋" panose="02010609060101010101" charset="-122"/>
                <a:ea typeface="仿宋" panose="02010609060101010101" charset="-122"/>
                <a:cs typeface="宋体" panose="02010600030101010101" pitchFamily="2" charset="-122"/>
              </a:rPr>
              <a:t>或</a:t>
            </a:r>
            <a:r>
              <a:rPr lang="en-US" altLang="zh-CN" sz="2400" b="1" kern="0" dirty="0">
                <a:solidFill>
                  <a:srgbClr val="FF0000"/>
                </a:solidFill>
                <a:effectLst/>
                <a:latin typeface="仿宋" panose="02010609060101010101" charset="-122"/>
                <a:ea typeface="仿宋" panose="02010609060101010101" charset="-122"/>
                <a:cs typeface="宋体" panose="02010600030101010101" pitchFamily="2" charset="-122"/>
              </a:rPr>
              <a:t>“</a:t>
            </a:r>
            <a:r>
              <a:rPr lang="zh-CN" altLang="en-US" sz="2400" b="1" kern="0" dirty="0">
                <a:solidFill>
                  <a:srgbClr val="FF0000"/>
                </a:solidFill>
                <a:effectLst/>
                <a:latin typeface="仿宋" panose="02010609060101010101" charset="-122"/>
                <a:ea typeface="仿宋" panose="02010609060101010101" charset="-122"/>
                <a:cs typeface="宋体" panose="02010600030101010101" pitchFamily="2" charset="-122"/>
              </a:rPr>
              <a:t>文学</a:t>
            </a:r>
            <a:r>
              <a:rPr lang="en-US" altLang="zh-CN" sz="2400" b="1" kern="0" dirty="0">
                <a:solidFill>
                  <a:srgbClr val="FF0000"/>
                </a:solidFill>
                <a:effectLst/>
                <a:latin typeface="仿宋" panose="02010609060101010101" charset="-122"/>
                <a:ea typeface="仿宋" panose="02010609060101010101" charset="-122"/>
                <a:cs typeface="宋体" panose="02010600030101010101" pitchFamily="2" charset="-122"/>
              </a:rPr>
              <a:t>”1</a:t>
            </a:r>
            <a:r>
              <a:rPr lang="zh-CN" altLang="en-US" sz="2400" b="1" kern="0" dirty="0">
                <a:solidFill>
                  <a:srgbClr val="FF0000"/>
                </a:solidFill>
                <a:effectLst/>
                <a:latin typeface="仿宋" panose="02010609060101010101" charset="-122"/>
                <a:ea typeface="仿宋" panose="02010609060101010101" charset="-122"/>
                <a:cs typeface="宋体" panose="02010600030101010101" pitchFamily="2" charset="-122"/>
              </a:rPr>
              <a:t>分，繁笔</a:t>
            </a:r>
            <a:r>
              <a:rPr lang="en-US" altLang="zh-CN" sz="2400" b="1" kern="0" dirty="0">
                <a:solidFill>
                  <a:srgbClr val="FF0000"/>
                </a:solidFill>
                <a:effectLst/>
                <a:latin typeface="仿宋" panose="02010609060101010101" charset="-122"/>
                <a:ea typeface="仿宋" panose="02010609060101010101" charset="-122"/>
                <a:cs typeface="宋体" panose="02010600030101010101" pitchFamily="2" charset="-122"/>
              </a:rPr>
              <a:t>1</a:t>
            </a:r>
            <a:r>
              <a:rPr lang="zh-CN" altLang="en-US" sz="2400" b="1" kern="0" dirty="0">
                <a:solidFill>
                  <a:srgbClr val="FF0000"/>
                </a:solidFill>
                <a:effectLst/>
                <a:latin typeface="仿宋" panose="02010609060101010101" charset="-122"/>
                <a:ea typeface="仿宋" panose="02010609060101010101" charset="-122"/>
                <a:cs typeface="宋体" panose="02010600030101010101" pitchFamily="2" charset="-122"/>
              </a:rPr>
              <a:t>分）</a:t>
            </a:r>
            <a:endParaRPr lang="zh-CN" altLang="en-US" sz="2400" b="1" kern="0" dirty="0">
              <a:solidFill>
                <a:srgbClr val="FF0000"/>
              </a:solidFill>
              <a:effectLst/>
              <a:latin typeface="仿宋" panose="02010609060101010101" charset="-122"/>
              <a:ea typeface="仿宋" panose="02010609060101010101" charset="-122"/>
              <a:cs typeface="宋体" panose="02010600030101010101" pitchFamily="2" charset="-122"/>
            </a:endParaRPr>
          </a:p>
          <a:p>
            <a:pPr indent="254000" algn="l"/>
            <a:r>
              <a:rPr lang="zh-CN" altLang="en-US" sz="2400" b="1" kern="0" dirty="0">
                <a:solidFill>
                  <a:srgbClr val="FF0000"/>
                </a:solidFill>
                <a:effectLst/>
                <a:latin typeface="仿宋" panose="02010609060101010101" charset="-122"/>
                <a:ea typeface="仿宋" panose="02010609060101010101" charset="-122"/>
                <a:cs typeface="宋体" panose="02010600030101010101" pitchFamily="2" charset="-122"/>
              </a:rPr>
              <a:t>乙：却有如顺风行船</a:t>
            </a:r>
            <a:r>
              <a:rPr lang="en-US" altLang="zh-CN" sz="2400" b="1" kern="0" dirty="0">
                <a:solidFill>
                  <a:srgbClr val="FF0000"/>
                </a:solidFill>
                <a:effectLst/>
                <a:latin typeface="仿宋" panose="02010609060101010101" charset="-122"/>
                <a:ea typeface="仿宋" panose="02010609060101010101" charset="-122"/>
                <a:cs typeface="宋体" panose="02010600030101010101" pitchFamily="2" charset="-122"/>
              </a:rPr>
              <a:t>(</a:t>
            </a:r>
            <a:r>
              <a:rPr lang="zh-CN" altLang="en-US" sz="2400" b="1" kern="0" dirty="0">
                <a:solidFill>
                  <a:srgbClr val="FF0000"/>
                </a:solidFill>
                <a:effectLst/>
                <a:latin typeface="仿宋" panose="02010609060101010101" charset="-122"/>
                <a:ea typeface="仿宋" panose="02010609060101010101" charset="-122"/>
                <a:cs typeface="宋体" panose="02010600030101010101" pitchFamily="2" charset="-122"/>
              </a:rPr>
              <a:t>比喻</a:t>
            </a:r>
            <a:r>
              <a:rPr lang="en-US" altLang="zh-CN" sz="2400" b="1" kern="0" dirty="0">
                <a:solidFill>
                  <a:srgbClr val="FF0000"/>
                </a:solidFill>
                <a:effectLst/>
                <a:latin typeface="仿宋" panose="02010609060101010101" charset="-122"/>
                <a:ea typeface="仿宋" panose="02010609060101010101" charset="-122"/>
                <a:cs typeface="宋体" panose="02010600030101010101" pitchFamily="2" charset="-122"/>
              </a:rPr>
              <a:t>1</a:t>
            </a:r>
            <a:r>
              <a:rPr lang="zh-CN" altLang="en-US" sz="2400" b="1" kern="0" dirty="0">
                <a:solidFill>
                  <a:srgbClr val="FF0000"/>
                </a:solidFill>
                <a:effectLst/>
                <a:latin typeface="仿宋" panose="02010609060101010101" charset="-122"/>
                <a:ea typeface="仿宋" panose="02010609060101010101" charset="-122"/>
                <a:cs typeface="宋体" panose="02010600030101010101" pitchFamily="2" charset="-122"/>
              </a:rPr>
              <a:t>分，有</a:t>
            </a:r>
            <a:r>
              <a:rPr lang="en-US" altLang="zh-CN" sz="2400" b="1" kern="0" dirty="0">
                <a:solidFill>
                  <a:srgbClr val="FF0000"/>
                </a:solidFill>
                <a:effectLst/>
                <a:latin typeface="仿宋" panose="02010609060101010101" charset="-122"/>
                <a:ea typeface="仿宋" panose="02010609060101010101" charset="-122"/>
                <a:cs typeface="宋体" panose="02010600030101010101" pitchFamily="2" charset="-122"/>
              </a:rPr>
              <a:t>“</a:t>
            </a:r>
            <a:r>
              <a:rPr lang="zh-CN" altLang="en-US" sz="2400" b="1" kern="0" dirty="0">
                <a:solidFill>
                  <a:srgbClr val="FF0000"/>
                </a:solidFill>
                <a:effectLst/>
                <a:latin typeface="仿宋" panose="02010609060101010101" charset="-122"/>
                <a:ea typeface="仿宋" panose="02010609060101010101" charset="-122"/>
                <a:cs typeface="宋体" panose="02010600030101010101" pitchFamily="2" charset="-122"/>
              </a:rPr>
              <a:t>轻松畅快</a:t>
            </a:r>
            <a:r>
              <a:rPr lang="en-US" altLang="zh-CN" sz="2400" b="1" kern="0" dirty="0">
                <a:solidFill>
                  <a:srgbClr val="FF0000"/>
                </a:solidFill>
                <a:effectLst/>
                <a:latin typeface="仿宋" panose="02010609060101010101" charset="-122"/>
                <a:ea typeface="仿宋" panose="02010609060101010101" charset="-122"/>
                <a:cs typeface="宋体" panose="02010600030101010101" pitchFamily="2" charset="-122"/>
              </a:rPr>
              <a:t>”</a:t>
            </a:r>
            <a:r>
              <a:rPr lang="zh-CN" altLang="en-US" sz="2400" b="1" kern="0" dirty="0">
                <a:solidFill>
                  <a:srgbClr val="FF0000"/>
                </a:solidFill>
                <a:effectLst/>
                <a:latin typeface="仿宋" panose="02010609060101010101" charset="-122"/>
                <a:ea typeface="仿宋" panose="02010609060101010101" charset="-122"/>
                <a:cs typeface="宋体" panose="02010600030101010101" pitchFamily="2" charset="-122"/>
              </a:rPr>
              <a:t>意</a:t>
            </a:r>
            <a:r>
              <a:rPr lang="en-US" altLang="zh-CN" sz="2400" b="1" kern="0" dirty="0">
                <a:solidFill>
                  <a:srgbClr val="FF0000"/>
                </a:solidFill>
                <a:effectLst/>
                <a:latin typeface="仿宋" panose="02010609060101010101" charset="-122"/>
                <a:ea typeface="仿宋" panose="02010609060101010101" charset="-122"/>
                <a:cs typeface="宋体" panose="02010600030101010101" pitchFamily="2" charset="-122"/>
              </a:rPr>
              <a:t>1</a:t>
            </a:r>
            <a:r>
              <a:rPr lang="zh-CN" altLang="en-US" sz="2400" b="1" kern="0" dirty="0">
                <a:solidFill>
                  <a:srgbClr val="FF0000"/>
                </a:solidFill>
                <a:effectLst/>
                <a:latin typeface="仿宋" panose="02010609060101010101" charset="-122"/>
                <a:ea typeface="仿宋" panose="02010609060101010101" charset="-122"/>
                <a:cs typeface="宋体" panose="02010600030101010101" pitchFamily="2" charset="-122"/>
              </a:rPr>
              <a:t>分）</a:t>
            </a:r>
            <a:r>
              <a:rPr lang="zh-CN" altLang="zh-CN" sz="2400" b="1" kern="0" dirty="0">
                <a:solidFill>
                  <a:srgbClr val="FF0000"/>
                </a:solidFill>
                <a:effectLst/>
                <a:latin typeface="仿宋" panose="02010609060101010101" charset="-122"/>
                <a:ea typeface="仿宋" panose="02010609060101010101" charset="-122"/>
                <a:cs typeface="宋体" panose="02010600030101010101" pitchFamily="2" charset="-122"/>
              </a:rPr>
              <a:t>【评分标准】4分。每句2分，意思对即可。</a:t>
            </a:r>
            <a:r>
              <a:rPr lang="en-US" sz="2800" b="0" dirty="0">
                <a:solidFill>
                  <a:srgbClr val="FF0000"/>
                </a:solidFill>
                <a:latin typeface="仿宋" panose="02010609060101010101" charset="-122"/>
                <a:ea typeface="仿宋" panose="02010609060101010101" charset="-122"/>
              </a:rPr>
              <a:t>  </a:t>
            </a:r>
            <a:endParaRPr lang="en-US" sz="2800" b="0" dirty="0">
              <a:solidFill>
                <a:srgbClr val="FF0000"/>
              </a:solidFill>
              <a:latin typeface="仿宋" panose="02010609060101010101" charset="-122"/>
              <a:ea typeface="仿宋" panose="02010609060101010101" charset="-122"/>
            </a:endParaRPr>
          </a:p>
        </p:txBody>
      </p:sp>
      <p:sp>
        <p:nvSpPr>
          <p:cNvPr id="11" name="文本框 10"/>
          <p:cNvSpPr txBox="1"/>
          <p:nvPr/>
        </p:nvSpPr>
        <p:spPr>
          <a:xfrm>
            <a:off x="247015" y="708025"/>
            <a:ext cx="5321935" cy="5917565"/>
          </a:xfrm>
          <a:prstGeom prst="rect">
            <a:avLst/>
          </a:prstGeom>
        </p:spPr>
        <p:txBody>
          <a:bodyPr wrap="square">
            <a:noAutofit/>
          </a:bodyPr>
          <a:lstStyle/>
          <a:p>
            <a:pPr indent="266700" algn="just" fontAlgn="auto">
              <a:lnSpc>
                <a:spcPts val="3020"/>
              </a:lnSpc>
            </a:pPr>
            <a:r>
              <a:rPr lang="zh-CN" altLang="en-US" sz="2400" kern="100" dirty="0">
                <a:effectLst/>
                <a:latin typeface="等线" panose="02010600030101010101" charset="-122"/>
                <a:ea typeface="楷体" panose="02010609060101010101" charset="-122"/>
                <a:cs typeface="Times New Roman" panose="02020603050405020304" pitchFamily="18" charset="0"/>
              </a:rPr>
              <a:t>以上是说用简笔用得好。</a:t>
            </a:r>
            <a:r>
              <a:rPr lang="zh-CN" altLang="en-US" sz="2400" kern="100" dirty="0">
                <a:solidFill>
                  <a:srgbClr val="FF0000"/>
                </a:solidFill>
                <a:effectLst/>
                <a:latin typeface="等线" panose="02010600030101010101" charset="-122"/>
                <a:ea typeface="楷体" panose="02010609060101010101" charset="-122"/>
                <a:cs typeface="Times New Roman" panose="02020603050405020304" pitchFamily="18" charset="0"/>
              </a:rPr>
              <a:t>字面上的简不等于精练</a:t>
            </a:r>
            <a:r>
              <a:rPr lang="zh-CN" altLang="en-US" sz="2400" kern="100" dirty="0">
                <a:effectLst/>
                <a:latin typeface="等线" panose="02010600030101010101" charset="-122"/>
                <a:ea typeface="楷体" panose="02010609060101010101" charset="-122"/>
                <a:cs typeface="Times New Roman" panose="02020603050405020304" pitchFamily="18" charset="0"/>
              </a:rPr>
              <a:t>，（</a:t>
            </a:r>
            <a:r>
              <a:rPr lang="en-US" altLang="zh-CN" sz="2400" kern="100" dirty="0">
                <a:effectLst/>
                <a:latin typeface="等线" panose="02010600030101010101" charset="-122"/>
                <a:ea typeface="楷体" panose="02010609060101010101" charset="-122"/>
                <a:cs typeface="Times New Roman" panose="02020603050405020304" pitchFamily="18" charset="0"/>
              </a:rPr>
              <a:t>  </a:t>
            </a:r>
            <a:r>
              <a:rPr lang="zh-CN" altLang="en-US" sz="2400" kern="100" dirty="0">
                <a:effectLst/>
                <a:latin typeface="等线" panose="02010600030101010101" charset="-122"/>
                <a:ea typeface="楷体" panose="02010609060101010101" charset="-122"/>
                <a:cs typeface="Times New Roman" panose="02020603050405020304" pitchFamily="18" charset="0"/>
              </a:rPr>
              <a:t>甲</a:t>
            </a:r>
            <a:r>
              <a:rPr lang="en-US" altLang="zh-CN" sz="2400" kern="100" dirty="0">
                <a:effectLst/>
                <a:latin typeface="等线" panose="02010600030101010101" charset="-122"/>
                <a:ea typeface="楷体" panose="02010609060101010101" charset="-122"/>
                <a:cs typeface="Times New Roman" panose="02020603050405020304" pitchFamily="18" charset="0"/>
              </a:rPr>
              <a:t>  </a:t>
            </a:r>
            <a:r>
              <a:rPr lang="zh-CN" altLang="en-US" sz="2400" kern="100" dirty="0">
                <a:effectLst/>
                <a:latin typeface="等线" panose="02010600030101010101" charset="-122"/>
                <a:ea typeface="楷体" panose="02010609060101010101" charset="-122"/>
                <a:cs typeface="Times New Roman" panose="02020603050405020304" pitchFamily="18" charset="0"/>
              </a:rPr>
              <a:t>），</a:t>
            </a:r>
            <a:r>
              <a:rPr lang="zh-CN" altLang="en-US" sz="2400" kern="100" dirty="0">
                <a:solidFill>
                  <a:srgbClr val="FF0000"/>
                </a:solidFill>
                <a:effectLst/>
                <a:latin typeface="等线" panose="02010600030101010101" charset="-122"/>
                <a:ea typeface="楷体" panose="02010609060101010101" charset="-122"/>
                <a:cs typeface="Times New Roman" panose="02020603050405020304" pitchFamily="18" charset="0"/>
              </a:rPr>
              <a:t>也有别于</a:t>
            </a:r>
            <a:r>
              <a:rPr lang="zh-CN" altLang="en-US" sz="2400" kern="100" dirty="0">
                <a:effectLst/>
                <a:latin typeface="等线" panose="02010600030101010101" charset="-122"/>
                <a:ea typeface="楷体" panose="02010609060101010101" charset="-122"/>
                <a:cs typeface="Times New Roman" panose="02020603050405020304" pitchFamily="18" charset="0"/>
              </a:rPr>
              <a:t>通常所说的啰唆。鲁迅是很讲究精练的，但他有时却有意采用繁笔，甚而至于借重</a:t>
            </a:r>
            <a:r>
              <a:rPr lang="en-US" altLang="zh-CN" sz="2400" kern="100" dirty="0">
                <a:effectLst/>
                <a:latin typeface="等线" panose="02010600030101010101" charset="-122"/>
                <a:ea typeface="楷体" panose="02010609060101010101" charset="-122"/>
                <a:cs typeface="Times New Roman" panose="02020603050405020304" pitchFamily="18" charset="0"/>
              </a:rPr>
              <a:t>“</a:t>
            </a:r>
            <a:r>
              <a:rPr lang="zh-CN" altLang="en-US" sz="2400" kern="100" dirty="0">
                <a:effectLst/>
                <a:latin typeface="等线" panose="02010600030101010101" charset="-122"/>
                <a:ea typeface="楷体" panose="02010609060101010101" charset="-122"/>
                <a:cs typeface="Times New Roman" panose="02020603050405020304" pitchFamily="18" charset="0"/>
              </a:rPr>
              <a:t>啰唆</a:t>
            </a:r>
            <a:r>
              <a:rPr lang="en-US" altLang="zh-CN" sz="2400" kern="100" dirty="0">
                <a:effectLst/>
                <a:latin typeface="等线" panose="02010600030101010101" charset="-122"/>
                <a:ea typeface="楷体" panose="02010609060101010101" charset="-122"/>
                <a:cs typeface="Times New Roman" panose="02020603050405020304" pitchFamily="18" charset="0"/>
              </a:rPr>
              <a:t>”</a:t>
            </a:r>
            <a:r>
              <a:rPr lang="zh-CN" altLang="en-US" sz="2400" kern="100" dirty="0">
                <a:effectLst/>
                <a:latin typeface="等线" panose="02010600030101010101" charset="-122"/>
                <a:ea typeface="楷体" panose="02010609060101010101" charset="-122"/>
                <a:cs typeface="Times New Roman" panose="02020603050405020304" pitchFamily="18" charset="0"/>
              </a:rPr>
              <a:t>。</a:t>
            </a:r>
            <a:r>
              <a:rPr lang="en-US" altLang="zh-CN" sz="2400" kern="100" dirty="0">
                <a:effectLst/>
                <a:latin typeface="等线" panose="02010600030101010101" charset="-122"/>
                <a:ea typeface="楷体" panose="02010609060101010101" charset="-122"/>
                <a:cs typeface="Times New Roman" panose="02020603050405020304" pitchFamily="18" charset="0"/>
              </a:rPr>
              <a:t>……</a:t>
            </a:r>
            <a:endParaRPr lang="en-US" altLang="zh-CN" sz="2400" kern="100" dirty="0">
              <a:effectLst/>
              <a:latin typeface="等线" panose="02010600030101010101" charset="-122"/>
              <a:ea typeface="楷体" panose="02010609060101010101" charset="-122"/>
              <a:cs typeface="Times New Roman" panose="02020603050405020304" pitchFamily="18" charset="0"/>
            </a:endParaRPr>
          </a:p>
          <a:p>
            <a:pPr indent="266700" algn="just" fontAlgn="auto">
              <a:lnSpc>
                <a:spcPts val="3020"/>
              </a:lnSpc>
            </a:pPr>
            <a:endParaRPr lang="en-US" altLang="zh-CN" sz="2400" kern="100" dirty="0">
              <a:effectLst/>
              <a:latin typeface="等线" panose="02010600030101010101" charset="-122"/>
              <a:ea typeface="楷体" panose="02010609060101010101" charset="-122"/>
              <a:cs typeface="Times New Roman" panose="02020603050405020304" pitchFamily="18" charset="0"/>
            </a:endParaRPr>
          </a:p>
          <a:p>
            <a:pPr indent="266700" algn="just" fontAlgn="auto">
              <a:lnSpc>
                <a:spcPts val="3020"/>
              </a:lnSpc>
            </a:pPr>
            <a:r>
              <a:rPr lang="zh-CN" altLang="en-US" sz="2400" kern="100" dirty="0">
                <a:effectLst/>
                <a:latin typeface="等线" panose="02010600030101010101" charset="-122"/>
                <a:ea typeface="楷体" panose="02010609060101010101" charset="-122"/>
                <a:cs typeface="Times New Roman" panose="02020603050405020304" pitchFamily="18" charset="0"/>
              </a:rPr>
              <a:t>现今，创作上有一种长的趋向：短篇向中篇靠拢，中篇向长篇靠拢，长篇呢，一部、两部、三部</a:t>
            </a:r>
            <a:r>
              <a:rPr lang="en-US" altLang="zh-CN" sz="2400" kern="100" dirty="0">
                <a:effectLst/>
                <a:latin typeface="等线" panose="02010600030101010101" charset="-122"/>
                <a:ea typeface="楷体" panose="02010609060101010101" charset="-122"/>
                <a:cs typeface="Times New Roman" panose="02020603050405020304" pitchFamily="18" charset="0"/>
              </a:rPr>
              <a:t>……</a:t>
            </a:r>
            <a:r>
              <a:rPr lang="zh-CN" altLang="en-US" sz="2400" kern="100" dirty="0">
                <a:effectLst/>
                <a:latin typeface="等线" panose="02010600030101010101" charset="-122"/>
                <a:ea typeface="楷体" panose="02010609060101010101" charset="-122"/>
                <a:cs typeface="Times New Roman" panose="02020603050405020304" pitchFamily="18" charset="0"/>
              </a:rPr>
              <a:t>当然，也有长而优、非长不可的，但大多数不必那么长，确有</a:t>
            </a:r>
            <a:r>
              <a:rPr lang="en-US" altLang="zh-CN" sz="2400" kern="100" dirty="0">
                <a:effectLst/>
                <a:latin typeface="等线" panose="02010600030101010101" charset="-122"/>
                <a:ea typeface="楷体" panose="02010609060101010101" charset="-122"/>
                <a:cs typeface="Times New Roman" panose="02020603050405020304" pitchFamily="18" charset="0"/>
              </a:rPr>
              <a:t>“</a:t>
            </a:r>
            <a:r>
              <a:rPr lang="zh-CN" altLang="en-US" sz="2400" kern="100" dirty="0">
                <a:effectLst/>
                <a:latin typeface="等线" panose="02010600030101010101" charset="-122"/>
                <a:ea typeface="楷体" panose="02010609060101010101" charset="-122"/>
                <a:cs typeface="Times New Roman" panose="02020603050405020304" pitchFamily="18" charset="0"/>
              </a:rPr>
              <a:t>水分</a:t>
            </a:r>
            <a:r>
              <a:rPr lang="en-US" altLang="zh-CN" sz="2400" kern="100" dirty="0">
                <a:effectLst/>
                <a:latin typeface="等线" panose="02010600030101010101" charset="-122"/>
                <a:ea typeface="楷体" panose="02010609060101010101" charset="-122"/>
                <a:cs typeface="Times New Roman" panose="02020603050405020304" pitchFamily="18" charset="0"/>
              </a:rPr>
              <a:t>”</a:t>
            </a:r>
            <a:r>
              <a:rPr lang="zh-CN" altLang="en-US" sz="2400" kern="100" dirty="0">
                <a:effectLst/>
                <a:latin typeface="等线" panose="02010600030101010101" charset="-122"/>
                <a:ea typeface="楷体" panose="02010609060101010101" charset="-122"/>
                <a:cs typeface="Times New Roman" panose="02020603050405020304" pitchFamily="18" charset="0"/>
              </a:rPr>
              <a:t>可挤。有的作品内容确实不错，因为写得拖沓累赘，读起来就像是背着一块石板在剧场里看戏，使人感到吃力、头疼。而读大师们的名著呢，（</a:t>
            </a:r>
            <a:r>
              <a:rPr lang="en-US" altLang="zh-CN" sz="2400" kern="100" dirty="0">
                <a:effectLst/>
                <a:latin typeface="等线" panose="02010600030101010101" charset="-122"/>
                <a:ea typeface="楷体" panose="02010609060101010101" charset="-122"/>
                <a:cs typeface="Times New Roman" panose="02020603050405020304" pitchFamily="18" charset="0"/>
              </a:rPr>
              <a:t>  </a:t>
            </a:r>
            <a:r>
              <a:rPr lang="zh-CN" altLang="en-US" sz="2400" kern="100" dirty="0">
                <a:effectLst/>
                <a:latin typeface="等线" panose="02010600030101010101" charset="-122"/>
                <a:ea typeface="楷体" panose="02010609060101010101" charset="-122"/>
                <a:cs typeface="Times New Roman" panose="02020603050405020304" pitchFamily="18" charset="0"/>
              </a:rPr>
              <a:t>乙</a:t>
            </a:r>
            <a:r>
              <a:rPr lang="en-US" altLang="zh-CN" sz="2400" kern="100" dirty="0">
                <a:effectLst/>
                <a:latin typeface="等线" panose="02010600030101010101" charset="-122"/>
                <a:ea typeface="楷体" panose="02010609060101010101" charset="-122"/>
                <a:cs typeface="Times New Roman" panose="02020603050405020304" pitchFamily="18" charset="0"/>
              </a:rPr>
              <a:t>  </a:t>
            </a:r>
            <a:r>
              <a:rPr lang="zh-CN" altLang="en-US" sz="2400" kern="100" dirty="0">
                <a:effectLst/>
                <a:latin typeface="等线" panose="02010600030101010101" charset="-122"/>
                <a:ea typeface="楷体" panose="02010609060101010101" charset="-122"/>
                <a:cs typeface="Times New Roman" panose="02020603050405020304" pitchFamily="18" charset="0"/>
              </a:rPr>
              <a:t>），轻松畅快。</a:t>
            </a:r>
            <a:endParaRPr lang="zh-CN" altLang="en-US" sz="2400" kern="100" dirty="0">
              <a:effectLst/>
              <a:latin typeface="等线" panose="02010600030101010101" charset="-122"/>
              <a:ea typeface="楷体" panose="02010609060101010101" charset="-122"/>
              <a:cs typeface="Times New Roman" panose="02020603050405020304" pitchFamily="18" charset="0"/>
            </a:endParaRPr>
          </a:p>
          <a:p>
            <a:pPr indent="266700" algn="just" fontAlgn="auto">
              <a:lnSpc>
                <a:spcPts val="3020"/>
              </a:lnSpc>
            </a:pPr>
            <a:endParaRPr lang="en-US" altLang="zh-CN" sz="2400" kern="100" dirty="0">
              <a:effectLst/>
              <a:latin typeface="等线" panose="02010600030101010101" charset="-122"/>
              <a:ea typeface="楷体" panose="02010609060101010101" charset="-122"/>
              <a:cs typeface="Times New Roman" panose="02020603050405020304" pitchFamily="18" charset="0"/>
            </a:endParaRPr>
          </a:p>
          <a:p>
            <a:pPr indent="266700" algn="just" fontAlgn="auto">
              <a:lnSpc>
                <a:spcPts val="3020"/>
              </a:lnSpc>
            </a:pPr>
            <a:endParaRPr lang="en-US" altLang="zh-CN" sz="1600" kern="100" dirty="0">
              <a:effectLst/>
              <a:latin typeface="等线" panose="02010600030101010101" charset="-122"/>
              <a:ea typeface="楷体" panose="02010609060101010101" charset="-122"/>
              <a:cs typeface="Times New Roman" panose="02020603050405020304" pitchFamily="18" charset="0"/>
            </a:endParaRPr>
          </a:p>
          <a:p>
            <a:pPr indent="266700" algn="just" fontAlgn="auto">
              <a:lnSpc>
                <a:spcPts val="3020"/>
              </a:lnSpc>
            </a:pPr>
            <a:endParaRPr lang="en-US" altLang="zh-CN" sz="1600" kern="100" dirty="0">
              <a:effectLst/>
              <a:latin typeface="等线" panose="02010600030101010101" charset="-122"/>
              <a:ea typeface="楷体" panose="02010609060101010101" charset="-122"/>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diamond(in)">
                                      <p:cBhvr>
                                        <p:cTn id="12" dur="2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0" fill="hold"/>
                                        <p:tgtEl>
                                          <p:spTgt spid="8"/>
                                        </p:tgtEl>
                                        <p:attrNameLst>
                                          <p:attrName>ppt_x</p:attrName>
                                        </p:attrNameLst>
                                      </p:cBhvr>
                                      <p:tavLst>
                                        <p:tav tm="0">
                                          <p:val>
                                            <p:strVal val="#ppt_x"/>
                                          </p:val>
                                        </p:tav>
                                        <p:tav tm="100000">
                                          <p:val>
                                            <p:strVal val="#ppt_x"/>
                                          </p:val>
                                        </p:tav>
                                      </p:tavLst>
                                    </p:anim>
                                    <p:anim calcmode="lin" valueType="num">
                                      <p:cBhvr additive="base">
                                        <p:cTn id="23"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strips(downLef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ox(in)">
                                      <p:cBhvr>
                                        <p:cTn id="33" dur="2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9" presetClass="entr" presetSubtype="0" decel="10000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anim calcmode="lin" valueType="num">
                                      <p:cBhvr>
                                        <p:cTn id="46" dur="500" fill="hold"/>
                                        <p:tgtEl>
                                          <p:spTgt spid="10"/>
                                        </p:tgtEl>
                                        <p:attrNameLst>
                                          <p:attrName>style.rotation</p:attrName>
                                        </p:attrNameLst>
                                      </p:cBhvr>
                                      <p:tavLst>
                                        <p:tav tm="0">
                                          <p:val>
                                            <p:fltVal val="360"/>
                                          </p:val>
                                        </p:tav>
                                        <p:tav tm="100000">
                                          <p:val>
                                            <p:fltVal val="0"/>
                                          </p:val>
                                        </p:tav>
                                      </p:tavLst>
                                    </p:anim>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heel(1)">
                                      <p:cBhvr>
                                        <p:cTn id="5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29" grpId="0" animBg="1"/>
      <p:bldP spid="29" grpId="1" animBg="1"/>
      <p:bldP spid="11" grpId="0"/>
      <p:bldP spid="11" grpId="1"/>
      <p:bldP spid="8" grpId="0" animBg="1"/>
      <p:bldP spid="8" grpId="1" animBg="1"/>
      <p:bldP spid="4" grpId="0"/>
      <p:bldP spid="4" grpId="1"/>
      <p:bldP spid="9" grpId="0" animBg="1"/>
      <p:bldP spid="9" grpId="1" animBg="1"/>
      <p:bldP spid="5" grpId="0"/>
      <p:bldP spid="5" grpId="1"/>
      <p:bldP spid="10" grpId="0"/>
      <p:bldP spid="10" grpId="1"/>
      <p:bldP spid="14" grpId="0"/>
      <p:bldP spid="14" grpId="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 name="图片 23" descr="说明: X67"/>
          <p:cNvPicPr>
            <a:picLocks noChangeAspect="1"/>
          </p:cNvPicPr>
          <p:nvPr/>
        </p:nvPicPr>
        <p:blipFill>
          <a:blip r:embed="rId1"/>
          <a:stretch>
            <a:fillRect/>
          </a:stretch>
        </p:blipFill>
        <p:spPr>
          <a:xfrm>
            <a:off x="1225550" y="602615"/>
            <a:ext cx="9589135" cy="5910580"/>
          </a:xfrm>
          <a:prstGeom prst="rect">
            <a:avLst/>
          </a:prstGeom>
          <a:noFill/>
          <a:ln w="9525">
            <a:noFill/>
          </a:ln>
        </p:spPr>
      </p:pic>
      <p:sp>
        <p:nvSpPr>
          <p:cNvPr id="5" name="文本框 4"/>
          <p:cNvSpPr txBox="1"/>
          <p:nvPr>
            <p:custDataLst>
              <p:tags r:id="rId2"/>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语言文字运用</a:t>
            </a:r>
            <a:endParaRPr lang="zh-CN" sz="2000" dirty="0"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1"/>
            </p:custDataLst>
          </p:nvPr>
        </p:nvSpPr>
        <p:spPr>
          <a:xfrm>
            <a:off x="2710815" y="273050"/>
            <a:ext cx="1133475" cy="337185"/>
          </a:xfrm>
          <a:prstGeom prst="rect">
            <a:avLst/>
          </a:prstGeom>
          <a:solidFill>
            <a:schemeClr val="accent1">
              <a:lumMod val="20000"/>
              <a:lumOff val="80000"/>
            </a:schemeClr>
          </a:solidFill>
        </p:spPr>
        <p:txBody>
          <a:bodyPr wrap="square" rtlCol="0">
            <a:spAutoFit/>
          </a:bodyPr>
          <a:p>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原题重现</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endParaRPr>
          </a:p>
        </p:txBody>
      </p:sp>
      <p:sp>
        <p:nvSpPr>
          <p:cNvPr id="8" name="文本框 7"/>
          <p:cNvSpPr txBox="1"/>
          <p:nvPr>
            <p:custDataLst>
              <p:tags r:id="rId2"/>
            </p:custDataLst>
          </p:nvPr>
        </p:nvSpPr>
        <p:spPr>
          <a:xfrm>
            <a:off x="7389495" y="66675"/>
            <a:ext cx="1424940" cy="399415"/>
          </a:xfrm>
          <a:prstGeom prst="rect">
            <a:avLst/>
          </a:prstGeom>
          <a:solidFill>
            <a:schemeClr val="accent1">
              <a:lumMod val="20000"/>
              <a:lumOff val="80000"/>
            </a:schemeClr>
          </a:solidFill>
        </p:spPr>
        <p:txBody>
          <a:bodyPr wrap="square" rtlCol="0">
            <a:noAutofit/>
          </a:bodyPr>
          <a:p>
            <a:pPr algn="ctr"/>
            <a:r>
              <a:rPr lang="zh-CN" sz="1600" b="1"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试题分析</a:t>
            </a:r>
            <a:endParaRPr lang="zh-CN" sz="1600" b="1"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endParaRPr>
          </a:p>
        </p:txBody>
      </p:sp>
      <p:sp>
        <p:nvSpPr>
          <p:cNvPr id="5" name="文本框 4"/>
          <p:cNvSpPr txBox="1"/>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语言文字运用</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0" y="465455"/>
            <a:ext cx="6984365" cy="6392545"/>
          </a:xfrm>
          <a:prstGeom prst="rect">
            <a:avLst/>
          </a:prstGeom>
          <a:ln>
            <a:solidFill>
              <a:schemeClr val="accent1"/>
            </a:solidFill>
          </a:ln>
        </p:spPr>
        <p:txBody>
          <a:bodyPr wrap="square">
            <a:noAutofit/>
          </a:bodyPr>
          <a:p>
            <a:pPr marR="0" lvl="0" indent="0" algn="l" defTabSz="914400" rtl="0" fontAlgn="auto">
              <a:lnSpc>
                <a:spcPts val="3860"/>
              </a:lnSpc>
              <a:spcBef>
                <a:spcPts val="0"/>
              </a:spcBef>
              <a:spcAft>
                <a:spcPts val="0"/>
              </a:spcAft>
              <a:buClrTx/>
              <a:buSzTx/>
              <a:buFontTx/>
              <a:buNone/>
            </a:pPr>
            <a:r>
              <a:rPr lang="en-US" altLang="zh-CN" sz="2000">
                <a:solidFill>
                  <a:srgbClr val="FF0000">
                    <a:alpha val="100000"/>
                  </a:srgbClr>
                </a:solidFill>
                <a:latin typeface="仿宋" panose="02010609060101010101" charset="-122"/>
                <a:ea typeface="仿宋" panose="02010609060101010101" charset="-122"/>
                <a:cs typeface="仿宋" panose="02010609060101010101" charset="-122"/>
                <a:sym typeface="+mn-ea"/>
              </a:rPr>
              <a:t>21.</a:t>
            </a:r>
            <a:r>
              <a:rPr lang="zh-CN" altLang="en-US" sz="2000">
                <a:solidFill>
                  <a:srgbClr val="FF0000">
                    <a:alpha val="100000"/>
                  </a:srgbClr>
                </a:solidFill>
                <a:latin typeface="仿宋" panose="02010609060101010101" charset="-122"/>
                <a:ea typeface="仿宋" panose="02010609060101010101" charset="-122"/>
                <a:cs typeface="仿宋" panose="02010609060101010101" charset="-122"/>
                <a:sym typeface="+mn-ea"/>
              </a:rPr>
              <a:t>下面是一位游客向旅行社工作人员咨询旅行信息的话语，表述啰嗦，不够简明扼要，不利于与旅行社进行沟通。请对这段自述进行缩写，保留关键信息，不超过</a:t>
            </a:r>
            <a:r>
              <a:rPr lang="en-US" altLang="zh-CN" sz="2000">
                <a:solidFill>
                  <a:srgbClr val="FF0000">
                    <a:alpha val="100000"/>
                  </a:srgbClr>
                </a:solidFill>
                <a:latin typeface="仿宋" panose="02010609060101010101" charset="-122"/>
                <a:ea typeface="仿宋" panose="02010609060101010101" charset="-122"/>
                <a:cs typeface="仿宋" panose="02010609060101010101" charset="-122"/>
                <a:sym typeface="+mn-ea"/>
              </a:rPr>
              <a:t> 80 </a:t>
            </a:r>
            <a:r>
              <a:rPr lang="zh-CN" altLang="en-US" sz="2000">
                <a:solidFill>
                  <a:srgbClr val="FF0000">
                    <a:alpha val="100000"/>
                  </a:srgbClr>
                </a:solidFill>
                <a:latin typeface="仿宋" panose="02010609060101010101" charset="-122"/>
                <a:ea typeface="仿宋" panose="02010609060101010101" charset="-122"/>
                <a:cs typeface="仿宋" panose="02010609060101010101" charset="-122"/>
                <a:sym typeface="+mn-ea"/>
              </a:rPr>
              <a:t>字。（</a:t>
            </a:r>
            <a:r>
              <a:rPr lang="en-US" altLang="zh-CN" sz="2000">
                <a:solidFill>
                  <a:srgbClr val="FF0000">
                    <a:alpha val="100000"/>
                  </a:srgbClr>
                </a:solidFill>
                <a:latin typeface="仿宋" panose="02010609060101010101" charset="-122"/>
                <a:ea typeface="仿宋" panose="02010609060101010101" charset="-122"/>
                <a:cs typeface="仿宋" panose="02010609060101010101" charset="-122"/>
                <a:sym typeface="+mn-ea"/>
              </a:rPr>
              <a:t>5</a:t>
            </a:r>
            <a:r>
              <a:rPr lang="zh-CN" altLang="en-US" sz="2000">
                <a:solidFill>
                  <a:srgbClr val="FF0000">
                    <a:alpha val="100000"/>
                  </a:srgbClr>
                </a:solidFill>
                <a:latin typeface="仿宋" panose="02010609060101010101" charset="-122"/>
                <a:ea typeface="仿宋" panose="02010609060101010101" charset="-122"/>
                <a:cs typeface="仿宋" panose="02010609060101010101" charset="-122"/>
                <a:sym typeface="+mn-ea"/>
              </a:rPr>
              <a:t>分）</a:t>
            </a:r>
            <a:endParaRPr lang="zh-CN" altLang="en-US" sz="2000">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pPr marR="0" lvl="0" indent="0" algn="l" defTabSz="914400" rtl="0" fontAlgn="auto">
              <a:lnSpc>
                <a:spcPts val="3860"/>
              </a:lnSpc>
              <a:spcBef>
                <a:spcPts val="0"/>
              </a:spcBef>
              <a:spcAft>
                <a:spcPts val="0"/>
              </a:spcAft>
              <a:buClrTx/>
              <a:buSzTx/>
              <a:buFontTx/>
              <a:buNone/>
            </a:pPr>
            <a:r>
              <a:rPr lang="en-US" altLang="zh-CN" sz="2000">
                <a:solidFill>
                  <a:schemeClr val="tx1">
                    <a:alpha val="100000"/>
                  </a:schemeClr>
                </a:solidFill>
                <a:latin typeface="仿宋" panose="02010609060101010101" charset="-122"/>
                <a:ea typeface="仿宋" panose="02010609060101010101" charset="-122"/>
                <a:cs typeface="仿宋" panose="02010609060101010101" charset="-122"/>
                <a:sym typeface="+mn-ea"/>
              </a:rPr>
              <a:t>    </a:t>
            </a:r>
            <a:r>
              <a:rPr lang="zh-CN" altLang="en-US" sz="2000">
                <a:solidFill>
                  <a:schemeClr val="tx1">
                    <a:alpha val="100000"/>
                  </a:schemeClr>
                </a:solidFill>
                <a:latin typeface="仿宋" panose="02010609060101010101" charset="-122"/>
                <a:ea typeface="仿宋" panose="02010609060101010101" charset="-122"/>
                <a:cs typeface="仿宋" panose="02010609060101010101" charset="-122"/>
                <a:sym typeface="+mn-ea"/>
              </a:rPr>
              <a:t>你好！我一直都特别想去云南旅游，云南的风土人情太有魅力啦，听说当地的少数民族服饰特别精美。我尤其向往苍山洱海、石林这些绝美的地方，就想去昆明、大理、丽江这几个城市好好转转。我每年国庆都特别期待能出去好好玩一趟，之前去过不少地方，像海边城市青岛，还有历史古都西安。今年呢，我国庆有</a:t>
            </a:r>
            <a:r>
              <a:rPr lang="en-US" altLang="zh-CN" sz="2000">
                <a:solidFill>
                  <a:schemeClr val="tx1">
                    <a:alpha val="100000"/>
                  </a:schemeClr>
                </a:solidFill>
                <a:latin typeface="仿宋" panose="02010609060101010101" charset="-122"/>
                <a:ea typeface="仿宋" panose="02010609060101010101" charset="-122"/>
                <a:cs typeface="仿宋" panose="02010609060101010101" charset="-122"/>
                <a:sym typeface="+mn-ea"/>
              </a:rPr>
              <a:t>7</a:t>
            </a:r>
            <a:r>
              <a:rPr lang="zh-CN" altLang="en-US" sz="2000">
                <a:solidFill>
                  <a:schemeClr val="tx1">
                    <a:alpha val="100000"/>
                  </a:schemeClr>
                </a:solidFill>
                <a:latin typeface="仿宋" panose="02010609060101010101" charset="-122"/>
                <a:ea typeface="仿宋" panose="02010609060101010101" charset="-122"/>
                <a:cs typeface="仿宋" panose="02010609060101010101" charset="-122"/>
                <a:sym typeface="+mn-ea"/>
              </a:rPr>
              <a:t>天假，不过头两天已经和朋友约好了要去参加一个本地的文化活动，已经买好票了，没办法更改，所以</a:t>
            </a:r>
            <a:r>
              <a:rPr lang="en-US" altLang="zh-CN" sz="2000">
                <a:solidFill>
                  <a:schemeClr val="tx1">
                    <a:alpha val="100000"/>
                  </a:schemeClr>
                </a:solidFill>
                <a:latin typeface="仿宋" panose="02010609060101010101" charset="-122"/>
                <a:ea typeface="仿宋" panose="02010609060101010101" charset="-122"/>
                <a:cs typeface="仿宋" panose="02010609060101010101" charset="-122"/>
                <a:sym typeface="+mn-ea"/>
              </a:rPr>
              <a:t>3</a:t>
            </a:r>
            <a:r>
              <a:rPr lang="zh-CN" altLang="en-US" sz="2000">
                <a:solidFill>
                  <a:schemeClr val="tx1">
                    <a:alpha val="100000"/>
                  </a:schemeClr>
                </a:solidFill>
                <a:latin typeface="仿宋" panose="02010609060101010101" charset="-122"/>
                <a:ea typeface="仿宋" panose="02010609060101010101" charset="-122"/>
                <a:cs typeface="仿宋" panose="02010609060101010101" charset="-122"/>
                <a:sym typeface="+mn-ea"/>
              </a:rPr>
              <a:t>号才能出发去云南。我想了解一下有没有那种包含昆明、大理、丽江这几个热门景点的旅行套餐，酒店住宿条件怎么样，行程安排会不会特别紧凑，价格大概是多少呢？</a:t>
            </a:r>
            <a:endParaRPr lang="en-US" altLang="zh-CN" sz="2000">
              <a:solidFill>
                <a:schemeClr val="tx1">
                  <a:alpha val="100000"/>
                </a:schemeClr>
              </a:solidFill>
              <a:latin typeface="仿宋" panose="02010609060101010101" charset="-122"/>
              <a:ea typeface="仿宋" panose="02010609060101010101" charset="-122"/>
              <a:cs typeface="仿宋" panose="02010609060101010101" charset="-122"/>
              <a:sym typeface="+mn-ea"/>
            </a:endParaRPr>
          </a:p>
        </p:txBody>
      </p:sp>
      <p:sp>
        <p:nvSpPr>
          <p:cNvPr id="6" name="文本框 5"/>
          <p:cNvSpPr txBox="1"/>
          <p:nvPr/>
        </p:nvSpPr>
        <p:spPr>
          <a:xfrm>
            <a:off x="6983730" y="610235"/>
            <a:ext cx="4989195" cy="6139180"/>
          </a:xfrm>
          <a:prstGeom prst="rect">
            <a:avLst/>
          </a:prstGeom>
          <a:ln>
            <a:solidFill>
              <a:schemeClr val="accent1"/>
            </a:solidFill>
          </a:ln>
        </p:spPr>
        <p:txBody>
          <a:bodyPr wrap="square">
            <a:noAutofit/>
          </a:bodyPr>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4" name="文本框 3"/>
          <p:cNvSpPr txBox="1"/>
          <p:nvPr/>
        </p:nvSpPr>
        <p:spPr>
          <a:xfrm>
            <a:off x="6983095" y="813435"/>
            <a:ext cx="4990465" cy="1291590"/>
          </a:xfrm>
          <a:prstGeom prst="rect">
            <a:avLst/>
          </a:prstGeom>
          <a:noFill/>
        </p:spPr>
        <p:txBody>
          <a:bodyPr wrap="square" rtlCol="0">
            <a:noAutofit/>
          </a:bodyPr>
          <a:p>
            <a:pPr indent="0" fontAlgn="auto">
              <a:lnSpc>
                <a:spcPts val="2900"/>
              </a:lnSpc>
            </a:pPr>
            <a:r>
              <a:rPr lang="zh-CN" sz="2400">
                <a:solidFill>
                  <a:srgbClr val="000000"/>
                </a:solidFill>
                <a:ea typeface="宋体" panose="02010600030101010101" pitchFamily="2" charset="-122"/>
                <a:sym typeface="+mn-ea"/>
              </a:rPr>
              <a:t>【</a:t>
            </a:r>
            <a:r>
              <a:rPr lang="zh-CN" sz="2400">
                <a:solidFill>
                  <a:srgbClr val="000000"/>
                </a:solidFill>
                <a:ea typeface="黑体" panose="02010609060101010101" charset="-122"/>
                <a:sym typeface="+mn-ea"/>
              </a:rPr>
              <a:t>考查目标】</a:t>
            </a:r>
            <a:r>
              <a:rPr lang="en-US" sz="2400">
                <a:solidFill>
                  <a:srgbClr val="000000"/>
                </a:solidFill>
                <a:latin typeface="宋体" panose="02010600030101010101" pitchFamily="2" charset="-122"/>
                <a:sym typeface="+mn-ea"/>
              </a:rPr>
              <a:t> </a:t>
            </a:r>
            <a:endParaRPr lang="en-US" sz="2400">
              <a:solidFill>
                <a:srgbClr val="000000"/>
              </a:solidFill>
              <a:latin typeface="宋体" panose="02010600030101010101" pitchFamily="2" charset="-122"/>
              <a:sym typeface="+mn-ea"/>
            </a:endParaRPr>
          </a:p>
          <a:p>
            <a:pPr indent="0" fontAlgn="auto">
              <a:lnSpc>
                <a:spcPts val="2900"/>
              </a:lnSpc>
            </a:pPr>
            <a:r>
              <a:rPr lang="zh-CN" altLang="en-US" sz="2400" dirty="0">
                <a:latin typeface="仿宋" panose="02010609060101010101" charset="-122"/>
                <a:ea typeface="仿宋" panose="02010609060101010101" charset="-122"/>
                <a:sym typeface="+mn-ea"/>
              </a:rPr>
              <a:t>本题考查学生压缩概括主要信息，语言表达准确、简明、得体的能力。</a:t>
            </a:r>
            <a:endParaRPr lang="zh-CN" altLang="en-US" sz="2400" dirty="0">
              <a:latin typeface="仿宋" panose="02010609060101010101" charset="-122"/>
              <a:ea typeface="仿宋" panose="02010609060101010101" charset="-122"/>
              <a:sym typeface="+mn-ea"/>
            </a:endParaRPr>
          </a:p>
        </p:txBody>
      </p:sp>
      <p:sp>
        <p:nvSpPr>
          <p:cNvPr id="3" name="文本框 2"/>
          <p:cNvSpPr txBox="1"/>
          <p:nvPr/>
        </p:nvSpPr>
        <p:spPr>
          <a:xfrm>
            <a:off x="6983730" y="2105025"/>
            <a:ext cx="5208270" cy="4644390"/>
          </a:xfrm>
          <a:prstGeom prst="rect">
            <a:avLst/>
          </a:prstGeom>
          <a:noFill/>
        </p:spPr>
        <p:txBody>
          <a:bodyPr wrap="square" rtlCol="0">
            <a:noAutofit/>
          </a:bodyPr>
          <a:p>
            <a:r>
              <a:rPr lang="zh-CN" sz="2400">
                <a:solidFill>
                  <a:srgbClr val="FF0000"/>
                </a:solidFill>
                <a:ea typeface="宋体" panose="02010600030101010101" pitchFamily="2" charset="-122"/>
                <a:sym typeface="+mn-ea"/>
              </a:rPr>
              <a:t>【参考答案</a:t>
            </a:r>
            <a:r>
              <a:rPr lang="zh-CN" sz="2400">
                <a:solidFill>
                  <a:srgbClr val="FF0000"/>
                </a:solidFill>
                <a:ea typeface="黑体" panose="02010609060101010101" charset="-122"/>
                <a:sym typeface="+mn-ea"/>
              </a:rPr>
              <a:t>】</a:t>
            </a:r>
            <a:r>
              <a:rPr lang="zh-CN" altLang="en-US" sz="2400"/>
              <a:t>你好！我想国庆假期去云南旅游（</a:t>
            </a:r>
            <a:r>
              <a:rPr lang="en-US" altLang="zh-CN" sz="2400"/>
              <a:t>1</a:t>
            </a:r>
            <a:r>
              <a:rPr lang="zh-CN" altLang="en-US" sz="2400"/>
              <a:t>分），</a:t>
            </a:r>
            <a:r>
              <a:rPr lang="en-US" altLang="zh-CN" sz="2400"/>
              <a:t>3</a:t>
            </a:r>
            <a:r>
              <a:rPr lang="zh-CN" altLang="en-US" sz="2400"/>
              <a:t>号出发（</a:t>
            </a:r>
            <a:r>
              <a:rPr lang="en-US" altLang="zh-CN" sz="2400"/>
              <a:t>1</a:t>
            </a:r>
            <a:r>
              <a:rPr lang="zh-CN" altLang="en-US" sz="2400"/>
              <a:t>分），想了解是否有包含昆明、大理、丽江热门景点的旅行套餐（</a:t>
            </a:r>
            <a:r>
              <a:rPr lang="en-US" altLang="zh-CN" sz="2400"/>
              <a:t>1</a:t>
            </a:r>
            <a:r>
              <a:rPr lang="zh-CN" altLang="en-US" sz="2400"/>
              <a:t>分），酒店住宿条件、行程紧凑度以及价格情况（</a:t>
            </a:r>
            <a:r>
              <a:rPr lang="en-US" altLang="zh-CN" sz="2400"/>
              <a:t>2</a:t>
            </a:r>
            <a:r>
              <a:rPr lang="zh-CN" altLang="en-US" sz="2400"/>
              <a:t>分）。</a:t>
            </a:r>
            <a:endParaRPr lang="zh-CN" altLang="en-US" sz="2400"/>
          </a:p>
          <a:p>
            <a:endParaRPr lang="zh-CN" altLang="en-US" sz="2400">
              <a:solidFill>
                <a:srgbClr val="FF0000"/>
              </a:solidFill>
            </a:endParaRPr>
          </a:p>
          <a:p>
            <a:r>
              <a:rPr lang="zh-CN" altLang="en-US" sz="2400">
                <a:solidFill>
                  <a:srgbClr val="FF0000"/>
                </a:solidFill>
              </a:rPr>
              <a:t>解题指导：首先删除冗余，然后提炼出有效信息，最后组织语言：将关键信息按时间顺序和逻辑关系进行组织，使表达简洁明了，条理清晰。</a:t>
            </a:r>
            <a:endParaRPr lang="zh-CN" altLang="en-US" sz="2400">
              <a:solidFill>
                <a:srgbClr val="FF00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heel(1)">
                                      <p:cBhvr>
                                        <p:cTn id="12" dur="2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amond(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p:bldP spid="5" grpId="0"/>
      <p:bldP spid="5" grpId="1"/>
      <p:bldP spid="29" grpId="0" animBg="1"/>
      <p:bldP spid="29" grpId="1" animBg="1"/>
      <p:bldP spid="2" grpId="0" bldLvl="0" animBg="1"/>
      <p:bldP spid="2" grpId="1" animBg="1"/>
      <p:bldP spid="8" grpId="0" animBg="1"/>
      <p:bldP spid="8" grpId="1" animBg="1"/>
      <p:bldP spid="4" grpId="0"/>
      <p:bldP spid="4" grpId="1"/>
      <p:bldP spid="3" grpId="0"/>
      <p:bldP spid="3" grpId="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104640" y="140335"/>
            <a:ext cx="8014970" cy="521970"/>
          </a:xfrm>
          <a:prstGeom prst="rect">
            <a:avLst/>
          </a:prstGeom>
          <a:noFill/>
        </p:spPr>
        <p:txBody>
          <a:bodyPr wrap="square" rtlCol="0" anchor="t">
            <a:spAutoFit/>
          </a:bodyPr>
          <a:p>
            <a:r>
              <a:rPr lang="en-US" altLang="zh-CN" sz="2800"/>
              <a:t>   </a:t>
            </a:r>
            <a:endParaRPr lang="zh-CN" altLang="en-US" sz="2800">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489585" y="0"/>
            <a:ext cx="3851275" cy="368300"/>
          </a:xfrm>
          <a:prstGeom prst="rect">
            <a:avLst/>
          </a:prstGeom>
          <a:noFill/>
        </p:spPr>
        <p:txBody>
          <a:bodyPr wrap="square" rtlCol="0">
            <a:spAutoFit/>
          </a:bodyPr>
          <a:p>
            <a:pPr algn="l"/>
            <a:r>
              <a:rPr lang="zh-CN" altLang="en-US" b="1">
                <a:solidFill>
                  <a:srgbClr val="26476A"/>
                </a:solidFill>
                <a:latin typeface="黑体" panose="02010609060101010101" charset="-122"/>
                <a:ea typeface="黑体" panose="02010609060101010101" charset="-122"/>
              </a:rPr>
              <a:t>试题链接：</a:t>
            </a:r>
            <a:r>
              <a:rPr lang="en-US" altLang="zh-CN" b="1">
                <a:solidFill>
                  <a:srgbClr val="26476A"/>
                </a:solidFill>
                <a:latin typeface="黑体" panose="02010609060101010101" charset="-122"/>
                <a:ea typeface="黑体" panose="02010609060101010101" charset="-122"/>
              </a:rPr>
              <a:t>2024</a:t>
            </a:r>
            <a:r>
              <a:rPr lang="zh-CN" altLang="en-US" b="1">
                <a:solidFill>
                  <a:srgbClr val="26476A"/>
                </a:solidFill>
                <a:latin typeface="黑体" panose="02010609060101010101" charset="-122"/>
                <a:ea typeface="黑体" panose="02010609060101010101" charset="-122"/>
              </a:rPr>
              <a:t>年河北重点中学</a:t>
            </a:r>
            <a:endParaRPr lang="zh-CN" altLang="en-US" b="1">
              <a:solidFill>
                <a:srgbClr val="26476A"/>
              </a:solidFill>
              <a:latin typeface="黑体" panose="02010609060101010101" charset="-122"/>
              <a:ea typeface="黑体" panose="02010609060101010101" charset="-122"/>
            </a:endParaRPr>
          </a:p>
        </p:txBody>
      </p:sp>
      <p:sp>
        <p:nvSpPr>
          <p:cNvPr id="3" name="文本框 2"/>
          <p:cNvSpPr txBox="1"/>
          <p:nvPr/>
        </p:nvSpPr>
        <p:spPr>
          <a:xfrm>
            <a:off x="374015" y="494665"/>
            <a:ext cx="11745595" cy="3784600"/>
          </a:xfrm>
          <a:prstGeom prst="rect">
            <a:avLst/>
          </a:prstGeom>
          <a:noFill/>
        </p:spPr>
        <p:txBody>
          <a:bodyPr wrap="square" rtlCol="0">
            <a:spAutoFit/>
          </a:bodyPr>
          <a:p>
            <a:r>
              <a:rPr lang="en-US" altLang="zh-CN" sz="2400"/>
              <a:t>20.</a:t>
            </a:r>
            <a:r>
              <a:rPr lang="zh-CN" altLang="en-US" sz="2400"/>
              <a:t>下面的文字是一位老奶奶在医院看病时的自述，不够简明扼要，不利于和医生高效沟通。请对这段自述进行缩写。要求：保留必要信息，不超过</a:t>
            </a:r>
            <a:r>
              <a:rPr lang="en-US" altLang="zh-CN" sz="2400"/>
              <a:t>80</a:t>
            </a:r>
            <a:r>
              <a:rPr lang="zh-CN" altLang="en-US" sz="2400"/>
              <a:t>个字。</a:t>
            </a:r>
            <a:endParaRPr lang="zh-CN" altLang="en-US" sz="2400"/>
          </a:p>
          <a:p>
            <a:r>
              <a:rPr lang="en-US" altLang="zh-CN" sz="2400">
                <a:latin typeface="楷体" panose="02010609060101010101" charset="-122"/>
                <a:ea typeface="楷体" panose="02010609060101010101" charset="-122"/>
                <a:cs typeface="楷体" panose="02010609060101010101" charset="-122"/>
              </a:rPr>
              <a:t>    </a:t>
            </a:r>
            <a:r>
              <a:rPr lang="zh-CN" altLang="en-US" sz="2400">
                <a:latin typeface="楷体" panose="02010609060101010101" charset="-122"/>
                <a:ea typeface="楷体" panose="02010609060101010101" charset="-122"/>
                <a:cs typeface="楷体" panose="02010609060101010101" charset="-122"/>
              </a:rPr>
              <a:t>大夫好！今天看病的人太多了，我排了好长时间队才看上。我是你们医院的老病号了，这么多年我的高血压和糖尿病一直是在你们医院看的，好多年前有一次扭伤了脚踝，也是在你们这儿看好的，您可得给我好好看看。是这么回事儿。昨天晚上我老闺女来家里，我们一起吃的晚饭。吃过饭看着电视，我就开始头疼，先是头顶一圈疼，一跳一跳的，后来整个头都疼。我试了很多办法，一会儿躺着，一会儿坐着，大口喘气，戴上帽子捂着，都没有用。闺女要带我来医院，我说天太冷了，明天可能就好了，明天再说吧，然后就睡觉了。今天早上醒了还疼，头也不敢动，一晃就更疼了，就赶紧来医院了。</a:t>
            </a:r>
            <a:endParaRPr lang="zh-CN" altLang="en-US" sz="2400">
              <a:latin typeface="楷体" panose="02010609060101010101" charset="-122"/>
              <a:ea typeface="楷体" panose="02010609060101010101" charset="-122"/>
              <a:cs typeface="楷体" panose="02010609060101010101" charset="-122"/>
            </a:endParaRPr>
          </a:p>
        </p:txBody>
      </p:sp>
      <p:sp>
        <p:nvSpPr>
          <p:cNvPr id="5" name="文本框 4"/>
          <p:cNvSpPr txBox="1"/>
          <p:nvPr/>
        </p:nvSpPr>
        <p:spPr>
          <a:xfrm>
            <a:off x="434340" y="4696460"/>
            <a:ext cx="11329035" cy="1198880"/>
          </a:xfrm>
          <a:prstGeom prst="rect">
            <a:avLst/>
          </a:prstGeom>
          <a:noFill/>
        </p:spPr>
        <p:txBody>
          <a:bodyPr wrap="square" rtlCol="0">
            <a:spAutoFit/>
          </a:bodyPr>
          <a:p>
            <a:r>
              <a:rPr lang="zh-CN" altLang="en-US" sz="2400" b="1">
                <a:solidFill>
                  <a:srgbClr val="FF0000"/>
                </a:solidFill>
              </a:rPr>
              <a:t>参考答案：大夫好！我是你们医院的老病号，一直在这儿看高血压和糖尿病。昨天晚上吃完饭后开始头疼，先是头顶一圈疼，后来整个头都疼。今天早上醒来仍然头疼，头一动就更疼，所以赶紧来医院了。</a:t>
            </a:r>
            <a:endParaRPr lang="zh-CN" altLang="en-US" sz="24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 grpId="1"/>
      <p:bldP spid="3" grpId="0"/>
      <p:bldP spid="3" grpId="1"/>
      <p:bldP spid="5" grpId="0"/>
      <p:bldP spid="5" grpId="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104640" y="140335"/>
            <a:ext cx="8014970" cy="521970"/>
          </a:xfrm>
          <a:prstGeom prst="rect">
            <a:avLst/>
          </a:prstGeom>
          <a:noFill/>
        </p:spPr>
        <p:txBody>
          <a:bodyPr wrap="square" rtlCol="0" anchor="t">
            <a:spAutoFit/>
          </a:bodyPr>
          <a:p>
            <a:r>
              <a:rPr lang="en-US" altLang="zh-CN" sz="2800"/>
              <a:t>   </a:t>
            </a:r>
            <a:endParaRPr lang="zh-CN" altLang="en-US" sz="2800">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489585" y="0"/>
            <a:ext cx="3851275" cy="368300"/>
          </a:xfrm>
          <a:prstGeom prst="rect">
            <a:avLst/>
          </a:prstGeom>
          <a:noFill/>
        </p:spPr>
        <p:txBody>
          <a:bodyPr wrap="square" rtlCol="0">
            <a:spAutoFit/>
          </a:bodyPr>
          <a:p>
            <a:pPr algn="l"/>
            <a:r>
              <a:rPr lang="zh-CN" altLang="en-US" b="1">
                <a:solidFill>
                  <a:srgbClr val="26476A"/>
                </a:solidFill>
                <a:latin typeface="黑体" panose="02010609060101010101" charset="-122"/>
                <a:ea typeface="黑体" panose="02010609060101010101" charset="-122"/>
              </a:rPr>
              <a:t>试题链接：</a:t>
            </a:r>
            <a:r>
              <a:rPr lang="en-US" altLang="zh-CN" b="1">
                <a:solidFill>
                  <a:srgbClr val="26476A"/>
                </a:solidFill>
                <a:latin typeface="黑体" panose="02010609060101010101" charset="-122"/>
                <a:ea typeface="黑体" panose="02010609060101010101" charset="-122"/>
              </a:rPr>
              <a:t>2024</a:t>
            </a:r>
            <a:r>
              <a:rPr lang="zh-CN" altLang="en-US" b="1">
                <a:solidFill>
                  <a:srgbClr val="26476A"/>
                </a:solidFill>
                <a:latin typeface="黑体" panose="02010609060101010101" charset="-122"/>
                <a:ea typeface="黑体" panose="02010609060101010101" charset="-122"/>
              </a:rPr>
              <a:t>年河北重点中学</a:t>
            </a:r>
            <a:endParaRPr lang="zh-CN" altLang="en-US" b="1">
              <a:solidFill>
                <a:srgbClr val="26476A"/>
              </a:solidFill>
              <a:latin typeface="黑体" panose="02010609060101010101" charset="-122"/>
              <a:ea typeface="黑体" panose="02010609060101010101" charset="-122"/>
            </a:endParaRPr>
          </a:p>
        </p:txBody>
      </p:sp>
      <p:sp>
        <p:nvSpPr>
          <p:cNvPr id="3" name="文本框 2"/>
          <p:cNvSpPr txBox="1"/>
          <p:nvPr/>
        </p:nvSpPr>
        <p:spPr>
          <a:xfrm>
            <a:off x="254000" y="480060"/>
            <a:ext cx="11865610" cy="5707380"/>
          </a:xfrm>
          <a:prstGeom prst="rect">
            <a:avLst/>
          </a:prstGeom>
          <a:noFill/>
        </p:spPr>
        <p:txBody>
          <a:bodyPr wrap="square" rtlCol="0">
            <a:noAutofit/>
          </a:bodyPr>
          <a:p>
            <a:r>
              <a:rPr lang="en-US" altLang="zh-CN" sz="2000">
                <a:latin typeface="楷体" panose="02010609060101010101" charset="-122"/>
                <a:ea typeface="楷体" panose="02010609060101010101" charset="-122"/>
                <a:cs typeface="楷体" panose="02010609060101010101" charset="-122"/>
              </a:rPr>
              <a:t>20.</a:t>
            </a:r>
            <a:r>
              <a:rPr lang="zh-CN" altLang="en-US" sz="2000">
                <a:latin typeface="楷体" panose="02010609060101010101" charset="-122"/>
                <a:ea typeface="楷体" panose="02010609060101010101" charset="-122"/>
                <a:cs typeface="楷体" panose="02010609060101010101" charset="-122"/>
              </a:rPr>
              <a:t>【详解】本题考查学生提炼概括核心信息、表达准确简明的能力。</a:t>
            </a:r>
            <a:endParaRPr lang="zh-CN" altLang="en-US" sz="2000">
              <a:latin typeface="楷体" panose="02010609060101010101" charset="-122"/>
              <a:ea typeface="楷体" panose="02010609060101010101" charset="-122"/>
              <a:cs typeface="楷体" panose="02010609060101010101" charset="-122"/>
            </a:endParaRPr>
          </a:p>
          <a:p>
            <a:r>
              <a:rPr lang="zh-CN" altLang="en-US" sz="2000">
                <a:solidFill>
                  <a:srgbClr val="FF0000"/>
                </a:solidFill>
                <a:latin typeface="楷体" panose="02010609060101010101" charset="-122"/>
                <a:ea typeface="楷体" panose="02010609060101010101" charset="-122"/>
                <a:cs typeface="楷体" panose="02010609060101010101" charset="-122"/>
              </a:rPr>
              <a:t>首先删除冗余</a:t>
            </a:r>
            <a:r>
              <a:rPr lang="zh-CN" altLang="en-US" sz="2000">
                <a:latin typeface="楷体" panose="02010609060101010101" charset="-122"/>
                <a:ea typeface="楷体" panose="02010609060101010101" charset="-122"/>
                <a:cs typeface="楷体" panose="02010609060101010101" charset="-122"/>
              </a:rPr>
              <a:t>：</a:t>
            </a:r>
            <a:endParaRPr lang="zh-CN" altLang="en-US" sz="2000">
              <a:latin typeface="楷体" panose="02010609060101010101" charset="-122"/>
              <a:ea typeface="楷体" panose="02010609060101010101" charset="-122"/>
              <a:cs typeface="楷体" panose="02010609060101010101" charset="-122"/>
            </a:endParaRPr>
          </a:p>
          <a:p>
            <a:r>
              <a:rPr lang="zh-CN" altLang="en-US" sz="2000">
                <a:latin typeface="楷体" panose="02010609060101010101" charset="-122"/>
                <a:ea typeface="楷体" panose="02010609060101010101" charset="-122"/>
                <a:cs typeface="楷体" panose="02010609060101010101" charset="-122"/>
              </a:rPr>
              <a:t>排队时间、与医生的寒暄、扭伤脚踝的旧事、与女儿的互动、尝试的无效缓解方法等信息可以压缩掉，比如</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今天看病的人太多了，我排了好长时间队才看上</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好多年前有一次扭伤了脚踝，也是在你们这儿看好的，您可得给我好好看看</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我试了很多办法，一会儿躺着，一会儿坐着，大口喘气，戴上帽子捂着，都没有用。闺女要带我来医院，我说天太冷了，明天可能就好了，明天再说吧，然后就睡觉了</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，冗长啰嗦，属于多余信息，忽略不计。</a:t>
            </a:r>
            <a:endParaRPr lang="zh-CN" altLang="en-US" sz="2000">
              <a:latin typeface="楷体" panose="02010609060101010101" charset="-122"/>
              <a:ea typeface="楷体" panose="02010609060101010101" charset="-122"/>
              <a:cs typeface="楷体" panose="02010609060101010101" charset="-122"/>
            </a:endParaRPr>
          </a:p>
          <a:p>
            <a:r>
              <a:rPr lang="zh-CN" altLang="en-US" sz="2000">
                <a:solidFill>
                  <a:srgbClr val="FF0000"/>
                </a:solidFill>
                <a:latin typeface="楷体" panose="02010609060101010101" charset="-122"/>
                <a:ea typeface="楷体" panose="02010609060101010101" charset="-122"/>
                <a:cs typeface="楷体" panose="02010609060101010101" charset="-122"/>
              </a:rPr>
              <a:t>然后提炼出有效信息</a:t>
            </a:r>
            <a:r>
              <a:rPr lang="zh-CN" altLang="en-US" sz="2000">
                <a:latin typeface="楷体" panose="02010609060101010101" charset="-122"/>
                <a:ea typeface="楷体" panose="02010609060101010101" charset="-122"/>
                <a:cs typeface="楷体" panose="02010609060101010101" charset="-122"/>
              </a:rPr>
              <a:t>：</a:t>
            </a:r>
            <a:endParaRPr lang="zh-CN" altLang="en-US" sz="2000">
              <a:latin typeface="楷体" panose="02010609060101010101" charset="-122"/>
              <a:ea typeface="楷体" panose="02010609060101010101" charset="-122"/>
              <a:cs typeface="楷体" panose="02010609060101010101" charset="-122"/>
            </a:endParaRPr>
          </a:p>
          <a:p>
            <a:r>
              <a:rPr lang="zh-CN" altLang="en-US" sz="2000">
                <a:latin typeface="楷体" panose="02010609060101010101" charset="-122"/>
                <a:ea typeface="楷体" panose="02010609060101010101" charset="-122"/>
                <a:cs typeface="楷体" panose="02010609060101010101" charset="-122"/>
              </a:rPr>
              <a:t>（</a:t>
            </a:r>
            <a:r>
              <a:rPr lang="en-US" altLang="zh-CN" sz="2000">
                <a:latin typeface="楷体" panose="02010609060101010101" charset="-122"/>
                <a:ea typeface="楷体" panose="02010609060101010101" charset="-122"/>
                <a:cs typeface="楷体" panose="02010609060101010101" charset="-122"/>
              </a:rPr>
              <a:t>1</a:t>
            </a:r>
            <a:r>
              <a:rPr lang="zh-CN" altLang="en-US" sz="2000">
                <a:latin typeface="楷体" panose="02010609060101010101" charset="-122"/>
                <a:ea typeface="楷体" panose="02010609060101010101" charset="-122"/>
                <a:cs typeface="楷体" panose="02010609060101010101" charset="-122"/>
              </a:rPr>
              <a:t>）由</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我是你们医院的老病号了，这么多年</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一直是在你们医院看的</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提炼出患者身份：老病号，长期在该医院看病。</a:t>
            </a:r>
            <a:endParaRPr lang="zh-CN" altLang="en-US" sz="2000">
              <a:latin typeface="楷体" panose="02010609060101010101" charset="-122"/>
              <a:ea typeface="楷体" panose="02010609060101010101" charset="-122"/>
              <a:cs typeface="楷体" panose="02010609060101010101" charset="-122"/>
            </a:endParaRPr>
          </a:p>
          <a:p>
            <a:r>
              <a:rPr lang="zh-CN" altLang="en-US" sz="2000">
                <a:latin typeface="楷体" panose="02010609060101010101" charset="-122"/>
                <a:ea typeface="楷体" panose="02010609060101010101" charset="-122"/>
                <a:cs typeface="楷体" panose="02010609060101010101" charset="-122"/>
              </a:rPr>
              <a:t>（</a:t>
            </a:r>
            <a:r>
              <a:rPr lang="en-US" altLang="zh-CN" sz="2000">
                <a:latin typeface="楷体" panose="02010609060101010101" charset="-122"/>
                <a:ea typeface="楷体" panose="02010609060101010101" charset="-122"/>
                <a:cs typeface="楷体" panose="02010609060101010101" charset="-122"/>
              </a:rPr>
              <a:t>2</a:t>
            </a:r>
            <a:r>
              <a:rPr lang="zh-CN" altLang="en-US" sz="2000">
                <a:latin typeface="楷体" panose="02010609060101010101" charset="-122"/>
                <a:ea typeface="楷体" panose="02010609060101010101" charset="-122"/>
                <a:cs typeface="楷体" panose="02010609060101010101" charset="-122"/>
              </a:rPr>
              <a:t>）由</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这么多年我的高血压和糖尿病一直是在你们医院看的</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提炼出病史信息：高血压和糖尿病。</a:t>
            </a:r>
            <a:endParaRPr lang="zh-CN" altLang="en-US" sz="2000">
              <a:latin typeface="楷体" panose="02010609060101010101" charset="-122"/>
              <a:ea typeface="楷体" panose="02010609060101010101" charset="-122"/>
              <a:cs typeface="楷体" panose="02010609060101010101" charset="-122"/>
            </a:endParaRPr>
          </a:p>
          <a:p>
            <a:r>
              <a:rPr lang="zh-CN" altLang="en-US" sz="2000">
                <a:latin typeface="楷体" panose="02010609060101010101" charset="-122"/>
                <a:ea typeface="楷体" panose="02010609060101010101" charset="-122"/>
                <a:cs typeface="楷体" panose="02010609060101010101" charset="-122"/>
              </a:rPr>
              <a:t>（</a:t>
            </a:r>
            <a:r>
              <a:rPr lang="en-US" altLang="zh-CN" sz="2000">
                <a:latin typeface="楷体" panose="02010609060101010101" charset="-122"/>
                <a:ea typeface="楷体" panose="02010609060101010101" charset="-122"/>
                <a:cs typeface="楷体" panose="02010609060101010101" charset="-122"/>
              </a:rPr>
              <a:t>3</a:t>
            </a:r>
            <a:r>
              <a:rPr lang="zh-CN" altLang="en-US" sz="2000">
                <a:latin typeface="楷体" panose="02010609060101010101" charset="-122"/>
                <a:ea typeface="楷体" panose="02010609060101010101" charset="-122"/>
                <a:cs typeface="楷体" panose="02010609060101010101" charset="-122"/>
              </a:rPr>
              <a:t>）由</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昨天晚上我老闺女来家里，我们一起吃的晚饭。吃过饭看着电视，我就开始头疼</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提炼出病痛时间：昨晚开始。</a:t>
            </a:r>
            <a:endParaRPr lang="zh-CN" altLang="en-US" sz="2000">
              <a:latin typeface="楷体" panose="02010609060101010101" charset="-122"/>
              <a:ea typeface="楷体" panose="02010609060101010101" charset="-122"/>
              <a:cs typeface="楷体" panose="02010609060101010101" charset="-122"/>
            </a:endParaRPr>
          </a:p>
          <a:p>
            <a:r>
              <a:rPr lang="zh-CN" altLang="en-US" sz="2000">
                <a:latin typeface="楷体" panose="02010609060101010101" charset="-122"/>
                <a:ea typeface="楷体" panose="02010609060101010101" charset="-122"/>
                <a:cs typeface="楷体" panose="02010609060101010101" charset="-122"/>
              </a:rPr>
              <a:t>（</a:t>
            </a:r>
            <a:r>
              <a:rPr lang="en-US" altLang="zh-CN" sz="2000">
                <a:latin typeface="楷体" panose="02010609060101010101" charset="-122"/>
                <a:ea typeface="楷体" panose="02010609060101010101" charset="-122"/>
                <a:cs typeface="楷体" panose="02010609060101010101" charset="-122"/>
              </a:rPr>
              <a:t>4</a:t>
            </a:r>
            <a:r>
              <a:rPr lang="zh-CN" altLang="en-US" sz="2000">
                <a:latin typeface="楷体" panose="02010609060101010101" charset="-122"/>
                <a:ea typeface="楷体" panose="02010609060101010101" charset="-122"/>
                <a:cs typeface="楷体" panose="02010609060101010101" charset="-122"/>
              </a:rPr>
              <a:t>）由</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先是头顶一圈疼，一跳一跳的，后来整个头都疼</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今天早上醒了还疼，头也不敢动，一晃就更疼了</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提炼出症状：头顶一圈疼，后来整个头都疼。今天早上醒来仍然头疼，头一动就更疼；就诊原因：头疼持续未见好转。</a:t>
            </a:r>
            <a:endParaRPr lang="zh-CN" altLang="en-US" sz="2000">
              <a:latin typeface="楷体" panose="02010609060101010101" charset="-122"/>
              <a:ea typeface="楷体" panose="02010609060101010101" charset="-122"/>
              <a:cs typeface="楷体" panose="02010609060101010101" charset="-122"/>
            </a:endParaRPr>
          </a:p>
          <a:p>
            <a:r>
              <a:rPr lang="zh-CN" altLang="en-US" sz="2000">
                <a:solidFill>
                  <a:srgbClr val="FF0000"/>
                </a:solidFill>
                <a:latin typeface="楷体" panose="02010609060101010101" charset="-122"/>
                <a:ea typeface="楷体" panose="02010609060101010101" charset="-122"/>
                <a:cs typeface="楷体" panose="02010609060101010101" charset="-122"/>
              </a:rPr>
              <a:t>最后组织语言：</a:t>
            </a:r>
            <a:endParaRPr lang="zh-CN" altLang="en-US" sz="2000">
              <a:solidFill>
                <a:srgbClr val="FF0000"/>
              </a:solidFill>
              <a:latin typeface="楷体" panose="02010609060101010101" charset="-122"/>
              <a:ea typeface="楷体" panose="02010609060101010101" charset="-122"/>
              <a:cs typeface="楷体" panose="02010609060101010101" charset="-122"/>
            </a:endParaRPr>
          </a:p>
          <a:p>
            <a:r>
              <a:rPr lang="zh-CN" altLang="en-US" sz="2000">
                <a:solidFill>
                  <a:srgbClr val="FF0000"/>
                </a:solidFill>
                <a:latin typeface="楷体" panose="02010609060101010101" charset="-122"/>
                <a:ea typeface="楷体" panose="02010609060101010101" charset="-122"/>
                <a:cs typeface="楷体" panose="02010609060101010101" charset="-122"/>
              </a:rPr>
              <a:t>将关键信息按时间顺序和逻辑关系进行组织，使表达简洁明了，</a:t>
            </a:r>
            <a:r>
              <a:rPr lang="zh-CN" altLang="en-US" sz="2400">
                <a:solidFill>
                  <a:srgbClr val="FF0000"/>
                </a:solidFill>
                <a:latin typeface="楷体" panose="02010609060101010101" charset="-122"/>
                <a:ea typeface="楷体" panose="02010609060101010101" charset="-122"/>
                <a:cs typeface="楷体" panose="02010609060101010101" charset="-122"/>
              </a:rPr>
              <a:t>条理清晰。</a:t>
            </a:r>
            <a:endParaRPr lang="zh-CN" altLang="en-US" sz="2400">
              <a:solidFill>
                <a:srgbClr val="FF0000"/>
              </a:solidFill>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 grpId="1"/>
      <p:bldP spid="3" grpId="0"/>
      <p:bldP spid="3" grpId="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104640" y="140335"/>
            <a:ext cx="8014970" cy="521970"/>
          </a:xfrm>
          <a:prstGeom prst="rect">
            <a:avLst/>
          </a:prstGeom>
          <a:noFill/>
        </p:spPr>
        <p:txBody>
          <a:bodyPr wrap="square" rtlCol="0" anchor="t">
            <a:spAutoFit/>
          </a:bodyPr>
          <a:p>
            <a:r>
              <a:rPr lang="en-US" altLang="zh-CN" sz="2800"/>
              <a:t>   </a:t>
            </a:r>
            <a:endParaRPr lang="zh-CN" altLang="en-US" sz="2800">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489585" y="0"/>
            <a:ext cx="3851275" cy="460375"/>
          </a:xfrm>
          <a:prstGeom prst="rect">
            <a:avLst/>
          </a:prstGeom>
          <a:noFill/>
        </p:spPr>
        <p:txBody>
          <a:bodyPr wrap="square" rtlCol="0">
            <a:spAutoFit/>
          </a:bodyPr>
          <a:p>
            <a:pPr algn="l"/>
            <a:r>
              <a:rPr lang="zh-CN" altLang="en-US" sz="2400" b="1">
                <a:solidFill>
                  <a:srgbClr val="26476A"/>
                </a:solidFill>
                <a:latin typeface="黑体" panose="02010609060101010101" charset="-122"/>
                <a:ea typeface="黑体" panose="02010609060101010101" charset="-122"/>
              </a:rPr>
              <a:t>文本呈现</a:t>
            </a:r>
            <a:endParaRPr lang="zh-CN" altLang="en-US" sz="2400" b="1">
              <a:solidFill>
                <a:srgbClr val="26476A"/>
              </a:solidFill>
              <a:latin typeface="黑体" panose="02010609060101010101" charset="-122"/>
              <a:ea typeface="黑体" panose="02010609060101010101" charset="-122"/>
            </a:endParaRPr>
          </a:p>
        </p:txBody>
      </p:sp>
      <p:sp>
        <p:nvSpPr>
          <p:cNvPr id="3" name="文本框 2"/>
          <p:cNvSpPr txBox="1"/>
          <p:nvPr/>
        </p:nvSpPr>
        <p:spPr>
          <a:xfrm>
            <a:off x="374015" y="494665"/>
            <a:ext cx="11745595" cy="2306955"/>
          </a:xfrm>
          <a:prstGeom prst="rect">
            <a:avLst/>
          </a:prstGeom>
          <a:noFill/>
        </p:spPr>
        <p:txBody>
          <a:bodyPr wrap="square" rtlCol="0">
            <a:spAutoFit/>
          </a:bodyPr>
          <a:p>
            <a:r>
              <a:rPr lang="en-US" altLang="zh-CN" sz="2400">
                <a:latin typeface="楷体" panose="02010609060101010101" charset="-122"/>
                <a:ea typeface="楷体" panose="02010609060101010101" charset="-122"/>
                <a:cs typeface="楷体" panose="02010609060101010101" charset="-122"/>
              </a:rPr>
              <a:t>22.</a:t>
            </a:r>
            <a:r>
              <a:rPr lang="zh-CN" altLang="en-US" sz="2400">
                <a:latin typeface="楷体" panose="02010609060101010101" charset="-122"/>
                <a:ea typeface="楷体" panose="02010609060101010101" charset="-122"/>
                <a:cs typeface="楷体" panose="02010609060101010101" charset="-122"/>
              </a:rPr>
              <a:t>请找出并</a:t>
            </a:r>
            <a:r>
              <a:rPr lang="zh-CN" altLang="en-US" sz="2400">
                <a:solidFill>
                  <a:srgbClr val="FF0000"/>
                </a:solidFill>
                <a:latin typeface="楷体" panose="02010609060101010101" charset="-122"/>
                <a:ea typeface="楷体" panose="02010609060101010101" charset="-122"/>
                <a:cs typeface="楷体" panose="02010609060101010101" charset="-122"/>
              </a:rPr>
              <a:t>赏析下面语段中的</a:t>
            </a:r>
            <a:r>
              <a:rPr lang="en-US" altLang="zh-CN" sz="2400">
                <a:solidFill>
                  <a:srgbClr val="FF0000"/>
                </a:solidFill>
                <a:latin typeface="楷体" panose="02010609060101010101" charset="-122"/>
                <a:ea typeface="楷体" panose="02010609060101010101" charset="-122"/>
                <a:cs typeface="楷体" panose="02010609060101010101" charset="-122"/>
              </a:rPr>
              <a:t>“</a:t>
            </a:r>
            <a:r>
              <a:rPr lang="zh-CN" altLang="en-US" sz="2400">
                <a:solidFill>
                  <a:srgbClr val="FF0000"/>
                </a:solidFill>
                <a:latin typeface="楷体" panose="02010609060101010101" charset="-122"/>
                <a:ea typeface="楷体" panose="02010609060101010101" charset="-122"/>
                <a:cs typeface="楷体" panose="02010609060101010101" charset="-122"/>
              </a:rPr>
              <a:t>繁笔</a:t>
            </a:r>
            <a:r>
              <a:rPr lang="en-US" altLang="zh-CN" sz="2400">
                <a:latin typeface="楷体" panose="02010609060101010101" charset="-122"/>
                <a:ea typeface="楷体" panose="02010609060101010101" charset="-122"/>
                <a:cs typeface="楷体" panose="02010609060101010101" charset="-122"/>
              </a:rPr>
              <a:t>”</a:t>
            </a:r>
            <a:r>
              <a:rPr lang="zh-CN" altLang="en-US" sz="2400">
                <a:latin typeface="楷体" panose="02010609060101010101" charset="-122"/>
                <a:ea typeface="楷体" panose="02010609060101010101" charset="-122"/>
                <a:cs typeface="楷体" panose="02010609060101010101" charset="-122"/>
              </a:rPr>
              <a:t>。（</a:t>
            </a:r>
            <a:r>
              <a:rPr lang="en-US" altLang="zh-CN" sz="2400">
                <a:latin typeface="楷体" panose="02010609060101010101" charset="-122"/>
                <a:ea typeface="楷体" panose="02010609060101010101" charset="-122"/>
                <a:cs typeface="楷体" panose="02010609060101010101" charset="-122"/>
              </a:rPr>
              <a:t>4</a:t>
            </a:r>
            <a:r>
              <a:rPr lang="zh-CN" altLang="en-US" sz="2400">
                <a:latin typeface="楷体" panose="02010609060101010101" charset="-122"/>
                <a:ea typeface="楷体" panose="02010609060101010101" charset="-122"/>
                <a:cs typeface="楷体" panose="02010609060101010101" charset="-122"/>
              </a:rPr>
              <a:t>分）</a:t>
            </a:r>
            <a:endParaRPr lang="zh-CN" altLang="en-US" sz="2400">
              <a:latin typeface="楷体" panose="02010609060101010101" charset="-122"/>
              <a:ea typeface="楷体" panose="02010609060101010101" charset="-122"/>
              <a:cs typeface="楷体" panose="02010609060101010101" charset="-122"/>
            </a:endParaRPr>
          </a:p>
          <a:p>
            <a:r>
              <a:rPr lang="zh-CN" altLang="en-US" sz="2400">
                <a:latin typeface="楷体" panose="02010609060101010101" charset="-122"/>
                <a:ea typeface="楷体" panose="02010609060101010101" charset="-122"/>
                <a:cs typeface="楷体" panose="02010609060101010101" charset="-122"/>
              </a:rPr>
              <a:t>娜拉：（瞪着眼瞎摸，抓起海尔茂的舞衣披在自己身上，急急忙忙，断断续续，哑着嗓子，低声自言自语）从今以后再也见不着他了！永远见不着了，永远见不着了。（把披肩蒙在头上）也见不着孩子们了！永远见不着了！喔，漆黑冰凉的水！没底的海！快点儿完事多好啊！现在他已经拿着信了，正在看！喔，还没看。再见，托伐！再见，孩子们！（出自《玩偶之家》）</a:t>
            </a:r>
            <a:endParaRPr lang="zh-CN" altLang="en-US" sz="2400">
              <a:latin typeface="楷体" panose="02010609060101010101" charset="-122"/>
              <a:ea typeface="楷体" panose="02010609060101010101" charset="-122"/>
              <a:cs typeface="楷体" panose="02010609060101010101" charset="-122"/>
            </a:endParaRPr>
          </a:p>
        </p:txBody>
      </p:sp>
      <p:sp>
        <p:nvSpPr>
          <p:cNvPr id="5" name="文本框 4"/>
          <p:cNvSpPr txBox="1"/>
          <p:nvPr/>
        </p:nvSpPr>
        <p:spPr>
          <a:xfrm>
            <a:off x="434340" y="3060700"/>
            <a:ext cx="11568430" cy="1034415"/>
          </a:xfrm>
          <a:prstGeom prst="rect">
            <a:avLst/>
          </a:prstGeom>
          <a:noFill/>
        </p:spPr>
        <p:txBody>
          <a:bodyPr wrap="square" rtlCol="0">
            <a:noAutofit/>
          </a:bodyPr>
          <a:p>
            <a:r>
              <a:rPr lang="zh-CN" altLang="en-US" sz="2400" b="1">
                <a:solidFill>
                  <a:srgbClr val="FF0000"/>
                </a:solidFill>
              </a:rPr>
              <a:t>参考答案：</a:t>
            </a:r>
            <a:r>
              <a:rPr lang="en-US" altLang="zh-CN" sz="2400" b="1">
                <a:solidFill>
                  <a:srgbClr val="FF0000"/>
                </a:solidFill>
              </a:rPr>
              <a:t>“</a:t>
            </a:r>
            <a:r>
              <a:rPr lang="zh-CN" altLang="en-US" sz="2400" b="1">
                <a:solidFill>
                  <a:srgbClr val="FF0000"/>
                </a:solidFill>
              </a:rPr>
              <a:t>永远都见不着了</a:t>
            </a:r>
            <a:r>
              <a:rPr lang="en-US" altLang="zh-CN" sz="2400" b="1">
                <a:solidFill>
                  <a:srgbClr val="FF0000"/>
                </a:solidFill>
              </a:rPr>
              <a:t>”</a:t>
            </a:r>
            <a:r>
              <a:rPr lang="zh-CN" altLang="en-US" sz="2400" b="1">
                <a:solidFill>
                  <a:srgbClr val="FF0000"/>
                </a:solidFill>
              </a:rPr>
              <a:t>运用繁笔（</a:t>
            </a:r>
            <a:r>
              <a:rPr lang="en-US" altLang="zh-CN" sz="2400" b="1">
                <a:solidFill>
                  <a:srgbClr val="FF0000"/>
                </a:solidFill>
              </a:rPr>
              <a:t>1</a:t>
            </a:r>
            <a:r>
              <a:rPr lang="zh-CN" altLang="en-US" sz="2400" b="1">
                <a:solidFill>
                  <a:srgbClr val="FF0000"/>
                </a:solidFill>
              </a:rPr>
              <a:t>分），反复强调，将娜拉内心的绝望与无助（</a:t>
            </a:r>
            <a:r>
              <a:rPr lang="en-US" altLang="zh-CN" sz="2400" b="1">
                <a:solidFill>
                  <a:srgbClr val="FF0000"/>
                </a:solidFill>
              </a:rPr>
              <a:t>2</a:t>
            </a:r>
            <a:r>
              <a:rPr lang="zh-CN" altLang="en-US" sz="2400" b="1">
                <a:solidFill>
                  <a:srgbClr val="FF0000"/>
                </a:solidFill>
              </a:rPr>
              <a:t>分），以及害怕结果到来却又渴望快点被命运宣判的矛盾心理表现出来（</a:t>
            </a:r>
            <a:r>
              <a:rPr lang="en-US" altLang="zh-CN" sz="2400" b="1">
                <a:solidFill>
                  <a:srgbClr val="FF0000"/>
                </a:solidFill>
              </a:rPr>
              <a:t>1</a:t>
            </a:r>
            <a:r>
              <a:rPr lang="zh-CN" altLang="en-US" sz="2400" b="1">
                <a:solidFill>
                  <a:srgbClr val="FF0000"/>
                </a:solidFill>
              </a:rPr>
              <a:t>分）。</a:t>
            </a:r>
            <a:endParaRPr lang="zh-CN" altLang="en-US" sz="2400" b="1">
              <a:solidFill>
                <a:srgbClr val="FF0000"/>
              </a:solidFill>
            </a:endParaRPr>
          </a:p>
        </p:txBody>
      </p:sp>
      <p:sp>
        <p:nvSpPr>
          <p:cNvPr id="6" name="文本框 5"/>
          <p:cNvSpPr txBox="1"/>
          <p:nvPr/>
        </p:nvSpPr>
        <p:spPr>
          <a:xfrm>
            <a:off x="419100" y="4876165"/>
            <a:ext cx="11584305" cy="829945"/>
          </a:xfrm>
          <a:prstGeom prst="rect">
            <a:avLst/>
          </a:prstGeom>
          <a:noFill/>
        </p:spPr>
        <p:txBody>
          <a:bodyPr wrap="square" rtlCol="0">
            <a:spAutoFit/>
          </a:bodyPr>
          <a:p>
            <a:r>
              <a:rPr lang="zh-CN" altLang="en-US" sz="2400">
                <a:solidFill>
                  <a:srgbClr val="FF0000"/>
                </a:solidFill>
                <a:latin typeface="楷体" panose="02010609060101010101" charset="-122"/>
                <a:ea typeface="楷体" panose="02010609060101010101" charset="-122"/>
                <a:cs typeface="楷体" panose="02010609060101010101" charset="-122"/>
                <a:sym typeface="+mn-ea"/>
              </a:rPr>
              <a:t>试题分析：本题考查学生赏析语言特色的能力。结合文本</a:t>
            </a:r>
            <a:r>
              <a:rPr lang="en-US" altLang="zh-CN" sz="2400"/>
              <a:t>“</a:t>
            </a:r>
            <a:r>
              <a:rPr lang="zh-CN" altLang="en-US" sz="2400"/>
              <a:t>繁笔</a:t>
            </a:r>
            <a:r>
              <a:rPr lang="en-US" altLang="zh-CN" sz="2400"/>
              <a:t>”</a:t>
            </a:r>
            <a:r>
              <a:rPr lang="zh-CN" altLang="en-US" sz="2400"/>
              <a:t>是指通过详细描写或</a:t>
            </a:r>
            <a:r>
              <a:rPr lang="zh-CN" altLang="en-US" sz="2400" b="1">
                <a:solidFill>
                  <a:schemeClr val="accent1"/>
                </a:solidFill>
              </a:rPr>
              <a:t>反复强调</a:t>
            </a:r>
            <a:r>
              <a:rPr lang="zh-CN" altLang="en-US" sz="2400"/>
              <a:t>来</a:t>
            </a:r>
            <a:r>
              <a:rPr lang="zh-CN" altLang="en-US" sz="2400">
                <a:sym typeface="+mn-ea"/>
              </a:rPr>
              <a:t>使表达更加生动、具体，增强了文章的感染力。</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ox(in)">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1)">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3" grpId="1"/>
      <p:bldP spid="5" grpId="0"/>
      <p:bldP spid="5" grpId="1"/>
      <p:bldP spid="6" grpId="0"/>
      <p:bldP spid="6" grpId="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89585" y="0"/>
            <a:ext cx="5739765" cy="460375"/>
          </a:xfrm>
          <a:prstGeom prst="rect">
            <a:avLst/>
          </a:prstGeom>
          <a:noFill/>
        </p:spPr>
        <p:txBody>
          <a:bodyPr wrap="square" rtlCol="0">
            <a:spAutoFit/>
          </a:bodyPr>
          <a:p>
            <a:pPr algn="l"/>
            <a:r>
              <a:rPr lang="zh-CN" altLang="en-US" sz="2400" b="1">
                <a:solidFill>
                  <a:srgbClr val="FF0000"/>
                </a:solidFill>
                <a:latin typeface="黑体" panose="02010609060101010101" charset="-122"/>
                <a:ea typeface="黑体" panose="02010609060101010101" charset="-122"/>
              </a:rPr>
              <a:t>试题链接：</a:t>
            </a:r>
            <a:r>
              <a:rPr lang="en-US" altLang="zh-CN" sz="2400" b="1">
                <a:solidFill>
                  <a:srgbClr val="FF0000"/>
                </a:solidFill>
                <a:latin typeface="黑体" panose="02010609060101010101" charset="-122"/>
                <a:ea typeface="黑体" panose="02010609060101010101" charset="-122"/>
              </a:rPr>
              <a:t>2022</a:t>
            </a:r>
            <a:r>
              <a:rPr lang="zh-CN" altLang="en-US" sz="2400" b="1">
                <a:solidFill>
                  <a:srgbClr val="FF0000"/>
                </a:solidFill>
                <a:latin typeface="黑体" panose="02010609060101010101" charset="-122"/>
                <a:ea typeface="黑体" panose="02010609060101010101" charset="-122"/>
              </a:rPr>
              <a:t>年上海松江区高三一模</a:t>
            </a:r>
            <a:endParaRPr lang="zh-CN" altLang="en-US" sz="2400" b="1">
              <a:solidFill>
                <a:srgbClr val="FF0000"/>
              </a:solidFill>
              <a:latin typeface="黑体" panose="02010609060101010101" charset="-122"/>
              <a:ea typeface="黑体" panose="02010609060101010101" charset="-122"/>
            </a:endParaRPr>
          </a:p>
        </p:txBody>
      </p:sp>
      <p:sp>
        <p:nvSpPr>
          <p:cNvPr id="5" name="文本框 4"/>
          <p:cNvSpPr txBox="1"/>
          <p:nvPr/>
        </p:nvSpPr>
        <p:spPr>
          <a:xfrm>
            <a:off x="208915" y="5055870"/>
            <a:ext cx="11911330" cy="1802130"/>
          </a:xfrm>
          <a:prstGeom prst="rect">
            <a:avLst/>
          </a:prstGeom>
          <a:noFill/>
        </p:spPr>
        <p:txBody>
          <a:bodyPr wrap="square" rtlCol="0">
            <a:noAutofit/>
          </a:bodyPr>
          <a:p>
            <a:r>
              <a:rPr lang="zh-CN" altLang="en-US" sz="2400" b="1">
                <a:solidFill>
                  <a:srgbClr val="FF0000"/>
                </a:solidFill>
              </a:rPr>
              <a:t>参考答案：</a:t>
            </a:r>
            <a:r>
              <a:rPr lang="en-US" altLang="zh-CN" sz="2400" b="1">
                <a:solidFill>
                  <a:srgbClr val="FF0000"/>
                </a:solidFill>
              </a:rPr>
              <a:t>13</a:t>
            </a:r>
            <a:r>
              <a:rPr lang="zh-CN" altLang="en-US" sz="2400" b="1">
                <a:solidFill>
                  <a:srgbClr val="FF0000"/>
                </a:solidFill>
              </a:rPr>
              <a:t>．作者用</a:t>
            </a:r>
            <a:r>
              <a:rPr lang="en-US" altLang="zh-CN" sz="2400" b="1">
                <a:solidFill>
                  <a:srgbClr val="FF0000"/>
                </a:solidFill>
              </a:rPr>
              <a:t>“</a:t>
            </a:r>
            <a:r>
              <a:rPr lang="zh-CN" altLang="en-US" sz="2400" b="1">
                <a:solidFill>
                  <a:srgbClr val="FF0000"/>
                </a:solidFill>
              </a:rPr>
              <a:t>点燃</a:t>
            </a:r>
            <a:r>
              <a:rPr lang="en-US" altLang="zh-CN" sz="2400" b="1">
                <a:solidFill>
                  <a:srgbClr val="FF0000"/>
                </a:solidFill>
              </a:rPr>
              <a:t>”“</a:t>
            </a:r>
            <a:r>
              <a:rPr lang="zh-CN" altLang="en-US" sz="2400" b="1">
                <a:solidFill>
                  <a:srgbClr val="FF0000"/>
                </a:solidFill>
              </a:rPr>
              <a:t>多处火苗</a:t>
            </a:r>
            <a:r>
              <a:rPr lang="en-US" altLang="zh-CN" sz="2400" b="1">
                <a:solidFill>
                  <a:srgbClr val="FF0000"/>
                </a:solidFill>
              </a:rPr>
              <a:t>”“</a:t>
            </a:r>
            <a:r>
              <a:rPr lang="zh-CN" altLang="en-US" sz="2400" b="1">
                <a:solidFill>
                  <a:srgbClr val="FF0000"/>
                </a:solidFill>
              </a:rPr>
              <a:t>火炭</a:t>
            </a:r>
            <a:r>
              <a:rPr lang="en-US" altLang="zh-CN" sz="2400" b="1">
                <a:solidFill>
                  <a:srgbClr val="FF0000"/>
                </a:solidFill>
              </a:rPr>
              <a:t>”</a:t>
            </a:r>
            <a:r>
              <a:rPr lang="zh-CN" altLang="en-US" sz="2400" b="1">
                <a:solidFill>
                  <a:srgbClr val="FF0000"/>
                </a:solidFill>
              </a:rPr>
              <a:t>等词，细致写出大树蔸点燃后慢慢发出红光和热气的过程，强调温暖的感受；又不厌其烦地写出</a:t>
            </a:r>
            <a:r>
              <a:rPr lang="en-US" altLang="zh-CN" sz="2400" b="1">
                <a:solidFill>
                  <a:srgbClr val="FF0000"/>
                </a:solidFill>
              </a:rPr>
              <a:t>“</a:t>
            </a:r>
            <a:r>
              <a:rPr lang="zh-CN" altLang="en-US" sz="2400" b="1">
                <a:solidFill>
                  <a:srgbClr val="FF0000"/>
                </a:solidFill>
              </a:rPr>
              <a:t>一家九口</a:t>
            </a:r>
            <a:r>
              <a:rPr lang="en-US" altLang="zh-CN" sz="2400" b="1">
                <a:solidFill>
                  <a:srgbClr val="FF0000"/>
                </a:solidFill>
              </a:rPr>
              <a:t>”</a:t>
            </a:r>
            <a:r>
              <a:rPr lang="zh-CN" altLang="en-US" sz="2400" b="1">
                <a:solidFill>
                  <a:srgbClr val="FF0000"/>
                </a:solidFill>
              </a:rPr>
              <a:t>，是祖母、祖父、父亲、母亲和我们五兄妹，强调团圆的对象；（又细细交代了树蔸上摆放的东西，表明团圆的放松美好。）非繁笔不足以写出如此温暖真实的团圆，与下文祖母梦中的团圆相照应，突出祖母心中的遗憾与思念。</a:t>
            </a:r>
            <a:r>
              <a:rPr lang="en-US" altLang="zh-CN" sz="2400" b="1">
                <a:solidFill>
                  <a:srgbClr val="FF0000"/>
                </a:solidFill>
              </a:rPr>
              <a:t>  </a:t>
            </a:r>
            <a:endParaRPr lang="en-US" altLang="zh-CN" sz="2400" b="1">
              <a:solidFill>
                <a:srgbClr val="FF0000"/>
              </a:solidFill>
            </a:endParaRPr>
          </a:p>
        </p:txBody>
      </p:sp>
      <p:sp>
        <p:nvSpPr>
          <p:cNvPr id="6" name="文本框 5"/>
          <p:cNvSpPr txBox="1"/>
          <p:nvPr/>
        </p:nvSpPr>
        <p:spPr>
          <a:xfrm>
            <a:off x="315595" y="569595"/>
            <a:ext cx="11598910" cy="4149725"/>
          </a:xfrm>
          <a:prstGeom prst="rect">
            <a:avLst/>
          </a:prstGeom>
          <a:noFill/>
        </p:spPr>
        <p:txBody>
          <a:bodyPr wrap="square" rtlCol="0">
            <a:noAutofit/>
          </a:bodyPr>
          <a:p>
            <a:r>
              <a:rPr lang="en-US" altLang="en-US" sz="2400"/>
              <a:t>⑬</a:t>
            </a:r>
            <a:r>
              <a:rPr lang="zh-CN" altLang="en-US" sz="2400"/>
              <a:t>我在七岁的冬天看见过祖母心中的桃花与蝴蝶。那个冬天的温暖是真实的。全家人围坐在堂屋的柴火边，房子依旧在兜斗湾南端。屋外大雪覆盖。要过年了，在外地做医生的祖父和父亲已回到家里。</a:t>
            </a:r>
            <a:r>
              <a:rPr lang="zh-CN" altLang="en-US" sz="2400" u="sng">
                <a:solidFill>
                  <a:schemeClr val="accent1"/>
                </a:solidFill>
              </a:rPr>
              <a:t>柴火是一个大树蔸，由引火柴点燃，树蔸下多处冒出微小的火苗，地上渐渐聚集了火炭，一团鲜活的红光散发着暖人的热气。祖母、祖父、母亲、父亲以及我们五兄妹，一家九口一个也不少地向着火红的温暖团圆。树蔸切面上搁有茶水、烟缸和零食。</a:t>
            </a:r>
            <a:r>
              <a:rPr lang="zh-CN" altLang="en-US" sz="2400"/>
              <a:t>祖母如泥土一样宁静，但脸颊映着柴火的红光，那红光在灰黄的面容上闪烁。祖母说，她梦见了大姑奶奶和小姑奶奶也在这儿，她俩这次不是在奔逃，是在先前的一个春天。（节选自《桃花蝴蝶》）</a:t>
            </a:r>
            <a:endParaRPr lang="zh-CN" altLang="en-US" sz="2400"/>
          </a:p>
          <a:p>
            <a:endParaRPr lang="zh-CN" altLang="en-US" sz="2400"/>
          </a:p>
          <a:p>
            <a:r>
              <a:rPr lang="en-US" altLang="zh-CN" sz="2400"/>
              <a:t>13</a:t>
            </a:r>
            <a:r>
              <a:rPr lang="zh-CN" altLang="en-US" sz="2400"/>
              <a:t>．有时，</a:t>
            </a:r>
            <a:r>
              <a:rPr lang="zh-CN" altLang="en-US" sz="2400">
                <a:solidFill>
                  <a:schemeClr val="accent1"/>
                </a:solidFill>
              </a:rPr>
              <a:t>写文章需用繁笔，因为非繁不足以达其妙处</a:t>
            </a:r>
            <a:r>
              <a:rPr lang="zh-CN" altLang="en-US" sz="2400"/>
              <a:t>。请赏析第</a:t>
            </a:r>
            <a:r>
              <a:rPr lang="en-US" altLang="en-US" sz="2400"/>
              <a:t>⑬</a:t>
            </a:r>
            <a:r>
              <a:rPr lang="zh-CN" altLang="en-US" sz="2400"/>
              <a:t>段画线句运用繁笔的效果。</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P spid="6" grpId="1"/>
      <p:bldP spid="5" grpId="0"/>
      <p:bldP spid="5" grpId="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104640" y="140335"/>
            <a:ext cx="8014970" cy="521970"/>
          </a:xfrm>
          <a:prstGeom prst="rect">
            <a:avLst/>
          </a:prstGeom>
          <a:noFill/>
        </p:spPr>
        <p:txBody>
          <a:bodyPr wrap="square" rtlCol="0" anchor="t">
            <a:spAutoFit/>
          </a:bodyPr>
          <a:p>
            <a:r>
              <a:rPr lang="en-US" altLang="zh-CN" sz="2800"/>
              <a:t>   </a:t>
            </a:r>
            <a:endParaRPr lang="zh-CN" altLang="en-US" sz="2800">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489585" y="0"/>
            <a:ext cx="3851275" cy="368300"/>
          </a:xfrm>
          <a:prstGeom prst="rect">
            <a:avLst/>
          </a:prstGeom>
          <a:noFill/>
        </p:spPr>
        <p:txBody>
          <a:bodyPr wrap="square" rtlCol="0">
            <a:spAutoFit/>
          </a:bodyPr>
          <a:p>
            <a:pPr algn="l"/>
            <a:r>
              <a:rPr lang="zh-CN" altLang="en-US" b="1">
                <a:solidFill>
                  <a:srgbClr val="26476A"/>
                </a:solidFill>
                <a:latin typeface="黑体" panose="02010609060101010101" charset="-122"/>
                <a:ea typeface="黑体" panose="02010609060101010101" charset="-122"/>
              </a:rPr>
              <a:t>试题链接：</a:t>
            </a:r>
            <a:r>
              <a:rPr lang="en-US" altLang="zh-CN" b="1">
                <a:solidFill>
                  <a:srgbClr val="26476A"/>
                </a:solidFill>
                <a:latin typeface="黑体" panose="02010609060101010101" charset="-122"/>
                <a:ea typeface="黑体" panose="02010609060101010101" charset="-122"/>
              </a:rPr>
              <a:t>2024</a:t>
            </a:r>
            <a:r>
              <a:rPr lang="zh-CN" altLang="en-US" b="1">
                <a:solidFill>
                  <a:srgbClr val="26476A"/>
                </a:solidFill>
                <a:latin typeface="黑体" panose="02010609060101010101" charset="-122"/>
                <a:ea typeface="黑体" panose="02010609060101010101" charset="-122"/>
              </a:rPr>
              <a:t>年河北重点中学</a:t>
            </a:r>
            <a:endParaRPr lang="zh-CN" altLang="en-US" b="1">
              <a:solidFill>
                <a:srgbClr val="26476A"/>
              </a:solidFill>
              <a:latin typeface="黑体" panose="02010609060101010101" charset="-122"/>
              <a:ea typeface="黑体" panose="02010609060101010101" charset="-122"/>
            </a:endParaRPr>
          </a:p>
        </p:txBody>
      </p:sp>
      <p:sp>
        <p:nvSpPr>
          <p:cNvPr id="3" name="文本框 2"/>
          <p:cNvSpPr txBox="1"/>
          <p:nvPr/>
        </p:nvSpPr>
        <p:spPr>
          <a:xfrm>
            <a:off x="254000" y="480060"/>
            <a:ext cx="11865610" cy="5707380"/>
          </a:xfrm>
          <a:prstGeom prst="rect">
            <a:avLst/>
          </a:prstGeom>
          <a:noFill/>
        </p:spPr>
        <p:txBody>
          <a:bodyPr wrap="square" rtlCol="0">
            <a:noAutofit/>
          </a:bodyPr>
          <a:p>
            <a:r>
              <a:rPr lang="en-US" altLang="zh-CN" sz="2400">
                <a:solidFill>
                  <a:srgbClr val="FF0000"/>
                </a:solidFill>
                <a:latin typeface="楷体" panose="02010609060101010101" charset="-122"/>
                <a:ea typeface="楷体" panose="02010609060101010101" charset="-122"/>
                <a:cs typeface="楷体" panose="02010609060101010101" charset="-122"/>
              </a:rPr>
              <a:t>13</a:t>
            </a:r>
            <a:r>
              <a:rPr lang="zh-CN" altLang="en-US" sz="2400">
                <a:solidFill>
                  <a:srgbClr val="FF0000"/>
                </a:solidFill>
                <a:latin typeface="楷体" panose="02010609060101010101" charset="-122"/>
                <a:ea typeface="楷体" panose="02010609060101010101" charset="-122"/>
                <a:cs typeface="楷体" panose="02010609060101010101" charset="-122"/>
              </a:rPr>
              <a:t>．本题考查学生赏析语言特色的能力。</a:t>
            </a:r>
            <a:endParaRPr lang="zh-CN" altLang="en-US" sz="2400">
              <a:solidFill>
                <a:srgbClr val="FF0000"/>
              </a:solidFill>
              <a:latin typeface="楷体" panose="02010609060101010101" charset="-122"/>
              <a:ea typeface="楷体" panose="02010609060101010101" charset="-122"/>
              <a:cs typeface="楷体" panose="02010609060101010101" charset="-122"/>
            </a:endParaRPr>
          </a:p>
          <a:p>
            <a:r>
              <a:rPr lang="en-US" altLang="zh-CN" sz="2400">
                <a:solidFill>
                  <a:srgbClr val="FF0000"/>
                </a:solidFill>
                <a:latin typeface="楷体" panose="02010609060101010101" charset="-122"/>
                <a:ea typeface="楷体" panose="02010609060101010101" charset="-122"/>
                <a:cs typeface="楷体" panose="02010609060101010101" charset="-122"/>
              </a:rPr>
              <a:t>    </a:t>
            </a:r>
            <a:r>
              <a:rPr lang="zh-CN" altLang="en-US" sz="2400">
                <a:solidFill>
                  <a:srgbClr val="FF0000"/>
                </a:solidFill>
                <a:latin typeface="楷体" panose="02010609060101010101" charset="-122"/>
                <a:ea typeface="楷体" panose="02010609060101010101" charset="-122"/>
                <a:cs typeface="楷体" panose="02010609060101010101" charset="-122"/>
              </a:rPr>
              <a:t>划线句子写一大家人团聚的场面。围</a:t>
            </a:r>
            <a:r>
              <a:rPr lang="en-US" altLang="zh-CN" sz="2400">
                <a:solidFill>
                  <a:srgbClr val="FF0000"/>
                </a:solidFill>
                <a:latin typeface="楷体" panose="02010609060101010101" charset="-122"/>
                <a:ea typeface="楷体" panose="02010609060101010101" charset="-122"/>
                <a:cs typeface="楷体" panose="02010609060101010101" charset="-122"/>
              </a:rPr>
              <a:t>“</a:t>
            </a:r>
            <a:r>
              <a:rPr lang="zh-CN" altLang="en-US" sz="2400">
                <a:solidFill>
                  <a:srgbClr val="FF0000"/>
                </a:solidFill>
                <a:latin typeface="楷体" panose="02010609060101010101" charset="-122"/>
                <a:ea typeface="楷体" panose="02010609060101010101" charset="-122"/>
                <a:cs typeface="楷体" panose="02010609060101010101" charset="-122"/>
              </a:rPr>
              <a:t>炉</a:t>
            </a:r>
            <a:r>
              <a:rPr lang="en-US" altLang="zh-CN" sz="2400">
                <a:solidFill>
                  <a:srgbClr val="FF0000"/>
                </a:solidFill>
                <a:latin typeface="楷体" panose="02010609060101010101" charset="-122"/>
                <a:ea typeface="楷体" panose="02010609060101010101" charset="-122"/>
                <a:cs typeface="楷体" panose="02010609060101010101" charset="-122"/>
              </a:rPr>
              <a:t>”</a:t>
            </a:r>
            <a:r>
              <a:rPr lang="zh-CN" altLang="en-US" sz="2400">
                <a:solidFill>
                  <a:srgbClr val="FF0000"/>
                </a:solidFill>
                <a:latin typeface="楷体" panose="02010609060101010101" charset="-122"/>
                <a:ea typeface="楷体" panose="02010609060101010101" charset="-122"/>
                <a:cs typeface="楷体" panose="02010609060101010101" charset="-122"/>
              </a:rPr>
              <a:t>而坐，点燃的大树蔸，树蔸下多处冒出微小的火苗</a:t>
            </a:r>
            <a:r>
              <a:rPr lang="en-US" altLang="zh-CN" sz="2400">
                <a:solidFill>
                  <a:srgbClr val="FF0000"/>
                </a:solidFill>
                <a:latin typeface="楷体" panose="02010609060101010101" charset="-122"/>
                <a:ea typeface="楷体" panose="02010609060101010101" charset="-122"/>
                <a:cs typeface="楷体" panose="02010609060101010101" charset="-122"/>
              </a:rPr>
              <a:t>……</a:t>
            </a:r>
            <a:r>
              <a:rPr lang="zh-CN" altLang="en-US" sz="2400">
                <a:solidFill>
                  <a:srgbClr val="FF0000"/>
                </a:solidFill>
                <a:latin typeface="楷体" panose="02010609060101010101" charset="-122"/>
                <a:ea typeface="楷体" panose="02010609060101010101" charset="-122"/>
                <a:cs typeface="楷体" panose="02010609060101010101" charset="-122"/>
              </a:rPr>
              <a:t>渐渐聚集了火炭</a:t>
            </a:r>
            <a:r>
              <a:rPr lang="en-US" altLang="zh-CN" sz="2400">
                <a:solidFill>
                  <a:srgbClr val="FF0000"/>
                </a:solidFill>
                <a:latin typeface="楷体" panose="02010609060101010101" charset="-122"/>
                <a:ea typeface="楷体" panose="02010609060101010101" charset="-122"/>
                <a:cs typeface="楷体" panose="02010609060101010101" charset="-122"/>
              </a:rPr>
              <a:t>……</a:t>
            </a:r>
            <a:r>
              <a:rPr lang="zh-CN" altLang="en-US" sz="2400">
                <a:solidFill>
                  <a:srgbClr val="FF0000"/>
                </a:solidFill>
                <a:latin typeface="楷体" panose="02010609060101010101" charset="-122"/>
                <a:ea typeface="楷体" panose="02010609060101010101" charset="-122"/>
                <a:cs typeface="楷体" panose="02010609060101010101" charset="-122"/>
              </a:rPr>
              <a:t>散发着暖人的热气，这些过程性描写强调团聚时屋子的温暖以及团圆的人的温暖的感受；</a:t>
            </a:r>
            <a:endParaRPr lang="zh-CN" altLang="en-US" sz="2400">
              <a:solidFill>
                <a:srgbClr val="FF0000"/>
              </a:solidFill>
              <a:latin typeface="楷体" panose="02010609060101010101" charset="-122"/>
              <a:ea typeface="楷体" panose="02010609060101010101" charset="-122"/>
              <a:cs typeface="楷体" panose="02010609060101010101" charset="-122"/>
            </a:endParaRPr>
          </a:p>
          <a:p>
            <a:r>
              <a:rPr lang="en-US" altLang="zh-CN" sz="2400">
                <a:solidFill>
                  <a:srgbClr val="FF0000"/>
                </a:solidFill>
                <a:latin typeface="楷体" panose="02010609060101010101" charset="-122"/>
                <a:ea typeface="楷体" panose="02010609060101010101" charset="-122"/>
                <a:cs typeface="楷体" panose="02010609060101010101" charset="-122"/>
              </a:rPr>
              <a:t>“</a:t>
            </a:r>
            <a:r>
              <a:rPr lang="zh-CN" altLang="en-US" sz="2400">
                <a:solidFill>
                  <a:srgbClr val="FF0000"/>
                </a:solidFill>
                <a:latin typeface="楷体" panose="02010609060101010101" charset="-122"/>
                <a:ea typeface="楷体" panose="02010609060101010101" charset="-122"/>
                <a:cs typeface="楷体" panose="02010609060101010101" charset="-122"/>
              </a:rPr>
              <a:t>祖母、祖父、母亲、父亲以及我们五兄妹，一家九口一个也不少</a:t>
            </a:r>
            <a:r>
              <a:rPr lang="en-US" altLang="zh-CN" sz="2400">
                <a:solidFill>
                  <a:srgbClr val="FF0000"/>
                </a:solidFill>
                <a:latin typeface="楷体" panose="02010609060101010101" charset="-122"/>
                <a:ea typeface="楷体" panose="02010609060101010101" charset="-122"/>
                <a:cs typeface="楷体" panose="02010609060101010101" charset="-122"/>
              </a:rPr>
              <a:t>”</a:t>
            </a:r>
            <a:r>
              <a:rPr lang="zh-CN" altLang="en-US" sz="2400">
                <a:solidFill>
                  <a:srgbClr val="FF0000"/>
                </a:solidFill>
                <a:latin typeface="楷体" panose="02010609060101010101" charset="-122"/>
                <a:ea typeface="楷体" panose="02010609060101010101" charset="-122"/>
                <a:cs typeface="楷体" panose="02010609060101010101" charset="-122"/>
              </a:rPr>
              <a:t>，一一列出相守的亲人，强调团圆的对象；</a:t>
            </a:r>
            <a:r>
              <a:rPr lang="en-US" altLang="zh-CN" sz="2400">
                <a:solidFill>
                  <a:srgbClr val="FF0000"/>
                </a:solidFill>
                <a:latin typeface="楷体" panose="02010609060101010101" charset="-122"/>
                <a:ea typeface="楷体" panose="02010609060101010101" charset="-122"/>
                <a:cs typeface="楷体" panose="02010609060101010101" charset="-122"/>
              </a:rPr>
              <a:t> </a:t>
            </a:r>
            <a:endParaRPr lang="en-US" altLang="zh-CN" sz="2400">
              <a:solidFill>
                <a:srgbClr val="FF0000"/>
              </a:solidFill>
              <a:latin typeface="楷体" panose="02010609060101010101" charset="-122"/>
              <a:ea typeface="楷体" panose="02010609060101010101" charset="-122"/>
              <a:cs typeface="楷体" panose="02010609060101010101" charset="-122"/>
            </a:endParaRPr>
          </a:p>
          <a:p>
            <a:r>
              <a:rPr lang="en-US" altLang="zh-CN" sz="2400">
                <a:solidFill>
                  <a:srgbClr val="FF0000"/>
                </a:solidFill>
                <a:latin typeface="楷体" panose="02010609060101010101" charset="-122"/>
                <a:ea typeface="楷体" panose="02010609060101010101" charset="-122"/>
                <a:cs typeface="楷体" panose="02010609060101010101" charset="-122"/>
              </a:rPr>
              <a:t>“</a:t>
            </a:r>
            <a:r>
              <a:rPr lang="zh-CN" altLang="en-US" sz="2400">
                <a:solidFill>
                  <a:srgbClr val="FF0000"/>
                </a:solidFill>
                <a:latin typeface="楷体" panose="02010609060101010101" charset="-122"/>
                <a:ea typeface="楷体" panose="02010609060101010101" charset="-122"/>
                <a:cs typeface="楷体" panose="02010609060101010101" charset="-122"/>
              </a:rPr>
              <a:t>树蔸切面上搁有茶水、烟缸和零食</a:t>
            </a:r>
            <a:r>
              <a:rPr lang="en-US" altLang="zh-CN" sz="2400">
                <a:solidFill>
                  <a:srgbClr val="FF0000"/>
                </a:solidFill>
                <a:latin typeface="楷体" panose="02010609060101010101" charset="-122"/>
                <a:ea typeface="楷体" panose="02010609060101010101" charset="-122"/>
                <a:cs typeface="楷体" panose="02010609060101010101" charset="-122"/>
              </a:rPr>
              <a:t>”</a:t>
            </a:r>
            <a:r>
              <a:rPr lang="zh-CN" altLang="en-US" sz="2400">
                <a:solidFill>
                  <a:srgbClr val="FF0000"/>
                </a:solidFill>
                <a:latin typeface="楷体" panose="02010609060101010101" charset="-122"/>
                <a:ea typeface="楷体" panose="02010609060101010101" charset="-122"/>
                <a:cs typeface="楷体" panose="02010609060101010101" charset="-122"/>
              </a:rPr>
              <a:t>，又细细交代了树蔸上摆放的东西，表明团圆的放松美好。</a:t>
            </a:r>
            <a:endParaRPr lang="zh-CN" altLang="en-US" sz="2400">
              <a:solidFill>
                <a:srgbClr val="FF0000"/>
              </a:solidFill>
              <a:latin typeface="楷体" panose="02010609060101010101" charset="-122"/>
              <a:ea typeface="楷体" panose="02010609060101010101" charset="-122"/>
              <a:cs typeface="楷体" panose="02010609060101010101" charset="-122"/>
            </a:endParaRPr>
          </a:p>
          <a:p>
            <a:r>
              <a:rPr lang="zh-CN" altLang="en-US" sz="2400">
                <a:solidFill>
                  <a:srgbClr val="FF0000"/>
                </a:solidFill>
                <a:latin typeface="楷体" panose="02010609060101010101" charset="-122"/>
                <a:ea typeface="楷体" panose="02010609060101010101" charset="-122"/>
                <a:cs typeface="楷体" panose="02010609060101010101" charset="-122"/>
              </a:rPr>
              <a:t>这些繁笔细致写出如此温暖真实的团圆，该在的都在！没在的两位姑奶奶在下文祖母梦中也来团圆，此处描写为此做铺垫，突出祖母心中的遗憾与思念。</a:t>
            </a:r>
            <a:endParaRPr lang="zh-CN" altLang="en-US" sz="2400">
              <a:solidFill>
                <a:srgbClr val="FF0000"/>
              </a:solidFill>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 grpId="1"/>
      <p:bldP spid="3" grpId="0"/>
      <p:bldP spid="3" grpId="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0" y="1524000"/>
            <a:ext cx="12192635" cy="3216910"/>
          </a:xfrm>
          <a:prstGeom prst="rect">
            <a:avLst/>
          </a:prstGeom>
          <a:solidFill>
            <a:schemeClr val="accent2">
              <a:lumMod val="20000"/>
              <a:lumOff val="80000"/>
            </a:schemeClr>
          </a:solidFill>
        </p:spPr>
        <p:txBody>
          <a:bodyPr wrap="square" rtlCol="0">
            <a:noAutofit/>
          </a:bodyPr>
          <a:lstStyle/>
          <a:p>
            <a:endParaRPr lang="zh-CN" altLang="en-US"/>
          </a:p>
        </p:txBody>
      </p:sp>
      <p:cxnSp>
        <p:nvCxnSpPr>
          <p:cNvPr id="9" name="直接连接符 8"/>
          <p:cNvCxnSpPr/>
          <p:nvPr>
            <p:custDataLst>
              <p:tags r:id="rId1"/>
            </p:custDataLst>
          </p:nvPr>
        </p:nvCxnSpPr>
        <p:spPr>
          <a:xfrm flipH="1">
            <a:off x="7966490" y="1664782"/>
            <a:ext cx="553017" cy="100052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2"/>
            </p:custDataLst>
          </p:nvPr>
        </p:nvCxnSpPr>
        <p:spPr>
          <a:xfrm flipH="1">
            <a:off x="5356638" y="3796946"/>
            <a:ext cx="435733" cy="68531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3330575" y="1869440"/>
            <a:ext cx="2299335" cy="2646045"/>
          </a:xfrm>
          <a:prstGeom prst="rect">
            <a:avLst/>
          </a:prstGeom>
          <a:noFill/>
        </p:spPr>
        <p:txBody>
          <a:bodyPr wrap="square" rtlCol="0">
            <a:spAutoFit/>
          </a:bodyPr>
          <a:lstStyle/>
          <a:p>
            <a:pPr algn="dist"/>
            <a:r>
              <a:rPr lang="en-US" altLang="zh-CN" sz="16600" dirty="0">
                <a:gradFill>
                  <a:gsLst>
                    <a:gs pos="100000">
                      <a:srgbClr val="98724B"/>
                    </a:gs>
                    <a:gs pos="0">
                      <a:srgbClr val="D1C1AC"/>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rPr>
              <a:t>04</a:t>
            </a:r>
            <a:endParaRPr lang="en-US" altLang="zh-CN" sz="16600" dirty="0">
              <a:gradFill>
                <a:gsLst>
                  <a:gs pos="100000">
                    <a:srgbClr val="98724B"/>
                  </a:gs>
                  <a:gs pos="0">
                    <a:srgbClr val="D1C1AC"/>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endParaRPr>
          </a:p>
        </p:txBody>
      </p:sp>
      <p:sp>
        <p:nvSpPr>
          <p:cNvPr id="16" name="文本框 15"/>
          <p:cNvSpPr txBox="1"/>
          <p:nvPr>
            <p:custDataLst>
              <p:tags r:id="rId3"/>
            </p:custDataLst>
          </p:nvPr>
        </p:nvSpPr>
        <p:spPr>
          <a:xfrm>
            <a:off x="5316220" y="2797175"/>
            <a:ext cx="4463415" cy="768350"/>
          </a:xfrm>
          <a:prstGeom prst="rect">
            <a:avLst/>
          </a:prstGeom>
          <a:noFill/>
        </p:spPr>
        <p:txBody>
          <a:bodyPr wrap="square" rtlCol="0">
            <a:spAutoFit/>
          </a:bodyPr>
          <a:lstStyle/>
          <a:p>
            <a:pPr algn="ctr"/>
            <a:r>
              <a:rPr lang="zh-CN" altLang="en-US" sz="4400" dirty="0">
                <a:solidFill>
                  <a:schemeClr val="tx1">
                    <a:lumMod val="85000"/>
                    <a:lumOff val="15000"/>
                  </a:schemeClr>
                </a:solidFill>
                <a:latin typeface="Colonna" panose="02000503000000000000" pitchFamily="2" charset="0"/>
                <a:ea typeface="方正清刻本悦宋简体" panose="02000000000000000000" pitchFamily="2" charset="-122"/>
              </a:rPr>
              <a:t>作文</a:t>
            </a:r>
            <a:endParaRPr lang="zh-CN" altLang="en-US" sz="4400" dirty="0">
              <a:solidFill>
                <a:schemeClr val="tx1">
                  <a:lumMod val="85000"/>
                  <a:lumOff val="15000"/>
                </a:schemeClr>
              </a:solidFill>
              <a:latin typeface="Colonna" panose="02000503000000000000" pitchFamily="2" charset="0"/>
              <a:ea typeface="方正清刻本悦宋简体" panose="02000000000000000000" pitchFamily="2" charset="-122"/>
            </a:endParaRPr>
          </a:p>
        </p:txBody>
      </p:sp>
      <p:sp>
        <p:nvSpPr>
          <p:cNvPr id="100" name="文本框 99"/>
          <p:cNvSpPr txBox="1"/>
          <p:nvPr>
            <p:custDataLst>
              <p:tags r:id="rId4"/>
            </p:custDataLst>
          </p:nvPr>
        </p:nvSpPr>
        <p:spPr>
          <a:xfrm>
            <a:off x="6245860" y="3565525"/>
            <a:ext cx="2273935" cy="368300"/>
          </a:xfrm>
          <a:prstGeom prst="rect">
            <a:avLst/>
          </a:prstGeom>
          <a:noFill/>
          <a:ln w="9525">
            <a:noFill/>
          </a:ln>
        </p:spPr>
        <p:txBody>
          <a:bodyPr wrap="square">
            <a:spAutoFit/>
          </a:bodyPr>
          <a:lstStyle/>
          <a:p>
            <a:pPr indent="0"/>
            <a:r>
              <a:rPr lang="zh-CN" b="0">
                <a:solidFill>
                  <a:srgbClr val="000000"/>
                </a:solidFill>
                <a:ea typeface="宋体" panose="02010600030101010101" pitchFamily="2" charset="-122"/>
              </a:rPr>
              <a:t>(本题共</a:t>
            </a:r>
            <a:r>
              <a:rPr lang="en-US" altLang="zh-CN" b="0">
                <a:solidFill>
                  <a:srgbClr val="000000"/>
                </a:solidFill>
                <a:ea typeface="宋体" panose="02010600030101010101" pitchFamily="2" charset="-122"/>
              </a:rPr>
              <a:t>1</a:t>
            </a:r>
            <a:r>
              <a:rPr lang="zh-CN" b="0">
                <a:solidFill>
                  <a:srgbClr val="000000"/>
                </a:solidFill>
                <a:ea typeface="宋体" panose="02010600030101010101" pitchFamily="2" charset="-122"/>
              </a:rPr>
              <a:t>题，</a:t>
            </a:r>
            <a:r>
              <a:rPr lang="en-US" altLang="zh-CN" b="0">
                <a:solidFill>
                  <a:srgbClr val="000000"/>
                </a:solidFill>
                <a:ea typeface="宋体" panose="02010600030101010101" pitchFamily="2" charset="-122"/>
              </a:rPr>
              <a:t>60</a:t>
            </a:r>
            <a:r>
              <a:rPr lang="zh-CN" b="0">
                <a:solidFill>
                  <a:srgbClr val="000000"/>
                </a:solidFill>
                <a:ea typeface="宋体" panose="02010600030101010101" pitchFamily="2" charset="-122"/>
              </a:rPr>
              <a:t>分)</a:t>
            </a:r>
            <a:endParaRPr lang="zh-CN" altLang="en-US" b="0">
              <a:solidFill>
                <a:srgbClr val="000000"/>
              </a:solidFill>
              <a:ea typeface="宋体" panose="02010600030101010101" pitchFamily="2" charset="-122"/>
            </a:endParaRPr>
          </a:p>
        </p:txBody>
      </p:sp>
      <p:pic>
        <p:nvPicPr>
          <p:cNvPr id="5" name="图片 4" descr="图标镂空"/>
          <p:cNvPicPr>
            <a:picLocks noChangeAspect="1"/>
          </p:cNvPicPr>
          <p:nvPr>
            <p:custDataLst>
              <p:tags r:id="rId5"/>
            </p:custDataLst>
          </p:nvPr>
        </p:nvPicPr>
        <p:blipFill>
          <a:blip r:embed="rId6"/>
          <a:srcRect l="12064" t="11428" r="12701" b="13975"/>
          <a:stretch>
            <a:fillRect/>
          </a:stretch>
        </p:blipFill>
        <p:spPr>
          <a:xfrm>
            <a:off x="9493885" y="2572385"/>
            <a:ext cx="472440" cy="469265"/>
          </a:xfrm>
          <a:prstGeom prst="rect">
            <a:avLst/>
          </a:prstGeom>
        </p:spPr>
      </p:pic>
      <p:sp>
        <p:nvSpPr>
          <p:cNvPr id="3" name="文本框 2"/>
          <p:cNvSpPr txBox="1"/>
          <p:nvPr>
            <p:custDataLst>
              <p:tags r:id="rId7"/>
            </p:custDataLst>
          </p:nvPr>
        </p:nvSpPr>
        <p:spPr>
          <a:xfrm>
            <a:off x="9966325" y="76835"/>
            <a:ext cx="2023745" cy="460375"/>
          </a:xfrm>
          <a:prstGeom prst="rect">
            <a:avLst/>
          </a:prstGeom>
          <a:solidFill>
            <a:schemeClr val="accent2">
              <a:lumMod val="40000"/>
              <a:lumOff val="60000"/>
            </a:schemeClr>
          </a:solidFill>
        </p:spPr>
        <p:txBody>
          <a:bodyPr wrap="square" rtlCol="0" anchor="t">
            <a:spAutoFit/>
          </a:bodyPr>
          <a:lstStyle/>
          <a:p>
            <a:r>
              <a:rPr lang="zh-CN" altLang="en-US" sz="2400" b="1" dirty="0">
                <a:solidFill>
                  <a:schemeClr val="tx1">
                    <a:lumMod val="85000"/>
                    <a:lumOff val="15000"/>
                  </a:schemeClr>
                </a:solidFill>
                <a:latin typeface="仿宋" panose="02010609060101010101" charset="-122"/>
                <a:ea typeface="仿宋" panose="02010609060101010101" charset="-122"/>
                <a:cs typeface="仿宋" panose="02010609060101010101" charset="-122"/>
                <a:sym typeface="+mn-ea"/>
              </a:rPr>
              <a:t>苏派高中语文</a:t>
            </a:r>
            <a:endParaRPr lang="zh-CN" altLang="en-US" sz="2400" b="1" dirty="0">
              <a:solidFill>
                <a:schemeClr val="tx1">
                  <a:lumMod val="85000"/>
                  <a:lumOff val="15000"/>
                </a:schemeClr>
              </a:solidFill>
              <a:latin typeface="仿宋" panose="02010609060101010101" charset="-122"/>
              <a:ea typeface="仿宋" panose="02010609060101010101" charset="-122"/>
              <a:cs typeface="仿宋" panose="02010609060101010101" charset="-122"/>
              <a:sym typeface="+mn-ea"/>
            </a:endParaRPr>
          </a:p>
        </p:txBody>
      </p:sp>
      <p:pic>
        <p:nvPicPr>
          <p:cNvPr id="118" name="图片 117"/>
          <p:cNvPicPr/>
          <p:nvPr/>
        </p:nvPicPr>
        <p:blipFill>
          <a:blip r:embed="rId8">
            <a:clrChange>
              <a:clrFrom>
                <a:srgbClr val="CCE7D6">
                  <a:alpha val="100000"/>
                </a:srgbClr>
              </a:clrFrom>
              <a:clrTo>
                <a:srgbClr val="CCE7D6">
                  <a:alpha val="100000"/>
                  <a:alpha val="0"/>
                </a:srgbClr>
              </a:clrTo>
            </a:clrChange>
          </a:blip>
          <a:srcRect b="10921"/>
          <a:stretch>
            <a:fillRect/>
          </a:stretch>
        </p:blipFill>
        <p:spPr>
          <a:xfrm>
            <a:off x="0" y="6985"/>
            <a:ext cx="2995930" cy="4294505"/>
          </a:xfrm>
          <a:prstGeom prst="rect">
            <a:avLst/>
          </a:prstGeom>
          <a:noFill/>
          <a:ln w="9525">
            <a:noFill/>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2000" cy="6858000"/>
          </a:xfrm>
          <a:prstGeom prst="rect">
            <a:avLst/>
          </a:prstGeom>
        </p:spPr>
      </p:pic>
      <p:pic>
        <p:nvPicPr>
          <p:cNvPr id="10" name="图片 9" descr="绿色的植物&#10;&#10;描述已自动生成"/>
          <p:cNvPicPr>
            <a:picLocks noChangeAspect="1"/>
          </p:cNvPicPr>
          <p:nvPr>
            <p:custDataLst>
              <p:tags r:id="rId3"/>
            </p:custDataLst>
          </p:nvPr>
        </p:nvPicPr>
        <p:blipFill>
          <a:blip r:embed="rId4" cstate="screen"/>
          <a:srcRect r="25891" b="14025"/>
          <a:stretch>
            <a:fillRect/>
          </a:stretch>
        </p:blipFill>
        <p:spPr>
          <a:xfrm flipH="1">
            <a:off x="1" y="4833258"/>
            <a:ext cx="2365711" cy="2024743"/>
          </a:xfrm>
          <a:custGeom>
            <a:avLst/>
            <a:gdLst>
              <a:gd name="connsiteX0" fmla="*/ 2365711 w 2365711"/>
              <a:gd name="connsiteY0" fmla="*/ 0 h 2024743"/>
              <a:gd name="connsiteX1" fmla="*/ 0 w 2365711"/>
              <a:gd name="connsiteY1" fmla="*/ 0 h 2024743"/>
              <a:gd name="connsiteX2" fmla="*/ 0 w 2365711"/>
              <a:gd name="connsiteY2" fmla="*/ 2024743 h 2024743"/>
              <a:gd name="connsiteX3" fmla="*/ 2365711 w 2365711"/>
              <a:gd name="connsiteY3" fmla="*/ 2024743 h 2024743"/>
            </a:gdLst>
            <a:ahLst/>
            <a:cxnLst>
              <a:cxn ang="0">
                <a:pos x="connsiteX0" y="connsiteY0"/>
              </a:cxn>
              <a:cxn ang="0">
                <a:pos x="connsiteX1" y="connsiteY1"/>
              </a:cxn>
              <a:cxn ang="0">
                <a:pos x="connsiteX2" y="connsiteY2"/>
              </a:cxn>
              <a:cxn ang="0">
                <a:pos x="connsiteX3" y="connsiteY3"/>
              </a:cxn>
            </a:cxnLst>
            <a:rect l="l" t="t" r="r" b="b"/>
            <a:pathLst>
              <a:path w="2365711" h="2024743">
                <a:moveTo>
                  <a:pt x="2365711" y="0"/>
                </a:moveTo>
                <a:lnTo>
                  <a:pt x="0" y="0"/>
                </a:lnTo>
                <a:lnTo>
                  <a:pt x="0" y="2024743"/>
                </a:lnTo>
                <a:lnTo>
                  <a:pt x="2365711" y="2024743"/>
                </a:lnTo>
                <a:close/>
              </a:path>
            </a:pathLst>
          </a:custGeom>
        </p:spPr>
      </p:pic>
      <p:grpSp>
        <p:nvGrpSpPr>
          <p:cNvPr id="109" name="宇神PPT-11"/>
          <p:cNvGrpSpPr/>
          <p:nvPr/>
        </p:nvGrpSpPr>
        <p:grpSpPr>
          <a:xfrm>
            <a:off x="1936750" y="1204595"/>
            <a:ext cx="6104255" cy="2224405"/>
            <a:chOff x="2472966" y="749917"/>
            <a:chExt cx="2835395" cy="2720296"/>
          </a:xfrm>
        </p:grpSpPr>
        <p:sp>
          <p:nvSpPr>
            <p:cNvPr id="110" name="宇神PPT-11-1"/>
            <p:cNvSpPr txBox="1"/>
            <p:nvPr>
              <p:custDataLst>
                <p:tags r:id="rId5"/>
              </p:custDataLst>
            </p:nvPr>
          </p:nvSpPr>
          <p:spPr>
            <a:xfrm>
              <a:off x="2472966" y="749917"/>
              <a:ext cx="1935480" cy="2708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13800" b="0" i="0" u="none" strike="noStrike" kern="1200" cap="none" spc="0" normalizeH="0" baseline="0" noProof="0" dirty="0">
                  <a:ln>
                    <a:noFill/>
                  </a:ln>
                  <a:gradFill>
                    <a:gsLst>
                      <a:gs pos="0">
                        <a:prstClr val="black">
                          <a:lumMod val="75000"/>
                          <a:lumOff val="25000"/>
                        </a:prstClr>
                      </a:gs>
                      <a:gs pos="100000">
                        <a:prstClr val="black">
                          <a:lumMod val="95000"/>
                          <a:lumOff val="5000"/>
                        </a:prstClr>
                      </a:gs>
                    </a:gsLst>
                    <a:lin ang="2700000" scaled="0"/>
                  </a:gradFill>
                  <a:effectLst/>
                  <a:uLnTx/>
                  <a:uFillTx/>
                  <a:latin typeface="汉仪许静行楷W" panose="00020600040101010101" pitchFamily="18" charset="-122"/>
                  <a:ea typeface="汉仪许静行楷W" panose="00020600040101010101" pitchFamily="18" charset="-122"/>
                  <a:cs typeface="思源黑体 CN Bold" panose="020B0800000000000000" charset="-122"/>
                </a:rPr>
                <a:t>写</a:t>
              </a:r>
              <a:endParaRPr kumimoji="1" lang="zh-CN" altLang="en-US" sz="13800" b="0" i="0" u="none" strike="noStrike" kern="1200" cap="none" spc="0" normalizeH="0" baseline="0" noProof="0" dirty="0">
                <a:ln>
                  <a:noFill/>
                </a:ln>
                <a:gradFill>
                  <a:gsLst>
                    <a:gs pos="0">
                      <a:prstClr val="black">
                        <a:lumMod val="75000"/>
                        <a:lumOff val="25000"/>
                      </a:prstClr>
                    </a:gs>
                    <a:gs pos="100000">
                      <a:prstClr val="black">
                        <a:lumMod val="95000"/>
                        <a:lumOff val="5000"/>
                      </a:prstClr>
                    </a:gs>
                  </a:gsLst>
                  <a:lin ang="2700000" scaled="0"/>
                </a:gradFill>
                <a:effectLst/>
                <a:uLnTx/>
                <a:uFillTx/>
                <a:latin typeface="汉仪许静行楷W" panose="00020600040101010101" pitchFamily="18" charset="-122"/>
                <a:ea typeface="汉仪许静行楷W" panose="00020600040101010101" pitchFamily="18" charset="-122"/>
                <a:cs typeface="思源黑体 CN Bold" panose="020B0800000000000000" charset="-122"/>
              </a:endParaRPr>
            </a:p>
          </p:txBody>
        </p:sp>
        <p:sp>
          <p:nvSpPr>
            <p:cNvPr id="111" name="宇神PPT-11-2"/>
            <p:cNvSpPr txBox="1"/>
            <p:nvPr>
              <p:custDataLst>
                <p:tags r:id="rId6"/>
              </p:custDataLst>
            </p:nvPr>
          </p:nvSpPr>
          <p:spPr>
            <a:xfrm>
              <a:off x="3664876" y="750694"/>
              <a:ext cx="1643485" cy="271951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13800" b="0" i="0" u="none" strike="noStrike" kern="1200" cap="none" spc="0" normalizeH="0" baseline="0" noProof="0" dirty="0">
                  <a:ln>
                    <a:noFill/>
                  </a:ln>
                  <a:gradFill>
                    <a:gsLst>
                      <a:gs pos="0">
                        <a:prstClr val="black">
                          <a:lumMod val="75000"/>
                          <a:lumOff val="25000"/>
                        </a:prstClr>
                      </a:gs>
                      <a:gs pos="100000">
                        <a:prstClr val="black">
                          <a:lumMod val="95000"/>
                          <a:lumOff val="5000"/>
                        </a:prstClr>
                      </a:gs>
                    </a:gsLst>
                    <a:lin ang="2700000" scaled="0"/>
                  </a:gradFill>
                  <a:effectLst/>
                  <a:uLnTx/>
                  <a:uFillTx/>
                  <a:latin typeface="汉仪许静行楷W" panose="00020600040101010101" pitchFamily="18" charset="-122"/>
                  <a:ea typeface="汉仪许静行楷W" panose="00020600040101010101" pitchFamily="18" charset="-122"/>
                  <a:cs typeface="思源黑体 CN Bold" panose="020B0800000000000000" charset="-122"/>
                </a:rPr>
                <a:t>作</a:t>
              </a:r>
              <a:endParaRPr kumimoji="1" lang="zh-CN" altLang="en-US" sz="13800" b="0" i="0" u="none" strike="noStrike" kern="1200" cap="none" spc="0" normalizeH="0" baseline="0" noProof="0" dirty="0">
                <a:ln>
                  <a:noFill/>
                </a:ln>
                <a:gradFill>
                  <a:gsLst>
                    <a:gs pos="0">
                      <a:prstClr val="black">
                        <a:lumMod val="75000"/>
                        <a:lumOff val="25000"/>
                      </a:prstClr>
                    </a:gs>
                    <a:gs pos="100000">
                      <a:prstClr val="black">
                        <a:lumMod val="95000"/>
                        <a:lumOff val="5000"/>
                      </a:prstClr>
                    </a:gs>
                  </a:gsLst>
                  <a:lin ang="2700000" scaled="0"/>
                </a:gradFill>
                <a:effectLst/>
                <a:uLnTx/>
                <a:uFillTx/>
                <a:latin typeface="汉仪许静行楷W" panose="00020600040101010101" pitchFamily="18" charset="-122"/>
                <a:ea typeface="汉仪许静行楷W" panose="00020600040101010101" pitchFamily="18" charset="-122"/>
                <a:cs typeface="思源黑体 CN Bold" panose="020B0800000000000000" charset="-122"/>
              </a:endParaRPr>
            </a:p>
          </p:txBody>
        </p:sp>
      </p:grpSp>
      <p:grpSp>
        <p:nvGrpSpPr>
          <p:cNvPr id="22" name="组合 21"/>
          <p:cNvGrpSpPr/>
          <p:nvPr>
            <p:custDataLst>
              <p:tags r:id="rId7"/>
            </p:custDataLst>
          </p:nvPr>
        </p:nvGrpSpPr>
        <p:grpSpPr>
          <a:xfrm>
            <a:off x="7567930" y="216535"/>
            <a:ext cx="4075430" cy="4827569"/>
            <a:chOff x="2843" y="990"/>
            <a:chExt cx="4850" cy="6771"/>
          </a:xfrm>
        </p:grpSpPr>
        <p:sp>
          <p:nvSpPr>
            <p:cNvPr id="4" name="菱形 3"/>
            <p:cNvSpPr/>
            <p:nvPr>
              <p:custDataLst>
                <p:tags r:id="rId8"/>
              </p:custDataLst>
            </p:nvPr>
          </p:nvSpPr>
          <p:spPr>
            <a:xfrm rot="5400000" flipH="1">
              <a:off x="2916" y="4298"/>
              <a:ext cx="1463" cy="1463"/>
            </a:xfrm>
            <a:prstGeom prst="diamond">
              <a:avLst/>
            </a:prstGeom>
            <a:solidFill>
              <a:srgbClr val="F2767B"/>
            </a:solidFill>
            <a:ln>
              <a:noFill/>
            </a:ln>
          </p:spPr>
          <p:style>
            <a:lnRef idx="2">
              <a:srgbClr val="488C64">
                <a:shade val="50000"/>
              </a:srgbClr>
            </a:lnRef>
            <a:fillRef idx="1">
              <a:srgbClr val="488C64"/>
            </a:fillRef>
            <a:effectRef idx="0">
              <a:srgbClr val="488C64"/>
            </a:effectRef>
            <a:fontRef idx="minor">
              <a:srgbClr val="FFFFFF"/>
            </a:fontRef>
          </p:style>
          <p:txBody>
            <a:bodyPr rtlCol="0" anchor="ctr"/>
            <a:p>
              <a:pPr algn="ctr"/>
              <a:endParaRPr lang="zh-CN" altLang="en-US" sz="1800" dirty="0">
                <a:solidFill>
                  <a:srgbClr val="FFFFFF"/>
                </a:solidFill>
                <a:latin typeface="等线" panose="02010600030101010101" charset="-122"/>
                <a:ea typeface="等线" panose="02010600030101010101" charset="-122"/>
                <a:cs typeface="隶书" panose="02010509060101010101" charset="-122"/>
                <a:sym typeface="隶书" panose="02010509060101010101" charset="-122"/>
              </a:endParaRPr>
            </a:p>
          </p:txBody>
        </p:sp>
        <p:sp>
          <p:nvSpPr>
            <p:cNvPr id="6" name="矩形 5"/>
            <p:cNvSpPr/>
            <p:nvPr>
              <p:custDataLst>
                <p:tags r:id="rId9"/>
              </p:custDataLst>
            </p:nvPr>
          </p:nvSpPr>
          <p:spPr>
            <a:xfrm>
              <a:off x="3245" y="4646"/>
              <a:ext cx="754" cy="646"/>
            </a:xfrm>
            <a:prstGeom prst="rect">
              <a:avLst/>
            </a:prstGeom>
            <a:noFill/>
            <a:ln>
              <a:noFill/>
            </a:ln>
            <a:extLst>
              <a:ext uri="{909E8E84-426E-40DD-AFC4-6F175D3DCCD1}">
                <a14:hiddenFill xmlns:a14="http://schemas.microsoft.com/office/drawing/2010/main">
                  <a:solidFill>
                    <a:srgbClr val="F2767B"/>
                  </a:solidFill>
                </a14:hiddenFill>
              </a:ext>
            </a:extLst>
          </p:spPr>
          <p:txBody>
            <a:bodyPr wrap="square">
              <a:spAutoFit/>
            </a:bodyPr>
            <a:p>
              <a:pPr algn="ctr"/>
              <a:r>
                <a:rPr lang="en-US" altLang="zh-CN" sz="2400" b="1" dirty="0">
                  <a:solidFill>
                    <a:srgbClr val="FFFFFF"/>
                  </a:solidFill>
                  <a:latin typeface="等线" panose="02010600030101010101" charset="-122"/>
                  <a:ea typeface="等线" panose="02010600030101010101" charset="-122"/>
                  <a:cs typeface="隶书" panose="02010509060101010101" charset="-122"/>
                  <a:sym typeface="隶书" panose="02010509060101010101" charset="-122"/>
                </a:rPr>
                <a:t>03</a:t>
              </a:r>
              <a:endParaRPr lang="en-US" altLang="zh-CN" sz="2400" b="1" dirty="0">
                <a:solidFill>
                  <a:srgbClr val="FFFFFF"/>
                </a:solidFill>
                <a:latin typeface="等线" panose="02010600030101010101" charset="-122"/>
                <a:ea typeface="等线" panose="02010600030101010101" charset="-122"/>
                <a:cs typeface="隶书" panose="02010509060101010101" charset="-122"/>
                <a:sym typeface="隶书" panose="02010509060101010101" charset="-122"/>
              </a:endParaRPr>
            </a:p>
          </p:txBody>
        </p:sp>
        <p:sp>
          <p:nvSpPr>
            <p:cNvPr id="7" name="菱形 6"/>
            <p:cNvSpPr/>
            <p:nvPr>
              <p:custDataLst>
                <p:tags r:id="rId10"/>
              </p:custDataLst>
            </p:nvPr>
          </p:nvSpPr>
          <p:spPr>
            <a:xfrm rot="5400000" flipH="1">
              <a:off x="2767" y="1065"/>
              <a:ext cx="1463" cy="1312"/>
            </a:xfrm>
            <a:prstGeom prst="diamond">
              <a:avLst/>
            </a:prstGeom>
            <a:solidFill>
              <a:srgbClr val="F2767B"/>
            </a:solidFill>
            <a:ln>
              <a:noFill/>
            </a:ln>
          </p:spPr>
          <p:style>
            <a:lnRef idx="2">
              <a:srgbClr val="488C64">
                <a:shade val="50000"/>
              </a:srgbClr>
            </a:lnRef>
            <a:fillRef idx="1">
              <a:srgbClr val="488C64"/>
            </a:fillRef>
            <a:effectRef idx="0">
              <a:srgbClr val="488C64"/>
            </a:effectRef>
            <a:fontRef idx="minor">
              <a:srgbClr val="FFFFFF"/>
            </a:fontRef>
          </p:style>
          <p:txBody>
            <a:bodyPr rtlCol="0" anchor="ctr"/>
            <a:p>
              <a:pPr algn="ctr"/>
              <a:endParaRPr lang="zh-CN" altLang="en-US" sz="1800" dirty="0">
                <a:solidFill>
                  <a:srgbClr val="FFFFFF"/>
                </a:solidFill>
                <a:latin typeface="等线" panose="02010600030101010101" charset="-122"/>
                <a:ea typeface="等线" panose="02010600030101010101" charset="-122"/>
                <a:cs typeface="隶书" panose="02010509060101010101" charset="-122"/>
                <a:sym typeface="隶书" panose="02010509060101010101" charset="-122"/>
              </a:endParaRPr>
            </a:p>
          </p:txBody>
        </p:sp>
        <p:sp>
          <p:nvSpPr>
            <p:cNvPr id="8" name="矩形 7"/>
            <p:cNvSpPr/>
            <p:nvPr>
              <p:custDataLst>
                <p:tags r:id="rId11"/>
              </p:custDataLst>
            </p:nvPr>
          </p:nvSpPr>
          <p:spPr>
            <a:xfrm>
              <a:off x="3204" y="1358"/>
              <a:ext cx="754" cy="646"/>
            </a:xfrm>
            <a:prstGeom prst="rect">
              <a:avLst/>
            </a:prstGeom>
            <a:noFill/>
            <a:ln>
              <a:noFill/>
            </a:ln>
            <a:extLst>
              <a:ext uri="{909E8E84-426E-40DD-AFC4-6F175D3DCCD1}">
                <a14:hiddenFill xmlns:a14="http://schemas.microsoft.com/office/drawing/2010/main">
                  <a:solidFill>
                    <a:srgbClr val="F2767B"/>
                  </a:solidFill>
                </a14:hiddenFill>
              </a:ext>
            </a:extLst>
          </p:spPr>
          <p:txBody>
            <a:bodyPr wrap="square">
              <a:spAutoFit/>
            </a:bodyPr>
            <a:p>
              <a:pPr algn="ctr"/>
              <a:r>
                <a:rPr lang="en-US" altLang="zh-CN" sz="2400" b="1" dirty="0">
                  <a:solidFill>
                    <a:srgbClr val="FFFFFF"/>
                  </a:solidFill>
                  <a:latin typeface="等线" panose="02010600030101010101" charset="-122"/>
                  <a:ea typeface="等线" panose="02010600030101010101" charset="-122"/>
                  <a:cs typeface="隶书" panose="02010509060101010101" charset="-122"/>
                  <a:sym typeface="隶书" panose="02010509060101010101" charset="-122"/>
                </a:rPr>
                <a:t>01</a:t>
              </a:r>
              <a:endParaRPr lang="en-US" altLang="zh-CN" sz="2400" b="1" dirty="0">
                <a:solidFill>
                  <a:srgbClr val="FFFFFF"/>
                </a:solidFill>
                <a:latin typeface="等线" panose="02010600030101010101" charset="-122"/>
                <a:ea typeface="等线" panose="02010600030101010101" charset="-122"/>
                <a:cs typeface="隶书" panose="02010509060101010101" charset="-122"/>
                <a:sym typeface="隶书" panose="02010509060101010101" charset="-122"/>
              </a:endParaRPr>
            </a:p>
          </p:txBody>
        </p:sp>
        <p:sp>
          <p:nvSpPr>
            <p:cNvPr id="9" name="菱形 8"/>
            <p:cNvSpPr/>
            <p:nvPr>
              <p:custDataLst>
                <p:tags r:id="rId12"/>
              </p:custDataLst>
            </p:nvPr>
          </p:nvSpPr>
          <p:spPr>
            <a:xfrm rot="5400000" flipH="1">
              <a:off x="2823" y="5968"/>
              <a:ext cx="1616" cy="1548"/>
            </a:xfrm>
            <a:prstGeom prst="diamond">
              <a:avLst/>
            </a:prstGeom>
            <a:solidFill>
              <a:srgbClr val="7EAAC2"/>
            </a:solidFill>
            <a:ln>
              <a:noFill/>
            </a:ln>
          </p:spPr>
          <p:style>
            <a:lnRef idx="2">
              <a:srgbClr val="488C64">
                <a:shade val="50000"/>
              </a:srgbClr>
            </a:lnRef>
            <a:fillRef idx="1">
              <a:srgbClr val="488C64"/>
            </a:fillRef>
            <a:effectRef idx="0">
              <a:srgbClr val="488C64"/>
            </a:effectRef>
            <a:fontRef idx="minor">
              <a:srgbClr val="FFFFFF"/>
            </a:fontRef>
          </p:style>
          <p:txBody>
            <a:bodyPr rtlCol="0" anchor="ctr"/>
            <a:p>
              <a:pPr algn="ctr"/>
              <a:endParaRPr lang="zh-CN" altLang="en-US" sz="1800" dirty="0">
                <a:solidFill>
                  <a:srgbClr val="FFFFFF"/>
                </a:solidFill>
                <a:latin typeface="等线" panose="02010600030101010101" charset="-122"/>
                <a:ea typeface="等线" panose="02010600030101010101" charset="-122"/>
                <a:cs typeface="隶书" panose="02010509060101010101" charset="-122"/>
                <a:sym typeface="隶书" panose="02010509060101010101" charset="-122"/>
              </a:endParaRPr>
            </a:p>
          </p:txBody>
        </p:sp>
        <p:sp>
          <p:nvSpPr>
            <p:cNvPr id="11" name="矩形 10"/>
            <p:cNvSpPr/>
            <p:nvPr>
              <p:custDataLst>
                <p:tags r:id="rId13"/>
              </p:custDataLst>
            </p:nvPr>
          </p:nvSpPr>
          <p:spPr>
            <a:xfrm>
              <a:off x="3006" y="6365"/>
              <a:ext cx="994" cy="1396"/>
            </a:xfrm>
            <a:prstGeom prst="rect">
              <a:avLst/>
            </a:prstGeom>
            <a:noFill/>
            <a:ln>
              <a:noFill/>
            </a:ln>
            <a:extLst>
              <a:ext uri="{909E8E84-426E-40DD-AFC4-6F175D3DCCD1}">
                <a14:hiddenFill xmlns:a14="http://schemas.microsoft.com/office/drawing/2010/main">
                  <a:solidFill>
                    <a:srgbClr val="F2767B"/>
                  </a:solidFill>
                </a14:hiddenFill>
              </a:ext>
            </a:extLst>
          </p:spPr>
          <p:txBody>
            <a:bodyPr wrap="square">
              <a:noAutofit/>
            </a:bodyPr>
            <a:p>
              <a:pPr algn="ctr"/>
              <a:r>
                <a:rPr lang="en-US" altLang="zh-CN" sz="2400" b="1" dirty="0">
                  <a:solidFill>
                    <a:srgbClr val="FFFFFF"/>
                  </a:solidFill>
                  <a:latin typeface="等线" panose="02010600030101010101" charset="-122"/>
                  <a:ea typeface="等线" panose="02010600030101010101" charset="-122"/>
                  <a:cs typeface="隶书" panose="02010509060101010101" charset="-122"/>
                  <a:sym typeface="隶书" panose="02010509060101010101" charset="-122"/>
                </a:rPr>
                <a:t>04</a:t>
              </a:r>
              <a:endParaRPr lang="en-US" altLang="zh-CN" sz="2400" b="1" dirty="0">
                <a:solidFill>
                  <a:srgbClr val="FFFFFF"/>
                </a:solidFill>
                <a:latin typeface="等线" panose="02010600030101010101" charset="-122"/>
                <a:ea typeface="等线" panose="02010600030101010101" charset="-122"/>
                <a:cs typeface="隶书" panose="02010509060101010101" charset="-122"/>
                <a:sym typeface="隶书" panose="02010509060101010101" charset="-122"/>
              </a:endParaRPr>
            </a:p>
          </p:txBody>
        </p:sp>
        <p:sp>
          <p:nvSpPr>
            <p:cNvPr id="16" name="菱形 15"/>
            <p:cNvSpPr/>
            <p:nvPr>
              <p:custDataLst>
                <p:tags r:id="rId14"/>
              </p:custDataLst>
            </p:nvPr>
          </p:nvSpPr>
          <p:spPr>
            <a:xfrm rot="5400000" flipH="1">
              <a:off x="2873" y="2755"/>
              <a:ext cx="1463" cy="1312"/>
            </a:xfrm>
            <a:prstGeom prst="diamond">
              <a:avLst/>
            </a:prstGeom>
            <a:solidFill>
              <a:srgbClr val="7EAAC2"/>
            </a:solidFill>
            <a:ln>
              <a:noFill/>
            </a:ln>
          </p:spPr>
          <p:style>
            <a:lnRef idx="2">
              <a:srgbClr val="488C64">
                <a:shade val="50000"/>
              </a:srgbClr>
            </a:lnRef>
            <a:fillRef idx="1">
              <a:srgbClr val="488C64"/>
            </a:fillRef>
            <a:effectRef idx="0">
              <a:srgbClr val="488C64"/>
            </a:effectRef>
            <a:fontRef idx="minor">
              <a:srgbClr val="FFFFFF"/>
            </a:fontRef>
          </p:style>
          <p:txBody>
            <a:bodyPr rtlCol="0" anchor="ctr"/>
            <a:p>
              <a:pPr algn="ctr"/>
              <a:endParaRPr lang="zh-CN" altLang="en-US" sz="1800" dirty="0">
                <a:solidFill>
                  <a:srgbClr val="FFFFFF"/>
                </a:solidFill>
                <a:latin typeface="等线" panose="02010600030101010101" charset="-122"/>
                <a:ea typeface="等线" panose="02010600030101010101" charset="-122"/>
                <a:cs typeface="隶书" panose="02010509060101010101" charset="-122"/>
                <a:sym typeface="隶书" panose="02010509060101010101" charset="-122"/>
              </a:endParaRPr>
            </a:p>
          </p:txBody>
        </p:sp>
        <p:sp>
          <p:nvSpPr>
            <p:cNvPr id="20" name="矩形 19"/>
            <p:cNvSpPr/>
            <p:nvPr>
              <p:custDataLst>
                <p:tags r:id="rId15"/>
              </p:custDataLst>
            </p:nvPr>
          </p:nvSpPr>
          <p:spPr>
            <a:xfrm>
              <a:off x="3204" y="3048"/>
              <a:ext cx="754" cy="646"/>
            </a:xfrm>
            <a:prstGeom prst="rect">
              <a:avLst/>
            </a:prstGeom>
            <a:noFill/>
            <a:ln>
              <a:noFill/>
            </a:ln>
            <a:extLst>
              <a:ext uri="{909E8E84-426E-40DD-AFC4-6F175D3DCCD1}">
                <a14:hiddenFill xmlns:a14="http://schemas.microsoft.com/office/drawing/2010/main">
                  <a:solidFill>
                    <a:srgbClr val="F2767B"/>
                  </a:solidFill>
                </a14:hiddenFill>
              </a:ext>
            </a:extLst>
          </p:spPr>
          <p:txBody>
            <a:bodyPr wrap="square">
              <a:spAutoFit/>
            </a:bodyPr>
            <a:p>
              <a:pPr algn="ctr"/>
              <a:r>
                <a:rPr lang="en-US" altLang="zh-CN" sz="2400" b="1" dirty="0">
                  <a:solidFill>
                    <a:srgbClr val="FFFFFF"/>
                  </a:solidFill>
                  <a:latin typeface="等线" panose="02010600030101010101" charset="-122"/>
                  <a:ea typeface="等线" panose="02010600030101010101" charset="-122"/>
                  <a:cs typeface="隶书" panose="02010509060101010101" charset="-122"/>
                  <a:sym typeface="隶书" panose="02010509060101010101" charset="-122"/>
                </a:rPr>
                <a:t>02</a:t>
              </a:r>
              <a:endParaRPr lang="en-US" altLang="zh-CN" sz="2400" b="1" dirty="0">
                <a:solidFill>
                  <a:srgbClr val="FFFFFF"/>
                </a:solidFill>
                <a:latin typeface="等线" panose="02010600030101010101" charset="-122"/>
                <a:ea typeface="等线" panose="02010600030101010101" charset="-122"/>
                <a:cs typeface="隶书" panose="02010509060101010101" charset="-122"/>
                <a:sym typeface="隶书" panose="02010509060101010101" charset="-122"/>
              </a:endParaRPr>
            </a:p>
          </p:txBody>
        </p:sp>
        <p:sp>
          <p:nvSpPr>
            <p:cNvPr id="21" name="文本框"/>
            <p:cNvSpPr/>
            <p:nvPr>
              <p:custDataLst>
                <p:tags r:id="rId16"/>
              </p:custDataLst>
            </p:nvPr>
          </p:nvSpPr>
          <p:spPr>
            <a:xfrm>
              <a:off x="4504" y="3048"/>
              <a:ext cx="3188" cy="870"/>
            </a:xfrm>
            <a:prstGeom prst="rect">
              <a:avLst/>
            </a:prstGeom>
          </p:spPr>
          <p:style>
            <a:lnRef idx="3">
              <a:srgbClr val="FFFFFF"/>
            </a:lnRef>
            <a:fillRef idx="1">
              <a:srgbClr val="488C64"/>
            </a:fillRef>
            <a:effectRef idx="1">
              <a:srgbClr val="488C64"/>
            </a:effectRef>
            <a:fontRef idx="minor">
              <a:srgbClr val="FFFFFF"/>
            </a:fontRef>
          </p:style>
          <p:txBody>
            <a:bodyPr wrap="square">
              <a:noAutofit/>
            </a:bodyPr>
            <a:p>
              <a:pPr algn="ctr">
                <a:buClrTx/>
                <a:buSzTx/>
                <a:buFontTx/>
              </a:pPr>
              <a:r>
                <a:rPr lang="zh-CN" sz="2400" b="1">
                  <a:latin typeface="微软雅黑" panose="020B0503020204020204" charset="-122"/>
                  <a:ea typeface="微软雅黑" panose="020B0503020204020204" charset="-122"/>
                  <a:cs typeface="微软雅黑" panose="020B0503020204020204" charset="-122"/>
                  <a:sym typeface="FZQingKeBenYueSongS-R-GB" panose="02010600030101010101" pitchFamily="2" charset="-122"/>
                </a:rPr>
                <a:t>审  题</a:t>
              </a:r>
              <a:r>
                <a:rPr lang="en-US" altLang="zh-CN" sz="2400" b="1">
                  <a:latin typeface="微软雅黑" panose="020B0503020204020204" charset="-122"/>
                  <a:ea typeface="微软雅黑" panose="020B0503020204020204" charset="-122"/>
                  <a:cs typeface="微软雅黑" panose="020B0503020204020204" charset="-122"/>
                  <a:sym typeface="FZQingKeBenYueSongS-R-GB" panose="02010600030101010101" pitchFamily="2" charset="-122"/>
                </a:rPr>
                <a:t> </a:t>
              </a:r>
              <a:r>
                <a:rPr lang="zh-CN" altLang="en-US" sz="2400" b="1">
                  <a:latin typeface="微软雅黑" panose="020B0503020204020204" charset="-122"/>
                  <a:ea typeface="微软雅黑" panose="020B0503020204020204" charset="-122"/>
                  <a:cs typeface="微软雅黑" panose="020B0503020204020204" charset="-122"/>
                  <a:sym typeface="FZQingKeBenYueSongS-R-GB" panose="02010600030101010101" pitchFamily="2" charset="-122"/>
                </a:rPr>
                <a:t> 指</a:t>
              </a:r>
              <a:r>
                <a:rPr lang="en-US" altLang="zh-CN" sz="2400" b="1">
                  <a:latin typeface="微软雅黑" panose="020B0503020204020204" charset="-122"/>
                  <a:ea typeface="微软雅黑" panose="020B0503020204020204" charset="-122"/>
                  <a:cs typeface="微软雅黑" panose="020B0503020204020204" charset="-122"/>
                  <a:sym typeface="FZQingKeBenYueSongS-R-GB" panose="02010600030101010101" pitchFamily="2" charset="-122"/>
                </a:rPr>
                <a:t> </a:t>
              </a:r>
              <a:r>
                <a:rPr lang="zh-CN" altLang="en-US" sz="2400" b="1">
                  <a:latin typeface="微软雅黑" panose="020B0503020204020204" charset="-122"/>
                  <a:ea typeface="微软雅黑" panose="020B0503020204020204" charset="-122"/>
                  <a:cs typeface="微软雅黑" panose="020B0503020204020204" charset="-122"/>
                  <a:sym typeface="FZQingKeBenYueSongS-R-GB" panose="02010600030101010101" pitchFamily="2" charset="-122"/>
                </a:rPr>
                <a:t> 导</a:t>
              </a:r>
              <a:endParaRPr lang="zh-CN" altLang="en-US" sz="2400" b="1">
                <a:latin typeface="微软雅黑" panose="020B0503020204020204" charset="-122"/>
                <a:ea typeface="微软雅黑" panose="020B0503020204020204" charset="-122"/>
                <a:cs typeface="微软雅黑" panose="020B0503020204020204" charset="-122"/>
                <a:sym typeface="FZQingKeBenYueSongS-R-GB" panose="02010600030101010101" pitchFamily="2" charset="-122"/>
              </a:endParaRPr>
            </a:p>
          </p:txBody>
        </p:sp>
        <p:sp>
          <p:nvSpPr>
            <p:cNvPr id="23" name="文本框"/>
            <p:cNvSpPr/>
            <p:nvPr>
              <p:custDataLst>
                <p:tags r:id="rId17"/>
              </p:custDataLst>
            </p:nvPr>
          </p:nvSpPr>
          <p:spPr>
            <a:xfrm>
              <a:off x="4405" y="1201"/>
              <a:ext cx="3250" cy="971"/>
            </a:xfrm>
            <a:prstGeom prst="rect">
              <a:avLst/>
            </a:prstGeom>
          </p:spPr>
          <p:style>
            <a:lnRef idx="3">
              <a:srgbClr val="FFFFFF"/>
            </a:lnRef>
            <a:fillRef idx="1">
              <a:srgbClr val="488C64"/>
            </a:fillRef>
            <a:effectRef idx="1">
              <a:srgbClr val="488C64"/>
            </a:effectRef>
            <a:fontRef idx="minor">
              <a:srgbClr val="FFFFFF"/>
            </a:fontRef>
          </p:style>
          <p:txBody>
            <a:bodyPr wrap="square">
              <a:noAutofit/>
            </a:bodyPr>
            <a:p>
              <a:pPr algn="ctr">
                <a:spcBef>
                  <a:spcPct val="0"/>
                </a:spcBef>
              </a:pPr>
              <a:r>
                <a:rPr lang="zh-CN" sz="2400" b="1">
                  <a:latin typeface="微软雅黑" panose="020B0503020204020204" charset="-122"/>
                  <a:ea typeface="微软雅黑" panose="020B0503020204020204" charset="-122"/>
                  <a:cs typeface="微软雅黑" panose="020B0503020204020204" charset="-122"/>
                  <a:sym typeface="+mn-ea"/>
                </a:rPr>
                <a:t>原</a:t>
              </a:r>
              <a:r>
                <a:rPr lang="en-US" altLang="zh-CN" sz="2400" b="1">
                  <a:latin typeface="微软雅黑" panose="020B0503020204020204" charset="-122"/>
                  <a:ea typeface="微软雅黑" panose="020B0503020204020204" charset="-122"/>
                  <a:cs typeface="微软雅黑" panose="020B0503020204020204" charset="-122"/>
                  <a:sym typeface="+mn-ea"/>
                </a:rPr>
                <a:t> </a:t>
              </a:r>
              <a:r>
                <a:rPr lang="zh-CN" sz="2400" b="1">
                  <a:latin typeface="微软雅黑" panose="020B0503020204020204" charset="-122"/>
                  <a:ea typeface="微软雅黑" panose="020B0503020204020204" charset="-122"/>
                  <a:cs typeface="微软雅黑" panose="020B0503020204020204" charset="-122"/>
                  <a:sym typeface="+mn-ea"/>
                </a:rPr>
                <a:t>题</a:t>
              </a:r>
              <a:r>
                <a:rPr lang="en-US" altLang="zh-CN" sz="2400" b="1">
                  <a:latin typeface="微软雅黑" panose="020B0503020204020204" charset="-122"/>
                  <a:ea typeface="微软雅黑" panose="020B0503020204020204" charset="-122"/>
                  <a:cs typeface="微软雅黑" panose="020B0503020204020204" charset="-122"/>
                  <a:sym typeface="+mn-ea"/>
                </a:rPr>
                <a:t> </a:t>
              </a:r>
              <a:r>
                <a:rPr lang="zh-CN" sz="2400" b="1">
                  <a:latin typeface="微软雅黑" panose="020B0503020204020204" charset="-122"/>
                  <a:ea typeface="微软雅黑" panose="020B0503020204020204" charset="-122"/>
                  <a:cs typeface="微软雅黑" panose="020B0503020204020204" charset="-122"/>
                  <a:sym typeface="+mn-ea"/>
                </a:rPr>
                <a:t>呈</a:t>
              </a:r>
              <a:r>
                <a:rPr lang="en-US" altLang="zh-CN" sz="2400" b="1">
                  <a:latin typeface="微软雅黑" panose="020B0503020204020204" charset="-122"/>
                  <a:ea typeface="微软雅黑" panose="020B0503020204020204" charset="-122"/>
                  <a:cs typeface="微软雅黑" panose="020B0503020204020204" charset="-122"/>
                  <a:sym typeface="+mn-ea"/>
                </a:rPr>
                <a:t> </a:t>
              </a:r>
              <a:r>
                <a:rPr lang="zh-CN" sz="2400" b="1">
                  <a:latin typeface="微软雅黑" panose="020B0503020204020204" charset="-122"/>
                  <a:ea typeface="微软雅黑" panose="020B0503020204020204" charset="-122"/>
                  <a:cs typeface="微软雅黑" panose="020B0503020204020204" charset="-122"/>
                  <a:sym typeface="+mn-ea"/>
                </a:rPr>
                <a:t>现</a:t>
              </a:r>
              <a:endParaRPr lang="zh-CN" sz="2400" b="1" dirty="0">
                <a:solidFill>
                  <a:srgbClr val="FFFFFF"/>
                </a:solidFill>
                <a:latin typeface="微软雅黑" panose="020B0503020204020204" charset="-122"/>
                <a:ea typeface="微软雅黑" panose="020B0503020204020204" charset="-122"/>
                <a:cs typeface="微软雅黑" panose="020B0503020204020204" charset="-122"/>
                <a:sym typeface="隶书" panose="02010509060101010101" charset="-122"/>
              </a:endParaRPr>
            </a:p>
          </p:txBody>
        </p:sp>
        <p:sp>
          <p:nvSpPr>
            <p:cNvPr id="24" name="文本框"/>
            <p:cNvSpPr/>
            <p:nvPr>
              <p:custDataLst>
                <p:tags r:id="rId18"/>
              </p:custDataLst>
            </p:nvPr>
          </p:nvSpPr>
          <p:spPr>
            <a:xfrm>
              <a:off x="4331" y="6278"/>
              <a:ext cx="3324" cy="902"/>
            </a:xfrm>
            <a:prstGeom prst="rect">
              <a:avLst/>
            </a:prstGeom>
          </p:spPr>
          <p:style>
            <a:lnRef idx="3">
              <a:srgbClr val="FFFFFF"/>
            </a:lnRef>
            <a:fillRef idx="1">
              <a:srgbClr val="488C64"/>
            </a:fillRef>
            <a:effectRef idx="1">
              <a:srgbClr val="488C64"/>
            </a:effectRef>
            <a:fontRef idx="minor">
              <a:srgbClr val="FFFFFF"/>
            </a:fontRef>
          </p:style>
          <p:txBody>
            <a:bodyPr wrap="square">
              <a:noAutofit/>
            </a:bodyPr>
            <a:p>
              <a:pPr algn="ctr">
                <a:buClrTx/>
                <a:buSzTx/>
                <a:buFontTx/>
              </a:pPr>
              <a:r>
                <a:rPr lang="zh-CN" altLang="en-US" sz="2400" b="1">
                  <a:latin typeface="微软雅黑" panose="020B0503020204020204" charset="-122"/>
                  <a:ea typeface="微软雅黑" panose="020B0503020204020204" charset="-122"/>
                  <a:cs typeface="微软雅黑" panose="020B0503020204020204" charset="-122"/>
                  <a:sym typeface="FZQingKeBenYueSongS-R-GB" panose="02010600030101010101" pitchFamily="2" charset="-122"/>
                </a:rPr>
                <a:t>范  文  欣</a:t>
              </a:r>
              <a:r>
                <a:rPr lang="en-US" altLang="zh-CN" sz="2400" b="1">
                  <a:latin typeface="微软雅黑" panose="020B0503020204020204" charset="-122"/>
                  <a:ea typeface="微软雅黑" panose="020B0503020204020204" charset="-122"/>
                  <a:cs typeface="微软雅黑" panose="020B0503020204020204" charset="-122"/>
                  <a:sym typeface="FZQingKeBenYueSongS-R-GB" panose="02010600030101010101" pitchFamily="2" charset="-122"/>
                </a:rPr>
                <a:t> </a:t>
              </a:r>
              <a:r>
                <a:rPr lang="zh-CN" altLang="en-US" sz="2400" b="1">
                  <a:latin typeface="微软雅黑" panose="020B0503020204020204" charset="-122"/>
                  <a:ea typeface="微软雅黑" panose="020B0503020204020204" charset="-122"/>
                  <a:cs typeface="微软雅黑" panose="020B0503020204020204" charset="-122"/>
                  <a:sym typeface="FZQingKeBenYueSongS-R-GB" panose="02010600030101010101" pitchFamily="2" charset="-122"/>
                </a:rPr>
                <a:t>赏</a:t>
              </a:r>
              <a:endParaRPr lang="zh-CN" altLang="en-US" sz="2400" b="1">
                <a:latin typeface="微软雅黑" panose="020B0503020204020204" charset="-122"/>
                <a:ea typeface="微软雅黑" panose="020B0503020204020204" charset="-122"/>
                <a:cs typeface="微软雅黑" panose="020B0503020204020204" charset="-122"/>
                <a:sym typeface="FZQingKeBenYueSongS-R-GB" panose="02010600030101010101" pitchFamily="2" charset="-122"/>
              </a:endParaRPr>
            </a:p>
          </p:txBody>
        </p:sp>
        <p:sp>
          <p:nvSpPr>
            <p:cNvPr id="25" name="文本框"/>
            <p:cNvSpPr/>
            <p:nvPr>
              <p:custDataLst>
                <p:tags r:id="rId19"/>
              </p:custDataLst>
            </p:nvPr>
          </p:nvSpPr>
          <p:spPr>
            <a:xfrm>
              <a:off x="4379" y="4645"/>
              <a:ext cx="3314" cy="905"/>
            </a:xfrm>
            <a:prstGeom prst="rect">
              <a:avLst/>
            </a:prstGeom>
          </p:spPr>
          <p:style>
            <a:lnRef idx="3">
              <a:srgbClr val="FFFFFF"/>
            </a:lnRef>
            <a:fillRef idx="1">
              <a:srgbClr val="488C64"/>
            </a:fillRef>
            <a:effectRef idx="1">
              <a:srgbClr val="488C64"/>
            </a:effectRef>
            <a:fontRef idx="minor">
              <a:srgbClr val="FFFFFF"/>
            </a:fontRef>
          </p:style>
          <p:txBody>
            <a:bodyPr wrap="square">
              <a:noAutofit/>
            </a:bodyPr>
            <a:p>
              <a:pPr algn="ctr">
                <a:buClrTx/>
                <a:buSzTx/>
                <a:buFontTx/>
              </a:pPr>
              <a:r>
                <a:rPr lang="zh-CN" altLang="en-US" sz="2400" b="1">
                  <a:latin typeface="微软雅黑" panose="020B0503020204020204" charset="-122"/>
                  <a:ea typeface="微软雅黑" panose="020B0503020204020204" charset="-122"/>
                  <a:cs typeface="微软雅黑" panose="020B0503020204020204" charset="-122"/>
                  <a:sym typeface="FZQingKeBenYueSongS-R-GB" panose="02010600030101010101" pitchFamily="2" charset="-122"/>
                </a:rPr>
                <a:t>评  分  细  则</a:t>
              </a:r>
              <a:endParaRPr lang="zh-CN" altLang="en-US" sz="2400" b="1">
                <a:latin typeface="微软雅黑" panose="020B0503020204020204" charset="-122"/>
                <a:ea typeface="微软雅黑" panose="020B0503020204020204" charset="-122"/>
                <a:cs typeface="微软雅黑" panose="020B0503020204020204" charset="-122"/>
                <a:sym typeface="FZQingKeBenYueSongS-R-GB" panose="02010600030101010101" pitchFamily="2" charset="-122"/>
              </a:endParaRPr>
            </a:p>
          </p:txBody>
        </p:sp>
      </p:grpSp>
      <p:sp>
        <p:nvSpPr>
          <p:cNvPr id="26" name="菱形 25"/>
          <p:cNvSpPr/>
          <p:nvPr>
            <p:custDataLst>
              <p:tags r:id="rId20"/>
            </p:custDataLst>
          </p:nvPr>
        </p:nvSpPr>
        <p:spPr>
          <a:xfrm rot="5400000" flipH="1">
            <a:off x="7490527" y="4989564"/>
            <a:ext cx="1211983" cy="1102467"/>
          </a:xfrm>
          <a:prstGeom prst="diamond">
            <a:avLst/>
          </a:prstGeom>
          <a:solidFill>
            <a:srgbClr val="F2767B"/>
          </a:solidFill>
          <a:ln>
            <a:noFill/>
          </a:ln>
        </p:spPr>
        <p:style>
          <a:lnRef idx="2">
            <a:srgbClr val="488C64">
              <a:shade val="50000"/>
            </a:srgbClr>
          </a:lnRef>
          <a:fillRef idx="1">
            <a:srgbClr val="488C64"/>
          </a:fillRef>
          <a:effectRef idx="0">
            <a:srgbClr val="488C64"/>
          </a:effectRef>
          <a:fontRef idx="minor">
            <a:srgbClr val="FFFFFF"/>
          </a:fontRef>
        </p:style>
        <p:txBody>
          <a:bodyPr rtlCol="0" anchor="ctr"/>
          <a:p>
            <a:pPr algn="ctr"/>
            <a:endParaRPr lang="zh-CN" altLang="en-US" sz="1800" dirty="0">
              <a:solidFill>
                <a:srgbClr val="FFFFFF"/>
              </a:solidFill>
              <a:latin typeface="等线" panose="02010600030101010101" charset="-122"/>
              <a:ea typeface="等线" panose="02010600030101010101" charset="-122"/>
              <a:cs typeface="隶书" panose="02010509060101010101" charset="-122"/>
              <a:sym typeface="隶书" panose="02010509060101010101" charset="-122"/>
            </a:endParaRPr>
          </a:p>
        </p:txBody>
      </p:sp>
      <p:sp>
        <p:nvSpPr>
          <p:cNvPr id="28" name="矩形 27"/>
          <p:cNvSpPr/>
          <p:nvPr>
            <p:custDataLst>
              <p:tags r:id="rId21"/>
            </p:custDataLst>
          </p:nvPr>
        </p:nvSpPr>
        <p:spPr>
          <a:xfrm>
            <a:off x="7682673" y="5350538"/>
            <a:ext cx="835253" cy="995316"/>
          </a:xfrm>
          <a:prstGeom prst="rect">
            <a:avLst/>
          </a:prstGeom>
          <a:noFill/>
          <a:ln>
            <a:noFill/>
          </a:ln>
          <a:extLst>
            <a:ext uri="{909E8E84-426E-40DD-AFC4-6F175D3DCCD1}">
              <a14:hiddenFill xmlns:a14="http://schemas.microsoft.com/office/drawing/2010/main">
                <a:solidFill>
                  <a:srgbClr val="F2767B"/>
                </a:solidFill>
              </a14:hiddenFill>
            </a:ext>
          </a:extLst>
        </p:spPr>
        <p:txBody>
          <a:bodyPr wrap="square">
            <a:noAutofit/>
          </a:bodyPr>
          <a:p>
            <a:pPr algn="ctr"/>
            <a:r>
              <a:rPr lang="en-US" altLang="zh-CN" sz="2400" b="1" dirty="0">
                <a:solidFill>
                  <a:srgbClr val="FFFFFF"/>
                </a:solidFill>
                <a:latin typeface="等线" panose="02010600030101010101" charset="-122"/>
                <a:ea typeface="等线" panose="02010600030101010101" charset="-122"/>
                <a:cs typeface="隶书" panose="02010509060101010101" charset="-122"/>
                <a:sym typeface="隶书" panose="02010509060101010101" charset="-122"/>
              </a:rPr>
              <a:t>05</a:t>
            </a:r>
            <a:endParaRPr lang="en-US" altLang="zh-CN" sz="2400" b="1" dirty="0">
              <a:solidFill>
                <a:srgbClr val="FFFFFF"/>
              </a:solidFill>
              <a:latin typeface="等线" panose="02010600030101010101" charset="-122"/>
              <a:ea typeface="等线" panose="02010600030101010101" charset="-122"/>
              <a:cs typeface="隶书" panose="02010509060101010101" charset="-122"/>
              <a:sym typeface="隶书" panose="02010509060101010101" charset="-122"/>
            </a:endParaRPr>
          </a:p>
        </p:txBody>
      </p:sp>
      <p:sp>
        <p:nvSpPr>
          <p:cNvPr id="29" name="文本框"/>
          <p:cNvSpPr/>
          <p:nvPr>
            <p:custDataLst>
              <p:tags r:id="rId22"/>
            </p:custDataLst>
          </p:nvPr>
        </p:nvSpPr>
        <p:spPr>
          <a:xfrm>
            <a:off x="8818289" y="5148741"/>
            <a:ext cx="2793140" cy="648809"/>
          </a:xfrm>
          <a:prstGeom prst="rect">
            <a:avLst/>
          </a:prstGeom>
        </p:spPr>
        <p:style>
          <a:lnRef idx="3">
            <a:srgbClr val="FFFFFF"/>
          </a:lnRef>
          <a:fillRef idx="1">
            <a:srgbClr val="488C64"/>
          </a:fillRef>
          <a:effectRef idx="1">
            <a:srgbClr val="488C64"/>
          </a:effectRef>
          <a:fontRef idx="minor">
            <a:srgbClr val="FFFFFF"/>
          </a:fontRef>
        </p:style>
        <p:txBody>
          <a:bodyPr wrap="square">
            <a:noAutofit/>
          </a:bodyPr>
          <a:p>
            <a:pPr algn="ctr">
              <a:buClrTx/>
              <a:buSzTx/>
              <a:buFontTx/>
            </a:pPr>
            <a:r>
              <a:rPr lang="zh-CN" sz="2400" b="1">
                <a:latin typeface="微软雅黑" panose="020B0503020204020204" charset="-122"/>
                <a:ea typeface="微软雅黑" panose="020B0503020204020204" charset="-122"/>
                <a:cs typeface="微软雅黑" panose="020B0503020204020204" charset="-122"/>
                <a:sym typeface="FZQingKeBenYueSongS-R-GB" panose="02010600030101010101" pitchFamily="2" charset="-122"/>
              </a:rPr>
              <a:t>类</a:t>
            </a:r>
            <a:r>
              <a:rPr lang="en-US" altLang="zh-CN" sz="2400" b="1">
                <a:latin typeface="微软雅黑" panose="020B0503020204020204" charset="-122"/>
                <a:ea typeface="微软雅黑" panose="020B0503020204020204" charset="-122"/>
                <a:cs typeface="微软雅黑" panose="020B0503020204020204" charset="-122"/>
                <a:sym typeface="FZQingKeBenYueSongS-R-GB" panose="02010600030101010101" pitchFamily="2" charset="-122"/>
              </a:rPr>
              <a:t> </a:t>
            </a:r>
            <a:r>
              <a:rPr lang="zh-CN" sz="2400" b="1">
                <a:latin typeface="微软雅黑" panose="020B0503020204020204" charset="-122"/>
                <a:ea typeface="微软雅黑" panose="020B0503020204020204" charset="-122"/>
                <a:cs typeface="微软雅黑" panose="020B0503020204020204" charset="-122"/>
                <a:sym typeface="FZQingKeBenYueSongS-R-GB" panose="02010600030101010101" pitchFamily="2" charset="-122"/>
              </a:rPr>
              <a:t>题</a:t>
            </a:r>
            <a:r>
              <a:rPr lang="en-US" altLang="zh-CN" sz="2400" b="1">
                <a:latin typeface="微软雅黑" panose="020B0503020204020204" charset="-122"/>
                <a:ea typeface="微软雅黑" panose="020B0503020204020204" charset="-122"/>
                <a:cs typeface="微软雅黑" panose="020B0503020204020204" charset="-122"/>
                <a:sym typeface="FZQingKeBenYueSongS-R-GB" panose="02010600030101010101" pitchFamily="2" charset="-122"/>
              </a:rPr>
              <a:t> </a:t>
            </a:r>
            <a:r>
              <a:rPr lang="zh-CN" sz="2400" b="1">
                <a:latin typeface="微软雅黑" panose="020B0503020204020204" charset="-122"/>
                <a:ea typeface="微软雅黑" panose="020B0503020204020204" charset="-122"/>
                <a:cs typeface="微软雅黑" panose="020B0503020204020204" charset="-122"/>
                <a:sym typeface="FZQingKeBenYueSongS-R-GB" panose="02010600030101010101" pitchFamily="2" charset="-122"/>
              </a:rPr>
              <a:t>关</a:t>
            </a:r>
            <a:r>
              <a:rPr lang="en-US" altLang="zh-CN" sz="2400" b="1">
                <a:latin typeface="微软雅黑" panose="020B0503020204020204" charset="-122"/>
                <a:ea typeface="微软雅黑" panose="020B0503020204020204" charset="-122"/>
                <a:cs typeface="微软雅黑" panose="020B0503020204020204" charset="-122"/>
                <a:sym typeface="FZQingKeBenYueSongS-R-GB" panose="02010600030101010101" pitchFamily="2" charset="-122"/>
              </a:rPr>
              <a:t> </a:t>
            </a:r>
            <a:r>
              <a:rPr lang="zh-CN" sz="2400" b="1">
                <a:latin typeface="微软雅黑" panose="020B0503020204020204" charset="-122"/>
                <a:ea typeface="微软雅黑" panose="020B0503020204020204" charset="-122"/>
                <a:cs typeface="微软雅黑" panose="020B0503020204020204" charset="-122"/>
                <a:sym typeface="FZQingKeBenYueSongS-R-GB" panose="02010600030101010101" pitchFamily="2" charset="-122"/>
              </a:rPr>
              <a:t>联</a:t>
            </a:r>
            <a:endParaRPr lang="zh-CN" sz="2400" b="1">
              <a:latin typeface="微软雅黑" panose="020B0503020204020204" charset="-122"/>
              <a:ea typeface="微软雅黑" panose="020B0503020204020204" charset="-122"/>
              <a:cs typeface="微软雅黑" panose="020B0503020204020204" charset="-122"/>
              <a:sym typeface="FZQingKeBenYueSongS-R-GB" panose="02010600030101010101" pitchFamily="2" charset="-122"/>
            </a:endParaRPr>
          </a:p>
        </p:txBody>
      </p:sp>
    </p:spTree>
    <p:custDataLst>
      <p:tags r:id="rId2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anim calcmode="lin" valueType="num">
                                      <p:cBhvr>
                                        <p:cTn id="8" dur="500" fill="hold"/>
                                        <p:tgtEl>
                                          <p:spTgt spid="109"/>
                                        </p:tgtEl>
                                        <p:attrNameLst>
                                          <p:attrName>ppt_x</p:attrName>
                                        </p:attrNameLst>
                                      </p:cBhvr>
                                      <p:tavLst>
                                        <p:tav tm="0">
                                          <p:val>
                                            <p:strVal val="#ppt_x"/>
                                          </p:val>
                                        </p:tav>
                                        <p:tav tm="100000">
                                          <p:val>
                                            <p:strVal val="#ppt_x"/>
                                          </p:val>
                                        </p:tav>
                                      </p:tavLst>
                                    </p:anim>
                                    <p:anim calcmode="lin" valueType="num">
                                      <p:cBhvr>
                                        <p:cTn id="9" dur="5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7015" y="701040"/>
            <a:ext cx="9067800" cy="5901055"/>
          </a:xfrm>
          <a:prstGeom prst="rect">
            <a:avLst/>
          </a:prstGeom>
          <a:noFill/>
          <a:ln>
            <a:solidFill>
              <a:schemeClr val="accent1"/>
            </a:solidFill>
          </a:ln>
        </p:spPr>
        <p:txBody>
          <a:bodyPr wrap="square" rtlCol="0" anchor="t">
            <a:noAutofit/>
          </a:bodyPr>
          <a:p>
            <a:pPr lvl="0" indent="457200" algn="l">
              <a:buClrTx/>
              <a:buSzTx/>
              <a:buFontTx/>
            </a:pPr>
            <a:r>
              <a:rPr lang="zh-CN" altLang="en-US" sz="2400" b="1">
                <a:latin typeface="楷体" panose="02010609060101010101" charset="-122"/>
                <a:ea typeface="楷体" panose="02010609060101010101" charset="-122"/>
                <a:cs typeface="楷体" panose="02010609060101010101" charset="-122"/>
                <a:sym typeface="+mn-ea"/>
              </a:rPr>
              <a:t>此外，</a:t>
            </a:r>
            <a:r>
              <a:rPr lang="zh-CN" altLang="en-US" sz="2400" b="1">
                <a:solidFill>
                  <a:schemeClr val="accent1"/>
                </a:solidFill>
                <a:latin typeface="楷体" panose="02010609060101010101" charset="-122"/>
                <a:ea typeface="楷体" panose="02010609060101010101" charset="-122"/>
                <a:cs typeface="楷体" panose="02010609060101010101" charset="-122"/>
                <a:sym typeface="+mn-ea"/>
              </a:rPr>
              <a:t>动机在创新过程中起着至关重要的作用，这也是人工智能难以超越人类的一个方面</a:t>
            </a:r>
            <a:r>
              <a:rPr lang="en-US" altLang="zh-CN" sz="2400" b="1">
                <a:solidFill>
                  <a:schemeClr val="accent1"/>
                </a:solidFill>
                <a:latin typeface="楷体" panose="02010609060101010101" charset="-122"/>
                <a:ea typeface="楷体" panose="02010609060101010101" charset="-122"/>
                <a:cs typeface="楷体" panose="02010609060101010101" charset="-122"/>
                <a:sym typeface="+mn-ea"/>
              </a:rPr>
              <a:t>(1D)</a:t>
            </a:r>
            <a:r>
              <a:rPr lang="zh-CN" altLang="en-US" sz="2400" b="1">
                <a:latin typeface="楷体" panose="02010609060101010101" charset="-122"/>
                <a:ea typeface="楷体" panose="02010609060101010101" charset="-122"/>
                <a:cs typeface="楷体" panose="02010609060101010101" charset="-122"/>
                <a:sym typeface="+mn-ea"/>
              </a:rPr>
              <a:t>。人工智能通过学习，掌握现有数据的结构、模式和关系，进而在未训练数据中生成内容，所以它更擅长的是在一定的提示下完成任务或解决问题。至少目前的人工智能工具还不具备主动探索未知的动机，而人类最伟大的创造力往往来自提出一个问题，而非回答一个问题。如果人工智能有一天具备了人类的</a:t>
            </a:r>
            <a:r>
              <a:rPr lang="en-US" altLang="zh-CN" sz="2400" b="1">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好奇心</a:t>
            </a:r>
            <a:r>
              <a:rPr lang="en-US" altLang="zh-CN" sz="2400" b="1">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，我们有理由相信它会达到高于人类的创造力水平。</a:t>
            </a:r>
            <a:endParaRPr lang="zh-CN" altLang="en-US" sz="24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zh-CN" altLang="en-US" sz="2400" b="1">
                <a:latin typeface="楷体" panose="02010609060101010101" charset="-122"/>
                <a:ea typeface="楷体" panose="02010609060101010101" charset="-122"/>
                <a:cs typeface="楷体" panose="02010609060101010101" charset="-122"/>
                <a:sym typeface="+mn-ea"/>
              </a:rPr>
              <a:t>（摘编自张宏宇、李倚天、索菲娅《生成式人工智能让我们更有创造力了吗》）</a:t>
            </a:r>
            <a:endParaRPr lang="zh-CN" altLang="en-US" sz="2400" b="1">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nvSpPr>
        <p:spPr>
          <a:xfrm>
            <a:off x="9314815" y="4113530"/>
            <a:ext cx="2754630" cy="787400"/>
          </a:xfrm>
          <a:prstGeom prst="rect">
            <a:avLst/>
          </a:prstGeom>
          <a:noFill/>
        </p:spPr>
        <p:txBody>
          <a:bodyPr wrap="square" rtlCol="0">
            <a:noAutofit/>
          </a:bodyPr>
          <a:p>
            <a:endParaRPr lang="zh-CN" altLang="en-US" sz="2400" b="1">
              <a:solidFill>
                <a:srgbClr val="C00000"/>
              </a:solidFill>
              <a:latin typeface="宋体" panose="02010600030101010101" pitchFamily="2" charset="-122"/>
              <a:ea typeface="宋体" panose="02010600030101010101" pitchFamily="2" charset="-122"/>
              <a:cs typeface="楷体" panose="02010609060101010101" charset="-122"/>
            </a:endParaRPr>
          </a:p>
        </p:txBody>
      </p:sp>
      <p:sp>
        <p:nvSpPr>
          <p:cNvPr id="4" name="文本框 3"/>
          <p:cNvSpPr txBox="1"/>
          <p:nvPr/>
        </p:nvSpPr>
        <p:spPr>
          <a:xfrm>
            <a:off x="9434195" y="701040"/>
            <a:ext cx="2368550" cy="5901055"/>
          </a:xfrm>
          <a:prstGeom prst="rect">
            <a:avLst/>
          </a:prstGeom>
          <a:noFill/>
          <a:ln>
            <a:solidFill>
              <a:schemeClr val="accent1"/>
            </a:solidFill>
          </a:ln>
        </p:spPr>
        <p:txBody>
          <a:bodyPr wrap="square" rtlCol="0" anchor="t">
            <a:noAutofit/>
          </a:bodyPr>
          <a:p>
            <a:pPr lvl="0" indent="457200" algn="l">
              <a:buClrTx/>
              <a:buSzTx/>
              <a:buFontTx/>
            </a:pPr>
            <a:r>
              <a:rPr lang="zh-CN" altLang="en-US" sz="2400" b="1">
                <a:latin typeface="楷体" panose="02010609060101010101" charset="-122"/>
                <a:ea typeface="楷体" panose="02010609060101010101" charset="-122"/>
                <a:cs typeface="楷体" panose="02010609060101010101" charset="-122"/>
                <a:sym typeface="+mn-ea"/>
              </a:rPr>
              <a:t>最后一段回扣第二段的</a:t>
            </a:r>
            <a:r>
              <a:rPr lang="en-US" altLang="zh-CN" sz="2400" b="1">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问题二</a:t>
            </a:r>
            <a:r>
              <a:rPr lang="en-US" altLang="zh-CN" sz="2400" b="1">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a:t>
            </a:r>
            <a:endParaRPr lang="zh-CN" altLang="en-US" sz="2400" b="1">
              <a:latin typeface="楷体" panose="02010609060101010101" charset="-122"/>
              <a:ea typeface="楷体" panose="02010609060101010101" charset="-122"/>
              <a:cs typeface="楷体" panose="02010609060101010101" charset="-122"/>
              <a:sym typeface="+mn-ea"/>
            </a:endParaRPr>
          </a:p>
        </p:txBody>
      </p:sp>
      <p:sp>
        <p:nvSpPr>
          <p:cNvPr id="5" name="文本框 4"/>
          <p:cNvSpPr txBox="1"/>
          <p:nvPr>
            <p:custDataLst>
              <p:tags r:id="rId1"/>
            </p:custDataLst>
          </p:nvPr>
        </p:nvSpPr>
        <p:spPr>
          <a:xfrm>
            <a:off x="2489945" y="128905"/>
            <a:ext cx="1078230" cy="337185"/>
          </a:xfrm>
          <a:prstGeom prst="rect">
            <a:avLst/>
          </a:prstGeom>
          <a:solidFill>
            <a:schemeClr val="accent1">
              <a:lumMod val="20000"/>
              <a:lumOff val="80000"/>
            </a:schemeClr>
          </a:solidFill>
        </p:spPr>
        <p:txBody>
          <a:bodyPr wrap="square" rtlCol="0">
            <a:spAutoFit/>
          </a:bodyPr>
          <a:p>
            <a:pPr algn="ctr"/>
            <a:r>
              <a:rPr lang="zh-CN" sz="1600" dirty="0">
                <a:solidFill>
                  <a:srgbClr val="000000"/>
                </a:solidFill>
                <a:ea typeface="黑体" panose="02010609060101010101" charset="-122"/>
                <a:sym typeface="+mn-ea"/>
              </a:rPr>
              <a:t>文本</a:t>
            </a:r>
            <a:endParaRPr lang="zh-CN" sz="1600" dirty="0">
              <a:solidFill>
                <a:srgbClr val="000000"/>
              </a:solidFill>
              <a:ea typeface="黑体" panose="02010609060101010101" charset="-122"/>
              <a:sym typeface="+mn-ea"/>
            </a:endParaRPr>
          </a:p>
        </p:txBody>
      </p:sp>
      <p:sp>
        <p:nvSpPr>
          <p:cNvPr id="6" name="文本框 5"/>
          <p:cNvSpPr txBox="1"/>
          <p:nvPr>
            <p:custDataLst>
              <p:tags r:id="rId2"/>
            </p:custDataLst>
          </p:nvPr>
        </p:nvSpPr>
        <p:spPr>
          <a:xfrm>
            <a:off x="9434305" y="128905"/>
            <a:ext cx="1078230" cy="337185"/>
          </a:xfrm>
          <a:prstGeom prst="rect">
            <a:avLst/>
          </a:prstGeom>
          <a:solidFill>
            <a:schemeClr val="accent1">
              <a:lumMod val="20000"/>
              <a:lumOff val="80000"/>
            </a:schemeClr>
          </a:solidFill>
        </p:spPr>
        <p:txBody>
          <a:bodyPr wrap="square" rtlCol="0">
            <a:spAutoFit/>
          </a:bodyPr>
          <a:lstStyle/>
          <a:p>
            <a:pPr algn="ctr"/>
            <a:r>
              <a:rPr lang="zh-CN" sz="1600" dirty="0">
                <a:solidFill>
                  <a:srgbClr val="000000"/>
                </a:solidFill>
                <a:ea typeface="黑体" panose="02010609060101010101" charset="-122"/>
                <a:sym typeface="+mn-ea"/>
              </a:rPr>
              <a:t>解读</a:t>
            </a:r>
            <a:endParaRPr lang="zh-CN" sz="1600" dirty="0">
              <a:solidFill>
                <a:srgbClr val="000000"/>
              </a:solidFill>
              <a:ea typeface="黑体" panose="02010609060101010101" charset="-122"/>
              <a:sym typeface="+mn-ea"/>
            </a:endParaRPr>
          </a:p>
        </p:txBody>
      </p:sp>
      <p:sp>
        <p:nvSpPr>
          <p:cNvPr id="7" name="文本框 6"/>
          <p:cNvSpPr txBox="1"/>
          <p:nvPr>
            <p:custDataLst>
              <p:tags r:id="rId3"/>
            </p:custDataLst>
          </p:nvPr>
        </p:nvSpPr>
        <p:spPr>
          <a:xfrm>
            <a:off x="347980" y="67310"/>
            <a:ext cx="2141855" cy="398780"/>
          </a:xfrm>
          <a:prstGeom prst="rect">
            <a:avLst/>
          </a:prstGeom>
          <a:noFill/>
          <a:ln>
            <a:noFill/>
          </a:ln>
        </p:spPr>
        <p:txBody>
          <a:bodyPr wrap="square" rtlCol="0">
            <a:spAutoFit/>
          </a:bodyPr>
          <a:p>
            <a:r>
              <a:rPr lang="zh-CN" sz="2000" dirty="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195"/>
          <p:cNvSpPr>
            <a:spLocks noChangeArrowheads="1"/>
          </p:cNvSpPr>
          <p:nvPr/>
        </p:nvSpPr>
        <p:spPr bwMode="auto">
          <a:xfrm>
            <a:off x="6590800" y="2968187"/>
            <a:ext cx="859510" cy="28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3753" tIns="53753" rIns="53753" bIns="53753"/>
          <a:lstStyle/>
          <a:p>
            <a:pPr algn="ctr" eaLnBrk="1"/>
            <a:endParaRPr lang="zh-CN" altLang="zh-CN" sz="5080" baseline="34000" dirty="0">
              <a:solidFill>
                <a:schemeClr val="accent1"/>
              </a:solidFill>
              <a:latin typeface="楷体" panose="02010609060101010101" charset="-122"/>
              <a:ea typeface="楷体" panose="02010609060101010101" charset="-122"/>
              <a:cs typeface="Roboto Bold"/>
              <a:sym typeface="Roboto Bold"/>
            </a:endParaRPr>
          </a:p>
        </p:txBody>
      </p:sp>
      <p:sp>
        <p:nvSpPr>
          <p:cNvPr id="41" name="Shape 196"/>
          <p:cNvSpPr>
            <a:spLocks noChangeArrowheads="1"/>
          </p:cNvSpPr>
          <p:nvPr/>
        </p:nvSpPr>
        <p:spPr bwMode="auto">
          <a:xfrm>
            <a:off x="4880427" y="4747238"/>
            <a:ext cx="604917" cy="28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3753" tIns="53753" rIns="53753" bIns="53753"/>
          <a:lstStyle/>
          <a:p>
            <a:pPr algn="ctr" eaLnBrk="1"/>
            <a:endParaRPr lang="zh-CN" altLang="zh-CN" sz="5080" baseline="34000" dirty="0">
              <a:solidFill>
                <a:schemeClr val="accent1"/>
              </a:solidFill>
              <a:latin typeface="楷体" panose="02010609060101010101" charset="-122"/>
              <a:ea typeface="楷体" panose="02010609060101010101" charset="-122"/>
              <a:cs typeface="Roboto Bold"/>
              <a:sym typeface="Roboto Bold"/>
            </a:endParaRPr>
          </a:p>
        </p:txBody>
      </p:sp>
      <p:sp>
        <p:nvSpPr>
          <p:cNvPr id="100" name="文本框 99"/>
          <p:cNvSpPr txBox="1"/>
          <p:nvPr/>
        </p:nvSpPr>
        <p:spPr>
          <a:xfrm>
            <a:off x="315" y="-157"/>
            <a:ext cx="5375365" cy="645160"/>
          </a:xfrm>
          <a:prstGeom prst="rect">
            <a:avLst/>
          </a:prstGeom>
          <a:noFill/>
          <a:ln w="9525">
            <a:noFill/>
          </a:ln>
        </p:spPr>
        <p:txBody>
          <a:bodyPr>
            <a:spAutoFit/>
          </a:bodyPr>
          <a:lstStyle/>
          <a:p>
            <a:pPr indent="0"/>
            <a:r>
              <a:rPr lang="zh-CN" sz="3600" b="1">
                <a:solidFill>
                  <a:srgbClr val="FF0000"/>
                </a:solidFill>
                <a:ea typeface="宋体" panose="02010600030101010101" pitchFamily="2" charset="-122"/>
              </a:rPr>
              <a:t>【原题呈现】</a:t>
            </a:r>
            <a:endParaRPr lang="zh-CN" altLang="en-US" sz="3600" b="1">
              <a:solidFill>
                <a:srgbClr val="FF0000"/>
              </a:solidFill>
              <a:ea typeface="宋体" panose="02010600030101010101" pitchFamily="2" charset="-122"/>
            </a:endParaRPr>
          </a:p>
        </p:txBody>
      </p:sp>
      <p:sp>
        <p:nvSpPr>
          <p:cNvPr id="2" name="文本框 1"/>
          <p:cNvSpPr txBox="1"/>
          <p:nvPr/>
        </p:nvSpPr>
        <p:spPr>
          <a:xfrm>
            <a:off x="635" y="547370"/>
            <a:ext cx="11960225" cy="6003925"/>
          </a:xfrm>
          <a:prstGeom prst="rect">
            <a:avLst/>
          </a:prstGeom>
          <a:ln>
            <a:solidFill>
              <a:schemeClr val="accent2">
                <a:lumMod val="75000"/>
              </a:schemeClr>
            </a:solidFill>
          </a:ln>
        </p:spPr>
        <p:txBody>
          <a:bodyPr wrap="square">
            <a:noAutofit/>
            <a:extLst>
              <a:ext uri="{4A0BC546-FE56-4ADE-93B0-CB8AF2F6F144}">
                <wpsdc:textFrameExt xmlns:wpsdc="http://www.wps.cn/officeDocument/2022/drawingmlCustomData" type="text"/>
              </a:ext>
            </a:extLst>
          </a:bodyPr>
          <a:lstStyle/>
          <a:p>
            <a:pPr indent="0" algn="just" defTabSz="266700" fontAlgn="auto">
              <a:lnSpc>
                <a:spcPts val="4640"/>
              </a:lnSpc>
              <a:spcBef>
                <a:spcPct val="0"/>
              </a:spcBef>
              <a:spcAft>
                <a:spcPct val="0"/>
              </a:spcAft>
            </a:pPr>
            <a:r>
              <a:rPr lang="en-US" altLang="zh-CN" sz="2540" b="1" dirty="0">
                <a:latin typeface="宋体" panose="02010600030101010101" pitchFamily="2" charset="-122"/>
                <a:ea typeface="宋体" panose="02010600030101010101" pitchFamily="2" charset="-122"/>
                <a:cs typeface="宋体" panose="02010600030101010101" pitchFamily="2" charset="-122"/>
              </a:rPr>
              <a:t>  </a:t>
            </a:r>
            <a:r>
              <a:rPr lang="en-US" sz="3200" b="1">
                <a:latin typeface="宋体" panose="02010600030101010101" pitchFamily="2" charset="-122"/>
                <a:ea typeface="宋体" panose="02010600030101010101" pitchFamily="2" charset="-122"/>
                <a:sym typeface="+mn-ea"/>
              </a:rPr>
              <a:t>   </a:t>
            </a:r>
            <a:r>
              <a:rPr sz="3200" b="1">
                <a:latin typeface="宋体" panose="02010600030101010101" pitchFamily="2" charset="-122"/>
                <a:ea typeface="宋体" panose="02010600030101010101" pitchFamily="2" charset="-122"/>
                <a:sym typeface="+mn-ea"/>
              </a:rPr>
              <a:t>阅读下面的材料，根据要求写作。(60分）</a:t>
            </a:r>
            <a:endParaRPr sz="3200" b="1">
              <a:latin typeface="宋体" panose="02010600030101010101" pitchFamily="2" charset="-122"/>
              <a:ea typeface="宋体" panose="02010600030101010101" pitchFamily="2" charset="-122"/>
              <a:sym typeface="+mn-ea"/>
            </a:endParaRPr>
          </a:p>
          <a:p>
            <a:pPr indent="0" algn="just" defTabSz="266700" fontAlgn="auto">
              <a:lnSpc>
                <a:spcPts val="4640"/>
              </a:lnSpc>
              <a:spcBef>
                <a:spcPct val="0"/>
              </a:spcBef>
              <a:spcAft>
                <a:spcPct val="0"/>
              </a:spcAft>
            </a:pPr>
            <a:endParaRPr sz="3200" b="1">
              <a:latin typeface="宋体" panose="02010600030101010101" pitchFamily="2" charset="-122"/>
              <a:ea typeface="宋体" panose="02010600030101010101" pitchFamily="2" charset="-122"/>
              <a:sym typeface="+mn-ea"/>
            </a:endParaRPr>
          </a:p>
          <a:p>
            <a:pPr indent="0" algn="just" defTabSz="266700" fontAlgn="auto">
              <a:lnSpc>
                <a:spcPts val="4640"/>
              </a:lnSpc>
              <a:spcBef>
                <a:spcPct val="0"/>
              </a:spcBef>
              <a:spcAft>
                <a:spcPct val="0"/>
              </a:spcAft>
            </a:pPr>
            <a:r>
              <a:rPr lang="en-US" sz="3200" b="1">
                <a:latin typeface="宋体" panose="02010600030101010101" pitchFamily="2" charset="-122"/>
                <a:ea typeface="宋体" panose="02010600030101010101" pitchFamily="2" charset="-122"/>
                <a:sym typeface="+mn-ea"/>
              </a:rPr>
              <a:t>    </a:t>
            </a:r>
            <a:r>
              <a:rPr sz="3200" b="1">
                <a:latin typeface="仿宋" panose="02010609060101010101" charset="-122"/>
                <a:ea typeface="仿宋" panose="02010609060101010101" charset="-122"/>
                <a:cs typeface="仿宋" panose="02010609060101010101" charset="-122"/>
                <a:sym typeface="+mn-ea"/>
              </a:rPr>
              <a:t>本试卷现代文阅读I提到：人类最伟大的</a:t>
            </a:r>
            <a:r>
              <a:rPr sz="3200" b="1">
                <a:highlight>
                  <a:srgbClr val="FFFF00"/>
                </a:highlight>
                <a:latin typeface="仿宋" panose="02010609060101010101" charset="-122"/>
                <a:ea typeface="仿宋" panose="02010609060101010101" charset="-122"/>
                <a:cs typeface="仿宋" panose="02010609060101010101" charset="-122"/>
                <a:sym typeface="+mn-ea"/>
              </a:rPr>
              <a:t>创造力</a:t>
            </a:r>
            <a:r>
              <a:rPr sz="3200" b="1">
                <a:latin typeface="仿宋" panose="02010609060101010101" charset="-122"/>
                <a:ea typeface="仿宋" panose="02010609060101010101" charset="-122"/>
                <a:cs typeface="仿宋" panose="02010609060101010101" charset="-122"/>
                <a:sym typeface="+mn-ea"/>
              </a:rPr>
              <a:t>往往来自</a:t>
            </a:r>
            <a:r>
              <a:rPr sz="3200" b="1">
                <a:highlight>
                  <a:srgbClr val="FFFF00"/>
                </a:highlight>
                <a:latin typeface="仿宋" panose="02010609060101010101" charset="-122"/>
                <a:ea typeface="仿宋" panose="02010609060101010101" charset="-122"/>
                <a:cs typeface="仿宋" panose="02010609060101010101" charset="-122"/>
                <a:sym typeface="+mn-ea"/>
              </a:rPr>
              <a:t>提出一个问题</a:t>
            </a:r>
            <a:r>
              <a:rPr sz="3200" b="1">
                <a:latin typeface="仿宋" panose="02010609060101010101" charset="-122"/>
                <a:ea typeface="仿宋" panose="02010609060101010101" charset="-122"/>
                <a:cs typeface="仿宋" panose="02010609060101010101" charset="-122"/>
                <a:sym typeface="+mn-ea"/>
              </a:rPr>
              <a:t>，而非</a:t>
            </a:r>
            <a:r>
              <a:rPr sz="3200" b="1">
                <a:highlight>
                  <a:srgbClr val="FFFF00"/>
                </a:highlight>
                <a:latin typeface="仿宋" panose="02010609060101010101" charset="-122"/>
                <a:ea typeface="仿宋" panose="02010609060101010101" charset="-122"/>
                <a:cs typeface="仿宋" panose="02010609060101010101" charset="-122"/>
                <a:sym typeface="+mn-ea"/>
              </a:rPr>
              <a:t>回答一个问题</a:t>
            </a:r>
            <a:r>
              <a:rPr sz="3200" b="1">
                <a:latin typeface="仿宋" panose="02010609060101010101" charset="-122"/>
                <a:ea typeface="仿宋" panose="02010609060101010101" charset="-122"/>
                <a:cs typeface="仿宋" panose="02010609060101010101" charset="-122"/>
                <a:sym typeface="+mn-ea"/>
              </a:rPr>
              <a:t>。</a:t>
            </a:r>
            <a:endParaRPr sz="3200" b="1">
              <a:latin typeface="仿宋" panose="02010609060101010101" charset="-122"/>
              <a:ea typeface="仿宋" panose="02010609060101010101" charset="-122"/>
              <a:cs typeface="仿宋" panose="02010609060101010101" charset="-122"/>
              <a:sym typeface="+mn-ea"/>
            </a:endParaRPr>
          </a:p>
          <a:p>
            <a:pPr indent="0" algn="just" defTabSz="266700" fontAlgn="auto">
              <a:lnSpc>
                <a:spcPts val="4640"/>
              </a:lnSpc>
              <a:spcBef>
                <a:spcPct val="0"/>
              </a:spcBef>
              <a:spcAft>
                <a:spcPct val="0"/>
              </a:spcAft>
            </a:pPr>
            <a:endParaRPr sz="3200" b="1">
              <a:latin typeface="仿宋" panose="02010609060101010101" charset="-122"/>
              <a:ea typeface="仿宋" panose="02010609060101010101" charset="-122"/>
              <a:cs typeface="仿宋" panose="02010609060101010101" charset="-122"/>
              <a:sym typeface="+mn-ea"/>
            </a:endParaRPr>
          </a:p>
          <a:p>
            <a:pPr indent="0" algn="just" defTabSz="266700" fontAlgn="auto">
              <a:lnSpc>
                <a:spcPts val="4640"/>
              </a:lnSpc>
              <a:spcBef>
                <a:spcPct val="0"/>
              </a:spcBef>
              <a:spcAft>
                <a:spcPct val="0"/>
              </a:spcAft>
            </a:pPr>
            <a:r>
              <a:rPr sz="3200" b="1">
                <a:latin typeface="宋体" panose="02010600030101010101" pitchFamily="2" charset="-122"/>
                <a:ea typeface="宋体" panose="02010600030101010101" pitchFamily="2" charset="-122"/>
                <a:sym typeface="+mn-ea"/>
              </a:rPr>
              <a:t>    你对此有怎样的</a:t>
            </a:r>
            <a:r>
              <a:rPr sz="3200" b="1" u="sng">
                <a:solidFill>
                  <a:srgbClr val="FF0000"/>
                </a:solidFill>
                <a:latin typeface="宋体" panose="02010600030101010101" pitchFamily="2" charset="-122"/>
                <a:ea typeface="宋体" panose="02010600030101010101" pitchFamily="2" charset="-122"/>
                <a:sym typeface="+mn-ea"/>
              </a:rPr>
              <a:t>联想和感悟</a:t>
            </a:r>
            <a:r>
              <a:rPr sz="3200" b="1">
                <a:latin typeface="宋体" panose="02010600030101010101" pitchFamily="2" charset="-122"/>
                <a:ea typeface="宋体" panose="02010600030101010101" pitchFamily="2" charset="-122"/>
                <a:sym typeface="+mn-ea"/>
              </a:rPr>
              <a:t>？请写一篇文章。</a:t>
            </a:r>
            <a:endParaRPr sz="3200" b="1">
              <a:latin typeface="宋体" panose="02010600030101010101" pitchFamily="2" charset="-122"/>
              <a:ea typeface="宋体" panose="02010600030101010101" pitchFamily="2" charset="-122"/>
              <a:sym typeface="+mn-ea"/>
            </a:endParaRPr>
          </a:p>
          <a:p>
            <a:pPr indent="0" algn="just" defTabSz="266700" fontAlgn="auto">
              <a:lnSpc>
                <a:spcPts val="4640"/>
              </a:lnSpc>
              <a:spcBef>
                <a:spcPct val="0"/>
              </a:spcBef>
              <a:spcAft>
                <a:spcPct val="0"/>
              </a:spcAft>
            </a:pPr>
            <a:endParaRPr sz="3200" b="1">
              <a:latin typeface="宋体" panose="02010600030101010101" pitchFamily="2" charset="-122"/>
              <a:ea typeface="宋体" panose="02010600030101010101" pitchFamily="2" charset="-122"/>
              <a:sym typeface="+mn-ea"/>
            </a:endParaRPr>
          </a:p>
          <a:p>
            <a:pPr indent="0" algn="just" defTabSz="266700" fontAlgn="auto">
              <a:lnSpc>
                <a:spcPts val="4640"/>
              </a:lnSpc>
              <a:spcBef>
                <a:spcPct val="0"/>
              </a:spcBef>
              <a:spcAft>
                <a:spcPct val="0"/>
              </a:spcAft>
            </a:pPr>
            <a:r>
              <a:rPr lang="en-US" sz="3200" b="1">
                <a:latin typeface="宋体" panose="02010600030101010101" pitchFamily="2" charset="-122"/>
                <a:ea typeface="宋体" panose="02010600030101010101" pitchFamily="2" charset="-122"/>
                <a:sym typeface="+mn-ea"/>
              </a:rPr>
              <a:t>    </a:t>
            </a:r>
            <a:r>
              <a:rPr sz="3200" b="1">
                <a:latin typeface="宋体" panose="02010600030101010101" pitchFamily="2" charset="-122"/>
                <a:ea typeface="宋体" panose="02010600030101010101" pitchFamily="2" charset="-122"/>
                <a:sym typeface="+mn-ea"/>
              </a:rPr>
              <a:t>要求：自选角度，确定立意，明确文体，自拟标题；不要套作，不得抄袭；不得泄露个人信息；不少于800字。</a:t>
            </a:r>
            <a:endParaRPr sz="3200" b="1">
              <a:latin typeface="宋体" panose="02010600030101010101" pitchFamily="2" charset="-122"/>
              <a:ea typeface="宋体" panose="02010600030101010101" pitchFamily="2" charset="-122"/>
              <a:sym typeface="+mn-ea"/>
            </a:endParaRPr>
          </a:p>
        </p:txBody>
      </p:sp>
    </p:spTree>
  </p:cSld>
  <p:clrMapOvr>
    <a:masterClrMapping/>
  </p:clrMapOvr>
  <p:transition spd="slow">
    <p:cover dir="d"/>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p:nvPr>
            <p:custDataLst>
              <p:tags r:id="rId1"/>
            </p:custDataLst>
          </p:nvPr>
        </p:nvGraphicFramePr>
        <p:xfrm>
          <a:off x="367030" y="165100"/>
          <a:ext cx="11625580" cy="6579870"/>
        </p:xfrm>
        <a:graphic>
          <a:graphicData uri="http://schemas.openxmlformats.org/drawingml/2006/table">
            <a:tbl>
              <a:tblPr firstRow="1" bandRow="1">
                <a:tableStyleId>{5940675A-B579-460E-94D1-54222C63F5DA}</a:tableStyleId>
              </a:tblPr>
              <a:tblGrid>
                <a:gridCol w="1765935"/>
                <a:gridCol w="9859645"/>
              </a:tblGrid>
              <a:tr h="612775">
                <a:tc gridSpan="2">
                  <a:txBody>
                    <a:bodyPr/>
                    <a:p>
                      <a:pPr indent="0">
                        <a:buNone/>
                      </a:pPr>
                      <a:r>
                        <a:rPr lang="en-US" sz="2800" b="1">
                          <a:latin typeface="宋体" panose="02010600030101010101" pitchFamily="2" charset="-122"/>
                          <a:ea typeface="宋体" panose="02010600030101010101" pitchFamily="2" charset="-122"/>
                          <a:cs typeface="宋体" panose="02010600030101010101" pitchFamily="2" charset="-122"/>
                        </a:rPr>
                        <a:t>审题立意关键：核心话题，多重逻辑，材料角度，情景任务</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170940">
                <a:tc>
                  <a:txBody>
                    <a:bodyPr/>
                    <a:p>
                      <a:pPr indent="0">
                        <a:buNone/>
                      </a:pPr>
                      <a:r>
                        <a:rPr lang="zh-CN" altLang="en-US" sz="2800" b="1">
                          <a:latin typeface="宋体" panose="02010600030101010101" pitchFamily="2" charset="-122"/>
                          <a:ea typeface="宋体" panose="02010600030101010101" pitchFamily="2" charset="-122"/>
                          <a:cs typeface="宋体" panose="02010600030101010101" pitchFamily="2" charset="-122"/>
                        </a:rPr>
                        <a:t>一句话概括材料</a:t>
                      </a:r>
                      <a:endParaRPr lang="zh-CN"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l">
                        <a:buClrTx/>
                        <a:buSzTx/>
                        <a:buFontTx/>
                        <a:buNone/>
                      </a:pPr>
                      <a:r>
                        <a:rPr lang="en-US" altLang="zh-CN" sz="4000" b="0">
                          <a:latin typeface="宋体" panose="02010600030101010101" pitchFamily="2" charset="-122"/>
                          <a:ea typeface="宋体" panose="02010600030101010101" pitchFamily="2" charset="-122"/>
                          <a:cs typeface="宋体" panose="02010600030101010101" pitchFamily="2" charset="-122"/>
                        </a:rPr>
                        <a:t> </a:t>
                      </a:r>
                      <a:r>
                        <a:rPr lang="en-US" altLang="zh-CN" sz="2800" b="1">
                          <a:latin typeface="宋体" panose="02010600030101010101" pitchFamily="2" charset="-122"/>
                          <a:ea typeface="宋体" panose="02010600030101010101" pitchFamily="2" charset="-122"/>
                          <a:cs typeface="宋体" panose="02010600030101010101" pitchFamily="2" charset="-122"/>
                        </a:rPr>
                        <a:t>……</a:t>
                      </a:r>
                      <a:r>
                        <a:rPr lang="zh-CN" altLang="en-US" sz="2800" b="1">
                          <a:latin typeface="宋体" panose="02010600030101010101" pitchFamily="2" charset="-122"/>
                          <a:ea typeface="宋体" panose="02010600030101010101" pitchFamily="2" charset="-122"/>
                          <a:cs typeface="宋体" panose="02010600030101010101" pitchFamily="2" charset="-122"/>
                        </a:rPr>
                        <a:t>人做了</a:t>
                      </a:r>
                      <a:r>
                        <a:rPr lang="en-US" altLang="zh-CN" sz="2800" b="1">
                          <a:latin typeface="宋体" panose="02010600030101010101" pitchFamily="2" charset="-122"/>
                          <a:ea typeface="宋体" panose="02010600030101010101" pitchFamily="2" charset="-122"/>
                          <a:cs typeface="宋体" panose="02010600030101010101" pitchFamily="2" charset="-122"/>
                        </a:rPr>
                        <a:t>……</a:t>
                      </a:r>
                      <a:r>
                        <a:rPr lang="zh-CN" altLang="en-US" sz="2800" b="1">
                          <a:latin typeface="宋体" panose="02010600030101010101" pitchFamily="2" charset="-122"/>
                          <a:ea typeface="宋体" panose="02010600030101010101" pitchFamily="2" charset="-122"/>
                          <a:cs typeface="宋体" panose="02010600030101010101" pitchFamily="2" charset="-122"/>
                        </a:rPr>
                        <a:t>事，结果如何</a:t>
                      </a:r>
                      <a:r>
                        <a:rPr lang="en-US" altLang="zh-CN" sz="2800" b="1">
                          <a:latin typeface="宋体" panose="02010600030101010101" pitchFamily="2" charset="-122"/>
                          <a:ea typeface="宋体" panose="02010600030101010101" pitchFamily="2" charset="-122"/>
                          <a:cs typeface="宋体" panose="02010600030101010101" pitchFamily="2" charset="-122"/>
                        </a:rPr>
                        <a:t>……</a:t>
                      </a:r>
                      <a:r>
                        <a:rPr lang="zh-CN" altLang="en-US" sz="2800" b="1">
                          <a:latin typeface="宋体" panose="02010600030101010101" pitchFamily="2" charset="-122"/>
                          <a:ea typeface="宋体" panose="02010600030101010101" pitchFamily="2" charset="-122"/>
                          <a:cs typeface="宋体" panose="02010600030101010101" pitchFamily="2" charset="-122"/>
                        </a:rPr>
                        <a:t>；</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algn="l">
                        <a:buClrTx/>
                        <a:buSzTx/>
                        <a:buFontTx/>
                        <a:buNone/>
                      </a:pPr>
                      <a:r>
                        <a:rPr lang="en-US" altLang="zh-CN" sz="2800" b="1">
                          <a:latin typeface="宋体" panose="02010600030101010101" pitchFamily="2" charset="-122"/>
                          <a:ea typeface="宋体" panose="02010600030101010101" pitchFamily="2" charset="-122"/>
                          <a:cs typeface="宋体" panose="02010600030101010101" pitchFamily="2" charset="-122"/>
                        </a:rPr>
                        <a:t>  </a:t>
                      </a:r>
                      <a:r>
                        <a:rPr lang="en-US" sz="2800" b="1">
                          <a:latin typeface="宋体" panose="02010600030101010101" pitchFamily="2" charset="-122"/>
                          <a:ea typeface="宋体" panose="02010600030101010101" pitchFamily="2" charset="-122"/>
                          <a:cs typeface="宋体" panose="02010600030101010101" pitchFamily="2" charset="-122"/>
                        </a:rPr>
                        <a:t>……</a:t>
                      </a:r>
                      <a:r>
                        <a:rPr lang="zh-CN" altLang="en-US" sz="2800" b="1">
                          <a:latin typeface="宋体" panose="02010600030101010101" pitchFamily="2" charset="-122"/>
                          <a:ea typeface="宋体" panose="02010600030101010101" pitchFamily="2" charset="-122"/>
                          <a:cs typeface="宋体" panose="02010600030101010101" pitchFamily="2" charset="-122"/>
                        </a:rPr>
                        <a:t>事怎么样了……</a:t>
                      </a:r>
                      <a:endParaRPr lang="zh-CN"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280160">
                <a:tc>
                  <a:txBody>
                    <a:bodyPr/>
                    <a:p>
                      <a:pPr indent="0">
                        <a:buNone/>
                      </a:pPr>
                      <a:r>
                        <a:rPr lang="zh-CN" altLang="en-US" sz="2800" b="1">
                          <a:latin typeface="宋体" panose="02010600030101010101" pitchFamily="2" charset="-122"/>
                          <a:ea typeface="宋体" panose="02010600030101010101" pitchFamily="2" charset="-122"/>
                          <a:cs typeface="宋体" panose="02010600030101010101" pitchFamily="2" charset="-122"/>
                        </a:rPr>
                        <a:t>核心话题</a:t>
                      </a:r>
                      <a:endParaRPr lang="zh-CN"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800" b="1">
                          <a:latin typeface="+mj-ea"/>
                          <a:ea typeface="+mj-ea"/>
                          <a:cs typeface="+mj-ea"/>
                          <a:sym typeface="+mn-ea"/>
                        </a:rPr>
                        <a:t>写作紧扣</a:t>
                      </a:r>
                      <a:r>
                        <a:rPr lang="zh-CN" altLang="en-US" sz="2800" b="1">
                          <a:solidFill>
                            <a:srgbClr val="FF0000"/>
                          </a:solidFill>
                          <a:latin typeface="+mj-ea"/>
                          <a:ea typeface="+mj-ea"/>
                          <a:cs typeface="+mj-ea"/>
                          <a:sym typeface="+mn-ea"/>
                        </a:rPr>
                        <a:t>核心话题（与材料中心观点有关的关键词</a:t>
                      </a:r>
                      <a:r>
                        <a:rPr lang="en-US" altLang="zh-CN" sz="2800" b="1">
                          <a:solidFill>
                            <a:srgbClr val="FF0000"/>
                          </a:solidFill>
                          <a:latin typeface="+mj-ea"/>
                          <a:ea typeface="+mj-ea"/>
                          <a:cs typeface="+mj-ea"/>
                          <a:sym typeface="+mn-ea"/>
                        </a:rPr>
                        <a:t>/</a:t>
                      </a:r>
                      <a:r>
                        <a:rPr lang="zh-CN" altLang="en-US" sz="2800" b="1">
                          <a:solidFill>
                            <a:srgbClr val="FF0000"/>
                          </a:solidFill>
                          <a:latin typeface="+mj-ea"/>
                          <a:ea typeface="+mj-ea"/>
                          <a:cs typeface="+mj-ea"/>
                          <a:sym typeface="+mn-ea"/>
                        </a:rPr>
                        <a:t>启示）</a:t>
                      </a:r>
                      <a:endParaRPr lang="zh-CN" altLang="en-US" sz="2800" b="1">
                        <a:solidFill>
                          <a:srgbClr val="FF0000"/>
                        </a:solidFill>
                        <a:latin typeface="+mj-ea"/>
                        <a:ea typeface="+mj-ea"/>
                        <a:cs typeface="+mj-ea"/>
                        <a:sym typeface="+mn-ea"/>
                      </a:endParaRPr>
                    </a:p>
                    <a:p>
                      <a:pPr indent="0">
                        <a:buNone/>
                      </a:pPr>
                      <a:endParaRPr lang="zh-CN" altLang="en-US" sz="2800" b="1">
                        <a:solidFill>
                          <a:srgbClr val="FF0000"/>
                        </a:solidFill>
                        <a:latin typeface="+mj-ea"/>
                        <a:ea typeface="+mj-ea"/>
                        <a:cs typeface="+mj-ea"/>
                        <a:sym typeface="+mn-ea"/>
                      </a:endParaRPr>
                    </a:p>
                    <a:p>
                      <a:pPr indent="0">
                        <a:buNone/>
                      </a:pPr>
                      <a:endParaRPr lang="zh-CN" altLang="en-US" sz="2800" b="1">
                        <a:solidFill>
                          <a:srgbClr val="FF0000"/>
                        </a:solidFill>
                        <a:latin typeface="+mj-ea"/>
                        <a:ea typeface="+mj-ea"/>
                        <a:cs typeface="+mj-ea"/>
                        <a:sym typeface="+mn-ea"/>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84910">
                <a:tc>
                  <a:txBody>
                    <a:bodyPr/>
                    <a:p>
                      <a:pPr indent="0">
                        <a:buNone/>
                      </a:pPr>
                      <a:r>
                        <a:rPr lang="en-US" sz="2800" b="1">
                          <a:latin typeface="宋体" panose="02010600030101010101" pitchFamily="2" charset="-122"/>
                          <a:ea typeface="宋体" panose="02010600030101010101" pitchFamily="2" charset="-122"/>
                          <a:cs typeface="宋体" panose="02010600030101010101" pitchFamily="2" charset="-122"/>
                        </a:rPr>
                        <a:t>多重逻辑</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l">
                        <a:buClrTx/>
                        <a:buSzTx/>
                        <a:buFontTx/>
                        <a:buNone/>
                      </a:pPr>
                      <a:r>
                        <a:rPr lang="en-US" sz="2800" b="1">
                          <a:latin typeface="宋体" panose="02010600030101010101" pitchFamily="2" charset="-122"/>
                          <a:ea typeface="宋体" panose="02010600030101010101" pitchFamily="2" charset="-122"/>
                          <a:cs typeface="宋体" panose="02010600030101010101" pitchFamily="2" charset="-122"/>
                        </a:rPr>
                        <a:t>①材料层次结构</a:t>
                      </a:r>
                      <a:r>
                        <a:rPr lang="zh-CN" altLang="en-US" sz="2800" b="1">
                          <a:latin typeface="宋体" panose="02010600030101010101" pitchFamily="2" charset="-122"/>
                          <a:ea typeface="宋体" panose="02010600030101010101" pitchFamily="2" charset="-122"/>
                          <a:cs typeface="宋体" panose="02010600030101010101" pitchFamily="2" charset="-122"/>
                        </a:rPr>
                        <a:t>；②围绕话题提炼的多重含义；③辩证关系。</a:t>
                      </a:r>
                      <a:endParaRPr lang="en-US" sz="2800" b="1">
                        <a:latin typeface="宋体" panose="02010600030101010101" pitchFamily="2" charset="-122"/>
                        <a:ea typeface="宋体" panose="02010600030101010101" pitchFamily="2" charset="-122"/>
                        <a:cs typeface="宋体" panose="02010600030101010101" pitchFamily="2" charset="-122"/>
                      </a:endParaRPr>
                    </a:p>
                    <a:p>
                      <a:pPr algn="l">
                        <a:buClrTx/>
                        <a:buSzTx/>
                        <a:buFontTx/>
                        <a:buNone/>
                      </a:pPr>
                      <a:r>
                        <a:rPr lang="en-US" sz="2800" b="1">
                          <a:latin typeface="宋体" panose="02010600030101010101" pitchFamily="2" charset="-122"/>
                          <a:ea typeface="宋体" panose="02010600030101010101" pitchFamily="2" charset="-122"/>
                          <a:cs typeface="宋体" panose="02010600030101010101" pitchFamily="2" charset="-122"/>
                        </a:rPr>
                        <a:t> </a:t>
                      </a:r>
                      <a:r>
                        <a:rPr lang="zh-CN" altLang="en-US" sz="4000">
                          <a:latin typeface="宋体" panose="02010600030101010101" pitchFamily="2" charset="-122"/>
                          <a:ea typeface="宋体" panose="02010600030101010101" pitchFamily="2" charset="-122"/>
                          <a:cs typeface="宋体" panose="02010600030101010101" pitchFamily="2" charset="-122"/>
                        </a:rPr>
                        <a:t> </a:t>
                      </a:r>
                      <a:endParaRPr lang="zh-CN" altLang="en-US" sz="40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233805">
                <a:tc>
                  <a:txBody>
                    <a:bodyPr/>
                    <a:p>
                      <a:pPr indent="0">
                        <a:buNone/>
                      </a:pPr>
                      <a:r>
                        <a:rPr lang="en-US" sz="2800" b="1">
                          <a:latin typeface="宋体" panose="02010600030101010101" pitchFamily="2" charset="-122"/>
                          <a:ea typeface="宋体" panose="02010600030101010101" pitchFamily="2" charset="-122"/>
                          <a:cs typeface="宋体" panose="02010600030101010101" pitchFamily="2" charset="-122"/>
                        </a:rPr>
                        <a:t>材料角度</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l">
                        <a:buClrTx/>
                        <a:buSzTx/>
                        <a:buFontTx/>
                        <a:buNone/>
                      </a:pPr>
                      <a:r>
                        <a:rPr lang="en-US" altLang="en-US" sz="4400" b="0">
                          <a:latin typeface="宋体" panose="02010600030101010101" pitchFamily="2" charset="-122"/>
                          <a:ea typeface="宋体" panose="02010600030101010101" pitchFamily="2" charset="-122"/>
                          <a:cs typeface="宋体" panose="02010600030101010101" pitchFamily="2" charset="-122"/>
                        </a:rPr>
                        <a:t> </a:t>
                      </a:r>
                      <a:r>
                        <a:rPr lang="zh-CN" altLang="en-US" sz="2800" b="1">
                          <a:latin typeface="+mj-ea"/>
                          <a:ea typeface="+mj-ea"/>
                          <a:cs typeface="+mj-ea"/>
                        </a:rPr>
                        <a:t>材料限定对话题的理解和可写内容</a:t>
                      </a:r>
                      <a:endParaRPr lang="zh-CN" altLang="en-US" sz="2800" b="1">
                        <a:latin typeface="+mj-ea"/>
                        <a:ea typeface="+mj-ea"/>
                        <a:cs typeface="+mj-ea"/>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97280">
                <a:tc>
                  <a:txBody>
                    <a:bodyPr/>
                    <a:p>
                      <a:pPr indent="0">
                        <a:buNone/>
                      </a:pPr>
                      <a:r>
                        <a:rPr lang="en-US" sz="2800" b="1">
                          <a:latin typeface="宋体" panose="02010600030101010101" pitchFamily="2" charset="-122"/>
                          <a:ea typeface="宋体" panose="02010600030101010101" pitchFamily="2" charset="-122"/>
                          <a:cs typeface="宋体" panose="02010600030101010101" pitchFamily="2" charset="-122"/>
                        </a:rPr>
                        <a:t>情景任务</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en-US" sz="3600" b="0">
                          <a:latin typeface="宋体" panose="02010600030101010101" pitchFamily="2" charset="-122"/>
                          <a:ea typeface="宋体" panose="02010600030101010101" pitchFamily="2" charset="-122"/>
                          <a:cs typeface="宋体" panose="02010600030101010101" pitchFamily="2" charset="-122"/>
                        </a:rPr>
                        <a:t> </a:t>
                      </a:r>
                      <a:r>
                        <a:rPr lang="zh-CN" altLang="en-US" sz="3600" b="0">
                          <a:latin typeface="宋体" panose="02010600030101010101" pitchFamily="2" charset="-122"/>
                          <a:ea typeface="宋体" panose="02010600030101010101" pitchFamily="2" charset="-122"/>
                          <a:cs typeface="宋体" panose="02010600030101010101" pitchFamily="2" charset="-122"/>
                        </a:rPr>
                        <a:t>注意情景（背景）设计、身份对象、文体思路等要求</a:t>
                      </a:r>
                      <a:endParaRPr lang="zh-CN" altLang="en-US" sz="3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7" name="矩形 6"/>
          <p:cNvSpPr/>
          <p:nvPr/>
        </p:nvSpPr>
        <p:spPr>
          <a:xfrm>
            <a:off x="8460740" y="913765"/>
            <a:ext cx="3272790" cy="768350"/>
          </a:xfrm>
          <a:prstGeom prst="rect">
            <a:avLst/>
          </a:prstGeom>
          <a:noFill/>
          <a:ln>
            <a:noFill/>
          </a:ln>
        </p:spPr>
        <p:txBody>
          <a:bodyPr wrap="square" rtlCol="0" anchor="t">
            <a:spAutoFit/>
          </a:bodyPr>
          <a:p>
            <a:pPr algn="ctr"/>
            <a:r>
              <a:rPr lang="zh-CN" altLang="en-US" sz="44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ea"/>
                <a:ea typeface="+mj-ea"/>
                <a:cs typeface="宋体" panose="02010600030101010101" pitchFamily="2" charset="-122"/>
              </a:rPr>
              <a:t>开头段引材</a:t>
            </a:r>
            <a:endParaRPr lang="zh-CN" altLang="en-US" sz="44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ea"/>
              <a:ea typeface="+mj-ea"/>
              <a:cs typeface="宋体" panose="02010600030101010101" pitchFamily="2" charset="-122"/>
            </a:endParaRPr>
          </a:p>
        </p:txBody>
      </p:sp>
      <p:sp>
        <p:nvSpPr>
          <p:cNvPr id="8" name="矩形 7"/>
          <p:cNvSpPr/>
          <p:nvPr/>
        </p:nvSpPr>
        <p:spPr>
          <a:xfrm>
            <a:off x="2464435" y="2380615"/>
            <a:ext cx="8357235" cy="768350"/>
          </a:xfrm>
          <a:prstGeom prst="rect">
            <a:avLst/>
          </a:prstGeom>
          <a:noFill/>
          <a:ln>
            <a:noFill/>
          </a:ln>
        </p:spPr>
        <p:txBody>
          <a:bodyPr wrap="square" rtlCol="0" anchor="t">
            <a:spAutoFit/>
          </a:bodyPr>
          <a:p>
            <a:pPr algn="ctr"/>
            <a:r>
              <a:rPr lang="zh-CN" altLang="en-US" sz="44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ea"/>
                <a:ea typeface="+mj-ea"/>
                <a:cs typeface="宋体" panose="02010600030101010101" pitchFamily="2" charset="-122"/>
              </a:rPr>
              <a:t>标题及中心论点中体现</a:t>
            </a:r>
            <a:endParaRPr lang="zh-CN" altLang="en-US" sz="44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ea"/>
              <a:ea typeface="+mj-ea"/>
              <a:cs typeface="宋体" panose="02010600030101010101" pitchFamily="2" charset="-122"/>
            </a:endParaRPr>
          </a:p>
        </p:txBody>
      </p:sp>
      <p:sp>
        <p:nvSpPr>
          <p:cNvPr id="9" name="矩形 8"/>
          <p:cNvSpPr/>
          <p:nvPr/>
        </p:nvSpPr>
        <p:spPr>
          <a:xfrm>
            <a:off x="2464435" y="3559175"/>
            <a:ext cx="8357235" cy="768350"/>
          </a:xfrm>
          <a:prstGeom prst="rect">
            <a:avLst/>
          </a:prstGeom>
          <a:noFill/>
          <a:ln>
            <a:noFill/>
          </a:ln>
        </p:spPr>
        <p:txBody>
          <a:bodyPr wrap="square" rtlCol="0" anchor="t">
            <a:spAutoFit/>
          </a:bodyPr>
          <a:p>
            <a:pPr algn="ctr"/>
            <a:r>
              <a:rPr lang="zh-CN" altLang="en-US" sz="44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ea"/>
                <a:ea typeface="+mj-ea"/>
                <a:cs typeface="宋体" panose="02010600030101010101" pitchFamily="2" charset="-122"/>
              </a:rPr>
              <a:t>行文可以依材谋篇（分层）</a:t>
            </a:r>
            <a:endParaRPr lang="zh-CN" altLang="en-US" sz="44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ea"/>
              <a:ea typeface="+mj-ea"/>
              <a:cs typeface="宋体" panose="02010600030101010101" pitchFamily="2" charset="-122"/>
            </a:endParaRPr>
          </a:p>
        </p:txBody>
      </p:sp>
      <p:sp>
        <p:nvSpPr>
          <p:cNvPr id="10" name="矩形 9"/>
          <p:cNvSpPr/>
          <p:nvPr/>
        </p:nvSpPr>
        <p:spPr>
          <a:xfrm>
            <a:off x="2204720" y="4968875"/>
            <a:ext cx="8357235" cy="768350"/>
          </a:xfrm>
          <a:prstGeom prst="rect">
            <a:avLst/>
          </a:prstGeom>
          <a:noFill/>
          <a:ln>
            <a:noFill/>
          </a:ln>
        </p:spPr>
        <p:txBody>
          <a:bodyPr wrap="square" rtlCol="0" anchor="t">
            <a:spAutoFit/>
          </a:bodyPr>
          <a:p>
            <a:pPr algn="ctr"/>
            <a:r>
              <a:rPr lang="zh-CN" altLang="en-US" sz="44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ea"/>
                <a:ea typeface="+mj-ea"/>
                <a:cs typeface="宋体" panose="02010600030101010101" pitchFamily="2" charset="-122"/>
              </a:rPr>
              <a:t>行文可以提炼分论点</a:t>
            </a:r>
            <a:endParaRPr lang="zh-CN" altLang="en-US" sz="44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ea"/>
              <a:ea typeface="+mj-ea"/>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P spid="10" grpId="0"/>
      <p:bldP spid="10" grpId="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5037455" y="2019300"/>
            <a:ext cx="1106170" cy="3896995"/>
            <a:chOff x="4800543" y="2173060"/>
            <a:chExt cx="797550" cy="2511879"/>
          </a:xfrm>
        </p:grpSpPr>
        <p:cxnSp>
          <p:nvCxnSpPr>
            <p:cNvPr id="10" name="直接连接符 8"/>
            <p:cNvCxnSpPr/>
            <p:nvPr>
              <p:custDataLst>
                <p:tags r:id="rId2"/>
              </p:custDataLst>
            </p:nvPr>
          </p:nvCxnSpPr>
          <p:spPr>
            <a:xfrm>
              <a:off x="5490617" y="2173060"/>
              <a:ext cx="1" cy="25118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custDataLst>
                <p:tags r:id="rId3"/>
              </p:custDataLst>
            </p:nvPr>
          </p:nvSpPr>
          <p:spPr>
            <a:xfrm>
              <a:off x="4800543" y="2173061"/>
              <a:ext cx="797550" cy="2511878"/>
            </a:xfrm>
            <a:prstGeom prst="rect">
              <a:avLst/>
            </a:prstGeom>
            <a:noFill/>
          </p:spPr>
          <p:txBody>
            <a:bodyPr vert="eaVert" wrap="square" rtlCol="0">
              <a:spAutoFit/>
            </a:bodyPr>
            <a:lstStyle/>
            <a:p>
              <a:pPr marL="457200" indent="-457200" algn="dist">
                <a:lnSpc>
                  <a:spcPct val="150000"/>
                </a:lnSpc>
                <a:buFont typeface="Wingdings" panose="05000000000000000000" pitchFamily="2" charset="2"/>
                <a:buChar char="n"/>
              </a:pPr>
              <a:r>
                <a:rPr lang="zh-CN" sz="4000" b="1">
                  <a:latin typeface="微软雅黑" panose="020B0503020204020204" charset="-122"/>
                  <a:ea typeface="微软雅黑" panose="020B0503020204020204" charset="-122"/>
                  <a:cs typeface="微软雅黑" panose="020B0503020204020204" charset="-122"/>
                  <a:sym typeface="FZQingKeBenYueSongS-R-GB" panose="02010600030101010101" pitchFamily="2" charset="-122"/>
                </a:rPr>
                <a:t>审  题</a:t>
              </a:r>
              <a:r>
                <a:rPr lang="en-US" altLang="zh-CN" sz="4000" b="1">
                  <a:latin typeface="微软雅黑" panose="020B0503020204020204" charset="-122"/>
                  <a:ea typeface="微软雅黑" panose="020B0503020204020204" charset="-122"/>
                  <a:cs typeface="微软雅黑" panose="020B0503020204020204" charset="-122"/>
                  <a:sym typeface="FZQingKeBenYueSongS-R-GB" panose="02010600030101010101" pitchFamily="2" charset="-122"/>
                </a:rPr>
                <a:t> </a:t>
              </a:r>
              <a:r>
                <a:rPr lang="zh-CN" altLang="en-US" sz="4000" b="1">
                  <a:latin typeface="微软雅黑" panose="020B0503020204020204" charset="-122"/>
                  <a:ea typeface="微软雅黑" panose="020B0503020204020204" charset="-122"/>
                  <a:cs typeface="微软雅黑" panose="020B0503020204020204" charset="-122"/>
                  <a:sym typeface="FZQingKeBenYueSongS-R-GB" panose="02010600030101010101" pitchFamily="2" charset="-122"/>
                </a:rPr>
                <a:t> 指</a:t>
              </a:r>
              <a:r>
                <a:rPr lang="en-US" altLang="zh-CN" sz="4000" b="1">
                  <a:latin typeface="微软雅黑" panose="020B0503020204020204" charset="-122"/>
                  <a:ea typeface="微软雅黑" panose="020B0503020204020204" charset="-122"/>
                  <a:cs typeface="微软雅黑" panose="020B0503020204020204" charset="-122"/>
                  <a:sym typeface="FZQingKeBenYueSongS-R-GB" panose="02010600030101010101" pitchFamily="2" charset="-122"/>
                </a:rPr>
                <a:t> </a:t>
              </a:r>
              <a:r>
                <a:rPr lang="zh-CN" altLang="en-US" sz="4000" b="1">
                  <a:latin typeface="微软雅黑" panose="020B0503020204020204" charset="-122"/>
                  <a:ea typeface="微软雅黑" panose="020B0503020204020204" charset="-122"/>
                  <a:cs typeface="微软雅黑" panose="020B0503020204020204" charset="-122"/>
                  <a:sym typeface="FZQingKeBenYueSongS-R-GB" panose="02010600030101010101" pitchFamily="2" charset="-122"/>
                </a:rPr>
                <a:t> 导</a:t>
              </a:r>
              <a:endParaRPr sz="4000" b="1">
                <a:latin typeface="微软雅黑" panose="020B0503020204020204" charset="-122"/>
                <a:ea typeface="微软雅黑" panose="020B0503020204020204" charset="-122"/>
                <a:cs typeface="微软雅黑" panose="020B0503020204020204" charset="-122"/>
                <a:sym typeface="+mn-ea"/>
              </a:endParaRPr>
            </a:p>
          </p:txBody>
        </p:sp>
      </p:grpSp>
      <p:pic>
        <p:nvPicPr>
          <p:cNvPr id="198662" name="图片 11"/>
          <p:cNvPicPr/>
          <p:nvPr>
            <p:custDataLst>
              <p:tags r:id="rId4"/>
            </p:custDataLst>
          </p:nvPr>
        </p:nvPicPr>
        <p:blipFill>
          <a:blip r:embed="rId5"/>
          <a:stretch>
            <a:fillRect/>
          </a:stretch>
        </p:blipFill>
        <p:spPr>
          <a:xfrm>
            <a:off x="7276783" y="209550"/>
            <a:ext cx="2346325" cy="2173288"/>
          </a:xfrm>
          <a:prstGeom prst="rect">
            <a:avLst/>
          </a:prstGeom>
          <a:noFill/>
          <a:ln>
            <a:noFill/>
            <a:miter lim="800000"/>
            <a:headEnd/>
            <a:tailEnd/>
          </a:ln>
        </p:spPr>
      </p:pic>
      <p:sp>
        <p:nvSpPr>
          <p:cNvPr id="198663" name="矩形 9"/>
          <p:cNvSpPr/>
          <p:nvPr>
            <p:custDataLst>
              <p:tags r:id="rId6"/>
            </p:custDataLst>
          </p:nvPr>
        </p:nvSpPr>
        <p:spPr>
          <a:xfrm>
            <a:off x="7686675" y="574040"/>
            <a:ext cx="1527810" cy="1445260"/>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lvl="0" algn="ctr"/>
            <a:r>
              <a:rPr lang="zh-CN" altLang="en-US" sz="8800">
                <a:solidFill>
                  <a:schemeClr val="accent6">
                    <a:lumMod val="50000"/>
                  </a:schemeClr>
                </a:solidFill>
                <a:latin typeface="华文行楷" panose="02010800040101010101" pitchFamily="2" charset="-122"/>
                <a:ea typeface="华文行楷" panose="02010800040101010101" pitchFamily="2" charset="-122"/>
              </a:rPr>
              <a:t>贰</a:t>
            </a:r>
            <a:endParaRPr lang="zh-CN" altLang="en-US" sz="8800">
              <a:solidFill>
                <a:schemeClr val="accent6">
                  <a:lumMod val="50000"/>
                </a:schemeClr>
              </a:solidFill>
              <a:latin typeface="华文行楷" panose="02010800040101010101" pitchFamily="2" charset="-122"/>
              <a:ea typeface="华文行楷" panose="02010800040101010101" pitchFamily="2" charset="-122"/>
            </a:endParaRPr>
          </a:p>
        </p:txBody>
      </p:sp>
      <p:grpSp>
        <p:nvGrpSpPr>
          <p:cNvPr id="12" name="宇神PPT-6"/>
          <p:cNvGrpSpPr/>
          <p:nvPr/>
        </p:nvGrpSpPr>
        <p:grpSpPr>
          <a:xfrm flipH="1">
            <a:off x="6143382" y="2382991"/>
            <a:ext cx="6106188" cy="4029630"/>
            <a:chOff x="-431145" y="2077237"/>
            <a:chExt cx="6075667" cy="4009489"/>
          </a:xfrm>
        </p:grpSpPr>
        <p:pic>
          <p:nvPicPr>
            <p:cNvPr id="50" name="宇神PPT-6-1" descr="文本&#10;&#10;中度可信度描述已自动生成"/>
            <p:cNvPicPr>
              <a:picLocks noChangeAspect="1"/>
            </p:cNvPicPr>
            <p:nvPr>
              <p:custDataLst>
                <p:tags r:id="rId7"/>
              </p:custDataLst>
            </p:nvPr>
          </p:nvPicPr>
          <p:blipFill>
            <a:blip r:embed="rId8" cstate="screen"/>
            <a:stretch>
              <a:fillRect/>
            </a:stretch>
          </p:blipFill>
          <p:spPr>
            <a:xfrm>
              <a:off x="-431145" y="3961173"/>
              <a:ext cx="3943944" cy="2125553"/>
            </a:xfrm>
            <a:prstGeom prst="rect">
              <a:avLst/>
            </a:prstGeom>
          </p:spPr>
        </p:pic>
        <p:pic>
          <p:nvPicPr>
            <p:cNvPr id="3" name="宇神PPT-6-2" descr="图片包含 游戏机&#10;&#10;描述已自动生成"/>
            <p:cNvPicPr>
              <a:picLocks noChangeAspect="1"/>
            </p:cNvPicPr>
            <p:nvPr>
              <p:custDataLst>
                <p:tags r:id="rId9"/>
              </p:custDataLst>
            </p:nvPr>
          </p:nvPicPr>
          <p:blipFill>
            <a:blip r:embed="rId10" cstate="screen"/>
            <a:stretch>
              <a:fillRect/>
            </a:stretch>
          </p:blipFill>
          <p:spPr>
            <a:xfrm flipH="1">
              <a:off x="403861" y="2077237"/>
              <a:ext cx="5240661" cy="3030905"/>
            </a:xfrm>
            <a:prstGeom prst="rect">
              <a:avLst/>
            </a:prstGeom>
          </p:spPr>
        </p:pic>
        <p:pic>
          <p:nvPicPr>
            <p:cNvPr id="14" name="宇神PPT-6-3" descr="徽标&#10;&#10;描述已自动生成"/>
            <p:cNvPicPr>
              <a:picLocks noChangeAspect="1"/>
            </p:cNvPicPr>
            <p:nvPr>
              <p:custDataLst>
                <p:tags r:id="rId11"/>
              </p:custDataLst>
            </p:nvPr>
          </p:nvPicPr>
          <p:blipFill>
            <a:blip r:embed="rId12" cstate="screen"/>
            <a:stretch>
              <a:fillRect/>
            </a:stretch>
          </p:blipFill>
          <p:spPr>
            <a:xfrm flipH="1">
              <a:off x="4149757" y="4084712"/>
              <a:ext cx="1447803" cy="1252731"/>
            </a:xfrm>
            <a:prstGeom prst="rect">
              <a:avLst/>
            </a:prstGeom>
          </p:spPr>
        </p:pic>
      </p:grpSp>
    </p:spTree>
    <p:custDataLst>
      <p:tags r:id="rId13"/>
    </p:custDataLst>
  </p:cSld>
  <p:clrMapOvr>
    <a:masterClrMapping/>
  </p:clrMapOvr>
  <p:transition spd="slow">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深度视觉·原创设计 https://www.docer.com/works?userid=22383862"/>
          <p:cNvSpPr/>
          <p:nvPr/>
        </p:nvSpPr>
        <p:spPr>
          <a:xfrm>
            <a:off x="515620" y="139065"/>
            <a:ext cx="2582545" cy="749935"/>
          </a:xfrm>
          <a:prstGeom prst="roundRect">
            <a:avLst>
              <a:gd name="adj" fmla="val 0"/>
            </a:avLst>
          </a:prstGeom>
          <a:solidFill>
            <a:srgbClr val="1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sz="3600">
                <a:solidFill>
                  <a:schemeClr val="bg2"/>
                </a:solidFill>
                <a:ea typeface="黑体" panose="02010609060101010101" charset="-122"/>
                <a:sym typeface="+mn-ea"/>
              </a:rPr>
              <a:t>【读材料】</a:t>
            </a:r>
            <a:endParaRPr lang="zh-CN" altLang="en-US" sz="3600" dirty="0">
              <a:solidFill>
                <a:schemeClr val="bg2"/>
              </a:solidFill>
              <a:ea typeface="黑体" panose="02010609060101010101" charset="-122"/>
              <a:cs typeface="+mn-ea"/>
              <a:sym typeface="+mn-ea"/>
            </a:endParaRPr>
          </a:p>
        </p:txBody>
      </p:sp>
      <p:sp>
        <p:nvSpPr>
          <p:cNvPr id="10" name="深度视觉·原创设计 https://www.docer.com/works?userid=22383862"/>
          <p:cNvSpPr/>
          <p:nvPr/>
        </p:nvSpPr>
        <p:spPr>
          <a:xfrm>
            <a:off x="2949459" y="481467"/>
            <a:ext cx="297163" cy="31364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 name="矩形 6"/>
          <p:cNvSpPr/>
          <p:nvPr>
            <p:custDataLst>
              <p:tags r:id="rId1"/>
            </p:custDataLst>
          </p:nvPr>
        </p:nvSpPr>
        <p:spPr>
          <a:xfrm>
            <a:off x="256540" y="1102995"/>
            <a:ext cx="11791950" cy="3268980"/>
          </a:xfrm>
          <a:prstGeom prst="rect">
            <a:avLst/>
          </a:prstGeom>
          <a:noFill/>
          <a:ln w="12700" cmpd="sng">
            <a:solidFill>
              <a:srgbClr val="10534B"/>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6" name="文本框 5"/>
          <p:cNvSpPr txBox="1"/>
          <p:nvPr/>
        </p:nvSpPr>
        <p:spPr>
          <a:xfrm>
            <a:off x="645160" y="1245235"/>
            <a:ext cx="11545570" cy="3126740"/>
          </a:xfrm>
          <a:prstGeom prst="rect">
            <a:avLst/>
          </a:prstGeom>
          <a:noFill/>
        </p:spPr>
        <p:txBody>
          <a:bodyPr wrap="square" rtlCol="0" anchor="t">
            <a:noAutofit/>
          </a:bodyPr>
          <a:p>
            <a:pPr indent="326390" fontAlgn="auto">
              <a:lnSpc>
                <a:spcPct val="140000"/>
              </a:lnSpc>
            </a:pPr>
            <a:r>
              <a:rPr sz="3000" b="1">
                <a:latin typeface="宋体" panose="02010600030101010101" pitchFamily="2" charset="-122"/>
                <a:ea typeface="宋体" panose="02010600030101010101" pitchFamily="2" charset="-122"/>
                <a:cs typeface="宋体" panose="02010600030101010101" pitchFamily="2" charset="-122"/>
                <a:sym typeface="+mn-ea"/>
              </a:rPr>
              <a:t>这是一道读写结合类型的作文题。作文试题，源自现代文阅读I的材料。</a:t>
            </a:r>
            <a:r>
              <a:rPr sz="3000" b="1">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作文材料由两句话组成。</a:t>
            </a:r>
            <a:endParaRPr sz="3000" b="1">
              <a:latin typeface="宋体" panose="02010600030101010101" pitchFamily="2" charset="-122"/>
              <a:ea typeface="宋体" panose="02010600030101010101" pitchFamily="2" charset="-122"/>
              <a:cs typeface="宋体" panose="02010600030101010101" pitchFamily="2" charset="-122"/>
              <a:sym typeface="+mn-ea"/>
            </a:endParaRPr>
          </a:p>
          <a:p>
            <a:pPr indent="326390" fontAlgn="auto">
              <a:lnSpc>
                <a:spcPct val="140000"/>
              </a:lnSpc>
            </a:pPr>
            <a:r>
              <a:rPr lang="en-US" sz="3000" b="1">
                <a:latin typeface="宋体" panose="02010600030101010101" pitchFamily="2" charset="-122"/>
                <a:ea typeface="宋体" panose="02010600030101010101" pitchFamily="2" charset="-122"/>
                <a:cs typeface="宋体" panose="02010600030101010101" pitchFamily="2" charset="-122"/>
                <a:sym typeface="+mn-ea"/>
              </a:rPr>
              <a:t> </a:t>
            </a:r>
            <a:r>
              <a:rPr sz="3000" b="1">
                <a:latin typeface="宋体" panose="02010600030101010101" pitchFamily="2" charset="-122"/>
                <a:ea typeface="宋体" panose="02010600030101010101" pitchFamily="2" charset="-122"/>
                <a:cs typeface="宋体" panose="02010600030101010101" pitchFamily="2" charset="-122"/>
                <a:sym typeface="+mn-ea"/>
              </a:rPr>
              <a:t>“人类最伟大的创造力往往来自提出一个问题，而非回答一个问题”，这句话是相对于“目前的人工智能工具还不具备主动探索未知的动机”而产生的。</a:t>
            </a:r>
            <a:endParaRPr sz="3000" b="1">
              <a:latin typeface="宋体" panose="02010600030101010101" pitchFamily="2" charset="-122"/>
              <a:ea typeface="宋体" panose="02010600030101010101" pitchFamily="2" charset="-122"/>
              <a:cs typeface="宋体" panose="02010600030101010101" pitchFamily="2" charset="-122"/>
              <a:sym typeface="+mn-ea"/>
            </a:endParaRPr>
          </a:p>
          <a:p>
            <a:pPr indent="326390" fontAlgn="auto">
              <a:lnSpc>
                <a:spcPct val="140000"/>
              </a:lnSpc>
            </a:pPr>
            <a:endParaRPr sz="2800">
              <a:latin typeface="宋体" panose="02010600030101010101" pitchFamily="2" charset="-122"/>
              <a:ea typeface="宋体" panose="02010600030101010101" pitchFamily="2" charset="-122"/>
              <a:cs typeface="宋体" panose="02010600030101010101" pitchFamily="2" charset="-122"/>
              <a:sym typeface="+mn-ea"/>
            </a:endParaRPr>
          </a:p>
          <a:p>
            <a:pPr indent="326390" fontAlgn="auto">
              <a:lnSpc>
                <a:spcPct val="140000"/>
              </a:lnSpc>
            </a:pPr>
            <a:endParaRPr sz="2800">
              <a:latin typeface="宋体" panose="02010600030101010101" pitchFamily="2" charset="-122"/>
              <a:ea typeface="宋体" panose="02010600030101010101" pitchFamily="2" charset="-122"/>
              <a:cs typeface="宋体" panose="02010600030101010101" pitchFamily="2" charset="-122"/>
              <a:sym typeface="+mn-ea"/>
            </a:endParaRPr>
          </a:p>
          <a:p>
            <a:pPr indent="326390" fontAlgn="auto">
              <a:lnSpc>
                <a:spcPct val="140000"/>
              </a:lnSpc>
            </a:pPr>
            <a:endParaRPr sz="2800">
              <a:latin typeface="宋体" panose="02010600030101010101" pitchFamily="2" charset="-122"/>
              <a:ea typeface="宋体" panose="02010600030101010101" pitchFamily="2" charset="-122"/>
              <a:cs typeface="宋体" panose="02010600030101010101" pitchFamily="2" charset="-122"/>
              <a:sym typeface="+mn-ea"/>
            </a:endParaRPr>
          </a:p>
          <a:p>
            <a:pPr indent="326390" fontAlgn="auto">
              <a:lnSpc>
                <a:spcPct val="140000"/>
              </a:lnSpc>
            </a:pPr>
            <a:endParaRPr sz="2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 name="文本框 1"/>
          <p:cNvSpPr txBox="1"/>
          <p:nvPr/>
        </p:nvSpPr>
        <p:spPr>
          <a:xfrm>
            <a:off x="3482340" y="273050"/>
            <a:ext cx="8006080" cy="521970"/>
          </a:xfrm>
          <a:prstGeom prst="rect">
            <a:avLst/>
          </a:prstGeom>
          <a:noFill/>
        </p:spPr>
        <p:txBody>
          <a:bodyPr wrap="none" rtlCol="0" anchor="t">
            <a:spAutoFit/>
          </a:bodyPr>
          <a:p>
            <a:r>
              <a:rPr sz="2800" b="1">
                <a:effectLst>
                  <a:outerShdw blurRad="38100" dist="19050" dir="2700000" algn="tl" rotWithShape="0">
                    <a:schemeClr val="dk1">
                      <a:alpha val="40000"/>
                    </a:schemeClr>
                  </a:outerShdw>
                </a:effectLst>
                <a:latin typeface="+mj-ea"/>
                <a:ea typeface="+mj-ea"/>
                <a:cs typeface="宋体" panose="02010600030101010101" pitchFamily="2" charset="-122"/>
                <a:sym typeface="+mn-ea"/>
              </a:rPr>
              <a:t>作文由三部分组成：材料、写作任务、写作要求。</a:t>
            </a:r>
            <a:endParaRPr lang="zh-CN" altLang="en-US"/>
          </a:p>
        </p:txBody>
      </p:sp>
      <p:sp>
        <p:nvSpPr>
          <p:cNvPr id="5" name="文本框 4"/>
          <p:cNvSpPr txBox="1"/>
          <p:nvPr>
            <p:custDataLst>
              <p:tags r:id="rId2"/>
            </p:custDataLst>
          </p:nvPr>
        </p:nvSpPr>
        <p:spPr>
          <a:xfrm>
            <a:off x="255905" y="5201920"/>
            <a:ext cx="11720830" cy="1051560"/>
          </a:xfrm>
          <a:prstGeom prst="rect">
            <a:avLst/>
          </a:prstGeom>
          <a:noFill/>
          <a:ln>
            <a:solidFill>
              <a:srgbClr val="C00000"/>
            </a:solidFill>
          </a:ln>
        </p:spPr>
        <p:txBody>
          <a:bodyPr wrap="square" rtlCol="0" anchor="t">
            <a:noAutofit/>
          </a:bodyPr>
          <a:p>
            <a:pPr algn="l"/>
            <a:r>
              <a:rPr lang="en-US" altLang="zh-CN"/>
              <a:t>    </a:t>
            </a:r>
            <a:r>
              <a:rPr lang="en-US" altLang="zh-CN" sz="2400" b="1"/>
              <a:t> </a:t>
            </a:r>
            <a:endParaRPr lang="en-US" altLang="zh-CN" sz="2400" b="1"/>
          </a:p>
          <a:p>
            <a:pPr algn="l"/>
            <a:r>
              <a:rPr lang="en-US" altLang="zh-CN" sz="2400" b="1"/>
              <a:t>   </a:t>
            </a:r>
            <a:r>
              <a:rPr lang="zh-CN" sz="2800" b="1"/>
              <a:t>第二句话指出“人类最伟大的创造力”往往非来源于“回答一个问题”。</a:t>
            </a:r>
            <a:endParaRPr lang="zh-CN" sz="2800" b="1"/>
          </a:p>
        </p:txBody>
      </p:sp>
      <p:sp>
        <p:nvSpPr>
          <p:cNvPr id="9" name="文本框 8"/>
          <p:cNvSpPr txBox="1"/>
          <p:nvPr>
            <p:custDataLst>
              <p:tags r:id="rId3"/>
            </p:custDataLst>
          </p:nvPr>
        </p:nvSpPr>
        <p:spPr>
          <a:xfrm>
            <a:off x="255905" y="4371975"/>
            <a:ext cx="11793220" cy="802640"/>
          </a:xfrm>
          <a:prstGeom prst="rect">
            <a:avLst/>
          </a:prstGeom>
          <a:noFill/>
          <a:ln>
            <a:solidFill>
              <a:srgbClr val="C00000"/>
            </a:solidFill>
          </a:ln>
        </p:spPr>
        <p:txBody>
          <a:bodyPr wrap="square" rtlCol="0" anchor="t">
            <a:noAutofit/>
          </a:bodyPr>
          <a:p>
            <a:pPr algn="l"/>
            <a:r>
              <a:rPr lang="en-US" altLang="zh-CN"/>
              <a:t>    </a:t>
            </a:r>
            <a:r>
              <a:rPr lang="en-US" altLang="zh-CN" sz="2400" b="1"/>
              <a:t> </a:t>
            </a:r>
            <a:r>
              <a:rPr lang="zh-CN" sz="2800" b="1"/>
              <a:t>第一句话指出“人类最伟大的创造力”往往来源于“提出一个问题”；</a:t>
            </a:r>
            <a:endParaRPr lang="zh-CN" sz="2800" b="1"/>
          </a:p>
          <a:p>
            <a:pPr algn="l"/>
            <a:endParaRPr lang="zh-CN"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ldLvl="0" animBg="1"/>
      <p:bldP spid="5" grpId="1"/>
      <p:bldP spid="9" grpId="0" bldLvl="0" animBg="1"/>
      <p:bldP spid="9" grpId="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深度视觉·原创设计 https://www.docer.com/works?userid=22383862"/>
          <p:cNvSpPr/>
          <p:nvPr/>
        </p:nvSpPr>
        <p:spPr>
          <a:xfrm>
            <a:off x="515620" y="139065"/>
            <a:ext cx="2582545" cy="749935"/>
          </a:xfrm>
          <a:prstGeom prst="roundRect">
            <a:avLst>
              <a:gd name="adj" fmla="val 0"/>
            </a:avLst>
          </a:prstGeom>
          <a:solidFill>
            <a:srgbClr val="1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sz="3600">
                <a:solidFill>
                  <a:schemeClr val="bg2"/>
                </a:solidFill>
                <a:ea typeface="黑体" panose="02010609060101010101" charset="-122"/>
                <a:sym typeface="+mn-ea"/>
              </a:rPr>
              <a:t>【读材料】</a:t>
            </a:r>
            <a:endParaRPr lang="zh-CN" altLang="en-US" sz="3600" dirty="0">
              <a:solidFill>
                <a:schemeClr val="bg2"/>
              </a:solidFill>
              <a:ea typeface="黑体" panose="02010609060101010101" charset="-122"/>
              <a:cs typeface="+mn-ea"/>
              <a:sym typeface="+mn-ea"/>
            </a:endParaRPr>
          </a:p>
        </p:txBody>
      </p:sp>
      <p:sp>
        <p:nvSpPr>
          <p:cNvPr id="10" name="深度视觉·原创设计 https://www.docer.com/works?userid=22383862"/>
          <p:cNvSpPr/>
          <p:nvPr/>
        </p:nvSpPr>
        <p:spPr>
          <a:xfrm>
            <a:off x="2949459" y="481467"/>
            <a:ext cx="297163" cy="31364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 name="矩形 6"/>
          <p:cNvSpPr/>
          <p:nvPr>
            <p:custDataLst>
              <p:tags r:id="rId1"/>
            </p:custDataLst>
          </p:nvPr>
        </p:nvSpPr>
        <p:spPr>
          <a:xfrm>
            <a:off x="271780" y="1102995"/>
            <a:ext cx="11776710" cy="4996815"/>
          </a:xfrm>
          <a:prstGeom prst="rect">
            <a:avLst/>
          </a:prstGeom>
          <a:noFill/>
          <a:ln w="12700" cmpd="sng">
            <a:solidFill>
              <a:srgbClr val="10534B"/>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6" name="文本框 5"/>
          <p:cNvSpPr txBox="1"/>
          <p:nvPr/>
        </p:nvSpPr>
        <p:spPr>
          <a:xfrm>
            <a:off x="271780" y="1245235"/>
            <a:ext cx="11674475" cy="5026660"/>
          </a:xfrm>
          <a:prstGeom prst="rect">
            <a:avLst/>
          </a:prstGeom>
          <a:noFill/>
        </p:spPr>
        <p:txBody>
          <a:bodyPr wrap="square" rtlCol="0" anchor="t">
            <a:noAutofit/>
          </a:bodyPr>
          <a:p>
            <a:pPr indent="326390" fontAlgn="auto">
              <a:lnSpc>
                <a:spcPct val="150000"/>
              </a:lnSpc>
            </a:pPr>
            <a:r>
              <a:rPr lang="zh-CN" sz="29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【理清关键词】</a:t>
            </a:r>
            <a:endParaRPr lang="zh-CN" sz="2900" b="1">
              <a:solidFill>
                <a:srgbClr val="C00000"/>
              </a:solidFill>
              <a:latin typeface="宋体" panose="02010600030101010101" pitchFamily="2" charset="-122"/>
              <a:ea typeface="宋体" panose="02010600030101010101" pitchFamily="2" charset="-122"/>
              <a:cs typeface="宋体" panose="02010600030101010101" pitchFamily="2" charset="-122"/>
              <a:sym typeface="+mn-ea"/>
            </a:endParaRPr>
          </a:p>
          <a:p>
            <a:pPr indent="326390" fontAlgn="auto">
              <a:lnSpc>
                <a:spcPct val="150000"/>
              </a:lnSpc>
            </a:pPr>
            <a:r>
              <a:rPr lang="zh-CN" sz="29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何为“创造力”？</a:t>
            </a:r>
            <a:r>
              <a:rPr lang="zh-CN" sz="2900" b="1">
                <a:latin typeface="宋体" panose="02010600030101010101" pitchFamily="2" charset="-122"/>
                <a:ea typeface="宋体" panose="02010600030101010101" pitchFamily="2" charset="-122"/>
                <a:cs typeface="宋体" panose="02010600030101010101" pitchFamily="2" charset="-122"/>
                <a:sym typeface="+mn-ea"/>
              </a:rPr>
              <a:t>创造力是指产生新思想，发现和创造新事物的能力。</a:t>
            </a:r>
            <a:endParaRPr lang="zh-CN" sz="2900" b="1">
              <a:latin typeface="宋体" panose="02010600030101010101" pitchFamily="2" charset="-122"/>
              <a:ea typeface="宋体" panose="02010600030101010101" pitchFamily="2" charset="-122"/>
              <a:cs typeface="宋体" panose="02010600030101010101" pitchFamily="2" charset="-122"/>
              <a:sym typeface="+mn-ea"/>
            </a:endParaRPr>
          </a:p>
          <a:p>
            <a:pPr indent="326390" fontAlgn="auto">
              <a:lnSpc>
                <a:spcPct val="150000"/>
              </a:lnSpc>
            </a:pPr>
            <a:r>
              <a:rPr sz="29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何为“问题”？</a:t>
            </a:r>
            <a:r>
              <a:rPr sz="2900" b="1">
                <a:latin typeface="宋体" panose="02010600030101010101" pitchFamily="2" charset="-122"/>
                <a:ea typeface="宋体" panose="02010600030101010101" pitchFamily="2" charset="-122"/>
                <a:cs typeface="宋体" panose="02010600030101010101" pitchFamily="2" charset="-122"/>
                <a:sym typeface="+mn-ea"/>
              </a:rPr>
              <a:t>问题即需要加以研究和解决的矛盾和疑难。</a:t>
            </a:r>
            <a:endParaRPr sz="2900" b="1">
              <a:latin typeface="宋体" panose="02010600030101010101" pitchFamily="2" charset="-122"/>
              <a:ea typeface="宋体" panose="02010600030101010101" pitchFamily="2" charset="-122"/>
              <a:cs typeface="宋体" panose="02010600030101010101" pitchFamily="2" charset="-122"/>
              <a:sym typeface="+mn-ea"/>
            </a:endParaRPr>
          </a:p>
          <a:p>
            <a:pPr indent="326390" fontAlgn="auto">
              <a:lnSpc>
                <a:spcPct val="150000"/>
              </a:lnSpc>
            </a:pPr>
            <a:r>
              <a:rPr sz="2900" b="1">
                <a:solidFill>
                  <a:srgbClr val="C00000"/>
                </a:solidFill>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提出问题</a:t>
            </a:r>
            <a:r>
              <a:rPr sz="2900" b="1">
                <a:latin typeface="宋体" panose="02010600030101010101" pitchFamily="2" charset="-122"/>
                <a:ea typeface="宋体" panose="02010600030101010101" pitchFamily="2" charset="-122"/>
                <a:cs typeface="宋体" panose="02010600030101010101" pitchFamily="2" charset="-122"/>
                <a:sym typeface="+mn-ea"/>
              </a:rPr>
              <a:t>象征着人类求知欲、好奇心的迸发，是突破认知局限的开端；</a:t>
            </a:r>
            <a:r>
              <a:rPr lang="en-US" sz="2900" b="1">
                <a:latin typeface="宋体" panose="02010600030101010101" pitchFamily="2" charset="-122"/>
                <a:ea typeface="宋体" panose="02010600030101010101" pitchFamily="2" charset="-122"/>
                <a:cs typeface="宋体" panose="02010600030101010101" pitchFamily="2" charset="-122"/>
                <a:sym typeface="+mn-ea"/>
              </a:rPr>
              <a:t>    </a:t>
            </a:r>
            <a:endParaRPr lang="en-US" sz="2900" b="1">
              <a:latin typeface="宋体" panose="02010600030101010101" pitchFamily="2" charset="-122"/>
              <a:ea typeface="宋体" panose="02010600030101010101" pitchFamily="2" charset="-122"/>
              <a:cs typeface="宋体" panose="02010600030101010101" pitchFamily="2" charset="-122"/>
              <a:sym typeface="+mn-ea"/>
            </a:endParaRPr>
          </a:p>
          <a:p>
            <a:pPr indent="326390" fontAlgn="auto">
              <a:lnSpc>
                <a:spcPct val="150000"/>
              </a:lnSpc>
            </a:pPr>
            <a:r>
              <a:rPr lang="zh-CN" sz="2900" b="1">
                <a:solidFill>
                  <a:srgbClr val="C00000"/>
                </a:solidFill>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回答</a:t>
            </a:r>
            <a:r>
              <a:rPr sz="2900" b="1">
                <a:solidFill>
                  <a:srgbClr val="C00000"/>
                </a:solidFill>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问题</a:t>
            </a:r>
            <a:r>
              <a:rPr sz="2900" b="1">
                <a:latin typeface="宋体" panose="02010600030101010101" pitchFamily="2" charset="-122"/>
                <a:ea typeface="宋体" panose="02010600030101010101" pitchFamily="2" charset="-122"/>
                <a:cs typeface="宋体" panose="02010600030101010101" pitchFamily="2" charset="-122"/>
                <a:sym typeface="+mn-ea"/>
              </a:rPr>
              <a:t>则是运用知识、付诸实践，把想法转化为成果的过程。</a:t>
            </a:r>
            <a:endParaRPr sz="2900" b="1">
              <a:latin typeface="宋体" panose="02010600030101010101" pitchFamily="2" charset="-122"/>
              <a:ea typeface="宋体" panose="02010600030101010101" pitchFamily="2" charset="-122"/>
              <a:cs typeface="宋体" panose="02010600030101010101" pitchFamily="2" charset="-122"/>
              <a:sym typeface="+mn-ea"/>
            </a:endParaRPr>
          </a:p>
          <a:p>
            <a:pPr indent="326390" fontAlgn="auto">
              <a:lnSpc>
                <a:spcPct val="140000"/>
              </a:lnSpc>
            </a:pPr>
            <a:endParaRPr sz="2900">
              <a:latin typeface="宋体" panose="02010600030101010101" pitchFamily="2" charset="-122"/>
              <a:ea typeface="宋体" panose="02010600030101010101" pitchFamily="2" charset="-122"/>
              <a:cs typeface="宋体" panose="02010600030101010101" pitchFamily="2" charset="-122"/>
              <a:sym typeface="+mn-ea"/>
            </a:endParaRPr>
          </a:p>
          <a:p>
            <a:pPr indent="326390" fontAlgn="auto">
              <a:lnSpc>
                <a:spcPct val="140000"/>
              </a:lnSpc>
            </a:pPr>
            <a:endParaRPr sz="29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 name="文本框 1"/>
          <p:cNvSpPr txBox="1"/>
          <p:nvPr/>
        </p:nvSpPr>
        <p:spPr>
          <a:xfrm>
            <a:off x="3684905" y="367030"/>
            <a:ext cx="1605280" cy="521970"/>
          </a:xfrm>
          <a:prstGeom prst="rect">
            <a:avLst/>
          </a:prstGeom>
          <a:noFill/>
        </p:spPr>
        <p:txBody>
          <a:bodyPr wrap="none" rtlCol="0" anchor="t">
            <a:spAutoFit/>
          </a:bodyPr>
          <a:p>
            <a:r>
              <a:rPr lang="zh-CN" sz="2800" b="1">
                <a:effectLst>
                  <a:outerShdw blurRad="38100" dist="19050" dir="2700000" algn="tl" rotWithShape="0">
                    <a:schemeClr val="dk1">
                      <a:alpha val="40000"/>
                    </a:schemeClr>
                  </a:outerShdw>
                </a:effectLst>
                <a:latin typeface="+mj-ea"/>
                <a:ea typeface="+mj-ea"/>
                <a:cs typeface="宋体" panose="02010600030101010101" pitchFamily="2" charset="-122"/>
                <a:sym typeface="+mn-ea"/>
              </a:rPr>
              <a:t>划分层次</a:t>
            </a:r>
            <a:endParaRPr lang="zh-CN" sz="2800" b="1">
              <a:effectLst>
                <a:outerShdw blurRad="38100" dist="19050" dir="2700000" algn="tl" rotWithShape="0">
                  <a:schemeClr val="dk1">
                    <a:alpha val="40000"/>
                  </a:schemeClr>
                </a:outerShdw>
              </a:effectLst>
              <a:latin typeface="+mj-ea"/>
              <a:ea typeface="+mj-ea"/>
              <a:cs typeface="宋体" panose="02010600030101010101" pitchFamily="2" charset="-122"/>
              <a:sym typeface="+mn-ea"/>
            </a:endParaRPr>
          </a:p>
        </p:txBody>
      </p:sp>
      <p:sp>
        <p:nvSpPr>
          <p:cNvPr id="14" name="右箭头 13"/>
          <p:cNvSpPr/>
          <p:nvPr>
            <p:custDataLst>
              <p:tags r:id="rId2"/>
            </p:custDataLst>
          </p:nvPr>
        </p:nvSpPr>
        <p:spPr>
          <a:xfrm>
            <a:off x="5454650" y="367030"/>
            <a:ext cx="795020" cy="46482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文本框 2"/>
          <p:cNvSpPr txBox="1"/>
          <p:nvPr>
            <p:custDataLst>
              <p:tags r:id="rId3"/>
            </p:custDataLst>
          </p:nvPr>
        </p:nvSpPr>
        <p:spPr>
          <a:xfrm>
            <a:off x="6414135" y="367030"/>
            <a:ext cx="1605280" cy="521970"/>
          </a:xfrm>
          <a:prstGeom prst="rect">
            <a:avLst/>
          </a:prstGeom>
          <a:noFill/>
        </p:spPr>
        <p:txBody>
          <a:bodyPr wrap="none" rtlCol="0" anchor="t">
            <a:spAutoFit/>
          </a:bodyPr>
          <a:p>
            <a:r>
              <a:rPr lang="zh-CN" sz="2800" b="1">
                <a:effectLst>
                  <a:outerShdw blurRad="38100" dist="19050" dir="2700000" algn="tl" rotWithShape="0">
                    <a:schemeClr val="dk1">
                      <a:alpha val="40000"/>
                    </a:schemeClr>
                  </a:outerShdw>
                </a:effectLst>
                <a:latin typeface="+mj-ea"/>
                <a:ea typeface="+mj-ea"/>
                <a:cs typeface="宋体" panose="02010600030101010101" pitchFamily="2" charset="-122"/>
                <a:sym typeface="+mn-ea"/>
              </a:rPr>
              <a:t>理清概念</a:t>
            </a:r>
            <a:endParaRPr lang="zh-CN" sz="2800" b="1">
              <a:effectLst>
                <a:outerShdw blurRad="38100" dist="19050" dir="2700000" algn="tl" rotWithShape="0">
                  <a:schemeClr val="dk1">
                    <a:alpha val="40000"/>
                  </a:schemeClr>
                </a:outerShdw>
              </a:effectLst>
              <a:latin typeface="+mj-ea"/>
              <a:ea typeface="+mj-ea"/>
              <a:cs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深度视觉·原创设计 https://www.docer.com/works?userid=22383862"/>
          <p:cNvSpPr/>
          <p:nvPr/>
        </p:nvSpPr>
        <p:spPr>
          <a:xfrm>
            <a:off x="515620" y="139065"/>
            <a:ext cx="2582545" cy="749935"/>
          </a:xfrm>
          <a:prstGeom prst="roundRect">
            <a:avLst>
              <a:gd name="adj" fmla="val 0"/>
            </a:avLst>
          </a:prstGeom>
          <a:solidFill>
            <a:srgbClr val="1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sz="3600">
                <a:solidFill>
                  <a:schemeClr val="bg2"/>
                </a:solidFill>
                <a:ea typeface="黑体" panose="02010609060101010101" charset="-122"/>
                <a:sym typeface="+mn-ea"/>
              </a:rPr>
              <a:t>【读材料】</a:t>
            </a:r>
            <a:endParaRPr lang="zh-CN" altLang="en-US" sz="3600" dirty="0">
              <a:solidFill>
                <a:schemeClr val="bg2"/>
              </a:solidFill>
              <a:ea typeface="黑体" panose="02010609060101010101" charset="-122"/>
              <a:cs typeface="+mn-ea"/>
              <a:sym typeface="+mn-ea"/>
            </a:endParaRPr>
          </a:p>
        </p:txBody>
      </p:sp>
      <p:sp>
        <p:nvSpPr>
          <p:cNvPr id="10" name="深度视觉·原创设计 https://www.docer.com/works?userid=22383862"/>
          <p:cNvSpPr/>
          <p:nvPr/>
        </p:nvSpPr>
        <p:spPr>
          <a:xfrm>
            <a:off x="2949459" y="481467"/>
            <a:ext cx="297163" cy="31364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 name="矩形 6"/>
          <p:cNvSpPr/>
          <p:nvPr>
            <p:custDataLst>
              <p:tags r:id="rId1"/>
            </p:custDataLst>
          </p:nvPr>
        </p:nvSpPr>
        <p:spPr>
          <a:xfrm>
            <a:off x="274320" y="3525520"/>
            <a:ext cx="11901170" cy="3112135"/>
          </a:xfrm>
          <a:prstGeom prst="rect">
            <a:avLst/>
          </a:prstGeom>
          <a:noFill/>
          <a:ln w="28575" cmpd="sng">
            <a:solidFill>
              <a:srgbClr val="C00000"/>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6" name="文本框 5"/>
          <p:cNvSpPr txBox="1"/>
          <p:nvPr/>
        </p:nvSpPr>
        <p:spPr>
          <a:xfrm>
            <a:off x="290830" y="996315"/>
            <a:ext cx="11674475" cy="2535555"/>
          </a:xfrm>
          <a:prstGeom prst="rect">
            <a:avLst/>
          </a:prstGeom>
          <a:noFill/>
        </p:spPr>
        <p:txBody>
          <a:bodyPr wrap="square" rtlCol="0" anchor="t">
            <a:noAutofit/>
          </a:bodyPr>
          <a:p>
            <a:pPr indent="326390" fontAlgn="auto">
              <a:lnSpc>
                <a:spcPct val="140000"/>
              </a:lnSpc>
            </a:pPr>
            <a:r>
              <a:rPr lang="zh-CN" sz="28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【逻辑关联】</a:t>
            </a:r>
            <a:r>
              <a:rPr sz="2800" b="1" u="sng">
                <a:solidFill>
                  <a:schemeClr val="accent1">
                    <a:lumMod val="75000"/>
                  </a:schemeClr>
                </a:solidFill>
                <a:latin typeface="宋体" panose="02010600030101010101" pitchFamily="2" charset="-122"/>
                <a:ea typeface="宋体" panose="02010600030101010101" pitchFamily="2" charset="-122"/>
                <a:cs typeface="宋体" panose="02010600030101010101" pitchFamily="2" charset="-122"/>
                <a:sym typeface="+mn-ea"/>
              </a:rPr>
              <a:t>本题具有较强的思辨性，考生可以思考的维度很多：</a:t>
            </a:r>
            <a:endParaRPr lang="zh-CN" sz="2800" b="1">
              <a:solidFill>
                <a:srgbClr val="C00000"/>
              </a:solidFill>
              <a:latin typeface="宋体" panose="02010600030101010101" pitchFamily="2" charset="-122"/>
              <a:ea typeface="宋体" panose="02010600030101010101" pitchFamily="2" charset="-122"/>
              <a:cs typeface="宋体" panose="02010600030101010101" pitchFamily="2" charset="-122"/>
              <a:sym typeface="+mn-ea"/>
            </a:endParaRPr>
          </a:p>
          <a:p>
            <a:pPr indent="326390" fontAlgn="auto">
              <a:lnSpc>
                <a:spcPct val="140000"/>
              </a:lnSpc>
            </a:pPr>
            <a:r>
              <a:rPr lang="en-US" sz="2800" b="1">
                <a:latin typeface="宋体" panose="02010600030101010101" pitchFamily="2" charset="-122"/>
                <a:ea typeface="宋体" panose="02010600030101010101" pitchFamily="2" charset="-122"/>
                <a:cs typeface="宋体" panose="02010600030101010101" pitchFamily="2" charset="-122"/>
                <a:sym typeface="+mn-ea"/>
              </a:rPr>
              <a:t>  </a:t>
            </a:r>
            <a:r>
              <a:rPr sz="2800" b="1">
                <a:latin typeface="宋体" panose="02010600030101010101" pitchFamily="2" charset="-122"/>
                <a:ea typeface="宋体" panose="02010600030101010101" pitchFamily="2" charset="-122"/>
                <a:cs typeface="宋体" panose="02010600030101010101" pitchFamily="2" charset="-122"/>
                <a:sym typeface="+mn-ea"/>
              </a:rPr>
              <a:t>当下时代飞速发展，科技创新日新月异，各领域新问题层出不穷，如人工智能伦理困境、基因编辑等潜在风险。科学界既要精准抛出问题，为后续钻研找准靶点；又得迅速、妥善解题，让成果惠及大众。</a:t>
            </a:r>
            <a:endParaRPr sz="2800" b="1">
              <a:latin typeface="宋体" panose="02010600030101010101" pitchFamily="2" charset="-122"/>
              <a:ea typeface="宋体" panose="02010600030101010101" pitchFamily="2" charset="-122"/>
              <a:cs typeface="宋体" panose="02010600030101010101" pitchFamily="2" charset="-122"/>
              <a:sym typeface="+mn-ea"/>
            </a:endParaRPr>
          </a:p>
          <a:p>
            <a:pPr indent="326390" fontAlgn="auto">
              <a:lnSpc>
                <a:spcPct val="140000"/>
              </a:lnSpc>
            </a:pPr>
            <a:r>
              <a:rPr lang="en-US" sz="2800" b="1">
                <a:latin typeface="宋体" panose="02010600030101010101" pitchFamily="2" charset="-122"/>
                <a:ea typeface="宋体" panose="02010600030101010101" pitchFamily="2" charset="-122"/>
                <a:cs typeface="宋体" panose="02010600030101010101" pitchFamily="2" charset="-122"/>
                <a:sym typeface="+mn-ea"/>
              </a:rPr>
              <a:t>  </a:t>
            </a:r>
            <a:r>
              <a:rPr sz="2800" b="1">
                <a:latin typeface="宋体" panose="02010600030101010101" pitchFamily="2" charset="-122"/>
                <a:ea typeface="宋体" panose="02010600030101010101" pitchFamily="2" charset="-122"/>
                <a:cs typeface="宋体" panose="02010600030101010101" pitchFamily="2" charset="-122"/>
                <a:sym typeface="+mn-ea"/>
              </a:rPr>
              <a:t>作文的核心即要求考生对材料给出的信息作出自己的判断。既可以是</a:t>
            </a:r>
            <a:r>
              <a:rPr sz="2800" b="1">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认同材料的观点</a:t>
            </a:r>
            <a:r>
              <a:rPr sz="2800" b="1">
                <a:latin typeface="宋体" panose="02010600030101010101" pitchFamily="2" charset="-122"/>
                <a:ea typeface="宋体" panose="02010600030101010101" pitchFamily="2" charset="-122"/>
                <a:cs typeface="宋体" panose="02010600030101010101" pitchFamily="2" charset="-122"/>
                <a:sym typeface="+mn-ea"/>
              </a:rPr>
              <a:t>，</a:t>
            </a:r>
            <a:r>
              <a:rPr sz="2800" b="1" u="sng">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认为提出一个问题最能引导和发展人类创造力</a:t>
            </a:r>
            <a:r>
              <a:rPr sz="2800" b="1">
                <a:latin typeface="宋体" panose="02010600030101010101" pitchFamily="2" charset="-122"/>
                <a:ea typeface="宋体" panose="02010600030101010101" pitchFamily="2" charset="-122"/>
                <a:cs typeface="宋体" panose="02010600030101010101" pitchFamily="2" charset="-122"/>
                <a:sym typeface="+mn-ea"/>
              </a:rPr>
              <a:t>；也可以</a:t>
            </a:r>
            <a:r>
              <a:rPr sz="2800" b="1">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另辟蹊径</a:t>
            </a:r>
            <a:r>
              <a:rPr sz="2800" b="1">
                <a:latin typeface="宋体" panose="02010600030101010101" pitchFamily="2" charset="-122"/>
                <a:ea typeface="宋体" panose="02010600030101010101" pitchFamily="2" charset="-122"/>
                <a:cs typeface="宋体" panose="02010600030101010101" pitchFamily="2" charset="-122"/>
                <a:sym typeface="+mn-ea"/>
              </a:rPr>
              <a:t>，</a:t>
            </a:r>
            <a:r>
              <a:rPr sz="2800" b="1" u="sng">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认为回答一个问题最能体现和发展人类创造力</a:t>
            </a:r>
            <a:r>
              <a:rPr sz="2800" b="1">
                <a:latin typeface="宋体" panose="02010600030101010101" pitchFamily="2" charset="-122"/>
                <a:ea typeface="宋体" panose="02010600030101010101" pitchFamily="2" charset="-122"/>
                <a:cs typeface="宋体" panose="02010600030101010101" pitchFamily="2" charset="-122"/>
                <a:sym typeface="+mn-ea"/>
              </a:rPr>
              <a:t>；亦可以</a:t>
            </a:r>
            <a:r>
              <a:rPr sz="2800" b="1">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辩证思考</a:t>
            </a:r>
            <a:r>
              <a:rPr sz="2800" b="1">
                <a:latin typeface="宋体" panose="02010600030101010101" pitchFamily="2" charset="-122"/>
                <a:ea typeface="宋体" panose="02010600030101010101" pitchFamily="2" charset="-122"/>
                <a:cs typeface="宋体" panose="02010600030101010101" pitchFamily="2" charset="-122"/>
                <a:sym typeface="+mn-ea"/>
              </a:rPr>
              <a:t>，阐述</a:t>
            </a:r>
            <a:r>
              <a:rPr sz="2800" b="1" u="sng">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不管提出问题还是回答问题，都可以从不同角度共同对引导、发展人类创造力的作用。</a:t>
            </a:r>
            <a:endParaRPr sz="2800" b="1" u="sng">
              <a:solidFill>
                <a:srgbClr val="C0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 name="文本框 1"/>
          <p:cNvSpPr txBox="1"/>
          <p:nvPr/>
        </p:nvSpPr>
        <p:spPr>
          <a:xfrm>
            <a:off x="3474085" y="309880"/>
            <a:ext cx="1605280" cy="521970"/>
          </a:xfrm>
          <a:prstGeom prst="rect">
            <a:avLst/>
          </a:prstGeom>
          <a:noFill/>
        </p:spPr>
        <p:txBody>
          <a:bodyPr wrap="none" rtlCol="0" anchor="t">
            <a:spAutoFit/>
          </a:bodyPr>
          <a:p>
            <a:r>
              <a:rPr lang="zh-CN" sz="2800" b="1">
                <a:effectLst>
                  <a:outerShdw blurRad="38100" dist="19050" dir="2700000" algn="tl" rotWithShape="0">
                    <a:schemeClr val="dk1">
                      <a:alpha val="40000"/>
                    </a:schemeClr>
                  </a:outerShdw>
                </a:effectLst>
                <a:latin typeface="+mj-ea"/>
                <a:ea typeface="+mj-ea"/>
                <a:cs typeface="宋体" panose="02010600030101010101" pitchFamily="2" charset="-122"/>
                <a:sym typeface="+mn-ea"/>
              </a:rPr>
              <a:t>划分层次</a:t>
            </a:r>
            <a:endParaRPr lang="zh-CN" sz="2800" b="1">
              <a:effectLst>
                <a:outerShdw blurRad="38100" dist="19050" dir="2700000" algn="tl" rotWithShape="0">
                  <a:schemeClr val="dk1">
                    <a:alpha val="40000"/>
                  </a:schemeClr>
                </a:outerShdw>
              </a:effectLst>
              <a:latin typeface="+mj-ea"/>
              <a:ea typeface="+mj-ea"/>
              <a:cs typeface="宋体" panose="02010600030101010101" pitchFamily="2" charset="-122"/>
              <a:sym typeface="+mn-ea"/>
            </a:endParaRPr>
          </a:p>
        </p:txBody>
      </p:sp>
      <p:sp>
        <p:nvSpPr>
          <p:cNvPr id="14" name="右箭头 13"/>
          <p:cNvSpPr/>
          <p:nvPr>
            <p:custDataLst>
              <p:tags r:id="rId2"/>
            </p:custDataLst>
          </p:nvPr>
        </p:nvSpPr>
        <p:spPr>
          <a:xfrm>
            <a:off x="5173980" y="330200"/>
            <a:ext cx="795020" cy="46482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文本框 2"/>
          <p:cNvSpPr txBox="1"/>
          <p:nvPr>
            <p:custDataLst>
              <p:tags r:id="rId3"/>
            </p:custDataLst>
          </p:nvPr>
        </p:nvSpPr>
        <p:spPr>
          <a:xfrm>
            <a:off x="6063615" y="273050"/>
            <a:ext cx="1605280" cy="521970"/>
          </a:xfrm>
          <a:prstGeom prst="rect">
            <a:avLst/>
          </a:prstGeom>
          <a:noFill/>
        </p:spPr>
        <p:txBody>
          <a:bodyPr wrap="none" rtlCol="0" anchor="t">
            <a:spAutoFit/>
          </a:bodyPr>
          <a:p>
            <a:r>
              <a:rPr lang="zh-CN" sz="2800" b="1">
                <a:effectLst>
                  <a:outerShdw blurRad="38100" dist="19050" dir="2700000" algn="tl" rotWithShape="0">
                    <a:schemeClr val="dk1">
                      <a:alpha val="40000"/>
                    </a:schemeClr>
                  </a:outerShdw>
                </a:effectLst>
                <a:latin typeface="+mj-ea"/>
                <a:ea typeface="+mj-ea"/>
                <a:cs typeface="宋体" panose="02010600030101010101" pitchFamily="2" charset="-122"/>
                <a:sym typeface="+mn-ea"/>
              </a:rPr>
              <a:t>理清概念</a:t>
            </a:r>
            <a:endParaRPr lang="zh-CN" sz="2800" b="1">
              <a:effectLst>
                <a:outerShdw blurRad="38100" dist="19050" dir="2700000" algn="tl" rotWithShape="0">
                  <a:schemeClr val="dk1">
                    <a:alpha val="40000"/>
                  </a:schemeClr>
                </a:outerShdw>
              </a:effectLst>
              <a:latin typeface="+mj-ea"/>
              <a:ea typeface="+mj-ea"/>
              <a:cs typeface="宋体" panose="02010600030101010101" pitchFamily="2" charset="-122"/>
              <a:sym typeface="+mn-ea"/>
            </a:endParaRPr>
          </a:p>
        </p:txBody>
      </p:sp>
      <p:sp>
        <p:nvSpPr>
          <p:cNvPr id="4" name="右箭头 3"/>
          <p:cNvSpPr/>
          <p:nvPr>
            <p:custDataLst>
              <p:tags r:id="rId4"/>
            </p:custDataLst>
          </p:nvPr>
        </p:nvSpPr>
        <p:spPr>
          <a:xfrm>
            <a:off x="7739380" y="367030"/>
            <a:ext cx="795020" cy="46482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文本框 4"/>
          <p:cNvSpPr txBox="1"/>
          <p:nvPr>
            <p:custDataLst>
              <p:tags r:id="rId5"/>
            </p:custDataLst>
          </p:nvPr>
        </p:nvSpPr>
        <p:spPr>
          <a:xfrm>
            <a:off x="8653145" y="273050"/>
            <a:ext cx="2316480" cy="521970"/>
          </a:xfrm>
          <a:prstGeom prst="rect">
            <a:avLst/>
          </a:prstGeom>
          <a:noFill/>
        </p:spPr>
        <p:txBody>
          <a:bodyPr wrap="none" rtlCol="0" anchor="t">
            <a:spAutoFit/>
          </a:bodyPr>
          <a:p>
            <a:r>
              <a:rPr lang="zh-CN" sz="2800" b="1">
                <a:effectLst>
                  <a:outerShdw blurRad="38100" dist="19050" dir="2700000" algn="tl" rotWithShape="0">
                    <a:schemeClr val="dk1">
                      <a:alpha val="40000"/>
                    </a:schemeClr>
                  </a:outerShdw>
                </a:effectLst>
                <a:latin typeface="+mj-ea"/>
                <a:ea typeface="+mj-ea"/>
                <a:cs typeface="宋体" panose="02010600030101010101" pitchFamily="2" charset="-122"/>
                <a:sym typeface="+mn-ea"/>
              </a:rPr>
              <a:t>分析逻辑关联</a:t>
            </a:r>
            <a:endParaRPr lang="zh-CN" sz="2800" b="1">
              <a:effectLst>
                <a:outerShdw blurRad="38100" dist="19050" dir="2700000" algn="tl" rotWithShape="0">
                  <a:schemeClr val="dk1">
                    <a:alpha val="40000"/>
                  </a:schemeClr>
                </a:outerShdw>
              </a:effectLst>
              <a:latin typeface="+mj-ea"/>
              <a:ea typeface="+mj-ea"/>
              <a:cs typeface="宋体" panose="02010600030101010101" pitchFamily="2" charset="-122"/>
              <a:sym typeface="+mn-ea"/>
            </a:endParaRPr>
          </a:p>
        </p:txBody>
      </p:sp>
      <p:sp>
        <p:nvSpPr>
          <p:cNvPr id="9" name="矩形 8"/>
          <p:cNvSpPr/>
          <p:nvPr>
            <p:custDataLst>
              <p:tags r:id="rId6"/>
            </p:custDataLst>
          </p:nvPr>
        </p:nvSpPr>
        <p:spPr>
          <a:xfrm>
            <a:off x="290830" y="996315"/>
            <a:ext cx="11901170" cy="2503170"/>
          </a:xfrm>
          <a:prstGeom prst="rect">
            <a:avLst/>
          </a:prstGeom>
          <a:noFill/>
          <a:ln w="12700" cmpd="sng">
            <a:solidFill>
              <a:srgbClr val="10534B"/>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p:cNvSpPr/>
          <p:nvPr>
            <p:custDataLst>
              <p:tags r:id="rId1"/>
            </p:custDataLst>
          </p:nvPr>
        </p:nvSpPr>
        <p:spPr>
          <a:xfrm>
            <a:off x="3376522" y="709522"/>
            <a:ext cx="5438956" cy="5438956"/>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50000"/>
                </a:schemeClr>
              </a:solidFill>
            </a:endParaRPr>
          </a:p>
        </p:txBody>
      </p:sp>
      <p:cxnSp>
        <p:nvCxnSpPr>
          <p:cNvPr id="2" name="直接连接符 1"/>
          <p:cNvCxnSpPr/>
          <p:nvPr>
            <p:custDataLst>
              <p:tags r:id="rId2"/>
            </p:custDataLst>
          </p:nvPr>
        </p:nvCxnSpPr>
        <p:spPr>
          <a:xfrm>
            <a:off x="1550574" y="340678"/>
            <a:ext cx="7482205" cy="10160"/>
          </a:xfrm>
          <a:prstGeom prst="line">
            <a:avLst/>
          </a:prstGeom>
          <a:ln w="12700">
            <a:gradFill>
              <a:gsLst>
                <a:gs pos="41000">
                  <a:srgbClr val="002060"/>
                </a:gs>
                <a:gs pos="100000">
                  <a:srgbClr val="808080"/>
                </a:gs>
                <a:gs pos="100000">
                  <a:schemeClr val="bg1"/>
                </a:gs>
                <a:gs pos="100000">
                  <a:schemeClr val="tx1"/>
                </a:gs>
                <a:gs pos="100000">
                  <a:schemeClr val="bg1"/>
                </a:gs>
              </a:gsLst>
              <a:lin ang="5400000" scaled="1"/>
            </a:gradFill>
          </a:ln>
        </p:spPr>
        <p:style>
          <a:lnRef idx="1">
            <a:schemeClr val="dk1"/>
          </a:lnRef>
          <a:fillRef idx="0">
            <a:schemeClr val="dk1"/>
          </a:fillRef>
          <a:effectRef idx="0">
            <a:schemeClr val="dk1"/>
          </a:effectRef>
          <a:fontRef idx="minor">
            <a:schemeClr val="tx1"/>
          </a:fontRef>
        </p:style>
      </p:cxnSp>
      <p:sp>
        <p:nvSpPr>
          <p:cNvPr id="3" name="文本框 2"/>
          <p:cNvSpPr txBox="1"/>
          <p:nvPr>
            <p:custDataLst>
              <p:tags r:id="rId3"/>
            </p:custDataLst>
          </p:nvPr>
        </p:nvSpPr>
        <p:spPr>
          <a:xfrm>
            <a:off x="779780" y="156845"/>
            <a:ext cx="1788160" cy="368300"/>
          </a:xfrm>
          <a:prstGeom prst="rect">
            <a:avLst/>
          </a:prstGeom>
          <a:noFill/>
          <a:ln>
            <a:noFill/>
          </a:ln>
        </p:spPr>
        <p:txBody>
          <a:bodyPr wrap="square" rtlCol="0">
            <a:noAutofit/>
          </a:bodyPr>
          <a:p>
            <a:r>
              <a:rPr lang="zh-CN" altLang="en-US" dirty="0" smtClean="0">
                <a:solidFill>
                  <a:srgbClr val="152340"/>
                </a:solidFill>
                <a:latin typeface="汉仪雅酷黑 65W" panose="020B0604020202020204" charset="-122"/>
                <a:ea typeface="汉仪雅酷黑 65W" panose="020B0604020202020204" charset="-122"/>
                <a:cs typeface="汉仪雅酷黑 65W" panose="020B0604020202020204" charset="-122"/>
                <a:sym typeface="汉仪中圆简" panose="02010600000101010101" charset="-122"/>
              </a:rPr>
              <a:t>作</a:t>
            </a:r>
            <a:r>
              <a:rPr lang="en-US" altLang="zh-CN" dirty="0" smtClean="0">
                <a:solidFill>
                  <a:srgbClr val="152340"/>
                </a:solidFill>
                <a:latin typeface="汉仪雅酷黑 65W" panose="020B0604020202020204" charset="-122"/>
                <a:ea typeface="汉仪雅酷黑 65W" panose="020B0604020202020204" charset="-122"/>
                <a:cs typeface="汉仪雅酷黑 65W" panose="020B0604020202020204" charset="-122"/>
                <a:sym typeface="汉仪中圆简" panose="02010600000101010101" charset="-122"/>
              </a:rPr>
              <a:t> </a:t>
            </a:r>
            <a:r>
              <a:rPr lang="zh-CN" altLang="en-US" dirty="0" smtClean="0">
                <a:solidFill>
                  <a:srgbClr val="152340"/>
                </a:solidFill>
                <a:latin typeface="汉仪雅酷黑 65W" panose="020B0604020202020204" charset="-122"/>
                <a:ea typeface="汉仪雅酷黑 65W" panose="020B0604020202020204" charset="-122"/>
                <a:cs typeface="汉仪雅酷黑 65W" panose="020B0604020202020204" charset="-122"/>
                <a:sym typeface="汉仪中圆简" panose="02010600000101010101" charset="-122"/>
              </a:rPr>
              <a:t>文</a:t>
            </a:r>
            <a:endParaRPr lang="zh-CN" altLang="en-US" dirty="0" smtClean="0">
              <a:solidFill>
                <a:srgbClr val="152340"/>
              </a:solidFill>
              <a:latin typeface="汉仪雅酷黑 65W" panose="020B0604020202020204" charset="-122"/>
              <a:ea typeface="汉仪雅酷黑 65W" panose="020B0604020202020204" charset="-122"/>
              <a:cs typeface="汉仪雅酷黑 65W" panose="020B0604020202020204" charset="-122"/>
              <a:sym typeface="汉仪中圆简" panose="02010600000101010101" charset="-122"/>
            </a:endParaRPr>
          </a:p>
        </p:txBody>
      </p:sp>
      <p:cxnSp>
        <p:nvCxnSpPr>
          <p:cNvPr id="4" name="直接连接符 3"/>
          <p:cNvCxnSpPr/>
          <p:nvPr userDrawn="1">
            <p:custDataLst>
              <p:tags r:id="rId4"/>
            </p:custDataLst>
          </p:nvPr>
        </p:nvCxnSpPr>
        <p:spPr>
          <a:xfrm flipV="1">
            <a:off x="269159" y="525236"/>
            <a:ext cx="0" cy="4896000"/>
          </a:xfrm>
          <a:prstGeom prst="line">
            <a:avLst/>
          </a:prstGeom>
          <a:ln w="25400">
            <a:gradFill>
              <a:gsLst>
                <a:gs pos="41000">
                  <a:srgbClr val="002060"/>
                </a:gs>
                <a:gs pos="100000">
                  <a:srgbClr val="808080"/>
                </a:gs>
                <a:gs pos="100000">
                  <a:schemeClr val="bg1"/>
                </a:gs>
                <a:gs pos="100000">
                  <a:schemeClr val="tx1"/>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矩形: 圆顶角 5"/>
          <p:cNvSpPr/>
          <p:nvPr userDrawn="1">
            <p:custDataLst>
              <p:tags r:id="rId5"/>
            </p:custDataLst>
          </p:nvPr>
        </p:nvSpPr>
        <p:spPr>
          <a:xfrm rot="5400000" flipH="1">
            <a:off x="1573530" y="-779145"/>
            <a:ext cx="730250" cy="3338830"/>
          </a:xfrm>
          <a:prstGeom prst="round2SameRect">
            <a:avLst>
              <a:gd name="adj1" fmla="val 50000"/>
              <a:gd name="adj2" fmla="val 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9" name="文本框 8"/>
          <p:cNvSpPr txBox="1"/>
          <p:nvPr/>
        </p:nvSpPr>
        <p:spPr>
          <a:xfrm>
            <a:off x="556260" y="528320"/>
            <a:ext cx="2880360" cy="706755"/>
          </a:xfrm>
          <a:prstGeom prst="rect">
            <a:avLst/>
          </a:prstGeom>
          <a:noFill/>
        </p:spPr>
        <p:txBody>
          <a:bodyPr wrap="square" rtlCol="0" anchor="t">
            <a:spAutoFit/>
          </a:bodyPr>
          <a:p>
            <a:r>
              <a:rPr lang="zh-CN" altLang="en-US" sz="4000" b="1" noProof="0">
                <a:latin typeface="汉仪雅酷黑 65W" panose="020B0604020202020204" charset="-122"/>
                <a:ea typeface="汉仪雅酷黑 65W" panose="020B0604020202020204" charset="-122"/>
                <a:cs typeface="汉仪雅酷黑 65W" panose="020B0604020202020204" charset="-122"/>
                <a:sym typeface="+mn-ea"/>
              </a:rPr>
              <a:t>材料分析</a:t>
            </a:r>
            <a:endParaRPr lang="zh-CN" altLang="en-US" sz="4000" b="1" noProof="0">
              <a:latin typeface="汉仪雅酷黑 65W" panose="020B0604020202020204" charset="-122"/>
              <a:ea typeface="汉仪雅酷黑 65W" panose="020B0604020202020204" charset="-122"/>
              <a:cs typeface="汉仪雅酷黑 65W" panose="020B0604020202020204" charset="-122"/>
              <a:sym typeface="+mn-ea"/>
            </a:endParaRPr>
          </a:p>
        </p:txBody>
      </p:sp>
      <p:grpSp>
        <p:nvGrpSpPr>
          <p:cNvPr id="6" name="组合 5"/>
          <p:cNvGrpSpPr/>
          <p:nvPr/>
        </p:nvGrpSpPr>
        <p:grpSpPr>
          <a:xfrm>
            <a:off x="3071495" y="4797425"/>
            <a:ext cx="4117340" cy="1867535"/>
            <a:chOff x="4906" y="6736"/>
            <a:chExt cx="6484" cy="2517"/>
          </a:xfrm>
        </p:grpSpPr>
        <p:sp>
          <p:nvSpPr>
            <p:cNvPr id="18" name="矩形 17"/>
            <p:cNvSpPr/>
            <p:nvPr>
              <p:custDataLst>
                <p:tags r:id="rId6"/>
              </p:custDataLst>
            </p:nvPr>
          </p:nvSpPr>
          <p:spPr>
            <a:xfrm>
              <a:off x="5202" y="6736"/>
              <a:ext cx="5937" cy="2414"/>
            </a:xfrm>
            <a:prstGeom prst="rect">
              <a:avLst/>
            </a:prstGeom>
            <a:solidFill>
              <a:srgbClr val="1F74AD"/>
            </a:solidFill>
            <a:ln w="19050">
              <a:solidFill>
                <a:srgbClr val="1F74AD">
                  <a:lumMod val="75000"/>
                </a:srgbClr>
              </a:solidFill>
            </a:ln>
          </p:spPr>
          <p:style>
            <a:lnRef idx="2">
              <a:sysClr val="window" lastClr="FFFFFF">
                <a:hueOff val="0"/>
                <a:satOff val="0"/>
                <a:lumOff val="0"/>
                <a:alphaOff val="0"/>
              </a:sysClr>
            </a:lnRef>
            <a:fillRef idx="1">
              <a:srgbClr val="1F74AD">
                <a:hueOff val="0"/>
                <a:satOff val="0"/>
                <a:lumOff val="0"/>
                <a:alphaOff val="0"/>
              </a:srgbClr>
            </a:fillRef>
            <a:effectRef idx="0">
              <a:srgbClr val="1F74AD">
                <a:hueOff val="0"/>
                <a:satOff val="0"/>
                <a:lumOff val="0"/>
                <a:alphaOff val="0"/>
              </a:srgbClr>
            </a:effectRef>
            <a:fontRef idx="minor">
              <a:sysClr val="window" lastClr="FFFFFF"/>
            </a:fontRef>
          </p:style>
          <p:txBody>
            <a:bodyPr spcFirstLastPara="0" vert="horz" wrap="square" lIns="68137" tIns="68137" rIns="68137" bIns="68137" numCol="1" spcCol="1270" anchor="ctr" anchorCtr="0">
              <a:noAutofit/>
            </a:bodyPr>
            <a:p>
              <a:pPr lvl="0" algn="ctr" defTabSz="2578100">
                <a:lnSpc>
                  <a:spcPct val="90000"/>
                </a:lnSpc>
                <a:spcBef>
                  <a:spcPct val="0"/>
                </a:spcBef>
                <a:spcAft>
                  <a:spcPct val="35000"/>
                </a:spcAft>
              </a:pPr>
              <a:endParaRPr lang="en-US" altLang="zh-CN" sz="2800">
                <a:solidFill>
                  <a:sysClr val="window" lastClr="FFFFFF"/>
                </a:solidFill>
              </a:endParaRPr>
            </a:p>
          </p:txBody>
        </p:sp>
        <p:sp>
          <p:nvSpPr>
            <p:cNvPr id="12" name="文本框 11"/>
            <p:cNvSpPr txBox="1"/>
            <p:nvPr>
              <p:custDataLst>
                <p:tags r:id="rId7"/>
              </p:custDataLst>
            </p:nvPr>
          </p:nvSpPr>
          <p:spPr>
            <a:xfrm>
              <a:off x="4906" y="6736"/>
              <a:ext cx="6484" cy="2517"/>
            </a:xfrm>
            <a:prstGeom prst="rect">
              <a:avLst/>
            </a:prstGeom>
            <a:noFill/>
          </p:spPr>
          <p:txBody>
            <a:bodyPr wrap="square" rtlCol="0" anchor="ctr" anchorCtr="0">
              <a:noAutofit/>
            </a:bodyPr>
            <a:p>
              <a:pPr indent="326390" fontAlgn="auto">
                <a:lnSpc>
                  <a:spcPct val="100000"/>
                </a:lnSpc>
              </a:pPr>
              <a:r>
                <a:rPr lang="zh-CN" sz="3600" b="1">
                  <a:solidFill>
                    <a:schemeClr val="bg2"/>
                  </a:solidFill>
                  <a:latin typeface="宋体" panose="02010600030101010101" pitchFamily="2" charset="-122"/>
                  <a:ea typeface="宋体" panose="02010600030101010101" pitchFamily="2" charset="-122"/>
                  <a:cs typeface="宋体" panose="02010600030101010101" pitchFamily="2" charset="-122"/>
                  <a:sym typeface="+mn-ea"/>
                </a:rPr>
                <a:t>两者</a:t>
              </a:r>
              <a:r>
                <a:rPr sz="3600" b="1">
                  <a:solidFill>
                    <a:schemeClr val="bg2"/>
                  </a:solidFill>
                  <a:latin typeface="宋体" panose="02010600030101010101" pitchFamily="2" charset="-122"/>
                  <a:ea typeface="宋体" panose="02010600030101010101" pitchFamily="2" charset="-122"/>
                  <a:cs typeface="宋体" panose="02010600030101010101" pitchFamily="2" charset="-122"/>
                  <a:sym typeface="+mn-ea"/>
                </a:rPr>
                <a:t>共同对引导、发展人类创造力的作用。</a:t>
              </a:r>
              <a:endParaRPr sz="3600" b="1">
                <a:solidFill>
                  <a:schemeClr val="bg2"/>
                </a:solidFill>
                <a:latin typeface="宋体" panose="02010600030101010101" pitchFamily="2" charset="-122"/>
                <a:ea typeface="宋体" panose="02010600030101010101" pitchFamily="2" charset="-122"/>
                <a:cs typeface="宋体" panose="02010600030101010101" pitchFamily="2" charset="-122"/>
                <a:sym typeface="+mn-ea"/>
              </a:endParaRPr>
            </a:p>
          </p:txBody>
        </p:sp>
      </p:grpSp>
      <p:sp>
        <p:nvSpPr>
          <p:cNvPr id="22" name="矩形 21"/>
          <p:cNvSpPr/>
          <p:nvPr>
            <p:custDataLst>
              <p:tags r:id="rId8"/>
            </p:custDataLst>
          </p:nvPr>
        </p:nvSpPr>
        <p:spPr>
          <a:xfrm>
            <a:off x="3303270" y="1071245"/>
            <a:ext cx="3726180" cy="1443990"/>
          </a:xfrm>
          <a:prstGeom prst="rect">
            <a:avLst/>
          </a:prstGeom>
          <a:solidFill>
            <a:srgbClr val="1F74AD"/>
          </a:solidFill>
          <a:ln w="19050">
            <a:solidFill>
              <a:srgbClr val="1F74AD">
                <a:lumMod val="75000"/>
              </a:srgbClr>
            </a:solidFill>
          </a:ln>
        </p:spPr>
        <p:style>
          <a:lnRef idx="2">
            <a:sysClr val="window" lastClr="FFFFFF">
              <a:hueOff val="0"/>
              <a:satOff val="0"/>
              <a:lumOff val="0"/>
              <a:alphaOff val="0"/>
            </a:sysClr>
          </a:lnRef>
          <a:fillRef idx="1">
            <a:srgbClr val="1F74AD">
              <a:hueOff val="0"/>
              <a:satOff val="0"/>
              <a:lumOff val="0"/>
              <a:alphaOff val="0"/>
            </a:srgbClr>
          </a:fillRef>
          <a:effectRef idx="0">
            <a:srgbClr val="1F74AD">
              <a:hueOff val="0"/>
              <a:satOff val="0"/>
              <a:lumOff val="0"/>
              <a:alphaOff val="0"/>
            </a:srgbClr>
          </a:effectRef>
          <a:fontRef idx="minor">
            <a:sysClr val="window" lastClr="FFFFFF"/>
          </a:fontRef>
        </p:style>
        <p:txBody>
          <a:bodyPr spcFirstLastPara="0" vert="horz" wrap="square" lIns="68137" tIns="68137" rIns="68137" bIns="68137" numCol="1" spcCol="1270" anchor="ctr" anchorCtr="0">
            <a:noAutofit/>
          </a:bodyPr>
          <a:p>
            <a:pPr lvl="0" algn="ctr" defTabSz="2578100">
              <a:lnSpc>
                <a:spcPct val="90000"/>
              </a:lnSpc>
              <a:spcBef>
                <a:spcPct val="0"/>
              </a:spcBef>
              <a:spcAft>
                <a:spcPct val="35000"/>
              </a:spcAft>
            </a:pPr>
            <a:r>
              <a:rPr sz="3600" b="1">
                <a:solidFill>
                  <a:schemeClr val="bg2"/>
                </a:solidFill>
                <a:latin typeface="宋体" panose="02010600030101010101" pitchFamily="2" charset="-122"/>
                <a:ea typeface="宋体" panose="02010600030101010101" pitchFamily="2" charset="-122"/>
                <a:cs typeface="宋体" panose="02010600030101010101" pitchFamily="2" charset="-122"/>
                <a:sym typeface="+mn-ea"/>
              </a:rPr>
              <a:t>提出一个问题最能引导和发展人类创造力</a:t>
            </a:r>
            <a:endParaRPr lang="zh-CN" altLang="zh-CN" sz="3600" b="1">
              <a:solidFill>
                <a:schemeClr val="bg2"/>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7" name="任意多边形: 形状 18"/>
          <p:cNvSpPr/>
          <p:nvPr>
            <p:custDataLst>
              <p:tags r:id="rId9"/>
            </p:custDataLst>
          </p:nvPr>
        </p:nvSpPr>
        <p:spPr>
          <a:xfrm rot="20570822">
            <a:off x="1268730" y="1423035"/>
            <a:ext cx="2299970" cy="2302510"/>
          </a:xfrm>
          <a:custGeom>
            <a:avLst/>
            <a:gdLst>
              <a:gd name="connsiteX0" fmla="*/ 0 w 1257468"/>
              <a:gd name="connsiteY0" fmla="*/ 17753 h 35507"/>
              <a:gd name="connsiteX1" fmla="*/ 1257468 w 1257468"/>
              <a:gd name="connsiteY1" fmla="*/ 17753 h 35507"/>
            </a:gdLst>
            <a:ahLst/>
            <a:cxnLst>
              <a:cxn ang="0">
                <a:pos x="connsiteX0" y="connsiteY0"/>
              </a:cxn>
              <a:cxn ang="0">
                <a:pos x="connsiteX1" y="connsiteY1"/>
              </a:cxn>
            </a:cxnLst>
            <a:rect l="l" t="t" r="r" b="b"/>
            <a:pathLst>
              <a:path w="1257468" h="35507">
                <a:moveTo>
                  <a:pt x="0" y="17753"/>
                </a:moveTo>
                <a:lnTo>
                  <a:pt x="1257468" y="17753"/>
                </a:lnTo>
              </a:path>
            </a:pathLst>
          </a:custGeom>
          <a:noFill/>
          <a:ln>
            <a:solidFill>
              <a:srgbClr val="1F74AD"/>
            </a:solidFill>
          </a:ln>
        </p:spPr>
        <p:style>
          <a:lnRef idx="2">
            <a:srgbClr val="1F74AD">
              <a:shade val="60000"/>
              <a:hueOff val="0"/>
              <a:satOff val="0"/>
              <a:lumOff val="0"/>
              <a:alphaOff val="0"/>
            </a:srgbClr>
          </a:lnRef>
          <a:fillRef idx="0">
            <a:scrgbClr r="0" g="0" b="0"/>
          </a:fillRef>
          <a:effectRef idx="0">
            <a:srgbClr val="1F74AD">
              <a:hueOff val="0"/>
              <a:satOff val="0"/>
              <a:lumOff val="0"/>
              <a:alphaOff val="0"/>
            </a:srgbClr>
          </a:effectRef>
          <a:fontRef idx="minor">
            <a:srgbClr val="000000">
              <a:hueOff val="0"/>
              <a:satOff val="0"/>
              <a:lumOff val="0"/>
              <a:alphaOff val="0"/>
            </a:srgbClr>
          </a:fontRef>
        </p:style>
        <p:txBody>
          <a:bodyPr spcFirstLastPara="0" vert="horz" wrap="square" lIns="609996" tIns="-13683" rIns="609998" bIns="-13684" numCol="1" spcCol="1270" anchor="ctr" anchorCtr="0">
            <a:noAutofit/>
          </a:bodyPr>
          <a:p>
            <a:pPr marL="0" lvl="0" indent="0" algn="ctr" defTabSz="222250">
              <a:lnSpc>
                <a:spcPct val="90000"/>
              </a:lnSpc>
              <a:spcBef>
                <a:spcPct val="0"/>
              </a:spcBef>
              <a:spcAft>
                <a:spcPct val="35000"/>
              </a:spcAft>
              <a:buNone/>
            </a:pPr>
            <a:endParaRPr lang="zh-CN" altLang="en-US" sz="500" kern="1200"/>
          </a:p>
        </p:txBody>
      </p:sp>
      <p:sp>
        <p:nvSpPr>
          <p:cNvPr id="28" name="任意多边形: 形状 24"/>
          <p:cNvSpPr/>
          <p:nvPr>
            <p:custDataLst>
              <p:tags r:id="rId10"/>
            </p:custDataLst>
          </p:nvPr>
        </p:nvSpPr>
        <p:spPr>
          <a:xfrm rot="1989177" flipV="1">
            <a:off x="1414145" y="4774565"/>
            <a:ext cx="2103120" cy="959485"/>
          </a:xfrm>
          <a:custGeom>
            <a:avLst/>
            <a:gdLst>
              <a:gd name="connsiteX0" fmla="*/ 0 w 1257468"/>
              <a:gd name="connsiteY0" fmla="*/ 17753 h 35507"/>
              <a:gd name="connsiteX1" fmla="*/ 1257468 w 1257468"/>
              <a:gd name="connsiteY1" fmla="*/ 17753 h 35507"/>
            </a:gdLst>
            <a:ahLst/>
            <a:cxnLst>
              <a:cxn ang="0">
                <a:pos x="connsiteX0" y="connsiteY0"/>
              </a:cxn>
              <a:cxn ang="0">
                <a:pos x="connsiteX1" y="connsiteY1"/>
              </a:cxn>
            </a:cxnLst>
            <a:rect l="l" t="t" r="r" b="b"/>
            <a:pathLst>
              <a:path w="1257468" h="35507">
                <a:moveTo>
                  <a:pt x="0" y="17753"/>
                </a:moveTo>
                <a:lnTo>
                  <a:pt x="1257468" y="17753"/>
                </a:lnTo>
              </a:path>
            </a:pathLst>
          </a:custGeom>
          <a:noFill/>
          <a:ln>
            <a:solidFill>
              <a:srgbClr val="1F74AD"/>
            </a:solidFill>
          </a:ln>
        </p:spPr>
        <p:style>
          <a:lnRef idx="2">
            <a:srgbClr val="1F74AD">
              <a:shade val="60000"/>
              <a:hueOff val="0"/>
              <a:satOff val="0"/>
              <a:lumOff val="0"/>
              <a:alphaOff val="0"/>
            </a:srgbClr>
          </a:lnRef>
          <a:fillRef idx="0">
            <a:scrgbClr r="0" g="0" b="0"/>
          </a:fillRef>
          <a:effectRef idx="0">
            <a:srgbClr val="1F74AD">
              <a:hueOff val="0"/>
              <a:satOff val="0"/>
              <a:lumOff val="0"/>
              <a:alphaOff val="0"/>
            </a:srgbClr>
          </a:effectRef>
          <a:fontRef idx="minor">
            <a:srgbClr val="000000">
              <a:hueOff val="0"/>
              <a:satOff val="0"/>
              <a:lumOff val="0"/>
              <a:alphaOff val="0"/>
            </a:srgbClr>
          </a:fontRef>
        </p:style>
        <p:txBody>
          <a:bodyPr spcFirstLastPara="0" vert="horz" wrap="square" lIns="609997" tIns="-13683" rIns="609997" bIns="-13684" numCol="1" spcCol="1270" anchor="ctr" anchorCtr="0">
            <a:noAutofit/>
          </a:bodyPr>
          <a:p>
            <a:pPr marL="0" lvl="0" indent="0" algn="ctr" defTabSz="222250">
              <a:lnSpc>
                <a:spcPct val="90000"/>
              </a:lnSpc>
              <a:spcBef>
                <a:spcPct val="0"/>
              </a:spcBef>
              <a:spcAft>
                <a:spcPct val="35000"/>
              </a:spcAft>
              <a:buNone/>
            </a:pPr>
            <a:endParaRPr lang="zh-CN" altLang="en-US" sz="500" kern="1200"/>
          </a:p>
        </p:txBody>
      </p:sp>
      <p:sp>
        <p:nvSpPr>
          <p:cNvPr id="30" name="矩形 29"/>
          <p:cNvSpPr/>
          <p:nvPr>
            <p:custDataLst>
              <p:tags r:id="rId11"/>
            </p:custDataLst>
          </p:nvPr>
        </p:nvSpPr>
        <p:spPr>
          <a:xfrm>
            <a:off x="481965" y="2717800"/>
            <a:ext cx="1066165" cy="2512060"/>
          </a:xfrm>
          <a:prstGeom prst="rect">
            <a:avLst/>
          </a:prstGeom>
          <a:solidFill>
            <a:srgbClr val="1F74AD"/>
          </a:solidFill>
          <a:ln w="19050">
            <a:solidFill>
              <a:srgbClr val="1F74AD">
                <a:lumMod val="75000"/>
              </a:srgbClr>
            </a:solidFill>
          </a:ln>
        </p:spPr>
        <p:style>
          <a:lnRef idx="2">
            <a:sysClr val="window" lastClr="FFFFFF">
              <a:hueOff val="0"/>
              <a:satOff val="0"/>
              <a:lumOff val="0"/>
              <a:alphaOff val="0"/>
            </a:sysClr>
          </a:lnRef>
          <a:fillRef idx="1">
            <a:srgbClr val="1F74AD">
              <a:hueOff val="0"/>
              <a:satOff val="0"/>
              <a:lumOff val="0"/>
              <a:alphaOff val="0"/>
            </a:srgbClr>
          </a:fillRef>
          <a:effectRef idx="0">
            <a:srgbClr val="1F74AD">
              <a:hueOff val="0"/>
              <a:satOff val="0"/>
              <a:lumOff val="0"/>
              <a:alphaOff val="0"/>
            </a:srgbClr>
          </a:effectRef>
          <a:fontRef idx="minor">
            <a:sysClr val="window" lastClr="FFFFFF"/>
          </a:fontRef>
        </p:style>
        <p:txBody>
          <a:bodyPr spcFirstLastPara="0" vert="horz" wrap="square" lIns="68137" tIns="68137" rIns="68137" bIns="68137" numCol="1" spcCol="1270" anchor="ctr" anchorCtr="0">
            <a:noAutofit/>
          </a:bodyPr>
          <a:p>
            <a:pPr lvl="0" algn="ctr" defTabSz="2578100">
              <a:lnSpc>
                <a:spcPct val="90000"/>
              </a:lnSpc>
              <a:spcBef>
                <a:spcPct val="0"/>
              </a:spcBef>
              <a:spcAft>
                <a:spcPct val="35000"/>
              </a:spcAft>
            </a:pPr>
            <a:r>
              <a:rPr lang="zh-CN" sz="3600" b="1">
                <a:solidFill>
                  <a:srgbClr val="FFFF00"/>
                </a:solidFill>
                <a:latin typeface="楷体" panose="02010609060101010101" charset="-122"/>
                <a:ea typeface="楷体" panose="02010609060101010101" charset="-122"/>
                <a:cs typeface="仿宋" panose="02010609060101010101" charset="-122"/>
                <a:sym typeface="+mn-ea"/>
              </a:rPr>
              <a:t>写</a:t>
            </a:r>
            <a:endParaRPr lang="zh-CN" sz="3600" b="1">
              <a:solidFill>
                <a:srgbClr val="FFFF00"/>
              </a:solidFill>
              <a:latin typeface="楷体" panose="02010609060101010101" charset="-122"/>
              <a:ea typeface="楷体" panose="02010609060101010101" charset="-122"/>
              <a:cs typeface="仿宋" panose="02010609060101010101" charset="-122"/>
              <a:sym typeface="+mn-ea"/>
            </a:endParaRPr>
          </a:p>
          <a:p>
            <a:pPr lvl="0" algn="ctr" defTabSz="2578100">
              <a:lnSpc>
                <a:spcPct val="90000"/>
              </a:lnSpc>
              <a:spcBef>
                <a:spcPct val="0"/>
              </a:spcBef>
              <a:spcAft>
                <a:spcPct val="35000"/>
              </a:spcAft>
            </a:pPr>
            <a:r>
              <a:rPr lang="zh-CN" sz="3600" b="1">
                <a:solidFill>
                  <a:srgbClr val="FFFF00"/>
                </a:solidFill>
                <a:latin typeface="楷体" panose="02010609060101010101" charset="-122"/>
                <a:ea typeface="楷体" panose="02010609060101010101" charset="-122"/>
                <a:cs typeface="仿宋" panose="02010609060101010101" charset="-122"/>
                <a:sym typeface="+mn-ea"/>
              </a:rPr>
              <a:t>作</a:t>
            </a:r>
            <a:endParaRPr lang="zh-CN" sz="3600" b="1">
              <a:solidFill>
                <a:srgbClr val="FFFF00"/>
              </a:solidFill>
              <a:latin typeface="楷体" panose="02010609060101010101" charset="-122"/>
              <a:ea typeface="楷体" panose="02010609060101010101" charset="-122"/>
              <a:cs typeface="仿宋" panose="02010609060101010101" charset="-122"/>
              <a:sym typeface="+mn-ea"/>
            </a:endParaRPr>
          </a:p>
          <a:p>
            <a:pPr lvl="0" algn="ctr" defTabSz="2578100">
              <a:lnSpc>
                <a:spcPct val="90000"/>
              </a:lnSpc>
              <a:spcBef>
                <a:spcPct val="0"/>
              </a:spcBef>
              <a:spcAft>
                <a:spcPct val="35000"/>
              </a:spcAft>
            </a:pPr>
            <a:r>
              <a:rPr lang="zh-CN" sz="3600" b="1">
                <a:solidFill>
                  <a:srgbClr val="FFFF00"/>
                </a:solidFill>
                <a:latin typeface="楷体" panose="02010609060101010101" charset="-122"/>
                <a:ea typeface="楷体" panose="02010609060101010101" charset="-122"/>
                <a:cs typeface="仿宋" panose="02010609060101010101" charset="-122"/>
                <a:sym typeface="+mn-ea"/>
              </a:rPr>
              <a:t>要</a:t>
            </a:r>
            <a:endParaRPr lang="zh-CN" sz="3600" b="1">
              <a:solidFill>
                <a:srgbClr val="FFFF00"/>
              </a:solidFill>
              <a:latin typeface="楷体" panose="02010609060101010101" charset="-122"/>
              <a:ea typeface="楷体" panose="02010609060101010101" charset="-122"/>
              <a:cs typeface="仿宋" panose="02010609060101010101" charset="-122"/>
              <a:sym typeface="+mn-ea"/>
            </a:endParaRPr>
          </a:p>
          <a:p>
            <a:pPr lvl="0" algn="ctr" defTabSz="2578100">
              <a:lnSpc>
                <a:spcPct val="90000"/>
              </a:lnSpc>
              <a:spcBef>
                <a:spcPct val="0"/>
              </a:spcBef>
              <a:spcAft>
                <a:spcPct val="35000"/>
              </a:spcAft>
            </a:pPr>
            <a:r>
              <a:rPr lang="zh-CN" sz="3600" b="1">
                <a:solidFill>
                  <a:srgbClr val="FFFF00"/>
                </a:solidFill>
                <a:latin typeface="楷体" panose="02010609060101010101" charset="-122"/>
                <a:ea typeface="楷体" panose="02010609060101010101" charset="-122"/>
                <a:cs typeface="仿宋" panose="02010609060101010101" charset="-122"/>
                <a:sym typeface="+mn-ea"/>
              </a:rPr>
              <a:t>点</a:t>
            </a:r>
            <a:endParaRPr lang="zh-CN" altLang="zh-CN" sz="3600" b="1">
              <a:solidFill>
                <a:srgbClr val="FFFF00"/>
              </a:solidFill>
              <a:latin typeface="楷体" panose="02010609060101010101" charset="-122"/>
              <a:ea typeface="楷体" panose="02010609060101010101" charset="-122"/>
              <a:cs typeface="仿宋" panose="02010609060101010101" charset="-122"/>
              <a:sym typeface="+mn-ea"/>
            </a:endParaRPr>
          </a:p>
        </p:txBody>
      </p:sp>
      <p:sp>
        <p:nvSpPr>
          <p:cNvPr id="31" name="文本框 30"/>
          <p:cNvSpPr txBox="1"/>
          <p:nvPr/>
        </p:nvSpPr>
        <p:spPr>
          <a:xfrm>
            <a:off x="8215630" y="1655445"/>
            <a:ext cx="600075" cy="3348355"/>
          </a:xfrm>
          <a:prstGeom prst="rect">
            <a:avLst/>
          </a:prstGeom>
          <a:noFill/>
        </p:spPr>
        <p:txBody>
          <a:bodyPr wrap="square" rtlCol="0" anchor="t">
            <a:noAutofit/>
          </a:bodyPr>
          <a:p>
            <a:r>
              <a:rPr lang="zh-CN" sz="4000" b="1">
                <a:highlight>
                  <a:srgbClr val="FFFF00"/>
                </a:highlight>
                <a:latin typeface="仿宋" panose="02010609060101010101" charset="-122"/>
                <a:ea typeface="仿宋" panose="02010609060101010101" charset="-122"/>
                <a:cs typeface="仿宋" panose="02010609060101010101" charset="-122"/>
                <a:sym typeface="+mn-ea"/>
              </a:rPr>
              <a:t>关联互补，各有侧重</a:t>
            </a:r>
            <a:endParaRPr lang="zh-CN" altLang="en-US" sz="4000" b="1">
              <a:highlight>
                <a:srgbClr val="FFFF00"/>
              </a:highlight>
              <a:latin typeface="仿宋" panose="02010609060101010101" charset="-122"/>
              <a:ea typeface="仿宋" panose="02010609060101010101" charset="-122"/>
              <a:cs typeface="仿宋" panose="02010609060101010101" charset="-122"/>
              <a:sym typeface="+mn-ea"/>
            </a:endParaRPr>
          </a:p>
        </p:txBody>
      </p:sp>
      <p:sp>
        <p:nvSpPr>
          <p:cNvPr id="5" name="右大括号 4"/>
          <p:cNvSpPr/>
          <p:nvPr/>
        </p:nvSpPr>
        <p:spPr>
          <a:xfrm>
            <a:off x="7029450" y="1943735"/>
            <a:ext cx="882650" cy="3681095"/>
          </a:xfrm>
          <a:prstGeom prst="rightBrace">
            <a:avLst>
              <a:gd name="adj1" fmla="val 8333"/>
              <a:gd name="adj2" fmla="val 50796"/>
            </a:avLst>
          </a:prstGeom>
          <a:ln w="38100"/>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7" name="任意多边形: 形状 24"/>
          <p:cNvSpPr/>
          <p:nvPr>
            <p:custDataLst>
              <p:tags r:id="rId12"/>
            </p:custDataLst>
          </p:nvPr>
        </p:nvSpPr>
        <p:spPr>
          <a:xfrm rot="21369177" flipV="1">
            <a:off x="1109345" y="3543935"/>
            <a:ext cx="2239010" cy="959485"/>
          </a:xfrm>
          <a:custGeom>
            <a:avLst/>
            <a:gdLst>
              <a:gd name="connsiteX0" fmla="*/ 0 w 1257468"/>
              <a:gd name="connsiteY0" fmla="*/ 17753 h 35507"/>
              <a:gd name="connsiteX1" fmla="*/ 1257468 w 1257468"/>
              <a:gd name="connsiteY1" fmla="*/ 17753 h 35507"/>
            </a:gdLst>
            <a:ahLst/>
            <a:cxnLst>
              <a:cxn ang="0">
                <a:pos x="connsiteX0" y="connsiteY0"/>
              </a:cxn>
              <a:cxn ang="0">
                <a:pos x="connsiteX1" y="connsiteY1"/>
              </a:cxn>
            </a:cxnLst>
            <a:rect l="l" t="t" r="r" b="b"/>
            <a:pathLst>
              <a:path w="1257468" h="35507">
                <a:moveTo>
                  <a:pt x="0" y="17753"/>
                </a:moveTo>
                <a:lnTo>
                  <a:pt x="1257468" y="17753"/>
                </a:lnTo>
              </a:path>
            </a:pathLst>
          </a:custGeom>
          <a:noFill/>
          <a:ln>
            <a:solidFill>
              <a:srgbClr val="1F74AD"/>
            </a:solidFill>
          </a:ln>
        </p:spPr>
        <p:style>
          <a:lnRef idx="2">
            <a:srgbClr val="1F74AD">
              <a:shade val="60000"/>
              <a:hueOff val="0"/>
              <a:satOff val="0"/>
              <a:lumOff val="0"/>
              <a:alphaOff val="0"/>
            </a:srgbClr>
          </a:lnRef>
          <a:fillRef idx="0">
            <a:scrgbClr r="0" g="0" b="0"/>
          </a:fillRef>
          <a:effectRef idx="0">
            <a:srgbClr val="1F74AD">
              <a:hueOff val="0"/>
              <a:satOff val="0"/>
              <a:lumOff val="0"/>
              <a:alphaOff val="0"/>
            </a:srgbClr>
          </a:effectRef>
          <a:fontRef idx="minor">
            <a:srgbClr val="000000">
              <a:hueOff val="0"/>
              <a:satOff val="0"/>
              <a:lumOff val="0"/>
              <a:alphaOff val="0"/>
            </a:srgbClr>
          </a:fontRef>
        </p:style>
        <p:txBody>
          <a:bodyPr spcFirstLastPara="0" vert="horz" wrap="square" lIns="609997" tIns="-13683" rIns="609997" bIns="-13684" numCol="1" spcCol="1270" anchor="ctr" anchorCtr="0">
            <a:noAutofit/>
          </a:bodyPr>
          <a:p>
            <a:pPr marL="0" lvl="0" indent="0" algn="ctr" defTabSz="222250">
              <a:lnSpc>
                <a:spcPct val="90000"/>
              </a:lnSpc>
              <a:spcBef>
                <a:spcPct val="0"/>
              </a:spcBef>
              <a:spcAft>
                <a:spcPct val="35000"/>
              </a:spcAft>
              <a:buNone/>
            </a:pPr>
            <a:endParaRPr lang="zh-CN" altLang="en-US" sz="500" kern="1200"/>
          </a:p>
        </p:txBody>
      </p:sp>
      <p:sp>
        <p:nvSpPr>
          <p:cNvPr id="10" name="矩形 9"/>
          <p:cNvSpPr/>
          <p:nvPr>
            <p:custDataLst>
              <p:tags r:id="rId13"/>
            </p:custDataLst>
          </p:nvPr>
        </p:nvSpPr>
        <p:spPr>
          <a:xfrm>
            <a:off x="3321050" y="2717800"/>
            <a:ext cx="3867785" cy="1560195"/>
          </a:xfrm>
          <a:prstGeom prst="rect">
            <a:avLst/>
          </a:prstGeom>
          <a:solidFill>
            <a:srgbClr val="1F74AD"/>
          </a:solidFill>
          <a:ln w="19050">
            <a:solidFill>
              <a:srgbClr val="1F74AD">
                <a:lumMod val="75000"/>
              </a:srgbClr>
            </a:solidFill>
          </a:ln>
        </p:spPr>
        <p:style>
          <a:lnRef idx="2">
            <a:sysClr val="window" lastClr="FFFFFF">
              <a:hueOff val="0"/>
              <a:satOff val="0"/>
              <a:lumOff val="0"/>
              <a:alphaOff val="0"/>
            </a:sysClr>
          </a:lnRef>
          <a:fillRef idx="1">
            <a:srgbClr val="1F74AD">
              <a:hueOff val="0"/>
              <a:satOff val="0"/>
              <a:lumOff val="0"/>
              <a:alphaOff val="0"/>
            </a:srgbClr>
          </a:fillRef>
          <a:effectRef idx="0">
            <a:srgbClr val="1F74AD">
              <a:hueOff val="0"/>
              <a:satOff val="0"/>
              <a:lumOff val="0"/>
              <a:alphaOff val="0"/>
            </a:srgbClr>
          </a:effectRef>
          <a:fontRef idx="minor">
            <a:sysClr val="window" lastClr="FFFFFF"/>
          </a:fontRef>
        </p:style>
        <p:txBody>
          <a:bodyPr spcFirstLastPara="0" vert="horz" wrap="square" lIns="68137" tIns="68137" rIns="68137" bIns="68137" numCol="1" spcCol="1270" anchor="ctr" anchorCtr="0">
            <a:noAutofit/>
          </a:bodyPr>
          <a:p>
            <a:pPr lvl="0" algn="ctr" defTabSz="2578100">
              <a:lnSpc>
                <a:spcPct val="90000"/>
              </a:lnSpc>
              <a:spcAft>
                <a:spcPct val="35000"/>
              </a:spcAft>
              <a:buClrTx/>
              <a:buSzTx/>
              <a:buFontTx/>
            </a:pPr>
            <a:r>
              <a:rPr sz="3600" b="1">
                <a:solidFill>
                  <a:schemeClr val="bg2"/>
                </a:solidFill>
                <a:latin typeface="宋体" panose="02010600030101010101" pitchFamily="2" charset="-122"/>
                <a:ea typeface="宋体" panose="02010600030101010101" pitchFamily="2" charset="-122"/>
                <a:cs typeface="宋体" panose="02010600030101010101" pitchFamily="2" charset="-122"/>
                <a:sym typeface="+mn-ea"/>
              </a:rPr>
              <a:t>回答一个问题最能体现和发展人类创造力</a:t>
            </a:r>
            <a:endParaRPr sz="3600" b="1">
              <a:solidFill>
                <a:schemeClr val="bg2"/>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00" name="文本框 99"/>
          <p:cNvSpPr txBox="1"/>
          <p:nvPr/>
        </p:nvSpPr>
        <p:spPr>
          <a:xfrm>
            <a:off x="9255125" y="351155"/>
            <a:ext cx="2790825" cy="6407150"/>
          </a:xfrm>
          <a:prstGeom prst="rect">
            <a:avLst/>
          </a:prstGeom>
          <a:noFill/>
          <a:ln w="9525">
            <a:noFill/>
          </a:ln>
        </p:spPr>
        <p:txBody>
          <a:bodyPr wrap="square">
            <a:noAutofit/>
          </a:bodyPr>
          <a:p>
            <a:pPr indent="266700"/>
            <a:r>
              <a:rPr lang="zh-CN" sz="2800" b="1">
                <a:solidFill>
                  <a:srgbClr val="C00000"/>
                </a:solidFill>
                <a:ea typeface="宋体" panose="02010600030101010101" pitchFamily="2" charset="-122"/>
              </a:rPr>
              <a:t>注意点：</a:t>
            </a:r>
            <a:r>
              <a:rPr lang="zh-CN" sz="2800" b="1">
                <a:ea typeface="宋体" panose="02010600030101010101" pitchFamily="2" charset="-122"/>
              </a:rPr>
              <a:t>这个材料一共有三个关键词：</a:t>
            </a:r>
            <a:r>
              <a:rPr lang="en-US" sz="2800" b="1">
                <a:latin typeface="宋体" panose="02010600030101010101" pitchFamily="2" charset="-122"/>
                <a:ea typeface="宋体" panose="02010600030101010101" pitchFamily="2" charset="-122"/>
              </a:rPr>
              <a:t>“</a:t>
            </a:r>
            <a:r>
              <a:rPr lang="zh-CN" sz="2800" b="1">
                <a:ea typeface="宋体" panose="02010600030101010101" pitchFamily="2" charset="-122"/>
              </a:rPr>
              <a:t>人类最伟大的创造力”“提出一个问题”“回答一个问题”。作文要求建立概念之间的联系，注意材料</a:t>
            </a:r>
            <a:r>
              <a:rPr lang="zh-CN" sz="2800" b="1" u="sng">
                <a:solidFill>
                  <a:srgbClr val="C00000"/>
                </a:solidFill>
                <a:ea typeface="宋体" panose="02010600030101010101" pitchFamily="2" charset="-122"/>
              </a:rPr>
              <a:t>并非否定回答问题的积极作用，而是比较两者对创造力作用的程度。</a:t>
            </a:r>
            <a:endParaRPr lang="zh-CN" altLang="en-US" sz="2800" b="1" u="sng">
              <a:solidFill>
                <a:srgbClr val="C00000"/>
              </a:solidFill>
              <a:ea typeface="宋体" panose="02010600030101010101" pitchFamily="2" charset="-122"/>
            </a:endParaRPr>
          </a:p>
        </p:txBody>
      </p:sp>
    </p:spTree>
    <p:custDataLst>
      <p:tags r:id="rId1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dissolv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0"/>
                                        </p:tgtEl>
                                        <p:attrNameLst>
                                          <p:attrName>style.visibility</p:attrName>
                                        </p:attrNameLst>
                                      </p:cBhvr>
                                      <p:to>
                                        <p:strVal val="visible"/>
                                      </p:to>
                                    </p:set>
                                    <p:animEffect transition="in" filter="blinds(horizontal)">
                                      <p:cBhvr>
                                        <p:cTn id="3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31" grpId="0"/>
      <p:bldP spid="10" grpId="0" bldLvl="0" animBg="1"/>
      <p:bldP spid="22" grpId="1" bldLvl="0" animBg="1"/>
      <p:bldP spid="100"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深度视觉·原创设计 https://www.docer.com/works?userid=22383862"/>
          <p:cNvSpPr/>
          <p:nvPr/>
        </p:nvSpPr>
        <p:spPr>
          <a:xfrm>
            <a:off x="515620" y="123825"/>
            <a:ext cx="2146935" cy="765175"/>
          </a:xfrm>
          <a:prstGeom prst="roundRect">
            <a:avLst>
              <a:gd name="adj" fmla="val 0"/>
            </a:avLst>
          </a:prstGeom>
          <a:solidFill>
            <a:srgbClr val="1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sz="4000">
                <a:solidFill>
                  <a:schemeClr val="bg1"/>
                </a:solidFill>
                <a:ea typeface="黑体" panose="02010609060101010101" charset="-122"/>
                <a:sym typeface="+mn-ea"/>
              </a:rPr>
              <a:t>读任务</a:t>
            </a:r>
            <a:endParaRPr lang="zh-CN" altLang="en-US" sz="4000" dirty="0">
              <a:solidFill>
                <a:schemeClr val="bg1"/>
              </a:solidFill>
              <a:ea typeface="黑体" panose="02010609060101010101" charset="-122"/>
              <a:cs typeface="+mn-ea"/>
              <a:sym typeface="+mn-ea"/>
            </a:endParaRPr>
          </a:p>
        </p:txBody>
      </p:sp>
      <p:sp>
        <p:nvSpPr>
          <p:cNvPr id="10" name="深度视觉·原创设计 https://www.docer.com/works?userid=22383862"/>
          <p:cNvSpPr/>
          <p:nvPr/>
        </p:nvSpPr>
        <p:spPr>
          <a:xfrm>
            <a:off x="2258579" y="575447"/>
            <a:ext cx="297163" cy="31364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 name="矩形 6"/>
          <p:cNvSpPr/>
          <p:nvPr>
            <p:custDataLst>
              <p:tags r:id="rId1"/>
            </p:custDataLst>
          </p:nvPr>
        </p:nvSpPr>
        <p:spPr>
          <a:xfrm>
            <a:off x="515620" y="1472565"/>
            <a:ext cx="11396980" cy="5152390"/>
          </a:xfrm>
          <a:prstGeom prst="rect">
            <a:avLst/>
          </a:prstGeom>
          <a:noFill/>
          <a:ln w="12700" cmpd="sng">
            <a:solidFill>
              <a:srgbClr val="10534B"/>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3" name="文本框 2"/>
          <p:cNvSpPr txBox="1"/>
          <p:nvPr>
            <p:custDataLst>
              <p:tags r:id="rId2"/>
            </p:custDataLst>
          </p:nvPr>
        </p:nvSpPr>
        <p:spPr>
          <a:xfrm>
            <a:off x="515620" y="889000"/>
            <a:ext cx="11396980" cy="583565"/>
          </a:xfrm>
          <a:prstGeom prst="rect">
            <a:avLst/>
          </a:prstGeom>
          <a:noFill/>
          <a:ln>
            <a:solidFill>
              <a:schemeClr val="tx1"/>
            </a:solidFill>
          </a:ln>
        </p:spPr>
        <p:txBody>
          <a:bodyPr wrap="square" rtlCol="0" anchor="t">
            <a:spAutoFit/>
          </a:bodyPr>
          <a:p>
            <a:r>
              <a:rPr lang="zh-CN" altLang="en-US" sz="3200" b="1">
                <a:latin typeface="宋体" panose="02010600030101010101" pitchFamily="2" charset="-122"/>
                <a:ea typeface="宋体" panose="02010600030101010101" pitchFamily="2" charset="-122"/>
                <a:cs typeface="宋体" panose="02010600030101010101" pitchFamily="2" charset="-122"/>
                <a:sym typeface="+mn-ea"/>
              </a:rPr>
              <a:t>以上材料引发了你怎样的联想和思考？请写一篇文章。</a:t>
            </a:r>
            <a:endParaRPr lang="zh-CN" altLang="en-US" sz="3200" b="1">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 name="文本框 3"/>
          <p:cNvSpPr txBox="1"/>
          <p:nvPr>
            <p:custDataLst>
              <p:tags r:id="rId3"/>
            </p:custDataLst>
          </p:nvPr>
        </p:nvSpPr>
        <p:spPr>
          <a:xfrm>
            <a:off x="605790" y="1595755"/>
            <a:ext cx="10980420" cy="5692775"/>
          </a:xfrm>
          <a:prstGeom prst="rect">
            <a:avLst/>
          </a:prstGeom>
          <a:noFill/>
        </p:spPr>
        <p:txBody>
          <a:bodyPr wrap="square" rtlCol="0" anchor="t">
            <a:spAutoFit/>
          </a:bodyPr>
          <a:p>
            <a:r>
              <a:rPr lang="en-US" altLang="zh-CN" sz="2800" b="1">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以上材料</a:t>
            </a:r>
            <a:r>
              <a:rPr lang="en-US" altLang="zh-CN" sz="2800" b="1">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指题目给出的整段材料语，对此应作</a:t>
            </a:r>
            <a:r>
              <a:rPr lang="zh-CN" altLang="en-US" sz="2800" b="1" u="sng">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整体</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认知，不能割裂。</a:t>
            </a:r>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a:p>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a:p>
            <a:r>
              <a:rPr lang="en-US" altLang="zh-CN" sz="2800" b="1">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联想</a:t>
            </a:r>
            <a:r>
              <a:rPr lang="en-US" altLang="zh-CN" sz="2800" b="1">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基于对材料概念内涵的理解，纵向、横向联系自己所了解的范围内的具体对象（互联网、人工智能或与之相关的事实和现象）</a:t>
            </a:r>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a:p>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a:p>
            <a:r>
              <a:rPr lang="en-US" altLang="zh-CN" sz="2800" b="1">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思考</a:t>
            </a:r>
            <a:r>
              <a:rPr lang="en-US" altLang="zh-CN" sz="2800" b="1">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基于联想到的现象、事实，对此表达自己的观点，并作理论分析。</a:t>
            </a:r>
            <a:r>
              <a:rPr sz="2800" b="1">
                <a:latin typeface="宋体" panose="02010600030101010101" pitchFamily="2" charset="-122"/>
                <a:ea typeface="宋体" panose="02010600030101010101" pitchFamily="2" charset="-122"/>
                <a:cs typeface="宋体" panose="02010600030101010101" pitchFamily="2" charset="-122"/>
                <a:sym typeface="+mn-ea"/>
              </a:rPr>
              <a:t>一对写作对象进行精准定性（理清核心概念内涵+辨析概念之间关系），一反观青年自我对时代现状的深刻认识，析因。</a:t>
            </a:r>
            <a:endParaRPr sz="2800" b="1">
              <a:latin typeface="宋体" panose="02010600030101010101" pitchFamily="2" charset="-122"/>
              <a:ea typeface="宋体" panose="02010600030101010101" pitchFamily="2" charset="-122"/>
              <a:cs typeface="宋体" panose="02010600030101010101" pitchFamily="2" charset="-122"/>
              <a:sym typeface="+mn-ea"/>
            </a:endParaRPr>
          </a:p>
          <a:p>
            <a:r>
              <a:rPr lang="en-US" sz="28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   </a:t>
            </a:r>
            <a:r>
              <a:rPr sz="28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联想和思考可以很广泛，但必须是在互联网和人工智能的科技背景下，</a:t>
            </a:r>
            <a:r>
              <a:rPr lang="zh-CN" sz="28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思考</a:t>
            </a:r>
            <a:r>
              <a:rPr lang="zh-CN" sz="28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比较</a:t>
            </a:r>
            <a:r>
              <a:rPr lang="en-US" altLang="zh-CN" sz="2800" b="1" u="sng">
                <a:solidFill>
                  <a:srgbClr val="C00000"/>
                </a:solidFill>
                <a:ea typeface="宋体" panose="02010600030101010101" pitchFamily="2" charset="-122"/>
                <a:sym typeface="+mn-ea"/>
              </a:rPr>
              <a:t>“</a:t>
            </a:r>
            <a:r>
              <a:rPr lang="zh-CN" sz="2800" b="1" u="sng">
                <a:solidFill>
                  <a:srgbClr val="C00000"/>
                </a:solidFill>
                <a:ea typeface="宋体" panose="02010600030101010101" pitchFamily="2" charset="-122"/>
                <a:sym typeface="+mn-ea"/>
              </a:rPr>
              <a:t>提出问题</a:t>
            </a:r>
            <a:r>
              <a:rPr lang="en-US" altLang="zh-CN" sz="2800" b="1" u="sng">
                <a:solidFill>
                  <a:srgbClr val="C00000"/>
                </a:solidFill>
                <a:ea typeface="宋体" panose="02010600030101010101" pitchFamily="2" charset="-122"/>
                <a:sym typeface="+mn-ea"/>
              </a:rPr>
              <a:t>”</a:t>
            </a:r>
            <a:r>
              <a:rPr lang="zh-CN" sz="2800" b="1" u="sng">
                <a:solidFill>
                  <a:srgbClr val="C00000"/>
                </a:solidFill>
                <a:ea typeface="宋体" panose="02010600030101010101" pitchFamily="2" charset="-122"/>
                <a:sym typeface="+mn-ea"/>
              </a:rPr>
              <a:t>与</a:t>
            </a:r>
            <a:r>
              <a:rPr lang="en-US" altLang="zh-CN" sz="2800" b="1" u="sng">
                <a:solidFill>
                  <a:srgbClr val="C00000"/>
                </a:solidFill>
                <a:ea typeface="宋体" panose="02010600030101010101" pitchFamily="2" charset="-122"/>
                <a:sym typeface="+mn-ea"/>
              </a:rPr>
              <a:t>“</a:t>
            </a:r>
            <a:r>
              <a:rPr lang="zh-CN" sz="2800" b="1" u="sng">
                <a:solidFill>
                  <a:srgbClr val="C00000"/>
                </a:solidFill>
                <a:ea typeface="宋体" panose="02010600030101010101" pitchFamily="2" charset="-122"/>
                <a:sym typeface="+mn-ea"/>
              </a:rPr>
              <a:t>回答问题</a:t>
            </a:r>
            <a:r>
              <a:rPr lang="en-US" altLang="zh-CN" sz="2800" b="1" u="sng">
                <a:solidFill>
                  <a:srgbClr val="C00000"/>
                </a:solidFill>
                <a:ea typeface="宋体" panose="02010600030101010101" pitchFamily="2" charset="-122"/>
                <a:sym typeface="+mn-ea"/>
              </a:rPr>
              <a:t>”</a:t>
            </a:r>
            <a:r>
              <a:rPr lang="zh-CN" sz="2800" b="1" u="sng">
                <a:solidFill>
                  <a:srgbClr val="C00000"/>
                </a:solidFill>
                <a:ea typeface="宋体" panose="02010600030101010101" pitchFamily="2" charset="-122"/>
                <a:sym typeface="+mn-ea"/>
              </a:rPr>
              <a:t>对创造力作用的程度。</a:t>
            </a:r>
            <a:endParaRPr lang="zh-CN" altLang="en-US" sz="2800" b="1" u="sng">
              <a:solidFill>
                <a:srgbClr val="C00000"/>
              </a:solidFill>
              <a:ea typeface="宋体" panose="02010600030101010101" pitchFamily="2" charset="-122"/>
            </a:endParaRPr>
          </a:p>
          <a:p>
            <a:endParaRPr sz="28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endParaRPr>
          </a:p>
          <a:p>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195"/>
          <p:cNvSpPr>
            <a:spLocks noChangeArrowheads="1"/>
          </p:cNvSpPr>
          <p:nvPr/>
        </p:nvSpPr>
        <p:spPr bwMode="auto">
          <a:xfrm>
            <a:off x="6590800" y="2968187"/>
            <a:ext cx="859510" cy="28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3753" tIns="53753" rIns="53753" bIns="53753"/>
          <a:lstStyle/>
          <a:p>
            <a:pPr algn="ctr" eaLnBrk="1"/>
            <a:endParaRPr lang="zh-CN" altLang="zh-CN" sz="5080" baseline="34000" dirty="0">
              <a:solidFill>
                <a:schemeClr val="accent1"/>
              </a:solidFill>
              <a:latin typeface="楷体" panose="02010609060101010101" charset="-122"/>
              <a:ea typeface="楷体" panose="02010609060101010101" charset="-122"/>
              <a:cs typeface="Roboto Bold"/>
              <a:sym typeface="Roboto Bold"/>
            </a:endParaRPr>
          </a:p>
        </p:txBody>
      </p:sp>
      <p:sp>
        <p:nvSpPr>
          <p:cNvPr id="41" name="Shape 196"/>
          <p:cNvSpPr>
            <a:spLocks noChangeArrowheads="1"/>
          </p:cNvSpPr>
          <p:nvPr/>
        </p:nvSpPr>
        <p:spPr bwMode="auto">
          <a:xfrm>
            <a:off x="4880427" y="4747238"/>
            <a:ext cx="604917" cy="28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3753" tIns="53753" rIns="53753" bIns="53753"/>
          <a:lstStyle/>
          <a:p>
            <a:pPr algn="ctr" eaLnBrk="1"/>
            <a:endParaRPr lang="zh-CN" altLang="zh-CN" sz="5080" baseline="34000" dirty="0">
              <a:solidFill>
                <a:schemeClr val="accent1"/>
              </a:solidFill>
              <a:latin typeface="楷体" panose="02010609060101010101" charset="-122"/>
              <a:ea typeface="楷体" panose="02010609060101010101" charset="-122"/>
              <a:cs typeface="Roboto Bold"/>
              <a:sym typeface="Roboto Bold"/>
            </a:endParaRPr>
          </a:p>
        </p:txBody>
      </p:sp>
      <p:sp>
        <p:nvSpPr>
          <p:cNvPr id="100" name="文本框 99"/>
          <p:cNvSpPr txBox="1"/>
          <p:nvPr/>
        </p:nvSpPr>
        <p:spPr>
          <a:xfrm>
            <a:off x="110170" y="-157"/>
            <a:ext cx="5375365" cy="706755"/>
          </a:xfrm>
          <a:prstGeom prst="rect">
            <a:avLst/>
          </a:prstGeom>
          <a:noFill/>
          <a:ln w="9525">
            <a:noFill/>
          </a:ln>
        </p:spPr>
        <p:txBody>
          <a:bodyPr>
            <a:spAutoFit/>
          </a:bodyPr>
          <a:lstStyle/>
          <a:p>
            <a:pPr indent="0"/>
            <a:r>
              <a:rPr lang="zh-CN" sz="4000" b="1">
                <a:solidFill>
                  <a:srgbClr val="C00000"/>
                </a:solidFill>
                <a:ea typeface="宋体" panose="02010600030101010101" pitchFamily="2" charset="-122"/>
              </a:rPr>
              <a:t>【参考立意】</a:t>
            </a:r>
            <a:endParaRPr lang="zh-CN" sz="4000" b="1">
              <a:solidFill>
                <a:srgbClr val="C00000"/>
              </a:solidFill>
              <a:ea typeface="宋体" panose="02010600030101010101" pitchFamily="2" charset="-122"/>
            </a:endParaRPr>
          </a:p>
        </p:txBody>
      </p:sp>
      <p:sp>
        <p:nvSpPr>
          <p:cNvPr id="2" name="文本框 1"/>
          <p:cNvSpPr txBox="1"/>
          <p:nvPr/>
        </p:nvSpPr>
        <p:spPr>
          <a:xfrm>
            <a:off x="260350" y="842010"/>
            <a:ext cx="11666220" cy="5567045"/>
          </a:xfrm>
          <a:prstGeom prst="rect">
            <a:avLst/>
          </a:prstGeom>
          <a:ln>
            <a:solidFill>
              <a:schemeClr val="accent2">
                <a:lumMod val="75000"/>
              </a:schemeClr>
            </a:solidFill>
          </a:ln>
        </p:spPr>
        <p:txBody>
          <a:bodyPr wrap="square">
            <a:noAutofit/>
            <a:extLst>
              <a:ext uri="{4A0BC546-FE56-4ADE-93B0-CB8AF2F6F144}">
                <wpsdc:textFrameExt xmlns:wpsdc="http://www.wps.cn/officeDocument/2022/drawingmlCustomData" type="text"/>
              </a:ext>
            </a:extLst>
          </a:bodyPr>
          <a:lstStyle/>
          <a:p>
            <a:pPr indent="0" algn="l" fontAlgn="auto">
              <a:lnSpc>
                <a:spcPct val="120000"/>
              </a:lnSpc>
            </a:pPr>
            <a:r>
              <a:rPr lang="en-US" altLang="zh-CN" sz="2540" b="1" dirty="0">
                <a:latin typeface="宋体" panose="02010600030101010101" pitchFamily="2" charset="-122"/>
                <a:ea typeface="宋体" panose="02010600030101010101" pitchFamily="2" charset="-122"/>
                <a:cs typeface="宋体" panose="02010600030101010101" pitchFamily="2" charset="-122"/>
              </a:rPr>
              <a:t>       </a:t>
            </a:r>
            <a:r>
              <a:rPr sz="3200" b="1" dirty="0">
                <a:latin typeface="宋体" panose="02010600030101010101" pitchFamily="2" charset="-122"/>
                <a:ea typeface="宋体" panose="02010600030101010101" pitchFamily="2" charset="-122"/>
                <a:cs typeface="宋体" panose="02010600030101010101" pitchFamily="2" charset="-122"/>
              </a:rPr>
              <a:t>执叩问之笔，</a:t>
            </a:r>
            <a:r>
              <a:rPr lang="zh-CN" sz="3200" b="1" dirty="0">
                <a:latin typeface="宋体" panose="02010600030101010101" pitchFamily="2" charset="-122"/>
                <a:ea typeface="宋体" panose="02010600030101010101" pitchFamily="2" charset="-122"/>
                <a:cs typeface="宋体" panose="02010600030101010101" pitchFamily="2" charset="-122"/>
              </a:rPr>
              <a:t>助创造之力</a:t>
            </a:r>
            <a:endParaRPr lang="zh-CN" sz="3200" b="1" dirty="0">
              <a:latin typeface="宋体" panose="02010600030101010101" pitchFamily="2" charset="-122"/>
              <a:ea typeface="宋体" panose="02010600030101010101" pitchFamily="2" charset="-122"/>
              <a:cs typeface="宋体" panose="02010600030101010101" pitchFamily="2" charset="-122"/>
            </a:endParaRPr>
          </a:p>
          <a:p>
            <a:pPr indent="0" algn="l" fontAlgn="auto">
              <a:lnSpc>
                <a:spcPct val="120000"/>
              </a:lnSpc>
            </a:pPr>
            <a:r>
              <a:rPr lang="en-US" sz="3200" b="1" dirty="0">
                <a:latin typeface="宋体" panose="02010600030101010101" pitchFamily="2" charset="-122"/>
                <a:ea typeface="宋体" panose="02010600030101010101" pitchFamily="2" charset="-122"/>
                <a:cs typeface="宋体" panose="02010600030101010101" pitchFamily="2" charset="-122"/>
                <a:sym typeface="+mn-ea"/>
              </a:rPr>
              <a:t>     </a:t>
            </a:r>
            <a:r>
              <a:rPr sz="3200" b="1" dirty="0">
                <a:latin typeface="宋体" panose="02010600030101010101" pitchFamily="2" charset="-122"/>
                <a:ea typeface="宋体" panose="02010600030101010101" pitchFamily="2" charset="-122"/>
                <a:cs typeface="宋体" panose="02010600030101010101" pitchFamily="2" charset="-122"/>
                <a:sym typeface="+mn-ea"/>
              </a:rPr>
              <a:t>积蓄提问之能，点亮</a:t>
            </a:r>
            <a:r>
              <a:rPr lang="zh-CN" sz="3200" b="1" dirty="0">
                <a:latin typeface="宋体" panose="02010600030101010101" pitchFamily="2" charset="-122"/>
                <a:ea typeface="宋体" panose="02010600030101010101" pitchFamily="2" charset="-122"/>
                <a:cs typeface="宋体" panose="02010600030101010101" pitchFamily="2" charset="-122"/>
                <a:sym typeface="+mn-ea"/>
              </a:rPr>
              <a:t>创造</a:t>
            </a:r>
            <a:r>
              <a:rPr sz="3200" b="1" dirty="0">
                <a:latin typeface="宋体" panose="02010600030101010101" pitchFamily="2" charset="-122"/>
                <a:ea typeface="宋体" panose="02010600030101010101" pitchFamily="2" charset="-122"/>
                <a:cs typeface="宋体" panose="02010600030101010101" pitchFamily="2" charset="-122"/>
                <a:sym typeface="+mn-ea"/>
              </a:rPr>
              <a:t>之光</a:t>
            </a:r>
            <a:endParaRPr lang="zh-CN" sz="3200" b="1" dirty="0">
              <a:latin typeface="宋体" panose="02010600030101010101" pitchFamily="2" charset="-122"/>
              <a:ea typeface="宋体" panose="02010600030101010101" pitchFamily="2" charset="-122"/>
              <a:cs typeface="宋体" panose="02010600030101010101" pitchFamily="2" charset="-122"/>
            </a:endParaRPr>
          </a:p>
          <a:p>
            <a:pPr indent="0" algn="l" fontAlgn="auto">
              <a:lnSpc>
                <a:spcPct val="120000"/>
              </a:lnSpc>
            </a:pPr>
            <a:r>
              <a:rPr lang="en-US" sz="3200" b="1" dirty="0">
                <a:latin typeface="宋体" panose="02010600030101010101" pitchFamily="2" charset="-122"/>
                <a:ea typeface="宋体" panose="02010600030101010101" pitchFamily="2" charset="-122"/>
                <a:cs typeface="宋体" panose="02010600030101010101" pitchFamily="2" charset="-122"/>
                <a:sym typeface="+mn-ea"/>
              </a:rPr>
              <a:t>     </a:t>
            </a:r>
            <a:r>
              <a:rPr sz="3200" b="1" dirty="0">
                <a:latin typeface="宋体" panose="02010600030101010101" pitchFamily="2" charset="-122"/>
                <a:ea typeface="宋体" panose="02010600030101010101" pitchFamily="2" charset="-122"/>
                <a:cs typeface="宋体" panose="02010600030101010101" pitchFamily="2" charset="-122"/>
                <a:sym typeface="+mn-ea"/>
              </a:rPr>
              <a:t>敢问路在何方？且看</a:t>
            </a:r>
            <a:r>
              <a:rPr lang="zh-CN" sz="3200" b="1" dirty="0">
                <a:latin typeface="宋体" panose="02010600030101010101" pitchFamily="2" charset="-122"/>
                <a:ea typeface="宋体" panose="02010600030101010101" pitchFamily="2" charset="-122"/>
                <a:cs typeface="宋体" panose="02010600030101010101" pitchFamily="2" charset="-122"/>
                <a:sym typeface="+mn-ea"/>
              </a:rPr>
              <a:t>答</a:t>
            </a:r>
            <a:r>
              <a:rPr sz="3200" b="1" dirty="0">
                <a:latin typeface="宋体" panose="02010600030101010101" pitchFamily="2" charset="-122"/>
                <a:ea typeface="宋体" panose="02010600030101010101" pitchFamily="2" charset="-122"/>
                <a:cs typeface="宋体" panose="02010600030101010101" pitchFamily="2" charset="-122"/>
                <a:sym typeface="+mn-ea"/>
              </a:rPr>
              <a:t>题征途</a:t>
            </a:r>
            <a:endParaRPr sz="3200" b="1" dirty="0">
              <a:latin typeface="宋体" panose="02010600030101010101" pitchFamily="2" charset="-122"/>
              <a:ea typeface="宋体" panose="02010600030101010101" pitchFamily="2" charset="-122"/>
              <a:cs typeface="宋体" panose="02010600030101010101" pitchFamily="2" charset="-122"/>
            </a:endParaRPr>
          </a:p>
          <a:p>
            <a:pPr indent="0" algn="l" fontAlgn="auto">
              <a:lnSpc>
                <a:spcPct val="120000"/>
              </a:lnSpc>
            </a:pPr>
            <a:endParaRPr sz="3200" b="1" dirty="0">
              <a:latin typeface="宋体" panose="02010600030101010101" pitchFamily="2" charset="-122"/>
              <a:ea typeface="宋体" panose="02010600030101010101" pitchFamily="2" charset="-122"/>
              <a:cs typeface="宋体" panose="02010600030101010101" pitchFamily="2" charset="-122"/>
            </a:endParaRPr>
          </a:p>
          <a:p>
            <a:pPr indent="0" algn="l" fontAlgn="auto">
              <a:lnSpc>
                <a:spcPct val="120000"/>
              </a:lnSpc>
            </a:pPr>
            <a:r>
              <a:rPr lang="en-US" sz="3200" b="1" dirty="0">
                <a:latin typeface="宋体" panose="02010600030101010101" pitchFamily="2" charset="-122"/>
                <a:ea typeface="宋体" panose="02010600030101010101" pitchFamily="2" charset="-122"/>
                <a:cs typeface="宋体" panose="02010600030101010101" pitchFamily="2" charset="-122"/>
              </a:rPr>
              <a:t>     </a:t>
            </a:r>
            <a:r>
              <a:rPr sz="3200" b="1" dirty="0">
                <a:latin typeface="宋体" panose="02010600030101010101" pitchFamily="2" charset="-122"/>
                <a:ea typeface="宋体" panose="02010600030101010101" pitchFamily="2" charset="-122"/>
                <a:cs typeface="宋体" panose="02010600030101010101" pitchFamily="2" charset="-122"/>
              </a:rPr>
              <a:t>叩问在先，</a:t>
            </a:r>
            <a:r>
              <a:rPr lang="zh-CN" sz="3200" b="1" dirty="0">
                <a:latin typeface="宋体" panose="02010600030101010101" pitchFamily="2" charset="-122"/>
                <a:ea typeface="宋体" panose="02010600030101010101" pitchFamily="2" charset="-122"/>
                <a:cs typeface="宋体" panose="02010600030101010101" pitchFamily="2" charset="-122"/>
              </a:rPr>
              <a:t>答</a:t>
            </a:r>
            <a:r>
              <a:rPr sz="3200" b="1" dirty="0">
                <a:latin typeface="宋体" panose="02010600030101010101" pitchFamily="2" charset="-122"/>
                <a:ea typeface="宋体" panose="02010600030101010101" pitchFamily="2" charset="-122"/>
                <a:cs typeface="宋体" panose="02010600030101010101" pitchFamily="2" charset="-122"/>
              </a:rPr>
              <a:t>题在后，共耀科研星河</a:t>
            </a:r>
            <a:endParaRPr sz="3200" b="1" dirty="0">
              <a:latin typeface="宋体" panose="02010600030101010101" pitchFamily="2" charset="-122"/>
              <a:ea typeface="宋体" panose="02010600030101010101" pitchFamily="2" charset="-122"/>
              <a:cs typeface="宋体" panose="02010600030101010101" pitchFamily="2" charset="-122"/>
            </a:endParaRPr>
          </a:p>
          <a:p>
            <a:pPr indent="0" algn="l" fontAlgn="auto">
              <a:lnSpc>
                <a:spcPct val="120000"/>
              </a:lnSpc>
            </a:pPr>
            <a:r>
              <a:rPr sz="3200" b="1" dirty="0">
                <a:latin typeface="宋体" panose="02010600030101010101" pitchFamily="2" charset="-122"/>
                <a:ea typeface="宋体" panose="02010600030101010101" pitchFamily="2" charset="-122"/>
                <a:cs typeface="宋体" panose="02010600030101010101" pitchFamily="2" charset="-122"/>
              </a:rPr>
              <a:t> </a:t>
            </a:r>
            <a:r>
              <a:rPr lang="en-US" sz="3200" b="1" dirty="0">
                <a:latin typeface="宋体" panose="02010600030101010101" pitchFamily="2" charset="-122"/>
                <a:ea typeface="宋体" panose="02010600030101010101" pitchFamily="2" charset="-122"/>
                <a:cs typeface="宋体" panose="02010600030101010101" pitchFamily="2" charset="-122"/>
              </a:rPr>
              <a:t>    </a:t>
            </a:r>
            <a:r>
              <a:rPr sz="3200" b="1" dirty="0">
                <a:latin typeface="宋体" panose="02010600030101010101" pitchFamily="2" charset="-122"/>
                <a:ea typeface="宋体" panose="02010600030101010101" pitchFamily="2" charset="-122"/>
                <a:cs typeface="宋体" panose="02010600030101010101" pitchFamily="2" charset="-122"/>
              </a:rPr>
              <a:t>以问题为矢，以</a:t>
            </a:r>
            <a:r>
              <a:rPr lang="zh-CN" sz="3200" b="1" dirty="0">
                <a:latin typeface="宋体" panose="02010600030101010101" pitchFamily="2" charset="-122"/>
                <a:ea typeface="宋体" panose="02010600030101010101" pitchFamily="2" charset="-122"/>
                <a:cs typeface="宋体" panose="02010600030101010101" pitchFamily="2" charset="-122"/>
              </a:rPr>
              <a:t>答题</a:t>
            </a:r>
            <a:r>
              <a:rPr sz="3200" b="1" dirty="0">
                <a:latin typeface="宋体" panose="02010600030101010101" pitchFamily="2" charset="-122"/>
                <a:ea typeface="宋体" panose="02010600030101010101" pitchFamily="2" charset="-122"/>
                <a:cs typeface="宋体" panose="02010600030101010101" pitchFamily="2" charset="-122"/>
              </a:rPr>
              <a:t>为弓，破科研迷雾</a:t>
            </a:r>
            <a:endParaRPr sz="3200" b="1" dirty="0">
              <a:latin typeface="宋体" panose="02010600030101010101" pitchFamily="2" charset="-122"/>
              <a:ea typeface="宋体" panose="02010600030101010101" pitchFamily="2" charset="-122"/>
              <a:cs typeface="宋体" panose="02010600030101010101" pitchFamily="2" charset="-122"/>
            </a:endParaRPr>
          </a:p>
          <a:p>
            <a:pPr indent="0" algn="l" fontAlgn="auto">
              <a:lnSpc>
                <a:spcPct val="120000"/>
              </a:lnSpc>
            </a:pPr>
            <a:r>
              <a:rPr sz="3200" b="1" dirty="0">
                <a:latin typeface="宋体" panose="02010600030101010101" pitchFamily="2" charset="-122"/>
                <a:ea typeface="宋体" panose="02010600030101010101" pitchFamily="2" charset="-122"/>
                <a:cs typeface="宋体" panose="02010600030101010101" pitchFamily="2" charset="-122"/>
              </a:rPr>
              <a:t> </a:t>
            </a:r>
            <a:r>
              <a:rPr lang="en-US" sz="3200" b="1" dirty="0">
                <a:latin typeface="宋体" panose="02010600030101010101" pitchFamily="2" charset="-122"/>
                <a:ea typeface="宋体" panose="02010600030101010101" pitchFamily="2" charset="-122"/>
                <a:cs typeface="宋体" panose="02010600030101010101" pitchFamily="2" charset="-122"/>
              </a:rPr>
              <a:t>    </a:t>
            </a:r>
            <a:r>
              <a:rPr sz="3200" b="1" dirty="0">
                <a:latin typeface="宋体" panose="02010600030101010101" pitchFamily="2" charset="-122"/>
                <a:ea typeface="宋体" panose="02010600030101010101" pitchFamily="2" charset="-122"/>
                <a:cs typeface="宋体" panose="02010600030101010101" pitchFamily="2" charset="-122"/>
              </a:rPr>
              <a:t>寻幽探微始于问，披荆斩棘成于解</a:t>
            </a:r>
            <a:endParaRPr sz="3200" b="1" dirty="0">
              <a:latin typeface="宋体" panose="02010600030101010101" pitchFamily="2" charset="-122"/>
              <a:ea typeface="宋体" panose="02010600030101010101" pitchFamily="2" charset="-122"/>
              <a:cs typeface="宋体" panose="02010600030101010101" pitchFamily="2" charset="-122"/>
            </a:endParaRPr>
          </a:p>
          <a:p>
            <a:pPr indent="0" algn="l" fontAlgn="auto">
              <a:lnSpc>
                <a:spcPct val="120000"/>
              </a:lnSpc>
            </a:pPr>
            <a:r>
              <a:rPr sz="3200" b="1" dirty="0">
                <a:latin typeface="宋体" panose="02010600030101010101" pitchFamily="2" charset="-122"/>
                <a:ea typeface="宋体" panose="02010600030101010101" pitchFamily="2" charset="-122"/>
                <a:cs typeface="宋体" panose="02010600030101010101" pitchFamily="2" charset="-122"/>
              </a:rPr>
              <a:t> </a:t>
            </a:r>
            <a:r>
              <a:rPr lang="en-US" sz="3200" b="1" dirty="0">
                <a:latin typeface="宋体" panose="02010600030101010101" pitchFamily="2" charset="-122"/>
                <a:ea typeface="宋体" panose="02010600030101010101" pitchFamily="2" charset="-122"/>
                <a:cs typeface="宋体" panose="02010600030101010101" pitchFamily="2" charset="-122"/>
              </a:rPr>
              <a:t>    </a:t>
            </a:r>
            <a:r>
              <a:rPr sz="3200" b="1" dirty="0">
                <a:latin typeface="宋体" panose="02010600030101010101" pitchFamily="2" charset="-122"/>
                <a:ea typeface="宋体" panose="02010600030101010101" pitchFamily="2" charset="-122"/>
                <a:cs typeface="宋体" panose="02010600030101010101" pitchFamily="2" charset="-122"/>
              </a:rPr>
              <a:t>发一问破局，施一策致远 —— 科研的攻守之道</a:t>
            </a:r>
            <a:endParaRPr sz="3200" b="1"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4624389" y="2019204"/>
            <a:ext cx="1106170" cy="2963202"/>
            <a:chOff x="4800543" y="2173060"/>
            <a:chExt cx="797550" cy="2511879"/>
          </a:xfrm>
        </p:grpSpPr>
        <p:cxnSp>
          <p:nvCxnSpPr>
            <p:cNvPr id="10" name="直接连接符 8"/>
            <p:cNvCxnSpPr/>
            <p:nvPr>
              <p:custDataLst>
                <p:tags r:id="rId2"/>
              </p:custDataLst>
            </p:nvPr>
          </p:nvCxnSpPr>
          <p:spPr>
            <a:xfrm>
              <a:off x="5490617" y="2173060"/>
              <a:ext cx="1" cy="25118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custDataLst>
                <p:tags r:id="rId3"/>
              </p:custDataLst>
            </p:nvPr>
          </p:nvSpPr>
          <p:spPr>
            <a:xfrm>
              <a:off x="4800543" y="2173061"/>
              <a:ext cx="797550" cy="2511878"/>
            </a:xfrm>
            <a:prstGeom prst="rect">
              <a:avLst/>
            </a:prstGeom>
            <a:noFill/>
          </p:spPr>
          <p:txBody>
            <a:bodyPr vert="eaVert" wrap="square" rtlCol="0">
              <a:spAutoFit/>
            </a:bodyPr>
            <a:lstStyle/>
            <a:p>
              <a:pPr marL="457200" indent="-457200" algn="dist">
                <a:lnSpc>
                  <a:spcPct val="150000"/>
                </a:lnSpc>
                <a:buFont typeface="Wingdings" panose="05000000000000000000" pitchFamily="2" charset="2"/>
                <a:buChar char="n"/>
              </a:pPr>
              <a:r>
                <a:rPr lang="zh-CN" sz="4000" b="1">
                  <a:latin typeface="微软雅黑" panose="020B0503020204020204" charset="-122"/>
                  <a:ea typeface="微软雅黑" panose="020B0503020204020204" charset="-122"/>
                  <a:cs typeface="微软雅黑" panose="020B0503020204020204" charset="-122"/>
                  <a:sym typeface="FZQingKeBenYueSongS-R-GB" panose="02010600030101010101" pitchFamily="2" charset="-122"/>
                </a:rPr>
                <a:t>评分细则</a:t>
              </a:r>
              <a:endParaRPr lang="zh-CN" sz="4000" b="1">
                <a:latin typeface="微软雅黑" panose="020B0503020204020204" charset="-122"/>
                <a:ea typeface="微软雅黑" panose="020B0503020204020204" charset="-122"/>
                <a:cs typeface="微软雅黑" panose="020B0503020204020204" charset="-122"/>
                <a:sym typeface="+mn-ea"/>
              </a:endParaRPr>
            </a:p>
          </p:txBody>
        </p:sp>
      </p:grpSp>
      <p:pic>
        <p:nvPicPr>
          <p:cNvPr id="198662" name="图片 11"/>
          <p:cNvPicPr/>
          <p:nvPr>
            <p:custDataLst>
              <p:tags r:id="rId4"/>
            </p:custDataLst>
          </p:nvPr>
        </p:nvPicPr>
        <p:blipFill>
          <a:blip r:embed="rId5"/>
          <a:stretch>
            <a:fillRect/>
          </a:stretch>
        </p:blipFill>
        <p:spPr>
          <a:xfrm>
            <a:off x="7276783" y="209550"/>
            <a:ext cx="2346325" cy="2173288"/>
          </a:xfrm>
          <a:prstGeom prst="rect">
            <a:avLst/>
          </a:prstGeom>
          <a:noFill/>
          <a:ln>
            <a:noFill/>
            <a:miter lim="800000"/>
            <a:headEnd/>
            <a:tailEnd/>
          </a:ln>
        </p:spPr>
      </p:pic>
      <p:sp>
        <p:nvSpPr>
          <p:cNvPr id="198663" name="矩形 9"/>
          <p:cNvSpPr/>
          <p:nvPr>
            <p:custDataLst>
              <p:tags r:id="rId6"/>
            </p:custDataLst>
          </p:nvPr>
        </p:nvSpPr>
        <p:spPr>
          <a:xfrm>
            <a:off x="7686675" y="574040"/>
            <a:ext cx="1527810" cy="1445260"/>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lvl="0" algn="ctr"/>
            <a:r>
              <a:rPr lang="zh-CN" altLang="en-US" sz="8800">
                <a:solidFill>
                  <a:schemeClr val="accent6">
                    <a:lumMod val="50000"/>
                  </a:schemeClr>
                </a:solidFill>
                <a:latin typeface="华文行楷" panose="02010800040101010101" pitchFamily="2" charset="-122"/>
                <a:ea typeface="华文行楷" panose="02010800040101010101" pitchFamily="2" charset="-122"/>
              </a:rPr>
              <a:t>叁</a:t>
            </a:r>
            <a:endParaRPr lang="zh-CN" altLang="en-US" sz="8800">
              <a:solidFill>
                <a:schemeClr val="accent6">
                  <a:lumMod val="50000"/>
                </a:schemeClr>
              </a:solidFill>
              <a:latin typeface="华文行楷" panose="02010800040101010101" pitchFamily="2" charset="-122"/>
              <a:ea typeface="华文行楷" panose="02010800040101010101" pitchFamily="2" charset="-122"/>
            </a:endParaRPr>
          </a:p>
        </p:txBody>
      </p:sp>
      <p:sp>
        <p:nvSpPr>
          <p:cNvPr id="2" name="文本框 1"/>
          <p:cNvSpPr txBox="1"/>
          <p:nvPr/>
        </p:nvSpPr>
        <p:spPr>
          <a:xfrm>
            <a:off x="4826000" y="1252855"/>
            <a:ext cx="2540000" cy="865505"/>
          </a:xfrm>
          <a:prstGeom prst="rect">
            <a:avLst/>
          </a:prstGeom>
          <a:noFill/>
        </p:spPr>
        <p:txBody>
          <a:bodyPr wrap="square" rtlCol="0" anchor="t">
            <a:spAutoFit/>
          </a:bodyPr>
          <a:p>
            <a:pPr indent="326390" fontAlgn="auto">
              <a:lnSpc>
                <a:spcPct val="140000"/>
              </a:lnSpc>
            </a:pPr>
            <a:endParaRPr lang="zh-CN" altLang="en-US">
              <a:latin typeface="宋体" panose="02010600030101010101" pitchFamily="2" charset="-122"/>
              <a:ea typeface="宋体" panose="02010600030101010101" pitchFamily="2" charset="-122"/>
              <a:cs typeface="宋体" panose="02010600030101010101" pitchFamily="2" charset="-122"/>
              <a:sym typeface="+mn-ea"/>
            </a:endParaRPr>
          </a:p>
          <a:p>
            <a:pPr indent="326390" fontAlgn="auto">
              <a:lnSpc>
                <a:spcPct val="140000"/>
              </a:lnSpc>
            </a:pPr>
            <a:endParaRPr lang="zh-CN" altLang="en-US"/>
          </a:p>
        </p:txBody>
      </p:sp>
      <p:grpSp>
        <p:nvGrpSpPr>
          <p:cNvPr id="12" name="宇神PPT-6"/>
          <p:cNvGrpSpPr/>
          <p:nvPr/>
        </p:nvGrpSpPr>
        <p:grpSpPr>
          <a:xfrm flipH="1">
            <a:off x="6143382" y="2382991"/>
            <a:ext cx="6106188" cy="4029630"/>
            <a:chOff x="-431145" y="2077237"/>
            <a:chExt cx="6075667" cy="4009489"/>
          </a:xfrm>
        </p:grpSpPr>
        <p:pic>
          <p:nvPicPr>
            <p:cNvPr id="50" name="宇神PPT-6-1" descr="文本&#10;&#10;中度可信度描述已自动生成"/>
            <p:cNvPicPr>
              <a:picLocks noChangeAspect="1"/>
            </p:cNvPicPr>
            <p:nvPr>
              <p:custDataLst>
                <p:tags r:id="rId7"/>
              </p:custDataLst>
            </p:nvPr>
          </p:nvPicPr>
          <p:blipFill>
            <a:blip r:embed="rId8" cstate="screen"/>
            <a:stretch>
              <a:fillRect/>
            </a:stretch>
          </p:blipFill>
          <p:spPr>
            <a:xfrm>
              <a:off x="-431145" y="3961173"/>
              <a:ext cx="3943944" cy="2125553"/>
            </a:xfrm>
            <a:prstGeom prst="rect">
              <a:avLst/>
            </a:prstGeom>
          </p:spPr>
        </p:pic>
        <p:pic>
          <p:nvPicPr>
            <p:cNvPr id="3" name="宇神PPT-6-2" descr="图片包含 游戏机&#10;&#10;描述已自动生成"/>
            <p:cNvPicPr>
              <a:picLocks noChangeAspect="1"/>
            </p:cNvPicPr>
            <p:nvPr>
              <p:custDataLst>
                <p:tags r:id="rId9"/>
              </p:custDataLst>
            </p:nvPr>
          </p:nvPicPr>
          <p:blipFill>
            <a:blip r:embed="rId10" cstate="screen"/>
            <a:stretch>
              <a:fillRect/>
            </a:stretch>
          </p:blipFill>
          <p:spPr>
            <a:xfrm flipH="1">
              <a:off x="403861" y="2077237"/>
              <a:ext cx="5240661" cy="3030905"/>
            </a:xfrm>
            <a:prstGeom prst="rect">
              <a:avLst/>
            </a:prstGeom>
          </p:spPr>
        </p:pic>
        <p:pic>
          <p:nvPicPr>
            <p:cNvPr id="14" name="宇神PPT-6-3" descr="徽标&#10;&#10;描述已自动生成"/>
            <p:cNvPicPr>
              <a:picLocks noChangeAspect="1"/>
            </p:cNvPicPr>
            <p:nvPr>
              <p:custDataLst>
                <p:tags r:id="rId11"/>
              </p:custDataLst>
            </p:nvPr>
          </p:nvPicPr>
          <p:blipFill>
            <a:blip r:embed="rId12" cstate="screen"/>
            <a:stretch>
              <a:fillRect/>
            </a:stretch>
          </p:blipFill>
          <p:spPr>
            <a:xfrm flipH="1">
              <a:off x="4149757" y="4084712"/>
              <a:ext cx="1447803" cy="1252731"/>
            </a:xfrm>
            <a:prstGeom prst="rect">
              <a:avLst/>
            </a:prstGeom>
          </p:spPr>
        </p:pic>
      </p:grpSp>
    </p:spTree>
    <p:custDataLst>
      <p:tags r:id="rId13"/>
    </p:custData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1295" y="608330"/>
            <a:ext cx="9112885" cy="5993765"/>
          </a:xfrm>
          <a:prstGeom prst="rect">
            <a:avLst/>
          </a:prstGeom>
          <a:noFill/>
          <a:ln>
            <a:solidFill>
              <a:schemeClr val="accent1"/>
            </a:solidFill>
          </a:ln>
        </p:spPr>
        <p:txBody>
          <a:bodyPr wrap="square" rtlCol="0" anchor="t">
            <a:noAutofit/>
          </a:bodyPr>
          <a:p>
            <a:pPr lvl="0" indent="457200" algn="l">
              <a:buClrTx/>
              <a:buSzTx/>
              <a:buFontTx/>
            </a:pPr>
            <a:r>
              <a:rPr lang="zh-CN" altLang="en-US" sz="2400" b="1">
                <a:latin typeface="楷体" panose="02010609060101010101" charset="-122"/>
                <a:ea typeface="楷体" panose="02010609060101010101" charset="-122"/>
                <a:cs typeface="楷体" panose="02010609060101010101" charset="-122"/>
                <a:sym typeface="+mn-ea"/>
              </a:rPr>
              <a:t>材料二：</a:t>
            </a:r>
            <a:endParaRPr lang="zh-CN" altLang="en-US" sz="24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zh-CN" altLang="en-US" sz="2400" b="1">
                <a:latin typeface="楷体" panose="02010609060101010101" charset="-122"/>
                <a:ea typeface="楷体" panose="02010609060101010101" charset="-122"/>
                <a:cs typeface="楷体" panose="02010609060101010101" charset="-122"/>
                <a:sym typeface="+mn-ea"/>
              </a:rPr>
              <a:t>人工智能让计算机实现创造力，就是把人类的创造力当作样板或</a:t>
            </a:r>
            <a:r>
              <a:rPr lang="en-US" altLang="zh-CN" sz="2400" b="1">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原型实例</a:t>
            </a:r>
            <a:r>
              <a:rPr lang="en-US" altLang="zh-CN" sz="2400" b="1">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来建模。而要如此，当然得优先回答前提性的问题，</a:t>
            </a:r>
            <a:r>
              <a:rPr lang="zh-CN" altLang="en-US" sz="2400" b="1">
                <a:solidFill>
                  <a:schemeClr val="accent5">
                    <a:lumMod val="75000"/>
                  </a:schemeClr>
                </a:solidFill>
                <a:latin typeface="楷体" panose="02010609060101010101" charset="-122"/>
                <a:ea typeface="楷体" panose="02010609060101010101" charset="-122"/>
                <a:cs typeface="楷体" panose="02010609060101010101" charset="-122"/>
                <a:sym typeface="+mn-ea"/>
              </a:rPr>
              <a:t>如创造力本身究竟是什么，有无不同于思维等认知能力的独立的创造力，它本身的结构、本质和秘密是否能向人类认知开放（</a:t>
            </a:r>
            <a:r>
              <a:rPr lang="en-US" altLang="zh-CN" sz="2400" b="1">
                <a:solidFill>
                  <a:schemeClr val="accent5">
                    <a:lumMod val="75000"/>
                  </a:schemeClr>
                </a:solidFill>
                <a:latin typeface="楷体" panose="02010609060101010101" charset="-122"/>
                <a:ea typeface="楷体" panose="02010609060101010101" charset="-122"/>
                <a:cs typeface="楷体" panose="02010609060101010101" charset="-122"/>
                <a:sym typeface="+mn-ea"/>
              </a:rPr>
              <a:t>2B</a:t>
            </a:r>
            <a:r>
              <a:rPr lang="zh-CN" altLang="en-US" sz="2400" b="1">
                <a:solidFill>
                  <a:schemeClr val="accent5">
                    <a:lumMod val="75000"/>
                  </a:schemeClr>
                </a:solidFill>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麻烦在于，根据传统的浪漫主义和神秘主义的创新观，创造力本身是一种谜或神秘性。</a:t>
            </a:r>
            <a:r>
              <a:rPr lang="zh-CN" altLang="en-US" sz="2400" b="1">
                <a:solidFill>
                  <a:schemeClr val="accent5">
                    <a:lumMod val="75000"/>
                  </a:schemeClr>
                </a:solidFill>
                <a:latin typeface="楷体" panose="02010609060101010101" charset="-122"/>
                <a:ea typeface="楷体" panose="02010609060101010101" charset="-122"/>
                <a:cs typeface="楷体" panose="02010609060101010101" charset="-122"/>
                <a:sym typeface="+mn-ea"/>
              </a:rPr>
              <a:t>要设法让创造力进入人工智能科学基础研究的中心，无疑要为之</a:t>
            </a:r>
            <a:r>
              <a:rPr lang="zh-CN" altLang="en-US" sz="2400" b="1" u="sng">
                <a:solidFill>
                  <a:schemeClr val="accent5">
                    <a:lumMod val="75000"/>
                  </a:schemeClr>
                </a:solidFill>
                <a:latin typeface="楷体" panose="02010609060101010101" charset="-122"/>
                <a:ea typeface="楷体" panose="02010609060101010101" charset="-122"/>
                <a:cs typeface="楷体" panose="02010609060101010101" charset="-122"/>
                <a:sym typeface="+mn-ea"/>
              </a:rPr>
              <a:t>祛魅</a:t>
            </a:r>
            <a:r>
              <a:rPr lang="zh-CN" altLang="en-US" sz="2400" b="1">
                <a:solidFill>
                  <a:schemeClr val="accent5">
                    <a:lumMod val="75000"/>
                  </a:schemeClr>
                </a:solidFill>
                <a:latin typeface="楷体" panose="02010609060101010101" charset="-122"/>
                <a:ea typeface="楷体" panose="02010609060101010101" charset="-122"/>
                <a:cs typeface="楷体" panose="02010609060101010101" charset="-122"/>
                <a:sym typeface="+mn-ea"/>
              </a:rPr>
              <a:t>(2C)</a:t>
            </a:r>
            <a:r>
              <a:rPr lang="zh-CN" altLang="en-US" sz="2400" b="1">
                <a:solidFill>
                  <a:schemeClr val="accent5">
                    <a:lumMod val="75000"/>
                  </a:schemeClr>
                </a:solidFill>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把创造力从认知高不可攀的神坛上拉下来，回归为自然界的一种客观的过程或力量。</a:t>
            </a:r>
            <a:endParaRPr lang="zh-CN" altLang="en-US" sz="24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zh-CN" altLang="en-US" sz="2400" b="1">
                <a:latin typeface="楷体" panose="02010609060101010101" charset="-122"/>
                <a:ea typeface="楷体" panose="02010609060101010101" charset="-122"/>
                <a:cs typeface="楷体" panose="02010609060101010101" charset="-122"/>
                <a:sym typeface="+mn-ea"/>
              </a:rPr>
              <a:t>创造力之所以不神秘，能为机器建模，就是</a:t>
            </a:r>
            <a:r>
              <a:rPr lang="zh-CN" altLang="en-US" sz="2400" b="1">
                <a:solidFill>
                  <a:schemeClr val="accent5">
                    <a:lumMod val="75000"/>
                  </a:schemeClr>
                </a:solidFill>
                <a:latin typeface="楷体" panose="02010609060101010101" charset="-122"/>
                <a:ea typeface="楷体" panose="02010609060101010101" charset="-122"/>
                <a:cs typeface="楷体" panose="02010609060101010101" charset="-122"/>
                <a:sym typeface="+mn-ea"/>
              </a:rPr>
              <a:t>因为它</a:t>
            </a:r>
            <a:r>
              <a:rPr lang="zh-CN" altLang="en-US" sz="2400" b="1" u="sng">
                <a:solidFill>
                  <a:schemeClr val="accent5">
                    <a:lumMod val="75000"/>
                  </a:schemeClr>
                </a:solidFill>
                <a:latin typeface="楷体" panose="02010609060101010101" charset="-122"/>
                <a:ea typeface="楷体" panose="02010609060101010101" charset="-122"/>
                <a:cs typeface="楷体" panose="02010609060101010101" charset="-122"/>
                <a:sym typeface="+mn-ea"/>
              </a:rPr>
              <a:t>依赖</a:t>
            </a:r>
            <a:r>
              <a:rPr lang="zh-CN" altLang="en-US" sz="2400" b="1">
                <a:solidFill>
                  <a:schemeClr val="accent5">
                    <a:lumMod val="75000"/>
                  </a:schemeClr>
                </a:solidFill>
                <a:latin typeface="楷体" panose="02010609060101010101" charset="-122"/>
                <a:ea typeface="楷体" panose="02010609060101010101" charset="-122"/>
                <a:cs typeface="楷体" panose="02010609060101010101" charset="-122"/>
                <a:sym typeface="+mn-ea"/>
              </a:rPr>
              <a:t>的是我们平常的认知能力</a:t>
            </a:r>
            <a:r>
              <a:rPr lang="zh-CN" altLang="en-US" sz="2400" b="1">
                <a:latin typeface="楷体" panose="02010609060101010101" charset="-122"/>
                <a:ea typeface="楷体" panose="02010609060101010101" charset="-122"/>
                <a:cs typeface="楷体" panose="02010609060101010101" charset="-122"/>
                <a:sym typeface="+mn-ea"/>
              </a:rPr>
              <a:t>，如思维、想象、联想、类比等。它们以一定方式集合在一起，就有创新现象的突现。</a:t>
            </a:r>
            <a:r>
              <a:rPr lang="zh-CN" altLang="en-US" sz="2400" b="1">
                <a:solidFill>
                  <a:schemeClr val="accent5">
                    <a:lumMod val="75000"/>
                  </a:schemeClr>
                </a:solidFill>
                <a:latin typeface="楷体" panose="02010609060101010101" charset="-122"/>
                <a:ea typeface="楷体" panose="02010609060101010101" charset="-122"/>
                <a:cs typeface="楷体" panose="02010609060101010101" charset="-122"/>
                <a:sym typeface="+mn-ea"/>
              </a:rPr>
              <a:t>用科学的语言说，多数创新任务的完成都与默认模式网络和执行控制网络的动态耦合有关。默认模式网络的激活反映的是来自长期记忆的想法或信息的自发生成，而执行控制网络的激活反映的是约束思维完成特定目标任务的过程</a:t>
            </a:r>
            <a:r>
              <a:rPr lang="zh-CN" altLang="en-US" sz="2400" b="1">
                <a:solidFill>
                  <a:schemeClr val="accent5">
                    <a:lumMod val="75000"/>
                  </a:schemeClr>
                </a:solidFill>
                <a:latin typeface="楷体" panose="02010609060101010101" charset="-122"/>
                <a:ea typeface="楷体" panose="02010609060101010101" charset="-122"/>
                <a:cs typeface="楷体" panose="02010609060101010101" charset="-122"/>
                <a:sym typeface="+mn-ea"/>
              </a:rPr>
              <a:t>（</a:t>
            </a:r>
            <a:r>
              <a:rPr lang="en-US" altLang="zh-CN" sz="2400" b="1">
                <a:solidFill>
                  <a:schemeClr val="accent5">
                    <a:lumMod val="75000"/>
                  </a:schemeClr>
                </a:solidFill>
                <a:latin typeface="楷体" panose="02010609060101010101" charset="-122"/>
                <a:ea typeface="楷体" panose="02010609060101010101" charset="-122"/>
                <a:cs typeface="楷体" panose="02010609060101010101" charset="-122"/>
                <a:sym typeface="+mn-ea"/>
              </a:rPr>
              <a:t>2D</a:t>
            </a:r>
            <a:r>
              <a:rPr lang="zh-CN" altLang="en-US" sz="2400" b="1">
                <a:solidFill>
                  <a:schemeClr val="accent5">
                    <a:lumMod val="75000"/>
                  </a:schemeClr>
                </a:solidFill>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就创造力最倚重的发散性思维而言，它们由节点的激活所</a:t>
            </a:r>
            <a:endParaRPr lang="zh-CN" altLang="en-US" sz="2400" b="1">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nvSpPr>
        <p:spPr>
          <a:xfrm>
            <a:off x="9314815" y="4113530"/>
            <a:ext cx="2754630" cy="787400"/>
          </a:xfrm>
          <a:prstGeom prst="rect">
            <a:avLst/>
          </a:prstGeom>
          <a:noFill/>
        </p:spPr>
        <p:txBody>
          <a:bodyPr wrap="square" rtlCol="0">
            <a:noAutofit/>
          </a:bodyPr>
          <a:p>
            <a:endParaRPr lang="zh-CN" altLang="en-US" sz="2400" b="1">
              <a:solidFill>
                <a:srgbClr val="C00000"/>
              </a:solidFill>
              <a:latin typeface="宋体" panose="02010600030101010101" pitchFamily="2" charset="-122"/>
              <a:ea typeface="宋体" panose="02010600030101010101" pitchFamily="2" charset="-122"/>
              <a:cs typeface="楷体" panose="02010609060101010101" charset="-122"/>
            </a:endParaRPr>
          </a:p>
        </p:txBody>
      </p:sp>
      <p:sp>
        <p:nvSpPr>
          <p:cNvPr id="4" name="文本框 3"/>
          <p:cNvSpPr txBox="1"/>
          <p:nvPr/>
        </p:nvSpPr>
        <p:spPr>
          <a:xfrm>
            <a:off x="9540875" y="700405"/>
            <a:ext cx="2543810" cy="5901055"/>
          </a:xfrm>
          <a:prstGeom prst="rect">
            <a:avLst/>
          </a:prstGeom>
          <a:noFill/>
          <a:ln>
            <a:solidFill>
              <a:schemeClr val="accent1"/>
            </a:solidFill>
          </a:ln>
        </p:spPr>
        <p:txBody>
          <a:bodyPr wrap="square" rtlCol="0" anchor="t">
            <a:noAutofit/>
          </a:bodyPr>
          <a:p>
            <a:pPr lvl="0" indent="457200" algn="l">
              <a:buClrTx/>
              <a:buSzTx/>
              <a:buFontTx/>
            </a:pPr>
            <a:endParaRPr lang="en-US" altLang="zh-CN" sz="2400" b="1">
              <a:latin typeface="楷体" panose="02010609060101010101" charset="-122"/>
              <a:ea typeface="楷体" panose="02010609060101010101" charset="-122"/>
              <a:cs typeface="楷体" panose="02010609060101010101" charset="-122"/>
              <a:sym typeface="+mn-ea"/>
            </a:endParaRPr>
          </a:p>
          <a:p>
            <a:pPr lvl="0" indent="457200" algn="l">
              <a:buClrTx/>
              <a:buSzTx/>
              <a:buFontTx/>
            </a:pPr>
            <a:endParaRPr lang="en-US" altLang="zh-CN" sz="2400" b="1">
              <a:latin typeface="楷体" panose="02010609060101010101" charset="-122"/>
              <a:ea typeface="楷体" panose="02010609060101010101" charset="-122"/>
              <a:cs typeface="楷体" panose="02010609060101010101" charset="-122"/>
              <a:sym typeface="+mn-ea"/>
            </a:endParaRPr>
          </a:p>
          <a:p>
            <a:pPr lvl="0" indent="457200" algn="l">
              <a:buClrTx/>
              <a:buSzTx/>
              <a:buFontTx/>
            </a:pPr>
            <a:endParaRPr lang="en-US" altLang="zh-CN" sz="2400" b="1">
              <a:latin typeface="楷体" panose="02010609060101010101" charset="-122"/>
              <a:ea typeface="楷体" panose="02010609060101010101" charset="-122"/>
              <a:cs typeface="楷体" panose="02010609060101010101" charset="-122"/>
              <a:sym typeface="+mn-ea"/>
            </a:endParaRPr>
          </a:p>
          <a:p>
            <a:pPr lvl="0" indent="457200" algn="l">
              <a:buClrTx/>
              <a:buSzTx/>
              <a:buFontTx/>
            </a:pPr>
            <a:endParaRPr lang="en-US" altLang="zh-CN" sz="2400" b="1">
              <a:latin typeface="楷体" panose="02010609060101010101" charset="-122"/>
              <a:ea typeface="楷体" panose="02010609060101010101" charset="-122"/>
              <a:cs typeface="楷体" panose="02010609060101010101" charset="-122"/>
              <a:sym typeface="+mn-ea"/>
            </a:endParaRPr>
          </a:p>
          <a:p>
            <a:pPr lvl="0" indent="457200" algn="l">
              <a:buClrTx/>
              <a:buSzTx/>
              <a:buFontTx/>
            </a:pPr>
            <a:endParaRPr lang="en-US" altLang="zh-CN" sz="24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en-US" altLang="zh-CN" sz="2400" b="1">
                <a:latin typeface="楷体" panose="02010609060101010101" charset="-122"/>
                <a:ea typeface="楷体" panose="02010609060101010101" charset="-122"/>
                <a:cs typeface="楷体" panose="02010609060101010101" charset="-122"/>
                <a:sym typeface="+mn-ea"/>
              </a:rPr>
              <a:t>2C“</a:t>
            </a:r>
            <a:r>
              <a:rPr lang="zh-CN" altLang="en-US" sz="2400" b="1">
                <a:latin typeface="楷体" panose="02010609060101010101" charset="-122"/>
                <a:ea typeface="楷体" panose="02010609060101010101" charset="-122"/>
                <a:cs typeface="楷体" panose="02010609060101010101" charset="-122"/>
                <a:sym typeface="+mn-ea"/>
              </a:rPr>
              <a:t>认识到创造力和平常的认知能力</a:t>
            </a:r>
            <a:r>
              <a:rPr lang="zh-CN" altLang="en-US" sz="2400" b="1">
                <a:highlight>
                  <a:srgbClr val="FF0000"/>
                </a:highlight>
                <a:latin typeface="楷体" panose="02010609060101010101" charset="-122"/>
                <a:ea typeface="楷体" panose="02010609060101010101" charset="-122"/>
                <a:cs typeface="楷体" panose="02010609060101010101" charset="-122"/>
                <a:sym typeface="+mn-ea"/>
              </a:rPr>
              <a:t>并无不同</a:t>
            </a:r>
            <a:r>
              <a:rPr lang="en-US" altLang="zh-CN" sz="2400" b="1">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a:t>
            </a:r>
            <a:r>
              <a:rPr lang="zh-CN" altLang="en-US" sz="2400" dirty="0">
                <a:solidFill>
                  <a:srgbClr val="FF0000"/>
                </a:solidFill>
                <a:latin typeface="宋体" panose="02010600030101010101" pitchFamily="2" charset="-122"/>
                <a:ea typeface="宋体" panose="02010600030101010101" pitchFamily="2" charset="-122"/>
                <a:sym typeface="+mn-ea"/>
              </a:rPr>
              <a:t>×</a:t>
            </a:r>
            <a:r>
              <a:rPr lang="zh-CN" altLang="en-US" sz="2400" dirty="0">
                <a:solidFill>
                  <a:srgbClr val="FF0000"/>
                </a:solidFill>
                <a:latin typeface="宋体" panose="02010600030101010101" pitchFamily="2" charset="-122"/>
                <a:ea typeface="宋体" panose="02010600030101010101" pitchFamily="2" charset="-122"/>
                <a:cs typeface="仿宋" panose="02010609060101010101" charset="-122"/>
                <a:sym typeface="+mn-ea"/>
              </a:rPr>
              <a:t>【无中生有】</a:t>
            </a:r>
            <a:endParaRPr lang="zh-CN" altLang="zh-CN" sz="2800" dirty="0">
              <a:effectLst/>
              <a:ea typeface="楷体" panose="02010609060101010101" charset="-122"/>
              <a:cs typeface="宋体" panose="02010600030101010101" pitchFamily="2" charset="-122"/>
            </a:endParaRPr>
          </a:p>
          <a:p>
            <a:pPr lvl="0" indent="457200" algn="l">
              <a:buClrTx/>
              <a:buSzTx/>
              <a:buFontTx/>
            </a:pPr>
            <a:endParaRPr lang="en-US" altLang="zh-CN" sz="28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zh-CN" altLang="en-US" sz="2400" b="1">
                <a:latin typeface="楷体" panose="02010609060101010101" charset="-122"/>
                <a:ea typeface="楷体" panose="02010609060101010101" charset="-122"/>
                <a:cs typeface="楷体" panose="02010609060101010101" charset="-122"/>
                <a:sym typeface="+mn-ea"/>
              </a:rPr>
              <a:t>与材料一中的阿玛比尔提出的创造力模型前两个要素</a:t>
            </a:r>
            <a:r>
              <a:rPr lang="zh-CN" altLang="en-US" sz="2400" b="1">
                <a:latin typeface="楷体" panose="02010609060101010101" charset="-122"/>
                <a:ea typeface="楷体" panose="02010609060101010101" charset="-122"/>
                <a:cs typeface="楷体" panose="02010609060101010101" charset="-122"/>
                <a:sym typeface="+mn-ea"/>
              </a:rPr>
              <a:t>相同</a:t>
            </a:r>
            <a:endParaRPr lang="zh-CN" altLang="en-US" sz="2400" b="1">
              <a:latin typeface="楷体" panose="02010609060101010101" charset="-122"/>
              <a:ea typeface="楷体" panose="02010609060101010101" charset="-122"/>
              <a:cs typeface="楷体" panose="02010609060101010101" charset="-122"/>
              <a:sym typeface="+mn-ea"/>
            </a:endParaRPr>
          </a:p>
        </p:txBody>
      </p:sp>
      <p:sp>
        <p:nvSpPr>
          <p:cNvPr id="5" name="文本框 4"/>
          <p:cNvSpPr txBox="1"/>
          <p:nvPr>
            <p:custDataLst>
              <p:tags r:id="rId1"/>
            </p:custDataLst>
          </p:nvPr>
        </p:nvSpPr>
        <p:spPr>
          <a:xfrm>
            <a:off x="2489945" y="128905"/>
            <a:ext cx="1078230" cy="337185"/>
          </a:xfrm>
          <a:prstGeom prst="rect">
            <a:avLst/>
          </a:prstGeom>
          <a:solidFill>
            <a:schemeClr val="accent1">
              <a:lumMod val="20000"/>
              <a:lumOff val="80000"/>
            </a:schemeClr>
          </a:solidFill>
        </p:spPr>
        <p:txBody>
          <a:bodyPr wrap="square" rtlCol="0">
            <a:spAutoFit/>
          </a:bodyPr>
          <a:p>
            <a:pPr algn="ctr"/>
            <a:r>
              <a:rPr lang="zh-CN" sz="1600" dirty="0">
                <a:solidFill>
                  <a:srgbClr val="000000"/>
                </a:solidFill>
                <a:ea typeface="黑体" panose="02010609060101010101" charset="-122"/>
                <a:sym typeface="+mn-ea"/>
              </a:rPr>
              <a:t>文本</a:t>
            </a:r>
            <a:endParaRPr lang="zh-CN" sz="1600" dirty="0">
              <a:solidFill>
                <a:srgbClr val="000000"/>
              </a:solidFill>
              <a:ea typeface="黑体" panose="02010609060101010101" charset="-122"/>
              <a:sym typeface="+mn-ea"/>
            </a:endParaRPr>
          </a:p>
        </p:txBody>
      </p:sp>
      <p:sp>
        <p:nvSpPr>
          <p:cNvPr id="6" name="文本框 5"/>
          <p:cNvSpPr txBox="1"/>
          <p:nvPr>
            <p:custDataLst>
              <p:tags r:id="rId2"/>
            </p:custDataLst>
          </p:nvPr>
        </p:nvSpPr>
        <p:spPr>
          <a:xfrm>
            <a:off x="9434305" y="128905"/>
            <a:ext cx="1078230" cy="337185"/>
          </a:xfrm>
          <a:prstGeom prst="rect">
            <a:avLst/>
          </a:prstGeom>
          <a:solidFill>
            <a:schemeClr val="accent1">
              <a:lumMod val="20000"/>
              <a:lumOff val="80000"/>
            </a:schemeClr>
          </a:solidFill>
        </p:spPr>
        <p:txBody>
          <a:bodyPr wrap="square" rtlCol="0">
            <a:spAutoFit/>
          </a:bodyPr>
          <a:lstStyle/>
          <a:p>
            <a:pPr algn="ctr"/>
            <a:r>
              <a:rPr lang="zh-CN" sz="1600" dirty="0">
                <a:solidFill>
                  <a:srgbClr val="000000"/>
                </a:solidFill>
                <a:ea typeface="黑体" panose="02010609060101010101" charset="-122"/>
                <a:sym typeface="+mn-ea"/>
              </a:rPr>
              <a:t>解读</a:t>
            </a:r>
            <a:endParaRPr lang="zh-CN" sz="1600" dirty="0">
              <a:solidFill>
                <a:srgbClr val="000000"/>
              </a:solidFill>
              <a:ea typeface="黑体" panose="02010609060101010101" charset="-122"/>
              <a:sym typeface="+mn-ea"/>
            </a:endParaRPr>
          </a:p>
        </p:txBody>
      </p:sp>
      <p:sp>
        <p:nvSpPr>
          <p:cNvPr id="7" name="文本框 6"/>
          <p:cNvSpPr txBox="1"/>
          <p:nvPr>
            <p:custDataLst>
              <p:tags r:id="rId3"/>
            </p:custDataLst>
          </p:nvPr>
        </p:nvSpPr>
        <p:spPr>
          <a:xfrm>
            <a:off x="347980" y="67310"/>
            <a:ext cx="2141855" cy="398780"/>
          </a:xfrm>
          <a:prstGeom prst="rect">
            <a:avLst/>
          </a:prstGeom>
          <a:noFill/>
          <a:ln>
            <a:noFill/>
          </a:ln>
        </p:spPr>
        <p:txBody>
          <a:bodyPr wrap="square" rtlCol="0">
            <a:spAutoFit/>
          </a:bodyPr>
          <a:p>
            <a:r>
              <a:rPr lang="zh-CN" sz="2000" dirty="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box(in)">
                                      <p:cBhvr>
                                        <p:cTn id="7" dur="2000"/>
                                        <p:tgtEl>
                                          <p:spTgt spid="4">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7" end="7"/>
                                            </p:txEl>
                                          </p:spTgt>
                                        </p:tgtEl>
                                        <p:attrNameLst>
                                          <p:attrName>style.visibility</p:attrName>
                                        </p:attrNameLst>
                                      </p:cBhvr>
                                      <p:to>
                                        <p:strVal val="visible"/>
                                      </p:to>
                                    </p:set>
                                    <p:animEffect transition="in" filter="box(in)">
                                      <p:cBhvr>
                                        <p:cTn id="12"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矩形 29"/>
          <p:cNvSpPr/>
          <p:nvPr>
            <p:custDataLst>
              <p:tags r:id="rId1"/>
            </p:custDataLst>
          </p:nvPr>
        </p:nvSpPr>
        <p:spPr>
          <a:xfrm>
            <a:off x="-6773" y="-12700"/>
            <a:ext cx="12198773" cy="68698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1" name="任意多边形: 形状 11"/>
          <p:cNvSpPr/>
          <p:nvPr>
            <p:custDataLst>
              <p:tags r:id="rId2"/>
            </p:custDataLst>
          </p:nvPr>
        </p:nvSpPr>
        <p:spPr>
          <a:xfrm>
            <a:off x="707391" y="-12700"/>
            <a:ext cx="11163300" cy="6858000"/>
          </a:xfrm>
          <a:custGeom>
            <a:avLst/>
            <a:gdLst>
              <a:gd name="connsiteX0" fmla="*/ 1391964 w 11162996"/>
              <a:gd name="connsiteY0" fmla="*/ 0 h 6841459"/>
              <a:gd name="connsiteX1" fmla="*/ 9771032 w 11162996"/>
              <a:gd name="connsiteY1" fmla="*/ 0 h 6841459"/>
              <a:gd name="connsiteX2" fmla="*/ 9888453 w 11162996"/>
              <a:gd name="connsiteY2" fmla="*/ 135555 h 6841459"/>
              <a:gd name="connsiteX3" fmla="*/ 11162996 w 11162996"/>
              <a:gd name="connsiteY3" fmla="*/ 3685906 h 6841459"/>
              <a:gd name="connsiteX4" fmla="*/ 10209764 w 11162996"/>
              <a:gd name="connsiteY4" fmla="*/ 6806575 h 6841459"/>
              <a:gd name="connsiteX5" fmla="*/ 10184957 w 11162996"/>
              <a:gd name="connsiteY5" fmla="*/ 6841459 h 6841459"/>
              <a:gd name="connsiteX6" fmla="*/ 978039 w 11162996"/>
              <a:gd name="connsiteY6" fmla="*/ 6841459 h 6841459"/>
              <a:gd name="connsiteX7" fmla="*/ 953232 w 11162996"/>
              <a:gd name="connsiteY7" fmla="*/ 6806575 h 6841459"/>
              <a:gd name="connsiteX8" fmla="*/ 0 w 11162996"/>
              <a:gd name="connsiteY8" fmla="*/ 3685906 h 6841459"/>
              <a:gd name="connsiteX9" fmla="*/ 1274543 w 11162996"/>
              <a:gd name="connsiteY9" fmla="*/ 135555 h 68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996" h="6841459">
                <a:moveTo>
                  <a:pt x="1391964" y="0"/>
                </a:moveTo>
                <a:lnTo>
                  <a:pt x="9771032" y="0"/>
                </a:lnTo>
                <a:lnTo>
                  <a:pt x="9888453" y="135555"/>
                </a:lnTo>
                <a:cubicBezTo>
                  <a:pt x="10684687" y="1100367"/>
                  <a:pt x="11162996" y="2337279"/>
                  <a:pt x="11162996" y="3685906"/>
                </a:cubicBezTo>
                <a:cubicBezTo>
                  <a:pt x="11162996" y="4841872"/>
                  <a:pt x="10811585" y="5915762"/>
                  <a:pt x="10209764" y="6806575"/>
                </a:cubicBezTo>
                <a:lnTo>
                  <a:pt x="10184957" y="6841459"/>
                </a:lnTo>
                <a:lnTo>
                  <a:pt x="978039" y="6841459"/>
                </a:lnTo>
                <a:lnTo>
                  <a:pt x="953232" y="6806575"/>
                </a:lnTo>
                <a:cubicBezTo>
                  <a:pt x="351411" y="5915762"/>
                  <a:pt x="0" y="4841872"/>
                  <a:pt x="0" y="3685906"/>
                </a:cubicBezTo>
                <a:cubicBezTo>
                  <a:pt x="0" y="2337279"/>
                  <a:pt x="478309" y="1100367"/>
                  <a:pt x="1274543" y="135555"/>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solidFill>
                <a:schemeClr val="lt1"/>
              </a:solidFill>
              <a:latin typeface="微软雅黑" panose="020B0503020204020204" charset="-122"/>
              <a:ea typeface="微软雅黑" panose="020B0503020204020204" charset="-122"/>
            </a:endParaRPr>
          </a:p>
        </p:txBody>
      </p:sp>
      <p:sp>
        <p:nvSpPr>
          <p:cNvPr id="32" name="椭圆 31"/>
          <p:cNvSpPr/>
          <p:nvPr>
            <p:custDataLst>
              <p:tags r:id="rId3"/>
            </p:custDataLst>
          </p:nvPr>
        </p:nvSpPr>
        <p:spPr>
          <a:xfrm>
            <a:off x="1096011" y="818515"/>
            <a:ext cx="776605" cy="777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3" name="椭圆 32"/>
          <p:cNvSpPr/>
          <p:nvPr>
            <p:custDataLst>
              <p:tags r:id="rId4"/>
            </p:custDataLst>
          </p:nvPr>
        </p:nvSpPr>
        <p:spPr>
          <a:xfrm>
            <a:off x="1340485" y="944245"/>
            <a:ext cx="776605" cy="77724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6" name="椭圆 35"/>
          <p:cNvSpPr/>
          <p:nvPr>
            <p:custDataLst>
              <p:tags r:id="rId5"/>
            </p:custDataLst>
          </p:nvPr>
        </p:nvSpPr>
        <p:spPr>
          <a:xfrm>
            <a:off x="1508125" y="5896611"/>
            <a:ext cx="765175" cy="765175"/>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nvGrpSpPr>
          <p:cNvPr id="11" name="组合 10"/>
          <p:cNvGrpSpPr/>
          <p:nvPr>
            <p:custDataLst>
              <p:tags r:id="rId6"/>
            </p:custDataLst>
          </p:nvPr>
        </p:nvGrpSpPr>
        <p:grpSpPr>
          <a:xfrm>
            <a:off x="10013951" y="4904105"/>
            <a:ext cx="1777365" cy="1687831"/>
            <a:chOff x="14021" y="6063"/>
            <a:chExt cx="4548" cy="4318"/>
          </a:xfrm>
        </p:grpSpPr>
        <p:sp>
          <p:nvSpPr>
            <p:cNvPr id="12" name="椭圆 11"/>
            <p:cNvSpPr/>
            <p:nvPr>
              <p:custDataLst>
                <p:tags r:id="rId7"/>
              </p:custDataLst>
            </p:nvPr>
          </p:nvSpPr>
          <p:spPr>
            <a:xfrm>
              <a:off x="14999" y="6811"/>
              <a:ext cx="3571" cy="3571"/>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3" name="椭圆 12"/>
            <p:cNvSpPr/>
            <p:nvPr>
              <p:custDataLst>
                <p:tags r:id="rId8"/>
              </p:custDataLst>
            </p:nvPr>
          </p:nvSpPr>
          <p:spPr>
            <a:xfrm>
              <a:off x="14021" y="6063"/>
              <a:ext cx="2650" cy="265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矩形 36"/>
          <p:cNvSpPr/>
          <p:nvPr>
            <p:custDataLst>
              <p:tags r:id="rId9"/>
            </p:custDataLst>
          </p:nvPr>
        </p:nvSpPr>
        <p:spPr>
          <a:xfrm>
            <a:off x="2451100" y="1706033"/>
            <a:ext cx="8216053"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4" name="Title 6"/>
          <p:cNvSpPr txBox="1"/>
          <p:nvPr>
            <p:custDataLst>
              <p:tags r:id="rId10"/>
            </p:custDataLst>
          </p:nvPr>
        </p:nvSpPr>
        <p:spPr>
          <a:xfrm>
            <a:off x="2063295" y="356432"/>
            <a:ext cx="9144064" cy="1195083"/>
          </a:xfrm>
          <a:prstGeom prst="rect">
            <a:avLst/>
          </a:prstGeom>
          <a:noFill/>
          <a:ln w="3175">
            <a:noFill/>
            <a:prstDash val="dash"/>
          </a:ln>
        </p:spPr>
        <p:txBody>
          <a:bodyPr wrap="square" lIns="63500" tIns="25400" rIns="63500" bIns="25400" anchor="b"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20000"/>
              </a:lnSpc>
              <a:spcBef>
                <a:spcPts val="0"/>
              </a:spcBef>
              <a:spcAft>
                <a:spcPts val="800"/>
              </a:spcAft>
              <a:buSzPct val="100000"/>
              <a:buFont typeface="Wingdings" panose="05000000000000000000" charset="0"/>
              <a:buNone/>
            </a:pPr>
            <a:r>
              <a:rPr lang="zh-CN" altLang="en-US" sz="3200" spc="150" dirty="0">
                <a:ln w="3175">
                  <a:noFill/>
                  <a:prstDash val="dash"/>
                </a:ln>
                <a:solidFill>
                  <a:srgbClr val="FF0000"/>
                </a:solidFill>
                <a:uFillTx/>
                <a:latin typeface="微软雅黑" panose="020B0503020204020204" charset="-122"/>
                <a:ea typeface="微软雅黑" panose="020B0503020204020204" charset="-122"/>
                <a:cs typeface="微软雅黑" panose="020B0503020204020204" charset="-122"/>
                <a:sym typeface="+mn-ea"/>
              </a:rPr>
              <a:t>高考作文“三文”整体评价要求：</a:t>
            </a:r>
            <a:br>
              <a:rPr lang="zh-CN" altLang="en-US" sz="3200" spc="150" dirty="0">
                <a:ln w="3175">
                  <a:noFill/>
                  <a:prstDash val="dash"/>
                </a:ln>
                <a:solidFill>
                  <a:srgbClr val="FF0000"/>
                </a:solidFill>
                <a:uFillTx/>
                <a:latin typeface="微软雅黑" panose="020B0503020204020204" charset="-122"/>
                <a:ea typeface="微软雅黑" panose="020B0503020204020204" charset="-122"/>
                <a:cs typeface="微软雅黑" panose="020B0503020204020204" charset="-122"/>
                <a:sym typeface="+mn-ea"/>
              </a:rPr>
            </a:br>
            <a:r>
              <a:rPr altLang="zh-CN" sz="3200" spc="150" dirty="0">
                <a:ln w="3175">
                  <a:noFill/>
                  <a:prstDash val="dash"/>
                </a:ln>
                <a:solidFill>
                  <a:srgbClr val="FF0000"/>
                </a:solidFill>
                <a:uFillTx/>
                <a:latin typeface="微软雅黑" panose="020B0503020204020204" charset="-122"/>
                <a:ea typeface="微软雅黑" panose="020B0503020204020204" charset="-122"/>
                <a:cs typeface="微软雅黑" panose="020B0503020204020204" charset="-122"/>
                <a:sym typeface="+mn-ea"/>
              </a:rPr>
              <a:t>         </a:t>
            </a:r>
            <a:r>
              <a:rPr lang="zh-CN" altLang="en-US" sz="3200" spc="150" dirty="0">
                <a:ln w="3175">
                  <a:noFill/>
                  <a:prstDash val="dash"/>
                </a:ln>
                <a:solidFill>
                  <a:srgbClr val="FF0000"/>
                </a:solidFill>
                <a:uFillTx/>
                <a:latin typeface="微软雅黑" panose="020B0503020204020204" charset="-122"/>
                <a:ea typeface="微软雅黑" panose="020B0503020204020204" charset="-122"/>
                <a:cs typeface="微软雅黑" panose="020B0503020204020204" charset="-122"/>
                <a:sym typeface="+mn-ea"/>
              </a:rPr>
              <a:t>文风端正，文脉清晰、文气畅顺</a:t>
            </a:r>
            <a:endParaRPr lang="zh-CN" altLang="en-US" sz="3200" spc="150" dirty="0">
              <a:ln w="3175">
                <a:noFill/>
                <a:prstDash val="dash"/>
              </a:ln>
              <a:solidFill>
                <a:srgbClr val="FF0000"/>
              </a:solidFill>
              <a:uFillTx/>
              <a:latin typeface="微软雅黑" panose="020B0503020204020204" charset="-122"/>
              <a:ea typeface="微软雅黑" panose="020B0503020204020204" charset="-122"/>
              <a:cs typeface="微软雅黑" panose="020B0503020204020204" charset="-122"/>
              <a:sym typeface="+mn-ea"/>
            </a:endParaRPr>
          </a:p>
        </p:txBody>
      </p:sp>
      <p:sp>
        <p:nvSpPr>
          <p:cNvPr id="15" name="Title 6"/>
          <p:cNvSpPr txBox="1"/>
          <p:nvPr>
            <p:custDataLst>
              <p:tags r:id="rId11"/>
            </p:custDataLst>
          </p:nvPr>
        </p:nvSpPr>
        <p:spPr>
          <a:xfrm>
            <a:off x="1277620" y="2410460"/>
            <a:ext cx="10132060" cy="4010025"/>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55600" lvl="0" indent="-355600" algn="l" fontAlgn="ctr">
              <a:lnSpc>
                <a:spcPct val="120000"/>
              </a:lnSpc>
              <a:spcBef>
                <a:spcPts val="0"/>
              </a:spcBef>
              <a:spcAft>
                <a:spcPts val="800"/>
              </a:spcAft>
              <a:buSzPct val="100000"/>
              <a:buFont typeface="Wingdings" panose="05000000000000000000" charset="0"/>
              <a:buChar char="l"/>
            </a:pPr>
            <a:r>
              <a:rPr lang="zh-CN" altLang="en-US" sz="3200" b="1" spc="120">
                <a:ln w="3175">
                  <a:noFill/>
                  <a:prstDash val="dash"/>
                </a:ln>
                <a:solidFill>
                  <a:srgbClr val="C00000"/>
                </a:solidFill>
                <a:uFillTx/>
                <a:latin typeface="微软雅黑" panose="020B0503020204020204" charset="-122"/>
                <a:ea typeface="微软雅黑" panose="020B0503020204020204" charset="-122"/>
                <a:cs typeface="微软雅黑" panose="020B0503020204020204" charset="-122"/>
              </a:rPr>
              <a:t>【文风端正】</a:t>
            </a:r>
            <a:r>
              <a:rPr lang="zh-CN" altLang="en-US" sz="3200" spc="120">
                <a:ln w="3175">
                  <a:noFill/>
                  <a:prstDash val="dash"/>
                </a:ln>
                <a:solidFill>
                  <a:schemeClr val="dk1">
                    <a:lumMod val="85000"/>
                    <a:lumOff val="15000"/>
                  </a:schemeClr>
                </a:solidFill>
                <a:uFillTx/>
                <a:latin typeface="微软雅黑" panose="020B0503020204020204" charset="-122"/>
                <a:ea typeface="微软雅黑" panose="020B0503020204020204" charset="-122"/>
                <a:cs typeface="微软雅黑" panose="020B0503020204020204" charset="-122"/>
              </a:rPr>
              <a:t>要求思想积极向上，内容符合题意，即符合试题的材料、主题、情境与任务要求。</a:t>
            </a:r>
            <a:endParaRPr lang="zh-CN" altLang="en-US" sz="3200" spc="120">
              <a:ln w="3175">
                <a:noFill/>
                <a:prstDash val="dash"/>
              </a:ln>
              <a:solidFill>
                <a:schemeClr val="dk1">
                  <a:lumMod val="85000"/>
                  <a:lumOff val="15000"/>
                </a:schemeClr>
              </a:solidFill>
              <a:uFillTx/>
              <a:latin typeface="微软雅黑" panose="020B0503020204020204" charset="-122"/>
              <a:ea typeface="微软雅黑" panose="020B0503020204020204" charset="-122"/>
              <a:cs typeface="微软雅黑" panose="020B0503020204020204" charset="-122"/>
            </a:endParaRPr>
          </a:p>
          <a:p>
            <a:pPr marL="355600" lvl="0" indent="-355600" algn="l" fontAlgn="ctr">
              <a:lnSpc>
                <a:spcPct val="120000"/>
              </a:lnSpc>
              <a:spcBef>
                <a:spcPts val="0"/>
              </a:spcBef>
              <a:spcAft>
                <a:spcPts val="800"/>
              </a:spcAft>
              <a:buSzPct val="100000"/>
              <a:buFont typeface="Wingdings" panose="05000000000000000000" charset="0"/>
              <a:buChar char="l"/>
            </a:pPr>
            <a:r>
              <a:rPr lang="zh-CN" altLang="en-US" sz="3200" b="1" spc="120">
                <a:ln w="3175">
                  <a:noFill/>
                  <a:prstDash val="dash"/>
                </a:ln>
                <a:solidFill>
                  <a:srgbClr val="C00000"/>
                </a:solidFill>
                <a:uFillTx/>
                <a:latin typeface="微软雅黑" panose="020B0503020204020204" charset="-122"/>
                <a:ea typeface="微软雅黑" panose="020B0503020204020204" charset="-122"/>
                <a:cs typeface="微软雅黑" panose="020B0503020204020204" charset="-122"/>
              </a:rPr>
              <a:t>【文脉清晰】</a:t>
            </a:r>
            <a:r>
              <a:rPr lang="zh-CN" altLang="en-US" sz="3200" spc="120">
                <a:ln w="3175">
                  <a:noFill/>
                  <a:prstDash val="dash"/>
                </a:ln>
                <a:solidFill>
                  <a:schemeClr val="dk1">
                    <a:lumMod val="85000"/>
                    <a:lumOff val="15000"/>
                  </a:schemeClr>
                </a:solidFill>
                <a:uFillTx/>
                <a:latin typeface="微软雅黑" panose="020B0503020204020204" charset="-122"/>
                <a:ea typeface="微软雅黑" panose="020B0503020204020204" charset="-122"/>
                <a:cs typeface="微软雅黑" panose="020B0503020204020204" charset="-122"/>
              </a:rPr>
              <a:t>要求观点明确，逻辑严密，结构严谨，论证充分，思考有独立性。</a:t>
            </a:r>
            <a:endParaRPr lang="zh-CN" altLang="en-US" sz="3200" spc="120">
              <a:ln w="3175">
                <a:noFill/>
                <a:prstDash val="dash"/>
              </a:ln>
              <a:solidFill>
                <a:schemeClr val="dk1">
                  <a:lumMod val="85000"/>
                  <a:lumOff val="15000"/>
                </a:schemeClr>
              </a:solidFill>
              <a:uFillTx/>
              <a:latin typeface="微软雅黑" panose="020B0503020204020204" charset="-122"/>
              <a:ea typeface="微软雅黑" panose="020B0503020204020204" charset="-122"/>
              <a:cs typeface="微软雅黑" panose="020B0503020204020204" charset="-122"/>
            </a:endParaRPr>
          </a:p>
          <a:p>
            <a:pPr marL="355600" lvl="0" indent="-355600" algn="l" fontAlgn="ctr">
              <a:lnSpc>
                <a:spcPct val="120000"/>
              </a:lnSpc>
              <a:spcBef>
                <a:spcPts val="0"/>
              </a:spcBef>
              <a:spcAft>
                <a:spcPts val="800"/>
              </a:spcAft>
              <a:buSzPct val="100000"/>
              <a:buFont typeface="Wingdings" panose="05000000000000000000" charset="0"/>
              <a:buChar char="l"/>
            </a:pPr>
            <a:r>
              <a:rPr lang="zh-CN" altLang="en-US" sz="3200" b="1" spc="120">
                <a:ln w="3175">
                  <a:noFill/>
                  <a:prstDash val="dash"/>
                </a:ln>
                <a:solidFill>
                  <a:srgbClr val="C00000"/>
                </a:solidFill>
                <a:uFillTx/>
                <a:latin typeface="微软雅黑" panose="020B0503020204020204" charset="-122"/>
                <a:ea typeface="微软雅黑" panose="020B0503020204020204" charset="-122"/>
                <a:cs typeface="微软雅黑" panose="020B0503020204020204" charset="-122"/>
              </a:rPr>
              <a:t>【文气顺畅】</a:t>
            </a:r>
            <a:r>
              <a:rPr lang="zh-CN" altLang="en-US" sz="3200" spc="120">
                <a:ln w="3175">
                  <a:noFill/>
                  <a:prstDash val="dash"/>
                </a:ln>
                <a:solidFill>
                  <a:schemeClr val="dk1">
                    <a:lumMod val="85000"/>
                    <a:lumOff val="15000"/>
                  </a:schemeClr>
                </a:solidFill>
                <a:uFillTx/>
                <a:latin typeface="微软雅黑" panose="020B0503020204020204" charset="-122"/>
                <a:ea typeface="微软雅黑" panose="020B0503020204020204" charset="-122"/>
                <a:cs typeface="微软雅黑" panose="020B0503020204020204" charset="-122"/>
              </a:rPr>
              <a:t>要求能够合理运用词语、句式、修辞，表达准确流畅，尽量写出文采。</a:t>
            </a:r>
            <a:endParaRPr lang="zh-CN" altLang="en-US" sz="3200" spc="120">
              <a:ln w="3175">
                <a:noFill/>
                <a:prstDash val="dash"/>
              </a:ln>
              <a:solidFill>
                <a:schemeClr val="dk1">
                  <a:lumMod val="85000"/>
                  <a:lumOff val="15000"/>
                </a:schemeClr>
              </a:solidFill>
              <a:uFillTx/>
              <a:latin typeface="微软雅黑" panose="020B0503020204020204" charset="-122"/>
              <a:ea typeface="微软雅黑" panose="020B0503020204020204" charset="-122"/>
              <a:cs typeface="微软雅黑" panose="020B0503020204020204" charset="-122"/>
            </a:endParaRPr>
          </a:p>
        </p:txBody>
      </p:sp>
    </p:spTree>
    <p:custDataLst>
      <p:tags r:id="rId12"/>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endParaRPr lang="zh-CN" altLang="en-US"/>
          </a:p>
        </p:txBody>
      </p:sp>
      <p:sp>
        <p:nvSpPr>
          <p:cNvPr id="3" name="文本占位符 2"/>
          <p:cNvSpPr>
            <a:spLocks noGrp="1"/>
          </p:cNvSpPr>
          <p:nvPr>
            <p:ph type="body" idx="1"/>
          </p:nvPr>
        </p:nvSpPr>
        <p:spPr/>
        <p:txBody>
          <a:bodyPr/>
          <a:p>
            <a:endParaRPr lang="zh-CN" altLang="en-US"/>
          </a:p>
        </p:txBody>
      </p:sp>
      <p:sp>
        <p:nvSpPr>
          <p:cNvPr id="4" name="椭圆 3"/>
          <p:cNvSpPr/>
          <p:nvPr/>
        </p:nvSpPr>
        <p:spPr>
          <a:xfrm>
            <a:off x="336973" y="159173"/>
            <a:ext cx="546100" cy="546100"/>
          </a:xfrm>
          <a:prstGeom prst="ellipse">
            <a:avLst/>
          </a:prstGeom>
          <a:gradFill flip="none" rotWithShape="1">
            <a:gsLst>
              <a:gs pos="0">
                <a:srgbClr val="DCBA9C"/>
              </a:gs>
              <a:gs pos="100000">
                <a:srgbClr val="D05428"/>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35" dirty="0">
                <a:solidFill>
                  <a:schemeClr val="bg1"/>
                </a:solidFill>
                <a:latin typeface="思源宋体 CN Heavy" panose="02020900000000000000" charset="-122"/>
                <a:ea typeface="思源宋体 CN Heavy" panose="02020900000000000000" charset="-122"/>
              </a:rPr>
              <a:t>壹</a:t>
            </a:r>
            <a:endParaRPr lang="zh-CN" altLang="en-US" sz="135" dirty="0">
              <a:solidFill>
                <a:schemeClr val="bg1"/>
              </a:solidFill>
              <a:latin typeface="思源宋体 CN Heavy" panose="02020900000000000000" charset="-122"/>
              <a:ea typeface="思源宋体 CN Heavy" panose="02020900000000000000" charset="-122"/>
            </a:endParaRPr>
          </a:p>
        </p:txBody>
      </p:sp>
      <p:graphicFrame>
        <p:nvGraphicFramePr>
          <p:cNvPr id="9" name="内容占位符 3"/>
          <p:cNvGraphicFramePr/>
          <p:nvPr>
            <p:custDataLst>
              <p:tags r:id="rId1"/>
            </p:custDataLst>
          </p:nvPr>
        </p:nvGraphicFramePr>
        <p:xfrm>
          <a:off x="165523" y="408940"/>
          <a:ext cx="11737975" cy="6551930"/>
        </p:xfrm>
        <a:graphic>
          <a:graphicData uri="http://schemas.openxmlformats.org/drawingml/2006/table">
            <a:tbl>
              <a:tblPr firstRow="1" bandRow="1">
                <a:tableStyleId>{5C22544A-7EE6-4342-B048-85BDC9FD1C3A}</a:tableStyleId>
              </a:tblPr>
              <a:tblGrid>
                <a:gridCol w="925195"/>
                <a:gridCol w="1614805"/>
                <a:gridCol w="975360"/>
                <a:gridCol w="8222615"/>
              </a:tblGrid>
              <a:tr h="674370">
                <a:tc>
                  <a:txBody>
                    <a:bodyPr/>
                    <a:lstStyle/>
                    <a:p>
                      <a:pPr algn="ctr"/>
                      <a:r>
                        <a:rPr lang="zh-CN" altLang="en-US" sz="2665" b="1" dirty="0">
                          <a:solidFill>
                            <a:srgbClr val="C00000"/>
                          </a:solidFill>
                          <a:latin typeface="宋体" panose="02010600030101010101" pitchFamily="2" charset="-122"/>
                          <a:ea typeface="宋体" panose="02010600030101010101" pitchFamily="2" charset="-122"/>
                        </a:rPr>
                        <a:t>等级</a:t>
                      </a:r>
                      <a:endParaRPr lang="zh-CN" altLang="en-US" sz="2665" b="1" dirty="0">
                        <a:solidFill>
                          <a:srgbClr val="C00000"/>
                        </a:solidFill>
                        <a:latin typeface="宋体" panose="02010600030101010101" pitchFamily="2" charset="-122"/>
                        <a:ea typeface="宋体" panose="02010600030101010101" pitchFamily="2" charset="-122"/>
                      </a:endParaRPr>
                    </a:p>
                  </a:txBody>
                  <a:tcPr anchor="ctr" anchorCtr="1"/>
                </a:tc>
                <a:tc>
                  <a:txBody>
                    <a:bodyPr/>
                    <a:lstStyle/>
                    <a:p>
                      <a:pPr algn="ctr"/>
                      <a:r>
                        <a:rPr lang="zh-CN" altLang="en-US" sz="2665" b="1" dirty="0">
                          <a:solidFill>
                            <a:srgbClr val="C00000"/>
                          </a:solidFill>
                          <a:latin typeface="宋体" panose="02010600030101010101" pitchFamily="2" charset="-122"/>
                          <a:ea typeface="宋体" panose="02010600030101010101" pitchFamily="2" charset="-122"/>
                        </a:rPr>
                        <a:t>分值</a:t>
                      </a:r>
                      <a:endParaRPr lang="zh-CN" altLang="en-US" sz="2665" b="1" dirty="0">
                        <a:solidFill>
                          <a:srgbClr val="C00000"/>
                        </a:solidFill>
                        <a:latin typeface="宋体" panose="02010600030101010101" pitchFamily="2" charset="-122"/>
                        <a:ea typeface="宋体" panose="02010600030101010101" pitchFamily="2" charset="-122"/>
                      </a:endParaRPr>
                    </a:p>
                  </a:txBody>
                  <a:tcPr anchor="ctr" anchorCtr="1"/>
                </a:tc>
                <a:tc>
                  <a:txBody>
                    <a:bodyPr/>
                    <a:lstStyle/>
                    <a:p>
                      <a:pPr algn="ctr"/>
                      <a:r>
                        <a:rPr lang="zh-CN" altLang="en-US" sz="2665" b="1" dirty="0">
                          <a:solidFill>
                            <a:srgbClr val="C00000"/>
                          </a:solidFill>
                          <a:latin typeface="宋体" panose="02010600030101010101" pitchFamily="2" charset="-122"/>
                          <a:ea typeface="宋体" panose="02010600030101010101" pitchFamily="2" charset="-122"/>
                        </a:rPr>
                        <a:t>评价</a:t>
                      </a:r>
                      <a:endParaRPr lang="zh-CN" altLang="en-US" sz="2665" b="1" dirty="0">
                        <a:solidFill>
                          <a:srgbClr val="C00000"/>
                        </a:solidFill>
                        <a:latin typeface="宋体" panose="02010600030101010101" pitchFamily="2" charset="-122"/>
                        <a:ea typeface="宋体" panose="02010600030101010101" pitchFamily="2" charset="-122"/>
                      </a:endParaRPr>
                    </a:p>
                  </a:txBody>
                  <a:tcPr anchor="ctr" anchorCtr="1">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665" b="1" dirty="0">
                          <a:solidFill>
                            <a:srgbClr val="C00000"/>
                          </a:solidFill>
                          <a:latin typeface="宋体" panose="02010600030101010101" pitchFamily="2" charset="-122"/>
                          <a:ea typeface="宋体" panose="02010600030101010101" pitchFamily="2" charset="-122"/>
                        </a:rPr>
                        <a:t>特征</a:t>
                      </a:r>
                      <a:endParaRPr lang="zh-CN" altLang="en-US" sz="2665" b="1" dirty="0">
                        <a:solidFill>
                          <a:srgbClr val="C00000"/>
                        </a:solidFill>
                        <a:latin typeface="宋体" panose="02010600030101010101" pitchFamily="2" charset="-122"/>
                        <a:ea typeface="宋体" panose="02010600030101010101" pitchFamily="2" charset="-122"/>
                      </a:endParaRPr>
                    </a:p>
                  </a:txBody>
                  <a:tcPr anchor="ctr" anchorCtr="1">
                    <a:lnL w="12700" cap="flat" cmpd="sng" algn="ctr">
                      <a:solidFill>
                        <a:schemeClr val="tx1"/>
                      </a:solidFill>
                      <a:prstDash val="solid"/>
                      <a:round/>
                      <a:headEnd type="none" w="med" len="med"/>
                      <a:tailEnd type="none" w="med" len="med"/>
                    </a:lnL>
                  </a:tcPr>
                </a:tc>
              </a:tr>
              <a:tr h="887095">
                <a:tc>
                  <a:txBody>
                    <a:bodyPr/>
                    <a:lstStyle/>
                    <a:p>
                      <a:pPr algn="ctr" defTabSz="914400" fontAlgn="auto">
                        <a:spcBef>
                          <a:spcPts val="0"/>
                        </a:spcBef>
                        <a:spcAft>
                          <a:spcPts val="0"/>
                        </a:spcAft>
                        <a:buClrTx/>
                        <a:buSzTx/>
                        <a:buFontTx/>
                        <a:defRPr/>
                      </a:pPr>
                      <a:r>
                        <a:rPr lang="zh-CN" altLang="en-US" sz="2665" b="1" dirty="0">
                          <a:solidFill>
                            <a:srgbClr val="C00000"/>
                          </a:solidFill>
                          <a:latin typeface="宋体" panose="02010600030101010101" pitchFamily="2" charset="-122"/>
                          <a:ea typeface="宋体" panose="02010600030101010101" pitchFamily="2" charset="-122"/>
                        </a:rPr>
                        <a:t>一等</a:t>
                      </a:r>
                      <a:endParaRPr lang="zh-CN" altLang="en-US" sz="2665" b="1" dirty="0">
                        <a:solidFill>
                          <a:srgbClr val="C00000"/>
                        </a:solidFill>
                        <a:latin typeface="宋体" panose="02010600030101010101" pitchFamily="2" charset="-122"/>
                        <a:ea typeface="宋体" panose="02010600030101010101" pitchFamily="2" charset="-122"/>
                      </a:endParaRPr>
                    </a:p>
                  </a:txBody>
                  <a:tcPr anchor="ctr" anchorCtr="1"/>
                </a:tc>
                <a:tc>
                  <a:txBody>
                    <a:bodyPr/>
                    <a:lstStyle/>
                    <a:p>
                      <a:pPr algn="ctr"/>
                      <a:r>
                        <a:rPr lang="en-US" altLang="zh-CN" sz="2665" dirty="0">
                          <a:latin typeface="Arial" panose="020B0604020202020204" pitchFamily="34" charset="0"/>
                          <a:ea typeface="宋体" panose="02010600030101010101" pitchFamily="2" charset="-122"/>
                          <a:cs typeface="Arial" panose="020B0604020202020204" pitchFamily="34" charset="0"/>
                        </a:rPr>
                        <a:t>54</a:t>
                      </a:r>
                      <a:r>
                        <a:rPr lang="zh-CN" altLang="en-US" sz="2665" dirty="0">
                          <a:latin typeface="Arial" panose="020B0604020202020204" pitchFamily="34" charset="0"/>
                          <a:ea typeface="宋体" panose="02010600030101010101" pitchFamily="2" charset="-122"/>
                          <a:cs typeface="Arial" panose="020B0604020202020204" pitchFamily="34" charset="0"/>
                        </a:rPr>
                        <a:t>～</a:t>
                      </a:r>
                      <a:r>
                        <a:rPr lang="en-US" altLang="zh-CN" sz="2665" dirty="0">
                          <a:latin typeface="Arial" panose="020B0604020202020204" pitchFamily="34" charset="0"/>
                          <a:ea typeface="宋体" panose="02010600030101010101" pitchFamily="2" charset="-122"/>
                          <a:cs typeface="Arial" panose="020B0604020202020204" pitchFamily="34" charset="0"/>
                        </a:rPr>
                        <a:t>60</a:t>
                      </a:r>
                      <a:endParaRPr lang="en-US" altLang="zh-CN" sz="2665" dirty="0">
                        <a:latin typeface="Arial" panose="020B0604020202020204" pitchFamily="34" charset="0"/>
                        <a:ea typeface="宋体" panose="02010600030101010101" pitchFamily="2" charset="-122"/>
                        <a:cs typeface="Arial" panose="020B0604020202020204" pitchFamily="34" charset="0"/>
                      </a:endParaRPr>
                    </a:p>
                  </a:txBody>
                  <a:tcPr anchor="ctr" anchorCtr="1"/>
                </a:tc>
                <a:tc>
                  <a:txBody>
                    <a:bodyPr/>
                    <a:lstStyle/>
                    <a:p>
                      <a:pPr algn="ctr"/>
                      <a:r>
                        <a:rPr lang="zh-CN" altLang="en-US" sz="2665" dirty="0">
                          <a:solidFill>
                            <a:srgbClr val="C00000"/>
                          </a:solidFill>
                          <a:latin typeface="隶书" panose="02010509060101010101" charset="-122"/>
                          <a:ea typeface="隶书" panose="02010509060101010101" charset="-122"/>
                        </a:rPr>
                        <a:t>好</a:t>
                      </a:r>
                      <a:endParaRPr lang="zh-CN" altLang="en-US" sz="2665" dirty="0">
                        <a:solidFill>
                          <a:srgbClr val="C00000"/>
                        </a:solidFill>
                        <a:latin typeface="隶书" panose="02010509060101010101" charset="-122"/>
                        <a:ea typeface="隶书" panose="02010509060101010101" charset="-122"/>
                      </a:endParaRPr>
                    </a:p>
                  </a:txBody>
                  <a:tcPr anchor="ctr" anchorCtr="1">
                    <a:lnR w="12700" cap="flat" cmpd="sng" algn="ctr">
                      <a:solidFill>
                        <a:schemeClr val="tx1"/>
                      </a:solidFill>
                      <a:prstDash val="solid"/>
                      <a:round/>
                      <a:headEnd type="none" w="med" len="med"/>
                      <a:tailEnd type="none" w="med" len="med"/>
                    </a:lnR>
                  </a:tcPr>
                </a:tc>
                <a:tc>
                  <a:txBody>
                    <a:bodyPr/>
                    <a:lstStyle/>
                    <a:p>
                      <a:pPr algn="l"/>
                      <a:r>
                        <a:rPr lang="zh-CN" altLang="en-US" sz="2400" dirty="0">
                          <a:latin typeface="宋体" panose="02010600030101010101" pitchFamily="2" charset="-122"/>
                          <a:ea typeface="宋体" panose="02010600030101010101" pitchFamily="2" charset="-122"/>
                        </a:rPr>
                        <a:t>完成写作任务，材料解读准确，素材丰富准确，</a:t>
                      </a:r>
                      <a:r>
                        <a:rPr lang="zh-CN" altLang="en-US" sz="2400" dirty="0">
                          <a:latin typeface="宋体" panose="02010600030101010101" pitchFamily="2" charset="-122"/>
                          <a:ea typeface="宋体" panose="02010600030101010101" pitchFamily="2" charset="-122"/>
                          <a:sym typeface="+mn-ea"/>
                        </a:rPr>
                        <a:t>思想</a:t>
                      </a:r>
                      <a:r>
                        <a:rPr lang="zh-CN" altLang="en-US" sz="2400" b="1" dirty="0">
                          <a:solidFill>
                            <a:srgbClr val="FF0000"/>
                          </a:solidFill>
                          <a:latin typeface="宋体" panose="02010600030101010101" pitchFamily="2" charset="-122"/>
                          <a:ea typeface="宋体" panose="02010600030101010101" pitchFamily="2" charset="-122"/>
                          <a:sym typeface="+mn-ea"/>
                        </a:rPr>
                        <a:t>深刻</a:t>
                      </a:r>
                      <a:r>
                        <a:rPr lang="zh-CN" altLang="en-US" sz="2400" dirty="0">
                          <a:latin typeface="宋体" panose="02010600030101010101" pitchFamily="2" charset="-122"/>
                          <a:ea typeface="宋体" panose="02010600030101010101" pitchFamily="2" charset="-122"/>
                          <a:sym typeface="+mn-ea"/>
                        </a:rPr>
                        <a:t>，结构</a:t>
                      </a:r>
                      <a:r>
                        <a:rPr lang="zh-CN" altLang="en-US" sz="2400" b="1" dirty="0">
                          <a:solidFill>
                            <a:srgbClr val="FF0000"/>
                          </a:solidFill>
                          <a:latin typeface="宋体" panose="02010600030101010101" pitchFamily="2" charset="-122"/>
                          <a:ea typeface="宋体" panose="02010600030101010101" pitchFamily="2" charset="-122"/>
                          <a:sym typeface="+mn-ea"/>
                        </a:rPr>
                        <a:t>严谨，</a:t>
                      </a:r>
                      <a:r>
                        <a:rPr lang="zh-CN" altLang="en-US" sz="2400" dirty="0">
                          <a:latin typeface="宋体" panose="02010600030101010101" pitchFamily="2" charset="-122"/>
                          <a:ea typeface="宋体" panose="02010600030101010101" pitchFamily="2" charset="-122"/>
                        </a:rPr>
                        <a:t>表达有</a:t>
                      </a:r>
                      <a:r>
                        <a:rPr lang="zh-CN" altLang="en-US" sz="2400" b="1" dirty="0">
                          <a:solidFill>
                            <a:srgbClr val="FF0000"/>
                          </a:solidFill>
                          <a:latin typeface="宋体" panose="02010600030101010101" pitchFamily="2" charset="-122"/>
                          <a:ea typeface="宋体" panose="02010600030101010101" pitchFamily="2" charset="-122"/>
                        </a:rPr>
                        <a:t>文采。</a:t>
                      </a:r>
                      <a:r>
                        <a:rPr lang="zh-CN" altLang="en-US" sz="2400" dirty="0">
                          <a:latin typeface="宋体" panose="02010600030101010101" pitchFamily="2" charset="-122"/>
                          <a:ea typeface="宋体" panose="02010600030101010101" pitchFamily="2" charset="-122"/>
                        </a:rPr>
                        <a:t>文风端正，文脉清晰、文气畅顺</a:t>
                      </a:r>
                      <a:endParaRPr lang="zh-CN" altLang="en-US" sz="2400" dirty="0">
                        <a:latin typeface="宋体" panose="02010600030101010101" pitchFamily="2" charset="-122"/>
                        <a:ea typeface="宋体" panose="02010600030101010101" pitchFamily="2" charset="-122"/>
                      </a:endParaRPr>
                    </a:p>
                  </a:txBody>
                  <a:tcPr anchor="ctr">
                    <a:lnL w="12700" cap="flat" cmpd="sng" algn="ctr">
                      <a:solidFill>
                        <a:schemeClr val="tx1"/>
                      </a:solidFill>
                      <a:prstDash val="solid"/>
                      <a:round/>
                      <a:headEnd type="none" w="med" len="med"/>
                      <a:tailEnd type="none" w="med" len="med"/>
                    </a:lnL>
                  </a:tcPr>
                </a:tc>
              </a:tr>
              <a:tr h="822960">
                <a:tc rowSpan="2">
                  <a:txBody>
                    <a:bodyPr/>
                    <a:lstStyle/>
                    <a:p>
                      <a:pPr algn="ctr" defTabSz="914400" fontAlgn="auto">
                        <a:spcBef>
                          <a:spcPts val="0"/>
                        </a:spcBef>
                        <a:spcAft>
                          <a:spcPts val="0"/>
                        </a:spcAft>
                        <a:buClrTx/>
                        <a:buSzTx/>
                        <a:buFontTx/>
                        <a:defRPr/>
                      </a:pPr>
                      <a:r>
                        <a:rPr lang="zh-CN" altLang="en-US" sz="2665" b="1" dirty="0">
                          <a:solidFill>
                            <a:srgbClr val="C00000"/>
                          </a:solidFill>
                          <a:latin typeface="宋体" panose="02010600030101010101" pitchFamily="2" charset="-122"/>
                          <a:ea typeface="宋体" panose="02010600030101010101" pitchFamily="2" charset="-122"/>
                        </a:rPr>
                        <a:t>二等</a:t>
                      </a:r>
                      <a:endParaRPr lang="zh-CN" altLang="en-US" sz="2665" b="1" dirty="0">
                        <a:solidFill>
                          <a:srgbClr val="C00000"/>
                        </a:solidFill>
                        <a:latin typeface="宋体" panose="02010600030101010101" pitchFamily="2" charset="-122"/>
                        <a:ea typeface="宋体" panose="02010600030101010101" pitchFamily="2" charset="-122"/>
                      </a:endParaRPr>
                    </a:p>
                  </a:txBody>
                  <a:tcPr anchor="ctr" anchorCtr="1">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2665" dirty="0">
                          <a:latin typeface="Arial" panose="020B0604020202020204" pitchFamily="34" charset="0"/>
                          <a:ea typeface="宋体" panose="02010600030101010101" pitchFamily="2" charset="-122"/>
                          <a:cs typeface="Arial" panose="020B0604020202020204" pitchFamily="34" charset="0"/>
                        </a:rPr>
                        <a:t>50</a:t>
                      </a:r>
                      <a:r>
                        <a:rPr lang="zh-CN" altLang="en-US" sz="2665" dirty="0">
                          <a:latin typeface="Arial" panose="020B0604020202020204" pitchFamily="34" charset="0"/>
                          <a:ea typeface="宋体" panose="02010600030101010101" pitchFamily="2" charset="-122"/>
                          <a:cs typeface="Arial" panose="020B0604020202020204" pitchFamily="34" charset="0"/>
                        </a:rPr>
                        <a:t>～</a:t>
                      </a:r>
                      <a:r>
                        <a:rPr lang="en-US" altLang="zh-CN" sz="2665" dirty="0">
                          <a:latin typeface="Arial" panose="020B0604020202020204" pitchFamily="34" charset="0"/>
                          <a:ea typeface="+mn-ea"/>
                          <a:cs typeface="Arial" panose="020B0604020202020204" pitchFamily="34" charset="0"/>
                        </a:rPr>
                        <a:t>53</a:t>
                      </a:r>
                      <a:endParaRPr lang="en-US" altLang="zh-CN" sz="2665" dirty="0">
                        <a:latin typeface="Arial" panose="020B0604020202020204" pitchFamily="34" charset="0"/>
                        <a:ea typeface="+mn-ea"/>
                        <a:cs typeface="Arial" panose="020B0604020202020204" pitchFamily="34" charset="0"/>
                      </a:endParaRPr>
                    </a:p>
                  </a:txBody>
                  <a:tcPr anchor="ctr" anchorCtr="1">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a:r>
                        <a:rPr lang="zh-CN" altLang="en-US" sz="2665" dirty="0">
                          <a:solidFill>
                            <a:srgbClr val="C00000"/>
                          </a:solidFill>
                          <a:latin typeface="隶书" panose="02010509060101010101" charset="-122"/>
                          <a:ea typeface="隶书" panose="02010509060101010101" charset="-122"/>
                        </a:rPr>
                        <a:t>较好</a:t>
                      </a:r>
                      <a:endParaRPr lang="zh-CN" altLang="en-US" sz="2665" dirty="0">
                        <a:solidFill>
                          <a:srgbClr val="C00000"/>
                        </a:solidFill>
                        <a:latin typeface="隶书" panose="02010509060101010101" charset="-122"/>
                        <a:ea typeface="隶书" panose="02010509060101010101" charset="-122"/>
                      </a:endParaRPr>
                    </a:p>
                  </a:txBody>
                  <a:tcPr anchor="ctr" anchorCtr="1">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l"/>
                      <a:r>
                        <a:rPr lang="zh-CN" altLang="en-US" sz="2400" dirty="0">
                          <a:latin typeface="宋体" panose="02010600030101010101" pitchFamily="2" charset="-122"/>
                          <a:ea typeface="宋体" panose="02010600030101010101" pitchFamily="2" charset="-122"/>
                        </a:rPr>
                        <a:t>完成写作任务，</a:t>
                      </a:r>
                      <a:r>
                        <a:rPr lang="zh-CN" altLang="en-US" sz="2400" dirty="0">
                          <a:latin typeface="宋体" panose="02010600030101010101" pitchFamily="2" charset="-122"/>
                          <a:ea typeface="宋体" panose="02010600030101010101" pitchFamily="2" charset="-122"/>
                          <a:sym typeface="+mn-ea"/>
                        </a:rPr>
                        <a:t>材料解读准确，素材</a:t>
                      </a:r>
                      <a:r>
                        <a:rPr lang="zh-CN" altLang="en-US" sz="2400" b="1" dirty="0">
                          <a:solidFill>
                            <a:srgbClr val="FF0000"/>
                          </a:solidFill>
                          <a:latin typeface="宋体" panose="02010600030101010101" pitchFamily="2" charset="-122"/>
                          <a:ea typeface="宋体" panose="02010600030101010101" pitchFamily="2" charset="-122"/>
                          <a:sym typeface="+mn-ea"/>
                        </a:rPr>
                        <a:t>丰富准确</a:t>
                      </a:r>
                      <a:r>
                        <a:rPr lang="zh-CN" altLang="en-US" sz="2400" dirty="0">
                          <a:latin typeface="宋体" panose="02010600030101010101" pitchFamily="2" charset="-122"/>
                          <a:ea typeface="宋体" panose="02010600030101010101" pitchFamily="2" charset="-122"/>
                          <a:sym typeface="+mn-ea"/>
                        </a:rPr>
                        <a:t>，</a:t>
                      </a:r>
                      <a:r>
                        <a:rPr lang="zh-CN" altLang="en-US" sz="2400" dirty="0">
                          <a:latin typeface="宋体" panose="02010600030101010101" pitchFamily="2" charset="-122"/>
                          <a:ea typeface="宋体" panose="02010600030101010101" pitchFamily="2" charset="-122"/>
                        </a:rPr>
                        <a:t>思想较深刻，结构清晰，</a:t>
                      </a:r>
                      <a:r>
                        <a:rPr lang="zh-CN" altLang="en-US" sz="2400" b="1" dirty="0">
                          <a:solidFill>
                            <a:srgbClr val="FF0000"/>
                          </a:solidFill>
                          <a:latin typeface="宋体" panose="02010600030101010101" pitchFamily="2" charset="-122"/>
                          <a:ea typeface="宋体" panose="02010600030101010101" pitchFamily="2" charset="-122"/>
                        </a:rPr>
                        <a:t>表达较好</a:t>
                      </a:r>
                      <a:r>
                        <a:rPr lang="zh-CN" altLang="en-US" sz="2400" dirty="0">
                          <a:latin typeface="宋体" panose="02010600030101010101" pitchFamily="2" charset="-122"/>
                          <a:ea typeface="宋体" panose="02010600030101010101" pitchFamily="2" charset="-122"/>
                        </a:rPr>
                        <a:t>。                                                                                                                                                                                                                                                                                                                                                                                                                                                                                                                                                                                                                                                                                                                                                                                                                                                                                                                                                                                                                                                                                                                                                                                                                                                                                                                                                                                                                                                                                                                                                                                                                                                                            </a:t>
                      </a:r>
                      <a:endParaRPr lang="zh-CN" altLang="en-US" sz="2400" dirty="0">
                        <a:latin typeface="宋体" panose="02010600030101010101" pitchFamily="2" charset="-122"/>
                        <a:ea typeface="宋体" panose="02010600030101010101" pitchFamily="2" charset="-122"/>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r>
              <a:tr h="822960">
                <a:tc vMerge="1">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2665" dirty="0">
                          <a:latin typeface="Arial" panose="020B0604020202020204" pitchFamily="34" charset="0"/>
                          <a:ea typeface="宋体" panose="02010600030101010101" pitchFamily="2" charset="-122"/>
                          <a:cs typeface="Arial" panose="020B0604020202020204" pitchFamily="34" charset="0"/>
                        </a:rPr>
                        <a:t>48</a:t>
                      </a:r>
                      <a:r>
                        <a:rPr lang="zh-CN" altLang="en-US" sz="2665" dirty="0">
                          <a:latin typeface="Arial" panose="020B0604020202020204" pitchFamily="34" charset="0"/>
                          <a:ea typeface="宋体" panose="02010600030101010101" pitchFamily="2" charset="-122"/>
                          <a:cs typeface="Arial" panose="020B0604020202020204" pitchFamily="34" charset="0"/>
                        </a:rPr>
                        <a:t>～</a:t>
                      </a:r>
                      <a:r>
                        <a:rPr lang="en-US" altLang="zh-CN" sz="2665" dirty="0">
                          <a:latin typeface="Arial" panose="020B0604020202020204" pitchFamily="34" charset="0"/>
                          <a:ea typeface="+mn-ea"/>
                          <a:cs typeface="Arial" panose="020B0604020202020204" pitchFamily="34" charset="0"/>
                        </a:rPr>
                        <a:t>49</a:t>
                      </a:r>
                      <a:endParaRPr lang="en-US" altLang="zh-CN" sz="2665" dirty="0">
                        <a:latin typeface="Arial" panose="020B0604020202020204" pitchFamily="34" charset="0"/>
                        <a:ea typeface="+mn-ea"/>
                        <a:cs typeface="Arial" panose="020B0604020202020204" pitchFamily="34" charset="0"/>
                      </a:endParaRPr>
                    </a:p>
                  </a:txBody>
                  <a:tcPr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cPr/>
                </a:tc>
                <a:tc>
                  <a:txBody>
                    <a:bodyPr/>
                    <a:lstStyle/>
                    <a:p>
                      <a:pPr algn="l"/>
                      <a:r>
                        <a:rPr lang="zh-CN" altLang="en-US" sz="2400" b="1" dirty="0">
                          <a:solidFill>
                            <a:srgbClr val="FF0000"/>
                          </a:solidFill>
                          <a:latin typeface="宋体" panose="02010600030101010101" pitchFamily="2" charset="-122"/>
                          <a:ea typeface="宋体" panose="02010600030101010101" pitchFamily="2" charset="-122"/>
                        </a:rPr>
                        <a:t>完成写作任务</a:t>
                      </a:r>
                      <a:r>
                        <a:rPr lang="zh-CN" altLang="en-US"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sym typeface="+mn-ea"/>
                        </a:rPr>
                        <a:t>材料解读准确，素材</a:t>
                      </a:r>
                      <a:r>
                        <a:rPr lang="zh-CN" altLang="en-US" sz="2400" b="1" dirty="0">
                          <a:solidFill>
                            <a:srgbClr val="FF0000"/>
                          </a:solidFill>
                          <a:latin typeface="宋体" panose="02010600030101010101" pitchFamily="2" charset="-122"/>
                          <a:ea typeface="宋体" panose="02010600030101010101" pitchFamily="2" charset="-122"/>
                          <a:sym typeface="+mn-ea"/>
                        </a:rPr>
                        <a:t>比较丰富</a:t>
                      </a:r>
                      <a:r>
                        <a:rPr lang="zh-CN" altLang="en-US" sz="2400" dirty="0">
                          <a:latin typeface="宋体" panose="02010600030101010101" pitchFamily="2" charset="-122"/>
                          <a:ea typeface="宋体" panose="02010600030101010101" pitchFamily="2" charset="-122"/>
                          <a:sym typeface="+mn-ea"/>
                        </a:rPr>
                        <a:t>，</a:t>
                      </a:r>
                      <a:r>
                        <a:rPr lang="zh-CN" altLang="en-US" sz="2400" dirty="0">
                          <a:latin typeface="宋体" panose="02010600030101010101" pitchFamily="2" charset="-122"/>
                          <a:ea typeface="宋体" panose="02010600030101010101" pitchFamily="2" charset="-122"/>
                        </a:rPr>
                        <a:t>思想较深刻，结构</a:t>
                      </a:r>
                      <a:r>
                        <a:rPr lang="zh-CN" altLang="en-US" sz="2400" b="1" dirty="0">
                          <a:solidFill>
                            <a:srgbClr val="FF0000"/>
                          </a:solidFill>
                          <a:latin typeface="宋体" panose="02010600030101010101" pitchFamily="2" charset="-122"/>
                          <a:ea typeface="宋体" panose="02010600030101010101" pitchFamily="2" charset="-122"/>
                        </a:rPr>
                        <a:t>清晰</a:t>
                      </a:r>
                      <a:r>
                        <a:rPr lang="zh-CN" altLang="en-US"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sym typeface="+mn-ea"/>
                        </a:rPr>
                        <a:t>表达一般。</a:t>
                      </a:r>
                      <a:endParaRPr lang="zh-CN" altLang="en-US" sz="2400" dirty="0">
                        <a:latin typeface="宋体" panose="02010600030101010101" pitchFamily="2" charset="-122"/>
                        <a:ea typeface="宋体" panose="02010600030101010101" pitchFamily="2" charset="-122"/>
                        <a:sym typeface="+mn-ea"/>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822960">
                <a:tc>
                  <a:txBody>
                    <a:bodyPr/>
                    <a:lstStyle/>
                    <a:p>
                      <a:pPr algn="ctr" defTabSz="914400" fontAlgn="auto">
                        <a:spcBef>
                          <a:spcPts val="0"/>
                        </a:spcBef>
                        <a:spcAft>
                          <a:spcPts val="0"/>
                        </a:spcAft>
                        <a:buClrTx/>
                        <a:buSzTx/>
                        <a:buFontTx/>
                        <a:defRPr/>
                      </a:pPr>
                      <a:r>
                        <a:rPr lang="zh-CN" altLang="en-US" sz="2665" b="1" dirty="0">
                          <a:solidFill>
                            <a:srgbClr val="C00000"/>
                          </a:solidFill>
                          <a:latin typeface="宋体" panose="02010600030101010101" pitchFamily="2" charset="-122"/>
                          <a:ea typeface="宋体" panose="02010600030101010101" pitchFamily="2" charset="-122"/>
                        </a:rPr>
                        <a:t>三等</a:t>
                      </a:r>
                      <a:endParaRPr lang="zh-CN" altLang="en-US" sz="2665" b="1" dirty="0">
                        <a:solidFill>
                          <a:srgbClr val="C00000"/>
                        </a:solidFill>
                        <a:latin typeface="宋体" panose="02010600030101010101" pitchFamily="2" charset="-122"/>
                        <a:ea typeface="宋体" panose="02010600030101010101" pitchFamily="2" charset="-122"/>
                      </a:endParaRPr>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2665" dirty="0">
                          <a:latin typeface="Arial" panose="020B0604020202020204" pitchFamily="34" charset="0"/>
                          <a:ea typeface="宋体" panose="02010600030101010101" pitchFamily="2" charset="-122"/>
                          <a:cs typeface="Arial" panose="020B0604020202020204" pitchFamily="34" charset="0"/>
                        </a:rPr>
                        <a:t>42</a:t>
                      </a:r>
                      <a:r>
                        <a:rPr lang="zh-CN" altLang="en-US" sz="2665" dirty="0">
                          <a:latin typeface="Arial" panose="020B0604020202020204" pitchFamily="34" charset="0"/>
                          <a:ea typeface="宋体" panose="02010600030101010101" pitchFamily="2" charset="-122"/>
                          <a:cs typeface="Arial" panose="020B0604020202020204" pitchFamily="34" charset="0"/>
                        </a:rPr>
                        <a:t>～</a:t>
                      </a:r>
                      <a:r>
                        <a:rPr lang="en-US" altLang="zh-CN" sz="2665" dirty="0">
                          <a:latin typeface="Arial" panose="020B0604020202020204" pitchFamily="34" charset="0"/>
                          <a:ea typeface="+mn-ea"/>
                          <a:cs typeface="Arial" panose="020B0604020202020204" pitchFamily="34" charset="0"/>
                        </a:rPr>
                        <a:t>47</a:t>
                      </a:r>
                      <a:endParaRPr lang="en-US" altLang="zh-CN" sz="2665" dirty="0">
                        <a:latin typeface="Arial" panose="020B0604020202020204" pitchFamily="34" charset="0"/>
                        <a:ea typeface="+mn-ea"/>
                        <a:cs typeface="Arial" panose="020B0604020202020204" pitchFamily="34" charset="0"/>
                      </a:endParaRPr>
                    </a:p>
                  </a:txBody>
                  <a:tcPr anchor="ctr" anchorCtr="1">
                    <a:lnT w="12700" cap="flat" cmpd="sng" algn="ctr">
                      <a:solidFill>
                        <a:schemeClr val="tx1"/>
                      </a:solidFill>
                      <a:prstDash val="solid"/>
                      <a:round/>
                      <a:headEnd type="none" w="med" len="med"/>
                      <a:tailEnd type="none" w="med" len="med"/>
                    </a:lnT>
                  </a:tcPr>
                </a:tc>
                <a:tc>
                  <a:txBody>
                    <a:bodyPr/>
                    <a:lstStyle/>
                    <a:p>
                      <a:pPr algn="ctr"/>
                      <a:r>
                        <a:rPr lang="zh-CN" altLang="en-US" sz="2665" dirty="0">
                          <a:solidFill>
                            <a:srgbClr val="C00000"/>
                          </a:solidFill>
                          <a:highlight>
                            <a:srgbClr val="FFFF00"/>
                          </a:highlight>
                          <a:latin typeface="隶书" panose="02010509060101010101" charset="-122"/>
                          <a:ea typeface="隶书" panose="02010509060101010101" charset="-122"/>
                        </a:rPr>
                        <a:t>一般</a:t>
                      </a:r>
                      <a:endParaRPr lang="zh-CN" altLang="en-US" sz="2665" dirty="0">
                        <a:solidFill>
                          <a:srgbClr val="C00000"/>
                        </a:solidFill>
                        <a:highlight>
                          <a:srgbClr val="FFFF00"/>
                        </a:highlight>
                        <a:latin typeface="隶书" panose="02010509060101010101" charset="-122"/>
                        <a:ea typeface="隶书" panose="02010509060101010101" charset="-122"/>
                      </a:endParaRPr>
                    </a:p>
                  </a:txBody>
                  <a:tcPr anchor="ctr" anchorCtr="1">
                    <a:lnR w="12700" cap="flat" cmpd="sng" algn="ctr">
                      <a:solidFill>
                        <a:schemeClr val="tx1"/>
                      </a:solidFill>
                      <a:prstDash val="solid"/>
                      <a:round/>
                      <a:headEnd type="none" w="med" len="med"/>
                      <a:tailEnd type="none" w="med" len="med"/>
                    </a:lnR>
                  </a:tcPr>
                </a:tc>
                <a:tc>
                  <a:txBody>
                    <a:bodyPr/>
                    <a:lstStyle/>
                    <a:p>
                      <a:pPr algn="l"/>
                      <a:r>
                        <a:rPr lang="zh-CN" altLang="en-US" sz="2400" dirty="0">
                          <a:latin typeface="宋体" panose="02010600030101010101" pitchFamily="2" charset="-122"/>
                          <a:ea typeface="宋体" panose="02010600030101010101" pitchFamily="2" charset="-122"/>
                          <a:sym typeface="+mn-ea"/>
                        </a:rPr>
                        <a:t>完成任务一般，材料解读</a:t>
                      </a:r>
                      <a:r>
                        <a:rPr lang="zh-CN" altLang="en-US" sz="2400" b="1" dirty="0">
                          <a:solidFill>
                            <a:srgbClr val="FF0000"/>
                          </a:solidFill>
                          <a:latin typeface="宋体" panose="02010600030101010101" pitchFamily="2" charset="-122"/>
                          <a:ea typeface="宋体" panose="02010600030101010101" pitchFamily="2" charset="-122"/>
                          <a:sym typeface="+mn-ea"/>
                        </a:rPr>
                        <a:t>较准确（不全）</a:t>
                      </a:r>
                      <a:r>
                        <a:rPr lang="zh-CN" altLang="en-US" sz="2400" dirty="0">
                          <a:latin typeface="宋体" panose="02010600030101010101" pitchFamily="2" charset="-122"/>
                          <a:ea typeface="宋体" panose="02010600030101010101" pitchFamily="2" charset="-122"/>
                          <a:sym typeface="+mn-ea"/>
                        </a:rPr>
                        <a:t>，结构</a:t>
                      </a:r>
                      <a:r>
                        <a:rPr lang="zh-CN" altLang="en-US" sz="2400" b="1" dirty="0">
                          <a:solidFill>
                            <a:srgbClr val="FF0000"/>
                          </a:solidFill>
                          <a:latin typeface="宋体" panose="02010600030101010101" pitchFamily="2" charset="-122"/>
                          <a:ea typeface="宋体" panose="02010600030101010101" pitchFamily="2" charset="-122"/>
                          <a:sym typeface="+mn-ea"/>
                        </a:rPr>
                        <a:t>完整</a:t>
                      </a:r>
                      <a:r>
                        <a:rPr lang="zh-CN" altLang="en-US" sz="2400" dirty="0">
                          <a:latin typeface="宋体" panose="02010600030101010101" pitchFamily="2" charset="-122"/>
                          <a:ea typeface="宋体" panose="02010600030101010101" pitchFamily="2" charset="-122"/>
                          <a:sym typeface="+mn-ea"/>
                        </a:rPr>
                        <a:t>，素材</a:t>
                      </a:r>
                      <a:r>
                        <a:rPr lang="zh-CN" altLang="en-US" sz="2400" b="1" dirty="0">
                          <a:solidFill>
                            <a:srgbClr val="FF0000"/>
                          </a:solidFill>
                          <a:latin typeface="宋体" panose="02010600030101010101" pitchFamily="2" charset="-122"/>
                          <a:ea typeface="宋体" panose="02010600030101010101" pitchFamily="2" charset="-122"/>
                          <a:sym typeface="+mn-ea"/>
                        </a:rPr>
                        <a:t>缺乏</a:t>
                      </a:r>
                      <a:r>
                        <a:rPr lang="zh-CN" altLang="en-US" sz="2400" dirty="0">
                          <a:latin typeface="宋体" panose="02010600030101010101" pitchFamily="2" charset="-122"/>
                          <a:ea typeface="宋体" panose="02010600030101010101" pitchFamily="2" charset="-122"/>
                          <a:sym typeface="+mn-ea"/>
                        </a:rPr>
                        <a:t>。</a:t>
                      </a:r>
                      <a:endParaRPr lang="zh-CN" altLang="en-US" sz="2400" dirty="0">
                        <a:latin typeface="宋体" panose="02010600030101010101" pitchFamily="2" charset="-122"/>
                        <a:ea typeface="宋体" panose="02010600030101010101" pitchFamily="2" charset="-122"/>
                        <a:sym typeface="+mn-ea"/>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675005">
                <a:tc>
                  <a:txBody>
                    <a:bodyPr/>
                    <a:lstStyle/>
                    <a:p>
                      <a:pPr algn="ctr" defTabSz="914400" fontAlgn="auto">
                        <a:spcBef>
                          <a:spcPts val="0"/>
                        </a:spcBef>
                        <a:spcAft>
                          <a:spcPts val="0"/>
                        </a:spcAft>
                        <a:buClrTx/>
                        <a:buSzTx/>
                        <a:buFontTx/>
                        <a:defRPr/>
                      </a:pPr>
                      <a:r>
                        <a:rPr lang="zh-CN" altLang="en-US" sz="2665" b="1" dirty="0">
                          <a:solidFill>
                            <a:srgbClr val="C00000"/>
                          </a:solidFill>
                          <a:latin typeface="宋体" panose="02010600030101010101" pitchFamily="2" charset="-122"/>
                          <a:ea typeface="宋体" panose="02010600030101010101" pitchFamily="2" charset="-122"/>
                        </a:rPr>
                        <a:t>四等</a:t>
                      </a:r>
                      <a:endParaRPr lang="zh-CN" altLang="en-US" sz="2665" b="1" dirty="0">
                        <a:solidFill>
                          <a:srgbClr val="C00000"/>
                        </a:solidFill>
                        <a:latin typeface="宋体" panose="02010600030101010101" pitchFamily="2" charset="-122"/>
                        <a:ea typeface="宋体" panose="02010600030101010101" pitchFamily="2" charset="-122"/>
                      </a:endParaRPr>
                    </a:p>
                  </a:txBody>
                  <a:tcPr anchor="ctr" anchorCtr="1">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2665" dirty="0">
                          <a:latin typeface="Arial" panose="020B0604020202020204" pitchFamily="34" charset="0"/>
                          <a:ea typeface="宋体" panose="02010600030101010101" pitchFamily="2" charset="-122"/>
                          <a:cs typeface="Arial" panose="020B0604020202020204" pitchFamily="34" charset="0"/>
                        </a:rPr>
                        <a:t>36</a:t>
                      </a:r>
                      <a:r>
                        <a:rPr lang="zh-CN" altLang="en-US" sz="2665" dirty="0">
                          <a:latin typeface="Arial" panose="020B0604020202020204" pitchFamily="34" charset="0"/>
                          <a:ea typeface="宋体" panose="02010600030101010101" pitchFamily="2" charset="-122"/>
                          <a:cs typeface="Arial" panose="020B0604020202020204" pitchFamily="34" charset="0"/>
                        </a:rPr>
                        <a:t>～</a:t>
                      </a:r>
                      <a:r>
                        <a:rPr lang="en-US" altLang="zh-CN" sz="2665" dirty="0">
                          <a:latin typeface="Arial" panose="020B0604020202020204" pitchFamily="34" charset="0"/>
                          <a:ea typeface="+mn-ea"/>
                          <a:cs typeface="Arial" panose="020B0604020202020204" pitchFamily="34" charset="0"/>
                        </a:rPr>
                        <a:t>41</a:t>
                      </a:r>
                      <a:endParaRPr lang="en-US" altLang="zh-CN" sz="2665" dirty="0">
                        <a:latin typeface="Arial" panose="020B0604020202020204" pitchFamily="34" charset="0"/>
                        <a:ea typeface="+mn-ea"/>
                        <a:cs typeface="Arial" panose="020B0604020202020204" pitchFamily="34" charset="0"/>
                      </a:endParaRPr>
                    </a:p>
                  </a:txBody>
                  <a:tcPr anchor="ctr" anchorCtr="1">
                    <a:solidFill>
                      <a:schemeClr val="accent6">
                        <a:lumMod val="20000"/>
                        <a:lumOff val="80000"/>
                      </a:schemeClr>
                    </a:solidFill>
                  </a:tcPr>
                </a:tc>
                <a:tc>
                  <a:txBody>
                    <a:bodyPr/>
                    <a:lstStyle/>
                    <a:p>
                      <a:pPr algn="ctr"/>
                      <a:r>
                        <a:rPr lang="zh-CN" altLang="en-US" sz="2665" dirty="0">
                          <a:solidFill>
                            <a:srgbClr val="C00000"/>
                          </a:solidFill>
                          <a:highlight>
                            <a:srgbClr val="FFFF00"/>
                          </a:highlight>
                          <a:latin typeface="隶书" panose="02010509060101010101" charset="-122"/>
                          <a:ea typeface="隶书" panose="02010509060101010101" charset="-122"/>
                        </a:rPr>
                        <a:t>较差</a:t>
                      </a:r>
                      <a:endParaRPr lang="zh-CN" altLang="en-US" sz="2665" dirty="0">
                        <a:solidFill>
                          <a:srgbClr val="C00000"/>
                        </a:solidFill>
                        <a:highlight>
                          <a:srgbClr val="FFFF00"/>
                        </a:highlight>
                        <a:latin typeface="隶书" panose="02010509060101010101" charset="-122"/>
                        <a:ea typeface="隶书" panose="02010509060101010101" charset="-122"/>
                      </a:endParaRPr>
                    </a:p>
                  </a:txBody>
                  <a:tcPr anchor="ctr" anchorCtr="1">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l"/>
                      <a:r>
                        <a:rPr lang="zh-CN" altLang="en-US" sz="2400" dirty="0">
                          <a:latin typeface="宋体" panose="02010600030101010101" pitchFamily="2" charset="-122"/>
                          <a:ea typeface="宋体" panose="02010600030101010101" pitchFamily="2" charset="-122"/>
                        </a:rPr>
                        <a:t>基本符合题意，</a:t>
                      </a:r>
                      <a:r>
                        <a:rPr lang="zh-CN" altLang="en-US" sz="2400" dirty="0">
                          <a:latin typeface="宋体" panose="02010600030101010101" pitchFamily="2" charset="-122"/>
                          <a:ea typeface="宋体" panose="02010600030101010101" pitchFamily="2" charset="-122"/>
                          <a:sym typeface="+mn-ea"/>
                        </a:rPr>
                        <a:t>材料解读</a:t>
                      </a:r>
                      <a:r>
                        <a:rPr lang="zh-CN" altLang="en-US" sz="2400" b="1" dirty="0">
                          <a:solidFill>
                            <a:srgbClr val="FF0000"/>
                          </a:solidFill>
                          <a:latin typeface="宋体" panose="02010600030101010101" pitchFamily="2" charset="-122"/>
                          <a:ea typeface="宋体" panose="02010600030101010101" pitchFamily="2" charset="-122"/>
                          <a:sym typeface="+mn-ea"/>
                        </a:rPr>
                        <a:t>不准确</a:t>
                      </a:r>
                      <a:r>
                        <a:rPr lang="zh-CN" altLang="en-US" sz="2400" dirty="0">
                          <a:latin typeface="宋体" panose="02010600030101010101" pitchFamily="2" charset="-122"/>
                          <a:ea typeface="宋体" panose="02010600030101010101" pitchFamily="2" charset="-122"/>
                          <a:sym typeface="+mn-ea"/>
                        </a:rPr>
                        <a:t>，或论证重心</a:t>
                      </a:r>
                      <a:r>
                        <a:rPr lang="zh-CN" altLang="en-US" sz="2400" b="1" dirty="0">
                          <a:solidFill>
                            <a:srgbClr val="FF0000"/>
                          </a:solidFill>
                          <a:latin typeface="宋体" panose="02010600030101010101" pitchFamily="2" charset="-122"/>
                          <a:ea typeface="宋体" panose="02010600030101010101" pitchFamily="2" charset="-122"/>
                          <a:sym typeface="+mn-ea"/>
                        </a:rPr>
                        <a:t>有偏差。</a:t>
                      </a:r>
                      <a:endParaRPr lang="zh-CN" altLang="en-US" sz="2400" dirty="0">
                        <a:latin typeface="宋体" panose="02010600030101010101" pitchFamily="2" charset="-122"/>
                        <a:ea typeface="宋体" panose="02010600030101010101" pitchFamily="2" charset="-122"/>
                      </a:endParaRPr>
                    </a:p>
                  </a:txBody>
                  <a:tcPr anchor="ctr">
                    <a:lnL w="12700" cap="flat" cmpd="sng" algn="ctr">
                      <a:solidFill>
                        <a:schemeClr val="tx1"/>
                      </a:solidFill>
                      <a:prstDash val="solid"/>
                      <a:round/>
                      <a:headEnd type="none" w="med" len="med"/>
                      <a:tailEnd type="none" w="med" len="med"/>
                    </a:lnL>
                    <a:solidFill>
                      <a:schemeClr val="accent6">
                        <a:lumMod val="20000"/>
                        <a:lumOff val="80000"/>
                      </a:schemeClr>
                    </a:solidFill>
                  </a:tcPr>
                </a:tc>
              </a:tr>
              <a:tr h="674370">
                <a:tc rowSpan="3">
                  <a:txBody>
                    <a:bodyPr/>
                    <a:lstStyle/>
                    <a:p>
                      <a:pPr algn="ctr" defTabSz="914400" fontAlgn="auto">
                        <a:spcBef>
                          <a:spcPts val="0"/>
                        </a:spcBef>
                        <a:spcAft>
                          <a:spcPts val="0"/>
                        </a:spcAft>
                        <a:buClrTx/>
                        <a:buSzTx/>
                        <a:buFontTx/>
                        <a:defRPr/>
                      </a:pPr>
                      <a:r>
                        <a:rPr lang="zh-CN" altLang="en-US" sz="2665" b="1" dirty="0">
                          <a:solidFill>
                            <a:srgbClr val="C00000"/>
                          </a:solidFill>
                          <a:latin typeface="宋体" panose="02010600030101010101" pitchFamily="2" charset="-122"/>
                          <a:ea typeface="宋体" panose="02010600030101010101" pitchFamily="2" charset="-122"/>
                        </a:rPr>
                        <a:t>五等</a:t>
                      </a:r>
                      <a:endParaRPr lang="zh-CN" altLang="en-US" sz="2665" b="1" dirty="0">
                        <a:solidFill>
                          <a:srgbClr val="C00000"/>
                        </a:solidFill>
                        <a:latin typeface="宋体" panose="02010600030101010101" pitchFamily="2" charset="-122"/>
                        <a:ea typeface="宋体" panose="02010600030101010101" pitchFamily="2" charset="-122"/>
                      </a:endParaRPr>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2665" dirty="0">
                          <a:latin typeface="Arial" panose="020B0604020202020204" pitchFamily="34" charset="0"/>
                          <a:ea typeface="宋体" panose="02010600030101010101" pitchFamily="2" charset="-122"/>
                          <a:cs typeface="Arial" panose="020B0604020202020204" pitchFamily="34" charset="0"/>
                        </a:rPr>
                        <a:t>30</a:t>
                      </a:r>
                      <a:r>
                        <a:rPr lang="zh-CN" altLang="en-US" sz="2665" dirty="0">
                          <a:latin typeface="Arial" panose="020B0604020202020204" pitchFamily="34" charset="0"/>
                          <a:ea typeface="宋体" panose="02010600030101010101" pitchFamily="2" charset="-122"/>
                          <a:cs typeface="Arial" panose="020B0604020202020204" pitchFamily="34" charset="0"/>
                        </a:rPr>
                        <a:t>～</a:t>
                      </a:r>
                      <a:r>
                        <a:rPr lang="en-US" altLang="zh-CN" sz="2665" dirty="0">
                          <a:latin typeface="Arial" panose="020B0604020202020204" pitchFamily="34" charset="0"/>
                          <a:ea typeface="+mn-ea"/>
                          <a:cs typeface="Arial" panose="020B0604020202020204" pitchFamily="34" charset="0"/>
                        </a:rPr>
                        <a:t>35</a:t>
                      </a:r>
                      <a:endParaRPr lang="en-US" altLang="zh-CN" sz="2665" dirty="0">
                        <a:latin typeface="Arial" panose="020B0604020202020204" pitchFamily="34" charset="0"/>
                        <a:ea typeface="+mn-ea"/>
                        <a:cs typeface="Arial" panose="020B0604020202020204" pitchFamily="34" charset="0"/>
                      </a:endParaRPr>
                    </a:p>
                  </a:txBody>
                  <a:tcPr anchor="ctr" anchorCtr="1">
                    <a:lnB w="12700" cap="flat" cmpd="sng" algn="ctr">
                      <a:solidFill>
                        <a:schemeClr val="tx1"/>
                      </a:solidFill>
                      <a:prstDash val="solid"/>
                      <a:round/>
                      <a:headEnd type="none" w="med" len="med"/>
                      <a:tailEnd type="none" w="med" len="med"/>
                    </a:lnB>
                  </a:tcPr>
                </a:tc>
                <a:tc rowSpan="3">
                  <a:txBody>
                    <a:bodyPr/>
                    <a:lstStyle/>
                    <a:p>
                      <a:pPr algn="ctr"/>
                      <a:r>
                        <a:rPr lang="zh-CN" altLang="en-US" sz="2665" dirty="0">
                          <a:solidFill>
                            <a:srgbClr val="C00000"/>
                          </a:solidFill>
                          <a:highlight>
                            <a:srgbClr val="FFFF00"/>
                          </a:highlight>
                          <a:latin typeface="隶书" panose="02010509060101010101" charset="-122"/>
                          <a:ea typeface="隶书" panose="02010509060101010101" charset="-122"/>
                        </a:rPr>
                        <a:t>差</a:t>
                      </a:r>
                      <a:endParaRPr lang="zh-CN" altLang="en-US" sz="2665" dirty="0">
                        <a:solidFill>
                          <a:srgbClr val="C00000"/>
                        </a:solidFill>
                        <a:highlight>
                          <a:srgbClr val="FFFF00"/>
                        </a:highlight>
                        <a:latin typeface="隶书" panose="02010509060101010101" charset="-122"/>
                        <a:ea typeface="隶书" panose="02010509060101010101" charset="-122"/>
                      </a:endParaRPr>
                    </a:p>
                  </a:txBody>
                  <a:tcPr anchor="ctr" anchorCtr="1">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rgbClr val="FF0000"/>
                          </a:solidFill>
                          <a:latin typeface="宋体" panose="02010600030101010101" pitchFamily="2" charset="-122"/>
                          <a:ea typeface="宋体" panose="02010600030101010101" pitchFamily="2" charset="-122"/>
                        </a:rPr>
                        <a:t>脱离</a:t>
                      </a:r>
                      <a:r>
                        <a:rPr lang="zh-CN" altLang="en-US" sz="2400" dirty="0">
                          <a:latin typeface="宋体" panose="02010600030101010101" pitchFamily="2" charset="-122"/>
                          <a:ea typeface="宋体" panose="02010600030101010101" pitchFamily="2" charset="-122"/>
                        </a:rPr>
                        <a:t>材料，但话题与材料</a:t>
                      </a:r>
                      <a:r>
                        <a:rPr lang="zh-CN" altLang="en-US" sz="2400" b="1" dirty="0">
                          <a:solidFill>
                            <a:srgbClr val="FF0000"/>
                          </a:solidFill>
                          <a:latin typeface="宋体" panose="02010600030101010101" pitchFamily="2" charset="-122"/>
                          <a:ea typeface="宋体" panose="02010600030101010101" pitchFamily="2" charset="-122"/>
                        </a:rPr>
                        <a:t>沾边</a:t>
                      </a:r>
                      <a:r>
                        <a:rPr lang="zh-CN" altLang="en-US" sz="2400" dirty="0">
                          <a:latin typeface="宋体" panose="02010600030101010101" pitchFamily="2" charset="-122"/>
                          <a:ea typeface="宋体" panose="02010600030101010101" pitchFamily="2" charset="-122"/>
                        </a:rPr>
                        <a:t>；由材料引出写其他。</a:t>
                      </a:r>
                      <a:endParaRPr lang="zh-CN" altLang="en-US" sz="2400" dirty="0">
                        <a:latin typeface="宋体" panose="02010600030101010101" pitchFamily="2" charset="-122"/>
                        <a:ea typeface="宋体" panose="02010600030101010101" pitchFamily="2" charset="-122"/>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674370">
                <a:tc vMerge="1">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2665" dirty="0">
                          <a:latin typeface="Arial" panose="020B0604020202020204" pitchFamily="34" charset="0"/>
                          <a:ea typeface="宋体" panose="02010600030101010101" pitchFamily="2" charset="-122"/>
                          <a:cs typeface="Arial" panose="020B0604020202020204" pitchFamily="34" charset="0"/>
                        </a:rPr>
                        <a:t>21</a:t>
                      </a:r>
                      <a:r>
                        <a:rPr lang="zh-CN" altLang="en-US" sz="2665" dirty="0">
                          <a:latin typeface="Arial" panose="020B0604020202020204" pitchFamily="34" charset="0"/>
                          <a:ea typeface="宋体" panose="02010600030101010101" pitchFamily="2" charset="-122"/>
                          <a:cs typeface="Arial" panose="020B0604020202020204" pitchFamily="34" charset="0"/>
                        </a:rPr>
                        <a:t>～</a:t>
                      </a:r>
                      <a:r>
                        <a:rPr lang="en-US" altLang="zh-CN" sz="2665" dirty="0">
                          <a:latin typeface="Arial" panose="020B0604020202020204" pitchFamily="34" charset="0"/>
                          <a:ea typeface="宋体" panose="02010600030101010101" pitchFamily="2" charset="-122"/>
                          <a:cs typeface="Arial" panose="020B0604020202020204" pitchFamily="34" charset="0"/>
                        </a:rPr>
                        <a:t>29</a:t>
                      </a:r>
                      <a:endParaRPr lang="en-US" altLang="zh-CN" sz="2665" dirty="0">
                        <a:latin typeface="Arial" panose="020B0604020202020204" pitchFamily="34" charset="0"/>
                        <a:ea typeface="宋体" panose="02010600030101010101" pitchFamily="2" charset="-122"/>
                        <a:cs typeface="Arial" panose="020B0604020202020204" pitchFamily="34" charset="0"/>
                      </a:endParaRPr>
                    </a:p>
                  </a:txBody>
                  <a:tcPr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nchor="ctr" anchorCtr="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r>
                        <a:rPr lang="zh-CN" altLang="en-US" sz="2400" dirty="0">
                          <a:latin typeface="宋体" panose="02010600030101010101" pitchFamily="2" charset="-122"/>
                          <a:ea typeface="宋体" panose="02010600030101010101" pitchFamily="2" charset="-122"/>
                        </a:rPr>
                        <a:t>完全</a:t>
                      </a:r>
                      <a:r>
                        <a:rPr lang="zh-CN" altLang="en-US" sz="2400" b="1" dirty="0">
                          <a:solidFill>
                            <a:srgbClr val="FF0000"/>
                          </a:solidFill>
                          <a:latin typeface="宋体" panose="02010600030101010101" pitchFamily="2" charset="-122"/>
                          <a:ea typeface="宋体" panose="02010600030101010101" pitchFamily="2" charset="-122"/>
                        </a:rPr>
                        <a:t>脱离</a:t>
                      </a:r>
                      <a:r>
                        <a:rPr lang="zh-CN" altLang="en-US" sz="2400" dirty="0">
                          <a:latin typeface="宋体" panose="02010600030101010101" pitchFamily="2" charset="-122"/>
                          <a:ea typeface="宋体" panose="02010600030101010101" pitchFamily="2" charset="-122"/>
                        </a:rPr>
                        <a:t>材料，另起炉灶。</a:t>
                      </a:r>
                      <a:endParaRPr lang="zh-CN" altLang="en-US" sz="2400" dirty="0">
                        <a:latin typeface="宋体" panose="02010600030101010101" pitchFamily="2" charset="-122"/>
                        <a:ea typeface="宋体" panose="02010600030101010101" pitchFamily="2" charset="-122"/>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7840">
                <a:tc vMerge="1">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665" dirty="0">
                          <a:latin typeface="Arial" panose="020B0604020202020204" pitchFamily="34" charset="0"/>
                          <a:ea typeface="宋体" panose="02010600030101010101" pitchFamily="2" charset="-122"/>
                          <a:cs typeface="Arial" panose="020B0604020202020204" pitchFamily="34" charset="0"/>
                        </a:rPr>
                        <a:t>0</a:t>
                      </a:r>
                      <a:r>
                        <a:rPr lang="zh-CN" altLang="en-US" sz="2665" dirty="0">
                          <a:latin typeface="Arial" panose="020B0604020202020204" pitchFamily="34" charset="0"/>
                          <a:ea typeface="宋体" panose="02010600030101010101" pitchFamily="2" charset="-122"/>
                          <a:cs typeface="Arial" panose="020B0604020202020204" pitchFamily="34" charset="0"/>
                        </a:rPr>
                        <a:t>～</a:t>
                      </a:r>
                      <a:r>
                        <a:rPr lang="en-US" altLang="zh-CN" sz="2665" dirty="0">
                          <a:latin typeface="Arial" panose="020B0604020202020204" pitchFamily="34" charset="0"/>
                          <a:ea typeface="+mn-ea"/>
                          <a:cs typeface="Arial" panose="020B0604020202020204" pitchFamily="34" charset="0"/>
                        </a:rPr>
                        <a:t>20</a:t>
                      </a:r>
                      <a:endParaRPr lang="en-US" altLang="zh-CN" sz="2665" dirty="0">
                        <a:latin typeface="Arial" panose="020B0604020202020204" pitchFamily="34" charset="0"/>
                        <a:ea typeface="+mn-ea"/>
                        <a:cs typeface="Arial" panose="020B0604020202020204" pitchFamily="34" charset="0"/>
                      </a:endParaRPr>
                    </a:p>
                  </a:txBody>
                  <a:tcPr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nchor="ctr" anchorCtr="1">
                    <a:lnR w="12700" cap="flat" cmpd="sng" algn="ctr">
                      <a:solidFill>
                        <a:schemeClr val="tx1"/>
                      </a:solidFill>
                      <a:prstDash val="solid"/>
                      <a:round/>
                      <a:headEnd type="none" w="med" len="med"/>
                      <a:tailEnd type="none" w="med" len="med"/>
                    </a:lnR>
                  </a:tcPr>
                </a:tc>
                <a:tc>
                  <a:txBody>
                    <a:bodyPr/>
                    <a:lstStyle/>
                    <a:p>
                      <a:pPr algn="l"/>
                      <a:r>
                        <a:rPr lang="zh-CN" altLang="en-US" sz="2400" dirty="0">
                          <a:latin typeface="宋体" panose="02010600030101010101" pitchFamily="2" charset="-122"/>
                          <a:ea typeface="宋体" panose="02010600030101010101" pitchFamily="2" charset="-122"/>
                        </a:rPr>
                        <a:t>不足</a:t>
                      </a:r>
                      <a:r>
                        <a:rPr lang="en-US" altLang="zh-CN" sz="2400" dirty="0">
                          <a:latin typeface="宋体" panose="02010600030101010101" pitchFamily="2" charset="-122"/>
                          <a:ea typeface="宋体" panose="02010600030101010101" pitchFamily="2" charset="-122"/>
                        </a:rPr>
                        <a:t>400</a:t>
                      </a:r>
                      <a:r>
                        <a:rPr lang="zh-CN" altLang="en-US" sz="2400" dirty="0">
                          <a:latin typeface="宋体" panose="02010600030101010101" pitchFamily="2" charset="-122"/>
                          <a:ea typeface="宋体" panose="02010600030101010101" pitchFamily="2" charset="-122"/>
                        </a:rPr>
                        <a:t>字；抄袭；套作。</a:t>
                      </a:r>
                      <a:endParaRPr lang="zh-CN" altLang="en-US" sz="2400" dirty="0">
                        <a:latin typeface="宋体" panose="02010600030101010101" pitchFamily="2" charset="-122"/>
                        <a:ea typeface="宋体" panose="02010600030101010101" pitchFamily="2" charset="-122"/>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endParaRPr lang="zh-CN" altLang="en-US"/>
          </a:p>
        </p:txBody>
      </p:sp>
      <p:sp>
        <p:nvSpPr>
          <p:cNvPr id="3" name="文本占位符 2"/>
          <p:cNvSpPr>
            <a:spLocks noGrp="1"/>
          </p:cNvSpPr>
          <p:nvPr>
            <p:ph type="body" idx="1"/>
          </p:nvPr>
        </p:nvSpPr>
        <p:spPr/>
        <p:txBody>
          <a:bodyPr/>
          <a:p>
            <a:endParaRPr lang="zh-CN" altLang="en-US"/>
          </a:p>
        </p:txBody>
      </p:sp>
      <p:sp>
        <p:nvSpPr>
          <p:cNvPr id="4" name="椭圆 3"/>
          <p:cNvSpPr/>
          <p:nvPr/>
        </p:nvSpPr>
        <p:spPr>
          <a:xfrm>
            <a:off x="336973" y="159173"/>
            <a:ext cx="546100" cy="546100"/>
          </a:xfrm>
          <a:prstGeom prst="ellipse">
            <a:avLst/>
          </a:prstGeom>
          <a:gradFill flip="none" rotWithShape="1">
            <a:gsLst>
              <a:gs pos="0">
                <a:srgbClr val="DCBA9C"/>
              </a:gs>
              <a:gs pos="100000">
                <a:srgbClr val="D05428"/>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35" dirty="0">
                <a:solidFill>
                  <a:schemeClr val="bg1"/>
                </a:solidFill>
                <a:latin typeface="思源宋体 CN Heavy" panose="02020900000000000000" charset="-122"/>
                <a:ea typeface="思源宋体 CN Heavy" panose="02020900000000000000" charset="-122"/>
              </a:rPr>
              <a:t>壹</a:t>
            </a:r>
            <a:endParaRPr lang="zh-CN" altLang="en-US" sz="135" dirty="0">
              <a:solidFill>
                <a:schemeClr val="bg1"/>
              </a:solidFill>
              <a:latin typeface="思源宋体 CN Heavy" panose="02020900000000000000" charset="-122"/>
              <a:ea typeface="思源宋体 CN Heavy" panose="02020900000000000000" charset="-122"/>
            </a:endParaRPr>
          </a:p>
        </p:txBody>
      </p:sp>
      <p:graphicFrame>
        <p:nvGraphicFramePr>
          <p:cNvPr id="9" name="内容占位符 3"/>
          <p:cNvGraphicFramePr/>
          <p:nvPr>
            <p:custDataLst>
              <p:tags r:id="rId1"/>
            </p:custDataLst>
          </p:nvPr>
        </p:nvGraphicFramePr>
        <p:xfrm>
          <a:off x="-72602" y="12065"/>
          <a:ext cx="12201525" cy="6797675"/>
        </p:xfrm>
        <a:graphic>
          <a:graphicData uri="http://schemas.openxmlformats.org/drawingml/2006/table">
            <a:tbl>
              <a:tblPr firstRow="1" bandRow="1">
                <a:tableStyleId>{5C22544A-7EE6-4342-B048-85BDC9FD1C3A}</a:tableStyleId>
              </a:tblPr>
              <a:tblGrid>
                <a:gridCol w="848360"/>
                <a:gridCol w="1356995"/>
                <a:gridCol w="931545"/>
                <a:gridCol w="9064625"/>
              </a:tblGrid>
              <a:tr h="720725">
                <a:tc>
                  <a:txBody>
                    <a:bodyPr/>
                    <a:lstStyle/>
                    <a:p>
                      <a:pPr algn="ctr"/>
                      <a:r>
                        <a:rPr lang="zh-CN" altLang="en-US" sz="2400" b="1" dirty="0">
                          <a:solidFill>
                            <a:srgbClr val="C00000"/>
                          </a:solidFill>
                          <a:latin typeface="宋体" panose="02010600030101010101" pitchFamily="2" charset="-122"/>
                          <a:ea typeface="宋体" panose="02010600030101010101" pitchFamily="2" charset="-122"/>
                        </a:rPr>
                        <a:t>等级</a:t>
                      </a:r>
                      <a:endParaRPr lang="zh-CN" altLang="en-US" sz="2400" b="1" dirty="0">
                        <a:solidFill>
                          <a:srgbClr val="C00000"/>
                        </a:solidFill>
                        <a:latin typeface="宋体" panose="02010600030101010101" pitchFamily="2" charset="-122"/>
                        <a:ea typeface="宋体" panose="02010600030101010101" pitchFamily="2" charset="-122"/>
                      </a:endParaRPr>
                    </a:p>
                  </a:txBody>
                  <a:tcPr anchor="ctr" anchorCtr="1"/>
                </a:tc>
                <a:tc>
                  <a:txBody>
                    <a:bodyPr/>
                    <a:lstStyle/>
                    <a:p>
                      <a:pPr algn="ctr"/>
                      <a:r>
                        <a:rPr lang="zh-CN" altLang="en-US" sz="2400" b="1" dirty="0">
                          <a:solidFill>
                            <a:srgbClr val="C00000"/>
                          </a:solidFill>
                          <a:latin typeface="宋体" panose="02010600030101010101" pitchFamily="2" charset="-122"/>
                          <a:ea typeface="宋体" panose="02010600030101010101" pitchFamily="2" charset="-122"/>
                        </a:rPr>
                        <a:t>分值</a:t>
                      </a:r>
                      <a:endParaRPr lang="zh-CN" altLang="en-US" sz="2400" b="1" dirty="0">
                        <a:solidFill>
                          <a:srgbClr val="C00000"/>
                        </a:solidFill>
                        <a:latin typeface="宋体" panose="02010600030101010101" pitchFamily="2" charset="-122"/>
                        <a:ea typeface="宋体" panose="02010600030101010101" pitchFamily="2" charset="-122"/>
                      </a:endParaRPr>
                    </a:p>
                  </a:txBody>
                  <a:tcPr anchor="ctr" anchorCtr="1"/>
                </a:tc>
                <a:tc>
                  <a:txBody>
                    <a:bodyPr/>
                    <a:lstStyle/>
                    <a:p>
                      <a:pPr algn="ctr"/>
                      <a:r>
                        <a:rPr lang="zh-CN" altLang="en-US" sz="2400" b="1" dirty="0">
                          <a:solidFill>
                            <a:srgbClr val="C00000"/>
                          </a:solidFill>
                          <a:latin typeface="宋体" panose="02010600030101010101" pitchFamily="2" charset="-122"/>
                          <a:ea typeface="宋体" panose="02010600030101010101" pitchFamily="2" charset="-122"/>
                        </a:rPr>
                        <a:t>评价</a:t>
                      </a:r>
                      <a:endParaRPr lang="zh-CN" altLang="en-US" sz="2400" b="1" dirty="0">
                        <a:solidFill>
                          <a:srgbClr val="C00000"/>
                        </a:solidFill>
                        <a:latin typeface="宋体" panose="02010600030101010101" pitchFamily="2" charset="-122"/>
                        <a:ea typeface="宋体" panose="02010600030101010101" pitchFamily="2" charset="-122"/>
                      </a:endParaRPr>
                    </a:p>
                  </a:txBody>
                  <a:tcPr anchor="ctr" anchorCtr="1">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665" b="1" dirty="0">
                          <a:solidFill>
                            <a:srgbClr val="C00000"/>
                          </a:solidFill>
                          <a:latin typeface="宋体" panose="02010600030101010101" pitchFamily="2" charset="-122"/>
                          <a:ea typeface="宋体" panose="02010600030101010101" pitchFamily="2" charset="-122"/>
                        </a:rPr>
                        <a:t>特征</a:t>
                      </a:r>
                      <a:endParaRPr lang="zh-CN" altLang="en-US" sz="2665" b="1" dirty="0">
                        <a:solidFill>
                          <a:srgbClr val="C00000"/>
                        </a:solidFill>
                        <a:latin typeface="宋体" panose="02010600030101010101" pitchFamily="2" charset="-122"/>
                        <a:ea typeface="宋体" panose="02010600030101010101" pitchFamily="2" charset="-122"/>
                      </a:endParaRPr>
                    </a:p>
                  </a:txBody>
                  <a:tcPr anchor="ctr" anchorCtr="1">
                    <a:lnL w="12700" cap="flat" cmpd="sng" algn="ctr">
                      <a:solidFill>
                        <a:schemeClr val="tx1"/>
                      </a:solidFill>
                      <a:prstDash val="solid"/>
                      <a:round/>
                      <a:headEnd type="none" w="med" len="med"/>
                      <a:tailEnd type="none" w="med" len="med"/>
                    </a:lnL>
                  </a:tcPr>
                </a:tc>
              </a:tr>
              <a:tr h="4180205">
                <a:tc>
                  <a:txBody>
                    <a:bodyPr/>
                    <a:lstStyle/>
                    <a:p>
                      <a:pPr algn="ctr" defTabSz="914400" fontAlgn="auto">
                        <a:spcBef>
                          <a:spcPts val="0"/>
                        </a:spcBef>
                        <a:spcAft>
                          <a:spcPts val="0"/>
                        </a:spcAft>
                        <a:buClrTx/>
                        <a:buSzTx/>
                        <a:buFontTx/>
                        <a:defRPr/>
                      </a:pPr>
                      <a:r>
                        <a:rPr lang="zh-CN" altLang="en-US" sz="2400" b="1" dirty="0">
                          <a:solidFill>
                            <a:srgbClr val="C00000"/>
                          </a:solidFill>
                          <a:latin typeface="宋体" panose="02010600030101010101" pitchFamily="2" charset="-122"/>
                          <a:ea typeface="宋体" panose="02010600030101010101" pitchFamily="2" charset="-122"/>
                        </a:rPr>
                        <a:t>一等</a:t>
                      </a:r>
                      <a:endParaRPr lang="zh-CN" altLang="en-US" sz="2400" b="1" dirty="0">
                        <a:solidFill>
                          <a:srgbClr val="C00000"/>
                        </a:solidFill>
                        <a:latin typeface="宋体" panose="02010600030101010101" pitchFamily="2" charset="-122"/>
                        <a:ea typeface="宋体" panose="02010600030101010101" pitchFamily="2" charset="-122"/>
                      </a:endParaRPr>
                    </a:p>
                  </a:txBody>
                  <a:tcPr anchor="ctr" anchorCtr="1"/>
                </a:tc>
                <a:tc>
                  <a:txBody>
                    <a:bodyPr/>
                    <a:lstStyle/>
                    <a:p>
                      <a:pPr algn="ctr"/>
                      <a:r>
                        <a:rPr lang="en-US" altLang="zh-CN" sz="2400" dirty="0">
                          <a:latin typeface="Arial" panose="020B0604020202020204" pitchFamily="34" charset="0"/>
                          <a:ea typeface="宋体" panose="02010600030101010101" pitchFamily="2" charset="-122"/>
                          <a:cs typeface="Arial" panose="020B0604020202020204" pitchFamily="34" charset="0"/>
                        </a:rPr>
                        <a:t>54</a:t>
                      </a:r>
                      <a:r>
                        <a:rPr lang="zh-CN" altLang="en-US" sz="2400" dirty="0">
                          <a:latin typeface="Arial" panose="020B0604020202020204" pitchFamily="34" charset="0"/>
                          <a:ea typeface="宋体" panose="02010600030101010101" pitchFamily="2" charset="-122"/>
                          <a:cs typeface="Arial" panose="020B0604020202020204" pitchFamily="34" charset="0"/>
                        </a:rPr>
                        <a:t>～</a:t>
                      </a:r>
                      <a:r>
                        <a:rPr lang="en-US" altLang="zh-CN" sz="2400" dirty="0">
                          <a:latin typeface="Arial" panose="020B0604020202020204" pitchFamily="34" charset="0"/>
                          <a:ea typeface="宋体" panose="02010600030101010101" pitchFamily="2" charset="-122"/>
                          <a:cs typeface="Arial" panose="020B0604020202020204" pitchFamily="34" charset="0"/>
                        </a:rPr>
                        <a:t>60</a:t>
                      </a:r>
                      <a:endParaRPr lang="en-US" altLang="zh-CN" sz="2400" dirty="0">
                        <a:latin typeface="Arial" panose="020B0604020202020204" pitchFamily="34" charset="0"/>
                        <a:ea typeface="宋体" panose="02010600030101010101" pitchFamily="2" charset="-122"/>
                        <a:cs typeface="Arial" panose="020B0604020202020204" pitchFamily="34" charset="0"/>
                      </a:endParaRPr>
                    </a:p>
                  </a:txBody>
                  <a:tcPr anchor="ctr" anchorCtr="1"/>
                </a:tc>
                <a:tc>
                  <a:txBody>
                    <a:bodyPr/>
                    <a:lstStyle/>
                    <a:p>
                      <a:pPr algn="ctr"/>
                      <a:r>
                        <a:rPr lang="zh-CN" altLang="en-US" sz="2400" dirty="0">
                          <a:solidFill>
                            <a:srgbClr val="C00000"/>
                          </a:solidFill>
                          <a:latin typeface="隶书" panose="02010509060101010101" charset="-122"/>
                          <a:ea typeface="隶书" panose="02010509060101010101" charset="-122"/>
                        </a:rPr>
                        <a:t>好</a:t>
                      </a:r>
                      <a:endParaRPr lang="zh-CN" altLang="en-US" sz="2400" dirty="0">
                        <a:solidFill>
                          <a:srgbClr val="C00000"/>
                        </a:solidFill>
                        <a:latin typeface="隶书" panose="02010509060101010101" charset="-122"/>
                        <a:ea typeface="隶书" panose="02010509060101010101" charset="-122"/>
                      </a:endParaRPr>
                    </a:p>
                  </a:txBody>
                  <a:tcPr anchor="ctr" anchorCtr="1">
                    <a:lnR w="12700" cap="flat" cmpd="sng" algn="ctr">
                      <a:solidFill>
                        <a:schemeClr val="tx1"/>
                      </a:solidFill>
                      <a:prstDash val="solid"/>
                      <a:round/>
                      <a:headEnd type="none" w="med" len="med"/>
                      <a:tailEnd type="none" w="med" len="med"/>
                    </a:lnR>
                  </a:tcPr>
                </a:tc>
                <a:tc>
                  <a:txBody>
                    <a:bodyPr/>
                    <a:lstStyle/>
                    <a:p>
                      <a:pPr indent="0">
                        <a:buNone/>
                      </a:pPr>
                      <a:r>
                        <a:rPr lang="en-US" sz="2400" b="1">
                          <a:latin typeface="楷体" panose="02010609060101010101" charset="-122"/>
                          <a:ea typeface="楷体" panose="02010609060101010101" charset="-122"/>
                          <a:cs typeface="楷体" panose="02010609060101010101" charset="-122"/>
                        </a:rPr>
                        <a:t>符合题意，中心突出，结构严谨，语言流畅（双扣题</a:t>
                      </a:r>
                      <a:r>
                        <a:rPr lang="zh-CN" altLang="en-US" sz="2400" b="1">
                          <a:latin typeface="楷体" panose="02010609060101010101" charset="-122"/>
                          <a:ea typeface="楷体" panose="02010609060101010101" charset="-122"/>
                          <a:cs typeface="楷体" panose="02010609060101010101" charset="-122"/>
                        </a:rPr>
                        <a:t>）：</a:t>
                      </a:r>
                      <a:endParaRPr lang="en-US" altLang="en-US" sz="2400" b="0">
                        <a:latin typeface="楷体" panose="02010609060101010101" charset="-122"/>
                        <a:ea typeface="楷体" panose="02010609060101010101" charset="-122"/>
                        <a:cs typeface="楷体" panose="02010609060101010101" charset="-122"/>
                      </a:endParaRPr>
                    </a:p>
                    <a:p>
                      <a:pPr indent="0">
                        <a:buNone/>
                      </a:pPr>
                      <a:r>
                        <a:rPr lang="en-US" sz="2400" b="0">
                          <a:latin typeface="Calibri" panose="020F0502020204030204" charset="0"/>
                          <a:cs typeface="Calibri" panose="020F0502020204030204" charset="0"/>
                        </a:rPr>
                        <a:t>①</a:t>
                      </a:r>
                      <a:r>
                        <a:rPr lang="en-US" sz="2400" b="1" u="sng">
                          <a:latin typeface="楷体" panose="02010609060101010101" charset="-122"/>
                          <a:ea typeface="楷体" panose="02010609060101010101" charset="-122"/>
                          <a:cs typeface="楷体" panose="02010609060101010101" charset="-122"/>
                        </a:rPr>
                        <a:t>有鲜明问题意识，第一时间回答问题</a:t>
                      </a:r>
                      <a:r>
                        <a:rPr lang="en-US" sz="2400" b="0">
                          <a:latin typeface="楷体" panose="02010609060101010101" charset="-122"/>
                          <a:ea typeface="楷体" panose="02010609060101010101" charset="-122"/>
                          <a:cs typeface="楷体" panose="02010609060101010101" charset="-122"/>
                        </a:rPr>
                        <a:t>（</a:t>
                      </a:r>
                      <a:r>
                        <a:rPr lang="en-US" sz="2400" b="0">
                          <a:highlight>
                            <a:srgbClr val="FFFF00"/>
                          </a:highlight>
                          <a:latin typeface="楷体" panose="02010609060101010101" charset="-122"/>
                          <a:ea typeface="楷体" panose="02010609060101010101" charset="-122"/>
                          <a:cs typeface="楷体" panose="02010609060101010101" charset="-122"/>
                        </a:rPr>
                        <a:t>正面肯定：</a:t>
                      </a:r>
                      <a:r>
                        <a:rPr sz="2400" b="1" u="sng">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认为提出一个问题最能引导和发展人类创造力</a:t>
                      </a:r>
                      <a:r>
                        <a:rPr lang="zh-CN" sz="2400" b="1" u="sng">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0">
                          <a:highlight>
                            <a:srgbClr val="FFFF00"/>
                          </a:highlight>
                          <a:latin typeface="楷体" panose="02010609060101010101" charset="-122"/>
                          <a:ea typeface="楷体" panose="02010609060101010101" charset="-122"/>
                          <a:cs typeface="楷体" panose="02010609060101010101" charset="-122"/>
                        </a:rPr>
                        <a:t>另辟蹊径</a:t>
                      </a:r>
                      <a:r>
                        <a:rPr lang="en-US" sz="2400" b="0">
                          <a:highlight>
                            <a:srgbClr val="FFFF00"/>
                          </a:highlight>
                          <a:latin typeface="楷体" panose="02010609060101010101" charset="-122"/>
                          <a:ea typeface="楷体" panose="02010609060101010101" charset="-122"/>
                          <a:cs typeface="楷体" panose="02010609060101010101" charset="-122"/>
                        </a:rPr>
                        <a:t>：</a:t>
                      </a:r>
                      <a:r>
                        <a:rPr sz="2400" b="1" u="sng">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认为回答一个问题最能体现和发展人类创造力</a:t>
                      </a:r>
                      <a:r>
                        <a:rPr lang="zh-CN" sz="2400" b="1" u="sng">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a:t>
                      </a:r>
                      <a:r>
                        <a:rPr lang="en-US" sz="2400" b="0">
                          <a:highlight>
                            <a:srgbClr val="FFFF00"/>
                          </a:highlight>
                          <a:latin typeface="楷体" panose="02010609060101010101" charset="-122"/>
                          <a:ea typeface="楷体" panose="02010609060101010101" charset="-122"/>
                          <a:cs typeface="楷体" panose="02010609060101010101" charset="-122"/>
                        </a:rPr>
                        <a:t>辩证持中：</a:t>
                      </a:r>
                      <a:r>
                        <a:rPr sz="2400" b="1" u="sng">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不管提出问题还是回答问题，都可以从不同角度共同对引导、发展人类创造力的作用。</a:t>
                      </a:r>
                      <a:r>
                        <a:rPr lang="en-US" sz="2400" b="1" u="sng">
                          <a:latin typeface="楷体" panose="02010609060101010101" charset="-122"/>
                          <a:ea typeface="楷体" panose="02010609060101010101" charset="-122"/>
                          <a:cs typeface="楷体" panose="02010609060101010101" charset="-122"/>
                        </a:rPr>
                        <a:t>）；</a:t>
                      </a:r>
                      <a:r>
                        <a:rPr lang="en-US" sz="2400" b="1" u="sng">
                          <a:latin typeface="Calibri" panose="020F0502020204030204" charset="0"/>
                          <a:cs typeface="Calibri" panose="020F0502020204030204" charset="0"/>
                        </a:rPr>
                        <a:t>②</a:t>
                      </a:r>
                      <a:r>
                        <a:rPr lang="en-US" sz="2400" b="1" u="sng">
                          <a:latin typeface="楷体" panose="02010609060101010101" charset="-122"/>
                          <a:ea typeface="楷体" panose="02010609060101010101" charset="-122"/>
                          <a:cs typeface="楷体" panose="02010609060101010101" charset="-122"/>
                        </a:rPr>
                        <a:t>能层层深入分析问题</a:t>
                      </a:r>
                      <a:r>
                        <a:rPr lang="en-US" sz="2400" b="0">
                          <a:latin typeface="楷体" panose="02010609060101010101" charset="-122"/>
                          <a:ea typeface="楷体" panose="02010609060101010101" charset="-122"/>
                          <a:cs typeface="楷体" panose="02010609060101010101" charset="-122"/>
                        </a:rPr>
                        <a:t>（如：</a:t>
                      </a:r>
                      <a:r>
                        <a:rPr lang="en-US" sz="2400">
                          <a:latin typeface="楷体" panose="02010609060101010101" charset="-122"/>
                          <a:ea typeface="楷体" panose="02010609060101010101" charset="-122"/>
                          <a:cs typeface="楷体" panose="02010609060101010101" charset="-122"/>
                          <a:sym typeface="+mn-ea"/>
                        </a:rPr>
                        <a:t>提出一个问题最能引导和发展人类创造力</a:t>
                      </a:r>
                      <a:r>
                        <a:rPr lang="en-US" sz="2400" b="0">
                          <a:latin typeface="楷体" panose="02010609060101010101" charset="-122"/>
                          <a:ea typeface="楷体" panose="02010609060101010101" charset="-122"/>
                          <a:cs typeface="楷体" panose="02010609060101010101" charset="-122"/>
                        </a:rPr>
                        <a:t>+分析</a:t>
                      </a:r>
                      <a:r>
                        <a:rPr lang="zh-CN" altLang="en-US" sz="2400" b="0">
                          <a:latin typeface="楷体" panose="02010609060101010101" charset="-122"/>
                          <a:ea typeface="楷体" panose="02010609060101010101" charset="-122"/>
                          <a:cs typeface="楷体" panose="02010609060101010101" charset="-122"/>
                        </a:rPr>
                        <a:t>为什么提出</a:t>
                      </a:r>
                      <a:r>
                        <a:rPr lang="en-US" sz="2400" b="0">
                          <a:latin typeface="楷体" panose="02010609060101010101" charset="-122"/>
                          <a:ea typeface="楷体" panose="02010609060101010101" charset="-122"/>
                          <a:cs typeface="楷体" panose="02010609060101010101" charset="-122"/>
                        </a:rPr>
                        <a:t>问题</a:t>
                      </a:r>
                      <a:r>
                        <a:rPr lang="zh-CN" altLang="en-US" sz="2400" b="0">
                          <a:latin typeface="楷体" panose="02010609060101010101" charset="-122"/>
                          <a:ea typeface="楷体" panose="02010609060101010101" charset="-122"/>
                          <a:cs typeface="楷体" panose="02010609060101010101" charset="-122"/>
                        </a:rPr>
                        <a:t>最能引导和发展创造力</a:t>
                      </a:r>
                      <a:r>
                        <a:rPr lang="en-US" sz="2400" b="0">
                          <a:latin typeface="楷体" panose="02010609060101010101" charset="-122"/>
                          <a:ea typeface="楷体" panose="02010609060101010101" charset="-122"/>
                          <a:cs typeface="楷体" panose="02010609060101010101" charset="-122"/>
                        </a:rPr>
                        <a:t>的原因+</a:t>
                      </a:r>
                      <a:r>
                        <a:rPr lang="zh-CN" altLang="en-US" sz="2400" b="0">
                          <a:latin typeface="楷体" panose="02010609060101010101" charset="-122"/>
                          <a:ea typeface="楷体" panose="02010609060101010101" charset="-122"/>
                          <a:cs typeface="楷体" panose="02010609060101010101" charset="-122"/>
                        </a:rPr>
                        <a:t>积极影响</a:t>
                      </a:r>
                      <a:r>
                        <a:rPr lang="en-US" sz="2400" b="0">
                          <a:latin typeface="楷体" panose="02010609060101010101" charset="-122"/>
                          <a:ea typeface="楷体" panose="02010609060101010101" charset="-122"/>
                          <a:cs typeface="楷体" panose="02010609060101010101" charset="-122"/>
                        </a:rPr>
                        <a:t>）；</a:t>
                      </a:r>
                      <a:r>
                        <a:rPr lang="en-US" sz="2400" b="0">
                          <a:latin typeface="Calibri" panose="020F0502020204030204" charset="0"/>
                          <a:cs typeface="Calibri" panose="020F0502020204030204" charset="0"/>
                        </a:rPr>
                        <a:t>③</a:t>
                      </a:r>
                      <a:r>
                        <a:rPr lang="en-US" sz="2400" b="1" u="sng">
                          <a:latin typeface="楷体" panose="02010609060101010101" charset="-122"/>
                          <a:ea typeface="楷体" panose="02010609060101010101" charset="-122"/>
                          <a:cs typeface="楷体" panose="02010609060101010101" charset="-122"/>
                        </a:rPr>
                        <a:t>有科技背景，关注、思考时代生活，不是罗列一个个孤立的现象，而是能透过现象看到本质</a:t>
                      </a:r>
                      <a:r>
                        <a:rPr lang="en-US" sz="2400" b="0">
                          <a:latin typeface="楷体" panose="02010609060101010101" charset="-122"/>
                          <a:ea typeface="楷体" panose="02010609060101010101" charset="-122"/>
                          <a:cs typeface="楷体" panose="02010609060101010101" charset="-122"/>
                        </a:rPr>
                        <a:t>；④</a:t>
                      </a:r>
                      <a:r>
                        <a:rPr lang="en-US" sz="2400" b="1" u="sng">
                          <a:latin typeface="楷体" panose="02010609060101010101" charset="-122"/>
                          <a:ea typeface="楷体" panose="02010609060101010101" charset="-122"/>
                          <a:cs typeface="楷体" panose="02010609060101010101" charset="-122"/>
                        </a:rPr>
                        <a:t>逻辑缜密，论证合理，思想深刻，语言流畅。</a:t>
                      </a:r>
                      <a:endParaRPr lang="en-US" altLang="en-US" sz="2400" b="1">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lgn="ctr">
                      <a:solidFill>
                        <a:schemeClr val="tx1"/>
                      </a:solidFill>
                      <a:prstDash val="solid"/>
                      <a:round/>
                      <a:headEnd type="none" w="med" len="med"/>
                      <a:tailEnd type="none" w="med" len="med"/>
                    </a:lnL>
                  </a:tcPr>
                </a:tc>
              </a:tr>
              <a:tr h="898525">
                <a:tc rowSpan="2">
                  <a:txBody>
                    <a:bodyPr/>
                    <a:lstStyle/>
                    <a:p>
                      <a:pPr algn="ctr" defTabSz="914400" fontAlgn="auto">
                        <a:spcBef>
                          <a:spcPts val="0"/>
                        </a:spcBef>
                        <a:spcAft>
                          <a:spcPts val="0"/>
                        </a:spcAft>
                        <a:buClrTx/>
                        <a:buSzTx/>
                        <a:buFontTx/>
                        <a:defRPr/>
                      </a:pPr>
                      <a:r>
                        <a:rPr lang="zh-CN" altLang="en-US" sz="2400" b="1" dirty="0">
                          <a:solidFill>
                            <a:srgbClr val="C00000"/>
                          </a:solidFill>
                          <a:latin typeface="宋体" panose="02010600030101010101" pitchFamily="2" charset="-122"/>
                          <a:ea typeface="宋体" panose="02010600030101010101" pitchFamily="2" charset="-122"/>
                        </a:rPr>
                        <a:t>二等</a:t>
                      </a:r>
                      <a:endParaRPr lang="zh-CN" altLang="en-US" sz="2400" b="1" dirty="0">
                        <a:solidFill>
                          <a:srgbClr val="C00000"/>
                        </a:solidFill>
                        <a:latin typeface="宋体" panose="02010600030101010101" pitchFamily="2" charset="-122"/>
                        <a:ea typeface="宋体" panose="02010600030101010101" pitchFamily="2" charset="-122"/>
                      </a:endParaRPr>
                    </a:p>
                  </a:txBody>
                  <a:tcPr anchor="ctr" anchorCtr="1">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2400" dirty="0">
                          <a:latin typeface="Arial" panose="020B0604020202020204" pitchFamily="34" charset="0"/>
                          <a:ea typeface="宋体" panose="02010600030101010101" pitchFamily="2" charset="-122"/>
                          <a:cs typeface="Arial" panose="020B0604020202020204" pitchFamily="34" charset="0"/>
                        </a:rPr>
                        <a:t>50</a:t>
                      </a:r>
                      <a:r>
                        <a:rPr lang="zh-CN" altLang="en-US" sz="2400" dirty="0">
                          <a:latin typeface="Arial" panose="020B0604020202020204" pitchFamily="34" charset="0"/>
                          <a:ea typeface="宋体" panose="02010600030101010101" pitchFamily="2" charset="-122"/>
                          <a:cs typeface="Arial" panose="020B0604020202020204" pitchFamily="34" charset="0"/>
                        </a:rPr>
                        <a:t>～</a:t>
                      </a:r>
                      <a:r>
                        <a:rPr lang="en-US" altLang="zh-CN" sz="2400" dirty="0">
                          <a:latin typeface="Arial" panose="020B0604020202020204" pitchFamily="34" charset="0"/>
                          <a:ea typeface="+mn-ea"/>
                          <a:cs typeface="Arial" panose="020B0604020202020204" pitchFamily="34" charset="0"/>
                        </a:rPr>
                        <a:t>53</a:t>
                      </a:r>
                      <a:endParaRPr lang="en-US" altLang="zh-CN" sz="2400" dirty="0">
                        <a:latin typeface="Arial" panose="020B0604020202020204" pitchFamily="34" charset="0"/>
                        <a:ea typeface="+mn-ea"/>
                        <a:cs typeface="Arial" panose="020B0604020202020204" pitchFamily="34" charset="0"/>
                      </a:endParaRPr>
                    </a:p>
                  </a:txBody>
                  <a:tcPr anchor="ctr" anchorCtr="1">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a:r>
                        <a:rPr lang="zh-CN" altLang="en-US" sz="2400" dirty="0">
                          <a:solidFill>
                            <a:srgbClr val="C00000"/>
                          </a:solidFill>
                          <a:latin typeface="隶书" panose="02010509060101010101" charset="-122"/>
                          <a:ea typeface="隶书" panose="02010509060101010101" charset="-122"/>
                        </a:rPr>
                        <a:t>较好</a:t>
                      </a:r>
                      <a:endParaRPr lang="zh-CN" altLang="en-US" sz="2400" dirty="0">
                        <a:solidFill>
                          <a:srgbClr val="C00000"/>
                        </a:solidFill>
                        <a:latin typeface="隶书" panose="02010509060101010101" charset="-122"/>
                        <a:ea typeface="隶书" panose="02010509060101010101" charset="-122"/>
                      </a:endParaRPr>
                    </a:p>
                  </a:txBody>
                  <a:tcPr anchor="ctr" anchorCtr="1">
                    <a:lnR w="12700" cap="flat" cmpd="sng" algn="ctr">
                      <a:solidFill>
                        <a:schemeClr val="tx1"/>
                      </a:solidFill>
                      <a:prstDash val="solid"/>
                      <a:round/>
                      <a:headEnd type="none" w="med" len="med"/>
                      <a:tailEnd type="none" w="med" len="med"/>
                    </a:lnR>
                    <a:solidFill>
                      <a:schemeClr val="accent6">
                        <a:lumMod val="20000"/>
                        <a:lumOff val="80000"/>
                      </a:schemeClr>
                    </a:solidFill>
                  </a:tcPr>
                </a:tc>
                <a:tc rowSpan="2">
                  <a:txBody>
                    <a:bodyPr/>
                    <a:lstStyle/>
                    <a:p>
                      <a:pPr algn="l"/>
                      <a:r>
                        <a:rPr lang="zh-CN" altLang="en-US" sz="2000" b="1" dirty="0">
                          <a:latin typeface="宋体" panose="02010600030101010101" pitchFamily="2" charset="-122"/>
                          <a:ea typeface="宋体" panose="02010600030101010101" pitchFamily="2" charset="-122"/>
                        </a:rPr>
                        <a:t>较好符合题意，中心突出，结构严谨，语言流畅（双扣题，论证稍微欠缺）：</a:t>
                      </a:r>
                      <a:endParaRPr lang="zh-CN" altLang="en-US" sz="2000" b="1" dirty="0">
                        <a:latin typeface="宋体" panose="02010600030101010101" pitchFamily="2" charset="-122"/>
                        <a:ea typeface="宋体" panose="02010600030101010101" pitchFamily="2" charset="-122"/>
                      </a:endParaRPr>
                    </a:p>
                    <a:p>
                      <a:pPr algn="l"/>
                      <a:r>
                        <a:rPr lang="zh-CN" altLang="en-US" sz="2000" b="1" dirty="0">
                          <a:latin typeface="宋体" panose="02010600030101010101" pitchFamily="2" charset="-122"/>
                          <a:ea typeface="宋体" panose="02010600030101010101" pitchFamily="2" charset="-122"/>
                        </a:rPr>
                        <a:t>①</a:t>
                      </a:r>
                      <a:r>
                        <a:rPr lang="en-US" sz="2400" b="1" u="sng">
                          <a:latin typeface="楷体" panose="02010609060101010101" charset="-122"/>
                          <a:ea typeface="楷体" panose="02010609060101010101" charset="-122"/>
                          <a:cs typeface="楷体" panose="02010609060101010101" charset="-122"/>
                        </a:rPr>
                        <a:t>有问题意识，能直接回答问题</a:t>
                      </a:r>
                      <a:r>
                        <a:rPr lang="zh-CN" altLang="en-US" sz="2000" dirty="0">
                          <a:latin typeface="宋体" panose="02010600030101010101" pitchFamily="2" charset="-122"/>
                          <a:ea typeface="宋体" panose="02010600030101010101" pitchFamily="2" charset="-122"/>
                        </a:rPr>
                        <a:t>并进行论证；</a:t>
                      </a:r>
                      <a:r>
                        <a:rPr lang="en-US" sz="2400" b="1" u="sng">
                          <a:latin typeface="楷体" panose="02010609060101010101" charset="-122"/>
                          <a:ea typeface="楷体" panose="02010609060101010101" charset="-122"/>
                          <a:cs typeface="楷体" panose="02010609060101010101" charset="-122"/>
                        </a:rPr>
                        <a:t>②有科技背景，有时代生活</a:t>
                      </a:r>
                      <a:r>
                        <a:rPr lang="zh-CN" altLang="en-US" sz="2000" dirty="0">
                          <a:latin typeface="宋体" panose="02010600030101010101" pitchFamily="2" charset="-122"/>
                          <a:ea typeface="宋体" panose="02010600030101010101" pitchFamily="2" charset="-122"/>
                        </a:rPr>
                        <a:t>的融入；③</a:t>
                      </a:r>
                      <a:r>
                        <a:rPr lang="en-US" sz="2400" b="1" u="sng">
                          <a:latin typeface="楷体" panose="02010609060101010101" charset="-122"/>
                          <a:ea typeface="楷体" panose="02010609060101010101" charset="-122"/>
                          <a:cs typeface="楷体" panose="02010609060101010101" charset="-122"/>
                        </a:rPr>
                        <a:t>在逻辑、论证、思想、语言方面</a:t>
                      </a:r>
                      <a:r>
                        <a:rPr lang="zh-CN" altLang="en-US" sz="2000" dirty="0">
                          <a:latin typeface="宋体" panose="02010600030101010101" pitchFamily="2" charset="-122"/>
                          <a:ea typeface="宋体" panose="02010600030101010101" pitchFamily="2" charset="-122"/>
                        </a:rPr>
                        <a:t>和一类文相比都略显逊色一些，如：论证有力过度、语言过于华丽，论证重于论据。</a:t>
                      </a:r>
                      <a:endParaRPr lang="zh-CN" altLang="en-US" sz="2000" dirty="0">
                        <a:latin typeface="宋体" panose="02010600030101010101" pitchFamily="2" charset="-122"/>
                        <a:ea typeface="宋体" panose="02010600030101010101" pitchFamily="2" charset="-122"/>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r>
              <a:tr h="998220">
                <a:tc vMerge="1">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2400" dirty="0">
                          <a:latin typeface="Arial" panose="020B0604020202020204" pitchFamily="34" charset="0"/>
                          <a:ea typeface="宋体" panose="02010600030101010101" pitchFamily="2" charset="-122"/>
                          <a:cs typeface="Arial" panose="020B0604020202020204" pitchFamily="34" charset="0"/>
                        </a:rPr>
                        <a:t>48</a:t>
                      </a:r>
                      <a:r>
                        <a:rPr lang="zh-CN" altLang="en-US" sz="2400" dirty="0">
                          <a:latin typeface="Arial" panose="020B0604020202020204" pitchFamily="34" charset="0"/>
                          <a:ea typeface="宋体" panose="02010600030101010101" pitchFamily="2" charset="-122"/>
                          <a:cs typeface="Arial" panose="020B0604020202020204" pitchFamily="34" charset="0"/>
                        </a:rPr>
                        <a:t>～</a:t>
                      </a:r>
                      <a:r>
                        <a:rPr lang="en-US" altLang="zh-CN" sz="2400" dirty="0">
                          <a:latin typeface="Arial" panose="020B0604020202020204" pitchFamily="34" charset="0"/>
                          <a:ea typeface="+mn-ea"/>
                          <a:cs typeface="Arial" panose="020B0604020202020204" pitchFamily="34" charset="0"/>
                        </a:rPr>
                        <a:t>49</a:t>
                      </a:r>
                      <a:endParaRPr lang="en-US" altLang="zh-CN" sz="2400" dirty="0">
                        <a:latin typeface="Arial" panose="020B0604020202020204" pitchFamily="34" charset="0"/>
                        <a:ea typeface="+mn-ea"/>
                        <a:cs typeface="Arial" panose="020B0604020202020204" pitchFamily="34" charset="0"/>
                      </a:endParaRPr>
                    </a:p>
                  </a:txBody>
                  <a:tcPr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cPr/>
                </a:tc>
                <a:tc vMerge="1">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4789489" y="1760124"/>
            <a:ext cx="1106170" cy="3741420"/>
            <a:chOff x="4800543" y="2173060"/>
            <a:chExt cx="797550" cy="3171567"/>
          </a:xfrm>
        </p:grpSpPr>
        <p:cxnSp>
          <p:nvCxnSpPr>
            <p:cNvPr id="10" name="直接连接符 8"/>
            <p:cNvCxnSpPr/>
            <p:nvPr>
              <p:custDataLst>
                <p:tags r:id="rId2"/>
              </p:custDataLst>
            </p:nvPr>
          </p:nvCxnSpPr>
          <p:spPr>
            <a:xfrm>
              <a:off x="5490617" y="2173060"/>
              <a:ext cx="1" cy="25118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custDataLst>
                <p:tags r:id="rId3"/>
              </p:custDataLst>
            </p:nvPr>
          </p:nvSpPr>
          <p:spPr>
            <a:xfrm>
              <a:off x="4800543" y="2173060"/>
              <a:ext cx="797550" cy="3171567"/>
            </a:xfrm>
            <a:prstGeom prst="rect">
              <a:avLst/>
            </a:prstGeom>
            <a:noFill/>
          </p:spPr>
          <p:txBody>
            <a:bodyPr vert="eaVert" wrap="square" rtlCol="0">
              <a:spAutoFit/>
            </a:bodyPr>
            <a:lstStyle/>
            <a:p>
              <a:pPr marL="457200" indent="-457200" algn="dist">
                <a:lnSpc>
                  <a:spcPct val="150000"/>
                </a:lnSpc>
                <a:buFont typeface="Wingdings" panose="05000000000000000000" pitchFamily="2" charset="2"/>
                <a:buChar char="n"/>
              </a:pPr>
              <a:r>
                <a:rPr lang="zh-CN" altLang="en-US" sz="4000" b="1">
                  <a:latin typeface="微软雅黑" panose="020B0503020204020204" charset="-122"/>
                  <a:ea typeface="微软雅黑" panose="020B0503020204020204" charset="-122"/>
                  <a:cs typeface="微软雅黑" panose="020B0503020204020204" charset="-122"/>
                  <a:sym typeface="FZQingKeBenYueSongS-R-GB" panose="02010600030101010101" pitchFamily="2" charset="-122"/>
                </a:rPr>
                <a:t>范  文  赏</a:t>
              </a:r>
              <a:r>
                <a:rPr lang="en-US" altLang="zh-CN" sz="4000" b="1">
                  <a:latin typeface="微软雅黑" panose="020B0503020204020204" charset="-122"/>
                  <a:ea typeface="微软雅黑" panose="020B0503020204020204" charset="-122"/>
                  <a:cs typeface="微软雅黑" panose="020B0503020204020204" charset="-122"/>
                  <a:sym typeface="FZQingKeBenYueSongS-R-GB" panose="02010600030101010101" pitchFamily="2" charset="-122"/>
                </a:rPr>
                <a:t> </a:t>
              </a:r>
              <a:r>
                <a:rPr lang="zh-CN" altLang="en-US" sz="4000" b="1">
                  <a:latin typeface="微软雅黑" panose="020B0503020204020204" charset="-122"/>
                  <a:ea typeface="微软雅黑" panose="020B0503020204020204" charset="-122"/>
                  <a:cs typeface="微软雅黑" panose="020B0503020204020204" charset="-122"/>
                  <a:sym typeface="FZQingKeBenYueSongS-R-GB" panose="02010600030101010101" pitchFamily="2" charset="-122"/>
                </a:rPr>
                <a:t>析</a:t>
              </a:r>
              <a:endParaRPr lang="zh-CN" sz="4000" b="1">
                <a:latin typeface="微软雅黑" panose="020B0503020204020204" charset="-122"/>
                <a:ea typeface="微软雅黑" panose="020B0503020204020204" charset="-122"/>
                <a:cs typeface="微软雅黑" panose="020B0503020204020204" charset="-122"/>
                <a:sym typeface="+mn-ea"/>
              </a:endParaRPr>
            </a:p>
          </p:txBody>
        </p:sp>
      </p:grpSp>
      <p:pic>
        <p:nvPicPr>
          <p:cNvPr id="198662" name="图片 11"/>
          <p:cNvPicPr/>
          <p:nvPr>
            <p:custDataLst>
              <p:tags r:id="rId4"/>
            </p:custDataLst>
          </p:nvPr>
        </p:nvPicPr>
        <p:blipFill>
          <a:blip r:embed="rId5"/>
          <a:stretch>
            <a:fillRect/>
          </a:stretch>
        </p:blipFill>
        <p:spPr>
          <a:xfrm>
            <a:off x="7276783" y="209550"/>
            <a:ext cx="2346325" cy="2173288"/>
          </a:xfrm>
          <a:prstGeom prst="rect">
            <a:avLst/>
          </a:prstGeom>
          <a:noFill/>
          <a:ln>
            <a:noFill/>
            <a:miter lim="800000"/>
            <a:headEnd/>
            <a:tailEnd/>
          </a:ln>
        </p:spPr>
      </p:pic>
      <p:sp>
        <p:nvSpPr>
          <p:cNvPr id="198663" name="矩形 9"/>
          <p:cNvSpPr/>
          <p:nvPr>
            <p:custDataLst>
              <p:tags r:id="rId6"/>
            </p:custDataLst>
          </p:nvPr>
        </p:nvSpPr>
        <p:spPr>
          <a:xfrm>
            <a:off x="7686675" y="574040"/>
            <a:ext cx="1527810" cy="1445260"/>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lvl="0" algn="ctr"/>
            <a:r>
              <a:rPr lang="zh-CN" altLang="en-US" sz="8800">
                <a:solidFill>
                  <a:schemeClr val="accent6">
                    <a:lumMod val="50000"/>
                  </a:schemeClr>
                </a:solidFill>
                <a:latin typeface="华文行楷" panose="02010800040101010101" pitchFamily="2" charset="-122"/>
                <a:ea typeface="华文行楷" panose="02010800040101010101" pitchFamily="2" charset="-122"/>
              </a:rPr>
              <a:t>肆</a:t>
            </a:r>
            <a:endParaRPr lang="zh-CN" altLang="en-US" sz="8800">
              <a:solidFill>
                <a:schemeClr val="accent6">
                  <a:lumMod val="50000"/>
                </a:schemeClr>
              </a:solidFill>
              <a:latin typeface="华文行楷" panose="02010800040101010101" pitchFamily="2" charset="-122"/>
              <a:ea typeface="华文行楷" panose="02010800040101010101" pitchFamily="2" charset="-122"/>
            </a:endParaRPr>
          </a:p>
        </p:txBody>
      </p:sp>
      <p:grpSp>
        <p:nvGrpSpPr>
          <p:cNvPr id="12" name="宇神PPT-6"/>
          <p:cNvGrpSpPr/>
          <p:nvPr/>
        </p:nvGrpSpPr>
        <p:grpSpPr>
          <a:xfrm flipH="1">
            <a:off x="6143382" y="2382991"/>
            <a:ext cx="6106188" cy="4029630"/>
            <a:chOff x="-431145" y="2077237"/>
            <a:chExt cx="6075667" cy="4009489"/>
          </a:xfrm>
        </p:grpSpPr>
        <p:pic>
          <p:nvPicPr>
            <p:cNvPr id="50" name="宇神PPT-6-1" descr="文本&#10;&#10;中度可信度描述已自动生成"/>
            <p:cNvPicPr>
              <a:picLocks noChangeAspect="1"/>
            </p:cNvPicPr>
            <p:nvPr>
              <p:custDataLst>
                <p:tags r:id="rId7"/>
              </p:custDataLst>
            </p:nvPr>
          </p:nvPicPr>
          <p:blipFill>
            <a:blip r:embed="rId8" cstate="screen"/>
            <a:stretch>
              <a:fillRect/>
            </a:stretch>
          </p:blipFill>
          <p:spPr>
            <a:xfrm>
              <a:off x="-431145" y="3961173"/>
              <a:ext cx="3943944" cy="2125553"/>
            </a:xfrm>
            <a:prstGeom prst="rect">
              <a:avLst/>
            </a:prstGeom>
          </p:spPr>
        </p:pic>
        <p:pic>
          <p:nvPicPr>
            <p:cNvPr id="3" name="宇神PPT-6-2" descr="图片包含 游戏机&#10;&#10;描述已自动生成"/>
            <p:cNvPicPr>
              <a:picLocks noChangeAspect="1"/>
            </p:cNvPicPr>
            <p:nvPr>
              <p:custDataLst>
                <p:tags r:id="rId9"/>
              </p:custDataLst>
            </p:nvPr>
          </p:nvPicPr>
          <p:blipFill>
            <a:blip r:embed="rId10" cstate="screen"/>
            <a:stretch>
              <a:fillRect/>
            </a:stretch>
          </p:blipFill>
          <p:spPr>
            <a:xfrm flipH="1">
              <a:off x="403861" y="2077237"/>
              <a:ext cx="5240661" cy="3030905"/>
            </a:xfrm>
            <a:prstGeom prst="rect">
              <a:avLst/>
            </a:prstGeom>
          </p:spPr>
        </p:pic>
        <p:pic>
          <p:nvPicPr>
            <p:cNvPr id="14" name="宇神PPT-6-3" descr="徽标&#10;&#10;描述已自动生成"/>
            <p:cNvPicPr>
              <a:picLocks noChangeAspect="1"/>
            </p:cNvPicPr>
            <p:nvPr>
              <p:custDataLst>
                <p:tags r:id="rId11"/>
              </p:custDataLst>
            </p:nvPr>
          </p:nvPicPr>
          <p:blipFill>
            <a:blip r:embed="rId12" cstate="screen"/>
            <a:stretch>
              <a:fillRect/>
            </a:stretch>
          </p:blipFill>
          <p:spPr>
            <a:xfrm flipH="1">
              <a:off x="4149757" y="4084712"/>
              <a:ext cx="1447803" cy="1252731"/>
            </a:xfrm>
            <a:prstGeom prst="rect">
              <a:avLst/>
            </a:prstGeom>
          </p:spPr>
        </p:pic>
      </p:grpSp>
    </p:spTree>
    <p:custDataLst>
      <p:tags r:id="rId13"/>
    </p:custDataLst>
  </p:cSld>
  <p:clrMapOvr>
    <a:masterClrMapping/>
  </p:clrMapOvr>
  <p:transition spd="slow">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195"/>
          <p:cNvSpPr>
            <a:spLocks noChangeArrowheads="1"/>
          </p:cNvSpPr>
          <p:nvPr/>
        </p:nvSpPr>
        <p:spPr bwMode="auto">
          <a:xfrm>
            <a:off x="6590800" y="2968187"/>
            <a:ext cx="859510" cy="28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3753" tIns="53753" rIns="53753" bIns="53753"/>
          <a:lstStyle/>
          <a:p>
            <a:pPr algn="ctr" eaLnBrk="1"/>
            <a:endParaRPr lang="zh-CN" altLang="zh-CN" sz="5080" baseline="34000" dirty="0">
              <a:solidFill>
                <a:schemeClr val="accent1"/>
              </a:solidFill>
              <a:latin typeface="楷体" panose="02010609060101010101" charset="-122"/>
              <a:ea typeface="楷体" panose="02010609060101010101" charset="-122"/>
              <a:cs typeface="Roboto Bold"/>
              <a:sym typeface="Roboto Bold"/>
            </a:endParaRPr>
          </a:p>
        </p:txBody>
      </p:sp>
      <p:sp>
        <p:nvSpPr>
          <p:cNvPr id="41" name="Shape 196"/>
          <p:cNvSpPr>
            <a:spLocks noChangeArrowheads="1"/>
          </p:cNvSpPr>
          <p:nvPr/>
        </p:nvSpPr>
        <p:spPr bwMode="auto">
          <a:xfrm>
            <a:off x="4880427" y="4747238"/>
            <a:ext cx="604917" cy="28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3753" tIns="53753" rIns="53753" bIns="53753"/>
          <a:lstStyle/>
          <a:p>
            <a:pPr algn="ctr" eaLnBrk="1"/>
            <a:endParaRPr lang="zh-CN" altLang="zh-CN" sz="5080" baseline="34000" dirty="0">
              <a:solidFill>
                <a:schemeClr val="accent1"/>
              </a:solidFill>
              <a:latin typeface="楷体" panose="02010609060101010101" charset="-122"/>
              <a:ea typeface="楷体" panose="02010609060101010101" charset="-122"/>
              <a:cs typeface="Roboto Bold"/>
              <a:sym typeface="Roboto Bold"/>
            </a:endParaRPr>
          </a:p>
        </p:txBody>
      </p:sp>
      <p:sp>
        <p:nvSpPr>
          <p:cNvPr id="100" name="文本框 99"/>
          <p:cNvSpPr txBox="1"/>
          <p:nvPr/>
        </p:nvSpPr>
        <p:spPr>
          <a:xfrm>
            <a:off x="110170" y="-157"/>
            <a:ext cx="5375365" cy="481330"/>
          </a:xfrm>
          <a:prstGeom prst="rect">
            <a:avLst/>
          </a:prstGeom>
          <a:noFill/>
          <a:ln w="9525">
            <a:noFill/>
          </a:ln>
        </p:spPr>
        <p:txBody>
          <a:bodyPr>
            <a:spAutoFit/>
          </a:bodyPr>
          <a:lstStyle/>
          <a:p>
            <a:pPr indent="0"/>
            <a:r>
              <a:rPr lang="zh-CN" sz="2540" b="1">
                <a:solidFill>
                  <a:srgbClr val="FF0000"/>
                </a:solidFill>
                <a:ea typeface="宋体" panose="02010600030101010101" pitchFamily="2" charset="-122"/>
              </a:rPr>
              <a:t>【范文示例】</a:t>
            </a:r>
            <a:endParaRPr lang="zh-CN" sz="2540" b="1">
              <a:solidFill>
                <a:srgbClr val="FF0000"/>
              </a:solidFill>
              <a:ea typeface="宋体" panose="02010600030101010101" pitchFamily="2" charset="-122"/>
            </a:endParaRPr>
          </a:p>
        </p:txBody>
      </p:sp>
      <p:sp>
        <p:nvSpPr>
          <p:cNvPr id="2" name="文本框 1"/>
          <p:cNvSpPr txBox="1"/>
          <p:nvPr/>
        </p:nvSpPr>
        <p:spPr>
          <a:xfrm>
            <a:off x="260350" y="327025"/>
            <a:ext cx="11666220" cy="6188710"/>
          </a:xfrm>
          <a:prstGeom prst="rect">
            <a:avLst/>
          </a:prstGeom>
          <a:ln>
            <a:solidFill>
              <a:schemeClr val="accent2">
                <a:lumMod val="75000"/>
              </a:schemeClr>
            </a:solidFill>
          </a:ln>
        </p:spPr>
        <p:txBody>
          <a:bodyPr wrap="square">
            <a:noAutofit/>
            <a:extLst>
              <a:ext uri="{4A0BC546-FE56-4ADE-93B0-CB8AF2F6F144}">
                <wpsdc:textFrameExt xmlns:wpsdc="http://www.wps.cn/officeDocument/2022/drawingmlCustomData" type="text"/>
              </a:ext>
            </a:extLst>
          </a:bodyPr>
          <a:lstStyle/>
          <a:p>
            <a:pPr indent="0" algn="l" fontAlgn="auto">
              <a:lnSpc>
                <a:spcPct val="120000"/>
              </a:lnSpc>
            </a:pPr>
            <a:r>
              <a:rPr lang="en-US" altLang="zh-CN" sz="2540" b="1" dirty="0">
                <a:latin typeface="宋体" panose="02010600030101010101" pitchFamily="2" charset="-122"/>
                <a:ea typeface="宋体" panose="02010600030101010101" pitchFamily="2" charset="-122"/>
                <a:cs typeface="宋体" panose="02010600030101010101" pitchFamily="2" charset="-122"/>
              </a:rPr>
              <a:t>                    </a:t>
            </a:r>
            <a:r>
              <a:rPr lang="en-US" altLang="zh-CN" sz="2800" b="1" dirty="0">
                <a:latin typeface="宋体" panose="02010600030101010101" pitchFamily="2" charset="-122"/>
                <a:ea typeface="宋体" panose="02010600030101010101" pitchFamily="2" charset="-122"/>
                <a:cs typeface="宋体" panose="02010600030101010101" pitchFamily="2" charset="-122"/>
              </a:rPr>
              <a:t> 叩问苍穹：人类文明进步的永恒动力</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a:p>
            <a:pPr indent="0" algn="l" fontAlgn="auto">
              <a:lnSpc>
                <a:spcPct val="120000"/>
              </a:lnSpc>
            </a:pPr>
            <a:r>
              <a:rPr lang="en-US" altLang="zh-CN" sz="2800" b="1" dirty="0">
                <a:latin typeface="宋体" panose="02010600030101010101" pitchFamily="2" charset="-122"/>
                <a:ea typeface="宋体" panose="02010600030101010101" pitchFamily="2" charset="-122"/>
                <a:cs typeface="宋体" panose="02010600030101010101" pitchFamily="2" charset="-122"/>
              </a:rPr>
              <a:t>                           DeepSeek</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a:p>
            <a:pPr indent="0" algn="l" fontAlgn="auto">
              <a:lnSpc>
                <a:spcPct val="120000"/>
              </a:lnSpc>
            </a:pPr>
            <a:r>
              <a:rPr lang="en-US" altLang="zh-CN" sz="2800" b="1" dirty="0">
                <a:latin typeface="宋体" panose="02010600030101010101" pitchFamily="2" charset="-122"/>
                <a:ea typeface="宋体" panose="02010600030101010101" pitchFamily="2" charset="-122"/>
                <a:cs typeface="宋体" panose="02010600030101010101" pitchFamily="2" charset="-122"/>
              </a:rPr>
              <a:t>    站在雅典卫城的废墟上，仰望帕特农神庙巍峨的立柱，我们仿佛能听见苏格拉底在集市上追问真理的声音。这位伟大的哲人终其一生都在提出问题，他深知真正的智慧不在于给出答案，而在于保持永恒的追问。</a:t>
            </a:r>
            <a:r>
              <a:rPr lang="en-US" altLang="zh-CN" sz="2800" b="1" dirty="0">
                <a:highlight>
                  <a:srgbClr val="FFFF00"/>
                </a:highlight>
                <a:latin typeface="宋体" panose="02010600030101010101" pitchFamily="2" charset="-122"/>
                <a:ea typeface="宋体" panose="02010600030101010101" pitchFamily="2" charset="-122"/>
                <a:cs typeface="宋体" panose="02010600030101010101" pitchFamily="2" charset="-122"/>
              </a:rPr>
              <a:t>正是这种追问的精神，让人类文明在漫长的历史长河中不断突破认知的边界，创造出璀璨的文明成果。</a:t>
            </a:r>
            <a:endParaRPr lang="en-US" altLang="zh-CN" sz="2800" b="1" dirty="0">
              <a:highlight>
                <a:srgbClr val="FFFF00"/>
              </a:highlight>
              <a:latin typeface="宋体" panose="02010600030101010101" pitchFamily="2" charset="-122"/>
              <a:ea typeface="宋体" panose="02010600030101010101" pitchFamily="2" charset="-122"/>
              <a:cs typeface="宋体" panose="02010600030101010101" pitchFamily="2" charset="-122"/>
            </a:endParaRPr>
          </a:p>
          <a:p>
            <a:pPr indent="0" algn="l" fontAlgn="auto">
              <a:lnSpc>
                <a:spcPct val="120000"/>
              </a:lnSpc>
            </a:pPr>
            <a:r>
              <a:rPr lang="en-US" altLang="zh-CN" sz="2800" b="1" dirty="0">
                <a:latin typeface="宋体" panose="02010600030101010101" pitchFamily="2" charset="-122"/>
                <a:ea typeface="宋体" panose="02010600030101010101" pitchFamily="2" charset="-122"/>
                <a:cs typeface="宋体" panose="02010600030101010101" pitchFamily="2" charset="-122"/>
              </a:rPr>
              <a:t>     </a:t>
            </a:r>
            <a:r>
              <a:rPr lang="en-US" altLang="zh-CN" sz="2800" b="1" dirty="0">
                <a:highlight>
                  <a:srgbClr val="FFFF00"/>
                </a:highlight>
                <a:latin typeface="宋体" panose="02010600030101010101" pitchFamily="2" charset="-122"/>
                <a:ea typeface="宋体" panose="02010600030101010101" pitchFamily="2" charset="-122"/>
                <a:cs typeface="宋体" panose="02010600030101010101" pitchFamily="2" charset="-122"/>
              </a:rPr>
              <a:t>提出问题是对已知世界的质疑与超越。</a:t>
            </a:r>
            <a:r>
              <a:rPr lang="en-US" altLang="zh-CN" sz="2800" b="1" dirty="0">
                <a:latin typeface="宋体" panose="02010600030101010101" pitchFamily="2" charset="-122"/>
                <a:ea typeface="宋体" panose="02010600030101010101" pitchFamily="2" charset="-122"/>
                <a:cs typeface="宋体" panose="02010600030101010101" pitchFamily="2" charset="-122"/>
              </a:rPr>
              <a:t>当伽利略在比萨斜塔上同时落下两个铁球时，他不仅是在验证自由落体定律，更是在挑战亚里士多德统治千年的权威。这种质疑精神让人类摆脱了蒙昧，开启了科学革命的新纪元。正如爱因斯坦所说："</a:t>
            </a:r>
            <a:r>
              <a:rPr lang="en-US" altLang="zh-CN" sz="2800" b="1" u="sng" dirty="0">
                <a:solidFill>
                  <a:srgbClr val="C00000"/>
                </a:solidFill>
                <a:latin typeface="宋体" panose="02010600030101010101" pitchFamily="2" charset="-122"/>
                <a:ea typeface="宋体" panose="02010600030101010101" pitchFamily="2" charset="-122"/>
                <a:cs typeface="宋体" panose="02010600030101010101" pitchFamily="2" charset="-122"/>
              </a:rPr>
              <a:t>提出一个问题往往比解决一个问题更重要。</a:t>
            </a:r>
            <a:r>
              <a:rPr lang="en-US" altLang="zh-CN" sz="2800" b="1" dirty="0">
                <a:latin typeface="宋体" panose="02010600030101010101" pitchFamily="2" charset="-122"/>
                <a:ea typeface="宋体" panose="02010600030101010101" pitchFamily="2" charset="-122"/>
                <a:cs typeface="宋体" panose="02010600030101010101" pitchFamily="2" charset="-122"/>
              </a:rPr>
              <a:t>"正是这种敢于质疑的精神，推动着人类文明不断向前。</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195"/>
          <p:cNvSpPr>
            <a:spLocks noChangeArrowheads="1"/>
          </p:cNvSpPr>
          <p:nvPr/>
        </p:nvSpPr>
        <p:spPr bwMode="auto">
          <a:xfrm>
            <a:off x="6590800" y="2968187"/>
            <a:ext cx="859510" cy="28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3753" tIns="53753" rIns="53753" bIns="53753"/>
          <a:lstStyle/>
          <a:p>
            <a:pPr algn="ctr" eaLnBrk="1"/>
            <a:endParaRPr lang="zh-CN" altLang="zh-CN" sz="5080" baseline="34000" dirty="0">
              <a:solidFill>
                <a:schemeClr val="accent1"/>
              </a:solidFill>
              <a:latin typeface="楷体" panose="02010609060101010101" charset="-122"/>
              <a:ea typeface="楷体" panose="02010609060101010101" charset="-122"/>
              <a:cs typeface="Roboto Bold"/>
              <a:sym typeface="Roboto Bold"/>
            </a:endParaRPr>
          </a:p>
        </p:txBody>
      </p:sp>
      <p:sp>
        <p:nvSpPr>
          <p:cNvPr id="41" name="Shape 196"/>
          <p:cNvSpPr>
            <a:spLocks noChangeArrowheads="1"/>
          </p:cNvSpPr>
          <p:nvPr/>
        </p:nvSpPr>
        <p:spPr bwMode="auto">
          <a:xfrm>
            <a:off x="4880427" y="4747238"/>
            <a:ext cx="604917" cy="28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3753" tIns="53753" rIns="53753" bIns="53753"/>
          <a:lstStyle/>
          <a:p>
            <a:pPr algn="ctr" eaLnBrk="1"/>
            <a:endParaRPr lang="zh-CN" altLang="zh-CN" sz="5080" baseline="34000" dirty="0">
              <a:solidFill>
                <a:schemeClr val="accent1"/>
              </a:solidFill>
              <a:latin typeface="楷体" panose="02010609060101010101" charset="-122"/>
              <a:ea typeface="楷体" panose="02010609060101010101" charset="-122"/>
              <a:cs typeface="Roboto Bold"/>
              <a:sym typeface="Roboto Bold"/>
            </a:endParaRPr>
          </a:p>
        </p:txBody>
      </p:sp>
      <p:sp>
        <p:nvSpPr>
          <p:cNvPr id="100" name="文本框 99"/>
          <p:cNvSpPr txBox="1"/>
          <p:nvPr/>
        </p:nvSpPr>
        <p:spPr>
          <a:xfrm>
            <a:off x="110170" y="-157"/>
            <a:ext cx="5375365" cy="481330"/>
          </a:xfrm>
          <a:prstGeom prst="rect">
            <a:avLst/>
          </a:prstGeom>
          <a:noFill/>
          <a:ln w="9525">
            <a:noFill/>
          </a:ln>
        </p:spPr>
        <p:txBody>
          <a:bodyPr>
            <a:spAutoFit/>
          </a:bodyPr>
          <a:lstStyle/>
          <a:p>
            <a:pPr indent="0"/>
            <a:r>
              <a:rPr lang="zh-CN" sz="2540" b="1">
                <a:solidFill>
                  <a:srgbClr val="FF0000"/>
                </a:solidFill>
                <a:ea typeface="宋体" panose="02010600030101010101" pitchFamily="2" charset="-122"/>
              </a:rPr>
              <a:t>【范文示例】</a:t>
            </a:r>
            <a:endParaRPr lang="zh-CN" sz="2540" b="1">
              <a:solidFill>
                <a:srgbClr val="FF0000"/>
              </a:solidFill>
              <a:ea typeface="宋体" panose="02010600030101010101" pitchFamily="2" charset="-122"/>
            </a:endParaRPr>
          </a:p>
        </p:txBody>
      </p:sp>
      <p:sp>
        <p:nvSpPr>
          <p:cNvPr id="2" name="文本框 1"/>
          <p:cNvSpPr txBox="1"/>
          <p:nvPr/>
        </p:nvSpPr>
        <p:spPr>
          <a:xfrm>
            <a:off x="260350" y="481330"/>
            <a:ext cx="11666220" cy="5986780"/>
          </a:xfrm>
          <a:prstGeom prst="rect">
            <a:avLst/>
          </a:prstGeom>
          <a:ln>
            <a:solidFill>
              <a:schemeClr val="accent2">
                <a:lumMod val="75000"/>
              </a:schemeClr>
            </a:solidFill>
          </a:ln>
        </p:spPr>
        <p:txBody>
          <a:bodyPr wrap="square">
            <a:noAutofit/>
            <a:extLst>
              <a:ext uri="{4A0BC546-FE56-4ADE-93B0-CB8AF2F6F144}">
                <wpsdc:textFrameExt xmlns:wpsdc="http://www.wps.cn/officeDocument/2022/drawingmlCustomData" type="text"/>
              </a:ext>
            </a:extLst>
          </a:bodyPr>
          <a:lstStyle/>
          <a:p>
            <a:pPr indent="0" algn="l" fontAlgn="auto">
              <a:lnSpc>
                <a:spcPct val="120000"/>
              </a:lnSpc>
            </a:pPr>
            <a:r>
              <a:rPr lang="en-US" altLang="zh-CN" sz="2540" b="1" dirty="0">
                <a:latin typeface="宋体" panose="02010600030101010101" pitchFamily="2" charset="-122"/>
                <a:ea typeface="宋体" panose="02010600030101010101" pitchFamily="2" charset="-122"/>
                <a:cs typeface="宋体" panose="02010600030101010101" pitchFamily="2" charset="-122"/>
              </a:rPr>
              <a:t>     </a:t>
            </a:r>
            <a:r>
              <a:rPr lang="en-US" altLang="zh-CN" sz="3200" b="1" dirty="0">
                <a:highlight>
                  <a:srgbClr val="FFFF00"/>
                </a:highlight>
                <a:latin typeface="宋体" panose="02010600030101010101" pitchFamily="2" charset="-122"/>
                <a:ea typeface="宋体" panose="02010600030101010101" pitchFamily="2" charset="-122"/>
                <a:cs typeface="宋体" panose="02010600030101010101" pitchFamily="2" charset="-122"/>
              </a:rPr>
              <a:t>提出问题是对未知领域的探索与开拓。</a:t>
            </a:r>
            <a:r>
              <a:rPr lang="en-US" altLang="zh-CN" sz="3200" b="1" dirty="0">
                <a:latin typeface="宋体" panose="02010600030101010101" pitchFamily="2" charset="-122"/>
                <a:ea typeface="宋体" panose="02010600030101010101" pitchFamily="2" charset="-122"/>
                <a:cs typeface="宋体" panose="02010600030101010101" pitchFamily="2" charset="-122"/>
              </a:rPr>
              <a:t>古希腊哲学家泰勒斯提出"万物源于水"的命题时，人类开始了对宇宙本源的哲学思考。这个看似简单的问题，却开启了人类探索自然奥秘的征程。从德谟克利特的原子论到牛顿的经典力学，从达尔文的进化论到爱因斯坦的相对论，每一个重大发现都始于一个大胆的提问。</a:t>
            </a:r>
            <a:endParaRPr lang="en-US" altLang="zh-CN" sz="3200" b="1" dirty="0">
              <a:latin typeface="宋体" panose="02010600030101010101" pitchFamily="2" charset="-122"/>
              <a:ea typeface="宋体" panose="02010600030101010101" pitchFamily="2" charset="-122"/>
              <a:cs typeface="宋体" panose="02010600030101010101" pitchFamily="2" charset="-122"/>
            </a:endParaRPr>
          </a:p>
          <a:p>
            <a:pPr indent="0" algn="l" fontAlgn="auto">
              <a:lnSpc>
                <a:spcPct val="120000"/>
              </a:lnSpc>
            </a:pPr>
            <a:r>
              <a:rPr lang="en-US" altLang="zh-CN" sz="3200" b="1" dirty="0">
                <a:latin typeface="宋体" panose="02010600030101010101" pitchFamily="2" charset="-122"/>
                <a:ea typeface="宋体" panose="02010600030101010101" pitchFamily="2" charset="-122"/>
                <a:cs typeface="宋体" panose="02010600030101010101" pitchFamily="2" charset="-122"/>
              </a:rPr>
              <a:t>  </a:t>
            </a:r>
            <a:r>
              <a:rPr lang="en-US" altLang="zh-CN" sz="3200" b="1" dirty="0">
                <a:highlight>
                  <a:srgbClr val="FFFF00"/>
                </a:highlight>
                <a:latin typeface="宋体" panose="02010600030101010101" pitchFamily="2" charset="-122"/>
                <a:ea typeface="宋体" panose="02010600030101010101" pitchFamily="2" charset="-122"/>
                <a:cs typeface="宋体" panose="02010600030101010101" pitchFamily="2" charset="-122"/>
              </a:rPr>
              <a:t>提出问题是对人类思维的解放与升华。</a:t>
            </a:r>
            <a:r>
              <a:rPr lang="en-US" altLang="zh-CN" sz="3200" b="1" dirty="0">
                <a:latin typeface="宋体" panose="02010600030101010101" pitchFamily="2" charset="-122"/>
                <a:ea typeface="宋体" panose="02010600030101010101" pitchFamily="2" charset="-122"/>
                <a:cs typeface="宋体" panose="02010600030101010101" pitchFamily="2" charset="-122"/>
              </a:rPr>
              <a:t>当笛卡尔说出"我思故我在"时，他不仅确立了个体思维的主体性，更为人类认识世界提供了新的方法论。康德在《纯粹理性批判》中提出的四个著名问题，至今仍在指引着哲学思考的方向。这些问题像明灯一样，照亮了人类思维的天空，让我们的认知不断向更高处攀登。</a:t>
            </a:r>
            <a:endParaRPr lang="en-US" altLang="zh-CN" sz="3200" b="1" dirty="0">
              <a:highlight>
                <a:srgbClr val="FFFF00"/>
              </a:highlight>
              <a:latin typeface="宋体" panose="02010600030101010101" pitchFamily="2" charset="-122"/>
              <a:ea typeface="宋体" panose="02010600030101010101" pitchFamily="2" charset="-122"/>
              <a:cs typeface="宋体" panose="02010600030101010101" pitchFamily="2" charset="-122"/>
            </a:endParaRPr>
          </a:p>
          <a:p>
            <a:pPr indent="0" algn="l" fontAlgn="auto">
              <a:lnSpc>
                <a:spcPct val="120000"/>
              </a:lnSpc>
            </a:pP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195"/>
          <p:cNvSpPr>
            <a:spLocks noChangeArrowheads="1"/>
          </p:cNvSpPr>
          <p:nvPr/>
        </p:nvSpPr>
        <p:spPr bwMode="auto">
          <a:xfrm>
            <a:off x="6590800" y="2968187"/>
            <a:ext cx="859510" cy="28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3753" tIns="53753" rIns="53753" bIns="53753"/>
          <a:lstStyle/>
          <a:p>
            <a:pPr algn="ctr" eaLnBrk="1"/>
            <a:endParaRPr lang="zh-CN" altLang="zh-CN" sz="5080" baseline="34000" dirty="0">
              <a:solidFill>
                <a:schemeClr val="accent1"/>
              </a:solidFill>
              <a:latin typeface="楷体" panose="02010609060101010101" charset="-122"/>
              <a:ea typeface="楷体" panose="02010609060101010101" charset="-122"/>
              <a:cs typeface="Roboto Bold"/>
              <a:sym typeface="Roboto Bold"/>
            </a:endParaRPr>
          </a:p>
        </p:txBody>
      </p:sp>
      <p:sp>
        <p:nvSpPr>
          <p:cNvPr id="41" name="Shape 196"/>
          <p:cNvSpPr>
            <a:spLocks noChangeArrowheads="1"/>
          </p:cNvSpPr>
          <p:nvPr/>
        </p:nvSpPr>
        <p:spPr bwMode="auto">
          <a:xfrm>
            <a:off x="4880427" y="4747238"/>
            <a:ext cx="604917" cy="28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3753" tIns="53753" rIns="53753" bIns="53753"/>
          <a:lstStyle/>
          <a:p>
            <a:pPr algn="ctr" eaLnBrk="1"/>
            <a:endParaRPr lang="zh-CN" altLang="zh-CN" sz="5080" baseline="34000" dirty="0">
              <a:solidFill>
                <a:schemeClr val="accent1"/>
              </a:solidFill>
              <a:latin typeface="楷体" panose="02010609060101010101" charset="-122"/>
              <a:ea typeface="楷体" panose="02010609060101010101" charset="-122"/>
              <a:cs typeface="Roboto Bold"/>
              <a:sym typeface="Roboto Bold"/>
            </a:endParaRPr>
          </a:p>
        </p:txBody>
      </p:sp>
      <p:sp>
        <p:nvSpPr>
          <p:cNvPr id="100" name="文本框 99"/>
          <p:cNvSpPr txBox="1"/>
          <p:nvPr/>
        </p:nvSpPr>
        <p:spPr>
          <a:xfrm>
            <a:off x="110170" y="-157"/>
            <a:ext cx="5375365" cy="481330"/>
          </a:xfrm>
          <a:prstGeom prst="rect">
            <a:avLst/>
          </a:prstGeom>
          <a:noFill/>
          <a:ln w="9525">
            <a:noFill/>
          </a:ln>
        </p:spPr>
        <p:txBody>
          <a:bodyPr>
            <a:spAutoFit/>
          </a:bodyPr>
          <a:lstStyle/>
          <a:p>
            <a:pPr indent="0"/>
            <a:r>
              <a:rPr lang="zh-CN" sz="2540" b="1">
                <a:solidFill>
                  <a:srgbClr val="FF0000"/>
                </a:solidFill>
                <a:ea typeface="宋体" panose="02010600030101010101" pitchFamily="2" charset="-122"/>
              </a:rPr>
              <a:t>【范文示例】</a:t>
            </a:r>
            <a:endParaRPr lang="zh-CN" sz="2540" b="1">
              <a:solidFill>
                <a:srgbClr val="FF0000"/>
              </a:solidFill>
              <a:ea typeface="宋体" panose="02010600030101010101" pitchFamily="2" charset="-122"/>
            </a:endParaRPr>
          </a:p>
        </p:txBody>
      </p:sp>
      <p:sp>
        <p:nvSpPr>
          <p:cNvPr id="2" name="文本框 1"/>
          <p:cNvSpPr txBox="1"/>
          <p:nvPr/>
        </p:nvSpPr>
        <p:spPr>
          <a:xfrm>
            <a:off x="260350" y="685165"/>
            <a:ext cx="11510010" cy="6374130"/>
          </a:xfrm>
          <a:prstGeom prst="rect">
            <a:avLst/>
          </a:prstGeom>
          <a:ln>
            <a:solidFill>
              <a:schemeClr val="accent2">
                <a:lumMod val="75000"/>
              </a:schemeClr>
            </a:solidFill>
          </a:ln>
        </p:spPr>
        <p:txBody>
          <a:bodyPr wrap="square">
            <a:noAutofit/>
            <a:extLst>
              <a:ext uri="{4A0BC546-FE56-4ADE-93B0-CB8AF2F6F144}">
                <wpsdc:textFrameExt xmlns:wpsdc="http://www.wps.cn/officeDocument/2022/drawingmlCustomData" type="text"/>
              </a:ext>
            </a:extLst>
          </a:bodyPr>
          <a:lstStyle/>
          <a:p>
            <a:pPr indent="0" algn="l" fontAlgn="auto">
              <a:lnSpc>
                <a:spcPct val="140000"/>
              </a:lnSpc>
            </a:pPr>
            <a:r>
              <a:rPr lang="en-US" altLang="zh-CN" sz="2540" b="1" dirty="0">
                <a:latin typeface="宋体" panose="02010600030101010101" pitchFamily="2" charset="-122"/>
                <a:ea typeface="宋体" panose="02010600030101010101" pitchFamily="2" charset="-122"/>
                <a:cs typeface="宋体" panose="02010600030101010101" pitchFamily="2" charset="-122"/>
              </a:rPr>
              <a:t>   </a:t>
            </a:r>
            <a:r>
              <a:rPr lang="en-US" altLang="zh-CN" sz="3200" b="1" dirty="0">
                <a:latin typeface="宋体" panose="02010600030101010101" pitchFamily="2" charset="-122"/>
                <a:ea typeface="宋体" panose="02010600030101010101" pitchFamily="2" charset="-122"/>
                <a:cs typeface="宋体" panose="02010600030101010101" pitchFamily="2" charset="-122"/>
              </a:rPr>
              <a:t> 从石器时代到数字文明，人类前进的每一步都始于一个勇敢的提问。这些问题如同普罗米修斯的火种，点燃了人类智慧的光芒。在这个信息爆炸的时代，我们比任何时候都更需要保持提问的能力和勇气。</a:t>
            </a:r>
            <a:r>
              <a:rPr lang="en-US" altLang="zh-CN" sz="3200" b="1" dirty="0">
                <a:highlight>
                  <a:srgbClr val="FFFF00"/>
                </a:highlight>
                <a:latin typeface="宋体" panose="02010600030101010101" pitchFamily="2" charset="-122"/>
                <a:ea typeface="宋体" panose="02010600030101010101" pitchFamily="2" charset="-122"/>
                <a:cs typeface="宋体" panose="02010600030101010101" pitchFamily="2" charset="-122"/>
              </a:rPr>
              <a:t>因为只有不断提出问题，我们才能突破认知的边界，在浩瀚的宇宙中继续书写人类文明的辉煌篇章。</a:t>
            </a:r>
            <a:r>
              <a:rPr lang="en-US" altLang="zh-CN" sz="3200" b="1" dirty="0">
                <a:latin typeface="宋体" panose="02010600030101010101" pitchFamily="2" charset="-122"/>
                <a:ea typeface="宋体" panose="02010600030101010101" pitchFamily="2" charset="-122"/>
                <a:cs typeface="宋体" panose="02010600030101010101" pitchFamily="2" charset="-122"/>
              </a:rPr>
              <a:t>让我们永远保持对世界的好奇与追问，因为这才是人类最伟大的创造力之源。</a:t>
            </a:r>
            <a:endParaRPr lang="en-US" altLang="zh-CN" sz="3200" b="1"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195"/>
          <p:cNvSpPr>
            <a:spLocks noChangeArrowheads="1"/>
          </p:cNvSpPr>
          <p:nvPr/>
        </p:nvSpPr>
        <p:spPr bwMode="auto">
          <a:xfrm>
            <a:off x="6590800" y="2968187"/>
            <a:ext cx="859510" cy="28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3753" tIns="53753" rIns="53753" bIns="53753"/>
          <a:lstStyle/>
          <a:p>
            <a:pPr algn="ctr" eaLnBrk="1"/>
            <a:endParaRPr lang="zh-CN" altLang="zh-CN" sz="5080" baseline="34000" dirty="0">
              <a:solidFill>
                <a:schemeClr val="accent1"/>
              </a:solidFill>
              <a:latin typeface="楷体" panose="02010609060101010101" charset="-122"/>
              <a:ea typeface="楷体" panose="02010609060101010101" charset="-122"/>
              <a:cs typeface="Roboto Bold"/>
              <a:sym typeface="Roboto Bold"/>
            </a:endParaRPr>
          </a:p>
        </p:txBody>
      </p:sp>
      <p:sp>
        <p:nvSpPr>
          <p:cNvPr id="41" name="Shape 196"/>
          <p:cNvSpPr>
            <a:spLocks noChangeArrowheads="1"/>
          </p:cNvSpPr>
          <p:nvPr/>
        </p:nvSpPr>
        <p:spPr bwMode="auto">
          <a:xfrm>
            <a:off x="4880427" y="4747238"/>
            <a:ext cx="604917" cy="28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3753" tIns="53753" rIns="53753" bIns="53753"/>
          <a:lstStyle/>
          <a:p>
            <a:pPr algn="ctr" eaLnBrk="1"/>
            <a:endParaRPr lang="zh-CN" altLang="zh-CN" sz="5080" baseline="34000" dirty="0">
              <a:solidFill>
                <a:schemeClr val="accent1"/>
              </a:solidFill>
              <a:latin typeface="楷体" panose="02010609060101010101" charset="-122"/>
              <a:ea typeface="楷体" panose="02010609060101010101" charset="-122"/>
              <a:cs typeface="Roboto Bold"/>
              <a:sym typeface="Roboto Bold"/>
            </a:endParaRPr>
          </a:p>
        </p:txBody>
      </p:sp>
      <p:sp>
        <p:nvSpPr>
          <p:cNvPr id="100" name="文本框 99"/>
          <p:cNvSpPr txBox="1"/>
          <p:nvPr/>
        </p:nvSpPr>
        <p:spPr>
          <a:xfrm>
            <a:off x="110170" y="-157"/>
            <a:ext cx="5375365" cy="481330"/>
          </a:xfrm>
          <a:prstGeom prst="rect">
            <a:avLst/>
          </a:prstGeom>
          <a:noFill/>
          <a:ln w="9525">
            <a:noFill/>
          </a:ln>
        </p:spPr>
        <p:txBody>
          <a:bodyPr>
            <a:spAutoFit/>
          </a:bodyPr>
          <a:lstStyle/>
          <a:p>
            <a:pPr indent="0"/>
            <a:r>
              <a:rPr lang="zh-CN" sz="2540" b="1">
                <a:solidFill>
                  <a:srgbClr val="FF0000"/>
                </a:solidFill>
                <a:ea typeface="宋体" panose="02010600030101010101" pitchFamily="2" charset="-122"/>
              </a:rPr>
              <a:t>【范文示例】</a:t>
            </a:r>
            <a:endParaRPr lang="zh-CN" sz="2540" b="1">
              <a:solidFill>
                <a:srgbClr val="FF0000"/>
              </a:solidFill>
              <a:ea typeface="宋体" panose="02010600030101010101" pitchFamily="2" charset="-122"/>
            </a:endParaRPr>
          </a:p>
        </p:txBody>
      </p:sp>
      <p:sp>
        <p:nvSpPr>
          <p:cNvPr id="2" name="文本框 1"/>
          <p:cNvSpPr txBox="1"/>
          <p:nvPr/>
        </p:nvSpPr>
        <p:spPr>
          <a:xfrm>
            <a:off x="260350" y="327025"/>
            <a:ext cx="11666220" cy="6188710"/>
          </a:xfrm>
          <a:prstGeom prst="rect">
            <a:avLst/>
          </a:prstGeom>
          <a:ln>
            <a:solidFill>
              <a:schemeClr val="accent2">
                <a:lumMod val="75000"/>
              </a:schemeClr>
            </a:solidFill>
          </a:ln>
        </p:spPr>
        <p:txBody>
          <a:bodyPr wrap="square">
            <a:noAutofit/>
            <a:extLst>
              <a:ext uri="{4A0BC546-FE56-4ADE-93B0-CB8AF2F6F144}">
                <wpsdc:textFrameExt xmlns:wpsdc="http://www.wps.cn/officeDocument/2022/drawingmlCustomData" type="text"/>
              </a:ext>
            </a:extLst>
          </a:bodyPr>
          <a:lstStyle/>
          <a:p>
            <a:pPr indent="0" algn="l" fontAlgn="auto">
              <a:lnSpc>
                <a:spcPct val="120000"/>
              </a:lnSpc>
            </a:pPr>
            <a:r>
              <a:rPr lang="en-US" altLang="zh-CN" sz="2540" b="1" dirty="0">
                <a:latin typeface="宋体" panose="02010600030101010101" pitchFamily="2" charset="-122"/>
                <a:ea typeface="宋体" panose="02010600030101010101" pitchFamily="2" charset="-122"/>
                <a:cs typeface="宋体" panose="02010600030101010101" pitchFamily="2" charset="-122"/>
              </a:rPr>
              <a:t>                    </a:t>
            </a:r>
            <a:r>
              <a:rPr lang="en-US" altLang="zh-CN" sz="2800" b="1" dirty="0">
                <a:latin typeface="宋体" panose="02010600030101010101" pitchFamily="2" charset="-122"/>
                <a:ea typeface="宋体" panose="02010600030101010101" pitchFamily="2" charset="-122"/>
                <a:cs typeface="宋体" panose="02010600030101010101" pitchFamily="2" charset="-122"/>
              </a:rPr>
              <a:t> </a:t>
            </a:r>
            <a:r>
              <a:rPr lang="en-US" altLang="zh-CN" sz="2800" b="1" dirty="0">
                <a:latin typeface="宋体" panose="02010600030101010101" pitchFamily="2" charset="-122"/>
                <a:ea typeface="宋体" panose="02010600030101010101" pitchFamily="2" charset="-122"/>
                <a:cs typeface="宋体" panose="02010600030101010101" pitchFamily="2" charset="-122"/>
                <a:sym typeface="+mn-ea"/>
              </a:rPr>
              <a:t>提问与回答：创造力的双生花</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a:p>
            <a:pPr indent="0" algn="l" fontAlgn="auto">
              <a:lnSpc>
                <a:spcPct val="120000"/>
              </a:lnSpc>
            </a:pPr>
            <a:r>
              <a:rPr lang="en-US" altLang="zh-CN" sz="2800" b="1" dirty="0">
                <a:latin typeface="宋体" panose="02010600030101010101" pitchFamily="2" charset="-122"/>
                <a:ea typeface="宋体" panose="02010600030101010101" pitchFamily="2" charset="-122"/>
                <a:cs typeface="宋体" panose="02010600030101010101" pitchFamily="2" charset="-122"/>
              </a:rPr>
              <a:t>                           DeepSeek</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a:p>
            <a:pPr indent="0" algn="l" fontAlgn="auto">
              <a:lnSpc>
                <a:spcPct val="120000"/>
              </a:lnSpc>
            </a:pPr>
            <a:r>
              <a:rPr lang="en-US" altLang="zh-CN" sz="2800" b="1" dirty="0">
                <a:latin typeface="宋体" panose="02010600030101010101" pitchFamily="2" charset="-122"/>
                <a:ea typeface="宋体" panose="02010600030101010101" pitchFamily="2" charset="-122"/>
                <a:cs typeface="宋体" panose="02010600030101010101" pitchFamily="2" charset="-122"/>
              </a:rPr>
              <a:t>   在雅典学院的走廊上，柏拉图曾写下这样一句话："惊奇是哲学的开始。"这句话揭示了一个深刻的真理：人类最伟大的创造力往往萌芽于一个简单的问题。</a:t>
            </a:r>
            <a:r>
              <a:rPr lang="en-US" altLang="zh-CN" sz="2800" b="1" dirty="0">
                <a:highlight>
                  <a:srgbClr val="FFFF00"/>
                </a:highlight>
                <a:latin typeface="宋体" panose="02010600030101010101" pitchFamily="2" charset="-122"/>
                <a:ea typeface="宋体" panose="02010600030101010101" pitchFamily="2" charset="-122"/>
                <a:cs typeface="宋体" panose="02010600030101010101" pitchFamily="2" charset="-122"/>
              </a:rPr>
              <a:t>但当我们深入思考提问与回答的关系时，会发现它们就像双生花，相互依存，共同绽放。</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a:p>
            <a:pPr indent="0" algn="l" fontAlgn="auto">
              <a:lnSpc>
                <a:spcPct val="120000"/>
              </a:lnSpc>
            </a:pPr>
            <a:r>
              <a:rPr lang="en-US" altLang="zh-CN" sz="2800" b="1" dirty="0">
                <a:latin typeface="宋体" panose="02010600030101010101" pitchFamily="2" charset="-122"/>
                <a:ea typeface="宋体" panose="02010600030101010101" pitchFamily="2" charset="-122"/>
                <a:cs typeface="宋体" panose="02010600030101010101" pitchFamily="2" charset="-122"/>
              </a:rPr>
              <a:t>  </a:t>
            </a:r>
            <a:r>
              <a:rPr lang="en-US" altLang="zh-CN" sz="2800" b="1" dirty="0">
                <a:highlight>
                  <a:srgbClr val="FFFF00"/>
                </a:highlight>
                <a:latin typeface="宋体" panose="02010600030101010101" pitchFamily="2" charset="-122"/>
                <a:ea typeface="宋体" panose="02010600030101010101" pitchFamily="2" charset="-122"/>
                <a:cs typeface="宋体" panose="02010600030101010101" pitchFamily="2" charset="-122"/>
              </a:rPr>
              <a:t> 提出问题确实是一种非凡的创造力。</a:t>
            </a:r>
            <a:r>
              <a:rPr lang="en-US" altLang="zh-CN" sz="2800" b="1" dirty="0">
                <a:latin typeface="宋体" panose="02010600030101010101" pitchFamily="2" charset="-122"/>
                <a:ea typeface="宋体" panose="02010600030101010101" pitchFamily="2" charset="-122"/>
                <a:cs typeface="宋体" panose="02010600030101010101" pitchFamily="2" charset="-122"/>
              </a:rPr>
              <a:t>古希腊哲学家泰勒斯仰望星空，提出"万物源于水"的命题时，他不仅是在询问，更是在创造一种全新的思维方式。这种提问打破了神话解释世界的传统，开创了理性思考的先河。正如海德格尔所说："提问是虔诚的思考。"每一个深刻的问题都是对未知领域的探索，是对既有认知的突破。</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195"/>
          <p:cNvSpPr>
            <a:spLocks noChangeArrowheads="1"/>
          </p:cNvSpPr>
          <p:nvPr/>
        </p:nvSpPr>
        <p:spPr bwMode="auto">
          <a:xfrm>
            <a:off x="6590800" y="2968187"/>
            <a:ext cx="859510" cy="28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3753" tIns="53753" rIns="53753" bIns="53753"/>
          <a:lstStyle/>
          <a:p>
            <a:pPr algn="ctr" eaLnBrk="1"/>
            <a:endParaRPr lang="zh-CN" altLang="zh-CN" sz="5080" baseline="34000" dirty="0">
              <a:solidFill>
                <a:schemeClr val="accent1"/>
              </a:solidFill>
              <a:latin typeface="楷体" panose="02010609060101010101" charset="-122"/>
              <a:ea typeface="楷体" panose="02010609060101010101" charset="-122"/>
              <a:cs typeface="Roboto Bold"/>
              <a:sym typeface="Roboto Bold"/>
            </a:endParaRPr>
          </a:p>
        </p:txBody>
      </p:sp>
      <p:sp>
        <p:nvSpPr>
          <p:cNvPr id="41" name="Shape 196"/>
          <p:cNvSpPr>
            <a:spLocks noChangeArrowheads="1"/>
          </p:cNvSpPr>
          <p:nvPr/>
        </p:nvSpPr>
        <p:spPr bwMode="auto">
          <a:xfrm>
            <a:off x="4880427" y="4747238"/>
            <a:ext cx="604917" cy="28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3753" tIns="53753" rIns="53753" bIns="53753"/>
          <a:lstStyle/>
          <a:p>
            <a:pPr algn="ctr" eaLnBrk="1"/>
            <a:endParaRPr lang="zh-CN" altLang="zh-CN" sz="5080" baseline="34000" dirty="0">
              <a:solidFill>
                <a:schemeClr val="accent1"/>
              </a:solidFill>
              <a:latin typeface="楷体" panose="02010609060101010101" charset="-122"/>
              <a:ea typeface="楷体" panose="02010609060101010101" charset="-122"/>
              <a:cs typeface="Roboto Bold"/>
              <a:sym typeface="Roboto Bold"/>
            </a:endParaRPr>
          </a:p>
        </p:txBody>
      </p:sp>
      <p:sp>
        <p:nvSpPr>
          <p:cNvPr id="100" name="文本框 99"/>
          <p:cNvSpPr txBox="1"/>
          <p:nvPr/>
        </p:nvSpPr>
        <p:spPr>
          <a:xfrm>
            <a:off x="110170" y="-157"/>
            <a:ext cx="5375365" cy="481330"/>
          </a:xfrm>
          <a:prstGeom prst="rect">
            <a:avLst/>
          </a:prstGeom>
          <a:noFill/>
          <a:ln w="9525">
            <a:noFill/>
          </a:ln>
        </p:spPr>
        <p:txBody>
          <a:bodyPr>
            <a:spAutoFit/>
          </a:bodyPr>
          <a:lstStyle/>
          <a:p>
            <a:pPr indent="0"/>
            <a:r>
              <a:rPr lang="zh-CN" sz="2540" b="1">
                <a:solidFill>
                  <a:srgbClr val="FF0000"/>
                </a:solidFill>
                <a:ea typeface="宋体" panose="02010600030101010101" pitchFamily="2" charset="-122"/>
              </a:rPr>
              <a:t>【范文示例】</a:t>
            </a:r>
            <a:endParaRPr lang="zh-CN" sz="2540" b="1">
              <a:solidFill>
                <a:srgbClr val="FF0000"/>
              </a:solidFill>
              <a:ea typeface="宋体" panose="02010600030101010101" pitchFamily="2" charset="-122"/>
            </a:endParaRPr>
          </a:p>
        </p:txBody>
      </p:sp>
      <p:sp>
        <p:nvSpPr>
          <p:cNvPr id="2" name="文本框 1"/>
          <p:cNvSpPr txBox="1"/>
          <p:nvPr/>
        </p:nvSpPr>
        <p:spPr>
          <a:xfrm>
            <a:off x="260350" y="481330"/>
            <a:ext cx="11666220" cy="5986780"/>
          </a:xfrm>
          <a:prstGeom prst="rect">
            <a:avLst/>
          </a:prstGeom>
          <a:ln>
            <a:solidFill>
              <a:schemeClr val="accent2">
                <a:lumMod val="75000"/>
              </a:schemeClr>
            </a:solidFill>
          </a:ln>
        </p:spPr>
        <p:txBody>
          <a:bodyPr wrap="square">
            <a:noAutofit/>
            <a:extLst>
              <a:ext uri="{4A0BC546-FE56-4ADE-93B0-CB8AF2F6F144}">
                <wpsdc:textFrameExt xmlns:wpsdc="http://www.wps.cn/officeDocument/2022/drawingmlCustomData" type="text"/>
              </a:ext>
            </a:extLst>
          </a:bodyPr>
          <a:lstStyle/>
          <a:p>
            <a:pPr indent="0" algn="l" fontAlgn="auto">
              <a:lnSpc>
                <a:spcPct val="120000"/>
              </a:lnSpc>
            </a:pPr>
            <a:r>
              <a:rPr lang="en-US" altLang="zh-CN" sz="2540" b="1" dirty="0">
                <a:latin typeface="宋体" panose="02010600030101010101" pitchFamily="2" charset="-122"/>
                <a:ea typeface="宋体" panose="02010600030101010101" pitchFamily="2" charset="-122"/>
                <a:cs typeface="宋体" panose="02010600030101010101" pitchFamily="2" charset="-122"/>
              </a:rPr>
              <a:t>   </a:t>
            </a:r>
            <a:r>
              <a:rPr lang="en-US" altLang="zh-CN" sz="2800" b="1" dirty="0">
                <a:latin typeface="宋体" panose="02010600030101010101" pitchFamily="2" charset="-122"/>
                <a:ea typeface="宋体" panose="02010600030101010101" pitchFamily="2" charset="-122"/>
                <a:cs typeface="宋体" panose="02010600030101010101" pitchFamily="2" charset="-122"/>
              </a:rPr>
              <a:t> </a:t>
            </a:r>
            <a:r>
              <a:rPr lang="en-US" altLang="zh-CN" sz="2800" b="1" dirty="0">
                <a:highlight>
                  <a:srgbClr val="FFFF00"/>
                </a:highlight>
                <a:latin typeface="宋体" panose="02010600030101010101" pitchFamily="2" charset="-122"/>
                <a:ea typeface="宋体" panose="02010600030101010101" pitchFamily="2" charset="-122"/>
                <a:cs typeface="宋体" panose="02010600030101010101" pitchFamily="2" charset="-122"/>
              </a:rPr>
              <a:t>但回答问题同样蕴含着巨大的创造力。</a:t>
            </a:r>
            <a:r>
              <a:rPr lang="en-US" altLang="zh-CN" sz="2800" b="1" dirty="0">
                <a:latin typeface="宋体" panose="02010600030101010101" pitchFamily="2" charset="-122"/>
                <a:ea typeface="宋体" panose="02010600030101010101" pitchFamily="2" charset="-122"/>
                <a:cs typeface="宋体" panose="02010600030101010101" pitchFamily="2" charset="-122"/>
              </a:rPr>
              <a:t>当牛顿被苹果砸中而思考"为什么苹果总是垂直落地"时，他提出了问题；而当他用万有引力定律回答这个问题时，他创造了改变世界的理论。回答问题的过程，是将零散的思考系统化、将模糊的认知清晰化的过程。爱因斯坦在回答"如果追着一束光跑会看到什么"这个问题时，创造了相对论，彻底改变了人类对时空的认知。</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a:p>
            <a:pPr indent="0" algn="l" fontAlgn="auto">
              <a:lnSpc>
                <a:spcPct val="120000"/>
              </a:lnSpc>
            </a:pPr>
            <a:r>
              <a:rPr lang="en-US" altLang="zh-CN" sz="2800" b="1" dirty="0">
                <a:latin typeface="宋体" panose="02010600030101010101" pitchFamily="2" charset="-122"/>
                <a:ea typeface="宋体" panose="02010600030101010101" pitchFamily="2" charset="-122"/>
                <a:cs typeface="宋体" panose="02010600030101010101" pitchFamily="2" charset="-122"/>
              </a:rPr>
              <a:t>   </a:t>
            </a:r>
            <a:r>
              <a:rPr lang="en-US" altLang="zh-CN" sz="2800" b="1" dirty="0">
                <a:highlight>
                  <a:srgbClr val="FFFF00"/>
                </a:highlight>
                <a:latin typeface="宋体" panose="02010600030101010101" pitchFamily="2" charset="-122"/>
                <a:ea typeface="宋体" panose="02010600030101010101" pitchFamily="2" charset="-122"/>
                <a:cs typeface="宋体" panose="02010600030101010101" pitchFamily="2" charset="-122"/>
              </a:rPr>
              <a:t>提问与回答的关系就像种子与果实。</a:t>
            </a:r>
            <a:r>
              <a:rPr lang="en-US" altLang="zh-CN" sz="2800" b="1" dirty="0">
                <a:latin typeface="宋体" panose="02010600030101010101" pitchFamily="2" charset="-122"/>
                <a:ea typeface="宋体" panose="02010600030101010101" pitchFamily="2" charset="-122"/>
                <a:cs typeface="宋体" panose="02010600030101010101" pitchFamily="2" charset="-122"/>
              </a:rPr>
              <a:t>达尔文在加拉帕戈斯群岛观察雀鸟时提出了关于物种变异的问题，而《物种起源》则是他对这个问题的回答。这个回答不仅解释了生物进化的规律，更重要的是开启了一个全新的科学范式。正如波普尔所说："科学始于问题，止于更好的问题。"每一个回答都可能引发新的问题，推动认知的螺旋式上升。</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a:p>
            <a:pPr indent="0" algn="l" fontAlgn="auto">
              <a:lnSpc>
                <a:spcPct val="120000"/>
              </a:lnSpc>
            </a:pP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195"/>
          <p:cNvSpPr>
            <a:spLocks noChangeArrowheads="1"/>
          </p:cNvSpPr>
          <p:nvPr/>
        </p:nvSpPr>
        <p:spPr bwMode="auto">
          <a:xfrm>
            <a:off x="6590800" y="2968187"/>
            <a:ext cx="859510" cy="28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3753" tIns="53753" rIns="53753" bIns="53753"/>
          <a:lstStyle/>
          <a:p>
            <a:pPr algn="ctr" eaLnBrk="1"/>
            <a:endParaRPr lang="zh-CN" altLang="zh-CN" sz="5080" baseline="34000" dirty="0">
              <a:solidFill>
                <a:schemeClr val="accent1"/>
              </a:solidFill>
              <a:latin typeface="楷体" panose="02010609060101010101" charset="-122"/>
              <a:ea typeface="楷体" panose="02010609060101010101" charset="-122"/>
              <a:cs typeface="Roboto Bold"/>
              <a:sym typeface="Roboto Bold"/>
            </a:endParaRPr>
          </a:p>
        </p:txBody>
      </p:sp>
      <p:sp>
        <p:nvSpPr>
          <p:cNvPr id="41" name="Shape 196"/>
          <p:cNvSpPr>
            <a:spLocks noChangeArrowheads="1"/>
          </p:cNvSpPr>
          <p:nvPr/>
        </p:nvSpPr>
        <p:spPr bwMode="auto">
          <a:xfrm>
            <a:off x="4880427" y="4747238"/>
            <a:ext cx="604917" cy="28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3753" tIns="53753" rIns="53753" bIns="53753"/>
          <a:lstStyle/>
          <a:p>
            <a:pPr algn="ctr" eaLnBrk="1"/>
            <a:endParaRPr lang="zh-CN" altLang="zh-CN" sz="5080" baseline="34000" dirty="0">
              <a:solidFill>
                <a:schemeClr val="accent1"/>
              </a:solidFill>
              <a:latin typeface="楷体" panose="02010609060101010101" charset="-122"/>
              <a:ea typeface="楷体" panose="02010609060101010101" charset="-122"/>
              <a:cs typeface="Roboto Bold"/>
              <a:sym typeface="Roboto Bold"/>
            </a:endParaRPr>
          </a:p>
        </p:txBody>
      </p:sp>
      <p:sp>
        <p:nvSpPr>
          <p:cNvPr id="100" name="文本框 99"/>
          <p:cNvSpPr txBox="1"/>
          <p:nvPr/>
        </p:nvSpPr>
        <p:spPr>
          <a:xfrm>
            <a:off x="110170" y="-157"/>
            <a:ext cx="5375365" cy="481330"/>
          </a:xfrm>
          <a:prstGeom prst="rect">
            <a:avLst/>
          </a:prstGeom>
          <a:noFill/>
          <a:ln w="9525">
            <a:noFill/>
          </a:ln>
        </p:spPr>
        <p:txBody>
          <a:bodyPr>
            <a:spAutoFit/>
          </a:bodyPr>
          <a:lstStyle/>
          <a:p>
            <a:pPr indent="0"/>
            <a:r>
              <a:rPr lang="zh-CN" sz="2540" b="1">
                <a:solidFill>
                  <a:srgbClr val="FF0000"/>
                </a:solidFill>
                <a:ea typeface="宋体" panose="02010600030101010101" pitchFamily="2" charset="-122"/>
              </a:rPr>
              <a:t>【范文示例】</a:t>
            </a:r>
            <a:endParaRPr lang="zh-CN" sz="2540" b="1">
              <a:solidFill>
                <a:srgbClr val="FF0000"/>
              </a:solidFill>
              <a:ea typeface="宋体" panose="02010600030101010101" pitchFamily="2" charset="-122"/>
            </a:endParaRPr>
          </a:p>
        </p:txBody>
      </p:sp>
      <p:sp>
        <p:nvSpPr>
          <p:cNvPr id="2" name="文本框 1"/>
          <p:cNvSpPr txBox="1"/>
          <p:nvPr/>
        </p:nvSpPr>
        <p:spPr>
          <a:xfrm>
            <a:off x="260350" y="685165"/>
            <a:ext cx="11510010" cy="6374130"/>
          </a:xfrm>
          <a:prstGeom prst="rect">
            <a:avLst/>
          </a:prstGeom>
          <a:ln>
            <a:solidFill>
              <a:schemeClr val="accent2">
                <a:lumMod val="75000"/>
              </a:schemeClr>
            </a:solidFill>
          </a:ln>
        </p:spPr>
        <p:txBody>
          <a:bodyPr wrap="square">
            <a:noAutofit/>
            <a:extLst>
              <a:ext uri="{4A0BC546-FE56-4ADE-93B0-CB8AF2F6F144}">
                <wpsdc:textFrameExt xmlns:wpsdc="http://www.wps.cn/officeDocument/2022/drawingmlCustomData" type="text"/>
              </a:ext>
            </a:extLst>
          </a:bodyPr>
          <a:lstStyle/>
          <a:p>
            <a:pPr indent="0" algn="l" fontAlgn="auto">
              <a:lnSpc>
                <a:spcPct val="140000"/>
              </a:lnSpc>
            </a:pPr>
            <a:r>
              <a:rPr lang="en-US" altLang="zh-CN" sz="2540" b="1" dirty="0">
                <a:latin typeface="宋体" panose="02010600030101010101" pitchFamily="2" charset="-122"/>
                <a:ea typeface="宋体" panose="02010600030101010101" pitchFamily="2" charset="-122"/>
                <a:cs typeface="宋体" panose="02010600030101010101" pitchFamily="2" charset="-122"/>
              </a:rPr>
              <a:t>   </a:t>
            </a:r>
            <a:r>
              <a:rPr lang="en-US" altLang="zh-CN" sz="3200" b="1" dirty="0">
                <a:latin typeface="宋体" panose="02010600030101010101" pitchFamily="2" charset="-122"/>
                <a:ea typeface="宋体" panose="02010600030101010101" pitchFamily="2" charset="-122"/>
                <a:cs typeface="宋体" panose="02010600030101010101" pitchFamily="2" charset="-122"/>
              </a:rPr>
              <a:t> 在这个知识爆炸的时代，我们更需要理解提问与回答的辩证关系。它们不是对立的，而是相辅相成的。就像量子力学中的波粒二象性，</a:t>
            </a:r>
            <a:r>
              <a:rPr lang="en-US" altLang="zh-CN" sz="3200" b="1" dirty="0">
                <a:highlight>
                  <a:srgbClr val="FFFF00"/>
                </a:highlight>
                <a:latin typeface="宋体" panose="02010600030101010101" pitchFamily="2" charset="-122"/>
                <a:ea typeface="宋体" panose="02010600030101010101" pitchFamily="2" charset="-122"/>
                <a:cs typeface="宋体" panose="02010600030101010101" pitchFamily="2" charset="-122"/>
              </a:rPr>
              <a:t>提问与回答共同构成了创造力的完整图景。</a:t>
            </a:r>
            <a:r>
              <a:rPr lang="en-US" altLang="zh-CN" sz="3200" b="1" dirty="0">
                <a:latin typeface="宋体" panose="02010600030101010101" pitchFamily="2" charset="-122"/>
                <a:ea typeface="宋体" panose="02010600030101010101" pitchFamily="2" charset="-122"/>
                <a:cs typeface="宋体" panose="02010600030101010101" pitchFamily="2" charset="-122"/>
              </a:rPr>
              <a:t>当我们学会在提问中寻找答案，在回答中发现新问题时，我们才能真正理解创造力的本质。让我们珍视每一个问题，也尊重每一个回答，因为正是它们的交织，编织出了人类文明的壮丽图景。</a:t>
            </a:r>
            <a:endParaRPr lang="en-US" altLang="zh-CN" sz="3200" b="1"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0335" y="466090"/>
            <a:ext cx="9022715" cy="5951855"/>
          </a:xfrm>
          <a:prstGeom prst="rect">
            <a:avLst/>
          </a:prstGeom>
          <a:noFill/>
          <a:ln>
            <a:solidFill>
              <a:schemeClr val="accent1"/>
            </a:solidFill>
          </a:ln>
        </p:spPr>
        <p:txBody>
          <a:bodyPr wrap="square" rtlCol="0" anchor="t">
            <a:noAutofit/>
          </a:bodyPr>
          <a:p>
            <a:pPr lvl="0" indent="0" algn="l" fontAlgn="auto">
              <a:buClrTx/>
              <a:buSzTx/>
              <a:buFontTx/>
            </a:pPr>
            <a:r>
              <a:rPr lang="zh-CN" altLang="en-US" sz="2400" b="1">
                <a:latin typeface="楷体" panose="02010609060101010101" charset="-122"/>
                <a:ea typeface="楷体" panose="02010609060101010101" charset="-122"/>
                <a:cs typeface="楷体" panose="02010609060101010101" charset="-122"/>
                <a:sym typeface="+mn-ea"/>
              </a:rPr>
              <a:t>构成。如果这些节点非常固定地连接起来了，那么它们就表现为常规的心理现象。人有发散性思维，不外是出现了微弱的、间接的连接，进而唤醒系统用非特异性激活来撞击大脑皮层。结果人的精神生活中就表现出常见的灵光乍现之类的现象。</a:t>
            </a:r>
            <a:endParaRPr lang="zh-CN" altLang="en-US" sz="24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zh-CN" altLang="en-US" sz="2400" b="1">
                <a:latin typeface="楷体" panose="02010609060101010101" charset="-122"/>
                <a:ea typeface="楷体" panose="02010609060101010101" charset="-122"/>
                <a:cs typeface="楷体" panose="02010609060101010101" charset="-122"/>
                <a:sym typeface="+mn-ea"/>
              </a:rPr>
              <a:t>计算创造力基础理论建设的又一工程是化解怀疑论的质疑，即计算机和创造力风马牛不相及，计算机是按程序运行的，被编程是自主性的对立面，而自主性是创造力的必然特征。计算机即使能表现所谓的创造力，也只应归功于程序员。程序中的指令、规则决定了计算机的所有可能表现，这些是没法超越的。</a:t>
            </a:r>
            <a:endParaRPr lang="zh-CN" altLang="en-US" sz="24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zh-CN" altLang="en-US" sz="2400" b="1">
                <a:latin typeface="楷体" panose="02010609060101010101" charset="-122"/>
                <a:ea typeface="楷体" panose="02010609060101010101" charset="-122"/>
                <a:cs typeface="楷体" panose="02010609060101010101" charset="-122"/>
                <a:sym typeface="+mn-ea"/>
              </a:rPr>
              <a:t>但只要作与时俱进的研究，就会发现，上述认知是基于对程序狭隘而陈旧的理解而形成的。根据对程序的新研究，上述看法的问题在于没有看到程序包含规则本身的变化，即程序中包含规定怎么变化的规则，能被嵌入随情境变化而变化的</a:t>
            </a:r>
            <a:r>
              <a:rPr lang="en-US" altLang="zh-CN" sz="2400" b="1">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活算法</a:t>
            </a:r>
            <a:r>
              <a:rPr lang="en-US" altLang="zh-CN" sz="2400" b="1">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甚或</a:t>
            </a:r>
            <a:endParaRPr lang="zh-CN" altLang="en-US" sz="2400" b="1">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nvSpPr>
        <p:spPr>
          <a:xfrm>
            <a:off x="9314815" y="4113530"/>
            <a:ext cx="2754630" cy="787400"/>
          </a:xfrm>
          <a:prstGeom prst="rect">
            <a:avLst/>
          </a:prstGeom>
          <a:noFill/>
        </p:spPr>
        <p:txBody>
          <a:bodyPr wrap="square" rtlCol="0">
            <a:noAutofit/>
          </a:bodyPr>
          <a:p>
            <a:endParaRPr lang="zh-CN" altLang="en-US" sz="2400" b="1">
              <a:solidFill>
                <a:srgbClr val="C00000"/>
              </a:solidFill>
              <a:latin typeface="宋体" panose="02010600030101010101" pitchFamily="2" charset="-122"/>
              <a:ea typeface="宋体" panose="02010600030101010101" pitchFamily="2" charset="-122"/>
              <a:cs typeface="楷体" panose="02010609060101010101" charset="-122"/>
            </a:endParaRPr>
          </a:p>
        </p:txBody>
      </p:sp>
      <p:sp>
        <p:nvSpPr>
          <p:cNvPr id="4" name="文本框 3"/>
          <p:cNvSpPr txBox="1"/>
          <p:nvPr/>
        </p:nvSpPr>
        <p:spPr>
          <a:xfrm>
            <a:off x="9314815" y="466090"/>
            <a:ext cx="2650490" cy="5952490"/>
          </a:xfrm>
          <a:prstGeom prst="rect">
            <a:avLst/>
          </a:prstGeom>
          <a:noFill/>
          <a:ln>
            <a:solidFill>
              <a:schemeClr val="accent1"/>
            </a:solidFill>
          </a:ln>
        </p:spPr>
        <p:txBody>
          <a:bodyPr wrap="square" rtlCol="0" anchor="t">
            <a:noAutofit/>
          </a:bodyPr>
          <a:p>
            <a:pPr lvl="0" indent="457200" algn="l">
              <a:buClrTx/>
              <a:buSzTx/>
              <a:buFontTx/>
            </a:pPr>
            <a:endParaRPr lang="zh-CN" altLang="en-US" sz="2800" b="1">
              <a:latin typeface="楷体" panose="02010609060101010101" charset="-122"/>
              <a:ea typeface="楷体" panose="02010609060101010101" charset="-122"/>
              <a:cs typeface="楷体" panose="02010609060101010101" charset="-122"/>
              <a:sym typeface="+mn-ea"/>
            </a:endParaRPr>
          </a:p>
          <a:p>
            <a:pPr lvl="0" indent="457200" algn="l">
              <a:buClrTx/>
              <a:buSzTx/>
              <a:buFontTx/>
            </a:pPr>
            <a:endParaRPr lang="zh-CN" altLang="en-US" sz="2800" b="1">
              <a:latin typeface="楷体" panose="02010609060101010101" charset="-122"/>
              <a:ea typeface="楷体" panose="02010609060101010101" charset="-122"/>
              <a:cs typeface="楷体" panose="02010609060101010101" charset="-122"/>
              <a:sym typeface="+mn-ea"/>
            </a:endParaRPr>
          </a:p>
          <a:p>
            <a:pPr lvl="0" indent="457200" algn="l">
              <a:buClrTx/>
              <a:buSzTx/>
              <a:buFontTx/>
            </a:pPr>
            <a:endParaRPr lang="zh-CN" altLang="en-US" sz="2800" b="1">
              <a:latin typeface="楷体" panose="02010609060101010101" charset="-122"/>
              <a:ea typeface="楷体" panose="02010609060101010101" charset="-122"/>
              <a:cs typeface="楷体" panose="02010609060101010101" charset="-122"/>
              <a:sym typeface="+mn-ea"/>
            </a:endParaRPr>
          </a:p>
          <a:p>
            <a:pPr lvl="0" indent="457200" algn="l">
              <a:buClrTx/>
              <a:buSzTx/>
              <a:buFontTx/>
            </a:pPr>
            <a:endParaRPr lang="zh-CN" altLang="en-US" sz="2800" b="1">
              <a:latin typeface="楷体" panose="02010609060101010101" charset="-122"/>
              <a:ea typeface="楷体" panose="02010609060101010101" charset="-122"/>
              <a:cs typeface="楷体" panose="02010609060101010101" charset="-122"/>
              <a:sym typeface="+mn-ea"/>
            </a:endParaRPr>
          </a:p>
          <a:p>
            <a:pPr lvl="0" indent="457200" algn="l">
              <a:buClrTx/>
              <a:buSzTx/>
              <a:buFontTx/>
            </a:pPr>
            <a:endParaRPr lang="zh-CN" altLang="en-US" sz="28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zh-CN" altLang="en-US" sz="2400" b="1">
                <a:latin typeface="宋体" panose="02010600030101010101" pitchFamily="2" charset="-122"/>
                <a:ea typeface="宋体" panose="02010600030101010101" pitchFamily="2" charset="-122"/>
                <a:cs typeface="楷体" panose="02010609060101010101" charset="-122"/>
                <a:sym typeface="+mn-ea"/>
              </a:rPr>
              <a:t>第三、四段指出计算机的创造力归功于程序员，但程序的变化会带来意想不到的效果。</a:t>
            </a:r>
            <a:endParaRPr lang="zh-CN" altLang="en-US" sz="2400" b="1">
              <a:latin typeface="宋体" panose="02010600030101010101" pitchFamily="2" charset="-122"/>
              <a:ea typeface="宋体" panose="02010600030101010101" pitchFamily="2" charset="-122"/>
              <a:cs typeface="楷体" panose="02010609060101010101" charset="-122"/>
              <a:sym typeface="+mn-ea"/>
            </a:endParaRPr>
          </a:p>
        </p:txBody>
      </p:sp>
      <p:sp>
        <p:nvSpPr>
          <p:cNvPr id="5" name="文本框 4"/>
          <p:cNvSpPr txBox="1"/>
          <p:nvPr>
            <p:custDataLst>
              <p:tags r:id="rId1"/>
            </p:custDataLst>
          </p:nvPr>
        </p:nvSpPr>
        <p:spPr>
          <a:xfrm>
            <a:off x="2489945" y="128905"/>
            <a:ext cx="1078230" cy="337185"/>
          </a:xfrm>
          <a:prstGeom prst="rect">
            <a:avLst/>
          </a:prstGeom>
          <a:solidFill>
            <a:schemeClr val="accent1">
              <a:lumMod val="20000"/>
              <a:lumOff val="80000"/>
            </a:schemeClr>
          </a:solidFill>
        </p:spPr>
        <p:txBody>
          <a:bodyPr wrap="square" rtlCol="0">
            <a:spAutoFit/>
          </a:bodyPr>
          <a:p>
            <a:pPr algn="ctr"/>
            <a:r>
              <a:rPr lang="zh-CN" sz="1600" dirty="0">
                <a:solidFill>
                  <a:srgbClr val="000000"/>
                </a:solidFill>
                <a:ea typeface="黑体" panose="02010609060101010101" charset="-122"/>
                <a:sym typeface="+mn-ea"/>
              </a:rPr>
              <a:t>文本</a:t>
            </a:r>
            <a:endParaRPr lang="zh-CN" sz="1600" dirty="0">
              <a:solidFill>
                <a:srgbClr val="000000"/>
              </a:solidFill>
              <a:ea typeface="黑体" panose="02010609060101010101" charset="-122"/>
              <a:sym typeface="+mn-ea"/>
            </a:endParaRPr>
          </a:p>
        </p:txBody>
      </p:sp>
      <p:sp>
        <p:nvSpPr>
          <p:cNvPr id="6" name="文本框 5"/>
          <p:cNvSpPr txBox="1"/>
          <p:nvPr>
            <p:custDataLst>
              <p:tags r:id="rId2"/>
            </p:custDataLst>
          </p:nvPr>
        </p:nvSpPr>
        <p:spPr>
          <a:xfrm>
            <a:off x="9434305" y="128905"/>
            <a:ext cx="1078230" cy="337185"/>
          </a:xfrm>
          <a:prstGeom prst="rect">
            <a:avLst/>
          </a:prstGeom>
          <a:solidFill>
            <a:schemeClr val="accent1">
              <a:lumMod val="20000"/>
              <a:lumOff val="80000"/>
            </a:schemeClr>
          </a:solidFill>
        </p:spPr>
        <p:txBody>
          <a:bodyPr wrap="square" rtlCol="0">
            <a:spAutoFit/>
          </a:bodyPr>
          <a:lstStyle/>
          <a:p>
            <a:pPr algn="ctr"/>
            <a:r>
              <a:rPr lang="zh-CN" sz="1600" dirty="0">
                <a:solidFill>
                  <a:srgbClr val="000000"/>
                </a:solidFill>
                <a:ea typeface="黑体" panose="02010609060101010101" charset="-122"/>
                <a:sym typeface="+mn-ea"/>
              </a:rPr>
              <a:t>解读</a:t>
            </a:r>
            <a:endParaRPr lang="zh-CN" sz="1600" dirty="0">
              <a:solidFill>
                <a:srgbClr val="000000"/>
              </a:solidFill>
              <a:ea typeface="黑体" panose="02010609060101010101" charset="-122"/>
              <a:sym typeface="+mn-ea"/>
            </a:endParaRPr>
          </a:p>
        </p:txBody>
      </p:sp>
      <p:sp>
        <p:nvSpPr>
          <p:cNvPr id="7" name="文本框 6"/>
          <p:cNvSpPr txBox="1"/>
          <p:nvPr>
            <p:custDataLst>
              <p:tags r:id="rId3"/>
            </p:custDataLst>
          </p:nvPr>
        </p:nvSpPr>
        <p:spPr>
          <a:xfrm>
            <a:off x="347980" y="67310"/>
            <a:ext cx="2141855" cy="398780"/>
          </a:xfrm>
          <a:prstGeom prst="rect">
            <a:avLst/>
          </a:prstGeom>
          <a:noFill/>
          <a:ln>
            <a:noFill/>
          </a:ln>
        </p:spPr>
        <p:txBody>
          <a:bodyPr wrap="square" rtlCol="0">
            <a:spAutoFit/>
          </a:bodyPr>
          <a:p>
            <a:r>
              <a:rPr lang="zh-CN" sz="2000" dirty="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 calcmode="lin" valueType="num">
                                      <p:cBhvr additive="base">
                                        <p:cTn id="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5453064" y="2383059"/>
            <a:ext cx="1106170" cy="2963202"/>
            <a:chOff x="4800543" y="2173060"/>
            <a:chExt cx="797550" cy="2511879"/>
          </a:xfrm>
        </p:grpSpPr>
        <p:cxnSp>
          <p:nvCxnSpPr>
            <p:cNvPr id="10" name="直接连接符 8"/>
            <p:cNvCxnSpPr/>
            <p:nvPr>
              <p:custDataLst>
                <p:tags r:id="rId2"/>
              </p:custDataLst>
            </p:nvPr>
          </p:nvCxnSpPr>
          <p:spPr>
            <a:xfrm>
              <a:off x="5490617" y="2173060"/>
              <a:ext cx="1" cy="25118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custDataLst>
                <p:tags r:id="rId3"/>
              </p:custDataLst>
            </p:nvPr>
          </p:nvSpPr>
          <p:spPr>
            <a:xfrm>
              <a:off x="4800543" y="2173061"/>
              <a:ext cx="797550" cy="2511878"/>
            </a:xfrm>
            <a:prstGeom prst="rect">
              <a:avLst/>
            </a:prstGeom>
            <a:noFill/>
          </p:spPr>
          <p:txBody>
            <a:bodyPr vert="eaVert" wrap="square" rtlCol="0">
              <a:spAutoFit/>
            </a:bodyPr>
            <a:lstStyle/>
            <a:p>
              <a:pPr indent="0" algn="dist">
                <a:lnSpc>
                  <a:spcPct val="150000"/>
                </a:lnSpc>
                <a:buFont typeface="Wingdings" panose="05000000000000000000" pitchFamily="2" charset="2"/>
                <a:buNone/>
              </a:pPr>
              <a:r>
                <a:rPr lang="zh-CN" altLang="en-US" sz="4000" b="1">
                  <a:latin typeface="微软雅黑" panose="020B0503020204020204" charset="-122"/>
                  <a:ea typeface="微软雅黑" panose="020B0503020204020204" charset="-122"/>
                  <a:cs typeface="微软雅黑" panose="020B0503020204020204" charset="-122"/>
                  <a:sym typeface="FZQingKeBenYueSongS-R-GB" panose="02010600030101010101" pitchFamily="2" charset="-122"/>
                </a:rPr>
                <a:t>类题关联</a:t>
              </a:r>
              <a:endParaRPr lang="zh-CN" altLang="en-US" sz="4000" b="1">
                <a:latin typeface="微软雅黑" panose="020B0503020204020204" charset="-122"/>
                <a:ea typeface="微软雅黑" panose="020B0503020204020204" charset="-122"/>
                <a:cs typeface="微软雅黑" panose="020B0503020204020204" charset="-122"/>
                <a:sym typeface="FZQingKeBenYueSongS-R-GB" panose="02010600030101010101" pitchFamily="2" charset="-122"/>
              </a:endParaRPr>
            </a:p>
          </p:txBody>
        </p:sp>
      </p:grpSp>
      <p:pic>
        <p:nvPicPr>
          <p:cNvPr id="198662" name="图片 11"/>
          <p:cNvPicPr/>
          <p:nvPr>
            <p:custDataLst>
              <p:tags r:id="rId4"/>
            </p:custDataLst>
          </p:nvPr>
        </p:nvPicPr>
        <p:blipFill>
          <a:blip r:embed="rId5"/>
          <a:stretch>
            <a:fillRect/>
          </a:stretch>
        </p:blipFill>
        <p:spPr>
          <a:xfrm>
            <a:off x="7276783" y="209550"/>
            <a:ext cx="2346325" cy="2173288"/>
          </a:xfrm>
          <a:prstGeom prst="rect">
            <a:avLst/>
          </a:prstGeom>
          <a:noFill/>
          <a:ln>
            <a:noFill/>
            <a:miter lim="800000"/>
            <a:headEnd/>
            <a:tailEnd/>
          </a:ln>
        </p:spPr>
      </p:pic>
      <p:sp>
        <p:nvSpPr>
          <p:cNvPr id="198663" name="矩形 9"/>
          <p:cNvSpPr/>
          <p:nvPr>
            <p:custDataLst>
              <p:tags r:id="rId6"/>
            </p:custDataLst>
          </p:nvPr>
        </p:nvSpPr>
        <p:spPr>
          <a:xfrm>
            <a:off x="7686675" y="574040"/>
            <a:ext cx="1527810" cy="1445260"/>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lvl="0" algn="ctr"/>
            <a:r>
              <a:rPr lang="zh-CN" altLang="en-US" sz="8800">
                <a:solidFill>
                  <a:schemeClr val="accent6">
                    <a:lumMod val="50000"/>
                  </a:schemeClr>
                </a:solidFill>
                <a:latin typeface="华文行楷" panose="02010800040101010101" pitchFamily="2" charset="-122"/>
                <a:ea typeface="华文行楷" panose="02010800040101010101" pitchFamily="2" charset="-122"/>
              </a:rPr>
              <a:t>伍</a:t>
            </a:r>
            <a:endParaRPr lang="zh-CN" altLang="en-US" sz="8800">
              <a:solidFill>
                <a:schemeClr val="accent6">
                  <a:lumMod val="50000"/>
                </a:schemeClr>
              </a:solidFill>
              <a:latin typeface="华文行楷" panose="02010800040101010101" pitchFamily="2" charset="-122"/>
              <a:ea typeface="华文行楷" panose="02010800040101010101" pitchFamily="2" charset="-122"/>
            </a:endParaRPr>
          </a:p>
        </p:txBody>
      </p:sp>
      <p:sp>
        <p:nvSpPr>
          <p:cNvPr id="2" name="文本框 1"/>
          <p:cNvSpPr txBox="1"/>
          <p:nvPr/>
        </p:nvSpPr>
        <p:spPr>
          <a:xfrm>
            <a:off x="4826000" y="1252855"/>
            <a:ext cx="2540000" cy="865505"/>
          </a:xfrm>
          <a:prstGeom prst="rect">
            <a:avLst/>
          </a:prstGeom>
          <a:noFill/>
        </p:spPr>
        <p:txBody>
          <a:bodyPr wrap="square" rtlCol="0" anchor="t">
            <a:spAutoFit/>
          </a:bodyPr>
          <a:p>
            <a:pPr indent="326390" fontAlgn="auto">
              <a:lnSpc>
                <a:spcPct val="140000"/>
              </a:lnSpc>
            </a:pPr>
            <a:endParaRPr lang="zh-CN" altLang="en-US">
              <a:latin typeface="宋体" panose="02010600030101010101" pitchFamily="2" charset="-122"/>
              <a:ea typeface="宋体" panose="02010600030101010101" pitchFamily="2" charset="-122"/>
              <a:cs typeface="宋体" panose="02010600030101010101" pitchFamily="2" charset="-122"/>
              <a:sym typeface="+mn-ea"/>
            </a:endParaRPr>
          </a:p>
          <a:p>
            <a:pPr indent="326390" fontAlgn="auto">
              <a:lnSpc>
                <a:spcPct val="140000"/>
              </a:lnSpc>
            </a:pPr>
            <a:endParaRPr lang="zh-CN" altLang="en-US"/>
          </a:p>
        </p:txBody>
      </p:sp>
      <p:grpSp>
        <p:nvGrpSpPr>
          <p:cNvPr id="12" name="宇神PPT-6"/>
          <p:cNvGrpSpPr/>
          <p:nvPr/>
        </p:nvGrpSpPr>
        <p:grpSpPr>
          <a:xfrm flipH="1">
            <a:off x="6143382" y="2382991"/>
            <a:ext cx="6106188" cy="4029630"/>
            <a:chOff x="-431145" y="2077237"/>
            <a:chExt cx="6075667" cy="4009489"/>
          </a:xfrm>
        </p:grpSpPr>
        <p:pic>
          <p:nvPicPr>
            <p:cNvPr id="50" name="宇神PPT-6-1" descr="文本&#10;&#10;中度可信度描述已自动生成"/>
            <p:cNvPicPr>
              <a:picLocks noChangeAspect="1"/>
            </p:cNvPicPr>
            <p:nvPr>
              <p:custDataLst>
                <p:tags r:id="rId7"/>
              </p:custDataLst>
            </p:nvPr>
          </p:nvPicPr>
          <p:blipFill>
            <a:blip r:embed="rId8" cstate="screen"/>
            <a:stretch>
              <a:fillRect/>
            </a:stretch>
          </p:blipFill>
          <p:spPr>
            <a:xfrm>
              <a:off x="-431145" y="3961173"/>
              <a:ext cx="3943944" cy="2125553"/>
            </a:xfrm>
            <a:prstGeom prst="rect">
              <a:avLst/>
            </a:prstGeom>
          </p:spPr>
        </p:pic>
        <p:pic>
          <p:nvPicPr>
            <p:cNvPr id="3" name="宇神PPT-6-2" descr="图片包含 游戏机&#10;&#10;描述已自动生成"/>
            <p:cNvPicPr>
              <a:picLocks noChangeAspect="1"/>
            </p:cNvPicPr>
            <p:nvPr>
              <p:custDataLst>
                <p:tags r:id="rId9"/>
              </p:custDataLst>
            </p:nvPr>
          </p:nvPicPr>
          <p:blipFill>
            <a:blip r:embed="rId10" cstate="screen"/>
            <a:stretch>
              <a:fillRect/>
            </a:stretch>
          </p:blipFill>
          <p:spPr>
            <a:xfrm flipH="1">
              <a:off x="403861" y="2077237"/>
              <a:ext cx="5240661" cy="3030905"/>
            </a:xfrm>
            <a:prstGeom prst="rect">
              <a:avLst/>
            </a:prstGeom>
          </p:spPr>
        </p:pic>
        <p:pic>
          <p:nvPicPr>
            <p:cNvPr id="14" name="宇神PPT-6-3" descr="徽标&#10;&#10;描述已自动生成"/>
            <p:cNvPicPr>
              <a:picLocks noChangeAspect="1"/>
            </p:cNvPicPr>
            <p:nvPr>
              <p:custDataLst>
                <p:tags r:id="rId11"/>
              </p:custDataLst>
            </p:nvPr>
          </p:nvPicPr>
          <p:blipFill>
            <a:blip r:embed="rId12" cstate="screen"/>
            <a:stretch>
              <a:fillRect/>
            </a:stretch>
          </p:blipFill>
          <p:spPr>
            <a:xfrm flipH="1">
              <a:off x="4149757" y="4084712"/>
              <a:ext cx="1447803" cy="1252731"/>
            </a:xfrm>
            <a:prstGeom prst="rect">
              <a:avLst/>
            </a:prstGeom>
          </p:spPr>
        </p:pic>
      </p:grpSp>
    </p:spTree>
    <p:custDataLst>
      <p:tags r:id="rId13"/>
    </p:custDataLst>
  </p:cSld>
  <p:clrMapOvr>
    <a:masterClrMapping/>
  </p:clrMapOvr>
  <p:transition spd="slow">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深度视觉·原创设计 https://www.docer.com/works?userid=22383862"/>
          <p:cNvSpPr/>
          <p:nvPr/>
        </p:nvSpPr>
        <p:spPr>
          <a:xfrm>
            <a:off x="515620" y="387985"/>
            <a:ext cx="3169920" cy="501015"/>
          </a:xfrm>
          <a:prstGeom prst="roundRect">
            <a:avLst>
              <a:gd name="adj" fmla="val 0"/>
            </a:avLst>
          </a:prstGeom>
          <a:solidFill>
            <a:srgbClr val="1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sz="4000">
                <a:solidFill>
                  <a:schemeClr val="bg1"/>
                </a:solidFill>
                <a:ea typeface="黑体" panose="02010609060101010101" charset="-122"/>
                <a:sym typeface="+mn-ea"/>
              </a:rPr>
              <a:t>【</a:t>
            </a:r>
            <a:r>
              <a:rPr lang="zh-CN" sz="4000">
                <a:solidFill>
                  <a:schemeClr val="bg1"/>
                </a:solidFill>
                <a:ea typeface="黑体" panose="02010609060101010101" charset="-122"/>
                <a:sym typeface="+mn-ea"/>
              </a:rPr>
              <a:t>类题关联】</a:t>
            </a:r>
            <a:endParaRPr lang="zh-CN" altLang="en-US" sz="4000" dirty="0">
              <a:solidFill>
                <a:schemeClr val="bg1"/>
              </a:solidFill>
              <a:ea typeface="黑体" panose="02010609060101010101" charset="-122"/>
              <a:cs typeface="+mn-ea"/>
              <a:sym typeface="+mn-ea"/>
            </a:endParaRPr>
          </a:p>
        </p:txBody>
      </p:sp>
      <p:sp>
        <p:nvSpPr>
          <p:cNvPr id="9" name="深度视觉·原创设计 https://www.docer.com/works?userid=22383862"/>
          <p:cNvSpPr/>
          <p:nvPr/>
        </p:nvSpPr>
        <p:spPr>
          <a:xfrm>
            <a:off x="3684896" y="6455392"/>
            <a:ext cx="8507103" cy="402608"/>
          </a:xfrm>
          <a:prstGeom prst="rect">
            <a:avLst/>
          </a:prstGeom>
          <a:solidFill>
            <a:srgbClr val="1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 name="矩形 6"/>
          <p:cNvSpPr/>
          <p:nvPr>
            <p:custDataLst>
              <p:tags r:id="rId1"/>
            </p:custDataLst>
          </p:nvPr>
        </p:nvSpPr>
        <p:spPr>
          <a:xfrm>
            <a:off x="662305" y="1056005"/>
            <a:ext cx="10892790" cy="5184775"/>
          </a:xfrm>
          <a:prstGeom prst="rect">
            <a:avLst/>
          </a:prstGeom>
          <a:noFill/>
          <a:ln w="12700" cmpd="sng">
            <a:solidFill>
              <a:srgbClr val="10534B"/>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6" name="文本框 5"/>
          <p:cNvSpPr txBox="1"/>
          <p:nvPr/>
        </p:nvSpPr>
        <p:spPr>
          <a:xfrm>
            <a:off x="761365" y="1056005"/>
            <a:ext cx="10645140" cy="5076190"/>
          </a:xfrm>
          <a:prstGeom prst="rect">
            <a:avLst/>
          </a:prstGeom>
          <a:noFill/>
        </p:spPr>
        <p:txBody>
          <a:bodyPr wrap="square" rtlCol="0" anchor="t">
            <a:noAutofit/>
          </a:bodyPr>
          <a:p>
            <a:pPr indent="326390" fontAlgn="auto">
              <a:lnSpc>
                <a:spcPct val="140000"/>
              </a:lnSpc>
            </a:pPr>
            <a:r>
              <a:rPr sz="3200">
                <a:latin typeface="宋体" panose="02010600030101010101" pitchFamily="2" charset="-122"/>
                <a:ea typeface="宋体" panose="02010600030101010101" pitchFamily="2" charset="-122"/>
                <a:cs typeface="宋体" panose="02010600030101010101" pitchFamily="2" charset="-122"/>
                <a:sym typeface="+mn-ea"/>
              </a:rPr>
              <a:t>阅读下面的材料，根据要求写作。（60分）</a:t>
            </a:r>
            <a:endParaRPr sz="3200">
              <a:cs typeface="仿宋" panose="02010609060101010101" charset="-122"/>
              <a:sym typeface="+mn-ea"/>
            </a:endParaRPr>
          </a:p>
          <a:p>
            <a:pPr indent="326390" fontAlgn="auto">
              <a:lnSpc>
                <a:spcPct val="140000"/>
              </a:lnSpc>
            </a:pPr>
            <a:r>
              <a:rPr lang="en-US" sz="3200">
                <a:latin typeface="楷体" panose="02010609060101010101" charset="-122"/>
                <a:ea typeface="楷体" panose="02010609060101010101" charset="-122"/>
                <a:cs typeface="楷体" panose="02010609060101010101" charset="-122"/>
                <a:sym typeface="+mn-ea"/>
              </a:rPr>
              <a:t>  </a:t>
            </a:r>
            <a:r>
              <a:rPr sz="3200">
                <a:latin typeface="楷体" panose="02010609060101010101" charset="-122"/>
                <a:ea typeface="楷体" panose="02010609060101010101" charset="-122"/>
                <a:cs typeface="楷体" panose="02010609060101010101" charset="-122"/>
                <a:sym typeface="+mn-ea"/>
              </a:rPr>
              <a:t>随着</a:t>
            </a:r>
            <a:r>
              <a:rPr sz="3200">
                <a:highlight>
                  <a:srgbClr val="FFFF00"/>
                </a:highlight>
                <a:latin typeface="楷体" panose="02010609060101010101" charset="-122"/>
                <a:ea typeface="楷体" panose="02010609060101010101" charset="-122"/>
                <a:cs typeface="楷体" panose="02010609060101010101" charset="-122"/>
                <a:sym typeface="+mn-ea"/>
              </a:rPr>
              <a:t>互联网的普及</a:t>
            </a:r>
            <a:r>
              <a:rPr sz="3200">
                <a:latin typeface="楷体" panose="02010609060101010101" charset="-122"/>
                <a:ea typeface="楷体" panose="02010609060101010101" charset="-122"/>
                <a:cs typeface="楷体" panose="02010609060101010101" charset="-122"/>
                <a:sym typeface="+mn-ea"/>
              </a:rPr>
              <a:t>、</a:t>
            </a:r>
            <a:r>
              <a:rPr sz="3200">
                <a:highlight>
                  <a:srgbClr val="FFFF00"/>
                </a:highlight>
                <a:latin typeface="楷体" panose="02010609060101010101" charset="-122"/>
                <a:ea typeface="楷体" panose="02010609060101010101" charset="-122"/>
                <a:cs typeface="楷体" panose="02010609060101010101" charset="-122"/>
                <a:sym typeface="+mn-ea"/>
              </a:rPr>
              <a:t>人工智能的应用</a:t>
            </a:r>
            <a:r>
              <a:rPr sz="3200">
                <a:latin typeface="楷体" panose="02010609060101010101" charset="-122"/>
                <a:ea typeface="楷体" panose="02010609060101010101" charset="-122"/>
                <a:cs typeface="楷体" panose="02010609060101010101" charset="-122"/>
                <a:sym typeface="+mn-ea"/>
              </a:rPr>
              <a:t>，越来越多的</a:t>
            </a:r>
            <a:r>
              <a:rPr sz="3200" b="1">
                <a:solidFill>
                  <a:srgbClr val="FF0000"/>
                </a:solidFill>
                <a:latin typeface="楷体" panose="02010609060101010101" charset="-122"/>
                <a:ea typeface="楷体" panose="02010609060101010101" charset="-122"/>
                <a:cs typeface="楷体" panose="02010609060101010101" charset="-122"/>
                <a:sym typeface="+mn-ea"/>
              </a:rPr>
              <a:t>问题</a:t>
            </a:r>
            <a:r>
              <a:rPr sz="3200">
                <a:latin typeface="楷体" panose="02010609060101010101" charset="-122"/>
                <a:ea typeface="楷体" panose="02010609060101010101" charset="-122"/>
                <a:cs typeface="楷体" panose="02010609060101010101" charset="-122"/>
                <a:sym typeface="+mn-ea"/>
              </a:rPr>
              <a:t>能很快得到答案。那么，我们的</a:t>
            </a:r>
            <a:r>
              <a:rPr sz="3200" b="1">
                <a:solidFill>
                  <a:srgbClr val="FF0000"/>
                </a:solidFill>
                <a:latin typeface="楷体" panose="02010609060101010101" charset="-122"/>
                <a:ea typeface="楷体" panose="02010609060101010101" charset="-122"/>
                <a:cs typeface="楷体" panose="02010609060101010101" charset="-122"/>
                <a:sym typeface="+mn-ea"/>
              </a:rPr>
              <a:t>问题</a:t>
            </a:r>
            <a:r>
              <a:rPr sz="3200">
                <a:latin typeface="楷体" panose="02010609060101010101" charset="-122"/>
                <a:ea typeface="楷体" panose="02010609060101010101" charset="-122"/>
                <a:cs typeface="楷体" panose="02010609060101010101" charset="-122"/>
                <a:sym typeface="+mn-ea"/>
              </a:rPr>
              <a:t>是否会越来越少?</a:t>
            </a:r>
            <a:endParaRPr sz="3200">
              <a:latin typeface="楷体" panose="02010609060101010101" charset="-122"/>
              <a:ea typeface="楷体" panose="02010609060101010101" charset="-122"/>
              <a:cs typeface="楷体" panose="02010609060101010101" charset="-122"/>
              <a:sym typeface="+mn-ea"/>
            </a:endParaRPr>
          </a:p>
          <a:p>
            <a:pPr indent="326390" fontAlgn="auto">
              <a:lnSpc>
                <a:spcPct val="140000"/>
              </a:lnSpc>
            </a:pPr>
            <a:r>
              <a:rPr lang="en-US" sz="3200">
                <a:latin typeface="宋体" panose="02010600030101010101" pitchFamily="2" charset="-122"/>
                <a:ea typeface="宋体" panose="02010600030101010101" pitchFamily="2" charset="-122"/>
                <a:cs typeface="宋体" panose="02010600030101010101" pitchFamily="2" charset="-122"/>
                <a:sym typeface="+mn-ea"/>
              </a:rPr>
              <a:t>  </a:t>
            </a:r>
            <a:r>
              <a:rPr sz="3200">
                <a:highlight>
                  <a:srgbClr val="00FFFF"/>
                </a:highlight>
                <a:latin typeface="宋体" panose="02010600030101010101" pitchFamily="2" charset="-122"/>
                <a:ea typeface="宋体" panose="02010600030101010101" pitchFamily="2" charset="-122"/>
                <a:cs typeface="宋体" panose="02010600030101010101" pitchFamily="2" charset="-122"/>
                <a:sym typeface="+mn-ea"/>
              </a:rPr>
              <a:t>以上材料</a:t>
            </a:r>
            <a:r>
              <a:rPr sz="3200">
                <a:latin typeface="宋体" panose="02010600030101010101" pitchFamily="2" charset="-122"/>
                <a:ea typeface="宋体" panose="02010600030101010101" pitchFamily="2" charset="-122"/>
                <a:cs typeface="宋体" panose="02010600030101010101" pitchFamily="2" charset="-122"/>
                <a:sym typeface="+mn-ea"/>
              </a:rPr>
              <a:t>引发了你怎样的</a:t>
            </a:r>
            <a:r>
              <a:rPr sz="32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联想</a:t>
            </a:r>
            <a:r>
              <a:rPr sz="3200">
                <a:latin typeface="宋体" panose="02010600030101010101" pitchFamily="2" charset="-122"/>
                <a:ea typeface="宋体" panose="02010600030101010101" pitchFamily="2" charset="-122"/>
                <a:cs typeface="宋体" panose="02010600030101010101" pitchFamily="2" charset="-122"/>
                <a:sym typeface="+mn-ea"/>
              </a:rPr>
              <a:t>和</a:t>
            </a:r>
            <a:r>
              <a:rPr sz="32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思考</a:t>
            </a:r>
            <a:r>
              <a:rPr lang="zh-CN" sz="3200">
                <a:latin typeface="宋体" panose="02010600030101010101" pitchFamily="2" charset="-122"/>
                <a:ea typeface="宋体" panose="02010600030101010101" pitchFamily="2" charset="-122"/>
                <a:cs typeface="宋体" panose="02010600030101010101" pitchFamily="2" charset="-122"/>
                <a:sym typeface="+mn-ea"/>
              </a:rPr>
              <a:t>？</a:t>
            </a:r>
            <a:r>
              <a:rPr sz="3200">
                <a:latin typeface="宋体" panose="02010600030101010101" pitchFamily="2" charset="-122"/>
                <a:ea typeface="宋体" panose="02010600030101010101" pitchFamily="2" charset="-122"/>
                <a:cs typeface="宋体" panose="02010600030101010101" pitchFamily="2" charset="-122"/>
                <a:sym typeface="+mn-ea"/>
              </a:rPr>
              <a:t>请写一篇文章。</a:t>
            </a:r>
            <a:endParaRPr sz="3200">
              <a:latin typeface="宋体" panose="02010600030101010101" pitchFamily="2" charset="-122"/>
              <a:ea typeface="宋体" panose="02010600030101010101" pitchFamily="2" charset="-122"/>
              <a:cs typeface="宋体" panose="02010600030101010101" pitchFamily="2" charset="-122"/>
              <a:sym typeface="+mn-ea"/>
            </a:endParaRPr>
          </a:p>
          <a:p>
            <a:pPr indent="326390" fontAlgn="auto">
              <a:lnSpc>
                <a:spcPct val="140000"/>
              </a:lnSpc>
            </a:pPr>
            <a:r>
              <a:rPr lang="en-US" sz="3200">
                <a:latin typeface="宋体" panose="02010600030101010101" pitchFamily="2" charset="-122"/>
                <a:ea typeface="宋体" panose="02010600030101010101" pitchFamily="2" charset="-122"/>
                <a:cs typeface="宋体" panose="02010600030101010101" pitchFamily="2" charset="-122"/>
                <a:sym typeface="+mn-ea"/>
              </a:rPr>
              <a:t>  </a:t>
            </a:r>
            <a:r>
              <a:rPr sz="3200">
                <a:latin typeface="宋体" panose="02010600030101010101" pitchFamily="2" charset="-122"/>
                <a:ea typeface="宋体" panose="02010600030101010101" pitchFamily="2" charset="-122"/>
                <a:cs typeface="宋体" panose="02010600030101010101" pitchFamily="2" charset="-122"/>
                <a:sym typeface="+mn-ea"/>
              </a:rPr>
              <a:t>要求：选准角度，确定立意，明确文体，自拟标题；不要套作，不得抄袭；不得泄露个人信息；不少于800字。</a:t>
            </a:r>
            <a:endParaRPr sz="32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 name="文本框 1"/>
          <p:cNvSpPr txBox="1"/>
          <p:nvPr/>
        </p:nvSpPr>
        <p:spPr>
          <a:xfrm>
            <a:off x="4137660" y="179070"/>
            <a:ext cx="6096000" cy="706755"/>
          </a:xfrm>
          <a:prstGeom prst="rect">
            <a:avLst/>
          </a:prstGeom>
          <a:noFill/>
        </p:spPr>
        <p:txBody>
          <a:bodyPr wrap="square" rtlCol="0" anchor="t">
            <a:spAutoFit/>
          </a:bodyPr>
          <a:p>
            <a:r>
              <a:rPr lang="en-US" altLang="zh-CN" sz="4000" b="1" dirty="0">
                <a:solidFill>
                  <a:schemeClr val="tx1">
                    <a:lumMod val="75000"/>
                    <a:lumOff val="25000"/>
                  </a:schemeClr>
                </a:solidFill>
                <a:latin typeface="+mn-ea"/>
                <a:cs typeface="+mn-ea"/>
                <a:sym typeface="+mn-lt"/>
              </a:rPr>
              <a:t>2024</a:t>
            </a:r>
            <a:r>
              <a:rPr lang="zh-CN" altLang="en-US" sz="4000" b="1" dirty="0">
                <a:solidFill>
                  <a:schemeClr val="tx1">
                    <a:lumMod val="75000"/>
                    <a:lumOff val="25000"/>
                  </a:schemeClr>
                </a:solidFill>
                <a:latin typeface="+mn-ea"/>
                <a:cs typeface="+mn-ea"/>
                <a:sym typeface="+mn-lt"/>
              </a:rPr>
              <a:t>年高考新课标</a:t>
            </a:r>
            <a:r>
              <a:rPr lang="zh-CN" altLang="en-US" sz="4000" b="1" dirty="0">
                <a:solidFill>
                  <a:srgbClr val="10534B"/>
                </a:solidFill>
                <a:latin typeface="+mn-ea"/>
                <a:cs typeface="+mn-ea"/>
                <a:sym typeface="+mn-lt"/>
              </a:rPr>
              <a:t>Ⅰ</a:t>
            </a:r>
            <a:r>
              <a:rPr lang="zh-CN" altLang="en-US" sz="4000" b="1" dirty="0">
                <a:solidFill>
                  <a:schemeClr val="tx1">
                    <a:lumMod val="75000"/>
                    <a:lumOff val="25000"/>
                  </a:schemeClr>
                </a:solidFill>
                <a:latin typeface="+mn-ea"/>
                <a:cs typeface="+mn-ea"/>
                <a:sym typeface="+mn-lt"/>
              </a:rPr>
              <a:t>卷</a:t>
            </a:r>
            <a:endParaRPr lang="zh-CN" altLang="en-US" sz="4000" b="1" dirty="0">
              <a:solidFill>
                <a:schemeClr val="tx1">
                  <a:lumMod val="75000"/>
                  <a:lumOff val="25000"/>
                </a:schemeClr>
              </a:solidFill>
              <a:latin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41630" y="224155"/>
            <a:ext cx="6096000" cy="481330"/>
          </a:xfrm>
          <a:prstGeom prst="rect">
            <a:avLst/>
          </a:prstGeom>
          <a:noFill/>
        </p:spPr>
        <p:txBody>
          <a:bodyPr wrap="square" rtlCol="0" anchor="t">
            <a:spAutoFit/>
          </a:bodyPr>
          <a:p>
            <a:pPr indent="0"/>
            <a:r>
              <a:rPr lang="zh-CN" sz="2540" b="1">
                <a:solidFill>
                  <a:srgbClr val="FF0000"/>
                </a:solidFill>
                <a:ea typeface="宋体" panose="02010600030101010101" pitchFamily="2" charset="-122"/>
                <a:sym typeface="+mn-ea"/>
              </a:rPr>
              <a:t>【小结】</a:t>
            </a:r>
            <a:endParaRPr lang="zh-CN" altLang="en-US" sz="2540" b="1">
              <a:solidFill>
                <a:srgbClr val="FF0000"/>
              </a:solidFill>
              <a:ea typeface="宋体" panose="02010600030101010101" pitchFamily="2" charset="-122"/>
              <a:sym typeface="+mn-ea"/>
            </a:endParaRPr>
          </a:p>
        </p:txBody>
      </p:sp>
      <p:sp>
        <p:nvSpPr>
          <p:cNvPr id="3" name="文本框 2"/>
          <p:cNvSpPr txBox="1"/>
          <p:nvPr/>
        </p:nvSpPr>
        <p:spPr>
          <a:xfrm>
            <a:off x="548005" y="822960"/>
            <a:ext cx="9246235" cy="481330"/>
          </a:xfrm>
          <a:prstGeom prst="rect">
            <a:avLst/>
          </a:prstGeom>
          <a:noFill/>
        </p:spPr>
        <p:txBody>
          <a:bodyPr wrap="square" rtlCol="0" anchor="t">
            <a:spAutoFit/>
          </a:bodyPr>
          <a:p>
            <a:r>
              <a:rPr lang="zh-CN" altLang="en-US" sz="2540" b="1">
                <a:solidFill>
                  <a:srgbClr val="FF0000"/>
                </a:solidFill>
                <a:ea typeface="宋体" panose="02010600030101010101" pitchFamily="2" charset="-122"/>
                <a:sym typeface="+mn-ea"/>
              </a:rPr>
              <a:t>本题的写作要点</a:t>
            </a:r>
            <a:endParaRPr lang="zh-CN" altLang="en-US" sz="2540" b="1">
              <a:solidFill>
                <a:srgbClr val="FF0000"/>
              </a:solidFill>
              <a:ea typeface="宋体" panose="02010600030101010101" pitchFamily="2" charset="-122"/>
              <a:sym typeface="+mn-ea"/>
            </a:endParaRPr>
          </a:p>
        </p:txBody>
      </p:sp>
      <p:sp>
        <p:nvSpPr>
          <p:cNvPr id="4" name="文本框 3"/>
          <p:cNvSpPr txBox="1"/>
          <p:nvPr/>
        </p:nvSpPr>
        <p:spPr>
          <a:xfrm>
            <a:off x="233680" y="1652270"/>
            <a:ext cx="5937885" cy="460375"/>
          </a:xfrm>
          <a:prstGeom prst="rect">
            <a:avLst/>
          </a:prstGeom>
          <a:noFill/>
        </p:spPr>
        <p:txBody>
          <a:bodyPr wrap="square" rtlCol="0">
            <a:spAutoFit/>
          </a:bodyPr>
          <a:p>
            <a:r>
              <a:rPr lang="en-US" altLang="zh-CN" sz="2400">
                <a:latin typeface="黑体" panose="02010609060101010101" charset="-122"/>
                <a:ea typeface="黑体" panose="02010609060101010101" charset="-122"/>
                <a:cs typeface="黑体" panose="02010609060101010101" charset="-122"/>
              </a:rPr>
              <a:t>1</a:t>
            </a:r>
            <a:r>
              <a:rPr lang="zh-CN" altLang="en-US" sz="2400">
                <a:latin typeface="黑体" panose="02010609060101010101" charset="-122"/>
                <a:ea typeface="黑体" panose="02010609060101010101" charset="-122"/>
                <a:cs typeface="黑体" panose="02010609060101010101" charset="-122"/>
              </a:rPr>
              <a:t>、</a:t>
            </a:r>
            <a:r>
              <a:rPr lang="zh-CN" sz="2400">
                <a:latin typeface="黑体" panose="02010609060101010101" charset="-122"/>
                <a:ea typeface="黑体" panose="02010609060101010101" charset="-122"/>
                <a:cs typeface="黑体" panose="02010609060101010101" charset="-122"/>
              </a:rPr>
              <a:t>回应问题</a:t>
            </a:r>
            <a:r>
              <a:rPr lang="zh-CN" altLang="en-US" sz="2400">
                <a:latin typeface="黑体" panose="02010609060101010101" charset="-122"/>
                <a:ea typeface="黑体" panose="02010609060101010101" charset="-122"/>
                <a:cs typeface="黑体" panose="02010609060101010101" charset="-122"/>
              </a:rPr>
              <a:t>：我们的问题是否会越来越少？</a:t>
            </a:r>
            <a:endParaRPr lang="zh-CN" altLang="en-US" sz="2400">
              <a:latin typeface="黑体" panose="02010609060101010101" charset="-122"/>
              <a:ea typeface="黑体" panose="02010609060101010101" charset="-122"/>
              <a:cs typeface="黑体" panose="02010609060101010101" charset="-122"/>
            </a:endParaRPr>
          </a:p>
        </p:txBody>
      </p:sp>
      <p:sp>
        <p:nvSpPr>
          <p:cNvPr id="5" name="文本框 4"/>
          <p:cNvSpPr txBox="1"/>
          <p:nvPr/>
        </p:nvSpPr>
        <p:spPr>
          <a:xfrm>
            <a:off x="1073785" y="2459990"/>
            <a:ext cx="4069080" cy="1938020"/>
          </a:xfrm>
          <a:prstGeom prst="rect">
            <a:avLst/>
          </a:prstGeom>
          <a:noFill/>
        </p:spPr>
        <p:txBody>
          <a:bodyPr wrap="square" rtlCol="0">
            <a:spAutoFit/>
          </a:bodyPr>
          <a:p>
            <a:r>
              <a:rPr lang="zh-CN" sz="2400">
                <a:latin typeface="黑体" panose="02010609060101010101" charset="-122"/>
                <a:ea typeface="黑体" panose="02010609060101010101" charset="-122"/>
                <a:cs typeface="黑体" panose="02010609060101010101" charset="-122"/>
              </a:rPr>
              <a:t>立意选择</a:t>
            </a:r>
            <a:r>
              <a:rPr lang="zh-CN" altLang="en-US" sz="2400">
                <a:latin typeface="黑体" panose="02010609060101010101" charset="-122"/>
                <a:ea typeface="黑体" panose="02010609060101010101" charset="-122"/>
                <a:cs typeface="黑体" panose="02010609060101010101" charset="-122"/>
              </a:rPr>
              <a:t>：</a:t>
            </a:r>
            <a:endParaRPr lang="zh-CN" altLang="en-US" sz="2400">
              <a:latin typeface="黑体" panose="02010609060101010101" charset="-122"/>
              <a:ea typeface="黑体" panose="02010609060101010101" charset="-122"/>
              <a:cs typeface="黑体" panose="02010609060101010101" charset="-122"/>
            </a:endParaRPr>
          </a:p>
          <a:p>
            <a:r>
              <a:rPr lang="zh-CN" altLang="en-US" sz="2400">
                <a:latin typeface="黑体" panose="02010609060101010101" charset="-122"/>
                <a:ea typeface="黑体" panose="02010609060101010101" charset="-122"/>
                <a:cs typeface="黑体" panose="02010609060101010101" charset="-122"/>
              </a:rPr>
              <a:t>①会。</a:t>
            </a:r>
            <a:endParaRPr lang="zh-CN" altLang="en-US" sz="2400">
              <a:latin typeface="黑体" panose="02010609060101010101" charset="-122"/>
              <a:ea typeface="黑体" panose="02010609060101010101" charset="-122"/>
              <a:cs typeface="黑体" panose="02010609060101010101" charset="-122"/>
            </a:endParaRPr>
          </a:p>
          <a:p>
            <a:r>
              <a:rPr lang="zh-CN" altLang="en-US" sz="2400">
                <a:latin typeface="黑体" panose="02010609060101010101" charset="-122"/>
                <a:ea typeface="黑体" panose="02010609060101010101" charset="-122"/>
                <a:cs typeface="黑体" panose="02010609060101010101" charset="-122"/>
              </a:rPr>
              <a:t>②不会。</a:t>
            </a:r>
            <a:endParaRPr lang="zh-CN" altLang="en-US" sz="2400">
              <a:latin typeface="黑体" panose="02010609060101010101" charset="-122"/>
              <a:ea typeface="黑体" panose="02010609060101010101" charset="-122"/>
              <a:cs typeface="黑体" panose="02010609060101010101" charset="-122"/>
            </a:endParaRPr>
          </a:p>
          <a:p>
            <a:r>
              <a:rPr lang="zh-CN" altLang="en-US" sz="2400">
                <a:latin typeface="黑体" panose="02010609060101010101" charset="-122"/>
                <a:ea typeface="黑体" panose="02010609060101010101" charset="-122"/>
                <a:cs typeface="黑体" panose="02010609060101010101" charset="-122"/>
              </a:rPr>
              <a:t>③辩证分析：一部分问题会，一部分问题不会。</a:t>
            </a:r>
            <a:endParaRPr lang="zh-CN" altLang="en-US" sz="2400">
              <a:latin typeface="黑体" panose="02010609060101010101" charset="-122"/>
              <a:ea typeface="黑体" panose="02010609060101010101" charset="-122"/>
              <a:cs typeface="黑体" panose="02010609060101010101" charset="-122"/>
            </a:endParaRPr>
          </a:p>
        </p:txBody>
      </p:sp>
      <p:sp>
        <p:nvSpPr>
          <p:cNvPr id="6" name="文本框 5"/>
          <p:cNvSpPr txBox="1"/>
          <p:nvPr/>
        </p:nvSpPr>
        <p:spPr>
          <a:xfrm>
            <a:off x="6171565" y="2533015"/>
            <a:ext cx="5937885" cy="460375"/>
          </a:xfrm>
          <a:prstGeom prst="rect">
            <a:avLst/>
          </a:prstGeom>
          <a:noFill/>
        </p:spPr>
        <p:txBody>
          <a:bodyPr wrap="square" rtlCol="0">
            <a:spAutoFit/>
          </a:bodyPr>
          <a:p>
            <a:r>
              <a:rPr lang="en-US" altLang="zh-CN" sz="2400">
                <a:latin typeface="黑体" panose="02010609060101010101" charset="-122"/>
                <a:ea typeface="黑体" panose="02010609060101010101" charset="-122"/>
                <a:cs typeface="黑体" panose="02010609060101010101" charset="-122"/>
              </a:rPr>
              <a:t>2</a:t>
            </a:r>
            <a:r>
              <a:rPr lang="zh-CN" altLang="en-US" sz="2400">
                <a:latin typeface="黑体" panose="02010609060101010101" charset="-122"/>
                <a:ea typeface="黑体" panose="02010609060101010101" charset="-122"/>
                <a:cs typeface="黑体" panose="02010609060101010101" charset="-122"/>
              </a:rPr>
              <a:t>、</a:t>
            </a:r>
            <a:r>
              <a:rPr lang="zh-CN" sz="2400">
                <a:latin typeface="黑体" panose="02010609060101010101" charset="-122"/>
                <a:ea typeface="黑体" panose="02010609060101010101" charset="-122"/>
                <a:cs typeface="黑体" panose="02010609060101010101" charset="-122"/>
              </a:rPr>
              <a:t>分析</a:t>
            </a:r>
            <a:r>
              <a:rPr lang="zh-CN" altLang="en-US" sz="2400">
                <a:latin typeface="黑体" panose="02010609060101010101" charset="-122"/>
                <a:ea typeface="黑体" panose="02010609060101010101" charset="-122"/>
                <a:cs typeface="黑体" panose="02010609060101010101" charset="-122"/>
              </a:rPr>
              <a:t>：为什么会</a:t>
            </a:r>
            <a:r>
              <a:rPr lang="en-US" altLang="zh-CN" sz="2400">
                <a:latin typeface="黑体" panose="02010609060101010101" charset="-122"/>
                <a:ea typeface="黑体" panose="02010609060101010101" charset="-122"/>
                <a:cs typeface="黑体" panose="02010609060101010101" charset="-122"/>
              </a:rPr>
              <a:t>/</a:t>
            </a:r>
            <a:r>
              <a:rPr lang="zh-CN" altLang="en-US" sz="2400">
                <a:latin typeface="黑体" panose="02010609060101010101" charset="-122"/>
                <a:ea typeface="黑体" panose="02010609060101010101" charset="-122"/>
                <a:cs typeface="黑体" panose="02010609060101010101" charset="-122"/>
              </a:rPr>
              <a:t>不会？（重点）</a:t>
            </a:r>
            <a:endParaRPr lang="zh-CN" altLang="en-US" sz="2400">
              <a:latin typeface="黑体" panose="02010609060101010101" charset="-122"/>
              <a:ea typeface="黑体" panose="02010609060101010101" charset="-122"/>
              <a:cs typeface="黑体" panose="02010609060101010101" charset="-122"/>
            </a:endParaRPr>
          </a:p>
        </p:txBody>
      </p:sp>
      <p:sp>
        <p:nvSpPr>
          <p:cNvPr id="7" name="文本框 6"/>
          <p:cNvSpPr txBox="1"/>
          <p:nvPr/>
        </p:nvSpPr>
        <p:spPr>
          <a:xfrm>
            <a:off x="6357620" y="3429000"/>
            <a:ext cx="4553585" cy="3415030"/>
          </a:xfrm>
          <a:prstGeom prst="rect">
            <a:avLst/>
          </a:prstGeom>
          <a:noFill/>
        </p:spPr>
        <p:txBody>
          <a:bodyPr wrap="square" rtlCol="0">
            <a:spAutoFit/>
          </a:bodyPr>
          <a:p>
            <a:r>
              <a:rPr lang="zh-CN" sz="2400">
                <a:latin typeface="黑体" panose="02010609060101010101" charset="-122"/>
                <a:ea typeface="黑体" panose="02010609060101010101" charset="-122"/>
                <a:cs typeface="黑体" panose="02010609060101010101" charset="-122"/>
              </a:rPr>
              <a:t>分析方向</a:t>
            </a:r>
            <a:r>
              <a:rPr lang="zh-CN" altLang="en-US" sz="2400">
                <a:latin typeface="黑体" panose="02010609060101010101" charset="-122"/>
                <a:ea typeface="黑体" panose="02010609060101010101" charset="-122"/>
                <a:cs typeface="黑体" panose="02010609060101010101" charset="-122"/>
              </a:rPr>
              <a:t>：</a:t>
            </a:r>
            <a:endParaRPr lang="zh-CN" altLang="en-US" sz="2400">
              <a:latin typeface="黑体" panose="02010609060101010101" charset="-122"/>
              <a:ea typeface="黑体" panose="02010609060101010101" charset="-122"/>
              <a:cs typeface="黑体" panose="02010609060101010101" charset="-122"/>
            </a:endParaRPr>
          </a:p>
          <a:p>
            <a:r>
              <a:rPr lang="zh-CN" altLang="en-US" sz="2400">
                <a:latin typeface="黑体" panose="02010609060101010101" charset="-122"/>
                <a:ea typeface="黑体" panose="02010609060101010101" charset="-122"/>
                <a:cs typeface="黑体" panose="02010609060101010101" charset="-122"/>
              </a:rPr>
              <a:t>①互联网、人工智能方面的原因</a:t>
            </a:r>
            <a:endParaRPr lang="zh-CN" altLang="en-US" sz="2400">
              <a:latin typeface="黑体" panose="02010609060101010101" charset="-122"/>
              <a:ea typeface="黑体" panose="02010609060101010101" charset="-122"/>
              <a:cs typeface="黑体" panose="02010609060101010101" charset="-122"/>
            </a:endParaRPr>
          </a:p>
          <a:p>
            <a:r>
              <a:rPr lang="zh-CN" altLang="en-US" sz="2400">
                <a:latin typeface="楷体" panose="02010609060101010101" charset="-122"/>
                <a:ea typeface="楷体" panose="02010609060101010101" charset="-122"/>
                <a:cs typeface="黑体" panose="02010609060101010101" charset="-122"/>
              </a:rPr>
              <a:t>回答者，非提问者；答案有错；解决问题的局限性</a:t>
            </a:r>
            <a:endParaRPr lang="zh-CN" altLang="en-US" sz="2400">
              <a:latin typeface="楷体" panose="02010609060101010101" charset="-122"/>
              <a:ea typeface="楷体" panose="02010609060101010101" charset="-122"/>
              <a:cs typeface="黑体" panose="02010609060101010101" charset="-122"/>
            </a:endParaRPr>
          </a:p>
          <a:p>
            <a:r>
              <a:rPr lang="zh-CN" altLang="en-US" sz="2400">
                <a:latin typeface="黑体" panose="02010609060101010101" charset="-122"/>
                <a:ea typeface="黑体" panose="02010609060101010101" charset="-122"/>
                <a:cs typeface="黑体" panose="02010609060101010101" charset="-122"/>
              </a:rPr>
              <a:t>②人类方面的原因</a:t>
            </a:r>
            <a:endParaRPr lang="zh-CN" altLang="en-US" sz="2400">
              <a:latin typeface="黑体" panose="02010609060101010101" charset="-122"/>
              <a:ea typeface="黑体" panose="02010609060101010101" charset="-122"/>
              <a:cs typeface="黑体" panose="02010609060101010101" charset="-122"/>
            </a:endParaRPr>
          </a:p>
          <a:p>
            <a:r>
              <a:rPr lang="zh-CN" altLang="en-US" sz="2400">
                <a:latin typeface="楷体" panose="02010609060101010101" charset="-122"/>
                <a:ea typeface="楷体" panose="02010609060101010101" charset="-122"/>
                <a:cs typeface="黑体" panose="02010609060101010101" charset="-122"/>
              </a:rPr>
              <a:t>答案有限（标准），人类的思想无边界；人类有温度、有情感；人类当追求进步</a:t>
            </a:r>
            <a:endParaRPr lang="zh-CN" altLang="en-US" sz="2400">
              <a:latin typeface="楷体" panose="02010609060101010101" charset="-122"/>
              <a:ea typeface="楷体" panose="02010609060101010101" charset="-122"/>
              <a:cs typeface="黑体" panose="02010609060101010101" charset="-122"/>
            </a:endParaRPr>
          </a:p>
          <a:p>
            <a:r>
              <a:rPr lang="zh-CN" altLang="en-US" sz="2400">
                <a:latin typeface="黑体" panose="02010609060101010101" charset="-122"/>
                <a:ea typeface="黑体" panose="02010609060101010101" charset="-122"/>
                <a:cs typeface="黑体" panose="02010609060101010101" charset="-122"/>
              </a:rPr>
              <a:t>③未来与当下的区别（</a:t>
            </a:r>
            <a:r>
              <a:rPr lang="zh-CN" altLang="en-US" sz="2400">
                <a:solidFill>
                  <a:srgbClr val="FF0000"/>
                </a:solidFill>
                <a:latin typeface="黑体" panose="02010609060101010101" charset="-122"/>
                <a:ea typeface="黑体" panose="02010609060101010101" charset="-122"/>
                <a:cs typeface="黑体" panose="02010609060101010101" charset="-122"/>
              </a:rPr>
              <a:t>时</a:t>
            </a:r>
            <a:r>
              <a:rPr lang="zh-CN" altLang="en-US" sz="2400">
                <a:latin typeface="黑体" panose="02010609060101010101" charset="-122"/>
                <a:ea typeface="黑体" panose="02010609060101010101" charset="-122"/>
                <a:cs typeface="黑体" panose="02010609060101010101" charset="-122"/>
              </a:rPr>
              <a:t>过</a:t>
            </a:r>
            <a:r>
              <a:rPr lang="zh-CN" altLang="en-US" sz="2400">
                <a:solidFill>
                  <a:srgbClr val="FF0000"/>
                </a:solidFill>
                <a:latin typeface="黑体" panose="02010609060101010101" charset="-122"/>
                <a:ea typeface="黑体" panose="02010609060101010101" charset="-122"/>
                <a:cs typeface="黑体" panose="02010609060101010101" charset="-122"/>
              </a:rPr>
              <a:t>境</a:t>
            </a:r>
            <a:r>
              <a:rPr lang="zh-CN" altLang="en-US" sz="2400">
                <a:latin typeface="黑体" panose="02010609060101010101" charset="-122"/>
                <a:ea typeface="黑体" panose="02010609060101010101" charset="-122"/>
                <a:cs typeface="黑体" panose="02010609060101010101" charset="-122"/>
              </a:rPr>
              <a:t>迁）</a:t>
            </a:r>
            <a:endParaRPr lang="zh-CN" altLang="en-US" sz="2400">
              <a:latin typeface="黑体" panose="02010609060101010101" charset="-122"/>
              <a:ea typeface="黑体" panose="02010609060101010101" charset="-122"/>
              <a:cs typeface="黑体" panose="02010609060101010101" charset="-122"/>
            </a:endParaRPr>
          </a:p>
        </p:txBody>
      </p:sp>
      <p:sp>
        <p:nvSpPr>
          <p:cNvPr id="10" name="文本框 9"/>
          <p:cNvSpPr txBox="1"/>
          <p:nvPr/>
        </p:nvSpPr>
        <p:spPr>
          <a:xfrm>
            <a:off x="11042015" y="3983355"/>
            <a:ext cx="1035050" cy="2306955"/>
          </a:xfrm>
          <a:prstGeom prst="rect">
            <a:avLst/>
          </a:prstGeom>
          <a:solidFill>
            <a:srgbClr val="FFFF00"/>
          </a:solidFill>
        </p:spPr>
        <p:txBody>
          <a:bodyPr wrap="square" rtlCol="0" anchor="t">
            <a:spAutoFit/>
          </a:bodyPr>
          <a:p>
            <a:r>
              <a:rPr lang="zh-CN" altLang="en-US" sz="2400">
                <a:latin typeface="黑体" panose="02010609060101010101" charset="-122"/>
                <a:ea typeface="黑体" panose="02010609060101010101" charset="-122"/>
                <a:cs typeface="黑体" panose="02010609060101010101" charset="-122"/>
                <a:sym typeface="+mn-ea"/>
              </a:rPr>
              <a:t>天地人；主客观；内外因</a:t>
            </a:r>
            <a:endParaRPr lang="zh-CN" altLang="en-US" sz="2400">
              <a:latin typeface="黑体" panose="02010609060101010101" charset="-122"/>
              <a:ea typeface="黑体" panose="02010609060101010101" charset="-122"/>
              <a:cs typeface="黑体" panose="02010609060101010101" charset="-122"/>
              <a:sym typeface="+mn-ea"/>
            </a:endParaRPr>
          </a:p>
        </p:txBody>
      </p:sp>
      <p:sp>
        <p:nvSpPr>
          <p:cNvPr id="11" name="文本框 10"/>
          <p:cNvSpPr txBox="1"/>
          <p:nvPr/>
        </p:nvSpPr>
        <p:spPr>
          <a:xfrm>
            <a:off x="233680" y="5553710"/>
            <a:ext cx="5937885" cy="829945"/>
          </a:xfrm>
          <a:prstGeom prst="rect">
            <a:avLst/>
          </a:prstGeom>
          <a:noFill/>
        </p:spPr>
        <p:txBody>
          <a:bodyPr wrap="square" rtlCol="0">
            <a:spAutoFit/>
          </a:bodyPr>
          <a:p>
            <a:r>
              <a:rPr lang="en-US" altLang="zh-CN" sz="2400">
                <a:latin typeface="黑体" panose="02010609060101010101" charset="-122"/>
                <a:ea typeface="黑体" panose="02010609060101010101" charset="-122"/>
                <a:cs typeface="黑体" panose="02010609060101010101" charset="-122"/>
              </a:rPr>
              <a:t>3</a:t>
            </a:r>
            <a:r>
              <a:rPr lang="zh-CN" altLang="en-US" sz="2400">
                <a:latin typeface="黑体" panose="02010609060101010101" charset="-122"/>
                <a:ea typeface="黑体" panose="02010609060101010101" charset="-122"/>
                <a:cs typeface="黑体" panose="02010609060101010101" charset="-122"/>
              </a:rPr>
              <a:t>、</a:t>
            </a:r>
            <a:r>
              <a:rPr lang="zh-CN" sz="2400">
                <a:latin typeface="黑体" panose="02010609060101010101" charset="-122"/>
                <a:ea typeface="黑体" panose="02010609060101010101" charset="-122"/>
                <a:cs typeface="黑体" panose="02010609060101010101" charset="-122"/>
              </a:rPr>
              <a:t>面对会</a:t>
            </a:r>
            <a:r>
              <a:rPr lang="en-US" altLang="zh-CN" sz="2400">
                <a:latin typeface="黑体" panose="02010609060101010101" charset="-122"/>
                <a:ea typeface="黑体" panose="02010609060101010101" charset="-122"/>
                <a:cs typeface="黑体" panose="02010609060101010101" charset="-122"/>
              </a:rPr>
              <a:t>/</a:t>
            </a:r>
            <a:r>
              <a:rPr lang="zh-CN" altLang="en-US" sz="2400">
                <a:latin typeface="黑体" panose="02010609060101010101" charset="-122"/>
                <a:ea typeface="黑体" panose="02010609060101010101" charset="-122"/>
                <a:cs typeface="黑体" panose="02010609060101010101" charset="-122"/>
              </a:rPr>
              <a:t>不会，我们应该怎么做？</a:t>
            </a:r>
            <a:endParaRPr lang="zh-CN" altLang="en-US" sz="2400">
              <a:latin typeface="黑体" panose="02010609060101010101" charset="-122"/>
              <a:ea typeface="黑体" panose="02010609060101010101" charset="-122"/>
              <a:cs typeface="黑体" panose="02010609060101010101" charset="-122"/>
            </a:endParaRPr>
          </a:p>
          <a:p>
            <a:r>
              <a:rPr lang="zh-CN" altLang="en-US" sz="2400">
                <a:latin typeface="楷体" panose="02010609060101010101" charset="-122"/>
                <a:ea typeface="楷体" panose="02010609060101010101" charset="-122"/>
                <a:cs typeface="黑体" panose="02010609060101010101" charset="-122"/>
              </a:rPr>
              <a:t>身份意识，责任意识</a:t>
            </a:r>
            <a:endParaRPr lang="zh-CN" altLang="en-US" sz="2400">
              <a:latin typeface="楷体" panose="02010609060101010101" charset="-122"/>
              <a:ea typeface="楷体" panose="02010609060101010101" charset="-122"/>
              <a:cs typeface="黑体" panose="02010609060101010101" charset="-122"/>
            </a:endParaRPr>
          </a:p>
        </p:txBody>
      </p:sp>
      <p:sp>
        <p:nvSpPr>
          <p:cNvPr id="12" name="文本框 11"/>
          <p:cNvSpPr txBox="1"/>
          <p:nvPr/>
        </p:nvSpPr>
        <p:spPr>
          <a:xfrm>
            <a:off x="5438140" y="35560"/>
            <a:ext cx="6753860" cy="1568450"/>
          </a:xfrm>
          <a:prstGeom prst="rect">
            <a:avLst/>
          </a:prstGeom>
          <a:noFill/>
          <a:ln>
            <a:solidFill>
              <a:srgbClr val="FF0000"/>
            </a:solidFill>
          </a:ln>
        </p:spPr>
        <p:txBody>
          <a:bodyPr wrap="square" rtlCol="0">
            <a:spAutoFit/>
          </a:bodyPr>
          <a:p>
            <a:r>
              <a:rPr lang="zh-CN" sz="2400">
                <a:latin typeface="黑体" panose="02010609060101010101" charset="-122"/>
                <a:ea typeface="黑体" panose="02010609060101010101" charset="-122"/>
                <a:cs typeface="黑体" panose="02010609060101010101" charset="-122"/>
              </a:rPr>
              <a:t>依据自己的实际，选择自己最有把握的角度进行分析：</a:t>
            </a:r>
            <a:endParaRPr lang="zh-CN" sz="2400">
              <a:latin typeface="黑体" panose="02010609060101010101" charset="-122"/>
              <a:ea typeface="黑体" panose="02010609060101010101" charset="-122"/>
              <a:cs typeface="黑体" panose="02010609060101010101" charset="-122"/>
            </a:endParaRPr>
          </a:p>
          <a:p>
            <a:r>
              <a:rPr lang="zh-CN" sz="2400">
                <a:latin typeface="黑体" panose="02010609060101010101" charset="-122"/>
                <a:ea typeface="黑体" panose="02010609060101010101" charset="-122"/>
                <a:cs typeface="黑体" panose="02010609060101010101" charset="-122"/>
              </a:rPr>
              <a:t>①主要从互联网的角度；②主要从人工智能的角度；③将互联网和人工智能合二为一</a:t>
            </a:r>
            <a:endParaRPr lang="zh-CN" sz="2400">
              <a:latin typeface="黑体" panose="02010609060101010101" charset="-122"/>
              <a:ea typeface="黑体" panose="02010609060101010101" charset="-122"/>
              <a:cs typeface="黑体" panose="02010609060101010101" charset="-122"/>
            </a:endParaRPr>
          </a:p>
        </p:txBody>
      </p:sp>
      <p:sp>
        <p:nvSpPr>
          <p:cNvPr id="13" name="下箭头 12"/>
          <p:cNvSpPr/>
          <p:nvPr/>
        </p:nvSpPr>
        <p:spPr>
          <a:xfrm>
            <a:off x="2635250" y="2160905"/>
            <a:ext cx="392430" cy="495935"/>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右箭头 13"/>
          <p:cNvSpPr/>
          <p:nvPr/>
        </p:nvSpPr>
        <p:spPr>
          <a:xfrm>
            <a:off x="5142865" y="2533015"/>
            <a:ext cx="795020" cy="46482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下箭头 14"/>
          <p:cNvSpPr/>
          <p:nvPr/>
        </p:nvSpPr>
        <p:spPr>
          <a:xfrm>
            <a:off x="8150860" y="3025775"/>
            <a:ext cx="454025" cy="536575"/>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左箭头 15"/>
          <p:cNvSpPr/>
          <p:nvPr/>
        </p:nvSpPr>
        <p:spPr>
          <a:xfrm>
            <a:off x="5438140" y="5735955"/>
            <a:ext cx="733425" cy="474980"/>
          </a:xfrm>
          <a:prstGeom prst="lef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文本框 7"/>
          <p:cNvSpPr txBox="1"/>
          <p:nvPr/>
        </p:nvSpPr>
        <p:spPr>
          <a:xfrm>
            <a:off x="6903085" y="2182495"/>
            <a:ext cx="5039995" cy="368300"/>
          </a:xfrm>
          <a:prstGeom prst="rect">
            <a:avLst/>
          </a:prstGeom>
          <a:noFill/>
        </p:spPr>
        <p:txBody>
          <a:bodyPr wrap="square" rtlCol="0">
            <a:spAutoFit/>
          </a:bodyPr>
          <a:p>
            <a:r>
              <a:rPr lang="zh-CN" altLang="en-US">
                <a:highlight>
                  <a:srgbClr val="FFFF00"/>
                </a:highlight>
              </a:rPr>
              <a:t>得到答案与问题产生的关系</a:t>
            </a:r>
            <a:endParaRPr lang="zh-CN" altLang="en-US">
              <a:highlight>
                <a:srgbClr val="FFFF00"/>
              </a:highlight>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3660" y="0"/>
            <a:ext cx="6096000" cy="481330"/>
          </a:xfrm>
          <a:prstGeom prst="rect">
            <a:avLst/>
          </a:prstGeom>
          <a:noFill/>
        </p:spPr>
        <p:txBody>
          <a:bodyPr wrap="square" rtlCol="0" anchor="t">
            <a:spAutoFit/>
          </a:bodyPr>
          <a:p>
            <a:r>
              <a:rPr lang="zh-CN" sz="2540" b="1">
                <a:solidFill>
                  <a:srgbClr val="FF0000"/>
                </a:solidFill>
                <a:ea typeface="宋体" panose="02010600030101010101" pitchFamily="2" charset="-122"/>
                <a:sym typeface="+mn-ea"/>
              </a:rPr>
              <a:t>【教师下水作文】</a:t>
            </a:r>
            <a:endParaRPr lang="zh-CN" altLang="en-US" sz="2540" b="1">
              <a:solidFill>
                <a:srgbClr val="FF0000"/>
              </a:solidFill>
              <a:ea typeface="宋体" panose="02010600030101010101" pitchFamily="2" charset="-122"/>
              <a:sym typeface="+mn-ea"/>
            </a:endParaRPr>
          </a:p>
        </p:txBody>
      </p:sp>
      <p:sp>
        <p:nvSpPr>
          <p:cNvPr id="3" name="文本框 2"/>
          <p:cNvSpPr txBox="1"/>
          <p:nvPr/>
        </p:nvSpPr>
        <p:spPr>
          <a:xfrm>
            <a:off x="3277235" y="481013"/>
            <a:ext cx="5080000" cy="521970"/>
          </a:xfrm>
          <a:prstGeom prst="rect">
            <a:avLst/>
          </a:prstGeom>
        </p:spPr>
        <p:txBody>
          <a:bodyPr>
            <a:spAutoFit/>
          </a:bodyPr>
          <a:p>
            <a:pPr marL="0" indent="0" algn="ctr" defTabSz="266700">
              <a:spcAft>
                <a:spcPct val="0"/>
              </a:spcAft>
            </a:pPr>
            <a:r>
              <a:rPr lang="zh-CN" altLang="en-US" sz="2800">
                <a:latin typeface="黑体" panose="02010609060101010101" charset="-122"/>
                <a:ea typeface="黑体" panose="02010609060101010101" charset="-122"/>
              </a:rPr>
              <a:t>智能时代的“问题悖论”</a:t>
            </a:r>
            <a:endParaRPr lang="zh-CN" altLang="en-US" sz="2800">
              <a:latin typeface="黑体" panose="02010609060101010101" charset="-122"/>
              <a:ea typeface="黑体" panose="02010609060101010101" charset="-122"/>
            </a:endParaRPr>
          </a:p>
        </p:txBody>
      </p:sp>
      <p:sp>
        <p:nvSpPr>
          <p:cNvPr id="4" name="文本框 3"/>
          <p:cNvSpPr txBox="1"/>
          <p:nvPr/>
        </p:nvSpPr>
        <p:spPr>
          <a:xfrm>
            <a:off x="2987675" y="1190625"/>
            <a:ext cx="5988050" cy="460375"/>
          </a:xfrm>
          <a:prstGeom prst="rect">
            <a:avLst/>
          </a:prstGeom>
        </p:spPr>
        <p:txBody>
          <a:bodyPr wrap="square">
            <a:spAutoFit/>
          </a:bodyPr>
          <a:p>
            <a:pPr marL="0" indent="0" algn="just" defTabSz="266700">
              <a:spcAft>
                <a:spcPct val="0"/>
              </a:spcAft>
            </a:pPr>
            <a:r>
              <a:rPr lang="zh-CN" altLang="en-US" sz="2400" b="0">
                <a:solidFill>
                  <a:srgbClr val="000000"/>
                </a:solidFill>
                <a:latin typeface="仿宋" panose="02010609060101010101" charset="-122"/>
                <a:ea typeface="仿宋" panose="02010609060101010101" charset="-122"/>
              </a:rPr>
              <a:t>佛山市南海区狮山石门高级中学</a:t>
            </a:r>
            <a:r>
              <a:rPr lang="en-US" altLang="zh-CN" sz="2400" b="0">
                <a:solidFill>
                  <a:srgbClr val="000000"/>
                </a:solidFill>
                <a:latin typeface="仿宋" panose="02010609060101010101" charset="-122"/>
                <a:ea typeface="仿宋" panose="02010609060101010101" charset="-122"/>
              </a:rPr>
              <a:t> </a:t>
            </a:r>
            <a:r>
              <a:rPr lang="zh-CN" altLang="en-US" sz="2400" b="0">
                <a:solidFill>
                  <a:srgbClr val="000000"/>
                </a:solidFill>
                <a:latin typeface="仿宋" panose="02010609060101010101" charset="-122"/>
                <a:ea typeface="仿宋" panose="02010609060101010101" charset="-122"/>
              </a:rPr>
              <a:t>张晓勋</a:t>
            </a:r>
            <a:endParaRPr lang="zh-CN" altLang="en-US" sz="2400" b="0">
              <a:solidFill>
                <a:srgbClr val="000000"/>
              </a:solidFill>
              <a:latin typeface="仿宋" panose="02010609060101010101" charset="-122"/>
              <a:ea typeface="仿宋" panose="02010609060101010101" charset="-122"/>
            </a:endParaRPr>
          </a:p>
        </p:txBody>
      </p:sp>
      <p:sp>
        <p:nvSpPr>
          <p:cNvPr id="6" name="文本框 5"/>
          <p:cNvSpPr txBox="1"/>
          <p:nvPr/>
        </p:nvSpPr>
        <p:spPr>
          <a:xfrm>
            <a:off x="558800" y="1708150"/>
            <a:ext cx="11073765" cy="4523105"/>
          </a:xfrm>
          <a:prstGeom prst="rect">
            <a:avLst/>
          </a:prstGeom>
          <a:noFill/>
        </p:spPr>
        <p:txBody>
          <a:bodyPr wrap="square" rtlCol="0" anchor="t">
            <a:spAutoFit/>
          </a:bodyPr>
          <a:p>
            <a:pPr indent="0" fontAlgn="auto">
              <a:lnSpc>
                <a:spcPct val="150000"/>
              </a:lnSpc>
            </a:pPr>
            <a:r>
              <a:rPr lang="en-US" altLang="zh-CN" sz="2400">
                <a:latin typeface="楷体" panose="02010609060101010101" charset="-122"/>
                <a:ea typeface="楷体" panose="02010609060101010101" charset="-122"/>
                <a:cs typeface="楷体" panose="02010609060101010101" charset="-122"/>
              </a:rPr>
              <a:t>    </a:t>
            </a:r>
            <a:r>
              <a:rPr lang="zh-CN" altLang="en-US" sz="2400">
                <a:latin typeface="楷体" panose="02010609060101010101" charset="-122"/>
                <a:ea typeface="楷体" panose="02010609060101010101" charset="-122"/>
                <a:cs typeface="楷体" panose="02010609060101010101" charset="-122"/>
              </a:rPr>
              <a:t>汽车无人驾驶、异地视频聊天、远程操作手术……这些曾是科幻小说幻想的场景，已越来越多地在我们的日常生活中上演。互联网、人工智能渐渐渗入现实社会的四肢百骸，越来越多的问题能很快得到答案。但吊诡的是，</a:t>
            </a:r>
            <a:r>
              <a:rPr lang="zh-CN" altLang="en-US" sz="2400" b="1" u="sng">
                <a:solidFill>
                  <a:srgbClr val="FF0000"/>
                </a:solidFill>
                <a:highlight>
                  <a:srgbClr val="FFFF00"/>
                </a:highlight>
                <a:latin typeface="楷体" panose="02010609060101010101" charset="-122"/>
                <a:ea typeface="楷体" panose="02010609060101010101" charset="-122"/>
                <a:cs typeface="楷体" panose="02010609060101010101" charset="-122"/>
              </a:rPr>
              <a:t>“问题”</a:t>
            </a:r>
            <a:r>
              <a:rPr lang="zh-CN" altLang="en-US" sz="2400" b="1" u="sng">
                <a:solidFill>
                  <a:srgbClr val="FF0000"/>
                </a:solidFill>
                <a:latin typeface="楷体" panose="02010609060101010101" charset="-122"/>
                <a:ea typeface="楷体" panose="02010609060101010101" charset="-122"/>
                <a:cs typeface="楷体" panose="02010609060101010101" charset="-122"/>
              </a:rPr>
              <a:t>越来越少的同时，</a:t>
            </a:r>
            <a:r>
              <a:rPr lang="zh-CN" altLang="en-US" sz="2400" b="1" u="sng">
                <a:solidFill>
                  <a:srgbClr val="FF0000"/>
                </a:solidFill>
                <a:highlight>
                  <a:srgbClr val="FFFF00"/>
                </a:highlight>
                <a:latin typeface="楷体" panose="02010609060101010101" charset="-122"/>
                <a:ea typeface="楷体" panose="02010609060101010101" charset="-122"/>
                <a:cs typeface="楷体" panose="02010609060101010101" charset="-122"/>
              </a:rPr>
              <a:t>“问题”</a:t>
            </a:r>
            <a:r>
              <a:rPr lang="zh-CN" altLang="en-US" sz="2400" b="1" u="sng">
                <a:solidFill>
                  <a:srgbClr val="FF0000"/>
                </a:solidFill>
                <a:latin typeface="楷体" panose="02010609060101010101" charset="-122"/>
                <a:ea typeface="楷体" panose="02010609060101010101" charset="-122"/>
                <a:cs typeface="楷体" panose="02010609060101010101" charset="-122"/>
              </a:rPr>
              <a:t>反而越来越多。</a:t>
            </a:r>
            <a:r>
              <a:rPr lang="zh-CN" altLang="en-US" sz="2400">
                <a:latin typeface="楷体" panose="02010609060101010101" charset="-122"/>
                <a:ea typeface="楷体" panose="02010609060101010101" charset="-122"/>
                <a:cs typeface="楷体" panose="02010609060101010101" charset="-122"/>
              </a:rPr>
              <a:t>这种智能时代的“问题悖论”，值得深思。</a:t>
            </a:r>
            <a:endParaRPr lang="zh-CN" altLang="en-US" sz="2400">
              <a:latin typeface="楷体" panose="02010609060101010101" charset="-122"/>
              <a:ea typeface="楷体" panose="02010609060101010101" charset="-122"/>
              <a:cs typeface="楷体" panose="02010609060101010101" charset="-122"/>
            </a:endParaRPr>
          </a:p>
          <a:p>
            <a:pPr indent="0" fontAlgn="auto">
              <a:lnSpc>
                <a:spcPct val="150000"/>
              </a:lnSpc>
            </a:pPr>
            <a:r>
              <a:rPr lang="en-US" altLang="zh-CN" sz="2400">
                <a:latin typeface="楷体" panose="02010609060101010101" charset="-122"/>
                <a:ea typeface="楷体" panose="02010609060101010101" charset="-122"/>
                <a:cs typeface="楷体" panose="02010609060101010101" charset="-122"/>
              </a:rPr>
              <a:t>    </a:t>
            </a:r>
            <a:r>
              <a:rPr lang="zh-CN" altLang="en-US" sz="2400" b="1" u="sng">
                <a:solidFill>
                  <a:srgbClr val="FF0000"/>
                </a:solidFill>
                <a:latin typeface="楷体" panose="02010609060101010101" charset="-122"/>
                <a:ea typeface="楷体" panose="02010609060101010101" charset="-122"/>
                <a:cs typeface="楷体" panose="02010609060101010101" charset="-122"/>
              </a:rPr>
              <a:t>问题越来越多，是因为智能时代提供的答案会引爆知识链。</a:t>
            </a:r>
            <a:r>
              <a:rPr lang="zh-CN" altLang="en-US" sz="2400">
                <a:latin typeface="楷体" panose="02010609060101010101" charset="-122"/>
                <a:ea typeface="楷体" panose="02010609060101010101" charset="-122"/>
                <a:cs typeface="楷体" panose="02010609060101010101" charset="-122"/>
              </a:rPr>
              <a:t>先前，我们对于问题的求索，耗时费力才找到答案。现在，我们可以上网快速找到答案，并在算法支持下，接收到和答案相似、相关甚至相反的信息，产生新的问题，周而复始，问题呈几何指数爆炸式增长。</a:t>
            </a:r>
            <a:endParaRPr lang="zh-CN" altLang="en-US" sz="2400">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3660" y="0"/>
            <a:ext cx="6096000" cy="481330"/>
          </a:xfrm>
          <a:prstGeom prst="rect">
            <a:avLst/>
          </a:prstGeom>
          <a:noFill/>
        </p:spPr>
        <p:txBody>
          <a:bodyPr wrap="square" rtlCol="0" anchor="t">
            <a:spAutoFit/>
          </a:bodyPr>
          <a:p>
            <a:r>
              <a:rPr lang="zh-CN" sz="2540" b="1">
                <a:solidFill>
                  <a:srgbClr val="FF0000"/>
                </a:solidFill>
                <a:ea typeface="宋体" panose="02010600030101010101" pitchFamily="2" charset="-122"/>
                <a:sym typeface="+mn-ea"/>
              </a:rPr>
              <a:t>【教师下水作文】</a:t>
            </a:r>
            <a:endParaRPr lang="zh-CN" altLang="en-US" sz="2540" b="1">
              <a:solidFill>
                <a:srgbClr val="FF0000"/>
              </a:solidFill>
              <a:ea typeface="宋体" panose="02010600030101010101" pitchFamily="2" charset="-122"/>
              <a:sym typeface="+mn-ea"/>
            </a:endParaRPr>
          </a:p>
        </p:txBody>
      </p:sp>
      <p:sp>
        <p:nvSpPr>
          <p:cNvPr id="4" name="文本框 3"/>
          <p:cNvSpPr txBox="1"/>
          <p:nvPr/>
        </p:nvSpPr>
        <p:spPr>
          <a:xfrm>
            <a:off x="403225" y="807720"/>
            <a:ext cx="11187430" cy="5631180"/>
          </a:xfrm>
          <a:prstGeom prst="rect">
            <a:avLst/>
          </a:prstGeom>
          <a:noFill/>
        </p:spPr>
        <p:txBody>
          <a:bodyPr wrap="square" rtlCol="0" anchor="t">
            <a:spAutoFit/>
          </a:bodyPr>
          <a:p>
            <a:pPr indent="0" fontAlgn="auto">
              <a:lnSpc>
                <a:spcPct val="150000"/>
              </a:lnSpc>
            </a:pPr>
            <a:r>
              <a:rPr lang="en-US" altLang="zh-CN" sz="2400">
                <a:latin typeface="楷体" panose="02010609060101010101" charset="-122"/>
                <a:ea typeface="楷体" panose="02010609060101010101" charset="-122"/>
                <a:cs typeface="楷体" panose="02010609060101010101" charset="-122"/>
              </a:rPr>
              <a:t>    </a:t>
            </a:r>
            <a:r>
              <a:rPr lang="zh-CN" altLang="en-US" sz="2400" b="1" u="sng">
                <a:solidFill>
                  <a:srgbClr val="FF0000"/>
                </a:solidFill>
                <a:latin typeface="楷体" panose="02010609060101010101" charset="-122"/>
                <a:ea typeface="楷体" panose="02010609060101010101" charset="-122"/>
                <a:cs typeface="楷体" panose="02010609060101010101" charset="-122"/>
              </a:rPr>
              <a:t>从更宽泛的意义上说，问题越来越多，还因为智能时代的挑战越来越多。</a:t>
            </a:r>
            <a:r>
              <a:rPr lang="zh-CN" altLang="en-US" sz="2400">
                <a:latin typeface="楷体" panose="02010609060101010101" charset="-122"/>
                <a:ea typeface="楷体" panose="02010609060101010101" charset="-122"/>
                <a:cs typeface="楷体" panose="02010609060101010101" charset="-122"/>
              </a:rPr>
              <a:t>“我们的一切发明和进步，似乎结果是使物质力量成为有智慧的生命，而人的生命则化为愚钝的物质力量。”马克思的这句话至今仍有很强的现实意义。人工智能空前强大的自学能力、越来越快的更新迭代节奏，反衬出人类的滞后无力——我们寒窗苦读十多年，花了几十分钟写的高考作文，也许还比不上AI几秒钟生成的高考作文；专业人员殚精竭虑制作的视频，有可能不如Sora凭文字即可生成的视频……我们忧心忡忡，不得不思考这些问题：“人工智能遍地开花，我们以后都要失业了吗？”“人工智能越来越强大了，我们怎么办？”……</a:t>
            </a:r>
            <a:endParaRPr lang="zh-CN" altLang="en-US" sz="2400">
              <a:latin typeface="楷体" panose="02010609060101010101" charset="-122"/>
              <a:ea typeface="楷体" panose="02010609060101010101" charset="-122"/>
              <a:cs typeface="楷体" panose="02010609060101010101" charset="-122"/>
            </a:endParaRPr>
          </a:p>
          <a:p>
            <a:pPr indent="0" fontAlgn="auto">
              <a:lnSpc>
                <a:spcPct val="150000"/>
              </a:lnSpc>
            </a:pPr>
            <a:r>
              <a:rPr lang="en-US" altLang="zh-CN" sz="2400">
                <a:latin typeface="楷体" panose="02010609060101010101" charset="-122"/>
                <a:ea typeface="楷体" panose="02010609060101010101" charset="-122"/>
                <a:cs typeface="楷体" panose="02010609060101010101" charset="-122"/>
              </a:rPr>
              <a:t>   </a:t>
            </a:r>
            <a:r>
              <a:rPr lang="en-US" altLang="zh-CN" sz="2400" b="1" u="sng">
                <a:solidFill>
                  <a:srgbClr val="FF0000"/>
                </a:solidFill>
                <a:latin typeface="楷体" panose="02010609060101010101" charset="-122"/>
                <a:ea typeface="楷体" panose="02010609060101010101" charset="-122"/>
                <a:cs typeface="楷体" panose="02010609060101010101" charset="-122"/>
              </a:rPr>
              <a:t> </a:t>
            </a:r>
            <a:r>
              <a:rPr lang="zh-CN" altLang="en-US" sz="2400" b="1" u="sng">
                <a:solidFill>
                  <a:srgbClr val="FF0000"/>
                </a:solidFill>
                <a:latin typeface="楷体" panose="02010609060101010101" charset="-122"/>
                <a:ea typeface="楷体" panose="02010609060101010101" charset="-122"/>
                <a:cs typeface="楷体" panose="02010609060101010101" charset="-122"/>
              </a:rPr>
              <a:t>对此，我们要积极面对，在问题与答案的纵横捭阖、进攻退守之间，寻求破解之道。</a:t>
            </a:r>
            <a:endParaRPr lang="zh-CN" altLang="en-US" sz="2400" b="1" u="sng">
              <a:solidFill>
                <a:srgbClr val="FF0000"/>
              </a:solidFill>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3660" y="0"/>
            <a:ext cx="6096000" cy="481330"/>
          </a:xfrm>
          <a:prstGeom prst="rect">
            <a:avLst/>
          </a:prstGeom>
          <a:noFill/>
        </p:spPr>
        <p:txBody>
          <a:bodyPr wrap="square" rtlCol="0" anchor="t">
            <a:spAutoFit/>
          </a:bodyPr>
          <a:p>
            <a:r>
              <a:rPr lang="zh-CN" sz="2540" b="1">
                <a:solidFill>
                  <a:srgbClr val="FF0000"/>
                </a:solidFill>
                <a:ea typeface="宋体" panose="02010600030101010101" pitchFamily="2" charset="-122"/>
                <a:sym typeface="+mn-ea"/>
              </a:rPr>
              <a:t>【教师下水作文】</a:t>
            </a:r>
            <a:endParaRPr lang="zh-CN" altLang="en-US" sz="2540" b="1">
              <a:solidFill>
                <a:srgbClr val="FF0000"/>
              </a:solidFill>
              <a:ea typeface="宋体" panose="02010600030101010101" pitchFamily="2" charset="-122"/>
              <a:sym typeface="+mn-ea"/>
            </a:endParaRPr>
          </a:p>
        </p:txBody>
      </p:sp>
      <p:sp>
        <p:nvSpPr>
          <p:cNvPr id="4" name="文本框 3"/>
          <p:cNvSpPr txBox="1"/>
          <p:nvPr/>
        </p:nvSpPr>
        <p:spPr>
          <a:xfrm>
            <a:off x="403225" y="807720"/>
            <a:ext cx="11187430" cy="5631180"/>
          </a:xfrm>
          <a:prstGeom prst="rect">
            <a:avLst/>
          </a:prstGeom>
          <a:noFill/>
        </p:spPr>
        <p:txBody>
          <a:bodyPr wrap="square" rtlCol="0" anchor="t">
            <a:spAutoFit/>
          </a:bodyPr>
          <a:p>
            <a:pPr indent="0" fontAlgn="auto">
              <a:lnSpc>
                <a:spcPct val="150000"/>
              </a:lnSpc>
            </a:pPr>
            <a:r>
              <a:rPr lang="en-US" altLang="zh-CN" sz="2400">
                <a:latin typeface="楷体" panose="02010609060101010101" charset="-122"/>
                <a:ea typeface="楷体" panose="02010609060101010101" charset="-122"/>
                <a:cs typeface="楷体" panose="02010609060101010101" charset="-122"/>
              </a:rPr>
              <a:t>   </a:t>
            </a:r>
            <a:r>
              <a:rPr lang="en-US" altLang="zh-CN" sz="2400" b="1" u="sng">
                <a:solidFill>
                  <a:srgbClr val="FF0000"/>
                </a:solidFill>
                <a:latin typeface="楷体" panose="02010609060101010101" charset="-122"/>
                <a:ea typeface="楷体" panose="02010609060101010101" charset="-122"/>
                <a:cs typeface="楷体" panose="02010609060101010101" charset="-122"/>
              </a:rPr>
              <a:t> </a:t>
            </a:r>
            <a:r>
              <a:rPr lang="zh-CN" altLang="en-US" sz="2400" b="1" u="sng">
                <a:solidFill>
                  <a:srgbClr val="FF0000"/>
                </a:solidFill>
                <a:latin typeface="楷体" panose="02010609060101010101" charset="-122"/>
                <a:ea typeface="楷体" panose="02010609060101010101" charset="-122"/>
                <a:cs typeface="楷体" panose="02010609060101010101" charset="-122"/>
              </a:rPr>
              <a:t>一方面，我们是“出题者”，人工智能是“答题者”。</a:t>
            </a:r>
            <a:r>
              <a:rPr lang="zh-CN" altLang="en-US" sz="2400">
                <a:latin typeface="楷体" panose="02010609060101010101" charset="-122"/>
                <a:ea typeface="楷体" panose="02010609060101010101" charset="-122"/>
                <a:cs typeface="楷体" panose="02010609060101010101" charset="-122"/>
              </a:rPr>
              <a:t>阿西莫夫“机器人三守则”第一条就是：“机器人必须不危害人类。”这种伦理关系是第一位的。诚如庄子所言，“物物而不物于物”。屈原“天问”、邵雍“渔樵问对”“黄炎培之问”、“李约瑟之问”、“钱学森之问”，如黄钟大吕，至今仍振聋发聩。我们要提出高质量问题，利用人工智能，观照社会现实，在更多维度中探索更优质的答案。</a:t>
            </a:r>
            <a:endParaRPr lang="zh-CN" altLang="en-US" sz="2400">
              <a:latin typeface="楷体" panose="02010609060101010101" charset="-122"/>
              <a:ea typeface="楷体" panose="02010609060101010101" charset="-122"/>
              <a:cs typeface="楷体" panose="02010609060101010101" charset="-122"/>
            </a:endParaRPr>
          </a:p>
          <a:p>
            <a:pPr indent="0" fontAlgn="auto">
              <a:lnSpc>
                <a:spcPct val="150000"/>
              </a:lnSpc>
            </a:pPr>
            <a:r>
              <a:rPr lang="en-US" altLang="zh-CN" sz="2400">
                <a:latin typeface="楷体" panose="02010609060101010101" charset="-122"/>
                <a:ea typeface="楷体" panose="02010609060101010101" charset="-122"/>
                <a:cs typeface="楷体" panose="02010609060101010101" charset="-122"/>
              </a:rPr>
              <a:t>    </a:t>
            </a:r>
            <a:r>
              <a:rPr lang="zh-CN" altLang="en-US" sz="2400" b="1" u="sng">
                <a:solidFill>
                  <a:srgbClr val="FF0000"/>
                </a:solidFill>
                <a:latin typeface="楷体" panose="02010609060101010101" charset="-122"/>
                <a:ea typeface="楷体" panose="02010609060101010101" charset="-122"/>
                <a:cs typeface="楷体" panose="02010609060101010101" charset="-122"/>
              </a:rPr>
              <a:t>另一方面，人工智能也是“出题者”，我们更是“答题者”。</a:t>
            </a:r>
            <a:r>
              <a:rPr lang="zh-CN" altLang="en-US" sz="2400">
                <a:latin typeface="楷体" panose="02010609060101010101" charset="-122"/>
                <a:ea typeface="楷体" panose="02010609060101010101" charset="-122"/>
                <a:cs typeface="楷体" panose="02010609060101010101" charset="-122"/>
              </a:rPr>
              <a:t>工业革命时，英国工人怒砸机器，始终阻挠不了机器大生产的狂飙突进；同理，人工智能的迅猛发展，不能逆转。这是时代赋予我们的使命，我们要应对人工智能的挑战。“一鲸落而万物生”，我们要适应时代转换之间的阵痛，随物赋形，因时制宜，在新领域主动出击，升级换代，在时代风潮中稳占鳌头。</a:t>
            </a:r>
            <a:endParaRPr lang="zh-CN" altLang="en-US" sz="2400">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3660" y="0"/>
            <a:ext cx="6096000" cy="481330"/>
          </a:xfrm>
          <a:prstGeom prst="rect">
            <a:avLst/>
          </a:prstGeom>
          <a:noFill/>
        </p:spPr>
        <p:txBody>
          <a:bodyPr wrap="square" rtlCol="0" anchor="t">
            <a:spAutoFit/>
          </a:bodyPr>
          <a:p>
            <a:r>
              <a:rPr lang="zh-CN" sz="2540" b="1">
                <a:solidFill>
                  <a:srgbClr val="FF0000"/>
                </a:solidFill>
                <a:ea typeface="宋体" panose="02010600030101010101" pitchFamily="2" charset="-122"/>
                <a:sym typeface="+mn-ea"/>
              </a:rPr>
              <a:t>【教师下水作文】</a:t>
            </a:r>
            <a:endParaRPr lang="zh-CN" altLang="en-US" sz="2540" b="1">
              <a:solidFill>
                <a:srgbClr val="FF0000"/>
              </a:solidFill>
              <a:ea typeface="宋体" panose="02010600030101010101" pitchFamily="2" charset="-122"/>
              <a:sym typeface="+mn-ea"/>
            </a:endParaRPr>
          </a:p>
        </p:txBody>
      </p:sp>
      <p:sp>
        <p:nvSpPr>
          <p:cNvPr id="4" name="文本框 3"/>
          <p:cNvSpPr txBox="1"/>
          <p:nvPr/>
        </p:nvSpPr>
        <p:spPr>
          <a:xfrm>
            <a:off x="502285" y="481330"/>
            <a:ext cx="11187430" cy="6185535"/>
          </a:xfrm>
          <a:prstGeom prst="rect">
            <a:avLst/>
          </a:prstGeom>
          <a:noFill/>
        </p:spPr>
        <p:txBody>
          <a:bodyPr wrap="square" rtlCol="0" anchor="t">
            <a:spAutoFit/>
          </a:bodyPr>
          <a:p>
            <a:pPr indent="0" fontAlgn="auto">
              <a:lnSpc>
                <a:spcPct val="150000"/>
              </a:lnSpc>
            </a:pPr>
            <a:r>
              <a:rPr lang="en-US" altLang="zh-CN" sz="2400">
                <a:latin typeface="楷体" panose="02010609060101010101" charset="-122"/>
                <a:ea typeface="楷体" panose="02010609060101010101" charset="-122"/>
                <a:cs typeface="楷体" panose="02010609060101010101" charset="-122"/>
              </a:rPr>
              <a:t>    </a:t>
            </a:r>
            <a:r>
              <a:rPr lang="zh-CN" altLang="en-US" sz="2400">
                <a:latin typeface="楷体" panose="02010609060101010101" charset="-122"/>
                <a:ea typeface="楷体" panose="02010609060101010101" charset="-122"/>
                <a:cs typeface="楷体" panose="02010609060101010101" charset="-122"/>
              </a:rPr>
              <a:t>“天下大势,浩浩汤汤,顺之者昌,逆之者亡。”未来已来，在人工智能时代，我们的浅层次“问题”越来越少，深层次“问题”越来越多，我们只要正视问题，调整身段，多方求索，必能交出一份无愧于时代的答卷！</a:t>
            </a:r>
            <a:endParaRPr lang="zh-CN" altLang="en-US" sz="2400">
              <a:latin typeface="楷体" panose="02010609060101010101" charset="-122"/>
              <a:ea typeface="楷体" panose="02010609060101010101" charset="-122"/>
              <a:cs typeface="楷体" panose="02010609060101010101" charset="-122"/>
            </a:endParaRPr>
          </a:p>
          <a:p>
            <a:pPr indent="0" fontAlgn="auto">
              <a:lnSpc>
                <a:spcPct val="150000"/>
              </a:lnSpc>
            </a:pP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评析】本作文题既有前瞻性，又有很强的现实意义，以简约的文字，在具体的情境中考查思辨能力。笔者根据写作任务，结合自身对社会现实的认识，提出智能时代的“问题悖论”概念。此概念为笔者所提炼，有一定的原创性。它的意思是：“问题”越来越少的同时，“问题”反而越来越多。两个“问题”都有引号，暗含玄机，为下文的辩证分析张本。在“是什么”的简要释义后，笔者先后从狭义和广义等两个维度，分析了“问题越来越多”的原因，接着从“怎么做”的层面，写对于“问题悖论”的破解之道，巧妙地从“出题者”和“答题者”这两个身份的互换上进行探讨，最后收结全文，首尾呼应，神完气足。</a:t>
            </a:r>
            <a:endParaRPr lang="zh-CN" altLang="en-US" sz="2400">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文本框 84993"/>
          <p:cNvSpPr txBox="1"/>
          <p:nvPr/>
        </p:nvSpPr>
        <p:spPr>
          <a:xfrm>
            <a:off x="1588" y="0"/>
            <a:ext cx="12188825" cy="5846445"/>
          </a:xfrm>
          <a:prstGeom prst="rect">
            <a:avLst/>
          </a:prstGeom>
          <a:noFill/>
          <a:ln w="9525">
            <a:noFill/>
          </a:ln>
        </p:spPr>
        <p:txBody>
          <a:bodyPr>
            <a:spAutoFit/>
          </a:bodyPr>
          <a:p>
            <a:pPr>
              <a:spcBef>
                <a:spcPct val="50000"/>
              </a:spcBef>
            </a:pPr>
            <a:r>
              <a:rPr lang="en-US" altLang="zh-CN" sz="3200" b="1">
                <a:solidFill>
                  <a:srgbClr val="FF0000"/>
                </a:solidFill>
                <a:latin typeface="Arial" panose="020B0604020202020204" pitchFamily="34" charset="0"/>
                <a:ea typeface="黑体" panose="02010609060101010101" charset="-122"/>
              </a:rPr>
              <a:t>【</a:t>
            </a:r>
            <a:r>
              <a:rPr lang="zh-CN" altLang="en-US" sz="3200" b="1" dirty="0">
                <a:solidFill>
                  <a:srgbClr val="FF0000"/>
                </a:solidFill>
                <a:latin typeface="黑体" panose="02010609060101010101" charset="-122"/>
                <a:ea typeface="黑体" panose="02010609060101010101" charset="-122"/>
                <a:sym typeface="+mn-ea"/>
              </a:rPr>
              <a:t>类题对比</a:t>
            </a:r>
            <a:r>
              <a:rPr lang="en-US" altLang="zh-CN" sz="3200" b="1">
                <a:solidFill>
                  <a:srgbClr val="FF0000"/>
                </a:solidFill>
                <a:latin typeface="Arial" panose="020B0604020202020204" pitchFamily="34" charset="0"/>
                <a:ea typeface="黑体" panose="02010609060101010101" charset="-122"/>
              </a:rPr>
              <a:t>】</a:t>
            </a:r>
            <a:endParaRPr lang="en-US" altLang="zh-CN" sz="3200" b="1">
              <a:latin typeface="Arial" panose="020B0604020202020204" pitchFamily="34" charset="0"/>
              <a:ea typeface="黑体" panose="02010609060101010101" charset="-122"/>
            </a:endParaRPr>
          </a:p>
          <a:p>
            <a:pPr>
              <a:spcBef>
                <a:spcPct val="20000"/>
              </a:spcBef>
            </a:pPr>
            <a:r>
              <a:rPr lang="zh-CN" altLang="en-US"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b="1">
                <a:latin typeface="宋体" panose="02010600030101010101" pitchFamily="2" charset="-122"/>
                <a:ea typeface="宋体" panose="02010600030101010101" pitchFamily="2" charset="-122"/>
                <a:cs typeface="宋体" panose="02010600030101010101" pitchFamily="2" charset="-122"/>
              </a:rPr>
              <a:t>2024</a:t>
            </a:r>
            <a:r>
              <a:rPr lang="zh-CN" altLang="en-US" sz="2800" b="1">
                <a:latin typeface="宋体" panose="02010600030101010101" pitchFamily="2" charset="-122"/>
                <a:ea typeface="宋体" panose="02010600030101010101" pitchFamily="2" charset="-122"/>
                <a:cs typeface="宋体" panose="02010600030101010101" pitchFamily="2" charset="-122"/>
              </a:rPr>
              <a:t>贵州</a:t>
            </a:r>
            <a:r>
              <a:rPr lang="en-US" altLang="zh-CN" sz="2800" b="1">
                <a:latin typeface="宋体" panose="02010600030101010101" pitchFamily="2" charset="-122"/>
                <a:ea typeface="宋体" panose="02010600030101010101" pitchFamily="2" charset="-122"/>
                <a:cs typeface="宋体" panose="02010600030101010101" pitchFamily="2" charset="-122"/>
              </a:rPr>
              <a:t>12</a:t>
            </a:r>
            <a:r>
              <a:rPr lang="zh-CN" altLang="en-US" sz="2800" b="1">
                <a:latin typeface="宋体" panose="02010600030101010101" pitchFamily="2" charset="-122"/>
                <a:ea typeface="宋体" panose="02010600030101010101" pitchFamily="2" charset="-122"/>
                <a:cs typeface="宋体" panose="02010600030101010101" pitchFamily="2" charset="-122"/>
              </a:rPr>
              <a:t>月质量检测作文</a:t>
            </a:r>
            <a:r>
              <a:rPr lang="zh-CN" altLang="en-US" sz="2800" b="1" dirty="0">
                <a:latin typeface="宋体" panose="02010600030101010101" pitchFamily="2" charset="-122"/>
                <a:ea typeface="宋体" panose="02010600030101010101" pitchFamily="2" charset="-122"/>
                <a:cs typeface="宋体" panose="02010600030101010101" pitchFamily="2" charset="-122"/>
              </a:rPr>
              <a:t>）</a:t>
            </a:r>
            <a:r>
              <a:rPr lang="zh-CN" altLang="en-US" sz="3000" b="1" dirty="0">
                <a:latin typeface="宋体" panose="02010600030101010101" pitchFamily="2" charset="-122"/>
                <a:ea typeface="宋体" panose="02010600030101010101" pitchFamily="2" charset="-122"/>
                <a:cs typeface="宋体" panose="02010600030101010101" pitchFamily="2" charset="-122"/>
              </a:rPr>
              <a:t>23. 阅读下面的材料，根据要求写作。</a:t>
            </a:r>
            <a:endParaRPr lang="zh-CN" altLang="en-US" sz="3000" b="1" dirty="0">
              <a:latin typeface="宋体" panose="02010600030101010101" pitchFamily="2" charset="-122"/>
              <a:ea typeface="宋体" panose="02010600030101010101" pitchFamily="2" charset="-122"/>
              <a:cs typeface="宋体" panose="02010600030101010101" pitchFamily="2" charset="-122"/>
            </a:endParaRPr>
          </a:p>
          <a:p>
            <a:pPr>
              <a:spcBef>
                <a:spcPct val="20000"/>
              </a:spcBef>
            </a:pPr>
            <a:endParaRPr lang="zh-CN" altLang="en-US" sz="3000" b="1" dirty="0">
              <a:latin typeface="宋体" panose="02010600030101010101" pitchFamily="2" charset="-122"/>
              <a:ea typeface="宋体" panose="02010600030101010101" pitchFamily="2" charset="-122"/>
              <a:cs typeface="宋体" panose="02010600030101010101" pitchFamily="2" charset="-122"/>
            </a:endParaRPr>
          </a:p>
          <a:p>
            <a:pPr>
              <a:spcBef>
                <a:spcPct val="20000"/>
              </a:spcBef>
            </a:pPr>
            <a:r>
              <a:rPr lang="zh-CN" altLang="en-US" sz="3000" b="1" dirty="0">
                <a:latin typeface="楷体" panose="02010609060101010101" charset="-122"/>
                <a:ea typeface="楷体" panose="02010609060101010101" charset="-122"/>
                <a:cs typeface="楷体" panose="02010609060101010101" charset="-122"/>
              </a:rPr>
              <a:t> </a:t>
            </a:r>
            <a:r>
              <a:rPr lang="en-US" altLang="zh-CN" sz="3000" b="1" dirty="0">
                <a:latin typeface="楷体" panose="02010609060101010101" charset="-122"/>
                <a:ea typeface="楷体" panose="02010609060101010101" charset="-122"/>
                <a:cs typeface="楷体" panose="02010609060101010101" charset="-122"/>
              </a:rPr>
              <a:t>   </a:t>
            </a:r>
            <a:r>
              <a:rPr lang="zh-CN" altLang="en-US" sz="3000" b="1" dirty="0">
                <a:latin typeface="楷体" panose="02010609060101010101" charset="-122"/>
                <a:ea typeface="楷体" panose="02010609060101010101" charset="-122"/>
                <a:cs typeface="楷体" panose="02010609060101010101" charset="-122"/>
              </a:rPr>
              <a:t>本试卷现代文阅读Ⅰ材料三基于山西应县木塔修缮中存在的问题提出了对策。科学研究的核心就在于</a:t>
            </a:r>
            <a:r>
              <a:rPr lang="zh-CN" altLang="en-US" sz="3000" b="1" dirty="0">
                <a:highlight>
                  <a:srgbClr val="FFFF00"/>
                </a:highlight>
                <a:latin typeface="楷体" panose="02010609060101010101" charset="-122"/>
                <a:ea typeface="楷体" panose="02010609060101010101" charset="-122"/>
                <a:cs typeface="楷体" panose="02010609060101010101" charset="-122"/>
              </a:rPr>
              <a:t>不断提出问题</a:t>
            </a:r>
            <a:r>
              <a:rPr lang="zh-CN" altLang="en-US" sz="3000" b="1" dirty="0">
                <a:latin typeface="楷体" panose="02010609060101010101" charset="-122"/>
                <a:ea typeface="楷体" panose="02010609060101010101" charset="-122"/>
                <a:cs typeface="楷体" panose="02010609060101010101" charset="-122"/>
              </a:rPr>
              <a:t>并</a:t>
            </a:r>
            <a:r>
              <a:rPr lang="zh-CN" altLang="en-US" sz="3000" b="1" dirty="0">
                <a:highlight>
                  <a:srgbClr val="FFFF00"/>
                </a:highlight>
                <a:latin typeface="楷体" panose="02010609060101010101" charset="-122"/>
                <a:ea typeface="楷体" panose="02010609060101010101" charset="-122"/>
                <a:cs typeface="楷体" panose="02010609060101010101" charset="-122"/>
              </a:rPr>
              <a:t>努力寻找解决问题</a:t>
            </a:r>
            <a:r>
              <a:rPr lang="zh-CN" altLang="en-US" sz="3000" b="1" dirty="0">
                <a:latin typeface="楷体" panose="02010609060101010101" charset="-122"/>
                <a:ea typeface="楷体" panose="02010609060101010101" charset="-122"/>
                <a:cs typeface="楷体" panose="02010609060101010101" charset="-122"/>
              </a:rPr>
              <a:t>的方法，但</a:t>
            </a:r>
            <a:r>
              <a:rPr lang="zh-CN" altLang="en-US" sz="3000" b="1" dirty="0">
                <a:highlight>
                  <a:srgbClr val="FFFF00"/>
                </a:highlight>
                <a:latin typeface="楷体" panose="02010609060101010101" charset="-122"/>
                <a:ea typeface="楷体" panose="02010609060101010101" charset="-122"/>
                <a:cs typeface="楷体" panose="02010609060101010101" charset="-122"/>
              </a:rPr>
              <a:t>提出问题和解决问题究竟谁更重要，却仁者见仁智者见智</a:t>
            </a:r>
            <a:r>
              <a:rPr lang="zh-CN" altLang="en-US" sz="3000" b="1" dirty="0">
                <a:latin typeface="楷体" panose="02010609060101010101" charset="-122"/>
                <a:ea typeface="楷体" panose="02010609060101010101" charset="-122"/>
                <a:cs typeface="楷体" panose="02010609060101010101" charset="-122"/>
              </a:rPr>
              <a:t>。</a:t>
            </a:r>
            <a:endParaRPr lang="zh-CN" altLang="en-US" sz="3000" b="1" dirty="0">
              <a:latin typeface="楷体" panose="02010609060101010101" charset="-122"/>
              <a:ea typeface="楷体" panose="02010609060101010101" charset="-122"/>
              <a:cs typeface="楷体" panose="02010609060101010101" charset="-122"/>
            </a:endParaRPr>
          </a:p>
          <a:p>
            <a:pPr>
              <a:spcBef>
                <a:spcPct val="20000"/>
              </a:spcBef>
            </a:pPr>
            <a:endParaRPr lang="zh-CN" altLang="en-US" sz="3000" b="1" dirty="0">
              <a:latin typeface="楷体" panose="02010609060101010101" charset="-122"/>
              <a:ea typeface="楷体" panose="02010609060101010101" charset="-122"/>
              <a:cs typeface="楷体" panose="02010609060101010101" charset="-122"/>
            </a:endParaRPr>
          </a:p>
          <a:p>
            <a:pPr>
              <a:spcBef>
                <a:spcPct val="20000"/>
              </a:spcBef>
            </a:pPr>
            <a:r>
              <a:rPr lang="en-US" altLang="zh-CN" sz="3000" b="1" dirty="0">
                <a:latin typeface="楷体" panose="02010609060101010101" charset="-122"/>
                <a:ea typeface="楷体" panose="02010609060101010101" charset="-122"/>
                <a:cs typeface="楷体" panose="02010609060101010101" charset="-122"/>
              </a:rPr>
              <a:t>    </a:t>
            </a:r>
            <a:r>
              <a:rPr lang="zh-CN" altLang="en-US" sz="3000" b="1" dirty="0">
                <a:latin typeface="宋体" panose="02010600030101010101" pitchFamily="2" charset="-122"/>
                <a:ea typeface="宋体" panose="02010600030101010101" pitchFamily="2" charset="-122"/>
                <a:cs typeface="宋体" panose="02010600030101010101" pitchFamily="2" charset="-122"/>
              </a:rPr>
              <a:t>这引发了你怎样的</a:t>
            </a:r>
            <a:r>
              <a:rPr lang="zh-CN" altLang="en-US" sz="3000" b="1" u="sng" dirty="0">
                <a:solidFill>
                  <a:srgbClr val="C00000"/>
                </a:solidFill>
                <a:latin typeface="宋体" panose="02010600030101010101" pitchFamily="2" charset="-122"/>
                <a:ea typeface="宋体" panose="02010600030101010101" pitchFamily="2" charset="-122"/>
                <a:cs typeface="宋体" panose="02010600030101010101" pitchFamily="2" charset="-122"/>
              </a:rPr>
              <a:t>联想与思考</a:t>
            </a:r>
            <a:r>
              <a:rPr lang="zh-CN" altLang="en-US" sz="3000" b="1" dirty="0">
                <a:latin typeface="宋体" panose="02010600030101010101" pitchFamily="2" charset="-122"/>
                <a:ea typeface="宋体" panose="02010600030101010101" pitchFamily="2" charset="-122"/>
                <a:cs typeface="宋体" panose="02010600030101010101" pitchFamily="2" charset="-122"/>
              </a:rPr>
              <a:t> 请写一篇文章。</a:t>
            </a:r>
            <a:endParaRPr lang="zh-CN" altLang="en-US" sz="3000" b="1" dirty="0">
              <a:latin typeface="宋体" panose="02010600030101010101" pitchFamily="2" charset="-122"/>
              <a:ea typeface="宋体" panose="02010600030101010101" pitchFamily="2" charset="-122"/>
              <a:cs typeface="宋体" panose="02010600030101010101" pitchFamily="2" charset="-122"/>
            </a:endParaRPr>
          </a:p>
          <a:p>
            <a:pPr>
              <a:spcBef>
                <a:spcPct val="20000"/>
              </a:spcBef>
            </a:pPr>
            <a:endParaRPr lang="zh-CN" altLang="en-US" sz="3000" b="1" dirty="0">
              <a:latin typeface="宋体" panose="02010600030101010101" pitchFamily="2" charset="-122"/>
              <a:ea typeface="宋体" panose="02010600030101010101" pitchFamily="2" charset="-122"/>
              <a:cs typeface="宋体" panose="02010600030101010101" pitchFamily="2" charset="-122"/>
            </a:endParaRPr>
          </a:p>
          <a:p>
            <a:pPr>
              <a:spcBef>
                <a:spcPct val="20000"/>
              </a:spcBef>
            </a:pPr>
            <a:r>
              <a:rPr lang="en-US" altLang="zh-CN" sz="3000" b="1" dirty="0">
                <a:latin typeface="宋体" panose="02010600030101010101" pitchFamily="2" charset="-122"/>
                <a:ea typeface="宋体" panose="02010600030101010101" pitchFamily="2" charset="-122"/>
                <a:cs typeface="宋体" panose="02010600030101010101" pitchFamily="2" charset="-122"/>
              </a:rPr>
              <a:t>   </a:t>
            </a:r>
            <a:r>
              <a:rPr lang="zh-CN" altLang="en-US" sz="3000" b="1" dirty="0">
                <a:latin typeface="宋体" panose="02010600030101010101" pitchFamily="2" charset="-122"/>
                <a:ea typeface="宋体" panose="02010600030101010101" pitchFamily="2" charset="-122"/>
                <a:cs typeface="宋体" panose="02010600030101010101" pitchFamily="2" charset="-122"/>
              </a:rPr>
              <a:t>要求：选准角度，确定立意，明确文体，自拟标题； 不要套作，不得抄袭； 不得泄露个人信息； 不少于800字。</a:t>
            </a:r>
            <a:endParaRPr lang="zh-CN" altLang="en-US" sz="3000" b="1"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blinds(horizontal)">
                                      <p:cBhvr>
                                        <p:cTn id="7" dur="500"/>
                                        <p:tgtEl>
                                          <p:spTgt spid="84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195"/>
          <p:cNvSpPr>
            <a:spLocks noChangeArrowheads="1"/>
          </p:cNvSpPr>
          <p:nvPr/>
        </p:nvSpPr>
        <p:spPr bwMode="auto">
          <a:xfrm>
            <a:off x="6590800" y="2968187"/>
            <a:ext cx="859510" cy="28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3753" tIns="53753" rIns="53753" bIns="53753"/>
          <a:lstStyle/>
          <a:p>
            <a:pPr algn="ctr" eaLnBrk="1"/>
            <a:endParaRPr lang="zh-CN" altLang="zh-CN" sz="5080" baseline="34000" dirty="0">
              <a:solidFill>
                <a:schemeClr val="accent1"/>
              </a:solidFill>
              <a:latin typeface="楷体" panose="02010609060101010101" charset="-122"/>
              <a:ea typeface="楷体" panose="02010609060101010101" charset="-122"/>
              <a:cs typeface="Roboto Bold"/>
              <a:sym typeface="Roboto Bold"/>
            </a:endParaRPr>
          </a:p>
        </p:txBody>
      </p:sp>
      <p:sp>
        <p:nvSpPr>
          <p:cNvPr id="41" name="Shape 196"/>
          <p:cNvSpPr>
            <a:spLocks noChangeArrowheads="1"/>
          </p:cNvSpPr>
          <p:nvPr/>
        </p:nvSpPr>
        <p:spPr bwMode="auto">
          <a:xfrm>
            <a:off x="4880427" y="4747238"/>
            <a:ext cx="604917" cy="28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3753" tIns="53753" rIns="53753" bIns="53753"/>
          <a:lstStyle/>
          <a:p>
            <a:pPr algn="ctr" eaLnBrk="1"/>
            <a:endParaRPr lang="zh-CN" altLang="zh-CN" sz="5080" baseline="34000" dirty="0">
              <a:solidFill>
                <a:schemeClr val="accent1"/>
              </a:solidFill>
              <a:latin typeface="楷体" panose="02010609060101010101" charset="-122"/>
              <a:ea typeface="楷体" panose="02010609060101010101" charset="-122"/>
              <a:cs typeface="Roboto Bold"/>
              <a:sym typeface="Roboto Bold"/>
            </a:endParaRPr>
          </a:p>
        </p:txBody>
      </p:sp>
      <p:sp>
        <p:nvSpPr>
          <p:cNvPr id="100" name="文本框 99"/>
          <p:cNvSpPr txBox="1"/>
          <p:nvPr/>
        </p:nvSpPr>
        <p:spPr>
          <a:xfrm>
            <a:off x="110170" y="-157"/>
            <a:ext cx="5375365" cy="481330"/>
          </a:xfrm>
          <a:prstGeom prst="rect">
            <a:avLst/>
          </a:prstGeom>
          <a:noFill/>
          <a:ln w="9525">
            <a:noFill/>
          </a:ln>
        </p:spPr>
        <p:txBody>
          <a:bodyPr>
            <a:spAutoFit/>
          </a:bodyPr>
          <a:lstStyle/>
          <a:p>
            <a:pPr indent="0"/>
            <a:r>
              <a:rPr lang="zh-CN" sz="2540" b="1">
                <a:solidFill>
                  <a:srgbClr val="FF0000"/>
                </a:solidFill>
                <a:ea typeface="宋体" panose="02010600030101010101" pitchFamily="2" charset="-122"/>
              </a:rPr>
              <a:t>【范文示例】</a:t>
            </a:r>
            <a:endParaRPr lang="zh-CN" sz="2540" b="1">
              <a:solidFill>
                <a:srgbClr val="FF0000"/>
              </a:solidFill>
              <a:ea typeface="宋体" panose="02010600030101010101" pitchFamily="2" charset="-122"/>
            </a:endParaRPr>
          </a:p>
        </p:txBody>
      </p:sp>
      <p:sp>
        <p:nvSpPr>
          <p:cNvPr id="2" name="文本框 1"/>
          <p:cNvSpPr txBox="1"/>
          <p:nvPr/>
        </p:nvSpPr>
        <p:spPr>
          <a:xfrm>
            <a:off x="260350" y="327025"/>
            <a:ext cx="11666220" cy="6188710"/>
          </a:xfrm>
          <a:prstGeom prst="rect">
            <a:avLst/>
          </a:prstGeom>
          <a:ln>
            <a:solidFill>
              <a:schemeClr val="accent2">
                <a:lumMod val="75000"/>
              </a:schemeClr>
            </a:solidFill>
          </a:ln>
        </p:spPr>
        <p:txBody>
          <a:bodyPr wrap="square">
            <a:noAutofit/>
            <a:extLst>
              <a:ext uri="{4A0BC546-FE56-4ADE-93B0-CB8AF2F6F144}">
                <wpsdc:textFrameExt xmlns:wpsdc="http://www.wps.cn/officeDocument/2022/drawingmlCustomData" type="text"/>
              </a:ext>
            </a:extLst>
          </a:bodyPr>
          <a:lstStyle/>
          <a:p>
            <a:pPr indent="0" algn="l" fontAlgn="auto">
              <a:lnSpc>
                <a:spcPct val="120000"/>
              </a:lnSpc>
            </a:pPr>
            <a:r>
              <a:rPr lang="en-US" altLang="zh-CN" sz="2540" b="1" dirty="0">
                <a:latin typeface="宋体" panose="02010600030101010101" pitchFamily="2" charset="-122"/>
                <a:ea typeface="宋体" panose="02010600030101010101" pitchFamily="2" charset="-122"/>
                <a:cs typeface="宋体" panose="02010600030101010101" pitchFamily="2" charset="-122"/>
              </a:rPr>
              <a:t>                    </a:t>
            </a:r>
            <a:r>
              <a:rPr lang="en-US" altLang="zh-CN" sz="2800" b="1" dirty="0">
                <a:latin typeface="宋体" panose="02010600030101010101" pitchFamily="2" charset="-122"/>
                <a:ea typeface="宋体" panose="02010600030101010101" pitchFamily="2" charset="-122"/>
                <a:cs typeface="宋体" panose="02010600030101010101" pitchFamily="2" charset="-122"/>
              </a:rPr>
              <a:t>于提问与解疑间寻科研真章</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a:p>
            <a:pPr indent="0" algn="l" fontAlgn="auto">
              <a:lnSpc>
                <a:spcPct val="120000"/>
              </a:lnSpc>
            </a:pPr>
            <a:r>
              <a:rPr lang="en-US" altLang="zh-CN" sz="2800" b="1" dirty="0">
                <a:latin typeface="宋体" panose="02010600030101010101" pitchFamily="2" charset="-122"/>
                <a:ea typeface="宋体" panose="02010600030101010101" pitchFamily="2" charset="-122"/>
                <a:cs typeface="宋体" panose="02010600030101010101" pitchFamily="2" charset="-122"/>
              </a:rPr>
              <a:t>   当山西应县木塔的修缮难题叩问大众：科学研究的漫长路上，提出问题与解决问题究竟孰轻孰重？</a:t>
            </a:r>
            <a:r>
              <a:rPr lang="en-US" altLang="zh-CN" sz="2800" b="1" dirty="0">
                <a:highlight>
                  <a:srgbClr val="FFFF00"/>
                </a:highlight>
                <a:latin typeface="宋体" panose="02010600030101010101" pitchFamily="2" charset="-122"/>
                <a:ea typeface="宋体" panose="02010600030101010101" pitchFamily="2" charset="-122"/>
                <a:cs typeface="宋体" panose="02010600030101010101" pitchFamily="2" charset="-122"/>
              </a:rPr>
              <a:t>这宛如一场思维的拔河，两边都牵扯着科学进步的关键力量，难分伯仲却又意义非凡。</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a:p>
            <a:pPr indent="0" algn="l" fontAlgn="auto">
              <a:lnSpc>
                <a:spcPct val="120000"/>
              </a:lnSpc>
            </a:pPr>
            <a:r>
              <a:rPr lang="en-US" altLang="zh-CN" sz="2800" b="1" dirty="0">
                <a:latin typeface="宋体" panose="02010600030101010101" pitchFamily="2" charset="-122"/>
                <a:ea typeface="宋体" panose="02010600030101010101" pitchFamily="2" charset="-122"/>
                <a:cs typeface="宋体" panose="02010600030101010101" pitchFamily="2" charset="-122"/>
              </a:rPr>
              <a:t>     </a:t>
            </a:r>
            <a:r>
              <a:rPr lang="en-US" altLang="zh-CN" sz="2800" b="1" dirty="0">
                <a:highlight>
                  <a:srgbClr val="FFFF00"/>
                </a:highlight>
                <a:latin typeface="宋体" panose="02010600030101010101" pitchFamily="2" charset="-122"/>
                <a:ea typeface="宋体" panose="02010600030101010101" pitchFamily="2" charset="-122"/>
                <a:cs typeface="宋体" panose="02010600030101010101" pitchFamily="2" charset="-122"/>
              </a:rPr>
              <a:t>提出问题，无疑是开启科研大门的第一把钥匙。</a:t>
            </a:r>
            <a:r>
              <a:rPr lang="en-US" altLang="zh-CN" sz="2800" b="1" dirty="0">
                <a:latin typeface="宋体" panose="02010600030101010101" pitchFamily="2" charset="-122"/>
                <a:ea typeface="宋体" panose="02010600030101010101" pitchFamily="2" charset="-122"/>
                <a:cs typeface="宋体" panose="02010600030101010101" pitchFamily="2" charset="-122"/>
              </a:rPr>
              <a:t>哥白尼倘若没有对 “地心说” 产生怀疑，没有在心底反复追问宇宙的真实结构，“日心说” 的曙光便难以穿透中世纪的黑暗；爱因斯坦年少时就困惑于经典力学与光速恒定间的矛盾，这份疑问促使他挑战既有理论，最终提出相对论，重塑人类对时空的认知。提出问题，意味着跳出思维定式的窠臼，以敏锐的洞察力捕捉知识的缝隙、理论的破绽，它打破旧有格局，让未知领域展露一角，激发科学探索热忱，是点燃燎原火势的火种。</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195"/>
          <p:cNvSpPr>
            <a:spLocks noChangeArrowheads="1"/>
          </p:cNvSpPr>
          <p:nvPr/>
        </p:nvSpPr>
        <p:spPr bwMode="auto">
          <a:xfrm>
            <a:off x="6590800" y="2968187"/>
            <a:ext cx="859510" cy="28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3753" tIns="53753" rIns="53753" bIns="53753"/>
          <a:lstStyle/>
          <a:p>
            <a:pPr algn="ctr" eaLnBrk="1"/>
            <a:endParaRPr lang="zh-CN" altLang="zh-CN" sz="5080" baseline="34000" dirty="0">
              <a:solidFill>
                <a:schemeClr val="accent1"/>
              </a:solidFill>
              <a:latin typeface="楷体" panose="02010609060101010101" charset="-122"/>
              <a:ea typeface="楷体" panose="02010609060101010101" charset="-122"/>
              <a:cs typeface="Roboto Bold"/>
              <a:sym typeface="Roboto Bold"/>
            </a:endParaRPr>
          </a:p>
        </p:txBody>
      </p:sp>
      <p:sp>
        <p:nvSpPr>
          <p:cNvPr id="41" name="Shape 196"/>
          <p:cNvSpPr>
            <a:spLocks noChangeArrowheads="1"/>
          </p:cNvSpPr>
          <p:nvPr/>
        </p:nvSpPr>
        <p:spPr bwMode="auto">
          <a:xfrm>
            <a:off x="4880427" y="4747238"/>
            <a:ext cx="604917" cy="28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3753" tIns="53753" rIns="53753" bIns="53753"/>
          <a:lstStyle/>
          <a:p>
            <a:pPr algn="ctr" eaLnBrk="1"/>
            <a:endParaRPr lang="zh-CN" altLang="zh-CN" sz="5080" baseline="34000" dirty="0">
              <a:solidFill>
                <a:schemeClr val="accent1"/>
              </a:solidFill>
              <a:latin typeface="楷体" panose="02010609060101010101" charset="-122"/>
              <a:ea typeface="楷体" panose="02010609060101010101" charset="-122"/>
              <a:cs typeface="Roboto Bold"/>
              <a:sym typeface="Roboto Bold"/>
            </a:endParaRPr>
          </a:p>
        </p:txBody>
      </p:sp>
      <p:sp>
        <p:nvSpPr>
          <p:cNvPr id="100" name="文本框 99"/>
          <p:cNvSpPr txBox="1"/>
          <p:nvPr/>
        </p:nvSpPr>
        <p:spPr>
          <a:xfrm>
            <a:off x="110170" y="-157"/>
            <a:ext cx="5375365" cy="481330"/>
          </a:xfrm>
          <a:prstGeom prst="rect">
            <a:avLst/>
          </a:prstGeom>
          <a:noFill/>
          <a:ln w="9525">
            <a:noFill/>
          </a:ln>
        </p:spPr>
        <p:txBody>
          <a:bodyPr>
            <a:spAutoFit/>
          </a:bodyPr>
          <a:lstStyle/>
          <a:p>
            <a:pPr indent="0"/>
            <a:r>
              <a:rPr lang="zh-CN" sz="2540" b="1">
                <a:solidFill>
                  <a:srgbClr val="FF0000"/>
                </a:solidFill>
                <a:ea typeface="宋体" panose="02010600030101010101" pitchFamily="2" charset="-122"/>
              </a:rPr>
              <a:t>【范文示例】</a:t>
            </a:r>
            <a:endParaRPr lang="zh-CN" sz="2540" b="1">
              <a:solidFill>
                <a:srgbClr val="FF0000"/>
              </a:solidFill>
              <a:ea typeface="宋体" panose="02010600030101010101" pitchFamily="2" charset="-122"/>
            </a:endParaRPr>
          </a:p>
        </p:txBody>
      </p:sp>
      <p:sp>
        <p:nvSpPr>
          <p:cNvPr id="2" name="文本框 1"/>
          <p:cNvSpPr txBox="1"/>
          <p:nvPr/>
        </p:nvSpPr>
        <p:spPr>
          <a:xfrm>
            <a:off x="260350" y="481330"/>
            <a:ext cx="11666220" cy="5986780"/>
          </a:xfrm>
          <a:prstGeom prst="rect">
            <a:avLst/>
          </a:prstGeom>
          <a:ln>
            <a:solidFill>
              <a:schemeClr val="accent2">
                <a:lumMod val="75000"/>
              </a:schemeClr>
            </a:solidFill>
          </a:ln>
        </p:spPr>
        <p:txBody>
          <a:bodyPr wrap="square">
            <a:noAutofit/>
            <a:extLst>
              <a:ext uri="{4A0BC546-FE56-4ADE-93B0-CB8AF2F6F144}">
                <wpsdc:textFrameExt xmlns:wpsdc="http://www.wps.cn/officeDocument/2022/drawingmlCustomData" type="text"/>
              </a:ext>
            </a:extLst>
          </a:bodyPr>
          <a:lstStyle/>
          <a:p>
            <a:pPr indent="0" algn="l" fontAlgn="auto">
              <a:lnSpc>
                <a:spcPct val="120000"/>
              </a:lnSpc>
            </a:pPr>
            <a:r>
              <a:rPr lang="en-US" altLang="zh-CN" sz="2540" b="1" dirty="0">
                <a:latin typeface="宋体" panose="02010600030101010101" pitchFamily="2" charset="-122"/>
                <a:ea typeface="宋体" panose="02010600030101010101" pitchFamily="2" charset="-122"/>
                <a:cs typeface="宋体" panose="02010600030101010101" pitchFamily="2" charset="-122"/>
              </a:rPr>
              <a:t>   </a:t>
            </a:r>
            <a:r>
              <a:rPr lang="en-US" altLang="zh-CN" sz="2800" b="1" dirty="0">
                <a:latin typeface="宋体" panose="02010600030101010101" pitchFamily="2" charset="-122"/>
                <a:ea typeface="宋体" panose="02010600030101010101" pitchFamily="2" charset="-122"/>
                <a:cs typeface="宋体" panose="02010600030101010101" pitchFamily="2" charset="-122"/>
              </a:rPr>
              <a:t> </a:t>
            </a:r>
            <a:r>
              <a:rPr lang="en-US" altLang="zh-CN" sz="2800" b="1" dirty="0">
                <a:highlight>
                  <a:srgbClr val="FFFF00"/>
                </a:highlight>
                <a:latin typeface="宋体" panose="02010600030101010101" pitchFamily="2" charset="-122"/>
                <a:ea typeface="宋体" panose="02010600030101010101" pitchFamily="2" charset="-122"/>
                <a:cs typeface="宋体" panose="02010600030101010101" pitchFamily="2" charset="-122"/>
              </a:rPr>
              <a:t>然而，仅有问题而无解答，疑问终究只是空中楼阁，解决问题才是科研从理论设想迈向现实硕果的关键一跃。</a:t>
            </a:r>
            <a:r>
              <a:rPr lang="en-US" altLang="zh-CN" sz="2800" b="1" dirty="0">
                <a:latin typeface="宋体" panose="02010600030101010101" pitchFamily="2" charset="-122"/>
                <a:ea typeface="宋体" panose="02010600030101010101" pitchFamily="2" charset="-122"/>
                <a:cs typeface="宋体" panose="02010600030101010101" pitchFamily="2" charset="-122"/>
              </a:rPr>
              <a:t>屠呦呦面对疟疾肆掠全球、传统药物无力招架的难题，没有停留在 “为什么疟疾难治” 的发问层面，而是一头扎进古籍，穿梭于实验室，历经千百次实验，成功提取青蒿素，挽全球疟疾患者于生死边缘；袁隆平目睹饥荒下饿殍遍野，心怀 “如何让天下人皆能饱食” 之问，躬身稻田数十载，攻克杂交水稻的重重技术难关，用高产稻穗撑起粮食安全的苍穹。解决问题的过程，汇聚无数心血与汗水，是理论联系实际的跋涉，将设想化作方案，让蓝图落地生根。</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7015" y="701040"/>
            <a:ext cx="8148320" cy="5901055"/>
          </a:xfrm>
          <a:prstGeom prst="rect">
            <a:avLst/>
          </a:prstGeom>
          <a:noFill/>
          <a:ln>
            <a:solidFill>
              <a:schemeClr val="accent1"/>
            </a:solidFill>
          </a:ln>
        </p:spPr>
        <p:txBody>
          <a:bodyPr wrap="square" rtlCol="0" anchor="t">
            <a:noAutofit/>
          </a:bodyPr>
          <a:p>
            <a:pPr lvl="0" indent="0" algn="l" fontAlgn="auto">
              <a:buClrTx/>
              <a:buSzTx/>
              <a:buFontTx/>
            </a:pPr>
            <a:r>
              <a:rPr lang="zh-CN" altLang="en-US" sz="2400" b="1">
                <a:latin typeface="楷体" panose="02010609060101010101" charset="-122"/>
                <a:ea typeface="楷体" panose="02010609060101010101" charset="-122"/>
                <a:cs typeface="楷体" panose="02010609060101010101" charset="-122"/>
                <a:sym typeface="+mn-ea"/>
              </a:rPr>
              <a:t>有创造力的算法。再者，能学习的算法广泛应用于程序，会对来自环境的没有预料到的输入作出反应。例如</a:t>
            </a:r>
            <a:r>
              <a:rPr lang="zh-CN" altLang="en-US" sz="2400" b="1">
                <a:solidFill>
                  <a:schemeClr val="accent2"/>
                </a:solidFill>
                <a:latin typeface="楷体" panose="02010609060101010101" charset="-122"/>
                <a:ea typeface="楷体" panose="02010609060101010101" charset="-122"/>
                <a:cs typeface="楷体" panose="02010609060101010101" charset="-122"/>
                <a:sym typeface="+mn-ea"/>
              </a:rPr>
              <a:t>遗传算法</a:t>
            </a:r>
            <a:r>
              <a:rPr lang="zh-CN" altLang="en-US" sz="2400" b="1">
                <a:latin typeface="楷体" panose="02010609060101010101" charset="-122"/>
                <a:ea typeface="楷体" panose="02010609060101010101" charset="-122"/>
                <a:cs typeface="楷体" panose="02010609060101010101" charset="-122"/>
                <a:sym typeface="+mn-ea"/>
              </a:rPr>
              <a:t>，能对程序面向任务的规则作出随机更改。这些变化类似于促成生物进化的点突变和交叉，从每个新一代任务程序的成员中挑选出最好的成员，作为下一轮随机按规则变化的</a:t>
            </a:r>
            <a:r>
              <a:rPr lang="en-US" altLang="zh-CN" sz="2400" b="1">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父母</a:t>
            </a:r>
            <a:r>
              <a:rPr lang="en-US" altLang="zh-CN" sz="2400" b="1">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。这意味着，机器由于程序概念的变革而有了特定意义的自主性和创造力，也能生成符合人类创造力两个标准（即新颖性和有用性）的输出。</a:t>
            </a:r>
            <a:endParaRPr lang="zh-CN" altLang="en-US" sz="24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zh-CN" altLang="en-US" sz="2400" b="1">
                <a:latin typeface="楷体" panose="02010609060101010101" charset="-122"/>
                <a:ea typeface="楷体" panose="02010609060101010101" charset="-122"/>
                <a:cs typeface="楷体" panose="02010609060101010101" charset="-122"/>
                <a:sym typeface="+mn-ea"/>
              </a:rPr>
              <a:t>（摘编自高新民《人工智能及其创造力</a:t>
            </a:r>
            <a:r>
              <a:rPr lang="en-US" altLang="zh-CN" sz="2400" b="1">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基于心灵</a:t>
            </a:r>
            <a:r>
              <a:rPr lang="en-US" altLang="zh-CN" sz="2400" b="1">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认知哲学的视角》）</a:t>
            </a:r>
            <a:endParaRPr lang="zh-CN" altLang="en-US" sz="2400" b="1">
              <a:latin typeface="楷体" panose="02010609060101010101" charset="-122"/>
              <a:ea typeface="楷体" panose="02010609060101010101" charset="-122"/>
              <a:cs typeface="楷体" panose="02010609060101010101" charset="-122"/>
              <a:sym typeface="+mn-ea"/>
            </a:endParaRPr>
          </a:p>
          <a:p>
            <a:pPr lvl="0" indent="457200" algn="l">
              <a:buClrTx/>
              <a:buSzTx/>
              <a:buFontTx/>
            </a:pPr>
            <a:endParaRPr lang="zh-CN" altLang="en-US" sz="2400" b="1">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nvSpPr>
        <p:spPr>
          <a:xfrm>
            <a:off x="9314815" y="4113530"/>
            <a:ext cx="2754630" cy="787400"/>
          </a:xfrm>
          <a:prstGeom prst="rect">
            <a:avLst/>
          </a:prstGeom>
          <a:noFill/>
        </p:spPr>
        <p:txBody>
          <a:bodyPr wrap="square" rtlCol="0">
            <a:noAutofit/>
          </a:bodyPr>
          <a:p>
            <a:endParaRPr lang="zh-CN" altLang="en-US" sz="2400" b="1">
              <a:solidFill>
                <a:srgbClr val="C00000"/>
              </a:solidFill>
              <a:latin typeface="宋体" panose="02010600030101010101" pitchFamily="2" charset="-122"/>
              <a:ea typeface="宋体" panose="02010600030101010101" pitchFamily="2" charset="-122"/>
              <a:cs typeface="楷体" panose="02010609060101010101" charset="-122"/>
            </a:endParaRPr>
          </a:p>
        </p:txBody>
      </p:sp>
      <p:sp>
        <p:nvSpPr>
          <p:cNvPr id="4" name="文本框 3"/>
          <p:cNvSpPr txBox="1"/>
          <p:nvPr/>
        </p:nvSpPr>
        <p:spPr>
          <a:xfrm>
            <a:off x="8752840" y="701040"/>
            <a:ext cx="2650490" cy="5901055"/>
          </a:xfrm>
          <a:prstGeom prst="rect">
            <a:avLst/>
          </a:prstGeom>
          <a:noFill/>
          <a:ln>
            <a:solidFill>
              <a:schemeClr val="accent1"/>
            </a:solidFill>
          </a:ln>
        </p:spPr>
        <p:txBody>
          <a:bodyPr wrap="square" rtlCol="0" anchor="t">
            <a:noAutofit/>
          </a:bodyPr>
          <a:p>
            <a:pPr lvl="0" indent="457200" algn="l">
              <a:buClrTx/>
              <a:buSzTx/>
              <a:buFontTx/>
            </a:pPr>
            <a:r>
              <a:rPr lang="zh-CN" altLang="en-US" sz="2400" b="1">
                <a:latin typeface="宋体" panose="02010600030101010101" pitchFamily="2" charset="-122"/>
                <a:ea typeface="宋体" panose="02010600030101010101" pitchFamily="2" charset="-122"/>
                <a:cs typeface="楷体" panose="02010609060101010101" charset="-122"/>
                <a:sym typeface="+mn-ea"/>
              </a:rPr>
              <a:t>举例论证，说明程序变化创造的成果</a:t>
            </a:r>
            <a:r>
              <a:rPr lang="zh-CN" altLang="en-US" sz="2400" b="1">
                <a:latin typeface="宋体" panose="02010600030101010101" pitchFamily="2" charset="-122"/>
                <a:ea typeface="宋体" panose="02010600030101010101" pitchFamily="2" charset="-122"/>
                <a:cs typeface="楷体" panose="02010609060101010101" charset="-122"/>
                <a:sym typeface="+mn-ea"/>
              </a:rPr>
              <a:t>符合人类创造力两个标准。</a:t>
            </a:r>
            <a:endParaRPr lang="zh-CN" altLang="en-US" sz="2400" b="1">
              <a:latin typeface="宋体" panose="02010600030101010101" pitchFamily="2" charset="-122"/>
              <a:ea typeface="宋体" panose="02010600030101010101" pitchFamily="2" charset="-122"/>
              <a:cs typeface="楷体" panose="02010609060101010101" charset="-122"/>
              <a:sym typeface="+mn-ea"/>
            </a:endParaRPr>
          </a:p>
        </p:txBody>
      </p:sp>
      <p:sp>
        <p:nvSpPr>
          <p:cNvPr id="5" name="文本框 4"/>
          <p:cNvSpPr txBox="1"/>
          <p:nvPr>
            <p:custDataLst>
              <p:tags r:id="rId1"/>
            </p:custDataLst>
          </p:nvPr>
        </p:nvSpPr>
        <p:spPr>
          <a:xfrm>
            <a:off x="2489945" y="128905"/>
            <a:ext cx="1078230" cy="337185"/>
          </a:xfrm>
          <a:prstGeom prst="rect">
            <a:avLst/>
          </a:prstGeom>
          <a:solidFill>
            <a:schemeClr val="accent1">
              <a:lumMod val="20000"/>
              <a:lumOff val="80000"/>
            </a:schemeClr>
          </a:solidFill>
        </p:spPr>
        <p:txBody>
          <a:bodyPr wrap="square" rtlCol="0">
            <a:spAutoFit/>
          </a:bodyPr>
          <a:p>
            <a:pPr algn="ctr"/>
            <a:r>
              <a:rPr lang="zh-CN" sz="1600" dirty="0">
                <a:solidFill>
                  <a:srgbClr val="000000"/>
                </a:solidFill>
                <a:ea typeface="黑体" panose="02010609060101010101" charset="-122"/>
                <a:sym typeface="+mn-ea"/>
              </a:rPr>
              <a:t>文本</a:t>
            </a:r>
            <a:endParaRPr lang="zh-CN" sz="1600" dirty="0">
              <a:solidFill>
                <a:srgbClr val="000000"/>
              </a:solidFill>
              <a:ea typeface="黑体" panose="02010609060101010101" charset="-122"/>
              <a:sym typeface="+mn-ea"/>
            </a:endParaRPr>
          </a:p>
        </p:txBody>
      </p:sp>
      <p:sp>
        <p:nvSpPr>
          <p:cNvPr id="6" name="文本框 5"/>
          <p:cNvSpPr txBox="1"/>
          <p:nvPr>
            <p:custDataLst>
              <p:tags r:id="rId2"/>
            </p:custDataLst>
          </p:nvPr>
        </p:nvSpPr>
        <p:spPr>
          <a:xfrm>
            <a:off x="9434305" y="128905"/>
            <a:ext cx="1078230" cy="337185"/>
          </a:xfrm>
          <a:prstGeom prst="rect">
            <a:avLst/>
          </a:prstGeom>
          <a:solidFill>
            <a:schemeClr val="accent1">
              <a:lumMod val="20000"/>
              <a:lumOff val="80000"/>
            </a:schemeClr>
          </a:solidFill>
        </p:spPr>
        <p:txBody>
          <a:bodyPr wrap="square" rtlCol="0">
            <a:spAutoFit/>
          </a:bodyPr>
          <a:lstStyle/>
          <a:p>
            <a:pPr algn="ctr"/>
            <a:r>
              <a:rPr lang="zh-CN" sz="1600" dirty="0">
                <a:solidFill>
                  <a:srgbClr val="000000"/>
                </a:solidFill>
                <a:ea typeface="黑体" panose="02010609060101010101" charset="-122"/>
                <a:sym typeface="+mn-ea"/>
              </a:rPr>
              <a:t>解读</a:t>
            </a:r>
            <a:endParaRPr lang="zh-CN" sz="1600" dirty="0">
              <a:solidFill>
                <a:srgbClr val="000000"/>
              </a:solidFill>
              <a:ea typeface="黑体" panose="02010609060101010101" charset="-122"/>
              <a:sym typeface="+mn-ea"/>
            </a:endParaRPr>
          </a:p>
        </p:txBody>
      </p:sp>
      <p:sp>
        <p:nvSpPr>
          <p:cNvPr id="7" name="文本框 6"/>
          <p:cNvSpPr txBox="1"/>
          <p:nvPr>
            <p:custDataLst>
              <p:tags r:id="rId3"/>
            </p:custDataLst>
          </p:nvPr>
        </p:nvSpPr>
        <p:spPr>
          <a:xfrm>
            <a:off x="347980" y="67310"/>
            <a:ext cx="2141855" cy="398780"/>
          </a:xfrm>
          <a:prstGeom prst="rect">
            <a:avLst/>
          </a:prstGeom>
          <a:noFill/>
          <a:ln>
            <a:noFill/>
          </a:ln>
        </p:spPr>
        <p:txBody>
          <a:bodyPr wrap="square" rtlCol="0">
            <a:spAutoFit/>
          </a:bodyPr>
          <a:p>
            <a:r>
              <a:rPr lang="zh-CN" sz="2000" dirty="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195"/>
          <p:cNvSpPr>
            <a:spLocks noChangeArrowheads="1"/>
          </p:cNvSpPr>
          <p:nvPr/>
        </p:nvSpPr>
        <p:spPr bwMode="auto">
          <a:xfrm>
            <a:off x="6590800" y="2968187"/>
            <a:ext cx="859510" cy="28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3753" tIns="53753" rIns="53753" bIns="53753"/>
          <a:lstStyle/>
          <a:p>
            <a:pPr algn="ctr" eaLnBrk="1"/>
            <a:endParaRPr lang="zh-CN" altLang="zh-CN" sz="5080" baseline="34000" dirty="0">
              <a:solidFill>
                <a:schemeClr val="accent1"/>
              </a:solidFill>
              <a:latin typeface="楷体" panose="02010609060101010101" charset="-122"/>
              <a:ea typeface="楷体" panose="02010609060101010101" charset="-122"/>
              <a:cs typeface="Roboto Bold"/>
              <a:sym typeface="Roboto Bold"/>
            </a:endParaRPr>
          </a:p>
        </p:txBody>
      </p:sp>
      <p:sp>
        <p:nvSpPr>
          <p:cNvPr id="41" name="Shape 196"/>
          <p:cNvSpPr>
            <a:spLocks noChangeArrowheads="1"/>
          </p:cNvSpPr>
          <p:nvPr/>
        </p:nvSpPr>
        <p:spPr bwMode="auto">
          <a:xfrm>
            <a:off x="4880427" y="4747238"/>
            <a:ext cx="604917" cy="28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3753" tIns="53753" rIns="53753" bIns="53753"/>
          <a:lstStyle/>
          <a:p>
            <a:pPr algn="ctr" eaLnBrk="1"/>
            <a:endParaRPr lang="zh-CN" altLang="zh-CN" sz="5080" baseline="34000" dirty="0">
              <a:solidFill>
                <a:schemeClr val="accent1"/>
              </a:solidFill>
              <a:latin typeface="楷体" panose="02010609060101010101" charset="-122"/>
              <a:ea typeface="楷体" panose="02010609060101010101" charset="-122"/>
              <a:cs typeface="Roboto Bold"/>
              <a:sym typeface="Roboto Bold"/>
            </a:endParaRPr>
          </a:p>
        </p:txBody>
      </p:sp>
      <p:sp>
        <p:nvSpPr>
          <p:cNvPr id="100" name="文本框 99"/>
          <p:cNvSpPr txBox="1"/>
          <p:nvPr/>
        </p:nvSpPr>
        <p:spPr>
          <a:xfrm>
            <a:off x="110170" y="-157"/>
            <a:ext cx="5375365" cy="481330"/>
          </a:xfrm>
          <a:prstGeom prst="rect">
            <a:avLst/>
          </a:prstGeom>
          <a:noFill/>
          <a:ln w="9525">
            <a:noFill/>
          </a:ln>
        </p:spPr>
        <p:txBody>
          <a:bodyPr>
            <a:spAutoFit/>
          </a:bodyPr>
          <a:lstStyle/>
          <a:p>
            <a:pPr indent="0"/>
            <a:r>
              <a:rPr lang="zh-CN" sz="2540" b="1">
                <a:solidFill>
                  <a:srgbClr val="FF0000"/>
                </a:solidFill>
                <a:ea typeface="宋体" panose="02010600030101010101" pitchFamily="2" charset="-122"/>
              </a:rPr>
              <a:t>【范文示例】</a:t>
            </a:r>
            <a:endParaRPr lang="zh-CN" sz="2540" b="1">
              <a:solidFill>
                <a:srgbClr val="FF0000"/>
              </a:solidFill>
              <a:ea typeface="宋体" panose="02010600030101010101" pitchFamily="2" charset="-122"/>
            </a:endParaRPr>
          </a:p>
        </p:txBody>
      </p:sp>
      <p:sp>
        <p:nvSpPr>
          <p:cNvPr id="2" name="文本框 1"/>
          <p:cNvSpPr txBox="1"/>
          <p:nvPr/>
        </p:nvSpPr>
        <p:spPr>
          <a:xfrm>
            <a:off x="260350" y="685165"/>
            <a:ext cx="11510010" cy="6374130"/>
          </a:xfrm>
          <a:prstGeom prst="rect">
            <a:avLst/>
          </a:prstGeom>
          <a:ln>
            <a:solidFill>
              <a:schemeClr val="accent2">
                <a:lumMod val="75000"/>
              </a:schemeClr>
            </a:solidFill>
          </a:ln>
        </p:spPr>
        <p:txBody>
          <a:bodyPr wrap="square">
            <a:noAutofit/>
            <a:extLst>
              <a:ext uri="{4A0BC546-FE56-4ADE-93B0-CB8AF2F6F144}">
                <wpsdc:textFrameExt xmlns:wpsdc="http://www.wps.cn/officeDocument/2022/drawingmlCustomData" type="text"/>
              </a:ext>
            </a:extLst>
          </a:bodyPr>
          <a:lstStyle/>
          <a:p>
            <a:pPr indent="0" algn="l" fontAlgn="auto">
              <a:lnSpc>
                <a:spcPct val="140000"/>
              </a:lnSpc>
            </a:pPr>
            <a:r>
              <a:rPr lang="en-US" altLang="zh-CN" sz="2540" b="1" dirty="0">
                <a:latin typeface="宋体" panose="02010600030101010101" pitchFamily="2" charset="-122"/>
                <a:ea typeface="宋体" panose="02010600030101010101" pitchFamily="2" charset="-122"/>
                <a:cs typeface="宋体" panose="02010600030101010101" pitchFamily="2" charset="-122"/>
              </a:rPr>
              <a:t>   </a:t>
            </a:r>
            <a:r>
              <a:rPr lang="en-US" altLang="zh-CN" sz="3200" b="1" dirty="0">
                <a:latin typeface="宋体" panose="02010600030101010101" pitchFamily="2" charset="-122"/>
                <a:ea typeface="宋体" panose="02010600030101010101" pitchFamily="2" charset="-122"/>
                <a:cs typeface="宋体" panose="02010600030101010101" pitchFamily="2" charset="-122"/>
              </a:rPr>
              <a:t> </a:t>
            </a:r>
            <a:r>
              <a:rPr lang="en-US" altLang="zh-CN" sz="3200" b="1" dirty="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其实，提出问题与解决问题绝非孤立的个体，而是相辅相成的有机整体。</a:t>
            </a:r>
            <a:r>
              <a:rPr lang="en-US" altLang="zh-CN" sz="3200" b="1" dirty="0">
                <a:latin typeface="宋体" panose="02010600030101010101" pitchFamily="2" charset="-122"/>
                <a:ea typeface="宋体" panose="02010600030101010101" pitchFamily="2" charset="-122"/>
                <a:cs typeface="宋体" panose="02010600030101010101" pitchFamily="2" charset="-122"/>
                <a:sym typeface="+mn-ea"/>
              </a:rPr>
              <a:t>敏锐提问为解决问题锚定方向，精准解决则为新疑问腾出空间，循环往复，推动科研车轮滚滚向前。在航天领域，科学家先是质疑现有火箭推力不足、太空生存艰难等问题，投入海量资源攻克材料、动力、生命保障诸多难关；新成果诞生的同时，又衍生诸如深空探测通信延迟、外星基地建设等新命题，促使航天人再度启航。</a:t>
            </a:r>
            <a:endParaRPr lang="en-US" altLang="zh-CN" sz="3200" b="1" dirty="0">
              <a:latin typeface="宋体" panose="02010600030101010101" pitchFamily="2" charset="-122"/>
              <a:ea typeface="宋体" panose="02010600030101010101" pitchFamily="2" charset="-122"/>
              <a:cs typeface="宋体" panose="02010600030101010101" pitchFamily="2" charset="-122"/>
            </a:endParaRPr>
          </a:p>
          <a:p>
            <a:pPr indent="0" algn="l" fontAlgn="auto">
              <a:lnSpc>
                <a:spcPct val="140000"/>
              </a:lnSpc>
            </a:pPr>
            <a:endParaRPr lang="en-US" altLang="zh-CN" sz="3200" b="1"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195"/>
          <p:cNvSpPr>
            <a:spLocks noChangeArrowheads="1"/>
          </p:cNvSpPr>
          <p:nvPr/>
        </p:nvSpPr>
        <p:spPr bwMode="auto">
          <a:xfrm>
            <a:off x="6590800" y="2968187"/>
            <a:ext cx="859510" cy="28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3753" tIns="53753" rIns="53753" bIns="53753"/>
          <a:lstStyle/>
          <a:p>
            <a:pPr algn="ctr" eaLnBrk="1"/>
            <a:endParaRPr lang="zh-CN" altLang="zh-CN" sz="5080" baseline="34000" dirty="0">
              <a:solidFill>
                <a:schemeClr val="accent1"/>
              </a:solidFill>
              <a:latin typeface="楷体" panose="02010609060101010101" charset="-122"/>
              <a:ea typeface="楷体" panose="02010609060101010101" charset="-122"/>
              <a:cs typeface="Roboto Bold"/>
              <a:sym typeface="Roboto Bold"/>
            </a:endParaRPr>
          </a:p>
        </p:txBody>
      </p:sp>
      <p:sp>
        <p:nvSpPr>
          <p:cNvPr id="41" name="Shape 196"/>
          <p:cNvSpPr>
            <a:spLocks noChangeArrowheads="1"/>
          </p:cNvSpPr>
          <p:nvPr/>
        </p:nvSpPr>
        <p:spPr bwMode="auto">
          <a:xfrm>
            <a:off x="4880427" y="4747238"/>
            <a:ext cx="604917" cy="28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3753" tIns="53753" rIns="53753" bIns="53753"/>
          <a:lstStyle/>
          <a:p>
            <a:pPr algn="ctr" eaLnBrk="1"/>
            <a:endParaRPr lang="zh-CN" altLang="zh-CN" sz="5080" baseline="34000" dirty="0">
              <a:solidFill>
                <a:schemeClr val="accent1"/>
              </a:solidFill>
              <a:latin typeface="楷体" panose="02010609060101010101" charset="-122"/>
              <a:ea typeface="楷体" panose="02010609060101010101" charset="-122"/>
              <a:cs typeface="Roboto Bold"/>
              <a:sym typeface="Roboto Bold"/>
            </a:endParaRPr>
          </a:p>
        </p:txBody>
      </p:sp>
      <p:sp>
        <p:nvSpPr>
          <p:cNvPr id="100" name="文本框 99"/>
          <p:cNvSpPr txBox="1"/>
          <p:nvPr/>
        </p:nvSpPr>
        <p:spPr>
          <a:xfrm>
            <a:off x="110170" y="-157"/>
            <a:ext cx="5375365" cy="481330"/>
          </a:xfrm>
          <a:prstGeom prst="rect">
            <a:avLst/>
          </a:prstGeom>
          <a:noFill/>
          <a:ln w="9525">
            <a:noFill/>
          </a:ln>
        </p:spPr>
        <p:txBody>
          <a:bodyPr>
            <a:spAutoFit/>
          </a:bodyPr>
          <a:lstStyle/>
          <a:p>
            <a:pPr indent="0"/>
            <a:r>
              <a:rPr lang="zh-CN" sz="2540" b="1">
                <a:solidFill>
                  <a:srgbClr val="FF0000"/>
                </a:solidFill>
                <a:ea typeface="宋体" panose="02010600030101010101" pitchFamily="2" charset="-122"/>
              </a:rPr>
              <a:t>【范文示例】</a:t>
            </a:r>
            <a:endParaRPr lang="zh-CN" sz="2540" b="1">
              <a:solidFill>
                <a:srgbClr val="FF0000"/>
              </a:solidFill>
              <a:ea typeface="宋体" panose="02010600030101010101" pitchFamily="2" charset="-122"/>
            </a:endParaRPr>
          </a:p>
        </p:txBody>
      </p:sp>
      <p:sp>
        <p:nvSpPr>
          <p:cNvPr id="2" name="文本框 1"/>
          <p:cNvSpPr txBox="1"/>
          <p:nvPr/>
        </p:nvSpPr>
        <p:spPr>
          <a:xfrm>
            <a:off x="260350" y="481330"/>
            <a:ext cx="11510010" cy="6374130"/>
          </a:xfrm>
          <a:prstGeom prst="rect">
            <a:avLst/>
          </a:prstGeom>
          <a:ln>
            <a:solidFill>
              <a:schemeClr val="accent2">
                <a:lumMod val="75000"/>
              </a:schemeClr>
            </a:solidFill>
          </a:ln>
        </p:spPr>
        <p:txBody>
          <a:bodyPr wrap="square">
            <a:noAutofit/>
            <a:extLst>
              <a:ext uri="{4A0BC546-FE56-4ADE-93B0-CB8AF2F6F144}">
                <wpsdc:textFrameExt xmlns:wpsdc="http://www.wps.cn/officeDocument/2022/drawingmlCustomData" type="text"/>
              </a:ext>
            </a:extLst>
          </a:bodyPr>
          <a:lstStyle/>
          <a:p>
            <a:pPr indent="0" algn="l" fontAlgn="auto">
              <a:lnSpc>
                <a:spcPct val="120000"/>
              </a:lnSpc>
            </a:pPr>
            <a:r>
              <a:rPr lang="en-US" altLang="zh-CN" sz="2540" b="1" dirty="0">
                <a:latin typeface="宋体" panose="02010600030101010101" pitchFamily="2" charset="-122"/>
                <a:ea typeface="宋体" panose="02010600030101010101" pitchFamily="2" charset="-122"/>
                <a:cs typeface="宋体" panose="02010600030101010101" pitchFamily="2" charset="-122"/>
              </a:rPr>
              <a:t>   </a:t>
            </a:r>
            <a:r>
              <a:rPr lang="en-US" altLang="zh-CN" sz="3200" b="1" dirty="0">
                <a:latin typeface="宋体" panose="02010600030101010101" pitchFamily="2" charset="-122"/>
                <a:ea typeface="宋体" panose="02010600030101010101" pitchFamily="2" charset="-122"/>
                <a:cs typeface="宋体" panose="02010600030101010101" pitchFamily="2" charset="-122"/>
              </a:rPr>
              <a:t> </a:t>
            </a:r>
            <a:r>
              <a:rPr lang="en-US" altLang="zh-CN" sz="3200" b="1" dirty="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置身当下科技腾飞的时代浪潮，我们更应拿捏好提问与解题的分寸。</a:t>
            </a:r>
            <a:r>
              <a:rPr lang="en-US" altLang="zh-CN" sz="3200" b="1" dirty="0">
                <a:latin typeface="宋体" panose="02010600030101010101" pitchFamily="2" charset="-122"/>
                <a:ea typeface="宋体" panose="02010600030101010101" pitchFamily="2" charset="-122"/>
                <a:cs typeface="宋体" panose="02010600030101010101" pitchFamily="2" charset="-122"/>
                <a:sym typeface="+mn-ea"/>
              </a:rPr>
              <a:t>科研工作者既要怀揣 “打破砂锅问到底” 的执着，勇于质疑权威、挑战常识，挖掘前沿课题；又要磨炼 “踏平坎坷成大道” 的坚毅，耐住寂寞、深耕细作，把解决方案攥在手中。对于学术共同体而言，需营造包容提问的宽松氛围，珍视异想天开的疑问；也要搭建协同解决问题的合作平台，整合各方资源攻克难题。</a:t>
            </a:r>
            <a:endParaRPr lang="en-US" altLang="zh-CN" sz="3200" b="1" dirty="0">
              <a:latin typeface="宋体" panose="02010600030101010101" pitchFamily="2" charset="-122"/>
              <a:ea typeface="宋体" panose="02010600030101010101" pitchFamily="2" charset="-122"/>
              <a:cs typeface="宋体" panose="02010600030101010101" pitchFamily="2" charset="-122"/>
              <a:sym typeface="+mn-ea"/>
            </a:endParaRPr>
          </a:p>
          <a:p>
            <a:pPr indent="0" algn="l" fontAlgn="auto">
              <a:lnSpc>
                <a:spcPct val="120000"/>
              </a:lnSpc>
            </a:pPr>
            <a:r>
              <a:rPr lang="en-US" altLang="zh-CN" sz="3200" b="1"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3200" b="1" dirty="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科学研究的征途从无坦途，提出问题是瞭望未知的敏锐瞭望，解决问题是脚踏实地的攻坚拔寨。</a:t>
            </a:r>
            <a:r>
              <a:rPr lang="en-US" altLang="zh-CN" sz="3200" b="1" dirty="0">
                <a:latin typeface="宋体" panose="02010600030101010101" pitchFamily="2" charset="-122"/>
                <a:ea typeface="宋体" panose="02010600030101010101" pitchFamily="2" charset="-122"/>
                <a:cs typeface="宋体" panose="02010600030101010101" pitchFamily="2" charset="-122"/>
                <a:sym typeface="+mn-ea"/>
              </a:rPr>
              <a:t>让我们在二者的良性互动中，攀科研高峰，揽星河浩瀚，为人类文明永续铺就坚实的路基。</a:t>
            </a:r>
            <a:endParaRPr lang="en-US" altLang="zh-CN" sz="3200" b="1" dirty="0">
              <a:latin typeface="宋体" panose="02010600030101010101" pitchFamily="2" charset="-122"/>
              <a:ea typeface="宋体" panose="02010600030101010101" pitchFamily="2" charset="-122"/>
              <a:cs typeface="宋体" panose="02010600030101010101" pitchFamily="2" charset="-122"/>
              <a:sym typeface="+mn-ea"/>
            </a:endParaRPr>
          </a:p>
          <a:p>
            <a:pPr indent="0" algn="l" fontAlgn="auto">
              <a:lnSpc>
                <a:spcPct val="120000"/>
              </a:lnSpc>
            </a:pPr>
            <a:endParaRPr lang="en-US" altLang="zh-CN" sz="3200" b="1"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71475" y="474980"/>
            <a:ext cx="11409045" cy="6123940"/>
          </a:xfrm>
          <a:prstGeom prst="rect">
            <a:avLst/>
          </a:prstGeom>
          <a:noFill/>
          <a:ln>
            <a:solidFill>
              <a:srgbClr val="FF0000"/>
            </a:solidFill>
          </a:ln>
        </p:spPr>
        <p:txBody>
          <a:bodyPr wrap="square" rtlCol="0" anchor="t">
            <a:spAutoFit/>
          </a:bodyPr>
          <a:p>
            <a:r>
              <a:rPr lang="zh-CN" altLang="en-US" sz="2800" b="1">
                <a:solidFill>
                  <a:srgbClr val="C00000"/>
                </a:solidFill>
                <a:latin typeface="宋体" panose="02010600030101010101" pitchFamily="2" charset="-122"/>
                <a:ea typeface="宋体" panose="02010600030101010101" pitchFamily="2" charset="-122"/>
              </a:rPr>
              <a:t>【备考建议】</a:t>
            </a:r>
            <a:endParaRPr lang="zh-CN" altLang="en-US" sz="2800" b="1">
              <a:latin typeface="宋体" panose="02010600030101010101" pitchFamily="2" charset="-122"/>
              <a:ea typeface="宋体" panose="02010600030101010101" pitchFamily="2" charset="-122"/>
            </a:endParaRPr>
          </a:p>
          <a:p>
            <a:r>
              <a:rPr lang="en-US" altLang="zh-CN" sz="2800" b="1">
                <a:latin typeface="宋体" panose="02010600030101010101" pitchFamily="2" charset="-122"/>
                <a:ea typeface="宋体" panose="02010600030101010101" pitchFamily="2" charset="-122"/>
                <a:cs typeface="宋体" panose="02010600030101010101" pitchFamily="2" charset="-122"/>
              </a:rPr>
              <a:t>1.</a:t>
            </a:r>
            <a:r>
              <a:rPr lang="zh-CN" altLang="en-US" sz="2800" b="1">
                <a:latin typeface="宋体" panose="02010600030101010101" pitchFamily="2" charset="-122"/>
                <a:ea typeface="宋体" panose="02010600030101010101" pitchFamily="2" charset="-122"/>
                <a:cs typeface="宋体" panose="02010600030101010101" pitchFamily="2" charset="-122"/>
              </a:rPr>
              <a:t>贯通课堂内外，融合</a:t>
            </a:r>
            <a:r>
              <a:rPr lang="zh-CN" altLang="en-US" sz="2800" b="1">
                <a:solidFill>
                  <a:schemeClr val="accent1"/>
                </a:solidFill>
                <a:latin typeface="宋体" panose="02010600030101010101" pitchFamily="2" charset="-122"/>
                <a:ea typeface="宋体" panose="02010600030101010101" pitchFamily="2" charset="-122"/>
                <a:cs typeface="宋体" panose="02010600030101010101" pitchFamily="2" charset="-122"/>
              </a:rPr>
              <a:t>教材</a:t>
            </a:r>
            <a:r>
              <a:rPr lang="zh-CN" altLang="en-US" sz="2800" b="1">
                <a:latin typeface="宋体" panose="02010600030101010101" pitchFamily="2" charset="-122"/>
                <a:ea typeface="宋体" panose="02010600030101010101" pitchFamily="2" charset="-122"/>
                <a:cs typeface="宋体" panose="02010600030101010101" pitchFamily="2" charset="-122"/>
              </a:rPr>
              <a:t>与</a:t>
            </a:r>
            <a:r>
              <a:rPr lang="zh-CN" altLang="en-US" sz="2800" b="1">
                <a:solidFill>
                  <a:schemeClr val="accent1"/>
                </a:solidFill>
                <a:latin typeface="宋体" panose="02010600030101010101" pitchFamily="2" charset="-122"/>
                <a:ea typeface="宋体" panose="02010600030101010101" pitchFamily="2" charset="-122"/>
                <a:cs typeface="宋体" panose="02010600030101010101" pitchFamily="2" charset="-122"/>
              </a:rPr>
              <a:t>时代生活</a:t>
            </a:r>
            <a:r>
              <a:rPr lang="zh-CN" altLang="en-US" sz="2800" b="1">
                <a:latin typeface="宋体" panose="02010600030101010101" pitchFamily="2" charset="-122"/>
                <a:ea typeface="宋体" panose="02010600030101010101" pitchFamily="2" charset="-122"/>
                <a:cs typeface="宋体" panose="02010600030101010101" pitchFamily="2" charset="-122"/>
              </a:rPr>
              <a:t>。当今社会发展日新月异，“一心只读圣贤书”已不能满足时代和未来需求。语文学习，需以学科核心素养为目标，以新教材落实为基本，进而可设置更阔大的语文课程，把</a:t>
            </a:r>
            <a:r>
              <a:rPr lang="zh-CN" altLang="en-US" sz="2800" b="1">
                <a:solidFill>
                  <a:schemeClr val="accent1"/>
                </a:solidFill>
                <a:latin typeface="宋体" panose="02010600030101010101" pitchFamily="2" charset="-122"/>
                <a:ea typeface="宋体" panose="02010600030101010101" pitchFamily="2" charset="-122"/>
                <a:cs typeface="宋体" panose="02010600030101010101" pitchFamily="2" charset="-122"/>
              </a:rPr>
              <a:t>时代发展</a:t>
            </a:r>
            <a:r>
              <a:rPr lang="zh-CN" altLang="en-US" sz="2800" b="1">
                <a:latin typeface="宋体" panose="02010600030101010101" pitchFamily="2" charset="-122"/>
                <a:ea typeface="宋体" panose="02010600030101010101" pitchFamily="2" charset="-122"/>
                <a:cs typeface="宋体" panose="02010600030101010101" pitchFamily="2" charset="-122"/>
              </a:rPr>
              <a:t>、</a:t>
            </a:r>
            <a:r>
              <a:rPr lang="zh-CN" altLang="en-US" sz="2800" b="1">
                <a:solidFill>
                  <a:schemeClr val="accent1"/>
                </a:solidFill>
                <a:latin typeface="宋体" panose="02010600030101010101" pitchFamily="2" charset="-122"/>
                <a:ea typeface="宋体" panose="02010600030101010101" pitchFamily="2" charset="-122"/>
                <a:cs typeface="宋体" panose="02010600030101010101" pitchFamily="2" charset="-122"/>
              </a:rPr>
              <a:t>学生的生活经验</a:t>
            </a:r>
            <a:r>
              <a:rPr lang="zh-CN" altLang="en-US" sz="2800" b="1">
                <a:latin typeface="宋体" panose="02010600030101010101" pitchFamily="2" charset="-122"/>
                <a:ea typeface="宋体" panose="02010600030101010101" pitchFamily="2" charset="-122"/>
                <a:cs typeface="宋体" panose="02010600030101010101" pitchFamily="2" charset="-122"/>
              </a:rPr>
              <a:t>引进课程，引导学生形成</a:t>
            </a:r>
            <a:r>
              <a:rPr lang="zh-CN" altLang="en-US" sz="2800" b="1">
                <a:solidFill>
                  <a:schemeClr val="accent1"/>
                </a:solidFill>
                <a:latin typeface="宋体" panose="02010600030101010101" pitchFamily="2" charset="-122"/>
                <a:ea typeface="宋体" panose="02010600030101010101" pitchFamily="2" charset="-122"/>
                <a:cs typeface="宋体" panose="02010600030101010101" pitchFamily="2" charset="-122"/>
              </a:rPr>
              <a:t>开阔的眼界</a:t>
            </a:r>
            <a:r>
              <a:rPr lang="zh-CN" altLang="en-US" sz="2800" b="1">
                <a:latin typeface="宋体" panose="02010600030101010101" pitchFamily="2" charset="-122"/>
                <a:ea typeface="宋体" panose="02010600030101010101" pitchFamily="2" charset="-122"/>
                <a:cs typeface="宋体" panose="02010600030101010101" pitchFamily="2" charset="-122"/>
              </a:rPr>
              <a:t>和</a:t>
            </a:r>
            <a:r>
              <a:rPr lang="zh-CN" altLang="en-US" sz="2800" b="1">
                <a:solidFill>
                  <a:schemeClr val="accent1"/>
                </a:solidFill>
                <a:latin typeface="宋体" panose="02010600030101010101" pitchFamily="2" charset="-122"/>
                <a:ea typeface="宋体" panose="02010600030101010101" pitchFamily="2" charset="-122"/>
                <a:cs typeface="宋体" panose="02010600030101010101" pitchFamily="2" charset="-122"/>
              </a:rPr>
              <a:t>四通八达的思维</a:t>
            </a:r>
            <a:r>
              <a:rPr lang="zh-CN" altLang="en-US" sz="2800" b="1">
                <a:latin typeface="宋体" panose="02010600030101010101" pitchFamily="2" charset="-122"/>
                <a:ea typeface="宋体" panose="02010600030101010101" pitchFamily="2" charset="-122"/>
                <a:cs typeface="宋体" panose="02010600030101010101" pitchFamily="2" charset="-122"/>
              </a:rPr>
              <a:t>。</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r>
              <a:rPr lang="en-US" altLang="zh-CN" sz="2800" b="1">
                <a:latin typeface="宋体" panose="02010600030101010101" pitchFamily="2" charset="-122"/>
                <a:ea typeface="宋体" panose="02010600030101010101" pitchFamily="2" charset="-122"/>
                <a:cs typeface="宋体" panose="02010600030101010101" pitchFamily="2" charset="-122"/>
              </a:rPr>
              <a:t>2.</a:t>
            </a:r>
            <a:r>
              <a:rPr lang="zh-CN" altLang="en-US" sz="2800" b="1">
                <a:latin typeface="宋体" panose="02010600030101010101" pitchFamily="2" charset="-122"/>
                <a:ea typeface="宋体" panose="02010600030101010101" pitchFamily="2" charset="-122"/>
                <a:cs typeface="宋体" panose="02010600030101010101" pitchFamily="2" charset="-122"/>
              </a:rPr>
              <a:t>聚焦核心素养，构建语言和发展思维。语言和思维互为表里，学生需在具体的语言环境中不断地</a:t>
            </a:r>
            <a:r>
              <a:rPr lang="zh-CN" altLang="en-US" sz="2800" b="1">
                <a:solidFill>
                  <a:schemeClr val="accent1"/>
                </a:solidFill>
                <a:latin typeface="宋体" panose="02010600030101010101" pitchFamily="2" charset="-122"/>
                <a:ea typeface="宋体" panose="02010600030101010101" pitchFamily="2" charset="-122"/>
                <a:cs typeface="宋体" panose="02010600030101010101" pitchFamily="2" charset="-122"/>
              </a:rPr>
              <a:t>积累、丰富、运用词句</a:t>
            </a:r>
            <a:r>
              <a:rPr lang="zh-CN" altLang="en-US" sz="2800" b="1">
                <a:latin typeface="宋体" panose="02010600030101010101" pitchFamily="2" charset="-122"/>
                <a:ea typeface="宋体" panose="02010600030101010101" pitchFamily="2" charset="-122"/>
                <a:cs typeface="宋体" panose="02010600030101010101" pitchFamily="2" charset="-122"/>
              </a:rPr>
              <a:t>，提升语言品质，并以语言为载体，搭建</a:t>
            </a:r>
            <a:r>
              <a:rPr lang="zh-CN" altLang="en-US" sz="2800" b="1">
                <a:solidFill>
                  <a:schemeClr val="accent1"/>
                </a:solidFill>
                <a:latin typeface="宋体" panose="02010600030101010101" pitchFamily="2" charset="-122"/>
                <a:ea typeface="宋体" panose="02010600030101010101" pitchFamily="2" charset="-122"/>
                <a:cs typeface="宋体" panose="02010600030101010101" pitchFamily="2" charset="-122"/>
              </a:rPr>
              <a:t>知识体系</a:t>
            </a:r>
            <a:r>
              <a:rPr lang="zh-CN" altLang="en-US" sz="2800" b="1">
                <a:latin typeface="宋体" panose="02010600030101010101" pitchFamily="2" charset="-122"/>
                <a:ea typeface="宋体" panose="02010600030101010101" pitchFamily="2" charset="-122"/>
                <a:cs typeface="宋体" panose="02010600030101010101" pitchFamily="2" charset="-122"/>
              </a:rPr>
              <a:t>和进行</a:t>
            </a:r>
            <a:r>
              <a:rPr lang="zh-CN" altLang="en-US" sz="2800" b="1">
                <a:solidFill>
                  <a:schemeClr val="accent1"/>
                </a:solidFill>
                <a:latin typeface="宋体" panose="02010600030101010101" pitchFamily="2" charset="-122"/>
                <a:ea typeface="宋体" panose="02010600030101010101" pitchFamily="2" charset="-122"/>
                <a:cs typeface="宋体" panose="02010600030101010101" pitchFamily="2" charset="-122"/>
              </a:rPr>
              <a:t>有序的思维能力</a:t>
            </a:r>
            <a:r>
              <a:rPr lang="zh-CN" altLang="en-US" sz="2800" b="1">
                <a:latin typeface="宋体" panose="02010600030101010101" pitchFamily="2" charset="-122"/>
                <a:ea typeface="宋体" panose="02010600030101010101" pitchFamily="2" charset="-122"/>
                <a:cs typeface="宋体" panose="02010600030101010101" pitchFamily="2" charset="-122"/>
              </a:rPr>
              <a:t>训练，提升思维品质。</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r>
              <a:rPr lang="en-US" altLang="zh-CN" sz="2800" b="1">
                <a:latin typeface="宋体" panose="02010600030101010101" pitchFamily="2" charset="-122"/>
                <a:ea typeface="宋体" panose="02010600030101010101" pitchFamily="2" charset="-122"/>
                <a:cs typeface="宋体" panose="02010600030101010101" pitchFamily="2" charset="-122"/>
              </a:rPr>
              <a:t>3.</a:t>
            </a:r>
            <a:r>
              <a:rPr lang="zh-CN" altLang="en-US" sz="2800" b="1">
                <a:latin typeface="宋体" panose="02010600030101010101" pitchFamily="2" charset="-122"/>
                <a:ea typeface="宋体" panose="02010600030101010101" pitchFamily="2" charset="-122"/>
                <a:cs typeface="宋体" panose="02010600030101010101" pitchFamily="2" charset="-122"/>
              </a:rPr>
              <a:t>重视教材的学习中培养表达能力。语文是一门实践性课程，引导学生在真实的学习生活情境中把握语言文字特点、运用语言文字的能力，作文题与教材中的</a:t>
            </a:r>
            <a:r>
              <a:rPr lang="zh-CN" altLang="en-US" sz="2800" b="1">
                <a:solidFill>
                  <a:schemeClr val="accent1"/>
                </a:solidFill>
                <a:latin typeface="宋体" panose="02010600030101010101" pitchFamily="2" charset="-122"/>
                <a:ea typeface="宋体" panose="02010600030101010101" pitchFamily="2" charset="-122"/>
                <a:cs typeface="宋体" panose="02010600030101010101" pitchFamily="2" charset="-122"/>
              </a:rPr>
              <a:t>“深化理性思考”“信息时代的语文生活”</a:t>
            </a:r>
            <a:r>
              <a:rPr lang="zh-CN" altLang="en-US" sz="2800" b="1">
                <a:latin typeface="宋体" panose="02010600030101010101" pitchFamily="2" charset="-122"/>
                <a:ea typeface="宋体" panose="02010600030101010101" pitchFamily="2" charset="-122"/>
                <a:cs typeface="宋体" panose="02010600030101010101" pitchFamily="2" charset="-122"/>
              </a:rPr>
              <a:t>等内容关联紧密，具有很强的溯源性和思辨性。</a:t>
            </a:r>
            <a:endParaRPr lang="zh-CN" altLang="en-US" b="1"/>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6205" y="130810"/>
            <a:ext cx="11990705" cy="6021705"/>
          </a:xfrm>
          <a:prstGeom prst="rect">
            <a:avLst/>
          </a:prstGeom>
          <a:noFill/>
        </p:spPr>
        <p:txBody>
          <a:bodyPr wrap="square" rtlCol="0" anchor="t">
            <a:spAutoFit/>
          </a:bodyPr>
          <a:p>
            <a:r>
              <a:rPr lang="zh-CN" sz="2540" b="1">
                <a:solidFill>
                  <a:srgbClr val="FF0000"/>
                </a:solidFill>
                <a:ea typeface="宋体" panose="02010600030101010101" pitchFamily="2" charset="-122"/>
                <a:sym typeface="+mn-ea"/>
              </a:rPr>
              <a:t>【写作建议】</a:t>
            </a:r>
            <a:endParaRPr lang="zh-CN" sz="2540" b="1">
              <a:solidFill>
                <a:srgbClr val="FF0000"/>
              </a:solidFill>
              <a:ea typeface="宋体" panose="02010600030101010101" pitchFamily="2" charset="-122"/>
              <a:sym typeface="+mn-ea"/>
            </a:endParaRPr>
          </a:p>
          <a:p>
            <a:pPr indent="0" fontAlgn="auto">
              <a:lnSpc>
                <a:spcPct val="150000"/>
              </a:lnSpc>
            </a:pPr>
            <a:r>
              <a:rPr lang="en-US" altLang="zh-CN" sz="2400" b="1">
                <a:solidFill>
                  <a:schemeClr val="tx1"/>
                </a:solidFill>
                <a:latin typeface="黑体" panose="02010609060101010101" charset="-122"/>
                <a:ea typeface="黑体" panose="02010609060101010101" charset="-122"/>
                <a:cs typeface="黑体" panose="02010609060101010101" charset="-122"/>
                <a:sym typeface="+mn-ea"/>
              </a:rPr>
              <a:t>1</a:t>
            </a:r>
            <a:r>
              <a:rPr lang="zh-CN" altLang="en-US" sz="2400" b="1">
                <a:solidFill>
                  <a:schemeClr val="tx1"/>
                </a:solidFill>
                <a:latin typeface="黑体" panose="02010609060101010101" charset="-122"/>
                <a:ea typeface="黑体" panose="02010609060101010101" charset="-122"/>
                <a:cs typeface="黑体" panose="02010609060101010101" charset="-122"/>
                <a:sym typeface="+mn-ea"/>
              </a:rPr>
              <a:t>、要有</a:t>
            </a:r>
            <a:r>
              <a:rPr lang="en-US" altLang="zh-CN" sz="2400" b="1">
                <a:solidFill>
                  <a:schemeClr val="tx1"/>
                </a:solidFill>
                <a:latin typeface="黑体" panose="02010609060101010101" charset="-122"/>
                <a:ea typeface="黑体" panose="02010609060101010101" charset="-122"/>
                <a:cs typeface="黑体" panose="02010609060101010101" charset="-122"/>
                <a:sym typeface="+mn-ea"/>
              </a:rPr>
              <a:t>“</a:t>
            </a:r>
            <a:r>
              <a:rPr lang="zh-CN" altLang="en-US" sz="2400" b="1">
                <a:solidFill>
                  <a:schemeClr val="tx1"/>
                </a:solidFill>
                <a:latin typeface="黑体" panose="02010609060101010101" charset="-122"/>
                <a:ea typeface="黑体" panose="02010609060101010101" charset="-122"/>
                <a:cs typeface="黑体" panose="02010609060101010101" charset="-122"/>
                <a:sym typeface="+mn-ea"/>
              </a:rPr>
              <a:t>接题</a:t>
            </a:r>
            <a:r>
              <a:rPr lang="en-US" altLang="zh-CN" sz="2400" b="1">
                <a:solidFill>
                  <a:schemeClr val="tx1"/>
                </a:solidFill>
                <a:latin typeface="黑体" panose="02010609060101010101" charset="-122"/>
                <a:ea typeface="黑体" panose="02010609060101010101" charset="-122"/>
                <a:cs typeface="黑体" panose="02010609060101010101" charset="-122"/>
                <a:sym typeface="+mn-ea"/>
              </a:rPr>
              <a:t>”</a:t>
            </a:r>
            <a:r>
              <a:rPr lang="zh-CN" altLang="en-US" sz="2400" b="1">
                <a:solidFill>
                  <a:schemeClr val="tx1"/>
                </a:solidFill>
                <a:latin typeface="黑体" panose="02010609060101010101" charset="-122"/>
                <a:ea typeface="黑体" panose="02010609060101010101" charset="-122"/>
                <a:cs typeface="黑体" panose="02010609060101010101" charset="-122"/>
                <a:sym typeface="+mn-ea"/>
              </a:rPr>
              <a:t>意识。有问必答，清楚明显，不含糊其辞；对题目给出的每个要点应都给予回应（如很多人忽视回应</a:t>
            </a:r>
            <a:r>
              <a:rPr lang="en-US" altLang="zh-CN" sz="2400" b="1">
                <a:solidFill>
                  <a:schemeClr val="tx1"/>
                </a:solidFill>
                <a:latin typeface="黑体" panose="02010609060101010101" charset="-122"/>
                <a:ea typeface="黑体" panose="02010609060101010101" charset="-122"/>
                <a:cs typeface="黑体" panose="02010609060101010101" charset="-122"/>
                <a:sym typeface="+mn-ea"/>
              </a:rPr>
              <a:t>“</a:t>
            </a:r>
            <a:r>
              <a:rPr lang="zh-CN" altLang="en-US" sz="2400" b="1">
                <a:solidFill>
                  <a:schemeClr val="tx1"/>
                </a:solidFill>
                <a:latin typeface="黑体" panose="02010609060101010101" charset="-122"/>
                <a:ea typeface="黑体" panose="02010609060101010101" charset="-122"/>
                <a:cs typeface="黑体" panose="02010609060101010101" charset="-122"/>
                <a:sym typeface="+mn-ea"/>
              </a:rPr>
              <a:t>得到答案</a:t>
            </a:r>
            <a:r>
              <a:rPr lang="en-US" altLang="zh-CN" sz="2400" b="1">
                <a:solidFill>
                  <a:schemeClr val="tx1"/>
                </a:solidFill>
                <a:latin typeface="黑体" panose="02010609060101010101" charset="-122"/>
                <a:ea typeface="黑体" panose="02010609060101010101" charset="-122"/>
                <a:cs typeface="黑体" panose="02010609060101010101" charset="-122"/>
                <a:sym typeface="+mn-ea"/>
              </a:rPr>
              <a:t>”</a:t>
            </a:r>
            <a:r>
              <a:rPr lang="zh-CN" altLang="en-US" sz="2400" b="1">
                <a:solidFill>
                  <a:schemeClr val="tx1"/>
                </a:solidFill>
                <a:latin typeface="黑体" panose="02010609060101010101" charset="-122"/>
                <a:ea typeface="黑体" panose="02010609060101010101" charset="-122"/>
                <a:cs typeface="黑体" panose="02010609060101010101" charset="-122"/>
                <a:sym typeface="+mn-ea"/>
              </a:rPr>
              <a:t>，或</a:t>
            </a:r>
            <a:r>
              <a:rPr lang="en-US" altLang="zh-CN" sz="2400" b="1">
                <a:solidFill>
                  <a:schemeClr val="tx1"/>
                </a:solidFill>
                <a:latin typeface="黑体" panose="02010609060101010101" charset="-122"/>
                <a:ea typeface="黑体" panose="02010609060101010101" charset="-122"/>
                <a:cs typeface="黑体" panose="02010609060101010101" charset="-122"/>
                <a:sym typeface="+mn-ea"/>
              </a:rPr>
              <a:t>“</a:t>
            </a:r>
            <a:r>
              <a:rPr lang="zh-CN" altLang="en-US" sz="2400" b="1">
                <a:solidFill>
                  <a:schemeClr val="tx1"/>
                </a:solidFill>
                <a:latin typeface="黑体" panose="02010609060101010101" charset="-122"/>
                <a:ea typeface="黑体" panose="02010609060101010101" charset="-122"/>
                <a:cs typeface="黑体" panose="02010609060101010101" charset="-122"/>
                <a:sym typeface="+mn-ea"/>
              </a:rPr>
              <a:t>答案与问题</a:t>
            </a:r>
            <a:r>
              <a:rPr lang="en-US" altLang="zh-CN" sz="2400" b="1">
                <a:solidFill>
                  <a:schemeClr val="tx1"/>
                </a:solidFill>
                <a:latin typeface="黑体" panose="02010609060101010101" charset="-122"/>
                <a:ea typeface="黑体" panose="02010609060101010101" charset="-122"/>
                <a:cs typeface="黑体" panose="02010609060101010101" charset="-122"/>
                <a:sym typeface="+mn-ea"/>
              </a:rPr>
              <a:t>”</a:t>
            </a:r>
            <a:r>
              <a:rPr lang="zh-CN" altLang="en-US" sz="2400" b="1">
                <a:solidFill>
                  <a:schemeClr val="tx1"/>
                </a:solidFill>
                <a:latin typeface="黑体" panose="02010609060101010101" charset="-122"/>
                <a:ea typeface="黑体" panose="02010609060101010101" charset="-122"/>
                <a:cs typeface="黑体" panose="02010609060101010101" charset="-122"/>
                <a:sym typeface="+mn-ea"/>
              </a:rPr>
              <a:t>的关系）。</a:t>
            </a:r>
            <a:endParaRPr lang="zh-CN" altLang="en-US" sz="2400" b="1">
              <a:solidFill>
                <a:schemeClr val="tx1"/>
              </a:solidFill>
              <a:latin typeface="黑体" panose="02010609060101010101" charset="-122"/>
              <a:ea typeface="黑体" panose="02010609060101010101" charset="-122"/>
              <a:cs typeface="黑体" panose="02010609060101010101" charset="-122"/>
              <a:sym typeface="+mn-ea"/>
            </a:endParaRPr>
          </a:p>
          <a:p>
            <a:pPr indent="0" fontAlgn="auto">
              <a:lnSpc>
                <a:spcPct val="150000"/>
              </a:lnSpc>
            </a:pPr>
            <a:r>
              <a:rPr lang="en-US" altLang="zh-CN" sz="2400" b="1">
                <a:solidFill>
                  <a:schemeClr val="tx1"/>
                </a:solidFill>
                <a:latin typeface="黑体" panose="02010609060101010101" charset="-122"/>
                <a:ea typeface="黑体" panose="02010609060101010101" charset="-122"/>
                <a:cs typeface="黑体" panose="02010609060101010101" charset="-122"/>
                <a:sym typeface="+mn-ea"/>
              </a:rPr>
              <a:t>2</a:t>
            </a:r>
            <a:r>
              <a:rPr lang="zh-CN" altLang="en-US" sz="2400" b="1">
                <a:solidFill>
                  <a:schemeClr val="tx1"/>
                </a:solidFill>
                <a:latin typeface="黑体" panose="02010609060101010101" charset="-122"/>
                <a:ea typeface="黑体" panose="02010609060101010101" charset="-122"/>
                <a:cs typeface="黑体" panose="02010609060101010101" charset="-122"/>
                <a:sym typeface="+mn-ea"/>
              </a:rPr>
              <a:t>、要有概念意识。内涵、外延，创设情境，合乎语境。</a:t>
            </a:r>
            <a:endParaRPr lang="zh-CN" altLang="en-US" sz="2400" b="1">
              <a:solidFill>
                <a:schemeClr val="tx1"/>
              </a:solidFill>
              <a:latin typeface="黑体" panose="02010609060101010101" charset="-122"/>
              <a:ea typeface="黑体" panose="02010609060101010101" charset="-122"/>
              <a:cs typeface="黑体" panose="02010609060101010101" charset="-122"/>
              <a:sym typeface="+mn-ea"/>
            </a:endParaRPr>
          </a:p>
          <a:p>
            <a:pPr indent="0" fontAlgn="auto">
              <a:lnSpc>
                <a:spcPct val="150000"/>
              </a:lnSpc>
            </a:pPr>
            <a:r>
              <a:rPr lang="en-US" altLang="zh-CN" sz="2400" b="1">
                <a:solidFill>
                  <a:schemeClr val="tx1"/>
                </a:solidFill>
                <a:latin typeface="黑体" panose="02010609060101010101" charset="-122"/>
                <a:ea typeface="黑体" panose="02010609060101010101" charset="-122"/>
                <a:cs typeface="黑体" panose="02010609060101010101" charset="-122"/>
                <a:sym typeface="+mn-ea"/>
              </a:rPr>
              <a:t>3</a:t>
            </a:r>
            <a:r>
              <a:rPr lang="zh-CN" altLang="en-US" sz="2400" b="1">
                <a:solidFill>
                  <a:schemeClr val="tx1"/>
                </a:solidFill>
                <a:latin typeface="黑体" panose="02010609060101010101" charset="-122"/>
                <a:ea typeface="黑体" panose="02010609060101010101" charset="-122"/>
                <a:cs typeface="黑体" panose="02010609060101010101" charset="-122"/>
                <a:sym typeface="+mn-ea"/>
              </a:rPr>
              <a:t>、要有整体意识。读懂材料，层次大意，任务交集，不可出圈，不可割裂。</a:t>
            </a:r>
            <a:endParaRPr lang="zh-CN" altLang="en-US" sz="2400" b="1">
              <a:solidFill>
                <a:schemeClr val="tx1"/>
              </a:solidFill>
              <a:latin typeface="黑体" panose="02010609060101010101" charset="-122"/>
              <a:ea typeface="黑体" panose="02010609060101010101" charset="-122"/>
              <a:cs typeface="黑体" panose="02010609060101010101" charset="-122"/>
              <a:sym typeface="+mn-ea"/>
            </a:endParaRPr>
          </a:p>
          <a:p>
            <a:pPr indent="0" fontAlgn="auto">
              <a:lnSpc>
                <a:spcPct val="150000"/>
              </a:lnSpc>
            </a:pPr>
            <a:r>
              <a:rPr lang="en-US" altLang="zh-CN" sz="2400" b="1">
                <a:solidFill>
                  <a:schemeClr val="tx1"/>
                </a:solidFill>
                <a:latin typeface="黑体" panose="02010609060101010101" charset="-122"/>
                <a:ea typeface="黑体" panose="02010609060101010101" charset="-122"/>
                <a:cs typeface="黑体" panose="02010609060101010101" charset="-122"/>
                <a:sym typeface="+mn-ea"/>
              </a:rPr>
              <a:t>4</a:t>
            </a:r>
            <a:r>
              <a:rPr lang="zh-CN" altLang="en-US" sz="2400" b="1">
                <a:solidFill>
                  <a:schemeClr val="tx1"/>
                </a:solidFill>
                <a:latin typeface="黑体" panose="02010609060101010101" charset="-122"/>
                <a:ea typeface="黑体" panose="02010609060101010101" charset="-122"/>
                <a:cs typeface="黑体" panose="02010609060101010101" charset="-122"/>
                <a:sym typeface="+mn-ea"/>
              </a:rPr>
              <a:t>、要有逻辑意识。紧扣论题，抓住动词，追问原因，探寻做法。</a:t>
            </a:r>
            <a:endParaRPr lang="zh-CN" altLang="en-US" sz="2400" b="1">
              <a:solidFill>
                <a:schemeClr val="tx1"/>
              </a:solidFill>
              <a:latin typeface="黑体" panose="02010609060101010101" charset="-122"/>
              <a:ea typeface="黑体" panose="02010609060101010101" charset="-122"/>
              <a:cs typeface="黑体" panose="02010609060101010101" charset="-122"/>
              <a:sym typeface="+mn-ea"/>
            </a:endParaRPr>
          </a:p>
          <a:p>
            <a:pPr indent="0" fontAlgn="auto">
              <a:lnSpc>
                <a:spcPct val="150000"/>
              </a:lnSpc>
            </a:pPr>
            <a:r>
              <a:rPr lang="en-US" altLang="zh-CN" sz="2400" b="1">
                <a:solidFill>
                  <a:schemeClr val="tx1"/>
                </a:solidFill>
                <a:latin typeface="黑体" panose="02010609060101010101" charset="-122"/>
                <a:ea typeface="黑体" panose="02010609060101010101" charset="-122"/>
                <a:cs typeface="黑体" panose="02010609060101010101" charset="-122"/>
                <a:sym typeface="+mn-ea"/>
              </a:rPr>
              <a:t>5</a:t>
            </a:r>
            <a:r>
              <a:rPr lang="zh-CN" altLang="en-US" sz="2400" b="1">
                <a:solidFill>
                  <a:schemeClr val="tx1"/>
                </a:solidFill>
                <a:latin typeface="黑体" panose="02010609060101010101" charset="-122"/>
                <a:ea typeface="黑体" panose="02010609060101010101" charset="-122"/>
                <a:cs typeface="黑体" panose="02010609060101010101" charset="-122"/>
                <a:sym typeface="+mn-ea"/>
              </a:rPr>
              <a:t>、要有纵深意识。发展眼光，抓时抓境；内因外因，主观客观；天地人事，表里不同。</a:t>
            </a:r>
            <a:endParaRPr lang="zh-CN" altLang="en-US" sz="2400" b="1">
              <a:solidFill>
                <a:schemeClr val="tx1"/>
              </a:solidFill>
              <a:latin typeface="黑体" panose="02010609060101010101" charset="-122"/>
              <a:ea typeface="黑体" panose="02010609060101010101" charset="-122"/>
              <a:cs typeface="黑体" panose="02010609060101010101" charset="-122"/>
              <a:sym typeface="+mn-ea"/>
            </a:endParaRPr>
          </a:p>
          <a:p>
            <a:pPr indent="0" fontAlgn="auto">
              <a:lnSpc>
                <a:spcPct val="150000"/>
              </a:lnSpc>
            </a:pPr>
            <a:r>
              <a:rPr lang="en-US" altLang="zh-CN" sz="2400" b="1">
                <a:solidFill>
                  <a:schemeClr val="tx1"/>
                </a:solidFill>
                <a:latin typeface="黑体" panose="02010609060101010101" charset="-122"/>
                <a:ea typeface="黑体" panose="02010609060101010101" charset="-122"/>
                <a:cs typeface="黑体" panose="02010609060101010101" charset="-122"/>
                <a:sym typeface="+mn-ea"/>
              </a:rPr>
              <a:t>6</a:t>
            </a:r>
            <a:r>
              <a:rPr lang="zh-CN" altLang="en-US" sz="2400" b="1">
                <a:solidFill>
                  <a:schemeClr val="tx1"/>
                </a:solidFill>
                <a:latin typeface="黑体" panose="02010609060101010101" charset="-122"/>
                <a:ea typeface="黑体" panose="02010609060101010101" charset="-122"/>
                <a:cs typeface="黑体" panose="02010609060101010101" charset="-122"/>
                <a:sym typeface="+mn-ea"/>
              </a:rPr>
              <a:t>、要有身份意识。时代使命，责任担当。</a:t>
            </a:r>
            <a:endParaRPr lang="zh-CN" altLang="en-US" sz="2400" b="1">
              <a:solidFill>
                <a:schemeClr val="tx1"/>
              </a:solidFill>
              <a:latin typeface="黑体" panose="02010609060101010101" charset="-122"/>
              <a:ea typeface="黑体" panose="02010609060101010101" charset="-122"/>
              <a:cs typeface="黑体" panose="02010609060101010101" charset="-122"/>
              <a:sym typeface="+mn-ea"/>
            </a:endParaRPr>
          </a:p>
          <a:p>
            <a:pPr indent="0" fontAlgn="auto">
              <a:lnSpc>
                <a:spcPct val="150000"/>
              </a:lnSpc>
            </a:pPr>
            <a:r>
              <a:rPr lang="en-US" altLang="zh-CN" sz="2400" b="1">
                <a:solidFill>
                  <a:schemeClr val="tx1"/>
                </a:solidFill>
                <a:latin typeface="黑体" panose="02010609060101010101" charset="-122"/>
                <a:ea typeface="黑体" panose="02010609060101010101" charset="-122"/>
                <a:cs typeface="黑体" panose="02010609060101010101" charset="-122"/>
                <a:sym typeface="+mn-ea"/>
              </a:rPr>
              <a:t>7</a:t>
            </a:r>
            <a:r>
              <a:rPr lang="zh-CN" altLang="en-US" sz="2400" b="1">
                <a:solidFill>
                  <a:schemeClr val="tx1"/>
                </a:solidFill>
                <a:latin typeface="黑体" panose="02010609060101010101" charset="-122"/>
                <a:ea typeface="黑体" panose="02010609060101010101" charset="-122"/>
                <a:cs typeface="黑体" panose="02010609060101010101" charset="-122"/>
                <a:sym typeface="+mn-ea"/>
              </a:rPr>
              <a:t>、要有积累意识。衣食住行，各行各业，古今中外，花鸟鱼虫，典型共性，同类排比，正反相对。</a:t>
            </a:r>
            <a:endParaRPr lang="zh-CN" altLang="en-US" sz="2400" b="1">
              <a:solidFill>
                <a:schemeClr val="tx1"/>
              </a:solidFill>
              <a:latin typeface="黑体" panose="02010609060101010101" charset="-122"/>
              <a:ea typeface="黑体" panose="02010609060101010101" charset="-122"/>
              <a:cs typeface="黑体" panose="02010609060101010101" charset="-122"/>
              <a:sym typeface="+mn-ea"/>
            </a:endParaRPr>
          </a:p>
          <a:p>
            <a:pPr indent="0" fontAlgn="auto">
              <a:lnSpc>
                <a:spcPct val="150000"/>
              </a:lnSpc>
            </a:pPr>
            <a:r>
              <a:rPr lang="en-US" altLang="zh-CN" sz="2400" b="1">
                <a:solidFill>
                  <a:schemeClr val="tx1"/>
                </a:solidFill>
                <a:latin typeface="黑体" panose="02010609060101010101" charset="-122"/>
                <a:ea typeface="黑体" panose="02010609060101010101" charset="-122"/>
                <a:cs typeface="黑体" panose="02010609060101010101" charset="-122"/>
                <a:sym typeface="+mn-ea"/>
              </a:rPr>
              <a:t>8</a:t>
            </a:r>
            <a:r>
              <a:rPr lang="zh-CN" altLang="en-US" sz="2400" b="1">
                <a:solidFill>
                  <a:schemeClr val="tx1"/>
                </a:solidFill>
                <a:latin typeface="黑体" panose="02010609060101010101" charset="-122"/>
                <a:ea typeface="黑体" panose="02010609060101010101" charset="-122"/>
                <a:cs typeface="黑体" panose="02010609060101010101" charset="-122"/>
                <a:sym typeface="+mn-ea"/>
              </a:rPr>
              <a:t>、要有重点意识。关键问题，重点论述；关键字词，原本点题；放置显眼，不藏不匿。</a:t>
            </a:r>
            <a:endParaRPr lang="zh-CN" altLang="en-US" sz="2400" b="1">
              <a:solidFill>
                <a:schemeClr val="tx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0" y="1524000"/>
            <a:ext cx="12192635" cy="3216910"/>
          </a:xfrm>
          <a:prstGeom prst="rect">
            <a:avLst/>
          </a:prstGeom>
          <a:solidFill>
            <a:schemeClr val="accent2">
              <a:lumMod val="20000"/>
              <a:lumOff val="80000"/>
            </a:schemeClr>
          </a:solidFill>
        </p:spPr>
        <p:txBody>
          <a:bodyPr wrap="square" rtlCol="0">
            <a:noAutofit/>
          </a:bodyPr>
          <a:p>
            <a:endParaRPr lang="zh-CN" altLang="en-US"/>
          </a:p>
        </p:txBody>
      </p:sp>
      <p:pic>
        <p:nvPicPr>
          <p:cNvPr id="3" name="图片 2" descr="图标镂空"/>
          <p:cNvPicPr>
            <a:picLocks noChangeAspect="1"/>
          </p:cNvPicPr>
          <p:nvPr>
            <p:custDataLst>
              <p:tags r:id="rId1"/>
            </p:custDataLst>
          </p:nvPr>
        </p:nvPicPr>
        <p:blipFill>
          <a:blip r:embed="rId2"/>
          <a:srcRect l="12064" t="11428" r="12701" b="13975"/>
          <a:stretch>
            <a:fillRect/>
          </a:stretch>
        </p:blipFill>
        <p:spPr>
          <a:xfrm>
            <a:off x="7475855" y="1953260"/>
            <a:ext cx="577215" cy="582930"/>
          </a:xfrm>
          <a:prstGeom prst="rect">
            <a:avLst/>
          </a:prstGeom>
        </p:spPr>
      </p:pic>
      <p:sp>
        <p:nvSpPr>
          <p:cNvPr id="6" name="文本框 5"/>
          <p:cNvSpPr txBox="1"/>
          <p:nvPr>
            <p:custDataLst>
              <p:tags r:id="rId3"/>
            </p:custDataLst>
          </p:nvPr>
        </p:nvSpPr>
        <p:spPr>
          <a:xfrm>
            <a:off x="3336925" y="4871720"/>
            <a:ext cx="7263130" cy="583565"/>
          </a:xfrm>
          <a:prstGeom prst="rect">
            <a:avLst/>
          </a:prstGeom>
          <a:noFill/>
        </p:spPr>
        <p:txBody>
          <a:bodyPr wrap="square" rtlCol="0" anchor="t">
            <a:spAutoFit/>
          </a:bodyPr>
          <a:p>
            <a:r>
              <a:rPr lang="zh-CN" sz="3200" dirty="0">
                <a:latin typeface="楷体" panose="02010609060101010101" charset="-122"/>
                <a:ea typeface="楷体" panose="02010609060101010101" charset="-122"/>
                <a:cs typeface="楷体" panose="02010609060101010101" charset="-122"/>
                <a:sym typeface="+mn-ea"/>
              </a:rPr>
              <a:t>苏派语文夜雨群主微信：</a:t>
            </a:r>
            <a:r>
              <a:rPr lang="en-US" altLang="zh-CN" sz="3200" dirty="0">
                <a:latin typeface="楷体" panose="02010609060101010101" charset="-122"/>
                <a:ea typeface="楷体" panose="02010609060101010101" charset="-122"/>
                <a:cs typeface="楷体" panose="02010609060101010101" charset="-122"/>
                <a:sym typeface="+mn-ea"/>
              </a:rPr>
              <a:t>3129594196</a:t>
            </a:r>
            <a:endParaRPr lang="en-US" altLang="zh-CN" sz="3200" dirty="0">
              <a:latin typeface="楷体" panose="02010609060101010101" charset="-122"/>
              <a:ea typeface="楷体" panose="02010609060101010101" charset="-122"/>
              <a:cs typeface="楷体" panose="02010609060101010101" charset="-122"/>
              <a:sym typeface="+mn-ea"/>
            </a:endParaRPr>
          </a:p>
        </p:txBody>
      </p:sp>
      <p:sp>
        <p:nvSpPr>
          <p:cNvPr id="23" name="文本框 22"/>
          <p:cNvSpPr txBox="1"/>
          <p:nvPr>
            <p:custDataLst>
              <p:tags r:id="rId4"/>
            </p:custDataLst>
          </p:nvPr>
        </p:nvSpPr>
        <p:spPr>
          <a:xfrm>
            <a:off x="3782695" y="1953260"/>
            <a:ext cx="4919980" cy="2122805"/>
          </a:xfrm>
          <a:prstGeom prst="rect">
            <a:avLst/>
          </a:prstGeom>
          <a:noFill/>
          <a:ln w="57150" cmpd="sng">
            <a:noFill/>
            <a:prstDash val="soli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wrap="square" rtlCol="0">
            <a:spAutoFit/>
          </a:bodyPr>
          <a:p>
            <a:r>
              <a:rPr lang="zh-CN" altLang="en-US" sz="6600">
                <a:solidFill>
                  <a:schemeClr val="accent1"/>
                </a:solidFill>
                <a:latin typeface="华文琥珀" panose="02010800040101010101" charset="-122"/>
                <a:ea typeface="华文琥珀" panose="02010800040101010101" charset="-122"/>
              </a:rPr>
              <a:t>感谢您的</a:t>
            </a:r>
            <a:endParaRPr lang="zh-CN" altLang="en-US" sz="6600">
              <a:solidFill>
                <a:schemeClr val="accent1"/>
              </a:solidFill>
              <a:latin typeface="华文琥珀" panose="02010800040101010101" charset="-122"/>
              <a:ea typeface="华文琥珀" panose="02010800040101010101" charset="-122"/>
            </a:endParaRPr>
          </a:p>
          <a:p>
            <a:r>
              <a:rPr lang="zh-CN" altLang="en-US" sz="6600">
                <a:solidFill>
                  <a:schemeClr val="accent1"/>
                </a:solidFill>
                <a:latin typeface="华文琥珀" panose="02010800040101010101" charset="-122"/>
                <a:ea typeface="华文琥珀" panose="02010800040101010101" charset="-122"/>
              </a:rPr>
              <a:t>信任与支持</a:t>
            </a:r>
            <a:endParaRPr lang="zh-CN" altLang="en-US" sz="6600">
              <a:solidFill>
                <a:schemeClr val="accent1"/>
              </a:solidFill>
              <a:latin typeface="华文琥珀" panose="02010800040101010101" charset="-122"/>
              <a:ea typeface="华文琥珀" panose="02010800040101010101" charset="-122"/>
            </a:endParaRPr>
          </a:p>
        </p:txBody>
      </p:sp>
      <p:sp>
        <p:nvSpPr>
          <p:cNvPr id="4" name="文本框 3"/>
          <p:cNvSpPr txBox="1"/>
          <p:nvPr>
            <p:custDataLst>
              <p:tags r:id="rId5"/>
            </p:custDataLst>
          </p:nvPr>
        </p:nvSpPr>
        <p:spPr>
          <a:xfrm>
            <a:off x="9966325" y="76835"/>
            <a:ext cx="2023745" cy="460375"/>
          </a:xfrm>
          <a:prstGeom prst="rect">
            <a:avLst/>
          </a:prstGeom>
          <a:solidFill>
            <a:schemeClr val="accent2">
              <a:lumMod val="40000"/>
              <a:lumOff val="60000"/>
            </a:schemeClr>
          </a:solidFill>
        </p:spPr>
        <p:txBody>
          <a:bodyPr wrap="square" rtlCol="0" anchor="t">
            <a:spAutoFit/>
          </a:bodyPr>
          <a:p>
            <a:r>
              <a:rPr lang="zh-CN" altLang="en-US" sz="2400" b="1" dirty="0">
                <a:solidFill>
                  <a:schemeClr val="tx1">
                    <a:lumMod val="85000"/>
                    <a:lumOff val="15000"/>
                  </a:schemeClr>
                </a:solidFill>
                <a:latin typeface="仿宋" panose="02010609060101010101" charset="-122"/>
                <a:ea typeface="仿宋" panose="02010609060101010101" charset="-122"/>
                <a:cs typeface="仿宋" panose="02010609060101010101" charset="-122"/>
                <a:sym typeface="+mn-ea"/>
              </a:rPr>
              <a:t>苏派高中语文</a:t>
            </a:r>
            <a:endParaRPr lang="zh-CN" altLang="en-US" sz="2400" b="1" dirty="0">
              <a:solidFill>
                <a:schemeClr val="tx1">
                  <a:lumMod val="85000"/>
                  <a:lumOff val="15000"/>
                </a:schemeClr>
              </a:solidFill>
              <a:latin typeface="仿宋" panose="02010609060101010101" charset="-122"/>
              <a:ea typeface="仿宋" panose="02010609060101010101" charset="-122"/>
              <a:cs typeface="仿宋" panose="02010609060101010101" charset="-122"/>
              <a:sym typeface="+mn-ea"/>
            </a:endParaRPr>
          </a:p>
        </p:txBody>
      </p:sp>
      <p:pic>
        <p:nvPicPr>
          <p:cNvPr id="118" name="图片 117"/>
          <p:cNvPicPr/>
          <p:nvPr/>
        </p:nvPicPr>
        <p:blipFill>
          <a:blip r:embed="rId6">
            <a:clrChange>
              <a:clrFrom>
                <a:srgbClr val="CCE7D6">
                  <a:alpha val="100000"/>
                </a:srgbClr>
              </a:clrFrom>
              <a:clrTo>
                <a:srgbClr val="CCE7D6">
                  <a:alpha val="100000"/>
                  <a:alpha val="0"/>
                </a:srgbClr>
              </a:clrTo>
            </a:clrChange>
          </a:blip>
          <a:srcRect b="10921"/>
          <a:stretch>
            <a:fillRect/>
          </a:stretch>
        </p:blipFill>
        <p:spPr>
          <a:xfrm>
            <a:off x="9821545" y="537210"/>
            <a:ext cx="2312670" cy="423164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1"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7015" y="701040"/>
            <a:ext cx="8148320" cy="5901055"/>
          </a:xfrm>
          <a:prstGeom prst="rect">
            <a:avLst/>
          </a:prstGeom>
          <a:noFill/>
          <a:ln>
            <a:solidFill>
              <a:schemeClr val="accent1"/>
            </a:solidFill>
          </a:ln>
        </p:spPr>
        <p:txBody>
          <a:bodyPr wrap="square" rtlCol="0" anchor="t">
            <a:noAutofit/>
          </a:bodyPr>
          <a:p>
            <a:pPr lvl="0" indent="457200" algn="l">
              <a:buClrTx/>
              <a:buSzTx/>
              <a:buFontTx/>
            </a:pPr>
            <a:r>
              <a:rPr lang="en-US" altLang="zh-CN" sz="2800" b="1">
                <a:latin typeface="楷体" panose="02010609060101010101" charset="-122"/>
                <a:ea typeface="楷体" panose="02010609060101010101" charset="-122"/>
                <a:cs typeface="楷体" panose="02010609060101010101" charset="-122"/>
                <a:sym typeface="+mn-ea"/>
              </a:rPr>
              <a:t>1</a:t>
            </a:r>
            <a:r>
              <a:rPr lang="zh-CN" altLang="en-US" sz="2800" b="1">
                <a:latin typeface="楷体" panose="02010609060101010101" charset="-122"/>
                <a:ea typeface="楷体" panose="02010609060101010101" charset="-122"/>
                <a:cs typeface="楷体" panose="02010609060101010101" charset="-122"/>
                <a:sym typeface="+mn-ea"/>
              </a:rPr>
              <a:t>．下列对材料一相关内容的理解和分析，不正确的一项是（</a:t>
            </a:r>
            <a:r>
              <a:rPr lang="en-US" altLang="zh-CN" sz="2800" b="1">
                <a:latin typeface="楷体" panose="02010609060101010101" charset="-122"/>
                <a:ea typeface="楷体" panose="02010609060101010101" charset="-122"/>
                <a:cs typeface="楷体" panose="02010609060101010101" charset="-122"/>
                <a:sym typeface="+mn-ea"/>
              </a:rPr>
              <a:t>3</a:t>
            </a:r>
            <a:r>
              <a:rPr lang="zh-CN" altLang="en-US" sz="2800" b="1">
                <a:latin typeface="楷体" panose="02010609060101010101" charset="-122"/>
                <a:ea typeface="楷体" panose="02010609060101010101" charset="-122"/>
                <a:cs typeface="楷体" panose="02010609060101010101" charset="-122"/>
                <a:sym typeface="+mn-ea"/>
              </a:rPr>
              <a:t>分）</a:t>
            </a:r>
            <a:r>
              <a:rPr lang="en-US" altLang="zh-CN" sz="2800" b="1">
                <a:latin typeface="楷体" panose="02010609060101010101" charset="-122"/>
                <a:ea typeface="楷体" panose="02010609060101010101" charset="-122"/>
                <a:cs typeface="楷体" panose="02010609060101010101" charset="-122"/>
                <a:sym typeface="+mn-ea"/>
              </a:rPr>
              <a:t> </a:t>
            </a:r>
            <a:endParaRPr lang="en-US" altLang="zh-CN" sz="28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en-US" altLang="zh-CN" sz="2800" b="1">
                <a:latin typeface="楷体" panose="02010609060101010101" charset="-122"/>
                <a:ea typeface="楷体" panose="02010609060101010101" charset="-122"/>
                <a:cs typeface="楷体" panose="02010609060101010101" charset="-122"/>
                <a:sym typeface="+mn-ea"/>
              </a:rPr>
              <a:t>A.</a:t>
            </a:r>
            <a:r>
              <a:rPr lang="zh-CN" altLang="en-US" sz="2800" b="1">
                <a:latin typeface="楷体" panose="02010609060101010101" charset="-122"/>
                <a:ea typeface="楷体" panose="02010609060101010101" charset="-122"/>
                <a:cs typeface="楷体" panose="02010609060101010101" charset="-122"/>
                <a:sym typeface="+mn-ea"/>
              </a:rPr>
              <a:t>创造力包含新颖性和实用性两大要素，人工智能在很多领域已展现出这两方面的特点。</a:t>
            </a:r>
            <a:endParaRPr lang="zh-CN" altLang="en-US" sz="28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en-US" altLang="zh-CN" sz="2800" b="1">
                <a:latin typeface="楷体" panose="02010609060101010101" charset="-122"/>
                <a:ea typeface="楷体" panose="02010609060101010101" charset="-122"/>
                <a:cs typeface="楷体" panose="02010609060101010101" charset="-122"/>
                <a:sym typeface="+mn-ea"/>
              </a:rPr>
              <a:t>B.</a:t>
            </a:r>
            <a:r>
              <a:rPr lang="zh-CN" altLang="en-US" sz="2800" b="1">
                <a:latin typeface="楷体" panose="02010609060101010101" charset="-122"/>
                <a:ea typeface="楷体" panose="02010609060101010101" charset="-122"/>
                <a:cs typeface="楷体" panose="02010609060101010101" charset="-122"/>
                <a:sym typeface="+mn-ea"/>
              </a:rPr>
              <a:t>知识的重组是人类创造力的重要来源，这不能论证人工智能的知识重组是其创造力的体现。</a:t>
            </a:r>
            <a:endParaRPr lang="zh-CN" altLang="en-US" sz="28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en-US" altLang="zh-CN" sz="2800" b="1">
                <a:latin typeface="楷体" panose="02010609060101010101" charset="-122"/>
                <a:ea typeface="楷体" panose="02010609060101010101" charset="-122"/>
                <a:cs typeface="楷体" panose="02010609060101010101" charset="-122"/>
                <a:sym typeface="+mn-ea"/>
              </a:rPr>
              <a:t>C.</a:t>
            </a:r>
            <a:r>
              <a:rPr lang="zh-CN" altLang="en-US" sz="2800" b="1">
                <a:latin typeface="楷体" panose="02010609060101010101" charset="-122"/>
                <a:ea typeface="楷体" panose="02010609060101010101" charset="-122"/>
                <a:cs typeface="楷体" panose="02010609060101010101" charset="-122"/>
                <a:sym typeface="+mn-ea"/>
              </a:rPr>
              <a:t>人类创造性思维的本质和来源尚不清楚，但融入创造性思维模式</a:t>
            </a:r>
            <a:r>
              <a:rPr lang="zh-CN" altLang="en-US" sz="2800" b="1">
                <a:solidFill>
                  <a:srgbClr val="C00000"/>
                </a:solidFill>
                <a:latin typeface="楷体" panose="02010609060101010101" charset="-122"/>
                <a:ea typeface="楷体" panose="02010609060101010101" charset="-122"/>
                <a:cs typeface="楷体" panose="02010609060101010101" charset="-122"/>
                <a:sym typeface="+mn-ea"/>
              </a:rPr>
              <a:t>会使</a:t>
            </a:r>
            <a:r>
              <a:rPr lang="zh-CN" altLang="en-US" sz="2800" b="1">
                <a:latin typeface="楷体" panose="02010609060101010101" charset="-122"/>
                <a:ea typeface="楷体" panose="02010609060101010101" charset="-122"/>
                <a:cs typeface="楷体" panose="02010609060101010101" charset="-122"/>
                <a:sym typeface="+mn-ea"/>
              </a:rPr>
              <a:t>人工智能创造力提高。</a:t>
            </a:r>
            <a:endParaRPr lang="zh-CN" altLang="en-US" sz="28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en-US" altLang="zh-CN" sz="2800" b="1">
                <a:latin typeface="楷体" panose="02010609060101010101" charset="-122"/>
                <a:ea typeface="楷体" panose="02010609060101010101" charset="-122"/>
                <a:cs typeface="楷体" panose="02010609060101010101" charset="-122"/>
                <a:sym typeface="+mn-ea"/>
              </a:rPr>
              <a:t>D.</a:t>
            </a:r>
            <a:r>
              <a:rPr lang="zh-CN" altLang="en-US" sz="2800" b="1">
                <a:latin typeface="楷体" panose="02010609060101010101" charset="-122"/>
                <a:ea typeface="楷体" panose="02010609060101010101" charset="-122"/>
                <a:cs typeface="楷体" panose="02010609060101010101" charset="-122"/>
                <a:sym typeface="+mn-ea"/>
              </a:rPr>
              <a:t>人工智能具备强大的数据处理能力，但它目前在创造性思维和内在动机方面难以超越人类。</a:t>
            </a:r>
            <a:endParaRPr lang="en-US" altLang="zh-CN" sz="2800" b="1">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nvSpPr>
        <p:spPr>
          <a:xfrm>
            <a:off x="9314815" y="4113530"/>
            <a:ext cx="2754630" cy="787400"/>
          </a:xfrm>
          <a:prstGeom prst="rect">
            <a:avLst/>
          </a:prstGeom>
          <a:noFill/>
        </p:spPr>
        <p:txBody>
          <a:bodyPr wrap="square" rtlCol="0">
            <a:noAutofit/>
          </a:bodyPr>
          <a:p>
            <a:endParaRPr lang="zh-CN" altLang="en-US" sz="2400" b="1">
              <a:solidFill>
                <a:srgbClr val="C00000"/>
              </a:solidFill>
              <a:latin typeface="宋体" panose="02010600030101010101" pitchFamily="2" charset="-122"/>
              <a:ea typeface="宋体" panose="02010600030101010101" pitchFamily="2" charset="-122"/>
              <a:cs typeface="楷体" panose="02010609060101010101" charset="-122"/>
            </a:endParaRPr>
          </a:p>
        </p:txBody>
      </p:sp>
      <p:sp>
        <p:nvSpPr>
          <p:cNvPr id="4" name="文本框 3"/>
          <p:cNvSpPr txBox="1"/>
          <p:nvPr/>
        </p:nvSpPr>
        <p:spPr>
          <a:xfrm>
            <a:off x="8538845" y="701040"/>
            <a:ext cx="3302635" cy="5717540"/>
          </a:xfrm>
          <a:prstGeom prst="rect">
            <a:avLst/>
          </a:prstGeom>
          <a:noFill/>
          <a:ln>
            <a:solidFill>
              <a:schemeClr val="accent1"/>
            </a:solidFill>
          </a:ln>
        </p:spPr>
        <p:txBody>
          <a:bodyPr wrap="square" rtlCol="0" anchor="t">
            <a:noAutofit/>
          </a:bodyPr>
          <a:p>
            <a:pPr indent="0" fontAlgn="auto">
              <a:lnSpc>
                <a:spcPct val="150000"/>
              </a:lnSpc>
            </a:pPr>
            <a:r>
              <a:rPr lang="zh-CN" sz="2400" dirty="0">
                <a:solidFill>
                  <a:srgbClr val="000000"/>
                </a:solidFill>
                <a:ea typeface="宋体" panose="02010600030101010101" pitchFamily="2" charset="-122"/>
                <a:sym typeface="+mn-ea"/>
              </a:rPr>
              <a:t>【</a:t>
            </a:r>
            <a:r>
              <a:rPr lang="zh-CN" sz="2400" dirty="0">
                <a:solidFill>
                  <a:srgbClr val="000000"/>
                </a:solidFill>
                <a:ea typeface="黑体" panose="02010609060101010101" charset="-122"/>
                <a:sym typeface="+mn-ea"/>
              </a:rPr>
              <a:t>考查目标】</a:t>
            </a:r>
            <a:endParaRPr lang="zh-CN" sz="2400" dirty="0">
              <a:solidFill>
                <a:srgbClr val="000000"/>
              </a:solidFill>
              <a:ea typeface="黑体" panose="02010609060101010101" charset="-122"/>
              <a:sym typeface="+mn-ea"/>
            </a:endParaRPr>
          </a:p>
          <a:p>
            <a:pPr indent="0" fontAlgn="auto">
              <a:lnSpc>
                <a:spcPct val="150000"/>
              </a:lnSpc>
            </a:pPr>
            <a:r>
              <a:rPr lang="zh-CN" altLang="zh-CN" sz="2400" dirty="0">
                <a:latin typeface="仿宋" panose="02010609060101010101" charset="-122"/>
                <a:ea typeface="仿宋" panose="02010609060101010101" charset="-122"/>
                <a:sym typeface="+mn-ea"/>
              </a:rPr>
              <a:t>本题考查学生对材料相关内容的理解和分析的能力。</a:t>
            </a:r>
            <a:endParaRPr lang="zh-CN" altLang="zh-CN" sz="2400" dirty="0">
              <a:latin typeface="仿宋" panose="02010609060101010101" charset="-122"/>
              <a:ea typeface="仿宋" panose="02010609060101010101" charset="-122"/>
              <a:sym typeface="+mn-ea"/>
            </a:endParaRPr>
          </a:p>
          <a:p>
            <a:pPr indent="0" fontAlgn="auto">
              <a:lnSpc>
                <a:spcPct val="150000"/>
              </a:lnSpc>
            </a:pPr>
            <a:r>
              <a:rPr lang="zh-CN" sz="2400" b="1" dirty="0">
                <a:solidFill>
                  <a:srgbClr val="000000"/>
                </a:solidFill>
                <a:ea typeface="黑体" panose="02010609060101010101" charset="-122"/>
                <a:sym typeface="+mn-ea"/>
              </a:rPr>
              <a:t>【解析】</a:t>
            </a:r>
            <a:endParaRPr lang="en-US" altLang="zh-CN" sz="2400" b="1" dirty="0">
              <a:solidFill>
                <a:srgbClr val="FF0000"/>
              </a:solidFill>
              <a:latin typeface="仿宋" panose="02010609060101010101" charset="-122"/>
              <a:ea typeface="仿宋" panose="02010609060101010101" charset="-122"/>
              <a:sym typeface="+mn-ea"/>
            </a:endParaRPr>
          </a:p>
          <a:p>
            <a:pPr indent="0" fontAlgn="auto">
              <a:lnSpc>
                <a:spcPct val="150000"/>
              </a:lnSpc>
            </a:pPr>
            <a:r>
              <a:rPr lang="en-US" altLang="zh-CN" sz="2400" b="1" dirty="0">
                <a:solidFill>
                  <a:srgbClr val="FF0000"/>
                </a:solidFill>
                <a:latin typeface="仿宋" panose="02010609060101010101" charset="-122"/>
                <a:ea typeface="仿宋" panose="02010609060101010101" charset="-122"/>
                <a:sym typeface="+mn-ea"/>
              </a:rPr>
              <a:t>“</a:t>
            </a:r>
            <a:r>
              <a:rPr lang="zh-CN" altLang="en-US" sz="2400" b="1" dirty="0">
                <a:solidFill>
                  <a:srgbClr val="FF0000"/>
                </a:solidFill>
                <a:latin typeface="仿宋" panose="02010609060101010101" charset="-122"/>
                <a:ea typeface="仿宋" panose="02010609060101010101" charset="-122"/>
                <a:sym typeface="+mn-ea"/>
              </a:rPr>
              <a:t>融入特定创造性思维模式会使</a:t>
            </a:r>
            <a:r>
              <a:rPr lang="en-US" altLang="zh-CN" sz="2400" b="1" dirty="0">
                <a:solidFill>
                  <a:srgbClr val="FF0000"/>
                </a:solidFill>
                <a:latin typeface="仿宋" panose="02010609060101010101" charset="-122"/>
                <a:ea typeface="仿宋" panose="02010609060101010101" charset="-122"/>
                <a:sym typeface="+mn-ea"/>
              </a:rPr>
              <a:t>AI</a:t>
            </a:r>
            <a:r>
              <a:rPr lang="zh-CN" altLang="en-US" sz="2400" b="1" dirty="0">
                <a:solidFill>
                  <a:srgbClr val="FF0000"/>
                </a:solidFill>
                <a:latin typeface="仿宋" panose="02010609060101010101" charset="-122"/>
                <a:ea typeface="仿宋" panose="02010609060101010101" charset="-122"/>
                <a:sym typeface="+mn-ea"/>
              </a:rPr>
              <a:t>创造力提高</a:t>
            </a:r>
            <a:r>
              <a:rPr lang="en-US" altLang="zh-CN" sz="2400" b="1" dirty="0">
                <a:solidFill>
                  <a:srgbClr val="FF0000"/>
                </a:solidFill>
                <a:latin typeface="仿宋" panose="02010609060101010101" charset="-122"/>
                <a:ea typeface="仿宋" panose="02010609060101010101" charset="-122"/>
                <a:sym typeface="+mn-ea"/>
              </a:rPr>
              <a:t>”</a:t>
            </a:r>
            <a:r>
              <a:rPr lang="zh-CN" altLang="en-US" sz="2400" b="1" dirty="0">
                <a:solidFill>
                  <a:srgbClr val="FF0000"/>
                </a:solidFill>
                <a:latin typeface="仿宋" panose="02010609060101010101" charset="-122"/>
                <a:ea typeface="仿宋" panose="02010609060101010101" charset="-122"/>
                <a:sym typeface="+mn-ea"/>
              </a:rPr>
              <a:t>错，</a:t>
            </a:r>
            <a:r>
              <a:rPr lang="en-US" altLang="zh-CN" sz="2400" b="1" dirty="0">
                <a:solidFill>
                  <a:srgbClr val="FF0000"/>
                </a:solidFill>
                <a:latin typeface="仿宋" panose="02010609060101010101" charset="-122"/>
                <a:ea typeface="仿宋" panose="02010609060101010101" charset="-122"/>
                <a:sym typeface="+mn-ea"/>
              </a:rPr>
              <a:t>“</a:t>
            </a:r>
            <a:r>
              <a:rPr lang="zh-CN" altLang="en-US" sz="2400" b="1" dirty="0">
                <a:solidFill>
                  <a:srgbClr val="FF0000"/>
                </a:solidFill>
                <a:latin typeface="仿宋" panose="02010609060101010101" charset="-122"/>
                <a:ea typeface="仿宋" panose="02010609060101010101" charset="-122"/>
                <a:sym typeface="+mn-ea"/>
              </a:rPr>
              <a:t>可能</a:t>
            </a:r>
            <a:r>
              <a:rPr lang="en-US" altLang="zh-CN" sz="2400" b="1" dirty="0">
                <a:solidFill>
                  <a:srgbClr val="FF0000"/>
                </a:solidFill>
                <a:latin typeface="仿宋" panose="02010609060101010101" charset="-122"/>
                <a:ea typeface="仿宋" panose="02010609060101010101" charset="-122"/>
                <a:sym typeface="+mn-ea"/>
              </a:rPr>
              <a:t>”</a:t>
            </a:r>
            <a:r>
              <a:rPr lang="zh-CN" altLang="en-US" sz="2400" b="1" dirty="0">
                <a:solidFill>
                  <a:srgbClr val="FF0000"/>
                </a:solidFill>
                <a:latin typeface="仿宋" panose="02010609060101010101" charset="-122"/>
                <a:ea typeface="仿宋" panose="02010609060101010101" charset="-122"/>
                <a:sym typeface="+mn-ea"/>
              </a:rPr>
              <a:t>说成</a:t>
            </a:r>
            <a:r>
              <a:rPr lang="en-US" altLang="zh-CN" sz="2400" b="1" dirty="0">
                <a:solidFill>
                  <a:srgbClr val="FF0000"/>
                </a:solidFill>
                <a:latin typeface="仿宋" panose="02010609060101010101" charset="-122"/>
                <a:ea typeface="仿宋" panose="02010609060101010101" charset="-122"/>
                <a:sym typeface="+mn-ea"/>
              </a:rPr>
              <a:t>“</a:t>
            </a:r>
            <a:r>
              <a:rPr lang="zh-CN" altLang="en-US" sz="2400" b="1" dirty="0">
                <a:solidFill>
                  <a:srgbClr val="FF0000"/>
                </a:solidFill>
                <a:latin typeface="仿宋" panose="02010609060101010101" charset="-122"/>
                <a:ea typeface="仿宋" panose="02010609060101010101" charset="-122"/>
                <a:sym typeface="+mn-ea"/>
              </a:rPr>
              <a:t>必然</a:t>
            </a:r>
            <a:r>
              <a:rPr lang="en-US" altLang="zh-CN" sz="2400" b="1" dirty="0">
                <a:solidFill>
                  <a:srgbClr val="FF0000"/>
                </a:solidFill>
                <a:latin typeface="仿宋" panose="02010609060101010101" charset="-122"/>
                <a:ea typeface="仿宋" panose="02010609060101010101" charset="-122"/>
                <a:sym typeface="+mn-ea"/>
              </a:rPr>
              <a:t>”</a:t>
            </a:r>
            <a:r>
              <a:rPr lang="zh-CN" altLang="en-US" sz="2400" b="1" dirty="0">
                <a:solidFill>
                  <a:srgbClr val="FF0000"/>
                </a:solidFill>
                <a:latin typeface="仿宋" panose="02010609060101010101" charset="-122"/>
                <a:ea typeface="仿宋" panose="02010609060101010101" charset="-122"/>
                <a:sym typeface="+mn-ea"/>
              </a:rPr>
              <a:t>。</a:t>
            </a:r>
            <a:endParaRPr lang="en-US" altLang="zh-CN" sz="2400" b="1" dirty="0">
              <a:solidFill>
                <a:srgbClr val="FF0000"/>
              </a:solidFill>
              <a:latin typeface="仿宋" panose="02010609060101010101" charset="-122"/>
              <a:ea typeface="仿宋" panose="02010609060101010101" charset="-122"/>
              <a:sym typeface="+mn-ea"/>
            </a:endParaRPr>
          </a:p>
          <a:p>
            <a:pPr indent="0" fontAlgn="auto">
              <a:lnSpc>
                <a:spcPct val="150000"/>
              </a:lnSpc>
            </a:pPr>
            <a:r>
              <a:rPr lang="zh-CN" sz="2400" b="1" dirty="0">
                <a:solidFill>
                  <a:srgbClr val="000000"/>
                </a:solidFill>
                <a:ea typeface="黑体" panose="02010609060101010101" charset="-122"/>
                <a:sym typeface="+mn-ea"/>
              </a:rPr>
              <a:t>【参考答案】</a:t>
            </a:r>
            <a:r>
              <a:rPr lang="en-US" altLang="zh-CN" sz="2400" b="1" dirty="0">
                <a:solidFill>
                  <a:srgbClr val="C00000"/>
                </a:solidFill>
                <a:ea typeface="黑体" panose="02010609060101010101" charset="-122"/>
                <a:sym typeface="+mn-ea"/>
              </a:rPr>
              <a:t>C</a:t>
            </a:r>
            <a:r>
              <a:rPr lang="en-US" altLang="zh-CN" sz="2400" dirty="0">
                <a:solidFill>
                  <a:srgbClr val="FF0000"/>
                </a:solidFill>
                <a:ea typeface="黑体" panose="02010609060101010101" charset="-122"/>
                <a:sym typeface="+mn-ea"/>
              </a:rPr>
              <a:t> </a:t>
            </a:r>
            <a:endParaRPr lang="en-US" altLang="zh-CN" sz="2400" b="1" dirty="0">
              <a:solidFill>
                <a:srgbClr val="FF0000"/>
              </a:solidFill>
              <a:latin typeface="楷体" panose="02010609060101010101" charset="-122"/>
              <a:ea typeface="黑体" panose="02010609060101010101" charset="-122"/>
              <a:cs typeface="楷体" panose="02010609060101010101" charset="-122"/>
              <a:sym typeface="+mn-ea"/>
            </a:endParaRPr>
          </a:p>
        </p:txBody>
      </p:sp>
      <p:sp>
        <p:nvSpPr>
          <p:cNvPr id="5" name="文本框 4"/>
          <p:cNvSpPr txBox="1"/>
          <p:nvPr>
            <p:custDataLst>
              <p:tags r:id="rId1"/>
            </p:custDataLst>
          </p:nvPr>
        </p:nvSpPr>
        <p:spPr>
          <a:xfrm>
            <a:off x="2489945" y="128905"/>
            <a:ext cx="1078230" cy="337185"/>
          </a:xfrm>
          <a:prstGeom prst="rect">
            <a:avLst/>
          </a:prstGeom>
          <a:solidFill>
            <a:schemeClr val="accent1">
              <a:lumMod val="20000"/>
              <a:lumOff val="80000"/>
            </a:schemeClr>
          </a:solidFill>
        </p:spPr>
        <p:txBody>
          <a:bodyPr wrap="square" rtlCol="0">
            <a:spAutoFit/>
          </a:bodyPr>
          <a:p>
            <a:pPr algn="ctr"/>
            <a:r>
              <a:rPr lang="zh-CN" sz="1600" dirty="0">
                <a:solidFill>
                  <a:srgbClr val="000000"/>
                </a:solidFill>
                <a:ea typeface="黑体" panose="02010609060101010101" charset="-122"/>
                <a:sym typeface="+mn-ea"/>
              </a:rPr>
              <a:t>选择题</a:t>
            </a:r>
            <a:endParaRPr lang="zh-CN" sz="1600" dirty="0">
              <a:solidFill>
                <a:srgbClr val="000000"/>
              </a:solidFill>
              <a:ea typeface="黑体" panose="02010609060101010101" charset="-122"/>
              <a:sym typeface="+mn-ea"/>
            </a:endParaRPr>
          </a:p>
        </p:txBody>
      </p:sp>
      <p:sp>
        <p:nvSpPr>
          <p:cNvPr id="6" name="文本框 5"/>
          <p:cNvSpPr txBox="1"/>
          <p:nvPr>
            <p:custDataLst>
              <p:tags r:id="rId2"/>
            </p:custDataLst>
          </p:nvPr>
        </p:nvSpPr>
        <p:spPr>
          <a:xfrm>
            <a:off x="9434305" y="128905"/>
            <a:ext cx="1078230" cy="337185"/>
          </a:xfrm>
          <a:prstGeom prst="rect">
            <a:avLst/>
          </a:prstGeom>
          <a:solidFill>
            <a:schemeClr val="accent1">
              <a:lumMod val="20000"/>
              <a:lumOff val="80000"/>
            </a:schemeClr>
          </a:solidFill>
        </p:spPr>
        <p:txBody>
          <a:bodyPr wrap="square" rtlCol="0">
            <a:spAutoFit/>
          </a:bodyPr>
          <a:lstStyle/>
          <a:p>
            <a:pPr algn="ctr"/>
            <a:r>
              <a:rPr lang="zh-CN" sz="1600" dirty="0">
                <a:solidFill>
                  <a:srgbClr val="000000"/>
                </a:solidFill>
                <a:ea typeface="黑体" panose="02010609060101010101" charset="-122"/>
                <a:sym typeface="+mn-ea"/>
              </a:rPr>
              <a:t>选择题</a:t>
            </a:r>
            <a:endParaRPr lang="zh-CN" sz="1600" dirty="0">
              <a:solidFill>
                <a:srgbClr val="000000"/>
              </a:solidFill>
              <a:ea typeface="黑体" panose="02010609060101010101" charset="-122"/>
              <a:sym typeface="+mn-ea"/>
            </a:endParaRPr>
          </a:p>
        </p:txBody>
      </p:sp>
      <p:sp>
        <p:nvSpPr>
          <p:cNvPr id="7" name="文本框 6"/>
          <p:cNvSpPr txBox="1"/>
          <p:nvPr>
            <p:custDataLst>
              <p:tags r:id="rId3"/>
            </p:custDataLst>
          </p:nvPr>
        </p:nvSpPr>
        <p:spPr>
          <a:xfrm>
            <a:off x="347980" y="67310"/>
            <a:ext cx="2141855" cy="398780"/>
          </a:xfrm>
          <a:prstGeom prst="rect">
            <a:avLst/>
          </a:prstGeom>
          <a:noFill/>
          <a:ln>
            <a:noFill/>
          </a:ln>
        </p:spPr>
        <p:txBody>
          <a:bodyPr wrap="square" rtlCol="0">
            <a:spAutoFit/>
          </a:bodyPr>
          <a:p>
            <a:r>
              <a:rPr lang="zh-CN" sz="2000" dirty="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0335" y="701040"/>
            <a:ext cx="8460105" cy="5999480"/>
          </a:xfrm>
          <a:prstGeom prst="rect">
            <a:avLst/>
          </a:prstGeom>
          <a:noFill/>
          <a:ln>
            <a:solidFill>
              <a:schemeClr val="accent1"/>
            </a:solidFill>
          </a:ln>
        </p:spPr>
        <p:txBody>
          <a:bodyPr wrap="square" rtlCol="0" anchor="t">
            <a:noAutofit/>
          </a:bodyPr>
          <a:p>
            <a:pPr lvl="0" indent="457200" algn="l">
              <a:buClrTx/>
              <a:buSzTx/>
              <a:buFontTx/>
            </a:pPr>
            <a:r>
              <a:rPr lang="en-US" altLang="zh-CN" sz="2800" b="1">
                <a:latin typeface="楷体" panose="02010609060101010101" charset="-122"/>
                <a:ea typeface="楷体" panose="02010609060101010101" charset="-122"/>
                <a:cs typeface="楷体" panose="02010609060101010101" charset="-122"/>
                <a:sym typeface="+mn-ea"/>
              </a:rPr>
              <a:t>2</a:t>
            </a:r>
            <a:r>
              <a:rPr lang="zh-CN" altLang="en-US" sz="2800" b="1">
                <a:latin typeface="楷体" panose="02010609060101010101" charset="-122"/>
                <a:ea typeface="楷体" panose="02010609060101010101" charset="-122"/>
                <a:cs typeface="楷体" panose="02010609060101010101" charset="-122"/>
                <a:sym typeface="+mn-ea"/>
              </a:rPr>
              <a:t>．根据材料内容，下列说法不正确的一项是（</a:t>
            </a:r>
            <a:r>
              <a:rPr lang="en-US" altLang="zh-CN" sz="2800" b="1">
                <a:latin typeface="楷体" panose="02010609060101010101" charset="-122"/>
                <a:ea typeface="楷体" panose="02010609060101010101" charset="-122"/>
                <a:cs typeface="楷体" panose="02010609060101010101" charset="-122"/>
                <a:sym typeface="+mn-ea"/>
              </a:rPr>
              <a:t>3</a:t>
            </a:r>
            <a:r>
              <a:rPr lang="zh-CN" altLang="en-US" sz="2800" b="1">
                <a:latin typeface="楷体" panose="02010609060101010101" charset="-122"/>
                <a:ea typeface="楷体" panose="02010609060101010101" charset="-122"/>
                <a:cs typeface="楷体" panose="02010609060101010101" charset="-122"/>
                <a:sym typeface="+mn-ea"/>
              </a:rPr>
              <a:t>分）</a:t>
            </a:r>
            <a:r>
              <a:rPr lang="en-US" altLang="zh-CN" sz="2800" b="1">
                <a:latin typeface="楷体" panose="02010609060101010101" charset="-122"/>
                <a:ea typeface="楷体" panose="02010609060101010101" charset="-122"/>
                <a:cs typeface="楷体" panose="02010609060101010101" charset="-122"/>
                <a:sym typeface="+mn-ea"/>
              </a:rPr>
              <a:t>  </a:t>
            </a:r>
            <a:endParaRPr lang="en-US" altLang="zh-CN" sz="28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en-US" altLang="zh-CN" sz="2800" b="1">
                <a:latin typeface="楷体" panose="02010609060101010101" charset="-122"/>
                <a:ea typeface="楷体" panose="02010609060101010101" charset="-122"/>
                <a:cs typeface="楷体" panose="02010609060101010101" charset="-122"/>
                <a:sym typeface="+mn-ea"/>
              </a:rPr>
              <a:t>A.</a:t>
            </a:r>
            <a:r>
              <a:rPr lang="zh-CN" altLang="en-US" sz="2800" b="1">
                <a:latin typeface="楷体" panose="02010609060101010101" charset="-122"/>
                <a:ea typeface="楷体" panose="02010609060101010101" charset="-122"/>
                <a:cs typeface="楷体" panose="02010609060101010101" charset="-122"/>
                <a:sym typeface="+mn-ea"/>
              </a:rPr>
              <a:t>材料一中根据阿玛比尔的创造力模型，人工智能是无法满足他提出的三方面要素的碰撞，所以从某种意义上说，人工智能不具备创造力。</a:t>
            </a:r>
            <a:endParaRPr lang="zh-CN" altLang="en-US" sz="28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en-US" altLang="zh-CN" sz="2800" b="1">
                <a:latin typeface="楷体" panose="02010609060101010101" charset="-122"/>
                <a:ea typeface="楷体" panose="02010609060101010101" charset="-122"/>
                <a:cs typeface="楷体" panose="02010609060101010101" charset="-122"/>
                <a:sym typeface="+mn-ea"/>
              </a:rPr>
              <a:t>B.</a:t>
            </a:r>
            <a:r>
              <a:rPr lang="zh-CN" altLang="en-US" sz="2800" b="1">
                <a:latin typeface="楷体" panose="02010609060101010101" charset="-122"/>
                <a:ea typeface="楷体" panose="02010609060101010101" charset="-122"/>
                <a:cs typeface="楷体" panose="02010609060101010101" charset="-122"/>
                <a:sym typeface="+mn-ea"/>
              </a:rPr>
              <a:t>材料一体现了材料二中提到的部分传统观点，认为创造力具有一定的神秘性，即不能被现有的认知理论或模型理解和模拟的部分。</a:t>
            </a:r>
            <a:endParaRPr lang="zh-CN" altLang="en-US" sz="28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en-US" altLang="zh-CN" sz="2800" b="1">
                <a:latin typeface="楷体" panose="02010609060101010101" charset="-122"/>
                <a:ea typeface="楷体" panose="02010609060101010101" charset="-122"/>
                <a:cs typeface="楷体" panose="02010609060101010101" charset="-122"/>
                <a:sym typeface="+mn-ea"/>
              </a:rPr>
              <a:t>C.</a:t>
            </a:r>
            <a:r>
              <a:rPr lang="zh-CN" altLang="en-US" sz="2800" b="1">
                <a:latin typeface="楷体" panose="02010609060101010101" charset="-122"/>
                <a:ea typeface="楷体" panose="02010609060101010101" charset="-122"/>
                <a:cs typeface="楷体" panose="02010609060101010101" charset="-122"/>
                <a:sym typeface="+mn-ea"/>
              </a:rPr>
              <a:t>材料二指出，让创造力进入人工智能科学基础研究的中心，必须祛除创造力的神秘色彩，</a:t>
            </a:r>
            <a:r>
              <a:rPr lang="zh-CN" altLang="en-US" sz="2800" b="1">
                <a:solidFill>
                  <a:srgbClr val="C00000"/>
                </a:solidFill>
                <a:latin typeface="楷体" panose="02010609060101010101" charset="-122"/>
                <a:ea typeface="楷体" panose="02010609060101010101" charset="-122"/>
                <a:cs typeface="楷体" panose="02010609060101010101" charset="-122"/>
                <a:sym typeface="+mn-ea"/>
              </a:rPr>
              <a:t>认识到创造力和平常的认知能力并无不同</a:t>
            </a:r>
            <a:r>
              <a:rPr lang="zh-CN" altLang="en-US" sz="2800" b="1">
                <a:latin typeface="楷体" panose="02010609060101010101" charset="-122"/>
                <a:ea typeface="楷体" panose="02010609060101010101" charset="-122"/>
                <a:cs typeface="楷体" panose="02010609060101010101" charset="-122"/>
                <a:sym typeface="+mn-ea"/>
              </a:rPr>
              <a:t>。</a:t>
            </a:r>
            <a:r>
              <a:rPr lang="en-US" altLang="zh-CN" sz="2800" b="1">
                <a:latin typeface="楷体" panose="02010609060101010101" charset="-122"/>
                <a:ea typeface="楷体" panose="02010609060101010101" charset="-122"/>
                <a:cs typeface="楷体" panose="02010609060101010101" charset="-122"/>
                <a:sym typeface="+mn-ea"/>
              </a:rPr>
              <a:t> </a:t>
            </a:r>
            <a:endParaRPr lang="en-US" altLang="zh-CN" sz="28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en-US" altLang="zh-CN" sz="2800" b="1">
                <a:latin typeface="楷体" panose="02010609060101010101" charset="-122"/>
                <a:ea typeface="楷体" panose="02010609060101010101" charset="-122"/>
                <a:cs typeface="楷体" panose="02010609060101010101" charset="-122"/>
                <a:sym typeface="+mn-ea"/>
              </a:rPr>
              <a:t>D.</a:t>
            </a:r>
            <a:r>
              <a:rPr lang="zh-CN" altLang="en-US" sz="2800" b="1">
                <a:latin typeface="楷体" panose="02010609060101010101" charset="-122"/>
                <a:ea typeface="楷体" panose="02010609060101010101" charset="-122"/>
                <a:cs typeface="楷体" panose="02010609060101010101" charset="-122"/>
                <a:sym typeface="+mn-ea"/>
              </a:rPr>
              <a:t>材料二指出，多数创新任务的完成都与默认模式网络和执行控制网络的动态耦合有关，这和材料一中的阿玛比尔提出的创造力模型具有共同点。</a:t>
            </a:r>
            <a:endParaRPr lang="en-US" altLang="zh-CN" sz="2800" b="1">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nvSpPr>
        <p:spPr>
          <a:xfrm>
            <a:off x="9314815" y="4113530"/>
            <a:ext cx="2754630" cy="787400"/>
          </a:xfrm>
          <a:prstGeom prst="rect">
            <a:avLst/>
          </a:prstGeom>
          <a:noFill/>
        </p:spPr>
        <p:txBody>
          <a:bodyPr wrap="square" rtlCol="0">
            <a:noAutofit/>
          </a:bodyPr>
          <a:p>
            <a:endParaRPr lang="zh-CN" altLang="en-US" sz="2400" b="1">
              <a:solidFill>
                <a:srgbClr val="C00000"/>
              </a:solidFill>
              <a:latin typeface="宋体" panose="02010600030101010101" pitchFamily="2" charset="-122"/>
              <a:ea typeface="宋体" panose="02010600030101010101" pitchFamily="2" charset="-122"/>
              <a:cs typeface="楷体" panose="02010609060101010101" charset="-122"/>
            </a:endParaRPr>
          </a:p>
        </p:txBody>
      </p:sp>
      <p:sp>
        <p:nvSpPr>
          <p:cNvPr id="4" name="文本框 3"/>
          <p:cNvSpPr txBox="1"/>
          <p:nvPr/>
        </p:nvSpPr>
        <p:spPr>
          <a:xfrm>
            <a:off x="8752840" y="701040"/>
            <a:ext cx="3187065" cy="5717540"/>
          </a:xfrm>
          <a:prstGeom prst="rect">
            <a:avLst/>
          </a:prstGeom>
          <a:noFill/>
          <a:ln>
            <a:solidFill>
              <a:schemeClr val="accent1"/>
            </a:solidFill>
          </a:ln>
        </p:spPr>
        <p:txBody>
          <a:bodyPr wrap="square" rtlCol="0" anchor="t">
            <a:noAutofit/>
          </a:bodyPr>
          <a:p>
            <a:pPr indent="0" fontAlgn="auto">
              <a:lnSpc>
                <a:spcPct val="100000"/>
              </a:lnSpc>
            </a:pPr>
            <a:r>
              <a:rPr lang="zh-CN" sz="2400" dirty="0">
                <a:solidFill>
                  <a:srgbClr val="000000"/>
                </a:solidFill>
                <a:ea typeface="宋体" panose="02010600030101010101" pitchFamily="2" charset="-122"/>
                <a:sym typeface="+mn-ea"/>
              </a:rPr>
              <a:t>【</a:t>
            </a:r>
            <a:r>
              <a:rPr lang="zh-CN" sz="2400" dirty="0">
                <a:solidFill>
                  <a:srgbClr val="000000"/>
                </a:solidFill>
                <a:ea typeface="黑体" panose="02010609060101010101" charset="-122"/>
                <a:sym typeface="+mn-ea"/>
              </a:rPr>
              <a:t>考查目标】</a:t>
            </a:r>
            <a:endParaRPr lang="zh-CN" sz="2400" dirty="0">
              <a:solidFill>
                <a:srgbClr val="000000"/>
              </a:solidFill>
              <a:ea typeface="黑体" panose="02010609060101010101" charset="-122"/>
              <a:sym typeface="+mn-ea"/>
            </a:endParaRPr>
          </a:p>
          <a:p>
            <a:pPr indent="0" fontAlgn="auto">
              <a:lnSpc>
                <a:spcPct val="100000"/>
              </a:lnSpc>
            </a:pPr>
            <a:r>
              <a:rPr lang="zh-CN" altLang="zh-CN" sz="2400" dirty="0">
                <a:latin typeface="仿宋" panose="02010609060101010101" charset="-122"/>
                <a:ea typeface="仿宋" panose="02010609060101010101" charset="-122"/>
                <a:sym typeface="+mn-ea"/>
              </a:rPr>
              <a:t>本题考查学生分析材料、整合信息。</a:t>
            </a:r>
            <a:endParaRPr lang="zh-CN" altLang="zh-CN" sz="2400" dirty="0">
              <a:latin typeface="仿宋" panose="02010609060101010101" charset="-122"/>
              <a:ea typeface="仿宋" panose="02010609060101010101" charset="-122"/>
              <a:sym typeface="+mn-ea"/>
            </a:endParaRPr>
          </a:p>
          <a:p>
            <a:pPr indent="0" fontAlgn="auto">
              <a:lnSpc>
                <a:spcPct val="100000"/>
              </a:lnSpc>
            </a:pPr>
            <a:r>
              <a:rPr lang="zh-CN" sz="2400" b="1" dirty="0">
                <a:solidFill>
                  <a:srgbClr val="000000"/>
                </a:solidFill>
                <a:ea typeface="黑体" panose="02010609060101010101" charset="-122"/>
                <a:sym typeface="+mn-ea"/>
              </a:rPr>
              <a:t>【解析】</a:t>
            </a:r>
            <a:endParaRPr lang="en-US" altLang="zh-CN" sz="2400" b="1" dirty="0">
              <a:solidFill>
                <a:srgbClr val="FF0000"/>
              </a:solidFill>
              <a:latin typeface="仿宋" panose="02010609060101010101" charset="-122"/>
              <a:ea typeface="仿宋" panose="02010609060101010101" charset="-122"/>
              <a:sym typeface="+mn-ea"/>
            </a:endParaRPr>
          </a:p>
          <a:p>
            <a:pPr indent="0" fontAlgn="auto">
              <a:lnSpc>
                <a:spcPct val="100000"/>
              </a:lnSpc>
            </a:pPr>
            <a:r>
              <a:rPr lang="en-US" altLang="zh-CN" sz="2400" b="1" dirty="0">
                <a:solidFill>
                  <a:srgbClr val="FF0000"/>
                </a:solidFill>
                <a:latin typeface="仿宋" panose="02010609060101010101" charset="-122"/>
                <a:ea typeface="仿宋" panose="02010609060101010101" charset="-122"/>
                <a:sym typeface="+mn-ea"/>
              </a:rPr>
              <a:t>“</a:t>
            </a:r>
            <a:r>
              <a:rPr lang="zh-CN" altLang="en-US" sz="2400" b="1" dirty="0">
                <a:solidFill>
                  <a:srgbClr val="FF0000"/>
                </a:solidFill>
                <a:latin typeface="仿宋" panose="02010609060101010101" charset="-122"/>
                <a:ea typeface="仿宋" panose="02010609060101010101" charset="-122"/>
                <a:sym typeface="+mn-ea"/>
              </a:rPr>
              <a:t>认识到创造力和平常的认知能力并无不同</a:t>
            </a:r>
            <a:r>
              <a:rPr lang="en-US" altLang="zh-CN" sz="2400" b="1" dirty="0">
                <a:solidFill>
                  <a:srgbClr val="FF0000"/>
                </a:solidFill>
                <a:latin typeface="仿宋" panose="02010609060101010101" charset="-122"/>
                <a:ea typeface="仿宋" panose="02010609060101010101" charset="-122"/>
                <a:sym typeface="+mn-ea"/>
              </a:rPr>
              <a:t>”</a:t>
            </a:r>
            <a:r>
              <a:rPr lang="zh-CN" altLang="en-US" sz="2400" b="1" dirty="0">
                <a:solidFill>
                  <a:srgbClr val="FF0000"/>
                </a:solidFill>
                <a:latin typeface="仿宋" panose="02010609060101010101" charset="-122"/>
                <a:ea typeface="仿宋" panose="02010609060101010101" charset="-122"/>
                <a:sym typeface="+mn-ea"/>
              </a:rPr>
              <a:t>错，属于无中生有。</a:t>
            </a:r>
            <a:endParaRPr lang="en-US" altLang="zh-CN" sz="2400" b="1" dirty="0">
              <a:solidFill>
                <a:srgbClr val="FF0000"/>
              </a:solidFill>
              <a:latin typeface="仿宋" panose="02010609060101010101" charset="-122"/>
              <a:ea typeface="仿宋" panose="02010609060101010101" charset="-122"/>
              <a:sym typeface="+mn-ea"/>
            </a:endParaRPr>
          </a:p>
          <a:p>
            <a:pPr indent="0" fontAlgn="auto">
              <a:lnSpc>
                <a:spcPct val="150000"/>
              </a:lnSpc>
            </a:pPr>
            <a:r>
              <a:rPr lang="zh-CN" sz="2400" b="1" dirty="0">
                <a:solidFill>
                  <a:srgbClr val="000000"/>
                </a:solidFill>
                <a:ea typeface="黑体" panose="02010609060101010101" charset="-122"/>
                <a:sym typeface="+mn-ea"/>
              </a:rPr>
              <a:t>【参考答案】</a:t>
            </a:r>
            <a:r>
              <a:rPr lang="en-US" altLang="zh-CN" sz="2400" b="1" dirty="0">
                <a:solidFill>
                  <a:srgbClr val="C00000"/>
                </a:solidFill>
                <a:ea typeface="黑体" panose="02010609060101010101" charset="-122"/>
                <a:sym typeface="+mn-ea"/>
              </a:rPr>
              <a:t>C</a:t>
            </a:r>
            <a:r>
              <a:rPr lang="en-US" altLang="zh-CN" sz="2400" dirty="0">
                <a:solidFill>
                  <a:srgbClr val="FF0000"/>
                </a:solidFill>
                <a:ea typeface="黑体" panose="02010609060101010101" charset="-122"/>
                <a:sym typeface="+mn-ea"/>
              </a:rPr>
              <a:t> </a:t>
            </a:r>
            <a:endParaRPr lang="en-US" altLang="zh-CN" sz="2400" b="1">
              <a:latin typeface="楷体" panose="02010609060101010101" charset="-122"/>
              <a:ea typeface="楷体" panose="02010609060101010101" charset="-122"/>
              <a:cs typeface="楷体" panose="02010609060101010101" charset="-122"/>
              <a:sym typeface="+mn-ea"/>
            </a:endParaRPr>
          </a:p>
        </p:txBody>
      </p:sp>
      <p:sp>
        <p:nvSpPr>
          <p:cNvPr id="5" name="文本框 4"/>
          <p:cNvSpPr txBox="1"/>
          <p:nvPr>
            <p:custDataLst>
              <p:tags r:id="rId1"/>
            </p:custDataLst>
          </p:nvPr>
        </p:nvSpPr>
        <p:spPr>
          <a:xfrm>
            <a:off x="2489945" y="128905"/>
            <a:ext cx="1078230" cy="337185"/>
          </a:xfrm>
          <a:prstGeom prst="rect">
            <a:avLst/>
          </a:prstGeom>
          <a:solidFill>
            <a:schemeClr val="accent1">
              <a:lumMod val="20000"/>
              <a:lumOff val="80000"/>
            </a:schemeClr>
          </a:solidFill>
        </p:spPr>
        <p:txBody>
          <a:bodyPr wrap="square" rtlCol="0">
            <a:spAutoFit/>
          </a:bodyPr>
          <a:p>
            <a:pPr algn="ctr"/>
            <a:r>
              <a:rPr lang="zh-CN" sz="1600" dirty="0">
                <a:solidFill>
                  <a:srgbClr val="000000"/>
                </a:solidFill>
                <a:ea typeface="黑体" panose="02010609060101010101" charset="-122"/>
                <a:sym typeface="+mn-ea"/>
              </a:rPr>
              <a:t>选择题</a:t>
            </a:r>
            <a:endParaRPr lang="zh-CN" sz="1600" dirty="0">
              <a:solidFill>
                <a:srgbClr val="000000"/>
              </a:solidFill>
              <a:ea typeface="黑体" panose="02010609060101010101" charset="-122"/>
              <a:sym typeface="+mn-ea"/>
            </a:endParaRPr>
          </a:p>
        </p:txBody>
      </p:sp>
      <p:sp>
        <p:nvSpPr>
          <p:cNvPr id="6" name="文本框 5"/>
          <p:cNvSpPr txBox="1"/>
          <p:nvPr>
            <p:custDataLst>
              <p:tags r:id="rId2"/>
            </p:custDataLst>
          </p:nvPr>
        </p:nvSpPr>
        <p:spPr>
          <a:xfrm>
            <a:off x="9434305" y="128905"/>
            <a:ext cx="1078230" cy="337185"/>
          </a:xfrm>
          <a:prstGeom prst="rect">
            <a:avLst/>
          </a:prstGeom>
          <a:solidFill>
            <a:schemeClr val="accent1">
              <a:lumMod val="20000"/>
              <a:lumOff val="80000"/>
            </a:schemeClr>
          </a:solidFill>
        </p:spPr>
        <p:txBody>
          <a:bodyPr wrap="square" rtlCol="0">
            <a:spAutoFit/>
          </a:bodyPr>
          <a:lstStyle/>
          <a:p>
            <a:pPr algn="ctr"/>
            <a:r>
              <a:rPr lang="zh-CN" sz="1600" dirty="0">
                <a:solidFill>
                  <a:srgbClr val="000000"/>
                </a:solidFill>
                <a:ea typeface="黑体" panose="02010609060101010101" charset="-122"/>
                <a:sym typeface="+mn-ea"/>
              </a:rPr>
              <a:t>选择题</a:t>
            </a:r>
            <a:endParaRPr lang="zh-CN" sz="1600" dirty="0">
              <a:solidFill>
                <a:srgbClr val="000000"/>
              </a:solidFill>
              <a:ea typeface="黑体" panose="02010609060101010101" charset="-122"/>
              <a:sym typeface="+mn-ea"/>
            </a:endParaRPr>
          </a:p>
        </p:txBody>
      </p:sp>
      <p:sp>
        <p:nvSpPr>
          <p:cNvPr id="7" name="文本框 6"/>
          <p:cNvSpPr txBox="1"/>
          <p:nvPr>
            <p:custDataLst>
              <p:tags r:id="rId3"/>
            </p:custDataLst>
          </p:nvPr>
        </p:nvSpPr>
        <p:spPr>
          <a:xfrm>
            <a:off x="347980" y="67310"/>
            <a:ext cx="2141855" cy="398780"/>
          </a:xfrm>
          <a:prstGeom prst="rect">
            <a:avLst/>
          </a:prstGeom>
          <a:noFill/>
          <a:ln>
            <a:noFill/>
          </a:ln>
        </p:spPr>
        <p:txBody>
          <a:bodyPr wrap="square" rtlCol="0">
            <a:spAutoFit/>
          </a:bodyPr>
          <a:p>
            <a:r>
              <a:rPr lang="zh-CN" sz="2000" dirty="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7015" y="701040"/>
            <a:ext cx="8675370" cy="5901055"/>
          </a:xfrm>
          <a:prstGeom prst="rect">
            <a:avLst/>
          </a:prstGeom>
          <a:noFill/>
          <a:ln>
            <a:solidFill>
              <a:schemeClr val="accent1"/>
            </a:solidFill>
          </a:ln>
        </p:spPr>
        <p:txBody>
          <a:bodyPr wrap="square" rtlCol="0" anchor="t">
            <a:noAutofit/>
          </a:bodyPr>
          <a:p>
            <a:pPr lvl="0" indent="457200" algn="l">
              <a:buClrTx/>
              <a:buSzTx/>
              <a:buFontTx/>
            </a:pPr>
            <a:r>
              <a:rPr lang="en-US" altLang="zh-CN" sz="2800" b="1">
                <a:latin typeface="楷体" panose="02010609060101010101" charset="-122"/>
                <a:ea typeface="楷体" panose="02010609060101010101" charset="-122"/>
                <a:cs typeface="楷体" panose="02010609060101010101" charset="-122"/>
                <a:sym typeface="+mn-ea"/>
              </a:rPr>
              <a:t>3.</a:t>
            </a:r>
            <a:r>
              <a:rPr lang="zh-CN" altLang="en-US" sz="2800" b="1">
                <a:latin typeface="楷体" panose="02010609060101010101" charset="-122"/>
                <a:ea typeface="楷体" panose="02010609060101010101" charset="-122"/>
                <a:cs typeface="楷体" panose="02010609060101010101" charset="-122"/>
                <a:sym typeface="+mn-ea"/>
              </a:rPr>
              <a:t>下列选项最符合材料一中</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灵光一现</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现象产生的特点的一项是（</a:t>
            </a:r>
            <a:r>
              <a:rPr lang="en-US" altLang="zh-CN" sz="2800" b="1">
                <a:latin typeface="楷体" panose="02010609060101010101" charset="-122"/>
                <a:ea typeface="楷体" panose="02010609060101010101" charset="-122"/>
                <a:cs typeface="楷体" panose="02010609060101010101" charset="-122"/>
                <a:sym typeface="+mn-ea"/>
              </a:rPr>
              <a:t>3</a:t>
            </a:r>
            <a:r>
              <a:rPr lang="zh-CN" altLang="en-US" sz="2800" b="1">
                <a:latin typeface="楷体" panose="02010609060101010101" charset="-122"/>
                <a:ea typeface="楷体" panose="02010609060101010101" charset="-122"/>
                <a:cs typeface="楷体" panose="02010609060101010101" charset="-122"/>
                <a:sym typeface="+mn-ea"/>
              </a:rPr>
              <a:t>分）</a:t>
            </a:r>
            <a:r>
              <a:rPr lang="en-US" altLang="zh-CN" sz="2800" b="1">
                <a:latin typeface="楷体" panose="02010609060101010101" charset="-122"/>
                <a:ea typeface="楷体" panose="02010609060101010101" charset="-122"/>
                <a:cs typeface="楷体" panose="02010609060101010101" charset="-122"/>
                <a:sym typeface="+mn-ea"/>
              </a:rPr>
              <a:t>  </a:t>
            </a:r>
            <a:endParaRPr lang="en-US" altLang="zh-CN" sz="28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en-US" altLang="zh-CN" sz="2800" b="1">
                <a:latin typeface="楷体" panose="02010609060101010101" charset="-122"/>
                <a:ea typeface="楷体" panose="02010609060101010101" charset="-122"/>
                <a:cs typeface="楷体" panose="02010609060101010101" charset="-122"/>
                <a:sym typeface="+mn-ea"/>
              </a:rPr>
              <a:t>A.</a:t>
            </a:r>
            <a:r>
              <a:rPr lang="zh-CN" altLang="en-US" sz="2800" b="1">
                <a:latin typeface="楷体" panose="02010609060101010101" charset="-122"/>
                <a:ea typeface="楷体" panose="02010609060101010101" charset="-122"/>
                <a:cs typeface="楷体" panose="02010609060101010101" charset="-122"/>
                <a:sym typeface="+mn-ea"/>
              </a:rPr>
              <a:t>张旭善草书，好酒。每大醉，号呼狂走，索笔挥洒，变化无穷，若有神助。</a:t>
            </a:r>
            <a:endParaRPr lang="zh-CN" altLang="en-US" sz="28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en-US" altLang="zh-CN" sz="2800" b="1">
                <a:latin typeface="楷体" panose="02010609060101010101" charset="-122"/>
                <a:ea typeface="楷体" panose="02010609060101010101" charset="-122"/>
                <a:cs typeface="楷体" panose="02010609060101010101" charset="-122"/>
                <a:sym typeface="+mn-ea"/>
              </a:rPr>
              <a:t>B.</a:t>
            </a:r>
            <a:r>
              <a:rPr lang="zh-CN" altLang="en-US" sz="2800" b="1">
                <a:latin typeface="楷体" panose="02010609060101010101" charset="-122"/>
                <a:ea typeface="楷体" panose="02010609060101010101" charset="-122"/>
                <a:cs typeface="楷体" panose="02010609060101010101" charset="-122"/>
                <a:sym typeface="+mn-ea"/>
              </a:rPr>
              <a:t>吴道子画人物，似灯取影，规矩尽而变化生，得自然之数不差毫末。</a:t>
            </a:r>
            <a:endParaRPr lang="zh-CN" altLang="en-US" sz="28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en-US" altLang="zh-CN" sz="2800" b="1">
                <a:latin typeface="楷体" panose="02010609060101010101" charset="-122"/>
                <a:ea typeface="楷体" panose="02010609060101010101" charset="-122"/>
                <a:cs typeface="楷体" panose="02010609060101010101" charset="-122"/>
                <a:sym typeface="+mn-ea"/>
              </a:rPr>
              <a:t>C.</a:t>
            </a:r>
            <a:r>
              <a:rPr lang="zh-CN" altLang="en-US" sz="2800" b="1">
                <a:latin typeface="楷体" panose="02010609060101010101" charset="-122"/>
                <a:ea typeface="楷体" panose="02010609060101010101" charset="-122"/>
                <a:cs typeface="楷体" panose="02010609060101010101" charset="-122"/>
                <a:sym typeface="+mn-ea"/>
              </a:rPr>
              <a:t>李冰作都江堰，因山颓水，以溉诸郡；雨则不遏其流，沃野千里，谓之天府。</a:t>
            </a:r>
            <a:endParaRPr lang="zh-CN" altLang="en-US" sz="28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en-US" altLang="zh-CN" sz="2800" b="1">
                <a:latin typeface="楷体" panose="02010609060101010101" charset="-122"/>
                <a:ea typeface="楷体" panose="02010609060101010101" charset="-122"/>
                <a:cs typeface="楷体" panose="02010609060101010101" charset="-122"/>
                <a:sym typeface="+mn-ea"/>
              </a:rPr>
              <a:t>D.</a:t>
            </a:r>
            <a:r>
              <a:rPr lang="zh-CN" altLang="en-US" sz="2800" b="1">
                <a:latin typeface="楷体" panose="02010609060101010101" charset="-122"/>
                <a:ea typeface="楷体" panose="02010609060101010101" charset="-122"/>
                <a:cs typeface="楷体" panose="02010609060101010101" charset="-122"/>
                <a:sym typeface="+mn-ea"/>
              </a:rPr>
              <a:t>蔡伦每休沐，辄闭门谢客，作器械，莫不精工。创意用树肤、敝布以为纸。</a:t>
            </a:r>
            <a:endParaRPr lang="en-US" altLang="zh-CN" sz="2800" b="1">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nvSpPr>
        <p:spPr>
          <a:xfrm>
            <a:off x="9314815" y="4113530"/>
            <a:ext cx="2754630" cy="787400"/>
          </a:xfrm>
          <a:prstGeom prst="rect">
            <a:avLst/>
          </a:prstGeom>
          <a:noFill/>
        </p:spPr>
        <p:txBody>
          <a:bodyPr wrap="square" rtlCol="0">
            <a:noAutofit/>
          </a:bodyPr>
          <a:p>
            <a:endParaRPr lang="zh-CN" altLang="en-US" sz="2400" b="1">
              <a:solidFill>
                <a:srgbClr val="C00000"/>
              </a:solidFill>
              <a:latin typeface="宋体" panose="02010600030101010101" pitchFamily="2" charset="-122"/>
              <a:ea typeface="宋体" panose="02010600030101010101" pitchFamily="2" charset="-122"/>
              <a:cs typeface="楷体" panose="02010609060101010101" charset="-122"/>
            </a:endParaRPr>
          </a:p>
        </p:txBody>
      </p:sp>
      <p:sp>
        <p:nvSpPr>
          <p:cNvPr id="4" name="文本框 3"/>
          <p:cNvSpPr txBox="1"/>
          <p:nvPr/>
        </p:nvSpPr>
        <p:spPr>
          <a:xfrm>
            <a:off x="9074150" y="638175"/>
            <a:ext cx="2995295" cy="5887085"/>
          </a:xfrm>
          <a:prstGeom prst="rect">
            <a:avLst/>
          </a:prstGeom>
          <a:noFill/>
          <a:ln>
            <a:solidFill>
              <a:schemeClr val="accent1"/>
            </a:solidFill>
          </a:ln>
        </p:spPr>
        <p:txBody>
          <a:bodyPr wrap="square" rtlCol="0" anchor="t">
            <a:noAutofit/>
          </a:bodyPr>
          <a:p>
            <a:pPr indent="0" fontAlgn="auto">
              <a:lnSpc>
                <a:spcPct val="100000"/>
              </a:lnSpc>
            </a:pPr>
            <a:r>
              <a:rPr lang="zh-CN" sz="2400" dirty="0">
                <a:solidFill>
                  <a:srgbClr val="000000"/>
                </a:solidFill>
                <a:ea typeface="宋体" panose="02010600030101010101" pitchFamily="2" charset="-122"/>
                <a:sym typeface="+mn-ea"/>
              </a:rPr>
              <a:t>【</a:t>
            </a:r>
            <a:r>
              <a:rPr lang="zh-CN" sz="2400" dirty="0">
                <a:solidFill>
                  <a:srgbClr val="000000"/>
                </a:solidFill>
                <a:ea typeface="黑体" panose="02010609060101010101" charset="-122"/>
                <a:sym typeface="+mn-ea"/>
              </a:rPr>
              <a:t>考查目标】</a:t>
            </a:r>
            <a:endParaRPr lang="zh-CN" sz="2400" dirty="0">
              <a:solidFill>
                <a:srgbClr val="000000"/>
              </a:solidFill>
              <a:ea typeface="黑体" panose="02010609060101010101" charset="-122"/>
              <a:sym typeface="+mn-ea"/>
            </a:endParaRPr>
          </a:p>
          <a:p>
            <a:pPr indent="0" fontAlgn="auto">
              <a:lnSpc>
                <a:spcPct val="100000"/>
              </a:lnSpc>
            </a:pPr>
            <a:r>
              <a:rPr lang="zh-CN" altLang="zh-CN" sz="2400" dirty="0">
                <a:latin typeface="仿宋" panose="02010609060101010101" charset="-122"/>
                <a:ea typeface="仿宋" panose="02010609060101010101" charset="-122"/>
                <a:sym typeface="+mn-ea"/>
              </a:rPr>
              <a:t>本题考查学生整合信息、迁移应用的能力。</a:t>
            </a:r>
            <a:endParaRPr lang="zh-CN" altLang="zh-CN" sz="2400" dirty="0">
              <a:latin typeface="仿宋" panose="02010609060101010101" charset="-122"/>
              <a:ea typeface="仿宋" panose="02010609060101010101" charset="-122"/>
              <a:sym typeface="+mn-ea"/>
            </a:endParaRPr>
          </a:p>
          <a:p>
            <a:pPr indent="0" fontAlgn="auto">
              <a:lnSpc>
                <a:spcPct val="100000"/>
              </a:lnSpc>
            </a:pPr>
            <a:r>
              <a:rPr lang="zh-CN" sz="2400" b="1" dirty="0">
                <a:solidFill>
                  <a:srgbClr val="000000"/>
                </a:solidFill>
                <a:ea typeface="黑体" panose="02010609060101010101" charset="-122"/>
                <a:sym typeface="+mn-ea"/>
              </a:rPr>
              <a:t>【解析】</a:t>
            </a:r>
            <a:endParaRPr lang="en-US" altLang="zh-CN" sz="2400" b="1" dirty="0">
              <a:solidFill>
                <a:srgbClr val="FF0000"/>
              </a:solidFill>
              <a:latin typeface="仿宋" panose="02010609060101010101" charset="-122"/>
              <a:ea typeface="仿宋" panose="02010609060101010101" charset="-122"/>
              <a:sym typeface="+mn-ea"/>
            </a:endParaRPr>
          </a:p>
          <a:p>
            <a:pPr indent="0" fontAlgn="auto">
              <a:lnSpc>
                <a:spcPct val="150000"/>
              </a:lnSpc>
            </a:pPr>
            <a:r>
              <a:rPr lang="zh-CN" altLang="en-US" sz="2400" b="1" dirty="0">
                <a:solidFill>
                  <a:srgbClr val="FF0000"/>
                </a:solidFill>
                <a:latin typeface="仿宋" panose="02010609060101010101" charset="-122"/>
                <a:ea typeface="仿宋" panose="02010609060101010101" charset="-122"/>
                <a:sym typeface="+mn-ea"/>
              </a:rPr>
              <a:t>张旭好酒的习惯，是他创作变化无穷</a:t>
            </a:r>
            <a:r>
              <a:rPr lang="zh-CN" altLang="en-US" sz="2400" b="1" dirty="0">
                <a:solidFill>
                  <a:srgbClr val="FF0000"/>
                </a:solidFill>
                <a:latin typeface="仿宋" panose="02010609060101010101" charset="-122"/>
                <a:ea typeface="仿宋" panose="02010609060101010101" charset="-122"/>
                <a:sym typeface="+mn-ea"/>
              </a:rPr>
              <a:t>作品的催化剂。</a:t>
            </a:r>
            <a:endParaRPr lang="zh-CN" altLang="en-US" sz="2400" b="1" dirty="0">
              <a:solidFill>
                <a:srgbClr val="FF0000"/>
              </a:solidFill>
              <a:latin typeface="仿宋" panose="02010609060101010101" charset="-122"/>
              <a:ea typeface="仿宋" panose="02010609060101010101" charset="-122"/>
              <a:sym typeface="+mn-ea"/>
            </a:endParaRPr>
          </a:p>
          <a:p>
            <a:pPr indent="0" fontAlgn="auto">
              <a:lnSpc>
                <a:spcPct val="150000"/>
              </a:lnSpc>
            </a:pPr>
            <a:r>
              <a:rPr lang="zh-CN" sz="2400" b="1" dirty="0">
                <a:solidFill>
                  <a:srgbClr val="000000"/>
                </a:solidFill>
                <a:ea typeface="黑体" panose="02010609060101010101" charset="-122"/>
                <a:sym typeface="+mn-ea"/>
              </a:rPr>
              <a:t>【参考答案】</a:t>
            </a:r>
            <a:r>
              <a:rPr lang="en-US" altLang="zh-CN" sz="2400" b="1" dirty="0">
                <a:solidFill>
                  <a:srgbClr val="C00000"/>
                </a:solidFill>
                <a:ea typeface="黑体" panose="02010609060101010101" charset="-122"/>
                <a:sym typeface="+mn-ea"/>
              </a:rPr>
              <a:t>A</a:t>
            </a:r>
            <a:r>
              <a:rPr lang="en-US" altLang="zh-CN" sz="2400" dirty="0">
                <a:solidFill>
                  <a:srgbClr val="FF0000"/>
                </a:solidFill>
                <a:ea typeface="黑体" panose="02010609060101010101" charset="-122"/>
                <a:sym typeface="+mn-ea"/>
              </a:rPr>
              <a:t> </a:t>
            </a:r>
            <a:endParaRPr lang="en-US" altLang="zh-CN" sz="2400" b="1" dirty="0">
              <a:solidFill>
                <a:srgbClr val="FF0000"/>
              </a:solidFill>
              <a:latin typeface="楷体" panose="02010609060101010101" charset="-122"/>
              <a:ea typeface="黑体" panose="02010609060101010101" charset="-122"/>
              <a:cs typeface="楷体" panose="02010609060101010101" charset="-122"/>
              <a:sym typeface="+mn-ea"/>
            </a:endParaRPr>
          </a:p>
        </p:txBody>
      </p:sp>
      <p:sp>
        <p:nvSpPr>
          <p:cNvPr id="5" name="文本框 4"/>
          <p:cNvSpPr txBox="1"/>
          <p:nvPr>
            <p:custDataLst>
              <p:tags r:id="rId1"/>
            </p:custDataLst>
          </p:nvPr>
        </p:nvSpPr>
        <p:spPr>
          <a:xfrm>
            <a:off x="2489945" y="128905"/>
            <a:ext cx="1078230" cy="337185"/>
          </a:xfrm>
          <a:prstGeom prst="rect">
            <a:avLst/>
          </a:prstGeom>
          <a:solidFill>
            <a:schemeClr val="accent1">
              <a:lumMod val="20000"/>
              <a:lumOff val="80000"/>
            </a:schemeClr>
          </a:solidFill>
        </p:spPr>
        <p:txBody>
          <a:bodyPr wrap="square" rtlCol="0">
            <a:spAutoFit/>
          </a:bodyPr>
          <a:p>
            <a:pPr algn="ctr"/>
            <a:r>
              <a:rPr lang="zh-CN" sz="1600" dirty="0">
                <a:solidFill>
                  <a:srgbClr val="000000"/>
                </a:solidFill>
                <a:ea typeface="黑体" panose="02010609060101010101" charset="-122"/>
                <a:sym typeface="+mn-ea"/>
              </a:rPr>
              <a:t>选择题</a:t>
            </a:r>
            <a:endParaRPr lang="zh-CN" sz="1600" dirty="0">
              <a:solidFill>
                <a:srgbClr val="000000"/>
              </a:solidFill>
              <a:ea typeface="黑体" panose="02010609060101010101" charset="-122"/>
              <a:sym typeface="+mn-ea"/>
            </a:endParaRPr>
          </a:p>
        </p:txBody>
      </p:sp>
      <p:sp>
        <p:nvSpPr>
          <p:cNvPr id="6" name="文本框 5"/>
          <p:cNvSpPr txBox="1"/>
          <p:nvPr>
            <p:custDataLst>
              <p:tags r:id="rId2"/>
            </p:custDataLst>
          </p:nvPr>
        </p:nvSpPr>
        <p:spPr>
          <a:xfrm>
            <a:off x="9434305" y="128905"/>
            <a:ext cx="1078230" cy="337185"/>
          </a:xfrm>
          <a:prstGeom prst="rect">
            <a:avLst/>
          </a:prstGeom>
          <a:solidFill>
            <a:schemeClr val="accent1">
              <a:lumMod val="20000"/>
              <a:lumOff val="80000"/>
            </a:schemeClr>
          </a:solidFill>
        </p:spPr>
        <p:txBody>
          <a:bodyPr wrap="square" rtlCol="0">
            <a:spAutoFit/>
          </a:bodyPr>
          <a:lstStyle/>
          <a:p>
            <a:pPr algn="ctr"/>
            <a:r>
              <a:rPr lang="zh-CN" sz="1600" dirty="0">
                <a:solidFill>
                  <a:srgbClr val="000000"/>
                </a:solidFill>
                <a:ea typeface="黑体" panose="02010609060101010101" charset="-122"/>
                <a:sym typeface="+mn-ea"/>
              </a:rPr>
              <a:t>选择题</a:t>
            </a:r>
            <a:endParaRPr lang="zh-CN" sz="1600" dirty="0">
              <a:solidFill>
                <a:srgbClr val="000000"/>
              </a:solidFill>
              <a:ea typeface="黑体" panose="02010609060101010101" charset="-122"/>
              <a:sym typeface="+mn-ea"/>
            </a:endParaRPr>
          </a:p>
        </p:txBody>
      </p:sp>
      <p:sp>
        <p:nvSpPr>
          <p:cNvPr id="7" name="文本框 6"/>
          <p:cNvSpPr txBox="1"/>
          <p:nvPr>
            <p:custDataLst>
              <p:tags r:id="rId3"/>
            </p:custDataLst>
          </p:nvPr>
        </p:nvSpPr>
        <p:spPr>
          <a:xfrm>
            <a:off x="347980" y="67310"/>
            <a:ext cx="2141855" cy="398780"/>
          </a:xfrm>
          <a:prstGeom prst="rect">
            <a:avLst/>
          </a:prstGeom>
          <a:noFill/>
          <a:ln>
            <a:noFill/>
          </a:ln>
        </p:spPr>
        <p:txBody>
          <a:bodyPr wrap="square" rtlCol="0">
            <a:spAutoFit/>
          </a:bodyPr>
          <a:p>
            <a:r>
              <a:rPr lang="zh-CN" sz="2000" dirty="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7015" y="701040"/>
            <a:ext cx="11663045" cy="835025"/>
          </a:xfrm>
          <a:prstGeom prst="rect">
            <a:avLst/>
          </a:prstGeom>
          <a:noFill/>
          <a:ln>
            <a:solidFill>
              <a:schemeClr val="accent1"/>
            </a:solidFill>
          </a:ln>
        </p:spPr>
        <p:txBody>
          <a:bodyPr wrap="square" rtlCol="0" anchor="t">
            <a:noAutofit/>
          </a:bodyPr>
          <a:p>
            <a:pPr lvl="0" indent="457200" algn="l">
              <a:buClrTx/>
              <a:buSzTx/>
              <a:buFontTx/>
            </a:pPr>
            <a:r>
              <a:rPr lang="en-US" altLang="zh-CN" sz="2800" b="1">
                <a:latin typeface="楷体" panose="02010609060101010101" charset="-122"/>
                <a:ea typeface="楷体" panose="02010609060101010101" charset="-122"/>
                <a:cs typeface="楷体" panose="02010609060101010101" charset="-122"/>
                <a:sym typeface="+mn-ea"/>
              </a:rPr>
              <a:t>4.</a:t>
            </a:r>
            <a:r>
              <a:rPr lang="zh-CN" altLang="en-US" sz="2800" b="1">
                <a:latin typeface="楷体" panose="02010609060101010101" charset="-122"/>
                <a:ea typeface="楷体" panose="02010609060101010101" charset="-122"/>
                <a:cs typeface="楷体" panose="02010609060101010101" charset="-122"/>
                <a:sym typeface="+mn-ea"/>
              </a:rPr>
              <a:t>材料二为阐明</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人工智能可以实现创造力</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这一观点，对两种观念进行了驳斥。请结合文本，加以分析（</a:t>
            </a:r>
            <a:r>
              <a:rPr lang="en-US" altLang="zh-CN" sz="2800" b="1">
                <a:latin typeface="楷体" panose="02010609060101010101" charset="-122"/>
                <a:ea typeface="楷体" panose="02010609060101010101" charset="-122"/>
                <a:cs typeface="楷体" panose="02010609060101010101" charset="-122"/>
                <a:sym typeface="+mn-ea"/>
              </a:rPr>
              <a:t>4</a:t>
            </a:r>
            <a:r>
              <a:rPr lang="zh-CN" altLang="en-US" sz="2800" b="1">
                <a:latin typeface="楷体" panose="02010609060101010101" charset="-122"/>
                <a:ea typeface="楷体" panose="02010609060101010101" charset="-122"/>
                <a:cs typeface="楷体" panose="02010609060101010101" charset="-122"/>
                <a:sym typeface="+mn-ea"/>
              </a:rPr>
              <a:t>分）。</a:t>
            </a:r>
            <a:endParaRPr lang="en-US" altLang="zh-CN" sz="2800" b="1">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nvSpPr>
        <p:spPr>
          <a:xfrm>
            <a:off x="9314815" y="4113530"/>
            <a:ext cx="2754630" cy="787400"/>
          </a:xfrm>
          <a:prstGeom prst="rect">
            <a:avLst/>
          </a:prstGeom>
          <a:noFill/>
        </p:spPr>
        <p:txBody>
          <a:bodyPr wrap="square" rtlCol="0">
            <a:noAutofit/>
          </a:bodyPr>
          <a:p>
            <a:endParaRPr lang="zh-CN" altLang="en-US" sz="2400" b="1">
              <a:solidFill>
                <a:srgbClr val="C00000"/>
              </a:solidFill>
              <a:latin typeface="宋体" panose="02010600030101010101" pitchFamily="2" charset="-122"/>
              <a:ea typeface="宋体" panose="02010600030101010101" pitchFamily="2" charset="-122"/>
              <a:cs typeface="楷体" panose="02010609060101010101" charset="-122"/>
            </a:endParaRPr>
          </a:p>
        </p:txBody>
      </p:sp>
      <p:sp>
        <p:nvSpPr>
          <p:cNvPr id="4" name="文本框 3"/>
          <p:cNvSpPr txBox="1"/>
          <p:nvPr/>
        </p:nvSpPr>
        <p:spPr>
          <a:xfrm>
            <a:off x="247015" y="2023745"/>
            <a:ext cx="11663680" cy="4686300"/>
          </a:xfrm>
          <a:prstGeom prst="rect">
            <a:avLst/>
          </a:prstGeom>
          <a:noFill/>
          <a:ln>
            <a:solidFill>
              <a:schemeClr val="accent1"/>
            </a:solidFill>
          </a:ln>
        </p:spPr>
        <p:txBody>
          <a:bodyPr wrap="square" rtlCol="0" anchor="t">
            <a:noAutofit/>
          </a:bodyPr>
          <a:p>
            <a:pPr lvl="0" indent="457200" algn="l">
              <a:buClrTx/>
              <a:buSzTx/>
              <a:buFontTx/>
            </a:pPr>
            <a:r>
              <a:rPr lang="zh-CN" sz="2400">
                <a:solidFill>
                  <a:srgbClr val="000000"/>
                </a:solidFill>
                <a:ea typeface="黑体" panose="02010609060101010101" charset="-122"/>
                <a:sym typeface="+mn-ea"/>
              </a:rPr>
              <a:t>【解题思路】</a:t>
            </a:r>
            <a:endParaRPr lang="zh-CN" sz="2400" b="0">
              <a:solidFill>
                <a:srgbClr val="000000"/>
              </a:solidFill>
              <a:ea typeface="黑体" panose="02010609060101010101" charset="-122"/>
            </a:endParaRPr>
          </a:p>
          <a:p>
            <a:pPr lvl="0" indent="457200" algn="l">
              <a:buClrTx/>
              <a:buSzTx/>
              <a:buFontTx/>
            </a:pPr>
            <a:r>
              <a:rPr lang="zh-CN" sz="2400" dirty="0">
                <a:solidFill>
                  <a:srgbClr val="000000"/>
                </a:solidFill>
                <a:ea typeface="黑体" panose="02010609060101010101" charset="-122"/>
                <a:sym typeface="+mn-ea"/>
              </a:rPr>
              <a:t>应对两种观念加以阐释，并说出材料二的观点。</a:t>
            </a:r>
            <a:endParaRPr lang="zh-CN" sz="2400" dirty="0">
              <a:solidFill>
                <a:srgbClr val="000000"/>
              </a:solidFill>
              <a:ea typeface="黑体" panose="02010609060101010101" charset="-122"/>
              <a:sym typeface="+mn-ea"/>
            </a:endParaRPr>
          </a:p>
          <a:p>
            <a:pPr lvl="0" indent="457200" algn="l">
              <a:buClrTx/>
              <a:buSzTx/>
              <a:buFontTx/>
            </a:pPr>
            <a:r>
              <a:rPr lang="zh-CN" sz="2400" dirty="0">
                <a:solidFill>
                  <a:srgbClr val="000000"/>
                </a:solidFill>
                <a:ea typeface="黑体" panose="02010609060101010101" charset="-122"/>
                <a:sym typeface="+mn-ea"/>
              </a:rPr>
              <a:t>【参考答案】</a:t>
            </a:r>
            <a:endParaRPr lang="zh-CN" sz="2400" dirty="0">
              <a:solidFill>
                <a:srgbClr val="000000"/>
              </a:solidFill>
              <a:ea typeface="黑体" panose="02010609060101010101" charset="-122"/>
              <a:sym typeface="+mn-ea"/>
            </a:endParaRPr>
          </a:p>
          <a:p>
            <a:pPr lvl="0" indent="457200" algn="l">
              <a:buClrTx/>
              <a:buSzTx/>
              <a:buFontTx/>
            </a:pPr>
            <a:r>
              <a:rPr lang="en-US" altLang="en-US" sz="2400" b="1">
                <a:latin typeface="楷体" panose="02010609060101010101" charset="-122"/>
                <a:ea typeface="楷体" panose="02010609060101010101" charset="-122"/>
                <a:cs typeface="楷体" panose="02010609060101010101" charset="-122"/>
                <a:sym typeface="+mn-ea"/>
              </a:rPr>
              <a:t>①</a:t>
            </a:r>
            <a:r>
              <a:rPr lang="zh-CN" altLang="en-US" sz="2400" b="1">
                <a:latin typeface="楷体" panose="02010609060101010101" charset="-122"/>
                <a:ea typeface="楷体" panose="02010609060101010101" charset="-122"/>
                <a:cs typeface="楷体" panose="02010609060101010101" charset="-122"/>
                <a:sym typeface="+mn-ea"/>
              </a:rPr>
              <a:t>反驳</a:t>
            </a:r>
            <a:r>
              <a:rPr lang="zh-CN" altLang="en-US" sz="2400" b="1">
                <a:solidFill>
                  <a:srgbClr val="C00000"/>
                </a:solidFill>
                <a:latin typeface="楷体" panose="02010609060101010101" charset="-122"/>
                <a:ea typeface="楷体" panose="02010609060101010101" charset="-122"/>
                <a:cs typeface="楷体" panose="02010609060101010101" charset="-122"/>
                <a:sym typeface="+mn-ea"/>
              </a:rPr>
              <a:t>传统浪漫主义和神秘主义</a:t>
            </a:r>
            <a:r>
              <a:rPr lang="zh-CN" altLang="en-US" sz="2400" b="1">
                <a:latin typeface="楷体" panose="02010609060101010101" charset="-122"/>
                <a:ea typeface="楷体" panose="02010609060101010101" charset="-122"/>
                <a:cs typeface="楷体" panose="02010609060101010101" charset="-122"/>
                <a:sym typeface="+mn-ea"/>
              </a:rPr>
              <a:t>的创新观所</a:t>
            </a:r>
            <a:r>
              <a:rPr lang="zh-CN" altLang="en-US" sz="2400" b="1">
                <a:solidFill>
                  <a:srgbClr val="C00000"/>
                </a:solidFill>
                <a:latin typeface="楷体" panose="02010609060101010101" charset="-122"/>
                <a:ea typeface="楷体" panose="02010609060101010101" charset="-122"/>
                <a:cs typeface="楷体" panose="02010609060101010101" charset="-122"/>
                <a:sym typeface="+mn-ea"/>
              </a:rPr>
              <a:t>认为</a:t>
            </a:r>
            <a:r>
              <a:rPr lang="zh-CN" altLang="en-US" sz="2400" b="1">
                <a:latin typeface="楷体" panose="02010609060101010101" charset="-122"/>
                <a:ea typeface="楷体" panose="02010609060101010101" charset="-122"/>
                <a:cs typeface="楷体" panose="02010609060101010101" charset="-122"/>
                <a:sym typeface="+mn-ea"/>
              </a:rPr>
              <a:t>的创造力本身是一种谜或神秘性的观点；（</a:t>
            </a:r>
            <a:r>
              <a:rPr lang="en-US" altLang="zh-CN" sz="2400" b="1">
                <a:latin typeface="楷体" panose="02010609060101010101" charset="-122"/>
                <a:ea typeface="楷体" panose="02010609060101010101" charset="-122"/>
                <a:cs typeface="楷体" panose="02010609060101010101" charset="-122"/>
                <a:sym typeface="+mn-ea"/>
              </a:rPr>
              <a:t>1</a:t>
            </a:r>
            <a:r>
              <a:rPr lang="zh-CN" altLang="en-US" sz="2400" b="1">
                <a:latin typeface="楷体" panose="02010609060101010101" charset="-122"/>
                <a:ea typeface="楷体" panose="02010609060101010101" charset="-122"/>
                <a:cs typeface="楷体" panose="02010609060101010101" charset="-122"/>
                <a:sym typeface="+mn-ea"/>
              </a:rPr>
              <a:t>分）指出创造力依赖的是我们平常的认知能力，</a:t>
            </a:r>
            <a:r>
              <a:rPr lang="zh-CN" altLang="en-US" sz="2400" b="1">
                <a:highlight>
                  <a:srgbClr val="FF0000"/>
                </a:highlight>
                <a:latin typeface="楷体" panose="02010609060101010101" charset="-122"/>
                <a:ea typeface="楷体" panose="02010609060101010101" charset="-122"/>
                <a:cs typeface="楷体" panose="02010609060101010101" charset="-122"/>
                <a:sym typeface="+mn-ea"/>
              </a:rPr>
              <a:t>能为机器建模</a:t>
            </a:r>
            <a:r>
              <a:rPr lang="zh-CN" altLang="en-US" sz="2400" b="1">
                <a:latin typeface="楷体" panose="02010609060101010101" charset="-122"/>
                <a:ea typeface="楷体" panose="02010609060101010101" charset="-122"/>
                <a:cs typeface="楷体" panose="02010609060101010101" charset="-122"/>
                <a:sym typeface="+mn-ea"/>
              </a:rPr>
              <a:t>。（</a:t>
            </a:r>
            <a:r>
              <a:rPr lang="en-US" altLang="zh-CN" sz="2400" b="1">
                <a:latin typeface="楷体" panose="02010609060101010101" charset="-122"/>
                <a:ea typeface="楷体" panose="02010609060101010101" charset="-122"/>
                <a:cs typeface="楷体" panose="02010609060101010101" charset="-122"/>
                <a:sym typeface="+mn-ea"/>
              </a:rPr>
              <a:t>1</a:t>
            </a:r>
            <a:r>
              <a:rPr lang="zh-CN" altLang="en-US" sz="2400" b="1">
                <a:latin typeface="楷体" panose="02010609060101010101" charset="-122"/>
                <a:ea typeface="楷体" panose="02010609060101010101" charset="-122"/>
                <a:cs typeface="楷体" panose="02010609060101010101" charset="-122"/>
                <a:sym typeface="+mn-ea"/>
              </a:rPr>
              <a:t>分）</a:t>
            </a:r>
            <a:endParaRPr lang="zh-CN" altLang="en-US" sz="24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en-US" altLang="en-US" sz="2400" b="1">
                <a:latin typeface="楷体" panose="02010609060101010101" charset="-122"/>
                <a:ea typeface="楷体" panose="02010609060101010101" charset="-122"/>
                <a:cs typeface="楷体" panose="02010609060101010101" charset="-122"/>
                <a:sym typeface="+mn-ea"/>
              </a:rPr>
              <a:t>②</a:t>
            </a:r>
            <a:r>
              <a:rPr lang="zh-CN" altLang="en-US" sz="2400" b="1">
                <a:latin typeface="楷体" panose="02010609060101010101" charset="-122"/>
                <a:ea typeface="楷体" panose="02010609060101010101" charset="-122"/>
                <a:cs typeface="楷体" panose="02010609060101010101" charset="-122"/>
                <a:sym typeface="+mn-ea"/>
              </a:rPr>
              <a:t>反驳怀疑论认为</a:t>
            </a:r>
            <a:r>
              <a:rPr lang="zh-CN" altLang="en-US" sz="2400" b="1">
                <a:solidFill>
                  <a:srgbClr val="C00000"/>
                </a:solidFill>
                <a:latin typeface="楷体" panose="02010609060101010101" charset="-122"/>
                <a:ea typeface="楷体" panose="02010609060101010101" charset="-122"/>
                <a:cs typeface="楷体" panose="02010609060101010101" charset="-122"/>
                <a:sym typeface="+mn-ea"/>
              </a:rPr>
              <a:t>机器被编程</a:t>
            </a:r>
            <a:r>
              <a:rPr lang="zh-CN" altLang="en-US" sz="2400" b="1">
                <a:latin typeface="楷体" panose="02010609060101010101" charset="-122"/>
                <a:ea typeface="楷体" panose="02010609060101010101" charset="-122"/>
                <a:cs typeface="楷体" panose="02010609060101010101" charset="-122"/>
                <a:sym typeface="+mn-ea"/>
              </a:rPr>
              <a:t>的特点使其</a:t>
            </a:r>
            <a:r>
              <a:rPr lang="zh-CN" altLang="en-US" sz="2400" b="1">
                <a:solidFill>
                  <a:srgbClr val="C00000"/>
                </a:solidFill>
                <a:latin typeface="楷体" panose="02010609060101010101" charset="-122"/>
                <a:ea typeface="楷体" panose="02010609060101010101" charset="-122"/>
                <a:cs typeface="楷体" panose="02010609060101010101" charset="-122"/>
                <a:sym typeface="+mn-ea"/>
              </a:rPr>
              <a:t>不可能具有自主性的质疑</a:t>
            </a:r>
            <a:r>
              <a:rPr lang="zh-CN" altLang="en-US" sz="2400" b="1">
                <a:latin typeface="楷体" panose="02010609060101010101" charset="-122"/>
                <a:ea typeface="楷体" panose="02010609060101010101" charset="-122"/>
                <a:cs typeface="楷体" panose="02010609060101010101" charset="-122"/>
                <a:sym typeface="+mn-ea"/>
              </a:rPr>
              <a:t>；（</a:t>
            </a:r>
            <a:r>
              <a:rPr lang="en-US" altLang="zh-CN" sz="2400" b="1">
                <a:latin typeface="楷体" panose="02010609060101010101" charset="-122"/>
                <a:ea typeface="楷体" panose="02010609060101010101" charset="-122"/>
                <a:cs typeface="楷体" panose="02010609060101010101" charset="-122"/>
                <a:sym typeface="+mn-ea"/>
              </a:rPr>
              <a:t>1</a:t>
            </a:r>
            <a:r>
              <a:rPr lang="zh-CN" altLang="en-US" sz="2400" b="1">
                <a:latin typeface="楷体" panose="02010609060101010101" charset="-122"/>
                <a:ea typeface="楷体" panose="02010609060101010101" charset="-122"/>
                <a:cs typeface="楷体" panose="02010609060101010101" charset="-122"/>
                <a:sym typeface="+mn-ea"/>
              </a:rPr>
              <a:t>分）指出现代的算法可以应对</a:t>
            </a:r>
            <a:r>
              <a:rPr lang="zh-CN" altLang="en-US" sz="2400" b="1">
                <a:highlight>
                  <a:srgbClr val="FF0000"/>
                </a:highlight>
                <a:latin typeface="楷体" panose="02010609060101010101" charset="-122"/>
                <a:ea typeface="楷体" panose="02010609060101010101" charset="-122"/>
                <a:cs typeface="楷体" panose="02010609060101010101" charset="-122"/>
                <a:sym typeface="+mn-ea"/>
              </a:rPr>
              <a:t>规则的变化</a:t>
            </a:r>
            <a:r>
              <a:rPr lang="zh-CN" altLang="en-US" sz="2400" b="1">
                <a:latin typeface="楷体" panose="02010609060101010101" charset="-122"/>
                <a:ea typeface="楷体" panose="02010609060101010101" charset="-122"/>
                <a:cs typeface="楷体" panose="02010609060101010101" charset="-122"/>
                <a:sym typeface="+mn-ea"/>
              </a:rPr>
              <a:t>，使人工智能具有特定意义的自主性和创造力，能生成创造性的输出。（</a:t>
            </a:r>
            <a:r>
              <a:rPr lang="en-US" altLang="zh-CN" sz="2400" b="1">
                <a:latin typeface="楷体" panose="02010609060101010101" charset="-122"/>
                <a:ea typeface="楷体" panose="02010609060101010101" charset="-122"/>
                <a:cs typeface="楷体" panose="02010609060101010101" charset="-122"/>
                <a:sym typeface="+mn-ea"/>
              </a:rPr>
              <a:t>1</a:t>
            </a:r>
            <a:r>
              <a:rPr lang="zh-CN" altLang="en-US" sz="2400" b="1">
                <a:latin typeface="楷体" panose="02010609060101010101" charset="-122"/>
                <a:ea typeface="楷体" panose="02010609060101010101" charset="-122"/>
                <a:cs typeface="楷体" panose="02010609060101010101" charset="-122"/>
                <a:sym typeface="+mn-ea"/>
              </a:rPr>
              <a:t>分）</a:t>
            </a:r>
            <a:endParaRPr lang="zh-CN" altLang="en-US" sz="24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zh-CN" sz="2400" dirty="0">
                <a:solidFill>
                  <a:srgbClr val="000000"/>
                </a:solidFill>
                <a:ea typeface="黑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评分建议</a:t>
            </a:r>
            <a:r>
              <a:rPr lang="zh-CN" sz="2400" dirty="0">
                <a:solidFill>
                  <a:srgbClr val="000000"/>
                </a:solidFill>
                <a:ea typeface="黑体" panose="02010609060101010101" charset="-122"/>
                <a:sym typeface="+mn-ea"/>
              </a:rPr>
              <a:t>】</a:t>
            </a:r>
            <a:endParaRPr lang="zh-CN" sz="2400" dirty="0">
              <a:solidFill>
                <a:srgbClr val="000000"/>
              </a:solidFill>
              <a:ea typeface="黑体" panose="02010609060101010101" charset="-122"/>
              <a:sym typeface="+mn-ea"/>
            </a:endParaRPr>
          </a:p>
          <a:p>
            <a:pPr lvl="0" indent="457200" algn="l">
              <a:buClrTx/>
              <a:buSzTx/>
              <a:buFontTx/>
            </a:pPr>
            <a:r>
              <a:rPr lang="zh-CN" altLang="en-US" sz="2400" b="1">
                <a:latin typeface="楷体" panose="02010609060101010101" charset="-122"/>
                <a:ea typeface="楷体" panose="02010609060101010101" charset="-122"/>
                <a:cs typeface="楷体" panose="02010609060101010101" charset="-122"/>
                <a:sym typeface="+mn-ea"/>
              </a:rPr>
              <a:t>一点</a:t>
            </a:r>
            <a:r>
              <a:rPr lang="en-US" altLang="zh-CN" sz="2400" b="1">
                <a:latin typeface="楷体" panose="02010609060101010101" charset="-122"/>
                <a:ea typeface="楷体" panose="02010609060101010101" charset="-122"/>
                <a:cs typeface="楷体" panose="02010609060101010101" charset="-122"/>
                <a:sym typeface="+mn-ea"/>
              </a:rPr>
              <a:t>1</a:t>
            </a:r>
            <a:r>
              <a:rPr lang="zh-CN" altLang="en-US" sz="2400" b="1">
                <a:latin typeface="楷体" panose="02010609060101010101" charset="-122"/>
                <a:ea typeface="楷体" panose="02010609060101010101" charset="-122"/>
                <a:cs typeface="楷体" panose="02010609060101010101" charset="-122"/>
                <a:sym typeface="+mn-ea"/>
              </a:rPr>
              <a:t>分，意思对即可。如有其他答案，言之成理可酌情赋分。</a:t>
            </a:r>
            <a:endParaRPr lang="zh-CN" altLang="en-US" sz="2400" b="1">
              <a:latin typeface="楷体" panose="02010609060101010101" charset="-122"/>
              <a:ea typeface="楷体" panose="02010609060101010101" charset="-122"/>
              <a:cs typeface="楷体" panose="02010609060101010101" charset="-122"/>
              <a:sym typeface="+mn-ea"/>
            </a:endParaRPr>
          </a:p>
        </p:txBody>
      </p:sp>
      <p:sp>
        <p:nvSpPr>
          <p:cNvPr id="5" name="文本框 4"/>
          <p:cNvSpPr txBox="1"/>
          <p:nvPr>
            <p:custDataLst>
              <p:tags r:id="rId1"/>
            </p:custDataLst>
          </p:nvPr>
        </p:nvSpPr>
        <p:spPr>
          <a:xfrm>
            <a:off x="2105770" y="67310"/>
            <a:ext cx="1078230" cy="337185"/>
          </a:xfrm>
          <a:prstGeom prst="rect">
            <a:avLst/>
          </a:prstGeom>
          <a:solidFill>
            <a:schemeClr val="accent1">
              <a:lumMod val="20000"/>
              <a:lumOff val="80000"/>
            </a:schemeClr>
          </a:solidFill>
        </p:spPr>
        <p:txBody>
          <a:bodyPr wrap="square" rtlCol="0">
            <a:spAutoFit/>
          </a:bodyPr>
          <a:p>
            <a:pPr algn="ctr"/>
            <a:r>
              <a:rPr lang="zh-CN" sz="1600" dirty="0">
                <a:solidFill>
                  <a:srgbClr val="000000"/>
                </a:solidFill>
                <a:ea typeface="黑体" panose="02010609060101010101" charset="-122"/>
                <a:sym typeface="+mn-ea"/>
              </a:rPr>
              <a:t>主观题</a:t>
            </a:r>
            <a:endParaRPr lang="zh-CN" sz="1600" dirty="0">
              <a:solidFill>
                <a:srgbClr val="000000"/>
              </a:solidFill>
              <a:ea typeface="黑体" panose="02010609060101010101" charset="-122"/>
              <a:sym typeface="+mn-ea"/>
            </a:endParaRPr>
          </a:p>
        </p:txBody>
      </p:sp>
      <p:sp>
        <p:nvSpPr>
          <p:cNvPr id="6" name="文本框 5"/>
          <p:cNvSpPr txBox="1"/>
          <p:nvPr>
            <p:custDataLst>
              <p:tags r:id="rId2"/>
            </p:custDataLst>
          </p:nvPr>
        </p:nvSpPr>
        <p:spPr>
          <a:xfrm>
            <a:off x="247125" y="1686560"/>
            <a:ext cx="1078230" cy="337185"/>
          </a:xfrm>
          <a:prstGeom prst="rect">
            <a:avLst/>
          </a:prstGeom>
          <a:solidFill>
            <a:schemeClr val="accent1">
              <a:lumMod val="20000"/>
              <a:lumOff val="80000"/>
            </a:schemeClr>
          </a:solidFill>
        </p:spPr>
        <p:txBody>
          <a:bodyPr wrap="square" rtlCol="0">
            <a:spAutoFit/>
          </a:bodyPr>
          <a:lstStyle/>
          <a:p>
            <a:pPr algn="ctr"/>
            <a:r>
              <a:rPr lang="zh-CN" sz="1600" dirty="0">
                <a:solidFill>
                  <a:srgbClr val="000000"/>
                </a:solidFill>
                <a:ea typeface="黑体" panose="02010609060101010101" charset="-122"/>
                <a:sym typeface="+mn-ea"/>
              </a:rPr>
              <a:t>试题</a:t>
            </a:r>
            <a:r>
              <a:rPr lang="zh-CN" sz="1600" dirty="0">
                <a:solidFill>
                  <a:srgbClr val="000000"/>
                </a:solidFill>
                <a:ea typeface="黑体" panose="02010609060101010101" charset="-122"/>
                <a:sym typeface="+mn-ea"/>
              </a:rPr>
              <a:t>分析</a:t>
            </a:r>
            <a:endParaRPr lang="zh-CN" sz="1600" dirty="0">
              <a:solidFill>
                <a:srgbClr val="000000"/>
              </a:solidFill>
              <a:ea typeface="黑体" panose="02010609060101010101" charset="-122"/>
              <a:sym typeface="+mn-ea"/>
            </a:endParaRPr>
          </a:p>
        </p:txBody>
      </p:sp>
      <p:sp>
        <p:nvSpPr>
          <p:cNvPr id="7" name="文本框 6"/>
          <p:cNvSpPr txBox="1"/>
          <p:nvPr>
            <p:custDataLst>
              <p:tags r:id="rId3"/>
            </p:custDataLst>
          </p:nvPr>
        </p:nvSpPr>
        <p:spPr>
          <a:xfrm>
            <a:off x="347980" y="67310"/>
            <a:ext cx="2141855" cy="398780"/>
          </a:xfrm>
          <a:prstGeom prst="rect">
            <a:avLst/>
          </a:prstGeom>
          <a:noFill/>
          <a:ln>
            <a:noFill/>
          </a:ln>
        </p:spPr>
        <p:txBody>
          <a:bodyPr wrap="square" rtlCol="0">
            <a:spAutoFit/>
          </a:bodyPr>
          <a:p>
            <a:r>
              <a:rPr lang="zh-CN" sz="2000" dirty="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 calcmode="lin" valueType="num">
                                      <p:cBhvr additive="base">
                                        <p:cTn id="3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4940" y="376555"/>
            <a:ext cx="11755755" cy="2611120"/>
          </a:xfrm>
          <a:prstGeom prst="rect">
            <a:avLst/>
          </a:prstGeom>
          <a:noFill/>
          <a:ln>
            <a:solidFill>
              <a:schemeClr val="accent1"/>
            </a:solidFill>
          </a:ln>
        </p:spPr>
        <p:txBody>
          <a:bodyPr wrap="square" rtlCol="0" anchor="t">
            <a:noAutofit/>
          </a:bodyPr>
          <a:p>
            <a:pPr lvl="0" indent="457200" algn="l" fontAlgn="auto">
              <a:buClrTx/>
              <a:buSzTx/>
              <a:buFontTx/>
            </a:pPr>
            <a:r>
              <a:rPr lang="en-US" altLang="zh-CN" sz="2400" b="1">
                <a:latin typeface="宋体" panose="02010600030101010101" pitchFamily="2" charset="-122"/>
                <a:ea typeface="宋体" panose="02010600030101010101" pitchFamily="2" charset="-122"/>
                <a:cs typeface="宋体" panose="02010600030101010101" pitchFamily="2" charset="-122"/>
                <a:sym typeface="+mn-ea"/>
              </a:rPr>
              <a:t>5.</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有人问</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ChatGPT</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如何让一辆汽车卖得更快时，它会</a:t>
            </a:r>
            <a:r>
              <a:rPr lang="zh-CN" altLang="en-US" sz="24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很快</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给出答案。小米总裁雷军对小米汽车也有其</a:t>
            </a:r>
            <a:r>
              <a:rPr lang="zh-CN" altLang="en-US" sz="24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独到</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的营销方案。由此，与人类相比，人工智能的创造力表现有优有劣。请结合下面的案例及材料一简要分析（</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6</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分）。</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pPr lvl="0" indent="457200" algn="l" fontAlgn="auto">
              <a:buClrTx/>
              <a:buSzTx/>
              <a:buFontTx/>
            </a:pPr>
            <a:r>
              <a:rPr lang="en-US" altLang="zh-CN" sz="2400" b="1">
                <a:latin typeface="楷体" panose="02010609060101010101" charset="-122"/>
                <a:ea typeface="楷体" panose="02010609060101010101" charset="-122"/>
                <a:cs typeface="楷体" panose="02010609060101010101" charset="-122"/>
                <a:sym typeface="+mn-ea"/>
              </a:rPr>
              <a:t>2024</a:t>
            </a:r>
            <a:r>
              <a:rPr lang="zh-CN" altLang="en-US" sz="2400" b="1">
                <a:latin typeface="楷体" panose="02010609060101010101" charset="-122"/>
                <a:ea typeface="楷体" panose="02010609060101010101" charset="-122"/>
                <a:cs typeface="楷体" panose="02010609060101010101" charset="-122"/>
                <a:sym typeface="+mn-ea"/>
              </a:rPr>
              <a:t>年</a:t>
            </a:r>
            <a:r>
              <a:rPr lang="en-US" altLang="zh-CN" sz="2400" b="1">
                <a:latin typeface="楷体" panose="02010609060101010101" charset="-122"/>
                <a:ea typeface="楷体" panose="02010609060101010101" charset="-122"/>
                <a:cs typeface="楷体" panose="02010609060101010101" charset="-122"/>
                <a:sym typeface="+mn-ea"/>
              </a:rPr>
              <a:t>7</a:t>
            </a:r>
            <a:r>
              <a:rPr lang="zh-CN" altLang="en-US" sz="2400" b="1">
                <a:latin typeface="楷体" panose="02010609060101010101" charset="-122"/>
                <a:ea typeface="楷体" panose="02010609060101010101" charset="-122"/>
                <a:cs typeface="楷体" panose="02010609060101010101" charset="-122"/>
                <a:sym typeface="+mn-ea"/>
              </a:rPr>
              <a:t>月，雷军发表第五次年度演讲火爆全网，他把</a:t>
            </a:r>
            <a:r>
              <a:rPr lang="en-US" altLang="zh-CN" sz="2400" b="1">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重压之下依靠勇气破釜沉舟</a:t>
            </a:r>
            <a:r>
              <a:rPr lang="en-US" altLang="zh-CN" sz="2400" b="1">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的小米故事作为核心叙事，展示了雷军</a:t>
            </a:r>
            <a:r>
              <a:rPr lang="en-US" altLang="zh-CN" sz="2400" b="1">
                <a:latin typeface="楷体" panose="02010609060101010101" charset="-122"/>
                <a:ea typeface="楷体" panose="02010609060101010101" charset="-122"/>
                <a:cs typeface="楷体" panose="02010609060101010101" charset="-122"/>
                <a:sym typeface="+mn-ea"/>
              </a:rPr>
              <a:t>IP</a:t>
            </a:r>
            <a:r>
              <a:rPr lang="zh-CN" altLang="en-US" sz="2400" b="1">
                <a:latin typeface="楷体" panose="02010609060101010101" charset="-122"/>
                <a:ea typeface="楷体" panose="02010609060101010101" charset="-122"/>
                <a:cs typeface="楷体" panose="02010609060101010101" charset="-122"/>
                <a:sym typeface="+mn-ea"/>
              </a:rPr>
              <a:t>营销特有的</a:t>
            </a:r>
            <a:r>
              <a:rPr lang="en-US" altLang="zh-CN" sz="2400" b="1">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适当地示弱</a:t>
            </a:r>
            <a:r>
              <a:rPr lang="en-US" altLang="zh-CN" sz="2400" b="1">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的底层逻辑。当汽车友商们还在卷经销商和线下展位时，</a:t>
            </a:r>
            <a:r>
              <a:rPr lang="zh-CN" altLang="en-US" sz="2400" b="1">
                <a:solidFill>
                  <a:srgbClr val="C00000"/>
                </a:solidFill>
                <a:latin typeface="楷体" panose="02010609060101010101" charset="-122"/>
                <a:ea typeface="楷体" panose="02010609060101010101" charset="-122"/>
                <a:cs typeface="楷体" panose="02010609060101010101" charset="-122"/>
                <a:sym typeface="+mn-ea"/>
              </a:rPr>
              <a:t>雷军直接以互联网思维</a:t>
            </a:r>
            <a:r>
              <a:rPr lang="zh-CN" altLang="en-US" sz="2400" b="1">
                <a:latin typeface="楷体" panose="02010609060101010101" charset="-122"/>
                <a:ea typeface="楷体" panose="02010609060101010101" charset="-122"/>
                <a:cs typeface="楷体" panose="02010609060101010101" charset="-122"/>
                <a:sym typeface="+mn-ea"/>
              </a:rPr>
              <a:t>，绕道开卷</a:t>
            </a:r>
            <a:r>
              <a:rPr lang="en-US" altLang="zh-CN" sz="2400" b="1">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品牌力</a:t>
            </a:r>
            <a:r>
              <a:rPr lang="en-US" altLang="zh-CN" sz="2400" b="1">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营销力</a:t>
            </a:r>
            <a:r>
              <a:rPr lang="en-US" altLang="zh-CN" sz="2400" b="1">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产品力</a:t>
            </a:r>
            <a:r>
              <a:rPr lang="en-US" altLang="zh-CN" sz="2400" b="1">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，全网抢占用户心智，促小米汽车销量逆袭。</a:t>
            </a:r>
            <a:endParaRPr lang="zh-CN" altLang="en-US" sz="2400" b="1">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nvSpPr>
        <p:spPr>
          <a:xfrm>
            <a:off x="9314815" y="4113530"/>
            <a:ext cx="2754630" cy="787400"/>
          </a:xfrm>
          <a:prstGeom prst="rect">
            <a:avLst/>
          </a:prstGeom>
          <a:noFill/>
        </p:spPr>
        <p:txBody>
          <a:bodyPr wrap="square" rtlCol="0">
            <a:noAutofit/>
          </a:bodyPr>
          <a:p>
            <a:endParaRPr lang="zh-CN" altLang="en-US" sz="2400" b="1">
              <a:solidFill>
                <a:srgbClr val="C00000"/>
              </a:solidFill>
              <a:latin typeface="宋体" panose="02010600030101010101" pitchFamily="2" charset="-122"/>
              <a:ea typeface="宋体" panose="02010600030101010101" pitchFamily="2" charset="-122"/>
              <a:cs typeface="楷体" panose="02010609060101010101" charset="-122"/>
            </a:endParaRPr>
          </a:p>
        </p:txBody>
      </p:sp>
      <p:sp>
        <p:nvSpPr>
          <p:cNvPr id="4" name="文本框 3"/>
          <p:cNvSpPr txBox="1"/>
          <p:nvPr/>
        </p:nvSpPr>
        <p:spPr>
          <a:xfrm>
            <a:off x="154940" y="3215005"/>
            <a:ext cx="11755120" cy="3495040"/>
          </a:xfrm>
          <a:prstGeom prst="rect">
            <a:avLst/>
          </a:prstGeom>
          <a:noFill/>
          <a:ln>
            <a:solidFill>
              <a:schemeClr val="accent1"/>
            </a:solidFill>
          </a:ln>
        </p:spPr>
        <p:txBody>
          <a:bodyPr wrap="square" rtlCol="0" anchor="t">
            <a:noAutofit/>
          </a:bodyPr>
          <a:p>
            <a:pPr lvl="0" indent="457200" algn="l">
              <a:buClrTx/>
              <a:buSzTx/>
              <a:buFontTx/>
            </a:pPr>
            <a:r>
              <a:rPr lang="zh-CN" sz="2400">
                <a:solidFill>
                  <a:srgbClr val="000000"/>
                </a:solidFill>
                <a:ea typeface="黑体" panose="02010609060101010101" charset="-122"/>
                <a:sym typeface="+mn-ea"/>
              </a:rPr>
              <a:t>【解题思路】</a:t>
            </a:r>
            <a:endParaRPr lang="zh-CN" sz="2400" b="0">
              <a:solidFill>
                <a:srgbClr val="000000"/>
              </a:solidFill>
              <a:ea typeface="黑体" panose="02010609060101010101" charset="-122"/>
            </a:endParaRPr>
          </a:p>
          <a:p>
            <a:pPr lvl="0" indent="457200" algn="l">
              <a:buClrTx/>
              <a:buSzTx/>
              <a:buFontTx/>
            </a:pPr>
            <a:r>
              <a:rPr lang="zh-CN" sz="2400" dirty="0">
                <a:solidFill>
                  <a:srgbClr val="000000"/>
                </a:solidFill>
                <a:ea typeface="黑体" panose="02010609060101010101" charset="-122"/>
                <a:sym typeface="+mn-ea"/>
              </a:rPr>
              <a:t>找准答题区间，结合材料一的第五段、第六段、第七段，提炼信息</a:t>
            </a:r>
            <a:r>
              <a:rPr lang="zh-CN" sz="2400" dirty="0">
                <a:solidFill>
                  <a:srgbClr val="000000"/>
                </a:solidFill>
                <a:ea typeface="黑体" panose="02010609060101010101" charset="-122"/>
                <a:sym typeface="+mn-ea"/>
              </a:rPr>
              <a:t>即可。</a:t>
            </a:r>
            <a:endParaRPr lang="zh-CN" sz="2400" dirty="0">
              <a:solidFill>
                <a:srgbClr val="000000"/>
              </a:solidFill>
              <a:ea typeface="黑体" panose="02010609060101010101" charset="-122"/>
              <a:sym typeface="+mn-ea"/>
            </a:endParaRPr>
          </a:p>
          <a:p>
            <a:pPr lvl="0" indent="457200" algn="l">
              <a:buClrTx/>
              <a:buSzTx/>
              <a:buFontTx/>
            </a:pPr>
            <a:r>
              <a:rPr lang="zh-CN" sz="2400" dirty="0">
                <a:solidFill>
                  <a:srgbClr val="000000"/>
                </a:solidFill>
                <a:ea typeface="黑体" panose="02010609060101010101" charset="-122"/>
                <a:sym typeface="+mn-ea"/>
              </a:rPr>
              <a:t>【参考答案】</a:t>
            </a:r>
            <a:endParaRPr lang="zh-CN" altLang="en-US" sz="24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zh-CN" altLang="en-US" sz="2400" b="1">
                <a:latin typeface="楷体" panose="02010609060101010101" charset="-122"/>
                <a:ea typeface="楷体" panose="02010609060101010101" charset="-122"/>
                <a:cs typeface="楷体" panose="02010609060101010101" charset="-122"/>
                <a:sym typeface="+mn-ea"/>
              </a:rPr>
              <a:t>优势：人工智能具有广泛的领域知识和信息，</a:t>
            </a:r>
            <a:r>
              <a:rPr lang="zh-CN" altLang="en-US" sz="2400" b="1">
                <a:solidFill>
                  <a:srgbClr val="C00000"/>
                </a:solidFill>
                <a:latin typeface="楷体" panose="02010609060101010101" charset="-122"/>
                <a:ea typeface="楷体" panose="02010609060101010101" charset="-122"/>
                <a:cs typeface="楷体" panose="02010609060101010101" charset="-122"/>
                <a:sym typeface="+mn-ea"/>
              </a:rPr>
              <a:t>善于整合知识和信息</a:t>
            </a:r>
            <a:r>
              <a:rPr lang="zh-CN" altLang="en-US" sz="2400" b="1">
                <a:latin typeface="楷体" panose="02010609060101010101" charset="-122"/>
                <a:ea typeface="楷体" panose="02010609060101010101" charset="-122"/>
                <a:cs typeface="楷体" panose="02010609060101010101" charset="-122"/>
                <a:sym typeface="+mn-ea"/>
              </a:rPr>
              <a:t>，如其可快速、全面整合并提供数据库中所有关于</a:t>
            </a:r>
            <a:r>
              <a:rPr lang="en-US" altLang="zh-CN" sz="2400" b="1">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如何让汽车卖得快的</a:t>
            </a:r>
            <a:r>
              <a:rPr lang="en-US" altLang="zh-CN" sz="2400" b="1">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的答案（方案）。</a:t>
            </a:r>
            <a:endParaRPr lang="zh-CN" altLang="en-US" sz="24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zh-CN" altLang="en-US" sz="2400" b="1">
                <a:latin typeface="楷体" panose="02010609060101010101" charset="-122"/>
                <a:ea typeface="楷体" panose="02010609060101010101" charset="-122"/>
                <a:cs typeface="楷体" panose="02010609060101010101" charset="-122"/>
                <a:sym typeface="+mn-ea"/>
              </a:rPr>
              <a:t>劣势：</a:t>
            </a:r>
            <a:r>
              <a:rPr lang="en-US" altLang="en-US" sz="2400" b="1">
                <a:latin typeface="楷体" panose="02010609060101010101" charset="-122"/>
                <a:ea typeface="楷体" panose="02010609060101010101" charset="-122"/>
                <a:cs typeface="楷体" panose="02010609060101010101" charset="-122"/>
                <a:sym typeface="+mn-ea"/>
              </a:rPr>
              <a:t>①</a:t>
            </a:r>
            <a:r>
              <a:rPr lang="zh-CN" altLang="en-US" sz="2400" b="1">
                <a:latin typeface="楷体" panose="02010609060101010101" charset="-122"/>
                <a:ea typeface="楷体" panose="02010609060101010101" charset="-122"/>
                <a:cs typeface="楷体" panose="02010609060101010101" charset="-122"/>
                <a:sym typeface="+mn-ea"/>
              </a:rPr>
              <a:t>人工智能</a:t>
            </a:r>
            <a:r>
              <a:rPr lang="zh-CN" altLang="en-US" sz="2400" b="1">
                <a:highlight>
                  <a:srgbClr val="FF0000"/>
                </a:highlight>
                <a:latin typeface="楷体" panose="02010609060101010101" charset="-122"/>
                <a:ea typeface="楷体" panose="02010609060101010101" charset="-122"/>
                <a:cs typeface="楷体" panose="02010609060101010101" charset="-122"/>
                <a:sym typeface="+mn-ea"/>
              </a:rPr>
              <a:t>尚未具备人类的创造性思维</a:t>
            </a:r>
            <a:r>
              <a:rPr lang="zh-CN" altLang="en-US" sz="2400" b="1">
                <a:latin typeface="楷体" panose="02010609060101010101" charset="-122"/>
                <a:ea typeface="楷体" panose="02010609060101010101" charset="-122"/>
                <a:cs typeface="楷体" panose="02010609060101010101" charset="-122"/>
                <a:sym typeface="+mn-ea"/>
              </a:rPr>
              <a:t>和特定的思维认知模式，其提供的是数据库中的已知的汽车营销方案，而不是新的研究成果。而雷军可以跳出传统思维框架，开辟新赛道。</a:t>
            </a:r>
            <a:endParaRPr lang="zh-CN" altLang="en-US" sz="24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en-US" altLang="en-US" sz="2400" b="1">
                <a:latin typeface="楷体" panose="02010609060101010101" charset="-122"/>
                <a:ea typeface="楷体" panose="02010609060101010101" charset="-122"/>
                <a:cs typeface="楷体" panose="02010609060101010101" charset="-122"/>
                <a:sym typeface="+mn-ea"/>
              </a:rPr>
              <a:t>②</a:t>
            </a:r>
            <a:r>
              <a:rPr lang="zh-CN" altLang="en-US" sz="2400" b="1">
                <a:latin typeface="楷体" panose="02010609060101010101" charset="-122"/>
                <a:ea typeface="楷体" panose="02010609060101010101" charset="-122"/>
                <a:cs typeface="楷体" panose="02010609060101010101" charset="-122"/>
                <a:sym typeface="+mn-ea"/>
              </a:rPr>
              <a:t>人工智能</a:t>
            </a:r>
            <a:r>
              <a:rPr lang="zh-CN" altLang="en-US" sz="2400" b="1">
                <a:highlight>
                  <a:srgbClr val="FF0000"/>
                </a:highlight>
                <a:latin typeface="楷体" panose="02010609060101010101" charset="-122"/>
                <a:ea typeface="楷体" panose="02010609060101010101" charset="-122"/>
                <a:cs typeface="楷体" panose="02010609060101010101" charset="-122"/>
                <a:sym typeface="+mn-ea"/>
              </a:rPr>
              <a:t>不具备创新的动机</a:t>
            </a:r>
            <a:r>
              <a:rPr lang="zh-CN" altLang="en-US" sz="2400" b="1">
                <a:latin typeface="楷体" panose="02010609060101010101" charset="-122"/>
                <a:ea typeface="楷体" panose="02010609060101010101" charset="-122"/>
                <a:cs typeface="楷体" panose="02010609060101010101" charset="-122"/>
                <a:sym typeface="+mn-ea"/>
              </a:rPr>
              <a:t>，而促进小米汽车销量逆袭的目标推动了雷军的创新。</a:t>
            </a:r>
            <a:endParaRPr lang="zh-CN" altLang="en-US" sz="2400" b="1">
              <a:latin typeface="楷体" panose="02010609060101010101" charset="-122"/>
              <a:ea typeface="楷体" panose="02010609060101010101" charset="-122"/>
              <a:cs typeface="楷体" panose="02010609060101010101" charset="-122"/>
              <a:sym typeface="+mn-ea"/>
            </a:endParaRPr>
          </a:p>
        </p:txBody>
      </p:sp>
      <p:sp>
        <p:nvSpPr>
          <p:cNvPr id="5" name="文本框 4"/>
          <p:cNvSpPr txBox="1"/>
          <p:nvPr>
            <p:custDataLst>
              <p:tags r:id="rId1"/>
            </p:custDataLst>
          </p:nvPr>
        </p:nvSpPr>
        <p:spPr>
          <a:xfrm>
            <a:off x="2489945" y="128905"/>
            <a:ext cx="1078230" cy="337185"/>
          </a:xfrm>
          <a:prstGeom prst="rect">
            <a:avLst/>
          </a:prstGeom>
          <a:solidFill>
            <a:schemeClr val="accent1">
              <a:lumMod val="20000"/>
              <a:lumOff val="80000"/>
            </a:schemeClr>
          </a:solidFill>
        </p:spPr>
        <p:txBody>
          <a:bodyPr wrap="square" rtlCol="0">
            <a:spAutoFit/>
          </a:bodyPr>
          <a:p>
            <a:pPr algn="ctr"/>
            <a:r>
              <a:rPr lang="zh-CN" sz="1600" dirty="0">
                <a:solidFill>
                  <a:srgbClr val="000000"/>
                </a:solidFill>
                <a:ea typeface="黑体" panose="02010609060101010101" charset="-122"/>
                <a:sym typeface="+mn-ea"/>
              </a:rPr>
              <a:t>主观题</a:t>
            </a:r>
            <a:endParaRPr lang="zh-CN" sz="1600" dirty="0">
              <a:solidFill>
                <a:srgbClr val="000000"/>
              </a:solidFill>
              <a:ea typeface="黑体" panose="02010609060101010101" charset="-122"/>
              <a:sym typeface="+mn-ea"/>
            </a:endParaRPr>
          </a:p>
        </p:txBody>
      </p:sp>
      <p:sp>
        <p:nvSpPr>
          <p:cNvPr id="6" name="文本框 5"/>
          <p:cNvSpPr txBox="1"/>
          <p:nvPr>
            <p:custDataLst>
              <p:tags r:id="rId2"/>
            </p:custDataLst>
          </p:nvPr>
        </p:nvSpPr>
        <p:spPr>
          <a:xfrm>
            <a:off x="292845" y="2974975"/>
            <a:ext cx="1078230" cy="337185"/>
          </a:xfrm>
          <a:prstGeom prst="rect">
            <a:avLst/>
          </a:prstGeom>
          <a:solidFill>
            <a:schemeClr val="accent1">
              <a:lumMod val="20000"/>
              <a:lumOff val="80000"/>
            </a:schemeClr>
          </a:solidFill>
        </p:spPr>
        <p:txBody>
          <a:bodyPr wrap="square" rtlCol="0">
            <a:spAutoFit/>
          </a:bodyPr>
          <a:lstStyle/>
          <a:p>
            <a:pPr algn="ctr"/>
            <a:r>
              <a:rPr lang="zh-CN" sz="1600" dirty="0">
                <a:solidFill>
                  <a:srgbClr val="000000"/>
                </a:solidFill>
                <a:ea typeface="黑体" panose="02010609060101010101" charset="-122"/>
                <a:sym typeface="+mn-ea"/>
              </a:rPr>
              <a:t>试题</a:t>
            </a:r>
            <a:r>
              <a:rPr lang="zh-CN" sz="1600" dirty="0">
                <a:solidFill>
                  <a:srgbClr val="000000"/>
                </a:solidFill>
                <a:ea typeface="黑体" panose="02010609060101010101" charset="-122"/>
                <a:sym typeface="+mn-ea"/>
              </a:rPr>
              <a:t>分析</a:t>
            </a:r>
            <a:endParaRPr lang="zh-CN" sz="1600" dirty="0">
              <a:solidFill>
                <a:srgbClr val="000000"/>
              </a:solidFill>
              <a:ea typeface="黑体" panose="02010609060101010101" charset="-122"/>
              <a:sym typeface="+mn-ea"/>
            </a:endParaRPr>
          </a:p>
        </p:txBody>
      </p:sp>
      <p:sp>
        <p:nvSpPr>
          <p:cNvPr id="7" name="文本框 6"/>
          <p:cNvSpPr txBox="1"/>
          <p:nvPr>
            <p:custDataLst>
              <p:tags r:id="rId3"/>
            </p:custDataLst>
          </p:nvPr>
        </p:nvSpPr>
        <p:spPr>
          <a:xfrm>
            <a:off x="347980" y="67310"/>
            <a:ext cx="2141855" cy="398780"/>
          </a:xfrm>
          <a:prstGeom prst="rect">
            <a:avLst/>
          </a:prstGeom>
          <a:noFill/>
          <a:ln>
            <a:noFill/>
          </a:ln>
        </p:spPr>
        <p:txBody>
          <a:bodyPr wrap="square" rtlCol="0">
            <a:spAutoFit/>
          </a:bodyPr>
          <a:p>
            <a:r>
              <a:rPr lang="zh-CN" sz="2000" dirty="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3539490" y="356870"/>
            <a:ext cx="4283710" cy="747395"/>
          </a:xfrm>
          <a:prstGeom prst="rect">
            <a:avLst/>
          </a:prstGeom>
          <a:noFill/>
          <a:extLst>
            <a:ext uri="{909E8E84-426E-40DD-AFC4-6F175D3DCCD1}">
              <a14:hiddenFill xmlns:a14="http://schemas.microsoft.com/office/drawing/2010/main">
                <a:solidFill>
                  <a:schemeClr val="bg1"/>
                </a:solidFill>
              </a14:hiddenFill>
            </a:ext>
          </a:extLst>
        </p:spPr>
        <p:txBody>
          <a:bodyPr wrap="square" rtlCol="0">
            <a:noAutofit/>
          </a:bodyPr>
          <a:lstStyle/>
          <a:p>
            <a:pPr algn="dist"/>
            <a:r>
              <a:rPr lang="zh-CN" altLang="en-US" sz="4800" b="1">
                <a:solidFill>
                  <a:schemeClr val="accent1"/>
                </a:solidFill>
                <a:latin typeface="新宋体" panose="02010609030101010101" pitchFamily="49" charset="-122"/>
                <a:ea typeface="新宋体" panose="02010609030101010101" pitchFamily="49" charset="-122"/>
                <a:cs typeface="汉仪文黑-45简" panose="00020600040101010101" charset="-122"/>
              </a:rPr>
              <a:t>课件制作理念</a:t>
            </a:r>
            <a:endParaRPr lang="zh-CN" altLang="en-US" sz="4800" b="1">
              <a:solidFill>
                <a:schemeClr val="accent1"/>
              </a:solidFill>
              <a:latin typeface="新宋体" panose="02010609030101010101" pitchFamily="49" charset="-122"/>
              <a:ea typeface="新宋体" panose="02010609030101010101" pitchFamily="49" charset="-122"/>
              <a:cs typeface="汉仪文黑-45简" panose="00020600040101010101" charset="-122"/>
            </a:endParaRPr>
          </a:p>
        </p:txBody>
      </p:sp>
      <p:sp>
        <p:nvSpPr>
          <p:cNvPr id="3" name="文本框 2"/>
          <p:cNvSpPr txBox="1"/>
          <p:nvPr>
            <p:custDataLst>
              <p:tags r:id="rId2"/>
            </p:custDataLst>
          </p:nvPr>
        </p:nvSpPr>
        <p:spPr>
          <a:xfrm>
            <a:off x="597535" y="4773930"/>
            <a:ext cx="11427460" cy="1787525"/>
          </a:xfrm>
          <a:prstGeom prst="rect">
            <a:avLst/>
          </a:prstGeom>
          <a:noFill/>
          <a:ln>
            <a:solidFill>
              <a:schemeClr val="accent2">
                <a:lumMod val="40000"/>
                <a:lumOff val="60000"/>
              </a:schemeClr>
            </a:solidFill>
          </a:ln>
        </p:spPr>
        <p:txBody>
          <a:bodyPr wrap="square" rtlCol="0" anchor="t">
            <a:noAutofit/>
          </a:bodyPr>
          <a:lstStyle/>
          <a:p>
            <a:pPr>
              <a:buClrTx/>
              <a:buSzTx/>
              <a:buFontTx/>
            </a:pPr>
            <a:r>
              <a:rPr lang="zh-CN" altLang="en-US" sz="2400" b="1" dirty="0">
                <a:solidFill>
                  <a:srgbClr val="000000"/>
                </a:solidFill>
                <a:latin typeface="仿宋" panose="02010609060101010101" charset="-122"/>
                <a:ea typeface="仿宋" panose="02010609060101010101" charset="-122"/>
                <a:cs typeface="仿宋" panose="02010609060101010101" charset="-122"/>
                <a:sym typeface="微软雅黑" panose="020B0503020204020204" charset="-122"/>
              </a:rPr>
              <a:t>1.查漏补缺，积累巩固。（落实必备知识）</a:t>
            </a:r>
            <a:endParaRPr lang="zh-CN" altLang="en-US" sz="2400" b="1" dirty="0">
              <a:solidFill>
                <a:srgbClr val="000000"/>
              </a:solidFill>
              <a:latin typeface="仿宋" panose="02010609060101010101" charset="-122"/>
              <a:ea typeface="仿宋" panose="02010609060101010101" charset="-122"/>
              <a:cs typeface="仿宋" panose="02010609060101010101" charset="-122"/>
              <a:sym typeface="+mn-ea"/>
            </a:endParaRPr>
          </a:p>
          <a:p>
            <a:pPr>
              <a:buClrTx/>
              <a:buSzTx/>
              <a:buFontTx/>
            </a:pPr>
            <a:r>
              <a:rPr lang="zh-CN" altLang="en-US" sz="2400" b="1" dirty="0">
                <a:solidFill>
                  <a:srgbClr val="000000"/>
                </a:solidFill>
                <a:latin typeface="仿宋" panose="02010609060101010101" charset="-122"/>
                <a:ea typeface="仿宋" panose="02010609060101010101" charset="-122"/>
                <a:cs typeface="仿宋" panose="02010609060101010101" charset="-122"/>
                <a:sym typeface="微软雅黑" panose="020B0503020204020204" charset="-122"/>
              </a:rPr>
              <a:t>2.精准确定答题切入点和提升表达的规范化。（提高关键能力）</a:t>
            </a:r>
            <a:endParaRPr lang="zh-CN" altLang="en-US" sz="2400" b="1" dirty="0">
              <a:solidFill>
                <a:srgbClr val="000000"/>
              </a:solidFill>
              <a:latin typeface="仿宋" panose="02010609060101010101" charset="-122"/>
              <a:ea typeface="仿宋" panose="02010609060101010101" charset="-122"/>
              <a:cs typeface="仿宋" panose="02010609060101010101" charset="-122"/>
              <a:sym typeface="微软雅黑" panose="020B0503020204020204" charset="-122"/>
            </a:endParaRPr>
          </a:p>
          <a:p>
            <a:pPr>
              <a:buClrTx/>
              <a:buSzTx/>
              <a:buFontTx/>
            </a:pPr>
            <a:r>
              <a:rPr lang="zh-CN" altLang="en-US" sz="2400" b="1" dirty="0">
                <a:solidFill>
                  <a:srgbClr val="000000"/>
                </a:solidFill>
                <a:latin typeface="仿宋" panose="02010609060101010101" charset="-122"/>
                <a:ea typeface="仿宋" panose="02010609060101010101" charset="-122"/>
                <a:cs typeface="仿宋" panose="02010609060101010101" charset="-122"/>
                <a:sym typeface="微软雅黑" panose="020B0503020204020204" charset="-122"/>
              </a:rPr>
              <a:t>3.进一步提升精准审题的能力，提升有效阅读速度和迅速规范作答的能力。（强化学科素养）</a:t>
            </a:r>
            <a:endParaRPr lang="zh-CN" altLang="en-US" sz="2400" b="1" dirty="0">
              <a:solidFill>
                <a:srgbClr val="000000"/>
              </a:solidFill>
              <a:latin typeface="仿宋" panose="02010609060101010101" charset="-122"/>
              <a:ea typeface="仿宋" panose="02010609060101010101" charset="-122"/>
              <a:cs typeface="仿宋" panose="02010609060101010101" charset="-122"/>
              <a:sym typeface="微软雅黑" panose="020B0503020204020204" charset="-122"/>
            </a:endParaRPr>
          </a:p>
        </p:txBody>
      </p:sp>
      <p:sp>
        <p:nvSpPr>
          <p:cNvPr id="4" name="文本框 3"/>
          <p:cNvSpPr txBox="1"/>
          <p:nvPr>
            <p:custDataLst>
              <p:tags r:id="rId3"/>
            </p:custDataLst>
          </p:nvPr>
        </p:nvSpPr>
        <p:spPr>
          <a:xfrm>
            <a:off x="561340" y="1104265"/>
            <a:ext cx="11428730" cy="2815590"/>
          </a:xfrm>
          <a:prstGeom prst="rect">
            <a:avLst/>
          </a:prstGeom>
          <a:noFill/>
          <a:ln w="12700" cmpd="sng">
            <a:solidFill>
              <a:schemeClr val="accent3">
                <a:lumMod val="20000"/>
                <a:lumOff val="80000"/>
              </a:schemeClr>
            </a:solidFill>
            <a:prstDash val="solid"/>
          </a:ln>
        </p:spPr>
        <p:txBody>
          <a:bodyPr wrap="square" rtlCol="0" anchor="t">
            <a:noAutofit/>
          </a:bodyPr>
          <a:lstStyle/>
          <a:p>
            <a:pPr>
              <a:buClrTx/>
              <a:buSzTx/>
              <a:buFontTx/>
            </a:pPr>
            <a:r>
              <a:rPr lang="zh-CN" altLang="en-US" sz="2400" b="1" dirty="0">
                <a:solidFill>
                  <a:srgbClr val="000000"/>
                </a:solidFill>
                <a:latin typeface="黑体" panose="02010609060101010101" charset="-122"/>
                <a:ea typeface="黑体" panose="02010609060101010101" charset="-122"/>
                <a:cs typeface="仿宋" panose="02010609060101010101" charset="-122"/>
                <a:sym typeface="微软雅黑" panose="020B0503020204020204" charset="-122"/>
              </a:rPr>
              <a:t>注意</a:t>
            </a:r>
            <a:r>
              <a:rPr lang="zh-CN" altLang="en-US" sz="2400" b="1" dirty="0">
                <a:solidFill>
                  <a:srgbClr val="000000"/>
                </a:solidFill>
                <a:latin typeface="仿宋" panose="02010609060101010101" charset="-122"/>
                <a:ea typeface="仿宋" panose="02010609060101010101" charset="-122"/>
                <a:cs typeface="仿宋" panose="02010609060101010101" charset="-122"/>
                <a:sym typeface="微软雅黑" panose="020B0503020204020204" charset="-122"/>
              </a:rPr>
              <a:t>：</a:t>
            </a:r>
            <a:endParaRPr lang="zh-CN" altLang="en-US" sz="2400" b="1" dirty="0">
              <a:solidFill>
                <a:srgbClr val="000000"/>
              </a:solidFill>
              <a:latin typeface="仿宋" panose="02010609060101010101" charset="-122"/>
              <a:ea typeface="仿宋" panose="02010609060101010101" charset="-122"/>
              <a:cs typeface="仿宋" panose="02010609060101010101" charset="-122"/>
              <a:sym typeface="微软雅黑" panose="020B0503020204020204" charset="-122"/>
            </a:endParaRPr>
          </a:p>
          <a:p>
            <a:pPr>
              <a:buClrTx/>
              <a:buSzTx/>
              <a:buFontTx/>
            </a:pPr>
            <a:r>
              <a:rPr lang="zh-CN" altLang="en-US" sz="2400" b="1" dirty="0">
                <a:solidFill>
                  <a:srgbClr val="000000"/>
                </a:solidFill>
                <a:latin typeface="仿宋" panose="02010609060101010101" charset="-122"/>
                <a:ea typeface="仿宋" panose="02010609060101010101" charset="-122"/>
                <a:cs typeface="仿宋" panose="02010609060101010101" charset="-122"/>
                <a:sym typeface="微软雅黑" panose="020B0503020204020204" charset="-122"/>
              </a:rPr>
              <a:t>      本课件为全题目解析讲评，题型全面覆盖，老师上课视学情考情择善而从。课件制作落实以下备考理念：</a:t>
            </a:r>
            <a:endParaRPr lang="zh-CN" altLang="en-US" sz="2400" b="1" dirty="0">
              <a:solidFill>
                <a:srgbClr val="000000"/>
              </a:solidFill>
              <a:latin typeface="仿宋" panose="02010609060101010101" charset="-122"/>
              <a:ea typeface="仿宋" panose="02010609060101010101" charset="-122"/>
              <a:cs typeface="仿宋" panose="02010609060101010101" charset="-122"/>
              <a:sym typeface="微软雅黑" panose="020B0503020204020204" charset="-122"/>
            </a:endParaRPr>
          </a:p>
          <a:p>
            <a:pPr>
              <a:buClrTx/>
              <a:buSzTx/>
              <a:buFontTx/>
            </a:pPr>
            <a:r>
              <a:rPr lang="zh-CN" altLang="en-US" sz="2400" b="1" dirty="0">
                <a:solidFill>
                  <a:srgbClr val="000000"/>
                </a:solidFill>
                <a:latin typeface="仿宋" panose="02010609060101010101" charset="-122"/>
                <a:ea typeface="仿宋" panose="02010609060101010101" charset="-122"/>
                <a:cs typeface="仿宋" panose="02010609060101010101" charset="-122"/>
                <a:sym typeface="微软雅黑" panose="020B0503020204020204" charset="-122"/>
              </a:rPr>
              <a:t>1.知识构建——将积累贯穿始终。（知识储备）</a:t>
            </a:r>
            <a:endParaRPr lang="zh-CN" altLang="en-US" sz="2400" b="1" dirty="0">
              <a:solidFill>
                <a:srgbClr val="000000"/>
              </a:solidFill>
              <a:latin typeface="仿宋" panose="02010609060101010101" charset="-122"/>
              <a:ea typeface="仿宋" panose="02010609060101010101" charset="-122"/>
              <a:cs typeface="仿宋" panose="02010609060101010101" charset="-122"/>
              <a:sym typeface="+mn-ea"/>
            </a:endParaRPr>
          </a:p>
          <a:p>
            <a:pPr>
              <a:buClrTx/>
              <a:buSzTx/>
              <a:buFontTx/>
            </a:pPr>
            <a:r>
              <a:rPr lang="zh-CN" altLang="en-US" sz="2400" b="1" dirty="0">
                <a:solidFill>
                  <a:srgbClr val="000000"/>
                </a:solidFill>
                <a:latin typeface="仿宋" panose="02010609060101010101" charset="-122"/>
                <a:ea typeface="仿宋" panose="02010609060101010101" charset="-122"/>
                <a:cs typeface="仿宋" panose="02010609060101010101" charset="-122"/>
                <a:sym typeface="微软雅黑" panose="020B0503020204020204" charset="-122"/>
              </a:rPr>
              <a:t>2.纠错训练——把补弱落到实处。（能力提升）</a:t>
            </a:r>
            <a:endParaRPr lang="zh-CN" altLang="en-US" sz="2400" b="1" dirty="0">
              <a:solidFill>
                <a:srgbClr val="000000"/>
              </a:solidFill>
              <a:latin typeface="仿宋" panose="02010609060101010101" charset="-122"/>
              <a:ea typeface="仿宋" panose="02010609060101010101" charset="-122"/>
              <a:cs typeface="仿宋" panose="02010609060101010101" charset="-122"/>
              <a:sym typeface="微软雅黑" panose="020B0503020204020204" charset="-122"/>
            </a:endParaRPr>
          </a:p>
          <a:p>
            <a:pPr>
              <a:buClrTx/>
              <a:buSzTx/>
              <a:buFontTx/>
            </a:pPr>
            <a:r>
              <a:rPr lang="zh-CN" altLang="en-US" sz="2400" b="1" dirty="0">
                <a:solidFill>
                  <a:srgbClr val="000000"/>
                </a:solidFill>
                <a:latin typeface="仿宋" panose="02010609060101010101" charset="-122"/>
                <a:ea typeface="仿宋" panose="02010609060101010101" charset="-122"/>
                <a:cs typeface="仿宋" panose="02010609060101010101" charset="-122"/>
                <a:sym typeface="微软雅黑" panose="020B0503020204020204" charset="-122"/>
              </a:rPr>
              <a:t>3.教考衔接——让技能准确迁移。（知识迁移）</a:t>
            </a:r>
            <a:endParaRPr lang="zh-CN" altLang="en-US" sz="2400" b="1" dirty="0">
              <a:solidFill>
                <a:srgbClr val="000000"/>
              </a:solidFill>
              <a:latin typeface="仿宋" panose="02010609060101010101" charset="-122"/>
              <a:ea typeface="仿宋" panose="02010609060101010101" charset="-122"/>
              <a:cs typeface="仿宋" panose="02010609060101010101" charset="-122"/>
              <a:sym typeface="微软雅黑" panose="020B0503020204020204" charset="-122"/>
            </a:endParaRPr>
          </a:p>
          <a:p>
            <a:pPr>
              <a:buClrTx/>
              <a:buSzTx/>
              <a:buFontTx/>
            </a:pPr>
            <a:r>
              <a:rPr lang="zh-CN" altLang="en-US" sz="2400" b="1" dirty="0">
                <a:solidFill>
                  <a:srgbClr val="000000"/>
                </a:solidFill>
                <a:latin typeface="仿宋" panose="02010609060101010101" charset="-122"/>
                <a:ea typeface="仿宋" panose="02010609060101010101" charset="-122"/>
                <a:cs typeface="仿宋" panose="02010609060101010101" charset="-122"/>
                <a:sym typeface="微软雅黑" panose="020B0503020204020204" charset="-122"/>
              </a:rPr>
              <a:t>4.思维训练——将规范抓牢夯实。（素养培优）</a:t>
            </a:r>
            <a:endParaRPr lang="zh-CN" altLang="en-US" sz="2400" b="1" dirty="0">
              <a:solidFill>
                <a:srgbClr val="000000"/>
              </a:solidFill>
              <a:latin typeface="仿宋" panose="02010609060101010101" charset="-122"/>
              <a:ea typeface="仿宋" panose="02010609060101010101" charset="-122"/>
              <a:cs typeface="仿宋" panose="02010609060101010101" charset="-122"/>
              <a:sym typeface="微软雅黑" panose="020B0503020204020204" charset="-122"/>
            </a:endParaRPr>
          </a:p>
        </p:txBody>
      </p:sp>
      <p:sp>
        <p:nvSpPr>
          <p:cNvPr id="5" name="文本框 4"/>
          <p:cNvSpPr txBox="1"/>
          <p:nvPr/>
        </p:nvSpPr>
        <p:spPr>
          <a:xfrm>
            <a:off x="4080510" y="3874770"/>
            <a:ext cx="3574415" cy="757555"/>
          </a:xfrm>
          <a:prstGeom prst="rect">
            <a:avLst/>
          </a:prstGeom>
          <a:noFill/>
        </p:spPr>
        <p:txBody>
          <a:bodyPr wrap="square" rtlCol="0" anchor="t">
            <a:noAutofit/>
          </a:bodyPr>
          <a:lstStyle/>
          <a:p>
            <a:r>
              <a:rPr lang="zh-CN" altLang="en-US" sz="4800" b="1" kern="1900" spc="400">
                <a:solidFill>
                  <a:srgbClr val="000000"/>
                </a:solidFill>
                <a:latin typeface="新宋体" panose="02010609030101010101" pitchFamily="49" charset="-122"/>
                <a:ea typeface="新宋体" panose="02010609030101010101" pitchFamily="49" charset="-122"/>
                <a:cs typeface="汉仪文黑-45简" panose="00020600040101010101" charset="-122"/>
                <a:sym typeface="+mn-ea"/>
              </a:rPr>
              <a:t>讲练评目标</a:t>
            </a:r>
            <a:endParaRPr lang="zh-CN" altLang="en-US" sz="4800" b="1" kern="1900" spc="400">
              <a:solidFill>
                <a:srgbClr val="000000"/>
              </a:solidFill>
              <a:latin typeface="新宋体" panose="02010609030101010101" pitchFamily="49" charset="-122"/>
              <a:ea typeface="新宋体" panose="02010609030101010101" pitchFamily="49" charset="-122"/>
              <a:cs typeface="汉仪文黑-45简" panose="00020600040101010101" charset="-122"/>
              <a:sym typeface="+mn-ea"/>
            </a:endParaRPr>
          </a:p>
        </p:txBody>
      </p:sp>
      <p:sp>
        <p:nvSpPr>
          <p:cNvPr id="7" name="文本框 6"/>
          <p:cNvSpPr txBox="1"/>
          <p:nvPr>
            <p:custDataLst>
              <p:tags r:id="rId4"/>
            </p:custDataLst>
          </p:nvPr>
        </p:nvSpPr>
        <p:spPr>
          <a:xfrm>
            <a:off x="9966325" y="76835"/>
            <a:ext cx="2023745" cy="460375"/>
          </a:xfrm>
          <a:prstGeom prst="rect">
            <a:avLst/>
          </a:prstGeom>
          <a:solidFill>
            <a:schemeClr val="accent2">
              <a:lumMod val="40000"/>
              <a:lumOff val="60000"/>
            </a:schemeClr>
          </a:solidFill>
        </p:spPr>
        <p:txBody>
          <a:bodyPr wrap="square" rtlCol="0" anchor="t">
            <a:spAutoFit/>
          </a:bodyPr>
          <a:lstStyle/>
          <a:p>
            <a:r>
              <a:rPr lang="zh-CN" altLang="en-US" sz="2400" b="1" dirty="0">
                <a:solidFill>
                  <a:schemeClr val="tx1">
                    <a:lumMod val="85000"/>
                    <a:lumOff val="15000"/>
                  </a:schemeClr>
                </a:solidFill>
                <a:latin typeface="仿宋" panose="02010609060101010101" charset="-122"/>
                <a:ea typeface="仿宋" panose="02010609060101010101" charset="-122"/>
                <a:cs typeface="仿宋" panose="02010609060101010101" charset="-122"/>
                <a:sym typeface="+mn-ea"/>
              </a:rPr>
              <a:t>苏派高中语文</a:t>
            </a:r>
            <a:endParaRPr lang="zh-CN" altLang="en-US" sz="2400" b="1" dirty="0">
              <a:solidFill>
                <a:schemeClr val="tx1">
                  <a:lumMod val="85000"/>
                  <a:lumOff val="15000"/>
                </a:schemeClr>
              </a:solidFill>
              <a:latin typeface="仿宋" panose="02010609060101010101" charset="-122"/>
              <a:ea typeface="仿宋" panose="02010609060101010101" charset="-122"/>
              <a:cs typeface="仿宋" panose="02010609060101010101" charset="-122"/>
              <a:sym typeface="+mn-ea"/>
            </a:endParaRPr>
          </a:p>
        </p:txBody>
      </p:sp>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0" y="1524000"/>
            <a:ext cx="12192635" cy="3216910"/>
          </a:xfrm>
          <a:prstGeom prst="rect">
            <a:avLst/>
          </a:prstGeom>
          <a:solidFill>
            <a:schemeClr val="accent2">
              <a:lumMod val="20000"/>
              <a:lumOff val="80000"/>
            </a:schemeClr>
          </a:solidFill>
        </p:spPr>
        <p:txBody>
          <a:bodyPr wrap="square" rtlCol="0">
            <a:noAutofit/>
          </a:bodyPr>
          <a:lstStyle/>
          <a:p>
            <a:endParaRPr lang="zh-CN" altLang="en-US"/>
          </a:p>
        </p:txBody>
      </p:sp>
      <p:cxnSp>
        <p:nvCxnSpPr>
          <p:cNvPr id="9" name="直接连接符 8"/>
          <p:cNvCxnSpPr/>
          <p:nvPr>
            <p:custDataLst>
              <p:tags r:id="rId1"/>
            </p:custDataLst>
          </p:nvPr>
        </p:nvCxnSpPr>
        <p:spPr>
          <a:xfrm flipH="1">
            <a:off x="7966490" y="1664782"/>
            <a:ext cx="553017" cy="100052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2"/>
            </p:custDataLst>
          </p:nvPr>
        </p:nvCxnSpPr>
        <p:spPr>
          <a:xfrm flipH="1">
            <a:off x="5356638" y="3796946"/>
            <a:ext cx="435733" cy="68531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704465" y="1869440"/>
            <a:ext cx="2606675" cy="2646045"/>
          </a:xfrm>
          <a:prstGeom prst="rect">
            <a:avLst/>
          </a:prstGeom>
          <a:noFill/>
        </p:spPr>
        <p:txBody>
          <a:bodyPr wrap="square" rtlCol="0">
            <a:spAutoFit/>
          </a:bodyPr>
          <a:lstStyle/>
          <a:p>
            <a:pPr algn="dist"/>
            <a:r>
              <a:rPr lang="en-US" altLang="zh-CN" sz="16600" dirty="0">
                <a:gradFill>
                  <a:gsLst>
                    <a:gs pos="100000">
                      <a:srgbClr val="98724B"/>
                    </a:gs>
                    <a:gs pos="0">
                      <a:srgbClr val="D1C1AC"/>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rPr>
              <a:t>01</a:t>
            </a:r>
            <a:endParaRPr lang="en-US" altLang="zh-CN" sz="16600" dirty="0">
              <a:gradFill>
                <a:gsLst>
                  <a:gs pos="100000">
                    <a:srgbClr val="98724B"/>
                  </a:gs>
                  <a:gs pos="0">
                    <a:srgbClr val="D1C1AC"/>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endParaRPr>
          </a:p>
        </p:txBody>
      </p:sp>
      <p:sp>
        <p:nvSpPr>
          <p:cNvPr id="16" name="文本框 15"/>
          <p:cNvSpPr txBox="1"/>
          <p:nvPr>
            <p:custDataLst>
              <p:tags r:id="rId3"/>
            </p:custDataLst>
          </p:nvPr>
        </p:nvSpPr>
        <p:spPr>
          <a:xfrm>
            <a:off x="5316220" y="2797175"/>
            <a:ext cx="4058920" cy="768350"/>
          </a:xfrm>
          <a:prstGeom prst="rect">
            <a:avLst/>
          </a:prstGeom>
          <a:noFill/>
        </p:spPr>
        <p:txBody>
          <a:bodyPr wrap="square" rtlCol="0">
            <a:spAutoFit/>
          </a:bodyPr>
          <a:lstStyle/>
          <a:p>
            <a:pPr algn="ctr"/>
            <a:r>
              <a:rPr lang="zh-CN" altLang="en-US" sz="4400" dirty="0">
                <a:solidFill>
                  <a:schemeClr val="tx1">
                    <a:lumMod val="85000"/>
                    <a:lumOff val="15000"/>
                  </a:schemeClr>
                </a:solidFill>
                <a:latin typeface="Colonna" panose="02000503000000000000" pitchFamily="2" charset="0"/>
                <a:ea typeface="方正清刻本悦宋简体" panose="02000000000000000000" pitchFamily="2" charset="-122"/>
              </a:rPr>
              <a:t>现代文阅读Ⅱ</a:t>
            </a:r>
            <a:endParaRPr lang="zh-CN" altLang="en-US" sz="4400" dirty="0">
              <a:solidFill>
                <a:schemeClr val="tx1">
                  <a:lumMod val="85000"/>
                  <a:lumOff val="15000"/>
                </a:schemeClr>
              </a:solidFill>
              <a:latin typeface="Colonna" panose="02000503000000000000" pitchFamily="2" charset="0"/>
              <a:ea typeface="方正清刻本悦宋简体" panose="02000000000000000000" pitchFamily="2" charset="-122"/>
            </a:endParaRPr>
          </a:p>
        </p:txBody>
      </p:sp>
      <p:sp>
        <p:nvSpPr>
          <p:cNvPr id="2" name="文本框 1"/>
          <p:cNvSpPr txBox="1"/>
          <p:nvPr>
            <p:custDataLst>
              <p:tags r:id="rId4"/>
            </p:custDataLst>
          </p:nvPr>
        </p:nvSpPr>
        <p:spPr>
          <a:xfrm>
            <a:off x="6144260" y="3565525"/>
            <a:ext cx="2182495" cy="368300"/>
          </a:xfrm>
          <a:prstGeom prst="rect">
            <a:avLst/>
          </a:prstGeom>
          <a:noFill/>
          <a:ln w="9525">
            <a:noFill/>
          </a:ln>
        </p:spPr>
        <p:txBody>
          <a:bodyPr wrap="square">
            <a:spAutoFit/>
          </a:bodyPr>
          <a:lstStyle/>
          <a:p>
            <a:pPr indent="0"/>
            <a:r>
              <a:rPr lang="zh-CN" b="0">
                <a:solidFill>
                  <a:srgbClr val="000000"/>
                </a:solidFill>
                <a:ea typeface="宋体" panose="02010600030101010101" pitchFamily="2" charset="-122"/>
              </a:rPr>
              <a:t>(本题共</a:t>
            </a:r>
            <a:r>
              <a:rPr lang="en-US" altLang="zh-CN" b="0">
                <a:solidFill>
                  <a:srgbClr val="000000"/>
                </a:solidFill>
                <a:ea typeface="宋体" panose="02010600030101010101" pitchFamily="2" charset="-122"/>
              </a:rPr>
              <a:t>4</a:t>
            </a:r>
            <a:r>
              <a:rPr lang="zh-CN" b="0">
                <a:solidFill>
                  <a:srgbClr val="000000"/>
                </a:solidFill>
                <a:ea typeface="宋体" panose="02010600030101010101" pitchFamily="2" charset="-122"/>
              </a:rPr>
              <a:t>小题1</a:t>
            </a:r>
            <a:r>
              <a:rPr lang="en-US" altLang="zh-CN" b="0">
                <a:solidFill>
                  <a:srgbClr val="000000"/>
                </a:solidFill>
                <a:ea typeface="宋体" panose="02010600030101010101" pitchFamily="2" charset="-122"/>
              </a:rPr>
              <a:t>6</a:t>
            </a:r>
            <a:r>
              <a:rPr lang="zh-CN" b="0">
                <a:solidFill>
                  <a:srgbClr val="000000"/>
                </a:solidFill>
                <a:ea typeface="宋体" panose="02010600030101010101" pitchFamily="2" charset="-122"/>
              </a:rPr>
              <a:t>分)</a:t>
            </a:r>
            <a:endParaRPr lang="zh-CN" altLang="en-US" b="0">
              <a:solidFill>
                <a:srgbClr val="000000"/>
              </a:solidFill>
              <a:ea typeface="宋体" panose="02010600030101010101" pitchFamily="2" charset="-122"/>
            </a:endParaRPr>
          </a:p>
        </p:txBody>
      </p:sp>
      <p:pic>
        <p:nvPicPr>
          <p:cNvPr id="5" name="图片 4" descr="图标镂空"/>
          <p:cNvPicPr>
            <a:picLocks noChangeAspect="1"/>
          </p:cNvPicPr>
          <p:nvPr>
            <p:custDataLst>
              <p:tags r:id="rId5"/>
            </p:custDataLst>
          </p:nvPr>
        </p:nvPicPr>
        <p:blipFill>
          <a:blip r:embed="rId6"/>
          <a:srcRect l="12064" t="11428" r="12701" b="13975"/>
          <a:stretch>
            <a:fillRect/>
          </a:stretch>
        </p:blipFill>
        <p:spPr>
          <a:xfrm>
            <a:off x="9138285" y="2572385"/>
            <a:ext cx="472440" cy="469265"/>
          </a:xfrm>
          <a:prstGeom prst="rect">
            <a:avLst/>
          </a:prstGeom>
        </p:spPr>
      </p:pic>
      <p:sp>
        <p:nvSpPr>
          <p:cNvPr id="4" name="文本框 3"/>
          <p:cNvSpPr txBox="1"/>
          <p:nvPr>
            <p:custDataLst>
              <p:tags r:id="rId7"/>
            </p:custDataLst>
          </p:nvPr>
        </p:nvSpPr>
        <p:spPr>
          <a:xfrm>
            <a:off x="9966325" y="76835"/>
            <a:ext cx="2023745" cy="460375"/>
          </a:xfrm>
          <a:prstGeom prst="rect">
            <a:avLst/>
          </a:prstGeom>
          <a:solidFill>
            <a:schemeClr val="accent2">
              <a:lumMod val="40000"/>
              <a:lumOff val="60000"/>
            </a:schemeClr>
          </a:solidFill>
        </p:spPr>
        <p:txBody>
          <a:bodyPr wrap="square" rtlCol="0" anchor="t">
            <a:spAutoFit/>
          </a:bodyPr>
          <a:lstStyle/>
          <a:p>
            <a:r>
              <a:rPr lang="zh-CN" altLang="en-US" sz="2400" b="1" dirty="0">
                <a:solidFill>
                  <a:schemeClr val="tx1">
                    <a:lumMod val="85000"/>
                    <a:lumOff val="15000"/>
                  </a:schemeClr>
                </a:solidFill>
                <a:latin typeface="仿宋" panose="02010609060101010101" charset="-122"/>
                <a:ea typeface="仿宋" panose="02010609060101010101" charset="-122"/>
                <a:cs typeface="仿宋" panose="02010609060101010101" charset="-122"/>
                <a:sym typeface="+mn-ea"/>
              </a:rPr>
              <a:t>苏派高中语文</a:t>
            </a:r>
            <a:endParaRPr lang="zh-CN" altLang="en-US" sz="2400" b="1" dirty="0">
              <a:solidFill>
                <a:schemeClr val="tx1">
                  <a:lumMod val="85000"/>
                  <a:lumOff val="15000"/>
                </a:schemeClr>
              </a:solidFill>
              <a:latin typeface="仿宋" panose="02010609060101010101" charset="-122"/>
              <a:ea typeface="仿宋" panose="02010609060101010101" charset="-122"/>
              <a:cs typeface="仿宋" panose="02010609060101010101" charset="-122"/>
              <a:sym typeface="+mn-ea"/>
            </a:endParaRPr>
          </a:p>
        </p:txBody>
      </p:sp>
      <p:pic>
        <p:nvPicPr>
          <p:cNvPr id="118" name="图片 117"/>
          <p:cNvPicPr/>
          <p:nvPr/>
        </p:nvPicPr>
        <p:blipFill>
          <a:blip r:embed="rId8">
            <a:clrChange>
              <a:clrFrom>
                <a:srgbClr val="CCE7D6">
                  <a:alpha val="100000"/>
                </a:srgbClr>
              </a:clrFrom>
              <a:clrTo>
                <a:srgbClr val="CCE7D6">
                  <a:alpha val="100000"/>
                  <a:alpha val="0"/>
                </a:srgbClr>
              </a:clrTo>
            </a:clrChange>
          </a:blip>
          <a:srcRect b="10921"/>
          <a:stretch>
            <a:fillRect/>
          </a:stretch>
        </p:blipFill>
        <p:spPr>
          <a:xfrm>
            <a:off x="0" y="6985"/>
            <a:ext cx="2995930" cy="4294505"/>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现代文阅读</a:t>
            </a:r>
            <a:r>
              <a:rPr lang="zh-CN" altLang="en-US" sz="2000" dirty="0"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Ⅱ</a:t>
            </a:r>
            <a:endParaRPr lang="zh-CN" altLang="en-US" sz="2000" dirty="0"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8" name="文本框 7"/>
          <p:cNvSpPr txBox="1"/>
          <p:nvPr>
            <p:custDataLst>
              <p:tags r:id="rId2"/>
            </p:custDataLst>
          </p:nvPr>
        </p:nvSpPr>
        <p:spPr>
          <a:xfrm>
            <a:off x="1936750" y="67310"/>
            <a:ext cx="4759960" cy="460375"/>
          </a:xfrm>
          <a:prstGeom prst="rect">
            <a:avLst/>
          </a:prstGeom>
          <a:noFill/>
          <a:ln w="9525">
            <a:noFill/>
          </a:ln>
        </p:spPr>
        <p:txBody>
          <a:bodyPr wrap="square">
            <a:spAutoFit/>
          </a:bodyPr>
          <a:p>
            <a:pPr indent="304800" algn="l"/>
            <a:r>
              <a:rPr lang="zh-CN" sz="2400" b="0">
                <a:solidFill>
                  <a:schemeClr val="accent1"/>
                </a:solidFill>
                <a:ea typeface="黑体" panose="02010609060101010101" charset="-122"/>
              </a:rPr>
              <a:t>【试题整体分析】</a:t>
            </a:r>
            <a:endParaRPr lang="zh-CN" altLang="en-US" sz="2400" b="0">
              <a:solidFill>
                <a:schemeClr val="accent1"/>
              </a:solidFill>
              <a:ea typeface="黑体" panose="02010609060101010101" charset="-122"/>
            </a:endParaRPr>
          </a:p>
        </p:txBody>
      </p:sp>
      <p:sp>
        <p:nvSpPr>
          <p:cNvPr id="4" name="文本框 3"/>
          <p:cNvSpPr txBox="1"/>
          <p:nvPr/>
        </p:nvSpPr>
        <p:spPr>
          <a:xfrm>
            <a:off x="2336165" y="2342515"/>
            <a:ext cx="9587230" cy="3529330"/>
          </a:xfrm>
          <a:prstGeom prst="rect">
            <a:avLst/>
          </a:prstGeom>
          <a:noFill/>
        </p:spPr>
        <p:txBody>
          <a:bodyPr wrap="square" rtlCol="0">
            <a:noAutofit/>
          </a:bodyPr>
          <a:p>
            <a:pPr indent="0" algn="just" defTabSz="266700" fontAlgn="auto">
              <a:lnSpc>
                <a:spcPct val="100000"/>
              </a:lnSpc>
              <a:spcBef>
                <a:spcPct val="0"/>
              </a:spcBef>
              <a:spcAft>
                <a:spcPct val="0"/>
              </a:spcAft>
            </a:pPr>
            <a:r>
              <a:rPr lang="en-US" altLang="zh-CN" sz="2800" b="1">
                <a:latin typeface="宋体" panose="02010600030101010101" pitchFamily="2" charset="-122"/>
                <a:ea typeface="宋体" panose="02010600030101010101" pitchFamily="2" charset="-122"/>
                <a:sym typeface="+mn-ea"/>
              </a:rPr>
              <a:t>6.</a:t>
            </a:r>
            <a:r>
              <a:rPr lang="zh-CN" altLang="en-US" sz="2800" b="1">
                <a:latin typeface="宋体" panose="02010600030101010101" pitchFamily="2" charset="-122"/>
                <a:ea typeface="宋体" panose="02010600030101010101" pitchFamily="2" charset="-122"/>
                <a:sym typeface="+mn-ea"/>
              </a:rPr>
              <a:t>下列对文本内容的分析，</a:t>
            </a:r>
            <a:r>
              <a:rPr lang="zh-CN" altLang="en-US" sz="2800" b="1">
                <a:solidFill>
                  <a:srgbClr val="FF0000"/>
                </a:solidFill>
                <a:latin typeface="宋体" panose="02010600030101010101" pitchFamily="2" charset="-122"/>
                <a:ea typeface="宋体" panose="02010600030101010101" pitchFamily="2" charset="-122"/>
                <a:sym typeface="+mn-ea"/>
              </a:rPr>
              <a:t>不</a:t>
            </a:r>
            <a:r>
              <a:rPr lang="zh-CN" altLang="en-US" sz="2800" b="1">
                <a:latin typeface="宋体" panose="02010600030101010101" pitchFamily="2" charset="-122"/>
                <a:ea typeface="宋体" panose="02010600030101010101" pitchFamily="2" charset="-122"/>
                <a:sym typeface="+mn-ea"/>
              </a:rPr>
              <a:t>正确的一项是（</a:t>
            </a:r>
            <a:r>
              <a:rPr lang="en-US" altLang="zh-CN" sz="2800" b="1">
                <a:latin typeface="宋体" panose="02010600030101010101" pitchFamily="2" charset="-122"/>
                <a:ea typeface="宋体" panose="02010600030101010101" pitchFamily="2" charset="-122"/>
                <a:sym typeface="+mn-ea"/>
              </a:rPr>
              <a:t>3</a:t>
            </a:r>
            <a:r>
              <a:rPr lang="zh-CN" altLang="en-US" sz="2800" b="1">
                <a:latin typeface="宋体" panose="02010600030101010101" pitchFamily="2" charset="-122"/>
                <a:ea typeface="宋体" panose="02010600030101010101" pitchFamily="2" charset="-122"/>
                <a:sym typeface="+mn-ea"/>
              </a:rPr>
              <a:t>分）</a:t>
            </a:r>
            <a:r>
              <a:rPr lang="en-US" altLang="zh-CN" sz="2800" b="1">
                <a:latin typeface="宋体" panose="02010600030101010101" pitchFamily="2" charset="-122"/>
                <a:ea typeface="宋体" panose="02010600030101010101" pitchFamily="2" charset="-122"/>
                <a:sym typeface="+mn-ea"/>
              </a:rPr>
              <a:t>  </a:t>
            </a:r>
            <a:endParaRPr lang="en-US" altLang="zh-CN" sz="2800" b="1">
              <a:latin typeface="宋体" panose="02010600030101010101" pitchFamily="2" charset="-122"/>
              <a:ea typeface="宋体" panose="02010600030101010101" pitchFamily="2" charset="-122"/>
            </a:endParaRPr>
          </a:p>
          <a:p>
            <a:pPr indent="0" algn="just" defTabSz="266700" fontAlgn="auto">
              <a:lnSpc>
                <a:spcPct val="100000"/>
              </a:lnSpc>
              <a:spcBef>
                <a:spcPct val="0"/>
              </a:spcBef>
              <a:spcAft>
                <a:spcPct val="0"/>
              </a:spcAft>
            </a:pPr>
            <a:r>
              <a:rPr lang="en-US" altLang="zh-CN" sz="2800" b="1">
                <a:latin typeface="宋体" panose="02010600030101010101" pitchFamily="2" charset="-122"/>
                <a:ea typeface="宋体" panose="02010600030101010101" pitchFamily="2" charset="-122"/>
                <a:sym typeface="+mn-ea"/>
              </a:rPr>
              <a:t>7.</a:t>
            </a:r>
            <a:r>
              <a:rPr lang="zh-CN" altLang="en-US" sz="2800" b="1">
                <a:latin typeface="宋体" panose="02010600030101010101" pitchFamily="2" charset="-122"/>
                <a:ea typeface="宋体" panose="02010600030101010101" pitchFamily="2" charset="-122"/>
                <a:sym typeface="+mn-ea"/>
              </a:rPr>
              <a:t>下列对本文艺术手法的分析理解，</a:t>
            </a:r>
            <a:r>
              <a:rPr lang="zh-CN" altLang="en-US" sz="2800" b="1">
                <a:solidFill>
                  <a:srgbClr val="FF0000"/>
                </a:solidFill>
                <a:latin typeface="宋体" panose="02010600030101010101" pitchFamily="2" charset="-122"/>
                <a:ea typeface="宋体" panose="02010600030101010101" pitchFamily="2" charset="-122"/>
                <a:sym typeface="+mn-ea"/>
              </a:rPr>
              <a:t>不</a:t>
            </a:r>
            <a:r>
              <a:rPr lang="zh-CN" altLang="en-US" sz="2800" b="1">
                <a:latin typeface="宋体" panose="02010600030101010101" pitchFamily="2" charset="-122"/>
                <a:ea typeface="宋体" panose="02010600030101010101" pitchFamily="2" charset="-122"/>
                <a:sym typeface="+mn-ea"/>
              </a:rPr>
              <a:t>正确的一项是（</a:t>
            </a:r>
            <a:r>
              <a:rPr lang="en-US" altLang="zh-CN" sz="2800" b="1">
                <a:latin typeface="宋体" panose="02010600030101010101" pitchFamily="2" charset="-122"/>
                <a:ea typeface="宋体" panose="02010600030101010101" pitchFamily="2" charset="-122"/>
                <a:sym typeface="+mn-ea"/>
              </a:rPr>
              <a:t>3</a:t>
            </a:r>
            <a:r>
              <a:rPr lang="zh-CN" altLang="en-US" sz="2800" b="1">
                <a:latin typeface="宋体" panose="02010600030101010101" pitchFamily="2" charset="-122"/>
                <a:ea typeface="宋体" panose="02010600030101010101" pitchFamily="2" charset="-122"/>
                <a:sym typeface="+mn-ea"/>
              </a:rPr>
              <a:t>分）</a:t>
            </a:r>
            <a:r>
              <a:rPr lang="en-US" altLang="zh-CN" sz="2800" b="1">
                <a:latin typeface="宋体" panose="02010600030101010101" pitchFamily="2" charset="-122"/>
                <a:ea typeface="宋体" panose="02010600030101010101" pitchFamily="2" charset="-122"/>
                <a:sym typeface="+mn-ea"/>
              </a:rPr>
              <a:t>  </a:t>
            </a:r>
            <a:endParaRPr lang="en-US" altLang="zh-CN" sz="2800" b="0">
              <a:latin typeface="宋体" panose="02010600030101010101" pitchFamily="2" charset="-122"/>
              <a:ea typeface="宋体" panose="02010600030101010101" pitchFamily="2" charset="-122"/>
            </a:endParaRPr>
          </a:p>
          <a:p>
            <a:pPr indent="0" algn="just" defTabSz="266700" fontAlgn="auto">
              <a:lnSpc>
                <a:spcPct val="100000"/>
              </a:lnSpc>
              <a:spcBef>
                <a:spcPct val="0"/>
              </a:spcBef>
              <a:spcAft>
                <a:spcPct val="0"/>
              </a:spcAft>
            </a:pPr>
            <a:r>
              <a:rPr lang="en-US" altLang="zh-CN" sz="2800" b="1">
                <a:latin typeface="宋体" panose="02010600030101010101" pitchFamily="2" charset="-122"/>
                <a:ea typeface="宋体" panose="02010600030101010101" pitchFamily="2" charset="-122"/>
                <a:sym typeface="+mn-ea"/>
              </a:rPr>
              <a:t>8.</a:t>
            </a:r>
            <a:r>
              <a:rPr lang="zh-CN" altLang="en-US" sz="2800" b="1">
                <a:latin typeface="宋体" panose="02010600030101010101" pitchFamily="2" charset="-122"/>
                <a:ea typeface="宋体" panose="02010600030101010101" pitchFamily="2" charset="-122"/>
                <a:sym typeface="+mn-ea"/>
              </a:rPr>
              <a:t>标题“活宝”</a:t>
            </a:r>
            <a:r>
              <a:rPr lang="zh-CN" altLang="en-US" sz="2800" b="1">
                <a:solidFill>
                  <a:srgbClr val="FF0000"/>
                </a:solidFill>
                <a:latin typeface="宋体" panose="02010600030101010101" pitchFamily="2" charset="-122"/>
                <a:ea typeface="宋体" panose="02010600030101010101" pitchFamily="2" charset="-122"/>
                <a:sym typeface="+mn-ea"/>
              </a:rPr>
              <a:t>含义</a:t>
            </a:r>
            <a:r>
              <a:rPr lang="zh-CN" altLang="en-US" sz="2800" b="1">
                <a:latin typeface="宋体" panose="02010600030101010101" pitchFamily="2" charset="-122"/>
                <a:ea typeface="宋体" panose="02010600030101010101" pitchFamily="2" charset="-122"/>
                <a:sym typeface="+mn-ea"/>
              </a:rPr>
              <a:t>丰富，请结合文本加以</a:t>
            </a:r>
            <a:r>
              <a:rPr lang="zh-CN" altLang="en-US" sz="2800" b="1">
                <a:solidFill>
                  <a:srgbClr val="FF0000"/>
                </a:solidFill>
                <a:latin typeface="宋体" panose="02010600030101010101" pitchFamily="2" charset="-122"/>
                <a:ea typeface="宋体" panose="02010600030101010101" pitchFamily="2" charset="-122"/>
                <a:sym typeface="+mn-ea"/>
              </a:rPr>
              <a:t>分析</a:t>
            </a:r>
            <a:r>
              <a:rPr lang="zh-CN" altLang="en-US" sz="2800" b="1">
                <a:latin typeface="宋体" panose="02010600030101010101" pitchFamily="2" charset="-122"/>
                <a:ea typeface="宋体" panose="02010600030101010101" pitchFamily="2" charset="-122"/>
                <a:sym typeface="+mn-ea"/>
              </a:rPr>
              <a:t>。</a:t>
            </a:r>
            <a:r>
              <a:rPr lang="zh-CN" altLang="en-US" sz="2800" b="1">
                <a:solidFill>
                  <a:srgbClr val="FF0000"/>
                </a:solidFill>
                <a:latin typeface="宋体" panose="02010600030101010101" pitchFamily="2" charset="-122"/>
                <a:ea typeface="宋体" panose="02010600030101010101" pitchFamily="2" charset="-122"/>
                <a:sym typeface="+mn-ea"/>
              </a:rPr>
              <a:t>（</a:t>
            </a:r>
            <a:r>
              <a:rPr lang="en-US" altLang="zh-CN" sz="2800" b="1">
                <a:solidFill>
                  <a:srgbClr val="FF0000"/>
                </a:solidFill>
                <a:latin typeface="宋体" panose="02010600030101010101" pitchFamily="2" charset="-122"/>
                <a:ea typeface="宋体" panose="02010600030101010101" pitchFamily="2" charset="-122"/>
                <a:sym typeface="+mn-ea"/>
              </a:rPr>
              <a:t>4</a:t>
            </a:r>
            <a:r>
              <a:rPr lang="zh-CN" altLang="en-US" sz="2800" b="1">
                <a:solidFill>
                  <a:srgbClr val="FF0000"/>
                </a:solidFill>
                <a:latin typeface="宋体" panose="02010600030101010101" pitchFamily="2" charset="-122"/>
                <a:ea typeface="宋体" panose="02010600030101010101" pitchFamily="2" charset="-122"/>
                <a:sym typeface="+mn-ea"/>
              </a:rPr>
              <a:t>分）</a:t>
            </a:r>
            <a:endParaRPr lang="en-US" altLang="zh-CN" sz="2800" b="1">
              <a:latin typeface="宋体" panose="02010600030101010101" pitchFamily="2" charset="-122"/>
              <a:ea typeface="宋体" panose="02010600030101010101" pitchFamily="2" charset="-122"/>
            </a:endParaRPr>
          </a:p>
          <a:p>
            <a:pPr indent="0" algn="just" defTabSz="266700" fontAlgn="auto">
              <a:lnSpc>
                <a:spcPct val="100000"/>
              </a:lnSpc>
              <a:spcBef>
                <a:spcPct val="0"/>
              </a:spcBef>
              <a:spcAft>
                <a:spcPct val="0"/>
              </a:spcAft>
            </a:pPr>
            <a:r>
              <a:rPr lang="en-US" altLang="zh-CN" sz="2800" b="1">
                <a:latin typeface="宋体" panose="02010600030101010101" pitchFamily="2" charset="-122"/>
                <a:ea typeface="宋体" panose="02010600030101010101" pitchFamily="2" charset="-122"/>
                <a:sym typeface="+mn-ea"/>
              </a:rPr>
              <a:t>9.</a:t>
            </a:r>
            <a:r>
              <a:rPr lang="zh-CN" altLang="en-US" sz="2800" b="1">
                <a:latin typeface="宋体" panose="02010600030101010101" pitchFamily="2" charset="-122"/>
                <a:ea typeface="宋体" panose="02010600030101010101" pitchFamily="2" charset="-122"/>
                <a:sym typeface="+mn-ea"/>
              </a:rPr>
              <a:t>有论者认为，虚构是小说的灵魂，没有虚构就没有小说，</a:t>
            </a:r>
            <a:r>
              <a:rPr lang="en-US" altLang="zh-CN" sz="2800" b="1">
                <a:latin typeface="宋体" panose="02010600030101010101" pitchFamily="2" charset="-122"/>
                <a:ea typeface="宋体" panose="02010600030101010101" pitchFamily="2" charset="-122"/>
                <a:sym typeface="+mn-ea"/>
              </a:rPr>
              <a:t>《</a:t>
            </a:r>
            <a:r>
              <a:rPr lang="zh-CN" altLang="en-US" sz="2800" b="1">
                <a:latin typeface="宋体" panose="02010600030101010101" pitchFamily="2" charset="-122"/>
                <a:ea typeface="宋体" panose="02010600030101010101" pitchFamily="2" charset="-122"/>
                <a:sym typeface="+mn-ea"/>
              </a:rPr>
              <a:t>活宝</a:t>
            </a:r>
            <a:r>
              <a:rPr lang="en-US" altLang="zh-CN" sz="2800" b="1">
                <a:latin typeface="宋体" panose="02010600030101010101" pitchFamily="2" charset="-122"/>
                <a:ea typeface="宋体" panose="02010600030101010101" pitchFamily="2" charset="-122"/>
                <a:sym typeface="+mn-ea"/>
              </a:rPr>
              <a:t>》</a:t>
            </a:r>
            <a:r>
              <a:rPr lang="zh-CN" altLang="en-US" sz="2800" b="1">
                <a:latin typeface="宋体" panose="02010600030101010101" pitchFamily="2" charset="-122"/>
                <a:ea typeface="宋体" panose="02010600030101010101" pitchFamily="2" charset="-122"/>
                <a:sym typeface="+mn-ea"/>
              </a:rPr>
              <a:t>充分体现了小说</a:t>
            </a:r>
            <a:r>
              <a:rPr lang="zh-CN" altLang="en-US" sz="2800" b="1">
                <a:solidFill>
                  <a:srgbClr val="FF0000"/>
                </a:solidFill>
                <a:latin typeface="宋体" panose="02010600030101010101" pitchFamily="2" charset="-122"/>
                <a:ea typeface="宋体" panose="02010600030101010101" pitchFamily="2" charset="-122"/>
                <a:sym typeface="+mn-ea"/>
              </a:rPr>
              <a:t>虚构的特点</a:t>
            </a:r>
            <a:r>
              <a:rPr lang="zh-CN" altLang="en-US" sz="2800" b="1">
                <a:latin typeface="宋体" panose="02010600030101010101" pitchFamily="2" charset="-122"/>
                <a:ea typeface="宋体" panose="02010600030101010101" pitchFamily="2" charset="-122"/>
                <a:sym typeface="+mn-ea"/>
              </a:rPr>
              <a:t>，请简要</a:t>
            </a:r>
            <a:r>
              <a:rPr lang="zh-CN" altLang="en-US" sz="2800" b="1">
                <a:solidFill>
                  <a:srgbClr val="FF0000"/>
                </a:solidFill>
                <a:latin typeface="宋体" panose="02010600030101010101" pitchFamily="2" charset="-122"/>
                <a:ea typeface="宋体" panose="02010600030101010101" pitchFamily="2" charset="-122"/>
                <a:sym typeface="+mn-ea"/>
              </a:rPr>
              <a:t>分析</a:t>
            </a:r>
            <a:r>
              <a:rPr lang="zh-CN" altLang="en-US" sz="2800" b="1">
                <a:latin typeface="宋体" panose="02010600030101010101" pitchFamily="2" charset="-122"/>
                <a:ea typeface="宋体" panose="02010600030101010101" pitchFamily="2" charset="-122"/>
                <a:sym typeface="+mn-ea"/>
              </a:rPr>
              <a:t>。</a:t>
            </a:r>
            <a:r>
              <a:rPr lang="zh-CN" altLang="en-US" sz="2800" b="1">
                <a:solidFill>
                  <a:srgbClr val="FF0000"/>
                </a:solidFill>
                <a:latin typeface="宋体" panose="02010600030101010101" pitchFamily="2" charset="-122"/>
                <a:ea typeface="宋体" panose="02010600030101010101" pitchFamily="2" charset="-122"/>
                <a:sym typeface="+mn-ea"/>
              </a:rPr>
              <a:t>（</a:t>
            </a:r>
            <a:r>
              <a:rPr lang="en-US" altLang="zh-CN" sz="2800" b="1">
                <a:solidFill>
                  <a:srgbClr val="FF0000"/>
                </a:solidFill>
                <a:latin typeface="宋体" panose="02010600030101010101" pitchFamily="2" charset="-122"/>
                <a:ea typeface="宋体" panose="02010600030101010101" pitchFamily="2" charset="-122"/>
                <a:sym typeface="+mn-ea"/>
              </a:rPr>
              <a:t>6</a:t>
            </a:r>
            <a:r>
              <a:rPr lang="zh-CN" altLang="en-US" sz="2800" b="1">
                <a:solidFill>
                  <a:srgbClr val="FF0000"/>
                </a:solidFill>
                <a:latin typeface="宋体" panose="02010600030101010101" pitchFamily="2" charset="-122"/>
                <a:ea typeface="宋体" panose="02010600030101010101" pitchFamily="2" charset="-122"/>
                <a:sym typeface="+mn-ea"/>
              </a:rPr>
              <a:t>分）</a:t>
            </a:r>
            <a:endParaRPr lang="en-US" altLang="zh-CN" sz="2800">
              <a:latin typeface="宋体" panose="02010600030101010101" pitchFamily="2" charset="-122"/>
              <a:ea typeface="宋体" panose="02010600030101010101" pitchFamily="2" charset="-122"/>
              <a:cs typeface="宋体" panose="02010600030101010101" pitchFamily="2" charset="-122"/>
            </a:endParaRPr>
          </a:p>
        </p:txBody>
      </p:sp>
      <p:sp>
        <p:nvSpPr>
          <p:cNvPr id="1048799" name="右箭头标注 3"/>
          <p:cNvSpPr/>
          <p:nvPr/>
        </p:nvSpPr>
        <p:spPr>
          <a:xfrm>
            <a:off x="487045" y="806450"/>
            <a:ext cx="1449705" cy="1442720"/>
          </a:xfrm>
          <a:prstGeom prst="rightArrowCallout">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48800" name="文本框 10"/>
          <p:cNvSpPr txBox="1"/>
          <p:nvPr/>
        </p:nvSpPr>
        <p:spPr>
          <a:xfrm>
            <a:off x="525780" y="995680"/>
            <a:ext cx="943610" cy="829945"/>
          </a:xfrm>
          <a:prstGeom prst="rect">
            <a:avLst/>
          </a:prstGeom>
          <a:noFill/>
        </p:spPr>
        <p:txBody>
          <a:bodyPr wrap="square" rtlCol="0">
            <a:spAutoFit/>
          </a:bodyPr>
          <a:p>
            <a:r>
              <a:rPr lang="zh-CN" altLang="en-US" sz="2400">
                <a:latin typeface="楷体" panose="02010609060101010101" charset="-122"/>
                <a:ea typeface="楷体" panose="02010609060101010101" charset="-122"/>
              </a:rPr>
              <a:t>文章出处</a:t>
            </a:r>
            <a:endParaRPr lang="zh-CN" altLang="en-US" sz="2400">
              <a:latin typeface="楷体" panose="02010609060101010101" charset="-122"/>
              <a:ea typeface="楷体" panose="02010609060101010101" charset="-122"/>
            </a:endParaRPr>
          </a:p>
        </p:txBody>
      </p:sp>
      <p:sp>
        <p:nvSpPr>
          <p:cNvPr id="1048801" name="右箭头标注 5"/>
          <p:cNvSpPr/>
          <p:nvPr/>
        </p:nvSpPr>
        <p:spPr>
          <a:xfrm>
            <a:off x="347980" y="3201670"/>
            <a:ext cx="1810385" cy="1318895"/>
          </a:xfrm>
          <a:prstGeom prst="rightArrowCallout">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48803" name="文本框 13"/>
          <p:cNvSpPr txBox="1"/>
          <p:nvPr/>
        </p:nvSpPr>
        <p:spPr>
          <a:xfrm>
            <a:off x="639445" y="3429000"/>
            <a:ext cx="829945" cy="829945"/>
          </a:xfrm>
          <a:prstGeom prst="rect">
            <a:avLst/>
          </a:prstGeom>
          <a:noFill/>
        </p:spPr>
        <p:txBody>
          <a:bodyPr wrap="square" rtlCol="0">
            <a:spAutoFit/>
          </a:bodyPr>
          <a:p>
            <a:r>
              <a:rPr lang="zh-CN" altLang="en-US" sz="2400">
                <a:latin typeface="楷体" panose="02010609060101010101" charset="-122"/>
                <a:ea typeface="楷体" panose="02010609060101010101" charset="-122"/>
              </a:rPr>
              <a:t>题目设计</a:t>
            </a:r>
            <a:endParaRPr lang="zh-CN" altLang="en-US" sz="2400">
              <a:latin typeface="楷体" panose="02010609060101010101" charset="-122"/>
              <a:ea typeface="楷体" panose="02010609060101010101" charset="-122"/>
            </a:endParaRPr>
          </a:p>
        </p:txBody>
      </p:sp>
      <p:sp>
        <p:nvSpPr>
          <p:cNvPr id="2" name="文本框 1"/>
          <p:cNvSpPr txBox="1"/>
          <p:nvPr/>
        </p:nvSpPr>
        <p:spPr>
          <a:xfrm>
            <a:off x="2336800" y="2281555"/>
            <a:ext cx="9588500" cy="4320540"/>
          </a:xfrm>
          <a:prstGeom prst="rect">
            <a:avLst/>
          </a:prstGeom>
          <a:noFill/>
          <a:ln>
            <a:solidFill>
              <a:schemeClr val="accent1"/>
            </a:solidFill>
          </a:ln>
        </p:spPr>
        <p:txBody>
          <a:bodyPr wrap="square" rtlCol="0" anchor="t">
            <a:noAutofit/>
          </a:bodyPr>
          <a:p>
            <a:pPr lvl="0" indent="457200" algn="l">
              <a:buClrTx/>
              <a:buSzTx/>
              <a:buFontTx/>
            </a:pPr>
            <a:endParaRPr lang="en-US" altLang="zh-CN" sz="2800" b="1">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nvSpPr>
        <p:spPr>
          <a:xfrm>
            <a:off x="2336165" y="996315"/>
            <a:ext cx="6842125" cy="857885"/>
          </a:xfrm>
          <a:prstGeom prst="rect">
            <a:avLst/>
          </a:prstGeom>
          <a:noFill/>
          <a:ln>
            <a:solidFill>
              <a:schemeClr val="accent1"/>
            </a:solidFill>
          </a:ln>
        </p:spPr>
        <p:txBody>
          <a:bodyPr wrap="square" rtlCol="0" anchor="t">
            <a:noAutofit/>
          </a:bodyPr>
          <a:p>
            <a:pPr lvl="0" indent="457200" algn="l">
              <a:buClrTx/>
              <a:buSzTx/>
              <a:buFontTx/>
            </a:pPr>
            <a:r>
              <a:rPr lang="zh-CN" altLang="en-US" sz="2800" b="1">
                <a:latin typeface="楷体" panose="02010609060101010101" charset="-122"/>
                <a:ea typeface="楷体" panose="02010609060101010101" charset="-122"/>
                <a:cs typeface="楷体" panose="02010609060101010101" charset="-122"/>
                <a:sym typeface="+mn-ea"/>
              </a:rPr>
              <a:t>小说《</a:t>
            </a:r>
            <a:r>
              <a:rPr lang="zh-CN" altLang="en-US" sz="2800" b="1">
                <a:latin typeface="楷体" panose="02010609060101010101" charset="-122"/>
                <a:ea typeface="楷体" panose="02010609060101010101" charset="-122"/>
                <a:cs typeface="楷体" panose="02010609060101010101" charset="-122"/>
                <a:sym typeface="+mn-ea"/>
              </a:rPr>
              <a:t>活宝》</a:t>
            </a:r>
            <a:endParaRPr lang="zh-CN" altLang="en-US" sz="2800" b="1">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347980" y="67310"/>
            <a:ext cx="2141855" cy="398780"/>
          </a:xfrm>
          <a:prstGeom prst="rect">
            <a:avLst/>
          </a:prstGeom>
          <a:noFill/>
          <a:ln>
            <a:noFill/>
          </a:ln>
        </p:spPr>
        <p:txBody>
          <a:bodyPr wrap="square" rtlCol="0">
            <a:spAutoFit/>
          </a:bodyPr>
          <a:lstStyle/>
          <a:p>
            <a:r>
              <a:rPr lang="zh-CN" sz="2000" dirty="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现代文阅读</a:t>
            </a:r>
            <a:r>
              <a:rPr lang="zh-CN" altLang="en-US" sz="2000" dirty="0">
                <a:solidFill>
                  <a:schemeClr val="tx1">
                    <a:lumMod val="85000"/>
                    <a:lumOff val="15000"/>
                  </a:schemeClr>
                </a:solidFill>
                <a:latin typeface="Colonna" panose="02000503000000000000" pitchFamily="2" charset="0"/>
                <a:ea typeface="方正清刻本悦宋简体" panose="02000000000000000000" pitchFamily="2" charset="-122"/>
                <a:sym typeface="+mn-ea"/>
              </a:rPr>
              <a:t>Ⅱ</a:t>
            </a:r>
            <a:endParaRPr lang="zh-CN" sz="2000" dirty="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custDataLst>
              <p:tags r:id="rId2"/>
            </p:custDataLst>
          </p:nvPr>
        </p:nvSpPr>
        <p:spPr>
          <a:xfrm>
            <a:off x="97654" y="486727"/>
            <a:ext cx="2158365" cy="460375"/>
          </a:xfrm>
          <a:prstGeom prst="rect">
            <a:avLst/>
          </a:prstGeom>
          <a:noFill/>
          <a:ln w="9525">
            <a:noFill/>
          </a:ln>
        </p:spPr>
        <p:txBody>
          <a:bodyPr wrap="square">
            <a:spAutoFit/>
          </a:bodyPr>
          <a:lstStyle/>
          <a:p>
            <a:pPr indent="304800" algn="l"/>
            <a:r>
              <a:rPr lang="zh-CN" sz="2400" b="0" dirty="0">
                <a:ea typeface="黑体" panose="02010609060101010101" charset="-122"/>
              </a:rPr>
              <a:t>【作者简介】</a:t>
            </a:r>
            <a:endParaRPr lang="zh-CN" altLang="en-US" sz="2400" b="0" dirty="0">
              <a:ea typeface="黑体" panose="02010609060101010101" charset="-122"/>
            </a:endParaRPr>
          </a:p>
        </p:txBody>
      </p:sp>
      <p:sp>
        <p:nvSpPr>
          <p:cNvPr id="4" name="文本框 3"/>
          <p:cNvSpPr txBox="1"/>
          <p:nvPr/>
        </p:nvSpPr>
        <p:spPr>
          <a:xfrm>
            <a:off x="649604" y="989099"/>
            <a:ext cx="8067675" cy="460375"/>
          </a:xfrm>
          <a:prstGeom prst="rect">
            <a:avLst/>
          </a:prstGeom>
          <a:noFill/>
        </p:spPr>
        <p:txBody>
          <a:bodyPr wrap="square">
            <a:spAutoFit/>
          </a:bodyPr>
          <a:lstStyle/>
          <a:p>
            <a:pPr>
              <a:lnSpc>
                <a:spcPct val="120000"/>
              </a:lnSpc>
            </a:pPr>
            <a:r>
              <a:rPr lang="en-US" altLang="zh-CN" sz="2000" kern="100" dirty="0">
                <a:effectLst/>
                <a:latin typeface="宋体" panose="02010600030101010101" pitchFamily="2" charset="-122"/>
                <a:ea typeface="宋体" panose="02010600030101010101" pitchFamily="2" charset="-122"/>
                <a:cs typeface="Times New Roman" panose="02020603050405020304" pitchFamily="18" charset="0"/>
              </a:rPr>
              <a:t>   </a:t>
            </a:r>
            <a:endPar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endParaRPr>
          </a:p>
        </p:txBody>
      </p:sp>
      <p:sp>
        <p:nvSpPr>
          <p:cNvPr id="10" name="文本框 9"/>
          <p:cNvSpPr txBox="1"/>
          <p:nvPr/>
        </p:nvSpPr>
        <p:spPr>
          <a:xfrm>
            <a:off x="647832" y="3658326"/>
            <a:ext cx="10690901" cy="450215"/>
          </a:xfrm>
          <a:prstGeom prst="rect">
            <a:avLst/>
          </a:prstGeom>
          <a:noFill/>
        </p:spPr>
        <p:txBody>
          <a:bodyPr wrap="square" rtlCol="0">
            <a:spAutoFit/>
          </a:bodyPr>
          <a:lstStyle/>
          <a:p>
            <a:pPr algn="l">
              <a:lnSpc>
                <a:spcPts val="2800"/>
              </a:lnSpc>
            </a:pPr>
            <a:r>
              <a:rPr lang="zh-CN" altLang="en-US" sz="2000" dirty="0">
                <a:solidFill>
                  <a:srgbClr val="333333"/>
                </a:solidFill>
                <a:latin typeface="宋体" panose="02010600030101010101" pitchFamily="2" charset="-122"/>
                <a:ea typeface="宋体" panose="02010600030101010101" pitchFamily="2" charset="-122"/>
              </a:rPr>
              <a:t>    </a:t>
            </a:r>
            <a:endParaRPr lang="zh-CN" altLang="en-US" dirty="0"/>
          </a:p>
        </p:txBody>
      </p:sp>
      <p:sp>
        <p:nvSpPr>
          <p:cNvPr id="3" name="文本框 2"/>
          <p:cNvSpPr txBox="1"/>
          <p:nvPr/>
        </p:nvSpPr>
        <p:spPr>
          <a:xfrm>
            <a:off x="647700" y="1492885"/>
            <a:ext cx="10977245" cy="4922520"/>
          </a:xfrm>
          <a:prstGeom prst="rect">
            <a:avLst/>
          </a:prstGeom>
          <a:noFill/>
        </p:spPr>
        <p:txBody>
          <a:bodyPr wrap="square" rtlCol="0" anchor="t">
            <a:noAutofit/>
          </a:bodyPr>
          <a:p>
            <a:pPr indent="0" fontAlgn="auto">
              <a:lnSpc>
                <a:spcPct val="150000"/>
              </a:lnSpc>
            </a:pPr>
            <a:r>
              <a:rPr lang="en-US" altLang="zh-CN" sz="2400" dirty="0">
                <a:latin typeface="仿宋" panose="02010609060101010101" charset="-122"/>
                <a:ea typeface="仿宋" panose="02010609060101010101" charset="-122"/>
              </a:rPr>
              <a:t>    </a:t>
            </a:r>
            <a:r>
              <a:rPr lang="zh-CN" altLang="en-US" sz="2800" b="1" dirty="0">
                <a:latin typeface="仿宋" panose="02010609060101010101" charset="-122"/>
                <a:ea typeface="仿宋" panose="02010609060101010101" charset="-122"/>
              </a:rPr>
              <a:t>芦芙荭，中国当代作家，</a:t>
            </a:r>
            <a:r>
              <a:rPr lang="zh-CN" altLang="en-US" sz="2800" b="1" dirty="0">
                <a:latin typeface="仿宋" panose="02010609060101010101" charset="-122"/>
                <a:ea typeface="仿宋" panose="02010609060101010101" charset="-122"/>
                <a:sym typeface="+mn-ea"/>
              </a:rPr>
              <a:t>代表作包括《活宝》、《小人物》等。这些作品通过对社会底层小人物的描写，反映了当代社会的种种问题和矛盾，表达了对弱势群体的同情与关怀</a:t>
            </a:r>
            <a:r>
              <a:rPr lang="zh-CN" altLang="en-US" sz="2800" b="1" dirty="0">
                <a:latin typeface="仿宋" panose="02010609060101010101" charset="-122"/>
                <a:ea typeface="仿宋" panose="02010609060101010101" charset="-122"/>
              </a:rPr>
              <a:t>。他的作品常常以</a:t>
            </a:r>
            <a:r>
              <a:rPr lang="zh-CN" altLang="en-US" sz="2800" b="1" dirty="0">
                <a:solidFill>
                  <a:srgbClr val="FF0000"/>
                </a:solidFill>
                <a:latin typeface="仿宋" panose="02010609060101010101" charset="-122"/>
                <a:ea typeface="仿宋" panose="02010609060101010101" charset="-122"/>
              </a:rPr>
              <a:t>幽默</a:t>
            </a:r>
            <a:r>
              <a:rPr lang="zh-CN" altLang="en-US" sz="2800" b="1" dirty="0">
                <a:latin typeface="仿宋" panose="02010609060101010101" charset="-122"/>
                <a:ea typeface="仿宋" panose="02010609060101010101" charset="-122"/>
              </a:rPr>
              <a:t>、</a:t>
            </a:r>
            <a:r>
              <a:rPr lang="zh-CN" altLang="en-US" sz="2800" b="1" dirty="0">
                <a:solidFill>
                  <a:srgbClr val="FF0000"/>
                </a:solidFill>
                <a:latin typeface="仿宋" panose="02010609060101010101" charset="-122"/>
                <a:ea typeface="仿宋" panose="02010609060101010101" charset="-122"/>
              </a:rPr>
              <a:t>讽刺</a:t>
            </a:r>
            <a:r>
              <a:rPr lang="zh-CN" altLang="en-US" sz="2800" b="1" dirty="0">
                <a:latin typeface="仿宋" panose="02010609060101010101" charset="-122"/>
                <a:ea typeface="仿宋" panose="02010609060101010101" charset="-122"/>
              </a:rPr>
              <a:t>的笔调，通过</a:t>
            </a:r>
            <a:r>
              <a:rPr lang="zh-CN" altLang="en-US" sz="2800" b="1" dirty="0">
                <a:solidFill>
                  <a:srgbClr val="FF0000"/>
                </a:solidFill>
                <a:latin typeface="仿宋" panose="02010609060101010101" charset="-122"/>
                <a:ea typeface="仿宋" panose="02010609060101010101" charset="-122"/>
              </a:rPr>
              <a:t>夸张、荒诞</a:t>
            </a:r>
            <a:r>
              <a:rPr lang="zh-CN" altLang="en-US" sz="2800" b="1" dirty="0">
                <a:latin typeface="仿宋" panose="02010609060101010101" charset="-122"/>
                <a:ea typeface="仿宋" panose="02010609060101010101" charset="-122"/>
              </a:rPr>
              <a:t>的情节和人物行为</a:t>
            </a:r>
            <a:r>
              <a:rPr lang="zh-CN" altLang="en-US" sz="2800" b="1" dirty="0">
                <a:solidFill>
                  <a:srgbClr val="FF0000"/>
                </a:solidFill>
                <a:latin typeface="仿宋" panose="02010609060101010101" charset="-122"/>
                <a:ea typeface="仿宋" panose="02010609060101010101" charset="-122"/>
              </a:rPr>
              <a:t>，揭示社会问题和人性弱点</a:t>
            </a:r>
            <a:r>
              <a:rPr lang="zh-CN" altLang="en-US" sz="2800" b="1" dirty="0">
                <a:latin typeface="仿宋" panose="02010609060101010101" charset="-122"/>
                <a:ea typeface="仿宋" panose="02010609060101010101" charset="-122"/>
              </a:rPr>
              <a:t>，同时深入</a:t>
            </a:r>
            <a:r>
              <a:rPr lang="zh-CN" altLang="en-US" sz="2800" b="1" dirty="0">
                <a:solidFill>
                  <a:srgbClr val="FF0000"/>
                </a:solidFill>
                <a:latin typeface="仿宋" panose="02010609060101010101" charset="-122"/>
                <a:ea typeface="仿宋" panose="02010609060101010101" charset="-122"/>
              </a:rPr>
              <a:t>挖掘人物的内心</a:t>
            </a:r>
            <a:r>
              <a:rPr lang="zh-CN" altLang="en-US" sz="2800" b="1" dirty="0">
                <a:latin typeface="仿宋" panose="02010609060101010101" charset="-122"/>
                <a:ea typeface="仿宋" panose="02010609060101010101" charset="-122"/>
              </a:rPr>
              <a:t>世界，展现他们在面对生活困境时的复杂情感和心理变化。</a:t>
            </a:r>
            <a:endParaRPr lang="zh-CN" altLang="en-US" sz="2800" b="1" dirty="0">
              <a:latin typeface="仿宋" panose="02010609060101010101" charset="-122"/>
              <a:ea typeface="仿宋" panose="02010609060101010101" charset="-122"/>
            </a:endParaRPr>
          </a:p>
          <a:p>
            <a:r>
              <a:rPr lang="en-US" altLang="zh-CN" sz="2800" b="1" dirty="0">
                <a:latin typeface="仿宋" panose="02010609060101010101" charset="-122"/>
                <a:ea typeface="仿宋" panose="02010609060101010101" charset="-122"/>
              </a:rPr>
              <a:t>   </a:t>
            </a:r>
            <a:endParaRPr lang="zh-CN" altLang="en-US" sz="2400" b="1" dirty="0">
              <a:latin typeface="仿宋" panose="02010609060101010101" charset="-122"/>
              <a:ea typeface="仿宋" panose="02010609060101010101" charset="-122"/>
            </a:endParaRPr>
          </a:p>
        </p:txBody>
      </p:sp>
      <p:sp>
        <p:nvSpPr>
          <p:cNvPr id="5" name="文本框 4"/>
          <p:cNvSpPr txBox="1"/>
          <p:nvPr/>
        </p:nvSpPr>
        <p:spPr>
          <a:xfrm>
            <a:off x="347980" y="1130935"/>
            <a:ext cx="11277600" cy="4734560"/>
          </a:xfrm>
          <a:prstGeom prst="rect">
            <a:avLst/>
          </a:prstGeom>
          <a:noFill/>
          <a:ln>
            <a:solidFill>
              <a:schemeClr val="accent1"/>
            </a:solidFill>
          </a:ln>
        </p:spPr>
        <p:txBody>
          <a:bodyPr wrap="square" rtlCol="0" anchor="t">
            <a:noAutofit/>
          </a:bodyPr>
          <a:p>
            <a:pPr lvl="0" indent="457200" algn="l">
              <a:buClrTx/>
              <a:buSzTx/>
              <a:buFontTx/>
            </a:pPr>
            <a:endParaRPr lang="en-US" altLang="zh-CN" sz="2800" b="1">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tx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smtClean="0">
              <a:solidFill>
                <a:schemeClr val="tx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93980" y="466090"/>
            <a:ext cx="9037320" cy="6294120"/>
          </a:xfrm>
          <a:prstGeom prst="rect">
            <a:avLst/>
          </a:prstGeom>
          <a:noFill/>
          <a:ln>
            <a:solidFill>
              <a:schemeClr val="accent1"/>
            </a:solidFill>
          </a:ln>
        </p:spPr>
        <p:txBody>
          <a:bodyPr wrap="square" rtlCol="0" anchor="t">
            <a:noAutofit/>
          </a:bodyPr>
          <a:p>
            <a:pPr lvl="0" indent="457200" algn="ctr">
              <a:buClrTx/>
              <a:buSzTx/>
              <a:buFontTx/>
            </a:pP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活宝</a:t>
            </a:r>
            <a:r>
              <a:rPr lang="en-US" altLang="zh-CN" sz="2400" b="1">
                <a:latin typeface="楷体" panose="02010609060101010101" charset="-122"/>
                <a:ea typeface="楷体" panose="02010609060101010101" charset="-122"/>
                <a:cs typeface="楷体" panose="02010609060101010101" charset="-122"/>
                <a:sym typeface="+mn-ea"/>
              </a:rPr>
              <a:t>     </a:t>
            </a:r>
            <a:r>
              <a:rPr lang="zh-CN" altLang="en-US" sz="2400" b="1">
                <a:latin typeface="楷体" panose="02010609060101010101" charset="-122"/>
                <a:ea typeface="楷体" panose="02010609060101010101" charset="-122"/>
                <a:cs typeface="楷体" panose="02010609060101010101" charset="-122"/>
                <a:sym typeface="+mn-ea"/>
              </a:rPr>
              <a:t>芦芙荭</a:t>
            </a:r>
            <a:endParaRPr lang="zh-CN" altLang="en-US" sz="24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zh-CN" altLang="en-US" sz="2400" b="1">
                <a:latin typeface="楷体" panose="02010609060101010101" charset="-122"/>
                <a:ea typeface="楷体" panose="02010609060101010101" charset="-122"/>
                <a:cs typeface="楷体" panose="02010609060101010101" charset="-122"/>
                <a:sym typeface="+mn-ea"/>
              </a:rPr>
              <a:t>奇怪的事发生在一个早晨。</a:t>
            </a:r>
            <a:endParaRPr lang="zh-CN" altLang="en-US" sz="24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zh-CN" altLang="en-US" sz="2400" b="1">
                <a:latin typeface="楷体" panose="02010609060101010101" charset="-122"/>
                <a:ea typeface="楷体" panose="02010609060101010101" charset="-122"/>
                <a:cs typeface="楷体" panose="02010609060101010101" charset="-122"/>
                <a:sym typeface="+mn-ea"/>
              </a:rPr>
              <a:t>猫头的父亲早上去庄子的水井挑水，看见一只老母鸡领着一群小鸡在水井边嬉戏。他觉得奇怪，是谁家的鸡，这么早就跑出来了？那些小鸡长得很可爱，猫头的父亲放下水桶，忍不住就伸出手去抓住了一只小鸡。奇怪的事就在这时发生了。只是一瞬间的工夫，那只老母鸡和其他的小鸡就不见了，再看看手里的那只小鸡，却已死去，沉沉地</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变成了一只小金鸡</a:t>
            </a:r>
            <a:r>
              <a:rPr lang="zh-CN" altLang="en-US" sz="2400" b="1">
                <a:latin typeface="楷体" panose="02010609060101010101" charset="-122"/>
                <a:ea typeface="楷体" panose="02010609060101010101" charset="-122"/>
                <a:cs typeface="楷体" panose="02010609060101010101" charset="-122"/>
                <a:sym typeface="+mn-ea"/>
              </a:rPr>
              <a:t>。</a:t>
            </a:r>
            <a:endParaRPr lang="zh-CN" altLang="en-US" sz="24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zh-CN" altLang="en-US" sz="2400" b="1">
                <a:latin typeface="楷体" panose="02010609060101010101" charset="-122"/>
                <a:ea typeface="楷体" panose="02010609060101010101" charset="-122"/>
                <a:cs typeface="楷体" panose="02010609060101010101" charset="-122"/>
                <a:sym typeface="+mn-ea"/>
              </a:rPr>
              <a:t>猫头的父亲高兴坏了，他知道他这是遇到活宝了。</a:t>
            </a:r>
            <a:endParaRPr lang="zh-CN" altLang="en-US" sz="24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zh-CN" altLang="en-US" sz="2400" b="1">
                <a:latin typeface="楷体" panose="02010609060101010101" charset="-122"/>
                <a:ea typeface="楷体" panose="02010609060101010101" charset="-122"/>
                <a:cs typeface="楷体" panose="02010609060101010101" charset="-122"/>
                <a:sym typeface="+mn-ea"/>
              </a:rPr>
              <a:t>所谓的活宝，就是能在地底下跑的宝。比如金鸡呀，金马呀，金猪呀。它们在地底下长成了形，时不时地就会跑到地面上来显露一下。</a:t>
            </a:r>
            <a:endParaRPr lang="zh-CN" altLang="en-US" sz="24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zh-CN" altLang="en-US" sz="2400" b="1">
                <a:latin typeface="楷体" panose="02010609060101010101" charset="-122"/>
                <a:ea typeface="楷体" panose="02010609060101010101" charset="-122"/>
                <a:cs typeface="楷体" panose="02010609060101010101" charset="-122"/>
                <a:sym typeface="+mn-ea"/>
              </a:rPr>
              <a:t>庄子里早先就有一个会赶宝的人，他能将地下的那些活宝从地下赶出来，只是他还从来没有将活宝捉住过呢！</a:t>
            </a:r>
            <a:endParaRPr lang="zh-CN" altLang="en-US" sz="24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zh-CN" altLang="en-US" sz="2400" b="1">
                <a:latin typeface="楷体" panose="02010609060101010101" charset="-122"/>
                <a:ea typeface="楷体" panose="02010609060101010101" charset="-122"/>
                <a:cs typeface="楷体" panose="02010609060101010101" charset="-122"/>
                <a:sym typeface="+mn-ea"/>
              </a:rPr>
              <a:t>猫头的父亲将那只小金鸡</a:t>
            </a:r>
            <a:r>
              <a:rPr lang="zh-CN" altLang="en-US" sz="2400" b="1" u="sng">
                <a:solidFill>
                  <a:srgbClr val="FF0000"/>
                </a:solidFill>
                <a:latin typeface="楷体" panose="02010609060101010101" charset="-122"/>
                <a:ea typeface="楷体" panose="02010609060101010101" charset="-122"/>
                <a:cs typeface="楷体" panose="02010609060101010101" charset="-122"/>
                <a:sym typeface="+mn-ea"/>
              </a:rPr>
              <a:t>捧</a:t>
            </a:r>
            <a:r>
              <a:rPr lang="zh-CN" altLang="en-US" sz="2400" b="1">
                <a:latin typeface="楷体" panose="02010609060101010101" charset="-122"/>
                <a:ea typeface="楷体" panose="02010609060101010101" charset="-122"/>
                <a:cs typeface="楷体" panose="02010609060101010101" charset="-122"/>
                <a:sym typeface="+mn-ea"/>
              </a:rPr>
              <a:t>回了家。他让猫头娘</a:t>
            </a:r>
            <a:r>
              <a:rPr lang="zh-CN" altLang="en-US" sz="2400" b="1" u="sng">
                <a:solidFill>
                  <a:srgbClr val="FF0000"/>
                </a:solidFill>
                <a:latin typeface="楷体" panose="02010609060101010101" charset="-122"/>
                <a:ea typeface="楷体" panose="02010609060101010101" charset="-122"/>
                <a:cs typeface="楷体" panose="02010609060101010101" charset="-122"/>
                <a:sym typeface="+mn-ea"/>
              </a:rPr>
              <a:t>捧</a:t>
            </a:r>
            <a:r>
              <a:rPr lang="zh-CN" altLang="en-US" sz="2400" b="1">
                <a:latin typeface="楷体" panose="02010609060101010101" charset="-122"/>
                <a:ea typeface="楷体" panose="02010609060101010101" charset="-122"/>
                <a:cs typeface="楷体" panose="02010609060101010101" charset="-122"/>
                <a:sym typeface="+mn-ea"/>
              </a:rPr>
              <a:t>着那只小金鸡看，他又让猫头也</a:t>
            </a:r>
            <a:r>
              <a:rPr lang="zh-CN" altLang="en-US" sz="2400" b="1" u="sng">
                <a:solidFill>
                  <a:srgbClr val="FF0000"/>
                </a:solidFill>
                <a:latin typeface="楷体" panose="02010609060101010101" charset="-122"/>
                <a:ea typeface="楷体" panose="02010609060101010101" charset="-122"/>
                <a:cs typeface="楷体" panose="02010609060101010101" charset="-122"/>
                <a:sym typeface="+mn-ea"/>
              </a:rPr>
              <a:t>捧</a:t>
            </a:r>
            <a:r>
              <a:rPr lang="zh-CN" altLang="en-US" sz="2400" b="1">
                <a:latin typeface="楷体" panose="02010609060101010101" charset="-122"/>
                <a:ea typeface="楷体" panose="02010609060101010101" charset="-122"/>
                <a:cs typeface="楷体" panose="02010609060101010101" charset="-122"/>
                <a:sym typeface="+mn-ea"/>
              </a:rPr>
              <a:t>着那只小金鸡看。他对他们说，哈，这回我们真的发财了！</a:t>
            </a:r>
            <a:endParaRPr lang="zh-CN" altLang="en-US" sz="2400" b="1">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nvSpPr>
        <p:spPr>
          <a:xfrm>
            <a:off x="9314815" y="4113530"/>
            <a:ext cx="2754630" cy="787400"/>
          </a:xfrm>
          <a:prstGeom prst="rect">
            <a:avLst/>
          </a:prstGeom>
          <a:noFill/>
        </p:spPr>
        <p:txBody>
          <a:bodyPr wrap="square" rtlCol="0">
            <a:noAutofit/>
          </a:bodyPr>
          <a:p>
            <a:endParaRPr lang="zh-CN" altLang="en-US" sz="2400" b="1">
              <a:solidFill>
                <a:srgbClr val="C00000"/>
              </a:solidFill>
              <a:latin typeface="宋体" panose="02010600030101010101" pitchFamily="2" charset="-122"/>
              <a:ea typeface="宋体" panose="02010600030101010101" pitchFamily="2" charset="-122"/>
              <a:cs typeface="楷体" panose="02010609060101010101" charset="-122"/>
            </a:endParaRPr>
          </a:p>
        </p:txBody>
      </p:sp>
      <p:sp>
        <p:nvSpPr>
          <p:cNvPr id="4" name="文本框 3"/>
          <p:cNvSpPr txBox="1"/>
          <p:nvPr/>
        </p:nvSpPr>
        <p:spPr>
          <a:xfrm>
            <a:off x="9314815" y="466090"/>
            <a:ext cx="2650490" cy="6155690"/>
          </a:xfrm>
          <a:prstGeom prst="rect">
            <a:avLst/>
          </a:prstGeom>
          <a:noFill/>
          <a:ln>
            <a:solidFill>
              <a:schemeClr val="accent1"/>
            </a:solidFill>
          </a:ln>
        </p:spPr>
        <p:txBody>
          <a:bodyPr wrap="square" rtlCol="0" anchor="t">
            <a:noAutofit/>
          </a:bodyPr>
          <a:p>
            <a:pPr lvl="0" indent="457200" algn="l">
              <a:buClrTx/>
              <a:buSzTx/>
              <a:buFontTx/>
            </a:pPr>
            <a:r>
              <a:rPr lang="zh-CN" altLang="en-US" sz="2400">
                <a:solidFill>
                  <a:srgbClr val="0070C0"/>
                </a:solidFill>
                <a:sym typeface="+mn-ea"/>
              </a:rPr>
              <a:t>题目：“活宝”作为线索，贯穿全文。</a:t>
            </a:r>
            <a:endParaRPr lang="zh-CN" altLang="en-US" sz="2400" b="1">
              <a:solidFill>
                <a:srgbClr val="0070C0"/>
              </a:solidFill>
              <a:latin typeface="楷体" panose="02010609060101010101" charset="-122"/>
              <a:ea typeface="楷体" panose="02010609060101010101" charset="-122"/>
              <a:cs typeface="楷体" panose="02010609060101010101" charset="-122"/>
              <a:sym typeface="+mn-ea"/>
            </a:endParaRPr>
          </a:p>
        </p:txBody>
      </p:sp>
      <p:sp>
        <p:nvSpPr>
          <p:cNvPr id="5" name="文本框 4"/>
          <p:cNvSpPr txBox="1"/>
          <p:nvPr/>
        </p:nvSpPr>
        <p:spPr>
          <a:xfrm>
            <a:off x="9418320" y="2705735"/>
            <a:ext cx="2651125" cy="1568450"/>
          </a:xfrm>
          <a:prstGeom prst="rect">
            <a:avLst/>
          </a:prstGeom>
          <a:noFill/>
        </p:spPr>
        <p:txBody>
          <a:bodyPr wrap="square" rtlCol="0">
            <a:spAutoFit/>
          </a:bodyPr>
          <a:p>
            <a:r>
              <a:rPr lang="zh-CN" altLang="en-US" sz="2400">
                <a:solidFill>
                  <a:srgbClr val="0070C0"/>
                </a:solidFill>
              </a:rPr>
              <a:t>故事在小人物的荒诞遭遇中展开，并阐释了</a:t>
            </a:r>
            <a:r>
              <a:rPr lang="en-US" altLang="zh-CN" sz="2400">
                <a:solidFill>
                  <a:srgbClr val="0070C0"/>
                </a:solidFill>
              </a:rPr>
              <a:t>“</a:t>
            </a:r>
            <a:r>
              <a:rPr lang="zh-CN" altLang="en-US" sz="2400">
                <a:solidFill>
                  <a:srgbClr val="0070C0"/>
                </a:solidFill>
              </a:rPr>
              <a:t>活宝</a:t>
            </a:r>
            <a:r>
              <a:rPr lang="en-US" altLang="zh-CN" sz="2400">
                <a:solidFill>
                  <a:srgbClr val="0070C0"/>
                </a:solidFill>
              </a:rPr>
              <a:t>”</a:t>
            </a:r>
            <a:r>
              <a:rPr lang="zh-CN" altLang="en-US" sz="2400">
                <a:solidFill>
                  <a:srgbClr val="0070C0"/>
                </a:solidFill>
              </a:rPr>
              <a:t>的</a:t>
            </a:r>
            <a:r>
              <a:rPr lang="zh-CN" altLang="en-US" sz="2400">
                <a:solidFill>
                  <a:srgbClr val="0070C0"/>
                </a:solidFill>
              </a:rPr>
              <a:t>含义</a:t>
            </a:r>
            <a:endParaRPr lang="zh-CN" altLang="en-US" sz="2400">
              <a:solidFill>
                <a:srgbClr val="0070C0"/>
              </a:solidFill>
            </a:endParaRPr>
          </a:p>
        </p:txBody>
      </p:sp>
      <p:sp>
        <p:nvSpPr>
          <p:cNvPr id="6" name="文本框 5"/>
          <p:cNvSpPr txBox="1"/>
          <p:nvPr/>
        </p:nvSpPr>
        <p:spPr>
          <a:xfrm>
            <a:off x="9314815" y="5043170"/>
            <a:ext cx="2650490" cy="829945"/>
          </a:xfrm>
          <a:prstGeom prst="rect">
            <a:avLst/>
          </a:prstGeom>
          <a:noFill/>
        </p:spPr>
        <p:txBody>
          <a:bodyPr wrap="square" rtlCol="0">
            <a:spAutoFit/>
          </a:bodyPr>
          <a:p>
            <a:r>
              <a:rPr lang="zh-CN" altLang="en-US" sz="2400">
                <a:solidFill>
                  <a:srgbClr val="0070C0"/>
                </a:solidFill>
              </a:rPr>
              <a:t>一连三个“捧”字，凸显了人性的贪婪</a:t>
            </a:r>
            <a:endParaRPr lang="zh-CN" altLang="en-US" sz="2400">
              <a:solidFill>
                <a:srgbClr val="0070C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tx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smtClean="0">
              <a:solidFill>
                <a:schemeClr val="tx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93980" y="466090"/>
            <a:ext cx="9037320" cy="6294120"/>
          </a:xfrm>
          <a:prstGeom prst="rect">
            <a:avLst/>
          </a:prstGeom>
          <a:noFill/>
          <a:ln>
            <a:solidFill>
              <a:schemeClr val="accent1"/>
            </a:solidFill>
          </a:ln>
        </p:spPr>
        <p:txBody>
          <a:bodyPr wrap="square" rtlCol="0" anchor="t">
            <a:noAutofit/>
          </a:bodyPr>
          <a:p>
            <a:pPr lvl="0" indent="457200" algn="l">
              <a:buClrTx/>
              <a:buSzTx/>
              <a:buFontTx/>
            </a:pPr>
            <a:r>
              <a:rPr lang="zh-CN" altLang="en-US" sz="2400" b="1">
                <a:latin typeface="楷体" panose="02010609060101010101" charset="-122"/>
                <a:ea typeface="楷体" panose="02010609060101010101" charset="-122"/>
                <a:cs typeface="楷体" panose="02010609060101010101" charset="-122"/>
                <a:sym typeface="+mn-ea"/>
              </a:rPr>
              <a:t>就在他们一家人做着发财的美梦时，意想不到的事发生了。</a:t>
            </a:r>
            <a:endParaRPr lang="zh-CN" altLang="en-US" sz="24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zh-CN" altLang="en-US" sz="2400" b="1">
                <a:latin typeface="楷体" panose="02010609060101010101" charset="-122"/>
                <a:ea typeface="楷体" panose="02010609060101010101" charset="-122"/>
                <a:cs typeface="楷体" panose="02010609060101010101" charset="-122"/>
                <a:sym typeface="+mn-ea"/>
              </a:rPr>
              <a:t>当猫头有些爱不释手地将那只小金鸡交给他父亲时，一不小心，那只小金鸡给掉在了地上。谁能想到呢？那只小金鸡一掉到地上，就像鱼儿见了水一般，活了。它竟然还吱吱地叫了一声，就一头钻进地里去了。猫头眼明手快，他伸手想拽住那小金鸡的尾巴，却是什么也没抓着。</a:t>
            </a:r>
            <a:endParaRPr lang="zh-CN" altLang="en-US" sz="24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zh-CN" altLang="en-US" sz="2400" b="1">
                <a:latin typeface="楷体" panose="02010609060101010101" charset="-122"/>
                <a:ea typeface="楷体" panose="02010609060101010101" charset="-122"/>
                <a:cs typeface="楷体" panose="02010609060101010101" charset="-122"/>
                <a:sym typeface="+mn-ea"/>
              </a:rPr>
              <a:t>到了嘴的肉竟然没了。</a:t>
            </a:r>
            <a:endParaRPr lang="zh-CN" altLang="en-US" sz="24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zh-CN" altLang="en-US" sz="2400" b="1">
                <a:latin typeface="楷体" panose="02010609060101010101" charset="-122"/>
                <a:ea typeface="楷体" panose="02010609060101010101" charset="-122"/>
                <a:cs typeface="楷体" panose="02010609060101010101" charset="-122"/>
                <a:sym typeface="+mn-ea"/>
              </a:rPr>
              <a:t>事情就是这样，当初，要是这只小金鸡不出现在猫头父亲的面前也就罢了。现在，它出现了，却一转眼又没了，这让猫头一家人的</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心里都不好受</a:t>
            </a:r>
            <a:r>
              <a:rPr lang="zh-CN" altLang="en-US" sz="2400" b="1">
                <a:latin typeface="楷体" panose="02010609060101010101" charset="-122"/>
                <a:ea typeface="楷体" panose="02010609060101010101" charset="-122"/>
                <a:cs typeface="楷体" panose="02010609060101010101" charset="-122"/>
                <a:sym typeface="+mn-ea"/>
              </a:rPr>
              <a:t>。</a:t>
            </a:r>
            <a:endParaRPr lang="zh-CN" altLang="en-US" sz="24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zh-CN" altLang="en-US" sz="2400" b="1">
                <a:latin typeface="楷体" panose="02010609060101010101" charset="-122"/>
                <a:ea typeface="楷体" panose="02010609060101010101" charset="-122"/>
                <a:cs typeface="楷体" panose="02010609060101010101" charset="-122"/>
                <a:sym typeface="+mn-ea"/>
              </a:rPr>
              <a:t>于是，猫头的父亲在一天黄昏，作出了一个决定，他决定掘地三尺，也要找到那只小金鸡。活捉这个活宝。</a:t>
            </a:r>
            <a:endParaRPr lang="zh-CN" altLang="en-US" sz="24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zh-CN" altLang="en-US" sz="2400" b="1">
                <a:latin typeface="楷体" panose="02010609060101010101" charset="-122"/>
                <a:ea typeface="楷体" panose="02010609060101010101" charset="-122"/>
                <a:cs typeface="楷体" panose="02010609060101010101" charset="-122"/>
                <a:sym typeface="+mn-ea"/>
              </a:rPr>
              <a:t>猫头的父亲对他们一家人作了明确的分工。猫头的父亲负责挖掘工作，猫头和他娘负责运土渣。</a:t>
            </a:r>
            <a:endParaRPr lang="zh-CN" altLang="en-US" sz="24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zh-CN" altLang="en-US" sz="2400" b="1">
                <a:latin typeface="楷体" panose="02010609060101010101" charset="-122"/>
                <a:ea typeface="楷体" panose="02010609060101010101" charset="-122"/>
                <a:cs typeface="楷体" panose="02010609060101010101" charset="-122"/>
                <a:sym typeface="+mn-ea"/>
              </a:rPr>
              <a:t>那天晚上，他们点燃了油灯，从那只小金鸡掉下去的那个地方开始了挖掘。</a:t>
            </a:r>
            <a:endParaRPr lang="zh-CN" altLang="en-US" sz="24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他们就像几只土拨鼠那样，一点一点地将土从地下拱了出来</a:t>
            </a:r>
            <a:r>
              <a:rPr lang="zh-CN" altLang="en-US" sz="2400" b="1">
                <a:latin typeface="楷体" panose="02010609060101010101" charset="-122"/>
                <a:ea typeface="楷体" panose="02010609060101010101" charset="-122"/>
                <a:cs typeface="楷体" panose="02010609060101010101" charset="-122"/>
                <a:sym typeface="+mn-ea"/>
              </a:rPr>
              <a:t>。</a:t>
            </a:r>
            <a:endParaRPr lang="zh-CN" altLang="en-US" sz="2400" b="1">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nvSpPr>
        <p:spPr>
          <a:xfrm>
            <a:off x="9314815" y="4113530"/>
            <a:ext cx="2754630" cy="787400"/>
          </a:xfrm>
          <a:prstGeom prst="rect">
            <a:avLst/>
          </a:prstGeom>
          <a:noFill/>
        </p:spPr>
        <p:txBody>
          <a:bodyPr wrap="square" rtlCol="0">
            <a:noAutofit/>
          </a:bodyPr>
          <a:p>
            <a:endParaRPr lang="zh-CN" altLang="en-US" sz="2400" b="1">
              <a:solidFill>
                <a:srgbClr val="C00000"/>
              </a:solidFill>
              <a:latin typeface="宋体" panose="02010600030101010101" pitchFamily="2" charset="-122"/>
              <a:ea typeface="宋体" panose="02010600030101010101" pitchFamily="2" charset="-122"/>
              <a:cs typeface="楷体" panose="02010609060101010101" charset="-122"/>
            </a:endParaRPr>
          </a:p>
        </p:txBody>
      </p:sp>
      <p:sp>
        <p:nvSpPr>
          <p:cNvPr id="4" name="文本框 3"/>
          <p:cNvSpPr txBox="1"/>
          <p:nvPr/>
        </p:nvSpPr>
        <p:spPr>
          <a:xfrm>
            <a:off x="9314815" y="466090"/>
            <a:ext cx="2650490" cy="6294120"/>
          </a:xfrm>
          <a:prstGeom prst="rect">
            <a:avLst/>
          </a:prstGeom>
          <a:noFill/>
          <a:ln>
            <a:solidFill>
              <a:schemeClr val="accent1"/>
            </a:solidFill>
          </a:ln>
        </p:spPr>
        <p:txBody>
          <a:bodyPr wrap="square" rtlCol="0" anchor="t">
            <a:noAutofit/>
          </a:bodyPr>
          <a:p>
            <a:pPr lvl="0" indent="457200" algn="l">
              <a:buClrTx/>
              <a:buSzTx/>
              <a:buFontTx/>
            </a:pPr>
            <a:r>
              <a:rPr lang="zh-CN" altLang="en-US" sz="2400">
                <a:solidFill>
                  <a:srgbClr val="0070C0"/>
                </a:solidFill>
                <a:sym typeface="+mn-ea"/>
              </a:rPr>
              <a:t>情节一波三折，</a:t>
            </a:r>
            <a:r>
              <a:rPr lang="en-US" altLang="zh-CN" sz="2400">
                <a:solidFill>
                  <a:srgbClr val="0070C0"/>
                </a:solidFill>
                <a:sym typeface="+mn-ea"/>
              </a:rPr>
              <a:t>“</a:t>
            </a:r>
            <a:r>
              <a:rPr lang="zh-CN" altLang="en-US" sz="2400">
                <a:solidFill>
                  <a:srgbClr val="0070C0"/>
                </a:solidFill>
                <a:sym typeface="+mn-ea"/>
              </a:rPr>
              <a:t>活宝</a:t>
            </a:r>
            <a:r>
              <a:rPr lang="en-US" altLang="zh-CN" sz="2400">
                <a:solidFill>
                  <a:srgbClr val="0070C0"/>
                </a:solidFill>
                <a:sym typeface="+mn-ea"/>
              </a:rPr>
              <a:t>”</a:t>
            </a:r>
            <a:r>
              <a:rPr lang="zh-CN" altLang="en-US" sz="2400">
                <a:solidFill>
                  <a:srgbClr val="0070C0"/>
                </a:solidFill>
                <a:sym typeface="+mn-ea"/>
              </a:rPr>
              <a:t>遗失。</a:t>
            </a:r>
            <a:endParaRPr lang="zh-CN" altLang="en-US" sz="2400">
              <a:solidFill>
                <a:srgbClr val="0070C0"/>
              </a:solidFill>
              <a:sym typeface="+mn-ea"/>
            </a:endParaRPr>
          </a:p>
          <a:p>
            <a:pPr lvl="0" indent="457200" algn="l">
              <a:buClrTx/>
              <a:buSzTx/>
              <a:buFontTx/>
            </a:pPr>
            <a:endParaRPr lang="zh-CN" altLang="en-US" sz="2400">
              <a:solidFill>
                <a:srgbClr val="0070C0"/>
              </a:solidFill>
              <a:sym typeface="+mn-ea"/>
            </a:endParaRPr>
          </a:p>
          <a:p>
            <a:pPr lvl="0" indent="457200" algn="l">
              <a:buClrTx/>
              <a:buSzTx/>
              <a:buFontTx/>
            </a:pPr>
            <a:endParaRPr lang="zh-CN" altLang="en-US" sz="2400">
              <a:solidFill>
                <a:srgbClr val="0070C0"/>
              </a:solidFill>
              <a:sym typeface="+mn-ea"/>
            </a:endParaRPr>
          </a:p>
          <a:p>
            <a:pPr lvl="0" indent="457200" algn="l">
              <a:buClrTx/>
              <a:buSzTx/>
              <a:buFontTx/>
            </a:pPr>
            <a:endParaRPr lang="zh-CN" altLang="en-US" sz="2400">
              <a:solidFill>
                <a:srgbClr val="0070C0"/>
              </a:solidFill>
              <a:sym typeface="+mn-ea"/>
            </a:endParaRPr>
          </a:p>
          <a:p>
            <a:pPr lvl="0" indent="457200" algn="l">
              <a:buClrTx/>
              <a:buSzTx/>
              <a:buFontTx/>
            </a:pPr>
            <a:endParaRPr lang="zh-CN" altLang="en-US" sz="2400">
              <a:solidFill>
                <a:srgbClr val="0070C0"/>
              </a:solidFill>
              <a:sym typeface="+mn-ea"/>
            </a:endParaRPr>
          </a:p>
          <a:p>
            <a:pPr lvl="0" indent="457200" algn="l">
              <a:buClrTx/>
              <a:buSzTx/>
              <a:buFontTx/>
            </a:pPr>
            <a:r>
              <a:rPr lang="zh-CN" altLang="en-US" sz="2400">
                <a:solidFill>
                  <a:srgbClr val="0070C0"/>
                </a:solidFill>
                <a:sym typeface="+mn-ea"/>
              </a:rPr>
              <a:t>人物的心理描写。</a:t>
            </a:r>
            <a:endParaRPr lang="zh-CN" altLang="en-US" sz="2400">
              <a:solidFill>
                <a:srgbClr val="0070C0"/>
              </a:solidFill>
              <a:sym typeface="+mn-ea"/>
            </a:endParaRPr>
          </a:p>
          <a:p>
            <a:pPr lvl="0" indent="457200" algn="l">
              <a:buClrTx/>
              <a:buSzTx/>
              <a:buFontTx/>
            </a:pPr>
            <a:endParaRPr lang="zh-CN" altLang="en-US" sz="2400">
              <a:solidFill>
                <a:srgbClr val="0070C0"/>
              </a:solidFill>
              <a:sym typeface="+mn-ea"/>
            </a:endParaRPr>
          </a:p>
          <a:p>
            <a:pPr lvl="0" indent="457200" algn="l">
              <a:buClrTx/>
              <a:buSzTx/>
              <a:buFontTx/>
            </a:pPr>
            <a:endParaRPr lang="zh-CN" altLang="en-US" sz="2400">
              <a:solidFill>
                <a:srgbClr val="0070C0"/>
              </a:solidFill>
              <a:sym typeface="+mn-ea"/>
            </a:endParaRPr>
          </a:p>
          <a:p>
            <a:pPr lvl="0" indent="457200" algn="l">
              <a:buClrTx/>
              <a:buSzTx/>
              <a:buFontTx/>
            </a:pPr>
            <a:endParaRPr lang="zh-CN" altLang="en-US" sz="2400">
              <a:solidFill>
                <a:srgbClr val="0070C0"/>
              </a:solidFill>
              <a:sym typeface="+mn-ea"/>
            </a:endParaRPr>
          </a:p>
          <a:p>
            <a:pPr lvl="0" indent="457200" algn="l">
              <a:buClrTx/>
              <a:buSzTx/>
              <a:buFontTx/>
            </a:pPr>
            <a:endParaRPr lang="zh-CN" altLang="en-US" sz="2400">
              <a:solidFill>
                <a:srgbClr val="0070C0"/>
              </a:solidFill>
              <a:sym typeface="+mn-ea"/>
            </a:endParaRPr>
          </a:p>
          <a:p>
            <a:pPr lvl="0" indent="457200" algn="l">
              <a:buClrTx/>
              <a:buSzTx/>
              <a:buFontTx/>
            </a:pPr>
            <a:endParaRPr lang="zh-CN" altLang="en-US" sz="2400">
              <a:solidFill>
                <a:srgbClr val="0070C0"/>
              </a:solidFill>
              <a:sym typeface="+mn-ea"/>
            </a:endParaRPr>
          </a:p>
          <a:p>
            <a:pPr lvl="0" indent="457200" algn="l">
              <a:buClrTx/>
              <a:buSzTx/>
              <a:buFontTx/>
            </a:pPr>
            <a:endParaRPr lang="zh-CN" altLang="en-US" sz="2400">
              <a:solidFill>
                <a:srgbClr val="0070C0"/>
              </a:solidFill>
              <a:sym typeface="+mn-ea"/>
            </a:endParaRPr>
          </a:p>
          <a:p>
            <a:pPr lvl="0" indent="457200" algn="l">
              <a:buClrTx/>
              <a:buSzTx/>
              <a:buFontTx/>
            </a:pPr>
            <a:r>
              <a:rPr lang="zh-CN" altLang="en-US" sz="2400">
                <a:solidFill>
                  <a:srgbClr val="0070C0"/>
                </a:solidFill>
                <a:sym typeface="+mn-ea"/>
              </a:rPr>
              <a:t>运用比喻手法，凸显人物对金钱的</a:t>
            </a:r>
            <a:r>
              <a:rPr lang="zh-CN" altLang="en-US" sz="2400">
                <a:solidFill>
                  <a:srgbClr val="0070C0"/>
                </a:solidFill>
                <a:sym typeface="+mn-ea"/>
              </a:rPr>
              <a:t>渴望。</a:t>
            </a:r>
            <a:endParaRPr lang="zh-CN" altLang="en-US" sz="2400">
              <a:solidFill>
                <a:srgbClr val="0070C0"/>
              </a:solidFill>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strips(downLeft)">
                                      <p:cBhvr>
                                        <p:cTn id="12" dur="5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12" end="12"/>
                                            </p:txEl>
                                          </p:spTgt>
                                        </p:tgtEl>
                                        <p:attrNameLst>
                                          <p:attrName>style.visibility</p:attrName>
                                        </p:attrNameLst>
                                      </p:cBhvr>
                                      <p:to>
                                        <p:strVal val="visible"/>
                                      </p:to>
                                    </p:set>
                                    <p:animEffect transition="in" filter="strips(downLeft)">
                                      <p:cBhvr>
                                        <p:cTn id="17"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tx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smtClean="0">
              <a:solidFill>
                <a:schemeClr val="tx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93980" y="466090"/>
            <a:ext cx="9037320" cy="6294120"/>
          </a:xfrm>
          <a:prstGeom prst="rect">
            <a:avLst/>
          </a:prstGeom>
          <a:noFill/>
          <a:ln>
            <a:solidFill>
              <a:schemeClr val="accent1"/>
            </a:solidFill>
          </a:ln>
        </p:spPr>
        <p:txBody>
          <a:bodyPr wrap="square" rtlCol="0" anchor="t">
            <a:noAutofit/>
          </a:bodyPr>
          <a:p>
            <a:pPr lvl="0" indent="457200" algn="l">
              <a:buClrTx/>
              <a:buSzTx/>
              <a:buFontTx/>
            </a:pPr>
            <a:r>
              <a:rPr lang="zh-CN" altLang="en-US" sz="2400" b="1">
                <a:latin typeface="楷体" panose="02010609060101010101" charset="-122"/>
                <a:ea typeface="楷体" panose="02010609060101010101" charset="-122"/>
                <a:cs typeface="楷体" panose="02010609060101010101" charset="-122"/>
                <a:sym typeface="+mn-ea"/>
              </a:rPr>
              <a:t>当他们挖到两米深的时候，麻烦来了。一块硕大的石头挡在了那里，铁锹碰上去金星四溅。他们不得不改变挖掘的方向。方向的改变，使挖掘工作顺利了许多，这让他们受到了很大的</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鼓舞</a:t>
            </a:r>
            <a:r>
              <a:rPr lang="zh-CN" altLang="en-US" sz="2400" b="1">
                <a:latin typeface="楷体" panose="02010609060101010101" charset="-122"/>
                <a:ea typeface="楷体" panose="02010609060101010101" charset="-122"/>
                <a:cs typeface="楷体" panose="02010609060101010101" charset="-122"/>
                <a:sym typeface="+mn-ea"/>
              </a:rPr>
              <a:t>。</a:t>
            </a:r>
            <a:endParaRPr lang="zh-CN" altLang="en-US" sz="24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zh-CN" altLang="en-US" sz="2400" b="1">
                <a:latin typeface="楷体" panose="02010609060101010101" charset="-122"/>
                <a:ea typeface="楷体" panose="02010609060101010101" charset="-122"/>
                <a:cs typeface="楷体" panose="02010609060101010101" charset="-122"/>
                <a:sym typeface="+mn-ea"/>
              </a:rPr>
              <a:t>洞越挖越深，为了节省时间，除了上厕所，猫头和他的父亲几乎不再出洞，甚至连吃饭都是让猫头娘给他们用箩筐吊下去。他们刚开始挖洞时，正是初春季节，猫头和他的父亲还穿着小棉袄呢。现在，他们已是光着胳膊在下面挖掘了。猫头父亲的脸上，胡子也长得老长。</a:t>
            </a:r>
            <a:endParaRPr lang="zh-CN" altLang="en-US" sz="24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zh-CN" altLang="en-US" sz="2400" b="1">
                <a:latin typeface="楷体" panose="02010609060101010101" charset="-122"/>
                <a:ea typeface="楷体" panose="02010609060101010101" charset="-122"/>
                <a:cs typeface="楷体" panose="02010609060101010101" charset="-122"/>
                <a:sym typeface="+mn-ea"/>
              </a:rPr>
              <a:t>有一天，猫头娘给他们用箩筐吊下饭时，还用一片大树叶给他们包了一包东西，他们打开一看，竟然是一包樱桃。猫头父亲说，我们下来时，樱桃树还没发芽呢，现在樱桃都能吃了。</a:t>
            </a:r>
            <a:endParaRPr lang="zh-CN" altLang="en-US" sz="24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zh-CN" altLang="en-US" sz="2400" b="1">
                <a:latin typeface="楷体" panose="02010609060101010101" charset="-122"/>
                <a:ea typeface="楷体" panose="02010609060101010101" charset="-122"/>
                <a:cs typeface="楷体" panose="02010609060101010101" charset="-122"/>
                <a:sym typeface="+mn-ea"/>
              </a:rPr>
              <a:t>猫头说，</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我们挖出去的土上面怕是长了草了吧。</a:t>
            </a:r>
            <a:endParaRPr lang="zh-CN" altLang="en-US" sz="2400" b="1">
              <a:solidFill>
                <a:srgbClr val="FF0000"/>
              </a:solidFill>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zh-CN" altLang="en-US" sz="2400" b="1">
                <a:latin typeface="楷体" panose="02010609060101010101" charset="-122"/>
                <a:ea typeface="楷体" panose="02010609060101010101" charset="-122"/>
                <a:cs typeface="楷体" panose="02010609060101010101" charset="-122"/>
                <a:sym typeface="+mn-ea"/>
              </a:rPr>
              <a:t>猫头和他父亲就这样一边说着话，一边吃着樱桃。樱桃很甜，他们却看不清樱桃的颜色。</a:t>
            </a:r>
            <a:endParaRPr lang="zh-CN" altLang="en-US" sz="24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zh-CN" altLang="en-US" sz="2400" b="1">
                <a:latin typeface="楷体" panose="02010609060101010101" charset="-122"/>
                <a:ea typeface="楷体" panose="02010609060101010101" charset="-122"/>
                <a:cs typeface="楷体" panose="02010609060101010101" charset="-122"/>
                <a:sym typeface="+mn-ea"/>
              </a:rPr>
              <a:t>突然，猫头听见他的父亲</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欣喜</a:t>
            </a:r>
            <a:r>
              <a:rPr lang="zh-CN" altLang="en-US" sz="2400" b="1">
                <a:latin typeface="楷体" panose="02010609060101010101" charset="-122"/>
                <a:ea typeface="楷体" panose="02010609060101010101" charset="-122"/>
                <a:cs typeface="楷体" panose="02010609060101010101" charset="-122"/>
                <a:sym typeface="+mn-ea"/>
              </a:rPr>
              <a:t>地叫了一声。</a:t>
            </a:r>
            <a:endParaRPr lang="zh-CN" altLang="en-US" sz="24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zh-CN" altLang="en-US" sz="2400" b="1">
                <a:latin typeface="楷体" panose="02010609060101010101" charset="-122"/>
                <a:ea typeface="楷体" panose="02010609060101010101" charset="-122"/>
                <a:cs typeface="楷体" panose="02010609060101010101" charset="-122"/>
                <a:sym typeface="+mn-ea"/>
              </a:rPr>
              <a:t>猫头的父亲说，猫头你听，我好像听到了鸡叫的声音呢。</a:t>
            </a:r>
            <a:endParaRPr lang="zh-CN" altLang="en-US" sz="2400" b="1">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nvSpPr>
        <p:spPr>
          <a:xfrm>
            <a:off x="9314815" y="4113530"/>
            <a:ext cx="2754630" cy="787400"/>
          </a:xfrm>
          <a:prstGeom prst="rect">
            <a:avLst/>
          </a:prstGeom>
          <a:noFill/>
        </p:spPr>
        <p:txBody>
          <a:bodyPr wrap="square" rtlCol="0">
            <a:noAutofit/>
          </a:bodyPr>
          <a:p>
            <a:endParaRPr lang="zh-CN" altLang="en-US" sz="2400" b="1">
              <a:solidFill>
                <a:srgbClr val="C00000"/>
              </a:solidFill>
              <a:latin typeface="宋体" panose="02010600030101010101" pitchFamily="2" charset="-122"/>
              <a:ea typeface="宋体" panose="02010600030101010101" pitchFamily="2" charset="-122"/>
              <a:cs typeface="楷体" panose="02010609060101010101" charset="-122"/>
            </a:endParaRPr>
          </a:p>
        </p:txBody>
      </p:sp>
      <p:sp>
        <p:nvSpPr>
          <p:cNvPr id="4" name="文本框 3"/>
          <p:cNvSpPr txBox="1"/>
          <p:nvPr/>
        </p:nvSpPr>
        <p:spPr>
          <a:xfrm>
            <a:off x="9314815" y="466090"/>
            <a:ext cx="2650490" cy="6155690"/>
          </a:xfrm>
          <a:prstGeom prst="rect">
            <a:avLst/>
          </a:prstGeom>
          <a:noFill/>
          <a:ln>
            <a:solidFill>
              <a:schemeClr val="accent1"/>
            </a:solidFill>
          </a:ln>
        </p:spPr>
        <p:txBody>
          <a:bodyPr wrap="square" rtlCol="0" anchor="t">
            <a:noAutofit/>
          </a:bodyPr>
          <a:p>
            <a:pPr lvl="0" indent="457200" algn="l">
              <a:buClrTx/>
              <a:buSzTx/>
              <a:buFontTx/>
            </a:pPr>
            <a:r>
              <a:rPr lang="zh-CN" altLang="en-US" sz="2800">
                <a:solidFill>
                  <a:srgbClr val="0070C0"/>
                </a:solidFill>
                <a:sym typeface="+mn-ea"/>
              </a:rPr>
              <a:t>心理再次变化。</a:t>
            </a:r>
            <a:endParaRPr lang="zh-CN" altLang="en-US" sz="2800">
              <a:solidFill>
                <a:srgbClr val="0070C0"/>
              </a:solidFill>
              <a:sym typeface="+mn-ea"/>
            </a:endParaRPr>
          </a:p>
          <a:p>
            <a:pPr lvl="0" indent="457200" algn="l">
              <a:buClrTx/>
              <a:buSzTx/>
              <a:buFontTx/>
            </a:pPr>
            <a:endParaRPr lang="zh-CN" altLang="en-US" sz="2800">
              <a:solidFill>
                <a:srgbClr val="0070C0"/>
              </a:solidFill>
              <a:sym typeface="+mn-ea"/>
            </a:endParaRPr>
          </a:p>
          <a:p>
            <a:pPr lvl="0" indent="457200" algn="l">
              <a:buClrTx/>
              <a:buSzTx/>
              <a:buFontTx/>
            </a:pPr>
            <a:endParaRPr lang="zh-CN" altLang="en-US" sz="2800">
              <a:solidFill>
                <a:srgbClr val="0070C0"/>
              </a:solidFill>
              <a:sym typeface="+mn-ea"/>
            </a:endParaRPr>
          </a:p>
          <a:p>
            <a:pPr lvl="0" indent="457200" algn="l">
              <a:buClrTx/>
              <a:buSzTx/>
              <a:buFontTx/>
            </a:pPr>
            <a:endParaRPr lang="zh-CN" altLang="en-US" sz="2800">
              <a:solidFill>
                <a:srgbClr val="0070C0"/>
              </a:solidFill>
              <a:sym typeface="+mn-ea"/>
            </a:endParaRPr>
          </a:p>
          <a:p>
            <a:pPr lvl="0" indent="457200" algn="l">
              <a:buClrTx/>
              <a:buSzTx/>
              <a:buFontTx/>
            </a:pPr>
            <a:endParaRPr lang="zh-CN" altLang="en-US" sz="2800">
              <a:solidFill>
                <a:srgbClr val="0070C0"/>
              </a:solidFill>
              <a:sym typeface="+mn-ea"/>
            </a:endParaRPr>
          </a:p>
          <a:p>
            <a:pPr lvl="0" indent="457200" algn="l">
              <a:buClrTx/>
              <a:buSzTx/>
              <a:buFontTx/>
            </a:pPr>
            <a:endParaRPr lang="zh-CN" altLang="en-US" sz="2800">
              <a:solidFill>
                <a:srgbClr val="0070C0"/>
              </a:solidFill>
              <a:sym typeface="+mn-ea"/>
            </a:endParaRPr>
          </a:p>
          <a:p>
            <a:pPr lvl="0" indent="457200" algn="l">
              <a:buClrTx/>
              <a:buSzTx/>
              <a:buFontTx/>
            </a:pPr>
            <a:endParaRPr lang="zh-CN" altLang="en-US" sz="2800">
              <a:solidFill>
                <a:srgbClr val="0070C0"/>
              </a:solidFill>
              <a:sym typeface="+mn-ea"/>
            </a:endParaRPr>
          </a:p>
          <a:p>
            <a:pPr lvl="0" indent="457200" algn="l">
              <a:buClrTx/>
              <a:buSzTx/>
              <a:buFontTx/>
            </a:pPr>
            <a:endParaRPr lang="zh-CN" altLang="en-US" sz="2800">
              <a:solidFill>
                <a:srgbClr val="0070C0"/>
              </a:solidFill>
              <a:sym typeface="+mn-ea"/>
            </a:endParaRPr>
          </a:p>
          <a:p>
            <a:pPr lvl="0" indent="457200" algn="l">
              <a:buClrTx/>
              <a:buSzTx/>
              <a:buFontTx/>
            </a:pPr>
            <a:r>
              <a:rPr lang="zh-CN" altLang="en-US" sz="2800">
                <a:solidFill>
                  <a:srgbClr val="0070C0"/>
                </a:solidFill>
                <a:sym typeface="+mn-ea"/>
              </a:rPr>
              <a:t>为下文的反转埋下</a:t>
            </a:r>
            <a:r>
              <a:rPr lang="zh-CN" altLang="en-US" sz="2800">
                <a:solidFill>
                  <a:srgbClr val="0070C0"/>
                </a:solidFill>
                <a:sym typeface="+mn-ea"/>
              </a:rPr>
              <a:t>伏笔。</a:t>
            </a:r>
            <a:endParaRPr lang="zh-CN" altLang="en-US" sz="2800">
              <a:solidFill>
                <a:srgbClr val="0070C0"/>
              </a:solidFill>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xEl>
                                              <p:pRg st="8" end="8"/>
                                            </p:txEl>
                                          </p:spTgt>
                                        </p:tgtEl>
                                        <p:attrNameLst>
                                          <p:attrName>style.visibility</p:attrName>
                                        </p:attrNameLst>
                                      </p:cBhvr>
                                      <p:to>
                                        <p:strVal val="visible"/>
                                      </p:to>
                                    </p:set>
                                    <p:animEffect transition="in" filter="diamond(in)">
                                      <p:cBhvr>
                                        <p:cTn id="12"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tx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smtClean="0">
              <a:solidFill>
                <a:schemeClr val="tx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93980" y="466090"/>
            <a:ext cx="9342755" cy="6294120"/>
          </a:xfrm>
          <a:prstGeom prst="rect">
            <a:avLst/>
          </a:prstGeom>
          <a:noFill/>
          <a:ln>
            <a:solidFill>
              <a:schemeClr val="accent1"/>
            </a:solidFill>
          </a:ln>
        </p:spPr>
        <p:txBody>
          <a:bodyPr wrap="square" rtlCol="0" anchor="t">
            <a:noAutofit/>
          </a:bodyPr>
          <a:p>
            <a:pPr lvl="0" indent="457200" algn="l">
              <a:buClrTx/>
              <a:buSzTx/>
              <a:buFontTx/>
            </a:pPr>
            <a:r>
              <a:rPr lang="zh-CN" altLang="en-US" sz="2400" b="1">
                <a:latin typeface="楷体" panose="02010609060101010101" charset="-122"/>
                <a:ea typeface="楷体" panose="02010609060101010101" charset="-122"/>
                <a:cs typeface="楷体" panose="02010609060101010101" charset="-122"/>
                <a:sym typeface="+mn-ea"/>
              </a:rPr>
              <a:t>洞里一下就静了下来。猫头和他父亲都屏气凝神，果然，有鸡的叫声若隐若现地传来。</a:t>
            </a:r>
            <a:endParaRPr lang="zh-CN" altLang="en-US" sz="24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zh-CN" altLang="en-US" sz="2400" b="1">
                <a:latin typeface="楷体" panose="02010609060101010101" charset="-122"/>
                <a:ea typeface="楷体" panose="02010609060101010101" charset="-122"/>
                <a:cs typeface="楷体" panose="02010609060101010101" charset="-122"/>
                <a:sym typeface="+mn-ea"/>
              </a:rPr>
              <a:t>猫头的父亲简直是</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欣喜若狂</a:t>
            </a:r>
            <a:r>
              <a:rPr lang="zh-CN" altLang="en-US" sz="2400" b="1">
                <a:latin typeface="楷体" panose="02010609060101010101" charset="-122"/>
                <a:ea typeface="楷体" panose="02010609060101010101" charset="-122"/>
                <a:cs typeface="楷体" panose="02010609060101010101" charset="-122"/>
                <a:sym typeface="+mn-ea"/>
              </a:rPr>
              <a:t>了，他说，呀，我们快要捉住活宝了。</a:t>
            </a:r>
            <a:endParaRPr lang="zh-CN" altLang="en-US" sz="24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zh-CN" altLang="en-US" sz="2400" b="1">
                <a:latin typeface="楷体" panose="02010609060101010101" charset="-122"/>
                <a:ea typeface="楷体" panose="02010609060101010101" charset="-122"/>
                <a:cs typeface="楷体" panose="02010609060101010101" charset="-122"/>
                <a:sym typeface="+mn-ea"/>
              </a:rPr>
              <a:t>猫头说，我们要捉住活宝了。</a:t>
            </a:r>
            <a:endParaRPr lang="zh-CN" altLang="en-US" sz="24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zh-CN" altLang="en-US" sz="2400" b="1">
                <a:latin typeface="楷体" panose="02010609060101010101" charset="-122"/>
                <a:ea typeface="楷体" panose="02010609060101010101" charset="-122"/>
                <a:cs typeface="楷体" panose="02010609060101010101" charset="-122"/>
                <a:sym typeface="+mn-ea"/>
              </a:rPr>
              <a:t>两个人完全忘了困倦和劳累，他们拿起铁锹又开始挖了起来。时而，他们会停下，侧起耳朵来听一听。鸡叫的声音似乎越来越清晰了。</a:t>
            </a:r>
            <a:endParaRPr lang="zh-CN" altLang="en-US" sz="24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zh-CN" altLang="en-US" sz="2400" b="1">
                <a:latin typeface="楷体" panose="02010609060101010101" charset="-122"/>
                <a:ea typeface="楷体" panose="02010609060101010101" charset="-122"/>
                <a:cs typeface="楷体" panose="02010609060101010101" charset="-122"/>
                <a:sym typeface="+mn-ea"/>
              </a:rPr>
              <a:t>接着，更令人</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兴奋</a:t>
            </a:r>
            <a:r>
              <a:rPr lang="zh-CN" altLang="en-US" sz="2400" b="1">
                <a:latin typeface="楷体" panose="02010609060101010101" charset="-122"/>
                <a:ea typeface="楷体" panose="02010609060101010101" charset="-122"/>
                <a:cs typeface="楷体" panose="02010609060101010101" charset="-122"/>
                <a:sym typeface="+mn-ea"/>
              </a:rPr>
              <a:t>的事发生了，他们看见，就在他们面前不远的地方，</a:t>
            </a:r>
            <a:r>
              <a:rPr lang="zh-CN" altLang="en-US" sz="2400" b="1">
                <a:highlight>
                  <a:srgbClr val="C0C0C0"/>
                </a:highlight>
                <a:latin typeface="楷体" panose="02010609060101010101" charset="-122"/>
                <a:ea typeface="楷体" panose="02010609060101010101" charset="-122"/>
                <a:cs typeface="楷体" panose="02010609060101010101" charset="-122"/>
                <a:sym typeface="+mn-ea"/>
              </a:rPr>
              <a:t>一个金光闪闪的东西在地上一跳一跳的。他们不约而同地扑了过去</a:t>
            </a:r>
            <a:r>
              <a:rPr lang="zh-CN" altLang="en-US" sz="2400" b="1">
                <a:latin typeface="楷体" panose="02010609060101010101" charset="-122"/>
                <a:ea typeface="楷体" panose="02010609060101010101" charset="-122"/>
                <a:cs typeface="楷体" panose="02010609060101010101" charset="-122"/>
                <a:sym typeface="+mn-ea"/>
              </a:rPr>
              <a:t>，可是，等他们到了那里，那东西有意要捉弄他们似的，一眨眼就不见了。</a:t>
            </a:r>
            <a:endParaRPr lang="zh-CN" altLang="en-US" sz="24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zh-CN" altLang="en-US" sz="2400" b="1">
                <a:latin typeface="楷体" panose="02010609060101010101" charset="-122"/>
                <a:ea typeface="楷体" panose="02010609060101010101" charset="-122"/>
                <a:cs typeface="楷体" panose="02010609060101010101" charset="-122"/>
                <a:sym typeface="+mn-ea"/>
              </a:rPr>
              <a:t>后来，猫头就看见那东西跳到了他爹的背上，猫头伸手去抓，却什么也没抓住。猫头再伸手去抓，就抓住了一个圆圆的光柱。这时，又一声鸡叫的声音传了过来。这一次，那鸡的叫声是那样的真切，仿佛就在身边的某个地方。猫头的父亲一铁锹挖下去，眼前就一下豁亮了起来。他们顺着那亮光爬过去，就看见一只金黄的母鸡，正带着一群可爱的小鸡在一片草地上觅食呢。</a:t>
            </a:r>
            <a:endParaRPr lang="zh-CN" altLang="en-US" sz="2400" b="1">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nvSpPr>
        <p:spPr>
          <a:xfrm>
            <a:off x="9314815" y="4113530"/>
            <a:ext cx="2754630" cy="787400"/>
          </a:xfrm>
          <a:prstGeom prst="rect">
            <a:avLst/>
          </a:prstGeom>
          <a:noFill/>
        </p:spPr>
        <p:txBody>
          <a:bodyPr wrap="square" rtlCol="0">
            <a:noAutofit/>
          </a:bodyPr>
          <a:p>
            <a:endParaRPr lang="zh-CN" altLang="en-US" sz="2400" b="1">
              <a:solidFill>
                <a:srgbClr val="C00000"/>
              </a:solidFill>
              <a:latin typeface="宋体" panose="02010600030101010101" pitchFamily="2" charset="-122"/>
              <a:ea typeface="宋体" panose="02010600030101010101" pitchFamily="2" charset="-122"/>
              <a:cs typeface="楷体" panose="02010609060101010101" charset="-122"/>
            </a:endParaRPr>
          </a:p>
        </p:txBody>
      </p:sp>
      <p:sp>
        <p:nvSpPr>
          <p:cNvPr id="4" name="文本框 3"/>
          <p:cNvSpPr txBox="1"/>
          <p:nvPr/>
        </p:nvSpPr>
        <p:spPr>
          <a:xfrm>
            <a:off x="9637395" y="466090"/>
            <a:ext cx="2327910" cy="6155690"/>
          </a:xfrm>
          <a:prstGeom prst="rect">
            <a:avLst/>
          </a:prstGeom>
          <a:noFill/>
          <a:ln>
            <a:solidFill>
              <a:schemeClr val="accent1"/>
            </a:solidFill>
          </a:ln>
        </p:spPr>
        <p:txBody>
          <a:bodyPr wrap="square" rtlCol="0" anchor="t">
            <a:noAutofit/>
          </a:bodyPr>
          <a:p>
            <a:pPr lvl="0" indent="457200" algn="l">
              <a:buClrTx/>
              <a:buSzTx/>
              <a:buFontTx/>
            </a:pPr>
            <a:endParaRPr lang="en-US" altLang="zh-CN" sz="2800" b="1">
              <a:latin typeface="楷体" panose="02010609060101010101" charset="-122"/>
              <a:ea typeface="楷体" panose="02010609060101010101" charset="-122"/>
              <a:cs typeface="楷体" panose="02010609060101010101" charset="-122"/>
              <a:sym typeface="+mn-ea"/>
            </a:endParaRPr>
          </a:p>
          <a:p>
            <a:pPr lvl="0" indent="457200" algn="l">
              <a:buClrTx/>
              <a:buSzTx/>
              <a:buFontTx/>
            </a:pPr>
            <a:endParaRPr lang="en-US" altLang="zh-CN" sz="2800" b="1">
              <a:latin typeface="楷体" panose="02010609060101010101" charset="-122"/>
              <a:ea typeface="楷体" panose="02010609060101010101" charset="-122"/>
              <a:cs typeface="楷体" panose="02010609060101010101" charset="-122"/>
              <a:sym typeface="+mn-ea"/>
            </a:endParaRPr>
          </a:p>
          <a:p>
            <a:pPr lvl="0" indent="457200" algn="l">
              <a:buClrTx/>
              <a:buSzTx/>
              <a:buFontTx/>
            </a:pPr>
            <a:endParaRPr lang="en-US" altLang="zh-CN" sz="2800" b="1">
              <a:latin typeface="楷体" panose="02010609060101010101" charset="-122"/>
              <a:ea typeface="楷体" panose="02010609060101010101" charset="-122"/>
              <a:cs typeface="楷体" panose="02010609060101010101" charset="-122"/>
              <a:sym typeface="+mn-ea"/>
            </a:endParaRPr>
          </a:p>
          <a:p>
            <a:pPr lvl="0" indent="457200" algn="l">
              <a:buClrTx/>
              <a:buSzTx/>
              <a:buFontTx/>
            </a:pPr>
            <a:endParaRPr lang="en-US" altLang="zh-CN" sz="2800" b="1">
              <a:latin typeface="楷体" panose="02010609060101010101" charset="-122"/>
              <a:ea typeface="楷体" panose="02010609060101010101" charset="-122"/>
              <a:cs typeface="楷体" panose="02010609060101010101" charset="-122"/>
              <a:sym typeface="+mn-ea"/>
            </a:endParaRPr>
          </a:p>
          <a:p>
            <a:pPr lvl="0" indent="457200" algn="l">
              <a:buClrTx/>
              <a:buSzTx/>
              <a:buFontTx/>
            </a:pPr>
            <a:endParaRPr lang="en-US" altLang="zh-CN" sz="2800" b="1">
              <a:latin typeface="楷体" panose="02010609060101010101" charset="-122"/>
              <a:ea typeface="楷体" panose="02010609060101010101" charset="-122"/>
              <a:cs typeface="楷体" panose="02010609060101010101" charset="-122"/>
              <a:sym typeface="+mn-ea"/>
            </a:endParaRPr>
          </a:p>
          <a:p>
            <a:pPr lvl="0" indent="457200" algn="l">
              <a:buClrTx/>
              <a:buSzTx/>
              <a:buFontTx/>
            </a:pPr>
            <a:endParaRPr lang="zh-CN" altLang="en-US" sz="2400" b="1">
              <a:highlight>
                <a:srgbClr val="C0C0C0"/>
              </a:highlight>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zh-CN" altLang="en-US" sz="2400" b="1">
                <a:highlight>
                  <a:srgbClr val="C0C0C0"/>
                </a:highlight>
                <a:latin typeface="楷体" panose="02010609060101010101" charset="-122"/>
                <a:ea typeface="楷体" panose="02010609060101010101" charset="-122"/>
                <a:cs typeface="楷体" panose="02010609060101010101" charset="-122"/>
                <a:sym typeface="+mn-ea"/>
              </a:rPr>
              <a:t>6B，心理欲望的体现，没有涉及其它方面</a:t>
            </a:r>
            <a:endParaRPr lang="zh-CN" altLang="en-US" sz="2400" b="1">
              <a:highlight>
                <a:srgbClr val="C0C0C0"/>
              </a:highlight>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 calcmode="lin" valueType="num">
                                      <p:cBhvr additive="base">
                                        <p:cTn id="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tx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smtClean="0">
              <a:solidFill>
                <a:schemeClr val="tx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216535" y="466090"/>
            <a:ext cx="8914765" cy="3361690"/>
          </a:xfrm>
          <a:prstGeom prst="rect">
            <a:avLst/>
          </a:prstGeom>
          <a:noFill/>
          <a:ln>
            <a:solidFill>
              <a:schemeClr val="accent1"/>
            </a:solidFill>
          </a:ln>
        </p:spPr>
        <p:txBody>
          <a:bodyPr wrap="square" rtlCol="0" anchor="t">
            <a:noAutofit/>
          </a:bodyPr>
          <a:p>
            <a:pPr lvl="0" indent="457200" algn="l">
              <a:buClrTx/>
              <a:buSzTx/>
              <a:buFontTx/>
            </a:pPr>
            <a:r>
              <a:rPr lang="en-US" altLang="zh-CN" sz="2400" b="1">
                <a:latin typeface="楷体" panose="02010609060101010101" charset="-122"/>
                <a:ea typeface="楷体" panose="02010609060101010101" charset="-122"/>
                <a:cs typeface="楷体" panose="02010609060101010101" charset="-122"/>
                <a:sym typeface="+mn-ea"/>
              </a:rPr>
              <a:t> </a:t>
            </a:r>
            <a:r>
              <a:rPr lang="zh-CN" altLang="en-US" sz="2400" b="1">
                <a:latin typeface="楷体" panose="02010609060101010101" charset="-122"/>
                <a:ea typeface="楷体" panose="02010609060101010101" charset="-122"/>
                <a:cs typeface="楷体" panose="02010609060101010101" charset="-122"/>
                <a:sym typeface="+mn-ea"/>
              </a:rPr>
              <a:t>同时，他们还听见了狗的叫声和人争吵声。他们拍了拍身上的泥土站起身时，才发现，原来这是他们家的后院。</a:t>
            </a:r>
            <a:endParaRPr lang="zh-CN" altLang="en-US" sz="24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zh-CN" altLang="en-US" sz="2400" b="1">
                <a:latin typeface="楷体" panose="02010609060101010101" charset="-122"/>
                <a:ea typeface="楷体" panose="02010609060101010101" charset="-122"/>
                <a:cs typeface="楷体" panose="02010609060101010101" charset="-122"/>
                <a:sym typeface="+mn-ea"/>
              </a:rPr>
              <a:t>从后院里出来时，猫头和他爹才发现，时令己到了夏天，地里的麦子已黄了。</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奇怪的是，那一片金黄的地里，竟然没有人去割麦子，许多人都拎了口袋和竹筐在抢他们门前他们挖出来的土</a:t>
            </a:r>
            <a:r>
              <a:rPr lang="zh-CN" altLang="en-US" sz="2400" b="1">
                <a:latin typeface="楷体" panose="02010609060101010101" charset="-122"/>
                <a:ea typeface="楷体" panose="02010609060101010101" charset="-122"/>
                <a:cs typeface="楷体" panose="02010609060101010101" charset="-122"/>
                <a:sym typeface="+mn-ea"/>
              </a:rPr>
              <a:t>。</a:t>
            </a:r>
            <a:endParaRPr lang="zh-CN" altLang="en-US" sz="24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zh-CN" altLang="en-US" sz="2400" b="1">
                <a:latin typeface="楷体" panose="02010609060101010101" charset="-122"/>
                <a:ea typeface="楷体" panose="02010609060101010101" charset="-122"/>
                <a:cs typeface="楷体" panose="02010609060101010101" charset="-122"/>
                <a:sym typeface="+mn-ea"/>
              </a:rPr>
              <a:t>那些人将那抢来的土背到河边，用木盆从里淘金呢。</a:t>
            </a:r>
            <a:endParaRPr lang="zh-CN" altLang="en-US" sz="24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猫头娘，却是一头的汗水，还在一箩筐一箩筐地将土往外运</a:t>
            </a:r>
            <a:r>
              <a:rPr lang="zh-CN" altLang="en-US" sz="2400" b="1">
                <a:latin typeface="楷体" panose="02010609060101010101" charset="-122"/>
                <a:ea typeface="楷体" panose="02010609060101010101" charset="-122"/>
                <a:cs typeface="楷体" panose="02010609060101010101" charset="-122"/>
                <a:sym typeface="+mn-ea"/>
              </a:rPr>
              <a:t>。</a:t>
            </a:r>
            <a:endParaRPr lang="zh-CN" altLang="en-US" sz="2400" b="1">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nvSpPr>
        <p:spPr>
          <a:xfrm>
            <a:off x="9314815" y="4113530"/>
            <a:ext cx="2754630" cy="787400"/>
          </a:xfrm>
          <a:prstGeom prst="rect">
            <a:avLst/>
          </a:prstGeom>
          <a:noFill/>
        </p:spPr>
        <p:txBody>
          <a:bodyPr wrap="square" rtlCol="0">
            <a:noAutofit/>
          </a:bodyPr>
          <a:p>
            <a:endParaRPr lang="zh-CN" altLang="en-US" sz="2400" b="1">
              <a:solidFill>
                <a:srgbClr val="C00000"/>
              </a:solidFill>
              <a:latin typeface="宋体" panose="02010600030101010101" pitchFamily="2" charset="-122"/>
              <a:ea typeface="宋体" panose="02010600030101010101" pitchFamily="2" charset="-122"/>
              <a:cs typeface="楷体" panose="02010609060101010101" charset="-122"/>
            </a:endParaRPr>
          </a:p>
        </p:txBody>
      </p:sp>
      <p:sp>
        <p:nvSpPr>
          <p:cNvPr id="4" name="文本框 3"/>
          <p:cNvSpPr txBox="1"/>
          <p:nvPr/>
        </p:nvSpPr>
        <p:spPr>
          <a:xfrm>
            <a:off x="9314815" y="466090"/>
            <a:ext cx="2650490" cy="3361690"/>
          </a:xfrm>
          <a:prstGeom prst="rect">
            <a:avLst/>
          </a:prstGeom>
          <a:noFill/>
          <a:ln>
            <a:solidFill>
              <a:schemeClr val="accent1"/>
            </a:solidFill>
          </a:ln>
        </p:spPr>
        <p:txBody>
          <a:bodyPr wrap="square" rtlCol="0" anchor="t">
            <a:noAutofit/>
          </a:bodyPr>
          <a:p>
            <a:pPr lvl="0" indent="457200" algn="l">
              <a:buClrTx/>
              <a:buSzTx/>
              <a:buFontTx/>
            </a:pPr>
            <a:endParaRPr lang="zh-CN" altLang="en-US" sz="2800">
              <a:solidFill>
                <a:srgbClr val="0070C0"/>
              </a:solidFill>
              <a:sym typeface="+mn-ea"/>
            </a:endParaRPr>
          </a:p>
          <a:p>
            <a:pPr lvl="0" indent="457200" algn="l">
              <a:buClrTx/>
              <a:buSzTx/>
              <a:buFontTx/>
            </a:pPr>
            <a:r>
              <a:rPr lang="zh-CN" altLang="en-US" sz="2400">
                <a:solidFill>
                  <a:srgbClr val="0070C0"/>
                </a:solidFill>
                <a:sym typeface="+mn-ea"/>
              </a:rPr>
              <a:t>忘记庄稼人的本分，点出人的迷失。</a:t>
            </a:r>
            <a:endParaRPr lang="zh-CN" altLang="en-US" sz="2400">
              <a:solidFill>
                <a:srgbClr val="0070C0"/>
              </a:solidFill>
              <a:sym typeface="+mn-ea"/>
            </a:endParaRPr>
          </a:p>
          <a:p>
            <a:pPr lvl="0" indent="457200" algn="l">
              <a:buClrTx/>
              <a:buSzTx/>
              <a:buFontTx/>
            </a:pPr>
            <a:endParaRPr lang="zh-CN" altLang="en-US" sz="2400">
              <a:solidFill>
                <a:srgbClr val="0070C0"/>
              </a:solidFill>
              <a:sym typeface="+mn-ea"/>
            </a:endParaRPr>
          </a:p>
          <a:p>
            <a:pPr lvl="0" indent="457200" algn="l">
              <a:buClrTx/>
              <a:buSzTx/>
              <a:buFontTx/>
            </a:pPr>
            <a:r>
              <a:rPr lang="zh-CN" altLang="en-US" sz="2400">
                <a:solidFill>
                  <a:srgbClr val="0070C0"/>
                </a:solidFill>
                <a:sym typeface="+mn-ea"/>
              </a:rPr>
              <a:t>结局反转，引人深思。</a:t>
            </a:r>
            <a:endParaRPr lang="zh-CN" altLang="en-US" sz="2400">
              <a:solidFill>
                <a:srgbClr val="0070C0"/>
              </a:solidFill>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tx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smtClean="0">
              <a:solidFill>
                <a:schemeClr val="tx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108585" y="701040"/>
            <a:ext cx="8639175" cy="5901055"/>
          </a:xfrm>
          <a:prstGeom prst="rect">
            <a:avLst/>
          </a:prstGeom>
          <a:noFill/>
          <a:ln>
            <a:solidFill>
              <a:schemeClr val="accent1"/>
            </a:solidFill>
          </a:ln>
        </p:spPr>
        <p:txBody>
          <a:bodyPr wrap="square" rtlCol="0" anchor="t">
            <a:noAutofit/>
          </a:bodyPr>
          <a:p>
            <a:pPr lvl="0" indent="457200" algn="l">
              <a:buClrTx/>
              <a:buSzTx/>
              <a:buFontTx/>
            </a:pPr>
            <a:r>
              <a:rPr lang="en-US" altLang="zh-CN" sz="2800" b="1">
                <a:latin typeface="宋体" panose="02010600030101010101" pitchFamily="2" charset="-122"/>
                <a:ea typeface="宋体" panose="02010600030101010101" pitchFamily="2" charset="-122"/>
                <a:cs typeface="宋体" panose="02010600030101010101" pitchFamily="2" charset="-122"/>
                <a:sym typeface="+mn-ea"/>
              </a:rPr>
              <a:t>6.</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下列对文本内容的分析，不正确的一项是（</a:t>
            </a:r>
            <a:r>
              <a:rPr lang="en-US" altLang="zh-CN" sz="2800" b="1">
                <a:latin typeface="宋体" panose="02010600030101010101" pitchFamily="2" charset="-122"/>
                <a:ea typeface="宋体" panose="02010600030101010101" pitchFamily="2" charset="-122"/>
                <a:cs typeface="宋体" panose="02010600030101010101" pitchFamily="2" charset="-122"/>
                <a:sym typeface="+mn-ea"/>
              </a:rPr>
              <a:t>3</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分）</a:t>
            </a:r>
            <a:r>
              <a:rPr lang="en-US" altLang="zh-CN" sz="2800" b="1">
                <a:latin typeface="宋体" panose="02010600030101010101" pitchFamily="2" charset="-122"/>
                <a:ea typeface="宋体" panose="02010600030101010101" pitchFamily="2" charset="-122"/>
                <a:cs typeface="宋体" panose="02010600030101010101" pitchFamily="2" charset="-122"/>
                <a:sym typeface="+mn-ea"/>
              </a:rPr>
              <a:t>  </a:t>
            </a:r>
            <a:endParaRPr lang="en-US" altLang="zh-CN" sz="2800" b="1">
              <a:latin typeface="宋体" panose="02010600030101010101" pitchFamily="2" charset="-122"/>
              <a:ea typeface="宋体" panose="02010600030101010101" pitchFamily="2" charset="-122"/>
              <a:cs typeface="宋体" panose="02010600030101010101" pitchFamily="2" charset="-122"/>
              <a:sym typeface="+mn-ea"/>
            </a:endParaRPr>
          </a:p>
          <a:p>
            <a:pPr lvl="0" indent="457200" algn="l">
              <a:buClrTx/>
              <a:buSzTx/>
              <a:buFontTx/>
            </a:pPr>
            <a:r>
              <a:rPr lang="en-US" altLang="zh-CN" sz="2800" b="1">
                <a:latin typeface="宋体" panose="02010600030101010101" pitchFamily="2" charset="-122"/>
                <a:ea typeface="宋体" panose="02010600030101010101" pitchFamily="2" charset="-122"/>
                <a:cs typeface="宋体" panose="02010600030101010101" pitchFamily="2" charset="-122"/>
                <a:sym typeface="+mn-ea"/>
              </a:rPr>
              <a:t>A. </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小说情节围绕</a:t>
            </a:r>
            <a:r>
              <a:rPr lang="en-US" altLang="zh-CN" sz="28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活宝</a:t>
            </a:r>
            <a:r>
              <a:rPr lang="en-US" altLang="zh-CN" sz="28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展开，从猫头的父亲遇到活宝，到活宝溜走，再到全家分工合作挖活宝，构成完整的叙事线索。</a:t>
            </a:r>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a:p>
            <a:pPr lvl="0" indent="457200" algn="l">
              <a:buClrTx/>
              <a:buSzTx/>
              <a:buFontTx/>
            </a:pPr>
            <a:r>
              <a:rPr lang="en-US" altLang="zh-CN" sz="2800" b="1">
                <a:latin typeface="宋体" panose="02010600030101010101" pitchFamily="2" charset="-122"/>
                <a:ea typeface="宋体" panose="02010600030101010101" pitchFamily="2" charset="-122"/>
                <a:cs typeface="宋体" panose="02010600030101010101" pitchFamily="2" charset="-122"/>
                <a:sym typeface="+mn-ea"/>
              </a:rPr>
              <a:t>B. “</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一个金光闪闪的东西在地上一跳一跳的，他们不约而同地扑了过去</a:t>
            </a:r>
            <a:r>
              <a:rPr lang="en-US" altLang="zh-CN" sz="28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，这是他们心理欲望的映现，</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也是他们生存压力的外显</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a:t>
            </a:r>
            <a:r>
              <a:rPr lang="en-US" altLang="zh-CN" sz="2800" b="1">
                <a:latin typeface="宋体" panose="02010600030101010101" pitchFamily="2" charset="-122"/>
                <a:ea typeface="宋体" panose="02010600030101010101" pitchFamily="2" charset="-122"/>
                <a:cs typeface="宋体" panose="02010600030101010101" pitchFamily="2" charset="-122"/>
                <a:sym typeface="+mn-ea"/>
              </a:rPr>
              <a:t>  </a:t>
            </a:r>
            <a:endParaRPr lang="en-US" altLang="zh-CN" sz="2800" b="1">
              <a:latin typeface="宋体" panose="02010600030101010101" pitchFamily="2" charset="-122"/>
              <a:ea typeface="宋体" panose="02010600030101010101" pitchFamily="2" charset="-122"/>
              <a:cs typeface="宋体" panose="02010600030101010101" pitchFamily="2" charset="-122"/>
              <a:sym typeface="+mn-ea"/>
            </a:endParaRPr>
          </a:p>
          <a:p>
            <a:pPr lvl="0" indent="457200" algn="l">
              <a:buClrTx/>
              <a:buSzTx/>
              <a:buFontTx/>
            </a:pPr>
            <a:r>
              <a:rPr lang="en-US" altLang="zh-CN" sz="2800" b="1">
                <a:latin typeface="宋体" panose="02010600030101010101" pitchFamily="2" charset="-122"/>
                <a:ea typeface="宋体" panose="02010600030101010101" pitchFamily="2" charset="-122"/>
                <a:cs typeface="宋体" panose="02010600030101010101" pitchFamily="2" charset="-122"/>
                <a:sym typeface="+mn-ea"/>
              </a:rPr>
              <a:t>C.“</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猫头说，我们挖出去的土上面怕是长了草了吧。</a:t>
            </a:r>
            <a:r>
              <a:rPr lang="en-US" altLang="zh-CN" sz="28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可事实却是村里人都在抢他们家挖出来的土，结尾这个情节可谓意料之外，又在情理之中。</a:t>
            </a:r>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a:p>
            <a:pPr lvl="0" indent="457200" algn="l">
              <a:buClrTx/>
              <a:buSzTx/>
              <a:buFontTx/>
            </a:pPr>
            <a:r>
              <a:rPr lang="en-US" altLang="zh-CN" sz="2800" b="1">
                <a:latin typeface="宋体" panose="02010600030101010101" pitchFamily="2" charset="-122"/>
                <a:ea typeface="宋体" panose="02010600030101010101" pitchFamily="2" charset="-122"/>
                <a:cs typeface="宋体" panose="02010600030101010101" pitchFamily="2" charset="-122"/>
                <a:sym typeface="+mn-ea"/>
              </a:rPr>
              <a:t>D. </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挖地三尺最后猫头和他爹顺着光亮爬过去，看到了金黄的母鸡，也看到了金黄的麦地，同样是金黄，所有人却都把注意力放在黄金上，忘记了庄稼人的本分。</a:t>
            </a:r>
            <a:endParaRPr lang="en-US" altLang="zh-CN" sz="2800" b="1">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文本框 2"/>
          <p:cNvSpPr txBox="1"/>
          <p:nvPr/>
        </p:nvSpPr>
        <p:spPr>
          <a:xfrm>
            <a:off x="9314815" y="4113530"/>
            <a:ext cx="2754630" cy="787400"/>
          </a:xfrm>
          <a:prstGeom prst="rect">
            <a:avLst/>
          </a:prstGeom>
          <a:noFill/>
        </p:spPr>
        <p:txBody>
          <a:bodyPr wrap="square" rtlCol="0">
            <a:noAutofit/>
          </a:bodyPr>
          <a:p>
            <a:endParaRPr lang="zh-CN" altLang="en-US" sz="2400" b="1">
              <a:solidFill>
                <a:srgbClr val="C00000"/>
              </a:solidFill>
              <a:latin typeface="宋体" panose="02010600030101010101" pitchFamily="2" charset="-122"/>
              <a:ea typeface="宋体" panose="02010600030101010101" pitchFamily="2" charset="-122"/>
              <a:cs typeface="楷体" panose="02010609060101010101" charset="-122"/>
            </a:endParaRPr>
          </a:p>
        </p:txBody>
      </p:sp>
      <p:sp>
        <p:nvSpPr>
          <p:cNvPr id="4" name="文本框 3"/>
          <p:cNvSpPr txBox="1"/>
          <p:nvPr/>
        </p:nvSpPr>
        <p:spPr>
          <a:xfrm>
            <a:off x="8936990" y="701040"/>
            <a:ext cx="2650490" cy="5901055"/>
          </a:xfrm>
          <a:prstGeom prst="rect">
            <a:avLst/>
          </a:prstGeom>
          <a:noFill/>
          <a:ln>
            <a:solidFill>
              <a:schemeClr val="accent1"/>
            </a:solidFill>
          </a:ln>
        </p:spPr>
        <p:txBody>
          <a:bodyPr wrap="square" rtlCol="0" anchor="t">
            <a:noAutofit/>
          </a:bodyPr>
          <a:p>
            <a:pPr lvl="0" indent="457200" algn="l">
              <a:buClrTx/>
              <a:buSzTx/>
              <a:buFontTx/>
            </a:pPr>
            <a:endParaRPr lang="en-US" altLang="zh-CN" sz="2800" b="1">
              <a:latin typeface="楷体" panose="02010609060101010101" charset="-122"/>
              <a:ea typeface="楷体" panose="02010609060101010101" charset="-122"/>
              <a:cs typeface="楷体" panose="02010609060101010101" charset="-122"/>
              <a:sym typeface="+mn-ea"/>
            </a:endParaRPr>
          </a:p>
        </p:txBody>
      </p:sp>
      <p:sp>
        <p:nvSpPr>
          <p:cNvPr id="5" name="文本框 4"/>
          <p:cNvSpPr txBox="1"/>
          <p:nvPr>
            <p:custDataLst>
              <p:tags r:id="rId2"/>
            </p:custDataLst>
          </p:nvPr>
        </p:nvSpPr>
        <p:spPr>
          <a:xfrm>
            <a:off x="2489945" y="128905"/>
            <a:ext cx="1078230" cy="337185"/>
          </a:xfrm>
          <a:prstGeom prst="rect">
            <a:avLst/>
          </a:prstGeom>
          <a:solidFill>
            <a:schemeClr val="accent1">
              <a:lumMod val="20000"/>
              <a:lumOff val="80000"/>
            </a:schemeClr>
          </a:solidFill>
        </p:spPr>
        <p:txBody>
          <a:bodyPr wrap="square" rtlCol="0">
            <a:spAutoFit/>
          </a:bodyPr>
          <a:p>
            <a:pPr algn="ctr"/>
            <a:r>
              <a:rPr lang="zh-CN" sz="1600" dirty="0">
                <a:solidFill>
                  <a:srgbClr val="000000"/>
                </a:solidFill>
                <a:ea typeface="黑体" panose="02010609060101010101" charset="-122"/>
                <a:sym typeface="+mn-ea"/>
              </a:rPr>
              <a:t>选择题</a:t>
            </a:r>
            <a:endParaRPr lang="zh-CN" sz="1600" dirty="0">
              <a:solidFill>
                <a:srgbClr val="000000"/>
              </a:solidFill>
              <a:ea typeface="黑体" panose="02010609060101010101" charset="-122"/>
              <a:sym typeface="+mn-ea"/>
            </a:endParaRPr>
          </a:p>
        </p:txBody>
      </p:sp>
      <p:sp>
        <p:nvSpPr>
          <p:cNvPr id="6" name="文本框 5"/>
          <p:cNvSpPr txBox="1"/>
          <p:nvPr>
            <p:custDataLst>
              <p:tags r:id="rId3"/>
            </p:custDataLst>
          </p:nvPr>
        </p:nvSpPr>
        <p:spPr>
          <a:xfrm>
            <a:off x="9434305" y="128905"/>
            <a:ext cx="1078230" cy="337185"/>
          </a:xfrm>
          <a:prstGeom prst="rect">
            <a:avLst/>
          </a:prstGeom>
          <a:solidFill>
            <a:schemeClr val="accent1">
              <a:lumMod val="20000"/>
              <a:lumOff val="80000"/>
            </a:schemeClr>
          </a:solidFill>
        </p:spPr>
        <p:txBody>
          <a:bodyPr wrap="square" rtlCol="0">
            <a:spAutoFit/>
          </a:bodyPr>
          <a:lstStyle/>
          <a:p>
            <a:pPr algn="ctr"/>
            <a:r>
              <a:rPr lang="zh-CN" altLang="en-US" sz="1600" dirty="0">
                <a:solidFill>
                  <a:srgbClr val="000000"/>
                </a:solidFill>
                <a:ea typeface="黑体" panose="02010609060101010101" charset="-122"/>
                <a:sym typeface="+mn-ea"/>
              </a:rPr>
              <a:t>解读</a:t>
            </a:r>
            <a:endParaRPr lang="zh-CN" altLang="en-US" sz="1600" dirty="0">
              <a:solidFill>
                <a:srgbClr val="000000"/>
              </a:solidFill>
              <a:ea typeface="黑体" panose="02010609060101010101" charset="-122"/>
              <a:sym typeface="+mn-ea"/>
            </a:endParaRPr>
          </a:p>
        </p:txBody>
      </p:sp>
      <p:sp>
        <p:nvSpPr>
          <p:cNvPr id="1048880" name="文本框 3"/>
          <p:cNvSpPr txBox="1"/>
          <p:nvPr/>
        </p:nvSpPr>
        <p:spPr>
          <a:xfrm>
            <a:off x="8937625" y="791845"/>
            <a:ext cx="2703195" cy="5810250"/>
          </a:xfrm>
          <a:prstGeom prst="rect">
            <a:avLst/>
          </a:prstGeom>
          <a:noFill/>
          <a:ln w="9525">
            <a:noFill/>
          </a:ln>
        </p:spPr>
        <p:txBody>
          <a:bodyPr wrap="square">
            <a:noAutofit/>
          </a:bodyPr>
          <a:p>
            <a:pPr indent="0" fontAlgn="auto">
              <a:lnSpc>
                <a:spcPct val="150000"/>
              </a:lnSpc>
            </a:pPr>
            <a:r>
              <a:rPr lang="zh-CN" sz="2400" b="1" dirty="0">
                <a:solidFill>
                  <a:srgbClr val="000000"/>
                </a:solidFill>
                <a:ea typeface="宋体" panose="02010600030101010101" pitchFamily="2" charset="-122"/>
              </a:rPr>
              <a:t>【</a:t>
            </a:r>
            <a:r>
              <a:rPr lang="zh-CN" sz="2400" b="1" dirty="0">
                <a:solidFill>
                  <a:srgbClr val="000000"/>
                </a:solidFill>
                <a:ea typeface="黑体" panose="02010609060101010101" charset="-122"/>
              </a:rPr>
              <a:t>考查目标】</a:t>
            </a:r>
            <a:r>
              <a:rPr lang="zh-CN" altLang="en-US" sz="2400" b="1" dirty="0">
                <a:solidFill>
                  <a:schemeClr val="tx1"/>
                </a:solidFill>
                <a:latin typeface="仿宋" panose="02010609060101010101" charset="-122"/>
                <a:ea typeface="仿宋" panose="02010609060101010101" charset="-122"/>
                <a:sym typeface="+mn-ea"/>
              </a:rPr>
              <a:t>本题考查学生分析理解作品内容的能力。</a:t>
            </a:r>
            <a:endParaRPr lang="zh-CN" altLang="en-US" sz="2400" b="1" dirty="0">
              <a:solidFill>
                <a:schemeClr val="tx1"/>
              </a:solidFill>
              <a:latin typeface="仿宋" panose="02010609060101010101" charset="-122"/>
              <a:ea typeface="仿宋" panose="02010609060101010101" charset="-122"/>
              <a:sym typeface="+mn-ea"/>
            </a:endParaRPr>
          </a:p>
          <a:p>
            <a:pPr indent="0" fontAlgn="auto">
              <a:lnSpc>
                <a:spcPct val="150000"/>
              </a:lnSpc>
            </a:pPr>
            <a:endParaRPr lang="zh-CN" altLang="en-US" sz="2400" dirty="0">
              <a:solidFill>
                <a:srgbClr val="000000"/>
              </a:solidFill>
              <a:latin typeface="楷体" panose="02010609060101010101" charset="-122"/>
              <a:ea typeface="楷体" panose="02010609060101010101" charset="-122"/>
              <a:cs typeface="楷体" panose="02010609060101010101" charset="-122"/>
              <a:sym typeface="+mn-ea"/>
            </a:endParaRPr>
          </a:p>
          <a:p>
            <a:pPr indent="0" fontAlgn="auto">
              <a:lnSpc>
                <a:spcPct val="150000"/>
              </a:lnSpc>
            </a:pPr>
            <a:r>
              <a:rPr lang="zh-CN" sz="2400" b="1" dirty="0">
                <a:solidFill>
                  <a:srgbClr val="000000"/>
                </a:solidFill>
                <a:ea typeface="黑体" panose="02010609060101010101" charset="-122"/>
                <a:sym typeface="+mn-ea"/>
              </a:rPr>
              <a:t>【解析】</a:t>
            </a:r>
            <a:r>
              <a:rPr lang="en-US" altLang="zh-CN" sz="2400" b="1" dirty="0">
                <a:solidFill>
                  <a:srgbClr val="FF0000"/>
                </a:solidFill>
                <a:latin typeface="仿宋" panose="02010609060101010101" charset="-122"/>
                <a:ea typeface="仿宋" panose="02010609060101010101" charset="-122"/>
                <a:sym typeface="+mn-ea"/>
              </a:rPr>
              <a:t>“</a:t>
            </a:r>
            <a:r>
              <a:rPr lang="zh-CN" altLang="en-US" sz="2400" b="1" dirty="0">
                <a:solidFill>
                  <a:srgbClr val="FF0000"/>
                </a:solidFill>
                <a:latin typeface="仿宋" panose="02010609060101010101" charset="-122"/>
                <a:ea typeface="仿宋" panose="02010609060101010101" charset="-122"/>
                <a:sym typeface="+mn-ea"/>
              </a:rPr>
              <a:t>生存压力</a:t>
            </a:r>
            <a:r>
              <a:rPr lang="en-US" altLang="zh-CN" sz="2400" b="1" dirty="0">
                <a:solidFill>
                  <a:srgbClr val="FF0000"/>
                </a:solidFill>
                <a:latin typeface="仿宋" panose="02010609060101010101" charset="-122"/>
                <a:ea typeface="仿宋" panose="02010609060101010101" charset="-122"/>
                <a:sym typeface="+mn-ea"/>
              </a:rPr>
              <a:t>”</a:t>
            </a:r>
            <a:r>
              <a:rPr lang="zh-CN" altLang="en-US" sz="2400" b="1" dirty="0">
                <a:solidFill>
                  <a:srgbClr val="FF0000"/>
                </a:solidFill>
                <a:latin typeface="仿宋" panose="02010609060101010101" charset="-122"/>
                <a:ea typeface="仿宋" panose="02010609060101010101" charset="-122"/>
                <a:sym typeface="+mn-ea"/>
              </a:rPr>
              <a:t>一说无中生有。</a:t>
            </a:r>
            <a:endParaRPr lang="zh-CN" altLang="en-US" sz="2400" b="1" dirty="0">
              <a:solidFill>
                <a:srgbClr val="FF0000"/>
              </a:solidFill>
              <a:latin typeface="仿宋" panose="02010609060101010101" charset="-122"/>
              <a:ea typeface="仿宋" panose="02010609060101010101" charset="-122"/>
              <a:sym typeface="+mn-ea"/>
            </a:endParaRPr>
          </a:p>
          <a:p>
            <a:pPr indent="0" fontAlgn="auto">
              <a:lnSpc>
                <a:spcPct val="150000"/>
              </a:lnSpc>
            </a:pPr>
            <a:endParaRPr lang="zh-CN" altLang="en-US" sz="2400" b="1" dirty="0">
              <a:solidFill>
                <a:srgbClr val="FF0000"/>
              </a:solidFill>
              <a:latin typeface="仿宋" panose="02010609060101010101" charset="-122"/>
              <a:ea typeface="仿宋" panose="02010609060101010101" charset="-122"/>
              <a:sym typeface="+mn-ea"/>
            </a:endParaRPr>
          </a:p>
          <a:p>
            <a:pPr indent="0" fontAlgn="auto">
              <a:lnSpc>
                <a:spcPct val="150000"/>
              </a:lnSpc>
            </a:pPr>
            <a:r>
              <a:rPr lang="zh-CN" sz="2400" b="1" dirty="0">
                <a:solidFill>
                  <a:srgbClr val="000000"/>
                </a:solidFill>
                <a:ea typeface="黑体" panose="02010609060101010101" charset="-122"/>
                <a:sym typeface="+mn-ea"/>
              </a:rPr>
              <a:t>【参考答案】</a:t>
            </a:r>
            <a:r>
              <a:rPr lang="en-US" altLang="zh-CN" sz="2400" dirty="0">
                <a:solidFill>
                  <a:srgbClr val="FF0000"/>
                </a:solidFill>
                <a:ea typeface="黑体" panose="02010609060101010101" charset="-122"/>
                <a:sym typeface="+mn-ea"/>
              </a:rPr>
              <a:t>B</a:t>
            </a:r>
            <a:r>
              <a:rPr lang="en-US" altLang="zh-CN" sz="2400" dirty="0">
                <a:solidFill>
                  <a:srgbClr val="FF0000"/>
                </a:solidFill>
                <a:ea typeface="黑体" panose="02010609060101010101" charset="-122"/>
                <a:sym typeface="+mn-ea"/>
              </a:rPr>
              <a:t> </a:t>
            </a:r>
            <a:endParaRPr lang="zh-CN" altLang="en-US" sz="2400" b="1" dirty="0">
              <a:solidFill>
                <a:schemeClr val="tx1"/>
              </a:solidFill>
              <a:latin typeface="仿宋" panose="02010609060101010101" charset="-122"/>
              <a:ea typeface="仿宋" panose="02010609060101010101" charset="-122"/>
              <a:sym typeface="+mn-ea"/>
            </a:endParaRPr>
          </a:p>
          <a:p>
            <a:endParaRPr lang="en-US" sz="2400" b="1" dirty="0">
              <a:solidFill>
                <a:srgbClr val="000000"/>
              </a:solidFill>
              <a:latin typeface="宋体" panose="02010600030101010101" pitchFamily="2" charset="-122"/>
            </a:endParaRPr>
          </a:p>
          <a:p>
            <a:pPr indent="0" fontAlgn="auto"/>
            <a:r>
              <a:rPr lang="en-US" sz="2300" dirty="0">
                <a:solidFill>
                  <a:srgbClr val="000000"/>
                </a:solidFill>
                <a:latin typeface="宋体" panose="02010600030101010101" pitchFamily="2" charset="-122"/>
                <a:ea typeface="黑体" panose="02010609060101010101" charset="-122"/>
                <a:sym typeface="+mn-ea"/>
              </a:rPr>
              <a:t> </a:t>
            </a:r>
            <a:r>
              <a:rPr lang="en-US" sz="2300" b="0" dirty="0">
                <a:solidFill>
                  <a:srgbClr val="000000"/>
                </a:solidFill>
                <a:latin typeface="宋体" panose="02010600030101010101" pitchFamily="2" charset="-122"/>
              </a:rPr>
              <a:t>   </a:t>
            </a:r>
            <a:endParaRPr lang="zh-CN" altLang="en-US" sz="2300" b="1" dirty="0">
              <a:solidFill>
                <a:srgbClr val="000000"/>
              </a:solidFill>
              <a:latin typeface="楷体" panose="02010609060101010101" charset="-122"/>
              <a:ea typeface="楷体" panose="0201060906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8880">
                                            <p:txEl>
                                              <p:pRg st="0" end="0"/>
                                            </p:txEl>
                                          </p:spTgt>
                                        </p:tgtEl>
                                        <p:attrNameLst>
                                          <p:attrName>style.visibility</p:attrName>
                                        </p:attrNameLst>
                                      </p:cBhvr>
                                      <p:to>
                                        <p:strVal val="visible"/>
                                      </p:to>
                                    </p:set>
                                    <p:anim calcmode="lin" valueType="num">
                                      <p:cBhvr additive="base">
                                        <p:cTn id="7" dur="500" fill="hold"/>
                                        <p:tgtEl>
                                          <p:spTgt spid="10488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888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048880">
                                            <p:txEl>
                                              <p:pRg st="2" end="2"/>
                                            </p:txEl>
                                          </p:spTgt>
                                        </p:tgtEl>
                                        <p:attrNameLst>
                                          <p:attrName>style.visibility</p:attrName>
                                        </p:attrNameLst>
                                      </p:cBhvr>
                                      <p:to>
                                        <p:strVal val="visible"/>
                                      </p:to>
                                    </p:set>
                                    <p:animEffect transition="in" filter="blinds(horizontal)">
                                      <p:cBhvr>
                                        <p:cTn id="13" dur="500"/>
                                        <p:tgtEl>
                                          <p:spTgt spid="104888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48880">
                                            <p:txEl>
                                              <p:pRg st="4" end="4"/>
                                            </p:txEl>
                                          </p:spTgt>
                                        </p:tgtEl>
                                        <p:attrNameLst>
                                          <p:attrName>style.visibility</p:attrName>
                                        </p:attrNameLst>
                                      </p:cBhvr>
                                      <p:to>
                                        <p:strVal val="visible"/>
                                      </p:to>
                                    </p:set>
                                    <p:animEffect transition="in" filter="blinds(horizontal)">
                                      <p:cBhvr>
                                        <p:cTn id="18" dur="500"/>
                                        <p:tgtEl>
                                          <p:spTgt spid="104888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tx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smtClean="0">
              <a:solidFill>
                <a:schemeClr val="tx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92075" y="701040"/>
            <a:ext cx="9713595" cy="6007735"/>
          </a:xfrm>
          <a:prstGeom prst="rect">
            <a:avLst/>
          </a:prstGeom>
          <a:noFill/>
          <a:ln>
            <a:solidFill>
              <a:schemeClr val="accent1"/>
            </a:solidFill>
          </a:ln>
        </p:spPr>
        <p:txBody>
          <a:bodyPr wrap="square" rtlCol="0" anchor="t">
            <a:noAutofit/>
          </a:bodyPr>
          <a:p>
            <a:pPr lvl="0" indent="457200" algn="l">
              <a:buClrTx/>
              <a:buSzTx/>
              <a:buFontTx/>
              <a:buNone/>
            </a:pPr>
            <a:r>
              <a:rPr lang="en-US" altLang="zh-CN" sz="2800" b="1">
                <a:latin typeface="宋体" panose="02010600030101010101" pitchFamily="2" charset="-122"/>
                <a:ea typeface="宋体" panose="02010600030101010101" pitchFamily="2" charset="-122"/>
                <a:cs typeface="宋体" panose="02010600030101010101" pitchFamily="2" charset="-122"/>
                <a:sym typeface="+mn-ea"/>
              </a:rPr>
              <a:t>7.下列对本文艺术手法的分析理解，不正确的一项是（3分）  </a:t>
            </a:r>
            <a:endParaRPr lang="en-US" altLang="zh-CN" sz="2800" b="1">
              <a:latin typeface="宋体" panose="02010600030101010101" pitchFamily="2" charset="-122"/>
              <a:ea typeface="宋体" panose="02010600030101010101" pitchFamily="2" charset="-122"/>
              <a:cs typeface="宋体" panose="02010600030101010101" pitchFamily="2" charset="-122"/>
              <a:sym typeface="+mn-ea"/>
            </a:endParaRPr>
          </a:p>
          <a:p>
            <a:pPr lvl="0" indent="457200" algn="l">
              <a:buClrTx/>
              <a:buSzTx/>
              <a:buFontTx/>
              <a:buNone/>
            </a:pPr>
            <a:r>
              <a:rPr lang="en-US" altLang="zh-CN" sz="2800" b="1">
                <a:latin typeface="宋体" panose="02010600030101010101" pitchFamily="2" charset="-122"/>
                <a:ea typeface="宋体" panose="02010600030101010101" pitchFamily="2" charset="-122"/>
                <a:cs typeface="宋体" panose="02010600030101010101" pitchFamily="2" charset="-122"/>
                <a:sym typeface="+mn-ea"/>
              </a:rPr>
              <a:t>A. 同是带有奇幻想象的小说，《活宝》让猫头一家先得后失，产生心理落差；《促织》则用同样的手法，先写成名抓到蟋蟀想交差，后写蟋蟀被小儿玩死。</a:t>
            </a:r>
            <a:endParaRPr lang="en-US" altLang="zh-CN" sz="2800" b="1">
              <a:latin typeface="宋体" panose="02010600030101010101" pitchFamily="2" charset="-122"/>
              <a:ea typeface="宋体" panose="02010600030101010101" pitchFamily="2" charset="-122"/>
              <a:cs typeface="宋体" panose="02010600030101010101" pitchFamily="2" charset="-122"/>
              <a:sym typeface="+mn-ea"/>
            </a:endParaRPr>
          </a:p>
          <a:p>
            <a:pPr lvl="0" indent="457200" algn="l">
              <a:buClrTx/>
              <a:buSzTx/>
              <a:buFontTx/>
              <a:buNone/>
            </a:pPr>
            <a:r>
              <a:rPr lang="en-US" altLang="zh-CN" sz="2800" b="1">
                <a:latin typeface="宋体" panose="02010600030101010101" pitchFamily="2" charset="-122"/>
                <a:ea typeface="宋体" panose="02010600030101010101" pitchFamily="2" charset="-122"/>
                <a:cs typeface="宋体" panose="02010600030101010101" pitchFamily="2" charset="-122"/>
                <a:sym typeface="+mn-ea"/>
              </a:rPr>
              <a:t>B.《活宝》中有大量生动的细节描写，如写猫头一家像土拨鼠一样将土从地下拱出来，又如猫头娘用箩筐把饭吊下去，树叶里还包了樱桃等等，增强了故事的真实感和感染力。</a:t>
            </a:r>
            <a:endParaRPr lang="en-US" altLang="zh-CN" sz="2800" b="1">
              <a:latin typeface="宋体" panose="02010600030101010101" pitchFamily="2" charset="-122"/>
              <a:ea typeface="宋体" panose="02010600030101010101" pitchFamily="2" charset="-122"/>
              <a:cs typeface="宋体" panose="02010600030101010101" pitchFamily="2" charset="-122"/>
              <a:sym typeface="+mn-ea"/>
            </a:endParaRPr>
          </a:p>
          <a:p>
            <a:pPr lvl="0" indent="457200" algn="l">
              <a:buClrTx/>
              <a:buSzTx/>
              <a:buFontTx/>
              <a:buNone/>
            </a:pPr>
            <a:r>
              <a:rPr lang="en-US" altLang="zh-CN" sz="2800" b="1">
                <a:latin typeface="宋体" panose="02010600030101010101" pitchFamily="2" charset="-122"/>
                <a:ea typeface="宋体" panose="02010600030101010101" pitchFamily="2" charset="-122"/>
                <a:cs typeface="宋体" panose="02010600030101010101" pitchFamily="2" charset="-122"/>
                <a:sym typeface="+mn-ea"/>
              </a:rPr>
              <a:t>C.《活宝》和卡夫卡的《变形记》一样，都综合运用了荒诞、变形和写实的艺术手法，但</a:t>
            </a:r>
            <a:r>
              <a:rPr lang="en-US" altLang="zh-CN"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前者侧重写人的异化，后者侧重写人的迷失</a:t>
            </a:r>
            <a:r>
              <a:rPr lang="en-US" altLang="zh-CN" sz="2800" b="1">
                <a:latin typeface="宋体" panose="02010600030101010101" pitchFamily="2" charset="-122"/>
                <a:ea typeface="宋体" panose="02010600030101010101" pitchFamily="2" charset="-122"/>
                <a:cs typeface="宋体" panose="02010600030101010101" pitchFamily="2" charset="-122"/>
                <a:sym typeface="+mn-ea"/>
              </a:rPr>
              <a:t>。 </a:t>
            </a:r>
            <a:endParaRPr lang="en-US" altLang="zh-CN" sz="2800" b="1">
              <a:latin typeface="宋体" panose="02010600030101010101" pitchFamily="2" charset="-122"/>
              <a:ea typeface="宋体" panose="02010600030101010101" pitchFamily="2" charset="-122"/>
              <a:cs typeface="宋体" panose="02010600030101010101" pitchFamily="2" charset="-122"/>
              <a:sym typeface="+mn-ea"/>
            </a:endParaRPr>
          </a:p>
          <a:p>
            <a:pPr lvl="0" indent="457200" algn="l">
              <a:buClrTx/>
              <a:buSzTx/>
              <a:buFontTx/>
              <a:buNone/>
            </a:pPr>
            <a:r>
              <a:rPr lang="en-US" altLang="zh-CN" sz="2800" b="1">
                <a:latin typeface="宋体" panose="02010600030101010101" pitchFamily="2" charset="-122"/>
                <a:ea typeface="宋体" panose="02010600030101010101" pitchFamily="2" charset="-122"/>
                <a:cs typeface="宋体" panose="02010600030101010101" pitchFamily="2" charset="-122"/>
                <a:sym typeface="+mn-ea"/>
              </a:rPr>
              <a:t>D. 《活宝》这篇小说叙事的力量不仅体现在讲述一个故事，还体现在将更多的叙事元素进行巧妙组合，表达作者对生活、对人性的更深层的理解</a:t>
            </a:r>
            <a:r>
              <a:rPr lang="zh-CN" altLang="en-US" sz="2800" b="1">
                <a:latin typeface="楷体" panose="02010609060101010101" charset="-122"/>
                <a:ea typeface="楷体" panose="02010609060101010101" charset="-122"/>
                <a:cs typeface="楷体" panose="02010609060101010101" charset="-122"/>
                <a:sym typeface="+mn-ea"/>
              </a:rPr>
              <a:t>。</a:t>
            </a:r>
            <a:endParaRPr lang="en-US" altLang="zh-CN" sz="2800" b="1">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nvSpPr>
        <p:spPr>
          <a:xfrm>
            <a:off x="9314815" y="4113530"/>
            <a:ext cx="2754630" cy="787400"/>
          </a:xfrm>
          <a:prstGeom prst="rect">
            <a:avLst/>
          </a:prstGeom>
          <a:noFill/>
        </p:spPr>
        <p:txBody>
          <a:bodyPr wrap="square" rtlCol="0">
            <a:noAutofit/>
          </a:bodyPr>
          <a:p>
            <a:endParaRPr lang="zh-CN" altLang="en-US" sz="2400" b="1">
              <a:solidFill>
                <a:srgbClr val="C00000"/>
              </a:solidFill>
              <a:latin typeface="宋体" panose="02010600030101010101" pitchFamily="2" charset="-122"/>
              <a:ea typeface="宋体" panose="02010600030101010101" pitchFamily="2" charset="-122"/>
              <a:cs typeface="楷体" panose="02010609060101010101" charset="-122"/>
            </a:endParaRPr>
          </a:p>
        </p:txBody>
      </p:sp>
      <p:sp>
        <p:nvSpPr>
          <p:cNvPr id="4" name="文本框 3"/>
          <p:cNvSpPr txBox="1"/>
          <p:nvPr/>
        </p:nvSpPr>
        <p:spPr>
          <a:xfrm>
            <a:off x="9941560" y="701040"/>
            <a:ext cx="2128520" cy="5901055"/>
          </a:xfrm>
          <a:prstGeom prst="rect">
            <a:avLst/>
          </a:prstGeom>
          <a:noFill/>
          <a:ln>
            <a:solidFill>
              <a:schemeClr val="accent1"/>
            </a:solidFill>
          </a:ln>
        </p:spPr>
        <p:txBody>
          <a:bodyPr wrap="square" rtlCol="0" anchor="t">
            <a:noAutofit/>
          </a:bodyPr>
          <a:p>
            <a:pPr lvl="0" indent="0" algn="l" fontAlgn="auto">
              <a:buClrTx/>
              <a:buSzTx/>
              <a:buFontTx/>
            </a:pPr>
            <a:r>
              <a:rPr lang="zh-CN" sz="2400" dirty="0">
                <a:solidFill>
                  <a:srgbClr val="000000"/>
                </a:solidFill>
                <a:ea typeface="宋体" panose="02010600030101010101" pitchFamily="2" charset="-122"/>
                <a:sym typeface="+mn-ea"/>
              </a:rPr>
              <a:t>【</a:t>
            </a:r>
            <a:r>
              <a:rPr lang="zh-CN" sz="2400" dirty="0">
                <a:solidFill>
                  <a:srgbClr val="000000"/>
                </a:solidFill>
                <a:ea typeface="黑体" panose="02010609060101010101" charset="-122"/>
                <a:sym typeface="+mn-ea"/>
              </a:rPr>
              <a:t>考查目标】</a:t>
            </a:r>
            <a:r>
              <a:rPr lang="zh-CN" altLang="zh-CN" sz="2400" dirty="0">
                <a:latin typeface="仿宋" panose="02010609060101010101" charset="-122"/>
                <a:ea typeface="仿宋" panose="02010609060101010101" charset="-122"/>
                <a:cs typeface="仿宋" panose="02010609060101010101" charset="-122"/>
                <a:sym typeface="+mn-ea"/>
              </a:rPr>
              <a:t>本题考查学生理解文章内容，多角度</a:t>
            </a:r>
            <a:r>
              <a:rPr lang="en-US" altLang="zh-CN" sz="2400" dirty="0" err="1">
                <a:latin typeface="仿宋" panose="02010609060101010101" charset="-122"/>
                <a:ea typeface="仿宋" panose="02010609060101010101" charset="-122"/>
                <a:cs typeface="仿宋" panose="02010609060101010101" charset="-122"/>
                <a:sym typeface="+mn-ea"/>
              </a:rPr>
              <a:t>分析鉴赏艺术特色</a:t>
            </a:r>
            <a:r>
              <a:rPr lang="zh-CN" altLang="zh-CN" sz="2400" dirty="0">
                <a:latin typeface="仿宋" panose="02010609060101010101" charset="-122"/>
                <a:ea typeface="仿宋" panose="02010609060101010101" charset="-122"/>
                <a:cs typeface="仿宋" panose="02010609060101010101" charset="-122"/>
                <a:sym typeface="+mn-ea"/>
              </a:rPr>
              <a:t>的能力。</a:t>
            </a:r>
            <a:endParaRPr lang="zh-CN" altLang="zh-CN" sz="2400" dirty="0">
              <a:latin typeface="仿宋" panose="02010609060101010101" charset="-122"/>
              <a:ea typeface="仿宋" panose="02010609060101010101" charset="-122"/>
              <a:cs typeface="仿宋" panose="02010609060101010101" charset="-122"/>
              <a:sym typeface="+mn-ea"/>
            </a:endParaRPr>
          </a:p>
          <a:p>
            <a:pPr lvl="0" indent="0" algn="l" fontAlgn="auto">
              <a:buClrTx/>
              <a:buSzTx/>
              <a:buFontTx/>
            </a:pPr>
            <a:r>
              <a:rPr lang="zh-CN" altLang="en-US" sz="2400" dirty="0">
                <a:solidFill>
                  <a:srgbClr val="000000"/>
                </a:solidFill>
                <a:latin typeface="楷体" panose="02010609060101010101" charset="-122"/>
                <a:ea typeface="楷体" panose="02010609060101010101" charset="-122"/>
                <a:cs typeface="楷体" panose="02010609060101010101" charset="-122"/>
                <a:sym typeface="+mn-ea"/>
              </a:rPr>
              <a:t>【解析】</a:t>
            </a:r>
            <a:endParaRPr lang="zh-CN" altLang="en-US" sz="2400" dirty="0">
              <a:solidFill>
                <a:srgbClr val="000000"/>
              </a:solidFill>
              <a:latin typeface="楷体" panose="02010609060101010101" charset="-122"/>
              <a:ea typeface="楷体" panose="02010609060101010101" charset="-122"/>
              <a:cs typeface="楷体" panose="02010609060101010101" charset="-122"/>
              <a:sym typeface="+mn-ea"/>
            </a:endParaRPr>
          </a:p>
          <a:p>
            <a:pPr lvl="0" indent="0" algn="l" fontAlgn="auto">
              <a:buClrTx/>
              <a:buSzTx/>
              <a:buFontTx/>
            </a:pPr>
            <a:r>
              <a:rPr lang="zh-CN" altLang="en-US" sz="2400" b="1" dirty="0">
                <a:solidFill>
                  <a:srgbClr val="FF0000"/>
                </a:solidFill>
                <a:latin typeface="仿宋" panose="02010609060101010101" charset="-122"/>
                <a:ea typeface="仿宋" panose="02010609060101010101" charset="-122"/>
                <a:cs typeface="仿宋" panose="02010609060101010101" charset="-122"/>
                <a:sym typeface="+mn-ea"/>
              </a:rPr>
              <a:t>应为</a:t>
            </a:r>
            <a:r>
              <a:rPr lang="en-US" altLang="zh-CN" sz="2400" b="1" dirty="0">
                <a:solidFill>
                  <a:srgbClr val="FF0000"/>
                </a:solidFill>
                <a:latin typeface="仿宋" panose="02010609060101010101" charset="-122"/>
                <a:ea typeface="仿宋" panose="02010609060101010101" charset="-122"/>
                <a:cs typeface="仿宋" panose="02010609060101010101" charset="-122"/>
                <a:sym typeface="+mn-ea"/>
              </a:rPr>
              <a:t>“</a:t>
            </a:r>
            <a:r>
              <a:rPr lang="zh-CN" altLang="en-US" sz="2400" b="1" dirty="0">
                <a:solidFill>
                  <a:srgbClr val="FF0000"/>
                </a:solidFill>
                <a:latin typeface="仿宋" panose="02010609060101010101" charset="-122"/>
                <a:ea typeface="仿宋" panose="02010609060101010101" charset="-122"/>
                <a:cs typeface="仿宋" panose="02010609060101010101" charset="-122"/>
                <a:sym typeface="+mn-ea"/>
              </a:rPr>
              <a:t>前者侧重写人的迷失，后者侧重写人的异化</a:t>
            </a:r>
            <a:r>
              <a:rPr lang="en-US" altLang="zh-CN" sz="2400" b="1" dirty="0">
                <a:solidFill>
                  <a:srgbClr val="FF0000"/>
                </a:solidFill>
                <a:latin typeface="仿宋" panose="02010609060101010101" charset="-122"/>
                <a:ea typeface="仿宋" panose="02010609060101010101" charset="-122"/>
                <a:cs typeface="仿宋" panose="02010609060101010101" charset="-122"/>
                <a:sym typeface="+mn-ea"/>
              </a:rPr>
              <a:t>”</a:t>
            </a:r>
            <a:r>
              <a:rPr lang="zh-CN" altLang="en-US" sz="2400" b="1" dirty="0">
                <a:solidFill>
                  <a:srgbClr val="FF0000"/>
                </a:solidFill>
                <a:latin typeface="仿宋" panose="02010609060101010101" charset="-122"/>
                <a:ea typeface="仿宋" panose="02010609060101010101" charset="-122"/>
                <a:cs typeface="仿宋" panose="02010609060101010101" charset="-122"/>
                <a:sym typeface="+mn-ea"/>
              </a:rPr>
              <a:t>，前后倒置</a:t>
            </a:r>
            <a:r>
              <a:rPr lang="en-US" altLang="zh-CN" sz="2400" b="1" dirty="0">
                <a:solidFill>
                  <a:srgbClr val="FF0000"/>
                </a:solidFill>
                <a:latin typeface="仿宋" panose="02010609060101010101" charset="-122"/>
                <a:ea typeface="仿宋" panose="02010609060101010101" charset="-122"/>
                <a:cs typeface="仿宋" panose="02010609060101010101" charset="-122"/>
                <a:sym typeface="+mn-ea"/>
              </a:rPr>
              <a:t>.</a:t>
            </a:r>
            <a:endParaRPr lang="en-US" altLang="zh-CN" sz="2400" b="1" dirty="0">
              <a:solidFill>
                <a:srgbClr val="FF0000"/>
              </a:solidFill>
              <a:latin typeface="仿宋" panose="02010609060101010101" charset="-122"/>
              <a:ea typeface="仿宋" panose="02010609060101010101" charset="-122"/>
              <a:cs typeface="仿宋" panose="02010609060101010101" charset="-122"/>
              <a:sym typeface="+mn-ea"/>
            </a:endParaRPr>
          </a:p>
          <a:p>
            <a:pPr lvl="0" indent="0" algn="l" fontAlgn="auto">
              <a:buClrTx/>
              <a:buSzTx/>
              <a:buFontTx/>
            </a:pPr>
            <a:r>
              <a:rPr lang="zh-CN" sz="2400" b="1" dirty="0">
                <a:solidFill>
                  <a:srgbClr val="000000"/>
                </a:solidFill>
                <a:ea typeface="黑体" panose="02010609060101010101" charset="-122"/>
                <a:sym typeface="+mn-ea"/>
              </a:rPr>
              <a:t>【参考答案】</a:t>
            </a:r>
            <a:r>
              <a:rPr lang="en-US" altLang="zh-CN" sz="2400" b="1" dirty="0">
                <a:solidFill>
                  <a:srgbClr val="000000"/>
                </a:solidFill>
                <a:ea typeface="黑体" panose="02010609060101010101" charset="-122"/>
                <a:sym typeface="+mn-ea"/>
              </a:rPr>
              <a:t>   </a:t>
            </a:r>
            <a:r>
              <a:rPr lang="zh-CN" sz="2400" b="1" dirty="0">
                <a:solidFill>
                  <a:srgbClr val="FF0000"/>
                </a:solidFill>
                <a:ea typeface="黑体" panose="02010609060101010101" charset="-122"/>
                <a:sym typeface="+mn-ea"/>
              </a:rPr>
              <a:t>C </a:t>
            </a:r>
            <a:endParaRPr lang="zh-CN" sz="2400" b="1" dirty="0">
              <a:solidFill>
                <a:srgbClr val="000000"/>
              </a:solidFill>
              <a:ea typeface="黑体" panose="02010609060101010101" charset="-122"/>
              <a:sym typeface="+mn-ea"/>
            </a:endParaRPr>
          </a:p>
          <a:p>
            <a:pPr lvl="0" indent="457200" algn="l">
              <a:buClrTx/>
              <a:buSzTx/>
              <a:buFontTx/>
            </a:pPr>
            <a:endParaRPr lang="en-US" altLang="zh-CN" sz="2400" b="1" dirty="0">
              <a:solidFill>
                <a:srgbClr val="FF0000"/>
              </a:solidFill>
              <a:latin typeface="仿宋" panose="02010609060101010101" charset="-122"/>
              <a:ea typeface="仿宋" panose="02010609060101010101" charset="-122"/>
              <a:cs typeface="仿宋" panose="02010609060101010101" charset="-122"/>
              <a:sym typeface="+mn-ea"/>
            </a:endParaRPr>
          </a:p>
        </p:txBody>
      </p:sp>
      <p:sp>
        <p:nvSpPr>
          <p:cNvPr id="5" name="文本框 4"/>
          <p:cNvSpPr txBox="1"/>
          <p:nvPr>
            <p:custDataLst>
              <p:tags r:id="rId2"/>
            </p:custDataLst>
          </p:nvPr>
        </p:nvSpPr>
        <p:spPr>
          <a:xfrm>
            <a:off x="2489945" y="128905"/>
            <a:ext cx="1078230" cy="337185"/>
          </a:xfrm>
          <a:prstGeom prst="rect">
            <a:avLst/>
          </a:prstGeom>
          <a:solidFill>
            <a:schemeClr val="accent1">
              <a:lumMod val="20000"/>
              <a:lumOff val="80000"/>
            </a:schemeClr>
          </a:solidFill>
        </p:spPr>
        <p:txBody>
          <a:bodyPr wrap="square" rtlCol="0">
            <a:spAutoFit/>
          </a:bodyPr>
          <a:p>
            <a:pPr algn="ctr"/>
            <a:r>
              <a:rPr lang="zh-CN" sz="1600" dirty="0">
                <a:solidFill>
                  <a:srgbClr val="000000"/>
                </a:solidFill>
                <a:ea typeface="黑体" panose="02010609060101010101" charset="-122"/>
                <a:sym typeface="+mn-ea"/>
              </a:rPr>
              <a:t>选择题</a:t>
            </a:r>
            <a:endParaRPr lang="zh-CN" sz="1600" dirty="0">
              <a:solidFill>
                <a:srgbClr val="000000"/>
              </a:solidFill>
              <a:ea typeface="黑体" panose="02010609060101010101" charset="-122"/>
              <a:sym typeface="+mn-ea"/>
            </a:endParaRPr>
          </a:p>
        </p:txBody>
      </p:sp>
      <p:sp>
        <p:nvSpPr>
          <p:cNvPr id="6" name="文本框 5"/>
          <p:cNvSpPr txBox="1"/>
          <p:nvPr>
            <p:custDataLst>
              <p:tags r:id="rId3"/>
            </p:custDataLst>
          </p:nvPr>
        </p:nvSpPr>
        <p:spPr>
          <a:xfrm>
            <a:off x="10512535" y="128905"/>
            <a:ext cx="1078230" cy="337185"/>
          </a:xfrm>
          <a:prstGeom prst="rect">
            <a:avLst/>
          </a:prstGeom>
          <a:solidFill>
            <a:schemeClr val="accent1">
              <a:lumMod val="20000"/>
              <a:lumOff val="80000"/>
            </a:schemeClr>
          </a:solidFill>
        </p:spPr>
        <p:txBody>
          <a:bodyPr wrap="square" rtlCol="0">
            <a:spAutoFit/>
          </a:bodyPr>
          <a:lstStyle/>
          <a:p>
            <a:pPr algn="ctr"/>
            <a:r>
              <a:rPr lang="zh-CN" sz="1600" dirty="0">
                <a:solidFill>
                  <a:srgbClr val="000000"/>
                </a:solidFill>
                <a:ea typeface="黑体" panose="02010609060101010101" charset="-122"/>
                <a:sym typeface="+mn-ea"/>
              </a:rPr>
              <a:t>解读</a:t>
            </a:r>
            <a:endParaRPr lang="zh-CN" sz="1600" dirty="0">
              <a:solidFill>
                <a:srgbClr val="000000"/>
              </a:solidFill>
              <a:ea typeface="黑体" panose="0201060906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linds(horizontal)">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diamond(in)">
                                      <p:cBhvr>
                                        <p:cTn id="20"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2833370" y="1423035"/>
            <a:ext cx="8853170" cy="4756785"/>
          </a:xfrm>
          <a:prstGeom prst="rect">
            <a:avLst/>
          </a:prstGeom>
          <a:solidFill>
            <a:schemeClr val="accent3">
              <a:lumMod val="20000"/>
              <a:lumOff val="80000"/>
            </a:schemeClr>
          </a:solidFill>
          <a:ln>
            <a:solidFill>
              <a:srgbClr val="D04552"/>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dirty="0">
              <a:solidFill>
                <a:schemeClr val="tx1"/>
              </a:solidFill>
            </a:endParaRPr>
          </a:p>
        </p:txBody>
      </p:sp>
      <p:sp>
        <p:nvSpPr>
          <p:cNvPr id="9" name="文本框 8"/>
          <p:cNvSpPr txBox="1"/>
          <p:nvPr>
            <p:custDataLst>
              <p:tags r:id="rId2"/>
            </p:custDataLst>
          </p:nvPr>
        </p:nvSpPr>
        <p:spPr>
          <a:xfrm>
            <a:off x="5524783" y="2994736"/>
            <a:ext cx="613410" cy="2192413"/>
          </a:xfrm>
          <a:prstGeom prst="rect">
            <a:avLst/>
          </a:prstGeom>
          <a:noFill/>
        </p:spPr>
        <p:txBody>
          <a:bodyPr vert="eaVert" wrap="square" rtlCol="0">
            <a:spAutoFit/>
          </a:bodyPr>
          <a:lstStyle/>
          <a:p>
            <a:pPr algn="dist"/>
            <a:r>
              <a:rPr lang="zh-CN" altLang="en-US" sz="28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现代文阅读</a:t>
            </a:r>
            <a:endParaRPr lang="zh-CN" altLang="en-US" sz="28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p:txBody>
      </p:sp>
      <p:sp>
        <p:nvSpPr>
          <p:cNvPr id="59" name="文本框 58"/>
          <p:cNvSpPr txBox="1"/>
          <p:nvPr>
            <p:custDataLst>
              <p:tags r:id="rId3"/>
            </p:custDataLst>
          </p:nvPr>
        </p:nvSpPr>
        <p:spPr>
          <a:xfrm>
            <a:off x="5316603" y="2071406"/>
            <a:ext cx="712054" cy="923330"/>
          </a:xfrm>
          <a:prstGeom prst="rect">
            <a:avLst/>
          </a:prstGeom>
          <a:noFill/>
        </p:spPr>
        <p:txBody>
          <a:bodyPr wrap="none" rtlCol="0">
            <a:spAutoFit/>
          </a:bodyPr>
          <a:lstStyle/>
          <a:p>
            <a:r>
              <a:rPr lang="en-US" altLang="zh-CN" sz="5400" dirty="0">
                <a:solidFill>
                  <a:srgbClr val="000000"/>
                </a:solidFill>
                <a:latin typeface="Colonna" panose="02000503000000000000" pitchFamily="2" charset="0"/>
              </a:rPr>
              <a:t>01</a:t>
            </a:r>
            <a:endParaRPr lang="en-US" altLang="zh-CN" sz="5400" dirty="0">
              <a:solidFill>
                <a:srgbClr val="000000"/>
              </a:solidFill>
              <a:latin typeface="Colonna" panose="02000503000000000000" pitchFamily="2" charset="0"/>
            </a:endParaRPr>
          </a:p>
        </p:txBody>
      </p:sp>
      <p:cxnSp>
        <p:nvCxnSpPr>
          <p:cNvPr id="61" name="直接连接符 60"/>
          <p:cNvCxnSpPr/>
          <p:nvPr>
            <p:custDataLst>
              <p:tags r:id="rId4"/>
            </p:custDataLst>
          </p:nvPr>
        </p:nvCxnSpPr>
        <p:spPr>
          <a:xfrm flipH="1">
            <a:off x="5624263" y="2639157"/>
            <a:ext cx="576000" cy="31979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0" name="文本框 99"/>
          <p:cNvSpPr txBox="1"/>
          <p:nvPr>
            <p:custDataLst>
              <p:tags r:id="rId5"/>
            </p:custDataLst>
          </p:nvPr>
        </p:nvSpPr>
        <p:spPr>
          <a:xfrm>
            <a:off x="7058338" y="2994736"/>
            <a:ext cx="613410" cy="2192413"/>
          </a:xfrm>
          <a:prstGeom prst="rect">
            <a:avLst/>
          </a:prstGeom>
          <a:noFill/>
        </p:spPr>
        <p:txBody>
          <a:bodyPr vert="eaVert" wrap="square" rtlCol="0">
            <a:spAutoFit/>
          </a:bodyPr>
          <a:lstStyle/>
          <a:p>
            <a:pPr algn="dist"/>
            <a:r>
              <a:rPr lang="zh-CN" altLang="en-US" sz="28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古诗文阅读</a:t>
            </a:r>
            <a:endParaRPr lang="zh-CN" altLang="en-US" sz="28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p:txBody>
      </p:sp>
      <p:sp>
        <p:nvSpPr>
          <p:cNvPr id="101" name="文本框 100"/>
          <p:cNvSpPr txBox="1"/>
          <p:nvPr>
            <p:custDataLst>
              <p:tags r:id="rId6"/>
            </p:custDataLst>
          </p:nvPr>
        </p:nvSpPr>
        <p:spPr>
          <a:xfrm>
            <a:off x="6850158" y="2071406"/>
            <a:ext cx="798617" cy="923330"/>
          </a:xfrm>
          <a:prstGeom prst="rect">
            <a:avLst/>
          </a:prstGeom>
          <a:noFill/>
        </p:spPr>
        <p:txBody>
          <a:bodyPr wrap="none" rtlCol="0">
            <a:spAutoFit/>
          </a:bodyPr>
          <a:lstStyle/>
          <a:p>
            <a:r>
              <a:rPr lang="en-US" altLang="zh-CN" sz="5400" dirty="0">
                <a:solidFill>
                  <a:srgbClr val="000000"/>
                </a:solidFill>
                <a:latin typeface="Colonna" panose="02000503000000000000" pitchFamily="2" charset="0"/>
              </a:rPr>
              <a:t>02</a:t>
            </a:r>
            <a:endParaRPr lang="en-US" altLang="zh-CN" sz="5400" dirty="0">
              <a:solidFill>
                <a:srgbClr val="000000"/>
              </a:solidFill>
              <a:latin typeface="Colonna" panose="02000503000000000000" pitchFamily="2" charset="0"/>
            </a:endParaRPr>
          </a:p>
        </p:txBody>
      </p:sp>
      <p:cxnSp>
        <p:nvCxnSpPr>
          <p:cNvPr id="102" name="直接连接符 101"/>
          <p:cNvCxnSpPr/>
          <p:nvPr>
            <p:custDataLst>
              <p:tags r:id="rId7"/>
            </p:custDataLst>
          </p:nvPr>
        </p:nvCxnSpPr>
        <p:spPr>
          <a:xfrm flipH="1">
            <a:off x="7157818" y="2639157"/>
            <a:ext cx="576000" cy="31979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5" name="文本框 104"/>
          <p:cNvSpPr txBox="1"/>
          <p:nvPr>
            <p:custDataLst>
              <p:tags r:id="rId8"/>
            </p:custDataLst>
          </p:nvPr>
        </p:nvSpPr>
        <p:spPr>
          <a:xfrm>
            <a:off x="10125447" y="2994736"/>
            <a:ext cx="613410" cy="2192413"/>
          </a:xfrm>
          <a:prstGeom prst="rect">
            <a:avLst/>
          </a:prstGeom>
          <a:noFill/>
        </p:spPr>
        <p:txBody>
          <a:bodyPr vert="eaVert" wrap="square" rtlCol="0">
            <a:spAutoFit/>
          </a:bodyPr>
          <a:lstStyle/>
          <a:p>
            <a:pPr algn="dist"/>
            <a:r>
              <a:rPr lang="zh-CN" altLang="en-US" sz="28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作文</a:t>
            </a:r>
            <a:endParaRPr lang="zh-CN" altLang="en-US" sz="28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p:txBody>
      </p:sp>
      <p:sp>
        <p:nvSpPr>
          <p:cNvPr id="106" name="文本框 105"/>
          <p:cNvSpPr txBox="1"/>
          <p:nvPr>
            <p:custDataLst>
              <p:tags r:id="rId9"/>
            </p:custDataLst>
          </p:nvPr>
        </p:nvSpPr>
        <p:spPr>
          <a:xfrm>
            <a:off x="9952429" y="1994008"/>
            <a:ext cx="870751" cy="923330"/>
          </a:xfrm>
          <a:prstGeom prst="rect">
            <a:avLst/>
          </a:prstGeom>
          <a:noFill/>
        </p:spPr>
        <p:txBody>
          <a:bodyPr wrap="none" rtlCol="0">
            <a:spAutoFit/>
          </a:bodyPr>
          <a:lstStyle/>
          <a:p>
            <a:r>
              <a:rPr lang="en-US" altLang="zh-CN" sz="5400" dirty="0">
                <a:solidFill>
                  <a:srgbClr val="000000"/>
                </a:solidFill>
                <a:latin typeface="Colonna" panose="02000503000000000000" pitchFamily="2" charset="0"/>
              </a:rPr>
              <a:t>04</a:t>
            </a:r>
            <a:endParaRPr lang="en-US" altLang="zh-CN" sz="5400" dirty="0">
              <a:solidFill>
                <a:srgbClr val="000000"/>
              </a:solidFill>
              <a:latin typeface="Colonna" panose="02000503000000000000" pitchFamily="2" charset="0"/>
            </a:endParaRPr>
          </a:p>
        </p:txBody>
      </p:sp>
      <p:cxnSp>
        <p:nvCxnSpPr>
          <p:cNvPr id="107" name="直接连接符 106"/>
          <p:cNvCxnSpPr/>
          <p:nvPr>
            <p:custDataLst>
              <p:tags r:id="rId10"/>
            </p:custDataLst>
          </p:nvPr>
        </p:nvCxnSpPr>
        <p:spPr>
          <a:xfrm flipH="1">
            <a:off x="10224927" y="2639157"/>
            <a:ext cx="576000" cy="31979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0" name="文本框 109"/>
          <p:cNvSpPr txBox="1"/>
          <p:nvPr>
            <p:custDataLst>
              <p:tags r:id="rId11"/>
            </p:custDataLst>
          </p:nvPr>
        </p:nvSpPr>
        <p:spPr>
          <a:xfrm>
            <a:off x="8592185" y="2994660"/>
            <a:ext cx="613410" cy="2566670"/>
          </a:xfrm>
          <a:prstGeom prst="rect">
            <a:avLst/>
          </a:prstGeom>
          <a:noFill/>
        </p:spPr>
        <p:txBody>
          <a:bodyPr vert="eaVert" wrap="square" rtlCol="0">
            <a:spAutoFit/>
          </a:bodyPr>
          <a:lstStyle/>
          <a:p>
            <a:pPr algn="dist"/>
            <a:r>
              <a:rPr lang="zh-CN" altLang="en-US" sz="28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语言文字运用</a:t>
            </a:r>
            <a:endParaRPr lang="zh-CN" altLang="en-US" sz="28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p:txBody>
      </p:sp>
      <p:sp>
        <p:nvSpPr>
          <p:cNvPr id="111" name="文本框 110"/>
          <p:cNvSpPr txBox="1"/>
          <p:nvPr>
            <p:custDataLst>
              <p:tags r:id="rId12"/>
            </p:custDataLst>
          </p:nvPr>
        </p:nvSpPr>
        <p:spPr>
          <a:xfrm>
            <a:off x="8418875" y="1994008"/>
            <a:ext cx="813043" cy="923330"/>
          </a:xfrm>
          <a:prstGeom prst="rect">
            <a:avLst/>
          </a:prstGeom>
          <a:noFill/>
        </p:spPr>
        <p:txBody>
          <a:bodyPr wrap="none" rtlCol="0">
            <a:spAutoFit/>
          </a:bodyPr>
          <a:lstStyle/>
          <a:p>
            <a:r>
              <a:rPr lang="en-US" altLang="zh-CN" sz="5400" dirty="0">
                <a:solidFill>
                  <a:srgbClr val="000000"/>
                </a:solidFill>
                <a:latin typeface="Colonna" panose="02000503000000000000" pitchFamily="2" charset="0"/>
              </a:rPr>
              <a:t>03</a:t>
            </a:r>
            <a:endParaRPr lang="en-US" altLang="zh-CN" sz="5400" dirty="0">
              <a:solidFill>
                <a:srgbClr val="000000"/>
              </a:solidFill>
              <a:latin typeface="Colonna" panose="02000503000000000000" pitchFamily="2" charset="0"/>
            </a:endParaRPr>
          </a:p>
        </p:txBody>
      </p:sp>
      <p:cxnSp>
        <p:nvCxnSpPr>
          <p:cNvPr id="112" name="直接连接符 111"/>
          <p:cNvCxnSpPr/>
          <p:nvPr>
            <p:custDataLst>
              <p:tags r:id="rId13"/>
            </p:custDataLst>
          </p:nvPr>
        </p:nvCxnSpPr>
        <p:spPr>
          <a:xfrm flipH="1">
            <a:off x="8691373" y="2639157"/>
            <a:ext cx="576000" cy="31979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8" name="文本框 127"/>
          <p:cNvSpPr txBox="1"/>
          <p:nvPr/>
        </p:nvSpPr>
        <p:spPr>
          <a:xfrm>
            <a:off x="3109012" y="2639302"/>
            <a:ext cx="800219" cy="1610284"/>
          </a:xfrm>
          <a:prstGeom prst="rect">
            <a:avLst/>
          </a:prstGeom>
          <a:noFill/>
        </p:spPr>
        <p:txBody>
          <a:bodyPr vert="eaVert" wrap="square" rtlCol="0">
            <a:spAutoFit/>
          </a:bodyPr>
          <a:lstStyle/>
          <a:p>
            <a:pPr algn="dist"/>
            <a:r>
              <a:rPr lang="zh-CN" altLang="en-US" sz="4000" dirty="0">
                <a:solidFill>
                  <a:schemeClr val="accent1"/>
                </a:solidFill>
                <a:effectLst>
                  <a:outerShdw blurRad="38100" dist="38100" dir="2700000" algn="tl">
                    <a:srgbClr val="000000">
                      <a:alpha val="43137"/>
                    </a:srgbClr>
                  </a:outerShdw>
                </a:effectLst>
                <a:latin typeface="方正清刻本悦宋简体" panose="02000000000000000000" pitchFamily="2" charset="-122"/>
                <a:ea typeface="方正清刻本悦宋简体" panose="02000000000000000000" pitchFamily="2" charset="-122"/>
              </a:rPr>
              <a:t>目录</a:t>
            </a:r>
            <a:endParaRPr lang="zh-CN" altLang="en-US" sz="4000" dirty="0">
              <a:solidFill>
                <a:schemeClr val="accent1"/>
              </a:solidFill>
              <a:effectLst>
                <a:outerShdw blurRad="38100" dist="38100" dir="2700000" algn="tl">
                  <a:srgbClr val="000000">
                    <a:alpha val="43137"/>
                  </a:srgbClr>
                </a:outerShdw>
              </a:effectLst>
              <a:latin typeface="方正清刻本悦宋简体" panose="02000000000000000000" pitchFamily="2" charset="-122"/>
              <a:ea typeface="方正清刻本悦宋简体" panose="02000000000000000000" pitchFamily="2" charset="-122"/>
            </a:endParaRPr>
          </a:p>
        </p:txBody>
      </p:sp>
      <p:pic>
        <p:nvPicPr>
          <p:cNvPr id="5" name="图片 4" descr="图标镂空"/>
          <p:cNvPicPr>
            <a:picLocks noChangeAspect="1"/>
          </p:cNvPicPr>
          <p:nvPr>
            <p:custDataLst>
              <p:tags r:id="rId14"/>
            </p:custDataLst>
          </p:nvPr>
        </p:nvPicPr>
        <p:blipFill>
          <a:blip r:embed="rId15"/>
          <a:srcRect l="12064" t="11428" r="12701" b="13975"/>
          <a:stretch>
            <a:fillRect/>
          </a:stretch>
        </p:blipFill>
        <p:spPr>
          <a:xfrm>
            <a:off x="4121150" y="2493645"/>
            <a:ext cx="615315" cy="610870"/>
          </a:xfrm>
          <a:prstGeom prst="rect">
            <a:avLst/>
          </a:prstGeom>
        </p:spPr>
      </p:pic>
      <p:sp>
        <p:nvSpPr>
          <p:cNvPr id="3" name="文本框 2"/>
          <p:cNvSpPr txBox="1"/>
          <p:nvPr>
            <p:custDataLst>
              <p:tags r:id="rId16"/>
            </p:custDataLst>
          </p:nvPr>
        </p:nvSpPr>
        <p:spPr>
          <a:xfrm>
            <a:off x="9966325" y="76835"/>
            <a:ext cx="2023745" cy="460375"/>
          </a:xfrm>
          <a:prstGeom prst="rect">
            <a:avLst/>
          </a:prstGeom>
          <a:solidFill>
            <a:schemeClr val="accent2">
              <a:lumMod val="40000"/>
              <a:lumOff val="60000"/>
            </a:schemeClr>
          </a:solidFill>
        </p:spPr>
        <p:txBody>
          <a:bodyPr wrap="square" rtlCol="0" anchor="t">
            <a:spAutoFit/>
          </a:bodyPr>
          <a:lstStyle/>
          <a:p>
            <a:r>
              <a:rPr lang="zh-CN" altLang="en-US" sz="2400" b="1" dirty="0">
                <a:solidFill>
                  <a:schemeClr val="tx1">
                    <a:lumMod val="85000"/>
                    <a:lumOff val="15000"/>
                  </a:schemeClr>
                </a:solidFill>
                <a:latin typeface="仿宋" panose="02010609060101010101" charset="-122"/>
                <a:ea typeface="仿宋" panose="02010609060101010101" charset="-122"/>
                <a:cs typeface="仿宋" panose="02010609060101010101" charset="-122"/>
                <a:sym typeface="+mn-ea"/>
              </a:rPr>
              <a:t>苏派高中语文</a:t>
            </a:r>
            <a:endParaRPr lang="zh-CN" altLang="en-US" sz="2400" b="1" dirty="0">
              <a:solidFill>
                <a:schemeClr val="tx1">
                  <a:lumMod val="85000"/>
                  <a:lumOff val="15000"/>
                </a:schemeClr>
              </a:solidFill>
              <a:latin typeface="仿宋" panose="02010609060101010101" charset="-122"/>
              <a:ea typeface="仿宋" panose="02010609060101010101" charset="-122"/>
              <a:cs typeface="仿宋" panose="02010609060101010101" charset="-122"/>
              <a:sym typeface="+mn-ea"/>
            </a:endParaRPr>
          </a:p>
        </p:txBody>
      </p:sp>
      <p:pic>
        <p:nvPicPr>
          <p:cNvPr id="160" name="图片 159"/>
          <p:cNvPicPr/>
          <p:nvPr/>
        </p:nvPicPr>
        <p:blipFill>
          <a:blip r:embed="rId17"/>
          <a:srcRect t="13703"/>
          <a:stretch>
            <a:fillRect/>
          </a:stretch>
        </p:blipFill>
        <p:spPr>
          <a:xfrm>
            <a:off x="464185" y="1918970"/>
            <a:ext cx="3076575" cy="4864100"/>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tx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smtClean="0">
              <a:solidFill>
                <a:schemeClr val="tx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247015" y="701040"/>
            <a:ext cx="11663045" cy="835025"/>
          </a:xfrm>
          <a:prstGeom prst="rect">
            <a:avLst/>
          </a:prstGeom>
          <a:noFill/>
          <a:ln>
            <a:solidFill>
              <a:schemeClr val="accent1"/>
            </a:solidFill>
          </a:ln>
        </p:spPr>
        <p:txBody>
          <a:bodyPr wrap="square" rtlCol="0" anchor="t">
            <a:noAutofit/>
          </a:bodyPr>
          <a:p>
            <a:pPr lvl="0" indent="457200" algn="l">
              <a:buClrTx/>
              <a:buSzTx/>
              <a:buFontTx/>
            </a:pPr>
            <a:r>
              <a:rPr lang="en-US" altLang="zh-CN" sz="2800" b="1">
                <a:latin typeface="楷体" panose="02010609060101010101" charset="-122"/>
                <a:ea typeface="楷体" panose="02010609060101010101" charset="-122"/>
                <a:cs typeface="楷体" panose="02010609060101010101" charset="-122"/>
                <a:sym typeface="+mn-ea"/>
              </a:rPr>
              <a:t>8.</a:t>
            </a:r>
            <a:r>
              <a:rPr lang="zh-CN" altLang="en-US" sz="2800" b="1">
                <a:latin typeface="楷体" panose="02010609060101010101" charset="-122"/>
                <a:ea typeface="楷体" panose="02010609060101010101" charset="-122"/>
                <a:cs typeface="楷体" panose="02010609060101010101" charset="-122"/>
                <a:sym typeface="+mn-ea"/>
              </a:rPr>
              <a:t>标题</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活宝</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highlight>
                  <a:srgbClr val="FFFF00"/>
                </a:highlight>
                <a:latin typeface="楷体" panose="02010609060101010101" charset="-122"/>
                <a:ea typeface="楷体" panose="02010609060101010101" charset="-122"/>
                <a:cs typeface="楷体" panose="02010609060101010101" charset="-122"/>
                <a:sym typeface="+mn-ea"/>
              </a:rPr>
              <a:t>含义丰富</a:t>
            </a:r>
            <a:r>
              <a:rPr lang="zh-CN" altLang="en-US" sz="2800" b="1">
                <a:latin typeface="楷体" panose="02010609060101010101" charset="-122"/>
                <a:ea typeface="楷体" panose="02010609060101010101" charset="-122"/>
                <a:cs typeface="楷体" panose="02010609060101010101" charset="-122"/>
                <a:sym typeface="+mn-ea"/>
              </a:rPr>
              <a:t>，请结合文本加以分析。（</a:t>
            </a:r>
            <a:r>
              <a:rPr lang="en-US" altLang="zh-CN" sz="2800" b="1">
                <a:latin typeface="楷体" panose="02010609060101010101" charset="-122"/>
                <a:ea typeface="楷体" panose="02010609060101010101" charset="-122"/>
                <a:cs typeface="楷体" panose="02010609060101010101" charset="-122"/>
                <a:sym typeface="+mn-ea"/>
              </a:rPr>
              <a:t>4</a:t>
            </a:r>
            <a:r>
              <a:rPr lang="zh-CN" altLang="en-US" sz="2800" b="1">
                <a:latin typeface="楷体" panose="02010609060101010101" charset="-122"/>
                <a:ea typeface="楷体" panose="02010609060101010101" charset="-122"/>
                <a:cs typeface="楷体" panose="02010609060101010101" charset="-122"/>
                <a:sym typeface="+mn-ea"/>
              </a:rPr>
              <a:t>分）</a:t>
            </a:r>
            <a:endParaRPr lang="en-US" altLang="zh-CN" sz="2800" b="1">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nvSpPr>
        <p:spPr>
          <a:xfrm>
            <a:off x="9314815" y="4113530"/>
            <a:ext cx="2754630" cy="787400"/>
          </a:xfrm>
          <a:prstGeom prst="rect">
            <a:avLst/>
          </a:prstGeom>
          <a:noFill/>
        </p:spPr>
        <p:txBody>
          <a:bodyPr wrap="square" rtlCol="0">
            <a:noAutofit/>
          </a:bodyPr>
          <a:p>
            <a:endParaRPr lang="zh-CN" altLang="en-US" sz="2400" b="1">
              <a:solidFill>
                <a:srgbClr val="C00000"/>
              </a:solidFill>
              <a:latin typeface="宋体" panose="02010600030101010101" pitchFamily="2" charset="-122"/>
              <a:ea typeface="宋体" panose="02010600030101010101" pitchFamily="2" charset="-122"/>
              <a:cs typeface="楷体" panose="02010609060101010101" charset="-122"/>
            </a:endParaRPr>
          </a:p>
        </p:txBody>
      </p:sp>
      <p:sp>
        <p:nvSpPr>
          <p:cNvPr id="4" name="文本框 3"/>
          <p:cNvSpPr txBox="1"/>
          <p:nvPr/>
        </p:nvSpPr>
        <p:spPr>
          <a:xfrm>
            <a:off x="247015" y="2023745"/>
            <a:ext cx="11478260" cy="4686300"/>
          </a:xfrm>
          <a:prstGeom prst="rect">
            <a:avLst/>
          </a:prstGeom>
          <a:noFill/>
          <a:ln>
            <a:solidFill>
              <a:schemeClr val="accent1"/>
            </a:solidFill>
          </a:ln>
        </p:spPr>
        <p:txBody>
          <a:bodyPr wrap="square" rtlCol="0" anchor="t">
            <a:noAutofit/>
          </a:bodyPr>
          <a:p>
            <a:pPr lvl="0" indent="457200" algn="l">
              <a:buClrTx/>
              <a:buSzTx/>
              <a:buFontTx/>
            </a:pPr>
            <a:r>
              <a:rPr lang="zh-CN" sz="2400" dirty="0">
                <a:solidFill>
                  <a:srgbClr val="000000"/>
                </a:solidFill>
                <a:ea typeface="宋体" panose="02010600030101010101" pitchFamily="2" charset="-122"/>
                <a:sym typeface="+mn-ea"/>
              </a:rPr>
              <a:t>【</a:t>
            </a:r>
            <a:r>
              <a:rPr lang="zh-CN" sz="2400" dirty="0">
                <a:solidFill>
                  <a:srgbClr val="000000"/>
                </a:solidFill>
                <a:ea typeface="黑体" panose="02010609060101010101" charset="-122"/>
                <a:sym typeface="+mn-ea"/>
              </a:rPr>
              <a:t>考查目标】</a:t>
            </a:r>
            <a:r>
              <a:rPr lang="zh-CN" altLang="zh-CN" sz="2400" b="1" dirty="0">
                <a:latin typeface="仿宋" panose="02010609060101010101" charset="-122"/>
                <a:ea typeface="仿宋" panose="02010609060101010101" charset="-122"/>
                <a:cs typeface="仿宋" panose="02010609060101010101" charset="-122"/>
                <a:sym typeface="+mn-ea"/>
              </a:rPr>
              <a:t>本题考查学生</a:t>
            </a:r>
            <a:r>
              <a:rPr lang="zh-CN" altLang="en-US" sz="2400" b="1" dirty="0">
                <a:latin typeface="仿宋" panose="02010609060101010101" charset="-122"/>
                <a:ea typeface="仿宋" panose="02010609060101010101" charset="-122"/>
                <a:cs typeface="仿宋" panose="02010609060101010101" charset="-122"/>
                <a:sym typeface="+mn-ea"/>
              </a:rPr>
              <a:t>理解分析文本的能力</a:t>
            </a:r>
            <a:r>
              <a:rPr lang="zh-CN" altLang="zh-CN" sz="2400" b="1" dirty="0">
                <a:latin typeface="仿宋" panose="02010609060101010101" charset="-122"/>
                <a:ea typeface="仿宋" panose="02010609060101010101" charset="-122"/>
                <a:cs typeface="仿宋" panose="02010609060101010101" charset="-122"/>
                <a:sym typeface="+mn-ea"/>
              </a:rPr>
              <a:t>。</a:t>
            </a:r>
            <a:r>
              <a:rPr lang="en-US" sz="2400" dirty="0">
                <a:solidFill>
                  <a:srgbClr val="000000"/>
                </a:solidFill>
                <a:latin typeface="宋体" panose="02010600030101010101" pitchFamily="2" charset="-122"/>
                <a:sym typeface="+mn-ea"/>
              </a:rPr>
              <a:t>  </a:t>
            </a:r>
            <a:endParaRPr lang="en-US" sz="2400" dirty="0">
              <a:solidFill>
                <a:srgbClr val="000000"/>
              </a:solidFill>
              <a:latin typeface="宋体" panose="02010600030101010101" pitchFamily="2" charset="-122"/>
              <a:sym typeface="+mn-ea"/>
            </a:endParaRPr>
          </a:p>
          <a:p>
            <a:pPr lvl="0" indent="457200" algn="l">
              <a:buClrTx/>
              <a:buSzTx/>
              <a:buFontTx/>
            </a:pPr>
            <a:r>
              <a:rPr lang="zh-CN" sz="2400">
                <a:solidFill>
                  <a:srgbClr val="000000"/>
                </a:solidFill>
                <a:ea typeface="黑体" panose="02010609060101010101" charset="-122"/>
                <a:sym typeface="+mn-ea"/>
              </a:rPr>
              <a:t>【解题思路】</a:t>
            </a:r>
            <a:endParaRPr lang="zh-CN" sz="2400" b="0">
              <a:solidFill>
                <a:srgbClr val="000000"/>
              </a:solidFill>
              <a:ea typeface="黑体" panose="02010609060101010101" charset="-122"/>
            </a:endParaRPr>
          </a:p>
          <a:p>
            <a:pPr lvl="0" indent="457200" algn="l">
              <a:buClrTx/>
              <a:buSzTx/>
              <a:buFontTx/>
            </a:pPr>
            <a:r>
              <a:rPr lang="zh-CN" altLang="en-US" sz="2400" dirty="0">
                <a:solidFill>
                  <a:srgbClr val="000000"/>
                </a:solidFill>
                <a:ea typeface="黑体" panose="02010609060101010101" charset="-122"/>
                <a:sym typeface="+mn-ea"/>
              </a:rPr>
              <a:t>回答小说题目含义的题目时，通常需要结合小说的主题、情节、人物和象征意义等方面进行分析。</a:t>
            </a:r>
            <a:endParaRPr lang="zh-CN" altLang="en-US" sz="2400" dirty="0">
              <a:solidFill>
                <a:srgbClr val="000000"/>
              </a:solidFill>
              <a:ea typeface="黑体" panose="02010609060101010101" charset="-122"/>
              <a:sym typeface="+mn-ea"/>
            </a:endParaRPr>
          </a:p>
          <a:p>
            <a:pPr lvl="0" indent="457200" algn="l">
              <a:buClrTx/>
              <a:buSzTx/>
              <a:buFontTx/>
            </a:pPr>
            <a:r>
              <a:rPr lang="zh-CN" sz="2400" dirty="0">
                <a:solidFill>
                  <a:srgbClr val="000000"/>
                </a:solidFill>
                <a:ea typeface="黑体" panose="02010609060101010101" charset="-122"/>
                <a:sym typeface="+mn-ea"/>
              </a:rPr>
              <a:t>【参考答案】</a:t>
            </a:r>
            <a:endParaRPr lang="en-US" altLang="zh-CN" sz="2400" dirty="0">
              <a:latin typeface="仿宋" panose="02010609060101010101" charset="-122"/>
              <a:ea typeface="仿宋" panose="02010609060101010101" charset="-122"/>
              <a:sym typeface="+mn-ea"/>
            </a:endParaRPr>
          </a:p>
          <a:p>
            <a:pPr lvl="0" indent="457200" algn="l">
              <a:buClrTx/>
              <a:buSzTx/>
              <a:buFontTx/>
              <a:buNone/>
            </a:pPr>
            <a:r>
              <a:rPr lang="zh-CN" altLang="en-US" sz="2400" b="1" dirty="0">
                <a:solidFill>
                  <a:srgbClr val="FF0000"/>
                </a:solidFill>
                <a:latin typeface="仿宋" panose="02010609060101010101" charset="-122"/>
                <a:ea typeface="仿宋" panose="02010609060101010101" charset="-122"/>
                <a:sym typeface="+mn-ea"/>
              </a:rPr>
              <a:t>①能在地底下跑的宝，这是民间的活宝；（1分）</a:t>
            </a:r>
            <a:endParaRPr lang="zh-CN" altLang="en-US" sz="2400" b="1" dirty="0">
              <a:solidFill>
                <a:srgbClr val="FF0000"/>
              </a:solidFill>
              <a:latin typeface="仿宋" panose="02010609060101010101" charset="-122"/>
              <a:ea typeface="仿宋" panose="02010609060101010101" charset="-122"/>
              <a:sym typeface="+mn-ea"/>
            </a:endParaRPr>
          </a:p>
          <a:p>
            <a:pPr lvl="0" indent="457200" algn="l">
              <a:buClrTx/>
              <a:buSzTx/>
              <a:buFontTx/>
              <a:buNone/>
            </a:pPr>
            <a:r>
              <a:rPr lang="zh-CN" altLang="en-US" sz="2400" b="1" dirty="0">
                <a:solidFill>
                  <a:srgbClr val="FF0000"/>
                </a:solidFill>
                <a:latin typeface="仿宋" panose="02010609060101010101" charset="-122"/>
                <a:ea typeface="仿宋" panose="02010609060101010101" charset="-122"/>
                <a:sym typeface="+mn-ea"/>
              </a:rPr>
              <a:t>②当人们笃信活宝存在，并为得到它而不择手段时，活宝就成了一种欲望；（1分）</a:t>
            </a:r>
            <a:endParaRPr lang="zh-CN" altLang="en-US" sz="2400" b="1" dirty="0">
              <a:solidFill>
                <a:srgbClr val="FF0000"/>
              </a:solidFill>
              <a:latin typeface="仿宋" panose="02010609060101010101" charset="-122"/>
              <a:ea typeface="仿宋" panose="02010609060101010101" charset="-122"/>
              <a:sym typeface="+mn-ea"/>
            </a:endParaRPr>
          </a:p>
          <a:p>
            <a:pPr lvl="0" indent="457200" algn="l">
              <a:buClrTx/>
              <a:buSzTx/>
              <a:buFontTx/>
              <a:buNone/>
            </a:pPr>
            <a:r>
              <a:rPr lang="zh-CN" altLang="en-US" sz="2400" b="1" dirty="0">
                <a:solidFill>
                  <a:srgbClr val="FF0000"/>
                </a:solidFill>
                <a:latin typeface="仿宋" panose="02010609060101010101" charset="-122"/>
                <a:ea typeface="仿宋" panose="02010609060101010101" charset="-122"/>
                <a:sym typeface="+mn-ea"/>
              </a:rPr>
              <a:t>③“活宝”常用于讽刺滑稽可笑的人，小说中指那些掉入欲望陷阱的人。（2分）</a:t>
            </a:r>
            <a:endParaRPr lang="zh-CN" altLang="en-US" sz="2400" b="1" dirty="0">
              <a:solidFill>
                <a:srgbClr val="FF0000"/>
              </a:solidFill>
              <a:latin typeface="仿宋" panose="02010609060101010101" charset="-122"/>
              <a:ea typeface="仿宋" panose="02010609060101010101" charset="-122"/>
              <a:sym typeface="+mn-ea"/>
            </a:endParaRPr>
          </a:p>
          <a:p>
            <a:pPr lvl="0" indent="457200" algn="l">
              <a:buClrTx/>
              <a:buSzTx/>
              <a:buFontTx/>
            </a:pPr>
            <a:r>
              <a:rPr lang="zh-CN" altLang="en-US" sz="2400">
                <a:solidFill>
                  <a:srgbClr val="000000"/>
                </a:solidFill>
                <a:latin typeface="宋体" panose="02010600030101010101" pitchFamily="2" charset="-122"/>
                <a:ea typeface="黑体" panose="02010609060101010101" charset="-122"/>
                <a:sym typeface="+mn-ea"/>
              </a:rPr>
              <a:t>【评分标准】</a:t>
            </a:r>
            <a:endParaRPr lang="en-US" altLang="zh-CN" sz="2400">
              <a:solidFill>
                <a:srgbClr val="000000"/>
              </a:solidFill>
              <a:latin typeface="宋体" panose="02010600030101010101" pitchFamily="2" charset="-122"/>
              <a:ea typeface="宋体" panose="02010600030101010101" pitchFamily="2" charset="-122"/>
              <a:sym typeface="+mn-ea"/>
            </a:endParaRPr>
          </a:p>
          <a:p>
            <a:pPr lvl="0" indent="457200" algn="l">
              <a:buClrTx/>
              <a:buSzTx/>
              <a:buFontTx/>
            </a:pPr>
            <a:r>
              <a:rPr lang="zh-CN" altLang="en-US" sz="2400" b="1">
                <a:latin typeface="楷体" panose="02010609060101010101" charset="-122"/>
                <a:ea typeface="楷体" panose="02010609060101010101" charset="-122"/>
                <a:cs typeface="楷体" panose="02010609060101010101" charset="-122"/>
                <a:sym typeface="+mn-ea"/>
              </a:rPr>
              <a:t>第</a:t>
            </a:r>
            <a:r>
              <a:rPr lang="en-US" altLang="en-US" sz="2400" b="1">
                <a:latin typeface="楷体" panose="02010609060101010101" charset="-122"/>
                <a:ea typeface="楷体" panose="02010609060101010101" charset="-122"/>
                <a:cs typeface="楷体" panose="02010609060101010101" charset="-122"/>
                <a:sym typeface="+mn-ea"/>
              </a:rPr>
              <a:t>①</a:t>
            </a:r>
            <a:r>
              <a:rPr lang="zh-CN" altLang="en-US" sz="2400" b="1">
                <a:latin typeface="楷体" panose="02010609060101010101" charset="-122"/>
                <a:ea typeface="楷体" panose="02010609060101010101" charset="-122"/>
                <a:cs typeface="楷体" panose="02010609060101010101" charset="-122"/>
                <a:sym typeface="+mn-ea"/>
              </a:rPr>
              <a:t>、第</a:t>
            </a:r>
            <a:r>
              <a:rPr lang="en-US" altLang="en-US" sz="2400" b="1">
                <a:latin typeface="楷体" panose="02010609060101010101" charset="-122"/>
                <a:ea typeface="楷体" panose="02010609060101010101" charset="-122"/>
                <a:cs typeface="楷体" panose="02010609060101010101" charset="-122"/>
                <a:sym typeface="+mn-ea"/>
              </a:rPr>
              <a:t>②</a:t>
            </a:r>
            <a:r>
              <a:rPr lang="zh-CN" altLang="en-US" sz="2400" b="1">
                <a:latin typeface="楷体" panose="02010609060101010101" charset="-122"/>
                <a:ea typeface="楷体" panose="02010609060101010101" charset="-122"/>
                <a:cs typeface="楷体" panose="02010609060101010101" charset="-122"/>
                <a:sym typeface="+mn-ea"/>
              </a:rPr>
              <a:t>点各</a:t>
            </a:r>
            <a:r>
              <a:rPr lang="en-US" altLang="zh-CN" sz="2400" b="1">
                <a:latin typeface="楷体" panose="02010609060101010101" charset="-122"/>
                <a:ea typeface="楷体" panose="02010609060101010101" charset="-122"/>
                <a:cs typeface="楷体" panose="02010609060101010101" charset="-122"/>
                <a:sym typeface="+mn-ea"/>
              </a:rPr>
              <a:t>1</a:t>
            </a:r>
            <a:r>
              <a:rPr lang="zh-CN" altLang="en-US" sz="2400" b="1">
                <a:latin typeface="楷体" panose="02010609060101010101" charset="-122"/>
                <a:ea typeface="楷体" panose="02010609060101010101" charset="-122"/>
                <a:cs typeface="楷体" panose="02010609060101010101" charset="-122"/>
                <a:sym typeface="+mn-ea"/>
              </a:rPr>
              <a:t>分，第</a:t>
            </a:r>
            <a:r>
              <a:rPr lang="en-US" altLang="en-US" sz="2400" b="1">
                <a:latin typeface="楷体" panose="02010609060101010101" charset="-122"/>
                <a:ea typeface="楷体" panose="02010609060101010101" charset="-122"/>
                <a:cs typeface="楷体" panose="02010609060101010101" charset="-122"/>
                <a:sym typeface="+mn-ea"/>
              </a:rPr>
              <a:t>③</a:t>
            </a:r>
            <a:r>
              <a:rPr lang="zh-CN" altLang="en-US" sz="2400" b="1">
                <a:latin typeface="楷体" panose="02010609060101010101" charset="-122"/>
                <a:ea typeface="楷体" panose="02010609060101010101" charset="-122"/>
                <a:cs typeface="楷体" panose="02010609060101010101" charset="-122"/>
                <a:sym typeface="+mn-ea"/>
              </a:rPr>
              <a:t>点</a:t>
            </a:r>
            <a:r>
              <a:rPr lang="en-US" altLang="zh-CN" sz="2400" b="1">
                <a:latin typeface="楷体" panose="02010609060101010101" charset="-122"/>
                <a:ea typeface="楷体" panose="02010609060101010101" charset="-122"/>
                <a:cs typeface="楷体" panose="02010609060101010101" charset="-122"/>
                <a:sym typeface="+mn-ea"/>
              </a:rPr>
              <a:t>2</a:t>
            </a:r>
            <a:r>
              <a:rPr lang="zh-CN" altLang="en-US" sz="2400" b="1">
                <a:latin typeface="楷体" panose="02010609060101010101" charset="-122"/>
                <a:ea typeface="楷体" panose="02010609060101010101" charset="-122"/>
                <a:cs typeface="楷体" panose="02010609060101010101" charset="-122"/>
                <a:sym typeface="+mn-ea"/>
              </a:rPr>
              <a:t>分，意思对即可。如有其他答案，言之成理可酌情赋分。</a:t>
            </a:r>
            <a:endParaRPr lang="en-US" altLang="zh-CN" sz="2400" b="1">
              <a:latin typeface="楷体" panose="02010609060101010101" charset="-122"/>
              <a:ea typeface="楷体" panose="02010609060101010101" charset="-122"/>
              <a:cs typeface="楷体" panose="02010609060101010101" charset="-122"/>
              <a:sym typeface="+mn-ea"/>
            </a:endParaRPr>
          </a:p>
        </p:txBody>
      </p:sp>
      <p:sp>
        <p:nvSpPr>
          <p:cNvPr id="5" name="文本框 4"/>
          <p:cNvSpPr txBox="1"/>
          <p:nvPr>
            <p:custDataLst>
              <p:tags r:id="rId2"/>
            </p:custDataLst>
          </p:nvPr>
        </p:nvSpPr>
        <p:spPr>
          <a:xfrm>
            <a:off x="2489945" y="128905"/>
            <a:ext cx="1078230" cy="337185"/>
          </a:xfrm>
          <a:prstGeom prst="rect">
            <a:avLst/>
          </a:prstGeom>
          <a:solidFill>
            <a:schemeClr val="accent1">
              <a:lumMod val="20000"/>
              <a:lumOff val="80000"/>
            </a:schemeClr>
          </a:solidFill>
        </p:spPr>
        <p:txBody>
          <a:bodyPr wrap="square" rtlCol="0">
            <a:spAutoFit/>
          </a:bodyPr>
          <a:p>
            <a:pPr algn="ctr"/>
            <a:r>
              <a:rPr lang="zh-CN" sz="1600" dirty="0">
                <a:solidFill>
                  <a:srgbClr val="000000"/>
                </a:solidFill>
                <a:ea typeface="黑体" panose="02010609060101010101" charset="-122"/>
                <a:sym typeface="+mn-ea"/>
              </a:rPr>
              <a:t>主观题</a:t>
            </a:r>
            <a:endParaRPr lang="zh-CN" sz="1600" dirty="0">
              <a:solidFill>
                <a:srgbClr val="000000"/>
              </a:solidFill>
              <a:ea typeface="黑体" panose="02010609060101010101" charset="-122"/>
              <a:sym typeface="+mn-ea"/>
            </a:endParaRPr>
          </a:p>
        </p:txBody>
      </p:sp>
      <p:sp>
        <p:nvSpPr>
          <p:cNvPr id="6" name="文本框 5"/>
          <p:cNvSpPr txBox="1"/>
          <p:nvPr>
            <p:custDataLst>
              <p:tags r:id="rId3"/>
            </p:custDataLst>
          </p:nvPr>
        </p:nvSpPr>
        <p:spPr>
          <a:xfrm>
            <a:off x="247125" y="1686560"/>
            <a:ext cx="1078230" cy="337185"/>
          </a:xfrm>
          <a:prstGeom prst="rect">
            <a:avLst/>
          </a:prstGeom>
          <a:solidFill>
            <a:schemeClr val="accent1">
              <a:lumMod val="20000"/>
              <a:lumOff val="80000"/>
            </a:schemeClr>
          </a:solidFill>
        </p:spPr>
        <p:txBody>
          <a:bodyPr wrap="square" rtlCol="0">
            <a:spAutoFit/>
          </a:bodyPr>
          <a:lstStyle/>
          <a:p>
            <a:pPr algn="ctr"/>
            <a:r>
              <a:rPr lang="zh-CN" sz="1600" dirty="0">
                <a:solidFill>
                  <a:srgbClr val="000000"/>
                </a:solidFill>
                <a:ea typeface="黑体" panose="02010609060101010101" charset="-122"/>
                <a:sym typeface="+mn-ea"/>
              </a:rPr>
              <a:t>试题</a:t>
            </a:r>
            <a:r>
              <a:rPr lang="zh-CN" sz="1600" dirty="0">
                <a:solidFill>
                  <a:srgbClr val="000000"/>
                </a:solidFill>
                <a:ea typeface="黑体" panose="02010609060101010101" charset="-122"/>
                <a:sym typeface="+mn-ea"/>
              </a:rPr>
              <a:t>分析</a:t>
            </a:r>
            <a:endParaRPr lang="zh-CN" sz="1600" dirty="0">
              <a:solidFill>
                <a:srgbClr val="000000"/>
              </a:solidFill>
              <a:ea typeface="黑体" panose="0201060906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2000"/>
                                        <p:tgtEl>
                                          <p:spTgt spid="4">
                                            <p:txEl>
                                              <p:pRg st="1" end="1"/>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ox(in)">
                                      <p:cBhvr>
                                        <p:cTn id="15" dur="20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box(in)">
                                      <p:cBhvr>
                                        <p:cTn id="20" dur="2000"/>
                                        <p:tgtEl>
                                          <p:spTgt spid="4">
                                            <p:txEl>
                                              <p:pRg st="4" end="4"/>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box(in)">
                                      <p:cBhvr>
                                        <p:cTn id="23" dur="2000"/>
                                        <p:tgtEl>
                                          <p:spTgt spid="4">
                                            <p:txEl>
                                              <p:pRg st="5" end="5"/>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box(in)">
                                      <p:cBhvr>
                                        <p:cTn id="26" dur="2000"/>
                                        <p:tgtEl>
                                          <p:spTgt spid="4">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box(in)">
                                      <p:cBhvr>
                                        <p:cTn id="31" dur="2000"/>
                                        <p:tgtEl>
                                          <p:spTgt spid="4">
                                            <p:txEl>
                                              <p:pRg st="7" end="7"/>
                                            </p:txEl>
                                          </p:spTgt>
                                        </p:tgtEl>
                                      </p:cBhvr>
                                    </p:animEffect>
                                  </p:childTnLst>
                                </p:cTn>
                              </p:par>
                              <p:par>
                                <p:cTn id="32" presetID="4" presetClass="entr" presetSubtype="16" fill="hold" nodeType="with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box(in)">
                                      <p:cBhvr>
                                        <p:cTn id="34"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tx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smtClean="0">
              <a:solidFill>
                <a:schemeClr val="tx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247015" y="701040"/>
            <a:ext cx="11679555" cy="5901055"/>
          </a:xfrm>
          <a:prstGeom prst="rect">
            <a:avLst/>
          </a:prstGeom>
          <a:noFill/>
          <a:ln>
            <a:solidFill>
              <a:schemeClr val="accent1"/>
            </a:solidFill>
          </a:ln>
        </p:spPr>
        <p:txBody>
          <a:bodyPr wrap="square" rtlCol="0" anchor="t">
            <a:noAutofit/>
          </a:bodyPr>
          <a:p>
            <a:pPr lvl="0" indent="457200" algn="l">
              <a:buClrTx/>
              <a:buSzTx/>
              <a:buFontTx/>
            </a:pPr>
            <a:r>
              <a:rPr lang="zh-CN" altLang="en-US" sz="2800" b="1">
                <a:latin typeface="楷体" panose="02010609060101010101" charset="-122"/>
                <a:ea typeface="楷体" panose="02010609060101010101" charset="-122"/>
                <a:cs typeface="楷体" panose="02010609060101010101" charset="-122"/>
                <a:sym typeface="+mn-ea"/>
              </a:rPr>
              <a:t>链接高考：《石门阵》（</a:t>
            </a:r>
            <a:r>
              <a:rPr lang="en-US" altLang="zh-CN" sz="2800" b="1">
                <a:latin typeface="楷体" panose="02010609060101010101" charset="-122"/>
                <a:ea typeface="楷体" panose="02010609060101010101" charset="-122"/>
                <a:cs typeface="楷体" panose="02010609060101010101" charset="-122"/>
                <a:sym typeface="+mn-ea"/>
              </a:rPr>
              <a:t>2021·</a:t>
            </a:r>
            <a:r>
              <a:rPr lang="zh-CN" altLang="en-US" sz="2800" b="1">
                <a:latin typeface="楷体" panose="02010609060101010101" charset="-122"/>
                <a:ea typeface="楷体" panose="02010609060101010101" charset="-122"/>
                <a:cs typeface="楷体" panose="02010609060101010101" charset="-122"/>
                <a:sym typeface="+mn-ea"/>
              </a:rPr>
              <a:t>新高考</a:t>
            </a:r>
            <a:r>
              <a:rPr lang="en-US" altLang="en-US" sz="2800" b="1">
                <a:latin typeface="楷体" panose="02010609060101010101" charset="-122"/>
                <a:ea typeface="楷体" panose="02010609060101010101" charset="-122"/>
                <a:cs typeface="楷体" panose="02010609060101010101" charset="-122"/>
                <a:sym typeface="+mn-ea"/>
              </a:rPr>
              <a:t>Ⅰ</a:t>
            </a:r>
            <a:r>
              <a:rPr lang="zh-CN" altLang="en-US" sz="2800" b="1">
                <a:latin typeface="楷体" panose="02010609060101010101" charset="-122"/>
                <a:ea typeface="楷体" panose="02010609060101010101" charset="-122"/>
                <a:cs typeface="楷体" panose="02010609060101010101" charset="-122"/>
                <a:sym typeface="+mn-ea"/>
              </a:rPr>
              <a:t>卷）</a:t>
            </a:r>
            <a:endParaRPr lang="zh-CN" altLang="en-US" sz="28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en-US" altLang="zh-CN" sz="2800" b="1">
                <a:latin typeface="楷体" panose="02010609060101010101" charset="-122"/>
                <a:ea typeface="楷体" panose="02010609060101010101" charset="-122"/>
                <a:cs typeface="楷体" panose="02010609060101010101" charset="-122"/>
                <a:sym typeface="+mn-ea"/>
              </a:rPr>
              <a:t>9</a:t>
            </a:r>
            <a:r>
              <a:rPr lang="zh-CN" altLang="en-US" sz="2800" b="1">
                <a:latin typeface="楷体" panose="02010609060101010101" charset="-122"/>
                <a:ea typeface="楷体" panose="02010609060101010101" charset="-122"/>
                <a:cs typeface="楷体" panose="02010609060101010101" charset="-122"/>
                <a:sym typeface="+mn-ea"/>
              </a:rPr>
              <a:t>．小说中多次出现的</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门</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，在不同层面有</a:t>
            </a:r>
            <a:r>
              <a:rPr lang="zh-CN" altLang="en-US" sz="2800" b="1">
                <a:highlight>
                  <a:srgbClr val="FFFF00"/>
                </a:highlight>
                <a:latin typeface="楷体" panose="02010609060101010101" charset="-122"/>
                <a:ea typeface="楷体" panose="02010609060101010101" charset="-122"/>
                <a:cs typeface="楷体" panose="02010609060101010101" charset="-122"/>
                <a:sym typeface="+mn-ea"/>
              </a:rPr>
              <a:t>不同含义</a:t>
            </a:r>
            <a:r>
              <a:rPr lang="zh-CN" altLang="en-US" sz="2800" b="1">
                <a:latin typeface="楷体" panose="02010609060101010101" charset="-122"/>
                <a:ea typeface="楷体" panose="02010609060101010101" charset="-122"/>
                <a:cs typeface="楷体" panose="02010609060101010101" charset="-122"/>
                <a:sym typeface="+mn-ea"/>
              </a:rPr>
              <a:t>，请结合文本加以分析。</a:t>
            </a:r>
            <a:endParaRPr lang="zh-CN" altLang="en-US" sz="28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zh-CN" sz="2800" dirty="0">
                <a:solidFill>
                  <a:srgbClr val="000000"/>
                </a:solidFill>
                <a:ea typeface="黑体" panose="02010609060101010101" charset="-122"/>
                <a:sym typeface="+mn-ea"/>
              </a:rPr>
              <a:t>【答案】</a:t>
            </a:r>
            <a:endParaRPr lang="en-US" altLang="zh-CN" sz="2800" dirty="0">
              <a:latin typeface="仿宋" panose="02010609060101010101" charset="-122"/>
              <a:ea typeface="仿宋" panose="02010609060101010101" charset="-122"/>
              <a:sym typeface="+mn-ea"/>
            </a:endParaRPr>
          </a:p>
          <a:p>
            <a:pPr lvl="0" indent="457200" algn="l">
              <a:buClrTx/>
              <a:buSzTx/>
              <a:buFontTx/>
            </a:pPr>
            <a:r>
              <a:rPr lang="en-US" altLang="en-US" sz="2800" b="1">
                <a:latin typeface="楷体" panose="02010609060101010101" charset="-122"/>
                <a:ea typeface="楷体" panose="02010609060101010101" charset="-122"/>
                <a:cs typeface="楷体" panose="02010609060101010101" charset="-122"/>
                <a:sym typeface="+mn-ea"/>
              </a:rPr>
              <a:t>①</a:t>
            </a:r>
            <a:r>
              <a:rPr lang="zh-CN" altLang="en-US" sz="2800" b="1">
                <a:latin typeface="楷体" panose="02010609060101010101" charset="-122"/>
                <a:ea typeface="楷体" panose="02010609060101010101" charset="-122"/>
                <a:cs typeface="楷体" panose="02010609060101010101" charset="-122"/>
                <a:sym typeface="+mn-ea"/>
              </a:rPr>
              <a:t>现实生活中的门是木头门，洪子店村民以砖头堵门；（</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本义</a:t>
            </a:r>
            <a:r>
              <a:rPr lang="zh-CN" altLang="en-US" sz="2800" b="1">
                <a:latin typeface="楷体" panose="02010609060101010101" charset="-122"/>
                <a:ea typeface="楷体" panose="02010609060101010101" charset="-122"/>
                <a:cs typeface="楷体" panose="02010609060101010101" charset="-122"/>
                <a:sym typeface="+mn-ea"/>
              </a:rPr>
              <a:t>）</a:t>
            </a:r>
            <a:endParaRPr lang="zh-CN" altLang="en-US" sz="28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en-US" altLang="en-US" sz="2800" b="1">
                <a:latin typeface="楷体" panose="02010609060101010101" charset="-122"/>
                <a:ea typeface="楷体" panose="02010609060101010101" charset="-122"/>
                <a:cs typeface="楷体" panose="02010609060101010101" charset="-122"/>
                <a:sym typeface="+mn-ea"/>
              </a:rPr>
              <a:t>②</a:t>
            </a:r>
            <a:r>
              <a:rPr lang="zh-CN" altLang="en-US" sz="2800" b="1">
                <a:latin typeface="楷体" panose="02010609060101010101" charset="-122"/>
                <a:ea typeface="楷体" panose="02010609060101010101" charset="-122"/>
                <a:cs typeface="楷体" panose="02010609060101010101" charset="-122"/>
                <a:sym typeface="+mn-ea"/>
              </a:rPr>
              <a:t>在王木匠的故事加工中，砖头门变成了</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石头门</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，战斗故事随之变成了传奇的</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石门阵</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引申义</a:t>
            </a:r>
            <a:r>
              <a:rPr lang="zh-CN" altLang="en-US" sz="2800" b="1">
                <a:latin typeface="楷体" panose="02010609060101010101" charset="-122"/>
                <a:ea typeface="楷体" panose="02010609060101010101" charset="-122"/>
                <a:cs typeface="楷体" panose="02010609060101010101" charset="-122"/>
                <a:sym typeface="+mn-ea"/>
              </a:rPr>
              <a:t>）</a:t>
            </a:r>
            <a:endParaRPr lang="zh-CN" altLang="en-US" sz="28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en-US" altLang="en-US" sz="2800" b="1">
                <a:latin typeface="楷体" panose="02010609060101010101" charset="-122"/>
                <a:ea typeface="楷体" panose="02010609060101010101" charset="-122"/>
                <a:cs typeface="楷体" panose="02010609060101010101" charset="-122"/>
                <a:sym typeface="+mn-ea"/>
              </a:rPr>
              <a:t>③</a:t>
            </a:r>
            <a:r>
              <a:rPr lang="zh-CN" altLang="en-US" sz="2800" b="1">
                <a:latin typeface="楷体" panose="02010609060101010101" charset="-122"/>
                <a:ea typeface="楷体" panose="02010609060101010101" charset="-122"/>
                <a:cs typeface="楷体" panose="02010609060101010101" charset="-122"/>
                <a:sym typeface="+mn-ea"/>
              </a:rPr>
              <a:t>王木匠从现实中明白了</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守住了大门，不用关二门</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的道理，即只有保卫国门，才能守护家门，才有实现</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夜不闭户</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的希望。（</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情感义</a:t>
            </a:r>
            <a:r>
              <a:rPr lang="zh-CN" altLang="en-US" sz="2800" b="1">
                <a:latin typeface="楷体" panose="02010609060101010101" charset="-122"/>
                <a:ea typeface="楷体" panose="02010609060101010101" charset="-122"/>
                <a:cs typeface="楷体" panose="02010609060101010101" charset="-122"/>
                <a:sym typeface="+mn-ea"/>
              </a:rPr>
              <a:t>）</a:t>
            </a:r>
            <a:endParaRPr lang="zh-CN" altLang="en-US" sz="2800" b="1">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custDataLst>
              <p:tags r:id="rId2"/>
            </p:custDataLst>
          </p:nvPr>
        </p:nvSpPr>
        <p:spPr>
          <a:xfrm>
            <a:off x="2616945" y="255905"/>
            <a:ext cx="1078230" cy="337185"/>
          </a:xfrm>
          <a:prstGeom prst="rect">
            <a:avLst/>
          </a:prstGeom>
          <a:solidFill>
            <a:schemeClr val="accent1">
              <a:lumMod val="20000"/>
              <a:lumOff val="80000"/>
            </a:schemeClr>
          </a:solidFill>
        </p:spPr>
        <p:txBody>
          <a:bodyPr wrap="square" rtlCol="0">
            <a:spAutoFit/>
          </a:bodyPr>
          <a:p>
            <a:pPr algn="ctr"/>
            <a:r>
              <a:rPr lang="zh-CN" sz="1600" dirty="0">
                <a:solidFill>
                  <a:srgbClr val="000000"/>
                </a:solidFill>
                <a:ea typeface="黑体" panose="02010609060101010101" charset="-122"/>
                <a:sym typeface="+mn-ea"/>
              </a:rPr>
              <a:t>主观题</a:t>
            </a:r>
            <a:endParaRPr lang="zh-CN" sz="1600" dirty="0">
              <a:solidFill>
                <a:srgbClr val="000000"/>
              </a:solidFill>
              <a:ea typeface="黑体" panose="0201060906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ox(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ox(in)">
                                      <p:cBhvr>
                                        <p:cTn id="12" dur="2000"/>
                                        <p:tgtEl>
                                          <p:spTgt spid="2">
                                            <p:txEl>
                                              <p:pRg st="2" end="2"/>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box(in)">
                                      <p:cBhvr>
                                        <p:cTn id="15" dur="2000"/>
                                        <p:tgtEl>
                                          <p:spTgt spid="2">
                                            <p:txEl>
                                              <p:pRg st="3" end="3"/>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box(in)">
                                      <p:cBhvr>
                                        <p:cTn id="18" dur="2000"/>
                                        <p:tgtEl>
                                          <p:spTgt spid="2">
                                            <p:txEl>
                                              <p:pRg st="4" end="4"/>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box(in)">
                                      <p:cBhvr>
                                        <p:cTn id="21"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tx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smtClean="0">
              <a:solidFill>
                <a:schemeClr val="tx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247015" y="602615"/>
            <a:ext cx="11663045" cy="966470"/>
          </a:xfrm>
          <a:prstGeom prst="rect">
            <a:avLst/>
          </a:prstGeom>
          <a:noFill/>
          <a:ln>
            <a:solidFill>
              <a:schemeClr val="accent1"/>
            </a:solidFill>
          </a:ln>
        </p:spPr>
        <p:txBody>
          <a:bodyPr wrap="square" rtlCol="0" anchor="t">
            <a:noAutofit/>
          </a:bodyPr>
          <a:p>
            <a:pPr lvl="0" indent="457200" algn="l">
              <a:buClrTx/>
              <a:buSzTx/>
              <a:buFontTx/>
            </a:pPr>
            <a:r>
              <a:rPr lang="en-US" altLang="zh-CN" sz="2800" b="1">
                <a:latin typeface="楷体" panose="02010609060101010101" charset="-122"/>
                <a:ea typeface="楷体" panose="02010609060101010101" charset="-122"/>
                <a:cs typeface="楷体" panose="02010609060101010101" charset="-122"/>
                <a:sym typeface="+mn-ea"/>
              </a:rPr>
              <a:t>9.</a:t>
            </a:r>
            <a:r>
              <a:rPr lang="zh-CN" altLang="en-US" sz="2800" b="1">
                <a:latin typeface="楷体" panose="02010609060101010101" charset="-122"/>
                <a:ea typeface="楷体" panose="02010609060101010101" charset="-122"/>
                <a:cs typeface="楷体" panose="02010609060101010101" charset="-122"/>
                <a:sym typeface="+mn-ea"/>
              </a:rPr>
              <a:t>有论者认为，</a:t>
            </a:r>
            <a:r>
              <a:rPr lang="zh-CN" altLang="en-US" sz="2800" b="1">
                <a:highlight>
                  <a:srgbClr val="FFFF00"/>
                </a:highlight>
                <a:latin typeface="楷体" panose="02010609060101010101" charset="-122"/>
                <a:ea typeface="楷体" panose="02010609060101010101" charset="-122"/>
                <a:cs typeface="楷体" panose="02010609060101010101" charset="-122"/>
                <a:sym typeface="+mn-ea"/>
              </a:rPr>
              <a:t>虚构</a:t>
            </a:r>
            <a:r>
              <a:rPr lang="zh-CN" altLang="en-US" sz="2800" b="1">
                <a:latin typeface="楷体" panose="02010609060101010101" charset="-122"/>
                <a:ea typeface="楷体" panose="02010609060101010101" charset="-122"/>
                <a:cs typeface="楷体" panose="02010609060101010101" charset="-122"/>
                <a:sym typeface="+mn-ea"/>
              </a:rPr>
              <a:t>是小说的灵魂，没有虚构就没有小说，《活宝》充分体现了小说虚构的特点，请简要</a:t>
            </a:r>
            <a:r>
              <a:rPr lang="zh-CN" altLang="en-US" sz="2800" b="1">
                <a:highlight>
                  <a:srgbClr val="FFFF00"/>
                </a:highlight>
                <a:latin typeface="楷体" panose="02010609060101010101" charset="-122"/>
                <a:ea typeface="楷体" panose="02010609060101010101" charset="-122"/>
                <a:cs typeface="楷体" panose="02010609060101010101" charset="-122"/>
                <a:sym typeface="+mn-ea"/>
              </a:rPr>
              <a:t>分析</a:t>
            </a:r>
            <a:r>
              <a:rPr lang="zh-CN" altLang="en-US" sz="2800" b="1">
                <a:latin typeface="楷体" panose="02010609060101010101" charset="-122"/>
                <a:ea typeface="楷体" panose="02010609060101010101" charset="-122"/>
                <a:cs typeface="楷体" panose="02010609060101010101" charset="-122"/>
                <a:sym typeface="+mn-ea"/>
              </a:rPr>
              <a:t>。（</a:t>
            </a:r>
            <a:r>
              <a:rPr lang="en-US" altLang="zh-CN" sz="2800" b="1">
                <a:latin typeface="楷体" panose="02010609060101010101" charset="-122"/>
                <a:ea typeface="楷体" panose="02010609060101010101" charset="-122"/>
                <a:cs typeface="楷体" panose="02010609060101010101" charset="-122"/>
                <a:sym typeface="+mn-ea"/>
              </a:rPr>
              <a:t>6</a:t>
            </a:r>
            <a:r>
              <a:rPr lang="zh-CN" altLang="en-US" sz="2800" b="1">
                <a:latin typeface="楷体" panose="02010609060101010101" charset="-122"/>
                <a:ea typeface="楷体" panose="02010609060101010101" charset="-122"/>
                <a:cs typeface="楷体" panose="02010609060101010101" charset="-122"/>
                <a:sym typeface="+mn-ea"/>
              </a:rPr>
              <a:t>分）</a:t>
            </a:r>
            <a:endParaRPr lang="en-US" altLang="zh-CN" sz="2800" b="1">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nvSpPr>
        <p:spPr>
          <a:xfrm>
            <a:off x="9314815" y="4113530"/>
            <a:ext cx="2754630" cy="787400"/>
          </a:xfrm>
          <a:prstGeom prst="rect">
            <a:avLst/>
          </a:prstGeom>
          <a:noFill/>
        </p:spPr>
        <p:txBody>
          <a:bodyPr wrap="square" rtlCol="0">
            <a:noAutofit/>
          </a:bodyPr>
          <a:p>
            <a:endParaRPr lang="zh-CN" altLang="en-US" sz="2400" b="1">
              <a:solidFill>
                <a:srgbClr val="C00000"/>
              </a:solidFill>
              <a:latin typeface="宋体" panose="02010600030101010101" pitchFamily="2" charset="-122"/>
              <a:ea typeface="宋体" panose="02010600030101010101" pitchFamily="2" charset="-122"/>
              <a:cs typeface="楷体" panose="02010609060101010101" charset="-122"/>
            </a:endParaRPr>
          </a:p>
        </p:txBody>
      </p:sp>
      <p:sp>
        <p:nvSpPr>
          <p:cNvPr id="4" name="文本框 3"/>
          <p:cNvSpPr txBox="1"/>
          <p:nvPr/>
        </p:nvSpPr>
        <p:spPr>
          <a:xfrm>
            <a:off x="247015" y="2023745"/>
            <a:ext cx="11478260" cy="4686300"/>
          </a:xfrm>
          <a:prstGeom prst="rect">
            <a:avLst/>
          </a:prstGeom>
          <a:noFill/>
          <a:ln>
            <a:solidFill>
              <a:schemeClr val="accent1"/>
            </a:solidFill>
          </a:ln>
        </p:spPr>
        <p:txBody>
          <a:bodyPr wrap="square" rtlCol="0" anchor="t">
            <a:noAutofit/>
          </a:bodyPr>
          <a:p>
            <a:pPr lvl="0" indent="457200" algn="l">
              <a:buClrTx/>
              <a:buSzTx/>
              <a:buFontTx/>
            </a:pPr>
            <a:r>
              <a:rPr lang="zh-CN" sz="2400" dirty="0">
                <a:solidFill>
                  <a:srgbClr val="000000"/>
                </a:solidFill>
                <a:ea typeface="宋体" panose="02010600030101010101" pitchFamily="2" charset="-122"/>
                <a:sym typeface="+mn-ea"/>
              </a:rPr>
              <a:t>【</a:t>
            </a:r>
            <a:r>
              <a:rPr lang="zh-CN" sz="2400" dirty="0">
                <a:solidFill>
                  <a:srgbClr val="000000"/>
                </a:solidFill>
                <a:ea typeface="黑体" panose="02010609060101010101" charset="-122"/>
                <a:sym typeface="+mn-ea"/>
              </a:rPr>
              <a:t>考查目标】</a:t>
            </a:r>
            <a:r>
              <a:rPr lang="zh-CN" altLang="zh-CN" sz="2400" b="1" dirty="0">
                <a:latin typeface="仿宋" panose="02010609060101010101" charset="-122"/>
                <a:ea typeface="仿宋" panose="02010609060101010101" charset="-122"/>
                <a:cs typeface="仿宋" panose="02010609060101010101" charset="-122"/>
                <a:sym typeface="+mn-ea"/>
              </a:rPr>
              <a:t>本题考查学生</a:t>
            </a:r>
            <a:r>
              <a:rPr lang="zh-CN" altLang="en-US" sz="2400" b="1" dirty="0">
                <a:latin typeface="仿宋" panose="02010609060101010101" charset="-122"/>
                <a:ea typeface="仿宋" panose="02010609060101010101" charset="-122"/>
                <a:cs typeface="仿宋" panose="02010609060101010101" charset="-122"/>
                <a:sym typeface="+mn-ea"/>
              </a:rPr>
              <a:t>对文本</a:t>
            </a:r>
            <a:r>
              <a:rPr lang="zh-CN" altLang="zh-CN" sz="2400" b="1" dirty="0">
                <a:latin typeface="仿宋" panose="02010609060101010101" charset="-122"/>
                <a:ea typeface="仿宋" panose="02010609060101010101" charset="-122"/>
                <a:cs typeface="仿宋" panose="02010609060101010101" charset="-122"/>
                <a:sym typeface="+mn-ea"/>
              </a:rPr>
              <a:t>写作手法的分析能力。</a:t>
            </a:r>
            <a:r>
              <a:rPr lang="en-US" sz="2400" dirty="0">
                <a:solidFill>
                  <a:srgbClr val="000000"/>
                </a:solidFill>
                <a:latin typeface="宋体" panose="02010600030101010101" pitchFamily="2" charset="-122"/>
                <a:sym typeface="+mn-ea"/>
              </a:rPr>
              <a:t>  </a:t>
            </a:r>
            <a:endParaRPr lang="zh-CN" sz="2400" dirty="0">
              <a:solidFill>
                <a:srgbClr val="000000"/>
              </a:solidFill>
              <a:ea typeface="黑体" panose="02010609060101010101" charset="-122"/>
              <a:sym typeface="+mn-ea"/>
            </a:endParaRPr>
          </a:p>
          <a:p>
            <a:pPr lvl="0" indent="457200" algn="l">
              <a:buClrTx/>
              <a:buSzTx/>
              <a:buFontTx/>
            </a:pPr>
            <a:r>
              <a:rPr lang="zh-CN" sz="2400" dirty="0">
                <a:solidFill>
                  <a:srgbClr val="000000"/>
                </a:solidFill>
                <a:ea typeface="黑体" panose="02010609060101010101" charset="-122"/>
                <a:sym typeface="+mn-ea"/>
              </a:rPr>
              <a:t>【参考答案】</a:t>
            </a:r>
            <a:endParaRPr lang="zh-CN" sz="2400" dirty="0">
              <a:solidFill>
                <a:srgbClr val="000000"/>
              </a:solidFill>
              <a:ea typeface="黑体" panose="02010609060101010101" charset="-122"/>
              <a:sym typeface="+mn-ea"/>
            </a:endParaRPr>
          </a:p>
          <a:p>
            <a:pPr lvl="0" indent="457200" algn="l">
              <a:buClrTx/>
              <a:buSzTx/>
              <a:buFontTx/>
            </a:pPr>
            <a:r>
              <a:rPr lang="zh-CN" altLang="en-US" sz="2400" b="1" dirty="0">
                <a:solidFill>
                  <a:srgbClr val="FF0000"/>
                </a:solidFill>
                <a:latin typeface="仿宋" panose="02010609060101010101" charset="-122"/>
                <a:ea typeface="仿宋" panose="02010609060101010101" charset="-122"/>
                <a:sym typeface="+mn-ea"/>
              </a:rPr>
              <a:t>①虚构性基于象征（隐喻）手法的运用。小金鸡象征人们心中的财富欲望，一家人的挖掘象征人们为实现欲望付出的代价。</a:t>
            </a:r>
            <a:endParaRPr lang="zh-CN" altLang="en-US" sz="2400" b="1" dirty="0">
              <a:solidFill>
                <a:srgbClr val="FF0000"/>
              </a:solidFill>
              <a:latin typeface="仿宋" panose="02010609060101010101" charset="-122"/>
              <a:ea typeface="仿宋" panose="02010609060101010101" charset="-122"/>
              <a:sym typeface="+mn-ea"/>
            </a:endParaRPr>
          </a:p>
          <a:p>
            <a:pPr lvl="0" indent="457200" algn="l">
              <a:buClrTx/>
              <a:buSzTx/>
              <a:buFontTx/>
            </a:pPr>
            <a:r>
              <a:rPr lang="zh-CN" altLang="en-US" sz="2400" b="1" dirty="0">
                <a:solidFill>
                  <a:srgbClr val="FF0000"/>
                </a:solidFill>
                <a:latin typeface="仿宋" panose="02010609060101010101" charset="-122"/>
                <a:ea typeface="仿宋" panose="02010609060101010101" charset="-122"/>
                <a:sym typeface="+mn-ea"/>
              </a:rPr>
              <a:t>②虚构的情节离奇荒诞。围绕“活宝”展开的离奇情节展现了陷入欲望陷阱之人的丑态，但猫头一家最终一无所得。</a:t>
            </a:r>
            <a:endParaRPr lang="zh-CN" altLang="en-US" sz="2400" b="1" dirty="0">
              <a:solidFill>
                <a:srgbClr val="FF0000"/>
              </a:solidFill>
              <a:latin typeface="仿宋" panose="02010609060101010101" charset="-122"/>
              <a:ea typeface="仿宋" panose="02010609060101010101" charset="-122"/>
              <a:sym typeface="+mn-ea"/>
            </a:endParaRPr>
          </a:p>
          <a:p>
            <a:pPr lvl="0" indent="457200" algn="l">
              <a:buClrTx/>
              <a:buSzTx/>
              <a:buFontTx/>
            </a:pPr>
            <a:r>
              <a:rPr lang="zh-CN" altLang="en-US" sz="2400">
                <a:solidFill>
                  <a:srgbClr val="000000"/>
                </a:solidFill>
                <a:latin typeface="宋体" panose="02010600030101010101" pitchFamily="2" charset="-122"/>
                <a:ea typeface="黑体" panose="02010609060101010101" charset="-122"/>
                <a:sym typeface="+mn-ea"/>
              </a:rPr>
              <a:t>【评分标准】</a:t>
            </a:r>
            <a:endParaRPr lang="en-US" altLang="zh-CN" sz="2400">
              <a:solidFill>
                <a:srgbClr val="000000"/>
              </a:solidFill>
              <a:latin typeface="宋体" panose="02010600030101010101" pitchFamily="2" charset="-122"/>
              <a:ea typeface="宋体" panose="02010600030101010101" pitchFamily="2" charset="-122"/>
              <a:sym typeface="+mn-ea"/>
            </a:endParaRPr>
          </a:p>
          <a:p>
            <a:pPr lvl="0" indent="457200" algn="l">
              <a:buClrTx/>
              <a:buSzTx/>
              <a:buFontTx/>
            </a:pPr>
            <a:r>
              <a:rPr lang="zh-CN" altLang="en-US" sz="2400" b="1">
                <a:latin typeface="楷体" panose="02010609060101010101" charset="-122"/>
                <a:ea typeface="楷体" panose="02010609060101010101" charset="-122"/>
                <a:cs typeface="楷体" panose="02010609060101010101" charset="-122"/>
                <a:sym typeface="+mn-ea"/>
              </a:rPr>
              <a:t>一点</a:t>
            </a:r>
            <a:r>
              <a:rPr lang="en-US" altLang="zh-CN" sz="2400" b="1">
                <a:latin typeface="楷体" panose="02010609060101010101" charset="-122"/>
                <a:ea typeface="楷体" panose="02010609060101010101" charset="-122"/>
                <a:cs typeface="楷体" panose="02010609060101010101" charset="-122"/>
                <a:sym typeface="+mn-ea"/>
              </a:rPr>
              <a:t>3</a:t>
            </a:r>
            <a:r>
              <a:rPr lang="zh-CN" altLang="en-US" sz="2400" b="1">
                <a:latin typeface="楷体" panose="02010609060101010101" charset="-122"/>
                <a:ea typeface="楷体" panose="02010609060101010101" charset="-122"/>
                <a:cs typeface="楷体" panose="02010609060101010101" charset="-122"/>
                <a:sym typeface="+mn-ea"/>
              </a:rPr>
              <a:t>分，特点每点</a:t>
            </a:r>
            <a:r>
              <a:rPr lang="en-US" altLang="zh-CN" sz="2400" b="1">
                <a:latin typeface="楷体" panose="02010609060101010101" charset="-122"/>
                <a:ea typeface="楷体" panose="02010609060101010101" charset="-122"/>
                <a:cs typeface="楷体" panose="02010609060101010101" charset="-122"/>
                <a:sym typeface="+mn-ea"/>
              </a:rPr>
              <a:t>2</a:t>
            </a:r>
            <a:r>
              <a:rPr lang="zh-CN" altLang="en-US" sz="2400" b="1">
                <a:latin typeface="楷体" panose="02010609060101010101" charset="-122"/>
                <a:ea typeface="楷体" panose="02010609060101010101" charset="-122"/>
                <a:cs typeface="楷体" panose="02010609060101010101" charset="-122"/>
                <a:sym typeface="+mn-ea"/>
              </a:rPr>
              <a:t>分，分析各</a:t>
            </a:r>
            <a:r>
              <a:rPr lang="en-US" altLang="zh-CN" sz="2400" b="1">
                <a:latin typeface="楷体" panose="02010609060101010101" charset="-122"/>
                <a:ea typeface="楷体" panose="02010609060101010101" charset="-122"/>
                <a:cs typeface="楷体" panose="02010609060101010101" charset="-122"/>
                <a:sym typeface="+mn-ea"/>
              </a:rPr>
              <a:t>1</a:t>
            </a:r>
            <a:r>
              <a:rPr lang="zh-CN" altLang="en-US" sz="2400" b="1">
                <a:latin typeface="楷体" panose="02010609060101010101" charset="-122"/>
                <a:ea typeface="楷体" panose="02010609060101010101" charset="-122"/>
                <a:cs typeface="楷体" panose="02010609060101010101" charset="-122"/>
                <a:sym typeface="+mn-ea"/>
              </a:rPr>
              <a:t>分，意思对即可。如有其他答案，言之成理可酌情赋分。</a:t>
            </a:r>
            <a:endParaRPr lang="zh-CN" altLang="en-US" sz="2400" b="1">
              <a:latin typeface="楷体" panose="02010609060101010101" charset="-122"/>
              <a:ea typeface="楷体" panose="02010609060101010101" charset="-122"/>
              <a:cs typeface="楷体" panose="02010609060101010101" charset="-122"/>
              <a:sym typeface="+mn-ea"/>
            </a:endParaRPr>
          </a:p>
        </p:txBody>
      </p:sp>
      <p:sp>
        <p:nvSpPr>
          <p:cNvPr id="5" name="文本框 4"/>
          <p:cNvSpPr txBox="1"/>
          <p:nvPr>
            <p:custDataLst>
              <p:tags r:id="rId2"/>
            </p:custDataLst>
          </p:nvPr>
        </p:nvSpPr>
        <p:spPr>
          <a:xfrm>
            <a:off x="2489945" y="128905"/>
            <a:ext cx="1078230" cy="337185"/>
          </a:xfrm>
          <a:prstGeom prst="rect">
            <a:avLst/>
          </a:prstGeom>
          <a:solidFill>
            <a:schemeClr val="accent1">
              <a:lumMod val="20000"/>
              <a:lumOff val="80000"/>
            </a:schemeClr>
          </a:solidFill>
        </p:spPr>
        <p:txBody>
          <a:bodyPr wrap="square" rtlCol="0">
            <a:spAutoFit/>
          </a:bodyPr>
          <a:p>
            <a:pPr algn="ctr"/>
            <a:r>
              <a:rPr lang="zh-CN" sz="1600" dirty="0">
                <a:solidFill>
                  <a:srgbClr val="000000"/>
                </a:solidFill>
                <a:ea typeface="黑体" panose="02010609060101010101" charset="-122"/>
                <a:sym typeface="+mn-ea"/>
              </a:rPr>
              <a:t>主观题</a:t>
            </a:r>
            <a:endParaRPr lang="zh-CN" sz="1600" dirty="0">
              <a:solidFill>
                <a:srgbClr val="000000"/>
              </a:solidFill>
              <a:ea typeface="黑体" panose="02010609060101010101" charset="-122"/>
              <a:sym typeface="+mn-ea"/>
            </a:endParaRPr>
          </a:p>
        </p:txBody>
      </p:sp>
      <p:sp>
        <p:nvSpPr>
          <p:cNvPr id="6" name="文本框 5"/>
          <p:cNvSpPr txBox="1"/>
          <p:nvPr>
            <p:custDataLst>
              <p:tags r:id="rId3"/>
            </p:custDataLst>
          </p:nvPr>
        </p:nvSpPr>
        <p:spPr>
          <a:xfrm>
            <a:off x="247125" y="1686560"/>
            <a:ext cx="1078230" cy="337185"/>
          </a:xfrm>
          <a:prstGeom prst="rect">
            <a:avLst/>
          </a:prstGeom>
          <a:solidFill>
            <a:schemeClr val="accent1">
              <a:lumMod val="20000"/>
              <a:lumOff val="80000"/>
            </a:schemeClr>
          </a:solidFill>
        </p:spPr>
        <p:txBody>
          <a:bodyPr wrap="square" rtlCol="0">
            <a:spAutoFit/>
          </a:bodyPr>
          <a:lstStyle/>
          <a:p>
            <a:pPr algn="ctr"/>
            <a:r>
              <a:rPr lang="zh-CN" sz="1600" dirty="0">
                <a:solidFill>
                  <a:srgbClr val="000000"/>
                </a:solidFill>
                <a:ea typeface="黑体" panose="02010609060101010101" charset="-122"/>
                <a:sym typeface="+mn-ea"/>
              </a:rPr>
              <a:t>试题</a:t>
            </a:r>
            <a:r>
              <a:rPr lang="zh-CN" sz="1600" dirty="0">
                <a:solidFill>
                  <a:srgbClr val="000000"/>
                </a:solidFill>
                <a:ea typeface="黑体" panose="02010609060101010101" charset="-122"/>
                <a:sym typeface="+mn-ea"/>
              </a:rPr>
              <a:t>分析</a:t>
            </a:r>
            <a:endParaRPr lang="zh-CN" sz="1600" dirty="0">
              <a:solidFill>
                <a:srgbClr val="000000"/>
              </a:solidFill>
              <a:ea typeface="黑体" panose="0201060906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2000"/>
                                        <p:tgtEl>
                                          <p:spTgt spid="4">
                                            <p:txEl>
                                              <p:pRg st="1" end="1"/>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ox(in)">
                                      <p:cBhvr>
                                        <p:cTn id="15" dur="2000"/>
                                        <p:tgtEl>
                                          <p:spTgt spid="4">
                                            <p:txEl>
                                              <p:pRg st="2" end="2"/>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ox(in)">
                                      <p:cBhvr>
                                        <p:cTn id="18" dur="20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box(in)">
                                      <p:cBhvr>
                                        <p:cTn id="23" dur="2000"/>
                                        <p:tgtEl>
                                          <p:spTgt spid="4">
                                            <p:txEl>
                                              <p:pRg st="4" end="4"/>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box(in)">
                                      <p:cBhvr>
                                        <p:cTn id="26"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tx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smtClean="0">
              <a:solidFill>
                <a:schemeClr val="tx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247015" y="701040"/>
            <a:ext cx="11822430" cy="5901055"/>
          </a:xfrm>
          <a:prstGeom prst="rect">
            <a:avLst/>
          </a:prstGeom>
          <a:noFill/>
          <a:ln>
            <a:solidFill>
              <a:schemeClr val="accent1"/>
            </a:solidFill>
          </a:ln>
        </p:spPr>
        <p:txBody>
          <a:bodyPr wrap="square" rtlCol="0" anchor="t">
            <a:noAutofit/>
          </a:bodyPr>
          <a:p>
            <a:pPr lvl="0" indent="457200" algn="l">
              <a:buClrTx/>
              <a:buSzTx/>
              <a:buFontTx/>
            </a:pPr>
            <a:r>
              <a:rPr lang="zh-CN" altLang="en-US" sz="2800" b="1">
                <a:latin typeface="楷体" panose="02010609060101010101" charset="-122"/>
                <a:ea typeface="楷体" panose="02010609060101010101" charset="-122"/>
                <a:cs typeface="楷体" panose="02010609060101010101" charset="-122"/>
                <a:sym typeface="+mn-ea"/>
              </a:rPr>
              <a:t>知识梳理</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小说写作</a:t>
            </a:r>
            <a:r>
              <a:rPr lang="zh-CN" altLang="en-US" sz="2800" b="1">
                <a:latin typeface="楷体" panose="02010609060101010101" charset="-122"/>
                <a:ea typeface="楷体" panose="02010609060101010101" charset="-122"/>
                <a:cs typeface="楷体" panose="02010609060101010101" charset="-122"/>
                <a:sym typeface="+mn-ea"/>
              </a:rPr>
              <a:t>特点</a:t>
            </a:r>
            <a:endParaRPr lang="zh-CN" altLang="en-US" sz="2800" b="1">
              <a:latin typeface="楷体" panose="02010609060101010101" charset="-122"/>
              <a:ea typeface="楷体" panose="02010609060101010101" charset="-122"/>
              <a:cs typeface="楷体" panose="02010609060101010101" charset="-122"/>
              <a:sym typeface="+mn-ea"/>
            </a:endParaRPr>
          </a:p>
          <a:p>
            <a:pPr lvl="0" indent="457200" algn="l">
              <a:buClrTx/>
              <a:buSzTx/>
              <a:buFontTx/>
            </a:pPr>
            <a:endParaRPr lang="zh-CN" altLang="en-US" sz="2800" b="1">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nvSpPr>
        <p:spPr>
          <a:xfrm>
            <a:off x="9314815" y="4113530"/>
            <a:ext cx="2754630" cy="787400"/>
          </a:xfrm>
          <a:prstGeom prst="rect">
            <a:avLst/>
          </a:prstGeom>
          <a:noFill/>
        </p:spPr>
        <p:txBody>
          <a:bodyPr wrap="square" rtlCol="0">
            <a:noAutofit/>
          </a:bodyPr>
          <a:p>
            <a:endParaRPr lang="zh-CN" altLang="en-US" sz="2400" b="1">
              <a:solidFill>
                <a:srgbClr val="C00000"/>
              </a:solidFill>
              <a:latin typeface="宋体" panose="02010600030101010101" pitchFamily="2" charset="-122"/>
              <a:ea typeface="宋体" panose="02010600030101010101" pitchFamily="2" charset="-122"/>
              <a:cs typeface="楷体" panose="02010609060101010101" charset="-122"/>
            </a:endParaRPr>
          </a:p>
        </p:txBody>
      </p:sp>
      <p:pic>
        <p:nvPicPr>
          <p:cNvPr id="307818751" name="图片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14325" y="1276350"/>
            <a:ext cx="11821160" cy="5325745"/>
          </a:xfrm>
          <a:prstGeom prst="rect">
            <a:avLst/>
          </a:prstGeom>
          <a:noFill/>
        </p:spPr>
      </p:pic>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形状1"/>
          <p:cNvSpPr txBox="1"/>
          <p:nvPr/>
        </p:nvSpPr>
        <p:spPr>
          <a:xfrm>
            <a:off x="0" y="1524000"/>
            <a:ext cx="12192635" cy="3216910"/>
          </a:xfrm>
          <a:prstGeom prst="rect">
            <a:avLst/>
          </a:prstGeom>
          <a:solidFill>
            <a:srgbClr val="FCE6D5">
              <a:alpha val="100000"/>
            </a:srgbClr>
          </a:solidFill>
          <a:ln w="9525">
            <a:solidFill>
              <a:srgbClr val="FFFFFF">
                <a:alpha val="0"/>
              </a:srgbClr>
            </a:solidFill>
          </a:ln>
        </p:spPr>
        <p:txBody>
          <a:bodyPr anchor="ctr"/>
          <a:lstStyle/>
          <a:p>
            <a:pPr marL="0" algn="ctr"/>
          </a:p>
        </p:txBody>
      </p:sp>
      <p:sp>
        <p:nvSpPr>
          <p:cNvPr id="3" name="形状2"/>
          <p:cNvSpPr txBox="1"/>
          <p:nvPr/>
        </p:nvSpPr>
        <p:spPr>
          <a:xfrm flipH="1">
            <a:off x="7966490" y="1664782"/>
            <a:ext cx="553017" cy="1000521"/>
          </a:xfrm>
          <a:prstGeom prst="line">
            <a:avLst/>
          </a:prstGeom>
          <a:solidFill>
            <a:srgbClr val="FFFFFF">
              <a:alpha val="0"/>
            </a:srgbClr>
          </a:solidFill>
          <a:ln w="12700">
            <a:solidFill>
              <a:srgbClr val="404040">
                <a:alpha val="100000"/>
              </a:srgbClr>
            </a:solidFill>
            <a:prstDash val="solid"/>
          </a:ln>
        </p:spPr>
        <p:txBody>
          <a:bodyPr anchor="ctr"/>
          <a:lstStyle/>
          <a:p>
            <a:pPr marL="0" algn="ctr"/>
          </a:p>
        </p:txBody>
      </p:sp>
      <p:sp>
        <p:nvSpPr>
          <p:cNvPr id="4" name="形状3"/>
          <p:cNvSpPr txBox="1"/>
          <p:nvPr/>
        </p:nvSpPr>
        <p:spPr>
          <a:xfrm flipH="1">
            <a:off x="5356638" y="3796946"/>
            <a:ext cx="435733" cy="685314"/>
          </a:xfrm>
          <a:prstGeom prst="line">
            <a:avLst/>
          </a:prstGeom>
          <a:solidFill>
            <a:srgbClr val="FFFFFF">
              <a:alpha val="0"/>
            </a:srgbClr>
          </a:solidFill>
          <a:ln w="12700">
            <a:solidFill>
              <a:srgbClr val="404040">
                <a:alpha val="100000"/>
              </a:srgbClr>
            </a:solidFill>
            <a:prstDash val="solid"/>
          </a:ln>
        </p:spPr>
        <p:txBody>
          <a:bodyPr anchor="ctr"/>
          <a:lstStyle/>
          <a:p>
            <a:pPr marL="0" algn="ctr"/>
          </a:p>
        </p:txBody>
      </p:sp>
      <p:sp>
        <p:nvSpPr>
          <p:cNvPr id="5" name="文本1"/>
          <p:cNvSpPr txBox="1"/>
          <p:nvPr/>
        </p:nvSpPr>
        <p:spPr>
          <a:xfrm>
            <a:off x="2700655" y="1819910"/>
            <a:ext cx="2797175" cy="2837378"/>
          </a:xfrm>
          <a:prstGeom prst="rect">
            <a:avLst/>
          </a:prstGeom>
          <a:noFill/>
        </p:spPr>
        <p:txBody>
          <a:bodyPr anchor="t"/>
          <a:lstStyle/>
          <a:p>
            <a:pPr marL="0" algn="l">
              <a:lnSpc>
                <a:spcPts val="20000"/>
              </a:lnSpc>
            </a:pPr>
            <a:r>
              <a:rPr lang="zh-CN" altLang="en-US" sz="16600" b="0" i="0" dirty="0">
                <a:solidFill>
                  <a:srgbClr val="98724B">
                    <a:alpha val="100000"/>
                  </a:srgbClr>
                </a:solidFill>
                <a:latin typeface="Colonna"/>
                <a:ea typeface="Colonna"/>
              </a:rPr>
              <a:t>02</a:t>
            </a:r>
            <a:endParaRPr lang="zh-CN" altLang="en-US" sz="16600" b="0" i="0" dirty="0">
              <a:solidFill>
                <a:srgbClr val="98724B">
                  <a:alpha val="100000"/>
                </a:srgbClr>
              </a:solidFill>
              <a:latin typeface="Colonna"/>
              <a:ea typeface="Colonna"/>
            </a:endParaRPr>
          </a:p>
        </p:txBody>
      </p:sp>
      <p:sp>
        <p:nvSpPr>
          <p:cNvPr id="6" name="文本2"/>
          <p:cNvSpPr txBox="1"/>
          <p:nvPr/>
        </p:nvSpPr>
        <p:spPr>
          <a:xfrm>
            <a:off x="5312410" y="2747645"/>
            <a:ext cx="4249420" cy="958850"/>
          </a:xfrm>
          <a:prstGeom prst="rect">
            <a:avLst/>
          </a:prstGeom>
          <a:noFill/>
        </p:spPr>
        <p:txBody>
          <a:bodyPr anchor="t"/>
          <a:lstStyle/>
          <a:p>
            <a:pPr marL="0" algn="ctr">
              <a:lnSpc>
                <a:spcPts val="5200"/>
              </a:lnSpc>
            </a:pPr>
            <a:r>
              <a:rPr lang="zh-CN" altLang="en-US" sz="4400" b="0" i="0" dirty="0">
                <a:solidFill>
                  <a:srgbClr val="262626">
                    <a:alpha val="100000"/>
                  </a:srgbClr>
                </a:solidFill>
                <a:latin typeface="方正清刻本悦宋简体" panose="02000000000000000000" pitchFamily="2" charset="-122"/>
                <a:ea typeface="方正清刻本悦宋简体" panose="02000000000000000000" pitchFamily="2" charset="-122"/>
              </a:rPr>
              <a:t>文言文阅读</a:t>
            </a:r>
            <a:endParaRPr lang="zh-CN" altLang="en-US" sz="4400" b="0" i="0" dirty="0">
              <a:solidFill>
                <a:srgbClr val="262626">
                  <a:alpha val="100000"/>
                </a:srgbClr>
              </a:solidFill>
              <a:latin typeface="方正清刻本悦宋简体" panose="02000000000000000000" pitchFamily="2" charset="-122"/>
              <a:ea typeface="方正清刻本悦宋简体" panose="02000000000000000000" pitchFamily="2" charset="-122"/>
            </a:endParaRPr>
          </a:p>
        </p:txBody>
      </p:sp>
      <p:sp>
        <p:nvSpPr>
          <p:cNvPr id="7" name="文本3"/>
          <p:cNvSpPr txBox="1"/>
          <p:nvPr/>
        </p:nvSpPr>
        <p:spPr>
          <a:xfrm>
            <a:off x="6140450" y="3515995"/>
            <a:ext cx="2372995" cy="558800"/>
          </a:xfrm>
          <a:prstGeom prst="rect">
            <a:avLst/>
          </a:prstGeom>
          <a:noFill/>
        </p:spPr>
        <p:txBody>
          <a:bodyPr anchor="t"/>
          <a:lstStyle/>
          <a:p>
            <a:pPr marL="0" algn="l">
              <a:lnSpc>
                <a:spcPts val="2100"/>
              </a:lnSpc>
            </a:pPr>
            <a:r>
              <a:rPr lang="zh-CN" altLang="en-US" sz="1800" b="0" i="0" dirty="0">
                <a:solidFill>
                  <a:srgbClr val="000000">
                    <a:alpha val="100000"/>
                  </a:srgbClr>
                </a:solidFill>
                <a:latin typeface="Arial" panose="020B0604020202020204"/>
                <a:ea typeface="Arial" panose="020B0604020202020204"/>
              </a:rPr>
              <a:t>(</a:t>
            </a:r>
            <a:r>
              <a:rPr lang="zh-CN" altLang="en-US" sz="1800" b="0" i="0" dirty="0">
                <a:solidFill>
                  <a:srgbClr val="000000">
                    <a:alpha val="100000"/>
                  </a:srgbClr>
                </a:solidFill>
                <a:latin typeface="宋体" panose="02010600030101010101" pitchFamily="2" charset="-122"/>
                <a:ea typeface="宋体" panose="02010600030101010101" pitchFamily="2" charset="-122"/>
              </a:rPr>
              <a:t>本题共</a:t>
            </a:r>
            <a:r>
              <a:rPr lang="zh-CN" altLang="en-US" sz="1800" b="0" i="0" dirty="0">
                <a:solidFill>
                  <a:srgbClr val="000000">
                    <a:alpha val="100000"/>
                  </a:srgbClr>
                </a:solidFill>
                <a:latin typeface="Arial" panose="020B0604020202020204"/>
                <a:ea typeface="Arial" panose="020B0604020202020204"/>
              </a:rPr>
              <a:t>5</a:t>
            </a:r>
            <a:r>
              <a:rPr lang="zh-CN" altLang="en-US" sz="1800" b="0" i="0" dirty="0">
                <a:solidFill>
                  <a:srgbClr val="000000">
                    <a:alpha val="100000"/>
                  </a:srgbClr>
                </a:solidFill>
                <a:latin typeface="宋体" panose="02010600030101010101" pitchFamily="2" charset="-122"/>
                <a:ea typeface="宋体" panose="02010600030101010101" pitchFamily="2" charset="-122"/>
              </a:rPr>
              <a:t>小题</a:t>
            </a:r>
            <a:r>
              <a:rPr lang="zh-CN" altLang="en-US" sz="1800" b="0" i="0" dirty="0">
                <a:solidFill>
                  <a:srgbClr val="000000">
                    <a:alpha val="100000"/>
                  </a:srgbClr>
                </a:solidFill>
                <a:latin typeface="Arial" panose="020B0604020202020204"/>
                <a:ea typeface="Arial" panose="020B0604020202020204"/>
              </a:rPr>
              <a:t>20</a:t>
            </a:r>
            <a:r>
              <a:rPr lang="zh-CN" altLang="en-US" sz="1800" b="0" i="0" dirty="0">
                <a:solidFill>
                  <a:srgbClr val="000000">
                    <a:alpha val="100000"/>
                  </a:srgbClr>
                </a:solidFill>
                <a:latin typeface="宋体" panose="02010600030101010101" pitchFamily="2" charset="-122"/>
                <a:ea typeface="宋体" panose="02010600030101010101" pitchFamily="2" charset="-122"/>
              </a:rPr>
              <a:t>分</a:t>
            </a:r>
            <a:r>
              <a:rPr lang="zh-CN" altLang="en-US" sz="1800" b="0" i="0" dirty="0">
                <a:solidFill>
                  <a:srgbClr val="000000">
                    <a:alpha val="100000"/>
                  </a:srgbClr>
                </a:solidFill>
                <a:latin typeface="Arial" panose="020B0604020202020204"/>
                <a:ea typeface="Arial" panose="020B0604020202020204"/>
              </a:rPr>
              <a:t>)</a:t>
            </a:r>
            <a:endParaRPr lang="zh-CN" altLang="en-US" sz="1800" b="0" i="0" dirty="0">
              <a:solidFill>
                <a:srgbClr val="000000">
                  <a:alpha val="100000"/>
                </a:srgbClr>
              </a:solidFill>
              <a:latin typeface="Arial" panose="020B0604020202020204"/>
              <a:ea typeface="Arial" panose="020B0604020202020204"/>
            </a:endParaRPr>
          </a:p>
        </p:txBody>
      </p:sp>
      <p:pic>
        <p:nvPicPr>
          <p:cNvPr id="8" name="图片1"/>
          <p:cNvPicPr>
            <a:picLocks noChangeAspect="1"/>
          </p:cNvPicPr>
          <p:nvPr/>
        </p:nvPicPr>
        <p:blipFill>
          <a:blip r:embed="rId1"/>
          <a:srcRect l="12046" t="11441" r="12701" b="13961"/>
          <a:stretch>
            <a:fillRect/>
          </a:stretch>
        </p:blipFill>
        <p:spPr>
          <a:xfrm>
            <a:off x="9138285" y="2572385"/>
            <a:ext cx="472440" cy="469265"/>
          </a:xfrm>
          <a:prstGeom prst="rect">
            <a:avLst/>
          </a:prstGeom>
        </p:spPr>
      </p:pic>
      <p:grpSp>
        <p:nvGrpSpPr>
          <p:cNvPr id="9" name="组合1"/>
          <p:cNvGrpSpPr/>
          <p:nvPr/>
        </p:nvGrpSpPr>
        <p:grpSpPr>
          <a:xfrm>
            <a:off x="9962515" y="27305"/>
            <a:ext cx="2027555" cy="925190"/>
            <a:chOff x="0" y="0"/>
            <a:chExt cx="2027555" cy="925190"/>
          </a:xfrm>
        </p:grpSpPr>
        <p:sp>
          <p:nvSpPr>
            <p:cNvPr id="10" name="形状4"/>
            <p:cNvSpPr txBox="1"/>
            <p:nvPr/>
          </p:nvSpPr>
          <p:spPr>
            <a:xfrm>
              <a:off x="3810" y="49530"/>
              <a:ext cx="2023745" cy="460375"/>
            </a:xfrm>
            <a:prstGeom prst="rect">
              <a:avLst/>
            </a:prstGeom>
            <a:solidFill>
              <a:srgbClr val="F8CDAC">
                <a:alpha val="100000"/>
              </a:srgbClr>
            </a:solidFill>
            <a:ln w="9525">
              <a:solidFill>
                <a:srgbClr val="FFFFFF">
                  <a:alpha val="0"/>
                </a:srgbClr>
              </a:solidFill>
            </a:ln>
          </p:spPr>
          <p:txBody>
            <a:bodyPr anchor="ctr"/>
            <a:lstStyle/>
            <a:p>
              <a:pPr marL="0" algn="ctr"/>
            </a:p>
          </p:txBody>
        </p:sp>
        <p:sp>
          <p:nvSpPr>
            <p:cNvPr id="11" name="文本4"/>
            <p:cNvSpPr txBox="1"/>
            <p:nvPr/>
          </p:nvSpPr>
          <p:spPr>
            <a:xfrm>
              <a:off x="0" y="0"/>
              <a:ext cx="2023745" cy="925190"/>
            </a:xfrm>
            <a:prstGeom prst="rect">
              <a:avLst/>
            </a:prstGeom>
            <a:noFill/>
          </p:spPr>
          <p:txBody>
            <a:bodyPr anchor="t"/>
            <a:lstStyle/>
            <a:p>
              <a:pPr marL="0" algn="l">
                <a:lnSpc>
                  <a:spcPts val="2800"/>
                </a:lnSpc>
              </a:pPr>
              <a:r>
                <a:rPr lang="zh-CN" altLang="en-US" sz="2400" b="1" i="0" dirty="0">
                  <a:solidFill>
                    <a:srgbClr val="262626">
                      <a:alpha val="100000"/>
                    </a:srgbClr>
                  </a:solidFill>
                  <a:latin typeface="仿宋" panose="02010609060101010101" charset="-122"/>
                  <a:ea typeface="仿宋" panose="02010609060101010101" charset="-122"/>
                </a:rPr>
                <a:t>苏派高中语文</a:t>
              </a:r>
              <a:endParaRPr lang="zh-CN" altLang="en-US" sz="2400" b="1" i="0" dirty="0">
                <a:solidFill>
                  <a:srgbClr val="262626">
                    <a:alpha val="100000"/>
                  </a:srgbClr>
                </a:solidFill>
                <a:latin typeface="仿宋" panose="02010609060101010101" charset="-122"/>
                <a:ea typeface="仿宋" panose="02010609060101010101" charset="-122"/>
              </a:endParaRPr>
            </a:p>
          </p:txBody>
        </p:sp>
      </p:grpSp>
      <p:pic>
        <p:nvPicPr>
          <p:cNvPr id="12" name="图片2"/>
          <p:cNvPicPr>
            <a:picLocks noChangeAspect="1"/>
          </p:cNvPicPr>
          <p:nvPr/>
        </p:nvPicPr>
        <p:blipFill>
          <a:blip r:embed="rId2"/>
          <a:srcRect b="10960"/>
          <a:stretch>
            <a:fillRect/>
          </a:stretch>
        </p:blipFill>
        <p:spPr>
          <a:xfrm>
            <a:off x="0" y="6985"/>
            <a:ext cx="2995930" cy="429450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形状1"/>
          <p:cNvSpPr txBox="1"/>
          <p:nvPr/>
        </p:nvSpPr>
        <p:spPr>
          <a:xfrm>
            <a:off x="649605" y="967740"/>
            <a:ext cx="10892790" cy="5184775"/>
          </a:xfrm>
          <a:prstGeom prst="rect">
            <a:avLst/>
          </a:prstGeom>
          <a:solidFill>
            <a:srgbClr val="FFFFFF">
              <a:alpha val="0"/>
            </a:srgbClr>
          </a:solidFill>
          <a:ln w="12700">
            <a:solidFill>
              <a:srgbClr val="C8E5B3">
                <a:alpha val="100000"/>
              </a:srgbClr>
            </a:solidFill>
            <a:prstDash val="solid"/>
          </a:ln>
        </p:spPr>
        <p:txBody>
          <a:bodyPr anchor="ctr"/>
          <a:lstStyle/>
          <a:p>
            <a:pPr marL="0" algn="ctr"/>
          </a:p>
        </p:txBody>
      </p:sp>
      <p:sp>
        <p:nvSpPr>
          <p:cNvPr id="3" name="文本1"/>
          <p:cNvSpPr txBox="1"/>
          <p:nvPr/>
        </p:nvSpPr>
        <p:spPr>
          <a:xfrm>
            <a:off x="344170" y="17780"/>
            <a:ext cx="2332355" cy="589280"/>
          </a:xfrm>
          <a:prstGeom prst="rect">
            <a:avLst/>
          </a:prstGeom>
          <a:noFill/>
        </p:spPr>
        <p:txBody>
          <a:bodyPr anchor="t"/>
          <a:lstStyle/>
          <a:p>
            <a:pPr marL="0" algn="l">
              <a:lnSpc>
                <a:spcPts val="2400"/>
              </a:lnSpc>
            </a:pPr>
            <a:r>
              <a:rPr lang="zh-CN" altLang="en-US" sz="2000" b="0" i="0" dirty="0">
                <a:solidFill>
                  <a:srgbClr val="404040">
                    <a:alpha val="100000"/>
                  </a:srgbClr>
                </a:solidFill>
                <a:latin typeface="黑体" panose="02010609060101010101" charset="-122"/>
                <a:ea typeface="黑体" panose="02010609060101010101" charset="-122"/>
              </a:rPr>
              <a:t>文言文阅读</a:t>
            </a:r>
            <a:endParaRPr lang="zh-CN" altLang="en-US" sz="2000" b="0" i="0" dirty="0">
              <a:solidFill>
                <a:srgbClr val="404040">
                  <a:alpha val="100000"/>
                </a:srgbClr>
              </a:solidFill>
              <a:latin typeface="黑体" panose="02010609060101010101" charset="-122"/>
              <a:ea typeface="黑体" panose="02010609060101010101" charset="-122"/>
            </a:endParaRPr>
          </a:p>
        </p:txBody>
      </p:sp>
      <p:sp>
        <p:nvSpPr>
          <p:cNvPr id="4" name="文本2"/>
          <p:cNvSpPr txBox="1"/>
          <p:nvPr/>
        </p:nvSpPr>
        <p:spPr>
          <a:xfrm>
            <a:off x="1932940" y="17780"/>
            <a:ext cx="4950460" cy="650875"/>
          </a:xfrm>
          <a:prstGeom prst="rect">
            <a:avLst/>
          </a:prstGeom>
          <a:noFill/>
        </p:spPr>
        <p:txBody>
          <a:bodyPr anchor="t"/>
          <a:lstStyle/>
          <a:p>
            <a:pPr marL="0" algn="l">
              <a:lnSpc>
                <a:spcPts val="2800"/>
              </a:lnSpc>
              <a:buFont typeface="Arial" panose="020B0604020202020204"/>
              <a:buChar char=" "/>
            </a:pPr>
            <a:r>
              <a:rPr lang="zh-CN" altLang="en-US" sz="2400" b="0" i="0" dirty="0">
                <a:solidFill>
                  <a:srgbClr val="4874CB">
                    <a:alpha val="100000"/>
                  </a:srgbClr>
                </a:solidFill>
                <a:latin typeface="黑体" panose="02010609060101010101" charset="-122"/>
                <a:ea typeface="黑体" panose="02010609060101010101" charset="-122"/>
              </a:rPr>
              <a:t>【试题整体分析】</a:t>
            </a:r>
            <a:endParaRPr lang="zh-CN" altLang="en-US" sz="2400" b="0" i="0" dirty="0">
              <a:solidFill>
                <a:srgbClr val="4874CB">
                  <a:alpha val="100000"/>
                </a:srgbClr>
              </a:solidFill>
              <a:latin typeface="黑体" panose="02010609060101010101" charset="-122"/>
              <a:ea typeface="黑体" panose="02010609060101010101" charset="-122"/>
            </a:endParaRPr>
          </a:p>
        </p:txBody>
      </p:sp>
      <p:grpSp>
        <p:nvGrpSpPr>
          <p:cNvPr id="5" name="组合1"/>
          <p:cNvGrpSpPr/>
          <p:nvPr/>
        </p:nvGrpSpPr>
        <p:grpSpPr>
          <a:xfrm>
            <a:off x="2606040" y="1698625"/>
            <a:ext cx="8778875" cy="680293"/>
            <a:chOff x="0" y="0"/>
            <a:chExt cx="8778875" cy="680293"/>
          </a:xfrm>
        </p:grpSpPr>
        <p:sp>
          <p:nvSpPr>
            <p:cNvPr id="6" name="形状4"/>
            <p:cNvSpPr txBox="1"/>
            <p:nvPr/>
          </p:nvSpPr>
          <p:spPr>
            <a:xfrm>
              <a:off x="3810" y="49530"/>
              <a:ext cx="8775065" cy="583565"/>
            </a:xfrm>
            <a:prstGeom prst="rect">
              <a:avLst/>
            </a:prstGeom>
            <a:solidFill>
              <a:srgbClr val="FFFFFF">
                <a:alpha val="0"/>
              </a:srgbClr>
            </a:solidFill>
            <a:ln w="9525">
              <a:solidFill>
                <a:srgbClr val="000000">
                  <a:alpha val="100000"/>
                </a:srgbClr>
              </a:solidFill>
              <a:prstDash val="solid"/>
            </a:ln>
          </p:spPr>
          <p:txBody>
            <a:bodyPr anchor="ctr"/>
            <a:lstStyle/>
            <a:p>
              <a:pPr marL="0" algn="ctr"/>
            </a:p>
          </p:txBody>
        </p:sp>
        <p:sp>
          <p:nvSpPr>
            <p:cNvPr id="7" name="文本5"/>
            <p:cNvSpPr txBox="1"/>
            <p:nvPr/>
          </p:nvSpPr>
          <p:spPr>
            <a:xfrm>
              <a:off x="0" y="0"/>
              <a:ext cx="8775065" cy="680293"/>
            </a:xfrm>
            <a:prstGeom prst="rect">
              <a:avLst/>
            </a:prstGeom>
            <a:noFill/>
          </p:spPr>
          <p:txBody>
            <a:bodyPr anchor="t"/>
            <a:lstStyle/>
            <a:p>
              <a:pPr marL="0" algn="ctr">
                <a:lnSpc>
                  <a:spcPts val="3800"/>
                </a:lnSpc>
              </a:pPr>
              <a:r>
                <a:rPr lang="zh-CN" altLang="en-US" sz="3200" b="0" i="0" dirty="0">
                  <a:solidFill>
                    <a:srgbClr val="000000">
                      <a:alpha val="100000"/>
                    </a:srgbClr>
                  </a:solidFill>
                  <a:latin typeface="楷体" panose="02010609060101010101" charset="-122"/>
                  <a:ea typeface="楷体" panose="02010609060101010101" charset="-122"/>
                </a:rPr>
                <a:t>《明史》《明史纪事本末》《韩非子·爱臣》</a:t>
              </a:r>
              <a:endParaRPr lang="zh-CN" altLang="en-US" sz="3200" b="0" i="0" dirty="0">
                <a:solidFill>
                  <a:srgbClr val="000000">
                    <a:alpha val="100000"/>
                  </a:srgbClr>
                </a:solidFill>
                <a:latin typeface="楷体" panose="02010609060101010101" charset="-122"/>
                <a:ea typeface="楷体" panose="02010609060101010101" charset="-122"/>
              </a:endParaRPr>
            </a:p>
          </p:txBody>
        </p:sp>
      </p:grpSp>
      <p:sp>
        <p:nvSpPr>
          <p:cNvPr id="8" name="形状2"/>
          <p:cNvSpPr txBox="1"/>
          <p:nvPr/>
        </p:nvSpPr>
        <p:spPr>
          <a:xfrm>
            <a:off x="1010285" y="1720215"/>
            <a:ext cx="1479550" cy="899160"/>
          </a:xfrm>
          <a:prstGeom prst="rightArrow">
            <a:avLst/>
          </a:prstGeom>
          <a:solidFill>
            <a:srgbClr val="4874CB">
              <a:alpha val="100000"/>
            </a:srgbClr>
          </a:solidFill>
          <a:ln w="12700">
            <a:solidFill>
              <a:srgbClr val="2E54A1">
                <a:alpha val="100000"/>
              </a:srgbClr>
            </a:solidFill>
            <a:prstDash val="solid"/>
            <a:headEnd type="none" w="med" len="med"/>
            <a:tailEnd type="none" w="med" len="med"/>
          </a:ln>
        </p:spPr>
        <p:txBody>
          <a:bodyPr anchor="ctr"/>
          <a:lstStyle/>
          <a:p>
            <a:pPr marL="0" algn="ctr"/>
          </a:p>
        </p:txBody>
      </p:sp>
      <p:sp>
        <p:nvSpPr>
          <p:cNvPr id="9" name="文本3"/>
          <p:cNvSpPr txBox="1"/>
          <p:nvPr/>
        </p:nvSpPr>
        <p:spPr>
          <a:xfrm>
            <a:off x="1024890" y="1936115"/>
            <a:ext cx="1997710" cy="824230"/>
          </a:xfrm>
          <a:prstGeom prst="rect">
            <a:avLst/>
          </a:prstGeom>
          <a:noFill/>
        </p:spPr>
        <p:txBody>
          <a:bodyPr anchor="t"/>
          <a:lstStyle/>
          <a:p>
            <a:pPr marL="0" algn="l">
              <a:lnSpc>
                <a:spcPts val="2800"/>
              </a:lnSpc>
            </a:pPr>
            <a:r>
              <a:rPr lang="zh-CN" altLang="en-US" sz="2400" b="0" i="0" dirty="0">
                <a:solidFill>
                  <a:srgbClr val="000000">
                    <a:alpha val="100000"/>
                  </a:srgbClr>
                </a:solidFill>
                <a:latin typeface="微软雅黑" panose="020B0503020204020204" charset="-122"/>
                <a:ea typeface="微软雅黑" panose="020B0503020204020204" charset="-122"/>
              </a:rPr>
              <a:t>材料出处</a:t>
            </a:r>
            <a:endParaRPr lang="zh-CN" altLang="en-US" sz="2400" b="0" i="0" dirty="0">
              <a:solidFill>
                <a:srgbClr val="000000">
                  <a:alpha val="100000"/>
                </a:srgbClr>
              </a:solidFill>
              <a:latin typeface="微软雅黑" panose="020B0503020204020204" charset="-122"/>
              <a:ea typeface="微软雅黑" panose="020B0503020204020204" charset="-122"/>
            </a:endParaRPr>
          </a:p>
        </p:txBody>
      </p:sp>
      <p:sp>
        <p:nvSpPr>
          <p:cNvPr id="10" name="形状3"/>
          <p:cNvSpPr txBox="1"/>
          <p:nvPr/>
        </p:nvSpPr>
        <p:spPr>
          <a:xfrm>
            <a:off x="679450" y="3163570"/>
            <a:ext cx="1479550" cy="899160"/>
          </a:xfrm>
          <a:prstGeom prst="rightArrow">
            <a:avLst/>
          </a:prstGeom>
          <a:solidFill>
            <a:srgbClr val="4874CB">
              <a:alpha val="100000"/>
            </a:srgbClr>
          </a:solidFill>
          <a:ln w="12700">
            <a:solidFill>
              <a:srgbClr val="2E54A1">
                <a:alpha val="100000"/>
              </a:srgbClr>
            </a:solidFill>
            <a:prstDash val="solid"/>
            <a:headEnd type="none" w="med" len="med"/>
            <a:tailEnd type="none" w="med" len="med"/>
          </a:ln>
        </p:spPr>
        <p:txBody>
          <a:bodyPr anchor="ctr"/>
          <a:lstStyle/>
          <a:p>
            <a:pPr marL="0" algn="ctr"/>
          </a:p>
        </p:txBody>
      </p:sp>
      <p:sp>
        <p:nvSpPr>
          <p:cNvPr id="11" name="文本4"/>
          <p:cNvSpPr txBox="1"/>
          <p:nvPr/>
        </p:nvSpPr>
        <p:spPr>
          <a:xfrm>
            <a:off x="645795" y="3379470"/>
            <a:ext cx="2105660" cy="824230"/>
          </a:xfrm>
          <a:prstGeom prst="rect">
            <a:avLst/>
          </a:prstGeom>
          <a:noFill/>
        </p:spPr>
        <p:txBody>
          <a:bodyPr anchor="t"/>
          <a:lstStyle/>
          <a:p>
            <a:pPr marL="0" algn="l">
              <a:lnSpc>
                <a:spcPts val="2800"/>
              </a:lnSpc>
            </a:pPr>
            <a:r>
              <a:rPr lang="zh-CN" altLang="en-US" sz="2400" b="0" i="0" dirty="0">
                <a:solidFill>
                  <a:srgbClr val="000000">
                    <a:alpha val="100000"/>
                  </a:srgbClr>
                </a:solidFill>
                <a:latin typeface="微软雅黑" panose="020B0503020204020204" charset="-122"/>
                <a:ea typeface="微软雅黑" panose="020B0503020204020204" charset="-122"/>
              </a:rPr>
              <a:t>命题设计</a:t>
            </a:r>
            <a:endParaRPr lang="zh-CN" altLang="en-US" sz="2400" b="0" i="0" dirty="0">
              <a:solidFill>
                <a:srgbClr val="000000">
                  <a:alpha val="100000"/>
                </a:srgbClr>
              </a:solidFill>
              <a:latin typeface="微软雅黑" panose="020B0503020204020204" charset="-122"/>
              <a:ea typeface="微软雅黑" panose="020B0503020204020204" charset="-122"/>
            </a:endParaRPr>
          </a:p>
        </p:txBody>
      </p:sp>
      <p:grpSp>
        <p:nvGrpSpPr>
          <p:cNvPr id="12" name="组合2"/>
          <p:cNvGrpSpPr/>
          <p:nvPr/>
        </p:nvGrpSpPr>
        <p:grpSpPr>
          <a:xfrm>
            <a:off x="2372360" y="2570480"/>
            <a:ext cx="9170035" cy="3496605"/>
            <a:chOff x="0" y="0"/>
            <a:chExt cx="9170035" cy="3496605"/>
          </a:xfrm>
        </p:grpSpPr>
        <p:sp>
          <p:nvSpPr>
            <p:cNvPr id="13" name="形状5"/>
            <p:cNvSpPr txBox="1"/>
            <p:nvPr/>
          </p:nvSpPr>
          <p:spPr>
            <a:xfrm>
              <a:off x="3810" y="49530"/>
              <a:ext cx="9166225" cy="3415665"/>
            </a:xfrm>
            <a:prstGeom prst="rect">
              <a:avLst/>
            </a:prstGeom>
            <a:solidFill>
              <a:srgbClr val="FFFFFF">
                <a:alpha val="0"/>
              </a:srgbClr>
            </a:solidFill>
            <a:ln w="9525">
              <a:solidFill>
                <a:srgbClr val="000000">
                  <a:alpha val="100000"/>
                </a:srgbClr>
              </a:solidFill>
              <a:prstDash val="solid"/>
            </a:ln>
          </p:spPr>
          <p:txBody>
            <a:bodyPr anchor="ctr"/>
            <a:lstStyle/>
            <a:p>
              <a:pPr marL="0" algn="ctr"/>
            </a:p>
          </p:txBody>
        </p:sp>
        <p:sp>
          <p:nvSpPr>
            <p:cNvPr id="14" name="文本6"/>
            <p:cNvSpPr txBox="1"/>
            <p:nvPr/>
          </p:nvSpPr>
          <p:spPr>
            <a:xfrm>
              <a:off x="0" y="0"/>
              <a:ext cx="9166225" cy="3496605"/>
            </a:xfrm>
            <a:prstGeom prst="rect">
              <a:avLst/>
            </a:prstGeom>
            <a:noFill/>
          </p:spPr>
          <p:txBody>
            <a:bodyPr anchor="t"/>
            <a:lstStyle/>
            <a:p>
              <a:pPr marL="0" algn="l">
                <a:lnSpc>
                  <a:spcPts val="2800"/>
                </a:lnSpc>
              </a:pPr>
              <a:r>
                <a:rPr lang="zh-CN" altLang="en-US" sz="2400" b="1" i="0" dirty="0">
                  <a:solidFill>
                    <a:srgbClr val="000000">
                      <a:alpha val="100000"/>
                    </a:srgbClr>
                  </a:solidFill>
                  <a:latin typeface="楷体" panose="02010609060101010101" charset="-122"/>
                  <a:ea typeface="楷体" panose="02010609060101010101" charset="-122"/>
                </a:rPr>
                <a:t>10.材料中画波浪线的部分有三处需要断句，请用铅笔将答题卡上相应位置的答案标号涂黑，每涂对一处给1分，涂黑超过三处不赋分。（3分）</a:t>
              </a:r>
              <a:endParaRPr lang="zh-CN" altLang="en-US" sz="2400" b="1" i="0" dirty="0">
                <a:solidFill>
                  <a:srgbClr val="000000">
                    <a:alpha val="100000"/>
                  </a:srgbClr>
                </a:solidFill>
                <a:latin typeface="楷体" panose="02010609060101010101" charset="-122"/>
                <a:ea typeface="楷体" panose="02010609060101010101" charset="-122"/>
              </a:endParaRPr>
            </a:p>
            <a:p>
              <a:pPr marL="0" algn="l">
                <a:lnSpc>
                  <a:spcPts val="2800"/>
                </a:lnSpc>
              </a:pPr>
              <a:r>
                <a:rPr lang="zh-CN" altLang="en-US" sz="2400" b="1" i="0" dirty="0">
                  <a:solidFill>
                    <a:srgbClr val="000000">
                      <a:alpha val="100000"/>
                    </a:srgbClr>
                  </a:solidFill>
                  <a:latin typeface="楷体" panose="02010609060101010101" charset="-122"/>
                  <a:ea typeface="楷体" panose="02010609060101010101" charset="-122"/>
                </a:rPr>
                <a:t>11.下列对材料中加点的词语及相关内容的解说，不正确的一项是（3分） </a:t>
              </a:r>
              <a:endParaRPr lang="zh-CN" altLang="en-US" sz="2400" b="1" i="0" dirty="0">
                <a:solidFill>
                  <a:srgbClr val="000000">
                    <a:alpha val="100000"/>
                  </a:srgbClr>
                </a:solidFill>
                <a:latin typeface="楷体" panose="02010609060101010101" charset="-122"/>
                <a:ea typeface="楷体" panose="02010609060101010101" charset="-122"/>
              </a:endParaRPr>
            </a:p>
            <a:p>
              <a:pPr marL="0" algn="l">
                <a:lnSpc>
                  <a:spcPts val="2800"/>
                </a:lnSpc>
              </a:pPr>
              <a:r>
                <a:rPr lang="zh-CN" altLang="en-US" sz="2400" b="1" i="0" dirty="0">
                  <a:solidFill>
                    <a:srgbClr val="000000">
                      <a:alpha val="100000"/>
                    </a:srgbClr>
                  </a:solidFill>
                  <a:latin typeface="楷体" panose="02010609060101010101" charset="-122"/>
                  <a:ea typeface="楷体" panose="02010609060101010101" charset="-122"/>
                </a:rPr>
                <a:t>12.下列对材料有关内容的概述，不正确的一项是（3分）</a:t>
              </a:r>
              <a:endParaRPr lang="zh-CN" altLang="en-US" sz="2400" b="1" i="0" dirty="0">
                <a:solidFill>
                  <a:srgbClr val="000000">
                    <a:alpha val="100000"/>
                  </a:srgbClr>
                </a:solidFill>
                <a:latin typeface="楷体" panose="02010609060101010101" charset="-122"/>
                <a:ea typeface="楷体" panose="02010609060101010101" charset="-122"/>
              </a:endParaRPr>
            </a:p>
            <a:p>
              <a:pPr marL="0" algn="l">
                <a:lnSpc>
                  <a:spcPts val="2800"/>
                </a:lnSpc>
              </a:pPr>
              <a:r>
                <a:rPr lang="zh-CN" altLang="en-US" sz="2400" b="1" i="0" dirty="0">
                  <a:solidFill>
                    <a:srgbClr val="000000">
                      <a:alpha val="100000"/>
                    </a:srgbClr>
                  </a:solidFill>
                  <a:latin typeface="楷体" panose="02010609060101010101" charset="-122"/>
                  <a:ea typeface="楷体" panose="02010609060101010101" charset="-122"/>
                </a:rPr>
                <a:t>13.把材料中画横线的句子翻译成现代汉语。（8分）</a:t>
              </a:r>
              <a:endParaRPr lang="zh-CN" altLang="en-US" sz="2400" b="1" i="0" dirty="0">
                <a:solidFill>
                  <a:srgbClr val="000000">
                    <a:alpha val="100000"/>
                  </a:srgbClr>
                </a:solidFill>
                <a:latin typeface="楷体" panose="02010609060101010101" charset="-122"/>
                <a:ea typeface="楷体" panose="02010609060101010101" charset="-122"/>
              </a:endParaRPr>
            </a:p>
            <a:p>
              <a:pPr marL="0" algn="l">
                <a:lnSpc>
                  <a:spcPts val="2800"/>
                </a:lnSpc>
              </a:pPr>
              <a:r>
                <a:rPr lang="zh-CN" altLang="en-US" sz="2400" b="1" i="0" dirty="0">
                  <a:solidFill>
                    <a:srgbClr val="000000">
                      <a:alpha val="100000"/>
                    </a:srgbClr>
                  </a:solidFill>
                  <a:latin typeface="楷体" panose="02010609060101010101" charset="-122"/>
                  <a:ea typeface="楷体" panose="02010609060101010101" charset="-122"/>
                </a:rPr>
                <a:t>14.根据三则材料，解释张居正最终“卒后蒙祸”、被抄家灭族的原因。（3分）</a:t>
              </a:r>
              <a:endParaRPr lang="zh-CN" altLang="en-US" sz="2400" b="1" i="0" dirty="0">
                <a:solidFill>
                  <a:srgbClr val="000000">
                    <a:alpha val="100000"/>
                  </a:srgbClr>
                </a:solidFill>
                <a:latin typeface="楷体" panose="02010609060101010101" charset="-122"/>
                <a:ea typeface="楷体" panose="02010609060101010101" charset="-122"/>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1"/>
          <p:cNvSpPr txBox="1"/>
          <p:nvPr/>
        </p:nvSpPr>
        <p:spPr>
          <a:xfrm>
            <a:off x="1932940" y="17780"/>
            <a:ext cx="4950460" cy="650875"/>
          </a:xfrm>
          <a:prstGeom prst="rect">
            <a:avLst/>
          </a:prstGeom>
          <a:noFill/>
        </p:spPr>
        <p:txBody>
          <a:bodyPr anchor="t"/>
          <a:lstStyle/>
          <a:p>
            <a:pPr marL="0" algn="l">
              <a:lnSpc>
                <a:spcPts val="2800"/>
              </a:lnSpc>
              <a:buFont typeface="Arial" panose="020B0604020202020204"/>
              <a:buChar char=" "/>
            </a:pPr>
            <a:r>
              <a:rPr lang="zh-CN" altLang="en-US" sz="2400" b="0" i="0" dirty="0">
                <a:solidFill>
                  <a:srgbClr val="4874CB">
                    <a:alpha val="100000"/>
                  </a:srgbClr>
                </a:solidFill>
                <a:latin typeface="黑体" panose="02010609060101010101" charset="-122"/>
                <a:ea typeface="黑体" panose="02010609060101010101" charset="-122"/>
              </a:rPr>
              <a:t>【试题整体分析】</a:t>
            </a:r>
            <a:endParaRPr lang="zh-CN" altLang="en-US" sz="2400" b="0" i="0" dirty="0">
              <a:solidFill>
                <a:srgbClr val="4874CB">
                  <a:alpha val="100000"/>
                </a:srgbClr>
              </a:solidFill>
              <a:latin typeface="黑体" panose="02010609060101010101" charset="-122"/>
              <a:ea typeface="黑体" panose="02010609060101010101" charset="-122"/>
            </a:endParaRPr>
          </a:p>
        </p:txBody>
      </p:sp>
      <p:sp>
        <p:nvSpPr>
          <p:cNvPr id="3" name="文本2"/>
          <p:cNvSpPr txBox="1"/>
          <p:nvPr/>
        </p:nvSpPr>
        <p:spPr>
          <a:xfrm>
            <a:off x="344170" y="17780"/>
            <a:ext cx="2332355" cy="589280"/>
          </a:xfrm>
          <a:prstGeom prst="rect">
            <a:avLst/>
          </a:prstGeom>
          <a:noFill/>
        </p:spPr>
        <p:txBody>
          <a:bodyPr anchor="t"/>
          <a:lstStyle/>
          <a:p>
            <a:pPr marL="0" algn="l">
              <a:lnSpc>
                <a:spcPts val="2400"/>
              </a:lnSpc>
            </a:pPr>
            <a:r>
              <a:rPr lang="zh-CN" altLang="en-US" sz="2000" b="0" i="0" dirty="0">
                <a:solidFill>
                  <a:srgbClr val="404040">
                    <a:alpha val="100000"/>
                  </a:srgbClr>
                </a:solidFill>
                <a:latin typeface="黑体" panose="02010609060101010101" charset="-122"/>
                <a:ea typeface="黑体" panose="02010609060101010101" charset="-122"/>
              </a:rPr>
              <a:t>文言文阅读</a:t>
            </a:r>
            <a:endParaRPr lang="zh-CN" altLang="en-US" sz="2000" b="0" i="0" dirty="0">
              <a:solidFill>
                <a:srgbClr val="404040">
                  <a:alpha val="100000"/>
                </a:srgbClr>
              </a:solidFill>
              <a:latin typeface="黑体" panose="02010609060101010101" charset="-122"/>
              <a:ea typeface="黑体" panose="02010609060101010101" charset="-122"/>
            </a:endParaRPr>
          </a:p>
        </p:txBody>
      </p:sp>
      <p:grpSp>
        <p:nvGrpSpPr>
          <p:cNvPr id="4" name="组合1"/>
          <p:cNvGrpSpPr/>
          <p:nvPr/>
        </p:nvGrpSpPr>
        <p:grpSpPr>
          <a:xfrm>
            <a:off x="344519" y="699640"/>
            <a:ext cx="7969215" cy="6130623"/>
            <a:chOff x="0" y="0"/>
            <a:chExt cx="7969215" cy="6130623"/>
          </a:xfrm>
        </p:grpSpPr>
        <p:sp>
          <p:nvSpPr>
            <p:cNvPr id="5" name="形状1"/>
            <p:cNvSpPr txBox="1"/>
            <p:nvPr/>
          </p:nvSpPr>
          <p:spPr>
            <a:xfrm>
              <a:off x="79642" y="8925"/>
              <a:ext cx="7827292" cy="5952668"/>
            </a:xfrm>
            <a:prstGeom prst="rect">
              <a:avLst/>
            </a:prstGeom>
            <a:solidFill>
              <a:srgbClr val="FFFFFF">
                <a:alpha val="0"/>
              </a:srgbClr>
            </a:solidFill>
            <a:ln w="9525">
              <a:solidFill>
                <a:srgbClr val="4874CB">
                  <a:alpha val="100000"/>
                </a:srgbClr>
              </a:solidFill>
              <a:prstDash val="solid"/>
            </a:ln>
          </p:spPr>
          <p:txBody>
            <a:bodyPr anchor="ctr"/>
            <a:lstStyle/>
            <a:p>
              <a:pPr marL="0" algn="ctr"/>
            </a:p>
          </p:txBody>
        </p:sp>
        <p:sp>
          <p:nvSpPr>
            <p:cNvPr id="6" name="文本3"/>
            <p:cNvSpPr txBox="1"/>
            <p:nvPr/>
          </p:nvSpPr>
          <p:spPr>
            <a:xfrm>
              <a:off x="0" y="0"/>
              <a:ext cx="7969215" cy="6130623"/>
            </a:xfrm>
            <a:prstGeom prst="rect">
              <a:avLst/>
            </a:prstGeom>
            <a:noFill/>
          </p:spPr>
          <p:txBody>
            <a:bodyPr anchor="t"/>
            <a:lstStyle/>
            <a:p>
              <a:pPr marL="0" algn="l">
                <a:lnSpc>
                  <a:spcPts val="2400"/>
                </a:lnSpc>
              </a:pPr>
              <a:r>
                <a:rPr lang="zh-CN" altLang="en-US" sz="2000" b="1" i="0" dirty="0">
                  <a:solidFill>
                    <a:srgbClr val="000000">
                      <a:alpha val="100000"/>
                    </a:srgbClr>
                  </a:solidFill>
                  <a:latin typeface="楷体" panose="02010609060101010101" charset="-122"/>
                  <a:ea typeface="楷体" panose="02010609060101010101" charset="-122"/>
                </a:rPr>
                <a:t>   《明史》是二十四史中的最后一部，共三百三十二卷，包括本纪二十四卷，志七十五卷，列传二百二十卷，表十三卷。它是一部纪传体断代史，记载了自明太祖朱元璋洪武元年（公元1368年）至明思宗朱由检崇祯十七年（公元1644年）二百七十六年的历史。</a:t>
              </a:r>
              <a:endParaRPr lang="zh-CN" altLang="en-US" sz="2000" b="1" i="0" dirty="0">
                <a:solidFill>
                  <a:srgbClr val="000000">
                    <a:alpha val="100000"/>
                  </a:srgbClr>
                </a:solidFill>
                <a:latin typeface="楷体" panose="02010609060101010101" charset="-122"/>
                <a:ea typeface="楷体" panose="02010609060101010101" charset="-122"/>
              </a:endParaRPr>
            </a:p>
            <a:p>
              <a:pPr marL="0" algn="l">
                <a:lnSpc>
                  <a:spcPts val="2400"/>
                </a:lnSpc>
                <a:buFont typeface="Arial" panose="020B0604020202020204"/>
                <a:buChar char=" "/>
              </a:pPr>
              <a:r>
                <a:rPr lang="zh-CN" altLang="en-US" sz="2000" b="1" i="0" dirty="0">
                  <a:solidFill>
                    <a:srgbClr val="000000">
                      <a:alpha val="100000"/>
                    </a:srgbClr>
                  </a:solidFill>
                  <a:latin typeface="楷体" panose="02010609060101010101" charset="-122"/>
                  <a:ea typeface="楷体" panose="02010609060101010101" charset="-122"/>
                </a:rPr>
                <a:t>  代表性主要名句：  </a:t>
              </a:r>
              <a:endParaRPr lang="zh-CN" altLang="en-US" sz="2000" b="1" i="0" dirty="0">
                <a:solidFill>
                  <a:srgbClr val="000000">
                    <a:alpha val="100000"/>
                  </a:srgbClr>
                </a:solidFill>
                <a:latin typeface="楷体" panose="02010609060101010101" charset="-122"/>
                <a:ea typeface="楷体" panose="02010609060101010101" charset="-122"/>
              </a:endParaRPr>
            </a:p>
            <a:p>
              <a:pPr marL="0" algn="l">
                <a:lnSpc>
                  <a:spcPts val="2400"/>
                </a:lnSpc>
                <a:buFont typeface="Arial" panose="020B0604020202020204"/>
                <a:buChar char=" "/>
              </a:pPr>
              <a:r>
                <a:rPr lang="zh-CN" altLang="en-US" sz="2000" b="1" i="0" dirty="0">
                  <a:solidFill>
                    <a:srgbClr val="000000">
                      <a:alpha val="100000"/>
                    </a:srgbClr>
                  </a:solidFill>
                  <a:latin typeface="楷体" panose="02010609060101010101" charset="-122"/>
                  <a:ea typeface="楷体" panose="02010609060101010101" charset="-122"/>
                </a:rPr>
                <a:t>  文官不爱钱，武官不惜死，则天下太平。</a:t>
              </a:r>
              <a:endParaRPr lang="zh-CN" altLang="en-US" sz="2000" b="1" i="0" dirty="0">
                <a:solidFill>
                  <a:srgbClr val="000000">
                    <a:alpha val="100000"/>
                  </a:srgbClr>
                </a:solidFill>
                <a:latin typeface="楷体" panose="02010609060101010101" charset="-122"/>
                <a:ea typeface="楷体" panose="02010609060101010101" charset="-122"/>
              </a:endParaRPr>
            </a:p>
            <a:p>
              <a:pPr marL="0" algn="l">
                <a:lnSpc>
                  <a:spcPts val="2400"/>
                </a:lnSpc>
                <a:buFont typeface="Arial" panose="020B0604020202020204"/>
                <a:buChar char=" "/>
              </a:pPr>
              <a:r>
                <a:rPr lang="zh-CN" altLang="en-US" sz="2000" b="1" i="0" dirty="0">
                  <a:solidFill>
                    <a:srgbClr val="000000">
                      <a:alpha val="100000"/>
                    </a:srgbClr>
                  </a:solidFill>
                  <a:latin typeface="楷体" panose="02010609060101010101" charset="-122"/>
                  <a:ea typeface="楷体" panose="02010609060101010101" charset="-122"/>
                </a:rPr>
                <a:t>                         ——《明史·列传·卷一百四十三》</a:t>
              </a:r>
              <a:endParaRPr lang="zh-CN" altLang="en-US" sz="2000" b="1" i="0" dirty="0">
                <a:solidFill>
                  <a:srgbClr val="000000">
                    <a:alpha val="100000"/>
                  </a:srgbClr>
                </a:solidFill>
                <a:latin typeface="楷体" panose="02010609060101010101" charset="-122"/>
                <a:ea typeface="楷体" panose="02010609060101010101" charset="-122"/>
              </a:endParaRPr>
            </a:p>
            <a:p>
              <a:pPr marL="0" algn="l">
                <a:lnSpc>
                  <a:spcPts val="2400"/>
                </a:lnSpc>
                <a:buFont typeface="Arial" panose="020B0604020202020204"/>
                <a:buChar char=" "/>
              </a:pPr>
              <a:r>
                <a:rPr lang="zh-CN" altLang="en-US" sz="2000" b="1" i="0" dirty="0">
                  <a:solidFill>
                    <a:srgbClr val="000000">
                      <a:alpha val="100000"/>
                    </a:srgbClr>
                  </a:solidFill>
                  <a:latin typeface="楷体" panose="02010609060101010101" charset="-122"/>
                  <a:ea typeface="楷体" panose="02010609060101010101" charset="-122"/>
                </a:rPr>
                <a:t>  君子有三惜：此生不学，一可惜。此日闲过，二可惜。此身一败，三可惜。</a:t>
              </a:r>
              <a:endParaRPr lang="zh-CN" altLang="en-US" sz="2000" b="1" i="0" dirty="0">
                <a:solidFill>
                  <a:srgbClr val="000000">
                    <a:alpha val="100000"/>
                  </a:srgbClr>
                </a:solidFill>
                <a:latin typeface="楷体" panose="02010609060101010101" charset="-122"/>
                <a:ea typeface="楷体" panose="02010609060101010101" charset="-122"/>
              </a:endParaRPr>
            </a:p>
            <a:p>
              <a:pPr marL="0" algn="l">
                <a:lnSpc>
                  <a:spcPts val="2400"/>
                </a:lnSpc>
                <a:buFont typeface="Arial" panose="020B0604020202020204"/>
                <a:buChar char=" "/>
              </a:pPr>
              <a:r>
                <a:rPr lang="zh-CN" altLang="en-US" sz="2000" b="1" i="0" dirty="0">
                  <a:solidFill>
                    <a:srgbClr val="000000">
                      <a:alpha val="100000"/>
                    </a:srgbClr>
                  </a:solidFill>
                  <a:latin typeface="楷体" panose="02010609060101010101" charset="-122"/>
                  <a:ea typeface="楷体" panose="02010609060101010101" charset="-122"/>
                </a:rPr>
                <a:t>                            ——《明史·列传·卷四十九》</a:t>
              </a:r>
              <a:endParaRPr lang="zh-CN" altLang="en-US" sz="2000" b="1" i="0" dirty="0">
                <a:solidFill>
                  <a:srgbClr val="000000">
                    <a:alpha val="100000"/>
                  </a:srgbClr>
                </a:solidFill>
                <a:latin typeface="楷体" panose="02010609060101010101" charset="-122"/>
                <a:ea typeface="楷体" panose="02010609060101010101" charset="-122"/>
              </a:endParaRPr>
            </a:p>
            <a:p>
              <a:pPr marL="0" algn="l">
                <a:lnSpc>
                  <a:spcPts val="2400"/>
                </a:lnSpc>
                <a:buFont typeface="Arial" panose="020B0604020202020204"/>
                <a:buChar char=" "/>
              </a:pPr>
              <a:r>
                <a:rPr lang="zh-CN" altLang="en-US" sz="2000" b="1" i="0" dirty="0">
                  <a:solidFill>
                    <a:srgbClr val="000000">
                      <a:alpha val="100000"/>
                    </a:srgbClr>
                  </a:solidFill>
                  <a:latin typeface="楷体" panose="02010609060101010101" charset="-122"/>
                  <a:ea typeface="楷体" panose="02010609060101010101" charset="-122"/>
                </a:rPr>
                <a:t>  君子不以冥冥堕行。——《明史·列传·卷三十七》</a:t>
              </a:r>
              <a:endParaRPr lang="zh-CN" altLang="en-US" sz="2000" b="1" i="0" dirty="0">
                <a:solidFill>
                  <a:srgbClr val="000000">
                    <a:alpha val="100000"/>
                  </a:srgbClr>
                </a:solidFill>
                <a:latin typeface="楷体" panose="02010609060101010101" charset="-122"/>
                <a:ea typeface="楷体" panose="02010609060101010101" charset="-122"/>
              </a:endParaRPr>
            </a:p>
            <a:p>
              <a:pPr marL="0" algn="l">
                <a:lnSpc>
                  <a:spcPts val="2400"/>
                </a:lnSpc>
                <a:buFont typeface="Arial" panose="020B0604020202020204"/>
                <a:buChar char=" "/>
              </a:pPr>
              <a:r>
                <a:rPr lang="zh-CN" altLang="en-US" sz="2000" b="1" i="0" dirty="0">
                  <a:solidFill>
                    <a:srgbClr val="000000">
                      <a:alpha val="100000"/>
                    </a:srgbClr>
                  </a:solidFill>
                  <a:latin typeface="楷体" panose="02010609060101010101" charset="-122"/>
                  <a:ea typeface="楷体" panose="02010609060101010101" charset="-122"/>
                </a:rPr>
                <a:t>  己不自信，何以信于人？——《明史·列传·卷四十九》</a:t>
              </a:r>
              <a:endParaRPr lang="zh-CN" altLang="en-US" sz="2000" b="1" i="0" dirty="0">
                <a:solidFill>
                  <a:srgbClr val="000000">
                    <a:alpha val="100000"/>
                  </a:srgbClr>
                </a:solidFill>
                <a:latin typeface="楷体" panose="02010609060101010101" charset="-122"/>
                <a:ea typeface="楷体" panose="02010609060101010101" charset="-122"/>
              </a:endParaRPr>
            </a:p>
            <a:p>
              <a:pPr marL="0" algn="l">
                <a:lnSpc>
                  <a:spcPts val="2400"/>
                </a:lnSpc>
                <a:buFont typeface="Arial" panose="020B0604020202020204"/>
                <a:buChar char=" "/>
              </a:pPr>
              <a:r>
                <a:rPr lang="zh-CN" altLang="en-US" sz="2000" b="1" i="0" dirty="0">
                  <a:solidFill>
                    <a:srgbClr val="000000">
                      <a:alpha val="100000"/>
                    </a:srgbClr>
                  </a:solidFill>
                  <a:latin typeface="楷体" panose="02010609060101010101" charset="-122"/>
                  <a:ea typeface="楷体" panose="02010609060101010101" charset="-122"/>
                </a:rPr>
                <a:t>  人有所不忍，而后能及其所忍；有所不为，而后可以有为。                            ——《明史·列传·卷一百零四》</a:t>
              </a:r>
              <a:endParaRPr lang="zh-CN" altLang="en-US" sz="2000" b="1" i="0" dirty="0">
                <a:solidFill>
                  <a:srgbClr val="000000">
                    <a:alpha val="100000"/>
                  </a:srgbClr>
                </a:solidFill>
                <a:latin typeface="楷体" panose="02010609060101010101" charset="-122"/>
                <a:ea typeface="楷体" panose="02010609060101010101" charset="-122"/>
              </a:endParaRPr>
            </a:p>
            <a:p>
              <a:pPr marL="0" algn="l">
                <a:lnSpc>
                  <a:spcPts val="2400"/>
                </a:lnSpc>
                <a:buFont typeface="Arial" panose="020B0604020202020204"/>
                <a:buChar char=" "/>
              </a:pPr>
              <a:r>
                <a:rPr lang="zh-CN" altLang="en-US" sz="2000" b="1" i="0" dirty="0">
                  <a:solidFill>
                    <a:srgbClr val="000000">
                      <a:alpha val="100000"/>
                    </a:srgbClr>
                  </a:solidFill>
                  <a:latin typeface="楷体" panose="02010609060101010101" charset="-122"/>
                  <a:ea typeface="楷体" panose="02010609060101010101" charset="-122"/>
                </a:rPr>
                <a:t>生则尽力，死则死耳！——《明史·列传·卷二十》</a:t>
              </a:r>
              <a:endParaRPr lang="zh-CN" altLang="en-US" sz="2000" b="1" i="0" dirty="0">
                <a:solidFill>
                  <a:srgbClr val="000000">
                    <a:alpha val="100000"/>
                  </a:srgbClr>
                </a:solidFill>
                <a:latin typeface="楷体" panose="02010609060101010101" charset="-122"/>
                <a:ea typeface="楷体" panose="02010609060101010101" charset="-122"/>
              </a:endParaRPr>
            </a:p>
            <a:p>
              <a:pPr marL="0" algn="l">
                <a:lnSpc>
                  <a:spcPts val="2400"/>
                </a:lnSpc>
                <a:buFont typeface="Arial" panose="020B0604020202020204"/>
                <a:buChar char=" "/>
              </a:pPr>
              <a:r>
                <a:rPr lang="zh-CN" altLang="en-US" sz="2000" b="1" i="0" dirty="0">
                  <a:solidFill>
                    <a:srgbClr val="000000">
                      <a:alpha val="100000"/>
                    </a:srgbClr>
                  </a:solidFill>
                  <a:latin typeface="楷体" panose="02010609060101010101" charset="-122"/>
                  <a:ea typeface="楷体" panose="02010609060101010101" charset="-122"/>
                </a:rPr>
                <a:t>一时宠利有尽，千秋青史难欺。</a:t>
              </a:r>
              <a:endParaRPr lang="zh-CN" altLang="en-US" sz="2000" b="1" i="0" dirty="0">
                <a:solidFill>
                  <a:srgbClr val="000000">
                    <a:alpha val="100000"/>
                  </a:srgbClr>
                </a:solidFill>
                <a:latin typeface="楷体" panose="02010609060101010101" charset="-122"/>
                <a:ea typeface="楷体" panose="02010609060101010101" charset="-122"/>
              </a:endParaRPr>
            </a:p>
            <a:p>
              <a:pPr marL="0" algn="l">
                <a:lnSpc>
                  <a:spcPts val="2400"/>
                </a:lnSpc>
                <a:buFont typeface="Arial" panose="020B0604020202020204"/>
                <a:buChar char=" "/>
              </a:pPr>
              <a:r>
                <a:rPr lang="zh-CN" altLang="en-US" sz="2000" b="1" i="0" dirty="0">
                  <a:solidFill>
                    <a:srgbClr val="000000">
                      <a:alpha val="100000"/>
                    </a:srgbClr>
                  </a:solidFill>
                  <a:latin typeface="楷体" panose="02010609060101010101" charset="-122"/>
                  <a:ea typeface="楷体" panose="02010609060101010101" charset="-122"/>
                </a:rPr>
                <a:t>                         ——《明史·列传·卷一百三十三》</a:t>
              </a:r>
              <a:endParaRPr lang="zh-CN" altLang="en-US" sz="2000" b="1" i="0" dirty="0">
                <a:solidFill>
                  <a:srgbClr val="000000">
                    <a:alpha val="100000"/>
                  </a:srgbClr>
                </a:solidFill>
                <a:latin typeface="楷体" panose="02010609060101010101" charset="-122"/>
                <a:ea typeface="楷体" panose="02010609060101010101" charset="-122"/>
              </a:endParaRPr>
            </a:p>
          </p:txBody>
        </p:sp>
      </p:grpSp>
      <p:pic>
        <p:nvPicPr>
          <p:cNvPr id="7" name="图片1"/>
          <p:cNvPicPr>
            <a:picLocks noChangeAspect="1"/>
          </p:cNvPicPr>
          <p:nvPr/>
        </p:nvPicPr>
        <p:blipFill>
          <a:blip r:embed="rId1"/>
          <a:stretch>
            <a:fillRect/>
          </a:stretch>
        </p:blipFill>
        <p:spPr>
          <a:xfrm>
            <a:off x="8577062" y="131588"/>
            <a:ext cx="3505819" cy="6331744"/>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1"/>
          <p:cNvSpPr txBox="1"/>
          <p:nvPr/>
        </p:nvSpPr>
        <p:spPr>
          <a:xfrm>
            <a:off x="1932940" y="17780"/>
            <a:ext cx="4950460" cy="650875"/>
          </a:xfrm>
          <a:prstGeom prst="rect">
            <a:avLst/>
          </a:prstGeom>
          <a:noFill/>
        </p:spPr>
        <p:txBody>
          <a:bodyPr anchor="t"/>
          <a:lstStyle/>
          <a:p>
            <a:pPr marL="0" algn="l">
              <a:lnSpc>
                <a:spcPts val="2800"/>
              </a:lnSpc>
              <a:buFont typeface="Arial" panose="020B0604020202020204"/>
              <a:buChar char=" "/>
            </a:pPr>
            <a:r>
              <a:rPr lang="zh-CN" altLang="en-US" sz="2400" b="0" i="0" dirty="0">
                <a:solidFill>
                  <a:srgbClr val="4874CB">
                    <a:alpha val="100000"/>
                  </a:srgbClr>
                </a:solidFill>
                <a:latin typeface="黑体" panose="02010609060101010101" charset="-122"/>
                <a:ea typeface="黑体" panose="02010609060101010101" charset="-122"/>
              </a:rPr>
              <a:t>【试题整体分析】</a:t>
            </a:r>
            <a:endParaRPr lang="zh-CN" altLang="en-US" sz="2400" b="0" i="0" dirty="0">
              <a:solidFill>
                <a:srgbClr val="4874CB">
                  <a:alpha val="100000"/>
                </a:srgbClr>
              </a:solidFill>
              <a:latin typeface="黑体" panose="02010609060101010101" charset="-122"/>
              <a:ea typeface="黑体" panose="02010609060101010101" charset="-122"/>
            </a:endParaRPr>
          </a:p>
        </p:txBody>
      </p:sp>
      <p:sp>
        <p:nvSpPr>
          <p:cNvPr id="3" name="文本2"/>
          <p:cNvSpPr txBox="1"/>
          <p:nvPr/>
        </p:nvSpPr>
        <p:spPr>
          <a:xfrm>
            <a:off x="344170" y="17780"/>
            <a:ext cx="2332355" cy="589280"/>
          </a:xfrm>
          <a:prstGeom prst="rect">
            <a:avLst/>
          </a:prstGeom>
          <a:noFill/>
        </p:spPr>
        <p:txBody>
          <a:bodyPr anchor="t"/>
          <a:lstStyle/>
          <a:p>
            <a:pPr marL="0" algn="l">
              <a:lnSpc>
                <a:spcPts val="2400"/>
              </a:lnSpc>
            </a:pPr>
            <a:r>
              <a:rPr lang="zh-CN" altLang="en-US" sz="2000" b="0" i="0" dirty="0">
                <a:solidFill>
                  <a:srgbClr val="404040">
                    <a:alpha val="100000"/>
                  </a:srgbClr>
                </a:solidFill>
                <a:latin typeface="黑体" panose="02010609060101010101" charset="-122"/>
                <a:ea typeface="黑体" panose="02010609060101010101" charset="-122"/>
              </a:rPr>
              <a:t>文言文阅读</a:t>
            </a:r>
            <a:endParaRPr lang="zh-CN" altLang="en-US" sz="2000" b="0" i="0" dirty="0">
              <a:solidFill>
                <a:srgbClr val="404040">
                  <a:alpha val="100000"/>
                </a:srgbClr>
              </a:solidFill>
              <a:latin typeface="黑体" panose="02010609060101010101" charset="-122"/>
              <a:ea typeface="黑体" panose="02010609060101010101" charset="-122"/>
            </a:endParaRPr>
          </a:p>
        </p:txBody>
      </p:sp>
      <p:grpSp>
        <p:nvGrpSpPr>
          <p:cNvPr id="4" name="组合1"/>
          <p:cNvGrpSpPr/>
          <p:nvPr/>
        </p:nvGrpSpPr>
        <p:grpSpPr>
          <a:xfrm>
            <a:off x="41005" y="574005"/>
            <a:ext cx="6359137" cy="5932464"/>
            <a:chOff x="0" y="0"/>
            <a:chExt cx="6359137" cy="5932464"/>
          </a:xfrm>
        </p:grpSpPr>
        <p:sp>
          <p:nvSpPr>
            <p:cNvPr id="5" name="形状1"/>
            <p:cNvSpPr txBox="1"/>
            <p:nvPr/>
          </p:nvSpPr>
          <p:spPr>
            <a:xfrm>
              <a:off x="0" y="0"/>
              <a:ext cx="6359137" cy="5932464"/>
            </a:xfrm>
            <a:prstGeom prst="rect">
              <a:avLst/>
            </a:prstGeom>
            <a:solidFill>
              <a:srgbClr val="FFFFFF">
                <a:alpha val="0"/>
              </a:srgbClr>
            </a:solidFill>
            <a:ln w="9525">
              <a:solidFill>
                <a:srgbClr val="4874CB">
                  <a:alpha val="100000"/>
                </a:srgbClr>
              </a:solidFill>
              <a:prstDash val="solid"/>
            </a:ln>
          </p:spPr>
          <p:txBody>
            <a:bodyPr anchor="ctr"/>
            <a:lstStyle/>
            <a:p>
              <a:pPr marL="0" algn="ctr"/>
            </a:p>
          </p:txBody>
        </p:sp>
        <p:sp>
          <p:nvSpPr>
            <p:cNvPr id="6" name="文本3"/>
            <p:cNvSpPr txBox="1"/>
            <p:nvPr/>
          </p:nvSpPr>
          <p:spPr>
            <a:xfrm>
              <a:off x="191882" y="168050"/>
              <a:ext cx="5829976" cy="5471203"/>
            </a:xfrm>
            <a:prstGeom prst="rect">
              <a:avLst/>
            </a:prstGeom>
            <a:noFill/>
          </p:spPr>
          <p:txBody>
            <a:bodyPr anchor="t"/>
            <a:lstStyle/>
            <a:p>
              <a:pPr marL="0" algn="l">
                <a:lnSpc>
                  <a:spcPts val="2700"/>
                </a:lnSpc>
                <a:buFont typeface="Arial" panose="020B0604020202020204"/>
                <a:buChar char=" "/>
              </a:pPr>
              <a:r>
                <a:rPr lang="zh-CN" altLang="en-US" sz="2300" b="1" i="0" dirty="0">
                  <a:solidFill>
                    <a:srgbClr val="000000">
                      <a:alpha val="100000"/>
                    </a:srgbClr>
                  </a:solidFill>
                  <a:latin typeface="楷体" panose="02010609060101010101" charset="-122"/>
                  <a:ea typeface="楷体" panose="02010609060101010101" charset="-122"/>
                </a:rPr>
                <a:t> 《明史纪事本末》是纪事本末体史书。清谷应泰（1620年-1690年）撰。</a:t>
              </a:r>
              <a:endParaRPr lang="zh-CN" altLang="en-US" sz="2300" b="1" i="0" dirty="0">
                <a:solidFill>
                  <a:srgbClr val="000000">
                    <a:alpha val="100000"/>
                  </a:srgbClr>
                </a:solidFill>
                <a:latin typeface="楷体" panose="02010609060101010101" charset="-122"/>
                <a:ea typeface="楷体" panose="02010609060101010101" charset="-122"/>
              </a:endParaRPr>
            </a:p>
            <a:p>
              <a:pPr marL="0" algn="l">
                <a:lnSpc>
                  <a:spcPts val="2700"/>
                </a:lnSpc>
                <a:buFont typeface="Arial" panose="020B0604020202020204"/>
                <a:buChar char=" "/>
              </a:pPr>
              <a:r>
                <a:rPr lang="zh-CN" altLang="en-US" sz="2300" b="1" i="0" dirty="0">
                  <a:solidFill>
                    <a:srgbClr val="000000">
                      <a:alpha val="100000"/>
                    </a:srgbClr>
                  </a:solidFill>
                  <a:latin typeface="楷体" panose="02010609060101010101" charset="-122"/>
                  <a:ea typeface="楷体" panose="02010609060101010101" charset="-122"/>
                </a:rPr>
                <a:t>该书所记载的时间，从元朝至正十二年（1352年）朱元璋起兵开始，一直到崇祯十七年（1644年）李自成攻破北京，朱由检自缢为止，谷应泰等人将这近三百年的时间，他们所认为重要的历史事件，列成八十卷，记述这些事件的始末，各卷后面都附有“谷应泰曰”的史论。</a:t>
              </a:r>
              <a:endParaRPr lang="zh-CN" altLang="en-US" sz="2300" b="1" i="0" dirty="0">
                <a:solidFill>
                  <a:srgbClr val="000000">
                    <a:alpha val="100000"/>
                  </a:srgbClr>
                </a:solidFill>
                <a:latin typeface="楷体" panose="02010609060101010101" charset="-122"/>
                <a:ea typeface="楷体" panose="02010609060101010101" charset="-122"/>
              </a:endParaRPr>
            </a:p>
            <a:p>
              <a:pPr marL="0" algn="l">
                <a:lnSpc>
                  <a:spcPts val="2700"/>
                </a:lnSpc>
                <a:buFont typeface="Arial" panose="020B0604020202020204"/>
                <a:buChar char=" "/>
              </a:pPr>
              <a:r>
                <a:rPr lang="zh-CN" altLang="en-US" sz="2300" b="1" i="0" dirty="0">
                  <a:solidFill>
                    <a:srgbClr val="000000">
                      <a:alpha val="100000"/>
                    </a:srgbClr>
                  </a:solidFill>
                  <a:latin typeface="楷体" panose="02010609060101010101" charset="-122"/>
                  <a:ea typeface="楷体" panose="02010609060101010101" charset="-122"/>
                </a:rPr>
                <a:t>该书比官修《明史》修成的时间还要早八十多年，综合了多部明代史书编纂，具有一定的史料价值。《明史纪事本末》被众多学者高度评价，通常作为原始的史料被运用，史学界一直将其作为“研究明代史事的基本史籍之一”。</a:t>
              </a:r>
              <a:endParaRPr lang="zh-CN" altLang="en-US" sz="2300" b="1" i="0" dirty="0">
                <a:solidFill>
                  <a:srgbClr val="000000">
                    <a:alpha val="100000"/>
                  </a:srgbClr>
                </a:solidFill>
                <a:latin typeface="楷体" panose="02010609060101010101" charset="-122"/>
                <a:ea typeface="楷体" panose="02010609060101010101" charset="-122"/>
              </a:endParaRPr>
            </a:p>
          </p:txBody>
        </p:sp>
      </p:grpSp>
      <p:pic>
        <p:nvPicPr>
          <p:cNvPr id="7" name="图片1"/>
          <p:cNvPicPr>
            <a:picLocks noChangeAspect="1"/>
          </p:cNvPicPr>
          <p:nvPr/>
        </p:nvPicPr>
        <p:blipFill>
          <a:blip r:embed="rId1"/>
          <a:stretch>
            <a:fillRect/>
          </a:stretch>
        </p:blipFill>
        <p:spPr>
          <a:xfrm>
            <a:off x="7596816" y="606266"/>
            <a:ext cx="4394359" cy="6084694"/>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1"/>
          <p:cNvSpPr txBox="1"/>
          <p:nvPr/>
        </p:nvSpPr>
        <p:spPr>
          <a:xfrm>
            <a:off x="1932940" y="17780"/>
            <a:ext cx="4950460" cy="650875"/>
          </a:xfrm>
          <a:prstGeom prst="rect">
            <a:avLst/>
          </a:prstGeom>
          <a:noFill/>
        </p:spPr>
        <p:txBody>
          <a:bodyPr anchor="t"/>
          <a:lstStyle/>
          <a:p>
            <a:pPr marL="0" algn="l">
              <a:lnSpc>
                <a:spcPts val="2800"/>
              </a:lnSpc>
              <a:buFont typeface="Arial" panose="020B0604020202020204"/>
              <a:buChar char=" "/>
            </a:pPr>
            <a:r>
              <a:rPr lang="zh-CN" altLang="en-US" sz="2400" b="0" i="0" dirty="0">
                <a:solidFill>
                  <a:srgbClr val="4874CB">
                    <a:alpha val="100000"/>
                  </a:srgbClr>
                </a:solidFill>
                <a:latin typeface="黑体" panose="02010609060101010101" charset="-122"/>
                <a:ea typeface="黑体" panose="02010609060101010101" charset="-122"/>
              </a:rPr>
              <a:t>【试题整体分析】</a:t>
            </a:r>
            <a:endParaRPr lang="zh-CN" altLang="en-US" sz="2400" b="0" i="0" dirty="0">
              <a:solidFill>
                <a:srgbClr val="4874CB">
                  <a:alpha val="100000"/>
                </a:srgbClr>
              </a:solidFill>
              <a:latin typeface="黑体" panose="02010609060101010101" charset="-122"/>
              <a:ea typeface="黑体" panose="02010609060101010101" charset="-122"/>
            </a:endParaRPr>
          </a:p>
        </p:txBody>
      </p:sp>
      <p:sp>
        <p:nvSpPr>
          <p:cNvPr id="3" name="文本2"/>
          <p:cNvSpPr txBox="1"/>
          <p:nvPr/>
        </p:nvSpPr>
        <p:spPr>
          <a:xfrm>
            <a:off x="344170" y="17780"/>
            <a:ext cx="2332355" cy="589280"/>
          </a:xfrm>
          <a:prstGeom prst="rect">
            <a:avLst/>
          </a:prstGeom>
          <a:noFill/>
        </p:spPr>
        <p:txBody>
          <a:bodyPr anchor="t"/>
          <a:lstStyle/>
          <a:p>
            <a:pPr marL="0" algn="l">
              <a:lnSpc>
                <a:spcPts val="2400"/>
              </a:lnSpc>
            </a:pPr>
            <a:r>
              <a:rPr lang="zh-CN" altLang="en-US" sz="2000" b="0" i="0" dirty="0">
                <a:solidFill>
                  <a:srgbClr val="404040">
                    <a:alpha val="100000"/>
                  </a:srgbClr>
                </a:solidFill>
                <a:latin typeface="黑体" panose="02010609060101010101" charset="-122"/>
                <a:ea typeface="黑体" panose="02010609060101010101" charset="-122"/>
              </a:rPr>
              <a:t>文言文阅读</a:t>
            </a:r>
            <a:endParaRPr lang="zh-CN" altLang="en-US" sz="2000" b="0" i="0" dirty="0">
              <a:solidFill>
                <a:srgbClr val="404040">
                  <a:alpha val="100000"/>
                </a:srgbClr>
              </a:solidFill>
              <a:latin typeface="黑体" panose="02010609060101010101" charset="-122"/>
              <a:ea typeface="黑体" panose="02010609060101010101" charset="-122"/>
            </a:endParaRPr>
          </a:p>
        </p:txBody>
      </p:sp>
      <p:grpSp>
        <p:nvGrpSpPr>
          <p:cNvPr id="4" name="组合1"/>
          <p:cNvGrpSpPr/>
          <p:nvPr/>
        </p:nvGrpSpPr>
        <p:grpSpPr>
          <a:xfrm>
            <a:off x="138993" y="660549"/>
            <a:ext cx="6739701" cy="5731716"/>
            <a:chOff x="0" y="0"/>
            <a:chExt cx="6739701" cy="5731716"/>
          </a:xfrm>
        </p:grpSpPr>
        <p:sp>
          <p:nvSpPr>
            <p:cNvPr id="5" name="形状1"/>
            <p:cNvSpPr txBox="1"/>
            <p:nvPr/>
          </p:nvSpPr>
          <p:spPr>
            <a:xfrm>
              <a:off x="0" y="0"/>
              <a:ext cx="6739701" cy="5731716"/>
            </a:xfrm>
            <a:prstGeom prst="rect">
              <a:avLst/>
            </a:prstGeom>
            <a:solidFill>
              <a:srgbClr val="FFFFFF">
                <a:alpha val="0"/>
              </a:srgbClr>
            </a:solidFill>
            <a:ln w="9525">
              <a:solidFill>
                <a:srgbClr val="4874CB">
                  <a:alpha val="100000"/>
                </a:srgbClr>
              </a:solidFill>
              <a:prstDash val="solid"/>
            </a:ln>
          </p:spPr>
          <p:txBody>
            <a:bodyPr anchor="ctr"/>
            <a:lstStyle/>
            <a:p>
              <a:pPr marL="0" algn="ctr"/>
            </a:p>
          </p:txBody>
        </p:sp>
        <p:sp>
          <p:nvSpPr>
            <p:cNvPr id="6" name="文本3"/>
            <p:cNvSpPr txBox="1"/>
            <p:nvPr/>
          </p:nvSpPr>
          <p:spPr>
            <a:xfrm>
              <a:off x="106642" y="115177"/>
              <a:ext cx="6311446" cy="5560647"/>
            </a:xfrm>
            <a:prstGeom prst="rect">
              <a:avLst/>
            </a:prstGeom>
            <a:noFill/>
          </p:spPr>
          <p:txBody>
            <a:bodyPr anchor="t"/>
            <a:lstStyle/>
            <a:p>
              <a:pPr marL="0" algn="l">
                <a:lnSpc>
                  <a:spcPts val="3000"/>
                </a:lnSpc>
                <a:buFont typeface="Arial" panose="020B0604020202020204"/>
                <a:buChar char=" "/>
              </a:pPr>
              <a:r>
                <a:rPr lang="zh-CN" altLang="en-US" sz="2500" b="1" i="0" dirty="0">
                  <a:solidFill>
                    <a:srgbClr val="000000">
                      <a:alpha val="100000"/>
                    </a:srgbClr>
                  </a:solidFill>
                  <a:latin typeface="楷体" panose="02010609060101010101" charset="-122"/>
                  <a:ea typeface="楷体" panose="02010609060101010101" charset="-122"/>
                </a:rPr>
                <a:t>《韩非子·爱臣》是战国末期思想家韩非创作的一篇散文。本文取首句的头两个字作篇名，这是古人的一种命题方式。韩非在本文中着重分析了臣下权势过大的危害。他认为，严防大臣篡权，必须对臣下“尽之以法，质之以备”，不许在国内另立私朝，不许在封邑内搞独立王国，不许拥有私人武装，不许与诸侯国私下交往，不许用私人财富收买人心。君主必须保持高度警惕。这些主张，对于当时建立封建主义的中央集权国家，具有重要的意义。</a:t>
              </a:r>
              <a:endParaRPr lang="zh-CN" altLang="en-US" sz="2500" b="1" i="0" dirty="0">
                <a:solidFill>
                  <a:srgbClr val="000000">
                    <a:alpha val="100000"/>
                  </a:srgbClr>
                </a:solidFill>
                <a:latin typeface="楷体" panose="02010609060101010101" charset="-122"/>
                <a:ea typeface="楷体" panose="02010609060101010101" charset="-122"/>
              </a:endParaRPr>
            </a:p>
          </p:txBody>
        </p:sp>
      </p:grpSp>
      <p:pic>
        <p:nvPicPr>
          <p:cNvPr id="7" name="图片1"/>
          <p:cNvPicPr>
            <a:picLocks noChangeAspect="1"/>
          </p:cNvPicPr>
          <p:nvPr/>
        </p:nvPicPr>
        <p:blipFill>
          <a:blip r:embed="rId1"/>
          <a:stretch>
            <a:fillRect/>
          </a:stretch>
        </p:blipFill>
        <p:spPr>
          <a:xfrm>
            <a:off x="7740310" y="571224"/>
            <a:ext cx="4183304" cy="591060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形状1"/>
          <p:cNvSpPr txBox="1"/>
          <p:nvPr/>
        </p:nvSpPr>
        <p:spPr>
          <a:xfrm>
            <a:off x="246412" y="701040"/>
            <a:ext cx="4085463" cy="3863340"/>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3" name="组合1"/>
          <p:cNvGrpSpPr/>
          <p:nvPr/>
        </p:nvGrpSpPr>
        <p:grpSpPr>
          <a:xfrm>
            <a:off x="517936" y="476885"/>
            <a:ext cx="954629" cy="433421"/>
            <a:chOff x="0" y="0"/>
            <a:chExt cx="954629" cy="433421"/>
          </a:xfrm>
        </p:grpSpPr>
        <p:sp>
          <p:nvSpPr>
            <p:cNvPr id="4" name="形状4"/>
            <p:cNvSpPr txBox="1"/>
            <p:nvPr/>
          </p:nvSpPr>
          <p:spPr>
            <a:xfrm>
              <a:off x="3810" y="49530"/>
              <a:ext cx="950819" cy="338554"/>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5" name="文本5"/>
            <p:cNvSpPr txBox="1"/>
            <p:nvPr/>
          </p:nvSpPr>
          <p:spPr>
            <a:xfrm>
              <a:off x="0" y="0"/>
              <a:ext cx="950819" cy="433421"/>
            </a:xfrm>
            <a:prstGeom prst="rect">
              <a:avLst/>
            </a:prstGeom>
            <a:noFill/>
          </p:spPr>
          <p:txBody>
            <a:bodyPr anchor="t"/>
            <a:lstStyle/>
            <a:p>
              <a:pPr marL="0" algn="l">
                <a:lnSpc>
                  <a:spcPts val="1900"/>
                </a:lnSpc>
              </a:pPr>
              <a:r>
                <a:rPr lang="zh-CN" altLang="en-US" sz="1600" b="0" i="0" dirty="0">
                  <a:solidFill>
                    <a:srgbClr val="152340">
                      <a:alpha val="100000"/>
                    </a:srgbClr>
                  </a:solidFill>
                  <a:latin typeface="汉仪雅酷黑 65W" panose="020B0604020202020204" charset="-122"/>
                  <a:ea typeface="汉仪雅酷黑 65W" panose="020B0604020202020204" charset="-122"/>
                </a:rPr>
                <a:t>文 本一</a:t>
              </a:r>
              <a:endParaRPr lang="zh-CN" altLang="en-US" sz="1600" b="0" i="0" dirty="0">
                <a:solidFill>
                  <a:srgbClr val="152340">
                    <a:alpha val="100000"/>
                  </a:srgbClr>
                </a:solidFill>
                <a:latin typeface="汉仪雅酷黑 65W" panose="020B0604020202020204" charset="-122"/>
                <a:ea typeface="汉仪雅酷黑 65W" panose="020B0604020202020204" charset="-122"/>
              </a:endParaRPr>
            </a:p>
          </p:txBody>
        </p:sp>
      </p:grpSp>
      <p:sp>
        <p:nvSpPr>
          <p:cNvPr id="6" name="形状2"/>
          <p:cNvSpPr txBox="1"/>
          <p:nvPr/>
        </p:nvSpPr>
        <p:spPr>
          <a:xfrm>
            <a:off x="4458138" y="785203"/>
            <a:ext cx="7452874" cy="3864607"/>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7" name="组合2"/>
          <p:cNvGrpSpPr/>
          <p:nvPr/>
        </p:nvGrpSpPr>
        <p:grpSpPr>
          <a:xfrm>
            <a:off x="6315710" y="490220"/>
            <a:ext cx="828675" cy="433421"/>
            <a:chOff x="0" y="0"/>
            <a:chExt cx="828675" cy="433421"/>
          </a:xfrm>
        </p:grpSpPr>
        <p:sp>
          <p:nvSpPr>
            <p:cNvPr id="8" name="形状5"/>
            <p:cNvSpPr txBox="1"/>
            <p:nvPr/>
          </p:nvSpPr>
          <p:spPr>
            <a:xfrm>
              <a:off x="3810" y="49530"/>
              <a:ext cx="82486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9" name="文本6"/>
            <p:cNvSpPr txBox="1"/>
            <p:nvPr/>
          </p:nvSpPr>
          <p:spPr>
            <a:xfrm>
              <a:off x="0" y="0"/>
              <a:ext cx="824865" cy="433421"/>
            </a:xfrm>
            <a:prstGeom prst="rect">
              <a:avLst/>
            </a:prstGeom>
            <a:noFill/>
          </p:spPr>
          <p:txBody>
            <a:bodyPr anchor="t"/>
            <a:lstStyle/>
            <a:p>
              <a:pPr marL="0" algn="ctr">
                <a:lnSpc>
                  <a:spcPts val="1900"/>
                </a:lnSpc>
              </a:pPr>
              <a:r>
                <a:rPr lang="zh-CN" altLang="en-US" sz="1600" b="0" i="0" dirty="0">
                  <a:solidFill>
                    <a:srgbClr val="152340">
                      <a:alpha val="100000"/>
                    </a:srgbClr>
                  </a:solidFill>
                  <a:latin typeface="汉仪雅酷黑 65W" panose="020B0604020202020204" charset="-122"/>
                  <a:ea typeface="汉仪雅酷黑 65W" panose="020B0604020202020204" charset="-122"/>
                </a:rPr>
                <a:t>注 释</a:t>
              </a:r>
              <a:endParaRPr lang="zh-CN" altLang="en-US" sz="1600" b="0" i="0" dirty="0">
                <a:solidFill>
                  <a:srgbClr val="152340">
                    <a:alpha val="100000"/>
                  </a:srgbClr>
                </a:solidFill>
                <a:latin typeface="汉仪雅酷黑 65W" panose="020B0604020202020204" charset="-122"/>
                <a:ea typeface="汉仪雅酷黑 65W" panose="020B0604020202020204" charset="-122"/>
              </a:endParaRPr>
            </a:p>
          </p:txBody>
        </p:sp>
      </p:grpSp>
      <p:sp>
        <p:nvSpPr>
          <p:cNvPr id="10" name="形状3"/>
          <p:cNvSpPr txBox="1"/>
          <p:nvPr/>
        </p:nvSpPr>
        <p:spPr>
          <a:xfrm>
            <a:off x="246380" y="4799330"/>
            <a:ext cx="11658600" cy="1811020"/>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11" name="组合3"/>
          <p:cNvGrpSpPr/>
          <p:nvPr/>
        </p:nvGrpSpPr>
        <p:grpSpPr>
          <a:xfrm>
            <a:off x="602971" y="4638408"/>
            <a:ext cx="784225" cy="433421"/>
            <a:chOff x="0" y="0"/>
            <a:chExt cx="784225" cy="433421"/>
          </a:xfrm>
        </p:grpSpPr>
        <p:sp>
          <p:nvSpPr>
            <p:cNvPr id="12" name="形状6"/>
            <p:cNvSpPr txBox="1"/>
            <p:nvPr/>
          </p:nvSpPr>
          <p:spPr>
            <a:xfrm>
              <a:off x="3810" y="49530"/>
              <a:ext cx="78041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3" name="文本7"/>
            <p:cNvSpPr txBox="1"/>
            <p:nvPr/>
          </p:nvSpPr>
          <p:spPr>
            <a:xfrm>
              <a:off x="0" y="0"/>
              <a:ext cx="780415" cy="433421"/>
            </a:xfrm>
            <a:prstGeom prst="rect">
              <a:avLst/>
            </a:prstGeom>
            <a:noFill/>
          </p:spPr>
          <p:txBody>
            <a:bodyPr anchor="t"/>
            <a:lstStyle/>
            <a:p>
              <a:pPr marL="0" algn="l">
                <a:lnSpc>
                  <a:spcPts val="1900"/>
                </a:lnSpc>
              </a:pPr>
              <a:r>
                <a:rPr lang="zh-CN" altLang="en-US" sz="1600" b="0" i="0" dirty="0">
                  <a:solidFill>
                    <a:srgbClr val="152340">
                      <a:alpha val="100000"/>
                    </a:srgbClr>
                  </a:solidFill>
                  <a:latin typeface="汉仪雅酷黑 65W" panose="020B0604020202020204" charset="-122"/>
                  <a:ea typeface="汉仪雅酷黑 65W" panose="020B0604020202020204" charset="-122"/>
                </a:rPr>
                <a:t>译 文</a:t>
              </a:r>
              <a:endParaRPr lang="zh-CN" altLang="en-US" sz="1600" b="0" i="0" dirty="0">
                <a:solidFill>
                  <a:srgbClr val="152340">
                    <a:alpha val="100000"/>
                  </a:srgbClr>
                </a:solidFill>
                <a:latin typeface="汉仪雅酷黑 65W" panose="020B0604020202020204" charset="-122"/>
                <a:ea typeface="汉仪雅酷黑 65W" panose="020B0604020202020204" charset="-122"/>
              </a:endParaRPr>
            </a:p>
          </p:txBody>
        </p:sp>
      </p:grpSp>
      <p:sp>
        <p:nvSpPr>
          <p:cNvPr id="14" name="文本1"/>
          <p:cNvSpPr txBox="1"/>
          <p:nvPr/>
        </p:nvSpPr>
        <p:spPr>
          <a:xfrm>
            <a:off x="344170" y="17780"/>
            <a:ext cx="2332355" cy="589280"/>
          </a:xfrm>
          <a:prstGeom prst="rect">
            <a:avLst/>
          </a:prstGeom>
          <a:noFill/>
        </p:spPr>
        <p:txBody>
          <a:bodyPr anchor="t"/>
          <a:lstStyle/>
          <a:p>
            <a:pPr marL="0" algn="l">
              <a:lnSpc>
                <a:spcPts val="2400"/>
              </a:lnSpc>
            </a:pPr>
            <a:r>
              <a:rPr lang="zh-CN" altLang="en-US" sz="2000" b="0" i="0" dirty="0">
                <a:solidFill>
                  <a:srgbClr val="FFFFFF">
                    <a:alpha val="100000"/>
                  </a:srgbClr>
                </a:solidFill>
                <a:latin typeface="黑体" panose="02010609060101010101" charset="-122"/>
                <a:ea typeface="黑体" panose="02010609060101010101" charset="-122"/>
              </a:rPr>
              <a:t>文言文阅读</a:t>
            </a:r>
            <a:endParaRPr lang="zh-CN" altLang="en-US" sz="2000" b="0" i="0" dirty="0">
              <a:solidFill>
                <a:srgbClr val="FFFFFF">
                  <a:alpha val="100000"/>
                </a:srgbClr>
              </a:solidFill>
              <a:latin typeface="黑体" panose="02010609060101010101" charset="-122"/>
              <a:ea typeface="黑体" panose="02010609060101010101" charset="-122"/>
            </a:endParaRPr>
          </a:p>
        </p:txBody>
      </p:sp>
      <p:sp>
        <p:nvSpPr>
          <p:cNvPr id="15" name="文本2"/>
          <p:cNvSpPr txBox="1"/>
          <p:nvPr/>
        </p:nvSpPr>
        <p:spPr>
          <a:xfrm>
            <a:off x="379457" y="864737"/>
            <a:ext cx="3952713" cy="3705225"/>
          </a:xfrm>
          <a:prstGeom prst="rect">
            <a:avLst/>
          </a:prstGeom>
          <a:noFill/>
        </p:spPr>
        <p:txBody>
          <a:bodyPr anchor="t"/>
          <a:lstStyle/>
          <a:p>
            <a:pPr marL="0" algn="l"/>
            <a:r>
              <a:rPr lang="zh-CN" altLang="en-US" sz="2400" b="0" i="0" dirty="0">
                <a:solidFill>
                  <a:srgbClr val="1E1E1E">
                    <a:alpha val="100000"/>
                  </a:srgbClr>
                </a:solidFill>
                <a:latin typeface="楷体" panose="02010609060101010101" charset="-122"/>
                <a:ea typeface="楷体" panose="02010609060101010101" charset="-122"/>
              </a:rPr>
              <a:t>帝初即位，</a:t>
            </a:r>
            <a:r>
              <a:rPr lang="zh-CN" altLang="en-US" sz="2400" b="0" i="0" u="wavy" dirty="0">
                <a:solidFill>
                  <a:srgbClr val="1E1E1E">
                    <a:alpha val="100000"/>
                  </a:srgbClr>
                </a:solidFill>
                <a:uFill>
                  <a:solidFill>
                    <a:schemeClr val="tx1"/>
                  </a:solidFill>
                </a:uFill>
                <a:latin typeface="楷体" panose="02010609060101010101" charset="-122"/>
                <a:ea typeface="楷体" panose="02010609060101010101" charset="-122"/>
              </a:rPr>
              <a:t>冯保</a:t>
            </a:r>
            <a:r>
              <a:rPr lang="zh-CN" altLang="en-US" sz="2400" b="0" i="0" u="wavy" dirty="0">
                <a:solidFill>
                  <a:srgbClr val="FF0000">
                    <a:alpha val="100000"/>
                  </a:srgbClr>
                </a:solidFill>
                <a:uFill>
                  <a:solidFill>
                    <a:schemeClr val="tx1"/>
                  </a:solidFill>
                </a:uFill>
                <a:latin typeface="楷体" panose="02010609060101010101" charset="-122"/>
                <a:ea typeface="楷体" panose="02010609060101010101" charset="-122"/>
              </a:rPr>
              <a:t>朝夕视</a:t>
            </a:r>
            <a:r>
              <a:rPr lang="zh-CN" altLang="en-US" sz="2400" b="0" i="0" u="wavy" dirty="0">
                <a:solidFill>
                  <a:srgbClr val="1E1E1E">
                    <a:alpha val="100000"/>
                  </a:srgbClr>
                </a:solidFill>
                <a:uFill>
                  <a:solidFill>
                    <a:schemeClr val="tx1"/>
                  </a:solidFill>
                </a:uFill>
                <a:latin typeface="楷体" panose="02010609060101010101" charset="-122"/>
                <a:ea typeface="楷体" panose="02010609060101010101" charset="-122"/>
              </a:rPr>
              <a:t>起居拥护</a:t>
            </a:r>
            <a:r>
              <a:rPr lang="zh-CN" altLang="en-US" sz="2400" b="0" i="0" u="wavy" dirty="0">
                <a:solidFill>
                  <a:srgbClr val="FF0000">
                    <a:alpha val="100000"/>
                  </a:srgbClr>
                </a:solidFill>
                <a:uFill>
                  <a:solidFill>
                    <a:schemeClr val="tx1"/>
                  </a:solidFill>
                </a:uFill>
                <a:latin typeface="楷体" panose="02010609060101010101" charset="-122"/>
                <a:ea typeface="楷体" panose="02010609060101010101" charset="-122"/>
              </a:rPr>
              <a:t>提抱</a:t>
            </a:r>
            <a:r>
              <a:rPr lang="zh-CN" altLang="en-US" sz="2400" b="0" i="0" u="wavy" dirty="0">
                <a:solidFill>
                  <a:srgbClr val="1E1E1E">
                    <a:alpha val="100000"/>
                  </a:srgbClr>
                </a:solidFill>
                <a:uFill>
                  <a:solidFill>
                    <a:schemeClr val="tx1"/>
                  </a:solidFill>
                </a:uFill>
                <a:latin typeface="楷体" panose="02010609060101010101" charset="-122"/>
                <a:ea typeface="楷体" panose="02010609060101010101" charset="-122"/>
              </a:rPr>
              <a:t>有力</a:t>
            </a:r>
            <a:r>
              <a:rPr lang="zh-CN" altLang="en-US" sz="2400" b="0" i="0" u="wavy" dirty="0">
                <a:solidFill>
                  <a:srgbClr val="FF0000">
                    <a:alpha val="100000"/>
                  </a:srgbClr>
                </a:solidFill>
                <a:uFill>
                  <a:solidFill>
                    <a:schemeClr val="tx1"/>
                  </a:solidFill>
                </a:uFill>
                <a:latin typeface="楷体" panose="02010609060101010101" charset="-122"/>
                <a:ea typeface="楷体" panose="02010609060101010101" charset="-122"/>
              </a:rPr>
              <a:t>小捍格</a:t>
            </a:r>
            <a:r>
              <a:rPr lang="zh-CN" altLang="en-US" sz="2400" b="0" i="0" u="wavy" dirty="0">
                <a:solidFill>
                  <a:srgbClr val="1E1E1E">
                    <a:alpha val="100000"/>
                  </a:srgbClr>
                </a:solidFill>
                <a:uFill>
                  <a:solidFill>
                    <a:schemeClr val="tx1"/>
                  </a:solidFill>
                </a:uFill>
                <a:latin typeface="楷体" panose="02010609060101010101" charset="-122"/>
                <a:ea typeface="楷体" panose="02010609060101010101" charset="-122"/>
              </a:rPr>
              <a:t>即以闻</a:t>
            </a:r>
            <a:r>
              <a:rPr lang="zh-CN" altLang="en-US" sz="2400" b="0" i="0" u="wavy" dirty="0">
                <a:solidFill>
                  <a:srgbClr val="FF0000">
                    <a:alpha val="100000"/>
                  </a:srgbClr>
                </a:solidFill>
                <a:uFill>
                  <a:solidFill>
                    <a:schemeClr val="tx1"/>
                  </a:solidFill>
                </a:uFill>
                <a:latin typeface="楷体" panose="02010609060101010101" charset="-122"/>
                <a:ea typeface="楷体" panose="02010609060101010101" charset="-122"/>
              </a:rPr>
              <a:t>慈圣</a:t>
            </a:r>
            <a:r>
              <a:rPr lang="zh-CN" altLang="en-US" sz="2400" b="0" i="0" u="wavy" dirty="0">
                <a:solidFill>
                  <a:srgbClr val="1E1E1E">
                    <a:alpha val="100000"/>
                  </a:srgbClr>
                </a:solidFill>
                <a:uFill>
                  <a:solidFill>
                    <a:schemeClr val="tx1"/>
                  </a:solidFill>
                </a:uFill>
                <a:latin typeface="楷体" panose="02010609060101010101" charset="-122"/>
                <a:ea typeface="楷体" panose="02010609060101010101" charset="-122"/>
              </a:rPr>
              <a:t>。</a:t>
            </a:r>
            <a:r>
              <a:rPr lang="zh-CN" altLang="en-US" sz="2400" b="0" i="0" dirty="0">
                <a:solidFill>
                  <a:srgbClr val="1E1E1E">
                    <a:alpha val="100000"/>
                  </a:srgbClr>
                </a:solidFill>
                <a:latin typeface="楷体" panose="02010609060101010101" charset="-122"/>
                <a:ea typeface="楷体" panose="02010609060101010101" charset="-122"/>
              </a:rPr>
              <a:t>慈圣训帝严，每</a:t>
            </a:r>
            <a:r>
              <a:rPr lang="zh-CN" altLang="en-US" sz="2400" b="0" i="0" dirty="0">
                <a:solidFill>
                  <a:srgbClr val="FF0000">
                    <a:alpha val="100000"/>
                  </a:srgbClr>
                </a:solidFill>
                <a:latin typeface="楷体" panose="02010609060101010101" charset="-122"/>
                <a:ea typeface="楷体" panose="02010609060101010101" charset="-122"/>
              </a:rPr>
              <a:t>切责</a:t>
            </a:r>
            <a:r>
              <a:rPr lang="zh-CN" altLang="en-US" sz="2400" b="0" i="0" dirty="0">
                <a:solidFill>
                  <a:srgbClr val="1E1E1E">
                    <a:alpha val="100000"/>
                  </a:srgbClr>
                </a:solidFill>
                <a:latin typeface="楷体" panose="02010609060101010101" charset="-122"/>
                <a:ea typeface="楷体" panose="02010609060101010101" charset="-122"/>
              </a:rPr>
              <a:t>之，且曰：“使张先生闻，</a:t>
            </a:r>
            <a:r>
              <a:rPr lang="zh-CN" altLang="en-US" sz="2400" b="0" i="0" dirty="0">
                <a:solidFill>
                  <a:srgbClr val="FF0000">
                    <a:alpha val="100000"/>
                  </a:srgbClr>
                </a:solidFill>
                <a:latin typeface="楷体" panose="02010609060101010101" charset="-122"/>
                <a:ea typeface="楷体" panose="02010609060101010101" charset="-122"/>
              </a:rPr>
              <a:t>奈何</a:t>
            </a:r>
            <a:r>
              <a:rPr lang="zh-CN" altLang="en-US" sz="2400" b="0" i="0" dirty="0">
                <a:solidFill>
                  <a:srgbClr val="1E1E1E">
                    <a:alpha val="100000"/>
                  </a:srgbClr>
                </a:solidFill>
                <a:latin typeface="楷体" panose="02010609060101010101" charset="-122"/>
                <a:ea typeface="楷体" panose="02010609060101010101" charset="-122"/>
              </a:rPr>
              <a:t>！”于是帝甚惮居正。及帝渐长，心厌之。乾清</a:t>
            </a:r>
            <a:r>
              <a:rPr lang="zh-CN" altLang="en-US" sz="2400" b="0" i="0" dirty="0">
                <a:solidFill>
                  <a:srgbClr val="FF0000">
                    <a:alpha val="100000"/>
                  </a:srgbClr>
                </a:solidFill>
                <a:latin typeface="楷体" panose="02010609060101010101" charset="-122"/>
                <a:ea typeface="楷体" panose="02010609060101010101" charset="-122"/>
              </a:rPr>
              <a:t>小珰（dāng）</a:t>
            </a:r>
            <a:r>
              <a:rPr lang="zh-CN" altLang="en-US" sz="2400" b="0" i="0" dirty="0">
                <a:solidFill>
                  <a:srgbClr val="1E1E1E">
                    <a:alpha val="100000"/>
                  </a:srgbClr>
                </a:solidFill>
                <a:latin typeface="楷体" panose="02010609060101010101" charset="-122"/>
                <a:ea typeface="楷体" panose="02010609060101010101" charset="-122"/>
              </a:rPr>
              <a:t>孙海、客用等导上游戏，皆</a:t>
            </a:r>
            <a:r>
              <a:rPr lang="zh-CN" altLang="en-US" sz="2400" b="0" i="0" dirty="0">
                <a:solidFill>
                  <a:srgbClr val="FF0000">
                    <a:alpha val="100000"/>
                  </a:srgbClr>
                </a:solidFill>
                <a:latin typeface="楷体" panose="02010609060101010101" charset="-122"/>
                <a:ea typeface="楷体" panose="02010609060101010101" charset="-122"/>
              </a:rPr>
              <a:t>爱幸</a:t>
            </a:r>
            <a:r>
              <a:rPr lang="zh-CN" altLang="en-US" sz="2400" b="0" i="0" dirty="0">
                <a:solidFill>
                  <a:srgbClr val="1E1E1E">
                    <a:alpha val="100000"/>
                  </a:srgbClr>
                </a:solidFill>
                <a:latin typeface="楷体" panose="02010609060101010101" charset="-122"/>
                <a:ea typeface="楷体" panose="02010609060101010101" charset="-122"/>
              </a:rPr>
              <a:t>。慈圣使保捕海、用，杖而逐之。</a:t>
            </a:r>
            <a:endParaRPr lang="zh-CN" altLang="en-US" sz="2400" b="0" i="0" dirty="0">
              <a:solidFill>
                <a:srgbClr val="1E1E1E">
                  <a:alpha val="100000"/>
                </a:srgbClr>
              </a:solidFill>
              <a:latin typeface="楷体" panose="02010609060101010101" charset="-122"/>
              <a:ea typeface="楷体" panose="02010609060101010101" charset="-122"/>
            </a:endParaRPr>
          </a:p>
        </p:txBody>
      </p:sp>
      <p:sp>
        <p:nvSpPr>
          <p:cNvPr id="16" name="文本3"/>
          <p:cNvSpPr txBox="1"/>
          <p:nvPr/>
        </p:nvSpPr>
        <p:spPr>
          <a:xfrm>
            <a:off x="344367" y="4813002"/>
            <a:ext cx="11849100" cy="1783874"/>
          </a:xfrm>
          <a:prstGeom prst="rect">
            <a:avLst/>
          </a:prstGeom>
          <a:noFill/>
        </p:spPr>
        <p:txBody>
          <a:bodyPr anchor="t"/>
          <a:lstStyle/>
          <a:p>
            <a:pPr marL="0" algn="l"/>
            <a:r>
              <a:rPr lang="zh-CN" altLang="en-US" sz="2000" b="0" i="0" dirty="0">
                <a:solidFill>
                  <a:srgbClr val="000000">
                    <a:alpha val="100000"/>
                  </a:srgbClr>
                </a:solidFill>
                <a:latin typeface="楷体" panose="02010609060101010101" charset="-122"/>
                <a:ea typeface="楷体" panose="02010609060101010101" charset="-122"/>
              </a:rPr>
              <a:t>皇帝即位初期，冯保早晚巡视皇帝的起居，拥戴扶持很有力量，皇帝稍有冒犯，马上报告慈圣皇太后。慈圣皇太后管教皇帝很严格，每次责备他，就说：“假使张先生知道了，会怎么样？”因此皇帝很害怕居正。等到皇帝逐渐长大，心中就开始厌烦。乾清宫小宦官孙海、客用等人引导皇帝游玩戏耍，都被皇帝宠爱。慈圣皇太后派冯保把孙海、客用抓起来，杖责后驱逐了他们。</a:t>
            </a:r>
            <a:endParaRPr lang="zh-CN" altLang="en-US" sz="2000" b="0" i="0" dirty="0">
              <a:solidFill>
                <a:srgbClr val="000000">
                  <a:alpha val="100000"/>
                </a:srgbClr>
              </a:solidFill>
              <a:latin typeface="楷体" panose="02010609060101010101" charset="-122"/>
              <a:ea typeface="楷体" panose="02010609060101010101" charset="-122"/>
            </a:endParaRPr>
          </a:p>
        </p:txBody>
      </p:sp>
      <p:sp>
        <p:nvSpPr>
          <p:cNvPr id="17" name="文本4"/>
          <p:cNvSpPr txBox="1"/>
          <p:nvPr/>
        </p:nvSpPr>
        <p:spPr>
          <a:xfrm>
            <a:off x="4452080" y="694468"/>
            <a:ext cx="7459142" cy="4441525"/>
          </a:xfrm>
          <a:prstGeom prst="rect">
            <a:avLst/>
          </a:prstGeom>
          <a:noFill/>
        </p:spPr>
        <p:txBody>
          <a:bodyPr anchor="t"/>
          <a:lstStyle/>
          <a:p>
            <a:pPr marL="0" algn="l">
              <a:lnSpc>
                <a:spcPts val="2600"/>
              </a:lnSpc>
            </a:pPr>
            <a:r>
              <a:rPr lang="zh-CN" altLang="en-US" sz="2200" b="1" i="0" dirty="0">
                <a:solidFill>
                  <a:srgbClr val="000000">
                    <a:alpha val="100000"/>
                  </a:srgbClr>
                </a:solidFill>
                <a:latin typeface="仿宋" panose="02010609060101010101" charset="-122"/>
                <a:ea typeface="仿宋" panose="02010609060101010101" charset="-122"/>
              </a:rPr>
              <a:t>朝夕：早晚。视：巡视。</a:t>
            </a:r>
            <a:endParaRPr lang="zh-CN" altLang="en-US" sz="2200" b="1" i="0" dirty="0">
              <a:solidFill>
                <a:srgbClr val="000000">
                  <a:alpha val="100000"/>
                </a:srgbClr>
              </a:solidFill>
              <a:latin typeface="仿宋" panose="02010609060101010101" charset="-122"/>
              <a:ea typeface="仿宋" panose="02010609060101010101" charset="-122"/>
            </a:endParaRPr>
          </a:p>
          <a:p>
            <a:pPr marL="0" algn="l">
              <a:lnSpc>
                <a:spcPts val="2600"/>
              </a:lnSpc>
            </a:pPr>
            <a:r>
              <a:rPr lang="zh-CN" altLang="en-US" sz="2200" b="1" i="0" dirty="0">
                <a:solidFill>
                  <a:srgbClr val="000000">
                    <a:alpha val="100000"/>
                  </a:srgbClr>
                </a:solidFill>
                <a:latin typeface="仿宋" panose="02010609060101010101" charset="-122"/>
                <a:ea typeface="仿宋" panose="02010609060101010101" charset="-122"/>
              </a:rPr>
              <a:t>提抱：养育，照顾。将孩子置于长者的心胸之间，象征着长辈对孩子的深切关怀与保护。引申为扶持。</a:t>
            </a:r>
            <a:endParaRPr lang="zh-CN" altLang="en-US" sz="2200" b="1" i="0" dirty="0">
              <a:solidFill>
                <a:srgbClr val="000000">
                  <a:alpha val="100000"/>
                </a:srgbClr>
              </a:solidFill>
              <a:latin typeface="仿宋" panose="02010609060101010101" charset="-122"/>
              <a:ea typeface="仿宋" panose="02010609060101010101" charset="-122"/>
            </a:endParaRPr>
          </a:p>
          <a:p>
            <a:pPr marL="0" algn="l">
              <a:lnSpc>
                <a:spcPts val="2600"/>
              </a:lnSpc>
            </a:pPr>
            <a:r>
              <a:rPr lang="zh-CN" altLang="en-US" sz="2200" b="1" i="0" dirty="0">
                <a:solidFill>
                  <a:srgbClr val="000000">
                    <a:alpha val="100000"/>
                  </a:srgbClr>
                </a:solidFill>
                <a:latin typeface="仿宋" panose="02010609060101010101" charset="-122"/>
                <a:ea typeface="仿宋" panose="02010609060101010101" charset="-122"/>
              </a:rPr>
              <a:t>小：稍，略。</a:t>
            </a:r>
            <a:endParaRPr lang="zh-CN" altLang="en-US" sz="2200" b="1" i="0" dirty="0">
              <a:solidFill>
                <a:srgbClr val="000000">
                  <a:alpha val="100000"/>
                </a:srgbClr>
              </a:solidFill>
              <a:latin typeface="仿宋" panose="02010609060101010101" charset="-122"/>
              <a:ea typeface="仿宋" panose="02010609060101010101" charset="-122"/>
            </a:endParaRPr>
          </a:p>
          <a:p>
            <a:pPr marL="0" algn="l"/>
            <a:r>
              <a:rPr lang="zh-CN" altLang="en-US" sz="2200" b="1" i="0" dirty="0">
                <a:solidFill>
                  <a:srgbClr val="000000">
                    <a:alpha val="100000"/>
                  </a:srgbClr>
                </a:solidFill>
                <a:latin typeface="仿宋" panose="02010609060101010101" charset="-122"/>
                <a:ea typeface="仿宋" panose="02010609060101010101" charset="-122"/>
              </a:rPr>
              <a:t>捍格：互相抵触,格格不入。引申为冒犯。</a:t>
            </a:r>
            <a:endParaRPr lang="zh-CN" altLang="en-US" sz="2200" b="1" i="0" dirty="0">
              <a:solidFill>
                <a:srgbClr val="000000">
                  <a:alpha val="100000"/>
                </a:srgbClr>
              </a:solidFill>
              <a:latin typeface="仿宋" panose="02010609060101010101" charset="-122"/>
              <a:ea typeface="仿宋" panose="02010609060101010101" charset="-122"/>
            </a:endParaRPr>
          </a:p>
          <a:p>
            <a:pPr marL="0" algn="l"/>
            <a:r>
              <a:rPr lang="zh-CN" altLang="en-US" sz="2200" b="1" i="0" dirty="0">
                <a:solidFill>
                  <a:srgbClr val="000000">
                    <a:alpha val="100000"/>
                  </a:srgbClr>
                </a:solidFill>
                <a:latin typeface="仿宋" panose="02010609060101010101" charset="-122"/>
                <a:ea typeface="仿宋" panose="02010609060101010101" charset="-122"/>
              </a:rPr>
              <a:t>慈圣：明神宗朱翊钧母亲李氏的尊号为慈圣皇太后。</a:t>
            </a:r>
            <a:endParaRPr lang="zh-CN" altLang="en-US" sz="2200" b="1" i="0" dirty="0">
              <a:solidFill>
                <a:srgbClr val="000000">
                  <a:alpha val="100000"/>
                </a:srgbClr>
              </a:solidFill>
              <a:latin typeface="仿宋" panose="02010609060101010101" charset="-122"/>
              <a:ea typeface="仿宋" panose="02010609060101010101" charset="-122"/>
            </a:endParaRPr>
          </a:p>
          <a:p>
            <a:pPr marL="0" algn="l"/>
            <a:r>
              <a:rPr lang="zh-CN" altLang="en-US" sz="2200" b="1" i="0" dirty="0">
                <a:solidFill>
                  <a:srgbClr val="000000">
                    <a:alpha val="100000"/>
                  </a:srgbClr>
                </a:solidFill>
                <a:latin typeface="仿宋" panose="02010609060101010101" charset="-122"/>
                <a:ea typeface="仿宋" panose="02010609060101010101" charset="-122"/>
              </a:rPr>
              <a:t>切责：严厉责备。奈何：怎么办。</a:t>
            </a:r>
            <a:endParaRPr lang="zh-CN" altLang="en-US" sz="2200" b="1" i="0" dirty="0">
              <a:solidFill>
                <a:srgbClr val="000000">
                  <a:alpha val="100000"/>
                </a:srgbClr>
              </a:solidFill>
              <a:latin typeface="仿宋" panose="02010609060101010101" charset="-122"/>
              <a:ea typeface="仿宋" panose="02010609060101010101" charset="-122"/>
            </a:endParaRPr>
          </a:p>
          <a:p>
            <a:pPr marL="0" algn="l"/>
            <a:r>
              <a:rPr lang="zh-CN" altLang="en-US" sz="2200" b="1" i="0" dirty="0">
                <a:solidFill>
                  <a:srgbClr val="000000">
                    <a:alpha val="100000"/>
                  </a:srgbClr>
                </a:solidFill>
                <a:latin typeface="仿宋" panose="02010609060101010101" charset="-122"/>
                <a:ea typeface="仿宋" panose="02010609060101010101" charset="-122"/>
              </a:rPr>
              <a:t>小珰：年轻的内监。【拓展】</a:t>
            </a:r>
            <a:r>
              <a:rPr lang="zh-CN" altLang="en-US" sz="2200" b="1" i="0" dirty="0">
                <a:solidFill>
                  <a:srgbClr val="FF0000">
                    <a:alpha val="100000"/>
                  </a:srgbClr>
                </a:solidFill>
                <a:latin typeface="仿宋" panose="02010609060101010101" charset="-122"/>
                <a:ea typeface="仿宋" panose="02010609060101010101" charset="-122"/>
              </a:rPr>
              <a:t>大珰：当权的宦官。</a:t>
            </a:r>
            <a:endParaRPr lang="zh-CN" altLang="en-US" sz="2200" b="1" i="0" dirty="0">
              <a:solidFill>
                <a:srgbClr val="FF0000">
                  <a:alpha val="100000"/>
                </a:srgbClr>
              </a:solidFill>
              <a:latin typeface="仿宋" panose="02010609060101010101" charset="-122"/>
              <a:ea typeface="仿宋" panose="02010609060101010101" charset="-122"/>
            </a:endParaRPr>
          </a:p>
          <a:p>
            <a:pPr marL="0" algn="l"/>
            <a:r>
              <a:rPr lang="zh-CN" altLang="en-US" sz="2200" b="1" i="0" dirty="0">
                <a:solidFill>
                  <a:srgbClr val="000000">
                    <a:alpha val="100000"/>
                  </a:srgbClr>
                </a:solidFill>
                <a:latin typeface="仿宋" panose="02010609060101010101" charset="-122"/>
                <a:ea typeface="仿宋" panose="02010609060101010101" charset="-122"/>
              </a:rPr>
              <a:t>爱幸：宠幸。旧指帝王宠爱妇女。这里包含被动，引申为被宠爱。</a:t>
            </a:r>
            <a:endParaRPr lang="zh-CN" altLang="en-US" sz="2200" b="1" i="0" dirty="0">
              <a:solidFill>
                <a:srgbClr val="000000">
                  <a:alpha val="100000"/>
                </a:srgbClr>
              </a:solidFill>
              <a:latin typeface="仿宋" panose="02010609060101010101" charset="-122"/>
              <a:ea typeface="仿宋" panose="02010609060101010101" charset="-122"/>
            </a:endParaRPr>
          </a:p>
          <a:p>
            <a:pPr marL="0" algn="l"/>
          </a:p>
          <a:p>
            <a:pPr marL="0" algn="l"/>
          </a:p>
          <a:p>
            <a:pPr marL="0" alg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3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0" y="1524000"/>
            <a:ext cx="12192635" cy="3216910"/>
          </a:xfrm>
          <a:prstGeom prst="rect">
            <a:avLst/>
          </a:prstGeom>
          <a:solidFill>
            <a:schemeClr val="accent2">
              <a:lumMod val="20000"/>
              <a:lumOff val="80000"/>
            </a:schemeClr>
          </a:solidFill>
        </p:spPr>
        <p:txBody>
          <a:bodyPr wrap="square" rtlCol="0">
            <a:noAutofit/>
          </a:bodyPr>
          <a:lstStyle/>
          <a:p>
            <a:endParaRPr lang="zh-CN" altLang="en-US"/>
          </a:p>
        </p:txBody>
      </p:sp>
      <p:cxnSp>
        <p:nvCxnSpPr>
          <p:cNvPr id="9" name="直接连接符 8"/>
          <p:cNvCxnSpPr/>
          <p:nvPr>
            <p:custDataLst>
              <p:tags r:id="rId1"/>
            </p:custDataLst>
          </p:nvPr>
        </p:nvCxnSpPr>
        <p:spPr>
          <a:xfrm flipH="1">
            <a:off x="7966490" y="1664782"/>
            <a:ext cx="553017" cy="100052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2"/>
            </p:custDataLst>
          </p:nvPr>
        </p:nvCxnSpPr>
        <p:spPr>
          <a:xfrm flipH="1">
            <a:off x="5356638" y="3796946"/>
            <a:ext cx="435733" cy="68531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3492340" y="1869236"/>
            <a:ext cx="1818579" cy="2646878"/>
          </a:xfrm>
          <a:prstGeom prst="rect">
            <a:avLst/>
          </a:prstGeom>
          <a:noFill/>
        </p:spPr>
        <p:txBody>
          <a:bodyPr wrap="square" rtlCol="0">
            <a:spAutoFit/>
          </a:bodyPr>
          <a:lstStyle/>
          <a:p>
            <a:pPr algn="dist"/>
            <a:r>
              <a:rPr lang="en-US" altLang="zh-CN" sz="16600" dirty="0">
                <a:gradFill>
                  <a:gsLst>
                    <a:gs pos="100000">
                      <a:srgbClr val="98724B"/>
                    </a:gs>
                    <a:gs pos="0">
                      <a:srgbClr val="D1C1AC"/>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rPr>
              <a:t>01</a:t>
            </a:r>
            <a:endParaRPr lang="en-US" altLang="zh-CN" sz="16600" dirty="0">
              <a:gradFill>
                <a:gsLst>
                  <a:gs pos="100000">
                    <a:srgbClr val="98724B"/>
                  </a:gs>
                  <a:gs pos="0">
                    <a:srgbClr val="D1C1AC"/>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endParaRPr>
          </a:p>
        </p:txBody>
      </p:sp>
      <p:sp>
        <p:nvSpPr>
          <p:cNvPr id="16" name="文本框 15"/>
          <p:cNvSpPr txBox="1"/>
          <p:nvPr>
            <p:custDataLst>
              <p:tags r:id="rId3"/>
            </p:custDataLst>
          </p:nvPr>
        </p:nvSpPr>
        <p:spPr>
          <a:xfrm>
            <a:off x="5316220" y="2797175"/>
            <a:ext cx="4058920" cy="768350"/>
          </a:xfrm>
          <a:prstGeom prst="rect">
            <a:avLst/>
          </a:prstGeom>
          <a:noFill/>
        </p:spPr>
        <p:txBody>
          <a:bodyPr wrap="square" rtlCol="0">
            <a:spAutoFit/>
          </a:bodyPr>
          <a:lstStyle/>
          <a:p>
            <a:pPr algn="ctr"/>
            <a:r>
              <a:rPr lang="zh-CN" altLang="en-US" sz="4400" dirty="0">
                <a:solidFill>
                  <a:schemeClr val="bg1">
                    <a:lumMod val="25000"/>
                  </a:schemeClr>
                </a:solidFill>
                <a:latin typeface="Colonna" panose="02000503000000000000" pitchFamily="2" charset="0"/>
                <a:ea typeface="方正清刻本悦宋简体" panose="02000000000000000000" pitchFamily="2" charset="-122"/>
              </a:rPr>
              <a:t>现代文阅读Ⅰ</a:t>
            </a:r>
            <a:endParaRPr lang="zh-CN" altLang="en-US" sz="4400" dirty="0">
              <a:solidFill>
                <a:schemeClr val="bg1">
                  <a:lumMod val="25000"/>
                </a:schemeClr>
              </a:solidFill>
              <a:latin typeface="Colonna" panose="02000503000000000000" pitchFamily="2" charset="0"/>
              <a:ea typeface="方正清刻本悦宋简体" panose="02000000000000000000" pitchFamily="2" charset="-122"/>
            </a:endParaRPr>
          </a:p>
        </p:txBody>
      </p:sp>
      <p:pic>
        <p:nvPicPr>
          <p:cNvPr id="5" name="图片 4" descr="图标镂空"/>
          <p:cNvPicPr>
            <a:picLocks noChangeAspect="1"/>
          </p:cNvPicPr>
          <p:nvPr>
            <p:custDataLst>
              <p:tags r:id="rId4"/>
            </p:custDataLst>
          </p:nvPr>
        </p:nvPicPr>
        <p:blipFill>
          <a:blip r:embed="rId5"/>
          <a:srcRect l="12064" t="11428" r="12701" b="13975"/>
          <a:stretch>
            <a:fillRect/>
          </a:stretch>
        </p:blipFill>
        <p:spPr>
          <a:xfrm>
            <a:off x="9138285" y="2572385"/>
            <a:ext cx="472440" cy="469265"/>
          </a:xfrm>
          <a:prstGeom prst="rect">
            <a:avLst/>
          </a:prstGeom>
        </p:spPr>
      </p:pic>
      <p:sp>
        <p:nvSpPr>
          <p:cNvPr id="3" name="文本框 2"/>
          <p:cNvSpPr txBox="1"/>
          <p:nvPr>
            <p:custDataLst>
              <p:tags r:id="rId6"/>
            </p:custDataLst>
          </p:nvPr>
        </p:nvSpPr>
        <p:spPr>
          <a:xfrm>
            <a:off x="6144260" y="3565525"/>
            <a:ext cx="2182495" cy="368300"/>
          </a:xfrm>
          <a:prstGeom prst="rect">
            <a:avLst/>
          </a:prstGeom>
          <a:noFill/>
          <a:ln w="9525">
            <a:noFill/>
          </a:ln>
        </p:spPr>
        <p:txBody>
          <a:bodyPr wrap="square">
            <a:spAutoFit/>
          </a:bodyPr>
          <a:lstStyle/>
          <a:p>
            <a:pPr indent="0"/>
            <a:r>
              <a:rPr lang="zh-CN" b="0">
                <a:solidFill>
                  <a:srgbClr val="000000"/>
                </a:solidFill>
                <a:ea typeface="宋体" panose="02010600030101010101" pitchFamily="2" charset="-122"/>
              </a:rPr>
              <a:t>(本题共</a:t>
            </a:r>
            <a:r>
              <a:rPr lang="en-US" altLang="zh-CN" b="0">
                <a:solidFill>
                  <a:srgbClr val="000000"/>
                </a:solidFill>
                <a:ea typeface="宋体" panose="02010600030101010101" pitchFamily="2" charset="-122"/>
              </a:rPr>
              <a:t>5</a:t>
            </a:r>
            <a:r>
              <a:rPr lang="zh-CN" b="0">
                <a:solidFill>
                  <a:srgbClr val="000000"/>
                </a:solidFill>
                <a:ea typeface="宋体" panose="02010600030101010101" pitchFamily="2" charset="-122"/>
              </a:rPr>
              <a:t>小题1</a:t>
            </a:r>
            <a:r>
              <a:rPr lang="en-US" altLang="zh-CN" b="0">
                <a:solidFill>
                  <a:srgbClr val="000000"/>
                </a:solidFill>
                <a:ea typeface="宋体" panose="02010600030101010101" pitchFamily="2" charset="-122"/>
              </a:rPr>
              <a:t>9</a:t>
            </a:r>
            <a:r>
              <a:rPr lang="zh-CN" b="0">
                <a:solidFill>
                  <a:srgbClr val="000000"/>
                </a:solidFill>
                <a:ea typeface="宋体" panose="02010600030101010101" pitchFamily="2" charset="-122"/>
              </a:rPr>
              <a:t>分)</a:t>
            </a:r>
            <a:endParaRPr lang="zh-CN" altLang="en-US" b="0">
              <a:solidFill>
                <a:srgbClr val="000000"/>
              </a:solidFill>
              <a:ea typeface="宋体" panose="02010600030101010101" pitchFamily="2" charset="-122"/>
            </a:endParaRPr>
          </a:p>
        </p:txBody>
      </p:sp>
      <p:sp>
        <p:nvSpPr>
          <p:cNvPr id="6" name="文本框 5"/>
          <p:cNvSpPr txBox="1"/>
          <p:nvPr>
            <p:custDataLst>
              <p:tags r:id="rId7"/>
            </p:custDataLst>
          </p:nvPr>
        </p:nvSpPr>
        <p:spPr>
          <a:xfrm>
            <a:off x="9966325" y="76835"/>
            <a:ext cx="2023745" cy="460375"/>
          </a:xfrm>
          <a:prstGeom prst="rect">
            <a:avLst/>
          </a:prstGeom>
          <a:solidFill>
            <a:schemeClr val="accent2">
              <a:lumMod val="40000"/>
              <a:lumOff val="60000"/>
            </a:schemeClr>
          </a:solidFill>
        </p:spPr>
        <p:txBody>
          <a:bodyPr wrap="square" rtlCol="0" anchor="t">
            <a:spAutoFit/>
          </a:bodyPr>
          <a:lstStyle/>
          <a:p>
            <a:r>
              <a:rPr lang="zh-CN" altLang="en-US" sz="2400" b="1" dirty="0">
                <a:solidFill>
                  <a:schemeClr val="tx1">
                    <a:lumMod val="85000"/>
                    <a:lumOff val="15000"/>
                  </a:schemeClr>
                </a:solidFill>
                <a:latin typeface="仿宋" panose="02010609060101010101" charset="-122"/>
                <a:ea typeface="仿宋" panose="02010609060101010101" charset="-122"/>
                <a:cs typeface="仿宋" panose="02010609060101010101" charset="-122"/>
                <a:sym typeface="+mn-ea"/>
              </a:rPr>
              <a:t>苏派高中语文</a:t>
            </a:r>
            <a:endParaRPr lang="zh-CN" altLang="en-US" sz="2400" b="1" dirty="0">
              <a:solidFill>
                <a:schemeClr val="tx1">
                  <a:lumMod val="85000"/>
                  <a:lumOff val="15000"/>
                </a:schemeClr>
              </a:solidFill>
              <a:latin typeface="仿宋" panose="02010609060101010101" charset="-122"/>
              <a:ea typeface="仿宋" panose="02010609060101010101" charset="-122"/>
              <a:cs typeface="仿宋" panose="02010609060101010101" charset="-122"/>
              <a:sym typeface="+mn-ea"/>
            </a:endParaRPr>
          </a:p>
        </p:txBody>
      </p:sp>
      <p:pic>
        <p:nvPicPr>
          <p:cNvPr id="118" name="图片 117"/>
          <p:cNvPicPr/>
          <p:nvPr/>
        </p:nvPicPr>
        <p:blipFill>
          <a:blip r:embed="rId8">
            <a:clrChange>
              <a:clrFrom>
                <a:srgbClr val="CCE7D6">
                  <a:alpha val="100000"/>
                </a:srgbClr>
              </a:clrFrom>
              <a:clrTo>
                <a:srgbClr val="CCE7D6">
                  <a:alpha val="100000"/>
                  <a:alpha val="0"/>
                </a:srgbClr>
              </a:clrTo>
            </a:clrChange>
          </a:blip>
          <a:srcRect b="10921"/>
          <a:stretch>
            <a:fillRect/>
          </a:stretch>
        </p:blipFill>
        <p:spPr>
          <a:xfrm>
            <a:off x="0" y="6985"/>
            <a:ext cx="2995930" cy="4294505"/>
          </a:xfrm>
          <a:prstGeom prst="rect">
            <a:avLst/>
          </a:prstGeom>
          <a:noFill/>
          <a:ln w="9525">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形状1"/>
          <p:cNvSpPr txBox="1"/>
          <p:nvPr/>
        </p:nvSpPr>
        <p:spPr>
          <a:xfrm>
            <a:off x="247015" y="701040"/>
            <a:ext cx="5321935" cy="3863340"/>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3" name="组合1"/>
          <p:cNvGrpSpPr/>
          <p:nvPr/>
        </p:nvGrpSpPr>
        <p:grpSpPr>
          <a:xfrm>
            <a:off x="517936" y="476885"/>
            <a:ext cx="954629" cy="433421"/>
            <a:chOff x="0" y="0"/>
            <a:chExt cx="954629" cy="433421"/>
          </a:xfrm>
        </p:grpSpPr>
        <p:sp>
          <p:nvSpPr>
            <p:cNvPr id="4" name="形状4"/>
            <p:cNvSpPr txBox="1"/>
            <p:nvPr/>
          </p:nvSpPr>
          <p:spPr>
            <a:xfrm>
              <a:off x="3810" y="49530"/>
              <a:ext cx="950819" cy="338554"/>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5" name="文本5"/>
            <p:cNvSpPr txBox="1"/>
            <p:nvPr/>
          </p:nvSpPr>
          <p:spPr>
            <a:xfrm>
              <a:off x="0" y="0"/>
              <a:ext cx="950819" cy="433421"/>
            </a:xfrm>
            <a:prstGeom prst="rect">
              <a:avLst/>
            </a:prstGeom>
            <a:noFill/>
          </p:spPr>
          <p:txBody>
            <a:bodyPr anchor="t"/>
            <a:lstStyle/>
            <a:p>
              <a:pPr marL="0" algn="l">
                <a:lnSpc>
                  <a:spcPts val="1900"/>
                </a:lnSpc>
              </a:pPr>
              <a:r>
                <a:rPr lang="zh-CN" altLang="en-US" sz="1600" b="0" i="0" dirty="0">
                  <a:solidFill>
                    <a:srgbClr val="152340">
                      <a:alpha val="100000"/>
                    </a:srgbClr>
                  </a:solidFill>
                  <a:latin typeface="汉仪雅酷黑 65W" panose="020B0604020202020204" charset="-122"/>
                  <a:ea typeface="汉仪雅酷黑 65W" panose="020B0604020202020204" charset="-122"/>
                </a:rPr>
                <a:t>文 本一</a:t>
              </a:r>
              <a:endParaRPr lang="zh-CN" altLang="en-US" sz="1600" b="0" i="0" dirty="0">
                <a:solidFill>
                  <a:srgbClr val="152340">
                    <a:alpha val="100000"/>
                  </a:srgbClr>
                </a:solidFill>
                <a:latin typeface="汉仪雅酷黑 65W" panose="020B0604020202020204" charset="-122"/>
                <a:ea typeface="汉仪雅酷黑 65W" panose="020B0604020202020204" charset="-122"/>
              </a:endParaRPr>
            </a:p>
          </p:txBody>
        </p:sp>
      </p:grpSp>
      <p:sp>
        <p:nvSpPr>
          <p:cNvPr id="6" name="形状2"/>
          <p:cNvSpPr txBox="1"/>
          <p:nvPr/>
        </p:nvSpPr>
        <p:spPr>
          <a:xfrm>
            <a:off x="5701027" y="701040"/>
            <a:ext cx="6384293" cy="3864607"/>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7" name="组合2"/>
          <p:cNvGrpSpPr/>
          <p:nvPr/>
        </p:nvGrpSpPr>
        <p:grpSpPr>
          <a:xfrm>
            <a:off x="6315710" y="490220"/>
            <a:ext cx="828675" cy="433421"/>
            <a:chOff x="0" y="0"/>
            <a:chExt cx="828675" cy="433421"/>
          </a:xfrm>
        </p:grpSpPr>
        <p:sp>
          <p:nvSpPr>
            <p:cNvPr id="8" name="形状5"/>
            <p:cNvSpPr txBox="1"/>
            <p:nvPr/>
          </p:nvSpPr>
          <p:spPr>
            <a:xfrm>
              <a:off x="3810" y="49530"/>
              <a:ext cx="82486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9" name="文本6"/>
            <p:cNvSpPr txBox="1"/>
            <p:nvPr/>
          </p:nvSpPr>
          <p:spPr>
            <a:xfrm>
              <a:off x="0" y="0"/>
              <a:ext cx="824865" cy="433421"/>
            </a:xfrm>
            <a:prstGeom prst="rect">
              <a:avLst/>
            </a:prstGeom>
            <a:noFill/>
          </p:spPr>
          <p:txBody>
            <a:bodyPr anchor="t"/>
            <a:lstStyle/>
            <a:p>
              <a:pPr marL="0" algn="ctr">
                <a:lnSpc>
                  <a:spcPts val="1900"/>
                </a:lnSpc>
              </a:pPr>
              <a:r>
                <a:rPr lang="zh-CN" altLang="en-US" sz="1600" b="0" i="0" dirty="0">
                  <a:solidFill>
                    <a:srgbClr val="152340">
                      <a:alpha val="100000"/>
                    </a:srgbClr>
                  </a:solidFill>
                  <a:latin typeface="汉仪雅酷黑 65W" panose="020B0604020202020204" charset="-122"/>
                  <a:ea typeface="汉仪雅酷黑 65W" panose="020B0604020202020204" charset="-122"/>
                </a:rPr>
                <a:t>注 释</a:t>
              </a:r>
              <a:endParaRPr lang="zh-CN" altLang="en-US" sz="1600" b="0" i="0" dirty="0">
                <a:solidFill>
                  <a:srgbClr val="152340">
                    <a:alpha val="100000"/>
                  </a:srgbClr>
                </a:solidFill>
                <a:latin typeface="汉仪雅酷黑 65W" panose="020B0604020202020204" charset="-122"/>
                <a:ea typeface="汉仪雅酷黑 65W" panose="020B0604020202020204" charset="-122"/>
              </a:endParaRPr>
            </a:p>
          </p:txBody>
        </p:sp>
      </p:grpSp>
      <p:sp>
        <p:nvSpPr>
          <p:cNvPr id="10" name="形状3"/>
          <p:cNvSpPr txBox="1"/>
          <p:nvPr/>
        </p:nvSpPr>
        <p:spPr>
          <a:xfrm>
            <a:off x="246380" y="4799330"/>
            <a:ext cx="11658600" cy="1811020"/>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11" name="组合3"/>
          <p:cNvGrpSpPr/>
          <p:nvPr/>
        </p:nvGrpSpPr>
        <p:grpSpPr>
          <a:xfrm>
            <a:off x="688340" y="4676140"/>
            <a:ext cx="784225" cy="433421"/>
            <a:chOff x="0" y="0"/>
            <a:chExt cx="784225" cy="433421"/>
          </a:xfrm>
        </p:grpSpPr>
        <p:sp>
          <p:nvSpPr>
            <p:cNvPr id="12" name="形状6"/>
            <p:cNvSpPr txBox="1"/>
            <p:nvPr/>
          </p:nvSpPr>
          <p:spPr>
            <a:xfrm>
              <a:off x="3810" y="49530"/>
              <a:ext cx="78041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3" name="文本7"/>
            <p:cNvSpPr txBox="1"/>
            <p:nvPr/>
          </p:nvSpPr>
          <p:spPr>
            <a:xfrm>
              <a:off x="0" y="0"/>
              <a:ext cx="780415" cy="433421"/>
            </a:xfrm>
            <a:prstGeom prst="rect">
              <a:avLst/>
            </a:prstGeom>
            <a:noFill/>
          </p:spPr>
          <p:txBody>
            <a:bodyPr anchor="t"/>
            <a:lstStyle/>
            <a:p>
              <a:pPr marL="0" algn="l">
                <a:lnSpc>
                  <a:spcPts val="1900"/>
                </a:lnSpc>
              </a:pPr>
              <a:r>
                <a:rPr lang="zh-CN" altLang="en-US" sz="1600" b="0" i="0" dirty="0">
                  <a:solidFill>
                    <a:srgbClr val="152340">
                      <a:alpha val="100000"/>
                    </a:srgbClr>
                  </a:solidFill>
                  <a:latin typeface="汉仪雅酷黑 65W" panose="020B0604020202020204" charset="-122"/>
                  <a:ea typeface="汉仪雅酷黑 65W" panose="020B0604020202020204" charset="-122"/>
                </a:rPr>
                <a:t>译 文</a:t>
              </a:r>
              <a:endParaRPr lang="zh-CN" altLang="en-US" sz="1600" b="0" i="0" dirty="0">
                <a:solidFill>
                  <a:srgbClr val="152340">
                    <a:alpha val="100000"/>
                  </a:srgbClr>
                </a:solidFill>
                <a:latin typeface="汉仪雅酷黑 65W" panose="020B0604020202020204" charset="-122"/>
                <a:ea typeface="汉仪雅酷黑 65W" panose="020B0604020202020204" charset="-122"/>
              </a:endParaRPr>
            </a:p>
          </p:txBody>
        </p:sp>
      </p:grpSp>
      <p:sp>
        <p:nvSpPr>
          <p:cNvPr id="14" name="文本1"/>
          <p:cNvSpPr txBox="1"/>
          <p:nvPr/>
        </p:nvSpPr>
        <p:spPr>
          <a:xfrm>
            <a:off x="344170" y="17780"/>
            <a:ext cx="2332355" cy="589280"/>
          </a:xfrm>
          <a:prstGeom prst="rect">
            <a:avLst/>
          </a:prstGeom>
          <a:noFill/>
        </p:spPr>
        <p:txBody>
          <a:bodyPr anchor="t"/>
          <a:lstStyle/>
          <a:p>
            <a:pPr marL="0" algn="l">
              <a:lnSpc>
                <a:spcPts val="2400"/>
              </a:lnSpc>
            </a:pPr>
            <a:r>
              <a:rPr lang="zh-CN" altLang="en-US" sz="2000" b="0" i="0" dirty="0">
                <a:solidFill>
                  <a:srgbClr val="FFFFFF">
                    <a:alpha val="100000"/>
                  </a:srgbClr>
                </a:solidFill>
                <a:latin typeface="黑体" panose="02010609060101010101" charset="-122"/>
                <a:ea typeface="黑体" panose="02010609060101010101" charset="-122"/>
              </a:rPr>
              <a:t>文言文阅读</a:t>
            </a:r>
            <a:endParaRPr lang="zh-CN" altLang="en-US" sz="2000" b="0" i="0" dirty="0">
              <a:solidFill>
                <a:srgbClr val="FFFFFF">
                  <a:alpha val="100000"/>
                </a:srgbClr>
              </a:solidFill>
              <a:latin typeface="黑体" panose="02010609060101010101" charset="-122"/>
              <a:ea typeface="黑体" panose="02010609060101010101" charset="-122"/>
            </a:endParaRPr>
          </a:p>
        </p:txBody>
      </p:sp>
      <p:sp>
        <p:nvSpPr>
          <p:cNvPr id="15" name="文本2"/>
          <p:cNvSpPr txBox="1"/>
          <p:nvPr/>
        </p:nvSpPr>
        <p:spPr>
          <a:xfrm>
            <a:off x="243202" y="876805"/>
            <a:ext cx="5226682" cy="3436144"/>
          </a:xfrm>
          <a:prstGeom prst="rect">
            <a:avLst/>
          </a:prstGeom>
          <a:noFill/>
        </p:spPr>
        <p:txBody>
          <a:bodyPr anchor="t"/>
          <a:lstStyle/>
          <a:p>
            <a:pPr marL="0" algn="l"/>
            <a:r>
              <a:rPr lang="zh-CN" altLang="en-US" sz="2400" b="0" i="0" u="sng" dirty="0">
                <a:solidFill>
                  <a:srgbClr val="1E1E1E">
                    <a:alpha val="100000"/>
                  </a:srgbClr>
                </a:solidFill>
                <a:latin typeface="楷体" panose="02010609060101010101" charset="-122"/>
                <a:ea typeface="楷体" panose="02010609060101010101" charset="-122"/>
              </a:rPr>
              <a:t>居正复</a:t>
            </a:r>
            <a:r>
              <a:rPr lang="zh-CN" altLang="en-US" sz="2400" b="0" i="0" u="sng" dirty="0">
                <a:solidFill>
                  <a:srgbClr val="FF0000">
                    <a:alpha val="100000"/>
                  </a:srgbClr>
                </a:solidFill>
                <a:latin typeface="楷体" panose="02010609060101010101" charset="-122"/>
                <a:ea typeface="楷体" panose="02010609060101010101" charset="-122"/>
              </a:rPr>
              <a:t>条</a:t>
            </a:r>
            <a:r>
              <a:rPr lang="zh-CN" altLang="en-US" sz="2400" b="0" i="0" u="sng" dirty="0">
                <a:solidFill>
                  <a:srgbClr val="1E1E1E">
                    <a:alpha val="100000"/>
                  </a:srgbClr>
                </a:solidFill>
                <a:latin typeface="楷体" panose="02010609060101010101" charset="-122"/>
                <a:ea typeface="楷体" panose="02010609060101010101" charset="-122"/>
              </a:rPr>
              <a:t>其党罪恶，请斥逐，而令司礼及诸内侍自陈，上</a:t>
            </a:r>
            <a:r>
              <a:rPr lang="zh-CN" altLang="en-US" sz="2400" b="0" i="0" u="sng" dirty="0">
                <a:solidFill>
                  <a:srgbClr val="FF0000">
                    <a:alpha val="100000"/>
                  </a:srgbClr>
                </a:solidFill>
                <a:latin typeface="楷体" panose="02010609060101010101" charset="-122"/>
                <a:ea typeface="楷体" panose="02010609060101010101" charset="-122"/>
              </a:rPr>
              <a:t>裁</a:t>
            </a:r>
            <a:r>
              <a:rPr lang="zh-CN" altLang="en-US" sz="2400" b="0" i="0" u="sng" dirty="0">
                <a:solidFill>
                  <a:srgbClr val="1E1E1E">
                    <a:alpha val="100000"/>
                  </a:srgbClr>
                </a:solidFill>
                <a:latin typeface="楷体" panose="02010609060101010101" charset="-122"/>
                <a:ea typeface="楷体" panose="02010609060101010101" charset="-122"/>
              </a:rPr>
              <a:t>去留。</a:t>
            </a:r>
            <a:r>
              <a:rPr lang="zh-CN" altLang="en-US" sz="2400" b="0" i="0" dirty="0">
                <a:solidFill>
                  <a:srgbClr val="FF0000">
                    <a:alpha val="100000"/>
                  </a:srgbClr>
                </a:solidFill>
                <a:latin typeface="楷体" panose="02010609060101010101" charset="-122"/>
                <a:ea typeface="楷体" panose="02010609060101010101" charset="-122"/>
              </a:rPr>
              <a:t>因</a:t>
            </a:r>
            <a:r>
              <a:rPr lang="zh-CN" altLang="en-US" sz="2400" b="0" i="0" dirty="0">
                <a:solidFill>
                  <a:srgbClr val="1E1E1E">
                    <a:alpha val="100000"/>
                  </a:srgbClr>
                </a:solidFill>
                <a:latin typeface="楷体" panose="02010609060101010101" charset="-122"/>
                <a:ea typeface="楷体" panose="02010609060101010101" charset="-122"/>
              </a:rPr>
              <a:t>劝帝戒</a:t>
            </a:r>
            <a:r>
              <a:rPr lang="zh-CN" altLang="en-US" sz="2400" b="0" i="0" dirty="0">
                <a:solidFill>
                  <a:srgbClr val="FF0000">
                    <a:alpha val="100000"/>
                  </a:srgbClr>
                </a:solidFill>
                <a:latin typeface="楷体" panose="02010609060101010101" charset="-122"/>
                <a:ea typeface="楷体" panose="02010609060101010101" charset="-122"/>
              </a:rPr>
              <a:t>游宴</a:t>
            </a:r>
            <a:r>
              <a:rPr lang="zh-CN" altLang="en-US" sz="2400" b="0" i="0" dirty="0">
                <a:solidFill>
                  <a:srgbClr val="1E1E1E">
                    <a:alpha val="100000"/>
                  </a:srgbClr>
                </a:solidFill>
                <a:latin typeface="楷体" panose="02010609060101010101" charset="-122"/>
                <a:ea typeface="楷体" panose="02010609060101010101" charset="-122"/>
              </a:rPr>
              <a:t>以重起居，节</a:t>
            </a:r>
            <a:r>
              <a:rPr lang="zh-CN" altLang="en-US" sz="2400" b="0" i="0" dirty="0">
                <a:solidFill>
                  <a:srgbClr val="FF0000">
                    <a:alpha val="100000"/>
                  </a:srgbClr>
                </a:solidFill>
                <a:latin typeface="楷体" panose="02010609060101010101" charset="-122"/>
                <a:ea typeface="楷体" panose="02010609060101010101" charset="-122"/>
              </a:rPr>
              <a:t>赏赉（</a:t>
            </a:r>
            <a:r>
              <a:rPr lang="zh-CN" altLang="en-US" sz="2400" b="0" i="0" dirty="0">
                <a:solidFill>
                  <a:srgbClr val="FF0000">
                    <a:alpha val="100000"/>
                  </a:srgbClr>
                </a:solidFill>
                <a:latin typeface="仿宋" panose="02010609060101010101" charset="-122"/>
                <a:ea typeface="仿宋" panose="02010609060101010101" charset="-122"/>
              </a:rPr>
              <a:t> lài）</a:t>
            </a:r>
            <a:r>
              <a:rPr lang="zh-CN" altLang="en-US" sz="2400" b="0" i="0" dirty="0">
                <a:solidFill>
                  <a:srgbClr val="1E1E1E">
                    <a:alpha val="100000"/>
                  </a:srgbClr>
                </a:solidFill>
                <a:latin typeface="楷体" panose="02010609060101010101" charset="-122"/>
                <a:ea typeface="楷体" panose="02010609060101010101" charset="-122"/>
              </a:rPr>
              <a:t>以省</a:t>
            </a:r>
            <a:r>
              <a:rPr lang="zh-CN" altLang="en-US" sz="2400" b="0" i="0" dirty="0">
                <a:solidFill>
                  <a:srgbClr val="FF0000">
                    <a:alpha val="100000"/>
                  </a:srgbClr>
                </a:solidFill>
                <a:latin typeface="楷体" panose="02010609060101010101" charset="-122"/>
                <a:ea typeface="楷体" panose="02010609060101010101" charset="-122"/>
              </a:rPr>
              <a:t>浮费</a:t>
            </a:r>
            <a:r>
              <a:rPr lang="zh-CN" altLang="en-US" sz="2400" b="0" i="0" dirty="0">
                <a:solidFill>
                  <a:srgbClr val="1E1E1E">
                    <a:alpha val="100000"/>
                  </a:srgbClr>
                </a:solidFill>
                <a:latin typeface="楷体" panose="02010609060101010101" charset="-122"/>
                <a:ea typeface="楷体" panose="02010609060101010101" charset="-122"/>
              </a:rPr>
              <a:t>，却珍玩以端</a:t>
            </a:r>
            <a:r>
              <a:rPr lang="zh-CN" altLang="en-US" sz="2400" b="0" i="0" dirty="0">
                <a:solidFill>
                  <a:srgbClr val="FF0000">
                    <a:alpha val="100000"/>
                  </a:srgbClr>
                </a:solidFill>
                <a:latin typeface="楷体" panose="02010609060101010101" charset="-122"/>
                <a:ea typeface="楷体" panose="02010609060101010101" charset="-122"/>
              </a:rPr>
              <a:t>好尚</a:t>
            </a:r>
            <a:r>
              <a:rPr lang="zh-CN" altLang="en-US" sz="2400" b="0" i="0" dirty="0">
                <a:solidFill>
                  <a:srgbClr val="1E1E1E">
                    <a:alpha val="100000"/>
                  </a:srgbClr>
                </a:solidFill>
                <a:latin typeface="楷体" panose="02010609060101010101" charset="-122"/>
                <a:ea typeface="楷体" panose="02010609060101010101" charset="-122"/>
              </a:rPr>
              <a:t>，亲</a:t>
            </a:r>
            <a:r>
              <a:rPr lang="zh-CN" altLang="en-US" sz="2400" b="0" i="0" dirty="0">
                <a:solidFill>
                  <a:srgbClr val="FF0000">
                    <a:alpha val="100000"/>
                  </a:srgbClr>
                </a:solidFill>
                <a:latin typeface="楷体" panose="02010609060101010101" charset="-122"/>
                <a:ea typeface="楷体" panose="02010609060101010101" charset="-122"/>
              </a:rPr>
              <a:t>万几</a:t>
            </a:r>
            <a:r>
              <a:rPr lang="zh-CN" altLang="en-US" sz="2400" b="0" i="0" dirty="0">
                <a:solidFill>
                  <a:srgbClr val="1E1E1E">
                    <a:alpha val="100000"/>
                  </a:srgbClr>
                </a:solidFill>
                <a:latin typeface="楷体" panose="02010609060101010101" charset="-122"/>
                <a:ea typeface="楷体" panose="02010609060101010101" charset="-122"/>
              </a:rPr>
              <a:t>以明</a:t>
            </a:r>
            <a:r>
              <a:rPr lang="zh-CN" altLang="en-US" sz="2400" b="0" i="0" dirty="0">
                <a:solidFill>
                  <a:srgbClr val="FF0000">
                    <a:alpha val="100000"/>
                  </a:srgbClr>
                </a:solidFill>
                <a:latin typeface="楷体" panose="02010609060101010101" charset="-122"/>
                <a:ea typeface="楷体" panose="02010609060101010101" charset="-122"/>
              </a:rPr>
              <a:t>庶政</a:t>
            </a:r>
            <a:r>
              <a:rPr lang="zh-CN" altLang="en-US" sz="2400" b="0" i="0" dirty="0">
                <a:solidFill>
                  <a:srgbClr val="1E1E1E">
                    <a:alpha val="100000"/>
                  </a:srgbClr>
                </a:solidFill>
                <a:latin typeface="楷体" panose="02010609060101010101" charset="-122"/>
                <a:ea typeface="楷体" panose="02010609060101010101" charset="-122"/>
              </a:rPr>
              <a:t>，勤讲学以</a:t>
            </a:r>
            <a:r>
              <a:rPr lang="zh-CN" altLang="en-US" sz="2400" b="0" i="0" dirty="0">
                <a:solidFill>
                  <a:srgbClr val="FF0000">
                    <a:alpha val="100000"/>
                  </a:srgbClr>
                </a:solidFill>
                <a:latin typeface="楷体" panose="02010609060101010101" charset="-122"/>
                <a:ea typeface="楷体" panose="02010609060101010101" charset="-122"/>
              </a:rPr>
              <a:t>资</a:t>
            </a:r>
            <a:r>
              <a:rPr lang="zh-CN" altLang="en-US" sz="2400" b="0" i="0" dirty="0">
                <a:solidFill>
                  <a:srgbClr val="1E1E1E">
                    <a:alpha val="100000"/>
                  </a:srgbClr>
                </a:solidFill>
                <a:latin typeface="楷体" panose="02010609060101010101" charset="-122"/>
                <a:ea typeface="楷体" panose="02010609060101010101" charset="-122"/>
              </a:rPr>
              <a:t>治理。帝迫于太后，不得已，皆</a:t>
            </a:r>
            <a:r>
              <a:rPr lang="zh-CN" altLang="en-US" sz="2400" b="0" i="0" dirty="0">
                <a:solidFill>
                  <a:srgbClr val="FF0000">
                    <a:alpha val="100000"/>
                  </a:srgbClr>
                </a:solidFill>
                <a:latin typeface="楷体" panose="02010609060101010101" charset="-122"/>
                <a:ea typeface="楷体" panose="02010609060101010101" charset="-122"/>
              </a:rPr>
              <a:t>报</a:t>
            </a:r>
            <a:r>
              <a:rPr lang="zh-CN" altLang="en-US" sz="2400" b="0" i="0" dirty="0">
                <a:solidFill>
                  <a:srgbClr val="1E1E1E">
                    <a:alpha val="100000"/>
                  </a:srgbClr>
                </a:solidFill>
                <a:latin typeface="楷体" panose="02010609060101010101" charset="-122"/>
                <a:ea typeface="楷体" panose="02010609060101010101" charset="-122"/>
              </a:rPr>
              <a:t>可，而心颇</a:t>
            </a:r>
            <a:r>
              <a:rPr lang="zh-CN" altLang="en-US" sz="2400" b="0" i="0" dirty="0">
                <a:solidFill>
                  <a:srgbClr val="FF0000">
                    <a:alpha val="100000"/>
                  </a:srgbClr>
                </a:solidFill>
                <a:latin typeface="楷体" panose="02010609060101010101" charset="-122"/>
                <a:ea typeface="楷体" panose="02010609060101010101" charset="-122"/>
              </a:rPr>
              <a:t>嗛（xián）</a:t>
            </a:r>
            <a:r>
              <a:rPr lang="zh-CN" altLang="en-US" sz="2400" b="0" i="0" dirty="0">
                <a:solidFill>
                  <a:srgbClr val="1E1E1E">
                    <a:alpha val="100000"/>
                  </a:srgbClr>
                </a:solidFill>
                <a:latin typeface="楷体" panose="02010609060101010101" charset="-122"/>
                <a:ea typeface="楷体" panose="02010609060101010101" charset="-122"/>
              </a:rPr>
              <a:t>保、居正矣。</a:t>
            </a:r>
            <a:endParaRPr lang="zh-CN" altLang="en-US" sz="2400" b="0" i="0" dirty="0">
              <a:solidFill>
                <a:srgbClr val="1E1E1E">
                  <a:alpha val="100000"/>
                </a:srgbClr>
              </a:solidFill>
              <a:latin typeface="楷体" panose="02010609060101010101" charset="-122"/>
              <a:ea typeface="楷体" panose="02010609060101010101" charset="-122"/>
            </a:endParaRPr>
          </a:p>
          <a:p>
            <a:pPr marL="0" algn="l"/>
            <a:r>
              <a:rPr lang="zh-CN" altLang="en-US" sz="2400" b="0" i="0" dirty="0">
                <a:solidFill>
                  <a:srgbClr val="1E1E1E">
                    <a:alpha val="100000"/>
                  </a:srgbClr>
                </a:solidFill>
                <a:latin typeface="楷体" panose="02010609060101010101" charset="-122"/>
                <a:ea typeface="楷体" panose="02010609060101010101" charset="-122"/>
              </a:rPr>
              <a:t>           节选自《明史》，有删改</a:t>
            </a:r>
            <a:endParaRPr lang="zh-CN" altLang="en-US" sz="2400" b="0" i="0" dirty="0">
              <a:solidFill>
                <a:srgbClr val="1E1E1E">
                  <a:alpha val="100000"/>
                </a:srgbClr>
              </a:solidFill>
              <a:latin typeface="楷体" panose="02010609060101010101" charset="-122"/>
              <a:ea typeface="楷体" panose="02010609060101010101" charset="-122"/>
            </a:endParaRPr>
          </a:p>
        </p:txBody>
      </p:sp>
      <p:sp>
        <p:nvSpPr>
          <p:cNvPr id="16" name="文本3"/>
          <p:cNvSpPr txBox="1"/>
          <p:nvPr/>
        </p:nvSpPr>
        <p:spPr>
          <a:xfrm>
            <a:off x="344100" y="5028057"/>
            <a:ext cx="11504809" cy="1813455"/>
          </a:xfrm>
          <a:prstGeom prst="rect">
            <a:avLst/>
          </a:prstGeom>
          <a:noFill/>
        </p:spPr>
        <p:txBody>
          <a:bodyPr anchor="t"/>
          <a:lstStyle/>
          <a:p>
            <a:pPr marL="0" algn="l"/>
            <a:r>
              <a:rPr lang="zh-CN" altLang="en-US" sz="2300" b="0" i="0" dirty="0">
                <a:solidFill>
                  <a:srgbClr val="000000">
                    <a:alpha val="100000"/>
                  </a:srgbClr>
                </a:solidFill>
                <a:latin typeface="楷体" panose="02010609060101010101" charset="-122"/>
                <a:ea typeface="楷体" panose="02010609060101010101" charset="-122"/>
              </a:rPr>
              <a:t>居正又逐条列举这些小内侍的罪恶，请求贬逐他们，指令司礼监和内侍们自己陈述，皇帝裁定他们的去留。张居正还趁机劝告皇帝戒除游玩和宴乐重视起居，节制赏赐以便减少浪费，拒绝珍玩来养成好习尚，亲理国事以了解政治事务，勤奋学习以便资助治理朝政。皇帝受太后的逼迫，没办法，都答复可以，但是内心很恨冯保和张居正。</a:t>
            </a:r>
            <a:endParaRPr lang="zh-CN" altLang="en-US" sz="2300" b="0" i="0" dirty="0">
              <a:solidFill>
                <a:srgbClr val="000000">
                  <a:alpha val="100000"/>
                </a:srgbClr>
              </a:solidFill>
              <a:latin typeface="楷体" panose="02010609060101010101" charset="-122"/>
              <a:ea typeface="楷体" panose="02010609060101010101" charset="-122"/>
            </a:endParaRPr>
          </a:p>
        </p:txBody>
      </p:sp>
      <p:sp>
        <p:nvSpPr>
          <p:cNvPr id="17" name="文本4"/>
          <p:cNvSpPr txBox="1"/>
          <p:nvPr/>
        </p:nvSpPr>
        <p:spPr>
          <a:xfrm>
            <a:off x="5694207" y="694649"/>
            <a:ext cx="6396800" cy="5473567"/>
          </a:xfrm>
          <a:prstGeom prst="rect">
            <a:avLst/>
          </a:prstGeom>
          <a:noFill/>
        </p:spPr>
        <p:txBody>
          <a:bodyPr anchor="t"/>
          <a:lstStyle/>
          <a:p>
            <a:pPr marL="0" algn="l">
              <a:lnSpc>
                <a:spcPts val="2600"/>
              </a:lnSpc>
            </a:pPr>
            <a:r>
              <a:rPr lang="zh-CN" altLang="en-US" sz="2200" b="1" i="0" dirty="0">
                <a:solidFill>
                  <a:srgbClr val="000000">
                    <a:alpha val="100000"/>
                  </a:srgbClr>
                </a:solidFill>
                <a:latin typeface="仿宋" panose="02010609060101010101" charset="-122"/>
                <a:ea typeface="仿宋" panose="02010609060101010101" charset="-122"/>
              </a:rPr>
              <a:t>条：逐条列举、分条列举。裁：裁定。因：趁机。</a:t>
            </a:r>
            <a:endParaRPr lang="zh-CN" altLang="en-US" sz="2200" b="1" i="0" dirty="0">
              <a:solidFill>
                <a:srgbClr val="000000">
                  <a:alpha val="100000"/>
                </a:srgbClr>
              </a:solidFill>
              <a:latin typeface="仿宋" panose="02010609060101010101" charset="-122"/>
              <a:ea typeface="仿宋" panose="02010609060101010101" charset="-122"/>
            </a:endParaRPr>
          </a:p>
          <a:p>
            <a:pPr marL="0" algn="l">
              <a:lnSpc>
                <a:spcPts val="2600"/>
              </a:lnSpc>
            </a:pPr>
            <a:r>
              <a:rPr lang="zh-CN" altLang="en-US" sz="2200" b="1" i="0" dirty="0">
                <a:solidFill>
                  <a:srgbClr val="000000">
                    <a:alpha val="100000"/>
                  </a:srgbClr>
                </a:solidFill>
                <a:latin typeface="仿宋" panose="02010609060101010101" charset="-122"/>
                <a:ea typeface="仿宋" panose="02010609060101010101" charset="-122"/>
              </a:rPr>
              <a:t>游宴：游玩和宴乐。赏赉：赏赐。浮费：不必要的开支。</a:t>
            </a:r>
            <a:endParaRPr lang="zh-CN" altLang="en-US" sz="2200" b="1" i="0" dirty="0">
              <a:solidFill>
                <a:srgbClr val="000000">
                  <a:alpha val="100000"/>
                </a:srgbClr>
              </a:solidFill>
              <a:latin typeface="仿宋" panose="02010609060101010101" charset="-122"/>
              <a:ea typeface="仿宋" panose="02010609060101010101" charset="-122"/>
            </a:endParaRPr>
          </a:p>
          <a:p>
            <a:pPr marL="0" algn="l"/>
            <a:r>
              <a:rPr lang="zh-CN" altLang="en-US" sz="2200" b="1" i="0" dirty="0">
                <a:solidFill>
                  <a:srgbClr val="000000">
                    <a:alpha val="100000"/>
                  </a:srgbClr>
                </a:solidFill>
                <a:latin typeface="仿宋" panose="02010609060101010101" charset="-122"/>
                <a:ea typeface="仿宋" panose="02010609060101010101" charset="-122"/>
              </a:rPr>
              <a:t>好尚：喜好;崇尚。</a:t>
            </a:r>
            <a:endParaRPr lang="zh-CN" altLang="en-US" sz="2200" b="1" i="0" dirty="0">
              <a:solidFill>
                <a:srgbClr val="000000">
                  <a:alpha val="100000"/>
                </a:srgbClr>
              </a:solidFill>
              <a:latin typeface="仿宋" panose="02010609060101010101" charset="-122"/>
              <a:ea typeface="仿宋" panose="02010609060101010101" charset="-122"/>
            </a:endParaRPr>
          </a:p>
          <a:p>
            <a:pPr marL="0" algn="l"/>
            <a:r>
              <a:rPr lang="zh-CN" altLang="en-US" sz="2200" b="1" i="0" dirty="0">
                <a:solidFill>
                  <a:srgbClr val="000000">
                    <a:alpha val="100000"/>
                  </a:srgbClr>
                </a:solidFill>
                <a:latin typeface="仿宋" panose="02010609060101010101" charset="-122"/>
                <a:ea typeface="仿宋" panose="02010609060101010101" charset="-122"/>
              </a:rPr>
              <a:t>万几：1.指帝王日常处理的纷繁的政务。 2.泛指执政者处理的各种政务。</a:t>
            </a:r>
            <a:endParaRPr lang="zh-CN" altLang="en-US" sz="2200" b="1" i="0" dirty="0">
              <a:solidFill>
                <a:srgbClr val="000000">
                  <a:alpha val="100000"/>
                </a:srgbClr>
              </a:solidFill>
              <a:latin typeface="仿宋" panose="02010609060101010101" charset="-122"/>
              <a:ea typeface="仿宋" panose="02010609060101010101" charset="-122"/>
            </a:endParaRPr>
          </a:p>
          <a:p>
            <a:pPr marL="0" algn="l"/>
            <a:r>
              <a:rPr lang="zh-CN" altLang="en-US" sz="2200" b="1" i="0" dirty="0">
                <a:solidFill>
                  <a:srgbClr val="000000">
                    <a:alpha val="100000"/>
                  </a:srgbClr>
                </a:solidFill>
                <a:latin typeface="仿宋" panose="02010609060101010101" charset="-122"/>
                <a:ea typeface="仿宋" panose="02010609060101010101" charset="-122"/>
              </a:rPr>
              <a:t>各种政务。</a:t>
            </a:r>
            <a:endParaRPr lang="zh-CN" altLang="en-US" sz="2200" b="1" i="0" dirty="0">
              <a:solidFill>
                <a:srgbClr val="000000">
                  <a:alpha val="100000"/>
                </a:srgbClr>
              </a:solidFill>
              <a:latin typeface="仿宋" panose="02010609060101010101" charset="-122"/>
              <a:ea typeface="仿宋" panose="02010609060101010101" charset="-122"/>
            </a:endParaRPr>
          </a:p>
          <a:p>
            <a:pPr marL="0" algn="l"/>
            <a:r>
              <a:rPr lang="zh-CN" altLang="en-US" sz="2200" b="1" i="0" dirty="0">
                <a:solidFill>
                  <a:srgbClr val="000000">
                    <a:alpha val="100000"/>
                  </a:srgbClr>
                </a:solidFill>
                <a:latin typeface="仿宋" panose="02010609060101010101" charset="-122"/>
                <a:ea typeface="仿宋" panose="02010609060101010101" charset="-122"/>
              </a:rPr>
              <a:t>资：资助。</a:t>
            </a:r>
            <a:endParaRPr lang="zh-CN" altLang="en-US" sz="2200" b="1" i="0" dirty="0">
              <a:solidFill>
                <a:srgbClr val="000000">
                  <a:alpha val="100000"/>
                </a:srgbClr>
              </a:solidFill>
              <a:latin typeface="仿宋" panose="02010609060101010101" charset="-122"/>
              <a:ea typeface="仿宋" panose="02010609060101010101" charset="-122"/>
            </a:endParaRPr>
          </a:p>
          <a:p>
            <a:pPr marL="0" algn="l"/>
            <a:r>
              <a:rPr lang="zh-CN" altLang="en-US" sz="2200" b="1" i="0" dirty="0">
                <a:solidFill>
                  <a:srgbClr val="000000">
                    <a:alpha val="100000"/>
                  </a:srgbClr>
                </a:solidFill>
                <a:latin typeface="仿宋" panose="02010609060101010101" charset="-122"/>
                <a:ea typeface="仿宋" panose="02010609060101010101" charset="-122"/>
              </a:rPr>
              <a:t>报：答复。</a:t>
            </a:r>
            <a:endParaRPr lang="zh-CN" altLang="en-US" sz="2200" b="1" i="0" dirty="0">
              <a:solidFill>
                <a:srgbClr val="000000">
                  <a:alpha val="100000"/>
                </a:srgbClr>
              </a:solidFill>
              <a:latin typeface="仿宋" panose="02010609060101010101" charset="-122"/>
              <a:ea typeface="仿宋" panose="02010609060101010101" charset="-122"/>
            </a:endParaRPr>
          </a:p>
          <a:p>
            <a:pPr marL="0" algn="l"/>
            <a:r>
              <a:rPr lang="zh-CN" altLang="en-US" sz="2200" b="1" i="0" dirty="0">
                <a:solidFill>
                  <a:srgbClr val="000000">
                    <a:alpha val="100000"/>
                  </a:srgbClr>
                </a:solidFill>
                <a:latin typeface="仿宋" panose="02010609060101010101" charset="-122"/>
                <a:ea typeface="仿宋" panose="02010609060101010101" charset="-122"/>
              </a:rPr>
              <a:t>嗛</a:t>
            </a:r>
            <a:r>
              <a:rPr lang="zh-CN" altLang="en-US" sz="2200" b="0" i="0" dirty="0">
                <a:solidFill>
                  <a:srgbClr val="000000">
                    <a:alpha val="100000"/>
                  </a:srgbClr>
                </a:solidFill>
                <a:latin typeface="楷体" panose="02010609060101010101" charset="-122"/>
                <a:ea typeface="楷体" panose="02010609060101010101" charset="-122"/>
              </a:rPr>
              <a:t>（xián）</a:t>
            </a:r>
            <a:r>
              <a:rPr lang="zh-CN" altLang="en-US" sz="2200" b="1" i="0" dirty="0">
                <a:solidFill>
                  <a:srgbClr val="000000">
                    <a:alpha val="100000"/>
                  </a:srgbClr>
                </a:solidFill>
                <a:latin typeface="仿宋" panose="02010609060101010101" charset="-122"/>
                <a:ea typeface="仿宋" panose="02010609060101010101" charset="-122"/>
              </a:rPr>
              <a:t>：怀恨。</a:t>
            </a:r>
            <a:endParaRPr lang="zh-CN" altLang="en-US" sz="2200" b="1" i="0" dirty="0">
              <a:solidFill>
                <a:srgbClr val="000000">
                  <a:alpha val="100000"/>
                </a:srgbClr>
              </a:solidFill>
              <a:latin typeface="仿宋" panose="02010609060101010101" charset="-122"/>
              <a:ea typeface="仿宋" panose="02010609060101010101" charset="-122"/>
            </a:endParaRPr>
          </a:p>
          <a:p>
            <a:pPr marL="0" algn="l"/>
          </a:p>
          <a:p>
            <a:pPr marL="0" algn="l"/>
          </a:p>
          <a:p>
            <a:pPr marL="0" algn="l"/>
          </a:p>
          <a:p>
            <a:pPr marL="0" algn="l"/>
          </a:p>
          <a:p>
            <a:pPr marL="0" alg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3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形状1"/>
          <p:cNvSpPr txBox="1"/>
          <p:nvPr/>
        </p:nvSpPr>
        <p:spPr>
          <a:xfrm>
            <a:off x="135255" y="744693"/>
            <a:ext cx="11895458" cy="5997092"/>
          </a:xfrm>
          <a:prstGeom prst="rect">
            <a:avLst/>
          </a:prstGeom>
          <a:solidFill>
            <a:schemeClr val="accent6">
              <a:alpha val="0"/>
            </a:schemeClr>
          </a:solidFill>
          <a:ln w="12700" cmpd="sng">
            <a:solidFill>
              <a:schemeClr val="accent1">
                <a:shade val="50000"/>
              </a:schemeClr>
            </a:solidFill>
            <a:prstDash val="solid"/>
          </a:ln>
        </p:spPr>
        <p:txBody>
          <a:bodyPr anchor="ctr"/>
          <a:lstStyle/>
          <a:p>
            <a:pPr marL="0" algn="ctr"/>
          </a:p>
        </p:txBody>
      </p:sp>
      <p:sp>
        <p:nvSpPr>
          <p:cNvPr id="3" name="文本1"/>
          <p:cNvSpPr txBox="1"/>
          <p:nvPr/>
        </p:nvSpPr>
        <p:spPr>
          <a:xfrm>
            <a:off x="1932940" y="17780"/>
            <a:ext cx="4950460" cy="650875"/>
          </a:xfrm>
          <a:prstGeom prst="rect">
            <a:avLst/>
          </a:prstGeom>
          <a:noFill/>
        </p:spPr>
        <p:txBody>
          <a:bodyPr anchor="t"/>
          <a:lstStyle/>
          <a:p>
            <a:pPr marL="0" algn="l"/>
          </a:p>
        </p:txBody>
      </p:sp>
      <p:sp>
        <p:nvSpPr>
          <p:cNvPr id="4" name="文本2"/>
          <p:cNvSpPr txBox="1"/>
          <p:nvPr/>
        </p:nvSpPr>
        <p:spPr>
          <a:xfrm>
            <a:off x="289560" y="669290"/>
            <a:ext cx="11676380" cy="5996305"/>
          </a:xfrm>
          <a:prstGeom prst="rect">
            <a:avLst/>
          </a:prstGeom>
          <a:noFill/>
        </p:spPr>
        <p:txBody>
          <a:bodyPr anchor="t"/>
          <a:lstStyle/>
          <a:p>
            <a:pPr marL="0" algn="l">
              <a:lnSpc>
                <a:spcPts val="4300"/>
              </a:lnSpc>
            </a:pPr>
            <a:r>
              <a:rPr lang="zh-CN" altLang="en-US" sz="2400" b="0" i="0" dirty="0">
                <a:solidFill>
                  <a:srgbClr val="000000">
                    <a:alpha val="100000"/>
                  </a:srgbClr>
                </a:solidFill>
                <a:latin typeface="Calibri" panose="020F0502020204030204"/>
                <a:ea typeface="Calibri" panose="020F0502020204030204"/>
              </a:rPr>
              <a:t> </a:t>
            </a:r>
            <a:r>
              <a:rPr lang="zh-CN" altLang="en-US" sz="2100" b="1" i="0" dirty="0">
                <a:solidFill>
                  <a:srgbClr val="000000">
                    <a:alpha val="100000"/>
                  </a:srgbClr>
                </a:solidFill>
                <a:latin typeface="楷体" panose="02010609060101010101" charset="-122"/>
                <a:ea typeface="楷体" panose="02010609060101010101" charset="-122"/>
              </a:rPr>
              <a:t> 赍 （jī ）</a:t>
            </a:r>
            <a:endParaRPr lang="zh-CN" altLang="en-US" sz="2100" b="1" i="0" dirty="0">
              <a:solidFill>
                <a:srgbClr val="000000">
                  <a:alpha val="100000"/>
                </a:srgbClr>
              </a:solidFill>
              <a:latin typeface="楷体" panose="02010609060101010101" charset="-122"/>
              <a:ea typeface="楷体" panose="02010609060101010101" charset="-122"/>
            </a:endParaRPr>
          </a:p>
          <a:p>
            <a:pPr marL="0" algn="l"/>
            <a:r>
              <a:rPr lang="zh-CN" altLang="en-US" sz="2100" b="1" i="0" dirty="0">
                <a:solidFill>
                  <a:srgbClr val="000000">
                    <a:alpha val="100000"/>
                  </a:srgbClr>
                </a:solidFill>
                <a:latin typeface="楷体" panose="02010609060101010101" charset="-122"/>
                <a:ea typeface="楷体" panose="02010609060101010101" charset="-122"/>
              </a:rPr>
              <a:t>(1) 拿东西给人，送给。 齎，持遗也。从貝，齊声。俗字作賫。——《说文》</a:t>
            </a:r>
            <a:endParaRPr lang="zh-CN" altLang="en-US" sz="2100" b="1" i="0" dirty="0">
              <a:solidFill>
                <a:srgbClr val="000000">
                  <a:alpha val="100000"/>
                </a:srgbClr>
              </a:solidFill>
              <a:latin typeface="楷体" panose="02010609060101010101" charset="-122"/>
              <a:ea typeface="楷体" panose="02010609060101010101" charset="-122"/>
            </a:endParaRPr>
          </a:p>
          <a:p>
            <a:pPr marL="0" algn="l"/>
            <a:r>
              <a:rPr lang="zh-CN" altLang="en-US" sz="2100" b="1" i="0" dirty="0">
                <a:solidFill>
                  <a:srgbClr val="000000">
                    <a:alpha val="100000"/>
                  </a:srgbClr>
                </a:solidFill>
                <a:latin typeface="楷体" panose="02010609060101010101" charset="-122"/>
                <a:ea typeface="楷体" panose="02010609060101010101" charset="-122"/>
              </a:rPr>
              <a:t>王何不以地齎周最。——《战国策·西周策》</a:t>
            </a:r>
            <a:endParaRPr lang="zh-CN" altLang="en-US" sz="2100" b="1" i="0" dirty="0">
              <a:solidFill>
                <a:srgbClr val="000000">
                  <a:alpha val="100000"/>
                </a:srgbClr>
              </a:solidFill>
              <a:latin typeface="楷体" panose="02010609060101010101" charset="-122"/>
              <a:ea typeface="楷体" panose="02010609060101010101" charset="-122"/>
            </a:endParaRPr>
          </a:p>
          <a:p>
            <a:pPr marL="0" algn="l"/>
            <a:r>
              <a:rPr lang="zh-CN" altLang="en-US" sz="2100" b="1" i="0" dirty="0">
                <a:solidFill>
                  <a:srgbClr val="000000">
                    <a:alpha val="100000"/>
                  </a:srgbClr>
                </a:solidFill>
                <a:latin typeface="楷体" panose="02010609060101010101" charset="-122"/>
                <a:ea typeface="楷体" panose="02010609060101010101" charset="-122"/>
              </a:rPr>
              <a:t>赍钱三百万。——《玉台新咏·古诗为焦仲卿妻作》</a:t>
            </a:r>
            <a:endParaRPr lang="zh-CN" altLang="en-US" sz="2100" b="1" i="0" dirty="0">
              <a:solidFill>
                <a:srgbClr val="000000">
                  <a:alpha val="100000"/>
                </a:srgbClr>
              </a:solidFill>
              <a:latin typeface="楷体" panose="02010609060101010101" charset="-122"/>
              <a:ea typeface="楷体" panose="02010609060101010101" charset="-122"/>
            </a:endParaRPr>
          </a:p>
          <a:p>
            <a:pPr marL="0" algn="l"/>
            <a:r>
              <a:rPr lang="zh-CN" altLang="en-US" sz="2100" b="1" i="0" dirty="0">
                <a:solidFill>
                  <a:srgbClr val="000000">
                    <a:alpha val="100000"/>
                  </a:srgbClr>
                </a:solidFill>
                <a:latin typeface="楷体" panose="02010609060101010101" charset="-122"/>
                <a:ea typeface="楷体" panose="02010609060101010101" charset="-122"/>
              </a:rPr>
              <a:t>又如:赍助(接济;资助);赍赏(赏赐);赍钱(持赠金钱);赍盗粮(赠送粮食给盗寇)</a:t>
            </a:r>
            <a:endParaRPr lang="zh-CN" altLang="en-US" sz="2100" b="1" i="0" dirty="0">
              <a:solidFill>
                <a:srgbClr val="000000">
                  <a:alpha val="100000"/>
                </a:srgbClr>
              </a:solidFill>
              <a:latin typeface="楷体" panose="02010609060101010101" charset="-122"/>
              <a:ea typeface="楷体" panose="02010609060101010101" charset="-122"/>
            </a:endParaRPr>
          </a:p>
          <a:p>
            <a:pPr marL="0" algn="l"/>
            <a:r>
              <a:rPr lang="zh-CN" altLang="en-US" sz="2100" b="1" i="0" dirty="0">
                <a:solidFill>
                  <a:srgbClr val="000000">
                    <a:alpha val="100000"/>
                  </a:srgbClr>
                </a:solidFill>
                <a:latin typeface="楷体" panose="02010609060101010101" charset="-122"/>
                <a:ea typeface="楷体" panose="02010609060101010101" charset="-122"/>
              </a:rPr>
              <a:t>(2) 携带;持 </a:t>
            </a:r>
            <a:endParaRPr lang="zh-CN" altLang="en-US" sz="2100" b="1" i="0" dirty="0">
              <a:solidFill>
                <a:srgbClr val="000000">
                  <a:alpha val="100000"/>
                </a:srgbClr>
              </a:solidFill>
              <a:latin typeface="楷体" panose="02010609060101010101" charset="-122"/>
              <a:ea typeface="楷体" panose="02010609060101010101" charset="-122"/>
            </a:endParaRPr>
          </a:p>
          <a:p>
            <a:pPr marL="0" algn="l"/>
            <a:r>
              <a:rPr lang="zh-CN" altLang="en-US" sz="2100" b="1" i="0" dirty="0">
                <a:solidFill>
                  <a:srgbClr val="000000">
                    <a:alpha val="100000"/>
                  </a:srgbClr>
                </a:solidFill>
                <a:latin typeface="楷体" panose="02010609060101010101" charset="-122"/>
                <a:ea typeface="楷体" panose="02010609060101010101" charset="-122"/>
              </a:rPr>
              <a:t>赍黄金千斤。——《战国策·齐策四》</a:t>
            </a:r>
            <a:endParaRPr lang="zh-CN" altLang="en-US" sz="2100" b="1" i="0" dirty="0">
              <a:solidFill>
                <a:srgbClr val="000000">
                  <a:alpha val="100000"/>
                </a:srgbClr>
              </a:solidFill>
              <a:latin typeface="楷体" panose="02010609060101010101" charset="-122"/>
              <a:ea typeface="楷体" panose="02010609060101010101" charset="-122"/>
            </a:endParaRPr>
          </a:p>
          <a:p>
            <a:pPr marL="0" algn="l"/>
            <a:r>
              <a:rPr lang="zh-CN" altLang="en-US" sz="2100" b="1" i="0" dirty="0">
                <a:solidFill>
                  <a:srgbClr val="000000">
                    <a:alpha val="100000"/>
                  </a:srgbClr>
                </a:solidFill>
                <a:latin typeface="楷体" panose="02010609060101010101" charset="-122"/>
                <a:ea typeface="楷体" panose="02010609060101010101" charset="-122"/>
              </a:rPr>
              <a:t>又如:赍酒(携酒，带酒);赍带(携带);赍排(置办安排);赍刺(持名片往谒)</a:t>
            </a:r>
            <a:endParaRPr lang="zh-CN" altLang="en-US" sz="2100" b="1" i="0" dirty="0">
              <a:solidFill>
                <a:srgbClr val="000000">
                  <a:alpha val="100000"/>
                </a:srgbClr>
              </a:solidFill>
              <a:latin typeface="楷体" panose="02010609060101010101" charset="-122"/>
              <a:ea typeface="楷体" panose="02010609060101010101" charset="-122"/>
            </a:endParaRPr>
          </a:p>
          <a:p>
            <a:pPr marL="0" algn="l"/>
            <a:r>
              <a:rPr lang="zh-CN" altLang="en-US" sz="2100" b="1" i="0" dirty="0">
                <a:solidFill>
                  <a:srgbClr val="000000">
                    <a:alpha val="100000"/>
                  </a:srgbClr>
                </a:solidFill>
                <a:latin typeface="楷体" panose="02010609060101010101" charset="-122"/>
                <a:ea typeface="楷体" panose="02010609060101010101" charset="-122"/>
              </a:rPr>
              <a:t>(3) 怀抱着</a:t>
            </a:r>
            <a:endParaRPr lang="zh-CN" altLang="en-US" sz="2100" b="1" i="0" dirty="0">
              <a:solidFill>
                <a:srgbClr val="000000">
                  <a:alpha val="100000"/>
                </a:srgbClr>
              </a:solidFill>
              <a:latin typeface="楷体" panose="02010609060101010101" charset="-122"/>
              <a:ea typeface="楷体" panose="02010609060101010101" charset="-122"/>
            </a:endParaRPr>
          </a:p>
          <a:p>
            <a:pPr marL="0" algn="l"/>
            <a:r>
              <a:rPr lang="zh-CN" altLang="en-US" sz="2100" b="1" i="0" dirty="0">
                <a:solidFill>
                  <a:srgbClr val="000000">
                    <a:alpha val="100000"/>
                  </a:srgbClr>
                </a:solidFill>
                <a:latin typeface="楷体" panose="02010609060101010101" charset="-122"/>
                <a:ea typeface="楷体" panose="02010609060101010101" charset="-122"/>
              </a:rPr>
              <a:t>赍志没地，长怀无己。——江淹《恨赋》</a:t>
            </a:r>
            <a:endParaRPr lang="zh-CN" altLang="en-US" sz="2100" b="1" i="0" dirty="0">
              <a:solidFill>
                <a:srgbClr val="000000">
                  <a:alpha val="100000"/>
                </a:srgbClr>
              </a:solidFill>
              <a:latin typeface="楷体" panose="02010609060101010101" charset="-122"/>
              <a:ea typeface="楷体" panose="02010609060101010101" charset="-122"/>
            </a:endParaRPr>
          </a:p>
          <a:p>
            <a:pPr marL="0" algn="l"/>
            <a:r>
              <a:rPr lang="zh-CN" altLang="en-US" sz="2100" b="1" i="0" dirty="0">
                <a:solidFill>
                  <a:srgbClr val="000000">
                    <a:alpha val="100000"/>
                  </a:srgbClr>
                </a:solidFill>
                <a:latin typeface="楷体" panose="02010609060101010101" charset="-122"/>
                <a:ea typeface="楷体" panose="02010609060101010101" charset="-122"/>
              </a:rPr>
              <a:t>又如:赍志(心怀大志);赍志而殁(心怀未遂的志愿死去)</a:t>
            </a:r>
            <a:endParaRPr lang="zh-CN" altLang="en-US" sz="2100" b="1" i="0" dirty="0">
              <a:solidFill>
                <a:srgbClr val="000000">
                  <a:alpha val="100000"/>
                </a:srgbClr>
              </a:solidFill>
              <a:latin typeface="楷体" panose="02010609060101010101" charset="-122"/>
              <a:ea typeface="楷体" panose="02010609060101010101" charset="-122"/>
            </a:endParaRPr>
          </a:p>
          <a:p>
            <a:pPr marL="0" algn="l"/>
            <a:r>
              <a:rPr lang="zh-CN" altLang="en-US" sz="2100" b="1" i="0" dirty="0">
                <a:solidFill>
                  <a:srgbClr val="000000">
                    <a:alpha val="100000"/>
                  </a:srgbClr>
                </a:solidFill>
                <a:latin typeface="楷体" panose="02010609060101010101" charset="-122"/>
                <a:ea typeface="楷体" panose="02010609060101010101" charset="-122"/>
              </a:rPr>
              <a:t>赉（lài） </a:t>
            </a:r>
            <a:endParaRPr lang="zh-CN" altLang="en-US" sz="2100" b="1" i="0" dirty="0">
              <a:solidFill>
                <a:srgbClr val="000000">
                  <a:alpha val="100000"/>
                </a:srgbClr>
              </a:solidFill>
              <a:latin typeface="楷体" panose="02010609060101010101" charset="-122"/>
              <a:ea typeface="楷体" panose="02010609060101010101" charset="-122"/>
            </a:endParaRPr>
          </a:p>
          <a:p>
            <a:pPr marL="0" algn="l"/>
            <a:r>
              <a:rPr lang="zh-CN" altLang="en-US" sz="2100" b="1" i="0" dirty="0">
                <a:solidFill>
                  <a:srgbClr val="000000">
                    <a:alpha val="100000"/>
                  </a:srgbClr>
                </a:solidFill>
                <a:latin typeface="楷体" panose="02010609060101010101" charset="-122"/>
                <a:ea typeface="楷体" panose="02010609060101010101" charset="-122"/>
              </a:rPr>
              <a:t>(1) (形声。从贝，来声。本义:赏赐)</a:t>
            </a:r>
            <a:endParaRPr lang="zh-CN" altLang="en-US" sz="2100" b="1" i="0" dirty="0">
              <a:solidFill>
                <a:srgbClr val="000000">
                  <a:alpha val="100000"/>
                </a:srgbClr>
              </a:solidFill>
              <a:latin typeface="楷体" panose="02010609060101010101" charset="-122"/>
              <a:ea typeface="楷体" panose="02010609060101010101" charset="-122"/>
            </a:endParaRPr>
          </a:p>
          <a:p>
            <a:pPr marL="0" algn="l"/>
            <a:r>
              <a:rPr lang="zh-CN" altLang="en-US" sz="2100" b="1" i="0" dirty="0">
                <a:solidFill>
                  <a:srgbClr val="000000">
                    <a:alpha val="100000"/>
                  </a:srgbClr>
                </a:solidFill>
                <a:latin typeface="楷体" panose="02010609060101010101" charset="-122"/>
                <a:ea typeface="楷体" panose="02010609060101010101" charset="-122"/>
              </a:rPr>
              <a:t>(2) 赉，赐也。——《说文》</a:t>
            </a:r>
            <a:endParaRPr lang="zh-CN" altLang="en-US" sz="2100" b="1" i="0" dirty="0">
              <a:solidFill>
                <a:srgbClr val="000000">
                  <a:alpha val="100000"/>
                </a:srgbClr>
              </a:solidFill>
              <a:latin typeface="楷体" panose="02010609060101010101" charset="-122"/>
              <a:ea typeface="楷体" panose="02010609060101010101" charset="-122"/>
            </a:endParaRPr>
          </a:p>
          <a:p>
            <a:pPr marL="0" algn="l"/>
            <a:r>
              <a:rPr lang="zh-CN" altLang="en-US" sz="2100" b="1" i="0" dirty="0">
                <a:solidFill>
                  <a:srgbClr val="000000">
                    <a:alpha val="100000"/>
                  </a:srgbClr>
                </a:solidFill>
                <a:latin typeface="楷体" panose="02010609060101010101" charset="-122"/>
                <a:ea typeface="楷体" panose="02010609060101010101" charset="-122"/>
              </a:rPr>
              <a:t>抚军亦厚赉成名。——《聊斋志异·促织》</a:t>
            </a:r>
            <a:endParaRPr lang="zh-CN" altLang="en-US" sz="2100" b="1" i="0" dirty="0">
              <a:solidFill>
                <a:srgbClr val="000000">
                  <a:alpha val="100000"/>
                </a:srgbClr>
              </a:solidFill>
              <a:latin typeface="楷体" panose="02010609060101010101" charset="-122"/>
              <a:ea typeface="楷体" panose="02010609060101010101" charset="-122"/>
            </a:endParaRPr>
          </a:p>
          <a:p>
            <a:pPr marL="0" algn="l"/>
            <a:r>
              <a:rPr lang="zh-CN" altLang="en-US" sz="2100" b="1" i="0" dirty="0">
                <a:solidFill>
                  <a:srgbClr val="000000">
                    <a:alpha val="100000"/>
                  </a:srgbClr>
                </a:solidFill>
                <a:latin typeface="楷体" panose="02010609060101010101" charset="-122"/>
                <a:ea typeface="楷体" panose="02010609060101010101" charset="-122"/>
              </a:rPr>
              <a:t>又如:赉假(古代帝王下诏赐给假期);赉赏(赏赐);赉奖(奖赏，赏赐);赉赐(赏赐);赉功(赏赐有功者)</a:t>
            </a:r>
            <a:endParaRPr lang="zh-CN" altLang="en-US" sz="2100" b="1" i="0" dirty="0">
              <a:solidFill>
                <a:srgbClr val="000000">
                  <a:alpha val="100000"/>
                </a:srgbClr>
              </a:solidFill>
              <a:latin typeface="楷体" panose="02010609060101010101" charset="-122"/>
              <a:ea typeface="楷体" panose="02010609060101010101" charset="-122"/>
            </a:endParaRPr>
          </a:p>
          <a:p>
            <a:pPr marL="0" algn="l"/>
            <a:r>
              <a:rPr lang="zh-CN" altLang="en-US" sz="2100" b="1" i="0" dirty="0">
                <a:solidFill>
                  <a:srgbClr val="000000">
                    <a:alpha val="100000"/>
                  </a:srgbClr>
                </a:solidFill>
                <a:latin typeface="楷体" panose="02010609060101010101" charset="-122"/>
                <a:ea typeface="楷体" panose="02010609060101010101" charset="-122"/>
              </a:rPr>
              <a:t>(3) 赠送 如:赉赠(赠送);赉赙（fù）(以财物助人办丧事)</a:t>
            </a:r>
            <a:endParaRPr lang="zh-CN" altLang="en-US" sz="2100" b="1" i="0" dirty="0">
              <a:solidFill>
                <a:srgbClr val="000000">
                  <a:alpha val="100000"/>
                </a:srgbClr>
              </a:solidFill>
              <a:latin typeface="楷体" panose="02010609060101010101" charset="-122"/>
              <a:ea typeface="楷体" panose="02010609060101010101" charset="-122"/>
            </a:endParaRPr>
          </a:p>
        </p:txBody>
      </p:sp>
      <p:sp>
        <p:nvSpPr>
          <p:cNvPr id="5" name="文本3"/>
          <p:cNvSpPr txBox="1"/>
          <p:nvPr/>
        </p:nvSpPr>
        <p:spPr>
          <a:xfrm>
            <a:off x="289712" y="357597"/>
            <a:ext cx="11586210" cy="496621"/>
          </a:xfrm>
          <a:prstGeom prst="rect">
            <a:avLst/>
          </a:prstGeom>
          <a:noFill/>
        </p:spPr>
        <p:txBody>
          <a:bodyPr anchor="t"/>
          <a:lstStyle/>
          <a:p>
            <a:pPr marL="0" algn="l"/>
          </a:p>
        </p:txBody>
      </p:sp>
      <p:sp>
        <p:nvSpPr>
          <p:cNvPr id="6" name="文本4"/>
          <p:cNvSpPr txBox="1"/>
          <p:nvPr/>
        </p:nvSpPr>
        <p:spPr>
          <a:xfrm>
            <a:off x="317411" y="177622"/>
            <a:ext cx="5649468" cy="567118"/>
          </a:xfrm>
          <a:prstGeom prst="rect">
            <a:avLst/>
          </a:prstGeom>
          <a:noFill/>
        </p:spPr>
        <p:txBody>
          <a:bodyPr anchor="t"/>
          <a:lstStyle/>
          <a:p>
            <a:pPr marL="0" algn="l"/>
            <a:r>
              <a:rPr lang="zh-CN" altLang="en-US" sz="2600" b="1" i="0" dirty="0">
                <a:solidFill>
                  <a:srgbClr val="FF0000">
                    <a:alpha val="100000"/>
                  </a:srgbClr>
                </a:solidFill>
                <a:latin typeface="仿宋" panose="02010609060101010101" charset="-122"/>
                <a:ea typeface="仿宋" panose="02010609060101010101" charset="-122"/>
              </a:rPr>
              <a:t>“</a:t>
            </a:r>
            <a:r>
              <a:rPr lang="zh-CN" altLang="en-US" sz="2100" b="1" i="0" dirty="0">
                <a:solidFill>
                  <a:srgbClr val="FF0000">
                    <a:alpha val="100000"/>
                  </a:srgbClr>
                </a:solidFill>
                <a:latin typeface="楷体" panose="02010609060101010101" charset="-122"/>
                <a:ea typeface="楷体" panose="02010609060101010101" charset="-122"/>
              </a:rPr>
              <a:t>赍 （jī ）</a:t>
            </a:r>
            <a:r>
              <a:rPr lang="zh-CN" altLang="en-US" sz="2600" b="1" i="0" dirty="0">
                <a:solidFill>
                  <a:srgbClr val="FF0000">
                    <a:alpha val="100000"/>
                  </a:srgbClr>
                </a:solidFill>
                <a:latin typeface="仿宋" panose="02010609060101010101" charset="-122"/>
                <a:ea typeface="仿宋" panose="02010609060101010101" charset="-122"/>
              </a:rPr>
              <a:t>”</a:t>
            </a:r>
            <a:r>
              <a:rPr lang="zh-CN" altLang="en-US" sz="2100" b="1" i="0" dirty="0">
                <a:solidFill>
                  <a:srgbClr val="FF0000">
                    <a:alpha val="100000"/>
                  </a:srgbClr>
                </a:solidFill>
                <a:latin typeface="楷体" panose="02010609060101010101" charset="-122"/>
                <a:ea typeface="楷体" panose="02010609060101010101" charset="-122"/>
              </a:rPr>
              <a:t>赉（lài）形似字解释</a:t>
            </a:r>
            <a:endParaRPr lang="zh-CN" altLang="en-US" sz="2100" b="1" i="0" dirty="0">
              <a:solidFill>
                <a:srgbClr val="FF0000">
                  <a:alpha val="100000"/>
                </a:srgbClr>
              </a:solidFill>
              <a:latin typeface="楷体" panose="02010609060101010101" charset="-122"/>
              <a:ea typeface="楷体" panose="02010609060101010101"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形状1"/>
          <p:cNvSpPr txBox="1"/>
          <p:nvPr/>
        </p:nvSpPr>
        <p:spPr>
          <a:xfrm>
            <a:off x="0" y="0"/>
            <a:ext cx="12192000" cy="539750"/>
          </a:xfrm>
          <a:prstGeom prst="rect">
            <a:avLst/>
          </a:prstGeom>
          <a:solidFill>
            <a:srgbClr val="54A181">
              <a:alpha val="100000"/>
            </a:srgbClr>
          </a:solidFill>
          <a:ln w="9525">
            <a:solidFill>
              <a:srgbClr val="FFFFFF">
                <a:alpha val="0"/>
              </a:srgbClr>
            </a:solidFill>
          </a:ln>
        </p:spPr>
        <p:txBody>
          <a:bodyPr anchor="ctr"/>
          <a:lstStyle/>
          <a:p>
            <a:pPr marL="0" algn="ctr"/>
          </a:p>
        </p:txBody>
      </p:sp>
      <p:sp>
        <p:nvSpPr>
          <p:cNvPr id="3" name="形状2"/>
          <p:cNvSpPr txBox="1"/>
          <p:nvPr/>
        </p:nvSpPr>
        <p:spPr>
          <a:xfrm>
            <a:off x="247012" y="701040"/>
            <a:ext cx="3460985" cy="3863340"/>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4" name="组合1"/>
          <p:cNvGrpSpPr/>
          <p:nvPr/>
        </p:nvGrpSpPr>
        <p:grpSpPr>
          <a:xfrm>
            <a:off x="517936" y="476885"/>
            <a:ext cx="954629" cy="433421"/>
            <a:chOff x="0" y="0"/>
            <a:chExt cx="954629" cy="433421"/>
          </a:xfrm>
        </p:grpSpPr>
        <p:sp>
          <p:nvSpPr>
            <p:cNvPr id="5" name="形状5"/>
            <p:cNvSpPr txBox="1"/>
            <p:nvPr/>
          </p:nvSpPr>
          <p:spPr>
            <a:xfrm>
              <a:off x="3810" y="49530"/>
              <a:ext cx="950819" cy="338554"/>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6" name="文本5"/>
            <p:cNvSpPr txBox="1"/>
            <p:nvPr/>
          </p:nvSpPr>
          <p:spPr>
            <a:xfrm>
              <a:off x="0" y="0"/>
              <a:ext cx="950819" cy="433421"/>
            </a:xfrm>
            <a:prstGeom prst="rect">
              <a:avLst/>
            </a:prstGeom>
            <a:noFill/>
          </p:spPr>
          <p:txBody>
            <a:bodyPr anchor="t"/>
            <a:lstStyle/>
            <a:p>
              <a:pPr marL="0" algn="l">
                <a:lnSpc>
                  <a:spcPts val="1900"/>
                </a:lnSpc>
              </a:pPr>
              <a:r>
                <a:rPr lang="zh-CN" altLang="en-US" sz="1600" b="0" i="0" dirty="0">
                  <a:solidFill>
                    <a:srgbClr val="152340">
                      <a:alpha val="100000"/>
                    </a:srgbClr>
                  </a:solidFill>
                  <a:latin typeface="汉仪雅酷黑 65W" panose="020B0604020202020204" charset="-122"/>
                  <a:ea typeface="汉仪雅酷黑 65W" panose="020B0604020202020204" charset="-122"/>
                </a:rPr>
                <a:t>文 本二</a:t>
              </a:r>
              <a:endParaRPr lang="zh-CN" altLang="en-US" sz="1600" b="0" i="0" dirty="0">
                <a:solidFill>
                  <a:srgbClr val="152340">
                    <a:alpha val="100000"/>
                  </a:srgbClr>
                </a:solidFill>
                <a:latin typeface="汉仪雅酷黑 65W" panose="020B0604020202020204" charset="-122"/>
                <a:ea typeface="汉仪雅酷黑 65W" panose="020B0604020202020204" charset="-122"/>
              </a:endParaRPr>
            </a:p>
          </p:txBody>
        </p:sp>
      </p:grpSp>
      <p:sp>
        <p:nvSpPr>
          <p:cNvPr id="7" name="形状3"/>
          <p:cNvSpPr txBox="1"/>
          <p:nvPr/>
        </p:nvSpPr>
        <p:spPr>
          <a:xfrm>
            <a:off x="3936521" y="701040"/>
            <a:ext cx="7967824" cy="3864607"/>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8" name="组合2"/>
          <p:cNvGrpSpPr/>
          <p:nvPr/>
        </p:nvGrpSpPr>
        <p:grpSpPr>
          <a:xfrm>
            <a:off x="6315710" y="490220"/>
            <a:ext cx="828675" cy="433421"/>
            <a:chOff x="0" y="0"/>
            <a:chExt cx="828675" cy="433421"/>
          </a:xfrm>
        </p:grpSpPr>
        <p:sp>
          <p:nvSpPr>
            <p:cNvPr id="9" name="形状6"/>
            <p:cNvSpPr txBox="1"/>
            <p:nvPr/>
          </p:nvSpPr>
          <p:spPr>
            <a:xfrm>
              <a:off x="3810" y="49530"/>
              <a:ext cx="82486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0" name="文本6"/>
            <p:cNvSpPr txBox="1"/>
            <p:nvPr/>
          </p:nvSpPr>
          <p:spPr>
            <a:xfrm>
              <a:off x="0" y="0"/>
              <a:ext cx="824865" cy="433421"/>
            </a:xfrm>
            <a:prstGeom prst="rect">
              <a:avLst/>
            </a:prstGeom>
            <a:noFill/>
          </p:spPr>
          <p:txBody>
            <a:bodyPr anchor="t"/>
            <a:lstStyle/>
            <a:p>
              <a:pPr marL="0" algn="ctr">
                <a:lnSpc>
                  <a:spcPts val="1900"/>
                </a:lnSpc>
              </a:pPr>
              <a:r>
                <a:rPr lang="zh-CN" altLang="en-US" sz="1600" b="0" i="0" dirty="0">
                  <a:solidFill>
                    <a:srgbClr val="152340">
                      <a:alpha val="100000"/>
                    </a:srgbClr>
                  </a:solidFill>
                  <a:latin typeface="汉仪雅酷黑 65W" panose="020B0604020202020204" charset="-122"/>
                  <a:ea typeface="汉仪雅酷黑 65W" panose="020B0604020202020204" charset="-122"/>
                </a:rPr>
                <a:t>注 释</a:t>
              </a:r>
              <a:endParaRPr lang="zh-CN" altLang="en-US" sz="1600" b="0" i="0" dirty="0">
                <a:solidFill>
                  <a:srgbClr val="152340">
                    <a:alpha val="100000"/>
                  </a:srgbClr>
                </a:solidFill>
                <a:latin typeface="汉仪雅酷黑 65W" panose="020B0604020202020204" charset="-122"/>
                <a:ea typeface="汉仪雅酷黑 65W" panose="020B0604020202020204" charset="-122"/>
              </a:endParaRPr>
            </a:p>
          </p:txBody>
        </p:sp>
      </p:grpSp>
      <p:sp>
        <p:nvSpPr>
          <p:cNvPr id="11" name="形状4"/>
          <p:cNvSpPr txBox="1"/>
          <p:nvPr/>
        </p:nvSpPr>
        <p:spPr>
          <a:xfrm>
            <a:off x="246380" y="4799330"/>
            <a:ext cx="11658600" cy="1811020"/>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12" name="组合3"/>
          <p:cNvGrpSpPr/>
          <p:nvPr/>
        </p:nvGrpSpPr>
        <p:grpSpPr>
          <a:xfrm>
            <a:off x="688340" y="4676140"/>
            <a:ext cx="784225" cy="433421"/>
            <a:chOff x="0" y="0"/>
            <a:chExt cx="784225" cy="433421"/>
          </a:xfrm>
        </p:grpSpPr>
        <p:sp>
          <p:nvSpPr>
            <p:cNvPr id="13" name="形状7"/>
            <p:cNvSpPr txBox="1"/>
            <p:nvPr/>
          </p:nvSpPr>
          <p:spPr>
            <a:xfrm>
              <a:off x="3810" y="49530"/>
              <a:ext cx="78041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4" name="文本7"/>
            <p:cNvSpPr txBox="1"/>
            <p:nvPr/>
          </p:nvSpPr>
          <p:spPr>
            <a:xfrm>
              <a:off x="0" y="0"/>
              <a:ext cx="780415" cy="433421"/>
            </a:xfrm>
            <a:prstGeom prst="rect">
              <a:avLst/>
            </a:prstGeom>
            <a:noFill/>
          </p:spPr>
          <p:txBody>
            <a:bodyPr anchor="t"/>
            <a:lstStyle/>
            <a:p>
              <a:pPr marL="0" algn="l">
                <a:lnSpc>
                  <a:spcPts val="1900"/>
                </a:lnSpc>
              </a:pPr>
              <a:r>
                <a:rPr lang="zh-CN" altLang="en-US" sz="1600" b="0" i="0" dirty="0">
                  <a:solidFill>
                    <a:srgbClr val="152340">
                      <a:alpha val="100000"/>
                    </a:srgbClr>
                  </a:solidFill>
                  <a:latin typeface="汉仪雅酷黑 65W" panose="020B0604020202020204" charset="-122"/>
                  <a:ea typeface="汉仪雅酷黑 65W" panose="020B0604020202020204" charset="-122"/>
                </a:rPr>
                <a:t>译 文</a:t>
              </a:r>
              <a:endParaRPr lang="zh-CN" altLang="en-US" sz="1600" b="0" i="0" dirty="0">
                <a:solidFill>
                  <a:srgbClr val="152340">
                    <a:alpha val="100000"/>
                  </a:srgbClr>
                </a:solidFill>
                <a:latin typeface="汉仪雅酷黑 65W" panose="020B0604020202020204" charset="-122"/>
                <a:ea typeface="汉仪雅酷黑 65W" panose="020B0604020202020204" charset="-122"/>
              </a:endParaRPr>
            </a:p>
          </p:txBody>
        </p:sp>
      </p:grpSp>
      <p:sp>
        <p:nvSpPr>
          <p:cNvPr id="15" name="文本1"/>
          <p:cNvSpPr txBox="1"/>
          <p:nvPr/>
        </p:nvSpPr>
        <p:spPr>
          <a:xfrm>
            <a:off x="344170" y="17780"/>
            <a:ext cx="2332355" cy="589280"/>
          </a:xfrm>
          <a:prstGeom prst="rect">
            <a:avLst/>
          </a:prstGeom>
          <a:noFill/>
        </p:spPr>
        <p:txBody>
          <a:bodyPr anchor="t"/>
          <a:lstStyle/>
          <a:p>
            <a:pPr marL="0" algn="l">
              <a:lnSpc>
                <a:spcPts val="2400"/>
              </a:lnSpc>
            </a:pPr>
            <a:r>
              <a:rPr lang="zh-CN" altLang="en-US" sz="2000" b="0" i="0" dirty="0">
                <a:solidFill>
                  <a:srgbClr val="FFFFFF">
                    <a:alpha val="100000"/>
                  </a:srgbClr>
                </a:solidFill>
                <a:latin typeface="黑体" panose="02010609060101010101" charset="-122"/>
                <a:ea typeface="黑体" panose="02010609060101010101" charset="-122"/>
              </a:rPr>
              <a:t>文言文阅读</a:t>
            </a:r>
            <a:endParaRPr lang="zh-CN" altLang="en-US" sz="2000" b="0" i="0" dirty="0">
              <a:solidFill>
                <a:srgbClr val="FFFFFF">
                  <a:alpha val="100000"/>
                </a:srgbClr>
              </a:solidFill>
              <a:latin typeface="黑体" panose="02010609060101010101" charset="-122"/>
              <a:ea typeface="黑体" panose="02010609060101010101" charset="-122"/>
            </a:endParaRPr>
          </a:p>
        </p:txBody>
      </p:sp>
      <p:sp>
        <p:nvSpPr>
          <p:cNvPr id="16" name="文本2"/>
          <p:cNvSpPr txBox="1"/>
          <p:nvPr/>
        </p:nvSpPr>
        <p:spPr>
          <a:xfrm>
            <a:off x="243202" y="876567"/>
            <a:ext cx="3693757" cy="3319462"/>
          </a:xfrm>
          <a:prstGeom prst="rect">
            <a:avLst/>
          </a:prstGeom>
          <a:noFill/>
        </p:spPr>
        <p:txBody>
          <a:bodyPr anchor="t"/>
          <a:lstStyle/>
          <a:p>
            <a:pPr marL="0" algn="l"/>
            <a:r>
              <a:rPr lang="zh-CN" altLang="en-US" sz="2400" b="0" i="0" dirty="0">
                <a:solidFill>
                  <a:srgbClr val="1E1E1E">
                    <a:alpha val="100000"/>
                  </a:srgbClr>
                </a:solidFill>
                <a:latin typeface="楷体" panose="02010609060101010101" charset="-122"/>
                <a:ea typeface="楷体" panose="02010609060101010101" charset="-122"/>
              </a:rPr>
              <a:t>    1.</a:t>
            </a:r>
            <a:r>
              <a:rPr lang="zh-CN" altLang="en-US" sz="2400" b="0" i="0" dirty="0">
                <a:solidFill>
                  <a:srgbClr val="FF0000">
                    <a:alpha val="100000"/>
                  </a:srgbClr>
                </a:solidFill>
                <a:latin typeface="楷体" panose="02010609060101010101" charset="-122"/>
                <a:ea typeface="楷体" panose="02010609060101010101" charset="-122"/>
              </a:rPr>
              <a:t>万历元年</a:t>
            </a:r>
            <a:r>
              <a:rPr lang="zh-CN" altLang="en-US" sz="2400" b="0" i="0" dirty="0">
                <a:solidFill>
                  <a:srgbClr val="1E1E1E">
                    <a:alpha val="100000"/>
                  </a:srgbClr>
                </a:solidFill>
                <a:latin typeface="楷体" panose="02010609060101010101" charset="-122"/>
                <a:ea typeface="楷体" panose="02010609060101010101" charset="-122"/>
              </a:rPr>
              <a:t>春，命大学士张居正</a:t>
            </a:r>
            <a:r>
              <a:rPr lang="zh-CN" altLang="en-US" sz="2400" b="0" i="0" dirty="0">
                <a:solidFill>
                  <a:srgbClr val="FF0000">
                    <a:alpha val="100000"/>
                  </a:srgbClr>
                </a:solidFill>
                <a:latin typeface="楷体" panose="02010609060101010101" charset="-122"/>
                <a:ea typeface="楷体" panose="02010609060101010101" charset="-122"/>
              </a:rPr>
              <a:t>知经筵</a:t>
            </a:r>
            <a:r>
              <a:rPr lang="zh-CN" altLang="en-US" sz="2400" b="0" i="0" dirty="0">
                <a:solidFill>
                  <a:srgbClr val="1E1E1E">
                    <a:alpha val="100000"/>
                  </a:srgbClr>
                </a:solidFill>
                <a:latin typeface="楷体" panose="02010609060101010101" charset="-122"/>
                <a:ea typeface="楷体" panose="02010609060101010101" charset="-122"/>
              </a:rPr>
              <a:t>事。上甚</a:t>
            </a:r>
            <a:r>
              <a:rPr lang="zh-CN" altLang="en-US" sz="2400" b="0" i="0" dirty="0">
                <a:solidFill>
                  <a:srgbClr val="FF0000">
                    <a:alpha val="100000"/>
                  </a:srgbClr>
                </a:solidFill>
                <a:latin typeface="楷体" panose="02010609060101010101" charset="-122"/>
                <a:ea typeface="楷体" panose="02010609060101010101" charset="-122"/>
              </a:rPr>
              <a:t>敬礼</a:t>
            </a:r>
            <a:r>
              <a:rPr lang="zh-CN" altLang="en-US" sz="2400" b="0" i="0" dirty="0">
                <a:solidFill>
                  <a:srgbClr val="1E1E1E">
                    <a:alpha val="100000"/>
                  </a:srgbClr>
                </a:solidFill>
                <a:latin typeface="楷体" panose="02010609060101010101" charset="-122"/>
                <a:ea typeface="楷体" panose="02010609060101010101" charset="-122"/>
              </a:rPr>
              <a:t>居正，每日</a:t>
            </a:r>
            <a:r>
              <a:rPr lang="zh-CN" altLang="en-US" sz="2400" b="0" i="0" dirty="0">
                <a:solidFill>
                  <a:srgbClr val="FF0000">
                    <a:alpha val="100000"/>
                  </a:srgbClr>
                </a:solidFill>
                <a:latin typeface="楷体" panose="02010609060101010101" charset="-122"/>
                <a:ea typeface="楷体" panose="02010609060101010101" charset="-122"/>
              </a:rPr>
              <a:t>御经筵</a:t>
            </a:r>
            <a:r>
              <a:rPr lang="zh-CN" altLang="en-US" sz="2400" b="0" i="0" dirty="0">
                <a:solidFill>
                  <a:srgbClr val="1E1E1E">
                    <a:alpha val="100000"/>
                  </a:srgbClr>
                </a:solidFill>
                <a:latin typeface="楷体" panose="02010609060101010101" charset="-122"/>
                <a:ea typeface="楷体" panose="02010609060101010101" charset="-122"/>
              </a:rPr>
              <a:t>，居正</a:t>
            </a:r>
            <a:r>
              <a:rPr lang="zh-CN" altLang="en-US" sz="2400" b="0" i="0" dirty="0">
                <a:solidFill>
                  <a:srgbClr val="FF0000">
                    <a:alpha val="100000"/>
                  </a:srgbClr>
                </a:solidFill>
                <a:latin typeface="楷体" panose="02010609060101010101" charset="-122"/>
                <a:ea typeface="楷体" panose="02010609060101010101" charset="-122"/>
              </a:rPr>
              <a:t>以</a:t>
            </a:r>
            <a:r>
              <a:rPr lang="zh-CN" altLang="en-US" sz="2400" b="0" i="0" dirty="0">
                <a:solidFill>
                  <a:srgbClr val="1E1E1E">
                    <a:alpha val="100000"/>
                  </a:srgbClr>
                </a:solidFill>
                <a:latin typeface="楷体" panose="02010609060101010101" charset="-122"/>
                <a:ea typeface="楷体" panose="02010609060101010101" charset="-122"/>
              </a:rPr>
              <a:t>诗书入，在殿后</a:t>
            </a:r>
            <a:r>
              <a:rPr lang="zh-CN" altLang="en-US" sz="2400" b="0" i="0" dirty="0">
                <a:solidFill>
                  <a:srgbClr val="FF0000">
                    <a:alpha val="100000"/>
                  </a:srgbClr>
                </a:solidFill>
                <a:latin typeface="楷体" panose="02010609060101010101" charset="-122"/>
                <a:ea typeface="楷体" panose="02010609060101010101" charset="-122"/>
              </a:rPr>
              <a:t>张</a:t>
            </a:r>
            <a:r>
              <a:rPr lang="zh-CN" altLang="en-US" sz="2400" b="0" i="0" dirty="0">
                <a:solidFill>
                  <a:srgbClr val="1E1E1E">
                    <a:alpha val="100000"/>
                  </a:srgbClr>
                </a:solidFill>
                <a:latin typeface="楷体" panose="02010609060101010101" charset="-122"/>
                <a:ea typeface="楷体" panose="02010609060101010101" charset="-122"/>
              </a:rPr>
              <a:t>小</a:t>
            </a:r>
            <a:r>
              <a:rPr lang="zh-CN" altLang="en-US" sz="2400" b="0" i="0" dirty="0">
                <a:solidFill>
                  <a:srgbClr val="FF0000">
                    <a:alpha val="100000"/>
                  </a:srgbClr>
                </a:solidFill>
                <a:latin typeface="楷体" panose="02010609060101010101" charset="-122"/>
                <a:ea typeface="楷体" panose="02010609060101010101" charset="-122"/>
              </a:rPr>
              <a:t>幄</a:t>
            </a:r>
            <a:r>
              <a:rPr lang="zh-CN" altLang="en-US" sz="2400" b="0" i="0" dirty="0">
                <a:solidFill>
                  <a:srgbClr val="1E1E1E">
                    <a:alpha val="100000"/>
                  </a:srgbClr>
                </a:solidFill>
                <a:latin typeface="楷体" panose="02010609060101010101" charset="-122"/>
                <a:ea typeface="楷体" panose="02010609060101010101" charset="-122"/>
              </a:rPr>
              <a:t>，</a:t>
            </a:r>
            <a:r>
              <a:rPr lang="zh-CN" altLang="en-US" sz="2400" b="0" i="0" dirty="0">
                <a:solidFill>
                  <a:srgbClr val="FF0000">
                    <a:alpha val="100000"/>
                  </a:srgbClr>
                </a:solidFill>
                <a:latin typeface="楷体" panose="02010609060101010101" charset="-122"/>
                <a:ea typeface="楷体" panose="02010609060101010101" charset="-122"/>
              </a:rPr>
              <a:t>造膝</a:t>
            </a:r>
            <a:r>
              <a:rPr lang="zh-CN" altLang="en-US" sz="2400" b="0" i="0" dirty="0">
                <a:solidFill>
                  <a:srgbClr val="1E1E1E">
                    <a:alpha val="100000"/>
                  </a:srgbClr>
                </a:solidFill>
                <a:latin typeface="楷体" panose="02010609060101010101" charset="-122"/>
                <a:ea typeface="楷体" panose="02010609060101010101" charset="-122"/>
              </a:rPr>
              <a:t>密语。盛暑</a:t>
            </a:r>
            <a:r>
              <a:rPr lang="zh-CN" altLang="en-US" sz="2400" b="0" i="0" dirty="0">
                <a:solidFill>
                  <a:srgbClr val="FF0000">
                    <a:alpha val="100000"/>
                  </a:srgbClr>
                </a:solidFill>
                <a:latin typeface="楷体" panose="02010609060101010101" charset="-122"/>
                <a:ea typeface="楷体" panose="02010609060101010101" charset="-122"/>
              </a:rPr>
              <a:t>御讲</a:t>
            </a:r>
            <a:r>
              <a:rPr lang="zh-CN" altLang="en-US" sz="2400" b="0" i="0" dirty="0">
                <a:solidFill>
                  <a:srgbClr val="1E1E1E">
                    <a:alpha val="100000"/>
                  </a:srgbClr>
                </a:solidFill>
                <a:latin typeface="楷体" panose="02010609060101010101" charset="-122"/>
                <a:ea typeface="楷体" panose="02010609060101010101" charset="-122"/>
              </a:rPr>
              <a:t>，上就居正立处，令</a:t>
            </a:r>
            <a:r>
              <a:rPr lang="zh-CN" altLang="en-US" sz="2400" b="0" i="0" dirty="0">
                <a:solidFill>
                  <a:srgbClr val="FF0000">
                    <a:alpha val="100000"/>
                  </a:srgbClr>
                </a:solidFill>
                <a:latin typeface="楷体" panose="02010609060101010101" charset="-122"/>
                <a:ea typeface="楷体" panose="02010609060101010101" charset="-122"/>
              </a:rPr>
              <a:t>内使</a:t>
            </a:r>
            <a:r>
              <a:rPr lang="zh-CN" altLang="en-US" sz="2400" b="0" i="0" dirty="0">
                <a:solidFill>
                  <a:srgbClr val="1E1E1E">
                    <a:alpha val="100000"/>
                  </a:srgbClr>
                </a:solidFill>
                <a:latin typeface="楷体" panose="02010609060101010101" charset="-122"/>
                <a:ea typeface="楷体" panose="02010609060101010101" charset="-122"/>
              </a:rPr>
              <a:t>摇扇。一日，居正在</a:t>
            </a:r>
            <a:r>
              <a:rPr lang="zh-CN" altLang="en-US" sz="2400" b="0" i="0" dirty="0">
                <a:solidFill>
                  <a:srgbClr val="FF0000">
                    <a:alpha val="100000"/>
                  </a:srgbClr>
                </a:solidFill>
                <a:latin typeface="楷体" panose="02010609060101010101" charset="-122"/>
                <a:ea typeface="楷体" panose="02010609060101010101" charset="-122"/>
              </a:rPr>
              <a:t>直庐</a:t>
            </a:r>
            <a:r>
              <a:rPr lang="zh-CN" altLang="en-US" sz="2400" b="0" i="0" dirty="0">
                <a:solidFill>
                  <a:srgbClr val="1E1E1E">
                    <a:alpha val="100000"/>
                  </a:srgbClr>
                </a:solidFill>
                <a:latin typeface="楷体" panose="02010609060101010101" charset="-122"/>
                <a:ea typeface="楷体" panose="02010609060101010101" charset="-122"/>
              </a:rPr>
              <a:t>感病，上亲调</a:t>
            </a:r>
            <a:r>
              <a:rPr lang="zh-CN" altLang="en-US" sz="2400" b="0" i="0" dirty="0">
                <a:solidFill>
                  <a:srgbClr val="FF0000">
                    <a:alpha val="100000"/>
                  </a:srgbClr>
                </a:solidFill>
                <a:latin typeface="楷体" panose="02010609060101010101" charset="-122"/>
                <a:ea typeface="楷体" panose="02010609060101010101" charset="-122"/>
              </a:rPr>
              <a:t>椒汤</a:t>
            </a:r>
            <a:r>
              <a:rPr lang="zh-CN" altLang="en-US" sz="2400" b="0" i="0" dirty="0">
                <a:solidFill>
                  <a:srgbClr val="1E1E1E">
                    <a:alpha val="100000"/>
                  </a:srgbClr>
                </a:solidFill>
                <a:latin typeface="楷体" panose="02010609060101010101" charset="-122"/>
                <a:ea typeface="楷体" panose="02010609060101010101" charset="-122"/>
              </a:rPr>
              <a:t>赐之。</a:t>
            </a:r>
            <a:endParaRPr lang="zh-CN" altLang="en-US" sz="2400" b="0" i="0" dirty="0">
              <a:solidFill>
                <a:srgbClr val="1E1E1E">
                  <a:alpha val="100000"/>
                </a:srgbClr>
              </a:solidFill>
              <a:latin typeface="楷体" panose="02010609060101010101" charset="-122"/>
              <a:ea typeface="楷体" panose="02010609060101010101" charset="-122"/>
            </a:endParaRPr>
          </a:p>
        </p:txBody>
      </p:sp>
      <p:sp>
        <p:nvSpPr>
          <p:cNvPr id="17" name="文本3"/>
          <p:cNvSpPr txBox="1"/>
          <p:nvPr/>
        </p:nvSpPr>
        <p:spPr>
          <a:xfrm>
            <a:off x="344329" y="4961830"/>
            <a:ext cx="11422856" cy="1523238"/>
          </a:xfrm>
          <a:prstGeom prst="rect">
            <a:avLst/>
          </a:prstGeom>
          <a:noFill/>
        </p:spPr>
        <p:txBody>
          <a:bodyPr anchor="t"/>
          <a:lstStyle/>
          <a:p>
            <a:pPr marL="0" algn="l"/>
            <a:r>
              <a:rPr lang="zh-CN" altLang="en-US" sz="2300" b="1" i="0" dirty="0">
                <a:solidFill>
                  <a:srgbClr val="1E1E1E">
                    <a:alpha val="100000"/>
                  </a:srgbClr>
                </a:solidFill>
                <a:latin typeface="楷体" panose="02010609060101010101" charset="-122"/>
                <a:ea typeface="楷体" panose="02010609060101010101" charset="-122"/>
              </a:rPr>
              <a:t>    万历元年春天，</a:t>
            </a:r>
            <a:r>
              <a:rPr lang="zh-CN" altLang="en-US" sz="2300" b="1" i="0" dirty="0">
                <a:solidFill>
                  <a:srgbClr val="000000">
                    <a:alpha val="100000"/>
                  </a:srgbClr>
                </a:solidFill>
                <a:latin typeface="楷体" panose="02010609060101010101" charset="-122"/>
                <a:ea typeface="楷体" panose="02010609060101010101" charset="-122"/>
              </a:rPr>
              <a:t>皇上命令张居正主管御前讲席的事务。皇上十分尊敬、礼待张居正，每日御前讲席，张居正带着诗书进来，在殿后张设小帷幕，促膝密谈。盛夏御前讲课，皇上靠近张居正站的地方，让内侍摇扇子。一天，张居正在直庐染病，皇上亲自调了中药赐给他。</a:t>
            </a:r>
            <a:endParaRPr lang="zh-CN" altLang="en-US" sz="2300" b="1" i="0" dirty="0">
              <a:solidFill>
                <a:srgbClr val="000000">
                  <a:alpha val="100000"/>
                </a:srgbClr>
              </a:solidFill>
              <a:latin typeface="楷体" panose="02010609060101010101" charset="-122"/>
              <a:ea typeface="楷体" panose="02010609060101010101" charset="-122"/>
            </a:endParaRPr>
          </a:p>
        </p:txBody>
      </p:sp>
      <p:sp>
        <p:nvSpPr>
          <p:cNvPr id="18" name="文本4"/>
          <p:cNvSpPr txBox="1"/>
          <p:nvPr/>
        </p:nvSpPr>
        <p:spPr>
          <a:xfrm>
            <a:off x="3936406" y="638956"/>
            <a:ext cx="8097298" cy="7331996"/>
          </a:xfrm>
          <a:prstGeom prst="rect">
            <a:avLst/>
          </a:prstGeom>
          <a:noFill/>
        </p:spPr>
        <p:txBody>
          <a:bodyPr anchor="t"/>
          <a:lstStyle/>
          <a:p>
            <a:pPr marL="0" algn="l"/>
            <a:r>
              <a:rPr lang="zh-CN" altLang="en-US" sz="2000" b="1" i="0" dirty="0">
                <a:solidFill>
                  <a:srgbClr val="000000">
                    <a:alpha val="100000"/>
                  </a:srgbClr>
                </a:solidFill>
                <a:latin typeface="仿宋" panose="02010609060101010101" charset="-122"/>
                <a:ea typeface="仿宋" panose="02010609060101010101" charset="-122"/>
              </a:rPr>
              <a:t>万历元年：公元1573年。知：主管。</a:t>
            </a:r>
            <a:endParaRPr lang="zh-CN" altLang="en-US" sz="2000" b="1" i="0" dirty="0">
              <a:solidFill>
                <a:srgbClr val="000000">
                  <a:alpha val="100000"/>
                </a:srgbClr>
              </a:solidFill>
              <a:latin typeface="仿宋" panose="02010609060101010101" charset="-122"/>
              <a:ea typeface="仿宋" panose="02010609060101010101" charset="-122"/>
            </a:endParaRPr>
          </a:p>
          <a:p>
            <a:pPr marL="0" algn="l"/>
            <a:r>
              <a:rPr lang="zh-CN" altLang="en-US" sz="2000" b="1" i="0" dirty="0">
                <a:solidFill>
                  <a:srgbClr val="000000">
                    <a:alpha val="100000"/>
                  </a:srgbClr>
                </a:solidFill>
                <a:latin typeface="仿宋" panose="02010609060101010101" charset="-122"/>
                <a:ea typeface="仿宋" panose="02010609060101010101" charset="-122"/>
              </a:rPr>
              <a:t>经筵：是指汉唐以来帝王为讲经论史而特设的御前讲席。它在宋代正式制度化，为元、明、清历代所沿袭。经筵制度在清代持续时间很长。单就狭义的“经筵典礼”而言，顺治十四年(1657)首开经筵，至咸丰十年(1860)最后一次举行经筵大典，持续二百余年。</a:t>
            </a:r>
            <a:endParaRPr lang="zh-CN" altLang="en-US" sz="2000" b="1" i="0" dirty="0">
              <a:solidFill>
                <a:srgbClr val="000000">
                  <a:alpha val="100000"/>
                </a:srgbClr>
              </a:solidFill>
              <a:latin typeface="仿宋" panose="02010609060101010101" charset="-122"/>
              <a:ea typeface="仿宋" panose="02010609060101010101" charset="-122"/>
            </a:endParaRPr>
          </a:p>
          <a:p>
            <a:pPr marL="0" algn="l"/>
            <a:r>
              <a:rPr lang="zh-CN" altLang="en-US" sz="2000" b="1" i="0" dirty="0">
                <a:solidFill>
                  <a:srgbClr val="000000">
                    <a:alpha val="100000"/>
                  </a:srgbClr>
                </a:solidFill>
                <a:latin typeface="仿宋" panose="02010609060101010101" charset="-122"/>
                <a:ea typeface="仿宋" panose="02010609060101010101" charset="-122"/>
              </a:rPr>
              <a:t>敬礼：尊敬、礼待。</a:t>
            </a:r>
            <a:endParaRPr lang="zh-CN" altLang="en-US" sz="2000" b="1" i="0" dirty="0">
              <a:solidFill>
                <a:srgbClr val="000000">
                  <a:alpha val="100000"/>
                </a:srgbClr>
              </a:solidFill>
              <a:latin typeface="仿宋" panose="02010609060101010101" charset="-122"/>
              <a:ea typeface="仿宋" panose="02010609060101010101" charset="-122"/>
            </a:endParaRPr>
          </a:p>
          <a:p>
            <a:pPr marL="0" algn="l"/>
            <a:r>
              <a:rPr lang="zh-CN" altLang="en-US" sz="2000" b="1" i="0" dirty="0">
                <a:solidFill>
                  <a:srgbClr val="000000">
                    <a:alpha val="100000"/>
                  </a:srgbClr>
                </a:solidFill>
                <a:latin typeface="仿宋" panose="02010609060101010101" charset="-122"/>
                <a:ea typeface="仿宋" panose="02010609060101010101" charset="-122"/>
              </a:rPr>
              <a:t>御经筵：为皇帝讲经论史而特设的御前讲席。</a:t>
            </a:r>
            <a:endParaRPr lang="zh-CN" altLang="en-US" sz="2000" b="1" i="0" dirty="0">
              <a:solidFill>
                <a:srgbClr val="000000">
                  <a:alpha val="100000"/>
                </a:srgbClr>
              </a:solidFill>
              <a:latin typeface="仿宋" panose="02010609060101010101" charset="-122"/>
              <a:ea typeface="仿宋" panose="02010609060101010101" charset="-122"/>
            </a:endParaRPr>
          </a:p>
          <a:p>
            <a:pPr marL="0" algn="l"/>
            <a:r>
              <a:rPr lang="zh-CN" altLang="en-US" sz="2000" b="1" i="0" dirty="0">
                <a:solidFill>
                  <a:srgbClr val="000000">
                    <a:alpha val="100000"/>
                  </a:srgbClr>
                </a:solidFill>
                <a:latin typeface="仿宋" panose="02010609060101010101" charset="-122"/>
                <a:ea typeface="仿宋" panose="02010609060101010101" charset="-122"/>
              </a:rPr>
              <a:t>以：拿。</a:t>
            </a:r>
            <a:endParaRPr lang="zh-CN" altLang="en-US" sz="2000" b="1" i="0" dirty="0">
              <a:solidFill>
                <a:srgbClr val="000000">
                  <a:alpha val="100000"/>
                </a:srgbClr>
              </a:solidFill>
              <a:latin typeface="仿宋" panose="02010609060101010101" charset="-122"/>
              <a:ea typeface="仿宋" panose="02010609060101010101" charset="-122"/>
            </a:endParaRPr>
          </a:p>
          <a:p>
            <a:pPr marL="0" algn="l"/>
            <a:r>
              <a:rPr lang="zh-CN" altLang="en-US" sz="2000" b="1" i="0" dirty="0">
                <a:solidFill>
                  <a:srgbClr val="000000">
                    <a:alpha val="100000"/>
                  </a:srgbClr>
                </a:solidFill>
                <a:latin typeface="仿宋" panose="02010609060101010101" charset="-122"/>
                <a:ea typeface="仿宋" panose="02010609060101010101" charset="-122"/>
              </a:rPr>
              <a:t>张：张设。</a:t>
            </a:r>
            <a:endParaRPr lang="zh-CN" altLang="en-US" sz="2000" b="1" i="0" dirty="0">
              <a:solidFill>
                <a:srgbClr val="000000">
                  <a:alpha val="100000"/>
                </a:srgbClr>
              </a:solidFill>
              <a:latin typeface="仿宋" panose="02010609060101010101" charset="-122"/>
              <a:ea typeface="仿宋" panose="02010609060101010101" charset="-122"/>
            </a:endParaRPr>
          </a:p>
          <a:p>
            <a:pPr marL="0" algn="l"/>
            <a:r>
              <a:rPr lang="zh-CN" altLang="en-US" sz="2000" b="1" i="0" dirty="0">
                <a:solidFill>
                  <a:srgbClr val="000000">
                    <a:alpha val="100000"/>
                  </a:srgbClr>
                </a:solidFill>
                <a:latin typeface="仿宋" panose="02010609060101010101" charset="-122"/>
                <a:ea typeface="仿宋" panose="02010609060101010101" charset="-122"/>
              </a:rPr>
              <a:t>幄：帷幕。造膝：促膝。御讲：御前讲课。</a:t>
            </a:r>
            <a:endParaRPr lang="zh-CN" altLang="en-US" sz="2000" b="1" i="0" dirty="0">
              <a:solidFill>
                <a:srgbClr val="000000">
                  <a:alpha val="100000"/>
                </a:srgbClr>
              </a:solidFill>
              <a:latin typeface="仿宋" panose="02010609060101010101" charset="-122"/>
              <a:ea typeface="仿宋" panose="02010609060101010101" charset="-122"/>
            </a:endParaRPr>
          </a:p>
          <a:p>
            <a:pPr marL="0" algn="l"/>
            <a:r>
              <a:rPr lang="zh-CN" altLang="en-US" sz="2000" b="1" i="0" dirty="0">
                <a:solidFill>
                  <a:srgbClr val="000000">
                    <a:alpha val="100000"/>
                  </a:srgbClr>
                </a:solidFill>
                <a:latin typeface="仿宋" panose="02010609060101010101" charset="-122"/>
                <a:ea typeface="仿宋" panose="02010609060101010101" charset="-122"/>
              </a:rPr>
              <a:t>内使：传达皇帝诏令的内监。</a:t>
            </a:r>
            <a:endParaRPr lang="zh-CN" altLang="en-US" sz="2000" b="1" i="0" dirty="0">
              <a:solidFill>
                <a:srgbClr val="000000">
                  <a:alpha val="100000"/>
                </a:srgbClr>
              </a:solidFill>
              <a:latin typeface="仿宋" panose="02010609060101010101" charset="-122"/>
              <a:ea typeface="仿宋" panose="02010609060101010101" charset="-122"/>
            </a:endParaRPr>
          </a:p>
          <a:p>
            <a:pPr marL="0" algn="l"/>
            <a:r>
              <a:rPr lang="zh-CN" altLang="en-US" sz="2000" b="1" i="0" dirty="0">
                <a:solidFill>
                  <a:srgbClr val="000000">
                    <a:alpha val="100000"/>
                  </a:srgbClr>
                </a:solidFill>
                <a:latin typeface="仿宋" panose="02010609060101010101" charset="-122"/>
                <a:ea typeface="仿宋" panose="02010609060101010101" charset="-122"/>
              </a:rPr>
              <a:t>直庐：侍臣夜间值宿的地方。椒汤：中医方剂名。</a:t>
            </a:r>
            <a:r>
              <a:rPr lang="zh-CN" altLang="en-US" sz="2500" b="0" i="0" dirty="0">
                <a:solidFill>
                  <a:srgbClr val="FF0000">
                    <a:alpha val="100000"/>
                  </a:srgbClr>
                </a:solidFill>
                <a:latin typeface="楷体" panose="02010609060101010101" charset="-122"/>
                <a:ea typeface="楷体" panose="02010609060101010101" charset="-122"/>
              </a:rPr>
              <a:t>‌</a:t>
            </a:r>
            <a:endParaRPr lang="zh-CN" altLang="en-US" sz="2500" b="0" i="0" dirty="0">
              <a:solidFill>
                <a:srgbClr val="FF0000">
                  <a:alpha val="100000"/>
                </a:srgbClr>
              </a:solidFill>
              <a:latin typeface="楷体" panose="02010609060101010101" charset="-122"/>
              <a:ea typeface="楷体" panose="02010609060101010101" charset="-122"/>
            </a:endParaRPr>
          </a:p>
          <a:p>
            <a:pPr marL="0" algn="l"/>
          </a:p>
          <a:p>
            <a:pPr marL="0" algn="l"/>
          </a:p>
          <a:p>
            <a:pPr marL="0" algn="l"/>
          </a:p>
          <a:p>
            <a:pPr marL="0" algn="l"/>
          </a:p>
          <a:p>
            <a:pPr marL="0" algn="l"/>
          </a:p>
          <a:p>
            <a:pPr marL="0" algn="l"/>
          </a:p>
          <a:p>
            <a:pPr marL="0" algn="l"/>
          </a:p>
          <a:p>
            <a:pPr marL="0" algn="l"/>
          </a:p>
          <a:p>
            <a:pPr marL="0" algn="l"/>
          </a:p>
          <a:p>
            <a:pPr marL="0" alg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3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形状1"/>
          <p:cNvSpPr txBox="1"/>
          <p:nvPr/>
        </p:nvSpPr>
        <p:spPr>
          <a:xfrm>
            <a:off x="0" y="0"/>
            <a:ext cx="12192000" cy="539750"/>
          </a:xfrm>
          <a:prstGeom prst="rect">
            <a:avLst/>
          </a:prstGeom>
          <a:solidFill>
            <a:srgbClr val="54A181">
              <a:alpha val="100000"/>
            </a:srgbClr>
          </a:solidFill>
          <a:ln w="9525">
            <a:solidFill>
              <a:srgbClr val="FFFFFF">
                <a:alpha val="0"/>
              </a:srgbClr>
            </a:solidFill>
          </a:ln>
        </p:spPr>
        <p:txBody>
          <a:bodyPr anchor="ctr"/>
          <a:lstStyle/>
          <a:p>
            <a:pPr marL="0" algn="ctr"/>
          </a:p>
        </p:txBody>
      </p:sp>
      <p:sp>
        <p:nvSpPr>
          <p:cNvPr id="3" name="形状2"/>
          <p:cNvSpPr txBox="1"/>
          <p:nvPr/>
        </p:nvSpPr>
        <p:spPr>
          <a:xfrm>
            <a:off x="247012" y="701040"/>
            <a:ext cx="4007482" cy="3863340"/>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4" name="组合1"/>
          <p:cNvGrpSpPr/>
          <p:nvPr/>
        </p:nvGrpSpPr>
        <p:grpSpPr>
          <a:xfrm>
            <a:off x="517936" y="476885"/>
            <a:ext cx="954629" cy="433421"/>
            <a:chOff x="0" y="0"/>
            <a:chExt cx="954629" cy="433421"/>
          </a:xfrm>
        </p:grpSpPr>
        <p:sp>
          <p:nvSpPr>
            <p:cNvPr id="5" name="形状5"/>
            <p:cNvSpPr txBox="1"/>
            <p:nvPr/>
          </p:nvSpPr>
          <p:spPr>
            <a:xfrm>
              <a:off x="3810" y="49530"/>
              <a:ext cx="950819" cy="338554"/>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6" name="文本5"/>
            <p:cNvSpPr txBox="1"/>
            <p:nvPr/>
          </p:nvSpPr>
          <p:spPr>
            <a:xfrm>
              <a:off x="0" y="0"/>
              <a:ext cx="950819" cy="433421"/>
            </a:xfrm>
            <a:prstGeom prst="rect">
              <a:avLst/>
            </a:prstGeom>
            <a:noFill/>
          </p:spPr>
          <p:txBody>
            <a:bodyPr anchor="t"/>
            <a:lstStyle/>
            <a:p>
              <a:pPr marL="0" algn="l">
                <a:lnSpc>
                  <a:spcPts val="1900"/>
                </a:lnSpc>
              </a:pPr>
              <a:r>
                <a:rPr lang="zh-CN" altLang="en-US" sz="1600" b="0" i="0" dirty="0">
                  <a:solidFill>
                    <a:srgbClr val="152340">
                      <a:alpha val="100000"/>
                    </a:srgbClr>
                  </a:solidFill>
                  <a:latin typeface="汉仪雅酷黑 65W" panose="020B0604020202020204" charset="-122"/>
                  <a:ea typeface="汉仪雅酷黑 65W" panose="020B0604020202020204" charset="-122"/>
                </a:rPr>
                <a:t>文 本二</a:t>
              </a:r>
              <a:endParaRPr lang="zh-CN" altLang="en-US" sz="1600" b="0" i="0" dirty="0">
                <a:solidFill>
                  <a:srgbClr val="152340">
                    <a:alpha val="100000"/>
                  </a:srgbClr>
                </a:solidFill>
                <a:latin typeface="汉仪雅酷黑 65W" panose="020B0604020202020204" charset="-122"/>
                <a:ea typeface="汉仪雅酷黑 65W" panose="020B0604020202020204" charset="-122"/>
              </a:endParaRPr>
            </a:p>
          </p:txBody>
        </p:sp>
      </p:grpSp>
      <p:sp>
        <p:nvSpPr>
          <p:cNvPr id="7" name="形状3"/>
          <p:cNvSpPr txBox="1"/>
          <p:nvPr/>
        </p:nvSpPr>
        <p:spPr>
          <a:xfrm>
            <a:off x="4384196" y="701040"/>
            <a:ext cx="7520149" cy="3864607"/>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8" name="组合2"/>
          <p:cNvGrpSpPr/>
          <p:nvPr/>
        </p:nvGrpSpPr>
        <p:grpSpPr>
          <a:xfrm>
            <a:off x="6315710" y="490220"/>
            <a:ext cx="828675" cy="433421"/>
            <a:chOff x="0" y="0"/>
            <a:chExt cx="828675" cy="433421"/>
          </a:xfrm>
        </p:grpSpPr>
        <p:sp>
          <p:nvSpPr>
            <p:cNvPr id="9" name="形状6"/>
            <p:cNvSpPr txBox="1"/>
            <p:nvPr/>
          </p:nvSpPr>
          <p:spPr>
            <a:xfrm>
              <a:off x="3810" y="49530"/>
              <a:ext cx="82486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0" name="文本6"/>
            <p:cNvSpPr txBox="1"/>
            <p:nvPr/>
          </p:nvSpPr>
          <p:spPr>
            <a:xfrm>
              <a:off x="0" y="0"/>
              <a:ext cx="824865" cy="433421"/>
            </a:xfrm>
            <a:prstGeom prst="rect">
              <a:avLst/>
            </a:prstGeom>
            <a:noFill/>
          </p:spPr>
          <p:txBody>
            <a:bodyPr anchor="t"/>
            <a:lstStyle/>
            <a:p>
              <a:pPr marL="0" algn="ctr">
                <a:lnSpc>
                  <a:spcPts val="1900"/>
                </a:lnSpc>
              </a:pPr>
              <a:r>
                <a:rPr lang="zh-CN" altLang="en-US" sz="1600" b="0" i="0" dirty="0">
                  <a:solidFill>
                    <a:srgbClr val="152340">
                      <a:alpha val="100000"/>
                    </a:srgbClr>
                  </a:solidFill>
                  <a:latin typeface="汉仪雅酷黑 65W" panose="020B0604020202020204" charset="-122"/>
                  <a:ea typeface="汉仪雅酷黑 65W" panose="020B0604020202020204" charset="-122"/>
                </a:rPr>
                <a:t>注 释</a:t>
              </a:r>
              <a:endParaRPr lang="zh-CN" altLang="en-US" sz="1600" b="0" i="0" dirty="0">
                <a:solidFill>
                  <a:srgbClr val="152340">
                    <a:alpha val="100000"/>
                  </a:srgbClr>
                </a:solidFill>
                <a:latin typeface="汉仪雅酷黑 65W" panose="020B0604020202020204" charset="-122"/>
                <a:ea typeface="汉仪雅酷黑 65W" panose="020B0604020202020204" charset="-122"/>
              </a:endParaRPr>
            </a:p>
          </p:txBody>
        </p:sp>
      </p:grpSp>
      <p:sp>
        <p:nvSpPr>
          <p:cNvPr id="11" name="形状4"/>
          <p:cNvSpPr txBox="1"/>
          <p:nvPr/>
        </p:nvSpPr>
        <p:spPr>
          <a:xfrm>
            <a:off x="246380" y="4799330"/>
            <a:ext cx="11658600" cy="1811020"/>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12" name="组合3"/>
          <p:cNvGrpSpPr/>
          <p:nvPr/>
        </p:nvGrpSpPr>
        <p:grpSpPr>
          <a:xfrm>
            <a:off x="688340" y="4676140"/>
            <a:ext cx="784225" cy="433421"/>
            <a:chOff x="0" y="0"/>
            <a:chExt cx="784225" cy="433421"/>
          </a:xfrm>
        </p:grpSpPr>
        <p:sp>
          <p:nvSpPr>
            <p:cNvPr id="13" name="形状7"/>
            <p:cNvSpPr txBox="1"/>
            <p:nvPr/>
          </p:nvSpPr>
          <p:spPr>
            <a:xfrm>
              <a:off x="3810" y="49530"/>
              <a:ext cx="78041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4" name="文本7"/>
            <p:cNvSpPr txBox="1"/>
            <p:nvPr/>
          </p:nvSpPr>
          <p:spPr>
            <a:xfrm>
              <a:off x="0" y="0"/>
              <a:ext cx="780415" cy="433421"/>
            </a:xfrm>
            <a:prstGeom prst="rect">
              <a:avLst/>
            </a:prstGeom>
            <a:noFill/>
          </p:spPr>
          <p:txBody>
            <a:bodyPr anchor="t"/>
            <a:lstStyle/>
            <a:p>
              <a:pPr marL="0" algn="l">
                <a:lnSpc>
                  <a:spcPts val="1900"/>
                </a:lnSpc>
              </a:pPr>
              <a:r>
                <a:rPr lang="zh-CN" altLang="en-US" sz="1600" b="0" i="0" dirty="0">
                  <a:solidFill>
                    <a:srgbClr val="152340">
                      <a:alpha val="100000"/>
                    </a:srgbClr>
                  </a:solidFill>
                  <a:latin typeface="汉仪雅酷黑 65W" panose="020B0604020202020204" charset="-122"/>
                  <a:ea typeface="汉仪雅酷黑 65W" panose="020B0604020202020204" charset="-122"/>
                </a:rPr>
                <a:t>译 文</a:t>
              </a:r>
              <a:endParaRPr lang="zh-CN" altLang="en-US" sz="1600" b="0" i="0" dirty="0">
                <a:solidFill>
                  <a:srgbClr val="152340">
                    <a:alpha val="100000"/>
                  </a:srgbClr>
                </a:solidFill>
                <a:latin typeface="汉仪雅酷黑 65W" panose="020B0604020202020204" charset="-122"/>
                <a:ea typeface="汉仪雅酷黑 65W" panose="020B0604020202020204" charset="-122"/>
              </a:endParaRPr>
            </a:p>
          </p:txBody>
        </p:sp>
      </p:grpSp>
      <p:sp>
        <p:nvSpPr>
          <p:cNvPr id="15" name="文本1"/>
          <p:cNvSpPr txBox="1"/>
          <p:nvPr/>
        </p:nvSpPr>
        <p:spPr>
          <a:xfrm>
            <a:off x="344170" y="17780"/>
            <a:ext cx="2332355" cy="589280"/>
          </a:xfrm>
          <a:prstGeom prst="rect">
            <a:avLst/>
          </a:prstGeom>
          <a:noFill/>
        </p:spPr>
        <p:txBody>
          <a:bodyPr anchor="t"/>
          <a:lstStyle/>
          <a:p>
            <a:pPr marL="0" algn="l">
              <a:lnSpc>
                <a:spcPts val="2400"/>
              </a:lnSpc>
            </a:pPr>
            <a:r>
              <a:rPr lang="zh-CN" altLang="en-US" sz="2000" b="0" i="0" dirty="0">
                <a:solidFill>
                  <a:srgbClr val="FFFFFF">
                    <a:alpha val="100000"/>
                  </a:srgbClr>
                </a:solidFill>
                <a:latin typeface="黑体" panose="02010609060101010101" charset="-122"/>
                <a:ea typeface="黑体" panose="02010609060101010101" charset="-122"/>
              </a:rPr>
              <a:t>文言文阅读</a:t>
            </a:r>
            <a:endParaRPr lang="zh-CN" altLang="en-US" sz="2000" b="0" i="0" dirty="0">
              <a:solidFill>
                <a:srgbClr val="FFFFFF">
                  <a:alpha val="100000"/>
                </a:srgbClr>
              </a:solidFill>
              <a:latin typeface="黑体" panose="02010609060101010101" charset="-122"/>
              <a:ea typeface="黑体" panose="02010609060101010101" charset="-122"/>
            </a:endParaRPr>
          </a:p>
        </p:txBody>
      </p:sp>
      <p:sp>
        <p:nvSpPr>
          <p:cNvPr id="16" name="文本2"/>
          <p:cNvSpPr txBox="1"/>
          <p:nvPr/>
        </p:nvSpPr>
        <p:spPr>
          <a:xfrm>
            <a:off x="344357" y="694658"/>
            <a:ext cx="3773519" cy="3354229"/>
          </a:xfrm>
          <a:prstGeom prst="rect">
            <a:avLst/>
          </a:prstGeom>
          <a:noFill/>
        </p:spPr>
        <p:txBody>
          <a:bodyPr anchor="t"/>
          <a:lstStyle/>
          <a:p>
            <a:pPr marL="0" algn="l">
              <a:lnSpc>
                <a:spcPts val="3500"/>
              </a:lnSpc>
            </a:pPr>
            <a:r>
              <a:rPr lang="zh-CN" altLang="en-US" sz="2400" b="0" i="0" dirty="0">
                <a:solidFill>
                  <a:srgbClr val="1E1E1E">
                    <a:alpha val="100000"/>
                  </a:srgbClr>
                </a:solidFill>
                <a:latin typeface="楷体" panose="02010609060101010101" charset="-122"/>
                <a:ea typeface="楷体" panose="02010609060101010101" charset="-122"/>
              </a:rPr>
              <a:t>    2.居正性</a:t>
            </a:r>
            <a:r>
              <a:rPr lang="zh-CN" altLang="en-US" sz="2400" b="0" i="0" dirty="0">
                <a:solidFill>
                  <a:srgbClr val="FF0000">
                    <a:alpha val="100000"/>
                  </a:srgbClr>
                </a:solidFill>
                <a:latin typeface="楷体" panose="02010609060101010101" charset="-122"/>
                <a:ea typeface="楷体" panose="02010609060101010101" charset="-122"/>
              </a:rPr>
              <a:t>深沈机警</a:t>
            </a:r>
            <a:r>
              <a:rPr lang="zh-CN" altLang="en-US" sz="2400" b="0" i="0" dirty="0">
                <a:solidFill>
                  <a:srgbClr val="1E1E1E">
                    <a:alpha val="100000"/>
                  </a:srgbClr>
                </a:solidFill>
                <a:latin typeface="楷体" panose="02010609060101010101" charset="-122"/>
                <a:ea typeface="楷体" panose="02010609060101010101" charset="-122"/>
              </a:rPr>
              <a:t>，多</a:t>
            </a:r>
            <a:r>
              <a:rPr lang="zh-CN" altLang="en-US" sz="2400" b="0" i="0" dirty="0">
                <a:solidFill>
                  <a:srgbClr val="FF0000">
                    <a:alpha val="100000"/>
                  </a:srgbClr>
                </a:solidFill>
                <a:latin typeface="楷体" panose="02010609060101010101" charset="-122"/>
                <a:ea typeface="楷体" panose="02010609060101010101" charset="-122"/>
              </a:rPr>
              <a:t>智数</a:t>
            </a:r>
            <a:r>
              <a:rPr lang="zh-CN" altLang="en-US" sz="2400" b="0" i="0" dirty="0">
                <a:solidFill>
                  <a:srgbClr val="1E1E1E">
                    <a:alpha val="100000"/>
                  </a:srgbClr>
                </a:solidFill>
                <a:latin typeface="楷体" panose="02010609060101010101" charset="-122"/>
                <a:ea typeface="楷体" panose="02010609060101010101" charset="-122"/>
              </a:rPr>
              <a:t>。及</a:t>
            </a:r>
            <a:r>
              <a:rPr lang="zh-CN" altLang="en-US" sz="2400" b="0" i="0" dirty="0">
                <a:solidFill>
                  <a:srgbClr val="FF0000">
                    <a:alpha val="100000"/>
                  </a:srgbClr>
                </a:solidFill>
                <a:latin typeface="楷体" panose="02010609060101010101" charset="-122"/>
                <a:ea typeface="楷体" panose="02010609060101010101" charset="-122"/>
              </a:rPr>
              <a:t>揽</a:t>
            </a:r>
            <a:r>
              <a:rPr lang="zh-CN" altLang="en-US" sz="2400" b="0" i="0" dirty="0">
                <a:solidFill>
                  <a:srgbClr val="1E1E1E">
                    <a:alpha val="100000"/>
                  </a:srgbClr>
                </a:solidFill>
                <a:latin typeface="楷体" panose="02010609060101010101" charset="-122"/>
                <a:ea typeface="楷体" panose="02010609060101010101" charset="-122"/>
              </a:rPr>
              <a:t>大政，登首辅，慨然有</a:t>
            </a:r>
            <a:r>
              <a:rPr lang="zh-CN" altLang="en-US" sz="2400" b="0" i="0" dirty="0">
                <a:solidFill>
                  <a:srgbClr val="FF0000">
                    <a:alpha val="100000"/>
                  </a:srgbClr>
                </a:solidFill>
                <a:latin typeface="楷体" panose="02010609060101010101" charset="-122"/>
                <a:ea typeface="楷体" panose="02010609060101010101" charset="-122"/>
              </a:rPr>
              <a:t>任天下</a:t>
            </a:r>
            <a:r>
              <a:rPr lang="zh-CN" altLang="en-US" sz="2400" b="0" i="0" dirty="0">
                <a:solidFill>
                  <a:srgbClr val="1E1E1E">
                    <a:alpha val="100000"/>
                  </a:srgbClr>
                </a:solidFill>
                <a:latin typeface="楷体" panose="02010609060101010101" charset="-122"/>
                <a:ea typeface="楷体" panose="02010609060101010101" charset="-122"/>
              </a:rPr>
              <a:t>之志。劝上</a:t>
            </a:r>
            <a:r>
              <a:rPr lang="zh-CN" altLang="en-US" sz="2400" b="0" i="0" dirty="0">
                <a:solidFill>
                  <a:srgbClr val="FF0000">
                    <a:alpha val="100000"/>
                  </a:srgbClr>
                </a:solidFill>
                <a:latin typeface="楷体" panose="02010609060101010101" charset="-122"/>
                <a:ea typeface="楷体" panose="02010609060101010101" charset="-122"/>
              </a:rPr>
              <a:t>力行</a:t>
            </a:r>
            <a:r>
              <a:rPr lang="zh-CN" altLang="en-US" sz="2400" b="0" i="0" dirty="0">
                <a:solidFill>
                  <a:srgbClr val="1E1E1E">
                    <a:alpha val="100000"/>
                  </a:srgbClr>
                </a:solidFill>
                <a:latin typeface="楷体" panose="02010609060101010101" charset="-122"/>
                <a:ea typeface="楷体" panose="02010609060101010101" charset="-122"/>
              </a:rPr>
              <a:t>祖宗法度，上亦悉心</a:t>
            </a:r>
            <a:r>
              <a:rPr lang="zh-CN" altLang="en-US" sz="2400" b="0" i="0" dirty="0">
                <a:solidFill>
                  <a:srgbClr val="FF0000">
                    <a:alpha val="100000"/>
                  </a:srgbClr>
                </a:solidFill>
                <a:latin typeface="楷体" panose="02010609060101010101" charset="-122"/>
                <a:ea typeface="楷体" panose="02010609060101010101" charset="-122"/>
              </a:rPr>
              <a:t>听纳</a:t>
            </a:r>
            <a:r>
              <a:rPr lang="zh-CN" altLang="en-US" sz="2400" b="0" i="0" dirty="0">
                <a:solidFill>
                  <a:srgbClr val="1E1E1E">
                    <a:alpha val="100000"/>
                  </a:srgbClr>
                </a:solidFill>
                <a:latin typeface="楷体" panose="02010609060101010101" charset="-122"/>
                <a:ea typeface="楷体" panose="02010609060101010101" charset="-122"/>
              </a:rPr>
              <a:t>。</a:t>
            </a:r>
            <a:r>
              <a:rPr lang="zh-CN" altLang="en-US" sz="2400" b="0" i="0" u="sng" dirty="0">
                <a:solidFill>
                  <a:srgbClr val="1E1E1E">
                    <a:alpha val="100000"/>
                  </a:srgbClr>
                </a:solidFill>
                <a:latin typeface="楷体" panose="02010609060101010101" charset="-122"/>
                <a:ea typeface="楷体" panose="02010609060101010101" charset="-122"/>
              </a:rPr>
              <a:t>用李成梁、戚继光，</a:t>
            </a:r>
            <a:r>
              <a:rPr lang="zh-CN" altLang="en-US" sz="2400" b="0" i="0" u="sng" dirty="0">
                <a:solidFill>
                  <a:srgbClr val="FF0000">
                    <a:alpha val="100000"/>
                  </a:srgbClr>
                </a:solidFill>
                <a:latin typeface="楷体" panose="02010609060101010101" charset="-122"/>
                <a:ea typeface="楷体" panose="02010609060101010101" charset="-122"/>
              </a:rPr>
              <a:t>委以北边</a:t>
            </a:r>
            <a:r>
              <a:rPr lang="zh-CN" altLang="en-US" sz="2400" b="0" i="0" u="sng" dirty="0">
                <a:solidFill>
                  <a:srgbClr val="1E1E1E">
                    <a:alpha val="100000"/>
                  </a:srgbClr>
                </a:solidFill>
                <a:latin typeface="楷体" panose="02010609060101010101" charset="-122"/>
                <a:ea typeface="楷体" panose="02010609060101010101" charset="-122"/>
              </a:rPr>
              <a:t>，</a:t>
            </a:r>
            <a:r>
              <a:rPr lang="zh-CN" altLang="en-US" sz="2400" b="0" i="0" u="sng" dirty="0">
                <a:solidFill>
                  <a:srgbClr val="FF0000">
                    <a:alpha val="100000"/>
                  </a:srgbClr>
                </a:solidFill>
                <a:latin typeface="楷体" panose="02010609060101010101" charset="-122"/>
                <a:ea typeface="楷体" panose="02010609060101010101" charset="-122"/>
              </a:rPr>
              <a:t>壤</a:t>
            </a:r>
            <a:r>
              <a:rPr lang="zh-CN" altLang="en-US" sz="2400" b="0" i="0" u="sng" dirty="0">
                <a:solidFill>
                  <a:srgbClr val="1E1E1E">
                    <a:alpha val="100000"/>
                  </a:srgbClr>
                </a:solidFill>
                <a:latin typeface="楷体" panose="02010609060101010101" charset="-122"/>
                <a:ea typeface="楷体" panose="02010609060101010101" charset="-122"/>
              </a:rPr>
              <a:t>地千里，荒外</a:t>
            </a:r>
            <a:r>
              <a:rPr lang="zh-CN" altLang="en-US" sz="2400" b="0" i="0" u="sng" dirty="0">
                <a:solidFill>
                  <a:srgbClr val="FF0000">
                    <a:alpha val="100000"/>
                  </a:srgbClr>
                </a:solidFill>
                <a:latin typeface="楷体" panose="02010609060101010101" charset="-122"/>
                <a:ea typeface="楷体" panose="02010609060101010101" charset="-122"/>
              </a:rPr>
              <a:t>詟（</a:t>
            </a:r>
            <a:r>
              <a:rPr lang="zh-CN" altLang="en-US" sz="2400" b="0" i="0" dirty="0">
                <a:solidFill>
                  <a:srgbClr val="FF0000">
                    <a:alpha val="100000"/>
                  </a:srgbClr>
                </a:solidFill>
                <a:latin typeface="楷体" panose="02010609060101010101" charset="-122"/>
                <a:ea typeface="楷体" panose="02010609060101010101" charset="-122"/>
              </a:rPr>
              <a:t>‌zhé</a:t>
            </a:r>
            <a:r>
              <a:rPr lang="zh-CN" altLang="en-US" sz="2400" b="0" i="0" u="sng" dirty="0">
                <a:solidFill>
                  <a:srgbClr val="FF0000">
                    <a:alpha val="100000"/>
                  </a:srgbClr>
                </a:solidFill>
                <a:latin typeface="楷体" panose="02010609060101010101" charset="-122"/>
                <a:ea typeface="楷体" panose="02010609060101010101" charset="-122"/>
              </a:rPr>
              <a:t>）服</a:t>
            </a:r>
            <a:r>
              <a:rPr lang="zh-CN" altLang="en-US" sz="2400" b="0" i="0" u="sng" dirty="0">
                <a:solidFill>
                  <a:srgbClr val="1E1E1E">
                    <a:alpha val="100000"/>
                  </a:srgbClr>
                </a:solidFill>
                <a:latin typeface="楷体" panose="02010609060101010101" charset="-122"/>
                <a:ea typeface="楷体" panose="02010609060101010101" charset="-122"/>
              </a:rPr>
              <a:t>。</a:t>
            </a:r>
            <a:endParaRPr lang="zh-CN" altLang="en-US" sz="2400" b="0" i="0" u="sng" dirty="0">
              <a:solidFill>
                <a:srgbClr val="1E1E1E">
                  <a:alpha val="100000"/>
                </a:srgbClr>
              </a:solidFill>
              <a:latin typeface="楷体" panose="02010609060101010101" charset="-122"/>
              <a:ea typeface="楷体" panose="02010609060101010101" charset="-122"/>
            </a:endParaRPr>
          </a:p>
        </p:txBody>
      </p:sp>
      <p:sp>
        <p:nvSpPr>
          <p:cNvPr id="17" name="文本3"/>
          <p:cNvSpPr txBox="1"/>
          <p:nvPr/>
        </p:nvSpPr>
        <p:spPr>
          <a:xfrm>
            <a:off x="241935" y="4937065"/>
            <a:ext cx="11553825" cy="1679400"/>
          </a:xfrm>
          <a:prstGeom prst="rect">
            <a:avLst/>
          </a:prstGeom>
          <a:noFill/>
        </p:spPr>
        <p:txBody>
          <a:bodyPr anchor="t"/>
          <a:lstStyle/>
          <a:p>
            <a:pPr marL="0" algn="l"/>
            <a:r>
              <a:rPr lang="zh-CN" altLang="en-US" sz="2000" b="1" i="0" dirty="0">
                <a:solidFill>
                  <a:srgbClr val="000000">
                    <a:alpha val="100000"/>
                  </a:srgbClr>
                </a:solidFill>
                <a:latin typeface="楷体" panose="02010609060101010101" charset="-122"/>
                <a:ea typeface="楷体" panose="02010609060101010101" charset="-122"/>
              </a:rPr>
              <a:t> </a:t>
            </a:r>
            <a:r>
              <a:rPr lang="zh-CN" altLang="en-US" sz="2300" b="1" i="0" dirty="0">
                <a:solidFill>
                  <a:srgbClr val="000000">
                    <a:alpha val="100000"/>
                  </a:srgbClr>
                </a:solidFill>
                <a:latin typeface="楷体" panose="02010609060101010101" charset="-122"/>
                <a:ea typeface="楷体" panose="02010609060101010101" charset="-122"/>
              </a:rPr>
              <a:t>   张居正性格深沉机警，多有智谋。等到总管大政，登上首辅的位置，心怀慷慨，有担当天下重任的志向。劝皇上力行祖宗法度，皇上也悉心听取采纳他的意见。任用李成梁、戚继光，把北方边境的事务交给他们，夺取了千里的土地，边远地区震慑臣服。</a:t>
            </a:r>
            <a:endParaRPr lang="zh-CN" altLang="en-US" sz="2300" b="1" i="0" dirty="0">
              <a:solidFill>
                <a:srgbClr val="000000">
                  <a:alpha val="100000"/>
                </a:srgbClr>
              </a:solidFill>
              <a:latin typeface="楷体" panose="02010609060101010101" charset="-122"/>
              <a:ea typeface="楷体" panose="02010609060101010101" charset="-122"/>
            </a:endParaRPr>
          </a:p>
        </p:txBody>
      </p:sp>
      <p:sp>
        <p:nvSpPr>
          <p:cNvPr id="18" name="文本4"/>
          <p:cNvSpPr txBox="1"/>
          <p:nvPr/>
        </p:nvSpPr>
        <p:spPr>
          <a:xfrm>
            <a:off x="4470035" y="694363"/>
            <a:ext cx="7326363" cy="5698131"/>
          </a:xfrm>
          <a:prstGeom prst="rect">
            <a:avLst/>
          </a:prstGeom>
          <a:noFill/>
        </p:spPr>
        <p:txBody>
          <a:bodyPr anchor="t"/>
          <a:lstStyle/>
          <a:p>
            <a:pPr marL="0" algn="l"/>
            <a:r>
              <a:rPr lang="zh-CN" altLang="en-US" sz="2100" b="1" i="0" dirty="0">
                <a:solidFill>
                  <a:srgbClr val="000000">
                    <a:alpha val="100000"/>
                  </a:srgbClr>
                </a:solidFill>
                <a:latin typeface="仿宋" panose="02010609060101010101" charset="-122"/>
                <a:ea typeface="仿宋" panose="02010609060101010101" charset="-122"/>
              </a:rPr>
              <a:t>深沈：同“深沉”沉着持重。</a:t>
            </a:r>
            <a:endParaRPr lang="zh-CN" altLang="en-US" sz="2100" b="1" i="0" dirty="0">
              <a:solidFill>
                <a:srgbClr val="000000">
                  <a:alpha val="100000"/>
                </a:srgbClr>
              </a:solidFill>
              <a:latin typeface="仿宋" panose="02010609060101010101" charset="-122"/>
              <a:ea typeface="仿宋" panose="02010609060101010101" charset="-122"/>
            </a:endParaRPr>
          </a:p>
          <a:p>
            <a:pPr marL="0" algn="l"/>
            <a:r>
              <a:rPr lang="zh-CN" altLang="en-US" sz="2100" b="1" i="0" dirty="0">
                <a:solidFill>
                  <a:srgbClr val="000000">
                    <a:alpha val="100000"/>
                  </a:srgbClr>
                </a:solidFill>
                <a:latin typeface="仿宋" panose="02010609060101010101" charset="-122"/>
                <a:ea typeface="仿宋" panose="02010609060101010101" charset="-122"/>
              </a:rPr>
              <a:t>机警：对情况的变化觉察得快；机智敏锐。</a:t>
            </a:r>
            <a:endParaRPr lang="zh-CN" altLang="en-US" sz="2100" b="1" i="0" dirty="0">
              <a:solidFill>
                <a:srgbClr val="000000">
                  <a:alpha val="100000"/>
                </a:srgbClr>
              </a:solidFill>
              <a:latin typeface="仿宋" panose="02010609060101010101" charset="-122"/>
              <a:ea typeface="仿宋" panose="02010609060101010101" charset="-122"/>
            </a:endParaRPr>
          </a:p>
          <a:p>
            <a:pPr marL="0" algn="l"/>
            <a:r>
              <a:rPr lang="zh-CN" altLang="en-US" sz="2100" b="1" i="0" dirty="0">
                <a:solidFill>
                  <a:srgbClr val="000000">
                    <a:alpha val="100000"/>
                  </a:srgbClr>
                </a:solidFill>
                <a:latin typeface="仿宋" panose="02010609060101010101" charset="-122"/>
                <a:ea typeface="仿宋" panose="02010609060101010101" charset="-122"/>
              </a:rPr>
              <a:t>智数：谋术；心计。</a:t>
            </a:r>
            <a:endParaRPr lang="zh-CN" altLang="en-US" sz="2100" b="1" i="0" dirty="0">
              <a:solidFill>
                <a:srgbClr val="000000">
                  <a:alpha val="100000"/>
                </a:srgbClr>
              </a:solidFill>
              <a:latin typeface="仿宋" panose="02010609060101010101" charset="-122"/>
              <a:ea typeface="仿宋" panose="02010609060101010101" charset="-122"/>
            </a:endParaRPr>
          </a:p>
          <a:p>
            <a:pPr marL="0" algn="l"/>
            <a:r>
              <a:rPr lang="zh-CN" altLang="en-US" sz="2100" b="1" i="0" dirty="0">
                <a:solidFill>
                  <a:srgbClr val="000000">
                    <a:alpha val="100000"/>
                  </a:srgbClr>
                </a:solidFill>
                <a:latin typeface="仿宋" panose="02010609060101010101" charset="-122"/>
                <a:ea typeface="仿宋" panose="02010609060101010101" charset="-122"/>
              </a:rPr>
              <a:t>揽：总揽(全面掌握);一把抓。</a:t>
            </a:r>
            <a:endParaRPr lang="zh-CN" altLang="en-US" sz="2100" b="1" i="0" dirty="0">
              <a:solidFill>
                <a:srgbClr val="000000">
                  <a:alpha val="100000"/>
                </a:srgbClr>
              </a:solidFill>
              <a:latin typeface="仿宋" panose="02010609060101010101" charset="-122"/>
              <a:ea typeface="仿宋" panose="02010609060101010101" charset="-122"/>
            </a:endParaRPr>
          </a:p>
          <a:p>
            <a:pPr marL="0" algn="l"/>
            <a:r>
              <a:rPr lang="zh-CN" altLang="en-US" sz="2100" b="1" i="0" dirty="0">
                <a:solidFill>
                  <a:srgbClr val="000000">
                    <a:alpha val="100000"/>
                  </a:srgbClr>
                </a:solidFill>
                <a:latin typeface="仿宋" panose="02010609060101010101" charset="-122"/>
                <a:ea typeface="仿宋" panose="02010609060101010101" charset="-122"/>
              </a:rPr>
              <a:t>任天下：担当天下重任。</a:t>
            </a:r>
            <a:endParaRPr lang="zh-CN" altLang="en-US" sz="2100" b="1" i="0" dirty="0">
              <a:solidFill>
                <a:srgbClr val="000000">
                  <a:alpha val="100000"/>
                </a:srgbClr>
              </a:solidFill>
              <a:latin typeface="仿宋" panose="02010609060101010101" charset="-122"/>
              <a:ea typeface="仿宋" panose="02010609060101010101" charset="-122"/>
            </a:endParaRPr>
          </a:p>
          <a:p>
            <a:pPr marL="0" algn="l"/>
            <a:r>
              <a:rPr lang="zh-CN" altLang="en-US" sz="2100" b="1" i="0" dirty="0">
                <a:solidFill>
                  <a:srgbClr val="000000">
                    <a:alpha val="100000"/>
                  </a:srgbClr>
                </a:solidFill>
                <a:latin typeface="仿宋" panose="02010609060101010101" charset="-122"/>
                <a:ea typeface="仿宋" panose="02010609060101010101" charset="-122"/>
              </a:rPr>
              <a:t>力行：努力实践；竭力而行。</a:t>
            </a:r>
            <a:endParaRPr lang="zh-CN" altLang="en-US" sz="2100" b="1" i="0" dirty="0">
              <a:solidFill>
                <a:srgbClr val="000000">
                  <a:alpha val="100000"/>
                </a:srgbClr>
              </a:solidFill>
              <a:latin typeface="仿宋" panose="02010609060101010101" charset="-122"/>
              <a:ea typeface="仿宋" panose="02010609060101010101" charset="-122"/>
            </a:endParaRPr>
          </a:p>
          <a:p>
            <a:pPr marL="0" algn="l"/>
            <a:r>
              <a:rPr lang="zh-CN" altLang="en-US" sz="2100" b="1" i="0" dirty="0">
                <a:solidFill>
                  <a:srgbClr val="000000">
                    <a:alpha val="100000"/>
                  </a:srgbClr>
                </a:solidFill>
                <a:latin typeface="仿宋" panose="02010609060101010101" charset="-122"/>
                <a:ea typeface="仿宋" panose="02010609060101010101" charset="-122"/>
              </a:rPr>
              <a:t>听纳：听从采纳。</a:t>
            </a:r>
            <a:endParaRPr lang="zh-CN" altLang="en-US" sz="2100" b="1" i="0" dirty="0">
              <a:solidFill>
                <a:srgbClr val="000000">
                  <a:alpha val="100000"/>
                </a:srgbClr>
              </a:solidFill>
              <a:latin typeface="仿宋" panose="02010609060101010101" charset="-122"/>
              <a:ea typeface="仿宋" panose="02010609060101010101" charset="-122"/>
            </a:endParaRPr>
          </a:p>
          <a:p>
            <a:pPr marL="0" algn="l">
              <a:lnSpc>
                <a:spcPts val="2500"/>
              </a:lnSpc>
            </a:pPr>
            <a:r>
              <a:rPr lang="zh-CN" altLang="en-US" sz="2100" b="1" i="0" dirty="0">
                <a:solidFill>
                  <a:srgbClr val="000000">
                    <a:alpha val="100000"/>
                  </a:srgbClr>
                </a:solidFill>
                <a:latin typeface="仿宋" panose="02010609060101010101" charset="-122"/>
                <a:ea typeface="仿宋" panose="02010609060101010101" charset="-122"/>
              </a:rPr>
              <a:t>委：委托、托付、交给。</a:t>
            </a:r>
            <a:endParaRPr lang="zh-CN" altLang="en-US" sz="2100" b="1" i="0" dirty="0">
              <a:solidFill>
                <a:srgbClr val="000000">
                  <a:alpha val="100000"/>
                </a:srgbClr>
              </a:solidFill>
              <a:latin typeface="仿宋" panose="02010609060101010101" charset="-122"/>
              <a:ea typeface="仿宋" panose="02010609060101010101" charset="-122"/>
            </a:endParaRPr>
          </a:p>
          <a:p>
            <a:pPr marL="0" algn="l">
              <a:lnSpc>
                <a:spcPts val="2500"/>
              </a:lnSpc>
            </a:pPr>
            <a:r>
              <a:rPr lang="zh-CN" altLang="en-US" sz="2100" b="1" i="0" dirty="0">
                <a:solidFill>
                  <a:srgbClr val="000000">
                    <a:alpha val="100000"/>
                  </a:srgbClr>
                </a:solidFill>
                <a:latin typeface="仿宋" panose="02010609060101010101" charset="-122"/>
                <a:ea typeface="仿宋" panose="02010609060101010101" charset="-122"/>
              </a:rPr>
              <a:t>壤：通“攘”，夺取。</a:t>
            </a:r>
            <a:endParaRPr lang="zh-CN" altLang="en-US" sz="2100" b="1" i="0" dirty="0">
              <a:solidFill>
                <a:srgbClr val="000000">
                  <a:alpha val="100000"/>
                </a:srgbClr>
              </a:solidFill>
              <a:latin typeface="仿宋" panose="02010609060101010101" charset="-122"/>
              <a:ea typeface="仿宋" panose="02010609060101010101" charset="-122"/>
            </a:endParaRPr>
          </a:p>
          <a:p>
            <a:pPr marL="0" algn="l"/>
            <a:r>
              <a:rPr lang="zh-CN" altLang="en-US" sz="2100" b="1" i="0" dirty="0">
                <a:solidFill>
                  <a:srgbClr val="000000">
                    <a:alpha val="100000"/>
                  </a:srgbClr>
                </a:solidFill>
                <a:latin typeface="仿宋" panose="02010609060101010101" charset="-122"/>
                <a:ea typeface="仿宋" panose="02010609060101010101" charset="-122"/>
              </a:rPr>
              <a:t>以北边：把北方边境的事务。</a:t>
            </a:r>
            <a:endParaRPr lang="zh-CN" altLang="en-US" sz="2100" b="1" i="0" dirty="0">
              <a:solidFill>
                <a:srgbClr val="000000">
                  <a:alpha val="100000"/>
                </a:srgbClr>
              </a:solidFill>
              <a:latin typeface="仿宋" panose="02010609060101010101" charset="-122"/>
              <a:ea typeface="仿宋" panose="02010609060101010101" charset="-122"/>
            </a:endParaRPr>
          </a:p>
          <a:p>
            <a:pPr marL="0" algn="l"/>
            <a:r>
              <a:rPr lang="zh-CN" altLang="en-US" sz="2100" b="1" i="0" dirty="0">
                <a:solidFill>
                  <a:srgbClr val="000000">
                    <a:alpha val="100000"/>
                  </a:srgbClr>
                </a:solidFill>
                <a:latin typeface="仿宋" panose="02010609060101010101" charset="-122"/>
                <a:ea typeface="仿宋" panose="02010609060101010101" charset="-122"/>
              </a:rPr>
              <a:t>荒外：八荒之外，指未开化的边远地区。</a:t>
            </a:r>
            <a:endParaRPr lang="zh-CN" altLang="en-US" sz="2100" b="1" i="0" dirty="0">
              <a:solidFill>
                <a:srgbClr val="000000">
                  <a:alpha val="100000"/>
                </a:srgbClr>
              </a:solidFill>
              <a:latin typeface="仿宋" panose="02010609060101010101" charset="-122"/>
              <a:ea typeface="仿宋" panose="02010609060101010101" charset="-122"/>
            </a:endParaRPr>
          </a:p>
          <a:p>
            <a:pPr marL="0" algn="l">
              <a:lnSpc>
                <a:spcPts val="2800"/>
              </a:lnSpc>
            </a:pPr>
            <a:r>
              <a:rPr lang="zh-CN" altLang="en-US" sz="2100" b="1" i="0" dirty="0">
                <a:solidFill>
                  <a:srgbClr val="000000">
                    <a:alpha val="100000"/>
                  </a:srgbClr>
                </a:solidFill>
                <a:latin typeface="仿宋" panose="02010609060101010101" charset="-122"/>
                <a:ea typeface="仿宋" panose="02010609060101010101" charset="-122"/>
              </a:rPr>
              <a:t>詟</a:t>
            </a:r>
            <a:r>
              <a:rPr lang="zh-CN" altLang="en-US" sz="2100" b="0" i="0" dirty="0">
                <a:solidFill>
                  <a:srgbClr val="000000">
                    <a:alpha val="100000"/>
                  </a:srgbClr>
                </a:solidFill>
                <a:latin typeface="楷体" panose="02010609060101010101" charset="-122"/>
                <a:ea typeface="楷体" panose="02010609060101010101" charset="-122"/>
              </a:rPr>
              <a:t>（</a:t>
            </a:r>
            <a:r>
              <a:rPr lang="zh-CN" altLang="en-US" sz="2100" b="0" i="0" dirty="0">
                <a:solidFill>
                  <a:srgbClr val="000000">
                    <a:alpha val="100000"/>
                  </a:srgbClr>
                </a:solidFill>
                <a:latin typeface="仿宋" panose="02010609060101010101" charset="-122"/>
                <a:ea typeface="仿宋" panose="02010609060101010101" charset="-122"/>
              </a:rPr>
              <a:t>‌zhé</a:t>
            </a:r>
            <a:r>
              <a:rPr lang="zh-CN" altLang="en-US" sz="2100" b="0" i="0" dirty="0">
                <a:solidFill>
                  <a:srgbClr val="000000">
                    <a:alpha val="100000"/>
                  </a:srgbClr>
                </a:solidFill>
                <a:latin typeface="楷体" panose="02010609060101010101" charset="-122"/>
                <a:ea typeface="楷体" panose="02010609060101010101" charset="-122"/>
              </a:rPr>
              <a:t>）</a:t>
            </a:r>
            <a:r>
              <a:rPr lang="zh-CN" altLang="en-US" sz="2100" b="1" i="0" dirty="0">
                <a:solidFill>
                  <a:srgbClr val="000000">
                    <a:alpha val="100000"/>
                  </a:srgbClr>
                </a:solidFill>
                <a:latin typeface="仿宋" panose="02010609060101010101" charset="-122"/>
                <a:ea typeface="仿宋" panose="02010609060101010101" charset="-122"/>
              </a:rPr>
              <a:t>服‌：畏惧服从‌；谓使之畏惧服从。</a:t>
            </a:r>
            <a:r>
              <a:rPr lang="zh-CN" altLang="en-US" sz="2400" b="0" i="0" dirty="0">
                <a:solidFill>
                  <a:srgbClr val="000000">
                    <a:alpha val="100000"/>
                  </a:srgbClr>
                </a:solidFill>
                <a:latin typeface="仿宋" panose="02010609060101010101" charset="-122"/>
                <a:ea typeface="仿宋" panose="02010609060101010101" charset="-122"/>
              </a:rPr>
              <a:t>‌</a:t>
            </a:r>
            <a:endParaRPr lang="zh-CN" altLang="en-US" sz="2400" b="0" i="0" dirty="0">
              <a:solidFill>
                <a:srgbClr val="000000">
                  <a:alpha val="100000"/>
                </a:srgbClr>
              </a:solidFill>
              <a:latin typeface="仿宋" panose="02010609060101010101" charset="-122"/>
              <a:ea typeface="仿宋" panose="02010609060101010101" charset="-122"/>
            </a:endParaRPr>
          </a:p>
          <a:p>
            <a:pPr marL="0" algn="l"/>
          </a:p>
          <a:p>
            <a:pPr marL="0" algn="l"/>
          </a:p>
          <a:p>
            <a:pPr marL="0" algn="l"/>
          </a:p>
          <a:p>
            <a:pPr marL="0" algn="l"/>
          </a:p>
          <a:p>
            <a:pPr marL="0" alg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3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形状1"/>
          <p:cNvSpPr txBox="1"/>
          <p:nvPr/>
        </p:nvSpPr>
        <p:spPr>
          <a:xfrm>
            <a:off x="0" y="0"/>
            <a:ext cx="12192000" cy="539750"/>
          </a:xfrm>
          <a:prstGeom prst="rect">
            <a:avLst/>
          </a:prstGeom>
          <a:solidFill>
            <a:srgbClr val="54A181">
              <a:alpha val="100000"/>
            </a:srgbClr>
          </a:solidFill>
          <a:ln w="9525">
            <a:solidFill>
              <a:srgbClr val="FFFFFF">
                <a:alpha val="0"/>
              </a:srgbClr>
            </a:solidFill>
          </a:ln>
        </p:spPr>
        <p:txBody>
          <a:bodyPr anchor="ctr"/>
          <a:lstStyle/>
          <a:p>
            <a:pPr marL="0" algn="ctr"/>
          </a:p>
        </p:txBody>
      </p:sp>
      <p:sp>
        <p:nvSpPr>
          <p:cNvPr id="3" name="形状2"/>
          <p:cNvSpPr txBox="1"/>
          <p:nvPr/>
        </p:nvSpPr>
        <p:spPr>
          <a:xfrm>
            <a:off x="247012" y="701040"/>
            <a:ext cx="3764004" cy="3863340"/>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4" name="组合1"/>
          <p:cNvGrpSpPr/>
          <p:nvPr/>
        </p:nvGrpSpPr>
        <p:grpSpPr>
          <a:xfrm>
            <a:off x="517936" y="476885"/>
            <a:ext cx="954629" cy="433421"/>
            <a:chOff x="0" y="0"/>
            <a:chExt cx="954629" cy="433421"/>
          </a:xfrm>
        </p:grpSpPr>
        <p:sp>
          <p:nvSpPr>
            <p:cNvPr id="5" name="形状5"/>
            <p:cNvSpPr txBox="1"/>
            <p:nvPr/>
          </p:nvSpPr>
          <p:spPr>
            <a:xfrm>
              <a:off x="3810" y="49530"/>
              <a:ext cx="950819" cy="338554"/>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6" name="文本6"/>
            <p:cNvSpPr txBox="1"/>
            <p:nvPr/>
          </p:nvSpPr>
          <p:spPr>
            <a:xfrm>
              <a:off x="0" y="0"/>
              <a:ext cx="950819" cy="433421"/>
            </a:xfrm>
            <a:prstGeom prst="rect">
              <a:avLst/>
            </a:prstGeom>
            <a:noFill/>
          </p:spPr>
          <p:txBody>
            <a:bodyPr anchor="t"/>
            <a:lstStyle/>
            <a:p>
              <a:pPr marL="0" algn="l">
                <a:lnSpc>
                  <a:spcPts val="1900"/>
                </a:lnSpc>
              </a:pPr>
              <a:r>
                <a:rPr lang="zh-CN" altLang="en-US" sz="1600" b="0" i="0" dirty="0">
                  <a:solidFill>
                    <a:srgbClr val="152340">
                      <a:alpha val="100000"/>
                    </a:srgbClr>
                  </a:solidFill>
                  <a:latin typeface="汉仪雅酷黑 65W" panose="020B0604020202020204" charset="-122"/>
                  <a:ea typeface="汉仪雅酷黑 65W" panose="020B0604020202020204" charset="-122"/>
                </a:rPr>
                <a:t>文 本二</a:t>
              </a:r>
              <a:endParaRPr lang="zh-CN" altLang="en-US" sz="1600" b="0" i="0" dirty="0">
                <a:solidFill>
                  <a:srgbClr val="152340">
                    <a:alpha val="100000"/>
                  </a:srgbClr>
                </a:solidFill>
                <a:latin typeface="汉仪雅酷黑 65W" panose="020B0604020202020204" charset="-122"/>
                <a:ea typeface="汉仪雅酷黑 65W" panose="020B0604020202020204" charset="-122"/>
              </a:endParaRPr>
            </a:p>
          </p:txBody>
        </p:sp>
      </p:grpSp>
      <p:sp>
        <p:nvSpPr>
          <p:cNvPr id="7" name="形状3"/>
          <p:cNvSpPr txBox="1"/>
          <p:nvPr/>
        </p:nvSpPr>
        <p:spPr>
          <a:xfrm>
            <a:off x="4224652" y="701040"/>
            <a:ext cx="7679693" cy="3864607"/>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8" name="组合2"/>
          <p:cNvGrpSpPr/>
          <p:nvPr/>
        </p:nvGrpSpPr>
        <p:grpSpPr>
          <a:xfrm>
            <a:off x="6315710" y="490220"/>
            <a:ext cx="828675" cy="433421"/>
            <a:chOff x="0" y="0"/>
            <a:chExt cx="828675" cy="433421"/>
          </a:xfrm>
        </p:grpSpPr>
        <p:sp>
          <p:nvSpPr>
            <p:cNvPr id="9" name="形状6"/>
            <p:cNvSpPr txBox="1"/>
            <p:nvPr/>
          </p:nvSpPr>
          <p:spPr>
            <a:xfrm>
              <a:off x="3810" y="49530"/>
              <a:ext cx="82486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0" name="文本7"/>
            <p:cNvSpPr txBox="1"/>
            <p:nvPr/>
          </p:nvSpPr>
          <p:spPr>
            <a:xfrm>
              <a:off x="0" y="0"/>
              <a:ext cx="824865" cy="433421"/>
            </a:xfrm>
            <a:prstGeom prst="rect">
              <a:avLst/>
            </a:prstGeom>
            <a:noFill/>
          </p:spPr>
          <p:txBody>
            <a:bodyPr anchor="t"/>
            <a:lstStyle/>
            <a:p>
              <a:pPr marL="0" algn="ctr">
                <a:lnSpc>
                  <a:spcPts val="1900"/>
                </a:lnSpc>
              </a:pPr>
              <a:r>
                <a:rPr lang="zh-CN" altLang="en-US" sz="1600" b="0" i="0" dirty="0">
                  <a:solidFill>
                    <a:srgbClr val="152340">
                      <a:alpha val="100000"/>
                    </a:srgbClr>
                  </a:solidFill>
                  <a:latin typeface="汉仪雅酷黑 65W" panose="020B0604020202020204" charset="-122"/>
                  <a:ea typeface="汉仪雅酷黑 65W" panose="020B0604020202020204" charset="-122"/>
                </a:rPr>
                <a:t>注 释</a:t>
              </a:r>
              <a:endParaRPr lang="zh-CN" altLang="en-US" sz="1600" b="0" i="0" dirty="0">
                <a:solidFill>
                  <a:srgbClr val="152340">
                    <a:alpha val="100000"/>
                  </a:srgbClr>
                </a:solidFill>
                <a:latin typeface="汉仪雅酷黑 65W" panose="020B0604020202020204" charset="-122"/>
                <a:ea typeface="汉仪雅酷黑 65W" panose="020B0604020202020204" charset="-122"/>
              </a:endParaRPr>
            </a:p>
          </p:txBody>
        </p:sp>
      </p:grpSp>
      <p:sp>
        <p:nvSpPr>
          <p:cNvPr id="11" name="形状4"/>
          <p:cNvSpPr txBox="1"/>
          <p:nvPr/>
        </p:nvSpPr>
        <p:spPr>
          <a:xfrm>
            <a:off x="246380" y="4799330"/>
            <a:ext cx="11658600" cy="1811020"/>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12" name="组合3"/>
          <p:cNvGrpSpPr/>
          <p:nvPr/>
        </p:nvGrpSpPr>
        <p:grpSpPr>
          <a:xfrm>
            <a:off x="688340" y="4676140"/>
            <a:ext cx="784225" cy="433421"/>
            <a:chOff x="0" y="0"/>
            <a:chExt cx="784225" cy="433421"/>
          </a:xfrm>
        </p:grpSpPr>
        <p:sp>
          <p:nvSpPr>
            <p:cNvPr id="13" name="形状7"/>
            <p:cNvSpPr txBox="1"/>
            <p:nvPr/>
          </p:nvSpPr>
          <p:spPr>
            <a:xfrm>
              <a:off x="3810" y="49530"/>
              <a:ext cx="78041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4" name="文本8"/>
            <p:cNvSpPr txBox="1"/>
            <p:nvPr/>
          </p:nvSpPr>
          <p:spPr>
            <a:xfrm>
              <a:off x="0" y="0"/>
              <a:ext cx="780415" cy="433421"/>
            </a:xfrm>
            <a:prstGeom prst="rect">
              <a:avLst/>
            </a:prstGeom>
            <a:noFill/>
          </p:spPr>
          <p:txBody>
            <a:bodyPr anchor="t"/>
            <a:lstStyle/>
            <a:p>
              <a:pPr marL="0" algn="l">
                <a:lnSpc>
                  <a:spcPts val="1900"/>
                </a:lnSpc>
              </a:pPr>
              <a:r>
                <a:rPr lang="zh-CN" altLang="en-US" sz="1600" b="0" i="0" dirty="0">
                  <a:solidFill>
                    <a:srgbClr val="152340">
                      <a:alpha val="100000"/>
                    </a:srgbClr>
                  </a:solidFill>
                  <a:latin typeface="汉仪雅酷黑 65W" panose="020B0604020202020204" charset="-122"/>
                  <a:ea typeface="汉仪雅酷黑 65W" panose="020B0604020202020204" charset="-122"/>
                </a:rPr>
                <a:t>译 文</a:t>
              </a:r>
              <a:endParaRPr lang="zh-CN" altLang="en-US" sz="1600" b="0" i="0" dirty="0">
                <a:solidFill>
                  <a:srgbClr val="152340">
                    <a:alpha val="100000"/>
                  </a:srgbClr>
                </a:solidFill>
                <a:latin typeface="汉仪雅酷黑 65W" panose="020B0604020202020204" charset="-122"/>
                <a:ea typeface="汉仪雅酷黑 65W" panose="020B0604020202020204" charset="-122"/>
              </a:endParaRPr>
            </a:p>
          </p:txBody>
        </p:sp>
      </p:grpSp>
      <p:sp>
        <p:nvSpPr>
          <p:cNvPr id="15" name="文本1"/>
          <p:cNvSpPr txBox="1"/>
          <p:nvPr/>
        </p:nvSpPr>
        <p:spPr>
          <a:xfrm>
            <a:off x="344170" y="17780"/>
            <a:ext cx="2332355" cy="589280"/>
          </a:xfrm>
          <a:prstGeom prst="rect">
            <a:avLst/>
          </a:prstGeom>
          <a:noFill/>
        </p:spPr>
        <p:txBody>
          <a:bodyPr anchor="t"/>
          <a:lstStyle/>
          <a:p>
            <a:pPr marL="0" algn="l">
              <a:lnSpc>
                <a:spcPts val="2400"/>
              </a:lnSpc>
            </a:pPr>
            <a:r>
              <a:rPr lang="zh-CN" altLang="en-US" sz="2000" b="0" i="0" dirty="0">
                <a:solidFill>
                  <a:srgbClr val="FFFFFF">
                    <a:alpha val="100000"/>
                  </a:srgbClr>
                </a:solidFill>
                <a:latin typeface="黑体" panose="02010609060101010101" charset="-122"/>
                <a:ea typeface="黑体" panose="02010609060101010101" charset="-122"/>
              </a:rPr>
              <a:t>文言文阅读</a:t>
            </a:r>
            <a:endParaRPr lang="zh-CN" altLang="en-US" sz="2000" b="0" i="0" dirty="0">
              <a:solidFill>
                <a:srgbClr val="FFFFFF">
                  <a:alpha val="100000"/>
                </a:srgbClr>
              </a:solidFill>
              <a:latin typeface="黑体" panose="02010609060101010101" charset="-122"/>
              <a:ea typeface="黑体" panose="02010609060101010101" charset="-122"/>
            </a:endParaRPr>
          </a:p>
        </p:txBody>
      </p:sp>
      <p:sp>
        <p:nvSpPr>
          <p:cNvPr id="16" name="文本2"/>
          <p:cNvSpPr txBox="1"/>
          <p:nvPr/>
        </p:nvSpPr>
        <p:spPr>
          <a:xfrm>
            <a:off x="296294" y="971121"/>
            <a:ext cx="3666963" cy="2624138"/>
          </a:xfrm>
          <a:prstGeom prst="rect">
            <a:avLst/>
          </a:prstGeom>
          <a:noFill/>
        </p:spPr>
        <p:txBody>
          <a:bodyPr anchor="t"/>
          <a:lstStyle/>
          <a:p>
            <a:pPr marL="0" algn="l"/>
            <a:r>
              <a:rPr lang="zh-CN" altLang="en-US" sz="2400" b="0" i="0" dirty="0">
                <a:solidFill>
                  <a:srgbClr val="1E1E1E">
                    <a:alpha val="100000"/>
                  </a:srgbClr>
                </a:solidFill>
                <a:latin typeface="楷体" panose="02010609060101010101" charset="-122"/>
                <a:ea typeface="楷体" panose="02010609060101010101" charset="-122"/>
              </a:rPr>
              <a:t>南蛮</a:t>
            </a:r>
            <a:r>
              <a:rPr lang="zh-CN" altLang="en-US" sz="2400" b="0" i="0" dirty="0">
                <a:solidFill>
                  <a:srgbClr val="FF0000">
                    <a:alpha val="100000"/>
                  </a:srgbClr>
                </a:solidFill>
                <a:latin typeface="楷体" panose="02010609060101010101" charset="-122"/>
                <a:ea typeface="楷体" panose="02010609060101010101" charset="-122"/>
              </a:rPr>
              <a:t>累世负固</a:t>
            </a:r>
            <a:r>
              <a:rPr lang="zh-CN" altLang="en-US" sz="2400" b="0" i="0" dirty="0">
                <a:solidFill>
                  <a:srgbClr val="1E1E1E">
                    <a:alpha val="100000"/>
                  </a:srgbClr>
                </a:solidFill>
                <a:latin typeface="楷体" panose="02010609060101010101" charset="-122"/>
                <a:ea typeface="楷体" panose="02010609060101010101" charset="-122"/>
              </a:rPr>
              <a:t>者，</a:t>
            </a:r>
            <a:r>
              <a:rPr lang="zh-CN" altLang="en-US" sz="2400" b="0" i="0" dirty="0">
                <a:solidFill>
                  <a:srgbClr val="FF0000">
                    <a:alpha val="100000"/>
                  </a:srgbClr>
                </a:solidFill>
                <a:latin typeface="楷体" panose="02010609060101010101" charset="-122"/>
                <a:ea typeface="楷体" panose="02010609060101010101" charset="-122"/>
              </a:rPr>
              <a:t>次第</a:t>
            </a:r>
            <a:r>
              <a:rPr lang="zh-CN" altLang="en-US" sz="2400" b="0" i="0" dirty="0">
                <a:solidFill>
                  <a:srgbClr val="1E1E1E">
                    <a:alpha val="100000"/>
                  </a:srgbClr>
                </a:solidFill>
                <a:latin typeface="楷体" panose="02010609060101010101" charset="-122"/>
                <a:ea typeface="楷体" panose="02010609060101010101" charset="-122"/>
              </a:rPr>
              <a:t>遣将削平之。</a:t>
            </a:r>
            <a:r>
              <a:rPr lang="zh-CN" altLang="en-US" sz="2400" b="0" i="0" dirty="0">
                <a:solidFill>
                  <a:srgbClr val="FF0000">
                    <a:alpha val="100000"/>
                  </a:srgbClr>
                </a:solidFill>
                <a:latin typeface="楷体" panose="02010609060101010101" charset="-122"/>
                <a:ea typeface="楷体" panose="02010609060101010101" charset="-122"/>
              </a:rPr>
              <a:t>成</a:t>
            </a:r>
            <a:r>
              <a:rPr lang="zh-CN" altLang="en-US" sz="2400" b="0" i="0" dirty="0">
                <a:solidFill>
                  <a:srgbClr val="1E1E1E">
                    <a:alpha val="100000"/>
                  </a:srgbClr>
                </a:solidFill>
                <a:latin typeface="楷体" panose="02010609060101010101" charset="-122"/>
                <a:ea typeface="楷体" panose="02010609060101010101" charset="-122"/>
              </a:rPr>
              <a:t>君德，</a:t>
            </a:r>
            <a:r>
              <a:rPr lang="zh-CN" altLang="en-US" sz="2400" b="1" i="0" dirty="0">
                <a:solidFill>
                  <a:srgbClr val="FF0000">
                    <a:alpha val="100000"/>
                  </a:srgbClr>
                </a:solidFill>
                <a:latin typeface="楷体" panose="02010609060101010101" charset="-122"/>
                <a:ea typeface="楷体" panose="02010609060101010101" charset="-122"/>
              </a:rPr>
              <a:t>抑</a:t>
            </a:r>
            <a:r>
              <a:rPr lang="zh-CN" altLang="en-US" sz="2400" b="0" i="0" dirty="0">
                <a:solidFill>
                  <a:srgbClr val="1E1E1E">
                    <a:alpha val="100000"/>
                  </a:srgbClr>
                </a:solidFill>
                <a:latin typeface="楷体" panose="02010609060101010101" charset="-122"/>
                <a:ea typeface="楷体" panose="02010609060101010101" charset="-122"/>
              </a:rPr>
              <a:t>近幸，严</a:t>
            </a:r>
            <a:r>
              <a:rPr lang="zh-CN" altLang="en-US" sz="2400" b="0" i="0" dirty="0">
                <a:solidFill>
                  <a:srgbClr val="FF0000">
                    <a:alpha val="100000"/>
                  </a:srgbClr>
                </a:solidFill>
                <a:latin typeface="楷体" panose="02010609060101010101" charset="-122"/>
                <a:ea typeface="楷体" panose="02010609060101010101" charset="-122"/>
              </a:rPr>
              <a:t>考成</a:t>
            </a:r>
            <a:r>
              <a:rPr lang="zh-CN" altLang="en-US" sz="2400" b="0" i="0" dirty="0">
                <a:solidFill>
                  <a:srgbClr val="1E1E1E">
                    <a:alpha val="100000"/>
                  </a:srgbClr>
                </a:solidFill>
                <a:latin typeface="楷体" panose="02010609060101010101" charset="-122"/>
                <a:ea typeface="楷体" panose="02010609060101010101" charset="-122"/>
              </a:rPr>
              <a:t>，核</a:t>
            </a:r>
            <a:r>
              <a:rPr lang="zh-CN" altLang="en-US" sz="2400" b="0" i="0" dirty="0">
                <a:solidFill>
                  <a:srgbClr val="FF0000">
                    <a:alpha val="100000"/>
                  </a:srgbClr>
                </a:solidFill>
                <a:latin typeface="楷体" panose="02010609060101010101" charset="-122"/>
                <a:ea typeface="楷体" panose="02010609060101010101" charset="-122"/>
              </a:rPr>
              <a:t>名实</a:t>
            </a:r>
            <a:r>
              <a:rPr lang="zh-CN" altLang="en-US" sz="2400" b="0" i="0" dirty="0">
                <a:solidFill>
                  <a:srgbClr val="1E1E1E">
                    <a:alpha val="100000"/>
                  </a:srgbClr>
                </a:solidFill>
                <a:latin typeface="楷体" panose="02010609060101010101" charset="-122"/>
                <a:ea typeface="楷体" panose="02010609060101010101" charset="-122"/>
              </a:rPr>
              <a:t>，一时</a:t>
            </a:r>
            <a:r>
              <a:rPr lang="zh-CN" altLang="en-US" sz="2400" b="0" i="0" dirty="0">
                <a:solidFill>
                  <a:srgbClr val="FF0000">
                    <a:alpha val="100000"/>
                  </a:srgbClr>
                </a:solidFill>
                <a:latin typeface="楷体" panose="02010609060101010101" charset="-122"/>
                <a:ea typeface="楷体" panose="02010609060101010101" charset="-122"/>
              </a:rPr>
              <a:t>治绩炳然</a:t>
            </a:r>
            <a:r>
              <a:rPr lang="zh-CN" altLang="en-US" sz="2400" b="0" i="0" dirty="0">
                <a:solidFill>
                  <a:srgbClr val="1E1E1E">
                    <a:alpha val="100000"/>
                  </a:srgbClr>
                </a:solidFill>
                <a:latin typeface="楷体" panose="02010609060101010101" charset="-122"/>
                <a:ea typeface="楷体" panose="02010609060101010101" charset="-122"/>
              </a:rPr>
              <a:t>。惜其</a:t>
            </a:r>
            <a:r>
              <a:rPr lang="zh-CN" altLang="en-US" sz="2400" b="0" i="0" dirty="0">
                <a:solidFill>
                  <a:srgbClr val="FF0000">
                    <a:alpha val="100000"/>
                  </a:srgbClr>
                </a:solidFill>
                <a:latin typeface="楷体" panose="02010609060101010101" charset="-122"/>
                <a:ea typeface="楷体" panose="02010609060101010101" charset="-122"/>
              </a:rPr>
              <a:t>褊（biǎn）衷</a:t>
            </a:r>
            <a:r>
              <a:rPr lang="zh-CN" altLang="en-US" sz="2400" b="0" i="0" dirty="0">
                <a:solidFill>
                  <a:srgbClr val="1E1E1E">
                    <a:alpha val="100000"/>
                  </a:srgbClr>
                </a:solidFill>
                <a:latin typeface="楷体" panose="02010609060101010101" charset="-122"/>
                <a:ea typeface="楷体" panose="02010609060101010101" charset="-122"/>
              </a:rPr>
              <a:t>多忌，</a:t>
            </a:r>
            <a:r>
              <a:rPr lang="zh-CN" altLang="en-US" sz="2400" b="0" i="0" dirty="0">
                <a:solidFill>
                  <a:srgbClr val="FF0000">
                    <a:alpha val="100000"/>
                  </a:srgbClr>
                </a:solidFill>
                <a:latin typeface="楷体" panose="02010609060101010101" charset="-122"/>
                <a:ea typeface="楷体" panose="02010609060101010101" charset="-122"/>
              </a:rPr>
              <a:t>刚愎自用</a:t>
            </a:r>
            <a:r>
              <a:rPr lang="zh-CN" altLang="en-US" sz="2400" b="0" i="0" dirty="0">
                <a:solidFill>
                  <a:srgbClr val="1E1E1E">
                    <a:alpha val="100000"/>
                  </a:srgbClr>
                </a:solidFill>
                <a:latin typeface="楷体" panose="02010609060101010101" charset="-122"/>
                <a:ea typeface="楷体" panose="02010609060101010101" charset="-122"/>
              </a:rPr>
              <a:t>。</a:t>
            </a:r>
            <a:r>
              <a:rPr lang="zh-CN" altLang="en-US" sz="2400" b="0" i="0" dirty="0">
                <a:solidFill>
                  <a:srgbClr val="FF0000">
                    <a:alpha val="100000"/>
                  </a:srgbClr>
                </a:solidFill>
                <a:latin typeface="楷体" panose="02010609060101010101" charset="-122"/>
                <a:ea typeface="楷体" panose="02010609060101010101" charset="-122"/>
              </a:rPr>
              <a:t>久直</a:t>
            </a:r>
            <a:r>
              <a:rPr lang="zh-CN" altLang="en-US" sz="2400" b="0" i="0" dirty="0">
                <a:solidFill>
                  <a:srgbClr val="1E1E1E">
                    <a:alpha val="100000"/>
                  </a:srgbClr>
                </a:solidFill>
                <a:latin typeface="楷体" panose="02010609060101010101" charset="-122"/>
                <a:ea typeface="楷体" panose="02010609060101010101" charset="-122"/>
              </a:rPr>
              <a:t>信任，</a:t>
            </a:r>
            <a:r>
              <a:rPr lang="zh-CN" altLang="en-US" sz="2400" b="0" i="0" dirty="0">
                <a:solidFill>
                  <a:srgbClr val="FF0000">
                    <a:alpha val="100000"/>
                  </a:srgbClr>
                </a:solidFill>
                <a:latin typeface="楷体" panose="02010609060101010101" charset="-122"/>
                <a:ea typeface="楷体" panose="02010609060101010101" charset="-122"/>
              </a:rPr>
              <a:t>奸佞</a:t>
            </a:r>
            <a:r>
              <a:rPr lang="zh-CN" altLang="en-US" sz="2400" b="0" i="0" dirty="0">
                <a:solidFill>
                  <a:srgbClr val="1E1E1E">
                    <a:alpha val="100000"/>
                  </a:srgbClr>
                </a:solidFill>
                <a:latin typeface="楷体" panose="02010609060101010101" charset="-122"/>
                <a:ea typeface="楷体" panose="02010609060101010101" charset="-122"/>
              </a:rPr>
              <a:t>好谀成风。</a:t>
            </a:r>
            <a:endParaRPr lang="zh-CN" altLang="en-US" sz="2400" b="0" i="0" dirty="0">
              <a:solidFill>
                <a:srgbClr val="1E1E1E">
                  <a:alpha val="100000"/>
                </a:srgbClr>
              </a:solidFill>
              <a:latin typeface="楷体" panose="02010609060101010101" charset="-122"/>
              <a:ea typeface="楷体" panose="02010609060101010101" charset="-122"/>
            </a:endParaRPr>
          </a:p>
        </p:txBody>
      </p:sp>
      <p:sp>
        <p:nvSpPr>
          <p:cNvPr id="17" name="文本3"/>
          <p:cNvSpPr txBox="1"/>
          <p:nvPr/>
        </p:nvSpPr>
        <p:spPr>
          <a:xfrm>
            <a:off x="4133078" y="876329"/>
            <a:ext cx="7863335" cy="5115719"/>
          </a:xfrm>
          <a:prstGeom prst="rect">
            <a:avLst/>
          </a:prstGeom>
          <a:noFill/>
        </p:spPr>
        <p:txBody>
          <a:bodyPr anchor="t"/>
          <a:lstStyle/>
          <a:p>
            <a:pPr marL="0" algn="l"/>
            <a:r>
              <a:rPr lang="zh-CN" altLang="en-US" sz="2000" b="1" i="0" dirty="0">
                <a:solidFill>
                  <a:srgbClr val="000000">
                    <a:alpha val="100000"/>
                  </a:srgbClr>
                </a:solidFill>
                <a:latin typeface="仿宋" panose="02010609060101010101" charset="-122"/>
                <a:ea typeface="仿宋" panose="02010609060101010101" charset="-122"/>
              </a:rPr>
              <a:t>累世：指好几代，数代。【课内衔接】《屈原列传》：而圣君治国累世而不见者。</a:t>
            </a:r>
            <a:endParaRPr lang="zh-CN" altLang="en-US" sz="2000" b="1" i="0" dirty="0">
              <a:solidFill>
                <a:srgbClr val="000000">
                  <a:alpha val="100000"/>
                </a:srgbClr>
              </a:solidFill>
              <a:latin typeface="仿宋" panose="02010609060101010101" charset="-122"/>
              <a:ea typeface="仿宋" panose="02010609060101010101" charset="-122"/>
            </a:endParaRPr>
          </a:p>
          <a:p>
            <a:pPr marL="0" algn="l"/>
            <a:r>
              <a:rPr lang="zh-CN" altLang="en-US" sz="2000" b="1" i="0" dirty="0">
                <a:solidFill>
                  <a:srgbClr val="000000">
                    <a:alpha val="100000"/>
                  </a:srgbClr>
                </a:solidFill>
                <a:latin typeface="仿宋" panose="02010609060101010101" charset="-122"/>
                <a:ea typeface="仿宋" panose="02010609060101010101" charset="-122"/>
              </a:rPr>
              <a:t>负固：依恃险阻。</a:t>
            </a:r>
            <a:endParaRPr lang="zh-CN" altLang="en-US" sz="2000" b="1" i="0" dirty="0">
              <a:solidFill>
                <a:srgbClr val="000000">
                  <a:alpha val="100000"/>
                </a:srgbClr>
              </a:solidFill>
              <a:latin typeface="仿宋" panose="02010609060101010101" charset="-122"/>
              <a:ea typeface="仿宋" panose="02010609060101010101" charset="-122"/>
            </a:endParaRPr>
          </a:p>
          <a:p>
            <a:pPr marL="0" algn="l"/>
            <a:r>
              <a:rPr lang="zh-CN" altLang="en-US" sz="2000" b="1" i="0" dirty="0">
                <a:solidFill>
                  <a:srgbClr val="000000">
                    <a:alpha val="100000"/>
                  </a:srgbClr>
                </a:solidFill>
                <a:latin typeface="仿宋" panose="02010609060101010101" charset="-122"/>
                <a:ea typeface="仿宋" panose="02010609060101010101" charset="-122"/>
              </a:rPr>
              <a:t>次第：依次，按照顺序或以一定顺序，一个接一个地。【衔接】光景，情形：“这次第，怎一个愁字了得。”《声声慢》。</a:t>
            </a:r>
            <a:endParaRPr lang="zh-CN" altLang="en-US" sz="2000" b="1" i="0" dirty="0">
              <a:solidFill>
                <a:srgbClr val="000000">
                  <a:alpha val="100000"/>
                </a:srgbClr>
              </a:solidFill>
              <a:latin typeface="仿宋" panose="02010609060101010101" charset="-122"/>
              <a:ea typeface="仿宋" panose="02010609060101010101" charset="-122"/>
            </a:endParaRPr>
          </a:p>
          <a:p>
            <a:pPr marL="0" algn="l"/>
            <a:r>
              <a:rPr lang="zh-CN" altLang="en-US" sz="2000" b="1" i="0" dirty="0">
                <a:solidFill>
                  <a:srgbClr val="000000">
                    <a:alpha val="100000"/>
                  </a:srgbClr>
                </a:solidFill>
                <a:latin typeface="仿宋" panose="02010609060101010101" charset="-122"/>
                <a:ea typeface="仿宋" panose="02010609060101010101" charset="-122"/>
              </a:rPr>
              <a:t>成：成就。抑：抑制。考成：考核官吏政绩的制度。</a:t>
            </a:r>
            <a:endParaRPr lang="zh-CN" altLang="en-US" sz="2000" b="1" i="0" dirty="0">
              <a:solidFill>
                <a:srgbClr val="000000">
                  <a:alpha val="100000"/>
                </a:srgbClr>
              </a:solidFill>
              <a:latin typeface="仿宋" panose="02010609060101010101" charset="-122"/>
              <a:ea typeface="仿宋" panose="02010609060101010101" charset="-122"/>
            </a:endParaRPr>
          </a:p>
          <a:p>
            <a:pPr marL="0" algn="l"/>
            <a:r>
              <a:rPr lang="zh-CN" altLang="en-US" sz="2000" b="1" i="0" dirty="0">
                <a:solidFill>
                  <a:srgbClr val="000000">
                    <a:alpha val="100000"/>
                  </a:srgbClr>
                </a:solidFill>
                <a:latin typeface="仿宋" panose="02010609060101010101" charset="-122"/>
                <a:ea typeface="仿宋" panose="02010609060101010101" charset="-122"/>
              </a:rPr>
              <a:t>名实：名义和实际。</a:t>
            </a:r>
            <a:endParaRPr lang="zh-CN" altLang="en-US" sz="2000" b="1" i="0" dirty="0">
              <a:solidFill>
                <a:srgbClr val="000000">
                  <a:alpha val="100000"/>
                </a:srgbClr>
              </a:solidFill>
              <a:latin typeface="仿宋" panose="02010609060101010101" charset="-122"/>
              <a:ea typeface="仿宋" panose="02010609060101010101" charset="-122"/>
            </a:endParaRPr>
          </a:p>
          <a:p>
            <a:pPr marL="0" algn="l"/>
            <a:r>
              <a:rPr lang="zh-CN" altLang="en-US" sz="2000" b="1" i="0" dirty="0">
                <a:solidFill>
                  <a:srgbClr val="000000">
                    <a:alpha val="100000"/>
                  </a:srgbClr>
                </a:solidFill>
                <a:latin typeface="仿宋" panose="02010609060101010101" charset="-122"/>
                <a:ea typeface="仿宋" panose="02010609060101010101" charset="-122"/>
              </a:rPr>
              <a:t>治绩：治理的成绩。炳然：明显，明白；光明。</a:t>
            </a:r>
            <a:endParaRPr lang="zh-CN" altLang="en-US" sz="2000" b="1" i="0" dirty="0">
              <a:solidFill>
                <a:srgbClr val="000000">
                  <a:alpha val="100000"/>
                </a:srgbClr>
              </a:solidFill>
              <a:latin typeface="仿宋" panose="02010609060101010101" charset="-122"/>
              <a:ea typeface="仿宋" panose="02010609060101010101" charset="-122"/>
            </a:endParaRPr>
          </a:p>
          <a:p>
            <a:pPr marL="0" algn="l"/>
            <a:r>
              <a:rPr lang="zh-CN" altLang="en-US" sz="2000" b="1" i="0" dirty="0">
                <a:solidFill>
                  <a:srgbClr val="000000">
                    <a:alpha val="100000"/>
                  </a:srgbClr>
                </a:solidFill>
                <a:latin typeface="仿宋" panose="02010609060101010101" charset="-122"/>
                <a:ea typeface="仿宋" panose="02010609060101010101" charset="-122"/>
              </a:rPr>
              <a:t>褊（biǎn）衷：褊狭的内心。</a:t>
            </a:r>
            <a:endParaRPr lang="zh-CN" altLang="en-US" sz="2000" b="1" i="0" dirty="0">
              <a:solidFill>
                <a:srgbClr val="000000">
                  <a:alpha val="100000"/>
                </a:srgbClr>
              </a:solidFill>
              <a:latin typeface="仿宋" panose="02010609060101010101" charset="-122"/>
              <a:ea typeface="仿宋" panose="02010609060101010101" charset="-122"/>
            </a:endParaRPr>
          </a:p>
          <a:p>
            <a:pPr marL="0" algn="l"/>
            <a:r>
              <a:rPr lang="zh-CN" altLang="en-US" sz="2000" b="1" i="0" dirty="0">
                <a:solidFill>
                  <a:srgbClr val="000000">
                    <a:alpha val="100000"/>
                  </a:srgbClr>
                </a:solidFill>
                <a:latin typeface="仿宋" panose="02010609060101010101" charset="-122"/>
                <a:ea typeface="仿宋" panose="02010609060101010101" charset="-122"/>
              </a:rPr>
              <a:t>刚愎自用：指倔强固执，自以为是；形容十分固执己见，不考虑别人意见。含贬义。愎：固执。</a:t>
            </a:r>
            <a:endParaRPr lang="zh-CN" altLang="en-US" sz="2000" b="1" i="0" dirty="0">
              <a:solidFill>
                <a:srgbClr val="000000">
                  <a:alpha val="100000"/>
                </a:srgbClr>
              </a:solidFill>
              <a:latin typeface="仿宋" panose="02010609060101010101" charset="-122"/>
              <a:ea typeface="仿宋" panose="02010609060101010101" charset="-122"/>
            </a:endParaRPr>
          </a:p>
          <a:p>
            <a:pPr marL="0" algn="l"/>
            <a:r>
              <a:rPr lang="zh-CN" altLang="en-US" sz="2000" b="1" i="0" dirty="0">
                <a:solidFill>
                  <a:srgbClr val="000000">
                    <a:alpha val="100000"/>
                  </a:srgbClr>
                </a:solidFill>
                <a:latin typeface="仿宋" panose="02010609060101010101" charset="-122"/>
                <a:ea typeface="仿宋" panose="02010609060101010101" charset="-122"/>
              </a:rPr>
              <a:t>久直：长期当值。奸佞：指奸邪谄媚的人。</a:t>
            </a:r>
            <a:endParaRPr lang="zh-CN" altLang="en-US" sz="2000" b="1" i="0" dirty="0">
              <a:solidFill>
                <a:srgbClr val="000000">
                  <a:alpha val="100000"/>
                </a:srgbClr>
              </a:solidFill>
              <a:latin typeface="仿宋" panose="02010609060101010101" charset="-122"/>
              <a:ea typeface="仿宋" panose="02010609060101010101" charset="-122"/>
            </a:endParaRPr>
          </a:p>
          <a:p>
            <a:pPr marL="0" algn="l"/>
          </a:p>
          <a:p>
            <a:pPr marL="0" algn="l"/>
          </a:p>
          <a:p>
            <a:pPr marL="0" algn="l"/>
          </a:p>
          <a:p>
            <a:pPr marL="0" algn="l"/>
          </a:p>
          <a:p>
            <a:pPr marL="0" algn="l"/>
          </a:p>
        </p:txBody>
      </p:sp>
      <p:sp>
        <p:nvSpPr>
          <p:cNvPr id="18" name="文本4"/>
          <p:cNvSpPr txBox="1"/>
          <p:nvPr/>
        </p:nvSpPr>
        <p:spPr>
          <a:xfrm>
            <a:off x="240297" y="4793256"/>
            <a:ext cx="11575752" cy="1823276"/>
          </a:xfrm>
          <a:prstGeom prst="rect">
            <a:avLst/>
          </a:prstGeom>
          <a:noFill/>
        </p:spPr>
        <p:txBody>
          <a:bodyPr anchor="t"/>
          <a:lstStyle/>
          <a:p>
            <a:pPr marL="0" algn="l"/>
            <a:r>
              <a:rPr lang="zh-CN" altLang="en-US" sz="2000" b="1" i="0" dirty="0">
                <a:solidFill>
                  <a:srgbClr val="000000">
                    <a:alpha val="100000"/>
                  </a:srgbClr>
                </a:solidFill>
                <a:latin typeface="楷体" panose="02010609060101010101" charset="-122"/>
                <a:ea typeface="楷体" panose="02010609060101010101" charset="-122"/>
              </a:rPr>
              <a:t>   </a:t>
            </a:r>
            <a:r>
              <a:rPr lang="zh-CN" altLang="en-US" sz="2300" b="1" i="0" dirty="0">
                <a:solidFill>
                  <a:srgbClr val="000000">
                    <a:alpha val="100000"/>
                  </a:srgbClr>
                </a:solidFill>
                <a:latin typeface="楷体" panose="02010609060101010101" charset="-122"/>
                <a:ea typeface="楷体" panose="02010609060101010101" charset="-122"/>
              </a:rPr>
              <a:t> 南蛮世代负隅顽抗的人，依次派遣将领削平他们。成就君主的品德，抑制皇帝宠爱的小人，严整官员的考核，核查（官员政绩的）名义和实际（是否相符），很快他治理的成绩卓著，显然可见。可惜他内心褊狭多猜忌，刚愎自用。由于他长时间得到皇上的信任，奸邪的人阿谀奉承他成为一种风气。</a:t>
            </a:r>
            <a:endParaRPr lang="zh-CN" altLang="en-US" sz="2300" b="1" i="0" dirty="0">
              <a:solidFill>
                <a:srgbClr val="000000">
                  <a:alpha val="100000"/>
                </a:srgbClr>
              </a:solidFill>
              <a:latin typeface="楷体" panose="02010609060101010101" charset="-122"/>
              <a:ea typeface="楷体" panose="02010609060101010101" charset="-122"/>
            </a:endParaRPr>
          </a:p>
        </p:txBody>
      </p:sp>
      <p:sp>
        <p:nvSpPr>
          <p:cNvPr id="19" name="文本5"/>
          <p:cNvSpPr txBox="1"/>
          <p:nvPr/>
        </p:nvSpPr>
        <p:spPr>
          <a:xfrm>
            <a:off x="6104139" y="1067531"/>
            <a:ext cx="190500" cy="494697"/>
          </a:xfrm>
          <a:prstGeom prst="rect">
            <a:avLst/>
          </a:prstGeom>
          <a:noFill/>
        </p:spPr>
        <p:txBody>
          <a:bodyPr anchor="t"/>
          <a:lstStyle/>
          <a:p>
            <a:pPr marL="0" alg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3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形状2"/>
          <p:cNvSpPr txBox="1"/>
          <p:nvPr/>
        </p:nvSpPr>
        <p:spPr>
          <a:xfrm>
            <a:off x="247012" y="224790"/>
            <a:ext cx="2429313" cy="4339590"/>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3" name="组合1"/>
          <p:cNvGrpSpPr/>
          <p:nvPr/>
        </p:nvGrpSpPr>
        <p:grpSpPr>
          <a:xfrm>
            <a:off x="434359" y="93736"/>
            <a:ext cx="954629" cy="433421"/>
            <a:chOff x="0" y="0"/>
            <a:chExt cx="954629" cy="433421"/>
          </a:xfrm>
        </p:grpSpPr>
        <p:sp>
          <p:nvSpPr>
            <p:cNvPr id="4" name="形状5"/>
            <p:cNvSpPr txBox="1"/>
            <p:nvPr/>
          </p:nvSpPr>
          <p:spPr>
            <a:xfrm>
              <a:off x="3810" y="49530"/>
              <a:ext cx="950819" cy="338554"/>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5" name="文本7"/>
            <p:cNvSpPr txBox="1"/>
            <p:nvPr/>
          </p:nvSpPr>
          <p:spPr>
            <a:xfrm>
              <a:off x="0" y="0"/>
              <a:ext cx="950819" cy="433421"/>
            </a:xfrm>
            <a:prstGeom prst="rect">
              <a:avLst/>
            </a:prstGeom>
            <a:noFill/>
          </p:spPr>
          <p:txBody>
            <a:bodyPr anchor="t"/>
            <a:lstStyle/>
            <a:p>
              <a:pPr marL="0" algn="l">
                <a:lnSpc>
                  <a:spcPts val="1900"/>
                </a:lnSpc>
              </a:pPr>
              <a:r>
                <a:rPr lang="zh-CN" altLang="en-US" sz="1600" b="0" i="0" dirty="0">
                  <a:solidFill>
                    <a:srgbClr val="152340">
                      <a:alpha val="100000"/>
                    </a:srgbClr>
                  </a:solidFill>
                  <a:latin typeface="汉仪雅酷黑 65W" panose="020B0604020202020204" charset="-122"/>
                  <a:ea typeface="汉仪雅酷黑 65W" panose="020B0604020202020204" charset="-122"/>
                </a:rPr>
                <a:t>文 本二</a:t>
              </a:r>
              <a:endParaRPr lang="zh-CN" altLang="en-US" sz="1600" b="0" i="0" dirty="0">
                <a:solidFill>
                  <a:srgbClr val="152340">
                    <a:alpha val="100000"/>
                  </a:srgbClr>
                </a:solidFill>
                <a:latin typeface="汉仪雅酷黑 65W" panose="020B0604020202020204" charset="-122"/>
                <a:ea typeface="汉仪雅酷黑 65W" panose="020B0604020202020204" charset="-122"/>
              </a:endParaRPr>
            </a:p>
          </p:txBody>
        </p:sp>
      </p:grpSp>
      <p:sp>
        <p:nvSpPr>
          <p:cNvPr id="6" name="形状3"/>
          <p:cNvSpPr txBox="1"/>
          <p:nvPr/>
        </p:nvSpPr>
        <p:spPr>
          <a:xfrm>
            <a:off x="2805427" y="218237"/>
            <a:ext cx="9098918" cy="4347400"/>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7" name="组合2"/>
          <p:cNvGrpSpPr/>
          <p:nvPr/>
        </p:nvGrpSpPr>
        <p:grpSpPr>
          <a:xfrm>
            <a:off x="3703139" y="-32042"/>
            <a:ext cx="828675" cy="433421"/>
            <a:chOff x="0" y="0"/>
            <a:chExt cx="828675" cy="433421"/>
          </a:xfrm>
        </p:grpSpPr>
        <p:sp>
          <p:nvSpPr>
            <p:cNvPr id="8" name="形状6"/>
            <p:cNvSpPr txBox="1"/>
            <p:nvPr/>
          </p:nvSpPr>
          <p:spPr>
            <a:xfrm>
              <a:off x="3810" y="49530"/>
              <a:ext cx="82486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9" name="文本8"/>
            <p:cNvSpPr txBox="1"/>
            <p:nvPr/>
          </p:nvSpPr>
          <p:spPr>
            <a:xfrm>
              <a:off x="0" y="0"/>
              <a:ext cx="824865" cy="433421"/>
            </a:xfrm>
            <a:prstGeom prst="rect">
              <a:avLst/>
            </a:prstGeom>
            <a:noFill/>
          </p:spPr>
          <p:txBody>
            <a:bodyPr anchor="t"/>
            <a:lstStyle/>
            <a:p>
              <a:pPr marL="0" algn="ctr">
                <a:lnSpc>
                  <a:spcPts val="1900"/>
                </a:lnSpc>
              </a:pPr>
              <a:r>
                <a:rPr lang="zh-CN" altLang="en-US" sz="1600" b="0" i="0" dirty="0">
                  <a:solidFill>
                    <a:srgbClr val="152340">
                      <a:alpha val="100000"/>
                    </a:srgbClr>
                  </a:solidFill>
                  <a:latin typeface="汉仪雅酷黑 65W" panose="020B0604020202020204" charset="-122"/>
                  <a:ea typeface="汉仪雅酷黑 65W" panose="020B0604020202020204" charset="-122"/>
                </a:rPr>
                <a:t>注 释</a:t>
              </a:r>
              <a:endParaRPr lang="zh-CN" altLang="en-US" sz="1600" b="0" i="0" dirty="0">
                <a:solidFill>
                  <a:srgbClr val="152340">
                    <a:alpha val="100000"/>
                  </a:srgbClr>
                </a:solidFill>
                <a:latin typeface="汉仪雅酷黑 65W" panose="020B0604020202020204" charset="-122"/>
                <a:ea typeface="汉仪雅酷黑 65W" panose="020B0604020202020204" charset="-122"/>
              </a:endParaRPr>
            </a:p>
          </p:txBody>
        </p:sp>
      </p:grpSp>
      <p:sp>
        <p:nvSpPr>
          <p:cNvPr id="10" name="形状4"/>
          <p:cNvSpPr txBox="1"/>
          <p:nvPr/>
        </p:nvSpPr>
        <p:spPr>
          <a:xfrm>
            <a:off x="246380" y="4799330"/>
            <a:ext cx="11658600" cy="1811020"/>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11" name="组合3"/>
          <p:cNvGrpSpPr/>
          <p:nvPr/>
        </p:nvGrpSpPr>
        <p:grpSpPr>
          <a:xfrm>
            <a:off x="688340" y="4676140"/>
            <a:ext cx="784225" cy="433421"/>
            <a:chOff x="0" y="0"/>
            <a:chExt cx="784225" cy="433421"/>
          </a:xfrm>
        </p:grpSpPr>
        <p:sp>
          <p:nvSpPr>
            <p:cNvPr id="12" name="形状7"/>
            <p:cNvSpPr txBox="1"/>
            <p:nvPr/>
          </p:nvSpPr>
          <p:spPr>
            <a:xfrm>
              <a:off x="3810" y="49530"/>
              <a:ext cx="78041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3" name="文本9"/>
            <p:cNvSpPr txBox="1"/>
            <p:nvPr/>
          </p:nvSpPr>
          <p:spPr>
            <a:xfrm>
              <a:off x="0" y="0"/>
              <a:ext cx="780415" cy="433421"/>
            </a:xfrm>
            <a:prstGeom prst="rect">
              <a:avLst/>
            </a:prstGeom>
            <a:noFill/>
          </p:spPr>
          <p:txBody>
            <a:bodyPr anchor="t"/>
            <a:lstStyle/>
            <a:p>
              <a:pPr marL="0" algn="l">
                <a:lnSpc>
                  <a:spcPts val="1900"/>
                </a:lnSpc>
              </a:pPr>
              <a:r>
                <a:rPr lang="zh-CN" altLang="en-US" sz="1600" b="0" i="0" dirty="0">
                  <a:solidFill>
                    <a:srgbClr val="152340">
                      <a:alpha val="100000"/>
                    </a:srgbClr>
                  </a:solidFill>
                  <a:latin typeface="汉仪雅酷黑 65W" panose="020B0604020202020204" charset="-122"/>
                  <a:ea typeface="汉仪雅酷黑 65W" panose="020B0604020202020204" charset="-122"/>
                </a:rPr>
                <a:t>译 文</a:t>
              </a:r>
              <a:endParaRPr lang="zh-CN" altLang="en-US" sz="1600" b="0" i="0" dirty="0">
                <a:solidFill>
                  <a:srgbClr val="152340">
                    <a:alpha val="100000"/>
                  </a:srgbClr>
                </a:solidFill>
                <a:latin typeface="汉仪雅酷黑 65W" panose="020B0604020202020204" charset="-122"/>
                <a:ea typeface="汉仪雅酷黑 65W" panose="020B0604020202020204" charset="-122"/>
              </a:endParaRPr>
            </a:p>
          </p:txBody>
        </p:sp>
      </p:grpSp>
      <p:sp>
        <p:nvSpPr>
          <p:cNvPr id="14" name="文本1"/>
          <p:cNvSpPr txBox="1"/>
          <p:nvPr/>
        </p:nvSpPr>
        <p:spPr>
          <a:xfrm>
            <a:off x="344170" y="17780"/>
            <a:ext cx="2332355" cy="589280"/>
          </a:xfrm>
          <a:prstGeom prst="rect">
            <a:avLst/>
          </a:prstGeom>
          <a:noFill/>
        </p:spPr>
        <p:txBody>
          <a:bodyPr anchor="t"/>
          <a:lstStyle/>
          <a:p>
            <a:pPr marL="0" algn="l"/>
          </a:p>
        </p:txBody>
      </p:sp>
      <p:sp>
        <p:nvSpPr>
          <p:cNvPr id="15" name="文本2"/>
          <p:cNvSpPr txBox="1"/>
          <p:nvPr/>
        </p:nvSpPr>
        <p:spPr>
          <a:xfrm>
            <a:off x="344567" y="532428"/>
            <a:ext cx="2331672" cy="3590925"/>
          </a:xfrm>
          <a:prstGeom prst="rect">
            <a:avLst/>
          </a:prstGeom>
          <a:noFill/>
        </p:spPr>
        <p:txBody>
          <a:bodyPr anchor="t"/>
          <a:lstStyle/>
          <a:p>
            <a:pPr marL="0" algn="l"/>
            <a:r>
              <a:rPr lang="zh-CN" altLang="en-US" sz="2400" b="0" i="0" dirty="0">
                <a:solidFill>
                  <a:srgbClr val="1E1E1E">
                    <a:alpha val="100000"/>
                  </a:srgbClr>
                </a:solidFill>
                <a:latin typeface="楷体" panose="02010609060101010101" charset="-122"/>
                <a:ea typeface="楷体" panose="02010609060101010101" charset="-122"/>
              </a:rPr>
              <a:t>   </a:t>
            </a:r>
            <a:r>
              <a:rPr lang="zh-CN" altLang="en-US" sz="2400" b="0" i="0" dirty="0">
                <a:solidFill>
                  <a:srgbClr val="FF0000">
                    <a:alpha val="100000"/>
                  </a:srgbClr>
                </a:solidFill>
                <a:latin typeface="楷体" panose="02010609060101010101" charset="-122"/>
                <a:ea typeface="楷体" panose="02010609060101010101" charset="-122"/>
              </a:rPr>
              <a:t>六</a:t>
            </a:r>
            <a:r>
              <a:rPr lang="zh-CN" altLang="en-US" sz="2400" b="1" i="0" dirty="0">
                <a:solidFill>
                  <a:srgbClr val="FF0000">
                    <a:alpha val="100000"/>
                  </a:srgbClr>
                </a:solidFill>
                <a:latin typeface="楷体" panose="02010609060101010101" charset="-122"/>
                <a:ea typeface="楷体" panose="02010609060101010101" charset="-122"/>
              </a:rPr>
              <a:t>曹</a:t>
            </a:r>
            <a:r>
              <a:rPr lang="zh-CN" altLang="en-US" sz="2400" b="0" i="0" dirty="0">
                <a:solidFill>
                  <a:srgbClr val="1E1E1E">
                    <a:alpha val="100000"/>
                  </a:srgbClr>
                </a:solidFill>
                <a:latin typeface="楷体" panose="02010609060101010101" charset="-122"/>
                <a:ea typeface="楷体" panose="02010609060101010101" charset="-122"/>
              </a:rPr>
              <a:t>之长，</a:t>
            </a:r>
            <a:r>
              <a:rPr lang="zh-CN" altLang="en-US" sz="2400" b="0" i="0" dirty="0">
                <a:solidFill>
                  <a:srgbClr val="FF0000">
                    <a:alpha val="100000"/>
                  </a:srgbClr>
                </a:solidFill>
                <a:latin typeface="楷体" panose="02010609060101010101" charset="-122"/>
                <a:ea typeface="楷体" panose="02010609060101010101" charset="-122"/>
              </a:rPr>
              <a:t>咸唯唯</a:t>
            </a:r>
            <a:r>
              <a:rPr lang="zh-CN" altLang="en-US" sz="2400" b="0" i="0" dirty="0">
                <a:solidFill>
                  <a:srgbClr val="1E1E1E">
                    <a:alpha val="100000"/>
                  </a:srgbClr>
                </a:solidFill>
                <a:latin typeface="楷体" panose="02010609060101010101" charset="-122"/>
                <a:ea typeface="楷体" panose="02010609060101010101" charset="-122"/>
              </a:rPr>
              <a:t>听命。至</a:t>
            </a:r>
            <a:r>
              <a:rPr lang="zh-CN" altLang="en-US" sz="2400" b="0" i="0" dirty="0">
                <a:solidFill>
                  <a:srgbClr val="FF0000">
                    <a:alpha val="100000"/>
                  </a:srgbClr>
                </a:solidFill>
                <a:latin typeface="楷体" panose="02010609060101010101" charset="-122"/>
                <a:ea typeface="楷体" panose="02010609060101010101" charset="-122"/>
              </a:rPr>
              <a:t>章疏</a:t>
            </a:r>
            <a:r>
              <a:rPr lang="zh-CN" altLang="en-US" sz="2400" b="0" i="0" dirty="0">
                <a:solidFill>
                  <a:srgbClr val="1E1E1E">
                    <a:alpha val="100000"/>
                  </a:srgbClr>
                </a:solidFill>
                <a:latin typeface="楷体" panose="02010609060101010101" charset="-122"/>
                <a:ea typeface="楷体" panose="02010609060101010101" charset="-122"/>
              </a:rPr>
              <a:t>不敢</a:t>
            </a:r>
            <a:r>
              <a:rPr lang="zh-CN" altLang="en-US" sz="2400" b="0" i="0" dirty="0">
                <a:solidFill>
                  <a:srgbClr val="FF0000">
                    <a:alpha val="100000"/>
                  </a:srgbClr>
                </a:solidFill>
                <a:latin typeface="楷体" panose="02010609060101010101" charset="-122"/>
                <a:ea typeface="楷体" panose="02010609060101010101" charset="-122"/>
              </a:rPr>
              <a:t>斥名</a:t>
            </a:r>
            <a:r>
              <a:rPr lang="zh-CN" altLang="en-US" sz="2400" b="0" i="0" dirty="0">
                <a:solidFill>
                  <a:srgbClr val="1E1E1E">
                    <a:alpha val="100000"/>
                  </a:srgbClr>
                </a:solidFill>
                <a:latin typeface="楷体" panose="02010609060101010101" charset="-122"/>
                <a:ea typeface="楷体" panose="02010609060101010101" charset="-122"/>
              </a:rPr>
              <a:t>，</a:t>
            </a:r>
            <a:r>
              <a:rPr lang="zh-CN" altLang="en-US" sz="2400" b="0" i="0" dirty="0">
                <a:solidFill>
                  <a:srgbClr val="FF0000">
                    <a:alpha val="100000"/>
                  </a:srgbClr>
                </a:solidFill>
                <a:latin typeface="楷体" panose="02010609060101010101" charset="-122"/>
                <a:ea typeface="楷体" panose="02010609060101010101" charset="-122"/>
              </a:rPr>
              <a:t>第</a:t>
            </a:r>
            <a:r>
              <a:rPr lang="zh-CN" altLang="en-US" sz="2400" b="0" i="0" dirty="0">
                <a:solidFill>
                  <a:srgbClr val="1E1E1E">
                    <a:alpha val="100000"/>
                  </a:srgbClr>
                </a:solidFill>
                <a:latin typeface="楷体" panose="02010609060101010101" charset="-122"/>
                <a:ea typeface="楷体" panose="02010609060101010101" charset="-122"/>
              </a:rPr>
              <a:t>称</a:t>
            </a:r>
            <a:r>
              <a:rPr lang="zh-CN" altLang="en-US" sz="2400" b="0" i="0" dirty="0">
                <a:solidFill>
                  <a:srgbClr val="FF0000">
                    <a:alpha val="100000"/>
                  </a:srgbClr>
                </a:solidFill>
                <a:latin typeface="楷体" panose="02010609060101010101" charset="-122"/>
                <a:ea typeface="楷体" panose="02010609060101010101" charset="-122"/>
              </a:rPr>
              <a:t>元辅</a:t>
            </a:r>
            <a:r>
              <a:rPr lang="zh-CN" altLang="en-US" sz="2400" b="0" i="0" dirty="0">
                <a:solidFill>
                  <a:srgbClr val="1E1E1E">
                    <a:alpha val="100000"/>
                  </a:srgbClr>
                </a:solidFill>
                <a:latin typeface="楷体" panose="02010609060101010101" charset="-122"/>
                <a:ea typeface="楷体" panose="02010609060101010101" charset="-122"/>
              </a:rPr>
              <a:t>。始誉以</a:t>
            </a:r>
            <a:r>
              <a:rPr lang="zh-CN" altLang="en-US" sz="2400" b="1" i="0" dirty="0">
                <a:solidFill>
                  <a:srgbClr val="FF0000">
                    <a:alpha val="100000"/>
                  </a:srgbClr>
                </a:solidFill>
                <a:latin typeface="楷体" panose="02010609060101010101" charset="-122"/>
                <a:ea typeface="楷体" panose="02010609060101010101" charset="-122"/>
              </a:rPr>
              <a:t>伊、周</a:t>
            </a:r>
            <a:r>
              <a:rPr lang="zh-CN" altLang="en-US" sz="2400" b="0" i="0" dirty="0">
                <a:solidFill>
                  <a:srgbClr val="1E1E1E">
                    <a:alpha val="100000"/>
                  </a:srgbClr>
                </a:solidFill>
                <a:latin typeface="楷体" panose="02010609060101010101" charset="-122"/>
                <a:ea typeface="楷体" panose="02010609060101010101" charset="-122"/>
              </a:rPr>
              <a:t>，渐进以五臣，且谀之舜、禹，居正亦</a:t>
            </a:r>
            <a:r>
              <a:rPr lang="zh-CN" altLang="en-US" sz="2400" b="0" i="0" dirty="0">
                <a:solidFill>
                  <a:srgbClr val="FF0000">
                    <a:alpha val="100000"/>
                  </a:srgbClr>
                </a:solidFill>
                <a:latin typeface="楷体" panose="02010609060101010101" charset="-122"/>
                <a:ea typeface="楷体" panose="02010609060101010101" charset="-122"/>
              </a:rPr>
              <a:t>恬然</a:t>
            </a:r>
            <a:r>
              <a:rPr lang="zh-CN" altLang="en-US" sz="2400" b="0" i="0" dirty="0">
                <a:solidFill>
                  <a:srgbClr val="1E1E1E">
                    <a:alpha val="100000"/>
                  </a:srgbClr>
                </a:solidFill>
                <a:latin typeface="楷体" panose="02010609060101010101" charset="-122"/>
                <a:ea typeface="楷体" panose="02010609060101010101" charset="-122"/>
              </a:rPr>
              <a:t>居之。</a:t>
            </a:r>
            <a:endParaRPr lang="zh-CN" altLang="en-US" sz="2400" b="0" i="0" dirty="0">
              <a:solidFill>
                <a:srgbClr val="1E1E1E">
                  <a:alpha val="100000"/>
                </a:srgbClr>
              </a:solidFill>
              <a:latin typeface="楷体" panose="02010609060101010101" charset="-122"/>
              <a:ea typeface="楷体" panose="02010609060101010101" charset="-122"/>
            </a:endParaRPr>
          </a:p>
        </p:txBody>
      </p:sp>
      <p:sp>
        <p:nvSpPr>
          <p:cNvPr id="16" name="文本4"/>
          <p:cNvSpPr txBox="1"/>
          <p:nvPr/>
        </p:nvSpPr>
        <p:spPr>
          <a:xfrm>
            <a:off x="2798978" y="217913"/>
            <a:ext cx="9016460" cy="6933009"/>
          </a:xfrm>
          <a:prstGeom prst="rect">
            <a:avLst/>
          </a:prstGeom>
          <a:noFill/>
        </p:spPr>
        <p:txBody>
          <a:bodyPr anchor="t"/>
          <a:lstStyle/>
          <a:p>
            <a:pPr marL="0" algn="l"/>
            <a:r>
              <a:rPr lang="zh-CN" altLang="en-US" sz="2000" b="1" i="0" dirty="0">
                <a:solidFill>
                  <a:srgbClr val="000000">
                    <a:alpha val="100000"/>
                  </a:srgbClr>
                </a:solidFill>
                <a:latin typeface="仿宋" panose="02010609060101010101" charset="-122"/>
                <a:ea typeface="仿宋" panose="02010609060101010101" charset="-122"/>
              </a:rPr>
              <a:t>六曹：东汉开始尚书分六曹治事，有三公曹、吏曹、二千石曹、民曹、主客曹，其中三公曹尚书为二人，故称“六曹”。后主客曹分为南、北两主客曹，仍称“六曹”。魏晋以后，尚书六曹屡有变更，至隋，尚书省分吏、殿中（左户）、祠、五兵、都官、度支六部，唐定为吏、户、礼、兵、刑、工六部。故后世亦以“六曹”称六部。隋唐前，曹即尚书，隋唐后，曹为各部尚书的下属机构，如隋度支尚书之下属为度支、仓、左户、右户、金、库六曹。</a:t>
            </a:r>
            <a:endParaRPr lang="zh-CN" altLang="en-US" sz="2000" b="1" i="0" dirty="0">
              <a:solidFill>
                <a:srgbClr val="000000">
                  <a:alpha val="100000"/>
                </a:srgbClr>
              </a:solidFill>
              <a:latin typeface="仿宋" panose="02010609060101010101" charset="-122"/>
              <a:ea typeface="仿宋" panose="02010609060101010101" charset="-122"/>
            </a:endParaRPr>
          </a:p>
          <a:p>
            <a:pPr marL="0" algn="l"/>
            <a:r>
              <a:rPr lang="zh-CN" altLang="en-US" sz="2000" b="1" i="0" dirty="0">
                <a:solidFill>
                  <a:srgbClr val="000000">
                    <a:alpha val="100000"/>
                  </a:srgbClr>
                </a:solidFill>
                <a:latin typeface="仿宋" panose="02010609060101010101" charset="-122"/>
                <a:ea typeface="仿宋" panose="02010609060101010101" charset="-122"/>
              </a:rPr>
              <a:t>咸：都。【衔接】《兰亭集序》：“少长咸集”。</a:t>
            </a:r>
            <a:endParaRPr lang="zh-CN" altLang="en-US" sz="2000" b="1" i="0" dirty="0">
              <a:solidFill>
                <a:srgbClr val="000000">
                  <a:alpha val="100000"/>
                </a:srgbClr>
              </a:solidFill>
              <a:latin typeface="仿宋" panose="02010609060101010101" charset="-122"/>
              <a:ea typeface="仿宋" panose="02010609060101010101" charset="-122"/>
            </a:endParaRPr>
          </a:p>
          <a:p>
            <a:pPr marL="0" algn="l"/>
            <a:r>
              <a:rPr lang="zh-CN" altLang="en-US" sz="2000" b="1" i="0" dirty="0">
                <a:solidFill>
                  <a:srgbClr val="000000">
                    <a:alpha val="100000"/>
                  </a:srgbClr>
                </a:solidFill>
                <a:latin typeface="仿宋" panose="02010609060101010101" charset="-122"/>
                <a:ea typeface="仿宋" panose="02010609060101010101" charset="-122"/>
              </a:rPr>
              <a:t>唯唯：恭敬的应答声。引申为恭顺谨慎之义。</a:t>
            </a:r>
            <a:endParaRPr lang="zh-CN" altLang="en-US" sz="2000" b="1" i="0" dirty="0">
              <a:solidFill>
                <a:srgbClr val="000000">
                  <a:alpha val="100000"/>
                </a:srgbClr>
              </a:solidFill>
              <a:latin typeface="仿宋" panose="02010609060101010101" charset="-122"/>
              <a:ea typeface="仿宋" panose="02010609060101010101" charset="-122"/>
            </a:endParaRPr>
          </a:p>
          <a:p>
            <a:pPr marL="0" algn="l"/>
            <a:r>
              <a:rPr lang="zh-CN" altLang="en-US" sz="2000" b="1" i="0" dirty="0">
                <a:solidFill>
                  <a:srgbClr val="000000">
                    <a:alpha val="100000"/>
                  </a:srgbClr>
                </a:solidFill>
                <a:latin typeface="仿宋" panose="02010609060101010101" charset="-122"/>
                <a:ea typeface="仿宋" panose="02010609060101010101" charset="-122"/>
              </a:rPr>
              <a:t>章疏：旧时臣下向君上进呈的言事文书。</a:t>
            </a:r>
            <a:endParaRPr lang="zh-CN" altLang="en-US" sz="2000" b="1" i="0" dirty="0">
              <a:solidFill>
                <a:srgbClr val="000000">
                  <a:alpha val="100000"/>
                </a:srgbClr>
              </a:solidFill>
              <a:latin typeface="仿宋" panose="02010609060101010101" charset="-122"/>
              <a:ea typeface="仿宋" panose="02010609060101010101" charset="-122"/>
            </a:endParaRPr>
          </a:p>
          <a:p>
            <a:pPr marL="0" algn="l"/>
            <a:r>
              <a:rPr lang="zh-CN" altLang="en-US" sz="2000" b="1" i="0" dirty="0">
                <a:solidFill>
                  <a:srgbClr val="000000">
                    <a:alpha val="100000"/>
                  </a:srgbClr>
                </a:solidFill>
                <a:latin typeface="仿宋" panose="02010609060101010101" charset="-122"/>
                <a:ea typeface="仿宋" panose="02010609060101010101" charset="-122"/>
              </a:rPr>
              <a:t>斥名：直呼其名。</a:t>
            </a:r>
            <a:endParaRPr lang="zh-CN" altLang="en-US" sz="2000" b="1" i="0" dirty="0">
              <a:solidFill>
                <a:srgbClr val="000000">
                  <a:alpha val="100000"/>
                </a:srgbClr>
              </a:solidFill>
              <a:latin typeface="仿宋" panose="02010609060101010101" charset="-122"/>
              <a:ea typeface="仿宋" panose="02010609060101010101" charset="-122"/>
            </a:endParaRPr>
          </a:p>
          <a:p>
            <a:pPr marL="0" algn="l"/>
            <a:r>
              <a:rPr lang="zh-CN" altLang="en-US" sz="2000" b="1" i="0" dirty="0">
                <a:solidFill>
                  <a:srgbClr val="000000">
                    <a:alpha val="100000"/>
                  </a:srgbClr>
                </a:solidFill>
                <a:latin typeface="仿宋" panose="02010609060101010101" charset="-122"/>
                <a:ea typeface="仿宋" panose="02010609060101010101" charset="-122"/>
              </a:rPr>
              <a:t>第：只是。【衔接】《黄冈竹楼记》：“第见风帆沙鸟，烟云竹树而已。”</a:t>
            </a:r>
            <a:endParaRPr lang="zh-CN" altLang="en-US" sz="2000" b="1" i="0" dirty="0">
              <a:solidFill>
                <a:srgbClr val="000000">
                  <a:alpha val="100000"/>
                </a:srgbClr>
              </a:solidFill>
              <a:latin typeface="仿宋" panose="02010609060101010101" charset="-122"/>
              <a:ea typeface="仿宋" panose="02010609060101010101" charset="-122"/>
            </a:endParaRPr>
          </a:p>
          <a:p>
            <a:pPr marL="0" algn="l"/>
            <a:r>
              <a:rPr lang="zh-CN" altLang="en-US" sz="2000" b="1" i="0" dirty="0">
                <a:solidFill>
                  <a:srgbClr val="000000">
                    <a:alpha val="100000"/>
                  </a:srgbClr>
                </a:solidFill>
                <a:latin typeface="仿宋" panose="02010609060101010101" charset="-122"/>
                <a:ea typeface="仿宋" panose="02010609060101010101" charset="-122"/>
              </a:rPr>
              <a:t>元辅：意思是重臣。也专指宰相。‌伊、周‌：指的是商伊尹和西周周公旦两人。他们都在各自的朝代中摄政，常被并称为“伊周”，也指执掌朝政的大臣。‌</a:t>
            </a:r>
            <a:endParaRPr lang="zh-CN" altLang="en-US" sz="2000" b="1" i="0" dirty="0">
              <a:solidFill>
                <a:srgbClr val="000000">
                  <a:alpha val="100000"/>
                </a:srgbClr>
              </a:solidFill>
              <a:latin typeface="仿宋" panose="02010609060101010101" charset="-122"/>
              <a:ea typeface="仿宋" panose="02010609060101010101" charset="-122"/>
            </a:endParaRPr>
          </a:p>
          <a:p>
            <a:pPr marL="0" algn="l"/>
            <a:r>
              <a:rPr lang="zh-CN" altLang="en-US" sz="2000" b="1" i="0" dirty="0">
                <a:solidFill>
                  <a:srgbClr val="000000">
                    <a:alpha val="100000"/>
                  </a:srgbClr>
                </a:solidFill>
                <a:latin typeface="仿宋" panose="02010609060101010101" charset="-122"/>
                <a:ea typeface="仿宋" panose="02010609060101010101" charset="-122"/>
              </a:rPr>
              <a:t>恬然：安静、不在意的样子。</a:t>
            </a:r>
            <a:endParaRPr lang="zh-CN" altLang="en-US" sz="2000" b="1" i="0" dirty="0">
              <a:solidFill>
                <a:srgbClr val="000000">
                  <a:alpha val="100000"/>
                </a:srgbClr>
              </a:solidFill>
              <a:latin typeface="仿宋" panose="02010609060101010101" charset="-122"/>
              <a:ea typeface="仿宋" panose="02010609060101010101" charset="-122"/>
            </a:endParaRPr>
          </a:p>
          <a:p>
            <a:pPr marL="0" algn="l"/>
          </a:p>
          <a:p>
            <a:pPr marL="0" algn="l"/>
          </a:p>
          <a:p>
            <a:pPr marL="0" algn="l"/>
          </a:p>
          <a:p>
            <a:pPr marL="0" algn="l"/>
          </a:p>
          <a:p>
            <a:pPr marL="0" algn="l"/>
          </a:p>
          <a:p>
            <a:pPr marL="0" algn="l"/>
          </a:p>
          <a:p>
            <a:pPr marL="0" algn="l"/>
          </a:p>
        </p:txBody>
      </p:sp>
      <p:sp>
        <p:nvSpPr>
          <p:cNvPr id="17" name="文本5"/>
          <p:cNvSpPr txBox="1"/>
          <p:nvPr/>
        </p:nvSpPr>
        <p:spPr>
          <a:xfrm>
            <a:off x="411594" y="4903108"/>
            <a:ext cx="11575752" cy="1713262"/>
          </a:xfrm>
          <a:prstGeom prst="rect">
            <a:avLst/>
          </a:prstGeom>
          <a:noFill/>
        </p:spPr>
        <p:txBody>
          <a:bodyPr anchor="t"/>
          <a:lstStyle/>
          <a:p>
            <a:pPr marL="0" algn="l"/>
          </a:p>
          <a:p>
            <a:pPr marL="0" algn="l"/>
            <a:r>
              <a:rPr lang="zh-CN" altLang="en-US" sz="2000" b="1" i="0" dirty="0">
                <a:solidFill>
                  <a:srgbClr val="000000">
                    <a:alpha val="100000"/>
                  </a:srgbClr>
                </a:solidFill>
                <a:latin typeface="楷体" panose="02010609060101010101" charset="-122"/>
                <a:ea typeface="楷体" panose="02010609060101010101" charset="-122"/>
              </a:rPr>
              <a:t>    </a:t>
            </a:r>
            <a:r>
              <a:rPr lang="zh-CN" altLang="en-US" sz="2200" b="1" i="0" dirty="0">
                <a:solidFill>
                  <a:srgbClr val="000000">
                    <a:alpha val="100000"/>
                  </a:srgbClr>
                </a:solidFill>
                <a:latin typeface="楷体" panose="02010609060101010101" charset="-122"/>
                <a:ea typeface="楷体" panose="02010609060101010101" charset="-122"/>
              </a:rPr>
              <a:t>六部的长官，都恭敬地听从他的命令。以至于在奏章中不敢直呼他的名字，只是称呼为“元辅”。起初人们用伊尹、周公来称颂他，渐渐地用古代五臣来比拟他，甚至把他比作舜、禹来奉承他，张居正也安然接受。</a:t>
            </a:r>
            <a:endParaRPr lang="zh-CN" altLang="en-US" sz="2200" b="1" i="0" dirty="0">
              <a:solidFill>
                <a:srgbClr val="000000">
                  <a:alpha val="100000"/>
                </a:srgbClr>
              </a:solidFill>
              <a:latin typeface="楷体" panose="02010609060101010101" charset="-122"/>
              <a:ea typeface="楷体" panose="02010609060101010101" charset="-122"/>
            </a:endParaRPr>
          </a:p>
        </p:txBody>
      </p:sp>
      <p:sp>
        <p:nvSpPr>
          <p:cNvPr id="18" name="文本6"/>
          <p:cNvSpPr txBox="1"/>
          <p:nvPr/>
        </p:nvSpPr>
        <p:spPr>
          <a:xfrm>
            <a:off x="6104139" y="1067531"/>
            <a:ext cx="190500" cy="494697"/>
          </a:xfrm>
          <a:prstGeom prst="rect">
            <a:avLst/>
          </a:prstGeom>
          <a:noFill/>
        </p:spPr>
        <p:txBody>
          <a:bodyPr anchor="t"/>
          <a:lstStyle/>
          <a:p>
            <a:pPr marL="0" alg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形状1"/>
          <p:cNvSpPr txBox="1"/>
          <p:nvPr/>
        </p:nvSpPr>
        <p:spPr>
          <a:xfrm>
            <a:off x="135255" y="668493"/>
            <a:ext cx="11895458" cy="5997092"/>
          </a:xfrm>
          <a:prstGeom prst="rect">
            <a:avLst/>
          </a:prstGeom>
          <a:solidFill>
            <a:srgbClr val="FFFFFF">
              <a:alpha val="0"/>
            </a:srgbClr>
          </a:solidFill>
          <a:ln w="12700">
            <a:solidFill>
              <a:srgbClr val="FEE695">
                <a:alpha val="100000"/>
              </a:srgbClr>
            </a:solidFill>
            <a:prstDash val="solid"/>
          </a:ln>
        </p:spPr>
        <p:txBody>
          <a:bodyPr anchor="ctr"/>
          <a:lstStyle/>
          <a:p>
            <a:pPr marL="0" algn="ctr"/>
          </a:p>
        </p:txBody>
      </p:sp>
      <p:sp>
        <p:nvSpPr>
          <p:cNvPr id="3" name="文本1"/>
          <p:cNvSpPr txBox="1"/>
          <p:nvPr/>
        </p:nvSpPr>
        <p:spPr>
          <a:xfrm>
            <a:off x="1932940" y="17780"/>
            <a:ext cx="4950460" cy="650875"/>
          </a:xfrm>
          <a:prstGeom prst="rect">
            <a:avLst/>
          </a:prstGeom>
          <a:noFill/>
        </p:spPr>
        <p:txBody>
          <a:bodyPr anchor="t"/>
          <a:lstStyle/>
          <a:p>
            <a:pPr marL="0" algn="l"/>
          </a:p>
        </p:txBody>
      </p:sp>
      <p:sp>
        <p:nvSpPr>
          <p:cNvPr id="4" name="文本2"/>
          <p:cNvSpPr txBox="1"/>
          <p:nvPr/>
        </p:nvSpPr>
        <p:spPr>
          <a:xfrm>
            <a:off x="344170" y="837565"/>
            <a:ext cx="11662410" cy="3785870"/>
          </a:xfrm>
          <a:prstGeom prst="rect">
            <a:avLst/>
          </a:prstGeom>
          <a:noFill/>
        </p:spPr>
        <p:txBody>
          <a:bodyPr anchor="t"/>
          <a:lstStyle/>
          <a:p>
            <a:pPr marL="0" algn="l">
              <a:lnSpc>
                <a:spcPts val="4300"/>
              </a:lnSpc>
            </a:pPr>
            <a:r>
              <a:rPr lang="zh-CN" altLang="en-US" sz="2400" b="0" i="0" dirty="0">
                <a:solidFill>
                  <a:srgbClr val="000000">
                    <a:alpha val="100000"/>
                  </a:srgbClr>
                </a:solidFill>
                <a:latin typeface="Calibri" panose="020F0502020204030204"/>
                <a:ea typeface="Calibri" panose="020F0502020204030204"/>
              </a:rPr>
              <a:t> </a:t>
            </a:r>
            <a:endParaRPr lang="zh-CN" altLang="en-US" sz="2400" b="0" i="0" dirty="0">
              <a:solidFill>
                <a:srgbClr val="000000">
                  <a:alpha val="100000"/>
                </a:srgbClr>
              </a:solidFill>
              <a:latin typeface="Calibri" panose="020F0502020204030204"/>
              <a:ea typeface="Calibri" panose="020F0502020204030204"/>
            </a:endParaRPr>
          </a:p>
        </p:txBody>
      </p:sp>
      <p:sp>
        <p:nvSpPr>
          <p:cNvPr id="5" name="文本3"/>
          <p:cNvSpPr txBox="1"/>
          <p:nvPr/>
        </p:nvSpPr>
        <p:spPr>
          <a:xfrm>
            <a:off x="134620" y="357505"/>
            <a:ext cx="11895455" cy="6308090"/>
          </a:xfrm>
          <a:prstGeom prst="rect">
            <a:avLst/>
          </a:prstGeom>
          <a:noFill/>
        </p:spPr>
        <p:txBody>
          <a:bodyPr anchor="t"/>
          <a:lstStyle/>
          <a:p>
            <a:pPr marL="0" algn="l"/>
          </a:p>
          <a:p>
            <a:pPr marL="0" algn="l">
              <a:lnSpc>
                <a:spcPts val="2400"/>
              </a:lnSpc>
            </a:pPr>
            <a:r>
              <a:rPr lang="zh-CN" altLang="en-US" sz="2000" b="0" i="0" dirty="0">
                <a:solidFill>
                  <a:srgbClr val="000000">
                    <a:alpha val="100000"/>
                  </a:srgbClr>
                </a:solidFill>
                <a:latin typeface="楷体" panose="02010609060101010101" charset="-122"/>
                <a:ea typeface="楷体" panose="02010609060101010101" charset="-122"/>
              </a:rPr>
              <a:t>五个臣子。随文所指不同。</a:t>
            </a:r>
            <a:endParaRPr lang="zh-CN" altLang="en-US" sz="2000" b="0" i="0" dirty="0">
              <a:solidFill>
                <a:srgbClr val="000000">
                  <a:alpha val="100000"/>
                </a:srgbClr>
              </a:solidFill>
              <a:latin typeface="楷体" panose="02010609060101010101" charset="-122"/>
              <a:ea typeface="楷体" panose="02010609060101010101" charset="-122"/>
            </a:endParaRPr>
          </a:p>
          <a:p>
            <a:pPr marL="0" algn="l">
              <a:lnSpc>
                <a:spcPts val="2400"/>
              </a:lnSpc>
            </a:pPr>
            <a:r>
              <a:rPr lang="zh-CN" altLang="en-US" sz="2000" b="1" i="0" dirty="0">
                <a:solidFill>
                  <a:srgbClr val="000000">
                    <a:alpha val="100000"/>
                  </a:srgbClr>
                </a:solidFill>
                <a:latin typeface="楷体" panose="02010609060101010101" charset="-122"/>
                <a:ea typeface="楷体" panose="02010609060101010101" charset="-122"/>
              </a:rPr>
              <a:t>1.舜五臣。</a:t>
            </a:r>
            <a:endParaRPr lang="zh-CN" altLang="en-US" sz="2000" b="1" i="0" dirty="0">
              <a:solidFill>
                <a:srgbClr val="000000">
                  <a:alpha val="100000"/>
                </a:srgbClr>
              </a:solidFill>
              <a:latin typeface="楷体" panose="02010609060101010101" charset="-122"/>
              <a:ea typeface="楷体" panose="02010609060101010101" charset="-122"/>
            </a:endParaRPr>
          </a:p>
          <a:p>
            <a:pPr marL="0" algn="l">
              <a:lnSpc>
                <a:spcPts val="2400"/>
              </a:lnSpc>
            </a:pPr>
            <a:r>
              <a:rPr lang="zh-CN" altLang="en-US" sz="2000" b="0" i="0" dirty="0">
                <a:solidFill>
                  <a:srgbClr val="000000">
                    <a:alpha val="100000"/>
                  </a:srgbClr>
                </a:solidFill>
                <a:latin typeface="楷体" panose="02010609060101010101" charset="-122"/>
                <a:ea typeface="楷体" panose="02010609060101010101" charset="-122"/>
              </a:rPr>
              <a:t>舜有臣五人，而天下治。——《论语·泰伯》</a:t>
            </a:r>
            <a:endParaRPr lang="zh-CN" altLang="en-US" sz="2000" b="0" i="0" dirty="0">
              <a:solidFill>
                <a:srgbClr val="000000">
                  <a:alpha val="100000"/>
                </a:srgbClr>
              </a:solidFill>
              <a:latin typeface="楷体" panose="02010609060101010101" charset="-122"/>
              <a:ea typeface="楷体" panose="02010609060101010101" charset="-122"/>
            </a:endParaRPr>
          </a:p>
          <a:p>
            <a:pPr marL="0" algn="l">
              <a:lnSpc>
                <a:spcPts val="2400"/>
              </a:lnSpc>
            </a:pPr>
            <a:r>
              <a:rPr lang="zh-CN" altLang="en-US" sz="2000" b="0" i="0" dirty="0">
                <a:solidFill>
                  <a:srgbClr val="000000">
                    <a:alpha val="100000"/>
                  </a:srgbClr>
                </a:solidFill>
                <a:latin typeface="楷体" panose="02010609060101010101" charset="-122"/>
                <a:ea typeface="楷体" panose="02010609060101010101" charset="-122"/>
              </a:rPr>
              <a:t>然臣又惟尧、舜，圣君也，八凯、五臣，良佐也，犹广听刍荛之言者，盖为智者千虑，或有一失，愚者千虑，或有一得也。——《旧唐书·韦凑传》</a:t>
            </a:r>
            <a:endParaRPr lang="zh-CN" altLang="en-US" sz="2000" b="0" i="0" dirty="0">
              <a:solidFill>
                <a:srgbClr val="000000">
                  <a:alpha val="100000"/>
                </a:srgbClr>
              </a:solidFill>
              <a:latin typeface="楷体" panose="02010609060101010101" charset="-122"/>
              <a:ea typeface="楷体" panose="02010609060101010101" charset="-122"/>
            </a:endParaRPr>
          </a:p>
          <a:p>
            <a:pPr marL="0" algn="l">
              <a:lnSpc>
                <a:spcPts val="2400"/>
              </a:lnSpc>
            </a:pPr>
            <a:r>
              <a:rPr lang="zh-CN" altLang="en-US" sz="2000" b="1" i="0" dirty="0">
                <a:solidFill>
                  <a:srgbClr val="000000">
                    <a:alpha val="100000"/>
                  </a:srgbClr>
                </a:solidFill>
                <a:latin typeface="楷体" panose="02010609060101010101" charset="-122"/>
                <a:ea typeface="楷体" panose="02010609060101010101" charset="-122"/>
              </a:rPr>
              <a:t>2周文王五臣。</a:t>
            </a:r>
            <a:endParaRPr lang="zh-CN" altLang="en-US" sz="2000" b="1" i="0" dirty="0">
              <a:solidFill>
                <a:srgbClr val="000000">
                  <a:alpha val="100000"/>
                </a:srgbClr>
              </a:solidFill>
              <a:latin typeface="楷体" panose="02010609060101010101" charset="-122"/>
              <a:ea typeface="楷体" panose="02010609060101010101" charset="-122"/>
            </a:endParaRPr>
          </a:p>
          <a:p>
            <a:pPr marL="0" algn="l">
              <a:lnSpc>
                <a:spcPts val="2400"/>
              </a:lnSpc>
            </a:pPr>
            <a:r>
              <a:rPr lang="zh-CN" altLang="en-US" sz="2000" b="0" i="0" dirty="0">
                <a:solidFill>
                  <a:srgbClr val="000000">
                    <a:alpha val="100000"/>
                  </a:srgbClr>
                </a:solidFill>
                <a:latin typeface="楷体" panose="02010609060101010101" charset="-122"/>
                <a:ea typeface="楷体" panose="02010609060101010101" charset="-122"/>
              </a:rPr>
              <a:t>惟文王</a:t>
            </a:r>
            <a:r>
              <a:rPr lang="en-US" altLang="zh-CN" sz="2000" b="0" i="0" dirty="0">
                <a:solidFill>
                  <a:srgbClr val="000000">
                    <a:alpha val="100000"/>
                  </a:srgbClr>
                </a:solidFill>
                <a:latin typeface="楷体" panose="02010609060101010101" charset="-122"/>
                <a:ea typeface="楷体" panose="02010609060101010101" charset="-122"/>
              </a:rPr>
              <a:t>……</a:t>
            </a:r>
            <a:r>
              <a:rPr lang="zh-CN" altLang="en-US" sz="2000" b="0" i="0" dirty="0">
                <a:solidFill>
                  <a:srgbClr val="000000">
                    <a:alpha val="100000"/>
                  </a:srgbClr>
                </a:solidFill>
                <a:latin typeface="楷体" panose="02010609060101010101" charset="-122"/>
                <a:ea typeface="楷体" panose="02010609060101010101" charset="-122"/>
              </a:rPr>
              <a:t>亦惟有若虢叔，有若闳夭，有若散宜生，有若泰颠，有若南宫括。</a:t>
            </a:r>
            <a:r>
              <a:rPr lang="zh-CN" altLang="en-US" sz="2000" dirty="0">
                <a:solidFill>
                  <a:srgbClr val="000000">
                    <a:alpha val="100000"/>
                  </a:srgbClr>
                </a:solidFill>
                <a:latin typeface="楷体" panose="02010609060101010101" charset="-122"/>
                <a:ea typeface="楷体" panose="02010609060101010101" charset="-122"/>
                <a:sym typeface="+mn-ea"/>
              </a:rPr>
              <a:t>——</a:t>
            </a:r>
            <a:r>
              <a:rPr lang="zh-CN" altLang="en-US" sz="2000" b="0" i="0" dirty="0">
                <a:solidFill>
                  <a:srgbClr val="000000">
                    <a:alpha val="100000"/>
                  </a:srgbClr>
                </a:solidFill>
                <a:latin typeface="楷体" panose="02010609060101010101" charset="-122"/>
                <a:ea typeface="楷体" panose="02010609060101010101" charset="-122"/>
              </a:rPr>
              <a:t>《书·君奭》</a:t>
            </a:r>
            <a:endParaRPr lang="zh-CN" altLang="en-US" sz="2000" b="0" i="0" dirty="0">
              <a:solidFill>
                <a:srgbClr val="000000">
                  <a:alpha val="100000"/>
                </a:srgbClr>
              </a:solidFill>
              <a:latin typeface="楷体" panose="02010609060101010101" charset="-122"/>
              <a:ea typeface="楷体" panose="02010609060101010101" charset="-122"/>
            </a:endParaRPr>
          </a:p>
          <a:p>
            <a:pPr marL="0" algn="l">
              <a:lnSpc>
                <a:spcPts val="2400"/>
              </a:lnSpc>
            </a:pPr>
            <a:r>
              <a:rPr lang="zh-CN" altLang="en-US" sz="2000" b="1" i="0" dirty="0">
                <a:solidFill>
                  <a:srgbClr val="000000">
                    <a:alpha val="100000"/>
                  </a:srgbClr>
                </a:solidFill>
                <a:latin typeface="楷体" panose="02010609060101010101" charset="-122"/>
                <a:ea typeface="楷体" panose="02010609060101010101" charset="-122"/>
              </a:rPr>
              <a:t>3.周武王五臣。</a:t>
            </a:r>
            <a:endParaRPr lang="zh-CN" altLang="en-US" sz="2000" b="1" i="0" dirty="0">
              <a:solidFill>
                <a:srgbClr val="000000">
                  <a:alpha val="100000"/>
                </a:srgbClr>
              </a:solidFill>
              <a:latin typeface="楷体" panose="02010609060101010101" charset="-122"/>
              <a:ea typeface="楷体" panose="02010609060101010101" charset="-122"/>
            </a:endParaRPr>
          </a:p>
          <a:p>
            <a:pPr marL="0" algn="l">
              <a:lnSpc>
                <a:spcPts val="2400"/>
              </a:lnSpc>
            </a:pPr>
            <a:r>
              <a:rPr lang="zh-CN" altLang="en-US" sz="2000" b="0" i="0" dirty="0">
                <a:solidFill>
                  <a:srgbClr val="000000">
                    <a:alpha val="100000"/>
                  </a:srgbClr>
                </a:solidFill>
                <a:latin typeface="楷体" panose="02010609060101010101" charset="-122"/>
                <a:ea typeface="楷体" panose="02010609060101010101" charset="-122"/>
              </a:rPr>
              <a:t>五臣兹六，八元斯九。——《文选·王俭〈褚渊碑文〉》</a:t>
            </a:r>
            <a:endParaRPr lang="zh-CN" altLang="en-US" sz="2000" b="0" i="0" dirty="0">
              <a:solidFill>
                <a:srgbClr val="000000">
                  <a:alpha val="100000"/>
                </a:srgbClr>
              </a:solidFill>
              <a:latin typeface="楷体" panose="02010609060101010101" charset="-122"/>
              <a:ea typeface="楷体" panose="02010609060101010101" charset="-122"/>
            </a:endParaRPr>
          </a:p>
          <a:p>
            <a:pPr marL="0" algn="l">
              <a:lnSpc>
                <a:spcPts val="2400"/>
              </a:lnSpc>
            </a:pPr>
            <a:r>
              <a:rPr lang="zh-CN" altLang="en-US" sz="2000" b="1" i="0" dirty="0">
                <a:solidFill>
                  <a:srgbClr val="000000">
                    <a:alpha val="100000"/>
                  </a:srgbClr>
                </a:solidFill>
                <a:latin typeface="楷体" panose="02010609060101010101" charset="-122"/>
                <a:ea typeface="楷体" panose="02010609060101010101" charset="-122"/>
              </a:rPr>
              <a:t>4.晋文公五臣。</a:t>
            </a:r>
            <a:endParaRPr lang="zh-CN" altLang="en-US" sz="2000" b="1" i="0" dirty="0">
              <a:solidFill>
                <a:srgbClr val="000000">
                  <a:alpha val="100000"/>
                </a:srgbClr>
              </a:solidFill>
              <a:latin typeface="楷体" panose="02010609060101010101" charset="-122"/>
              <a:ea typeface="楷体" panose="02010609060101010101" charset="-122"/>
            </a:endParaRPr>
          </a:p>
          <a:p>
            <a:pPr marL="0" algn="l">
              <a:lnSpc>
                <a:spcPts val="2400"/>
              </a:lnSpc>
            </a:pPr>
            <a:r>
              <a:rPr lang="zh-CN" altLang="en-US" sz="2000" b="0" i="0" dirty="0">
                <a:solidFill>
                  <a:srgbClr val="000000">
                    <a:alpha val="100000"/>
                  </a:srgbClr>
                </a:solidFill>
                <a:latin typeface="楷体" panose="02010609060101010101" charset="-122"/>
                <a:ea typeface="楷体" panose="02010609060101010101" charset="-122"/>
              </a:rPr>
              <a:t>五臣显而重耳霸。——《文选·袁宏〈三国名臣序赞〉》</a:t>
            </a:r>
            <a:endParaRPr lang="zh-CN" altLang="en-US" sz="2000" b="0" i="0" dirty="0">
              <a:solidFill>
                <a:srgbClr val="000000">
                  <a:alpha val="100000"/>
                </a:srgbClr>
              </a:solidFill>
              <a:latin typeface="楷体" panose="02010609060101010101" charset="-122"/>
              <a:ea typeface="楷体" panose="02010609060101010101" charset="-122"/>
            </a:endParaRPr>
          </a:p>
          <a:p>
            <a:pPr marL="0" algn="l">
              <a:lnSpc>
                <a:spcPts val="2400"/>
              </a:lnSpc>
            </a:pPr>
            <a:r>
              <a:rPr lang="zh-CN" altLang="en-US" sz="2000" b="1" i="0" dirty="0">
                <a:solidFill>
                  <a:srgbClr val="000000">
                    <a:alpha val="100000"/>
                  </a:srgbClr>
                </a:solidFill>
                <a:latin typeface="楷体" panose="02010609060101010101" charset="-122"/>
                <a:ea typeface="楷体" panose="02010609060101010101" charset="-122"/>
              </a:rPr>
              <a:t>5.楚威王五臣</a:t>
            </a:r>
            <a:r>
              <a:rPr lang="zh-CN" altLang="en-US" sz="2000" b="0" i="0" dirty="0">
                <a:solidFill>
                  <a:srgbClr val="000000">
                    <a:alpha val="100000"/>
                  </a:srgbClr>
                </a:solidFill>
                <a:latin typeface="楷体" panose="02010609060101010101" charset="-122"/>
                <a:ea typeface="楷体" panose="02010609060101010101" charset="-122"/>
              </a:rPr>
              <a:t>：令尹子文、葉公子高、莫敖大心、棼冒勃蘇、蒙榖。</a:t>
            </a:r>
            <a:endParaRPr lang="zh-CN" altLang="en-US" sz="2000" b="0" i="0" dirty="0">
              <a:solidFill>
                <a:srgbClr val="000000">
                  <a:alpha val="100000"/>
                </a:srgbClr>
              </a:solidFill>
              <a:latin typeface="楷体" panose="02010609060101010101" charset="-122"/>
              <a:ea typeface="楷体" panose="02010609060101010101" charset="-122"/>
            </a:endParaRPr>
          </a:p>
          <a:p>
            <a:pPr marL="0" algn="l">
              <a:lnSpc>
                <a:spcPts val="2400"/>
              </a:lnSpc>
            </a:pPr>
            <a:r>
              <a:rPr lang="zh-CN" altLang="en-US" sz="2000" b="0" i="0" dirty="0">
                <a:solidFill>
                  <a:srgbClr val="000000">
                    <a:alpha val="100000"/>
                  </a:srgbClr>
                </a:solidFill>
                <a:latin typeface="楷体" panose="02010609060101010101" charset="-122"/>
                <a:ea typeface="楷体" panose="02010609060101010101" charset="-122"/>
              </a:rPr>
              <a:t>若君王诚好贤，此五臣者，皆可得而致之。</a:t>
            </a:r>
            <a:r>
              <a:rPr lang="zh-CN" altLang="en-US" sz="2000" dirty="0">
                <a:solidFill>
                  <a:srgbClr val="000000">
                    <a:alpha val="100000"/>
                  </a:srgbClr>
                </a:solidFill>
                <a:latin typeface="楷体" panose="02010609060101010101" charset="-122"/>
                <a:ea typeface="楷体" panose="02010609060101010101" charset="-122"/>
                <a:sym typeface="+mn-ea"/>
              </a:rPr>
              <a:t>——</a:t>
            </a:r>
            <a:r>
              <a:rPr lang="zh-CN" altLang="en-US" sz="2000" b="0" i="0" dirty="0">
                <a:solidFill>
                  <a:srgbClr val="000000">
                    <a:alpha val="100000"/>
                  </a:srgbClr>
                </a:solidFill>
                <a:latin typeface="楷体" panose="02010609060101010101" charset="-122"/>
                <a:ea typeface="楷体" panose="02010609060101010101" charset="-122"/>
              </a:rPr>
              <a:t>《战国策·楚策一》</a:t>
            </a:r>
            <a:endParaRPr lang="zh-CN" altLang="en-US" sz="2000" b="0" i="0" dirty="0">
              <a:solidFill>
                <a:srgbClr val="000000">
                  <a:alpha val="100000"/>
                </a:srgbClr>
              </a:solidFill>
              <a:latin typeface="楷体" panose="02010609060101010101" charset="-122"/>
              <a:ea typeface="楷体" panose="02010609060101010101" charset="-122"/>
            </a:endParaRPr>
          </a:p>
          <a:p>
            <a:pPr marL="0" algn="l">
              <a:lnSpc>
                <a:spcPts val="2400"/>
              </a:lnSpc>
            </a:pPr>
            <a:r>
              <a:rPr lang="zh-CN" altLang="en-US" sz="2000" b="1" i="0" dirty="0">
                <a:solidFill>
                  <a:srgbClr val="000000">
                    <a:alpha val="100000"/>
                  </a:srgbClr>
                </a:solidFill>
                <a:latin typeface="楷体" panose="02010609060101010101" charset="-122"/>
                <a:ea typeface="楷体" panose="02010609060101010101" charset="-122"/>
              </a:rPr>
              <a:t>6.南朝宋文帝五臣。</a:t>
            </a:r>
            <a:endParaRPr lang="zh-CN" altLang="en-US" sz="2000" b="1" i="0" dirty="0">
              <a:solidFill>
                <a:srgbClr val="000000">
                  <a:alpha val="100000"/>
                </a:srgbClr>
              </a:solidFill>
              <a:latin typeface="楷体" panose="02010609060101010101" charset="-122"/>
              <a:ea typeface="楷体" panose="02010609060101010101" charset="-122"/>
            </a:endParaRPr>
          </a:p>
          <a:p>
            <a:pPr marL="0" algn="l">
              <a:lnSpc>
                <a:spcPts val="2400"/>
              </a:lnSpc>
            </a:pPr>
            <a:r>
              <a:rPr lang="zh-CN" altLang="en-US" sz="2000" b="0" i="0" dirty="0">
                <a:solidFill>
                  <a:srgbClr val="000000">
                    <a:alpha val="100000"/>
                  </a:srgbClr>
                </a:solidFill>
                <a:latin typeface="楷体" panose="02010609060101010101" charset="-122"/>
                <a:ea typeface="楷体" panose="02010609060101010101" charset="-122"/>
              </a:rPr>
              <a:t>太祖即位，(谢弘微)为黄门侍郎，与王华、王昙首、殷景仁、刘湛等号五臣。——《宋书·谢弘微传》</a:t>
            </a:r>
            <a:endParaRPr lang="zh-CN" altLang="en-US" sz="2000" b="0" i="0" dirty="0">
              <a:solidFill>
                <a:srgbClr val="000000">
                  <a:alpha val="100000"/>
                </a:srgbClr>
              </a:solidFill>
              <a:latin typeface="楷体" panose="02010609060101010101" charset="-122"/>
              <a:ea typeface="楷体" panose="02010609060101010101" charset="-122"/>
            </a:endParaRPr>
          </a:p>
          <a:p>
            <a:pPr marL="0" algn="l">
              <a:lnSpc>
                <a:spcPts val="2400"/>
              </a:lnSpc>
            </a:pPr>
            <a:r>
              <a:rPr lang="zh-CN" altLang="en-US" sz="2000" b="0" i="0" dirty="0">
                <a:solidFill>
                  <a:srgbClr val="000000">
                    <a:alpha val="100000"/>
                  </a:srgbClr>
                </a:solidFill>
                <a:latin typeface="楷体" panose="02010609060101010101" charset="-122"/>
                <a:ea typeface="楷体" panose="02010609060101010101" charset="-122"/>
              </a:rPr>
              <a:t>7.指注释《文选》的唐代吕向、吕延济、刘良、张铣、李周翰。</a:t>
            </a:r>
            <a:endParaRPr lang="zh-CN" altLang="en-US" sz="2000" b="0" i="0" dirty="0">
              <a:solidFill>
                <a:srgbClr val="000000">
                  <a:alpha val="100000"/>
                </a:srgbClr>
              </a:solidFill>
              <a:latin typeface="楷体" panose="02010609060101010101" charset="-122"/>
              <a:ea typeface="楷体" panose="02010609060101010101" charset="-122"/>
            </a:endParaRPr>
          </a:p>
          <a:p>
            <a:pPr marL="0" algn="l">
              <a:lnSpc>
                <a:spcPts val="2400"/>
              </a:lnSpc>
            </a:pPr>
            <a:r>
              <a:rPr lang="zh-CN" altLang="en-US" sz="2000" b="0" i="0" dirty="0">
                <a:solidFill>
                  <a:srgbClr val="000000">
                    <a:alpha val="100000"/>
                  </a:srgbClr>
                </a:solidFill>
                <a:latin typeface="楷体" panose="02010609060101010101" charset="-122"/>
                <a:ea typeface="楷体" panose="02010609060101010101" charset="-122"/>
              </a:rPr>
              <a:t>(吕向)尝以李善释《文选》为繁酿，与吕延济、刘良、张铣、李周翰等更为诂解，时号《五臣注》。</a:t>
            </a:r>
            <a:endParaRPr lang="zh-CN" altLang="en-US" sz="2000" b="0" i="0" dirty="0">
              <a:solidFill>
                <a:srgbClr val="000000">
                  <a:alpha val="100000"/>
                </a:srgbClr>
              </a:solidFill>
              <a:latin typeface="楷体" panose="02010609060101010101" charset="-122"/>
              <a:ea typeface="楷体" panose="02010609060101010101" charset="-122"/>
            </a:endParaRPr>
          </a:p>
          <a:p>
            <a:pPr marL="0" algn="l">
              <a:lnSpc>
                <a:spcPts val="2400"/>
              </a:lnSpc>
            </a:pPr>
            <a:r>
              <a:rPr lang="zh-CN" altLang="en-US" sz="2000" b="0" i="0" dirty="0">
                <a:solidFill>
                  <a:srgbClr val="000000">
                    <a:alpha val="100000"/>
                  </a:srgbClr>
                </a:solidFill>
                <a:latin typeface="楷体" panose="02010609060101010101" charset="-122"/>
                <a:ea typeface="楷体" panose="02010609060101010101" charset="-122"/>
              </a:rPr>
              <a:t>                                                          ——《新唐书·文艺传中·吕向》</a:t>
            </a:r>
            <a:endParaRPr lang="zh-CN" altLang="en-US" sz="2000" b="0" i="0" dirty="0">
              <a:solidFill>
                <a:srgbClr val="000000">
                  <a:alpha val="100000"/>
                </a:srgbClr>
              </a:solidFill>
              <a:latin typeface="楷体" panose="02010609060101010101" charset="-122"/>
              <a:ea typeface="楷体" panose="02010609060101010101" charset="-122"/>
            </a:endParaRPr>
          </a:p>
        </p:txBody>
      </p:sp>
      <p:sp>
        <p:nvSpPr>
          <p:cNvPr id="6" name="文本4"/>
          <p:cNvSpPr txBox="1"/>
          <p:nvPr/>
        </p:nvSpPr>
        <p:spPr>
          <a:xfrm>
            <a:off x="317415" y="177624"/>
            <a:ext cx="4858895" cy="693356"/>
          </a:xfrm>
          <a:prstGeom prst="rect">
            <a:avLst/>
          </a:prstGeom>
          <a:noFill/>
        </p:spPr>
        <p:txBody>
          <a:bodyPr anchor="t"/>
          <a:lstStyle/>
          <a:p>
            <a:pPr marL="0" algn="l"/>
            <a:r>
              <a:rPr lang="zh-CN" altLang="en-US" sz="2600" b="1" i="0" dirty="0">
                <a:solidFill>
                  <a:srgbClr val="FF0000">
                    <a:alpha val="100000"/>
                  </a:srgbClr>
                </a:solidFill>
                <a:latin typeface="仿宋" panose="02010609060101010101" charset="-122"/>
                <a:ea typeface="仿宋" panose="02010609060101010101" charset="-122"/>
              </a:rPr>
              <a:t>“五臣”</a:t>
            </a:r>
            <a:endParaRPr lang="zh-CN" altLang="en-US" sz="2600" b="1" i="0" dirty="0">
              <a:solidFill>
                <a:srgbClr val="FF0000">
                  <a:alpha val="100000"/>
                </a:srgbClr>
              </a:solidFill>
              <a:latin typeface="仿宋" panose="02010609060101010101" charset="-122"/>
              <a:ea typeface="仿宋" panose="02010609060101010101"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形状1"/>
          <p:cNvSpPr txBox="1"/>
          <p:nvPr/>
        </p:nvSpPr>
        <p:spPr>
          <a:xfrm>
            <a:off x="163630" y="612486"/>
            <a:ext cx="2159051" cy="4339590"/>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3" name="组合1"/>
          <p:cNvGrpSpPr/>
          <p:nvPr/>
        </p:nvGrpSpPr>
        <p:grpSpPr>
          <a:xfrm>
            <a:off x="434359" y="93736"/>
            <a:ext cx="954629" cy="433421"/>
            <a:chOff x="0" y="0"/>
            <a:chExt cx="954629" cy="433421"/>
          </a:xfrm>
        </p:grpSpPr>
        <p:sp>
          <p:nvSpPr>
            <p:cNvPr id="4" name="形状4"/>
            <p:cNvSpPr txBox="1"/>
            <p:nvPr/>
          </p:nvSpPr>
          <p:spPr>
            <a:xfrm>
              <a:off x="3810" y="49530"/>
              <a:ext cx="950819" cy="338554"/>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5" name="文本6"/>
            <p:cNvSpPr txBox="1"/>
            <p:nvPr/>
          </p:nvSpPr>
          <p:spPr>
            <a:xfrm>
              <a:off x="0" y="0"/>
              <a:ext cx="950819" cy="433421"/>
            </a:xfrm>
            <a:prstGeom prst="rect">
              <a:avLst/>
            </a:prstGeom>
            <a:noFill/>
          </p:spPr>
          <p:txBody>
            <a:bodyPr anchor="t"/>
            <a:lstStyle/>
            <a:p>
              <a:pPr marL="0" algn="l">
                <a:lnSpc>
                  <a:spcPts val="1900"/>
                </a:lnSpc>
              </a:pPr>
              <a:r>
                <a:rPr lang="zh-CN" altLang="en-US" sz="1600" b="0" i="0" dirty="0">
                  <a:solidFill>
                    <a:srgbClr val="152340">
                      <a:alpha val="100000"/>
                    </a:srgbClr>
                  </a:solidFill>
                  <a:latin typeface="汉仪雅酷黑 65W" panose="020B0604020202020204" charset="-122"/>
                  <a:ea typeface="汉仪雅酷黑 65W" panose="020B0604020202020204" charset="-122"/>
                </a:rPr>
                <a:t>文 本二</a:t>
              </a:r>
              <a:endParaRPr lang="zh-CN" altLang="en-US" sz="1600" b="0" i="0" dirty="0">
                <a:solidFill>
                  <a:srgbClr val="152340">
                    <a:alpha val="100000"/>
                  </a:srgbClr>
                </a:solidFill>
                <a:latin typeface="汉仪雅酷黑 65W" panose="020B0604020202020204" charset="-122"/>
                <a:ea typeface="汉仪雅酷黑 65W" panose="020B0604020202020204" charset="-122"/>
              </a:endParaRPr>
            </a:p>
          </p:txBody>
        </p:sp>
      </p:grpSp>
      <p:sp>
        <p:nvSpPr>
          <p:cNvPr id="6" name="形状2"/>
          <p:cNvSpPr txBox="1"/>
          <p:nvPr/>
        </p:nvSpPr>
        <p:spPr>
          <a:xfrm>
            <a:off x="2329177" y="218237"/>
            <a:ext cx="9581121" cy="4739716"/>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7" name="组合2"/>
          <p:cNvGrpSpPr/>
          <p:nvPr/>
        </p:nvGrpSpPr>
        <p:grpSpPr>
          <a:xfrm>
            <a:off x="2676458" y="16774"/>
            <a:ext cx="828675" cy="433421"/>
            <a:chOff x="0" y="0"/>
            <a:chExt cx="828675" cy="433421"/>
          </a:xfrm>
        </p:grpSpPr>
        <p:sp>
          <p:nvSpPr>
            <p:cNvPr id="8" name="形状5"/>
            <p:cNvSpPr txBox="1"/>
            <p:nvPr/>
          </p:nvSpPr>
          <p:spPr>
            <a:xfrm>
              <a:off x="3810" y="49530"/>
              <a:ext cx="82486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9" name="文本7"/>
            <p:cNvSpPr txBox="1"/>
            <p:nvPr/>
          </p:nvSpPr>
          <p:spPr>
            <a:xfrm>
              <a:off x="0" y="0"/>
              <a:ext cx="824865" cy="433421"/>
            </a:xfrm>
            <a:prstGeom prst="rect">
              <a:avLst/>
            </a:prstGeom>
            <a:noFill/>
          </p:spPr>
          <p:txBody>
            <a:bodyPr anchor="t"/>
            <a:lstStyle/>
            <a:p>
              <a:pPr marL="0" algn="ctr">
                <a:lnSpc>
                  <a:spcPts val="1900"/>
                </a:lnSpc>
              </a:pPr>
              <a:r>
                <a:rPr lang="zh-CN" altLang="en-US" sz="1600" b="0" i="0" dirty="0">
                  <a:solidFill>
                    <a:srgbClr val="152340">
                      <a:alpha val="100000"/>
                    </a:srgbClr>
                  </a:solidFill>
                  <a:latin typeface="汉仪雅酷黑 65W" panose="020B0604020202020204" charset="-122"/>
                  <a:ea typeface="汉仪雅酷黑 65W" panose="020B0604020202020204" charset="-122"/>
                </a:rPr>
                <a:t>注 释</a:t>
              </a:r>
              <a:endParaRPr lang="zh-CN" altLang="en-US" sz="1600" b="0" i="0" dirty="0">
                <a:solidFill>
                  <a:srgbClr val="152340">
                    <a:alpha val="100000"/>
                  </a:srgbClr>
                </a:solidFill>
                <a:latin typeface="汉仪雅酷黑 65W" panose="020B0604020202020204" charset="-122"/>
                <a:ea typeface="汉仪雅酷黑 65W" panose="020B0604020202020204" charset="-122"/>
              </a:endParaRPr>
            </a:p>
          </p:txBody>
        </p:sp>
      </p:grpSp>
      <p:sp>
        <p:nvSpPr>
          <p:cNvPr id="10" name="形状3"/>
          <p:cNvSpPr txBox="1"/>
          <p:nvPr/>
        </p:nvSpPr>
        <p:spPr>
          <a:xfrm>
            <a:off x="245202" y="5350564"/>
            <a:ext cx="11658600" cy="721004"/>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11" name="组合3"/>
          <p:cNvGrpSpPr/>
          <p:nvPr/>
        </p:nvGrpSpPr>
        <p:grpSpPr>
          <a:xfrm>
            <a:off x="604790" y="4957829"/>
            <a:ext cx="784225" cy="433421"/>
            <a:chOff x="0" y="0"/>
            <a:chExt cx="784225" cy="433421"/>
          </a:xfrm>
        </p:grpSpPr>
        <p:sp>
          <p:nvSpPr>
            <p:cNvPr id="12" name="形状6"/>
            <p:cNvSpPr txBox="1"/>
            <p:nvPr/>
          </p:nvSpPr>
          <p:spPr>
            <a:xfrm>
              <a:off x="3810" y="49530"/>
              <a:ext cx="78041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3" name="文本8"/>
            <p:cNvSpPr txBox="1"/>
            <p:nvPr/>
          </p:nvSpPr>
          <p:spPr>
            <a:xfrm>
              <a:off x="0" y="0"/>
              <a:ext cx="780415" cy="433421"/>
            </a:xfrm>
            <a:prstGeom prst="rect">
              <a:avLst/>
            </a:prstGeom>
            <a:noFill/>
          </p:spPr>
          <p:txBody>
            <a:bodyPr anchor="t"/>
            <a:lstStyle/>
            <a:p>
              <a:pPr marL="0" algn="l">
                <a:lnSpc>
                  <a:spcPts val="1900"/>
                </a:lnSpc>
              </a:pPr>
              <a:r>
                <a:rPr lang="zh-CN" altLang="en-US" sz="1600" b="0" i="0" dirty="0">
                  <a:solidFill>
                    <a:srgbClr val="152340">
                      <a:alpha val="100000"/>
                    </a:srgbClr>
                  </a:solidFill>
                  <a:latin typeface="汉仪雅酷黑 65W" panose="020B0604020202020204" charset="-122"/>
                  <a:ea typeface="汉仪雅酷黑 65W" panose="020B0604020202020204" charset="-122"/>
                </a:rPr>
                <a:t>译 文</a:t>
              </a:r>
              <a:endParaRPr lang="zh-CN" altLang="en-US" sz="1600" b="0" i="0" dirty="0">
                <a:solidFill>
                  <a:srgbClr val="152340">
                    <a:alpha val="100000"/>
                  </a:srgbClr>
                </a:solidFill>
                <a:latin typeface="汉仪雅酷黑 65W" panose="020B0604020202020204" charset="-122"/>
                <a:ea typeface="汉仪雅酷黑 65W" panose="020B0604020202020204" charset="-122"/>
              </a:endParaRPr>
            </a:p>
          </p:txBody>
        </p:sp>
      </p:grpSp>
      <p:sp>
        <p:nvSpPr>
          <p:cNvPr id="14" name="文本1"/>
          <p:cNvSpPr txBox="1"/>
          <p:nvPr/>
        </p:nvSpPr>
        <p:spPr>
          <a:xfrm>
            <a:off x="344170" y="17780"/>
            <a:ext cx="2332355" cy="589280"/>
          </a:xfrm>
          <a:prstGeom prst="rect">
            <a:avLst/>
          </a:prstGeom>
          <a:noFill/>
        </p:spPr>
        <p:txBody>
          <a:bodyPr anchor="t"/>
          <a:lstStyle/>
          <a:p>
            <a:pPr marL="0" algn="l"/>
          </a:p>
        </p:txBody>
      </p:sp>
      <p:sp>
        <p:nvSpPr>
          <p:cNvPr id="15" name="文本2"/>
          <p:cNvSpPr txBox="1"/>
          <p:nvPr/>
        </p:nvSpPr>
        <p:spPr>
          <a:xfrm>
            <a:off x="238982" y="527180"/>
            <a:ext cx="2083594" cy="3319462"/>
          </a:xfrm>
          <a:prstGeom prst="rect">
            <a:avLst/>
          </a:prstGeom>
          <a:noFill/>
        </p:spPr>
        <p:txBody>
          <a:bodyPr anchor="t"/>
          <a:lstStyle/>
          <a:p>
            <a:pPr marL="0" algn="l"/>
            <a:r>
              <a:rPr lang="zh-CN" altLang="en-US" sz="2400" b="0" i="0" dirty="0">
                <a:solidFill>
                  <a:srgbClr val="1E1E1E">
                    <a:alpha val="100000"/>
                  </a:srgbClr>
                </a:solidFill>
                <a:latin typeface="楷体" panose="02010609060101010101" charset="-122"/>
                <a:ea typeface="楷体" panose="02010609060101010101" charset="-122"/>
              </a:rPr>
              <a:t>而</a:t>
            </a:r>
            <a:r>
              <a:rPr lang="zh-CN" altLang="en-US" sz="2400" b="0" i="0" dirty="0">
                <a:solidFill>
                  <a:srgbClr val="FF0000">
                    <a:alpha val="100000"/>
                  </a:srgbClr>
                </a:solidFill>
                <a:latin typeface="楷体" panose="02010609060101010101" charset="-122"/>
                <a:ea typeface="楷体" panose="02010609060101010101" charset="-122"/>
              </a:rPr>
              <a:t>中允</a:t>
            </a:r>
            <a:r>
              <a:rPr lang="zh-CN" altLang="en-US" sz="2400" b="0" i="0" dirty="0">
                <a:solidFill>
                  <a:srgbClr val="1E1E1E">
                    <a:alpha val="100000"/>
                  </a:srgbClr>
                </a:solidFill>
                <a:latin typeface="楷体" panose="02010609060101010101" charset="-122"/>
                <a:ea typeface="楷体" panose="02010609060101010101" charset="-122"/>
              </a:rPr>
              <a:t>高启愚至以“</a:t>
            </a:r>
            <a:r>
              <a:rPr lang="zh-CN" altLang="en-US" sz="2400" b="0" i="0" dirty="0">
                <a:solidFill>
                  <a:srgbClr val="FF0000">
                    <a:alpha val="100000"/>
                  </a:srgbClr>
                </a:solidFill>
                <a:latin typeface="楷体" panose="02010609060101010101" charset="-122"/>
                <a:ea typeface="楷体" panose="02010609060101010101" charset="-122"/>
              </a:rPr>
              <a:t>舜亦以命禹</a:t>
            </a:r>
            <a:r>
              <a:rPr lang="zh-CN" altLang="en-US" sz="2400" b="0" i="0" dirty="0">
                <a:solidFill>
                  <a:srgbClr val="1E1E1E">
                    <a:alpha val="100000"/>
                  </a:srgbClr>
                </a:solidFill>
                <a:latin typeface="楷体" panose="02010609060101010101" charset="-122"/>
                <a:ea typeface="楷体" panose="02010609060101010101" charset="-122"/>
              </a:rPr>
              <a:t>”题试士，当时</a:t>
            </a:r>
            <a:r>
              <a:rPr lang="zh-CN" altLang="en-US" sz="2400" b="0" i="0" dirty="0">
                <a:solidFill>
                  <a:srgbClr val="FF0000">
                    <a:alpha val="100000"/>
                  </a:srgbClr>
                </a:solidFill>
                <a:latin typeface="楷体" panose="02010609060101010101" charset="-122"/>
                <a:ea typeface="楷体" panose="02010609060101010101" charset="-122"/>
              </a:rPr>
              <a:t>目为劝进</a:t>
            </a:r>
            <a:r>
              <a:rPr lang="zh-CN" altLang="en-US" sz="2400" b="0" i="0" dirty="0">
                <a:solidFill>
                  <a:srgbClr val="1E1E1E">
                    <a:alpha val="100000"/>
                  </a:srgbClr>
                </a:solidFill>
                <a:latin typeface="楷体" panose="02010609060101010101" charset="-122"/>
                <a:ea typeface="楷体" panose="02010609060101010101" charset="-122"/>
              </a:rPr>
              <a:t>。居正卒，</a:t>
            </a:r>
            <a:r>
              <a:rPr lang="zh-CN" altLang="en-US" sz="2400" b="0" i="0" dirty="0">
                <a:solidFill>
                  <a:srgbClr val="FF0000">
                    <a:alpha val="100000"/>
                  </a:srgbClr>
                </a:solidFill>
                <a:latin typeface="楷体" panose="02010609060101010101" charset="-122"/>
                <a:ea typeface="楷体" panose="02010609060101010101" charset="-122"/>
              </a:rPr>
              <a:t>馀威</a:t>
            </a:r>
            <a:r>
              <a:rPr lang="zh-CN" altLang="en-US" sz="2400" b="0" i="0" dirty="0">
                <a:solidFill>
                  <a:srgbClr val="1E1E1E">
                    <a:alpha val="100000"/>
                  </a:srgbClr>
                </a:solidFill>
                <a:latin typeface="楷体" panose="02010609060101010101" charset="-122"/>
                <a:ea typeface="楷体" panose="02010609060101010101" charset="-122"/>
              </a:rPr>
              <a:t>尚在，</a:t>
            </a:r>
            <a:r>
              <a:rPr lang="zh-CN" altLang="en-US" sz="2400" b="0" i="0" dirty="0">
                <a:solidFill>
                  <a:srgbClr val="FF0000">
                    <a:alpha val="100000"/>
                  </a:srgbClr>
                </a:solidFill>
                <a:latin typeface="楷体" panose="02010609060101010101" charset="-122"/>
                <a:ea typeface="楷体" panose="02010609060101010101" charset="-122"/>
              </a:rPr>
              <a:t>言官</a:t>
            </a:r>
            <a:r>
              <a:rPr lang="zh-CN" altLang="en-US" sz="2400" b="0" i="0" dirty="0">
                <a:solidFill>
                  <a:srgbClr val="1E1E1E">
                    <a:alpha val="100000"/>
                  </a:srgbClr>
                </a:solidFill>
                <a:latin typeface="楷体" panose="02010609060101010101" charset="-122"/>
                <a:ea typeface="楷体" panose="02010609060101010101" charset="-122"/>
              </a:rPr>
              <a:t>奏事，尚称</a:t>
            </a:r>
            <a:r>
              <a:rPr lang="zh-CN" altLang="en-US" sz="2400" b="0" i="0" dirty="0">
                <a:solidFill>
                  <a:srgbClr val="FF0000">
                    <a:alpha val="100000"/>
                  </a:srgbClr>
                </a:solidFill>
                <a:latin typeface="楷体" panose="02010609060101010101" charset="-122"/>
                <a:ea typeface="楷体" panose="02010609060101010101" charset="-122"/>
              </a:rPr>
              <a:t>先太师</a:t>
            </a:r>
            <a:r>
              <a:rPr lang="zh-CN" altLang="en-US" sz="2400" b="0" i="0" dirty="0">
                <a:solidFill>
                  <a:srgbClr val="1E1E1E">
                    <a:alpha val="100000"/>
                  </a:srgbClr>
                </a:solidFill>
                <a:latin typeface="楷体" panose="02010609060101010101" charset="-122"/>
                <a:ea typeface="楷体" panose="02010609060101010101" charset="-122"/>
              </a:rPr>
              <a:t>。</a:t>
            </a:r>
            <a:endParaRPr lang="zh-CN" altLang="en-US" sz="2400" b="0" i="0" dirty="0">
              <a:solidFill>
                <a:srgbClr val="1E1E1E">
                  <a:alpha val="100000"/>
                </a:srgbClr>
              </a:solidFill>
              <a:latin typeface="楷体" panose="02010609060101010101" charset="-122"/>
              <a:ea typeface="楷体" panose="02010609060101010101" charset="-122"/>
            </a:endParaRPr>
          </a:p>
        </p:txBody>
      </p:sp>
      <p:sp>
        <p:nvSpPr>
          <p:cNvPr id="16" name="文本3"/>
          <p:cNvSpPr txBox="1"/>
          <p:nvPr/>
        </p:nvSpPr>
        <p:spPr>
          <a:xfrm>
            <a:off x="2322728" y="217913"/>
            <a:ext cx="9492710" cy="6274594"/>
          </a:xfrm>
          <a:prstGeom prst="rect">
            <a:avLst/>
          </a:prstGeom>
          <a:noFill/>
        </p:spPr>
        <p:txBody>
          <a:bodyPr anchor="t"/>
          <a:lstStyle/>
          <a:p>
            <a:pPr marL="0" algn="l"/>
            <a:r>
              <a:rPr lang="zh-CN" altLang="en-US" sz="2000" b="1" i="0" dirty="0">
                <a:solidFill>
                  <a:srgbClr val="000000">
                    <a:alpha val="100000"/>
                  </a:srgbClr>
                </a:solidFill>
                <a:latin typeface="楷体" panose="02010609060101010101" charset="-122"/>
                <a:ea typeface="楷体" panose="02010609060101010101" charset="-122"/>
              </a:rPr>
              <a:t>中允：官名，全称为太子中允。东汉始置，为太子属官，职在中庶子下、洗马之上。掌侍从礼仪驳正启奏等事。汉制，太子五日一朝，其非朝日，则使仆及中允朝，请向起居。唐代于太子左春坊置二人，正五品下，位在左庶子下，为左春坊副长官，与庶子共掌侍从礼仪、驳正启奏，总司经、典膳、药藏、内直、典设、宫门六局。凡令书下，则与庶子等画诺、复审、更写印署、送詹事府。若庶子缺，则监封题，职拟黄门侍郎。唐高宗时曾改中允为左赞善大夫，中舍人为右赞善大夫。宋代太子中允作为官阶，转太常丞，特旨转秘书郎、著作郎、宗正丞。其后辽朝等曾置。元亦曾置。明代始于左、右春坊皆称中允，有左中允、右中允之别。</a:t>
            </a:r>
            <a:endParaRPr lang="zh-CN" altLang="en-US" sz="2000" b="1" i="0" dirty="0">
              <a:solidFill>
                <a:srgbClr val="000000">
                  <a:alpha val="100000"/>
                </a:srgbClr>
              </a:solidFill>
              <a:latin typeface="楷体" panose="02010609060101010101" charset="-122"/>
              <a:ea typeface="楷体" panose="02010609060101010101" charset="-122"/>
            </a:endParaRPr>
          </a:p>
          <a:p>
            <a:pPr marL="0" algn="l"/>
            <a:r>
              <a:rPr lang="zh-CN" altLang="en-US" sz="2000" b="1" i="0" dirty="0">
                <a:solidFill>
                  <a:srgbClr val="000000">
                    <a:alpha val="100000"/>
                  </a:srgbClr>
                </a:solidFill>
                <a:latin typeface="楷体" panose="02010609060101010101" charset="-122"/>
                <a:ea typeface="楷体" panose="02010609060101010101" charset="-122"/>
              </a:rPr>
              <a:t>目为：看作。</a:t>
            </a:r>
            <a:endParaRPr lang="zh-CN" altLang="en-US" sz="2000" b="1" i="0" dirty="0">
              <a:solidFill>
                <a:srgbClr val="000000">
                  <a:alpha val="100000"/>
                </a:srgbClr>
              </a:solidFill>
              <a:latin typeface="楷体" panose="02010609060101010101" charset="-122"/>
              <a:ea typeface="楷体" panose="02010609060101010101" charset="-122"/>
            </a:endParaRPr>
          </a:p>
          <a:p>
            <a:pPr marL="0" algn="l"/>
            <a:r>
              <a:rPr lang="zh-CN" altLang="en-US" sz="2000" b="1" i="0" dirty="0">
                <a:solidFill>
                  <a:srgbClr val="000000">
                    <a:alpha val="100000"/>
                  </a:srgbClr>
                </a:solidFill>
                <a:latin typeface="楷体" panose="02010609060101010101" charset="-122"/>
                <a:ea typeface="楷体" panose="02010609060101010101" charset="-122"/>
              </a:rPr>
              <a:t>劝进：劝说实际上已经掌握政权或者有意做皇帝的人做皇帝。</a:t>
            </a:r>
            <a:endParaRPr lang="zh-CN" altLang="en-US" sz="2000" b="1" i="0" dirty="0">
              <a:solidFill>
                <a:srgbClr val="000000">
                  <a:alpha val="100000"/>
                </a:srgbClr>
              </a:solidFill>
              <a:latin typeface="楷体" panose="02010609060101010101" charset="-122"/>
              <a:ea typeface="楷体" panose="02010609060101010101" charset="-122"/>
            </a:endParaRPr>
          </a:p>
          <a:p>
            <a:pPr marL="0" algn="l"/>
            <a:r>
              <a:rPr lang="zh-CN" altLang="en-US" sz="2000" b="1" i="0" dirty="0">
                <a:solidFill>
                  <a:srgbClr val="000000">
                    <a:alpha val="100000"/>
                  </a:srgbClr>
                </a:solidFill>
                <a:latin typeface="楷体" panose="02010609060101010101" charset="-122"/>
                <a:ea typeface="楷体" panose="02010609060101010101" charset="-122"/>
              </a:rPr>
              <a:t>馀威：剩余的威力。</a:t>
            </a:r>
            <a:endParaRPr lang="zh-CN" altLang="en-US" sz="2000" b="1" i="0" dirty="0">
              <a:solidFill>
                <a:srgbClr val="000000">
                  <a:alpha val="100000"/>
                </a:srgbClr>
              </a:solidFill>
              <a:latin typeface="楷体" panose="02010609060101010101" charset="-122"/>
              <a:ea typeface="楷体" panose="02010609060101010101" charset="-122"/>
            </a:endParaRPr>
          </a:p>
          <a:p>
            <a:pPr marL="0" algn="l"/>
            <a:r>
              <a:rPr lang="zh-CN" altLang="en-US" sz="2000" b="1" i="0" dirty="0">
                <a:solidFill>
                  <a:srgbClr val="000000">
                    <a:alpha val="100000"/>
                  </a:srgbClr>
                </a:solidFill>
                <a:latin typeface="楷体" panose="02010609060101010101" charset="-122"/>
                <a:ea typeface="楷体" panose="02010609060101010101" charset="-122"/>
              </a:rPr>
              <a:t>言官：古代封建官僚结构的一个较重要的构成部分。他们主要负责监督与上谏。言官的权力算是比较大的。特别是在明朝，言官甚至令皇帝都无可奈何。‌</a:t>
            </a:r>
            <a:endParaRPr lang="zh-CN" altLang="en-US" sz="2000" b="1" i="0" dirty="0">
              <a:solidFill>
                <a:srgbClr val="000000">
                  <a:alpha val="100000"/>
                </a:srgbClr>
              </a:solidFill>
              <a:latin typeface="楷体" panose="02010609060101010101" charset="-122"/>
              <a:ea typeface="楷体" panose="02010609060101010101" charset="-122"/>
            </a:endParaRPr>
          </a:p>
          <a:p>
            <a:pPr marL="0" algn="l"/>
            <a:r>
              <a:rPr lang="zh-CN" altLang="en-US" sz="2000" b="1" i="0" dirty="0">
                <a:solidFill>
                  <a:srgbClr val="000000">
                    <a:alpha val="100000"/>
                  </a:srgbClr>
                </a:solidFill>
                <a:latin typeface="楷体" panose="02010609060101010101" charset="-122"/>
                <a:ea typeface="楷体" panose="02010609060101010101" charset="-122"/>
              </a:rPr>
              <a:t>先太师：是对已故太师的尊称，表示对德高望重的老前辈的敬仰和怀念。</a:t>
            </a:r>
            <a:endParaRPr lang="zh-CN" altLang="en-US" sz="2000" b="1" i="0" dirty="0">
              <a:solidFill>
                <a:srgbClr val="000000">
                  <a:alpha val="100000"/>
                </a:srgbClr>
              </a:solidFill>
              <a:latin typeface="楷体" panose="02010609060101010101" charset="-122"/>
              <a:ea typeface="楷体" panose="02010609060101010101" charset="-122"/>
            </a:endParaRPr>
          </a:p>
          <a:p>
            <a:pPr marL="0" algn="l"/>
          </a:p>
          <a:p>
            <a:pPr marL="0" algn="l"/>
          </a:p>
          <a:p>
            <a:pPr marL="0" algn="l"/>
          </a:p>
          <a:p>
            <a:pPr marL="0" algn="l"/>
          </a:p>
          <a:p>
            <a:pPr marL="0" algn="l"/>
          </a:p>
          <a:p>
            <a:pPr marL="0" algn="l"/>
          </a:p>
        </p:txBody>
      </p:sp>
      <p:sp>
        <p:nvSpPr>
          <p:cNvPr id="17" name="文本4"/>
          <p:cNvSpPr txBox="1"/>
          <p:nvPr/>
        </p:nvSpPr>
        <p:spPr>
          <a:xfrm>
            <a:off x="411670" y="5344220"/>
            <a:ext cx="11575752" cy="1450962"/>
          </a:xfrm>
          <a:prstGeom prst="rect">
            <a:avLst/>
          </a:prstGeom>
          <a:noFill/>
        </p:spPr>
        <p:txBody>
          <a:bodyPr anchor="t"/>
          <a:lstStyle/>
          <a:p>
            <a:pPr marL="0" algn="l"/>
            <a:r>
              <a:rPr lang="zh-CN" altLang="en-US" sz="2200" b="1" i="0" dirty="0">
                <a:solidFill>
                  <a:srgbClr val="000000">
                    <a:alpha val="100000"/>
                  </a:srgbClr>
                </a:solidFill>
                <a:latin typeface="楷体" panose="02010609060101010101" charset="-122"/>
                <a:ea typeface="楷体" panose="02010609060101010101" charset="-122"/>
              </a:rPr>
              <a:t>而中允高启愚甚至在科举考试中以“舜亦以命禹”为题，当时人们把这视为劝进的意思。张居正死后，他的余威还在，言官上奏事情时，还称他为“先太师”。</a:t>
            </a:r>
            <a:endParaRPr lang="zh-CN" altLang="en-US" sz="2200" b="1" i="0" dirty="0">
              <a:solidFill>
                <a:srgbClr val="000000">
                  <a:alpha val="100000"/>
                </a:srgbClr>
              </a:solidFill>
              <a:latin typeface="楷体" panose="02010609060101010101" charset="-122"/>
              <a:ea typeface="楷体" panose="02010609060101010101" charset="-122"/>
            </a:endParaRPr>
          </a:p>
        </p:txBody>
      </p:sp>
      <p:sp>
        <p:nvSpPr>
          <p:cNvPr id="18" name="文本5"/>
          <p:cNvSpPr txBox="1"/>
          <p:nvPr/>
        </p:nvSpPr>
        <p:spPr>
          <a:xfrm>
            <a:off x="6104139" y="1067531"/>
            <a:ext cx="190500" cy="494697"/>
          </a:xfrm>
          <a:prstGeom prst="rect">
            <a:avLst/>
          </a:prstGeom>
          <a:noFill/>
        </p:spPr>
        <p:txBody>
          <a:bodyPr anchor="t"/>
          <a:lstStyle/>
          <a:p>
            <a:pPr marL="0" alg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形状1"/>
          <p:cNvSpPr txBox="1"/>
          <p:nvPr/>
        </p:nvSpPr>
        <p:spPr>
          <a:xfrm>
            <a:off x="135255" y="668493"/>
            <a:ext cx="11895458" cy="5997092"/>
          </a:xfrm>
          <a:prstGeom prst="rect">
            <a:avLst/>
          </a:prstGeom>
          <a:solidFill>
            <a:srgbClr val="FFFFFF">
              <a:alpha val="0"/>
            </a:srgbClr>
          </a:solidFill>
          <a:ln w="12700">
            <a:solidFill>
              <a:srgbClr val="FEE695">
                <a:alpha val="100000"/>
              </a:srgbClr>
            </a:solidFill>
            <a:prstDash val="solid"/>
          </a:ln>
        </p:spPr>
        <p:txBody>
          <a:bodyPr anchor="ctr"/>
          <a:lstStyle/>
          <a:p>
            <a:pPr marL="0" algn="ctr"/>
          </a:p>
        </p:txBody>
      </p:sp>
      <p:sp>
        <p:nvSpPr>
          <p:cNvPr id="3" name="文本1"/>
          <p:cNvSpPr txBox="1"/>
          <p:nvPr/>
        </p:nvSpPr>
        <p:spPr>
          <a:xfrm>
            <a:off x="1932940" y="17780"/>
            <a:ext cx="4950460" cy="650875"/>
          </a:xfrm>
          <a:prstGeom prst="rect">
            <a:avLst/>
          </a:prstGeom>
          <a:noFill/>
        </p:spPr>
        <p:txBody>
          <a:bodyPr anchor="t"/>
          <a:lstStyle/>
          <a:p>
            <a:pPr marL="0" algn="l"/>
          </a:p>
        </p:txBody>
      </p:sp>
      <p:sp>
        <p:nvSpPr>
          <p:cNvPr id="4" name="文本2"/>
          <p:cNvSpPr txBox="1"/>
          <p:nvPr/>
        </p:nvSpPr>
        <p:spPr>
          <a:xfrm>
            <a:off x="344167" y="837562"/>
            <a:ext cx="11531441" cy="5715362"/>
          </a:xfrm>
          <a:prstGeom prst="rect">
            <a:avLst/>
          </a:prstGeom>
          <a:noFill/>
        </p:spPr>
        <p:txBody>
          <a:bodyPr anchor="t"/>
          <a:lstStyle/>
          <a:p>
            <a:pPr marL="0" algn="l">
              <a:lnSpc>
                <a:spcPts val="4000"/>
              </a:lnSpc>
            </a:pPr>
            <a:r>
              <a:rPr lang="zh-CN" altLang="en-US" sz="2400" b="1" i="0" dirty="0">
                <a:solidFill>
                  <a:srgbClr val="FF0000">
                    <a:alpha val="100000"/>
                  </a:srgbClr>
                </a:solidFill>
                <a:latin typeface="楷体" panose="02010609060101010101" charset="-122"/>
                <a:ea typeface="楷体" panose="02010609060101010101" charset="-122"/>
              </a:rPr>
              <a:t>   </a:t>
            </a:r>
            <a:r>
              <a:rPr lang="zh-CN" altLang="en-US" sz="2200" b="0" i="0" dirty="0">
                <a:solidFill>
                  <a:srgbClr val="000000">
                    <a:alpha val="100000"/>
                  </a:srgbClr>
                </a:solidFill>
                <a:latin typeface="楷体" panose="02010609060101010101" charset="-122"/>
                <a:ea typeface="楷体" panose="02010609060101010101" charset="-122"/>
              </a:rPr>
              <a:t> </a:t>
            </a:r>
            <a:r>
              <a:rPr lang="zh-CN" altLang="en-US" sz="2200" b="0" i="0" dirty="0">
                <a:solidFill>
                  <a:srgbClr val="FF0000">
                    <a:alpha val="100000"/>
                  </a:srgbClr>
                </a:solidFill>
                <a:latin typeface="楷体" panose="02010609060101010101" charset="-122"/>
                <a:ea typeface="楷体" panose="02010609060101010101" charset="-122"/>
              </a:rPr>
              <a:t>舜亦以命禹</a:t>
            </a:r>
            <a:r>
              <a:rPr lang="zh-CN" altLang="en-US" sz="2200" b="0" i="0" dirty="0">
                <a:solidFill>
                  <a:srgbClr val="000000">
                    <a:alpha val="100000"/>
                  </a:srgbClr>
                </a:solidFill>
                <a:latin typeface="楷体" panose="02010609060101010101" charset="-122"/>
                <a:ea typeface="楷体" panose="02010609060101010101" charset="-122"/>
              </a:rPr>
              <a:t>：出自《论语·尧曰》，原文是：“尧曰：‘咨！尔舜！天之历数在尔躬，允执其中。四海困穷，天禄永终。’舜亦以命禹。”这段话的背景是古代帝王禅让的传统，尧、舜、禹都是中国历史上著名的贤君，他们通过禅让的方式传递帝位，体现了天命和民心的结合。尧告诉舜，天命已经落在他身上，如果天下百姓困苦，天命就会终止；舜同样告诉禹，也要诚实地保持中道，关心百姓的福祉。</a:t>
            </a:r>
            <a:endParaRPr lang="zh-CN" altLang="en-US" sz="2200" b="0" i="0" dirty="0">
              <a:solidFill>
                <a:srgbClr val="000000">
                  <a:alpha val="100000"/>
                </a:srgbClr>
              </a:solidFill>
              <a:latin typeface="楷体" panose="02010609060101010101" charset="-122"/>
              <a:ea typeface="楷体" panose="02010609060101010101" charset="-122"/>
            </a:endParaRPr>
          </a:p>
          <a:p>
            <a:pPr marL="0" algn="l">
              <a:lnSpc>
                <a:spcPts val="3700"/>
              </a:lnSpc>
            </a:pPr>
            <a:r>
              <a:rPr lang="zh-CN" altLang="en-US" sz="2200" b="0" i="0" dirty="0">
                <a:solidFill>
                  <a:srgbClr val="000000">
                    <a:alpha val="100000"/>
                  </a:srgbClr>
                </a:solidFill>
                <a:latin typeface="楷体" panose="02010609060101010101" charset="-122"/>
                <a:ea typeface="楷体" panose="02010609060101010101" charset="-122"/>
              </a:rPr>
              <a:t>    </a:t>
            </a:r>
            <a:r>
              <a:rPr lang="zh-CN" altLang="en-US" sz="2200" b="1" i="0" dirty="0">
                <a:solidFill>
                  <a:srgbClr val="FF0000">
                    <a:alpha val="100000"/>
                  </a:srgbClr>
                </a:solidFill>
                <a:latin typeface="仿宋" panose="02010609060101010101" charset="-122"/>
                <a:ea typeface="仿宋" panose="02010609060101010101" charset="-122"/>
              </a:rPr>
              <a:t>高启愚案:</a:t>
            </a:r>
            <a:r>
              <a:rPr lang="zh-CN" altLang="en-US" sz="2200" b="0" i="0" dirty="0">
                <a:solidFill>
                  <a:srgbClr val="000000">
                    <a:alpha val="100000"/>
                  </a:srgbClr>
                </a:solidFill>
                <a:latin typeface="楷体" panose="02010609060101010101" charset="-122"/>
                <a:ea typeface="楷体" panose="02010609060101010101" charset="-122"/>
              </a:rPr>
              <a:t>万历七年（公元1579年）右春坊右中允兼翰林院编修高启愚、翰林侍读罗万化主应天试。十二年（公元1584年）御史丁此吕追论礼部左侍郎兼翰林院侍读学士高启愚主七年应天试时，命题：“舜亦以命禹”，为阿附故太师张居正，有劝进受禅之意，为大不敬。得旨免究，吏部复论，丁此吕调外任，启愚罢官，削籍还乡，收其三代诰命。</a:t>
            </a:r>
            <a:endParaRPr lang="zh-CN" altLang="en-US" sz="2200" b="0" i="0" dirty="0">
              <a:solidFill>
                <a:srgbClr val="000000">
                  <a:alpha val="100000"/>
                </a:srgbClr>
              </a:solidFill>
              <a:latin typeface="楷体" panose="02010609060101010101" charset="-122"/>
              <a:ea typeface="楷体" panose="02010609060101010101" charset="-122"/>
            </a:endParaRPr>
          </a:p>
        </p:txBody>
      </p:sp>
      <p:sp>
        <p:nvSpPr>
          <p:cNvPr id="5" name="文本3"/>
          <p:cNvSpPr txBox="1"/>
          <p:nvPr/>
        </p:nvSpPr>
        <p:spPr>
          <a:xfrm>
            <a:off x="289712" y="357597"/>
            <a:ext cx="11586210" cy="802742"/>
          </a:xfrm>
          <a:prstGeom prst="rect">
            <a:avLst/>
          </a:prstGeom>
          <a:noFill/>
        </p:spPr>
        <p:txBody>
          <a:bodyPr anchor="t"/>
          <a:lstStyle/>
          <a:p>
            <a:pPr marL="0" algn="l"/>
          </a:p>
          <a:p>
            <a:pPr marL="0" algn="l"/>
          </a:p>
        </p:txBody>
      </p:sp>
      <p:sp>
        <p:nvSpPr>
          <p:cNvPr id="6" name="文本4"/>
          <p:cNvSpPr txBox="1"/>
          <p:nvPr/>
        </p:nvSpPr>
        <p:spPr>
          <a:xfrm>
            <a:off x="317411" y="177622"/>
            <a:ext cx="5210746" cy="662005"/>
          </a:xfrm>
          <a:prstGeom prst="rect">
            <a:avLst/>
          </a:prstGeom>
          <a:noFill/>
        </p:spPr>
        <p:txBody>
          <a:bodyPr anchor="t"/>
          <a:lstStyle/>
          <a:p>
            <a:pPr marL="0" algn="l">
              <a:lnSpc>
                <a:spcPts val="3700"/>
              </a:lnSpc>
            </a:pPr>
            <a:r>
              <a:rPr lang="zh-CN" altLang="en-US" sz="2200" b="1" i="0" dirty="0">
                <a:solidFill>
                  <a:srgbClr val="FF0000">
                    <a:alpha val="100000"/>
                  </a:srgbClr>
                </a:solidFill>
                <a:latin typeface="仿宋" panose="02010609060101010101" charset="-122"/>
                <a:ea typeface="仿宋" panose="02010609060101010101" charset="-122"/>
              </a:rPr>
              <a:t> “舜亦以命禹”</a:t>
            </a:r>
            <a:r>
              <a:rPr lang="zh-CN" altLang="en-US" sz="2200" b="1" i="0" dirty="0">
                <a:solidFill>
                  <a:srgbClr val="FF0000">
                    <a:alpha val="100000"/>
                  </a:srgbClr>
                </a:solidFill>
                <a:latin typeface="仿宋" panose="02010609060101010101" charset="-122"/>
                <a:ea typeface="仿宋" panose="02010609060101010101" charset="-122"/>
              </a:rPr>
              <a:t>“高启愚案”</a:t>
            </a:r>
            <a:endParaRPr lang="zh-CN" altLang="en-US" sz="2200" b="1" i="0" dirty="0">
              <a:solidFill>
                <a:srgbClr val="FF0000">
                  <a:alpha val="100000"/>
                </a:srgbClr>
              </a:solidFill>
              <a:latin typeface="仿宋" panose="02010609060101010101" charset="-122"/>
              <a:ea typeface="仿宋" panose="02010609060101010101"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形状2"/>
          <p:cNvSpPr txBox="1"/>
          <p:nvPr/>
        </p:nvSpPr>
        <p:spPr>
          <a:xfrm>
            <a:off x="123187" y="272415"/>
            <a:ext cx="3502657" cy="4291965"/>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3" name="组合1"/>
          <p:cNvGrpSpPr/>
          <p:nvPr/>
        </p:nvGrpSpPr>
        <p:grpSpPr>
          <a:xfrm>
            <a:off x="340290" y="93736"/>
            <a:ext cx="954629" cy="433421"/>
            <a:chOff x="0" y="0"/>
            <a:chExt cx="954629" cy="433421"/>
          </a:xfrm>
        </p:grpSpPr>
        <p:sp>
          <p:nvSpPr>
            <p:cNvPr id="4" name="形状5"/>
            <p:cNvSpPr txBox="1"/>
            <p:nvPr/>
          </p:nvSpPr>
          <p:spPr>
            <a:xfrm>
              <a:off x="3810" y="49530"/>
              <a:ext cx="950819" cy="338554"/>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5" name="文本5"/>
            <p:cNvSpPr txBox="1"/>
            <p:nvPr/>
          </p:nvSpPr>
          <p:spPr>
            <a:xfrm>
              <a:off x="0" y="0"/>
              <a:ext cx="950819" cy="433421"/>
            </a:xfrm>
            <a:prstGeom prst="rect">
              <a:avLst/>
            </a:prstGeom>
            <a:noFill/>
          </p:spPr>
          <p:txBody>
            <a:bodyPr anchor="t"/>
            <a:lstStyle/>
            <a:p>
              <a:pPr marL="0" algn="l">
                <a:lnSpc>
                  <a:spcPts val="1900"/>
                </a:lnSpc>
              </a:pPr>
              <a:r>
                <a:rPr lang="zh-CN" altLang="en-US" sz="1600" b="0" i="0" dirty="0">
                  <a:solidFill>
                    <a:srgbClr val="152340">
                      <a:alpha val="100000"/>
                    </a:srgbClr>
                  </a:solidFill>
                  <a:latin typeface="汉仪雅酷黑 65W" panose="020B0604020202020204" charset="-122"/>
                  <a:ea typeface="汉仪雅酷黑 65W" panose="020B0604020202020204" charset="-122"/>
                </a:rPr>
                <a:t>文 本二</a:t>
              </a:r>
              <a:endParaRPr lang="zh-CN" altLang="en-US" sz="1600" b="0" i="0" dirty="0">
                <a:solidFill>
                  <a:srgbClr val="152340">
                    <a:alpha val="100000"/>
                  </a:srgbClr>
                </a:solidFill>
                <a:latin typeface="汉仪雅酷黑 65W" panose="020B0604020202020204" charset="-122"/>
                <a:ea typeface="汉仪雅酷黑 65W" panose="020B0604020202020204" charset="-122"/>
              </a:endParaRPr>
            </a:p>
          </p:txBody>
        </p:sp>
      </p:grpSp>
      <p:sp>
        <p:nvSpPr>
          <p:cNvPr id="6" name="形状3"/>
          <p:cNvSpPr txBox="1"/>
          <p:nvPr/>
        </p:nvSpPr>
        <p:spPr>
          <a:xfrm>
            <a:off x="3787692" y="265871"/>
            <a:ext cx="8123796" cy="4459929"/>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7" name="组合2"/>
          <p:cNvGrpSpPr/>
          <p:nvPr/>
        </p:nvGrpSpPr>
        <p:grpSpPr>
          <a:xfrm>
            <a:off x="4133526" y="93764"/>
            <a:ext cx="828675" cy="433421"/>
            <a:chOff x="0" y="0"/>
            <a:chExt cx="828675" cy="433421"/>
          </a:xfrm>
        </p:grpSpPr>
        <p:sp>
          <p:nvSpPr>
            <p:cNvPr id="8" name="形状6"/>
            <p:cNvSpPr txBox="1"/>
            <p:nvPr/>
          </p:nvSpPr>
          <p:spPr>
            <a:xfrm>
              <a:off x="3810" y="49530"/>
              <a:ext cx="82486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9" name="文本6"/>
            <p:cNvSpPr txBox="1"/>
            <p:nvPr/>
          </p:nvSpPr>
          <p:spPr>
            <a:xfrm>
              <a:off x="0" y="0"/>
              <a:ext cx="824865" cy="433421"/>
            </a:xfrm>
            <a:prstGeom prst="rect">
              <a:avLst/>
            </a:prstGeom>
            <a:noFill/>
          </p:spPr>
          <p:txBody>
            <a:bodyPr anchor="t"/>
            <a:lstStyle/>
            <a:p>
              <a:pPr marL="0" algn="ctr">
                <a:lnSpc>
                  <a:spcPts val="1900"/>
                </a:lnSpc>
              </a:pPr>
              <a:r>
                <a:rPr lang="zh-CN" altLang="en-US" sz="1600" b="0" i="0" dirty="0">
                  <a:solidFill>
                    <a:srgbClr val="152340">
                      <a:alpha val="100000"/>
                    </a:srgbClr>
                  </a:solidFill>
                  <a:latin typeface="汉仪雅酷黑 65W" panose="020B0604020202020204" charset="-122"/>
                  <a:ea typeface="汉仪雅酷黑 65W" panose="020B0604020202020204" charset="-122"/>
                </a:rPr>
                <a:t>注 释</a:t>
              </a:r>
              <a:endParaRPr lang="zh-CN" altLang="en-US" sz="1600" b="0" i="0" dirty="0">
                <a:solidFill>
                  <a:srgbClr val="152340">
                    <a:alpha val="100000"/>
                  </a:srgbClr>
                </a:solidFill>
                <a:latin typeface="汉仪雅酷黑 65W" panose="020B0604020202020204" charset="-122"/>
                <a:ea typeface="汉仪雅酷黑 65W" panose="020B0604020202020204" charset="-122"/>
              </a:endParaRPr>
            </a:p>
          </p:txBody>
        </p:sp>
      </p:grpSp>
      <p:sp>
        <p:nvSpPr>
          <p:cNvPr id="10" name="形状4"/>
          <p:cNvSpPr txBox="1"/>
          <p:nvPr/>
        </p:nvSpPr>
        <p:spPr>
          <a:xfrm>
            <a:off x="246380" y="4799330"/>
            <a:ext cx="11658600" cy="1811020"/>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11" name="组合3"/>
          <p:cNvGrpSpPr/>
          <p:nvPr/>
        </p:nvGrpSpPr>
        <p:grpSpPr>
          <a:xfrm>
            <a:off x="688340" y="4676140"/>
            <a:ext cx="784225" cy="433421"/>
            <a:chOff x="0" y="0"/>
            <a:chExt cx="784225" cy="433421"/>
          </a:xfrm>
        </p:grpSpPr>
        <p:sp>
          <p:nvSpPr>
            <p:cNvPr id="12" name="形状7"/>
            <p:cNvSpPr txBox="1"/>
            <p:nvPr/>
          </p:nvSpPr>
          <p:spPr>
            <a:xfrm>
              <a:off x="3810" y="49530"/>
              <a:ext cx="78041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3" name="文本7"/>
            <p:cNvSpPr txBox="1"/>
            <p:nvPr/>
          </p:nvSpPr>
          <p:spPr>
            <a:xfrm>
              <a:off x="0" y="0"/>
              <a:ext cx="780415" cy="433421"/>
            </a:xfrm>
            <a:prstGeom prst="rect">
              <a:avLst/>
            </a:prstGeom>
            <a:noFill/>
          </p:spPr>
          <p:txBody>
            <a:bodyPr anchor="t"/>
            <a:lstStyle/>
            <a:p>
              <a:pPr marL="0" algn="l">
                <a:lnSpc>
                  <a:spcPts val="1900"/>
                </a:lnSpc>
              </a:pPr>
              <a:r>
                <a:rPr lang="zh-CN" altLang="en-US" sz="1600" b="0" i="0" dirty="0">
                  <a:solidFill>
                    <a:srgbClr val="152340">
                      <a:alpha val="100000"/>
                    </a:srgbClr>
                  </a:solidFill>
                  <a:latin typeface="汉仪雅酷黑 65W" panose="020B0604020202020204" charset="-122"/>
                  <a:ea typeface="汉仪雅酷黑 65W" panose="020B0604020202020204" charset="-122"/>
                </a:rPr>
                <a:t>译 文</a:t>
              </a:r>
              <a:endParaRPr lang="zh-CN" altLang="en-US" sz="1600" b="0" i="0" dirty="0">
                <a:solidFill>
                  <a:srgbClr val="152340">
                    <a:alpha val="100000"/>
                  </a:srgbClr>
                </a:solidFill>
                <a:latin typeface="汉仪雅酷黑 65W" panose="020B0604020202020204" charset="-122"/>
                <a:ea typeface="汉仪雅酷黑 65W" panose="020B0604020202020204" charset="-122"/>
              </a:endParaRPr>
            </a:p>
          </p:txBody>
        </p:sp>
      </p:grpSp>
      <p:sp>
        <p:nvSpPr>
          <p:cNvPr id="14" name="文本2"/>
          <p:cNvSpPr txBox="1"/>
          <p:nvPr/>
        </p:nvSpPr>
        <p:spPr>
          <a:xfrm>
            <a:off x="240325" y="430940"/>
            <a:ext cx="3239529" cy="1928812"/>
          </a:xfrm>
          <a:prstGeom prst="rect">
            <a:avLst/>
          </a:prstGeom>
          <a:noFill/>
        </p:spPr>
        <p:txBody>
          <a:bodyPr anchor="t"/>
          <a:lstStyle/>
          <a:p>
            <a:pPr marL="0" algn="l"/>
            <a:r>
              <a:rPr lang="zh-CN" altLang="en-US" sz="1900" b="0" i="0" dirty="0">
                <a:solidFill>
                  <a:srgbClr val="1E1E1E">
                    <a:alpha val="100000"/>
                  </a:srgbClr>
                </a:solidFill>
                <a:latin typeface="楷体" panose="02010609060101010101" charset="-122"/>
                <a:ea typeface="楷体" panose="02010609060101010101" charset="-122"/>
              </a:rPr>
              <a:t>  </a:t>
            </a:r>
            <a:r>
              <a:rPr lang="zh-CN" altLang="en-US" sz="2400" b="0" i="0" dirty="0">
                <a:solidFill>
                  <a:srgbClr val="1E1E1E">
                    <a:alpha val="100000"/>
                  </a:srgbClr>
                </a:solidFill>
                <a:latin typeface="楷体" panose="02010609060101010101" charset="-122"/>
                <a:ea typeface="楷体" panose="02010609060101010101" charset="-122"/>
              </a:rPr>
              <a:t>  方</a:t>
            </a:r>
            <a:r>
              <a:rPr lang="zh-CN" altLang="en-US" sz="2400" b="0" i="0" dirty="0">
                <a:solidFill>
                  <a:srgbClr val="FF0000">
                    <a:alpha val="100000"/>
                  </a:srgbClr>
                </a:solidFill>
                <a:latin typeface="楷体" panose="02010609060101010101" charset="-122"/>
                <a:ea typeface="楷体" panose="02010609060101010101" charset="-122"/>
              </a:rPr>
              <a:t>夺情</a:t>
            </a:r>
            <a:r>
              <a:rPr lang="zh-CN" altLang="en-US" sz="2400" b="0" i="0" dirty="0">
                <a:solidFill>
                  <a:srgbClr val="1E1E1E">
                    <a:alpha val="100000"/>
                  </a:srgbClr>
                </a:solidFill>
                <a:latin typeface="楷体" panose="02010609060101010101" charset="-122"/>
                <a:ea typeface="楷体" panose="02010609060101010101" charset="-122"/>
              </a:rPr>
              <a:t>时，威权</a:t>
            </a:r>
            <a:r>
              <a:rPr lang="zh-CN" altLang="en-US" sz="2400" b="0" i="0" dirty="0">
                <a:solidFill>
                  <a:srgbClr val="FF0000">
                    <a:alpha val="100000"/>
                  </a:srgbClr>
                </a:solidFill>
                <a:latin typeface="楷体" panose="02010609060101010101" charset="-122"/>
                <a:ea typeface="楷体" panose="02010609060101010101" charset="-122"/>
              </a:rPr>
              <a:t>震</a:t>
            </a:r>
            <a:r>
              <a:rPr lang="zh-CN" altLang="en-US" sz="2400" b="0" i="0" dirty="0">
                <a:solidFill>
                  <a:srgbClr val="1E1E1E">
                    <a:alpha val="100000"/>
                  </a:srgbClr>
                </a:solidFill>
                <a:latin typeface="楷体" panose="02010609060101010101" charset="-122"/>
                <a:ea typeface="楷体" panose="02010609060101010101" charset="-122"/>
              </a:rPr>
              <a:t>主。上虽</a:t>
            </a:r>
            <a:r>
              <a:rPr lang="zh-CN" altLang="en-US" sz="2400" b="0" i="0" dirty="0">
                <a:solidFill>
                  <a:srgbClr val="FF0000">
                    <a:alpha val="100000"/>
                  </a:srgbClr>
                </a:solidFill>
                <a:latin typeface="楷体" panose="02010609060101010101" charset="-122"/>
                <a:ea typeface="楷体" panose="02010609060101010101" charset="-122"/>
              </a:rPr>
              <a:t>虚己以听</a:t>
            </a:r>
            <a:r>
              <a:rPr lang="zh-CN" altLang="en-US" sz="2400" b="0" i="0" dirty="0">
                <a:solidFill>
                  <a:srgbClr val="1E1E1E">
                    <a:alpha val="100000"/>
                  </a:srgbClr>
                </a:solidFill>
                <a:latin typeface="楷体" panose="02010609060101010101" charset="-122"/>
                <a:ea typeface="楷体" panose="02010609060101010101" charset="-122"/>
              </a:rPr>
              <a:t>，而内顾不</a:t>
            </a:r>
            <a:r>
              <a:rPr lang="zh-CN" altLang="en-US" sz="2400" b="0" i="0" dirty="0">
                <a:solidFill>
                  <a:srgbClr val="FF0000">
                    <a:alpha val="100000"/>
                  </a:srgbClr>
                </a:solidFill>
                <a:latin typeface="楷体" panose="02010609060101010101" charset="-122"/>
                <a:ea typeface="楷体" panose="02010609060101010101" charset="-122"/>
              </a:rPr>
              <a:t>堪</a:t>
            </a:r>
            <a:r>
              <a:rPr lang="zh-CN" altLang="en-US" sz="2400" b="0" i="0" dirty="0">
                <a:solidFill>
                  <a:srgbClr val="1E1E1E">
                    <a:alpha val="100000"/>
                  </a:srgbClr>
                </a:solidFill>
                <a:latin typeface="楷体" panose="02010609060101010101" charset="-122"/>
                <a:ea typeface="楷体" panose="02010609060101010101" charset="-122"/>
              </a:rPr>
              <a:t>。身死</a:t>
            </a:r>
            <a:r>
              <a:rPr lang="zh-CN" altLang="en-US" sz="2400" b="0" i="0" dirty="0">
                <a:solidFill>
                  <a:srgbClr val="FF0000">
                    <a:alpha val="100000"/>
                  </a:srgbClr>
                </a:solidFill>
                <a:latin typeface="楷体" panose="02010609060101010101" charset="-122"/>
                <a:ea typeface="楷体" panose="02010609060101010101" charset="-122"/>
              </a:rPr>
              <a:t>未几</a:t>
            </a:r>
            <a:r>
              <a:rPr lang="zh-CN" altLang="en-US" sz="2400" b="0" i="0" dirty="0">
                <a:solidFill>
                  <a:srgbClr val="1E1E1E">
                    <a:alpha val="100000"/>
                  </a:srgbClr>
                </a:solidFill>
                <a:latin typeface="楷体" panose="02010609060101010101" charset="-122"/>
                <a:ea typeface="楷体" panose="02010609060101010101" charset="-122"/>
              </a:rPr>
              <a:t>，遂遭</a:t>
            </a:r>
            <a:r>
              <a:rPr lang="zh-CN" altLang="en-US" sz="2400" b="0" i="0" dirty="0">
                <a:solidFill>
                  <a:srgbClr val="FF0000">
                    <a:alpha val="100000"/>
                  </a:srgbClr>
                </a:solidFill>
                <a:latin typeface="楷体" panose="02010609060101010101" charset="-122"/>
                <a:ea typeface="楷体" panose="02010609060101010101" charset="-122"/>
              </a:rPr>
              <a:t>削夺</a:t>
            </a:r>
            <a:r>
              <a:rPr lang="zh-CN" altLang="en-US" sz="2400" b="0" i="0" dirty="0">
                <a:solidFill>
                  <a:srgbClr val="1E1E1E">
                    <a:alpha val="100000"/>
                  </a:srgbClr>
                </a:solidFill>
                <a:latin typeface="楷体" panose="02010609060101010101" charset="-122"/>
                <a:ea typeface="楷体" panose="02010609060101010101" charset="-122"/>
              </a:rPr>
              <a:t>，并</a:t>
            </a:r>
            <a:r>
              <a:rPr lang="zh-CN" altLang="en-US" sz="2400" b="0" i="0" dirty="0">
                <a:solidFill>
                  <a:srgbClr val="FF0000">
                    <a:alpha val="100000"/>
                  </a:srgbClr>
                </a:solidFill>
                <a:latin typeface="楷体" panose="02010609060101010101" charset="-122"/>
                <a:ea typeface="楷体" panose="02010609060101010101" charset="-122"/>
              </a:rPr>
              <a:t>籍</a:t>
            </a:r>
            <a:r>
              <a:rPr lang="zh-CN" altLang="en-US" sz="2400" b="0" i="0" dirty="0">
                <a:solidFill>
                  <a:srgbClr val="1E1E1E">
                    <a:alpha val="100000"/>
                  </a:srgbClr>
                </a:solidFill>
                <a:latin typeface="楷体" panose="02010609060101010101" charset="-122"/>
                <a:ea typeface="楷体" panose="02010609060101010101" charset="-122"/>
              </a:rPr>
              <a:t>其</a:t>
            </a:r>
            <a:r>
              <a:rPr lang="zh-CN" altLang="en-US" sz="2400" b="0" i="0" dirty="0">
                <a:solidFill>
                  <a:srgbClr val="FF0000">
                    <a:alpha val="100000"/>
                  </a:srgbClr>
                </a:solidFill>
                <a:latin typeface="楷体" panose="02010609060101010101" charset="-122"/>
                <a:ea typeface="楷体" panose="02010609060101010101" charset="-122"/>
              </a:rPr>
              <a:t>家</a:t>
            </a:r>
            <a:r>
              <a:rPr lang="zh-CN" altLang="en-US" sz="2400" b="0" i="0" dirty="0">
                <a:solidFill>
                  <a:srgbClr val="1E1E1E">
                    <a:alpha val="100000"/>
                  </a:srgbClr>
                </a:solidFill>
                <a:latin typeface="楷体" panose="02010609060101010101" charset="-122"/>
                <a:ea typeface="楷体" panose="02010609060101010101" charset="-122"/>
              </a:rPr>
              <a:t>，子孙皆不保</a:t>
            </a:r>
            <a:r>
              <a:rPr lang="zh-CN" altLang="en-US" sz="2400" b="0" i="0" dirty="0">
                <a:solidFill>
                  <a:srgbClr val="FF0000">
                    <a:alpha val="100000"/>
                  </a:srgbClr>
                </a:solidFill>
                <a:latin typeface="楷体" panose="02010609060101010101" charset="-122"/>
                <a:ea typeface="楷体" panose="02010609060101010101" charset="-122"/>
              </a:rPr>
              <a:t>云</a:t>
            </a:r>
            <a:r>
              <a:rPr lang="zh-CN" altLang="en-US" sz="2400" b="0" i="0" dirty="0">
                <a:solidFill>
                  <a:srgbClr val="1E1E1E">
                    <a:alpha val="100000"/>
                  </a:srgbClr>
                </a:solidFill>
                <a:latin typeface="楷体" panose="02010609060101010101" charset="-122"/>
                <a:ea typeface="楷体" panose="02010609060101010101" charset="-122"/>
              </a:rPr>
              <a:t>。</a:t>
            </a:r>
            <a:endParaRPr lang="zh-CN" altLang="en-US" sz="2400" b="0" i="0" dirty="0">
              <a:solidFill>
                <a:srgbClr val="1E1E1E">
                  <a:alpha val="100000"/>
                </a:srgbClr>
              </a:solidFill>
              <a:latin typeface="楷体" panose="02010609060101010101" charset="-122"/>
              <a:ea typeface="楷体" panose="02010609060101010101" charset="-122"/>
            </a:endParaRPr>
          </a:p>
        </p:txBody>
      </p:sp>
      <p:sp>
        <p:nvSpPr>
          <p:cNvPr id="15" name="文本3"/>
          <p:cNvSpPr txBox="1"/>
          <p:nvPr/>
        </p:nvSpPr>
        <p:spPr>
          <a:xfrm>
            <a:off x="292598" y="4977822"/>
            <a:ext cx="11565731" cy="1519238"/>
          </a:xfrm>
          <a:prstGeom prst="rect">
            <a:avLst/>
          </a:prstGeom>
          <a:noFill/>
        </p:spPr>
        <p:txBody>
          <a:bodyPr anchor="t"/>
          <a:lstStyle/>
          <a:p>
            <a:pPr marL="0" algn="l"/>
            <a:r>
              <a:rPr lang="zh-CN" altLang="en-US" sz="2400" b="1" i="0" dirty="0">
                <a:solidFill>
                  <a:srgbClr val="000000">
                    <a:alpha val="100000"/>
                  </a:srgbClr>
                </a:solidFill>
                <a:latin typeface="楷体" panose="02010609060101010101" charset="-122"/>
                <a:ea typeface="楷体" panose="02010609060101010101" charset="-122"/>
              </a:rPr>
              <a:t>    当张居正因皇帝挽留而不离职守孝时，他的威势和权力已经震撼君主。皇上虽然虚心听取他的意见，但内心却感到不能忍受。张居正死后不久，就遭到削官夺爵的处分，并抄没他的家产，子孙也都不能保全。</a:t>
            </a:r>
            <a:endParaRPr lang="zh-CN" altLang="en-US" sz="2400" b="1" i="0" dirty="0">
              <a:solidFill>
                <a:srgbClr val="000000">
                  <a:alpha val="100000"/>
                </a:srgbClr>
              </a:solidFill>
              <a:latin typeface="楷体" panose="02010609060101010101" charset="-122"/>
              <a:ea typeface="楷体" panose="02010609060101010101" charset="-122"/>
            </a:endParaRPr>
          </a:p>
        </p:txBody>
      </p:sp>
      <p:sp>
        <p:nvSpPr>
          <p:cNvPr id="16" name="文本4"/>
          <p:cNvSpPr txBox="1"/>
          <p:nvPr/>
        </p:nvSpPr>
        <p:spPr>
          <a:xfrm>
            <a:off x="3781339" y="316754"/>
            <a:ext cx="8130045" cy="4476191"/>
          </a:xfrm>
          <a:prstGeom prst="rect">
            <a:avLst/>
          </a:prstGeom>
          <a:noFill/>
        </p:spPr>
        <p:txBody>
          <a:bodyPr anchor="t"/>
          <a:lstStyle/>
          <a:p>
            <a:pPr marL="0" algn="l">
              <a:lnSpc>
                <a:spcPts val="2400"/>
              </a:lnSpc>
            </a:pPr>
            <a:r>
              <a:rPr lang="zh-CN" altLang="en-US" sz="2000" b="1" i="0" dirty="0">
                <a:solidFill>
                  <a:srgbClr val="000000">
                    <a:alpha val="100000"/>
                  </a:srgbClr>
                </a:solidFill>
                <a:latin typeface="仿宋" panose="02010609060101010101" charset="-122"/>
                <a:ea typeface="仿宋" panose="02010609060101010101" charset="-122"/>
              </a:rPr>
              <a:t>‌夺情：是中国古代的一种制度，主要涉及官员在遭遇父母丧事时的处理方式。‌‌“夺情”是丁忧制度的延伸，意味着官员在父母丧期间不必去职，可以继续留任并以素服办公，不参加吉礼。这种制度允许官员在服丧期间继续履行职责，而不是完全离职守制。</a:t>
            </a:r>
            <a:endParaRPr lang="zh-CN" altLang="en-US" sz="2000" b="1" i="0" dirty="0">
              <a:solidFill>
                <a:srgbClr val="000000">
                  <a:alpha val="100000"/>
                </a:srgbClr>
              </a:solidFill>
              <a:latin typeface="仿宋" panose="02010609060101010101" charset="-122"/>
              <a:ea typeface="仿宋" panose="02010609060101010101" charset="-122"/>
            </a:endParaRPr>
          </a:p>
          <a:p>
            <a:pPr marL="0" algn="l">
              <a:lnSpc>
                <a:spcPts val="2400"/>
              </a:lnSpc>
            </a:pPr>
            <a:r>
              <a:rPr lang="zh-CN" altLang="en-US" sz="2000" b="1" i="0" dirty="0">
                <a:solidFill>
                  <a:srgbClr val="000000">
                    <a:alpha val="100000"/>
                  </a:srgbClr>
                </a:solidFill>
                <a:latin typeface="仿宋" panose="02010609060101010101" charset="-122"/>
                <a:ea typeface="仿宋" panose="02010609060101010101" charset="-122"/>
              </a:rPr>
              <a:t>震：震撼。</a:t>
            </a:r>
            <a:endParaRPr lang="zh-CN" altLang="en-US" sz="2000" b="1" i="0" dirty="0">
              <a:solidFill>
                <a:srgbClr val="000000">
                  <a:alpha val="100000"/>
                </a:srgbClr>
              </a:solidFill>
              <a:latin typeface="仿宋" panose="02010609060101010101" charset="-122"/>
              <a:ea typeface="仿宋" panose="02010609060101010101" charset="-122"/>
            </a:endParaRPr>
          </a:p>
          <a:p>
            <a:pPr marL="0" algn="l">
              <a:lnSpc>
                <a:spcPts val="2400"/>
              </a:lnSpc>
            </a:pPr>
            <a:r>
              <a:rPr lang="zh-CN" altLang="en-US" sz="2000" b="1" i="0" dirty="0">
                <a:solidFill>
                  <a:srgbClr val="000000">
                    <a:alpha val="100000"/>
                  </a:srgbClr>
                </a:solidFill>
                <a:latin typeface="仿宋" panose="02010609060101010101" charset="-122"/>
                <a:ea typeface="仿宋" panose="02010609060101010101" charset="-122"/>
              </a:rPr>
              <a:t>虚己以听：以谦虚的态度听取别人的意见。</a:t>
            </a:r>
            <a:endParaRPr lang="zh-CN" altLang="en-US" sz="2000" b="1" i="0" dirty="0">
              <a:solidFill>
                <a:srgbClr val="000000">
                  <a:alpha val="100000"/>
                </a:srgbClr>
              </a:solidFill>
              <a:latin typeface="仿宋" panose="02010609060101010101" charset="-122"/>
              <a:ea typeface="仿宋" panose="02010609060101010101" charset="-122"/>
            </a:endParaRPr>
          </a:p>
          <a:p>
            <a:pPr marL="0" algn="l">
              <a:lnSpc>
                <a:spcPts val="2400"/>
              </a:lnSpc>
            </a:pPr>
            <a:r>
              <a:rPr lang="zh-CN" altLang="en-US" sz="2000" b="1" i="0" dirty="0">
                <a:solidFill>
                  <a:srgbClr val="000000">
                    <a:alpha val="100000"/>
                  </a:srgbClr>
                </a:solidFill>
                <a:latin typeface="仿宋" panose="02010609060101010101" charset="-122"/>
                <a:ea typeface="仿宋" panose="02010609060101010101" charset="-122"/>
              </a:rPr>
              <a:t>堪：忍受。</a:t>
            </a:r>
            <a:endParaRPr lang="zh-CN" altLang="en-US" sz="2000" b="1" i="0" dirty="0">
              <a:solidFill>
                <a:srgbClr val="000000">
                  <a:alpha val="100000"/>
                </a:srgbClr>
              </a:solidFill>
              <a:latin typeface="仿宋" panose="02010609060101010101" charset="-122"/>
              <a:ea typeface="仿宋" panose="02010609060101010101" charset="-122"/>
            </a:endParaRPr>
          </a:p>
          <a:p>
            <a:pPr marL="0" algn="l">
              <a:lnSpc>
                <a:spcPts val="2400"/>
              </a:lnSpc>
            </a:pPr>
            <a:r>
              <a:rPr lang="zh-CN" altLang="en-US" sz="2000" b="1" i="0" dirty="0">
                <a:solidFill>
                  <a:srgbClr val="000000">
                    <a:alpha val="100000"/>
                  </a:srgbClr>
                </a:solidFill>
                <a:latin typeface="仿宋" panose="02010609060101010101" charset="-122"/>
                <a:ea typeface="仿宋" panose="02010609060101010101" charset="-122"/>
              </a:rPr>
              <a:t>未几：不久。类义词有少间、少焉、食顷、顷之、斯须、须臾、未几、既而、已而、顿、俄、俄而、旋、旋踵、无何等。</a:t>
            </a:r>
            <a:endParaRPr lang="zh-CN" altLang="en-US" sz="2000" b="1" i="0" dirty="0">
              <a:solidFill>
                <a:srgbClr val="000000">
                  <a:alpha val="100000"/>
                </a:srgbClr>
              </a:solidFill>
              <a:latin typeface="仿宋" panose="02010609060101010101" charset="-122"/>
              <a:ea typeface="仿宋" panose="02010609060101010101" charset="-122"/>
            </a:endParaRPr>
          </a:p>
          <a:p>
            <a:pPr marL="0" algn="l">
              <a:lnSpc>
                <a:spcPts val="2400"/>
              </a:lnSpc>
            </a:pPr>
            <a:r>
              <a:rPr lang="zh-CN" altLang="en-US" sz="2000" b="1" i="0" dirty="0">
                <a:solidFill>
                  <a:srgbClr val="000000">
                    <a:alpha val="100000"/>
                  </a:srgbClr>
                </a:solidFill>
                <a:latin typeface="仿宋" panose="02010609060101010101" charset="-122"/>
                <a:ea typeface="仿宋" panose="02010609060101010101" charset="-122"/>
              </a:rPr>
              <a:t>削夺：剥夺；夺去。</a:t>
            </a:r>
            <a:endParaRPr lang="zh-CN" altLang="en-US" sz="2000" b="1" i="0" dirty="0">
              <a:solidFill>
                <a:srgbClr val="000000">
                  <a:alpha val="100000"/>
                </a:srgbClr>
              </a:solidFill>
              <a:latin typeface="仿宋" panose="02010609060101010101" charset="-122"/>
              <a:ea typeface="仿宋" panose="02010609060101010101" charset="-122"/>
            </a:endParaRPr>
          </a:p>
          <a:p>
            <a:pPr marL="0" algn="l">
              <a:lnSpc>
                <a:spcPts val="2400"/>
              </a:lnSpc>
            </a:pPr>
            <a:r>
              <a:rPr lang="zh-CN" altLang="en-US" sz="2000" b="1" i="0" dirty="0">
                <a:solidFill>
                  <a:srgbClr val="000000">
                    <a:alpha val="100000"/>
                  </a:srgbClr>
                </a:solidFill>
                <a:latin typeface="仿宋" panose="02010609060101010101" charset="-122"/>
                <a:ea typeface="仿宋" panose="02010609060101010101" charset="-122"/>
              </a:rPr>
              <a:t>籍……家：籍家，亦称收孥（nú子女，亦指妻子和儿女），就是在犯人判处某种刑罚时，还同时将其妻子，儿女等家属没收为官奴婢。(秦代的刑罚之株连刑的一种)</a:t>
            </a:r>
            <a:endParaRPr lang="zh-CN" altLang="en-US" sz="2000" b="1" i="0" dirty="0">
              <a:solidFill>
                <a:srgbClr val="000000">
                  <a:alpha val="100000"/>
                </a:srgbClr>
              </a:solidFill>
              <a:latin typeface="仿宋" panose="02010609060101010101" charset="-122"/>
              <a:ea typeface="仿宋" panose="02010609060101010101" charset="-122"/>
            </a:endParaRPr>
          </a:p>
          <a:p>
            <a:pPr marL="0" algn="l">
              <a:lnSpc>
                <a:spcPts val="2400"/>
              </a:lnSpc>
            </a:pPr>
            <a:r>
              <a:rPr lang="zh-CN" altLang="en-US" sz="2000" b="1" i="0" dirty="0">
                <a:solidFill>
                  <a:srgbClr val="000000">
                    <a:alpha val="100000"/>
                  </a:srgbClr>
                </a:solidFill>
                <a:latin typeface="仿宋" panose="02010609060101010101" charset="-122"/>
                <a:ea typeface="仿宋" panose="02010609060101010101" charset="-122"/>
              </a:rPr>
              <a:t>云：无实在意义。【衔接】谓之天门云。——清· 姚鼐《登泰山记》</a:t>
            </a:r>
            <a:endParaRPr lang="zh-CN" altLang="en-US" sz="2000" b="1" i="0" dirty="0">
              <a:solidFill>
                <a:srgbClr val="000000">
                  <a:alpha val="100000"/>
                </a:srgbClr>
              </a:solidFill>
              <a:latin typeface="仿宋" panose="02010609060101010101" charset="-122"/>
              <a:ea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7015" y="701040"/>
            <a:ext cx="11695430" cy="2860675"/>
          </a:xfrm>
          <a:prstGeom prst="rect">
            <a:avLst/>
          </a:prstGeom>
          <a:noFill/>
          <a:ln>
            <a:solidFill>
              <a:schemeClr val="accent1"/>
            </a:solidFill>
          </a:ln>
        </p:spPr>
        <p:txBody>
          <a:bodyPr wrap="square" rtlCol="0" anchor="t">
            <a:noAutofit/>
          </a:bodyPr>
          <a:p>
            <a:pPr lvl="0" indent="457200" algn="l">
              <a:buClrTx/>
              <a:buSzTx/>
              <a:buFontTx/>
            </a:pPr>
            <a:r>
              <a:rPr lang="zh-CN" altLang="en-US" sz="2800" b="1">
                <a:latin typeface="楷体" panose="02010609060101010101" charset="-122"/>
                <a:ea typeface="楷体" panose="02010609060101010101" charset="-122"/>
                <a:cs typeface="楷体" panose="02010609060101010101" charset="-122"/>
                <a:sym typeface="+mn-ea"/>
              </a:rPr>
              <a:t>人工智能（</a:t>
            </a:r>
            <a:r>
              <a:rPr lang="en-US" altLang="zh-CN" sz="2800" b="1">
                <a:latin typeface="楷体" panose="02010609060101010101" charset="-122"/>
                <a:ea typeface="楷体" panose="02010609060101010101" charset="-122"/>
                <a:cs typeface="楷体" panose="02010609060101010101" charset="-122"/>
                <a:sym typeface="+mn-ea"/>
              </a:rPr>
              <a:t>AI</a:t>
            </a:r>
            <a:r>
              <a:rPr lang="zh-CN" altLang="en-US" sz="2800" b="1">
                <a:latin typeface="楷体" panose="02010609060101010101" charset="-122"/>
                <a:ea typeface="楷体" panose="02010609060101010101" charset="-122"/>
                <a:cs typeface="楷体" panose="02010609060101010101" charset="-122"/>
                <a:sym typeface="+mn-ea"/>
              </a:rPr>
              <a:t>）与创造力的最大争议点集中在：</a:t>
            </a:r>
            <a:endParaRPr lang="zh-CN" altLang="en-US" sz="28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zh-CN" altLang="en-US" sz="2800" b="1">
                <a:latin typeface="楷体" panose="02010609060101010101" charset="-122"/>
                <a:ea typeface="楷体" panose="02010609060101010101" charset="-122"/>
                <a:cs typeface="楷体" panose="02010609060101010101" charset="-122"/>
                <a:sym typeface="+mn-ea"/>
              </a:rPr>
              <a:t>人工智能（</a:t>
            </a:r>
            <a:r>
              <a:rPr lang="en-US" altLang="zh-CN" sz="2800" b="1">
                <a:latin typeface="楷体" panose="02010609060101010101" charset="-122"/>
                <a:ea typeface="楷体" panose="02010609060101010101" charset="-122"/>
                <a:cs typeface="楷体" panose="02010609060101010101" charset="-122"/>
                <a:sym typeface="+mn-ea"/>
              </a:rPr>
              <a:t>AI</a:t>
            </a:r>
            <a:r>
              <a:rPr lang="zh-CN" altLang="en-US"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是否真正具备创造力</a:t>
            </a:r>
            <a:r>
              <a:rPr 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版权与所有权归属</a:t>
            </a:r>
            <a:r>
              <a:rPr 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对人类创造力的冲击；以及伦理与社会影响等方面。这些争议不仅涉及技术问题，还涉及法律、伦理和哲学层面的讨论。随着</a:t>
            </a:r>
            <a:r>
              <a:rPr lang="zh-CN" altLang="en-US" sz="2800" b="1">
                <a:latin typeface="楷体" panose="02010609060101010101" charset="-122"/>
                <a:ea typeface="楷体" panose="02010609060101010101" charset="-122"/>
                <a:cs typeface="楷体" panose="02010609060101010101" charset="-122"/>
                <a:sym typeface="+mn-ea"/>
              </a:rPr>
              <a:t>人工智能（</a:t>
            </a:r>
            <a:r>
              <a:rPr lang="en-US" altLang="zh-CN" sz="2800" b="1">
                <a:latin typeface="楷体" panose="02010609060101010101" charset="-122"/>
                <a:ea typeface="楷体" panose="02010609060101010101" charset="-122"/>
                <a:cs typeface="楷体" panose="02010609060101010101" charset="-122"/>
                <a:sym typeface="+mn-ea"/>
              </a:rPr>
              <a:t>AI</a:t>
            </a:r>
            <a:r>
              <a:rPr lang="zh-CN" altLang="en-US"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技术的不断发展，这些争议可能会进一步深化，同时也需要社会各界的共同努力来寻找平衡点。</a:t>
            </a:r>
            <a:endParaRPr lang="en-US" altLang="zh-CN" sz="2800" b="1">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nvSpPr>
        <p:spPr>
          <a:xfrm>
            <a:off x="9314815" y="4113530"/>
            <a:ext cx="2754630" cy="787400"/>
          </a:xfrm>
          <a:prstGeom prst="rect">
            <a:avLst/>
          </a:prstGeom>
          <a:noFill/>
        </p:spPr>
        <p:txBody>
          <a:bodyPr wrap="square" rtlCol="0">
            <a:noAutofit/>
          </a:bodyPr>
          <a:p>
            <a:endParaRPr lang="zh-CN" altLang="en-US" sz="2400" b="1">
              <a:solidFill>
                <a:srgbClr val="C00000"/>
              </a:solidFill>
              <a:latin typeface="宋体" panose="02010600030101010101" pitchFamily="2" charset="-122"/>
              <a:ea typeface="宋体" panose="02010600030101010101" pitchFamily="2" charset="-122"/>
              <a:cs typeface="楷体" panose="02010609060101010101" charset="-122"/>
            </a:endParaRPr>
          </a:p>
        </p:txBody>
      </p:sp>
      <p:sp>
        <p:nvSpPr>
          <p:cNvPr id="6" name="文本框 5"/>
          <p:cNvSpPr txBox="1"/>
          <p:nvPr>
            <p:custDataLst>
              <p:tags r:id="rId1"/>
            </p:custDataLst>
          </p:nvPr>
        </p:nvSpPr>
        <p:spPr>
          <a:xfrm>
            <a:off x="347980" y="67310"/>
            <a:ext cx="2141855" cy="398780"/>
          </a:xfrm>
          <a:prstGeom prst="rect">
            <a:avLst/>
          </a:prstGeom>
          <a:noFill/>
          <a:ln>
            <a:noFill/>
          </a:ln>
        </p:spPr>
        <p:txBody>
          <a:bodyPr wrap="square" rtlCol="0">
            <a:spAutoFit/>
          </a:bodyPr>
          <a:p>
            <a:r>
              <a:rPr lang="zh-CN" sz="2000" dirty="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8" name="文本框 7"/>
          <p:cNvSpPr txBox="1"/>
          <p:nvPr>
            <p:custDataLst>
              <p:tags r:id="rId2"/>
            </p:custDataLst>
          </p:nvPr>
        </p:nvSpPr>
        <p:spPr>
          <a:xfrm>
            <a:off x="1936750" y="67310"/>
            <a:ext cx="4759960" cy="460375"/>
          </a:xfrm>
          <a:prstGeom prst="rect">
            <a:avLst/>
          </a:prstGeom>
          <a:noFill/>
          <a:ln w="9525">
            <a:noFill/>
          </a:ln>
        </p:spPr>
        <p:txBody>
          <a:bodyPr wrap="square">
            <a:spAutoFit/>
          </a:bodyPr>
          <a:p>
            <a:pPr indent="304800" algn="l"/>
            <a:r>
              <a:rPr lang="zh-CN" sz="2400" b="0">
                <a:solidFill>
                  <a:schemeClr val="accent1"/>
                </a:solidFill>
                <a:ea typeface="黑体" panose="02010609060101010101" charset="-122"/>
              </a:rPr>
              <a:t>【整体分析】</a:t>
            </a:r>
            <a:endParaRPr lang="zh-CN" altLang="en-US" sz="2400" b="0">
              <a:solidFill>
                <a:schemeClr val="accent1"/>
              </a:solidFill>
              <a:ea typeface="黑体" panose="02010609060101010101" charset="-122"/>
            </a:endParaRPr>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形状1"/>
          <p:cNvSpPr txBox="1"/>
          <p:nvPr/>
        </p:nvSpPr>
        <p:spPr>
          <a:xfrm>
            <a:off x="123187" y="272415"/>
            <a:ext cx="3502657" cy="4291965"/>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3" name="组合1"/>
          <p:cNvGrpSpPr/>
          <p:nvPr/>
        </p:nvGrpSpPr>
        <p:grpSpPr>
          <a:xfrm>
            <a:off x="340290" y="93736"/>
            <a:ext cx="954629" cy="433421"/>
            <a:chOff x="0" y="0"/>
            <a:chExt cx="954629" cy="433421"/>
          </a:xfrm>
        </p:grpSpPr>
        <p:sp>
          <p:nvSpPr>
            <p:cNvPr id="4" name="形状4"/>
            <p:cNvSpPr txBox="1"/>
            <p:nvPr/>
          </p:nvSpPr>
          <p:spPr>
            <a:xfrm>
              <a:off x="3810" y="49530"/>
              <a:ext cx="950819" cy="338554"/>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5" name="文本4"/>
            <p:cNvSpPr txBox="1"/>
            <p:nvPr/>
          </p:nvSpPr>
          <p:spPr>
            <a:xfrm>
              <a:off x="0" y="0"/>
              <a:ext cx="950819" cy="433421"/>
            </a:xfrm>
            <a:prstGeom prst="rect">
              <a:avLst/>
            </a:prstGeom>
            <a:noFill/>
          </p:spPr>
          <p:txBody>
            <a:bodyPr anchor="t"/>
            <a:lstStyle/>
            <a:p>
              <a:pPr marL="0" algn="l">
                <a:lnSpc>
                  <a:spcPts val="1900"/>
                </a:lnSpc>
              </a:pPr>
              <a:r>
                <a:rPr lang="zh-CN" altLang="en-US" sz="1600" b="0" i="0" dirty="0">
                  <a:solidFill>
                    <a:srgbClr val="152340">
                      <a:alpha val="100000"/>
                    </a:srgbClr>
                  </a:solidFill>
                  <a:latin typeface="汉仪雅酷黑 65W" panose="020B0604020202020204" charset="-122"/>
                  <a:ea typeface="汉仪雅酷黑 65W" panose="020B0604020202020204" charset="-122"/>
                </a:rPr>
                <a:t>文 本二</a:t>
              </a:r>
              <a:endParaRPr lang="zh-CN" altLang="en-US" sz="1600" b="0" i="0" dirty="0">
                <a:solidFill>
                  <a:srgbClr val="152340">
                    <a:alpha val="100000"/>
                  </a:srgbClr>
                </a:solidFill>
                <a:latin typeface="汉仪雅酷黑 65W" panose="020B0604020202020204" charset="-122"/>
                <a:ea typeface="汉仪雅酷黑 65W" panose="020B0604020202020204" charset="-122"/>
              </a:endParaRPr>
            </a:p>
          </p:txBody>
        </p:sp>
      </p:grpSp>
      <p:sp>
        <p:nvSpPr>
          <p:cNvPr id="6" name="形状2"/>
          <p:cNvSpPr txBox="1"/>
          <p:nvPr/>
        </p:nvSpPr>
        <p:spPr>
          <a:xfrm>
            <a:off x="3787692" y="265871"/>
            <a:ext cx="8123796" cy="4459929"/>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7" name="组合2"/>
          <p:cNvGrpSpPr/>
          <p:nvPr/>
        </p:nvGrpSpPr>
        <p:grpSpPr>
          <a:xfrm>
            <a:off x="4133526" y="93764"/>
            <a:ext cx="828675" cy="433421"/>
            <a:chOff x="0" y="0"/>
            <a:chExt cx="828675" cy="433421"/>
          </a:xfrm>
        </p:grpSpPr>
        <p:sp>
          <p:nvSpPr>
            <p:cNvPr id="8" name="形状5"/>
            <p:cNvSpPr txBox="1"/>
            <p:nvPr/>
          </p:nvSpPr>
          <p:spPr>
            <a:xfrm>
              <a:off x="3810" y="49530"/>
              <a:ext cx="82486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9" name="文本5"/>
            <p:cNvSpPr txBox="1"/>
            <p:nvPr/>
          </p:nvSpPr>
          <p:spPr>
            <a:xfrm>
              <a:off x="0" y="0"/>
              <a:ext cx="824865" cy="433421"/>
            </a:xfrm>
            <a:prstGeom prst="rect">
              <a:avLst/>
            </a:prstGeom>
            <a:noFill/>
          </p:spPr>
          <p:txBody>
            <a:bodyPr anchor="t"/>
            <a:lstStyle/>
            <a:p>
              <a:pPr marL="0" algn="ctr">
                <a:lnSpc>
                  <a:spcPts val="1900"/>
                </a:lnSpc>
              </a:pPr>
              <a:r>
                <a:rPr lang="zh-CN" altLang="en-US" sz="1600" b="0" i="0" dirty="0">
                  <a:solidFill>
                    <a:srgbClr val="152340">
                      <a:alpha val="100000"/>
                    </a:srgbClr>
                  </a:solidFill>
                  <a:latin typeface="汉仪雅酷黑 65W" panose="020B0604020202020204" charset="-122"/>
                  <a:ea typeface="汉仪雅酷黑 65W" panose="020B0604020202020204" charset="-122"/>
                </a:rPr>
                <a:t>注 释</a:t>
              </a:r>
              <a:endParaRPr lang="zh-CN" altLang="en-US" sz="1600" b="0" i="0" dirty="0">
                <a:solidFill>
                  <a:srgbClr val="152340">
                    <a:alpha val="100000"/>
                  </a:srgbClr>
                </a:solidFill>
                <a:latin typeface="汉仪雅酷黑 65W" panose="020B0604020202020204" charset="-122"/>
                <a:ea typeface="汉仪雅酷黑 65W" panose="020B0604020202020204" charset="-122"/>
              </a:endParaRPr>
            </a:p>
          </p:txBody>
        </p:sp>
      </p:grpSp>
      <p:sp>
        <p:nvSpPr>
          <p:cNvPr id="10" name="形状3"/>
          <p:cNvSpPr txBox="1"/>
          <p:nvPr/>
        </p:nvSpPr>
        <p:spPr>
          <a:xfrm>
            <a:off x="246380" y="4799330"/>
            <a:ext cx="11658600" cy="1811020"/>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11" name="组合3"/>
          <p:cNvGrpSpPr/>
          <p:nvPr/>
        </p:nvGrpSpPr>
        <p:grpSpPr>
          <a:xfrm>
            <a:off x="688340" y="4676140"/>
            <a:ext cx="784225" cy="433421"/>
            <a:chOff x="0" y="0"/>
            <a:chExt cx="784225" cy="433421"/>
          </a:xfrm>
        </p:grpSpPr>
        <p:sp>
          <p:nvSpPr>
            <p:cNvPr id="12" name="形状6"/>
            <p:cNvSpPr txBox="1"/>
            <p:nvPr/>
          </p:nvSpPr>
          <p:spPr>
            <a:xfrm>
              <a:off x="3810" y="49530"/>
              <a:ext cx="78041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3" name="文本6"/>
            <p:cNvSpPr txBox="1"/>
            <p:nvPr/>
          </p:nvSpPr>
          <p:spPr>
            <a:xfrm>
              <a:off x="0" y="0"/>
              <a:ext cx="780415" cy="433421"/>
            </a:xfrm>
            <a:prstGeom prst="rect">
              <a:avLst/>
            </a:prstGeom>
            <a:noFill/>
          </p:spPr>
          <p:txBody>
            <a:bodyPr anchor="t"/>
            <a:lstStyle/>
            <a:p>
              <a:pPr marL="0" algn="l">
                <a:lnSpc>
                  <a:spcPts val="1900"/>
                </a:lnSpc>
              </a:pPr>
              <a:r>
                <a:rPr lang="zh-CN" altLang="en-US" sz="1600" b="0" i="0" dirty="0">
                  <a:solidFill>
                    <a:srgbClr val="152340">
                      <a:alpha val="100000"/>
                    </a:srgbClr>
                  </a:solidFill>
                  <a:latin typeface="汉仪雅酷黑 65W" panose="020B0604020202020204" charset="-122"/>
                  <a:ea typeface="汉仪雅酷黑 65W" panose="020B0604020202020204" charset="-122"/>
                </a:rPr>
                <a:t>译 文</a:t>
              </a:r>
              <a:endParaRPr lang="zh-CN" altLang="en-US" sz="1600" b="0" i="0" dirty="0">
                <a:solidFill>
                  <a:srgbClr val="152340">
                    <a:alpha val="100000"/>
                  </a:srgbClr>
                </a:solidFill>
                <a:latin typeface="汉仪雅酷黑 65W" panose="020B0604020202020204" charset="-122"/>
                <a:ea typeface="汉仪雅酷黑 65W" panose="020B0604020202020204" charset="-122"/>
              </a:endParaRPr>
            </a:p>
          </p:txBody>
        </p:sp>
      </p:grpSp>
      <p:sp>
        <p:nvSpPr>
          <p:cNvPr id="14" name="文本1"/>
          <p:cNvSpPr txBox="1"/>
          <p:nvPr/>
        </p:nvSpPr>
        <p:spPr>
          <a:xfrm>
            <a:off x="240325" y="430940"/>
            <a:ext cx="3277629" cy="2797969"/>
          </a:xfrm>
          <a:prstGeom prst="rect">
            <a:avLst/>
          </a:prstGeom>
          <a:noFill/>
        </p:spPr>
        <p:txBody>
          <a:bodyPr anchor="t"/>
          <a:lstStyle/>
          <a:p>
            <a:pPr marL="0" algn="l"/>
            <a:r>
              <a:rPr lang="zh-CN" altLang="en-US" sz="1900" b="0" i="0" dirty="0">
                <a:solidFill>
                  <a:srgbClr val="1E1E1E">
                    <a:alpha val="100000"/>
                  </a:srgbClr>
                </a:solidFill>
                <a:latin typeface="楷体" panose="02010609060101010101" charset="-122"/>
                <a:ea typeface="楷体" panose="02010609060101010101" charset="-122"/>
              </a:rPr>
              <a:t>    </a:t>
            </a:r>
            <a:r>
              <a:rPr lang="zh-CN" altLang="en-US" sz="2000" b="0" i="0" dirty="0">
                <a:solidFill>
                  <a:srgbClr val="1E1E1E">
                    <a:alpha val="100000"/>
                  </a:srgbClr>
                </a:solidFill>
                <a:latin typeface="楷体" panose="02010609060101010101" charset="-122"/>
                <a:ea typeface="楷体" panose="02010609060101010101" charset="-122"/>
              </a:rPr>
              <a:t>初，上在</a:t>
            </a:r>
            <a:r>
              <a:rPr lang="zh-CN" altLang="en-US" sz="2000" b="0" i="0" dirty="0">
                <a:solidFill>
                  <a:srgbClr val="FF0000">
                    <a:alpha val="100000"/>
                  </a:srgbClr>
                </a:solidFill>
                <a:latin typeface="楷体" panose="02010609060101010101" charset="-122"/>
                <a:ea typeface="楷体" panose="02010609060101010101" charset="-122"/>
              </a:rPr>
              <a:t>讲筵</a:t>
            </a:r>
            <a:r>
              <a:rPr lang="zh-CN" altLang="en-US" sz="2000" b="0" i="0" dirty="0">
                <a:solidFill>
                  <a:srgbClr val="1E1E1E">
                    <a:alpha val="100000"/>
                  </a:srgbClr>
                </a:solidFill>
                <a:latin typeface="楷体" panose="02010609060101010101" charset="-122"/>
                <a:ea typeface="楷体" panose="02010609060101010101" charset="-122"/>
              </a:rPr>
              <a:t>，读《论语》“</a:t>
            </a:r>
            <a:r>
              <a:rPr lang="zh-CN" altLang="en-US" sz="2000" b="0" i="0" dirty="0">
                <a:solidFill>
                  <a:srgbClr val="FF0000">
                    <a:alpha val="100000"/>
                  </a:srgbClr>
                </a:solidFill>
                <a:latin typeface="楷体" panose="02010609060101010101" charset="-122"/>
                <a:ea typeface="楷体" panose="02010609060101010101" charset="-122"/>
              </a:rPr>
              <a:t>色勃如也</a:t>
            </a:r>
            <a:r>
              <a:rPr lang="zh-CN" altLang="en-US" sz="2000" b="0" i="0" dirty="0">
                <a:solidFill>
                  <a:srgbClr val="1E1E1E">
                    <a:alpha val="100000"/>
                  </a:srgbClr>
                </a:solidFill>
                <a:latin typeface="楷体" panose="02010609060101010101" charset="-122"/>
                <a:ea typeface="楷体" panose="02010609060101010101" charset="-122"/>
              </a:rPr>
              <a:t>”，误读作“背”字。居正忽从旁</a:t>
            </a:r>
            <a:r>
              <a:rPr lang="zh-CN" altLang="en-US" sz="2000" b="0" i="0" dirty="0">
                <a:solidFill>
                  <a:srgbClr val="FF0000">
                    <a:alpha val="100000"/>
                  </a:srgbClr>
                </a:solidFill>
                <a:latin typeface="楷体" panose="02010609060101010101" charset="-122"/>
                <a:ea typeface="楷体" panose="02010609060101010101" charset="-122"/>
              </a:rPr>
              <a:t>厉声</a:t>
            </a:r>
            <a:r>
              <a:rPr lang="zh-CN" altLang="en-US" sz="2000" b="0" i="0" dirty="0">
                <a:solidFill>
                  <a:srgbClr val="1E1E1E">
                    <a:alpha val="100000"/>
                  </a:srgbClr>
                </a:solidFill>
                <a:latin typeface="楷体" panose="02010609060101010101" charset="-122"/>
                <a:ea typeface="楷体" panose="02010609060101010101" charset="-122"/>
              </a:rPr>
              <a:t>曰：“当作‘勃’字。”上</a:t>
            </a:r>
            <a:r>
              <a:rPr lang="zh-CN" altLang="en-US" sz="2000" b="0" i="0" dirty="0">
                <a:solidFill>
                  <a:srgbClr val="FF0000">
                    <a:alpha val="100000"/>
                  </a:srgbClr>
                </a:solidFill>
                <a:latin typeface="楷体" panose="02010609060101010101" charset="-122"/>
                <a:ea typeface="楷体" panose="02010609060101010101" charset="-122"/>
              </a:rPr>
              <a:t>悚然</a:t>
            </a:r>
            <a:r>
              <a:rPr lang="zh-CN" altLang="en-US" sz="2000" b="0" i="0" dirty="0">
                <a:solidFill>
                  <a:srgbClr val="1E1E1E">
                    <a:alpha val="100000"/>
                  </a:srgbClr>
                </a:solidFill>
                <a:latin typeface="楷体" panose="02010609060101010101" charset="-122"/>
                <a:ea typeface="楷体" panose="02010609060101010101" charset="-122"/>
              </a:rPr>
              <a:t>而惊，由此惮之。及居正卒后蒙祸，时比之</a:t>
            </a:r>
            <a:r>
              <a:rPr lang="zh-CN" altLang="en-US" sz="2000" b="1" i="0" dirty="0">
                <a:solidFill>
                  <a:srgbClr val="FF0000">
                    <a:alpha val="100000"/>
                  </a:srgbClr>
                </a:solidFill>
                <a:latin typeface="楷体" panose="02010609060101010101" charset="-122"/>
                <a:ea typeface="楷体" panose="02010609060101010101" charset="-122"/>
              </a:rPr>
              <a:t>霍</a:t>
            </a:r>
            <a:r>
              <a:rPr lang="zh-CN" altLang="en-US" sz="2000" b="0" i="0" dirty="0">
                <a:solidFill>
                  <a:srgbClr val="FF0000">
                    <a:alpha val="100000"/>
                  </a:srgbClr>
                </a:solidFill>
                <a:latin typeface="楷体" panose="02010609060101010101" charset="-122"/>
                <a:ea typeface="楷体" panose="02010609060101010101" charset="-122"/>
              </a:rPr>
              <a:t>氏</a:t>
            </a:r>
            <a:r>
              <a:rPr lang="zh-CN" altLang="en-US" sz="2000" b="0" i="0" dirty="0">
                <a:solidFill>
                  <a:srgbClr val="1E1E1E">
                    <a:alpha val="100000"/>
                  </a:srgbClr>
                </a:solidFill>
                <a:latin typeface="楷体" panose="02010609060101010101" charset="-122"/>
                <a:ea typeface="楷体" panose="02010609060101010101" charset="-122"/>
              </a:rPr>
              <a:t>之</a:t>
            </a:r>
            <a:r>
              <a:rPr lang="zh-CN" altLang="en-US" sz="2000" b="1" i="0" dirty="0">
                <a:solidFill>
                  <a:srgbClr val="FF0000">
                    <a:alpha val="100000"/>
                  </a:srgbClr>
                </a:solidFill>
                <a:latin typeface="楷体" panose="02010609060101010101" charset="-122"/>
                <a:ea typeface="楷体" panose="02010609060101010101" charset="-122"/>
              </a:rPr>
              <a:t>骖乘</a:t>
            </a:r>
            <a:r>
              <a:rPr lang="zh-CN" altLang="en-US" sz="2000" b="0" i="0" dirty="0">
                <a:solidFill>
                  <a:srgbClr val="1E1E1E">
                    <a:alpha val="100000"/>
                  </a:srgbClr>
                </a:solidFill>
                <a:latin typeface="楷体" panose="02010609060101010101" charset="-122"/>
                <a:ea typeface="楷体" panose="02010609060101010101" charset="-122"/>
              </a:rPr>
              <a:t>。</a:t>
            </a:r>
            <a:endParaRPr lang="zh-CN" altLang="en-US" sz="2000" b="0" i="0" dirty="0">
              <a:solidFill>
                <a:srgbClr val="1E1E1E">
                  <a:alpha val="100000"/>
                </a:srgbClr>
              </a:solidFill>
              <a:latin typeface="楷体" panose="02010609060101010101" charset="-122"/>
              <a:ea typeface="楷体" panose="02010609060101010101" charset="-122"/>
            </a:endParaRPr>
          </a:p>
          <a:p>
            <a:pPr marL="0" algn="l"/>
            <a:r>
              <a:rPr lang="zh-CN" altLang="en-US" sz="2000" b="0" i="0" dirty="0">
                <a:solidFill>
                  <a:srgbClr val="1E1E1E">
                    <a:alpha val="100000"/>
                  </a:srgbClr>
                </a:solidFill>
                <a:latin typeface="楷体" panose="02010609060101010101" charset="-122"/>
                <a:ea typeface="楷体" panose="02010609060101010101" charset="-122"/>
              </a:rPr>
              <a:t>       （节选自《明史纪事本末》，有删改）</a:t>
            </a:r>
            <a:endParaRPr lang="zh-CN" altLang="en-US" sz="2000" b="0" i="0" dirty="0">
              <a:solidFill>
                <a:srgbClr val="1E1E1E">
                  <a:alpha val="100000"/>
                </a:srgbClr>
              </a:solidFill>
              <a:latin typeface="楷体" panose="02010609060101010101" charset="-122"/>
              <a:ea typeface="楷体" panose="02010609060101010101" charset="-122"/>
            </a:endParaRPr>
          </a:p>
        </p:txBody>
      </p:sp>
      <p:sp>
        <p:nvSpPr>
          <p:cNvPr id="15" name="文本2"/>
          <p:cNvSpPr txBox="1"/>
          <p:nvPr/>
        </p:nvSpPr>
        <p:spPr>
          <a:xfrm>
            <a:off x="292598" y="4977822"/>
            <a:ext cx="11565731" cy="1638891"/>
          </a:xfrm>
          <a:prstGeom prst="rect">
            <a:avLst/>
          </a:prstGeom>
          <a:noFill/>
        </p:spPr>
        <p:txBody>
          <a:bodyPr anchor="t"/>
          <a:lstStyle/>
          <a:p>
            <a:pPr marL="0" algn="l"/>
            <a:r>
              <a:rPr lang="zh-CN" altLang="en-US" sz="2000" b="1" i="0" dirty="0">
                <a:solidFill>
                  <a:srgbClr val="000000">
                    <a:alpha val="100000"/>
                  </a:srgbClr>
                </a:solidFill>
                <a:latin typeface="楷体" panose="02010609060101010101" charset="-122"/>
                <a:ea typeface="楷体" panose="02010609060101010101" charset="-122"/>
              </a:rPr>
              <a:t>   当初，皇上在御讲席上读《论语》“色勃如也”，误读成“背”字。张居正突然从旁边厉声说：“应该读作‘勃’字。”皇上惊惧，同僚们也都变了脸色。皇上从此就畏惧他。等到张居正死后遭受灾祸，当时的人们把他比作霍光的后继。</a:t>
            </a:r>
            <a:endParaRPr lang="zh-CN" altLang="en-US" sz="2000" b="1" i="0" dirty="0">
              <a:solidFill>
                <a:srgbClr val="000000">
                  <a:alpha val="100000"/>
                </a:srgbClr>
              </a:solidFill>
              <a:latin typeface="楷体" panose="02010609060101010101" charset="-122"/>
              <a:ea typeface="楷体" panose="02010609060101010101" charset="-122"/>
            </a:endParaRPr>
          </a:p>
        </p:txBody>
      </p:sp>
      <p:sp>
        <p:nvSpPr>
          <p:cNvPr id="16" name="文本3"/>
          <p:cNvSpPr txBox="1"/>
          <p:nvPr/>
        </p:nvSpPr>
        <p:spPr>
          <a:xfrm>
            <a:off x="3784911" y="265948"/>
            <a:ext cx="8130045" cy="5115719"/>
          </a:xfrm>
          <a:prstGeom prst="rect">
            <a:avLst/>
          </a:prstGeom>
          <a:noFill/>
        </p:spPr>
        <p:txBody>
          <a:bodyPr anchor="t"/>
          <a:lstStyle/>
          <a:p>
            <a:pPr marL="0" algn="l"/>
            <a:r>
              <a:rPr lang="zh-CN" altLang="en-US" sz="2000" b="1" i="0" dirty="0">
                <a:solidFill>
                  <a:srgbClr val="000000">
                    <a:alpha val="100000"/>
                  </a:srgbClr>
                </a:solidFill>
                <a:latin typeface="仿宋" panose="02010609060101010101" charset="-122"/>
                <a:ea typeface="仿宋" panose="02010609060101010101" charset="-122"/>
              </a:rPr>
              <a:t>讲筵：特指天子的经筵。</a:t>
            </a:r>
            <a:endParaRPr lang="zh-CN" altLang="en-US" sz="2000" b="1" i="0" dirty="0">
              <a:solidFill>
                <a:srgbClr val="000000">
                  <a:alpha val="100000"/>
                </a:srgbClr>
              </a:solidFill>
              <a:latin typeface="仿宋" panose="02010609060101010101" charset="-122"/>
              <a:ea typeface="仿宋" panose="02010609060101010101" charset="-122"/>
            </a:endParaRPr>
          </a:p>
          <a:p>
            <a:pPr marL="0" algn="l"/>
            <a:r>
              <a:rPr lang="zh-CN" altLang="en-US" sz="2000" b="1" i="0" dirty="0">
                <a:solidFill>
                  <a:srgbClr val="000000">
                    <a:alpha val="100000"/>
                  </a:srgbClr>
                </a:solidFill>
                <a:latin typeface="仿宋" panose="02010609060101010101" charset="-122"/>
                <a:ea typeface="仿宋" panose="02010609060101010101" charset="-122"/>
              </a:rPr>
              <a:t>色勃如也：语见《论语·乡党》，意为：孔子脸色立即庄重起来。勃：猝然变色。</a:t>
            </a:r>
            <a:endParaRPr lang="zh-CN" altLang="en-US" sz="2000" b="1" i="0" dirty="0">
              <a:solidFill>
                <a:srgbClr val="000000">
                  <a:alpha val="100000"/>
                </a:srgbClr>
              </a:solidFill>
              <a:latin typeface="仿宋" panose="02010609060101010101" charset="-122"/>
              <a:ea typeface="仿宋" panose="02010609060101010101" charset="-122"/>
            </a:endParaRPr>
          </a:p>
          <a:p>
            <a:pPr marL="0" algn="l"/>
            <a:r>
              <a:rPr lang="zh-CN" altLang="en-US" sz="2000" b="1" i="0" dirty="0">
                <a:solidFill>
                  <a:srgbClr val="000000">
                    <a:alpha val="100000"/>
                  </a:srgbClr>
                </a:solidFill>
                <a:latin typeface="仿宋" panose="02010609060101010101" charset="-122"/>
                <a:ea typeface="仿宋" panose="02010609060101010101" charset="-122"/>
              </a:rPr>
              <a:t>厉声：严厉的声音。</a:t>
            </a:r>
            <a:endParaRPr lang="zh-CN" altLang="en-US" sz="2000" b="1" i="0" dirty="0">
              <a:solidFill>
                <a:srgbClr val="000000">
                  <a:alpha val="100000"/>
                </a:srgbClr>
              </a:solidFill>
              <a:latin typeface="仿宋" panose="02010609060101010101" charset="-122"/>
              <a:ea typeface="仿宋" panose="02010609060101010101" charset="-122"/>
            </a:endParaRPr>
          </a:p>
          <a:p>
            <a:pPr marL="0" algn="l"/>
            <a:r>
              <a:rPr lang="zh-CN" altLang="en-US" sz="2000" b="1" i="0" dirty="0">
                <a:solidFill>
                  <a:srgbClr val="000000">
                    <a:alpha val="100000"/>
                  </a:srgbClr>
                </a:solidFill>
                <a:latin typeface="仿宋" panose="02010609060101010101" charset="-122"/>
                <a:ea typeface="仿宋" panose="02010609060101010101" charset="-122"/>
              </a:rPr>
              <a:t>悚然：形容害怕的样子。</a:t>
            </a:r>
            <a:endParaRPr lang="zh-CN" altLang="en-US" sz="2000" b="1" i="0" dirty="0">
              <a:solidFill>
                <a:srgbClr val="000000">
                  <a:alpha val="100000"/>
                </a:srgbClr>
              </a:solidFill>
              <a:latin typeface="仿宋" panose="02010609060101010101" charset="-122"/>
              <a:ea typeface="仿宋" panose="02010609060101010101" charset="-122"/>
            </a:endParaRPr>
          </a:p>
          <a:p>
            <a:pPr marL="0" algn="l"/>
            <a:r>
              <a:rPr lang="zh-CN" altLang="en-US" sz="2000" b="1" i="0" dirty="0">
                <a:solidFill>
                  <a:srgbClr val="000000">
                    <a:alpha val="100000"/>
                  </a:srgbClr>
                </a:solidFill>
                <a:latin typeface="仿宋" panose="02010609060101010101" charset="-122"/>
                <a:ea typeface="仿宋" panose="02010609060101010101" charset="-122"/>
              </a:rPr>
              <a:t>霍氏：文中指霍光，他是汉朝名臣，汉武帝临终之前，将汉昭帝托付于他，他忠心辅佐昭帝，昭帝英年早逝之后又废弃了荒唐无道的昌邑王，迎立汉宣帝，为西汉的中兴奠定了基础。而他做官中最值得后人称道的就是端谨、慎重。他却不能治齐其家，使家人不知收敛、谨慎，反而骄奢不法，气势逼人。结果，他身死不久，家族便遭受屠戮，徒令后人叹息。</a:t>
            </a:r>
            <a:endParaRPr lang="zh-CN" altLang="en-US" sz="2000" b="1" i="0" dirty="0">
              <a:solidFill>
                <a:srgbClr val="000000">
                  <a:alpha val="100000"/>
                </a:srgbClr>
              </a:solidFill>
              <a:latin typeface="仿宋" panose="02010609060101010101" charset="-122"/>
              <a:ea typeface="仿宋" panose="02010609060101010101" charset="-122"/>
            </a:endParaRPr>
          </a:p>
          <a:p>
            <a:pPr marL="0" algn="l"/>
            <a:r>
              <a:rPr lang="zh-CN" altLang="en-US" sz="2000" b="1" i="0" dirty="0">
                <a:solidFill>
                  <a:srgbClr val="000000">
                    <a:alpha val="100000"/>
                  </a:srgbClr>
                </a:solidFill>
                <a:latin typeface="仿宋" panose="02010609060101010101" charset="-122"/>
                <a:ea typeface="仿宋" panose="02010609060101010101" charset="-122"/>
              </a:rPr>
              <a:t>骖乘：又作“参乘”,陪乘或陪乘的人。古时乘车,尊者在左,御者在中,又一人在右,称车右或骖乘。由武士充任,负责警卫。【衔接】沛公之参乘 樊哙者也。——《史记·项羽本纪》，这里指</a:t>
            </a:r>
            <a:r>
              <a:rPr lang="zh-CN" altLang="en-US" sz="2000" b="0" i="0" dirty="0">
                <a:solidFill>
                  <a:srgbClr val="FF0000">
                    <a:alpha val="100000"/>
                  </a:srgbClr>
                </a:solidFill>
                <a:latin typeface="仿宋" panose="02010609060101010101" charset="-122"/>
                <a:ea typeface="仿宋" panose="02010609060101010101" charset="-122"/>
              </a:rPr>
              <a:t>张居正步霍光后尘。</a:t>
            </a:r>
            <a:endParaRPr lang="zh-CN" altLang="en-US" sz="2000" b="0" i="0" dirty="0">
              <a:solidFill>
                <a:srgbClr val="FF0000">
                  <a:alpha val="100000"/>
                </a:srgbClr>
              </a:solidFill>
              <a:latin typeface="仿宋" panose="02010609060101010101" charset="-122"/>
              <a:ea typeface="仿宋" panose="02010609060101010101" charset="-122"/>
            </a:endParaRPr>
          </a:p>
          <a:p>
            <a:pPr marL="0" algn="l"/>
          </a:p>
          <a:p>
            <a:pPr marL="0" alg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形状2"/>
          <p:cNvSpPr txBox="1"/>
          <p:nvPr/>
        </p:nvSpPr>
        <p:spPr>
          <a:xfrm>
            <a:off x="247012" y="701040"/>
            <a:ext cx="3327044" cy="3863340"/>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3" name="组合1"/>
          <p:cNvGrpSpPr/>
          <p:nvPr/>
        </p:nvGrpSpPr>
        <p:grpSpPr>
          <a:xfrm>
            <a:off x="517936" y="476885"/>
            <a:ext cx="954629" cy="433421"/>
            <a:chOff x="0" y="0"/>
            <a:chExt cx="954629" cy="433421"/>
          </a:xfrm>
        </p:grpSpPr>
        <p:sp>
          <p:nvSpPr>
            <p:cNvPr id="4" name="形状5"/>
            <p:cNvSpPr txBox="1"/>
            <p:nvPr/>
          </p:nvSpPr>
          <p:spPr>
            <a:xfrm>
              <a:off x="3810" y="49530"/>
              <a:ext cx="950819" cy="338554"/>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5" name="文本5"/>
            <p:cNvSpPr txBox="1"/>
            <p:nvPr/>
          </p:nvSpPr>
          <p:spPr>
            <a:xfrm>
              <a:off x="0" y="0"/>
              <a:ext cx="950819" cy="433421"/>
            </a:xfrm>
            <a:prstGeom prst="rect">
              <a:avLst/>
            </a:prstGeom>
            <a:noFill/>
          </p:spPr>
          <p:txBody>
            <a:bodyPr anchor="t"/>
            <a:lstStyle/>
            <a:p>
              <a:pPr marL="0" algn="l">
                <a:lnSpc>
                  <a:spcPts val="1900"/>
                </a:lnSpc>
              </a:pPr>
              <a:r>
                <a:rPr lang="zh-CN" altLang="en-US" sz="1600" b="0" i="0" dirty="0">
                  <a:solidFill>
                    <a:srgbClr val="152340">
                      <a:alpha val="100000"/>
                    </a:srgbClr>
                  </a:solidFill>
                  <a:latin typeface="汉仪雅酷黑 65W" panose="020B0604020202020204" charset="-122"/>
                  <a:ea typeface="汉仪雅酷黑 65W" panose="020B0604020202020204" charset="-122"/>
                </a:rPr>
                <a:t>文 本三</a:t>
              </a:r>
              <a:endParaRPr lang="zh-CN" altLang="en-US" sz="1600" b="0" i="0" dirty="0">
                <a:solidFill>
                  <a:srgbClr val="152340">
                    <a:alpha val="100000"/>
                  </a:srgbClr>
                </a:solidFill>
                <a:latin typeface="汉仪雅酷黑 65W" panose="020B0604020202020204" charset="-122"/>
                <a:ea typeface="汉仪雅酷黑 65W" panose="020B0604020202020204" charset="-122"/>
              </a:endParaRPr>
            </a:p>
          </p:txBody>
        </p:sp>
      </p:grpSp>
      <p:sp>
        <p:nvSpPr>
          <p:cNvPr id="6" name="形状3"/>
          <p:cNvSpPr txBox="1"/>
          <p:nvPr/>
        </p:nvSpPr>
        <p:spPr>
          <a:xfrm>
            <a:off x="3767452" y="701040"/>
            <a:ext cx="8136893" cy="3864607"/>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7" name="组合2"/>
          <p:cNvGrpSpPr/>
          <p:nvPr/>
        </p:nvGrpSpPr>
        <p:grpSpPr>
          <a:xfrm>
            <a:off x="6315710" y="490220"/>
            <a:ext cx="828675" cy="433421"/>
            <a:chOff x="0" y="0"/>
            <a:chExt cx="828675" cy="433421"/>
          </a:xfrm>
        </p:grpSpPr>
        <p:sp>
          <p:nvSpPr>
            <p:cNvPr id="8" name="形状6"/>
            <p:cNvSpPr txBox="1"/>
            <p:nvPr/>
          </p:nvSpPr>
          <p:spPr>
            <a:xfrm>
              <a:off x="3810" y="49530"/>
              <a:ext cx="82486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9" name="文本6"/>
            <p:cNvSpPr txBox="1"/>
            <p:nvPr/>
          </p:nvSpPr>
          <p:spPr>
            <a:xfrm>
              <a:off x="0" y="0"/>
              <a:ext cx="824865" cy="433421"/>
            </a:xfrm>
            <a:prstGeom prst="rect">
              <a:avLst/>
            </a:prstGeom>
            <a:noFill/>
          </p:spPr>
          <p:txBody>
            <a:bodyPr anchor="t"/>
            <a:lstStyle/>
            <a:p>
              <a:pPr marL="0" algn="ctr">
                <a:lnSpc>
                  <a:spcPts val="1900"/>
                </a:lnSpc>
              </a:pPr>
              <a:r>
                <a:rPr lang="zh-CN" altLang="en-US" sz="1600" b="0" i="0" dirty="0">
                  <a:solidFill>
                    <a:srgbClr val="152340">
                      <a:alpha val="100000"/>
                    </a:srgbClr>
                  </a:solidFill>
                  <a:latin typeface="汉仪雅酷黑 65W" panose="020B0604020202020204" charset="-122"/>
                  <a:ea typeface="汉仪雅酷黑 65W" panose="020B0604020202020204" charset="-122"/>
                </a:rPr>
                <a:t>注 释</a:t>
              </a:r>
              <a:endParaRPr lang="zh-CN" altLang="en-US" sz="1600" b="0" i="0" dirty="0">
                <a:solidFill>
                  <a:srgbClr val="152340">
                    <a:alpha val="100000"/>
                  </a:srgbClr>
                </a:solidFill>
                <a:latin typeface="汉仪雅酷黑 65W" panose="020B0604020202020204" charset="-122"/>
                <a:ea typeface="汉仪雅酷黑 65W" panose="020B0604020202020204" charset="-122"/>
              </a:endParaRPr>
            </a:p>
          </p:txBody>
        </p:sp>
      </p:grpSp>
      <p:sp>
        <p:nvSpPr>
          <p:cNvPr id="10" name="形状4"/>
          <p:cNvSpPr txBox="1"/>
          <p:nvPr/>
        </p:nvSpPr>
        <p:spPr>
          <a:xfrm>
            <a:off x="246380" y="4799330"/>
            <a:ext cx="11658600" cy="1811020"/>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11" name="组合3"/>
          <p:cNvGrpSpPr/>
          <p:nvPr/>
        </p:nvGrpSpPr>
        <p:grpSpPr>
          <a:xfrm>
            <a:off x="688340" y="4676140"/>
            <a:ext cx="784225" cy="433421"/>
            <a:chOff x="0" y="0"/>
            <a:chExt cx="784225" cy="433421"/>
          </a:xfrm>
        </p:grpSpPr>
        <p:sp>
          <p:nvSpPr>
            <p:cNvPr id="12" name="形状7"/>
            <p:cNvSpPr txBox="1"/>
            <p:nvPr/>
          </p:nvSpPr>
          <p:spPr>
            <a:xfrm>
              <a:off x="3810" y="49530"/>
              <a:ext cx="78041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3" name="文本7"/>
            <p:cNvSpPr txBox="1"/>
            <p:nvPr/>
          </p:nvSpPr>
          <p:spPr>
            <a:xfrm>
              <a:off x="0" y="0"/>
              <a:ext cx="780415" cy="433421"/>
            </a:xfrm>
            <a:prstGeom prst="rect">
              <a:avLst/>
            </a:prstGeom>
            <a:noFill/>
          </p:spPr>
          <p:txBody>
            <a:bodyPr anchor="t"/>
            <a:lstStyle/>
            <a:p>
              <a:pPr marL="0" algn="l">
                <a:lnSpc>
                  <a:spcPts val="1900"/>
                </a:lnSpc>
              </a:pPr>
              <a:r>
                <a:rPr lang="zh-CN" altLang="en-US" sz="1600" b="0" i="0" dirty="0">
                  <a:solidFill>
                    <a:srgbClr val="152340">
                      <a:alpha val="100000"/>
                    </a:srgbClr>
                  </a:solidFill>
                  <a:latin typeface="汉仪雅酷黑 65W" panose="020B0604020202020204" charset="-122"/>
                  <a:ea typeface="汉仪雅酷黑 65W" panose="020B0604020202020204" charset="-122"/>
                </a:rPr>
                <a:t>译 文</a:t>
              </a:r>
              <a:endParaRPr lang="zh-CN" altLang="en-US" sz="1600" b="0" i="0" dirty="0">
                <a:solidFill>
                  <a:srgbClr val="152340">
                    <a:alpha val="100000"/>
                  </a:srgbClr>
                </a:solidFill>
                <a:latin typeface="汉仪雅酷黑 65W" panose="020B0604020202020204" charset="-122"/>
                <a:ea typeface="汉仪雅酷黑 65W" panose="020B0604020202020204" charset="-122"/>
              </a:endParaRPr>
            </a:p>
          </p:txBody>
        </p:sp>
      </p:grpSp>
      <p:sp>
        <p:nvSpPr>
          <p:cNvPr id="14" name="文本2"/>
          <p:cNvSpPr txBox="1"/>
          <p:nvPr/>
        </p:nvSpPr>
        <p:spPr>
          <a:xfrm>
            <a:off x="256470" y="864670"/>
            <a:ext cx="3317948" cy="3592716"/>
          </a:xfrm>
          <a:prstGeom prst="rect">
            <a:avLst/>
          </a:prstGeom>
          <a:noFill/>
        </p:spPr>
        <p:txBody>
          <a:bodyPr anchor="t"/>
          <a:lstStyle/>
          <a:p>
            <a:pPr marL="0" algn="l"/>
            <a:r>
              <a:rPr lang="zh-CN" altLang="en-US" sz="2200" b="0" i="0" dirty="0">
                <a:solidFill>
                  <a:srgbClr val="1E1E1E">
                    <a:alpha val="100000"/>
                  </a:srgbClr>
                </a:solidFill>
                <a:latin typeface="楷体" panose="02010609060101010101" charset="-122"/>
                <a:ea typeface="楷体" panose="02010609060101010101" charset="-122"/>
              </a:rPr>
              <a:t>    </a:t>
            </a:r>
            <a:r>
              <a:rPr lang="zh-CN" altLang="en-US" sz="2200" b="0" i="0" dirty="0">
                <a:solidFill>
                  <a:srgbClr val="FF0000">
                    <a:alpha val="100000"/>
                  </a:srgbClr>
                </a:solidFill>
                <a:latin typeface="楷体" panose="02010609060101010101" charset="-122"/>
                <a:ea typeface="楷体" panose="02010609060101010101" charset="-122"/>
              </a:rPr>
              <a:t>爱臣</a:t>
            </a:r>
            <a:r>
              <a:rPr lang="zh-CN" altLang="en-US" sz="2200" b="0" i="0" dirty="0">
                <a:solidFill>
                  <a:srgbClr val="1E1E1E">
                    <a:alpha val="100000"/>
                  </a:srgbClr>
                </a:solidFill>
                <a:latin typeface="楷体" panose="02010609060101010101" charset="-122"/>
                <a:ea typeface="楷体" panose="02010609060101010101" charset="-122"/>
              </a:rPr>
              <a:t>太亲，必危其身；人臣太</a:t>
            </a:r>
            <a:r>
              <a:rPr lang="zh-CN" altLang="en-US" sz="2200" b="0" i="0" dirty="0">
                <a:solidFill>
                  <a:srgbClr val="FF0000">
                    <a:alpha val="100000"/>
                  </a:srgbClr>
                </a:solidFill>
                <a:latin typeface="楷体" panose="02010609060101010101" charset="-122"/>
                <a:ea typeface="楷体" panose="02010609060101010101" charset="-122"/>
              </a:rPr>
              <a:t>贵</a:t>
            </a:r>
            <a:r>
              <a:rPr lang="zh-CN" altLang="en-US" sz="2200" b="0" i="0" dirty="0">
                <a:solidFill>
                  <a:srgbClr val="1E1E1E">
                    <a:alpha val="100000"/>
                  </a:srgbClr>
                </a:solidFill>
                <a:latin typeface="楷体" panose="02010609060101010101" charset="-122"/>
                <a:ea typeface="楷体" panose="02010609060101010101" charset="-122"/>
              </a:rPr>
              <a:t>，必</a:t>
            </a:r>
            <a:r>
              <a:rPr lang="zh-CN" altLang="en-US" sz="2200" b="0" i="0" dirty="0">
                <a:solidFill>
                  <a:srgbClr val="FF0000">
                    <a:alpha val="100000"/>
                  </a:srgbClr>
                </a:solidFill>
                <a:latin typeface="楷体" panose="02010609060101010101" charset="-122"/>
                <a:ea typeface="楷体" panose="02010609060101010101" charset="-122"/>
              </a:rPr>
              <a:t>易</a:t>
            </a:r>
            <a:r>
              <a:rPr lang="zh-CN" altLang="en-US" sz="2200" b="0" i="0" dirty="0">
                <a:solidFill>
                  <a:srgbClr val="1E1E1E">
                    <a:alpha val="100000"/>
                  </a:srgbClr>
                </a:solidFill>
                <a:latin typeface="楷体" panose="02010609060101010101" charset="-122"/>
                <a:ea typeface="楷体" panose="02010609060101010101" charset="-122"/>
              </a:rPr>
              <a:t>主位。臣闻</a:t>
            </a:r>
            <a:r>
              <a:rPr lang="zh-CN" altLang="en-US" sz="2200" b="0" i="0" dirty="0">
                <a:solidFill>
                  <a:srgbClr val="FF0000">
                    <a:alpha val="100000"/>
                  </a:srgbClr>
                </a:solidFill>
                <a:latin typeface="楷体" panose="02010609060101010101" charset="-122"/>
                <a:ea typeface="楷体" panose="02010609060101010101" charset="-122"/>
              </a:rPr>
              <a:t>千乘之君</a:t>
            </a:r>
            <a:r>
              <a:rPr lang="zh-CN" altLang="en-US" sz="2200" b="0" i="0" dirty="0">
                <a:solidFill>
                  <a:srgbClr val="1E1E1E">
                    <a:alpha val="100000"/>
                  </a:srgbClr>
                </a:solidFill>
                <a:latin typeface="楷体" panose="02010609060101010101" charset="-122"/>
                <a:ea typeface="楷体" panose="02010609060101010101" charset="-122"/>
              </a:rPr>
              <a:t>无备，必有</a:t>
            </a:r>
            <a:r>
              <a:rPr lang="zh-CN" altLang="en-US" sz="2200" b="0" i="0" dirty="0">
                <a:solidFill>
                  <a:srgbClr val="FF0000">
                    <a:alpha val="100000"/>
                  </a:srgbClr>
                </a:solidFill>
                <a:latin typeface="楷体" panose="02010609060101010101" charset="-122"/>
                <a:ea typeface="楷体" panose="02010609060101010101" charset="-122"/>
              </a:rPr>
              <a:t>百乘之臣</a:t>
            </a:r>
            <a:r>
              <a:rPr lang="zh-CN" altLang="en-US" sz="2200" b="0" i="0" dirty="0">
                <a:solidFill>
                  <a:srgbClr val="1E1E1E">
                    <a:alpha val="100000"/>
                  </a:srgbClr>
                </a:solidFill>
                <a:latin typeface="楷体" panose="02010609060101010101" charset="-122"/>
                <a:ea typeface="楷体" panose="02010609060101010101" charset="-122"/>
              </a:rPr>
              <a:t>在其侧，以</a:t>
            </a:r>
            <a:r>
              <a:rPr lang="zh-CN" altLang="en-US" sz="2200" b="0" i="0" dirty="0">
                <a:solidFill>
                  <a:srgbClr val="FF0000">
                    <a:alpha val="100000"/>
                  </a:srgbClr>
                </a:solidFill>
                <a:latin typeface="楷体" panose="02010609060101010101" charset="-122"/>
                <a:ea typeface="楷体" panose="02010609060101010101" charset="-122"/>
              </a:rPr>
              <a:t>徙</a:t>
            </a:r>
            <a:r>
              <a:rPr lang="zh-CN" altLang="en-US" sz="2200" b="0" i="0" dirty="0">
                <a:solidFill>
                  <a:srgbClr val="1E1E1E">
                    <a:alpha val="100000"/>
                  </a:srgbClr>
                </a:solidFill>
                <a:latin typeface="楷体" panose="02010609060101010101" charset="-122"/>
                <a:ea typeface="楷体" panose="02010609060101010101" charset="-122"/>
              </a:rPr>
              <a:t>其民而</a:t>
            </a:r>
            <a:r>
              <a:rPr lang="zh-CN" altLang="en-US" sz="2200" b="0" i="0" dirty="0">
                <a:solidFill>
                  <a:srgbClr val="FF0000">
                    <a:alpha val="100000"/>
                  </a:srgbClr>
                </a:solidFill>
                <a:latin typeface="楷体" panose="02010609060101010101" charset="-122"/>
                <a:ea typeface="楷体" panose="02010609060101010101" charset="-122"/>
              </a:rPr>
              <a:t>倾</a:t>
            </a:r>
            <a:r>
              <a:rPr lang="zh-CN" altLang="en-US" sz="2200" b="0" i="0" dirty="0">
                <a:solidFill>
                  <a:srgbClr val="1E1E1E">
                    <a:alpha val="100000"/>
                  </a:srgbClr>
                </a:solidFill>
                <a:latin typeface="楷体" panose="02010609060101010101" charset="-122"/>
                <a:ea typeface="楷体" panose="02010609060101010101" charset="-122"/>
              </a:rPr>
              <a:t>其国；</a:t>
            </a:r>
            <a:r>
              <a:rPr lang="zh-CN" altLang="en-US" sz="2200" b="0" i="0" dirty="0">
                <a:solidFill>
                  <a:srgbClr val="FF0000">
                    <a:alpha val="100000"/>
                  </a:srgbClr>
                </a:solidFill>
                <a:latin typeface="楷体" panose="02010609060101010101" charset="-122"/>
                <a:ea typeface="楷体" panose="02010609060101010101" charset="-122"/>
              </a:rPr>
              <a:t>万乘之君</a:t>
            </a:r>
            <a:r>
              <a:rPr lang="zh-CN" altLang="en-US" sz="2200" b="0" i="0" dirty="0">
                <a:solidFill>
                  <a:srgbClr val="1E1E1E">
                    <a:alpha val="100000"/>
                  </a:srgbClr>
                </a:solidFill>
                <a:latin typeface="楷体" panose="02010609060101010101" charset="-122"/>
                <a:ea typeface="楷体" panose="02010609060101010101" charset="-122"/>
              </a:rPr>
              <a:t>无备，必有</a:t>
            </a:r>
            <a:r>
              <a:rPr lang="zh-CN" altLang="en-US" sz="2200" b="0" i="0" dirty="0">
                <a:solidFill>
                  <a:srgbClr val="FF0000">
                    <a:alpha val="100000"/>
                  </a:srgbClr>
                </a:solidFill>
                <a:latin typeface="楷体" panose="02010609060101010101" charset="-122"/>
                <a:ea typeface="楷体" panose="02010609060101010101" charset="-122"/>
              </a:rPr>
              <a:t>千乘之家</a:t>
            </a:r>
            <a:r>
              <a:rPr lang="zh-CN" altLang="en-US" sz="2200" b="0" i="0" dirty="0">
                <a:solidFill>
                  <a:srgbClr val="1E1E1E">
                    <a:alpha val="100000"/>
                  </a:srgbClr>
                </a:solidFill>
                <a:latin typeface="楷体" panose="02010609060101010101" charset="-122"/>
                <a:ea typeface="楷体" panose="02010609060101010101" charset="-122"/>
              </a:rPr>
              <a:t>在其侧，以徙其</a:t>
            </a:r>
            <a:r>
              <a:rPr lang="zh-CN" altLang="en-US" sz="2200" b="0" i="0" dirty="0">
                <a:solidFill>
                  <a:srgbClr val="000000">
                    <a:alpha val="100000"/>
                  </a:srgbClr>
                </a:solidFill>
                <a:latin typeface="楷体" panose="02010609060101010101" charset="-122"/>
                <a:ea typeface="楷体" panose="02010609060101010101" charset="-122"/>
              </a:rPr>
              <a:t>威</a:t>
            </a:r>
            <a:r>
              <a:rPr lang="zh-CN" altLang="en-US" sz="2200" b="0" i="0" dirty="0">
                <a:solidFill>
                  <a:srgbClr val="1E1E1E">
                    <a:alpha val="100000"/>
                  </a:srgbClr>
                </a:solidFill>
                <a:latin typeface="楷体" panose="02010609060101010101" charset="-122"/>
                <a:ea typeface="楷体" panose="02010609060101010101" charset="-122"/>
              </a:rPr>
              <a:t>而倾其国。</a:t>
            </a:r>
            <a:r>
              <a:rPr lang="zh-CN" altLang="en-US" sz="2200" b="0" i="0" dirty="0">
                <a:solidFill>
                  <a:srgbClr val="000000">
                    <a:alpha val="100000"/>
                  </a:srgbClr>
                </a:solidFill>
                <a:latin typeface="楷体" panose="02010609060101010101" charset="-122"/>
                <a:ea typeface="楷体" panose="02010609060101010101" charset="-122"/>
              </a:rPr>
              <a:t>是以</a:t>
            </a:r>
            <a:r>
              <a:rPr lang="zh-CN" altLang="en-US" sz="2200" b="0" i="0" dirty="0">
                <a:solidFill>
                  <a:srgbClr val="1E1E1E">
                    <a:alpha val="100000"/>
                  </a:srgbClr>
                </a:solidFill>
                <a:latin typeface="楷体" panose="02010609060101010101" charset="-122"/>
                <a:ea typeface="楷体" panose="02010609060101010101" charset="-122"/>
              </a:rPr>
              <a:t>奸臣</a:t>
            </a:r>
            <a:r>
              <a:rPr lang="zh-CN" altLang="en-US" sz="2200" b="0" i="0" dirty="0">
                <a:solidFill>
                  <a:srgbClr val="FF0000">
                    <a:alpha val="100000"/>
                  </a:srgbClr>
                </a:solidFill>
                <a:latin typeface="楷体" panose="02010609060101010101" charset="-122"/>
                <a:ea typeface="楷体" panose="02010609060101010101" charset="-122"/>
              </a:rPr>
              <a:t>蕃息</a:t>
            </a:r>
            <a:r>
              <a:rPr lang="zh-CN" altLang="en-US" sz="2200" b="0" i="0" dirty="0">
                <a:solidFill>
                  <a:srgbClr val="1E1E1E">
                    <a:alpha val="100000"/>
                  </a:srgbClr>
                </a:solidFill>
                <a:latin typeface="楷体" panose="02010609060101010101" charset="-122"/>
                <a:ea typeface="楷体" panose="02010609060101010101" charset="-122"/>
              </a:rPr>
              <a:t>，</a:t>
            </a:r>
            <a:r>
              <a:rPr lang="zh-CN" altLang="en-US" sz="2200" b="0" i="0" dirty="0">
                <a:solidFill>
                  <a:srgbClr val="FF0000">
                    <a:alpha val="100000"/>
                  </a:srgbClr>
                </a:solidFill>
                <a:latin typeface="楷体" panose="02010609060101010101" charset="-122"/>
                <a:ea typeface="楷体" panose="02010609060101010101" charset="-122"/>
              </a:rPr>
              <a:t>主道</a:t>
            </a:r>
            <a:r>
              <a:rPr lang="zh-CN" altLang="en-US" sz="2200" b="0" i="0" dirty="0">
                <a:solidFill>
                  <a:srgbClr val="1E1E1E">
                    <a:alpha val="100000"/>
                  </a:srgbClr>
                </a:solidFill>
                <a:latin typeface="楷体" panose="02010609060101010101" charset="-122"/>
                <a:ea typeface="楷体" panose="02010609060101010101" charset="-122"/>
              </a:rPr>
              <a:t>衰亡。</a:t>
            </a:r>
            <a:endParaRPr lang="zh-CN" altLang="en-US" sz="2200" b="0" i="0" dirty="0">
              <a:solidFill>
                <a:srgbClr val="1E1E1E">
                  <a:alpha val="100000"/>
                </a:srgbClr>
              </a:solidFill>
              <a:latin typeface="楷体" panose="02010609060101010101" charset="-122"/>
              <a:ea typeface="楷体" panose="02010609060101010101" charset="-122"/>
            </a:endParaRPr>
          </a:p>
        </p:txBody>
      </p:sp>
      <p:sp>
        <p:nvSpPr>
          <p:cNvPr id="15" name="文本3"/>
          <p:cNvSpPr txBox="1"/>
          <p:nvPr/>
        </p:nvSpPr>
        <p:spPr>
          <a:xfrm>
            <a:off x="256546" y="5049584"/>
            <a:ext cx="11849099" cy="1349375"/>
          </a:xfrm>
          <a:prstGeom prst="rect">
            <a:avLst/>
          </a:prstGeom>
          <a:noFill/>
        </p:spPr>
        <p:txBody>
          <a:bodyPr anchor="t"/>
          <a:lstStyle/>
          <a:p>
            <a:pPr marL="0" algn="l"/>
            <a:r>
              <a:rPr lang="zh-CN" altLang="en-US" sz="2000" b="1" i="0" dirty="0">
                <a:solidFill>
                  <a:srgbClr val="000000">
                    <a:alpha val="100000"/>
                  </a:srgbClr>
                </a:solidFill>
                <a:latin typeface="楷体" panose="02010609060101010101" charset="-122"/>
                <a:ea typeface="楷体" panose="02010609060101010101" charset="-122"/>
              </a:rPr>
              <a:t>宠臣过于亲近，必定危及君身；臣子地位太高，必定取代君位。我听说千乘小国的国君没有防备，必定有拥有百乘兵车的臣子窥视在侧，准备夺取他的百姓，颠覆他的国家；万辆兵车大国的国君没有防备，必定有千辆兵车的大夫在旁边窥视，准备夺取他的权势，颠覆他的国家。因此奸臣势力扩张，君主权势就会消亡。</a:t>
            </a:r>
            <a:endParaRPr lang="zh-CN" altLang="en-US" sz="2000" b="1" i="0" dirty="0">
              <a:solidFill>
                <a:srgbClr val="000000">
                  <a:alpha val="100000"/>
                </a:srgbClr>
              </a:solidFill>
              <a:latin typeface="楷体" panose="02010609060101010101" charset="-122"/>
              <a:ea typeface="楷体" panose="02010609060101010101" charset="-122"/>
            </a:endParaRPr>
          </a:p>
        </p:txBody>
      </p:sp>
      <p:sp>
        <p:nvSpPr>
          <p:cNvPr id="16" name="文本4"/>
          <p:cNvSpPr txBox="1"/>
          <p:nvPr/>
        </p:nvSpPr>
        <p:spPr>
          <a:xfrm>
            <a:off x="3894020" y="656787"/>
            <a:ext cx="8197015" cy="3956844"/>
          </a:xfrm>
          <a:prstGeom prst="rect">
            <a:avLst/>
          </a:prstGeom>
          <a:noFill/>
        </p:spPr>
        <p:txBody>
          <a:bodyPr anchor="t"/>
          <a:lstStyle/>
          <a:p>
            <a:pPr marL="0" algn="l"/>
            <a:r>
              <a:rPr lang="zh-CN" altLang="en-US" sz="2000" b="0" i="0" dirty="0">
                <a:solidFill>
                  <a:srgbClr val="000000">
                    <a:alpha val="100000"/>
                  </a:srgbClr>
                </a:solidFill>
                <a:latin typeface="仿宋" panose="02010609060101010101" charset="-122"/>
                <a:ea typeface="仿宋" panose="02010609060101010101" charset="-122"/>
              </a:rPr>
              <a:t>爱臣：君主宠爱的大臣。</a:t>
            </a:r>
            <a:endParaRPr lang="zh-CN" altLang="en-US" sz="2000" b="0" i="0" dirty="0">
              <a:solidFill>
                <a:srgbClr val="000000">
                  <a:alpha val="100000"/>
                </a:srgbClr>
              </a:solidFill>
              <a:latin typeface="仿宋" panose="02010609060101010101" charset="-122"/>
              <a:ea typeface="仿宋" panose="02010609060101010101" charset="-122"/>
            </a:endParaRPr>
          </a:p>
          <a:p>
            <a:pPr marL="0" algn="l"/>
            <a:r>
              <a:rPr lang="zh-CN" altLang="en-US" sz="2000" b="0" i="0" dirty="0">
                <a:solidFill>
                  <a:srgbClr val="000000">
                    <a:alpha val="100000"/>
                  </a:srgbClr>
                </a:solidFill>
                <a:latin typeface="仿宋" panose="02010609060101010101" charset="-122"/>
                <a:ea typeface="仿宋" panose="02010609060101010101" charset="-122"/>
              </a:rPr>
              <a:t>贵：地位高。</a:t>
            </a:r>
            <a:endParaRPr lang="zh-CN" altLang="en-US" sz="2000" b="0" i="0" dirty="0">
              <a:solidFill>
                <a:srgbClr val="000000">
                  <a:alpha val="100000"/>
                </a:srgbClr>
              </a:solidFill>
              <a:latin typeface="仿宋" panose="02010609060101010101" charset="-122"/>
              <a:ea typeface="仿宋" panose="02010609060101010101" charset="-122"/>
            </a:endParaRPr>
          </a:p>
          <a:p>
            <a:pPr marL="0" algn="l"/>
            <a:r>
              <a:rPr lang="zh-CN" altLang="en-US" sz="2000" b="0" i="0" dirty="0">
                <a:solidFill>
                  <a:srgbClr val="000000">
                    <a:alpha val="100000"/>
                  </a:srgbClr>
                </a:solidFill>
                <a:latin typeface="仿宋" panose="02010609060101010101" charset="-122"/>
                <a:ea typeface="仿宋" panose="02010609060101010101" charset="-122"/>
              </a:rPr>
              <a:t>易：取代。</a:t>
            </a:r>
            <a:endParaRPr lang="zh-CN" altLang="en-US" sz="2000" b="0" i="0" dirty="0">
              <a:solidFill>
                <a:srgbClr val="000000">
                  <a:alpha val="100000"/>
                </a:srgbClr>
              </a:solidFill>
              <a:latin typeface="仿宋" panose="02010609060101010101" charset="-122"/>
              <a:ea typeface="仿宋" panose="02010609060101010101" charset="-122"/>
            </a:endParaRPr>
          </a:p>
          <a:p>
            <a:pPr marL="0" algn="l"/>
            <a:r>
              <a:rPr lang="zh-CN" altLang="en-US" sz="2000" b="0" i="0" dirty="0">
                <a:solidFill>
                  <a:srgbClr val="000000">
                    <a:alpha val="100000"/>
                  </a:srgbClr>
                </a:solidFill>
                <a:latin typeface="仿宋" panose="02010609060101010101" charset="-122"/>
                <a:ea typeface="仿宋" panose="02010609060101010101" charset="-122"/>
              </a:rPr>
              <a:t>千乘之君：指的是拥有千辆战车的国君。在古代，战车的数量是衡量一个国家军事力量的重要指标。千乘之君通常代表一个中等规模的诸侯国。</a:t>
            </a:r>
            <a:endParaRPr lang="zh-CN" altLang="en-US" sz="2000" b="0" i="0" dirty="0">
              <a:solidFill>
                <a:srgbClr val="000000">
                  <a:alpha val="100000"/>
                </a:srgbClr>
              </a:solidFill>
              <a:latin typeface="仿宋" panose="02010609060101010101" charset="-122"/>
              <a:ea typeface="仿宋" panose="02010609060101010101" charset="-122"/>
            </a:endParaRPr>
          </a:p>
          <a:p>
            <a:pPr marL="0" algn="l"/>
            <a:r>
              <a:rPr lang="zh-CN" altLang="en-US" sz="2000" b="0" i="0" dirty="0">
                <a:solidFill>
                  <a:srgbClr val="000000">
                    <a:alpha val="100000"/>
                  </a:srgbClr>
                </a:solidFill>
                <a:latin typeface="仿宋" panose="02010609060101010101" charset="-122"/>
                <a:ea typeface="仿宋" panose="02010609060101010101" charset="-122"/>
              </a:rPr>
              <a:t>徙：夺取。倾：颠覆。</a:t>
            </a:r>
            <a:endParaRPr lang="zh-CN" altLang="en-US" sz="2000" b="0" i="0" dirty="0">
              <a:solidFill>
                <a:srgbClr val="000000">
                  <a:alpha val="100000"/>
                </a:srgbClr>
              </a:solidFill>
              <a:latin typeface="仿宋" panose="02010609060101010101" charset="-122"/>
              <a:ea typeface="仿宋" panose="02010609060101010101" charset="-122"/>
            </a:endParaRPr>
          </a:p>
          <a:p>
            <a:pPr marL="0" algn="l"/>
            <a:r>
              <a:rPr lang="zh-CN" altLang="en-US" sz="2000" b="0" i="0" dirty="0">
                <a:solidFill>
                  <a:srgbClr val="000000">
                    <a:alpha val="100000"/>
                  </a:srgbClr>
                </a:solidFill>
                <a:latin typeface="仿宋" panose="02010609060101010101" charset="-122"/>
                <a:ea typeface="仿宋" panose="02010609060101010101" charset="-122"/>
              </a:rPr>
              <a:t>百乘之臣：拥有一百辆兵车的大臣。这里泛指中等国家的大臣。</a:t>
            </a:r>
            <a:endParaRPr lang="zh-CN" altLang="en-US" sz="2000" b="0" i="0" dirty="0">
              <a:solidFill>
                <a:srgbClr val="000000">
                  <a:alpha val="100000"/>
                </a:srgbClr>
              </a:solidFill>
              <a:latin typeface="仿宋" panose="02010609060101010101" charset="-122"/>
              <a:ea typeface="仿宋" panose="02010609060101010101" charset="-122"/>
            </a:endParaRPr>
          </a:p>
          <a:p>
            <a:pPr marL="0" algn="l"/>
            <a:r>
              <a:rPr lang="zh-CN" altLang="en-US" sz="2000" b="0" i="0" dirty="0">
                <a:solidFill>
                  <a:srgbClr val="000000">
                    <a:alpha val="100000"/>
                  </a:srgbClr>
                </a:solidFill>
                <a:latin typeface="仿宋" panose="02010609060101010101" charset="-122"/>
                <a:ea typeface="仿宋" panose="02010609060101010101" charset="-122"/>
              </a:rPr>
              <a:t>万乘之君：指的是拥有万辆战车的国君。在古代，万辆战车的国君被认为是拥有极大权力和财富的国家，通常是大国的国君。</a:t>
            </a:r>
            <a:endParaRPr lang="zh-CN" altLang="en-US" sz="2000" b="0" i="0" dirty="0">
              <a:solidFill>
                <a:srgbClr val="000000">
                  <a:alpha val="100000"/>
                </a:srgbClr>
              </a:solidFill>
              <a:latin typeface="仿宋" panose="02010609060101010101" charset="-122"/>
              <a:ea typeface="仿宋" panose="02010609060101010101" charset="-122"/>
            </a:endParaRPr>
          </a:p>
          <a:p>
            <a:pPr marL="0" algn="l"/>
            <a:r>
              <a:rPr lang="zh-CN" altLang="en-US" sz="2000" b="0" i="0" dirty="0">
                <a:solidFill>
                  <a:srgbClr val="000000">
                    <a:alpha val="100000"/>
                  </a:srgbClr>
                </a:solidFill>
                <a:latin typeface="仿宋" panose="02010609060101010101" charset="-122"/>
                <a:ea typeface="仿宋" panose="02010609060101010101" charset="-122"/>
              </a:rPr>
              <a:t>千乘之家：拥有一千辆兵车的大夫。家：私家，大夫，指的是大国的权臣。</a:t>
            </a:r>
            <a:endParaRPr lang="zh-CN" altLang="en-US" sz="2000" b="0" i="0" dirty="0">
              <a:solidFill>
                <a:srgbClr val="000000">
                  <a:alpha val="100000"/>
                </a:srgbClr>
              </a:solidFill>
              <a:latin typeface="仿宋" panose="02010609060101010101" charset="-122"/>
              <a:ea typeface="仿宋" panose="02010609060101010101" charset="-122"/>
            </a:endParaRPr>
          </a:p>
          <a:p>
            <a:pPr marL="0" algn="l"/>
            <a:r>
              <a:rPr lang="zh-CN" altLang="en-US" sz="2000" b="0" i="0" dirty="0">
                <a:solidFill>
                  <a:srgbClr val="000000">
                    <a:alpha val="100000"/>
                  </a:srgbClr>
                </a:solidFill>
                <a:latin typeface="仿宋" panose="02010609060101010101" charset="-122"/>
                <a:ea typeface="仿宋" panose="02010609060101010101" charset="-122"/>
              </a:rPr>
              <a:t>蕃息：滋生；繁殖。引申为势力扩张。主道：君主权势。</a:t>
            </a:r>
            <a:endParaRPr lang="zh-CN" altLang="en-US" sz="2000" b="0" i="0" dirty="0">
              <a:solidFill>
                <a:srgbClr val="000000">
                  <a:alpha val="100000"/>
                </a:srgbClr>
              </a:solidFill>
              <a:latin typeface="仿宋" panose="02010609060101010101" charset="-122"/>
              <a:ea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3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形状1"/>
          <p:cNvSpPr txBox="1"/>
          <p:nvPr/>
        </p:nvSpPr>
        <p:spPr>
          <a:xfrm>
            <a:off x="247015" y="701040"/>
            <a:ext cx="5321935" cy="3863340"/>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3" name="组合1"/>
          <p:cNvGrpSpPr/>
          <p:nvPr/>
        </p:nvGrpSpPr>
        <p:grpSpPr>
          <a:xfrm>
            <a:off x="517936" y="476885"/>
            <a:ext cx="954629" cy="433421"/>
            <a:chOff x="0" y="0"/>
            <a:chExt cx="954629" cy="433421"/>
          </a:xfrm>
        </p:grpSpPr>
        <p:sp>
          <p:nvSpPr>
            <p:cNvPr id="4" name="形状4"/>
            <p:cNvSpPr txBox="1"/>
            <p:nvPr/>
          </p:nvSpPr>
          <p:spPr>
            <a:xfrm>
              <a:off x="3810" y="49530"/>
              <a:ext cx="950819" cy="338554"/>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5" name="文本4"/>
            <p:cNvSpPr txBox="1"/>
            <p:nvPr/>
          </p:nvSpPr>
          <p:spPr>
            <a:xfrm>
              <a:off x="0" y="0"/>
              <a:ext cx="950819" cy="433421"/>
            </a:xfrm>
            <a:prstGeom prst="rect">
              <a:avLst/>
            </a:prstGeom>
            <a:noFill/>
          </p:spPr>
          <p:txBody>
            <a:bodyPr anchor="t"/>
            <a:lstStyle/>
            <a:p>
              <a:pPr marL="0" algn="l">
                <a:lnSpc>
                  <a:spcPts val="1900"/>
                </a:lnSpc>
              </a:pPr>
              <a:r>
                <a:rPr lang="zh-CN" altLang="en-US" sz="1600" b="0" i="0" dirty="0">
                  <a:solidFill>
                    <a:srgbClr val="152340">
                      <a:alpha val="100000"/>
                    </a:srgbClr>
                  </a:solidFill>
                  <a:latin typeface="汉仪雅酷黑 65W" panose="020B0604020202020204" charset="-122"/>
                  <a:ea typeface="汉仪雅酷黑 65W" panose="020B0604020202020204" charset="-122"/>
                </a:rPr>
                <a:t>文 本三</a:t>
              </a:r>
              <a:endParaRPr lang="zh-CN" altLang="en-US" sz="1600" b="0" i="0" dirty="0">
                <a:solidFill>
                  <a:srgbClr val="152340">
                    <a:alpha val="100000"/>
                  </a:srgbClr>
                </a:solidFill>
                <a:latin typeface="汉仪雅酷黑 65W" panose="020B0604020202020204" charset="-122"/>
                <a:ea typeface="汉仪雅酷黑 65W" panose="020B0604020202020204" charset="-122"/>
              </a:endParaRPr>
            </a:p>
          </p:txBody>
        </p:sp>
      </p:grpSp>
      <p:sp>
        <p:nvSpPr>
          <p:cNvPr id="6" name="形状2"/>
          <p:cNvSpPr txBox="1"/>
          <p:nvPr/>
        </p:nvSpPr>
        <p:spPr>
          <a:xfrm>
            <a:off x="5910580" y="701040"/>
            <a:ext cx="5993765" cy="3864610"/>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7" name="组合2"/>
          <p:cNvGrpSpPr/>
          <p:nvPr/>
        </p:nvGrpSpPr>
        <p:grpSpPr>
          <a:xfrm>
            <a:off x="6315710" y="490220"/>
            <a:ext cx="828675" cy="433421"/>
            <a:chOff x="0" y="0"/>
            <a:chExt cx="828675" cy="433421"/>
          </a:xfrm>
        </p:grpSpPr>
        <p:sp>
          <p:nvSpPr>
            <p:cNvPr id="8" name="形状5"/>
            <p:cNvSpPr txBox="1"/>
            <p:nvPr/>
          </p:nvSpPr>
          <p:spPr>
            <a:xfrm>
              <a:off x="3810" y="49530"/>
              <a:ext cx="82486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9" name="文本5"/>
            <p:cNvSpPr txBox="1"/>
            <p:nvPr/>
          </p:nvSpPr>
          <p:spPr>
            <a:xfrm>
              <a:off x="0" y="0"/>
              <a:ext cx="824865" cy="433421"/>
            </a:xfrm>
            <a:prstGeom prst="rect">
              <a:avLst/>
            </a:prstGeom>
            <a:noFill/>
          </p:spPr>
          <p:txBody>
            <a:bodyPr anchor="t"/>
            <a:lstStyle/>
            <a:p>
              <a:pPr marL="0" algn="ctr">
                <a:lnSpc>
                  <a:spcPts val="1900"/>
                </a:lnSpc>
              </a:pPr>
              <a:r>
                <a:rPr lang="zh-CN" altLang="en-US" sz="1600" b="0" i="0" dirty="0">
                  <a:solidFill>
                    <a:srgbClr val="152340">
                      <a:alpha val="100000"/>
                    </a:srgbClr>
                  </a:solidFill>
                  <a:latin typeface="汉仪雅酷黑 65W" panose="020B0604020202020204" charset="-122"/>
                  <a:ea typeface="汉仪雅酷黑 65W" panose="020B0604020202020204" charset="-122"/>
                </a:rPr>
                <a:t>注 释</a:t>
              </a:r>
              <a:endParaRPr lang="zh-CN" altLang="en-US" sz="1600" b="0" i="0" dirty="0">
                <a:solidFill>
                  <a:srgbClr val="152340">
                    <a:alpha val="100000"/>
                  </a:srgbClr>
                </a:solidFill>
                <a:latin typeface="汉仪雅酷黑 65W" panose="020B0604020202020204" charset="-122"/>
                <a:ea typeface="汉仪雅酷黑 65W" panose="020B0604020202020204" charset="-122"/>
              </a:endParaRPr>
            </a:p>
          </p:txBody>
        </p:sp>
      </p:grpSp>
      <p:sp>
        <p:nvSpPr>
          <p:cNvPr id="10" name="形状3"/>
          <p:cNvSpPr txBox="1"/>
          <p:nvPr/>
        </p:nvSpPr>
        <p:spPr>
          <a:xfrm>
            <a:off x="246380" y="4799330"/>
            <a:ext cx="11658600" cy="1811020"/>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11" name="组合3"/>
          <p:cNvGrpSpPr/>
          <p:nvPr/>
        </p:nvGrpSpPr>
        <p:grpSpPr>
          <a:xfrm>
            <a:off x="688340" y="4676140"/>
            <a:ext cx="784225" cy="433421"/>
            <a:chOff x="0" y="0"/>
            <a:chExt cx="784225" cy="433421"/>
          </a:xfrm>
        </p:grpSpPr>
        <p:sp>
          <p:nvSpPr>
            <p:cNvPr id="12" name="形状6"/>
            <p:cNvSpPr txBox="1"/>
            <p:nvPr/>
          </p:nvSpPr>
          <p:spPr>
            <a:xfrm>
              <a:off x="3810" y="49530"/>
              <a:ext cx="78041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3" name="文本6"/>
            <p:cNvSpPr txBox="1"/>
            <p:nvPr/>
          </p:nvSpPr>
          <p:spPr>
            <a:xfrm>
              <a:off x="0" y="0"/>
              <a:ext cx="780415" cy="433421"/>
            </a:xfrm>
            <a:prstGeom prst="rect">
              <a:avLst/>
            </a:prstGeom>
            <a:noFill/>
          </p:spPr>
          <p:txBody>
            <a:bodyPr anchor="t"/>
            <a:lstStyle/>
            <a:p>
              <a:pPr marL="0" algn="l">
                <a:lnSpc>
                  <a:spcPts val="1900"/>
                </a:lnSpc>
              </a:pPr>
              <a:r>
                <a:rPr lang="zh-CN" altLang="en-US" sz="1600" b="0" i="0" dirty="0">
                  <a:solidFill>
                    <a:srgbClr val="152340">
                      <a:alpha val="100000"/>
                    </a:srgbClr>
                  </a:solidFill>
                  <a:latin typeface="汉仪雅酷黑 65W" panose="020B0604020202020204" charset="-122"/>
                  <a:ea typeface="汉仪雅酷黑 65W" panose="020B0604020202020204" charset="-122"/>
                </a:rPr>
                <a:t>译 文</a:t>
              </a:r>
              <a:endParaRPr lang="zh-CN" altLang="en-US" sz="1600" b="0" i="0" dirty="0">
                <a:solidFill>
                  <a:srgbClr val="152340">
                    <a:alpha val="100000"/>
                  </a:srgbClr>
                </a:solidFill>
                <a:latin typeface="汉仪雅酷黑 65W" panose="020B0604020202020204" charset="-122"/>
                <a:ea typeface="汉仪雅酷黑 65W" panose="020B0604020202020204" charset="-122"/>
              </a:endParaRPr>
            </a:p>
          </p:txBody>
        </p:sp>
      </p:grpSp>
      <p:sp>
        <p:nvSpPr>
          <p:cNvPr id="14" name="文本1"/>
          <p:cNvSpPr txBox="1"/>
          <p:nvPr/>
        </p:nvSpPr>
        <p:spPr>
          <a:xfrm>
            <a:off x="310677" y="864660"/>
            <a:ext cx="5194973" cy="2971800"/>
          </a:xfrm>
          <a:prstGeom prst="rect">
            <a:avLst/>
          </a:prstGeom>
          <a:noFill/>
        </p:spPr>
        <p:txBody>
          <a:bodyPr anchor="t"/>
          <a:lstStyle/>
          <a:p>
            <a:pPr marL="0" algn="l"/>
            <a:r>
              <a:rPr lang="zh-CN" altLang="en-US" sz="2400" b="0" i="0" dirty="0">
                <a:solidFill>
                  <a:srgbClr val="1E1E1E">
                    <a:alpha val="100000"/>
                  </a:srgbClr>
                </a:solidFill>
                <a:latin typeface="楷体" panose="02010609060101010101" charset="-122"/>
                <a:ea typeface="楷体" panose="02010609060101010101" charset="-122"/>
              </a:rPr>
              <a:t>群臣之太富，君主之败也。万物莫如身之</a:t>
            </a:r>
            <a:r>
              <a:rPr lang="zh-CN" altLang="en-US" sz="2400" b="0" i="0" dirty="0">
                <a:solidFill>
                  <a:srgbClr val="000000">
                    <a:alpha val="100000"/>
                  </a:srgbClr>
                </a:solidFill>
                <a:latin typeface="楷体" panose="02010609060101010101" charset="-122"/>
                <a:ea typeface="楷体" panose="02010609060101010101" charset="-122"/>
              </a:rPr>
              <a:t>至贵</a:t>
            </a:r>
            <a:r>
              <a:rPr lang="zh-CN" altLang="en-US" sz="2400" b="0" i="0" dirty="0">
                <a:solidFill>
                  <a:srgbClr val="1E1E1E">
                    <a:alpha val="100000"/>
                  </a:srgbClr>
                </a:solidFill>
                <a:latin typeface="楷体" panose="02010609060101010101" charset="-122"/>
                <a:ea typeface="楷体" panose="02010609060101010101" charset="-122"/>
              </a:rPr>
              <a:t>也，位之</a:t>
            </a:r>
            <a:r>
              <a:rPr lang="zh-CN" altLang="en-US" sz="2400" b="0" i="0" dirty="0">
                <a:solidFill>
                  <a:srgbClr val="000000">
                    <a:alpha val="100000"/>
                  </a:srgbClr>
                </a:solidFill>
                <a:latin typeface="楷体" panose="02010609060101010101" charset="-122"/>
                <a:ea typeface="楷体" panose="02010609060101010101" charset="-122"/>
              </a:rPr>
              <a:t>至尊</a:t>
            </a:r>
            <a:r>
              <a:rPr lang="zh-CN" altLang="en-US" sz="2400" b="0" i="0" dirty="0">
                <a:solidFill>
                  <a:srgbClr val="1E1E1E">
                    <a:alpha val="100000"/>
                  </a:srgbClr>
                </a:solidFill>
                <a:latin typeface="楷体" panose="02010609060101010101" charset="-122"/>
                <a:ea typeface="楷体" panose="02010609060101010101" charset="-122"/>
              </a:rPr>
              <a:t>也，主威之重也，主势之隆也。此四美者，不求</a:t>
            </a:r>
            <a:r>
              <a:rPr lang="zh-CN" altLang="en-US" sz="2400" b="0" i="0" dirty="0">
                <a:solidFill>
                  <a:srgbClr val="FF0000">
                    <a:alpha val="100000"/>
                  </a:srgbClr>
                </a:solidFill>
                <a:latin typeface="楷体" panose="02010609060101010101" charset="-122"/>
                <a:ea typeface="楷体" panose="02010609060101010101" charset="-122"/>
              </a:rPr>
              <a:t>诸</a:t>
            </a:r>
            <a:r>
              <a:rPr lang="zh-CN" altLang="en-US" sz="2400" b="0" i="0" dirty="0">
                <a:solidFill>
                  <a:srgbClr val="1E1E1E">
                    <a:alpha val="100000"/>
                  </a:srgbClr>
                </a:solidFill>
                <a:latin typeface="楷体" panose="02010609060101010101" charset="-122"/>
                <a:ea typeface="楷体" panose="02010609060101010101" charset="-122"/>
              </a:rPr>
              <a:t>外，不请于人，</a:t>
            </a:r>
            <a:r>
              <a:rPr lang="zh-CN" altLang="en-US" sz="2400" b="0" i="0" dirty="0">
                <a:solidFill>
                  <a:srgbClr val="FF0000">
                    <a:alpha val="100000"/>
                  </a:srgbClr>
                </a:solidFill>
                <a:latin typeface="楷体" panose="02010609060101010101" charset="-122"/>
                <a:ea typeface="楷体" panose="02010609060101010101" charset="-122"/>
              </a:rPr>
              <a:t>议</a:t>
            </a:r>
            <a:r>
              <a:rPr lang="zh-CN" altLang="en-US" sz="2400" b="0" i="0" dirty="0">
                <a:solidFill>
                  <a:srgbClr val="1E1E1E">
                    <a:alpha val="100000"/>
                  </a:srgbClr>
                </a:solidFill>
                <a:latin typeface="楷体" panose="02010609060101010101" charset="-122"/>
                <a:ea typeface="楷体" panose="02010609060101010101" charset="-122"/>
              </a:rPr>
              <a:t>之而得之矣。故曰：人主不能用其富，则终于外也。此</a:t>
            </a:r>
            <a:r>
              <a:rPr lang="zh-CN" altLang="en-US" sz="2400" b="0" i="0" dirty="0">
                <a:solidFill>
                  <a:srgbClr val="FF0000">
                    <a:alpha val="100000"/>
                  </a:srgbClr>
                </a:solidFill>
                <a:latin typeface="楷体" panose="02010609060101010101" charset="-122"/>
                <a:ea typeface="楷体" panose="02010609060101010101" charset="-122"/>
              </a:rPr>
              <a:t>君</a:t>
            </a:r>
            <a:r>
              <a:rPr lang="zh-CN" altLang="en-US" sz="2400" b="0" i="0" dirty="0">
                <a:solidFill>
                  <a:srgbClr val="1E1E1E">
                    <a:alpha val="100000"/>
                  </a:srgbClr>
                </a:solidFill>
                <a:latin typeface="楷体" panose="02010609060101010101" charset="-122"/>
                <a:ea typeface="楷体" panose="02010609060101010101" charset="-122"/>
              </a:rPr>
              <a:t>人者之所</a:t>
            </a:r>
            <a:r>
              <a:rPr lang="zh-CN" altLang="en-US" sz="2400" b="0" i="0" dirty="0">
                <a:solidFill>
                  <a:srgbClr val="FF0000">
                    <a:alpha val="100000"/>
                  </a:srgbClr>
                </a:solidFill>
                <a:latin typeface="楷体" panose="02010609060101010101" charset="-122"/>
                <a:ea typeface="楷体" panose="02010609060101010101" charset="-122"/>
              </a:rPr>
              <a:t>识</a:t>
            </a:r>
            <a:r>
              <a:rPr lang="zh-CN" altLang="en-US" sz="2400" b="0" i="0" dirty="0">
                <a:solidFill>
                  <a:srgbClr val="1E1E1E">
                    <a:alpha val="100000"/>
                  </a:srgbClr>
                </a:solidFill>
                <a:latin typeface="楷体" panose="02010609060101010101" charset="-122"/>
                <a:ea typeface="楷体" panose="02010609060101010101" charset="-122"/>
              </a:rPr>
              <a:t>也。</a:t>
            </a:r>
            <a:endParaRPr lang="zh-CN" altLang="en-US" sz="2400" b="0" i="0" dirty="0">
              <a:solidFill>
                <a:srgbClr val="1E1E1E">
                  <a:alpha val="100000"/>
                </a:srgbClr>
              </a:solidFill>
              <a:latin typeface="楷体" panose="02010609060101010101" charset="-122"/>
              <a:ea typeface="楷体" panose="02010609060101010101" charset="-122"/>
            </a:endParaRPr>
          </a:p>
          <a:p>
            <a:pPr marL="0" algn="l"/>
            <a:r>
              <a:rPr lang="zh-CN" altLang="en-US" sz="2400" b="0" i="0" dirty="0">
                <a:solidFill>
                  <a:srgbClr val="1E1E1E">
                    <a:alpha val="100000"/>
                  </a:srgbClr>
                </a:solidFill>
                <a:latin typeface="楷体" panose="02010609060101010101" charset="-122"/>
                <a:ea typeface="楷体" panose="02010609060101010101" charset="-122"/>
              </a:rPr>
              <a:t>        节选自《韩非子·爱臣》，有删改</a:t>
            </a:r>
            <a:endParaRPr lang="zh-CN" altLang="en-US" sz="2400" b="0" i="0" dirty="0">
              <a:solidFill>
                <a:srgbClr val="1E1E1E">
                  <a:alpha val="100000"/>
                </a:srgbClr>
              </a:solidFill>
              <a:latin typeface="楷体" panose="02010609060101010101" charset="-122"/>
              <a:ea typeface="楷体" panose="02010609060101010101" charset="-122"/>
            </a:endParaRPr>
          </a:p>
        </p:txBody>
      </p:sp>
      <p:sp>
        <p:nvSpPr>
          <p:cNvPr id="15" name="文本2"/>
          <p:cNvSpPr txBox="1"/>
          <p:nvPr/>
        </p:nvSpPr>
        <p:spPr>
          <a:xfrm>
            <a:off x="151314" y="5049555"/>
            <a:ext cx="11849099" cy="1523238"/>
          </a:xfrm>
          <a:prstGeom prst="rect">
            <a:avLst/>
          </a:prstGeom>
          <a:noFill/>
        </p:spPr>
        <p:txBody>
          <a:bodyPr anchor="t"/>
          <a:lstStyle/>
          <a:p>
            <a:pPr marL="0" algn="l"/>
            <a:r>
              <a:rPr lang="zh-CN" altLang="en-US" sz="2300" b="0" i="0" dirty="0">
                <a:solidFill>
                  <a:srgbClr val="000000">
                    <a:alpha val="100000"/>
                  </a:srgbClr>
                </a:solidFill>
                <a:latin typeface="楷体" panose="02010609060101010101" charset="-122"/>
                <a:ea typeface="楷体" panose="02010609060101010101" charset="-122"/>
              </a:rPr>
              <a:t>    群臣太富是君主的失败。万事万物中，没有比君身更高贵、比君位更尊崇、比君威更强大、比君权更隆盛的。这四种美好的东西，不借助于外界，不求助于别人，处理恰当就都得到了。所以说：君主如果不能善用他的权势和财富，最终这些权势和财富都将落入外人之手，这是统治者要牢记的。</a:t>
            </a:r>
            <a:endParaRPr lang="zh-CN" altLang="en-US" sz="2300" b="0" i="0" dirty="0">
              <a:solidFill>
                <a:srgbClr val="000000">
                  <a:alpha val="100000"/>
                </a:srgbClr>
              </a:solidFill>
              <a:latin typeface="楷体" panose="02010609060101010101" charset="-122"/>
              <a:ea typeface="楷体" panose="02010609060101010101" charset="-122"/>
            </a:endParaRPr>
          </a:p>
        </p:txBody>
      </p:sp>
      <p:sp>
        <p:nvSpPr>
          <p:cNvPr id="16" name="文本3"/>
          <p:cNvSpPr txBox="1"/>
          <p:nvPr/>
        </p:nvSpPr>
        <p:spPr>
          <a:xfrm>
            <a:off x="5920664" y="656787"/>
            <a:ext cx="6184263" cy="4393093"/>
          </a:xfrm>
          <a:prstGeom prst="rect">
            <a:avLst/>
          </a:prstGeom>
          <a:noFill/>
        </p:spPr>
        <p:txBody>
          <a:bodyPr anchor="t"/>
          <a:lstStyle/>
          <a:p>
            <a:pPr marL="0" algn="l"/>
          </a:p>
          <a:p>
            <a:pPr marL="0" algn="l"/>
            <a:r>
              <a:rPr lang="zh-CN" altLang="en-US" sz="2300" b="0" i="0" dirty="0">
                <a:solidFill>
                  <a:srgbClr val="000000">
                    <a:alpha val="100000"/>
                  </a:srgbClr>
                </a:solidFill>
                <a:latin typeface="仿宋" panose="02010609060101010101" charset="-122"/>
                <a:ea typeface="仿宋" panose="02010609060101010101" charset="-122"/>
              </a:rPr>
              <a:t>诸：兼词，代词兼介词，“之于”的合音。</a:t>
            </a:r>
            <a:endParaRPr lang="zh-CN" altLang="en-US" sz="2300" b="0" i="0" dirty="0">
              <a:solidFill>
                <a:srgbClr val="000000">
                  <a:alpha val="100000"/>
                </a:srgbClr>
              </a:solidFill>
              <a:latin typeface="仿宋" panose="02010609060101010101" charset="-122"/>
              <a:ea typeface="仿宋" panose="02010609060101010101" charset="-122"/>
            </a:endParaRPr>
          </a:p>
          <a:p>
            <a:pPr marL="0" algn="l"/>
            <a:r>
              <a:rPr lang="zh-CN" altLang="en-US" sz="2300" b="0" i="0" dirty="0">
                <a:solidFill>
                  <a:srgbClr val="000000">
                    <a:alpha val="100000"/>
                  </a:srgbClr>
                </a:solidFill>
                <a:latin typeface="仿宋" panose="02010609060101010101" charset="-122"/>
                <a:ea typeface="仿宋" panose="02010609060101010101" charset="-122"/>
              </a:rPr>
              <a:t>君：统治。【衔接】《谏太宗十思疏》：“君人者，诚能见可欲。”</a:t>
            </a:r>
            <a:endParaRPr lang="zh-CN" altLang="en-US" sz="2300" b="0" i="0" dirty="0">
              <a:solidFill>
                <a:srgbClr val="000000">
                  <a:alpha val="100000"/>
                </a:srgbClr>
              </a:solidFill>
              <a:latin typeface="仿宋" panose="02010609060101010101" charset="-122"/>
              <a:ea typeface="仿宋" panose="02010609060101010101" charset="-122"/>
            </a:endParaRPr>
          </a:p>
          <a:p>
            <a:pPr marL="0" algn="l"/>
            <a:r>
              <a:rPr lang="zh-CN" altLang="en-US" sz="2300" b="0" i="0" dirty="0">
                <a:solidFill>
                  <a:srgbClr val="000000">
                    <a:alpha val="100000"/>
                  </a:srgbClr>
                </a:solidFill>
                <a:latin typeface="仿宋" panose="02010609060101010101" charset="-122"/>
                <a:ea typeface="仿宋" panose="02010609060101010101" charset="-122"/>
              </a:rPr>
              <a:t>识：通“志”，记住。【衔接】默而识之。——《论语·述而》。</a:t>
            </a:r>
            <a:endParaRPr lang="zh-CN" altLang="en-US" sz="2300" b="0" i="0" dirty="0">
              <a:solidFill>
                <a:srgbClr val="000000">
                  <a:alpha val="100000"/>
                </a:srgbClr>
              </a:solidFill>
              <a:latin typeface="仿宋" panose="02010609060101010101" charset="-122"/>
              <a:ea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3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形状2"/>
          <p:cNvSpPr txBox="1"/>
          <p:nvPr/>
        </p:nvSpPr>
        <p:spPr>
          <a:xfrm>
            <a:off x="247012" y="701040"/>
            <a:ext cx="5237559" cy="5909948"/>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3" name="组合1"/>
          <p:cNvGrpSpPr/>
          <p:nvPr/>
        </p:nvGrpSpPr>
        <p:grpSpPr>
          <a:xfrm>
            <a:off x="692153" y="526418"/>
            <a:ext cx="995229" cy="706850"/>
            <a:chOff x="0" y="0"/>
            <a:chExt cx="995229" cy="706850"/>
          </a:xfrm>
        </p:grpSpPr>
        <p:sp>
          <p:nvSpPr>
            <p:cNvPr id="4" name="形状4"/>
            <p:cNvSpPr txBox="1"/>
            <p:nvPr/>
          </p:nvSpPr>
          <p:spPr>
            <a:xfrm>
              <a:off x="0" y="0"/>
              <a:ext cx="995229" cy="353826"/>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5" name="文本4"/>
            <p:cNvSpPr txBox="1"/>
            <p:nvPr/>
          </p:nvSpPr>
          <p:spPr>
            <a:xfrm>
              <a:off x="0" y="0"/>
              <a:ext cx="995229" cy="706850"/>
            </a:xfrm>
            <a:prstGeom prst="rect">
              <a:avLst/>
            </a:prstGeom>
            <a:noFill/>
          </p:spPr>
          <p:txBody>
            <a:bodyPr anchor="t"/>
            <a:lstStyle/>
            <a:p>
              <a:pPr marL="0" algn="l">
                <a:lnSpc>
                  <a:spcPts val="1900"/>
                </a:lnSpc>
              </a:pPr>
              <a:r>
                <a:rPr lang="zh-CN" altLang="en-US" sz="1600" b="0" i="0" dirty="0">
                  <a:solidFill>
                    <a:srgbClr val="152340">
                      <a:alpha val="100000"/>
                    </a:srgbClr>
                  </a:solidFill>
                  <a:latin typeface="汉仪雅酷黑 65W" panose="020B0604020202020204" charset="-122"/>
                  <a:ea typeface="汉仪雅酷黑 65W" panose="020B0604020202020204" charset="-122"/>
                </a:rPr>
                <a:t>材料一</a:t>
              </a:r>
              <a:endParaRPr lang="zh-CN" altLang="en-US" sz="1600" b="0" i="0" dirty="0">
                <a:solidFill>
                  <a:srgbClr val="152340">
                    <a:alpha val="100000"/>
                  </a:srgbClr>
                </a:solidFill>
                <a:latin typeface="汉仪雅酷黑 65W" panose="020B0604020202020204" charset="-122"/>
                <a:ea typeface="汉仪雅酷黑 65W" panose="020B0604020202020204" charset="-122"/>
              </a:endParaRPr>
            </a:p>
          </p:txBody>
        </p:sp>
      </p:grpSp>
      <p:sp>
        <p:nvSpPr>
          <p:cNvPr id="6" name="形状3"/>
          <p:cNvSpPr txBox="1"/>
          <p:nvPr/>
        </p:nvSpPr>
        <p:spPr>
          <a:xfrm>
            <a:off x="5697217" y="701040"/>
            <a:ext cx="6207128" cy="6015352"/>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7" name="组合2"/>
          <p:cNvGrpSpPr/>
          <p:nvPr/>
        </p:nvGrpSpPr>
        <p:grpSpPr>
          <a:xfrm>
            <a:off x="7562215" y="476885"/>
            <a:ext cx="828675" cy="433421"/>
            <a:chOff x="0" y="0"/>
            <a:chExt cx="828675" cy="433421"/>
          </a:xfrm>
        </p:grpSpPr>
        <p:sp>
          <p:nvSpPr>
            <p:cNvPr id="8" name="形状5"/>
            <p:cNvSpPr txBox="1"/>
            <p:nvPr/>
          </p:nvSpPr>
          <p:spPr>
            <a:xfrm>
              <a:off x="3810" y="49530"/>
              <a:ext cx="82486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9" name="文本5"/>
            <p:cNvSpPr txBox="1"/>
            <p:nvPr/>
          </p:nvSpPr>
          <p:spPr>
            <a:xfrm>
              <a:off x="0" y="0"/>
              <a:ext cx="824865" cy="433421"/>
            </a:xfrm>
            <a:prstGeom prst="rect">
              <a:avLst/>
            </a:prstGeom>
            <a:noFill/>
          </p:spPr>
          <p:txBody>
            <a:bodyPr anchor="t"/>
            <a:lstStyle/>
            <a:p>
              <a:pPr marL="0" algn="ctr">
                <a:lnSpc>
                  <a:spcPts val="1900"/>
                </a:lnSpc>
              </a:pPr>
              <a:r>
                <a:rPr lang="zh-CN" altLang="en-US" sz="1600" b="0" i="0" dirty="0">
                  <a:solidFill>
                    <a:srgbClr val="152340">
                      <a:alpha val="100000"/>
                    </a:srgbClr>
                  </a:solidFill>
                  <a:latin typeface="汉仪雅酷黑 65W" panose="020B0604020202020204" charset="-122"/>
                  <a:ea typeface="汉仪雅酷黑 65W" panose="020B0604020202020204" charset="-122"/>
                </a:rPr>
                <a:t>解 读</a:t>
              </a:r>
              <a:endParaRPr lang="zh-CN" altLang="en-US" sz="1600" b="0" i="0" dirty="0">
                <a:solidFill>
                  <a:srgbClr val="152340">
                    <a:alpha val="100000"/>
                  </a:srgbClr>
                </a:solidFill>
                <a:latin typeface="汉仪雅酷黑 65W" panose="020B0604020202020204" charset="-122"/>
                <a:ea typeface="汉仪雅酷黑 65W" panose="020B0604020202020204" charset="-122"/>
              </a:endParaRPr>
            </a:p>
          </p:txBody>
        </p:sp>
      </p:grpSp>
      <p:sp>
        <p:nvSpPr>
          <p:cNvPr id="10" name="文本1"/>
          <p:cNvSpPr txBox="1"/>
          <p:nvPr/>
        </p:nvSpPr>
        <p:spPr>
          <a:xfrm>
            <a:off x="344170" y="17780"/>
            <a:ext cx="2332355" cy="589280"/>
          </a:xfrm>
          <a:prstGeom prst="rect">
            <a:avLst/>
          </a:prstGeom>
          <a:noFill/>
        </p:spPr>
        <p:txBody>
          <a:bodyPr anchor="t"/>
          <a:lstStyle/>
          <a:p>
            <a:pPr marL="0" algn="l">
              <a:lnSpc>
                <a:spcPts val="2400"/>
              </a:lnSpc>
            </a:pPr>
            <a:r>
              <a:rPr lang="zh-CN" altLang="en-US" sz="2000" b="0" i="0" dirty="0">
                <a:solidFill>
                  <a:srgbClr val="FFFFFF">
                    <a:alpha val="100000"/>
                  </a:srgbClr>
                </a:solidFill>
                <a:latin typeface="黑体" panose="02010609060101010101" charset="-122"/>
                <a:ea typeface="黑体" panose="02010609060101010101" charset="-122"/>
              </a:rPr>
              <a:t>文言文阅读</a:t>
            </a:r>
            <a:endParaRPr lang="zh-CN" altLang="en-US" sz="2000" b="0" i="0" dirty="0">
              <a:solidFill>
                <a:srgbClr val="FFFFFF">
                  <a:alpha val="100000"/>
                </a:srgbClr>
              </a:solidFill>
              <a:latin typeface="黑体" panose="02010609060101010101" charset="-122"/>
              <a:ea typeface="黑体" panose="02010609060101010101" charset="-122"/>
            </a:endParaRPr>
          </a:p>
        </p:txBody>
      </p:sp>
      <p:sp>
        <p:nvSpPr>
          <p:cNvPr id="11" name="文本2"/>
          <p:cNvSpPr txBox="1"/>
          <p:nvPr/>
        </p:nvSpPr>
        <p:spPr>
          <a:xfrm>
            <a:off x="243202" y="842039"/>
            <a:ext cx="5241255" cy="5241255"/>
          </a:xfrm>
          <a:prstGeom prst="rect">
            <a:avLst/>
          </a:prstGeom>
          <a:noFill/>
        </p:spPr>
        <p:txBody>
          <a:bodyPr anchor="t"/>
          <a:lstStyle/>
          <a:p>
            <a:pPr marL="0" algn="l"/>
          </a:p>
          <a:p>
            <a:pPr marL="0" algn="l">
              <a:lnSpc>
                <a:spcPts val="2600"/>
              </a:lnSpc>
              <a:buFont typeface="Arial" panose="020B0604020202020204"/>
              <a:buChar char=" "/>
            </a:pPr>
            <a:r>
              <a:rPr lang="zh-CN" altLang="en-US" sz="2200" b="0" i="0" dirty="0">
                <a:solidFill>
                  <a:srgbClr val="FF0000">
                    <a:alpha val="100000"/>
                  </a:srgbClr>
                </a:solidFill>
                <a:latin typeface="楷体" panose="02010609060101010101" charset="-122"/>
                <a:ea typeface="楷体" panose="02010609060101010101" charset="-122"/>
              </a:rPr>
              <a:t>12A帝初即位，冯保朝夕视起居拥护提抱有力小捍格即以闻慈圣。慈圣训帝严，每切责之，且曰：“使张先生闻，奈何！”于是帝甚惮居正。及帝渐长，心厌之。乾清小珰孙海、客用等导上游戏，皆爱幸。慈圣使保捕海、用，杖而逐之。居正复条其党罪恶，请斥逐，而令司礼及诸内侍自陈，上裁去留。</a:t>
            </a:r>
            <a:r>
              <a:rPr lang="zh-CN" altLang="en-US" sz="2200" b="0" i="0" dirty="0">
                <a:solidFill>
                  <a:srgbClr val="000000">
                    <a:alpha val="100000"/>
                  </a:srgbClr>
                </a:solidFill>
                <a:latin typeface="楷体" panose="02010609060101010101" charset="-122"/>
                <a:ea typeface="楷体" panose="02010609060101010101" charset="-122"/>
              </a:rPr>
              <a:t>因劝帝戒游宴以重起居，节赏赉以省浮费，却珍玩以端好尚，亲万几以明庶政，勤讲学以资治理。</a:t>
            </a:r>
            <a:r>
              <a:rPr lang="zh-CN" altLang="en-US" sz="2200" b="0" i="0" dirty="0">
                <a:solidFill>
                  <a:srgbClr val="FF0000">
                    <a:alpha val="100000"/>
                  </a:srgbClr>
                </a:solidFill>
                <a:latin typeface="楷体" panose="02010609060101010101" charset="-122"/>
                <a:ea typeface="楷体" panose="02010609060101010101" charset="-122"/>
              </a:rPr>
              <a:t>帝迫于太后，不得已，皆报可，而心颇嗛保、居正矣。</a:t>
            </a:r>
            <a:endParaRPr lang="zh-CN" altLang="en-US" sz="2200" b="0" i="0" dirty="0">
              <a:solidFill>
                <a:srgbClr val="FF0000">
                  <a:alpha val="100000"/>
                </a:srgbClr>
              </a:solidFill>
              <a:latin typeface="楷体" panose="02010609060101010101" charset="-122"/>
              <a:ea typeface="楷体" panose="02010609060101010101" charset="-122"/>
            </a:endParaRPr>
          </a:p>
          <a:p>
            <a:pPr marL="0" algn="l">
              <a:buFont typeface="Arial" panose="020B0604020202020204"/>
              <a:buChar char=" "/>
            </a:pPr>
          </a:p>
          <a:p>
            <a:pPr marL="0" algn="l">
              <a:lnSpc>
                <a:spcPts val="2600"/>
              </a:lnSpc>
              <a:buFont typeface="Arial" panose="020B0604020202020204"/>
              <a:buChar char=" "/>
            </a:pPr>
            <a:r>
              <a:rPr lang="zh-CN" altLang="en-US" sz="2200" b="0" i="0" dirty="0">
                <a:solidFill>
                  <a:srgbClr val="000000">
                    <a:alpha val="100000"/>
                  </a:srgbClr>
                </a:solidFill>
                <a:latin typeface="楷体" panose="02010609060101010101" charset="-122"/>
                <a:ea typeface="楷体" panose="02010609060101010101" charset="-122"/>
              </a:rPr>
              <a:t>（节选自《明史》，有删改）</a:t>
            </a:r>
            <a:endParaRPr lang="zh-CN" altLang="en-US" sz="2200" b="0" i="0" dirty="0">
              <a:solidFill>
                <a:srgbClr val="000000">
                  <a:alpha val="100000"/>
                </a:srgbClr>
              </a:solidFill>
              <a:latin typeface="楷体" panose="02010609060101010101" charset="-122"/>
              <a:ea typeface="楷体" panose="02010609060101010101" charset="-122"/>
            </a:endParaRPr>
          </a:p>
        </p:txBody>
      </p:sp>
      <p:sp>
        <p:nvSpPr>
          <p:cNvPr id="12" name="文本3"/>
          <p:cNvSpPr txBox="1"/>
          <p:nvPr/>
        </p:nvSpPr>
        <p:spPr>
          <a:xfrm>
            <a:off x="5690911" y="676256"/>
            <a:ext cx="6219634" cy="5940181"/>
          </a:xfrm>
          <a:prstGeom prst="rect">
            <a:avLst/>
          </a:prstGeom>
          <a:noFill/>
        </p:spPr>
        <p:txBody>
          <a:bodyPr anchor="t"/>
          <a:lstStyle/>
          <a:p>
            <a:pPr marL="0" algn="l">
              <a:lnSpc>
                <a:spcPts val="2300"/>
              </a:lnSpc>
              <a:buFont typeface="Arial" panose="020B0604020202020204"/>
              <a:buChar char=" "/>
            </a:pPr>
            <a:r>
              <a:rPr lang="zh-CN" altLang="en-US" sz="2000" b="1" i="0" dirty="0">
                <a:solidFill>
                  <a:srgbClr val="333333">
                    <a:alpha val="100000"/>
                  </a:srgbClr>
                </a:solidFill>
                <a:latin typeface="仿宋" panose="02010609060101010101" charset="-122"/>
                <a:ea typeface="仿宋" panose="02010609060101010101" charset="-122"/>
              </a:rPr>
              <a:t>明神宗即位初期，冯保与张居正借慈圣皇太后权威联合约束皇权。太后以“张先生（张居正）”之名威慑皇帝，使其敬畏辅臣；待皇帝成年后渐生逆反，因宠信宦官遭太后与张居正打压。张居正借机进谏帝王修身治国之道，表面上获皇帝妥协，实则激化君臣矛盾，为日后权力斗争埋下伏笔。</a:t>
            </a:r>
            <a:endParaRPr lang="zh-CN" altLang="en-US" sz="2000" b="1" i="0" dirty="0">
              <a:solidFill>
                <a:srgbClr val="333333">
                  <a:alpha val="100000"/>
                </a:srgbClr>
              </a:solidFill>
              <a:latin typeface="仿宋" panose="02010609060101010101" charset="-122"/>
              <a:ea typeface="仿宋" panose="02010609060101010101" charset="-122"/>
            </a:endParaRPr>
          </a:p>
          <a:p>
            <a:pPr marL="0" algn="l">
              <a:lnSpc>
                <a:spcPts val="2300"/>
              </a:lnSpc>
              <a:buFont typeface="Arial" panose="020B0604020202020204"/>
              <a:buChar char=" "/>
            </a:pPr>
            <a:r>
              <a:rPr lang="zh-CN" altLang="en-US" sz="2000" b="1" i="0" dirty="0">
                <a:solidFill>
                  <a:srgbClr val="333333">
                    <a:alpha val="100000"/>
                  </a:srgbClr>
                </a:solidFill>
                <a:latin typeface="仿宋" panose="02010609060101010101" charset="-122"/>
                <a:ea typeface="仿宋" panose="02010609060101010101" charset="-122"/>
              </a:rPr>
              <a:t>核心要点提炼：</a:t>
            </a:r>
            <a:endParaRPr lang="zh-CN" altLang="en-US" sz="2000" b="1" i="0" dirty="0">
              <a:solidFill>
                <a:srgbClr val="333333">
                  <a:alpha val="100000"/>
                </a:srgbClr>
              </a:solidFill>
              <a:latin typeface="仿宋" panose="02010609060101010101" charset="-122"/>
              <a:ea typeface="仿宋" panose="02010609060101010101" charset="-122"/>
            </a:endParaRPr>
          </a:p>
          <a:p>
            <a:pPr marL="0" algn="l">
              <a:lnSpc>
                <a:spcPts val="2300"/>
              </a:lnSpc>
              <a:buFont typeface="Arial" panose="020B0604020202020204"/>
              <a:buChar char=" "/>
            </a:pPr>
            <a:r>
              <a:rPr lang="zh-CN" altLang="en-US" sz="2000" b="1" i="0" dirty="0">
                <a:solidFill>
                  <a:srgbClr val="333333">
                    <a:alpha val="100000"/>
                  </a:srgbClr>
                </a:solidFill>
                <a:latin typeface="仿宋" panose="02010609060101010101" charset="-122"/>
                <a:ea typeface="仿宋" panose="02010609060101010101" charset="-122"/>
              </a:rPr>
              <a:t>权力制衡：冯保监控皇帝起居，太后以张居正为威慑工具，形成外廷（张居正）与内廷（冯保、太后）共治格局。</a:t>
            </a:r>
            <a:endParaRPr lang="zh-CN" altLang="en-US" sz="2000" b="1" i="0" dirty="0">
              <a:solidFill>
                <a:srgbClr val="333333">
                  <a:alpha val="100000"/>
                </a:srgbClr>
              </a:solidFill>
              <a:latin typeface="仿宋" panose="02010609060101010101" charset="-122"/>
              <a:ea typeface="仿宋" panose="02010609060101010101" charset="-122"/>
            </a:endParaRPr>
          </a:p>
          <a:p>
            <a:pPr marL="0" algn="l">
              <a:lnSpc>
                <a:spcPts val="2300"/>
              </a:lnSpc>
              <a:buFont typeface="Arial" panose="020B0604020202020204"/>
              <a:buChar char=" "/>
            </a:pPr>
            <a:r>
              <a:rPr lang="zh-CN" altLang="en-US" sz="2000" b="1" i="0" dirty="0">
                <a:solidFill>
                  <a:srgbClr val="333333">
                    <a:alpha val="100000"/>
                  </a:srgbClr>
                </a:solidFill>
                <a:latin typeface="仿宋" panose="02010609060101010101" charset="-122"/>
                <a:ea typeface="仿宋" panose="02010609060101010101" charset="-122"/>
              </a:rPr>
              <a:t>帝王成长与反制：少年天子由畏惧转为厌烦，宦官引导娱乐成为反抗管教的突破口。</a:t>
            </a:r>
            <a:endParaRPr lang="zh-CN" altLang="en-US" sz="2000" b="1" i="0" dirty="0">
              <a:solidFill>
                <a:srgbClr val="333333">
                  <a:alpha val="100000"/>
                </a:srgbClr>
              </a:solidFill>
              <a:latin typeface="仿宋" panose="02010609060101010101" charset="-122"/>
              <a:ea typeface="仿宋" panose="02010609060101010101" charset="-122"/>
            </a:endParaRPr>
          </a:p>
          <a:p>
            <a:pPr marL="0" algn="l">
              <a:lnSpc>
                <a:spcPts val="2300"/>
              </a:lnSpc>
              <a:buFont typeface="Arial" panose="020B0604020202020204"/>
              <a:buChar char=" "/>
            </a:pPr>
            <a:r>
              <a:rPr lang="zh-CN" altLang="en-US" sz="2000" b="1" i="0" dirty="0">
                <a:solidFill>
                  <a:srgbClr val="333333">
                    <a:alpha val="100000"/>
                  </a:srgbClr>
                </a:solidFill>
                <a:latin typeface="仿宋" panose="02010609060101010101" charset="-122"/>
                <a:ea typeface="仿宋" panose="02010609060101010101" charset="-122"/>
              </a:rPr>
              <a:t>政争伏笔：张居正借清肃宦官强化谏言，虽得表面服从，却使皇帝心生怨恨。</a:t>
            </a:r>
            <a:endParaRPr lang="zh-CN" altLang="en-US" sz="2000" b="1" i="0" dirty="0">
              <a:solidFill>
                <a:srgbClr val="333333">
                  <a:alpha val="100000"/>
                </a:srgbClr>
              </a:solidFill>
              <a:latin typeface="仿宋" panose="02010609060101010101" charset="-122"/>
              <a:ea typeface="仿宋" panose="02010609060101010101" charset="-122"/>
            </a:endParaRPr>
          </a:p>
          <a:p>
            <a:pPr marL="0" algn="l">
              <a:lnSpc>
                <a:spcPts val="2300"/>
              </a:lnSpc>
              <a:buFont typeface="Arial" panose="020B0604020202020204"/>
              <a:buChar char=" "/>
            </a:pPr>
            <a:r>
              <a:rPr lang="zh-CN" altLang="en-US" sz="2000" b="1" i="0" dirty="0">
                <a:solidFill>
                  <a:srgbClr val="333333">
                    <a:alpha val="100000"/>
                  </a:srgbClr>
                </a:solidFill>
                <a:latin typeface="仿宋" panose="02010609060101010101" charset="-122"/>
                <a:ea typeface="仿宋" panose="02010609060101010101" charset="-122"/>
              </a:rPr>
              <a:t>治国理念冲突：张居正强调勤政节俭的儒家理想，与少年皇帝追求自主的君权意志形成根本矛盾。</a:t>
            </a:r>
            <a:endParaRPr lang="zh-CN" altLang="en-US" sz="2000" b="1" i="0" dirty="0">
              <a:solidFill>
                <a:srgbClr val="333333">
                  <a:alpha val="100000"/>
                </a:srgbClr>
              </a:solidFill>
              <a:latin typeface="仿宋" panose="02010609060101010101" charset="-122"/>
              <a:ea typeface="仿宋" panose="02010609060101010101" charset="-122"/>
            </a:endParaRPr>
          </a:p>
          <a:p>
            <a:pPr marL="0" algn="l">
              <a:lnSpc>
                <a:spcPts val="2300"/>
              </a:lnSpc>
              <a:buFont typeface="Arial" panose="020B0604020202020204"/>
              <a:buChar char=" "/>
            </a:pPr>
            <a:r>
              <a:rPr lang="zh-CN" altLang="en-US" sz="2000" b="1" i="0" dirty="0">
                <a:solidFill>
                  <a:srgbClr val="333333">
                    <a:alpha val="100000"/>
                  </a:srgbClr>
                </a:solidFill>
                <a:latin typeface="仿宋" panose="02010609060101010101" charset="-122"/>
                <a:ea typeface="仿宋" panose="02010609060101010101" charset="-122"/>
              </a:rPr>
              <a:t>（注：此段出自《明史》，反映万历初年皇权、宦权、相权交织的复杂政局。）</a:t>
            </a:r>
            <a:endParaRPr lang="zh-CN" altLang="en-US" sz="2000" b="1" i="0" dirty="0">
              <a:solidFill>
                <a:srgbClr val="333333">
                  <a:alpha val="100000"/>
                </a:srgbClr>
              </a:solidFill>
              <a:latin typeface="仿宋" panose="02010609060101010101" charset="-122"/>
              <a:ea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形状2"/>
          <p:cNvSpPr txBox="1"/>
          <p:nvPr>
            <p:custDataLst>
              <p:tags r:id="rId1"/>
            </p:custDataLst>
          </p:nvPr>
        </p:nvSpPr>
        <p:spPr>
          <a:xfrm>
            <a:off x="132712" y="177165"/>
            <a:ext cx="6087666" cy="6635629"/>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3" name="组合1"/>
          <p:cNvGrpSpPr/>
          <p:nvPr>
            <p:custDataLst>
              <p:tags r:id="rId2"/>
            </p:custDataLst>
          </p:nvPr>
        </p:nvGrpSpPr>
        <p:grpSpPr>
          <a:xfrm>
            <a:off x="480546" y="20812"/>
            <a:ext cx="1074344" cy="673970"/>
            <a:chOff x="0" y="0"/>
            <a:chExt cx="1074344" cy="673970"/>
          </a:xfrm>
        </p:grpSpPr>
        <p:sp>
          <p:nvSpPr>
            <p:cNvPr id="4" name="形状4"/>
            <p:cNvSpPr txBox="1"/>
            <p:nvPr>
              <p:custDataLst>
                <p:tags r:id="rId3"/>
              </p:custDataLst>
            </p:nvPr>
          </p:nvSpPr>
          <p:spPr>
            <a:xfrm>
              <a:off x="0" y="0"/>
              <a:ext cx="1074344" cy="337367"/>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5" name="文本4"/>
            <p:cNvSpPr txBox="1"/>
            <p:nvPr>
              <p:custDataLst>
                <p:tags r:id="rId4"/>
              </p:custDataLst>
            </p:nvPr>
          </p:nvSpPr>
          <p:spPr>
            <a:xfrm>
              <a:off x="0" y="0"/>
              <a:ext cx="1074344" cy="673970"/>
            </a:xfrm>
            <a:prstGeom prst="rect">
              <a:avLst/>
            </a:prstGeom>
            <a:noFill/>
          </p:spPr>
          <p:txBody>
            <a:bodyPr anchor="t"/>
            <a:lstStyle/>
            <a:p>
              <a:pPr marL="0" algn="l">
                <a:lnSpc>
                  <a:spcPts val="1900"/>
                </a:lnSpc>
              </a:pPr>
              <a:r>
                <a:rPr lang="zh-CN" altLang="en-US" sz="1600" b="0" i="0" dirty="0">
                  <a:solidFill>
                    <a:srgbClr val="152340">
                      <a:alpha val="100000"/>
                    </a:srgbClr>
                  </a:solidFill>
                  <a:latin typeface="汉仪雅酷黑 65W" panose="020B0604020202020204" charset="-122"/>
                  <a:ea typeface="汉仪雅酷黑 65W" panose="020B0604020202020204" charset="-122"/>
                </a:rPr>
                <a:t>材料二</a:t>
              </a:r>
              <a:endParaRPr lang="zh-CN" altLang="en-US" sz="1600" b="0" i="0" dirty="0">
                <a:solidFill>
                  <a:srgbClr val="152340">
                    <a:alpha val="100000"/>
                  </a:srgbClr>
                </a:solidFill>
                <a:latin typeface="汉仪雅酷黑 65W" panose="020B0604020202020204" charset="-122"/>
                <a:ea typeface="汉仪雅酷黑 65W" panose="020B0604020202020204" charset="-122"/>
              </a:endParaRPr>
            </a:p>
          </p:txBody>
        </p:sp>
      </p:grpSp>
      <p:sp>
        <p:nvSpPr>
          <p:cNvPr id="6" name="形状3"/>
          <p:cNvSpPr txBox="1"/>
          <p:nvPr>
            <p:custDataLst>
              <p:tags r:id="rId5"/>
            </p:custDataLst>
          </p:nvPr>
        </p:nvSpPr>
        <p:spPr>
          <a:xfrm>
            <a:off x="6347898" y="170621"/>
            <a:ext cx="5844578" cy="6647574"/>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7" name="组合2"/>
          <p:cNvGrpSpPr/>
          <p:nvPr>
            <p:custDataLst>
              <p:tags r:id="rId6"/>
            </p:custDataLst>
          </p:nvPr>
        </p:nvGrpSpPr>
        <p:grpSpPr>
          <a:xfrm>
            <a:off x="7187832" y="-28918"/>
            <a:ext cx="828675" cy="433421"/>
            <a:chOff x="0" y="0"/>
            <a:chExt cx="828675" cy="433421"/>
          </a:xfrm>
        </p:grpSpPr>
        <p:sp>
          <p:nvSpPr>
            <p:cNvPr id="8" name="形状5"/>
            <p:cNvSpPr txBox="1"/>
            <p:nvPr>
              <p:custDataLst>
                <p:tags r:id="rId7"/>
              </p:custDataLst>
            </p:nvPr>
          </p:nvSpPr>
          <p:spPr>
            <a:xfrm>
              <a:off x="3810" y="49530"/>
              <a:ext cx="82486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9" name="文本5"/>
            <p:cNvSpPr txBox="1"/>
            <p:nvPr>
              <p:custDataLst>
                <p:tags r:id="rId8"/>
              </p:custDataLst>
            </p:nvPr>
          </p:nvSpPr>
          <p:spPr>
            <a:xfrm>
              <a:off x="0" y="0"/>
              <a:ext cx="824865" cy="433421"/>
            </a:xfrm>
            <a:prstGeom prst="rect">
              <a:avLst/>
            </a:prstGeom>
            <a:noFill/>
          </p:spPr>
          <p:txBody>
            <a:bodyPr anchor="t"/>
            <a:lstStyle/>
            <a:p>
              <a:pPr marL="0" algn="ctr">
                <a:lnSpc>
                  <a:spcPts val="1900"/>
                </a:lnSpc>
              </a:pPr>
              <a:r>
                <a:rPr lang="zh-CN" altLang="en-US" sz="1600" b="0" i="0" dirty="0">
                  <a:solidFill>
                    <a:srgbClr val="152340">
                      <a:alpha val="100000"/>
                    </a:srgbClr>
                  </a:solidFill>
                  <a:latin typeface="汉仪雅酷黑 65W" panose="020B0604020202020204" charset="-122"/>
                  <a:ea typeface="汉仪雅酷黑 65W" panose="020B0604020202020204" charset="-122"/>
                </a:rPr>
                <a:t>解 读</a:t>
              </a:r>
              <a:endParaRPr lang="zh-CN" altLang="en-US" sz="1600" b="0" i="0" dirty="0">
                <a:solidFill>
                  <a:srgbClr val="152340">
                    <a:alpha val="100000"/>
                  </a:srgbClr>
                </a:solidFill>
                <a:latin typeface="汉仪雅酷黑 65W" panose="020B0604020202020204" charset="-122"/>
                <a:ea typeface="汉仪雅酷黑 65W" panose="020B0604020202020204" charset="-122"/>
              </a:endParaRPr>
            </a:p>
          </p:txBody>
        </p:sp>
      </p:grpSp>
      <p:sp>
        <p:nvSpPr>
          <p:cNvPr id="10" name="文本2"/>
          <p:cNvSpPr txBox="1"/>
          <p:nvPr>
            <p:custDataLst>
              <p:tags r:id="rId9"/>
            </p:custDataLst>
          </p:nvPr>
        </p:nvSpPr>
        <p:spPr>
          <a:xfrm>
            <a:off x="126549" y="405308"/>
            <a:ext cx="6221616" cy="5984875"/>
          </a:xfrm>
          <a:prstGeom prst="rect">
            <a:avLst/>
          </a:prstGeom>
          <a:noFill/>
        </p:spPr>
        <p:txBody>
          <a:bodyPr anchor="t"/>
          <a:lstStyle/>
          <a:p>
            <a:pPr marL="0" algn="l"/>
            <a:r>
              <a:rPr lang="zh-CN" altLang="en-US" sz="2000" b="0" i="0" dirty="0">
                <a:solidFill>
                  <a:srgbClr val="1E1E1E">
                    <a:alpha val="100000"/>
                  </a:srgbClr>
                </a:solidFill>
                <a:latin typeface="楷体" panose="02010609060101010101" charset="-122"/>
                <a:ea typeface="楷体" panose="02010609060101010101" charset="-122"/>
              </a:rPr>
              <a:t>    1.万历元年春，命大学士张居正知经筵事。上甚敬礼居正，每日御经筵，居正以诗书入，在殿后张小幄，造膝密语。盛暑御讲，上就居正立处，令内使摇扇。一日，居正在直庐感病，上亲调椒汤赐之。</a:t>
            </a:r>
            <a:endParaRPr lang="zh-CN" altLang="en-US" sz="2000" b="0" i="0" dirty="0">
              <a:solidFill>
                <a:srgbClr val="1E1E1E">
                  <a:alpha val="100000"/>
                </a:srgbClr>
              </a:solidFill>
              <a:latin typeface="楷体" panose="02010609060101010101" charset="-122"/>
              <a:ea typeface="楷体" panose="02010609060101010101" charset="-122"/>
            </a:endParaRPr>
          </a:p>
          <a:p>
            <a:pPr marL="0" algn="l"/>
            <a:r>
              <a:rPr lang="zh-CN" altLang="en-US" sz="2000" b="0" i="0" dirty="0">
                <a:solidFill>
                  <a:srgbClr val="1E1E1E">
                    <a:alpha val="100000"/>
                  </a:srgbClr>
                </a:solidFill>
                <a:latin typeface="楷体" panose="02010609060101010101" charset="-122"/>
                <a:ea typeface="楷体" panose="02010609060101010101" charset="-122"/>
              </a:rPr>
              <a:t>    2.</a:t>
            </a:r>
            <a:r>
              <a:rPr lang="zh-CN" altLang="en-US" sz="2000" b="0" i="0" dirty="0">
                <a:solidFill>
                  <a:srgbClr val="FF0000">
                    <a:alpha val="100000"/>
                  </a:srgbClr>
                </a:solidFill>
                <a:latin typeface="楷体" panose="02010609060101010101" charset="-122"/>
                <a:ea typeface="楷体" panose="02010609060101010101" charset="-122"/>
              </a:rPr>
              <a:t>12B居正性深沈机警，多智数。</a:t>
            </a:r>
            <a:r>
              <a:rPr lang="zh-CN" altLang="en-US" sz="2000" b="0" i="0" dirty="0">
                <a:solidFill>
                  <a:srgbClr val="1E1E1E">
                    <a:alpha val="100000"/>
                  </a:srgbClr>
                </a:solidFill>
                <a:latin typeface="楷体" panose="02010609060101010101" charset="-122"/>
                <a:ea typeface="楷体" panose="02010609060101010101" charset="-122"/>
              </a:rPr>
              <a:t>及揽大政，登首辅，慨然有任天下之志。劝上力行祖宗法度，上亦悉心听纳。</a:t>
            </a:r>
            <a:r>
              <a:rPr lang="zh-CN" altLang="en-US" sz="2000" b="0" i="0" dirty="0">
                <a:solidFill>
                  <a:srgbClr val="FF0000">
                    <a:alpha val="100000"/>
                  </a:srgbClr>
                </a:solidFill>
                <a:latin typeface="楷体" panose="02010609060101010101" charset="-122"/>
                <a:ea typeface="楷体" panose="02010609060101010101" charset="-122"/>
              </a:rPr>
              <a:t>12B</a:t>
            </a:r>
            <a:r>
              <a:rPr lang="zh-CN" altLang="en-US" sz="2000" b="0" i="0" u="sng" dirty="0">
                <a:solidFill>
                  <a:srgbClr val="FF0000">
                    <a:alpha val="100000"/>
                  </a:srgbClr>
                </a:solidFill>
                <a:latin typeface="楷体" panose="02010609060101010101" charset="-122"/>
                <a:ea typeface="楷体" panose="02010609060101010101" charset="-122"/>
              </a:rPr>
              <a:t>用李成梁、戚继光，委以北边，壤地千里</a:t>
            </a:r>
            <a:r>
              <a:rPr lang="zh-CN" altLang="en-US" sz="2000" b="0" i="0" dirty="0">
                <a:solidFill>
                  <a:srgbClr val="FF0000">
                    <a:alpha val="100000"/>
                  </a:srgbClr>
                </a:solidFill>
                <a:latin typeface="楷体" panose="02010609060101010101" charset="-122"/>
                <a:ea typeface="楷体" panose="02010609060101010101" charset="-122"/>
              </a:rPr>
              <a:t>，</a:t>
            </a:r>
            <a:r>
              <a:rPr lang="zh-CN" altLang="en-US" sz="2000" b="0" i="0" u="sng" dirty="0">
                <a:solidFill>
                  <a:srgbClr val="FF0000">
                    <a:alpha val="100000"/>
                  </a:srgbClr>
                </a:solidFill>
                <a:latin typeface="楷体" panose="02010609060101010101" charset="-122"/>
                <a:ea typeface="楷体" panose="02010609060101010101" charset="-122"/>
              </a:rPr>
              <a:t>荒外詟服。</a:t>
            </a:r>
            <a:r>
              <a:rPr lang="zh-CN" altLang="en-US" sz="2000" b="0" i="0" dirty="0">
                <a:solidFill>
                  <a:srgbClr val="FF0000">
                    <a:alpha val="100000"/>
                  </a:srgbClr>
                </a:solidFill>
                <a:latin typeface="楷体" panose="02010609060101010101" charset="-122"/>
                <a:ea typeface="楷体" panose="02010609060101010101" charset="-122"/>
              </a:rPr>
              <a:t>南蛮累世负固者，次第遣将削平之。成君德，</a:t>
            </a:r>
            <a:r>
              <a:rPr lang="zh-CN" altLang="en-US" sz="2000" b="1" i="0" dirty="0">
                <a:solidFill>
                  <a:srgbClr val="FF0000">
                    <a:alpha val="100000"/>
                  </a:srgbClr>
                </a:solidFill>
                <a:latin typeface="楷体" panose="02010609060101010101" charset="-122"/>
                <a:ea typeface="楷体" panose="02010609060101010101" charset="-122"/>
              </a:rPr>
              <a:t>抑</a:t>
            </a:r>
            <a:r>
              <a:rPr lang="zh-CN" altLang="en-US" sz="2000" b="0" i="0" dirty="0">
                <a:solidFill>
                  <a:srgbClr val="FF0000">
                    <a:alpha val="100000"/>
                  </a:srgbClr>
                </a:solidFill>
                <a:latin typeface="楷体" panose="02010609060101010101" charset="-122"/>
                <a:ea typeface="楷体" panose="02010609060101010101" charset="-122"/>
              </a:rPr>
              <a:t>近幸，严考成，核名实，一时治绩炳然。12C惜其褊衷多忌，刚愎自用。久直信任，奸佞好谀成风。六</a:t>
            </a:r>
            <a:r>
              <a:rPr lang="zh-CN" altLang="en-US" sz="2000" b="1" i="0" dirty="0">
                <a:solidFill>
                  <a:srgbClr val="FF0000">
                    <a:alpha val="100000"/>
                  </a:srgbClr>
                </a:solidFill>
                <a:latin typeface="楷体" panose="02010609060101010101" charset="-122"/>
                <a:ea typeface="楷体" panose="02010609060101010101" charset="-122"/>
              </a:rPr>
              <a:t>曹</a:t>
            </a:r>
            <a:r>
              <a:rPr lang="zh-CN" altLang="en-US" sz="2000" b="0" i="0" dirty="0">
                <a:solidFill>
                  <a:srgbClr val="FF0000">
                    <a:alpha val="100000"/>
                  </a:srgbClr>
                </a:solidFill>
                <a:latin typeface="楷体" panose="02010609060101010101" charset="-122"/>
                <a:ea typeface="楷体" panose="02010609060101010101" charset="-122"/>
              </a:rPr>
              <a:t>之长，咸唯唯听命。至章疏不敢斥名，第称元辅。始誉以</a:t>
            </a:r>
            <a:r>
              <a:rPr lang="zh-CN" altLang="en-US" sz="2000" b="1" i="0" dirty="0">
                <a:solidFill>
                  <a:srgbClr val="FF0000">
                    <a:alpha val="100000"/>
                  </a:srgbClr>
                </a:solidFill>
                <a:latin typeface="楷体" panose="02010609060101010101" charset="-122"/>
                <a:ea typeface="楷体" panose="02010609060101010101" charset="-122"/>
              </a:rPr>
              <a:t>伊</a:t>
            </a:r>
            <a:r>
              <a:rPr lang="zh-CN" altLang="en-US" sz="2000" b="0" i="0" dirty="0">
                <a:solidFill>
                  <a:srgbClr val="FF0000">
                    <a:alpha val="100000"/>
                  </a:srgbClr>
                </a:solidFill>
                <a:latin typeface="楷体" panose="02010609060101010101" charset="-122"/>
                <a:ea typeface="楷体" panose="02010609060101010101" charset="-122"/>
              </a:rPr>
              <a:t>、周，渐进以五臣，且谀之舜、禹，居正亦恬然居之。而中允高启愚至以“舜亦以命禹”题试士，当时目为劝进。</a:t>
            </a:r>
            <a:r>
              <a:rPr lang="zh-CN" altLang="en-US" sz="2000" b="0" i="0" dirty="0">
                <a:solidFill>
                  <a:srgbClr val="1E1E1E">
                    <a:alpha val="100000"/>
                  </a:srgbClr>
                </a:solidFill>
                <a:latin typeface="楷体" panose="02010609060101010101" charset="-122"/>
                <a:ea typeface="楷体" panose="02010609060101010101" charset="-122"/>
              </a:rPr>
              <a:t>居正卒，馀威尚在，言官奏事，尚称先太师。方夺情时，威权震主。上虽虚己以听，而内顾不堪。身死未几，遂遭削夺，并籍其家，子孙皆不保云。初，上在讲筵，读《论语》“色勃如也”，误读作“背”字。居正忽从旁厉声曰：“当作‘勃’字。”上悚然而惊，由此惮之。及居正卒后蒙祸，时比之</a:t>
            </a:r>
            <a:r>
              <a:rPr lang="zh-CN" altLang="en-US" sz="2000" b="1" i="0" dirty="0">
                <a:solidFill>
                  <a:srgbClr val="1E1E1E">
                    <a:alpha val="100000"/>
                  </a:srgbClr>
                </a:solidFill>
                <a:latin typeface="楷体" panose="02010609060101010101" charset="-122"/>
                <a:ea typeface="楷体" panose="02010609060101010101" charset="-122"/>
              </a:rPr>
              <a:t>霍</a:t>
            </a:r>
            <a:r>
              <a:rPr lang="zh-CN" altLang="en-US" sz="2000" b="0" i="0" dirty="0">
                <a:solidFill>
                  <a:srgbClr val="1E1E1E">
                    <a:alpha val="100000"/>
                  </a:srgbClr>
                </a:solidFill>
                <a:latin typeface="楷体" panose="02010609060101010101" charset="-122"/>
                <a:ea typeface="楷体" panose="02010609060101010101" charset="-122"/>
              </a:rPr>
              <a:t>氏之</a:t>
            </a:r>
            <a:r>
              <a:rPr lang="zh-CN" altLang="en-US" sz="2000" b="1" i="0" dirty="0">
                <a:solidFill>
                  <a:srgbClr val="1E1E1E">
                    <a:alpha val="100000"/>
                  </a:srgbClr>
                </a:solidFill>
                <a:latin typeface="楷体" panose="02010609060101010101" charset="-122"/>
                <a:ea typeface="楷体" panose="02010609060101010101" charset="-122"/>
              </a:rPr>
              <a:t>骖乘</a:t>
            </a:r>
            <a:r>
              <a:rPr lang="zh-CN" altLang="en-US" sz="2000" b="0" i="0" dirty="0">
                <a:solidFill>
                  <a:srgbClr val="1E1E1E">
                    <a:alpha val="100000"/>
                  </a:srgbClr>
                </a:solidFill>
                <a:latin typeface="楷体" panose="02010609060101010101" charset="-122"/>
                <a:ea typeface="楷体" panose="02010609060101010101" charset="-122"/>
              </a:rPr>
              <a:t>。</a:t>
            </a:r>
            <a:endParaRPr lang="zh-CN" altLang="en-US" sz="2000" b="0" i="0" dirty="0">
              <a:solidFill>
                <a:srgbClr val="1E1E1E">
                  <a:alpha val="100000"/>
                </a:srgbClr>
              </a:solidFill>
              <a:latin typeface="楷体" panose="02010609060101010101" charset="-122"/>
              <a:ea typeface="楷体" panose="02010609060101010101" charset="-122"/>
            </a:endParaRPr>
          </a:p>
        </p:txBody>
      </p:sp>
      <p:sp>
        <p:nvSpPr>
          <p:cNvPr id="11" name="文本3"/>
          <p:cNvSpPr txBox="1"/>
          <p:nvPr>
            <p:custDataLst>
              <p:tags r:id="rId10"/>
            </p:custDataLst>
          </p:nvPr>
        </p:nvSpPr>
        <p:spPr>
          <a:xfrm>
            <a:off x="6347984" y="32661"/>
            <a:ext cx="5739213" cy="6619037"/>
          </a:xfrm>
          <a:prstGeom prst="rect">
            <a:avLst/>
          </a:prstGeom>
          <a:noFill/>
        </p:spPr>
        <p:txBody>
          <a:bodyPr anchor="t"/>
          <a:lstStyle/>
          <a:p>
            <a:pPr marL="0" algn="l">
              <a:lnSpc>
                <a:spcPts val="2400"/>
              </a:lnSpc>
              <a:buFont typeface="Arial" panose="020B0604020202020204"/>
              <a:buChar char=" "/>
            </a:pPr>
            <a:r>
              <a:rPr lang="zh-CN" altLang="en-US" sz="2000" b="1" i="0" dirty="0">
                <a:solidFill>
                  <a:srgbClr val="222222">
                    <a:alpha val="100000"/>
                  </a:srgbClr>
                </a:solidFill>
                <a:latin typeface="仿宋" panose="02010609060101010101" charset="-122"/>
                <a:ea typeface="仿宋" panose="02010609060101010101" charset="-122"/>
              </a:rPr>
              <a:t>第一段：万历元年皇帝对张居正的尊崇与厚待。</a:t>
            </a:r>
            <a:endParaRPr lang="zh-CN" altLang="en-US" sz="2000" b="1" i="0" dirty="0">
              <a:solidFill>
                <a:srgbClr val="222222">
                  <a:alpha val="100000"/>
                </a:srgbClr>
              </a:solidFill>
              <a:latin typeface="仿宋" panose="02010609060101010101" charset="-122"/>
              <a:ea typeface="仿宋" panose="02010609060101010101" charset="-122"/>
            </a:endParaRPr>
          </a:p>
          <a:p>
            <a:pPr marL="0" algn="l">
              <a:lnSpc>
                <a:spcPts val="2400"/>
              </a:lnSpc>
              <a:buFont typeface="Arial" panose="020B0604020202020204"/>
              <a:buChar char=" "/>
            </a:pPr>
            <a:r>
              <a:rPr lang="zh-CN" altLang="en-US" sz="2000" b="1" i="0" dirty="0">
                <a:solidFill>
                  <a:srgbClr val="222222">
                    <a:alpha val="100000"/>
                  </a:srgbClr>
                </a:solidFill>
                <a:latin typeface="仿宋" panose="02010609060101010101" charset="-122"/>
                <a:ea typeface="仿宋" panose="02010609060101010101" charset="-122"/>
              </a:rPr>
              <a:t>第二段：张居正的生平事迹与性格特点。</a:t>
            </a:r>
            <a:endParaRPr lang="zh-CN" altLang="en-US" sz="2000" b="1" i="0" dirty="0">
              <a:solidFill>
                <a:srgbClr val="222222">
                  <a:alpha val="100000"/>
                </a:srgbClr>
              </a:solidFill>
              <a:latin typeface="仿宋" panose="02010609060101010101" charset="-122"/>
              <a:ea typeface="仿宋" panose="02010609060101010101" charset="-122"/>
            </a:endParaRPr>
          </a:p>
          <a:p>
            <a:pPr marL="0" algn="l">
              <a:lnSpc>
                <a:spcPts val="2400"/>
              </a:lnSpc>
              <a:buFont typeface="Arial" panose="020B0604020202020204"/>
              <a:buChar char=" "/>
            </a:pPr>
            <a:r>
              <a:rPr lang="zh-CN" altLang="en-US" sz="2000" b="1" i="0" dirty="0">
                <a:solidFill>
                  <a:srgbClr val="FF0000">
                    <a:alpha val="100000"/>
                  </a:srgbClr>
                </a:solidFill>
                <a:latin typeface="仿宋" panose="02010609060101010101" charset="-122"/>
                <a:ea typeface="仿宋" panose="02010609060101010101" charset="-122"/>
              </a:rPr>
              <a:t>政治才能与成就</a:t>
            </a:r>
            <a:r>
              <a:rPr lang="zh-CN" altLang="en-US" sz="2000" b="1" i="0" dirty="0">
                <a:solidFill>
                  <a:srgbClr val="222222">
                    <a:alpha val="100000"/>
                  </a:srgbClr>
                </a:solidFill>
                <a:latin typeface="仿宋" panose="02010609060101010101" charset="-122"/>
                <a:ea typeface="仿宋" panose="02010609060101010101" charset="-122"/>
              </a:rPr>
              <a:t>：张居正性格深沉机智，任首辅后，心怀壮志，劝皇上力行祖宗法度，获皇上采纳。他重用李成梁、戚继光稳固北方边境，派人平定南蛮叛乱，同时致力于成就君主品德、抑制皇帝宠臣、严整官员考核，治理成效显著。</a:t>
            </a:r>
            <a:endParaRPr lang="zh-CN" altLang="en-US" sz="2000" b="1" i="0" dirty="0">
              <a:solidFill>
                <a:srgbClr val="222222">
                  <a:alpha val="100000"/>
                </a:srgbClr>
              </a:solidFill>
              <a:latin typeface="仿宋" panose="02010609060101010101" charset="-122"/>
              <a:ea typeface="仿宋" panose="02010609060101010101" charset="-122"/>
            </a:endParaRPr>
          </a:p>
          <a:p>
            <a:pPr marL="0" algn="l">
              <a:lnSpc>
                <a:spcPts val="2400"/>
              </a:lnSpc>
              <a:buFont typeface="Arial" panose="020B0604020202020204"/>
              <a:buChar char=" "/>
            </a:pPr>
            <a:r>
              <a:rPr lang="zh-CN" altLang="en-US" sz="2000" b="1" i="0" dirty="0">
                <a:solidFill>
                  <a:srgbClr val="FF0000">
                    <a:alpha val="100000"/>
                  </a:srgbClr>
                </a:solidFill>
                <a:latin typeface="仿宋" panose="02010609060101010101" charset="-122"/>
                <a:ea typeface="仿宋" panose="02010609060101010101" charset="-122"/>
              </a:rPr>
              <a:t>性格缺陷与风气影响</a:t>
            </a:r>
            <a:r>
              <a:rPr lang="zh-CN" altLang="en-US" sz="2000" b="1" i="0" dirty="0">
                <a:solidFill>
                  <a:srgbClr val="222222">
                    <a:alpha val="100000"/>
                  </a:srgbClr>
                </a:solidFill>
                <a:latin typeface="仿宋" panose="02010609060101010101" charset="-122"/>
                <a:ea typeface="仿宋" panose="02010609060101010101" charset="-122"/>
              </a:rPr>
              <a:t>：然而，张居正性格褊狭猜忌、刚愎自用。因长期受皇上信任，致使奸佞阿谀之风盛行，六部官员对其恭敬从命，奏章中不敢直呼其名，赞誉之词不断升级，他也坦然接受，甚至出现以 “舜亦以命禹” 为题的科考事件，被指有劝进之意。死后余威仍在，言官仍称其 “先太师”。</a:t>
            </a:r>
            <a:endParaRPr lang="zh-CN" altLang="en-US" sz="2000" b="1" i="0" dirty="0">
              <a:solidFill>
                <a:srgbClr val="222222">
                  <a:alpha val="100000"/>
                </a:srgbClr>
              </a:solidFill>
              <a:latin typeface="仿宋" panose="02010609060101010101" charset="-122"/>
              <a:ea typeface="仿宋" panose="02010609060101010101" charset="-122"/>
            </a:endParaRPr>
          </a:p>
          <a:p>
            <a:pPr marL="0" algn="l">
              <a:lnSpc>
                <a:spcPts val="2400"/>
              </a:lnSpc>
              <a:buFont typeface="Arial" panose="020B0604020202020204"/>
              <a:buChar char=" "/>
            </a:pPr>
            <a:r>
              <a:rPr lang="zh-CN" altLang="en-US" sz="2000" b="1" i="0" dirty="0">
                <a:solidFill>
                  <a:srgbClr val="FF0000">
                    <a:alpha val="100000"/>
                  </a:srgbClr>
                </a:solidFill>
                <a:latin typeface="仿宋" panose="02010609060101010101" charset="-122"/>
                <a:ea typeface="仿宋" panose="02010609060101010101" charset="-122"/>
              </a:rPr>
              <a:t>君臣关系与结局</a:t>
            </a:r>
            <a:r>
              <a:rPr lang="zh-CN" altLang="en-US" sz="2000" b="1" i="0" dirty="0">
                <a:solidFill>
                  <a:srgbClr val="222222">
                    <a:alpha val="100000"/>
                  </a:srgbClr>
                </a:solidFill>
                <a:latin typeface="仿宋" panose="02010609060101010101" charset="-122"/>
                <a:ea typeface="仿宋" panose="02010609060101010101" charset="-122"/>
              </a:rPr>
              <a:t>：张居正 “夺情” 之事，使其权势震撼君主，虽皇上起初虚心纳谏，但内心已难以忍受。他曾在御讲席上厉声纠正皇上读《论语》的错误，令皇上畏惧。张居正死后不久，便遭削官夺爵、抄家之祸，子孙难以保全，当时人们将其与霍光后人相比。</a:t>
            </a:r>
            <a:endParaRPr lang="zh-CN" altLang="en-US" sz="2000" b="1" i="0" dirty="0">
              <a:solidFill>
                <a:srgbClr val="222222">
                  <a:alpha val="100000"/>
                </a:srgbClr>
              </a:solidFill>
              <a:latin typeface="仿宋" panose="02010609060101010101" charset="-122"/>
              <a:ea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形状1"/>
          <p:cNvSpPr txBox="1"/>
          <p:nvPr/>
        </p:nvSpPr>
        <p:spPr>
          <a:xfrm>
            <a:off x="247012" y="701040"/>
            <a:ext cx="5237559" cy="5909948"/>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3" name="组合1"/>
          <p:cNvGrpSpPr/>
          <p:nvPr/>
        </p:nvGrpSpPr>
        <p:grpSpPr>
          <a:xfrm>
            <a:off x="692153" y="526418"/>
            <a:ext cx="995229" cy="706850"/>
            <a:chOff x="0" y="0"/>
            <a:chExt cx="995229" cy="706850"/>
          </a:xfrm>
        </p:grpSpPr>
        <p:sp>
          <p:nvSpPr>
            <p:cNvPr id="4" name="形状3"/>
            <p:cNvSpPr txBox="1"/>
            <p:nvPr/>
          </p:nvSpPr>
          <p:spPr>
            <a:xfrm>
              <a:off x="0" y="0"/>
              <a:ext cx="995229" cy="353826"/>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5" name="文本4"/>
            <p:cNvSpPr txBox="1"/>
            <p:nvPr/>
          </p:nvSpPr>
          <p:spPr>
            <a:xfrm>
              <a:off x="0" y="0"/>
              <a:ext cx="995229" cy="706850"/>
            </a:xfrm>
            <a:prstGeom prst="rect">
              <a:avLst/>
            </a:prstGeom>
            <a:noFill/>
          </p:spPr>
          <p:txBody>
            <a:bodyPr anchor="t"/>
            <a:lstStyle/>
            <a:p>
              <a:pPr marL="0" algn="l">
                <a:lnSpc>
                  <a:spcPts val="1900"/>
                </a:lnSpc>
              </a:pPr>
              <a:r>
                <a:rPr lang="zh-CN" altLang="en-US" sz="1600" b="0" i="0" dirty="0">
                  <a:solidFill>
                    <a:srgbClr val="152340">
                      <a:alpha val="100000"/>
                    </a:srgbClr>
                  </a:solidFill>
                  <a:latin typeface="汉仪雅酷黑 65W" panose="020B0604020202020204" charset="-122"/>
                  <a:ea typeface="汉仪雅酷黑 65W" panose="020B0604020202020204" charset="-122"/>
                </a:rPr>
                <a:t>材料三</a:t>
              </a:r>
              <a:endParaRPr lang="zh-CN" altLang="en-US" sz="1600" b="0" i="0" dirty="0">
                <a:solidFill>
                  <a:srgbClr val="152340">
                    <a:alpha val="100000"/>
                  </a:srgbClr>
                </a:solidFill>
                <a:latin typeface="汉仪雅酷黑 65W" panose="020B0604020202020204" charset="-122"/>
                <a:ea typeface="汉仪雅酷黑 65W" panose="020B0604020202020204" charset="-122"/>
              </a:endParaRPr>
            </a:p>
          </p:txBody>
        </p:sp>
      </p:grpSp>
      <p:sp>
        <p:nvSpPr>
          <p:cNvPr id="6" name="形状2"/>
          <p:cNvSpPr txBox="1"/>
          <p:nvPr/>
        </p:nvSpPr>
        <p:spPr>
          <a:xfrm>
            <a:off x="5697217" y="701040"/>
            <a:ext cx="6207128" cy="6015352"/>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7" name="组合2"/>
          <p:cNvGrpSpPr/>
          <p:nvPr/>
        </p:nvGrpSpPr>
        <p:grpSpPr>
          <a:xfrm>
            <a:off x="7562215" y="476885"/>
            <a:ext cx="828675" cy="433421"/>
            <a:chOff x="0" y="0"/>
            <a:chExt cx="828675" cy="433421"/>
          </a:xfrm>
        </p:grpSpPr>
        <p:sp>
          <p:nvSpPr>
            <p:cNvPr id="8" name="形状4"/>
            <p:cNvSpPr txBox="1"/>
            <p:nvPr/>
          </p:nvSpPr>
          <p:spPr>
            <a:xfrm>
              <a:off x="3810" y="49530"/>
              <a:ext cx="82486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9" name="文本5"/>
            <p:cNvSpPr txBox="1"/>
            <p:nvPr/>
          </p:nvSpPr>
          <p:spPr>
            <a:xfrm>
              <a:off x="0" y="0"/>
              <a:ext cx="824865" cy="433421"/>
            </a:xfrm>
            <a:prstGeom prst="rect">
              <a:avLst/>
            </a:prstGeom>
            <a:noFill/>
          </p:spPr>
          <p:txBody>
            <a:bodyPr anchor="t"/>
            <a:lstStyle/>
            <a:p>
              <a:pPr marL="0" algn="ctr">
                <a:lnSpc>
                  <a:spcPts val="1900"/>
                </a:lnSpc>
              </a:pPr>
              <a:r>
                <a:rPr lang="zh-CN" altLang="en-US" sz="1600" b="0" i="0" dirty="0">
                  <a:solidFill>
                    <a:srgbClr val="152340">
                      <a:alpha val="100000"/>
                    </a:srgbClr>
                  </a:solidFill>
                  <a:latin typeface="汉仪雅酷黑 65W" panose="020B0604020202020204" charset="-122"/>
                  <a:ea typeface="汉仪雅酷黑 65W" panose="020B0604020202020204" charset="-122"/>
                </a:rPr>
                <a:t>解 读</a:t>
              </a:r>
              <a:endParaRPr lang="zh-CN" altLang="en-US" sz="1600" b="0" i="0" dirty="0">
                <a:solidFill>
                  <a:srgbClr val="152340">
                    <a:alpha val="100000"/>
                  </a:srgbClr>
                </a:solidFill>
                <a:latin typeface="汉仪雅酷黑 65W" panose="020B0604020202020204" charset="-122"/>
                <a:ea typeface="汉仪雅酷黑 65W" panose="020B0604020202020204" charset="-122"/>
              </a:endParaRPr>
            </a:p>
          </p:txBody>
        </p:sp>
      </p:grpSp>
      <p:sp>
        <p:nvSpPr>
          <p:cNvPr id="10" name="文本1"/>
          <p:cNvSpPr txBox="1"/>
          <p:nvPr/>
        </p:nvSpPr>
        <p:spPr>
          <a:xfrm>
            <a:off x="344170" y="17780"/>
            <a:ext cx="2332355" cy="589280"/>
          </a:xfrm>
          <a:prstGeom prst="rect">
            <a:avLst/>
          </a:prstGeom>
          <a:noFill/>
        </p:spPr>
        <p:txBody>
          <a:bodyPr anchor="t"/>
          <a:lstStyle/>
          <a:p>
            <a:pPr marL="0" algn="l">
              <a:lnSpc>
                <a:spcPts val="2400"/>
              </a:lnSpc>
            </a:pPr>
            <a:r>
              <a:rPr lang="zh-CN" altLang="en-US" sz="2000" b="0" i="0" dirty="0">
                <a:solidFill>
                  <a:srgbClr val="FFFFFF">
                    <a:alpha val="100000"/>
                  </a:srgbClr>
                </a:solidFill>
                <a:latin typeface="黑体" panose="02010609060101010101" charset="-122"/>
                <a:ea typeface="黑体" panose="02010609060101010101" charset="-122"/>
              </a:rPr>
              <a:t>文言文阅读</a:t>
            </a:r>
            <a:endParaRPr lang="zh-CN" altLang="en-US" sz="2000" b="0" i="0" dirty="0">
              <a:solidFill>
                <a:srgbClr val="FFFFFF">
                  <a:alpha val="100000"/>
                </a:srgbClr>
              </a:solidFill>
              <a:latin typeface="黑体" panose="02010609060101010101" charset="-122"/>
              <a:ea typeface="黑体" panose="02010609060101010101" charset="-122"/>
            </a:endParaRPr>
          </a:p>
        </p:txBody>
      </p:sp>
      <p:sp>
        <p:nvSpPr>
          <p:cNvPr id="11" name="文本2"/>
          <p:cNvSpPr txBox="1"/>
          <p:nvPr/>
        </p:nvSpPr>
        <p:spPr>
          <a:xfrm>
            <a:off x="242783" y="839867"/>
            <a:ext cx="5246018" cy="5631752"/>
          </a:xfrm>
          <a:prstGeom prst="rect">
            <a:avLst/>
          </a:prstGeom>
          <a:noFill/>
        </p:spPr>
        <p:txBody>
          <a:bodyPr anchor="t"/>
          <a:lstStyle/>
          <a:p>
            <a:pPr marL="0" algn="l"/>
            <a:r>
              <a:rPr lang="zh-CN" altLang="en-US" sz="2500" b="0" i="0" dirty="0">
                <a:solidFill>
                  <a:srgbClr val="FF0000">
                    <a:alpha val="100000"/>
                  </a:srgbClr>
                </a:solidFill>
                <a:latin typeface="楷体" panose="02010609060101010101" charset="-122"/>
                <a:ea typeface="楷体" panose="02010609060101010101" charset="-122"/>
              </a:rPr>
              <a:t>    12D爱臣太亲，必危其身；人臣太贵，必易主位。臣闻千乘之君无备，必有百乘之臣在其侧，以徙其民而倾其国；万乘之君无备，必有千乘之家在其侧，以徙其威而倾其国。是</a:t>
            </a:r>
            <a:r>
              <a:rPr lang="zh-CN" altLang="en-US" sz="2500" b="0" i="0" dirty="0">
                <a:solidFill>
                  <a:srgbClr val="1E1E1E">
                    <a:alpha val="100000"/>
                  </a:srgbClr>
                </a:solidFill>
                <a:latin typeface="楷体" panose="02010609060101010101" charset="-122"/>
                <a:ea typeface="楷体" panose="02010609060101010101" charset="-122"/>
              </a:rPr>
              <a:t>以奸臣蕃息，主道衰亡。群臣之太富，君主之败也。万物莫如身之至贵也，位之至尊也，主威之重也，主势之隆也。此四美者，不求诸外，不请于人，议之而得之矣。故曰：人主不能用其富，则终于外也。此君人者之所识也。（节选自《韩非子·爱臣》，有删改）</a:t>
            </a:r>
            <a:endParaRPr lang="zh-CN" altLang="en-US" sz="2500" b="0" i="0" dirty="0">
              <a:solidFill>
                <a:srgbClr val="1E1E1E">
                  <a:alpha val="100000"/>
                </a:srgbClr>
              </a:solidFill>
              <a:latin typeface="楷体" panose="02010609060101010101" charset="-122"/>
              <a:ea typeface="楷体" panose="02010609060101010101" charset="-122"/>
            </a:endParaRPr>
          </a:p>
        </p:txBody>
      </p:sp>
      <p:sp>
        <p:nvSpPr>
          <p:cNvPr id="12" name="文本3"/>
          <p:cNvSpPr txBox="1"/>
          <p:nvPr/>
        </p:nvSpPr>
        <p:spPr>
          <a:xfrm>
            <a:off x="5690911" y="676256"/>
            <a:ext cx="5940181" cy="5940181"/>
          </a:xfrm>
          <a:prstGeom prst="rect">
            <a:avLst/>
          </a:prstGeom>
          <a:noFill/>
        </p:spPr>
        <p:txBody>
          <a:bodyPr anchor="t"/>
          <a:lstStyle/>
          <a:p>
            <a:pPr marL="0" algn="l">
              <a:lnSpc>
                <a:spcPts val="2800"/>
              </a:lnSpc>
              <a:buFont typeface="Arial" panose="020B0604020202020204"/>
              <a:buChar char=" "/>
            </a:pPr>
            <a:r>
              <a:rPr lang="zh-CN" altLang="en-US" sz="2400" b="1" i="0" dirty="0">
                <a:solidFill>
                  <a:srgbClr val="FF0000">
                    <a:alpha val="100000"/>
                  </a:srgbClr>
                </a:solidFill>
                <a:latin typeface="仿宋" panose="02010609060101010101" charset="-122"/>
                <a:ea typeface="仿宋" panose="02010609060101010101" charset="-122"/>
              </a:rPr>
              <a:t>这段文字出自《韩非子・爱臣》，核心观点是君主应警惕臣下势力过大，防止威胁自身统治。</a:t>
            </a:r>
            <a:endParaRPr lang="zh-CN" altLang="en-US" sz="2400" b="1" i="0" dirty="0">
              <a:solidFill>
                <a:srgbClr val="FF0000">
                  <a:alpha val="100000"/>
                </a:srgbClr>
              </a:solidFill>
              <a:latin typeface="仿宋" panose="02010609060101010101" charset="-122"/>
              <a:ea typeface="仿宋" panose="02010609060101010101" charset="-122"/>
            </a:endParaRPr>
          </a:p>
          <a:p>
            <a:pPr marL="0" algn="l">
              <a:lnSpc>
                <a:spcPts val="2800"/>
              </a:lnSpc>
              <a:buFont typeface="Arial" panose="020B0604020202020204"/>
              <a:buChar char=" "/>
            </a:pPr>
            <a:r>
              <a:rPr lang="zh-CN" altLang="en-US" sz="2400" b="1" i="0" dirty="0">
                <a:solidFill>
                  <a:srgbClr val="333333">
                    <a:alpha val="100000"/>
                  </a:srgbClr>
                </a:solidFill>
                <a:latin typeface="仿宋" panose="02010609060101010101" charset="-122"/>
                <a:ea typeface="仿宋" panose="02010609060101010101" charset="-122"/>
              </a:rPr>
              <a:t>具体内容为：君主与臣下关系过于亲密，臣下地位过于显贵，会危及君主自身、改变君主地位。无论千乘之国还是万乘之国的君主，若没有防备，身边权势较大的臣子就可能侵夺民众、颠覆国家，致使奸臣滋生，君主权威衰落。</a:t>
            </a:r>
            <a:endParaRPr lang="zh-CN" altLang="en-US" sz="2400" b="1" i="0" dirty="0">
              <a:solidFill>
                <a:srgbClr val="333333">
                  <a:alpha val="100000"/>
                </a:srgbClr>
              </a:solidFill>
              <a:latin typeface="仿宋" panose="02010609060101010101" charset="-122"/>
              <a:ea typeface="仿宋" panose="02010609060101010101" charset="-122"/>
            </a:endParaRPr>
          </a:p>
          <a:p>
            <a:pPr marL="0" algn="l">
              <a:lnSpc>
                <a:spcPts val="2800"/>
              </a:lnSpc>
              <a:buFont typeface="Arial" panose="020B0604020202020204"/>
              <a:buChar char=" "/>
            </a:pPr>
            <a:r>
              <a:rPr lang="zh-CN" altLang="en-US" sz="2400" b="1" i="0" dirty="0">
                <a:solidFill>
                  <a:srgbClr val="333333">
                    <a:alpha val="100000"/>
                  </a:srgbClr>
                </a:solidFill>
                <a:latin typeface="仿宋" panose="02010609060101010101" charset="-122"/>
                <a:ea typeface="仿宋" panose="02010609060101010101" charset="-122"/>
              </a:rPr>
              <a:t>群臣过于富有，意味着君主的衰败。君主自身的尊贵地位、权威和势力是最宝贵的，这些无需向外寻求或仰仗他人，应通过正确谋划获取。</a:t>
            </a:r>
            <a:r>
              <a:rPr lang="zh-CN" altLang="en-US" sz="2400" b="1" i="0" dirty="0">
                <a:solidFill>
                  <a:srgbClr val="FF0000">
                    <a:alpha val="100000"/>
                  </a:srgbClr>
                </a:solidFill>
                <a:latin typeface="仿宋" panose="02010609060101010101" charset="-122"/>
                <a:ea typeface="仿宋" panose="02010609060101010101" charset="-122"/>
              </a:rPr>
              <a:t>君主若不能善用自身优势，最终会被外人控制。这是君主应当明白的道理。</a:t>
            </a:r>
            <a:endParaRPr lang="zh-CN" altLang="en-US" sz="2400" b="1" i="0" dirty="0">
              <a:solidFill>
                <a:srgbClr val="FF0000">
                  <a:alpha val="100000"/>
                </a:srgbClr>
              </a:solidFill>
              <a:latin typeface="仿宋" panose="02010609060101010101" charset="-122"/>
              <a:ea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形状2"/>
          <p:cNvSpPr txBox="1"/>
          <p:nvPr/>
        </p:nvSpPr>
        <p:spPr>
          <a:xfrm>
            <a:off x="247015" y="701040"/>
            <a:ext cx="5422265" cy="5840095"/>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3" name="组合1"/>
          <p:cNvGrpSpPr/>
          <p:nvPr/>
        </p:nvGrpSpPr>
        <p:grpSpPr>
          <a:xfrm>
            <a:off x="688340" y="476885"/>
            <a:ext cx="885190" cy="433421"/>
            <a:chOff x="0" y="0"/>
            <a:chExt cx="885190" cy="433421"/>
          </a:xfrm>
        </p:grpSpPr>
        <p:sp>
          <p:nvSpPr>
            <p:cNvPr id="4" name="形状4"/>
            <p:cNvSpPr txBox="1"/>
            <p:nvPr/>
          </p:nvSpPr>
          <p:spPr>
            <a:xfrm>
              <a:off x="3810" y="49530"/>
              <a:ext cx="881380"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5" name="文本6"/>
            <p:cNvSpPr txBox="1"/>
            <p:nvPr/>
          </p:nvSpPr>
          <p:spPr>
            <a:xfrm>
              <a:off x="0" y="0"/>
              <a:ext cx="881380" cy="433421"/>
            </a:xfrm>
            <a:prstGeom prst="rect">
              <a:avLst/>
            </a:prstGeom>
            <a:noFill/>
          </p:spPr>
          <p:txBody>
            <a:bodyPr anchor="t"/>
            <a:lstStyle/>
            <a:p>
              <a:pPr marL="0" algn="l">
                <a:lnSpc>
                  <a:spcPts val="1900"/>
                </a:lnSpc>
              </a:pPr>
              <a:r>
                <a:rPr lang="zh-CN" altLang="en-US" sz="1600" b="0" i="0" dirty="0">
                  <a:solidFill>
                    <a:srgbClr val="152340">
                      <a:alpha val="100000"/>
                    </a:srgbClr>
                  </a:solidFill>
                  <a:latin typeface="汉仪雅酷黑 65W" panose="020B0604020202020204" charset="-122"/>
                  <a:ea typeface="汉仪雅酷黑 65W" panose="020B0604020202020204" charset="-122"/>
                </a:rPr>
                <a:t>选择题</a:t>
              </a:r>
              <a:endParaRPr lang="zh-CN" altLang="en-US" sz="1600" b="0" i="0" dirty="0">
                <a:solidFill>
                  <a:srgbClr val="152340">
                    <a:alpha val="100000"/>
                  </a:srgbClr>
                </a:solidFill>
                <a:latin typeface="汉仪雅酷黑 65W" panose="020B0604020202020204" charset="-122"/>
                <a:ea typeface="汉仪雅酷黑 65W" panose="020B0604020202020204" charset="-122"/>
              </a:endParaRPr>
            </a:p>
          </p:txBody>
        </p:sp>
      </p:grpSp>
      <p:sp>
        <p:nvSpPr>
          <p:cNvPr id="6" name="形状3"/>
          <p:cNvSpPr txBox="1"/>
          <p:nvPr/>
        </p:nvSpPr>
        <p:spPr>
          <a:xfrm>
            <a:off x="5909945" y="701040"/>
            <a:ext cx="6084570" cy="5840730"/>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7" name="组合2"/>
          <p:cNvGrpSpPr/>
          <p:nvPr/>
        </p:nvGrpSpPr>
        <p:grpSpPr>
          <a:xfrm>
            <a:off x="6325870" y="490220"/>
            <a:ext cx="1082040" cy="435397"/>
            <a:chOff x="0" y="0"/>
            <a:chExt cx="1082040" cy="435397"/>
          </a:xfrm>
        </p:grpSpPr>
        <p:sp>
          <p:nvSpPr>
            <p:cNvPr id="8" name="形状5"/>
            <p:cNvSpPr txBox="1"/>
            <p:nvPr/>
          </p:nvSpPr>
          <p:spPr>
            <a:xfrm>
              <a:off x="3810" y="49530"/>
              <a:ext cx="1078230"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9" name="文本7"/>
            <p:cNvSpPr txBox="1"/>
            <p:nvPr/>
          </p:nvSpPr>
          <p:spPr>
            <a:xfrm>
              <a:off x="0" y="0"/>
              <a:ext cx="1078230" cy="435397"/>
            </a:xfrm>
            <a:prstGeom prst="rect">
              <a:avLst/>
            </a:prstGeom>
            <a:noFill/>
          </p:spPr>
          <p:txBody>
            <a:bodyPr anchor="t"/>
            <a:lstStyle/>
            <a:p>
              <a:pPr marL="0" algn="ctr">
                <a:lnSpc>
                  <a:spcPts val="1900"/>
                </a:lnSpc>
              </a:pPr>
              <a:r>
                <a:rPr lang="zh-CN" altLang="en-US" sz="1600" b="0" i="0" dirty="0">
                  <a:solidFill>
                    <a:srgbClr val="000000">
                      <a:alpha val="100000"/>
                    </a:srgbClr>
                  </a:solidFill>
                  <a:latin typeface="黑体" panose="02010609060101010101" charset="-122"/>
                  <a:ea typeface="黑体" panose="02010609060101010101" charset="-122"/>
                </a:rPr>
                <a:t>试题分析</a:t>
              </a:r>
              <a:endParaRPr lang="zh-CN" altLang="en-US" sz="1600" b="0" i="0" dirty="0">
                <a:solidFill>
                  <a:srgbClr val="000000">
                    <a:alpha val="100000"/>
                  </a:srgbClr>
                </a:solidFill>
                <a:latin typeface="黑体" panose="02010609060101010101" charset="-122"/>
                <a:ea typeface="黑体" panose="02010609060101010101" charset="-122"/>
              </a:endParaRPr>
            </a:p>
          </p:txBody>
        </p:sp>
      </p:grpSp>
      <p:sp>
        <p:nvSpPr>
          <p:cNvPr id="10" name="文本1"/>
          <p:cNvSpPr txBox="1"/>
          <p:nvPr/>
        </p:nvSpPr>
        <p:spPr>
          <a:xfrm>
            <a:off x="6017259" y="898208"/>
            <a:ext cx="6163945" cy="1236940"/>
          </a:xfrm>
          <a:prstGeom prst="rect">
            <a:avLst/>
          </a:prstGeom>
          <a:noFill/>
        </p:spPr>
        <p:txBody>
          <a:bodyPr anchor="t"/>
          <a:lstStyle/>
          <a:p>
            <a:pPr marL="0" algn="l">
              <a:lnSpc>
                <a:spcPts val="2600"/>
              </a:lnSpc>
            </a:pPr>
            <a:r>
              <a:rPr lang="zh-CN" altLang="en-US" sz="2200" b="0" i="0" dirty="0">
                <a:solidFill>
                  <a:srgbClr val="000000">
                    <a:alpha val="100000"/>
                  </a:srgbClr>
                </a:solidFill>
                <a:latin typeface="宋体" panose="02010600030101010101" pitchFamily="2" charset="-122"/>
                <a:ea typeface="宋体" panose="02010600030101010101" pitchFamily="2" charset="-122"/>
              </a:rPr>
              <a:t>【</a:t>
            </a:r>
            <a:r>
              <a:rPr lang="zh-CN" altLang="en-US" sz="2200" b="0" i="0" dirty="0">
                <a:solidFill>
                  <a:srgbClr val="000000">
                    <a:alpha val="100000"/>
                  </a:srgbClr>
                </a:solidFill>
                <a:latin typeface="黑体" panose="02010609060101010101" charset="-122"/>
                <a:ea typeface="黑体" panose="02010609060101010101" charset="-122"/>
              </a:rPr>
              <a:t>考查目标】</a:t>
            </a:r>
            <a:endParaRPr lang="zh-CN" altLang="en-US" sz="2200" b="0" i="0" dirty="0">
              <a:solidFill>
                <a:srgbClr val="000000">
                  <a:alpha val="100000"/>
                </a:srgbClr>
              </a:solidFill>
              <a:latin typeface="黑体" panose="02010609060101010101" charset="-122"/>
              <a:ea typeface="黑体" panose="02010609060101010101" charset="-122"/>
            </a:endParaRPr>
          </a:p>
          <a:p>
            <a:pPr marL="0" algn="l">
              <a:lnSpc>
                <a:spcPts val="2400"/>
              </a:lnSpc>
            </a:pPr>
            <a:r>
              <a:rPr lang="zh-CN" altLang="en-US" sz="2000" b="0" i="0" dirty="0">
                <a:solidFill>
                  <a:srgbClr val="000000">
                    <a:alpha val="100000"/>
                  </a:srgbClr>
                </a:solidFill>
                <a:latin typeface="仿宋" panose="02010609060101010101" charset="-122"/>
                <a:ea typeface="仿宋" panose="02010609060101010101" charset="-122"/>
              </a:rPr>
              <a:t>本题重点考查考生理解文言文的能力，包括实词的理解、句式的运用、文意把握、文言语感等。</a:t>
            </a:r>
            <a:endParaRPr lang="zh-CN" altLang="en-US" sz="2000" b="0" i="0" dirty="0">
              <a:solidFill>
                <a:srgbClr val="000000">
                  <a:alpha val="100000"/>
                </a:srgbClr>
              </a:solidFill>
              <a:latin typeface="仿宋" panose="02010609060101010101" charset="-122"/>
              <a:ea typeface="仿宋" panose="02010609060101010101" charset="-122"/>
            </a:endParaRPr>
          </a:p>
        </p:txBody>
      </p:sp>
      <p:sp>
        <p:nvSpPr>
          <p:cNvPr id="11" name="文本2"/>
          <p:cNvSpPr txBox="1"/>
          <p:nvPr/>
        </p:nvSpPr>
        <p:spPr>
          <a:xfrm>
            <a:off x="5915058" y="2111881"/>
            <a:ext cx="6114415" cy="3557861"/>
          </a:xfrm>
          <a:prstGeom prst="rect">
            <a:avLst/>
          </a:prstGeom>
          <a:noFill/>
        </p:spPr>
        <p:txBody>
          <a:bodyPr anchor="t"/>
          <a:lstStyle/>
          <a:p>
            <a:pPr marL="0" algn="l">
              <a:lnSpc>
                <a:spcPts val="2400"/>
              </a:lnSpc>
            </a:pPr>
            <a:r>
              <a:rPr lang="zh-CN" altLang="en-US" sz="2000" b="0" i="0" dirty="0">
                <a:solidFill>
                  <a:srgbClr val="000000">
                    <a:alpha val="100000"/>
                  </a:srgbClr>
                </a:solidFill>
                <a:latin typeface="黑体" panose="02010609060101010101" charset="-122"/>
                <a:ea typeface="黑体" panose="02010609060101010101" charset="-122"/>
              </a:rPr>
              <a:t>【解题思路】</a:t>
            </a:r>
            <a:r>
              <a:rPr lang="zh-CN" altLang="en-US" sz="2000" b="0" i="0" dirty="0">
                <a:solidFill>
                  <a:srgbClr val="000000">
                    <a:alpha val="100000"/>
                  </a:srgbClr>
                </a:solidFill>
                <a:latin typeface="仿宋" panose="02010609060101010101" charset="-122"/>
                <a:ea typeface="仿宋" panose="02010609060101010101" charset="-122"/>
              </a:rPr>
              <a:t>译文：冯保早晚巡视皇帝的起居，拥戴扶持很有力量，皇帝稍有冒犯，马上报告慈圣皇太后。</a:t>
            </a:r>
            <a:endParaRPr lang="zh-CN" altLang="en-US" sz="2000" b="0" i="0" dirty="0">
              <a:solidFill>
                <a:srgbClr val="000000">
                  <a:alpha val="100000"/>
                </a:srgbClr>
              </a:solidFill>
              <a:latin typeface="仿宋" panose="02010609060101010101" charset="-122"/>
              <a:ea typeface="仿宋" panose="02010609060101010101" charset="-122"/>
            </a:endParaRPr>
          </a:p>
          <a:p>
            <a:pPr marL="0" algn="l">
              <a:lnSpc>
                <a:spcPts val="2400"/>
              </a:lnSpc>
            </a:pPr>
            <a:r>
              <a:rPr lang="zh-CN" altLang="en-US" sz="2000" b="0" i="0" dirty="0">
                <a:solidFill>
                  <a:srgbClr val="000000">
                    <a:alpha val="100000"/>
                  </a:srgbClr>
                </a:solidFill>
                <a:latin typeface="仿宋" panose="02010609060101010101" charset="-122"/>
                <a:ea typeface="仿宋" panose="02010609060101010101" charset="-122"/>
              </a:rPr>
              <a:t>    结合语境，“冯保朝夕视起居”主谓宾完整，是一个完整的句子，应在B断开，“拥护提抱有力”，是一个承前省略主语“冯保”的句子，应该在E处断开，“小捍格”的省略的主语是“皇帝”，同时注意“小”的意思为“稍微”，也是理解语境的关键词。主语由冯保变为“皇帝”，应在G处断开，“即以闻慈圣”省略的主语是“冯保”。</a:t>
            </a:r>
            <a:endParaRPr lang="zh-CN" altLang="en-US" sz="2000" b="0" i="0" dirty="0">
              <a:solidFill>
                <a:srgbClr val="000000">
                  <a:alpha val="100000"/>
                </a:srgbClr>
              </a:solidFill>
              <a:latin typeface="仿宋" panose="02010609060101010101" charset="-122"/>
              <a:ea typeface="仿宋" panose="02010609060101010101" charset="-122"/>
            </a:endParaRPr>
          </a:p>
          <a:p>
            <a:pPr marL="0" algn="l">
              <a:lnSpc>
                <a:spcPts val="2400"/>
              </a:lnSpc>
            </a:pPr>
            <a:r>
              <a:rPr lang="zh-CN" altLang="en-US" sz="2000" b="0" i="0" dirty="0">
                <a:solidFill>
                  <a:srgbClr val="000000">
                    <a:alpha val="100000"/>
                  </a:srgbClr>
                </a:solidFill>
                <a:latin typeface="仿宋" panose="02010609060101010101" charset="-122"/>
                <a:ea typeface="仿宋" panose="02010609060101010101" charset="-122"/>
              </a:rPr>
              <a:t>    此题需要考生熟悉语境及主语的变化。</a:t>
            </a:r>
            <a:endParaRPr lang="zh-CN" altLang="en-US" sz="2000" b="0" i="0" dirty="0">
              <a:solidFill>
                <a:srgbClr val="000000">
                  <a:alpha val="100000"/>
                </a:srgbClr>
              </a:solidFill>
              <a:latin typeface="仿宋" panose="02010609060101010101" charset="-122"/>
              <a:ea typeface="仿宋" panose="02010609060101010101" charset="-122"/>
            </a:endParaRPr>
          </a:p>
        </p:txBody>
      </p:sp>
      <p:sp>
        <p:nvSpPr>
          <p:cNvPr id="12" name="文本3"/>
          <p:cNvSpPr txBox="1"/>
          <p:nvPr/>
        </p:nvSpPr>
        <p:spPr>
          <a:xfrm>
            <a:off x="6171895" y="5926455"/>
            <a:ext cx="5270500" cy="620395"/>
          </a:xfrm>
          <a:prstGeom prst="rect">
            <a:avLst/>
          </a:prstGeom>
          <a:noFill/>
        </p:spPr>
        <p:txBody>
          <a:bodyPr anchor="t"/>
          <a:lstStyle/>
          <a:p>
            <a:pPr marL="0" algn="l">
              <a:lnSpc>
                <a:spcPts val="2600"/>
              </a:lnSpc>
            </a:pPr>
            <a:r>
              <a:rPr lang="zh-CN" altLang="en-US" sz="2200" b="0" i="0" dirty="0">
                <a:solidFill>
                  <a:srgbClr val="000000">
                    <a:alpha val="100000"/>
                  </a:srgbClr>
                </a:solidFill>
                <a:latin typeface="黑体" panose="02010609060101010101" charset="-122"/>
                <a:ea typeface="黑体" panose="02010609060101010101" charset="-122"/>
              </a:rPr>
              <a:t>【参考答案】BEG</a:t>
            </a:r>
            <a:endParaRPr lang="zh-CN" altLang="en-US" sz="2200" b="0" i="0" dirty="0">
              <a:solidFill>
                <a:srgbClr val="000000">
                  <a:alpha val="100000"/>
                </a:srgbClr>
              </a:solidFill>
              <a:latin typeface="黑体" panose="02010609060101010101" charset="-122"/>
              <a:ea typeface="黑体" panose="02010609060101010101" charset="-122"/>
            </a:endParaRPr>
          </a:p>
        </p:txBody>
      </p:sp>
      <p:sp>
        <p:nvSpPr>
          <p:cNvPr id="13" name="文本5"/>
          <p:cNvSpPr txBox="1"/>
          <p:nvPr/>
        </p:nvSpPr>
        <p:spPr>
          <a:xfrm>
            <a:off x="179705" y="1320016"/>
            <a:ext cx="5612765" cy="2498824"/>
          </a:xfrm>
          <a:prstGeom prst="rect">
            <a:avLst/>
          </a:prstGeom>
          <a:noFill/>
        </p:spPr>
        <p:txBody>
          <a:bodyPr anchor="t"/>
          <a:lstStyle/>
          <a:p>
            <a:pPr marL="0" algn="l">
              <a:lnSpc>
                <a:spcPts val="2800"/>
              </a:lnSpc>
            </a:pPr>
            <a:r>
              <a:rPr lang="zh-CN" altLang="en-US" sz="2400" b="0" i="0" dirty="0">
                <a:solidFill>
                  <a:srgbClr val="000000">
                    <a:alpha val="100000"/>
                  </a:srgbClr>
                </a:solidFill>
                <a:latin typeface="仿宋" panose="02010609060101010101" charset="-122"/>
                <a:ea typeface="仿宋" panose="02010609060101010101" charset="-122"/>
              </a:rPr>
              <a:t>10.材料中画波浪线的部分有三处需要断句，请用铅笔将答题卡上相应位置的答案标号涂黑，每涂对一处给1分，涂黑超过三处不赋分。（3分）   </a:t>
            </a:r>
            <a:endParaRPr lang="zh-CN" altLang="en-US" sz="2400" b="0" i="0" dirty="0">
              <a:solidFill>
                <a:srgbClr val="000000">
                  <a:alpha val="100000"/>
                </a:srgbClr>
              </a:solidFill>
              <a:latin typeface="仿宋" panose="02010609060101010101" charset="-122"/>
              <a:ea typeface="仿宋" panose="02010609060101010101" charset="-122"/>
            </a:endParaRPr>
          </a:p>
          <a:p>
            <a:pPr marL="0" algn="l">
              <a:lnSpc>
                <a:spcPts val="2800"/>
              </a:lnSpc>
            </a:pPr>
            <a:r>
              <a:rPr lang="zh-CN" altLang="en-US" sz="2400" b="0" i="0" dirty="0">
                <a:solidFill>
                  <a:srgbClr val="000000">
                    <a:alpha val="100000"/>
                  </a:srgbClr>
                </a:solidFill>
                <a:latin typeface="仿宋" panose="02010609060101010101" charset="-122"/>
                <a:ea typeface="仿宋" panose="02010609060101010101" charset="-122"/>
              </a:rPr>
              <a:t>冯保朝夕视A起居B拥护C提抱D有力E小捍F格G即以闻慈圣</a:t>
            </a:r>
            <a:endParaRPr lang="zh-CN" altLang="en-US" sz="2400" b="0" i="0" dirty="0">
              <a:solidFill>
                <a:srgbClr val="000000">
                  <a:alpha val="100000"/>
                </a:srgbClr>
              </a:solidFill>
              <a:latin typeface="仿宋" panose="02010609060101010101" charset="-122"/>
              <a:ea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形状1"/>
          <p:cNvSpPr txBox="1"/>
          <p:nvPr/>
        </p:nvSpPr>
        <p:spPr>
          <a:xfrm>
            <a:off x="0" y="0"/>
            <a:ext cx="12192000" cy="539750"/>
          </a:xfrm>
          <a:prstGeom prst="rect">
            <a:avLst/>
          </a:prstGeom>
          <a:solidFill>
            <a:srgbClr val="54A181">
              <a:alpha val="100000"/>
            </a:srgbClr>
          </a:solidFill>
          <a:ln w="9525">
            <a:solidFill>
              <a:srgbClr val="FFFFFF">
                <a:alpha val="0"/>
              </a:srgbClr>
            </a:solidFill>
          </a:ln>
        </p:spPr>
        <p:txBody>
          <a:bodyPr anchor="ctr"/>
          <a:lstStyle/>
          <a:p>
            <a:pPr marL="0" algn="ctr"/>
          </a:p>
        </p:txBody>
      </p:sp>
      <p:sp>
        <p:nvSpPr>
          <p:cNvPr id="3" name="形状2"/>
          <p:cNvSpPr txBox="1"/>
          <p:nvPr/>
        </p:nvSpPr>
        <p:spPr>
          <a:xfrm>
            <a:off x="247015" y="701040"/>
            <a:ext cx="5422265" cy="5840095"/>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4" name="组合1"/>
          <p:cNvGrpSpPr/>
          <p:nvPr/>
        </p:nvGrpSpPr>
        <p:grpSpPr>
          <a:xfrm>
            <a:off x="688340" y="476885"/>
            <a:ext cx="885190" cy="433421"/>
            <a:chOff x="0" y="0"/>
            <a:chExt cx="885190" cy="433421"/>
          </a:xfrm>
        </p:grpSpPr>
        <p:sp>
          <p:nvSpPr>
            <p:cNvPr id="5" name="形状4"/>
            <p:cNvSpPr txBox="1"/>
            <p:nvPr/>
          </p:nvSpPr>
          <p:spPr>
            <a:xfrm>
              <a:off x="3810" y="49530"/>
              <a:ext cx="881380"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6" name="文本6"/>
            <p:cNvSpPr txBox="1"/>
            <p:nvPr/>
          </p:nvSpPr>
          <p:spPr>
            <a:xfrm>
              <a:off x="0" y="0"/>
              <a:ext cx="881380" cy="433421"/>
            </a:xfrm>
            <a:prstGeom prst="rect">
              <a:avLst/>
            </a:prstGeom>
            <a:noFill/>
          </p:spPr>
          <p:txBody>
            <a:bodyPr anchor="t"/>
            <a:lstStyle/>
            <a:p>
              <a:pPr marL="0" algn="l">
                <a:lnSpc>
                  <a:spcPts val="1900"/>
                </a:lnSpc>
              </a:pPr>
              <a:r>
                <a:rPr lang="zh-CN" altLang="en-US" sz="1600" b="0" i="0" dirty="0">
                  <a:solidFill>
                    <a:srgbClr val="152340">
                      <a:alpha val="100000"/>
                    </a:srgbClr>
                  </a:solidFill>
                  <a:latin typeface="汉仪雅酷黑 65W" panose="020B0604020202020204" charset="-122"/>
                  <a:ea typeface="汉仪雅酷黑 65W" panose="020B0604020202020204" charset="-122"/>
                </a:rPr>
                <a:t>选择题</a:t>
              </a:r>
              <a:endParaRPr lang="zh-CN" altLang="en-US" sz="1600" b="0" i="0" dirty="0">
                <a:solidFill>
                  <a:srgbClr val="152340">
                    <a:alpha val="100000"/>
                  </a:srgbClr>
                </a:solidFill>
                <a:latin typeface="汉仪雅酷黑 65W" panose="020B0604020202020204" charset="-122"/>
                <a:ea typeface="汉仪雅酷黑 65W" panose="020B0604020202020204" charset="-122"/>
              </a:endParaRPr>
            </a:p>
          </p:txBody>
        </p:sp>
      </p:grpSp>
      <p:sp>
        <p:nvSpPr>
          <p:cNvPr id="7" name="形状3"/>
          <p:cNvSpPr txBox="1"/>
          <p:nvPr/>
        </p:nvSpPr>
        <p:spPr>
          <a:xfrm>
            <a:off x="5909945" y="701040"/>
            <a:ext cx="6084570" cy="5840730"/>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8" name="组合2"/>
          <p:cNvGrpSpPr/>
          <p:nvPr/>
        </p:nvGrpSpPr>
        <p:grpSpPr>
          <a:xfrm>
            <a:off x="6325870" y="490220"/>
            <a:ext cx="1082040" cy="435397"/>
            <a:chOff x="0" y="0"/>
            <a:chExt cx="1082040" cy="435397"/>
          </a:xfrm>
        </p:grpSpPr>
        <p:sp>
          <p:nvSpPr>
            <p:cNvPr id="9" name="形状5"/>
            <p:cNvSpPr txBox="1"/>
            <p:nvPr/>
          </p:nvSpPr>
          <p:spPr>
            <a:xfrm>
              <a:off x="3810" y="49530"/>
              <a:ext cx="1078230"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0" name="文本7"/>
            <p:cNvSpPr txBox="1"/>
            <p:nvPr/>
          </p:nvSpPr>
          <p:spPr>
            <a:xfrm>
              <a:off x="0" y="0"/>
              <a:ext cx="1078230" cy="435397"/>
            </a:xfrm>
            <a:prstGeom prst="rect">
              <a:avLst/>
            </a:prstGeom>
            <a:noFill/>
          </p:spPr>
          <p:txBody>
            <a:bodyPr anchor="t"/>
            <a:lstStyle/>
            <a:p>
              <a:pPr marL="0" algn="ctr">
                <a:lnSpc>
                  <a:spcPts val="1900"/>
                </a:lnSpc>
              </a:pPr>
              <a:r>
                <a:rPr lang="zh-CN" altLang="en-US" sz="1600" b="0" i="0" dirty="0">
                  <a:solidFill>
                    <a:srgbClr val="000000">
                      <a:alpha val="100000"/>
                    </a:srgbClr>
                  </a:solidFill>
                  <a:latin typeface="黑体" panose="02010609060101010101" charset="-122"/>
                  <a:ea typeface="黑体" panose="02010609060101010101" charset="-122"/>
                </a:rPr>
                <a:t>试题分析</a:t>
              </a:r>
              <a:endParaRPr lang="zh-CN" altLang="en-US" sz="1600" b="0" i="0" dirty="0">
                <a:solidFill>
                  <a:srgbClr val="000000">
                    <a:alpha val="100000"/>
                  </a:srgbClr>
                </a:solidFill>
                <a:latin typeface="黑体" panose="02010609060101010101" charset="-122"/>
                <a:ea typeface="黑体" panose="02010609060101010101" charset="-122"/>
              </a:endParaRPr>
            </a:p>
          </p:txBody>
        </p:sp>
      </p:grpSp>
      <p:sp>
        <p:nvSpPr>
          <p:cNvPr id="11" name="文本1"/>
          <p:cNvSpPr txBox="1"/>
          <p:nvPr/>
        </p:nvSpPr>
        <p:spPr>
          <a:xfrm>
            <a:off x="5909681" y="769114"/>
            <a:ext cx="6163945" cy="1170055"/>
          </a:xfrm>
          <a:prstGeom prst="rect">
            <a:avLst/>
          </a:prstGeom>
          <a:noFill/>
        </p:spPr>
        <p:txBody>
          <a:bodyPr anchor="t"/>
          <a:lstStyle/>
          <a:p>
            <a:pPr marL="0" algn="l">
              <a:lnSpc>
                <a:spcPts val="2600"/>
              </a:lnSpc>
            </a:pPr>
            <a:r>
              <a:rPr lang="zh-CN" altLang="en-US" sz="2200" b="0" i="0" dirty="0">
                <a:solidFill>
                  <a:srgbClr val="000000">
                    <a:alpha val="100000"/>
                  </a:srgbClr>
                </a:solidFill>
                <a:latin typeface="宋体" panose="02010600030101010101" pitchFamily="2" charset="-122"/>
                <a:ea typeface="宋体" panose="02010600030101010101" pitchFamily="2" charset="-122"/>
              </a:rPr>
              <a:t>【</a:t>
            </a:r>
            <a:r>
              <a:rPr lang="zh-CN" altLang="en-US" sz="2200" b="0" i="0" dirty="0">
                <a:solidFill>
                  <a:srgbClr val="000000">
                    <a:alpha val="100000"/>
                  </a:srgbClr>
                </a:solidFill>
                <a:latin typeface="黑体" panose="02010609060101010101" charset="-122"/>
                <a:ea typeface="黑体" panose="02010609060101010101" charset="-122"/>
              </a:rPr>
              <a:t>考查目标】</a:t>
            </a:r>
            <a:endParaRPr lang="zh-CN" altLang="en-US" sz="2200" b="0" i="0" dirty="0">
              <a:solidFill>
                <a:srgbClr val="000000">
                  <a:alpha val="100000"/>
                </a:srgbClr>
              </a:solidFill>
              <a:latin typeface="黑体" panose="02010609060101010101" charset="-122"/>
              <a:ea typeface="黑体" panose="02010609060101010101" charset="-122"/>
            </a:endParaRPr>
          </a:p>
          <a:p>
            <a:pPr marL="0" algn="l">
              <a:lnSpc>
                <a:spcPts val="2500"/>
              </a:lnSpc>
            </a:pPr>
            <a:r>
              <a:rPr lang="zh-CN" altLang="en-US" sz="2100" b="0" i="0" dirty="0">
                <a:solidFill>
                  <a:srgbClr val="000000">
                    <a:alpha val="100000"/>
                  </a:srgbClr>
                </a:solidFill>
                <a:latin typeface="仿宋" panose="02010609060101010101" charset="-122"/>
                <a:ea typeface="仿宋" panose="02010609060101010101" charset="-122"/>
              </a:rPr>
              <a:t>本题重点考查考生理解文言实词、关键词语的能力。</a:t>
            </a:r>
            <a:endParaRPr lang="zh-CN" altLang="en-US" sz="2100" b="0" i="0" dirty="0">
              <a:solidFill>
                <a:srgbClr val="000000">
                  <a:alpha val="100000"/>
                </a:srgbClr>
              </a:solidFill>
              <a:latin typeface="仿宋" panose="02010609060101010101" charset="-122"/>
              <a:ea typeface="仿宋" panose="02010609060101010101" charset="-122"/>
            </a:endParaRPr>
          </a:p>
        </p:txBody>
      </p:sp>
      <p:sp>
        <p:nvSpPr>
          <p:cNvPr id="12" name="文本2"/>
          <p:cNvSpPr txBox="1"/>
          <p:nvPr/>
        </p:nvSpPr>
        <p:spPr>
          <a:xfrm>
            <a:off x="5948001" y="1878387"/>
            <a:ext cx="6008370" cy="3863950"/>
          </a:xfrm>
          <a:prstGeom prst="rect">
            <a:avLst/>
          </a:prstGeom>
          <a:noFill/>
        </p:spPr>
        <p:txBody>
          <a:bodyPr anchor="t"/>
          <a:lstStyle/>
          <a:p>
            <a:pPr marL="0" algn="l">
              <a:lnSpc>
                <a:spcPts val="2800"/>
              </a:lnSpc>
            </a:pPr>
            <a:r>
              <a:rPr lang="zh-CN" altLang="en-US" sz="2400" b="0" i="0" dirty="0">
                <a:solidFill>
                  <a:srgbClr val="000000">
                    <a:alpha val="100000"/>
                  </a:srgbClr>
                </a:solidFill>
                <a:latin typeface="黑体" panose="02010609060101010101" charset="-122"/>
                <a:ea typeface="黑体" panose="02010609060101010101" charset="-122"/>
              </a:rPr>
              <a:t>【解题思路】</a:t>
            </a:r>
            <a:endParaRPr lang="zh-CN" altLang="en-US" sz="2400" b="0" i="0" dirty="0">
              <a:solidFill>
                <a:srgbClr val="000000">
                  <a:alpha val="100000"/>
                </a:srgbClr>
              </a:solidFill>
              <a:latin typeface="黑体" panose="02010609060101010101" charset="-122"/>
              <a:ea typeface="黑体" panose="02010609060101010101" charset="-122"/>
            </a:endParaRPr>
          </a:p>
          <a:p>
            <a:pPr marL="0" algn="l">
              <a:lnSpc>
                <a:spcPts val="2800"/>
              </a:lnSpc>
            </a:pPr>
            <a:r>
              <a:rPr lang="zh-CN" altLang="en-US" sz="2400" b="0" i="0" dirty="0">
                <a:solidFill>
                  <a:srgbClr val="000000">
                    <a:alpha val="100000"/>
                  </a:srgbClr>
                </a:solidFill>
                <a:latin typeface="仿宋" panose="02010609060101010101" charset="-122"/>
                <a:ea typeface="仿宋" panose="02010609060101010101" charset="-122"/>
              </a:rPr>
              <a:t>A项，“抑本其成败之迹”的“抑”表示推测，可译为“或许”、“也许”、“还是”等意，与“抑制、打压”意思不同，选项错误。</a:t>
            </a:r>
            <a:endParaRPr lang="zh-CN" altLang="en-US" sz="2400" b="0" i="0" dirty="0">
              <a:solidFill>
                <a:srgbClr val="000000">
                  <a:alpha val="100000"/>
                </a:srgbClr>
              </a:solidFill>
              <a:latin typeface="仿宋" panose="02010609060101010101" charset="-122"/>
              <a:ea typeface="仿宋" panose="02010609060101010101" charset="-122"/>
            </a:endParaRPr>
          </a:p>
          <a:p>
            <a:pPr marL="0" algn="l">
              <a:lnSpc>
                <a:spcPts val="2800"/>
              </a:lnSpc>
            </a:pPr>
            <a:r>
              <a:rPr lang="zh-CN" altLang="en-US" sz="2400" b="0" i="0" dirty="0">
                <a:solidFill>
                  <a:srgbClr val="000000">
                    <a:alpha val="100000"/>
                  </a:srgbClr>
                </a:solidFill>
                <a:latin typeface="仿宋" panose="02010609060101010101" charset="-122"/>
                <a:ea typeface="仿宋" panose="02010609060101010101" charset="-122"/>
              </a:rPr>
              <a:t>B项，“尔曹身与名俱灭”“曹”意为“等，辈”，与“六曹”中的“曹”也意思不同，故正确；</a:t>
            </a:r>
            <a:endParaRPr lang="zh-CN" altLang="en-US" sz="2400" b="0" i="0" dirty="0">
              <a:solidFill>
                <a:srgbClr val="000000">
                  <a:alpha val="100000"/>
                </a:srgbClr>
              </a:solidFill>
              <a:latin typeface="仿宋" panose="02010609060101010101" charset="-122"/>
              <a:ea typeface="仿宋" panose="02010609060101010101" charset="-122"/>
            </a:endParaRPr>
          </a:p>
          <a:p>
            <a:pPr marL="0" algn="l">
              <a:lnSpc>
                <a:spcPts val="2800"/>
              </a:lnSpc>
            </a:pPr>
            <a:r>
              <a:rPr lang="zh-CN" altLang="en-US" sz="2400" b="0" i="0" dirty="0">
                <a:solidFill>
                  <a:srgbClr val="000000">
                    <a:alpha val="100000"/>
                  </a:srgbClr>
                </a:solidFill>
                <a:latin typeface="仿宋" panose="02010609060101010101" charset="-122"/>
                <a:ea typeface="仿宋" panose="02010609060101010101" charset="-122"/>
              </a:rPr>
              <a:t>C项，选项正确。</a:t>
            </a:r>
            <a:endParaRPr lang="zh-CN" altLang="en-US" sz="2400" b="0" i="0" dirty="0">
              <a:solidFill>
                <a:srgbClr val="000000">
                  <a:alpha val="100000"/>
                </a:srgbClr>
              </a:solidFill>
              <a:latin typeface="仿宋" panose="02010609060101010101" charset="-122"/>
              <a:ea typeface="仿宋" panose="02010609060101010101" charset="-122"/>
            </a:endParaRPr>
          </a:p>
          <a:p>
            <a:pPr marL="0" algn="l">
              <a:lnSpc>
                <a:spcPts val="2800"/>
              </a:lnSpc>
            </a:pPr>
            <a:r>
              <a:rPr lang="zh-CN" altLang="en-US" sz="2400" b="0" i="0" dirty="0">
                <a:solidFill>
                  <a:srgbClr val="000000">
                    <a:alpha val="100000"/>
                  </a:srgbClr>
                </a:solidFill>
                <a:latin typeface="仿宋" panose="02010609060101010101" charset="-122"/>
                <a:ea typeface="仿宋" panose="02010609060101010101" charset="-122"/>
              </a:rPr>
              <a:t>D项，选项正确。</a:t>
            </a:r>
            <a:endParaRPr lang="zh-CN" altLang="en-US" sz="2400" b="0" i="0" dirty="0">
              <a:solidFill>
                <a:srgbClr val="000000">
                  <a:alpha val="100000"/>
                </a:srgbClr>
              </a:solidFill>
              <a:latin typeface="仿宋" panose="02010609060101010101" charset="-122"/>
              <a:ea typeface="仿宋" panose="02010609060101010101" charset="-122"/>
            </a:endParaRPr>
          </a:p>
        </p:txBody>
      </p:sp>
      <p:sp>
        <p:nvSpPr>
          <p:cNvPr id="13" name="文本3"/>
          <p:cNvSpPr txBox="1"/>
          <p:nvPr/>
        </p:nvSpPr>
        <p:spPr>
          <a:xfrm>
            <a:off x="5909682" y="5742283"/>
            <a:ext cx="5270500" cy="620395"/>
          </a:xfrm>
          <a:prstGeom prst="rect">
            <a:avLst/>
          </a:prstGeom>
          <a:noFill/>
        </p:spPr>
        <p:txBody>
          <a:bodyPr anchor="t"/>
          <a:lstStyle/>
          <a:p>
            <a:pPr marL="0" algn="l">
              <a:lnSpc>
                <a:spcPts val="2800"/>
              </a:lnSpc>
            </a:pPr>
            <a:r>
              <a:rPr lang="zh-CN" altLang="en-US" sz="2200" b="0" i="0" dirty="0">
                <a:solidFill>
                  <a:srgbClr val="FF0000">
                    <a:alpha val="100000"/>
                  </a:srgbClr>
                </a:solidFill>
                <a:latin typeface="黑体" panose="02010609060101010101" charset="-122"/>
                <a:ea typeface="黑体" panose="02010609060101010101" charset="-122"/>
              </a:rPr>
              <a:t>【参考答案】</a:t>
            </a:r>
            <a:r>
              <a:rPr lang="zh-CN" altLang="en-US" sz="2400" b="0" i="0" dirty="0">
                <a:solidFill>
                  <a:srgbClr val="FF0000">
                    <a:alpha val="100000"/>
                  </a:srgbClr>
                </a:solidFill>
                <a:latin typeface="仿宋" panose="02010609060101010101" charset="-122"/>
                <a:ea typeface="仿宋" panose="02010609060101010101" charset="-122"/>
              </a:rPr>
              <a:t>A</a:t>
            </a:r>
            <a:endParaRPr lang="zh-CN" altLang="en-US" sz="2400" b="0" i="0" dirty="0">
              <a:solidFill>
                <a:srgbClr val="FF0000">
                  <a:alpha val="100000"/>
                </a:srgbClr>
              </a:solidFill>
              <a:latin typeface="仿宋" panose="02010609060101010101" charset="-122"/>
              <a:ea typeface="仿宋" panose="02010609060101010101" charset="-122"/>
            </a:endParaRPr>
          </a:p>
        </p:txBody>
      </p:sp>
      <p:sp>
        <p:nvSpPr>
          <p:cNvPr id="14" name="文本4"/>
          <p:cNvSpPr txBox="1"/>
          <p:nvPr/>
        </p:nvSpPr>
        <p:spPr>
          <a:xfrm>
            <a:off x="344170" y="17780"/>
            <a:ext cx="2332355" cy="589280"/>
          </a:xfrm>
          <a:prstGeom prst="rect">
            <a:avLst/>
          </a:prstGeom>
          <a:noFill/>
        </p:spPr>
        <p:txBody>
          <a:bodyPr anchor="t"/>
          <a:lstStyle/>
          <a:p>
            <a:pPr marL="0" algn="l">
              <a:lnSpc>
                <a:spcPts val="2400"/>
              </a:lnSpc>
            </a:pPr>
            <a:r>
              <a:rPr lang="zh-CN" altLang="en-US" sz="2000" b="0" i="0" dirty="0">
                <a:solidFill>
                  <a:srgbClr val="FFFFFF">
                    <a:alpha val="100000"/>
                  </a:srgbClr>
                </a:solidFill>
                <a:latin typeface="黑体" panose="02010609060101010101" charset="-122"/>
                <a:ea typeface="黑体" panose="02010609060101010101" charset="-122"/>
              </a:rPr>
              <a:t>文言文阅读</a:t>
            </a:r>
            <a:endParaRPr lang="zh-CN" altLang="en-US" sz="2000" b="0" i="0" dirty="0">
              <a:solidFill>
                <a:srgbClr val="FFFFFF">
                  <a:alpha val="100000"/>
                </a:srgbClr>
              </a:solidFill>
              <a:latin typeface="黑体" panose="02010609060101010101" charset="-122"/>
              <a:ea typeface="黑体" panose="02010609060101010101" charset="-122"/>
            </a:endParaRPr>
          </a:p>
        </p:txBody>
      </p:sp>
      <p:sp>
        <p:nvSpPr>
          <p:cNvPr id="15" name="文本5"/>
          <p:cNvSpPr txBox="1"/>
          <p:nvPr/>
        </p:nvSpPr>
        <p:spPr>
          <a:xfrm>
            <a:off x="243205" y="858372"/>
            <a:ext cx="5612765" cy="5453479"/>
          </a:xfrm>
          <a:prstGeom prst="rect">
            <a:avLst/>
          </a:prstGeom>
          <a:noFill/>
        </p:spPr>
        <p:txBody>
          <a:bodyPr anchor="t"/>
          <a:lstStyle/>
          <a:p>
            <a:pPr marL="0" algn="l">
              <a:lnSpc>
                <a:spcPts val="2800"/>
              </a:lnSpc>
            </a:pPr>
            <a:r>
              <a:rPr lang="zh-CN" altLang="en-US" sz="2400" b="0" i="0" dirty="0">
                <a:solidFill>
                  <a:srgbClr val="000000">
                    <a:alpha val="100000"/>
                  </a:srgbClr>
                </a:solidFill>
                <a:latin typeface="仿宋" panose="02010609060101010101" charset="-122"/>
                <a:ea typeface="仿宋" panose="02010609060101010101" charset="-122"/>
              </a:rPr>
              <a:t>11.下列对材料中加点的词语及相关内容的解说，不正确的一项是（3分）   </a:t>
            </a:r>
            <a:endParaRPr lang="zh-CN" altLang="en-US" sz="2400" b="0" i="0" dirty="0">
              <a:solidFill>
                <a:srgbClr val="000000">
                  <a:alpha val="100000"/>
                </a:srgbClr>
              </a:solidFill>
              <a:latin typeface="仿宋" panose="02010609060101010101" charset="-122"/>
              <a:ea typeface="仿宋" panose="02010609060101010101" charset="-122"/>
            </a:endParaRPr>
          </a:p>
          <a:p>
            <a:pPr marL="0" algn="l">
              <a:lnSpc>
                <a:spcPts val="2800"/>
              </a:lnSpc>
            </a:pPr>
            <a:r>
              <a:rPr lang="zh-CN" altLang="en-US" sz="2400" b="0" i="0" dirty="0">
                <a:solidFill>
                  <a:srgbClr val="000000">
                    <a:alpha val="100000"/>
                  </a:srgbClr>
                </a:solidFill>
                <a:latin typeface="仿宋" panose="02010609060101010101" charset="-122"/>
                <a:ea typeface="仿宋" panose="02010609060101010101" charset="-122"/>
              </a:rPr>
              <a:t>A.抑，抑制、打压。与《伶官传序》中“抑本其成败之迹”的“抑”意思相同。</a:t>
            </a:r>
            <a:endParaRPr lang="zh-CN" altLang="en-US" sz="2400" b="0" i="0" dirty="0">
              <a:solidFill>
                <a:srgbClr val="000000">
                  <a:alpha val="100000"/>
                </a:srgbClr>
              </a:solidFill>
              <a:latin typeface="仿宋" panose="02010609060101010101" charset="-122"/>
              <a:ea typeface="仿宋" panose="02010609060101010101" charset="-122"/>
            </a:endParaRPr>
          </a:p>
          <a:p>
            <a:pPr marL="0" algn="l">
              <a:lnSpc>
                <a:spcPts val="2800"/>
              </a:lnSpc>
            </a:pPr>
            <a:r>
              <a:rPr lang="zh-CN" altLang="en-US" sz="2400" b="0" i="0" dirty="0">
                <a:solidFill>
                  <a:srgbClr val="000000">
                    <a:alpha val="100000"/>
                  </a:srgbClr>
                </a:solidFill>
                <a:latin typeface="仿宋" panose="02010609060101010101" charset="-122"/>
                <a:ea typeface="仿宋" panose="02010609060101010101" charset="-122"/>
              </a:rPr>
              <a:t>B.六曹，指各个官府部门。其中“曹”与“尔曹身与名俱灭”中的“曹”意思不同。</a:t>
            </a:r>
            <a:endParaRPr lang="zh-CN" altLang="en-US" sz="2400" b="0" i="0" dirty="0">
              <a:solidFill>
                <a:srgbClr val="000000">
                  <a:alpha val="100000"/>
                </a:srgbClr>
              </a:solidFill>
              <a:latin typeface="仿宋" panose="02010609060101010101" charset="-122"/>
              <a:ea typeface="仿宋" panose="02010609060101010101" charset="-122"/>
            </a:endParaRPr>
          </a:p>
          <a:p>
            <a:pPr marL="0" algn="l">
              <a:lnSpc>
                <a:spcPts val="2800"/>
              </a:lnSpc>
            </a:pPr>
            <a:r>
              <a:rPr lang="zh-CN" altLang="en-US" sz="2400" b="0" i="0" dirty="0">
                <a:solidFill>
                  <a:srgbClr val="000000">
                    <a:alpha val="100000"/>
                  </a:srgbClr>
                </a:solidFill>
                <a:latin typeface="仿宋" panose="02010609060101010101" charset="-122"/>
                <a:ea typeface="仿宋" panose="02010609060101010101" charset="-122"/>
              </a:rPr>
              <a:t>C.伊、霍，即伊尹、霍光，泛指权臣。常以“行伊霍之事”代指权臣左右朝政或废立君主。</a:t>
            </a:r>
            <a:endParaRPr lang="zh-CN" altLang="en-US" sz="2400" b="0" i="0" dirty="0">
              <a:solidFill>
                <a:srgbClr val="000000">
                  <a:alpha val="100000"/>
                </a:srgbClr>
              </a:solidFill>
              <a:latin typeface="仿宋" panose="02010609060101010101" charset="-122"/>
              <a:ea typeface="仿宋" panose="02010609060101010101" charset="-122"/>
            </a:endParaRPr>
          </a:p>
          <a:p>
            <a:pPr marL="0" algn="l">
              <a:lnSpc>
                <a:spcPts val="2800"/>
              </a:lnSpc>
            </a:pPr>
            <a:r>
              <a:rPr lang="zh-CN" altLang="en-US" sz="2400" b="0" i="0" dirty="0">
                <a:solidFill>
                  <a:srgbClr val="000000">
                    <a:alpha val="100000"/>
                  </a:srgbClr>
                </a:solidFill>
                <a:latin typeface="仿宋" panose="02010609060101010101" charset="-122"/>
                <a:ea typeface="仿宋" panose="02010609060101010101" charset="-122"/>
              </a:rPr>
              <a:t>D.骖乘，乘车时居右陪乘的人。霍光死后霍家遭到抄没，“骖乘”比喻张居正步其后尘。</a:t>
            </a:r>
            <a:endParaRPr lang="zh-CN" altLang="en-US" sz="2400" b="0" i="0" dirty="0">
              <a:solidFill>
                <a:srgbClr val="000000">
                  <a:alpha val="100000"/>
                </a:srgbClr>
              </a:solidFill>
              <a:latin typeface="仿宋" panose="02010609060101010101" charset="-122"/>
              <a:ea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形状1"/>
          <p:cNvSpPr txBox="1"/>
          <p:nvPr/>
        </p:nvSpPr>
        <p:spPr>
          <a:xfrm>
            <a:off x="0" y="0"/>
            <a:ext cx="12192000" cy="539750"/>
          </a:xfrm>
          <a:prstGeom prst="rect">
            <a:avLst/>
          </a:prstGeom>
          <a:solidFill>
            <a:srgbClr val="54A181">
              <a:alpha val="100000"/>
            </a:srgbClr>
          </a:solidFill>
          <a:ln w="9525">
            <a:solidFill>
              <a:srgbClr val="FFFFFF">
                <a:alpha val="0"/>
              </a:srgbClr>
            </a:solidFill>
          </a:ln>
        </p:spPr>
        <p:txBody>
          <a:bodyPr anchor="ctr"/>
          <a:lstStyle/>
          <a:p>
            <a:pPr marL="0" algn="ctr"/>
          </a:p>
        </p:txBody>
      </p:sp>
      <p:sp>
        <p:nvSpPr>
          <p:cNvPr id="3" name="形状2"/>
          <p:cNvSpPr txBox="1"/>
          <p:nvPr/>
        </p:nvSpPr>
        <p:spPr>
          <a:xfrm>
            <a:off x="247015" y="701040"/>
            <a:ext cx="5422265" cy="5840095"/>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4" name="组合1"/>
          <p:cNvGrpSpPr/>
          <p:nvPr/>
        </p:nvGrpSpPr>
        <p:grpSpPr>
          <a:xfrm>
            <a:off x="688340" y="476885"/>
            <a:ext cx="885190" cy="433421"/>
            <a:chOff x="0" y="0"/>
            <a:chExt cx="885190" cy="433421"/>
          </a:xfrm>
        </p:grpSpPr>
        <p:sp>
          <p:nvSpPr>
            <p:cNvPr id="5" name="形状4"/>
            <p:cNvSpPr txBox="1"/>
            <p:nvPr/>
          </p:nvSpPr>
          <p:spPr>
            <a:xfrm>
              <a:off x="3810" y="49530"/>
              <a:ext cx="881380"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6" name="文本6"/>
            <p:cNvSpPr txBox="1"/>
            <p:nvPr/>
          </p:nvSpPr>
          <p:spPr>
            <a:xfrm>
              <a:off x="0" y="0"/>
              <a:ext cx="881380" cy="433421"/>
            </a:xfrm>
            <a:prstGeom prst="rect">
              <a:avLst/>
            </a:prstGeom>
            <a:noFill/>
          </p:spPr>
          <p:txBody>
            <a:bodyPr anchor="t"/>
            <a:lstStyle/>
            <a:p>
              <a:pPr marL="0" algn="l">
                <a:lnSpc>
                  <a:spcPts val="1900"/>
                </a:lnSpc>
              </a:pPr>
              <a:r>
                <a:rPr lang="zh-CN" altLang="en-US" sz="1600" b="0" i="0" dirty="0">
                  <a:solidFill>
                    <a:srgbClr val="152340">
                      <a:alpha val="100000"/>
                    </a:srgbClr>
                  </a:solidFill>
                  <a:latin typeface="汉仪雅酷黑 65W" panose="020B0604020202020204" charset="-122"/>
                  <a:ea typeface="汉仪雅酷黑 65W" panose="020B0604020202020204" charset="-122"/>
                </a:rPr>
                <a:t>选择题</a:t>
              </a:r>
              <a:endParaRPr lang="zh-CN" altLang="en-US" sz="1600" b="0" i="0" dirty="0">
                <a:solidFill>
                  <a:srgbClr val="152340">
                    <a:alpha val="100000"/>
                  </a:srgbClr>
                </a:solidFill>
                <a:latin typeface="汉仪雅酷黑 65W" panose="020B0604020202020204" charset="-122"/>
                <a:ea typeface="汉仪雅酷黑 65W" panose="020B0604020202020204" charset="-122"/>
              </a:endParaRPr>
            </a:p>
          </p:txBody>
        </p:sp>
      </p:grpSp>
      <p:sp>
        <p:nvSpPr>
          <p:cNvPr id="7" name="形状3"/>
          <p:cNvSpPr txBox="1"/>
          <p:nvPr/>
        </p:nvSpPr>
        <p:spPr>
          <a:xfrm>
            <a:off x="5909945" y="701040"/>
            <a:ext cx="6084570" cy="5840730"/>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8" name="组合2"/>
          <p:cNvGrpSpPr/>
          <p:nvPr/>
        </p:nvGrpSpPr>
        <p:grpSpPr>
          <a:xfrm>
            <a:off x="6325870" y="490220"/>
            <a:ext cx="1082040" cy="435397"/>
            <a:chOff x="0" y="0"/>
            <a:chExt cx="1082040" cy="435397"/>
          </a:xfrm>
        </p:grpSpPr>
        <p:sp>
          <p:nvSpPr>
            <p:cNvPr id="9" name="形状5"/>
            <p:cNvSpPr txBox="1"/>
            <p:nvPr/>
          </p:nvSpPr>
          <p:spPr>
            <a:xfrm>
              <a:off x="3810" y="49530"/>
              <a:ext cx="1078230"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0" name="文本7"/>
            <p:cNvSpPr txBox="1"/>
            <p:nvPr/>
          </p:nvSpPr>
          <p:spPr>
            <a:xfrm>
              <a:off x="0" y="0"/>
              <a:ext cx="1078230" cy="435397"/>
            </a:xfrm>
            <a:prstGeom prst="rect">
              <a:avLst/>
            </a:prstGeom>
            <a:noFill/>
          </p:spPr>
          <p:txBody>
            <a:bodyPr anchor="t"/>
            <a:lstStyle/>
            <a:p>
              <a:pPr marL="0" algn="ctr">
                <a:lnSpc>
                  <a:spcPts val="1900"/>
                </a:lnSpc>
              </a:pPr>
              <a:r>
                <a:rPr lang="zh-CN" altLang="en-US" sz="1600" b="0" i="0" dirty="0">
                  <a:solidFill>
                    <a:srgbClr val="000000">
                      <a:alpha val="100000"/>
                    </a:srgbClr>
                  </a:solidFill>
                  <a:latin typeface="黑体" panose="02010609060101010101" charset="-122"/>
                  <a:ea typeface="黑体" panose="02010609060101010101" charset="-122"/>
                </a:rPr>
                <a:t>试题分析</a:t>
              </a:r>
              <a:endParaRPr lang="zh-CN" altLang="en-US" sz="1600" b="0" i="0" dirty="0">
                <a:solidFill>
                  <a:srgbClr val="000000">
                    <a:alpha val="100000"/>
                  </a:srgbClr>
                </a:solidFill>
                <a:latin typeface="黑体" panose="02010609060101010101" charset="-122"/>
                <a:ea typeface="黑体" panose="02010609060101010101" charset="-122"/>
              </a:endParaRPr>
            </a:p>
          </p:txBody>
        </p:sp>
      </p:grpSp>
      <p:sp>
        <p:nvSpPr>
          <p:cNvPr id="11" name="文本1"/>
          <p:cNvSpPr txBox="1"/>
          <p:nvPr/>
        </p:nvSpPr>
        <p:spPr>
          <a:xfrm>
            <a:off x="5931197" y="704571"/>
            <a:ext cx="6163945" cy="1544717"/>
          </a:xfrm>
          <a:prstGeom prst="rect">
            <a:avLst/>
          </a:prstGeom>
          <a:noFill/>
        </p:spPr>
        <p:txBody>
          <a:bodyPr anchor="t"/>
          <a:lstStyle/>
          <a:p>
            <a:pPr marL="0" algn="l">
              <a:lnSpc>
                <a:spcPts val="2600"/>
              </a:lnSpc>
            </a:pPr>
            <a:r>
              <a:rPr lang="zh-CN" altLang="en-US" sz="2200" b="0" i="0" dirty="0">
                <a:solidFill>
                  <a:srgbClr val="000000">
                    <a:alpha val="100000"/>
                  </a:srgbClr>
                </a:solidFill>
                <a:latin typeface="宋体" panose="02010600030101010101" pitchFamily="2" charset="-122"/>
                <a:ea typeface="宋体" panose="02010600030101010101" pitchFamily="2" charset="-122"/>
              </a:rPr>
              <a:t>【</a:t>
            </a:r>
            <a:r>
              <a:rPr lang="zh-CN" altLang="en-US" sz="2200" b="0" i="0" dirty="0">
                <a:solidFill>
                  <a:srgbClr val="000000">
                    <a:alpha val="100000"/>
                  </a:srgbClr>
                </a:solidFill>
                <a:latin typeface="黑体" panose="02010609060101010101" charset="-122"/>
                <a:ea typeface="黑体" panose="02010609060101010101" charset="-122"/>
              </a:rPr>
              <a:t>考查目标】</a:t>
            </a:r>
            <a:endParaRPr lang="zh-CN" altLang="en-US" sz="2200" b="0" i="0" dirty="0">
              <a:solidFill>
                <a:srgbClr val="000000">
                  <a:alpha val="100000"/>
                </a:srgbClr>
              </a:solidFill>
              <a:latin typeface="黑体" panose="02010609060101010101" charset="-122"/>
              <a:ea typeface="黑体" panose="02010609060101010101" charset="-122"/>
            </a:endParaRPr>
          </a:p>
          <a:p>
            <a:pPr marL="0" algn="l">
              <a:lnSpc>
                <a:spcPts val="2400"/>
              </a:lnSpc>
            </a:pPr>
            <a:r>
              <a:rPr lang="zh-CN" altLang="en-US" sz="2000" b="0" i="0" dirty="0">
                <a:solidFill>
                  <a:srgbClr val="000000">
                    <a:alpha val="100000"/>
                  </a:srgbClr>
                </a:solidFill>
                <a:latin typeface="仿宋" panose="02010609060101010101" charset="-122"/>
                <a:ea typeface="仿宋" panose="02010609060101010101" charset="-122"/>
              </a:rPr>
              <a:t>本题重点考查考生对阅读材料相关内容的理解能力、归纳能力和综合分析能力。试题设计大体依据材料的内容次序，考查考生对文段内容的理解与把握。</a:t>
            </a:r>
            <a:endParaRPr lang="zh-CN" altLang="en-US" sz="2000" b="0" i="0" dirty="0">
              <a:solidFill>
                <a:srgbClr val="000000">
                  <a:alpha val="100000"/>
                </a:srgbClr>
              </a:solidFill>
              <a:latin typeface="仿宋" panose="02010609060101010101" charset="-122"/>
              <a:ea typeface="仿宋" panose="02010609060101010101" charset="-122"/>
            </a:endParaRPr>
          </a:p>
        </p:txBody>
      </p:sp>
      <p:sp>
        <p:nvSpPr>
          <p:cNvPr id="12" name="文本2"/>
          <p:cNvSpPr txBox="1"/>
          <p:nvPr/>
        </p:nvSpPr>
        <p:spPr>
          <a:xfrm>
            <a:off x="6017257" y="2160289"/>
            <a:ext cx="5887717" cy="3741406"/>
          </a:xfrm>
          <a:prstGeom prst="rect">
            <a:avLst/>
          </a:prstGeom>
          <a:noFill/>
        </p:spPr>
        <p:txBody>
          <a:bodyPr anchor="t"/>
          <a:lstStyle/>
          <a:p>
            <a:pPr marL="0" algn="l">
              <a:lnSpc>
                <a:spcPts val="2600"/>
              </a:lnSpc>
            </a:pPr>
            <a:r>
              <a:rPr lang="zh-CN" altLang="en-US" sz="2200" b="0" i="0" dirty="0">
                <a:solidFill>
                  <a:srgbClr val="000000">
                    <a:alpha val="100000"/>
                  </a:srgbClr>
                </a:solidFill>
                <a:latin typeface="黑体" panose="02010609060101010101" charset="-122"/>
                <a:ea typeface="黑体" panose="02010609060101010101" charset="-122"/>
              </a:rPr>
              <a:t>【解题思路】</a:t>
            </a:r>
            <a:r>
              <a:rPr lang="zh-CN" altLang="en-US" sz="2100" b="1" i="0" dirty="0">
                <a:solidFill>
                  <a:srgbClr val="000000">
                    <a:alpha val="100000"/>
                  </a:srgbClr>
                </a:solidFill>
                <a:latin typeface="仿宋" panose="02010609060101010101" charset="-122"/>
                <a:ea typeface="仿宋" panose="02010609060101010101" charset="-122"/>
              </a:rPr>
              <a:t>C项原文范围：而中允高启愚至以“舜亦以命禹”题试士，当时目为劝进。居正卒，馀威尚在，言官奏事，尚称先太师。</a:t>
            </a:r>
            <a:endParaRPr lang="zh-CN" altLang="en-US" sz="2100" b="1" i="0" dirty="0">
              <a:solidFill>
                <a:srgbClr val="000000">
                  <a:alpha val="100000"/>
                </a:srgbClr>
              </a:solidFill>
              <a:latin typeface="仿宋" panose="02010609060101010101" charset="-122"/>
              <a:ea typeface="仿宋" panose="02010609060101010101" charset="-122"/>
            </a:endParaRPr>
          </a:p>
          <a:p>
            <a:pPr marL="0" algn="l">
              <a:lnSpc>
                <a:spcPts val="2500"/>
              </a:lnSpc>
            </a:pPr>
            <a:r>
              <a:rPr lang="zh-CN" altLang="en-US" sz="2100" b="1" i="0" dirty="0">
                <a:solidFill>
                  <a:srgbClr val="000000">
                    <a:alpha val="100000"/>
                  </a:srgbClr>
                </a:solidFill>
                <a:latin typeface="仿宋" panose="02010609060101010101" charset="-122"/>
                <a:ea typeface="仿宋" panose="02010609060101010101" charset="-122"/>
              </a:rPr>
              <a:t>意为“而中允高启愚甚至在科举考试中以“舜亦以命禹”为题，当时人们把这视为劝进的意思。张居正死后，他的余威还在，言官上奏事情时，还称他为‘先太师’。”原文中重点关注“劝进”即为</a:t>
            </a:r>
            <a:r>
              <a:rPr lang="zh-CN" altLang="en-US" sz="2100" b="1" i="0" dirty="0">
                <a:solidFill>
                  <a:srgbClr val="FF0000">
                    <a:alpha val="100000"/>
                  </a:srgbClr>
                </a:solidFill>
                <a:latin typeface="仿宋" panose="02010609060101010101" charset="-122"/>
                <a:ea typeface="仿宋" panose="02010609060101010101" charset="-122"/>
              </a:rPr>
              <a:t>劝说实际上已经掌握政权或者有意做皇帝的人做皇帝。</a:t>
            </a:r>
            <a:r>
              <a:rPr lang="zh-CN" altLang="en-US" sz="2100" b="1" i="0" dirty="0">
                <a:solidFill>
                  <a:srgbClr val="000000">
                    <a:alpha val="100000"/>
                  </a:srgbClr>
                </a:solidFill>
                <a:latin typeface="仿宋" panose="02010609060101010101" charset="-122"/>
                <a:ea typeface="仿宋" panose="02010609060101010101" charset="-122"/>
              </a:rPr>
              <a:t>文中应为“劝他做皇帝”，不是“规劝他的越界行为”。选项曲解文意，故C错，选C。</a:t>
            </a:r>
            <a:endParaRPr lang="zh-CN" altLang="en-US" sz="2100" b="1" i="0" dirty="0">
              <a:solidFill>
                <a:srgbClr val="000000">
                  <a:alpha val="100000"/>
                </a:srgbClr>
              </a:solidFill>
              <a:latin typeface="仿宋" panose="02010609060101010101" charset="-122"/>
              <a:ea typeface="仿宋" panose="02010609060101010101" charset="-122"/>
            </a:endParaRPr>
          </a:p>
        </p:txBody>
      </p:sp>
      <p:sp>
        <p:nvSpPr>
          <p:cNvPr id="13" name="文本3"/>
          <p:cNvSpPr txBox="1"/>
          <p:nvPr/>
        </p:nvSpPr>
        <p:spPr>
          <a:xfrm>
            <a:off x="6017260" y="5930541"/>
            <a:ext cx="5270500" cy="620395"/>
          </a:xfrm>
          <a:prstGeom prst="rect">
            <a:avLst/>
          </a:prstGeom>
          <a:noFill/>
        </p:spPr>
        <p:txBody>
          <a:bodyPr anchor="t"/>
          <a:lstStyle/>
          <a:p>
            <a:pPr marL="0" algn="l">
              <a:lnSpc>
                <a:spcPts val="2800"/>
              </a:lnSpc>
            </a:pPr>
            <a:r>
              <a:rPr lang="zh-CN" altLang="en-US" sz="2200" b="0" i="0" dirty="0">
                <a:solidFill>
                  <a:srgbClr val="000000">
                    <a:alpha val="100000"/>
                  </a:srgbClr>
                </a:solidFill>
                <a:latin typeface="黑体" panose="02010609060101010101" charset="-122"/>
                <a:ea typeface="黑体" panose="02010609060101010101" charset="-122"/>
              </a:rPr>
              <a:t>【参考答案】</a:t>
            </a:r>
            <a:r>
              <a:rPr lang="zh-CN" altLang="en-US" sz="2400" b="0" i="0" dirty="0">
                <a:solidFill>
                  <a:srgbClr val="000000">
                    <a:alpha val="100000"/>
                  </a:srgbClr>
                </a:solidFill>
                <a:latin typeface="仿宋" panose="02010609060101010101" charset="-122"/>
                <a:ea typeface="仿宋" panose="02010609060101010101" charset="-122"/>
              </a:rPr>
              <a:t>C</a:t>
            </a:r>
            <a:endParaRPr lang="zh-CN" altLang="en-US" sz="2400" b="0" i="0" dirty="0">
              <a:solidFill>
                <a:srgbClr val="000000">
                  <a:alpha val="100000"/>
                </a:srgbClr>
              </a:solidFill>
              <a:latin typeface="仿宋" panose="02010609060101010101" charset="-122"/>
              <a:ea typeface="仿宋" panose="02010609060101010101" charset="-122"/>
            </a:endParaRPr>
          </a:p>
        </p:txBody>
      </p:sp>
      <p:sp>
        <p:nvSpPr>
          <p:cNvPr id="14" name="文本4"/>
          <p:cNvSpPr txBox="1"/>
          <p:nvPr/>
        </p:nvSpPr>
        <p:spPr>
          <a:xfrm>
            <a:off x="344170" y="17780"/>
            <a:ext cx="2332355" cy="589280"/>
          </a:xfrm>
          <a:prstGeom prst="rect">
            <a:avLst/>
          </a:prstGeom>
          <a:noFill/>
        </p:spPr>
        <p:txBody>
          <a:bodyPr anchor="t"/>
          <a:lstStyle/>
          <a:p>
            <a:pPr marL="0" algn="l">
              <a:lnSpc>
                <a:spcPts val="2400"/>
              </a:lnSpc>
            </a:pPr>
            <a:r>
              <a:rPr lang="zh-CN" altLang="en-US" sz="2000" b="0" i="0" dirty="0">
                <a:solidFill>
                  <a:srgbClr val="FFFFFF">
                    <a:alpha val="100000"/>
                  </a:srgbClr>
                </a:solidFill>
                <a:latin typeface="黑体" panose="02010609060101010101" charset="-122"/>
                <a:ea typeface="黑体" panose="02010609060101010101" charset="-122"/>
              </a:rPr>
              <a:t>文言文阅读</a:t>
            </a:r>
            <a:endParaRPr lang="zh-CN" altLang="en-US" sz="2000" b="0" i="0" dirty="0">
              <a:solidFill>
                <a:srgbClr val="FFFFFF">
                  <a:alpha val="100000"/>
                </a:srgbClr>
              </a:solidFill>
              <a:latin typeface="黑体" panose="02010609060101010101" charset="-122"/>
              <a:ea typeface="黑体" panose="02010609060101010101" charset="-122"/>
            </a:endParaRPr>
          </a:p>
        </p:txBody>
      </p:sp>
      <p:sp>
        <p:nvSpPr>
          <p:cNvPr id="15" name="文本5"/>
          <p:cNvSpPr txBox="1"/>
          <p:nvPr/>
        </p:nvSpPr>
        <p:spPr>
          <a:xfrm>
            <a:off x="243205" y="858372"/>
            <a:ext cx="5612765" cy="5149657"/>
          </a:xfrm>
          <a:prstGeom prst="rect">
            <a:avLst/>
          </a:prstGeom>
          <a:noFill/>
        </p:spPr>
        <p:txBody>
          <a:bodyPr anchor="t"/>
          <a:lstStyle/>
          <a:p>
            <a:pPr marL="0" algn="l">
              <a:lnSpc>
                <a:spcPts val="2400"/>
              </a:lnSpc>
            </a:pPr>
            <a:r>
              <a:rPr lang="zh-CN" altLang="en-US" sz="2000" b="0" i="0" dirty="0">
                <a:solidFill>
                  <a:srgbClr val="000000">
                    <a:alpha val="100000"/>
                  </a:srgbClr>
                </a:solidFill>
                <a:latin typeface="仿宋" panose="02010609060101010101" charset="-122"/>
                <a:ea typeface="仿宋" panose="02010609060101010101" charset="-122"/>
              </a:rPr>
              <a:t>12.下列对材料有关内容的概述，不正确的一项是（3分）  </a:t>
            </a:r>
            <a:endParaRPr lang="zh-CN" altLang="en-US" sz="2000" b="0" i="0" dirty="0">
              <a:solidFill>
                <a:srgbClr val="000000">
                  <a:alpha val="100000"/>
                </a:srgbClr>
              </a:solidFill>
              <a:latin typeface="仿宋" panose="02010609060101010101" charset="-122"/>
              <a:ea typeface="仿宋" panose="02010609060101010101" charset="-122"/>
            </a:endParaRPr>
          </a:p>
          <a:p>
            <a:pPr marL="0" algn="l">
              <a:lnSpc>
                <a:spcPts val="2400"/>
              </a:lnSpc>
            </a:pPr>
            <a:r>
              <a:rPr lang="zh-CN" altLang="en-US" sz="2000" b="0" i="0" dirty="0">
                <a:solidFill>
                  <a:srgbClr val="000000">
                    <a:alpha val="100000"/>
                  </a:srgbClr>
                </a:solidFill>
                <a:latin typeface="仿宋" panose="02010609060101010101" charset="-122"/>
                <a:ea typeface="仿宋" panose="02010609060101010101" charset="-122"/>
              </a:rPr>
              <a:t>A.皇帝年幼即位，天性贪玩。做错事时，太后用张居正威胁他；张居正、冯保又驱逐了皇帝的玩伴。皇帝逐渐产生了对张居正的忌惮和厌恨心理。</a:t>
            </a:r>
            <a:endParaRPr lang="zh-CN" altLang="en-US" sz="2000" b="0" i="0" dirty="0">
              <a:solidFill>
                <a:srgbClr val="000000">
                  <a:alpha val="100000"/>
                </a:srgbClr>
              </a:solidFill>
              <a:latin typeface="仿宋" panose="02010609060101010101" charset="-122"/>
              <a:ea typeface="仿宋" panose="02010609060101010101" charset="-122"/>
            </a:endParaRPr>
          </a:p>
          <a:p>
            <a:pPr marL="0" algn="l">
              <a:lnSpc>
                <a:spcPts val="2400"/>
              </a:lnSpc>
            </a:pPr>
            <a:r>
              <a:rPr lang="zh-CN" altLang="en-US" sz="2000" b="0" i="0" dirty="0">
                <a:solidFill>
                  <a:srgbClr val="000000">
                    <a:alpha val="100000"/>
                  </a:srgbClr>
                </a:solidFill>
                <a:latin typeface="仿宋" panose="02010609060101010101" charset="-122"/>
                <a:ea typeface="仿宋" panose="02010609060101010101" charset="-122"/>
              </a:rPr>
              <a:t>B.张居正深沉机警，政绩卓著。他任用良将，在南北边境都取得了胜利；劝说皇帝修身养性，力行祖宗法度；整顿吏治，加强对官员的考核。</a:t>
            </a:r>
            <a:endParaRPr lang="zh-CN" altLang="en-US" sz="2000" b="0" i="0" dirty="0">
              <a:solidFill>
                <a:srgbClr val="000000">
                  <a:alpha val="100000"/>
                </a:srgbClr>
              </a:solidFill>
              <a:latin typeface="仿宋" panose="02010609060101010101" charset="-122"/>
              <a:ea typeface="仿宋" panose="02010609060101010101" charset="-122"/>
            </a:endParaRPr>
          </a:p>
          <a:p>
            <a:pPr marL="0" algn="l">
              <a:lnSpc>
                <a:spcPts val="2400"/>
              </a:lnSpc>
            </a:pPr>
            <a:r>
              <a:rPr lang="zh-CN" altLang="en-US" sz="2000" b="0" i="0" dirty="0">
                <a:solidFill>
                  <a:srgbClr val="000000">
                    <a:alpha val="100000"/>
                  </a:srgbClr>
                </a:solidFill>
                <a:latin typeface="仿宋" panose="02010609060101010101" charset="-122"/>
                <a:ea typeface="仿宋" panose="02010609060101010101" charset="-122"/>
              </a:rPr>
              <a:t>C.张居正刚愎自用，权倾朝野。人们把他比作舜、禹来奉承他，他安然接受。有官员在科举取士时通过命题规劝他的越界行为。 </a:t>
            </a:r>
            <a:endParaRPr lang="zh-CN" altLang="en-US" sz="2000" b="0" i="0" dirty="0">
              <a:solidFill>
                <a:srgbClr val="000000">
                  <a:alpha val="100000"/>
                </a:srgbClr>
              </a:solidFill>
              <a:latin typeface="仿宋" panose="02010609060101010101" charset="-122"/>
              <a:ea typeface="仿宋" panose="02010609060101010101" charset="-122"/>
            </a:endParaRPr>
          </a:p>
          <a:p>
            <a:pPr marL="0" algn="l">
              <a:lnSpc>
                <a:spcPts val="2400"/>
              </a:lnSpc>
            </a:pPr>
            <a:r>
              <a:rPr lang="zh-CN" altLang="en-US" sz="2000" b="0" i="0" dirty="0">
                <a:solidFill>
                  <a:srgbClr val="000000">
                    <a:alpha val="100000"/>
                  </a:srgbClr>
                </a:solidFill>
                <a:latin typeface="仿宋" panose="02010609060101010101" charset="-122"/>
                <a:ea typeface="仿宋" panose="02010609060101010101" charset="-122"/>
              </a:rPr>
              <a:t>D.君主权位至高，不容侵犯。臣子势力太大，是君主的失败。如果大国的国君没有防备，必有中等封邑的大夫在旁准备夺取权势，颠覆国家。</a:t>
            </a:r>
            <a:endParaRPr lang="zh-CN" altLang="en-US" sz="2000" b="0" i="0" dirty="0">
              <a:solidFill>
                <a:srgbClr val="000000">
                  <a:alpha val="100000"/>
                </a:srgbClr>
              </a:solidFill>
              <a:latin typeface="仿宋" panose="02010609060101010101" charset="-122"/>
              <a:ea typeface="仿宋" panose="02010609060101010101" charset="-122"/>
            </a:endParaRPr>
          </a:p>
          <a:p>
            <a:pPr marL="0" alg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形状1"/>
          <p:cNvSpPr txBox="1"/>
          <p:nvPr/>
        </p:nvSpPr>
        <p:spPr>
          <a:xfrm>
            <a:off x="0" y="0"/>
            <a:ext cx="12192000" cy="539750"/>
          </a:xfrm>
          <a:prstGeom prst="rect">
            <a:avLst/>
          </a:prstGeom>
          <a:solidFill>
            <a:srgbClr val="54A181">
              <a:alpha val="100000"/>
            </a:srgbClr>
          </a:solidFill>
          <a:ln w="9525">
            <a:solidFill>
              <a:srgbClr val="FFFFFF">
                <a:alpha val="0"/>
              </a:srgbClr>
            </a:solidFill>
          </a:ln>
        </p:spPr>
        <p:txBody>
          <a:bodyPr anchor="ctr"/>
          <a:lstStyle/>
          <a:p>
            <a:pPr marL="0" algn="ctr"/>
          </a:p>
        </p:txBody>
      </p:sp>
      <p:sp>
        <p:nvSpPr>
          <p:cNvPr id="3" name="形状2"/>
          <p:cNvSpPr txBox="1"/>
          <p:nvPr/>
        </p:nvSpPr>
        <p:spPr>
          <a:xfrm>
            <a:off x="247015" y="701040"/>
            <a:ext cx="3061335" cy="5840095"/>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4" name="组合1"/>
          <p:cNvGrpSpPr/>
          <p:nvPr/>
        </p:nvGrpSpPr>
        <p:grpSpPr>
          <a:xfrm>
            <a:off x="688340" y="476885"/>
            <a:ext cx="885190" cy="433421"/>
            <a:chOff x="0" y="0"/>
            <a:chExt cx="885190" cy="433421"/>
          </a:xfrm>
        </p:grpSpPr>
        <p:sp>
          <p:nvSpPr>
            <p:cNvPr id="5" name="形状4"/>
            <p:cNvSpPr txBox="1"/>
            <p:nvPr/>
          </p:nvSpPr>
          <p:spPr>
            <a:xfrm>
              <a:off x="3810" y="49530"/>
              <a:ext cx="881380"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6" name="文本6"/>
            <p:cNvSpPr txBox="1"/>
            <p:nvPr/>
          </p:nvSpPr>
          <p:spPr>
            <a:xfrm>
              <a:off x="0" y="0"/>
              <a:ext cx="881380" cy="433421"/>
            </a:xfrm>
            <a:prstGeom prst="rect">
              <a:avLst/>
            </a:prstGeom>
            <a:noFill/>
          </p:spPr>
          <p:txBody>
            <a:bodyPr anchor="t"/>
            <a:lstStyle/>
            <a:p>
              <a:pPr marL="0" algn="l">
                <a:lnSpc>
                  <a:spcPts val="1900"/>
                </a:lnSpc>
              </a:pPr>
              <a:r>
                <a:rPr lang="zh-CN" altLang="en-US" sz="1600" b="0" i="0" dirty="0">
                  <a:solidFill>
                    <a:srgbClr val="152340">
                      <a:alpha val="100000"/>
                    </a:srgbClr>
                  </a:solidFill>
                  <a:latin typeface="汉仪雅酷黑 65W" panose="020B0604020202020204" charset="-122"/>
                  <a:ea typeface="汉仪雅酷黑 65W" panose="020B0604020202020204" charset="-122"/>
                </a:rPr>
                <a:t>主观题</a:t>
              </a:r>
              <a:endParaRPr lang="zh-CN" altLang="en-US" sz="1600" b="0" i="0" dirty="0">
                <a:solidFill>
                  <a:srgbClr val="152340">
                    <a:alpha val="100000"/>
                  </a:srgbClr>
                </a:solidFill>
                <a:latin typeface="汉仪雅酷黑 65W" panose="020B0604020202020204" charset="-122"/>
                <a:ea typeface="汉仪雅酷黑 65W" panose="020B0604020202020204" charset="-122"/>
              </a:endParaRPr>
            </a:p>
          </p:txBody>
        </p:sp>
      </p:grpSp>
      <p:sp>
        <p:nvSpPr>
          <p:cNvPr id="7" name="形状3"/>
          <p:cNvSpPr txBox="1"/>
          <p:nvPr/>
        </p:nvSpPr>
        <p:spPr>
          <a:xfrm>
            <a:off x="3569970" y="701040"/>
            <a:ext cx="8424545" cy="5840730"/>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8" name="组合2"/>
          <p:cNvGrpSpPr/>
          <p:nvPr/>
        </p:nvGrpSpPr>
        <p:grpSpPr>
          <a:xfrm>
            <a:off x="3996690" y="525780"/>
            <a:ext cx="1496695" cy="435397"/>
            <a:chOff x="0" y="0"/>
            <a:chExt cx="1496695" cy="435397"/>
          </a:xfrm>
        </p:grpSpPr>
        <p:sp>
          <p:nvSpPr>
            <p:cNvPr id="9" name="形状5"/>
            <p:cNvSpPr txBox="1"/>
            <p:nvPr/>
          </p:nvSpPr>
          <p:spPr>
            <a:xfrm>
              <a:off x="3810" y="49530"/>
              <a:ext cx="149288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0" name="文本7"/>
            <p:cNvSpPr txBox="1"/>
            <p:nvPr/>
          </p:nvSpPr>
          <p:spPr>
            <a:xfrm>
              <a:off x="0" y="0"/>
              <a:ext cx="1492885" cy="435397"/>
            </a:xfrm>
            <a:prstGeom prst="rect">
              <a:avLst/>
            </a:prstGeom>
            <a:noFill/>
          </p:spPr>
          <p:txBody>
            <a:bodyPr anchor="t"/>
            <a:lstStyle/>
            <a:p>
              <a:pPr marL="0" algn="ctr">
                <a:lnSpc>
                  <a:spcPts val="1900"/>
                </a:lnSpc>
              </a:pPr>
              <a:r>
                <a:rPr lang="zh-CN" altLang="en-US" sz="1600" b="0" i="0" dirty="0">
                  <a:solidFill>
                    <a:srgbClr val="000000">
                      <a:alpha val="100000"/>
                    </a:srgbClr>
                  </a:solidFill>
                  <a:latin typeface="黑体" panose="02010609060101010101" charset="-122"/>
                  <a:ea typeface="黑体" panose="02010609060101010101" charset="-122"/>
                </a:rPr>
                <a:t>试题分析</a:t>
              </a:r>
              <a:endParaRPr lang="zh-CN" altLang="en-US" sz="1600" b="0" i="0" dirty="0">
                <a:solidFill>
                  <a:srgbClr val="000000">
                    <a:alpha val="100000"/>
                  </a:srgbClr>
                </a:solidFill>
                <a:latin typeface="黑体" panose="02010609060101010101" charset="-122"/>
                <a:ea typeface="黑体" panose="02010609060101010101" charset="-122"/>
              </a:endParaRPr>
            </a:p>
          </p:txBody>
        </p:sp>
      </p:grpSp>
      <p:sp>
        <p:nvSpPr>
          <p:cNvPr id="11" name="文本1"/>
          <p:cNvSpPr txBox="1"/>
          <p:nvPr/>
        </p:nvSpPr>
        <p:spPr>
          <a:xfrm>
            <a:off x="3566159" y="898525"/>
            <a:ext cx="8615043" cy="1298496"/>
          </a:xfrm>
          <a:prstGeom prst="rect">
            <a:avLst/>
          </a:prstGeom>
          <a:noFill/>
        </p:spPr>
        <p:txBody>
          <a:bodyPr anchor="t"/>
          <a:lstStyle/>
          <a:p>
            <a:pPr marL="0" algn="l">
              <a:lnSpc>
                <a:spcPts val="2600"/>
              </a:lnSpc>
            </a:pPr>
            <a:r>
              <a:rPr lang="zh-CN" altLang="en-US" sz="2200" b="0" i="0" dirty="0">
                <a:solidFill>
                  <a:srgbClr val="000000">
                    <a:alpha val="100000"/>
                  </a:srgbClr>
                </a:solidFill>
                <a:latin typeface="宋体" panose="02010600030101010101" pitchFamily="2" charset="-122"/>
                <a:ea typeface="宋体" panose="02010600030101010101" pitchFamily="2" charset="-122"/>
              </a:rPr>
              <a:t>【</a:t>
            </a:r>
            <a:r>
              <a:rPr lang="zh-CN" altLang="en-US" sz="2200" b="0" i="0" dirty="0">
                <a:solidFill>
                  <a:srgbClr val="000000">
                    <a:alpha val="100000"/>
                  </a:srgbClr>
                </a:solidFill>
                <a:latin typeface="黑体" panose="02010609060101010101" charset="-122"/>
                <a:ea typeface="黑体" panose="02010609060101010101" charset="-122"/>
              </a:rPr>
              <a:t>考查目标】</a:t>
            </a:r>
            <a:r>
              <a:rPr lang="zh-CN" altLang="en-US" sz="2200" b="0" i="0" dirty="0">
                <a:solidFill>
                  <a:srgbClr val="000000">
                    <a:alpha val="100000"/>
                  </a:srgbClr>
                </a:solidFill>
                <a:latin typeface="仿宋" panose="02010609060101010101" charset="-122"/>
                <a:ea typeface="仿宋" panose="02010609060101010101" charset="-122"/>
              </a:rPr>
              <a:t>本题重点考查考生对文言文的理解能力、综合把握能力、翻译能力。</a:t>
            </a:r>
            <a:endParaRPr lang="zh-CN" altLang="en-US" sz="2200" b="0" i="0" dirty="0">
              <a:solidFill>
                <a:srgbClr val="000000">
                  <a:alpha val="100000"/>
                </a:srgbClr>
              </a:solidFill>
              <a:latin typeface="仿宋" panose="02010609060101010101" charset="-122"/>
              <a:ea typeface="仿宋" panose="02010609060101010101" charset="-122"/>
            </a:endParaRPr>
          </a:p>
          <a:p>
            <a:pPr marL="0" algn="l">
              <a:lnSpc>
                <a:spcPts val="2600"/>
              </a:lnSpc>
            </a:pPr>
            <a:r>
              <a:rPr lang="zh-CN" altLang="en-US" sz="2200" b="0" i="0" dirty="0">
                <a:solidFill>
                  <a:srgbClr val="000000">
                    <a:alpha val="100000"/>
                  </a:srgbClr>
                </a:solidFill>
                <a:latin typeface="宋体" panose="02010600030101010101" pitchFamily="2" charset="-122"/>
                <a:ea typeface="宋体" panose="02010600030101010101" pitchFamily="2" charset="-122"/>
              </a:rPr>
              <a:t> </a:t>
            </a:r>
            <a:endParaRPr lang="zh-CN" altLang="en-US" sz="2200" b="0" i="0" dirty="0">
              <a:solidFill>
                <a:srgbClr val="000000">
                  <a:alpha val="100000"/>
                </a:srgbClr>
              </a:solidFill>
              <a:latin typeface="宋体" panose="02010600030101010101" pitchFamily="2" charset="-122"/>
              <a:ea typeface="宋体" panose="02010600030101010101" pitchFamily="2" charset="-122"/>
            </a:endParaRPr>
          </a:p>
        </p:txBody>
      </p:sp>
      <p:sp>
        <p:nvSpPr>
          <p:cNvPr id="12" name="文本2"/>
          <p:cNvSpPr txBox="1"/>
          <p:nvPr/>
        </p:nvSpPr>
        <p:spPr>
          <a:xfrm>
            <a:off x="3580133" y="1809712"/>
            <a:ext cx="8224523" cy="3329826"/>
          </a:xfrm>
          <a:prstGeom prst="rect">
            <a:avLst/>
          </a:prstGeom>
          <a:noFill/>
        </p:spPr>
        <p:txBody>
          <a:bodyPr anchor="t"/>
          <a:lstStyle/>
          <a:p>
            <a:pPr marL="0" algn="l">
              <a:lnSpc>
                <a:spcPts val="2800"/>
              </a:lnSpc>
            </a:pPr>
            <a:r>
              <a:rPr lang="zh-CN" altLang="en-US" sz="2400" b="0" i="0" dirty="0">
                <a:solidFill>
                  <a:srgbClr val="000000">
                    <a:alpha val="100000"/>
                  </a:srgbClr>
                </a:solidFill>
                <a:latin typeface="黑体" panose="02010609060101010101" charset="-122"/>
                <a:ea typeface="黑体" panose="02010609060101010101" charset="-122"/>
              </a:rPr>
              <a:t>   【解题思路】</a:t>
            </a:r>
            <a:r>
              <a:rPr lang="zh-CN" altLang="en-US" sz="2400" b="0" i="0" dirty="0">
                <a:solidFill>
                  <a:srgbClr val="000000">
                    <a:alpha val="100000"/>
                  </a:srgbClr>
                </a:solidFill>
                <a:latin typeface="仿宋" panose="02010609060101010101" charset="-122"/>
                <a:ea typeface="仿宋" panose="02010609060101010101" charset="-122"/>
              </a:rPr>
              <a:t>文言文的翻译要求整体把握语句在文段中的意义与作用，正确理解具体语言环境中词语的意义，重点关注关键词语的理解。</a:t>
            </a:r>
            <a:endParaRPr lang="zh-CN" altLang="en-US" sz="2400" b="0" i="0" dirty="0">
              <a:solidFill>
                <a:srgbClr val="000000">
                  <a:alpha val="100000"/>
                </a:srgbClr>
              </a:solidFill>
              <a:latin typeface="仿宋" panose="02010609060101010101" charset="-122"/>
              <a:ea typeface="仿宋" panose="02010609060101010101" charset="-122"/>
            </a:endParaRPr>
          </a:p>
          <a:p>
            <a:pPr marL="0" algn="l">
              <a:lnSpc>
                <a:spcPts val="2800"/>
              </a:lnSpc>
            </a:pPr>
            <a:r>
              <a:rPr lang="zh-CN" altLang="en-US" sz="2400" b="0" i="0" dirty="0">
                <a:solidFill>
                  <a:srgbClr val="000000">
                    <a:alpha val="100000"/>
                  </a:srgbClr>
                </a:solidFill>
                <a:latin typeface="仿宋" panose="02010609060101010101" charset="-122"/>
                <a:ea typeface="仿宋" panose="02010609060101010101" charset="-122"/>
              </a:rPr>
              <a:t>条：逐条列举、分条列举1分；裁：裁定1分；句意2分</a:t>
            </a:r>
            <a:endParaRPr lang="zh-CN" altLang="en-US" sz="2400" b="0" i="0" dirty="0">
              <a:solidFill>
                <a:srgbClr val="000000">
                  <a:alpha val="100000"/>
                </a:srgbClr>
              </a:solidFill>
              <a:latin typeface="仿宋" panose="02010609060101010101" charset="-122"/>
              <a:ea typeface="仿宋" panose="02010609060101010101" charset="-122"/>
            </a:endParaRPr>
          </a:p>
        </p:txBody>
      </p:sp>
      <p:sp>
        <p:nvSpPr>
          <p:cNvPr id="13" name="文本3"/>
          <p:cNvSpPr txBox="1"/>
          <p:nvPr/>
        </p:nvSpPr>
        <p:spPr>
          <a:xfrm>
            <a:off x="3566160" y="5258435"/>
            <a:ext cx="8163560" cy="1021715"/>
          </a:xfrm>
          <a:prstGeom prst="rect">
            <a:avLst/>
          </a:prstGeom>
          <a:noFill/>
        </p:spPr>
        <p:txBody>
          <a:bodyPr anchor="t"/>
          <a:lstStyle/>
          <a:p>
            <a:pPr marL="0" algn="l">
              <a:lnSpc>
                <a:spcPts val="2800"/>
              </a:lnSpc>
            </a:pPr>
            <a:r>
              <a:rPr lang="zh-CN" altLang="en-US" sz="2200" b="0" i="0" dirty="0">
                <a:solidFill>
                  <a:srgbClr val="000000">
                    <a:alpha val="100000"/>
                  </a:srgbClr>
                </a:solidFill>
                <a:latin typeface="黑体" panose="02010609060101010101" charset="-122"/>
                <a:ea typeface="黑体" panose="02010609060101010101" charset="-122"/>
              </a:rPr>
              <a:t>【参考答案】</a:t>
            </a:r>
            <a:r>
              <a:rPr lang="zh-CN" altLang="en-US" sz="2400" b="0" i="0" dirty="0">
                <a:solidFill>
                  <a:srgbClr val="000000">
                    <a:alpha val="100000"/>
                  </a:srgbClr>
                </a:solidFill>
                <a:latin typeface="仿宋" panose="02010609060101010101" charset="-122"/>
                <a:ea typeface="仿宋" panose="02010609060101010101" charset="-122"/>
              </a:rPr>
              <a:t>居正又逐条列举这些小内侍的罪恶，请求驱逐他们，让司礼监和内侍们自己陈述，皇帝裁定他们的去留。</a:t>
            </a:r>
            <a:endParaRPr lang="zh-CN" altLang="en-US" sz="2400" b="0" i="0" dirty="0">
              <a:solidFill>
                <a:srgbClr val="000000">
                  <a:alpha val="100000"/>
                </a:srgbClr>
              </a:solidFill>
              <a:latin typeface="仿宋" panose="02010609060101010101" charset="-122"/>
              <a:ea typeface="仿宋" panose="02010609060101010101" charset="-122"/>
            </a:endParaRPr>
          </a:p>
        </p:txBody>
      </p:sp>
      <p:sp>
        <p:nvSpPr>
          <p:cNvPr id="14" name="文本4"/>
          <p:cNvSpPr txBox="1"/>
          <p:nvPr/>
        </p:nvSpPr>
        <p:spPr>
          <a:xfrm>
            <a:off x="344170" y="17780"/>
            <a:ext cx="2332355" cy="589280"/>
          </a:xfrm>
          <a:prstGeom prst="rect">
            <a:avLst/>
          </a:prstGeom>
          <a:noFill/>
        </p:spPr>
        <p:txBody>
          <a:bodyPr anchor="t"/>
          <a:lstStyle/>
          <a:p>
            <a:pPr marL="0" algn="l">
              <a:lnSpc>
                <a:spcPts val="2400"/>
              </a:lnSpc>
            </a:pPr>
            <a:r>
              <a:rPr lang="zh-CN" altLang="en-US" sz="2000" b="0" i="0" dirty="0">
                <a:solidFill>
                  <a:srgbClr val="FFFFFF">
                    <a:alpha val="100000"/>
                  </a:srgbClr>
                </a:solidFill>
                <a:latin typeface="黑体" panose="02010609060101010101" charset="-122"/>
                <a:ea typeface="黑体" panose="02010609060101010101" charset="-122"/>
              </a:rPr>
              <a:t>文言文阅读</a:t>
            </a:r>
            <a:endParaRPr lang="zh-CN" altLang="en-US" sz="2000" b="0" i="0" dirty="0">
              <a:solidFill>
                <a:srgbClr val="FFFFFF">
                  <a:alpha val="100000"/>
                </a:srgbClr>
              </a:solidFill>
              <a:latin typeface="黑体" panose="02010609060101010101" charset="-122"/>
              <a:ea typeface="黑体" panose="02010609060101010101" charset="-122"/>
            </a:endParaRPr>
          </a:p>
        </p:txBody>
      </p:sp>
      <p:sp>
        <p:nvSpPr>
          <p:cNvPr id="15" name="文本5"/>
          <p:cNvSpPr txBox="1"/>
          <p:nvPr/>
        </p:nvSpPr>
        <p:spPr>
          <a:xfrm>
            <a:off x="254000" y="1024255"/>
            <a:ext cx="2978785" cy="3496310"/>
          </a:xfrm>
          <a:prstGeom prst="rect">
            <a:avLst/>
          </a:prstGeom>
          <a:noFill/>
        </p:spPr>
        <p:txBody>
          <a:bodyPr anchor="t"/>
          <a:lstStyle/>
          <a:p>
            <a:pPr marL="0" algn="l">
              <a:lnSpc>
                <a:spcPts val="2800"/>
              </a:lnSpc>
            </a:pPr>
            <a:r>
              <a:rPr lang="zh-CN" altLang="en-US" sz="2400" b="0" i="0" dirty="0">
                <a:solidFill>
                  <a:srgbClr val="000000">
                    <a:alpha val="100000"/>
                  </a:srgbClr>
                </a:solidFill>
                <a:latin typeface="仿宋" panose="02010609060101010101" charset="-122"/>
                <a:ea typeface="仿宋" panose="02010609060101010101" charset="-122"/>
              </a:rPr>
              <a:t>13.把材料中画横线的句子翻译成现代汉语。（8分）</a:t>
            </a:r>
            <a:endParaRPr lang="zh-CN" altLang="en-US" sz="2400" b="0" i="0" dirty="0">
              <a:solidFill>
                <a:srgbClr val="000000">
                  <a:alpha val="100000"/>
                </a:srgbClr>
              </a:solidFill>
              <a:latin typeface="仿宋" panose="02010609060101010101" charset="-122"/>
              <a:ea typeface="仿宋" panose="02010609060101010101" charset="-122"/>
            </a:endParaRPr>
          </a:p>
          <a:p>
            <a:pPr marL="0" algn="l">
              <a:lnSpc>
                <a:spcPts val="2800"/>
              </a:lnSpc>
            </a:pPr>
            <a:r>
              <a:rPr lang="zh-CN" altLang="en-US" sz="2400" b="0" i="0" dirty="0">
                <a:solidFill>
                  <a:srgbClr val="000000">
                    <a:alpha val="100000"/>
                  </a:srgbClr>
                </a:solidFill>
                <a:latin typeface="仿宋" panose="02010609060101010101" charset="-122"/>
                <a:ea typeface="仿宋" panose="02010609060101010101" charset="-122"/>
              </a:rPr>
              <a:t>（1）居正复条其党罪恶，请斥逐，而令司礼及诸内侍自陈，上裁去留。</a:t>
            </a:r>
            <a:endParaRPr lang="zh-CN" altLang="en-US" sz="2400" b="0" i="0" dirty="0">
              <a:solidFill>
                <a:srgbClr val="000000">
                  <a:alpha val="100000"/>
                </a:srgbClr>
              </a:solidFill>
              <a:latin typeface="仿宋" panose="02010609060101010101" charset="-122"/>
              <a:ea typeface="仿宋" panose="02010609060101010101" charset="-122"/>
            </a:endParaRPr>
          </a:p>
          <a:p>
            <a:pPr marL="0" algn="l"/>
          </a:p>
          <a:p>
            <a:pPr marL="0" alg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7015" y="701040"/>
            <a:ext cx="11695430" cy="5901055"/>
          </a:xfrm>
          <a:prstGeom prst="rect">
            <a:avLst/>
          </a:prstGeom>
          <a:noFill/>
          <a:ln>
            <a:solidFill>
              <a:schemeClr val="accent1"/>
            </a:solidFill>
          </a:ln>
        </p:spPr>
        <p:txBody>
          <a:bodyPr wrap="square" rtlCol="0" anchor="t">
            <a:noAutofit/>
          </a:bodyPr>
          <a:p>
            <a:pPr lvl="0" indent="457200" algn="l">
              <a:buClrTx/>
              <a:buSzTx/>
              <a:buFontTx/>
            </a:pPr>
            <a:endParaRPr lang="zh-CN" altLang="en-US" sz="2800" b="1">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nvSpPr>
        <p:spPr>
          <a:xfrm>
            <a:off x="9314815" y="4113530"/>
            <a:ext cx="2754630" cy="787400"/>
          </a:xfrm>
          <a:prstGeom prst="rect">
            <a:avLst/>
          </a:prstGeom>
          <a:noFill/>
        </p:spPr>
        <p:txBody>
          <a:bodyPr wrap="square" rtlCol="0">
            <a:noAutofit/>
          </a:bodyPr>
          <a:p>
            <a:endParaRPr lang="zh-CN" altLang="en-US" sz="2400" b="1">
              <a:solidFill>
                <a:srgbClr val="C00000"/>
              </a:solidFill>
              <a:latin typeface="宋体" panose="02010600030101010101" pitchFamily="2" charset="-122"/>
              <a:ea typeface="宋体" panose="02010600030101010101" pitchFamily="2" charset="-122"/>
              <a:cs typeface="楷体" panose="02010609060101010101" charset="-122"/>
            </a:endParaRPr>
          </a:p>
        </p:txBody>
      </p:sp>
      <p:sp>
        <p:nvSpPr>
          <p:cNvPr id="6" name="文本框 5"/>
          <p:cNvSpPr txBox="1"/>
          <p:nvPr>
            <p:custDataLst>
              <p:tags r:id="rId1"/>
            </p:custDataLst>
          </p:nvPr>
        </p:nvSpPr>
        <p:spPr>
          <a:xfrm>
            <a:off x="347980" y="67310"/>
            <a:ext cx="2141855" cy="398780"/>
          </a:xfrm>
          <a:prstGeom prst="rect">
            <a:avLst/>
          </a:prstGeom>
          <a:noFill/>
          <a:ln>
            <a:noFill/>
          </a:ln>
        </p:spPr>
        <p:txBody>
          <a:bodyPr wrap="square" rtlCol="0">
            <a:spAutoFit/>
          </a:bodyPr>
          <a:p>
            <a:r>
              <a:rPr lang="zh-CN" sz="2000" dirty="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4" name="文本框 3"/>
          <p:cNvSpPr txBox="1"/>
          <p:nvPr>
            <p:custDataLst>
              <p:tags r:id="rId2"/>
            </p:custDataLst>
          </p:nvPr>
        </p:nvSpPr>
        <p:spPr>
          <a:xfrm>
            <a:off x="1936750" y="67310"/>
            <a:ext cx="4759960" cy="460375"/>
          </a:xfrm>
          <a:prstGeom prst="rect">
            <a:avLst/>
          </a:prstGeom>
          <a:noFill/>
          <a:ln w="9525">
            <a:noFill/>
          </a:ln>
        </p:spPr>
        <p:txBody>
          <a:bodyPr wrap="square">
            <a:spAutoFit/>
          </a:bodyPr>
          <a:p>
            <a:pPr indent="304800" algn="l"/>
            <a:r>
              <a:rPr lang="zh-CN" sz="2400" b="0">
                <a:solidFill>
                  <a:schemeClr val="accent1"/>
                </a:solidFill>
                <a:ea typeface="黑体" panose="02010609060101010101" charset="-122"/>
              </a:rPr>
              <a:t>【材料思路梳理】</a:t>
            </a:r>
            <a:endParaRPr lang="zh-CN" altLang="en-US" sz="2400" b="0">
              <a:solidFill>
                <a:schemeClr val="accent1"/>
              </a:solidFill>
              <a:ea typeface="黑体" panose="02010609060101010101" charset="-122"/>
            </a:endParaRPr>
          </a:p>
        </p:txBody>
      </p:sp>
      <p:sp>
        <p:nvSpPr>
          <p:cNvPr id="1048799" name="右箭头标注 3"/>
          <p:cNvSpPr/>
          <p:nvPr/>
        </p:nvSpPr>
        <p:spPr>
          <a:xfrm>
            <a:off x="487045" y="806450"/>
            <a:ext cx="1449705" cy="1442720"/>
          </a:xfrm>
          <a:prstGeom prst="rightArrowCallout">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右箭头标注 3"/>
          <p:cNvSpPr/>
          <p:nvPr/>
        </p:nvSpPr>
        <p:spPr>
          <a:xfrm>
            <a:off x="614045" y="4113530"/>
            <a:ext cx="1449705" cy="1442720"/>
          </a:xfrm>
          <a:prstGeom prst="rightArrowCallout">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文本框 8"/>
          <p:cNvSpPr txBox="1"/>
          <p:nvPr/>
        </p:nvSpPr>
        <p:spPr>
          <a:xfrm>
            <a:off x="614045" y="807085"/>
            <a:ext cx="660400" cy="1209675"/>
          </a:xfrm>
          <a:prstGeom prst="rect">
            <a:avLst/>
          </a:prstGeom>
          <a:noFill/>
        </p:spPr>
        <p:txBody>
          <a:bodyPr wrap="square" rtlCol="0">
            <a:noAutofit/>
          </a:bodyPr>
          <a:p>
            <a:r>
              <a:rPr lang="zh-CN" altLang="en-US" sz="2800"/>
              <a:t>材料一</a:t>
            </a:r>
            <a:endParaRPr lang="zh-CN" altLang="en-US" sz="2800"/>
          </a:p>
        </p:txBody>
      </p:sp>
      <p:sp>
        <p:nvSpPr>
          <p:cNvPr id="10" name="文本框 9"/>
          <p:cNvSpPr txBox="1"/>
          <p:nvPr/>
        </p:nvSpPr>
        <p:spPr>
          <a:xfrm>
            <a:off x="741045" y="4230370"/>
            <a:ext cx="660400" cy="1209675"/>
          </a:xfrm>
          <a:prstGeom prst="rect">
            <a:avLst/>
          </a:prstGeom>
          <a:noFill/>
        </p:spPr>
        <p:txBody>
          <a:bodyPr wrap="square" rtlCol="0">
            <a:noAutofit/>
          </a:bodyPr>
          <a:p>
            <a:r>
              <a:rPr lang="zh-CN" altLang="en-US" sz="2800"/>
              <a:t>材料</a:t>
            </a:r>
            <a:r>
              <a:rPr lang="zh-CN" altLang="en-US" sz="2800"/>
              <a:t>二</a:t>
            </a:r>
            <a:endParaRPr lang="zh-CN" altLang="en-US" sz="2800"/>
          </a:p>
        </p:txBody>
      </p:sp>
      <p:sp>
        <p:nvSpPr>
          <p:cNvPr id="5" name="文本框 4"/>
          <p:cNvSpPr txBox="1"/>
          <p:nvPr/>
        </p:nvSpPr>
        <p:spPr>
          <a:xfrm>
            <a:off x="1936115" y="897890"/>
            <a:ext cx="9872345" cy="2678430"/>
          </a:xfrm>
          <a:prstGeom prst="rect">
            <a:avLst/>
          </a:prstGeom>
          <a:noFill/>
        </p:spPr>
        <p:txBody>
          <a:bodyPr wrap="square" rtlCol="0">
            <a:noAutofit/>
          </a:bodyPr>
          <a:p>
            <a:r>
              <a:rPr lang="zh-CN" altLang="en-US" sz="2400">
                <a:latin typeface="宋体" panose="02010600030101010101" pitchFamily="2" charset="-122"/>
                <a:ea typeface="宋体" panose="02010600030101010101" pitchFamily="2" charset="-122"/>
                <a:cs typeface="宋体" panose="02010600030101010101" pitchFamily="2" charset="-122"/>
              </a:rPr>
              <a:t>第一段：</a:t>
            </a: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对</a:t>
            </a:r>
            <a:r>
              <a:rPr lang="en-US" altLang="zh-CN" sz="2400">
                <a:latin typeface="宋体" panose="02010600030101010101" pitchFamily="2" charset="-122"/>
                <a:ea typeface="宋体" panose="02010600030101010101" pitchFamily="2" charset="-122"/>
                <a:cs typeface="宋体" panose="02010600030101010101" pitchFamily="2" charset="-122"/>
              </a:rPr>
              <a:t>“</a:t>
            </a:r>
            <a:r>
              <a:rPr lang="zh-CN" altLang="en-US" sz="2400">
                <a:latin typeface="宋体" panose="02010600030101010101" pitchFamily="2" charset="-122"/>
                <a:ea typeface="宋体" panose="02010600030101010101" pitchFamily="2" charset="-122"/>
                <a:cs typeface="宋体" panose="02010600030101010101" pitchFamily="2" charset="-122"/>
              </a:rPr>
              <a:t>创造力</a:t>
            </a:r>
            <a:r>
              <a:rPr lang="en-US" altLang="zh-CN" sz="2400">
                <a:latin typeface="宋体" panose="02010600030101010101" pitchFamily="2" charset="-122"/>
                <a:ea typeface="宋体" panose="02010600030101010101" pitchFamily="2" charset="-122"/>
                <a:cs typeface="宋体" panose="02010600030101010101" pitchFamily="2" charset="-122"/>
              </a:rPr>
              <a:t>”</a:t>
            </a:r>
            <a:r>
              <a:rPr lang="zh-CN" altLang="en-US" sz="2400">
                <a:latin typeface="宋体" panose="02010600030101010101" pitchFamily="2" charset="-122"/>
                <a:ea typeface="宋体" panose="02010600030101010101" pitchFamily="2" charset="-122"/>
                <a:cs typeface="宋体" panose="02010600030101010101" pitchFamily="2" charset="-122"/>
              </a:rPr>
              <a:t>的界定，需要考虑新颖和实用。</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第二段：</a:t>
            </a: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人工智能能否提供创造力需要回答两个问题。</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第三</a:t>
            </a:r>
            <a:r>
              <a:rPr lang="en-US" altLang="zh-CN" sz="2400">
                <a:latin typeface="宋体" panose="02010600030101010101" pitchFamily="2" charset="-122"/>
                <a:ea typeface="宋体" panose="02010600030101010101" pitchFamily="2" charset="-122"/>
                <a:cs typeface="宋体" panose="02010600030101010101" pitchFamily="2" charset="-122"/>
              </a:rPr>
              <a:t>—</a:t>
            </a:r>
            <a:r>
              <a:rPr lang="zh-CN" altLang="en-US" sz="2400">
                <a:latin typeface="宋体" panose="02010600030101010101" pitchFamily="2" charset="-122"/>
                <a:ea typeface="宋体" panose="02010600030101010101" pitchFamily="2" charset="-122"/>
                <a:cs typeface="宋体" panose="02010600030101010101" pitchFamily="2" charset="-122"/>
              </a:rPr>
              <a:t>六段：回答第一个问题，即创意的产生过程难以被完全理解或模</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 </a:t>
            </a: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拟。</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第七段：</a:t>
            </a: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回答第二个问题，动机在创新过程中起着至关重要的作用，</a:t>
            </a:r>
            <a:r>
              <a:rPr lang="en-US" altLang="zh-CN" sz="2400">
                <a:latin typeface="宋体" panose="02010600030101010101" pitchFamily="2" charset="-122"/>
                <a:ea typeface="宋体" panose="02010600030101010101" pitchFamily="2" charset="-122"/>
                <a:cs typeface="宋体" panose="02010600030101010101" pitchFamily="2" charset="-122"/>
              </a:rPr>
              <a:t>     </a:t>
            </a:r>
            <a:endParaRPr lang="en-US" altLang="zh-CN" sz="2400">
              <a:latin typeface="宋体" panose="02010600030101010101" pitchFamily="2" charset="-122"/>
              <a:ea typeface="宋体" panose="02010600030101010101" pitchFamily="2" charset="-122"/>
              <a:cs typeface="宋体" panose="02010600030101010101" pitchFamily="2" charset="-122"/>
            </a:endParaRPr>
          </a:p>
          <a:p>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这也是人工智能难以超越人类的一个方面。</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8" name="文本框 7"/>
          <p:cNvSpPr txBox="1"/>
          <p:nvPr/>
        </p:nvSpPr>
        <p:spPr>
          <a:xfrm>
            <a:off x="2126615" y="4184015"/>
            <a:ext cx="9681845" cy="1938020"/>
          </a:xfrm>
          <a:prstGeom prst="rect">
            <a:avLst/>
          </a:prstGeom>
          <a:noFill/>
        </p:spPr>
        <p:txBody>
          <a:bodyPr wrap="square" rtlCol="0">
            <a:spAutoFit/>
          </a:bodyPr>
          <a:p>
            <a:r>
              <a:rPr lang="zh-CN" altLang="en-US" sz="2400"/>
              <a:t>第一段：</a:t>
            </a:r>
            <a:r>
              <a:rPr lang="en-US" altLang="zh-CN" sz="2400"/>
              <a:t>       </a:t>
            </a:r>
            <a:r>
              <a:rPr lang="zh-CN" altLang="en-US" sz="2400"/>
              <a:t>人工智能让计算机实现创造力，需要祛除创造力的神秘</a:t>
            </a:r>
            <a:endParaRPr lang="zh-CN" altLang="en-US" sz="2400"/>
          </a:p>
          <a:p>
            <a:r>
              <a:rPr lang="zh-CN" altLang="en-US" sz="2400"/>
              <a:t> </a:t>
            </a:r>
            <a:r>
              <a:rPr lang="en-US" altLang="zh-CN" sz="2400"/>
              <a:t>                     </a:t>
            </a:r>
            <a:r>
              <a:rPr lang="zh-CN" altLang="en-US" sz="2400"/>
              <a:t>色彩。</a:t>
            </a:r>
            <a:endParaRPr lang="zh-CN" altLang="en-US" sz="2400"/>
          </a:p>
          <a:p>
            <a:r>
              <a:rPr lang="zh-CN" altLang="en-US" sz="2400"/>
              <a:t>第二：</a:t>
            </a:r>
            <a:r>
              <a:rPr lang="en-US" altLang="zh-CN" sz="2400"/>
              <a:t>           </a:t>
            </a:r>
            <a:r>
              <a:rPr lang="zh-CN" altLang="en-US" sz="2400"/>
              <a:t>具体解释能够祛除创造力的神秘色彩的原因。</a:t>
            </a:r>
            <a:endParaRPr lang="zh-CN" altLang="en-US" sz="2400"/>
          </a:p>
          <a:p>
            <a:r>
              <a:rPr lang="zh-CN" altLang="en-US" sz="2400"/>
              <a:t>第</a:t>
            </a:r>
            <a:r>
              <a:rPr lang="zh-CN" altLang="en-US" sz="2400">
                <a:sym typeface="+mn-ea"/>
              </a:rPr>
              <a:t>三</a:t>
            </a:r>
            <a:r>
              <a:rPr lang="zh-CN" altLang="en-US" sz="2400">
                <a:sym typeface="+mn-ea"/>
              </a:rPr>
              <a:t>、</a:t>
            </a:r>
            <a:r>
              <a:rPr lang="zh-CN" altLang="en-US" sz="2400"/>
              <a:t>四段：以程序员与程序的关系，指出计算机能生成符合人类创造</a:t>
            </a:r>
            <a:r>
              <a:rPr lang="en-US" altLang="zh-CN" sz="2400"/>
              <a:t>  </a:t>
            </a:r>
            <a:endParaRPr lang="en-US" altLang="zh-CN" sz="2400"/>
          </a:p>
          <a:p>
            <a:r>
              <a:rPr lang="en-US" altLang="zh-CN" sz="2400"/>
              <a:t>                      </a:t>
            </a:r>
            <a:r>
              <a:rPr lang="zh-CN" altLang="en-US" sz="2400"/>
              <a:t>力两个标准的输出。</a:t>
            </a:r>
            <a:r>
              <a:rPr lang="en-US" altLang="zh-CN" sz="2400"/>
              <a:t>        </a:t>
            </a:r>
            <a:endParaRPr lang="en-US" altLang="zh-CN" sz="240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2000"/>
                                        <p:tgtEl>
                                          <p:spTgt spid="5">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ox(in)">
                                      <p:cBhvr>
                                        <p:cTn id="10" dur="2000"/>
                                        <p:tgtEl>
                                          <p:spTgt spid="5">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ox(in)">
                                      <p:cBhvr>
                                        <p:cTn id="13" dur="2000"/>
                                        <p:tgtEl>
                                          <p:spTgt spid="5">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ox(in)">
                                      <p:cBhvr>
                                        <p:cTn id="16" dur="2000"/>
                                        <p:tgtEl>
                                          <p:spTgt spid="5">
                                            <p:txEl>
                                              <p:pRg st="3" end="3"/>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ox(in)">
                                      <p:cBhvr>
                                        <p:cTn id="19" dur="2000"/>
                                        <p:tgtEl>
                                          <p:spTgt spid="5">
                                            <p:txEl>
                                              <p:pRg st="4" end="4"/>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ox(in)">
                                      <p:cBhvr>
                                        <p:cTn id="22" dur="20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形状1"/>
          <p:cNvSpPr txBox="1"/>
          <p:nvPr/>
        </p:nvSpPr>
        <p:spPr>
          <a:xfrm>
            <a:off x="0" y="0"/>
            <a:ext cx="12192000" cy="539750"/>
          </a:xfrm>
          <a:prstGeom prst="rect">
            <a:avLst/>
          </a:prstGeom>
          <a:solidFill>
            <a:srgbClr val="54A181">
              <a:alpha val="100000"/>
            </a:srgbClr>
          </a:solidFill>
          <a:ln w="9525">
            <a:solidFill>
              <a:srgbClr val="FFFFFF">
                <a:alpha val="0"/>
              </a:srgbClr>
            </a:solidFill>
          </a:ln>
        </p:spPr>
        <p:txBody>
          <a:bodyPr anchor="ctr"/>
          <a:lstStyle/>
          <a:p>
            <a:pPr marL="0" algn="ctr"/>
          </a:p>
        </p:txBody>
      </p:sp>
      <p:sp>
        <p:nvSpPr>
          <p:cNvPr id="3" name="形状2"/>
          <p:cNvSpPr txBox="1"/>
          <p:nvPr/>
        </p:nvSpPr>
        <p:spPr>
          <a:xfrm>
            <a:off x="247015" y="701040"/>
            <a:ext cx="3061335" cy="5840095"/>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4" name="组合1"/>
          <p:cNvGrpSpPr/>
          <p:nvPr/>
        </p:nvGrpSpPr>
        <p:grpSpPr>
          <a:xfrm>
            <a:off x="688340" y="476885"/>
            <a:ext cx="885190" cy="433421"/>
            <a:chOff x="0" y="0"/>
            <a:chExt cx="885190" cy="433421"/>
          </a:xfrm>
        </p:grpSpPr>
        <p:sp>
          <p:nvSpPr>
            <p:cNvPr id="5" name="形状4"/>
            <p:cNvSpPr txBox="1"/>
            <p:nvPr/>
          </p:nvSpPr>
          <p:spPr>
            <a:xfrm>
              <a:off x="3810" y="49530"/>
              <a:ext cx="881380"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6" name="文本6"/>
            <p:cNvSpPr txBox="1"/>
            <p:nvPr/>
          </p:nvSpPr>
          <p:spPr>
            <a:xfrm>
              <a:off x="0" y="0"/>
              <a:ext cx="881380" cy="433421"/>
            </a:xfrm>
            <a:prstGeom prst="rect">
              <a:avLst/>
            </a:prstGeom>
            <a:noFill/>
          </p:spPr>
          <p:txBody>
            <a:bodyPr anchor="t"/>
            <a:lstStyle/>
            <a:p>
              <a:pPr marL="0" algn="l">
                <a:lnSpc>
                  <a:spcPts val="1900"/>
                </a:lnSpc>
              </a:pPr>
              <a:r>
                <a:rPr lang="zh-CN" altLang="en-US" sz="1600" b="0" i="0" dirty="0">
                  <a:solidFill>
                    <a:srgbClr val="152340">
                      <a:alpha val="100000"/>
                    </a:srgbClr>
                  </a:solidFill>
                  <a:latin typeface="汉仪雅酷黑 65W" panose="020B0604020202020204" charset="-122"/>
                  <a:ea typeface="汉仪雅酷黑 65W" panose="020B0604020202020204" charset="-122"/>
                </a:rPr>
                <a:t>主观题</a:t>
              </a:r>
              <a:endParaRPr lang="zh-CN" altLang="en-US" sz="1600" b="0" i="0" dirty="0">
                <a:solidFill>
                  <a:srgbClr val="152340">
                    <a:alpha val="100000"/>
                  </a:srgbClr>
                </a:solidFill>
                <a:latin typeface="汉仪雅酷黑 65W" panose="020B0604020202020204" charset="-122"/>
                <a:ea typeface="汉仪雅酷黑 65W" panose="020B0604020202020204" charset="-122"/>
              </a:endParaRPr>
            </a:p>
          </p:txBody>
        </p:sp>
      </p:grpSp>
      <p:sp>
        <p:nvSpPr>
          <p:cNvPr id="7" name="形状3"/>
          <p:cNvSpPr txBox="1"/>
          <p:nvPr/>
        </p:nvSpPr>
        <p:spPr>
          <a:xfrm>
            <a:off x="3569970" y="701040"/>
            <a:ext cx="8424545" cy="5840730"/>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8" name="组合2"/>
          <p:cNvGrpSpPr/>
          <p:nvPr/>
        </p:nvGrpSpPr>
        <p:grpSpPr>
          <a:xfrm>
            <a:off x="3996690" y="525780"/>
            <a:ext cx="1496695" cy="435397"/>
            <a:chOff x="0" y="0"/>
            <a:chExt cx="1496695" cy="435397"/>
          </a:xfrm>
        </p:grpSpPr>
        <p:sp>
          <p:nvSpPr>
            <p:cNvPr id="9" name="形状5"/>
            <p:cNvSpPr txBox="1"/>
            <p:nvPr/>
          </p:nvSpPr>
          <p:spPr>
            <a:xfrm>
              <a:off x="3810" y="49530"/>
              <a:ext cx="149288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0" name="文本7"/>
            <p:cNvSpPr txBox="1"/>
            <p:nvPr/>
          </p:nvSpPr>
          <p:spPr>
            <a:xfrm>
              <a:off x="0" y="0"/>
              <a:ext cx="1492885" cy="435397"/>
            </a:xfrm>
            <a:prstGeom prst="rect">
              <a:avLst/>
            </a:prstGeom>
            <a:noFill/>
          </p:spPr>
          <p:txBody>
            <a:bodyPr anchor="t"/>
            <a:lstStyle/>
            <a:p>
              <a:pPr marL="0" algn="ctr">
                <a:lnSpc>
                  <a:spcPts val="1900"/>
                </a:lnSpc>
              </a:pPr>
              <a:r>
                <a:rPr lang="zh-CN" altLang="en-US" sz="1600" b="0" i="0" dirty="0">
                  <a:solidFill>
                    <a:srgbClr val="000000">
                      <a:alpha val="100000"/>
                    </a:srgbClr>
                  </a:solidFill>
                  <a:latin typeface="黑体" panose="02010609060101010101" charset="-122"/>
                  <a:ea typeface="黑体" panose="02010609060101010101" charset="-122"/>
                </a:rPr>
                <a:t>试题分析</a:t>
              </a:r>
              <a:endParaRPr lang="zh-CN" altLang="en-US" sz="1600" b="0" i="0" dirty="0">
                <a:solidFill>
                  <a:srgbClr val="000000">
                    <a:alpha val="100000"/>
                  </a:srgbClr>
                </a:solidFill>
                <a:latin typeface="黑体" panose="02010609060101010101" charset="-122"/>
                <a:ea typeface="黑体" panose="02010609060101010101" charset="-122"/>
              </a:endParaRPr>
            </a:p>
          </p:txBody>
        </p:sp>
      </p:grpSp>
      <p:sp>
        <p:nvSpPr>
          <p:cNvPr id="11" name="文本1"/>
          <p:cNvSpPr txBox="1"/>
          <p:nvPr/>
        </p:nvSpPr>
        <p:spPr>
          <a:xfrm>
            <a:off x="3566160" y="1242060"/>
            <a:ext cx="8615045" cy="1200651"/>
          </a:xfrm>
          <a:prstGeom prst="rect">
            <a:avLst/>
          </a:prstGeom>
          <a:noFill/>
        </p:spPr>
        <p:txBody>
          <a:bodyPr anchor="t"/>
          <a:lstStyle/>
          <a:p>
            <a:pPr marL="0" algn="l">
              <a:lnSpc>
                <a:spcPts val="2600"/>
              </a:lnSpc>
            </a:pPr>
            <a:r>
              <a:rPr lang="zh-CN" altLang="en-US" sz="2200" b="0" i="0" dirty="0">
                <a:solidFill>
                  <a:srgbClr val="000000">
                    <a:alpha val="100000"/>
                  </a:srgbClr>
                </a:solidFill>
                <a:latin typeface="宋体" panose="02010600030101010101" pitchFamily="2" charset="-122"/>
                <a:ea typeface="宋体" panose="02010600030101010101" pitchFamily="2" charset="-122"/>
              </a:rPr>
              <a:t>【</a:t>
            </a:r>
            <a:r>
              <a:rPr lang="zh-CN" altLang="en-US" sz="2200" b="0" i="0" dirty="0">
                <a:solidFill>
                  <a:srgbClr val="000000">
                    <a:alpha val="100000"/>
                  </a:srgbClr>
                </a:solidFill>
                <a:latin typeface="黑体" panose="02010609060101010101" charset="-122"/>
                <a:ea typeface="黑体" panose="02010609060101010101" charset="-122"/>
              </a:rPr>
              <a:t>考查目标】</a:t>
            </a:r>
            <a:r>
              <a:rPr lang="zh-CN" altLang="en-US" sz="2200" b="0" i="0" dirty="0">
                <a:solidFill>
                  <a:srgbClr val="000000">
                    <a:alpha val="100000"/>
                  </a:srgbClr>
                </a:solidFill>
                <a:latin typeface="仿宋" panose="02010609060101010101" charset="-122"/>
                <a:ea typeface="仿宋" panose="02010609060101010101" charset="-122"/>
              </a:rPr>
              <a:t>本题重点考查考生对文言文的理解能力、综合把握能力、翻译能力。</a:t>
            </a:r>
            <a:endParaRPr lang="zh-CN" altLang="en-US" sz="2200" b="0" i="0" dirty="0">
              <a:solidFill>
                <a:srgbClr val="000000">
                  <a:alpha val="100000"/>
                </a:srgbClr>
              </a:solidFill>
              <a:latin typeface="仿宋" panose="02010609060101010101" charset="-122"/>
              <a:ea typeface="仿宋" panose="02010609060101010101" charset="-122"/>
            </a:endParaRPr>
          </a:p>
          <a:p>
            <a:pPr marL="0" algn="l">
              <a:lnSpc>
                <a:spcPts val="2600"/>
              </a:lnSpc>
            </a:pPr>
            <a:r>
              <a:rPr lang="zh-CN" altLang="en-US" sz="2200" b="0" i="0" dirty="0">
                <a:solidFill>
                  <a:srgbClr val="000000">
                    <a:alpha val="100000"/>
                  </a:srgbClr>
                </a:solidFill>
                <a:latin typeface="宋体" panose="02010600030101010101" pitchFamily="2" charset="-122"/>
                <a:ea typeface="宋体" panose="02010600030101010101" pitchFamily="2" charset="-122"/>
              </a:rPr>
              <a:t> </a:t>
            </a:r>
            <a:endParaRPr lang="zh-CN" altLang="en-US" sz="2200" b="0" i="0" dirty="0">
              <a:solidFill>
                <a:srgbClr val="000000">
                  <a:alpha val="100000"/>
                </a:srgbClr>
              </a:solidFill>
              <a:latin typeface="宋体" panose="02010600030101010101" pitchFamily="2" charset="-122"/>
              <a:ea typeface="宋体" panose="02010600030101010101" pitchFamily="2" charset="-122"/>
            </a:endParaRPr>
          </a:p>
        </p:txBody>
      </p:sp>
      <p:sp>
        <p:nvSpPr>
          <p:cNvPr id="12" name="文本2"/>
          <p:cNvSpPr txBox="1"/>
          <p:nvPr/>
        </p:nvSpPr>
        <p:spPr>
          <a:xfrm>
            <a:off x="3512185" y="2571115"/>
            <a:ext cx="8615044" cy="1975604"/>
          </a:xfrm>
          <a:prstGeom prst="rect">
            <a:avLst/>
          </a:prstGeom>
          <a:noFill/>
        </p:spPr>
        <p:txBody>
          <a:bodyPr anchor="t"/>
          <a:lstStyle/>
          <a:p>
            <a:pPr marL="0" algn="l">
              <a:lnSpc>
                <a:spcPts val="2600"/>
              </a:lnSpc>
            </a:pPr>
            <a:r>
              <a:rPr lang="zh-CN" altLang="en-US" sz="2200" b="0" i="0" dirty="0">
                <a:solidFill>
                  <a:srgbClr val="000000">
                    <a:alpha val="100000"/>
                  </a:srgbClr>
                </a:solidFill>
                <a:latin typeface="黑体" panose="02010609060101010101" charset="-122"/>
                <a:ea typeface="黑体" panose="02010609060101010101" charset="-122"/>
              </a:rPr>
              <a:t>【解题思路】</a:t>
            </a:r>
            <a:r>
              <a:rPr lang="zh-CN" altLang="en-US" sz="2200" b="0" i="0" dirty="0">
                <a:solidFill>
                  <a:srgbClr val="000000">
                    <a:alpha val="100000"/>
                  </a:srgbClr>
                </a:solidFill>
                <a:latin typeface="仿宋" panose="02010609060101010101" charset="-122"/>
                <a:ea typeface="仿宋" panose="02010609060101010101" charset="-122"/>
              </a:rPr>
              <a:t>文言文的翻译要求整体把握语句在文段中的意义与作用，正确理解具体语言环境中词语的意义，重点关注关键词语的理解。</a:t>
            </a:r>
            <a:endParaRPr lang="zh-CN" altLang="en-US" sz="2200" b="0" i="0" dirty="0">
              <a:solidFill>
                <a:srgbClr val="000000">
                  <a:alpha val="100000"/>
                </a:srgbClr>
              </a:solidFill>
              <a:latin typeface="仿宋" panose="02010609060101010101" charset="-122"/>
              <a:ea typeface="仿宋" panose="02010609060101010101" charset="-122"/>
            </a:endParaRPr>
          </a:p>
          <a:p>
            <a:pPr marL="0" algn="l">
              <a:lnSpc>
                <a:spcPts val="2800"/>
              </a:lnSpc>
            </a:pPr>
            <a:r>
              <a:rPr lang="zh-CN" altLang="en-US" sz="2200" b="0" i="0" dirty="0">
                <a:solidFill>
                  <a:srgbClr val="000000">
                    <a:alpha val="100000"/>
                  </a:srgbClr>
                </a:solidFill>
                <a:latin typeface="仿宋" panose="02010609060101010101" charset="-122"/>
                <a:ea typeface="仿宋" panose="02010609060101010101" charset="-122"/>
              </a:rPr>
              <a:t>  </a:t>
            </a:r>
            <a:r>
              <a:rPr lang="zh-CN" altLang="en-US" sz="2400" b="0" i="0" dirty="0">
                <a:solidFill>
                  <a:srgbClr val="000000">
                    <a:alpha val="100000"/>
                  </a:srgbClr>
                </a:solidFill>
                <a:latin typeface="仿宋" panose="02010609060101010101" charset="-122"/>
                <a:ea typeface="仿宋" panose="02010609060101010101" charset="-122"/>
              </a:rPr>
              <a:t>委，委托、托付、交给1分；壤，通“攘”，夺取1分；句意2分</a:t>
            </a:r>
            <a:endParaRPr lang="zh-CN" altLang="en-US" sz="2400" b="0" i="0" dirty="0">
              <a:solidFill>
                <a:srgbClr val="000000">
                  <a:alpha val="100000"/>
                </a:srgbClr>
              </a:solidFill>
              <a:latin typeface="仿宋" panose="02010609060101010101" charset="-122"/>
              <a:ea typeface="仿宋" panose="02010609060101010101" charset="-122"/>
            </a:endParaRPr>
          </a:p>
        </p:txBody>
      </p:sp>
      <p:sp>
        <p:nvSpPr>
          <p:cNvPr id="13" name="文本3"/>
          <p:cNvSpPr txBox="1"/>
          <p:nvPr/>
        </p:nvSpPr>
        <p:spPr>
          <a:xfrm>
            <a:off x="3512185" y="4705350"/>
            <a:ext cx="8615045" cy="1598624"/>
          </a:xfrm>
          <a:prstGeom prst="rect">
            <a:avLst/>
          </a:prstGeom>
          <a:noFill/>
        </p:spPr>
        <p:txBody>
          <a:bodyPr anchor="t"/>
          <a:lstStyle/>
          <a:p>
            <a:pPr marL="0" algn="l">
              <a:lnSpc>
                <a:spcPts val="2600"/>
              </a:lnSpc>
            </a:pPr>
            <a:r>
              <a:rPr lang="zh-CN" altLang="en-US" sz="2200" b="0" i="0" dirty="0">
                <a:solidFill>
                  <a:srgbClr val="000000">
                    <a:alpha val="100000"/>
                  </a:srgbClr>
                </a:solidFill>
                <a:latin typeface="黑体" panose="02010609060101010101" charset="-122"/>
                <a:ea typeface="黑体" panose="02010609060101010101" charset="-122"/>
              </a:rPr>
              <a:t>【参考答案】</a:t>
            </a:r>
            <a:endParaRPr lang="zh-CN" altLang="en-US" sz="2200" b="0" i="0" dirty="0">
              <a:solidFill>
                <a:srgbClr val="000000">
                  <a:alpha val="100000"/>
                </a:srgbClr>
              </a:solidFill>
              <a:latin typeface="黑体" panose="02010609060101010101" charset="-122"/>
              <a:ea typeface="黑体" panose="02010609060101010101" charset="-122"/>
            </a:endParaRPr>
          </a:p>
          <a:p>
            <a:pPr marL="0" algn="l">
              <a:lnSpc>
                <a:spcPts val="2800"/>
              </a:lnSpc>
            </a:pPr>
            <a:r>
              <a:rPr lang="zh-CN" altLang="en-US" sz="2400" b="0" i="0" dirty="0">
                <a:solidFill>
                  <a:srgbClr val="000000">
                    <a:alpha val="100000"/>
                  </a:srgbClr>
                </a:solidFill>
                <a:latin typeface="仿宋" panose="02010609060101010101" charset="-122"/>
                <a:ea typeface="仿宋" panose="02010609060101010101" charset="-122"/>
              </a:rPr>
              <a:t>任用李成梁、戚继光，把北方边境的事务交给他们，夺取了千里的土地，边远地区震慑臣服。</a:t>
            </a:r>
            <a:endParaRPr lang="zh-CN" altLang="en-US" sz="2400" b="0" i="0" dirty="0">
              <a:solidFill>
                <a:srgbClr val="000000">
                  <a:alpha val="100000"/>
                </a:srgbClr>
              </a:solidFill>
              <a:latin typeface="仿宋" panose="02010609060101010101" charset="-122"/>
              <a:ea typeface="仿宋" panose="02010609060101010101" charset="-122"/>
            </a:endParaRPr>
          </a:p>
          <a:p>
            <a:pPr marL="0" algn="l">
              <a:lnSpc>
                <a:spcPts val="2600"/>
              </a:lnSpc>
            </a:pPr>
            <a:r>
              <a:rPr lang="zh-CN" altLang="en-US" sz="2200" b="0" i="0" dirty="0">
                <a:solidFill>
                  <a:srgbClr val="000000">
                    <a:alpha val="100000"/>
                  </a:srgbClr>
                </a:solidFill>
                <a:latin typeface="宋体" panose="02010600030101010101" pitchFamily="2" charset="-122"/>
                <a:ea typeface="宋体" panose="02010600030101010101" pitchFamily="2" charset="-122"/>
              </a:rPr>
              <a:t> </a:t>
            </a:r>
            <a:endParaRPr lang="zh-CN" altLang="en-US" sz="2200" b="0" i="0" dirty="0">
              <a:solidFill>
                <a:srgbClr val="000000">
                  <a:alpha val="100000"/>
                </a:srgbClr>
              </a:solidFill>
              <a:latin typeface="宋体" panose="02010600030101010101" pitchFamily="2" charset="-122"/>
              <a:ea typeface="宋体" panose="02010600030101010101" pitchFamily="2" charset="-122"/>
            </a:endParaRPr>
          </a:p>
        </p:txBody>
      </p:sp>
      <p:sp>
        <p:nvSpPr>
          <p:cNvPr id="14" name="文本4"/>
          <p:cNvSpPr txBox="1"/>
          <p:nvPr/>
        </p:nvSpPr>
        <p:spPr>
          <a:xfrm>
            <a:off x="344170" y="17780"/>
            <a:ext cx="2332355" cy="589280"/>
          </a:xfrm>
          <a:prstGeom prst="rect">
            <a:avLst/>
          </a:prstGeom>
          <a:noFill/>
        </p:spPr>
        <p:txBody>
          <a:bodyPr anchor="t"/>
          <a:lstStyle/>
          <a:p>
            <a:pPr marL="0" algn="l">
              <a:lnSpc>
                <a:spcPts val="2400"/>
              </a:lnSpc>
            </a:pPr>
            <a:r>
              <a:rPr lang="zh-CN" altLang="en-US" sz="2000" b="0" i="0" dirty="0">
                <a:solidFill>
                  <a:srgbClr val="FFFFFF">
                    <a:alpha val="100000"/>
                  </a:srgbClr>
                </a:solidFill>
                <a:latin typeface="黑体" panose="02010609060101010101" charset="-122"/>
                <a:ea typeface="黑体" panose="02010609060101010101" charset="-122"/>
              </a:rPr>
              <a:t>文言文阅读</a:t>
            </a:r>
            <a:endParaRPr lang="zh-CN" altLang="en-US" sz="2000" b="0" i="0" dirty="0">
              <a:solidFill>
                <a:srgbClr val="FFFFFF">
                  <a:alpha val="100000"/>
                </a:srgbClr>
              </a:solidFill>
              <a:latin typeface="黑体" panose="02010609060101010101" charset="-122"/>
              <a:ea typeface="黑体" panose="02010609060101010101" charset="-122"/>
            </a:endParaRPr>
          </a:p>
        </p:txBody>
      </p:sp>
      <p:sp>
        <p:nvSpPr>
          <p:cNvPr id="15" name="文本5"/>
          <p:cNvSpPr txBox="1"/>
          <p:nvPr/>
        </p:nvSpPr>
        <p:spPr>
          <a:xfrm>
            <a:off x="253925" y="1024255"/>
            <a:ext cx="3241115" cy="3178091"/>
          </a:xfrm>
          <a:prstGeom prst="rect">
            <a:avLst/>
          </a:prstGeom>
          <a:noFill/>
        </p:spPr>
        <p:txBody>
          <a:bodyPr anchor="t"/>
          <a:lstStyle/>
          <a:p>
            <a:pPr marL="0" algn="l">
              <a:lnSpc>
                <a:spcPts val="2800"/>
              </a:lnSpc>
            </a:pPr>
            <a:r>
              <a:rPr lang="zh-CN" altLang="en-US" sz="2400" b="0" i="0" dirty="0">
                <a:solidFill>
                  <a:srgbClr val="000000">
                    <a:alpha val="100000"/>
                  </a:srgbClr>
                </a:solidFill>
                <a:latin typeface="仿宋" panose="02010609060101010101" charset="-122"/>
                <a:ea typeface="仿宋" panose="02010609060101010101" charset="-122"/>
              </a:rPr>
              <a:t>13. 把文中画横线的句子翻译成现代汉语。</a:t>
            </a:r>
            <a:r>
              <a:rPr lang="zh-CN" altLang="en-US" sz="2400" b="0" i="0" dirty="0">
                <a:solidFill>
                  <a:srgbClr val="000000">
                    <a:alpha val="100000"/>
                  </a:srgbClr>
                </a:solidFill>
                <a:latin typeface="Calibri" panose="020F0502020204030204"/>
                <a:ea typeface="Calibri" panose="020F0502020204030204"/>
              </a:rPr>
              <a:t>(8</a:t>
            </a:r>
            <a:r>
              <a:rPr lang="zh-CN" altLang="en-US" sz="2400" b="0" i="0" dirty="0">
                <a:solidFill>
                  <a:srgbClr val="000000">
                    <a:alpha val="100000"/>
                  </a:srgbClr>
                </a:solidFill>
                <a:latin typeface="仿宋" panose="02010609060101010101" charset="-122"/>
                <a:ea typeface="仿宋" panose="02010609060101010101" charset="-122"/>
              </a:rPr>
              <a:t>分</a:t>
            </a:r>
            <a:r>
              <a:rPr lang="zh-CN" altLang="en-US" sz="2400" b="0" i="0" dirty="0">
                <a:solidFill>
                  <a:srgbClr val="000000">
                    <a:alpha val="100000"/>
                  </a:srgbClr>
                </a:solidFill>
                <a:latin typeface="Calibri" panose="020F0502020204030204"/>
                <a:ea typeface="Calibri" panose="020F0502020204030204"/>
              </a:rPr>
              <a:t>)</a:t>
            </a:r>
            <a:endParaRPr lang="zh-CN" altLang="en-US" sz="2400" b="0" i="0" dirty="0">
              <a:solidFill>
                <a:srgbClr val="000000">
                  <a:alpha val="100000"/>
                </a:srgbClr>
              </a:solidFill>
              <a:latin typeface="Calibri" panose="020F0502020204030204"/>
              <a:ea typeface="Calibri" panose="020F0502020204030204"/>
            </a:endParaRPr>
          </a:p>
          <a:p>
            <a:pPr marL="0" algn="l">
              <a:lnSpc>
                <a:spcPts val="2800"/>
              </a:lnSpc>
            </a:pPr>
            <a:r>
              <a:rPr lang="zh-CN" altLang="en-US" sz="2400" b="0" i="0" dirty="0">
                <a:solidFill>
                  <a:srgbClr val="000000">
                    <a:alpha val="100000"/>
                  </a:srgbClr>
                </a:solidFill>
                <a:latin typeface="仿宋" panose="02010609060101010101" charset="-122"/>
                <a:ea typeface="仿宋" panose="02010609060101010101" charset="-122"/>
              </a:rPr>
              <a:t>（2）用李成梁、戚继光，委以北边，壤地千里，荒外詟服。</a:t>
            </a:r>
            <a:endParaRPr lang="zh-CN" altLang="en-US" sz="2400" b="0" i="0" dirty="0">
              <a:solidFill>
                <a:srgbClr val="000000">
                  <a:alpha val="100000"/>
                </a:srgbClr>
              </a:solidFill>
              <a:latin typeface="仿宋" panose="02010609060101010101" charset="-122"/>
              <a:ea typeface="仿宋" panose="02010609060101010101" charset="-122"/>
            </a:endParaRPr>
          </a:p>
          <a:p>
            <a:pPr marL="0" algn="l"/>
          </a:p>
          <a:p>
            <a:pPr marL="0" alg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形状1"/>
          <p:cNvSpPr txBox="1"/>
          <p:nvPr/>
        </p:nvSpPr>
        <p:spPr>
          <a:xfrm>
            <a:off x="0" y="0"/>
            <a:ext cx="12192000" cy="539750"/>
          </a:xfrm>
          <a:prstGeom prst="rect">
            <a:avLst/>
          </a:prstGeom>
          <a:solidFill>
            <a:srgbClr val="54A181">
              <a:alpha val="100000"/>
            </a:srgbClr>
          </a:solidFill>
          <a:ln w="9525">
            <a:solidFill>
              <a:srgbClr val="FFFFFF">
                <a:alpha val="0"/>
              </a:srgbClr>
            </a:solidFill>
          </a:ln>
        </p:spPr>
        <p:txBody>
          <a:bodyPr anchor="ctr"/>
          <a:lstStyle/>
          <a:p>
            <a:pPr marL="0" algn="ctr"/>
          </a:p>
        </p:txBody>
      </p:sp>
      <p:sp>
        <p:nvSpPr>
          <p:cNvPr id="3" name="形状2"/>
          <p:cNvSpPr txBox="1"/>
          <p:nvPr/>
        </p:nvSpPr>
        <p:spPr>
          <a:xfrm>
            <a:off x="247012" y="701040"/>
            <a:ext cx="2146935" cy="5840092"/>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4" name="组合1"/>
          <p:cNvGrpSpPr/>
          <p:nvPr/>
        </p:nvGrpSpPr>
        <p:grpSpPr>
          <a:xfrm>
            <a:off x="688340" y="476885"/>
            <a:ext cx="885190" cy="433421"/>
            <a:chOff x="0" y="0"/>
            <a:chExt cx="885190" cy="433421"/>
          </a:xfrm>
        </p:grpSpPr>
        <p:sp>
          <p:nvSpPr>
            <p:cNvPr id="5" name="形状4"/>
            <p:cNvSpPr txBox="1"/>
            <p:nvPr/>
          </p:nvSpPr>
          <p:spPr>
            <a:xfrm>
              <a:off x="3810" y="49530"/>
              <a:ext cx="881380"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6" name="文本6"/>
            <p:cNvSpPr txBox="1"/>
            <p:nvPr/>
          </p:nvSpPr>
          <p:spPr>
            <a:xfrm>
              <a:off x="0" y="0"/>
              <a:ext cx="881380" cy="433421"/>
            </a:xfrm>
            <a:prstGeom prst="rect">
              <a:avLst/>
            </a:prstGeom>
            <a:noFill/>
          </p:spPr>
          <p:txBody>
            <a:bodyPr anchor="t"/>
            <a:lstStyle/>
            <a:p>
              <a:pPr marL="0" algn="l">
                <a:lnSpc>
                  <a:spcPts val="1900"/>
                </a:lnSpc>
              </a:pPr>
              <a:r>
                <a:rPr lang="zh-CN" altLang="en-US" sz="1600" b="0" i="0" dirty="0">
                  <a:solidFill>
                    <a:srgbClr val="152340">
                      <a:alpha val="100000"/>
                    </a:srgbClr>
                  </a:solidFill>
                  <a:latin typeface="汉仪雅酷黑 65W" panose="020B0604020202020204" charset="-122"/>
                  <a:ea typeface="汉仪雅酷黑 65W" panose="020B0604020202020204" charset="-122"/>
                </a:rPr>
                <a:t>主观题</a:t>
              </a:r>
              <a:endParaRPr lang="zh-CN" altLang="en-US" sz="1600" b="0" i="0" dirty="0">
                <a:solidFill>
                  <a:srgbClr val="152340">
                    <a:alpha val="100000"/>
                  </a:srgbClr>
                </a:solidFill>
                <a:latin typeface="汉仪雅酷黑 65W" panose="020B0604020202020204" charset="-122"/>
                <a:ea typeface="汉仪雅酷黑 65W" panose="020B0604020202020204" charset="-122"/>
              </a:endParaRPr>
            </a:p>
          </p:txBody>
        </p:sp>
      </p:grpSp>
      <p:sp>
        <p:nvSpPr>
          <p:cNvPr id="7" name="形状3"/>
          <p:cNvSpPr txBox="1"/>
          <p:nvPr/>
        </p:nvSpPr>
        <p:spPr>
          <a:xfrm>
            <a:off x="2455545" y="701040"/>
            <a:ext cx="9538973" cy="5840730"/>
          </a:xfrm>
          <a:prstGeom prst="rect">
            <a:avLst/>
          </a:prstGeom>
          <a:solidFill>
            <a:srgbClr val="FFFFFF">
              <a:alpha val="0"/>
            </a:srgbClr>
          </a:solidFill>
          <a:ln w="12700">
            <a:solidFill>
              <a:srgbClr val="86C0A8">
                <a:alpha val="100000"/>
              </a:srgbClr>
            </a:solidFill>
            <a:prstDash val="solid"/>
          </a:ln>
        </p:spPr>
        <p:txBody>
          <a:bodyPr anchor="ctr"/>
          <a:lstStyle/>
          <a:p>
            <a:pPr marL="0" algn="ctr"/>
          </a:p>
        </p:txBody>
      </p:sp>
      <p:grpSp>
        <p:nvGrpSpPr>
          <p:cNvPr id="8" name="组合2"/>
          <p:cNvGrpSpPr/>
          <p:nvPr/>
        </p:nvGrpSpPr>
        <p:grpSpPr>
          <a:xfrm>
            <a:off x="3996690" y="525780"/>
            <a:ext cx="1496695" cy="435397"/>
            <a:chOff x="0" y="0"/>
            <a:chExt cx="1496695" cy="435397"/>
          </a:xfrm>
        </p:grpSpPr>
        <p:sp>
          <p:nvSpPr>
            <p:cNvPr id="9" name="形状5"/>
            <p:cNvSpPr txBox="1"/>
            <p:nvPr/>
          </p:nvSpPr>
          <p:spPr>
            <a:xfrm>
              <a:off x="3810" y="49530"/>
              <a:ext cx="149288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0" name="文本7"/>
            <p:cNvSpPr txBox="1"/>
            <p:nvPr/>
          </p:nvSpPr>
          <p:spPr>
            <a:xfrm>
              <a:off x="0" y="0"/>
              <a:ext cx="1492885" cy="435397"/>
            </a:xfrm>
            <a:prstGeom prst="rect">
              <a:avLst/>
            </a:prstGeom>
            <a:noFill/>
          </p:spPr>
          <p:txBody>
            <a:bodyPr anchor="t"/>
            <a:lstStyle/>
            <a:p>
              <a:pPr marL="0" algn="ctr">
                <a:lnSpc>
                  <a:spcPts val="1900"/>
                </a:lnSpc>
              </a:pPr>
              <a:r>
                <a:rPr lang="zh-CN" altLang="en-US" sz="1600" b="0" i="0" dirty="0">
                  <a:solidFill>
                    <a:srgbClr val="000000">
                      <a:alpha val="100000"/>
                    </a:srgbClr>
                  </a:solidFill>
                  <a:latin typeface="黑体" panose="02010609060101010101" charset="-122"/>
                  <a:ea typeface="黑体" panose="02010609060101010101" charset="-122"/>
                </a:rPr>
                <a:t>试题分析</a:t>
              </a:r>
              <a:endParaRPr lang="zh-CN" altLang="en-US" sz="1600" b="0" i="0" dirty="0">
                <a:solidFill>
                  <a:srgbClr val="000000">
                    <a:alpha val="100000"/>
                  </a:srgbClr>
                </a:solidFill>
                <a:latin typeface="黑体" panose="02010609060101010101" charset="-122"/>
                <a:ea typeface="黑体" panose="02010609060101010101" charset="-122"/>
              </a:endParaRPr>
            </a:p>
          </p:txBody>
        </p:sp>
      </p:grpSp>
      <p:sp>
        <p:nvSpPr>
          <p:cNvPr id="11" name="文本1"/>
          <p:cNvSpPr txBox="1"/>
          <p:nvPr/>
        </p:nvSpPr>
        <p:spPr>
          <a:xfrm>
            <a:off x="2449354" y="898522"/>
            <a:ext cx="9731854" cy="1170055"/>
          </a:xfrm>
          <a:prstGeom prst="rect">
            <a:avLst/>
          </a:prstGeom>
          <a:noFill/>
        </p:spPr>
        <p:txBody>
          <a:bodyPr anchor="t"/>
          <a:lstStyle/>
          <a:p>
            <a:pPr marL="0" algn="l">
              <a:lnSpc>
                <a:spcPts val="2600"/>
              </a:lnSpc>
            </a:pPr>
            <a:r>
              <a:rPr lang="zh-CN" altLang="en-US" sz="2200" b="0" i="0" dirty="0">
                <a:solidFill>
                  <a:srgbClr val="000000">
                    <a:alpha val="100000"/>
                  </a:srgbClr>
                </a:solidFill>
                <a:latin typeface="宋体" panose="02010600030101010101" pitchFamily="2" charset="-122"/>
                <a:ea typeface="宋体" panose="02010600030101010101" pitchFamily="2" charset="-122"/>
              </a:rPr>
              <a:t>【</a:t>
            </a:r>
            <a:r>
              <a:rPr lang="zh-CN" altLang="en-US" sz="2200" b="0" i="0" dirty="0">
                <a:solidFill>
                  <a:srgbClr val="000000">
                    <a:alpha val="100000"/>
                  </a:srgbClr>
                </a:solidFill>
                <a:latin typeface="黑体" panose="02010609060101010101" charset="-122"/>
                <a:ea typeface="黑体" panose="02010609060101010101" charset="-122"/>
              </a:rPr>
              <a:t>考查目标】</a:t>
            </a:r>
            <a:r>
              <a:rPr lang="zh-CN" altLang="en-US" sz="2000" b="0" i="0" dirty="0">
                <a:solidFill>
                  <a:srgbClr val="000000">
                    <a:alpha val="100000"/>
                  </a:srgbClr>
                </a:solidFill>
                <a:latin typeface="仿宋" panose="02010609060101010101" charset="-122"/>
                <a:ea typeface="仿宋" panose="02010609060101010101" charset="-122"/>
              </a:rPr>
              <a:t> 本题重点考查考生对文言文内容的综合理解能力以及信息筛选能力、观点归纳能力。</a:t>
            </a:r>
            <a:endParaRPr lang="zh-CN" altLang="en-US" sz="2000" b="0" i="0" dirty="0">
              <a:solidFill>
                <a:srgbClr val="000000">
                  <a:alpha val="100000"/>
                </a:srgbClr>
              </a:solidFill>
              <a:latin typeface="仿宋" panose="02010609060101010101" charset="-122"/>
              <a:ea typeface="仿宋" panose="02010609060101010101" charset="-122"/>
            </a:endParaRPr>
          </a:p>
          <a:p>
            <a:pPr marL="0" algn="l">
              <a:lnSpc>
                <a:spcPts val="2600"/>
              </a:lnSpc>
            </a:pPr>
            <a:r>
              <a:rPr lang="zh-CN" altLang="en-US" sz="2200" b="0" i="0" dirty="0">
                <a:solidFill>
                  <a:srgbClr val="000000">
                    <a:alpha val="100000"/>
                  </a:srgbClr>
                </a:solidFill>
                <a:latin typeface="宋体" panose="02010600030101010101" pitchFamily="2" charset="-122"/>
                <a:ea typeface="宋体" panose="02010600030101010101" pitchFamily="2" charset="-122"/>
              </a:rPr>
              <a:t> </a:t>
            </a:r>
            <a:endParaRPr lang="zh-CN" altLang="en-US" sz="2200" b="0" i="0" dirty="0">
              <a:solidFill>
                <a:srgbClr val="000000">
                  <a:alpha val="100000"/>
                </a:srgbClr>
              </a:solidFill>
              <a:latin typeface="宋体" panose="02010600030101010101" pitchFamily="2" charset="-122"/>
              <a:ea typeface="宋体" panose="02010600030101010101" pitchFamily="2" charset="-122"/>
            </a:endParaRPr>
          </a:p>
        </p:txBody>
      </p:sp>
      <p:sp>
        <p:nvSpPr>
          <p:cNvPr id="12" name="文本2"/>
          <p:cNvSpPr txBox="1"/>
          <p:nvPr/>
        </p:nvSpPr>
        <p:spPr>
          <a:xfrm>
            <a:off x="2449278" y="1631223"/>
            <a:ext cx="9238336" cy="2639466"/>
          </a:xfrm>
          <a:prstGeom prst="rect">
            <a:avLst/>
          </a:prstGeom>
          <a:noFill/>
        </p:spPr>
        <p:txBody>
          <a:bodyPr anchor="t"/>
          <a:lstStyle/>
          <a:p>
            <a:pPr marL="0" algn="l">
              <a:lnSpc>
                <a:spcPts val="2400"/>
              </a:lnSpc>
            </a:pPr>
            <a:r>
              <a:rPr lang="zh-CN" altLang="en-US" sz="2000" b="1" i="0" dirty="0">
                <a:solidFill>
                  <a:srgbClr val="000000">
                    <a:alpha val="100000"/>
                  </a:srgbClr>
                </a:solidFill>
                <a:latin typeface="仿宋" panose="02010609060101010101" charset="-122"/>
                <a:ea typeface="仿宋" panose="02010609060101010101" charset="-122"/>
              </a:rPr>
              <a:t>【解题思路】文本依据：材料一中“</a:t>
            </a:r>
            <a:r>
              <a:rPr lang="zh-CN" altLang="en-US" sz="2000" b="1" i="0" u="sng" dirty="0">
                <a:solidFill>
                  <a:srgbClr val="000000">
                    <a:alpha val="100000"/>
                  </a:srgbClr>
                </a:solidFill>
                <a:latin typeface="仿宋" panose="02010609060101010101" charset="-122"/>
                <a:ea typeface="仿宋" panose="02010609060101010101" charset="-122"/>
              </a:rPr>
              <a:t>居正复条其党罪恶，请斥逐，而令司礼及诸内侍自陈，上裁去留。</a:t>
            </a:r>
            <a:r>
              <a:rPr lang="zh-CN" altLang="en-US" sz="2000" b="1" i="0" dirty="0">
                <a:solidFill>
                  <a:srgbClr val="000000">
                    <a:alpha val="100000"/>
                  </a:srgbClr>
                </a:solidFill>
                <a:latin typeface="仿宋" panose="02010609060101010101" charset="-122"/>
                <a:ea typeface="仿宋" panose="02010609060101010101" charset="-122"/>
              </a:rPr>
              <a:t>因劝帝戒游宴以重起居，节赏赉（ lài）以省浮费，却珍玩以端好尚，亲万几以明庶政，勤讲学以资治理。帝迫于太后，不得已，皆报可，而心颇嗛（xián）保、居正矣。”材料二第二段：</a:t>
            </a:r>
            <a:r>
              <a:rPr lang="zh-CN" altLang="en-US" sz="2000" b="1" i="0" dirty="0">
                <a:solidFill>
                  <a:srgbClr val="1E1E1E">
                    <a:alpha val="100000"/>
                  </a:srgbClr>
                </a:solidFill>
                <a:latin typeface="仿宋" panose="02010609060101010101" charset="-122"/>
                <a:ea typeface="仿宋" panose="02010609060101010101" charset="-122"/>
              </a:rPr>
              <a:t>上在讲筵，读《论语》“色勃如也”，误读作“背”字。居正忽从旁厉声曰：“当作‘勃’字。”</a:t>
            </a:r>
            <a:r>
              <a:rPr lang="zh-CN" altLang="en-US" sz="2000" b="1" i="0" dirty="0">
                <a:solidFill>
                  <a:srgbClr val="FF0000">
                    <a:alpha val="100000"/>
                  </a:srgbClr>
                </a:solidFill>
                <a:latin typeface="仿宋" panose="02010609060101010101" charset="-122"/>
                <a:ea typeface="仿宋" panose="02010609060101010101" charset="-122"/>
              </a:rPr>
              <a:t>上悚然而惊，由此惮之。材料二第二段：</a:t>
            </a:r>
            <a:r>
              <a:rPr lang="zh-CN" altLang="en-US" sz="2000" b="1" i="0" dirty="0">
                <a:solidFill>
                  <a:srgbClr val="1E1E1E">
                    <a:alpha val="100000"/>
                  </a:srgbClr>
                </a:solidFill>
                <a:latin typeface="仿宋" panose="02010609060101010101" charset="-122"/>
                <a:ea typeface="仿宋" panose="02010609060101010101" charset="-122"/>
              </a:rPr>
              <a:t>惜其</a:t>
            </a:r>
            <a:r>
              <a:rPr lang="zh-CN" altLang="en-US" sz="2000" b="1" i="0" dirty="0">
                <a:solidFill>
                  <a:srgbClr val="FF0000">
                    <a:alpha val="100000"/>
                  </a:srgbClr>
                </a:solidFill>
                <a:latin typeface="仿宋" panose="02010609060101010101" charset="-122"/>
                <a:ea typeface="仿宋" panose="02010609060101010101" charset="-122"/>
              </a:rPr>
              <a:t>褊（biǎn）衷</a:t>
            </a:r>
            <a:r>
              <a:rPr lang="zh-CN" altLang="en-US" sz="2000" b="1" i="0" dirty="0">
                <a:solidFill>
                  <a:srgbClr val="1E1E1E">
                    <a:alpha val="100000"/>
                  </a:srgbClr>
                </a:solidFill>
                <a:latin typeface="仿宋" panose="02010609060101010101" charset="-122"/>
                <a:ea typeface="仿宋" panose="02010609060101010101" charset="-122"/>
              </a:rPr>
              <a:t>多忌，</a:t>
            </a:r>
            <a:r>
              <a:rPr lang="zh-CN" altLang="en-US" sz="2000" b="1" i="0" dirty="0">
                <a:solidFill>
                  <a:srgbClr val="FF0000">
                    <a:alpha val="100000"/>
                  </a:srgbClr>
                </a:solidFill>
                <a:latin typeface="仿宋" panose="02010609060101010101" charset="-122"/>
                <a:ea typeface="仿宋" panose="02010609060101010101" charset="-122"/>
              </a:rPr>
              <a:t>刚愎自用</a:t>
            </a:r>
            <a:r>
              <a:rPr lang="zh-CN" altLang="en-US" sz="2000" b="1" i="0" dirty="0">
                <a:solidFill>
                  <a:srgbClr val="1E1E1E">
                    <a:alpha val="100000"/>
                  </a:srgbClr>
                </a:solidFill>
                <a:latin typeface="仿宋" panose="02010609060101010101" charset="-122"/>
                <a:ea typeface="仿宋" panose="02010609060101010101" charset="-122"/>
              </a:rPr>
              <a:t>。……</a:t>
            </a:r>
            <a:r>
              <a:rPr lang="zh-CN" altLang="en-US" sz="2000" b="1" i="0" dirty="0">
                <a:solidFill>
                  <a:srgbClr val="FF0000">
                    <a:alpha val="100000"/>
                  </a:srgbClr>
                </a:solidFill>
                <a:latin typeface="仿宋" panose="02010609060101010101" charset="-122"/>
                <a:ea typeface="仿宋" panose="02010609060101010101" charset="-122"/>
              </a:rPr>
              <a:t>居正亦恬然居之</a:t>
            </a:r>
            <a:r>
              <a:rPr lang="zh-CN" altLang="en-US" sz="2000" b="1" i="0" dirty="0">
                <a:solidFill>
                  <a:srgbClr val="1E1E1E">
                    <a:alpha val="100000"/>
                  </a:srgbClr>
                </a:solidFill>
                <a:latin typeface="仿宋" panose="02010609060101010101" charset="-122"/>
                <a:ea typeface="仿宋" panose="02010609060101010101" charset="-122"/>
              </a:rPr>
              <a:t>而</a:t>
            </a:r>
            <a:r>
              <a:rPr lang="zh-CN" altLang="en-US" sz="2000" b="1" i="0" dirty="0">
                <a:solidFill>
                  <a:srgbClr val="FF0000">
                    <a:alpha val="100000"/>
                  </a:srgbClr>
                </a:solidFill>
                <a:latin typeface="仿宋" panose="02010609060101010101" charset="-122"/>
                <a:ea typeface="仿宋" panose="02010609060101010101" charset="-122"/>
              </a:rPr>
              <a:t>中允</a:t>
            </a:r>
            <a:r>
              <a:rPr lang="zh-CN" altLang="en-US" sz="2000" b="1" i="0" dirty="0">
                <a:solidFill>
                  <a:srgbClr val="1E1E1E">
                    <a:alpha val="100000"/>
                  </a:srgbClr>
                </a:solidFill>
                <a:latin typeface="仿宋" panose="02010609060101010101" charset="-122"/>
                <a:ea typeface="仿宋" panose="02010609060101010101" charset="-122"/>
              </a:rPr>
              <a:t>高启愚至以“</a:t>
            </a:r>
            <a:r>
              <a:rPr lang="zh-CN" altLang="en-US" sz="2000" b="1" i="0" dirty="0">
                <a:solidFill>
                  <a:srgbClr val="FF0000">
                    <a:alpha val="100000"/>
                  </a:srgbClr>
                </a:solidFill>
                <a:latin typeface="仿宋" panose="02010609060101010101" charset="-122"/>
                <a:ea typeface="仿宋" panose="02010609060101010101" charset="-122"/>
              </a:rPr>
              <a:t>舜亦以命禹</a:t>
            </a:r>
            <a:r>
              <a:rPr lang="zh-CN" altLang="en-US" sz="2000" b="1" i="0" dirty="0">
                <a:solidFill>
                  <a:srgbClr val="1E1E1E">
                    <a:alpha val="100000"/>
                  </a:srgbClr>
                </a:solidFill>
                <a:latin typeface="仿宋" panose="02010609060101010101" charset="-122"/>
                <a:ea typeface="仿宋" panose="02010609060101010101" charset="-122"/>
              </a:rPr>
              <a:t>”题试士，当时</a:t>
            </a:r>
            <a:r>
              <a:rPr lang="zh-CN" altLang="en-US" sz="2000" b="1" i="0" dirty="0">
                <a:solidFill>
                  <a:srgbClr val="FF0000">
                    <a:alpha val="100000"/>
                  </a:srgbClr>
                </a:solidFill>
                <a:latin typeface="仿宋" panose="02010609060101010101" charset="-122"/>
                <a:ea typeface="仿宋" panose="02010609060101010101" charset="-122"/>
              </a:rPr>
              <a:t>目为劝进</a:t>
            </a:r>
            <a:r>
              <a:rPr lang="zh-CN" altLang="en-US" sz="2000" b="1" i="0" dirty="0">
                <a:solidFill>
                  <a:srgbClr val="1E1E1E">
                    <a:alpha val="100000"/>
                  </a:srgbClr>
                </a:solidFill>
                <a:latin typeface="仿宋" panose="02010609060101010101" charset="-122"/>
                <a:ea typeface="仿宋" panose="02010609060101010101" charset="-122"/>
              </a:rPr>
              <a:t>。材料三</a:t>
            </a:r>
            <a:r>
              <a:rPr lang="zh-CN" altLang="en-US" sz="2000" b="1" i="0" dirty="0">
                <a:solidFill>
                  <a:srgbClr val="FF0000">
                    <a:alpha val="100000"/>
                  </a:srgbClr>
                </a:solidFill>
                <a:latin typeface="仿宋" panose="02010609060101010101" charset="-122"/>
                <a:ea typeface="仿宋" panose="02010609060101010101" charset="-122"/>
              </a:rPr>
              <a:t>爱臣太亲，必危其身；人臣太贵，必易主位。</a:t>
            </a:r>
            <a:endParaRPr lang="zh-CN" altLang="en-US" sz="2000" b="1" i="0" dirty="0">
              <a:solidFill>
                <a:srgbClr val="FF0000">
                  <a:alpha val="100000"/>
                </a:srgbClr>
              </a:solidFill>
              <a:latin typeface="仿宋" panose="02010609060101010101" charset="-122"/>
              <a:ea typeface="仿宋" panose="02010609060101010101" charset="-122"/>
            </a:endParaRPr>
          </a:p>
        </p:txBody>
      </p:sp>
      <p:sp>
        <p:nvSpPr>
          <p:cNvPr id="13" name="文本3"/>
          <p:cNvSpPr txBox="1"/>
          <p:nvPr/>
        </p:nvSpPr>
        <p:spPr>
          <a:xfrm>
            <a:off x="2394214" y="4188200"/>
            <a:ext cx="9606201" cy="2302654"/>
          </a:xfrm>
          <a:prstGeom prst="rect">
            <a:avLst/>
          </a:prstGeom>
          <a:noFill/>
        </p:spPr>
        <p:txBody>
          <a:bodyPr anchor="t"/>
          <a:lstStyle/>
          <a:p>
            <a:pPr marL="0" algn="l">
              <a:lnSpc>
                <a:spcPts val="2600"/>
              </a:lnSpc>
            </a:pPr>
            <a:r>
              <a:rPr lang="zh-CN" altLang="en-US" sz="2200" b="0" i="0" dirty="0">
                <a:solidFill>
                  <a:srgbClr val="000000">
                    <a:alpha val="100000"/>
                  </a:srgbClr>
                </a:solidFill>
                <a:latin typeface="黑体" panose="02010609060101010101" charset="-122"/>
                <a:ea typeface="黑体" panose="02010609060101010101" charset="-122"/>
              </a:rPr>
              <a:t>【参考答案】</a:t>
            </a:r>
            <a:endParaRPr lang="zh-CN" altLang="en-US" sz="2200" b="0" i="0" dirty="0">
              <a:solidFill>
                <a:srgbClr val="000000">
                  <a:alpha val="100000"/>
                </a:srgbClr>
              </a:solidFill>
              <a:latin typeface="黑体" panose="02010609060101010101" charset="-122"/>
              <a:ea typeface="黑体" panose="02010609060101010101" charset="-122"/>
            </a:endParaRPr>
          </a:p>
          <a:p>
            <a:pPr marL="0" algn="l">
              <a:lnSpc>
                <a:spcPts val="2600"/>
              </a:lnSpc>
            </a:pPr>
            <a:r>
              <a:rPr lang="zh-CN" altLang="en-US" sz="2200" b="0" i="0" dirty="0">
                <a:solidFill>
                  <a:srgbClr val="000000">
                    <a:alpha val="100000"/>
                  </a:srgbClr>
                </a:solidFill>
                <a:latin typeface="仿宋" panose="02010609060101010101" charset="-122"/>
                <a:ea typeface="仿宋" panose="02010609060101010101" charset="-122"/>
              </a:rPr>
              <a:t>①张居正多次训斥皇帝，缺少人臣之礼，影响了君主的威势（1分）</a:t>
            </a:r>
            <a:endParaRPr lang="zh-CN" altLang="en-US" sz="2200" b="0" i="0" dirty="0">
              <a:solidFill>
                <a:srgbClr val="000000">
                  <a:alpha val="100000"/>
                </a:srgbClr>
              </a:solidFill>
              <a:latin typeface="仿宋" panose="02010609060101010101" charset="-122"/>
              <a:ea typeface="仿宋" panose="02010609060101010101" charset="-122"/>
            </a:endParaRPr>
          </a:p>
          <a:p>
            <a:pPr marL="0" algn="l">
              <a:lnSpc>
                <a:spcPts val="2600"/>
              </a:lnSpc>
            </a:pPr>
            <a:r>
              <a:rPr lang="zh-CN" altLang="en-US" sz="2200" b="0" i="0" dirty="0">
                <a:solidFill>
                  <a:srgbClr val="000000">
                    <a:alpha val="100000"/>
                  </a:srgbClr>
                </a:solidFill>
                <a:latin typeface="仿宋" panose="02010609060101010101" charset="-122"/>
                <a:ea typeface="仿宋" panose="02010609060101010101" charset="-122"/>
              </a:rPr>
              <a:t>②张居正权威过重，对越界言论不知避让，影响了君主的地位和权力（1分）</a:t>
            </a:r>
            <a:endParaRPr lang="zh-CN" altLang="en-US" sz="2200" b="0" i="0" dirty="0">
              <a:solidFill>
                <a:srgbClr val="000000">
                  <a:alpha val="100000"/>
                </a:srgbClr>
              </a:solidFill>
              <a:latin typeface="仿宋" panose="02010609060101010101" charset="-122"/>
              <a:ea typeface="仿宋" panose="02010609060101010101" charset="-122"/>
            </a:endParaRPr>
          </a:p>
          <a:p>
            <a:pPr marL="0" algn="l">
              <a:lnSpc>
                <a:spcPts val="2600"/>
              </a:lnSpc>
            </a:pPr>
            <a:r>
              <a:rPr lang="zh-CN" altLang="en-US" sz="2200" b="0" i="0" dirty="0">
                <a:solidFill>
                  <a:srgbClr val="000000">
                    <a:alpha val="100000"/>
                  </a:srgbClr>
                </a:solidFill>
                <a:latin typeface="仿宋" panose="02010609060101010101" charset="-122"/>
                <a:ea typeface="仿宋" panose="02010609060101010101" charset="-122"/>
              </a:rPr>
              <a:t>③君主不能容忍权势过大的臣子，让其威胁君主。（1分）</a:t>
            </a:r>
            <a:endParaRPr lang="zh-CN" altLang="en-US" sz="2200" b="0" i="0" dirty="0">
              <a:solidFill>
                <a:srgbClr val="000000">
                  <a:alpha val="100000"/>
                </a:srgbClr>
              </a:solidFill>
              <a:latin typeface="仿宋" panose="02010609060101010101" charset="-122"/>
              <a:ea typeface="仿宋" panose="02010609060101010101" charset="-122"/>
            </a:endParaRPr>
          </a:p>
          <a:p>
            <a:pPr marL="0" algn="l">
              <a:lnSpc>
                <a:spcPts val="2600"/>
              </a:lnSpc>
            </a:pPr>
            <a:r>
              <a:rPr lang="zh-CN" altLang="en-US" sz="2200" b="0" i="0" dirty="0">
                <a:solidFill>
                  <a:srgbClr val="000000">
                    <a:alpha val="100000"/>
                  </a:srgbClr>
                </a:solidFill>
                <a:latin typeface="仿宋" panose="02010609060101010101" charset="-122"/>
                <a:ea typeface="仿宋" panose="02010609060101010101" charset="-122"/>
              </a:rPr>
              <a:t>（评分建议：一点1分意思对即可。如有其他答案，言之成理可酌情赋分。）</a:t>
            </a:r>
            <a:endParaRPr lang="zh-CN" altLang="en-US" sz="2200" b="0" i="0" dirty="0">
              <a:solidFill>
                <a:srgbClr val="000000">
                  <a:alpha val="100000"/>
                </a:srgbClr>
              </a:solidFill>
              <a:latin typeface="仿宋" panose="02010609060101010101" charset="-122"/>
              <a:ea typeface="仿宋" panose="02010609060101010101" charset="-122"/>
            </a:endParaRPr>
          </a:p>
          <a:p>
            <a:pPr marL="0" algn="l"/>
          </a:p>
        </p:txBody>
      </p:sp>
      <p:sp>
        <p:nvSpPr>
          <p:cNvPr id="14" name="文本4"/>
          <p:cNvSpPr txBox="1"/>
          <p:nvPr/>
        </p:nvSpPr>
        <p:spPr>
          <a:xfrm>
            <a:off x="344170" y="17780"/>
            <a:ext cx="2332355" cy="589280"/>
          </a:xfrm>
          <a:prstGeom prst="rect">
            <a:avLst/>
          </a:prstGeom>
          <a:noFill/>
        </p:spPr>
        <p:txBody>
          <a:bodyPr anchor="t"/>
          <a:lstStyle/>
          <a:p>
            <a:pPr marL="0" algn="l">
              <a:lnSpc>
                <a:spcPts val="2400"/>
              </a:lnSpc>
            </a:pPr>
            <a:r>
              <a:rPr lang="zh-CN" altLang="en-US" sz="2000" b="0" i="0" dirty="0">
                <a:solidFill>
                  <a:srgbClr val="FFFFFF">
                    <a:alpha val="100000"/>
                  </a:srgbClr>
                </a:solidFill>
                <a:latin typeface="黑体" panose="02010609060101010101" charset="-122"/>
                <a:ea typeface="黑体" panose="02010609060101010101" charset="-122"/>
              </a:rPr>
              <a:t>文言文阅读</a:t>
            </a:r>
            <a:endParaRPr lang="zh-CN" altLang="en-US" sz="2000" b="0" i="0" dirty="0">
              <a:solidFill>
                <a:srgbClr val="FFFFFF">
                  <a:alpha val="100000"/>
                </a:srgbClr>
              </a:solidFill>
              <a:latin typeface="黑体" panose="02010609060101010101" charset="-122"/>
              <a:ea typeface="黑体" panose="02010609060101010101" charset="-122"/>
            </a:endParaRPr>
          </a:p>
        </p:txBody>
      </p:sp>
      <p:sp>
        <p:nvSpPr>
          <p:cNvPr id="15" name="文本5"/>
          <p:cNvSpPr txBox="1"/>
          <p:nvPr/>
        </p:nvSpPr>
        <p:spPr>
          <a:xfrm>
            <a:off x="253927" y="1024252"/>
            <a:ext cx="2140382" cy="2761915"/>
          </a:xfrm>
          <a:prstGeom prst="rect">
            <a:avLst/>
          </a:prstGeom>
          <a:noFill/>
        </p:spPr>
        <p:txBody>
          <a:bodyPr anchor="t"/>
          <a:lstStyle/>
          <a:p>
            <a:pPr marL="0" algn="l">
              <a:lnSpc>
                <a:spcPts val="2800"/>
              </a:lnSpc>
            </a:pPr>
            <a:r>
              <a:rPr lang="zh-CN" altLang="en-US" sz="2400" b="0" i="0" dirty="0">
                <a:solidFill>
                  <a:srgbClr val="000000">
                    <a:alpha val="100000"/>
                  </a:srgbClr>
                </a:solidFill>
                <a:latin typeface="仿宋" panose="02010609060101010101" charset="-122"/>
                <a:ea typeface="仿宋" panose="02010609060101010101" charset="-122"/>
              </a:rPr>
              <a:t>14.根据三则材料，解释张居正最终“卒后蒙祸”、被抄家灭族的原因。（3分）</a:t>
            </a:r>
            <a:endParaRPr lang="zh-CN" altLang="en-US" sz="2400" b="0" i="0" dirty="0">
              <a:solidFill>
                <a:srgbClr val="000000">
                  <a:alpha val="100000"/>
                </a:srgbClr>
              </a:solidFill>
              <a:latin typeface="仿宋" panose="02010609060101010101" charset="-122"/>
              <a:ea typeface="仿宋" panose="02010609060101010101" charset="-122"/>
            </a:endParaRPr>
          </a:p>
          <a:p>
            <a:pPr marL="0" alg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1"/>
          <p:cNvPicPr>
            <a:picLocks noChangeAspect="1"/>
          </p:cNvPicPr>
          <p:nvPr/>
        </p:nvPicPr>
        <p:blipFill>
          <a:blip r:embed="rId1"/>
          <a:stretch>
            <a:fillRect/>
          </a:stretch>
        </p:blipFill>
        <p:spPr>
          <a:xfrm>
            <a:off x="838200" y="365125"/>
            <a:ext cx="9525" cy="9525"/>
          </a:xfrm>
          <a:prstGeom prst="rect">
            <a:avLst/>
          </a:prstGeom>
        </p:spPr>
      </p:pic>
      <p:sp>
        <p:nvSpPr>
          <p:cNvPr id="3" name="文本1"/>
          <p:cNvSpPr txBox="1"/>
          <p:nvPr/>
        </p:nvSpPr>
        <p:spPr>
          <a:xfrm>
            <a:off x="187960" y="872490"/>
            <a:ext cx="3966210" cy="896620"/>
          </a:xfrm>
          <a:prstGeom prst="rect">
            <a:avLst/>
          </a:prstGeom>
          <a:noFill/>
        </p:spPr>
        <p:txBody>
          <a:bodyPr anchor="t"/>
          <a:lstStyle/>
          <a:p>
            <a:pPr marL="0" algn="l">
              <a:lnSpc>
                <a:spcPts val="3300"/>
              </a:lnSpc>
            </a:pPr>
            <a:r>
              <a:rPr lang="zh-CN" altLang="en-US" sz="2800" b="1" i="0" dirty="0">
                <a:solidFill>
                  <a:srgbClr val="000000">
                    <a:alpha val="100000"/>
                  </a:srgbClr>
                </a:solidFill>
                <a:latin typeface="楷体" panose="02010609060101010101" charset="-122"/>
                <a:ea typeface="楷体" panose="02010609060101010101" charset="-122"/>
              </a:rPr>
              <a:t>探寻事件原因类简答题</a:t>
            </a:r>
            <a:endParaRPr lang="zh-CN" altLang="en-US" sz="2800" b="1" i="0" dirty="0">
              <a:solidFill>
                <a:srgbClr val="000000">
                  <a:alpha val="100000"/>
                </a:srgbClr>
              </a:solidFill>
              <a:latin typeface="楷体" panose="02010609060101010101" charset="-122"/>
              <a:ea typeface="楷体" panose="02010609060101010101" charset="-122"/>
            </a:endParaRPr>
          </a:p>
        </p:txBody>
      </p:sp>
      <p:sp>
        <p:nvSpPr>
          <p:cNvPr id="4" name="形状1"/>
          <p:cNvSpPr txBox="1"/>
          <p:nvPr/>
        </p:nvSpPr>
        <p:spPr>
          <a:xfrm>
            <a:off x="259715" y="1840865"/>
            <a:ext cx="3102610" cy="2740660"/>
          </a:xfrm>
          <a:prstGeom prst="rect">
            <a:avLst/>
          </a:prstGeom>
          <a:solidFill>
            <a:srgbClr val="FBE5D6">
              <a:alpha val="100000"/>
            </a:srgbClr>
          </a:solidFill>
          <a:ln w="12700">
            <a:solidFill>
              <a:srgbClr val="2F5597">
                <a:alpha val="100000"/>
              </a:srgbClr>
            </a:solidFill>
            <a:prstDash val="solid"/>
          </a:ln>
        </p:spPr>
        <p:txBody>
          <a:bodyPr anchor="ctr"/>
          <a:lstStyle/>
          <a:p>
            <a:pPr marL="0" algn="ctr"/>
          </a:p>
        </p:txBody>
      </p:sp>
      <p:sp>
        <p:nvSpPr>
          <p:cNvPr id="5" name="形状2"/>
          <p:cNvSpPr txBox="1"/>
          <p:nvPr/>
        </p:nvSpPr>
        <p:spPr>
          <a:xfrm>
            <a:off x="4957445" y="227330"/>
            <a:ext cx="6495415" cy="1870075"/>
          </a:xfrm>
          <a:prstGeom prst="rect">
            <a:avLst/>
          </a:prstGeom>
          <a:solidFill>
            <a:srgbClr val="DEEBF7">
              <a:alpha val="100000"/>
            </a:srgbClr>
          </a:solidFill>
          <a:ln w="12700">
            <a:solidFill>
              <a:srgbClr val="2F5597">
                <a:alpha val="100000"/>
              </a:srgbClr>
            </a:solidFill>
            <a:prstDash val="solid"/>
          </a:ln>
        </p:spPr>
        <p:txBody>
          <a:bodyPr anchor="ctr"/>
          <a:lstStyle/>
          <a:p>
            <a:pPr marL="0" algn="ctr"/>
          </a:p>
        </p:txBody>
      </p:sp>
      <p:sp>
        <p:nvSpPr>
          <p:cNvPr id="6" name="形状3"/>
          <p:cNvSpPr txBox="1"/>
          <p:nvPr/>
        </p:nvSpPr>
        <p:spPr>
          <a:xfrm>
            <a:off x="4768850" y="2392045"/>
            <a:ext cx="6959600" cy="2000885"/>
          </a:xfrm>
          <a:prstGeom prst="rect">
            <a:avLst/>
          </a:prstGeom>
          <a:solidFill>
            <a:srgbClr val="FFF2CC">
              <a:alpha val="100000"/>
            </a:srgbClr>
          </a:solidFill>
          <a:ln w="12700">
            <a:solidFill>
              <a:srgbClr val="2F5597">
                <a:alpha val="100000"/>
              </a:srgbClr>
            </a:solidFill>
            <a:prstDash val="solid"/>
          </a:ln>
        </p:spPr>
        <p:txBody>
          <a:bodyPr anchor="ctr"/>
          <a:lstStyle/>
          <a:p>
            <a:pPr marL="0" algn="ctr"/>
          </a:p>
        </p:txBody>
      </p:sp>
      <p:sp>
        <p:nvSpPr>
          <p:cNvPr id="7" name="形状4"/>
          <p:cNvSpPr txBox="1"/>
          <p:nvPr/>
        </p:nvSpPr>
        <p:spPr>
          <a:xfrm>
            <a:off x="4768850" y="4813935"/>
            <a:ext cx="5828665" cy="1869440"/>
          </a:xfrm>
          <a:prstGeom prst="rect">
            <a:avLst/>
          </a:prstGeom>
          <a:solidFill>
            <a:srgbClr val="FFFFFF">
              <a:alpha val="100000"/>
            </a:srgbClr>
          </a:solidFill>
          <a:ln w="12700">
            <a:solidFill>
              <a:srgbClr val="2F5597">
                <a:alpha val="100000"/>
              </a:srgbClr>
            </a:solidFill>
            <a:prstDash val="solid"/>
          </a:ln>
        </p:spPr>
        <p:txBody>
          <a:bodyPr anchor="ctr"/>
          <a:lstStyle/>
          <a:p>
            <a:pPr marL="0" algn="ctr"/>
          </a:p>
        </p:txBody>
      </p:sp>
      <p:sp>
        <p:nvSpPr>
          <p:cNvPr id="8" name="文本2"/>
          <p:cNvSpPr txBox="1"/>
          <p:nvPr/>
        </p:nvSpPr>
        <p:spPr>
          <a:xfrm>
            <a:off x="255905" y="1902460"/>
            <a:ext cx="3293110" cy="2820035"/>
          </a:xfrm>
          <a:prstGeom prst="rect">
            <a:avLst/>
          </a:prstGeom>
          <a:noFill/>
        </p:spPr>
        <p:txBody>
          <a:bodyPr anchor="t"/>
          <a:lstStyle/>
          <a:p>
            <a:pPr marL="0" algn="l">
              <a:lnSpc>
                <a:spcPts val="2800"/>
              </a:lnSpc>
            </a:pPr>
            <a:r>
              <a:rPr lang="zh-CN" altLang="en-US" sz="2400" b="0" i="0" dirty="0">
                <a:solidFill>
                  <a:srgbClr val="000000">
                    <a:alpha val="100000"/>
                  </a:srgbClr>
                </a:solidFill>
                <a:latin typeface="微软雅黑" panose="020B0503020204020204" charset="-122"/>
                <a:ea typeface="微软雅黑" panose="020B0503020204020204" charset="-122"/>
              </a:rPr>
              <a:t>就文言文中某一事件的结果，要求考生结合文本追溯原因。这一题型几乎适用所有类型的文言文本，应引起重视。</a:t>
            </a:r>
            <a:endParaRPr lang="zh-CN" altLang="en-US" sz="2400" b="0" i="0" dirty="0">
              <a:solidFill>
                <a:srgbClr val="000000">
                  <a:alpha val="100000"/>
                </a:srgbClr>
              </a:solidFill>
              <a:latin typeface="微软雅黑" panose="020B0503020204020204" charset="-122"/>
              <a:ea typeface="微软雅黑" panose="020B0503020204020204" charset="-122"/>
            </a:endParaRPr>
          </a:p>
        </p:txBody>
      </p:sp>
      <p:sp>
        <p:nvSpPr>
          <p:cNvPr id="9" name="文本3"/>
          <p:cNvSpPr txBox="1"/>
          <p:nvPr/>
        </p:nvSpPr>
        <p:spPr>
          <a:xfrm>
            <a:off x="4953635" y="249555"/>
            <a:ext cx="6686550" cy="1989455"/>
          </a:xfrm>
          <a:prstGeom prst="rect">
            <a:avLst/>
          </a:prstGeom>
          <a:noFill/>
        </p:spPr>
        <p:txBody>
          <a:bodyPr anchor="t"/>
          <a:lstStyle/>
          <a:p>
            <a:pPr marL="0" algn="l">
              <a:lnSpc>
                <a:spcPts val="2400"/>
              </a:lnSpc>
            </a:pPr>
            <a:r>
              <a:rPr lang="zh-CN" altLang="en-US" sz="2000" b="0" i="0" dirty="0">
                <a:solidFill>
                  <a:srgbClr val="000000">
                    <a:alpha val="100000"/>
                  </a:srgbClr>
                </a:solidFill>
                <a:latin typeface="微软雅黑" panose="020B0503020204020204" charset="-122"/>
                <a:ea typeface="微软雅黑" panose="020B0503020204020204" charset="-122"/>
              </a:rPr>
              <a:t>【示例</a:t>
            </a:r>
            <a:r>
              <a:rPr lang="zh-CN" altLang="en-US" sz="2000" b="0" i="0" dirty="0">
                <a:solidFill>
                  <a:srgbClr val="000000">
                    <a:alpha val="100000"/>
                  </a:srgbClr>
                </a:solidFill>
                <a:latin typeface="Arial" panose="020B0604020202020204"/>
                <a:ea typeface="Arial" panose="020B0604020202020204"/>
              </a:rPr>
              <a:t>1</a:t>
            </a:r>
            <a:r>
              <a:rPr lang="zh-CN" altLang="en-US" sz="2000" b="0" i="0" dirty="0">
                <a:solidFill>
                  <a:srgbClr val="000000">
                    <a:alpha val="100000"/>
                  </a:srgbClr>
                </a:solidFill>
                <a:latin typeface="微软雅黑" panose="020B0503020204020204" charset="-122"/>
                <a:ea typeface="微软雅黑" panose="020B0503020204020204" charset="-122"/>
              </a:rPr>
              <a:t>】</a:t>
            </a:r>
            <a:r>
              <a:rPr lang="zh-CN" altLang="en-US" sz="2000" b="0" i="0" dirty="0">
                <a:solidFill>
                  <a:srgbClr val="000000">
                    <a:alpha val="100000"/>
                  </a:srgbClr>
                </a:solidFill>
                <a:latin typeface="Arial" panose="020B0604020202020204"/>
                <a:ea typeface="Arial" panose="020B0604020202020204"/>
              </a:rPr>
              <a:t>2020</a:t>
            </a:r>
            <a:r>
              <a:rPr lang="zh-CN" altLang="en-US" sz="2000" b="0" i="0" dirty="0">
                <a:solidFill>
                  <a:srgbClr val="000000">
                    <a:alpha val="100000"/>
                  </a:srgbClr>
                </a:solidFill>
                <a:latin typeface="微软雅黑" panose="020B0503020204020204" charset="-122"/>
                <a:ea typeface="微软雅黑" panose="020B0503020204020204" charset="-122"/>
              </a:rPr>
              <a:t>年全国新高考</a:t>
            </a:r>
            <a:r>
              <a:rPr lang="zh-CN" altLang="en-US" sz="2000" b="0" i="0" dirty="0">
                <a:solidFill>
                  <a:srgbClr val="000000">
                    <a:alpha val="100000"/>
                  </a:srgbClr>
                </a:solidFill>
                <a:latin typeface="Arial" panose="020B0604020202020204"/>
                <a:ea typeface="Arial" panose="020B0604020202020204"/>
              </a:rPr>
              <a:t>|</a:t>
            </a:r>
            <a:r>
              <a:rPr lang="zh-CN" altLang="en-US" sz="2000" b="0" i="0" dirty="0">
                <a:solidFill>
                  <a:srgbClr val="000000">
                    <a:alpha val="100000"/>
                  </a:srgbClr>
                </a:solidFill>
                <a:latin typeface="微软雅黑" panose="020B0503020204020204" charset="-122"/>
                <a:ea typeface="微软雅黑" panose="020B0503020204020204" charset="-122"/>
              </a:rPr>
              <a:t>卷（山东卷）</a:t>
            </a:r>
            <a:r>
              <a:rPr lang="zh-CN" altLang="en-US" sz="2000" b="0" i="0" dirty="0">
                <a:solidFill>
                  <a:srgbClr val="000000">
                    <a:alpha val="100000"/>
                  </a:srgbClr>
                </a:solidFill>
                <a:latin typeface="Arial" panose="020B0604020202020204"/>
                <a:ea typeface="Arial" panose="020B0604020202020204"/>
              </a:rPr>
              <a:t>14.</a:t>
            </a:r>
            <a:r>
              <a:rPr lang="zh-CN" altLang="en-US" sz="2000" b="0" i="0" dirty="0">
                <a:solidFill>
                  <a:srgbClr val="000000">
                    <a:alpha val="100000"/>
                  </a:srgbClr>
                </a:solidFill>
                <a:latin typeface="微软雅黑" panose="020B0503020204020204" charset="-122"/>
                <a:ea typeface="微软雅黑" panose="020B0503020204020204" charset="-122"/>
              </a:rPr>
              <a:t>孙奇迷等为什么倡议凑集金钱教助左光斗</a:t>
            </a:r>
            <a:r>
              <a:rPr lang="zh-CN" altLang="en-US" sz="2000" b="0" i="0" dirty="0">
                <a:solidFill>
                  <a:srgbClr val="000000">
                    <a:alpha val="100000"/>
                  </a:srgbClr>
                </a:solidFill>
                <a:latin typeface="Arial" panose="020B0604020202020204"/>
                <a:ea typeface="Arial" panose="020B0604020202020204"/>
              </a:rPr>
              <a:t>?</a:t>
            </a:r>
            <a:r>
              <a:rPr lang="zh-CN" altLang="en-US" sz="2000" b="0" i="0" dirty="0">
                <a:solidFill>
                  <a:srgbClr val="000000">
                    <a:alpha val="100000"/>
                  </a:srgbClr>
                </a:solidFill>
                <a:latin typeface="微软雅黑" panose="020B0503020204020204" charset="-122"/>
                <a:ea typeface="微软雅黑" panose="020B0503020204020204" charset="-122"/>
              </a:rPr>
              <a:t>救助成功没有？请简要说明。（</a:t>
            </a:r>
            <a:r>
              <a:rPr lang="zh-CN" altLang="en-US" sz="2000" b="0" i="0" dirty="0">
                <a:solidFill>
                  <a:srgbClr val="000000">
                    <a:alpha val="100000"/>
                  </a:srgbClr>
                </a:solidFill>
                <a:latin typeface="Arial" panose="020B0604020202020204"/>
                <a:ea typeface="Arial" panose="020B0604020202020204"/>
              </a:rPr>
              <a:t>3</a:t>
            </a:r>
            <a:r>
              <a:rPr lang="zh-CN" altLang="en-US" sz="2000" b="0" i="0" dirty="0">
                <a:solidFill>
                  <a:srgbClr val="000000">
                    <a:alpha val="100000"/>
                  </a:srgbClr>
                </a:solidFill>
                <a:latin typeface="微软雅黑" panose="020B0503020204020204" charset="-122"/>
                <a:ea typeface="微软雅黑" panose="020B0503020204020204" charset="-122"/>
              </a:rPr>
              <a:t>分）</a:t>
            </a:r>
            <a:endParaRPr lang="zh-CN" altLang="en-US" sz="2000" b="0" i="0" dirty="0">
              <a:solidFill>
                <a:srgbClr val="000000">
                  <a:alpha val="100000"/>
                </a:srgbClr>
              </a:solidFill>
              <a:latin typeface="微软雅黑" panose="020B0503020204020204" charset="-122"/>
              <a:ea typeface="微软雅黑" panose="020B0503020204020204" charset="-122"/>
            </a:endParaRPr>
          </a:p>
          <a:p>
            <a:pPr marL="0" algn="l">
              <a:lnSpc>
                <a:spcPts val="2400"/>
              </a:lnSpc>
            </a:pPr>
            <a:r>
              <a:rPr lang="zh-CN" altLang="en-US" sz="2000" b="0" i="0" dirty="0">
                <a:solidFill>
                  <a:srgbClr val="000000">
                    <a:alpha val="100000"/>
                  </a:srgbClr>
                </a:solidFill>
                <a:latin typeface="微软雅黑" panose="020B0503020204020204" charset="-122"/>
                <a:ea typeface="微软雅黑" panose="020B0503020204020204" charset="-122"/>
              </a:rPr>
              <a:t>参考答案：</a:t>
            </a:r>
            <a:r>
              <a:rPr lang="zh-CN" altLang="en-US" sz="2000" b="0" i="0" dirty="0">
                <a:solidFill>
                  <a:srgbClr val="000000">
                    <a:alpha val="100000"/>
                  </a:srgbClr>
                </a:solidFill>
                <a:latin typeface="Arial" panose="020B0604020202020204"/>
                <a:ea typeface="Arial" panose="020B0604020202020204"/>
              </a:rPr>
              <a:t>14.</a:t>
            </a:r>
            <a:r>
              <a:rPr lang="zh-CN" altLang="en-US" sz="2000" b="0" i="0" dirty="0">
                <a:solidFill>
                  <a:srgbClr val="000000">
                    <a:alpha val="100000"/>
                  </a:srgbClr>
                </a:solidFill>
                <a:latin typeface="微软雅黑" panose="020B0503020204020204" charset="-122"/>
                <a:ea typeface="微软雅黑" panose="020B0503020204020204" charset="-122"/>
              </a:rPr>
              <a:t>第一问：左光牛对京都附近地区有思德。第二问：没有成功，在救助过程中左光斗被害。</a:t>
            </a:r>
            <a:endParaRPr lang="zh-CN" altLang="en-US" sz="2000" b="0" i="0" dirty="0">
              <a:solidFill>
                <a:srgbClr val="000000">
                  <a:alpha val="100000"/>
                </a:srgbClr>
              </a:solidFill>
              <a:latin typeface="微软雅黑" panose="020B0503020204020204" charset="-122"/>
              <a:ea typeface="微软雅黑" panose="020B0503020204020204" charset="-122"/>
            </a:endParaRPr>
          </a:p>
        </p:txBody>
      </p:sp>
      <p:sp>
        <p:nvSpPr>
          <p:cNvPr id="10" name="文本4"/>
          <p:cNvSpPr txBox="1"/>
          <p:nvPr/>
        </p:nvSpPr>
        <p:spPr>
          <a:xfrm>
            <a:off x="4953635" y="2444115"/>
            <a:ext cx="6962140" cy="2089785"/>
          </a:xfrm>
          <a:prstGeom prst="rect">
            <a:avLst/>
          </a:prstGeom>
          <a:noFill/>
        </p:spPr>
        <p:txBody>
          <a:bodyPr anchor="t"/>
          <a:lstStyle/>
          <a:p>
            <a:pPr marL="0" algn="l">
              <a:lnSpc>
                <a:spcPts val="2400"/>
              </a:lnSpc>
            </a:pPr>
            <a:r>
              <a:rPr lang="zh-CN" altLang="en-US" sz="2000" b="0" i="0" dirty="0">
                <a:solidFill>
                  <a:srgbClr val="000000">
                    <a:alpha val="100000"/>
                  </a:srgbClr>
                </a:solidFill>
                <a:latin typeface="微软雅黑" panose="020B0503020204020204" charset="-122"/>
                <a:ea typeface="微软雅黑" panose="020B0503020204020204" charset="-122"/>
              </a:rPr>
              <a:t>【示例</a:t>
            </a:r>
            <a:r>
              <a:rPr lang="zh-CN" altLang="en-US" sz="2000" b="0" i="0" dirty="0">
                <a:solidFill>
                  <a:srgbClr val="000000">
                    <a:alpha val="100000"/>
                  </a:srgbClr>
                </a:solidFill>
                <a:latin typeface="Arial" panose="020B0604020202020204"/>
                <a:ea typeface="Arial" panose="020B0604020202020204"/>
              </a:rPr>
              <a:t>2</a:t>
            </a:r>
            <a:r>
              <a:rPr lang="zh-CN" altLang="en-US" sz="2000" b="0" i="0" dirty="0">
                <a:solidFill>
                  <a:srgbClr val="000000">
                    <a:alpha val="100000"/>
                  </a:srgbClr>
                </a:solidFill>
                <a:latin typeface="微软雅黑" panose="020B0503020204020204" charset="-122"/>
                <a:ea typeface="微软雅黑" panose="020B0503020204020204" charset="-122"/>
              </a:rPr>
              <a:t>】</a:t>
            </a:r>
            <a:r>
              <a:rPr lang="zh-CN" altLang="en-US" sz="2000" b="0" i="0" dirty="0">
                <a:solidFill>
                  <a:srgbClr val="000000">
                    <a:alpha val="100000"/>
                  </a:srgbClr>
                </a:solidFill>
                <a:latin typeface="Arial" panose="020B0604020202020204"/>
                <a:ea typeface="Arial" panose="020B0604020202020204"/>
              </a:rPr>
              <a:t>2021</a:t>
            </a:r>
            <a:r>
              <a:rPr lang="zh-CN" altLang="en-US" sz="2000" b="0" i="0" dirty="0">
                <a:solidFill>
                  <a:srgbClr val="000000">
                    <a:alpha val="100000"/>
                  </a:srgbClr>
                </a:solidFill>
                <a:latin typeface="微软雅黑" panose="020B0503020204020204" charset="-122"/>
                <a:ea typeface="微软雅黑" panose="020B0503020204020204" charset="-122"/>
              </a:rPr>
              <a:t>年全国新高考</a:t>
            </a:r>
            <a:r>
              <a:rPr lang="zh-CN" altLang="en-US" sz="2000" b="0" i="0" dirty="0">
                <a:solidFill>
                  <a:srgbClr val="000000">
                    <a:alpha val="100000"/>
                  </a:srgbClr>
                </a:solidFill>
                <a:latin typeface="Arial" panose="020B0604020202020204"/>
                <a:ea typeface="Arial" panose="020B0604020202020204"/>
              </a:rPr>
              <a:t>|Ⅱ</a:t>
            </a:r>
            <a:r>
              <a:rPr lang="zh-CN" altLang="en-US" sz="2000" b="0" i="0" dirty="0">
                <a:solidFill>
                  <a:srgbClr val="000000">
                    <a:alpha val="100000"/>
                  </a:srgbClr>
                </a:solidFill>
                <a:latin typeface="微软雅黑" panose="020B0503020204020204" charset="-122"/>
                <a:ea typeface="微软雅黑" panose="020B0503020204020204" charset="-122"/>
              </a:rPr>
              <a:t>卷</a:t>
            </a:r>
            <a:r>
              <a:rPr lang="zh-CN" altLang="en-US" sz="2000" b="0" i="0" dirty="0">
                <a:solidFill>
                  <a:srgbClr val="000000">
                    <a:alpha val="100000"/>
                  </a:srgbClr>
                </a:solidFill>
                <a:latin typeface="Arial" panose="020B0604020202020204"/>
                <a:ea typeface="Arial" panose="020B0604020202020204"/>
              </a:rPr>
              <a:t>14.</a:t>
            </a:r>
            <a:r>
              <a:rPr lang="zh-CN" altLang="en-US" sz="2000" b="0" i="0" dirty="0">
                <a:solidFill>
                  <a:srgbClr val="000000">
                    <a:alpha val="100000"/>
                  </a:srgbClr>
                </a:solidFill>
                <a:latin typeface="微软雅黑" panose="020B0503020204020204" charset="-122"/>
                <a:ea typeface="微软雅黑" panose="020B0503020204020204" charset="-122"/>
              </a:rPr>
              <a:t>文中说到</a:t>
            </a:r>
            <a:r>
              <a:rPr lang="zh-CN" altLang="en-US" sz="2000" b="0" i="0" dirty="0">
                <a:solidFill>
                  <a:srgbClr val="000000">
                    <a:alpha val="100000"/>
                  </a:srgbClr>
                </a:solidFill>
                <a:latin typeface="Arial" panose="020B0604020202020204"/>
                <a:ea typeface="Arial" panose="020B0604020202020204"/>
              </a:rPr>
              <a:t>“</a:t>
            </a:r>
            <a:r>
              <a:rPr lang="zh-CN" altLang="en-US" sz="2000" b="0" i="0" dirty="0">
                <a:solidFill>
                  <a:srgbClr val="000000">
                    <a:alpha val="100000"/>
                  </a:srgbClr>
                </a:solidFill>
                <a:latin typeface="微软雅黑" panose="020B0503020204020204" charset="-122"/>
                <a:ea typeface="微软雅黑" panose="020B0503020204020204" charset="-122"/>
              </a:rPr>
              <a:t>边境之间，稍得休息</a:t>
            </a:r>
            <a:r>
              <a:rPr lang="zh-CN" altLang="en-US" sz="2000" b="0" i="0" dirty="0">
                <a:solidFill>
                  <a:srgbClr val="000000">
                    <a:alpha val="100000"/>
                  </a:srgbClr>
                </a:solidFill>
                <a:latin typeface="Arial" panose="020B0604020202020204"/>
                <a:ea typeface="Arial" panose="020B0604020202020204"/>
              </a:rPr>
              <a:t>”</a:t>
            </a:r>
            <a:r>
              <a:rPr lang="zh-CN" altLang="en-US" sz="2000" b="0" i="0" dirty="0">
                <a:solidFill>
                  <a:srgbClr val="000000">
                    <a:alpha val="100000"/>
                  </a:srgbClr>
                </a:solidFill>
                <a:latin typeface="微软雅黑" panose="020B0503020204020204" charset="-122"/>
                <a:ea typeface="微软雅黑" panose="020B0503020204020204" charset="-122"/>
              </a:rPr>
              <a:t>，具体原因是什么？请简要说明。（</a:t>
            </a:r>
            <a:r>
              <a:rPr lang="zh-CN" altLang="en-US" sz="2000" b="0" i="0" dirty="0">
                <a:solidFill>
                  <a:srgbClr val="000000">
                    <a:alpha val="100000"/>
                  </a:srgbClr>
                </a:solidFill>
                <a:latin typeface="Arial" panose="020B0604020202020204"/>
                <a:ea typeface="Arial" panose="020B0604020202020204"/>
              </a:rPr>
              <a:t>3</a:t>
            </a:r>
            <a:r>
              <a:rPr lang="zh-CN" altLang="en-US" sz="2000" b="0" i="0" dirty="0">
                <a:solidFill>
                  <a:srgbClr val="000000">
                    <a:alpha val="100000"/>
                  </a:srgbClr>
                </a:solidFill>
                <a:latin typeface="微软雅黑" panose="020B0503020204020204" charset="-122"/>
                <a:ea typeface="微软雅黑" panose="020B0503020204020204" charset="-122"/>
              </a:rPr>
              <a:t>分）</a:t>
            </a:r>
            <a:endParaRPr lang="zh-CN" altLang="en-US" sz="2000" b="0" i="0" dirty="0">
              <a:solidFill>
                <a:srgbClr val="000000">
                  <a:alpha val="100000"/>
                </a:srgbClr>
              </a:solidFill>
              <a:latin typeface="微软雅黑" panose="020B0503020204020204" charset="-122"/>
              <a:ea typeface="微软雅黑" panose="020B0503020204020204" charset="-122"/>
            </a:endParaRPr>
          </a:p>
          <a:p>
            <a:pPr marL="0" algn="l">
              <a:lnSpc>
                <a:spcPts val="2400"/>
              </a:lnSpc>
            </a:pPr>
            <a:r>
              <a:rPr lang="zh-CN" altLang="en-US" sz="2000" b="0" i="0" dirty="0">
                <a:solidFill>
                  <a:srgbClr val="000000">
                    <a:alpha val="100000"/>
                  </a:srgbClr>
                </a:solidFill>
                <a:latin typeface="微软雅黑" panose="020B0503020204020204" charset="-122"/>
                <a:ea typeface="微软雅黑" panose="020B0503020204020204" charset="-122"/>
              </a:rPr>
              <a:t>参考答案：后赵王石勒主动向租进示好</a:t>
            </a:r>
            <a:r>
              <a:rPr lang="zh-CN" altLang="en-US" sz="2000" b="0" i="0" dirty="0">
                <a:solidFill>
                  <a:srgbClr val="000000">
                    <a:alpha val="100000"/>
                  </a:srgbClr>
                </a:solidFill>
                <a:latin typeface="Arial" panose="020B0604020202020204"/>
                <a:ea typeface="Arial" panose="020B0604020202020204"/>
              </a:rPr>
              <a:t>(1</a:t>
            </a:r>
            <a:r>
              <a:rPr lang="zh-CN" altLang="en-US" sz="2000" b="0" i="0" dirty="0">
                <a:solidFill>
                  <a:srgbClr val="000000">
                    <a:alpha val="100000"/>
                  </a:srgbClr>
                </a:solidFill>
                <a:latin typeface="微软雅黑" panose="020B0503020204020204" charset="-122"/>
                <a:ea typeface="微软雅黑" panose="020B0503020204020204" charset="-122"/>
              </a:rPr>
              <a:t>分），祖速允许双方贸易</a:t>
            </a:r>
            <a:r>
              <a:rPr lang="zh-CN" altLang="en-US" sz="2000" b="0" i="0" dirty="0">
                <a:solidFill>
                  <a:srgbClr val="000000">
                    <a:alpha val="100000"/>
                  </a:srgbClr>
                </a:solidFill>
                <a:latin typeface="Arial" panose="020B0604020202020204"/>
                <a:ea typeface="Arial" panose="020B0604020202020204"/>
              </a:rPr>
              <a:t>(1</a:t>
            </a:r>
            <a:r>
              <a:rPr lang="zh-CN" altLang="en-US" sz="2000" b="0" i="0" dirty="0">
                <a:solidFill>
                  <a:srgbClr val="000000">
                    <a:alpha val="100000"/>
                  </a:srgbClr>
                </a:solidFill>
                <a:latin typeface="微软雅黑" panose="020B0503020204020204" charset="-122"/>
                <a:ea typeface="微软雅黑" panose="020B0503020204020204" charset="-122"/>
              </a:rPr>
              <a:t>分</a:t>
            </a:r>
            <a:r>
              <a:rPr lang="zh-CN" altLang="en-US" sz="2000" b="0" i="0" dirty="0">
                <a:solidFill>
                  <a:srgbClr val="000000">
                    <a:alpha val="100000"/>
                  </a:srgbClr>
                </a:solidFill>
                <a:latin typeface="Arial" panose="020B0604020202020204"/>
                <a:ea typeface="Arial" panose="020B0604020202020204"/>
              </a:rPr>
              <a:t>)</a:t>
            </a:r>
            <a:r>
              <a:rPr lang="zh-CN" altLang="en-US" sz="2000" b="0" i="0" dirty="0">
                <a:solidFill>
                  <a:srgbClr val="000000">
                    <a:alpha val="100000"/>
                  </a:srgbClr>
                </a:solidFill>
                <a:latin typeface="微软雅黑" panose="020B0503020204020204" charset="-122"/>
                <a:ea typeface="微软雅黑" panose="020B0503020204020204" charset="-122"/>
              </a:rPr>
              <a:t>，并禁止诸将慢暴后赵百姓（</a:t>
            </a:r>
            <a:r>
              <a:rPr lang="zh-CN" altLang="en-US" sz="2000" b="0" i="0" dirty="0">
                <a:solidFill>
                  <a:srgbClr val="000000">
                    <a:alpha val="100000"/>
                  </a:srgbClr>
                </a:solidFill>
                <a:latin typeface="Arial" panose="020B0604020202020204"/>
                <a:ea typeface="Arial" panose="020B0604020202020204"/>
              </a:rPr>
              <a:t>1</a:t>
            </a:r>
            <a:r>
              <a:rPr lang="zh-CN" altLang="en-US" sz="2000" b="0" i="0" dirty="0">
                <a:solidFill>
                  <a:srgbClr val="000000">
                    <a:alpha val="100000"/>
                  </a:srgbClr>
                </a:solidFill>
                <a:latin typeface="微软雅黑" panose="020B0503020204020204" charset="-122"/>
                <a:ea typeface="微软雅黑" panose="020B0503020204020204" charset="-122"/>
              </a:rPr>
              <a:t>分）。</a:t>
            </a:r>
            <a:endParaRPr lang="zh-CN" altLang="en-US" sz="2000" b="0" i="0" dirty="0">
              <a:solidFill>
                <a:srgbClr val="000000">
                  <a:alpha val="100000"/>
                </a:srgbClr>
              </a:solidFill>
              <a:latin typeface="微软雅黑" panose="020B0503020204020204" charset="-122"/>
              <a:ea typeface="微软雅黑" panose="020B0503020204020204" charset="-122"/>
            </a:endParaRPr>
          </a:p>
        </p:txBody>
      </p:sp>
      <p:sp>
        <p:nvSpPr>
          <p:cNvPr id="11" name="文本5"/>
          <p:cNvSpPr txBox="1"/>
          <p:nvPr/>
        </p:nvSpPr>
        <p:spPr>
          <a:xfrm>
            <a:off x="4730096" y="4787456"/>
            <a:ext cx="5907405" cy="1923415"/>
          </a:xfrm>
          <a:prstGeom prst="rect">
            <a:avLst/>
          </a:prstGeom>
          <a:noFill/>
        </p:spPr>
        <p:txBody>
          <a:bodyPr anchor="t"/>
          <a:lstStyle/>
          <a:p>
            <a:pPr marL="0" algn="l">
              <a:lnSpc>
                <a:spcPts val="2400"/>
              </a:lnSpc>
            </a:pPr>
            <a:r>
              <a:rPr lang="zh-CN" altLang="en-US" sz="2000" b="0" i="0" dirty="0">
                <a:solidFill>
                  <a:srgbClr val="000000">
                    <a:alpha val="100000"/>
                  </a:srgbClr>
                </a:solidFill>
                <a:latin typeface="微软雅黑" panose="020B0503020204020204" charset="-122"/>
                <a:ea typeface="微软雅黑" panose="020B0503020204020204" charset="-122"/>
              </a:rPr>
              <a:t>【示例</a:t>
            </a:r>
            <a:r>
              <a:rPr lang="zh-CN" altLang="en-US" sz="2000" b="0" i="0" dirty="0">
                <a:solidFill>
                  <a:srgbClr val="000000">
                    <a:alpha val="100000"/>
                  </a:srgbClr>
                </a:solidFill>
                <a:latin typeface="Arial" panose="020B0604020202020204"/>
                <a:ea typeface="Arial" panose="020B0604020202020204"/>
              </a:rPr>
              <a:t>3</a:t>
            </a:r>
            <a:r>
              <a:rPr lang="zh-CN" altLang="en-US" sz="2000" b="0" i="0" dirty="0">
                <a:solidFill>
                  <a:srgbClr val="000000">
                    <a:alpha val="100000"/>
                  </a:srgbClr>
                </a:solidFill>
                <a:latin typeface="微软雅黑" panose="020B0503020204020204" charset="-122"/>
                <a:ea typeface="微软雅黑" panose="020B0503020204020204" charset="-122"/>
              </a:rPr>
              <a:t>】</a:t>
            </a:r>
            <a:r>
              <a:rPr lang="zh-CN" altLang="en-US" sz="2000" b="0" i="0" dirty="0">
                <a:solidFill>
                  <a:srgbClr val="000000">
                    <a:alpha val="100000"/>
                  </a:srgbClr>
                </a:solidFill>
                <a:latin typeface="Arial" panose="020B0604020202020204"/>
                <a:ea typeface="Arial" panose="020B0604020202020204"/>
              </a:rPr>
              <a:t>2023</a:t>
            </a:r>
            <a:r>
              <a:rPr lang="zh-CN" altLang="en-US" sz="2000" b="0" i="0" dirty="0">
                <a:solidFill>
                  <a:srgbClr val="000000">
                    <a:alpha val="100000"/>
                  </a:srgbClr>
                </a:solidFill>
                <a:latin typeface="微软雅黑" panose="020B0503020204020204" charset="-122"/>
                <a:ea typeface="微软雅黑" panose="020B0503020204020204" charset="-122"/>
              </a:rPr>
              <a:t>高考新课标</a:t>
            </a:r>
            <a:r>
              <a:rPr lang="zh-CN" altLang="en-US" sz="2000" b="0" i="0" dirty="0">
                <a:solidFill>
                  <a:srgbClr val="000000">
                    <a:alpha val="100000"/>
                  </a:srgbClr>
                </a:solidFill>
                <a:latin typeface="Arial" panose="020B0604020202020204"/>
                <a:ea typeface="Arial" panose="020B0604020202020204"/>
              </a:rPr>
              <a:t>IⅡ</a:t>
            </a:r>
            <a:r>
              <a:rPr lang="zh-CN" altLang="en-US" sz="2000" b="0" i="0" dirty="0">
                <a:solidFill>
                  <a:srgbClr val="000000">
                    <a:alpha val="100000"/>
                  </a:srgbClr>
                </a:solidFill>
                <a:latin typeface="微软雅黑" panose="020B0503020204020204" charset="-122"/>
                <a:ea typeface="微软雅黑" panose="020B0503020204020204" charset="-122"/>
              </a:rPr>
              <a:t>卷</a:t>
            </a:r>
            <a:r>
              <a:rPr lang="zh-CN" altLang="en-US" sz="2000" b="0" i="0" dirty="0">
                <a:solidFill>
                  <a:srgbClr val="000000">
                    <a:alpha val="100000"/>
                  </a:srgbClr>
                </a:solidFill>
                <a:latin typeface="Arial" panose="020B0604020202020204"/>
                <a:ea typeface="Arial" panose="020B0604020202020204"/>
              </a:rPr>
              <a:t>14.</a:t>
            </a:r>
            <a:r>
              <a:rPr lang="zh-CN" altLang="en-US" sz="2000" b="0" i="0" dirty="0">
                <a:solidFill>
                  <a:srgbClr val="000000">
                    <a:alpha val="100000"/>
                  </a:srgbClr>
                </a:solidFill>
                <a:latin typeface="微软雅黑" panose="020B0503020204020204" charset="-122"/>
                <a:ea typeface="微软雅黑" panose="020B0503020204020204" charset="-122"/>
              </a:rPr>
              <a:t>材料二中，李靖认为淝水之战符坚失败的原因有哪些</a:t>
            </a:r>
            <a:r>
              <a:rPr lang="zh-CN" altLang="en-US" sz="2000" b="0" i="0" dirty="0">
                <a:solidFill>
                  <a:srgbClr val="000000">
                    <a:alpha val="100000"/>
                  </a:srgbClr>
                </a:solidFill>
                <a:latin typeface="Arial" panose="020B0604020202020204"/>
                <a:ea typeface="Arial" panose="020B0604020202020204"/>
              </a:rPr>
              <a:t>?</a:t>
            </a:r>
            <a:r>
              <a:rPr lang="zh-CN" altLang="en-US" sz="2000" b="0" i="0" dirty="0">
                <a:solidFill>
                  <a:srgbClr val="000000">
                    <a:alpha val="100000"/>
                  </a:srgbClr>
                </a:solidFill>
                <a:latin typeface="微软雅黑" panose="020B0503020204020204" charset="-122"/>
                <a:ea typeface="微软雅黑" panose="020B0503020204020204" charset="-122"/>
              </a:rPr>
              <a:t>（</a:t>
            </a:r>
            <a:r>
              <a:rPr lang="zh-CN" altLang="en-US" sz="2000" b="0" i="0" dirty="0">
                <a:solidFill>
                  <a:srgbClr val="000000">
                    <a:alpha val="100000"/>
                  </a:srgbClr>
                </a:solidFill>
                <a:latin typeface="Arial" panose="020B0604020202020204"/>
                <a:ea typeface="Arial" panose="020B0604020202020204"/>
              </a:rPr>
              <a:t>3</a:t>
            </a:r>
            <a:r>
              <a:rPr lang="zh-CN" altLang="en-US" sz="2000" b="0" i="0" dirty="0">
                <a:solidFill>
                  <a:srgbClr val="000000">
                    <a:alpha val="100000"/>
                  </a:srgbClr>
                </a:solidFill>
                <a:latin typeface="微软雅黑" panose="020B0503020204020204" charset="-122"/>
                <a:ea typeface="微软雅黑" panose="020B0503020204020204" charset="-122"/>
              </a:rPr>
              <a:t>分）参考答案：①为基容垂所陷害</a:t>
            </a:r>
            <a:r>
              <a:rPr lang="zh-CN" altLang="en-US" sz="2000" b="0" i="0" dirty="0">
                <a:solidFill>
                  <a:srgbClr val="000000">
                    <a:alpha val="100000"/>
                  </a:srgbClr>
                </a:solidFill>
                <a:latin typeface="Arial" panose="020B0604020202020204"/>
                <a:ea typeface="Arial" panose="020B0604020202020204"/>
              </a:rPr>
              <a:t>2</a:t>
            </a:r>
            <a:r>
              <a:rPr lang="zh-CN" altLang="en-US" sz="2000" b="0" i="0" dirty="0">
                <a:solidFill>
                  <a:srgbClr val="000000">
                    <a:alpha val="100000"/>
                  </a:srgbClr>
                </a:solidFill>
                <a:latin typeface="微软雅黑" panose="020B0503020204020204" charset="-122"/>
                <a:ea typeface="微软雅黑" panose="020B0503020204020204" charset="-122"/>
              </a:rPr>
              <a:t>用兵能合不能分。评分参考：答出一点给</a:t>
            </a:r>
            <a:r>
              <a:rPr lang="zh-CN" altLang="en-US" sz="2000" b="0" i="0" dirty="0">
                <a:solidFill>
                  <a:srgbClr val="000000">
                    <a:alpha val="100000"/>
                  </a:srgbClr>
                </a:solidFill>
                <a:latin typeface="Arial" panose="020B0604020202020204"/>
                <a:ea typeface="Arial" panose="020B0604020202020204"/>
              </a:rPr>
              <a:t>1</a:t>
            </a:r>
            <a:r>
              <a:rPr lang="zh-CN" altLang="en-US" sz="2000" b="0" i="0" dirty="0">
                <a:solidFill>
                  <a:srgbClr val="000000">
                    <a:alpha val="100000"/>
                  </a:srgbClr>
                </a:solidFill>
                <a:latin typeface="微软雅黑" panose="020B0503020204020204" charset="-122"/>
                <a:ea typeface="微软雅黑" panose="020B0503020204020204" charset="-122"/>
              </a:rPr>
              <a:t>分，答出两点给</a:t>
            </a:r>
            <a:r>
              <a:rPr lang="zh-CN" altLang="en-US" sz="2000" b="0" i="0" dirty="0">
                <a:solidFill>
                  <a:srgbClr val="000000">
                    <a:alpha val="100000"/>
                  </a:srgbClr>
                </a:solidFill>
                <a:latin typeface="Arial" panose="020B0604020202020204"/>
                <a:ea typeface="Arial" panose="020B0604020202020204"/>
              </a:rPr>
              <a:t>3</a:t>
            </a:r>
            <a:r>
              <a:rPr lang="zh-CN" altLang="en-US" sz="2000" b="0" i="0" dirty="0">
                <a:solidFill>
                  <a:srgbClr val="000000">
                    <a:alpha val="100000"/>
                  </a:srgbClr>
                </a:solidFill>
                <a:latin typeface="微软雅黑" panose="020B0503020204020204" charset="-122"/>
                <a:ea typeface="微软雅黑" panose="020B0503020204020204" charset="-122"/>
              </a:rPr>
              <a:t>分，意思对即可。</a:t>
            </a:r>
            <a:endParaRPr lang="zh-CN" altLang="en-US" sz="2000" b="0" i="0" dirty="0">
              <a:solidFill>
                <a:srgbClr val="000000">
                  <a:alpha val="100000"/>
                </a:srgbClr>
              </a:solidFill>
              <a:latin typeface="微软雅黑" panose="020B0503020204020204" charset="-122"/>
              <a:ea typeface="微软雅黑" panose="020B0503020204020204"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1"/>
          <p:cNvPicPr>
            <a:picLocks noChangeAspect="1"/>
          </p:cNvPicPr>
          <p:nvPr/>
        </p:nvPicPr>
        <p:blipFill>
          <a:blip r:embed="rId1"/>
          <a:stretch>
            <a:fillRect/>
          </a:stretch>
        </p:blipFill>
        <p:spPr>
          <a:xfrm>
            <a:off x="838200" y="365125"/>
            <a:ext cx="9525" cy="9525"/>
          </a:xfrm>
          <a:prstGeom prst="rect">
            <a:avLst/>
          </a:prstGeom>
        </p:spPr>
      </p:pic>
      <p:sp>
        <p:nvSpPr>
          <p:cNvPr id="3" name="文本1"/>
          <p:cNvSpPr txBox="1"/>
          <p:nvPr/>
        </p:nvSpPr>
        <p:spPr>
          <a:xfrm>
            <a:off x="2682240" y="121390"/>
            <a:ext cx="6286500" cy="650875"/>
          </a:xfrm>
          <a:prstGeom prst="rect">
            <a:avLst/>
          </a:prstGeom>
          <a:noFill/>
        </p:spPr>
        <p:txBody>
          <a:bodyPr anchor="t"/>
          <a:lstStyle/>
          <a:p>
            <a:pPr marL="0" algn="l">
              <a:lnSpc>
                <a:spcPts val="2800"/>
              </a:lnSpc>
            </a:pPr>
            <a:r>
              <a:rPr lang="zh-CN" altLang="en-US" sz="2400" b="1" i="0" dirty="0">
                <a:solidFill>
                  <a:srgbClr val="FF0000">
                    <a:alpha val="100000"/>
                  </a:srgbClr>
                </a:solidFill>
                <a:latin typeface="楷体" panose="02010609060101010101" charset="-122"/>
                <a:ea typeface="楷体" panose="02010609060101010101" charset="-122"/>
              </a:rPr>
              <a:t>文言主观题答题技巧归纳</a:t>
            </a:r>
            <a:endParaRPr lang="zh-CN" altLang="en-US" sz="2400" b="1" i="0" dirty="0">
              <a:solidFill>
                <a:srgbClr val="FF0000">
                  <a:alpha val="100000"/>
                </a:srgbClr>
              </a:solidFill>
              <a:latin typeface="楷体" panose="02010609060101010101" charset="-122"/>
              <a:ea typeface="楷体" panose="02010609060101010101" charset="-122"/>
            </a:endParaRPr>
          </a:p>
        </p:txBody>
      </p:sp>
      <p:sp>
        <p:nvSpPr>
          <p:cNvPr id="4" name="形状1"/>
          <p:cNvSpPr txBox="1"/>
          <p:nvPr/>
        </p:nvSpPr>
        <p:spPr>
          <a:xfrm>
            <a:off x="3138805" y="755650"/>
            <a:ext cx="5349240" cy="1926590"/>
          </a:xfrm>
          <a:prstGeom prst="roundRect">
            <a:avLst/>
          </a:prstGeom>
          <a:solidFill>
            <a:srgbClr val="FBE5D6">
              <a:alpha val="100000"/>
            </a:srgbClr>
          </a:solidFill>
          <a:ln w="12700">
            <a:solidFill>
              <a:srgbClr val="2F5597">
                <a:alpha val="100000"/>
              </a:srgbClr>
            </a:solidFill>
            <a:prstDash val="solid"/>
            <a:headEnd type="none" w="med" len="med"/>
            <a:tailEnd type="none" w="med" len="med"/>
          </a:ln>
        </p:spPr>
        <p:txBody>
          <a:bodyPr anchor="ctr"/>
          <a:lstStyle/>
          <a:p>
            <a:pPr marL="0" algn="ctr"/>
          </a:p>
        </p:txBody>
      </p:sp>
      <p:sp>
        <p:nvSpPr>
          <p:cNvPr id="5" name="形状2"/>
          <p:cNvSpPr txBox="1"/>
          <p:nvPr/>
        </p:nvSpPr>
        <p:spPr>
          <a:xfrm>
            <a:off x="25400" y="2902585"/>
            <a:ext cx="12166600" cy="3305810"/>
          </a:xfrm>
          <a:prstGeom prst="roundRect">
            <a:avLst/>
          </a:prstGeom>
          <a:solidFill>
            <a:srgbClr val="DEEBF7">
              <a:alpha val="100000"/>
            </a:srgbClr>
          </a:solidFill>
          <a:ln w="12700">
            <a:solidFill>
              <a:srgbClr val="2F5597">
                <a:alpha val="100000"/>
              </a:srgbClr>
            </a:solidFill>
            <a:prstDash val="solid"/>
            <a:headEnd type="none" w="med" len="med"/>
            <a:tailEnd type="none" w="med" len="med"/>
          </a:ln>
        </p:spPr>
        <p:txBody>
          <a:bodyPr anchor="ctr"/>
          <a:lstStyle/>
          <a:p>
            <a:pPr marL="0" algn="ctr"/>
          </a:p>
        </p:txBody>
      </p:sp>
      <p:sp>
        <p:nvSpPr>
          <p:cNvPr id="6" name="文本2"/>
          <p:cNvSpPr txBox="1"/>
          <p:nvPr/>
        </p:nvSpPr>
        <p:spPr>
          <a:xfrm>
            <a:off x="3353438" y="897893"/>
            <a:ext cx="5139928" cy="1659880"/>
          </a:xfrm>
          <a:prstGeom prst="rect">
            <a:avLst/>
          </a:prstGeom>
          <a:noFill/>
        </p:spPr>
        <p:txBody>
          <a:bodyPr anchor="t"/>
          <a:lstStyle/>
          <a:p>
            <a:pPr marL="0" algn="l">
              <a:lnSpc>
                <a:spcPts val="2800"/>
              </a:lnSpc>
            </a:pPr>
            <a:r>
              <a:rPr lang="zh-CN" altLang="en-US" sz="2400" b="0" i="0" dirty="0">
                <a:solidFill>
                  <a:srgbClr val="000000">
                    <a:alpha val="100000"/>
                  </a:srgbClr>
                </a:solidFill>
                <a:latin typeface="楷体" panose="02010609060101010101" charset="-122"/>
                <a:ea typeface="楷体" panose="02010609060101010101" charset="-122"/>
              </a:rPr>
              <a:t>一、审题干，看要求，找对应区域</a:t>
            </a:r>
            <a:endParaRPr lang="zh-CN" altLang="en-US" sz="2400" b="0" i="0" dirty="0">
              <a:solidFill>
                <a:srgbClr val="000000">
                  <a:alpha val="100000"/>
                </a:srgbClr>
              </a:solidFill>
              <a:latin typeface="楷体" panose="02010609060101010101" charset="-122"/>
              <a:ea typeface="楷体" panose="02010609060101010101" charset="-122"/>
            </a:endParaRPr>
          </a:p>
          <a:p>
            <a:pPr marL="0" algn="l">
              <a:lnSpc>
                <a:spcPts val="2800"/>
              </a:lnSpc>
            </a:pPr>
            <a:r>
              <a:rPr lang="zh-CN" altLang="en-US" sz="2400" b="0" i="0" dirty="0">
                <a:solidFill>
                  <a:srgbClr val="000000">
                    <a:alpha val="100000"/>
                  </a:srgbClr>
                </a:solidFill>
                <a:latin typeface="楷体" panose="02010609060101010101" charset="-122"/>
                <a:ea typeface="楷体" panose="02010609060101010101" charset="-122"/>
              </a:rPr>
              <a:t>二、扣文本，细思量，读懂是王道</a:t>
            </a:r>
            <a:endParaRPr lang="zh-CN" altLang="en-US" sz="2400" b="0" i="0" dirty="0">
              <a:solidFill>
                <a:srgbClr val="000000">
                  <a:alpha val="100000"/>
                </a:srgbClr>
              </a:solidFill>
              <a:latin typeface="楷体" panose="02010609060101010101" charset="-122"/>
              <a:ea typeface="楷体" panose="02010609060101010101" charset="-122"/>
            </a:endParaRPr>
          </a:p>
          <a:p>
            <a:pPr marL="0" algn="l">
              <a:lnSpc>
                <a:spcPts val="2800"/>
              </a:lnSpc>
            </a:pPr>
            <a:r>
              <a:rPr lang="zh-CN" altLang="en-US" sz="2400" b="0" i="0" dirty="0">
                <a:solidFill>
                  <a:srgbClr val="000000">
                    <a:alpha val="100000"/>
                  </a:srgbClr>
                </a:solidFill>
                <a:latin typeface="楷体" panose="02010609060101010101" charset="-122"/>
                <a:ea typeface="楷体" panose="02010609060101010101" charset="-122"/>
              </a:rPr>
              <a:t>三、细梳理，抓关键，要条分缕析</a:t>
            </a:r>
            <a:endParaRPr lang="zh-CN" altLang="en-US" sz="2400" b="0" i="0" dirty="0">
              <a:solidFill>
                <a:srgbClr val="000000">
                  <a:alpha val="100000"/>
                </a:srgbClr>
              </a:solidFill>
              <a:latin typeface="楷体" panose="02010609060101010101" charset="-122"/>
              <a:ea typeface="楷体" panose="02010609060101010101" charset="-122"/>
            </a:endParaRPr>
          </a:p>
          <a:p>
            <a:pPr marL="0" algn="l">
              <a:lnSpc>
                <a:spcPts val="2800"/>
              </a:lnSpc>
            </a:pPr>
            <a:r>
              <a:rPr lang="zh-CN" altLang="en-US" sz="2400" b="0" i="0" dirty="0">
                <a:solidFill>
                  <a:srgbClr val="000000">
                    <a:alpha val="100000"/>
                  </a:srgbClr>
                </a:solidFill>
                <a:latin typeface="楷体" panose="02010609060101010101" charset="-122"/>
                <a:ea typeface="楷体" panose="02010609060101010101" charset="-122"/>
              </a:rPr>
              <a:t>四、依原文，得观点，转换自己语言</a:t>
            </a:r>
            <a:endParaRPr lang="zh-CN" altLang="en-US" sz="2400" b="0" i="0" dirty="0">
              <a:solidFill>
                <a:srgbClr val="000000">
                  <a:alpha val="100000"/>
                </a:srgbClr>
              </a:solidFill>
              <a:latin typeface="楷体" panose="02010609060101010101" charset="-122"/>
              <a:ea typeface="楷体" panose="02010609060101010101" charset="-122"/>
            </a:endParaRPr>
          </a:p>
        </p:txBody>
      </p:sp>
      <p:sp>
        <p:nvSpPr>
          <p:cNvPr id="7" name="文本3"/>
          <p:cNvSpPr txBox="1"/>
          <p:nvPr/>
        </p:nvSpPr>
        <p:spPr>
          <a:xfrm>
            <a:off x="95885" y="2902585"/>
            <a:ext cx="11894820" cy="3129280"/>
          </a:xfrm>
          <a:prstGeom prst="rect">
            <a:avLst/>
          </a:prstGeom>
          <a:noFill/>
        </p:spPr>
        <p:txBody>
          <a:bodyPr anchor="t"/>
          <a:lstStyle/>
          <a:p>
            <a:pPr marL="0" algn="l">
              <a:lnSpc>
                <a:spcPts val="2800"/>
              </a:lnSpc>
            </a:pPr>
            <a:r>
              <a:rPr lang="zh-CN" altLang="en-US" sz="2000" b="1" i="0" dirty="0">
                <a:solidFill>
                  <a:srgbClr val="000000">
                    <a:alpha val="100000"/>
                  </a:srgbClr>
                </a:solidFill>
                <a:latin typeface="楷体" panose="02010609060101010101" charset="-122"/>
                <a:ea typeface="楷体" panose="02010609060101010101" charset="-122"/>
              </a:rPr>
              <a:t>文言主观题原因类答题方法总结概括</a:t>
            </a:r>
            <a:endParaRPr lang="zh-CN" altLang="en-US" sz="2000" b="1" i="0" dirty="0">
              <a:solidFill>
                <a:srgbClr val="000000">
                  <a:alpha val="100000"/>
                </a:srgbClr>
              </a:solidFill>
              <a:latin typeface="楷体" panose="02010609060101010101" charset="-122"/>
              <a:ea typeface="楷体" panose="02010609060101010101" charset="-122"/>
            </a:endParaRPr>
          </a:p>
          <a:p>
            <a:pPr marL="0" algn="l">
              <a:lnSpc>
                <a:spcPts val="2800"/>
              </a:lnSpc>
            </a:pPr>
            <a:r>
              <a:rPr lang="zh-CN" altLang="en-US" sz="2000" b="1" i="0" dirty="0">
                <a:solidFill>
                  <a:srgbClr val="000000">
                    <a:alpha val="100000"/>
                  </a:srgbClr>
                </a:solidFill>
                <a:latin typeface="楷体" panose="02010609060101010101" charset="-122"/>
                <a:ea typeface="楷体" panose="02010609060101010101" charset="-122"/>
              </a:rPr>
              <a:t>【速解技法】“追本溯源”分析原因</a:t>
            </a:r>
            <a:endParaRPr lang="zh-CN" altLang="en-US" sz="2000" b="1" i="0" dirty="0">
              <a:solidFill>
                <a:srgbClr val="000000">
                  <a:alpha val="100000"/>
                </a:srgbClr>
              </a:solidFill>
              <a:latin typeface="楷体" panose="02010609060101010101" charset="-122"/>
              <a:ea typeface="楷体" panose="02010609060101010101" charset="-122"/>
            </a:endParaRPr>
          </a:p>
          <a:p>
            <a:pPr marL="0" algn="l">
              <a:lnSpc>
                <a:spcPts val="2800"/>
              </a:lnSpc>
            </a:pPr>
            <a:r>
              <a:rPr lang="zh-CN" altLang="en-US" sz="2000" b="1" i="0" dirty="0">
                <a:solidFill>
                  <a:srgbClr val="000000">
                    <a:alpha val="100000"/>
                  </a:srgbClr>
                </a:solidFill>
                <a:latin typeface="楷体" panose="02010609060101010101" charset="-122"/>
                <a:ea typeface="楷体" panose="02010609060101010101" charset="-122"/>
              </a:rPr>
              <a:t>1.多方面寻找答题方向。原因一般是多方面的，有主观原因、客观原因，有外在原因、内在原因，因此要全面分析。</a:t>
            </a:r>
            <a:endParaRPr lang="zh-CN" altLang="en-US" sz="2000" b="1" i="0" dirty="0">
              <a:solidFill>
                <a:srgbClr val="000000">
                  <a:alpha val="100000"/>
                </a:srgbClr>
              </a:solidFill>
              <a:latin typeface="楷体" panose="02010609060101010101" charset="-122"/>
              <a:ea typeface="楷体" panose="02010609060101010101" charset="-122"/>
            </a:endParaRPr>
          </a:p>
          <a:p>
            <a:pPr marL="0" algn="l">
              <a:lnSpc>
                <a:spcPts val="2800"/>
              </a:lnSpc>
            </a:pPr>
            <a:r>
              <a:rPr lang="zh-CN" altLang="en-US" sz="2000" b="1" i="0" dirty="0">
                <a:solidFill>
                  <a:srgbClr val="000000">
                    <a:alpha val="100000"/>
                  </a:srgbClr>
                </a:solidFill>
                <a:latin typeface="楷体" panose="02010609060101010101" charset="-122"/>
                <a:ea typeface="楷体" panose="02010609060101010101" charset="-122"/>
              </a:rPr>
              <a:t>2.搜寻关键信息。在文中寻找讲述原因的文字时，对于要点较集中的内容(尤其是长句子)，要分清层次，提取关键词语，并将其转换为答案。</a:t>
            </a:r>
            <a:endParaRPr lang="zh-CN" altLang="en-US" sz="2000" b="1" i="0" dirty="0">
              <a:solidFill>
                <a:srgbClr val="000000">
                  <a:alpha val="100000"/>
                </a:srgbClr>
              </a:solidFill>
              <a:latin typeface="楷体" panose="02010609060101010101" charset="-122"/>
              <a:ea typeface="楷体" panose="02010609060101010101" charset="-122"/>
            </a:endParaRPr>
          </a:p>
          <a:p>
            <a:pPr marL="0" algn="l">
              <a:lnSpc>
                <a:spcPts val="2800"/>
              </a:lnSpc>
            </a:pPr>
            <a:r>
              <a:rPr lang="zh-CN" altLang="en-US" sz="2000" b="1" i="0" dirty="0">
                <a:solidFill>
                  <a:srgbClr val="000000">
                    <a:alpha val="100000"/>
                  </a:srgbClr>
                </a:solidFill>
                <a:latin typeface="楷体" panose="02010609060101010101" charset="-122"/>
                <a:ea typeface="楷体" panose="02010609060101010101" charset="-122"/>
              </a:rPr>
              <a:t>3.检验因果。在初步形成答案后，可以用因果法验证，一是检查原因与结果之间的关系是否合理;二是看答案表述是否与结果保持一致，必要时可以调整答案表述形式。</a:t>
            </a:r>
            <a:endParaRPr lang="zh-CN" altLang="en-US" sz="2000" b="1" i="0" dirty="0">
              <a:solidFill>
                <a:srgbClr val="000000">
                  <a:alpha val="100000"/>
                </a:srgbClr>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3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1"/>
          <p:cNvPicPr>
            <a:picLocks noChangeAspect="1"/>
          </p:cNvPicPr>
          <p:nvPr/>
        </p:nvPicPr>
        <p:blipFill>
          <a:blip r:embed="rId1"/>
          <a:stretch>
            <a:fillRect/>
          </a:stretch>
        </p:blipFill>
        <p:spPr>
          <a:xfrm>
            <a:off x="838200" y="365125"/>
            <a:ext cx="9525" cy="9525"/>
          </a:xfrm>
          <a:prstGeom prst="rect">
            <a:avLst/>
          </a:prstGeom>
        </p:spPr>
      </p:pic>
      <p:sp>
        <p:nvSpPr>
          <p:cNvPr id="3" name="文本1"/>
          <p:cNvSpPr txBox="1"/>
          <p:nvPr/>
        </p:nvSpPr>
        <p:spPr>
          <a:xfrm>
            <a:off x="201930" y="181610"/>
            <a:ext cx="11767820" cy="6362700"/>
          </a:xfrm>
          <a:prstGeom prst="rect">
            <a:avLst/>
          </a:prstGeom>
          <a:noFill/>
          <a:ln w="12700" cmpd="sng">
            <a:solidFill>
              <a:schemeClr val="accent1">
                <a:shade val="50000"/>
              </a:schemeClr>
            </a:solidFill>
            <a:prstDash val="solid"/>
          </a:ln>
        </p:spPr>
        <p:txBody>
          <a:bodyPr anchor="t"/>
          <a:lstStyle/>
          <a:p>
            <a:pPr marL="0" algn="l">
              <a:lnSpc>
                <a:spcPts val="4300"/>
              </a:lnSpc>
            </a:pPr>
            <a:r>
              <a:rPr lang="zh-CN" altLang="en-US" sz="2400" b="1" i="0" dirty="0">
                <a:solidFill>
                  <a:srgbClr val="FF0000">
                    <a:alpha val="100000"/>
                  </a:srgbClr>
                </a:solidFill>
                <a:latin typeface="楷体" panose="02010609060101010101" charset="-122"/>
                <a:ea typeface="楷体" panose="02010609060101010101" charset="-122"/>
              </a:rPr>
              <a:t>  </a:t>
            </a:r>
            <a:r>
              <a:rPr lang="zh-CN" altLang="en-US" sz="2400" b="1" i="0" dirty="0">
                <a:solidFill>
                  <a:srgbClr val="FF0000">
                    <a:alpha val="100000"/>
                  </a:srgbClr>
                </a:solidFill>
                <a:latin typeface="方正字迹- 朱涛毛笔正楷简体"/>
                <a:ea typeface="方正字迹- 朱涛毛笔正楷简体"/>
              </a:rPr>
              <a:t>实战演练</a:t>
            </a:r>
            <a:r>
              <a:rPr lang="zh-CN" altLang="en-US" sz="2400" b="1" i="0" dirty="0">
                <a:solidFill>
                  <a:srgbClr val="FF0000">
                    <a:alpha val="100000"/>
                  </a:srgbClr>
                </a:solidFill>
                <a:latin typeface="楷体" panose="02010609060101010101" charset="-122"/>
                <a:ea typeface="楷体" panose="02010609060101010101" charset="-122"/>
              </a:rPr>
              <a:t> 广东省2025届普通高中毕业班第二次调研考试</a:t>
            </a:r>
            <a:endParaRPr lang="zh-CN" altLang="en-US" sz="2400" b="1" i="0" dirty="0">
              <a:solidFill>
                <a:srgbClr val="FF0000">
                  <a:alpha val="100000"/>
                </a:srgbClr>
              </a:solidFill>
              <a:latin typeface="楷体" panose="02010609060101010101" charset="-122"/>
              <a:ea typeface="楷体" panose="02010609060101010101" charset="-122"/>
            </a:endParaRPr>
          </a:p>
          <a:p>
            <a:pPr marL="0" algn="l">
              <a:lnSpc>
                <a:spcPts val="4100"/>
              </a:lnSpc>
            </a:pPr>
            <a:r>
              <a:rPr lang="zh-CN" altLang="en-US" sz="2300" b="1" i="0" dirty="0">
                <a:solidFill>
                  <a:srgbClr val="000000">
                    <a:alpha val="100000"/>
                  </a:srgbClr>
                </a:solidFill>
                <a:latin typeface="楷体" panose="02010609060101010101" charset="-122"/>
                <a:ea typeface="楷体" panose="02010609060101010101" charset="-122"/>
              </a:rPr>
              <a:t>材料一：晋侯复假道于虞以伐虢。宫之奇谏曰：“虢，虞之表也。虢亡，虞必从之。晋不可启，寇不可玩，一之谓甚，其可再乎？谚所谓‘辅车相依，唇亡齿寒’者，其虞、虢之谓也。”公曰：“晋，吾宗也，岂害我哉？”对曰：大伯、虞仲，大王之昭也。大伯不从，是以不嗣。貌仲、貌叔，王季之穆也，为文王卿士，勋在王室，藏于盟府。将虢是灭，何爱于虞？且虞能亲于桓、庄乎？其爱之也，桓、庄之族何罪，而以为戮，不唯逼乎？亲以宠逼，犹尚害之，况以国乎？”公日：“吾享祀丰洁，神必据我。”对曰：“臣闻之，鬼神非人实亲，惟德是依。故《周书》曰：‘皇天无亲，惟德是辅。’又曰：‘黍稷非馨，明德惟馨。’又曰：‘民不易物，惟德繁物。’如是，则非德，民不和，神不享矣。神所冯依，将在德矣。若晋取虞而明德以荐馨香，神其吐之乎？”弗听，许晋使。宫之奇以其族行，曰：“虞不腊矣，在此行也，晋不更举矣。”（节选自《左传</a:t>
            </a:r>
            <a:r>
              <a:rPr lang="zh-CN" altLang="en-US" sz="1900" b="0" i="0" dirty="0">
                <a:solidFill>
                  <a:srgbClr val="000000">
                    <a:alpha val="100000"/>
                  </a:srgbClr>
                </a:solidFill>
                <a:latin typeface="Arial" panose="020B0604020202020204"/>
                <a:ea typeface="Arial" panose="020B0604020202020204"/>
              </a:rPr>
              <a:t>·</a:t>
            </a:r>
            <a:r>
              <a:rPr lang="zh-CN" altLang="en-US" sz="2300" b="1" i="0" dirty="0">
                <a:solidFill>
                  <a:srgbClr val="000000">
                    <a:alpha val="100000"/>
                  </a:srgbClr>
                </a:solidFill>
                <a:latin typeface="楷体" panose="02010609060101010101" charset="-122"/>
                <a:ea typeface="楷体" panose="02010609060101010101" charset="-122"/>
              </a:rPr>
              <a:t>僖公五年》）</a:t>
            </a:r>
            <a:endParaRPr lang="zh-CN" altLang="en-US" sz="2300" b="1" i="0" dirty="0">
              <a:solidFill>
                <a:srgbClr val="000000">
                  <a:alpha val="100000"/>
                </a:srgbClr>
              </a:solidFill>
              <a:latin typeface="楷体" panose="02010609060101010101" charset="-122"/>
              <a:ea typeface="楷体" panose="02010609060101010101"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1"/>
          <p:cNvPicPr>
            <a:picLocks noChangeAspect="1"/>
          </p:cNvPicPr>
          <p:nvPr/>
        </p:nvPicPr>
        <p:blipFill>
          <a:blip r:embed="rId1"/>
          <a:stretch>
            <a:fillRect/>
          </a:stretch>
        </p:blipFill>
        <p:spPr>
          <a:xfrm>
            <a:off x="838200" y="365125"/>
            <a:ext cx="9525" cy="9525"/>
          </a:xfrm>
          <a:prstGeom prst="rect">
            <a:avLst/>
          </a:prstGeom>
        </p:spPr>
      </p:pic>
      <p:sp>
        <p:nvSpPr>
          <p:cNvPr id="3" name="形状1"/>
          <p:cNvSpPr txBox="1"/>
          <p:nvPr/>
        </p:nvSpPr>
        <p:spPr>
          <a:xfrm>
            <a:off x="136525" y="173355"/>
            <a:ext cx="5886450" cy="6553835"/>
          </a:xfrm>
          <a:prstGeom prst="rect">
            <a:avLst/>
          </a:prstGeom>
          <a:solidFill>
            <a:srgbClr val="FFFFFF">
              <a:alpha val="100000"/>
            </a:srgbClr>
          </a:solidFill>
          <a:ln w="12700">
            <a:solidFill>
              <a:srgbClr val="2F5597">
                <a:alpha val="100000"/>
              </a:srgbClr>
            </a:solidFill>
            <a:prstDash val="solid"/>
          </a:ln>
        </p:spPr>
        <p:txBody>
          <a:bodyPr anchor="ctr"/>
          <a:lstStyle/>
          <a:p>
            <a:pPr marL="0" algn="ctr"/>
          </a:p>
        </p:txBody>
      </p:sp>
      <p:sp>
        <p:nvSpPr>
          <p:cNvPr id="4" name="文本1"/>
          <p:cNvSpPr txBox="1"/>
          <p:nvPr/>
        </p:nvSpPr>
        <p:spPr>
          <a:xfrm>
            <a:off x="132715" y="350520"/>
            <a:ext cx="5938520" cy="6437630"/>
          </a:xfrm>
          <a:prstGeom prst="rect">
            <a:avLst/>
          </a:prstGeom>
          <a:noFill/>
        </p:spPr>
        <p:txBody>
          <a:bodyPr anchor="t"/>
          <a:lstStyle/>
          <a:p>
            <a:pPr marL="0" algn="l">
              <a:lnSpc>
                <a:spcPts val="2500"/>
              </a:lnSpc>
            </a:pPr>
            <a:r>
              <a:rPr lang="zh-CN" altLang="en-US" sz="2000" b="1" i="0" dirty="0">
                <a:solidFill>
                  <a:srgbClr val="000000">
                    <a:alpha val="100000"/>
                  </a:srgbClr>
                </a:solidFill>
                <a:latin typeface="楷体" panose="02010609060101010101" charset="-122"/>
                <a:ea typeface="楷体" panose="02010609060101010101" charset="-122"/>
              </a:rPr>
              <a:t>   </a:t>
            </a:r>
            <a:r>
              <a:rPr lang="zh-CN" altLang="en-US" sz="2100" b="1" i="0" dirty="0">
                <a:solidFill>
                  <a:srgbClr val="000000">
                    <a:alpha val="100000"/>
                  </a:srgbClr>
                </a:solidFill>
                <a:latin typeface="楷体" panose="02010609060101010101" charset="-122"/>
                <a:ea typeface="楷体" panose="02010609060101010101" charset="-122"/>
              </a:rPr>
              <a:t>  材料二：昔者晋献公欲假道于虞以伐虢。苟息曰：“君其以垂棘之璧与屈产之乘赂虞公，求假道焉，必假我道。”君曰：“垂棘之壁，吾先君之宝也；屈产之乘，寡人之骏马也。若受吾币不假之道，将奈何?”苟息曰：“被不假我道，必不敢受我币。若受我币而假我道，则是宝犹取之内府而藏之外府也，马犹取之内厩而著之外厩也。君勿忧。”君曰：“诺。”乃使苟息以垂辣之璧与屈产之乘赂虞公而求假道焉。虞公贪利其壁与马而欲之。吕之奇谏曰：“不可许。夫虞之有虢也，如车之有辅。辅依车，车亦依辅，虞、號之势正是也。若假之道，则號朝亡而虞夕从之矣，不可，愿勿许。”虞公弗听，遂假之道。苟息伐虢，克之，还反处三年兴兵伐虞又克之荀息牵马操璧而报献公。献公说曰：“璧则犹是也，虽然，马齿亦益长矣。”故虞公之兵殆而地削者，何也？爱小利而不虑其害。故曰：顾小利，则大利之残也。（节选自《韩非子·十过》）</a:t>
            </a:r>
            <a:endParaRPr lang="zh-CN" altLang="en-US" sz="2100" b="1" i="0" dirty="0">
              <a:solidFill>
                <a:srgbClr val="000000">
                  <a:alpha val="100000"/>
                </a:srgbClr>
              </a:solidFill>
              <a:latin typeface="楷体" panose="02010609060101010101" charset="-122"/>
              <a:ea typeface="楷体" panose="02010609060101010101" charset="-122"/>
            </a:endParaRPr>
          </a:p>
        </p:txBody>
      </p:sp>
      <p:sp>
        <p:nvSpPr>
          <p:cNvPr id="5" name="形状2"/>
          <p:cNvSpPr txBox="1"/>
          <p:nvPr/>
        </p:nvSpPr>
        <p:spPr>
          <a:xfrm>
            <a:off x="6327140" y="202565"/>
            <a:ext cx="5683885" cy="1435735"/>
          </a:xfrm>
          <a:prstGeom prst="rect">
            <a:avLst/>
          </a:prstGeom>
          <a:solidFill>
            <a:srgbClr val="FFFFFF">
              <a:alpha val="100000"/>
            </a:srgbClr>
          </a:solidFill>
          <a:ln w="12700">
            <a:solidFill>
              <a:srgbClr val="2F5597">
                <a:alpha val="100000"/>
              </a:srgbClr>
            </a:solidFill>
            <a:prstDash val="solid"/>
          </a:ln>
        </p:spPr>
        <p:txBody>
          <a:bodyPr anchor="ctr"/>
          <a:lstStyle/>
          <a:p>
            <a:pPr marL="0" algn="ctr"/>
          </a:p>
        </p:txBody>
      </p:sp>
      <p:sp>
        <p:nvSpPr>
          <p:cNvPr id="6" name="文本2"/>
          <p:cNvSpPr txBox="1"/>
          <p:nvPr/>
        </p:nvSpPr>
        <p:spPr>
          <a:xfrm>
            <a:off x="6323330" y="254000"/>
            <a:ext cx="5875020" cy="1357630"/>
          </a:xfrm>
          <a:prstGeom prst="rect">
            <a:avLst/>
          </a:prstGeom>
          <a:noFill/>
        </p:spPr>
        <p:txBody>
          <a:bodyPr anchor="t"/>
          <a:lstStyle/>
          <a:p>
            <a:pPr marL="0" algn="l">
              <a:lnSpc>
                <a:spcPts val="2800"/>
              </a:lnSpc>
            </a:pPr>
            <a:r>
              <a:rPr lang="zh-CN" altLang="en-US" sz="2400" b="0" i="0" dirty="0">
                <a:solidFill>
                  <a:srgbClr val="000000">
                    <a:alpha val="100000"/>
                  </a:srgbClr>
                </a:solidFill>
                <a:latin typeface="微软雅黑" panose="020B0503020204020204" charset="-122"/>
                <a:ea typeface="微软雅黑" panose="020B0503020204020204" charset="-122"/>
              </a:rPr>
              <a:t>就文言文中某一事件的结果，要求考生结合文本追溯原因。这一题型几乎适用所有类型的文言文本，应引起重视。</a:t>
            </a:r>
            <a:endParaRPr lang="zh-CN" altLang="en-US" sz="2400" b="0" i="0" dirty="0">
              <a:solidFill>
                <a:srgbClr val="000000">
                  <a:alpha val="100000"/>
                </a:srgbClr>
              </a:solidFill>
              <a:latin typeface="微软雅黑" panose="020B0503020204020204" charset="-122"/>
              <a:ea typeface="微软雅黑" panose="020B0503020204020204" charset="-122"/>
            </a:endParaRPr>
          </a:p>
        </p:txBody>
      </p:sp>
      <p:sp>
        <p:nvSpPr>
          <p:cNvPr id="7" name="形状3"/>
          <p:cNvSpPr txBox="1"/>
          <p:nvPr/>
        </p:nvSpPr>
        <p:spPr>
          <a:xfrm>
            <a:off x="6283960" y="1812290"/>
            <a:ext cx="5726430" cy="964565"/>
          </a:xfrm>
          <a:prstGeom prst="rect">
            <a:avLst/>
          </a:prstGeom>
          <a:solidFill>
            <a:srgbClr val="FFF2CC">
              <a:alpha val="100000"/>
            </a:srgbClr>
          </a:solidFill>
          <a:ln w="12700">
            <a:solidFill>
              <a:srgbClr val="2F5597">
                <a:alpha val="100000"/>
              </a:srgbClr>
            </a:solidFill>
            <a:prstDash val="solid"/>
          </a:ln>
        </p:spPr>
        <p:txBody>
          <a:bodyPr anchor="ctr"/>
          <a:lstStyle/>
          <a:p>
            <a:pPr marL="0" algn="ctr"/>
          </a:p>
        </p:txBody>
      </p:sp>
      <p:sp>
        <p:nvSpPr>
          <p:cNvPr id="8" name="文本3"/>
          <p:cNvSpPr txBox="1"/>
          <p:nvPr/>
        </p:nvSpPr>
        <p:spPr>
          <a:xfrm>
            <a:off x="6323330" y="1892935"/>
            <a:ext cx="5718810" cy="961172"/>
          </a:xfrm>
          <a:prstGeom prst="rect">
            <a:avLst/>
          </a:prstGeom>
          <a:noFill/>
        </p:spPr>
        <p:txBody>
          <a:bodyPr anchor="t"/>
          <a:lstStyle/>
          <a:p>
            <a:pPr marL="0" algn="l">
              <a:lnSpc>
                <a:spcPts val="2600"/>
              </a:lnSpc>
            </a:pPr>
            <a:r>
              <a:rPr lang="zh-CN" altLang="en-US" sz="2200" b="0" i="0" dirty="0">
                <a:solidFill>
                  <a:srgbClr val="000000">
                    <a:alpha val="100000"/>
                  </a:srgbClr>
                </a:solidFill>
                <a:latin typeface="Arial" panose="020B0604020202020204"/>
                <a:ea typeface="Arial" panose="020B0604020202020204"/>
              </a:rPr>
              <a:t>14.</a:t>
            </a:r>
            <a:r>
              <a:rPr lang="zh-CN" altLang="en-US" sz="2200" b="0" i="0" dirty="0">
                <a:solidFill>
                  <a:srgbClr val="000000">
                    <a:alpha val="100000"/>
                  </a:srgbClr>
                </a:solidFill>
                <a:latin typeface="微软雅黑" panose="020B0503020204020204" charset="-122"/>
                <a:ea typeface="微软雅黑" panose="020B0503020204020204" charset="-122"/>
              </a:rPr>
              <a:t>为什么虞公不听劝谏坚持借道给晋国</a:t>
            </a:r>
            <a:r>
              <a:rPr lang="zh-CN" altLang="en-US" sz="2200" b="0" i="0" dirty="0">
                <a:solidFill>
                  <a:srgbClr val="000000">
                    <a:alpha val="100000"/>
                  </a:srgbClr>
                </a:solidFill>
                <a:latin typeface="Arial" panose="020B0604020202020204"/>
                <a:ea typeface="Arial" panose="020B0604020202020204"/>
              </a:rPr>
              <a:t>?</a:t>
            </a:r>
            <a:r>
              <a:rPr lang="zh-CN" altLang="en-US" sz="2200" b="0" i="0" dirty="0">
                <a:solidFill>
                  <a:srgbClr val="000000">
                    <a:alpha val="100000"/>
                  </a:srgbClr>
                </a:solidFill>
                <a:latin typeface="微软雅黑" panose="020B0503020204020204" charset="-122"/>
                <a:ea typeface="微软雅黑" panose="020B0503020204020204" charset="-122"/>
              </a:rPr>
              <a:t>请简析原因。（</a:t>
            </a:r>
            <a:r>
              <a:rPr lang="zh-CN" altLang="en-US" sz="2200" b="0" i="0" dirty="0">
                <a:solidFill>
                  <a:srgbClr val="000000">
                    <a:alpha val="100000"/>
                  </a:srgbClr>
                </a:solidFill>
                <a:latin typeface="Arial" panose="020B0604020202020204"/>
                <a:ea typeface="Arial" panose="020B0604020202020204"/>
              </a:rPr>
              <a:t>5</a:t>
            </a:r>
            <a:r>
              <a:rPr lang="zh-CN" altLang="en-US" sz="2200" b="0" i="0" dirty="0">
                <a:solidFill>
                  <a:srgbClr val="000000">
                    <a:alpha val="100000"/>
                  </a:srgbClr>
                </a:solidFill>
                <a:latin typeface="微软雅黑" panose="020B0503020204020204" charset="-122"/>
                <a:ea typeface="微软雅黑" panose="020B0503020204020204" charset="-122"/>
              </a:rPr>
              <a:t>分）</a:t>
            </a:r>
            <a:endParaRPr lang="zh-CN" altLang="en-US" sz="2200" b="0" i="0" dirty="0">
              <a:solidFill>
                <a:srgbClr val="000000">
                  <a:alpha val="100000"/>
                </a:srgbClr>
              </a:solidFill>
              <a:latin typeface="微软雅黑" panose="020B0503020204020204" charset="-122"/>
              <a:ea typeface="微软雅黑" panose="020B0503020204020204" charset="-122"/>
            </a:endParaRPr>
          </a:p>
        </p:txBody>
      </p:sp>
      <p:sp>
        <p:nvSpPr>
          <p:cNvPr id="9" name="形状4"/>
          <p:cNvSpPr txBox="1"/>
          <p:nvPr/>
        </p:nvSpPr>
        <p:spPr>
          <a:xfrm>
            <a:off x="6254750" y="3073400"/>
            <a:ext cx="5756275" cy="3552190"/>
          </a:xfrm>
          <a:prstGeom prst="roundRect">
            <a:avLst/>
          </a:prstGeom>
          <a:solidFill>
            <a:srgbClr val="E7E6E6">
              <a:alpha val="100000"/>
            </a:srgbClr>
          </a:solidFill>
          <a:ln w="12700">
            <a:solidFill>
              <a:srgbClr val="2F5597">
                <a:alpha val="100000"/>
              </a:srgbClr>
            </a:solidFill>
            <a:prstDash val="solid"/>
            <a:headEnd type="none" w="med" len="med"/>
            <a:tailEnd type="none" w="med" len="med"/>
          </a:ln>
        </p:spPr>
        <p:txBody>
          <a:bodyPr anchor="ctr"/>
          <a:lstStyle/>
          <a:p>
            <a:pPr marL="0" algn="ctr"/>
          </a:p>
        </p:txBody>
      </p:sp>
      <p:sp>
        <p:nvSpPr>
          <p:cNvPr id="10" name="文本4"/>
          <p:cNvSpPr txBox="1"/>
          <p:nvPr/>
        </p:nvSpPr>
        <p:spPr>
          <a:xfrm>
            <a:off x="6496050" y="3195952"/>
            <a:ext cx="5374643" cy="3418109"/>
          </a:xfrm>
          <a:prstGeom prst="rect">
            <a:avLst/>
          </a:prstGeom>
          <a:noFill/>
        </p:spPr>
        <p:txBody>
          <a:bodyPr anchor="t"/>
          <a:lstStyle/>
          <a:p>
            <a:pPr marL="0" algn="l">
              <a:lnSpc>
                <a:spcPts val="2700"/>
              </a:lnSpc>
            </a:pPr>
            <a:r>
              <a:rPr lang="zh-CN" altLang="en-US" sz="2300" b="0" i="0" dirty="0">
                <a:solidFill>
                  <a:srgbClr val="000000">
                    <a:alpha val="100000"/>
                  </a:srgbClr>
                </a:solidFill>
                <a:latin typeface="Arial" panose="020B0604020202020204"/>
                <a:ea typeface="Arial" panose="020B0604020202020204"/>
              </a:rPr>
              <a:t>14.</a:t>
            </a:r>
            <a:r>
              <a:rPr lang="zh-CN" altLang="en-US" sz="2300" b="0" i="0" dirty="0">
                <a:solidFill>
                  <a:srgbClr val="000000">
                    <a:alpha val="100000"/>
                  </a:srgbClr>
                </a:solidFill>
                <a:latin typeface="微软雅黑" panose="020B0503020204020204" charset="-122"/>
                <a:ea typeface="微软雅黑" panose="020B0503020204020204" charset="-122"/>
              </a:rPr>
              <a:t>【参考答案】①晋与虞同宗，虞公认为晋不会谋害虞；②虞公认为自己的祭品丰盛洁净，神灵定会护佑他；③虞公贪图晋国所送的玉璧和骏马等小利。</a:t>
            </a:r>
            <a:endParaRPr lang="zh-CN" altLang="en-US" sz="2300" b="0" i="0" dirty="0">
              <a:solidFill>
                <a:srgbClr val="000000">
                  <a:alpha val="100000"/>
                </a:srgbClr>
              </a:solidFill>
              <a:latin typeface="微软雅黑" panose="020B0503020204020204" charset="-122"/>
              <a:ea typeface="微软雅黑" panose="020B0503020204020204" charset="-122"/>
            </a:endParaRPr>
          </a:p>
          <a:p>
            <a:pPr marL="0" algn="l">
              <a:lnSpc>
                <a:spcPts val="2700"/>
              </a:lnSpc>
            </a:pPr>
            <a:r>
              <a:rPr lang="zh-CN" altLang="en-US" sz="2300" b="0" i="0" dirty="0">
                <a:solidFill>
                  <a:srgbClr val="000000">
                    <a:alpha val="100000"/>
                  </a:srgbClr>
                </a:solidFill>
                <a:latin typeface="Arial" panose="020B0604020202020204"/>
                <a:ea typeface="Arial" panose="020B0604020202020204"/>
              </a:rPr>
              <a:t>（5</a:t>
            </a:r>
            <a:r>
              <a:rPr lang="zh-CN" altLang="en-US" sz="2300" b="0" i="0" dirty="0">
                <a:solidFill>
                  <a:srgbClr val="000000">
                    <a:alpha val="100000"/>
                  </a:srgbClr>
                </a:solidFill>
                <a:latin typeface="微软雅黑" panose="020B0503020204020204" charset="-122"/>
                <a:ea typeface="微软雅黑" panose="020B0503020204020204" charset="-122"/>
              </a:rPr>
              <a:t>分，答出一点得</a:t>
            </a:r>
            <a:r>
              <a:rPr lang="zh-CN" altLang="en-US" sz="2300" b="0" i="0" dirty="0">
                <a:solidFill>
                  <a:srgbClr val="000000">
                    <a:alpha val="100000"/>
                  </a:srgbClr>
                </a:solidFill>
                <a:latin typeface="Arial" panose="020B0604020202020204"/>
                <a:ea typeface="Arial" panose="020B0604020202020204"/>
              </a:rPr>
              <a:t>2</a:t>
            </a:r>
            <a:r>
              <a:rPr lang="zh-CN" altLang="en-US" sz="2300" b="0" i="0" dirty="0">
                <a:solidFill>
                  <a:srgbClr val="000000">
                    <a:alpha val="100000"/>
                  </a:srgbClr>
                </a:solidFill>
                <a:latin typeface="微软雅黑" panose="020B0503020204020204" charset="-122"/>
                <a:ea typeface="微软雅黑" panose="020B0503020204020204" charset="-122"/>
              </a:rPr>
              <a:t>分，答出两点得</a:t>
            </a:r>
            <a:r>
              <a:rPr lang="zh-CN" altLang="en-US" sz="2300" b="0" i="0" dirty="0">
                <a:solidFill>
                  <a:srgbClr val="000000">
                    <a:alpha val="100000"/>
                  </a:srgbClr>
                </a:solidFill>
                <a:latin typeface="Arial" panose="020B0604020202020204"/>
                <a:ea typeface="Arial" panose="020B0604020202020204"/>
              </a:rPr>
              <a:t>4</a:t>
            </a:r>
            <a:r>
              <a:rPr lang="zh-CN" altLang="en-US" sz="2300" b="0" i="0" dirty="0">
                <a:solidFill>
                  <a:srgbClr val="000000">
                    <a:alpha val="100000"/>
                  </a:srgbClr>
                </a:solidFill>
                <a:latin typeface="微软雅黑" panose="020B0503020204020204" charset="-122"/>
                <a:ea typeface="微软雅黑" panose="020B0503020204020204" charset="-122"/>
              </a:rPr>
              <a:t>分，答出三点得</a:t>
            </a:r>
            <a:r>
              <a:rPr lang="zh-CN" altLang="en-US" sz="2300" b="0" i="0" dirty="0">
                <a:solidFill>
                  <a:srgbClr val="000000">
                    <a:alpha val="100000"/>
                  </a:srgbClr>
                </a:solidFill>
                <a:latin typeface="Arial" panose="020B0604020202020204"/>
                <a:ea typeface="Arial" panose="020B0604020202020204"/>
              </a:rPr>
              <a:t>5</a:t>
            </a:r>
            <a:r>
              <a:rPr lang="zh-CN" altLang="en-US" sz="2300" b="0" i="0" dirty="0">
                <a:solidFill>
                  <a:srgbClr val="000000">
                    <a:alpha val="100000"/>
                  </a:srgbClr>
                </a:solidFill>
                <a:latin typeface="微软雅黑" panose="020B0503020204020204" charset="-122"/>
                <a:ea typeface="微软雅黑" panose="020B0503020204020204" charset="-122"/>
              </a:rPr>
              <a:t>分，意思对即可。答题要点：宗族观念、神权思想、贪图小利</a:t>
            </a:r>
            <a:r>
              <a:rPr lang="zh-CN" altLang="en-US" sz="2300" b="0" i="0" dirty="0">
                <a:solidFill>
                  <a:srgbClr val="000000">
                    <a:alpha val="100000"/>
                  </a:srgbClr>
                </a:solidFill>
                <a:latin typeface="Arial" panose="020B0604020202020204"/>
                <a:ea typeface="Arial" panose="020B0604020202020204"/>
              </a:rPr>
              <a:t>）</a:t>
            </a:r>
            <a:endParaRPr lang="zh-CN" altLang="en-US" sz="2300" b="0" i="0" dirty="0">
              <a:solidFill>
                <a:srgbClr val="000000">
                  <a:alpha val="100000"/>
                </a:srgbClr>
              </a:solidFill>
              <a:latin typeface="Arial" panose="020B0604020202020204"/>
              <a:ea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0" y="1524000"/>
            <a:ext cx="12192635" cy="3216910"/>
          </a:xfrm>
          <a:prstGeom prst="rect">
            <a:avLst/>
          </a:prstGeom>
          <a:solidFill>
            <a:schemeClr val="accent2">
              <a:lumMod val="20000"/>
              <a:lumOff val="80000"/>
            </a:schemeClr>
          </a:solidFill>
        </p:spPr>
        <p:txBody>
          <a:bodyPr wrap="square" rtlCol="0">
            <a:noAutofit/>
          </a:bodyPr>
          <a:lstStyle/>
          <a:p>
            <a:endParaRPr lang="zh-CN" altLang="en-US"/>
          </a:p>
        </p:txBody>
      </p:sp>
      <p:cxnSp>
        <p:nvCxnSpPr>
          <p:cNvPr id="9" name="直接连接符 8"/>
          <p:cNvCxnSpPr/>
          <p:nvPr>
            <p:custDataLst>
              <p:tags r:id="rId1"/>
            </p:custDataLst>
          </p:nvPr>
        </p:nvCxnSpPr>
        <p:spPr>
          <a:xfrm flipH="1">
            <a:off x="7966490" y="1664782"/>
            <a:ext cx="553017" cy="100052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2"/>
            </p:custDataLst>
          </p:nvPr>
        </p:nvCxnSpPr>
        <p:spPr>
          <a:xfrm flipH="1">
            <a:off x="5356638" y="3796946"/>
            <a:ext cx="435733" cy="68531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704465" y="1869440"/>
            <a:ext cx="2606675" cy="2646045"/>
          </a:xfrm>
          <a:prstGeom prst="rect">
            <a:avLst/>
          </a:prstGeom>
          <a:noFill/>
        </p:spPr>
        <p:txBody>
          <a:bodyPr wrap="square" rtlCol="0">
            <a:spAutoFit/>
          </a:bodyPr>
          <a:lstStyle/>
          <a:p>
            <a:pPr algn="dist"/>
            <a:r>
              <a:rPr lang="en-US" altLang="zh-CN" sz="16600" dirty="0">
                <a:gradFill>
                  <a:gsLst>
                    <a:gs pos="100000">
                      <a:srgbClr val="98724B"/>
                    </a:gs>
                    <a:gs pos="0">
                      <a:srgbClr val="D1C1AC"/>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rPr>
              <a:t>02</a:t>
            </a:r>
            <a:endParaRPr lang="en-US" altLang="zh-CN" sz="16600" dirty="0">
              <a:gradFill>
                <a:gsLst>
                  <a:gs pos="100000">
                    <a:srgbClr val="98724B"/>
                  </a:gs>
                  <a:gs pos="0">
                    <a:srgbClr val="D1C1AC"/>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endParaRPr>
          </a:p>
        </p:txBody>
      </p:sp>
      <p:sp>
        <p:nvSpPr>
          <p:cNvPr id="16" name="文本框 15"/>
          <p:cNvSpPr txBox="1"/>
          <p:nvPr>
            <p:custDataLst>
              <p:tags r:id="rId3"/>
            </p:custDataLst>
          </p:nvPr>
        </p:nvSpPr>
        <p:spPr>
          <a:xfrm>
            <a:off x="5316220" y="2797175"/>
            <a:ext cx="4058920" cy="768350"/>
          </a:xfrm>
          <a:prstGeom prst="rect">
            <a:avLst/>
          </a:prstGeom>
          <a:noFill/>
        </p:spPr>
        <p:txBody>
          <a:bodyPr wrap="square" rtlCol="0">
            <a:spAutoFit/>
          </a:bodyPr>
          <a:lstStyle/>
          <a:p>
            <a:pPr algn="ctr"/>
            <a:r>
              <a:rPr lang="zh-CN" sz="4400" dirty="0">
                <a:solidFill>
                  <a:schemeClr val="tx1">
                    <a:lumMod val="85000"/>
                    <a:lumOff val="15000"/>
                  </a:schemeClr>
                </a:solidFill>
                <a:latin typeface="Colonna" panose="02000503000000000000" pitchFamily="2" charset="0"/>
                <a:ea typeface="方正清刻本悦宋简体" panose="02000000000000000000" pitchFamily="2" charset="-122"/>
              </a:rPr>
              <a:t>古代诗歌阅读</a:t>
            </a:r>
            <a:endParaRPr lang="zh-CN" sz="4400" dirty="0">
              <a:solidFill>
                <a:schemeClr val="tx1">
                  <a:lumMod val="85000"/>
                  <a:lumOff val="15000"/>
                </a:schemeClr>
              </a:solidFill>
              <a:latin typeface="Colonna" panose="02000503000000000000" pitchFamily="2" charset="0"/>
              <a:ea typeface="方正清刻本悦宋简体" panose="02000000000000000000" pitchFamily="2" charset="-122"/>
            </a:endParaRPr>
          </a:p>
        </p:txBody>
      </p:sp>
      <p:sp>
        <p:nvSpPr>
          <p:cNvPr id="2" name="文本框 1"/>
          <p:cNvSpPr txBox="1"/>
          <p:nvPr>
            <p:custDataLst>
              <p:tags r:id="rId4"/>
            </p:custDataLst>
          </p:nvPr>
        </p:nvSpPr>
        <p:spPr>
          <a:xfrm>
            <a:off x="6144260" y="3565525"/>
            <a:ext cx="2182495" cy="368300"/>
          </a:xfrm>
          <a:prstGeom prst="rect">
            <a:avLst/>
          </a:prstGeom>
          <a:noFill/>
          <a:ln w="9525">
            <a:noFill/>
          </a:ln>
        </p:spPr>
        <p:txBody>
          <a:bodyPr wrap="square">
            <a:spAutoFit/>
          </a:bodyPr>
          <a:lstStyle/>
          <a:p>
            <a:pPr indent="0"/>
            <a:r>
              <a:rPr lang="zh-CN" b="0">
                <a:solidFill>
                  <a:srgbClr val="000000"/>
                </a:solidFill>
                <a:ea typeface="宋体" panose="02010600030101010101" pitchFamily="2" charset="-122"/>
              </a:rPr>
              <a:t>(本题共</a:t>
            </a:r>
            <a:r>
              <a:rPr lang="en-US" altLang="zh-CN" b="0">
                <a:solidFill>
                  <a:srgbClr val="000000"/>
                </a:solidFill>
                <a:ea typeface="宋体" panose="02010600030101010101" pitchFamily="2" charset="-122"/>
              </a:rPr>
              <a:t>5</a:t>
            </a:r>
            <a:r>
              <a:rPr lang="zh-CN" b="0">
                <a:solidFill>
                  <a:srgbClr val="000000"/>
                </a:solidFill>
                <a:ea typeface="宋体" panose="02010600030101010101" pitchFamily="2" charset="-122"/>
              </a:rPr>
              <a:t>小题</a:t>
            </a:r>
            <a:r>
              <a:rPr lang="en-US" b="0">
                <a:solidFill>
                  <a:srgbClr val="000000"/>
                </a:solidFill>
                <a:ea typeface="宋体" panose="02010600030101010101" pitchFamily="2" charset="-122"/>
              </a:rPr>
              <a:t>20</a:t>
            </a:r>
            <a:r>
              <a:rPr lang="zh-CN" b="0">
                <a:solidFill>
                  <a:srgbClr val="000000"/>
                </a:solidFill>
                <a:ea typeface="宋体" panose="02010600030101010101" pitchFamily="2" charset="-122"/>
              </a:rPr>
              <a:t>分)</a:t>
            </a:r>
            <a:endParaRPr lang="zh-CN" altLang="en-US" b="0">
              <a:solidFill>
                <a:srgbClr val="000000"/>
              </a:solidFill>
              <a:ea typeface="宋体" panose="02010600030101010101" pitchFamily="2" charset="-122"/>
            </a:endParaRPr>
          </a:p>
        </p:txBody>
      </p:sp>
      <p:pic>
        <p:nvPicPr>
          <p:cNvPr id="5" name="图片 4" descr="图标镂空"/>
          <p:cNvPicPr>
            <a:picLocks noChangeAspect="1"/>
          </p:cNvPicPr>
          <p:nvPr>
            <p:custDataLst>
              <p:tags r:id="rId5"/>
            </p:custDataLst>
          </p:nvPr>
        </p:nvPicPr>
        <p:blipFill>
          <a:blip r:embed="rId6" cstate="print"/>
          <a:srcRect l="12064" t="11428" r="12701" b="13975"/>
          <a:stretch>
            <a:fillRect/>
          </a:stretch>
        </p:blipFill>
        <p:spPr>
          <a:xfrm>
            <a:off x="9138285" y="2572385"/>
            <a:ext cx="472440" cy="469265"/>
          </a:xfrm>
          <a:prstGeom prst="rect">
            <a:avLst/>
          </a:prstGeom>
        </p:spPr>
      </p:pic>
      <p:sp>
        <p:nvSpPr>
          <p:cNvPr id="4" name="文本框 3"/>
          <p:cNvSpPr txBox="1"/>
          <p:nvPr>
            <p:custDataLst>
              <p:tags r:id="rId7"/>
            </p:custDataLst>
          </p:nvPr>
        </p:nvSpPr>
        <p:spPr>
          <a:xfrm>
            <a:off x="9966325" y="76835"/>
            <a:ext cx="2023745" cy="460375"/>
          </a:xfrm>
          <a:prstGeom prst="rect">
            <a:avLst/>
          </a:prstGeom>
          <a:solidFill>
            <a:schemeClr val="accent2">
              <a:lumMod val="40000"/>
              <a:lumOff val="60000"/>
            </a:schemeClr>
          </a:solidFill>
        </p:spPr>
        <p:txBody>
          <a:bodyPr wrap="square" rtlCol="0" anchor="t">
            <a:spAutoFit/>
          </a:bodyPr>
          <a:lstStyle/>
          <a:p>
            <a:r>
              <a:rPr lang="zh-CN" altLang="en-US" sz="2400" b="1" dirty="0">
                <a:solidFill>
                  <a:schemeClr val="tx1">
                    <a:lumMod val="85000"/>
                    <a:lumOff val="15000"/>
                  </a:schemeClr>
                </a:solidFill>
                <a:latin typeface="仿宋" panose="02010609060101010101" charset="-122"/>
                <a:ea typeface="仿宋" panose="02010609060101010101" charset="-122"/>
                <a:cs typeface="仿宋" panose="02010609060101010101" charset="-122"/>
                <a:sym typeface="+mn-ea"/>
              </a:rPr>
              <a:t>苏派高中语文</a:t>
            </a:r>
            <a:endParaRPr lang="zh-CN" altLang="en-US" sz="2400" b="1" dirty="0">
              <a:solidFill>
                <a:schemeClr val="tx1">
                  <a:lumMod val="85000"/>
                  <a:lumOff val="15000"/>
                </a:schemeClr>
              </a:solidFill>
              <a:latin typeface="仿宋" panose="02010609060101010101" charset="-122"/>
              <a:ea typeface="仿宋" panose="02010609060101010101" charset="-122"/>
              <a:cs typeface="仿宋" panose="02010609060101010101" charset="-122"/>
              <a:sym typeface="+mn-ea"/>
            </a:endParaRPr>
          </a:p>
        </p:txBody>
      </p:sp>
      <p:pic>
        <p:nvPicPr>
          <p:cNvPr id="118" name="图片 117"/>
          <p:cNvPicPr/>
          <p:nvPr/>
        </p:nvPicPr>
        <p:blipFill>
          <a:blip r:embed="rId8" cstate="print">
            <a:clrChange>
              <a:clrFrom>
                <a:srgbClr val="CCE7D6">
                  <a:alpha val="100000"/>
                </a:srgbClr>
              </a:clrFrom>
              <a:clrTo>
                <a:srgbClr val="CCE7D6">
                  <a:alpha val="100000"/>
                  <a:alpha val="0"/>
                </a:srgbClr>
              </a:clrTo>
            </a:clrChange>
          </a:blip>
          <a:srcRect b="10921"/>
          <a:stretch>
            <a:fillRect/>
          </a:stretch>
        </p:blipFill>
        <p:spPr>
          <a:xfrm>
            <a:off x="0" y="6985"/>
            <a:ext cx="2995930" cy="4294505"/>
          </a:xfrm>
          <a:prstGeom prst="rect">
            <a:avLst/>
          </a:prstGeom>
          <a:noFill/>
          <a:ln w="9525">
            <a:noFill/>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173355" y="466090"/>
            <a:ext cx="11857355" cy="6199505"/>
          </a:xfrm>
          <a:prstGeom prst="rect">
            <a:avLst/>
          </a:prstGeom>
          <a:noFill/>
          <a:ln w="12700" cmpd="sng">
            <a:solidFill>
              <a:schemeClr val="accent3">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tx1"/>
              </a:solidFill>
            </a:endParaRPr>
          </a:p>
        </p:txBody>
      </p:sp>
      <p:sp>
        <p:nvSpPr>
          <p:cNvPr id="8" name="文本框 7"/>
          <p:cNvSpPr txBox="1"/>
          <p:nvPr/>
        </p:nvSpPr>
        <p:spPr>
          <a:xfrm>
            <a:off x="1936750" y="67310"/>
            <a:ext cx="4759960" cy="460375"/>
          </a:xfrm>
          <a:prstGeom prst="rect">
            <a:avLst/>
          </a:prstGeom>
          <a:noFill/>
          <a:ln w="9525">
            <a:noFill/>
          </a:ln>
        </p:spPr>
        <p:txBody>
          <a:bodyPr wrap="square">
            <a:spAutoFit/>
          </a:bodyPr>
          <a:p>
            <a:pPr indent="304800"/>
            <a:r>
              <a:rPr lang="zh-CN" sz="2400" b="0">
                <a:solidFill>
                  <a:schemeClr val="accent1">
                    <a:lumMod val="75000"/>
                  </a:schemeClr>
                </a:solidFill>
                <a:ea typeface="黑体" panose="02010609060101010101" charset="-122"/>
              </a:rPr>
              <a:t>【作者介绍】</a:t>
            </a:r>
            <a:endParaRPr lang="zh-CN" altLang="en-US" sz="2400" b="0">
              <a:solidFill>
                <a:schemeClr val="accent1">
                  <a:lumMod val="75000"/>
                </a:schemeClr>
              </a:solidFill>
              <a:ea typeface="黑体" panose="02010609060101010101" charset="-122"/>
            </a:endParaRPr>
          </a:p>
        </p:txBody>
      </p:sp>
      <p:sp>
        <p:nvSpPr>
          <p:cNvPr id="5" name="文本框 4"/>
          <p:cNvSpPr txBox="1"/>
          <p:nvPr>
            <p:custDataLst>
              <p:tags r:id="rId2"/>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lumMod val="50000"/>
                  </a:schemeClr>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bg1">
                  <a:lumMod val="50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4" name="文本框 3"/>
          <p:cNvSpPr txBox="1"/>
          <p:nvPr/>
        </p:nvSpPr>
        <p:spPr>
          <a:xfrm>
            <a:off x="347980" y="887095"/>
            <a:ext cx="11471910" cy="3595370"/>
          </a:xfrm>
          <a:prstGeom prst="rect">
            <a:avLst/>
          </a:prstGeom>
          <a:noFill/>
          <a:ln w="9525">
            <a:noFill/>
          </a:ln>
        </p:spPr>
        <p:txBody>
          <a:bodyPr>
            <a:noAutofit/>
          </a:bodyPr>
          <a:p>
            <a:pPr indent="0" fontAlgn="auto">
              <a:lnSpc>
                <a:spcPct val="150000"/>
              </a:lnSpc>
            </a:pPr>
            <a:r>
              <a:rPr lang="en-US" altLang="zh-CN" sz="2400" b="0">
                <a:latin typeface="Calibri" panose="020F0502020204030204" charset="0"/>
                <a:ea typeface="宋体" panose="02010600030101010101" pitchFamily="2" charset="-122"/>
              </a:rPr>
              <a:t>         </a:t>
            </a:r>
            <a:endParaRPr lang="zh-CN" altLang="en-US" sz="2400" b="0">
              <a:latin typeface="Calibri" panose="020F0502020204030204" charset="0"/>
              <a:ea typeface="宋体" panose="02010600030101010101" pitchFamily="2" charset="-122"/>
            </a:endParaRPr>
          </a:p>
        </p:txBody>
      </p:sp>
      <p:sp>
        <p:nvSpPr>
          <p:cNvPr id="6" name="文本框 5"/>
          <p:cNvSpPr txBox="1"/>
          <p:nvPr/>
        </p:nvSpPr>
        <p:spPr>
          <a:xfrm>
            <a:off x="424180" y="527685"/>
            <a:ext cx="11395710" cy="6216650"/>
          </a:xfrm>
          <a:prstGeom prst="rect">
            <a:avLst/>
          </a:prstGeom>
          <a:noFill/>
          <a:ln w="9525">
            <a:noFill/>
          </a:ln>
        </p:spPr>
        <p:txBody>
          <a:bodyPr wrap="square">
            <a:noAutofit/>
          </a:bodyPr>
          <a:p>
            <a:pPr indent="0"/>
            <a:r>
              <a:rPr lang="en-US" altLang="zh-CN" sz="2800" b="0">
                <a:uFillTx/>
                <a:latin typeface="楷体" panose="02010609060101010101" charset="-122"/>
                <a:ea typeface="楷体" panose="02010609060101010101" charset="-122"/>
                <a:cs typeface="楷体" panose="02010609060101010101" charset="-122"/>
              </a:rPr>
              <a:t>    </a:t>
            </a:r>
            <a:r>
              <a:rPr lang="zh-CN" altLang="en-US" sz="2400" b="0">
                <a:uFillTx/>
                <a:latin typeface="楷体" panose="02010609060101010101" charset="-122"/>
                <a:ea typeface="楷体" panose="02010609060101010101" charset="-122"/>
                <a:cs typeface="楷体" panose="02010609060101010101" charset="-122"/>
              </a:rPr>
              <a:t>陈与义（</a:t>
            </a:r>
            <a:r>
              <a:rPr lang="en-US" altLang="zh-CN" sz="2400" b="0">
                <a:uFillTx/>
                <a:latin typeface="楷体" panose="02010609060101010101" charset="-122"/>
                <a:ea typeface="楷体" panose="02010609060101010101" charset="-122"/>
                <a:cs typeface="楷体" panose="02010609060101010101" charset="-122"/>
              </a:rPr>
              <a:t>1090</a:t>
            </a:r>
            <a:r>
              <a:rPr lang="zh-CN" altLang="en-US" sz="2400" b="0">
                <a:uFillTx/>
                <a:latin typeface="楷体" panose="02010609060101010101" charset="-122"/>
                <a:ea typeface="楷体" panose="02010609060101010101" charset="-122"/>
                <a:cs typeface="楷体" panose="02010609060101010101" charset="-122"/>
              </a:rPr>
              <a:t>年</a:t>
            </a:r>
            <a:r>
              <a:rPr lang="en-US" altLang="zh-CN" sz="2400" b="0">
                <a:uFillTx/>
                <a:latin typeface="楷体" panose="02010609060101010101" charset="-122"/>
                <a:ea typeface="楷体" panose="02010609060101010101" charset="-122"/>
                <a:cs typeface="楷体" panose="02010609060101010101" charset="-122"/>
              </a:rPr>
              <a:t>—1139</a:t>
            </a:r>
            <a:r>
              <a:rPr lang="zh-CN" altLang="en-US" sz="2400" b="0">
                <a:uFillTx/>
                <a:latin typeface="楷体" panose="02010609060101010101" charset="-122"/>
                <a:ea typeface="楷体" panose="02010609060101010101" charset="-122"/>
                <a:cs typeface="楷体" panose="02010609060101010101" charset="-122"/>
              </a:rPr>
              <a:t>年</a:t>
            </a:r>
            <a:r>
              <a:rPr lang="en-US" altLang="zh-CN" sz="2400" b="0">
                <a:uFillTx/>
                <a:latin typeface="楷体" panose="02010609060101010101" charset="-122"/>
                <a:ea typeface="楷体" panose="02010609060101010101" charset="-122"/>
                <a:cs typeface="楷体" panose="02010609060101010101" charset="-122"/>
              </a:rPr>
              <a:t>1</a:t>
            </a:r>
            <a:r>
              <a:rPr lang="zh-CN" altLang="en-US" sz="2400" b="0">
                <a:uFillTx/>
                <a:latin typeface="楷体" panose="02010609060101010101" charset="-122"/>
                <a:ea typeface="楷体" panose="02010609060101010101" charset="-122"/>
                <a:cs typeface="楷体" panose="02010609060101010101" charset="-122"/>
              </a:rPr>
              <a:t>月</a:t>
            </a:r>
            <a:r>
              <a:rPr lang="en-US" altLang="zh-CN" sz="2400" b="0">
                <a:uFillTx/>
                <a:latin typeface="楷体" panose="02010609060101010101" charset="-122"/>
                <a:ea typeface="楷体" panose="02010609060101010101" charset="-122"/>
                <a:cs typeface="楷体" panose="02010609060101010101" charset="-122"/>
              </a:rPr>
              <a:t>1</a:t>
            </a:r>
            <a:r>
              <a:rPr lang="zh-CN" altLang="en-US" sz="2400" b="0">
                <a:uFillTx/>
                <a:latin typeface="楷体" panose="02010609060101010101" charset="-122"/>
                <a:ea typeface="楷体" panose="02010609060101010101" charset="-122"/>
                <a:cs typeface="楷体" panose="02010609060101010101" charset="-122"/>
              </a:rPr>
              <a:t>日</a:t>
            </a:r>
            <a:r>
              <a:rPr lang="en-US" altLang="zh-CN" sz="2400" b="0">
                <a:uFillTx/>
                <a:latin typeface="楷体" panose="02010609060101010101" charset="-122"/>
                <a:ea typeface="楷体" panose="02010609060101010101" charset="-122"/>
                <a:cs typeface="楷体" panose="02010609060101010101" charset="-122"/>
              </a:rPr>
              <a:t> </a:t>
            </a:r>
            <a:r>
              <a:rPr lang="zh-CN" altLang="en-US" sz="2400" b="0">
                <a:uFillTx/>
                <a:latin typeface="楷体" panose="02010609060101010101" charset="-122"/>
                <a:ea typeface="楷体" panose="02010609060101010101" charset="-122"/>
                <a:cs typeface="楷体" panose="02010609060101010101" charset="-122"/>
              </a:rPr>
              <a:t>），字去非，号简斋，汉族，其先祖居京兆（今陕西西安），自曾祖陈希亮从眉州迁居洛阳，故为洛（今河南洛阳）人。生于宋哲宗元祐五年（</a:t>
            </a:r>
            <a:r>
              <a:rPr lang="en-US" altLang="zh-CN" sz="2400" b="0">
                <a:uFillTx/>
                <a:latin typeface="楷体" panose="02010609060101010101" charset="-122"/>
                <a:ea typeface="楷体" panose="02010609060101010101" charset="-122"/>
                <a:cs typeface="楷体" panose="02010609060101010101" charset="-122"/>
              </a:rPr>
              <a:t>1090</a:t>
            </a:r>
            <a:r>
              <a:rPr lang="zh-CN" altLang="en-US" sz="2400" b="0">
                <a:uFillTx/>
                <a:latin typeface="楷体" panose="02010609060101010101" charset="-122"/>
                <a:ea typeface="楷体" panose="02010609060101010101" charset="-122"/>
                <a:cs typeface="楷体" panose="02010609060101010101" charset="-122"/>
              </a:rPr>
              <a:t>年），卒于南宋宋高宗绍兴八年十一月二十九日（</a:t>
            </a:r>
            <a:r>
              <a:rPr lang="en-US" altLang="zh-CN" sz="2400" b="0">
                <a:uFillTx/>
                <a:latin typeface="楷体" panose="02010609060101010101" charset="-122"/>
                <a:ea typeface="楷体" panose="02010609060101010101" charset="-122"/>
                <a:cs typeface="楷体" panose="02010609060101010101" charset="-122"/>
              </a:rPr>
              <a:t>1139</a:t>
            </a:r>
            <a:r>
              <a:rPr lang="zh-CN" altLang="en-US" sz="2400" b="0">
                <a:uFillTx/>
                <a:latin typeface="楷体" panose="02010609060101010101" charset="-122"/>
                <a:ea typeface="楷体" panose="02010609060101010101" charset="-122"/>
                <a:cs typeface="楷体" panose="02010609060101010101" charset="-122"/>
              </a:rPr>
              <a:t>年</a:t>
            </a:r>
            <a:r>
              <a:rPr lang="en-US" altLang="zh-CN" sz="2400" b="0">
                <a:uFillTx/>
                <a:latin typeface="楷体" panose="02010609060101010101" charset="-122"/>
                <a:ea typeface="楷体" panose="02010609060101010101" charset="-122"/>
                <a:cs typeface="楷体" panose="02010609060101010101" charset="-122"/>
              </a:rPr>
              <a:t>1</a:t>
            </a:r>
            <a:r>
              <a:rPr lang="zh-CN" altLang="en-US" sz="2400" b="0">
                <a:uFillTx/>
                <a:latin typeface="楷体" panose="02010609060101010101" charset="-122"/>
                <a:ea typeface="楷体" panose="02010609060101010101" charset="-122"/>
                <a:cs typeface="楷体" panose="02010609060101010101" charset="-122"/>
              </a:rPr>
              <a:t>月</a:t>
            </a:r>
            <a:r>
              <a:rPr lang="en-US" altLang="zh-CN" sz="2400" b="0">
                <a:uFillTx/>
                <a:latin typeface="楷体" panose="02010609060101010101" charset="-122"/>
                <a:ea typeface="楷体" panose="02010609060101010101" charset="-122"/>
                <a:cs typeface="楷体" panose="02010609060101010101" charset="-122"/>
              </a:rPr>
              <a:t>1</a:t>
            </a:r>
            <a:r>
              <a:rPr lang="zh-CN" altLang="en-US" sz="2400" b="0">
                <a:uFillTx/>
                <a:latin typeface="楷体" panose="02010609060101010101" charset="-122"/>
                <a:ea typeface="楷体" panose="02010609060101010101" charset="-122"/>
                <a:cs typeface="楷体" panose="02010609060101010101" charset="-122"/>
              </a:rPr>
              <a:t>日）</a:t>
            </a:r>
            <a:r>
              <a:rPr lang="en-US" altLang="zh-CN" sz="2400" b="0">
                <a:uFillTx/>
                <a:latin typeface="楷体" panose="02010609060101010101" charset="-122"/>
                <a:ea typeface="楷体" panose="02010609060101010101" charset="-122"/>
                <a:cs typeface="楷体" panose="02010609060101010101" charset="-122"/>
              </a:rPr>
              <a:t> </a:t>
            </a:r>
            <a:r>
              <a:rPr lang="zh-CN" altLang="en-US" sz="2400" b="0">
                <a:uFillTx/>
                <a:latin typeface="楷体" panose="02010609060101010101" charset="-122"/>
                <a:ea typeface="楷体" panose="02010609060101010101" charset="-122"/>
                <a:cs typeface="楷体" panose="02010609060101010101" charset="-122"/>
              </a:rPr>
              <a:t>。北宋末、南宋初年的杰出诗人，诗尊杜甫，也推崇苏轼、黄庭坚和陈师道，</a:t>
            </a:r>
            <a:r>
              <a:rPr lang="zh-CN" altLang="en-US" sz="2400" b="0">
                <a:solidFill>
                  <a:srgbClr val="FF0000"/>
                </a:solidFill>
                <a:uFillTx/>
                <a:latin typeface="楷体" panose="02010609060101010101" charset="-122"/>
                <a:ea typeface="楷体" panose="02010609060101010101" charset="-122"/>
                <a:cs typeface="楷体" panose="02010609060101010101" charset="-122"/>
              </a:rPr>
              <a:t>号为</a:t>
            </a:r>
            <a:r>
              <a:rPr lang="en-US" altLang="zh-CN" sz="2400" b="0">
                <a:solidFill>
                  <a:srgbClr val="FF0000"/>
                </a:solidFill>
                <a:uFillTx/>
                <a:latin typeface="楷体" panose="02010609060101010101" charset="-122"/>
                <a:ea typeface="楷体" panose="02010609060101010101" charset="-122"/>
                <a:cs typeface="楷体" panose="02010609060101010101" charset="-122"/>
              </a:rPr>
              <a:t>“</a:t>
            </a:r>
            <a:r>
              <a:rPr lang="zh-CN" altLang="en-US" sz="2400" b="0">
                <a:solidFill>
                  <a:srgbClr val="FF0000"/>
                </a:solidFill>
                <a:uFillTx/>
                <a:latin typeface="楷体" panose="02010609060101010101" charset="-122"/>
                <a:ea typeface="楷体" panose="02010609060101010101" charset="-122"/>
                <a:cs typeface="楷体" panose="02010609060101010101" charset="-122"/>
              </a:rPr>
              <a:t>诗俊</a:t>
            </a:r>
            <a:r>
              <a:rPr lang="en-US" altLang="zh-CN" sz="2400" b="0">
                <a:solidFill>
                  <a:srgbClr val="FF0000"/>
                </a:solidFill>
                <a:uFillTx/>
                <a:latin typeface="楷体" panose="02010609060101010101" charset="-122"/>
                <a:ea typeface="楷体" panose="02010609060101010101" charset="-122"/>
                <a:cs typeface="楷体" panose="02010609060101010101" charset="-122"/>
              </a:rPr>
              <a:t>”</a:t>
            </a:r>
            <a:r>
              <a:rPr lang="zh-CN" altLang="en-US" sz="2400" b="0">
                <a:solidFill>
                  <a:srgbClr val="FF0000"/>
                </a:solidFill>
                <a:uFillTx/>
                <a:latin typeface="楷体" panose="02010609060101010101" charset="-122"/>
                <a:ea typeface="楷体" panose="02010609060101010101" charset="-122"/>
                <a:cs typeface="楷体" panose="02010609060101010101" charset="-122"/>
              </a:rPr>
              <a:t>，与</a:t>
            </a:r>
            <a:r>
              <a:rPr lang="en-US" altLang="zh-CN" sz="2400" b="0">
                <a:solidFill>
                  <a:srgbClr val="FF0000"/>
                </a:solidFill>
                <a:uFillTx/>
                <a:latin typeface="楷体" panose="02010609060101010101" charset="-122"/>
                <a:ea typeface="楷体" panose="02010609060101010101" charset="-122"/>
                <a:cs typeface="楷体" panose="02010609060101010101" charset="-122"/>
              </a:rPr>
              <a:t>“</a:t>
            </a:r>
            <a:r>
              <a:rPr lang="zh-CN" altLang="en-US" sz="2400" b="0">
                <a:solidFill>
                  <a:srgbClr val="FF0000"/>
                </a:solidFill>
                <a:uFillTx/>
                <a:latin typeface="楷体" panose="02010609060101010101" charset="-122"/>
                <a:ea typeface="楷体" panose="02010609060101010101" charset="-122"/>
                <a:cs typeface="楷体" panose="02010609060101010101" charset="-122"/>
              </a:rPr>
              <a:t>词俊</a:t>
            </a:r>
            <a:r>
              <a:rPr lang="en-US" altLang="zh-CN" sz="2400" b="0">
                <a:solidFill>
                  <a:srgbClr val="FF0000"/>
                </a:solidFill>
                <a:uFillTx/>
                <a:latin typeface="楷体" panose="02010609060101010101" charset="-122"/>
                <a:ea typeface="楷体" panose="02010609060101010101" charset="-122"/>
                <a:cs typeface="楷体" panose="02010609060101010101" charset="-122"/>
              </a:rPr>
              <a:t>”</a:t>
            </a:r>
            <a:r>
              <a:rPr lang="zh-CN" altLang="en-US" sz="2400" b="0">
                <a:solidFill>
                  <a:srgbClr val="FF0000"/>
                </a:solidFill>
                <a:uFillTx/>
                <a:latin typeface="楷体" panose="02010609060101010101" charset="-122"/>
                <a:ea typeface="楷体" panose="02010609060101010101" charset="-122"/>
                <a:cs typeface="楷体" panose="02010609060101010101" charset="-122"/>
              </a:rPr>
              <a:t>朱敦儒和</a:t>
            </a:r>
            <a:r>
              <a:rPr lang="en-US" altLang="zh-CN" sz="2400" b="0">
                <a:solidFill>
                  <a:srgbClr val="FF0000"/>
                </a:solidFill>
                <a:uFillTx/>
                <a:latin typeface="楷体" panose="02010609060101010101" charset="-122"/>
                <a:ea typeface="楷体" panose="02010609060101010101" charset="-122"/>
                <a:cs typeface="楷体" panose="02010609060101010101" charset="-122"/>
              </a:rPr>
              <a:t>“</a:t>
            </a:r>
            <a:r>
              <a:rPr lang="zh-CN" altLang="en-US" sz="2400" b="0">
                <a:solidFill>
                  <a:srgbClr val="FF0000"/>
                </a:solidFill>
                <a:uFillTx/>
                <a:latin typeface="楷体" panose="02010609060101010101" charset="-122"/>
                <a:ea typeface="楷体" panose="02010609060101010101" charset="-122"/>
                <a:cs typeface="楷体" panose="02010609060101010101" charset="-122"/>
              </a:rPr>
              <a:t>文俊</a:t>
            </a:r>
            <a:r>
              <a:rPr lang="en-US" altLang="zh-CN" sz="2400" b="0">
                <a:solidFill>
                  <a:srgbClr val="FF0000"/>
                </a:solidFill>
                <a:uFillTx/>
                <a:latin typeface="楷体" panose="02010609060101010101" charset="-122"/>
                <a:ea typeface="楷体" panose="02010609060101010101" charset="-122"/>
                <a:cs typeface="楷体" panose="02010609060101010101" charset="-122"/>
              </a:rPr>
              <a:t>”</a:t>
            </a:r>
            <a:r>
              <a:rPr lang="zh-CN" altLang="en-US" sz="2400" b="0">
                <a:solidFill>
                  <a:srgbClr val="FF0000"/>
                </a:solidFill>
                <a:uFillTx/>
                <a:latin typeface="楷体" panose="02010609060101010101" charset="-122"/>
                <a:ea typeface="楷体" panose="02010609060101010101" charset="-122"/>
                <a:cs typeface="楷体" panose="02010609060101010101" charset="-122"/>
              </a:rPr>
              <a:t>富直柔同列洛中八俊</a:t>
            </a:r>
            <a:r>
              <a:rPr lang="zh-CN" altLang="en-US" sz="2400" b="0">
                <a:uFillTx/>
                <a:latin typeface="楷体" panose="02010609060101010101" charset="-122"/>
                <a:ea typeface="楷体" panose="02010609060101010101" charset="-122"/>
                <a:cs typeface="楷体" panose="02010609060101010101" charset="-122"/>
              </a:rPr>
              <a:t>。同时也工于填词，其词存于今者虽仅十余首，却别具风格，豪放处尤近于苏轼，语意超绝，笔力横空，疏朗明快，自然浑成，著有《简斋集》。</a:t>
            </a:r>
            <a:endParaRPr lang="zh-CN" altLang="en-US" sz="2400" b="0">
              <a:uFillTx/>
              <a:latin typeface="楷体" panose="02010609060101010101" charset="-122"/>
              <a:ea typeface="楷体" panose="02010609060101010101" charset="-122"/>
              <a:cs typeface="楷体" panose="02010609060101010101" charset="-122"/>
            </a:endParaRPr>
          </a:p>
          <a:p>
            <a:pPr indent="0"/>
            <a:r>
              <a:rPr lang="zh-CN" altLang="en-US" sz="2400" b="0">
                <a:uFillTx/>
                <a:latin typeface="楷体" panose="02010609060101010101" charset="-122"/>
                <a:ea typeface="楷体" panose="02010609060101010101" charset="-122"/>
                <a:cs typeface="楷体" panose="02010609060101010101" charset="-122"/>
              </a:rPr>
              <a:t> </a:t>
            </a:r>
            <a:r>
              <a:rPr lang="en-US" altLang="zh-CN" sz="2400" b="0">
                <a:uFillTx/>
                <a:latin typeface="楷体" panose="02010609060101010101" charset="-122"/>
                <a:ea typeface="楷体" panose="02010609060101010101" charset="-122"/>
                <a:cs typeface="楷体" panose="02010609060101010101" charset="-122"/>
              </a:rPr>
              <a:t>   </a:t>
            </a:r>
            <a:r>
              <a:rPr lang="zh-CN" altLang="en-US" sz="2400" b="0">
                <a:uFillTx/>
                <a:latin typeface="楷体" panose="02010609060101010101" charset="-122"/>
                <a:ea typeface="楷体" panose="02010609060101010101" charset="-122"/>
                <a:cs typeface="楷体" panose="02010609060101010101" charset="-122"/>
              </a:rPr>
              <a:t>他的诗歌创作可以金兵入侵中原为界线，分为前后两个时期。</a:t>
            </a:r>
            <a:r>
              <a:rPr lang="zh-CN" altLang="en-US" sz="2400">
                <a:solidFill>
                  <a:srgbClr val="FF0000"/>
                </a:solidFill>
                <a:uFillTx/>
                <a:latin typeface="楷体" panose="02010609060101010101" charset="-122"/>
                <a:ea typeface="楷体" panose="02010609060101010101" charset="-122"/>
                <a:cs typeface="楷体" panose="02010609060101010101" charset="-122"/>
                <a:sym typeface="+mn-ea"/>
              </a:rPr>
              <a:t>前期清新明快，后期雄浑沉郁。</a:t>
            </a:r>
            <a:r>
              <a:rPr lang="zh-CN" altLang="en-US" sz="2400" b="0">
                <a:uFillTx/>
                <a:latin typeface="楷体" panose="02010609060101010101" charset="-122"/>
                <a:ea typeface="楷体" panose="02010609060101010101" charset="-122"/>
                <a:cs typeface="楷体" panose="02010609060101010101" charset="-122"/>
              </a:rPr>
              <a:t>前期表现个人生活情趣的流连光景之作，词句明净，诗风明快，很少用典，清新可喜。以《墨梅》（意足不求颜色似，前身相马九方皋。）诗受到徽宗的赏识。</a:t>
            </a:r>
            <a:r>
              <a:rPr lang="zh-CN" altLang="en-US" sz="2400" b="1">
                <a:solidFill>
                  <a:srgbClr val="FF0000"/>
                </a:solidFill>
                <a:uFillTx/>
                <a:latin typeface="楷体" panose="02010609060101010101" charset="-122"/>
                <a:ea typeface="楷体" panose="02010609060101010101" charset="-122"/>
                <a:cs typeface="楷体" panose="02010609060101010101" charset="-122"/>
              </a:rPr>
              <a:t>南迁之后</a:t>
            </a:r>
            <a:r>
              <a:rPr lang="zh-CN" altLang="en-US" sz="2400" b="0">
                <a:uFillTx/>
                <a:latin typeface="楷体" panose="02010609060101010101" charset="-122"/>
                <a:ea typeface="楷体" panose="02010609060101010101" charset="-122"/>
                <a:cs typeface="楷体" panose="02010609060101010101" charset="-122"/>
              </a:rPr>
              <a:t>，因国破家亡，颠沛流离，经历了和杜甫在安史之乱时颇为相似的遭遇，对学杜有了更深刻的认识，诗风有了改变，转学杜甫。他不象江西派诗人那样，只从句律用字着手，</a:t>
            </a:r>
            <a:r>
              <a:rPr lang="zh-CN" altLang="en-US" sz="2400" b="1">
                <a:solidFill>
                  <a:srgbClr val="FF0000"/>
                </a:solidFill>
                <a:uFillTx/>
                <a:latin typeface="楷体" panose="02010609060101010101" charset="-122"/>
                <a:ea typeface="楷体" panose="02010609060101010101" charset="-122"/>
                <a:cs typeface="楷体" panose="02010609060101010101" charset="-122"/>
              </a:rPr>
              <a:t>而是把自己的遭遇和国家的命运融合在一起</a:t>
            </a:r>
            <a:r>
              <a:rPr lang="zh-CN" altLang="en-US" sz="2400" b="0">
                <a:uFillTx/>
                <a:latin typeface="楷体" panose="02010609060101010101" charset="-122"/>
                <a:ea typeface="楷体" panose="02010609060101010101" charset="-122"/>
                <a:cs typeface="楷体" panose="02010609060101010101" charset="-122"/>
              </a:rPr>
              <a:t>，题材广泛，感时伤事，写了不少寄托遥深的诗篇，</a:t>
            </a:r>
            <a:r>
              <a:rPr lang="zh-CN" altLang="en-US" sz="2400" b="1">
                <a:solidFill>
                  <a:srgbClr val="FF0000"/>
                </a:solidFill>
                <a:uFillTx/>
                <a:latin typeface="楷体" panose="02010609060101010101" charset="-122"/>
                <a:ea typeface="楷体" panose="02010609060101010101" charset="-122"/>
                <a:cs typeface="楷体" panose="02010609060101010101" charset="-122"/>
              </a:rPr>
              <a:t>趋向沉郁悲壮，雄阔慷慨</a:t>
            </a:r>
            <a:r>
              <a:rPr lang="zh-CN" altLang="en-US" sz="2400" b="0">
                <a:uFillTx/>
                <a:latin typeface="楷体" panose="02010609060101010101" charset="-122"/>
                <a:ea typeface="楷体" panose="02010609060101010101" charset="-122"/>
                <a:cs typeface="楷体" panose="02010609060101010101" charset="-122"/>
              </a:rPr>
              <a:t>，</a:t>
            </a:r>
            <a:r>
              <a:rPr lang="en-US" altLang="zh-CN" sz="2400" b="0">
                <a:uFillTx/>
                <a:latin typeface="楷体" panose="02010609060101010101" charset="-122"/>
                <a:ea typeface="楷体" panose="02010609060101010101" charset="-122"/>
                <a:cs typeface="楷体" panose="02010609060101010101" charset="-122"/>
              </a:rPr>
              <a:t> </a:t>
            </a:r>
            <a:r>
              <a:rPr lang="zh-CN" altLang="en-US" sz="2400" b="0">
                <a:uFillTx/>
                <a:latin typeface="楷体" panose="02010609060101010101" charset="-122"/>
                <a:ea typeface="楷体" panose="02010609060101010101" charset="-122"/>
                <a:cs typeface="楷体" panose="02010609060101010101" charset="-122"/>
              </a:rPr>
              <a:t>成为南宋学习杜甫最有成就的诗人之一。</a:t>
            </a:r>
            <a:r>
              <a:rPr lang="en-US" altLang="zh-CN" sz="2400" b="0">
                <a:uFillTx/>
                <a:latin typeface="楷体" panose="02010609060101010101" charset="-122"/>
                <a:ea typeface="楷体" panose="02010609060101010101" charset="-122"/>
                <a:cs typeface="楷体" panose="02010609060101010101" charset="-122"/>
              </a:rPr>
              <a:t>  </a:t>
            </a:r>
            <a:endParaRPr sz="2400" b="0">
              <a:uFillTx/>
              <a:latin typeface="楷体" panose="02010609060101010101" charset="-122"/>
              <a:ea typeface="楷体" panose="02010609060101010101" charset="-122"/>
              <a:cs typeface="楷体" panose="0201060906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amond(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8" grpId="1"/>
      <p:bldP spid="6" grpId="0"/>
      <p:bldP spid="6" grpId="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8" name="文本框 7"/>
          <p:cNvSpPr txBox="1"/>
          <p:nvPr/>
        </p:nvSpPr>
        <p:spPr>
          <a:xfrm>
            <a:off x="1936750" y="67310"/>
            <a:ext cx="4759960" cy="460375"/>
          </a:xfrm>
          <a:prstGeom prst="rect">
            <a:avLst/>
          </a:prstGeom>
          <a:noFill/>
          <a:ln w="9525">
            <a:noFill/>
          </a:ln>
        </p:spPr>
        <p:txBody>
          <a:bodyPr wrap="square">
            <a:spAutoFit/>
          </a:bodyPr>
          <a:p>
            <a:pPr indent="304800" algn="l"/>
            <a:r>
              <a:rPr lang="zh-CN" sz="2400" b="0">
                <a:solidFill>
                  <a:schemeClr val="accent1"/>
                </a:solidFill>
                <a:ea typeface="黑体" panose="02010609060101010101" charset="-122"/>
              </a:rPr>
              <a:t>【试题整体分析】</a:t>
            </a:r>
            <a:endParaRPr lang="zh-CN" altLang="en-US" sz="2400" b="0">
              <a:solidFill>
                <a:schemeClr val="accent1"/>
              </a:solidFill>
              <a:ea typeface="黑体" panose="02010609060101010101" charset="-122"/>
            </a:endParaRPr>
          </a:p>
        </p:txBody>
      </p:sp>
      <p:sp>
        <p:nvSpPr>
          <p:cNvPr id="3" name="文本框 2"/>
          <p:cNvSpPr txBox="1"/>
          <p:nvPr/>
        </p:nvSpPr>
        <p:spPr>
          <a:xfrm>
            <a:off x="2574290" y="555625"/>
            <a:ext cx="8775065" cy="546735"/>
          </a:xfrm>
          <a:prstGeom prst="rect">
            <a:avLst/>
          </a:prstGeom>
          <a:ln>
            <a:solidFill>
              <a:schemeClr val="tx1"/>
            </a:solidFill>
          </a:ln>
        </p:spPr>
        <p:txBody>
          <a:bodyPr wrap="square">
            <a:noAutofit/>
          </a:bodyPr>
          <a:p>
            <a:pPr indent="0" algn="ctr" defTabSz="266700" fontAlgn="auto">
              <a:lnSpc>
                <a:spcPct val="100000"/>
              </a:lnSpc>
              <a:spcBef>
                <a:spcPts val="0"/>
              </a:spcBef>
              <a:spcAft>
                <a:spcPts val="0"/>
              </a:spcAft>
            </a:pPr>
            <a:r>
              <a:rPr lang="zh-CN" altLang="en-US" sz="3200">
                <a:solidFill>
                  <a:srgbClr val="000000"/>
                </a:solidFill>
                <a:latin typeface="宋体" panose="02010600030101010101" pitchFamily="2" charset="-122"/>
                <a:ea typeface="宋体" panose="02010600030101010101" pitchFamily="2" charset="-122"/>
                <a:cs typeface="宋体" panose="02010600030101010101" pitchFamily="2" charset="-122"/>
              </a:rPr>
              <a:t>临江仙</a:t>
            </a:r>
            <a:r>
              <a:rPr lang="zh-CN" altLang="en-US" sz="1400">
                <a:solidFill>
                  <a:srgbClr val="000000"/>
                </a:solidFill>
                <a:latin typeface="宋体" panose="02010600030101010101" pitchFamily="2" charset="-122"/>
                <a:ea typeface="宋体" panose="02010600030101010101" pitchFamily="2" charset="-122"/>
                <a:cs typeface="宋体" panose="02010600030101010101" pitchFamily="2" charset="-122"/>
              </a:rPr>
              <a:t>（陈与义）</a:t>
            </a:r>
            <a:endParaRPr lang="zh-CN" altLang="en-US" sz="1400">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
        <p:nvSpPr>
          <p:cNvPr id="5" name="右箭头 4"/>
          <p:cNvSpPr/>
          <p:nvPr/>
        </p:nvSpPr>
        <p:spPr>
          <a:xfrm>
            <a:off x="125730" y="468630"/>
            <a:ext cx="1479550" cy="899160"/>
          </a:xfrm>
          <a:prstGeom prst="rightArrow">
            <a:avLst>
              <a:gd name="adj1" fmla="val 50000"/>
              <a:gd name="adj2" fmla="val 56706"/>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nvSpPr>
        <p:spPr>
          <a:xfrm>
            <a:off x="125730" y="541655"/>
            <a:ext cx="1807210" cy="560705"/>
          </a:xfrm>
          <a:prstGeom prst="rect">
            <a:avLst/>
          </a:prstGeom>
          <a:noFill/>
        </p:spPr>
        <p:txBody>
          <a:bodyPr wrap="square" rtlCol="0">
            <a:noAutofit/>
          </a:bodyPr>
          <a:p>
            <a:r>
              <a:rPr lang="zh-CN" altLang="en-US" sz="2400"/>
              <a:t>材料出处</a:t>
            </a:r>
            <a:endParaRPr lang="zh-CN" altLang="en-US" sz="2400"/>
          </a:p>
        </p:txBody>
      </p:sp>
      <p:sp>
        <p:nvSpPr>
          <p:cNvPr id="10" name="右箭头 9"/>
          <p:cNvSpPr/>
          <p:nvPr/>
        </p:nvSpPr>
        <p:spPr>
          <a:xfrm>
            <a:off x="125730" y="3197860"/>
            <a:ext cx="1479550" cy="899160"/>
          </a:xfrm>
          <a:prstGeom prst="rightArrow">
            <a:avLst>
              <a:gd name="adj1" fmla="val 50000"/>
              <a:gd name="adj2" fmla="val 56706"/>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文本框 8"/>
          <p:cNvSpPr txBox="1"/>
          <p:nvPr/>
        </p:nvSpPr>
        <p:spPr>
          <a:xfrm>
            <a:off x="125730" y="3357880"/>
            <a:ext cx="1915160" cy="633730"/>
          </a:xfrm>
          <a:prstGeom prst="rect">
            <a:avLst/>
          </a:prstGeom>
          <a:noFill/>
        </p:spPr>
        <p:txBody>
          <a:bodyPr wrap="square" rtlCol="0">
            <a:noAutofit/>
          </a:bodyPr>
          <a:p>
            <a:r>
              <a:rPr lang="zh-CN" altLang="en-US" sz="2400"/>
              <a:t>命题设计</a:t>
            </a:r>
            <a:endParaRPr lang="zh-CN" altLang="en-US" sz="2400"/>
          </a:p>
        </p:txBody>
      </p:sp>
      <p:sp>
        <p:nvSpPr>
          <p:cNvPr id="11" name="文本框 10"/>
          <p:cNvSpPr txBox="1"/>
          <p:nvPr/>
        </p:nvSpPr>
        <p:spPr>
          <a:xfrm>
            <a:off x="1604645" y="1191260"/>
            <a:ext cx="10482580" cy="4790440"/>
          </a:xfrm>
          <a:prstGeom prst="rect">
            <a:avLst/>
          </a:prstGeom>
          <a:ln>
            <a:solidFill>
              <a:schemeClr val="tx1"/>
            </a:solidFill>
          </a:ln>
        </p:spPr>
        <p:txBody>
          <a:bodyPr wrap="square">
            <a:noAutofit/>
          </a:bodyPr>
          <a:p>
            <a:pPr indent="0" algn="l" defTabSz="266700" fontAlgn="auto">
              <a:lnSpc>
                <a:spcPts val="3080"/>
              </a:lnSpc>
              <a:spcAft>
                <a:spcPct val="0"/>
              </a:spcAft>
            </a:pPr>
            <a:r>
              <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15.</a:t>
            </a:r>
            <a:r>
              <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下列对这首词的理解和赏析，不正确的一项是</a:t>
            </a:r>
            <a:r>
              <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(3</a:t>
            </a:r>
            <a:r>
              <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分</a:t>
            </a:r>
            <a:r>
              <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  </a:t>
            </a:r>
            <a:endPar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endParaRPr>
          </a:p>
          <a:p>
            <a:pPr indent="0" algn="l" defTabSz="266700" fontAlgn="auto">
              <a:lnSpc>
                <a:spcPts val="3080"/>
              </a:lnSpc>
              <a:spcAft>
                <a:spcPct val="0"/>
              </a:spcAft>
            </a:pPr>
            <a:r>
              <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A.“</a:t>
            </a:r>
            <a:r>
              <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高咏楚词</a:t>
            </a:r>
            <a:r>
              <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a:t>
            </a:r>
            <a:r>
              <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透露节日的感伤心绪和壮阔胸襟，呼应凭吊屈原的主题。</a:t>
            </a:r>
            <a:r>
              <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a:t>
            </a:r>
            <a:r>
              <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天涯节序匆匆</a:t>
            </a:r>
            <a:r>
              <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a:t>
            </a:r>
            <a:r>
              <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从时间和空间角度表现漂泊之苦。</a:t>
            </a:r>
            <a:endPar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endParaRPr>
          </a:p>
          <a:p>
            <a:pPr indent="0" algn="l" defTabSz="266700" fontAlgn="auto">
              <a:lnSpc>
                <a:spcPts val="3080"/>
              </a:lnSpc>
              <a:spcAft>
                <a:spcPct val="0"/>
              </a:spcAft>
            </a:pPr>
            <a:r>
              <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B.“</a:t>
            </a:r>
            <a:r>
              <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榴花不似舞裙红</a:t>
            </a:r>
            <a:r>
              <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a:t>
            </a:r>
            <a:r>
              <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，写出词人在端午佳节，看到舞女的舞裙，把它与石榴花进行对比，写出欲燃的石榴花已不鲜艳，令人伤感。</a:t>
            </a:r>
            <a:endPar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endParaRPr>
          </a:p>
          <a:p>
            <a:pPr indent="0" algn="l" defTabSz="266700" fontAlgn="auto">
              <a:lnSpc>
                <a:spcPts val="3080"/>
              </a:lnSpc>
              <a:spcAft>
                <a:spcPct val="0"/>
              </a:spcAft>
            </a:pPr>
            <a:r>
              <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C.“</a:t>
            </a:r>
            <a:r>
              <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万事一身伤老矣</a:t>
            </a:r>
            <a:r>
              <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a:t>
            </a:r>
            <a:r>
              <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承上启下，万千思绪难以言说，只能融于一声长叹，深化了作者对家国离乱和个人身世的感慨。</a:t>
            </a:r>
            <a:endPar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endParaRPr>
          </a:p>
          <a:p>
            <a:pPr indent="0" algn="l" defTabSz="266700" fontAlgn="auto">
              <a:lnSpc>
                <a:spcPts val="3080"/>
              </a:lnSpc>
              <a:spcAft>
                <a:spcPct val="0"/>
              </a:spcAft>
            </a:pPr>
            <a:r>
              <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D.“</a:t>
            </a:r>
            <a:r>
              <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戎葵凝笑墙东</a:t>
            </a:r>
            <a:r>
              <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a:t>
            </a:r>
            <a:r>
              <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运用拟人，葵花形象是词人的心灵写照，虽然流离失所，但豪壮的爱国热情历久弥坚。</a:t>
            </a:r>
            <a:endPar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endParaRPr>
          </a:p>
          <a:p>
            <a:pPr indent="0" algn="l" defTabSz="266700" fontAlgn="auto">
              <a:lnSpc>
                <a:spcPts val="3080"/>
              </a:lnSpc>
              <a:spcAft>
                <a:spcPct val="0"/>
              </a:spcAft>
            </a:pPr>
            <a:r>
              <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16.</a:t>
            </a:r>
            <a:r>
              <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本词和《念奴娇</a:t>
            </a:r>
            <a:r>
              <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a:t>
            </a:r>
            <a:r>
              <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赤壁怀古》都描摹了一个洒酒祭奠的场景，请结合两首词简要概括其情感的异同。（</a:t>
            </a:r>
            <a:r>
              <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6</a:t>
            </a:r>
            <a:r>
              <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分）</a:t>
            </a:r>
            <a:endPar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endParaRPr>
          </a:p>
        </p:txBody>
      </p:sp>
      <p:sp>
        <p:nvSpPr>
          <p:cNvPr id="7" name="文本框 6"/>
          <p:cNvSpPr txBox="1"/>
          <p:nvPr/>
        </p:nvSpPr>
        <p:spPr>
          <a:xfrm>
            <a:off x="1605280" y="5981700"/>
            <a:ext cx="10481310" cy="599440"/>
          </a:xfrm>
          <a:prstGeom prst="rect">
            <a:avLst/>
          </a:prstGeom>
          <a:ln>
            <a:solidFill>
              <a:schemeClr val="tx1"/>
            </a:solidFill>
          </a:ln>
        </p:spPr>
        <p:txBody>
          <a:bodyPr wrap="square">
            <a:noAutofit/>
          </a:bodyPr>
          <a:p>
            <a:pPr indent="0" algn="l" defTabSz="266700" fontAlgn="auto">
              <a:lnSpc>
                <a:spcPct val="100000"/>
              </a:lnSpc>
              <a:spcBef>
                <a:spcPts val="0"/>
              </a:spcBef>
              <a:spcAft>
                <a:spcPts val="0"/>
              </a:spcAft>
            </a:pPr>
            <a:r>
              <a:rPr lang="zh-CN" altLang="en-US" sz="2400" b="1">
                <a:solidFill>
                  <a:srgbClr val="FF0000"/>
                </a:solidFill>
                <a:latin typeface="仿宋" panose="02010609060101010101" charset="-122"/>
                <a:ea typeface="仿宋" panose="02010609060101010101" charset="-122"/>
                <a:cs typeface="宋体" panose="02010600030101010101" pitchFamily="2" charset="-122"/>
              </a:rPr>
              <a:t>①强化教考衔接，苏轼的《</a:t>
            </a:r>
            <a:r>
              <a:rPr lang="zh-CN" altLang="en-US" sz="2400">
                <a:solidFill>
                  <a:srgbClr val="FF0000"/>
                </a:solidFill>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sym typeface="+mn-ea"/>
              </a:rPr>
              <a:t>念奴娇</a:t>
            </a:r>
            <a:r>
              <a:rPr lang="en-US" altLang="zh-CN" sz="2400">
                <a:solidFill>
                  <a:srgbClr val="FF0000"/>
                </a:solidFill>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sym typeface="+mn-ea"/>
              </a:rPr>
              <a:t>·</a:t>
            </a:r>
            <a:r>
              <a:rPr lang="zh-CN" altLang="en-US" sz="2400" b="1">
                <a:solidFill>
                  <a:srgbClr val="FF0000"/>
                </a:solidFill>
                <a:latin typeface="仿宋" panose="02010609060101010101" charset="-122"/>
                <a:ea typeface="仿宋" panose="02010609060101010101" charset="-122"/>
                <a:cs typeface="仿宋" panose="02010609060101010101" charset="-122"/>
              </a:rPr>
              <a:t>赤壁怀古》</a:t>
            </a:r>
            <a:r>
              <a:rPr lang="zh-CN" altLang="en-US" sz="2400" b="1">
                <a:solidFill>
                  <a:srgbClr val="FF0000"/>
                </a:solidFill>
                <a:latin typeface="仿宋" panose="02010609060101010101" charset="-122"/>
                <a:ea typeface="仿宋" panose="02010609060101010101" charset="-122"/>
                <a:cs typeface="宋体" panose="02010600030101010101" pitchFamily="2" charset="-122"/>
              </a:rPr>
              <a:t>是学生熟悉的词。</a:t>
            </a:r>
            <a:r>
              <a:rPr lang="zh-CN" altLang="en-US" sz="2400" b="1">
                <a:solidFill>
                  <a:srgbClr val="FF0000"/>
                </a:solidFill>
                <a:latin typeface="Calibri" panose="020F0502020204030204" charset="0"/>
                <a:ea typeface="仿宋" panose="02010609060101010101" charset="-122"/>
                <a:cs typeface="宋体" panose="02010600030101010101" pitchFamily="2" charset="-122"/>
              </a:rPr>
              <a:t>②考查比较分析词的情感异同。</a:t>
            </a:r>
            <a:endParaRPr lang="zh-CN" altLang="en-US" sz="2400" b="1">
              <a:solidFill>
                <a:srgbClr val="FF0000"/>
              </a:solidFill>
              <a:latin typeface="Calibri" panose="020F0502020204030204" charset="0"/>
              <a:ea typeface="仿宋" panose="02010609060101010101" charset="-122"/>
              <a:cs typeface="宋体" panose="02010600030101010101" pitchFamily="2" charset="-122"/>
            </a:endParaRPr>
          </a:p>
        </p:txBody>
      </p:sp>
      <p:sp>
        <p:nvSpPr>
          <p:cNvPr id="13" name="文本框 12"/>
          <p:cNvSpPr txBox="1"/>
          <p:nvPr/>
        </p:nvSpPr>
        <p:spPr>
          <a:xfrm>
            <a:off x="125730" y="5640070"/>
            <a:ext cx="2023110" cy="633730"/>
          </a:xfrm>
          <a:prstGeom prst="rect">
            <a:avLst/>
          </a:prstGeom>
          <a:noFill/>
        </p:spPr>
        <p:txBody>
          <a:bodyPr wrap="square" rtlCol="0">
            <a:noAutofit/>
          </a:bodyPr>
          <a:p>
            <a:endParaRPr lang="zh-CN" altLang="en-US" sz="2400"/>
          </a:p>
        </p:txBody>
      </p:sp>
      <p:sp>
        <p:nvSpPr>
          <p:cNvPr id="14" name="右箭头 13"/>
          <p:cNvSpPr/>
          <p:nvPr/>
        </p:nvSpPr>
        <p:spPr>
          <a:xfrm>
            <a:off x="229235" y="5927090"/>
            <a:ext cx="1375410" cy="74168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文本框 14"/>
          <p:cNvSpPr txBox="1"/>
          <p:nvPr/>
        </p:nvSpPr>
        <p:spPr>
          <a:xfrm>
            <a:off x="125730" y="6071235"/>
            <a:ext cx="1479550" cy="608330"/>
          </a:xfrm>
          <a:prstGeom prst="rect">
            <a:avLst/>
          </a:prstGeom>
          <a:noFill/>
        </p:spPr>
        <p:txBody>
          <a:bodyPr wrap="square" rtlCol="0">
            <a:noAutofit/>
          </a:bodyPr>
          <a:p>
            <a:r>
              <a:rPr lang="zh-CN" altLang="en-US" sz="2400"/>
              <a:t>命题特点</a:t>
            </a:r>
            <a:endParaRPr lang="zh-CN" altLang="en-US" sz="240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heel(1)">
                                      <p:cBhvr>
                                        <p:cTn id="39" dur="2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heel(1)">
                                      <p:cBhvr>
                                        <p:cTn id="44" dur="20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P spid="8" grpId="1"/>
      <p:bldP spid="5" grpId="0" animBg="1"/>
      <p:bldP spid="5" grpId="1" animBg="1"/>
      <p:bldP spid="4" grpId="0"/>
      <p:bldP spid="4" grpId="1"/>
      <p:bldP spid="3" grpId="0" animBg="1"/>
      <p:bldP spid="3" grpId="1" animBg="1"/>
      <p:bldP spid="10" grpId="0" animBg="1"/>
      <p:bldP spid="10" grpId="1" animBg="1"/>
      <p:bldP spid="9" grpId="0"/>
      <p:bldP spid="9" grpId="1"/>
      <p:bldP spid="11" grpId="0" animBg="1"/>
      <p:bldP spid="11" grpId="1" animBg="1"/>
      <p:bldP spid="14" grpId="0" animBg="1"/>
      <p:bldP spid="14" grpId="1" animBg="1"/>
      <p:bldP spid="15" grpId="0"/>
      <p:bldP spid="15" grpId="1"/>
      <p:bldP spid="7" grpId="0" animBg="1"/>
      <p:bldP spid="7" grpId="1"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173355" y="466090"/>
            <a:ext cx="11857355" cy="6199505"/>
          </a:xfrm>
          <a:prstGeom prst="rect">
            <a:avLst/>
          </a:prstGeom>
          <a:noFill/>
          <a:ln w="12700" cmpd="sng">
            <a:solidFill>
              <a:schemeClr val="accent3">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tx1"/>
              </a:solidFill>
            </a:endParaRPr>
          </a:p>
        </p:txBody>
      </p:sp>
      <p:sp>
        <p:nvSpPr>
          <p:cNvPr id="8" name="文本框 7"/>
          <p:cNvSpPr txBox="1"/>
          <p:nvPr/>
        </p:nvSpPr>
        <p:spPr>
          <a:xfrm>
            <a:off x="1936750" y="67310"/>
            <a:ext cx="4759960" cy="460375"/>
          </a:xfrm>
          <a:prstGeom prst="rect">
            <a:avLst/>
          </a:prstGeom>
          <a:noFill/>
          <a:ln w="9525">
            <a:noFill/>
          </a:ln>
        </p:spPr>
        <p:txBody>
          <a:bodyPr wrap="square">
            <a:spAutoFit/>
          </a:bodyPr>
          <a:p>
            <a:pPr indent="304800"/>
            <a:r>
              <a:rPr lang="zh-CN" sz="2400" b="0">
                <a:solidFill>
                  <a:schemeClr val="accent1">
                    <a:lumMod val="75000"/>
                  </a:schemeClr>
                </a:solidFill>
                <a:ea typeface="黑体" panose="02010609060101010101" charset="-122"/>
              </a:rPr>
              <a:t>【试题内容整体分析】</a:t>
            </a:r>
            <a:endParaRPr lang="zh-CN" altLang="en-US" sz="2400" b="0">
              <a:solidFill>
                <a:schemeClr val="accent1">
                  <a:lumMod val="75000"/>
                </a:schemeClr>
              </a:solidFill>
              <a:ea typeface="黑体" panose="02010609060101010101" charset="-122"/>
            </a:endParaRPr>
          </a:p>
        </p:txBody>
      </p:sp>
      <p:sp>
        <p:nvSpPr>
          <p:cNvPr id="5" name="文本框 4"/>
          <p:cNvSpPr txBox="1"/>
          <p:nvPr>
            <p:custDataLst>
              <p:tags r:id="rId2"/>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lumMod val="50000"/>
                  </a:schemeClr>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bg1">
                  <a:lumMod val="50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4" name="文本框 3"/>
          <p:cNvSpPr txBox="1"/>
          <p:nvPr/>
        </p:nvSpPr>
        <p:spPr>
          <a:xfrm>
            <a:off x="347980" y="887095"/>
            <a:ext cx="11471910" cy="3595370"/>
          </a:xfrm>
          <a:prstGeom prst="rect">
            <a:avLst/>
          </a:prstGeom>
          <a:noFill/>
          <a:ln w="9525">
            <a:noFill/>
          </a:ln>
        </p:spPr>
        <p:txBody>
          <a:bodyPr>
            <a:noAutofit/>
          </a:bodyPr>
          <a:p>
            <a:pPr indent="0" fontAlgn="auto">
              <a:lnSpc>
                <a:spcPct val="150000"/>
              </a:lnSpc>
            </a:pPr>
            <a:r>
              <a:rPr lang="en-US" altLang="zh-CN" sz="2400" b="0">
                <a:latin typeface="Calibri" panose="020F0502020204030204" charset="0"/>
                <a:ea typeface="宋体" panose="02010600030101010101" pitchFamily="2" charset="-122"/>
              </a:rPr>
              <a:t>         </a:t>
            </a:r>
            <a:endParaRPr lang="zh-CN" altLang="en-US" sz="2400" b="0">
              <a:latin typeface="Calibri" panose="020F0502020204030204" charset="0"/>
              <a:ea typeface="宋体" panose="02010600030101010101" pitchFamily="2" charset="-122"/>
            </a:endParaRPr>
          </a:p>
        </p:txBody>
      </p:sp>
      <p:sp>
        <p:nvSpPr>
          <p:cNvPr id="6" name="文本框 5"/>
          <p:cNvSpPr txBox="1"/>
          <p:nvPr/>
        </p:nvSpPr>
        <p:spPr>
          <a:xfrm>
            <a:off x="424180" y="527685"/>
            <a:ext cx="11395710" cy="6216650"/>
          </a:xfrm>
          <a:prstGeom prst="rect">
            <a:avLst/>
          </a:prstGeom>
          <a:noFill/>
          <a:ln w="9525">
            <a:noFill/>
          </a:ln>
        </p:spPr>
        <p:txBody>
          <a:bodyPr wrap="square">
            <a:noAutofit/>
          </a:bodyPr>
          <a:p>
            <a:pPr indent="0" fontAlgn="auto">
              <a:lnSpc>
                <a:spcPts val="4040"/>
              </a:lnSpc>
            </a:pPr>
            <a:r>
              <a:rPr lang="en-US" altLang="zh-CN" sz="2800" b="0">
                <a:uFillTx/>
                <a:latin typeface="楷体" panose="02010609060101010101" charset="-122"/>
                <a:ea typeface="楷体" panose="02010609060101010101" charset="-122"/>
                <a:cs typeface="楷体" panose="02010609060101010101" charset="-122"/>
              </a:rPr>
              <a:t>  </a:t>
            </a:r>
            <a:endParaRPr lang="en-US" altLang="zh-CN" sz="2800" b="0">
              <a:uFillTx/>
              <a:latin typeface="楷体" panose="02010609060101010101" charset="-122"/>
              <a:ea typeface="楷体" panose="02010609060101010101" charset="-122"/>
              <a:cs typeface="楷体" panose="02010609060101010101" charset="-122"/>
            </a:endParaRPr>
          </a:p>
          <a:p>
            <a:pPr indent="0" fontAlgn="auto">
              <a:lnSpc>
                <a:spcPts val="4040"/>
              </a:lnSpc>
            </a:pPr>
            <a:r>
              <a:rPr lang="zh-CN" altLang="en-US" sz="3200" b="0">
                <a:uFillTx/>
                <a:latin typeface="楷体" panose="02010609060101010101" charset="-122"/>
                <a:ea typeface="楷体" panose="02010609060101010101" charset="-122"/>
                <a:cs typeface="楷体" panose="02010609060101010101" charset="-122"/>
              </a:rPr>
              <a:t>《临江仙</a:t>
            </a:r>
            <a:r>
              <a:rPr lang="en-US" altLang="zh-CN" sz="3200" b="0">
                <a:uFillTx/>
                <a:latin typeface="楷体" panose="02010609060101010101" charset="-122"/>
                <a:ea typeface="楷体" panose="02010609060101010101" charset="-122"/>
                <a:cs typeface="楷体" panose="02010609060101010101" charset="-122"/>
              </a:rPr>
              <a:t>·</a:t>
            </a:r>
            <a:r>
              <a:rPr lang="zh-CN" altLang="en-US" sz="3200" b="0">
                <a:uFillTx/>
                <a:latin typeface="楷体" panose="02010609060101010101" charset="-122"/>
                <a:ea typeface="楷体" panose="02010609060101010101" charset="-122"/>
                <a:cs typeface="楷体" panose="02010609060101010101" charset="-122"/>
              </a:rPr>
              <a:t>高咏楚词酬午日》是南宋词人陈与义的作品。</a:t>
            </a:r>
            <a:r>
              <a:rPr lang="en-US" altLang="zh-CN" sz="3200" b="0">
                <a:solidFill>
                  <a:srgbClr val="FF0000"/>
                </a:solidFill>
                <a:uFillTx/>
                <a:latin typeface="楷体" panose="02010609060101010101" charset="-122"/>
                <a:ea typeface="楷体" panose="02010609060101010101" charset="-122"/>
                <a:cs typeface="楷体" panose="02010609060101010101" charset="-122"/>
              </a:rPr>
              <a:t> </a:t>
            </a:r>
            <a:r>
              <a:rPr lang="zh-CN" altLang="en-US" sz="3200" b="0">
                <a:solidFill>
                  <a:srgbClr val="FF0000"/>
                </a:solidFill>
                <a:uFillTx/>
                <a:latin typeface="楷体" panose="02010609060101010101" charset="-122"/>
                <a:ea typeface="楷体" panose="02010609060101010101" charset="-122"/>
                <a:cs typeface="楷体" panose="02010609060101010101" charset="-122"/>
              </a:rPr>
              <a:t>词人端午节怀念屈原，忧叹时局、自伤流落故作此诗</a:t>
            </a:r>
            <a:r>
              <a:rPr lang="zh-CN" altLang="en-US" sz="3200" b="0">
                <a:uFillTx/>
                <a:latin typeface="楷体" panose="02010609060101010101" charset="-122"/>
                <a:ea typeface="楷体" panose="02010609060101010101" charset="-122"/>
                <a:cs typeface="楷体" panose="02010609060101010101" charset="-122"/>
              </a:rPr>
              <a:t>。词开头两句说端午节匆匆来到，只是身在天涯只有靠朗读《楚辞》以消磨节日。</a:t>
            </a:r>
            <a:r>
              <a:rPr lang="en-US" altLang="zh-CN" sz="3200" b="0">
                <a:uFillTx/>
                <a:latin typeface="楷体" panose="02010609060101010101" charset="-122"/>
                <a:ea typeface="楷体" panose="02010609060101010101" charset="-122"/>
                <a:cs typeface="楷体" panose="02010609060101010101" charset="-122"/>
              </a:rPr>
              <a:t>“</a:t>
            </a:r>
            <a:r>
              <a:rPr lang="zh-CN" altLang="en-US" sz="3200" b="0">
                <a:uFillTx/>
                <a:latin typeface="楷体" panose="02010609060101010101" charset="-122"/>
                <a:ea typeface="楷体" panose="02010609060101010101" charset="-122"/>
                <a:cs typeface="楷体" panose="02010609060101010101" charset="-122"/>
              </a:rPr>
              <a:t>榴花</a:t>
            </a:r>
            <a:r>
              <a:rPr lang="en-US" altLang="zh-CN" sz="3200" b="0">
                <a:uFillTx/>
                <a:latin typeface="楷体" panose="02010609060101010101" charset="-122"/>
                <a:ea typeface="楷体" panose="02010609060101010101" charset="-122"/>
                <a:cs typeface="楷体" panose="02010609060101010101" charset="-122"/>
              </a:rPr>
              <a:t>”</a:t>
            </a:r>
            <a:r>
              <a:rPr lang="zh-CN" altLang="en-US" sz="3200" b="0">
                <a:uFillTx/>
                <a:latin typeface="楷体" panose="02010609060101010101" charset="-122"/>
                <a:ea typeface="楷体" panose="02010609060101010101" charset="-122"/>
                <a:cs typeface="楷体" panose="02010609060101010101" charset="-122"/>
              </a:rPr>
              <a:t>三句，写南渡后歌儿舞女仍不知词人咏《楚辞》之意。</a:t>
            </a:r>
            <a:r>
              <a:rPr lang="zh-CN" altLang="en-US" sz="3200" b="0">
                <a:solidFill>
                  <a:srgbClr val="FF0000"/>
                </a:solidFill>
                <a:uFillTx/>
                <a:latin typeface="楷体" panose="02010609060101010101" charset="-122"/>
                <a:ea typeface="楷体" panose="02010609060101010101" charset="-122"/>
                <a:cs typeface="楷体" panose="02010609060101010101" charset="-122"/>
              </a:rPr>
              <a:t>下阕自伤身世，本想承担北伐中原、匡扶宋室的大事，但无法实现。</a:t>
            </a:r>
            <a:r>
              <a:rPr lang="zh-CN" altLang="en-US" sz="3200" b="0">
                <a:uFillTx/>
                <a:latin typeface="楷体" panose="02010609060101010101" charset="-122"/>
                <a:ea typeface="楷体" panose="02010609060101010101" charset="-122"/>
                <a:cs typeface="楷体" panose="02010609060101010101" charset="-122"/>
              </a:rPr>
              <a:t>这正是最堪伤心处，于是天天借酒浇愁，年复一年。且将酒浇到江中，与屈原亡灵借酒沟通。</a:t>
            </a:r>
            <a:endParaRPr sz="3200" b="0">
              <a:uFillTx/>
              <a:latin typeface="楷体" panose="02010609060101010101" charset="-122"/>
              <a:ea typeface="楷体" panose="02010609060101010101" charset="-122"/>
              <a:cs typeface="楷体" panose="0201060906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trips(down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8" grpId="1"/>
      <p:bldP spid="6" grpId="0"/>
      <p:bldP spid="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347980" y="67310"/>
            <a:ext cx="2141855" cy="398780"/>
          </a:xfrm>
          <a:prstGeom prst="rect">
            <a:avLst/>
          </a:prstGeom>
          <a:noFill/>
          <a:ln>
            <a:noFill/>
          </a:ln>
        </p:spPr>
        <p:txBody>
          <a:bodyPr wrap="square" rtlCol="0">
            <a:spAutoFit/>
          </a:bodyPr>
          <a:lstStyle/>
          <a:p>
            <a:r>
              <a:rPr lang="zh-CN" sz="2000" dirty="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8" name="文本框 7"/>
          <p:cNvSpPr txBox="1"/>
          <p:nvPr>
            <p:custDataLst>
              <p:tags r:id="rId2"/>
            </p:custDataLst>
          </p:nvPr>
        </p:nvSpPr>
        <p:spPr>
          <a:xfrm>
            <a:off x="1936750" y="67310"/>
            <a:ext cx="4759960" cy="460375"/>
          </a:xfrm>
          <a:prstGeom prst="rect">
            <a:avLst/>
          </a:prstGeom>
          <a:noFill/>
          <a:ln w="9525">
            <a:noFill/>
          </a:ln>
        </p:spPr>
        <p:txBody>
          <a:bodyPr wrap="square">
            <a:spAutoFit/>
          </a:bodyPr>
          <a:lstStyle/>
          <a:p>
            <a:pPr indent="304800" algn="l"/>
            <a:r>
              <a:rPr lang="zh-CN" sz="2400" b="0">
                <a:solidFill>
                  <a:schemeClr val="accent1"/>
                </a:solidFill>
                <a:ea typeface="黑体" panose="02010609060101010101" charset="-122"/>
              </a:rPr>
              <a:t>【试题整体分析】</a:t>
            </a:r>
            <a:endParaRPr lang="zh-CN" altLang="en-US" sz="2400" b="0">
              <a:solidFill>
                <a:schemeClr val="accent1"/>
              </a:solidFill>
              <a:ea typeface="黑体" panose="02010609060101010101" charset="-122"/>
            </a:endParaRPr>
          </a:p>
        </p:txBody>
      </p:sp>
      <p:sp>
        <p:nvSpPr>
          <p:cNvPr id="2" name="文本框 1"/>
          <p:cNvSpPr txBox="1"/>
          <p:nvPr/>
        </p:nvSpPr>
        <p:spPr>
          <a:xfrm>
            <a:off x="133350" y="527685"/>
            <a:ext cx="11894185" cy="6205220"/>
          </a:xfrm>
          <a:prstGeom prst="rect">
            <a:avLst/>
          </a:prstGeom>
          <a:ln>
            <a:solidFill>
              <a:schemeClr val="accent1"/>
            </a:solidFill>
          </a:ln>
        </p:spPr>
        <p:txBody>
          <a:bodyPr wrap="square">
            <a:noAutofit/>
          </a:bodyPr>
          <a:lstStyle/>
          <a:p>
            <a:pPr indent="0" algn="l" defTabSz="266700" fontAlgn="ctr">
              <a:lnSpc>
                <a:spcPct val="140000"/>
              </a:lnSpc>
              <a:spcBef>
                <a:spcPct val="0"/>
              </a:spcBef>
              <a:spcAft>
                <a:spcPct val="0"/>
              </a:spcAft>
            </a:pPr>
            <a:r>
              <a:rPr lang="zh-CN" altLang="en-US" sz="24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材料出处：</a:t>
            </a:r>
            <a:endParaRPr lang="zh-CN" altLang="en-US" sz="2400">
              <a:highlight>
                <a:srgbClr val="FFFF00"/>
              </a:highlight>
              <a:latin typeface="宋体" panose="02010600030101010101" pitchFamily="2" charset="-122"/>
              <a:ea typeface="宋体" panose="02010600030101010101" pitchFamily="2" charset="-122"/>
              <a:cs typeface="宋体" panose="02010600030101010101" pitchFamily="2" charset="-122"/>
            </a:endParaRPr>
          </a:p>
          <a:p>
            <a:pPr indent="0" algn="l" defTabSz="266700" fontAlgn="ctr">
              <a:lnSpc>
                <a:spcPct val="140000"/>
              </a:lnSpc>
              <a:spcBef>
                <a:spcPct val="0"/>
              </a:spcBef>
              <a:spcAft>
                <a:spcPct val="0"/>
              </a:spcAft>
            </a:pPr>
            <a:r>
              <a:rPr lang="zh-CN" altLang="en-US" sz="2400">
                <a:latin typeface="宋体" panose="02010600030101010101" pitchFamily="2" charset="-122"/>
                <a:ea typeface="宋体" panose="02010600030101010101" pitchFamily="2" charset="-122"/>
                <a:cs typeface="宋体" panose="02010600030101010101" pitchFamily="2" charset="-122"/>
                <a:sym typeface="+mn-ea"/>
              </a:rPr>
              <a:t>材料一：摘编</a:t>
            </a:r>
            <a:r>
              <a:rPr lang="zh-CN" altLang="en-US" sz="2400">
                <a:latin typeface="宋体" panose="02010600030101010101" pitchFamily="2" charset="-122"/>
                <a:ea typeface="宋体" panose="02010600030101010101" pitchFamily="2" charset="-122"/>
                <a:cs typeface="宋体" panose="02010600030101010101" pitchFamily="2" charset="-122"/>
              </a:rPr>
              <a:t>《生成式人工智能让我们更有创造力了吗》</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indent="0" algn="l" defTabSz="266700" fontAlgn="ctr">
              <a:lnSpc>
                <a:spcPct val="140000"/>
              </a:lnSpc>
              <a:spcBef>
                <a:spcPct val="0"/>
              </a:spcBef>
              <a:spcAft>
                <a:spcPct val="0"/>
              </a:spcAft>
            </a:pPr>
            <a:r>
              <a:rPr lang="zh-CN" altLang="en-US" sz="2400">
                <a:latin typeface="宋体" panose="02010600030101010101" pitchFamily="2" charset="-122"/>
                <a:ea typeface="宋体" panose="02010600030101010101" pitchFamily="2" charset="-122"/>
                <a:cs typeface="宋体" panose="02010600030101010101" pitchFamily="2" charset="-122"/>
                <a:sym typeface="+mn-ea"/>
              </a:rPr>
              <a:t>材料二：摘编</a:t>
            </a:r>
            <a:r>
              <a:rPr lang="zh-CN" altLang="en-US" sz="2400">
                <a:latin typeface="宋体" panose="02010600030101010101" pitchFamily="2" charset="-122"/>
                <a:ea typeface="宋体" panose="02010600030101010101" pitchFamily="2" charset="-122"/>
                <a:cs typeface="宋体" panose="02010600030101010101" pitchFamily="2" charset="-122"/>
              </a:rPr>
              <a:t>《人工智能及其创造力</a:t>
            </a:r>
            <a:r>
              <a:rPr lang="en-US" altLang="zh-CN" sz="2400">
                <a:latin typeface="宋体" panose="02010600030101010101" pitchFamily="2" charset="-122"/>
                <a:ea typeface="宋体" panose="02010600030101010101" pitchFamily="2" charset="-122"/>
                <a:cs typeface="宋体" panose="02010600030101010101" pitchFamily="2" charset="-122"/>
              </a:rPr>
              <a:t>——</a:t>
            </a:r>
            <a:r>
              <a:rPr lang="zh-CN" altLang="en-US" sz="2400">
                <a:latin typeface="宋体" panose="02010600030101010101" pitchFamily="2" charset="-122"/>
                <a:ea typeface="宋体" panose="02010600030101010101" pitchFamily="2" charset="-122"/>
                <a:cs typeface="宋体" panose="02010600030101010101" pitchFamily="2" charset="-122"/>
              </a:rPr>
              <a:t>基于心灵</a:t>
            </a:r>
            <a:r>
              <a:rPr lang="en-US" altLang="zh-CN" sz="2400">
                <a:latin typeface="宋体" panose="02010600030101010101" pitchFamily="2" charset="-122"/>
                <a:ea typeface="宋体" panose="02010600030101010101" pitchFamily="2" charset="-122"/>
                <a:cs typeface="宋体" panose="02010600030101010101" pitchFamily="2" charset="-122"/>
              </a:rPr>
              <a:t>-</a:t>
            </a:r>
            <a:r>
              <a:rPr lang="zh-CN" altLang="en-US" sz="2400">
                <a:latin typeface="宋体" panose="02010600030101010101" pitchFamily="2" charset="-122"/>
                <a:ea typeface="宋体" panose="02010600030101010101" pitchFamily="2" charset="-122"/>
                <a:cs typeface="宋体" panose="02010600030101010101" pitchFamily="2" charset="-122"/>
              </a:rPr>
              <a:t>认知哲学的视角》</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indent="0" algn="l" defTabSz="266700" fontAlgn="ctr">
              <a:lnSpc>
                <a:spcPct val="140000"/>
              </a:lnSpc>
              <a:spcBef>
                <a:spcPct val="0"/>
              </a:spcBef>
              <a:spcAft>
                <a:spcPct val="0"/>
              </a:spcAft>
            </a:pPr>
            <a:r>
              <a:rPr lang="zh-CN" altLang="en-US" sz="24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命题设计：</a:t>
            </a:r>
            <a:endParaRPr lang="en-US" altLang="zh-CN" sz="2400">
              <a:highlight>
                <a:srgbClr val="FFFF00"/>
              </a:highlight>
              <a:latin typeface="宋体" panose="02010600030101010101" pitchFamily="2" charset="-122"/>
              <a:ea typeface="宋体" panose="02010600030101010101" pitchFamily="2" charset="-122"/>
              <a:cs typeface="宋体" panose="02010600030101010101" pitchFamily="2" charset="-122"/>
            </a:endParaRPr>
          </a:p>
          <a:p>
            <a:pPr indent="0" algn="l" defTabSz="266700" fontAlgn="ctr">
              <a:lnSpc>
                <a:spcPct val="140000"/>
              </a:lnSpc>
              <a:spcBef>
                <a:spcPct val="0"/>
              </a:spcBef>
              <a:spcAft>
                <a:spcPct val="0"/>
              </a:spcAft>
            </a:pPr>
            <a:r>
              <a:rPr lang="en-US" altLang="zh-CN" sz="2400">
                <a:latin typeface="宋体" panose="02010600030101010101" pitchFamily="2" charset="-122"/>
                <a:ea typeface="宋体" panose="02010600030101010101" pitchFamily="2" charset="-122"/>
                <a:cs typeface="宋体" panose="02010600030101010101" pitchFamily="2" charset="-122"/>
                <a:sym typeface="+mn-ea"/>
              </a:rPr>
              <a:t>1. </a:t>
            </a:r>
            <a:r>
              <a:rPr lang="zh-CN" altLang="en-US" sz="2400">
                <a:latin typeface="宋体" panose="02010600030101010101" pitchFamily="2" charset="-122"/>
                <a:ea typeface="宋体" panose="02010600030101010101" pitchFamily="2" charset="-122"/>
                <a:cs typeface="宋体" panose="02010600030101010101" pitchFamily="2" charset="-122"/>
              </a:rPr>
              <a:t>下列对材料一相关内容的理解和分析，不正确的一项是（</a:t>
            </a:r>
            <a:r>
              <a:rPr lang="en-US" altLang="zh-CN" sz="2400">
                <a:latin typeface="宋体" panose="02010600030101010101" pitchFamily="2" charset="-122"/>
                <a:ea typeface="宋体" panose="02010600030101010101" pitchFamily="2" charset="-122"/>
                <a:cs typeface="宋体" panose="02010600030101010101" pitchFamily="2" charset="-122"/>
              </a:rPr>
              <a:t>3</a:t>
            </a:r>
            <a:r>
              <a:rPr lang="zh-CN" altLang="en-US" sz="2400">
                <a:latin typeface="宋体" panose="02010600030101010101" pitchFamily="2" charset="-122"/>
                <a:ea typeface="宋体" panose="02010600030101010101" pitchFamily="2" charset="-122"/>
                <a:cs typeface="宋体" panose="02010600030101010101" pitchFamily="2" charset="-122"/>
              </a:rPr>
              <a:t>分）</a:t>
            </a:r>
            <a:r>
              <a:rPr lang="en-US" altLang="zh-CN" sz="2400">
                <a:latin typeface="宋体" panose="02010600030101010101" pitchFamily="2" charset="-122"/>
                <a:ea typeface="宋体" panose="02010600030101010101" pitchFamily="2" charset="-122"/>
                <a:cs typeface="宋体" panose="02010600030101010101" pitchFamily="2" charset="-122"/>
              </a:rPr>
              <a:t> </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indent="0" algn="l" defTabSz="266700" fontAlgn="ctr">
              <a:lnSpc>
                <a:spcPct val="140000"/>
              </a:lnSpc>
              <a:spcBef>
                <a:spcPct val="0"/>
              </a:spcBef>
              <a:spcAft>
                <a:spcPct val="0"/>
              </a:spcAft>
            </a:pPr>
            <a:r>
              <a:rPr lang="en-US" altLang="zh-CN" sz="2400">
                <a:latin typeface="宋体" panose="02010600030101010101" pitchFamily="2" charset="-122"/>
                <a:ea typeface="宋体" panose="02010600030101010101" pitchFamily="2" charset="-122"/>
                <a:cs typeface="宋体" panose="02010600030101010101" pitchFamily="2" charset="-122"/>
                <a:sym typeface="+mn-ea"/>
              </a:rPr>
              <a:t>2. </a:t>
            </a:r>
            <a:r>
              <a:rPr lang="zh-CN" altLang="en-US" sz="2400">
                <a:latin typeface="宋体" panose="02010600030101010101" pitchFamily="2" charset="-122"/>
                <a:ea typeface="宋体" panose="02010600030101010101" pitchFamily="2" charset="-122"/>
                <a:cs typeface="宋体" panose="02010600030101010101" pitchFamily="2" charset="-122"/>
              </a:rPr>
              <a:t>根据材料内容，下列说法不正确的一项是（</a:t>
            </a:r>
            <a:r>
              <a:rPr lang="en-US" altLang="zh-CN" sz="2400">
                <a:latin typeface="宋体" panose="02010600030101010101" pitchFamily="2" charset="-122"/>
                <a:ea typeface="宋体" panose="02010600030101010101" pitchFamily="2" charset="-122"/>
                <a:cs typeface="宋体" panose="02010600030101010101" pitchFamily="2" charset="-122"/>
              </a:rPr>
              <a:t>3</a:t>
            </a:r>
            <a:r>
              <a:rPr lang="zh-CN" altLang="en-US" sz="2400">
                <a:latin typeface="宋体" panose="02010600030101010101" pitchFamily="2" charset="-122"/>
                <a:ea typeface="宋体" panose="02010600030101010101" pitchFamily="2" charset="-122"/>
                <a:cs typeface="宋体" panose="02010600030101010101" pitchFamily="2" charset="-122"/>
              </a:rPr>
              <a:t>分）</a:t>
            </a:r>
            <a:r>
              <a:rPr lang="en-US" altLang="zh-CN" sz="2400">
                <a:latin typeface="宋体" panose="02010600030101010101" pitchFamily="2" charset="-122"/>
                <a:ea typeface="宋体" panose="02010600030101010101" pitchFamily="2" charset="-122"/>
                <a:cs typeface="宋体" panose="02010600030101010101" pitchFamily="2" charset="-122"/>
              </a:rPr>
              <a:t>  </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indent="0" algn="l" defTabSz="266700" fontAlgn="ctr">
              <a:lnSpc>
                <a:spcPct val="140000"/>
              </a:lnSpc>
              <a:spcBef>
                <a:spcPct val="0"/>
              </a:spcBef>
              <a:spcAft>
                <a:spcPct val="0"/>
              </a:spcAft>
            </a:pPr>
            <a:r>
              <a:rPr lang="en-US" altLang="zh-CN" sz="2400">
                <a:latin typeface="宋体" panose="02010600030101010101" pitchFamily="2" charset="-122"/>
                <a:ea typeface="宋体" panose="02010600030101010101" pitchFamily="2" charset="-122"/>
                <a:cs typeface="宋体" panose="02010600030101010101" pitchFamily="2" charset="-122"/>
                <a:sym typeface="+mn-ea"/>
              </a:rPr>
              <a:t>3. </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下列选项最符合材料一中</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灵光一现</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现象产生的特点的一项是（</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3</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分）</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  </a:t>
            </a:r>
            <a:endParaRPr lang="en-US" altLang="zh-CN" sz="2400">
              <a:latin typeface="宋体" panose="02010600030101010101" pitchFamily="2" charset="-122"/>
              <a:ea typeface="宋体" panose="02010600030101010101" pitchFamily="2" charset="-122"/>
              <a:cs typeface="宋体" panose="02010600030101010101" pitchFamily="2" charset="-122"/>
              <a:sym typeface="+mn-ea"/>
            </a:endParaRPr>
          </a:p>
          <a:p>
            <a:pPr indent="0" algn="l" defTabSz="266700" fontAlgn="ctr">
              <a:lnSpc>
                <a:spcPct val="140000"/>
              </a:lnSpc>
              <a:spcBef>
                <a:spcPct val="0"/>
              </a:spcBef>
              <a:spcAft>
                <a:spcPct val="0"/>
              </a:spcAft>
            </a:pPr>
            <a:r>
              <a:rPr lang="en-US" altLang="zh-CN" sz="2400">
                <a:latin typeface="宋体" panose="02010600030101010101" pitchFamily="2" charset="-122"/>
                <a:ea typeface="宋体" panose="02010600030101010101" pitchFamily="2" charset="-122"/>
                <a:cs typeface="宋体" panose="02010600030101010101" pitchFamily="2" charset="-122"/>
                <a:sym typeface="+mn-ea"/>
              </a:rPr>
              <a:t>4.</a:t>
            </a:r>
            <a:r>
              <a:rPr lang="zh-CN" altLang="en-US" sz="2400">
                <a:latin typeface="宋体" panose="02010600030101010101" pitchFamily="2" charset="-122"/>
                <a:ea typeface="宋体" panose="02010600030101010101" pitchFamily="2" charset="-122"/>
                <a:cs typeface="宋体" panose="02010600030101010101" pitchFamily="2" charset="-122"/>
              </a:rPr>
              <a:t>材料二为阐明</a:t>
            </a:r>
            <a:r>
              <a:rPr lang="en-US" altLang="zh-CN" sz="2400">
                <a:latin typeface="宋体" panose="02010600030101010101" pitchFamily="2" charset="-122"/>
                <a:ea typeface="宋体" panose="02010600030101010101" pitchFamily="2" charset="-122"/>
                <a:cs typeface="宋体" panose="02010600030101010101" pitchFamily="2" charset="-122"/>
              </a:rPr>
              <a:t>“</a:t>
            </a:r>
            <a:r>
              <a:rPr lang="zh-CN" altLang="en-US" sz="2400">
                <a:latin typeface="宋体" panose="02010600030101010101" pitchFamily="2" charset="-122"/>
                <a:ea typeface="宋体" panose="02010600030101010101" pitchFamily="2" charset="-122"/>
                <a:cs typeface="宋体" panose="02010600030101010101" pitchFamily="2" charset="-122"/>
              </a:rPr>
              <a:t>人工智能可以实现创造力</a:t>
            </a:r>
            <a:r>
              <a:rPr lang="en-US" altLang="zh-CN" sz="2400">
                <a:latin typeface="宋体" panose="02010600030101010101" pitchFamily="2" charset="-122"/>
                <a:ea typeface="宋体" panose="02010600030101010101" pitchFamily="2" charset="-122"/>
                <a:cs typeface="宋体" panose="02010600030101010101" pitchFamily="2" charset="-122"/>
              </a:rPr>
              <a:t>”</a:t>
            </a:r>
            <a:r>
              <a:rPr lang="zh-CN" altLang="en-US" sz="2400">
                <a:latin typeface="宋体" panose="02010600030101010101" pitchFamily="2" charset="-122"/>
                <a:ea typeface="宋体" panose="02010600030101010101" pitchFamily="2" charset="-122"/>
                <a:cs typeface="宋体" panose="02010600030101010101" pitchFamily="2" charset="-122"/>
              </a:rPr>
              <a:t>这一观点，对两种观念进行了驳斥。请结合文本，加以分析（</a:t>
            </a:r>
            <a:r>
              <a:rPr lang="en-US" altLang="zh-CN" sz="2400">
                <a:latin typeface="宋体" panose="02010600030101010101" pitchFamily="2" charset="-122"/>
                <a:ea typeface="宋体" panose="02010600030101010101" pitchFamily="2" charset="-122"/>
                <a:cs typeface="宋体" panose="02010600030101010101" pitchFamily="2" charset="-122"/>
              </a:rPr>
              <a:t>4</a:t>
            </a:r>
            <a:r>
              <a:rPr lang="zh-CN" altLang="en-US" sz="2400">
                <a:latin typeface="宋体" panose="02010600030101010101" pitchFamily="2" charset="-122"/>
                <a:ea typeface="宋体" panose="02010600030101010101" pitchFamily="2" charset="-122"/>
                <a:cs typeface="宋体" panose="02010600030101010101" pitchFamily="2" charset="-122"/>
              </a:rPr>
              <a:t>分）</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indent="0" algn="l" defTabSz="266700" fontAlgn="ctr">
              <a:lnSpc>
                <a:spcPct val="140000"/>
              </a:lnSpc>
              <a:spcBef>
                <a:spcPct val="0"/>
              </a:spcBef>
              <a:spcAft>
                <a:spcPct val="0"/>
              </a:spcAft>
            </a:pPr>
            <a:r>
              <a:rPr lang="zh-CN" altLang="en-US" sz="2400">
                <a:latin typeface="宋体" panose="02010600030101010101" pitchFamily="2" charset="-122"/>
                <a:ea typeface="宋体" panose="02010600030101010101" pitchFamily="2" charset="-122"/>
                <a:cs typeface="宋体" panose="02010600030101010101" pitchFamily="2" charset="-122"/>
                <a:sym typeface="+mn-ea"/>
              </a:rPr>
              <a:t>5.</a:t>
            </a:r>
            <a:r>
              <a:rPr lang="zh-CN" altLang="en-US" sz="2400" b="0" i="0">
                <a:latin typeface="宋体" panose="02010600030101010101" pitchFamily="2" charset="-122"/>
                <a:ea typeface="宋体" panose="02010600030101010101" pitchFamily="2" charset="-122"/>
                <a:cs typeface="宋体" panose="02010600030101010101" pitchFamily="2" charset="-122"/>
              </a:rPr>
              <a:t>有人问ChatGPT如何让一辆汽车卖得更快时，它会很快给出答案。小米总裁雷军对小米汽车也有其独到的营销方案。由此，与人类相比，人工智能的创造力表现有优有劣。请结合下面的案例及材料一简要分析（6分）。</a:t>
            </a:r>
            <a:endParaRPr lang="zh-CN" altLang="en-US" sz="2400" b="0" i="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1"/>
            </p:custDataLst>
          </p:nvPr>
        </p:nvSpPr>
        <p:spPr>
          <a:xfrm>
            <a:off x="2695575" y="211455"/>
            <a:ext cx="1026160" cy="580390"/>
          </a:xfrm>
          <a:prstGeom prst="rect">
            <a:avLst/>
          </a:prstGeom>
          <a:solidFill>
            <a:schemeClr val="accent1">
              <a:lumMod val="20000"/>
              <a:lumOff val="80000"/>
            </a:schemeClr>
          </a:solidFill>
        </p:spPr>
        <p:txBody>
          <a:bodyPr wrap="square" rtlCol="0">
            <a:noAutofit/>
          </a:bodyPr>
          <a:p>
            <a:r>
              <a:rPr lang="zh-CN" altLang="en-US"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文</a:t>
            </a:r>
            <a:r>
              <a:rPr lang="en-US" altLang="zh-CN"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 </a:t>
            </a:r>
            <a:r>
              <a:rPr lang="zh-CN" altLang="en-US"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本</a:t>
            </a:r>
            <a:endParaRPr lang="zh-CN" altLang="en-US"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endParaRPr>
          </a:p>
        </p:txBody>
      </p:sp>
      <p:sp>
        <p:nvSpPr>
          <p:cNvPr id="8" name="文本框 7"/>
          <p:cNvSpPr txBox="1"/>
          <p:nvPr>
            <p:custDataLst>
              <p:tags r:id="rId2"/>
            </p:custDataLst>
          </p:nvPr>
        </p:nvSpPr>
        <p:spPr>
          <a:xfrm>
            <a:off x="6860540" y="67310"/>
            <a:ext cx="1156970" cy="614045"/>
          </a:xfrm>
          <a:prstGeom prst="rect">
            <a:avLst/>
          </a:prstGeom>
          <a:solidFill>
            <a:schemeClr val="accent1">
              <a:lumMod val="20000"/>
              <a:lumOff val="80000"/>
            </a:schemeClr>
          </a:solidFill>
        </p:spPr>
        <p:txBody>
          <a:bodyPr wrap="square" rtlCol="0">
            <a:noAutofit/>
          </a:bodyPr>
          <a:p>
            <a:pPr algn="ctr"/>
            <a:r>
              <a:rPr lang="zh-CN"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注</a:t>
            </a:r>
            <a:r>
              <a:rPr lang="en-US" altLang="zh-CN"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 </a:t>
            </a:r>
            <a:r>
              <a:rPr lang="zh-CN"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释</a:t>
            </a:r>
            <a:endParaRPr lang="zh-CN"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endParaRPr>
          </a:p>
        </p:txBody>
      </p:sp>
      <p:sp>
        <p:nvSpPr>
          <p:cNvPr id="5" name="文本框 4"/>
          <p:cNvSpPr txBox="1"/>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111125" y="792480"/>
            <a:ext cx="5694680" cy="5972175"/>
          </a:xfrm>
          <a:prstGeom prst="rect">
            <a:avLst/>
          </a:prstGeom>
          <a:ln>
            <a:solidFill>
              <a:schemeClr val="accent1"/>
            </a:solidFill>
          </a:ln>
        </p:spPr>
        <p:txBody>
          <a:bodyPr wrap="square">
            <a:noAutofit/>
          </a:bodyPr>
          <a:p>
            <a:pPr indent="0" algn="ctr" defTabSz="266700" fontAlgn="auto">
              <a:lnSpc>
                <a:spcPct val="135000"/>
              </a:lnSpc>
              <a:spcBef>
                <a:spcPts val="0"/>
              </a:spcBef>
              <a:spcAft>
                <a:spcPts val="0"/>
              </a:spcAft>
            </a:pPr>
            <a:r>
              <a:rPr lang="zh-CN" altLang="en-US" sz="2200" b="1">
                <a:latin typeface="仿宋" panose="02010609060101010101" charset="-122"/>
                <a:ea typeface="仿宋" panose="02010609060101010101" charset="-122"/>
                <a:cs typeface="仿宋" panose="02010609060101010101" charset="-122"/>
              </a:rPr>
              <a:t>阅读下面这首宋词，完成</a:t>
            </a:r>
            <a:r>
              <a:rPr lang="en-US" altLang="zh-CN" sz="2200" b="1">
                <a:latin typeface="仿宋" panose="02010609060101010101" charset="-122"/>
                <a:ea typeface="仿宋" panose="02010609060101010101" charset="-122"/>
                <a:cs typeface="仿宋" panose="02010609060101010101" charset="-122"/>
              </a:rPr>
              <a:t>15</a:t>
            </a:r>
            <a:r>
              <a:rPr lang="zh-CN" altLang="en-US" sz="2200" b="1">
                <a:latin typeface="仿宋" panose="02010609060101010101" charset="-122"/>
                <a:ea typeface="仿宋" panose="02010609060101010101" charset="-122"/>
                <a:cs typeface="仿宋" panose="02010609060101010101" charset="-122"/>
              </a:rPr>
              <a:t>～</a:t>
            </a:r>
            <a:r>
              <a:rPr lang="en-US" altLang="zh-CN" sz="2200" b="1">
                <a:latin typeface="仿宋" panose="02010609060101010101" charset="-122"/>
                <a:ea typeface="仿宋" panose="02010609060101010101" charset="-122"/>
                <a:cs typeface="仿宋" panose="02010609060101010101" charset="-122"/>
              </a:rPr>
              <a:t>16</a:t>
            </a:r>
            <a:r>
              <a:rPr lang="zh-CN" altLang="en-US" sz="2200" b="1">
                <a:latin typeface="仿宋" panose="02010609060101010101" charset="-122"/>
                <a:ea typeface="仿宋" panose="02010609060101010101" charset="-122"/>
                <a:cs typeface="仿宋" panose="02010609060101010101" charset="-122"/>
              </a:rPr>
              <a:t>题。</a:t>
            </a: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400" b="1">
                <a:latin typeface="仿宋" panose="02010609060101010101" charset="-122"/>
                <a:ea typeface="仿宋" panose="02010609060101010101" charset="-122"/>
                <a:cs typeface="仿宋" panose="02010609060101010101" charset="-122"/>
              </a:rPr>
              <a:t>临江仙</a:t>
            </a:r>
            <a:r>
              <a:rPr lang="en-US" altLang="en-US" sz="2400" b="1">
                <a:latin typeface="仿宋" panose="02010609060101010101" charset="-122"/>
                <a:ea typeface="仿宋" panose="02010609060101010101" charset="-122"/>
                <a:cs typeface="仿宋" panose="02010609060101010101" charset="-122"/>
              </a:rPr>
              <a:t>①</a:t>
            </a:r>
            <a:endParaRPr lang="en-US" altLang="en-US" sz="24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400" b="1">
                <a:latin typeface="仿宋" panose="02010609060101010101" charset="-122"/>
                <a:ea typeface="仿宋" panose="02010609060101010101" charset="-122"/>
                <a:cs typeface="仿宋" panose="02010609060101010101" charset="-122"/>
              </a:rPr>
              <a:t>陈与义</a:t>
            </a:r>
            <a:endParaRPr lang="zh-CN" altLang="en-US" sz="24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en-US" altLang="zh-CN" sz="2400" b="1">
                <a:latin typeface="仿宋" panose="02010609060101010101" charset="-122"/>
                <a:ea typeface="仿宋" panose="02010609060101010101" charset="-122"/>
                <a:cs typeface="仿宋" panose="02010609060101010101" charset="-122"/>
              </a:rPr>
              <a:t> </a:t>
            </a:r>
            <a:r>
              <a:rPr lang="zh-CN" altLang="en-US" sz="2400" b="1">
                <a:solidFill>
                  <a:srgbClr val="FF0000"/>
                </a:solidFill>
                <a:latin typeface="仿宋" panose="02010609060101010101" charset="-122"/>
                <a:ea typeface="仿宋" panose="02010609060101010101" charset="-122"/>
                <a:cs typeface="仿宋" panose="02010609060101010101" charset="-122"/>
              </a:rPr>
              <a:t>高咏</a:t>
            </a:r>
            <a:r>
              <a:rPr lang="zh-CN" altLang="en-US" sz="2400" b="1">
                <a:latin typeface="仿宋" panose="02010609060101010101" charset="-122"/>
                <a:ea typeface="仿宋" panose="02010609060101010101" charset="-122"/>
                <a:cs typeface="仿宋" panose="02010609060101010101" charset="-122"/>
              </a:rPr>
              <a:t>楚词</a:t>
            </a:r>
            <a:r>
              <a:rPr lang="en-US" altLang="en-US" sz="2400" b="1">
                <a:latin typeface="仿宋" panose="02010609060101010101" charset="-122"/>
                <a:ea typeface="仿宋" panose="02010609060101010101" charset="-122"/>
                <a:cs typeface="仿宋" panose="02010609060101010101" charset="-122"/>
              </a:rPr>
              <a:t>②</a:t>
            </a:r>
            <a:r>
              <a:rPr lang="zh-CN" altLang="en-US" sz="2400" b="1">
                <a:latin typeface="仿宋" panose="02010609060101010101" charset="-122"/>
                <a:ea typeface="仿宋" panose="02010609060101010101" charset="-122"/>
                <a:cs typeface="仿宋" panose="02010609060101010101" charset="-122"/>
              </a:rPr>
              <a:t>酬</a:t>
            </a:r>
            <a:r>
              <a:rPr lang="zh-CN" altLang="en-US" sz="2400" b="1">
                <a:solidFill>
                  <a:srgbClr val="FF0000"/>
                </a:solidFill>
                <a:latin typeface="仿宋" panose="02010609060101010101" charset="-122"/>
                <a:ea typeface="仿宋" panose="02010609060101010101" charset="-122"/>
                <a:cs typeface="仿宋" panose="02010609060101010101" charset="-122"/>
              </a:rPr>
              <a:t>午日</a:t>
            </a:r>
            <a:r>
              <a:rPr lang="zh-CN" altLang="en-US" sz="2400" b="1">
                <a:latin typeface="仿宋" panose="02010609060101010101" charset="-122"/>
                <a:ea typeface="仿宋" panose="02010609060101010101" charset="-122"/>
                <a:cs typeface="仿宋" panose="02010609060101010101" charset="-122"/>
              </a:rPr>
              <a:t>，天涯</a:t>
            </a:r>
            <a:r>
              <a:rPr lang="zh-CN" altLang="en-US" sz="2400" b="1">
                <a:solidFill>
                  <a:srgbClr val="FF0000"/>
                </a:solidFill>
                <a:latin typeface="仿宋" panose="02010609060101010101" charset="-122"/>
                <a:ea typeface="仿宋" panose="02010609060101010101" charset="-122"/>
                <a:cs typeface="仿宋" panose="02010609060101010101" charset="-122"/>
              </a:rPr>
              <a:t>节序</a:t>
            </a:r>
            <a:r>
              <a:rPr lang="zh-CN" altLang="en-US" sz="2400" b="1">
                <a:latin typeface="仿宋" panose="02010609060101010101" charset="-122"/>
                <a:ea typeface="仿宋" panose="02010609060101010101" charset="-122"/>
                <a:cs typeface="仿宋" panose="02010609060101010101" charset="-122"/>
              </a:rPr>
              <a:t>匆匆。</a:t>
            </a:r>
            <a:r>
              <a:rPr lang="zh-CN" altLang="en-US" sz="2400" b="1">
                <a:solidFill>
                  <a:srgbClr val="FF0000"/>
                </a:solidFill>
                <a:latin typeface="仿宋" panose="02010609060101010101" charset="-122"/>
                <a:ea typeface="仿宋" panose="02010609060101010101" charset="-122"/>
                <a:cs typeface="仿宋" panose="02010609060101010101" charset="-122"/>
              </a:rPr>
              <a:t>榴花不似舞裙红</a:t>
            </a:r>
            <a:r>
              <a:rPr lang="zh-CN" altLang="en-US" sz="2400" b="1">
                <a:latin typeface="仿宋" panose="02010609060101010101" charset="-122"/>
                <a:ea typeface="仿宋" panose="02010609060101010101" charset="-122"/>
                <a:cs typeface="仿宋" panose="02010609060101010101" charset="-122"/>
              </a:rPr>
              <a:t>。无人知此意，歌罢满帘风。</a:t>
            </a:r>
            <a:endParaRPr lang="zh-CN" altLang="en-US" sz="24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en-US" altLang="zh-CN" sz="2400" b="1">
                <a:latin typeface="仿宋" panose="02010609060101010101" charset="-122"/>
                <a:ea typeface="仿宋" panose="02010609060101010101" charset="-122"/>
                <a:cs typeface="仿宋" panose="02010609060101010101" charset="-122"/>
              </a:rPr>
              <a:t> </a:t>
            </a:r>
            <a:r>
              <a:rPr lang="zh-CN" altLang="en-US" sz="2400" b="1">
                <a:latin typeface="仿宋" panose="02010609060101010101" charset="-122"/>
                <a:ea typeface="仿宋" panose="02010609060101010101" charset="-122"/>
                <a:cs typeface="仿宋" panose="02010609060101010101" charset="-122"/>
              </a:rPr>
              <a:t>万事一身伤老矣，戎葵</a:t>
            </a:r>
            <a:r>
              <a:rPr lang="en-US" altLang="en-US" sz="2400" b="1">
                <a:latin typeface="仿宋" panose="02010609060101010101" charset="-122"/>
                <a:ea typeface="仿宋" panose="02010609060101010101" charset="-122"/>
                <a:cs typeface="仿宋" panose="02010609060101010101" charset="-122"/>
              </a:rPr>
              <a:t>③</a:t>
            </a:r>
            <a:r>
              <a:rPr lang="zh-CN" altLang="en-US" sz="2400" b="1">
                <a:solidFill>
                  <a:srgbClr val="FF0000"/>
                </a:solidFill>
                <a:latin typeface="仿宋" panose="02010609060101010101" charset="-122"/>
                <a:ea typeface="仿宋" panose="02010609060101010101" charset="-122"/>
                <a:cs typeface="仿宋" panose="02010609060101010101" charset="-122"/>
              </a:rPr>
              <a:t>凝笑</a:t>
            </a:r>
            <a:r>
              <a:rPr lang="zh-CN" altLang="en-US" sz="2400" b="1">
                <a:latin typeface="仿宋" panose="02010609060101010101" charset="-122"/>
                <a:ea typeface="仿宋" panose="02010609060101010101" charset="-122"/>
                <a:cs typeface="仿宋" panose="02010609060101010101" charset="-122"/>
              </a:rPr>
              <a:t>墙东。酒杯深浅去年同。试浇桥下水，今夕到</a:t>
            </a:r>
            <a:r>
              <a:rPr lang="zh-CN" altLang="en-US" sz="2400" b="1">
                <a:solidFill>
                  <a:srgbClr val="FF0000"/>
                </a:solidFill>
                <a:latin typeface="仿宋" panose="02010609060101010101" charset="-122"/>
                <a:ea typeface="仿宋" panose="02010609060101010101" charset="-122"/>
                <a:cs typeface="仿宋" panose="02010609060101010101" charset="-122"/>
              </a:rPr>
              <a:t>湘中</a:t>
            </a:r>
            <a:r>
              <a:rPr lang="zh-CN" altLang="en-US" sz="2400" b="1">
                <a:latin typeface="仿宋" panose="02010609060101010101" charset="-122"/>
                <a:ea typeface="仿宋" panose="02010609060101010101" charset="-122"/>
                <a:cs typeface="仿宋" panose="02010609060101010101" charset="-122"/>
              </a:rPr>
              <a:t>。</a:t>
            </a:r>
            <a:endParaRPr lang="zh-CN" altLang="en-US" sz="24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400" b="1">
                <a:latin typeface="仿宋" panose="02010609060101010101" charset="-122"/>
                <a:ea typeface="仿宋" panose="02010609060101010101" charset="-122"/>
                <a:cs typeface="仿宋" panose="02010609060101010101" charset="-122"/>
              </a:rPr>
              <a:t>【注】</a:t>
            </a:r>
            <a:r>
              <a:rPr lang="en-US" altLang="en-US" sz="2400" b="1">
                <a:latin typeface="仿宋" panose="02010609060101010101" charset="-122"/>
                <a:ea typeface="仿宋" panose="02010609060101010101" charset="-122"/>
                <a:cs typeface="仿宋" panose="02010609060101010101" charset="-122"/>
              </a:rPr>
              <a:t>①</a:t>
            </a:r>
            <a:r>
              <a:rPr lang="zh-CN" altLang="en-US" sz="2400" b="1">
                <a:latin typeface="仿宋" panose="02010609060101010101" charset="-122"/>
                <a:ea typeface="仿宋" panose="02010609060101010101" charset="-122"/>
                <a:cs typeface="仿宋" panose="02010609060101010101" charset="-122"/>
              </a:rPr>
              <a:t>作于建炎三年</a:t>
            </a:r>
            <a:r>
              <a:rPr lang="en-US" altLang="zh-CN" sz="2400" b="1">
                <a:latin typeface="仿宋" panose="02010609060101010101" charset="-122"/>
                <a:ea typeface="仿宋" panose="02010609060101010101" charset="-122"/>
                <a:cs typeface="仿宋" panose="02010609060101010101" charset="-122"/>
              </a:rPr>
              <a:t>(1129)</a:t>
            </a:r>
            <a:r>
              <a:rPr lang="zh-CN" altLang="en-US" sz="2400" b="1">
                <a:latin typeface="仿宋" panose="02010609060101010101" charset="-122"/>
                <a:ea typeface="仿宋" panose="02010609060101010101" charset="-122"/>
                <a:cs typeface="仿宋" panose="02010609060101010101" charset="-122"/>
              </a:rPr>
              <a:t>端午，靖康之后宋室南渡，陈与义为避金兵流寓湖南、湖北。</a:t>
            </a:r>
            <a:r>
              <a:rPr lang="en-US" altLang="en-US" sz="2400" b="1">
                <a:latin typeface="仿宋" panose="02010609060101010101" charset="-122"/>
                <a:ea typeface="仿宋" panose="02010609060101010101" charset="-122"/>
                <a:cs typeface="仿宋" panose="02010609060101010101" charset="-122"/>
              </a:rPr>
              <a:t>②</a:t>
            </a:r>
            <a:r>
              <a:rPr lang="zh-CN" altLang="en-US" sz="2400" b="1">
                <a:latin typeface="仿宋" panose="02010609060101010101" charset="-122"/>
                <a:ea typeface="仿宋" panose="02010609060101010101" charset="-122"/>
                <a:cs typeface="仿宋" panose="02010609060101010101" charset="-122"/>
              </a:rPr>
              <a:t>楚词：一作楚辞。</a:t>
            </a:r>
            <a:r>
              <a:rPr lang="en-US" altLang="en-US" sz="2400" b="1">
                <a:latin typeface="仿宋" panose="02010609060101010101" charset="-122"/>
                <a:ea typeface="仿宋" panose="02010609060101010101" charset="-122"/>
                <a:cs typeface="仿宋" panose="02010609060101010101" charset="-122"/>
              </a:rPr>
              <a:t>③</a:t>
            </a:r>
            <a:r>
              <a:rPr lang="zh-CN" altLang="en-US" sz="2400" b="1">
                <a:latin typeface="仿宋" panose="02010609060101010101" charset="-122"/>
                <a:ea typeface="仿宋" panose="02010609060101010101" charset="-122"/>
                <a:cs typeface="仿宋" panose="02010609060101010101" charset="-122"/>
              </a:rPr>
              <a:t>戎葵：花名，即蜀葵，花开五色，似木槿。</a:t>
            </a:r>
            <a:endParaRPr lang="zh-CN" altLang="en-US" sz="2400" b="1">
              <a:latin typeface="仿宋" panose="02010609060101010101" charset="-122"/>
              <a:ea typeface="仿宋" panose="02010609060101010101" charset="-122"/>
              <a:cs typeface="仿宋" panose="02010609060101010101" charset="-122"/>
            </a:endParaRPr>
          </a:p>
        </p:txBody>
      </p:sp>
      <p:sp>
        <p:nvSpPr>
          <p:cNvPr id="6" name="文本框 5"/>
          <p:cNvSpPr txBox="1"/>
          <p:nvPr/>
        </p:nvSpPr>
        <p:spPr>
          <a:xfrm>
            <a:off x="6096635" y="792480"/>
            <a:ext cx="5972810" cy="5881370"/>
          </a:xfrm>
          <a:prstGeom prst="rect">
            <a:avLst/>
          </a:prstGeom>
          <a:ln>
            <a:solidFill>
              <a:schemeClr val="accent1"/>
            </a:solidFill>
          </a:ln>
        </p:spPr>
        <p:txBody>
          <a:bodyPr wrap="square">
            <a:noAutofit/>
          </a:bodyPr>
          <a:p>
            <a:pPr indent="0" fontAlgn="auto">
              <a:lnSpc>
                <a:spcPts val="3480"/>
              </a:lnSpc>
            </a:pP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高咏</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：朗声吟咏。</a:t>
            </a: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午日</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：端午，即农历五月初五。酬：指过、对付、打发，这里有度过之意（杜牧《九日齐山登高》诗：</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但将酩酊酬佳节</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节序</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：节令。</a:t>
            </a: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“榴花”句</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：言舞裙比石榴更红更美。这是怀念昔时生平岁月之意。榴花，指石榴花。</a:t>
            </a: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凝笑</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：长时间含笑。</a:t>
            </a: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湘中：</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湘江水中。这里指屈原殉难处。</a:t>
            </a: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heel(1)">
                                      <p:cBhvr>
                                        <p:cTn id="12" dur="2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amond(in)">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ox(in)">
                                      <p:cBhvr>
                                        <p:cTn id="2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9" grpId="0" animBg="1"/>
      <p:bldP spid="29" grpId="1" animBg="1"/>
      <p:bldP spid="2" grpId="0" animBg="1"/>
      <p:bldP spid="2" grpId="1" animBg="1"/>
      <p:bldP spid="8" grpId="0" animBg="1"/>
      <p:bldP spid="8" grpId="1" animBg="1"/>
      <p:bldP spid="6" grpId="0" animBg="1"/>
      <p:bldP spid="6"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1"/>
            </p:custDataLst>
          </p:nvPr>
        </p:nvSpPr>
        <p:spPr>
          <a:xfrm>
            <a:off x="2695575" y="211455"/>
            <a:ext cx="1026160" cy="580390"/>
          </a:xfrm>
          <a:prstGeom prst="rect">
            <a:avLst/>
          </a:prstGeom>
          <a:solidFill>
            <a:schemeClr val="accent1">
              <a:lumMod val="20000"/>
              <a:lumOff val="80000"/>
            </a:schemeClr>
          </a:solidFill>
        </p:spPr>
        <p:txBody>
          <a:bodyPr wrap="square" rtlCol="0">
            <a:noAutofit/>
          </a:bodyPr>
          <a:p>
            <a:r>
              <a:rPr lang="zh-CN" altLang="en-US"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文</a:t>
            </a:r>
            <a:r>
              <a:rPr lang="en-US" altLang="zh-CN"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 </a:t>
            </a:r>
            <a:r>
              <a:rPr lang="zh-CN" altLang="en-US"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本</a:t>
            </a:r>
            <a:endParaRPr lang="zh-CN" altLang="en-US"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endParaRPr>
          </a:p>
        </p:txBody>
      </p:sp>
      <p:sp>
        <p:nvSpPr>
          <p:cNvPr id="8" name="文本框 7"/>
          <p:cNvSpPr txBox="1"/>
          <p:nvPr>
            <p:custDataLst>
              <p:tags r:id="rId2"/>
            </p:custDataLst>
          </p:nvPr>
        </p:nvSpPr>
        <p:spPr>
          <a:xfrm>
            <a:off x="6860540" y="67310"/>
            <a:ext cx="1861820" cy="614045"/>
          </a:xfrm>
          <a:prstGeom prst="rect">
            <a:avLst/>
          </a:prstGeom>
          <a:solidFill>
            <a:schemeClr val="accent1">
              <a:lumMod val="20000"/>
              <a:lumOff val="80000"/>
            </a:schemeClr>
          </a:solidFill>
        </p:spPr>
        <p:txBody>
          <a:bodyPr wrap="square" rtlCol="0">
            <a:noAutofit/>
          </a:bodyPr>
          <a:p>
            <a:pPr algn="ctr"/>
            <a:r>
              <a:rPr lang="zh-CN"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白话译文</a:t>
            </a:r>
            <a:endParaRPr lang="zh-CN"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endParaRPr>
          </a:p>
        </p:txBody>
      </p:sp>
      <p:sp>
        <p:nvSpPr>
          <p:cNvPr id="5" name="文本框 4"/>
          <p:cNvSpPr txBox="1"/>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111125" y="792480"/>
            <a:ext cx="5694680" cy="5972175"/>
          </a:xfrm>
          <a:prstGeom prst="rect">
            <a:avLst/>
          </a:prstGeom>
          <a:ln>
            <a:solidFill>
              <a:schemeClr val="accent1"/>
            </a:solidFill>
          </a:ln>
        </p:spPr>
        <p:txBody>
          <a:bodyPr wrap="square">
            <a:noAutofit/>
          </a:bodyPr>
          <a:p>
            <a:pPr indent="0" algn="ctr" defTabSz="266700" fontAlgn="auto">
              <a:lnSpc>
                <a:spcPct val="135000"/>
              </a:lnSpc>
              <a:spcBef>
                <a:spcPts val="0"/>
              </a:spcBef>
              <a:spcAft>
                <a:spcPts val="0"/>
              </a:spcAft>
            </a:pPr>
            <a:r>
              <a:rPr lang="zh-CN" altLang="en-US" sz="2200" b="1">
                <a:latin typeface="仿宋" panose="02010609060101010101" charset="-122"/>
                <a:ea typeface="仿宋" panose="02010609060101010101" charset="-122"/>
                <a:cs typeface="仿宋" panose="02010609060101010101" charset="-122"/>
              </a:rPr>
              <a:t>阅读下面这首宋词，完成</a:t>
            </a:r>
            <a:r>
              <a:rPr lang="en-US" altLang="zh-CN" sz="2200" b="1">
                <a:latin typeface="仿宋" panose="02010609060101010101" charset="-122"/>
                <a:ea typeface="仿宋" panose="02010609060101010101" charset="-122"/>
                <a:cs typeface="仿宋" panose="02010609060101010101" charset="-122"/>
              </a:rPr>
              <a:t>15</a:t>
            </a:r>
            <a:r>
              <a:rPr lang="zh-CN" altLang="en-US" sz="2200" b="1">
                <a:latin typeface="仿宋" panose="02010609060101010101" charset="-122"/>
                <a:ea typeface="仿宋" panose="02010609060101010101" charset="-122"/>
                <a:cs typeface="仿宋" panose="02010609060101010101" charset="-122"/>
              </a:rPr>
              <a:t>～</a:t>
            </a:r>
            <a:r>
              <a:rPr lang="en-US" altLang="zh-CN" sz="2200" b="1">
                <a:latin typeface="仿宋" panose="02010609060101010101" charset="-122"/>
                <a:ea typeface="仿宋" panose="02010609060101010101" charset="-122"/>
                <a:cs typeface="仿宋" panose="02010609060101010101" charset="-122"/>
              </a:rPr>
              <a:t>16</a:t>
            </a:r>
            <a:r>
              <a:rPr lang="zh-CN" altLang="en-US" sz="2200" b="1">
                <a:latin typeface="仿宋" panose="02010609060101010101" charset="-122"/>
                <a:ea typeface="仿宋" panose="02010609060101010101" charset="-122"/>
                <a:cs typeface="仿宋" panose="02010609060101010101" charset="-122"/>
              </a:rPr>
              <a:t>题。</a:t>
            </a: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400" b="1">
                <a:latin typeface="仿宋" panose="02010609060101010101" charset="-122"/>
                <a:ea typeface="仿宋" panose="02010609060101010101" charset="-122"/>
                <a:cs typeface="仿宋" panose="02010609060101010101" charset="-122"/>
              </a:rPr>
              <a:t>临江仙</a:t>
            </a:r>
            <a:r>
              <a:rPr lang="en-US" altLang="en-US" sz="2400" b="1">
                <a:latin typeface="仿宋" panose="02010609060101010101" charset="-122"/>
                <a:ea typeface="仿宋" panose="02010609060101010101" charset="-122"/>
                <a:cs typeface="仿宋" panose="02010609060101010101" charset="-122"/>
              </a:rPr>
              <a:t>①</a:t>
            </a:r>
            <a:endParaRPr lang="en-US" altLang="en-US" sz="24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400" b="1">
                <a:latin typeface="仿宋" panose="02010609060101010101" charset="-122"/>
                <a:ea typeface="仿宋" panose="02010609060101010101" charset="-122"/>
                <a:cs typeface="仿宋" panose="02010609060101010101" charset="-122"/>
              </a:rPr>
              <a:t>陈与义</a:t>
            </a:r>
            <a:endParaRPr lang="zh-CN" altLang="en-US" sz="24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en-US" altLang="zh-CN" sz="2400" b="1">
                <a:latin typeface="仿宋" panose="02010609060101010101" charset="-122"/>
                <a:ea typeface="仿宋" panose="02010609060101010101" charset="-122"/>
                <a:cs typeface="仿宋" panose="02010609060101010101" charset="-122"/>
              </a:rPr>
              <a:t> </a:t>
            </a:r>
            <a:r>
              <a:rPr lang="zh-CN" altLang="en-US" sz="2400" b="1">
                <a:solidFill>
                  <a:srgbClr val="FF0000"/>
                </a:solidFill>
                <a:latin typeface="仿宋" panose="02010609060101010101" charset="-122"/>
                <a:ea typeface="仿宋" panose="02010609060101010101" charset="-122"/>
                <a:cs typeface="仿宋" panose="02010609060101010101" charset="-122"/>
              </a:rPr>
              <a:t>高咏</a:t>
            </a:r>
            <a:r>
              <a:rPr lang="zh-CN" altLang="en-US" sz="2400" b="1">
                <a:latin typeface="仿宋" panose="02010609060101010101" charset="-122"/>
                <a:ea typeface="仿宋" panose="02010609060101010101" charset="-122"/>
                <a:cs typeface="仿宋" panose="02010609060101010101" charset="-122"/>
              </a:rPr>
              <a:t>楚词</a:t>
            </a:r>
            <a:r>
              <a:rPr lang="en-US" altLang="en-US" sz="2400" b="1">
                <a:latin typeface="仿宋" panose="02010609060101010101" charset="-122"/>
                <a:ea typeface="仿宋" panose="02010609060101010101" charset="-122"/>
                <a:cs typeface="仿宋" panose="02010609060101010101" charset="-122"/>
              </a:rPr>
              <a:t>②</a:t>
            </a:r>
            <a:r>
              <a:rPr lang="zh-CN" altLang="en-US" sz="2400" b="1">
                <a:latin typeface="仿宋" panose="02010609060101010101" charset="-122"/>
                <a:ea typeface="仿宋" panose="02010609060101010101" charset="-122"/>
                <a:cs typeface="仿宋" panose="02010609060101010101" charset="-122"/>
              </a:rPr>
              <a:t>酬</a:t>
            </a:r>
            <a:r>
              <a:rPr lang="zh-CN" altLang="en-US" sz="2400" b="1">
                <a:solidFill>
                  <a:srgbClr val="FF0000"/>
                </a:solidFill>
                <a:latin typeface="仿宋" panose="02010609060101010101" charset="-122"/>
                <a:ea typeface="仿宋" panose="02010609060101010101" charset="-122"/>
                <a:cs typeface="仿宋" panose="02010609060101010101" charset="-122"/>
              </a:rPr>
              <a:t>午日</a:t>
            </a:r>
            <a:r>
              <a:rPr lang="zh-CN" altLang="en-US" sz="2400" b="1">
                <a:latin typeface="仿宋" panose="02010609060101010101" charset="-122"/>
                <a:ea typeface="仿宋" panose="02010609060101010101" charset="-122"/>
                <a:cs typeface="仿宋" panose="02010609060101010101" charset="-122"/>
              </a:rPr>
              <a:t>，天涯</a:t>
            </a:r>
            <a:r>
              <a:rPr lang="zh-CN" altLang="en-US" sz="2400" b="1">
                <a:solidFill>
                  <a:srgbClr val="FF0000"/>
                </a:solidFill>
                <a:latin typeface="仿宋" panose="02010609060101010101" charset="-122"/>
                <a:ea typeface="仿宋" panose="02010609060101010101" charset="-122"/>
                <a:cs typeface="仿宋" panose="02010609060101010101" charset="-122"/>
              </a:rPr>
              <a:t>节序</a:t>
            </a:r>
            <a:r>
              <a:rPr lang="zh-CN" altLang="en-US" sz="2400" b="1">
                <a:latin typeface="仿宋" panose="02010609060101010101" charset="-122"/>
                <a:ea typeface="仿宋" panose="02010609060101010101" charset="-122"/>
                <a:cs typeface="仿宋" panose="02010609060101010101" charset="-122"/>
              </a:rPr>
              <a:t>匆匆。</a:t>
            </a:r>
            <a:r>
              <a:rPr lang="zh-CN" altLang="en-US" sz="2400" b="1">
                <a:solidFill>
                  <a:srgbClr val="FF0000"/>
                </a:solidFill>
                <a:latin typeface="仿宋" panose="02010609060101010101" charset="-122"/>
                <a:ea typeface="仿宋" panose="02010609060101010101" charset="-122"/>
                <a:cs typeface="仿宋" panose="02010609060101010101" charset="-122"/>
              </a:rPr>
              <a:t>榴花不似舞裙红</a:t>
            </a:r>
            <a:r>
              <a:rPr lang="zh-CN" altLang="en-US" sz="2400" b="1">
                <a:latin typeface="仿宋" panose="02010609060101010101" charset="-122"/>
                <a:ea typeface="仿宋" panose="02010609060101010101" charset="-122"/>
                <a:cs typeface="仿宋" panose="02010609060101010101" charset="-122"/>
              </a:rPr>
              <a:t>。无人知此意，歌罢满帘风。</a:t>
            </a:r>
            <a:endParaRPr lang="zh-CN" altLang="en-US" sz="24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en-US" altLang="zh-CN" sz="2400" b="1">
                <a:latin typeface="仿宋" panose="02010609060101010101" charset="-122"/>
                <a:ea typeface="仿宋" panose="02010609060101010101" charset="-122"/>
                <a:cs typeface="仿宋" panose="02010609060101010101" charset="-122"/>
              </a:rPr>
              <a:t> </a:t>
            </a:r>
            <a:r>
              <a:rPr lang="zh-CN" altLang="en-US" sz="2400" b="1">
                <a:latin typeface="仿宋" panose="02010609060101010101" charset="-122"/>
                <a:ea typeface="仿宋" panose="02010609060101010101" charset="-122"/>
                <a:cs typeface="仿宋" panose="02010609060101010101" charset="-122"/>
              </a:rPr>
              <a:t>万事一身伤老矣，戎葵</a:t>
            </a:r>
            <a:r>
              <a:rPr lang="en-US" altLang="en-US" sz="2400" b="1">
                <a:latin typeface="仿宋" panose="02010609060101010101" charset="-122"/>
                <a:ea typeface="仿宋" panose="02010609060101010101" charset="-122"/>
                <a:cs typeface="仿宋" panose="02010609060101010101" charset="-122"/>
              </a:rPr>
              <a:t>③</a:t>
            </a:r>
            <a:r>
              <a:rPr lang="zh-CN" altLang="en-US" sz="2400" b="1">
                <a:solidFill>
                  <a:srgbClr val="FF0000"/>
                </a:solidFill>
                <a:latin typeface="仿宋" panose="02010609060101010101" charset="-122"/>
                <a:ea typeface="仿宋" panose="02010609060101010101" charset="-122"/>
                <a:cs typeface="仿宋" panose="02010609060101010101" charset="-122"/>
              </a:rPr>
              <a:t>凝笑</a:t>
            </a:r>
            <a:r>
              <a:rPr lang="zh-CN" altLang="en-US" sz="2400" b="1">
                <a:latin typeface="仿宋" panose="02010609060101010101" charset="-122"/>
                <a:ea typeface="仿宋" panose="02010609060101010101" charset="-122"/>
                <a:cs typeface="仿宋" panose="02010609060101010101" charset="-122"/>
              </a:rPr>
              <a:t>墙东。酒杯深浅去年同。试浇桥下水，今夕到</a:t>
            </a:r>
            <a:r>
              <a:rPr lang="zh-CN" altLang="en-US" sz="2400" b="1">
                <a:solidFill>
                  <a:srgbClr val="FF0000"/>
                </a:solidFill>
                <a:latin typeface="仿宋" panose="02010609060101010101" charset="-122"/>
                <a:ea typeface="仿宋" panose="02010609060101010101" charset="-122"/>
                <a:cs typeface="仿宋" panose="02010609060101010101" charset="-122"/>
              </a:rPr>
              <a:t>湘中</a:t>
            </a:r>
            <a:r>
              <a:rPr lang="zh-CN" altLang="en-US" sz="2400" b="1">
                <a:latin typeface="仿宋" panose="02010609060101010101" charset="-122"/>
                <a:ea typeface="仿宋" panose="02010609060101010101" charset="-122"/>
                <a:cs typeface="仿宋" panose="02010609060101010101" charset="-122"/>
              </a:rPr>
              <a:t>。</a:t>
            </a:r>
            <a:endParaRPr lang="zh-CN" altLang="en-US" sz="24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400" b="1">
                <a:latin typeface="仿宋" panose="02010609060101010101" charset="-122"/>
                <a:ea typeface="仿宋" panose="02010609060101010101" charset="-122"/>
                <a:cs typeface="仿宋" panose="02010609060101010101" charset="-122"/>
              </a:rPr>
              <a:t>【注】</a:t>
            </a:r>
            <a:r>
              <a:rPr lang="en-US" altLang="en-US" sz="2400" b="1">
                <a:latin typeface="仿宋" panose="02010609060101010101" charset="-122"/>
                <a:ea typeface="仿宋" panose="02010609060101010101" charset="-122"/>
                <a:cs typeface="仿宋" panose="02010609060101010101" charset="-122"/>
              </a:rPr>
              <a:t>①</a:t>
            </a:r>
            <a:r>
              <a:rPr lang="zh-CN" altLang="en-US" sz="2400" b="1">
                <a:latin typeface="仿宋" panose="02010609060101010101" charset="-122"/>
                <a:ea typeface="仿宋" panose="02010609060101010101" charset="-122"/>
                <a:cs typeface="仿宋" panose="02010609060101010101" charset="-122"/>
              </a:rPr>
              <a:t>作于建炎三年</a:t>
            </a:r>
            <a:r>
              <a:rPr lang="en-US" altLang="zh-CN" sz="2400" b="1">
                <a:latin typeface="仿宋" panose="02010609060101010101" charset="-122"/>
                <a:ea typeface="仿宋" panose="02010609060101010101" charset="-122"/>
                <a:cs typeface="仿宋" panose="02010609060101010101" charset="-122"/>
              </a:rPr>
              <a:t>(1129)</a:t>
            </a:r>
            <a:r>
              <a:rPr lang="zh-CN" altLang="en-US" sz="2400" b="1">
                <a:latin typeface="仿宋" panose="02010609060101010101" charset="-122"/>
                <a:ea typeface="仿宋" panose="02010609060101010101" charset="-122"/>
                <a:cs typeface="仿宋" panose="02010609060101010101" charset="-122"/>
              </a:rPr>
              <a:t>端午，靖康之后宋室南渡，陈与义为避金兵流寓湖南、湖北。</a:t>
            </a:r>
            <a:r>
              <a:rPr lang="en-US" altLang="en-US" sz="2400" b="1">
                <a:latin typeface="仿宋" panose="02010609060101010101" charset="-122"/>
                <a:ea typeface="仿宋" panose="02010609060101010101" charset="-122"/>
                <a:cs typeface="仿宋" panose="02010609060101010101" charset="-122"/>
              </a:rPr>
              <a:t>②</a:t>
            </a:r>
            <a:r>
              <a:rPr lang="zh-CN" altLang="en-US" sz="2400" b="1">
                <a:latin typeface="仿宋" panose="02010609060101010101" charset="-122"/>
                <a:ea typeface="仿宋" panose="02010609060101010101" charset="-122"/>
                <a:cs typeface="仿宋" panose="02010609060101010101" charset="-122"/>
              </a:rPr>
              <a:t>楚词：一作楚辞。</a:t>
            </a:r>
            <a:r>
              <a:rPr lang="en-US" altLang="en-US" sz="2400" b="1">
                <a:latin typeface="仿宋" panose="02010609060101010101" charset="-122"/>
                <a:ea typeface="仿宋" panose="02010609060101010101" charset="-122"/>
                <a:cs typeface="仿宋" panose="02010609060101010101" charset="-122"/>
              </a:rPr>
              <a:t>③</a:t>
            </a:r>
            <a:r>
              <a:rPr lang="zh-CN" altLang="en-US" sz="2400" b="1">
                <a:latin typeface="仿宋" panose="02010609060101010101" charset="-122"/>
                <a:ea typeface="仿宋" panose="02010609060101010101" charset="-122"/>
                <a:cs typeface="仿宋" panose="02010609060101010101" charset="-122"/>
              </a:rPr>
              <a:t>戎葵：花名，即蜀葵，花开五色，似木槿。</a:t>
            </a:r>
            <a:endParaRPr lang="zh-CN" altLang="en-US" sz="2400" b="1">
              <a:latin typeface="仿宋" panose="02010609060101010101" charset="-122"/>
              <a:ea typeface="仿宋" panose="02010609060101010101" charset="-122"/>
              <a:cs typeface="仿宋" panose="02010609060101010101" charset="-122"/>
            </a:endParaRPr>
          </a:p>
        </p:txBody>
      </p:sp>
      <p:sp>
        <p:nvSpPr>
          <p:cNvPr id="6" name="文本框 5"/>
          <p:cNvSpPr txBox="1"/>
          <p:nvPr/>
        </p:nvSpPr>
        <p:spPr>
          <a:xfrm>
            <a:off x="6096635" y="792480"/>
            <a:ext cx="5972810" cy="5881370"/>
          </a:xfrm>
          <a:prstGeom prst="rect">
            <a:avLst/>
          </a:prstGeom>
          <a:ln>
            <a:solidFill>
              <a:schemeClr val="accent1"/>
            </a:solidFill>
          </a:ln>
        </p:spPr>
        <p:txBody>
          <a:bodyPr wrap="square">
            <a:noAutofit/>
          </a:bodyPr>
          <a:p>
            <a:pPr indent="0" fontAlgn="auto">
              <a:lnSpc>
                <a:spcPts val="3480"/>
              </a:lnSpc>
            </a:pP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译文：</a:t>
            </a: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我放声吟诵楚辞，来度过端午。此时我漂泊在天涯远地，是一个匆匆过客。异乡的石榴花再红，也比不上京师里的舞者裙衫飘飞，那般艳丽。没有人能理解我此时的心意，慷慨悲歌后，只有一身风动凉过。</a:t>
            </a: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万事在如今，只是空有一身老病在。墙东的蜀葵，仿佛也在嘲笑我的凄凉。杯中之酒，看起来与往年相似，我将它浇到桥下的江水，让江水会带着流到湘江去。</a:t>
            </a: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diamond(in)">
                                      <p:cBhvr>
                                        <p:cTn id="12" dur="2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9" grpId="0" animBg="1"/>
      <p:bldP spid="29" grpId="1" animBg="1"/>
      <p:bldP spid="2" grpId="0" animBg="1"/>
      <p:bldP spid="2" grpId="1" animBg="1"/>
      <p:bldP spid="8" grpId="0" animBg="1"/>
      <p:bldP spid="8" grpId="1" animBg="1"/>
      <p:bldP spid="6" grpId="0" animBg="1"/>
      <p:bldP spid="6"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1"/>
            </p:custDataLst>
          </p:nvPr>
        </p:nvSpPr>
        <p:spPr>
          <a:xfrm>
            <a:off x="2695575" y="211455"/>
            <a:ext cx="1026160" cy="580390"/>
          </a:xfrm>
          <a:prstGeom prst="rect">
            <a:avLst/>
          </a:prstGeom>
          <a:solidFill>
            <a:schemeClr val="accent1">
              <a:lumMod val="20000"/>
              <a:lumOff val="80000"/>
            </a:schemeClr>
          </a:solidFill>
        </p:spPr>
        <p:txBody>
          <a:bodyPr wrap="square" rtlCol="0">
            <a:noAutofit/>
          </a:bodyPr>
          <a:p>
            <a:r>
              <a:rPr lang="zh-CN" altLang="en-US"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文</a:t>
            </a:r>
            <a:r>
              <a:rPr lang="en-US" altLang="zh-CN"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 </a:t>
            </a:r>
            <a:r>
              <a:rPr lang="zh-CN" altLang="en-US"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本</a:t>
            </a:r>
            <a:endParaRPr lang="zh-CN" altLang="en-US"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endParaRPr>
          </a:p>
        </p:txBody>
      </p:sp>
      <p:sp>
        <p:nvSpPr>
          <p:cNvPr id="8" name="文本框 7"/>
          <p:cNvSpPr txBox="1"/>
          <p:nvPr>
            <p:custDataLst>
              <p:tags r:id="rId2"/>
            </p:custDataLst>
          </p:nvPr>
        </p:nvSpPr>
        <p:spPr>
          <a:xfrm>
            <a:off x="6860540" y="67310"/>
            <a:ext cx="2072005" cy="614045"/>
          </a:xfrm>
          <a:prstGeom prst="rect">
            <a:avLst/>
          </a:prstGeom>
          <a:solidFill>
            <a:schemeClr val="accent1">
              <a:lumMod val="20000"/>
              <a:lumOff val="80000"/>
            </a:schemeClr>
          </a:solidFill>
        </p:spPr>
        <p:txBody>
          <a:bodyPr wrap="square" rtlCol="0">
            <a:noAutofit/>
          </a:bodyPr>
          <a:p>
            <a:pPr algn="ctr"/>
            <a:r>
              <a:rPr lang="zh-CN"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诗词鉴赏</a:t>
            </a:r>
            <a:endParaRPr lang="zh-CN"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endParaRPr>
          </a:p>
        </p:txBody>
      </p:sp>
      <p:sp>
        <p:nvSpPr>
          <p:cNvPr id="5" name="文本框 4"/>
          <p:cNvSpPr txBox="1"/>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111125" y="792480"/>
            <a:ext cx="5694680" cy="5972175"/>
          </a:xfrm>
          <a:prstGeom prst="rect">
            <a:avLst/>
          </a:prstGeom>
          <a:ln>
            <a:solidFill>
              <a:schemeClr val="accent1"/>
            </a:solidFill>
          </a:ln>
        </p:spPr>
        <p:txBody>
          <a:bodyPr wrap="square">
            <a:noAutofit/>
          </a:bodyPr>
          <a:p>
            <a:pPr indent="0" algn="ctr" defTabSz="266700" fontAlgn="auto">
              <a:lnSpc>
                <a:spcPct val="135000"/>
              </a:lnSpc>
              <a:spcBef>
                <a:spcPts val="0"/>
              </a:spcBef>
              <a:spcAft>
                <a:spcPts val="0"/>
              </a:spcAft>
            </a:pPr>
            <a:r>
              <a:rPr lang="zh-CN" altLang="en-US" sz="2200" b="1">
                <a:latin typeface="仿宋" panose="02010609060101010101" charset="-122"/>
                <a:ea typeface="仿宋" panose="02010609060101010101" charset="-122"/>
                <a:cs typeface="仿宋" panose="02010609060101010101" charset="-122"/>
              </a:rPr>
              <a:t>阅读下面这首宋词，完成</a:t>
            </a:r>
            <a:r>
              <a:rPr lang="en-US" altLang="zh-CN" sz="2200" b="1">
                <a:latin typeface="仿宋" panose="02010609060101010101" charset="-122"/>
                <a:ea typeface="仿宋" panose="02010609060101010101" charset="-122"/>
                <a:cs typeface="仿宋" panose="02010609060101010101" charset="-122"/>
              </a:rPr>
              <a:t>15</a:t>
            </a:r>
            <a:r>
              <a:rPr lang="zh-CN" altLang="en-US" sz="2200" b="1">
                <a:latin typeface="仿宋" panose="02010609060101010101" charset="-122"/>
                <a:ea typeface="仿宋" panose="02010609060101010101" charset="-122"/>
                <a:cs typeface="仿宋" panose="02010609060101010101" charset="-122"/>
              </a:rPr>
              <a:t>～</a:t>
            </a:r>
            <a:r>
              <a:rPr lang="en-US" altLang="zh-CN" sz="2200" b="1">
                <a:latin typeface="仿宋" panose="02010609060101010101" charset="-122"/>
                <a:ea typeface="仿宋" panose="02010609060101010101" charset="-122"/>
                <a:cs typeface="仿宋" panose="02010609060101010101" charset="-122"/>
              </a:rPr>
              <a:t>16</a:t>
            </a:r>
            <a:r>
              <a:rPr lang="zh-CN" altLang="en-US" sz="2200" b="1">
                <a:latin typeface="仿宋" panose="02010609060101010101" charset="-122"/>
                <a:ea typeface="仿宋" panose="02010609060101010101" charset="-122"/>
                <a:cs typeface="仿宋" panose="02010609060101010101" charset="-122"/>
              </a:rPr>
              <a:t>题。</a:t>
            </a: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400" b="1">
                <a:latin typeface="仿宋" panose="02010609060101010101" charset="-122"/>
                <a:ea typeface="仿宋" panose="02010609060101010101" charset="-122"/>
                <a:cs typeface="仿宋" panose="02010609060101010101" charset="-122"/>
              </a:rPr>
              <a:t>临江仙</a:t>
            </a:r>
            <a:r>
              <a:rPr lang="en-US" altLang="en-US" sz="2400" b="1">
                <a:latin typeface="仿宋" panose="02010609060101010101" charset="-122"/>
                <a:ea typeface="仿宋" panose="02010609060101010101" charset="-122"/>
                <a:cs typeface="仿宋" panose="02010609060101010101" charset="-122"/>
              </a:rPr>
              <a:t>①</a:t>
            </a:r>
            <a:endParaRPr lang="en-US" altLang="en-US" sz="24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400" b="1">
                <a:latin typeface="仿宋" panose="02010609060101010101" charset="-122"/>
                <a:ea typeface="仿宋" panose="02010609060101010101" charset="-122"/>
                <a:cs typeface="仿宋" panose="02010609060101010101" charset="-122"/>
              </a:rPr>
              <a:t>陈与义</a:t>
            </a:r>
            <a:endParaRPr lang="zh-CN" altLang="en-US" sz="24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en-US" altLang="zh-CN" sz="2400" b="1">
                <a:latin typeface="仿宋" panose="02010609060101010101" charset="-122"/>
                <a:ea typeface="仿宋" panose="02010609060101010101" charset="-122"/>
                <a:cs typeface="仿宋" panose="02010609060101010101" charset="-122"/>
              </a:rPr>
              <a:t> </a:t>
            </a:r>
            <a:r>
              <a:rPr lang="zh-CN" altLang="en-US" sz="2400" b="1">
                <a:solidFill>
                  <a:srgbClr val="FF0000"/>
                </a:solidFill>
                <a:latin typeface="仿宋" panose="02010609060101010101" charset="-122"/>
                <a:ea typeface="仿宋" panose="02010609060101010101" charset="-122"/>
                <a:cs typeface="仿宋" panose="02010609060101010101" charset="-122"/>
              </a:rPr>
              <a:t>高咏</a:t>
            </a:r>
            <a:r>
              <a:rPr lang="zh-CN" altLang="en-US" sz="2400" b="1">
                <a:latin typeface="仿宋" panose="02010609060101010101" charset="-122"/>
                <a:ea typeface="仿宋" panose="02010609060101010101" charset="-122"/>
                <a:cs typeface="仿宋" panose="02010609060101010101" charset="-122"/>
              </a:rPr>
              <a:t>楚词</a:t>
            </a:r>
            <a:r>
              <a:rPr lang="en-US" altLang="en-US" sz="2400" b="1">
                <a:latin typeface="仿宋" panose="02010609060101010101" charset="-122"/>
                <a:ea typeface="仿宋" panose="02010609060101010101" charset="-122"/>
                <a:cs typeface="仿宋" panose="02010609060101010101" charset="-122"/>
              </a:rPr>
              <a:t>②</a:t>
            </a:r>
            <a:r>
              <a:rPr lang="zh-CN" altLang="en-US" sz="2400" b="1">
                <a:latin typeface="仿宋" panose="02010609060101010101" charset="-122"/>
                <a:ea typeface="仿宋" panose="02010609060101010101" charset="-122"/>
                <a:cs typeface="仿宋" panose="02010609060101010101" charset="-122"/>
              </a:rPr>
              <a:t>酬</a:t>
            </a:r>
            <a:r>
              <a:rPr lang="zh-CN" altLang="en-US" sz="2400" b="1">
                <a:solidFill>
                  <a:srgbClr val="FF0000"/>
                </a:solidFill>
                <a:latin typeface="仿宋" panose="02010609060101010101" charset="-122"/>
                <a:ea typeface="仿宋" panose="02010609060101010101" charset="-122"/>
                <a:cs typeface="仿宋" panose="02010609060101010101" charset="-122"/>
              </a:rPr>
              <a:t>午日</a:t>
            </a:r>
            <a:r>
              <a:rPr lang="zh-CN" altLang="en-US" sz="2400" b="1">
                <a:latin typeface="仿宋" panose="02010609060101010101" charset="-122"/>
                <a:ea typeface="仿宋" panose="02010609060101010101" charset="-122"/>
                <a:cs typeface="仿宋" panose="02010609060101010101" charset="-122"/>
              </a:rPr>
              <a:t>，天涯</a:t>
            </a:r>
            <a:r>
              <a:rPr lang="zh-CN" altLang="en-US" sz="2400" b="1">
                <a:solidFill>
                  <a:srgbClr val="FF0000"/>
                </a:solidFill>
                <a:latin typeface="仿宋" panose="02010609060101010101" charset="-122"/>
                <a:ea typeface="仿宋" panose="02010609060101010101" charset="-122"/>
                <a:cs typeface="仿宋" panose="02010609060101010101" charset="-122"/>
              </a:rPr>
              <a:t>节序</a:t>
            </a:r>
            <a:r>
              <a:rPr lang="zh-CN" altLang="en-US" sz="2400" b="1">
                <a:latin typeface="仿宋" panose="02010609060101010101" charset="-122"/>
                <a:ea typeface="仿宋" panose="02010609060101010101" charset="-122"/>
                <a:cs typeface="仿宋" panose="02010609060101010101" charset="-122"/>
              </a:rPr>
              <a:t>匆匆。</a:t>
            </a:r>
            <a:r>
              <a:rPr lang="zh-CN" altLang="en-US" sz="2400" b="1">
                <a:solidFill>
                  <a:srgbClr val="FF0000"/>
                </a:solidFill>
                <a:latin typeface="仿宋" panose="02010609060101010101" charset="-122"/>
                <a:ea typeface="仿宋" panose="02010609060101010101" charset="-122"/>
                <a:cs typeface="仿宋" panose="02010609060101010101" charset="-122"/>
              </a:rPr>
              <a:t>榴花不似舞裙红</a:t>
            </a:r>
            <a:r>
              <a:rPr lang="zh-CN" altLang="en-US" sz="2400" b="1">
                <a:latin typeface="仿宋" panose="02010609060101010101" charset="-122"/>
                <a:ea typeface="仿宋" panose="02010609060101010101" charset="-122"/>
                <a:cs typeface="仿宋" panose="02010609060101010101" charset="-122"/>
              </a:rPr>
              <a:t>。无人知此意，歌罢满帘风。</a:t>
            </a:r>
            <a:endParaRPr lang="zh-CN" altLang="en-US" sz="24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en-US" altLang="zh-CN" sz="2400" b="1">
                <a:latin typeface="仿宋" panose="02010609060101010101" charset="-122"/>
                <a:ea typeface="仿宋" panose="02010609060101010101" charset="-122"/>
                <a:cs typeface="仿宋" panose="02010609060101010101" charset="-122"/>
              </a:rPr>
              <a:t> </a:t>
            </a:r>
            <a:r>
              <a:rPr lang="zh-CN" altLang="en-US" sz="2400" b="1">
                <a:latin typeface="仿宋" panose="02010609060101010101" charset="-122"/>
                <a:ea typeface="仿宋" panose="02010609060101010101" charset="-122"/>
                <a:cs typeface="仿宋" panose="02010609060101010101" charset="-122"/>
              </a:rPr>
              <a:t>万事一身伤老矣，戎葵</a:t>
            </a:r>
            <a:r>
              <a:rPr lang="en-US" altLang="en-US" sz="2400" b="1">
                <a:latin typeface="仿宋" panose="02010609060101010101" charset="-122"/>
                <a:ea typeface="仿宋" panose="02010609060101010101" charset="-122"/>
                <a:cs typeface="仿宋" panose="02010609060101010101" charset="-122"/>
              </a:rPr>
              <a:t>③</a:t>
            </a:r>
            <a:r>
              <a:rPr lang="zh-CN" altLang="en-US" sz="2400" b="1">
                <a:solidFill>
                  <a:srgbClr val="FF0000"/>
                </a:solidFill>
                <a:latin typeface="仿宋" panose="02010609060101010101" charset="-122"/>
                <a:ea typeface="仿宋" panose="02010609060101010101" charset="-122"/>
                <a:cs typeface="仿宋" panose="02010609060101010101" charset="-122"/>
              </a:rPr>
              <a:t>凝笑</a:t>
            </a:r>
            <a:r>
              <a:rPr lang="zh-CN" altLang="en-US" sz="2400" b="1">
                <a:latin typeface="仿宋" panose="02010609060101010101" charset="-122"/>
                <a:ea typeface="仿宋" panose="02010609060101010101" charset="-122"/>
                <a:cs typeface="仿宋" panose="02010609060101010101" charset="-122"/>
              </a:rPr>
              <a:t>墙东。酒杯深浅去年同。试浇桥下水，今夕到</a:t>
            </a:r>
            <a:r>
              <a:rPr lang="zh-CN" altLang="en-US" sz="2400" b="1">
                <a:solidFill>
                  <a:srgbClr val="FF0000"/>
                </a:solidFill>
                <a:latin typeface="仿宋" panose="02010609060101010101" charset="-122"/>
                <a:ea typeface="仿宋" panose="02010609060101010101" charset="-122"/>
                <a:cs typeface="仿宋" panose="02010609060101010101" charset="-122"/>
              </a:rPr>
              <a:t>湘中</a:t>
            </a:r>
            <a:r>
              <a:rPr lang="zh-CN" altLang="en-US" sz="2400" b="1">
                <a:latin typeface="仿宋" panose="02010609060101010101" charset="-122"/>
                <a:ea typeface="仿宋" panose="02010609060101010101" charset="-122"/>
                <a:cs typeface="仿宋" panose="02010609060101010101" charset="-122"/>
              </a:rPr>
              <a:t>。</a:t>
            </a:r>
            <a:endParaRPr lang="zh-CN" altLang="en-US" sz="24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400" b="1">
                <a:latin typeface="仿宋" panose="02010609060101010101" charset="-122"/>
                <a:ea typeface="仿宋" panose="02010609060101010101" charset="-122"/>
                <a:cs typeface="仿宋" panose="02010609060101010101" charset="-122"/>
              </a:rPr>
              <a:t>【注】</a:t>
            </a:r>
            <a:r>
              <a:rPr lang="en-US" altLang="en-US" sz="2400" b="1">
                <a:latin typeface="仿宋" panose="02010609060101010101" charset="-122"/>
                <a:ea typeface="仿宋" panose="02010609060101010101" charset="-122"/>
                <a:cs typeface="仿宋" panose="02010609060101010101" charset="-122"/>
              </a:rPr>
              <a:t>①</a:t>
            </a:r>
            <a:r>
              <a:rPr lang="zh-CN" altLang="en-US" sz="2400" b="1">
                <a:latin typeface="仿宋" panose="02010609060101010101" charset="-122"/>
                <a:ea typeface="仿宋" panose="02010609060101010101" charset="-122"/>
                <a:cs typeface="仿宋" panose="02010609060101010101" charset="-122"/>
              </a:rPr>
              <a:t>作于建炎三年</a:t>
            </a:r>
            <a:r>
              <a:rPr lang="en-US" altLang="zh-CN" sz="2400" b="1">
                <a:latin typeface="仿宋" panose="02010609060101010101" charset="-122"/>
                <a:ea typeface="仿宋" panose="02010609060101010101" charset="-122"/>
                <a:cs typeface="仿宋" panose="02010609060101010101" charset="-122"/>
              </a:rPr>
              <a:t>(1129)</a:t>
            </a:r>
            <a:r>
              <a:rPr lang="zh-CN" altLang="en-US" sz="2400" b="1">
                <a:latin typeface="仿宋" panose="02010609060101010101" charset="-122"/>
                <a:ea typeface="仿宋" panose="02010609060101010101" charset="-122"/>
                <a:cs typeface="仿宋" panose="02010609060101010101" charset="-122"/>
              </a:rPr>
              <a:t>端午，靖康之后宋室南渡，陈与义为避金兵流寓湖南、湖北。</a:t>
            </a:r>
            <a:r>
              <a:rPr lang="en-US" altLang="en-US" sz="2400" b="1">
                <a:latin typeface="仿宋" panose="02010609060101010101" charset="-122"/>
                <a:ea typeface="仿宋" panose="02010609060101010101" charset="-122"/>
                <a:cs typeface="仿宋" panose="02010609060101010101" charset="-122"/>
              </a:rPr>
              <a:t>②</a:t>
            </a:r>
            <a:r>
              <a:rPr lang="zh-CN" altLang="en-US" sz="2400" b="1">
                <a:latin typeface="仿宋" panose="02010609060101010101" charset="-122"/>
                <a:ea typeface="仿宋" panose="02010609060101010101" charset="-122"/>
                <a:cs typeface="仿宋" panose="02010609060101010101" charset="-122"/>
              </a:rPr>
              <a:t>楚词：一作楚辞。</a:t>
            </a:r>
            <a:r>
              <a:rPr lang="en-US" altLang="en-US" sz="2400" b="1">
                <a:latin typeface="仿宋" panose="02010609060101010101" charset="-122"/>
                <a:ea typeface="仿宋" panose="02010609060101010101" charset="-122"/>
                <a:cs typeface="仿宋" panose="02010609060101010101" charset="-122"/>
              </a:rPr>
              <a:t>③</a:t>
            </a:r>
            <a:r>
              <a:rPr lang="zh-CN" altLang="en-US" sz="2400" b="1">
                <a:latin typeface="仿宋" panose="02010609060101010101" charset="-122"/>
                <a:ea typeface="仿宋" panose="02010609060101010101" charset="-122"/>
                <a:cs typeface="仿宋" panose="02010609060101010101" charset="-122"/>
              </a:rPr>
              <a:t>戎葵：花名，即蜀葵，花开五色，似木槿。</a:t>
            </a:r>
            <a:endParaRPr lang="zh-CN" altLang="en-US" sz="2400" b="1">
              <a:latin typeface="仿宋" panose="02010609060101010101" charset="-122"/>
              <a:ea typeface="仿宋" panose="02010609060101010101" charset="-122"/>
              <a:cs typeface="仿宋" panose="02010609060101010101" charset="-122"/>
            </a:endParaRPr>
          </a:p>
        </p:txBody>
      </p:sp>
      <p:sp>
        <p:nvSpPr>
          <p:cNvPr id="6" name="文本框 5"/>
          <p:cNvSpPr txBox="1"/>
          <p:nvPr/>
        </p:nvSpPr>
        <p:spPr>
          <a:xfrm>
            <a:off x="5931535" y="792480"/>
            <a:ext cx="6137910" cy="5881370"/>
          </a:xfrm>
          <a:prstGeom prst="rect">
            <a:avLst/>
          </a:prstGeom>
          <a:ln>
            <a:solidFill>
              <a:schemeClr val="accent1"/>
            </a:solidFill>
          </a:ln>
        </p:spPr>
        <p:txBody>
          <a:bodyPr wrap="square">
            <a:noAutofit/>
          </a:bodyPr>
          <a:p>
            <a:pPr indent="0" fontAlgn="auto">
              <a:lnSpc>
                <a:spcPts val="3480"/>
              </a:lnSpc>
            </a:pPr>
            <a:r>
              <a:rPr lang="zh-CN" altLang="en-US" sz="3200" b="1" i="0">
                <a:solidFill>
                  <a:srgbClr val="FF0000"/>
                </a:solidFill>
                <a:latin typeface="楷体" panose="02010609060101010101" charset="-122"/>
                <a:ea typeface="楷体" panose="02010609060101010101" charset="-122"/>
                <a:cs typeface="楷体" panose="02010609060101010101" charset="-122"/>
                <a:sym typeface="+mn-ea"/>
              </a:rPr>
              <a:t>题目</a:t>
            </a:r>
            <a:r>
              <a:rPr lang="en-US" altLang="zh-CN" sz="3200" b="1" i="0">
                <a:solidFill>
                  <a:srgbClr val="FF0000"/>
                </a:solidFill>
                <a:latin typeface="楷体" panose="02010609060101010101" charset="-122"/>
                <a:ea typeface="楷体" panose="02010609060101010101" charset="-122"/>
                <a:cs typeface="楷体" panose="02010609060101010101" charset="-122"/>
                <a:sym typeface="+mn-ea"/>
              </a:rPr>
              <a:t> </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临江仙：词牌名。唐教坊曲，双调小令，用作词调。临江仙源起颇多歧说。最初是咏水仙的，调见《花间集》，以后作一般词牌用。双调，五十四字，上下片各五句，三平韵。</a:t>
            </a: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词的题目一般包括</a:t>
            </a: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词牌</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和</a:t>
            </a: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标题</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词牌名</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是词的一种制式曲调的名称。有固定的格式与声律</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决定着词的节奏与音律。</a:t>
            </a: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词的标题</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是词的内容的集中体现</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它概括了词的主要内容。</a:t>
            </a: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heel(1)">
                                      <p:cBhvr>
                                        <p:cTn id="11" dur="20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2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9" grpId="0" animBg="1"/>
      <p:bldP spid="29" grpId="1" animBg="1"/>
      <p:bldP spid="2" grpId="0" animBg="1"/>
      <p:bldP spid="2" grpId="1" animBg="1"/>
      <p:bldP spid="8" grpId="0" animBg="1"/>
      <p:bldP spid="8" grpId="1" animBg="1"/>
      <p:bldP spid="6" grpId="0" animBg="1"/>
      <p:bldP spid="6" grpId="1"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1"/>
            </p:custDataLst>
          </p:nvPr>
        </p:nvSpPr>
        <p:spPr>
          <a:xfrm>
            <a:off x="2695575" y="211455"/>
            <a:ext cx="1026160" cy="580390"/>
          </a:xfrm>
          <a:prstGeom prst="rect">
            <a:avLst/>
          </a:prstGeom>
          <a:solidFill>
            <a:schemeClr val="accent1">
              <a:lumMod val="20000"/>
              <a:lumOff val="80000"/>
            </a:schemeClr>
          </a:solidFill>
        </p:spPr>
        <p:txBody>
          <a:bodyPr wrap="square" rtlCol="0">
            <a:noAutofit/>
          </a:bodyPr>
          <a:p>
            <a:r>
              <a:rPr lang="zh-CN" altLang="en-US"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文</a:t>
            </a:r>
            <a:r>
              <a:rPr lang="en-US" altLang="zh-CN"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 </a:t>
            </a:r>
            <a:r>
              <a:rPr lang="zh-CN" altLang="en-US"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本</a:t>
            </a:r>
            <a:endParaRPr lang="zh-CN" altLang="en-US"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endParaRPr>
          </a:p>
        </p:txBody>
      </p:sp>
      <p:sp>
        <p:nvSpPr>
          <p:cNvPr id="8" name="文本框 7"/>
          <p:cNvSpPr txBox="1"/>
          <p:nvPr>
            <p:custDataLst>
              <p:tags r:id="rId2"/>
            </p:custDataLst>
          </p:nvPr>
        </p:nvSpPr>
        <p:spPr>
          <a:xfrm>
            <a:off x="6860540" y="67310"/>
            <a:ext cx="1576070" cy="614045"/>
          </a:xfrm>
          <a:prstGeom prst="rect">
            <a:avLst/>
          </a:prstGeom>
          <a:solidFill>
            <a:schemeClr val="accent1">
              <a:lumMod val="20000"/>
              <a:lumOff val="80000"/>
            </a:schemeClr>
          </a:solidFill>
        </p:spPr>
        <p:txBody>
          <a:bodyPr wrap="square" rtlCol="0">
            <a:noAutofit/>
          </a:bodyPr>
          <a:p>
            <a:pPr algn="ctr"/>
            <a:r>
              <a:rPr lang="zh-CN"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诗词鉴赏</a:t>
            </a:r>
            <a:endParaRPr lang="zh-CN"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endParaRPr>
          </a:p>
        </p:txBody>
      </p:sp>
      <p:sp>
        <p:nvSpPr>
          <p:cNvPr id="5" name="文本框 4"/>
          <p:cNvSpPr txBox="1"/>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111125" y="792480"/>
            <a:ext cx="5694680" cy="5972175"/>
          </a:xfrm>
          <a:prstGeom prst="rect">
            <a:avLst/>
          </a:prstGeom>
          <a:ln>
            <a:solidFill>
              <a:schemeClr val="accent1"/>
            </a:solidFill>
          </a:ln>
        </p:spPr>
        <p:txBody>
          <a:bodyPr wrap="square">
            <a:noAutofit/>
          </a:bodyPr>
          <a:p>
            <a:pPr indent="0" algn="ctr" defTabSz="266700" fontAlgn="auto">
              <a:lnSpc>
                <a:spcPct val="135000"/>
              </a:lnSpc>
              <a:spcBef>
                <a:spcPts val="0"/>
              </a:spcBef>
              <a:spcAft>
                <a:spcPts val="0"/>
              </a:spcAft>
            </a:pPr>
            <a:r>
              <a:rPr lang="zh-CN" altLang="en-US" sz="2200" b="1">
                <a:latin typeface="仿宋" panose="02010609060101010101" charset="-122"/>
                <a:ea typeface="仿宋" panose="02010609060101010101" charset="-122"/>
                <a:cs typeface="仿宋" panose="02010609060101010101" charset="-122"/>
              </a:rPr>
              <a:t>阅读下面这首宋词，完成</a:t>
            </a:r>
            <a:r>
              <a:rPr lang="en-US" altLang="zh-CN" sz="2200" b="1">
                <a:latin typeface="仿宋" panose="02010609060101010101" charset="-122"/>
                <a:ea typeface="仿宋" panose="02010609060101010101" charset="-122"/>
                <a:cs typeface="仿宋" panose="02010609060101010101" charset="-122"/>
              </a:rPr>
              <a:t>15</a:t>
            </a:r>
            <a:r>
              <a:rPr lang="zh-CN" altLang="en-US" sz="2200" b="1">
                <a:latin typeface="仿宋" panose="02010609060101010101" charset="-122"/>
                <a:ea typeface="仿宋" panose="02010609060101010101" charset="-122"/>
                <a:cs typeface="仿宋" panose="02010609060101010101" charset="-122"/>
              </a:rPr>
              <a:t>～</a:t>
            </a:r>
            <a:r>
              <a:rPr lang="en-US" altLang="zh-CN" sz="2200" b="1">
                <a:latin typeface="仿宋" panose="02010609060101010101" charset="-122"/>
                <a:ea typeface="仿宋" panose="02010609060101010101" charset="-122"/>
                <a:cs typeface="仿宋" panose="02010609060101010101" charset="-122"/>
              </a:rPr>
              <a:t>16</a:t>
            </a:r>
            <a:r>
              <a:rPr lang="zh-CN" altLang="en-US" sz="2200" b="1">
                <a:latin typeface="仿宋" panose="02010609060101010101" charset="-122"/>
                <a:ea typeface="仿宋" panose="02010609060101010101" charset="-122"/>
                <a:cs typeface="仿宋" panose="02010609060101010101" charset="-122"/>
              </a:rPr>
              <a:t>题。</a:t>
            </a: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400" b="1">
                <a:latin typeface="仿宋" panose="02010609060101010101" charset="-122"/>
                <a:ea typeface="仿宋" panose="02010609060101010101" charset="-122"/>
                <a:cs typeface="仿宋" panose="02010609060101010101" charset="-122"/>
              </a:rPr>
              <a:t>临江仙</a:t>
            </a:r>
            <a:r>
              <a:rPr lang="en-US" altLang="en-US" sz="2400" b="1">
                <a:latin typeface="仿宋" panose="02010609060101010101" charset="-122"/>
                <a:ea typeface="仿宋" panose="02010609060101010101" charset="-122"/>
                <a:cs typeface="仿宋" panose="02010609060101010101" charset="-122"/>
              </a:rPr>
              <a:t>①</a:t>
            </a:r>
            <a:endParaRPr lang="en-US" altLang="en-US" sz="24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400" b="1">
                <a:latin typeface="仿宋" panose="02010609060101010101" charset="-122"/>
                <a:ea typeface="仿宋" panose="02010609060101010101" charset="-122"/>
                <a:cs typeface="仿宋" panose="02010609060101010101" charset="-122"/>
              </a:rPr>
              <a:t>陈与义</a:t>
            </a:r>
            <a:endParaRPr lang="zh-CN" altLang="en-US" sz="24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en-US" altLang="zh-CN" sz="2400" b="1">
                <a:latin typeface="仿宋" panose="02010609060101010101" charset="-122"/>
                <a:ea typeface="仿宋" panose="02010609060101010101" charset="-122"/>
                <a:cs typeface="仿宋" panose="02010609060101010101" charset="-122"/>
              </a:rPr>
              <a:t> </a:t>
            </a:r>
            <a:r>
              <a:rPr lang="zh-CN" altLang="en-US" sz="2400" b="1">
                <a:solidFill>
                  <a:srgbClr val="FF0000"/>
                </a:solidFill>
                <a:latin typeface="仿宋" panose="02010609060101010101" charset="-122"/>
                <a:ea typeface="仿宋" panose="02010609060101010101" charset="-122"/>
                <a:cs typeface="仿宋" panose="02010609060101010101" charset="-122"/>
              </a:rPr>
              <a:t>高咏</a:t>
            </a:r>
            <a:r>
              <a:rPr lang="zh-CN" altLang="en-US" sz="2400" b="1">
                <a:latin typeface="仿宋" panose="02010609060101010101" charset="-122"/>
                <a:ea typeface="仿宋" panose="02010609060101010101" charset="-122"/>
                <a:cs typeface="仿宋" panose="02010609060101010101" charset="-122"/>
              </a:rPr>
              <a:t>楚词</a:t>
            </a:r>
            <a:r>
              <a:rPr lang="en-US" altLang="en-US" sz="2400" b="1">
                <a:latin typeface="仿宋" panose="02010609060101010101" charset="-122"/>
                <a:ea typeface="仿宋" panose="02010609060101010101" charset="-122"/>
                <a:cs typeface="仿宋" panose="02010609060101010101" charset="-122"/>
              </a:rPr>
              <a:t>②</a:t>
            </a:r>
            <a:r>
              <a:rPr lang="zh-CN" altLang="en-US" sz="2400" b="1">
                <a:latin typeface="仿宋" panose="02010609060101010101" charset="-122"/>
                <a:ea typeface="仿宋" panose="02010609060101010101" charset="-122"/>
                <a:cs typeface="仿宋" panose="02010609060101010101" charset="-122"/>
              </a:rPr>
              <a:t>酬</a:t>
            </a:r>
            <a:r>
              <a:rPr lang="zh-CN" altLang="en-US" sz="2400" b="1">
                <a:solidFill>
                  <a:srgbClr val="FF0000"/>
                </a:solidFill>
                <a:latin typeface="仿宋" panose="02010609060101010101" charset="-122"/>
                <a:ea typeface="仿宋" panose="02010609060101010101" charset="-122"/>
                <a:cs typeface="仿宋" panose="02010609060101010101" charset="-122"/>
              </a:rPr>
              <a:t>午日</a:t>
            </a:r>
            <a:r>
              <a:rPr lang="zh-CN" altLang="en-US" sz="2400" b="1">
                <a:latin typeface="仿宋" panose="02010609060101010101" charset="-122"/>
                <a:ea typeface="仿宋" panose="02010609060101010101" charset="-122"/>
                <a:cs typeface="仿宋" panose="02010609060101010101" charset="-122"/>
              </a:rPr>
              <a:t>，天涯</a:t>
            </a:r>
            <a:r>
              <a:rPr lang="zh-CN" altLang="en-US" sz="2400" b="1">
                <a:solidFill>
                  <a:srgbClr val="FF0000"/>
                </a:solidFill>
                <a:latin typeface="仿宋" panose="02010609060101010101" charset="-122"/>
                <a:ea typeface="仿宋" panose="02010609060101010101" charset="-122"/>
                <a:cs typeface="仿宋" panose="02010609060101010101" charset="-122"/>
              </a:rPr>
              <a:t>节序</a:t>
            </a:r>
            <a:r>
              <a:rPr lang="zh-CN" altLang="en-US" sz="2400" b="1">
                <a:latin typeface="仿宋" panose="02010609060101010101" charset="-122"/>
                <a:ea typeface="仿宋" panose="02010609060101010101" charset="-122"/>
                <a:cs typeface="仿宋" panose="02010609060101010101" charset="-122"/>
              </a:rPr>
              <a:t>匆匆。</a:t>
            </a:r>
            <a:r>
              <a:rPr lang="zh-CN" altLang="en-US" sz="2400" b="1">
                <a:solidFill>
                  <a:srgbClr val="FF0000"/>
                </a:solidFill>
                <a:latin typeface="仿宋" panose="02010609060101010101" charset="-122"/>
                <a:ea typeface="仿宋" panose="02010609060101010101" charset="-122"/>
                <a:cs typeface="仿宋" panose="02010609060101010101" charset="-122"/>
              </a:rPr>
              <a:t>榴花不似舞裙红</a:t>
            </a:r>
            <a:r>
              <a:rPr lang="zh-CN" altLang="en-US" sz="2400" b="1">
                <a:latin typeface="仿宋" panose="02010609060101010101" charset="-122"/>
                <a:ea typeface="仿宋" panose="02010609060101010101" charset="-122"/>
                <a:cs typeface="仿宋" panose="02010609060101010101" charset="-122"/>
              </a:rPr>
              <a:t>。无人知此意，歌罢满帘风。</a:t>
            </a:r>
            <a:endParaRPr lang="zh-CN" altLang="en-US" sz="24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en-US" altLang="zh-CN" sz="2400" b="1">
                <a:latin typeface="仿宋" panose="02010609060101010101" charset="-122"/>
                <a:ea typeface="仿宋" panose="02010609060101010101" charset="-122"/>
                <a:cs typeface="仿宋" panose="02010609060101010101" charset="-122"/>
              </a:rPr>
              <a:t> </a:t>
            </a:r>
            <a:r>
              <a:rPr lang="zh-CN" altLang="en-US" sz="2400" b="1">
                <a:latin typeface="仿宋" panose="02010609060101010101" charset="-122"/>
                <a:ea typeface="仿宋" panose="02010609060101010101" charset="-122"/>
                <a:cs typeface="仿宋" panose="02010609060101010101" charset="-122"/>
              </a:rPr>
              <a:t>万事一身伤老矣，戎葵</a:t>
            </a:r>
            <a:r>
              <a:rPr lang="en-US" altLang="en-US" sz="2400" b="1">
                <a:latin typeface="仿宋" panose="02010609060101010101" charset="-122"/>
                <a:ea typeface="仿宋" panose="02010609060101010101" charset="-122"/>
                <a:cs typeface="仿宋" panose="02010609060101010101" charset="-122"/>
              </a:rPr>
              <a:t>③</a:t>
            </a:r>
            <a:r>
              <a:rPr lang="zh-CN" altLang="en-US" sz="2400" b="1">
                <a:solidFill>
                  <a:srgbClr val="FF0000"/>
                </a:solidFill>
                <a:latin typeface="仿宋" panose="02010609060101010101" charset="-122"/>
                <a:ea typeface="仿宋" panose="02010609060101010101" charset="-122"/>
                <a:cs typeface="仿宋" panose="02010609060101010101" charset="-122"/>
              </a:rPr>
              <a:t>凝笑</a:t>
            </a:r>
            <a:r>
              <a:rPr lang="zh-CN" altLang="en-US" sz="2400" b="1">
                <a:latin typeface="仿宋" panose="02010609060101010101" charset="-122"/>
                <a:ea typeface="仿宋" panose="02010609060101010101" charset="-122"/>
                <a:cs typeface="仿宋" panose="02010609060101010101" charset="-122"/>
              </a:rPr>
              <a:t>墙东。酒杯深浅去年同。试浇桥下水，今夕到</a:t>
            </a:r>
            <a:r>
              <a:rPr lang="zh-CN" altLang="en-US" sz="2400" b="1">
                <a:solidFill>
                  <a:srgbClr val="FF0000"/>
                </a:solidFill>
                <a:latin typeface="仿宋" panose="02010609060101010101" charset="-122"/>
                <a:ea typeface="仿宋" panose="02010609060101010101" charset="-122"/>
                <a:cs typeface="仿宋" panose="02010609060101010101" charset="-122"/>
              </a:rPr>
              <a:t>湘中</a:t>
            </a:r>
            <a:r>
              <a:rPr lang="zh-CN" altLang="en-US" sz="2400" b="1">
                <a:latin typeface="仿宋" panose="02010609060101010101" charset="-122"/>
                <a:ea typeface="仿宋" panose="02010609060101010101" charset="-122"/>
                <a:cs typeface="仿宋" panose="02010609060101010101" charset="-122"/>
              </a:rPr>
              <a:t>。</a:t>
            </a:r>
            <a:endParaRPr lang="zh-CN" altLang="en-US" sz="24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400" b="1">
                <a:latin typeface="仿宋" panose="02010609060101010101" charset="-122"/>
                <a:ea typeface="仿宋" panose="02010609060101010101" charset="-122"/>
                <a:cs typeface="仿宋" panose="02010609060101010101" charset="-122"/>
              </a:rPr>
              <a:t>【注】</a:t>
            </a:r>
            <a:r>
              <a:rPr lang="en-US" altLang="en-US" sz="2400" b="1">
                <a:latin typeface="仿宋" panose="02010609060101010101" charset="-122"/>
                <a:ea typeface="仿宋" panose="02010609060101010101" charset="-122"/>
                <a:cs typeface="仿宋" panose="02010609060101010101" charset="-122"/>
              </a:rPr>
              <a:t>①</a:t>
            </a:r>
            <a:r>
              <a:rPr lang="zh-CN" altLang="en-US" sz="2400" b="1">
                <a:latin typeface="仿宋" panose="02010609060101010101" charset="-122"/>
                <a:ea typeface="仿宋" panose="02010609060101010101" charset="-122"/>
                <a:cs typeface="仿宋" panose="02010609060101010101" charset="-122"/>
              </a:rPr>
              <a:t>作于建炎三年</a:t>
            </a:r>
            <a:r>
              <a:rPr lang="en-US" altLang="zh-CN" sz="2400" b="1">
                <a:latin typeface="仿宋" panose="02010609060101010101" charset="-122"/>
                <a:ea typeface="仿宋" panose="02010609060101010101" charset="-122"/>
                <a:cs typeface="仿宋" panose="02010609060101010101" charset="-122"/>
              </a:rPr>
              <a:t>(1129)</a:t>
            </a:r>
            <a:r>
              <a:rPr lang="zh-CN" altLang="en-US" sz="2400" b="1">
                <a:latin typeface="仿宋" panose="02010609060101010101" charset="-122"/>
                <a:ea typeface="仿宋" panose="02010609060101010101" charset="-122"/>
                <a:cs typeface="仿宋" panose="02010609060101010101" charset="-122"/>
              </a:rPr>
              <a:t>端午，靖康之后宋室南渡，陈与义为避金兵流寓湖南、湖北。</a:t>
            </a:r>
            <a:r>
              <a:rPr lang="en-US" altLang="en-US" sz="2400" b="1">
                <a:latin typeface="仿宋" panose="02010609060101010101" charset="-122"/>
                <a:ea typeface="仿宋" panose="02010609060101010101" charset="-122"/>
                <a:cs typeface="仿宋" panose="02010609060101010101" charset="-122"/>
              </a:rPr>
              <a:t>②</a:t>
            </a:r>
            <a:r>
              <a:rPr lang="zh-CN" altLang="en-US" sz="2400" b="1">
                <a:latin typeface="仿宋" panose="02010609060101010101" charset="-122"/>
                <a:ea typeface="仿宋" panose="02010609060101010101" charset="-122"/>
                <a:cs typeface="仿宋" panose="02010609060101010101" charset="-122"/>
              </a:rPr>
              <a:t>楚词：一作楚辞。</a:t>
            </a:r>
            <a:r>
              <a:rPr lang="en-US" altLang="en-US" sz="2400" b="1">
                <a:latin typeface="仿宋" panose="02010609060101010101" charset="-122"/>
                <a:ea typeface="仿宋" panose="02010609060101010101" charset="-122"/>
                <a:cs typeface="仿宋" panose="02010609060101010101" charset="-122"/>
              </a:rPr>
              <a:t>③</a:t>
            </a:r>
            <a:r>
              <a:rPr lang="zh-CN" altLang="en-US" sz="2400" b="1">
                <a:latin typeface="仿宋" panose="02010609060101010101" charset="-122"/>
                <a:ea typeface="仿宋" panose="02010609060101010101" charset="-122"/>
                <a:cs typeface="仿宋" panose="02010609060101010101" charset="-122"/>
              </a:rPr>
              <a:t>戎葵：花名，即蜀葵，花开五色，似木槿。</a:t>
            </a:r>
            <a:endParaRPr lang="zh-CN" altLang="en-US" sz="2400" b="1">
              <a:latin typeface="仿宋" panose="02010609060101010101" charset="-122"/>
              <a:ea typeface="仿宋" panose="02010609060101010101" charset="-122"/>
              <a:cs typeface="仿宋" panose="02010609060101010101" charset="-122"/>
            </a:endParaRPr>
          </a:p>
        </p:txBody>
      </p:sp>
      <p:sp>
        <p:nvSpPr>
          <p:cNvPr id="6" name="文本框 5"/>
          <p:cNvSpPr txBox="1"/>
          <p:nvPr/>
        </p:nvSpPr>
        <p:spPr>
          <a:xfrm>
            <a:off x="5805805" y="792480"/>
            <a:ext cx="6386830" cy="6065520"/>
          </a:xfrm>
          <a:prstGeom prst="rect">
            <a:avLst/>
          </a:prstGeom>
          <a:ln>
            <a:solidFill>
              <a:schemeClr val="accent1"/>
            </a:solidFill>
          </a:ln>
        </p:spPr>
        <p:txBody>
          <a:bodyPr wrap="square">
            <a:noAutofit/>
          </a:bodyPr>
          <a:p>
            <a:pPr indent="0" fontAlgn="auto">
              <a:lnSpc>
                <a:spcPts val="3480"/>
              </a:lnSpc>
            </a:pP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《临江仙》一开头，吐语挺拔，一语惊人。</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高咏楚词</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两句，</a:t>
            </a: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透露了在节日中的感伤心绪和壮阔胸襟，</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屈原的高洁品格给词人以激励，他</a:t>
            </a: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高昂地吟诵楚辞，深感流落天涯之苦，节序匆匆，自己却报国无门</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榴红</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句写他在两湖间流离之际，面对现实回想过去，产生感触，以互相映衬的笔法，抒写</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榴花</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红</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，用鲜艳灿烂的榴花比鲜红的舞裙，回忆过去春风得意、声名籍籍时的情景。宣和四年（公元</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1122</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年），陈与义因《墨梅》诗为徽宗所赏识，名震一时，诸贵要人争相往来，歌舞宴会的频繁，可想而知。而现在流落江湖，</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兵甲无归日，江湖送老身</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（《晚晴野望》），难怪五月的榴花会如此触动他对旧日的追忆。</a:t>
            </a: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checkerboard(across)">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strips(downLef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9" grpId="0" animBg="1"/>
      <p:bldP spid="29" grpId="1" animBg="1"/>
      <p:bldP spid="2" grpId="0" animBg="1"/>
      <p:bldP spid="2" grpId="1" animBg="1"/>
      <p:bldP spid="8" grpId="0" animBg="1"/>
      <p:bldP spid="8" grpId="1" animBg="1"/>
      <p:bldP spid="6" grpId="0" animBg="1"/>
      <p:bldP spid="6"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1"/>
            </p:custDataLst>
          </p:nvPr>
        </p:nvSpPr>
        <p:spPr>
          <a:xfrm>
            <a:off x="2695575" y="211455"/>
            <a:ext cx="1026160" cy="580390"/>
          </a:xfrm>
          <a:prstGeom prst="rect">
            <a:avLst/>
          </a:prstGeom>
          <a:solidFill>
            <a:schemeClr val="accent1">
              <a:lumMod val="20000"/>
              <a:lumOff val="80000"/>
            </a:schemeClr>
          </a:solidFill>
        </p:spPr>
        <p:txBody>
          <a:bodyPr wrap="square" rtlCol="0">
            <a:noAutofit/>
          </a:bodyPr>
          <a:p>
            <a:r>
              <a:rPr lang="zh-CN" altLang="en-US"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文</a:t>
            </a:r>
            <a:r>
              <a:rPr lang="en-US" altLang="zh-CN"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 </a:t>
            </a:r>
            <a:r>
              <a:rPr lang="zh-CN" altLang="en-US"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本</a:t>
            </a:r>
            <a:endParaRPr lang="zh-CN" altLang="en-US"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endParaRPr>
          </a:p>
        </p:txBody>
      </p:sp>
      <p:sp>
        <p:nvSpPr>
          <p:cNvPr id="8" name="文本框 7"/>
          <p:cNvSpPr txBox="1"/>
          <p:nvPr>
            <p:custDataLst>
              <p:tags r:id="rId2"/>
            </p:custDataLst>
          </p:nvPr>
        </p:nvSpPr>
        <p:spPr>
          <a:xfrm>
            <a:off x="6860540" y="67310"/>
            <a:ext cx="1576070" cy="614045"/>
          </a:xfrm>
          <a:prstGeom prst="rect">
            <a:avLst/>
          </a:prstGeom>
          <a:solidFill>
            <a:schemeClr val="accent1">
              <a:lumMod val="20000"/>
              <a:lumOff val="80000"/>
            </a:schemeClr>
          </a:solidFill>
        </p:spPr>
        <p:txBody>
          <a:bodyPr wrap="square" rtlCol="0">
            <a:noAutofit/>
          </a:bodyPr>
          <a:p>
            <a:pPr algn="ctr"/>
            <a:r>
              <a:rPr lang="zh-CN"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诗词鉴赏</a:t>
            </a:r>
            <a:endParaRPr lang="zh-CN"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endParaRPr>
          </a:p>
        </p:txBody>
      </p:sp>
      <p:sp>
        <p:nvSpPr>
          <p:cNvPr id="5" name="文本框 4"/>
          <p:cNvSpPr txBox="1"/>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111125" y="792480"/>
            <a:ext cx="5694680" cy="5972175"/>
          </a:xfrm>
          <a:prstGeom prst="rect">
            <a:avLst/>
          </a:prstGeom>
          <a:ln>
            <a:solidFill>
              <a:schemeClr val="accent1"/>
            </a:solidFill>
          </a:ln>
        </p:spPr>
        <p:txBody>
          <a:bodyPr wrap="square">
            <a:noAutofit/>
          </a:bodyPr>
          <a:p>
            <a:pPr indent="0" algn="ctr" defTabSz="266700" fontAlgn="auto">
              <a:lnSpc>
                <a:spcPct val="135000"/>
              </a:lnSpc>
              <a:spcBef>
                <a:spcPts val="0"/>
              </a:spcBef>
              <a:spcAft>
                <a:spcPts val="0"/>
              </a:spcAft>
            </a:pPr>
            <a:r>
              <a:rPr lang="zh-CN" altLang="en-US" sz="2200" b="1">
                <a:latin typeface="仿宋" panose="02010609060101010101" charset="-122"/>
                <a:ea typeface="仿宋" panose="02010609060101010101" charset="-122"/>
                <a:cs typeface="仿宋" panose="02010609060101010101" charset="-122"/>
              </a:rPr>
              <a:t>阅读下面这首宋词，完成</a:t>
            </a:r>
            <a:r>
              <a:rPr lang="en-US" altLang="zh-CN" sz="2200" b="1">
                <a:latin typeface="仿宋" panose="02010609060101010101" charset="-122"/>
                <a:ea typeface="仿宋" panose="02010609060101010101" charset="-122"/>
                <a:cs typeface="仿宋" panose="02010609060101010101" charset="-122"/>
              </a:rPr>
              <a:t>15</a:t>
            </a:r>
            <a:r>
              <a:rPr lang="zh-CN" altLang="en-US" sz="2200" b="1">
                <a:latin typeface="仿宋" panose="02010609060101010101" charset="-122"/>
                <a:ea typeface="仿宋" panose="02010609060101010101" charset="-122"/>
                <a:cs typeface="仿宋" panose="02010609060101010101" charset="-122"/>
              </a:rPr>
              <a:t>～</a:t>
            </a:r>
            <a:r>
              <a:rPr lang="en-US" altLang="zh-CN" sz="2200" b="1">
                <a:latin typeface="仿宋" panose="02010609060101010101" charset="-122"/>
                <a:ea typeface="仿宋" panose="02010609060101010101" charset="-122"/>
                <a:cs typeface="仿宋" panose="02010609060101010101" charset="-122"/>
              </a:rPr>
              <a:t>16</a:t>
            </a:r>
            <a:r>
              <a:rPr lang="zh-CN" altLang="en-US" sz="2200" b="1">
                <a:latin typeface="仿宋" panose="02010609060101010101" charset="-122"/>
                <a:ea typeface="仿宋" panose="02010609060101010101" charset="-122"/>
                <a:cs typeface="仿宋" panose="02010609060101010101" charset="-122"/>
              </a:rPr>
              <a:t>题。</a:t>
            </a: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400" b="1">
                <a:latin typeface="仿宋" panose="02010609060101010101" charset="-122"/>
                <a:ea typeface="仿宋" panose="02010609060101010101" charset="-122"/>
                <a:cs typeface="仿宋" panose="02010609060101010101" charset="-122"/>
              </a:rPr>
              <a:t>临江仙</a:t>
            </a:r>
            <a:r>
              <a:rPr lang="en-US" altLang="en-US" sz="2400" b="1">
                <a:latin typeface="仿宋" panose="02010609060101010101" charset="-122"/>
                <a:ea typeface="仿宋" panose="02010609060101010101" charset="-122"/>
                <a:cs typeface="仿宋" panose="02010609060101010101" charset="-122"/>
              </a:rPr>
              <a:t>①</a:t>
            </a:r>
            <a:endParaRPr lang="en-US" altLang="en-US" sz="24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400" b="1">
                <a:latin typeface="仿宋" panose="02010609060101010101" charset="-122"/>
                <a:ea typeface="仿宋" panose="02010609060101010101" charset="-122"/>
                <a:cs typeface="仿宋" panose="02010609060101010101" charset="-122"/>
              </a:rPr>
              <a:t>陈与义</a:t>
            </a:r>
            <a:endParaRPr lang="zh-CN" altLang="en-US" sz="24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en-US" altLang="zh-CN" sz="2400" b="1">
                <a:latin typeface="仿宋" panose="02010609060101010101" charset="-122"/>
                <a:ea typeface="仿宋" panose="02010609060101010101" charset="-122"/>
                <a:cs typeface="仿宋" panose="02010609060101010101" charset="-122"/>
              </a:rPr>
              <a:t> </a:t>
            </a:r>
            <a:r>
              <a:rPr lang="zh-CN" altLang="en-US" sz="2400" b="1">
                <a:solidFill>
                  <a:srgbClr val="FF0000"/>
                </a:solidFill>
                <a:latin typeface="仿宋" panose="02010609060101010101" charset="-122"/>
                <a:ea typeface="仿宋" panose="02010609060101010101" charset="-122"/>
                <a:cs typeface="仿宋" panose="02010609060101010101" charset="-122"/>
              </a:rPr>
              <a:t>高咏</a:t>
            </a:r>
            <a:r>
              <a:rPr lang="zh-CN" altLang="en-US" sz="2400" b="1">
                <a:latin typeface="仿宋" panose="02010609060101010101" charset="-122"/>
                <a:ea typeface="仿宋" panose="02010609060101010101" charset="-122"/>
                <a:cs typeface="仿宋" panose="02010609060101010101" charset="-122"/>
              </a:rPr>
              <a:t>楚词</a:t>
            </a:r>
            <a:r>
              <a:rPr lang="en-US" altLang="en-US" sz="2400" b="1">
                <a:latin typeface="仿宋" panose="02010609060101010101" charset="-122"/>
                <a:ea typeface="仿宋" panose="02010609060101010101" charset="-122"/>
                <a:cs typeface="仿宋" panose="02010609060101010101" charset="-122"/>
              </a:rPr>
              <a:t>②</a:t>
            </a:r>
            <a:r>
              <a:rPr lang="zh-CN" altLang="en-US" sz="2400" b="1">
                <a:latin typeface="仿宋" panose="02010609060101010101" charset="-122"/>
                <a:ea typeface="仿宋" panose="02010609060101010101" charset="-122"/>
                <a:cs typeface="仿宋" panose="02010609060101010101" charset="-122"/>
              </a:rPr>
              <a:t>酬</a:t>
            </a:r>
            <a:r>
              <a:rPr lang="zh-CN" altLang="en-US" sz="2400" b="1">
                <a:solidFill>
                  <a:srgbClr val="FF0000"/>
                </a:solidFill>
                <a:latin typeface="仿宋" panose="02010609060101010101" charset="-122"/>
                <a:ea typeface="仿宋" panose="02010609060101010101" charset="-122"/>
                <a:cs typeface="仿宋" panose="02010609060101010101" charset="-122"/>
              </a:rPr>
              <a:t>午日</a:t>
            </a:r>
            <a:r>
              <a:rPr lang="zh-CN" altLang="en-US" sz="2400" b="1">
                <a:latin typeface="仿宋" panose="02010609060101010101" charset="-122"/>
                <a:ea typeface="仿宋" panose="02010609060101010101" charset="-122"/>
                <a:cs typeface="仿宋" panose="02010609060101010101" charset="-122"/>
              </a:rPr>
              <a:t>，天涯</a:t>
            </a:r>
            <a:r>
              <a:rPr lang="zh-CN" altLang="en-US" sz="2400" b="1">
                <a:solidFill>
                  <a:srgbClr val="FF0000"/>
                </a:solidFill>
                <a:latin typeface="仿宋" panose="02010609060101010101" charset="-122"/>
                <a:ea typeface="仿宋" panose="02010609060101010101" charset="-122"/>
                <a:cs typeface="仿宋" panose="02010609060101010101" charset="-122"/>
              </a:rPr>
              <a:t>节序</a:t>
            </a:r>
            <a:r>
              <a:rPr lang="zh-CN" altLang="en-US" sz="2400" b="1">
                <a:latin typeface="仿宋" panose="02010609060101010101" charset="-122"/>
                <a:ea typeface="仿宋" panose="02010609060101010101" charset="-122"/>
                <a:cs typeface="仿宋" panose="02010609060101010101" charset="-122"/>
              </a:rPr>
              <a:t>匆匆。</a:t>
            </a:r>
            <a:r>
              <a:rPr lang="zh-CN" altLang="en-US" sz="2400" b="1">
                <a:solidFill>
                  <a:srgbClr val="FF0000"/>
                </a:solidFill>
                <a:latin typeface="仿宋" panose="02010609060101010101" charset="-122"/>
                <a:ea typeface="仿宋" panose="02010609060101010101" charset="-122"/>
                <a:cs typeface="仿宋" panose="02010609060101010101" charset="-122"/>
              </a:rPr>
              <a:t>榴花不似舞裙红</a:t>
            </a:r>
            <a:r>
              <a:rPr lang="zh-CN" altLang="en-US" sz="2400" b="1">
                <a:latin typeface="仿宋" panose="02010609060101010101" charset="-122"/>
                <a:ea typeface="仿宋" panose="02010609060101010101" charset="-122"/>
                <a:cs typeface="仿宋" panose="02010609060101010101" charset="-122"/>
              </a:rPr>
              <a:t>。无人知此意，歌罢满帘风。</a:t>
            </a:r>
            <a:endParaRPr lang="zh-CN" altLang="en-US" sz="24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en-US" altLang="zh-CN" sz="2400" b="1">
                <a:latin typeface="仿宋" panose="02010609060101010101" charset="-122"/>
                <a:ea typeface="仿宋" panose="02010609060101010101" charset="-122"/>
                <a:cs typeface="仿宋" panose="02010609060101010101" charset="-122"/>
              </a:rPr>
              <a:t> </a:t>
            </a:r>
            <a:r>
              <a:rPr lang="zh-CN" altLang="en-US" sz="2400" b="1">
                <a:latin typeface="仿宋" panose="02010609060101010101" charset="-122"/>
                <a:ea typeface="仿宋" panose="02010609060101010101" charset="-122"/>
                <a:cs typeface="仿宋" panose="02010609060101010101" charset="-122"/>
              </a:rPr>
              <a:t>万事一身伤老矣，戎葵</a:t>
            </a:r>
            <a:r>
              <a:rPr lang="en-US" altLang="en-US" sz="2400" b="1">
                <a:latin typeface="仿宋" panose="02010609060101010101" charset="-122"/>
                <a:ea typeface="仿宋" panose="02010609060101010101" charset="-122"/>
                <a:cs typeface="仿宋" panose="02010609060101010101" charset="-122"/>
              </a:rPr>
              <a:t>③</a:t>
            </a:r>
            <a:r>
              <a:rPr lang="zh-CN" altLang="en-US" sz="2400" b="1">
                <a:solidFill>
                  <a:srgbClr val="FF0000"/>
                </a:solidFill>
                <a:latin typeface="仿宋" panose="02010609060101010101" charset="-122"/>
                <a:ea typeface="仿宋" panose="02010609060101010101" charset="-122"/>
                <a:cs typeface="仿宋" panose="02010609060101010101" charset="-122"/>
              </a:rPr>
              <a:t>凝笑</a:t>
            </a:r>
            <a:r>
              <a:rPr lang="zh-CN" altLang="en-US" sz="2400" b="1">
                <a:latin typeface="仿宋" panose="02010609060101010101" charset="-122"/>
                <a:ea typeface="仿宋" panose="02010609060101010101" charset="-122"/>
                <a:cs typeface="仿宋" panose="02010609060101010101" charset="-122"/>
              </a:rPr>
              <a:t>墙东。酒杯深浅去年同。试浇桥下水，今夕到</a:t>
            </a:r>
            <a:r>
              <a:rPr lang="zh-CN" altLang="en-US" sz="2400" b="1">
                <a:solidFill>
                  <a:srgbClr val="FF0000"/>
                </a:solidFill>
                <a:latin typeface="仿宋" panose="02010609060101010101" charset="-122"/>
                <a:ea typeface="仿宋" panose="02010609060101010101" charset="-122"/>
                <a:cs typeface="仿宋" panose="02010609060101010101" charset="-122"/>
              </a:rPr>
              <a:t>湘中</a:t>
            </a:r>
            <a:r>
              <a:rPr lang="zh-CN" altLang="en-US" sz="2400" b="1">
                <a:latin typeface="仿宋" panose="02010609060101010101" charset="-122"/>
                <a:ea typeface="仿宋" panose="02010609060101010101" charset="-122"/>
                <a:cs typeface="仿宋" panose="02010609060101010101" charset="-122"/>
              </a:rPr>
              <a:t>。</a:t>
            </a:r>
            <a:endParaRPr lang="zh-CN" altLang="en-US" sz="24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400" b="1">
                <a:latin typeface="仿宋" panose="02010609060101010101" charset="-122"/>
                <a:ea typeface="仿宋" panose="02010609060101010101" charset="-122"/>
                <a:cs typeface="仿宋" panose="02010609060101010101" charset="-122"/>
              </a:rPr>
              <a:t>【注】</a:t>
            </a:r>
            <a:r>
              <a:rPr lang="en-US" altLang="en-US" sz="2400" b="1">
                <a:latin typeface="仿宋" panose="02010609060101010101" charset="-122"/>
                <a:ea typeface="仿宋" panose="02010609060101010101" charset="-122"/>
                <a:cs typeface="仿宋" panose="02010609060101010101" charset="-122"/>
              </a:rPr>
              <a:t>①</a:t>
            </a:r>
            <a:r>
              <a:rPr lang="zh-CN" altLang="en-US" sz="2400" b="1">
                <a:latin typeface="仿宋" panose="02010609060101010101" charset="-122"/>
                <a:ea typeface="仿宋" panose="02010609060101010101" charset="-122"/>
                <a:cs typeface="仿宋" panose="02010609060101010101" charset="-122"/>
              </a:rPr>
              <a:t>作于建炎三年</a:t>
            </a:r>
            <a:r>
              <a:rPr lang="en-US" altLang="zh-CN" sz="2400" b="1">
                <a:latin typeface="仿宋" panose="02010609060101010101" charset="-122"/>
                <a:ea typeface="仿宋" panose="02010609060101010101" charset="-122"/>
                <a:cs typeface="仿宋" panose="02010609060101010101" charset="-122"/>
              </a:rPr>
              <a:t>(1129)</a:t>
            </a:r>
            <a:r>
              <a:rPr lang="zh-CN" altLang="en-US" sz="2400" b="1">
                <a:latin typeface="仿宋" panose="02010609060101010101" charset="-122"/>
                <a:ea typeface="仿宋" panose="02010609060101010101" charset="-122"/>
                <a:cs typeface="仿宋" panose="02010609060101010101" charset="-122"/>
              </a:rPr>
              <a:t>端午，靖康之后宋室南渡，陈与义为避金兵流寓湖南、湖北。</a:t>
            </a:r>
            <a:r>
              <a:rPr lang="en-US" altLang="en-US" sz="2400" b="1">
                <a:latin typeface="仿宋" panose="02010609060101010101" charset="-122"/>
                <a:ea typeface="仿宋" panose="02010609060101010101" charset="-122"/>
                <a:cs typeface="仿宋" panose="02010609060101010101" charset="-122"/>
              </a:rPr>
              <a:t>②</a:t>
            </a:r>
            <a:r>
              <a:rPr lang="zh-CN" altLang="en-US" sz="2400" b="1">
                <a:latin typeface="仿宋" panose="02010609060101010101" charset="-122"/>
                <a:ea typeface="仿宋" panose="02010609060101010101" charset="-122"/>
                <a:cs typeface="仿宋" panose="02010609060101010101" charset="-122"/>
              </a:rPr>
              <a:t>楚词：一作楚辞。</a:t>
            </a:r>
            <a:r>
              <a:rPr lang="en-US" altLang="en-US" sz="2400" b="1">
                <a:latin typeface="仿宋" panose="02010609060101010101" charset="-122"/>
                <a:ea typeface="仿宋" panose="02010609060101010101" charset="-122"/>
                <a:cs typeface="仿宋" panose="02010609060101010101" charset="-122"/>
              </a:rPr>
              <a:t>③</a:t>
            </a:r>
            <a:r>
              <a:rPr lang="zh-CN" altLang="en-US" sz="2400" b="1">
                <a:latin typeface="仿宋" panose="02010609060101010101" charset="-122"/>
                <a:ea typeface="仿宋" panose="02010609060101010101" charset="-122"/>
                <a:cs typeface="仿宋" panose="02010609060101010101" charset="-122"/>
              </a:rPr>
              <a:t>戎葵：花名，即蜀葵，花开五色，似木槿。</a:t>
            </a:r>
            <a:endParaRPr lang="zh-CN" altLang="en-US" sz="2400" b="1">
              <a:latin typeface="仿宋" panose="02010609060101010101" charset="-122"/>
              <a:ea typeface="仿宋" panose="02010609060101010101" charset="-122"/>
              <a:cs typeface="仿宋" panose="02010609060101010101" charset="-122"/>
            </a:endParaRPr>
          </a:p>
        </p:txBody>
      </p:sp>
      <p:sp>
        <p:nvSpPr>
          <p:cNvPr id="6" name="文本框 5"/>
          <p:cNvSpPr txBox="1"/>
          <p:nvPr/>
        </p:nvSpPr>
        <p:spPr>
          <a:xfrm>
            <a:off x="5916930" y="792480"/>
            <a:ext cx="6152515" cy="5881370"/>
          </a:xfrm>
          <a:prstGeom prst="rect">
            <a:avLst/>
          </a:prstGeom>
          <a:ln>
            <a:solidFill>
              <a:schemeClr val="accent1"/>
            </a:solidFill>
          </a:ln>
        </p:spPr>
        <p:txBody>
          <a:bodyPr wrap="square">
            <a:noAutofit/>
          </a:bodyPr>
          <a:p>
            <a:pPr indent="0" fontAlgn="auto">
              <a:lnSpc>
                <a:spcPts val="3480"/>
              </a:lnSpc>
            </a:pP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上阕中榴花触动他对旧日的追忆。但是，</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无人知此意，歌罢满帘风</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没谁能理解他此刻的心情</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。高歌《楚辞》之后，满帘生风，其</a:t>
            </a: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慷慨悲壮</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之情，是可以想象的，但更加突出了作者的痛苦心情。</a:t>
            </a: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从</a:t>
            </a:r>
            <a:r>
              <a:rPr lang="en-US" altLang="zh-CN" sz="2400" b="1" i="0">
                <a:solidFill>
                  <a:srgbClr val="FF0000"/>
                </a:solidFill>
                <a:latin typeface="楷体" panose="02010609060101010101" charset="-122"/>
                <a:ea typeface="楷体" panose="02010609060101010101" charset="-122"/>
                <a:cs typeface="楷体" panose="02010609060101010101" charset="-122"/>
                <a:sym typeface="+mn-ea"/>
              </a:rPr>
              <a:t>“</a:t>
            </a: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高咏</a:t>
            </a:r>
            <a:r>
              <a:rPr lang="en-US" altLang="zh-CN" sz="2400" b="1" i="0">
                <a:solidFill>
                  <a:srgbClr val="FF0000"/>
                </a:solidFill>
                <a:latin typeface="楷体" panose="02010609060101010101" charset="-122"/>
                <a:ea typeface="楷体" panose="02010609060101010101" charset="-122"/>
                <a:cs typeface="楷体" panose="02010609060101010101" charset="-122"/>
                <a:sym typeface="+mn-ea"/>
              </a:rPr>
              <a:t>”</a:t>
            </a: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到</a:t>
            </a:r>
            <a:r>
              <a:rPr lang="en-US" altLang="zh-CN" sz="2400" b="1" i="0">
                <a:solidFill>
                  <a:srgbClr val="FF0000"/>
                </a:solidFill>
                <a:latin typeface="楷体" panose="02010609060101010101" charset="-122"/>
                <a:ea typeface="楷体" panose="02010609060101010101" charset="-122"/>
                <a:cs typeface="楷体" panose="02010609060101010101" charset="-122"/>
                <a:sym typeface="+mn-ea"/>
              </a:rPr>
              <a:t>“</a:t>
            </a: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歌罢</a:t>
            </a:r>
            <a:r>
              <a:rPr lang="en-US" altLang="zh-CN" sz="2400" b="1" i="0">
                <a:solidFill>
                  <a:srgbClr val="FF0000"/>
                </a:solidFill>
                <a:latin typeface="楷体" panose="02010609060101010101" charset="-122"/>
                <a:ea typeface="楷体" panose="02010609060101010101" charset="-122"/>
                <a:cs typeface="楷体" panose="02010609060101010101" charset="-122"/>
                <a:sym typeface="+mn-ea"/>
              </a:rPr>
              <a:t>”</a:t>
            </a: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一曲《楚辞》的时空</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之中，词人以一</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酬</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字，交代了时间的过渡。在这值得纪念的节日里，词人心灵上的意识在歌声中起伏流动。</a:t>
            </a:r>
            <a:r>
              <a:rPr lang="en-US" altLang="zh-CN" sz="2400" b="1" i="0">
                <a:solidFill>
                  <a:srgbClr val="FF0000"/>
                </a:solidFill>
                <a:latin typeface="楷体" panose="02010609060101010101" charset="-122"/>
                <a:ea typeface="楷体" panose="02010609060101010101" charset="-122"/>
                <a:cs typeface="楷体" panose="02010609060101010101" charset="-122"/>
                <a:sym typeface="+mn-ea"/>
              </a:rPr>
              <a:t>“</a:t>
            </a: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节序匆匆</a:t>
            </a:r>
            <a:r>
              <a:rPr lang="en-US" altLang="zh-CN" sz="2400" b="1" i="0">
                <a:solidFill>
                  <a:srgbClr val="FF0000"/>
                </a:solidFill>
                <a:latin typeface="楷体" panose="02010609060101010101" charset="-122"/>
                <a:ea typeface="楷体" panose="02010609060101010101" charset="-122"/>
                <a:cs typeface="楷体" panose="02010609060101010101" charset="-122"/>
                <a:sym typeface="+mn-ea"/>
              </a:rPr>
              <a:t>”</a:t>
            </a: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的感触，</a:t>
            </a:r>
            <a:r>
              <a:rPr lang="en-US" altLang="zh-CN" sz="2400" b="1" i="0">
                <a:solidFill>
                  <a:srgbClr val="FF0000"/>
                </a:solidFill>
                <a:latin typeface="楷体" panose="02010609060101010101" charset="-122"/>
                <a:ea typeface="楷体" panose="02010609060101010101" charset="-122"/>
                <a:cs typeface="楷体" panose="02010609060101010101" charset="-122"/>
                <a:sym typeface="+mn-ea"/>
              </a:rPr>
              <a:t>“</a:t>
            </a: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榴花不似舞裙红</a:t>
            </a:r>
            <a:r>
              <a:rPr lang="en-US" altLang="zh-CN" sz="2400" b="1" i="0">
                <a:solidFill>
                  <a:srgbClr val="FF0000"/>
                </a:solidFill>
                <a:latin typeface="楷体" panose="02010609060101010101" charset="-122"/>
                <a:ea typeface="楷体" panose="02010609060101010101" charset="-122"/>
                <a:cs typeface="楷体" panose="02010609060101010101" charset="-122"/>
                <a:sym typeface="+mn-ea"/>
              </a:rPr>
              <a:t>”</a:t>
            </a: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的怀旧，</a:t>
            </a:r>
            <a:r>
              <a:rPr lang="en-US" altLang="zh-CN" sz="2400" b="1" i="0">
                <a:solidFill>
                  <a:srgbClr val="FF0000"/>
                </a:solidFill>
                <a:latin typeface="楷体" panose="02010609060101010101" charset="-122"/>
                <a:ea typeface="楷体" panose="02010609060101010101" charset="-122"/>
                <a:cs typeface="楷体" panose="02010609060101010101" charset="-122"/>
                <a:sym typeface="+mn-ea"/>
              </a:rPr>
              <a:t>“</a:t>
            </a: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无人知此意</a:t>
            </a:r>
            <a:r>
              <a:rPr lang="en-US" altLang="zh-CN" sz="2400" b="1" i="0">
                <a:solidFill>
                  <a:srgbClr val="FF0000"/>
                </a:solidFill>
                <a:latin typeface="楷体" panose="02010609060101010101" charset="-122"/>
                <a:ea typeface="楷体" panose="02010609060101010101" charset="-122"/>
                <a:cs typeface="楷体" panose="02010609060101010101" charset="-122"/>
                <a:sym typeface="+mn-ea"/>
              </a:rPr>
              <a:t>”</a:t>
            </a: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的感喟，都托诸于激昂悲壮的歌声里，而</a:t>
            </a:r>
            <a:r>
              <a:rPr lang="en-US" altLang="zh-CN" sz="2400" b="1" i="0">
                <a:solidFill>
                  <a:srgbClr val="FF0000"/>
                </a:solidFill>
                <a:latin typeface="楷体" panose="02010609060101010101" charset="-122"/>
                <a:ea typeface="楷体" panose="02010609060101010101" charset="-122"/>
                <a:cs typeface="楷体" panose="02010609060101010101" charset="-122"/>
                <a:sym typeface="+mn-ea"/>
              </a:rPr>
              <a:t>“</a:t>
            </a: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满帘风</a:t>
            </a:r>
            <a:r>
              <a:rPr lang="en-US" altLang="zh-CN" sz="2400" b="1" i="0">
                <a:solidFill>
                  <a:srgbClr val="FF0000"/>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一笔，更显出作者情绪的激荡，融情入景，令人体味到一种豪旷的气质和神态。</a:t>
            </a: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trips(down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9" grpId="0" animBg="1"/>
      <p:bldP spid="29" grpId="1" animBg="1"/>
      <p:bldP spid="2" grpId="0" animBg="1"/>
      <p:bldP spid="2" grpId="1" animBg="1"/>
      <p:bldP spid="8" grpId="0" animBg="1"/>
      <p:bldP spid="8" grpId="1" animBg="1"/>
      <p:bldP spid="6" grpId="0" animBg="1"/>
      <p:bldP spid="6" grpId="1"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1"/>
            </p:custDataLst>
          </p:nvPr>
        </p:nvSpPr>
        <p:spPr>
          <a:xfrm>
            <a:off x="2695575" y="211455"/>
            <a:ext cx="1026160" cy="580390"/>
          </a:xfrm>
          <a:prstGeom prst="rect">
            <a:avLst/>
          </a:prstGeom>
          <a:solidFill>
            <a:schemeClr val="accent1">
              <a:lumMod val="20000"/>
              <a:lumOff val="80000"/>
            </a:schemeClr>
          </a:solidFill>
        </p:spPr>
        <p:txBody>
          <a:bodyPr wrap="square" rtlCol="0">
            <a:noAutofit/>
          </a:bodyPr>
          <a:p>
            <a:r>
              <a:rPr lang="zh-CN" altLang="en-US"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文</a:t>
            </a:r>
            <a:r>
              <a:rPr lang="en-US" altLang="zh-CN"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 </a:t>
            </a:r>
            <a:r>
              <a:rPr lang="zh-CN" altLang="en-US"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本</a:t>
            </a:r>
            <a:endParaRPr lang="zh-CN" altLang="en-US"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endParaRPr>
          </a:p>
        </p:txBody>
      </p:sp>
      <p:sp>
        <p:nvSpPr>
          <p:cNvPr id="8" name="文本框 7"/>
          <p:cNvSpPr txBox="1"/>
          <p:nvPr>
            <p:custDataLst>
              <p:tags r:id="rId2"/>
            </p:custDataLst>
          </p:nvPr>
        </p:nvSpPr>
        <p:spPr>
          <a:xfrm>
            <a:off x="6860540" y="67310"/>
            <a:ext cx="1576070" cy="614045"/>
          </a:xfrm>
          <a:prstGeom prst="rect">
            <a:avLst/>
          </a:prstGeom>
          <a:solidFill>
            <a:schemeClr val="accent1">
              <a:lumMod val="20000"/>
              <a:lumOff val="80000"/>
            </a:schemeClr>
          </a:solidFill>
        </p:spPr>
        <p:txBody>
          <a:bodyPr wrap="square" rtlCol="0">
            <a:noAutofit/>
          </a:bodyPr>
          <a:p>
            <a:pPr algn="ctr"/>
            <a:r>
              <a:rPr lang="zh-CN"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诗词鉴赏</a:t>
            </a:r>
            <a:endParaRPr lang="zh-CN"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endParaRPr>
          </a:p>
        </p:txBody>
      </p:sp>
      <p:sp>
        <p:nvSpPr>
          <p:cNvPr id="5" name="文本框 4"/>
          <p:cNvSpPr txBox="1"/>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111125" y="792480"/>
            <a:ext cx="5694680" cy="5972175"/>
          </a:xfrm>
          <a:prstGeom prst="rect">
            <a:avLst/>
          </a:prstGeom>
          <a:ln>
            <a:solidFill>
              <a:schemeClr val="accent1"/>
            </a:solidFill>
          </a:ln>
        </p:spPr>
        <p:txBody>
          <a:bodyPr wrap="square">
            <a:noAutofit/>
          </a:bodyPr>
          <a:p>
            <a:pPr indent="0" algn="ctr" defTabSz="266700" fontAlgn="auto">
              <a:lnSpc>
                <a:spcPct val="135000"/>
              </a:lnSpc>
              <a:spcBef>
                <a:spcPts val="0"/>
              </a:spcBef>
              <a:spcAft>
                <a:spcPts val="0"/>
              </a:spcAft>
            </a:pPr>
            <a:r>
              <a:rPr lang="zh-CN" altLang="en-US" sz="2200" b="1">
                <a:latin typeface="仿宋" panose="02010609060101010101" charset="-122"/>
                <a:ea typeface="仿宋" panose="02010609060101010101" charset="-122"/>
                <a:cs typeface="仿宋" panose="02010609060101010101" charset="-122"/>
              </a:rPr>
              <a:t>阅读下面这首宋词，完成</a:t>
            </a:r>
            <a:r>
              <a:rPr lang="en-US" altLang="zh-CN" sz="2200" b="1">
                <a:latin typeface="仿宋" panose="02010609060101010101" charset="-122"/>
                <a:ea typeface="仿宋" panose="02010609060101010101" charset="-122"/>
                <a:cs typeface="仿宋" panose="02010609060101010101" charset="-122"/>
              </a:rPr>
              <a:t>15</a:t>
            </a:r>
            <a:r>
              <a:rPr lang="zh-CN" altLang="en-US" sz="2200" b="1">
                <a:latin typeface="仿宋" panose="02010609060101010101" charset="-122"/>
                <a:ea typeface="仿宋" panose="02010609060101010101" charset="-122"/>
                <a:cs typeface="仿宋" panose="02010609060101010101" charset="-122"/>
              </a:rPr>
              <a:t>～</a:t>
            </a:r>
            <a:r>
              <a:rPr lang="en-US" altLang="zh-CN" sz="2200" b="1">
                <a:latin typeface="仿宋" panose="02010609060101010101" charset="-122"/>
                <a:ea typeface="仿宋" panose="02010609060101010101" charset="-122"/>
                <a:cs typeface="仿宋" panose="02010609060101010101" charset="-122"/>
              </a:rPr>
              <a:t>16</a:t>
            </a:r>
            <a:r>
              <a:rPr lang="zh-CN" altLang="en-US" sz="2200" b="1">
                <a:latin typeface="仿宋" panose="02010609060101010101" charset="-122"/>
                <a:ea typeface="仿宋" panose="02010609060101010101" charset="-122"/>
                <a:cs typeface="仿宋" panose="02010609060101010101" charset="-122"/>
              </a:rPr>
              <a:t>题。</a:t>
            </a: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400" b="1">
                <a:latin typeface="仿宋" panose="02010609060101010101" charset="-122"/>
                <a:ea typeface="仿宋" panose="02010609060101010101" charset="-122"/>
                <a:cs typeface="仿宋" panose="02010609060101010101" charset="-122"/>
              </a:rPr>
              <a:t>临江仙</a:t>
            </a:r>
            <a:r>
              <a:rPr lang="en-US" altLang="en-US" sz="2400" b="1">
                <a:latin typeface="仿宋" panose="02010609060101010101" charset="-122"/>
                <a:ea typeface="仿宋" panose="02010609060101010101" charset="-122"/>
                <a:cs typeface="仿宋" panose="02010609060101010101" charset="-122"/>
              </a:rPr>
              <a:t>①</a:t>
            </a:r>
            <a:endParaRPr lang="en-US" altLang="en-US" sz="24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400" b="1">
                <a:latin typeface="仿宋" panose="02010609060101010101" charset="-122"/>
                <a:ea typeface="仿宋" panose="02010609060101010101" charset="-122"/>
                <a:cs typeface="仿宋" panose="02010609060101010101" charset="-122"/>
              </a:rPr>
              <a:t>陈与义</a:t>
            </a:r>
            <a:endParaRPr lang="zh-CN" altLang="en-US" sz="24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en-US" altLang="zh-CN" sz="2400" b="1">
                <a:latin typeface="仿宋" panose="02010609060101010101" charset="-122"/>
                <a:ea typeface="仿宋" panose="02010609060101010101" charset="-122"/>
                <a:cs typeface="仿宋" panose="02010609060101010101" charset="-122"/>
              </a:rPr>
              <a:t> </a:t>
            </a:r>
            <a:r>
              <a:rPr lang="zh-CN" altLang="en-US" sz="2400" b="1">
                <a:solidFill>
                  <a:srgbClr val="FF0000"/>
                </a:solidFill>
                <a:latin typeface="仿宋" panose="02010609060101010101" charset="-122"/>
                <a:ea typeface="仿宋" panose="02010609060101010101" charset="-122"/>
                <a:cs typeface="仿宋" panose="02010609060101010101" charset="-122"/>
              </a:rPr>
              <a:t>高咏</a:t>
            </a:r>
            <a:r>
              <a:rPr lang="zh-CN" altLang="en-US" sz="2400" b="1">
                <a:latin typeface="仿宋" panose="02010609060101010101" charset="-122"/>
                <a:ea typeface="仿宋" panose="02010609060101010101" charset="-122"/>
                <a:cs typeface="仿宋" panose="02010609060101010101" charset="-122"/>
              </a:rPr>
              <a:t>楚词</a:t>
            </a:r>
            <a:r>
              <a:rPr lang="en-US" altLang="en-US" sz="2400" b="1">
                <a:latin typeface="仿宋" panose="02010609060101010101" charset="-122"/>
                <a:ea typeface="仿宋" panose="02010609060101010101" charset="-122"/>
                <a:cs typeface="仿宋" panose="02010609060101010101" charset="-122"/>
              </a:rPr>
              <a:t>②</a:t>
            </a:r>
            <a:r>
              <a:rPr lang="zh-CN" altLang="en-US" sz="2400" b="1">
                <a:latin typeface="仿宋" panose="02010609060101010101" charset="-122"/>
                <a:ea typeface="仿宋" panose="02010609060101010101" charset="-122"/>
                <a:cs typeface="仿宋" panose="02010609060101010101" charset="-122"/>
              </a:rPr>
              <a:t>酬</a:t>
            </a:r>
            <a:r>
              <a:rPr lang="zh-CN" altLang="en-US" sz="2400" b="1">
                <a:solidFill>
                  <a:srgbClr val="FF0000"/>
                </a:solidFill>
                <a:latin typeface="仿宋" panose="02010609060101010101" charset="-122"/>
                <a:ea typeface="仿宋" panose="02010609060101010101" charset="-122"/>
                <a:cs typeface="仿宋" panose="02010609060101010101" charset="-122"/>
              </a:rPr>
              <a:t>午日</a:t>
            </a:r>
            <a:r>
              <a:rPr lang="zh-CN" altLang="en-US" sz="2400" b="1">
                <a:latin typeface="仿宋" panose="02010609060101010101" charset="-122"/>
                <a:ea typeface="仿宋" panose="02010609060101010101" charset="-122"/>
                <a:cs typeface="仿宋" panose="02010609060101010101" charset="-122"/>
              </a:rPr>
              <a:t>，天涯</a:t>
            </a:r>
            <a:r>
              <a:rPr lang="zh-CN" altLang="en-US" sz="2400" b="1">
                <a:solidFill>
                  <a:srgbClr val="FF0000"/>
                </a:solidFill>
                <a:latin typeface="仿宋" panose="02010609060101010101" charset="-122"/>
                <a:ea typeface="仿宋" panose="02010609060101010101" charset="-122"/>
                <a:cs typeface="仿宋" panose="02010609060101010101" charset="-122"/>
              </a:rPr>
              <a:t>节序</a:t>
            </a:r>
            <a:r>
              <a:rPr lang="zh-CN" altLang="en-US" sz="2400" b="1">
                <a:latin typeface="仿宋" panose="02010609060101010101" charset="-122"/>
                <a:ea typeface="仿宋" panose="02010609060101010101" charset="-122"/>
                <a:cs typeface="仿宋" panose="02010609060101010101" charset="-122"/>
              </a:rPr>
              <a:t>匆匆。</a:t>
            </a:r>
            <a:r>
              <a:rPr lang="zh-CN" altLang="en-US" sz="2400" b="1">
                <a:solidFill>
                  <a:srgbClr val="FF0000"/>
                </a:solidFill>
                <a:latin typeface="仿宋" panose="02010609060101010101" charset="-122"/>
                <a:ea typeface="仿宋" panose="02010609060101010101" charset="-122"/>
                <a:cs typeface="仿宋" panose="02010609060101010101" charset="-122"/>
              </a:rPr>
              <a:t>榴花不似舞裙红</a:t>
            </a:r>
            <a:r>
              <a:rPr lang="zh-CN" altLang="en-US" sz="2400" b="1">
                <a:latin typeface="仿宋" panose="02010609060101010101" charset="-122"/>
                <a:ea typeface="仿宋" panose="02010609060101010101" charset="-122"/>
                <a:cs typeface="仿宋" panose="02010609060101010101" charset="-122"/>
              </a:rPr>
              <a:t>。无人知此意，歌罢满帘风。</a:t>
            </a:r>
            <a:endParaRPr lang="zh-CN" altLang="en-US" sz="24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en-US" altLang="zh-CN" sz="2400" b="1">
                <a:latin typeface="仿宋" panose="02010609060101010101" charset="-122"/>
                <a:ea typeface="仿宋" panose="02010609060101010101" charset="-122"/>
                <a:cs typeface="仿宋" panose="02010609060101010101" charset="-122"/>
              </a:rPr>
              <a:t> </a:t>
            </a:r>
            <a:r>
              <a:rPr lang="zh-CN" altLang="en-US" sz="2400" b="1">
                <a:latin typeface="仿宋" panose="02010609060101010101" charset="-122"/>
                <a:ea typeface="仿宋" panose="02010609060101010101" charset="-122"/>
                <a:cs typeface="仿宋" panose="02010609060101010101" charset="-122"/>
              </a:rPr>
              <a:t>万事一身伤老矣，戎葵</a:t>
            </a:r>
            <a:r>
              <a:rPr lang="en-US" altLang="en-US" sz="2400" b="1">
                <a:latin typeface="仿宋" panose="02010609060101010101" charset="-122"/>
                <a:ea typeface="仿宋" panose="02010609060101010101" charset="-122"/>
                <a:cs typeface="仿宋" panose="02010609060101010101" charset="-122"/>
              </a:rPr>
              <a:t>③</a:t>
            </a:r>
            <a:r>
              <a:rPr lang="zh-CN" altLang="en-US" sz="2400" b="1">
                <a:solidFill>
                  <a:srgbClr val="FF0000"/>
                </a:solidFill>
                <a:latin typeface="仿宋" panose="02010609060101010101" charset="-122"/>
                <a:ea typeface="仿宋" panose="02010609060101010101" charset="-122"/>
                <a:cs typeface="仿宋" panose="02010609060101010101" charset="-122"/>
              </a:rPr>
              <a:t>凝笑</a:t>
            </a:r>
            <a:r>
              <a:rPr lang="zh-CN" altLang="en-US" sz="2400" b="1">
                <a:latin typeface="仿宋" panose="02010609060101010101" charset="-122"/>
                <a:ea typeface="仿宋" panose="02010609060101010101" charset="-122"/>
                <a:cs typeface="仿宋" panose="02010609060101010101" charset="-122"/>
              </a:rPr>
              <a:t>墙东。酒杯深浅去年同。试浇桥下水，今夕到</a:t>
            </a:r>
            <a:r>
              <a:rPr lang="zh-CN" altLang="en-US" sz="2400" b="1">
                <a:solidFill>
                  <a:srgbClr val="FF0000"/>
                </a:solidFill>
                <a:latin typeface="仿宋" panose="02010609060101010101" charset="-122"/>
                <a:ea typeface="仿宋" panose="02010609060101010101" charset="-122"/>
                <a:cs typeface="仿宋" panose="02010609060101010101" charset="-122"/>
              </a:rPr>
              <a:t>湘中</a:t>
            </a:r>
            <a:r>
              <a:rPr lang="zh-CN" altLang="en-US" sz="2400" b="1">
                <a:latin typeface="仿宋" panose="02010609060101010101" charset="-122"/>
                <a:ea typeface="仿宋" panose="02010609060101010101" charset="-122"/>
                <a:cs typeface="仿宋" panose="02010609060101010101" charset="-122"/>
              </a:rPr>
              <a:t>。</a:t>
            </a:r>
            <a:endParaRPr lang="zh-CN" altLang="en-US" sz="24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400" b="1">
                <a:latin typeface="仿宋" panose="02010609060101010101" charset="-122"/>
                <a:ea typeface="仿宋" panose="02010609060101010101" charset="-122"/>
                <a:cs typeface="仿宋" panose="02010609060101010101" charset="-122"/>
              </a:rPr>
              <a:t>【注】</a:t>
            </a:r>
            <a:r>
              <a:rPr lang="en-US" altLang="en-US" sz="2400" b="1">
                <a:latin typeface="仿宋" panose="02010609060101010101" charset="-122"/>
                <a:ea typeface="仿宋" panose="02010609060101010101" charset="-122"/>
                <a:cs typeface="仿宋" panose="02010609060101010101" charset="-122"/>
              </a:rPr>
              <a:t>①</a:t>
            </a:r>
            <a:r>
              <a:rPr lang="zh-CN" altLang="en-US" sz="2400" b="1">
                <a:latin typeface="仿宋" panose="02010609060101010101" charset="-122"/>
                <a:ea typeface="仿宋" panose="02010609060101010101" charset="-122"/>
                <a:cs typeface="仿宋" panose="02010609060101010101" charset="-122"/>
              </a:rPr>
              <a:t>作于建炎三年</a:t>
            </a:r>
            <a:r>
              <a:rPr lang="en-US" altLang="zh-CN" sz="2400" b="1">
                <a:latin typeface="仿宋" panose="02010609060101010101" charset="-122"/>
                <a:ea typeface="仿宋" panose="02010609060101010101" charset="-122"/>
                <a:cs typeface="仿宋" panose="02010609060101010101" charset="-122"/>
              </a:rPr>
              <a:t>(1129)</a:t>
            </a:r>
            <a:r>
              <a:rPr lang="zh-CN" altLang="en-US" sz="2400" b="1">
                <a:latin typeface="仿宋" panose="02010609060101010101" charset="-122"/>
                <a:ea typeface="仿宋" panose="02010609060101010101" charset="-122"/>
                <a:cs typeface="仿宋" panose="02010609060101010101" charset="-122"/>
              </a:rPr>
              <a:t>端午，靖康之后宋室南渡，陈与义为避金兵流寓湖南、湖北。</a:t>
            </a:r>
            <a:r>
              <a:rPr lang="en-US" altLang="en-US" sz="2400" b="1">
                <a:latin typeface="仿宋" panose="02010609060101010101" charset="-122"/>
                <a:ea typeface="仿宋" panose="02010609060101010101" charset="-122"/>
                <a:cs typeface="仿宋" panose="02010609060101010101" charset="-122"/>
              </a:rPr>
              <a:t>②</a:t>
            </a:r>
            <a:r>
              <a:rPr lang="zh-CN" altLang="en-US" sz="2400" b="1">
                <a:latin typeface="仿宋" panose="02010609060101010101" charset="-122"/>
                <a:ea typeface="仿宋" panose="02010609060101010101" charset="-122"/>
                <a:cs typeface="仿宋" panose="02010609060101010101" charset="-122"/>
              </a:rPr>
              <a:t>楚词：一作楚辞。</a:t>
            </a:r>
            <a:r>
              <a:rPr lang="en-US" altLang="en-US" sz="2400" b="1">
                <a:latin typeface="仿宋" panose="02010609060101010101" charset="-122"/>
                <a:ea typeface="仿宋" panose="02010609060101010101" charset="-122"/>
                <a:cs typeface="仿宋" panose="02010609060101010101" charset="-122"/>
              </a:rPr>
              <a:t>③</a:t>
            </a:r>
            <a:r>
              <a:rPr lang="zh-CN" altLang="en-US" sz="2400" b="1">
                <a:latin typeface="仿宋" panose="02010609060101010101" charset="-122"/>
                <a:ea typeface="仿宋" panose="02010609060101010101" charset="-122"/>
                <a:cs typeface="仿宋" panose="02010609060101010101" charset="-122"/>
              </a:rPr>
              <a:t>戎葵：花名，即蜀葵，花开五色，似木槿。</a:t>
            </a:r>
            <a:endParaRPr lang="zh-CN" altLang="en-US" sz="2400" b="1">
              <a:latin typeface="仿宋" panose="02010609060101010101" charset="-122"/>
              <a:ea typeface="仿宋" panose="02010609060101010101" charset="-122"/>
              <a:cs typeface="仿宋" panose="02010609060101010101" charset="-122"/>
            </a:endParaRPr>
          </a:p>
        </p:txBody>
      </p:sp>
      <p:sp>
        <p:nvSpPr>
          <p:cNvPr id="6" name="文本框 5"/>
          <p:cNvSpPr txBox="1"/>
          <p:nvPr/>
        </p:nvSpPr>
        <p:spPr>
          <a:xfrm>
            <a:off x="5805805" y="792480"/>
            <a:ext cx="6386830" cy="6065520"/>
          </a:xfrm>
          <a:prstGeom prst="rect">
            <a:avLst/>
          </a:prstGeom>
          <a:ln>
            <a:solidFill>
              <a:schemeClr val="accent1"/>
            </a:solidFill>
          </a:ln>
        </p:spPr>
        <p:txBody>
          <a:bodyPr wrap="square">
            <a:noAutofit/>
          </a:bodyPr>
          <a:p>
            <a:pPr indent="0" fontAlgn="auto">
              <a:lnSpc>
                <a:spcPts val="3480"/>
              </a:lnSpc>
            </a:pP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词的下阕，基调更为</a:t>
            </a: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深沉</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万事</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老矣</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，这一声长叹，包涵了作者对家国离乱、个人身世的感慨之情。人老了，一切欢娱都已成往事。正如他在诗中所咏的，</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老矣身安用，飘然计本</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，其对</a:t>
            </a: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自己岁数的悲叹</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，与词同调。</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戎葵凝笑墙东</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句，</a:t>
            </a: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是借蜀葵向太阳的属性来喻自己始终如一的爱国思想</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。墙边五月的葵花，迎着东方的太阳开颜。</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戎葵</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与</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榴花</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，都是五月的象征，</a:t>
            </a: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词人用此来映衬自己旷达豪宕的情怀。</a:t>
            </a:r>
            <a:r>
              <a:rPr lang="en-US" altLang="zh-CN" sz="2400" b="1" i="0">
                <a:solidFill>
                  <a:srgbClr val="FF0000"/>
                </a:solidFill>
                <a:latin typeface="楷体" panose="02010609060101010101" charset="-122"/>
                <a:ea typeface="楷体" panose="02010609060101010101" charset="-122"/>
                <a:cs typeface="楷体" panose="02010609060101010101" charset="-122"/>
                <a:sym typeface="+mn-ea"/>
              </a:rPr>
              <a:t>“</a:t>
            </a: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戎葵</a:t>
            </a:r>
            <a:r>
              <a:rPr lang="en-US" altLang="zh-CN" sz="2400" b="1" i="0">
                <a:solidFill>
                  <a:srgbClr val="FF0000"/>
                </a:solidFill>
                <a:latin typeface="楷体" panose="02010609060101010101" charset="-122"/>
                <a:ea typeface="楷体" panose="02010609060101010101" charset="-122"/>
                <a:cs typeface="楷体" panose="02010609060101010101" charset="-122"/>
                <a:sym typeface="+mn-ea"/>
              </a:rPr>
              <a:t>”</a:t>
            </a: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虽为无情之物，但</a:t>
            </a:r>
            <a:r>
              <a:rPr lang="en-US" altLang="zh-CN" sz="2400" b="1" i="0">
                <a:solidFill>
                  <a:srgbClr val="FF0000"/>
                </a:solidFill>
                <a:latin typeface="楷体" panose="02010609060101010101" charset="-122"/>
                <a:ea typeface="楷体" panose="02010609060101010101" charset="-122"/>
                <a:cs typeface="楷体" panose="02010609060101010101" charset="-122"/>
                <a:sym typeface="+mn-ea"/>
              </a:rPr>
              <a:t>“</a:t>
            </a: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凝笑</a:t>
            </a:r>
            <a:r>
              <a:rPr lang="en-US" altLang="zh-CN" sz="2400" b="1" i="0">
                <a:solidFill>
                  <a:srgbClr val="FF0000"/>
                </a:solidFill>
                <a:latin typeface="楷体" panose="02010609060101010101" charset="-122"/>
                <a:ea typeface="楷体" panose="02010609060101010101" charset="-122"/>
                <a:cs typeface="楷体" panose="02010609060101010101" charset="-122"/>
                <a:sym typeface="+mn-ea"/>
              </a:rPr>
              <a:t>”</a:t>
            </a: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二字，则赋予葵花以人的情感，</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从而更深刻地表达作者的思想感情。</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虽然年老流落他乡，但一股豪气却始终不渝。</a:t>
            </a:r>
            <a:r>
              <a:rPr lang="zh-CN" altLang="en-US" sz="24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是词人自己的心灵写照，</a:t>
            </a:r>
            <a:endParaRPr lang="zh-CN" altLang="en-US" sz="2400" b="1" i="0">
              <a:solidFill>
                <a:srgbClr val="FF0000"/>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ppt_x"/>
                                          </p:val>
                                        </p:tav>
                                        <p:tav tm="100000">
                                          <p:val>
                                            <p:strVal val="#ppt_x"/>
                                          </p:val>
                                        </p:tav>
                                      </p:tavLst>
                                    </p:anim>
                                    <p:anim calcmode="lin" valueType="num">
                                      <p:cBhvr additive="base">
                                        <p:cTn id="1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trips(downLeft)">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9" grpId="0" animBg="1"/>
      <p:bldP spid="29" grpId="1" animBg="1"/>
      <p:bldP spid="2" grpId="0" animBg="1"/>
      <p:bldP spid="2" grpId="1" animBg="1"/>
      <p:bldP spid="8" grpId="0" animBg="1"/>
      <p:bldP spid="8" grpId="1" animBg="1"/>
      <p:bldP spid="6" grpId="0" animBg="1"/>
      <p:bldP spid="6" grpId="1"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1"/>
            </p:custDataLst>
          </p:nvPr>
        </p:nvSpPr>
        <p:spPr>
          <a:xfrm>
            <a:off x="2695575" y="211455"/>
            <a:ext cx="1026160" cy="580390"/>
          </a:xfrm>
          <a:prstGeom prst="rect">
            <a:avLst/>
          </a:prstGeom>
          <a:solidFill>
            <a:schemeClr val="accent1">
              <a:lumMod val="20000"/>
              <a:lumOff val="80000"/>
            </a:schemeClr>
          </a:solidFill>
        </p:spPr>
        <p:txBody>
          <a:bodyPr wrap="square" rtlCol="0">
            <a:noAutofit/>
          </a:bodyPr>
          <a:p>
            <a:r>
              <a:rPr lang="zh-CN" altLang="en-US"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文</a:t>
            </a:r>
            <a:r>
              <a:rPr lang="en-US" altLang="zh-CN"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 </a:t>
            </a:r>
            <a:r>
              <a:rPr lang="zh-CN" altLang="en-US"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本</a:t>
            </a:r>
            <a:endParaRPr lang="zh-CN" altLang="en-US"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endParaRPr>
          </a:p>
        </p:txBody>
      </p:sp>
      <p:sp>
        <p:nvSpPr>
          <p:cNvPr id="8" name="文本框 7"/>
          <p:cNvSpPr txBox="1"/>
          <p:nvPr>
            <p:custDataLst>
              <p:tags r:id="rId2"/>
            </p:custDataLst>
          </p:nvPr>
        </p:nvSpPr>
        <p:spPr>
          <a:xfrm>
            <a:off x="6860540" y="67310"/>
            <a:ext cx="1576070" cy="614045"/>
          </a:xfrm>
          <a:prstGeom prst="rect">
            <a:avLst/>
          </a:prstGeom>
          <a:solidFill>
            <a:schemeClr val="accent1">
              <a:lumMod val="20000"/>
              <a:lumOff val="80000"/>
            </a:schemeClr>
          </a:solidFill>
        </p:spPr>
        <p:txBody>
          <a:bodyPr wrap="square" rtlCol="0">
            <a:noAutofit/>
          </a:bodyPr>
          <a:p>
            <a:pPr algn="ctr"/>
            <a:r>
              <a:rPr lang="zh-CN"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诗词鉴赏</a:t>
            </a:r>
            <a:endParaRPr lang="zh-CN"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endParaRPr>
          </a:p>
        </p:txBody>
      </p:sp>
      <p:sp>
        <p:nvSpPr>
          <p:cNvPr id="5" name="文本框 4"/>
          <p:cNvSpPr txBox="1"/>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111125" y="792480"/>
            <a:ext cx="5694680" cy="5972175"/>
          </a:xfrm>
          <a:prstGeom prst="rect">
            <a:avLst/>
          </a:prstGeom>
          <a:ln>
            <a:solidFill>
              <a:schemeClr val="accent1"/>
            </a:solidFill>
          </a:ln>
        </p:spPr>
        <p:txBody>
          <a:bodyPr wrap="square">
            <a:noAutofit/>
          </a:bodyPr>
          <a:p>
            <a:pPr indent="0" algn="ctr" defTabSz="266700" fontAlgn="auto">
              <a:lnSpc>
                <a:spcPct val="135000"/>
              </a:lnSpc>
              <a:spcBef>
                <a:spcPts val="0"/>
              </a:spcBef>
              <a:spcAft>
                <a:spcPts val="0"/>
              </a:spcAft>
            </a:pPr>
            <a:r>
              <a:rPr lang="zh-CN" altLang="en-US" sz="2200" b="1">
                <a:latin typeface="仿宋" panose="02010609060101010101" charset="-122"/>
                <a:ea typeface="仿宋" panose="02010609060101010101" charset="-122"/>
                <a:cs typeface="仿宋" panose="02010609060101010101" charset="-122"/>
              </a:rPr>
              <a:t>阅读下面这首宋词，完成</a:t>
            </a:r>
            <a:r>
              <a:rPr lang="en-US" altLang="zh-CN" sz="2200" b="1">
                <a:latin typeface="仿宋" panose="02010609060101010101" charset="-122"/>
                <a:ea typeface="仿宋" panose="02010609060101010101" charset="-122"/>
                <a:cs typeface="仿宋" panose="02010609060101010101" charset="-122"/>
              </a:rPr>
              <a:t>15</a:t>
            </a:r>
            <a:r>
              <a:rPr lang="zh-CN" altLang="en-US" sz="2200" b="1">
                <a:latin typeface="仿宋" panose="02010609060101010101" charset="-122"/>
                <a:ea typeface="仿宋" panose="02010609060101010101" charset="-122"/>
                <a:cs typeface="仿宋" panose="02010609060101010101" charset="-122"/>
              </a:rPr>
              <a:t>～</a:t>
            </a:r>
            <a:r>
              <a:rPr lang="en-US" altLang="zh-CN" sz="2200" b="1">
                <a:latin typeface="仿宋" panose="02010609060101010101" charset="-122"/>
                <a:ea typeface="仿宋" panose="02010609060101010101" charset="-122"/>
                <a:cs typeface="仿宋" panose="02010609060101010101" charset="-122"/>
              </a:rPr>
              <a:t>16</a:t>
            </a:r>
            <a:r>
              <a:rPr lang="zh-CN" altLang="en-US" sz="2200" b="1">
                <a:latin typeface="仿宋" panose="02010609060101010101" charset="-122"/>
                <a:ea typeface="仿宋" panose="02010609060101010101" charset="-122"/>
                <a:cs typeface="仿宋" panose="02010609060101010101" charset="-122"/>
              </a:rPr>
              <a:t>题。</a:t>
            </a: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400" b="1">
                <a:latin typeface="仿宋" panose="02010609060101010101" charset="-122"/>
                <a:ea typeface="仿宋" panose="02010609060101010101" charset="-122"/>
                <a:cs typeface="仿宋" panose="02010609060101010101" charset="-122"/>
              </a:rPr>
              <a:t>临江仙</a:t>
            </a:r>
            <a:r>
              <a:rPr lang="en-US" altLang="en-US" sz="2400" b="1">
                <a:latin typeface="仿宋" panose="02010609060101010101" charset="-122"/>
                <a:ea typeface="仿宋" panose="02010609060101010101" charset="-122"/>
                <a:cs typeface="仿宋" panose="02010609060101010101" charset="-122"/>
              </a:rPr>
              <a:t>①</a:t>
            </a:r>
            <a:endParaRPr lang="en-US" altLang="en-US" sz="24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400" b="1">
                <a:latin typeface="仿宋" panose="02010609060101010101" charset="-122"/>
                <a:ea typeface="仿宋" panose="02010609060101010101" charset="-122"/>
                <a:cs typeface="仿宋" panose="02010609060101010101" charset="-122"/>
              </a:rPr>
              <a:t>陈与义</a:t>
            </a:r>
            <a:endParaRPr lang="zh-CN" altLang="en-US" sz="24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en-US" altLang="zh-CN" sz="2400" b="1">
                <a:latin typeface="仿宋" panose="02010609060101010101" charset="-122"/>
                <a:ea typeface="仿宋" panose="02010609060101010101" charset="-122"/>
                <a:cs typeface="仿宋" panose="02010609060101010101" charset="-122"/>
              </a:rPr>
              <a:t> </a:t>
            </a:r>
            <a:r>
              <a:rPr lang="zh-CN" altLang="en-US" sz="2400" b="1">
                <a:solidFill>
                  <a:srgbClr val="FF0000"/>
                </a:solidFill>
                <a:latin typeface="仿宋" panose="02010609060101010101" charset="-122"/>
                <a:ea typeface="仿宋" panose="02010609060101010101" charset="-122"/>
                <a:cs typeface="仿宋" panose="02010609060101010101" charset="-122"/>
              </a:rPr>
              <a:t>高咏</a:t>
            </a:r>
            <a:r>
              <a:rPr lang="zh-CN" altLang="en-US" sz="2400" b="1">
                <a:latin typeface="仿宋" panose="02010609060101010101" charset="-122"/>
                <a:ea typeface="仿宋" panose="02010609060101010101" charset="-122"/>
                <a:cs typeface="仿宋" panose="02010609060101010101" charset="-122"/>
              </a:rPr>
              <a:t>楚词</a:t>
            </a:r>
            <a:r>
              <a:rPr lang="en-US" altLang="en-US" sz="2400" b="1">
                <a:latin typeface="仿宋" panose="02010609060101010101" charset="-122"/>
                <a:ea typeface="仿宋" panose="02010609060101010101" charset="-122"/>
                <a:cs typeface="仿宋" panose="02010609060101010101" charset="-122"/>
              </a:rPr>
              <a:t>②</a:t>
            </a:r>
            <a:r>
              <a:rPr lang="zh-CN" altLang="en-US" sz="2400" b="1">
                <a:latin typeface="仿宋" panose="02010609060101010101" charset="-122"/>
                <a:ea typeface="仿宋" panose="02010609060101010101" charset="-122"/>
                <a:cs typeface="仿宋" panose="02010609060101010101" charset="-122"/>
              </a:rPr>
              <a:t>酬</a:t>
            </a:r>
            <a:r>
              <a:rPr lang="zh-CN" altLang="en-US" sz="2400" b="1">
                <a:solidFill>
                  <a:srgbClr val="FF0000"/>
                </a:solidFill>
                <a:latin typeface="仿宋" panose="02010609060101010101" charset="-122"/>
                <a:ea typeface="仿宋" panose="02010609060101010101" charset="-122"/>
                <a:cs typeface="仿宋" panose="02010609060101010101" charset="-122"/>
              </a:rPr>
              <a:t>午日</a:t>
            </a:r>
            <a:r>
              <a:rPr lang="zh-CN" altLang="en-US" sz="2400" b="1">
                <a:latin typeface="仿宋" panose="02010609060101010101" charset="-122"/>
                <a:ea typeface="仿宋" panose="02010609060101010101" charset="-122"/>
                <a:cs typeface="仿宋" panose="02010609060101010101" charset="-122"/>
              </a:rPr>
              <a:t>，天涯</a:t>
            </a:r>
            <a:r>
              <a:rPr lang="zh-CN" altLang="en-US" sz="2400" b="1">
                <a:solidFill>
                  <a:srgbClr val="FF0000"/>
                </a:solidFill>
                <a:latin typeface="仿宋" panose="02010609060101010101" charset="-122"/>
                <a:ea typeface="仿宋" panose="02010609060101010101" charset="-122"/>
                <a:cs typeface="仿宋" panose="02010609060101010101" charset="-122"/>
              </a:rPr>
              <a:t>节序</a:t>
            </a:r>
            <a:r>
              <a:rPr lang="zh-CN" altLang="en-US" sz="2400" b="1">
                <a:latin typeface="仿宋" panose="02010609060101010101" charset="-122"/>
                <a:ea typeface="仿宋" panose="02010609060101010101" charset="-122"/>
                <a:cs typeface="仿宋" panose="02010609060101010101" charset="-122"/>
              </a:rPr>
              <a:t>匆匆。</a:t>
            </a:r>
            <a:r>
              <a:rPr lang="zh-CN" altLang="en-US" sz="2400" b="1">
                <a:solidFill>
                  <a:srgbClr val="FF0000"/>
                </a:solidFill>
                <a:latin typeface="仿宋" panose="02010609060101010101" charset="-122"/>
                <a:ea typeface="仿宋" panose="02010609060101010101" charset="-122"/>
                <a:cs typeface="仿宋" panose="02010609060101010101" charset="-122"/>
              </a:rPr>
              <a:t>榴花不似舞裙红</a:t>
            </a:r>
            <a:r>
              <a:rPr lang="zh-CN" altLang="en-US" sz="2400" b="1">
                <a:latin typeface="仿宋" panose="02010609060101010101" charset="-122"/>
                <a:ea typeface="仿宋" panose="02010609060101010101" charset="-122"/>
                <a:cs typeface="仿宋" panose="02010609060101010101" charset="-122"/>
              </a:rPr>
              <a:t>。无人知此意，歌罢满帘风。</a:t>
            </a:r>
            <a:endParaRPr lang="zh-CN" altLang="en-US" sz="24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en-US" altLang="zh-CN" sz="2400" b="1">
                <a:latin typeface="仿宋" panose="02010609060101010101" charset="-122"/>
                <a:ea typeface="仿宋" panose="02010609060101010101" charset="-122"/>
                <a:cs typeface="仿宋" panose="02010609060101010101" charset="-122"/>
              </a:rPr>
              <a:t> </a:t>
            </a:r>
            <a:r>
              <a:rPr lang="zh-CN" altLang="en-US" sz="2400" b="1">
                <a:latin typeface="仿宋" panose="02010609060101010101" charset="-122"/>
                <a:ea typeface="仿宋" panose="02010609060101010101" charset="-122"/>
                <a:cs typeface="仿宋" panose="02010609060101010101" charset="-122"/>
              </a:rPr>
              <a:t>万事一身伤老矣，戎葵</a:t>
            </a:r>
            <a:r>
              <a:rPr lang="en-US" altLang="en-US" sz="2400" b="1">
                <a:latin typeface="仿宋" panose="02010609060101010101" charset="-122"/>
                <a:ea typeface="仿宋" panose="02010609060101010101" charset="-122"/>
                <a:cs typeface="仿宋" panose="02010609060101010101" charset="-122"/>
              </a:rPr>
              <a:t>③</a:t>
            </a:r>
            <a:r>
              <a:rPr lang="zh-CN" altLang="en-US" sz="2400" b="1">
                <a:solidFill>
                  <a:srgbClr val="FF0000"/>
                </a:solidFill>
                <a:latin typeface="仿宋" panose="02010609060101010101" charset="-122"/>
                <a:ea typeface="仿宋" panose="02010609060101010101" charset="-122"/>
                <a:cs typeface="仿宋" panose="02010609060101010101" charset="-122"/>
              </a:rPr>
              <a:t>凝笑</a:t>
            </a:r>
            <a:r>
              <a:rPr lang="zh-CN" altLang="en-US" sz="2400" b="1">
                <a:latin typeface="仿宋" panose="02010609060101010101" charset="-122"/>
                <a:ea typeface="仿宋" panose="02010609060101010101" charset="-122"/>
                <a:cs typeface="仿宋" panose="02010609060101010101" charset="-122"/>
              </a:rPr>
              <a:t>墙东。酒杯深浅去年同。试浇桥下水，今夕到</a:t>
            </a:r>
            <a:r>
              <a:rPr lang="zh-CN" altLang="en-US" sz="2400" b="1">
                <a:solidFill>
                  <a:srgbClr val="FF0000"/>
                </a:solidFill>
                <a:latin typeface="仿宋" panose="02010609060101010101" charset="-122"/>
                <a:ea typeface="仿宋" panose="02010609060101010101" charset="-122"/>
                <a:cs typeface="仿宋" panose="02010609060101010101" charset="-122"/>
              </a:rPr>
              <a:t>湘中</a:t>
            </a:r>
            <a:r>
              <a:rPr lang="zh-CN" altLang="en-US" sz="2400" b="1">
                <a:latin typeface="仿宋" panose="02010609060101010101" charset="-122"/>
                <a:ea typeface="仿宋" panose="02010609060101010101" charset="-122"/>
                <a:cs typeface="仿宋" panose="02010609060101010101" charset="-122"/>
              </a:rPr>
              <a:t>。</a:t>
            </a:r>
            <a:endParaRPr lang="zh-CN" altLang="en-US" sz="24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400" b="1">
                <a:latin typeface="仿宋" panose="02010609060101010101" charset="-122"/>
                <a:ea typeface="仿宋" panose="02010609060101010101" charset="-122"/>
                <a:cs typeface="仿宋" panose="02010609060101010101" charset="-122"/>
              </a:rPr>
              <a:t>【注】</a:t>
            </a:r>
            <a:r>
              <a:rPr lang="en-US" altLang="en-US" sz="2400" b="1">
                <a:latin typeface="仿宋" panose="02010609060101010101" charset="-122"/>
                <a:ea typeface="仿宋" panose="02010609060101010101" charset="-122"/>
                <a:cs typeface="仿宋" panose="02010609060101010101" charset="-122"/>
              </a:rPr>
              <a:t>①</a:t>
            </a:r>
            <a:r>
              <a:rPr lang="zh-CN" altLang="en-US" sz="2400" b="1">
                <a:latin typeface="仿宋" panose="02010609060101010101" charset="-122"/>
                <a:ea typeface="仿宋" panose="02010609060101010101" charset="-122"/>
                <a:cs typeface="仿宋" panose="02010609060101010101" charset="-122"/>
              </a:rPr>
              <a:t>作于建炎三年</a:t>
            </a:r>
            <a:r>
              <a:rPr lang="en-US" altLang="zh-CN" sz="2400" b="1">
                <a:latin typeface="仿宋" panose="02010609060101010101" charset="-122"/>
                <a:ea typeface="仿宋" panose="02010609060101010101" charset="-122"/>
                <a:cs typeface="仿宋" panose="02010609060101010101" charset="-122"/>
              </a:rPr>
              <a:t>(1129)</a:t>
            </a:r>
            <a:r>
              <a:rPr lang="zh-CN" altLang="en-US" sz="2400" b="1">
                <a:latin typeface="仿宋" panose="02010609060101010101" charset="-122"/>
                <a:ea typeface="仿宋" panose="02010609060101010101" charset="-122"/>
                <a:cs typeface="仿宋" panose="02010609060101010101" charset="-122"/>
              </a:rPr>
              <a:t>端午，靖康之后宋室南渡，陈与义为避金兵流寓湖南、湖北。</a:t>
            </a:r>
            <a:r>
              <a:rPr lang="en-US" altLang="en-US" sz="2400" b="1">
                <a:latin typeface="仿宋" panose="02010609060101010101" charset="-122"/>
                <a:ea typeface="仿宋" panose="02010609060101010101" charset="-122"/>
                <a:cs typeface="仿宋" panose="02010609060101010101" charset="-122"/>
              </a:rPr>
              <a:t>②</a:t>
            </a:r>
            <a:r>
              <a:rPr lang="zh-CN" altLang="en-US" sz="2400" b="1">
                <a:latin typeface="仿宋" panose="02010609060101010101" charset="-122"/>
                <a:ea typeface="仿宋" panose="02010609060101010101" charset="-122"/>
                <a:cs typeface="仿宋" panose="02010609060101010101" charset="-122"/>
              </a:rPr>
              <a:t>楚词：一作楚辞。</a:t>
            </a:r>
            <a:r>
              <a:rPr lang="en-US" altLang="en-US" sz="2400" b="1">
                <a:latin typeface="仿宋" panose="02010609060101010101" charset="-122"/>
                <a:ea typeface="仿宋" panose="02010609060101010101" charset="-122"/>
                <a:cs typeface="仿宋" panose="02010609060101010101" charset="-122"/>
              </a:rPr>
              <a:t>③</a:t>
            </a:r>
            <a:r>
              <a:rPr lang="zh-CN" altLang="en-US" sz="2400" b="1">
                <a:latin typeface="仿宋" panose="02010609060101010101" charset="-122"/>
                <a:ea typeface="仿宋" panose="02010609060101010101" charset="-122"/>
                <a:cs typeface="仿宋" panose="02010609060101010101" charset="-122"/>
              </a:rPr>
              <a:t>戎葵：花名，即蜀葵，花开五色，似木槿。</a:t>
            </a:r>
            <a:endParaRPr lang="zh-CN" altLang="en-US" sz="2400" b="1">
              <a:latin typeface="仿宋" panose="02010609060101010101" charset="-122"/>
              <a:ea typeface="仿宋" panose="02010609060101010101" charset="-122"/>
              <a:cs typeface="仿宋" panose="02010609060101010101" charset="-122"/>
            </a:endParaRPr>
          </a:p>
        </p:txBody>
      </p:sp>
      <p:sp>
        <p:nvSpPr>
          <p:cNvPr id="6" name="文本框 5"/>
          <p:cNvSpPr txBox="1"/>
          <p:nvPr/>
        </p:nvSpPr>
        <p:spPr>
          <a:xfrm>
            <a:off x="5805805" y="792480"/>
            <a:ext cx="6386830" cy="6065520"/>
          </a:xfrm>
          <a:prstGeom prst="rect">
            <a:avLst/>
          </a:prstGeom>
          <a:ln>
            <a:solidFill>
              <a:schemeClr val="accent1"/>
            </a:solidFill>
          </a:ln>
        </p:spPr>
        <p:txBody>
          <a:bodyPr wrap="square">
            <a:noAutofit/>
          </a:bodyPr>
          <a:p>
            <a:pPr indent="0" fontAlgn="auto">
              <a:lnSpc>
                <a:spcPts val="3480"/>
              </a:lnSpc>
            </a:pPr>
            <a:r>
              <a:rPr lang="zh-CN" altLang="en-US" sz="24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下阕最后三句写此时此刻的心情。</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满腔豪情，倾注于对屈原的怀念之中。</a:t>
            </a:r>
            <a:r>
              <a:rPr lang="en-US" altLang="zh-CN" sz="24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酒杯深浅</a:t>
            </a:r>
            <a:r>
              <a:rPr lang="en-US" altLang="zh-CN" sz="24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是以这一年之酒与前一年之酒比较，特写时间的流逝。酒杯深浅相同，而时非今日，不可同日而语，感喟深远。</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用酒杯托意而意在言外，在时间的流逝中，深化了</a:t>
            </a:r>
            <a:r>
              <a:rPr lang="en-US" altLang="zh-CN" sz="2400" b="1">
                <a:solidFill>
                  <a:srgbClr val="FF0000"/>
                </a:solidFill>
                <a:latin typeface="楷体" panose="02010609060101010101" charset="-122"/>
                <a:ea typeface="楷体" panose="02010609060101010101" charset="-122"/>
                <a:cs typeface="楷体" panose="02010609060101010101" charset="-122"/>
                <a:sym typeface="+mn-ea"/>
              </a:rPr>
              <a:t>“</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万事一身伤老矣</a:t>
            </a:r>
            <a:r>
              <a:rPr lang="en-US" altLang="zh-CN" sz="2400" b="1">
                <a:solidFill>
                  <a:srgbClr val="FF0000"/>
                </a:solidFill>
                <a:latin typeface="楷体" panose="02010609060101010101" charset="-122"/>
                <a:ea typeface="楷体" panose="02010609060101010101" charset="-122"/>
                <a:cs typeface="楷体" panose="02010609060101010101" charset="-122"/>
                <a:sym typeface="+mn-ea"/>
              </a:rPr>
              <a:t>”</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的慨叹。突出了作者的悲愤之情</a:t>
            </a:r>
            <a:r>
              <a:rPr lang="zh-CN" altLang="en-US" sz="24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。情绪的激荡，促使词人对诗人屈原的高风亮节的深情怀念，</a:t>
            </a:r>
            <a:r>
              <a:rPr lang="en-US" altLang="zh-CN" sz="24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试浇桥下水，今夕到湘中。</a:t>
            </a:r>
            <a:r>
              <a:rPr lang="en-US" altLang="zh-CN" sz="24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面对湘江作者祭酒的虔诚，加上这杯中之酒肯定会流到汨罗江的联想，因而滔滔江水之中，融合了词人心灵深处的感情。</a:t>
            </a: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ppt_x"/>
                                          </p:val>
                                        </p:tav>
                                        <p:tav tm="100000">
                                          <p:val>
                                            <p:strVal val="#ppt_x"/>
                                          </p:val>
                                        </p:tav>
                                      </p:tavLst>
                                    </p:anim>
                                    <p:anim calcmode="lin" valueType="num">
                                      <p:cBhvr additive="base">
                                        <p:cTn id="1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heckerboard(across)">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9" grpId="0" animBg="1"/>
      <p:bldP spid="29" grpId="1" animBg="1"/>
      <p:bldP spid="2" grpId="0" animBg="1"/>
      <p:bldP spid="2" grpId="1" animBg="1"/>
      <p:bldP spid="8" grpId="0" animBg="1"/>
      <p:bldP spid="8" grpId="1" animBg="1"/>
      <p:bldP spid="6" grpId="0" animBg="1"/>
      <p:bldP spid="6" grpId="1"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1"/>
            </p:custDataLst>
          </p:nvPr>
        </p:nvSpPr>
        <p:spPr>
          <a:xfrm>
            <a:off x="2695575" y="211455"/>
            <a:ext cx="1026160" cy="580390"/>
          </a:xfrm>
          <a:prstGeom prst="rect">
            <a:avLst/>
          </a:prstGeom>
          <a:solidFill>
            <a:schemeClr val="accent1">
              <a:lumMod val="20000"/>
              <a:lumOff val="80000"/>
            </a:schemeClr>
          </a:solidFill>
        </p:spPr>
        <p:txBody>
          <a:bodyPr wrap="square" rtlCol="0">
            <a:noAutofit/>
          </a:bodyPr>
          <a:p>
            <a:r>
              <a:rPr lang="zh-CN" altLang="en-US"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文</a:t>
            </a:r>
            <a:r>
              <a:rPr lang="en-US" altLang="zh-CN"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 </a:t>
            </a:r>
            <a:r>
              <a:rPr lang="zh-CN" altLang="en-US"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本</a:t>
            </a:r>
            <a:endParaRPr lang="zh-CN" altLang="en-US"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endParaRPr>
          </a:p>
        </p:txBody>
      </p:sp>
      <p:sp>
        <p:nvSpPr>
          <p:cNvPr id="8" name="文本框 7"/>
          <p:cNvSpPr txBox="1"/>
          <p:nvPr>
            <p:custDataLst>
              <p:tags r:id="rId2"/>
            </p:custDataLst>
          </p:nvPr>
        </p:nvSpPr>
        <p:spPr>
          <a:xfrm>
            <a:off x="6860540" y="67310"/>
            <a:ext cx="1576070" cy="614045"/>
          </a:xfrm>
          <a:prstGeom prst="rect">
            <a:avLst/>
          </a:prstGeom>
          <a:solidFill>
            <a:schemeClr val="accent1">
              <a:lumMod val="20000"/>
              <a:lumOff val="80000"/>
            </a:schemeClr>
          </a:solidFill>
        </p:spPr>
        <p:txBody>
          <a:bodyPr wrap="square" rtlCol="0">
            <a:noAutofit/>
          </a:bodyPr>
          <a:p>
            <a:pPr algn="ctr"/>
            <a:r>
              <a:rPr lang="zh-CN"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诗词鉴赏</a:t>
            </a:r>
            <a:endParaRPr lang="zh-CN"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endParaRPr>
          </a:p>
        </p:txBody>
      </p:sp>
      <p:sp>
        <p:nvSpPr>
          <p:cNvPr id="5" name="文本框 4"/>
          <p:cNvSpPr txBox="1"/>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111125" y="792480"/>
            <a:ext cx="5694680" cy="5972175"/>
          </a:xfrm>
          <a:prstGeom prst="rect">
            <a:avLst/>
          </a:prstGeom>
          <a:ln>
            <a:solidFill>
              <a:schemeClr val="accent1"/>
            </a:solidFill>
          </a:ln>
        </p:spPr>
        <p:txBody>
          <a:bodyPr wrap="square">
            <a:noAutofit/>
          </a:bodyPr>
          <a:p>
            <a:pPr indent="0" algn="ctr" defTabSz="266700" fontAlgn="auto">
              <a:lnSpc>
                <a:spcPct val="135000"/>
              </a:lnSpc>
              <a:spcBef>
                <a:spcPts val="0"/>
              </a:spcBef>
              <a:spcAft>
                <a:spcPts val="0"/>
              </a:spcAft>
            </a:pPr>
            <a:r>
              <a:rPr lang="zh-CN" altLang="en-US" sz="2200" b="1">
                <a:latin typeface="仿宋" panose="02010609060101010101" charset="-122"/>
                <a:ea typeface="仿宋" panose="02010609060101010101" charset="-122"/>
                <a:cs typeface="仿宋" panose="02010609060101010101" charset="-122"/>
              </a:rPr>
              <a:t>阅读下面这首宋词，完成</a:t>
            </a:r>
            <a:r>
              <a:rPr lang="en-US" altLang="zh-CN" sz="2200" b="1">
                <a:latin typeface="仿宋" panose="02010609060101010101" charset="-122"/>
                <a:ea typeface="仿宋" panose="02010609060101010101" charset="-122"/>
                <a:cs typeface="仿宋" panose="02010609060101010101" charset="-122"/>
              </a:rPr>
              <a:t>15</a:t>
            </a:r>
            <a:r>
              <a:rPr lang="zh-CN" altLang="en-US" sz="2200" b="1">
                <a:latin typeface="仿宋" panose="02010609060101010101" charset="-122"/>
                <a:ea typeface="仿宋" panose="02010609060101010101" charset="-122"/>
                <a:cs typeface="仿宋" panose="02010609060101010101" charset="-122"/>
              </a:rPr>
              <a:t>～</a:t>
            </a:r>
            <a:r>
              <a:rPr lang="en-US" altLang="zh-CN" sz="2200" b="1">
                <a:latin typeface="仿宋" panose="02010609060101010101" charset="-122"/>
                <a:ea typeface="仿宋" panose="02010609060101010101" charset="-122"/>
                <a:cs typeface="仿宋" panose="02010609060101010101" charset="-122"/>
              </a:rPr>
              <a:t>16</a:t>
            </a:r>
            <a:r>
              <a:rPr lang="zh-CN" altLang="en-US" sz="2200" b="1">
                <a:latin typeface="仿宋" panose="02010609060101010101" charset="-122"/>
                <a:ea typeface="仿宋" panose="02010609060101010101" charset="-122"/>
                <a:cs typeface="仿宋" panose="02010609060101010101" charset="-122"/>
              </a:rPr>
              <a:t>题。</a:t>
            </a: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400" b="1">
                <a:latin typeface="仿宋" panose="02010609060101010101" charset="-122"/>
                <a:ea typeface="仿宋" panose="02010609060101010101" charset="-122"/>
                <a:cs typeface="仿宋" panose="02010609060101010101" charset="-122"/>
              </a:rPr>
              <a:t>临江仙</a:t>
            </a:r>
            <a:r>
              <a:rPr lang="en-US" altLang="en-US" sz="2400" b="1">
                <a:latin typeface="仿宋" panose="02010609060101010101" charset="-122"/>
                <a:ea typeface="仿宋" panose="02010609060101010101" charset="-122"/>
                <a:cs typeface="仿宋" panose="02010609060101010101" charset="-122"/>
              </a:rPr>
              <a:t>①</a:t>
            </a:r>
            <a:endParaRPr lang="en-US" altLang="en-US" sz="24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400" b="1">
                <a:latin typeface="仿宋" panose="02010609060101010101" charset="-122"/>
                <a:ea typeface="仿宋" panose="02010609060101010101" charset="-122"/>
                <a:cs typeface="仿宋" panose="02010609060101010101" charset="-122"/>
              </a:rPr>
              <a:t>陈与义</a:t>
            </a:r>
            <a:endParaRPr lang="zh-CN" altLang="en-US" sz="24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en-US" altLang="zh-CN" sz="2400" b="1">
                <a:latin typeface="仿宋" panose="02010609060101010101" charset="-122"/>
                <a:ea typeface="仿宋" panose="02010609060101010101" charset="-122"/>
                <a:cs typeface="仿宋" panose="02010609060101010101" charset="-122"/>
              </a:rPr>
              <a:t> </a:t>
            </a:r>
            <a:r>
              <a:rPr lang="zh-CN" altLang="en-US" sz="2400" b="1">
                <a:solidFill>
                  <a:srgbClr val="FF0000"/>
                </a:solidFill>
                <a:latin typeface="仿宋" panose="02010609060101010101" charset="-122"/>
                <a:ea typeface="仿宋" panose="02010609060101010101" charset="-122"/>
                <a:cs typeface="仿宋" panose="02010609060101010101" charset="-122"/>
              </a:rPr>
              <a:t>高咏</a:t>
            </a:r>
            <a:r>
              <a:rPr lang="zh-CN" altLang="en-US" sz="2400" b="1">
                <a:latin typeface="仿宋" panose="02010609060101010101" charset="-122"/>
                <a:ea typeface="仿宋" panose="02010609060101010101" charset="-122"/>
                <a:cs typeface="仿宋" panose="02010609060101010101" charset="-122"/>
              </a:rPr>
              <a:t>楚词</a:t>
            </a:r>
            <a:r>
              <a:rPr lang="en-US" altLang="en-US" sz="2400" b="1">
                <a:latin typeface="仿宋" panose="02010609060101010101" charset="-122"/>
                <a:ea typeface="仿宋" panose="02010609060101010101" charset="-122"/>
                <a:cs typeface="仿宋" panose="02010609060101010101" charset="-122"/>
              </a:rPr>
              <a:t>②</a:t>
            </a:r>
            <a:r>
              <a:rPr lang="zh-CN" altLang="en-US" sz="2400" b="1">
                <a:latin typeface="仿宋" panose="02010609060101010101" charset="-122"/>
                <a:ea typeface="仿宋" panose="02010609060101010101" charset="-122"/>
                <a:cs typeface="仿宋" panose="02010609060101010101" charset="-122"/>
              </a:rPr>
              <a:t>酬</a:t>
            </a:r>
            <a:r>
              <a:rPr lang="zh-CN" altLang="en-US" sz="2400" b="1">
                <a:solidFill>
                  <a:srgbClr val="FF0000"/>
                </a:solidFill>
                <a:latin typeface="仿宋" panose="02010609060101010101" charset="-122"/>
                <a:ea typeface="仿宋" panose="02010609060101010101" charset="-122"/>
                <a:cs typeface="仿宋" panose="02010609060101010101" charset="-122"/>
              </a:rPr>
              <a:t>午日</a:t>
            </a:r>
            <a:r>
              <a:rPr lang="zh-CN" altLang="en-US" sz="2400" b="1">
                <a:latin typeface="仿宋" panose="02010609060101010101" charset="-122"/>
                <a:ea typeface="仿宋" panose="02010609060101010101" charset="-122"/>
                <a:cs typeface="仿宋" panose="02010609060101010101" charset="-122"/>
              </a:rPr>
              <a:t>，天涯</a:t>
            </a:r>
            <a:r>
              <a:rPr lang="zh-CN" altLang="en-US" sz="2400" b="1">
                <a:solidFill>
                  <a:srgbClr val="FF0000"/>
                </a:solidFill>
                <a:latin typeface="仿宋" panose="02010609060101010101" charset="-122"/>
                <a:ea typeface="仿宋" panose="02010609060101010101" charset="-122"/>
                <a:cs typeface="仿宋" panose="02010609060101010101" charset="-122"/>
              </a:rPr>
              <a:t>节序</a:t>
            </a:r>
            <a:r>
              <a:rPr lang="zh-CN" altLang="en-US" sz="2400" b="1">
                <a:latin typeface="仿宋" panose="02010609060101010101" charset="-122"/>
                <a:ea typeface="仿宋" panose="02010609060101010101" charset="-122"/>
                <a:cs typeface="仿宋" panose="02010609060101010101" charset="-122"/>
              </a:rPr>
              <a:t>匆匆。</a:t>
            </a:r>
            <a:r>
              <a:rPr lang="zh-CN" altLang="en-US" sz="2400" b="1">
                <a:solidFill>
                  <a:srgbClr val="FF0000"/>
                </a:solidFill>
                <a:latin typeface="仿宋" panose="02010609060101010101" charset="-122"/>
                <a:ea typeface="仿宋" panose="02010609060101010101" charset="-122"/>
                <a:cs typeface="仿宋" panose="02010609060101010101" charset="-122"/>
              </a:rPr>
              <a:t>榴花不似舞裙红</a:t>
            </a:r>
            <a:r>
              <a:rPr lang="zh-CN" altLang="en-US" sz="2400" b="1">
                <a:latin typeface="仿宋" panose="02010609060101010101" charset="-122"/>
                <a:ea typeface="仿宋" panose="02010609060101010101" charset="-122"/>
                <a:cs typeface="仿宋" panose="02010609060101010101" charset="-122"/>
              </a:rPr>
              <a:t>。无人知此意，歌罢满帘风。</a:t>
            </a:r>
            <a:endParaRPr lang="zh-CN" altLang="en-US" sz="24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en-US" altLang="zh-CN" sz="2400" b="1">
                <a:latin typeface="仿宋" panose="02010609060101010101" charset="-122"/>
                <a:ea typeface="仿宋" panose="02010609060101010101" charset="-122"/>
                <a:cs typeface="仿宋" panose="02010609060101010101" charset="-122"/>
              </a:rPr>
              <a:t> </a:t>
            </a:r>
            <a:r>
              <a:rPr lang="zh-CN" altLang="en-US" sz="2400" b="1">
                <a:latin typeface="仿宋" panose="02010609060101010101" charset="-122"/>
                <a:ea typeface="仿宋" panose="02010609060101010101" charset="-122"/>
                <a:cs typeface="仿宋" panose="02010609060101010101" charset="-122"/>
              </a:rPr>
              <a:t>万事一身伤老矣，戎葵</a:t>
            </a:r>
            <a:r>
              <a:rPr lang="en-US" altLang="en-US" sz="2400" b="1">
                <a:latin typeface="仿宋" panose="02010609060101010101" charset="-122"/>
                <a:ea typeface="仿宋" panose="02010609060101010101" charset="-122"/>
                <a:cs typeface="仿宋" panose="02010609060101010101" charset="-122"/>
              </a:rPr>
              <a:t>③</a:t>
            </a:r>
            <a:r>
              <a:rPr lang="zh-CN" altLang="en-US" sz="2400" b="1">
                <a:solidFill>
                  <a:srgbClr val="FF0000"/>
                </a:solidFill>
                <a:latin typeface="仿宋" panose="02010609060101010101" charset="-122"/>
                <a:ea typeface="仿宋" panose="02010609060101010101" charset="-122"/>
                <a:cs typeface="仿宋" panose="02010609060101010101" charset="-122"/>
              </a:rPr>
              <a:t>凝笑</a:t>
            </a:r>
            <a:r>
              <a:rPr lang="zh-CN" altLang="en-US" sz="2400" b="1">
                <a:latin typeface="仿宋" panose="02010609060101010101" charset="-122"/>
                <a:ea typeface="仿宋" panose="02010609060101010101" charset="-122"/>
                <a:cs typeface="仿宋" panose="02010609060101010101" charset="-122"/>
              </a:rPr>
              <a:t>墙东。酒杯深浅去年同。试浇桥下水，今夕到</a:t>
            </a:r>
            <a:r>
              <a:rPr lang="zh-CN" altLang="en-US" sz="2400" b="1">
                <a:solidFill>
                  <a:srgbClr val="FF0000"/>
                </a:solidFill>
                <a:latin typeface="仿宋" panose="02010609060101010101" charset="-122"/>
                <a:ea typeface="仿宋" panose="02010609060101010101" charset="-122"/>
                <a:cs typeface="仿宋" panose="02010609060101010101" charset="-122"/>
              </a:rPr>
              <a:t>湘中</a:t>
            </a:r>
            <a:r>
              <a:rPr lang="zh-CN" altLang="en-US" sz="2400" b="1">
                <a:latin typeface="仿宋" panose="02010609060101010101" charset="-122"/>
                <a:ea typeface="仿宋" panose="02010609060101010101" charset="-122"/>
                <a:cs typeface="仿宋" panose="02010609060101010101" charset="-122"/>
              </a:rPr>
              <a:t>。</a:t>
            </a:r>
            <a:endParaRPr lang="zh-CN" altLang="en-US" sz="24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400" b="1">
                <a:latin typeface="仿宋" panose="02010609060101010101" charset="-122"/>
                <a:ea typeface="仿宋" panose="02010609060101010101" charset="-122"/>
                <a:cs typeface="仿宋" panose="02010609060101010101" charset="-122"/>
              </a:rPr>
              <a:t>【注】</a:t>
            </a:r>
            <a:r>
              <a:rPr lang="en-US" altLang="en-US" sz="2400" b="1">
                <a:latin typeface="仿宋" panose="02010609060101010101" charset="-122"/>
                <a:ea typeface="仿宋" panose="02010609060101010101" charset="-122"/>
                <a:cs typeface="仿宋" panose="02010609060101010101" charset="-122"/>
              </a:rPr>
              <a:t>①</a:t>
            </a:r>
            <a:r>
              <a:rPr lang="zh-CN" altLang="en-US" sz="2400" b="1">
                <a:latin typeface="仿宋" panose="02010609060101010101" charset="-122"/>
                <a:ea typeface="仿宋" panose="02010609060101010101" charset="-122"/>
                <a:cs typeface="仿宋" panose="02010609060101010101" charset="-122"/>
              </a:rPr>
              <a:t>作于建炎三年</a:t>
            </a:r>
            <a:r>
              <a:rPr lang="en-US" altLang="zh-CN" sz="2400" b="1">
                <a:latin typeface="仿宋" panose="02010609060101010101" charset="-122"/>
                <a:ea typeface="仿宋" panose="02010609060101010101" charset="-122"/>
                <a:cs typeface="仿宋" panose="02010609060101010101" charset="-122"/>
              </a:rPr>
              <a:t>(1129)</a:t>
            </a:r>
            <a:r>
              <a:rPr lang="zh-CN" altLang="en-US" sz="2400" b="1">
                <a:latin typeface="仿宋" panose="02010609060101010101" charset="-122"/>
                <a:ea typeface="仿宋" panose="02010609060101010101" charset="-122"/>
                <a:cs typeface="仿宋" panose="02010609060101010101" charset="-122"/>
              </a:rPr>
              <a:t>端午，靖康之后宋室南渡，陈与义为避金兵流寓湖南、湖北。</a:t>
            </a:r>
            <a:r>
              <a:rPr lang="en-US" altLang="en-US" sz="2400" b="1">
                <a:latin typeface="仿宋" panose="02010609060101010101" charset="-122"/>
                <a:ea typeface="仿宋" panose="02010609060101010101" charset="-122"/>
                <a:cs typeface="仿宋" panose="02010609060101010101" charset="-122"/>
              </a:rPr>
              <a:t>②</a:t>
            </a:r>
            <a:r>
              <a:rPr lang="zh-CN" altLang="en-US" sz="2400" b="1">
                <a:latin typeface="仿宋" panose="02010609060101010101" charset="-122"/>
                <a:ea typeface="仿宋" panose="02010609060101010101" charset="-122"/>
                <a:cs typeface="仿宋" panose="02010609060101010101" charset="-122"/>
              </a:rPr>
              <a:t>楚词：一作楚辞。</a:t>
            </a:r>
            <a:r>
              <a:rPr lang="en-US" altLang="en-US" sz="2400" b="1">
                <a:latin typeface="仿宋" panose="02010609060101010101" charset="-122"/>
                <a:ea typeface="仿宋" panose="02010609060101010101" charset="-122"/>
                <a:cs typeface="仿宋" panose="02010609060101010101" charset="-122"/>
              </a:rPr>
              <a:t>③</a:t>
            </a:r>
            <a:r>
              <a:rPr lang="zh-CN" altLang="en-US" sz="2400" b="1">
                <a:latin typeface="仿宋" panose="02010609060101010101" charset="-122"/>
                <a:ea typeface="仿宋" panose="02010609060101010101" charset="-122"/>
                <a:cs typeface="仿宋" panose="02010609060101010101" charset="-122"/>
              </a:rPr>
              <a:t>戎葵：花名，即蜀葵，花开五色，似木槿。</a:t>
            </a:r>
            <a:endParaRPr lang="zh-CN" altLang="en-US" sz="2400" b="1">
              <a:latin typeface="仿宋" panose="02010609060101010101" charset="-122"/>
              <a:ea typeface="仿宋" panose="02010609060101010101" charset="-122"/>
              <a:cs typeface="仿宋" panose="02010609060101010101" charset="-122"/>
            </a:endParaRPr>
          </a:p>
        </p:txBody>
      </p:sp>
      <p:sp>
        <p:nvSpPr>
          <p:cNvPr id="6" name="文本框 5"/>
          <p:cNvSpPr txBox="1"/>
          <p:nvPr/>
        </p:nvSpPr>
        <p:spPr>
          <a:xfrm>
            <a:off x="5805805" y="792480"/>
            <a:ext cx="6386830" cy="6065520"/>
          </a:xfrm>
          <a:prstGeom prst="rect">
            <a:avLst/>
          </a:prstGeom>
          <a:ln>
            <a:solidFill>
              <a:schemeClr val="accent1"/>
            </a:solidFill>
          </a:ln>
        </p:spPr>
        <p:txBody>
          <a:bodyPr wrap="square">
            <a:noAutofit/>
          </a:bodyPr>
          <a:p>
            <a:pPr indent="0" fontAlgn="auto">
              <a:lnSpc>
                <a:spcPts val="3480"/>
              </a:lnSpc>
            </a:pPr>
            <a:r>
              <a:rPr lang="zh-CN" altLang="en-US" sz="28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从高歌其辞赋到酹酒江水，深深地显示出词人对屈原的凭吊，其强烈的</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怀旧心情和爱国</a:t>
            </a:r>
            <a:r>
              <a:rPr lang="zh-CN" altLang="en-US" sz="28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情感，已付托于这</a:t>
            </a:r>
            <a:r>
              <a:rPr lang="en-US" altLang="zh-CN" sz="28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8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试浇</a:t>
            </a:r>
            <a:r>
              <a:rPr lang="en-US" altLang="zh-CN" sz="28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8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的动作及</a:t>
            </a:r>
            <a:r>
              <a:rPr lang="en-US" altLang="zh-CN" sz="28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8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桥下水，今夕到湘中</a:t>
            </a:r>
            <a:r>
              <a:rPr lang="en-US" altLang="zh-CN" sz="28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8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的遐想之中。</a:t>
            </a:r>
            <a:endParaRPr lang="zh-CN" altLang="en-US" sz="28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ppt_x"/>
                                          </p:val>
                                        </p:tav>
                                        <p:tav tm="100000">
                                          <p:val>
                                            <p:strVal val="#ppt_x"/>
                                          </p:val>
                                        </p:tav>
                                      </p:tavLst>
                                    </p:anim>
                                    <p:anim calcmode="lin" valueType="num">
                                      <p:cBhvr additive="base">
                                        <p:cTn id="1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trips(downLeft)">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9" grpId="0" animBg="1"/>
      <p:bldP spid="29" grpId="1" animBg="1"/>
      <p:bldP spid="2" grpId="0" animBg="1"/>
      <p:bldP spid="2" grpId="1" animBg="1"/>
      <p:bldP spid="8" grpId="0" animBg="1"/>
      <p:bldP spid="8" grpId="1" animBg="1"/>
      <p:bldP spid="6" grpId="0" animBg="1"/>
      <p:bldP spid="6" grpId="1"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1"/>
            </p:custDataLst>
          </p:nvPr>
        </p:nvSpPr>
        <p:spPr>
          <a:xfrm>
            <a:off x="802005" y="466090"/>
            <a:ext cx="1383665" cy="337185"/>
          </a:xfrm>
          <a:prstGeom prst="rect">
            <a:avLst/>
          </a:prstGeom>
          <a:solidFill>
            <a:schemeClr val="accent1">
              <a:lumMod val="20000"/>
              <a:lumOff val="80000"/>
            </a:schemeClr>
          </a:solidFill>
        </p:spPr>
        <p:txBody>
          <a:bodyPr wrap="square" rtlCol="0">
            <a:spAutoFit/>
          </a:bodyPr>
          <a:p>
            <a:r>
              <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选择</a:t>
            </a:r>
            <a:r>
              <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题</a:t>
            </a:r>
            <a:endPar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endParaRPr>
          </a:p>
        </p:txBody>
      </p:sp>
      <p:sp>
        <p:nvSpPr>
          <p:cNvPr id="8" name="文本框 7"/>
          <p:cNvSpPr txBox="1"/>
          <p:nvPr>
            <p:custDataLst>
              <p:tags r:id="rId2"/>
            </p:custDataLst>
          </p:nvPr>
        </p:nvSpPr>
        <p:spPr>
          <a:xfrm>
            <a:off x="5860415" y="202565"/>
            <a:ext cx="1658620" cy="337185"/>
          </a:xfrm>
          <a:prstGeom prst="rect">
            <a:avLst/>
          </a:prstGeom>
          <a:solidFill>
            <a:schemeClr val="accent1">
              <a:lumMod val="20000"/>
              <a:lumOff val="80000"/>
            </a:schemeClr>
          </a:solidFill>
        </p:spPr>
        <p:txBody>
          <a:bodyPr wrap="square" rtlCol="0">
            <a:spAutoFit/>
          </a:bodyPr>
          <a:p>
            <a:pPr algn="ctr"/>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试题</a:t>
            </a:r>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分析</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endParaRPr>
          </a:p>
        </p:txBody>
      </p:sp>
      <p:sp>
        <p:nvSpPr>
          <p:cNvPr id="5" name="文本框 4"/>
          <p:cNvSpPr txBox="1"/>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3" name="文本框 2"/>
          <p:cNvSpPr txBox="1"/>
          <p:nvPr/>
        </p:nvSpPr>
        <p:spPr>
          <a:xfrm>
            <a:off x="6238240" y="802640"/>
            <a:ext cx="5549265" cy="6055360"/>
          </a:xfrm>
          <a:prstGeom prst="rect">
            <a:avLst/>
          </a:prstGeom>
          <a:ln>
            <a:solidFill>
              <a:schemeClr val="accent1"/>
            </a:solidFill>
          </a:ln>
        </p:spPr>
        <p:txBody>
          <a:bodyPr wrap="square">
            <a:noAutofit/>
          </a:bodyPr>
          <a:p>
            <a:pPr indent="0" fontAlgn="auto">
              <a:lnSpc>
                <a:spcPct val="100000"/>
              </a:lnSpc>
            </a:pPr>
            <a:r>
              <a:rPr lang="zh-CN" sz="2400">
                <a:solidFill>
                  <a:srgbClr val="000000"/>
                </a:solidFill>
                <a:ea typeface="宋体" panose="02010600030101010101" pitchFamily="2" charset="-122"/>
                <a:sym typeface="+mn-ea"/>
              </a:rPr>
              <a:t>【</a:t>
            </a:r>
            <a:r>
              <a:rPr lang="zh-CN" sz="2400">
                <a:solidFill>
                  <a:srgbClr val="000000"/>
                </a:solidFill>
                <a:ea typeface="黑体" panose="02010609060101010101" charset="-122"/>
                <a:sym typeface="+mn-ea"/>
              </a:rPr>
              <a:t>考查目标】</a:t>
            </a:r>
            <a:endParaRPr lang="zh-CN" sz="2400" b="0">
              <a:solidFill>
                <a:srgbClr val="000000"/>
              </a:solidFill>
              <a:ea typeface="黑体" panose="02010609060101010101" charset="-122"/>
            </a:endParaRPr>
          </a:p>
          <a:p>
            <a:pPr indent="0" fontAlgn="auto">
              <a:lnSpc>
                <a:spcPct val="100000"/>
              </a:lnSpc>
            </a:pPr>
            <a:r>
              <a:rPr lang="en-US" sz="2400" b="1">
                <a:solidFill>
                  <a:srgbClr val="002060"/>
                </a:solidFill>
                <a:latin typeface="仿宋" panose="02010609060101010101" charset="-122"/>
                <a:ea typeface="仿宋" panose="02010609060101010101" charset="-122"/>
                <a:cs typeface="仿宋" panose="02010609060101010101" charset="-122"/>
                <a:sym typeface="+mn-ea"/>
              </a:rPr>
              <a:t>考查考生对诗歌内容、</a:t>
            </a:r>
            <a:r>
              <a:rPr lang="zh-CN" altLang="en-US" sz="2400" b="1">
                <a:solidFill>
                  <a:srgbClr val="002060"/>
                </a:solidFill>
                <a:latin typeface="仿宋" panose="02010609060101010101" charset="-122"/>
                <a:ea typeface="仿宋" panose="02010609060101010101" charset="-122"/>
                <a:cs typeface="仿宋" panose="02010609060101010101" charset="-122"/>
                <a:sym typeface="+mn-ea"/>
              </a:rPr>
              <a:t>表现手法</a:t>
            </a:r>
            <a:r>
              <a:rPr lang="en-US" sz="2400" b="1">
                <a:solidFill>
                  <a:srgbClr val="002060"/>
                </a:solidFill>
                <a:latin typeface="仿宋" panose="02010609060101010101" charset="-122"/>
                <a:ea typeface="仿宋" panose="02010609060101010101" charset="-122"/>
                <a:cs typeface="仿宋" panose="02010609060101010101" charset="-122"/>
                <a:sym typeface="+mn-ea"/>
              </a:rPr>
              <a:t>、</a:t>
            </a:r>
            <a:r>
              <a:rPr lang="zh-CN" altLang="en-US" sz="2400" b="1">
                <a:solidFill>
                  <a:srgbClr val="002060"/>
                </a:solidFill>
                <a:latin typeface="仿宋" panose="02010609060101010101" charset="-122"/>
                <a:ea typeface="仿宋" panose="02010609060101010101" charset="-122"/>
                <a:cs typeface="仿宋" panose="02010609060101010101" charset="-122"/>
                <a:sym typeface="+mn-ea"/>
              </a:rPr>
              <a:t>情感表达</a:t>
            </a:r>
            <a:r>
              <a:rPr lang="en-US" sz="2400" b="1">
                <a:solidFill>
                  <a:srgbClr val="002060"/>
                </a:solidFill>
                <a:latin typeface="仿宋" panose="02010609060101010101" charset="-122"/>
                <a:ea typeface="仿宋" panose="02010609060101010101" charset="-122"/>
                <a:cs typeface="仿宋" panose="02010609060101010101" charset="-122"/>
                <a:sym typeface="+mn-ea"/>
              </a:rPr>
              <a:t>的理解。</a:t>
            </a:r>
            <a:endParaRPr lang="en-US" sz="2400" b="1">
              <a:solidFill>
                <a:srgbClr val="002060"/>
              </a:solidFill>
              <a:latin typeface="仿宋" panose="02010609060101010101" charset="-122"/>
              <a:ea typeface="仿宋" panose="02010609060101010101" charset="-122"/>
              <a:cs typeface="仿宋" panose="02010609060101010101" charset="-122"/>
              <a:sym typeface="+mn-ea"/>
            </a:endParaRPr>
          </a:p>
          <a:p>
            <a:pPr indent="0" fontAlgn="auto">
              <a:lnSpc>
                <a:spcPct val="100000"/>
              </a:lnSpc>
            </a:pPr>
            <a:endParaRPr lang="en-US" altLang="en-US" sz="2400" b="1">
              <a:solidFill>
                <a:srgbClr val="002060"/>
              </a:solidFill>
              <a:latin typeface="仿宋" panose="02010609060101010101" charset="-122"/>
              <a:ea typeface="仿宋" panose="02010609060101010101" charset="-122"/>
              <a:cs typeface="仿宋" panose="02010609060101010101" charset="-122"/>
              <a:sym typeface="+mn-ea"/>
            </a:endParaRPr>
          </a:p>
          <a:p>
            <a:pPr indent="0" fontAlgn="auto">
              <a:lnSpc>
                <a:spcPct val="100000"/>
              </a:lnSpc>
            </a:pPr>
            <a:r>
              <a:rPr lang="zh-CN" altLang="en-US" sz="2400" b="1">
                <a:solidFill>
                  <a:srgbClr val="FF0000"/>
                </a:solidFill>
                <a:latin typeface="仿宋" panose="02010609060101010101" charset="-122"/>
                <a:ea typeface="仿宋" panose="02010609060101010101" charset="-122"/>
                <a:cs typeface="仿宋" panose="02010609060101010101" charset="-122"/>
                <a:sym typeface="+mn-ea"/>
              </a:rPr>
              <a:t>答案</a:t>
            </a:r>
            <a:r>
              <a:rPr lang="zh-CN" altLang="en-US" sz="2400">
                <a:solidFill>
                  <a:srgbClr val="FF0000"/>
                </a:solidFill>
                <a:latin typeface="仿宋" panose="02010609060101010101" charset="-122"/>
                <a:ea typeface="仿宋" panose="02010609060101010101" charset="-122"/>
                <a:cs typeface="仿宋" panose="02010609060101010101" charset="-122"/>
                <a:sym typeface="+mn-ea"/>
              </a:rPr>
              <a:t>：</a:t>
            </a:r>
            <a:r>
              <a:rPr lang="en-US" altLang="zh-CN" sz="2400">
                <a:solidFill>
                  <a:srgbClr val="FF0000"/>
                </a:solidFill>
                <a:latin typeface="仿宋" panose="02010609060101010101" charset="-122"/>
                <a:ea typeface="仿宋" panose="02010609060101010101" charset="-122"/>
                <a:cs typeface="仿宋" panose="02010609060101010101" charset="-122"/>
                <a:sym typeface="+mn-ea"/>
              </a:rPr>
              <a:t>B</a:t>
            </a:r>
            <a:endParaRPr lang="zh-CN" altLang="en-US" sz="2400">
              <a:solidFill>
                <a:srgbClr val="FF0000"/>
              </a:solidFill>
              <a:latin typeface="仿宋" panose="02010609060101010101" charset="-122"/>
              <a:ea typeface="仿宋" panose="02010609060101010101" charset="-122"/>
              <a:cs typeface="仿宋" panose="02010609060101010101" charset="-122"/>
              <a:sym typeface="+mn-ea"/>
            </a:endParaRPr>
          </a:p>
          <a:p>
            <a:pPr indent="0" fontAlgn="auto">
              <a:lnSpc>
                <a:spcPct val="100000"/>
              </a:lnSpc>
            </a:pPr>
            <a:endParaRPr lang="zh-CN" altLang="en-US" sz="2400">
              <a:solidFill>
                <a:srgbClr val="333333"/>
              </a:solidFill>
              <a:latin typeface="仿宋" panose="02010609060101010101" charset="-122"/>
              <a:ea typeface="仿宋" panose="02010609060101010101" charset="-122"/>
              <a:cs typeface="仿宋" panose="02010609060101010101" charset="-122"/>
              <a:sym typeface="+mn-ea"/>
            </a:endParaRPr>
          </a:p>
          <a:p>
            <a:pPr indent="0" fontAlgn="auto">
              <a:lnSpc>
                <a:spcPct val="100000"/>
              </a:lnSpc>
              <a:spcAft>
                <a:spcPct val="0"/>
              </a:spcAft>
            </a:pPr>
            <a:r>
              <a:rPr lang="zh-CN" sz="2400">
                <a:solidFill>
                  <a:srgbClr val="000000"/>
                </a:solidFill>
                <a:latin typeface="楷体" panose="02010609060101010101" charset="-122"/>
                <a:ea typeface="楷体" panose="02010609060101010101" charset="-122"/>
                <a:cs typeface="楷体" panose="02010609060101010101" charset="-122"/>
                <a:sym typeface="+mn-ea"/>
              </a:rPr>
              <a:t>【解题思路】</a:t>
            </a:r>
            <a:r>
              <a:rPr lang="en-US" altLang="zh-CN" sz="2400" b="0">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rPr>
              <a:t>B</a:t>
            </a:r>
            <a:r>
              <a:rPr lang="en-US" altLang="zh-CN" sz="2400">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rPr>
              <a:t>写出词人在端午佳节，</a:t>
            </a:r>
            <a:r>
              <a:rPr lang="zh-CN" altLang="en-US" sz="2400">
                <a:solidFill>
                  <a:srgbClr val="FF0000"/>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rPr>
              <a:t>看到舞女的舞裙</a:t>
            </a:r>
            <a:r>
              <a:rPr lang="en-US" altLang="zh-CN" sz="2400">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0">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rPr>
              <a:t>这里的舞裙不是指</a:t>
            </a:r>
            <a:r>
              <a:rPr lang="en-US" altLang="zh-CN" sz="2400" b="0">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rPr>
              <a:t>“</a:t>
            </a:r>
            <a:r>
              <a:rPr lang="zh-CN" altLang="en-US" sz="2400" b="0">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rPr>
              <a:t>看到舞女的舞裙</a:t>
            </a:r>
            <a:r>
              <a:rPr lang="en-US" altLang="zh-CN" sz="2400" b="0">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rPr>
              <a:t>”</a:t>
            </a:r>
            <a:r>
              <a:rPr lang="zh-CN" altLang="en-US" sz="2400" b="0">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rPr>
              <a:t>而是指</a:t>
            </a:r>
            <a:r>
              <a:rPr lang="en-US" altLang="zh-CN" sz="2400" b="0">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rPr>
              <a:t>“</a:t>
            </a:r>
            <a:r>
              <a:rPr lang="zh-CN" altLang="en-US" sz="2400" b="0">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rPr>
              <a:t>故都东京舞女的舞裙</a:t>
            </a:r>
            <a:r>
              <a:rPr lang="en-US" altLang="zh-CN" sz="2400" b="0">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rPr>
              <a:t>”</a:t>
            </a:r>
            <a:r>
              <a:rPr lang="zh-CN" altLang="en-US" sz="2400" b="0">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rPr>
              <a:t>，是今昔对比，怀念故都，感叹境遇。</a:t>
            </a:r>
            <a:endParaRPr lang="zh-CN" altLang="en-US" sz="2400" b="0">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endParaRPr>
          </a:p>
        </p:txBody>
      </p:sp>
      <p:sp>
        <p:nvSpPr>
          <p:cNvPr id="6" name="文本框 5"/>
          <p:cNvSpPr txBox="1"/>
          <p:nvPr/>
        </p:nvSpPr>
        <p:spPr>
          <a:xfrm>
            <a:off x="106680" y="802640"/>
            <a:ext cx="5753735" cy="6055360"/>
          </a:xfrm>
          <a:prstGeom prst="rect">
            <a:avLst/>
          </a:prstGeom>
          <a:noFill/>
          <a:ln>
            <a:solidFill>
              <a:schemeClr val="accent1"/>
            </a:solidFill>
          </a:ln>
        </p:spPr>
        <p:txBody>
          <a:bodyPr wrap="square" rtlCol="0" anchor="t">
            <a:noAutofit/>
            <a:scene3d>
              <a:camera prst="orthographicFront"/>
              <a:lightRig rig="threePt" dir="t"/>
            </a:scene3d>
          </a:bodyPr>
          <a:p>
            <a:pPr indent="0" algn="l" defTabSz="266700" fontAlgn="auto">
              <a:lnSpc>
                <a:spcPts val="3080"/>
              </a:lnSpc>
              <a:spcAft>
                <a:spcPct val="0"/>
              </a:spcAft>
            </a:pPr>
            <a:r>
              <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rPr>
              <a:t>15.</a:t>
            </a:r>
            <a:r>
              <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rPr>
              <a:t>下列对这首词的理解和赏析，不正确的一项是</a:t>
            </a:r>
            <a:r>
              <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rPr>
              <a:t>(3</a:t>
            </a:r>
            <a:r>
              <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rPr>
              <a:t>分</a:t>
            </a:r>
            <a:r>
              <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rPr>
              <a:t>)  </a:t>
            </a:r>
            <a:endPar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endParaRPr>
          </a:p>
          <a:p>
            <a:pPr indent="0" algn="l" defTabSz="266700" fontAlgn="auto">
              <a:lnSpc>
                <a:spcPts val="3080"/>
              </a:lnSpc>
              <a:spcAft>
                <a:spcPct val="0"/>
              </a:spcAft>
            </a:pPr>
            <a:r>
              <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rPr>
              <a:t>A.“</a:t>
            </a:r>
            <a:r>
              <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rPr>
              <a:t>高咏楚词</a:t>
            </a:r>
            <a:r>
              <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rPr>
              <a:t>透露节日的感伤心绪和壮阔胸襟，呼应</a:t>
            </a:r>
            <a:r>
              <a:rPr lang="zh-CN" altLang="en-US" sz="2400">
                <a:solidFill>
                  <a:srgbClr val="FF0000"/>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rPr>
              <a:t>凭吊屈原</a:t>
            </a:r>
            <a:r>
              <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rPr>
              <a:t>的主题。</a:t>
            </a:r>
            <a:r>
              <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rPr>
              <a:t>天涯节序匆匆</a:t>
            </a:r>
            <a:r>
              <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rPr>
              <a:t>从</a:t>
            </a:r>
            <a:r>
              <a:rPr lang="zh-CN" altLang="en-US" sz="2400">
                <a:solidFill>
                  <a:srgbClr val="FF0000"/>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rPr>
              <a:t>时间和空间</a:t>
            </a:r>
            <a:r>
              <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rPr>
              <a:t>角度表现漂泊之苦。</a:t>
            </a:r>
            <a:endPar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endParaRPr>
          </a:p>
          <a:p>
            <a:pPr indent="0" algn="l" defTabSz="266700" fontAlgn="auto">
              <a:lnSpc>
                <a:spcPts val="3080"/>
              </a:lnSpc>
              <a:spcAft>
                <a:spcPct val="0"/>
              </a:spcAft>
            </a:pPr>
            <a:r>
              <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rPr>
              <a:t>B.“</a:t>
            </a:r>
            <a:r>
              <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rPr>
              <a:t>榴花不似舞裙红</a:t>
            </a:r>
            <a:r>
              <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rPr>
              <a:t>，写出词人在端午佳节，</a:t>
            </a:r>
            <a:r>
              <a:rPr lang="zh-CN" altLang="en-US" sz="2400">
                <a:solidFill>
                  <a:srgbClr val="FF0000"/>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rPr>
              <a:t>看到舞女的舞裙</a:t>
            </a:r>
            <a:r>
              <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rPr>
              <a:t>，把它与石榴花进行</a:t>
            </a:r>
            <a:r>
              <a:rPr lang="zh-CN" altLang="en-US" sz="2400">
                <a:solidFill>
                  <a:srgbClr val="FF0000"/>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rPr>
              <a:t>对比</a:t>
            </a:r>
            <a:r>
              <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rPr>
              <a:t>，写出欲燃的石榴花已不鲜艳，令人伤感。</a:t>
            </a:r>
            <a:endPar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endParaRPr>
          </a:p>
          <a:p>
            <a:pPr indent="0" algn="l" defTabSz="266700" fontAlgn="auto">
              <a:lnSpc>
                <a:spcPts val="3080"/>
              </a:lnSpc>
              <a:spcAft>
                <a:spcPct val="0"/>
              </a:spcAft>
            </a:pPr>
            <a:r>
              <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rPr>
              <a:t>C.“</a:t>
            </a:r>
            <a:r>
              <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rPr>
              <a:t>万事一身伤老矣</a:t>
            </a:r>
            <a:r>
              <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solidFill>
                  <a:srgbClr val="FF0000"/>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rPr>
              <a:t>承上启下</a:t>
            </a:r>
            <a:r>
              <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rPr>
              <a:t>，万千思绪难以言说，只能融于一声长叹，深化了作者对家国离乱和个人身世的感慨。</a:t>
            </a:r>
            <a:endPar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endParaRPr>
          </a:p>
          <a:p>
            <a:pPr indent="0" algn="l" defTabSz="266700" fontAlgn="auto">
              <a:lnSpc>
                <a:spcPts val="3080"/>
              </a:lnSpc>
              <a:spcAft>
                <a:spcPct val="0"/>
              </a:spcAft>
            </a:pPr>
            <a:r>
              <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rPr>
              <a:t>D.“</a:t>
            </a:r>
            <a:r>
              <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rPr>
              <a:t>戎葵凝笑墙东</a:t>
            </a:r>
            <a:r>
              <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rPr>
              <a:t>运用</a:t>
            </a:r>
            <a:r>
              <a:rPr lang="zh-CN" altLang="en-US" sz="2400">
                <a:solidFill>
                  <a:srgbClr val="FF0000"/>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rPr>
              <a:t>拟人</a:t>
            </a:r>
            <a:r>
              <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rPr>
              <a:t>，葵花形象是词人的心灵写照，虽然流离失所，但豪壮的爱国热情历久弥坚。</a:t>
            </a:r>
            <a:endPar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strips(downLef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strips(downLeft)">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9" grpId="0" animBg="1"/>
      <p:bldP spid="29" grpId="1" animBg="1"/>
      <p:bldP spid="6" grpId="0" animBg="1"/>
      <p:bldP spid="6" grpId="1" animBg="1"/>
      <p:bldP spid="8" grpId="0" animBg="1"/>
      <p:bldP spid="8" grpId="1" animBg="1"/>
      <p:bldP spid="3" grpId="0" animBg="1"/>
      <p:bldP spid="3" grpId="1"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104640" y="140335"/>
            <a:ext cx="8014970" cy="521970"/>
          </a:xfrm>
          <a:prstGeom prst="rect">
            <a:avLst/>
          </a:prstGeom>
          <a:noFill/>
        </p:spPr>
        <p:txBody>
          <a:bodyPr wrap="square" rtlCol="0" anchor="t">
            <a:spAutoFit/>
          </a:bodyPr>
          <a:p>
            <a:r>
              <a:rPr lang="en-US" altLang="zh-CN" sz="2800"/>
              <a:t>   </a:t>
            </a:r>
            <a:endParaRPr lang="zh-CN" altLang="en-US" sz="2800">
              <a:latin typeface="楷体" panose="02010609060101010101" charset="-122"/>
              <a:ea typeface="楷体" panose="02010609060101010101" charset="-122"/>
              <a:cs typeface="楷体" panose="02010609060101010101" charset="-122"/>
            </a:endParaRPr>
          </a:p>
        </p:txBody>
      </p:sp>
      <p:pic>
        <p:nvPicPr>
          <p:cNvPr id="2050" name="Picture 2" descr="XY83"/>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47470" y="673735"/>
            <a:ext cx="8879205" cy="6066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p:nvPr/>
        </p:nvSpPr>
        <p:spPr>
          <a:xfrm>
            <a:off x="347980" y="67310"/>
            <a:ext cx="2141855" cy="398780"/>
          </a:xfrm>
          <a:prstGeom prst="rect">
            <a:avLst/>
          </a:prstGeom>
          <a:noFill/>
          <a:ln>
            <a:noFill/>
          </a:ln>
        </p:spPr>
        <p:txBody>
          <a:bodyPr wrap="square" rtlCol="0">
            <a:spAutoFit/>
          </a:bodyPr>
          <a:p>
            <a:r>
              <a:rPr lang="zh-CN" sz="2000" dirty="0" smtClean="0">
                <a:solidFill>
                  <a:srgbClr val="FF0000"/>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rgbClr val="FF0000"/>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checkerboard(across)">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1295" y="577215"/>
            <a:ext cx="8730615" cy="6024880"/>
          </a:xfrm>
          <a:prstGeom prst="rect">
            <a:avLst/>
          </a:prstGeom>
          <a:noFill/>
          <a:ln>
            <a:solidFill>
              <a:schemeClr val="accent1"/>
            </a:solidFill>
          </a:ln>
        </p:spPr>
        <p:txBody>
          <a:bodyPr wrap="square" rtlCol="0" anchor="t">
            <a:noAutofit/>
          </a:bodyPr>
          <a:p>
            <a:pPr lvl="0" indent="457200" algn="l">
              <a:buClrTx/>
              <a:buSzTx/>
              <a:buFontTx/>
            </a:pPr>
            <a:r>
              <a:rPr lang="zh-CN" altLang="en-US" sz="2400" b="1">
                <a:latin typeface="楷体" panose="02010609060101010101" charset="-122"/>
                <a:ea typeface="楷体" panose="02010609060101010101" charset="-122"/>
                <a:cs typeface="楷体" panose="02010609060101010101" charset="-122"/>
                <a:sym typeface="+mn-ea"/>
              </a:rPr>
              <a:t>材料一：</a:t>
            </a:r>
            <a:endParaRPr lang="zh-CN" altLang="en-US" sz="24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zh-CN" altLang="en-US" sz="2400" b="1">
                <a:latin typeface="楷体" panose="02010609060101010101" charset="-122"/>
                <a:ea typeface="楷体" panose="02010609060101010101" charset="-122"/>
                <a:cs typeface="楷体" panose="02010609060101010101" charset="-122"/>
                <a:sym typeface="+mn-ea"/>
              </a:rPr>
              <a:t>在回答人工智能是否具有创造力之前，我们需要对</a:t>
            </a:r>
            <a:r>
              <a:rPr lang="en-US" altLang="zh-CN" sz="2400" b="1">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创造力</a:t>
            </a:r>
            <a:r>
              <a:rPr lang="en-US" altLang="zh-CN" sz="2400" b="1">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这一概念有清晰的界定。一般而言，</a:t>
            </a:r>
            <a:r>
              <a:rPr lang="zh-CN" altLang="en-US" sz="2400" b="1">
                <a:solidFill>
                  <a:schemeClr val="accent1"/>
                </a:solidFill>
                <a:latin typeface="楷体" panose="02010609060101010101" charset="-122"/>
                <a:ea typeface="楷体" panose="02010609060101010101" charset="-122"/>
                <a:cs typeface="楷体" panose="02010609060101010101" charset="-122"/>
                <a:sym typeface="+mn-ea"/>
              </a:rPr>
              <a:t>新颖性即是否原创、不同于常规且出乎意料，是提及创造力最先想到的要素。此外，对</a:t>
            </a:r>
            <a:r>
              <a:rPr lang="en-US" altLang="zh-CN" sz="2400" b="1">
                <a:solidFill>
                  <a:schemeClr val="accent1"/>
                </a:solidFill>
                <a:latin typeface="楷体" panose="02010609060101010101" charset="-122"/>
                <a:ea typeface="楷体" panose="02010609060101010101" charset="-122"/>
                <a:cs typeface="楷体" panose="02010609060101010101" charset="-122"/>
                <a:sym typeface="+mn-ea"/>
              </a:rPr>
              <a:t>“</a:t>
            </a:r>
            <a:r>
              <a:rPr lang="zh-CN" altLang="en-US" sz="2400" b="1">
                <a:solidFill>
                  <a:schemeClr val="accent1"/>
                </a:solidFill>
                <a:latin typeface="楷体" panose="02010609060101010101" charset="-122"/>
                <a:ea typeface="楷体" panose="02010609060101010101" charset="-122"/>
                <a:cs typeface="楷体" panose="02010609060101010101" charset="-122"/>
                <a:sym typeface="+mn-ea"/>
              </a:rPr>
              <a:t>创造力</a:t>
            </a:r>
            <a:r>
              <a:rPr lang="en-US" altLang="zh-CN" sz="2400" b="1">
                <a:solidFill>
                  <a:schemeClr val="accent1"/>
                </a:solidFill>
                <a:latin typeface="楷体" panose="02010609060101010101" charset="-122"/>
                <a:ea typeface="楷体" panose="02010609060101010101" charset="-122"/>
                <a:cs typeface="楷体" panose="02010609060101010101" charset="-122"/>
                <a:sym typeface="+mn-ea"/>
              </a:rPr>
              <a:t>”</a:t>
            </a:r>
            <a:r>
              <a:rPr lang="zh-CN" altLang="en-US" sz="2400" b="1">
                <a:solidFill>
                  <a:schemeClr val="accent1"/>
                </a:solidFill>
                <a:latin typeface="楷体" panose="02010609060101010101" charset="-122"/>
                <a:ea typeface="楷体" panose="02010609060101010101" charset="-122"/>
                <a:cs typeface="楷体" panose="02010609060101010101" charset="-122"/>
                <a:sym typeface="+mn-ea"/>
              </a:rPr>
              <a:t>的界定，除了要考虑新颖性，</a:t>
            </a:r>
            <a:r>
              <a:rPr lang="zh-CN" altLang="en-US" sz="2400" b="1">
                <a:solidFill>
                  <a:schemeClr val="accent1"/>
                </a:solidFill>
                <a:highlight>
                  <a:srgbClr val="FFFF00"/>
                </a:highlight>
                <a:latin typeface="楷体" panose="02010609060101010101" charset="-122"/>
                <a:ea typeface="楷体" panose="02010609060101010101" charset="-122"/>
                <a:cs typeface="楷体" panose="02010609060101010101" charset="-122"/>
                <a:sym typeface="+mn-ea"/>
              </a:rPr>
              <a:t>还</a:t>
            </a:r>
            <a:r>
              <a:rPr lang="zh-CN" altLang="en-US" sz="2400" b="1">
                <a:solidFill>
                  <a:schemeClr val="accent1"/>
                </a:solidFill>
                <a:latin typeface="楷体" panose="02010609060101010101" charset="-122"/>
                <a:ea typeface="楷体" panose="02010609060101010101" charset="-122"/>
                <a:cs typeface="楷体" panose="02010609060101010101" charset="-122"/>
                <a:sym typeface="+mn-ea"/>
              </a:rPr>
              <a:t>需要考虑是否可以解决实际问题（</a:t>
            </a:r>
            <a:r>
              <a:rPr lang="en-US" altLang="zh-CN" sz="2400" b="1">
                <a:solidFill>
                  <a:schemeClr val="accent1"/>
                </a:solidFill>
                <a:latin typeface="楷体" panose="02010609060101010101" charset="-122"/>
                <a:ea typeface="楷体" panose="02010609060101010101" charset="-122"/>
                <a:cs typeface="楷体" panose="02010609060101010101" charset="-122"/>
                <a:sym typeface="+mn-ea"/>
              </a:rPr>
              <a:t>1A</a:t>
            </a:r>
            <a:r>
              <a:rPr lang="zh-CN" altLang="en-US" sz="2400" b="1">
                <a:solidFill>
                  <a:schemeClr val="accent1"/>
                </a:solidFill>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a:t>
            </a:r>
            <a:endParaRPr lang="zh-CN" altLang="en-US" sz="24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zh-CN" altLang="en-US" sz="2400" b="1">
                <a:latin typeface="楷体" panose="02010609060101010101" charset="-122"/>
                <a:ea typeface="楷体" panose="02010609060101010101" charset="-122"/>
                <a:cs typeface="楷体" panose="02010609060101010101" charset="-122"/>
                <a:sym typeface="+mn-ea"/>
              </a:rPr>
              <a:t>以此作为判断标准，</a:t>
            </a:r>
            <a:r>
              <a:rPr lang="zh-CN" altLang="en-US" sz="2400" b="1">
                <a:solidFill>
                  <a:schemeClr val="accent1"/>
                </a:solidFill>
                <a:latin typeface="楷体" panose="02010609060101010101" charset="-122"/>
                <a:ea typeface="楷体" panose="02010609060101010101" charset="-122"/>
                <a:cs typeface="楷体" panose="02010609060101010101" charset="-122"/>
                <a:sym typeface="+mn-ea"/>
              </a:rPr>
              <a:t>人工智能在很多时候的确表现出很高的创造力</a:t>
            </a:r>
            <a:r>
              <a:rPr lang="en-US" altLang="zh-CN" sz="2400" b="1">
                <a:solidFill>
                  <a:schemeClr val="accent1"/>
                </a:solidFill>
                <a:latin typeface="楷体" panose="02010609060101010101" charset="-122"/>
                <a:ea typeface="楷体" panose="02010609060101010101" charset="-122"/>
                <a:cs typeface="楷体" panose="02010609060101010101" charset="-122"/>
                <a:sym typeface="+mn-ea"/>
              </a:rPr>
              <a:t>(1A)</a:t>
            </a:r>
            <a:r>
              <a:rPr lang="zh-CN" altLang="en-US" sz="2400" b="1">
                <a:solidFill>
                  <a:schemeClr val="accent1"/>
                </a:solidFill>
                <a:latin typeface="楷体" panose="02010609060101010101" charset="-122"/>
                <a:ea typeface="楷体" panose="02010609060101010101" charset="-122"/>
                <a:cs typeface="楷体" panose="02010609060101010101" charset="-122"/>
                <a:sym typeface="+mn-ea"/>
              </a:rPr>
              <a:t>。但有人认为，人工智能的创作只是对人类现有的知识进行重组，是对人类创造过程的模拟，称不上新颖，更不是创造力</a:t>
            </a:r>
            <a:r>
              <a:rPr lang="en-US" altLang="zh-CN" sz="2400" b="1">
                <a:solidFill>
                  <a:schemeClr val="accent1"/>
                </a:solidFill>
                <a:latin typeface="楷体" panose="02010609060101010101" charset="-122"/>
                <a:ea typeface="楷体" panose="02010609060101010101" charset="-122"/>
                <a:cs typeface="楷体" panose="02010609060101010101" charset="-122"/>
                <a:sym typeface="+mn-ea"/>
              </a:rPr>
              <a:t>(1B)</a:t>
            </a:r>
            <a:r>
              <a:rPr lang="zh-CN" altLang="en-US" sz="2400" b="1">
                <a:latin typeface="楷体" panose="02010609060101010101" charset="-122"/>
                <a:ea typeface="楷体" panose="02010609060101010101" charset="-122"/>
                <a:cs typeface="楷体" panose="02010609060101010101" charset="-122"/>
                <a:sym typeface="+mn-ea"/>
              </a:rPr>
              <a:t>。要回应这样的质疑，需要明确两个关键问题：第一，知识的重组是否可以产生创造力；第二，人工智能是否能够像人类那样，通过内在的驱动力而非仅仅依赖外部数据，探索未知领域并产生原创性创意。</a:t>
            </a:r>
            <a:endParaRPr lang="zh-CN" altLang="en-US" sz="2400" b="1">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nvSpPr>
        <p:spPr>
          <a:xfrm>
            <a:off x="9314815" y="4113530"/>
            <a:ext cx="2754630" cy="787400"/>
          </a:xfrm>
          <a:prstGeom prst="rect">
            <a:avLst/>
          </a:prstGeom>
          <a:noFill/>
        </p:spPr>
        <p:txBody>
          <a:bodyPr wrap="square" rtlCol="0">
            <a:noAutofit/>
          </a:bodyPr>
          <a:p>
            <a:endParaRPr lang="zh-CN" altLang="en-US" sz="2400" b="1">
              <a:solidFill>
                <a:srgbClr val="C00000"/>
              </a:solidFill>
              <a:latin typeface="宋体" panose="02010600030101010101" pitchFamily="2" charset="-122"/>
              <a:ea typeface="宋体" panose="02010600030101010101" pitchFamily="2" charset="-122"/>
              <a:cs typeface="楷体" panose="02010609060101010101" charset="-122"/>
            </a:endParaRPr>
          </a:p>
        </p:txBody>
      </p:sp>
      <p:sp>
        <p:nvSpPr>
          <p:cNvPr id="4" name="文本框 3"/>
          <p:cNvSpPr txBox="1"/>
          <p:nvPr/>
        </p:nvSpPr>
        <p:spPr>
          <a:xfrm>
            <a:off x="9207500" y="577215"/>
            <a:ext cx="2650490" cy="6024245"/>
          </a:xfrm>
          <a:prstGeom prst="rect">
            <a:avLst/>
          </a:prstGeom>
          <a:noFill/>
          <a:ln>
            <a:solidFill>
              <a:schemeClr val="accent1"/>
            </a:solidFill>
          </a:ln>
        </p:spPr>
        <p:txBody>
          <a:bodyPr wrap="square" rtlCol="0" anchor="t">
            <a:noAutofit/>
          </a:bodyPr>
          <a:p>
            <a:pPr lvl="0" indent="457200" algn="l">
              <a:buClrTx/>
              <a:buSzTx/>
              <a:buFontTx/>
            </a:pPr>
            <a:endParaRPr lang="zh-CN" altLang="en-US" sz="2400" b="1">
              <a:solidFill>
                <a:schemeClr val="accent1"/>
              </a:solidFill>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点出创造力与新颖和实用有关。</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文本框 4"/>
          <p:cNvSpPr txBox="1"/>
          <p:nvPr>
            <p:custDataLst>
              <p:tags r:id="rId1"/>
            </p:custDataLst>
          </p:nvPr>
        </p:nvSpPr>
        <p:spPr>
          <a:xfrm>
            <a:off x="2489945" y="128905"/>
            <a:ext cx="1078230" cy="337185"/>
          </a:xfrm>
          <a:prstGeom prst="rect">
            <a:avLst/>
          </a:prstGeom>
          <a:solidFill>
            <a:schemeClr val="accent1">
              <a:lumMod val="20000"/>
              <a:lumOff val="80000"/>
            </a:schemeClr>
          </a:solidFill>
        </p:spPr>
        <p:txBody>
          <a:bodyPr wrap="square" rtlCol="0">
            <a:spAutoFit/>
          </a:bodyPr>
          <a:p>
            <a:pPr algn="ctr"/>
            <a:r>
              <a:rPr lang="zh-CN" sz="1600" dirty="0">
                <a:solidFill>
                  <a:srgbClr val="000000"/>
                </a:solidFill>
                <a:ea typeface="黑体" panose="02010609060101010101" charset="-122"/>
                <a:sym typeface="+mn-ea"/>
              </a:rPr>
              <a:t>文本</a:t>
            </a:r>
            <a:endParaRPr lang="zh-CN" sz="1600" dirty="0">
              <a:solidFill>
                <a:srgbClr val="000000"/>
              </a:solidFill>
              <a:ea typeface="黑体" panose="02010609060101010101" charset="-122"/>
              <a:sym typeface="+mn-ea"/>
            </a:endParaRPr>
          </a:p>
        </p:txBody>
      </p:sp>
      <p:sp>
        <p:nvSpPr>
          <p:cNvPr id="6" name="文本框 5"/>
          <p:cNvSpPr txBox="1"/>
          <p:nvPr>
            <p:custDataLst>
              <p:tags r:id="rId2"/>
            </p:custDataLst>
          </p:nvPr>
        </p:nvSpPr>
        <p:spPr>
          <a:xfrm>
            <a:off x="9434305" y="128905"/>
            <a:ext cx="1078230" cy="337185"/>
          </a:xfrm>
          <a:prstGeom prst="rect">
            <a:avLst/>
          </a:prstGeom>
          <a:solidFill>
            <a:schemeClr val="accent1">
              <a:lumMod val="20000"/>
              <a:lumOff val="80000"/>
            </a:schemeClr>
          </a:solidFill>
        </p:spPr>
        <p:txBody>
          <a:bodyPr wrap="square" rtlCol="0">
            <a:spAutoFit/>
          </a:bodyPr>
          <a:lstStyle/>
          <a:p>
            <a:pPr algn="ctr"/>
            <a:r>
              <a:rPr lang="zh-CN" sz="1600" dirty="0">
                <a:solidFill>
                  <a:srgbClr val="000000"/>
                </a:solidFill>
                <a:ea typeface="黑体" panose="02010609060101010101" charset="-122"/>
                <a:sym typeface="+mn-ea"/>
              </a:rPr>
              <a:t>解读</a:t>
            </a:r>
            <a:endParaRPr lang="zh-CN" sz="1600" dirty="0">
              <a:solidFill>
                <a:srgbClr val="000000"/>
              </a:solidFill>
              <a:ea typeface="黑体" panose="02010609060101010101" charset="-122"/>
              <a:sym typeface="+mn-ea"/>
            </a:endParaRPr>
          </a:p>
        </p:txBody>
      </p:sp>
      <p:sp>
        <p:nvSpPr>
          <p:cNvPr id="7" name="文本框 6"/>
          <p:cNvSpPr txBox="1"/>
          <p:nvPr>
            <p:custDataLst>
              <p:tags r:id="rId3"/>
            </p:custDataLst>
          </p:nvPr>
        </p:nvSpPr>
        <p:spPr>
          <a:xfrm>
            <a:off x="347980" y="67310"/>
            <a:ext cx="2141855" cy="398780"/>
          </a:xfrm>
          <a:prstGeom prst="rect">
            <a:avLst/>
          </a:prstGeom>
          <a:noFill/>
          <a:ln>
            <a:noFill/>
          </a:ln>
        </p:spPr>
        <p:txBody>
          <a:bodyPr wrap="square" rtlCol="0">
            <a:spAutoFit/>
          </a:bodyPr>
          <a:p>
            <a:r>
              <a:rPr lang="zh-CN" sz="2000" dirty="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1"/>
            </p:custDataLst>
          </p:nvPr>
        </p:nvSpPr>
        <p:spPr>
          <a:xfrm>
            <a:off x="2695575" y="211455"/>
            <a:ext cx="1026160" cy="580390"/>
          </a:xfrm>
          <a:prstGeom prst="rect">
            <a:avLst/>
          </a:prstGeom>
          <a:solidFill>
            <a:schemeClr val="accent1">
              <a:lumMod val="20000"/>
              <a:lumOff val="80000"/>
            </a:schemeClr>
          </a:solidFill>
        </p:spPr>
        <p:txBody>
          <a:bodyPr wrap="square" rtlCol="0">
            <a:noAutofit/>
          </a:bodyPr>
          <a:p>
            <a:r>
              <a:rPr lang="zh-CN" altLang="en-US"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文</a:t>
            </a:r>
            <a:r>
              <a:rPr lang="en-US" altLang="zh-CN"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 </a:t>
            </a:r>
            <a:r>
              <a:rPr lang="zh-CN" altLang="en-US"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本</a:t>
            </a:r>
            <a:endParaRPr lang="zh-CN" altLang="en-US"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endParaRPr>
          </a:p>
        </p:txBody>
      </p:sp>
      <p:sp>
        <p:nvSpPr>
          <p:cNvPr id="8" name="文本框 7"/>
          <p:cNvSpPr txBox="1"/>
          <p:nvPr>
            <p:custDataLst>
              <p:tags r:id="rId2"/>
            </p:custDataLst>
          </p:nvPr>
        </p:nvSpPr>
        <p:spPr>
          <a:xfrm>
            <a:off x="6860540" y="67310"/>
            <a:ext cx="1156970" cy="614045"/>
          </a:xfrm>
          <a:prstGeom prst="rect">
            <a:avLst/>
          </a:prstGeom>
          <a:solidFill>
            <a:schemeClr val="accent1">
              <a:lumMod val="20000"/>
              <a:lumOff val="80000"/>
            </a:schemeClr>
          </a:solidFill>
        </p:spPr>
        <p:txBody>
          <a:bodyPr wrap="square" rtlCol="0">
            <a:noAutofit/>
          </a:bodyPr>
          <a:p>
            <a:pPr algn="ctr"/>
            <a:r>
              <a:rPr lang="zh-CN"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主观题</a:t>
            </a:r>
            <a:endParaRPr lang="zh-CN"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endParaRPr>
          </a:p>
        </p:txBody>
      </p:sp>
      <p:sp>
        <p:nvSpPr>
          <p:cNvPr id="5" name="文本框 4"/>
          <p:cNvSpPr txBox="1"/>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111125" y="792480"/>
            <a:ext cx="5694680" cy="5972175"/>
          </a:xfrm>
          <a:prstGeom prst="rect">
            <a:avLst/>
          </a:prstGeom>
          <a:ln>
            <a:solidFill>
              <a:schemeClr val="accent1"/>
            </a:solidFill>
          </a:ln>
        </p:spPr>
        <p:txBody>
          <a:bodyPr wrap="square">
            <a:noAutofit/>
          </a:bodyPr>
          <a:p>
            <a:pPr indent="0" algn="ctr" defTabSz="266700" fontAlgn="auto">
              <a:lnSpc>
                <a:spcPct val="135000"/>
              </a:lnSpc>
              <a:spcBef>
                <a:spcPts val="0"/>
              </a:spcBef>
              <a:spcAft>
                <a:spcPts val="0"/>
              </a:spcAft>
            </a:pPr>
            <a:r>
              <a:rPr lang="zh-CN" altLang="en-US" sz="2200" b="1">
                <a:latin typeface="仿宋" panose="02010609060101010101" charset="-122"/>
                <a:ea typeface="仿宋" panose="02010609060101010101" charset="-122"/>
                <a:cs typeface="仿宋" panose="02010609060101010101" charset="-122"/>
              </a:rPr>
              <a:t>阅读下面这首宋词，完成</a:t>
            </a:r>
            <a:r>
              <a:rPr lang="en-US" altLang="zh-CN" sz="2200" b="1">
                <a:latin typeface="仿宋" panose="02010609060101010101" charset="-122"/>
                <a:ea typeface="仿宋" panose="02010609060101010101" charset="-122"/>
                <a:cs typeface="仿宋" panose="02010609060101010101" charset="-122"/>
              </a:rPr>
              <a:t>15</a:t>
            </a:r>
            <a:r>
              <a:rPr lang="zh-CN" altLang="en-US" sz="2200" b="1">
                <a:latin typeface="仿宋" panose="02010609060101010101" charset="-122"/>
                <a:ea typeface="仿宋" panose="02010609060101010101" charset="-122"/>
                <a:cs typeface="仿宋" panose="02010609060101010101" charset="-122"/>
              </a:rPr>
              <a:t>～</a:t>
            </a:r>
            <a:r>
              <a:rPr lang="en-US" altLang="zh-CN" sz="2200" b="1">
                <a:latin typeface="仿宋" panose="02010609060101010101" charset="-122"/>
                <a:ea typeface="仿宋" panose="02010609060101010101" charset="-122"/>
                <a:cs typeface="仿宋" panose="02010609060101010101" charset="-122"/>
              </a:rPr>
              <a:t>16</a:t>
            </a:r>
            <a:r>
              <a:rPr lang="zh-CN" altLang="en-US" sz="2200" b="1">
                <a:latin typeface="仿宋" panose="02010609060101010101" charset="-122"/>
                <a:ea typeface="仿宋" panose="02010609060101010101" charset="-122"/>
                <a:cs typeface="仿宋" panose="02010609060101010101" charset="-122"/>
              </a:rPr>
              <a:t>题。</a:t>
            </a: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400" b="1">
                <a:latin typeface="仿宋" panose="02010609060101010101" charset="-122"/>
                <a:ea typeface="仿宋" panose="02010609060101010101" charset="-122"/>
                <a:cs typeface="仿宋" panose="02010609060101010101" charset="-122"/>
              </a:rPr>
              <a:t>临江仙</a:t>
            </a:r>
            <a:r>
              <a:rPr lang="en-US" altLang="en-US" sz="2400" b="1">
                <a:latin typeface="仿宋" panose="02010609060101010101" charset="-122"/>
                <a:ea typeface="仿宋" panose="02010609060101010101" charset="-122"/>
                <a:cs typeface="仿宋" panose="02010609060101010101" charset="-122"/>
              </a:rPr>
              <a:t>①</a:t>
            </a:r>
            <a:endParaRPr lang="en-US" altLang="en-US" sz="24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400" b="1">
                <a:latin typeface="仿宋" panose="02010609060101010101" charset="-122"/>
                <a:ea typeface="仿宋" panose="02010609060101010101" charset="-122"/>
                <a:cs typeface="仿宋" panose="02010609060101010101" charset="-122"/>
              </a:rPr>
              <a:t>陈与义</a:t>
            </a:r>
            <a:endParaRPr lang="zh-CN" altLang="en-US" sz="24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en-US" altLang="zh-CN" sz="2400" b="1">
                <a:latin typeface="仿宋" panose="02010609060101010101" charset="-122"/>
                <a:ea typeface="仿宋" panose="02010609060101010101" charset="-122"/>
                <a:cs typeface="仿宋" panose="02010609060101010101" charset="-122"/>
              </a:rPr>
              <a:t> </a:t>
            </a:r>
            <a:r>
              <a:rPr lang="zh-CN" altLang="en-US" sz="2400" b="1">
                <a:solidFill>
                  <a:schemeClr val="tx1"/>
                </a:solidFill>
                <a:latin typeface="仿宋" panose="02010609060101010101" charset="-122"/>
                <a:ea typeface="仿宋" panose="02010609060101010101" charset="-122"/>
                <a:cs typeface="仿宋" panose="02010609060101010101" charset="-122"/>
              </a:rPr>
              <a:t>高咏楚词</a:t>
            </a:r>
            <a:r>
              <a:rPr lang="en-US" altLang="en-US" sz="2400" b="1">
                <a:solidFill>
                  <a:schemeClr val="tx1"/>
                </a:solidFill>
                <a:latin typeface="仿宋" panose="02010609060101010101" charset="-122"/>
                <a:ea typeface="仿宋" panose="02010609060101010101" charset="-122"/>
                <a:cs typeface="仿宋" panose="02010609060101010101" charset="-122"/>
              </a:rPr>
              <a:t>②</a:t>
            </a:r>
            <a:r>
              <a:rPr lang="zh-CN" altLang="en-US" sz="2400" b="1">
                <a:solidFill>
                  <a:schemeClr val="tx1"/>
                </a:solidFill>
                <a:latin typeface="仿宋" panose="02010609060101010101" charset="-122"/>
                <a:ea typeface="仿宋" panose="02010609060101010101" charset="-122"/>
                <a:cs typeface="仿宋" panose="02010609060101010101" charset="-122"/>
              </a:rPr>
              <a:t>酬午日，</a:t>
            </a:r>
            <a:r>
              <a:rPr lang="zh-CN" altLang="en-US" sz="2400" b="1">
                <a:solidFill>
                  <a:srgbClr val="FF0000"/>
                </a:solidFill>
                <a:latin typeface="仿宋" panose="02010609060101010101" charset="-122"/>
                <a:ea typeface="仿宋" panose="02010609060101010101" charset="-122"/>
                <a:cs typeface="仿宋" panose="02010609060101010101" charset="-122"/>
              </a:rPr>
              <a:t>天涯节序匆匆</a:t>
            </a:r>
            <a:r>
              <a:rPr lang="zh-CN" altLang="en-US" sz="2400" b="1">
                <a:solidFill>
                  <a:schemeClr val="tx1"/>
                </a:solidFill>
                <a:latin typeface="仿宋" panose="02010609060101010101" charset="-122"/>
                <a:ea typeface="仿宋" panose="02010609060101010101" charset="-122"/>
                <a:cs typeface="仿宋" panose="02010609060101010101" charset="-122"/>
              </a:rPr>
              <a:t>。榴花不似舞裙红。无人知此意，歌罢满帘风。</a:t>
            </a:r>
            <a:endParaRPr lang="zh-CN" altLang="en-US" sz="2400" b="1">
              <a:solidFill>
                <a:schemeClr val="tx1"/>
              </a:solidFill>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en-US" altLang="zh-CN" sz="2400" b="1">
                <a:solidFill>
                  <a:schemeClr val="tx1"/>
                </a:solidFill>
                <a:latin typeface="仿宋" panose="02010609060101010101" charset="-122"/>
                <a:ea typeface="仿宋" panose="02010609060101010101" charset="-122"/>
                <a:cs typeface="仿宋" panose="02010609060101010101" charset="-122"/>
              </a:rPr>
              <a:t> </a:t>
            </a:r>
            <a:r>
              <a:rPr lang="zh-CN" altLang="en-US" sz="2400" b="1">
                <a:solidFill>
                  <a:schemeClr val="tx1"/>
                </a:solidFill>
                <a:latin typeface="仿宋" panose="02010609060101010101" charset="-122"/>
                <a:ea typeface="仿宋" panose="02010609060101010101" charset="-122"/>
                <a:cs typeface="仿宋" panose="02010609060101010101" charset="-122"/>
              </a:rPr>
              <a:t>万事一身伤老矣，戎葵</a:t>
            </a:r>
            <a:r>
              <a:rPr lang="en-US" altLang="en-US" sz="2400" b="1">
                <a:solidFill>
                  <a:schemeClr val="tx1"/>
                </a:solidFill>
                <a:latin typeface="仿宋" panose="02010609060101010101" charset="-122"/>
                <a:ea typeface="仿宋" panose="02010609060101010101" charset="-122"/>
                <a:cs typeface="仿宋" panose="02010609060101010101" charset="-122"/>
              </a:rPr>
              <a:t>③</a:t>
            </a:r>
            <a:r>
              <a:rPr lang="zh-CN" altLang="en-US" sz="2400" b="1">
                <a:solidFill>
                  <a:schemeClr val="tx1"/>
                </a:solidFill>
                <a:latin typeface="仿宋" panose="02010609060101010101" charset="-122"/>
                <a:ea typeface="仿宋" panose="02010609060101010101" charset="-122"/>
                <a:cs typeface="仿宋" panose="02010609060101010101" charset="-122"/>
              </a:rPr>
              <a:t>凝笑墙东。酒杯深浅去年同。试浇桥下水，今夕到湘中</a:t>
            </a:r>
            <a:r>
              <a:rPr lang="zh-CN" altLang="en-US" sz="2400" b="1">
                <a:latin typeface="仿宋" panose="02010609060101010101" charset="-122"/>
                <a:ea typeface="仿宋" panose="02010609060101010101" charset="-122"/>
                <a:cs typeface="仿宋" panose="02010609060101010101" charset="-122"/>
              </a:rPr>
              <a:t>。</a:t>
            </a:r>
            <a:endParaRPr lang="zh-CN" altLang="en-US" sz="24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400" b="1">
                <a:latin typeface="仿宋" panose="02010609060101010101" charset="-122"/>
                <a:ea typeface="仿宋" panose="02010609060101010101" charset="-122"/>
                <a:cs typeface="仿宋" panose="02010609060101010101" charset="-122"/>
              </a:rPr>
              <a:t>【注】</a:t>
            </a:r>
            <a:r>
              <a:rPr lang="en-US" altLang="en-US" sz="2400" b="1">
                <a:latin typeface="仿宋" panose="02010609060101010101" charset="-122"/>
                <a:ea typeface="仿宋" panose="02010609060101010101" charset="-122"/>
                <a:cs typeface="仿宋" panose="02010609060101010101" charset="-122"/>
              </a:rPr>
              <a:t>①</a:t>
            </a:r>
            <a:r>
              <a:rPr lang="zh-CN" altLang="en-US" sz="2400" b="1">
                <a:latin typeface="仿宋" panose="02010609060101010101" charset="-122"/>
                <a:ea typeface="仿宋" panose="02010609060101010101" charset="-122"/>
                <a:cs typeface="仿宋" panose="02010609060101010101" charset="-122"/>
              </a:rPr>
              <a:t>作于建炎三年</a:t>
            </a:r>
            <a:r>
              <a:rPr lang="en-US" altLang="zh-CN" sz="2400" b="1">
                <a:latin typeface="仿宋" panose="02010609060101010101" charset="-122"/>
                <a:ea typeface="仿宋" panose="02010609060101010101" charset="-122"/>
                <a:cs typeface="仿宋" panose="02010609060101010101" charset="-122"/>
              </a:rPr>
              <a:t>(1129)</a:t>
            </a:r>
            <a:r>
              <a:rPr lang="zh-CN" altLang="en-US" sz="2400" b="1">
                <a:latin typeface="仿宋" panose="02010609060101010101" charset="-122"/>
                <a:ea typeface="仿宋" panose="02010609060101010101" charset="-122"/>
                <a:cs typeface="仿宋" panose="02010609060101010101" charset="-122"/>
              </a:rPr>
              <a:t>端午，靖康之后宋室南渡，陈与义为避金兵流寓湖南、湖北。</a:t>
            </a:r>
            <a:r>
              <a:rPr lang="en-US" altLang="en-US" sz="2400" b="1">
                <a:latin typeface="仿宋" panose="02010609060101010101" charset="-122"/>
                <a:ea typeface="仿宋" panose="02010609060101010101" charset="-122"/>
                <a:cs typeface="仿宋" panose="02010609060101010101" charset="-122"/>
              </a:rPr>
              <a:t>②</a:t>
            </a:r>
            <a:r>
              <a:rPr lang="zh-CN" altLang="en-US" sz="2400" b="1">
                <a:latin typeface="仿宋" panose="02010609060101010101" charset="-122"/>
                <a:ea typeface="仿宋" panose="02010609060101010101" charset="-122"/>
                <a:cs typeface="仿宋" panose="02010609060101010101" charset="-122"/>
              </a:rPr>
              <a:t>楚词：一作楚辞。</a:t>
            </a:r>
            <a:r>
              <a:rPr lang="en-US" altLang="en-US" sz="2400" b="1">
                <a:latin typeface="仿宋" panose="02010609060101010101" charset="-122"/>
                <a:ea typeface="仿宋" panose="02010609060101010101" charset="-122"/>
                <a:cs typeface="仿宋" panose="02010609060101010101" charset="-122"/>
              </a:rPr>
              <a:t>③</a:t>
            </a:r>
            <a:r>
              <a:rPr lang="zh-CN" altLang="en-US" sz="2400" b="1">
                <a:latin typeface="仿宋" panose="02010609060101010101" charset="-122"/>
                <a:ea typeface="仿宋" panose="02010609060101010101" charset="-122"/>
                <a:cs typeface="仿宋" panose="02010609060101010101" charset="-122"/>
              </a:rPr>
              <a:t>戎葵：花名，即蜀葵，花开五色，似木槿。</a:t>
            </a:r>
            <a:endParaRPr lang="zh-CN" altLang="en-US" sz="2400" b="1">
              <a:latin typeface="仿宋" panose="02010609060101010101" charset="-122"/>
              <a:ea typeface="仿宋" panose="02010609060101010101" charset="-122"/>
              <a:cs typeface="仿宋" panose="02010609060101010101" charset="-122"/>
            </a:endParaRPr>
          </a:p>
        </p:txBody>
      </p:sp>
      <p:sp>
        <p:nvSpPr>
          <p:cNvPr id="6" name="文本框 5"/>
          <p:cNvSpPr txBox="1"/>
          <p:nvPr/>
        </p:nvSpPr>
        <p:spPr>
          <a:xfrm>
            <a:off x="6096635" y="792480"/>
            <a:ext cx="5972810" cy="1334135"/>
          </a:xfrm>
          <a:prstGeom prst="rect">
            <a:avLst/>
          </a:prstGeom>
          <a:ln>
            <a:solidFill>
              <a:schemeClr val="accent1"/>
            </a:solidFill>
          </a:ln>
        </p:spPr>
        <p:txBody>
          <a:bodyPr wrap="square">
            <a:noAutofit/>
          </a:bodyPr>
          <a:p>
            <a:pPr indent="0" fontAlgn="auto">
              <a:lnSpc>
                <a:spcPts val="3480"/>
              </a:lnSpc>
            </a:pP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16.</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本词和《念奴娇</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赤壁怀古》都描摹了一个洒酒祭奠的场景，请结合两首词简要概括其情感的异同。（</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6</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分）</a:t>
            </a: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nvSpPr>
        <p:spPr>
          <a:xfrm>
            <a:off x="5998845" y="2374900"/>
            <a:ext cx="6197600" cy="4389120"/>
          </a:xfrm>
          <a:prstGeom prst="rect">
            <a:avLst/>
          </a:prstGeom>
          <a:ln>
            <a:solidFill>
              <a:schemeClr val="accent1"/>
            </a:solidFill>
          </a:ln>
        </p:spPr>
        <p:txBody>
          <a:bodyPr wrap="square">
            <a:noAutofit/>
          </a:bodyPr>
          <a:p>
            <a:pPr indent="0" fontAlgn="auto">
              <a:lnSpc>
                <a:spcPts val="3480"/>
              </a:lnSpc>
            </a:pP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r>
              <a:rPr lang="zh-CN" sz="2400" dirty="0">
                <a:solidFill>
                  <a:srgbClr val="000000"/>
                </a:solidFill>
                <a:ea typeface="黑体" panose="02010609060101010101" charset="-122"/>
                <a:sym typeface="+mn-ea"/>
              </a:rPr>
              <a:t>【参考答案】</a:t>
            </a: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同</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：两词都表达了</a:t>
            </a: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年华易逝、功业无成</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的伤感情绪。（</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2</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分）</a:t>
            </a: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异</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en-US"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①</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本词抒发了</a:t>
            </a: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亡国之痛、昨是今非</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的遗恨和无人理解的</a:t>
            </a: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孤独</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2</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分）</a:t>
            </a: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r>
              <a:rPr lang="en-US"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②</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《念奴娇》抒发</a:t>
            </a: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人生如梦的感怀情绪和自我排遣的旷达胸襟</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2</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分）</a:t>
            </a: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6226175" y="2237740"/>
            <a:ext cx="1498600" cy="423545"/>
          </a:xfrm>
          <a:prstGeom prst="rect">
            <a:avLst/>
          </a:prstGeom>
          <a:solidFill>
            <a:srgbClr val="F0F0F0"/>
          </a:solidFill>
        </p:spPr>
        <p:txBody>
          <a:bodyPr wrap="square" rtlCol="0">
            <a:noAutofit/>
          </a:bodyPr>
          <a:p>
            <a:pPr algn="ctr"/>
            <a:r>
              <a:rPr lang="zh-CN" sz="2400">
                <a:solidFill>
                  <a:srgbClr val="FF0000"/>
                </a:solidFill>
                <a:ea typeface="黑体" panose="02010609060101010101" charset="-122"/>
                <a:sym typeface="+mn-ea"/>
              </a:rPr>
              <a:t>试题分析</a:t>
            </a:r>
            <a:endParaRPr lang="zh-CN" altLang="en-US" sz="2400" noProof="0" dirty="0">
              <a:ln>
                <a:noFill/>
              </a:ln>
              <a:solidFill>
                <a:srgbClr val="FF0000"/>
              </a:solidFill>
              <a:effectLst/>
              <a:uLnTx/>
              <a:uFillTx/>
              <a:latin typeface="汉仪雅酷黑 65W" panose="020B0604020202020204" charset="-122"/>
              <a:ea typeface="黑体" panose="02010609060101010101" charset="-122"/>
              <a:cs typeface="思源黑体 CN Light" charset="-122"/>
              <a:sym typeface="+mn-ea"/>
            </a:endParaRPr>
          </a:p>
        </p:txBody>
      </p:sp>
      <p:sp>
        <p:nvSpPr>
          <p:cNvPr id="9" name="文本框 8"/>
          <p:cNvSpPr txBox="1"/>
          <p:nvPr>
            <p:custDataLst>
              <p:tags r:id="rId3"/>
            </p:custDataLst>
          </p:nvPr>
        </p:nvSpPr>
        <p:spPr>
          <a:xfrm>
            <a:off x="6226175" y="2661285"/>
            <a:ext cx="5843270" cy="768350"/>
          </a:xfrm>
          <a:prstGeom prst="rect">
            <a:avLst/>
          </a:prstGeom>
          <a:noFill/>
          <a:ln w="9525">
            <a:noFill/>
          </a:ln>
        </p:spPr>
        <p:txBody>
          <a:bodyPr wrap="square">
            <a:noAutofit/>
          </a:bodyPr>
          <a:p>
            <a:r>
              <a:rPr lang="zh-CN" sz="2400" b="0" dirty="0">
                <a:solidFill>
                  <a:srgbClr val="000000"/>
                </a:solidFill>
                <a:ea typeface="宋体" panose="02010600030101010101" pitchFamily="2" charset="-122"/>
              </a:rPr>
              <a:t>【</a:t>
            </a:r>
            <a:r>
              <a:rPr lang="zh-CN" sz="2400" b="0" dirty="0">
                <a:solidFill>
                  <a:srgbClr val="000000"/>
                </a:solidFill>
                <a:ea typeface="黑体" panose="02010609060101010101" charset="-122"/>
              </a:rPr>
              <a:t>考查目标】</a:t>
            </a:r>
            <a:r>
              <a:rPr lang="zh-CN" altLang="en-US" sz="2400" b="1" dirty="0">
                <a:solidFill>
                  <a:srgbClr val="FF0000"/>
                </a:solidFill>
                <a:latin typeface="仿宋" panose="02010609060101010101" charset="-122"/>
                <a:ea typeface="仿宋" panose="02010609060101010101" charset="-122"/>
              </a:rPr>
              <a:t>考查考生对诗歌情感的分析能力。</a:t>
            </a:r>
            <a:endParaRPr lang="en-US" sz="2400" b="0" dirty="0">
              <a:solidFill>
                <a:srgbClr val="000000"/>
              </a:solidFill>
              <a:latin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strips(downLef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heckerboard(across)">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additive="base">
                                        <p:cTn id="46" dur="500" fill="hold"/>
                                        <p:tgtEl>
                                          <p:spTgt spid="3"/>
                                        </p:tgtEl>
                                        <p:attrNameLst>
                                          <p:attrName>ppt_x</p:attrName>
                                        </p:attrNameLst>
                                      </p:cBhvr>
                                      <p:tavLst>
                                        <p:tav tm="0">
                                          <p:val>
                                            <p:strVal val="#ppt_x"/>
                                          </p:val>
                                        </p:tav>
                                        <p:tav tm="100000">
                                          <p:val>
                                            <p:strVal val="#ppt_x"/>
                                          </p:val>
                                        </p:tav>
                                      </p:tavLst>
                                    </p:anim>
                                    <p:anim calcmode="lin" valueType="num">
                                      <p:cBhvr additive="base">
                                        <p:cTn id="4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5" grpId="1"/>
      <p:bldP spid="29" grpId="0" animBg="1"/>
      <p:bldP spid="29" grpId="1" animBg="1"/>
      <p:bldP spid="2" grpId="0" animBg="1"/>
      <p:bldP spid="2" grpId="1" animBg="1"/>
      <p:bldP spid="8" grpId="0" animBg="1"/>
      <p:bldP spid="8" grpId="1" animBg="1"/>
      <p:bldP spid="6" grpId="0" animBg="1"/>
      <p:bldP spid="6" grpId="1" animBg="1"/>
      <p:bldP spid="7" grpId="0" animBg="1"/>
      <p:bldP spid="7" grpId="1" animBg="1"/>
      <p:bldP spid="3" grpId="0" animBg="1"/>
      <p:bldP spid="3" grpId="1"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1"/>
            </p:custDataLst>
          </p:nvPr>
        </p:nvSpPr>
        <p:spPr>
          <a:xfrm>
            <a:off x="2695575" y="211455"/>
            <a:ext cx="1026160" cy="580390"/>
          </a:xfrm>
          <a:prstGeom prst="rect">
            <a:avLst/>
          </a:prstGeom>
          <a:solidFill>
            <a:schemeClr val="accent1">
              <a:lumMod val="20000"/>
              <a:lumOff val="80000"/>
            </a:schemeClr>
          </a:solidFill>
        </p:spPr>
        <p:txBody>
          <a:bodyPr wrap="square" rtlCol="0">
            <a:noAutofit/>
          </a:bodyPr>
          <a:p>
            <a:r>
              <a:rPr lang="zh-CN" altLang="en-US"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文</a:t>
            </a:r>
            <a:r>
              <a:rPr lang="en-US" altLang="zh-CN"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 </a:t>
            </a:r>
            <a:r>
              <a:rPr lang="zh-CN" altLang="en-US"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本</a:t>
            </a:r>
            <a:endParaRPr lang="zh-CN" altLang="en-US"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endParaRPr>
          </a:p>
        </p:txBody>
      </p:sp>
      <p:sp>
        <p:nvSpPr>
          <p:cNvPr id="8" name="文本框 7"/>
          <p:cNvSpPr txBox="1"/>
          <p:nvPr>
            <p:custDataLst>
              <p:tags r:id="rId2"/>
            </p:custDataLst>
          </p:nvPr>
        </p:nvSpPr>
        <p:spPr>
          <a:xfrm>
            <a:off x="6860540" y="67310"/>
            <a:ext cx="1636395" cy="614045"/>
          </a:xfrm>
          <a:prstGeom prst="rect">
            <a:avLst/>
          </a:prstGeom>
          <a:solidFill>
            <a:schemeClr val="accent1">
              <a:lumMod val="20000"/>
              <a:lumOff val="80000"/>
            </a:schemeClr>
          </a:solidFill>
        </p:spPr>
        <p:txBody>
          <a:bodyPr wrap="square" rtlCol="0">
            <a:noAutofit/>
          </a:bodyPr>
          <a:p>
            <a:pPr algn="ctr"/>
            <a:r>
              <a:rPr lang="zh-CN" sz="2000" noProof="0" dirty="0">
                <a:ln>
                  <a:noFill/>
                </a:ln>
                <a:solidFill>
                  <a:srgbClr val="FF0000"/>
                </a:solidFill>
                <a:effectLst/>
                <a:uLnTx/>
                <a:uFillTx/>
                <a:latin typeface="汉仪雅酷黑 65W" panose="020B0604020202020204" charset="-122"/>
                <a:ea typeface="汉仪雅酷黑 65W" panose="020B0604020202020204" charset="-122"/>
                <a:cs typeface="思源黑体 CN Light" charset="-122"/>
                <a:sym typeface="方正悠黑体" charset="-122"/>
              </a:rPr>
              <a:t>变式训练</a:t>
            </a:r>
            <a:endParaRPr lang="zh-CN" sz="2000" noProof="0" dirty="0">
              <a:ln>
                <a:noFill/>
              </a:ln>
              <a:solidFill>
                <a:srgbClr val="FF0000"/>
              </a:solidFill>
              <a:effectLst/>
              <a:uLnTx/>
              <a:uFillTx/>
              <a:latin typeface="汉仪雅酷黑 65W" panose="020B0604020202020204" charset="-122"/>
              <a:ea typeface="汉仪雅酷黑 65W" panose="020B0604020202020204" charset="-122"/>
              <a:cs typeface="思源黑体 CN Light" charset="-122"/>
              <a:sym typeface="方正悠黑体" charset="-122"/>
            </a:endParaRPr>
          </a:p>
        </p:txBody>
      </p:sp>
      <p:sp>
        <p:nvSpPr>
          <p:cNvPr id="5" name="文本框 4"/>
          <p:cNvSpPr txBox="1"/>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111125" y="792480"/>
            <a:ext cx="5694680" cy="5972175"/>
          </a:xfrm>
          <a:prstGeom prst="rect">
            <a:avLst/>
          </a:prstGeom>
          <a:ln>
            <a:solidFill>
              <a:schemeClr val="accent1"/>
            </a:solidFill>
          </a:ln>
        </p:spPr>
        <p:txBody>
          <a:bodyPr wrap="square">
            <a:noAutofit/>
          </a:bodyPr>
          <a:p>
            <a:pPr indent="0" algn="ctr" defTabSz="266700" fontAlgn="auto">
              <a:lnSpc>
                <a:spcPct val="135000"/>
              </a:lnSpc>
              <a:spcBef>
                <a:spcPts val="0"/>
              </a:spcBef>
              <a:spcAft>
                <a:spcPts val="0"/>
              </a:spcAft>
            </a:pPr>
            <a:r>
              <a:rPr lang="zh-CN" altLang="en-US" sz="2200" b="1">
                <a:latin typeface="仿宋" panose="02010609060101010101" charset="-122"/>
                <a:ea typeface="仿宋" panose="02010609060101010101" charset="-122"/>
                <a:cs typeface="仿宋" panose="02010609060101010101" charset="-122"/>
              </a:rPr>
              <a:t>阅读下面这首宋词，完成</a:t>
            </a:r>
            <a:r>
              <a:rPr lang="en-US" altLang="zh-CN" sz="2200" b="1">
                <a:latin typeface="仿宋" panose="02010609060101010101" charset="-122"/>
                <a:ea typeface="仿宋" panose="02010609060101010101" charset="-122"/>
                <a:cs typeface="仿宋" panose="02010609060101010101" charset="-122"/>
              </a:rPr>
              <a:t>15</a:t>
            </a:r>
            <a:r>
              <a:rPr lang="zh-CN" altLang="en-US" sz="2200" b="1">
                <a:latin typeface="仿宋" panose="02010609060101010101" charset="-122"/>
                <a:ea typeface="仿宋" panose="02010609060101010101" charset="-122"/>
                <a:cs typeface="仿宋" panose="02010609060101010101" charset="-122"/>
              </a:rPr>
              <a:t>～</a:t>
            </a:r>
            <a:r>
              <a:rPr lang="en-US" altLang="zh-CN" sz="2200" b="1">
                <a:latin typeface="仿宋" panose="02010609060101010101" charset="-122"/>
                <a:ea typeface="仿宋" panose="02010609060101010101" charset="-122"/>
                <a:cs typeface="仿宋" panose="02010609060101010101" charset="-122"/>
              </a:rPr>
              <a:t>16</a:t>
            </a:r>
            <a:r>
              <a:rPr lang="zh-CN" altLang="en-US" sz="2200" b="1">
                <a:latin typeface="仿宋" panose="02010609060101010101" charset="-122"/>
                <a:ea typeface="仿宋" panose="02010609060101010101" charset="-122"/>
                <a:cs typeface="仿宋" panose="02010609060101010101" charset="-122"/>
              </a:rPr>
              <a:t>题。</a:t>
            </a: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400" b="1">
                <a:latin typeface="仿宋" panose="02010609060101010101" charset="-122"/>
                <a:ea typeface="仿宋" panose="02010609060101010101" charset="-122"/>
                <a:cs typeface="仿宋" panose="02010609060101010101" charset="-122"/>
              </a:rPr>
              <a:t>临江仙</a:t>
            </a:r>
            <a:r>
              <a:rPr lang="en-US" altLang="en-US" sz="2400" b="1">
                <a:latin typeface="仿宋" panose="02010609060101010101" charset="-122"/>
                <a:ea typeface="仿宋" panose="02010609060101010101" charset="-122"/>
                <a:cs typeface="仿宋" panose="02010609060101010101" charset="-122"/>
              </a:rPr>
              <a:t>①</a:t>
            </a:r>
            <a:endParaRPr lang="en-US" altLang="en-US" sz="24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400" b="1">
                <a:latin typeface="仿宋" panose="02010609060101010101" charset="-122"/>
                <a:ea typeface="仿宋" panose="02010609060101010101" charset="-122"/>
                <a:cs typeface="仿宋" panose="02010609060101010101" charset="-122"/>
              </a:rPr>
              <a:t>陈与义</a:t>
            </a:r>
            <a:endParaRPr lang="zh-CN" altLang="en-US" sz="24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en-US" altLang="zh-CN" sz="2400" b="1">
                <a:latin typeface="仿宋" panose="02010609060101010101" charset="-122"/>
                <a:ea typeface="仿宋" panose="02010609060101010101" charset="-122"/>
                <a:cs typeface="仿宋" panose="02010609060101010101" charset="-122"/>
              </a:rPr>
              <a:t> </a:t>
            </a:r>
            <a:r>
              <a:rPr lang="zh-CN" altLang="en-US" sz="2400" b="1">
                <a:solidFill>
                  <a:schemeClr val="tx1"/>
                </a:solidFill>
                <a:latin typeface="仿宋" panose="02010609060101010101" charset="-122"/>
                <a:ea typeface="仿宋" panose="02010609060101010101" charset="-122"/>
                <a:cs typeface="仿宋" panose="02010609060101010101" charset="-122"/>
              </a:rPr>
              <a:t>高咏楚词</a:t>
            </a:r>
            <a:r>
              <a:rPr lang="en-US" altLang="en-US" sz="2400" b="1">
                <a:solidFill>
                  <a:schemeClr val="tx1"/>
                </a:solidFill>
                <a:latin typeface="仿宋" panose="02010609060101010101" charset="-122"/>
                <a:ea typeface="仿宋" panose="02010609060101010101" charset="-122"/>
                <a:cs typeface="仿宋" panose="02010609060101010101" charset="-122"/>
              </a:rPr>
              <a:t>②</a:t>
            </a:r>
            <a:r>
              <a:rPr lang="zh-CN" altLang="en-US" sz="2400" b="1">
                <a:solidFill>
                  <a:schemeClr val="tx1"/>
                </a:solidFill>
                <a:latin typeface="仿宋" panose="02010609060101010101" charset="-122"/>
                <a:ea typeface="仿宋" panose="02010609060101010101" charset="-122"/>
                <a:cs typeface="仿宋" panose="02010609060101010101" charset="-122"/>
              </a:rPr>
              <a:t>酬午日，</a:t>
            </a:r>
            <a:r>
              <a:rPr lang="zh-CN" altLang="en-US" sz="2400" b="1">
                <a:solidFill>
                  <a:srgbClr val="FF0000"/>
                </a:solidFill>
                <a:latin typeface="仿宋" panose="02010609060101010101" charset="-122"/>
                <a:ea typeface="仿宋" panose="02010609060101010101" charset="-122"/>
                <a:cs typeface="仿宋" panose="02010609060101010101" charset="-122"/>
              </a:rPr>
              <a:t>天涯节序匆匆</a:t>
            </a:r>
            <a:r>
              <a:rPr lang="zh-CN" altLang="en-US" sz="2400" b="1">
                <a:solidFill>
                  <a:schemeClr val="tx1"/>
                </a:solidFill>
                <a:latin typeface="仿宋" panose="02010609060101010101" charset="-122"/>
                <a:ea typeface="仿宋" panose="02010609060101010101" charset="-122"/>
                <a:cs typeface="仿宋" panose="02010609060101010101" charset="-122"/>
              </a:rPr>
              <a:t>。榴花不似舞裙红。无人知此意，歌罢满帘风。</a:t>
            </a:r>
            <a:endParaRPr lang="zh-CN" altLang="en-US" sz="2400" b="1">
              <a:solidFill>
                <a:schemeClr val="tx1"/>
              </a:solidFill>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en-US" altLang="zh-CN" sz="2400" b="1">
                <a:solidFill>
                  <a:schemeClr val="tx1"/>
                </a:solidFill>
                <a:latin typeface="仿宋" panose="02010609060101010101" charset="-122"/>
                <a:ea typeface="仿宋" panose="02010609060101010101" charset="-122"/>
                <a:cs typeface="仿宋" panose="02010609060101010101" charset="-122"/>
              </a:rPr>
              <a:t> </a:t>
            </a:r>
            <a:r>
              <a:rPr lang="zh-CN" altLang="en-US" sz="2400" b="1">
                <a:solidFill>
                  <a:schemeClr val="tx1"/>
                </a:solidFill>
                <a:latin typeface="仿宋" panose="02010609060101010101" charset="-122"/>
                <a:ea typeface="仿宋" panose="02010609060101010101" charset="-122"/>
                <a:cs typeface="仿宋" panose="02010609060101010101" charset="-122"/>
              </a:rPr>
              <a:t>万事一身伤老矣，戎葵</a:t>
            </a:r>
            <a:r>
              <a:rPr lang="en-US" altLang="en-US" sz="2400" b="1">
                <a:solidFill>
                  <a:schemeClr val="tx1"/>
                </a:solidFill>
                <a:latin typeface="仿宋" panose="02010609060101010101" charset="-122"/>
                <a:ea typeface="仿宋" panose="02010609060101010101" charset="-122"/>
                <a:cs typeface="仿宋" panose="02010609060101010101" charset="-122"/>
              </a:rPr>
              <a:t>③</a:t>
            </a:r>
            <a:r>
              <a:rPr lang="zh-CN" altLang="en-US" sz="2400" b="1">
                <a:solidFill>
                  <a:schemeClr val="tx1"/>
                </a:solidFill>
                <a:latin typeface="仿宋" panose="02010609060101010101" charset="-122"/>
                <a:ea typeface="仿宋" panose="02010609060101010101" charset="-122"/>
                <a:cs typeface="仿宋" panose="02010609060101010101" charset="-122"/>
              </a:rPr>
              <a:t>凝笑墙东。酒杯深浅去年同。试浇桥下水，今夕到湘中</a:t>
            </a:r>
            <a:r>
              <a:rPr lang="zh-CN" altLang="en-US" sz="2400" b="1">
                <a:latin typeface="仿宋" panose="02010609060101010101" charset="-122"/>
                <a:ea typeface="仿宋" panose="02010609060101010101" charset="-122"/>
                <a:cs typeface="仿宋" panose="02010609060101010101" charset="-122"/>
              </a:rPr>
              <a:t>。</a:t>
            </a:r>
            <a:endParaRPr lang="zh-CN" altLang="en-US" sz="24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400" b="1">
                <a:latin typeface="仿宋" panose="02010609060101010101" charset="-122"/>
                <a:ea typeface="仿宋" panose="02010609060101010101" charset="-122"/>
                <a:cs typeface="仿宋" panose="02010609060101010101" charset="-122"/>
              </a:rPr>
              <a:t>【注】</a:t>
            </a:r>
            <a:r>
              <a:rPr lang="en-US" altLang="en-US" sz="2400" b="1">
                <a:latin typeface="仿宋" panose="02010609060101010101" charset="-122"/>
                <a:ea typeface="仿宋" panose="02010609060101010101" charset="-122"/>
                <a:cs typeface="仿宋" panose="02010609060101010101" charset="-122"/>
              </a:rPr>
              <a:t>①</a:t>
            </a:r>
            <a:r>
              <a:rPr lang="zh-CN" altLang="en-US" sz="2400" b="1">
                <a:latin typeface="仿宋" panose="02010609060101010101" charset="-122"/>
                <a:ea typeface="仿宋" panose="02010609060101010101" charset="-122"/>
                <a:cs typeface="仿宋" panose="02010609060101010101" charset="-122"/>
              </a:rPr>
              <a:t>作于建炎三年</a:t>
            </a:r>
            <a:r>
              <a:rPr lang="en-US" altLang="zh-CN" sz="2400" b="1">
                <a:latin typeface="仿宋" panose="02010609060101010101" charset="-122"/>
                <a:ea typeface="仿宋" panose="02010609060101010101" charset="-122"/>
                <a:cs typeface="仿宋" panose="02010609060101010101" charset="-122"/>
              </a:rPr>
              <a:t>(1129)</a:t>
            </a:r>
            <a:r>
              <a:rPr lang="zh-CN" altLang="en-US" sz="2400" b="1">
                <a:latin typeface="仿宋" panose="02010609060101010101" charset="-122"/>
                <a:ea typeface="仿宋" panose="02010609060101010101" charset="-122"/>
                <a:cs typeface="仿宋" panose="02010609060101010101" charset="-122"/>
              </a:rPr>
              <a:t>端午，靖康之后宋室南渡，陈与义为避金兵流寓湖南、湖北。</a:t>
            </a:r>
            <a:r>
              <a:rPr lang="en-US" altLang="en-US" sz="2400" b="1">
                <a:latin typeface="仿宋" panose="02010609060101010101" charset="-122"/>
                <a:ea typeface="仿宋" panose="02010609060101010101" charset="-122"/>
                <a:cs typeface="仿宋" panose="02010609060101010101" charset="-122"/>
              </a:rPr>
              <a:t>②</a:t>
            </a:r>
            <a:r>
              <a:rPr lang="zh-CN" altLang="en-US" sz="2400" b="1">
                <a:latin typeface="仿宋" panose="02010609060101010101" charset="-122"/>
                <a:ea typeface="仿宋" panose="02010609060101010101" charset="-122"/>
                <a:cs typeface="仿宋" panose="02010609060101010101" charset="-122"/>
              </a:rPr>
              <a:t>楚词：一作楚辞。</a:t>
            </a:r>
            <a:r>
              <a:rPr lang="en-US" altLang="en-US" sz="2400" b="1">
                <a:latin typeface="仿宋" panose="02010609060101010101" charset="-122"/>
                <a:ea typeface="仿宋" panose="02010609060101010101" charset="-122"/>
                <a:cs typeface="仿宋" panose="02010609060101010101" charset="-122"/>
              </a:rPr>
              <a:t>③</a:t>
            </a:r>
            <a:r>
              <a:rPr lang="zh-CN" altLang="en-US" sz="2400" b="1">
                <a:latin typeface="仿宋" panose="02010609060101010101" charset="-122"/>
                <a:ea typeface="仿宋" panose="02010609060101010101" charset="-122"/>
                <a:cs typeface="仿宋" panose="02010609060101010101" charset="-122"/>
              </a:rPr>
              <a:t>戎葵：花名，即蜀葵，花开五色，似木槿。</a:t>
            </a:r>
            <a:endParaRPr lang="zh-CN" altLang="en-US" sz="2400" b="1">
              <a:latin typeface="仿宋" panose="02010609060101010101" charset="-122"/>
              <a:ea typeface="仿宋" panose="02010609060101010101" charset="-122"/>
              <a:cs typeface="仿宋" panose="02010609060101010101" charset="-122"/>
            </a:endParaRPr>
          </a:p>
        </p:txBody>
      </p:sp>
      <p:sp>
        <p:nvSpPr>
          <p:cNvPr id="6" name="文本框 5"/>
          <p:cNvSpPr txBox="1"/>
          <p:nvPr/>
        </p:nvSpPr>
        <p:spPr>
          <a:xfrm>
            <a:off x="6096635" y="792480"/>
            <a:ext cx="5972810" cy="1334135"/>
          </a:xfrm>
          <a:prstGeom prst="rect">
            <a:avLst/>
          </a:prstGeom>
          <a:ln>
            <a:solidFill>
              <a:schemeClr val="accent1"/>
            </a:solidFill>
          </a:ln>
        </p:spPr>
        <p:txBody>
          <a:bodyPr wrap="square">
            <a:noAutofit/>
          </a:bodyPr>
          <a:p>
            <a:pPr indent="0" fontAlgn="auto">
              <a:lnSpc>
                <a:spcPts val="3480"/>
              </a:lnSpc>
            </a:pP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16.</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与苏轼的</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一尊还酹江月</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相比，本词中词人</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a:latin typeface="仿宋" panose="02010609060101010101" charset="-122"/>
                <a:ea typeface="仿宋" panose="02010609060101010101" charset="-122"/>
                <a:cs typeface="仿宋" panose="02010609060101010101" charset="-122"/>
                <a:sym typeface="+mn-ea"/>
              </a:rPr>
              <a:t>试浇桥下水</a:t>
            </a:r>
            <a:r>
              <a:rPr lang="en-US" altLang="zh-CN" sz="2400" b="1">
                <a:latin typeface="仿宋" panose="02010609060101010101" charset="-122"/>
                <a:ea typeface="仿宋" panose="02010609060101010101" charset="-122"/>
                <a:cs typeface="仿宋" panose="02010609060101010101" charset="-122"/>
                <a:sym typeface="+mn-ea"/>
              </a:rPr>
              <a:t>”</a:t>
            </a:r>
            <a:r>
              <a:rPr lang="zh-CN" altLang="en-US" sz="2400" b="1">
                <a:solidFill>
                  <a:srgbClr val="FF0000"/>
                </a:solidFill>
                <a:latin typeface="仿宋" panose="02010609060101010101" charset="-122"/>
                <a:ea typeface="仿宋" panose="02010609060101010101" charset="-122"/>
                <a:cs typeface="仿宋" panose="02010609060101010101" charset="-122"/>
                <a:sym typeface="+mn-ea"/>
              </a:rPr>
              <a:t>用意</a:t>
            </a:r>
            <a:r>
              <a:rPr lang="zh-CN" altLang="en-US" sz="2400" b="1">
                <a:latin typeface="仿宋" panose="02010609060101010101" charset="-122"/>
                <a:ea typeface="仿宋" panose="02010609060101010101" charset="-122"/>
                <a:cs typeface="仿宋" panose="02010609060101010101" charset="-122"/>
                <a:sym typeface="+mn-ea"/>
              </a:rPr>
              <a:t>有何</a:t>
            </a:r>
            <a:r>
              <a:rPr lang="zh-CN" altLang="en-US" sz="2400" b="1">
                <a:solidFill>
                  <a:srgbClr val="FF0000"/>
                </a:solidFill>
                <a:latin typeface="仿宋" panose="02010609060101010101" charset="-122"/>
                <a:ea typeface="仿宋" panose="02010609060101010101" charset="-122"/>
                <a:cs typeface="仿宋" panose="02010609060101010101" charset="-122"/>
                <a:sym typeface="+mn-ea"/>
              </a:rPr>
              <a:t>不同</a:t>
            </a:r>
            <a:r>
              <a:rPr lang="zh-CN" altLang="en-US" sz="2400" b="1">
                <a:latin typeface="仿宋" panose="02010609060101010101" charset="-122"/>
                <a:ea typeface="仿宋" panose="02010609060101010101" charset="-122"/>
                <a:cs typeface="仿宋" panose="02010609060101010101" charset="-122"/>
                <a:sym typeface="+mn-ea"/>
              </a:rPr>
              <a:t>？请简要分析。</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6</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分）</a:t>
            </a: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nvSpPr>
        <p:spPr>
          <a:xfrm>
            <a:off x="5998845" y="2374900"/>
            <a:ext cx="6197600" cy="4389120"/>
          </a:xfrm>
          <a:prstGeom prst="rect">
            <a:avLst/>
          </a:prstGeom>
          <a:ln>
            <a:solidFill>
              <a:schemeClr val="accent1"/>
            </a:solidFill>
          </a:ln>
        </p:spPr>
        <p:txBody>
          <a:bodyPr wrap="square">
            <a:noAutofit/>
          </a:bodyPr>
          <a:p>
            <a:pPr indent="0" fontAlgn="auto">
              <a:lnSpc>
                <a:spcPts val="3480"/>
              </a:lnSpc>
            </a:pPr>
            <a:r>
              <a:rPr lang="zh-CN" sz="2400" dirty="0">
                <a:solidFill>
                  <a:srgbClr val="000000"/>
                </a:solidFill>
                <a:ea typeface="黑体" panose="02010609060101010101" charset="-122"/>
                <a:sym typeface="+mn-ea"/>
              </a:rPr>
              <a:t>【参考答案】</a:t>
            </a:r>
            <a:r>
              <a:rPr lang="en-US"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①</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一尊还酹江月</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表达出苏轼从自身的失意中解脱出来的旷达、洒脱的情怀。</a:t>
            </a:r>
            <a:r>
              <a:rPr lang="en-US"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②</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试浇桥下水</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表达出词人对屈原的凭吊</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对时光流逝、壮志难酬的感慨</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以及对身世漂泊的深沉感慨</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抒发了真挚强烈的报国情怀。</a:t>
            </a: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分析：</a:t>
            </a:r>
            <a:r>
              <a:rPr lang="zh-CN" altLang="en-US" sz="1600" b="1" i="0">
                <a:solidFill>
                  <a:srgbClr val="FF0000"/>
                </a:solidFill>
                <a:latin typeface="楷体" panose="02010609060101010101" charset="-122"/>
                <a:ea typeface="楷体" panose="02010609060101010101" charset="-122"/>
                <a:cs typeface="楷体" panose="02010609060101010101" charset="-122"/>
                <a:sym typeface="+mn-ea"/>
              </a:rPr>
              <a:t>本题是一道比较鉴赏题。抓关键词</a:t>
            </a:r>
            <a:r>
              <a:rPr lang="en-US" altLang="zh-CN" sz="1600" b="1" i="0">
                <a:solidFill>
                  <a:srgbClr val="FF0000"/>
                </a:solidFill>
                <a:latin typeface="楷体" panose="02010609060101010101" charset="-122"/>
                <a:ea typeface="楷体" panose="02010609060101010101" charset="-122"/>
                <a:cs typeface="楷体" panose="02010609060101010101" charset="-122"/>
                <a:sym typeface="+mn-ea"/>
              </a:rPr>
              <a:t>,</a:t>
            </a:r>
            <a:r>
              <a:rPr lang="zh-CN" altLang="en-US" sz="1600" b="1" i="0">
                <a:solidFill>
                  <a:srgbClr val="FF0000"/>
                </a:solidFill>
                <a:latin typeface="楷体" panose="02010609060101010101" charset="-122"/>
                <a:ea typeface="楷体" panose="02010609060101010101" charset="-122"/>
                <a:cs typeface="楷体" panose="02010609060101010101" charset="-122"/>
                <a:sym typeface="+mn-ea"/>
              </a:rPr>
              <a:t>分析作者产生这种感情的原因。两诗都是以酒洒江</a:t>
            </a:r>
            <a:r>
              <a:rPr lang="en-US" altLang="zh-CN" sz="1600" b="1" i="0">
                <a:solidFill>
                  <a:srgbClr val="FF0000"/>
                </a:solidFill>
                <a:latin typeface="楷体" panose="02010609060101010101" charset="-122"/>
                <a:ea typeface="楷体" panose="02010609060101010101" charset="-122"/>
                <a:cs typeface="楷体" panose="02010609060101010101" charset="-122"/>
                <a:sym typeface="+mn-ea"/>
              </a:rPr>
              <a:t>,</a:t>
            </a:r>
            <a:r>
              <a:rPr lang="zh-CN" altLang="en-US" sz="1600" b="1" i="0">
                <a:solidFill>
                  <a:srgbClr val="FF0000"/>
                </a:solidFill>
                <a:latin typeface="楷体" panose="02010609060101010101" charset="-122"/>
                <a:ea typeface="楷体" panose="02010609060101010101" charset="-122"/>
                <a:cs typeface="楷体" panose="02010609060101010101" charset="-122"/>
                <a:sym typeface="+mn-ea"/>
              </a:rPr>
              <a:t>但由于作者思想感受不同、身世经历不同</a:t>
            </a:r>
            <a:r>
              <a:rPr lang="en-US" altLang="zh-CN" sz="1600" b="1" i="0">
                <a:solidFill>
                  <a:srgbClr val="FF0000"/>
                </a:solidFill>
                <a:latin typeface="楷体" panose="02010609060101010101" charset="-122"/>
                <a:ea typeface="楷体" panose="02010609060101010101" charset="-122"/>
                <a:cs typeface="楷体" panose="02010609060101010101" charset="-122"/>
                <a:sym typeface="+mn-ea"/>
              </a:rPr>
              <a:t>,</a:t>
            </a:r>
            <a:r>
              <a:rPr lang="zh-CN" altLang="en-US" sz="1600" b="1" i="0">
                <a:solidFill>
                  <a:srgbClr val="FF0000"/>
                </a:solidFill>
                <a:latin typeface="楷体" panose="02010609060101010101" charset="-122"/>
                <a:ea typeface="楷体" panose="02010609060101010101" charset="-122"/>
                <a:cs typeface="楷体" panose="02010609060101010101" charset="-122"/>
                <a:sym typeface="+mn-ea"/>
              </a:rPr>
              <a:t>情感也不同。苏轼受儒道佛三家影响</a:t>
            </a:r>
            <a:r>
              <a:rPr lang="en-US" altLang="zh-CN" sz="1600" b="1" i="0">
                <a:solidFill>
                  <a:srgbClr val="FF0000"/>
                </a:solidFill>
                <a:latin typeface="楷体" panose="02010609060101010101" charset="-122"/>
                <a:ea typeface="楷体" panose="02010609060101010101" charset="-122"/>
                <a:cs typeface="楷体" panose="02010609060101010101" charset="-122"/>
                <a:sym typeface="+mn-ea"/>
              </a:rPr>
              <a:t>,</a:t>
            </a:r>
            <a:r>
              <a:rPr lang="zh-CN" altLang="en-US" sz="1600" b="1" i="0">
                <a:solidFill>
                  <a:srgbClr val="FF0000"/>
                </a:solidFill>
                <a:latin typeface="楷体" panose="02010609060101010101" charset="-122"/>
                <a:ea typeface="楷体" panose="02010609060101010101" charset="-122"/>
                <a:cs typeface="楷体" panose="02010609060101010101" charset="-122"/>
                <a:sym typeface="+mn-ea"/>
              </a:rPr>
              <a:t>比较豁达。本词是陈与义流寓湖南湖北时所作</a:t>
            </a:r>
            <a:r>
              <a:rPr lang="en-US" altLang="zh-CN" sz="1600" b="1" i="0">
                <a:solidFill>
                  <a:srgbClr val="FF0000"/>
                </a:solidFill>
                <a:latin typeface="楷体" panose="02010609060101010101" charset="-122"/>
                <a:ea typeface="楷体" panose="02010609060101010101" charset="-122"/>
                <a:cs typeface="楷体" panose="02010609060101010101" charset="-122"/>
                <a:sym typeface="+mn-ea"/>
              </a:rPr>
              <a:t>,</a:t>
            </a:r>
            <a:r>
              <a:rPr lang="zh-CN" altLang="en-US" sz="1600" b="1" i="0">
                <a:solidFill>
                  <a:srgbClr val="FF0000"/>
                </a:solidFill>
                <a:latin typeface="楷体" panose="02010609060101010101" charset="-122"/>
                <a:ea typeface="楷体" panose="02010609060101010101" charset="-122"/>
                <a:cs typeface="楷体" panose="02010609060101010101" charset="-122"/>
                <a:sym typeface="+mn-ea"/>
              </a:rPr>
              <a:t>有凭吊爱国诗人屈原，有感伤自己。</a:t>
            </a:r>
            <a:endParaRPr lang="zh-CN" altLang="en-US" sz="1600" b="1" i="0">
              <a:solidFill>
                <a:srgbClr val="FF0000"/>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endParaRPr lang="zh-CN" altLang="en-US" sz="1600" b="1" i="0">
              <a:solidFill>
                <a:srgbClr val="FF0000"/>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checkerboard(across)">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heckerboard(across)">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9" grpId="0" animBg="1"/>
      <p:bldP spid="29" grpId="1" animBg="1"/>
      <p:bldP spid="2" grpId="0" animBg="1"/>
      <p:bldP spid="2" grpId="1" animBg="1"/>
      <p:bldP spid="8" grpId="0" animBg="1"/>
      <p:bldP spid="8" grpId="1" animBg="1"/>
      <p:bldP spid="6" grpId="0" animBg="1"/>
      <p:bldP spid="6" grpId="1" animBg="1"/>
      <p:bldP spid="3" grpId="0" animBg="1"/>
      <p:bldP spid="3" grpId="1"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1"/>
            </p:custDataLst>
          </p:nvPr>
        </p:nvSpPr>
        <p:spPr>
          <a:xfrm>
            <a:off x="2695575" y="211455"/>
            <a:ext cx="1026160" cy="580390"/>
          </a:xfrm>
          <a:prstGeom prst="rect">
            <a:avLst/>
          </a:prstGeom>
          <a:solidFill>
            <a:schemeClr val="accent1">
              <a:lumMod val="20000"/>
              <a:lumOff val="80000"/>
            </a:schemeClr>
          </a:solidFill>
        </p:spPr>
        <p:txBody>
          <a:bodyPr wrap="square" rtlCol="0">
            <a:noAutofit/>
          </a:bodyPr>
          <a:p>
            <a:r>
              <a:rPr lang="zh-CN" altLang="en-US"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文</a:t>
            </a:r>
            <a:r>
              <a:rPr lang="en-US" altLang="zh-CN"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 </a:t>
            </a:r>
            <a:r>
              <a:rPr lang="zh-CN" altLang="en-US"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本</a:t>
            </a:r>
            <a:endParaRPr lang="zh-CN" altLang="en-US"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endParaRPr>
          </a:p>
        </p:txBody>
      </p:sp>
      <p:sp>
        <p:nvSpPr>
          <p:cNvPr id="8" name="文本框 7"/>
          <p:cNvSpPr txBox="1"/>
          <p:nvPr>
            <p:custDataLst>
              <p:tags r:id="rId2"/>
            </p:custDataLst>
          </p:nvPr>
        </p:nvSpPr>
        <p:spPr>
          <a:xfrm>
            <a:off x="6860540" y="67310"/>
            <a:ext cx="1636395" cy="614045"/>
          </a:xfrm>
          <a:prstGeom prst="rect">
            <a:avLst/>
          </a:prstGeom>
          <a:solidFill>
            <a:schemeClr val="accent1">
              <a:lumMod val="20000"/>
              <a:lumOff val="80000"/>
            </a:schemeClr>
          </a:solidFill>
        </p:spPr>
        <p:txBody>
          <a:bodyPr wrap="square" rtlCol="0">
            <a:noAutofit/>
          </a:bodyPr>
          <a:p>
            <a:pPr algn="ctr"/>
            <a:r>
              <a:rPr lang="zh-CN" sz="2000" noProof="0" dirty="0">
                <a:ln>
                  <a:noFill/>
                </a:ln>
                <a:solidFill>
                  <a:srgbClr val="FF0000"/>
                </a:solidFill>
                <a:effectLst/>
                <a:uLnTx/>
                <a:uFillTx/>
                <a:latin typeface="汉仪雅酷黑 65W" panose="020B0604020202020204" charset="-122"/>
                <a:ea typeface="汉仪雅酷黑 65W" panose="020B0604020202020204" charset="-122"/>
                <a:cs typeface="思源黑体 CN Light" charset="-122"/>
                <a:sym typeface="方正悠黑体" charset="-122"/>
              </a:rPr>
              <a:t>变式训练</a:t>
            </a:r>
            <a:endParaRPr lang="zh-CN" sz="2000" noProof="0" dirty="0">
              <a:ln>
                <a:noFill/>
              </a:ln>
              <a:solidFill>
                <a:srgbClr val="FF0000"/>
              </a:solidFill>
              <a:effectLst/>
              <a:uLnTx/>
              <a:uFillTx/>
              <a:latin typeface="汉仪雅酷黑 65W" panose="020B0604020202020204" charset="-122"/>
              <a:ea typeface="汉仪雅酷黑 65W" panose="020B0604020202020204" charset="-122"/>
              <a:cs typeface="思源黑体 CN Light" charset="-122"/>
              <a:sym typeface="方正悠黑体" charset="-122"/>
            </a:endParaRPr>
          </a:p>
        </p:txBody>
      </p:sp>
      <p:sp>
        <p:nvSpPr>
          <p:cNvPr id="5" name="文本框 4"/>
          <p:cNvSpPr txBox="1"/>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111125" y="792480"/>
            <a:ext cx="5694680" cy="5972175"/>
          </a:xfrm>
          <a:prstGeom prst="rect">
            <a:avLst/>
          </a:prstGeom>
          <a:ln>
            <a:solidFill>
              <a:schemeClr val="accent1"/>
            </a:solidFill>
          </a:ln>
        </p:spPr>
        <p:txBody>
          <a:bodyPr wrap="square">
            <a:noAutofit/>
          </a:bodyPr>
          <a:p>
            <a:pPr indent="0" algn="ctr" defTabSz="266700" fontAlgn="auto">
              <a:lnSpc>
                <a:spcPct val="135000"/>
              </a:lnSpc>
              <a:spcBef>
                <a:spcPts val="0"/>
              </a:spcBef>
              <a:spcAft>
                <a:spcPts val="0"/>
              </a:spcAft>
            </a:pPr>
            <a:r>
              <a:rPr lang="zh-CN" altLang="en-US" sz="2200" b="1">
                <a:latin typeface="仿宋" panose="02010609060101010101" charset="-122"/>
                <a:ea typeface="仿宋" panose="02010609060101010101" charset="-122"/>
                <a:cs typeface="仿宋" panose="02010609060101010101" charset="-122"/>
              </a:rPr>
              <a:t>阅读下面这首宋词，完成</a:t>
            </a:r>
            <a:r>
              <a:rPr lang="en-US" altLang="zh-CN" sz="2200" b="1">
                <a:latin typeface="仿宋" panose="02010609060101010101" charset="-122"/>
                <a:ea typeface="仿宋" panose="02010609060101010101" charset="-122"/>
                <a:cs typeface="仿宋" panose="02010609060101010101" charset="-122"/>
              </a:rPr>
              <a:t>15</a:t>
            </a:r>
            <a:r>
              <a:rPr lang="zh-CN" altLang="en-US" sz="2200" b="1">
                <a:latin typeface="仿宋" panose="02010609060101010101" charset="-122"/>
                <a:ea typeface="仿宋" panose="02010609060101010101" charset="-122"/>
                <a:cs typeface="仿宋" panose="02010609060101010101" charset="-122"/>
              </a:rPr>
              <a:t>～</a:t>
            </a:r>
            <a:r>
              <a:rPr lang="en-US" altLang="zh-CN" sz="2200" b="1">
                <a:latin typeface="仿宋" panose="02010609060101010101" charset="-122"/>
                <a:ea typeface="仿宋" panose="02010609060101010101" charset="-122"/>
                <a:cs typeface="仿宋" panose="02010609060101010101" charset="-122"/>
              </a:rPr>
              <a:t>16</a:t>
            </a:r>
            <a:r>
              <a:rPr lang="zh-CN" altLang="en-US" sz="2200" b="1">
                <a:latin typeface="仿宋" panose="02010609060101010101" charset="-122"/>
                <a:ea typeface="仿宋" panose="02010609060101010101" charset="-122"/>
                <a:cs typeface="仿宋" panose="02010609060101010101" charset="-122"/>
              </a:rPr>
              <a:t>题。</a:t>
            </a: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400" b="1">
                <a:latin typeface="仿宋" panose="02010609060101010101" charset="-122"/>
                <a:ea typeface="仿宋" panose="02010609060101010101" charset="-122"/>
                <a:cs typeface="仿宋" panose="02010609060101010101" charset="-122"/>
              </a:rPr>
              <a:t>临江仙</a:t>
            </a:r>
            <a:r>
              <a:rPr lang="en-US" altLang="en-US" sz="2400" b="1">
                <a:latin typeface="仿宋" panose="02010609060101010101" charset="-122"/>
                <a:ea typeface="仿宋" panose="02010609060101010101" charset="-122"/>
                <a:cs typeface="仿宋" panose="02010609060101010101" charset="-122"/>
              </a:rPr>
              <a:t>①</a:t>
            </a:r>
            <a:endParaRPr lang="en-US" altLang="en-US" sz="24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400" b="1">
                <a:latin typeface="仿宋" panose="02010609060101010101" charset="-122"/>
                <a:ea typeface="仿宋" panose="02010609060101010101" charset="-122"/>
                <a:cs typeface="仿宋" panose="02010609060101010101" charset="-122"/>
              </a:rPr>
              <a:t>陈与义</a:t>
            </a:r>
            <a:endParaRPr lang="zh-CN" altLang="en-US" sz="24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en-US" altLang="zh-CN" sz="2400" b="1">
                <a:latin typeface="仿宋" panose="02010609060101010101" charset="-122"/>
                <a:ea typeface="仿宋" panose="02010609060101010101" charset="-122"/>
                <a:cs typeface="仿宋" panose="02010609060101010101" charset="-122"/>
              </a:rPr>
              <a:t> </a:t>
            </a:r>
            <a:r>
              <a:rPr lang="zh-CN" altLang="en-US" sz="2400" b="1">
                <a:solidFill>
                  <a:schemeClr val="tx1"/>
                </a:solidFill>
                <a:latin typeface="仿宋" panose="02010609060101010101" charset="-122"/>
                <a:ea typeface="仿宋" panose="02010609060101010101" charset="-122"/>
                <a:cs typeface="仿宋" panose="02010609060101010101" charset="-122"/>
              </a:rPr>
              <a:t>高咏楚词</a:t>
            </a:r>
            <a:r>
              <a:rPr lang="en-US" altLang="en-US" sz="2400" b="1">
                <a:solidFill>
                  <a:schemeClr val="tx1"/>
                </a:solidFill>
                <a:latin typeface="仿宋" panose="02010609060101010101" charset="-122"/>
                <a:ea typeface="仿宋" panose="02010609060101010101" charset="-122"/>
                <a:cs typeface="仿宋" panose="02010609060101010101" charset="-122"/>
              </a:rPr>
              <a:t>②</a:t>
            </a:r>
            <a:r>
              <a:rPr lang="zh-CN" altLang="en-US" sz="2400" b="1">
                <a:solidFill>
                  <a:schemeClr val="tx1"/>
                </a:solidFill>
                <a:latin typeface="仿宋" panose="02010609060101010101" charset="-122"/>
                <a:ea typeface="仿宋" panose="02010609060101010101" charset="-122"/>
                <a:cs typeface="仿宋" panose="02010609060101010101" charset="-122"/>
              </a:rPr>
              <a:t>酬午日，</a:t>
            </a:r>
            <a:r>
              <a:rPr lang="zh-CN" altLang="en-US" sz="2400" b="1">
                <a:solidFill>
                  <a:srgbClr val="FF0000"/>
                </a:solidFill>
                <a:latin typeface="仿宋" panose="02010609060101010101" charset="-122"/>
                <a:ea typeface="仿宋" panose="02010609060101010101" charset="-122"/>
                <a:cs typeface="仿宋" panose="02010609060101010101" charset="-122"/>
              </a:rPr>
              <a:t>天涯节序匆匆</a:t>
            </a:r>
            <a:r>
              <a:rPr lang="zh-CN" altLang="en-US" sz="2400" b="1">
                <a:solidFill>
                  <a:schemeClr val="tx1"/>
                </a:solidFill>
                <a:latin typeface="仿宋" panose="02010609060101010101" charset="-122"/>
                <a:ea typeface="仿宋" panose="02010609060101010101" charset="-122"/>
                <a:cs typeface="仿宋" panose="02010609060101010101" charset="-122"/>
              </a:rPr>
              <a:t>。榴花不似舞裙红。无人知此意，歌罢满帘风。</a:t>
            </a:r>
            <a:endParaRPr lang="zh-CN" altLang="en-US" sz="2400" b="1">
              <a:solidFill>
                <a:schemeClr val="tx1"/>
              </a:solidFill>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en-US" altLang="zh-CN" sz="2400" b="1">
                <a:solidFill>
                  <a:schemeClr val="tx1"/>
                </a:solidFill>
                <a:latin typeface="仿宋" panose="02010609060101010101" charset="-122"/>
                <a:ea typeface="仿宋" panose="02010609060101010101" charset="-122"/>
                <a:cs typeface="仿宋" panose="02010609060101010101" charset="-122"/>
              </a:rPr>
              <a:t> </a:t>
            </a:r>
            <a:r>
              <a:rPr lang="zh-CN" altLang="en-US" sz="2400" b="1">
                <a:solidFill>
                  <a:schemeClr val="tx1"/>
                </a:solidFill>
                <a:latin typeface="仿宋" panose="02010609060101010101" charset="-122"/>
                <a:ea typeface="仿宋" panose="02010609060101010101" charset="-122"/>
                <a:cs typeface="仿宋" panose="02010609060101010101" charset="-122"/>
              </a:rPr>
              <a:t>万事一身伤老矣，戎葵</a:t>
            </a:r>
            <a:r>
              <a:rPr lang="en-US" altLang="en-US" sz="2400" b="1">
                <a:solidFill>
                  <a:schemeClr val="tx1"/>
                </a:solidFill>
                <a:latin typeface="仿宋" panose="02010609060101010101" charset="-122"/>
                <a:ea typeface="仿宋" panose="02010609060101010101" charset="-122"/>
                <a:cs typeface="仿宋" panose="02010609060101010101" charset="-122"/>
              </a:rPr>
              <a:t>③</a:t>
            </a:r>
            <a:r>
              <a:rPr lang="zh-CN" altLang="en-US" sz="2400" b="1">
                <a:solidFill>
                  <a:schemeClr val="tx1"/>
                </a:solidFill>
                <a:latin typeface="仿宋" panose="02010609060101010101" charset="-122"/>
                <a:ea typeface="仿宋" panose="02010609060101010101" charset="-122"/>
                <a:cs typeface="仿宋" panose="02010609060101010101" charset="-122"/>
              </a:rPr>
              <a:t>凝笑墙东。酒杯深浅去年同。试浇桥下水，今夕到湘中</a:t>
            </a:r>
            <a:r>
              <a:rPr lang="zh-CN" altLang="en-US" sz="2400" b="1">
                <a:latin typeface="仿宋" panose="02010609060101010101" charset="-122"/>
                <a:ea typeface="仿宋" panose="02010609060101010101" charset="-122"/>
                <a:cs typeface="仿宋" panose="02010609060101010101" charset="-122"/>
              </a:rPr>
              <a:t>。</a:t>
            </a:r>
            <a:endParaRPr lang="zh-CN" altLang="en-US" sz="24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400" b="1">
                <a:latin typeface="仿宋" panose="02010609060101010101" charset="-122"/>
                <a:ea typeface="仿宋" panose="02010609060101010101" charset="-122"/>
                <a:cs typeface="仿宋" panose="02010609060101010101" charset="-122"/>
              </a:rPr>
              <a:t>【注】</a:t>
            </a:r>
            <a:r>
              <a:rPr lang="en-US" altLang="en-US" sz="2400" b="1">
                <a:latin typeface="仿宋" panose="02010609060101010101" charset="-122"/>
                <a:ea typeface="仿宋" panose="02010609060101010101" charset="-122"/>
                <a:cs typeface="仿宋" panose="02010609060101010101" charset="-122"/>
              </a:rPr>
              <a:t>①</a:t>
            </a:r>
            <a:r>
              <a:rPr lang="zh-CN" altLang="en-US" sz="2400" b="1">
                <a:latin typeface="仿宋" panose="02010609060101010101" charset="-122"/>
                <a:ea typeface="仿宋" panose="02010609060101010101" charset="-122"/>
                <a:cs typeface="仿宋" panose="02010609060101010101" charset="-122"/>
              </a:rPr>
              <a:t>作于建炎三年</a:t>
            </a:r>
            <a:r>
              <a:rPr lang="en-US" altLang="zh-CN" sz="2400" b="1">
                <a:latin typeface="仿宋" panose="02010609060101010101" charset="-122"/>
                <a:ea typeface="仿宋" panose="02010609060101010101" charset="-122"/>
                <a:cs typeface="仿宋" panose="02010609060101010101" charset="-122"/>
              </a:rPr>
              <a:t>(1129)</a:t>
            </a:r>
            <a:r>
              <a:rPr lang="zh-CN" altLang="en-US" sz="2400" b="1">
                <a:latin typeface="仿宋" panose="02010609060101010101" charset="-122"/>
                <a:ea typeface="仿宋" panose="02010609060101010101" charset="-122"/>
                <a:cs typeface="仿宋" panose="02010609060101010101" charset="-122"/>
              </a:rPr>
              <a:t>端午，靖康之后宋室南渡，陈与义为避金兵流寓湖南、湖北。</a:t>
            </a:r>
            <a:r>
              <a:rPr lang="en-US" altLang="en-US" sz="2400" b="1">
                <a:latin typeface="仿宋" panose="02010609060101010101" charset="-122"/>
                <a:ea typeface="仿宋" panose="02010609060101010101" charset="-122"/>
                <a:cs typeface="仿宋" panose="02010609060101010101" charset="-122"/>
              </a:rPr>
              <a:t>②</a:t>
            </a:r>
            <a:r>
              <a:rPr lang="zh-CN" altLang="en-US" sz="2400" b="1">
                <a:latin typeface="仿宋" panose="02010609060101010101" charset="-122"/>
                <a:ea typeface="仿宋" panose="02010609060101010101" charset="-122"/>
                <a:cs typeface="仿宋" panose="02010609060101010101" charset="-122"/>
              </a:rPr>
              <a:t>楚词：一作楚辞。</a:t>
            </a:r>
            <a:r>
              <a:rPr lang="en-US" altLang="en-US" sz="2400" b="1">
                <a:latin typeface="仿宋" panose="02010609060101010101" charset="-122"/>
                <a:ea typeface="仿宋" panose="02010609060101010101" charset="-122"/>
                <a:cs typeface="仿宋" panose="02010609060101010101" charset="-122"/>
              </a:rPr>
              <a:t>③</a:t>
            </a:r>
            <a:r>
              <a:rPr lang="zh-CN" altLang="en-US" sz="2400" b="1">
                <a:latin typeface="仿宋" panose="02010609060101010101" charset="-122"/>
                <a:ea typeface="仿宋" panose="02010609060101010101" charset="-122"/>
                <a:cs typeface="仿宋" panose="02010609060101010101" charset="-122"/>
              </a:rPr>
              <a:t>戎葵：花名，即蜀葵，花开五色，似木槿。</a:t>
            </a:r>
            <a:endParaRPr lang="zh-CN" altLang="en-US" sz="2400" b="1">
              <a:latin typeface="仿宋" panose="02010609060101010101" charset="-122"/>
              <a:ea typeface="仿宋" panose="02010609060101010101" charset="-122"/>
              <a:cs typeface="仿宋" panose="02010609060101010101" charset="-122"/>
            </a:endParaRPr>
          </a:p>
        </p:txBody>
      </p:sp>
      <p:sp>
        <p:nvSpPr>
          <p:cNvPr id="6" name="文本框 5"/>
          <p:cNvSpPr txBox="1"/>
          <p:nvPr/>
        </p:nvSpPr>
        <p:spPr>
          <a:xfrm>
            <a:off x="5998210" y="792480"/>
            <a:ext cx="6071235" cy="1439545"/>
          </a:xfrm>
          <a:prstGeom prst="rect">
            <a:avLst/>
          </a:prstGeom>
          <a:ln>
            <a:solidFill>
              <a:schemeClr val="accent1"/>
            </a:solidFill>
          </a:ln>
        </p:spPr>
        <p:txBody>
          <a:bodyPr wrap="square">
            <a:noAutofit/>
          </a:bodyPr>
          <a:p>
            <a:pPr indent="0" fontAlgn="auto">
              <a:lnSpc>
                <a:spcPts val="3480"/>
              </a:lnSpc>
            </a:pPr>
            <a:r>
              <a:rPr lang="en-US" altLang="zh-CN" sz="20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16.</a:t>
            </a:r>
            <a:r>
              <a:rPr lang="zh-CN" altLang="en-US" sz="20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词的下阕</a:t>
            </a:r>
            <a:r>
              <a:rPr lang="en-US" altLang="zh-CN" sz="20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0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万事一身伤老矣</a:t>
            </a:r>
            <a:r>
              <a:rPr lang="en-US" altLang="zh-CN" sz="20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0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一句与辛弃疾《永遇乐</a:t>
            </a:r>
            <a:r>
              <a:rPr lang="en-US" altLang="zh-CN" sz="20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0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京口北固亭怀古》中的</a:t>
            </a:r>
            <a:r>
              <a:rPr lang="en-US" altLang="zh-CN" sz="20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0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凭谁问</a:t>
            </a:r>
            <a:r>
              <a:rPr lang="en-US" altLang="zh-CN" sz="20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0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廉颇老矣，尚能饭否</a:t>
            </a:r>
            <a:r>
              <a:rPr lang="en-US" altLang="zh-CN" sz="20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0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表达的情感有何异同</a:t>
            </a:r>
            <a:r>
              <a:rPr lang="en-US" altLang="zh-CN" sz="20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0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请简要分析。</a:t>
            </a:r>
            <a:r>
              <a:rPr lang="en-US" altLang="zh-CN" sz="20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(6</a:t>
            </a:r>
            <a:r>
              <a:rPr lang="zh-CN" altLang="en-US" sz="20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分</a:t>
            </a:r>
            <a:r>
              <a:rPr lang="en-US" altLang="zh-CN" sz="20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endParaRPr lang="zh-CN" altLang="en-US" sz="20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nvSpPr>
        <p:spPr>
          <a:xfrm>
            <a:off x="5805170" y="2232025"/>
            <a:ext cx="6391275" cy="4531995"/>
          </a:xfrm>
          <a:prstGeom prst="rect">
            <a:avLst/>
          </a:prstGeom>
          <a:ln>
            <a:solidFill>
              <a:schemeClr val="accent1"/>
            </a:solidFill>
          </a:ln>
        </p:spPr>
        <p:txBody>
          <a:bodyPr wrap="square">
            <a:noAutofit/>
          </a:bodyPr>
          <a:p>
            <a:pPr indent="0" fontAlgn="auto">
              <a:lnSpc>
                <a:spcPts val="3480"/>
              </a:lnSpc>
            </a:pPr>
            <a:r>
              <a:rPr lang="zh-CN" sz="2400" dirty="0">
                <a:solidFill>
                  <a:srgbClr val="000000"/>
                </a:solidFill>
                <a:ea typeface="黑体" panose="02010609060101010101" charset="-122"/>
                <a:sym typeface="+mn-ea"/>
              </a:rPr>
              <a:t>【试题分析】</a:t>
            </a:r>
            <a:r>
              <a:rPr lang="en-US" altLang="zh-CN" sz="1600" dirty="0">
                <a:solidFill>
                  <a:srgbClr val="000000"/>
                </a:solidFill>
                <a:ea typeface="黑体" panose="02010609060101010101" charset="-122"/>
                <a:sym typeface="+mn-ea"/>
              </a:rPr>
              <a:t>“</a:t>
            </a:r>
            <a:r>
              <a:rPr lang="zh-CN" altLang="en-US" sz="1600" dirty="0">
                <a:solidFill>
                  <a:srgbClr val="000000"/>
                </a:solidFill>
                <a:ea typeface="黑体" panose="02010609060101010101" charset="-122"/>
                <a:sym typeface="+mn-ea"/>
              </a:rPr>
              <a:t>万事一身伤老矣</a:t>
            </a:r>
            <a:r>
              <a:rPr lang="en-US" altLang="zh-CN" sz="1600" dirty="0">
                <a:solidFill>
                  <a:srgbClr val="000000"/>
                </a:solidFill>
                <a:ea typeface="黑体" panose="02010609060101010101" charset="-122"/>
                <a:sym typeface="+mn-ea"/>
              </a:rPr>
              <a:t>”</a:t>
            </a:r>
            <a:r>
              <a:rPr lang="zh-CN" altLang="en-US" sz="1600" dirty="0">
                <a:solidFill>
                  <a:srgbClr val="000000"/>
                </a:solidFill>
                <a:ea typeface="黑体" panose="02010609060101010101" charset="-122"/>
                <a:sym typeface="+mn-ea"/>
              </a:rPr>
              <a:t>意思是</a:t>
            </a:r>
            <a:r>
              <a:rPr lang="en-US" altLang="zh-CN" sz="1600" dirty="0">
                <a:solidFill>
                  <a:srgbClr val="000000"/>
                </a:solidFill>
                <a:ea typeface="黑体" panose="02010609060101010101" charset="-122"/>
                <a:sym typeface="+mn-ea"/>
              </a:rPr>
              <a:t>“</a:t>
            </a:r>
            <a:r>
              <a:rPr lang="zh-CN" altLang="en-US" sz="1600" dirty="0">
                <a:solidFill>
                  <a:srgbClr val="000000"/>
                </a:solidFill>
                <a:ea typeface="黑体" panose="02010609060101010101" charset="-122"/>
                <a:sym typeface="+mn-ea"/>
              </a:rPr>
              <a:t>万事在如今</a:t>
            </a:r>
            <a:r>
              <a:rPr lang="en-US" altLang="zh-CN" sz="1600" dirty="0">
                <a:solidFill>
                  <a:srgbClr val="000000"/>
                </a:solidFill>
                <a:ea typeface="黑体" panose="02010609060101010101" charset="-122"/>
                <a:sym typeface="+mn-ea"/>
              </a:rPr>
              <a:t>,</a:t>
            </a:r>
            <a:r>
              <a:rPr lang="zh-CN" altLang="en-US" sz="1600" dirty="0">
                <a:solidFill>
                  <a:srgbClr val="000000"/>
                </a:solidFill>
                <a:ea typeface="黑体" panose="02010609060101010101" charset="-122"/>
                <a:sym typeface="+mn-ea"/>
              </a:rPr>
              <a:t>只是空有一身老病在</a:t>
            </a:r>
            <a:r>
              <a:rPr lang="en-US" altLang="zh-CN" sz="1600" dirty="0">
                <a:solidFill>
                  <a:srgbClr val="000000"/>
                </a:solidFill>
                <a:ea typeface="黑体" panose="02010609060101010101" charset="-122"/>
                <a:sym typeface="+mn-ea"/>
              </a:rPr>
              <a:t>”</a:t>
            </a:r>
            <a:r>
              <a:rPr lang="zh-CN" altLang="en-US" sz="1600" dirty="0">
                <a:solidFill>
                  <a:srgbClr val="000000"/>
                </a:solidFill>
                <a:ea typeface="黑体" panose="02010609060101010101" charset="-122"/>
                <a:sym typeface="+mn-ea"/>
              </a:rPr>
              <a:t>。这一声长叹，</a:t>
            </a:r>
            <a:r>
              <a:rPr lang="zh-CN" altLang="en-US" sz="1600" dirty="0">
                <a:solidFill>
                  <a:srgbClr val="FF0000"/>
                </a:solidFill>
                <a:ea typeface="黑体" panose="02010609060101010101" charset="-122"/>
                <a:sym typeface="+mn-ea"/>
              </a:rPr>
              <a:t>包含了作者对家国离乱、个人身世的多少感慨之情</a:t>
            </a:r>
            <a:r>
              <a:rPr lang="en-US" altLang="zh-CN" sz="1600" dirty="0">
                <a:solidFill>
                  <a:srgbClr val="FF0000"/>
                </a:solidFill>
                <a:ea typeface="黑体" panose="02010609060101010101" charset="-122"/>
                <a:sym typeface="+mn-ea"/>
              </a:rPr>
              <a:t>!</a:t>
            </a:r>
            <a:r>
              <a:rPr lang="zh-CN" altLang="en-US" sz="1600" dirty="0">
                <a:solidFill>
                  <a:srgbClr val="FF0000"/>
                </a:solidFill>
                <a:ea typeface="黑体" panose="02010609060101010101" charset="-122"/>
                <a:sym typeface="+mn-ea"/>
              </a:rPr>
              <a:t>人老了</a:t>
            </a:r>
            <a:r>
              <a:rPr lang="en-US" altLang="zh-CN" sz="1600" dirty="0">
                <a:solidFill>
                  <a:srgbClr val="FF0000"/>
                </a:solidFill>
                <a:ea typeface="黑体" panose="02010609060101010101" charset="-122"/>
                <a:sym typeface="+mn-ea"/>
              </a:rPr>
              <a:t>,</a:t>
            </a:r>
            <a:r>
              <a:rPr lang="zh-CN" altLang="en-US" sz="1600" dirty="0">
                <a:solidFill>
                  <a:srgbClr val="FF0000"/>
                </a:solidFill>
                <a:ea typeface="黑体" panose="02010609060101010101" charset="-122"/>
                <a:sym typeface="+mn-ea"/>
              </a:rPr>
              <a:t>一切欢娱都已成往事</a:t>
            </a:r>
            <a:r>
              <a:rPr lang="zh-CN" altLang="en-US" sz="1600" dirty="0">
                <a:solidFill>
                  <a:srgbClr val="000000"/>
                </a:solidFill>
                <a:ea typeface="黑体" panose="02010609060101010101" charset="-122"/>
                <a:sym typeface="+mn-ea"/>
              </a:rPr>
              <a:t>。</a:t>
            </a:r>
            <a:r>
              <a:rPr lang="en-US" altLang="zh-CN" sz="1600" dirty="0">
                <a:solidFill>
                  <a:srgbClr val="000000"/>
                </a:solidFill>
                <a:ea typeface="黑体" panose="02010609060101010101" charset="-122"/>
                <a:sym typeface="+mn-ea"/>
              </a:rPr>
              <a:t>“</a:t>
            </a:r>
            <a:r>
              <a:rPr lang="zh-CN" altLang="en-US" sz="1600" dirty="0">
                <a:solidFill>
                  <a:srgbClr val="000000"/>
                </a:solidFill>
                <a:ea typeface="黑体" panose="02010609060101010101" charset="-122"/>
                <a:sym typeface="+mn-ea"/>
              </a:rPr>
              <a:t>凭谁问</a:t>
            </a:r>
            <a:r>
              <a:rPr lang="en-US" altLang="zh-CN" sz="1600" dirty="0">
                <a:solidFill>
                  <a:srgbClr val="000000"/>
                </a:solidFill>
                <a:ea typeface="黑体" panose="02010609060101010101" charset="-122"/>
                <a:sym typeface="+mn-ea"/>
              </a:rPr>
              <a:t>:</a:t>
            </a:r>
            <a:r>
              <a:rPr lang="zh-CN" altLang="en-US" sz="1600" dirty="0">
                <a:solidFill>
                  <a:srgbClr val="000000"/>
                </a:solidFill>
                <a:ea typeface="黑体" panose="02010609060101010101" charset="-122"/>
                <a:sym typeface="+mn-ea"/>
              </a:rPr>
              <a:t>廉颇老矣，尚能饭否</a:t>
            </a:r>
            <a:r>
              <a:rPr lang="en-US" altLang="zh-CN" sz="1600" dirty="0">
                <a:solidFill>
                  <a:srgbClr val="000000"/>
                </a:solidFill>
                <a:ea typeface="黑体" panose="02010609060101010101" charset="-122"/>
                <a:sym typeface="+mn-ea"/>
              </a:rPr>
              <a:t>”</a:t>
            </a:r>
            <a:r>
              <a:rPr lang="zh-CN" altLang="en-US" sz="1600" dirty="0">
                <a:solidFill>
                  <a:srgbClr val="000000"/>
                </a:solidFill>
                <a:ea typeface="黑体" panose="02010609060101010101" charset="-122"/>
                <a:sym typeface="+mn-ea"/>
              </a:rPr>
              <a:t>意思是</a:t>
            </a:r>
            <a:r>
              <a:rPr lang="en-US" altLang="zh-CN" sz="1600" dirty="0">
                <a:solidFill>
                  <a:srgbClr val="000000"/>
                </a:solidFill>
                <a:ea typeface="黑体" panose="02010609060101010101" charset="-122"/>
                <a:sym typeface="+mn-ea"/>
              </a:rPr>
              <a:t>“</a:t>
            </a:r>
            <a:r>
              <a:rPr lang="zh-CN" altLang="en-US" sz="1600" dirty="0">
                <a:solidFill>
                  <a:srgbClr val="000000"/>
                </a:solidFill>
                <a:ea typeface="黑体" panose="02010609060101010101" charset="-122"/>
                <a:sym typeface="+mn-ea"/>
              </a:rPr>
              <a:t>还有谁会问</a:t>
            </a:r>
            <a:r>
              <a:rPr lang="en-US" altLang="zh-CN" sz="1600" dirty="0">
                <a:solidFill>
                  <a:srgbClr val="000000"/>
                </a:solidFill>
                <a:ea typeface="黑体" panose="02010609060101010101" charset="-122"/>
                <a:sym typeface="+mn-ea"/>
              </a:rPr>
              <a:t>:</a:t>
            </a:r>
            <a:r>
              <a:rPr lang="zh-CN" altLang="en-US" sz="1600" dirty="0">
                <a:solidFill>
                  <a:srgbClr val="000000"/>
                </a:solidFill>
                <a:ea typeface="黑体" panose="02010609060101010101" charset="-122"/>
                <a:sym typeface="+mn-ea"/>
              </a:rPr>
              <a:t>廉颇老了</a:t>
            </a:r>
            <a:r>
              <a:rPr lang="en-US" altLang="zh-CN" sz="1600" dirty="0">
                <a:solidFill>
                  <a:srgbClr val="000000"/>
                </a:solidFill>
                <a:ea typeface="黑体" panose="02010609060101010101" charset="-122"/>
                <a:sym typeface="+mn-ea"/>
              </a:rPr>
              <a:t>,</a:t>
            </a:r>
            <a:r>
              <a:rPr lang="zh-CN" altLang="en-US" sz="1600" dirty="0">
                <a:solidFill>
                  <a:srgbClr val="000000"/>
                </a:solidFill>
                <a:ea typeface="黑体" panose="02010609060101010101" charset="-122"/>
                <a:sym typeface="+mn-ea"/>
              </a:rPr>
              <a:t>饭量还好吗</a:t>
            </a:r>
            <a:r>
              <a:rPr lang="en-US" altLang="zh-CN" sz="1600" dirty="0">
                <a:solidFill>
                  <a:srgbClr val="000000"/>
                </a:solidFill>
                <a:ea typeface="黑体" panose="02010609060101010101" charset="-122"/>
                <a:sym typeface="+mn-ea"/>
              </a:rPr>
              <a:t>”</a:t>
            </a:r>
            <a:r>
              <a:rPr lang="zh-CN" altLang="en-US" sz="1600" dirty="0">
                <a:solidFill>
                  <a:srgbClr val="000000"/>
                </a:solidFill>
                <a:ea typeface="黑体" panose="02010609060101010101" charset="-122"/>
                <a:sym typeface="+mn-ea"/>
              </a:rPr>
              <a:t>。</a:t>
            </a:r>
            <a:r>
              <a:rPr lang="zh-CN" altLang="en-US" sz="1600" dirty="0">
                <a:solidFill>
                  <a:srgbClr val="FF0000"/>
                </a:solidFill>
                <a:ea typeface="黑体" panose="02010609060101010101" charset="-122"/>
                <a:sym typeface="+mn-ea"/>
              </a:rPr>
              <a:t>辛弃疾以廉颇自比，这个典故用得很贴切，内蕴非常丰富</a:t>
            </a:r>
            <a:r>
              <a:rPr lang="en-US" altLang="zh-CN" sz="1600" dirty="0">
                <a:solidFill>
                  <a:srgbClr val="FF0000"/>
                </a:solidFill>
                <a:ea typeface="黑体" panose="02010609060101010101" charset="-122"/>
                <a:sym typeface="+mn-ea"/>
              </a:rPr>
              <a:t>:</a:t>
            </a:r>
            <a:r>
              <a:rPr lang="zh-CN" altLang="en-US" sz="1600" dirty="0">
                <a:solidFill>
                  <a:srgbClr val="FF0000"/>
                </a:solidFill>
                <a:ea typeface="黑体" panose="02010609060101010101" charset="-122"/>
                <a:sym typeface="+mn-ea"/>
              </a:rPr>
              <a:t>一是表白决心，自己和廉颇当年一样</a:t>
            </a:r>
            <a:r>
              <a:rPr lang="en-US" altLang="zh-CN" sz="1600" dirty="0">
                <a:solidFill>
                  <a:srgbClr val="FF0000"/>
                </a:solidFill>
                <a:ea typeface="黑体" panose="02010609060101010101" charset="-122"/>
                <a:sym typeface="+mn-ea"/>
              </a:rPr>
              <a:t>,</a:t>
            </a:r>
            <a:r>
              <a:rPr lang="zh-CN" altLang="en-US" sz="1600" dirty="0">
                <a:solidFill>
                  <a:srgbClr val="FF0000"/>
                </a:solidFill>
                <a:ea typeface="黑体" panose="02010609060101010101" charset="-122"/>
                <a:sym typeface="+mn-ea"/>
              </a:rPr>
              <a:t>对朝廷忠心耿耿</a:t>
            </a:r>
            <a:r>
              <a:rPr lang="zh-CN" altLang="en-US" sz="1600" dirty="0">
                <a:solidFill>
                  <a:srgbClr val="000000"/>
                </a:solidFill>
                <a:ea typeface="黑体" panose="02010609060101010101" charset="-122"/>
                <a:sym typeface="+mn-ea"/>
              </a:rPr>
              <a:t>，只要起用，随时可以奔赴疆场，抗金杀敌</a:t>
            </a:r>
            <a:r>
              <a:rPr lang="en-US" altLang="zh-CN" sz="1600" dirty="0">
                <a:solidFill>
                  <a:srgbClr val="000000"/>
                </a:solidFill>
                <a:ea typeface="黑体" panose="02010609060101010101" charset="-122"/>
                <a:sym typeface="+mn-ea"/>
              </a:rPr>
              <a:t>;</a:t>
            </a:r>
            <a:r>
              <a:rPr lang="zh-CN" altLang="en-US" sz="1600" dirty="0">
                <a:solidFill>
                  <a:srgbClr val="000000"/>
                </a:solidFill>
                <a:ea typeface="黑体" panose="02010609060101010101" charset="-122"/>
                <a:sym typeface="+mn-ea"/>
              </a:rPr>
              <a:t>二是显示能力，自己虽然年老，但仍然和当年的廉颇一样</a:t>
            </a:r>
            <a:r>
              <a:rPr lang="en-US" altLang="zh-CN" sz="1600" dirty="0">
                <a:solidFill>
                  <a:srgbClr val="000000"/>
                </a:solidFill>
                <a:ea typeface="黑体" panose="02010609060101010101" charset="-122"/>
                <a:sym typeface="+mn-ea"/>
              </a:rPr>
              <a:t>,</a:t>
            </a:r>
            <a:r>
              <a:rPr lang="zh-CN" altLang="en-US" sz="1600" dirty="0">
                <a:solidFill>
                  <a:srgbClr val="000000"/>
                </a:solidFill>
                <a:ea typeface="黑体" panose="02010609060101010101" charset="-122"/>
                <a:sym typeface="+mn-ea"/>
              </a:rPr>
              <a:t>老当益壮，勇武不减当年，可以充任北伐主帅</a:t>
            </a:r>
            <a:r>
              <a:rPr lang="en-US" altLang="zh-CN" sz="1600" dirty="0">
                <a:solidFill>
                  <a:srgbClr val="000000"/>
                </a:solidFill>
                <a:ea typeface="黑体" panose="02010609060101010101" charset="-122"/>
                <a:sym typeface="+mn-ea"/>
              </a:rPr>
              <a:t>;</a:t>
            </a:r>
            <a:r>
              <a:rPr lang="zh-CN" altLang="en-US" sz="1600" dirty="0">
                <a:solidFill>
                  <a:srgbClr val="000000"/>
                </a:solidFill>
                <a:ea typeface="黑体" panose="02010609060101010101" charset="-122"/>
                <a:sym typeface="+mn-ea"/>
              </a:rPr>
              <a:t>三是抒写忧虑，廉颇曾为赵国立下赫赫战功，可被奸人所害，落得个背井离乡的下场</a:t>
            </a:r>
            <a:r>
              <a:rPr lang="en-US" altLang="zh-CN" sz="1600" dirty="0">
                <a:solidFill>
                  <a:srgbClr val="000000"/>
                </a:solidFill>
                <a:ea typeface="黑体" panose="02010609060101010101" charset="-122"/>
                <a:sym typeface="+mn-ea"/>
              </a:rPr>
              <a:t>,</a:t>
            </a:r>
            <a:r>
              <a:rPr lang="zh-CN" altLang="en-US" sz="1600" dirty="0">
                <a:solidFill>
                  <a:srgbClr val="000000"/>
                </a:solidFill>
                <a:ea typeface="黑体" panose="02010609060101010101" charset="-122"/>
                <a:sym typeface="+mn-ea"/>
              </a:rPr>
              <a:t>虽愿为国效劳</a:t>
            </a:r>
            <a:r>
              <a:rPr lang="en-US" altLang="zh-CN" sz="1600" dirty="0">
                <a:solidFill>
                  <a:srgbClr val="000000"/>
                </a:solidFill>
                <a:ea typeface="黑体" panose="02010609060101010101" charset="-122"/>
                <a:sym typeface="+mn-ea"/>
              </a:rPr>
              <a:t>,</a:t>
            </a:r>
            <a:r>
              <a:rPr lang="zh-CN" altLang="en-US" sz="1600" dirty="0">
                <a:solidFill>
                  <a:srgbClr val="000000"/>
                </a:solidFill>
                <a:ea typeface="黑体" panose="02010609060101010101" charset="-122"/>
                <a:sym typeface="+mn-ea"/>
              </a:rPr>
              <a:t>却是报国无门。词人以廉颇自况，忧心自己有可能重蹈覆辙，朝廷弃而不用</a:t>
            </a:r>
            <a:r>
              <a:rPr lang="en-US" altLang="zh-CN" sz="1600" dirty="0">
                <a:solidFill>
                  <a:srgbClr val="000000"/>
                </a:solidFill>
                <a:ea typeface="黑体" panose="02010609060101010101" charset="-122"/>
                <a:sym typeface="+mn-ea"/>
              </a:rPr>
              <a:t>,</a:t>
            </a:r>
            <a:r>
              <a:rPr lang="zh-CN" altLang="en-US" sz="1600" dirty="0">
                <a:solidFill>
                  <a:srgbClr val="000000"/>
                </a:solidFill>
                <a:ea typeface="黑体" panose="02010609060101010101" charset="-122"/>
                <a:sym typeface="+mn-ea"/>
              </a:rPr>
              <a:t>用而不信才能无法施展，壮志不能实现。</a:t>
            </a:r>
            <a:endParaRPr lang="zh-CN" altLang="en-US" sz="1600" dirty="0">
              <a:solidFill>
                <a:srgbClr val="000000"/>
              </a:solidFill>
              <a:ea typeface="黑体" panose="02010609060101010101" charset="-122"/>
              <a:sym typeface="+mn-ea"/>
            </a:endParaRPr>
          </a:p>
          <a:p>
            <a:pPr indent="0" fontAlgn="auto">
              <a:lnSpc>
                <a:spcPts val="3480"/>
              </a:lnSpc>
            </a:pPr>
            <a:endParaRPr lang="zh-CN" altLang="en-US" sz="1600" b="1" i="0">
              <a:solidFill>
                <a:srgbClr val="FF0000"/>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ppt_x"/>
                                          </p:val>
                                        </p:tav>
                                        <p:tav tm="100000">
                                          <p:val>
                                            <p:strVal val="#ppt_x"/>
                                          </p:val>
                                        </p:tav>
                                      </p:tavLst>
                                    </p:anim>
                                    <p:anim calcmode="lin" valueType="num">
                                      <p:cBhvr additive="base">
                                        <p:cTn id="1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trips(down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heckerboard(across)">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strips(downLeft)">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9" grpId="0" animBg="1"/>
      <p:bldP spid="29" grpId="1" animBg="1"/>
      <p:bldP spid="2" grpId="0" animBg="1"/>
      <p:bldP spid="2" grpId="1" animBg="1"/>
      <p:bldP spid="8" grpId="0" animBg="1"/>
      <p:bldP spid="8" grpId="1" animBg="1"/>
      <p:bldP spid="6" grpId="0" animBg="1"/>
      <p:bldP spid="6" grpId="1" animBg="1"/>
      <p:bldP spid="3" grpId="0" animBg="1"/>
      <p:bldP spid="3" grpId="1"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1"/>
            </p:custDataLst>
          </p:nvPr>
        </p:nvSpPr>
        <p:spPr>
          <a:xfrm>
            <a:off x="2695575" y="211455"/>
            <a:ext cx="1026160" cy="580390"/>
          </a:xfrm>
          <a:prstGeom prst="rect">
            <a:avLst/>
          </a:prstGeom>
          <a:solidFill>
            <a:schemeClr val="accent1">
              <a:lumMod val="20000"/>
              <a:lumOff val="80000"/>
            </a:schemeClr>
          </a:solidFill>
        </p:spPr>
        <p:txBody>
          <a:bodyPr wrap="square" rtlCol="0">
            <a:noAutofit/>
          </a:bodyPr>
          <a:p>
            <a:r>
              <a:rPr lang="zh-CN" altLang="en-US"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文</a:t>
            </a:r>
            <a:r>
              <a:rPr lang="en-US" altLang="zh-CN"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 </a:t>
            </a:r>
            <a:r>
              <a:rPr lang="zh-CN" altLang="en-US"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本</a:t>
            </a:r>
            <a:endParaRPr lang="zh-CN" altLang="en-US" sz="20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endParaRPr>
          </a:p>
        </p:txBody>
      </p:sp>
      <p:sp>
        <p:nvSpPr>
          <p:cNvPr id="8" name="文本框 7"/>
          <p:cNvSpPr txBox="1"/>
          <p:nvPr>
            <p:custDataLst>
              <p:tags r:id="rId2"/>
            </p:custDataLst>
          </p:nvPr>
        </p:nvSpPr>
        <p:spPr>
          <a:xfrm>
            <a:off x="6860540" y="67310"/>
            <a:ext cx="1636395" cy="614045"/>
          </a:xfrm>
          <a:prstGeom prst="rect">
            <a:avLst/>
          </a:prstGeom>
          <a:solidFill>
            <a:schemeClr val="accent1">
              <a:lumMod val="20000"/>
              <a:lumOff val="80000"/>
            </a:schemeClr>
          </a:solidFill>
        </p:spPr>
        <p:txBody>
          <a:bodyPr wrap="square" rtlCol="0">
            <a:noAutofit/>
          </a:bodyPr>
          <a:p>
            <a:pPr algn="ctr"/>
            <a:r>
              <a:rPr lang="zh-CN" sz="2000" noProof="0" dirty="0">
                <a:ln>
                  <a:noFill/>
                </a:ln>
                <a:solidFill>
                  <a:srgbClr val="FF0000"/>
                </a:solidFill>
                <a:effectLst/>
                <a:uLnTx/>
                <a:uFillTx/>
                <a:latin typeface="汉仪雅酷黑 65W" panose="020B0604020202020204" charset="-122"/>
                <a:ea typeface="汉仪雅酷黑 65W" panose="020B0604020202020204" charset="-122"/>
                <a:cs typeface="思源黑体 CN Light" charset="-122"/>
                <a:sym typeface="方正悠黑体" charset="-122"/>
              </a:rPr>
              <a:t>变式训练</a:t>
            </a:r>
            <a:endParaRPr lang="zh-CN" sz="2000" noProof="0" dirty="0">
              <a:ln>
                <a:noFill/>
              </a:ln>
              <a:solidFill>
                <a:srgbClr val="FF0000"/>
              </a:solidFill>
              <a:effectLst/>
              <a:uLnTx/>
              <a:uFillTx/>
              <a:latin typeface="汉仪雅酷黑 65W" panose="020B0604020202020204" charset="-122"/>
              <a:ea typeface="汉仪雅酷黑 65W" panose="020B0604020202020204" charset="-122"/>
              <a:cs typeface="思源黑体 CN Light" charset="-122"/>
              <a:sym typeface="方正悠黑体" charset="-122"/>
            </a:endParaRPr>
          </a:p>
        </p:txBody>
      </p:sp>
      <p:sp>
        <p:nvSpPr>
          <p:cNvPr id="5" name="文本框 4"/>
          <p:cNvSpPr txBox="1"/>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111125" y="792480"/>
            <a:ext cx="5694680" cy="5972175"/>
          </a:xfrm>
          <a:prstGeom prst="rect">
            <a:avLst/>
          </a:prstGeom>
          <a:ln>
            <a:solidFill>
              <a:schemeClr val="accent1"/>
            </a:solidFill>
          </a:ln>
        </p:spPr>
        <p:txBody>
          <a:bodyPr wrap="square">
            <a:noAutofit/>
          </a:bodyPr>
          <a:p>
            <a:pPr indent="0" algn="ctr" defTabSz="266700" fontAlgn="auto">
              <a:lnSpc>
                <a:spcPct val="135000"/>
              </a:lnSpc>
              <a:spcBef>
                <a:spcPts val="0"/>
              </a:spcBef>
              <a:spcAft>
                <a:spcPts val="0"/>
              </a:spcAft>
            </a:pPr>
            <a:r>
              <a:rPr lang="zh-CN" altLang="en-US" sz="2200" b="1">
                <a:latin typeface="仿宋" panose="02010609060101010101" charset="-122"/>
                <a:ea typeface="仿宋" panose="02010609060101010101" charset="-122"/>
                <a:cs typeface="仿宋" panose="02010609060101010101" charset="-122"/>
              </a:rPr>
              <a:t>阅读下面这首宋词，完成</a:t>
            </a:r>
            <a:r>
              <a:rPr lang="en-US" altLang="zh-CN" sz="2200" b="1">
                <a:latin typeface="仿宋" panose="02010609060101010101" charset="-122"/>
                <a:ea typeface="仿宋" panose="02010609060101010101" charset="-122"/>
                <a:cs typeface="仿宋" panose="02010609060101010101" charset="-122"/>
              </a:rPr>
              <a:t>15</a:t>
            </a:r>
            <a:r>
              <a:rPr lang="zh-CN" altLang="en-US" sz="2200" b="1">
                <a:latin typeface="仿宋" panose="02010609060101010101" charset="-122"/>
                <a:ea typeface="仿宋" panose="02010609060101010101" charset="-122"/>
                <a:cs typeface="仿宋" panose="02010609060101010101" charset="-122"/>
              </a:rPr>
              <a:t>～</a:t>
            </a:r>
            <a:r>
              <a:rPr lang="en-US" altLang="zh-CN" sz="2200" b="1">
                <a:latin typeface="仿宋" panose="02010609060101010101" charset="-122"/>
                <a:ea typeface="仿宋" panose="02010609060101010101" charset="-122"/>
                <a:cs typeface="仿宋" panose="02010609060101010101" charset="-122"/>
              </a:rPr>
              <a:t>16</a:t>
            </a:r>
            <a:r>
              <a:rPr lang="zh-CN" altLang="en-US" sz="2200" b="1">
                <a:latin typeface="仿宋" panose="02010609060101010101" charset="-122"/>
                <a:ea typeface="仿宋" panose="02010609060101010101" charset="-122"/>
                <a:cs typeface="仿宋" panose="02010609060101010101" charset="-122"/>
              </a:rPr>
              <a:t>题。</a:t>
            </a: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400" b="1">
                <a:latin typeface="仿宋" panose="02010609060101010101" charset="-122"/>
                <a:ea typeface="仿宋" panose="02010609060101010101" charset="-122"/>
                <a:cs typeface="仿宋" panose="02010609060101010101" charset="-122"/>
              </a:rPr>
              <a:t>临江仙</a:t>
            </a:r>
            <a:r>
              <a:rPr lang="en-US" altLang="en-US" sz="2400" b="1">
                <a:latin typeface="仿宋" panose="02010609060101010101" charset="-122"/>
                <a:ea typeface="仿宋" panose="02010609060101010101" charset="-122"/>
                <a:cs typeface="仿宋" panose="02010609060101010101" charset="-122"/>
              </a:rPr>
              <a:t>①</a:t>
            </a:r>
            <a:endParaRPr lang="en-US" altLang="en-US" sz="24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400" b="1">
                <a:latin typeface="仿宋" panose="02010609060101010101" charset="-122"/>
                <a:ea typeface="仿宋" panose="02010609060101010101" charset="-122"/>
                <a:cs typeface="仿宋" panose="02010609060101010101" charset="-122"/>
              </a:rPr>
              <a:t>陈与义</a:t>
            </a:r>
            <a:endParaRPr lang="zh-CN" altLang="en-US" sz="24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en-US" altLang="zh-CN" sz="2400" b="1">
                <a:latin typeface="仿宋" panose="02010609060101010101" charset="-122"/>
                <a:ea typeface="仿宋" panose="02010609060101010101" charset="-122"/>
                <a:cs typeface="仿宋" panose="02010609060101010101" charset="-122"/>
              </a:rPr>
              <a:t> </a:t>
            </a:r>
            <a:r>
              <a:rPr lang="zh-CN" altLang="en-US" sz="2400" b="1">
                <a:solidFill>
                  <a:schemeClr val="tx1"/>
                </a:solidFill>
                <a:latin typeface="仿宋" panose="02010609060101010101" charset="-122"/>
                <a:ea typeface="仿宋" panose="02010609060101010101" charset="-122"/>
                <a:cs typeface="仿宋" panose="02010609060101010101" charset="-122"/>
              </a:rPr>
              <a:t>高咏楚词</a:t>
            </a:r>
            <a:r>
              <a:rPr lang="en-US" altLang="en-US" sz="2400" b="1">
                <a:solidFill>
                  <a:schemeClr val="tx1"/>
                </a:solidFill>
                <a:latin typeface="仿宋" panose="02010609060101010101" charset="-122"/>
                <a:ea typeface="仿宋" panose="02010609060101010101" charset="-122"/>
                <a:cs typeface="仿宋" panose="02010609060101010101" charset="-122"/>
              </a:rPr>
              <a:t>②</a:t>
            </a:r>
            <a:r>
              <a:rPr lang="zh-CN" altLang="en-US" sz="2400" b="1">
                <a:solidFill>
                  <a:schemeClr val="tx1"/>
                </a:solidFill>
                <a:latin typeface="仿宋" panose="02010609060101010101" charset="-122"/>
                <a:ea typeface="仿宋" panose="02010609060101010101" charset="-122"/>
                <a:cs typeface="仿宋" panose="02010609060101010101" charset="-122"/>
              </a:rPr>
              <a:t>酬午日，</a:t>
            </a:r>
            <a:r>
              <a:rPr lang="zh-CN" altLang="en-US" sz="2400" b="1">
                <a:solidFill>
                  <a:srgbClr val="FF0000"/>
                </a:solidFill>
                <a:latin typeface="仿宋" panose="02010609060101010101" charset="-122"/>
                <a:ea typeface="仿宋" panose="02010609060101010101" charset="-122"/>
                <a:cs typeface="仿宋" panose="02010609060101010101" charset="-122"/>
              </a:rPr>
              <a:t>天涯节序匆匆</a:t>
            </a:r>
            <a:r>
              <a:rPr lang="zh-CN" altLang="en-US" sz="2400" b="1">
                <a:solidFill>
                  <a:schemeClr val="tx1"/>
                </a:solidFill>
                <a:latin typeface="仿宋" panose="02010609060101010101" charset="-122"/>
                <a:ea typeface="仿宋" panose="02010609060101010101" charset="-122"/>
                <a:cs typeface="仿宋" panose="02010609060101010101" charset="-122"/>
              </a:rPr>
              <a:t>。榴花不似舞裙红。无人知此意，歌罢满帘风。</a:t>
            </a:r>
            <a:endParaRPr lang="zh-CN" altLang="en-US" sz="2400" b="1">
              <a:solidFill>
                <a:schemeClr val="tx1"/>
              </a:solidFill>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en-US" altLang="zh-CN" sz="2400" b="1">
                <a:solidFill>
                  <a:schemeClr val="tx1"/>
                </a:solidFill>
                <a:latin typeface="仿宋" panose="02010609060101010101" charset="-122"/>
                <a:ea typeface="仿宋" panose="02010609060101010101" charset="-122"/>
                <a:cs typeface="仿宋" panose="02010609060101010101" charset="-122"/>
              </a:rPr>
              <a:t> </a:t>
            </a:r>
            <a:r>
              <a:rPr lang="zh-CN" altLang="en-US" sz="2400" b="1">
                <a:solidFill>
                  <a:schemeClr val="tx1"/>
                </a:solidFill>
                <a:latin typeface="仿宋" panose="02010609060101010101" charset="-122"/>
                <a:ea typeface="仿宋" panose="02010609060101010101" charset="-122"/>
                <a:cs typeface="仿宋" panose="02010609060101010101" charset="-122"/>
              </a:rPr>
              <a:t>万事一身伤老矣，戎葵</a:t>
            </a:r>
            <a:r>
              <a:rPr lang="en-US" altLang="en-US" sz="2400" b="1">
                <a:solidFill>
                  <a:schemeClr val="tx1"/>
                </a:solidFill>
                <a:latin typeface="仿宋" panose="02010609060101010101" charset="-122"/>
                <a:ea typeface="仿宋" panose="02010609060101010101" charset="-122"/>
                <a:cs typeface="仿宋" panose="02010609060101010101" charset="-122"/>
              </a:rPr>
              <a:t>③</a:t>
            </a:r>
            <a:r>
              <a:rPr lang="zh-CN" altLang="en-US" sz="2400" b="1">
                <a:solidFill>
                  <a:schemeClr val="tx1"/>
                </a:solidFill>
                <a:latin typeface="仿宋" panose="02010609060101010101" charset="-122"/>
                <a:ea typeface="仿宋" panose="02010609060101010101" charset="-122"/>
                <a:cs typeface="仿宋" panose="02010609060101010101" charset="-122"/>
              </a:rPr>
              <a:t>凝笑墙东。酒杯深浅去年同。试浇桥下水，今夕到湘中</a:t>
            </a:r>
            <a:r>
              <a:rPr lang="zh-CN" altLang="en-US" sz="2400" b="1">
                <a:latin typeface="仿宋" panose="02010609060101010101" charset="-122"/>
                <a:ea typeface="仿宋" panose="02010609060101010101" charset="-122"/>
                <a:cs typeface="仿宋" panose="02010609060101010101" charset="-122"/>
              </a:rPr>
              <a:t>。</a:t>
            </a:r>
            <a:endParaRPr lang="zh-CN" altLang="en-US" sz="24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400" b="1">
                <a:latin typeface="仿宋" panose="02010609060101010101" charset="-122"/>
                <a:ea typeface="仿宋" panose="02010609060101010101" charset="-122"/>
                <a:cs typeface="仿宋" panose="02010609060101010101" charset="-122"/>
              </a:rPr>
              <a:t>【注】</a:t>
            </a:r>
            <a:r>
              <a:rPr lang="en-US" altLang="en-US" sz="2400" b="1">
                <a:latin typeface="仿宋" panose="02010609060101010101" charset="-122"/>
                <a:ea typeface="仿宋" panose="02010609060101010101" charset="-122"/>
                <a:cs typeface="仿宋" panose="02010609060101010101" charset="-122"/>
              </a:rPr>
              <a:t>①</a:t>
            </a:r>
            <a:r>
              <a:rPr lang="zh-CN" altLang="en-US" sz="2400" b="1">
                <a:latin typeface="仿宋" panose="02010609060101010101" charset="-122"/>
                <a:ea typeface="仿宋" panose="02010609060101010101" charset="-122"/>
                <a:cs typeface="仿宋" panose="02010609060101010101" charset="-122"/>
              </a:rPr>
              <a:t>作于建炎三年</a:t>
            </a:r>
            <a:r>
              <a:rPr lang="en-US" altLang="zh-CN" sz="2400" b="1">
                <a:latin typeface="仿宋" panose="02010609060101010101" charset="-122"/>
                <a:ea typeface="仿宋" panose="02010609060101010101" charset="-122"/>
                <a:cs typeface="仿宋" panose="02010609060101010101" charset="-122"/>
              </a:rPr>
              <a:t>(1129)</a:t>
            </a:r>
            <a:r>
              <a:rPr lang="zh-CN" altLang="en-US" sz="2400" b="1">
                <a:latin typeface="仿宋" panose="02010609060101010101" charset="-122"/>
                <a:ea typeface="仿宋" panose="02010609060101010101" charset="-122"/>
                <a:cs typeface="仿宋" panose="02010609060101010101" charset="-122"/>
              </a:rPr>
              <a:t>端午，靖康之后宋室南渡，陈与义为避金兵流寓湖南、湖北。</a:t>
            </a:r>
            <a:r>
              <a:rPr lang="en-US" altLang="en-US" sz="2400" b="1">
                <a:latin typeface="仿宋" panose="02010609060101010101" charset="-122"/>
                <a:ea typeface="仿宋" panose="02010609060101010101" charset="-122"/>
                <a:cs typeface="仿宋" panose="02010609060101010101" charset="-122"/>
              </a:rPr>
              <a:t>②</a:t>
            </a:r>
            <a:r>
              <a:rPr lang="zh-CN" altLang="en-US" sz="2400" b="1">
                <a:latin typeface="仿宋" panose="02010609060101010101" charset="-122"/>
                <a:ea typeface="仿宋" panose="02010609060101010101" charset="-122"/>
                <a:cs typeface="仿宋" panose="02010609060101010101" charset="-122"/>
              </a:rPr>
              <a:t>楚词：一作楚辞。</a:t>
            </a:r>
            <a:r>
              <a:rPr lang="en-US" altLang="en-US" sz="2400" b="1">
                <a:latin typeface="仿宋" panose="02010609060101010101" charset="-122"/>
                <a:ea typeface="仿宋" panose="02010609060101010101" charset="-122"/>
                <a:cs typeface="仿宋" panose="02010609060101010101" charset="-122"/>
              </a:rPr>
              <a:t>③</a:t>
            </a:r>
            <a:r>
              <a:rPr lang="zh-CN" altLang="en-US" sz="2400" b="1">
                <a:latin typeface="仿宋" panose="02010609060101010101" charset="-122"/>
                <a:ea typeface="仿宋" panose="02010609060101010101" charset="-122"/>
                <a:cs typeface="仿宋" panose="02010609060101010101" charset="-122"/>
              </a:rPr>
              <a:t>戎葵：花名，即蜀葵，花开五色，似木槿。</a:t>
            </a:r>
            <a:endParaRPr lang="zh-CN" altLang="en-US" sz="2400" b="1">
              <a:latin typeface="仿宋" panose="02010609060101010101" charset="-122"/>
              <a:ea typeface="仿宋" panose="02010609060101010101" charset="-122"/>
              <a:cs typeface="仿宋" panose="02010609060101010101" charset="-122"/>
            </a:endParaRPr>
          </a:p>
        </p:txBody>
      </p:sp>
      <p:sp>
        <p:nvSpPr>
          <p:cNvPr id="6" name="文本框 5"/>
          <p:cNvSpPr txBox="1"/>
          <p:nvPr/>
        </p:nvSpPr>
        <p:spPr>
          <a:xfrm>
            <a:off x="6096635" y="792480"/>
            <a:ext cx="5972810" cy="1964690"/>
          </a:xfrm>
          <a:prstGeom prst="rect">
            <a:avLst/>
          </a:prstGeom>
          <a:ln>
            <a:solidFill>
              <a:schemeClr val="accent1"/>
            </a:solidFill>
          </a:ln>
        </p:spPr>
        <p:txBody>
          <a:bodyPr wrap="square">
            <a:noAutofit/>
          </a:bodyPr>
          <a:p>
            <a:pPr indent="0" fontAlgn="auto">
              <a:lnSpc>
                <a:spcPts val="3480"/>
              </a:lnSpc>
            </a:pP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16.</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词的下阕</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万事一身伤老矣</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一句与辛弃疾《永遇乐</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京口北固亭怀古》中的</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凭谁问</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廉颇老矣，尚能饭否</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表达的情感有何异同</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请简要分析。</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(6</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分</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nvSpPr>
        <p:spPr>
          <a:xfrm>
            <a:off x="5998845" y="3020060"/>
            <a:ext cx="6197600" cy="3743960"/>
          </a:xfrm>
          <a:prstGeom prst="rect">
            <a:avLst/>
          </a:prstGeom>
          <a:ln>
            <a:solidFill>
              <a:schemeClr val="accent1"/>
            </a:solidFill>
          </a:ln>
        </p:spPr>
        <p:txBody>
          <a:bodyPr wrap="square">
            <a:noAutofit/>
          </a:bodyPr>
          <a:p>
            <a:pPr indent="0" fontAlgn="auto">
              <a:lnSpc>
                <a:spcPts val="3480"/>
              </a:lnSpc>
            </a:pPr>
            <a:r>
              <a:rPr lang="zh-CN" sz="2400" dirty="0">
                <a:solidFill>
                  <a:srgbClr val="000000"/>
                </a:solidFill>
                <a:ea typeface="黑体" panose="02010609060101010101" charset="-122"/>
                <a:sym typeface="+mn-ea"/>
              </a:rPr>
              <a:t>【参考答案】</a:t>
            </a:r>
            <a:endParaRPr lang="zh-CN" sz="2400" dirty="0">
              <a:solidFill>
                <a:srgbClr val="000000"/>
              </a:solidFill>
              <a:ea typeface="黑体" panose="02010609060101010101" charset="-122"/>
              <a:sym typeface="+mn-ea"/>
            </a:endParaRPr>
          </a:p>
          <a:p>
            <a:pPr indent="0" fontAlgn="auto">
              <a:lnSpc>
                <a:spcPts val="3480"/>
              </a:lnSpc>
            </a:pP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同</a:t>
            </a:r>
            <a:r>
              <a:rPr lang="en-US" altLang="zh-CN" sz="2400" b="1" i="0">
                <a:solidFill>
                  <a:srgbClr val="FF0000"/>
                </a:solidFill>
                <a:latin typeface="楷体" panose="02010609060101010101" charset="-122"/>
                <a:ea typeface="楷体" panose="02010609060101010101" charset="-122"/>
                <a:cs typeface="楷体" panose="02010609060101010101" charset="-122"/>
                <a:sym typeface="+mn-ea"/>
              </a:rPr>
              <a:t>:</a:t>
            </a: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都关注时局、心系朝廷、热爱国家。</a:t>
            </a:r>
            <a:endParaRPr lang="zh-CN" altLang="en-US" sz="2400" b="1" i="0">
              <a:solidFill>
                <a:srgbClr val="FF0000"/>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异</a:t>
            </a:r>
            <a:r>
              <a:rPr lang="en-US" altLang="zh-CN" sz="2400" b="1" i="0">
                <a:solidFill>
                  <a:srgbClr val="FF0000"/>
                </a:solidFill>
                <a:latin typeface="楷体" panose="02010609060101010101" charset="-122"/>
                <a:ea typeface="楷体" panose="02010609060101010101" charset="-122"/>
                <a:cs typeface="楷体" panose="02010609060101010101" charset="-122"/>
                <a:sym typeface="+mn-ea"/>
              </a:rPr>
              <a:t>:</a:t>
            </a:r>
            <a:r>
              <a:rPr lang="en-US" altLang="zh-CN" sz="2400" b="1" i="0">
                <a:solidFill>
                  <a:srgbClr val="FF0000"/>
                </a:solidFill>
                <a:latin typeface="Calibri" panose="020F0502020204030204" charset="0"/>
                <a:ea typeface="楷体" panose="02010609060101010101" charset="-122"/>
                <a:cs typeface="楷体" panose="02010609060101010101" charset="-122"/>
                <a:sym typeface="+mn-ea"/>
              </a:rPr>
              <a:t>①</a:t>
            </a: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陈词有对年华老去的悲叹、报国无门的愤懑之情</a:t>
            </a:r>
            <a:r>
              <a:rPr lang="en-US" altLang="zh-CN" sz="2400" b="1" i="0">
                <a:solidFill>
                  <a:srgbClr val="FF0000"/>
                </a:solidFill>
                <a:latin typeface="楷体" panose="02010609060101010101" charset="-122"/>
                <a:ea typeface="楷体" panose="02010609060101010101" charset="-122"/>
                <a:cs typeface="楷体" panose="02010609060101010101" charset="-122"/>
                <a:sym typeface="+mn-ea"/>
              </a:rPr>
              <a:t>;</a:t>
            </a:r>
            <a:endParaRPr lang="en-US" altLang="zh-CN" sz="2400" b="1" i="0">
              <a:solidFill>
                <a:srgbClr val="FF0000"/>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r>
              <a:rPr lang="en-US" altLang="zh-CN" sz="2400" b="1" i="0">
                <a:solidFill>
                  <a:srgbClr val="FF0000"/>
                </a:solidFill>
                <a:latin typeface="楷体" panose="02010609060101010101" charset="-122"/>
                <a:ea typeface="楷体" panose="02010609060101010101" charset="-122"/>
                <a:cs typeface="楷体" panose="02010609060101010101" charset="-122"/>
                <a:sym typeface="+mn-ea"/>
              </a:rPr>
              <a:t>   </a:t>
            </a:r>
            <a:r>
              <a:rPr lang="en-US" altLang="zh-CN" sz="2400" b="1" i="0">
                <a:solidFill>
                  <a:srgbClr val="FF0000"/>
                </a:solidFill>
                <a:latin typeface="Calibri" panose="020F0502020204030204" charset="0"/>
                <a:ea typeface="楷体" panose="02010609060101010101" charset="-122"/>
                <a:cs typeface="楷体" panose="02010609060101010101" charset="-122"/>
                <a:sym typeface="+mn-ea"/>
              </a:rPr>
              <a:t>②</a:t>
            </a: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辛词表示自己并不服老</a:t>
            </a:r>
            <a:r>
              <a:rPr lang="en-US" altLang="zh-CN" sz="2400" b="1" i="0">
                <a:solidFill>
                  <a:srgbClr val="FF0000"/>
                </a:solidFill>
                <a:latin typeface="楷体" panose="02010609060101010101" charset="-122"/>
                <a:ea typeface="楷体" panose="02010609060101010101" charset="-122"/>
                <a:cs typeface="楷体" panose="02010609060101010101" charset="-122"/>
                <a:sym typeface="+mn-ea"/>
              </a:rPr>
              <a:t>,</a:t>
            </a: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有为国效力的愿望和能力以及对奸佞惑君误国的痛恨。</a:t>
            </a:r>
            <a:endParaRPr lang="zh-CN" altLang="en-US" sz="2400" b="1" i="0">
              <a:solidFill>
                <a:srgbClr val="FF0000"/>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ppt_x"/>
                                          </p:val>
                                        </p:tav>
                                        <p:tav tm="100000">
                                          <p:val>
                                            <p:strVal val="#ppt_x"/>
                                          </p:val>
                                        </p:tav>
                                      </p:tavLst>
                                    </p:anim>
                                    <p:anim calcmode="lin" valueType="num">
                                      <p:cBhvr additive="base">
                                        <p:cTn id="1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heckerboard(across)">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checkerboard(across)">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9" grpId="0" animBg="1"/>
      <p:bldP spid="29" grpId="1" animBg="1"/>
      <p:bldP spid="2" grpId="0" animBg="1"/>
      <p:bldP spid="2" grpId="1" animBg="1"/>
      <p:bldP spid="8" grpId="0" animBg="1"/>
      <p:bldP spid="8" grpId="1" animBg="1"/>
      <p:bldP spid="6" grpId="0" animBg="1"/>
      <p:bldP spid="6" grpId="1" animBg="1"/>
      <p:bldP spid="3" grpId="0" animBg="1"/>
      <p:bldP spid="3" grpId="1"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0" y="1524000"/>
            <a:ext cx="12192635" cy="3216910"/>
          </a:xfrm>
          <a:prstGeom prst="rect">
            <a:avLst/>
          </a:prstGeom>
          <a:solidFill>
            <a:schemeClr val="accent2">
              <a:lumMod val="20000"/>
              <a:lumOff val="80000"/>
            </a:schemeClr>
          </a:solidFill>
        </p:spPr>
        <p:txBody>
          <a:bodyPr wrap="square" rtlCol="0">
            <a:noAutofit/>
          </a:bodyPr>
          <a:lstStyle/>
          <a:p>
            <a:endParaRPr lang="zh-CN" altLang="en-US"/>
          </a:p>
        </p:txBody>
      </p:sp>
      <p:cxnSp>
        <p:nvCxnSpPr>
          <p:cNvPr id="9" name="直接连接符 8"/>
          <p:cNvCxnSpPr/>
          <p:nvPr>
            <p:custDataLst>
              <p:tags r:id="rId1"/>
            </p:custDataLst>
          </p:nvPr>
        </p:nvCxnSpPr>
        <p:spPr>
          <a:xfrm flipH="1">
            <a:off x="7966490" y="1664782"/>
            <a:ext cx="553017" cy="100052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2"/>
            </p:custDataLst>
          </p:nvPr>
        </p:nvCxnSpPr>
        <p:spPr>
          <a:xfrm flipH="1">
            <a:off x="5356638" y="3796946"/>
            <a:ext cx="435733" cy="68531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704465" y="1869440"/>
            <a:ext cx="2606675" cy="2646045"/>
          </a:xfrm>
          <a:prstGeom prst="rect">
            <a:avLst/>
          </a:prstGeom>
          <a:noFill/>
        </p:spPr>
        <p:txBody>
          <a:bodyPr wrap="square" rtlCol="0">
            <a:spAutoFit/>
          </a:bodyPr>
          <a:lstStyle/>
          <a:p>
            <a:pPr algn="dist"/>
            <a:r>
              <a:rPr lang="en-US" altLang="zh-CN" sz="16600" dirty="0">
                <a:gradFill>
                  <a:gsLst>
                    <a:gs pos="100000">
                      <a:srgbClr val="98724B"/>
                    </a:gs>
                    <a:gs pos="0">
                      <a:srgbClr val="D1C1AC"/>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rPr>
              <a:t>02</a:t>
            </a:r>
            <a:endParaRPr lang="en-US" altLang="zh-CN" sz="16600" dirty="0">
              <a:gradFill>
                <a:gsLst>
                  <a:gs pos="100000">
                    <a:srgbClr val="98724B"/>
                  </a:gs>
                  <a:gs pos="0">
                    <a:srgbClr val="D1C1AC"/>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endParaRPr>
          </a:p>
        </p:txBody>
      </p:sp>
      <p:sp>
        <p:nvSpPr>
          <p:cNvPr id="16" name="文本框 15"/>
          <p:cNvSpPr txBox="1"/>
          <p:nvPr>
            <p:custDataLst>
              <p:tags r:id="rId3"/>
            </p:custDataLst>
          </p:nvPr>
        </p:nvSpPr>
        <p:spPr>
          <a:xfrm>
            <a:off x="5316220" y="2797175"/>
            <a:ext cx="4058920" cy="768350"/>
          </a:xfrm>
          <a:prstGeom prst="rect">
            <a:avLst/>
          </a:prstGeom>
          <a:noFill/>
        </p:spPr>
        <p:txBody>
          <a:bodyPr wrap="square" rtlCol="0">
            <a:spAutoFit/>
          </a:bodyPr>
          <a:lstStyle/>
          <a:p>
            <a:pPr algn="ctr"/>
            <a:r>
              <a:rPr lang="zh-CN" sz="4400" dirty="0">
                <a:solidFill>
                  <a:schemeClr val="tx1">
                    <a:lumMod val="85000"/>
                    <a:lumOff val="15000"/>
                  </a:schemeClr>
                </a:solidFill>
                <a:latin typeface="Colonna" panose="02000503000000000000" pitchFamily="2" charset="0"/>
                <a:ea typeface="方正清刻本悦宋简体" panose="02000000000000000000" pitchFamily="2" charset="-122"/>
              </a:rPr>
              <a:t>名篇名句默写</a:t>
            </a:r>
            <a:endParaRPr lang="zh-CN" sz="4400" dirty="0">
              <a:solidFill>
                <a:schemeClr val="tx1">
                  <a:lumMod val="85000"/>
                  <a:lumOff val="15000"/>
                </a:schemeClr>
              </a:solidFill>
              <a:latin typeface="Colonna" panose="02000503000000000000" pitchFamily="2" charset="0"/>
              <a:ea typeface="方正清刻本悦宋简体" panose="02000000000000000000" pitchFamily="2" charset="-122"/>
            </a:endParaRPr>
          </a:p>
        </p:txBody>
      </p:sp>
      <p:sp>
        <p:nvSpPr>
          <p:cNvPr id="2" name="文本框 1"/>
          <p:cNvSpPr txBox="1"/>
          <p:nvPr>
            <p:custDataLst>
              <p:tags r:id="rId4"/>
            </p:custDataLst>
          </p:nvPr>
        </p:nvSpPr>
        <p:spPr>
          <a:xfrm>
            <a:off x="6144260" y="3565525"/>
            <a:ext cx="2182495" cy="368300"/>
          </a:xfrm>
          <a:prstGeom prst="rect">
            <a:avLst/>
          </a:prstGeom>
          <a:noFill/>
          <a:ln w="9525">
            <a:noFill/>
          </a:ln>
        </p:spPr>
        <p:txBody>
          <a:bodyPr wrap="square">
            <a:spAutoFit/>
          </a:bodyPr>
          <a:lstStyle/>
          <a:p>
            <a:pPr indent="0"/>
            <a:r>
              <a:rPr lang="zh-CN" b="0">
                <a:solidFill>
                  <a:srgbClr val="000000"/>
                </a:solidFill>
                <a:ea typeface="宋体" panose="02010600030101010101" pitchFamily="2" charset="-122"/>
              </a:rPr>
              <a:t>(本题共</a:t>
            </a:r>
            <a:r>
              <a:rPr lang="en-US" altLang="zh-CN" b="0">
                <a:solidFill>
                  <a:srgbClr val="000000"/>
                </a:solidFill>
                <a:ea typeface="宋体" panose="02010600030101010101" pitchFamily="2" charset="-122"/>
              </a:rPr>
              <a:t>3</a:t>
            </a:r>
            <a:r>
              <a:rPr lang="zh-CN" b="0">
                <a:solidFill>
                  <a:srgbClr val="000000"/>
                </a:solidFill>
                <a:ea typeface="宋体" panose="02010600030101010101" pitchFamily="2" charset="-122"/>
              </a:rPr>
              <a:t>小题</a:t>
            </a:r>
            <a:r>
              <a:rPr lang="en-US" altLang="zh-CN" b="0">
                <a:solidFill>
                  <a:srgbClr val="000000"/>
                </a:solidFill>
                <a:ea typeface="宋体" panose="02010600030101010101" pitchFamily="2" charset="-122"/>
              </a:rPr>
              <a:t>6</a:t>
            </a:r>
            <a:r>
              <a:rPr lang="zh-CN" b="0">
                <a:solidFill>
                  <a:srgbClr val="000000"/>
                </a:solidFill>
                <a:ea typeface="宋体" panose="02010600030101010101" pitchFamily="2" charset="-122"/>
              </a:rPr>
              <a:t>分)</a:t>
            </a:r>
            <a:endParaRPr lang="zh-CN" altLang="en-US" b="0">
              <a:solidFill>
                <a:srgbClr val="000000"/>
              </a:solidFill>
              <a:ea typeface="宋体" panose="02010600030101010101" pitchFamily="2" charset="-122"/>
            </a:endParaRPr>
          </a:p>
        </p:txBody>
      </p:sp>
      <p:pic>
        <p:nvPicPr>
          <p:cNvPr id="5" name="图片 4" descr="图标镂空"/>
          <p:cNvPicPr>
            <a:picLocks noChangeAspect="1"/>
          </p:cNvPicPr>
          <p:nvPr>
            <p:custDataLst>
              <p:tags r:id="rId5"/>
            </p:custDataLst>
          </p:nvPr>
        </p:nvPicPr>
        <p:blipFill>
          <a:blip r:embed="rId6" cstate="print"/>
          <a:srcRect l="12064" t="11428" r="12701" b="13975"/>
          <a:stretch>
            <a:fillRect/>
          </a:stretch>
        </p:blipFill>
        <p:spPr>
          <a:xfrm>
            <a:off x="9138285" y="2572385"/>
            <a:ext cx="472440" cy="469265"/>
          </a:xfrm>
          <a:prstGeom prst="rect">
            <a:avLst/>
          </a:prstGeom>
        </p:spPr>
      </p:pic>
      <p:sp>
        <p:nvSpPr>
          <p:cNvPr id="4" name="文本框 3"/>
          <p:cNvSpPr txBox="1"/>
          <p:nvPr>
            <p:custDataLst>
              <p:tags r:id="rId7"/>
            </p:custDataLst>
          </p:nvPr>
        </p:nvSpPr>
        <p:spPr>
          <a:xfrm>
            <a:off x="9966325" y="76835"/>
            <a:ext cx="2023745" cy="460375"/>
          </a:xfrm>
          <a:prstGeom prst="rect">
            <a:avLst/>
          </a:prstGeom>
          <a:solidFill>
            <a:schemeClr val="accent2">
              <a:lumMod val="40000"/>
              <a:lumOff val="60000"/>
            </a:schemeClr>
          </a:solidFill>
        </p:spPr>
        <p:txBody>
          <a:bodyPr wrap="square" rtlCol="0" anchor="t">
            <a:spAutoFit/>
          </a:bodyPr>
          <a:lstStyle/>
          <a:p>
            <a:r>
              <a:rPr lang="zh-CN" altLang="en-US" sz="2400" b="1" dirty="0">
                <a:solidFill>
                  <a:schemeClr val="tx1">
                    <a:lumMod val="85000"/>
                    <a:lumOff val="15000"/>
                  </a:schemeClr>
                </a:solidFill>
                <a:latin typeface="仿宋" panose="02010609060101010101" charset="-122"/>
                <a:ea typeface="仿宋" panose="02010609060101010101" charset="-122"/>
                <a:cs typeface="仿宋" panose="02010609060101010101" charset="-122"/>
                <a:sym typeface="+mn-ea"/>
              </a:rPr>
              <a:t>苏派高中语文</a:t>
            </a:r>
            <a:endParaRPr lang="zh-CN" altLang="en-US" sz="2400" b="1" dirty="0">
              <a:solidFill>
                <a:schemeClr val="tx1">
                  <a:lumMod val="85000"/>
                  <a:lumOff val="15000"/>
                </a:schemeClr>
              </a:solidFill>
              <a:latin typeface="仿宋" panose="02010609060101010101" charset="-122"/>
              <a:ea typeface="仿宋" panose="02010609060101010101" charset="-122"/>
              <a:cs typeface="仿宋" panose="02010609060101010101" charset="-122"/>
              <a:sym typeface="+mn-ea"/>
            </a:endParaRPr>
          </a:p>
        </p:txBody>
      </p:sp>
      <p:pic>
        <p:nvPicPr>
          <p:cNvPr id="118" name="图片 117"/>
          <p:cNvPicPr/>
          <p:nvPr/>
        </p:nvPicPr>
        <p:blipFill>
          <a:blip r:embed="rId8" cstate="print">
            <a:clrChange>
              <a:clrFrom>
                <a:srgbClr val="CCE7D6">
                  <a:alpha val="100000"/>
                </a:srgbClr>
              </a:clrFrom>
              <a:clrTo>
                <a:srgbClr val="CCE7D6">
                  <a:alpha val="100000"/>
                  <a:alpha val="0"/>
                </a:srgbClr>
              </a:clrTo>
            </a:clrChange>
          </a:blip>
          <a:srcRect b="10921"/>
          <a:stretch>
            <a:fillRect/>
          </a:stretch>
        </p:blipFill>
        <p:spPr>
          <a:xfrm>
            <a:off x="0" y="6985"/>
            <a:ext cx="2995930" cy="4294505"/>
          </a:xfrm>
          <a:prstGeom prst="rect">
            <a:avLst/>
          </a:prstGeom>
          <a:noFill/>
          <a:ln w="9525">
            <a:noFill/>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t>名句名篇默写选材特点</a:t>
            </a:r>
            <a:endParaRPr lang="zh-CN" altLang="en-US"/>
          </a:p>
        </p:txBody>
      </p:sp>
      <p:sp>
        <p:nvSpPr>
          <p:cNvPr id="3" name="内容占位符 2"/>
          <p:cNvSpPr>
            <a:spLocks noGrp="1"/>
          </p:cNvSpPr>
          <p:nvPr>
            <p:ph idx="1"/>
          </p:nvPr>
        </p:nvSpPr>
        <p:spPr/>
        <p:txBody>
          <a:bodyPr>
            <a:normAutofit fontScale="90000" lnSpcReduction="10000"/>
          </a:bodyPr>
          <a:p>
            <a:pPr>
              <a:lnSpc>
                <a:spcPct val="150000"/>
              </a:lnSpc>
            </a:pPr>
            <a:r>
              <a:rPr lang="zh-CN" altLang="en-US" sz="2800" b="1" dirty="0">
                <a:latin typeface="仿宋" panose="02010609060101010101" charset="-122"/>
                <a:ea typeface="仿宋" panose="02010609060101010101" charset="-122"/>
                <a:cs typeface="仿宋" panose="02010609060101010101" charset="-122"/>
                <a:sym typeface="+mn-ea"/>
              </a:rPr>
              <a:t>(三)名篇名句默写(本题共1小题，6分)</a:t>
            </a:r>
            <a:endParaRPr lang="zh-CN" altLang="en-US" sz="2800" b="1" dirty="0">
              <a:latin typeface="仿宋" panose="02010609060101010101" charset="-122"/>
              <a:ea typeface="仿宋" panose="02010609060101010101" charset="-122"/>
              <a:cs typeface="仿宋" panose="02010609060101010101" charset="-122"/>
            </a:endParaRPr>
          </a:p>
          <a:p>
            <a:pPr>
              <a:lnSpc>
                <a:spcPct val="150000"/>
              </a:lnSpc>
            </a:pPr>
            <a:r>
              <a:rPr lang="zh-CN" altLang="en-US" sz="2800" b="1" dirty="0">
                <a:solidFill>
                  <a:schemeClr val="tx1"/>
                </a:solidFill>
                <a:latin typeface="仿宋" panose="02010609060101010101" charset="-122"/>
                <a:ea typeface="仿宋" panose="02010609060101010101" charset="-122"/>
                <a:cs typeface="仿宋" panose="02010609060101010101" charset="-122"/>
                <a:sym typeface="+mn-ea"/>
              </a:rPr>
              <a:t>选自“必背篇目”：</a:t>
            </a:r>
            <a:endParaRPr lang="zh-CN" altLang="en-US" sz="2800" b="1" dirty="0">
              <a:solidFill>
                <a:schemeClr val="tx1"/>
              </a:solidFill>
              <a:latin typeface="仿宋" panose="02010609060101010101" charset="-122"/>
              <a:ea typeface="仿宋" panose="02010609060101010101" charset="-122"/>
              <a:cs typeface="仿宋" panose="02010609060101010101" charset="-122"/>
              <a:sym typeface="+mn-ea"/>
            </a:endParaRPr>
          </a:p>
          <a:p>
            <a:pPr>
              <a:lnSpc>
                <a:spcPct val="150000"/>
              </a:lnSpc>
            </a:pPr>
            <a:r>
              <a:rPr lang="zh-CN" altLang="en-US" sz="2800" b="1" dirty="0">
                <a:solidFill>
                  <a:schemeClr val="tx1"/>
                </a:solidFill>
                <a:latin typeface="仿宋" panose="02010609060101010101" charset="-122"/>
                <a:ea typeface="仿宋" panose="02010609060101010101" charset="-122"/>
                <a:cs typeface="仿宋" panose="02010609060101010101" charset="-122"/>
                <a:sym typeface="+mn-ea"/>
              </a:rPr>
              <a:t>(1)司马迁的</a:t>
            </a:r>
            <a:r>
              <a:rPr lang="zh-CN" altLang="en-US" sz="2800" b="1" dirty="0">
                <a:solidFill>
                  <a:srgbClr val="FF0000"/>
                </a:solidFill>
                <a:latin typeface="仿宋" panose="02010609060101010101" charset="-122"/>
                <a:ea typeface="仿宋" panose="02010609060101010101" charset="-122"/>
                <a:cs typeface="仿宋" panose="02010609060101010101" charset="-122"/>
                <a:sym typeface="+mn-ea"/>
              </a:rPr>
              <a:t>《屈原列传》</a:t>
            </a:r>
            <a:r>
              <a:rPr lang="zh-CN" altLang="en-US" sz="2800" b="1" dirty="0">
                <a:solidFill>
                  <a:schemeClr val="tx1"/>
                </a:solidFill>
                <a:latin typeface="仿宋" panose="02010609060101010101" charset="-122"/>
                <a:ea typeface="仿宋" panose="02010609060101010101" charset="-122"/>
                <a:cs typeface="仿宋" panose="02010609060101010101" charset="-122"/>
                <a:sym typeface="+mn-ea"/>
              </a:rPr>
              <a:t>（选必中）；</a:t>
            </a:r>
            <a:endParaRPr lang="zh-CN" altLang="en-US" sz="2800" b="1" dirty="0">
              <a:solidFill>
                <a:schemeClr val="tx1"/>
              </a:solidFill>
              <a:latin typeface="仿宋" panose="02010609060101010101" charset="-122"/>
              <a:ea typeface="仿宋" panose="02010609060101010101" charset="-122"/>
              <a:cs typeface="仿宋" panose="02010609060101010101" charset="-122"/>
              <a:sym typeface="+mn-ea"/>
            </a:endParaRPr>
          </a:p>
          <a:p>
            <a:pPr>
              <a:lnSpc>
                <a:spcPct val="150000"/>
              </a:lnSpc>
            </a:pPr>
            <a:r>
              <a:rPr lang="zh-CN" altLang="en-US" sz="2800" b="1" dirty="0">
                <a:solidFill>
                  <a:schemeClr val="tx1"/>
                </a:solidFill>
                <a:latin typeface="仿宋" panose="02010609060101010101" charset="-122"/>
                <a:ea typeface="仿宋" panose="02010609060101010101" charset="-122"/>
                <a:cs typeface="仿宋" panose="02010609060101010101" charset="-122"/>
                <a:sym typeface="+mn-ea"/>
              </a:rPr>
              <a:t>(2)高适</a:t>
            </a:r>
            <a:r>
              <a:rPr lang="zh-CN" altLang="en-US" sz="2800" b="1" dirty="0">
                <a:solidFill>
                  <a:srgbClr val="FF0000"/>
                </a:solidFill>
                <a:latin typeface="仿宋" panose="02010609060101010101" charset="-122"/>
                <a:ea typeface="仿宋" panose="02010609060101010101" charset="-122"/>
                <a:cs typeface="仿宋" panose="02010609060101010101" charset="-122"/>
                <a:sym typeface="+mn-ea"/>
              </a:rPr>
              <a:t>《燕歌行（并序）》</a:t>
            </a:r>
            <a:r>
              <a:rPr lang="zh-CN" altLang="en-US" sz="2800" b="1" dirty="0">
                <a:solidFill>
                  <a:schemeClr val="tx1"/>
                </a:solidFill>
                <a:latin typeface="仿宋" panose="02010609060101010101" charset="-122"/>
                <a:ea typeface="仿宋" panose="02010609060101010101" charset="-122"/>
                <a:cs typeface="仿宋" panose="02010609060101010101" charset="-122"/>
                <a:sym typeface="+mn-ea"/>
              </a:rPr>
              <a:t>（选必中）</a:t>
            </a:r>
            <a:r>
              <a:rPr lang="zh-CN" altLang="en-US" sz="2800" b="1" dirty="0">
                <a:solidFill>
                  <a:schemeClr val="tx1"/>
                </a:solidFill>
                <a:latin typeface="仿宋" panose="02010609060101010101" charset="-122"/>
                <a:ea typeface="仿宋" panose="02010609060101010101" charset="-122"/>
                <a:cs typeface="仿宋" panose="02010609060101010101" charset="-122"/>
                <a:sym typeface="+mn-ea"/>
              </a:rPr>
              <a:t>；</a:t>
            </a:r>
            <a:endParaRPr lang="zh-CN" altLang="en-US" sz="2800" b="1" dirty="0">
              <a:solidFill>
                <a:schemeClr val="tx1"/>
              </a:solidFill>
              <a:latin typeface="仿宋" panose="02010609060101010101" charset="-122"/>
              <a:ea typeface="仿宋" panose="02010609060101010101" charset="-122"/>
              <a:cs typeface="仿宋" panose="02010609060101010101" charset="-122"/>
              <a:sym typeface="+mn-ea"/>
            </a:endParaRPr>
          </a:p>
          <a:p>
            <a:pPr>
              <a:lnSpc>
                <a:spcPct val="150000"/>
              </a:lnSpc>
            </a:pPr>
            <a:r>
              <a:rPr lang="zh-CN" altLang="en-US" sz="2800" b="1" dirty="0">
                <a:solidFill>
                  <a:schemeClr val="tx1"/>
                </a:solidFill>
                <a:latin typeface="仿宋" panose="02010609060101010101" charset="-122"/>
                <a:ea typeface="仿宋" panose="02010609060101010101" charset="-122"/>
                <a:cs typeface="仿宋" panose="02010609060101010101" charset="-122"/>
                <a:sym typeface="+mn-ea"/>
              </a:rPr>
              <a:t>（3）</a:t>
            </a:r>
            <a:r>
              <a:rPr lang="zh-CN" altLang="en-US" sz="2800" b="1" dirty="0">
                <a:solidFill>
                  <a:schemeClr val="tx1"/>
                </a:solidFill>
                <a:latin typeface="仿宋" panose="02010609060101010101" charset="-122"/>
                <a:ea typeface="仿宋" panose="02010609060101010101" charset="-122"/>
                <a:cs typeface="仿宋" panose="02010609060101010101" charset="-122"/>
                <a:sym typeface="汉仪君黑-45简"/>
              </a:rPr>
              <a:t>开放型默写</a:t>
            </a:r>
            <a:endParaRPr lang="zh-CN" altLang="en-US" sz="2800" b="1" dirty="0">
              <a:solidFill>
                <a:schemeClr val="tx1"/>
              </a:solidFill>
              <a:latin typeface="仿宋" panose="02010609060101010101" charset="-122"/>
              <a:ea typeface="仿宋" panose="02010609060101010101" charset="-122"/>
              <a:cs typeface="仿宋" panose="02010609060101010101" charset="-122"/>
            </a:endParaRPr>
          </a:p>
          <a:p>
            <a:pPr>
              <a:lnSpc>
                <a:spcPct val="150000"/>
              </a:lnSpc>
            </a:pPr>
            <a:r>
              <a:rPr lang="zh-CN" altLang="en-US" sz="2800" b="1" dirty="0">
                <a:solidFill>
                  <a:schemeClr val="tx1"/>
                </a:solidFill>
                <a:latin typeface="仿宋" panose="02010609060101010101" charset="-122"/>
                <a:ea typeface="仿宋" panose="02010609060101010101" charset="-122"/>
                <a:cs typeface="仿宋" panose="02010609060101010101" charset="-122"/>
                <a:sym typeface="+mn-ea"/>
              </a:rPr>
              <a:t>考查点：理解默写</a:t>
            </a:r>
            <a:endParaRPr lang="zh-CN" altLang="en-US" sz="2800" b="1" dirty="0">
              <a:solidFill>
                <a:schemeClr val="tx1"/>
              </a:solidFill>
              <a:latin typeface="仿宋" panose="02010609060101010101" charset="-122"/>
              <a:ea typeface="仿宋" panose="02010609060101010101" charset="-122"/>
              <a:cs typeface="仿宋" panose="02010609060101010101" charset="-122"/>
            </a:endParaRPr>
          </a:p>
          <a:p>
            <a:pPr>
              <a:lnSpc>
                <a:spcPct val="150000"/>
              </a:lnSpc>
              <a:buNone/>
            </a:pPr>
            <a:r>
              <a:rPr lang="zh-CN" altLang="en-US" sz="2800" b="1" dirty="0">
                <a:solidFill>
                  <a:schemeClr val="tx1"/>
                </a:solidFill>
                <a:latin typeface="仿宋" panose="02010609060101010101" charset="-122"/>
                <a:ea typeface="仿宋" panose="02010609060101010101" charset="-122"/>
                <a:cs typeface="仿宋" panose="02010609060101010101" charset="-122"/>
                <a:sym typeface="+mn-ea"/>
              </a:rPr>
              <a:t>1</a:t>
            </a:r>
            <a:r>
              <a:rPr lang="en-US" altLang="zh-CN" sz="2800" b="1" dirty="0">
                <a:solidFill>
                  <a:schemeClr val="tx1"/>
                </a:solidFill>
                <a:latin typeface="仿宋" panose="02010609060101010101" charset="-122"/>
                <a:ea typeface="仿宋" panose="02010609060101010101" charset="-122"/>
                <a:cs typeface="仿宋" panose="02010609060101010101" charset="-122"/>
                <a:sym typeface="+mn-ea"/>
              </a:rPr>
              <a:t>7</a:t>
            </a:r>
            <a:r>
              <a:rPr lang="zh-CN" altLang="en-US" sz="2800" b="1" dirty="0">
                <a:solidFill>
                  <a:schemeClr val="tx1"/>
                </a:solidFill>
                <a:latin typeface="仿宋" panose="02010609060101010101" charset="-122"/>
                <a:ea typeface="仿宋" panose="02010609060101010101" charset="-122"/>
                <a:cs typeface="仿宋" panose="02010609060101010101" charset="-122"/>
                <a:sym typeface="+mn-ea"/>
              </a:rPr>
              <a:t>.补写出下列句子中的空缺部分。(6分)</a:t>
            </a:r>
            <a:endParaRPr lang="zh-CN" altLang="en-US" sz="2800" b="1" dirty="0">
              <a:solidFill>
                <a:schemeClr val="tx1"/>
              </a:solidFill>
              <a:latin typeface="仿宋" panose="02010609060101010101" charset="-122"/>
              <a:ea typeface="仿宋" panose="02010609060101010101" charset="-122"/>
              <a:cs typeface="仿宋" panose="02010609060101010101" charset="-122"/>
            </a:endParaRPr>
          </a:p>
          <a:p>
            <a:endParaRPr lang="zh-CN" altLang="en-US" sz="2800" b="1" dirty="0">
              <a:solidFill>
                <a:schemeClr val="tx1"/>
              </a:solidFill>
              <a:latin typeface="仿宋" panose="02010609060101010101" charset="-122"/>
              <a:ea typeface="仿宋" panose="02010609060101010101" charset="-122"/>
              <a:cs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1"/>
            </p:custDataLst>
          </p:nvPr>
        </p:nvSpPr>
        <p:spPr>
          <a:xfrm>
            <a:off x="2710815" y="273050"/>
            <a:ext cx="1133475" cy="337185"/>
          </a:xfrm>
          <a:prstGeom prst="rect">
            <a:avLst/>
          </a:prstGeom>
          <a:solidFill>
            <a:schemeClr val="accent1">
              <a:lumMod val="20000"/>
              <a:lumOff val="80000"/>
            </a:schemeClr>
          </a:solidFill>
        </p:spPr>
        <p:txBody>
          <a:bodyPr wrap="square" rtlCol="0">
            <a:spAutoFit/>
          </a:bodyPr>
          <a:p>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原题重现</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endParaRPr>
          </a:p>
        </p:txBody>
      </p:sp>
      <p:sp>
        <p:nvSpPr>
          <p:cNvPr id="8" name="文本框 7"/>
          <p:cNvSpPr txBox="1"/>
          <p:nvPr>
            <p:custDataLst>
              <p:tags r:id="rId2"/>
            </p:custDataLst>
          </p:nvPr>
        </p:nvSpPr>
        <p:spPr>
          <a:xfrm>
            <a:off x="5678805" y="273050"/>
            <a:ext cx="1500505" cy="337185"/>
          </a:xfrm>
          <a:prstGeom prst="rect">
            <a:avLst/>
          </a:prstGeom>
          <a:solidFill>
            <a:schemeClr val="accent1">
              <a:lumMod val="20000"/>
              <a:lumOff val="80000"/>
            </a:schemeClr>
          </a:solidFill>
        </p:spPr>
        <p:txBody>
          <a:bodyPr wrap="square" rtlCol="0">
            <a:spAutoFit/>
          </a:bodyPr>
          <a:p>
            <a:pPr algn="ctr"/>
            <a:r>
              <a:rPr lang="zh-CN" sz="1600" b="1"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试题分析</a:t>
            </a:r>
            <a:endParaRPr lang="zh-CN" sz="1600" b="1"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endParaRPr>
          </a:p>
        </p:txBody>
      </p:sp>
      <p:sp>
        <p:nvSpPr>
          <p:cNvPr id="5" name="文本框 4"/>
          <p:cNvSpPr txBox="1"/>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名句名篇默写</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111125" y="610235"/>
            <a:ext cx="5567045" cy="6247130"/>
          </a:xfrm>
          <a:prstGeom prst="rect">
            <a:avLst/>
          </a:prstGeom>
          <a:ln>
            <a:solidFill>
              <a:schemeClr val="accent1"/>
            </a:solidFill>
          </a:ln>
        </p:spPr>
        <p:txBody>
          <a:bodyPr wrap="square">
            <a:noAutofit/>
          </a:bodyPr>
          <a:p>
            <a:pPr marR="0" lvl="0" indent="0" algn="l" defTabSz="914400" rtl="0" fontAlgn="auto">
              <a:lnSpc>
                <a:spcPts val="3860"/>
              </a:lnSpc>
              <a:spcBef>
                <a:spcPts val="0"/>
              </a:spcBef>
              <a:spcAft>
                <a:spcPts val="0"/>
              </a:spcAft>
              <a:buClrTx/>
              <a:buSzTx/>
              <a:buFontTx/>
              <a:buNone/>
            </a:pP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（三）名篇名句默写</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本题共</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1</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小题，</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6</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分</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a:t>
            </a:r>
            <a:endPar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pPr marR="0" lvl="0" indent="0" algn="l" defTabSz="914400" rtl="0" fontAlgn="auto">
              <a:lnSpc>
                <a:spcPts val="3860"/>
              </a:lnSpc>
              <a:spcBef>
                <a:spcPts val="0"/>
              </a:spcBef>
              <a:spcAft>
                <a:spcPts val="0"/>
              </a:spcAft>
              <a:buClrTx/>
              <a:buSzTx/>
              <a:buFontTx/>
              <a:buNone/>
            </a:pP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17.</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补写出下列句子中空缺的部分。</a:t>
            </a:r>
            <a:endPar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pPr marR="0" lvl="0" indent="0" algn="l" defTabSz="914400" rtl="0" fontAlgn="auto">
              <a:lnSpc>
                <a:spcPts val="3860"/>
              </a:lnSpc>
              <a:spcBef>
                <a:spcPts val="0"/>
              </a:spcBef>
              <a:spcAft>
                <a:spcPts val="0"/>
              </a:spcAft>
              <a:buClrTx/>
              <a:buSzTx/>
              <a:buFontTx/>
              <a:buNone/>
            </a:pP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1</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）《屈原列传》中：</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 </a:t>
            </a:r>
            <a:r>
              <a:rPr lang="en-US" altLang="zh-CN" sz="2400" u="sng">
                <a:solidFill>
                  <a:schemeClr val="tx1">
                    <a:alpha val="100000"/>
                  </a:schemeClr>
                </a:solidFill>
                <a:latin typeface="仿宋" panose="02010609060101010101" charset="-122"/>
                <a:ea typeface="仿宋" panose="02010609060101010101" charset="-122"/>
                <a:cs typeface="仿宋" panose="02010609060101010101" charset="-122"/>
                <a:sym typeface="+mn-ea"/>
              </a:rPr>
              <a:t>    </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 </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a:t>
            </a:r>
            <a:r>
              <a:rPr lang="en-US" altLang="zh-CN" sz="2400" u="sng">
                <a:solidFill>
                  <a:schemeClr val="tx1">
                    <a:alpha val="100000"/>
                  </a:schemeClr>
                </a:solidFill>
                <a:latin typeface="仿宋" panose="02010609060101010101" charset="-122"/>
                <a:ea typeface="仿宋" panose="02010609060101010101" charset="-122"/>
                <a:cs typeface="仿宋" panose="02010609060101010101" charset="-122"/>
                <a:sym typeface="+mn-ea"/>
              </a:rPr>
              <a:t>   </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 ”</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两句赞美《离骚》同《诗经》一样有分寸、有节制。</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 </a:t>
            </a:r>
            <a:endPar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pPr marR="0" lvl="0" indent="0" algn="l" defTabSz="914400" rtl="0" fontAlgn="auto">
              <a:lnSpc>
                <a:spcPts val="3860"/>
              </a:lnSpc>
              <a:spcBef>
                <a:spcPts val="0"/>
              </a:spcBef>
              <a:spcAft>
                <a:spcPts val="0"/>
              </a:spcAft>
              <a:buClrTx/>
              <a:buSzTx/>
              <a:buFontTx/>
              <a:buNone/>
            </a:pP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2</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）《燕歌行（并序）》中</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a:t>
            </a:r>
            <a:r>
              <a:rPr lang="en-US" altLang="zh-CN" sz="2400" u="sng">
                <a:solidFill>
                  <a:schemeClr val="tx1">
                    <a:alpha val="100000"/>
                  </a:schemeClr>
                </a:solidFill>
                <a:latin typeface="仿宋" panose="02010609060101010101" charset="-122"/>
                <a:ea typeface="仿宋" panose="02010609060101010101" charset="-122"/>
                <a:cs typeface="仿宋" panose="02010609060101010101" charset="-122"/>
                <a:sym typeface="+mn-ea"/>
              </a:rPr>
              <a:t>   </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a:t>
            </a:r>
            <a:r>
              <a:rPr lang="en-US" altLang="zh-CN" sz="2400" u="sng">
                <a:solidFill>
                  <a:schemeClr val="tx1">
                    <a:alpha val="100000"/>
                  </a:schemeClr>
                </a:solidFill>
                <a:latin typeface="仿宋" panose="02010609060101010101" charset="-122"/>
                <a:ea typeface="仿宋" panose="02010609060101010101" charset="-122"/>
                <a:cs typeface="仿宋" panose="02010609060101010101" charset="-122"/>
                <a:sym typeface="+mn-ea"/>
              </a:rPr>
              <a:t>  </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 ”</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两句描写边境动荡，地域广阔，衬托了士兵飘零孤苦。</a:t>
            </a:r>
            <a:endPar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pPr marR="0" lvl="0" indent="0" algn="l" defTabSz="914400" rtl="0" fontAlgn="auto">
              <a:lnSpc>
                <a:spcPts val="3860"/>
              </a:lnSpc>
              <a:spcBef>
                <a:spcPts val="0"/>
              </a:spcBef>
              <a:spcAft>
                <a:spcPts val="0"/>
              </a:spcAft>
              <a:buClrTx/>
              <a:buSzTx/>
              <a:buFontTx/>
              <a:buNone/>
            </a:pP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3</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）中国神话传说是民族文化瑰宝，在中国古典诗词中也常为诗人引用，表达丰富的意蕴，如：</a:t>
            </a:r>
            <a:r>
              <a:rPr lang="en-US" altLang="zh-CN" sz="2400" u="sng">
                <a:solidFill>
                  <a:schemeClr val="tx1">
                    <a:alpha val="100000"/>
                  </a:schemeClr>
                </a:solidFill>
                <a:latin typeface="仿宋" panose="02010609060101010101" charset="-122"/>
                <a:ea typeface="仿宋" panose="02010609060101010101" charset="-122"/>
                <a:cs typeface="仿宋" panose="02010609060101010101" charset="-122"/>
                <a:sym typeface="+mn-ea"/>
              </a:rPr>
              <a:t>     </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 </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a:t>
            </a:r>
            <a:r>
              <a:rPr lang="en-US" altLang="zh-CN" sz="2400" u="sng">
                <a:solidFill>
                  <a:schemeClr val="tx1">
                    <a:alpha val="100000"/>
                  </a:schemeClr>
                </a:solidFill>
                <a:latin typeface="仿宋" panose="02010609060101010101" charset="-122"/>
                <a:ea typeface="仿宋" panose="02010609060101010101" charset="-122"/>
                <a:cs typeface="仿宋" panose="02010609060101010101" charset="-122"/>
                <a:sym typeface="+mn-ea"/>
              </a:rPr>
              <a:t>    </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 </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a:t>
            </a:r>
            <a:endPar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endParaRPr>
          </a:p>
        </p:txBody>
      </p:sp>
      <p:sp>
        <p:nvSpPr>
          <p:cNvPr id="6" name="文本框 5"/>
          <p:cNvSpPr txBox="1"/>
          <p:nvPr/>
        </p:nvSpPr>
        <p:spPr>
          <a:xfrm>
            <a:off x="5678805" y="610235"/>
            <a:ext cx="6294120" cy="6139180"/>
          </a:xfrm>
          <a:prstGeom prst="rect">
            <a:avLst/>
          </a:prstGeom>
          <a:ln>
            <a:solidFill>
              <a:schemeClr val="accent1"/>
            </a:solidFill>
          </a:ln>
        </p:spPr>
        <p:txBody>
          <a:bodyPr wrap="square">
            <a:noAutofit/>
          </a:bodyPr>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r>
              <a:rPr lang="zh-CN" altLang="en-US" sz="2000" b="1" i="0">
                <a:solidFill>
                  <a:schemeClr val="tx1"/>
                </a:solidFill>
                <a:latin typeface="仿宋" panose="02010609060101010101" charset="-122"/>
                <a:ea typeface="仿宋" panose="02010609060101010101" charset="-122"/>
                <a:cs typeface="仿宋" panose="02010609060101010101" charset="-122"/>
                <a:sym typeface="+mn-ea"/>
              </a:rPr>
              <a:t>评分建议：每空</a:t>
            </a:r>
            <a:r>
              <a:rPr lang="en-US" altLang="zh-CN" sz="2000" b="1" i="0">
                <a:solidFill>
                  <a:schemeClr val="tx1"/>
                </a:solidFill>
                <a:latin typeface="仿宋" panose="02010609060101010101" charset="-122"/>
                <a:ea typeface="仿宋" panose="02010609060101010101" charset="-122"/>
                <a:cs typeface="仿宋" panose="02010609060101010101" charset="-122"/>
                <a:sym typeface="+mn-ea"/>
              </a:rPr>
              <a:t>1</a:t>
            </a:r>
            <a:r>
              <a:rPr lang="zh-CN" altLang="en-US" sz="2000" b="1" i="0">
                <a:solidFill>
                  <a:schemeClr val="tx1"/>
                </a:solidFill>
                <a:latin typeface="仿宋" panose="02010609060101010101" charset="-122"/>
                <a:ea typeface="仿宋" panose="02010609060101010101" charset="-122"/>
                <a:cs typeface="仿宋" panose="02010609060101010101" charset="-122"/>
                <a:sym typeface="+mn-ea"/>
              </a:rPr>
              <a:t>分；有错字、别字、该句不得分。</a:t>
            </a: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4" name="文本框 3"/>
          <p:cNvSpPr txBox="1"/>
          <p:nvPr/>
        </p:nvSpPr>
        <p:spPr>
          <a:xfrm>
            <a:off x="5881370" y="813435"/>
            <a:ext cx="5827395" cy="1164590"/>
          </a:xfrm>
          <a:prstGeom prst="rect">
            <a:avLst/>
          </a:prstGeom>
          <a:noFill/>
        </p:spPr>
        <p:txBody>
          <a:bodyPr wrap="square" rtlCol="0">
            <a:noAutofit/>
          </a:bodyPr>
          <a:p>
            <a:pPr indent="0" fontAlgn="auto">
              <a:lnSpc>
                <a:spcPts val="2900"/>
              </a:lnSpc>
            </a:pPr>
            <a:r>
              <a:rPr lang="zh-CN" sz="2000">
                <a:solidFill>
                  <a:srgbClr val="000000"/>
                </a:solidFill>
                <a:ea typeface="宋体" panose="02010600030101010101" pitchFamily="2" charset="-122"/>
                <a:sym typeface="+mn-ea"/>
              </a:rPr>
              <a:t>【</a:t>
            </a:r>
            <a:r>
              <a:rPr lang="zh-CN" sz="2000">
                <a:solidFill>
                  <a:srgbClr val="000000"/>
                </a:solidFill>
                <a:ea typeface="黑体" panose="02010609060101010101" charset="-122"/>
                <a:sym typeface="+mn-ea"/>
              </a:rPr>
              <a:t>考查目标】</a:t>
            </a:r>
            <a:r>
              <a:rPr lang="en-US" sz="2000">
                <a:solidFill>
                  <a:srgbClr val="000000"/>
                </a:solidFill>
                <a:latin typeface="宋体" panose="02010600030101010101" pitchFamily="2" charset="-122"/>
                <a:sym typeface="+mn-ea"/>
              </a:rPr>
              <a:t> </a:t>
            </a:r>
            <a:endParaRPr lang="en-US" sz="2000">
              <a:solidFill>
                <a:srgbClr val="000000"/>
              </a:solidFill>
              <a:latin typeface="宋体" panose="02010600030101010101" pitchFamily="2" charset="-122"/>
              <a:sym typeface="+mn-ea"/>
            </a:endParaRPr>
          </a:p>
          <a:p>
            <a:pPr indent="0" fontAlgn="auto">
              <a:lnSpc>
                <a:spcPts val="2900"/>
              </a:lnSpc>
            </a:pPr>
            <a:r>
              <a:rPr lang="en-US" sz="2000">
                <a:solidFill>
                  <a:srgbClr val="002060"/>
                </a:solidFill>
                <a:latin typeface="仿宋" panose="02010609060101010101" charset="-122"/>
                <a:ea typeface="仿宋" panose="02010609060101010101" charset="-122"/>
                <a:cs typeface="仿宋" panose="02010609060101010101" charset="-122"/>
                <a:sym typeface="+mn-ea"/>
              </a:rPr>
              <a:t>本题考查语文学科核心素养“文化传承与理解”,引导考生丰富语言积累，自觉继承中华优秀传统文化,</a:t>
            </a:r>
            <a:r>
              <a:rPr lang="zh-CN" altLang="en-US" sz="2000">
                <a:solidFill>
                  <a:srgbClr val="002060"/>
                </a:solidFill>
                <a:latin typeface="仿宋" panose="02010609060101010101" charset="-122"/>
                <a:ea typeface="仿宋" panose="02010609060101010101" charset="-122"/>
                <a:cs typeface="仿宋" panose="02010609060101010101" charset="-122"/>
                <a:sym typeface="+mn-ea"/>
              </a:rPr>
              <a:t>并且在生活中学以致用。</a:t>
            </a:r>
            <a:endParaRPr lang="zh-CN" altLang="en-US" sz="2000"/>
          </a:p>
        </p:txBody>
      </p:sp>
      <p:sp>
        <p:nvSpPr>
          <p:cNvPr id="7" name="文本框 6"/>
          <p:cNvSpPr txBox="1"/>
          <p:nvPr/>
        </p:nvSpPr>
        <p:spPr>
          <a:xfrm>
            <a:off x="5988050" y="2439670"/>
            <a:ext cx="5584190" cy="1250950"/>
          </a:xfrm>
          <a:prstGeom prst="rect">
            <a:avLst/>
          </a:prstGeom>
          <a:noFill/>
        </p:spPr>
        <p:txBody>
          <a:bodyPr wrap="square" rtlCol="0">
            <a:noAutofit/>
          </a:bodyPr>
          <a:p>
            <a:pPr indent="0" fontAlgn="auto"/>
            <a:r>
              <a:rPr lang="zh-CN">
                <a:solidFill>
                  <a:srgbClr val="000000"/>
                </a:solidFill>
                <a:ea typeface="黑体" panose="02010609060101010101" charset="-122"/>
                <a:sym typeface="+mn-ea"/>
              </a:rPr>
              <a:t>【</a:t>
            </a:r>
            <a:r>
              <a:rPr lang="zh-CN">
                <a:solidFill>
                  <a:srgbClr val="000000"/>
                </a:solidFill>
                <a:ea typeface="黑体" panose="02010609060101010101" charset="-122"/>
                <a:sym typeface="+mn-ea"/>
              </a:rPr>
              <a:t>解题思路</a:t>
            </a:r>
            <a:r>
              <a:rPr lang="zh-CN">
                <a:solidFill>
                  <a:srgbClr val="000000"/>
                </a:solidFill>
                <a:ea typeface="黑体" panose="02010609060101010101" charset="-122"/>
                <a:sym typeface="+mn-ea"/>
              </a:rPr>
              <a:t>】</a:t>
            </a:r>
            <a:endParaRPr lang="zh-CN">
              <a:solidFill>
                <a:srgbClr val="000000"/>
              </a:solidFill>
              <a:ea typeface="黑体" panose="02010609060101010101" charset="-122"/>
              <a:sym typeface="+mn-ea"/>
            </a:endParaRPr>
          </a:p>
          <a:p>
            <a:pPr indent="0" fontAlgn="auto">
              <a:lnSpc>
                <a:spcPts val="2900"/>
              </a:lnSpc>
            </a:pPr>
            <a:r>
              <a:rPr lang="zh-CN" sz="2000">
                <a:solidFill>
                  <a:srgbClr val="002060"/>
                </a:solidFill>
                <a:latin typeface="仿宋" panose="02010609060101010101" charset="-122"/>
                <a:ea typeface="仿宋" panose="02010609060101010101" charset="-122"/>
                <a:cs typeface="仿宋" panose="02010609060101010101" charset="-122"/>
                <a:sym typeface="+mn-ea"/>
              </a:rPr>
              <a:t>锁定指向篇目，结合前后语境，寻找符合问题要求的诗句，关注句意，不写错别字。</a:t>
            </a:r>
            <a:endParaRPr lang="zh-CN" sz="2000" b="0">
              <a:solidFill>
                <a:srgbClr val="000000"/>
              </a:solidFill>
              <a:ea typeface="黑体" panose="02010609060101010101" charset="-122"/>
            </a:endParaRPr>
          </a:p>
          <a:p>
            <a:pPr indent="0" fontAlgn="auto"/>
            <a:r>
              <a:rPr lang="en-US">
                <a:solidFill>
                  <a:srgbClr val="000000"/>
                </a:solidFill>
                <a:latin typeface="宋体" panose="02010600030101010101" pitchFamily="2" charset="-122"/>
                <a:ea typeface="黑体" panose="02010609060101010101" charset="-122"/>
                <a:sym typeface="+mn-ea"/>
              </a:rPr>
              <a:t> </a:t>
            </a:r>
            <a:r>
              <a:rPr lang="en-US">
                <a:solidFill>
                  <a:srgbClr val="000000"/>
                </a:solidFill>
                <a:latin typeface="宋体" panose="02010600030101010101" pitchFamily="2" charset="-122"/>
                <a:sym typeface="+mn-ea"/>
              </a:rPr>
              <a:t> </a:t>
            </a:r>
            <a:endParaRPr lang="zh-CN" altLang="en-US"/>
          </a:p>
        </p:txBody>
      </p:sp>
      <p:sp>
        <p:nvSpPr>
          <p:cNvPr id="9" name="文本框 8"/>
          <p:cNvSpPr txBox="1"/>
          <p:nvPr/>
        </p:nvSpPr>
        <p:spPr>
          <a:xfrm>
            <a:off x="5988050" y="3790950"/>
            <a:ext cx="5721350" cy="2457450"/>
          </a:xfrm>
          <a:prstGeom prst="rect">
            <a:avLst/>
          </a:prstGeom>
          <a:noFill/>
        </p:spPr>
        <p:txBody>
          <a:bodyPr wrap="square" rtlCol="0">
            <a:spAutoFit/>
          </a:bodyPr>
          <a:p>
            <a:pPr>
              <a:lnSpc>
                <a:spcPts val="3075"/>
              </a:lnSpc>
              <a:buNone/>
            </a:pPr>
            <a:r>
              <a:rPr lang="zh-CN" altLang="en-US" sz="2000" b="1">
                <a:solidFill>
                  <a:srgbClr val="FF0000"/>
                </a:solidFill>
                <a:latin typeface="仿宋" panose="02010609060101010101" charset="-122"/>
                <a:ea typeface="仿宋" panose="02010609060101010101" charset="-122"/>
                <a:cs typeface="仿宋" panose="02010609060101010101" charset="-122"/>
                <a:sym typeface="+mn-ea"/>
              </a:rPr>
              <a:t>【参考答案】</a:t>
            </a:r>
            <a:endParaRPr lang="en-US" altLang="zh-CN" sz="2000" b="1">
              <a:solidFill>
                <a:srgbClr val="FF0000"/>
              </a:solidFill>
              <a:latin typeface="仿宋" panose="02010609060101010101" charset="-122"/>
              <a:ea typeface="仿宋" panose="02010609060101010101" charset="-122"/>
              <a:cs typeface="仿宋" panose="02010609060101010101" charset="-122"/>
              <a:sym typeface="+mn-ea"/>
            </a:endParaRPr>
          </a:p>
          <a:p>
            <a:pPr>
              <a:lnSpc>
                <a:spcPts val="3075"/>
              </a:lnSpc>
              <a:buNone/>
            </a:pPr>
            <a:r>
              <a:rPr lang="en-US" altLang="zh-CN" sz="2000" b="1">
                <a:solidFill>
                  <a:srgbClr val="FF0000"/>
                </a:solidFill>
                <a:latin typeface="仿宋" panose="02010609060101010101" charset="-122"/>
                <a:ea typeface="仿宋" panose="02010609060101010101" charset="-122"/>
                <a:cs typeface="仿宋" panose="02010609060101010101" charset="-122"/>
                <a:sym typeface="+mn-ea"/>
              </a:rPr>
              <a:t>(1) </a:t>
            </a:r>
            <a:r>
              <a:rPr lang="zh-CN" altLang="en-US" sz="2000" b="1" i="0">
                <a:solidFill>
                  <a:srgbClr val="FF0000"/>
                </a:solidFill>
                <a:latin typeface="仿宋" panose="02010609060101010101" charset="-122"/>
                <a:ea typeface="仿宋" panose="02010609060101010101" charset="-122"/>
                <a:cs typeface="仿宋" panose="02010609060101010101" charset="-122"/>
                <a:sym typeface="+mn-ea"/>
              </a:rPr>
              <a:t>《国风》好色而不淫，《小雅》怨诽而不乱</a:t>
            </a:r>
            <a:endParaRPr lang="zh-CN" altLang="en-US" sz="2000" b="1" i="0">
              <a:solidFill>
                <a:srgbClr val="FF0000"/>
              </a:solidFill>
              <a:latin typeface="仿宋" panose="02010609060101010101" charset="-122"/>
              <a:ea typeface="仿宋" panose="02010609060101010101" charset="-122"/>
              <a:cs typeface="仿宋" panose="02010609060101010101" charset="-122"/>
              <a:sym typeface="+mn-ea"/>
            </a:endParaRPr>
          </a:p>
          <a:p>
            <a:pPr>
              <a:lnSpc>
                <a:spcPts val="3075"/>
              </a:lnSpc>
              <a:buNone/>
            </a:pPr>
            <a:r>
              <a:rPr lang="en-US" altLang="zh-CN" sz="2000" b="1">
                <a:solidFill>
                  <a:srgbClr val="FF0000"/>
                </a:solidFill>
                <a:latin typeface="仿宋" panose="02010609060101010101" charset="-122"/>
                <a:ea typeface="仿宋" panose="02010609060101010101" charset="-122"/>
                <a:cs typeface="仿宋" panose="02010609060101010101" charset="-122"/>
                <a:sym typeface="+mn-ea"/>
              </a:rPr>
              <a:t>(2)</a:t>
            </a:r>
            <a:r>
              <a:rPr lang="zh-CN" altLang="en-US" sz="2000" b="1">
                <a:solidFill>
                  <a:srgbClr val="FF0000"/>
                </a:solidFill>
                <a:latin typeface="仿宋" panose="02010609060101010101" charset="-122"/>
                <a:ea typeface="仿宋" panose="02010609060101010101" charset="-122"/>
                <a:cs typeface="仿宋" panose="02010609060101010101" charset="-122"/>
                <a:sym typeface="+mn-ea"/>
              </a:rPr>
              <a:t>边庭飘飖那可度，绝域苍茫无所有</a:t>
            </a:r>
            <a:r>
              <a:rPr lang="en-US" altLang="zh-CN" sz="2000" b="1">
                <a:solidFill>
                  <a:srgbClr val="FF0000"/>
                </a:solidFill>
                <a:latin typeface="仿宋" panose="02010609060101010101" charset="-122"/>
                <a:ea typeface="仿宋" panose="02010609060101010101" charset="-122"/>
                <a:cs typeface="仿宋" panose="02010609060101010101" charset="-122"/>
                <a:sym typeface="+mn-ea"/>
              </a:rPr>
              <a:t>(3)</a:t>
            </a:r>
            <a:r>
              <a:rPr lang="zh-CN" altLang="en-US" sz="2000" b="1" i="0">
                <a:solidFill>
                  <a:srgbClr val="FF0000"/>
                </a:solidFill>
                <a:latin typeface="仿宋" panose="02010609060101010101" charset="-122"/>
                <a:ea typeface="仿宋" panose="02010609060101010101" charset="-122"/>
                <a:cs typeface="仿宋" panose="02010609060101010101" charset="-122"/>
                <a:sym typeface="+mn-ea"/>
              </a:rPr>
              <a:t>吴质不眠倚桂树，露脚斜飞湿寒兔</a:t>
            </a:r>
            <a:r>
              <a:rPr lang="en-US" altLang="zh-CN" sz="2000" b="1" i="0">
                <a:solidFill>
                  <a:srgbClr val="FF0000"/>
                </a:solidFill>
                <a:latin typeface="仿宋" panose="02010609060101010101" charset="-122"/>
                <a:ea typeface="仿宋" panose="02010609060101010101" charset="-122"/>
                <a:cs typeface="仿宋" panose="02010609060101010101" charset="-122"/>
                <a:sym typeface="+mn-ea"/>
              </a:rPr>
              <a:t>/</a:t>
            </a:r>
            <a:r>
              <a:rPr lang="zh-CN" altLang="en-US" sz="2000" b="1" i="0">
                <a:solidFill>
                  <a:srgbClr val="FF0000"/>
                </a:solidFill>
                <a:latin typeface="仿宋" panose="02010609060101010101" charset="-122"/>
                <a:ea typeface="仿宋" panose="02010609060101010101" charset="-122"/>
                <a:cs typeface="仿宋" panose="02010609060101010101" charset="-122"/>
                <a:sym typeface="+mn-ea"/>
              </a:rPr>
              <a:t>庄生晓梦迷蝴蝶，望帝春心托杜鹃</a:t>
            </a:r>
            <a:r>
              <a:rPr lang="en-US" altLang="zh-CN" sz="2000" b="1" i="0">
                <a:solidFill>
                  <a:srgbClr val="FF0000"/>
                </a:solidFill>
                <a:latin typeface="仿宋" panose="02010609060101010101" charset="-122"/>
                <a:ea typeface="仿宋" panose="02010609060101010101" charset="-122"/>
                <a:cs typeface="仿宋" panose="02010609060101010101" charset="-122"/>
                <a:sym typeface="+mn-ea"/>
              </a:rPr>
              <a:t>/</a:t>
            </a:r>
            <a:r>
              <a:rPr lang="zh-CN" altLang="en-US" sz="2000" b="1" i="0">
                <a:solidFill>
                  <a:srgbClr val="FF0000"/>
                </a:solidFill>
                <a:latin typeface="仿宋" panose="02010609060101010101" charset="-122"/>
                <a:ea typeface="仿宋" panose="02010609060101010101" charset="-122"/>
                <a:cs typeface="仿宋" panose="02010609060101010101" charset="-122"/>
                <a:sym typeface="+mn-ea"/>
              </a:rPr>
              <a:t>天阶夜色凉如水，坐看牵牛织女星</a:t>
            </a:r>
            <a:r>
              <a:rPr lang="en-US" altLang="zh-CN" sz="2000" b="1" i="0">
                <a:solidFill>
                  <a:srgbClr val="FF0000"/>
                </a:solidFill>
                <a:latin typeface="仿宋" panose="02010609060101010101" charset="-122"/>
                <a:ea typeface="仿宋" panose="02010609060101010101" charset="-122"/>
                <a:cs typeface="仿宋" panose="02010609060101010101" charset="-122"/>
                <a:sym typeface="+mn-ea"/>
              </a:rPr>
              <a:t>……</a:t>
            </a:r>
            <a:endParaRPr lang="en-US" altLang="zh-CN" sz="2000" b="1" i="0">
              <a:solidFill>
                <a:srgbClr val="FF0000"/>
              </a:solidFill>
              <a:latin typeface="仿宋" panose="02010609060101010101" charset="-122"/>
              <a:ea typeface="仿宋" panose="02010609060101010101" charset="-122"/>
              <a:cs typeface="仿宋" panose="0201060906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checkerboard(across)">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checkerboard(across)">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p:bldP spid="5" grpId="0"/>
      <p:bldP spid="5" grpId="1"/>
      <p:bldP spid="29" grpId="0" animBg="1"/>
      <p:bldP spid="29" grpId="1" animBg="1"/>
      <p:bldP spid="2" grpId="0" animBg="1"/>
      <p:bldP spid="2" grpId="1" animBg="1"/>
      <p:bldP spid="8" grpId="0" animBg="1"/>
      <p:bldP spid="8" grpId="1" animBg="1"/>
      <p:bldP spid="4" grpId="0"/>
      <p:bldP spid="4" grpId="1"/>
      <p:bldP spid="7" grpId="0"/>
      <p:bldP spid="7" grpId="1"/>
      <p:bldP spid="9" grpId="0"/>
      <p:bldP spid="9" grpId="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0" y="1524000"/>
            <a:ext cx="12192635" cy="3216910"/>
          </a:xfrm>
          <a:prstGeom prst="rect">
            <a:avLst/>
          </a:prstGeom>
          <a:solidFill>
            <a:schemeClr val="accent2">
              <a:lumMod val="20000"/>
              <a:lumOff val="80000"/>
            </a:schemeClr>
          </a:solidFill>
        </p:spPr>
        <p:txBody>
          <a:bodyPr wrap="square" rtlCol="0">
            <a:noAutofit/>
          </a:bodyPr>
          <a:p>
            <a:endParaRPr lang="zh-CN" altLang="en-US"/>
          </a:p>
        </p:txBody>
      </p:sp>
      <p:cxnSp>
        <p:nvCxnSpPr>
          <p:cNvPr id="9" name="直接连接符 8"/>
          <p:cNvCxnSpPr/>
          <p:nvPr>
            <p:custDataLst>
              <p:tags r:id="rId1"/>
            </p:custDataLst>
          </p:nvPr>
        </p:nvCxnSpPr>
        <p:spPr>
          <a:xfrm flipH="1">
            <a:off x="7966490" y="1664782"/>
            <a:ext cx="553017" cy="100052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2"/>
            </p:custDataLst>
          </p:nvPr>
        </p:nvCxnSpPr>
        <p:spPr>
          <a:xfrm flipH="1">
            <a:off x="5356638" y="3796946"/>
            <a:ext cx="435733" cy="68531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704465" y="1869440"/>
            <a:ext cx="2606675" cy="5200650"/>
          </a:xfrm>
          <a:prstGeom prst="rect">
            <a:avLst/>
          </a:prstGeom>
          <a:noFill/>
        </p:spPr>
        <p:txBody>
          <a:bodyPr wrap="square" rtlCol="0">
            <a:spAutoFit/>
          </a:bodyPr>
          <a:lstStyle/>
          <a:p>
            <a:pPr algn="dist"/>
            <a:r>
              <a:rPr lang="en-US" altLang="zh-CN" sz="16600" dirty="0">
                <a:gradFill>
                  <a:gsLst>
                    <a:gs pos="100000">
                      <a:srgbClr val="98724B"/>
                    </a:gs>
                    <a:gs pos="0">
                      <a:srgbClr val="D1C1AC"/>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rPr>
              <a:t>03</a:t>
            </a:r>
            <a:endParaRPr lang="en-US" altLang="zh-CN" sz="16600" dirty="0">
              <a:gradFill>
                <a:gsLst>
                  <a:gs pos="100000">
                    <a:srgbClr val="98724B"/>
                  </a:gs>
                  <a:gs pos="0">
                    <a:srgbClr val="D1C1AC"/>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endParaRPr>
          </a:p>
        </p:txBody>
      </p:sp>
      <p:sp>
        <p:nvSpPr>
          <p:cNvPr id="16" name="文本框 15"/>
          <p:cNvSpPr txBox="1"/>
          <p:nvPr>
            <p:custDataLst>
              <p:tags r:id="rId3"/>
            </p:custDataLst>
          </p:nvPr>
        </p:nvSpPr>
        <p:spPr>
          <a:xfrm>
            <a:off x="5316220" y="2797175"/>
            <a:ext cx="4058920" cy="768350"/>
          </a:xfrm>
          <a:prstGeom prst="rect">
            <a:avLst/>
          </a:prstGeom>
          <a:noFill/>
        </p:spPr>
        <p:txBody>
          <a:bodyPr wrap="square" rtlCol="0">
            <a:spAutoFit/>
          </a:bodyPr>
          <a:lstStyle/>
          <a:p>
            <a:pPr algn="ctr"/>
            <a:r>
              <a:rPr lang="zh-CN" altLang="en-US" sz="4400" dirty="0">
                <a:solidFill>
                  <a:schemeClr val="tx1">
                    <a:lumMod val="85000"/>
                    <a:lumOff val="15000"/>
                  </a:schemeClr>
                </a:solidFill>
                <a:latin typeface="Colonna" panose="02000503000000000000" pitchFamily="2" charset="0"/>
                <a:ea typeface="方正清刻本悦宋简体" panose="02000000000000000000" pitchFamily="2" charset="-122"/>
              </a:rPr>
              <a:t>语言文字运用</a:t>
            </a:r>
            <a:r>
              <a:rPr lang="en-US" altLang="zh-CN" sz="4400" dirty="0">
                <a:solidFill>
                  <a:schemeClr val="tx1">
                    <a:lumMod val="85000"/>
                    <a:lumOff val="15000"/>
                  </a:schemeClr>
                </a:solidFill>
                <a:latin typeface="Colonna" panose="02000503000000000000" pitchFamily="2" charset="0"/>
                <a:ea typeface="方正清刻本悦宋简体" panose="02000000000000000000" pitchFamily="2" charset="-122"/>
              </a:rPr>
              <a:t>I</a:t>
            </a:r>
            <a:endParaRPr lang="en-US" altLang="zh-CN" sz="4400" dirty="0">
              <a:solidFill>
                <a:schemeClr val="tx1">
                  <a:lumMod val="85000"/>
                  <a:lumOff val="15000"/>
                </a:schemeClr>
              </a:solidFill>
              <a:latin typeface="Colonna" panose="02000503000000000000" pitchFamily="2" charset="0"/>
              <a:ea typeface="方正清刻本悦宋简体" panose="02000000000000000000" pitchFamily="2" charset="-122"/>
            </a:endParaRPr>
          </a:p>
        </p:txBody>
      </p:sp>
      <p:sp>
        <p:nvSpPr>
          <p:cNvPr id="2" name="文本框 1"/>
          <p:cNvSpPr txBox="1"/>
          <p:nvPr>
            <p:custDataLst>
              <p:tags r:id="rId4"/>
            </p:custDataLst>
          </p:nvPr>
        </p:nvSpPr>
        <p:spPr>
          <a:xfrm>
            <a:off x="6144260" y="3565525"/>
            <a:ext cx="2182495" cy="368300"/>
          </a:xfrm>
          <a:prstGeom prst="rect">
            <a:avLst/>
          </a:prstGeom>
          <a:noFill/>
          <a:ln w="9525">
            <a:noFill/>
          </a:ln>
        </p:spPr>
        <p:txBody>
          <a:bodyPr wrap="square">
            <a:spAutoFit/>
          </a:bodyPr>
          <a:p>
            <a:pPr indent="0"/>
            <a:r>
              <a:rPr lang="zh-CN" b="0">
                <a:solidFill>
                  <a:srgbClr val="000000"/>
                </a:solidFill>
                <a:ea typeface="宋体" panose="02010600030101010101" pitchFamily="2" charset="-122"/>
              </a:rPr>
              <a:t>(本题共</a:t>
            </a:r>
            <a:r>
              <a:rPr lang="en-US" altLang="zh-CN" b="0">
                <a:solidFill>
                  <a:srgbClr val="000000"/>
                </a:solidFill>
                <a:ea typeface="宋体" panose="02010600030101010101" pitchFamily="2" charset="-122"/>
              </a:rPr>
              <a:t>5</a:t>
            </a:r>
            <a:r>
              <a:rPr lang="zh-CN" b="0">
                <a:solidFill>
                  <a:srgbClr val="000000"/>
                </a:solidFill>
                <a:ea typeface="宋体" panose="02010600030101010101" pitchFamily="2" charset="-122"/>
              </a:rPr>
              <a:t>小题</a:t>
            </a:r>
            <a:r>
              <a:rPr lang="en-US" b="0">
                <a:solidFill>
                  <a:srgbClr val="000000"/>
                </a:solidFill>
                <a:ea typeface="宋体" panose="02010600030101010101" pitchFamily="2" charset="-122"/>
              </a:rPr>
              <a:t>20</a:t>
            </a:r>
            <a:r>
              <a:rPr lang="zh-CN" b="0">
                <a:solidFill>
                  <a:srgbClr val="000000"/>
                </a:solidFill>
                <a:ea typeface="宋体" panose="02010600030101010101" pitchFamily="2" charset="-122"/>
              </a:rPr>
              <a:t>分)</a:t>
            </a:r>
            <a:endParaRPr lang="zh-CN" altLang="en-US" b="0">
              <a:solidFill>
                <a:srgbClr val="000000"/>
              </a:solidFill>
              <a:ea typeface="宋体" panose="02010600030101010101" pitchFamily="2" charset="-122"/>
            </a:endParaRPr>
          </a:p>
        </p:txBody>
      </p:sp>
      <p:pic>
        <p:nvPicPr>
          <p:cNvPr id="5" name="图片 4" descr="图标镂空"/>
          <p:cNvPicPr>
            <a:picLocks noChangeAspect="1"/>
          </p:cNvPicPr>
          <p:nvPr>
            <p:custDataLst>
              <p:tags r:id="rId5"/>
            </p:custDataLst>
          </p:nvPr>
        </p:nvPicPr>
        <p:blipFill>
          <a:blip r:embed="rId6"/>
          <a:srcRect l="12064" t="11428" r="12701" b="13975"/>
          <a:stretch>
            <a:fillRect/>
          </a:stretch>
        </p:blipFill>
        <p:spPr>
          <a:xfrm>
            <a:off x="9138285" y="2572385"/>
            <a:ext cx="472440" cy="469265"/>
          </a:xfrm>
          <a:prstGeom prst="rect">
            <a:avLst/>
          </a:prstGeom>
        </p:spPr>
      </p:pic>
      <p:sp>
        <p:nvSpPr>
          <p:cNvPr id="4" name="文本框 3"/>
          <p:cNvSpPr txBox="1"/>
          <p:nvPr>
            <p:custDataLst>
              <p:tags r:id="rId7"/>
            </p:custDataLst>
          </p:nvPr>
        </p:nvSpPr>
        <p:spPr>
          <a:xfrm>
            <a:off x="9966325" y="76835"/>
            <a:ext cx="2023745" cy="460375"/>
          </a:xfrm>
          <a:prstGeom prst="rect">
            <a:avLst/>
          </a:prstGeom>
          <a:solidFill>
            <a:schemeClr val="accent2">
              <a:lumMod val="40000"/>
              <a:lumOff val="60000"/>
            </a:schemeClr>
          </a:solidFill>
        </p:spPr>
        <p:txBody>
          <a:bodyPr wrap="square" rtlCol="0" anchor="t">
            <a:spAutoFit/>
          </a:bodyPr>
          <a:p>
            <a:r>
              <a:rPr lang="zh-CN" altLang="en-US" sz="2400" b="1" dirty="0">
                <a:solidFill>
                  <a:schemeClr val="tx1">
                    <a:lumMod val="85000"/>
                    <a:lumOff val="15000"/>
                  </a:schemeClr>
                </a:solidFill>
                <a:latin typeface="仿宋" panose="02010609060101010101" charset="-122"/>
                <a:ea typeface="仿宋" panose="02010609060101010101" charset="-122"/>
                <a:cs typeface="仿宋" panose="02010609060101010101" charset="-122"/>
                <a:sym typeface="+mn-ea"/>
              </a:rPr>
              <a:t>苏派高中语文</a:t>
            </a:r>
            <a:endParaRPr lang="zh-CN" altLang="en-US" sz="2400" b="1" dirty="0">
              <a:solidFill>
                <a:schemeClr val="tx1">
                  <a:lumMod val="85000"/>
                  <a:lumOff val="15000"/>
                </a:schemeClr>
              </a:solidFill>
              <a:latin typeface="仿宋" panose="02010609060101010101" charset="-122"/>
              <a:ea typeface="仿宋" panose="02010609060101010101" charset="-122"/>
              <a:cs typeface="仿宋" panose="02010609060101010101" charset="-122"/>
              <a:sym typeface="+mn-ea"/>
            </a:endParaRPr>
          </a:p>
        </p:txBody>
      </p:sp>
      <p:pic>
        <p:nvPicPr>
          <p:cNvPr id="118" name="图片 117"/>
          <p:cNvPicPr/>
          <p:nvPr/>
        </p:nvPicPr>
        <p:blipFill>
          <a:blip r:embed="rId8">
            <a:clrChange>
              <a:clrFrom>
                <a:srgbClr val="CCE7D6">
                  <a:alpha val="100000"/>
                </a:srgbClr>
              </a:clrFrom>
              <a:clrTo>
                <a:srgbClr val="CCE7D6">
                  <a:alpha val="100000"/>
                  <a:alpha val="0"/>
                </a:srgbClr>
              </a:clrTo>
            </a:clrChange>
          </a:blip>
          <a:srcRect b="10921"/>
          <a:stretch>
            <a:fillRect/>
          </a:stretch>
        </p:blipFill>
        <p:spPr>
          <a:xfrm>
            <a:off x="0" y="6985"/>
            <a:ext cx="2995930" cy="4294505"/>
          </a:xfrm>
          <a:prstGeom prst="rect">
            <a:avLst/>
          </a:prstGeom>
          <a:noFill/>
          <a:ln w="9525">
            <a:noFill/>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深度视觉·原创设计 https://www.docer.com/works?userid=22383862"/>
          <p:cNvSpPr/>
          <p:nvPr/>
        </p:nvSpPr>
        <p:spPr>
          <a:xfrm>
            <a:off x="270510" y="184785"/>
            <a:ext cx="2827655" cy="476250"/>
          </a:xfrm>
          <a:prstGeom prst="roundRect">
            <a:avLst>
              <a:gd name="adj" fmla="val 0"/>
            </a:avLst>
          </a:prstGeom>
          <a:solidFill>
            <a:srgbClr val="1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sz="2400" dirty="0">
                <a:solidFill>
                  <a:schemeClr val="bg1"/>
                </a:solidFill>
                <a:latin typeface="华文隶书" panose="02010800040101010101" charset="-122"/>
                <a:ea typeface="华文隶书" panose="02010800040101010101" charset="-122"/>
                <a:cs typeface="华文隶书" panose="02010800040101010101" charset="-122"/>
                <a:sym typeface="+mn-lt"/>
              </a:rPr>
              <a:t>近五年新高考</a:t>
            </a:r>
            <a:r>
              <a:rPr lang="en-US" altLang="zh-CN" sz="2400" dirty="0">
                <a:solidFill>
                  <a:schemeClr val="bg1"/>
                </a:solidFill>
                <a:latin typeface="华文隶书" panose="02010800040101010101" charset="-122"/>
                <a:ea typeface="华文隶书" panose="02010800040101010101" charset="-122"/>
                <a:cs typeface="华文隶书" panose="02010800040101010101" charset="-122"/>
                <a:sym typeface="+mn-lt"/>
              </a:rPr>
              <a:t>Ⅰ</a:t>
            </a:r>
            <a:r>
              <a:rPr lang="zh-CN" altLang="en-US" sz="2400" dirty="0">
                <a:solidFill>
                  <a:schemeClr val="bg1"/>
                </a:solidFill>
                <a:latin typeface="华文隶书" panose="02010800040101010101" charset="-122"/>
                <a:ea typeface="华文隶书" panose="02010800040101010101" charset="-122"/>
                <a:cs typeface="华文隶书" panose="02010800040101010101" charset="-122"/>
                <a:sym typeface="+mn-lt"/>
              </a:rPr>
              <a:t>卷</a:t>
            </a:r>
            <a:endParaRPr lang="zh-CN" altLang="en-US" sz="2400" dirty="0">
              <a:solidFill>
                <a:schemeClr val="bg1"/>
              </a:solidFill>
              <a:latin typeface="华文隶书" panose="02010800040101010101" charset="-122"/>
              <a:ea typeface="华文隶书" panose="02010800040101010101" charset="-122"/>
              <a:cs typeface="华文隶书" panose="02010800040101010101" charset="-122"/>
              <a:sym typeface="+mn-lt"/>
            </a:endParaRPr>
          </a:p>
        </p:txBody>
      </p:sp>
      <p:sp>
        <p:nvSpPr>
          <p:cNvPr id="9" name="深度视觉·原创设计 https://www.docer.com/works?userid=22383862"/>
          <p:cNvSpPr/>
          <p:nvPr/>
        </p:nvSpPr>
        <p:spPr>
          <a:xfrm>
            <a:off x="3684896" y="6455392"/>
            <a:ext cx="8507103" cy="402608"/>
          </a:xfrm>
          <a:prstGeom prst="rect">
            <a:avLst/>
          </a:prstGeom>
          <a:solidFill>
            <a:srgbClr val="1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aphicFrame>
        <p:nvGraphicFramePr>
          <p:cNvPr id="2" name="表格 1"/>
          <p:cNvGraphicFramePr/>
          <p:nvPr>
            <p:custDataLst>
              <p:tags r:id="rId1"/>
            </p:custDataLst>
          </p:nvPr>
        </p:nvGraphicFramePr>
        <p:xfrm>
          <a:off x="271145" y="795020"/>
          <a:ext cx="11808460" cy="5995670"/>
        </p:xfrm>
        <a:graphic>
          <a:graphicData uri="http://schemas.openxmlformats.org/drawingml/2006/table">
            <a:tbl>
              <a:tblPr firstRow="1" bandRow="1">
                <a:tableStyleId>{E6034B52-BA69-4965-B250-E425B5909DD7}</a:tableStyleId>
              </a:tblPr>
              <a:tblGrid>
                <a:gridCol w="892175"/>
                <a:gridCol w="1310005"/>
                <a:gridCol w="3376295"/>
                <a:gridCol w="6229985"/>
              </a:tblGrid>
              <a:tr h="415925">
                <a:tc>
                  <a:txBody>
                    <a:bodyPr/>
                    <a:p>
                      <a:pPr algn="ctr">
                        <a:buNone/>
                      </a:pPr>
                      <a:r>
                        <a:rPr lang="zh-CN" altLang="en-US" sz="1800" b="1">
                          <a:solidFill>
                            <a:schemeClr val="bg1"/>
                          </a:solidFill>
                          <a:sym typeface="+mn-ea"/>
                        </a:rPr>
                        <a:t>时间</a:t>
                      </a:r>
                      <a:endParaRPr lang="zh-CN" altLang="en-US" sz="1800" b="1">
                        <a:solidFill>
                          <a:schemeClr val="bg1"/>
                        </a:solidFill>
                        <a:sym typeface="+mn-ea"/>
                      </a:endParaRPr>
                    </a:p>
                  </a:txBody>
                  <a:tcPr>
                    <a:solidFill>
                      <a:schemeClr val="accent5">
                        <a:lumMod val="50000"/>
                      </a:schemeClr>
                    </a:solidFill>
                  </a:tcPr>
                </a:tc>
                <a:tc>
                  <a:txBody>
                    <a:bodyPr/>
                    <a:p>
                      <a:pPr algn="ctr">
                        <a:buNone/>
                      </a:pPr>
                      <a:r>
                        <a:rPr lang="zh-CN" altLang="en-US" sz="1800" b="1">
                          <a:solidFill>
                            <a:schemeClr val="bg1"/>
                          </a:solidFill>
                        </a:rPr>
                        <a:t>试题形式</a:t>
                      </a:r>
                      <a:endParaRPr lang="zh-CN" altLang="en-US" sz="1800" b="1">
                        <a:solidFill>
                          <a:schemeClr val="bg1"/>
                        </a:solidFill>
                      </a:endParaRPr>
                    </a:p>
                  </a:txBody>
                  <a:tcPr>
                    <a:solidFill>
                      <a:schemeClr val="accent5">
                        <a:lumMod val="50000"/>
                      </a:schemeClr>
                    </a:solidFill>
                  </a:tcPr>
                </a:tc>
                <a:tc>
                  <a:txBody>
                    <a:bodyPr/>
                    <a:p>
                      <a:pPr algn="ctr">
                        <a:buNone/>
                      </a:pPr>
                      <a:r>
                        <a:rPr lang="zh-CN" altLang="en-US" sz="1800" b="1">
                          <a:solidFill>
                            <a:schemeClr val="bg1"/>
                          </a:solidFill>
                        </a:rPr>
                        <a:t>语段设置</a:t>
                      </a:r>
                      <a:endParaRPr lang="zh-CN" altLang="en-US" sz="1800" b="1">
                        <a:solidFill>
                          <a:schemeClr val="bg1"/>
                        </a:solidFill>
                      </a:endParaRPr>
                    </a:p>
                  </a:txBody>
                  <a:tcPr>
                    <a:solidFill>
                      <a:schemeClr val="accent5">
                        <a:lumMod val="50000"/>
                      </a:schemeClr>
                    </a:solidFill>
                  </a:tcPr>
                </a:tc>
                <a:tc>
                  <a:txBody>
                    <a:bodyPr/>
                    <a:p>
                      <a:pPr algn="ctr">
                        <a:buNone/>
                      </a:pPr>
                      <a:r>
                        <a:rPr lang="zh-CN" altLang="en-US" sz="1800" b="1">
                          <a:solidFill>
                            <a:schemeClr val="bg1"/>
                          </a:solidFill>
                        </a:rPr>
                        <a:t>考点及题型</a:t>
                      </a:r>
                      <a:endParaRPr lang="zh-CN" altLang="en-US" sz="1800" b="1">
                        <a:solidFill>
                          <a:schemeClr val="bg1"/>
                        </a:solidFill>
                      </a:endParaRPr>
                    </a:p>
                  </a:txBody>
                  <a:tcPr>
                    <a:solidFill>
                      <a:schemeClr val="accent5">
                        <a:lumMod val="50000"/>
                      </a:schemeClr>
                    </a:solidFill>
                  </a:tcPr>
                </a:tc>
              </a:tr>
              <a:tr h="971550">
                <a:tc>
                  <a:txBody>
                    <a:bodyPr/>
                    <a:p>
                      <a:pPr algn="ctr">
                        <a:buNone/>
                      </a:pPr>
                      <a:r>
                        <a:rPr lang="en-US" altLang="zh-CN" sz="1400"/>
                        <a:t>2020</a:t>
                      </a:r>
                      <a:endParaRPr lang="en-US" altLang="zh-CN" sz="1400"/>
                    </a:p>
                    <a:p>
                      <a:pPr algn="ctr">
                        <a:buNone/>
                      </a:pPr>
                      <a:r>
                        <a:rPr lang="zh-CN" altLang="en-US" sz="1400">
                          <a:solidFill>
                            <a:srgbClr val="002060"/>
                          </a:solidFill>
                          <a:latin typeface="楷体" panose="02010609060101010101" charset="-122"/>
                          <a:ea typeface="楷体" panose="02010609060101010101" charset="-122"/>
                          <a:cs typeface="楷体" panose="02010609060101010101" charset="-122"/>
                        </a:rPr>
                        <a:t>（新高考Ⅰ卷）</a:t>
                      </a:r>
                      <a:endParaRPr lang="zh-CN" altLang="en-US" sz="1400">
                        <a:solidFill>
                          <a:srgbClr val="002060"/>
                        </a:solidFill>
                        <a:latin typeface="楷体" panose="02010609060101010101" charset="-122"/>
                        <a:ea typeface="楷体" panose="02010609060101010101" charset="-122"/>
                        <a:cs typeface="楷体" panose="02010609060101010101" charset="-122"/>
                      </a:endParaRPr>
                    </a:p>
                  </a:txBody>
                  <a:tcPr/>
                </a:tc>
                <a:tc>
                  <a:txBody>
                    <a:bodyPr/>
                    <a:p>
                      <a:pPr algn="ctr">
                        <a:buNone/>
                      </a:pPr>
                      <a:r>
                        <a:rPr lang="zh-CN" altLang="en-US" sz="1600">
                          <a:highlight>
                            <a:srgbClr val="000000">
                              <a:alpha val="0"/>
                            </a:srgbClr>
                          </a:highlight>
                          <a:latin typeface="宋体" panose="02010600030101010101" pitchFamily="2" charset="-122"/>
                          <a:ea typeface="宋体" panose="02010600030101010101" pitchFamily="2" charset="-122"/>
                          <a:cs typeface="宋体" panose="02010600030101010101" pitchFamily="2" charset="-122"/>
                          <a:sym typeface="+mn-ea"/>
                        </a:rPr>
                        <a:t>“一拖三”</a:t>
                      </a:r>
                      <a:endParaRPr lang="zh-CN" altLang="en-US" sz="1600">
                        <a:highlight>
                          <a:srgbClr val="000000">
                            <a:alpha val="0"/>
                          </a:srgbClr>
                        </a:highlight>
                        <a:latin typeface="宋体" panose="02010600030101010101" pitchFamily="2" charset="-122"/>
                        <a:ea typeface="宋体" panose="02010600030101010101" pitchFamily="2" charset="-122"/>
                        <a:cs typeface="宋体" panose="02010600030101010101" pitchFamily="2" charset="-122"/>
                        <a:sym typeface="+mn-ea"/>
                      </a:endParaRPr>
                    </a:p>
                    <a:p>
                      <a:pPr algn="ctr">
                        <a:buNone/>
                      </a:pPr>
                      <a:r>
                        <a:rPr lang="zh-CN" altLang="en-US" sz="1600">
                          <a:highlight>
                            <a:srgbClr val="000000">
                              <a:alpha val="0"/>
                            </a:srgbClr>
                          </a:highlight>
                          <a:latin typeface="宋体" panose="02010600030101010101" pitchFamily="2" charset="-122"/>
                          <a:ea typeface="宋体" panose="02010600030101010101" pitchFamily="2" charset="-122"/>
                          <a:cs typeface="宋体" panose="02010600030101010101" pitchFamily="2" charset="-122"/>
                          <a:sym typeface="+mn-ea"/>
                        </a:rPr>
                        <a:t>“二个常规语段考查” </a:t>
                      </a:r>
                      <a:endParaRPr lang="zh-CN" altLang="en-US" sz="1600">
                        <a:highlight>
                          <a:srgbClr val="000000">
                            <a:alpha val="0"/>
                          </a:srgbClr>
                        </a:highlight>
                        <a:latin typeface="宋体" panose="02010600030101010101" pitchFamily="2" charset="-122"/>
                        <a:ea typeface="宋体" panose="02010600030101010101" pitchFamily="2" charset="-122"/>
                        <a:cs typeface="宋体" panose="02010600030101010101" pitchFamily="2" charset="-122"/>
                        <a:sym typeface="+mn-ea"/>
                      </a:endParaRPr>
                    </a:p>
                  </a:txBody>
                  <a:tcPr/>
                </a:tc>
                <a:tc>
                  <a:txBody>
                    <a:bodyPr/>
                    <a:p>
                      <a:pPr>
                        <a:buNone/>
                      </a:pPr>
                      <a:r>
                        <a:rPr lang="zh-CN" altLang="en-US" sz="1400" b="1">
                          <a:gradFill>
                            <a:gsLst>
                              <a:gs pos="0">
                                <a:srgbClr val="007BD3"/>
                              </a:gs>
                              <a:gs pos="100000">
                                <a:srgbClr val="034373"/>
                              </a:gs>
                            </a:gsLst>
                            <a:lin scaled="0"/>
                          </a:gradFill>
                          <a:latin typeface="宋体" panose="02010600030101010101" pitchFamily="2" charset="-122"/>
                          <a:ea typeface="宋体" panose="02010600030101010101" pitchFamily="2" charset="-122"/>
                          <a:cs typeface="宋体" panose="02010600030101010101" pitchFamily="2" charset="-122"/>
                        </a:rPr>
                        <a:t>民俗文化散文</a:t>
                      </a:r>
                      <a:r>
                        <a:rPr lang="en-US" altLang="zh-CN" sz="1400" b="1">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rPr>
                        <a:t>“</a:t>
                      </a:r>
                      <a:r>
                        <a:rPr lang="zh-CN" altLang="en-US" sz="1400" b="1">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rPr>
                        <a:t>门钉肉饼</a:t>
                      </a:r>
                      <a:r>
                        <a:rPr lang="en-US" altLang="zh-CN" sz="1400" b="1">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rPr>
                        <a:t>”/电子书阅读 </a:t>
                      </a:r>
                      <a:r>
                        <a:rPr lang="en-US" altLang="zh-CN" sz="1400" b="1">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1400" b="1">
                          <a:gradFill>
                            <a:gsLst>
                              <a:gs pos="0">
                                <a:srgbClr val="007BD3"/>
                              </a:gs>
                              <a:gs pos="100000">
                                <a:srgbClr val="034373"/>
                              </a:gs>
                            </a:gsLst>
                            <a:lin scaled="0"/>
                          </a:gradFill>
                          <a:latin typeface="宋体" panose="02010600030101010101" pitchFamily="2" charset="-122"/>
                          <a:ea typeface="宋体" panose="02010600030101010101" pitchFamily="2" charset="-122"/>
                          <a:cs typeface="宋体" panose="02010600030101010101" pitchFamily="2" charset="-122"/>
                          <a:sym typeface="+mn-ea"/>
                        </a:rPr>
                        <a:t>新闻报道</a:t>
                      </a:r>
                      <a:r>
                        <a:rPr lang="en-US" altLang="zh-CN" sz="1400" b="1">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400" b="1">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rPr>
                        <a:t>第51届世界经济论坛年会</a:t>
                      </a:r>
                      <a:r>
                        <a:rPr lang="en-US" altLang="zh-CN" sz="1400" b="1">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rPr>
                        <a:t>”</a:t>
                      </a:r>
                      <a:r>
                        <a:rPr lang="en-US" altLang="zh-CN" sz="1400" b="1">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1400" b="1">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endParaRPr>
                    </a:p>
                    <a:p>
                      <a:pPr>
                        <a:buNone/>
                      </a:pPr>
                      <a:r>
                        <a:rPr lang="zh-CN" altLang="en-US" sz="14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情境语段，</a:t>
                      </a:r>
                      <a:r>
                        <a:rPr lang="en-US" altLang="zh-CN" sz="14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14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个；常规语段</a:t>
                      </a:r>
                      <a:r>
                        <a:rPr lang="en-US" altLang="zh-CN" sz="14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14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个</a:t>
                      </a:r>
                      <a:endParaRPr lang="zh-CN" altLang="en-US" sz="1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txBody>
                  <a:tcPr/>
                </a:tc>
                <a:tc>
                  <a:txBody>
                    <a:bodyPr/>
                    <a:p>
                      <a:pPr algn="l">
                        <a:lnSpc>
                          <a:spcPct val="120000"/>
                        </a:lnSpc>
                        <a:buNone/>
                      </a:pPr>
                      <a:r>
                        <a:rPr lang="zh-CN" altLang="en-US"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rPr>
                        <a:t>标点</a:t>
                      </a:r>
                      <a:r>
                        <a:rPr lang="en-US" altLang="zh-CN"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rPr>
                        <a:t>——</a:t>
                      </a:r>
                      <a:r>
                        <a:rPr lang="zh-CN" altLang="en-US"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rPr>
                        <a:t>破折号作用（客观题，3分），修辞</a:t>
                      </a:r>
                      <a:r>
                        <a:rPr lang="en-US" altLang="zh-CN"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rPr>
                        <a:t>——</a:t>
                      </a:r>
                      <a:r>
                        <a:rPr lang="zh-CN" altLang="en-US"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rPr>
                        <a:t>比喻相似性（主观题，</a:t>
                      </a:r>
                      <a:r>
                        <a:rPr lang="en-US" altLang="zh-CN"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rPr>
                        <a:t>4</a:t>
                      </a:r>
                      <a:r>
                        <a:rPr lang="zh-CN" altLang="en-US"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rPr>
                        <a:t>分），原句改句比较表达效果（主观题，</a:t>
                      </a:r>
                      <a:r>
                        <a:rPr lang="en-US" altLang="zh-CN"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rPr>
                        <a:t>4</a:t>
                      </a:r>
                      <a:r>
                        <a:rPr lang="zh-CN" altLang="en-US"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rPr>
                        <a:t>分）</a:t>
                      </a:r>
                      <a:r>
                        <a:rPr lang="zh-CN" altLang="en-US" sz="1400" b="1">
                          <a:solidFill>
                            <a:schemeClr val="tx1"/>
                          </a:solidFill>
                          <a:highlight>
                            <a:srgbClr val="FFFF00"/>
                          </a:highlight>
                          <a:latin typeface="宋体" panose="02010600030101010101" pitchFamily="2" charset="-122"/>
                          <a:ea typeface="宋体" panose="02010600030101010101" pitchFamily="2" charset="-122"/>
                          <a:sym typeface="+mn-ea"/>
                        </a:rPr>
                        <a:t>；</a:t>
                      </a:r>
                      <a:r>
                        <a:rPr lang="zh-CN" altLang="en-US" sz="1400" b="1">
                          <a:solidFill>
                            <a:srgbClr val="FF0000"/>
                          </a:solidFill>
                          <a:latin typeface="宋体" panose="02010600030101010101" pitchFamily="2" charset="-122"/>
                          <a:ea typeface="宋体" panose="02010600030101010101" pitchFamily="2" charset="-122"/>
                          <a:sym typeface="+mn-ea"/>
                        </a:rPr>
                        <a:t>修改病句（主观题，</a:t>
                      </a:r>
                      <a:r>
                        <a:rPr lang="en-US" altLang="zh-CN" sz="1400" b="1">
                          <a:solidFill>
                            <a:srgbClr val="FF0000"/>
                          </a:solidFill>
                          <a:latin typeface="宋体" panose="02010600030101010101" pitchFamily="2" charset="-122"/>
                          <a:ea typeface="宋体" panose="02010600030101010101" pitchFamily="2" charset="-122"/>
                          <a:sym typeface="+mn-ea"/>
                        </a:rPr>
                        <a:t>4</a:t>
                      </a:r>
                      <a:r>
                        <a:rPr lang="zh-CN" altLang="en-US" sz="1400" b="1">
                          <a:solidFill>
                            <a:srgbClr val="FF0000"/>
                          </a:solidFill>
                          <a:latin typeface="宋体" panose="02010600030101010101" pitchFamily="2" charset="-122"/>
                          <a:ea typeface="宋体" panose="02010600030101010101" pitchFamily="2" charset="-122"/>
                          <a:sym typeface="+mn-ea"/>
                        </a:rPr>
                        <a:t>分）</a:t>
                      </a:r>
                      <a:r>
                        <a:rPr lang="zh-CN" altLang="en-US" sz="1400" b="1">
                          <a:solidFill>
                            <a:schemeClr val="tx1"/>
                          </a:solidFill>
                          <a:highlight>
                            <a:srgbClr val="FFFF00"/>
                          </a:highlight>
                          <a:latin typeface="宋体" panose="02010600030101010101" pitchFamily="2" charset="-122"/>
                          <a:ea typeface="宋体" panose="02010600030101010101" pitchFamily="2" charset="-122"/>
                          <a:sym typeface="+mn-ea"/>
                        </a:rPr>
                        <a:t>；</a:t>
                      </a:r>
                      <a:r>
                        <a:rPr lang="zh-CN" altLang="en-US"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rPr>
                        <a:t>压缩语段（主观题，</a:t>
                      </a:r>
                      <a:r>
                        <a:rPr lang="en-US" altLang="zh-CN"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rPr>
                        <a:t>5</a:t>
                      </a:r>
                      <a:r>
                        <a:rPr lang="zh-CN" altLang="en-US"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rPr>
                        <a:t>分）</a:t>
                      </a:r>
                      <a:endParaRPr lang="zh-CN" altLang="en-US" sz="1400" b="1">
                        <a:latin typeface="宋体" panose="02010600030101010101" pitchFamily="2" charset="-122"/>
                        <a:ea typeface="宋体" panose="02010600030101010101" pitchFamily="2" charset="-122"/>
                        <a:sym typeface="+mn-ea"/>
                      </a:endParaRPr>
                    </a:p>
                  </a:txBody>
                  <a:tcPr/>
                </a:tc>
              </a:tr>
              <a:tr h="944880">
                <a:tc>
                  <a:txBody>
                    <a:bodyPr/>
                    <a:p>
                      <a:pPr algn="ctr">
                        <a:buNone/>
                      </a:pPr>
                      <a:r>
                        <a:rPr lang="en-US" altLang="zh-CN" sz="1400"/>
                        <a:t>2021</a:t>
                      </a:r>
                      <a:endParaRPr lang="en-US" altLang="zh-CN" sz="1400"/>
                    </a:p>
                    <a:p>
                      <a:pPr algn="ctr">
                        <a:buNone/>
                      </a:pPr>
                      <a:r>
                        <a:rPr lang="zh-CN" altLang="en-US" sz="1400">
                          <a:solidFill>
                            <a:srgbClr val="002060"/>
                          </a:solidFill>
                          <a:latin typeface="楷体" panose="02010609060101010101" charset="-122"/>
                          <a:ea typeface="楷体" panose="02010609060101010101" charset="-122"/>
                          <a:cs typeface="楷体" panose="02010609060101010101" charset="-122"/>
                          <a:sym typeface="+mn-ea"/>
                        </a:rPr>
                        <a:t>（新高考Ⅰ卷）</a:t>
                      </a:r>
                      <a:endParaRPr lang="zh-CN" altLang="en-US" sz="1400">
                        <a:solidFill>
                          <a:srgbClr val="002060"/>
                        </a:solidFill>
                        <a:latin typeface="楷体" panose="02010609060101010101" charset="-122"/>
                        <a:ea typeface="楷体" panose="02010609060101010101" charset="-122"/>
                        <a:cs typeface="楷体" panose="02010609060101010101" charset="-122"/>
                        <a:sym typeface="+mn-ea"/>
                      </a:endParaRPr>
                    </a:p>
                  </a:txBody>
                  <a:tcPr/>
                </a:tc>
                <a:tc>
                  <a:txBody>
                    <a:bodyPr/>
                    <a:p>
                      <a:pPr algn="ctr">
                        <a:buNone/>
                      </a:pPr>
                      <a:r>
                        <a:rPr lang="zh-CN" altLang="en-US" sz="1600">
                          <a:highlight>
                            <a:srgbClr val="000000">
                              <a:alpha val="0"/>
                            </a:srgbClr>
                          </a:highlight>
                          <a:latin typeface="宋体" panose="02010600030101010101" pitchFamily="2" charset="-122"/>
                          <a:ea typeface="宋体" panose="02010600030101010101" pitchFamily="2" charset="-122"/>
                          <a:cs typeface="宋体" panose="02010600030101010101" pitchFamily="2" charset="-122"/>
                          <a:sym typeface="+mn-ea"/>
                        </a:rPr>
                        <a:t>“一拖三”</a:t>
                      </a:r>
                      <a:endParaRPr lang="zh-CN" altLang="en-US" sz="1600">
                        <a:highlight>
                          <a:srgbClr val="000000">
                            <a:alpha val="0"/>
                          </a:srgbClr>
                        </a:highlight>
                        <a:latin typeface="宋体" panose="02010600030101010101" pitchFamily="2" charset="-122"/>
                        <a:ea typeface="宋体" panose="02010600030101010101" pitchFamily="2" charset="-122"/>
                        <a:cs typeface="宋体" panose="02010600030101010101" pitchFamily="2" charset="-122"/>
                        <a:sym typeface="+mn-ea"/>
                      </a:endParaRPr>
                    </a:p>
                    <a:p>
                      <a:pPr algn="ctr">
                        <a:buNone/>
                      </a:pPr>
                      <a:r>
                        <a:rPr lang="zh-CN" altLang="en-US" sz="1600">
                          <a:highlight>
                            <a:srgbClr val="000000">
                              <a:alpha val="0"/>
                            </a:srgbClr>
                          </a:highlight>
                          <a:latin typeface="宋体" panose="02010600030101010101" pitchFamily="2" charset="-122"/>
                          <a:ea typeface="宋体" panose="02010600030101010101" pitchFamily="2" charset="-122"/>
                          <a:cs typeface="宋体" panose="02010600030101010101" pitchFamily="2" charset="-122"/>
                          <a:sym typeface="+mn-ea"/>
                        </a:rPr>
                        <a:t>“一拖二”</a:t>
                      </a:r>
                      <a:r>
                        <a:rPr lang="en-US" altLang="zh-CN" sz="1600">
                          <a:highlight>
                            <a:srgbClr val="000000">
                              <a:alpha val="0"/>
                            </a:srgbClr>
                          </a:highlight>
                          <a:latin typeface="宋体" panose="02010600030101010101" pitchFamily="2" charset="-122"/>
                          <a:ea typeface="宋体" panose="02010600030101010101" pitchFamily="2" charset="-122"/>
                          <a:cs typeface="宋体" panose="02010600030101010101" pitchFamily="2" charset="-122"/>
                          <a:sym typeface="+mn-ea"/>
                        </a:rPr>
                        <a:t> </a:t>
                      </a:r>
                      <a:endParaRPr lang="en-US" altLang="zh-CN" sz="1600">
                        <a:highlight>
                          <a:srgbClr val="000000">
                            <a:alpha val="0"/>
                          </a:srgbClr>
                        </a:highlight>
                        <a:latin typeface="宋体" panose="02010600030101010101" pitchFamily="2" charset="-122"/>
                        <a:ea typeface="宋体" panose="02010600030101010101" pitchFamily="2" charset="-122"/>
                        <a:cs typeface="宋体" panose="02010600030101010101" pitchFamily="2" charset="-122"/>
                        <a:sym typeface="+mn-ea"/>
                      </a:endParaRPr>
                    </a:p>
                  </a:txBody>
                  <a:tcPr/>
                </a:tc>
                <a:tc>
                  <a:txBody>
                    <a:bodyPr/>
                    <a:p>
                      <a:pPr>
                        <a:buNone/>
                      </a:pPr>
                      <a:r>
                        <a:rPr lang="zh-CN" altLang="en-US" sz="1400" b="1">
                          <a:gradFill>
                            <a:gsLst>
                              <a:gs pos="0">
                                <a:srgbClr val="007BD3"/>
                              </a:gs>
                              <a:gs pos="100000">
                                <a:srgbClr val="034373"/>
                              </a:gs>
                            </a:gsLst>
                            <a:lin scaled="0"/>
                          </a:gradFill>
                          <a:latin typeface="宋体" panose="02010600030101010101" pitchFamily="2" charset="-122"/>
                          <a:ea typeface="宋体" panose="02010600030101010101" pitchFamily="2" charset="-122"/>
                          <a:cs typeface="宋体" panose="02010600030101010101" pitchFamily="2" charset="-122"/>
                          <a:sym typeface="+mn-ea"/>
                        </a:rPr>
                        <a:t>民俗文化</a:t>
                      </a:r>
                      <a:r>
                        <a:rPr lang="en-US" altLang="zh-CN" sz="1400" b="1">
                          <a:gradFill>
                            <a:gsLst>
                              <a:gs pos="0">
                                <a:srgbClr val="007BD3"/>
                              </a:gs>
                              <a:gs pos="100000">
                                <a:srgbClr val="034373"/>
                              </a:gs>
                            </a:gsLst>
                            <a:lin scaled="0"/>
                          </a:gra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400" b="1">
                          <a:gradFill>
                            <a:gsLst>
                              <a:gs pos="0">
                                <a:srgbClr val="007BD3"/>
                              </a:gs>
                              <a:gs pos="100000">
                                <a:srgbClr val="034373"/>
                              </a:gs>
                            </a:gsLst>
                            <a:lin scaled="0"/>
                          </a:gradFill>
                          <a:latin typeface="宋体" panose="02010600030101010101" pitchFamily="2" charset="-122"/>
                          <a:ea typeface="宋体" panose="02010600030101010101" pitchFamily="2" charset="-122"/>
                          <a:cs typeface="宋体" panose="02010600030101010101" pitchFamily="2" charset="-122"/>
                          <a:sym typeface="+mn-ea"/>
                        </a:rPr>
                        <a:t>科普说明文：</a:t>
                      </a:r>
                      <a:endParaRPr lang="zh-CN" altLang="en-US" sz="1400" b="1">
                        <a:gradFill>
                          <a:gsLst>
                            <a:gs pos="0">
                              <a:srgbClr val="007BD3"/>
                            </a:gs>
                            <a:gs pos="100000">
                              <a:srgbClr val="034373"/>
                            </a:gs>
                          </a:gsLst>
                          <a:lin scaled="0"/>
                        </a:gradFill>
                        <a:latin typeface="宋体" panose="02010600030101010101" pitchFamily="2" charset="-122"/>
                        <a:ea typeface="宋体" panose="02010600030101010101" pitchFamily="2" charset="-122"/>
                        <a:cs typeface="宋体" panose="02010600030101010101" pitchFamily="2" charset="-122"/>
                        <a:sym typeface="+mn-ea"/>
                      </a:endParaRPr>
                    </a:p>
                    <a:p>
                      <a:pPr>
                        <a:buNone/>
                      </a:pPr>
                      <a:r>
                        <a:rPr lang="zh-CN" altLang="en-US" sz="1400" b="1">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“文化艺术中心宣讲”／南极考察站“雪变色”;</a:t>
                      </a:r>
                      <a:endParaRPr lang="zh-CN" altLang="en-US" sz="1400" b="1">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endParaRPr>
                    </a:p>
                    <a:p>
                      <a:pPr>
                        <a:buNone/>
                      </a:pPr>
                      <a:r>
                        <a:rPr lang="zh-CN" altLang="en-US" sz="14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情境语段，</a:t>
                      </a:r>
                      <a:r>
                        <a:rPr lang="en-US" altLang="zh-CN" sz="14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14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个</a:t>
                      </a:r>
                      <a:endParaRPr lang="zh-CN" altLang="en-US" sz="140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txBody>
                  <a:tcPr/>
                </a:tc>
                <a:tc>
                  <a:txBody>
                    <a:bodyPr/>
                    <a:p>
                      <a:pPr algn="l">
                        <a:lnSpc>
                          <a:spcPct val="120000"/>
                        </a:lnSpc>
                        <a:buNone/>
                      </a:pPr>
                      <a:r>
                        <a:rPr lang="zh-CN" altLang="en-US"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rPr>
                        <a:t>形近成语辨析（客观题，3分），</a:t>
                      </a:r>
                      <a:r>
                        <a:rPr lang="zh-CN" altLang="en-US" sz="1400" b="1">
                          <a:solidFill>
                            <a:srgbClr val="FF0000"/>
                          </a:solidFill>
                          <a:latin typeface="宋体" panose="02010600030101010101" pitchFamily="2" charset="-122"/>
                          <a:ea typeface="宋体" panose="02010600030101010101" pitchFamily="2" charset="-122"/>
                          <a:sym typeface="+mn-ea"/>
                        </a:rPr>
                        <a:t>修改病句（客观题，3分）</a:t>
                      </a:r>
                      <a:r>
                        <a:rPr lang="zh-CN" altLang="en-US"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rPr>
                        <a:t>，修辞</a:t>
                      </a:r>
                      <a:r>
                        <a:rPr lang="en-US" altLang="zh-CN"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rPr>
                        <a:t>——</a:t>
                      </a:r>
                      <a:r>
                        <a:rPr lang="zh-CN" altLang="en-US"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rPr>
                        <a:t>对偶构成及表达效果（主观题，</a:t>
                      </a:r>
                      <a:r>
                        <a:rPr lang="en-US" altLang="zh-CN"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rPr>
                        <a:t>5</a:t>
                      </a:r>
                      <a:r>
                        <a:rPr lang="zh-CN" altLang="en-US"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rPr>
                        <a:t>分）</a:t>
                      </a:r>
                      <a:r>
                        <a:rPr lang="zh-CN" altLang="en-US" sz="1400" b="1">
                          <a:solidFill>
                            <a:schemeClr val="tx1"/>
                          </a:solidFill>
                          <a:highlight>
                            <a:srgbClr val="FFFF00"/>
                          </a:highlight>
                          <a:latin typeface="宋体" panose="02010600030101010101" pitchFamily="2" charset="-122"/>
                          <a:ea typeface="宋体" panose="02010600030101010101" pitchFamily="2" charset="-122"/>
                          <a:sym typeface="+mn-ea"/>
                        </a:rPr>
                        <a:t>；</a:t>
                      </a:r>
                      <a:r>
                        <a:rPr lang="zh-CN" altLang="en-US"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rPr>
                        <a:t>语句复位（客观题，3分），</a:t>
                      </a:r>
                      <a:r>
                        <a:rPr lang="zh-CN" altLang="en-US" sz="1400" b="1">
                          <a:solidFill>
                            <a:srgbClr val="7030A0"/>
                          </a:solidFill>
                          <a:latin typeface="宋体" panose="02010600030101010101" pitchFamily="2" charset="-122"/>
                          <a:ea typeface="宋体" panose="02010600030101010101" pitchFamily="2" charset="-122"/>
                          <a:sym typeface="+mn-ea"/>
                        </a:rPr>
                        <a:t>补写语句（主观题，</a:t>
                      </a:r>
                      <a:r>
                        <a:rPr lang="en-US" altLang="zh-CN" sz="1400" b="1">
                          <a:solidFill>
                            <a:srgbClr val="7030A0"/>
                          </a:solidFill>
                          <a:latin typeface="宋体" panose="02010600030101010101" pitchFamily="2" charset="-122"/>
                          <a:ea typeface="宋体" panose="02010600030101010101" pitchFamily="2" charset="-122"/>
                          <a:sym typeface="+mn-ea"/>
                        </a:rPr>
                        <a:t>6</a:t>
                      </a:r>
                      <a:r>
                        <a:rPr lang="zh-CN" altLang="en-US" sz="1400" b="1">
                          <a:solidFill>
                            <a:srgbClr val="7030A0"/>
                          </a:solidFill>
                          <a:latin typeface="宋体" panose="02010600030101010101" pitchFamily="2" charset="-122"/>
                          <a:ea typeface="宋体" panose="02010600030101010101" pitchFamily="2" charset="-122"/>
                          <a:sym typeface="+mn-ea"/>
                        </a:rPr>
                        <a:t>分）</a:t>
                      </a:r>
                      <a:endParaRPr lang="zh-CN" altLang="en-US" sz="1400" b="1">
                        <a:solidFill>
                          <a:srgbClr val="7030A0"/>
                        </a:solidFill>
                        <a:latin typeface="宋体" panose="02010600030101010101" pitchFamily="2" charset="-122"/>
                        <a:ea typeface="宋体" panose="02010600030101010101" pitchFamily="2" charset="-122"/>
                        <a:sym typeface="+mn-ea"/>
                      </a:endParaRPr>
                    </a:p>
                  </a:txBody>
                  <a:tcPr/>
                </a:tc>
              </a:tr>
              <a:tr h="859155">
                <a:tc>
                  <a:txBody>
                    <a:bodyPr/>
                    <a:p>
                      <a:pPr algn="ctr">
                        <a:buNone/>
                      </a:pPr>
                      <a:r>
                        <a:rPr lang="en-US" altLang="zh-CN" sz="1400"/>
                        <a:t>2022</a:t>
                      </a:r>
                      <a:endParaRPr lang="en-US" altLang="zh-CN" sz="1400"/>
                    </a:p>
                    <a:p>
                      <a:pPr algn="ctr">
                        <a:buNone/>
                      </a:pPr>
                      <a:r>
                        <a:rPr lang="zh-CN" altLang="en-US" sz="1400">
                          <a:solidFill>
                            <a:srgbClr val="002060"/>
                          </a:solidFill>
                          <a:latin typeface="楷体" panose="02010609060101010101" charset="-122"/>
                          <a:ea typeface="楷体" panose="02010609060101010101" charset="-122"/>
                          <a:cs typeface="楷体" panose="02010609060101010101" charset="-122"/>
                          <a:sym typeface="+mn-ea"/>
                        </a:rPr>
                        <a:t>（新高考Ⅰ卷）</a:t>
                      </a:r>
                      <a:endParaRPr lang="zh-CN" altLang="en-US" sz="1400">
                        <a:solidFill>
                          <a:srgbClr val="002060"/>
                        </a:solidFill>
                        <a:latin typeface="楷体" panose="02010609060101010101" charset="-122"/>
                        <a:ea typeface="楷体" panose="02010609060101010101" charset="-122"/>
                        <a:cs typeface="楷体" panose="02010609060101010101" charset="-122"/>
                        <a:sym typeface="+mn-ea"/>
                      </a:endParaRPr>
                    </a:p>
                  </a:txBody>
                  <a:tcPr/>
                </a:tc>
                <a:tc>
                  <a:txBody>
                    <a:bodyPr/>
                    <a:p>
                      <a:pPr algn="ctr">
                        <a:buNone/>
                      </a:pPr>
                      <a:r>
                        <a:rPr lang="zh-CN" altLang="en-US" sz="1600">
                          <a:highlight>
                            <a:srgbClr val="000000">
                              <a:alpha val="0"/>
                            </a:srgbClr>
                          </a:highlight>
                          <a:latin typeface="宋体" panose="02010600030101010101" pitchFamily="2" charset="-122"/>
                          <a:ea typeface="宋体" panose="02010600030101010101" pitchFamily="2" charset="-122"/>
                          <a:cs typeface="宋体" panose="02010600030101010101" pitchFamily="2" charset="-122"/>
                          <a:sym typeface="+mn-ea"/>
                        </a:rPr>
                        <a:t>“一拖三”</a:t>
                      </a:r>
                      <a:endParaRPr lang="zh-CN" altLang="en-US" sz="1600">
                        <a:highlight>
                          <a:srgbClr val="000000">
                            <a:alpha val="0"/>
                          </a:srgbClr>
                        </a:highlight>
                        <a:latin typeface="宋体" panose="02010600030101010101" pitchFamily="2" charset="-122"/>
                        <a:ea typeface="宋体" panose="02010600030101010101" pitchFamily="2" charset="-122"/>
                        <a:cs typeface="宋体" panose="02010600030101010101" pitchFamily="2" charset="-122"/>
                        <a:sym typeface="+mn-ea"/>
                      </a:endParaRPr>
                    </a:p>
                    <a:p>
                      <a:pPr algn="ctr">
                        <a:buNone/>
                      </a:pPr>
                      <a:r>
                        <a:rPr lang="zh-CN" altLang="en-US" sz="1600">
                          <a:highlight>
                            <a:srgbClr val="000000">
                              <a:alpha val="0"/>
                            </a:srgbClr>
                          </a:highlight>
                          <a:latin typeface="宋体" panose="02010600030101010101" pitchFamily="2" charset="-122"/>
                          <a:ea typeface="宋体" panose="02010600030101010101" pitchFamily="2" charset="-122"/>
                          <a:cs typeface="宋体" panose="02010600030101010101" pitchFamily="2" charset="-122"/>
                          <a:sym typeface="+mn-ea"/>
                        </a:rPr>
                        <a:t>“一拖二”</a:t>
                      </a:r>
                      <a:endParaRPr lang="zh-CN" altLang="en-US" sz="1600">
                        <a:highlight>
                          <a:srgbClr val="000000">
                            <a:alpha val="0"/>
                          </a:srgbClr>
                        </a:highlight>
                        <a:latin typeface="宋体" panose="02010600030101010101" pitchFamily="2" charset="-122"/>
                        <a:ea typeface="宋体" panose="02010600030101010101" pitchFamily="2" charset="-122"/>
                        <a:cs typeface="宋体" panose="02010600030101010101" pitchFamily="2" charset="-122"/>
                        <a:sym typeface="+mn-ea"/>
                      </a:endParaRPr>
                    </a:p>
                  </a:txBody>
                  <a:tcPr/>
                </a:tc>
                <a:tc>
                  <a:txBody>
                    <a:bodyPr/>
                    <a:p>
                      <a:pPr>
                        <a:buNone/>
                      </a:pPr>
                      <a:r>
                        <a:rPr lang="zh-CN" altLang="en-US" sz="1400" b="1">
                          <a:gradFill>
                            <a:gsLst>
                              <a:gs pos="0">
                                <a:srgbClr val="007BD3"/>
                              </a:gs>
                              <a:gs pos="100000">
                                <a:srgbClr val="034373"/>
                              </a:gs>
                            </a:gsLst>
                            <a:lin scaled="0"/>
                          </a:gradFill>
                          <a:latin typeface="宋体" panose="02010600030101010101" pitchFamily="2" charset="-122"/>
                          <a:ea typeface="宋体" panose="02010600030101010101" pitchFamily="2" charset="-122"/>
                          <a:cs typeface="宋体" panose="02010600030101010101" pitchFamily="2" charset="-122"/>
                        </a:rPr>
                        <a:t>人物通讯报道</a:t>
                      </a:r>
                      <a:r>
                        <a:rPr lang="zh-CN" altLang="en-US" sz="1400" b="1">
                          <a:gradFill>
                            <a:gsLst>
                              <a:gs pos="0">
                                <a:srgbClr val="007BD3"/>
                              </a:gs>
                              <a:gs pos="100000">
                                <a:srgbClr val="034373"/>
                              </a:gs>
                            </a:gsLst>
                            <a:lin scaled="0"/>
                          </a:gra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400" b="1">
                          <a:gradFill>
                            <a:gsLst>
                              <a:gs pos="0">
                                <a:srgbClr val="007BD3"/>
                              </a:gs>
                              <a:gs pos="100000">
                                <a:srgbClr val="034373"/>
                              </a:gs>
                            </a:gsLst>
                            <a:lin scaled="0"/>
                          </a:gradFill>
                          <a:latin typeface="宋体" panose="02010600030101010101" pitchFamily="2" charset="-122"/>
                          <a:ea typeface="宋体" panose="02010600030101010101" pitchFamily="2" charset="-122"/>
                          <a:cs typeface="宋体" panose="02010600030101010101" pitchFamily="2" charset="-122"/>
                        </a:rPr>
                        <a:t>科普说明文;</a:t>
                      </a:r>
                      <a:endParaRPr lang="zh-CN" altLang="en-US" sz="1400" b="1">
                        <a:gradFill>
                          <a:gsLst>
                            <a:gs pos="0">
                              <a:srgbClr val="007BD3"/>
                            </a:gs>
                            <a:gs pos="100000">
                              <a:srgbClr val="034373"/>
                            </a:gs>
                          </a:gsLst>
                          <a:lin scaled="0"/>
                        </a:gradFill>
                        <a:latin typeface="宋体" panose="02010600030101010101" pitchFamily="2" charset="-122"/>
                        <a:ea typeface="宋体" panose="02010600030101010101" pitchFamily="2" charset="-122"/>
                        <a:cs typeface="宋体" panose="02010600030101010101" pitchFamily="2" charset="-122"/>
                      </a:endParaRPr>
                    </a:p>
                    <a:p>
                      <a:pPr algn="l">
                        <a:buClrTx/>
                        <a:buSzTx/>
                        <a:buFontTx/>
                        <a:buNone/>
                      </a:pPr>
                      <a:r>
                        <a:rPr lang="zh-CN" altLang="en-US" sz="1400" b="1">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“科学家栾恩杰”／“科学减肥”;</a:t>
                      </a:r>
                      <a:endParaRPr lang="zh-CN" altLang="en-US" sz="1400" b="1">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endParaRPr>
                    </a:p>
                    <a:p>
                      <a:pPr algn="l">
                        <a:buClrTx/>
                        <a:buSzTx/>
                        <a:buFontTx/>
                        <a:buNone/>
                      </a:pPr>
                      <a:r>
                        <a:rPr lang="zh-CN" altLang="en-US" sz="14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情境语段，2个</a:t>
                      </a:r>
                      <a:endParaRPr lang="zh-CN" altLang="en-US" sz="140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txBody>
                  <a:tcPr/>
                </a:tc>
                <a:tc>
                  <a:txBody>
                    <a:bodyPr/>
                    <a:p>
                      <a:pPr algn="l">
                        <a:lnSpc>
                          <a:spcPct val="120000"/>
                        </a:lnSpc>
                        <a:buNone/>
                      </a:pPr>
                      <a:r>
                        <a:rPr lang="zh-CN" altLang="en-US" sz="1400" b="1">
                          <a:solidFill>
                            <a:schemeClr val="accent5">
                              <a:lumMod val="50000"/>
                            </a:schemeClr>
                          </a:solidFill>
                          <a:latin typeface="宋体" panose="02010600030101010101" pitchFamily="2" charset="-122"/>
                          <a:ea typeface="宋体" panose="02010600030101010101" pitchFamily="2" charset="-122"/>
                          <a:sym typeface="+mn-ea"/>
                        </a:rPr>
                        <a:t>填写成语（主观题，3分）</a:t>
                      </a:r>
                      <a:r>
                        <a:rPr lang="zh-CN" altLang="en-US"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rPr>
                        <a:t>，</a:t>
                      </a:r>
                      <a:r>
                        <a:rPr lang="zh-CN"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rPr>
                        <a:t>长句变短句</a:t>
                      </a:r>
                      <a:r>
                        <a:rPr lang="zh-CN" altLang="en-US"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rPr>
                        <a:t>（主观题，</a:t>
                      </a:r>
                      <a:r>
                        <a:rPr lang="en-US" altLang="zh-CN"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rPr>
                        <a:t>4</a:t>
                      </a:r>
                      <a:r>
                        <a:rPr lang="zh-CN" altLang="en-US"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rPr>
                        <a:t>分），修辞</a:t>
                      </a:r>
                      <a:r>
                        <a:rPr lang="en-US" altLang="zh-CN"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rPr>
                        <a:t>——</a:t>
                      </a:r>
                      <a:r>
                        <a:rPr lang="zh-CN" altLang="en-US"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rPr>
                        <a:t>设问、排比的表达效果（主观题，</a:t>
                      </a:r>
                      <a:r>
                        <a:rPr lang="en-US" altLang="zh-CN"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rPr>
                        <a:t>4</a:t>
                      </a:r>
                      <a:r>
                        <a:rPr lang="zh-CN" altLang="en-US"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rPr>
                        <a:t>分）</a:t>
                      </a:r>
                      <a:r>
                        <a:rPr lang="zh-CN" altLang="en-US" sz="1400" b="1">
                          <a:solidFill>
                            <a:schemeClr val="tx1"/>
                          </a:solidFill>
                          <a:highlight>
                            <a:srgbClr val="FFFF00"/>
                          </a:highlight>
                          <a:latin typeface="宋体" panose="02010600030101010101" pitchFamily="2" charset="-122"/>
                          <a:ea typeface="宋体" panose="02010600030101010101" pitchFamily="2" charset="-122"/>
                          <a:sym typeface="+mn-ea"/>
                        </a:rPr>
                        <a:t>；</a:t>
                      </a:r>
                      <a:r>
                        <a:rPr lang="zh-CN" altLang="en-US"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rPr>
                        <a:t>人称代词</a:t>
                      </a:r>
                      <a:r>
                        <a:rPr lang="en-US" altLang="zh-CN"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rPr>
                        <a:t>“</a:t>
                      </a:r>
                      <a:r>
                        <a:rPr lang="zh-CN" altLang="en-US"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rPr>
                        <a:t>你</a:t>
                      </a:r>
                      <a:r>
                        <a:rPr lang="en-US" altLang="zh-CN"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rPr>
                        <a:t>”</a:t>
                      </a:r>
                      <a:r>
                        <a:rPr lang="zh-CN" altLang="en-US"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rPr>
                        <a:t>用法（客观题，3分），</a:t>
                      </a:r>
                      <a:r>
                        <a:rPr lang="zh-CN" altLang="en-US" sz="1400" b="1">
                          <a:solidFill>
                            <a:srgbClr val="7030A0"/>
                          </a:solidFill>
                          <a:latin typeface="宋体" panose="02010600030101010101" pitchFamily="2" charset="-122"/>
                          <a:ea typeface="宋体" panose="02010600030101010101" pitchFamily="2" charset="-122"/>
                          <a:sym typeface="+mn-ea"/>
                        </a:rPr>
                        <a:t>补写语句（主观题，</a:t>
                      </a:r>
                      <a:r>
                        <a:rPr lang="en-US" altLang="zh-CN" sz="1400" b="1">
                          <a:solidFill>
                            <a:srgbClr val="7030A0"/>
                          </a:solidFill>
                          <a:latin typeface="宋体" panose="02010600030101010101" pitchFamily="2" charset="-122"/>
                          <a:ea typeface="宋体" panose="02010600030101010101" pitchFamily="2" charset="-122"/>
                          <a:sym typeface="+mn-ea"/>
                        </a:rPr>
                        <a:t>6</a:t>
                      </a:r>
                      <a:r>
                        <a:rPr lang="zh-CN" altLang="en-US" sz="1400" b="1">
                          <a:solidFill>
                            <a:srgbClr val="7030A0"/>
                          </a:solidFill>
                          <a:latin typeface="宋体" panose="02010600030101010101" pitchFamily="2" charset="-122"/>
                          <a:ea typeface="宋体" panose="02010600030101010101" pitchFamily="2" charset="-122"/>
                          <a:sym typeface="+mn-ea"/>
                        </a:rPr>
                        <a:t>分）</a:t>
                      </a:r>
                      <a:endParaRPr lang="zh-CN" altLang="en-US" sz="1400" b="1">
                        <a:solidFill>
                          <a:srgbClr val="7030A0"/>
                        </a:solidFill>
                        <a:latin typeface="宋体" panose="02010600030101010101" pitchFamily="2" charset="-122"/>
                        <a:ea typeface="宋体" panose="02010600030101010101" pitchFamily="2" charset="-122"/>
                        <a:sym typeface="+mn-ea"/>
                      </a:endParaRPr>
                    </a:p>
                  </a:txBody>
                  <a:tcPr/>
                </a:tc>
              </a:tr>
              <a:tr h="914400">
                <a:tc>
                  <a:txBody>
                    <a:bodyPr/>
                    <a:p>
                      <a:pPr algn="ctr">
                        <a:buNone/>
                      </a:pPr>
                      <a:r>
                        <a:rPr lang="en-US" altLang="zh-CN" sz="1400"/>
                        <a:t>2023</a:t>
                      </a:r>
                      <a:r>
                        <a:rPr lang="zh-CN" altLang="en-US" sz="1400">
                          <a:solidFill>
                            <a:srgbClr val="002060"/>
                          </a:solidFill>
                          <a:latin typeface="楷体" panose="02010609060101010101" charset="-122"/>
                          <a:ea typeface="楷体" panose="02010609060101010101" charset="-122"/>
                          <a:cs typeface="楷体" panose="02010609060101010101" charset="-122"/>
                          <a:sym typeface="+mn-ea"/>
                        </a:rPr>
                        <a:t>（新课标Ⅰ卷）</a:t>
                      </a:r>
                      <a:endParaRPr lang="zh-CN" altLang="en-US" sz="1400">
                        <a:solidFill>
                          <a:srgbClr val="002060"/>
                        </a:solidFill>
                        <a:latin typeface="楷体" panose="02010609060101010101" charset="-122"/>
                        <a:ea typeface="楷体" panose="02010609060101010101" charset="-122"/>
                        <a:cs typeface="楷体" panose="02010609060101010101" charset="-122"/>
                        <a:sym typeface="+mn-ea"/>
                      </a:endParaRPr>
                    </a:p>
                  </a:txBody>
                  <a:tcPr/>
                </a:tc>
                <a:tc>
                  <a:txBody>
                    <a:bodyPr/>
                    <a:p>
                      <a:pPr algn="ctr">
                        <a:buNone/>
                      </a:pPr>
                      <a:r>
                        <a:rPr lang="zh-CN" altLang="en-US" sz="1600">
                          <a:solidFill>
                            <a:srgbClr val="7030A0"/>
                          </a:solidFill>
                          <a:highlight>
                            <a:srgbClr val="000000">
                              <a:alpha val="0"/>
                            </a:srgbClr>
                          </a:highlight>
                          <a:latin typeface="宋体" panose="02010600030101010101" pitchFamily="2" charset="-122"/>
                          <a:ea typeface="宋体" panose="02010600030101010101" pitchFamily="2" charset="-122"/>
                          <a:cs typeface="宋体" panose="02010600030101010101" pitchFamily="2" charset="-122"/>
                          <a:sym typeface="+mn-ea"/>
                        </a:rPr>
                        <a:t>“一拖二”   “一拖三”</a:t>
                      </a:r>
                      <a:endParaRPr lang="zh-CN" altLang="en-US" sz="1600">
                        <a:solidFill>
                          <a:srgbClr val="7030A0"/>
                        </a:solidFill>
                        <a:highlight>
                          <a:srgbClr val="000000">
                            <a:alpha val="0"/>
                          </a:srgbClr>
                        </a:highlight>
                        <a:latin typeface="宋体" panose="02010600030101010101" pitchFamily="2" charset="-122"/>
                        <a:ea typeface="宋体" panose="02010600030101010101" pitchFamily="2" charset="-122"/>
                        <a:cs typeface="宋体" panose="02010600030101010101" pitchFamily="2" charset="-122"/>
                        <a:sym typeface="+mn-ea"/>
                      </a:endParaRPr>
                    </a:p>
                    <a:p>
                      <a:pPr algn="ctr">
                        <a:buNone/>
                      </a:pPr>
                      <a:endParaRPr lang="zh-CN" altLang="en-US" sz="1600">
                        <a:solidFill>
                          <a:srgbClr val="7030A0"/>
                        </a:solidFill>
                        <a:highlight>
                          <a:srgbClr val="000000">
                            <a:alpha val="0"/>
                          </a:srgbClr>
                        </a:highlight>
                        <a:latin typeface="宋体" panose="02010600030101010101" pitchFamily="2" charset="-122"/>
                        <a:ea typeface="宋体" panose="02010600030101010101" pitchFamily="2" charset="-122"/>
                        <a:cs typeface="宋体" panose="02010600030101010101" pitchFamily="2" charset="-122"/>
                        <a:sym typeface="+mn-ea"/>
                      </a:endParaRPr>
                    </a:p>
                  </a:txBody>
                  <a:tcPr/>
                </a:tc>
                <a:tc>
                  <a:txBody>
                    <a:bodyPr/>
                    <a:p>
                      <a:pPr>
                        <a:buNone/>
                      </a:pPr>
                      <a:r>
                        <a:rPr lang="zh-CN" altLang="en-US" sz="1400" b="1">
                          <a:gradFill>
                            <a:gsLst>
                              <a:gs pos="0">
                                <a:srgbClr val="007BD3"/>
                              </a:gs>
                              <a:gs pos="100000">
                                <a:srgbClr val="034373"/>
                              </a:gs>
                            </a:gsLst>
                            <a:lin scaled="0"/>
                          </a:gradFill>
                          <a:latin typeface="宋体" panose="02010600030101010101" pitchFamily="2" charset="-122"/>
                          <a:ea typeface="宋体" panose="02010600030101010101" pitchFamily="2" charset="-122"/>
                          <a:cs typeface="宋体" panose="02010600030101010101" pitchFamily="2" charset="-122"/>
                          <a:sym typeface="+mn-ea"/>
                        </a:rPr>
                        <a:t>科普说明文</a:t>
                      </a:r>
                      <a:r>
                        <a:rPr lang="zh-CN" altLang="en-US" sz="1400" b="1">
                          <a:gradFill>
                            <a:gsLst>
                              <a:gs pos="0">
                                <a:srgbClr val="007BD3"/>
                              </a:gs>
                              <a:gs pos="100000">
                                <a:srgbClr val="034373"/>
                              </a:gs>
                            </a:gsLst>
                            <a:lin scaled="0"/>
                          </a:gra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400" b="1">
                          <a:gradFill>
                            <a:gsLst>
                              <a:gs pos="0">
                                <a:srgbClr val="007BD3"/>
                              </a:gs>
                              <a:gs pos="100000">
                                <a:srgbClr val="034373"/>
                              </a:gs>
                            </a:gsLst>
                            <a:lin scaled="0"/>
                          </a:gradFill>
                          <a:latin typeface="宋体" panose="02010600030101010101" pitchFamily="2" charset="-122"/>
                          <a:ea typeface="宋体" panose="02010600030101010101" pitchFamily="2" charset="-122"/>
                          <a:cs typeface="宋体" panose="02010600030101010101" pitchFamily="2" charset="-122"/>
                          <a:sym typeface="+mn-ea"/>
                        </a:rPr>
                        <a:t>文学类小说选段;</a:t>
                      </a:r>
                      <a:endParaRPr lang="zh-CN" altLang="en-US" sz="1400" b="1">
                        <a:gradFill>
                          <a:gsLst>
                            <a:gs pos="0">
                              <a:srgbClr val="007BD3"/>
                            </a:gs>
                            <a:gs pos="100000">
                              <a:srgbClr val="034373"/>
                            </a:gs>
                          </a:gsLst>
                          <a:lin scaled="0"/>
                        </a:gradFill>
                        <a:latin typeface="宋体" panose="02010600030101010101" pitchFamily="2" charset="-122"/>
                        <a:ea typeface="宋体" panose="02010600030101010101" pitchFamily="2" charset="-122"/>
                        <a:cs typeface="宋体" panose="02010600030101010101" pitchFamily="2" charset="-122"/>
                      </a:endParaRPr>
                    </a:p>
                    <a:p>
                      <a:pPr algn="l">
                        <a:buClrTx/>
                        <a:buSzTx/>
                        <a:buFontTx/>
                        <a:buNone/>
                      </a:pPr>
                      <a:r>
                        <a:rPr lang="zh-CN" altLang="en-US" sz="1400" b="1">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“记忆力”／《骆驼祥子》节选;</a:t>
                      </a:r>
                      <a:endParaRPr lang="zh-CN" altLang="en-US" sz="1400" b="1">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endParaRPr>
                    </a:p>
                    <a:p>
                      <a:pPr algn="l">
                        <a:buClrTx/>
                        <a:buSzTx/>
                        <a:buFontTx/>
                        <a:buNone/>
                      </a:pPr>
                      <a:r>
                        <a:rPr lang="zh-CN" altLang="en-US" sz="14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情境语段，2个</a:t>
                      </a:r>
                      <a:endParaRPr lang="zh-CN" altLang="en-US" sz="140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txBody>
                  <a:tcPr/>
                </a:tc>
                <a:tc>
                  <a:txBody>
                    <a:bodyPr/>
                    <a:p>
                      <a:pPr algn="l">
                        <a:lnSpc>
                          <a:spcPct val="120000"/>
                        </a:lnSpc>
                        <a:buNone/>
                      </a:pPr>
                      <a:r>
                        <a:rPr lang="zh-CN" altLang="en-US" sz="1400" b="1">
                          <a:solidFill>
                            <a:srgbClr val="7030A0"/>
                          </a:solidFill>
                          <a:latin typeface="宋体" panose="02010600030101010101" pitchFamily="2" charset="-122"/>
                          <a:ea typeface="宋体" panose="02010600030101010101" pitchFamily="2" charset="-122"/>
                          <a:sym typeface="+mn-ea"/>
                        </a:rPr>
                        <a:t>补写语句（主观题，4分）</a:t>
                      </a:r>
                      <a:r>
                        <a:rPr lang="zh-CN" altLang="en-US"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rPr>
                        <a:t>，</a:t>
                      </a:r>
                      <a:r>
                        <a:rPr lang="zh-CN" altLang="en-US" sz="1400" b="1">
                          <a:solidFill>
                            <a:srgbClr val="FF0000"/>
                          </a:solidFill>
                          <a:latin typeface="宋体" panose="02010600030101010101" pitchFamily="2" charset="-122"/>
                          <a:ea typeface="宋体" panose="02010600030101010101" pitchFamily="2" charset="-122"/>
                          <a:sym typeface="+mn-ea"/>
                        </a:rPr>
                        <a:t>修改病句（主观题，6分）</a:t>
                      </a:r>
                      <a:r>
                        <a:rPr lang="zh-CN" altLang="en-US" sz="1400" b="1">
                          <a:solidFill>
                            <a:schemeClr val="tx1"/>
                          </a:solidFill>
                          <a:highlight>
                            <a:srgbClr val="FFFF00"/>
                          </a:highlight>
                          <a:latin typeface="宋体" panose="02010600030101010101" pitchFamily="2" charset="-122"/>
                          <a:ea typeface="宋体" panose="02010600030101010101" pitchFamily="2" charset="-122"/>
                          <a:sym typeface="+mn-ea"/>
                        </a:rPr>
                        <a:t>；</a:t>
                      </a:r>
                      <a:r>
                        <a:rPr lang="zh-CN"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rPr>
                        <a:t>叠词与一般词语比较</a:t>
                      </a:r>
                      <a:r>
                        <a:rPr lang="zh-CN" altLang="en-US"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rPr>
                        <a:t>（主观题，3分），标点</a:t>
                      </a:r>
                      <a:r>
                        <a:rPr lang="en-US" altLang="zh-CN"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rPr>
                        <a:t>——</a:t>
                      </a:r>
                      <a:r>
                        <a:rPr lang="zh-CN" altLang="en-US"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rPr>
                        <a:t>逗号表现力（主观题，</a:t>
                      </a:r>
                      <a:r>
                        <a:rPr lang="en-US" altLang="zh-CN"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rPr>
                        <a:t>4</a:t>
                      </a:r>
                      <a:r>
                        <a:rPr lang="zh-CN" altLang="en-US"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rPr>
                        <a:t>分），比较“像……似的”表意（主观题，</a:t>
                      </a:r>
                      <a:r>
                        <a:rPr lang="en-US" altLang="zh-CN"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rPr>
                        <a:t>3</a:t>
                      </a:r>
                      <a:r>
                        <a:rPr lang="zh-CN" altLang="en-US"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rPr>
                        <a:t>分）</a:t>
                      </a:r>
                      <a:endParaRPr lang="zh-CN" altLang="en-US"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endParaRPr>
                    </a:p>
                  </a:txBody>
                  <a:tcPr/>
                </a:tc>
              </a:tr>
              <a:tr h="731520">
                <a:tc>
                  <a:txBody>
                    <a:bodyPr/>
                    <a:p>
                      <a:pPr algn="ctr">
                        <a:buNone/>
                      </a:pPr>
                      <a:r>
                        <a:rPr lang="en-US" altLang="zh-CN" sz="1400"/>
                        <a:t>2024</a:t>
                      </a:r>
                      <a:r>
                        <a:rPr lang="zh-CN" altLang="en-US" sz="1400">
                          <a:solidFill>
                            <a:srgbClr val="002060"/>
                          </a:solidFill>
                          <a:latin typeface="楷体" panose="02010609060101010101" charset="-122"/>
                          <a:ea typeface="楷体" panose="02010609060101010101" charset="-122"/>
                          <a:cs typeface="楷体" panose="02010609060101010101" charset="-122"/>
                          <a:sym typeface="+mn-ea"/>
                        </a:rPr>
                        <a:t>（新课标Ⅰ卷）</a:t>
                      </a:r>
                      <a:endParaRPr lang="zh-CN" altLang="en-US" sz="1400">
                        <a:solidFill>
                          <a:srgbClr val="002060"/>
                        </a:solidFill>
                        <a:latin typeface="楷体" panose="02010609060101010101" charset="-122"/>
                        <a:ea typeface="楷体" panose="02010609060101010101" charset="-122"/>
                        <a:cs typeface="楷体" panose="02010609060101010101" charset="-122"/>
                        <a:sym typeface="+mn-ea"/>
                      </a:endParaRPr>
                    </a:p>
                  </a:txBody>
                  <a:tcPr/>
                </a:tc>
                <a:tc>
                  <a:txBody>
                    <a:bodyPr/>
                    <a:p>
                      <a:pPr algn="ctr">
                        <a:buNone/>
                      </a:pPr>
                      <a:r>
                        <a:rPr lang="zh-CN" altLang="en-US" sz="1600">
                          <a:solidFill>
                            <a:srgbClr val="FF0000"/>
                          </a:solidFill>
                          <a:highlight>
                            <a:srgbClr val="000000">
                              <a:alpha val="0"/>
                            </a:srgbClr>
                          </a:highlight>
                          <a:latin typeface="宋体" panose="02010600030101010101" pitchFamily="2" charset="-122"/>
                          <a:ea typeface="宋体" panose="02010600030101010101" pitchFamily="2" charset="-122"/>
                          <a:cs typeface="宋体" panose="02010600030101010101" pitchFamily="2" charset="-122"/>
                          <a:sym typeface="+mn-ea"/>
                        </a:rPr>
                        <a:t>“一拖五”</a:t>
                      </a:r>
                      <a:endParaRPr lang="zh-CN" altLang="en-US" sz="1600">
                        <a:solidFill>
                          <a:srgbClr val="FF0000"/>
                        </a:solidFill>
                        <a:highlight>
                          <a:srgbClr val="000000">
                            <a:alpha val="0"/>
                          </a:srgbClr>
                        </a:highlight>
                        <a:latin typeface="宋体" panose="02010600030101010101" pitchFamily="2" charset="-122"/>
                        <a:ea typeface="宋体" panose="02010600030101010101" pitchFamily="2" charset="-122"/>
                        <a:cs typeface="宋体" panose="02010600030101010101" pitchFamily="2" charset="-122"/>
                        <a:sym typeface="+mn-ea"/>
                      </a:endParaRPr>
                    </a:p>
                    <a:p>
                      <a:pPr algn="ctr">
                        <a:buNone/>
                      </a:pPr>
                      <a:endParaRPr lang="zh-CN" altLang="en-US" sz="1600">
                        <a:solidFill>
                          <a:srgbClr val="FF0000"/>
                        </a:solidFill>
                        <a:highlight>
                          <a:srgbClr val="000000">
                            <a:alpha val="0"/>
                          </a:srgbClr>
                        </a:highlight>
                        <a:latin typeface="宋体" panose="02010600030101010101" pitchFamily="2" charset="-122"/>
                        <a:ea typeface="宋体" panose="02010600030101010101" pitchFamily="2" charset="-122"/>
                        <a:cs typeface="宋体" panose="02010600030101010101" pitchFamily="2" charset="-122"/>
                        <a:sym typeface="+mn-ea"/>
                      </a:endParaRPr>
                    </a:p>
                  </a:txBody>
                  <a:tcPr/>
                </a:tc>
                <a:tc>
                  <a:txBody>
                    <a:bodyPr/>
                    <a:p>
                      <a:pPr algn="l">
                        <a:buNone/>
                      </a:pPr>
                      <a:r>
                        <a:rPr lang="zh-CN" altLang="en-US" sz="1400" b="1">
                          <a:gradFill>
                            <a:gsLst>
                              <a:gs pos="0">
                                <a:srgbClr val="007BD3"/>
                              </a:gs>
                              <a:gs pos="100000">
                                <a:srgbClr val="034373"/>
                              </a:gs>
                            </a:gsLst>
                            <a:lin scaled="0"/>
                          </a:gradFill>
                          <a:latin typeface="宋体" panose="02010600030101010101" pitchFamily="2" charset="-122"/>
                          <a:ea typeface="宋体" panose="02010600030101010101" pitchFamily="2" charset="-122"/>
                          <a:cs typeface="宋体" panose="02010600030101010101" pitchFamily="2" charset="-122"/>
                          <a:sym typeface="+mn-ea"/>
                        </a:rPr>
                        <a:t>科普说明文</a:t>
                      </a:r>
                      <a:endParaRPr lang="zh-CN" altLang="en-US" sz="1400" b="1">
                        <a:gradFill>
                          <a:gsLst>
                            <a:gs pos="0">
                              <a:srgbClr val="007BD3"/>
                            </a:gs>
                            <a:gs pos="100000">
                              <a:srgbClr val="034373"/>
                            </a:gs>
                          </a:gsLst>
                          <a:lin scaled="0"/>
                        </a:gradFill>
                        <a:latin typeface="宋体" panose="02010600030101010101" pitchFamily="2" charset="-122"/>
                        <a:ea typeface="宋体" panose="02010600030101010101" pitchFamily="2" charset="-122"/>
                        <a:cs typeface="宋体" panose="02010600030101010101" pitchFamily="2" charset="-122"/>
                        <a:sym typeface="+mn-ea"/>
                      </a:endParaRPr>
                    </a:p>
                    <a:p>
                      <a:pPr algn="l">
                        <a:buClrTx/>
                        <a:buSzTx/>
                        <a:buFontTx/>
                        <a:buNone/>
                      </a:pPr>
                      <a:r>
                        <a:rPr lang="zh-CN" altLang="en-US" sz="1400" b="1">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“睡眠”</a:t>
                      </a:r>
                      <a:endParaRPr lang="zh-CN" altLang="en-US" sz="1400" b="1">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endParaRPr>
                    </a:p>
                    <a:p>
                      <a:pPr algn="l">
                        <a:buClrTx/>
                        <a:buSzTx/>
                        <a:buFontTx/>
                        <a:buNone/>
                      </a:pPr>
                      <a:r>
                        <a:rPr lang="zh-CN" altLang="en-US" sz="14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情境语段</a:t>
                      </a:r>
                      <a:r>
                        <a:rPr lang="en-US" altLang="zh-CN" sz="14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14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个</a:t>
                      </a:r>
                      <a:endParaRPr lang="zh-CN" altLang="en-US" sz="1400" b="1">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endParaRPr>
                    </a:p>
                  </a:txBody>
                  <a:tcPr/>
                </a:tc>
                <a:tc>
                  <a:txBody>
                    <a:bodyPr/>
                    <a:p>
                      <a:pPr algn="l">
                        <a:lnSpc>
                          <a:spcPct val="120000"/>
                        </a:lnSpc>
                        <a:buNone/>
                      </a:pPr>
                      <a:r>
                        <a:rPr lang="zh-CN" altLang="en-US"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rPr>
                        <a:t>摹写借喻（主观题，</a:t>
                      </a:r>
                      <a:r>
                        <a:rPr lang="en-US" altLang="zh-CN"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rPr>
                        <a:t>5</a:t>
                      </a:r>
                      <a:r>
                        <a:rPr lang="zh-CN" altLang="en-US"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rPr>
                        <a:t>分），</a:t>
                      </a:r>
                      <a:r>
                        <a:rPr lang="zh-CN" altLang="en-US" sz="1400" b="1">
                          <a:solidFill>
                            <a:schemeClr val="accent5">
                              <a:lumMod val="50000"/>
                            </a:schemeClr>
                          </a:solidFill>
                          <a:latin typeface="宋体" panose="02010600030101010101" pitchFamily="2" charset="-122"/>
                          <a:ea typeface="宋体" panose="02010600030101010101" pitchFamily="2" charset="-122"/>
                          <a:sym typeface="+mn-ea"/>
                        </a:rPr>
                        <a:t>填写成语（主观题，</a:t>
                      </a:r>
                      <a:r>
                        <a:rPr lang="en-US" altLang="zh-CN" sz="1400" b="1">
                          <a:solidFill>
                            <a:schemeClr val="accent5">
                              <a:lumMod val="50000"/>
                            </a:schemeClr>
                          </a:solidFill>
                          <a:latin typeface="宋体" panose="02010600030101010101" pitchFamily="2" charset="-122"/>
                          <a:ea typeface="宋体" panose="02010600030101010101" pitchFamily="2" charset="-122"/>
                          <a:sym typeface="+mn-ea"/>
                        </a:rPr>
                        <a:t>2</a:t>
                      </a:r>
                      <a:r>
                        <a:rPr lang="zh-CN" altLang="en-US" sz="1400" b="1">
                          <a:solidFill>
                            <a:schemeClr val="accent5">
                              <a:lumMod val="50000"/>
                            </a:schemeClr>
                          </a:solidFill>
                          <a:latin typeface="宋体" panose="02010600030101010101" pitchFamily="2" charset="-122"/>
                          <a:ea typeface="宋体" panose="02010600030101010101" pitchFamily="2" charset="-122"/>
                          <a:sym typeface="+mn-ea"/>
                        </a:rPr>
                        <a:t>分）</a:t>
                      </a:r>
                      <a:r>
                        <a:rPr lang="zh-CN" altLang="en-US"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rPr>
                        <a:t>，</a:t>
                      </a:r>
                      <a:r>
                        <a:rPr lang="zh-CN" altLang="en-US" sz="1400" b="1">
                          <a:solidFill>
                            <a:srgbClr val="FF0000"/>
                          </a:solidFill>
                          <a:latin typeface="宋体" panose="02010600030101010101" pitchFamily="2" charset="-122"/>
                          <a:ea typeface="宋体" panose="02010600030101010101" pitchFamily="2" charset="-122"/>
                          <a:sym typeface="+mn-ea"/>
                        </a:rPr>
                        <a:t>修改病句（主观题，4分）</a:t>
                      </a:r>
                      <a:r>
                        <a:rPr lang="zh-CN" altLang="en-US"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rPr>
                        <a:t>，</a:t>
                      </a:r>
                      <a:r>
                        <a:rPr lang="zh-CN" altLang="en-US" sz="1400" b="1">
                          <a:solidFill>
                            <a:srgbClr val="7030A0"/>
                          </a:solidFill>
                          <a:latin typeface="宋体" panose="02010600030101010101" pitchFamily="2" charset="-122"/>
                          <a:ea typeface="宋体" panose="02010600030101010101" pitchFamily="2" charset="-122"/>
                          <a:sym typeface="+mn-ea"/>
                        </a:rPr>
                        <a:t>补写语句（主观题，4分）</a:t>
                      </a:r>
                      <a:r>
                        <a:rPr lang="zh-CN" altLang="en-US"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rPr>
                        <a:t>，判断语句是否合乎逻辑（主观题，</a:t>
                      </a:r>
                      <a:r>
                        <a:rPr lang="en-US" altLang="zh-CN"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rPr>
                        <a:t>3</a:t>
                      </a:r>
                      <a:r>
                        <a:rPr lang="zh-CN" altLang="en-US"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rPr>
                        <a:t>分）</a:t>
                      </a:r>
                      <a:endParaRPr lang="zh-CN" altLang="en-US" sz="1400" b="1">
                        <a:gradFill>
                          <a:gsLst>
                            <a:gs pos="0">
                              <a:srgbClr val="012D86"/>
                            </a:gs>
                            <a:gs pos="100000">
                              <a:srgbClr val="0E2557"/>
                            </a:gs>
                          </a:gsLst>
                          <a:lin scaled="0"/>
                        </a:gradFill>
                        <a:latin typeface="宋体" panose="02010600030101010101" pitchFamily="2" charset="-122"/>
                        <a:ea typeface="宋体" panose="02010600030101010101" pitchFamily="2" charset="-122"/>
                        <a:sym typeface="+mn-ea"/>
                      </a:endParaRPr>
                    </a:p>
                  </a:txBody>
                  <a:tcPr/>
                </a:tc>
              </a:tr>
              <a:tr h="1158240">
                <a:tc>
                  <a:txBody>
                    <a:bodyPr/>
                    <a:p>
                      <a:pPr algn="ctr">
                        <a:buNone/>
                      </a:pPr>
                      <a:r>
                        <a:rPr lang="zh-CN" altLang="en-US" sz="1400" b="1">
                          <a:latin typeface="宋体" panose="02010600030101010101" pitchFamily="2" charset="-122"/>
                          <a:ea typeface="宋体" panose="02010600030101010101" pitchFamily="2" charset="-122"/>
                        </a:rPr>
                        <a:t>试题及能力考查变化</a:t>
                      </a:r>
                      <a:endParaRPr lang="zh-CN" altLang="en-US" sz="1400" b="1">
                        <a:latin typeface="宋体" panose="02010600030101010101" pitchFamily="2" charset="-122"/>
                        <a:ea typeface="宋体" panose="02010600030101010101" pitchFamily="2" charset="-122"/>
                      </a:endParaRPr>
                    </a:p>
                  </a:txBody>
                  <a:tcPr/>
                </a:tc>
                <a:tc gridSpan="2">
                  <a:txBody>
                    <a:bodyPr/>
                    <a:p>
                      <a:pPr algn="ctr">
                        <a:buNone/>
                      </a:pPr>
                      <a:r>
                        <a:rPr lang="zh-CN" altLang="en-US" sz="1400" b="1">
                          <a:solidFill>
                            <a:srgbClr val="C00000"/>
                          </a:solidFill>
                          <a:latin typeface="宋体" panose="02010600030101010101" pitchFamily="2" charset="-122"/>
                          <a:ea typeface="宋体" panose="02010600030101010101" pitchFamily="2" charset="-122"/>
                          <a:sym typeface="+mn-ea"/>
                        </a:rPr>
                        <a:t>材料集中、聚焦，便于深入阅读；情境语段，聚焦社会热点，五育并重，关注科技，关注民生，有热点，有传统文化</a:t>
                      </a:r>
                      <a:endParaRPr lang="zh-CN" altLang="en-US" sz="1400" b="1">
                        <a:solidFill>
                          <a:srgbClr val="C00000"/>
                        </a:solidFill>
                        <a:latin typeface="宋体" panose="02010600030101010101" pitchFamily="2" charset="-122"/>
                        <a:ea typeface="宋体" panose="02010600030101010101" pitchFamily="2" charset="-122"/>
                        <a:sym typeface="+mn-ea"/>
                      </a:endParaRPr>
                    </a:p>
                  </a:txBody>
                  <a:tcPr/>
                </a:tc>
                <a:tc hMerge="1">
                  <a:tcPr/>
                </a:tc>
                <a:tc>
                  <a:txBody>
                    <a:bodyPr/>
                    <a:p>
                      <a:pPr>
                        <a:buNone/>
                      </a:pPr>
                      <a:r>
                        <a:rPr lang="zh-CN" altLang="en-US" sz="1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今年总体分值有变化，由原来的</a:t>
                      </a:r>
                      <a:r>
                        <a:rPr lang="en-US" altLang="zh-CN" sz="1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20</a:t>
                      </a:r>
                      <a:r>
                        <a:rPr lang="zh-CN" altLang="en-US" sz="1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分变为</a:t>
                      </a:r>
                      <a:r>
                        <a:rPr lang="en-US" altLang="zh-CN" sz="1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18</a:t>
                      </a:r>
                      <a:r>
                        <a:rPr lang="zh-CN" altLang="en-US" sz="1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分</a:t>
                      </a:r>
                      <a:r>
                        <a:rPr lang="zh-CN" altLang="en-US" sz="1400" b="1">
                          <a:solidFill>
                            <a:srgbClr val="002060"/>
                          </a:solidFill>
                          <a:latin typeface="宋体" panose="02010600030101010101" pitchFamily="2" charset="-122"/>
                          <a:ea typeface="宋体" panose="02010600030101010101" pitchFamily="2" charset="-122"/>
                          <a:cs typeface="宋体" panose="02010600030101010101" pitchFamily="2" charset="-122"/>
                          <a:sym typeface="+mn-ea"/>
                        </a:rPr>
                        <a:t>；成语</a:t>
                      </a:r>
                      <a:r>
                        <a:rPr lang="zh-CN" sz="1400" b="1">
                          <a:solidFill>
                            <a:srgbClr val="002060"/>
                          </a:solidFill>
                          <a:latin typeface="宋体" panose="02010600030101010101" pitchFamily="2" charset="-122"/>
                          <a:ea typeface="宋体" panose="02010600030101010101" pitchFamily="2" charset="-122"/>
                          <a:cs typeface="宋体" panose="02010600030101010101" pitchFamily="2" charset="-122"/>
                          <a:sym typeface="+mn-ea"/>
                        </a:rPr>
                        <a:t>考查形式回归</a:t>
                      </a:r>
                      <a:r>
                        <a:rPr lang="en-US" altLang="zh-CN" sz="1400" b="1">
                          <a:solidFill>
                            <a:srgbClr val="002060"/>
                          </a:solidFill>
                          <a:latin typeface="宋体" panose="02010600030101010101" pitchFamily="2" charset="-122"/>
                          <a:ea typeface="宋体" panose="02010600030101010101" pitchFamily="2" charset="-122"/>
                          <a:cs typeface="宋体" panose="02010600030101010101" pitchFamily="2" charset="-122"/>
                          <a:sym typeface="+mn-ea"/>
                        </a:rPr>
                        <a:t>2022</a:t>
                      </a:r>
                      <a:r>
                        <a:rPr lang="zh-CN" altLang="en-US" sz="1400" b="1">
                          <a:solidFill>
                            <a:srgbClr val="002060"/>
                          </a:solidFill>
                          <a:latin typeface="宋体" panose="02010600030101010101" pitchFamily="2" charset="-122"/>
                          <a:ea typeface="宋体" panose="02010600030101010101" pitchFamily="2" charset="-122"/>
                          <a:cs typeface="宋体" panose="02010600030101010101" pitchFamily="2" charset="-122"/>
                          <a:sym typeface="+mn-ea"/>
                        </a:rPr>
                        <a:t>年；补写语句连续</a:t>
                      </a:r>
                      <a:r>
                        <a:rPr lang="en-US" altLang="zh-CN" sz="1400" b="1">
                          <a:solidFill>
                            <a:srgbClr val="002060"/>
                          </a:solidFill>
                          <a:latin typeface="宋体" panose="02010600030101010101" pitchFamily="2" charset="-122"/>
                          <a:ea typeface="宋体" panose="02010600030101010101" pitchFamily="2" charset="-122"/>
                          <a:cs typeface="宋体" panose="02010600030101010101" pitchFamily="2" charset="-122"/>
                          <a:sym typeface="+mn-ea"/>
                        </a:rPr>
                        <a:t>4</a:t>
                      </a:r>
                      <a:r>
                        <a:rPr lang="zh-CN" altLang="en-US" sz="1400" b="1">
                          <a:solidFill>
                            <a:srgbClr val="002060"/>
                          </a:solidFill>
                          <a:latin typeface="宋体" panose="02010600030101010101" pitchFamily="2" charset="-122"/>
                          <a:ea typeface="宋体" panose="02010600030101010101" pitchFamily="2" charset="-122"/>
                          <a:cs typeface="宋体" panose="02010600030101010101" pitchFamily="2" charset="-122"/>
                          <a:sym typeface="+mn-ea"/>
                        </a:rPr>
                        <a:t>年考查，仍是重中之重；病句修改，主观考查为主，需要注意答题时修改模式；修辞探究与表达效果的考查，近几年的形式多样，愈来愈灵活，且从判断分析到应用写作；逻辑的应用逐步摄入考题，但以简单的句间关系为主。</a:t>
                      </a:r>
                      <a:endParaRPr lang="zh-CN" altLang="en-US" sz="1400" b="1">
                        <a:solidFill>
                          <a:srgbClr val="002060"/>
                        </a:solidFill>
                        <a:latin typeface="宋体" panose="02010600030101010101" pitchFamily="2" charset="-122"/>
                        <a:ea typeface="宋体" panose="02010600030101010101" pitchFamily="2" charset="-122"/>
                        <a:cs typeface="宋体" panose="02010600030101010101" pitchFamily="2" charset="-122"/>
                        <a:sym typeface="+mn-ea"/>
                      </a:endParaRPr>
                    </a:p>
                  </a:txBody>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000">
        <p:comb/>
      </p:transition>
    </mc:Choice>
    <mc:Fallback>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8" name="文本框 7"/>
          <p:cNvSpPr txBox="1"/>
          <p:nvPr/>
        </p:nvSpPr>
        <p:spPr>
          <a:xfrm>
            <a:off x="0" y="79375"/>
            <a:ext cx="2158365" cy="460375"/>
          </a:xfrm>
          <a:prstGeom prst="rect">
            <a:avLst/>
          </a:prstGeom>
          <a:noFill/>
          <a:ln w="9525">
            <a:noFill/>
          </a:ln>
        </p:spPr>
        <p:txBody>
          <a:bodyPr wrap="square">
            <a:spAutoFit/>
          </a:bodyPr>
          <a:lstStyle/>
          <a:p>
            <a:pPr indent="304800"/>
            <a:r>
              <a:rPr lang="zh-CN" sz="2400" b="0">
                <a:solidFill>
                  <a:schemeClr val="bg2"/>
                </a:solidFill>
                <a:ea typeface="黑体" panose="02010609060101010101" charset="-122"/>
              </a:rPr>
              <a:t>【试题分析】</a:t>
            </a:r>
            <a:endParaRPr lang="zh-CN" altLang="en-US" sz="2400" b="0">
              <a:solidFill>
                <a:schemeClr val="bg2"/>
              </a:solidFill>
              <a:ea typeface="黑体" panose="02010609060101010101" charset="-122"/>
            </a:endParaRPr>
          </a:p>
        </p:txBody>
      </p:sp>
      <p:sp>
        <p:nvSpPr>
          <p:cNvPr id="3" name="文本框 2"/>
          <p:cNvSpPr txBox="1"/>
          <p:nvPr/>
        </p:nvSpPr>
        <p:spPr>
          <a:xfrm>
            <a:off x="3124835" y="1430020"/>
            <a:ext cx="8888730" cy="1604645"/>
          </a:xfrm>
          <a:prstGeom prst="rect">
            <a:avLst/>
          </a:prstGeom>
          <a:ln>
            <a:solidFill>
              <a:schemeClr val="accent6">
                <a:lumMod val="75000"/>
              </a:schemeClr>
            </a:solidFill>
          </a:ln>
        </p:spPr>
        <p:txBody>
          <a:bodyPr wrap="square">
            <a:noAutofit/>
          </a:bodyPr>
          <a:lstStyle/>
          <a:p>
            <a:pPr algn="just" defTabSz="266700">
              <a:spcBef>
                <a:spcPct val="0"/>
              </a:spcBef>
              <a:spcAft>
                <a:spcPct val="0"/>
              </a:spcAft>
            </a:pPr>
            <a:r>
              <a:rPr lang="zh-CN" altLang="en-US" sz="2400" dirty="0">
                <a:latin typeface="宋体" panose="02010600030101010101" pitchFamily="2" charset="-122"/>
                <a:ea typeface="宋体" panose="02010600030101010101" pitchFamily="2" charset="-122"/>
              </a:rPr>
              <a:t>《简笔与繁笔》是一篇文艺随笔。</a:t>
            </a:r>
            <a:r>
              <a:rPr kumimoji="1" lang="zh-CN" altLang="en-US" sz="2400" noProof="0" smtClean="0">
                <a:solidFill>
                  <a:schemeClr val="hlink"/>
                </a:solidFill>
                <a:effectLst>
                  <a:outerShdw blurRad="38100" dist="38100" dir="2700000" algn="tl">
                    <a:srgbClr val="000000"/>
                  </a:outerShdw>
                </a:effectLst>
                <a:latin typeface="黑体" panose="02010609060101010101" charset="-122"/>
                <a:ea typeface="黑体" panose="02010609060101010101" charset="-122"/>
                <a:sym typeface="+mn-ea"/>
              </a:rPr>
              <a:t>文艺随笔</a:t>
            </a:r>
            <a:r>
              <a:rPr kumimoji="1" lang="zh-CN" altLang="en-US" sz="2400" noProof="0" smtClean="0">
                <a:latin typeface="黑体" panose="02010609060101010101" charset="-122"/>
                <a:ea typeface="黑体" panose="02010609060101010101" charset="-122"/>
                <a:sym typeface="+mn-ea"/>
              </a:rPr>
              <a:t>，又叫</a:t>
            </a:r>
            <a:r>
              <a:rPr kumimoji="1" lang="zh-CN" altLang="en-US" sz="2400" noProof="0" smtClean="0">
                <a:solidFill>
                  <a:schemeClr val="hlink"/>
                </a:solidFill>
                <a:effectLst>
                  <a:outerShdw blurRad="38100" dist="38100" dir="2700000" algn="tl">
                    <a:srgbClr val="000000"/>
                  </a:outerShdw>
                </a:effectLst>
                <a:latin typeface="黑体" panose="02010609060101010101" charset="-122"/>
                <a:ea typeface="黑体" panose="02010609060101010101" charset="-122"/>
                <a:sym typeface="+mn-ea"/>
              </a:rPr>
              <a:t>文艺短评</a:t>
            </a:r>
            <a:r>
              <a:rPr kumimoji="1" lang="zh-CN" altLang="en-US" sz="2400" noProof="0" smtClean="0">
                <a:latin typeface="黑体" panose="02010609060101010101" charset="-122"/>
                <a:ea typeface="黑体" panose="02010609060101010101" charset="-122"/>
                <a:sym typeface="+mn-ea"/>
              </a:rPr>
              <a:t>，是文艺评论的一种。即以随笔的形式对文学现象</a:t>
            </a:r>
            <a:r>
              <a:rPr kumimoji="1" lang="en-US" altLang="zh-CN" sz="2400" noProof="0" smtClean="0">
                <a:latin typeface="黑体" panose="02010609060101010101" charset="-122"/>
                <a:ea typeface="黑体" panose="02010609060101010101" charset="-122"/>
                <a:sym typeface="+mn-ea"/>
              </a:rPr>
              <a:t>.</a:t>
            </a:r>
            <a:r>
              <a:rPr kumimoji="1" lang="zh-CN" altLang="en-US" sz="2400" noProof="0" smtClean="0">
                <a:latin typeface="黑体" panose="02010609060101010101" charset="-122"/>
                <a:ea typeface="黑体" panose="02010609060101010101" charset="-122"/>
                <a:sym typeface="+mn-ea"/>
              </a:rPr>
              <a:t>文学作品及作家进行的分析评价。其特点是论题集中，篇幅短小，既发议论又写感受，行文自由，语言精辟，议论形象化。</a:t>
            </a:r>
            <a:endParaRPr kumimoji="1" lang="zh-CN" altLang="en-US" sz="2400" u="none" kern="1200" cap="none" spc="0" normalizeH="0" baseline="0" noProof="0" smtClean="0">
              <a:latin typeface="黑体" panose="02010609060101010101" charset="-122"/>
              <a:ea typeface="黑体" panose="02010609060101010101" charset="-122"/>
              <a:cs typeface="+mn-cs"/>
              <a:sym typeface="+mn-ea"/>
            </a:endParaRPr>
          </a:p>
          <a:p>
            <a:pPr algn="just" defTabSz="266700">
              <a:spcBef>
                <a:spcPct val="0"/>
              </a:spcBef>
              <a:spcAft>
                <a:spcPct val="0"/>
              </a:spcAft>
            </a:pPr>
            <a:endParaRPr lang="zh-CN" altLang="en-US" sz="2400" dirty="0">
              <a:latin typeface="宋体" panose="02010600030101010101" pitchFamily="2" charset="-122"/>
              <a:ea typeface="宋体" panose="02010600030101010101" pitchFamily="2" charset="-122"/>
            </a:endParaRPr>
          </a:p>
        </p:txBody>
      </p:sp>
      <p:sp>
        <p:nvSpPr>
          <p:cNvPr id="4" name="右箭头标注 3"/>
          <p:cNvSpPr/>
          <p:nvPr/>
        </p:nvSpPr>
        <p:spPr>
          <a:xfrm>
            <a:off x="1461135" y="1073785"/>
            <a:ext cx="1449705" cy="1196975"/>
          </a:xfrm>
          <a:prstGeom prst="rightArrowCallout">
            <a:avLst/>
          </a:prstGeom>
          <a:noFill/>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文本框 4"/>
          <p:cNvSpPr txBox="1"/>
          <p:nvPr/>
        </p:nvSpPr>
        <p:spPr>
          <a:xfrm>
            <a:off x="1469390" y="1327150"/>
            <a:ext cx="943610" cy="829945"/>
          </a:xfrm>
          <a:prstGeom prst="rect">
            <a:avLst/>
          </a:prstGeom>
          <a:noFill/>
        </p:spPr>
        <p:txBody>
          <a:bodyPr wrap="square" rtlCol="0">
            <a:spAutoFit/>
          </a:bodyPr>
          <a:lstStyle/>
          <a:p>
            <a:r>
              <a:rPr lang="zh-CN" altLang="en-US" sz="2400" dirty="0">
                <a:latin typeface="楷体" panose="02010609060101010101" charset="-122"/>
                <a:ea typeface="楷体" panose="02010609060101010101" charset="-122"/>
              </a:rPr>
              <a:t>材料出处</a:t>
            </a:r>
            <a:endParaRPr lang="zh-CN" altLang="en-US" sz="2400" dirty="0">
              <a:latin typeface="楷体" panose="02010609060101010101" charset="-122"/>
              <a:ea typeface="楷体" panose="02010609060101010101" charset="-122"/>
            </a:endParaRPr>
          </a:p>
        </p:txBody>
      </p:sp>
      <p:sp>
        <p:nvSpPr>
          <p:cNvPr id="6" name="右箭头标注 5"/>
          <p:cNvSpPr/>
          <p:nvPr/>
        </p:nvSpPr>
        <p:spPr>
          <a:xfrm>
            <a:off x="1461135" y="3201670"/>
            <a:ext cx="1449705" cy="1196975"/>
          </a:xfrm>
          <a:prstGeom prst="rightArrowCallout">
            <a:avLst/>
          </a:prstGeom>
          <a:noFill/>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文本框 6"/>
          <p:cNvSpPr txBox="1"/>
          <p:nvPr/>
        </p:nvSpPr>
        <p:spPr>
          <a:xfrm>
            <a:off x="3076575" y="3034665"/>
            <a:ext cx="8937625" cy="3827145"/>
          </a:xfrm>
          <a:prstGeom prst="rect">
            <a:avLst/>
          </a:prstGeom>
          <a:ln>
            <a:solidFill>
              <a:schemeClr val="accent6">
                <a:lumMod val="75000"/>
              </a:schemeClr>
            </a:solidFill>
          </a:ln>
        </p:spPr>
        <p:txBody>
          <a:bodyPr wrap="square">
            <a:noAutofit/>
          </a:bodyPr>
          <a:lstStyle/>
          <a:p>
            <a:pPr indent="0" algn="l" fontAlgn="auto">
              <a:lnSpc>
                <a:spcPts val="2640"/>
              </a:lnSpc>
            </a:pPr>
            <a:r>
              <a:rPr lang="zh-CN" altLang="en-US" sz="2400" kern="0" dirty="0">
                <a:latin typeface="宋体" panose="02010600030101010101" pitchFamily="2" charset="-122"/>
                <a:ea typeface="宋体" panose="02010600030101010101" pitchFamily="2" charset="-122"/>
              </a:rPr>
              <a:t>一拖五</a:t>
            </a:r>
            <a:endParaRPr lang="en-US" altLang="zh-CN" sz="2400" kern="0" dirty="0">
              <a:latin typeface="宋体" panose="02010600030101010101" pitchFamily="2" charset="-122"/>
              <a:ea typeface="宋体" panose="02010600030101010101" pitchFamily="2" charset="-122"/>
            </a:endParaRPr>
          </a:p>
          <a:p>
            <a:pPr indent="0" algn="l" fontAlgn="auto">
              <a:lnSpc>
                <a:spcPts val="2640"/>
              </a:lnSpc>
            </a:pPr>
            <a:r>
              <a:rPr lang="en-US" altLang="zh-CN" sz="2400" kern="0" dirty="0">
                <a:latin typeface="宋体" panose="02010600030101010101" pitchFamily="2" charset="-122"/>
                <a:ea typeface="宋体" panose="02010600030101010101" pitchFamily="2" charset="-122"/>
              </a:rPr>
              <a:t>18.</a:t>
            </a:r>
            <a:r>
              <a:rPr lang="zh-CN" altLang="en-US" sz="2400" kern="0" dirty="0">
                <a:latin typeface="宋体" panose="02010600030101010101" pitchFamily="2" charset="-122"/>
                <a:ea typeface="宋体" panose="02010600030101010101" pitchFamily="2" charset="-122"/>
              </a:rPr>
              <a:t>（</a:t>
            </a:r>
            <a:r>
              <a:rPr lang="en-US" altLang="zh-CN" sz="2400" kern="0" dirty="0">
                <a:latin typeface="宋体" panose="02010600030101010101" pitchFamily="2" charset="-122"/>
                <a:ea typeface="宋体" panose="02010600030101010101" pitchFamily="2" charset="-122"/>
              </a:rPr>
              <a:t>1</a:t>
            </a:r>
            <a:r>
              <a:rPr lang="zh-CN" altLang="en-US" sz="2400" kern="0" dirty="0">
                <a:latin typeface="宋体" panose="02010600030101010101" pitchFamily="2" charset="-122"/>
                <a:ea typeface="宋体" panose="02010600030101010101" pitchFamily="2" charset="-122"/>
              </a:rPr>
              <a:t>）请在画横线处填入恰当的</a:t>
            </a:r>
            <a:r>
              <a:rPr lang="zh-CN" altLang="en-US" sz="2400" kern="0" dirty="0">
                <a:solidFill>
                  <a:srgbClr val="FF0000"/>
                </a:solidFill>
                <a:latin typeface="宋体" panose="02010600030101010101" pitchFamily="2" charset="-122"/>
                <a:ea typeface="宋体" panose="02010600030101010101" pitchFamily="2" charset="-122"/>
              </a:rPr>
              <a:t>成语</a:t>
            </a:r>
            <a:r>
              <a:rPr lang="zh-CN" altLang="en-US" sz="2400" kern="0" dirty="0">
                <a:latin typeface="宋体" panose="02010600030101010101" pitchFamily="2" charset="-122"/>
                <a:ea typeface="宋体" panose="02010600030101010101" pitchFamily="2" charset="-122"/>
              </a:rPr>
              <a:t>。（</a:t>
            </a:r>
            <a:r>
              <a:rPr lang="en-US" altLang="zh-CN" sz="2400" kern="0" dirty="0">
                <a:latin typeface="宋体" panose="02010600030101010101" pitchFamily="2" charset="-122"/>
                <a:ea typeface="宋体" panose="02010600030101010101" pitchFamily="2" charset="-122"/>
              </a:rPr>
              <a:t>2</a:t>
            </a:r>
            <a:r>
              <a:rPr lang="zh-CN" altLang="en-US" sz="2400" kern="0" dirty="0">
                <a:latin typeface="宋体" panose="02010600030101010101" pitchFamily="2" charset="-122"/>
                <a:ea typeface="宋体" panose="02010600030101010101" pitchFamily="2" charset="-122"/>
              </a:rPr>
              <a:t>分）</a:t>
            </a:r>
            <a:endParaRPr lang="en-US" altLang="zh-CN" sz="2400" kern="0" dirty="0">
              <a:latin typeface="宋体" panose="02010600030101010101" pitchFamily="2" charset="-122"/>
              <a:ea typeface="宋体" panose="02010600030101010101" pitchFamily="2" charset="-122"/>
            </a:endParaRPr>
          </a:p>
          <a:p>
            <a:pPr indent="0" algn="l" fontAlgn="auto">
              <a:lnSpc>
                <a:spcPts val="2640"/>
              </a:lnSpc>
            </a:pPr>
            <a:r>
              <a:rPr lang="en-US" altLang="zh-CN" sz="2400" kern="0" dirty="0">
                <a:latin typeface="宋体" panose="02010600030101010101" pitchFamily="2" charset="-122"/>
                <a:ea typeface="宋体" panose="02010600030101010101" pitchFamily="2" charset="-122"/>
              </a:rPr>
              <a:t>   </a:t>
            </a:r>
            <a:r>
              <a:rPr lang="zh-CN" altLang="en-US" sz="2400" kern="0" dirty="0">
                <a:latin typeface="宋体" panose="02010600030101010101" pitchFamily="2" charset="-122"/>
                <a:ea typeface="宋体" panose="02010600030101010101" pitchFamily="2" charset="-122"/>
              </a:rPr>
              <a:t>（</a:t>
            </a:r>
            <a:r>
              <a:rPr lang="en-US" altLang="zh-CN" sz="2400" kern="0" dirty="0">
                <a:latin typeface="宋体" panose="02010600030101010101" pitchFamily="2" charset="-122"/>
                <a:ea typeface="宋体" panose="02010600030101010101" pitchFamily="2" charset="-122"/>
              </a:rPr>
              <a:t>2</a:t>
            </a:r>
            <a:r>
              <a:rPr lang="zh-CN" altLang="en-US" sz="2400" kern="0" dirty="0">
                <a:latin typeface="宋体" panose="02010600030101010101" pitchFamily="2" charset="-122"/>
                <a:ea typeface="宋体" panose="02010600030101010101" pitchFamily="2" charset="-122"/>
              </a:rPr>
              <a:t>）文中划线处有两个</a:t>
            </a:r>
            <a:r>
              <a:rPr lang="zh-CN" altLang="en-US" sz="2400" kern="0" dirty="0">
                <a:solidFill>
                  <a:srgbClr val="FF0000"/>
                </a:solidFill>
                <a:latin typeface="宋体" panose="02010600030101010101" pitchFamily="2" charset="-122"/>
                <a:ea typeface="宋体" panose="02010600030101010101" pitchFamily="2" charset="-122"/>
              </a:rPr>
              <a:t>错别字</a:t>
            </a:r>
            <a:r>
              <a:rPr lang="zh-CN" altLang="en-US" sz="2400" kern="0" dirty="0">
                <a:latin typeface="宋体" panose="02010600030101010101" pitchFamily="2" charset="-122"/>
                <a:ea typeface="宋体" panose="02010600030101010101" pitchFamily="2" charset="-122"/>
              </a:rPr>
              <a:t>，请找出并加以改正。（</a:t>
            </a:r>
            <a:r>
              <a:rPr lang="en-US" altLang="zh-CN" sz="2400" kern="0" dirty="0">
                <a:latin typeface="宋体" panose="02010600030101010101" pitchFamily="2" charset="-122"/>
                <a:ea typeface="宋体" panose="02010600030101010101" pitchFamily="2" charset="-122"/>
              </a:rPr>
              <a:t>2</a:t>
            </a:r>
            <a:r>
              <a:rPr lang="zh-CN" altLang="en-US" sz="2400" kern="0" dirty="0">
                <a:latin typeface="宋体" panose="02010600030101010101" pitchFamily="2" charset="-122"/>
                <a:ea typeface="宋体" panose="02010600030101010101" pitchFamily="2" charset="-122"/>
              </a:rPr>
              <a:t>分）</a:t>
            </a:r>
            <a:endParaRPr lang="en-US" altLang="zh-CN" sz="2400" kern="0" dirty="0">
              <a:latin typeface="宋体" panose="02010600030101010101" pitchFamily="2" charset="-122"/>
              <a:ea typeface="宋体" panose="02010600030101010101" pitchFamily="2" charset="-122"/>
            </a:endParaRPr>
          </a:p>
          <a:p>
            <a:pPr indent="0" algn="l" fontAlgn="auto">
              <a:lnSpc>
                <a:spcPts val="2640"/>
              </a:lnSpc>
            </a:pPr>
            <a:r>
              <a:rPr lang="en-US" altLang="zh-CN" sz="2400" kern="0" dirty="0">
                <a:latin typeface="宋体" panose="02010600030101010101" pitchFamily="2" charset="-122"/>
                <a:ea typeface="宋体" panose="02010600030101010101" pitchFamily="2" charset="-122"/>
              </a:rPr>
              <a:t>19.</a:t>
            </a:r>
            <a:r>
              <a:rPr lang="zh-CN" altLang="en-US" sz="2400" kern="0" dirty="0">
                <a:latin typeface="宋体" panose="02010600030101010101" pitchFamily="2" charset="-122"/>
                <a:ea typeface="宋体" panose="02010600030101010101" pitchFamily="2" charset="-122"/>
              </a:rPr>
              <a:t>下列句子中的</a:t>
            </a:r>
            <a:r>
              <a:rPr lang="en-US" altLang="zh-CN" sz="2400" kern="0" dirty="0">
                <a:solidFill>
                  <a:srgbClr val="FF0000"/>
                </a:solidFill>
                <a:latin typeface="宋体" panose="02010600030101010101" pitchFamily="2" charset="-122"/>
                <a:ea typeface="宋体" panose="02010600030101010101" pitchFamily="2" charset="-122"/>
              </a:rPr>
              <a:t>“</a:t>
            </a:r>
            <a:r>
              <a:rPr lang="zh-CN" altLang="en-US" sz="2400" kern="0" dirty="0">
                <a:solidFill>
                  <a:srgbClr val="FF0000"/>
                </a:solidFill>
                <a:latin typeface="宋体" panose="02010600030101010101" pitchFamily="2" charset="-122"/>
                <a:ea typeface="宋体" panose="02010600030101010101" pitchFamily="2" charset="-122"/>
              </a:rPr>
              <a:t>像</a:t>
            </a:r>
            <a:r>
              <a:rPr lang="en-US" altLang="zh-CN" sz="2400" kern="0" dirty="0">
                <a:solidFill>
                  <a:srgbClr val="FF0000"/>
                </a:solidFill>
                <a:latin typeface="宋体" panose="02010600030101010101" pitchFamily="2" charset="-122"/>
                <a:ea typeface="宋体" panose="02010600030101010101" pitchFamily="2" charset="-122"/>
              </a:rPr>
              <a:t>”</a:t>
            </a:r>
            <a:r>
              <a:rPr lang="zh-CN" altLang="en-US" sz="2400" kern="0" dirty="0">
                <a:solidFill>
                  <a:srgbClr val="FF0000"/>
                </a:solidFill>
                <a:latin typeface="宋体" panose="02010600030101010101" pitchFamily="2" charset="-122"/>
                <a:ea typeface="宋体" panose="02010600030101010101" pitchFamily="2" charset="-122"/>
              </a:rPr>
              <a:t>与文中加点的</a:t>
            </a:r>
            <a:r>
              <a:rPr lang="en-US" altLang="zh-CN" sz="2400" kern="0" dirty="0">
                <a:solidFill>
                  <a:srgbClr val="FF0000"/>
                </a:solidFill>
                <a:latin typeface="宋体" panose="02010600030101010101" pitchFamily="2" charset="-122"/>
                <a:ea typeface="宋体" panose="02010600030101010101" pitchFamily="2" charset="-122"/>
              </a:rPr>
              <a:t>“</a:t>
            </a:r>
            <a:r>
              <a:rPr lang="zh-CN" altLang="en-US" sz="2400" kern="0" dirty="0">
                <a:solidFill>
                  <a:srgbClr val="FF0000"/>
                </a:solidFill>
                <a:latin typeface="宋体" panose="02010600030101010101" pitchFamily="2" charset="-122"/>
                <a:ea typeface="宋体" panose="02010600030101010101" pitchFamily="2" charset="-122"/>
              </a:rPr>
              <a:t>像</a:t>
            </a:r>
            <a:r>
              <a:rPr lang="en-US" altLang="zh-CN" sz="2400" kern="0" dirty="0">
                <a:solidFill>
                  <a:srgbClr val="FF0000"/>
                </a:solidFill>
                <a:latin typeface="宋体" panose="02010600030101010101" pitchFamily="2" charset="-122"/>
                <a:ea typeface="宋体" panose="02010600030101010101" pitchFamily="2" charset="-122"/>
              </a:rPr>
              <a:t>”</a:t>
            </a:r>
            <a:r>
              <a:rPr lang="zh-CN" altLang="en-US" sz="2400" kern="0" dirty="0">
                <a:solidFill>
                  <a:srgbClr val="FF0000"/>
                </a:solidFill>
                <a:latin typeface="宋体" panose="02010600030101010101" pitchFamily="2" charset="-122"/>
                <a:ea typeface="宋体" panose="02010600030101010101" pitchFamily="2" charset="-122"/>
              </a:rPr>
              <a:t>用法相同</a:t>
            </a:r>
            <a:r>
              <a:rPr lang="zh-CN" altLang="en-US" sz="2400" kern="0" dirty="0">
                <a:latin typeface="宋体" panose="02010600030101010101" pitchFamily="2" charset="-122"/>
                <a:ea typeface="宋体" panose="02010600030101010101" pitchFamily="2" charset="-122"/>
              </a:rPr>
              <a:t>的一项是（</a:t>
            </a:r>
            <a:r>
              <a:rPr lang="en-US" altLang="zh-CN" sz="2400" kern="0" dirty="0">
                <a:latin typeface="宋体" panose="02010600030101010101" pitchFamily="2" charset="-122"/>
                <a:ea typeface="宋体" panose="02010600030101010101" pitchFamily="2" charset="-122"/>
              </a:rPr>
              <a:t>3</a:t>
            </a:r>
            <a:r>
              <a:rPr lang="zh-CN" altLang="en-US" sz="2400" kern="0" dirty="0">
                <a:latin typeface="宋体" panose="02010600030101010101" pitchFamily="2" charset="-122"/>
                <a:ea typeface="宋体" panose="02010600030101010101" pitchFamily="2" charset="-122"/>
              </a:rPr>
              <a:t>分）</a:t>
            </a:r>
            <a:r>
              <a:rPr lang="en-US" altLang="zh-CN" sz="2400" kern="0" dirty="0">
                <a:latin typeface="宋体" panose="02010600030101010101" pitchFamily="2" charset="-122"/>
                <a:ea typeface="宋体" panose="02010600030101010101" pitchFamily="2" charset="-122"/>
              </a:rPr>
              <a:t>  </a:t>
            </a:r>
            <a:endParaRPr lang="en-US" altLang="zh-CN" sz="2400" kern="0" dirty="0">
              <a:latin typeface="宋体" panose="02010600030101010101" pitchFamily="2" charset="-122"/>
              <a:ea typeface="宋体" panose="02010600030101010101" pitchFamily="2" charset="-122"/>
            </a:endParaRPr>
          </a:p>
          <a:p>
            <a:pPr indent="0" algn="l" fontAlgn="auto">
              <a:lnSpc>
                <a:spcPts val="2640"/>
              </a:lnSpc>
            </a:pPr>
            <a:r>
              <a:rPr lang="en-US" altLang="zh-CN" sz="2400" kern="0" dirty="0">
                <a:latin typeface="宋体" panose="02010600030101010101" pitchFamily="2" charset="-122"/>
                <a:ea typeface="宋体" panose="02010600030101010101" pitchFamily="2" charset="-122"/>
              </a:rPr>
              <a:t>20</a:t>
            </a:r>
            <a:r>
              <a:rPr lang="zh-CN" altLang="en-US" sz="2400" kern="0" dirty="0">
                <a:latin typeface="宋体" panose="02010600030101010101" pitchFamily="2" charset="-122"/>
                <a:ea typeface="宋体" panose="02010600030101010101" pitchFamily="2" charset="-122"/>
              </a:rPr>
              <a:t>．请在括号内</a:t>
            </a:r>
            <a:r>
              <a:rPr lang="zh-CN" altLang="en-US" sz="2400" kern="0" dirty="0">
                <a:solidFill>
                  <a:srgbClr val="FF0000"/>
                </a:solidFill>
                <a:latin typeface="宋体" panose="02010600030101010101" pitchFamily="2" charset="-122"/>
                <a:ea typeface="宋体" panose="02010600030101010101" pitchFamily="2" charset="-122"/>
              </a:rPr>
              <a:t>补写恰当的语句</a:t>
            </a:r>
            <a:r>
              <a:rPr lang="zh-CN" altLang="en-US" sz="2400" kern="0" dirty="0">
                <a:latin typeface="宋体" panose="02010600030101010101" pitchFamily="2" charset="-122"/>
                <a:ea typeface="宋体" panose="02010600030101010101" pitchFamily="2" charset="-122"/>
              </a:rPr>
              <a:t>，使语意完整连贯，内容贴切，逻辑严密，每处不超过</a:t>
            </a:r>
            <a:r>
              <a:rPr lang="en-US" altLang="zh-CN" sz="2400" kern="0" dirty="0">
                <a:latin typeface="宋体" panose="02010600030101010101" pitchFamily="2" charset="-122"/>
                <a:ea typeface="宋体" panose="02010600030101010101" pitchFamily="2" charset="-122"/>
              </a:rPr>
              <a:t>15</a:t>
            </a:r>
            <a:r>
              <a:rPr lang="zh-CN" altLang="en-US" sz="2400" kern="0" dirty="0">
                <a:latin typeface="宋体" panose="02010600030101010101" pitchFamily="2" charset="-122"/>
                <a:ea typeface="宋体" panose="02010600030101010101" pitchFamily="2" charset="-122"/>
              </a:rPr>
              <a:t>个字。（</a:t>
            </a:r>
            <a:r>
              <a:rPr lang="en-US" altLang="zh-CN" sz="2400" kern="0" dirty="0">
                <a:latin typeface="宋体" panose="02010600030101010101" pitchFamily="2" charset="-122"/>
                <a:ea typeface="宋体" panose="02010600030101010101" pitchFamily="2" charset="-122"/>
              </a:rPr>
              <a:t>4</a:t>
            </a:r>
            <a:r>
              <a:rPr lang="zh-CN" altLang="en-US" sz="2400" kern="0" dirty="0">
                <a:latin typeface="宋体" panose="02010600030101010101" pitchFamily="2" charset="-122"/>
                <a:ea typeface="宋体" panose="02010600030101010101" pitchFamily="2" charset="-122"/>
              </a:rPr>
              <a:t>分）</a:t>
            </a:r>
            <a:endParaRPr lang="en-US" altLang="zh-CN" sz="2400" kern="0" dirty="0">
              <a:latin typeface="宋体" panose="02010600030101010101" pitchFamily="2" charset="-122"/>
              <a:ea typeface="宋体" panose="02010600030101010101" pitchFamily="2" charset="-122"/>
            </a:endParaRPr>
          </a:p>
          <a:p>
            <a:pPr indent="0" algn="l" fontAlgn="auto">
              <a:lnSpc>
                <a:spcPts val="2640"/>
              </a:lnSpc>
            </a:pPr>
            <a:r>
              <a:rPr lang="en-US" altLang="zh-CN" sz="2400" kern="0" dirty="0">
                <a:latin typeface="宋体" panose="02010600030101010101" pitchFamily="2" charset="-122"/>
                <a:ea typeface="宋体" panose="02010600030101010101" pitchFamily="2" charset="-122"/>
              </a:rPr>
              <a:t>21.</a:t>
            </a:r>
            <a:r>
              <a:rPr lang="zh-CN" altLang="en-US" sz="2400" kern="0" dirty="0">
                <a:latin typeface="宋体" panose="02010600030101010101" pitchFamily="2" charset="-122"/>
                <a:ea typeface="宋体" panose="02010600030101010101" pitchFamily="2" charset="-122"/>
              </a:rPr>
              <a:t>下面是一位游客向旅行社工作人员咨询旅行信息的话语，表述啰嗦，不够简明扼要，不利于与旅行社进行沟通。</a:t>
            </a:r>
            <a:r>
              <a:rPr lang="zh-CN" altLang="en-US" sz="2400" kern="0" dirty="0">
                <a:solidFill>
                  <a:srgbClr val="FF0000"/>
                </a:solidFill>
                <a:latin typeface="宋体" panose="02010600030101010101" pitchFamily="2" charset="-122"/>
                <a:ea typeface="宋体" panose="02010600030101010101" pitchFamily="2" charset="-122"/>
              </a:rPr>
              <a:t>请对这段自述进行缩写，保留关键信息，不超过</a:t>
            </a:r>
            <a:r>
              <a:rPr lang="en-US" altLang="zh-CN" sz="2400" kern="0" dirty="0">
                <a:solidFill>
                  <a:srgbClr val="FF0000"/>
                </a:solidFill>
                <a:latin typeface="宋体" panose="02010600030101010101" pitchFamily="2" charset="-122"/>
                <a:ea typeface="宋体" panose="02010600030101010101" pitchFamily="2" charset="-122"/>
              </a:rPr>
              <a:t> 80 </a:t>
            </a:r>
            <a:r>
              <a:rPr lang="zh-CN" altLang="en-US" sz="2400" kern="0" dirty="0">
                <a:solidFill>
                  <a:srgbClr val="FF0000"/>
                </a:solidFill>
                <a:latin typeface="宋体" panose="02010600030101010101" pitchFamily="2" charset="-122"/>
                <a:ea typeface="宋体" panose="02010600030101010101" pitchFamily="2" charset="-122"/>
              </a:rPr>
              <a:t>字</a:t>
            </a:r>
            <a:r>
              <a:rPr lang="zh-CN" altLang="en-US" sz="2400" kern="0" dirty="0">
                <a:latin typeface="宋体" panose="02010600030101010101" pitchFamily="2" charset="-122"/>
                <a:ea typeface="宋体" panose="02010600030101010101" pitchFamily="2" charset="-122"/>
              </a:rPr>
              <a:t>。（</a:t>
            </a:r>
            <a:r>
              <a:rPr lang="en-US" altLang="zh-CN" sz="2400" kern="0" dirty="0">
                <a:latin typeface="宋体" panose="02010600030101010101" pitchFamily="2" charset="-122"/>
                <a:ea typeface="宋体" panose="02010600030101010101" pitchFamily="2" charset="-122"/>
              </a:rPr>
              <a:t>5</a:t>
            </a:r>
            <a:r>
              <a:rPr lang="zh-CN" altLang="en-US" sz="2400" kern="0" dirty="0">
                <a:latin typeface="宋体" panose="02010600030101010101" pitchFamily="2" charset="-122"/>
                <a:ea typeface="宋体" panose="02010600030101010101" pitchFamily="2" charset="-122"/>
              </a:rPr>
              <a:t>分）</a:t>
            </a:r>
            <a:endParaRPr lang="en-US" altLang="zh-CN" sz="2400" kern="0" dirty="0">
              <a:latin typeface="宋体" panose="02010600030101010101" pitchFamily="2" charset="-122"/>
              <a:ea typeface="宋体" panose="02010600030101010101" pitchFamily="2" charset="-122"/>
            </a:endParaRPr>
          </a:p>
          <a:p>
            <a:pPr indent="0" algn="l" fontAlgn="auto">
              <a:lnSpc>
                <a:spcPts val="2640"/>
              </a:lnSpc>
            </a:pPr>
            <a:r>
              <a:rPr lang="en-US" altLang="zh-CN" sz="2400" kern="0" dirty="0">
                <a:latin typeface="宋体" panose="02010600030101010101" pitchFamily="2" charset="-122"/>
                <a:ea typeface="宋体" panose="02010600030101010101" pitchFamily="2" charset="-122"/>
              </a:rPr>
              <a:t>22.</a:t>
            </a:r>
            <a:r>
              <a:rPr lang="zh-CN" altLang="en-US" sz="2400" kern="0" dirty="0">
                <a:latin typeface="宋体" panose="02010600030101010101" pitchFamily="2" charset="-122"/>
                <a:ea typeface="宋体" panose="02010600030101010101" pitchFamily="2" charset="-122"/>
              </a:rPr>
              <a:t>请找出并赏析下面语段中的</a:t>
            </a:r>
            <a:r>
              <a:rPr lang="en-US" altLang="zh-CN" sz="2400" kern="0" dirty="0">
                <a:solidFill>
                  <a:srgbClr val="FF0000"/>
                </a:solidFill>
                <a:latin typeface="宋体" panose="02010600030101010101" pitchFamily="2" charset="-122"/>
                <a:ea typeface="宋体" panose="02010600030101010101" pitchFamily="2" charset="-122"/>
              </a:rPr>
              <a:t>“</a:t>
            </a:r>
            <a:r>
              <a:rPr lang="zh-CN" altLang="en-US" sz="2400" kern="0" dirty="0">
                <a:solidFill>
                  <a:srgbClr val="FF0000"/>
                </a:solidFill>
                <a:latin typeface="宋体" panose="02010600030101010101" pitchFamily="2" charset="-122"/>
                <a:ea typeface="宋体" panose="02010600030101010101" pitchFamily="2" charset="-122"/>
              </a:rPr>
              <a:t>繁笔</a:t>
            </a:r>
            <a:r>
              <a:rPr lang="en-US" altLang="zh-CN" sz="2400" kern="0" dirty="0">
                <a:solidFill>
                  <a:srgbClr val="FF0000"/>
                </a:solidFill>
                <a:latin typeface="宋体" panose="02010600030101010101" pitchFamily="2" charset="-122"/>
                <a:ea typeface="宋体" panose="02010600030101010101" pitchFamily="2" charset="-122"/>
              </a:rPr>
              <a:t>”</a:t>
            </a:r>
            <a:r>
              <a:rPr lang="zh-CN" altLang="en-US" sz="2400" kern="0" dirty="0">
                <a:latin typeface="宋体" panose="02010600030101010101" pitchFamily="2" charset="-122"/>
                <a:ea typeface="宋体" panose="02010600030101010101" pitchFamily="2" charset="-122"/>
              </a:rPr>
              <a:t>。（</a:t>
            </a:r>
            <a:r>
              <a:rPr lang="en-US" altLang="zh-CN" sz="2400" kern="0" dirty="0">
                <a:latin typeface="宋体" panose="02010600030101010101" pitchFamily="2" charset="-122"/>
                <a:ea typeface="宋体" panose="02010600030101010101" pitchFamily="2" charset="-122"/>
              </a:rPr>
              <a:t>4</a:t>
            </a:r>
            <a:r>
              <a:rPr lang="zh-CN" altLang="en-US" sz="2400" kern="0" dirty="0">
                <a:latin typeface="宋体" panose="02010600030101010101" pitchFamily="2" charset="-122"/>
                <a:ea typeface="宋体" panose="02010600030101010101" pitchFamily="2" charset="-122"/>
              </a:rPr>
              <a:t>分）</a:t>
            </a:r>
            <a:endParaRPr lang="zh-CN" altLang="en-US" sz="2400" kern="0" dirty="0">
              <a:latin typeface="宋体" panose="02010600030101010101" pitchFamily="2" charset="-122"/>
              <a:ea typeface="宋体" panose="02010600030101010101" pitchFamily="2" charset="-122"/>
            </a:endParaRPr>
          </a:p>
          <a:p>
            <a:pPr algn="l"/>
            <a:endParaRPr sz="2400" kern="0" dirty="0">
              <a:latin typeface="宋体" panose="02010600030101010101" pitchFamily="2" charset="-122"/>
              <a:ea typeface="宋体" panose="02010600030101010101" pitchFamily="2" charset="-122"/>
            </a:endParaRPr>
          </a:p>
        </p:txBody>
      </p:sp>
      <p:sp>
        <p:nvSpPr>
          <p:cNvPr id="10" name="文本框 9"/>
          <p:cNvSpPr txBox="1"/>
          <p:nvPr/>
        </p:nvSpPr>
        <p:spPr>
          <a:xfrm>
            <a:off x="1539240" y="3429000"/>
            <a:ext cx="829945" cy="829945"/>
          </a:xfrm>
          <a:prstGeom prst="rect">
            <a:avLst/>
          </a:prstGeom>
          <a:noFill/>
        </p:spPr>
        <p:txBody>
          <a:bodyPr wrap="square" rtlCol="0">
            <a:spAutoFit/>
          </a:bodyPr>
          <a:lstStyle/>
          <a:p>
            <a:r>
              <a:rPr lang="zh-CN" altLang="en-US" sz="2400">
                <a:latin typeface="楷体" panose="02010609060101010101" charset="-122"/>
                <a:ea typeface="楷体" panose="02010609060101010101" charset="-122"/>
              </a:rPr>
              <a:t>题目设计</a:t>
            </a:r>
            <a:endParaRPr lang="zh-CN" altLang="en-US" sz="2400">
              <a:latin typeface="楷体" panose="02010609060101010101" charset="-122"/>
              <a:ea typeface="楷体" panose="0201060906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heckerboard(across)">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strips(downLeft)">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4" grpId="0" animBg="1"/>
      <p:bldP spid="4" grpId="1" animBg="1"/>
      <p:bldP spid="5" grpId="0"/>
      <p:bldP spid="5" grpId="1"/>
      <p:bldP spid="3" grpId="0" animBg="1"/>
      <p:bldP spid="3" grpId="1" animBg="1"/>
      <p:bldP spid="6" grpId="0" animBg="1"/>
      <p:bldP spid="6" grpId="1" animBg="1"/>
      <p:bldP spid="10" grpId="0"/>
      <p:bldP spid="10" grpId="1"/>
      <p:bldP spid="7" grpId="0"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6055" y="701040"/>
            <a:ext cx="8700135" cy="5901055"/>
          </a:xfrm>
          <a:prstGeom prst="rect">
            <a:avLst/>
          </a:prstGeom>
          <a:noFill/>
          <a:ln>
            <a:solidFill>
              <a:schemeClr val="accent1"/>
            </a:solidFill>
          </a:ln>
        </p:spPr>
        <p:txBody>
          <a:bodyPr wrap="square" rtlCol="0" anchor="t">
            <a:noAutofit/>
          </a:bodyPr>
          <a:p>
            <a:pPr lvl="0" indent="457200" algn="l">
              <a:buClrTx/>
              <a:buSzTx/>
              <a:buFontTx/>
            </a:pPr>
            <a:r>
              <a:rPr lang="zh-CN" altLang="en-US" sz="2400" b="1">
                <a:latin typeface="楷体" panose="02010609060101010101" charset="-122"/>
                <a:ea typeface="楷体" panose="02010609060101010101" charset="-122"/>
                <a:cs typeface="楷体" panose="02010609060101010101" charset="-122"/>
                <a:sym typeface="+mn-ea"/>
              </a:rPr>
              <a:t>首先，</a:t>
            </a:r>
            <a:r>
              <a:rPr lang="zh-CN" altLang="en-US" sz="2400" b="1">
                <a:solidFill>
                  <a:schemeClr val="accent1"/>
                </a:solidFill>
                <a:latin typeface="楷体" panose="02010609060101010101" charset="-122"/>
                <a:ea typeface="楷体" panose="02010609060101010101" charset="-122"/>
                <a:cs typeface="楷体" panose="02010609060101010101" charset="-122"/>
                <a:sym typeface="+mn-ea"/>
              </a:rPr>
              <a:t>关于知识重组是否可以产生创造力，我们只要回想下很多人类创造力的作品就会得出答案</a:t>
            </a:r>
            <a:r>
              <a:rPr lang="en-US" altLang="zh-CN" sz="2400" b="1">
                <a:solidFill>
                  <a:schemeClr val="accent1"/>
                </a:solidFill>
                <a:latin typeface="楷体" panose="02010609060101010101" charset="-122"/>
                <a:ea typeface="楷体" panose="02010609060101010101" charset="-122"/>
                <a:cs typeface="楷体" panose="02010609060101010101" charset="-122"/>
                <a:sym typeface="+mn-ea"/>
              </a:rPr>
              <a:t>(1B)</a:t>
            </a:r>
            <a:r>
              <a:rPr lang="zh-CN" altLang="en-US" sz="2400" b="1">
                <a:latin typeface="楷体" panose="02010609060101010101" charset="-122"/>
                <a:ea typeface="楷体" panose="02010609060101010101" charset="-122"/>
                <a:cs typeface="楷体" panose="02010609060101010101" charset="-122"/>
                <a:sym typeface="+mn-ea"/>
              </a:rPr>
              <a:t>：飞机受鸟类飞行的启发，智能手机是电话、相机等多种设备的整合</a:t>
            </a:r>
            <a:r>
              <a:rPr lang="en-US" altLang="zh-CN" sz="2400" b="1">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事实上，很多时候创造力并不是凭空产生的，必须以大量的专业知识和技能作为基础。</a:t>
            </a:r>
            <a:endParaRPr lang="zh-CN" altLang="en-US" sz="2400" b="1">
              <a:latin typeface="楷体" panose="02010609060101010101" charset="-122"/>
              <a:ea typeface="楷体" panose="02010609060101010101" charset="-122"/>
              <a:cs typeface="楷体" panose="02010609060101010101" charset="-122"/>
              <a:sym typeface="+mn-ea"/>
            </a:endParaRPr>
          </a:p>
          <a:p>
            <a:pPr lvl="0" indent="457200" algn="l">
              <a:buClrTx/>
              <a:buSzTx/>
              <a:buFontTx/>
            </a:pPr>
            <a:r>
              <a:rPr lang="zh-CN" altLang="en-US" sz="2400" b="1">
                <a:latin typeface="楷体" panose="02010609060101010101" charset="-122"/>
                <a:ea typeface="楷体" panose="02010609060101010101" charset="-122"/>
                <a:cs typeface="楷体" panose="02010609060101010101" charset="-122"/>
                <a:sym typeface="+mn-ea"/>
              </a:rPr>
              <a:t>然而，大部分知识仅仅沉淀成知识本身，转化成创造力并非易事。特雷莎</a:t>
            </a:r>
            <a:r>
              <a:rPr lang="en-US" altLang="zh-CN" sz="2400" b="1">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阿玛比尔提出过一个被广泛认可的创造力模型。</a:t>
            </a:r>
            <a:r>
              <a:rPr lang="zh-CN" altLang="en-US" sz="2400" b="1">
                <a:solidFill>
                  <a:schemeClr val="accent5">
                    <a:lumMod val="75000"/>
                  </a:schemeClr>
                </a:solidFill>
                <a:latin typeface="楷体" panose="02010609060101010101" charset="-122"/>
                <a:ea typeface="楷体" panose="02010609060101010101" charset="-122"/>
                <a:cs typeface="楷体" panose="02010609060101010101" charset="-122"/>
                <a:sym typeface="+mn-ea"/>
              </a:rPr>
              <a:t>创造力来自三方面要素的碰撞：首先是领域技能，指个体在某一特定领域的知识和技能，这是创造力产生的基础；其次是创造性思维技能，指个体处理信息、解决问题和产生新颖想法的能力，这是创造力产生的核心；最后是内在动机，指个体对从事某项活动感到有趣和满足，这是创造力产生的动力</a:t>
            </a:r>
            <a:r>
              <a:rPr lang="en-US" altLang="zh-CN" sz="2400" b="1">
                <a:solidFill>
                  <a:schemeClr val="accent5">
                    <a:lumMod val="75000"/>
                  </a:schemeClr>
                </a:solidFill>
                <a:latin typeface="楷体" panose="02010609060101010101" charset="-122"/>
                <a:ea typeface="楷体" panose="02010609060101010101" charset="-122"/>
                <a:cs typeface="楷体" panose="02010609060101010101" charset="-122"/>
                <a:sym typeface="+mn-ea"/>
              </a:rPr>
              <a:t>(2A)</a:t>
            </a:r>
            <a:r>
              <a:rPr lang="zh-CN" altLang="en-US" sz="2400" b="1">
                <a:latin typeface="楷体" panose="02010609060101010101" charset="-122"/>
                <a:ea typeface="楷体" panose="02010609060101010101" charset="-122"/>
                <a:cs typeface="楷体" panose="02010609060101010101" charset="-122"/>
                <a:sym typeface="+mn-ea"/>
              </a:rPr>
              <a:t>。这一模型可以解释很多创新作品的诞生。</a:t>
            </a:r>
            <a:endParaRPr lang="zh-CN" altLang="en-US" sz="2400" b="1">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nvSpPr>
        <p:spPr>
          <a:xfrm>
            <a:off x="9314815" y="4113530"/>
            <a:ext cx="2754630" cy="787400"/>
          </a:xfrm>
          <a:prstGeom prst="rect">
            <a:avLst/>
          </a:prstGeom>
          <a:noFill/>
        </p:spPr>
        <p:txBody>
          <a:bodyPr wrap="square" rtlCol="0">
            <a:noAutofit/>
          </a:bodyPr>
          <a:p>
            <a:endParaRPr lang="zh-CN" altLang="en-US" sz="2400" b="1">
              <a:solidFill>
                <a:srgbClr val="C00000"/>
              </a:solidFill>
              <a:latin typeface="宋体" panose="02010600030101010101" pitchFamily="2" charset="-122"/>
              <a:ea typeface="宋体" panose="02010600030101010101" pitchFamily="2" charset="-122"/>
              <a:cs typeface="楷体" panose="02010609060101010101" charset="-122"/>
            </a:endParaRPr>
          </a:p>
        </p:txBody>
      </p:sp>
      <p:sp>
        <p:nvSpPr>
          <p:cNvPr id="4" name="文本框 3"/>
          <p:cNvSpPr txBox="1"/>
          <p:nvPr/>
        </p:nvSpPr>
        <p:spPr>
          <a:xfrm>
            <a:off x="9075420" y="701040"/>
            <a:ext cx="2650490" cy="5900420"/>
          </a:xfrm>
          <a:prstGeom prst="rect">
            <a:avLst/>
          </a:prstGeom>
          <a:noFill/>
          <a:ln>
            <a:solidFill>
              <a:schemeClr val="accent1"/>
            </a:solidFill>
          </a:ln>
        </p:spPr>
        <p:txBody>
          <a:bodyPr wrap="square" rtlCol="0" anchor="t">
            <a:noAutofit/>
          </a:bodyPr>
          <a:p>
            <a:pPr lvl="0" indent="457200" algn="l">
              <a:buClrTx/>
              <a:buSzTx/>
              <a:buFontTx/>
            </a:pPr>
            <a:endParaRPr lang="zh-CN" altLang="en-US" sz="2800" dirty="0">
              <a:solidFill>
                <a:srgbClr val="FF0000"/>
              </a:solidFill>
              <a:latin typeface="宋体" panose="02010600030101010101" pitchFamily="2" charset="-122"/>
              <a:ea typeface="宋体" panose="02010600030101010101" pitchFamily="2" charset="-122"/>
              <a:cs typeface="仿宋" panose="02010609060101010101" charset="-122"/>
              <a:sym typeface="+mn-ea"/>
            </a:endParaRPr>
          </a:p>
          <a:p>
            <a:pPr lvl="0" indent="457200" algn="l">
              <a:buClrTx/>
              <a:buSzTx/>
              <a:buFontTx/>
            </a:pPr>
            <a:endParaRPr lang="zh-CN" altLang="en-US" sz="2800" dirty="0">
              <a:solidFill>
                <a:srgbClr val="FF0000"/>
              </a:solidFill>
              <a:latin typeface="宋体" panose="02010600030101010101" pitchFamily="2" charset="-122"/>
              <a:ea typeface="宋体" panose="02010600030101010101" pitchFamily="2" charset="-122"/>
              <a:cs typeface="仿宋" panose="02010609060101010101" charset="-122"/>
              <a:sym typeface="+mn-ea"/>
            </a:endParaRPr>
          </a:p>
          <a:p>
            <a:pPr lvl="0" indent="457200" algn="l">
              <a:buClrTx/>
              <a:buSzTx/>
              <a:buFontTx/>
            </a:pPr>
            <a:endParaRPr lang="zh-CN" altLang="en-US" sz="2800" dirty="0">
              <a:solidFill>
                <a:srgbClr val="FF0000"/>
              </a:solidFill>
              <a:latin typeface="宋体" panose="02010600030101010101" pitchFamily="2" charset="-122"/>
              <a:ea typeface="宋体" panose="02010600030101010101" pitchFamily="2" charset="-122"/>
              <a:cs typeface="仿宋" panose="02010609060101010101" charset="-122"/>
              <a:sym typeface="+mn-ea"/>
            </a:endParaRPr>
          </a:p>
          <a:p>
            <a:pPr lvl="0" indent="457200" algn="l">
              <a:buClrTx/>
              <a:buSzTx/>
              <a:buFontTx/>
            </a:pPr>
            <a:endParaRPr lang="zh-CN" altLang="en-US" sz="2800" dirty="0">
              <a:solidFill>
                <a:srgbClr val="FF0000"/>
              </a:solidFill>
              <a:latin typeface="宋体" panose="02010600030101010101" pitchFamily="2" charset="-122"/>
              <a:ea typeface="宋体" panose="02010600030101010101" pitchFamily="2" charset="-122"/>
              <a:cs typeface="仿宋" panose="02010609060101010101" charset="-122"/>
              <a:sym typeface="+mn-ea"/>
            </a:endParaRPr>
          </a:p>
          <a:p>
            <a:pPr lvl="0" indent="457200" algn="l">
              <a:buClrTx/>
              <a:buSzTx/>
              <a:buFontTx/>
            </a:pPr>
            <a:endParaRPr lang="zh-CN" altLang="en-US" sz="2800" dirty="0">
              <a:solidFill>
                <a:srgbClr val="FF0000"/>
              </a:solidFill>
              <a:latin typeface="宋体" panose="02010600030101010101" pitchFamily="2" charset="-122"/>
              <a:ea typeface="宋体" panose="02010600030101010101" pitchFamily="2" charset="-122"/>
              <a:cs typeface="仿宋" panose="02010609060101010101" charset="-122"/>
              <a:sym typeface="+mn-ea"/>
            </a:endParaRPr>
          </a:p>
          <a:p>
            <a:pPr lvl="0" indent="457200" algn="l">
              <a:buClrTx/>
              <a:buSzTx/>
              <a:buFontTx/>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2A</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结合材料一的五、六、七三段论述，从某种意义上说，人工智能不具备创造力，</a:t>
            </a:r>
            <a:r>
              <a:rPr lang="zh-CN" altLang="en-US" sz="24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400" b="1">
              <a:solidFill>
                <a:srgbClr val="C0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文本框 4"/>
          <p:cNvSpPr txBox="1"/>
          <p:nvPr>
            <p:custDataLst>
              <p:tags r:id="rId1"/>
            </p:custDataLst>
          </p:nvPr>
        </p:nvSpPr>
        <p:spPr>
          <a:xfrm>
            <a:off x="2489945" y="128905"/>
            <a:ext cx="1078230" cy="337185"/>
          </a:xfrm>
          <a:prstGeom prst="rect">
            <a:avLst/>
          </a:prstGeom>
          <a:solidFill>
            <a:schemeClr val="accent1">
              <a:lumMod val="20000"/>
              <a:lumOff val="80000"/>
            </a:schemeClr>
          </a:solidFill>
        </p:spPr>
        <p:txBody>
          <a:bodyPr wrap="square" rtlCol="0">
            <a:spAutoFit/>
          </a:bodyPr>
          <a:p>
            <a:pPr algn="ctr"/>
            <a:r>
              <a:rPr lang="zh-CN" sz="1600" dirty="0">
                <a:solidFill>
                  <a:srgbClr val="000000"/>
                </a:solidFill>
                <a:ea typeface="黑体" panose="02010609060101010101" charset="-122"/>
                <a:sym typeface="+mn-ea"/>
              </a:rPr>
              <a:t>文本</a:t>
            </a:r>
            <a:endParaRPr lang="zh-CN" sz="1600" dirty="0">
              <a:solidFill>
                <a:srgbClr val="000000"/>
              </a:solidFill>
              <a:ea typeface="黑体" panose="02010609060101010101" charset="-122"/>
              <a:sym typeface="+mn-ea"/>
            </a:endParaRPr>
          </a:p>
        </p:txBody>
      </p:sp>
      <p:sp>
        <p:nvSpPr>
          <p:cNvPr id="6" name="文本框 5"/>
          <p:cNvSpPr txBox="1"/>
          <p:nvPr>
            <p:custDataLst>
              <p:tags r:id="rId2"/>
            </p:custDataLst>
          </p:nvPr>
        </p:nvSpPr>
        <p:spPr>
          <a:xfrm>
            <a:off x="9434305" y="128905"/>
            <a:ext cx="1078230" cy="337185"/>
          </a:xfrm>
          <a:prstGeom prst="rect">
            <a:avLst/>
          </a:prstGeom>
          <a:solidFill>
            <a:schemeClr val="accent1">
              <a:lumMod val="20000"/>
              <a:lumOff val="80000"/>
            </a:schemeClr>
          </a:solidFill>
        </p:spPr>
        <p:txBody>
          <a:bodyPr wrap="square" rtlCol="0">
            <a:spAutoFit/>
          </a:bodyPr>
          <a:lstStyle/>
          <a:p>
            <a:pPr algn="ctr"/>
            <a:r>
              <a:rPr lang="zh-CN" sz="1600" dirty="0">
                <a:solidFill>
                  <a:srgbClr val="000000"/>
                </a:solidFill>
                <a:ea typeface="黑体" panose="02010609060101010101" charset="-122"/>
                <a:sym typeface="+mn-ea"/>
              </a:rPr>
              <a:t>解读</a:t>
            </a:r>
            <a:endParaRPr lang="zh-CN" sz="1600" dirty="0">
              <a:solidFill>
                <a:srgbClr val="000000"/>
              </a:solidFill>
              <a:ea typeface="黑体" panose="02010609060101010101" charset="-122"/>
              <a:sym typeface="+mn-ea"/>
            </a:endParaRPr>
          </a:p>
        </p:txBody>
      </p:sp>
      <p:sp>
        <p:nvSpPr>
          <p:cNvPr id="7" name="文本框 6"/>
          <p:cNvSpPr txBox="1"/>
          <p:nvPr>
            <p:custDataLst>
              <p:tags r:id="rId3"/>
            </p:custDataLst>
          </p:nvPr>
        </p:nvSpPr>
        <p:spPr>
          <a:xfrm>
            <a:off x="347980" y="67310"/>
            <a:ext cx="2141855" cy="398780"/>
          </a:xfrm>
          <a:prstGeom prst="rect">
            <a:avLst/>
          </a:prstGeom>
          <a:noFill/>
          <a:ln>
            <a:noFill/>
          </a:ln>
        </p:spPr>
        <p:txBody>
          <a:bodyPr wrap="square" rtlCol="0">
            <a:spAutoFit/>
          </a:bodyPr>
          <a:p>
            <a:r>
              <a:rPr lang="zh-CN" sz="2000" dirty="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 calcmode="lin" valueType="num">
                                      <p:cBhvr additive="base">
                                        <p:cTn id="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649605" y="957580"/>
            <a:ext cx="11228705" cy="5184775"/>
          </a:xfrm>
          <a:prstGeom prst="rect">
            <a:avLst/>
          </a:prstGeom>
          <a:noFill/>
          <a:ln w="12700" cmpd="sng">
            <a:solidFill>
              <a:srgbClr val="FFC000"/>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solidFill>
                <a:schemeClr val="tx1"/>
              </a:solidFill>
            </a:endParaRPr>
          </a:p>
        </p:txBody>
      </p:sp>
      <p:sp>
        <p:nvSpPr>
          <p:cNvPr id="8" name="文本框 7"/>
          <p:cNvSpPr txBox="1"/>
          <p:nvPr/>
        </p:nvSpPr>
        <p:spPr>
          <a:xfrm>
            <a:off x="1936750" y="67310"/>
            <a:ext cx="4759960" cy="460375"/>
          </a:xfrm>
          <a:prstGeom prst="rect">
            <a:avLst/>
          </a:prstGeom>
          <a:noFill/>
          <a:ln w="9525">
            <a:noFill/>
          </a:ln>
        </p:spPr>
        <p:txBody>
          <a:bodyPr wrap="square">
            <a:spAutoFit/>
          </a:bodyPr>
          <a:lstStyle/>
          <a:p>
            <a:pPr indent="304800" algn="l"/>
            <a:r>
              <a:rPr lang="zh-CN" sz="2400" b="0">
                <a:solidFill>
                  <a:schemeClr val="accent1">
                    <a:lumMod val="75000"/>
                  </a:schemeClr>
                </a:solidFill>
                <a:ea typeface="黑体" panose="02010609060101010101" charset="-122"/>
              </a:rPr>
              <a:t>【试题整体分析】</a:t>
            </a:r>
            <a:endParaRPr lang="zh-CN" altLang="en-US" sz="2400" b="0">
              <a:solidFill>
                <a:schemeClr val="accent1">
                  <a:lumMod val="75000"/>
                </a:schemeClr>
              </a:solidFill>
              <a:ea typeface="黑体" panose="02010609060101010101" charset="-122"/>
            </a:endParaRPr>
          </a:p>
        </p:txBody>
      </p:sp>
      <p:sp>
        <p:nvSpPr>
          <p:cNvPr id="16" name="文本框 15"/>
          <p:cNvSpPr txBox="1"/>
          <p:nvPr>
            <p:custDataLst>
              <p:tags r:id="rId2"/>
            </p:custDataLst>
          </p:nvPr>
        </p:nvSpPr>
        <p:spPr>
          <a:xfrm>
            <a:off x="347980" y="67310"/>
            <a:ext cx="2141855" cy="398780"/>
          </a:xfrm>
          <a:prstGeom prst="rect">
            <a:avLst/>
          </a:prstGeom>
          <a:noFill/>
          <a:ln>
            <a:noFill/>
          </a:ln>
        </p:spPr>
        <p:txBody>
          <a:bodyPr wrap="square" rtlCol="0">
            <a:spAutoFit/>
          </a:bodyPr>
          <a:lstStyle/>
          <a:p>
            <a:r>
              <a:rPr lang="zh-CN" sz="2000" dirty="0">
                <a:solidFill>
                  <a:schemeClr val="bg1">
                    <a:lumMod val="50000"/>
                  </a:schemeClr>
                </a:solidFill>
                <a:latin typeface="黑体" panose="02010609060101010101" charset="-122"/>
                <a:ea typeface="黑体" panose="02010609060101010101" charset="-122"/>
                <a:cs typeface="黑体" panose="02010609060101010101" charset="-122"/>
                <a:sym typeface="汉仪中圆简" panose="02010600000101010101" charset="-122"/>
              </a:rPr>
              <a:t>语言文字运用</a:t>
            </a:r>
            <a:endParaRPr lang="zh-CN" sz="2000" dirty="0">
              <a:solidFill>
                <a:schemeClr val="bg1">
                  <a:lumMod val="50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649605" y="1031240"/>
            <a:ext cx="11139170" cy="4752975"/>
          </a:xfrm>
          <a:prstGeom prst="rect">
            <a:avLst/>
          </a:prstGeom>
          <a:noFill/>
        </p:spPr>
        <p:txBody>
          <a:bodyPr wrap="square" rtlCol="0">
            <a:noAutofit/>
          </a:bodyPr>
          <a:lstStyle/>
          <a:p>
            <a:pPr indent="914400">
              <a:lnSpc>
                <a:spcPct val="120000"/>
              </a:lnSpc>
              <a:buClrTx/>
              <a:buSzTx/>
              <a:buFontTx/>
              <a:buNone/>
            </a:pPr>
            <a:r>
              <a:rPr lang="zh-CN" altLang="en-US" sz="2800" dirty="0">
                <a:latin typeface="楷体" panose="02010609060101010101" charset="-122"/>
                <a:ea typeface="楷体" panose="02010609060101010101" charset="-122"/>
                <a:cs typeface="楷体" panose="02010609060101010101" charset="-122"/>
                <a:sym typeface="+mn-ea"/>
              </a:rPr>
              <a:t>试题选段出自周先慎《简笔与繁笔》，</a:t>
            </a:r>
            <a:r>
              <a:rPr lang="zh-CN" altLang="en-US" sz="2800" dirty="0">
                <a:solidFill>
                  <a:srgbClr val="FF0000"/>
                </a:solidFill>
                <a:latin typeface="楷体" panose="02010609060101010101" charset="-122"/>
                <a:ea typeface="楷体" panose="02010609060101010101" charset="-122"/>
                <a:cs typeface="楷体" panose="02010609060101010101" charset="-122"/>
                <a:sym typeface="+mn-ea"/>
              </a:rPr>
              <a:t>是一篇文艺随笔</a:t>
            </a:r>
            <a:r>
              <a:rPr lang="zh-CN" altLang="en-US" sz="2800" dirty="0">
                <a:latin typeface="楷体" panose="02010609060101010101" charset="-122"/>
                <a:ea typeface="楷体" panose="02010609060101010101" charset="-122"/>
                <a:cs typeface="楷体" panose="02010609060101010101" charset="-122"/>
                <a:sym typeface="+mn-ea"/>
              </a:rPr>
              <a:t>，写作上很有特色。</a:t>
            </a:r>
            <a:r>
              <a:rPr lang="zh-CN" altLang="en-US" sz="2800" dirty="0">
                <a:solidFill>
                  <a:srgbClr val="FF0000"/>
                </a:solidFill>
                <a:latin typeface="楷体" panose="02010609060101010101" charset="-122"/>
                <a:ea typeface="楷体" panose="02010609060101010101" charset="-122"/>
                <a:cs typeface="楷体" panose="02010609060101010101" charset="-122"/>
                <a:sym typeface="+mn-ea"/>
              </a:rPr>
              <a:t>具有篇幅短小、议论集中、行文自由、语言精辟、充满辩证法</a:t>
            </a:r>
            <a:r>
              <a:rPr lang="zh-CN" altLang="en-US" sz="2800" dirty="0">
                <a:latin typeface="楷体" panose="02010609060101010101" charset="-122"/>
                <a:ea typeface="楷体" panose="02010609060101010101" charset="-122"/>
                <a:cs typeface="楷体" panose="02010609060101010101" charset="-122"/>
                <a:sym typeface="+mn-ea"/>
              </a:rPr>
              <a:t>的特点。文章在阐明</a:t>
            </a:r>
            <a:r>
              <a:rPr lang="en-US" altLang="zh-CN" sz="2800" dirty="0">
                <a:latin typeface="楷体" panose="02010609060101010101" charset="-122"/>
                <a:ea typeface="楷体" panose="02010609060101010101" charset="-122"/>
                <a:cs typeface="楷体" panose="02010609060101010101" charset="-122"/>
                <a:sym typeface="+mn-ea"/>
              </a:rPr>
              <a:t>"</a:t>
            </a:r>
            <a:r>
              <a:rPr lang="zh-CN" altLang="en-US" sz="2800" dirty="0">
                <a:latin typeface="楷体" panose="02010609060101010101" charset="-122"/>
                <a:ea typeface="楷体" panose="02010609060101010101" charset="-122"/>
                <a:cs typeface="楷体" panose="02010609060101010101" charset="-122"/>
                <a:sym typeface="+mn-ea"/>
              </a:rPr>
              <a:t>简笔与繁笔，各得其宜，各尽其妙</a:t>
            </a:r>
            <a:r>
              <a:rPr lang="en-US" altLang="zh-CN" sz="2800" dirty="0">
                <a:latin typeface="楷体" panose="02010609060101010101" charset="-122"/>
                <a:ea typeface="楷体" panose="02010609060101010101" charset="-122"/>
                <a:cs typeface="楷体" panose="02010609060101010101" charset="-122"/>
                <a:sym typeface="+mn-ea"/>
              </a:rPr>
              <a:t>"</a:t>
            </a:r>
            <a:r>
              <a:rPr lang="zh-CN" altLang="en-US" sz="2800" dirty="0">
                <a:latin typeface="楷体" panose="02010609060101010101" charset="-122"/>
                <a:ea typeface="楷体" panose="02010609060101010101" charset="-122"/>
                <a:cs typeface="楷体" panose="02010609060101010101" charset="-122"/>
                <a:sym typeface="+mn-ea"/>
              </a:rPr>
              <a:t>之后，作者针对当前文学创作偏长的趋向，许多作品</a:t>
            </a:r>
            <a:r>
              <a:rPr lang="en-US" altLang="zh-CN" sz="2800" dirty="0">
                <a:latin typeface="楷体" panose="02010609060101010101" charset="-122"/>
                <a:ea typeface="楷体" panose="02010609060101010101" charset="-122"/>
                <a:cs typeface="楷体" panose="02010609060101010101" charset="-122"/>
                <a:sym typeface="+mn-ea"/>
              </a:rPr>
              <a:t>"</a:t>
            </a:r>
            <a:r>
              <a:rPr lang="zh-CN" altLang="en-US" sz="2800" dirty="0">
                <a:latin typeface="楷体" panose="02010609060101010101" charset="-122"/>
                <a:ea typeface="楷体" panose="02010609060101010101" charset="-122"/>
                <a:cs typeface="楷体" panose="02010609060101010101" charset="-122"/>
                <a:sym typeface="+mn-ea"/>
              </a:rPr>
              <a:t>写得过长</a:t>
            </a:r>
            <a:r>
              <a:rPr lang="en-US" altLang="zh-CN" sz="2800" dirty="0">
                <a:latin typeface="楷体" panose="02010609060101010101" charset="-122"/>
                <a:ea typeface="楷体" panose="02010609060101010101" charset="-122"/>
                <a:cs typeface="楷体" panose="02010609060101010101" charset="-122"/>
                <a:sym typeface="+mn-ea"/>
              </a:rPr>
              <a:t>"</a:t>
            </a:r>
            <a:r>
              <a:rPr lang="zh-CN" altLang="en-US" sz="2800" dirty="0">
                <a:latin typeface="楷体" panose="02010609060101010101" charset="-122"/>
                <a:ea typeface="楷体" panose="02010609060101010101" charset="-122"/>
                <a:cs typeface="楷体" panose="02010609060101010101" charset="-122"/>
                <a:sym typeface="+mn-ea"/>
              </a:rPr>
              <a:t>的现实，又特别强调要提倡</a:t>
            </a:r>
            <a:r>
              <a:rPr lang="en-US" altLang="zh-CN" sz="2800" dirty="0">
                <a:latin typeface="楷体" panose="02010609060101010101" charset="-122"/>
                <a:ea typeface="楷体" panose="02010609060101010101" charset="-122"/>
                <a:cs typeface="楷体" panose="02010609060101010101" charset="-122"/>
                <a:sym typeface="+mn-ea"/>
              </a:rPr>
              <a:t>"</a:t>
            </a:r>
            <a:r>
              <a:rPr lang="zh-CN" altLang="en-US" sz="2800" dirty="0">
                <a:latin typeface="楷体" panose="02010609060101010101" charset="-122"/>
                <a:ea typeface="楷体" panose="02010609060101010101" charset="-122"/>
                <a:cs typeface="楷体" panose="02010609060101010101" charset="-122"/>
                <a:sym typeface="+mn-ea"/>
              </a:rPr>
              <a:t>简练为文</a:t>
            </a:r>
            <a:r>
              <a:rPr lang="en-US" altLang="zh-CN" sz="2800" dirty="0">
                <a:latin typeface="楷体" panose="02010609060101010101" charset="-122"/>
                <a:ea typeface="楷体" panose="02010609060101010101" charset="-122"/>
                <a:cs typeface="楷体" panose="02010609060101010101" charset="-122"/>
                <a:sym typeface="+mn-ea"/>
              </a:rPr>
              <a:t>"</a:t>
            </a:r>
            <a:r>
              <a:rPr lang="zh-CN" altLang="en-US" sz="2800" dirty="0">
                <a:latin typeface="楷体" panose="02010609060101010101" charset="-122"/>
                <a:ea typeface="楷体" panose="02010609060101010101" charset="-122"/>
                <a:cs typeface="楷体" panose="02010609060101010101" charset="-122"/>
                <a:sym typeface="+mn-ea"/>
              </a:rPr>
              <a:t>，反对</a:t>
            </a:r>
            <a:r>
              <a:rPr lang="en-US" altLang="zh-CN" sz="2800" dirty="0">
                <a:latin typeface="楷体" panose="02010609060101010101" charset="-122"/>
                <a:ea typeface="楷体" panose="02010609060101010101" charset="-122"/>
                <a:cs typeface="楷体" panose="02010609060101010101" charset="-122"/>
                <a:sym typeface="+mn-ea"/>
              </a:rPr>
              <a:t>"</a:t>
            </a:r>
            <a:r>
              <a:rPr lang="zh-CN" altLang="en-US" sz="2800" dirty="0">
                <a:latin typeface="楷体" panose="02010609060101010101" charset="-122"/>
                <a:ea typeface="楷体" panose="02010609060101010101" charset="-122"/>
                <a:cs typeface="楷体" panose="02010609060101010101" charset="-122"/>
                <a:sym typeface="+mn-ea"/>
              </a:rPr>
              <a:t>繁冗拖沓</a:t>
            </a:r>
            <a:r>
              <a:rPr lang="en-US" altLang="zh-CN" sz="2800" dirty="0">
                <a:latin typeface="楷体" panose="02010609060101010101" charset="-122"/>
                <a:ea typeface="楷体" panose="02010609060101010101" charset="-122"/>
                <a:cs typeface="楷体" panose="02010609060101010101" charset="-122"/>
                <a:sym typeface="+mn-ea"/>
              </a:rPr>
              <a:t>"</a:t>
            </a:r>
            <a:r>
              <a:rPr lang="zh-CN" altLang="en-US" sz="2800" dirty="0">
                <a:latin typeface="楷体" panose="02010609060101010101" charset="-122"/>
                <a:ea typeface="楷体" panose="02010609060101010101" charset="-122"/>
                <a:cs typeface="楷体" panose="02010609060101010101" charset="-122"/>
                <a:sym typeface="+mn-ea"/>
              </a:rPr>
              <a:t>的不良文风。</a:t>
            </a:r>
            <a:endParaRPr lang="zh-CN" altLang="en-US" sz="2800" dirty="0">
              <a:latin typeface="楷体" panose="02010609060101010101" charset="-122"/>
              <a:ea typeface="楷体" panose="02010609060101010101" charset="-122"/>
              <a:cs typeface="楷体" panose="02010609060101010101" charset="-122"/>
              <a:sym typeface="+mn-ea"/>
            </a:endParaRPr>
          </a:p>
          <a:p>
            <a:pPr indent="914400">
              <a:lnSpc>
                <a:spcPct val="120000"/>
              </a:lnSpc>
              <a:buClrTx/>
              <a:buSzTx/>
              <a:buFontTx/>
              <a:buNone/>
            </a:pPr>
            <a:r>
              <a:rPr lang="zh-CN" altLang="en-US" sz="2800" dirty="0">
                <a:latin typeface="楷体" panose="02010609060101010101" charset="-122"/>
                <a:ea typeface="楷体" panose="02010609060101010101" charset="-122"/>
                <a:cs typeface="楷体" panose="02010609060101010101" charset="-122"/>
                <a:sym typeface="+mn-ea"/>
              </a:rPr>
              <a:t>试题采用</a:t>
            </a:r>
            <a:r>
              <a:rPr lang="en-US" altLang="zh-CN" sz="2800" dirty="0">
                <a:latin typeface="楷体" panose="02010609060101010101" charset="-122"/>
                <a:ea typeface="楷体" panose="02010609060101010101" charset="-122"/>
                <a:cs typeface="楷体" panose="02010609060101010101" charset="-122"/>
                <a:sym typeface="+mn-ea"/>
              </a:rPr>
              <a:t>“</a:t>
            </a:r>
            <a:r>
              <a:rPr lang="zh-CN" altLang="en-US" sz="2800" dirty="0">
                <a:latin typeface="楷体" panose="02010609060101010101" charset="-122"/>
                <a:ea typeface="楷体" panose="02010609060101010101" charset="-122"/>
                <a:cs typeface="楷体" panose="02010609060101010101" charset="-122"/>
                <a:sym typeface="+mn-ea"/>
              </a:rPr>
              <a:t>一拖五</a:t>
            </a:r>
            <a:r>
              <a:rPr lang="en-US" altLang="zh-CN" sz="2800" dirty="0">
                <a:latin typeface="楷体" panose="02010609060101010101" charset="-122"/>
                <a:ea typeface="楷体" panose="02010609060101010101" charset="-122"/>
                <a:cs typeface="楷体" panose="02010609060101010101" charset="-122"/>
                <a:sym typeface="+mn-ea"/>
              </a:rPr>
              <a:t>”</a:t>
            </a:r>
            <a:r>
              <a:rPr lang="zh-CN" altLang="en-US" sz="2800" dirty="0">
                <a:latin typeface="楷体" panose="02010609060101010101" charset="-122"/>
                <a:ea typeface="楷体" panose="02010609060101010101" charset="-122"/>
                <a:cs typeface="楷体" panose="02010609060101010101" charset="-122"/>
                <a:sym typeface="+mn-ea"/>
              </a:rPr>
              <a:t>形式，考点的综合性比较强，考查的都是近几年高考中常见的题型</a:t>
            </a:r>
            <a:r>
              <a:rPr lang="zh-CN" sz="2800" dirty="0">
                <a:latin typeface="楷体" panose="02010609060101010101" charset="-122"/>
                <a:ea typeface="楷体" panose="02010609060101010101" charset="-122"/>
                <a:cs typeface="楷体" panose="02010609060101010101" charset="-122"/>
                <a:sym typeface="+mn-ea"/>
              </a:rPr>
              <a:t>，与高考同频共振，但</a:t>
            </a:r>
            <a:r>
              <a:rPr lang="zh-CN" sz="2800" dirty="0">
                <a:solidFill>
                  <a:srgbClr val="FF0000"/>
                </a:solidFill>
                <a:latin typeface="楷体" panose="02010609060101010101" charset="-122"/>
                <a:ea typeface="楷体" panose="02010609060101010101" charset="-122"/>
                <a:cs typeface="楷体" panose="02010609060101010101" charset="-122"/>
                <a:sym typeface="+mn-ea"/>
              </a:rPr>
              <a:t>也有创新，随文命题，考查赏析</a:t>
            </a:r>
            <a:r>
              <a:rPr lang="en-US" altLang="zh-CN" sz="2800" dirty="0">
                <a:solidFill>
                  <a:srgbClr val="FF0000"/>
                </a:solidFill>
                <a:latin typeface="楷体" panose="02010609060101010101" charset="-122"/>
                <a:ea typeface="楷体" panose="02010609060101010101" charset="-122"/>
                <a:cs typeface="楷体" panose="02010609060101010101" charset="-122"/>
                <a:sym typeface="+mn-ea"/>
              </a:rPr>
              <a:t>“</a:t>
            </a:r>
            <a:r>
              <a:rPr lang="zh-CN" altLang="en-US" sz="2800" dirty="0">
                <a:solidFill>
                  <a:srgbClr val="FF0000"/>
                </a:solidFill>
                <a:latin typeface="楷体" panose="02010609060101010101" charset="-122"/>
                <a:ea typeface="楷体" panose="02010609060101010101" charset="-122"/>
                <a:cs typeface="楷体" panose="02010609060101010101" charset="-122"/>
                <a:sym typeface="+mn-ea"/>
              </a:rPr>
              <a:t>繁笔</a:t>
            </a:r>
            <a:r>
              <a:rPr lang="en-US" altLang="zh-CN" sz="2800" dirty="0">
                <a:solidFill>
                  <a:srgbClr val="FF0000"/>
                </a:solidFill>
                <a:latin typeface="楷体" panose="02010609060101010101" charset="-122"/>
                <a:ea typeface="楷体" panose="02010609060101010101" charset="-122"/>
                <a:cs typeface="楷体" panose="02010609060101010101" charset="-122"/>
                <a:sym typeface="+mn-ea"/>
              </a:rPr>
              <a:t>”</a:t>
            </a:r>
            <a:r>
              <a:rPr lang="zh-CN" altLang="en-US" sz="2800" dirty="0">
                <a:solidFill>
                  <a:srgbClr val="FF0000"/>
                </a:solidFill>
                <a:latin typeface="楷体" panose="02010609060101010101" charset="-122"/>
                <a:ea typeface="楷体" panose="02010609060101010101" charset="-122"/>
                <a:cs typeface="楷体" panose="02010609060101010101" charset="-122"/>
                <a:sym typeface="+mn-ea"/>
              </a:rPr>
              <a:t>在文中的运用</a:t>
            </a:r>
            <a:r>
              <a:rPr lang="zh-CN" altLang="en-US" sz="2800" dirty="0">
                <a:latin typeface="楷体" panose="02010609060101010101" charset="-122"/>
                <a:ea typeface="楷体" panose="02010609060101010101" charset="-122"/>
                <a:cs typeface="楷体" panose="02010609060101010101" charset="-122"/>
                <a:sym typeface="+mn-ea"/>
              </a:rPr>
              <a:t>。主要考查了成语、错别字、比喻词</a:t>
            </a:r>
            <a:r>
              <a:rPr lang="en-US" altLang="zh-CN" sz="2800" dirty="0">
                <a:latin typeface="楷体" panose="02010609060101010101" charset="-122"/>
                <a:ea typeface="楷体" panose="02010609060101010101" charset="-122"/>
                <a:cs typeface="楷体" panose="02010609060101010101" charset="-122"/>
                <a:sym typeface="+mn-ea"/>
              </a:rPr>
              <a:t>“</a:t>
            </a:r>
            <a:r>
              <a:rPr lang="zh-CN" altLang="en-US" sz="2800" dirty="0">
                <a:latin typeface="楷体" panose="02010609060101010101" charset="-122"/>
                <a:ea typeface="楷体" panose="02010609060101010101" charset="-122"/>
                <a:cs typeface="楷体" panose="02010609060101010101" charset="-122"/>
                <a:sym typeface="+mn-ea"/>
              </a:rPr>
              <a:t>像</a:t>
            </a:r>
            <a:r>
              <a:rPr lang="en-US" altLang="zh-CN" sz="2800" dirty="0">
                <a:latin typeface="楷体" panose="02010609060101010101" charset="-122"/>
                <a:ea typeface="楷体" panose="02010609060101010101" charset="-122"/>
                <a:cs typeface="楷体" panose="02010609060101010101" charset="-122"/>
                <a:sym typeface="+mn-ea"/>
              </a:rPr>
              <a:t>”</a:t>
            </a:r>
            <a:r>
              <a:rPr lang="zh-CN" altLang="en-US" sz="2800" dirty="0">
                <a:latin typeface="楷体" panose="02010609060101010101" charset="-122"/>
                <a:ea typeface="楷体" panose="02010609060101010101" charset="-122"/>
                <a:cs typeface="楷体" panose="02010609060101010101" charset="-122"/>
                <a:sym typeface="+mn-ea"/>
              </a:rPr>
              <a:t>、补写句子、缩写、繁笔。</a:t>
            </a:r>
            <a:endParaRPr sz="2800">
              <a:solidFill>
                <a:schemeClr val="tx1"/>
              </a:solidFill>
              <a:uFillTx/>
              <a:latin typeface="楷体" panose="02010609060101010101" charset="-122"/>
              <a:ea typeface="楷体" panose="02010609060101010101" charset="-122"/>
              <a:cs typeface="楷体" panose="0201060906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8" grpId="0"/>
      <p:bldP spid="8" grpId="1"/>
      <p:bldP spid="2" grpId="0"/>
      <p:bldP spid="2" grpId="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786665" y="2979596"/>
            <a:ext cx="5310420" cy="1383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buClr>
                <a:srgbClr val="E7E6E6">
                  <a:lumMod val="10000"/>
                </a:srgbClr>
              </a:buClr>
              <a:defRPr/>
            </a:pPr>
            <a:r>
              <a:rPr kumimoji="0" lang="zh-CN" altLang="en-US" sz="1400" b="0" i="0" u="none" strike="noStrike" kern="1200" cap="none" spc="0" normalizeH="0" baseline="0" noProof="0">
                <a:ln>
                  <a:noFill/>
                </a:ln>
                <a:solidFill>
                  <a:schemeClr val="bg1"/>
                </a:solidFill>
                <a:effectLst/>
                <a:uLnTx/>
                <a:uFillTx/>
                <a:latin typeface="思源黑体 Light" charset="-122"/>
                <a:ea typeface="思源黑体 Light" charset="-122"/>
                <a:cs typeface="思源黑体 Light" charset="-122"/>
                <a:sym typeface="+mn-l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kumimoji="0" lang="zh-CN" altLang="en-US" sz="1400" b="0" i="0" u="none" strike="noStrike" kern="1200" cap="none" spc="0" normalizeH="0" baseline="0" noProof="0" err="1">
              <a:ln>
                <a:noFill/>
              </a:ln>
              <a:solidFill>
                <a:schemeClr val="bg1"/>
              </a:solidFill>
              <a:effectLst/>
              <a:uLnTx/>
              <a:uFillTx/>
              <a:latin typeface="思源黑体 Light" charset="-122"/>
              <a:ea typeface="思源黑体 Light" charset="-122"/>
              <a:cs typeface="思源黑体 Light" charset="-122"/>
              <a:sym typeface="+mn-lt"/>
            </a:endParaRPr>
          </a:p>
        </p:txBody>
      </p:sp>
      <p:sp>
        <p:nvSpPr>
          <p:cNvPr id="11" name="PA_矩形 8"/>
          <p:cNvSpPr/>
          <p:nvPr>
            <p:custDataLst>
              <p:tags r:id="rId1"/>
            </p:custDataLst>
          </p:nvPr>
        </p:nvSpPr>
        <p:spPr>
          <a:xfrm>
            <a:off x="5768120" y="2349371"/>
            <a:ext cx="26212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3200">
                <a:solidFill>
                  <a:schemeClr val="bg1"/>
                </a:solidFill>
                <a:latin typeface="思源宋体" charset="-122"/>
                <a:ea typeface="思源宋体" charset="-122"/>
                <a:cs typeface="思源宋体" charset="-122"/>
              </a:rPr>
              <a:t>年度工作概述</a:t>
            </a:r>
            <a:endParaRPr lang="zh-CN" altLang="en-US" sz="3200">
              <a:solidFill>
                <a:schemeClr val="bg1"/>
              </a:solidFill>
              <a:latin typeface="思源宋体" charset="-122"/>
              <a:ea typeface="思源宋体" charset="-122"/>
              <a:cs typeface="思源宋体" charset="-122"/>
            </a:endParaRPr>
          </a:p>
        </p:txBody>
      </p:sp>
      <p:sp>
        <p:nvSpPr>
          <p:cNvPr id="3" name="标题 1"/>
          <p:cNvSpPr>
            <a:spLocks noGrp="1"/>
          </p:cNvSpPr>
          <p:nvPr/>
        </p:nvSpPr>
        <p:spPr>
          <a:xfrm>
            <a:off x="241300" y="156633"/>
            <a:ext cx="3048000" cy="617220"/>
          </a:xfrm>
          <a:solidFill>
            <a:srgbClr val="FFC000"/>
          </a:solidFill>
          <a:ln>
            <a:solidFill>
              <a:schemeClr val="accent1"/>
            </a:solidFill>
          </a:ln>
        </p:spPr>
        <p:txBody>
          <a:bodyPr vert="horz" lIns="120000" tIns="62400" rIns="120000" bIns="62400" rtlCol="0" anchor="ctr" anchorCtr="0">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3200">
                <a:solidFill>
                  <a:srgbClr val="AD8555"/>
                </a:solidFill>
                <a:latin typeface="思源宋体" charset="-122"/>
                <a:ea typeface="思源宋体" charset="-122"/>
                <a:cs typeface="思源宋体" charset="-122"/>
                <a:sym typeface="+mn-ea"/>
              </a:rPr>
              <a:t>文本 </a:t>
            </a:r>
            <a:endParaRPr lang="en-US" altLang="zh-CN" sz="440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4" name="内容占位符 2"/>
          <p:cNvSpPr>
            <a:spLocks noGrp="1"/>
          </p:cNvSpPr>
          <p:nvPr/>
        </p:nvSpPr>
        <p:spPr>
          <a:xfrm>
            <a:off x="419735" y="808355"/>
            <a:ext cx="11526520" cy="5887720"/>
          </a:xfrm>
          <a:ln>
            <a:solidFill>
              <a:schemeClr val="accent1"/>
            </a:solidFill>
          </a:ln>
        </p:spPr>
        <p:txBody>
          <a:bodyPr vert="horz" lIns="120000" tIns="62400" rIns="120000" bIns="6240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r>
              <a:rPr lang="en-US" altLang="zh-CN" sz="2400">
                <a:solidFill>
                  <a:schemeClr val="tx1">
                    <a:lumMod val="95000"/>
                    <a:lumOff val="5000"/>
                  </a:schemeClr>
                </a:solidFill>
                <a:latin typeface="楷体" panose="02010609060101010101" charset="-122"/>
                <a:ea typeface="楷体" panose="02010609060101010101" charset="-122"/>
                <a:cs typeface="楷体" panose="02010609060101010101" charset="-122"/>
              </a:rPr>
              <a:t>   </a:t>
            </a:r>
            <a:r>
              <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0" y="808355"/>
            <a:ext cx="12192000" cy="5697220"/>
          </a:xfrm>
          <a:prstGeom prst="rect">
            <a:avLst/>
          </a:prstGeom>
          <a:noFill/>
          <a:ln>
            <a:solidFill>
              <a:srgbClr val="FDE9DA"/>
            </a:solidFill>
          </a:ln>
        </p:spPr>
        <p:txBody>
          <a:bodyPr wrap="square" rtlCol="0">
            <a:noAutofit/>
          </a:bodyPr>
          <a:p>
            <a:r>
              <a:rPr lang="zh-CN" altLang="en-US" sz="2400"/>
              <a:t>三、语言文字运用</a:t>
            </a:r>
            <a:r>
              <a:rPr lang="en-US" altLang="zh-CN" sz="2400"/>
              <a:t>(20</a:t>
            </a:r>
            <a:r>
              <a:rPr lang="zh-CN" altLang="en-US" sz="2400"/>
              <a:t>分</a:t>
            </a:r>
            <a:r>
              <a:rPr lang="en-US" altLang="zh-CN" sz="2400"/>
              <a:t>)</a:t>
            </a:r>
            <a:endParaRPr lang="en-US" altLang="zh-CN" sz="2400"/>
          </a:p>
          <a:p>
            <a:r>
              <a:rPr lang="zh-CN" altLang="en-US" sz="2400"/>
              <a:t>阅读下面的文字，完成</a:t>
            </a:r>
            <a:r>
              <a:rPr lang="en-US" altLang="zh-CN" sz="2400"/>
              <a:t>18</a:t>
            </a:r>
            <a:r>
              <a:rPr lang="zh-CN" altLang="en-US" sz="2400"/>
              <a:t>～</a:t>
            </a:r>
            <a:r>
              <a:rPr lang="en-US" altLang="zh-CN" sz="2400"/>
              <a:t>20</a:t>
            </a:r>
            <a:r>
              <a:rPr lang="zh-CN" altLang="en-US" sz="2400"/>
              <a:t>题。</a:t>
            </a:r>
            <a:endParaRPr lang="zh-CN" altLang="en-US" sz="2400"/>
          </a:p>
          <a:p>
            <a:pPr indent="457200" fontAlgn="auto"/>
            <a:r>
              <a:rPr lang="zh-CN" altLang="en-US" sz="2400">
                <a:latin typeface="仿宋" panose="02010609060101010101" charset="-122"/>
                <a:ea typeface="仿宋" panose="02010609060101010101" charset="-122"/>
                <a:cs typeface="仿宋" panose="02010609060101010101" charset="-122"/>
              </a:rPr>
              <a:t>从来文章家都提倡简练，而列繁冗拖沓为作文病忌。这诚然是不错的。然而，文章的繁简又不可单以文字的多寡论。言简意赅，是凝练、厚重；言简意少，却不过是平淡、单薄。</a:t>
            </a:r>
            <a:r>
              <a:rPr lang="en-US" altLang="zh-CN" sz="2400">
                <a:latin typeface="仿宋" panose="02010609060101010101" charset="-122"/>
                <a:ea typeface="仿宋" panose="02010609060101010101" charset="-122"/>
                <a:cs typeface="仿宋" panose="02010609060101010101" charset="-122"/>
              </a:rPr>
              <a:t>“</a:t>
            </a:r>
            <a:r>
              <a:rPr lang="zh-CN" altLang="en-US" sz="2400">
                <a:latin typeface="仿宋" panose="02010609060101010101" charset="-122"/>
                <a:ea typeface="仿宋" panose="02010609060101010101" charset="-122"/>
                <a:cs typeface="仿宋" panose="02010609060101010101" charset="-122"/>
              </a:rPr>
              <a:t>繁</a:t>
            </a:r>
            <a:r>
              <a:rPr lang="en-US" altLang="zh-CN" sz="2400">
                <a:latin typeface="仿宋" panose="02010609060101010101" charset="-122"/>
                <a:ea typeface="仿宋" panose="02010609060101010101" charset="-122"/>
                <a:cs typeface="仿宋" panose="02010609060101010101" charset="-122"/>
              </a:rPr>
              <a:t>”</a:t>
            </a:r>
            <a:r>
              <a:rPr lang="zh-CN" altLang="en-US" sz="2400">
                <a:latin typeface="仿宋" panose="02010609060101010101" charset="-122"/>
                <a:ea typeface="仿宋" panose="02010609060101010101" charset="-122"/>
                <a:cs typeface="仿宋" panose="02010609060101010101" charset="-122"/>
              </a:rPr>
              <a:t>呢，有时也自有它的好处：描摹物态，求其穷形尽相；刻画心理，能使细致入微。看文学大师们的创作，有时用简：</a:t>
            </a:r>
            <a:r>
              <a:rPr lang="en-US" altLang="zh-CN" sz="2400">
                <a:latin typeface="仿宋" panose="02010609060101010101" charset="-122"/>
                <a:ea typeface="仿宋" panose="02010609060101010101" charset="-122"/>
                <a:cs typeface="仿宋" panose="02010609060101010101" charset="-122"/>
              </a:rPr>
              <a:t>   </a:t>
            </a:r>
            <a:r>
              <a:rPr lang="en-US" altLang="zh-CN" sz="2400" u="sng">
                <a:latin typeface="仿宋" panose="02010609060101010101" charset="-122"/>
                <a:ea typeface="仿宋" panose="02010609060101010101" charset="-122"/>
                <a:cs typeface="仿宋" panose="02010609060101010101" charset="-122"/>
              </a:rPr>
              <a:t>A   </a:t>
            </a:r>
            <a:r>
              <a:rPr lang="en-US" altLang="zh-CN" sz="2400">
                <a:latin typeface="仿宋" panose="02010609060101010101" charset="-122"/>
                <a:ea typeface="仿宋" panose="02010609060101010101" charset="-122"/>
                <a:cs typeface="仿宋" panose="02010609060101010101" charset="-122"/>
              </a:rPr>
              <a:t> </a:t>
            </a:r>
            <a:r>
              <a:rPr lang="zh-CN" altLang="en-US" sz="2400">
                <a:latin typeface="仿宋" panose="02010609060101010101" charset="-122"/>
                <a:ea typeface="仿宋" panose="02010609060101010101" charset="-122"/>
                <a:cs typeface="仿宋" panose="02010609060101010101" charset="-122"/>
              </a:rPr>
              <a:t>，力求数字乃至一字传神。有时使繁：用墨如泼，汩汩滔滔，虽十、百、千字亦在所不惜。</a:t>
            </a:r>
            <a:endParaRPr lang="zh-CN" altLang="en-US" sz="2400">
              <a:latin typeface="仿宋" panose="02010609060101010101" charset="-122"/>
              <a:ea typeface="仿宋" panose="02010609060101010101" charset="-122"/>
              <a:cs typeface="仿宋" panose="02010609060101010101" charset="-122"/>
            </a:endParaRPr>
          </a:p>
          <a:p>
            <a:pPr indent="457200" fontAlgn="auto"/>
            <a:r>
              <a:rPr lang="zh-CN" altLang="en-US" sz="2400">
                <a:latin typeface="仿宋" panose="02010609060101010101" charset="-122"/>
                <a:ea typeface="仿宋" panose="02010609060101010101" charset="-122"/>
                <a:cs typeface="仿宋" panose="02010609060101010101" charset="-122"/>
              </a:rPr>
              <a:t>一部《水浒传》，洋洋洒洒近百万言，作者却并不因为是写长篇就滥用笔墨。有时用笔极为简省，譬如</a:t>
            </a:r>
            <a:r>
              <a:rPr lang="en-US" altLang="zh-CN" sz="2400">
                <a:latin typeface="仿宋" panose="02010609060101010101" charset="-122"/>
                <a:ea typeface="仿宋" panose="02010609060101010101" charset="-122"/>
                <a:cs typeface="仿宋" panose="02010609060101010101" charset="-122"/>
              </a:rPr>
              <a:t>“</a:t>
            </a:r>
            <a:r>
              <a:rPr lang="zh-CN" altLang="en-US" sz="2400">
                <a:latin typeface="仿宋" panose="02010609060101010101" charset="-122"/>
                <a:ea typeface="仿宋" panose="02010609060101010101" charset="-122"/>
                <a:cs typeface="仿宋" panose="02010609060101010101" charset="-122"/>
              </a:rPr>
              <a:t>武松打虎</a:t>
            </a:r>
            <a:r>
              <a:rPr lang="en-US" altLang="zh-CN" sz="2400">
                <a:latin typeface="仿宋" panose="02010609060101010101" charset="-122"/>
                <a:ea typeface="仿宋" panose="02010609060101010101" charset="-122"/>
                <a:cs typeface="仿宋" panose="02010609060101010101" charset="-122"/>
              </a:rPr>
              <a:t>”</a:t>
            </a:r>
            <a:r>
              <a:rPr lang="zh-CN" altLang="en-US" sz="2400">
                <a:latin typeface="仿宋" panose="02010609060101010101" charset="-122"/>
                <a:ea typeface="仿宋" panose="02010609060101010101" charset="-122"/>
                <a:cs typeface="仿宋" panose="02010609060101010101" charset="-122"/>
              </a:rPr>
              <a:t>那一段。作者写景阳冈上的山神庙，着</a:t>
            </a:r>
            <a:r>
              <a:rPr lang="en-US" altLang="zh-CN" sz="2400">
                <a:latin typeface="仿宋" panose="02010609060101010101" charset="-122"/>
                <a:ea typeface="仿宋" panose="02010609060101010101" charset="-122"/>
                <a:cs typeface="仿宋" panose="02010609060101010101" charset="-122"/>
              </a:rPr>
              <a:t>“</a:t>
            </a:r>
            <a:r>
              <a:rPr lang="zh-CN" altLang="en-US" sz="2400">
                <a:latin typeface="仿宋" panose="02010609060101010101" charset="-122"/>
                <a:ea typeface="仿宋" panose="02010609060101010101" charset="-122"/>
                <a:cs typeface="仿宋" panose="02010609060101010101" charset="-122"/>
              </a:rPr>
              <a:t>破落</a:t>
            </a:r>
            <a:r>
              <a:rPr lang="en-US" altLang="zh-CN" sz="2400">
                <a:latin typeface="仿宋" panose="02010609060101010101" charset="-122"/>
                <a:ea typeface="仿宋" panose="02010609060101010101" charset="-122"/>
                <a:cs typeface="仿宋" panose="02010609060101010101" charset="-122"/>
              </a:rPr>
              <a:t>”</a:t>
            </a:r>
            <a:r>
              <a:rPr lang="zh-CN" altLang="en-US" sz="2400">
                <a:latin typeface="仿宋" panose="02010609060101010101" charset="-122"/>
                <a:ea typeface="仿宋" panose="02010609060101010101" charset="-122"/>
                <a:cs typeface="仿宋" panose="02010609060101010101" charset="-122"/>
              </a:rPr>
              <a:t>二字，便点染出大虫出没、人迹罕到的景象。待武松走上冈子时，又这样写道：</a:t>
            </a:r>
            <a:r>
              <a:rPr lang="en-US" altLang="zh-CN" sz="2400">
                <a:latin typeface="仿宋" panose="02010609060101010101" charset="-122"/>
                <a:ea typeface="仿宋" panose="02010609060101010101" charset="-122"/>
                <a:cs typeface="仿宋" panose="02010609060101010101" charset="-122"/>
              </a:rPr>
              <a:t>“</a:t>
            </a:r>
            <a:r>
              <a:rPr lang="zh-CN" altLang="en-US" sz="2400">
                <a:latin typeface="仿宋" panose="02010609060101010101" charset="-122"/>
                <a:ea typeface="仿宋" panose="02010609060101010101" charset="-122"/>
                <a:cs typeface="仿宋" panose="02010609060101010101" charset="-122"/>
              </a:rPr>
              <a:t>回头看这日色时，渐渐地坠下去了。</a:t>
            </a:r>
            <a:r>
              <a:rPr lang="en-US" altLang="zh-CN" sz="2400">
                <a:latin typeface="仿宋" panose="02010609060101010101" charset="-122"/>
                <a:ea typeface="仿宋" panose="02010609060101010101" charset="-122"/>
                <a:cs typeface="仿宋" panose="02010609060101010101" charset="-122"/>
              </a:rPr>
              <a:t>”</a:t>
            </a:r>
            <a:r>
              <a:rPr lang="zh-CN" altLang="en-US" sz="2400">
                <a:latin typeface="仿宋" panose="02010609060101010101" charset="-122"/>
                <a:ea typeface="仿宋" panose="02010609060101010101" charset="-122"/>
                <a:cs typeface="仿宋" panose="02010609060101010101" charset="-122"/>
              </a:rPr>
              <a:t>真是令人毛骨悚然。难怪金圣叹读到这里，不由得写了这么一句：</a:t>
            </a:r>
            <a:r>
              <a:rPr lang="en-US" altLang="zh-CN" sz="2400">
                <a:latin typeface="仿宋" panose="02010609060101010101" charset="-122"/>
                <a:ea typeface="仿宋" panose="02010609060101010101" charset="-122"/>
                <a:cs typeface="仿宋" panose="02010609060101010101" charset="-122"/>
              </a:rPr>
              <a:t>“</a:t>
            </a:r>
            <a:r>
              <a:rPr lang="zh-CN" altLang="en-US" sz="2400">
                <a:latin typeface="仿宋" panose="02010609060101010101" charset="-122"/>
                <a:ea typeface="仿宋" panose="02010609060101010101" charset="-122"/>
                <a:cs typeface="仿宋" panose="02010609060101010101" charset="-122"/>
              </a:rPr>
              <a:t>我当此时，便没虎来也要大哭。</a:t>
            </a:r>
            <a:r>
              <a:rPr lang="en-US" altLang="zh-CN" sz="2400">
                <a:latin typeface="仿宋" panose="02010609060101010101" charset="-122"/>
                <a:ea typeface="仿宋" panose="02010609060101010101" charset="-122"/>
                <a:cs typeface="仿宋" panose="02010609060101010101" charset="-122"/>
              </a:rPr>
              <a:t>”</a:t>
            </a:r>
            <a:endParaRPr lang="en-US" altLang="zh-CN" sz="2400">
              <a:latin typeface="仿宋" panose="02010609060101010101" charset="-122"/>
              <a:ea typeface="仿宋" panose="02010609060101010101" charset="-122"/>
              <a:cs typeface="仿宋" panose="02010609060101010101" charset="-122"/>
            </a:endParaRPr>
          </a:p>
          <a:p>
            <a:pPr indent="457200" fontAlgn="auto"/>
            <a:r>
              <a:rPr lang="zh-CN" altLang="en-US" sz="2400">
                <a:latin typeface="仿宋" panose="02010609060101010101" charset="-122"/>
                <a:ea typeface="仿宋" panose="02010609060101010101" charset="-122"/>
                <a:cs typeface="仿宋" panose="02010609060101010101" charset="-122"/>
              </a:rPr>
              <a:t>以上是说用简笔用得好。字面上的简不等于精练，（</a:t>
            </a:r>
            <a:r>
              <a:rPr lang="en-US" altLang="zh-CN" sz="2400">
                <a:latin typeface="仿宋" panose="02010609060101010101" charset="-122"/>
                <a:ea typeface="仿宋" panose="02010609060101010101" charset="-122"/>
                <a:cs typeface="仿宋" panose="02010609060101010101" charset="-122"/>
              </a:rPr>
              <a:t>  </a:t>
            </a:r>
            <a:r>
              <a:rPr lang="zh-CN" altLang="en-US" sz="2400">
                <a:latin typeface="仿宋" panose="02010609060101010101" charset="-122"/>
                <a:ea typeface="仿宋" panose="02010609060101010101" charset="-122"/>
                <a:cs typeface="仿宋" panose="02010609060101010101" charset="-122"/>
              </a:rPr>
              <a:t>甲</a:t>
            </a:r>
            <a:r>
              <a:rPr lang="en-US" altLang="zh-CN" sz="2400">
                <a:latin typeface="仿宋" panose="02010609060101010101" charset="-122"/>
                <a:ea typeface="仿宋" panose="02010609060101010101" charset="-122"/>
                <a:cs typeface="仿宋" panose="02010609060101010101" charset="-122"/>
              </a:rPr>
              <a:t>  </a:t>
            </a:r>
            <a:r>
              <a:rPr lang="zh-CN" altLang="en-US" sz="2400">
                <a:latin typeface="仿宋" panose="02010609060101010101" charset="-122"/>
                <a:ea typeface="仿宋" panose="02010609060101010101" charset="-122"/>
                <a:cs typeface="仿宋" panose="02010609060101010101" charset="-122"/>
              </a:rPr>
              <a:t>），也有别于通常所说的啰唆。鲁迅是很讲究精练的，但他有时却有意采用繁笔，甚而至于借重</a:t>
            </a:r>
            <a:r>
              <a:rPr lang="en-US" altLang="zh-CN" sz="2400">
                <a:latin typeface="仿宋" panose="02010609060101010101" charset="-122"/>
                <a:ea typeface="仿宋" panose="02010609060101010101" charset="-122"/>
                <a:cs typeface="仿宋" panose="02010609060101010101" charset="-122"/>
              </a:rPr>
              <a:t>“</a:t>
            </a:r>
            <a:r>
              <a:rPr lang="zh-CN" altLang="en-US" sz="2400">
                <a:latin typeface="仿宋" panose="02010609060101010101" charset="-122"/>
                <a:ea typeface="仿宋" panose="02010609060101010101" charset="-122"/>
                <a:cs typeface="仿宋" panose="02010609060101010101" charset="-122"/>
              </a:rPr>
              <a:t>啰唆</a:t>
            </a:r>
            <a:r>
              <a:rPr lang="en-US" altLang="zh-CN" sz="2400">
                <a:latin typeface="仿宋" panose="02010609060101010101" charset="-122"/>
                <a:ea typeface="仿宋" panose="02010609060101010101" charset="-122"/>
                <a:cs typeface="仿宋" panose="02010609060101010101" charset="-122"/>
              </a:rPr>
              <a:t>”</a:t>
            </a:r>
            <a:r>
              <a:rPr lang="zh-CN" altLang="en-US" sz="2400">
                <a:latin typeface="仿宋" panose="02010609060101010101" charset="-122"/>
                <a:ea typeface="仿宋" panose="02010609060101010101" charset="-122"/>
                <a:cs typeface="仿宋" panose="02010609060101010101" charset="-122"/>
              </a:rPr>
              <a:t>。《社戏》里写</a:t>
            </a:r>
            <a:r>
              <a:rPr lang="en-US" altLang="zh-CN" sz="2400">
                <a:latin typeface="仿宋" panose="02010609060101010101" charset="-122"/>
                <a:ea typeface="仿宋" panose="02010609060101010101" charset="-122"/>
                <a:cs typeface="仿宋" panose="02010609060101010101" charset="-122"/>
              </a:rPr>
              <a:t>“</a:t>
            </a:r>
            <a:r>
              <a:rPr lang="zh-CN" altLang="en-US" sz="2400">
                <a:latin typeface="仿宋" panose="02010609060101010101" charset="-122"/>
                <a:ea typeface="仿宋" panose="02010609060101010101" charset="-122"/>
                <a:cs typeface="仿宋" panose="02010609060101010101" charset="-122"/>
              </a:rPr>
              <a:t>我</a:t>
            </a:r>
            <a:r>
              <a:rPr lang="en-US" altLang="zh-CN" sz="2400">
                <a:latin typeface="仿宋" panose="02010609060101010101" charset="-122"/>
                <a:ea typeface="仿宋" panose="02010609060101010101" charset="-122"/>
                <a:cs typeface="仿宋" panose="02010609060101010101" charset="-122"/>
              </a:rPr>
              <a:t>”</a:t>
            </a:r>
            <a:r>
              <a:rPr lang="zh-CN" altLang="en-US" sz="2400">
                <a:latin typeface="仿宋" panose="02010609060101010101" charset="-122"/>
                <a:ea typeface="仿宋" panose="02010609060101010101" charset="-122"/>
                <a:cs typeface="仿宋" panose="02010609060101010101" charset="-122"/>
              </a:rPr>
              <a:t>早年看戏，感到</a:t>
            </a:r>
            <a:r>
              <a:rPr lang="en-US" altLang="zh-CN" sz="2400">
                <a:latin typeface="仿宋" panose="02010609060101010101" charset="-122"/>
                <a:ea typeface="仿宋" panose="02010609060101010101" charset="-122"/>
                <a:cs typeface="仿宋" panose="02010609060101010101" charset="-122"/>
              </a:rPr>
              <a:t>  </a:t>
            </a:r>
            <a:r>
              <a:rPr lang="en-US" altLang="zh-CN" sz="2400" u="sng">
                <a:latin typeface="仿宋" panose="02010609060101010101" charset="-122"/>
                <a:ea typeface="仿宋" panose="02010609060101010101" charset="-122"/>
                <a:cs typeface="仿宋" panose="02010609060101010101" charset="-122"/>
              </a:rPr>
              <a:t> B </a:t>
            </a:r>
            <a:r>
              <a:rPr lang="en-US" altLang="zh-CN" sz="2400">
                <a:latin typeface="仿宋" panose="02010609060101010101" charset="-122"/>
                <a:ea typeface="仿宋" panose="02010609060101010101" charset="-122"/>
                <a:cs typeface="仿宋" panose="02010609060101010101" charset="-122"/>
              </a:rPr>
              <a:t>   </a:t>
            </a:r>
            <a:r>
              <a:rPr lang="zh-CN" altLang="en-US" sz="2400">
                <a:latin typeface="仿宋" panose="02010609060101010101" charset="-122"/>
                <a:ea typeface="仿宋" panose="02010609060101010101" charset="-122"/>
                <a:cs typeface="仿宋" panose="02010609060101010101" charset="-122"/>
              </a:rPr>
              <a:t>，却又焦躁不安地等待那名角小叫天出场：</a:t>
            </a:r>
            <a:r>
              <a:rPr lang="en-US" altLang="zh-CN" sz="2400">
                <a:latin typeface="仿宋" panose="02010609060101010101" charset="-122"/>
                <a:ea typeface="仿宋" panose="02010609060101010101" charset="-122"/>
                <a:cs typeface="仿宋" panose="02010609060101010101" charset="-122"/>
              </a:rPr>
              <a:t>“</a:t>
            </a:r>
            <a:r>
              <a:rPr lang="zh-CN" altLang="en-US" sz="2400">
                <a:latin typeface="仿宋" panose="02010609060101010101" charset="-122"/>
                <a:ea typeface="仿宋" panose="02010609060101010101" charset="-122"/>
                <a:cs typeface="仿宋" panose="02010609060101010101" charset="-122"/>
              </a:rPr>
              <a:t>于是看小旦唱，看花旦唱，看老生唱，看不知什么角色唱，看一大班人乱打，看两三个人互打，</a:t>
            </a:r>
            <a:endParaRPr lang="zh-CN" altLang="en-US" sz="2400">
              <a:latin typeface="仿宋" panose="02010609060101010101" charset="-122"/>
              <a:ea typeface="仿宋" panose="02010609060101010101" charset="-122"/>
              <a:cs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786665" y="2979596"/>
            <a:ext cx="5310420" cy="1383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buClr>
                <a:srgbClr val="E7E6E6">
                  <a:lumMod val="10000"/>
                </a:srgbClr>
              </a:buClr>
              <a:defRPr/>
            </a:pPr>
            <a:r>
              <a:rPr kumimoji="0" lang="zh-CN" altLang="en-US" sz="1400" b="0" i="0" u="none" strike="noStrike" kern="1200" cap="none" spc="0" normalizeH="0" baseline="0" noProof="0">
                <a:ln>
                  <a:noFill/>
                </a:ln>
                <a:solidFill>
                  <a:schemeClr val="bg1"/>
                </a:solidFill>
                <a:effectLst/>
                <a:uLnTx/>
                <a:uFillTx/>
                <a:latin typeface="思源黑体 Light" charset="-122"/>
                <a:ea typeface="思源黑体 Light" charset="-122"/>
                <a:cs typeface="思源黑体 Light" charset="-122"/>
                <a:sym typeface="+mn-l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kumimoji="0" lang="zh-CN" altLang="en-US" sz="1400" b="0" i="0" u="none" strike="noStrike" kern="1200" cap="none" spc="0" normalizeH="0" baseline="0" noProof="0" err="1">
              <a:ln>
                <a:noFill/>
              </a:ln>
              <a:solidFill>
                <a:schemeClr val="bg1"/>
              </a:solidFill>
              <a:effectLst/>
              <a:uLnTx/>
              <a:uFillTx/>
              <a:latin typeface="思源黑体 Light" charset="-122"/>
              <a:ea typeface="思源黑体 Light" charset="-122"/>
              <a:cs typeface="思源黑体 Light" charset="-122"/>
              <a:sym typeface="+mn-lt"/>
            </a:endParaRPr>
          </a:p>
        </p:txBody>
      </p:sp>
      <p:sp>
        <p:nvSpPr>
          <p:cNvPr id="11" name="PA_矩形 8"/>
          <p:cNvSpPr/>
          <p:nvPr>
            <p:custDataLst>
              <p:tags r:id="rId1"/>
            </p:custDataLst>
          </p:nvPr>
        </p:nvSpPr>
        <p:spPr>
          <a:xfrm>
            <a:off x="5768120" y="2349371"/>
            <a:ext cx="26212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3200">
                <a:solidFill>
                  <a:schemeClr val="bg1"/>
                </a:solidFill>
                <a:latin typeface="思源宋体" charset="-122"/>
                <a:ea typeface="思源宋体" charset="-122"/>
                <a:cs typeface="思源宋体" charset="-122"/>
              </a:rPr>
              <a:t>年度工作概述</a:t>
            </a:r>
            <a:endParaRPr lang="zh-CN" altLang="en-US" sz="3200">
              <a:solidFill>
                <a:schemeClr val="bg1"/>
              </a:solidFill>
              <a:latin typeface="思源宋体" charset="-122"/>
              <a:ea typeface="思源宋体" charset="-122"/>
              <a:cs typeface="思源宋体" charset="-122"/>
            </a:endParaRPr>
          </a:p>
        </p:txBody>
      </p:sp>
      <p:sp>
        <p:nvSpPr>
          <p:cNvPr id="3" name="标题 1"/>
          <p:cNvSpPr>
            <a:spLocks noGrp="1"/>
          </p:cNvSpPr>
          <p:nvPr/>
        </p:nvSpPr>
        <p:spPr>
          <a:xfrm>
            <a:off x="241300" y="156633"/>
            <a:ext cx="3048000" cy="617220"/>
          </a:xfrm>
          <a:solidFill>
            <a:srgbClr val="FFC000"/>
          </a:solidFill>
          <a:ln>
            <a:solidFill>
              <a:schemeClr val="accent1"/>
            </a:solidFill>
          </a:ln>
        </p:spPr>
        <p:txBody>
          <a:bodyPr vert="horz" lIns="120000" tIns="62400" rIns="120000" bIns="62400" rtlCol="0" anchor="ctr" anchorCtr="0">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3200">
                <a:solidFill>
                  <a:srgbClr val="AD8555"/>
                </a:solidFill>
                <a:latin typeface="思源宋体" charset="-122"/>
                <a:ea typeface="思源宋体" charset="-122"/>
                <a:cs typeface="思源宋体" charset="-122"/>
                <a:sym typeface="+mn-ea"/>
              </a:rPr>
              <a:t>文本 </a:t>
            </a:r>
            <a:endParaRPr lang="en-US" altLang="zh-CN" sz="440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4" name="内容占位符 2"/>
          <p:cNvSpPr>
            <a:spLocks noGrp="1"/>
          </p:cNvSpPr>
          <p:nvPr/>
        </p:nvSpPr>
        <p:spPr>
          <a:xfrm>
            <a:off x="419735" y="808355"/>
            <a:ext cx="11526520" cy="5887720"/>
          </a:xfrm>
          <a:ln>
            <a:solidFill>
              <a:schemeClr val="accent1"/>
            </a:solidFill>
          </a:ln>
        </p:spPr>
        <p:txBody>
          <a:bodyPr vert="horz" lIns="120000" tIns="62400" rIns="120000" bIns="6240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r>
              <a:rPr lang="en-US" altLang="zh-CN" sz="2400">
                <a:solidFill>
                  <a:schemeClr val="tx1">
                    <a:lumMod val="95000"/>
                    <a:lumOff val="5000"/>
                  </a:schemeClr>
                </a:solidFill>
                <a:latin typeface="楷体" panose="02010609060101010101" charset="-122"/>
                <a:ea typeface="楷体" panose="02010609060101010101" charset="-122"/>
                <a:cs typeface="楷体" panose="02010609060101010101" charset="-122"/>
              </a:rPr>
              <a:t>   </a:t>
            </a:r>
            <a:r>
              <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0" y="808355"/>
            <a:ext cx="12192000" cy="5697220"/>
          </a:xfrm>
          <a:prstGeom prst="rect">
            <a:avLst/>
          </a:prstGeom>
          <a:noFill/>
          <a:ln>
            <a:solidFill>
              <a:srgbClr val="FDE9DA"/>
            </a:solidFill>
          </a:ln>
        </p:spPr>
        <p:txBody>
          <a:bodyPr wrap="square" rtlCol="0">
            <a:noAutofit/>
          </a:bodyPr>
          <a:p>
            <a:r>
              <a:rPr lang="zh-CN" altLang="en-US" sz="2400">
                <a:latin typeface="仿宋" panose="02010609060101010101" charset="-122"/>
                <a:ea typeface="仿宋" panose="02010609060101010101" charset="-122"/>
                <a:cs typeface="仿宋" panose="02010609060101010101" charset="-122"/>
                <a:sym typeface="+mn-ea"/>
              </a:rPr>
              <a:t>从九点多到十点，从十点到十一点，从十一点到十一点半，从十一点半到十二点，</a:t>
            </a:r>
            <a:r>
              <a:rPr lang="en-US" altLang="zh-CN" sz="2400">
                <a:latin typeface="仿宋" panose="02010609060101010101" charset="-122"/>
                <a:ea typeface="仿宋" panose="02010609060101010101" charset="-122"/>
                <a:cs typeface="仿宋" panose="02010609060101010101" charset="-122"/>
                <a:sym typeface="+mn-ea"/>
              </a:rPr>
              <a:t>——</a:t>
            </a:r>
            <a:r>
              <a:rPr lang="zh-CN" altLang="en-US" sz="2400">
                <a:latin typeface="仿宋" panose="02010609060101010101" charset="-122"/>
                <a:ea typeface="仿宋" panose="02010609060101010101" charset="-122"/>
                <a:cs typeface="仿宋" panose="02010609060101010101" charset="-122"/>
                <a:sym typeface="+mn-ea"/>
              </a:rPr>
              <a:t>然而叫天竟还没有来。</a:t>
            </a:r>
            <a:r>
              <a:rPr lang="en-US" altLang="zh-CN" sz="2400">
                <a:latin typeface="仿宋" panose="02010609060101010101" charset="-122"/>
                <a:ea typeface="仿宋" panose="02010609060101010101" charset="-122"/>
                <a:cs typeface="仿宋" panose="02010609060101010101" charset="-122"/>
                <a:sym typeface="+mn-ea"/>
              </a:rPr>
              <a:t>”</a:t>
            </a:r>
            <a:r>
              <a:rPr lang="zh-CN" altLang="en-US" sz="2400">
                <a:latin typeface="仿宋" panose="02010609060101010101" charset="-122"/>
                <a:ea typeface="仿宋" panose="02010609060101010101" charset="-122"/>
                <a:cs typeface="仿宋" panose="02010609060101010101" charset="-122"/>
                <a:sym typeface="+mn-ea"/>
              </a:rPr>
              <a:t>在通常情况下，如果有谁</a:t>
            </a:r>
            <a:r>
              <a:rPr lang="zh-CN" altLang="en-US" sz="2400" b="1">
                <a:latin typeface="仿宋" panose="02010609060101010101" charset="-122"/>
                <a:ea typeface="仿宋" panose="02010609060101010101" charset="-122"/>
                <a:cs typeface="仿宋" panose="02010609060101010101" charset="-122"/>
                <a:sym typeface="+mn-ea"/>
              </a:rPr>
              <a:t>像</a:t>
            </a:r>
            <a:r>
              <a:rPr lang="zh-CN" altLang="en-US" sz="2400">
                <a:latin typeface="仿宋" panose="02010609060101010101" charset="-122"/>
                <a:ea typeface="仿宋" panose="02010609060101010101" charset="-122"/>
                <a:cs typeface="仿宋" panose="02010609060101010101" charset="-122"/>
                <a:sym typeface="+mn-ea"/>
              </a:rPr>
              <a:t>这样来说话、作文，那真是啰唆到了极点。然而在这特定的环境、条件、气氛之下，鲁迅用它来表现一种复杂微妙、难以言传的心理状态，却收到了强烈的艺术效果。</a:t>
            </a:r>
            <a:endParaRPr lang="zh-CN" altLang="en-US" sz="2400">
              <a:latin typeface="仿宋" panose="02010609060101010101" charset="-122"/>
              <a:ea typeface="仿宋" panose="02010609060101010101" charset="-122"/>
              <a:cs typeface="仿宋" panose="02010609060101010101" charset="-122"/>
            </a:endParaRPr>
          </a:p>
          <a:p>
            <a:r>
              <a:rPr lang="en-US" altLang="zh-CN" sz="2000">
                <a:latin typeface="仿宋" panose="02010609060101010101" charset="-122"/>
                <a:ea typeface="仿宋" panose="02010609060101010101" charset="-122"/>
                <a:cs typeface="仿宋" panose="02010609060101010101" charset="-122"/>
              </a:rPr>
              <a:t>   </a:t>
            </a:r>
            <a:r>
              <a:rPr lang="en-US" altLang="zh-CN" sz="2400">
                <a:latin typeface="仿宋" panose="02010609060101010101" charset="-122"/>
                <a:ea typeface="仿宋" panose="02010609060101010101" charset="-122"/>
                <a:cs typeface="仿宋" panose="02010609060101010101" charset="-122"/>
              </a:rPr>
              <a:t> </a:t>
            </a:r>
            <a:endParaRPr lang="en-US" altLang="zh-CN" sz="2400">
              <a:latin typeface="仿宋" panose="02010609060101010101" charset="-122"/>
              <a:ea typeface="仿宋" panose="02010609060101010101" charset="-122"/>
              <a:cs typeface="仿宋" panose="02010609060101010101" charset="-122"/>
            </a:endParaRPr>
          </a:p>
          <a:p>
            <a:r>
              <a:rPr lang="en-US" altLang="zh-CN" sz="2400">
                <a:latin typeface="仿宋" panose="02010609060101010101" charset="-122"/>
                <a:ea typeface="仿宋" panose="02010609060101010101" charset="-122"/>
                <a:cs typeface="仿宋" panose="02010609060101010101" charset="-122"/>
              </a:rPr>
              <a:t>    </a:t>
            </a:r>
            <a:r>
              <a:rPr lang="zh-CN" altLang="en-US" sz="2400" u="sng">
                <a:latin typeface="仿宋" panose="02010609060101010101" charset="-122"/>
                <a:ea typeface="仿宋" panose="02010609060101010101" charset="-122"/>
                <a:cs typeface="仿宋" panose="02010609060101010101" charset="-122"/>
              </a:rPr>
              <a:t>无论繁简，要是拿</a:t>
            </a:r>
            <a:r>
              <a:rPr lang="en-US" altLang="zh-CN" sz="2400" u="sng">
                <a:latin typeface="仿宋" panose="02010609060101010101" charset="-122"/>
                <a:ea typeface="仿宋" panose="02010609060101010101" charset="-122"/>
                <a:cs typeface="仿宋" panose="02010609060101010101" charset="-122"/>
              </a:rPr>
              <a:t>“</a:t>
            </a:r>
            <a:r>
              <a:rPr lang="zh-CN" altLang="en-US" sz="2400" u="sng">
                <a:latin typeface="仿宋" panose="02010609060101010101" charset="-122"/>
                <a:ea typeface="仿宋" panose="02010609060101010101" charset="-122"/>
                <a:cs typeface="仿宋" panose="02010609060101010101" charset="-122"/>
              </a:rPr>
              <a:t>无可削</a:t>
            </a:r>
            <a:r>
              <a:rPr lang="en-US" altLang="zh-CN" sz="2400" u="sng">
                <a:latin typeface="仿宋" panose="02010609060101010101" charset="-122"/>
                <a:ea typeface="仿宋" panose="02010609060101010101" charset="-122"/>
                <a:cs typeface="仿宋" panose="02010609060101010101" charset="-122"/>
              </a:rPr>
              <a:t>”“</a:t>
            </a:r>
            <a:r>
              <a:rPr lang="zh-CN" altLang="en-US" sz="2400" u="sng">
                <a:latin typeface="仿宋" panose="02010609060101010101" charset="-122"/>
                <a:ea typeface="仿宋" panose="02010609060101010101" charset="-122"/>
                <a:cs typeface="仿宋" panose="02010609060101010101" charset="-122"/>
              </a:rPr>
              <a:t>不得减</a:t>
            </a:r>
            <a:r>
              <a:rPr lang="en-US" altLang="zh-CN" sz="2400" u="sng">
                <a:latin typeface="仿宋" panose="02010609060101010101" charset="-122"/>
                <a:ea typeface="仿宋" panose="02010609060101010101" charset="-122"/>
                <a:cs typeface="仿宋" panose="02010609060101010101" charset="-122"/>
              </a:rPr>
              <a:t>”</a:t>
            </a:r>
            <a:r>
              <a:rPr lang="zh-CN" altLang="en-US" sz="2400" u="sng">
                <a:latin typeface="仿宋" panose="02010609060101010101" charset="-122"/>
                <a:ea typeface="仿宋" panose="02010609060101010101" charset="-122"/>
                <a:cs typeface="仿宋" panose="02010609060101010101" charset="-122"/>
              </a:rPr>
              <a:t>作标准，就都需要提练。但是，这功夫，又并不全在下笔时的字斟句琢。像上面几个例子，我相信作者在写出的时候并没有大费什么苦思苦索的功夫。</a:t>
            </a:r>
            <a:endParaRPr lang="zh-CN" altLang="en-US" sz="2400" u="sng">
              <a:latin typeface="仿宋" panose="02010609060101010101" charset="-122"/>
              <a:ea typeface="仿宋" panose="02010609060101010101" charset="-122"/>
              <a:cs typeface="仿宋" panose="02010609060101010101" charset="-122"/>
            </a:endParaRPr>
          </a:p>
          <a:p>
            <a:r>
              <a:rPr lang="en-US" altLang="zh-CN" sz="2400">
                <a:latin typeface="仿宋" panose="02010609060101010101" charset="-122"/>
                <a:ea typeface="仿宋" panose="02010609060101010101" charset="-122"/>
                <a:cs typeface="仿宋" panose="02010609060101010101" charset="-122"/>
              </a:rPr>
              <a:t>    </a:t>
            </a:r>
            <a:r>
              <a:rPr lang="zh-CN" altLang="en-US" sz="2400">
                <a:latin typeface="仿宋" panose="02010609060101010101" charset="-122"/>
                <a:ea typeface="仿宋" panose="02010609060101010101" charset="-122"/>
                <a:cs typeface="仿宋" panose="02010609060101010101" charset="-122"/>
              </a:rPr>
              <a:t>现今，创作上有一种长的趋向：短篇向中篇靠拢，中篇向长篇靠拢，长篇呢，一部、两部、三部</a:t>
            </a:r>
            <a:r>
              <a:rPr lang="en-US" altLang="zh-CN" sz="2400">
                <a:latin typeface="仿宋" panose="02010609060101010101" charset="-122"/>
                <a:ea typeface="仿宋" panose="02010609060101010101" charset="-122"/>
                <a:cs typeface="仿宋" panose="02010609060101010101" charset="-122"/>
              </a:rPr>
              <a:t>……</a:t>
            </a:r>
            <a:r>
              <a:rPr lang="zh-CN" altLang="en-US" sz="2400">
                <a:latin typeface="仿宋" panose="02010609060101010101" charset="-122"/>
                <a:ea typeface="仿宋" panose="02010609060101010101" charset="-122"/>
                <a:cs typeface="仿宋" panose="02010609060101010101" charset="-122"/>
              </a:rPr>
              <a:t>当然，也有长而优、非长不可的，但大多数不必那么长，确有</a:t>
            </a:r>
            <a:r>
              <a:rPr lang="en-US" altLang="zh-CN" sz="2400">
                <a:latin typeface="仿宋" panose="02010609060101010101" charset="-122"/>
                <a:ea typeface="仿宋" panose="02010609060101010101" charset="-122"/>
                <a:cs typeface="仿宋" panose="02010609060101010101" charset="-122"/>
              </a:rPr>
              <a:t>“</a:t>
            </a:r>
            <a:r>
              <a:rPr lang="zh-CN" altLang="en-US" sz="2400">
                <a:latin typeface="仿宋" panose="02010609060101010101" charset="-122"/>
                <a:ea typeface="仿宋" panose="02010609060101010101" charset="-122"/>
                <a:cs typeface="仿宋" panose="02010609060101010101" charset="-122"/>
              </a:rPr>
              <a:t>水分</a:t>
            </a:r>
            <a:r>
              <a:rPr lang="en-US" altLang="zh-CN" sz="2400">
                <a:latin typeface="仿宋" panose="02010609060101010101" charset="-122"/>
                <a:ea typeface="仿宋" panose="02010609060101010101" charset="-122"/>
                <a:cs typeface="仿宋" panose="02010609060101010101" charset="-122"/>
              </a:rPr>
              <a:t>”</a:t>
            </a:r>
            <a:r>
              <a:rPr lang="zh-CN" altLang="en-US" sz="2400">
                <a:latin typeface="仿宋" panose="02010609060101010101" charset="-122"/>
                <a:ea typeface="仿宋" panose="02010609060101010101" charset="-122"/>
                <a:cs typeface="仿宋" panose="02010609060101010101" charset="-122"/>
              </a:rPr>
              <a:t>可挤。有的作品内容确实不错，因为写得拖沓累赘，读起来就像是背着一块石板在剧场里看戏，使人感到吃力、头疼。而读大师们的名著呢，（</a:t>
            </a:r>
            <a:r>
              <a:rPr lang="en-US" altLang="zh-CN" sz="2400">
                <a:latin typeface="仿宋" panose="02010609060101010101" charset="-122"/>
                <a:ea typeface="仿宋" panose="02010609060101010101" charset="-122"/>
                <a:cs typeface="仿宋" panose="02010609060101010101" charset="-122"/>
              </a:rPr>
              <a:t>  </a:t>
            </a:r>
            <a:r>
              <a:rPr lang="zh-CN" altLang="en-US" sz="2400">
                <a:latin typeface="仿宋" panose="02010609060101010101" charset="-122"/>
                <a:ea typeface="仿宋" panose="02010609060101010101" charset="-122"/>
                <a:cs typeface="仿宋" panose="02010609060101010101" charset="-122"/>
              </a:rPr>
              <a:t>乙</a:t>
            </a:r>
            <a:r>
              <a:rPr lang="en-US" altLang="zh-CN" sz="2400">
                <a:latin typeface="仿宋" panose="02010609060101010101" charset="-122"/>
                <a:ea typeface="仿宋" panose="02010609060101010101" charset="-122"/>
                <a:cs typeface="仿宋" panose="02010609060101010101" charset="-122"/>
              </a:rPr>
              <a:t>  </a:t>
            </a:r>
            <a:r>
              <a:rPr lang="zh-CN" altLang="en-US" sz="2400">
                <a:latin typeface="仿宋" panose="02010609060101010101" charset="-122"/>
                <a:ea typeface="仿宋" panose="02010609060101010101" charset="-122"/>
                <a:cs typeface="仿宋" panose="02010609060101010101" charset="-122"/>
              </a:rPr>
              <a:t>），轻松畅快。</a:t>
            </a:r>
            <a:endParaRPr lang="zh-CN" altLang="en-US" sz="2400">
              <a:latin typeface="仿宋" panose="02010609060101010101" charset="-122"/>
              <a:ea typeface="仿宋" panose="02010609060101010101" charset="-122"/>
              <a:cs typeface="仿宋" panose="02010609060101010101" charset="-122"/>
            </a:endParaRPr>
          </a:p>
          <a:p>
            <a:r>
              <a:rPr lang="en-US" altLang="zh-CN" sz="2400">
                <a:latin typeface="仿宋" panose="02010609060101010101" charset="-122"/>
                <a:ea typeface="仿宋" panose="02010609060101010101" charset="-122"/>
                <a:cs typeface="仿宋" panose="02010609060101010101" charset="-122"/>
              </a:rPr>
              <a:t>                                               </a:t>
            </a:r>
            <a:r>
              <a:rPr lang="zh-CN" altLang="en-US" sz="2400">
                <a:latin typeface="仿宋" panose="02010609060101010101" charset="-122"/>
                <a:ea typeface="仿宋" panose="02010609060101010101" charset="-122"/>
                <a:cs typeface="仿宋" panose="02010609060101010101" charset="-122"/>
              </a:rPr>
              <a:t>（节选自周先慎《简笔与繁笔》）</a:t>
            </a:r>
            <a:endParaRPr lang="zh-CN" altLang="en-US" sz="2400">
              <a:latin typeface="仿宋" panose="02010609060101010101" charset="-122"/>
              <a:ea typeface="仿宋" panose="02010609060101010101" charset="-122"/>
              <a:cs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9" name="Text Box 45"/>
          <p:cNvSpPr txBox="1">
            <a:spLocks noChangeArrowheads="1"/>
          </p:cNvSpPr>
          <p:nvPr/>
        </p:nvSpPr>
        <p:spPr bwMode="auto">
          <a:xfrm>
            <a:off x="1981200" y="752475"/>
            <a:ext cx="2057400" cy="768350"/>
          </a:xfrm>
          <a:prstGeom prst="rect">
            <a:avLst/>
          </a:prstGeom>
          <a:solidFill>
            <a:srgbClr val="CCECFF"/>
          </a:solidFill>
          <a:ln w="9525">
            <a:solidFill>
              <a:srgbClr val="FF0000"/>
            </a:solidFill>
            <a:miter lim="800000"/>
          </a:ln>
          <a:effectLst/>
        </p:spPr>
        <p:txBody>
          <a:bodyPr>
            <a:spAutoFit/>
          </a:bodyPr>
          <a:lstStyle/>
          <a:p>
            <a:pPr marR="0" defTabSz="914400">
              <a:buClrTx/>
              <a:buSzTx/>
              <a:buFontTx/>
              <a:buNone/>
              <a:defRPr/>
            </a:pPr>
            <a:r>
              <a:rPr kumimoji="1" lang="zh-CN" altLang="en-US" sz="3600" b="1" u="none" kern="1200" cap="none" spc="0" normalizeH="0" baseline="0" noProof="0" smtClean="0">
                <a:solidFill>
                  <a:srgbClr val="391FFB"/>
                </a:solidFill>
                <a:effectLst>
                  <a:outerShdw blurRad="38100" dist="38100" dir="2700000" algn="tl">
                    <a:srgbClr val="000000"/>
                  </a:outerShdw>
                </a:effectLst>
                <a:latin typeface="Times New Roman" panose="02020603050405020304" pitchFamily="18" charset="0"/>
                <a:ea typeface="方正隶书简体" pitchFamily="2" charset="-122"/>
                <a:cs typeface="+mn-cs"/>
                <a:sym typeface="+mn-ea"/>
              </a:rPr>
              <a:t>前人主张</a:t>
            </a:r>
            <a:r>
              <a:rPr kumimoji="1" lang="zh-CN" altLang="en-US" sz="4400" b="1" u="none" kern="1200" cap="none" spc="0" normalizeH="0" baseline="0" noProof="0" smtClean="0">
                <a:latin typeface="Times New Roman" panose="02020603050405020304" pitchFamily="18" charset="0"/>
                <a:ea typeface="宋体" panose="02010600030101010101" pitchFamily="2" charset="-122"/>
                <a:cs typeface="+mn-cs"/>
                <a:sym typeface="+mn-ea"/>
              </a:rPr>
              <a:t> </a:t>
            </a:r>
            <a:endParaRPr kumimoji="1" lang="zh-CN" altLang="en-US" sz="4400" b="1" u="none" kern="1200" cap="none" spc="0" normalizeH="0" baseline="0" noProof="0" smtClean="0">
              <a:latin typeface="Times New Roman" panose="02020603050405020304" pitchFamily="18" charset="0"/>
              <a:ea typeface="宋体" panose="02010600030101010101" pitchFamily="2" charset="-122"/>
              <a:cs typeface="+mn-cs"/>
              <a:sym typeface="+mn-ea"/>
            </a:endParaRPr>
          </a:p>
        </p:txBody>
      </p:sp>
      <p:sp>
        <p:nvSpPr>
          <p:cNvPr id="1070" name="Text Box 46"/>
          <p:cNvSpPr txBox="1"/>
          <p:nvPr/>
        </p:nvSpPr>
        <p:spPr>
          <a:xfrm>
            <a:off x="4876800" y="685800"/>
            <a:ext cx="2403475" cy="953135"/>
          </a:xfrm>
          <a:prstGeom prst="rect">
            <a:avLst/>
          </a:prstGeom>
          <a:noFill/>
          <a:ln w="9525" cap="flat" cmpd="sng">
            <a:solidFill>
              <a:srgbClr val="CCFFCC"/>
            </a:solidFill>
            <a:prstDash val="solid"/>
            <a:miter/>
            <a:headEnd type="none" w="med" len="med"/>
            <a:tailEnd type="none" w="med" len="med"/>
          </a:ln>
        </p:spPr>
        <p:txBody>
          <a:bodyPr anchor="t" anchorCtr="0">
            <a:spAutoFit/>
          </a:bodyPr>
          <a:p>
            <a:r>
              <a:rPr lang="zh-CN" altLang="en-US" sz="2800" b="1" u="none" dirty="0">
                <a:latin typeface="Times New Roman" panose="02020603050405020304" pitchFamily="18" charset="0"/>
              </a:rPr>
              <a:t>提倡简练</a:t>
            </a:r>
            <a:endParaRPr lang="zh-CN" altLang="en-US" sz="2800" b="1" u="none" dirty="0">
              <a:latin typeface="Times New Roman" panose="02020603050405020304" pitchFamily="18" charset="0"/>
            </a:endParaRPr>
          </a:p>
          <a:p>
            <a:r>
              <a:rPr lang="zh-CN" altLang="en-US" sz="2800" b="1" u="none" dirty="0">
                <a:latin typeface="Times New Roman" panose="02020603050405020304" pitchFamily="18" charset="0"/>
              </a:rPr>
              <a:t>反对繁冗拖沓</a:t>
            </a:r>
            <a:r>
              <a:rPr lang="zh-CN" altLang="en-US" b="1" u="none" dirty="0">
                <a:solidFill>
                  <a:srgbClr val="FF9933"/>
                </a:solidFill>
                <a:latin typeface="Times New Roman" panose="02020603050405020304" pitchFamily="18" charset="0"/>
              </a:rPr>
              <a:t> </a:t>
            </a:r>
            <a:endParaRPr lang="zh-CN" altLang="en-US" b="1" u="none" dirty="0">
              <a:solidFill>
                <a:srgbClr val="FF9933"/>
              </a:solidFill>
              <a:latin typeface="Times New Roman" panose="02020603050405020304" pitchFamily="18" charset="0"/>
            </a:endParaRPr>
          </a:p>
        </p:txBody>
      </p:sp>
      <p:sp>
        <p:nvSpPr>
          <p:cNvPr id="1080" name="Text Box 56"/>
          <p:cNvSpPr txBox="1">
            <a:spLocks noChangeArrowheads="1"/>
          </p:cNvSpPr>
          <p:nvPr/>
        </p:nvSpPr>
        <p:spPr bwMode="auto">
          <a:xfrm>
            <a:off x="1981200" y="1676400"/>
            <a:ext cx="2057400" cy="706755"/>
          </a:xfrm>
          <a:prstGeom prst="rect">
            <a:avLst/>
          </a:prstGeom>
          <a:solidFill>
            <a:srgbClr val="CCECFF"/>
          </a:solidFill>
          <a:ln w="9525">
            <a:solidFill>
              <a:srgbClr val="FF0000"/>
            </a:solidFill>
            <a:miter lim="800000"/>
          </a:ln>
          <a:effectLst/>
        </p:spPr>
        <p:txBody>
          <a:bodyPr>
            <a:spAutoFit/>
          </a:bodyPr>
          <a:lstStyle/>
          <a:p>
            <a:pPr marR="0" defTabSz="914400">
              <a:buClrTx/>
              <a:buSzTx/>
              <a:buFontTx/>
              <a:buNone/>
              <a:defRPr/>
            </a:pPr>
            <a:r>
              <a:rPr kumimoji="1" lang="zh-CN" altLang="en-US" sz="3600" b="1" u="none" kern="1200" cap="none" spc="0" normalizeH="0" baseline="0" noProof="0" smtClean="0">
                <a:solidFill>
                  <a:srgbClr val="391FFB"/>
                </a:solidFill>
                <a:effectLst>
                  <a:outerShdw blurRad="38100" dist="38100" dir="2700000" algn="tl">
                    <a:srgbClr val="000000"/>
                  </a:outerShdw>
                </a:effectLst>
                <a:latin typeface="Times New Roman" panose="02020603050405020304" pitchFamily="18" charset="0"/>
                <a:ea typeface="方正隶书简体" pitchFamily="2" charset="-122"/>
                <a:cs typeface="+mn-cs"/>
                <a:sym typeface="+mn-ea"/>
              </a:rPr>
              <a:t>补充观点</a:t>
            </a:r>
            <a:r>
              <a:rPr kumimoji="1" lang="zh-CN" altLang="en-US" sz="4000" b="1" u="none" kern="1200" cap="none" spc="0" normalizeH="0" baseline="0" noProof="0" smtClean="0">
                <a:solidFill>
                  <a:srgbClr val="391FFB"/>
                </a:solidFill>
                <a:effectLst>
                  <a:outerShdw blurRad="38100" dist="38100" dir="2700000" algn="tl">
                    <a:srgbClr val="000000"/>
                  </a:outerShdw>
                </a:effectLst>
                <a:latin typeface="Times New Roman" panose="02020603050405020304" pitchFamily="18" charset="0"/>
                <a:ea typeface="华文隶书" panose="02010800040101010101" charset="-122"/>
                <a:cs typeface="+mn-cs"/>
                <a:sym typeface="+mn-ea"/>
              </a:rPr>
              <a:t> </a:t>
            </a:r>
            <a:endParaRPr kumimoji="1" lang="zh-CN" altLang="en-US" sz="4000" b="1" u="none" kern="1200" cap="none" spc="0" normalizeH="0" baseline="0" noProof="0" smtClean="0">
              <a:solidFill>
                <a:srgbClr val="391FFB"/>
              </a:solidFill>
              <a:effectLst>
                <a:outerShdw blurRad="38100" dist="38100" dir="2700000" algn="tl">
                  <a:srgbClr val="000000"/>
                </a:outerShdw>
              </a:effectLst>
              <a:latin typeface="Times New Roman" panose="02020603050405020304" pitchFamily="18" charset="0"/>
              <a:ea typeface="华文隶书" panose="02010800040101010101" charset="-122"/>
              <a:cs typeface="+mn-cs"/>
              <a:sym typeface="+mn-ea"/>
            </a:endParaRPr>
          </a:p>
        </p:txBody>
      </p:sp>
      <p:sp>
        <p:nvSpPr>
          <p:cNvPr id="1085" name="Text Box 61"/>
          <p:cNvSpPr txBox="1"/>
          <p:nvPr/>
        </p:nvSpPr>
        <p:spPr>
          <a:xfrm>
            <a:off x="4876800" y="1752600"/>
            <a:ext cx="2133600" cy="953135"/>
          </a:xfrm>
          <a:prstGeom prst="rect">
            <a:avLst/>
          </a:prstGeom>
          <a:noFill/>
          <a:ln w="9525" cap="flat" cmpd="sng">
            <a:solidFill>
              <a:srgbClr val="CCFFCC"/>
            </a:solidFill>
            <a:prstDash val="solid"/>
            <a:miter/>
            <a:headEnd type="none" w="med" len="med"/>
            <a:tailEnd type="none" w="med" len="med"/>
          </a:ln>
        </p:spPr>
        <p:txBody>
          <a:bodyPr anchor="t" anchorCtr="0">
            <a:spAutoFit/>
          </a:bodyPr>
          <a:p>
            <a:pPr>
              <a:spcBef>
                <a:spcPct val="50000"/>
              </a:spcBef>
            </a:pPr>
            <a:r>
              <a:rPr lang="zh-CN" altLang="en-US" sz="2800" b="1" u="none" dirty="0">
                <a:latin typeface="Times New Roman" panose="02020603050405020304" pitchFamily="18" charset="0"/>
              </a:rPr>
              <a:t>简笔繁笔要一分为二</a:t>
            </a:r>
            <a:r>
              <a:rPr lang="zh-CN" altLang="en-US" sz="2800" u="none" dirty="0">
                <a:latin typeface="Times New Roman" panose="02020603050405020304" pitchFamily="18" charset="0"/>
              </a:rPr>
              <a:t> </a:t>
            </a:r>
            <a:endParaRPr lang="zh-CN" altLang="en-US" sz="2800" u="none" dirty="0">
              <a:latin typeface="Times New Roman" panose="02020603050405020304" pitchFamily="18" charset="0"/>
            </a:endParaRPr>
          </a:p>
        </p:txBody>
      </p:sp>
      <p:sp>
        <p:nvSpPr>
          <p:cNvPr id="1091" name="Text Box 67"/>
          <p:cNvSpPr txBox="1"/>
          <p:nvPr/>
        </p:nvSpPr>
        <p:spPr>
          <a:xfrm>
            <a:off x="9296400" y="1466850"/>
            <a:ext cx="1198880" cy="706755"/>
          </a:xfrm>
          <a:prstGeom prst="rect">
            <a:avLst/>
          </a:prstGeom>
          <a:noFill/>
          <a:ln w="9525">
            <a:noFill/>
          </a:ln>
        </p:spPr>
        <p:txBody>
          <a:bodyPr wrap="none" anchor="t" anchorCtr="0">
            <a:spAutoFit/>
          </a:bodyPr>
          <a:p>
            <a:r>
              <a:rPr lang="zh-CN" altLang="en-US" sz="4000" b="1" u="none" dirty="0">
                <a:latin typeface="Times New Roman" panose="02020603050405020304" pitchFamily="18" charset="0"/>
              </a:rPr>
              <a:t>观点</a:t>
            </a:r>
            <a:endParaRPr lang="zh-CN" altLang="en-US" sz="4000" b="1" u="none" dirty="0">
              <a:latin typeface="Times New Roman" panose="02020603050405020304" pitchFamily="18" charset="0"/>
            </a:endParaRPr>
          </a:p>
        </p:txBody>
      </p:sp>
      <p:sp>
        <p:nvSpPr>
          <p:cNvPr id="1092" name="Text Box 68"/>
          <p:cNvSpPr txBox="1">
            <a:spLocks noChangeArrowheads="1"/>
          </p:cNvSpPr>
          <p:nvPr/>
        </p:nvSpPr>
        <p:spPr bwMode="auto">
          <a:xfrm>
            <a:off x="1981200" y="2819400"/>
            <a:ext cx="2057400" cy="706755"/>
          </a:xfrm>
          <a:prstGeom prst="rect">
            <a:avLst/>
          </a:prstGeom>
          <a:solidFill>
            <a:srgbClr val="CCECFF"/>
          </a:solidFill>
          <a:ln w="9525">
            <a:solidFill>
              <a:srgbClr val="FF0000"/>
            </a:solidFill>
            <a:miter lim="800000"/>
          </a:ln>
          <a:effectLst/>
        </p:spPr>
        <p:txBody>
          <a:bodyPr>
            <a:spAutoFit/>
          </a:bodyPr>
          <a:lstStyle/>
          <a:p>
            <a:pPr marR="0" defTabSz="914400">
              <a:spcBef>
                <a:spcPct val="50000"/>
              </a:spcBef>
              <a:buClrTx/>
              <a:buSzTx/>
              <a:buFontTx/>
              <a:buNone/>
              <a:defRPr/>
            </a:pPr>
            <a:r>
              <a:rPr kumimoji="1" lang="zh-CN" altLang="en-US" sz="3600" b="1" u="none" kern="1200" cap="none" spc="0" normalizeH="0" baseline="0" noProof="0" smtClean="0">
                <a:solidFill>
                  <a:srgbClr val="391FFB"/>
                </a:solidFill>
                <a:effectLst>
                  <a:outerShdw blurRad="38100" dist="38100" dir="2700000" algn="tl">
                    <a:srgbClr val="000000"/>
                  </a:outerShdw>
                </a:effectLst>
                <a:latin typeface="Times New Roman" panose="02020603050405020304" pitchFamily="18" charset="0"/>
                <a:ea typeface="方正隶书简体" pitchFamily="2" charset="-122"/>
                <a:cs typeface="+mn-cs"/>
                <a:sym typeface="+mn-ea"/>
              </a:rPr>
              <a:t>例</a:t>
            </a:r>
            <a:r>
              <a:rPr kumimoji="1" lang="zh-CN" altLang="en-US" sz="4000" b="1" u="none" kern="1200" cap="none" spc="0" normalizeH="0" baseline="0" noProof="0" smtClean="0">
                <a:solidFill>
                  <a:srgbClr val="391FFB"/>
                </a:solidFill>
                <a:effectLst>
                  <a:outerShdw blurRad="38100" dist="38100" dir="2700000" algn="tl">
                    <a:srgbClr val="000000"/>
                  </a:outerShdw>
                </a:effectLst>
                <a:latin typeface="Times New Roman" panose="02020603050405020304" pitchFamily="18" charset="0"/>
                <a:ea typeface="华文隶书" panose="02010800040101010101" charset="-122"/>
                <a:cs typeface="+mn-cs"/>
                <a:sym typeface="+mn-ea"/>
              </a:rPr>
              <a:t>       </a:t>
            </a:r>
            <a:r>
              <a:rPr kumimoji="1" lang="zh-CN" altLang="en-US" sz="3600" b="1" u="none" kern="1200" cap="none" spc="0" normalizeH="0" baseline="0" noProof="0" smtClean="0">
                <a:solidFill>
                  <a:srgbClr val="391FFB"/>
                </a:solidFill>
                <a:effectLst>
                  <a:outerShdw blurRad="38100" dist="38100" dir="2700000" algn="tl">
                    <a:srgbClr val="000000"/>
                  </a:outerShdw>
                </a:effectLst>
                <a:latin typeface="Times New Roman" panose="02020603050405020304" pitchFamily="18" charset="0"/>
                <a:ea typeface="华文隶书" panose="02010800040101010101" charset="-122"/>
                <a:cs typeface="+mn-cs"/>
                <a:sym typeface="+mn-ea"/>
              </a:rPr>
              <a:t>证</a:t>
            </a:r>
            <a:r>
              <a:rPr kumimoji="1" lang="zh-CN" altLang="en-US" sz="4000" u="none" kern="1200" cap="none" spc="0" normalizeH="0" baseline="0" noProof="0" smtClean="0">
                <a:latin typeface="Times New Roman" panose="02020603050405020304" pitchFamily="18" charset="0"/>
                <a:ea typeface="宋体" panose="02010600030101010101" pitchFamily="2" charset="-122"/>
                <a:cs typeface="+mn-cs"/>
                <a:sym typeface="+mn-ea"/>
              </a:rPr>
              <a:t> </a:t>
            </a:r>
            <a:endParaRPr kumimoji="1" lang="zh-CN" altLang="en-US" sz="4000" u="none" kern="1200" cap="none" spc="0" normalizeH="0" baseline="0" noProof="0" smtClean="0">
              <a:latin typeface="Times New Roman" panose="02020603050405020304" pitchFamily="18" charset="0"/>
              <a:ea typeface="宋体" panose="02010600030101010101" pitchFamily="2" charset="-122"/>
              <a:cs typeface="+mn-cs"/>
              <a:sym typeface="+mn-ea"/>
            </a:endParaRPr>
          </a:p>
        </p:txBody>
      </p:sp>
      <p:sp>
        <p:nvSpPr>
          <p:cNvPr id="1095" name="Text Box 71"/>
          <p:cNvSpPr txBox="1"/>
          <p:nvPr/>
        </p:nvSpPr>
        <p:spPr>
          <a:xfrm>
            <a:off x="4800600" y="3035300"/>
            <a:ext cx="2514600" cy="229870"/>
          </a:xfrm>
          <a:prstGeom prst="rect">
            <a:avLst/>
          </a:prstGeom>
          <a:noFill/>
          <a:ln w="9525" cap="flat" cmpd="sng">
            <a:solidFill>
              <a:srgbClr val="CCFFCC"/>
            </a:solidFill>
            <a:prstDash val="solid"/>
            <a:miter/>
            <a:headEnd type="none" w="med" len="med"/>
            <a:tailEnd type="none" w="med" len="med"/>
          </a:ln>
        </p:spPr>
        <p:txBody>
          <a:bodyPr anchor="t" anchorCtr="0">
            <a:noAutofit/>
          </a:bodyPr>
          <a:p>
            <a:pPr>
              <a:spcBef>
                <a:spcPct val="50000"/>
              </a:spcBef>
            </a:pPr>
            <a:r>
              <a:rPr lang="zh-CN" altLang="en-US" sz="2800" b="1" u="none" dirty="0">
                <a:latin typeface="Times New Roman" panose="02020603050405020304" pitchFamily="18" charset="0"/>
              </a:rPr>
              <a:t>简笔范例</a:t>
            </a:r>
            <a:endParaRPr lang="zh-CN" altLang="en-US" sz="2800" b="1" u="none" dirty="0">
              <a:latin typeface="Times New Roman" panose="02020603050405020304" pitchFamily="18" charset="0"/>
            </a:endParaRPr>
          </a:p>
        </p:txBody>
      </p:sp>
      <p:sp>
        <p:nvSpPr>
          <p:cNvPr id="1097" name="Text Box 73"/>
          <p:cNvSpPr txBox="1">
            <a:spLocks noChangeArrowheads="1"/>
          </p:cNvSpPr>
          <p:nvPr/>
        </p:nvSpPr>
        <p:spPr bwMode="auto">
          <a:xfrm>
            <a:off x="1981200" y="3733800"/>
            <a:ext cx="2057400" cy="922020"/>
          </a:xfrm>
          <a:prstGeom prst="rect">
            <a:avLst/>
          </a:prstGeom>
          <a:solidFill>
            <a:srgbClr val="CCECFF"/>
          </a:solidFill>
          <a:ln w="9525">
            <a:solidFill>
              <a:srgbClr val="FF0000"/>
            </a:solidFill>
            <a:miter lim="800000"/>
          </a:ln>
          <a:effectLst/>
        </p:spPr>
        <p:txBody>
          <a:bodyPr>
            <a:spAutoFit/>
          </a:bodyPr>
          <a:lstStyle/>
          <a:p>
            <a:pPr marR="0" defTabSz="914400">
              <a:lnSpc>
                <a:spcPct val="75000"/>
              </a:lnSpc>
              <a:spcBef>
                <a:spcPct val="50000"/>
              </a:spcBef>
              <a:buClrTx/>
              <a:buSzTx/>
              <a:buFontTx/>
              <a:buNone/>
              <a:defRPr/>
            </a:pPr>
            <a:r>
              <a:rPr kumimoji="1" lang="zh-CN" altLang="en-US" sz="3600" b="1" u="none" kern="1200" cap="none" spc="0" normalizeH="0" baseline="0" noProof="0" smtClean="0">
                <a:solidFill>
                  <a:srgbClr val="391FFB"/>
                </a:solidFill>
                <a:effectLst>
                  <a:outerShdw blurRad="38100" dist="38100" dir="2700000" algn="tl">
                    <a:srgbClr val="000000"/>
                  </a:outerShdw>
                </a:effectLst>
                <a:latin typeface="Times New Roman" panose="02020603050405020304" pitchFamily="18" charset="0"/>
                <a:ea typeface="方正隶书简体" pitchFamily="2" charset="-122"/>
                <a:cs typeface="+mn-cs"/>
                <a:sym typeface="+mn-ea"/>
              </a:rPr>
              <a:t>简练途径和  方  法</a:t>
            </a:r>
            <a:endParaRPr kumimoji="1" lang="zh-CN" altLang="en-US" sz="3600" b="1" u="none" kern="1200" cap="none" spc="0" normalizeH="0" baseline="0" noProof="0" smtClean="0">
              <a:solidFill>
                <a:srgbClr val="391FFB"/>
              </a:solidFill>
              <a:effectLst>
                <a:outerShdw blurRad="38100" dist="38100" dir="2700000" algn="tl">
                  <a:srgbClr val="000000"/>
                </a:outerShdw>
              </a:effectLst>
              <a:latin typeface="Times New Roman" panose="02020603050405020304" pitchFamily="18" charset="0"/>
              <a:ea typeface="方正隶书简体" pitchFamily="2" charset="-122"/>
              <a:cs typeface="+mn-cs"/>
              <a:sym typeface="+mn-ea"/>
            </a:endParaRPr>
          </a:p>
        </p:txBody>
      </p:sp>
      <p:sp>
        <p:nvSpPr>
          <p:cNvPr id="1100" name="Text Box 76"/>
          <p:cNvSpPr txBox="1"/>
          <p:nvPr/>
        </p:nvSpPr>
        <p:spPr>
          <a:xfrm>
            <a:off x="4876800" y="3810000"/>
            <a:ext cx="3581400" cy="521970"/>
          </a:xfrm>
          <a:prstGeom prst="rect">
            <a:avLst/>
          </a:prstGeom>
          <a:noFill/>
          <a:ln w="9525" cap="flat" cmpd="sng">
            <a:solidFill>
              <a:srgbClr val="CCFFCC"/>
            </a:solidFill>
            <a:prstDash val="solid"/>
            <a:miter/>
            <a:headEnd type="none" w="med" len="med"/>
            <a:tailEnd type="none" w="med" len="med"/>
          </a:ln>
        </p:spPr>
        <p:txBody>
          <a:bodyPr anchor="t" anchorCtr="0">
            <a:spAutoFit/>
          </a:bodyPr>
          <a:p>
            <a:pPr>
              <a:spcBef>
                <a:spcPct val="50000"/>
              </a:spcBef>
            </a:pPr>
            <a:r>
              <a:rPr lang="zh-CN" altLang="en-US" sz="2800" b="1" u="none" dirty="0">
                <a:latin typeface="Times New Roman" panose="02020603050405020304" pitchFamily="18" charset="0"/>
              </a:rPr>
              <a:t>句有可削，字不得减 </a:t>
            </a:r>
            <a:endParaRPr lang="zh-CN" altLang="en-US" sz="2800" b="1" u="none" dirty="0">
              <a:latin typeface="Times New Roman" panose="02020603050405020304" pitchFamily="18" charset="0"/>
            </a:endParaRPr>
          </a:p>
        </p:txBody>
      </p:sp>
      <p:sp>
        <p:nvSpPr>
          <p:cNvPr id="1101" name="Text Box 77"/>
          <p:cNvSpPr txBox="1"/>
          <p:nvPr/>
        </p:nvSpPr>
        <p:spPr>
          <a:xfrm>
            <a:off x="4876800" y="4343400"/>
            <a:ext cx="3886200" cy="521970"/>
          </a:xfrm>
          <a:prstGeom prst="rect">
            <a:avLst/>
          </a:prstGeom>
          <a:noFill/>
          <a:ln w="9525" cap="flat" cmpd="sng">
            <a:solidFill>
              <a:srgbClr val="CCFFCC"/>
            </a:solidFill>
            <a:prstDash val="solid"/>
            <a:miter/>
            <a:headEnd type="none" w="med" len="med"/>
            <a:tailEnd type="none" w="med" len="med"/>
          </a:ln>
        </p:spPr>
        <p:txBody>
          <a:bodyPr anchor="t" anchorCtr="0">
            <a:spAutoFit/>
          </a:bodyPr>
          <a:p>
            <a:pPr>
              <a:spcBef>
                <a:spcPct val="50000"/>
              </a:spcBef>
            </a:pPr>
            <a:r>
              <a:rPr lang="zh-CN" altLang="en-US" sz="2800" b="1" u="none" dirty="0">
                <a:latin typeface="Times New Roman" panose="02020603050405020304" pitchFamily="18" charset="0"/>
              </a:rPr>
              <a:t>来自生活，发诸真情</a:t>
            </a:r>
            <a:r>
              <a:rPr lang="zh-CN" altLang="en-US" b="1" u="none" dirty="0">
                <a:latin typeface="Times New Roman" panose="02020603050405020304" pitchFamily="18" charset="0"/>
              </a:rPr>
              <a:t> </a:t>
            </a:r>
            <a:endParaRPr lang="zh-CN" altLang="en-US" b="1" u="none" dirty="0">
              <a:latin typeface="Times New Roman" panose="02020603050405020304" pitchFamily="18" charset="0"/>
            </a:endParaRPr>
          </a:p>
        </p:txBody>
      </p:sp>
      <p:sp>
        <p:nvSpPr>
          <p:cNvPr id="20493" name="Text Box 82"/>
          <p:cNvSpPr txBox="1"/>
          <p:nvPr/>
        </p:nvSpPr>
        <p:spPr>
          <a:xfrm>
            <a:off x="2743200" y="2667000"/>
            <a:ext cx="533400" cy="368300"/>
          </a:xfrm>
          <a:prstGeom prst="rect">
            <a:avLst/>
          </a:prstGeom>
          <a:noFill/>
          <a:ln w="9525">
            <a:noFill/>
          </a:ln>
        </p:spPr>
        <p:txBody>
          <a:bodyPr anchor="t" anchorCtr="0">
            <a:spAutoFit/>
          </a:bodyPr>
          <a:p>
            <a:pPr>
              <a:spcBef>
                <a:spcPct val="50000"/>
              </a:spcBef>
            </a:pPr>
            <a:endParaRPr lang="zh-CN" altLang="zh-CN" u="none" dirty="0">
              <a:latin typeface="Times New Roman" panose="02020603050405020304" pitchFamily="18" charset="0"/>
            </a:endParaRPr>
          </a:p>
        </p:txBody>
      </p:sp>
      <p:sp>
        <p:nvSpPr>
          <p:cNvPr id="1117" name="Text Box 93"/>
          <p:cNvSpPr txBox="1">
            <a:spLocks noChangeArrowheads="1"/>
          </p:cNvSpPr>
          <p:nvPr/>
        </p:nvSpPr>
        <p:spPr bwMode="auto">
          <a:xfrm>
            <a:off x="1981200" y="4876800"/>
            <a:ext cx="2057400" cy="865505"/>
          </a:xfrm>
          <a:prstGeom prst="rect">
            <a:avLst/>
          </a:prstGeom>
          <a:solidFill>
            <a:srgbClr val="CCECFF"/>
          </a:solidFill>
          <a:ln w="9525">
            <a:solidFill>
              <a:srgbClr val="FF0000"/>
            </a:solidFill>
            <a:miter lim="800000"/>
          </a:ln>
          <a:effectLst/>
        </p:spPr>
        <p:txBody>
          <a:bodyPr>
            <a:spAutoFit/>
          </a:bodyPr>
          <a:lstStyle/>
          <a:p>
            <a:pPr marR="0" defTabSz="914400">
              <a:lnSpc>
                <a:spcPct val="70000"/>
              </a:lnSpc>
              <a:spcBef>
                <a:spcPct val="50000"/>
              </a:spcBef>
              <a:buClrTx/>
              <a:buSzTx/>
              <a:buFontTx/>
              <a:buNone/>
              <a:defRPr/>
            </a:pPr>
            <a:r>
              <a:rPr kumimoji="1" lang="zh-CN" altLang="en-US" sz="3600" b="1" u="none" kern="1200" cap="none" spc="0" normalizeH="0" baseline="0" noProof="0" smtClean="0">
                <a:solidFill>
                  <a:srgbClr val="391FFB"/>
                </a:solidFill>
                <a:effectLst>
                  <a:outerShdw blurRad="38100" dist="38100" dir="2700000" algn="tl">
                    <a:srgbClr val="000000"/>
                  </a:outerShdw>
                </a:effectLst>
                <a:latin typeface="Times New Roman" panose="02020603050405020304" pitchFamily="18" charset="0"/>
                <a:ea typeface="方正隶书简体" pitchFamily="2" charset="-122"/>
                <a:cs typeface="+mn-cs"/>
                <a:sym typeface="+mn-ea"/>
              </a:rPr>
              <a:t>现今创作上的问题</a:t>
            </a:r>
            <a:r>
              <a:rPr kumimoji="1" lang="zh-CN" altLang="en-US" sz="3600" b="1" u="none" kern="1200" cap="none" spc="0" normalizeH="0" baseline="0" noProof="0" smtClean="0">
                <a:solidFill>
                  <a:srgbClr val="FF0000"/>
                </a:solidFill>
                <a:effectLst>
                  <a:outerShdw blurRad="38100" dist="38100" dir="2700000" algn="tl">
                    <a:srgbClr val="000000"/>
                  </a:outerShdw>
                </a:effectLst>
                <a:latin typeface="Times New Roman" panose="02020603050405020304" pitchFamily="18" charset="0"/>
                <a:ea typeface="华文隶书" panose="02010800040101010101" charset="-122"/>
                <a:cs typeface="+mn-cs"/>
                <a:sym typeface="+mn-ea"/>
              </a:rPr>
              <a:t> </a:t>
            </a:r>
            <a:endParaRPr kumimoji="1" lang="zh-CN" altLang="en-US" sz="3600" b="1" u="none" kern="1200" cap="none" spc="0" normalizeH="0" baseline="0" noProof="0" smtClean="0">
              <a:solidFill>
                <a:srgbClr val="FF0000"/>
              </a:solidFill>
              <a:effectLst>
                <a:outerShdw blurRad="38100" dist="38100" dir="2700000" algn="tl">
                  <a:srgbClr val="000000"/>
                </a:outerShdw>
              </a:effectLst>
              <a:latin typeface="Times New Roman" panose="02020603050405020304" pitchFamily="18" charset="0"/>
              <a:ea typeface="华文隶书" panose="02010800040101010101" charset="-122"/>
              <a:cs typeface="+mn-cs"/>
              <a:sym typeface="+mn-ea"/>
            </a:endParaRPr>
          </a:p>
        </p:txBody>
      </p:sp>
      <p:sp>
        <p:nvSpPr>
          <p:cNvPr id="1118" name="Text Box 94"/>
          <p:cNvSpPr txBox="1"/>
          <p:nvPr/>
        </p:nvSpPr>
        <p:spPr>
          <a:xfrm>
            <a:off x="4876800" y="4953000"/>
            <a:ext cx="3124200" cy="645160"/>
          </a:xfrm>
          <a:prstGeom prst="rect">
            <a:avLst/>
          </a:prstGeom>
          <a:noFill/>
          <a:ln w="9525">
            <a:noFill/>
          </a:ln>
        </p:spPr>
        <p:txBody>
          <a:bodyPr anchor="t" anchorCtr="0">
            <a:spAutoFit/>
          </a:bodyPr>
          <a:p>
            <a:pPr algn="just">
              <a:spcBef>
                <a:spcPct val="50000"/>
              </a:spcBef>
            </a:pPr>
            <a:r>
              <a:rPr lang="zh-CN" altLang="en-US" sz="3600" b="1" u="none" dirty="0">
                <a:latin typeface="Times New Roman" panose="02020603050405020304" pitchFamily="18" charset="0"/>
              </a:rPr>
              <a:t>简淡，繁冗</a:t>
            </a:r>
            <a:endParaRPr lang="zh-CN" altLang="en-US" sz="3600" b="1" u="none" dirty="0">
              <a:latin typeface="Times New Roman" panose="02020603050405020304" pitchFamily="18" charset="0"/>
            </a:endParaRPr>
          </a:p>
        </p:txBody>
      </p:sp>
      <p:sp>
        <p:nvSpPr>
          <p:cNvPr id="1123" name="Text Box 99"/>
          <p:cNvSpPr txBox="1"/>
          <p:nvPr/>
        </p:nvSpPr>
        <p:spPr>
          <a:xfrm>
            <a:off x="9144000" y="3810000"/>
            <a:ext cx="1524000" cy="706755"/>
          </a:xfrm>
          <a:prstGeom prst="rect">
            <a:avLst/>
          </a:prstGeom>
          <a:noFill/>
          <a:ln w="9525">
            <a:noFill/>
          </a:ln>
        </p:spPr>
        <p:txBody>
          <a:bodyPr anchor="t" anchorCtr="0">
            <a:spAutoFit/>
          </a:bodyPr>
          <a:p>
            <a:pPr>
              <a:spcBef>
                <a:spcPct val="50000"/>
              </a:spcBef>
            </a:pPr>
            <a:r>
              <a:rPr lang="en-US" altLang="zh-CN" sz="4000" b="1" u="none" dirty="0">
                <a:latin typeface="Times New Roman" panose="02020603050405020304" pitchFamily="18" charset="0"/>
              </a:rPr>
              <a:t> </a:t>
            </a:r>
            <a:r>
              <a:rPr lang="zh-CN" altLang="en-US" sz="4000" b="1" u="none" dirty="0">
                <a:latin typeface="Times New Roman" panose="02020603050405020304" pitchFamily="18" charset="0"/>
              </a:rPr>
              <a:t>论证  </a:t>
            </a:r>
            <a:endParaRPr lang="zh-CN" altLang="en-US" sz="4000" b="1" u="none" dirty="0">
              <a:latin typeface="Times New Roman" panose="02020603050405020304" pitchFamily="18" charset="0"/>
            </a:endParaRPr>
          </a:p>
        </p:txBody>
      </p:sp>
      <p:sp>
        <p:nvSpPr>
          <p:cNvPr id="1131" name="Text Box 107"/>
          <p:cNvSpPr txBox="1"/>
          <p:nvPr/>
        </p:nvSpPr>
        <p:spPr>
          <a:xfrm>
            <a:off x="4343400" y="0"/>
            <a:ext cx="3276600" cy="706755"/>
          </a:xfrm>
          <a:prstGeom prst="rect">
            <a:avLst/>
          </a:prstGeom>
          <a:noFill/>
          <a:ln w="9525" cap="flat" cmpd="sng">
            <a:solidFill>
              <a:srgbClr val="FF0000"/>
            </a:solidFill>
            <a:prstDash val="solid"/>
            <a:miter/>
            <a:headEnd type="none" w="med" len="med"/>
            <a:tailEnd type="none" w="med" len="med"/>
          </a:ln>
        </p:spPr>
        <p:txBody>
          <a:bodyPr anchor="t" anchorCtr="0">
            <a:spAutoFit/>
          </a:bodyPr>
          <a:p>
            <a:pPr>
              <a:spcBef>
                <a:spcPct val="50000"/>
              </a:spcBef>
            </a:pPr>
            <a:r>
              <a:rPr lang="zh-CN" altLang="en-US" sz="4000" b="1" u="none" dirty="0">
                <a:solidFill>
                  <a:srgbClr val="FF0000"/>
                </a:solidFill>
                <a:latin typeface="Times New Roman" panose="02020603050405020304" pitchFamily="18" charset="0"/>
              </a:rPr>
              <a:t>文本总体思路</a:t>
            </a:r>
            <a:endParaRPr lang="zh-CN" altLang="en-US" sz="4000" b="1" u="none" dirty="0">
              <a:solidFill>
                <a:srgbClr val="FF0000"/>
              </a:solidFill>
              <a:latin typeface="Times New Roman" panose="02020603050405020304" pitchFamily="18" charset="0"/>
            </a:endParaRPr>
          </a:p>
        </p:txBody>
      </p:sp>
      <p:sp>
        <p:nvSpPr>
          <p:cNvPr id="1140" name="Line 116"/>
          <p:cNvSpPr/>
          <p:nvPr/>
        </p:nvSpPr>
        <p:spPr>
          <a:xfrm>
            <a:off x="4191000" y="4267200"/>
            <a:ext cx="457200" cy="0"/>
          </a:xfrm>
          <a:prstGeom prst="line">
            <a:avLst/>
          </a:prstGeom>
          <a:ln w="9525" cap="flat" cmpd="sng">
            <a:solidFill>
              <a:srgbClr val="391FFB"/>
            </a:solidFill>
            <a:prstDash val="solid"/>
            <a:miter/>
            <a:headEnd type="none" w="med" len="med"/>
            <a:tailEnd type="triangle" w="med" len="med"/>
          </a:ln>
        </p:spPr>
      </p:sp>
      <p:sp>
        <p:nvSpPr>
          <p:cNvPr id="1141" name="Line 117"/>
          <p:cNvSpPr/>
          <p:nvPr/>
        </p:nvSpPr>
        <p:spPr>
          <a:xfrm>
            <a:off x="4191000" y="3276600"/>
            <a:ext cx="457200" cy="0"/>
          </a:xfrm>
          <a:prstGeom prst="line">
            <a:avLst/>
          </a:prstGeom>
          <a:ln w="9525" cap="flat" cmpd="sng">
            <a:solidFill>
              <a:srgbClr val="391FFB"/>
            </a:solidFill>
            <a:prstDash val="solid"/>
            <a:miter/>
            <a:headEnd type="none" w="med" len="med"/>
            <a:tailEnd type="triangle" w="med" len="med"/>
          </a:ln>
        </p:spPr>
      </p:sp>
      <p:sp>
        <p:nvSpPr>
          <p:cNvPr id="1142" name="Line 118"/>
          <p:cNvSpPr/>
          <p:nvPr/>
        </p:nvSpPr>
        <p:spPr>
          <a:xfrm>
            <a:off x="4191000" y="2057400"/>
            <a:ext cx="457200" cy="0"/>
          </a:xfrm>
          <a:prstGeom prst="line">
            <a:avLst/>
          </a:prstGeom>
          <a:ln w="9525" cap="flat" cmpd="sng">
            <a:solidFill>
              <a:srgbClr val="391FFB"/>
            </a:solidFill>
            <a:prstDash val="solid"/>
            <a:miter/>
            <a:headEnd type="none" w="med" len="med"/>
            <a:tailEnd type="triangle" w="med" len="med"/>
          </a:ln>
        </p:spPr>
      </p:sp>
      <p:sp>
        <p:nvSpPr>
          <p:cNvPr id="1143" name="Line 119"/>
          <p:cNvSpPr/>
          <p:nvPr/>
        </p:nvSpPr>
        <p:spPr>
          <a:xfrm>
            <a:off x="4191000" y="5334000"/>
            <a:ext cx="457200" cy="0"/>
          </a:xfrm>
          <a:prstGeom prst="line">
            <a:avLst/>
          </a:prstGeom>
          <a:ln w="9525" cap="flat" cmpd="sng">
            <a:solidFill>
              <a:srgbClr val="391FFB"/>
            </a:solidFill>
            <a:prstDash val="solid"/>
            <a:miter/>
            <a:headEnd type="none" w="med" len="med"/>
            <a:tailEnd type="triangle" w="med" len="med"/>
          </a:ln>
        </p:spPr>
      </p:sp>
      <p:sp>
        <p:nvSpPr>
          <p:cNvPr id="1144" name="Line 120"/>
          <p:cNvSpPr/>
          <p:nvPr/>
        </p:nvSpPr>
        <p:spPr>
          <a:xfrm>
            <a:off x="4267200" y="1219200"/>
            <a:ext cx="457200" cy="0"/>
          </a:xfrm>
          <a:prstGeom prst="line">
            <a:avLst/>
          </a:prstGeom>
          <a:ln w="9525" cap="flat" cmpd="sng">
            <a:solidFill>
              <a:srgbClr val="391FFB"/>
            </a:solidFill>
            <a:prstDash val="solid"/>
            <a:miter/>
            <a:headEnd type="none" w="med" len="med"/>
            <a:tailEnd type="triangle" w="med" len="med"/>
          </a:ln>
        </p:spPr>
      </p:sp>
      <p:sp>
        <p:nvSpPr>
          <p:cNvPr id="20507" name="Line 124"/>
          <p:cNvSpPr/>
          <p:nvPr/>
        </p:nvSpPr>
        <p:spPr>
          <a:xfrm>
            <a:off x="8763000" y="2667000"/>
            <a:ext cx="76200" cy="0"/>
          </a:xfrm>
          <a:prstGeom prst="line">
            <a:avLst/>
          </a:prstGeom>
          <a:ln w="9525" cap="flat" cmpd="sng">
            <a:solidFill>
              <a:schemeClr val="tx1"/>
            </a:solidFill>
            <a:prstDash val="solid"/>
            <a:miter/>
            <a:headEnd type="none" w="med" len="med"/>
            <a:tailEnd type="none" w="med" len="med"/>
          </a:ln>
        </p:spPr>
      </p:sp>
      <p:grpSp>
        <p:nvGrpSpPr>
          <p:cNvPr id="2" name="Group 145"/>
          <p:cNvGrpSpPr/>
          <p:nvPr/>
        </p:nvGrpSpPr>
        <p:grpSpPr>
          <a:xfrm>
            <a:off x="7239000" y="990600"/>
            <a:ext cx="2133600" cy="1676400"/>
            <a:chOff x="3600" y="624"/>
            <a:chExt cx="1344" cy="1056"/>
          </a:xfrm>
        </p:grpSpPr>
        <p:sp>
          <p:nvSpPr>
            <p:cNvPr id="20510" name="Line 121"/>
            <p:cNvSpPr/>
            <p:nvPr/>
          </p:nvSpPr>
          <p:spPr>
            <a:xfrm>
              <a:off x="3648" y="624"/>
              <a:ext cx="960" cy="0"/>
            </a:xfrm>
            <a:prstGeom prst="line">
              <a:avLst/>
            </a:prstGeom>
            <a:ln w="9525" cap="flat" cmpd="sng">
              <a:solidFill>
                <a:schemeClr val="tx1"/>
              </a:solidFill>
              <a:prstDash val="solid"/>
              <a:miter/>
              <a:headEnd type="none" w="med" len="med"/>
              <a:tailEnd type="none" w="med" len="med"/>
            </a:ln>
          </p:spPr>
        </p:sp>
        <p:sp>
          <p:nvSpPr>
            <p:cNvPr id="20511" name="Line 122"/>
            <p:cNvSpPr/>
            <p:nvPr/>
          </p:nvSpPr>
          <p:spPr>
            <a:xfrm>
              <a:off x="4608" y="624"/>
              <a:ext cx="0" cy="1056"/>
            </a:xfrm>
            <a:prstGeom prst="line">
              <a:avLst/>
            </a:prstGeom>
            <a:ln w="9525" cap="flat" cmpd="sng">
              <a:solidFill>
                <a:schemeClr val="tx1"/>
              </a:solidFill>
              <a:prstDash val="solid"/>
              <a:miter/>
              <a:headEnd type="none" w="med" len="med"/>
              <a:tailEnd type="none" w="med" len="med"/>
            </a:ln>
          </p:spPr>
        </p:sp>
        <p:sp>
          <p:nvSpPr>
            <p:cNvPr id="20512" name="Line 123"/>
            <p:cNvSpPr/>
            <p:nvPr/>
          </p:nvSpPr>
          <p:spPr>
            <a:xfrm flipH="1">
              <a:off x="3600" y="1680"/>
              <a:ext cx="960" cy="0"/>
            </a:xfrm>
            <a:prstGeom prst="line">
              <a:avLst/>
            </a:prstGeom>
            <a:ln w="9525" cap="flat" cmpd="sng">
              <a:solidFill>
                <a:schemeClr val="tx1"/>
              </a:solidFill>
              <a:prstDash val="solid"/>
              <a:miter/>
              <a:headEnd type="none" w="med" len="med"/>
              <a:tailEnd type="none" w="med" len="med"/>
            </a:ln>
          </p:spPr>
        </p:sp>
        <p:sp>
          <p:nvSpPr>
            <p:cNvPr id="20513" name="Line 132"/>
            <p:cNvSpPr/>
            <p:nvPr/>
          </p:nvSpPr>
          <p:spPr>
            <a:xfrm>
              <a:off x="4656" y="1200"/>
              <a:ext cx="288" cy="0"/>
            </a:xfrm>
            <a:prstGeom prst="line">
              <a:avLst/>
            </a:prstGeom>
            <a:ln w="28575" cap="flat" cmpd="sng">
              <a:solidFill>
                <a:srgbClr val="FF0000"/>
              </a:solidFill>
              <a:prstDash val="solid"/>
              <a:miter/>
              <a:headEnd type="none" w="med" len="med"/>
              <a:tailEnd type="triangle" w="med" len="med"/>
            </a:ln>
          </p:spPr>
        </p:sp>
      </p:grpSp>
      <p:sp>
        <p:nvSpPr>
          <p:cNvPr id="1158" name="Line 134"/>
          <p:cNvSpPr/>
          <p:nvPr/>
        </p:nvSpPr>
        <p:spPr>
          <a:xfrm>
            <a:off x="9906000" y="2286000"/>
            <a:ext cx="0" cy="1600200"/>
          </a:xfrm>
          <a:prstGeom prst="line">
            <a:avLst/>
          </a:prstGeom>
          <a:ln w="38100" cap="flat" cmpd="sng">
            <a:solidFill>
              <a:srgbClr val="FF0000"/>
            </a:solidFill>
            <a:prstDash val="solid"/>
            <a:miter/>
            <a:headEnd type="none" w="med" len="med"/>
            <a:tailEnd type="triangle" w="med" len="med"/>
          </a:ln>
        </p:spPr>
      </p:sp>
      <p:sp>
        <p:nvSpPr>
          <p:cNvPr id="20516" name="Line 136"/>
          <p:cNvSpPr/>
          <p:nvPr/>
        </p:nvSpPr>
        <p:spPr>
          <a:xfrm>
            <a:off x="8763000" y="5410200"/>
            <a:ext cx="76200" cy="0"/>
          </a:xfrm>
          <a:prstGeom prst="line">
            <a:avLst/>
          </a:prstGeom>
          <a:ln w="9525" cap="flat" cmpd="sng">
            <a:solidFill>
              <a:schemeClr val="tx1"/>
            </a:solidFill>
            <a:prstDash val="solid"/>
            <a:miter/>
            <a:headEnd type="none" w="med" len="med"/>
            <a:tailEnd type="none" w="med" len="med"/>
          </a:ln>
        </p:spPr>
      </p:sp>
      <p:grpSp>
        <p:nvGrpSpPr>
          <p:cNvPr id="3" name="Group 147"/>
          <p:cNvGrpSpPr/>
          <p:nvPr/>
        </p:nvGrpSpPr>
        <p:grpSpPr>
          <a:xfrm>
            <a:off x="7162800" y="3048000"/>
            <a:ext cx="2209800" cy="2362200"/>
            <a:chOff x="3552" y="1920"/>
            <a:chExt cx="1392" cy="1488"/>
          </a:xfrm>
        </p:grpSpPr>
        <p:sp>
          <p:nvSpPr>
            <p:cNvPr id="20518" name="Line 125"/>
            <p:cNvSpPr/>
            <p:nvPr/>
          </p:nvSpPr>
          <p:spPr>
            <a:xfrm>
              <a:off x="3552" y="1920"/>
              <a:ext cx="1056" cy="0"/>
            </a:xfrm>
            <a:prstGeom prst="line">
              <a:avLst/>
            </a:prstGeom>
            <a:ln w="9525" cap="flat" cmpd="sng">
              <a:solidFill>
                <a:schemeClr val="tx1"/>
              </a:solidFill>
              <a:prstDash val="solid"/>
              <a:miter/>
              <a:headEnd type="none" w="med" len="med"/>
              <a:tailEnd type="none" w="med" len="med"/>
            </a:ln>
          </p:spPr>
        </p:sp>
        <p:sp>
          <p:nvSpPr>
            <p:cNvPr id="20519" name="Line 127"/>
            <p:cNvSpPr/>
            <p:nvPr/>
          </p:nvSpPr>
          <p:spPr>
            <a:xfrm>
              <a:off x="4608" y="1920"/>
              <a:ext cx="0" cy="1488"/>
            </a:xfrm>
            <a:prstGeom prst="line">
              <a:avLst/>
            </a:prstGeom>
            <a:ln w="9525" cap="flat" cmpd="sng">
              <a:solidFill>
                <a:schemeClr val="tx1"/>
              </a:solidFill>
              <a:prstDash val="solid"/>
              <a:miter/>
              <a:headEnd type="none" w="med" len="med"/>
              <a:tailEnd type="none" w="med" len="med"/>
            </a:ln>
          </p:spPr>
        </p:sp>
        <p:sp>
          <p:nvSpPr>
            <p:cNvPr id="20520" name="Line 128"/>
            <p:cNvSpPr/>
            <p:nvPr/>
          </p:nvSpPr>
          <p:spPr>
            <a:xfrm flipH="1">
              <a:off x="3600" y="3408"/>
              <a:ext cx="960" cy="0"/>
            </a:xfrm>
            <a:prstGeom prst="line">
              <a:avLst/>
            </a:prstGeom>
            <a:ln w="9525" cap="flat" cmpd="sng">
              <a:solidFill>
                <a:schemeClr val="tx1"/>
              </a:solidFill>
              <a:prstDash val="solid"/>
              <a:miter/>
              <a:headEnd type="none" w="med" len="med"/>
              <a:tailEnd type="none" w="med" len="med"/>
            </a:ln>
          </p:spPr>
        </p:sp>
        <p:sp>
          <p:nvSpPr>
            <p:cNvPr id="20521" name="Line 133"/>
            <p:cNvSpPr/>
            <p:nvPr/>
          </p:nvSpPr>
          <p:spPr>
            <a:xfrm>
              <a:off x="4608" y="2640"/>
              <a:ext cx="336" cy="0"/>
            </a:xfrm>
            <a:prstGeom prst="line">
              <a:avLst/>
            </a:prstGeom>
            <a:ln w="28575" cap="flat" cmpd="sng">
              <a:solidFill>
                <a:srgbClr val="FF0000"/>
              </a:solidFill>
              <a:prstDash val="solid"/>
              <a:miter/>
              <a:headEnd type="none" w="med" len="med"/>
              <a:tailEnd type="triangle" w="med" len="med"/>
            </a:ln>
          </p:spPr>
        </p:sp>
      </p:grpSp>
      <p:sp>
        <p:nvSpPr>
          <p:cNvPr id="1161" name="Line 137"/>
          <p:cNvSpPr/>
          <p:nvPr/>
        </p:nvSpPr>
        <p:spPr>
          <a:xfrm>
            <a:off x="2971800" y="1524000"/>
            <a:ext cx="0" cy="152400"/>
          </a:xfrm>
          <a:prstGeom prst="line">
            <a:avLst/>
          </a:prstGeom>
          <a:ln w="38100" cap="flat" cmpd="sng">
            <a:solidFill>
              <a:srgbClr val="FF0000"/>
            </a:solidFill>
            <a:prstDash val="solid"/>
            <a:miter/>
            <a:headEnd type="none" w="med" len="med"/>
            <a:tailEnd type="triangle" w="med" len="med"/>
          </a:ln>
        </p:spPr>
      </p:sp>
      <p:sp>
        <p:nvSpPr>
          <p:cNvPr id="1165" name="Line 141"/>
          <p:cNvSpPr/>
          <p:nvPr/>
        </p:nvSpPr>
        <p:spPr>
          <a:xfrm>
            <a:off x="2971800" y="3581400"/>
            <a:ext cx="0" cy="152400"/>
          </a:xfrm>
          <a:prstGeom prst="line">
            <a:avLst/>
          </a:prstGeom>
          <a:ln w="38100" cap="flat" cmpd="sng">
            <a:solidFill>
              <a:srgbClr val="FF0000"/>
            </a:solidFill>
            <a:prstDash val="solid"/>
            <a:miter/>
            <a:headEnd type="none" w="med" len="med"/>
            <a:tailEnd type="triangle" w="med" len="med"/>
          </a:ln>
        </p:spPr>
      </p:sp>
      <p:sp>
        <p:nvSpPr>
          <p:cNvPr id="1166" name="Line 142"/>
          <p:cNvSpPr/>
          <p:nvPr/>
        </p:nvSpPr>
        <p:spPr>
          <a:xfrm>
            <a:off x="2971800" y="4648200"/>
            <a:ext cx="0" cy="228600"/>
          </a:xfrm>
          <a:prstGeom prst="line">
            <a:avLst/>
          </a:prstGeom>
          <a:ln w="38100" cap="flat" cmpd="sng">
            <a:solidFill>
              <a:srgbClr val="FF0000"/>
            </a:solidFill>
            <a:prstDash val="solid"/>
            <a:miter/>
            <a:headEnd type="none" w="med" len="med"/>
            <a:tailEnd type="triangle" w="med" len="med"/>
          </a:ln>
        </p:spPr>
      </p:sp>
      <p:sp>
        <p:nvSpPr>
          <p:cNvPr id="1168" name="Line 144"/>
          <p:cNvSpPr/>
          <p:nvPr/>
        </p:nvSpPr>
        <p:spPr>
          <a:xfrm>
            <a:off x="2971800" y="2438400"/>
            <a:ext cx="0" cy="381000"/>
          </a:xfrm>
          <a:prstGeom prst="line">
            <a:avLst/>
          </a:prstGeom>
          <a:ln w="38100" cap="flat" cmpd="sng">
            <a:solidFill>
              <a:srgbClr val="FF0000"/>
            </a:solidFill>
            <a:prstDash val="solid"/>
            <a:miter/>
            <a:headEnd type="none" w="med" len="med"/>
            <a:tailEnd type="triangle" w="med" len="med"/>
          </a:ln>
        </p:spPr>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80"/>
                                        </p:tgtEl>
                                        <p:attrNameLst>
                                          <p:attrName>style.visibility</p:attrName>
                                        </p:attrNameLst>
                                      </p:cBhvr>
                                      <p:to>
                                        <p:strVal val="visible"/>
                                      </p:to>
                                    </p:set>
                                    <p:anim calcmode="lin" valueType="num">
                                      <p:cBhvr additive="base">
                                        <p:cTn id="7" dur="500" fill="hold"/>
                                        <p:tgtEl>
                                          <p:spTgt spid="1080"/>
                                        </p:tgtEl>
                                        <p:attrNameLst>
                                          <p:attrName>ppt_x</p:attrName>
                                        </p:attrNameLst>
                                      </p:cBhvr>
                                      <p:tavLst>
                                        <p:tav tm="0">
                                          <p:val>
                                            <p:strVal val="0-#ppt_w/2"/>
                                          </p:val>
                                        </p:tav>
                                        <p:tav tm="100000">
                                          <p:val>
                                            <p:strVal val="#ppt_x"/>
                                          </p:val>
                                        </p:tav>
                                      </p:tavLst>
                                    </p:anim>
                                    <p:anim calcmode="lin" valueType="num">
                                      <p:cBhvr additive="base">
                                        <p:cTn id="8" dur="500" fill="hold"/>
                                        <p:tgtEl>
                                          <p:spTgt spid="108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499"/>
                                          </p:stCondLst>
                                        </p:cTn>
                                        <p:tgtEl>
                                          <p:spTgt spid="114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1085"/>
                                        </p:tgtEl>
                                        <p:attrNameLst>
                                          <p:attrName>style.visibility</p:attrName>
                                        </p:attrNameLst>
                                      </p:cBhvr>
                                      <p:to>
                                        <p:strVal val="visible"/>
                                      </p:to>
                                    </p:set>
                                    <p:anim calcmode="lin" valueType="num">
                                      <p:cBhvr additive="base">
                                        <p:cTn id="16" dur="500" fill="hold"/>
                                        <p:tgtEl>
                                          <p:spTgt spid="1085"/>
                                        </p:tgtEl>
                                        <p:attrNameLst>
                                          <p:attrName>ppt_x</p:attrName>
                                        </p:attrNameLst>
                                      </p:cBhvr>
                                      <p:tavLst>
                                        <p:tav tm="0">
                                          <p:val>
                                            <p:strVal val="1+#ppt_w/2"/>
                                          </p:val>
                                        </p:tav>
                                        <p:tav tm="100000">
                                          <p:val>
                                            <p:strVal val="#ppt_x"/>
                                          </p:val>
                                        </p:tav>
                                      </p:tavLst>
                                    </p:anim>
                                    <p:anim calcmode="lin" valueType="num">
                                      <p:cBhvr additive="base">
                                        <p:cTn id="17" dur="500" fill="hold"/>
                                        <p:tgtEl>
                                          <p:spTgt spid="108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91"/>
                                        </p:tgtEl>
                                        <p:attrNameLst>
                                          <p:attrName>style.visibility</p:attrName>
                                        </p:attrNameLst>
                                      </p:cBhvr>
                                      <p:to>
                                        <p:strVal val="visible"/>
                                      </p:to>
                                    </p:set>
                                    <p:animEffect transition="in" filter="box(in)">
                                      <p:cBhvr>
                                        <p:cTn id="22" dur="500"/>
                                        <p:tgtEl>
                                          <p:spTgt spid="1091"/>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092"/>
                                        </p:tgtEl>
                                        <p:attrNameLst>
                                          <p:attrName>style.visibility</p:attrName>
                                        </p:attrNameLst>
                                      </p:cBhvr>
                                      <p:to>
                                        <p:strVal val="visible"/>
                                      </p:to>
                                    </p:set>
                                    <p:animEffect transition="in" filter="slide(fromLeft)">
                                      <p:cBhvr>
                                        <p:cTn id="27" dur="500"/>
                                        <p:tgtEl>
                                          <p:spTgt spid="1092"/>
                                        </p:tgtEl>
                                      </p:cBhvr>
                                    </p:animEffec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499"/>
                                          </p:stCondLst>
                                        </p:cTn>
                                        <p:tgtEl>
                                          <p:spTgt spid="11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095"/>
                                        </p:tgtEl>
                                        <p:attrNameLst>
                                          <p:attrName>style.visibility</p:attrName>
                                        </p:attrNameLst>
                                      </p:cBhvr>
                                      <p:to>
                                        <p:strVal val="visible"/>
                                      </p:to>
                                    </p:set>
                                    <p:animEffect transition="in" filter="dissolve">
                                      <p:cBhvr>
                                        <p:cTn id="35" dur="500"/>
                                        <p:tgtEl>
                                          <p:spTgt spid="109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1097"/>
                                        </p:tgtEl>
                                        <p:attrNameLst>
                                          <p:attrName>style.visibility</p:attrName>
                                        </p:attrNameLst>
                                      </p:cBhvr>
                                      <p:to>
                                        <p:strVal val="visible"/>
                                      </p:to>
                                    </p:set>
                                    <p:anim calcmode="lin" valueType="num">
                                      <p:cBhvr additive="base">
                                        <p:cTn id="40" dur="500" fill="hold"/>
                                        <p:tgtEl>
                                          <p:spTgt spid="1097"/>
                                        </p:tgtEl>
                                        <p:attrNameLst>
                                          <p:attrName>ppt_x</p:attrName>
                                        </p:attrNameLst>
                                      </p:cBhvr>
                                      <p:tavLst>
                                        <p:tav tm="0">
                                          <p:val>
                                            <p:strVal val="0-#ppt_w/2"/>
                                          </p:val>
                                        </p:tav>
                                        <p:tav tm="100000">
                                          <p:val>
                                            <p:strVal val="#ppt_x"/>
                                          </p:val>
                                        </p:tav>
                                      </p:tavLst>
                                    </p:anim>
                                    <p:anim calcmode="lin" valueType="num">
                                      <p:cBhvr additive="base">
                                        <p:cTn id="41" dur="500" fill="hold"/>
                                        <p:tgtEl>
                                          <p:spTgt spid="1097"/>
                                        </p:tgtEl>
                                        <p:attrNameLst>
                                          <p:attrName>ppt_y</p:attrName>
                                        </p:attrNameLst>
                                      </p:cBhvr>
                                      <p:tavLst>
                                        <p:tav tm="0">
                                          <p:val>
                                            <p:strVal val="#ppt_y"/>
                                          </p:val>
                                        </p:tav>
                                        <p:tav tm="100000">
                                          <p:val>
                                            <p:strVal val="#ppt_y"/>
                                          </p:val>
                                        </p:tav>
                                      </p:tavLst>
                                    </p:anim>
                                  </p:childTnLst>
                                </p:cTn>
                              </p:par>
                            </p:childTnLst>
                          </p:cTn>
                        </p:par>
                        <p:par>
                          <p:cTn id="42" fill="hold">
                            <p:stCondLst>
                              <p:cond delay="500"/>
                            </p:stCondLst>
                            <p:childTnLst>
                              <p:par>
                                <p:cTn id="43" presetID="1" presetClass="entr" presetSubtype="0" fill="hold" nodeType="afterEffect">
                                  <p:stCondLst>
                                    <p:cond delay="0"/>
                                  </p:stCondLst>
                                  <p:childTnLst>
                                    <p:set>
                                      <p:cBhvr>
                                        <p:cTn id="44" dur="1" fill="hold">
                                          <p:stCondLst>
                                            <p:cond delay="499"/>
                                          </p:stCondLst>
                                        </p:cTn>
                                        <p:tgtEl>
                                          <p:spTgt spid="114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6" presetClass="entr" presetSubtype="26" fill="hold" grpId="0" nodeType="clickEffect">
                                  <p:stCondLst>
                                    <p:cond delay="0"/>
                                  </p:stCondLst>
                                  <p:childTnLst>
                                    <p:set>
                                      <p:cBhvr>
                                        <p:cTn id="48" dur="1" fill="hold">
                                          <p:stCondLst>
                                            <p:cond delay="0"/>
                                          </p:stCondLst>
                                        </p:cTn>
                                        <p:tgtEl>
                                          <p:spTgt spid="1100"/>
                                        </p:tgtEl>
                                        <p:attrNameLst>
                                          <p:attrName>style.visibility</p:attrName>
                                        </p:attrNameLst>
                                      </p:cBhvr>
                                      <p:to>
                                        <p:strVal val="visible"/>
                                      </p:to>
                                    </p:set>
                                    <p:animEffect transition="in" filter="barn(inHorizontal)">
                                      <p:cBhvr>
                                        <p:cTn id="49" dur="500"/>
                                        <p:tgtEl>
                                          <p:spTgt spid="1100"/>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42" fill="hold" grpId="0" nodeType="clickEffect">
                                  <p:stCondLst>
                                    <p:cond delay="0"/>
                                  </p:stCondLst>
                                  <p:childTnLst>
                                    <p:set>
                                      <p:cBhvr>
                                        <p:cTn id="53" dur="1" fill="hold">
                                          <p:stCondLst>
                                            <p:cond delay="0"/>
                                          </p:stCondLst>
                                        </p:cTn>
                                        <p:tgtEl>
                                          <p:spTgt spid="1101"/>
                                        </p:tgtEl>
                                        <p:attrNameLst>
                                          <p:attrName>style.visibility</p:attrName>
                                        </p:attrNameLst>
                                      </p:cBhvr>
                                      <p:to>
                                        <p:strVal val="visible"/>
                                      </p:to>
                                    </p:set>
                                    <p:animEffect transition="in" filter="barn(outHorizontal)">
                                      <p:cBhvr>
                                        <p:cTn id="54" dur="500"/>
                                        <p:tgtEl>
                                          <p:spTgt spid="1101"/>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1117"/>
                                        </p:tgtEl>
                                        <p:attrNameLst>
                                          <p:attrName>style.visibility</p:attrName>
                                        </p:attrNameLst>
                                      </p:cBhvr>
                                      <p:to>
                                        <p:strVal val="visible"/>
                                      </p:to>
                                    </p:set>
                                    <p:anim calcmode="lin" valueType="num">
                                      <p:cBhvr additive="base">
                                        <p:cTn id="59" dur="500" fill="hold"/>
                                        <p:tgtEl>
                                          <p:spTgt spid="1117"/>
                                        </p:tgtEl>
                                        <p:attrNameLst>
                                          <p:attrName>ppt_x</p:attrName>
                                        </p:attrNameLst>
                                      </p:cBhvr>
                                      <p:tavLst>
                                        <p:tav tm="0">
                                          <p:val>
                                            <p:strVal val="0-#ppt_w/2"/>
                                          </p:val>
                                        </p:tav>
                                        <p:tav tm="100000">
                                          <p:val>
                                            <p:strVal val="#ppt_x"/>
                                          </p:val>
                                        </p:tav>
                                      </p:tavLst>
                                    </p:anim>
                                    <p:anim calcmode="lin" valueType="num">
                                      <p:cBhvr additive="base">
                                        <p:cTn id="60" dur="500" fill="hold"/>
                                        <p:tgtEl>
                                          <p:spTgt spid="1117"/>
                                        </p:tgtEl>
                                        <p:attrNameLst>
                                          <p:attrName>ppt_y</p:attrName>
                                        </p:attrNameLst>
                                      </p:cBhvr>
                                      <p:tavLst>
                                        <p:tav tm="0">
                                          <p:val>
                                            <p:strVal val="#ppt_y"/>
                                          </p:val>
                                        </p:tav>
                                        <p:tav tm="100000">
                                          <p:val>
                                            <p:strVal val="#ppt_y"/>
                                          </p:val>
                                        </p:tav>
                                      </p:tavLst>
                                    </p:anim>
                                  </p:childTnLst>
                                </p:cTn>
                              </p:par>
                            </p:childTnLst>
                          </p:cTn>
                        </p:par>
                        <p:par>
                          <p:cTn id="61" fill="hold">
                            <p:stCondLst>
                              <p:cond delay="500"/>
                            </p:stCondLst>
                            <p:childTnLst>
                              <p:par>
                                <p:cTn id="62" presetID="1" presetClass="entr" presetSubtype="0" fill="hold" nodeType="afterEffect">
                                  <p:stCondLst>
                                    <p:cond delay="0"/>
                                  </p:stCondLst>
                                  <p:childTnLst>
                                    <p:set>
                                      <p:cBhvr>
                                        <p:cTn id="63" dur="1" fill="hold">
                                          <p:stCondLst>
                                            <p:cond delay="499"/>
                                          </p:stCondLst>
                                        </p:cTn>
                                        <p:tgtEl>
                                          <p:spTgt spid="1143"/>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2" presetClass="entr" presetSubtype="2" fill="hold" grpId="0" nodeType="clickEffect">
                                  <p:stCondLst>
                                    <p:cond delay="0"/>
                                  </p:stCondLst>
                                  <p:childTnLst>
                                    <p:set>
                                      <p:cBhvr>
                                        <p:cTn id="67" dur="1" fill="hold">
                                          <p:stCondLst>
                                            <p:cond delay="0"/>
                                          </p:stCondLst>
                                        </p:cTn>
                                        <p:tgtEl>
                                          <p:spTgt spid="1118"/>
                                        </p:tgtEl>
                                        <p:attrNameLst>
                                          <p:attrName>style.visibility</p:attrName>
                                        </p:attrNameLst>
                                      </p:cBhvr>
                                      <p:to>
                                        <p:strVal val="visible"/>
                                      </p:to>
                                    </p:set>
                                    <p:anim calcmode="lin" valueType="num">
                                      <p:cBhvr additive="base">
                                        <p:cTn id="68" dur="500" fill="hold"/>
                                        <p:tgtEl>
                                          <p:spTgt spid="1118"/>
                                        </p:tgtEl>
                                        <p:attrNameLst>
                                          <p:attrName>ppt_x</p:attrName>
                                        </p:attrNameLst>
                                      </p:cBhvr>
                                      <p:tavLst>
                                        <p:tav tm="0">
                                          <p:val>
                                            <p:strVal val="1+#ppt_w/2"/>
                                          </p:val>
                                        </p:tav>
                                        <p:tav tm="100000">
                                          <p:val>
                                            <p:strVal val="#ppt_x"/>
                                          </p:val>
                                        </p:tav>
                                      </p:tavLst>
                                    </p:anim>
                                    <p:anim calcmode="lin" valueType="num">
                                      <p:cBhvr additive="base">
                                        <p:cTn id="69" dur="500" fill="hold"/>
                                        <p:tgtEl>
                                          <p:spTgt spid="1118"/>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2" fill="hold" nodeType="click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additive="base">
                                        <p:cTn id="74" dur="500" fill="hold"/>
                                        <p:tgtEl>
                                          <p:spTgt spid="3"/>
                                        </p:tgtEl>
                                        <p:attrNameLst>
                                          <p:attrName>ppt_x</p:attrName>
                                        </p:attrNameLst>
                                      </p:cBhvr>
                                      <p:tavLst>
                                        <p:tav tm="0">
                                          <p:val>
                                            <p:strVal val="1+#ppt_w/2"/>
                                          </p:val>
                                        </p:tav>
                                        <p:tav tm="100000">
                                          <p:val>
                                            <p:strVal val="#ppt_x"/>
                                          </p:val>
                                        </p:tav>
                                      </p:tavLst>
                                    </p:anim>
                                    <p:anim calcmode="lin" valueType="num">
                                      <p:cBhvr additive="base">
                                        <p:cTn id="75"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9" presetClass="entr" presetSubtype="10" fill="hold" grpId="0" nodeType="clickEffect">
                                  <p:stCondLst>
                                    <p:cond delay="0"/>
                                  </p:stCondLst>
                                  <p:childTnLst>
                                    <p:set>
                                      <p:cBhvr>
                                        <p:cTn id="79" dur="1" fill="hold">
                                          <p:stCondLst>
                                            <p:cond delay="0"/>
                                          </p:stCondLst>
                                        </p:cTn>
                                        <p:tgtEl>
                                          <p:spTgt spid="1123"/>
                                        </p:tgtEl>
                                        <p:attrNameLst>
                                          <p:attrName>style.visibility</p:attrName>
                                        </p:attrNameLst>
                                      </p:cBhvr>
                                      <p:to>
                                        <p:strVal val="visible"/>
                                      </p:to>
                                    </p:set>
                                    <p:anim calcmode="lin" valueType="num">
                                      <p:cBhvr>
                                        <p:cTn id="80" dur="5000" fill="hold"/>
                                        <p:tgtEl>
                                          <p:spTgt spid="1123"/>
                                        </p:tgtEl>
                                        <p:attrNameLst>
                                          <p:attrName>ppt_w</p:attrName>
                                        </p:attrNameLst>
                                      </p:cBhvr>
                                      <p:tavLst>
                                        <p:tav tm="0" fmla="#ppt_w*sin(2.5*pi*$)">
                                          <p:val>
                                            <p:fltVal val="0.000000"/>
                                          </p:val>
                                        </p:tav>
                                        <p:tav tm="100000">
                                          <p:val>
                                            <p:fltVal val="1.000000"/>
                                          </p:val>
                                        </p:tav>
                                      </p:tavLst>
                                    </p:anim>
                                    <p:anim calcmode="lin" valueType="num">
                                      <p:cBhvr>
                                        <p:cTn id="81" dur="5000" fill="hold"/>
                                        <p:tgtEl>
                                          <p:spTgt spid="1123"/>
                                        </p:tgtEl>
                                        <p:attrNameLst>
                                          <p:attrName>ppt_h</p:attrName>
                                        </p:attrNameLst>
                                      </p:cBhvr>
                                      <p:tavLst>
                                        <p:tav tm="0">
                                          <p:val>
                                            <p:strVal val="#ppt_h"/>
                                          </p:val>
                                        </p:tav>
                                        <p:tav tm="100000">
                                          <p:val>
                                            <p:strVal val="#ppt_h"/>
                                          </p:val>
                                        </p:tav>
                                      </p:tavLst>
                                    </p:anim>
                                  </p:childTnLst>
                                </p:cTn>
                              </p:par>
                            </p:childTnLst>
                          </p:cTn>
                        </p:par>
                        <p:par>
                          <p:cTn id="82" fill="hold">
                            <p:stCondLst>
                              <p:cond delay="5000"/>
                            </p:stCondLst>
                            <p:childTnLst>
                              <p:par>
                                <p:cTn id="83" presetID="16" presetClass="entr" presetSubtype="26" fill="hold" nodeType="afterEffect">
                                  <p:stCondLst>
                                    <p:cond delay="1000"/>
                                  </p:stCondLst>
                                  <p:childTnLst>
                                    <p:set>
                                      <p:cBhvr>
                                        <p:cTn id="84" dur="1" fill="hold">
                                          <p:stCondLst>
                                            <p:cond delay="0"/>
                                          </p:stCondLst>
                                        </p:cTn>
                                        <p:tgtEl>
                                          <p:spTgt spid="1161"/>
                                        </p:tgtEl>
                                        <p:attrNameLst>
                                          <p:attrName>style.visibility</p:attrName>
                                        </p:attrNameLst>
                                      </p:cBhvr>
                                      <p:to>
                                        <p:strVal val="visible"/>
                                      </p:to>
                                    </p:set>
                                    <p:animEffect transition="in" filter="barn(inHorizontal)">
                                      <p:cBhvr>
                                        <p:cTn id="85" dur="500"/>
                                        <p:tgtEl>
                                          <p:spTgt spid="1161"/>
                                        </p:tgtEl>
                                      </p:cBhvr>
                                    </p:animEffect>
                                  </p:childTnLst>
                                </p:cTn>
                              </p:par>
                            </p:childTnLst>
                          </p:cTn>
                        </p:par>
                        <p:par>
                          <p:cTn id="86" fill="hold">
                            <p:stCondLst>
                              <p:cond delay="6500"/>
                            </p:stCondLst>
                            <p:childTnLst>
                              <p:par>
                                <p:cTn id="87" presetID="16" presetClass="entr" presetSubtype="42" fill="hold" nodeType="afterEffect">
                                  <p:stCondLst>
                                    <p:cond delay="1000"/>
                                  </p:stCondLst>
                                  <p:childTnLst>
                                    <p:set>
                                      <p:cBhvr>
                                        <p:cTn id="88" dur="1" fill="hold">
                                          <p:stCondLst>
                                            <p:cond delay="0"/>
                                          </p:stCondLst>
                                        </p:cTn>
                                        <p:tgtEl>
                                          <p:spTgt spid="1168"/>
                                        </p:tgtEl>
                                        <p:attrNameLst>
                                          <p:attrName>style.visibility</p:attrName>
                                        </p:attrNameLst>
                                      </p:cBhvr>
                                      <p:to>
                                        <p:strVal val="visible"/>
                                      </p:to>
                                    </p:set>
                                    <p:animEffect transition="in" filter="barn(outHorizontal)">
                                      <p:cBhvr>
                                        <p:cTn id="89" dur="500"/>
                                        <p:tgtEl>
                                          <p:spTgt spid="1168"/>
                                        </p:tgtEl>
                                      </p:cBhvr>
                                    </p:animEffect>
                                  </p:childTnLst>
                                </p:cTn>
                              </p:par>
                            </p:childTnLst>
                          </p:cTn>
                        </p:par>
                        <p:par>
                          <p:cTn id="90" fill="hold">
                            <p:stCondLst>
                              <p:cond delay="8000"/>
                            </p:stCondLst>
                            <p:childTnLst>
                              <p:par>
                                <p:cTn id="91" presetID="16" presetClass="entr" presetSubtype="42" fill="hold" nodeType="afterEffect">
                                  <p:stCondLst>
                                    <p:cond delay="0"/>
                                  </p:stCondLst>
                                  <p:childTnLst>
                                    <p:set>
                                      <p:cBhvr>
                                        <p:cTn id="92" dur="1" fill="hold">
                                          <p:stCondLst>
                                            <p:cond delay="0"/>
                                          </p:stCondLst>
                                        </p:cTn>
                                        <p:tgtEl>
                                          <p:spTgt spid="1165"/>
                                        </p:tgtEl>
                                        <p:attrNameLst>
                                          <p:attrName>style.visibility</p:attrName>
                                        </p:attrNameLst>
                                      </p:cBhvr>
                                      <p:to>
                                        <p:strVal val="visible"/>
                                      </p:to>
                                    </p:set>
                                    <p:animEffect transition="in" filter="barn(outHorizontal)">
                                      <p:cBhvr>
                                        <p:cTn id="93" dur="500"/>
                                        <p:tgtEl>
                                          <p:spTgt spid="1165"/>
                                        </p:tgtEl>
                                      </p:cBhvr>
                                    </p:animEffect>
                                  </p:childTnLst>
                                </p:cTn>
                              </p:par>
                            </p:childTnLst>
                          </p:cTn>
                        </p:par>
                        <p:par>
                          <p:cTn id="94" fill="hold">
                            <p:stCondLst>
                              <p:cond delay="8500"/>
                            </p:stCondLst>
                            <p:childTnLst>
                              <p:par>
                                <p:cTn id="95" presetID="16" presetClass="entr" presetSubtype="42" fill="hold" nodeType="afterEffect">
                                  <p:stCondLst>
                                    <p:cond delay="1000"/>
                                  </p:stCondLst>
                                  <p:childTnLst>
                                    <p:set>
                                      <p:cBhvr>
                                        <p:cTn id="96" dur="1" fill="hold">
                                          <p:stCondLst>
                                            <p:cond delay="0"/>
                                          </p:stCondLst>
                                        </p:cTn>
                                        <p:tgtEl>
                                          <p:spTgt spid="1166"/>
                                        </p:tgtEl>
                                        <p:attrNameLst>
                                          <p:attrName>style.visibility</p:attrName>
                                        </p:attrNameLst>
                                      </p:cBhvr>
                                      <p:to>
                                        <p:strVal val="visible"/>
                                      </p:to>
                                    </p:set>
                                    <p:animEffect transition="in" filter="barn(outHorizontal)">
                                      <p:cBhvr>
                                        <p:cTn id="97" dur="500"/>
                                        <p:tgtEl>
                                          <p:spTgt spid="1166"/>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42" fill="hold" nodeType="clickEffect">
                                  <p:stCondLst>
                                    <p:cond delay="0"/>
                                  </p:stCondLst>
                                  <p:childTnLst>
                                    <p:set>
                                      <p:cBhvr>
                                        <p:cTn id="101" dur="1" fill="hold">
                                          <p:stCondLst>
                                            <p:cond delay="0"/>
                                          </p:stCondLst>
                                        </p:cTn>
                                        <p:tgtEl>
                                          <p:spTgt spid="1158"/>
                                        </p:tgtEl>
                                        <p:attrNameLst>
                                          <p:attrName>style.visibility</p:attrName>
                                        </p:attrNameLst>
                                      </p:cBhvr>
                                      <p:to>
                                        <p:strVal val="visible"/>
                                      </p:to>
                                    </p:set>
                                    <p:animEffect transition="in" filter="barn(outHorizontal)">
                                      <p:cBhvr>
                                        <p:cTn id="102" dur="500"/>
                                        <p:tgtEl>
                                          <p:spTgt spid="1158"/>
                                        </p:tgtEl>
                                      </p:cBhvr>
                                    </p:animEffect>
                                  </p:childTnLst>
                                </p:cTn>
                              </p:par>
                            </p:childTnLst>
                          </p:cTn>
                        </p:par>
                      </p:childTnLst>
                    </p:cTn>
                  </p:par>
                  <p:par>
                    <p:cTn id="103" fill="hold">
                      <p:stCondLst>
                        <p:cond delay="indefinite"/>
                      </p:stCondLst>
                      <p:childTnLst>
                        <p:par>
                          <p:cTn id="104" fill="hold">
                            <p:stCondLst>
                              <p:cond delay="0"/>
                            </p:stCondLst>
                            <p:childTnLst>
                              <p:par>
                                <p:cTn id="105" presetID="18" presetClass="entr" presetSubtype="12" fill="hold" grpId="0" nodeType="clickEffect">
                                  <p:stCondLst>
                                    <p:cond delay="0"/>
                                  </p:stCondLst>
                                  <p:childTnLst>
                                    <p:set>
                                      <p:cBhvr>
                                        <p:cTn id="106" dur="1" fill="hold">
                                          <p:stCondLst>
                                            <p:cond delay="0"/>
                                          </p:stCondLst>
                                        </p:cTn>
                                        <p:tgtEl>
                                          <p:spTgt spid="1131"/>
                                        </p:tgtEl>
                                        <p:attrNameLst>
                                          <p:attrName>style.visibility</p:attrName>
                                        </p:attrNameLst>
                                      </p:cBhvr>
                                      <p:to>
                                        <p:strVal val="visible"/>
                                      </p:to>
                                    </p:set>
                                    <p:animEffect transition="in" filter="strips(downLeft)">
                                      <p:cBhvr>
                                        <p:cTn id="107" dur="500"/>
                                        <p:tgtEl>
                                          <p:spTgt spid="1131"/>
                                        </p:tgtEl>
                                      </p:cBhvr>
                                    </p:animEffec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1069"/>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nodeType="clickEffect">
                                  <p:stCondLst>
                                    <p:cond delay="0"/>
                                  </p:stCondLst>
                                  <p:childTnLst>
                                    <p:set>
                                      <p:cBhvr>
                                        <p:cTn id="115" dur="1" fill="hold">
                                          <p:stCondLst>
                                            <p:cond delay="0"/>
                                          </p:stCondLst>
                                        </p:cTn>
                                        <p:tgtEl>
                                          <p:spTgt spid="1144"/>
                                        </p:tgtEl>
                                        <p:attrNameLst>
                                          <p:attrName>style.visibility</p:attrName>
                                        </p:attrNameLst>
                                      </p:cBhvr>
                                      <p:to>
                                        <p:strVal val="visible"/>
                                      </p:to>
                                    </p:set>
                                    <p:animEffect transition="in" filter="blinds(horizontal)">
                                      <p:cBhvr>
                                        <p:cTn id="116" dur="500"/>
                                        <p:tgtEl>
                                          <p:spTgt spid="1144"/>
                                        </p:tgtEl>
                                      </p:cBhvr>
                                    </p:animEffec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1070"/>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8" presetClass="entr" presetSubtype="12" fill="hold" nodeType="clickEffect">
                                  <p:stCondLst>
                                    <p:cond delay="0"/>
                                  </p:stCondLst>
                                  <p:childTnLst>
                                    <p:set>
                                      <p:cBhvr>
                                        <p:cTn id="124" dur="1" fill="hold">
                                          <p:stCondLst>
                                            <p:cond delay="0"/>
                                          </p:stCondLst>
                                        </p:cTn>
                                        <p:tgtEl>
                                          <p:spTgt spid="2"/>
                                        </p:tgtEl>
                                        <p:attrNameLst>
                                          <p:attrName>style.visibility</p:attrName>
                                        </p:attrNameLst>
                                      </p:cBhvr>
                                      <p:to>
                                        <p:strVal val="visible"/>
                                      </p:to>
                                    </p:set>
                                    <p:animEffect transition="in" filter="strips(downLeft)">
                                      <p:cBhvr>
                                        <p:cTn id="1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0" grpId="0" bldLvl="0" animBg="1"/>
      <p:bldP spid="1085" grpId="0" bldLvl="0" animBg="1"/>
      <p:bldP spid="1091" grpId="0"/>
      <p:bldP spid="1092" grpId="0" bldLvl="0" animBg="1"/>
      <p:bldP spid="1095" grpId="0" bldLvl="0" animBg="1"/>
      <p:bldP spid="1097" grpId="0" bldLvl="0" animBg="1"/>
      <p:bldP spid="1100" grpId="0" bldLvl="0" animBg="1"/>
      <p:bldP spid="1101" grpId="0" bldLvl="0" animBg="1"/>
      <p:bldP spid="1117" grpId="0" bldLvl="0" animBg="1"/>
      <p:bldP spid="1118" grpId="0"/>
      <p:bldP spid="1123" grpId="0"/>
      <p:bldP spid="1131" grpId="0" animBg="1"/>
      <p:bldP spid="1131" grpId="1" animBg="1"/>
      <p:bldP spid="1069" grpId="0" animBg="1"/>
      <p:bldP spid="1069" grpId="1" animBg="1"/>
      <p:bldP spid="1070" grpId="0" animBg="1"/>
      <p:bldP spid="1070" grpId="1"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1"/>
            </p:custDataLst>
          </p:nvPr>
        </p:nvSpPr>
        <p:spPr>
          <a:xfrm>
            <a:off x="2710815" y="273050"/>
            <a:ext cx="1133475" cy="337185"/>
          </a:xfrm>
          <a:prstGeom prst="rect">
            <a:avLst/>
          </a:prstGeom>
          <a:solidFill>
            <a:schemeClr val="accent1">
              <a:lumMod val="20000"/>
              <a:lumOff val="80000"/>
            </a:schemeClr>
          </a:solidFill>
        </p:spPr>
        <p:txBody>
          <a:bodyPr wrap="square" rtlCol="0">
            <a:spAutoFit/>
          </a:bodyPr>
          <a:p>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原题重现</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endParaRPr>
          </a:p>
        </p:txBody>
      </p:sp>
      <p:sp>
        <p:nvSpPr>
          <p:cNvPr id="8" name="文本框 7"/>
          <p:cNvSpPr txBox="1"/>
          <p:nvPr>
            <p:custDataLst>
              <p:tags r:id="rId2"/>
            </p:custDataLst>
          </p:nvPr>
        </p:nvSpPr>
        <p:spPr>
          <a:xfrm>
            <a:off x="5678805" y="273050"/>
            <a:ext cx="1500505" cy="337185"/>
          </a:xfrm>
          <a:prstGeom prst="rect">
            <a:avLst/>
          </a:prstGeom>
          <a:solidFill>
            <a:schemeClr val="accent1">
              <a:lumMod val="20000"/>
              <a:lumOff val="80000"/>
            </a:schemeClr>
          </a:solidFill>
        </p:spPr>
        <p:txBody>
          <a:bodyPr wrap="square" rtlCol="0">
            <a:spAutoFit/>
          </a:bodyPr>
          <a:p>
            <a:pPr algn="ctr"/>
            <a:r>
              <a:rPr lang="zh-CN" sz="1600" b="1"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试题分析</a:t>
            </a:r>
            <a:endParaRPr lang="zh-CN" sz="1600" b="1"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endParaRPr>
          </a:p>
        </p:txBody>
      </p:sp>
      <p:sp>
        <p:nvSpPr>
          <p:cNvPr id="5" name="文本框 4"/>
          <p:cNvSpPr txBox="1"/>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语言文字运用</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111125" y="610235"/>
            <a:ext cx="5771515" cy="6247130"/>
          </a:xfrm>
          <a:prstGeom prst="rect">
            <a:avLst/>
          </a:prstGeom>
          <a:ln>
            <a:solidFill>
              <a:schemeClr val="accent1"/>
            </a:solidFill>
          </a:ln>
        </p:spPr>
        <p:txBody>
          <a:bodyPr wrap="square">
            <a:noAutofit/>
          </a:bodyPr>
          <a:p>
            <a:pPr marR="0" lvl="0" indent="0" algn="l" defTabSz="914400" rtl="0" fontAlgn="auto">
              <a:lnSpc>
                <a:spcPts val="3860"/>
              </a:lnSpc>
              <a:spcBef>
                <a:spcPts val="0"/>
              </a:spcBef>
              <a:spcAft>
                <a:spcPts val="0"/>
              </a:spcAft>
              <a:buClrTx/>
              <a:buSzTx/>
              <a:buFontTx/>
              <a:buNone/>
            </a:pPr>
            <a:r>
              <a:rPr lang="en-US" altLang="zh-CN" sz="2400">
                <a:latin typeface="仿宋" panose="02010609060101010101" charset="-122"/>
                <a:ea typeface="仿宋" panose="02010609060101010101" charset="-122"/>
                <a:cs typeface="仿宋" panose="02010609060101010101" charset="-122"/>
                <a:sym typeface="+mn-ea"/>
              </a:rPr>
              <a:t>……</a:t>
            </a:r>
            <a:r>
              <a:rPr lang="zh-CN" altLang="en-US" sz="2400">
                <a:latin typeface="仿宋" panose="02010609060101010101" charset="-122"/>
                <a:ea typeface="仿宋" panose="02010609060101010101" charset="-122"/>
                <a:cs typeface="仿宋" panose="02010609060101010101" charset="-122"/>
                <a:sym typeface="+mn-ea"/>
              </a:rPr>
              <a:t>描摹物态，求其穷形尽相；刻画心理，能使细致入微。看文学大师们的创作，有时用简：</a:t>
            </a:r>
            <a:r>
              <a:rPr lang="en-US" altLang="zh-CN" sz="2400" u="sng">
                <a:latin typeface="仿宋" panose="02010609060101010101" charset="-122"/>
                <a:ea typeface="仿宋" panose="02010609060101010101" charset="-122"/>
                <a:cs typeface="仿宋" panose="02010609060101010101" charset="-122"/>
                <a:sym typeface="+mn-ea"/>
              </a:rPr>
              <a:t>   A   </a:t>
            </a:r>
            <a:r>
              <a:rPr lang="en-US" altLang="zh-CN" sz="2400">
                <a:latin typeface="仿宋" panose="02010609060101010101" charset="-122"/>
                <a:ea typeface="仿宋" panose="02010609060101010101" charset="-122"/>
                <a:cs typeface="仿宋" panose="02010609060101010101" charset="-122"/>
                <a:sym typeface="+mn-ea"/>
              </a:rPr>
              <a:t> </a:t>
            </a:r>
            <a:r>
              <a:rPr lang="zh-CN" altLang="en-US" sz="2400">
                <a:latin typeface="仿宋" panose="02010609060101010101" charset="-122"/>
                <a:ea typeface="仿宋" panose="02010609060101010101" charset="-122"/>
                <a:cs typeface="仿宋" panose="02010609060101010101" charset="-122"/>
                <a:sym typeface="+mn-ea"/>
              </a:rPr>
              <a:t>，力求数字乃至一字传神。有时使繁：</a:t>
            </a:r>
            <a:r>
              <a:rPr lang="zh-CN" altLang="en-US" sz="2400">
                <a:solidFill>
                  <a:srgbClr val="FF0000"/>
                </a:solidFill>
                <a:latin typeface="仿宋" panose="02010609060101010101" charset="-122"/>
                <a:ea typeface="仿宋" panose="02010609060101010101" charset="-122"/>
                <a:cs typeface="仿宋" panose="02010609060101010101" charset="-122"/>
                <a:sym typeface="+mn-ea"/>
              </a:rPr>
              <a:t>用墨如泼</a:t>
            </a:r>
            <a:r>
              <a:rPr lang="zh-CN" altLang="en-US" sz="2400">
                <a:latin typeface="仿宋" panose="02010609060101010101" charset="-122"/>
                <a:ea typeface="仿宋" panose="02010609060101010101" charset="-122"/>
                <a:cs typeface="仿宋" panose="02010609060101010101" charset="-122"/>
                <a:sym typeface="+mn-ea"/>
              </a:rPr>
              <a:t>，汩汩滔滔，虽十、百、千字亦在所惜。</a:t>
            </a:r>
            <a:r>
              <a:rPr lang="en-US" altLang="zh-CN" sz="2400">
                <a:latin typeface="仿宋" panose="02010609060101010101" charset="-122"/>
                <a:ea typeface="仿宋" panose="02010609060101010101" charset="-122"/>
                <a:cs typeface="仿宋" panose="02010609060101010101" charset="-122"/>
                <a:sym typeface="+mn-ea"/>
              </a:rPr>
              <a:t> </a:t>
            </a:r>
            <a:r>
              <a:rPr lang="en-US" altLang="zh-CN" sz="2000" b="1">
                <a:latin typeface="仿宋" panose="02010609060101010101" charset="-122"/>
                <a:ea typeface="仿宋" panose="02010609060101010101" charset="-122"/>
                <a:cs typeface="仿宋" panose="02010609060101010101" charset="-122"/>
                <a:sym typeface="+mn-ea"/>
              </a:rPr>
              <a:t>   ……</a:t>
            </a:r>
            <a:endParaRPr lang="en-US" altLang="zh-CN" sz="2000" b="1">
              <a:latin typeface="仿宋" panose="02010609060101010101" charset="-122"/>
              <a:ea typeface="仿宋" panose="02010609060101010101" charset="-122"/>
              <a:cs typeface="仿宋" panose="02010609060101010101" charset="-122"/>
              <a:sym typeface="+mn-ea"/>
            </a:endParaRPr>
          </a:p>
          <a:p>
            <a:pPr marR="0" lvl="0" indent="0" algn="l" defTabSz="914400" rtl="0" fontAlgn="auto">
              <a:lnSpc>
                <a:spcPts val="3860"/>
              </a:lnSpc>
              <a:spcBef>
                <a:spcPts val="0"/>
              </a:spcBef>
              <a:spcAft>
                <a:spcPts val="0"/>
              </a:spcAft>
              <a:buClrTx/>
              <a:buSzTx/>
              <a:buFontTx/>
              <a:buNone/>
            </a:pPr>
            <a:r>
              <a:rPr lang="en-US" altLang="zh-CN" sz="2000" b="1">
                <a:latin typeface="仿宋" panose="02010609060101010101" charset="-122"/>
                <a:ea typeface="仿宋" panose="02010609060101010101" charset="-122"/>
                <a:cs typeface="仿宋" panose="02010609060101010101" charset="-122"/>
                <a:sym typeface="+mn-ea"/>
              </a:rPr>
              <a:t> </a:t>
            </a:r>
            <a:r>
              <a:rPr lang="en-US" altLang="zh-CN" sz="2400" b="1">
                <a:latin typeface="仿宋" panose="02010609060101010101" charset="-122"/>
                <a:ea typeface="仿宋" panose="02010609060101010101" charset="-122"/>
                <a:cs typeface="仿宋" panose="02010609060101010101" charset="-122"/>
                <a:sym typeface="+mn-ea"/>
              </a:rPr>
              <a:t> </a:t>
            </a:r>
            <a:r>
              <a:rPr lang="zh-CN" altLang="en-US" sz="2400" b="1">
                <a:solidFill>
                  <a:schemeClr val="tx1">
                    <a:alpha val="100000"/>
                  </a:schemeClr>
                </a:solidFill>
                <a:latin typeface="仿宋" panose="02010609060101010101" charset="-122"/>
                <a:ea typeface="仿宋" panose="02010609060101010101" charset="-122"/>
                <a:cs typeface="仿宋" panose="02010609060101010101" charset="-122"/>
                <a:sym typeface="+mn-ea"/>
              </a:rPr>
              <a:t>鲁迅是很讲究精练的，</a:t>
            </a:r>
            <a:r>
              <a:rPr lang="zh-CN" altLang="en-US" sz="2400" b="1">
                <a:solidFill>
                  <a:srgbClr val="FF0000">
                    <a:alpha val="100000"/>
                  </a:srgbClr>
                </a:solidFill>
                <a:latin typeface="仿宋" panose="02010609060101010101" charset="-122"/>
                <a:ea typeface="仿宋" panose="02010609060101010101" charset="-122"/>
                <a:cs typeface="仿宋" panose="02010609060101010101" charset="-122"/>
                <a:sym typeface="+mn-ea"/>
              </a:rPr>
              <a:t>但他有时却有意采用繁笔，甚而至于借重</a:t>
            </a:r>
            <a:r>
              <a:rPr lang="en-US" altLang="zh-CN" sz="2400" b="1">
                <a:solidFill>
                  <a:srgbClr val="FF0000">
                    <a:alpha val="100000"/>
                  </a:srgbClr>
                </a:solidFill>
                <a:latin typeface="仿宋" panose="02010609060101010101" charset="-122"/>
                <a:ea typeface="仿宋" panose="02010609060101010101" charset="-122"/>
                <a:cs typeface="仿宋" panose="02010609060101010101" charset="-122"/>
                <a:sym typeface="+mn-ea"/>
              </a:rPr>
              <a:t>“</a:t>
            </a:r>
            <a:r>
              <a:rPr lang="zh-CN" altLang="en-US" sz="2400" b="1">
                <a:solidFill>
                  <a:srgbClr val="FF0000">
                    <a:alpha val="100000"/>
                  </a:srgbClr>
                </a:solidFill>
                <a:latin typeface="仿宋" panose="02010609060101010101" charset="-122"/>
                <a:ea typeface="仿宋" panose="02010609060101010101" charset="-122"/>
                <a:cs typeface="仿宋" panose="02010609060101010101" charset="-122"/>
                <a:sym typeface="+mn-ea"/>
              </a:rPr>
              <a:t>啰唆</a:t>
            </a:r>
            <a:r>
              <a:rPr lang="en-US" altLang="zh-CN" sz="2400" b="1">
                <a:solidFill>
                  <a:srgbClr val="FF0000">
                    <a:alpha val="100000"/>
                  </a:srgbClr>
                </a:solidFill>
                <a:latin typeface="仿宋" panose="02010609060101010101" charset="-122"/>
                <a:ea typeface="仿宋" panose="02010609060101010101" charset="-122"/>
                <a:cs typeface="仿宋" panose="02010609060101010101" charset="-122"/>
                <a:sym typeface="+mn-ea"/>
              </a:rPr>
              <a:t>”</a:t>
            </a:r>
            <a:r>
              <a:rPr lang="zh-CN" altLang="en-US" sz="2400" b="1">
                <a:solidFill>
                  <a:schemeClr val="tx1">
                    <a:alpha val="100000"/>
                  </a:schemeClr>
                </a:solidFill>
                <a:latin typeface="仿宋" panose="02010609060101010101" charset="-122"/>
                <a:ea typeface="仿宋" panose="02010609060101010101" charset="-122"/>
                <a:cs typeface="仿宋" panose="02010609060101010101" charset="-122"/>
                <a:sym typeface="+mn-ea"/>
              </a:rPr>
              <a:t>。《社戏》里写</a:t>
            </a:r>
            <a:r>
              <a:rPr lang="en-US" altLang="zh-CN" sz="2400" b="1">
                <a:solidFill>
                  <a:schemeClr val="tx1">
                    <a:alpha val="100000"/>
                  </a:schemeClr>
                </a:solidFill>
                <a:latin typeface="仿宋" panose="02010609060101010101" charset="-122"/>
                <a:ea typeface="仿宋" panose="02010609060101010101" charset="-122"/>
                <a:cs typeface="仿宋" panose="02010609060101010101" charset="-122"/>
                <a:sym typeface="+mn-ea"/>
              </a:rPr>
              <a:t>“</a:t>
            </a:r>
            <a:r>
              <a:rPr lang="zh-CN" altLang="en-US" sz="2400" b="1">
                <a:solidFill>
                  <a:schemeClr val="tx1">
                    <a:alpha val="100000"/>
                  </a:schemeClr>
                </a:solidFill>
                <a:latin typeface="仿宋" panose="02010609060101010101" charset="-122"/>
                <a:ea typeface="仿宋" panose="02010609060101010101" charset="-122"/>
                <a:cs typeface="仿宋" panose="02010609060101010101" charset="-122"/>
                <a:sym typeface="+mn-ea"/>
              </a:rPr>
              <a:t>我</a:t>
            </a:r>
            <a:r>
              <a:rPr lang="en-US" altLang="zh-CN" sz="2400" b="1">
                <a:solidFill>
                  <a:schemeClr val="tx1">
                    <a:alpha val="100000"/>
                  </a:schemeClr>
                </a:solidFill>
                <a:latin typeface="仿宋" panose="02010609060101010101" charset="-122"/>
                <a:ea typeface="仿宋" panose="02010609060101010101" charset="-122"/>
                <a:cs typeface="仿宋" panose="02010609060101010101" charset="-122"/>
                <a:sym typeface="+mn-ea"/>
              </a:rPr>
              <a:t>”</a:t>
            </a:r>
            <a:r>
              <a:rPr lang="zh-CN" altLang="en-US" sz="2400" b="1">
                <a:solidFill>
                  <a:schemeClr val="tx1">
                    <a:alpha val="100000"/>
                  </a:schemeClr>
                </a:solidFill>
                <a:latin typeface="仿宋" panose="02010609060101010101" charset="-122"/>
                <a:ea typeface="仿宋" panose="02010609060101010101" charset="-122"/>
                <a:cs typeface="仿宋" panose="02010609060101010101" charset="-122"/>
                <a:sym typeface="+mn-ea"/>
              </a:rPr>
              <a:t>早年看戏，感到</a:t>
            </a:r>
            <a:r>
              <a:rPr lang="en-US" altLang="zh-CN" sz="2400" b="1">
                <a:solidFill>
                  <a:schemeClr val="tx1">
                    <a:alpha val="100000"/>
                  </a:schemeClr>
                </a:solidFill>
                <a:latin typeface="仿宋" panose="02010609060101010101" charset="-122"/>
                <a:ea typeface="仿宋" panose="02010609060101010101" charset="-122"/>
                <a:cs typeface="仿宋" panose="02010609060101010101" charset="-122"/>
                <a:sym typeface="+mn-ea"/>
              </a:rPr>
              <a:t> </a:t>
            </a:r>
            <a:r>
              <a:rPr lang="en-US" altLang="zh-CN" sz="2400" b="1" u="sng">
                <a:solidFill>
                  <a:schemeClr val="tx1">
                    <a:alpha val="100000"/>
                  </a:schemeClr>
                </a:solidFill>
                <a:latin typeface="仿宋" panose="02010609060101010101" charset="-122"/>
                <a:ea typeface="仿宋" panose="02010609060101010101" charset="-122"/>
                <a:cs typeface="仿宋" panose="02010609060101010101" charset="-122"/>
                <a:sym typeface="+mn-ea"/>
              </a:rPr>
              <a:t>  B   </a:t>
            </a:r>
            <a:r>
              <a:rPr lang="en-US" altLang="zh-CN" sz="2400" b="1">
                <a:solidFill>
                  <a:schemeClr val="tx1">
                    <a:alpha val="100000"/>
                  </a:schemeClr>
                </a:solidFill>
                <a:latin typeface="仿宋" panose="02010609060101010101" charset="-122"/>
                <a:ea typeface="仿宋" panose="02010609060101010101" charset="-122"/>
                <a:cs typeface="仿宋" panose="02010609060101010101" charset="-122"/>
                <a:sym typeface="+mn-ea"/>
              </a:rPr>
              <a:t> </a:t>
            </a:r>
            <a:r>
              <a:rPr lang="zh-CN" altLang="en-US" sz="2400" b="1">
                <a:solidFill>
                  <a:schemeClr val="tx1">
                    <a:alpha val="100000"/>
                  </a:schemeClr>
                </a:solidFill>
                <a:latin typeface="仿宋" panose="02010609060101010101" charset="-122"/>
                <a:ea typeface="仿宋" panose="02010609060101010101" charset="-122"/>
                <a:cs typeface="仿宋" panose="02010609060101010101" charset="-122"/>
                <a:sym typeface="+mn-ea"/>
              </a:rPr>
              <a:t>，却又焦躁不安地等待那名角小叫天出场：</a:t>
            </a:r>
            <a:r>
              <a:rPr lang="en-US" altLang="zh-CN" sz="2400" b="1">
                <a:solidFill>
                  <a:schemeClr val="tx1">
                    <a:alpha val="100000"/>
                  </a:schemeClr>
                </a:solidFill>
                <a:latin typeface="仿宋" panose="02010609060101010101" charset="-122"/>
                <a:ea typeface="仿宋" panose="02010609060101010101" charset="-122"/>
                <a:cs typeface="仿宋" panose="02010609060101010101" charset="-122"/>
                <a:sym typeface="+mn-ea"/>
              </a:rPr>
              <a:t>“</a:t>
            </a:r>
            <a:r>
              <a:rPr lang="zh-CN" altLang="en-US" sz="2400" b="1">
                <a:solidFill>
                  <a:schemeClr val="tx1">
                    <a:alpha val="100000"/>
                  </a:schemeClr>
                </a:solidFill>
                <a:latin typeface="仿宋" panose="02010609060101010101" charset="-122"/>
                <a:ea typeface="仿宋" panose="02010609060101010101" charset="-122"/>
                <a:cs typeface="仿宋" panose="02010609060101010101" charset="-122"/>
                <a:sym typeface="+mn-ea"/>
              </a:rPr>
              <a:t>于是看小旦唱，看花旦唱，看老生唱，看不知什么角色唱</a:t>
            </a:r>
            <a:endParaRPr lang="zh-CN" altLang="en-US" sz="2400" b="1">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pPr marR="0" lvl="0" indent="0" algn="l" defTabSz="914400" rtl="0" fontAlgn="auto">
              <a:lnSpc>
                <a:spcPts val="3860"/>
              </a:lnSpc>
              <a:spcBef>
                <a:spcPts val="0"/>
              </a:spcBef>
              <a:spcAft>
                <a:spcPts val="0"/>
              </a:spcAft>
              <a:buClrTx/>
              <a:buSzTx/>
              <a:buFontTx/>
              <a:buNone/>
            </a:pPr>
            <a:r>
              <a:rPr lang="en-US" altLang="zh-CN" sz="2000" b="1">
                <a:solidFill>
                  <a:schemeClr val="tx1">
                    <a:alpha val="100000"/>
                  </a:schemeClr>
                </a:solidFill>
                <a:latin typeface="仿宋" panose="02010609060101010101" charset="-122"/>
                <a:ea typeface="仿宋" panose="02010609060101010101" charset="-122"/>
                <a:cs typeface="仿宋" panose="02010609060101010101" charset="-122"/>
                <a:sym typeface="+mn-ea"/>
              </a:rPr>
              <a:t>18.</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1</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）请在</a:t>
            </a:r>
            <a:r>
              <a:rPr lang="zh-CN" altLang="en-US" sz="2400" b="1">
                <a:solidFill>
                  <a:schemeClr val="tx1">
                    <a:alpha val="100000"/>
                  </a:schemeClr>
                </a:solidFill>
                <a:latin typeface="仿宋" panose="02010609060101010101" charset="-122"/>
                <a:ea typeface="仿宋" panose="02010609060101010101" charset="-122"/>
                <a:cs typeface="仿宋" panose="02010609060101010101" charset="-122"/>
                <a:sym typeface="+mn-ea"/>
              </a:rPr>
              <a:t>画横线</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处填入恰当的</a:t>
            </a:r>
            <a:r>
              <a:rPr lang="zh-CN" altLang="en-US" sz="2400" b="1">
                <a:solidFill>
                  <a:schemeClr val="tx1">
                    <a:alpha val="100000"/>
                  </a:schemeClr>
                </a:solidFill>
                <a:latin typeface="仿宋" panose="02010609060101010101" charset="-122"/>
                <a:ea typeface="仿宋" panose="02010609060101010101" charset="-122"/>
                <a:cs typeface="仿宋" panose="02010609060101010101" charset="-122"/>
                <a:sym typeface="+mn-ea"/>
              </a:rPr>
              <a:t>成</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语。（</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2</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分）</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　</a:t>
            </a:r>
            <a:endPar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endParaRPr>
          </a:p>
        </p:txBody>
      </p:sp>
      <p:sp>
        <p:nvSpPr>
          <p:cNvPr id="6" name="文本框 5"/>
          <p:cNvSpPr txBox="1"/>
          <p:nvPr/>
        </p:nvSpPr>
        <p:spPr>
          <a:xfrm>
            <a:off x="5678805" y="610235"/>
            <a:ext cx="6294120" cy="6139180"/>
          </a:xfrm>
          <a:prstGeom prst="rect">
            <a:avLst/>
          </a:prstGeom>
          <a:ln>
            <a:solidFill>
              <a:schemeClr val="accent1"/>
            </a:solidFill>
          </a:ln>
        </p:spPr>
        <p:txBody>
          <a:bodyPr wrap="square">
            <a:noAutofit/>
          </a:bodyPr>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r>
              <a:rPr lang="zh-CN" altLang="en-US" sz="2000" b="1">
                <a:solidFill>
                  <a:srgbClr val="FF0000"/>
                </a:solidFill>
                <a:latin typeface="仿宋" panose="02010609060101010101" charset="-122"/>
                <a:ea typeface="仿宋" panose="02010609060101010101" charset="-122"/>
                <a:cs typeface="仿宋" panose="02010609060101010101" charset="-122"/>
                <a:sym typeface="+mn-ea"/>
              </a:rPr>
              <a:t>评分建议：一处</a:t>
            </a:r>
            <a:r>
              <a:rPr lang="en-US" altLang="zh-CN" sz="2000" b="1">
                <a:solidFill>
                  <a:srgbClr val="FF0000"/>
                </a:solidFill>
                <a:latin typeface="仿宋" panose="02010609060101010101" charset="-122"/>
                <a:ea typeface="仿宋" panose="02010609060101010101" charset="-122"/>
                <a:cs typeface="仿宋" panose="02010609060101010101" charset="-122"/>
                <a:sym typeface="+mn-ea"/>
              </a:rPr>
              <a:t>1</a:t>
            </a:r>
            <a:r>
              <a:rPr lang="zh-CN" altLang="en-US" sz="2000" b="1">
                <a:solidFill>
                  <a:srgbClr val="FF0000"/>
                </a:solidFill>
                <a:latin typeface="仿宋" panose="02010609060101010101" charset="-122"/>
                <a:ea typeface="仿宋" panose="02010609060101010101" charset="-122"/>
                <a:cs typeface="仿宋" panose="02010609060101010101" charset="-122"/>
                <a:sym typeface="+mn-ea"/>
              </a:rPr>
              <a:t>分，符合语境即可。</a:t>
            </a: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4" name="文本框 3"/>
          <p:cNvSpPr txBox="1"/>
          <p:nvPr/>
        </p:nvSpPr>
        <p:spPr>
          <a:xfrm>
            <a:off x="5881370" y="813435"/>
            <a:ext cx="5827395" cy="901065"/>
          </a:xfrm>
          <a:prstGeom prst="rect">
            <a:avLst/>
          </a:prstGeom>
          <a:noFill/>
        </p:spPr>
        <p:txBody>
          <a:bodyPr wrap="square" rtlCol="0">
            <a:noAutofit/>
          </a:bodyPr>
          <a:p>
            <a:pPr indent="0" fontAlgn="auto">
              <a:lnSpc>
                <a:spcPts val="2900"/>
              </a:lnSpc>
            </a:pPr>
            <a:r>
              <a:rPr lang="zh-CN" sz="2000">
                <a:solidFill>
                  <a:srgbClr val="000000"/>
                </a:solidFill>
                <a:ea typeface="宋体" panose="02010600030101010101" pitchFamily="2" charset="-122"/>
                <a:sym typeface="+mn-ea"/>
              </a:rPr>
              <a:t>【</a:t>
            </a:r>
            <a:r>
              <a:rPr lang="zh-CN" sz="2000">
                <a:solidFill>
                  <a:srgbClr val="000000"/>
                </a:solidFill>
                <a:ea typeface="黑体" panose="02010609060101010101" charset="-122"/>
                <a:sym typeface="+mn-ea"/>
              </a:rPr>
              <a:t>考查目标】</a:t>
            </a:r>
            <a:r>
              <a:rPr lang="en-US" sz="2000">
                <a:solidFill>
                  <a:srgbClr val="000000"/>
                </a:solidFill>
                <a:latin typeface="宋体" panose="02010600030101010101" pitchFamily="2" charset="-122"/>
                <a:sym typeface="+mn-ea"/>
              </a:rPr>
              <a:t> </a:t>
            </a:r>
            <a:endParaRPr lang="en-US" sz="2000">
              <a:solidFill>
                <a:srgbClr val="000000"/>
              </a:solidFill>
              <a:latin typeface="宋体" panose="02010600030101010101" pitchFamily="2" charset="-122"/>
              <a:sym typeface="+mn-ea"/>
            </a:endParaRPr>
          </a:p>
          <a:p>
            <a:pPr indent="0" fontAlgn="auto">
              <a:lnSpc>
                <a:spcPts val="2900"/>
              </a:lnSpc>
            </a:pPr>
            <a:r>
              <a:rPr lang="zh-CN" altLang="en-US" sz="2000" dirty="0">
                <a:latin typeface="仿宋" panose="02010609060101010101" charset="-122"/>
                <a:ea typeface="仿宋" panose="02010609060101010101" charset="-122"/>
                <a:sym typeface="+mn-ea"/>
              </a:rPr>
              <a:t>本题考查学生准确理解文意、正确使用词语的能力。</a:t>
            </a:r>
            <a:endParaRPr lang="zh-CN" altLang="en-US" sz="2000" dirty="0">
              <a:latin typeface="仿宋" panose="02010609060101010101" charset="-122"/>
              <a:ea typeface="仿宋" panose="02010609060101010101" charset="-122"/>
              <a:sym typeface="+mn-ea"/>
            </a:endParaRPr>
          </a:p>
        </p:txBody>
      </p:sp>
      <p:sp>
        <p:nvSpPr>
          <p:cNvPr id="7" name="文本框 6"/>
          <p:cNvSpPr txBox="1"/>
          <p:nvPr/>
        </p:nvSpPr>
        <p:spPr>
          <a:xfrm>
            <a:off x="5882640" y="1610995"/>
            <a:ext cx="5826760" cy="2238375"/>
          </a:xfrm>
          <a:prstGeom prst="rect">
            <a:avLst/>
          </a:prstGeom>
          <a:noFill/>
        </p:spPr>
        <p:txBody>
          <a:bodyPr wrap="square" rtlCol="0">
            <a:noAutofit/>
          </a:bodyPr>
          <a:p>
            <a:pPr indent="0" fontAlgn="auto"/>
            <a:r>
              <a:rPr lang="zh-CN">
                <a:solidFill>
                  <a:srgbClr val="000000"/>
                </a:solidFill>
                <a:ea typeface="黑体" panose="02010609060101010101" charset="-122"/>
                <a:sym typeface="+mn-ea"/>
              </a:rPr>
              <a:t>【</a:t>
            </a:r>
            <a:r>
              <a:rPr lang="zh-CN">
                <a:solidFill>
                  <a:srgbClr val="000000"/>
                </a:solidFill>
                <a:ea typeface="黑体" panose="02010609060101010101" charset="-122"/>
                <a:sym typeface="+mn-ea"/>
              </a:rPr>
              <a:t>解题思路</a:t>
            </a:r>
            <a:r>
              <a:rPr lang="zh-CN">
                <a:solidFill>
                  <a:srgbClr val="000000"/>
                </a:solidFill>
                <a:ea typeface="黑体" panose="02010609060101010101" charset="-122"/>
                <a:sym typeface="+mn-ea"/>
              </a:rPr>
              <a:t>】</a:t>
            </a:r>
            <a:endParaRPr lang="zh-CN">
              <a:solidFill>
                <a:srgbClr val="000000"/>
              </a:solidFill>
              <a:ea typeface="黑体" panose="02010609060101010101" charset="-122"/>
              <a:sym typeface="+mn-ea"/>
            </a:endParaRPr>
          </a:p>
          <a:p>
            <a:pPr indent="0" fontAlgn="auto">
              <a:lnSpc>
                <a:spcPts val="2900"/>
              </a:lnSpc>
            </a:pPr>
            <a:r>
              <a:rPr lang="zh-CN" sz="2000">
                <a:solidFill>
                  <a:srgbClr val="002060"/>
                </a:solidFill>
                <a:latin typeface="仿宋" panose="02010609060101010101" charset="-122"/>
                <a:ea typeface="仿宋" panose="02010609060101010101" charset="-122"/>
                <a:cs typeface="仿宋" panose="02010609060101010101" charset="-122"/>
                <a:sym typeface="+mn-ea"/>
              </a:rPr>
              <a:t>结合前后语境，填写适合的成语，第一空与原文</a:t>
            </a:r>
            <a:br>
              <a:rPr lang="zh-CN" sz="2000">
                <a:solidFill>
                  <a:srgbClr val="002060"/>
                </a:solidFill>
                <a:latin typeface="仿宋" panose="02010609060101010101" charset="-122"/>
                <a:ea typeface="仿宋" panose="02010609060101010101" charset="-122"/>
                <a:cs typeface="仿宋" panose="02010609060101010101" charset="-122"/>
                <a:sym typeface="+mn-ea"/>
              </a:rPr>
            </a:br>
            <a:r>
              <a:rPr lang="en-US" altLang="zh-CN" sz="2000">
                <a:solidFill>
                  <a:srgbClr val="002060"/>
                </a:solidFill>
                <a:latin typeface="仿宋" panose="02010609060101010101" charset="-122"/>
                <a:ea typeface="仿宋" panose="02010609060101010101" charset="-122"/>
                <a:cs typeface="仿宋" panose="02010609060101010101" charset="-122"/>
                <a:sym typeface="+mn-ea"/>
              </a:rPr>
              <a:t>“</a:t>
            </a:r>
            <a:r>
              <a:rPr lang="zh-CN" altLang="en-US" sz="2000">
                <a:solidFill>
                  <a:srgbClr val="002060"/>
                </a:solidFill>
                <a:latin typeface="仿宋" panose="02010609060101010101" charset="-122"/>
                <a:ea typeface="仿宋" panose="02010609060101010101" charset="-122"/>
                <a:cs typeface="仿宋" panose="02010609060101010101" charset="-122"/>
                <a:sym typeface="+mn-ea"/>
              </a:rPr>
              <a:t>用墨如泼</a:t>
            </a:r>
            <a:r>
              <a:rPr lang="en-US" altLang="zh-CN" sz="2000">
                <a:solidFill>
                  <a:srgbClr val="002060"/>
                </a:solidFill>
                <a:latin typeface="仿宋" panose="02010609060101010101" charset="-122"/>
                <a:ea typeface="仿宋" panose="02010609060101010101" charset="-122"/>
                <a:cs typeface="仿宋" panose="02010609060101010101" charset="-122"/>
                <a:sym typeface="+mn-ea"/>
              </a:rPr>
              <a:t>”</a:t>
            </a:r>
            <a:r>
              <a:rPr lang="zh-CN" altLang="en-US" sz="2000">
                <a:solidFill>
                  <a:srgbClr val="002060"/>
                </a:solidFill>
                <a:latin typeface="仿宋" panose="02010609060101010101" charset="-122"/>
                <a:ea typeface="仿宋" panose="02010609060101010101" charset="-122"/>
                <a:cs typeface="仿宋" panose="02010609060101010101" charset="-122"/>
                <a:sym typeface="+mn-ea"/>
              </a:rPr>
              <a:t>照应，可以填写表达不轻易用墨，力求精练的成语。第二空要结合</a:t>
            </a:r>
            <a:r>
              <a:rPr lang="en-US" altLang="zh-CN" sz="2000">
                <a:solidFill>
                  <a:srgbClr val="002060"/>
                </a:solidFill>
                <a:latin typeface="仿宋" panose="02010609060101010101" charset="-122"/>
                <a:ea typeface="仿宋" panose="02010609060101010101" charset="-122"/>
                <a:cs typeface="仿宋" panose="02010609060101010101" charset="-122"/>
                <a:sym typeface="+mn-ea"/>
              </a:rPr>
              <a:t>“</a:t>
            </a:r>
            <a:r>
              <a:rPr lang="zh-CN" altLang="en-US" sz="2000" b="1">
                <a:solidFill>
                  <a:srgbClr val="FF0000">
                    <a:alpha val="100000"/>
                  </a:srgbClr>
                </a:solidFill>
                <a:latin typeface="仿宋" panose="02010609060101010101" charset="-122"/>
                <a:ea typeface="仿宋" panose="02010609060101010101" charset="-122"/>
                <a:cs typeface="仿宋" panose="02010609060101010101" charset="-122"/>
                <a:sym typeface="+mn-ea"/>
              </a:rPr>
              <a:t>但他有时却有意采用繁笔，甚而至于借重</a:t>
            </a:r>
            <a:r>
              <a:rPr lang="en-US" altLang="zh-CN" sz="2000" b="1">
                <a:solidFill>
                  <a:srgbClr val="FF0000">
                    <a:alpha val="100000"/>
                  </a:srgbClr>
                </a:solidFill>
                <a:latin typeface="仿宋" panose="02010609060101010101" charset="-122"/>
                <a:ea typeface="仿宋" panose="02010609060101010101" charset="-122"/>
                <a:cs typeface="仿宋" panose="02010609060101010101" charset="-122"/>
                <a:sym typeface="+mn-ea"/>
              </a:rPr>
              <a:t>‘</a:t>
            </a:r>
            <a:r>
              <a:rPr lang="zh-CN" altLang="en-US" sz="2000" b="1">
                <a:solidFill>
                  <a:srgbClr val="FF0000">
                    <a:alpha val="100000"/>
                  </a:srgbClr>
                </a:solidFill>
                <a:latin typeface="仿宋" panose="02010609060101010101" charset="-122"/>
                <a:ea typeface="仿宋" panose="02010609060101010101" charset="-122"/>
                <a:cs typeface="仿宋" panose="02010609060101010101" charset="-122"/>
                <a:sym typeface="+mn-ea"/>
              </a:rPr>
              <a:t>啰唆</a:t>
            </a:r>
            <a:r>
              <a:rPr lang="en-US" altLang="zh-CN" sz="2000" b="1">
                <a:solidFill>
                  <a:srgbClr val="FF0000">
                    <a:alpha val="100000"/>
                  </a:srgbClr>
                </a:solidFill>
                <a:latin typeface="仿宋" panose="02010609060101010101" charset="-122"/>
                <a:ea typeface="仿宋" panose="02010609060101010101" charset="-122"/>
                <a:cs typeface="仿宋" panose="02010609060101010101" charset="-122"/>
                <a:sym typeface="+mn-ea"/>
              </a:rPr>
              <a:t>’”</a:t>
            </a:r>
            <a:r>
              <a:rPr lang="zh-CN" altLang="en-US" sz="2000">
                <a:solidFill>
                  <a:srgbClr val="002060"/>
                </a:solidFill>
                <a:latin typeface="仿宋" panose="02010609060101010101" charset="-122"/>
                <a:ea typeface="仿宋" panose="02010609060101010101" charset="-122"/>
                <a:cs typeface="仿宋" panose="02010609060101010101" charset="-122"/>
                <a:sym typeface="+mn-ea"/>
              </a:rPr>
              <a:t>可以填写表示自己毫无兴致、百无聊赖的成语。注意</a:t>
            </a:r>
            <a:r>
              <a:rPr lang="zh-CN" sz="2000">
                <a:solidFill>
                  <a:srgbClr val="002060"/>
                </a:solidFill>
                <a:latin typeface="仿宋" panose="02010609060101010101" charset="-122"/>
                <a:ea typeface="仿宋" panose="02010609060101010101" charset="-122"/>
                <a:cs typeface="仿宋" panose="02010609060101010101" charset="-122"/>
                <a:sym typeface="+mn-ea"/>
              </a:rPr>
              <a:t>不要写错别字。</a:t>
            </a:r>
            <a:endParaRPr lang="zh-CN" sz="2000" b="0">
              <a:solidFill>
                <a:srgbClr val="000000"/>
              </a:solidFill>
              <a:ea typeface="黑体" panose="02010609060101010101" charset="-122"/>
            </a:endParaRPr>
          </a:p>
          <a:p>
            <a:pPr indent="0" fontAlgn="auto"/>
            <a:r>
              <a:rPr lang="en-US">
                <a:solidFill>
                  <a:srgbClr val="000000"/>
                </a:solidFill>
                <a:latin typeface="宋体" panose="02010600030101010101" pitchFamily="2" charset="-122"/>
                <a:ea typeface="黑体" panose="02010609060101010101" charset="-122"/>
                <a:sym typeface="+mn-ea"/>
              </a:rPr>
              <a:t> </a:t>
            </a:r>
            <a:r>
              <a:rPr lang="en-US">
                <a:solidFill>
                  <a:srgbClr val="000000"/>
                </a:solidFill>
                <a:latin typeface="宋体" panose="02010600030101010101" pitchFamily="2" charset="-122"/>
                <a:sym typeface="+mn-ea"/>
              </a:rPr>
              <a:t> </a:t>
            </a:r>
            <a:endParaRPr lang="zh-CN" altLang="en-US"/>
          </a:p>
        </p:txBody>
      </p:sp>
      <p:sp>
        <p:nvSpPr>
          <p:cNvPr id="9" name="文本框 8"/>
          <p:cNvSpPr txBox="1"/>
          <p:nvPr/>
        </p:nvSpPr>
        <p:spPr>
          <a:xfrm>
            <a:off x="5861050" y="3848735"/>
            <a:ext cx="5690235" cy="1240790"/>
          </a:xfrm>
          <a:prstGeom prst="rect">
            <a:avLst/>
          </a:prstGeom>
          <a:noFill/>
        </p:spPr>
        <p:txBody>
          <a:bodyPr wrap="square" rtlCol="0">
            <a:noAutofit/>
          </a:bodyPr>
          <a:p>
            <a:pPr>
              <a:lnSpc>
                <a:spcPts val="3075"/>
              </a:lnSpc>
              <a:buNone/>
            </a:pPr>
            <a:r>
              <a:rPr lang="zh-CN" altLang="en-US" sz="2000" b="1">
                <a:solidFill>
                  <a:srgbClr val="FF0000"/>
                </a:solidFill>
                <a:latin typeface="仿宋" panose="02010609060101010101" charset="-122"/>
                <a:ea typeface="仿宋" panose="02010609060101010101" charset="-122"/>
                <a:cs typeface="仿宋" panose="02010609060101010101" charset="-122"/>
                <a:sym typeface="+mn-ea"/>
              </a:rPr>
              <a:t>【参考答案】</a:t>
            </a:r>
            <a:endParaRPr lang="en-US" altLang="zh-CN" sz="2000" b="1">
              <a:solidFill>
                <a:srgbClr val="FF0000"/>
              </a:solidFill>
              <a:latin typeface="仿宋" panose="02010609060101010101" charset="-122"/>
              <a:ea typeface="仿宋" panose="02010609060101010101" charset="-122"/>
              <a:cs typeface="仿宋" panose="02010609060101010101" charset="-122"/>
              <a:sym typeface="+mn-ea"/>
            </a:endParaRPr>
          </a:p>
          <a:p>
            <a:pPr>
              <a:lnSpc>
                <a:spcPts val="3075"/>
              </a:lnSpc>
              <a:buNone/>
            </a:pPr>
            <a:r>
              <a:rPr lang="en-US" altLang="zh-CN" sz="2000" b="1" i="0">
                <a:solidFill>
                  <a:srgbClr val="FF0000"/>
                </a:solidFill>
                <a:latin typeface="仿宋" panose="02010609060101010101" charset="-122"/>
                <a:ea typeface="仿宋" panose="02010609060101010101" charset="-122"/>
                <a:cs typeface="仿宋" panose="02010609060101010101" charset="-122"/>
                <a:sym typeface="+mn-ea"/>
              </a:rPr>
              <a:t>A.</a:t>
            </a:r>
            <a:r>
              <a:rPr lang="zh-CN" altLang="en-US" sz="2000" b="1" i="0">
                <a:solidFill>
                  <a:srgbClr val="FF0000"/>
                </a:solidFill>
                <a:latin typeface="仿宋" panose="02010609060101010101" charset="-122"/>
                <a:ea typeface="仿宋" panose="02010609060101010101" charset="-122"/>
                <a:cs typeface="仿宋" panose="02010609060101010101" charset="-122"/>
                <a:sym typeface="+mn-ea"/>
              </a:rPr>
              <a:t>惜墨如金</a:t>
            </a:r>
            <a:r>
              <a:rPr lang="en-US" altLang="zh-CN" sz="2000" b="1" i="0">
                <a:solidFill>
                  <a:srgbClr val="FF0000"/>
                </a:solidFill>
                <a:latin typeface="仿宋" panose="02010609060101010101" charset="-122"/>
                <a:ea typeface="仿宋" panose="02010609060101010101" charset="-122"/>
                <a:cs typeface="仿宋" panose="02010609060101010101" charset="-122"/>
                <a:sym typeface="+mn-ea"/>
              </a:rPr>
              <a:t> B</a:t>
            </a:r>
            <a:r>
              <a:rPr lang="zh-CN" altLang="en-US" sz="2000" b="1" i="0">
                <a:solidFill>
                  <a:srgbClr val="FF0000"/>
                </a:solidFill>
                <a:latin typeface="仿宋" panose="02010609060101010101" charset="-122"/>
                <a:ea typeface="仿宋" panose="02010609060101010101" charset="-122"/>
                <a:cs typeface="仿宋" panose="02010609060101010101" charset="-122"/>
                <a:sym typeface="+mn-ea"/>
              </a:rPr>
              <a:t>：索然寡味（索然无味、淡而无味</a:t>
            </a:r>
            <a:r>
              <a:rPr lang="en-US" altLang="zh-CN" sz="2000" b="1" i="0">
                <a:solidFill>
                  <a:srgbClr val="FF0000"/>
                </a:solidFill>
                <a:latin typeface="仿宋" panose="02010609060101010101" charset="-122"/>
                <a:ea typeface="仿宋" panose="02010609060101010101" charset="-122"/>
                <a:cs typeface="仿宋" panose="02010609060101010101" charset="-122"/>
                <a:sym typeface="+mn-ea"/>
              </a:rPr>
              <a:t>)</a:t>
            </a:r>
            <a:endParaRPr lang="en-US" altLang="zh-CN" sz="2000" b="1" i="0">
              <a:solidFill>
                <a:srgbClr val="FF0000"/>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000" b="1" i="0">
              <a:solidFill>
                <a:srgbClr val="FF0000"/>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rgbClr val="FF0000"/>
              </a:solidFill>
              <a:latin typeface="仿宋" panose="02010609060101010101" charset="-122"/>
              <a:ea typeface="仿宋" panose="02010609060101010101" charset="-122"/>
              <a:cs typeface="仿宋" panose="0201060906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strips(down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heckerboard(across)">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checkerboard(across)">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p:bldP spid="5" grpId="0"/>
      <p:bldP spid="5" grpId="1"/>
      <p:bldP spid="29" grpId="0" animBg="1"/>
      <p:bldP spid="29" grpId="1" animBg="1"/>
      <p:bldP spid="2" grpId="0" animBg="1"/>
      <p:bldP spid="2" grpId="1" animBg="1"/>
      <p:bldP spid="8" grpId="0" animBg="1"/>
      <p:bldP spid="8" grpId="1" animBg="1"/>
      <p:bldP spid="4" grpId="0"/>
      <p:bldP spid="4" grpId="1"/>
      <p:bldP spid="7" grpId="0"/>
      <p:bldP spid="7" grpId="1"/>
      <p:bldP spid="9" grpId="0"/>
      <p:bldP spid="9" grpId="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135890" y="492760"/>
            <a:ext cx="6080760" cy="6290310"/>
          </a:xfrm>
          <a:prstGeom prst="rect">
            <a:avLst/>
          </a:prstGeom>
          <a:ln w="12700" cmpd="sng">
            <a:solidFill>
              <a:srgbClr val="002060"/>
            </a:solidFill>
            <a:prstDash val="solid"/>
          </a:ln>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rtlCol="0" anchor="ctr"/>
          <a:p>
            <a:pPr algn="ctr"/>
            <a:endParaRPr lang="zh-CN" altLang="en-US"/>
          </a:p>
        </p:txBody>
      </p:sp>
      <p:sp>
        <p:nvSpPr>
          <p:cNvPr id="29" name="文本框 28"/>
          <p:cNvSpPr txBox="1"/>
          <p:nvPr/>
        </p:nvSpPr>
        <p:spPr>
          <a:xfrm>
            <a:off x="563245" y="318135"/>
            <a:ext cx="780415" cy="337185"/>
          </a:xfrm>
          <a:prstGeom prst="rect">
            <a:avLst/>
          </a:prstGeom>
          <a:solidFill>
            <a:schemeClr val="tx2">
              <a:lumMod val="25000"/>
              <a:lumOff val="75000"/>
            </a:schemeClr>
          </a:solidFill>
        </p:spPr>
        <p:txBody>
          <a:bodyPr wrap="square" rtlCol="0">
            <a:spAutoFit/>
          </a:bodyPr>
          <a:p>
            <a:r>
              <a:rPr lang="zh-CN" altLang="en-US" sz="1600" noProof="0" dirty="0">
                <a:solidFill>
                  <a:srgbClr val="152340"/>
                </a:solidFill>
                <a:latin typeface="汉仪雅酷黑 65W" panose="020B0604020202020204" charset="-122"/>
                <a:ea typeface="汉仪雅酷黑 65W" panose="020B0604020202020204" charset="-122"/>
                <a:cs typeface="思源黑体 CN Light" charset="-122"/>
                <a:sym typeface="方正悠黑体" charset="-122"/>
              </a:rPr>
              <a:t>文</a:t>
            </a:r>
            <a:r>
              <a:rPr lang="en-US" altLang="zh-CN" sz="1600" noProof="0" dirty="0">
                <a:solidFill>
                  <a:srgbClr val="152340"/>
                </a:solidFill>
                <a:latin typeface="汉仪雅酷黑 65W" panose="020B0604020202020204" charset="-122"/>
                <a:ea typeface="汉仪雅酷黑 65W" panose="020B0604020202020204" charset="-122"/>
                <a:cs typeface="思源黑体 CN Light" charset="-122"/>
                <a:sym typeface="方正悠黑体"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charset="-122"/>
                <a:sym typeface="方正悠黑体" charset="-122"/>
              </a:rPr>
              <a:t>本</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charset="-122"/>
              <a:sym typeface="方正悠黑体" charset="-122"/>
            </a:endParaRPr>
          </a:p>
        </p:txBody>
      </p:sp>
      <p:sp>
        <p:nvSpPr>
          <p:cNvPr id="1050754" name="矩形 6"/>
          <p:cNvSpPr/>
          <p:nvPr>
            <p:custDataLst>
              <p:tags r:id="rId2"/>
            </p:custDataLst>
          </p:nvPr>
        </p:nvSpPr>
        <p:spPr>
          <a:xfrm>
            <a:off x="6382385" y="492760"/>
            <a:ext cx="5665470" cy="1544320"/>
          </a:xfrm>
          <a:prstGeom prst="rect">
            <a:avLst/>
          </a:prstGeom>
          <a:ln w="12700" cmpd="sng">
            <a:solidFill>
              <a:srgbClr val="002060"/>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nvSpPr>
        <p:spPr>
          <a:xfrm>
            <a:off x="6563995" y="368300"/>
            <a:ext cx="824865" cy="337185"/>
          </a:xfrm>
          <a:prstGeom prst="rect">
            <a:avLst/>
          </a:prstGeom>
          <a:solidFill>
            <a:schemeClr val="tx2">
              <a:lumMod val="25000"/>
              <a:lumOff val="75000"/>
            </a:schemeClr>
          </a:solidFill>
        </p:spPr>
        <p:txBody>
          <a:bodyPr wrap="square" rtlCol="0">
            <a:spAutoFit/>
          </a:bodyPr>
          <a:p>
            <a:pPr algn="ctr"/>
            <a:r>
              <a:rPr lang="zh-CN" altLang="en-US" sz="1600" noProof="0" dirty="0">
                <a:solidFill>
                  <a:srgbClr val="152340"/>
                </a:solidFill>
                <a:latin typeface="汉仪雅酷黑 65W" panose="020B0604020202020204" charset="-122"/>
                <a:ea typeface="汉仪雅酷黑 65W" panose="020B0604020202020204" charset="-122"/>
                <a:cs typeface="思源黑体 CN Light" charset="-122"/>
                <a:sym typeface="方正悠黑体" charset="-122"/>
              </a:rPr>
              <a:t>主观题</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charset="-122"/>
              <a:sym typeface="方正悠黑体" charset="-122"/>
            </a:endParaRPr>
          </a:p>
        </p:txBody>
      </p:sp>
      <p:sp>
        <p:nvSpPr>
          <p:cNvPr id="52" name="矩形 51"/>
          <p:cNvSpPr/>
          <p:nvPr/>
        </p:nvSpPr>
        <p:spPr>
          <a:xfrm>
            <a:off x="64135" y="71755"/>
            <a:ext cx="425450" cy="113665"/>
          </a:xfrm>
          <a:prstGeom prst="rect">
            <a:avLst/>
          </a:prstGeom>
          <a:solidFill>
            <a:srgbClr val="264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 name="直接连接符 2"/>
          <p:cNvCxnSpPr/>
          <p:nvPr/>
        </p:nvCxnSpPr>
        <p:spPr>
          <a:xfrm>
            <a:off x="64135" y="285115"/>
            <a:ext cx="424180" cy="0"/>
          </a:xfrm>
          <a:prstGeom prst="line">
            <a:avLst/>
          </a:prstGeom>
          <a:ln w="15875">
            <a:solidFill>
              <a:srgbClr val="26476A"/>
            </a:solidFill>
          </a:ln>
        </p:spPr>
        <p:style>
          <a:lnRef idx="1">
            <a:schemeClr val="accent1"/>
          </a:lnRef>
          <a:fillRef idx="0">
            <a:schemeClr val="accent1"/>
          </a:fillRef>
          <a:effectRef idx="0">
            <a:schemeClr val="accent1"/>
          </a:effectRef>
          <a:fontRef idx="minor">
            <a:schemeClr val="tx1"/>
          </a:fontRef>
        </p:style>
      </p:cxnSp>
      <p:sp>
        <p:nvSpPr>
          <p:cNvPr id="6" name="矩形 6"/>
          <p:cNvSpPr/>
          <p:nvPr>
            <p:custDataLst>
              <p:tags r:id="rId3"/>
            </p:custDataLst>
          </p:nvPr>
        </p:nvSpPr>
        <p:spPr>
          <a:xfrm>
            <a:off x="6382385" y="2661285"/>
            <a:ext cx="5665470" cy="4121150"/>
          </a:xfrm>
          <a:prstGeom prst="rect">
            <a:avLst/>
          </a:prstGeom>
          <a:noFill/>
          <a:ln w="12700" cmpd="sng">
            <a:solidFill>
              <a:srgbClr val="002060"/>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9" name="文本框 8"/>
          <p:cNvSpPr txBox="1"/>
          <p:nvPr>
            <p:custDataLst>
              <p:tags r:id="rId4"/>
            </p:custDataLst>
          </p:nvPr>
        </p:nvSpPr>
        <p:spPr>
          <a:xfrm>
            <a:off x="6463030" y="2555875"/>
            <a:ext cx="1027430" cy="355600"/>
          </a:xfrm>
          <a:prstGeom prst="rect">
            <a:avLst/>
          </a:prstGeom>
          <a:solidFill>
            <a:schemeClr val="tx2">
              <a:lumMod val="25000"/>
              <a:lumOff val="75000"/>
            </a:schemeClr>
          </a:solidFill>
        </p:spPr>
        <p:txBody>
          <a:bodyPr wrap="square" rtlCol="0">
            <a:noAutofit/>
          </a:bodyPr>
          <a:p>
            <a:pPr algn="ctr"/>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试题分析</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endParaRPr>
          </a:p>
        </p:txBody>
      </p:sp>
      <p:sp>
        <p:nvSpPr>
          <p:cNvPr id="14" name="文本框 13"/>
          <p:cNvSpPr txBox="1"/>
          <p:nvPr/>
        </p:nvSpPr>
        <p:spPr>
          <a:xfrm>
            <a:off x="6463030" y="4043680"/>
            <a:ext cx="4098925" cy="875665"/>
          </a:xfrm>
          <a:prstGeom prst="rect">
            <a:avLst/>
          </a:prstGeom>
          <a:noFill/>
          <a:ln w="9525">
            <a:noFill/>
          </a:ln>
        </p:spPr>
        <p:txBody>
          <a:bodyPr wrap="square">
            <a:noAutofit/>
          </a:bodyPr>
          <a:p>
            <a:pPr indent="0" fontAlgn="auto">
              <a:lnSpc>
                <a:spcPts val="3040"/>
              </a:lnSpc>
            </a:pPr>
            <a:r>
              <a:rPr lang="zh-CN" sz="2400" b="0">
                <a:solidFill>
                  <a:srgbClr val="002060"/>
                </a:solidFill>
                <a:ea typeface="黑体" panose="02010609060101010101" charset="-122"/>
              </a:rPr>
              <a:t>【参考答案】</a:t>
            </a:r>
            <a:endParaRPr lang="zh-CN" sz="2400" b="0">
              <a:solidFill>
                <a:srgbClr val="002060"/>
              </a:solidFill>
              <a:ea typeface="黑体" panose="02010609060101010101" charset="-122"/>
            </a:endParaRPr>
          </a:p>
          <a:p>
            <a:pPr indent="0" fontAlgn="auto">
              <a:lnSpc>
                <a:spcPts val="3040"/>
              </a:lnSpc>
            </a:pPr>
            <a:endParaRPr lang="zh-CN" altLang="en-US" sz="2400" b="0">
              <a:solidFill>
                <a:srgbClr val="002060"/>
              </a:solidFill>
              <a:latin typeface="楷体" panose="02010609060101010101" charset="-122"/>
              <a:ea typeface="黑体" panose="02010609060101010101" charset="-122"/>
              <a:cs typeface="楷体" panose="02010609060101010101" charset="-122"/>
            </a:endParaRPr>
          </a:p>
        </p:txBody>
      </p:sp>
      <p:sp>
        <p:nvSpPr>
          <p:cNvPr id="15" name="文本框 14"/>
          <p:cNvSpPr txBox="1"/>
          <p:nvPr/>
        </p:nvSpPr>
        <p:spPr>
          <a:xfrm>
            <a:off x="6492240" y="5281295"/>
            <a:ext cx="3268980" cy="834390"/>
          </a:xfrm>
          <a:prstGeom prst="rect">
            <a:avLst/>
          </a:prstGeom>
          <a:noFill/>
          <a:ln w="9525">
            <a:noFill/>
          </a:ln>
        </p:spPr>
        <p:txBody>
          <a:bodyPr wrap="square">
            <a:noAutofit/>
          </a:bodyPr>
          <a:p>
            <a:pPr indent="0" fontAlgn="auto">
              <a:lnSpc>
                <a:spcPts val="3040"/>
              </a:lnSpc>
            </a:pPr>
            <a:r>
              <a:rPr lang="zh-CN" sz="2400" b="0">
                <a:solidFill>
                  <a:srgbClr val="002060"/>
                </a:solidFill>
                <a:ea typeface="黑体" panose="02010609060101010101" charset="-122"/>
              </a:rPr>
              <a:t>【试题亮点】</a:t>
            </a:r>
            <a:endParaRPr lang="zh-CN" altLang="en-US" sz="2400" b="0">
              <a:solidFill>
                <a:srgbClr val="002060"/>
              </a:solidFill>
              <a:latin typeface="楷体" panose="02010609060101010101" charset="-122"/>
              <a:ea typeface="黑体" panose="02010609060101010101" charset="-122"/>
              <a:cs typeface="楷体" panose="02010609060101010101" charset="-122"/>
            </a:endParaRPr>
          </a:p>
        </p:txBody>
      </p:sp>
      <p:sp>
        <p:nvSpPr>
          <p:cNvPr id="4" name="文本框 3"/>
          <p:cNvSpPr txBox="1"/>
          <p:nvPr/>
        </p:nvSpPr>
        <p:spPr>
          <a:xfrm>
            <a:off x="489585" y="0"/>
            <a:ext cx="1570990" cy="368300"/>
          </a:xfrm>
          <a:prstGeom prst="rect">
            <a:avLst/>
          </a:prstGeom>
          <a:noFill/>
        </p:spPr>
        <p:txBody>
          <a:bodyPr wrap="square" rtlCol="0">
            <a:spAutoFit/>
          </a:bodyPr>
          <a:p>
            <a:pPr algn="l"/>
            <a:r>
              <a:rPr lang="zh-CN" altLang="en-US" b="1">
                <a:solidFill>
                  <a:srgbClr val="26476A"/>
                </a:solidFill>
                <a:latin typeface="黑体" panose="02010609060101010101" charset="-122"/>
                <a:ea typeface="黑体" panose="02010609060101010101" charset="-122"/>
              </a:rPr>
              <a:t>试题解析</a:t>
            </a:r>
            <a:endParaRPr lang="zh-CN" altLang="en-US" b="1">
              <a:solidFill>
                <a:srgbClr val="26476A"/>
              </a:solidFill>
              <a:latin typeface="黑体" panose="02010609060101010101" charset="-122"/>
              <a:ea typeface="黑体" panose="02010609060101010101" charset="-122"/>
            </a:endParaRPr>
          </a:p>
        </p:txBody>
      </p:sp>
      <p:sp>
        <p:nvSpPr>
          <p:cNvPr id="2" name="文本框 1"/>
          <p:cNvSpPr txBox="1"/>
          <p:nvPr/>
        </p:nvSpPr>
        <p:spPr>
          <a:xfrm>
            <a:off x="243205" y="655320"/>
            <a:ext cx="5853430" cy="6045835"/>
          </a:xfrm>
          <a:prstGeom prst="rect">
            <a:avLst/>
          </a:prstGeom>
        </p:spPr>
        <p:txBody>
          <a:bodyPr wrap="square">
            <a:noAutofit/>
          </a:bodyPr>
          <a:p>
            <a:pPr marR="0" lvl="0" indent="0" algn="l" defTabSz="914400" rtl="0" fontAlgn="auto">
              <a:lnSpc>
                <a:spcPts val="3860"/>
              </a:lnSpc>
              <a:spcBef>
                <a:spcPts val="0"/>
              </a:spcBef>
              <a:spcAft>
                <a:spcPts val="0"/>
              </a:spcAft>
              <a:buClrTx/>
              <a:buSzTx/>
              <a:buFontTx/>
              <a:buNone/>
            </a:pPr>
            <a:endParaRPr lang="zh-CN" altLang="en-US" sz="2400" u="sng">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pPr marR="0" lvl="0" indent="0" algn="l" defTabSz="914400" rtl="0" fontAlgn="auto">
              <a:lnSpc>
                <a:spcPts val="3860"/>
              </a:lnSpc>
              <a:spcBef>
                <a:spcPts val="0"/>
              </a:spcBef>
              <a:spcAft>
                <a:spcPts val="0"/>
              </a:spcAft>
              <a:buClrTx/>
              <a:buSzTx/>
              <a:buFontTx/>
              <a:buNone/>
            </a:pPr>
            <a:endParaRPr lang="zh-CN" altLang="en-US" sz="2400" u="sng">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pPr marR="0" lvl="0" indent="0" algn="l" defTabSz="914400" rtl="0" fontAlgn="auto">
              <a:lnSpc>
                <a:spcPts val="3860"/>
              </a:lnSpc>
              <a:spcBef>
                <a:spcPts val="0"/>
              </a:spcBef>
              <a:spcAft>
                <a:spcPts val="0"/>
              </a:spcAft>
              <a:buClrTx/>
              <a:buSzTx/>
              <a:buFontTx/>
              <a:buNone/>
            </a:pPr>
            <a:r>
              <a:rPr lang="zh-CN" altLang="en-US" sz="2400" u="sng">
                <a:solidFill>
                  <a:schemeClr val="tx1">
                    <a:alpha val="100000"/>
                  </a:schemeClr>
                </a:solidFill>
                <a:latin typeface="仿宋" panose="02010609060101010101" charset="-122"/>
                <a:ea typeface="仿宋" panose="02010609060101010101" charset="-122"/>
                <a:cs typeface="仿宋" panose="02010609060101010101" charset="-122"/>
                <a:sym typeface="+mn-ea"/>
              </a:rPr>
              <a:t>无论繁简，要是拿</a:t>
            </a:r>
            <a:r>
              <a:rPr lang="en-US" altLang="zh-CN" sz="2400" u="sng">
                <a:solidFill>
                  <a:schemeClr val="tx1">
                    <a:alpha val="100000"/>
                  </a:schemeClr>
                </a:solidFill>
                <a:latin typeface="仿宋" panose="02010609060101010101" charset="-122"/>
                <a:ea typeface="仿宋" panose="02010609060101010101" charset="-122"/>
                <a:cs typeface="仿宋" panose="02010609060101010101" charset="-122"/>
                <a:sym typeface="+mn-ea"/>
              </a:rPr>
              <a:t>“</a:t>
            </a:r>
            <a:r>
              <a:rPr lang="zh-CN" altLang="en-US" sz="2400" u="sng">
                <a:solidFill>
                  <a:schemeClr val="tx1">
                    <a:alpha val="100000"/>
                  </a:schemeClr>
                </a:solidFill>
                <a:latin typeface="仿宋" panose="02010609060101010101" charset="-122"/>
                <a:ea typeface="仿宋" panose="02010609060101010101" charset="-122"/>
                <a:cs typeface="仿宋" panose="02010609060101010101" charset="-122"/>
                <a:sym typeface="+mn-ea"/>
              </a:rPr>
              <a:t>无可削</a:t>
            </a:r>
            <a:r>
              <a:rPr lang="en-US" altLang="zh-CN" sz="2400" u="sng">
                <a:solidFill>
                  <a:schemeClr val="tx1">
                    <a:alpha val="100000"/>
                  </a:schemeClr>
                </a:solidFill>
                <a:latin typeface="仿宋" panose="02010609060101010101" charset="-122"/>
                <a:ea typeface="仿宋" panose="02010609060101010101" charset="-122"/>
                <a:cs typeface="仿宋" panose="02010609060101010101" charset="-122"/>
                <a:sym typeface="+mn-ea"/>
              </a:rPr>
              <a:t>”“</a:t>
            </a:r>
            <a:r>
              <a:rPr lang="zh-CN" altLang="en-US" sz="2400" u="sng">
                <a:solidFill>
                  <a:schemeClr val="tx1">
                    <a:alpha val="100000"/>
                  </a:schemeClr>
                </a:solidFill>
                <a:latin typeface="仿宋" panose="02010609060101010101" charset="-122"/>
                <a:ea typeface="仿宋" panose="02010609060101010101" charset="-122"/>
                <a:cs typeface="仿宋" panose="02010609060101010101" charset="-122"/>
                <a:sym typeface="+mn-ea"/>
              </a:rPr>
              <a:t>不得减</a:t>
            </a:r>
            <a:r>
              <a:rPr lang="en-US" altLang="zh-CN" sz="2400" u="sng">
                <a:solidFill>
                  <a:schemeClr val="tx1">
                    <a:alpha val="100000"/>
                  </a:schemeClr>
                </a:solidFill>
                <a:latin typeface="仿宋" panose="02010609060101010101" charset="-122"/>
                <a:ea typeface="仿宋" panose="02010609060101010101" charset="-122"/>
                <a:cs typeface="仿宋" panose="02010609060101010101" charset="-122"/>
                <a:sym typeface="+mn-ea"/>
              </a:rPr>
              <a:t>”</a:t>
            </a:r>
            <a:r>
              <a:rPr lang="zh-CN" altLang="en-US" sz="2400" u="sng">
                <a:solidFill>
                  <a:schemeClr val="tx1">
                    <a:alpha val="100000"/>
                  </a:schemeClr>
                </a:solidFill>
                <a:latin typeface="仿宋" panose="02010609060101010101" charset="-122"/>
                <a:ea typeface="仿宋" panose="02010609060101010101" charset="-122"/>
                <a:cs typeface="仿宋" panose="02010609060101010101" charset="-122"/>
                <a:sym typeface="+mn-ea"/>
              </a:rPr>
              <a:t>作标准，就都需要</a:t>
            </a:r>
            <a:r>
              <a:rPr lang="zh-CN" altLang="en-US" sz="2400" u="sng">
                <a:solidFill>
                  <a:srgbClr val="FF0000">
                    <a:alpha val="100000"/>
                  </a:srgbClr>
                </a:solidFill>
                <a:latin typeface="仿宋" panose="02010609060101010101" charset="-122"/>
                <a:ea typeface="仿宋" panose="02010609060101010101" charset="-122"/>
                <a:cs typeface="仿宋" panose="02010609060101010101" charset="-122"/>
                <a:sym typeface="+mn-ea"/>
              </a:rPr>
              <a:t>提练</a:t>
            </a:r>
            <a:r>
              <a:rPr lang="zh-CN" altLang="en-US" sz="2400" u="sng">
                <a:solidFill>
                  <a:schemeClr val="tx1">
                    <a:alpha val="100000"/>
                  </a:schemeClr>
                </a:solidFill>
                <a:latin typeface="仿宋" panose="02010609060101010101" charset="-122"/>
                <a:ea typeface="仿宋" panose="02010609060101010101" charset="-122"/>
                <a:cs typeface="仿宋" panose="02010609060101010101" charset="-122"/>
                <a:sym typeface="+mn-ea"/>
              </a:rPr>
              <a:t>。但是，这功夫，又并不全在下笔时的</a:t>
            </a:r>
            <a:r>
              <a:rPr lang="zh-CN" altLang="en-US" sz="2400" u="sng">
                <a:solidFill>
                  <a:srgbClr val="FF0000">
                    <a:alpha val="100000"/>
                  </a:srgbClr>
                </a:solidFill>
                <a:latin typeface="仿宋" panose="02010609060101010101" charset="-122"/>
                <a:ea typeface="仿宋" panose="02010609060101010101" charset="-122"/>
                <a:cs typeface="仿宋" panose="02010609060101010101" charset="-122"/>
                <a:sym typeface="+mn-ea"/>
              </a:rPr>
              <a:t>字斟句琢</a:t>
            </a:r>
            <a:r>
              <a:rPr lang="zh-CN" altLang="en-US" sz="2400" u="sng">
                <a:solidFill>
                  <a:schemeClr val="tx1">
                    <a:alpha val="100000"/>
                  </a:schemeClr>
                </a:solidFill>
                <a:latin typeface="仿宋" panose="02010609060101010101" charset="-122"/>
                <a:ea typeface="仿宋" panose="02010609060101010101" charset="-122"/>
                <a:cs typeface="仿宋" panose="02010609060101010101" charset="-122"/>
                <a:sym typeface="+mn-ea"/>
              </a:rPr>
              <a:t>。像上面几个例子，我相信作者在写出的时候并没有大费什么苦思苦索的功夫。</a:t>
            </a:r>
            <a:endParaRPr lang="zh-CN" altLang="en-US" sz="2400">
              <a:latin typeface="楷体" panose="02010609060101010101" charset="-122"/>
              <a:ea typeface="楷体" panose="02010609060101010101" charset="-122"/>
              <a:cs typeface="楷体" panose="02010609060101010101" charset="-122"/>
            </a:endParaRPr>
          </a:p>
        </p:txBody>
      </p:sp>
      <p:sp>
        <p:nvSpPr>
          <p:cNvPr id="5" name="文本框 4"/>
          <p:cNvSpPr txBox="1"/>
          <p:nvPr/>
        </p:nvSpPr>
        <p:spPr>
          <a:xfrm>
            <a:off x="6563995" y="848043"/>
            <a:ext cx="5080000" cy="1050290"/>
          </a:xfrm>
          <a:prstGeom prst="rect">
            <a:avLst/>
          </a:prstGeom>
        </p:spPr>
        <p:txBody>
          <a:bodyPr>
            <a:spAutoFit/>
          </a:bodyPr>
          <a:p>
            <a:pPr marL="0" indent="0" algn="just" defTabSz="266700">
              <a:lnSpc>
                <a:spcPct val="130000"/>
              </a:lnSpc>
              <a:spcBef>
                <a:spcPts val="0"/>
              </a:spcBef>
              <a:spcAft>
                <a:spcPts val="0"/>
              </a:spcAft>
            </a:pPr>
            <a:r>
              <a:rPr lang="en-US" altLang="zh-CN" sz="2400">
                <a:latin typeface="宋体" panose="02010600030101010101" pitchFamily="2" charset="-122"/>
                <a:ea typeface="宋体" panose="02010600030101010101" pitchFamily="2" charset="-122"/>
              </a:rPr>
              <a:t>18.</a:t>
            </a:r>
            <a:r>
              <a:rPr lang="zh-CN" altLang="en-US" sz="2400">
                <a:latin typeface="宋体" panose="02010600030101010101" pitchFamily="2" charset="-122"/>
                <a:ea typeface="宋体" panose="02010600030101010101" pitchFamily="2" charset="-122"/>
              </a:rPr>
              <a:t>（</a:t>
            </a:r>
            <a:r>
              <a:rPr lang="en-US" altLang="zh-CN" sz="2400">
                <a:latin typeface="宋体" panose="02010600030101010101" pitchFamily="2" charset="-122"/>
                <a:ea typeface="宋体" panose="02010600030101010101" pitchFamily="2" charset="-122"/>
              </a:rPr>
              <a:t>2</a:t>
            </a:r>
            <a:r>
              <a:rPr lang="zh-CN" altLang="en-US" sz="2400">
                <a:latin typeface="宋体" panose="02010600030101010101" pitchFamily="2" charset="-122"/>
                <a:ea typeface="宋体" panose="02010600030101010101" pitchFamily="2" charset="-122"/>
              </a:rPr>
              <a:t>）文中划线处有两个错别字，请找出并加以改正。（</a:t>
            </a:r>
            <a:r>
              <a:rPr lang="en-US" altLang="zh-CN" sz="2400">
                <a:latin typeface="宋体" panose="02010600030101010101" pitchFamily="2" charset="-122"/>
                <a:ea typeface="宋体" panose="02010600030101010101" pitchFamily="2" charset="-122"/>
              </a:rPr>
              <a:t>2</a:t>
            </a:r>
            <a:r>
              <a:rPr lang="zh-CN" altLang="en-US" sz="2400">
                <a:latin typeface="宋体" panose="02010600030101010101" pitchFamily="2" charset="-122"/>
                <a:ea typeface="宋体" panose="02010600030101010101" pitchFamily="2" charset="-122"/>
              </a:rPr>
              <a:t>分）</a:t>
            </a:r>
            <a:endParaRPr lang="zh-CN" altLang="en-US" sz="2400">
              <a:latin typeface="宋体" panose="02010600030101010101" pitchFamily="2" charset="-122"/>
              <a:ea typeface="宋体" panose="02010600030101010101" pitchFamily="2" charset="-122"/>
            </a:endParaRPr>
          </a:p>
        </p:txBody>
      </p:sp>
      <p:sp>
        <p:nvSpPr>
          <p:cNvPr id="10" name="文本框 9"/>
          <p:cNvSpPr txBox="1"/>
          <p:nvPr/>
        </p:nvSpPr>
        <p:spPr>
          <a:xfrm>
            <a:off x="6463030" y="2899410"/>
            <a:ext cx="1967230" cy="422275"/>
          </a:xfrm>
          <a:prstGeom prst="rect">
            <a:avLst/>
          </a:prstGeom>
          <a:noFill/>
        </p:spPr>
        <p:txBody>
          <a:bodyPr wrap="square" rtlCol="0" anchor="t">
            <a:noAutofit/>
          </a:bodyPr>
          <a:p>
            <a:pPr lvl="0" algn="l">
              <a:lnSpc>
                <a:spcPts val="3140"/>
              </a:lnSpc>
              <a:buClrTx/>
              <a:buSzTx/>
              <a:buFontTx/>
            </a:pPr>
            <a:r>
              <a:rPr lang="zh-CN" sz="2400">
                <a:solidFill>
                  <a:srgbClr val="002060"/>
                </a:solidFill>
                <a:latin typeface="黑体" panose="02010609060101010101" charset="-122"/>
                <a:ea typeface="黑体" panose="02010609060101010101" charset="-122"/>
                <a:sym typeface="+mn-ea"/>
              </a:rPr>
              <a:t>【</a:t>
            </a:r>
            <a:r>
              <a:rPr lang="zh-CN" sz="2400">
                <a:solidFill>
                  <a:srgbClr val="002060"/>
                </a:solidFill>
                <a:latin typeface="黑体" panose="02010609060101010101" charset="-122"/>
                <a:ea typeface="黑体" panose="02010609060101010101" charset="-122"/>
                <a:sym typeface="+mn-ea"/>
              </a:rPr>
              <a:t>考查目标】</a:t>
            </a:r>
            <a:r>
              <a:rPr lang="zh-CN" sz="2400">
                <a:solidFill>
                  <a:srgbClr val="002060"/>
                </a:solidFill>
                <a:latin typeface="黑体" panose="02010609060101010101" charset="-122"/>
                <a:ea typeface="黑体" panose="02010609060101010101" charset="-122"/>
                <a:sym typeface="+mn-ea"/>
              </a:rPr>
              <a:t> </a:t>
            </a:r>
            <a:r>
              <a:rPr lang="zh-CN" sz="2400">
                <a:solidFill>
                  <a:srgbClr val="002060"/>
                </a:solidFill>
                <a:latin typeface="黑体" panose="02010609060101010101" charset="-122"/>
                <a:ea typeface="黑体" panose="02010609060101010101" charset="-122"/>
                <a:sym typeface="+mn-ea"/>
              </a:rPr>
              <a:t> </a:t>
            </a:r>
            <a:endParaRPr lang="zh-CN" sz="2400">
              <a:solidFill>
                <a:srgbClr val="002060"/>
              </a:solidFill>
              <a:latin typeface="黑体" panose="02010609060101010101" charset="-122"/>
              <a:ea typeface="黑体" panose="02010609060101010101" charset="-122"/>
              <a:sym typeface="+mn-ea"/>
            </a:endParaRPr>
          </a:p>
        </p:txBody>
      </p:sp>
      <p:sp>
        <p:nvSpPr>
          <p:cNvPr id="19" name="文本框 18"/>
          <p:cNvSpPr txBox="1"/>
          <p:nvPr/>
        </p:nvSpPr>
        <p:spPr>
          <a:xfrm>
            <a:off x="8350885" y="2880360"/>
            <a:ext cx="3597910" cy="768350"/>
          </a:xfrm>
          <a:prstGeom prst="rect">
            <a:avLst/>
          </a:prstGeom>
          <a:noFill/>
          <a:ln w="9525">
            <a:noFill/>
          </a:ln>
        </p:spPr>
        <p:txBody>
          <a:bodyPr wrap="square">
            <a:spAutoFit/>
          </a:bodyPr>
          <a:p>
            <a:pPr indent="0"/>
            <a:r>
              <a:rPr lang="zh-CN" sz="2200" b="1">
                <a:gradFill>
                  <a:gsLst>
                    <a:gs pos="0">
                      <a:srgbClr val="012D86"/>
                    </a:gs>
                    <a:gs pos="100000">
                      <a:srgbClr val="0E2557"/>
                    </a:gs>
                  </a:gsLst>
                  <a:lin scaled="0"/>
                </a:gradFill>
                <a:effectLst>
                  <a:outerShdw blurRad="38100" dist="38100" dir="2700000" algn="tl">
                    <a:srgbClr val="000000">
                      <a:alpha val="43137"/>
                    </a:srgbClr>
                  </a:outerShdw>
                </a:effectLst>
                <a:latin typeface="仿宋" panose="02010609060101010101" charset="-122"/>
                <a:ea typeface="仿宋" panose="02010609060101010101" charset="-122"/>
              </a:rPr>
              <a:t>本题主要</a:t>
            </a:r>
            <a:r>
              <a:rPr lang="zh-CN" altLang="en-US" sz="2200" b="1">
                <a:gradFill>
                  <a:gsLst>
                    <a:gs pos="0">
                      <a:srgbClr val="012D86"/>
                    </a:gs>
                    <a:gs pos="100000">
                      <a:srgbClr val="0E2557"/>
                    </a:gs>
                  </a:gsLst>
                  <a:lin scaled="0"/>
                </a:gradFill>
                <a:effectLst>
                  <a:outerShdw blurRad="38100" dist="38100" dir="2700000" algn="tl">
                    <a:srgbClr val="000000">
                      <a:alpha val="43137"/>
                    </a:srgbClr>
                  </a:outerShdw>
                </a:effectLst>
                <a:latin typeface="仿宋" panose="02010609060101010101" charset="-122"/>
                <a:ea typeface="仿宋" panose="02010609060101010101" charset="-122"/>
              </a:rPr>
              <a:t>考查规范书写</a:t>
            </a:r>
            <a:r>
              <a:rPr lang="en-US" altLang="zh-CN" sz="2200" b="1">
                <a:gradFill>
                  <a:gsLst>
                    <a:gs pos="0">
                      <a:srgbClr val="012D86"/>
                    </a:gs>
                    <a:gs pos="100000">
                      <a:srgbClr val="0E2557"/>
                    </a:gs>
                  </a:gsLst>
                  <a:lin scaled="0"/>
                </a:gradFill>
                <a:effectLst>
                  <a:outerShdw blurRad="38100" dist="38100" dir="2700000" algn="tl">
                    <a:srgbClr val="000000">
                      <a:alpha val="43137"/>
                    </a:srgbClr>
                  </a:outerShdw>
                </a:effectLst>
                <a:latin typeface="仿宋" panose="02010609060101010101" charset="-122"/>
                <a:ea typeface="仿宋" panose="02010609060101010101" charset="-122"/>
              </a:rPr>
              <a:t>——</a:t>
            </a:r>
            <a:r>
              <a:rPr lang="zh-CN" altLang="en-US" sz="2200" b="1">
                <a:gradFill>
                  <a:gsLst>
                    <a:gs pos="0">
                      <a:srgbClr val="012D86"/>
                    </a:gs>
                    <a:gs pos="100000">
                      <a:srgbClr val="0E2557"/>
                    </a:gs>
                  </a:gsLst>
                  <a:lin scaled="0"/>
                </a:gradFill>
                <a:effectLst>
                  <a:outerShdw blurRad="38100" dist="38100" dir="2700000" algn="tl">
                    <a:srgbClr val="000000">
                      <a:alpha val="43137"/>
                    </a:srgbClr>
                  </a:outerShdw>
                </a:effectLst>
                <a:latin typeface="仿宋" panose="02010609060101010101" charset="-122"/>
                <a:ea typeface="仿宋" panose="02010609060101010101" charset="-122"/>
              </a:rPr>
              <a:t>识别并修改错别字</a:t>
            </a:r>
            <a:r>
              <a:rPr lang="zh-CN" sz="2200" b="1">
                <a:gradFill>
                  <a:gsLst>
                    <a:gs pos="0">
                      <a:srgbClr val="012D86"/>
                    </a:gs>
                    <a:gs pos="100000">
                      <a:srgbClr val="0E2557"/>
                    </a:gs>
                  </a:gsLst>
                  <a:lin scaled="0"/>
                </a:gradFill>
                <a:effectLst>
                  <a:outerShdw blurRad="38100" dist="38100" dir="2700000" algn="tl">
                    <a:srgbClr val="000000">
                      <a:alpha val="43137"/>
                    </a:srgbClr>
                  </a:outerShdw>
                </a:effectLst>
                <a:latin typeface="仿宋" panose="02010609060101010101" charset="-122"/>
                <a:ea typeface="仿宋" panose="02010609060101010101" charset="-122"/>
              </a:rPr>
              <a:t>。</a:t>
            </a:r>
            <a:endParaRPr lang="zh-CN" altLang="en-US" sz="2200" b="1">
              <a:gradFill>
                <a:gsLst>
                  <a:gs pos="0">
                    <a:srgbClr val="012D86"/>
                  </a:gs>
                  <a:gs pos="100000">
                    <a:srgbClr val="0E2557"/>
                  </a:gs>
                </a:gsLst>
                <a:lin scaled="0"/>
              </a:gradFill>
              <a:effectLst>
                <a:outerShdw blurRad="38100" dist="38100" dir="2700000" algn="tl">
                  <a:srgbClr val="000000">
                    <a:alpha val="43137"/>
                  </a:srgbClr>
                </a:outerShdw>
              </a:effectLst>
              <a:latin typeface="仿宋" panose="02010609060101010101" charset="-122"/>
              <a:ea typeface="仿宋" panose="02010609060101010101" charset="-122"/>
            </a:endParaRPr>
          </a:p>
        </p:txBody>
      </p:sp>
      <p:sp>
        <p:nvSpPr>
          <p:cNvPr id="11" name="文本框 10"/>
          <p:cNvSpPr txBox="1"/>
          <p:nvPr/>
        </p:nvSpPr>
        <p:spPr>
          <a:xfrm>
            <a:off x="8245475" y="3870960"/>
            <a:ext cx="3802380" cy="1198880"/>
          </a:xfrm>
          <a:prstGeom prst="rect">
            <a:avLst/>
          </a:prstGeom>
        </p:spPr>
        <p:txBody>
          <a:bodyPr wrap="square">
            <a:spAutoFit/>
          </a:bodyPr>
          <a:p>
            <a:pPr indent="0" algn="l" defTabSz="266700" eaLnBrk="0" fontAlgn="base">
              <a:lnSpc>
                <a:spcPct val="100000"/>
              </a:lnSpc>
              <a:spcBef>
                <a:spcPts val="0"/>
              </a:spcBef>
              <a:spcAft>
                <a:spcPts val="0"/>
              </a:spcAft>
            </a:pPr>
            <a:r>
              <a:rPr lang="en-US" altLang="zh-CN" sz="2400">
                <a:solidFill>
                  <a:srgbClr val="FF0000"/>
                </a:solidFill>
                <a:latin typeface="楷体" panose="02010609060101010101" charset="-122"/>
                <a:ea typeface="楷体" panose="02010609060101010101" charset="-122"/>
                <a:cs typeface="楷体" panose="02010609060101010101" charset="-122"/>
              </a:rPr>
              <a:t>“</a:t>
            </a:r>
            <a:r>
              <a:rPr lang="zh-CN" altLang="en-US" sz="2400">
                <a:solidFill>
                  <a:srgbClr val="FF0000"/>
                </a:solidFill>
                <a:latin typeface="楷体" panose="02010609060101010101" charset="-122"/>
                <a:ea typeface="楷体" panose="02010609060101010101" charset="-122"/>
                <a:cs typeface="楷体" panose="02010609060101010101" charset="-122"/>
              </a:rPr>
              <a:t>提练</a:t>
            </a:r>
            <a:r>
              <a:rPr lang="en-US" altLang="zh-CN" sz="2400">
                <a:solidFill>
                  <a:srgbClr val="FF0000"/>
                </a:solidFill>
                <a:latin typeface="楷体" panose="02010609060101010101" charset="-122"/>
                <a:ea typeface="楷体" panose="02010609060101010101" charset="-122"/>
                <a:cs typeface="楷体" panose="02010609060101010101" charset="-122"/>
              </a:rPr>
              <a:t>”</a:t>
            </a:r>
            <a:r>
              <a:rPr lang="zh-CN" altLang="en-US" sz="2400">
                <a:solidFill>
                  <a:srgbClr val="FF0000"/>
                </a:solidFill>
                <a:latin typeface="楷体" panose="02010609060101010101" charset="-122"/>
                <a:ea typeface="楷体" panose="02010609060101010101" charset="-122"/>
                <a:cs typeface="楷体" panose="02010609060101010101" charset="-122"/>
              </a:rPr>
              <a:t>改为</a:t>
            </a:r>
            <a:r>
              <a:rPr lang="en-US" altLang="zh-CN" sz="2400">
                <a:solidFill>
                  <a:srgbClr val="FF0000"/>
                </a:solidFill>
                <a:latin typeface="楷体" panose="02010609060101010101" charset="-122"/>
                <a:ea typeface="楷体" panose="02010609060101010101" charset="-122"/>
                <a:cs typeface="楷体" panose="02010609060101010101" charset="-122"/>
              </a:rPr>
              <a:t>“</a:t>
            </a:r>
            <a:r>
              <a:rPr lang="zh-CN" altLang="en-US" sz="2400">
                <a:solidFill>
                  <a:srgbClr val="FF0000"/>
                </a:solidFill>
                <a:latin typeface="楷体" panose="02010609060101010101" charset="-122"/>
                <a:ea typeface="楷体" panose="02010609060101010101" charset="-122"/>
                <a:cs typeface="楷体" panose="02010609060101010101" charset="-122"/>
              </a:rPr>
              <a:t>提炼</a:t>
            </a:r>
            <a:r>
              <a:rPr lang="en-US" altLang="zh-CN" sz="2400">
                <a:solidFill>
                  <a:srgbClr val="FF0000"/>
                </a:solidFill>
                <a:latin typeface="楷体" panose="02010609060101010101" charset="-122"/>
                <a:ea typeface="楷体" panose="02010609060101010101" charset="-122"/>
                <a:cs typeface="楷体" panose="02010609060101010101" charset="-122"/>
              </a:rPr>
              <a:t>”</a:t>
            </a:r>
            <a:r>
              <a:rPr lang="zh-CN" altLang="en-US" sz="2400">
                <a:solidFill>
                  <a:srgbClr val="FF0000"/>
                </a:solidFill>
                <a:latin typeface="楷体" panose="02010609060101010101" charset="-122"/>
                <a:ea typeface="楷体" panose="02010609060101010101" charset="-122"/>
                <a:cs typeface="楷体" panose="02010609060101010101" charset="-122"/>
              </a:rPr>
              <a:t>；</a:t>
            </a:r>
            <a:endParaRPr lang="zh-CN" altLang="en-US" sz="2400">
              <a:solidFill>
                <a:srgbClr val="FF0000"/>
              </a:solidFill>
              <a:latin typeface="楷体" panose="02010609060101010101" charset="-122"/>
              <a:ea typeface="楷体" panose="02010609060101010101" charset="-122"/>
              <a:cs typeface="楷体" panose="02010609060101010101" charset="-122"/>
            </a:endParaRPr>
          </a:p>
          <a:p>
            <a:pPr indent="0" algn="l" defTabSz="266700" eaLnBrk="0" fontAlgn="base">
              <a:lnSpc>
                <a:spcPct val="100000"/>
              </a:lnSpc>
              <a:spcBef>
                <a:spcPts val="0"/>
              </a:spcBef>
              <a:spcAft>
                <a:spcPts val="0"/>
              </a:spcAft>
            </a:pPr>
            <a:r>
              <a:rPr lang="en-US" altLang="zh-CN" sz="2400">
                <a:solidFill>
                  <a:srgbClr val="FF0000"/>
                </a:solidFill>
                <a:latin typeface="楷体" panose="02010609060101010101" charset="-122"/>
                <a:ea typeface="楷体" panose="02010609060101010101" charset="-122"/>
                <a:cs typeface="楷体" panose="02010609060101010101" charset="-122"/>
              </a:rPr>
              <a:t>“</a:t>
            </a:r>
            <a:r>
              <a:rPr lang="zh-CN" altLang="en-US" sz="2400">
                <a:solidFill>
                  <a:srgbClr val="FF0000"/>
                </a:solidFill>
                <a:latin typeface="楷体" panose="02010609060101010101" charset="-122"/>
                <a:ea typeface="楷体" panose="02010609060101010101" charset="-122"/>
                <a:cs typeface="楷体" panose="02010609060101010101" charset="-122"/>
              </a:rPr>
              <a:t>字斟句琢</a:t>
            </a:r>
            <a:r>
              <a:rPr lang="en-US" altLang="zh-CN" sz="2400">
                <a:solidFill>
                  <a:srgbClr val="FF0000"/>
                </a:solidFill>
                <a:latin typeface="楷体" panose="02010609060101010101" charset="-122"/>
                <a:ea typeface="楷体" panose="02010609060101010101" charset="-122"/>
                <a:cs typeface="楷体" panose="02010609060101010101" charset="-122"/>
              </a:rPr>
              <a:t>”</a:t>
            </a:r>
            <a:r>
              <a:rPr lang="zh-CN" altLang="en-US" sz="2400">
                <a:solidFill>
                  <a:srgbClr val="FF0000"/>
                </a:solidFill>
                <a:latin typeface="楷体" panose="02010609060101010101" charset="-122"/>
                <a:ea typeface="楷体" panose="02010609060101010101" charset="-122"/>
                <a:cs typeface="楷体" panose="02010609060101010101" charset="-122"/>
              </a:rPr>
              <a:t>改为</a:t>
            </a:r>
            <a:r>
              <a:rPr lang="en-US" altLang="zh-CN" sz="2400">
                <a:solidFill>
                  <a:srgbClr val="FF0000"/>
                </a:solidFill>
                <a:latin typeface="楷体" panose="02010609060101010101" charset="-122"/>
                <a:ea typeface="楷体" panose="02010609060101010101" charset="-122"/>
                <a:cs typeface="楷体" panose="02010609060101010101" charset="-122"/>
              </a:rPr>
              <a:t>“</a:t>
            </a:r>
            <a:r>
              <a:rPr lang="zh-CN" altLang="en-US" sz="2400">
                <a:solidFill>
                  <a:srgbClr val="FF0000"/>
                </a:solidFill>
                <a:latin typeface="楷体" panose="02010609060101010101" charset="-122"/>
                <a:ea typeface="楷体" panose="02010609060101010101" charset="-122"/>
                <a:cs typeface="楷体" panose="02010609060101010101" charset="-122"/>
              </a:rPr>
              <a:t>字斟句酌</a:t>
            </a:r>
            <a:r>
              <a:rPr lang="en-US" altLang="zh-CN" sz="2400">
                <a:solidFill>
                  <a:srgbClr val="FF0000"/>
                </a:solidFill>
                <a:latin typeface="楷体" panose="02010609060101010101" charset="-122"/>
                <a:ea typeface="楷体" panose="02010609060101010101" charset="-122"/>
                <a:cs typeface="楷体" panose="02010609060101010101" charset="-122"/>
              </a:rPr>
              <a:t>”</a:t>
            </a:r>
            <a:endParaRPr lang="zh-CN" altLang="en-US" sz="2400">
              <a:solidFill>
                <a:srgbClr val="FF0000"/>
              </a:solidFill>
              <a:latin typeface="楷体" panose="02010609060101010101" charset="-122"/>
              <a:ea typeface="楷体" panose="02010609060101010101" charset="-122"/>
              <a:cs typeface="楷体" panose="02010609060101010101" charset="-122"/>
            </a:endParaRPr>
          </a:p>
        </p:txBody>
      </p:sp>
      <p:sp>
        <p:nvSpPr>
          <p:cNvPr id="12" name="文本框 11"/>
          <p:cNvSpPr txBox="1"/>
          <p:nvPr/>
        </p:nvSpPr>
        <p:spPr>
          <a:xfrm>
            <a:off x="6563995" y="5759450"/>
            <a:ext cx="5385435" cy="1014730"/>
          </a:xfrm>
          <a:prstGeom prst="rect">
            <a:avLst/>
          </a:prstGeom>
        </p:spPr>
        <p:txBody>
          <a:bodyPr wrap="square">
            <a:spAutoFit/>
          </a:bodyPr>
          <a:p>
            <a:pPr marL="0" indent="0" algn="just" defTabSz="266700">
              <a:spcBef>
                <a:spcPct val="0"/>
              </a:spcBef>
              <a:spcAft>
                <a:spcPct val="0"/>
              </a:spcAft>
            </a:pPr>
            <a:r>
              <a:rPr lang="zh-CN" altLang="en-US" sz="2000" i="0">
                <a:latin typeface="仿宋" panose="02010609060101010101" charset="-122"/>
                <a:ea typeface="仿宋" panose="02010609060101010101" charset="-122"/>
              </a:rPr>
              <a:t>有效引导信息时代下的当下中小学生书写姿势不标准、笔画笔顺不规范的不良现象，更有利于纠正非纸笔化书写导致书写能力弱化的现象。</a:t>
            </a:r>
            <a:endParaRPr lang="zh-CN" altLang="en-US" sz="2000" i="0">
              <a:latin typeface="仿宋" panose="02010609060101010101" charset="-122"/>
              <a:ea typeface="仿宋" panose="0201060906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strips(downLef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heckerboard(across)">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linds(horizontal)">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7"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0" fill="hold"/>
                                        <p:tgtEl>
                                          <p:spTgt spid="11"/>
                                        </p:tgtEl>
                                        <p:attrNameLst>
                                          <p:attrName>ppt_x</p:attrName>
                                        </p:attrNameLst>
                                      </p:cBhvr>
                                      <p:tavLst>
                                        <p:tav tm="0">
                                          <p:val>
                                            <p:strVal val="#ppt_x"/>
                                          </p:val>
                                        </p:tav>
                                        <p:tav tm="100000">
                                          <p:val>
                                            <p:strVal val="#ppt_x"/>
                                          </p:val>
                                        </p:tav>
                                      </p:tavLst>
                                    </p:anim>
                                    <p:anim calcmode="lin" valueType="num">
                                      <p:cBhvr additive="base">
                                        <p:cTn id="50" dur="5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7"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0" fill="hold"/>
                                        <p:tgtEl>
                                          <p:spTgt spid="15"/>
                                        </p:tgtEl>
                                        <p:attrNameLst>
                                          <p:attrName>ppt_x</p:attrName>
                                        </p:attrNameLst>
                                      </p:cBhvr>
                                      <p:tavLst>
                                        <p:tav tm="0">
                                          <p:val>
                                            <p:strVal val="#ppt_x"/>
                                          </p:val>
                                        </p:tav>
                                        <p:tav tm="100000">
                                          <p:val>
                                            <p:strVal val="#ppt_x"/>
                                          </p:val>
                                        </p:tav>
                                      </p:tavLst>
                                    </p:anim>
                                    <p:anim calcmode="lin" valueType="num">
                                      <p:cBhvr additive="base">
                                        <p:cTn id="56" dur="5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8" presetClass="entr" presetSubtype="16"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diamond(in)">
                                      <p:cBhvr>
                                        <p:cTn id="6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9" grpId="0" animBg="1"/>
      <p:bldP spid="29" grpId="1" animBg="1"/>
      <p:bldP spid="2" grpId="0"/>
      <p:bldP spid="2" grpId="1"/>
      <p:bldP spid="8" grpId="0" animBg="1"/>
      <p:bldP spid="8" grpId="1" animBg="1"/>
      <p:bldP spid="5" grpId="0"/>
      <p:bldP spid="5" grpId="1"/>
      <p:bldP spid="9" grpId="0" animBg="1"/>
      <p:bldP spid="9" grpId="1" animBg="1"/>
      <p:bldP spid="10" grpId="0"/>
      <p:bldP spid="10" grpId="1"/>
      <p:bldP spid="19" grpId="0"/>
      <p:bldP spid="19" grpId="1"/>
      <p:bldP spid="14" grpId="0"/>
      <p:bldP spid="14" grpId="1"/>
      <p:bldP spid="11" grpId="0"/>
      <p:bldP spid="11" grpId="1"/>
      <p:bldP spid="15" grpId="0"/>
      <p:bldP spid="15" grpId="1"/>
      <p:bldP spid="12" grpId="0"/>
      <p:bldP spid="12" grpId="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135890" y="492760"/>
            <a:ext cx="6080760" cy="6290310"/>
          </a:xfrm>
          <a:prstGeom prst="rect">
            <a:avLst/>
          </a:prstGeom>
          <a:ln w="12700" cmpd="sng">
            <a:solidFill>
              <a:srgbClr val="002060"/>
            </a:solidFill>
            <a:prstDash val="solid"/>
          </a:ln>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rtlCol="0" anchor="ctr"/>
          <a:p>
            <a:pPr algn="ctr"/>
            <a:endParaRPr lang="zh-CN" altLang="en-US"/>
          </a:p>
        </p:txBody>
      </p:sp>
      <p:sp>
        <p:nvSpPr>
          <p:cNvPr id="29" name="文本框 28"/>
          <p:cNvSpPr txBox="1"/>
          <p:nvPr/>
        </p:nvSpPr>
        <p:spPr>
          <a:xfrm>
            <a:off x="563245" y="318135"/>
            <a:ext cx="780415" cy="337185"/>
          </a:xfrm>
          <a:prstGeom prst="rect">
            <a:avLst/>
          </a:prstGeom>
          <a:solidFill>
            <a:schemeClr val="tx2">
              <a:lumMod val="25000"/>
              <a:lumOff val="75000"/>
            </a:schemeClr>
          </a:solidFill>
        </p:spPr>
        <p:txBody>
          <a:bodyPr wrap="square" rtlCol="0">
            <a:spAutoFit/>
          </a:bodyPr>
          <a:p>
            <a:r>
              <a:rPr lang="zh-CN" altLang="en-US" sz="1600" noProof="0" dirty="0">
                <a:solidFill>
                  <a:srgbClr val="152340"/>
                </a:solidFill>
                <a:latin typeface="汉仪雅酷黑 65W" panose="020B0604020202020204" charset="-122"/>
                <a:ea typeface="汉仪雅酷黑 65W" panose="020B0604020202020204" charset="-122"/>
                <a:cs typeface="思源黑体 CN Light" charset="-122"/>
                <a:sym typeface="方正悠黑体" charset="-122"/>
              </a:rPr>
              <a:t>文</a:t>
            </a:r>
            <a:r>
              <a:rPr lang="en-US" altLang="zh-CN" sz="1600" noProof="0" dirty="0">
                <a:solidFill>
                  <a:srgbClr val="152340"/>
                </a:solidFill>
                <a:latin typeface="汉仪雅酷黑 65W" panose="020B0604020202020204" charset="-122"/>
                <a:ea typeface="汉仪雅酷黑 65W" panose="020B0604020202020204" charset="-122"/>
                <a:cs typeface="思源黑体 CN Light" charset="-122"/>
                <a:sym typeface="方正悠黑体"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charset="-122"/>
                <a:sym typeface="方正悠黑体" charset="-122"/>
              </a:rPr>
              <a:t>本</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charset="-122"/>
              <a:sym typeface="方正悠黑体" charset="-122"/>
            </a:endParaRPr>
          </a:p>
        </p:txBody>
      </p:sp>
      <p:sp>
        <p:nvSpPr>
          <p:cNvPr id="1050754" name="矩形 6"/>
          <p:cNvSpPr/>
          <p:nvPr>
            <p:custDataLst>
              <p:tags r:id="rId2"/>
            </p:custDataLst>
          </p:nvPr>
        </p:nvSpPr>
        <p:spPr>
          <a:xfrm>
            <a:off x="6382385" y="492760"/>
            <a:ext cx="5665470" cy="1544320"/>
          </a:xfrm>
          <a:prstGeom prst="rect">
            <a:avLst/>
          </a:prstGeom>
          <a:ln w="12700" cmpd="sng">
            <a:solidFill>
              <a:srgbClr val="002060"/>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nvSpPr>
        <p:spPr>
          <a:xfrm>
            <a:off x="6563995" y="368300"/>
            <a:ext cx="824865" cy="337185"/>
          </a:xfrm>
          <a:prstGeom prst="rect">
            <a:avLst/>
          </a:prstGeom>
          <a:solidFill>
            <a:schemeClr val="tx2">
              <a:lumMod val="25000"/>
              <a:lumOff val="75000"/>
            </a:schemeClr>
          </a:solidFill>
        </p:spPr>
        <p:txBody>
          <a:bodyPr wrap="square" rtlCol="0">
            <a:spAutoFit/>
          </a:bodyPr>
          <a:p>
            <a:pPr algn="ctr"/>
            <a:r>
              <a:rPr lang="zh-CN" altLang="en-US" sz="1600" noProof="0" dirty="0">
                <a:solidFill>
                  <a:srgbClr val="152340"/>
                </a:solidFill>
                <a:latin typeface="汉仪雅酷黑 65W" panose="020B0604020202020204" charset="-122"/>
                <a:ea typeface="汉仪雅酷黑 65W" panose="020B0604020202020204" charset="-122"/>
                <a:cs typeface="思源黑体 CN Light" charset="-122"/>
                <a:sym typeface="方正悠黑体" charset="-122"/>
              </a:rPr>
              <a:t>主观题</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charset="-122"/>
              <a:sym typeface="方正悠黑体" charset="-122"/>
            </a:endParaRPr>
          </a:p>
        </p:txBody>
      </p:sp>
      <p:sp>
        <p:nvSpPr>
          <p:cNvPr id="52" name="矩形 51"/>
          <p:cNvSpPr/>
          <p:nvPr/>
        </p:nvSpPr>
        <p:spPr>
          <a:xfrm>
            <a:off x="64135" y="71755"/>
            <a:ext cx="425450" cy="113665"/>
          </a:xfrm>
          <a:prstGeom prst="rect">
            <a:avLst/>
          </a:prstGeom>
          <a:solidFill>
            <a:srgbClr val="264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 name="直接连接符 2"/>
          <p:cNvCxnSpPr/>
          <p:nvPr/>
        </p:nvCxnSpPr>
        <p:spPr>
          <a:xfrm>
            <a:off x="64135" y="285115"/>
            <a:ext cx="424180" cy="0"/>
          </a:xfrm>
          <a:prstGeom prst="line">
            <a:avLst/>
          </a:prstGeom>
          <a:ln w="15875">
            <a:solidFill>
              <a:srgbClr val="26476A"/>
            </a:solidFill>
          </a:ln>
        </p:spPr>
        <p:style>
          <a:lnRef idx="1">
            <a:schemeClr val="accent1"/>
          </a:lnRef>
          <a:fillRef idx="0">
            <a:schemeClr val="accent1"/>
          </a:fillRef>
          <a:effectRef idx="0">
            <a:schemeClr val="accent1"/>
          </a:effectRef>
          <a:fontRef idx="minor">
            <a:schemeClr val="tx1"/>
          </a:fontRef>
        </p:style>
      </p:cxnSp>
      <p:sp>
        <p:nvSpPr>
          <p:cNvPr id="6" name="矩形 6"/>
          <p:cNvSpPr/>
          <p:nvPr>
            <p:custDataLst>
              <p:tags r:id="rId3"/>
            </p:custDataLst>
          </p:nvPr>
        </p:nvSpPr>
        <p:spPr>
          <a:xfrm>
            <a:off x="6382385" y="2661285"/>
            <a:ext cx="5665470" cy="4121150"/>
          </a:xfrm>
          <a:prstGeom prst="rect">
            <a:avLst/>
          </a:prstGeom>
          <a:noFill/>
          <a:ln w="12700" cmpd="sng">
            <a:solidFill>
              <a:srgbClr val="002060"/>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9" name="文本框 8"/>
          <p:cNvSpPr txBox="1"/>
          <p:nvPr>
            <p:custDataLst>
              <p:tags r:id="rId4"/>
            </p:custDataLst>
          </p:nvPr>
        </p:nvSpPr>
        <p:spPr>
          <a:xfrm>
            <a:off x="6463030" y="2555875"/>
            <a:ext cx="1027430" cy="355600"/>
          </a:xfrm>
          <a:prstGeom prst="rect">
            <a:avLst/>
          </a:prstGeom>
          <a:solidFill>
            <a:schemeClr val="tx2">
              <a:lumMod val="25000"/>
              <a:lumOff val="75000"/>
            </a:schemeClr>
          </a:solidFill>
        </p:spPr>
        <p:txBody>
          <a:bodyPr wrap="square" rtlCol="0">
            <a:noAutofit/>
          </a:bodyPr>
          <a:p>
            <a:pPr algn="ctr"/>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试题分析</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endParaRPr>
          </a:p>
        </p:txBody>
      </p:sp>
      <p:sp>
        <p:nvSpPr>
          <p:cNvPr id="14" name="文本框 13"/>
          <p:cNvSpPr txBox="1"/>
          <p:nvPr/>
        </p:nvSpPr>
        <p:spPr>
          <a:xfrm>
            <a:off x="6463030" y="4043680"/>
            <a:ext cx="4098925" cy="875665"/>
          </a:xfrm>
          <a:prstGeom prst="rect">
            <a:avLst/>
          </a:prstGeom>
          <a:noFill/>
          <a:ln w="9525">
            <a:noFill/>
          </a:ln>
        </p:spPr>
        <p:txBody>
          <a:bodyPr wrap="square">
            <a:noAutofit/>
          </a:bodyPr>
          <a:p>
            <a:pPr indent="0" fontAlgn="auto">
              <a:lnSpc>
                <a:spcPts val="3040"/>
              </a:lnSpc>
            </a:pPr>
            <a:r>
              <a:rPr lang="zh-CN" sz="2400" b="0">
                <a:solidFill>
                  <a:srgbClr val="002060"/>
                </a:solidFill>
                <a:ea typeface="黑体" panose="02010609060101010101" charset="-122"/>
              </a:rPr>
              <a:t>【参考答案】</a:t>
            </a:r>
            <a:endParaRPr lang="zh-CN" sz="2400" b="0">
              <a:solidFill>
                <a:srgbClr val="002060"/>
              </a:solidFill>
              <a:ea typeface="黑体" panose="02010609060101010101" charset="-122"/>
            </a:endParaRPr>
          </a:p>
          <a:p>
            <a:pPr indent="0" fontAlgn="auto">
              <a:lnSpc>
                <a:spcPts val="3040"/>
              </a:lnSpc>
            </a:pPr>
            <a:endParaRPr lang="zh-CN" altLang="en-US" sz="2400" b="0">
              <a:solidFill>
                <a:srgbClr val="002060"/>
              </a:solidFill>
              <a:latin typeface="楷体" panose="02010609060101010101" charset="-122"/>
              <a:ea typeface="黑体" panose="02010609060101010101" charset="-122"/>
              <a:cs typeface="楷体" panose="02010609060101010101" charset="-122"/>
            </a:endParaRPr>
          </a:p>
        </p:txBody>
      </p:sp>
      <p:sp>
        <p:nvSpPr>
          <p:cNvPr id="15" name="文本框 14"/>
          <p:cNvSpPr txBox="1"/>
          <p:nvPr/>
        </p:nvSpPr>
        <p:spPr>
          <a:xfrm>
            <a:off x="6492240" y="5281295"/>
            <a:ext cx="3268980" cy="834390"/>
          </a:xfrm>
          <a:prstGeom prst="rect">
            <a:avLst/>
          </a:prstGeom>
          <a:noFill/>
          <a:ln w="9525">
            <a:noFill/>
          </a:ln>
        </p:spPr>
        <p:txBody>
          <a:bodyPr wrap="square">
            <a:noAutofit/>
          </a:bodyPr>
          <a:p>
            <a:pPr indent="0" fontAlgn="auto">
              <a:lnSpc>
                <a:spcPts val="3040"/>
              </a:lnSpc>
            </a:pPr>
            <a:r>
              <a:rPr lang="zh-CN" sz="2400" b="0">
                <a:solidFill>
                  <a:srgbClr val="002060"/>
                </a:solidFill>
                <a:ea typeface="黑体" panose="02010609060101010101" charset="-122"/>
              </a:rPr>
              <a:t>【试题亮点】</a:t>
            </a:r>
            <a:endParaRPr lang="zh-CN" altLang="en-US" sz="2400" b="0">
              <a:solidFill>
                <a:srgbClr val="002060"/>
              </a:solidFill>
              <a:latin typeface="楷体" panose="02010609060101010101" charset="-122"/>
              <a:ea typeface="黑体" panose="02010609060101010101" charset="-122"/>
              <a:cs typeface="楷体" panose="02010609060101010101" charset="-122"/>
            </a:endParaRPr>
          </a:p>
        </p:txBody>
      </p:sp>
      <p:sp>
        <p:nvSpPr>
          <p:cNvPr id="4" name="文本框 3"/>
          <p:cNvSpPr txBox="1"/>
          <p:nvPr/>
        </p:nvSpPr>
        <p:spPr>
          <a:xfrm>
            <a:off x="489585" y="0"/>
            <a:ext cx="3041650" cy="368300"/>
          </a:xfrm>
          <a:prstGeom prst="rect">
            <a:avLst/>
          </a:prstGeom>
          <a:noFill/>
        </p:spPr>
        <p:txBody>
          <a:bodyPr wrap="square" rtlCol="0">
            <a:spAutoFit/>
          </a:bodyPr>
          <a:p>
            <a:pPr algn="l"/>
            <a:r>
              <a:rPr lang="zh-CN" altLang="en-US" b="1">
                <a:solidFill>
                  <a:srgbClr val="26476A"/>
                </a:solidFill>
                <a:latin typeface="黑体" panose="02010609060101010101" charset="-122"/>
                <a:ea typeface="黑体" panose="02010609060101010101" charset="-122"/>
              </a:rPr>
              <a:t>试题链接：</a:t>
            </a:r>
            <a:r>
              <a:rPr lang="en-US" altLang="zh-CN" b="1">
                <a:solidFill>
                  <a:srgbClr val="26476A"/>
                </a:solidFill>
                <a:latin typeface="黑体" panose="02010609060101010101" charset="-122"/>
                <a:ea typeface="黑体" panose="02010609060101010101" charset="-122"/>
              </a:rPr>
              <a:t>2025</a:t>
            </a:r>
            <a:r>
              <a:rPr lang="zh-CN" altLang="en-US" b="1">
                <a:solidFill>
                  <a:srgbClr val="26476A"/>
                </a:solidFill>
                <a:latin typeface="黑体" panose="02010609060101010101" charset="-122"/>
                <a:ea typeface="黑体" panose="02010609060101010101" charset="-122"/>
              </a:rPr>
              <a:t>年八省联考</a:t>
            </a:r>
            <a:endParaRPr lang="zh-CN" altLang="en-US" b="1">
              <a:solidFill>
                <a:srgbClr val="26476A"/>
              </a:solidFill>
              <a:latin typeface="黑体" panose="02010609060101010101" charset="-122"/>
              <a:ea typeface="黑体" panose="02010609060101010101" charset="-122"/>
            </a:endParaRPr>
          </a:p>
        </p:txBody>
      </p:sp>
      <p:sp>
        <p:nvSpPr>
          <p:cNvPr id="2" name="文本框 1"/>
          <p:cNvSpPr txBox="1"/>
          <p:nvPr/>
        </p:nvSpPr>
        <p:spPr>
          <a:xfrm>
            <a:off x="243205" y="655320"/>
            <a:ext cx="5853430" cy="6045835"/>
          </a:xfrm>
          <a:prstGeom prst="rect">
            <a:avLst/>
          </a:prstGeom>
        </p:spPr>
        <p:txBody>
          <a:bodyPr wrap="square">
            <a:noAutofit/>
          </a:bodyPr>
          <a:p>
            <a:pPr indent="609600" algn="just" defTabSz="266700" fontAlgn="auto">
              <a:lnSpc>
                <a:spcPct val="164000"/>
              </a:lnSpc>
              <a:spcBef>
                <a:spcPts val="0"/>
              </a:spcBef>
              <a:spcAft>
                <a:spcPts val="0"/>
              </a:spcAft>
              <a:extLst>
                <a:ext uri="{35155182-B16C-46BC-9424-99874614C6A1}">
                  <wpsdc:indentchars xmlns:wpsdc="http://www.wps.cn/officeDocument/2017/drawingmlCustomData" val="200" checksum="4158780845"/>
                </a:ext>
              </a:extLst>
            </a:pPr>
            <a:r>
              <a:rPr lang="zh-CN" altLang="en-US" sz="2400">
                <a:latin typeface="楷体" panose="02010609060101010101" charset="-122"/>
                <a:ea typeface="楷体" panose="02010609060101010101" charset="-122"/>
                <a:cs typeface="楷体" panose="02010609060101010101" charset="-122"/>
              </a:rPr>
              <a:t>在网友们分享的众多照片和视频中，还出现了紫金山</a:t>
            </a:r>
            <a:r>
              <a:rPr lang="en-US" altLang="zh-CN" sz="2400">
                <a:latin typeface="楷体" panose="02010609060101010101" charset="-122"/>
                <a:ea typeface="楷体" panose="02010609060101010101" charset="-122"/>
                <a:cs typeface="楷体" panose="02010609060101010101" charset="-122"/>
              </a:rPr>
              <a:t>-</a:t>
            </a:r>
            <a:r>
              <a:rPr lang="zh-CN" altLang="en-US" sz="2400">
                <a:latin typeface="楷体" panose="02010609060101010101" charset="-122"/>
                <a:ea typeface="楷体" panose="02010609060101010101" charset="-122"/>
                <a:cs typeface="楷体" panose="02010609060101010101" charset="-122"/>
              </a:rPr>
              <a:t>阿特拉斯彗星与北京西郊玉峰塔、颐和园十七孔桥、西藏的雪山“同框”的作品，天文景观与地理景观</a:t>
            </a:r>
            <a:r>
              <a:rPr lang="en-US" altLang="zh-CN" sz="2400" u="sng">
                <a:latin typeface="楷体" panose="02010609060101010101" charset="-122"/>
                <a:ea typeface="楷体" panose="02010609060101010101" charset="-122"/>
                <a:cs typeface="楷体" panose="02010609060101010101" charset="-122"/>
              </a:rPr>
              <a:t>   ②   </a:t>
            </a:r>
            <a:r>
              <a:rPr lang="zh-CN" altLang="en-US" sz="2400">
                <a:latin typeface="楷体" panose="02010609060101010101" charset="-122"/>
                <a:ea typeface="楷体" panose="02010609060101010101" charset="-122"/>
                <a:cs typeface="楷体" panose="02010609060101010101" charset="-122"/>
              </a:rPr>
              <a:t>，美不胜收。有“</a:t>
            </a:r>
            <a:r>
              <a:rPr lang="zh-CN" altLang="en-US" sz="2400" u="wavy">
                <a:latin typeface="楷体" panose="02010609060101010101" charset="-122"/>
                <a:ea typeface="楷体" panose="02010609060101010101" charset="-122"/>
                <a:cs typeface="楷体" panose="02010609060101010101" charset="-122"/>
              </a:rPr>
              <a:t>追星人</a:t>
            </a:r>
            <a:r>
              <a:rPr lang="zh-CN" altLang="en-US" sz="2400">
                <a:latin typeface="楷体" panose="02010609060101010101" charset="-122"/>
                <a:ea typeface="楷体" panose="02010609060101010101" charset="-122"/>
                <a:cs typeface="楷体" panose="02010609060101010101" charset="-122"/>
              </a:rPr>
              <a:t>”表示</a:t>
            </a:r>
            <a:r>
              <a:rPr lang="en-US" altLang="zh-CN" sz="2400">
                <a:latin typeface="楷体" panose="02010609060101010101" charset="-122"/>
                <a:ea typeface="楷体" panose="02010609060101010101" charset="-122"/>
                <a:cs typeface="楷体" panose="02010609060101010101" charset="-122"/>
              </a:rPr>
              <a:t>,</a:t>
            </a:r>
            <a:r>
              <a:rPr lang="zh-CN" altLang="en-US" sz="2400">
                <a:latin typeface="楷体" panose="02010609060101010101" charset="-122"/>
                <a:ea typeface="楷体" panose="02010609060101010101" charset="-122"/>
                <a:cs typeface="楷体" panose="02010609060101010101" charset="-122"/>
              </a:rPr>
              <a:t>能够亲眼目堵这六万年一遇的星际邂后</a:t>
            </a:r>
            <a:r>
              <a:rPr lang="en-US" altLang="zh-CN" sz="2400">
                <a:latin typeface="楷体" panose="02010609060101010101" charset="-122"/>
                <a:ea typeface="楷体" panose="02010609060101010101" charset="-122"/>
                <a:cs typeface="楷体" panose="02010609060101010101" charset="-122"/>
              </a:rPr>
              <a:t>,</a:t>
            </a:r>
            <a:r>
              <a:rPr lang="zh-CN" altLang="en-US" sz="2400">
                <a:latin typeface="楷体" panose="02010609060101010101" charset="-122"/>
                <a:ea typeface="楷体" panose="02010609060101010101" charset="-122"/>
                <a:cs typeface="楷体" panose="02010609060101010101" charset="-122"/>
              </a:rPr>
              <a:t>堪称宇宙级的浪漫体验。</a:t>
            </a:r>
            <a:r>
              <a:rPr lang="en-US" altLang="zh-CN" sz="2400">
                <a:latin typeface="楷体" panose="02010609060101010101" charset="-122"/>
                <a:ea typeface="楷体" panose="02010609060101010101" charset="-122"/>
                <a:cs typeface="楷体" panose="02010609060101010101" charset="-122"/>
              </a:rPr>
              <a:t>10</a:t>
            </a:r>
            <a:r>
              <a:rPr lang="zh-CN" altLang="en-US" sz="2400">
                <a:latin typeface="楷体" panose="02010609060101010101" charset="-122"/>
                <a:ea typeface="楷体" panose="02010609060101010101" charset="-122"/>
                <a:cs typeface="楷体" panose="02010609060101010101" charset="-122"/>
              </a:rPr>
              <a:t>月下旬之后，这位天外来客托着修长的大尾巴渐行渐远，从人们的视野中消失。</a:t>
            </a:r>
            <a:endParaRPr lang="zh-CN" altLang="en-US" sz="2400">
              <a:latin typeface="楷体" panose="02010609060101010101" charset="-122"/>
              <a:ea typeface="楷体" panose="02010609060101010101" charset="-122"/>
              <a:cs typeface="楷体" panose="02010609060101010101" charset="-122"/>
            </a:endParaRPr>
          </a:p>
        </p:txBody>
      </p:sp>
      <p:sp>
        <p:nvSpPr>
          <p:cNvPr id="5" name="文本框 4"/>
          <p:cNvSpPr txBox="1"/>
          <p:nvPr/>
        </p:nvSpPr>
        <p:spPr>
          <a:xfrm>
            <a:off x="6563995" y="848043"/>
            <a:ext cx="5080000" cy="1050290"/>
          </a:xfrm>
          <a:prstGeom prst="rect">
            <a:avLst/>
          </a:prstGeom>
        </p:spPr>
        <p:txBody>
          <a:bodyPr>
            <a:spAutoFit/>
          </a:bodyPr>
          <a:p>
            <a:pPr marL="0" indent="0" algn="just" defTabSz="266700">
              <a:lnSpc>
                <a:spcPct val="130000"/>
              </a:lnSpc>
              <a:spcBef>
                <a:spcPts val="0"/>
              </a:spcBef>
              <a:spcAft>
                <a:spcPts val="0"/>
              </a:spcAft>
            </a:pPr>
            <a:r>
              <a:rPr lang="en-US" altLang="zh-CN" sz="2400">
                <a:latin typeface="宋体" panose="02010600030101010101" pitchFamily="2" charset="-122"/>
                <a:ea typeface="宋体" panose="02010600030101010101" pitchFamily="2" charset="-122"/>
              </a:rPr>
              <a:t>19</a:t>
            </a:r>
            <a:r>
              <a:rPr lang="zh-CN" altLang="en-US" sz="2400">
                <a:latin typeface="宋体" panose="02010600030101010101" pitchFamily="2" charset="-122"/>
                <a:ea typeface="宋体" panose="02010600030101010101" pitchFamily="2" charset="-122"/>
              </a:rPr>
              <a:t>．文中第二段有</a:t>
            </a:r>
            <a:r>
              <a:rPr lang="zh-CN" altLang="en-US" sz="2400" b="1">
                <a:solidFill>
                  <a:srgbClr val="FF0000"/>
                </a:solidFill>
                <a:effectLst>
                  <a:outerShdw blurRad="38100" dist="38100" dir="2700000" algn="tl">
                    <a:srgbClr val="000000">
                      <a:alpha val="43137"/>
                    </a:srgbClr>
                  </a:outerShdw>
                </a:effectLst>
                <a:highlight>
                  <a:srgbClr val="FFFF00"/>
                </a:highlight>
                <a:latin typeface="宋体" panose="02010600030101010101" pitchFamily="2" charset="-122"/>
                <a:ea typeface="宋体" panose="02010600030101010101" pitchFamily="2" charset="-122"/>
              </a:rPr>
              <a:t>多处错别字</a:t>
            </a:r>
            <a:r>
              <a:rPr lang="zh-CN" altLang="en-US" sz="2400">
                <a:latin typeface="宋体" panose="02010600030101010101" pitchFamily="2" charset="-122"/>
                <a:ea typeface="宋体" panose="02010600030101010101" pitchFamily="2" charset="-122"/>
              </a:rPr>
              <a:t>，请找出</a:t>
            </a:r>
            <a:r>
              <a:rPr lang="zh-CN" altLang="en-US" sz="2400" b="1">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两处</a:t>
            </a:r>
            <a:r>
              <a:rPr lang="zh-CN" altLang="en-US" sz="2400">
                <a:latin typeface="宋体" panose="02010600030101010101" pitchFamily="2" charset="-122"/>
                <a:ea typeface="宋体" panose="02010600030101010101" pitchFamily="2" charset="-122"/>
              </a:rPr>
              <a:t>并加以</a:t>
            </a:r>
            <a:r>
              <a:rPr lang="zh-CN" altLang="en-US" sz="2400" b="1">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改正</a:t>
            </a:r>
            <a:r>
              <a:rPr lang="zh-CN" altLang="en-US" sz="2400">
                <a:latin typeface="宋体" panose="02010600030101010101" pitchFamily="2" charset="-122"/>
                <a:ea typeface="宋体" panose="02010600030101010101" pitchFamily="2" charset="-122"/>
              </a:rPr>
              <a:t>。（</a:t>
            </a:r>
            <a:r>
              <a:rPr lang="en-US" altLang="zh-CN" sz="2400">
                <a:latin typeface="宋体" panose="02010600030101010101" pitchFamily="2" charset="-122"/>
                <a:ea typeface="宋体" panose="02010600030101010101" pitchFamily="2" charset="-122"/>
              </a:rPr>
              <a:t>4</a:t>
            </a:r>
            <a:r>
              <a:rPr lang="zh-CN" altLang="en-US" sz="2400">
                <a:latin typeface="宋体" panose="02010600030101010101" pitchFamily="2" charset="-122"/>
                <a:ea typeface="宋体" panose="02010600030101010101" pitchFamily="2" charset="-122"/>
              </a:rPr>
              <a:t>分）</a:t>
            </a:r>
            <a:endParaRPr lang="zh-CN" altLang="en-US" sz="2400">
              <a:latin typeface="宋体" panose="02010600030101010101" pitchFamily="2" charset="-122"/>
              <a:ea typeface="宋体" panose="02010600030101010101" pitchFamily="2" charset="-122"/>
            </a:endParaRPr>
          </a:p>
        </p:txBody>
      </p:sp>
      <p:sp>
        <p:nvSpPr>
          <p:cNvPr id="10" name="文本框 9"/>
          <p:cNvSpPr txBox="1"/>
          <p:nvPr/>
        </p:nvSpPr>
        <p:spPr>
          <a:xfrm>
            <a:off x="6463030" y="2899410"/>
            <a:ext cx="1967230" cy="422275"/>
          </a:xfrm>
          <a:prstGeom prst="rect">
            <a:avLst/>
          </a:prstGeom>
          <a:noFill/>
        </p:spPr>
        <p:txBody>
          <a:bodyPr wrap="square" rtlCol="0" anchor="t">
            <a:noAutofit/>
          </a:bodyPr>
          <a:p>
            <a:pPr lvl="0" algn="l">
              <a:lnSpc>
                <a:spcPts val="3140"/>
              </a:lnSpc>
              <a:buClrTx/>
              <a:buSzTx/>
              <a:buFontTx/>
            </a:pPr>
            <a:r>
              <a:rPr lang="zh-CN" sz="2400">
                <a:solidFill>
                  <a:srgbClr val="002060"/>
                </a:solidFill>
                <a:latin typeface="黑体" panose="02010609060101010101" charset="-122"/>
                <a:ea typeface="黑体" panose="02010609060101010101" charset="-122"/>
                <a:sym typeface="+mn-ea"/>
              </a:rPr>
              <a:t>【</a:t>
            </a:r>
            <a:r>
              <a:rPr lang="zh-CN" sz="2400">
                <a:solidFill>
                  <a:srgbClr val="002060"/>
                </a:solidFill>
                <a:latin typeface="黑体" panose="02010609060101010101" charset="-122"/>
                <a:ea typeface="黑体" panose="02010609060101010101" charset="-122"/>
                <a:sym typeface="+mn-ea"/>
              </a:rPr>
              <a:t>考查目标】</a:t>
            </a:r>
            <a:r>
              <a:rPr lang="zh-CN" sz="2400">
                <a:solidFill>
                  <a:srgbClr val="002060"/>
                </a:solidFill>
                <a:latin typeface="黑体" panose="02010609060101010101" charset="-122"/>
                <a:ea typeface="黑体" panose="02010609060101010101" charset="-122"/>
                <a:sym typeface="+mn-ea"/>
              </a:rPr>
              <a:t> </a:t>
            </a:r>
            <a:r>
              <a:rPr lang="zh-CN" sz="2400">
                <a:solidFill>
                  <a:srgbClr val="002060"/>
                </a:solidFill>
                <a:latin typeface="黑体" panose="02010609060101010101" charset="-122"/>
                <a:ea typeface="黑体" panose="02010609060101010101" charset="-122"/>
                <a:sym typeface="+mn-ea"/>
              </a:rPr>
              <a:t> </a:t>
            </a:r>
            <a:endParaRPr lang="zh-CN" sz="2400">
              <a:solidFill>
                <a:srgbClr val="002060"/>
              </a:solidFill>
              <a:latin typeface="黑体" panose="02010609060101010101" charset="-122"/>
              <a:ea typeface="黑体" panose="02010609060101010101" charset="-122"/>
              <a:sym typeface="+mn-ea"/>
            </a:endParaRPr>
          </a:p>
        </p:txBody>
      </p:sp>
      <p:sp>
        <p:nvSpPr>
          <p:cNvPr id="19" name="文本框 18"/>
          <p:cNvSpPr txBox="1"/>
          <p:nvPr/>
        </p:nvSpPr>
        <p:spPr>
          <a:xfrm>
            <a:off x="8350885" y="2880360"/>
            <a:ext cx="3597910" cy="768350"/>
          </a:xfrm>
          <a:prstGeom prst="rect">
            <a:avLst/>
          </a:prstGeom>
          <a:noFill/>
          <a:ln w="9525">
            <a:noFill/>
          </a:ln>
        </p:spPr>
        <p:txBody>
          <a:bodyPr wrap="square">
            <a:spAutoFit/>
          </a:bodyPr>
          <a:p>
            <a:pPr indent="0"/>
            <a:r>
              <a:rPr lang="zh-CN" sz="2200" b="1">
                <a:gradFill>
                  <a:gsLst>
                    <a:gs pos="0">
                      <a:srgbClr val="012D86"/>
                    </a:gs>
                    <a:gs pos="100000">
                      <a:srgbClr val="0E2557"/>
                    </a:gs>
                  </a:gsLst>
                  <a:lin scaled="0"/>
                </a:gradFill>
                <a:effectLst>
                  <a:outerShdw blurRad="38100" dist="38100" dir="2700000" algn="tl">
                    <a:srgbClr val="000000">
                      <a:alpha val="43137"/>
                    </a:srgbClr>
                  </a:outerShdw>
                </a:effectLst>
                <a:latin typeface="仿宋" panose="02010609060101010101" charset="-122"/>
                <a:ea typeface="仿宋" panose="02010609060101010101" charset="-122"/>
              </a:rPr>
              <a:t>本题主要</a:t>
            </a:r>
            <a:r>
              <a:rPr lang="zh-CN" altLang="en-US" sz="2200" b="1">
                <a:gradFill>
                  <a:gsLst>
                    <a:gs pos="0">
                      <a:srgbClr val="012D86"/>
                    </a:gs>
                    <a:gs pos="100000">
                      <a:srgbClr val="0E2557"/>
                    </a:gs>
                  </a:gsLst>
                  <a:lin scaled="0"/>
                </a:gradFill>
                <a:effectLst>
                  <a:outerShdw blurRad="38100" dist="38100" dir="2700000" algn="tl">
                    <a:srgbClr val="000000">
                      <a:alpha val="43137"/>
                    </a:srgbClr>
                  </a:outerShdw>
                </a:effectLst>
                <a:latin typeface="仿宋" panose="02010609060101010101" charset="-122"/>
                <a:ea typeface="仿宋" panose="02010609060101010101" charset="-122"/>
              </a:rPr>
              <a:t>考查规范书写</a:t>
            </a:r>
            <a:r>
              <a:rPr lang="en-US" altLang="zh-CN" sz="2200" b="1">
                <a:gradFill>
                  <a:gsLst>
                    <a:gs pos="0">
                      <a:srgbClr val="012D86"/>
                    </a:gs>
                    <a:gs pos="100000">
                      <a:srgbClr val="0E2557"/>
                    </a:gs>
                  </a:gsLst>
                  <a:lin scaled="0"/>
                </a:gradFill>
                <a:effectLst>
                  <a:outerShdw blurRad="38100" dist="38100" dir="2700000" algn="tl">
                    <a:srgbClr val="000000">
                      <a:alpha val="43137"/>
                    </a:srgbClr>
                  </a:outerShdw>
                </a:effectLst>
                <a:latin typeface="仿宋" panose="02010609060101010101" charset="-122"/>
                <a:ea typeface="仿宋" panose="02010609060101010101" charset="-122"/>
              </a:rPr>
              <a:t>——</a:t>
            </a:r>
            <a:r>
              <a:rPr lang="zh-CN" altLang="en-US" sz="2200" b="1">
                <a:gradFill>
                  <a:gsLst>
                    <a:gs pos="0">
                      <a:srgbClr val="012D86"/>
                    </a:gs>
                    <a:gs pos="100000">
                      <a:srgbClr val="0E2557"/>
                    </a:gs>
                  </a:gsLst>
                  <a:lin scaled="0"/>
                </a:gradFill>
                <a:effectLst>
                  <a:outerShdw blurRad="38100" dist="38100" dir="2700000" algn="tl">
                    <a:srgbClr val="000000">
                      <a:alpha val="43137"/>
                    </a:srgbClr>
                  </a:outerShdw>
                </a:effectLst>
                <a:latin typeface="仿宋" panose="02010609060101010101" charset="-122"/>
                <a:ea typeface="仿宋" panose="02010609060101010101" charset="-122"/>
              </a:rPr>
              <a:t>识别并修改错别字</a:t>
            </a:r>
            <a:r>
              <a:rPr lang="zh-CN" sz="2200" b="1">
                <a:gradFill>
                  <a:gsLst>
                    <a:gs pos="0">
                      <a:srgbClr val="012D86"/>
                    </a:gs>
                    <a:gs pos="100000">
                      <a:srgbClr val="0E2557"/>
                    </a:gs>
                  </a:gsLst>
                  <a:lin scaled="0"/>
                </a:gradFill>
                <a:effectLst>
                  <a:outerShdw blurRad="38100" dist="38100" dir="2700000" algn="tl">
                    <a:srgbClr val="000000">
                      <a:alpha val="43137"/>
                    </a:srgbClr>
                  </a:outerShdw>
                </a:effectLst>
                <a:latin typeface="仿宋" panose="02010609060101010101" charset="-122"/>
                <a:ea typeface="仿宋" panose="02010609060101010101" charset="-122"/>
              </a:rPr>
              <a:t>。</a:t>
            </a:r>
            <a:endParaRPr lang="zh-CN" altLang="en-US" sz="2200" b="1">
              <a:gradFill>
                <a:gsLst>
                  <a:gs pos="0">
                    <a:srgbClr val="012D86"/>
                  </a:gs>
                  <a:gs pos="100000">
                    <a:srgbClr val="0E2557"/>
                  </a:gs>
                </a:gsLst>
                <a:lin scaled="0"/>
              </a:gradFill>
              <a:effectLst>
                <a:outerShdw blurRad="38100" dist="38100" dir="2700000" algn="tl">
                  <a:srgbClr val="000000">
                    <a:alpha val="43137"/>
                  </a:srgbClr>
                </a:outerShdw>
              </a:effectLst>
              <a:latin typeface="仿宋" panose="02010609060101010101" charset="-122"/>
              <a:ea typeface="仿宋" panose="02010609060101010101" charset="-122"/>
            </a:endParaRPr>
          </a:p>
        </p:txBody>
      </p:sp>
      <p:sp>
        <p:nvSpPr>
          <p:cNvPr id="11" name="文本框 10"/>
          <p:cNvSpPr txBox="1"/>
          <p:nvPr/>
        </p:nvSpPr>
        <p:spPr>
          <a:xfrm>
            <a:off x="8350885" y="3870960"/>
            <a:ext cx="3214370" cy="1198880"/>
          </a:xfrm>
          <a:prstGeom prst="rect">
            <a:avLst/>
          </a:prstGeom>
        </p:spPr>
        <p:txBody>
          <a:bodyPr wrap="square">
            <a:spAutoFit/>
          </a:bodyPr>
          <a:p>
            <a:pPr indent="0" algn="l" defTabSz="266700" eaLnBrk="0" fontAlgn="base">
              <a:lnSpc>
                <a:spcPct val="100000"/>
              </a:lnSpc>
              <a:spcBef>
                <a:spcPts val="0"/>
              </a:spcBef>
              <a:spcAft>
                <a:spcPts val="0"/>
              </a:spcAft>
            </a:pPr>
            <a:r>
              <a:rPr lang="zh-CN" altLang="en-US" sz="2400">
                <a:solidFill>
                  <a:srgbClr val="FF0000"/>
                </a:solidFill>
                <a:latin typeface="楷体" panose="02010609060101010101" charset="-122"/>
                <a:ea typeface="楷体" panose="02010609060101010101" charset="-122"/>
                <a:cs typeface="楷体" panose="02010609060101010101" charset="-122"/>
              </a:rPr>
              <a:t>“堵”改为“睹”</a:t>
            </a:r>
            <a:r>
              <a:rPr lang="en-US" altLang="zh-CN" sz="2400">
                <a:solidFill>
                  <a:srgbClr val="FF0000"/>
                </a:solidFill>
                <a:latin typeface="楷体" panose="02010609060101010101" charset="-122"/>
                <a:ea typeface="楷体" panose="02010609060101010101" charset="-122"/>
                <a:cs typeface="楷体" panose="02010609060101010101" charset="-122"/>
              </a:rPr>
              <a:t>;</a:t>
            </a:r>
            <a:endParaRPr lang="en-US" altLang="zh-CN" sz="2400">
              <a:solidFill>
                <a:srgbClr val="FF0000"/>
              </a:solidFill>
              <a:latin typeface="楷体" panose="02010609060101010101" charset="-122"/>
              <a:ea typeface="楷体" panose="02010609060101010101" charset="-122"/>
              <a:cs typeface="楷体" panose="02010609060101010101" charset="-122"/>
            </a:endParaRPr>
          </a:p>
          <a:p>
            <a:pPr indent="0" algn="l" defTabSz="266700" eaLnBrk="0" fontAlgn="base">
              <a:lnSpc>
                <a:spcPct val="100000"/>
              </a:lnSpc>
              <a:spcBef>
                <a:spcPts val="0"/>
              </a:spcBef>
              <a:spcAft>
                <a:spcPts val="0"/>
              </a:spcAft>
            </a:pPr>
            <a:r>
              <a:rPr lang="en-US" altLang="zh-CN" sz="2400">
                <a:solidFill>
                  <a:srgbClr val="FF0000"/>
                </a:solidFill>
                <a:latin typeface="楷体" panose="02010609060101010101" charset="-122"/>
                <a:ea typeface="楷体" panose="02010609060101010101" charset="-122"/>
                <a:cs typeface="楷体" panose="02010609060101010101" charset="-122"/>
              </a:rPr>
              <a:t>“</a:t>
            </a:r>
            <a:r>
              <a:rPr lang="zh-CN" altLang="en-US" sz="2400">
                <a:solidFill>
                  <a:srgbClr val="FF0000"/>
                </a:solidFill>
                <a:latin typeface="楷体" panose="02010609060101010101" charset="-122"/>
                <a:ea typeface="楷体" panose="02010609060101010101" charset="-122"/>
                <a:cs typeface="楷体" panose="02010609060101010101" charset="-122"/>
              </a:rPr>
              <a:t>后”改为“逅”</a:t>
            </a:r>
            <a:r>
              <a:rPr lang="en-US" altLang="zh-CN" sz="2400">
                <a:solidFill>
                  <a:srgbClr val="FF0000"/>
                </a:solidFill>
                <a:latin typeface="楷体" panose="02010609060101010101" charset="-122"/>
                <a:ea typeface="楷体" panose="02010609060101010101" charset="-122"/>
                <a:cs typeface="楷体" panose="02010609060101010101" charset="-122"/>
              </a:rPr>
              <a:t>;</a:t>
            </a:r>
            <a:endParaRPr lang="en-US" altLang="zh-CN" sz="2400">
              <a:solidFill>
                <a:srgbClr val="FF0000"/>
              </a:solidFill>
              <a:latin typeface="楷体" panose="02010609060101010101" charset="-122"/>
              <a:ea typeface="楷体" panose="02010609060101010101" charset="-122"/>
              <a:cs typeface="楷体" panose="02010609060101010101" charset="-122"/>
            </a:endParaRPr>
          </a:p>
          <a:p>
            <a:pPr indent="0" algn="l" defTabSz="266700" eaLnBrk="0" fontAlgn="base">
              <a:lnSpc>
                <a:spcPct val="100000"/>
              </a:lnSpc>
              <a:spcBef>
                <a:spcPts val="0"/>
              </a:spcBef>
              <a:spcAft>
                <a:spcPts val="0"/>
              </a:spcAft>
            </a:pPr>
            <a:r>
              <a:rPr lang="en-US" altLang="zh-CN" sz="2400">
                <a:solidFill>
                  <a:srgbClr val="FF0000"/>
                </a:solidFill>
                <a:latin typeface="楷体" panose="02010609060101010101" charset="-122"/>
                <a:ea typeface="楷体" panose="02010609060101010101" charset="-122"/>
                <a:cs typeface="楷体" panose="02010609060101010101" charset="-122"/>
              </a:rPr>
              <a:t>“</a:t>
            </a:r>
            <a:r>
              <a:rPr lang="zh-CN" altLang="en-US" sz="2400">
                <a:solidFill>
                  <a:srgbClr val="FF0000"/>
                </a:solidFill>
                <a:latin typeface="楷体" panose="02010609060101010101" charset="-122"/>
                <a:ea typeface="楷体" panose="02010609060101010101" charset="-122"/>
                <a:cs typeface="楷体" panose="02010609060101010101" charset="-122"/>
              </a:rPr>
              <a:t>托”改为“拖”。</a:t>
            </a:r>
            <a:endParaRPr lang="zh-CN" altLang="en-US" sz="2400">
              <a:solidFill>
                <a:srgbClr val="FF0000"/>
              </a:solidFill>
              <a:latin typeface="楷体" panose="02010609060101010101" charset="-122"/>
              <a:ea typeface="楷体" panose="02010609060101010101" charset="-122"/>
              <a:cs typeface="楷体" panose="02010609060101010101" charset="-122"/>
            </a:endParaRPr>
          </a:p>
        </p:txBody>
      </p:sp>
      <p:sp>
        <p:nvSpPr>
          <p:cNvPr id="12" name="文本框 11"/>
          <p:cNvSpPr txBox="1"/>
          <p:nvPr/>
        </p:nvSpPr>
        <p:spPr>
          <a:xfrm>
            <a:off x="6563995" y="5759450"/>
            <a:ext cx="5385435" cy="1014730"/>
          </a:xfrm>
          <a:prstGeom prst="rect">
            <a:avLst/>
          </a:prstGeom>
        </p:spPr>
        <p:txBody>
          <a:bodyPr wrap="square">
            <a:spAutoFit/>
          </a:bodyPr>
          <a:p>
            <a:pPr marL="0" indent="0" algn="just" defTabSz="266700">
              <a:spcBef>
                <a:spcPct val="0"/>
              </a:spcBef>
              <a:spcAft>
                <a:spcPct val="0"/>
              </a:spcAft>
            </a:pPr>
            <a:r>
              <a:rPr lang="zh-CN" altLang="en-US" sz="2000" i="0">
                <a:latin typeface="仿宋" panose="02010609060101010101" charset="-122"/>
                <a:ea typeface="仿宋" panose="02010609060101010101" charset="-122"/>
              </a:rPr>
              <a:t>有效引导信息时代下的当下中小学生书写姿势不标准、笔画笔顺不规范的不良现象，更有利于纠正非纸笔化书写导致书写能力弱化的现象。</a:t>
            </a:r>
            <a:endParaRPr lang="zh-CN" altLang="en-US" sz="2000" i="0">
              <a:latin typeface="仿宋" panose="02010609060101010101" charset="-122"/>
              <a:ea typeface="仿宋" panose="0201060906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7"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0" fill="hold"/>
                                        <p:tgtEl>
                                          <p:spTgt spid="2"/>
                                        </p:tgtEl>
                                        <p:attrNameLst>
                                          <p:attrName>ppt_x</p:attrName>
                                        </p:attrNameLst>
                                      </p:cBhvr>
                                      <p:tavLst>
                                        <p:tav tm="0">
                                          <p:val>
                                            <p:strVal val="#ppt_x"/>
                                          </p:val>
                                        </p:tav>
                                        <p:tav tm="100000">
                                          <p:val>
                                            <p:strVal val="#ppt_x"/>
                                          </p:val>
                                        </p:tav>
                                      </p:tavLst>
                                    </p:anim>
                                    <p:anim calcmode="lin" valueType="num">
                                      <p:cBhvr additive="base">
                                        <p:cTn id="17"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0" fill="hold"/>
                                        <p:tgtEl>
                                          <p:spTgt spid="9"/>
                                        </p:tgtEl>
                                        <p:attrNameLst>
                                          <p:attrName>ppt_x</p:attrName>
                                        </p:attrNameLst>
                                      </p:cBhvr>
                                      <p:tavLst>
                                        <p:tav tm="0">
                                          <p:val>
                                            <p:strVal val="#ppt_x"/>
                                          </p:val>
                                        </p:tav>
                                        <p:tav tm="100000">
                                          <p:val>
                                            <p:strVal val="#ppt_x"/>
                                          </p:val>
                                        </p:tav>
                                      </p:tavLst>
                                    </p:anim>
                                    <p:anim calcmode="lin" valueType="num">
                                      <p:cBhvr additive="base">
                                        <p:cTn id="32"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amond(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heel(1)">
                                      <p:cBhvr>
                                        <p:cTn id="42" dur="20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diamond(in)">
                                      <p:cBhvr>
                                        <p:cTn id="47" dur="20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strips(downLef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diamond(in)">
                                      <p:cBhvr>
                                        <p:cTn id="57" dur="20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box(in)">
                                      <p:cBhvr>
                                        <p:cTn id="6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9" grpId="0" animBg="1"/>
      <p:bldP spid="29" grpId="1" animBg="1"/>
      <p:bldP spid="2" grpId="0"/>
      <p:bldP spid="2" grpId="1"/>
      <p:bldP spid="8" grpId="0" animBg="1"/>
      <p:bldP spid="8" grpId="1" animBg="1"/>
      <p:bldP spid="5" grpId="0"/>
      <p:bldP spid="5" grpId="1"/>
      <p:bldP spid="9" grpId="0" animBg="1"/>
      <p:bldP spid="9" grpId="1" animBg="1"/>
      <p:bldP spid="10" grpId="0"/>
      <p:bldP spid="10" grpId="1"/>
      <p:bldP spid="19" grpId="0"/>
      <p:bldP spid="19" grpId="1"/>
      <p:bldP spid="14" grpId="0"/>
      <p:bldP spid="14" grpId="1"/>
      <p:bldP spid="11" grpId="0"/>
      <p:bldP spid="11" grpId="1"/>
      <p:bldP spid="15" grpId="0"/>
      <p:bldP spid="15" grpId="1"/>
      <p:bldP spid="12" grpId="0"/>
      <p:bldP spid="12" grpId="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1"/>
            </p:custDataLst>
          </p:nvPr>
        </p:nvSpPr>
        <p:spPr>
          <a:xfrm>
            <a:off x="2710815" y="273050"/>
            <a:ext cx="1133475" cy="337185"/>
          </a:xfrm>
          <a:prstGeom prst="rect">
            <a:avLst/>
          </a:prstGeom>
          <a:solidFill>
            <a:schemeClr val="accent1">
              <a:lumMod val="20000"/>
              <a:lumOff val="80000"/>
            </a:schemeClr>
          </a:solidFill>
        </p:spPr>
        <p:txBody>
          <a:bodyPr wrap="square" rtlCol="0">
            <a:spAutoFit/>
          </a:bodyPr>
          <a:p>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原题重现</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endParaRPr>
          </a:p>
        </p:txBody>
      </p:sp>
      <p:sp>
        <p:nvSpPr>
          <p:cNvPr id="8" name="文本框 7"/>
          <p:cNvSpPr txBox="1"/>
          <p:nvPr>
            <p:custDataLst>
              <p:tags r:id="rId2"/>
            </p:custDataLst>
          </p:nvPr>
        </p:nvSpPr>
        <p:spPr>
          <a:xfrm>
            <a:off x="8244840" y="273050"/>
            <a:ext cx="1529080" cy="337185"/>
          </a:xfrm>
          <a:prstGeom prst="rect">
            <a:avLst/>
          </a:prstGeom>
          <a:solidFill>
            <a:schemeClr val="accent1">
              <a:lumMod val="20000"/>
              <a:lumOff val="80000"/>
            </a:schemeClr>
          </a:solidFill>
        </p:spPr>
        <p:txBody>
          <a:bodyPr wrap="square" rtlCol="0">
            <a:spAutoFit/>
          </a:bodyPr>
          <a:p>
            <a:pPr algn="ctr"/>
            <a:r>
              <a:rPr lang="zh-CN" sz="1600" b="1"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rPr>
              <a:t>试题分析</a:t>
            </a:r>
            <a:endParaRPr lang="zh-CN" sz="1600" b="1" noProof="0" dirty="0">
              <a:ln>
                <a:noFill/>
              </a:ln>
              <a:solidFill>
                <a:srgbClr val="000000"/>
              </a:solidFill>
              <a:effectLst/>
              <a:uLnTx/>
              <a:uFillTx/>
              <a:latin typeface="汉仪雅酷黑 65W" panose="020B0604020202020204" charset="-122"/>
              <a:ea typeface="汉仪雅酷黑 65W" panose="020B0604020202020204" charset="-122"/>
              <a:cs typeface="思源黑体 CN Light" charset="-122"/>
              <a:sym typeface="方正悠黑体" charset="-122"/>
            </a:endParaRPr>
          </a:p>
        </p:txBody>
      </p:sp>
      <p:sp>
        <p:nvSpPr>
          <p:cNvPr id="5" name="文本框 4"/>
          <p:cNvSpPr txBox="1"/>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语言文字运用</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111125" y="610235"/>
            <a:ext cx="8133715" cy="6247130"/>
          </a:xfrm>
          <a:prstGeom prst="rect">
            <a:avLst/>
          </a:prstGeom>
          <a:ln>
            <a:solidFill>
              <a:schemeClr val="accent1"/>
            </a:solidFill>
          </a:ln>
        </p:spPr>
        <p:txBody>
          <a:bodyPr wrap="square">
            <a:noAutofit/>
          </a:bodyPr>
          <a:p>
            <a:pPr marR="0" lvl="0" indent="0" algn="l" defTabSz="914400" rtl="0" fontAlgn="auto">
              <a:lnSpc>
                <a:spcPts val="3860"/>
              </a:lnSpc>
              <a:spcBef>
                <a:spcPts val="0"/>
              </a:spcBef>
              <a:spcAft>
                <a:spcPts val="0"/>
              </a:spcAft>
              <a:buClrTx/>
              <a:buSzTx/>
              <a:buFontTx/>
              <a:buNone/>
            </a:pP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在通常情况下，如果有谁</a:t>
            </a:r>
            <a:r>
              <a:rPr lang="zh-CN" altLang="en-US" sz="2400" b="1">
                <a:solidFill>
                  <a:schemeClr val="tx1">
                    <a:alpha val="100000"/>
                  </a:schemeClr>
                </a:solidFill>
                <a:latin typeface="仿宋" panose="02010609060101010101" charset="-122"/>
                <a:ea typeface="仿宋" panose="02010609060101010101" charset="-122"/>
                <a:cs typeface="仿宋" panose="02010609060101010101" charset="-122"/>
                <a:sym typeface="+mn-ea"/>
              </a:rPr>
              <a:t>像</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这样来说话、作文，那真是啰唆到了极点。</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a:t>
            </a:r>
            <a:endPar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pPr marR="0" lvl="0" indent="0" algn="l" defTabSz="914400" rtl="0" fontAlgn="auto">
              <a:lnSpc>
                <a:spcPts val="3560"/>
              </a:lnSpc>
              <a:spcBef>
                <a:spcPts val="0"/>
              </a:spcBef>
              <a:spcAft>
                <a:spcPts val="0"/>
              </a:spcAft>
              <a:buClrTx/>
              <a:buSzTx/>
              <a:buFontTx/>
              <a:buNone/>
            </a:pPr>
            <a:r>
              <a:rPr lang="en-US" altLang="zh-CN" sz="2400">
                <a:solidFill>
                  <a:srgbClr val="FF0000">
                    <a:alpha val="100000"/>
                  </a:srgbClr>
                </a:solidFill>
                <a:latin typeface="仿宋" panose="02010609060101010101" charset="-122"/>
                <a:ea typeface="仿宋" panose="02010609060101010101" charset="-122"/>
                <a:cs typeface="仿宋" panose="02010609060101010101" charset="-122"/>
                <a:sym typeface="+mn-ea"/>
              </a:rPr>
              <a:t>19.</a:t>
            </a:r>
            <a:r>
              <a:rPr lang="zh-CN" altLang="en-US" sz="2400">
                <a:solidFill>
                  <a:srgbClr val="FF0000">
                    <a:alpha val="100000"/>
                  </a:srgbClr>
                </a:solidFill>
                <a:latin typeface="仿宋" panose="02010609060101010101" charset="-122"/>
                <a:ea typeface="仿宋" panose="02010609060101010101" charset="-122"/>
                <a:cs typeface="仿宋" panose="02010609060101010101" charset="-122"/>
                <a:sym typeface="+mn-ea"/>
              </a:rPr>
              <a:t>下列句子中的</a:t>
            </a:r>
            <a:r>
              <a:rPr lang="en-US" altLang="zh-CN" sz="2400">
                <a:solidFill>
                  <a:srgbClr val="FF0000">
                    <a:alpha val="100000"/>
                  </a:srgbClr>
                </a:solidFill>
                <a:latin typeface="仿宋" panose="02010609060101010101" charset="-122"/>
                <a:ea typeface="仿宋" panose="02010609060101010101" charset="-122"/>
                <a:cs typeface="仿宋" panose="02010609060101010101" charset="-122"/>
                <a:sym typeface="+mn-ea"/>
              </a:rPr>
              <a:t>“</a:t>
            </a:r>
            <a:r>
              <a:rPr lang="zh-CN" altLang="en-US" sz="2400">
                <a:solidFill>
                  <a:srgbClr val="FF0000">
                    <a:alpha val="100000"/>
                  </a:srgbClr>
                </a:solidFill>
                <a:latin typeface="仿宋" panose="02010609060101010101" charset="-122"/>
                <a:ea typeface="仿宋" panose="02010609060101010101" charset="-122"/>
                <a:cs typeface="仿宋" panose="02010609060101010101" charset="-122"/>
                <a:sym typeface="+mn-ea"/>
              </a:rPr>
              <a:t>像</a:t>
            </a:r>
            <a:r>
              <a:rPr lang="en-US" altLang="zh-CN" sz="2400">
                <a:solidFill>
                  <a:srgbClr val="FF0000">
                    <a:alpha val="100000"/>
                  </a:srgbClr>
                </a:solidFill>
                <a:latin typeface="仿宋" panose="02010609060101010101" charset="-122"/>
                <a:ea typeface="仿宋" panose="02010609060101010101" charset="-122"/>
                <a:cs typeface="仿宋" panose="02010609060101010101" charset="-122"/>
                <a:sym typeface="+mn-ea"/>
              </a:rPr>
              <a:t>”</a:t>
            </a:r>
            <a:r>
              <a:rPr lang="zh-CN" altLang="en-US" sz="2400">
                <a:solidFill>
                  <a:srgbClr val="FF0000">
                    <a:alpha val="100000"/>
                  </a:srgbClr>
                </a:solidFill>
                <a:latin typeface="仿宋" panose="02010609060101010101" charset="-122"/>
                <a:ea typeface="仿宋" panose="02010609060101010101" charset="-122"/>
                <a:cs typeface="仿宋" panose="02010609060101010101" charset="-122"/>
                <a:sym typeface="+mn-ea"/>
              </a:rPr>
              <a:t>与文中加点的</a:t>
            </a:r>
            <a:r>
              <a:rPr lang="en-US" altLang="zh-CN" sz="2400">
                <a:solidFill>
                  <a:srgbClr val="FF0000">
                    <a:alpha val="100000"/>
                  </a:srgbClr>
                </a:solidFill>
                <a:latin typeface="仿宋" panose="02010609060101010101" charset="-122"/>
                <a:ea typeface="仿宋" panose="02010609060101010101" charset="-122"/>
                <a:cs typeface="仿宋" panose="02010609060101010101" charset="-122"/>
                <a:sym typeface="+mn-ea"/>
              </a:rPr>
              <a:t>“</a:t>
            </a:r>
            <a:r>
              <a:rPr lang="zh-CN" altLang="en-US" sz="2400">
                <a:solidFill>
                  <a:srgbClr val="FF0000">
                    <a:alpha val="100000"/>
                  </a:srgbClr>
                </a:solidFill>
                <a:latin typeface="仿宋" panose="02010609060101010101" charset="-122"/>
                <a:ea typeface="仿宋" panose="02010609060101010101" charset="-122"/>
                <a:cs typeface="仿宋" panose="02010609060101010101" charset="-122"/>
                <a:sym typeface="+mn-ea"/>
              </a:rPr>
              <a:t>像</a:t>
            </a:r>
            <a:r>
              <a:rPr lang="en-US" altLang="zh-CN" sz="2400">
                <a:solidFill>
                  <a:srgbClr val="FF0000">
                    <a:alpha val="100000"/>
                  </a:srgbClr>
                </a:solidFill>
                <a:latin typeface="仿宋" panose="02010609060101010101" charset="-122"/>
                <a:ea typeface="仿宋" panose="02010609060101010101" charset="-122"/>
                <a:cs typeface="仿宋" panose="02010609060101010101" charset="-122"/>
                <a:sym typeface="+mn-ea"/>
              </a:rPr>
              <a:t>”</a:t>
            </a:r>
            <a:r>
              <a:rPr lang="zh-CN" altLang="en-US" sz="2400">
                <a:solidFill>
                  <a:srgbClr val="FF0000">
                    <a:alpha val="100000"/>
                  </a:srgbClr>
                </a:solidFill>
                <a:latin typeface="仿宋" panose="02010609060101010101" charset="-122"/>
                <a:ea typeface="仿宋" panose="02010609060101010101" charset="-122"/>
                <a:cs typeface="仿宋" panose="02010609060101010101" charset="-122"/>
                <a:sym typeface="+mn-ea"/>
              </a:rPr>
              <a:t>用法相同的一项是（</a:t>
            </a:r>
            <a:r>
              <a:rPr lang="en-US" altLang="zh-CN" sz="2400">
                <a:solidFill>
                  <a:srgbClr val="FF0000">
                    <a:alpha val="100000"/>
                  </a:srgbClr>
                </a:solidFill>
                <a:latin typeface="仿宋" panose="02010609060101010101" charset="-122"/>
                <a:ea typeface="仿宋" panose="02010609060101010101" charset="-122"/>
                <a:cs typeface="仿宋" panose="02010609060101010101" charset="-122"/>
                <a:sym typeface="+mn-ea"/>
              </a:rPr>
              <a:t>3</a:t>
            </a:r>
            <a:r>
              <a:rPr lang="zh-CN" altLang="en-US" sz="2400">
                <a:solidFill>
                  <a:srgbClr val="FF0000">
                    <a:alpha val="100000"/>
                  </a:srgbClr>
                </a:solidFill>
                <a:latin typeface="仿宋" panose="02010609060101010101" charset="-122"/>
                <a:ea typeface="仿宋" panose="02010609060101010101" charset="-122"/>
                <a:cs typeface="仿宋" panose="02010609060101010101" charset="-122"/>
                <a:sym typeface="+mn-ea"/>
              </a:rPr>
              <a:t>分）</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  </a:t>
            </a:r>
            <a:endPar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pPr marR="0" lvl="0" indent="0" algn="l" defTabSz="914400" rtl="0" fontAlgn="auto">
              <a:lnSpc>
                <a:spcPts val="3560"/>
              </a:lnSpc>
              <a:spcBef>
                <a:spcPts val="0"/>
              </a:spcBef>
              <a:spcAft>
                <a:spcPts val="0"/>
              </a:spcAft>
              <a:buClrTx/>
              <a:buSzTx/>
              <a:buFontTx/>
              <a:buNone/>
            </a:pP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A.</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不久，在她的身子下面就编成了一大片。她</a:t>
            </a:r>
            <a:r>
              <a:rPr lang="zh-CN" altLang="en-US" sz="2400">
                <a:solidFill>
                  <a:srgbClr val="FF0000">
                    <a:alpha val="100000"/>
                  </a:srgbClr>
                </a:solidFill>
                <a:latin typeface="仿宋" panose="02010609060101010101" charset="-122"/>
                <a:ea typeface="仿宋" panose="02010609060101010101" charset="-122"/>
                <a:cs typeface="仿宋" panose="02010609060101010101" charset="-122"/>
                <a:sym typeface="+mn-ea"/>
              </a:rPr>
              <a:t>像</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坐在一片洁白的雪地上，也像坐在一片洁白的云彩上。（《荷花淀》）</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  </a:t>
            </a:r>
            <a:endPar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pPr marR="0" lvl="0" indent="0" algn="l" defTabSz="914400" rtl="0" fontAlgn="auto">
              <a:lnSpc>
                <a:spcPts val="3560"/>
              </a:lnSpc>
              <a:spcBef>
                <a:spcPts val="0"/>
              </a:spcBef>
              <a:spcAft>
                <a:spcPts val="0"/>
              </a:spcAft>
              <a:buClrTx/>
              <a:buSzTx/>
              <a:buFontTx/>
              <a:buNone/>
            </a:pP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B.</a:t>
            </a:r>
            <a:r>
              <a:rPr lang="zh-CN" altLang="en-US" sz="2400">
                <a:solidFill>
                  <a:srgbClr val="FF0000">
                    <a:alpha val="100000"/>
                  </a:srgbClr>
                </a:solidFill>
                <a:latin typeface="仿宋" panose="02010609060101010101" charset="-122"/>
                <a:ea typeface="仿宋" panose="02010609060101010101" charset="-122"/>
                <a:cs typeface="仿宋" panose="02010609060101010101" charset="-122"/>
                <a:sym typeface="+mn-ea"/>
              </a:rPr>
              <a:t>像</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今晚上，一个人在这苍茫的月下，什么都可以想，什么都可以不想，便觉是个自由的人。（《荷塘月色》）</a:t>
            </a:r>
            <a:endPar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pPr marR="0" lvl="0" indent="0" algn="l" defTabSz="914400" rtl="0" fontAlgn="auto">
              <a:lnSpc>
                <a:spcPts val="3560"/>
              </a:lnSpc>
              <a:spcBef>
                <a:spcPts val="0"/>
              </a:spcBef>
              <a:spcAft>
                <a:spcPts val="0"/>
              </a:spcAft>
              <a:buClrTx/>
              <a:buSzTx/>
              <a:buFontTx/>
              <a:buNone/>
            </a:pP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C.</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她望望我，望望孩子，</a:t>
            </a:r>
            <a:r>
              <a:rPr lang="zh-CN" altLang="en-US" sz="2400">
                <a:solidFill>
                  <a:srgbClr val="FF0000">
                    <a:alpha val="100000"/>
                  </a:srgbClr>
                </a:solidFill>
                <a:latin typeface="仿宋" panose="02010609060101010101" charset="-122"/>
                <a:ea typeface="仿宋" panose="02010609060101010101" charset="-122"/>
                <a:cs typeface="仿宋" panose="02010609060101010101" charset="-122"/>
                <a:sym typeface="+mn-ea"/>
              </a:rPr>
              <a:t>像</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是对我说，又像自言自语似的说：</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 “</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只要有咱的党，有咱的红军，说不定能保住多少孩子哩！</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 ”</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（《党费》）</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 </a:t>
            </a:r>
            <a:endPar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pPr marR="0" lvl="0" indent="0" algn="l" defTabSz="914400" rtl="0" fontAlgn="auto">
              <a:lnSpc>
                <a:spcPts val="3560"/>
              </a:lnSpc>
              <a:spcBef>
                <a:spcPts val="0"/>
              </a:spcBef>
              <a:spcAft>
                <a:spcPts val="0"/>
              </a:spcAft>
              <a:buClrTx/>
              <a:buSzTx/>
              <a:buFontTx/>
              <a:buNone/>
            </a:pP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D.</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如果这个人强壮的时候也</a:t>
            </a:r>
            <a:r>
              <a:rPr lang="zh-CN" altLang="en-US" sz="2400">
                <a:solidFill>
                  <a:srgbClr val="FF0000">
                    <a:alpha val="100000"/>
                  </a:srgbClr>
                </a:solidFill>
                <a:latin typeface="仿宋" panose="02010609060101010101" charset="-122"/>
                <a:ea typeface="仿宋" panose="02010609060101010101" charset="-122"/>
                <a:cs typeface="仿宋" panose="02010609060101010101" charset="-122"/>
                <a:sym typeface="+mn-ea"/>
              </a:rPr>
              <a:t>像</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他柔弱的时候那样依赖他人，那么，什么过分的事他干不出来呢？（《怜悯是人的天性》）</a:t>
            </a:r>
            <a:endPar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endParaRPr>
          </a:p>
        </p:txBody>
      </p:sp>
      <p:sp>
        <p:nvSpPr>
          <p:cNvPr id="6" name="文本框 5"/>
          <p:cNvSpPr txBox="1"/>
          <p:nvPr/>
        </p:nvSpPr>
        <p:spPr>
          <a:xfrm>
            <a:off x="8244205" y="885190"/>
            <a:ext cx="3728085" cy="948690"/>
          </a:xfrm>
          <a:prstGeom prst="rect">
            <a:avLst/>
          </a:prstGeom>
          <a:ln>
            <a:solidFill>
              <a:schemeClr val="accent1"/>
            </a:solidFill>
          </a:ln>
        </p:spPr>
        <p:txBody>
          <a:bodyPr wrap="square">
            <a:noAutofit/>
          </a:bodyPr>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4" name="文本框 3"/>
          <p:cNvSpPr txBox="1"/>
          <p:nvPr/>
        </p:nvSpPr>
        <p:spPr>
          <a:xfrm>
            <a:off x="8244205" y="813435"/>
            <a:ext cx="3728720" cy="901065"/>
          </a:xfrm>
          <a:prstGeom prst="rect">
            <a:avLst/>
          </a:prstGeom>
          <a:noFill/>
        </p:spPr>
        <p:txBody>
          <a:bodyPr wrap="square" rtlCol="0">
            <a:noAutofit/>
          </a:bodyPr>
          <a:p>
            <a:pPr indent="0" fontAlgn="auto">
              <a:lnSpc>
                <a:spcPts val="2900"/>
              </a:lnSpc>
            </a:pPr>
            <a:r>
              <a:rPr lang="zh-CN" sz="2400">
                <a:solidFill>
                  <a:srgbClr val="000000"/>
                </a:solidFill>
                <a:ea typeface="宋体" panose="02010600030101010101" pitchFamily="2" charset="-122"/>
                <a:sym typeface="+mn-ea"/>
              </a:rPr>
              <a:t>【</a:t>
            </a:r>
            <a:r>
              <a:rPr lang="zh-CN" sz="2400">
                <a:solidFill>
                  <a:srgbClr val="000000"/>
                </a:solidFill>
                <a:ea typeface="黑体" panose="02010609060101010101" charset="-122"/>
                <a:sym typeface="+mn-ea"/>
              </a:rPr>
              <a:t>考查目标】</a:t>
            </a:r>
            <a:r>
              <a:rPr lang="en-US" sz="2400">
                <a:solidFill>
                  <a:srgbClr val="000000"/>
                </a:solidFill>
                <a:latin typeface="宋体" panose="02010600030101010101" pitchFamily="2" charset="-122"/>
                <a:sym typeface="+mn-ea"/>
              </a:rPr>
              <a:t> </a:t>
            </a:r>
            <a:endParaRPr lang="en-US" sz="2400">
              <a:solidFill>
                <a:srgbClr val="000000"/>
              </a:solidFill>
              <a:latin typeface="宋体" panose="02010600030101010101" pitchFamily="2" charset="-122"/>
              <a:sym typeface="+mn-ea"/>
            </a:endParaRPr>
          </a:p>
          <a:p>
            <a:pPr indent="0" fontAlgn="auto">
              <a:lnSpc>
                <a:spcPts val="2900"/>
              </a:lnSpc>
            </a:pPr>
            <a:r>
              <a:rPr lang="zh-CN" altLang="en-US" sz="2400" dirty="0">
                <a:latin typeface="仿宋" panose="02010609060101010101" charset="-122"/>
                <a:ea typeface="仿宋" panose="02010609060101010101" charset="-122"/>
                <a:sym typeface="+mn-ea"/>
              </a:rPr>
              <a:t>考查比喻词</a:t>
            </a:r>
            <a:r>
              <a:rPr lang="en-US" altLang="zh-CN" sz="2400" dirty="0">
                <a:latin typeface="仿宋" panose="02010609060101010101" charset="-122"/>
                <a:ea typeface="仿宋" panose="02010609060101010101" charset="-122"/>
                <a:sym typeface="+mn-ea"/>
              </a:rPr>
              <a:t>“</a:t>
            </a:r>
            <a:r>
              <a:rPr lang="zh-CN" altLang="en-US" sz="2400" dirty="0">
                <a:latin typeface="仿宋" panose="02010609060101010101" charset="-122"/>
                <a:ea typeface="仿宋" panose="02010609060101010101" charset="-122"/>
                <a:sym typeface="+mn-ea"/>
              </a:rPr>
              <a:t>像</a:t>
            </a:r>
            <a:r>
              <a:rPr lang="en-US" altLang="zh-CN" sz="2400" dirty="0">
                <a:latin typeface="仿宋" panose="02010609060101010101" charset="-122"/>
                <a:ea typeface="仿宋" panose="02010609060101010101" charset="-122"/>
                <a:sym typeface="+mn-ea"/>
              </a:rPr>
              <a:t>”</a:t>
            </a:r>
            <a:r>
              <a:rPr lang="zh-CN" altLang="en-US" sz="2400" dirty="0">
                <a:latin typeface="仿宋" panose="02010609060101010101" charset="-122"/>
                <a:ea typeface="仿宋" panose="02010609060101010101" charset="-122"/>
                <a:sym typeface="+mn-ea"/>
              </a:rPr>
              <a:t>的用法。</a:t>
            </a:r>
            <a:endParaRPr lang="zh-CN" altLang="en-US" sz="2400" dirty="0">
              <a:latin typeface="仿宋" panose="02010609060101010101" charset="-122"/>
              <a:ea typeface="仿宋" panose="02010609060101010101" charset="-122"/>
              <a:sym typeface="+mn-ea"/>
            </a:endParaRPr>
          </a:p>
        </p:txBody>
      </p:sp>
      <p:sp>
        <p:nvSpPr>
          <p:cNvPr id="10" name="文本框 9"/>
          <p:cNvSpPr txBox="1"/>
          <p:nvPr/>
        </p:nvSpPr>
        <p:spPr>
          <a:xfrm>
            <a:off x="8244840" y="2145030"/>
            <a:ext cx="3519805" cy="2306955"/>
          </a:xfrm>
          <a:prstGeom prst="rect">
            <a:avLst/>
          </a:prstGeom>
          <a:noFill/>
        </p:spPr>
        <p:txBody>
          <a:bodyPr wrap="square" rtlCol="0">
            <a:spAutoFit/>
          </a:bodyPr>
          <a:p>
            <a:r>
              <a:rPr lang="en-US" altLang="zh-CN"/>
              <a:t> </a:t>
            </a:r>
            <a:r>
              <a:rPr lang="zh-CN" sz="2400">
                <a:solidFill>
                  <a:srgbClr val="FF0000"/>
                </a:solidFill>
                <a:ea typeface="宋体" panose="02010600030101010101" pitchFamily="2" charset="-122"/>
                <a:sym typeface="+mn-ea"/>
              </a:rPr>
              <a:t>【参考答案</a:t>
            </a:r>
            <a:r>
              <a:rPr lang="zh-CN" sz="2400">
                <a:solidFill>
                  <a:srgbClr val="FF0000"/>
                </a:solidFill>
                <a:ea typeface="黑体" panose="02010609060101010101" charset="-122"/>
                <a:sym typeface="+mn-ea"/>
              </a:rPr>
              <a:t>】</a:t>
            </a:r>
            <a:r>
              <a:rPr lang="en-US" sz="2400">
                <a:solidFill>
                  <a:srgbClr val="FF0000"/>
                </a:solidFill>
                <a:latin typeface="宋体" panose="02010600030101010101" pitchFamily="2" charset="-122"/>
                <a:sym typeface="+mn-ea"/>
              </a:rPr>
              <a:t> </a:t>
            </a:r>
            <a:r>
              <a:rPr lang="en-US" altLang="zh-CN" sz="2400">
                <a:solidFill>
                  <a:srgbClr val="FF0000"/>
                </a:solidFill>
              </a:rPr>
              <a:t>D</a:t>
            </a:r>
            <a:endParaRPr lang="en-US" altLang="zh-CN" sz="2400">
              <a:solidFill>
                <a:srgbClr val="FF0000"/>
              </a:solidFill>
            </a:endParaRPr>
          </a:p>
          <a:p>
            <a:r>
              <a:rPr lang="en-US" altLang="zh-CN" sz="2400"/>
              <a:t>   </a:t>
            </a:r>
            <a:r>
              <a:rPr lang="zh-CN" altLang="en-US" sz="2400"/>
              <a:t>解析：原文和选项</a:t>
            </a:r>
            <a:r>
              <a:rPr lang="en-US" altLang="zh-CN" sz="2400"/>
              <a:t>D</a:t>
            </a:r>
            <a:r>
              <a:rPr lang="zh-CN" altLang="en-US" sz="2400"/>
              <a:t>中的</a:t>
            </a:r>
            <a:r>
              <a:rPr lang="en-US" altLang="zh-CN" sz="2400"/>
              <a:t>“</a:t>
            </a:r>
            <a:r>
              <a:rPr lang="zh-CN" altLang="en-US" sz="2400"/>
              <a:t>像</a:t>
            </a:r>
            <a:r>
              <a:rPr lang="en-US" altLang="zh-CN" sz="2400"/>
              <a:t>”</a:t>
            </a:r>
            <a:r>
              <a:rPr lang="zh-CN" altLang="en-US" sz="2400"/>
              <a:t>都表</a:t>
            </a:r>
            <a:r>
              <a:rPr lang="en-US" altLang="zh-CN" sz="2400"/>
              <a:t>“</a:t>
            </a:r>
            <a:r>
              <a:rPr lang="zh-CN" altLang="en-US" sz="2400"/>
              <a:t>比较</a:t>
            </a:r>
            <a:r>
              <a:rPr lang="en-US" altLang="zh-CN" sz="2400"/>
              <a:t>”</a:t>
            </a:r>
            <a:r>
              <a:rPr lang="zh-CN" altLang="en-US" sz="2400"/>
              <a:t>。</a:t>
            </a:r>
            <a:endParaRPr lang="zh-CN" altLang="en-US" sz="2400"/>
          </a:p>
          <a:p>
            <a:r>
              <a:rPr lang="en-US" altLang="zh-CN" sz="2400"/>
              <a:t>A.</a:t>
            </a:r>
            <a:r>
              <a:rPr lang="zh-CN" altLang="en-US" sz="2400"/>
              <a:t>【表比喻】</a:t>
            </a:r>
            <a:endParaRPr lang="zh-CN" altLang="en-US" sz="2400"/>
          </a:p>
          <a:p>
            <a:r>
              <a:rPr lang="en-US" altLang="zh-CN" sz="2400"/>
              <a:t>B.</a:t>
            </a:r>
            <a:r>
              <a:rPr lang="zh-CN" altLang="en-US" sz="2400"/>
              <a:t>【表举例】</a:t>
            </a:r>
            <a:endParaRPr lang="zh-CN" altLang="en-US" sz="2400"/>
          </a:p>
          <a:p>
            <a:r>
              <a:rPr lang="en-US" altLang="zh-CN" sz="2400"/>
              <a:t>C.</a:t>
            </a:r>
            <a:r>
              <a:rPr lang="zh-CN" altLang="en-US" sz="2400"/>
              <a:t>【表猜测】</a:t>
            </a:r>
            <a:endParaRPr lang="zh-CN" altLang="en-US" sz="240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heel(1)">
                                      <p:cBhvr>
                                        <p:cTn id="12" dur="2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1)">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p:bldP spid="5" grpId="0"/>
      <p:bldP spid="5" grpId="1"/>
      <p:bldP spid="29" grpId="0" animBg="1"/>
      <p:bldP spid="29" grpId="1" animBg="1"/>
      <p:bldP spid="2" grpId="0" bldLvl="0" animBg="1"/>
      <p:bldP spid="2" grpId="1" animBg="1"/>
      <p:bldP spid="8" grpId="0" bldLvl="0" animBg="1"/>
      <p:bldP spid="8" grpId="1" animBg="1"/>
      <p:bldP spid="4" grpId="0"/>
      <p:bldP spid="4" grpId="1"/>
      <p:bldP spid="10" grpId="0"/>
      <p:bldP spid="10" grpId="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8400" y="275025"/>
            <a:ext cx="10969200" cy="705600"/>
          </a:xfrm>
        </p:spPr>
        <p:txBody>
          <a:bodyPr/>
          <a:p>
            <a:pPr algn="ctr"/>
            <a:r>
              <a:rPr lang="en-US" altLang="zh-CN" b="1">
                <a:solidFill>
                  <a:srgbClr val="FF0000"/>
                </a:solidFill>
                <a:latin typeface="仿宋" panose="02010609060101010101" charset="-122"/>
                <a:ea typeface="仿宋" panose="02010609060101010101" charset="-122"/>
                <a:sym typeface="+mn-ea"/>
              </a:rPr>
              <a:t>“</a:t>
            </a:r>
            <a:r>
              <a:rPr lang="zh-CN" altLang="en-US" b="1">
                <a:solidFill>
                  <a:srgbClr val="FF0000"/>
                </a:solidFill>
                <a:latin typeface="仿宋" panose="02010609060101010101" charset="-122"/>
                <a:ea typeface="仿宋" panose="02010609060101010101" charset="-122"/>
                <a:sym typeface="+mn-ea"/>
              </a:rPr>
              <a:t>像</a:t>
            </a:r>
            <a:r>
              <a:rPr lang="en-US" altLang="zh-CN" b="1">
                <a:solidFill>
                  <a:srgbClr val="FF0000"/>
                </a:solidFill>
                <a:latin typeface="仿宋" panose="02010609060101010101" charset="-122"/>
                <a:ea typeface="仿宋" panose="02010609060101010101" charset="-122"/>
                <a:sym typeface="+mn-ea"/>
              </a:rPr>
              <a:t>”</a:t>
            </a:r>
            <a:r>
              <a:rPr lang="zh-CN" altLang="en-US" b="1">
                <a:solidFill>
                  <a:srgbClr val="FF0000"/>
                </a:solidFill>
                <a:latin typeface="仿宋" panose="02010609060101010101" charset="-122"/>
                <a:ea typeface="仿宋" panose="02010609060101010101" charset="-122"/>
                <a:sym typeface="+mn-ea"/>
              </a:rPr>
              <a:t>的用法和意义</a:t>
            </a:r>
            <a:endParaRPr lang="zh-CN" altLang="en-US" b="1">
              <a:solidFill>
                <a:srgbClr val="FF0000"/>
              </a:solidFill>
              <a:latin typeface="仿宋" panose="02010609060101010101" charset="-122"/>
              <a:ea typeface="仿宋" panose="02010609060101010101" charset="-122"/>
              <a:sym typeface="+mn-ea"/>
            </a:endParaRPr>
          </a:p>
        </p:txBody>
      </p:sp>
      <p:sp>
        <p:nvSpPr>
          <p:cNvPr id="4" name="文本框 3"/>
          <p:cNvSpPr txBox="1"/>
          <p:nvPr/>
        </p:nvSpPr>
        <p:spPr>
          <a:xfrm>
            <a:off x="235585" y="1409700"/>
            <a:ext cx="11795125" cy="3538220"/>
          </a:xfrm>
          <a:prstGeom prst="rect">
            <a:avLst/>
          </a:prstGeom>
          <a:noFill/>
        </p:spPr>
        <p:txBody>
          <a:bodyPr wrap="square" rtlCol="0">
            <a:spAutoFit/>
          </a:bodyPr>
          <a:p>
            <a:r>
              <a:rPr lang="en-US" altLang="zh-CN" sz="2800">
                <a:latin typeface="仿宋" panose="02010609060101010101" charset="-122"/>
                <a:ea typeface="仿宋" panose="02010609060101010101" charset="-122"/>
                <a:cs typeface="仿宋" panose="02010609060101010101" charset="-122"/>
              </a:rPr>
              <a:t>“</a:t>
            </a:r>
            <a:r>
              <a:rPr lang="zh-CN" altLang="en-US" sz="2800">
                <a:solidFill>
                  <a:srgbClr val="FF0000"/>
                </a:solidFill>
                <a:latin typeface="仿宋" panose="02010609060101010101" charset="-122"/>
                <a:ea typeface="仿宋" panose="02010609060101010101" charset="-122"/>
                <a:cs typeface="仿宋" panose="02010609060101010101" charset="-122"/>
              </a:rPr>
              <a:t>像</a:t>
            </a:r>
            <a:r>
              <a:rPr lang="en-US" altLang="zh-CN" sz="2800">
                <a:solidFill>
                  <a:srgbClr val="FF0000"/>
                </a:solidFill>
                <a:latin typeface="仿宋" panose="02010609060101010101" charset="-122"/>
                <a:ea typeface="仿宋" panose="02010609060101010101" charset="-122"/>
                <a:cs typeface="仿宋" panose="02010609060101010101" charset="-122"/>
              </a:rPr>
              <a:t>”</a:t>
            </a:r>
            <a:r>
              <a:rPr lang="zh-CN" altLang="en-US" sz="2800">
                <a:latin typeface="仿宋" panose="02010609060101010101" charset="-122"/>
                <a:ea typeface="仿宋" panose="02010609060101010101" charset="-122"/>
                <a:cs typeface="仿宋" panose="02010609060101010101" charset="-122"/>
              </a:rPr>
              <a:t>除了作为比喻词</a:t>
            </a:r>
            <a:r>
              <a:rPr lang="zh-CN" altLang="en-US" sz="2800">
                <a:solidFill>
                  <a:srgbClr val="FF0000"/>
                </a:solidFill>
                <a:latin typeface="仿宋" panose="02010609060101010101" charset="-122"/>
                <a:ea typeface="仿宋" panose="02010609060101010101" charset="-122"/>
                <a:cs typeface="仿宋" panose="02010609060101010101" charset="-122"/>
              </a:rPr>
              <a:t>表示比喻外</a:t>
            </a:r>
            <a:r>
              <a:rPr lang="zh-CN" altLang="en-US" sz="2800">
                <a:latin typeface="仿宋" panose="02010609060101010101" charset="-122"/>
                <a:ea typeface="仿宋" panose="02010609060101010101" charset="-122"/>
                <a:cs typeface="仿宋" panose="02010609060101010101" charset="-122"/>
              </a:rPr>
              <a:t>，还有以下四种用法。</a:t>
            </a:r>
            <a:endParaRPr lang="zh-CN" altLang="en-US" sz="2800">
              <a:latin typeface="仿宋" panose="02010609060101010101" charset="-122"/>
              <a:ea typeface="仿宋" panose="02010609060101010101" charset="-122"/>
              <a:cs typeface="仿宋" panose="02010609060101010101" charset="-122"/>
            </a:endParaRPr>
          </a:p>
          <a:p>
            <a:endParaRPr lang="zh-CN" altLang="en-US" sz="2800">
              <a:latin typeface="仿宋" panose="02010609060101010101" charset="-122"/>
              <a:ea typeface="仿宋" panose="02010609060101010101" charset="-122"/>
              <a:cs typeface="仿宋" panose="02010609060101010101" charset="-122"/>
            </a:endParaRPr>
          </a:p>
          <a:p>
            <a:r>
              <a:rPr lang="zh-CN" altLang="en-US" sz="2800">
                <a:latin typeface="仿宋" panose="02010609060101010101" charset="-122"/>
                <a:ea typeface="仿宋" panose="02010609060101010101" charset="-122"/>
                <a:cs typeface="仿宋" panose="02010609060101010101" charset="-122"/>
              </a:rPr>
              <a:t>①</a:t>
            </a:r>
            <a:r>
              <a:rPr lang="zh-CN" altLang="en-US" sz="2800">
                <a:solidFill>
                  <a:srgbClr val="FF0000"/>
                </a:solidFill>
                <a:latin typeface="仿宋" panose="02010609060101010101" charset="-122"/>
                <a:ea typeface="仿宋" panose="02010609060101010101" charset="-122"/>
                <a:cs typeface="仿宋" panose="02010609060101010101" charset="-122"/>
              </a:rPr>
              <a:t>表示同类比较</a:t>
            </a:r>
            <a:r>
              <a:rPr lang="zh-CN" altLang="en-US" sz="2800">
                <a:latin typeface="仿宋" panose="02010609060101010101" charset="-122"/>
                <a:ea typeface="仿宋" panose="02010609060101010101" charset="-122"/>
                <a:cs typeface="仿宋" panose="02010609060101010101" charset="-122"/>
              </a:rPr>
              <a:t>。例如：她的性格很像她的母亲。</a:t>
            </a:r>
            <a:endParaRPr lang="zh-CN" altLang="en-US" sz="2800">
              <a:latin typeface="仿宋" panose="02010609060101010101" charset="-122"/>
              <a:ea typeface="仿宋" panose="02010609060101010101" charset="-122"/>
              <a:cs typeface="仿宋" panose="02010609060101010101" charset="-122"/>
            </a:endParaRPr>
          </a:p>
          <a:p>
            <a:r>
              <a:rPr lang="zh-CN" altLang="en-US" sz="2800">
                <a:latin typeface="仿宋" panose="02010609060101010101" charset="-122"/>
                <a:ea typeface="仿宋" panose="02010609060101010101" charset="-122"/>
                <a:cs typeface="仿宋" panose="02010609060101010101" charset="-122"/>
              </a:rPr>
              <a:t>②</a:t>
            </a:r>
            <a:r>
              <a:rPr lang="zh-CN" altLang="en-US" sz="2800">
                <a:solidFill>
                  <a:srgbClr val="FF0000"/>
                </a:solidFill>
                <a:latin typeface="仿宋" panose="02010609060101010101" charset="-122"/>
                <a:ea typeface="仿宋" panose="02010609060101010101" charset="-122"/>
                <a:cs typeface="仿宋" panose="02010609060101010101" charset="-122"/>
              </a:rPr>
              <a:t>表示猜度</a:t>
            </a:r>
            <a:r>
              <a:rPr lang="zh-CN" altLang="en-US" sz="2800">
                <a:latin typeface="仿宋" panose="02010609060101010101" charset="-122"/>
                <a:ea typeface="仿宋" panose="02010609060101010101" charset="-122"/>
                <a:cs typeface="仿宋" panose="02010609060101010101" charset="-122"/>
              </a:rPr>
              <a:t>。例如：这天黑沉沉的，像要下雨了。</a:t>
            </a:r>
            <a:endParaRPr lang="zh-CN" altLang="en-US" sz="2800">
              <a:latin typeface="仿宋" panose="02010609060101010101" charset="-122"/>
              <a:ea typeface="仿宋" panose="02010609060101010101" charset="-122"/>
              <a:cs typeface="仿宋" panose="02010609060101010101" charset="-122"/>
            </a:endParaRPr>
          </a:p>
          <a:p>
            <a:r>
              <a:rPr lang="zh-CN" altLang="en-US" sz="2800">
                <a:latin typeface="仿宋" panose="02010609060101010101" charset="-122"/>
                <a:ea typeface="仿宋" panose="02010609060101010101" charset="-122"/>
                <a:cs typeface="仿宋" panose="02010609060101010101" charset="-122"/>
              </a:rPr>
              <a:t>③</a:t>
            </a:r>
            <a:r>
              <a:rPr lang="zh-CN" altLang="en-US" sz="2800">
                <a:solidFill>
                  <a:srgbClr val="FF0000"/>
                </a:solidFill>
                <a:latin typeface="仿宋" panose="02010609060101010101" charset="-122"/>
                <a:ea typeface="仿宋" panose="02010609060101010101" charset="-122"/>
                <a:cs typeface="仿宋" panose="02010609060101010101" charset="-122"/>
              </a:rPr>
              <a:t>表示想象</a:t>
            </a:r>
            <a:r>
              <a:rPr lang="zh-CN" altLang="en-US" sz="2800">
                <a:latin typeface="仿宋" panose="02010609060101010101" charset="-122"/>
                <a:ea typeface="仿宋" panose="02010609060101010101" charset="-122"/>
                <a:cs typeface="仿宋" panose="02010609060101010101" charset="-122"/>
              </a:rPr>
              <a:t>。例如：每当看到这条红领巾，我就像置身于天真烂漫的少年时代。</a:t>
            </a:r>
            <a:endParaRPr lang="zh-CN" altLang="en-US" sz="2800">
              <a:latin typeface="仿宋" panose="02010609060101010101" charset="-122"/>
              <a:ea typeface="仿宋" panose="02010609060101010101" charset="-122"/>
              <a:cs typeface="仿宋" panose="02010609060101010101" charset="-122"/>
            </a:endParaRPr>
          </a:p>
          <a:p>
            <a:r>
              <a:rPr lang="zh-CN" altLang="en-US" sz="2800">
                <a:latin typeface="仿宋" panose="02010609060101010101" charset="-122"/>
                <a:ea typeface="仿宋" panose="02010609060101010101" charset="-122"/>
                <a:cs typeface="仿宋" panose="02010609060101010101" charset="-122"/>
              </a:rPr>
              <a:t>④</a:t>
            </a:r>
            <a:r>
              <a:rPr lang="zh-CN" altLang="en-US" sz="2800">
                <a:solidFill>
                  <a:srgbClr val="FF0000"/>
                </a:solidFill>
                <a:latin typeface="仿宋" panose="02010609060101010101" charset="-122"/>
                <a:ea typeface="仿宋" panose="02010609060101010101" charset="-122"/>
                <a:cs typeface="仿宋" panose="02010609060101010101" charset="-122"/>
              </a:rPr>
              <a:t>表示列举</a:t>
            </a:r>
            <a:r>
              <a:rPr lang="zh-CN" altLang="en-US" sz="2800">
                <a:latin typeface="仿宋" panose="02010609060101010101" charset="-122"/>
                <a:ea typeface="仿宋" panose="02010609060101010101" charset="-122"/>
                <a:cs typeface="仿宋" panose="02010609060101010101" charset="-122"/>
              </a:rPr>
              <a:t>。例如：社会主义的中国，在党的阳光照耀下，涌现出许多英雄人物，像雷锋、焦裕禄、向秀丽等。</a:t>
            </a:r>
            <a:endParaRPr lang="zh-CN" altLang="en-US" sz="2800">
              <a:latin typeface="仿宋" panose="02010609060101010101" charset="-122"/>
              <a:ea typeface="仿宋" panose="02010609060101010101" charset="-122"/>
              <a:cs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135890" y="492760"/>
            <a:ext cx="3202305" cy="6290310"/>
          </a:xfrm>
          <a:prstGeom prst="rect">
            <a:avLst/>
          </a:prstGeom>
          <a:ln w="12700" cmpd="sng">
            <a:solidFill>
              <a:srgbClr val="002060"/>
            </a:solidFill>
            <a:prstDash val="solid"/>
          </a:ln>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rtlCol="0" anchor="ctr"/>
          <a:p>
            <a:pPr algn="ctr"/>
            <a:endParaRPr lang="zh-CN" altLang="en-US"/>
          </a:p>
        </p:txBody>
      </p:sp>
      <p:sp>
        <p:nvSpPr>
          <p:cNvPr id="29" name="文本框 28"/>
          <p:cNvSpPr txBox="1"/>
          <p:nvPr/>
        </p:nvSpPr>
        <p:spPr>
          <a:xfrm>
            <a:off x="563245" y="318135"/>
            <a:ext cx="780415" cy="337185"/>
          </a:xfrm>
          <a:prstGeom prst="rect">
            <a:avLst/>
          </a:prstGeom>
          <a:solidFill>
            <a:schemeClr val="tx2">
              <a:lumMod val="25000"/>
              <a:lumOff val="75000"/>
            </a:schemeClr>
          </a:solidFill>
        </p:spPr>
        <p:txBody>
          <a:bodyPr wrap="square" rtlCol="0">
            <a:spAutoFit/>
          </a:bodyPr>
          <a:p>
            <a:r>
              <a:rPr lang="zh-CN" altLang="en-US" sz="1600" noProof="0" dirty="0">
                <a:solidFill>
                  <a:srgbClr val="152340"/>
                </a:solidFill>
                <a:latin typeface="汉仪雅酷黑 65W" panose="020B0604020202020204" charset="-122"/>
                <a:ea typeface="汉仪雅酷黑 65W" panose="020B0604020202020204" charset="-122"/>
                <a:cs typeface="思源黑体 CN Light" charset="-122"/>
                <a:sym typeface="方正悠黑体" charset="-122"/>
              </a:rPr>
              <a:t>文</a:t>
            </a:r>
            <a:r>
              <a:rPr lang="en-US" altLang="zh-CN" sz="1600" noProof="0" dirty="0">
                <a:solidFill>
                  <a:srgbClr val="152340"/>
                </a:solidFill>
                <a:latin typeface="汉仪雅酷黑 65W" panose="020B0604020202020204" charset="-122"/>
                <a:ea typeface="汉仪雅酷黑 65W" panose="020B0604020202020204" charset="-122"/>
                <a:cs typeface="思源黑体 CN Light" charset="-122"/>
                <a:sym typeface="方正悠黑体"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charset="-122"/>
                <a:sym typeface="方正悠黑体" charset="-122"/>
              </a:rPr>
              <a:t>本</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charset="-122"/>
              <a:sym typeface="方正悠黑体" charset="-122"/>
            </a:endParaRPr>
          </a:p>
        </p:txBody>
      </p:sp>
      <p:sp>
        <p:nvSpPr>
          <p:cNvPr id="1050754" name="矩形 6"/>
          <p:cNvSpPr/>
          <p:nvPr>
            <p:custDataLst>
              <p:tags r:id="rId2"/>
            </p:custDataLst>
          </p:nvPr>
        </p:nvSpPr>
        <p:spPr>
          <a:xfrm>
            <a:off x="3338195" y="511175"/>
            <a:ext cx="8709660" cy="5013325"/>
          </a:xfrm>
          <a:prstGeom prst="rect">
            <a:avLst/>
          </a:prstGeom>
          <a:ln w="12700" cmpd="sng">
            <a:solidFill>
              <a:srgbClr val="002060"/>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nvSpPr>
        <p:spPr>
          <a:xfrm>
            <a:off x="4011930" y="185420"/>
            <a:ext cx="1109980" cy="520065"/>
          </a:xfrm>
          <a:prstGeom prst="rect">
            <a:avLst/>
          </a:prstGeom>
          <a:solidFill>
            <a:schemeClr val="tx2">
              <a:lumMod val="25000"/>
              <a:lumOff val="75000"/>
            </a:schemeClr>
          </a:solidFill>
        </p:spPr>
        <p:txBody>
          <a:bodyPr wrap="square" rtlCol="0">
            <a:noAutofit/>
          </a:bodyPr>
          <a:p>
            <a:pPr algn="ctr"/>
            <a:r>
              <a:rPr lang="zh-CN" altLang="en-US" sz="1600" noProof="0" dirty="0">
                <a:solidFill>
                  <a:srgbClr val="152340"/>
                </a:solidFill>
                <a:latin typeface="汉仪雅酷黑 65W" panose="020B0604020202020204" charset="-122"/>
                <a:ea typeface="汉仪雅酷黑 65W" panose="020B0604020202020204" charset="-122"/>
                <a:cs typeface="思源黑体 CN Light" charset="-122"/>
                <a:sym typeface="方正悠黑体" charset="-122"/>
              </a:rPr>
              <a:t>主观题</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charset="-122"/>
              <a:sym typeface="方正悠黑体" charset="-122"/>
            </a:endParaRPr>
          </a:p>
        </p:txBody>
      </p:sp>
      <p:sp>
        <p:nvSpPr>
          <p:cNvPr id="52" name="矩形 51"/>
          <p:cNvSpPr/>
          <p:nvPr/>
        </p:nvSpPr>
        <p:spPr>
          <a:xfrm>
            <a:off x="64135" y="71755"/>
            <a:ext cx="425450" cy="113665"/>
          </a:xfrm>
          <a:prstGeom prst="rect">
            <a:avLst/>
          </a:prstGeom>
          <a:solidFill>
            <a:srgbClr val="264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 name="直接连接符 2"/>
          <p:cNvCxnSpPr/>
          <p:nvPr/>
        </p:nvCxnSpPr>
        <p:spPr>
          <a:xfrm>
            <a:off x="64135" y="285115"/>
            <a:ext cx="424180" cy="0"/>
          </a:xfrm>
          <a:prstGeom prst="line">
            <a:avLst/>
          </a:prstGeom>
          <a:ln w="15875">
            <a:solidFill>
              <a:srgbClr val="26476A"/>
            </a:solidFill>
          </a:ln>
        </p:spPr>
        <p:style>
          <a:lnRef idx="1">
            <a:schemeClr val="accent1"/>
          </a:lnRef>
          <a:fillRef idx="0">
            <a:schemeClr val="accent1"/>
          </a:fillRef>
          <a:effectRef idx="0">
            <a:schemeClr val="accent1"/>
          </a:effectRef>
          <a:fontRef idx="minor">
            <a:schemeClr val="tx1"/>
          </a:fontRef>
        </p:style>
      </p:cxnSp>
      <p:sp>
        <p:nvSpPr>
          <p:cNvPr id="6" name="矩形 6"/>
          <p:cNvSpPr/>
          <p:nvPr>
            <p:custDataLst>
              <p:tags r:id="rId3"/>
            </p:custDataLst>
          </p:nvPr>
        </p:nvSpPr>
        <p:spPr>
          <a:xfrm>
            <a:off x="3338830" y="5640705"/>
            <a:ext cx="8709025" cy="1141730"/>
          </a:xfrm>
          <a:prstGeom prst="rect">
            <a:avLst/>
          </a:prstGeom>
          <a:noFill/>
          <a:ln w="12700" cmpd="sng">
            <a:solidFill>
              <a:srgbClr val="002060"/>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4" name="文本框 3"/>
          <p:cNvSpPr txBox="1"/>
          <p:nvPr/>
        </p:nvSpPr>
        <p:spPr>
          <a:xfrm>
            <a:off x="489585" y="0"/>
            <a:ext cx="3851275" cy="368300"/>
          </a:xfrm>
          <a:prstGeom prst="rect">
            <a:avLst/>
          </a:prstGeom>
          <a:noFill/>
        </p:spPr>
        <p:txBody>
          <a:bodyPr wrap="square" rtlCol="0">
            <a:spAutoFit/>
          </a:bodyPr>
          <a:p>
            <a:pPr algn="l"/>
            <a:r>
              <a:rPr lang="zh-CN" altLang="en-US" b="1">
                <a:solidFill>
                  <a:srgbClr val="26476A"/>
                </a:solidFill>
                <a:latin typeface="黑体" panose="02010609060101010101" charset="-122"/>
                <a:ea typeface="黑体" panose="02010609060101010101" charset="-122"/>
              </a:rPr>
              <a:t>试题链接：</a:t>
            </a:r>
            <a:r>
              <a:rPr lang="en-US" altLang="zh-CN" b="1">
                <a:solidFill>
                  <a:srgbClr val="26476A"/>
                </a:solidFill>
                <a:latin typeface="黑体" panose="02010609060101010101" charset="-122"/>
                <a:ea typeface="黑体" panose="02010609060101010101" charset="-122"/>
              </a:rPr>
              <a:t>2024</a:t>
            </a:r>
            <a:r>
              <a:rPr lang="zh-CN" altLang="en-US" b="1">
                <a:solidFill>
                  <a:srgbClr val="26476A"/>
                </a:solidFill>
                <a:latin typeface="黑体" panose="02010609060101010101" charset="-122"/>
                <a:ea typeface="黑体" panose="02010609060101010101" charset="-122"/>
              </a:rPr>
              <a:t>年重庆巴蜀中学</a:t>
            </a:r>
            <a:endParaRPr lang="zh-CN" altLang="en-US" b="1">
              <a:solidFill>
                <a:srgbClr val="26476A"/>
              </a:solidFill>
              <a:latin typeface="黑体" panose="02010609060101010101" charset="-122"/>
              <a:ea typeface="黑体" panose="02010609060101010101" charset="-122"/>
            </a:endParaRPr>
          </a:p>
        </p:txBody>
      </p:sp>
      <p:sp>
        <p:nvSpPr>
          <p:cNvPr id="2" name="文本框 1"/>
          <p:cNvSpPr txBox="1"/>
          <p:nvPr/>
        </p:nvSpPr>
        <p:spPr>
          <a:xfrm>
            <a:off x="243205" y="655320"/>
            <a:ext cx="3094990" cy="6045835"/>
          </a:xfrm>
          <a:prstGeom prst="rect">
            <a:avLst/>
          </a:prstGeom>
        </p:spPr>
        <p:txBody>
          <a:bodyPr wrap="square">
            <a:noAutofit/>
          </a:bodyPr>
          <a:p>
            <a:pPr indent="609600" algn="just" defTabSz="266700" fontAlgn="auto">
              <a:lnSpc>
                <a:spcPct val="164000"/>
              </a:lnSpc>
              <a:spcBef>
                <a:spcPts val="0"/>
              </a:spcBef>
              <a:spcAft>
                <a:spcPts val="0"/>
              </a:spcAft>
              <a:extLst>
                <a:ext uri="{35155182-B16C-46BC-9424-99874614C6A1}">
                  <wpsdc:indentchars xmlns:wpsdc="http://www.wps.cn/officeDocument/2017/drawingmlCustomData" val="200" checksum="4158780845"/>
                </a:ext>
              </a:extLst>
            </a:pPr>
            <a:r>
              <a:rPr lang="zh-CN" altLang="en-US" sz="2400">
                <a:latin typeface="楷体" panose="02010609060101010101" charset="-122"/>
                <a:ea typeface="楷体" panose="02010609060101010101" charset="-122"/>
                <a:cs typeface="楷体" panose="02010609060101010101" charset="-122"/>
              </a:rPr>
              <a:t>其次，科学家们认为，猫咪们似乎并没有发展出</a:t>
            </a:r>
            <a:r>
              <a:rPr lang="zh-CN" altLang="en-US" sz="2400" b="1">
                <a:latin typeface="楷体" panose="02010609060101010101" charset="-122"/>
                <a:ea typeface="楷体" panose="02010609060101010101" charset="-122"/>
                <a:cs typeface="楷体" panose="02010609060101010101" charset="-122"/>
              </a:rPr>
              <a:t>像</a:t>
            </a:r>
            <a:r>
              <a:rPr lang="zh-CN" altLang="en-US" sz="2400">
                <a:latin typeface="楷体" panose="02010609060101010101" charset="-122"/>
                <a:ea typeface="楷体" panose="02010609060101010101" charset="-122"/>
                <a:cs typeface="楷体" panose="02010609060101010101" charset="-122"/>
              </a:rPr>
              <a:t>其他群居动物一样的化解冲突的策略，因此它们可能会通过回避对方或减少活动</a:t>
            </a:r>
            <a:r>
              <a:rPr lang="en-US" altLang="zh-CN" sz="2400">
                <a:latin typeface="楷体" panose="02010609060101010101" charset="-122"/>
                <a:ea typeface="楷体" panose="02010609060101010101" charset="-122"/>
                <a:cs typeface="楷体" panose="02010609060101010101" charset="-122"/>
              </a:rPr>
              <a:t> </a:t>
            </a:r>
            <a:r>
              <a:rPr lang="en-US" altLang="en-US" sz="2400" u="sng">
                <a:latin typeface="楷体" panose="02010609060101010101" charset="-122"/>
                <a:ea typeface="楷体" panose="02010609060101010101" charset="-122"/>
                <a:cs typeface="楷体" panose="02010609060101010101" charset="-122"/>
              </a:rPr>
              <a:t>②</a:t>
            </a:r>
            <a:r>
              <a:rPr lang="en-US" altLang="zh-CN" sz="2400" u="sng">
                <a:latin typeface="楷体" panose="02010609060101010101" charset="-122"/>
                <a:ea typeface="楷体" panose="02010609060101010101" charset="-122"/>
                <a:cs typeface="楷体" panose="02010609060101010101" charset="-122"/>
              </a:rPr>
              <a:t> </a:t>
            </a:r>
            <a:r>
              <a:rPr lang="zh-CN" altLang="en-US" sz="2400">
                <a:latin typeface="楷体" panose="02010609060101010101" charset="-122"/>
                <a:ea typeface="楷体" panose="02010609060101010101" charset="-122"/>
                <a:cs typeface="楷体" panose="02010609060101010101" charset="-122"/>
              </a:rPr>
              <a:t>，当一只猫遇到麻烦的时候，或许，它就会想找一个箱子吧。</a:t>
            </a:r>
            <a:endParaRPr lang="zh-CN" altLang="en-US" sz="2400">
              <a:latin typeface="楷体" panose="02010609060101010101" charset="-122"/>
              <a:ea typeface="楷体" panose="02010609060101010101" charset="-122"/>
              <a:cs typeface="楷体" panose="02010609060101010101" charset="-122"/>
            </a:endParaRPr>
          </a:p>
        </p:txBody>
      </p:sp>
      <p:sp>
        <p:nvSpPr>
          <p:cNvPr id="5" name="文本框 4"/>
          <p:cNvSpPr txBox="1"/>
          <p:nvPr/>
        </p:nvSpPr>
        <p:spPr>
          <a:xfrm>
            <a:off x="3442335" y="705485"/>
            <a:ext cx="8606155" cy="4819015"/>
          </a:xfrm>
          <a:prstGeom prst="rect">
            <a:avLst/>
          </a:prstGeom>
        </p:spPr>
        <p:txBody>
          <a:bodyPr>
            <a:noAutofit/>
          </a:bodyPr>
          <a:p>
            <a:pPr marL="0" indent="0" algn="just" defTabSz="266700">
              <a:lnSpc>
                <a:spcPct val="130000"/>
              </a:lnSpc>
              <a:spcBef>
                <a:spcPts val="0"/>
              </a:spcBef>
              <a:spcAft>
                <a:spcPts val="0"/>
              </a:spcAft>
            </a:pPr>
            <a:r>
              <a:rPr lang="en-US" altLang="zh-CN" sz="2400">
                <a:latin typeface="宋体" panose="02010600030101010101" pitchFamily="2" charset="-122"/>
                <a:ea typeface="宋体" panose="02010600030101010101" pitchFamily="2" charset="-122"/>
              </a:rPr>
              <a:t>18</a:t>
            </a:r>
            <a:r>
              <a:rPr lang="zh-CN" altLang="en-US" sz="2400">
                <a:latin typeface="宋体" panose="02010600030101010101" pitchFamily="2" charset="-122"/>
                <a:ea typeface="宋体" panose="02010600030101010101" pitchFamily="2" charset="-122"/>
              </a:rPr>
              <a:t>．下列句子中的</a:t>
            </a:r>
            <a:r>
              <a:rPr lang="en-US" altLang="zh-CN" sz="2400">
                <a:solidFill>
                  <a:srgbClr val="FF0000"/>
                </a:solidFill>
                <a:latin typeface="宋体" panose="02010600030101010101" pitchFamily="2" charset="-122"/>
                <a:ea typeface="宋体" panose="02010600030101010101" pitchFamily="2" charset="-122"/>
              </a:rPr>
              <a:t>“</a:t>
            </a:r>
            <a:r>
              <a:rPr lang="zh-CN" altLang="en-US" sz="2400">
                <a:solidFill>
                  <a:srgbClr val="FF0000"/>
                </a:solidFill>
                <a:latin typeface="宋体" panose="02010600030101010101" pitchFamily="2" charset="-122"/>
                <a:ea typeface="宋体" panose="02010600030101010101" pitchFamily="2" charset="-122"/>
              </a:rPr>
              <a:t>像</a:t>
            </a:r>
            <a:r>
              <a:rPr lang="en-US" altLang="zh-CN" sz="2400">
                <a:solidFill>
                  <a:srgbClr val="FF0000"/>
                </a:solidFill>
                <a:latin typeface="宋体" panose="02010600030101010101" pitchFamily="2" charset="-122"/>
                <a:ea typeface="宋体" panose="02010600030101010101" pitchFamily="2" charset="-122"/>
              </a:rPr>
              <a:t>”</a:t>
            </a:r>
            <a:r>
              <a:rPr lang="zh-CN" altLang="en-US" sz="2400">
                <a:solidFill>
                  <a:srgbClr val="FF0000"/>
                </a:solidFill>
                <a:latin typeface="宋体" panose="02010600030101010101" pitchFamily="2" charset="-122"/>
                <a:ea typeface="宋体" panose="02010600030101010101" pitchFamily="2" charset="-122"/>
              </a:rPr>
              <a:t>与文中加点的</a:t>
            </a:r>
            <a:r>
              <a:rPr lang="en-US" altLang="zh-CN" sz="2400">
                <a:solidFill>
                  <a:srgbClr val="FF0000"/>
                </a:solidFill>
                <a:latin typeface="宋体" panose="02010600030101010101" pitchFamily="2" charset="-122"/>
                <a:ea typeface="宋体" panose="02010600030101010101" pitchFamily="2" charset="-122"/>
              </a:rPr>
              <a:t>“</a:t>
            </a:r>
            <a:r>
              <a:rPr lang="zh-CN" altLang="en-US" sz="2400">
                <a:solidFill>
                  <a:srgbClr val="FF0000"/>
                </a:solidFill>
                <a:latin typeface="宋体" panose="02010600030101010101" pitchFamily="2" charset="-122"/>
                <a:ea typeface="宋体" panose="02010600030101010101" pitchFamily="2" charset="-122"/>
              </a:rPr>
              <a:t>像</a:t>
            </a:r>
            <a:r>
              <a:rPr lang="en-US" altLang="zh-CN" sz="2400">
                <a:solidFill>
                  <a:srgbClr val="FF0000"/>
                </a:solidFill>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a:t>
            </a:r>
            <a:r>
              <a:rPr lang="zh-CN" altLang="en-US" sz="2400">
                <a:solidFill>
                  <a:srgbClr val="FF0000"/>
                </a:solidFill>
                <a:latin typeface="宋体" panose="02010600030101010101" pitchFamily="2" charset="-122"/>
                <a:ea typeface="宋体" panose="02010600030101010101" pitchFamily="2" charset="-122"/>
              </a:rPr>
              <a:t>意义和用法</a:t>
            </a:r>
            <a:r>
              <a:rPr lang="zh-CN" altLang="en-US" sz="2400">
                <a:latin typeface="宋体" panose="02010600030101010101" pitchFamily="2" charset="-122"/>
                <a:ea typeface="宋体" panose="02010600030101010101" pitchFamily="2" charset="-122"/>
              </a:rPr>
              <a:t>相同的一项是（</a:t>
            </a:r>
            <a:r>
              <a:rPr lang="en-US" altLang="en-US" sz="2400">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a:t>
            </a:r>
            <a:endParaRPr lang="zh-CN" altLang="en-US" sz="2400">
              <a:latin typeface="宋体" panose="02010600030101010101" pitchFamily="2" charset="-122"/>
              <a:ea typeface="宋体" panose="02010600030101010101" pitchFamily="2" charset="-122"/>
            </a:endParaRPr>
          </a:p>
          <a:p>
            <a:pPr marL="0" indent="0" algn="just" defTabSz="266700">
              <a:lnSpc>
                <a:spcPct val="130000"/>
              </a:lnSpc>
              <a:spcBef>
                <a:spcPts val="0"/>
              </a:spcBef>
              <a:spcAft>
                <a:spcPts val="0"/>
              </a:spcAft>
            </a:pPr>
            <a:r>
              <a:rPr lang="en-US" altLang="zh-CN" sz="2400">
                <a:latin typeface="宋体" panose="02010600030101010101" pitchFamily="2" charset="-122"/>
                <a:ea typeface="宋体" panose="02010600030101010101" pitchFamily="2" charset="-122"/>
              </a:rPr>
              <a:t>A</a:t>
            </a:r>
            <a:r>
              <a:rPr lang="zh-CN" altLang="en-US" sz="2400">
                <a:latin typeface="宋体" panose="02010600030101010101" pitchFamily="2" charset="-122"/>
                <a:ea typeface="宋体" panose="02010600030101010101" pitchFamily="2" charset="-122"/>
              </a:rPr>
              <a:t>．室外天色突然变暗，树被风刮得东倒西歪，空中的燕子也飞得很低，</a:t>
            </a:r>
            <a:r>
              <a:rPr lang="zh-CN" altLang="en-US" sz="2400">
                <a:solidFill>
                  <a:srgbClr val="FF0000"/>
                </a:solidFill>
                <a:latin typeface="宋体" panose="02010600030101010101" pitchFamily="2" charset="-122"/>
                <a:ea typeface="宋体" panose="02010600030101010101" pitchFamily="2" charset="-122"/>
              </a:rPr>
              <a:t>像</a:t>
            </a:r>
            <a:r>
              <a:rPr lang="zh-CN" altLang="en-US" sz="2400">
                <a:latin typeface="宋体" panose="02010600030101010101" pitchFamily="2" charset="-122"/>
                <a:ea typeface="宋体" panose="02010600030101010101" pitchFamily="2" charset="-122"/>
              </a:rPr>
              <a:t>要下雨一样。</a:t>
            </a:r>
            <a:endParaRPr lang="zh-CN" altLang="en-US" sz="2400">
              <a:latin typeface="宋体" panose="02010600030101010101" pitchFamily="2" charset="-122"/>
              <a:ea typeface="宋体" panose="02010600030101010101" pitchFamily="2" charset="-122"/>
            </a:endParaRPr>
          </a:p>
          <a:p>
            <a:pPr marL="0" indent="0" algn="just" defTabSz="266700">
              <a:lnSpc>
                <a:spcPct val="130000"/>
              </a:lnSpc>
              <a:spcBef>
                <a:spcPts val="0"/>
              </a:spcBef>
              <a:spcAft>
                <a:spcPts val="0"/>
              </a:spcAft>
            </a:pPr>
            <a:r>
              <a:rPr lang="en-US" altLang="zh-CN" sz="2400">
                <a:latin typeface="宋体" panose="02010600030101010101" pitchFamily="2" charset="-122"/>
                <a:ea typeface="宋体" panose="02010600030101010101" pitchFamily="2" charset="-122"/>
              </a:rPr>
              <a:t>B</a:t>
            </a:r>
            <a:r>
              <a:rPr lang="zh-CN" altLang="en-US" sz="2400">
                <a:latin typeface="宋体" panose="02010600030101010101" pitchFamily="2" charset="-122"/>
                <a:ea typeface="宋体" panose="02010600030101010101" pitchFamily="2" charset="-122"/>
              </a:rPr>
              <a:t>．优美的古诗词就</a:t>
            </a:r>
            <a:r>
              <a:rPr lang="zh-CN" altLang="en-US" sz="2400">
                <a:solidFill>
                  <a:srgbClr val="FF0000"/>
                </a:solidFill>
                <a:latin typeface="宋体" panose="02010600030101010101" pitchFamily="2" charset="-122"/>
                <a:ea typeface="宋体" panose="02010600030101010101" pitchFamily="2" charset="-122"/>
              </a:rPr>
              <a:t>像</a:t>
            </a:r>
            <a:r>
              <a:rPr lang="zh-CN" altLang="en-US" sz="2400">
                <a:latin typeface="宋体" panose="02010600030101010101" pitchFamily="2" charset="-122"/>
                <a:ea typeface="宋体" panose="02010600030101010101" pitchFamily="2" charset="-122"/>
              </a:rPr>
              <a:t>中华文化的明珠，蕴含着我们中华儿女代代相传的文化基因。</a:t>
            </a:r>
            <a:endParaRPr lang="zh-CN" altLang="en-US" sz="2400">
              <a:latin typeface="宋体" panose="02010600030101010101" pitchFamily="2" charset="-122"/>
              <a:ea typeface="宋体" panose="02010600030101010101" pitchFamily="2" charset="-122"/>
            </a:endParaRPr>
          </a:p>
          <a:p>
            <a:pPr marL="0" indent="0" algn="just" defTabSz="266700">
              <a:lnSpc>
                <a:spcPct val="130000"/>
              </a:lnSpc>
              <a:spcBef>
                <a:spcPts val="0"/>
              </a:spcBef>
              <a:spcAft>
                <a:spcPts val="0"/>
              </a:spcAft>
            </a:pPr>
            <a:r>
              <a:rPr lang="en-US" altLang="zh-CN" sz="2400">
                <a:latin typeface="宋体" panose="02010600030101010101" pitchFamily="2" charset="-122"/>
                <a:ea typeface="宋体" panose="02010600030101010101" pitchFamily="2" charset="-122"/>
              </a:rPr>
              <a:t>C</a:t>
            </a:r>
            <a:r>
              <a:rPr lang="zh-CN" altLang="en-US" sz="2400">
                <a:latin typeface="宋体" panose="02010600030101010101" pitchFamily="2" charset="-122"/>
                <a:ea typeface="宋体" panose="02010600030101010101" pitchFamily="2" charset="-122"/>
              </a:rPr>
              <a:t>．今年刚满九岁的台球神童刘禹乐，打起球来</a:t>
            </a:r>
            <a:r>
              <a:rPr lang="zh-CN" altLang="en-US" sz="2400">
                <a:solidFill>
                  <a:srgbClr val="FF0000"/>
                </a:solidFill>
                <a:latin typeface="宋体" panose="02010600030101010101" pitchFamily="2" charset="-122"/>
                <a:ea typeface="宋体" panose="02010600030101010101" pitchFamily="2" charset="-122"/>
              </a:rPr>
              <a:t>像</a:t>
            </a:r>
            <a:r>
              <a:rPr lang="zh-CN" altLang="en-US" sz="2400">
                <a:latin typeface="宋体" panose="02010600030101010101" pitchFamily="2" charset="-122"/>
                <a:ea typeface="宋体" panose="02010600030101010101" pitchFamily="2" charset="-122"/>
              </a:rPr>
              <a:t>久经职场的老手，既稳重又有条理。</a:t>
            </a:r>
            <a:endParaRPr lang="zh-CN" altLang="en-US" sz="2400">
              <a:latin typeface="宋体" panose="02010600030101010101" pitchFamily="2" charset="-122"/>
              <a:ea typeface="宋体" panose="02010600030101010101" pitchFamily="2" charset="-122"/>
            </a:endParaRPr>
          </a:p>
          <a:p>
            <a:pPr marL="0" indent="0" algn="just" defTabSz="266700">
              <a:lnSpc>
                <a:spcPct val="130000"/>
              </a:lnSpc>
              <a:spcBef>
                <a:spcPts val="0"/>
              </a:spcBef>
              <a:spcAft>
                <a:spcPts val="0"/>
              </a:spcAft>
            </a:pPr>
            <a:r>
              <a:rPr lang="en-US" altLang="zh-CN" sz="2400">
                <a:latin typeface="宋体" panose="02010600030101010101" pitchFamily="2" charset="-122"/>
                <a:ea typeface="宋体" panose="02010600030101010101" pitchFamily="2" charset="-122"/>
              </a:rPr>
              <a:t>D</a:t>
            </a:r>
            <a:r>
              <a:rPr lang="zh-CN" altLang="en-US" sz="2400">
                <a:latin typeface="宋体" panose="02010600030101010101" pitchFamily="2" charset="-122"/>
                <a:ea typeface="宋体" panose="02010600030101010101" pitchFamily="2" charset="-122"/>
              </a:rPr>
              <a:t>．</a:t>
            </a:r>
            <a:r>
              <a:rPr lang="zh-CN" altLang="en-US" sz="2400">
                <a:solidFill>
                  <a:srgbClr val="FF0000"/>
                </a:solidFill>
                <a:latin typeface="宋体" panose="02010600030101010101" pitchFamily="2" charset="-122"/>
                <a:ea typeface="宋体" panose="02010600030101010101" pitchFamily="2" charset="-122"/>
              </a:rPr>
              <a:t>像</a:t>
            </a:r>
            <a:r>
              <a:rPr lang="zh-CN" altLang="en-US" sz="2400">
                <a:latin typeface="宋体" panose="02010600030101010101" pitchFamily="2" charset="-122"/>
                <a:ea typeface="宋体" panose="02010600030101010101" pitchFamily="2" charset="-122"/>
              </a:rPr>
              <a:t>校史陈列馆，巴蜀文创，食堂冒菜、校园学长猫等，都是独属于巴蜀人的记忆。</a:t>
            </a:r>
            <a:endParaRPr lang="zh-CN" altLang="en-US" sz="2400">
              <a:latin typeface="宋体" panose="02010600030101010101" pitchFamily="2" charset="-122"/>
              <a:ea typeface="宋体" panose="02010600030101010101" pitchFamily="2" charset="-122"/>
            </a:endParaRPr>
          </a:p>
        </p:txBody>
      </p:sp>
      <p:sp>
        <p:nvSpPr>
          <p:cNvPr id="13" name="文本框 12"/>
          <p:cNvSpPr txBox="1"/>
          <p:nvPr/>
        </p:nvSpPr>
        <p:spPr>
          <a:xfrm>
            <a:off x="3442970" y="5648325"/>
            <a:ext cx="8605520" cy="1209675"/>
          </a:xfrm>
          <a:prstGeom prst="rect">
            <a:avLst/>
          </a:prstGeom>
        </p:spPr>
        <p:txBody>
          <a:bodyPr>
            <a:noAutofit/>
          </a:bodyPr>
          <a:p>
            <a:pPr marL="0" indent="0" algn="l" defTabSz="266700" fontAlgn="ctr">
              <a:lnSpc>
                <a:spcPct val="150000"/>
              </a:lnSpc>
              <a:spcBef>
                <a:spcPct val="0"/>
              </a:spcBef>
              <a:spcAft>
                <a:spcPct val="0"/>
              </a:spcAft>
            </a:pPr>
            <a:r>
              <a:rPr lang="zh-CN" altLang="en-US" sz="1600">
                <a:solidFill>
                  <a:srgbClr val="FF0000"/>
                </a:solidFill>
                <a:latin typeface="Times New Roman" panose="02020603050405020304"/>
                <a:ea typeface="宋体" panose="02010600030101010101" pitchFamily="2" charset="-122"/>
              </a:rPr>
              <a:t>解析</a:t>
            </a:r>
            <a:r>
              <a:rPr lang="zh-CN" altLang="en-US" sz="1600">
                <a:latin typeface="Times New Roman" panose="02020603050405020304"/>
                <a:ea typeface="宋体" panose="02010600030101010101" pitchFamily="2" charset="-122"/>
              </a:rPr>
              <a:t>：</a:t>
            </a:r>
            <a:r>
              <a:rPr lang="en-US" altLang="zh-CN" sz="1600">
                <a:latin typeface="Times New Roman" panose="02020603050405020304"/>
                <a:ea typeface="宋体" panose="02010600030101010101" pitchFamily="2" charset="-122"/>
              </a:rPr>
              <a:t>18</a:t>
            </a:r>
            <a:r>
              <a:rPr lang="zh-CN" altLang="en-US" sz="1600">
                <a:latin typeface="宋体" panose="02010600030101010101" pitchFamily="2" charset="-122"/>
                <a:ea typeface="宋体" panose="02010600030101010101" pitchFamily="2" charset="-122"/>
              </a:rPr>
              <a:t>．本题考查学生掌握同词异境的意义和用法的能力。文中加点的</a:t>
            </a:r>
            <a:r>
              <a:rPr lang="zh-CN" altLang="en-US" sz="1600">
                <a:latin typeface="Times New Roman" panose="02020603050405020304"/>
                <a:ea typeface="宋体" panose="02010600030101010101" pitchFamily="2" charset="-122"/>
              </a:rPr>
              <a:t>“</a:t>
            </a:r>
            <a:r>
              <a:rPr lang="zh-CN" altLang="en-US" sz="1600">
                <a:latin typeface="宋体" panose="02010600030101010101" pitchFamily="2" charset="-122"/>
                <a:ea typeface="宋体" panose="02010600030101010101" pitchFamily="2" charset="-122"/>
              </a:rPr>
              <a:t>像</a:t>
            </a:r>
            <a:r>
              <a:rPr lang="zh-CN" altLang="en-US" sz="1600">
                <a:latin typeface="Times New Roman" panose="02020603050405020304"/>
                <a:ea typeface="宋体" panose="02010600030101010101" pitchFamily="2" charset="-122"/>
              </a:rPr>
              <a:t>”</a:t>
            </a:r>
            <a:r>
              <a:rPr lang="zh-CN" altLang="en-US" sz="1600">
                <a:latin typeface="宋体" panose="02010600030101010101" pitchFamily="2" charset="-122"/>
                <a:ea typeface="宋体" panose="02010600030101010101" pitchFamily="2" charset="-122"/>
              </a:rPr>
              <a:t>表示比较。</a:t>
            </a:r>
            <a:endParaRPr lang="zh-CN" altLang="en-US" sz="1600">
              <a:latin typeface="宋体" panose="02010600030101010101" pitchFamily="2" charset="-122"/>
              <a:ea typeface="宋体" panose="02010600030101010101" pitchFamily="2" charset="-122"/>
            </a:endParaRPr>
          </a:p>
          <a:p>
            <a:pPr marL="0" indent="0" algn="l" defTabSz="266700" fontAlgn="ctr">
              <a:lnSpc>
                <a:spcPct val="150000"/>
              </a:lnSpc>
              <a:spcBef>
                <a:spcPct val="0"/>
              </a:spcBef>
              <a:spcAft>
                <a:spcPct val="0"/>
              </a:spcAft>
            </a:pPr>
            <a:r>
              <a:rPr lang="en-US" altLang="zh-CN" sz="1600">
                <a:latin typeface="Times New Roman" panose="02020603050405020304"/>
                <a:ea typeface="宋体" panose="02010600030101010101" pitchFamily="2" charset="-122"/>
              </a:rPr>
              <a:t>A.</a:t>
            </a:r>
            <a:r>
              <a:rPr lang="zh-CN" altLang="en-US" sz="1600">
                <a:latin typeface="宋体" panose="02010600030101010101" pitchFamily="2" charset="-122"/>
                <a:ea typeface="宋体" panose="02010600030101010101" pitchFamily="2" charset="-122"/>
              </a:rPr>
              <a:t>表示猜测。</a:t>
            </a:r>
            <a:r>
              <a:rPr lang="en-US" altLang="zh-CN" sz="1600">
                <a:latin typeface="Times New Roman" panose="02020603050405020304"/>
                <a:ea typeface="宋体" panose="02010600030101010101" pitchFamily="2" charset="-122"/>
              </a:rPr>
              <a:t>B.</a:t>
            </a:r>
            <a:r>
              <a:rPr lang="zh-CN" altLang="en-US" sz="1600">
                <a:latin typeface="宋体" panose="02010600030101010101" pitchFamily="2" charset="-122"/>
                <a:ea typeface="宋体" panose="02010600030101010101" pitchFamily="2" charset="-122"/>
              </a:rPr>
              <a:t>表示比喻。</a:t>
            </a:r>
            <a:r>
              <a:rPr lang="en-US" altLang="zh-CN" sz="1600">
                <a:latin typeface="Times New Roman" panose="02020603050405020304"/>
                <a:ea typeface="宋体" panose="02010600030101010101" pitchFamily="2" charset="-122"/>
              </a:rPr>
              <a:t>C.</a:t>
            </a:r>
            <a:r>
              <a:rPr lang="zh-CN" altLang="en-US" sz="1600">
                <a:latin typeface="宋体" panose="02010600030101010101" pitchFamily="2" charset="-122"/>
                <a:ea typeface="宋体" panose="02010600030101010101" pitchFamily="2" charset="-122"/>
              </a:rPr>
              <a:t>表示比较。</a:t>
            </a:r>
            <a:r>
              <a:rPr lang="en-US" altLang="zh-CN" sz="1600">
                <a:latin typeface="Times New Roman" panose="02020603050405020304"/>
                <a:ea typeface="宋体" panose="02010600030101010101" pitchFamily="2" charset="-122"/>
              </a:rPr>
              <a:t>D.</a:t>
            </a:r>
            <a:r>
              <a:rPr lang="zh-CN" altLang="en-US" sz="1600">
                <a:latin typeface="宋体" panose="02010600030101010101" pitchFamily="2" charset="-122"/>
                <a:ea typeface="宋体" panose="02010600030101010101" pitchFamily="2" charset="-122"/>
              </a:rPr>
              <a:t>表示举例。</a:t>
            </a:r>
            <a:endParaRPr lang="zh-CN" altLang="en-US" sz="1600">
              <a:latin typeface="宋体" panose="02010600030101010101" pitchFamily="2" charset="-122"/>
              <a:ea typeface="宋体" panose="02010600030101010101" pitchFamily="2" charset="-122"/>
            </a:endParaRPr>
          </a:p>
          <a:p>
            <a:pPr marL="0" indent="0" algn="l" defTabSz="266700" fontAlgn="ctr">
              <a:lnSpc>
                <a:spcPct val="150000"/>
              </a:lnSpc>
              <a:spcBef>
                <a:spcPct val="0"/>
              </a:spcBef>
              <a:spcAft>
                <a:spcPct val="0"/>
              </a:spcAft>
            </a:pPr>
            <a:r>
              <a:rPr lang="zh-CN" altLang="en-US" sz="1600">
                <a:solidFill>
                  <a:srgbClr val="FF0000"/>
                </a:solidFill>
                <a:latin typeface="宋体" panose="02010600030101010101" pitchFamily="2" charset="-122"/>
                <a:ea typeface="宋体" panose="02010600030101010101" pitchFamily="2" charset="-122"/>
              </a:rPr>
              <a:t>故选</a:t>
            </a:r>
            <a:r>
              <a:rPr lang="en-US" altLang="zh-CN" sz="1600">
                <a:solidFill>
                  <a:srgbClr val="FF0000"/>
                </a:solidFill>
                <a:latin typeface="Times New Roman" panose="02020603050405020304"/>
                <a:ea typeface="宋体" panose="02010600030101010101" pitchFamily="2" charset="-122"/>
              </a:rPr>
              <a:t>C</a:t>
            </a:r>
            <a:r>
              <a:rPr lang="zh-CN" altLang="en-US" sz="1600">
                <a:latin typeface="宋体" panose="02010600030101010101" pitchFamily="2" charset="-122"/>
                <a:ea typeface="宋体" panose="02010600030101010101" pitchFamily="2" charset="-122"/>
              </a:rPr>
              <a:t>。</a:t>
            </a:r>
            <a:endParaRPr lang="zh-CN" altLang="en-US" sz="1600">
              <a:latin typeface="宋体" panose="02010600030101010101" pitchFamily="2" charset="-122"/>
              <a:ea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heel(1)">
                                      <p:cBhvr>
                                        <p:cTn id="12" dur="2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trips(down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ox(in)">
                                      <p:cBhvr>
                                        <p:cTn id="3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9" grpId="0" animBg="1"/>
      <p:bldP spid="29" grpId="1" animBg="1"/>
      <p:bldP spid="2" grpId="0"/>
      <p:bldP spid="2" grpId="1"/>
      <p:bldP spid="8" grpId="0" animBg="1"/>
      <p:bldP spid="8" grpId="1" animBg="1"/>
      <p:bldP spid="5" grpId="0"/>
      <p:bldP spid="5" grpId="1"/>
      <p:bldP spid="13" grpId="0"/>
      <p:bldP spid="13" grpId="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101.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102.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03.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104.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105.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06.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107.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108.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09.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111.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12.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113.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114.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15.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116.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117.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18.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119.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21.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122.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123.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24.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125.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126.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27.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128.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129.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131.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132.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33.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134.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135.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 name="KSO_WM_UNIT_PLACING_PICTURE_USER_VIEWPORT" val="{&quot;height&quot;:6068,&quot;width&quot;:6116}"/>
</p:tagLst>
</file>

<file path=ppt/tags/tag138.xml><?xml version="1.0" encoding="utf-8"?>
<p:tagLst xmlns:p="http://schemas.openxmlformats.org/presentationml/2006/main">
  <p:tag name="KSO_WM_BEAUTIFY_FLAG" val=""/>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39.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153.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156.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161.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DIAGRAM_VIRTUALLY_FRAME" val="{&quot;height&quot;:539.1427559055118,&quot;left&quot;:9.964488188976379,&quot;top&quot;:-2.277007874015748,&quot;width&quot;:950.0729921259842}"/>
</p:tagLst>
</file>

<file path=ppt/tags/tag164.xml><?xml version="1.0" encoding="utf-8"?>
<p:tagLst xmlns:p="http://schemas.openxmlformats.org/presentationml/2006/main">
  <p:tag name="KSO_WM_DIAGRAM_VIRTUALLY_FRAME" val="{&quot;height&quot;:539.1427559055118,&quot;left&quot;:9.964488188976379,&quot;top&quot;:-2.277007874015748,&quot;width&quot;:950.0729921259842}"/>
</p:tagLst>
</file>

<file path=ppt/tags/tag165.xml><?xml version="1.0" encoding="utf-8"?>
<p:tagLst xmlns:p="http://schemas.openxmlformats.org/presentationml/2006/main">
  <p:tag name="KSO_WM_DIAGRAM_VIRTUALLY_FRAME" val="{&quot;height&quot;:539.1427559055118,&quot;left&quot;:9.964488188976379,&quot;top&quot;:-2.277007874015748,&quot;width&quot;:950.0729921259842}"/>
</p:tagLst>
</file>

<file path=ppt/tags/tag166.xml><?xml version="1.0" encoding="utf-8"?>
<p:tagLst xmlns:p="http://schemas.openxmlformats.org/presentationml/2006/main">
  <p:tag name="KSO_WM_DIAGRAM_VIRTUALLY_FRAME" val="{&quot;height&quot;:539.1427559055118,&quot;left&quot;:9.964488188976379,&quot;top&quot;:-2.277007874015748,&quot;width&quot;:950.0729921259842}"/>
</p:tagLst>
</file>

<file path=ppt/tags/tag167.xml><?xml version="1.0" encoding="utf-8"?>
<p:tagLst xmlns:p="http://schemas.openxmlformats.org/presentationml/2006/main">
  <p:tag name="KSO_WM_DIAGRAM_VIRTUALLY_FRAME" val="{&quot;height&quot;:539.1427559055118,&quot;left&quot;:9.964488188976379,&quot;top&quot;:-2.277007874015748,&quot;width&quot;:950.0729921259842}"/>
</p:tagLst>
</file>

<file path=ppt/tags/tag168.xml><?xml version="1.0" encoding="utf-8"?>
<p:tagLst xmlns:p="http://schemas.openxmlformats.org/presentationml/2006/main">
  <p:tag name="KSO_WM_DIAGRAM_VIRTUALLY_FRAME" val="{&quot;height&quot;:539.1427559055118,&quot;left&quot;:9.964488188976379,&quot;top&quot;:-2.277007874015748,&quot;width&quot;:950.0729921259842}"/>
</p:tagLst>
</file>

<file path=ppt/tags/tag169.xml><?xml version="1.0" encoding="utf-8"?>
<p:tagLst xmlns:p="http://schemas.openxmlformats.org/presentationml/2006/main">
  <p:tag name="KSO_WM_DIAGRAM_VIRTUALLY_FRAME" val="{&quot;height&quot;:539.1427559055118,&quot;left&quot;:9.964488188976379,&quot;top&quot;:-2.277007874015748,&quot;width&quot;:950.072992125984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DIAGRAM_VIRTUALLY_FRAME" val="{&quot;height&quot;:539.1427559055118,&quot;left&quot;:9.964488188976379,&quot;top&quot;:-2.277007874015748,&quot;width&quot;:950.0729921259842}"/>
</p:tagLst>
</file>

<file path=ppt/tags/tag171.xml><?xml version="1.0" encoding="utf-8"?>
<p:tagLst xmlns:p="http://schemas.openxmlformats.org/presentationml/2006/main">
  <p:tag name="KSO_WM_DIAGRAM_VIRTUALLY_FRAME" val="{&quot;height&quot;:539.1427559055118,&quot;left&quot;:9.964488188976379,&quot;top&quot;:-2.277007874015748,&quot;width&quot;:950.0729921259842}"/>
</p:tagLst>
</file>

<file path=ppt/tags/tag172.xml><?xml version="1.0" encoding="utf-8"?>
<p:tagLst xmlns:p="http://schemas.openxmlformats.org/presentationml/2006/main">
  <p:tag name="KSO_WM_DIAGRAM_VIRTUALLY_FRAME" val="{&quot;height&quot;:539.1427559055118,&quot;left&quot;:9.964488188976379,&quot;top&quot;:-2.277007874015748,&quot;width&quot;:950.0729921259842}"/>
</p:tagLst>
</file>

<file path=ppt/tags/tag173.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174.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175.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 name="KSO_WM_UNIT_PLACING_PICTURE_USER_VIEWPORT" val="{&quot;height&quot;:6068,&quot;width&quot;:6116}"/>
</p:tagLst>
</file>

<file path=ppt/tags/tag178.xml><?xml version="1.0" encoding="utf-8"?>
<p:tagLst xmlns:p="http://schemas.openxmlformats.org/presentationml/2006/main">
  <p:tag name="KSO_WM_BEAUTIFY_FLAG" val=""/>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79.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8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82.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18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84.xml><?xml version="1.0" encoding="utf-8"?>
<p:tagLst xmlns:p="http://schemas.openxmlformats.org/presentationml/2006/main">
  <p:tag name="KSO_WM_UNIT_FILL_FORE_SCHEMECOLOR_INDEX_BRIGHTNESS" val="0.8"/>
  <p:tag name="KSO_WM_UNIT_FILL_FORE_SCHEMECOLOR_INDEX" val="5"/>
  <p:tag name="KSO_WM_UNIT_FILL_TYPE" val="1"/>
</p:tagLst>
</file>

<file path=ppt/tags/tag185.xml><?xml version="1.0" encoding="utf-8"?>
<p:tagLst xmlns:p="http://schemas.openxmlformats.org/presentationml/2006/main">
  <p:tag name="KSO_WM_UNIT_FILL_FORE_SCHEMECOLOR_INDEX_BRIGHTNESS" val="0.8"/>
  <p:tag name="KSO_WM_UNIT_FILL_FORE_SCHEMECOLOR_INDEX" val="5"/>
  <p:tag name="KSO_WM_UNIT_FILL_TYPE" val="1"/>
</p:tagLst>
</file>

<file path=ppt/tags/tag186.xml><?xml version="1.0" encoding="utf-8"?>
<p:tagLst xmlns:p="http://schemas.openxmlformats.org/presentationml/2006/main">
  <p:tag name="KSO_WM_UNIT_FILL_FORE_SCHEMECOLOR_INDEX_BRIGHTNESS" val="0.8"/>
  <p:tag name="KSO_WM_UNIT_FILL_FORE_SCHEMECOLOR_INDEX" val="5"/>
  <p:tag name="KSO_WM_UNIT_FILL_TYPE" val="1"/>
</p:tagLst>
</file>

<file path=ppt/tags/tag187.xml><?xml version="1.0" encoding="utf-8"?>
<p:tagLst xmlns:p="http://schemas.openxmlformats.org/presentationml/2006/main">
  <p:tag name="KSO_WM_UNIT_FILL_FORE_SCHEMECOLOR_INDEX_BRIGHTNESS" val="0.8"/>
  <p:tag name="KSO_WM_UNIT_FILL_FORE_SCHEMECOLOR_INDEX" val="5"/>
  <p:tag name="KSO_WM_UNIT_FILL_TYPE" val="1"/>
</p:tagLst>
</file>

<file path=ppt/tags/tag188.xml><?xml version="1.0" encoding="utf-8"?>
<p:tagLst xmlns:p="http://schemas.openxmlformats.org/presentationml/2006/main">
  <p:tag name="KSO_WM_UNIT_FILL_FORE_SCHEMECOLOR_INDEX_BRIGHTNESS" val="0.8"/>
  <p:tag name="KSO_WM_UNIT_FILL_FORE_SCHEMECOLOR_INDEX" val="5"/>
  <p:tag name="KSO_WM_UNIT_FILL_TYPE" val="1"/>
</p:tagLst>
</file>

<file path=ppt/tags/tag189.xml><?xml version="1.0" encoding="utf-8"?>
<p:tagLst xmlns:p="http://schemas.openxmlformats.org/presentationml/2006/main">
  <p:tag name="KSO_WM_UNIT_FILL_FORE_SCHEMECOLOR_INDEX_BRIGHTNESS" val="0.8"/>
  <p:tag name="KSO_WM_UNIT_FILL_FORE_SCHEMECOLOR_INDEX" val="5"/>
  <p:tag name="KSO_WM_UNI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FILL_FORE_SCHEMECOLOR_INDEX_BRIGHTNESS" val="0.8"/>
  <p:tag name="KSO_WM_UNIT_FILL_FORE_SCHEMECOLOR_INDEX" val="5"/>
  <p:tag name="KSO_WM_UNIT_FILL_TYPE" val="1"/>
</p:tagLst>
</file>

<file path=ppt/tags/tag191.xml><?xml version="1.0" encoding="utf-8"?>
<p:tagLst xmlns:p="http://schemas.openxmlformats.org/presentationml/2006/main">
  <p:tag name="KSO_WM_UNIT_FILL_FORE_SCHEMECOLOR_INDEX_BRIGHTNESS" val="0.8"/>
  <p:tag name="KSO_WM_UNIT_FILL_FORE_SCHEMECOLOR_INDEX" val="5"/>
  <p:tag name="KSO_WM_UNIT_FILL_TYPE" val="1"/>
</p:tagLst>
</file>

<file path=ppt/tags/tag192.xml><?xml version="1.0" encoding="utf-8"?>
<p:tagLst xmlns:p="http://schemas.openxmlformats.org/presentationml/2006/main">
  <p:tag name="KSO_WM_UNIT_FILL_FORE_SCHEMECOLOR_INDEX_BRIGHTNESS" val="0.8"/>
  <p:tag name="KSO_WM_UNIT_FILL_FORE_SCHEMECOLOR_INDEX" val="5"/>
  <p:tag name="KSO_WM_UNIT_FILL_TYPE" val="1"/>
</p:tagLst>
</file>

<file path=ppt/tags/tag193.xml><?xml version="1.0" encoding="utf-8"?>
<p:tagLst xmlns:p="http://schemas.openxmlformats.org/presentationml/2006/main">
  <p:tag name="KSO_WM_UNIT_FILL_FORE_SCHEMECOLOR_INDEX_BRIGHTNESS" val="0.8"/>
  <p:tag name="KSO_WM_UNIT_FILL_FORE_SCHEMECOLOR_INDEX" val="5"/>
  <p:tag name="KSO_WM_UNIT_FILL_TYPE" val="1"/>
</p:tagLst>
</file>

<file path=ppt/tags/tag194.xml><?xml version="1.0" encoding="utf-8"?>
<p:tagLst xmlns:p="http://schemas.openxmlformats.org/presentationml/2006/main">
  <p:tag name="KSO_WM_UNIT_FILL_FORE_SCHEMECOLOR_INDEX_BRIGHTNESS" val="0.8"/>
  <p:tag name="KSO_WM_UNIT_FILL_FORE_SCHEMECOLOR_INDEX" val="5"/>
  <p:tag name="KSO_WM_UNIT_FILL_TYPE" val="1"/>
</p:tagLst>
</file>

<file path=ppt/tags/tag195.xml><?xml version="1.0" encoding="utf-8"?>
<p:tagLst xmlns:p="http://schemas.openxmlformats.org/presentationml/2006/main">
  <p:tag name="KSO_WM_UNIT_FILL_FORE_SCHEMECOLOR_INDEX_BRIGHTNESS" val="0.8"/>
  <p:tag name="KSO_WM_UNIT_FILL_FORE_SCHEMECOLOR_INDEX" val="5"/>
  <p:tag name="KSO_WM_UNIT_FILL_TYPE" val="1"/>
</p:tagLst>
</file>

<file path=ppt/tags/tag196.xml><?xml version="1.0" encoding="utf-8"?>
<p:tagLst xmlns:p="http://schemas.openxmlformats.org/presentationml/2006/main">
  <p:tag name="KSO_WM_UNIT_FILL_FORE_SCHEMECOLOR_INDEX_BRIGHTNESS" val="0.8"/>
  <p:tag name="KSO_WM_UNIT_FILL_FORE_SCHEMECOLOR_INDEX" val="5"/>
  <p:tag name="KSO_WM_UNIT_FILL_TYPE" val="1"/>
</p:tagLst>
</file>

<file path=ppt/tags/tag197.xml><?xml version="1.0" encoding="utf-8"?>
<p:tagLst xmlns:p="http://schemas.openxmlformats.org/presentationml/2006/main">
  <p:tag name="KSO_WM_UNIT_FILL_FORE_SCHEMECOLOR_INDEX_BRIGHTNESS" val="0.8"/>
  <p:tag name="KSO_WM_UNIT_FILL_FORE_SCHEMECOLOR_INDEX" val="5"/>
  <p:tag name="KSO_WM_UNIT_FILL_TYPE" val="1"/>
</p:tagLst>
</file>

<file path=ppt/tags/tag198.xml><?xml version="1.0" encoding="utf-8"?>
<p:tagLst xmlns:p="http://schemas.openxmlformats.org/presentationml/2006/main">
  <p:tag name="KSO_WM_UNIT_FILL_FORE_SCHEMECOLOR_INDEX_BRIGHTNESS" val="0.8"/>
  <p:tag name="KSO_WM_UNIT_FILL_FORE_SCHEMECOLOR_INDEX" val="5"/>
  <p:tag name="KSO_WM_UNIT_FILL_TYPE" val="1"/>
</p:tagLst>
</file>

<file path=ppt/tags/tag199.xml><?xml version="1.0" encoding="utf-8"?>
<p:tagLst xmlns:p="http://schemas.openxmlformats.org/presentationml/2006/main">
  <p:tag name="KSO_WM_UNIT_FILL_FORE_SCHEMECOLOR_INDEX_BRIGHTNESS" val="0.8"/>
  <p:tag name="KSO_WM_UNIT_FILL_FORE_SCHEMECOLOR_INDEX" val="5"/>
  <p:tag name="KSO_WM_UNI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FILL_FORE_SCHEMECOLOR_INDEX_BRIGHTNESS" val="0.8"/>
  <p:tag name="KSO_WM_UNIT_FILL_FORE_SCHEMECOLOR_INDEX" val="5"/>
  <p:tag name="KSO_WM_UNIT_FILL_TYPE" val="1"/>
</p:tagLst>
</file>

<file path=ppt/tags/tag201.xml><?xml version="1.0" encoding="utf-8"?>
<p:tagLst xmlns:p="http://schemas.openxmlformats.org/presentationml/2006/main">
  <p:tag name="KSO_WM_UNIT_FILL_FORE_SCHEMECOLOR_INDEX_BRIGHTNESS" val="0.8"/>
  <p:tag name="KSO_WM_UNIT_FILL_FORE_SCHEMECOLOR_INDEX" val="5"/>
  <p:tag name="KSO_WM_UNIT_FILL_TYPE" val="1"/>
</p:tagLst>
</file>

<file path=ppt/tags/tag202.xml><?xml version="1.0" encoding="utf-8"?>
<p:tagLst xmlns:p="http://schemas.openxmlformats.org/presentationml/2006/main">
  <p:tag name="KSO_WM_UNIT_FILL_FORE_SCHEMECOLOR_INDEX_BRIGHTNESS" val="0.8"/>
  <p:tag name="KSO_WM_UNIT_FILL_FORE_SCHEMECOLOR_INDEX" val="5"/>
  <p:tag name="KSO_WM_UNIT_FILL_TYPE" val="1"/>
</p:tagLst>
</file>

<file path=ppt/tags/tag203.xml><?xml version="1.0" encoding="utf-8"?>
<p:tagLst xmlns:p="http://schemas.openxmlformats.org/presentationml/2006/main">
  <p:tag name="KSO_WM_UNIT_FILL_FORE_SCHEMECOLOR_INDEX_BRIGHTNESS" val="0.8"/>
  <p:tag name="KSO_WM_UNIT_FILL_FORE_SCHEMECOLOR_INDEX" val="5"/>
  <p:tag name="KSO_WM_UNIT_FILL_TYPE" val="1"/>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UNIT_FILL_FORE_SCHEMECOLOR_INDEX_BRIGHTNESS" val="0.8"/>
  <p:tag name="KSO_WM_UNIT_FILL_FORE_SCHEMECOLOR_INDEX" val="5"/>
  <p:tag name="KSO_WM_UNIT_FILL_TYPE" val="1"/>
</p:tagLst>
</file>

<file path=ppt/tags/tag206.xml><?xml version="1.0" encoding="utf-8"?>
<p:tagLst xmlns:p="http://schemas.openxmlformats.org/presentationml/2006/main">
  <p:tag name="KSO_WM_UNIT_FILL_FORE_SCHEMECOLOR_INDEX_BRIGHTNESS" val="0.8"/>
  <p:tag name="KSO_WM_UNIT_FILL_FORE_SCHEMECOLOR_INDEX" val="5"/>
  <p:tag name="KSO_WM_UNIT_FILL_TYPE" val="1"/>
</p:tagLst>
</file>

<file path=ppt/tags/tag207.xml><?xml version="1.0" encoding="utf-8"?>
<p:tagLst xmlns:p="http://schemas.openxmlformats.org/presentationml/2006/main">
  <p:tag name="KSO_WM_UNIT_FILL_FORE_SCHEMECOLOR_INDEX_BRIGHTNESS" val="0.8"/>
  <p:tag name="KSO_WM_UNIT_FILL_FORE_SCHEMECOLOR_INDEX" val="5"/>
  <p:tag name="KSO_WM_UNIT_FILL_TYPE" val="1"/>
</p:tagLst>
</file>

<file path=ppt/tags/tag208.xml><?xml version="1.0" encoding="utf-8"?>
<p:tagLst xmlns:p="http://schemas.openxmlformats.org/presentationml/2006/main">
  <p:tag name="KSO_WM_UNIT_FILL_FORE_SCHEMECOLOR_INDEX_BRIGHTNESS" val="0.8"/>
  <p:tag name="KSO_WM_UNIT_FILL_FORE_SCHEMECOLOR_INDEX" val="5"/>
  <p:tag name="KSO_WM_UNIT_FILL_TYPE" val="1"/>
</p:tagLst>
</file>

<file path=ppt/tags/tag209.xml><?xml version="1.0" encoding="utf-8"?>
<p:tagLst xmlns:p="http://schemas.openxmlformats.org/presentationml/2006/main">
  <p:tag name="KSO_WM_UNIT_FILL_FORE_SCHEMECOLOR_INDEX_BRIGHTNESS" val="0.8"/>
  <p:tag name="KSO_WM_UNIT_FILL_FORE_SCHEMECOLOR_INDEX" val="5"/>
  <p:tag name="KSO_WM_UNI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FILL_FORE_SCHEMECOLOR_INDEX_BRIGHTNESS" val="0.8"/>
  <p:tag name="KSO_WM_UNIT_FILL_FORE_SCHEMECOLOR_INDEX" val="5"/>
  <p:tag name="KSO_WM_UNIT_FILL_TYPE" val="1"/>
</p:tagLst>
</file>

<file path=ppt/tags/tag211.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212.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213.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 name="KSO_WM_UNIT_PLACING_PICTURE_USER_VIEWPORT" val="{&quot;height&quot;:6068,&quot;width&quot;:6116}"/>
</p:tagLst>
</file>

<file path=ppt/tags/tag216.xml><?xml version="1.0" encoding="utf-8"?>
<p:tagLst xmlns:p="http://schemas.openxmlformats.org/presentationml/2006/main">
  <p:tag name="KSO_WM_BEAUTIFY_FLAG" val=""/>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217.xml><?xml version="1.0" encoding="utf-8"?>
<p:tagLst xmlns:p="http://schemas.openxmlformats.org/presentationml/2006/main">
  <p:tag name="KSO_WM_UNIT_FILL_FORE_SCHEMECOLOR_INDEX_BRIGHTNESS" val="0.8"/>
  <p:tag name="KSO_WM_UNIT_FILL_FORE_SCHEMECOLOR_INDEX" val="5"/>
  <p:tag name="KSO_WM_UNIT_FILL_TYPE" val="1"/>
</p:tagLst>
</file>

<file path=ppt/tags/tag218.xml><?xml version="1.0" encoding="utf-8"?>
<p:tagLst xmlns:p="http://schemas.openxmlformats.org/presentationml/2006/main">
  <p:tag name="KSO_WM_UNIT_FILL_FORE_SCHEMECOLOR_INDEX_BRIGHTNESS" val="0.8"/>
  <p:tag name="KSO_WM_UNIT_FILL_FORE_SCHEMECOLOR_INDEX" val="5"/>
  <p:tag name="KSO_WM_UNIT_FILL_TYPE" val="1"/>
</p:tagLst>
</file>

<file path=ppt/tags/tag219.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221.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 name="KSO_WM_UNIT_PLACING_PICTURE_USER_VIEWPORT" val="{&quot;height&quot;:6068,&quot;width&quot;:6116}"/>
</p:tagLst>
</file>

<file path=ppt/tags/tag224.xml><?xml version="1.0" encoding="utf-8"?>
<p:tagLst xmlns:p="http://schemas.openxmlformats.org/presentationml/2006/main">
  <p:tag name="KSO_WM_BEAUTIFY_FLAG" val=""/>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225.xml><?xml version="1.0" encoding="utf-8"?>
<p:tagLst xmlns:p="http://schemas.openxmlformats.org/presentationml/2006/main">
  <p:tag name="TABLE_ENDDRAG_ORIGIN_RECT" val="929*477"/>
  <p:tag name="TABLE_ENDDRAG_RECT" val="21*62*929*477"/>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22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29.xml><?xml version="1.0" encoding="utf-8"?>
<p:tagLst xmlns:p="http://schemas.openxmlformats.org/presentationml/2006/main">
  <p:tag name="PA" val="v4.1.3"/>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PA" val="v4.1.3"/>
</p:tagLst>
</file>

<file path=ppt/tags/tag231.xml><?xml version="1.0" encoding="utf-8"?>
<p:tagLst xmlns:p="http://schemas.openxmlformats.org/presentationml/2006/main">
  <p:tag name="KSO_WM_UNIT_FILL_FORE_SCHEMECOLOR_INDEX_BRIGHTNESS" val="0.8"/>
  <p:tag name="KSO_WM_UNIT_FILL_FORE_SCHEMECOLOR_INDEX" val="5"/>
  <p:tag name="KSO_WM_UNIT_FILL_TYPE" val="1"/>
</p:tagLst>
</file>

<file path=ppt/tags/tag232.xml><?xml version="1.0" encoding="utf-8"?>
<p:tagLst xmlns:p="http://schemas.openxmlformats.org/presentationml/2006/main">
  <p:tag name="KSO_WM_UNIT_FILL_FORE_SCHEMECOLOR_INDEX_BRIGHTNESS" val="0.8"/>
  <p:tag name="KSO_WM_UNIT_FILL_FORE_SCHEMECOLOR_INDEX" val="5"/>
  <p:tag name="KSO_WM_UNIT_FILL_TYPE" val="1"/>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236.xml><?xml version="1.0" encoding="utf-8"?>
<p:tagLst xmlns:p="http://schemas.openxmlformats.org/presentationml/2006/main">
  <p:tag name="KSO_WM_UNIT_FILL_FORE_SCHEMECOLOR_INDEX_BRIGHTNESS" val="0.8"/>
  <p:tag name="KSO_WM_UNIT_FILL_FORE_SCHEMECOLOR_INDEX" val="5"/>
  <p:tag name="KSO_WM_UNIT_FILL_TYPE" val="1"/>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UNIT_FILL_FORE_SCHEMECOLOR_INDEX_BRIGHTNESS" val="0.8"/>
  <p:tag name="KSO_WM_UNIT_FILL_FORE_SCHEMECOLOR_INDEX" val="5"/>
  <p:tag name="KSO_WM_UNIT_FILL_TYPE" val="1"/>
</p:tagLst>
</file>

<file path=ppt/tags/tag241.xml><?xml version="1.0" encoding="utf-8"?>
<p:tagLst xmlns:p="http://schemas.openxmlformats.org/presentationml/2006/main">
  <p:tag name="KSO_WM_UNIT_FILL_FORE_SCHEMECOLOR_INDEX_BRIGHTNESS" val="0.8"/>
  <p:tag name="KSO_WM_UNIT_FILL_FORE_SCHEMECOLOR_INDEX" val="5"/>
  <p:tag name="KSO_WM_UNIT_FILL_TYPE" val="1"/>
</p:tagLst>
</file>

<file path=ppt/tags/tag242.xml><?xml version="1.0" encoding="utf-8"?>
<p:tagLst xmlns:p="http://schemas.openxmlformats.org/presentationml/2006/main">
  <p:tag name="KSO_WM_UNIT_FILL_FORE_SCHEMECOLOR_INDEX_BRIGHTNESS" val="0.8"/>
  <p:tag name="KSO_WM_UNIT_FILL_FORE_SCHEMECOLOR_INDEX" val="5"/>
  <p:tag name="KSO_WM_UNIT_FILL_TYPE" val="1"/>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UNIT_FILL_FORE_SCHEMECOLOR_INDEX_BRIGHTNESS" val="0.8"/>
  <p:tag name="KSO_WM_UNIT_FILL_FORE_SCHEMECOLOR_INDEX" val="5"/>
  <p:tag name="KSO_WM_UNIT_FILL_TYPE" val="1"/>
</p:tagLst>
</file>

<file path=ppt/tags/tag251.xml><?xml version="1.0" encoding="utf-8"?>
<p:tagLst xmlns:p="http://schemas.openxmlformats.org/presentationml/2006/main">
  <p:tag name="KSO_WM_UNIT_FILL_FORE_SCHEMECOLOR_INDEX_BRIGHTNESS" val="0.8"/>
  <p:tag name="KSO_WM_UNIT_FILL_FORE_SCHEMECOLOR_INDEX" val="5"/>
  <p:tag name="KSO_WM_UNIT_FILL_TYPE" val="1"/>
</p:tagLst>
</file>

<file path=ppt/tags/tag252.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253.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254.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 name="KSO_WM_UNIT_PLACING_PICTURE_USER_VIEWPORT" val="{&quot;height&quot;:6068,&quot;width&quot;:6116}"/>
</p:tagLst>
</file>

<file path=ppt/tags/tag257.xml><?xml version="1.0" encoding="utf-8"?>
<p:tagLst xmlns:p="http://schemas.openxmlformats.org/presentationml/2006/main">
  <p:tag name="KSO_WM_BEAUTIFY_FLAG" val=""/>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DIAGRAM_VIRTUALLY_FRAME" val="{&quot;height&quot;:422.35,&quot;left&quot;:578.5350721649484,&quot;top&quot;:17.050000000000022,&quot;width&quot;:338.26492783505165}"/>
</p:tagLst>
</file>

<file path=ppt/tags/tag263.xml><?xml version="1.0" encoding="utf-8"?>
<p:tagLst xmlns:p="http://schemas.openxmlformats.org/presentationml/2006/main">
  <p:tag name="KSO_WM_BEAUTIFY_FLAG" val=""/>
  <p:tag name="KSO_WM_DIAGRAM_VIRTUALLY_FRAME" val="{&quot;height&quot;:422.35,&quot;left&quot;:578.5350721649484,&quot;top&quot;:17.050000000000022,&quot;width&quot;:338.26492783505165}"/>
</p:tagLst>
</file>

<file path=ppt/tags/tag264.xml><?xml version="1.0" encoding="utf-8"?>
<p:tagLst xmlns:p="http://schemas.openxmlformats.org/presentationml/2006/main">
  <p:tag name="KSO_WM_BEAUTIFY_FLAG" val=""/>
  <p:tag name="KSO_WM_DIAGRAM_VIRTUALLY_FRAME" val="{&quot;height&quot;:422.35,&quot;left&quot;:578.5350721649484,&quot;top&quot;:17.050000000000022,&quot;width&quot;:338.26492783505165}"/>
</p:tagLst>
</file>

<file path=ppt/tags/tag265.xml><?xml version="1.0" encoding="utf-8"?>
<p:tagLst xmlns:p="http://schemas.openxmlformats.org/presentationml/2006/main">
  <p:tag name="KSO_WM_BEAUTIFY_FLAG" val=""/>
  <p:tag name="KSO_WM_DIAGRAM_VIRTUALLY_FRAME" val="{&quot;height&quot;:422.35,&quot;left&quot;:578.5350721649484,&quot;top&quot;:17.050000000000022,&quot;width&quot;:338.26492783505165}"/>
</p:tagLst>
</file>

<file path=ppt/tags/tag266.xml><?xml version="1.0" encoding="utf-8"?>
<p:tagLst xmlns:p="http://schemas.openxmlformats.org/presentationml/2006/main">
  <p:tag name="KSO_WM_BEAUTIFY_FLAG" val=""/>
  <p:tag name="KSO_WM_DIAGRAM_VIRTUALLY_FRAME" val="{&quot;height&quot;:422.35,&quot;left&quot;:578.5350721649484,&quot;top&quot;:17.050000000000022,&quot;width&quot;:338.26492783505165}"/>
</p:tagLst>
</file>

<file path=ppt/tags/tag267.xml><?xml version="1.0" encoding="utf-8"?>
<p:tagLst xmlns:p="http://schemas.openxmlformats.org/presentationml/2006/main">
  <p:tag name="KSO_WM_BEAUTIFY_FLAG" val=""/>
  <p:tag name="KSO_WM_DIAGRAM_VIRTUALLY_FRAME" val="{&quot;height&quot;:422.35,&quot;left&quot;:578.5350721649484,&quot;top&quot;:17.050000000000022,&quot;width&quot;:338.26492783505165}"/>
</p:tagLst>
</file>

<file path=ppt/tags/tag268.xml><?xml version="1.0" encoding="utf-8"?>
<p:tagLst xmlns:p="http://schemas.openxmlformats.org/presentationml/2006/main">
  <p:tag name="KSO_WM_BEAUTIFY_FLAG" val=""/>
  <p:tag name="KSO_WM_DIAGRAM_VIRTUALLY_FRAME" val="{&quot;height&quot;:422.35,&quot;left&quot;:578.5350721649484,&quot;top&quot;:17.050000000000022,&quot;width&quot;:338.26492783505165}"/>
</p:tagLst>
</file>

<file path=ppt/tags/tag269.xml><?xml version="1.0" encoding="utf-8"?>
<p:tagLst xmlns:p="http://schemas.openxmlformats.org/presentationml/2006/main">
  <p:tag name="KSO_WM_BEAUTIFY_FLAG" val=""/>
  <p:tag name="KSO_WM_DIAGRAM_VIRTUALLY_FRAME" val="{&quot;height&quot;:422.35,&quot;left&quot;:578.5350721649484,&quot;top&quot;:17.050000000000022,&quot;width&quot;:338.26492783505165}"/>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BEAUTIFY_FLAG" val=""/>
  <p:tag name="KSO_WM_DIAGRAM_VIRTUALLY_FRAME" val="{&quot;height&quot;:422.35,&quot;left&quot;:578.5350721649484,&quot;top&quot;:17.050000000000022,&quot;width&quot;:338.26492783505165}"/>
</p:tagLst>
</file>

<file path=ppt/tags/tag271.xml><?xml version="1.0" encoding="utf-8"?>
<p:tagLst xmlns:p="http://schemas.openxmlformats.org/presentationml/2006/main">
  <p:tag name="KSO_WM_BEAUTIFY_FLAG" val=""/>
  <p:tag name="KSO_WM_DIAGRAM_VIRTUALLY_FRAME" val="{&quot;height&quot;:422.35,&quot;left&quot;:578.5350721649484,&quot;top&quot;:17.050000000000022,&quot;width&quot;:338.26492783505165}"/>
</p:tagLst>
</file>

<file path=ppt/tags/tag272.xml><?xml version="1.0" encoding="utf-8"?>
<p:tagLst xmlns:p="http://schemas.openxmlformats.org/presentationml/2006/main">
  <p:tag name="KSO_WM_BEAUTIFY_FLAG" val=""/>
  <p:tag name="KSO_WM_DIAGRAM_VIRTUALLY_FRAME" val="{&quot;height&quot;:422.35,&quot;left&quot;:578.5350721649484,&quot;top&quot;:17.050000000000022,&quot;width&quot;:338.26492783505165}"/>
</p:tagLst>
</file>

<file path=ppt/tags/tag273.xml><?xml version="1.0" encoding="utf-8"?>
<p:tagLst xmlns:p="http://schemas.openxmlformats.org/presentationml/2006/main">
  <p:tag name="KSO_WM_BEAUTIFY_FLAG" val=""/>
  <p:tag name="KSO_WM_DIAGRAM_VIRTUALLY_FRAME" val="{&quot;height&quot;:422.35,&quot;left&quot;:578.5350721649484,&quot;top&quot;:17.050000000000022,&quot;width&quot;:338.26492783505165}"/>
</p:tagLst>
</file>

<file path=ppt/tags/tag274.xml><?xml version="1.0" encoding="utf-8"?>
<p:tagLst xmlns:p="http://schemas.openxmlformats.org/presentationml/2006/main">
  <p:tag name="KSO_WM_BEAUTIFY_FLAG" val=""/>
  <p:tag name="KSO_WM_DIAGRAM_VIRTUALLY_FRAME" val="{&quot;height&quot;:422.35,&quot;left&quot;:578.5350721649484,&quot;top&quot;:17.050000000000022,&quot;width&quot;:338.26492783505165}"/>
</p:tagLst>
</file>

<file path=ppt/tags/tag275.xml><?xml version="1.0" encoding="utf-8"?>
<p:tagLst xmlns:p="http://schemas.openxmlformats.org/presentationml/2006/main">
  <p:tag name="KSO_WM_BEAUTIFY_FLAG" val=""/>
  <p:tag name="KSO_WM_DIAGRAM_VIRTUALLY_FRAME" val="{&quot;height&quot;:422.3,&quot;left&quot;:594.15,&quot;top&quot;:17.1,&quot;width&quot;:320.9}"/>
</p:tagLst>
</file>

<file path=ppt/tags/tag276.xml><?xml version="1.0" encoding="utf-8"?>
<p:tagLst xmlns:p="http://schemas.openxmlformats.org/presentationml/2006/main">
  <p:tag name="KSO_WM_BEAUTIFY_FLAG" val=""/>
  <p:tag name="KSO_WM_DIAGRAM_VIRTUALLY_FRAME" val="{&quot;height&quot;:422.3,&quot;left&quot;:578.5350721649484,&quot;top&quot;:17.099999999999977,&quot;width&quot;:336.51492783505165}"/>
</p:tagLst>
</file>

<file path=ppt/tags/tag277.xml><?xml version="1.0" encoding="utf-8"?>
<p:tagLst xmlns:p="http://schemas.openxmlformats.org/presentationml/2006/main">
  <p:tag name="KSO_WM_BEAUTIFY_FLAG" val=""/>
  <p:tag name="KSO_WM_DIAGRAM_VIRTUALLY_FRAME" val="{&quot;height&quot;:422.35,&quot;left&quot;:578.5350721649484,&quot;top&quot;:17.050000000000022,&quot;width&quot;:338.26492783505165}"/>
</p:tagLst>
</file>

<file path=ppt/tags/tag27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79.xml><?xml version="1.0" encoding="utf-8"?>
<p:tagLst xmlns:p="http://schemas.openxmlformats.org/presentationml/2006/main">
  <p:tag name="KSO_WM_UNIT_TABLE_BEAUTIFY" val="smartTable{a715c67f-21df-46f7-86fb-21be016d1946}"/>
  <p:tag name="TABLE_ENDDRAG_ORIGIN_RECT" val="915*517"/>
  <p:tag name="TABLE_ENDDRAG_RECT" val="28*13*915*517"/>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AS_UNIQUEID" val="1594"/>
</p:tagLst>
</file>

<file path=ppt/tags/tag281.xml><?xml version="1.0" encoding="utf-8"?>
<p:tagLst xmlns:p="http://schemas.openxmlformats.org/presentationml/2006/main">
  <p:tag name="AS_UNIQUEID" val="1595"/>
</p:tagLst>
</file>

<file path=ppt/tags/tag282.xml><?xml version="1.0" encoding="utf-8"?>
<p:tagLst xmlns:p="http://schemas.openxmlformats.org/presentationml/2006/main">
  <p:tag name="AS_UNIQUEID" val="1596"/>
</p:tagLst>
</file>

<file path=ppt/tags/tag283.xml><?xml version="1.0" encoding="utf-8"?>
<p:tagLst xmlns:p="http://schemas.openxmlformats.org/presentationml/2006/main">
  <p:tag name="AS_UNIQUEID" val="968"/>
</p:tagLst>
</file>

<file path=ppt/tags/tag284.xml><?xml version="1.0" encoding="utf-8"?>
<p:tagLst xmlns:p="http://schemas.openxmlformats.org/presentationml/2006/main">
  <p:tag name="AS_UNIQUEID" val="969"/>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SPECIAL_SOURCE" val="bdnull"/>
</p:tagLst>
</file>

<file path=ppt/tags/tag289.xml><?xml version="1.0" encoding="utf-8"?>
<p:tagLst xmlns:p="http://schemas.openxmlformats.org/presentationml/2006/main">
  <p:tag name="AS_UNIQUEID" val="1590"/>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AS_UNIQUEID" val="1591"/>
</p:tagLst>
</file>

<file path=ppt/tags/tag291.xml><?xml version="1.0" encoding="utf-8"?>
<p:tagLst xmlns:p="http://schemas.openxmlformats.org/presentationml/2006/main">
  <p:tag name="AS_UNIQUEID" val="1592"/>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UNIT_BIND_DECORATION_IDS" val="custom20164522_3*p_i*1_3;custom20164522_3*p_i*1_4"/>
  <p:tag name="KSO_WM_UNIT_HIGHLIGHT" val="0"/>
  <p:tag name="KSO_WM_UNIT_COMPATIBLE" val="0"/>
  <p:tag name="KSO_WM_UNIT_DIAGRAM_ISNUMVISUAL" val="0"/>
  <p:tag name="KSO_WM_UNIT_DIAGRAM_ISREFERUNIT" val="0"/>
  <p:tag name="KSO_WM_DIAGRAM_GROUP_CODE" val="p1-1"/>
  <p:tag name="KSO_WM_UNIT_ID" val="diagram20164522_3*p_h_i*1_1_1"/>
  <p:tag name="KSO_WM_TEMPLATE_CATEGORY" val="diagram"/>
  <p:tag name="KSO_WM_TEMPLATE_INDEX" val="20164522"/>
  <p:tag name="KSO_WM_UNIT_LAYERLEVEL" val="1_1_1"/>
  <p:tag name="KSO_WM_TAG_VERSION" val="1.0"/>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KSO_WM_UNIT_SUBTYPE" val="a"/>
  <p:tag name="KSO_WM_UNIT_NOCLEAR" val="0"/>
  <p:tag name="KSO_WM_UNIT_VALUE" val="12"/>
  <p:tag name="KSO_WM_UNIT_HIGHLIGHT" val="0"/>
  <p:tag name="KSO_WM_UNIT_COMPATIBLE" val="0"/>
  <p:tag name="KSO_WM_UNIT_DIAGRAM_ISNUMVISUAL" val="0"/>
  <p:tag name="KSO_WM_UNIT_DIAGRAM_ISREFERUNIT" val="0"/>
  <p:tag name="KSO_WM_DIAGRAM_GROUP_CODE" val="p1-1"/>
  <p:tag name="KSO_WM_UNIT_ID" val="diagram20164522_3*p_h_f*1_1_1"/>
  <p:tag name="KSO_WM_TEMPLATE_CATEGORY" val="diagram"/>
  <p:tag name="KSO_WM_TEMPLATE_INDEX" val="20164522"/>
  <p:tag name="KSO_WM_UNIT_LAYERLEVEL" val="1_1_1"/>
  <p:tag name="KSO_WM_TAG_VERSION" val="1.0"/>
  <p:tag name="KSO_WM_UNIT_PRESET_TEXT" val="添加文本"/>
  <p:tag name="KSO_WM_UNIT_TEXT_FILL_FORE_SCHEMECOLOR_INDEX" val="14"/>
  <p:tag name="KSO_WM_UNIT_TEXT_FILL_TYPE" val="1"/>
</p:tagLst>
</file>

<file path=ppt/tags/tag311.xml><?xml version="1.0" encoding="utf-8"?>
<p:tagLst xmlns:p="http://schemas.openxmlformats.org/presentationml/2006/main">
  <p:tag name="KSO_WM_UNIT_BIND_DECORATION_IDS" val="custom20164522_3*p_i*1_3;custom20164522_3*p_i*1_4"/>
  <p:tag name="KSO_WM_UNIT_HIGHLIGHT" val="0"/>
  <p:tag name="KSO_WM_UNIT_COMPATIBLE" val="0"/>
  <p:tag name="KSO_WM_UNIT_DIAGRAM_ISNUMVISUAL" val="0"/>
  <p:tag name="KSO_WM_UNIT_DIAGRAM_ISREFERUNIT" val="0"/>
  <p:tag name="KSO_WM_DIAGRAM_GROUP_CODE" val="p1-1"/>
  <p:tag name="KSO_WM_UNIT_ID" val="diagram20164522_3*p_h_i*1_1_1"/>
  <p:tag name="KSO_WM_TEMPLATE_CATEGORY" val="diagram"/>
  <p:tag name="KSO_WM_TEMPLATE_INDEX" val="20164522"/>
  <p:tag name="KSO_WM_UNIT_LAYERLEVEL" val="1_1_1"/>
  <p:tag name="KSO_WM_TAG_VERSION" val="1.0"/>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i"/>
  <p:tag name="KSO_WM_UNIT_INDEX" val="1_1_2"/>
  <p:tag name="KSO_WM_UNIT_ID" val="diagram20164522_3*p_h_i*1_1_2"/>
  <p:tag name="KSO_WM_TEMPLATE_CATEGORY" val="diagram"/>
  <p:tag name="KSO_WM_TEMPLATE_INDEX" val="20164522"/>
  <p:tag name="KSO_WM_UNIT_LAYERLEVEL" val="1_1_1"/>
  <p:tag name="KSO_WM_TAG_VERSION" val="1.0"/>
  <p:tag name="KSO_WM_BEAUTIFY_FLAG" val=""/>
  <p:tag name="KSO_WM_UNIT_LINE_FORE_SCHEMECOLOR_INDEX" val="5"/>
  <p:tag name="KSO_WM_UNIT_LINE_FILL_TYPE" val="2"/>
  <p:tag name="KSO_WM_UNIT_TEXT_FILL_FORE_SCHEMECOLOR_INDEX" val="13"/>
  <p:tag name="KSO_WM_UNIT_TEXT_FILL_TYPE" val="1"/>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i"/>
  <p:tag name="KSO_WM_UNIT_INDEX" val="1_1_3"/>
  <p:tag name="KSO_WM_UNIT_ID" val="diagram20164522_3*p_h_i*1_1_3"/>
  <p:tag name="KSO_WM_TEMPLATE_CATEGORY" val="diagram"/>
  <p:tag name="KSO_WM_TEMPLATE_INDEX" val="20164522"/>
  <p:tag name="KSO_WM_UNIT_LAYERLEVEL" val="1_1_1"/>
  <p:tag name="KSO_WM_TAG_VERSION" val="1.0"/>
  <p:tag name="KSO_WM_BEAUTIFY_FLAG" val=""/>
  <p:tag name="KSO_WM_UNIT_LINE_FORE_SCHEMECOLOR_INDEX" val="5"/>
  <p:tag name="KSO_WM_UNIT_LINE_FILL_TYPE" val="2"/>
  <p:tag name="KSO_WM_UNIT_TEXT_FILL_FORE_SCHEMECOLOR_INDEX" val="13"/>
  <p:tag name="KSO_WM_UNIT_TEXT_FILL_TYPE" val="1"/>
</p:tagLst>
</file>

<file path=ppt/tags/tag314.xml><?xml version="1.0" encoding="utf-8"?>
<p:tagLst xmlns:p="http://schemas.openxmlformats.org/presentationml/2006/main">
  <p:tag name="KSO_WM_UNIT_BIND_DECORATION_IDS" val="custom20164522_3*p_i*1_3;custom20164522_3*p_i*1_4"/>
  <p:tag name="KSO_WM_UNIT_HIGHLIGHT" val="0"/>
  <p:tag name="KSO_WM_UNIT_COMPATIBLE" val="0"/>
  <p:tag name="KSO_WM_UNIT_DIAGRAM_ISNUMVISUAL" val="0"/>
  <p:tag name="KSO_WM_UNIT_DIAGRAM_ISREFERUNIT" val="0"/>
  <p:tag name="KSO_WM_DIAGRAM_GROUP_CODE" val="p1-1"/>
  <p:tag name="KSO_WM_UNIT_TYPE" val="p_h_i"/>
  <p:tag name="KSO_WM_UNIT_INDEX" val="1_1_1"/>
  <p:tag name="KSO_WM_UNIT_ID" val="diagram20164522_3*p_h_i*1_1_1"/>
  <p:tag name="KSO_WM_TEMPLATE_CATEGORY" val="diagram"/>
  <p:tag name="KSO_WM_TEMPLATE_INDEX" val="20164522"/>
  <p:tag name="KSO_WM_UNIT_LAYERLEVEL" val="1_1_1"/>
  <p:tag name="KSO_WM_TAG_VERSION" val="1.0"/>
  <p:tag name="KSO_WM_BEAUTIFY_FLAG" val=""/>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i"/>
  <p:tag name="KSO_WM_UNIT_INDEX" val="1_1_3"/>
  <p:tag name="KSO_WM_UNIT_ID" val="diagram20164522_3*p_h_i*1_1_3"/>
  <p:tag name="KSO_WM_TEMPLATE_CATEGORY" val="diagram"/>
  <p:tag name="KSO_WM_TEMPLATE_INDEX" val="20164522"/>
  <p:tag name="KSO_WM_UNIT_LAYERLEVEL" val="1_1_1"/>
  <p:tag name="KSO_WM_TAG_VERSION" val="1.0"/>
  <p:tag name="KSO_WM_BEAUTIFY_FLAG" val=""/>
  <p:tag name="KSO_WM_UNIT_LINE_FORE_SCHEMECOLOR_INDEX" val="5"/>
  <p:tag name="KSO_WM_UNIT_LINE_FILL_TYPE" val="2"/>
  <p:tag name="KSO_WM_UNIT_TEXT_FILL_FORE_SCHEMECOLOR_INDEX" val="13"/>
  <p:tag name="KSO_WM_UNIT_TEXT_FILL_TYPE" val="1"/>
</p:tagLst>
</file>

<file path=ppt/tags/tag316.xml><?xml version="1.0" encoding="utf-8"?>
<p:tagLst xmlns:p="http://schemas.openxmlformats.org/presentationml/2006/main">
  <p:tag name="KSO_WM_UNIT_BIND_DECORATION_IDS" val="custom20164522_3*p_i*1_3;custom20164522_3*p_i*1_4"/>
  <p:tag name="KSO_WM_UNIT_HIGHLIGHT" val="0"/>
  <p:tag name="KSO_WM_UNIT_COMPATIBLE" val="0"/>
  <p:tag name="KSO_WM_UNIT_DIAGRAM_ISNUMVISUAL" val="0"/>
  <p:tag name="KSO_WM_UNIT_DIAGRAM_ISREFERUNIT" val="0"/>
  <p:tag name="KSO_WM_DIAGRAM_GROUP_CODE" val="p1-1"/>
  <p:tag name="KSO_WM_UNIT_ID" val="diagram20164522_3*p_h_i*1_1_1"/>
  <p:tag name="KSO_WM_TEMPLATE_CATEGORY" val="diagram"/>
  <p:tag name="KSO_WM_TEMPLATE_INDEX" val="20164522"/>
  <p:tag name="KSO_WM_UNIT_LAYERLEVEL" val="1_1_1"/>
  <p:tag name="KSO_WM_TAG_VERSION" val="1.0"/>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BEAUTIFY_FLAG" val=""/>
</p:tagLst>
</file>

<file path=ppt/tags/tag317.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AS_UNIQUEID" val="1594"/>
</p:tagLst>
</file>

<file path=ppt/tags/tag322.xml><?xml version="1.0" encoding="utf-8"?>
<p:tagLst xmlns:p="http://schemas.openxmlformats.org/presentationml/2006/main">
  <p:tag name="AS_UNIQUEID" val="1595"/>
</p:tagLst>
</file>

<file path=ppt/tags/tag323.xml><?xml version="1.0" encoding="utf-8"?>
<p:tagLst xmlns:p="http://schemas.openxmlformats.org/presentationml/2006/main">
  <p:tag name="AS_UNIQUEID" val="1596"/>
</p:tagLst>
</file>

<file path=ppt/tags/tag324.xml><?xml version="1.0" encoding="utf-8"?>
<p:tagLst xmlns:p="http://schemas.openxmlformats.org/presentationml/2006/main">
  <p:tag name="AS_UNIQUEID" val="968"/>
</p:tagLst>
</file>

<file path=ppt/tags/tag325.xml><?xml version="1.0" encoding="utf-8"?>
<p:tagLst xmlns:p="http://schemas.openxmlformats.org/presentationml/2006/main">
  <p:tag name="AS_UNIQUEID" val="969"/>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KSO_WM_SPECIAL_SOURCE" val="bdnull"/>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0.xml><?xml version="1.0" encoding="utf-8"?>
<p:tagLst xmlns:p="http://schemas.openxmlformats.org/presentationml/2006/main">
  <p:tag name="AS_UNIQUEID" val="1590"/>
</p:tagLst>
</file>

<file path=ppt/tags/tag331.xml><?xml version="1.0" encoding="utf-8"?>
<p:tagLst xmlns:p="http://schemas.openxmlformats.org/presentationml/2006/main">
  <p:tag name="AS_UNIQUEID" val="1591"/>
</p:tagLst>
</file>

<file path=ppt/tags/tag332.xml><?xml version="1.0" encoding="utf-8"?>
<p:tagLst xmlns:p="http://schemas.openxmlformats.org/presentationml/2006/main">
  <p:tag name="AS_UNIQUEID" val="1592"/>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652_1*i*1"/>
  <p:tag name="KSO_WM_TEMPLATE_CATEGORY" val="diagram"/>
  <p:tag name="KSO_WM_TEMPLATE_INDEX" val="20213652"/>
  <p:tag name="KSO_WM_UNIT_LAYERLEVEL" val="1"/>
  <p:tag name="KSO_WM_TAG_VERSION" val="1.0"/>
  <p:tag name="KSO_WM_BEAUTIFY_FLAG" val="#wm#"/>
  <p:tag name="KSO_WM_UNIT_BLOCK" val="0"/>
  <p:tag name="KSO_WM_UNIT_SM_LIMIT_TYPE" val="2"/>
  <p:tag name="KSO_WM_UNIT_DEC_AREA_ID" val="fca2ceed80a541c9a1ec9db3e1e1e7ad"/>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325"/>
  <p:tag name="KSO_WM_TEMPLATE_ASSEMBLE_XID" val="60656f694054ed1e2fb8099f"/>
  <p:tag name="KSO_WM_TEMPLATE_ASSEMBLE_GROUPID" val="60656f694054ed1e2fb8099f"/>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652_1*i*2"/>
  <p:tag name="KSO_WM_TEMPLATE_CATEGORY" val="diagram"/>
  <p:tag name="KSO_WM_TEMPLATE_INDEX" val="20213652"/>
  <p:tag name="KSO_WM_UNIT_LAYERLEVEL" val="1"/>
  <p:tag name="KSO_WM_TAG_VERSION" val="1.0"/>
  <p:tag name="KSO_WM_BEAUTIFY_FLAG" val="#wm#"/>
  <p:tag name="KSO_WM_UNIT_BLOCK" val="0"/>
  <p:tag name="KSO_WM_UNIT_SM_LIMIT_TYPE" val="2"/>
  <p:tag name="KSO_WM_UNIT_DEC_AREA_ID" val="b40a289199e84838b84c250414e6c2d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200"/>
  <p:tag name="KSO_WM_TEMPLATE_ASSEMBLE_XID" val="60656f694054ed1e2fb8099f"/>
  <p:tag name="KSO_WM_TEMPLATE_ASSEMBLE_GROUPID" val="60656f694054ed1e2fb8099f"/>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652_1*i*3"/>
  <p:tag name="KSO_WM_TEMPLATE_CATEGORY" val="diagram"/>
  <p:tag name="KSO_WM_TEMPLATE_INDEX" val="20213652"/>
  <p:tag name="KSO_WM_UNIT_LAYERLEVEL" val="1"/>
  <p:tag name="KSO_WM_TAG_VERSION" val="1.0"/>
  <p:tag name="KSO_WM_BEAUTIFY_FLAG" val="#wm#"/>
  <p:tag name="KSO_WM_UNIT_BLOCK" val="0"/>
  <p:tag name="KSO_WM_UNIT_SM_LIMIT_TYPE" val="2"/>
  <p:tag name="KSO_WM_UNIT_DEC_AREA_ID" val="3231e35afa514dcaa57f7fb3297f539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f694054ed1e2fb8099f"/>
  <p:tag name="KSO_WM_TEMPLATE_ASSEMBLE_GROUPID" val="60656f694054ed1e2fb8099f"/>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652_1*i*4"/>
  <p:tag name="KSO_WM_TEMPLATE_CATEGORY" val="diagram"/>
  <p:tag name="KSO_WM_TEMPLATE_INDEX" val="20213652"/>
  <p:tag name="KSO_WM_UNIT_LAYERLEVEL" val="1"/>
  <p:tag name="KSO_WM_TAG_VERSION" val="1.0"/>
  <p:tag name="KSO_WM_BEAUTIFY_FLAG" val="#wm#"/>
  <p:tag name="KSO_WM_UNIT_BLOCK" val="0"/>
  <p:tag name="KSO_WM_UNIT_SM_LIMIT_TYPE" val="2"/>
  <p:tag name="KSO_WM_UNIT_DEC_AREA_ID" val="b194b2d2f353469ebba00dde163546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f694054ed1e2fb8099f"/>
  <p:tag name="KSO_WM_TEMPLATE_ASSEMBLE_GROUPID" val="60656f694054ed1e2fb8099f"/>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3652_1*i*5"/>
  <p:tag name="KSO_WM_TEMPLATE_CATEGORY" val="diagram"/>
  <p:tag name="KSO_WM_TEMPLATE_INDEX" val="20213652"/>
  <p:tag name="KSO_WM_UNIT_LAYERLEVEL" val="1"/>
  <p:tag name="KSO_WM_TAG_VERSION" val="1.0"/>
  <p:tag name="KSO_WM_BEAUTIFY_FLAG" val="#wm#"/>
  <p:tag name="KSO_WM_UNIT_BLOCK" val="0"/>
  <p:tag name="KSO_WM_UNIT_SM_LIMIT_TYPE" val="2"/>
  <p:tag name="KSO_WM_UNIT_DEC_AREA_ID" val="0359c9aa6d164b778f9100a578dbe3b7"/>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f694054ed1e2fb8099f"/>
  <p:tag name="KSO_WM_TEMPLATE_ASSEMBLE_GROUPID" val="60656f694054ed1e2fb8099f"/>
</p:tagLst>
</file>

<file path=ppt/tags/tag338.xml><?xml version="1.0" encoding="utf-8"?>
<p:tagLst xmlns:p="http://schemas.openxmlformats.org/presentationml/2006/main">
  <p:tag name="KSO_WM_UNIT_BLOCK" val="0"/>
  <p:tag name="KSO_WM_UNIT_DEC_AREA_ID" val="6a189283db0b4f20948332db44b83e3f"/>
  <p:tag name="KSO_WM_UNIT_HIGHLIGHT" val="0"/>
  <p:tag name="KSO_WM_UNIT_COMPATIBLE" val="0"/>
  <p:tag name="KSO_WM_UNIT_DIAGRAM_ISNUMVISUAL" val="0"/>
  <p:tag name="KSO_WM_UNIT_DIAGRAM_ISREFERUNIT" val="0"/>
  <p:tag name="KSO_WM_UNIT_ID" val="diagram20213652_1*i*6"/>
  <p:tag name="KSO_WM_TEMPLATE_CATEGORY" val="diagram"/>
  <p:tag name="KSO_WM_TEMPLATE_INDEX" val="20213652"/>
  <p:tag name="KSO_WM_UNIT_LAYERLEVEL" val="1"/>
  <p:tag name="KSO_WM_TAG_VERSION" val="1.0"/>
  <p:tag name="KSO_WM_BEAUTIFY_FLAG" val="#wm#"/>
  <p:tag name="KSO_WM_UNIT_TYPE" val="i"/>
  <p:tag name="KSO_WM_UNIT_INDEX" val="6"/>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TEMPLATE_ASSEMBLE_XID" val="60656f694054ed1e2fb8099f"/>
  <p:tag name="KSO_WM_TEMPLATE_ASSEMBLE_GROUPID" val="60656f694054ed1e2fb8099f"/>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3652_1*i*7"/>
  <p:tag name="KSO_WM_TEMPLATE_CATEGORY" val="diagram"/>
  <p:tag name="KSO_WM_TEMPLATE_INDEX" val="20213652"/>
  <p:tag name="KSO_WM_UNIT_LAYERLEVEL" val="1"/>
  <p:tag name="KSO_WM_TAG_VERSION" val="1.0"/>
  <p:tag name="KSO_WM_BEAUTIFY_FLAG" val="#wm#"/>
  <p:tag name="KSO_WM_UNIT_BLOCK" val="0"/>
  <p:tag name="KSO_WM_UNIT_DEC_AREA_ID" val="d81d101dc3ca492ca86759d2fe2fc5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f694054ed1e2fb8099f"/>
  <p:tag name="KSO_WM_TEMPLATE_ASSEMBLE_GROUPID" val="60656f694054ed1e2fb8099f"/>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3652_1*i*8"/>
  <p:tag name="KSO_WM_TEMPLATE_CATEGORY" val="diagram"/>
  <p:tag name="KSO_WM_TEMPLATE_INDEX" val="20213652"/>
  <p:tag name="KSO_WM_UNIT_LAYERLEVEL" val="1"/>
  <p:tag name="KSO_WM_TAG_VERSION" val="1.0"/>
  <p:tag name="KSO_WM_BEAUTIFY_FLAG" val="#wm#"/>
  <p:tag name="KSO_WM_UNIT_BLOCK" val="0"/>
  <p:tag name="KSO_WM_UNIT_DEC_AREA_ID" val="6563c2c720f047c387bd6314ea79ee4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
  <p:tag name="KSO_WM_TEMPLATE_ASSEMBLE_XID" val="60656f694054ed1e2fb8099f"/>
  <p:tag name="KSO_WM_TEMPLATE_ASSEMBLE_GROUPID" val="60656f694054ed1e2fb8099f"/>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3652_1*i*9"/>
  <p:tag name="KSO_WM_TEMPLATE_CATEGORY" val="diagram"/>
  <p:tag name="KSO_WM_TEMPLATE_INDEX" val="20213652"/>
  <p:tag name="KSO_WM_UNIT_LAYERLEVEL" val="1"/>
  <p:tag name="KSO_WM_TAG_VERSION" val="1.0"/>
  <p:tag name="KSO_WM_BEAUTIFY_FLAG" val="#wm#"/>
  <p:tag name="KSO_WM_UNIT_BLOCK" val="0"/>
  <p:tag name="KSO_WM_UNIT_SM_LIMIT_TYPE" val="0"/>
  <p:tag name="KSO_WM_UNIT_DEC_AREA_ID" val="e2967c60d33341ff9fa5e13a48396e0d"/>
  <p:tag name="KSO_WM_UNIT_DECORATE_INFO" val="{&quot;DecorateInfoH&quot;:{&quot;IsAbs&quot;:true},&quot;DecorateInfoW&quot;:{&quot;IsAbs&quot;:true},&quot;DecorateInfoX&quot;:{&quot;IsAbs&quot;:true,&quot;Pos&quot;:1},&quot;DecorateInfoY&quot;:{&quot;IsAbs&quot;:true,&quot;Pos&quot;:2},&quot;ReferentInfo&quot;:{&quot;Id&quot;:&quot;57221c50b16d41c694c85a6e08d139ab&quot;,&quot;X&quot;:{&quot;Pos&quot;:1},&quot;Y&quot;:{&quot;Pos&quot;:0}},&quot;whChangeMode&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60656f694054ed1e2fb8099f"/>
  <p:tag name="KSO_WM_TEMPLATE_ASSEMBLE_GROUPID" val="60656f694054ed1e2fb8099f"/>
</p:tagLst>
</file>

<file path=ppt/tags/tag34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652_1*f*1"/>
  <p:tag name="KSO_WM_TEMPLATE_CATEGORY" val="diagram"/>
  <p:tag name="KSO_WM_TEMPLATE_INDEX" val="20213652"/>
  <p:tag name="KSO_WM_UNIT_LAYERLEVEL" val="1"/>
  <p:tag name="KSO_WM_TAG_VERSION" val="1.0"/>
  <p:tag name="KSO_WM_BEAUTIFY_FLAG" val="#wm#"/>
  <p:tag name="KSO_WM_UNIT_DEFAULT_FONT" val="14;20;2"/>
  <p:tag name="KSO_WM_UNIT_BLOCK" val="0"/>
  <p:tag name="KSO_WM_UNIT_VALUE" val="160"/>
  <p:tag name="KSO_WM_UNIT_SHOW_EDIT_AREA_INDICATION" val="1"/>
  <p:tag name="KSO_WM_CHIP_GROUPID" val="5e6b05596848fb12bee65ac8"/>
  <p:tag name="KSO_WM_CHIP_XID" val="5e6b05596848fb12bee65aca"/>
  <p:tag name="KSO_WM_UNIT_DEC_AREA_ID" val="0db3cccf6ec046c8aebc26292383fbd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03898267d14e4e9699b8db40e80bfbc6"/>
  <p:tag name="KSO_WM_UNIT_SUPPORT_BIG_FONT" val="1"/>
  <p:tag name="KSO_WM_UNIT_TEXT_FILL_FORE_SCHEMECOLOR_INDEX_BRIGHTNESS" val="0.25"/>
  <p:tag name="KSO_WM_UNIT_TEXT_FILL_FORE_SCHEMECOLOR_INDEX" val="13"/>
  <p:tag name="KSO_WM_UNIT_TEXT_FILL_TYPE" val="1"/>
  <p:tag name="KSO_WM_TEMPLATE_ASSEMBLE_XID" val="60656f694054ed1e2fb8099f"/>
  <p:tag name="KSO_WM_TEMPLATE_ASSEMBLE_GROUPID" val="60656f694054ed1e2fb8099f"/>
</p:tagLst>
</file>

<file path=ppt/tags/tag34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3652_1*f*2"/>
  <p:tag name="KSO_WM_TEMPLATE_CATEGORY" val="diagram"/>
  <p:tag name="KSO_WM_TEMPLATE_INDEX" val="20213652"/>
  <p:tag name="KSO_WM_UNIT_LAYERLEVEL" val="1"/>
  <p:tag name="KSO_WM_TAG_VERSION" val="1.0"/>
  <p:tag name="KSO_WM_BEAUTIFY_FLAG" val="#wm#"/>
  <p:tag name="KSO_WM_UNIT_DEFAULT_FONT" val="14;20;2"/>
  <p:tag name="KSO_WM_UNIT_BLOCK" val="0"/>
  <p:tag name="KSO_WM_UNIT_VALUE" val="320"/>
  <p:tag name="KSO_WM_UNIT_SHOW_EDIT_AREA_INDICATION" val="1"/>
  <p:tag name="KSO_WM_CHIP_GROUPID" val="5e6b05596848fb12bee65ac8"/>
  <p:tag name="KSO_WM_CHIP_XID" val="5e6b05596848fb12bee65aca"/>
  <p:tag name="KSO_WM_UNIT_DEC_AREA_ID" val="57221c50b16d41c694c85a6e08d139a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2a10244f7fcc45ab9d2f920b8a80ed35"/>
  <p:tag name="KSO_WM_UNIT_SUPPORT_BIG_FONT" val="1"/>
  <p:tag name="KSO_WM_UNIT_SUPPORT_UNIT_TYPE" val="[&quot;l&quot;,&quot;m&quot;,&quot;n&quot;,&quot;o&quot;,&quot;p&quot;,&quot;q&quot;,&quot;r&quot;,&quot;δ&quot;,&quot;ε&quot;,&quot;ζ&quot;,&quot;η&quot;,&quot;d&quot;,&quot;α&quot;,&quot;β&quot;]"/>
  <p:tag name="KSO_WM_UNIT_TEXT_FILL_FORE_SCHEMECOLOR_INDEX_BRIGHTNESS" val="0.25"/>
  <p:tag name="KSO_WM_UNIT_TEXT_FILL_FORE_SCHEMECOLOR_INDEX" val="13"/>
  <p:tag name="KSO_WM_UNIT_TEXT_FILL_TYPE" val="1"/>
  <p:tag name="KSO_WM_TEMPLATE_ASSEMBLE_XID" val="60656f694054ed1e2fb8099f"/>
  <p:tag name="KSO_WM_TEMPLATE_ASSEMBLE_GROUPID" val="60656f694054ed1e2fb8099f"/>
</p:tagLst>
</file>

<file path=ppt/tags/tag344.xml><?xml version="1.0" encoding="utf-8"?>
<p:tagLst xmlns:p="http://schemas.openxmlformats.org/presentationml/2006/main">
  <p:tag name="KSO_WM_SLIDE_ID" val="diagram20213652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540"/>
  <p:tag name="KSO_WM_SLIDE_POSITION" val="0*-1"/>
  <p:tag name="KSO_WM_TAG_VERSION" val="1.0"/>
  <p:tag name="KSO_WM_BEAUTIFY_FLAG" val="#wm#"/>
  <p:tag name="KSO_WM_TEMPLATE_CATEGORY" val="diagram"/>
  <p:tag name="KSO_WM_TEMPLATE_INDEX" val="20213652"/>
  <p:tag name="KSO_WM_SLIDE_LAYOUT" val="f"/>
  <p:tag name="KSO_WM_SLIDE_LAYOUT_CNT" val="2"/>
  <p:tag name="KSO_WM_SLIDE_LAYOUT_INFO" val="{&quot;id&quot;:&quot;2021-04-01T15:45:02&quot;,&quot;maxSize&quot;:{&quot;size1&quot;:46.49964977452893},&quot;minSize&quot;:{&quot;size1&quot;:35.599649774528935},&quot;normalSize&quot;:{&quot;size1&quot;:41.703538663417824},&quot;subLayout&quot;:[{&quot;id&quot;:&quot;2021-04-01T15:45:02&quot;,&quot;margin&quot;:{&quot;bottom&quot;:1.6670000553131104,&quot;left&quot;:4.2330002784729,&quot;right&quot;:4.2330002784729,&quot;top&quot;:2.9629998207092285},&quot;type&quot;:0},{&quot;id&quot;:&quot;2021-04-01T15:45:02&quot;,&quot;margin&quot;:{&quot;bottom&quot;:2.9629998207092285,&quot;left&quot;:4.2330002784729,&quot;right&quot;:4.2330002784729,&quot;top&quot;:0.02600000612437725},&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9811842a40b8444fb4328509459bb100&quot;,&quot;fill_align&quot;:&quot;cm&quot;,&quot;chip_types&quot;:[&quot;header&quot;]},{&quot;text_align&quot;:&quot;lt&quot;,&quot;text_direction&quot;:&quot;horizontal&quot;,&quot;support_features&quot;:[&quot;collage&quot;],&quot;support_big_font&quot;:true,&quot;fill_id&quot;:&quot;c90bd62ea9de4553978b48fdc8f8c728&quot;,&quot;fill_align&quot;:&quot;ct&quot;,&quot;chip_types&quot;:[&quot;diagram&quot;,&quot;pictext&quot;,&quot;text&quot;,&quot;picture&quot;,&quot;chart&quot;,&quot;table&quot;]}],[{&quot;text_align&quot;:&quot;lb&quot;,&quot;text_direction&quot;:&quot;horizontal&quot;,&quot;support_big_font&quot;:true,&quot;fill_id&quot;:&quot;9811842a40b8444fb4328509459bb100&quot;,&quot;fill_align&quot;:&quot;lb&quot;,&quot;chip_types&quot;:[&quot;text&quot;]},{&quot;text_align&quot;:&quot;lt&quot;,&quot;text_direction&quot;:&quot;horizontal&quot;,&quot;support_features&quot;:[&quot;collage&quot;],&quot;support_big_font&quot;:true,&quot;fill_id&quot;:&quot;c90bd62ea9de4553978b48fdc8f8c728&quot;,&quot;fill_align&quot;:&quot;lt&quot;,&quot;chip_types&quot;:[&quot;diagram&quot;,&quot;pictext&quot;,&quot;text&quot;,&quot;picture&quot;,&quot;chart&quot;,&quot;table&quot;]}]]"/>
  <p:tag name="KSO_WM_CHIP_XID" val="5efda24481ee359a788b1e26"/>
  <p:tag name="KSO_WM_CHIP_DECFILLPROP" val="[]"/>
  <p:tag name="KSO_WM_CHIP_GROUPID" val="5efda24481ee359a788b1e25"/>
  <p:tag name="KSO_WM_SLIDE_BK_DARK_LIGHT" val="2"/>
  <p:tag name="KSO_WM_SLIDE_BACKGROUND_TYPE" val="general"/>
  <p:tag name="KSO_WM_SLIDE_SUPPORT_FEATURE_TYPE" val="0"/>
  <p:tag name="KSO_WM_TEMPLATE_ASSEMBLE_XID" val="60656f694054ed1e2fb8099f"/>
  <p:tag name="KSO_WM_TEMPLATE_ASSEMBLE_GROUPID" val="60656f694054ed1e2fb8099f"/>
</p:tagLst>
</file>

<file path=ppt/tags/tag345.xml><?xml version="1.0" encoding="utf-8"?>
<p:tagLst xmlns:p="http://schemas.openxmlformats.org/presentationml/2006/main">
  <p:tag name="TABLE_ENDDRAG_ORIGIN_RECT" val="693*379"/>
  <p:tag name="TABLE_ENDDRAG_RECT" val="14*53*693*379"/>
  <p:tag name="KSO_WM_UNIT_TABLE_BEAUTIFY" val="{48ba0b1c-ca93-4f0e-9ad3-3cffe4d676aa}"/>
</p:tagLst>
</file>

<file path=ppt/tags/tag346.xml><?xml version="1.0" encoding="utf-8"?>
<p:tagLst xmlns:p="http://schemas.openxmlformats.org/presentationml/2006/main">
  <p:tag name="TABLE_ENDDRAG_ORIGIN_RECT" val="693*379"/>
  <p:tag name="TABLE_ENDDRAG_RECT" val="14*53*693*379"/>
  <p:tag name="KSO_WM_UNIT_TABLE_BEAUTIFY" val="smartTable{9dc80389-f342-48a7-b2db-63590d123cb6}"/>
</p:tagLst>
</file>

<file path=ppt/tags/tag347.xml><?xml version="1.0" encoding="utf-8"?>
<p:tagLst xmlns:p="http://schemas.openxmlformats.org/presentationml/2006/main">
  <p:tag name="AS_UNIQUEID" val="1594"/>
</p:tagLst>
</file>

<file path=ppt/tags/tag348.xml><?xml version="1.0" encoding="utf-8"?>
<p:tagLst xmlns:p="http://schemas.openxmlformats.org/presentationml/2006/main">
  <p:tag name="AS_UNIQUEID" val="1595"/>
</p:tagLst>
</file>

<file path=ppt/tags/tag349.xml><?xml version="1.0" encoding="utf-8"?>
<p:tagLst xmlns:p="http://schemas.openxmlformats.org/presentationml/2006/main">
  <p:tag name="AS_UNIQUEID" val="1596"/>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0.xml><?xml version="1.0" encoding="utf-8"?>
<p:tagLst xmlns:p="http://schemas.openxmlformats.org/presentationml/2006/main">
  <p:tag name="AS_UNIQUEID" val="968"/>
</p:tagLst>
</file>

<file path=ppt/tags/tag351.xml><?xml version="1.0" encoding="utf-8"?>
<p:tagLst xmlns:p="http://schemas.openxmlformats.org/presentationml/2006/main">
  <p:tag name="AS_UNIQUEID" val="969"/>
</p:tagLst>
</file>

<file path=ppt/tags/tag352.xml><?xml version="1.0" encoding="utf-8"?>
<p:tagLst xmlns:p="http://schemas.openxmlformats.org/presentationml/2006/main">
  <p:tag name="KSO_WM_BEAUTIFY_FLAG" val=""/>
</p:tagLst>
</file>

<file path=ppt/tags/tag353.xml><?xml version="1.0" encoding="utf-8"?>
<p:tagLst xmlns:p="http://schemas.openxmlformats.org/presentationml/2006/main">
  <p:tag name="KSO_WM_BEAUTIFY_FLAG" val=""/>
</p:tagLst>
</file>

<file path=ppt/tags/tag354.xml><?xml version="1.0" encoding="utf-8"?>
<p:tagLst xmlns:p="http://schemas.openxmlformats.org/presentationml/2006/main">
  <p:tag name="KSO_WM_BEAUTIFY_FLAG" val=""/>
</p:tagLst>
</file>

<file path=ppt/tags/tag355.xml><?xml version="1.0" encoding="utf-8"?>
<p:tagLst xmlns:p="http://schemas.openxmlformats.org/presentationml/2006/main">
  <p:tag name="KSO_WM_SPECIAL_SOURCE" val="bdnull"/>
</p:tagLst>
</file>

<file path=ppt/tags/tag356.xml><?xml version="1.0" encoding="utf-8"?>
<p:tagLst xmlns:p="http://schemas.openxmlformats.org/presentationml/2006/main">
  <p:tag name="AS_UNIQUEID" val="1590"/>
</p:tagLst>
</file>

<file path=ppt/tags/tag357.xml><?xml version="1.0" encoding="utf-8"?>
<p:tagLst xmlns:p="http://schemas.openxmlformats.org/presentationml/2006/main">
  <p:tag name="AS_UNIQUEID" val="1591"/>
</p:tagLst>
</file>

<file path=ppt/tags/tag358.xml><?xml version="1.0" encoding="utf-8"?>
<p:tagLst xmlns:p="http://schemas.openxmlformats.org/presentationml/2006/main">
  <p:tag name="AS_UNIQUEID" val="1592"/>
</p:tagLst>
</file>

<file path=ppt/tags/tag359.xml><?xml version="1.0" encoding="utf-8"?>
<p:tagLst xmlns:p="http://schemas.openxmlformats.org/presentationml/2006/main">
  <p:tag name="AS_UNIQUEID" val="1594"/>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0.xml><?xml version="1.0" encoding="utf-8"?>
<p:tagLst xmlns:p="http://schemas.openxmlformats.org/presentationml/2006/main">
  <p:tag name="AS_UNIQUEID" val="1595"/>
</p:tagLst>
</file>

<file path=ppt/tags/tag361.xml><?xml version="1.0" encoding="utf-8"?>
<p:tagLst xmlns:p="http://schemas.openxmlformats.org/presentationml/2006/main">
  <p:tag name="AS_UNIQUEID" val="1596"/>
</p:tagLst>
</file>

<file path=ppt/tags/tag362.xml><?xml version="1.0" encoding="utf-8"?>
<p:tagLst xmlns:p="http://schemas.openxmlformats.org/presentationml/2006/main">
  <p:tag name="AS_UNIQUEID" val="968"/>
</p:tagLst>
</file>

<file path=ppt/tags/tag363.xml><?xml version="1.0" encoding="utf-8"?>
<p:tagLst xmlns:p="http://schemas.openxmlformats.org/presentationml/2006/main">
  <p:tag name="AS_UNIQUEID" val="969"/>
</p:tagLst>
</file>

<file path=ppt/tags/tag364.xml><?xml version="1.0" encoding="utf-8"?>
<p:tagLst xmlns:p="http://schemas.openxmlformats.org/presentationml/2006/main">
  <p:tag name="KSO_WM_BEAUTIFY_FLAG" val=""/>
</p:tagLst>
</file>

<file path=ppt/tags/tag365.xml><?xml version="1.0" encoding="utf-8"?>
<p:tagLst xmlns:p="http://schemas.openxmlformats.org/presentationml/2006/main">
  <p:tag name="KSO_WM_BEAUTIFY_FLAG" val=""/>
</p:tagLst>
</file>

<file path=ppt/tags/tag366.xml><?xml version="1.0" encoding="utf-8"?>
<p:tagLst xmlns:p="http://schemas.openxmlformats.org/presentationml/2006/main">
  <p:tag name="KSO_WM_BEAUTIFY_FLAG" val=""/>
</p:tagLst>
</file>

<file path=ppt/tags/tag367.xml><?xml version="1.0" encoding="utf-8"?>
<p:tagLst xmlns:p="http://schemas.openxmlformats.org/presentationml/2006/main">
  <p:tag name="KSO_WM_SPECIAL_SOURCE" val="bdnull"/>
</p:tagLst>
</file>

<file path=ppt/tags/tag368.xml><?xml version="1.0" encoding="utf-8"?>
<p:tagLst xmlns:p="http://schemas.openxmlformats.org/presentationml/2006/main">
  <p:tag name="AS_UNIQUEID" val="1590"/>
</p:tagLst>
</file>

<file path=ppt/tags/tag369.xml><?xml version="1.0" encoding="utf-8"?>
<p:tagLst xmlns:p="http://schemas.openxmlformats.org/presentationml/2006/main">
  <p:tag name="AS_UNIQUEID" val="159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0.xml><?xml version="1.0" encoding="utf-8"?>
<p:tagLst xmlns:p="http://schemas.openxmlformats.org/presentationml/2006/main">
  <p:tag name="AS_UNIQUEID" val="1592"/>
</p:tagLst>
</file>

<file path=ppt/tags/tag371.xml><?xml version="1.0" encoding="utf-8"?>
<p:tagLst xmlns:p="http://schemas.openxmlformats.org/presentationml/2006/main">
  <p:tag name="KSO_WM_BEAUTIFY_FLAG" val=""/>
</p:tagLst>
</file>

<file path=ppt/tags/tag372.xml><?xml version="1.0" encoding="utf-8"?>
<p:tagLst xmlns:p="http://schemas.openxmlformats.org/presentationml/2006/main">
  <p:tag name="KSO_WM_BEAUTIFY_FLAG" val=""/>
</p:tagLst>
</file>

<file path=ppt/tags/tag373.xml><?xml version="1.0" encoding="utf-8"?>
<p:tagLst xmlns:p="http://schemas.openxmlformats.org/presentationml/2006/main">
  <p:tag name="KSO_WM_BEAUTIFY_FLAG" val=""/>
  <p:tag name="KSO_WM_UNIT_TEXT_FILL_FORE_SCHEMECOLOR_INDEX_BRIGHTNESS" val="0"/>
  <p:tag name="KSO_WM_UNIT_TEXT_FILL_FORE_SCHEMECOLOR_INDEX" val="13"/>
  <p:tag name="KSO_WM_UNIT_TEXT_FILL_TYPE" val="1"/>
</p:tagLst>
</file>

<file path=ppt/tags/tag374.xml><?xml version="1.0" encoding="utf-8"?>
<p:tagLst xmlns:p="http://schemas.openxmlformats.org/presentationml/2006/main">
  <p:tag name="KSO_WM_BEAUTIFY_FLAG" val=""/>
  <p:tag name="KSO_WM_UNIT_TEXT_FILL_FORE_SCHEMECOLOR_INDEX_BRIGHTNESS" val="0"/>
  <p:tag name="KSO_WM_UNIT_TEXT_FILL_FORE_SCHEMECOLOR_INDEX" val="5"/>
  <p:tag name="KSO_WM_UNIT_TEXT_FILL_TYPE" val="1"/>
</p:tagLst>
</file>

<file path=ppt/tags/tag375.xml><?xml version="1.0" encoding="utf-8"?>
<p:tagLst xmlns:p="http://schemas.openxmlformats.org/presentationml/2006/main">
  <p:tag name="KSO_WM_BEAUTIFY_FLAG" val=""/>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76.xml><?xml version="1.0" encoding="utf-8"?>
<p:tagLst xmlns:p="http://schemas.openxmlformats.org/presentationml/2006/main">
  <p:tag name="COMMONDATA" val="eyJoZGlkIjoiMDQ5ZDBhN2I3NTNiMDIxMTExMzZjMTg4ZWYxMjMxZTkifQ=="/>
  <p:tag name="commondata" val="eyJoZGlkIjoiNGU0YjU3ODUyYWJkZGYyNzUxY2IwYWYxNWQ3NzljMWUifQ=="/>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 name="KSO_WM_UNIT_LINE_FORE_SCHEMECOLOR_INDEX_BRIGHTNESS" val="0.6"/>
  <p:tag name="KSO_WM_UNIT_LINE_FORE_SCHEMECOLOR_INDEX" val="6"/>
  <p:tag name="KSO_WM_UNIT_LINE_FILL_TYPE" val="2"/>
</p:tagLst>
</file>

<file path=ppt/tags/tag67.xml><?xml version="1.0" encoding="utf-8"?>
<p:tagLst xmlns:p="http://schemas.openxmlformats.org/presentationml/2006/main">
  <p:tag name="KSO_WM_BEAUTIFY_FLAG" val=""/>
  <p:tag name="KSO_WM_UNIT_LINE_FORE_SCHEMECOLOR_INDEX_BRIGHTNESS" val="0.8"/>
  <p:tag name="KSO_WM_UNIT_LINE_FORE_SCHEMECOLOR_INDEX" val="7"/>
  <p:tag name="KSO_WM_UNIT_LINE_FILL_TYPE" val="2"/>
</p:tagLst>
</file>

<file path=ppt/tags/tag68.xml><?xml version="1.0" encoding="utf-8"?>
<p:tagLst xmlns:p="http://schemas.openxmlformats.org/presentationml/2006/main">
  <p:tag name="KSO_WM_BEAUTIFY_FLAG" val=""/>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69.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FILL_FORE_SCHEMECOLOR_INDEX_BRIGHTNESS" val="0.8"/>
  <p:tag name="KSO_WM_UNIT_FILL_FORE_SCHEMECOLOR_INDEX" val="7"/>
  <p:tag name="KSO_WM_UNIT_FILL_TYPE" val="1"/>
  <p:tag name="KSO_WM_UNIT_TEXT_FILL_FORE_SCHEMECOLOR_INDEX_BRIGHTNESS" val="0"/>
  <p:tag name="KSO_WM_UNIT_TEXT_FILL_FORE_SCHEMECOLOR_INDEX" val="1"/>
  <p:tag name="KSO_WM_UNIT_TEXT_FILL_TYPE" val="1"/>
</p:tagLst>
</file>

<file path=ppt/tags/tag71.xml><?xml version="1.0" encoding="utf-8"?>
<p:tagLst xmlns:p="http://schemas.openxmlformats.org/presentationml/2006/main">
  <p:tag name="KSO_WM_UNIT_TEXT_FILL_FORE_SCHEMECOLOR_INDEX_BRIGHTNESS" val="0.15"/>
  <p:tag name="KSO_WM_UNIT_TEXT_FILL_FORE_SCHEMECOLOR_INDEX" val="13"/>
  <p:tag name="KSO_WM_UNIT_TEXT_FILL_TYPE" val="1"/>
  <p:tag name="KSO_WM_DIAGRAM_VIRTUALLY_FRAME" val="{&quot;height&quot;:280.89149606299213,&quot;left&quot;:418.63015748031495,&quot;top&quot;:157.00850393700787,&quot;width&quot;:433.58874015748034}"/>
</p:tagLst>
</file>

<file path=ppt/tags/tag72.xml><?xml version="1.0" encoding="utf-8"?>
<p:tagLst xmlns:p="http://schemas.openxmlformats.org/presentationml/2006/main">
  <p:tag name="KSO_WM_DIAGRAM_VIRTUALLY_FRAME" val="{&quot;height&quot;:280.89149606299213,&quot;left&quot;:418.63015748031495,&quot;top&quot;:157.00850393700787,&quot;width&quot;:433.58874015748034}"/>
</p:tagLst>
</file>

<file path=ppt/tags/tag73.xml><?xml version="1.0" encoding="utf-8"?>
<p:tagLst xmlns:p="http://schemas.openxmlformats.org/presentationml/2006/main">
  <p:tag name="KSO_WM_UNIT_LINE_FORE_SCHEMECOLOR_INDEX_BRIGHTNESS" val="0.25"/>
  <p:tag name="KSO_WM_UNIT_LINE_FORE_SCHEMECOLOR_INDEX" val="13"/>
  <p:tag name="KSO_WM_UNIT_LINE_FILL_TYPE" val="2"/>
  <p:tag name="KSO_WM_DIAGRAM_VIRTUALLY_FRAME" val="{&quot;height&quot;:280.89149606299213,&quot;left&quot;:418.63015748031495,&quot;top&quot;:157.00850393700787,&quot;width&quot;:433.58874015748034}"/>
</p:tagLst>
</file>

<file path=ppt/tags/tag74.xml><?xml version="1.0" encoding="utf-8"?>
<p:tagLst xmlns:p="http://schemas.openxmlformats.org/presentationml/2006/main">
  <p:tag name="KSO_WM_UNIT_TEXT_FILL_FORE_SCHEMECOLOR_INDEX_BRIGHTNESS" val="0.15"/>
  <p:tag name="KSO_WM_UNIT_TEXT_FILL_FORE_SCHEMECOLOR_INDEX" val="13"/>
  <p:tag name="KSO_WM_UNIT_TEXT_FILL_TYPE" val="1"/>
  <p:tag name="KSO_WM_DIAGRAM_VIRTUALLY_FRAME" val="{&quot;height&quot;:280.89149606299213,&quot;left&quot;:418.63015748031495,&quot;top&quot;:157.00850393700787,&quot;width&quot;:433.58874015748034}"/>
</p:tagLst>
</file>

<file path=ppt/tags/tag75.xml><?xml version="1.0" encoding="utf-8"?>
<p:tagLst xmlns:p="http://schemas.openxmlformats.org/presentationml/2006/main">
  <p:tag name="KSO_WM_DIAGRAM_VIRTUALLY_FRAME" val="{&quot;height&quot;:280.89149606299213,&quot;left&quot;:418.63015748031495,&quot;top&quot;:157.00850393700787,&quot;width&quot;:433.58874015748034}"/>
</p:tagLst>
</file>

<file path=ppt/tags/tag76.xml><?xml version="1.0" encoding="utf-8"?>
<p:tagLst xmlns:p="http://schemas.openxmlformats.org/presentationml/2006/main">
  <p:tag name="KSO_WM_UNIT_LINE_FORE_SCHEMECOLOR_INDEX_BRIGHTNESS" val="0.25"/>
  <p:tag name="KSO_WM_UNIT_LINE_FORE_SCHEMECOLOR_INDEX" val="13"/>
  <p:tag name="KSO_WM_UNIT_LINE_FILL_TYPE" val="2"/>
  <p:tag name="KSO_WM_DIAGRAM_VIRTUALLY_FRAME" val="{&quot;height&quot;:280.89149606299213,&quot;left&quot;:418.63015748031495,&quot;top&quot;:157.00850393700787,&quot;width&quot;:433.58874015748034}"/>
</p:tagLst>
</file>

<file path=ppt/tags/tag77.xml><?xml version="1.0" encoding="utf-8"?>
<p:tagLst xmlns:p="http://schemas.openxmlformats.org/presentationml/2006/main">
  <p:tag name="KSO_WM_UNIT_TEXT_FILL_FORE_SCHEMECOLOR_INDEX_BRIGHTNESS" val="0.15"/>
  <p:tag name="KSO_WM_UNIT_TEXT_FILL_FORE_SCHEMECOLOR_INDEX" val="13"/>
  <p:tag name="KSO_WM_UNIT_TEXT_FILL_TYPE" val="1"/>
  <p:tag name="KSO_WM_DIAGRAM_VIRTUALLY_FRAME" val="{&quot;height&quot;:280.89149606299213,&quot;left&quot;:418.63015748031495,&quot;top&quot;:157.00850393700787,&quot;width&quot;:433.58874015748034}"/>
</p:tagLst>
</file>

<file path=ppt/tags/tag78.xml><?xml version="1.0" encoding="utf-8"?>
<p:tagLst xmlns:p="http://schemas.openxmlformats.org/presentationml/2006/main">
  <p:tag name="KSO_WM_DIAGRAM_VIRTUALLY_FRAME" val="{&quot;height&quot;:280.89149606299213,&quot;left&quot;:418.63015748031495,&quot;top&quot;:157.00850393700787,&quot;width&quot;:433.58874015748034}"/>
</p:tagLst>
</file>

<file path=ppt/tags/tag79.xml><?xml version="1.0" encoding="utf-8"?>
<p:tagLst xmlns:p="http://schemas.openxmlformats.org/presentationml/2006/main">
  <p:tag name="KSO_WM_UNIT_LINE_FORE_SCHEMECOLOR_INDEX_BRIGHTNESS" val="0.25"/>
  <p:tag name="KSO_WM_UNIT_LINE_FORE_SCHEMECOLOR_INDEX" val="13"/>
  <p:tag name="KSO_WM_UNIT_LINE_FILL_TYPE" val="2"/>
  <p:tag name="KSO_WM_DIAGRAM_VIRTUALLY_FRAME" val="{&quot;height&quot;:280.89149606299213,&quot;left&quot;:418.63015748031495,&quot;top&quot;:157.00850393700787,&quot;width&quot;:433.58874015748034}"/>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TEXT_FILL_FORE_SCHEMECOLOR_INDEX_BRIGHTNESS" val="0.15"/>
  <p:tag name="KSO_WM_UNIT_TEXT_FILL_FORE_SCHEMECOLOR_INDEX" val="13"/>
  <p:tag name="KSO_WM_UNIT_TEXT_FILL_TYPE" val="1"/>
  <p:tag name="KSO_WM_DIAGRAM_VIRTUALLY_FRAME" val="{&quot;height&quot;:280.89149606299213,&quot;left&quot;:418.63015748031495,&quot;top&quot;:157.00850393700787,&quot;width&quot;:433.58874015748034}"/>
</p:tagLst>
</file>

<file path=ppt/tags/tag81.xml><?xml version="1.0" encoding="utf-8"?>
<p:tagLst xmlns:p="http://schemas.openxmlformats.org/presentationml/2006/main">
  <p:tag name="KSO_WM_DIAGRAM_VIRTUALLY_FRAME" val="{&quot;height&quot;:280.89149606299213,&quot;left&quot;:418.63015748031495,&quot;top&quot;:157.00850393700787,&quot;width&quot;:433.58874015748034}"/>
</p:tagLst>
</file>

<file path=ppt/tags/tag82.xml><?xml version="1.0" encoding="utf-8"?>
<p:tagLst xmlns:p="http://schemas.openxmlformats.org/presentationml/2006/main">
  <p:tag name="KSO_WM_UNIT_LINE_FORE_SCHEMECOLOR_INDEX_BRIGHTNESS" val="0.25"/>
  <p:tag name="KSO_WM_UNIT_LINE_FORE_SCHEMECOLOR_INDEX" val="13"/>
  <p:tag name="KSO_WM_UNIT_LINE_FILL_TYPE" val="2"/>
  <p:tag name="KSO_WM_DIAGRAM_VIRTUALLY_FRAME" val="{&quot;height&quot;:280.89149606299213,&quot;left&quot;:418.63015748031495,&quot;top&quot;:157.00850393700787,&quot;width&quot;:433.58874015748034}"/>
</p:tagLst>
</file>

<file path=ppt/tags/tag83.xml><?xml version="1.0" encoding="utf-8"?>
<p:tagLst xmlns:p="http://schemas.openxmlformats.org/presentationml/2006/main">
  <p:tag name="KSO_WM_BEAUTIFY_FLAG" val=""/>
  <p:tag name="KSO_WM_UNIT_PLACING_PICTURE_USER_VIEWPORT" val="{&quot;height&quot;:6068,&quot;width&quot;:6116}"/>
</p:tagLst>
</file>

<file path=ppt/tags/tag84.xml><?xml version="1.0" encoding="utf-8"?>
<p:tagLst xmlns:p="http://schemas.openxmlformats.org/presentationml/2006/main">
  <p:tag name="KSO_WM_BEAUTIFY_FLAG" val=""/>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85.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86.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8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8.xml><?xml version="1.0" encoding="utf-8"?>
<p:tagLst xmlns:p="http://schemas.openxmlformats.org/presentationml/2006/main">
  <p:tag name="KSO_WM_BEAUTIFY_FLAG" val=""/>
  <p:tag name="KSO_WM_UNIT_PLACING_PICTURE_USER_VIEWPORT" val="{&quot;height&quot;:6068,&quot;width&quot;:6116}"/>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91.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98.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99.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47306</Words>
  <Application>WPS 演示</Application>
  <PresentationFormat>宽屏</PresentationFormat>
  <Paragraphs>2281</Paragraphs>
  <Slides>144</Slides>
  <Notes>43</Notes>
  <HiddenSlides>0</HiddenSlides>
  <MMClips>0</MMClips>
  <ScaleCrop>false</ScaleCrop>
  <HeadingPairs>
    <vt:vector size="6" baseType="variant">
      <vt:variant>
        <vt:lpstr>已用的字体</vt:lpstr>
      </vt:variant>
      <vt:variant>
        <vt:i4>46</vt:i4>
      </vt:variant>
      <vt:variant>
        <vt:lpstr>主题</vt:lpstr>
      </vt:variant>
      <vt:variant>
        <vt:i4>1</vt:i4>
      </vt:variant>
      <vt:variant>
        <vt:lpstr>幻灯片标题</vt:lpstr>
      </vt:variant>
      <vt:variant>
        <vt:i4>144</vt:i4>
      </vt:variant>
    </vt:vector>
  </HeadingPairs>
  <TitlesOfParts>
    <vt:vector size="191" baseType="lpstr">
      <vt:lpstr>Arial</vt:lpstr>
      <vt:lpstr>宋体</vt:lpstr>
      <vt:lpstr>Wingdings</vt:lpstr>
      <vt:lpstr>Wingdings</vt:lpstr>
      <vt:lpstr>黑体</vt:lpstr>
      <vt:lpstr>仿宋</vt:lpstr>
      <vt:lpstr>新宋体</vt:lpstr>
      <vt:lpstr>汉仪文黑-45简</vt:lpstr>
      <vt:lpstr>微软雅黑</vt:lpstr>
      <vt:lpstr>方正清刻本悦宋简体</vt:lpstr>
      <vt:lpstr>Colonna</vt:lpstr>
      <vt:lpstr>MV Boli</vt:lpstr>
      <vt:lpstr>楷体</vt:lpstr>
      <vt:lpstr>汉仪中圆简</vt:lpstr>
      <vt:lpstr>HarmonyOS Sans SC</vt:lpstr>
      <vt:lpstr>Arial Unicode MS</vt:lpstr>
      <vt:lpstr>Calibri</vt:lpstr>
      <vt:lpstr>Times New Roman</vt:lpstr>
      <vt:lpstr>Colonna</vt:lpstr>
      <vt:lpstr>Segoe Print</vt:lpstr>
      <vt:lpstr>Arial</vt:lpstr>
      <vt:lpstr>汉仪雅酷黑 65W</vt:lpstr>
      <vt:lpstr>Calibri</vt:lpstr>
      <vt:lpstr>方正字迹- 朱涛毛笔正楷简体</vt:lpstr>
      <vt:lpstr>思源黑体 CN Light</vt:lpstr>
      <vt:lpstr>方正悠黑体</vt:lpstr>
      <vt:lpstr>汉仪君黑-45简</vt:lpstr>
      <vt:lpstr>华文隶书</vt:lpstr>
      <vt:lpstr>汉仪中等线简</vt:lpstr>
      <vt:lpstr>汉仪中黑简</vt:lpstr>
      <vt:lpstr>思源黑体 Light</vt:lpstr>
      <vt:lpstr>思源宋体</vt:lpstr>
      <vt:lpstr>方正隶书简体</vt:lpstr>
      <vt:lpstr>汉仪旗黑-50简</vt:lpstr>
      <vt:lpstr>Times New Roman</vt:lpstr>
      <vt:lpstr>等线</vt:lpstr>
      <vt:lpstr>汉仪许静行楷W</vt:lpstr>
      <vt:lpstr>思源黑体 CN Bold</vt:lpstr>
      <vt:lpstr>隶书</vt:lpstr>
      <vt:lpstr>FZQingKeBenYueSongS-R-GB</vt:lpstr>
      <vt:lpstr>Roboto Bold</vt:lpstr>
      <vt:lpstr>华文行楷</vt:lpstr>
      <vt:lpstr>Segoe UI</vt:lpstr>
      <vt:lpstr>思源宋体 CN Heavy</vt:lpstr>
      <vt:lpstr>华文琥珀</vt:lpstr>
      <vt:lpstr>MS UI Gothic</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名句名篇默写选材特点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“像”的用法和意义</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金蛇郎君</cp:lastModifiedBy>
  <cp:revision>235</cp:revision>
  <dcterms:created xsi:type="dcterms:W3CDTF">2019-06-19T02:08:00Z</dcterms:created>
  <dcterms:modified xsi:type="dcterms:W3CDTF">2025-02-14T01:58:17Z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2052-12.1.0.19770</vt:lpwstr>
  </property>
  <property fmtid="{D5CDD505-2E9C-101B-9397-08002B2CF9AE}" pid="3" name="ICV">
    <vt:lpwstr>F82049379C8E48258B8646C823B08B51_13</vt:lpwstr>
  </property>
</Properties>
</file>