
<file path=[Content_Types].xml><?xml version="1.0" encoding="utf-8"?>
<Types xmlns="http://schemas.openxmlformats.org/package/2006/content-types">
  <Default Extension="jpeg" ContentType="image/jpeg"/>
  <Default Extension="JPG" ContentType="image/.jp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3"/>
  </p:sldMasterIdLst>
  <p:sldIdLst>
    <p:sldId id="256" r:id="rId4"/>
    <p:sldId id="257" r:id="rId5"/>
    <p:sldId id="265" r:id="rId6"/>
    <p:sldId id="272" r:id="rId7"/>
    <p:sldId id="269" r:id="rId8"/>
    <p:sldId id="271" r:id="rId9"/>
    <p:sldId id="270" r:id="rId10"/>
    <p:sldId id="273" r:id="rId11"/>
    <p:sldId id="274" r:id="rId12"/>
    <p:sldId id="275" r:id="rId13"/>
    <p:sldId id="276" r:id="rId14"/>
    <p:sldId id="277" r:id="rId15"/>
    <p:sldId id="278" r:id="rId16"/>
    <p:sldId id="279" r:id="rId17"/>
    <p:sldId id="280" r:id="rId18"/>
    <p:sldId id="281" r:id="rId19"/>
    <p:sldId id="284" r:id="rId20"/>
    <p:sldId id="283" r:id="rId21"/>
    <p:sldId id="285" r:id="rId22"/>
    <p:sldId id="286" r:id="rId23"/>
    <p:sldId id="287" r:id="rId24"/>
    <p:sldId id="289" r:id="rId25"/>
    <p:sldId id="290" r:id="rId26"/>
    <p:sldId id="291" r:id="rId27"/>
    <p:sldId id="292" r:id="rId28"/>
    <p:sldId id="293" r:id="rId29"/>
    <p:sldId id="294" r:id="rId30"/>
    <p:sldId id="295" r:id="rId31"/>
    <p:sldId id="296" r:id="rId32"/>
    <p:sldId id="297" r:id="rId33"/>
    <p:sldId id="298" r:id="rId34"/>
    <p:sldId id="299" r:id="rId35"/>
    <p:sldId id="266" r:id="rId36"/>
    <p:sldId id="267" r:id="rId37"/>
    <p:sldId id="268" r:id="rId38"/>
  </p:sldIdLst>
  <p:sldSz cx="12192000" cy="6858000"/>
  <p:notesSz cx="6858000" cy="9144000"/>
  <p:custDataLst>
    <p:tags r:id="rId4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A" lastIdx="0" clrIdx="0"/>
  <p:cmAuthor id="2001" name="黄小瑞_Y3YrFbU7" initials="authorId_699727092" lastIdx="0" clrIdx="0"/>
  <p:cmAuthor id="1" name="卢 政坤" initials="卢" lastIdx="0" clrIdx="0"/>
  <p:cmAuthor id="2" name="作者" initials="A" lastIdx="0" clrIdx="1"/>
  <p:cmAuthor id="3" name="CHENYUE" initials="C" lastIdx="0" clrIdx="2"/>
  <p:cmAuthor id="4" name="1206988966@qq.com" initials="1" lastIdx="0" clrIdx="2"/>
  <p:cmAuthor id="5" name="姜伟光" initials="姜" lastIdx="0" clrIdx="0"/>
  <p:cmAuthor id="6" name="lenovo" initials="l" lastIdx="0" clrIdx="2"/>
  <p:cmAuthor id="7" name="宋洁然" initials="宋" lastIdx="0" clrIdx="1"/>
  <p:cmAuthor id="8" name="ming qiu" initials="m" lastIdx="0" clrIdx="1"/>
  <p:cmAuthor id="9" name="倩文 黄" initials="倩文" lastIdx="0" clrIdx="3"/>
  <p:cmAuthor id="10" name="86136" initials="8" lastIdx="0" clrIdx="9"/>
  <p:cmAuthor id="11" name="xiaoxuan Zeng" initials="x" lastIdx="0" clrIdx="0"/>
  <p:cmAuthor id="12" name="ycadmin" initials="y" lastIdx="0" clrIdx="11"/>
  <p:cmAuthor id="13" name="Rcyz-HL" initials="R" lastIdx="0" clrIdx="12"/>
  <p:cmAuthor id="14" name="HUAWEI" initials="H" lastIdx="0" clrIdx="13"/>
  <p:cmAuthor id="15" name="虾米" initials="虾" lastIdx="0" clrIdx="12"/>
  <p:cmAuthor id="16" name="付" initials="付" lastIdx="0" clrIdx="14"/>
  <p:cmAuthor id="18" name="DELL" initials="D" lastIdx="0" clrIdx="17"/>
  <p:cmAuthor id="19" name="222" initials="2" lastIdx="0" clrIdx="0"/>
  <p:cmAuthor id="20" name="何 龙" initials="何" lastIdx="0" clrIdx="25"/>
  <p:cmAuthor id="22" name="王子涵" initials="王" lastIdx="0" clrIdx="0"/>
  <p:cmAuthor id="23" name="easonyoun" initials="e" lastIdx="0" clrIdx="0"/>
  <p:cmAuthor id="24" name="zhouyangfan" initials="z" lastIdx="0" clrIdx="0"/>
  <p:cmAuthor id="25" name="tplife" initials="t" lastIdx="0" clrIdx="0"/>
  <p:cmAuthor id="26" name="??" initials="?" lastIdx="0" clrIdx="0"/>
  <p:cmAuthor id="2000" name="张佳慧_n2mqyaQf" initials="authorId_420853332"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2" d="100"/>
          <a:sy n="62" d="100"/>
        </p:scale>
        <p:origin x="84" y="90"/>
      </p:cViewPr>
      <p:guideLst/>
    </p:cSldViewPr>
  </p:slideViewPr>
  <p:notesTextViewPr>
    <p:cViewPr>
      <p:scale>
        <a:sx n="1" d="1"/>
        <a:sy n="1" d="1"/>
      </p:scale>
      <p:origin x="0" y="0"/>
    </p:cViewPr>
  </p:notesTextViewPr>
  <p:notesViewPr>
    <p:cSldViewPr>
      <p:cViewPr>
        <p:scale>
          <a:sx n="1" d="100"/>
          <a:sy n="1"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3" Type="http://schemas.openxmlformats.org/officeDocument/2006/relationships/tags" Target="tags/tag78.xml"/><Relationship Id="rId42" Type="http://schemas.openxmlformats.org/officeDocument/2006/relationships/commentAuthors" Target="commentAuthors.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1.xml"/><Relationship Id="rId39" Type="http://schemas.openxmlformats.org/officeDocument/2006/relationships/presProps" Target="presProps.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showMasterSp="0" userDrawn="1">
  <p:cSld name="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a:xfrm>
            <a:off x="1117600" y="8475133"/>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3"/>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3"/>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userDrawn="1">
  <p:cSld name="1_自定义版式">
    <p:spTree>
      <p:nvGrpSpPr>
        <p:cNvPr id="1" name=""/>
        <p:cNvGrpSpPr/>
        <p:nvPr/>
      </p:nvGrpSpPr>
      <p:grpSpPr>
        <a:xfrm>
          <a:off x="0" y="0"/>
          <a:ext cx="0" cy="0"/>
          <a:chOff x="0" y="0"/>
          <a:chExt cx="0" cy="0"/>
        </a:xfrm>
      </p:grpSpPr>
      <p:sp>
        <p:nvSpPr>
          <p:cNvPr id="3" name="日期占位符 2"/>
          <p:cNvSpPr>
            <a:spLocks noGrp="1"/>
          </p:cNvSpPr>
          <p:nvPr>
            <p:ph type="dt" sz="half" idx="10"/>
          </p:nvPr>
        </p:nvSpPr>
        <p:spPr>
          <a:xfrm>
            <a:off x="1117600" y="8475133"/>
            <a:ext cx="3657600" cy="486833"/>
          </a:xfrm>
        </p:spPr>
        <p:txBody>
          <a:bodyPr/>
          <a:lstStyle/>
          <a:p>
            <a:fld id="{263DB197-84B0-484E-9C0F-88358ECCB797}" type="datetimeFigureOut">
              <a:rPr lang="zh-CN" altLang="en-US" smtClean="0"/>
            </a:fld>
            <a:endParaRPr lang="zh-CN" altLang="en-US"/>
          </a:p>
        </p:txBody>
      </p:sp>
      <p:sp>
        <p:nvSpPr>
          <p:cNvPr id="4" name="页脚占位符 3"/>
          <p:cNvSpPr>
            <a:spLocks noGrp="1"/>
          </p:cNvSpPr>
          <p:nvPr>
            <p:ph type="ftr" sz="quarter" idx="11"/>
          </p:nvPr>
        </p:nvSpPr>
        <p:spPr>
          <a:xfrm>
            <a:off x="5384800" y="8475133"/>
            <a:ext cx="5486400" cy="486833"/>
          </a:xfrm>
        </p:spPr>
        <p:txBody>
          <a:bodyPr/>
          <a:lstStyle/>
          <a:p>
            <a:endParaRPr lang="zh-CN" altLang="en-US"/>
          </a:p>
        </p:txBody>
      </p:sp>
      <p:sp>
        <p:nvSpPr>
          <p:cNvPr id="5" name="灯片编号占位符 4"/>
          <p:cNvSpPr>
            <a:spLocks noGrp="1"/>
          </p:cNvSpPr>
          <p:nvPr>
            <p:ph type="sldNum" sz="quarter" idx="12"/>
          </p:nvPr>
        </p:nvSpPr>
        <p:spPr>
          <a:xfrm>
            <a:off x="11480800" y="8475133"/>
            <a:ext cx="3657600" cy="486833"/>
          </a:xfrm>
        </p:spPr>
        <p:txBody>
          <a:bodyPr/>
          <a:lstStyle/>
          <a:p>
            <a:fld id="{E077DA78-E013-4A8C-AD75-63A150561B10}" type="slidenum">
              <a:rPr lang="zh-CN" altLang="en-US" smtClean="0"/>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a:xfrm>
            <a:off x="612000" y="6314400"/>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a:xfrm>
            <a:off x="4116000" y="6314400"/>
            <a:ext cx="3960000" cy="316800"/>
          </a:xfrm>
        </p:spPr>
        <p:txBody>
          <a:bodyPr/>
          <a:lstStyle/>
          <a:p>
            <a:endParaRPr lang="zh-CN" altLang="en-US"/>
          </a:p>
        </p:txBody>
      </p:sp>
      <p:sp>
        <p:nvSpPr>
          <p:cNvPr id="6" name="灯片编号占位符 5"/>
          <p:cNvSpPr>
            <a:spLocks noGrp="1"/>
          </p:cNvSpPr>
          <p:nvPr>
            <p:ph type="sldNum" sz="quarter" idx="12"/>
            <p:custDataLst>
              <p:tags r:id="rId6"/>
            </p:custDataLst>
          </p:nvPr>
        </p:nvSpPr>
        <p:spPr>
          <a:xfrm>
            <a:off x="8877600" y="6314400"/>
            <a:ext cx="2700000" cy="316800"/>
          </a:xfrm>
        </p:spPr>
        <p:txBody>
          <a:bodyPr/>
          <a:lstStyle/>
          <a:p>
            <a:fld id="{49AE70B2-8BF9-45C0-BB95-33D1B9D3A854}" type="slidenum">
              <a:rPr lang="zh-CN" altLang="en-US" smtClean="0"/>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16" name="日期占位符 15"/>
          <p:cNvSpPr>
            <a:spLocks noGrp="1"/>
          </p:cNvSpPr>
          <p:nvPr>
            <p:ph type="dt" sz="half" idx="10"/>
            <p:custDataLst>
              <p:tags r:id="rId4"/>
            </p:custDataLst>
          </p:nvPr>
        </p:nvSpPr>
        <p:spPr>
          <a:xfrm>
            <a:off x="612000" y="6314400"/>
            <a:ext cx="2700000" cy="316800"/>
          </a:xfrm>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a:xfrm>
            <a:off x="4116000" y="6314400"/>
            <a:ext cx="3960000" cy="316800"/>
          </a:xfrm>
        </p:spPr>
        <p:txBody>
          <a:bodyPr/>
          <a:lstStyle/>
          <a:p>
            <a:endParaRPr lang="zh-CN" altLang="en-US"/>
          </a:p>
        </p:txBody>
      </p:sp>
      <p:sp>
        <p:nvSpPr>
          <p:cNvPr id="18" name="灯片编号占位符 17"/>
          <p:cNvSpPr>
            <a:spLocks noGrp="1"/>
          </p:cNvSpPr>
          <p:nvPr>
            <p:ph type="sldNum" sz="quarter" idx="12"/>
            <p:custDataLst>
              <p:tags r:id="rId6"/>
            </p:custDataLst>
          </p:nvPr>
        </p:nvSpPr>
        <p:spPr>
          <a:xfrm>
            <a:off x="8877600" y="6314400"/>
            <a:ext cx="2700000" cy="316800"/>
          </a:xfrm>
        </p:spPr>
        <p:txBody>
          <a:bodyPr/>
          <a:lstStyle/>
          <a:p>
            <a:fld id="{49AE70B2-8BF9-45C0-BB95-33D1B9D3A854}" type="slidenum">
              <a:rPr lang="zh-CN" altLang="en-US" smtClean="0"/>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image" Target="file:///D:\qq&#25991;&#20214;\712321467\Image\C2C\Image2\%7b75232B38-A165-1FB7-499C-2E1C792CACB5%7d.png" TargetMode="External"/><Relationship Id="rId4" Type="http://schemas.openxmlformats.org/officeDocument/2006/relationships/image" Target="../media/image2.png"/><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theme" Target="../theme/theme2.xml"/><Relationship Id="rId8" Type="http://schemas.openxmlformats.org/officeDocument/2006/relationships/image" Target="file:///D:\qq&#25991;&#20214;\712321467\Image\C2C\Image2\%7b75232B38-A165-1FB7-499C-2E1C792CACB5%7d.png" TargetMode="External"/><Relationship Id="rId7" Type="http://schemas.openxmlformats.org/officeDocument/2006/relationships/image" Target="../media/image2.png"/><Relationship Id="rId6" Type="http://schemas.openxmlformats.org/officeDocument/2006/relationships/image" Target="../media/image3.png"/><Relationship Id="rId5" Type="http://schemas.openxmlformats.org/officeDocument/2006/relationships/tags" Target="../tags/tag12.xml"/><Relationship Id="rId4" Type="http://schemas.openxmlformats.org/officeDocument/2006/relationships/slideLayout" Target="../slideLayouts/slideLayout5.xml"/><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矩形 21"/>
          <p:cNvSpPr/>
          <p:nvPr userDrawn="1"/>
        </p:nvSpPr>
        <p:spPr>
          <a:xfrm>
            <a:off x="15240" y="7620"/>
            <a:ext cx="12177395" cy="6842760"/>
          </a:xfrm>
          <a:prstGeom prst="rect">
            <a:avLst/>
          </a:prstGeom>
          <a:solidFill>
            <a:schemeClr val="tx1">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8" name="圆角矩形 7"/>
          <p:cNvSpPr/>
          <p:nvPr userDrawn="1"/>
        </p:nvSpPr>
        <p:spPr>
          <a:xfrm>
            <a:off x="1965960" y="1363980"/>
            <a:ext cx="701040" cy="4128770"/>
          </a:xfrm>
          <a:prstGeom prst="roundRect">
            <a:avLst>
              <a:gd name="adj" fmla="val 4275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9" name="圆角矩形 8"/>
          <p:cNvSpPr/>
          <p:nvPr userDrawn="1"/>
        </p:nvSpPr>
        <p:spPr>
          <a:xfrm>
            <a:off x="2727960" y="1576705"/>
            <a:ext cx="701040" cy="4556125"/>
          </a:xfrm>
          <a:prstGeom prst="roundRect">
            <a:avLst>
              <a:gd name="adj" fmla="val 4275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10" name="圆角矩形 9"/>
          <p:cNvSpPr/>
          <p:nvPr userDrawn="1"/>
        </p:nvSpPr>
        <p:spPr>
          <a:xfrm>
            <a:off x="3489960" y="1120140"/>
            <a:ext cx="701040" cy="4724400"/>
          </a:xfrm>
          <a:prstGeom prst="roundRect">
            <a:avLst>
              <a:gd name="adj" fmla="val 4275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11" name="圆角矩形 10"/>
          <p:cNvSpPr/>
          <p:nvPr userDrawn="1"/>
        </p:nvSpPr>
        <p:spPr>
          <a:xfrm>
            <a:off x="4251960" y="1424940"/>
            <a:ext cx="701040" cy="4906645"/>
          </a:xfrm>
          <a:prstGeom prst="roundRect">
            <a:avLst>
              <a:gd name="adj" fmla="val 4275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12" name="圆角矩形 11"/>
          <p:cNvSpPr/>
          <p:nvPr userDrawn="1"/>
        </p:nvSpPr>
        <p:spPr>
          <a:xfrm>
            <a:off x="5013960" y="1805940"/>
            <a:ext cx="701040" cy="3854450"/>
          </a:xfrm>
          <a:prstGeom prst="roundRect">
            <a:avLst>
              <a:gd name="adj" fmla="val 4275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13" name="圆角矩形 12"/>
          <p:cNvSpPr/>
          <p:nvPr userDrawn="1"/>
        </p:nvSpPr>
        <p:spPr>
          <a:xfrm>
            <a:off x="5775960" y="1424305"/>
            <a:ext cx="701040" cy="4907915"/>
          </a:xfrm>
          <a:prstGeom prst="roundRect">
            <a:avLst>
              <a:gd name="adj" fmla="val 4275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14" name="圆角矩形 13"/>
          <p:cNvSpPr/>
          <p:nvPr userDrawn="1"/>
        </p:nvSpPr>
        <p:spPr>
          <a:xfrm>
            <a:off x="6537960" y="1531620"/>
            <a:ext cx="701040" cy="4313555"/>
          </a:xfrm>
          <a:prstGeom prst="roundRect">
            <a:avLst>
              <a:gd name="adj" fmla="val 4275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15" name="圆角矩形 14"/>
          <p:cNvSpPr/>
          <p:nvPr userDrawn="1"/>
        </p:nvSpPr>
        <p:spPr>
          <a:xfrm>
            <a:off x="7299960" y="1189355"/>
            <a:ext cx="701040" cy="5141595"/>
          </a:xfrm>
          <a:prstGeom prst="roundRect">
            <a:avLst>
              <a:gd name="adj" fmla="val 4275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16" name="圆角矩形 15"/>
          <p:cNvSpPr/>
          <p:nvPr userDrawn="1"/>
        </p:nvSpPr>
        <p:spPr>
          <a:xfrm>
            <a:off x="8061960" y="1448435"/>
            <a:ext cx="701040" cy="4655185"/>
          </a:xfrm>
          <a:prstGeom prst="roundRect">
            <a:avLst>
              <a:gd name="adj" fmla="val 4275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17" name="圆角矩形 16"/>
          <p:cNvSpPr/>
          <p:nvPr userDrawn="1"/>
        </p:nvSpPr>
        <p:spPr>
          <a:xfrm>
            <a:off x="8823960" y="2293620"/>
            <a:ext cx="701040" cy="3398520"/>
          </a:xfrm>
          <a:prstGeom prst="roundRect">
            <a:avLst>
              <a:gd name="adj" fmla="val 4275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20" name="圆角矩形 19"/>
          <p:cNvSpPr/>
          <p:nvPr userDrawn="1"/>
        </p:nvSpPr>
        <p:spPr>
          <a:xfrm>
            <a:off x="9585960" y="1805940"/>
            <a:ext cx="701040" cy="4236720"/>
          </a:xfrm>
          <a:prstGeom prst="roundRect">
            <a:avLst>
              <a:gd name="adj" fmla="val 4275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 name="图片 1" descr="TIM图片20170909213010"/>
          <p:cNvPicPr>
            <a:picLocks noChangeAspect="1"/>
          </p:cNvPicPr>
          <p:nvPr userDrawn="1">
            <p:custDataLst>
              <p:tags r:id="rId2"/>
            </p:custDataLst>
          </p:nvPr>
        </p:nvPicPr>
        <p:blipFill>
          <a:blip r:embed="rId3">
            <a:clrChange>
              <a:clrFrom>
                <a:srgbClr val="FFFFFF">
                  <a:alpha val="100000"/>
                </a:srgbClr>
              </a:clrFrom>
              <a:clrTo>
                <a:srgbClr val="FFFFFF">
                  <a:alpha val="100000"/>
                  <a:alpha val="0"/>
                </a:srgbClr>
              </a:clrTo>
            </a:clrChange>
          </a:blip>
          <a:srcRect r="67000" b="-1284"/>
          <a:stretch>
            <a:fillRect/>
          </a:stretch>
        </p:blipFill>
        <p:spPr>
          <a:xfrm>
            <a:off x="320040" y="187325"/>
            <a:ext cx="1425575" cy="1562100"/>
          </a:xfrm>
          <a:prstGeom prst="rect">
            <a:avLst/>
          </a:prstGeom>
        </p:spPr>
      </p:pic>
      <p:pic>
        <p:nvPicPr>
          <p:cNvPr id="23" name="图片 1073743875" descr="学科网 zxxk.com"/>
          <p:cNvPicPr>
            <a:picLocks noChangeAspect="1"/>
          </p:cNvPicPr>
          <p:nvPr/>
        </p:nvPicPr>
        <p:blipFill>
          <a:blip r:embed="rId4" r:link="rId5"/>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2" nodeType="withEffect">
                                  <p:stCondLst>
                                    <p:cond delay="0"/>
                                  </p:stCondLst>
                                  <p:childTnLst>
                                    <p:set>
                                      <p:cBhvr>
                                        <p:cTn id="6" dur="3000" fill="hold">
                                          <p:stCondLst>
                                            <p:cond delay="0"/>
                                          </p:stCondLst>
                                        </p:cTn>
                                        <p:tgtEl>
                                          <p:spTgt spid="22"/>
                                        </p:tgtEl>
                                        <p:attrNameLst>
                                          <p:attrName>style.visibility</p:attrName>
                                        </p:attrNameLst>
                                      </p:cBhvr>
                                      <p:to>
                                        <p:strVal val="visible"/>
                                      </p:to>
                                    </p:set>
                                    <p:animEffect transition="in" filter="wipe(left)">
                                      <p:cBhvr>
                                        <p:cTn id="7" dur="3000"/>
                                        <p:tgtEl>
                                          <p:spTgt spid="22"/>
                                        </p:tgtEl>
                                      </p:cBhvr>
                                    </p:animEffect>
                                  </p:childTnLst>
                                </p:cTn>
                              </p:par>
                              <p:par>
                                <p:cTn id="8" presetID="47" presetClass="entr" presetSubtype="0" fill="hold" nodeType="withEffect">
                                  <p:stCondLst>
                                    <p:cond delay="200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anim calcmode="lin" valueType="num">
                                      <p:cBhvr>
                                        <p:cTn id="11" dur="1000" fill="hold"/>
                                        <p:tgtEl>
                                          <p:spTgt spid="2"/>
                                        </p:tgtEl>
                                        <p:attrNameLst>
                                          <p:attrName>ppt_x</p:attrName>
                                        </p:attrNameLst>
                                      </p:cBhvr>
                                      <p:tavLst>
                                        <p:tav tm="0">
                                          <p:val>
                                            <p:strVal val="#ppt_x"/>
                                          </p:val>
                                        </p:tav>
                                        <p:tav tm="100000">
                                          <p:val>
                                            <p:strVal val="#ppt_x"/>
                                          </p:val>
                                        </p:tav>
                                      </p:tavLst>
                                    </p:anim>
                                    <p:anim calcmode="lin" valueType="num">
                                      <p:cBhvr>
                                        <p:cTn id="1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2" animBg="1"/>
    </p:bld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矩形 37"/>
          <p:cNvSpPr/>
          <p:nvPr userDrawn="1"/>
        </p:nvSpPr>
        <p:spPr>
          <a:xfrm>
            <a:off x="0" y="-20"/>
            <a:ext cx="12192043" cy="45719"/>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Rectangle 10"/>
          <p:cNvSpPr>
            <a:spLocks noChangeArrowheads="1"/>
          </p:cNvSpPr>
          <p:nvPr userDrawn="1">
            <p:custDataLst>
              <p:tags r:id="rId5"/>
            </p:custDataLst>
          </p:nvPr>
        </p:nvSpPr>
        <p:spPr bwMode="auto">
          <a:xfrm>
            <a:off x="5313045" y="58420"/>
            <a:ext cx="6878955" cy="521970"/>
          </a:xfrm>
          <a:prstGeom prst="rect">
            <a:avLst/>
          </a:prstGeom>
          <a:noFill/>
          <a:ln w="9525">
            <a:noFill/>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ct val="50000"/>
              </a:spcBef>
              <a:spcAft>
                <a:spcPct val="0"/>
              </a:spcAft>
              <a:defRPr/>
            </a:pPr>
            <a:r>
              <a:rPr lang="zh-CN" altLang="en-US" sz="2800" b="1" cap="all">
                <a:ln w="0"/>
                <a:solidFill>
                  <a:srgbClr val="FF0000"/>
                </a:solidFill>
                <a:effectLst>
                  <a:outerShdw blurRad="60007" dist="310007" dir="7680000" sy="30000" kx="1300200" algn="ctr" rotWithShape="0">
                    <a:prstClr val="black">
                      <a:alpha val="32000"/>
                    </a:prstClr>
                  </a:outerShdw>
                  <a:reflection blurRad="12700" stA="50000" endPos="50000" dist="5000" dir="5400000" sy="-100000" rotWithShape="0"/>
                </a:effectLst>
                <a:latin typeface="微软雅黑" panose="020B0503020204020204" charset="-122"/>
                <a:ea typeface="微软雅黑" panose="020B0503020204020204" charset="-122"/>
                <a:cs typeface="微软雅黑" panose="020B0503020204020204" charset="-122"/>
              </a:rPr>
              <a:t>尚修德</a:t>
            </a:r>
            <a:r>
              <a:rPr lang="en-US" altLang="zh-CN" sz="2800" b="1" cap="all">
                <a:ln w="0"/>
                <a:solidFill>
                  <a:srgbClr val="FF0000"/>
                </a:solidFill>
                <a:effectLst>
                  <a:outerShdw blurRad="60007" dist="310007" dir="7680000" sy="30000" kx="1300200" algn="ctr" rotWithShape="0">
                    <a:prstClr val="black">
                      <a:alpha val="32000"/>
                    </a:prstClr>
                  </a:outerShdw>
                  <a:reflection blurRad="12700" stA="50000" endPos="50000" dist="5000" dir="5400000" sy="-100000" rotWithShape="0"/>
                </a:effectLst>
                <a:latin typeface="微软雅黑" panose="020B0503020204020204" charset="-122"/>
                <a:ea typeface="微软雅黑" panose="020B0503020204020204" charset="-122"/>
                <a:cs typeface="微软雅黑" panose="020B0503020204020204" charset="-122"/>
              </a:rPr>
              <a:t>  </a:t>
            </a:r>
            <a:r>
              <a:rPr lang="zh-CN" altLang="en-US" sz="2800" b="1" cap="all">
                <a:ln w="0"/>
                <a:solidFill>
                  <a:srgbClr val="FF0000"/>
                </a:solidFill>
                <a:effectLst>
                  <a:outerShdw blurRad="60007" dist="310007" dir="7680000" sy="30000" kx="1300200" algn="ctr" rotWithShape="0">
                    <a:prstClr val="black">
                      <a:alpha val="32000"/>
                    </a:prstClr>
                  </a:outerShdw>
                  <a:reflection blurRad="12700" stA="50000" endPos="50000" dist="5000" dir="5400000" sy="-100000" rotWithShape="0"/>
                </a:effectLst>
                <a:latin typeface="微软雅黑" panose="020B0503020204020204" charset="-122"/>
                <a:ea typeface="微软雅黑" panose="020B0503020204020204" charset="-122"/>
                <a:cs typeface="微软雅黑" panose="020B0503020204020204" charset="-122"/>
                <a:sym typeface="+mn-ea"/>
              </a:rPr>
              <a:t>善学习</a:t>
            </a:r>
            <a:r>
              <a:rPr lang="en-US" altLang="zh-CN" sz="2800" b="1" cap="all">
                <a:ln w="0"/>
                <a:solidFill>
                  <a:srgbClr val="FF0000"/>
                </a:solidFill>
                <a:effectLst>
                  <a:outerShdw blurRad="60007" dist="310007" dir="7680000" sy="30000" kx="1300200" algn="ctr" rotWithShape="0">
                    <a:prstClr val="black">
                      <a:alpha val="32000"/>
                    </a:prstClr>
                  </a:outerShdw>
                  <a:reflection blurRad="12700" stA="50000" endPos="50000" dist="5000" dir="5400000" sy="-100000" rotWithShape="0"/>
                </a:effectLst>
                <a:latin typeface="微软雅黑" panose="020B0503020204020204" charset="-122"/>
                <a:ea typeface="微软雅黑" panose="020B0503020204020204" charset="-122"/>
                <a:cs typeface="微软雅黑" panose="020B0503020204020204" charset="-122"/>
                <a:sym typeface="+mn-ea"/>
              </a:rPr>
              <a:t>  </a:t>
            </a:r>
            <a:r>
              <a:rPr lang="zh-CN" altLang="en-US" sz="2800" b="1" cap="all">
                <a:ln w="0"/>
                <a:solidFill>
                  <a:srgbClr val="FF0000"/>
                </a:solidFill>
                <a:effectLst>
                  <a:outerShdw blurRad="60007" dist="310007" dir="7680000" sy="30000" kx="1300200" algn="ctr" rotWithShape="0">
                    <a:prstClr val="black">
                      <a:alpha val="32000"/>
                    </a:prstClr>
                  </a:outerShdw>
                  <a:reflection blurRad="12700" stA="50000" endPos="50000" dist="5000" dir="5400000" sy="-100000" rotWithShape="0"/>
                </a:effectLst>
                <a:latin typeface="微软雅黑" panose="020B0503020204020204" charset="-122"/>
                <a:ea typeface="微软雅黑" panose="020B0503020204020204" charset="-122"/>
                <a:cs typeface="微软雅黑" panose="020B0503020204020204" charset="-122"/>
              </a:rPr>
              <a:t>重健身</a:t>
            </a:r>
            <a:r>
              <a:rPr lang="en-US" altLang="zh-CN" sz="2800" b="1" cap="all">
                <a:ln w="0"/>
                <a:solidFill>
                  <a:srgbClr val="FF0000"/>
                </a:solidFill>
                <a:effectLst>
                  <a:outerShdw blurRad="60007" dist="310007" dir="7680000" sy="30000" kx="1300200" algn="ctr" rotWithShape="0">
                    <a:prstClr val="black">
                      <a:alpha val="32000"/>
                    </a:prstClr>
                  </a:outerShdw>
                  <a:reflection blurRad="12700" stA="50000" endPos="50000" dist="5000" dir="5400000" sy="-100000" rotWithShape="0"/>
                </a:effectLst>
                <a:latin typeface="微软雅黑" panose="020B0503020204020204" charset="-122"/>
                <a:ea typeface="微软雅黑" panose="020B0503020204020204" charset="-122"/>
                <a:cs typeface="微软雅黑" panose="020B0503020204020204" charset="-122"/>
              </a:rPr>
              <a:t>  </a:t>
            </a:r>
            <a:r>
              <a:rPr lang="zh-CN" altLang="en-US" sz="2800" b="1" cap="all">
                <a:ln w="0"/>
                <a:solidFill>
                  <a:srgbClr val="FF0000"/>
                </a:solidFill>
                <a:effectLst>
                  <a:outerShdw blurRad="60007" dist="310007" dir="7680000" sy="30000" kx="1300200" algn="ctr" rotWithShape="0">
                    <a:prstClr val="black">
                      <a:alpha val="32000"/>
                    </a:prstClr>
                  </a:outerShdw>
                  <a:reflection blurRad="12700" stA="50000" endPos="50000" dist="5000" dir="5400000" sy="-100000" rotWithShape="0"/>
                </a:effectLst>
                <a:latin typeface="微软雅黑" panose="020B0503020204020204" charset="-122"/>
                <a:ea typeface="微软雅黑" panose="020B0503020204020204" charset="-122"/>
                <a:cs typeface="微软雅黑" panose="020B0503020204020204" charset="-122"/>
              </a:rPr>
              <a:t>会审美</a:t>
            </a:r>
            <a:r>
              <a:rPr lang="en-US" altLang="zh-CN" sz="2800" b="1" cap="all">
                <a:ln w="0"/>
                <a:solidFill>
                  <a:srgbClr val="FF0000"/>
                </a:solidFill>
                <a:effectLst>
                  <a:outerShdw blurRad="60007" dist="310007" dir="7680000" sy="30000" kx="1300200" algn="ctr" rotWithShape="0">
                    <a:prstClr val="black">
                      <a:alpha val="32000"/>
                    </a:prstClr>
                  </a:outerShdw>
                  <a:reflection blurRad="12700" stA="50000" endPos="50000" dist="5000" dir="5400000" sy="-100000" rotWithShape="0"/>
                </a:effectLst>
                <a:latin typeface="微软雅黑" panose="020B0503020204020204" charset="-122"/>
                <a:ea typeface="微软雅黑" panose="020B0503020204020204" charset="-122"/>
                <a:cs typeface="微软雅黑" panose="020B0503020204020204" charset="-122"/>
              </a:rPr>
              <a:t>  </a:t>
            </a:r>
            <a:r>
              <a:rPr lang="zh-CN" altLang="en-US" sz="2800" b="1" cap="all">
                <a:ln w="0"/>
                <a:solidFill>
                  <a:srgbClr val="FF0000"/>
                </a:solidFill>
                <a:effectLst>
                  <a:outerShdw blurRad="60007" dist="310007" dir="7680000" sy="30000" kx="1300200" algn="ctr" rotWithShape="0">
                    <a:prstClr val="black">
                      <a:alpha val="32000"/>
                    </a:prstClr>
                  </a:outerShdw>
                  <a:reflection blurRad="12700" stA="50000" endPos="50000" dist="5000" dir="5400000" sy="-100000" rotWithShape="0"/>
                </a:effectLst>
                <a:latin typeface="微软雅黑" panose="020B0503020204020204" charset="-122"/>
                <a:ea typeface="微软雅黑" panose="020B0503020204020204" charset="-122"/>
                <a:cs typeface="微软雅黑" panose="020B0503020204020204" charset="-122"/>
              </a:rPr>
              <a:t>爱劳动</a:t>
            </a:r>
            <a:endParaRPr lang="zh-CN" altLang="en-US" sz="2800" b="1" cap="all">
              <a:ln w="0"/>
              <a:solidFill>
                <a:srgbClr val="FF0000"/>
              </a:solidFill>
              <a:effectLst>
                <a:outerShdw blurRad="60007" dist="310007" dir="7680000" sy="30000" kx="1300200" algn="ctr" rotWithShape="0">
                  <a:prstClr val="black">
                    <a:alpha val="32000"/>
                  </a:prstClr>
                </a:outerShdw>
                <a:reflection blurRad="12700" stA="50000" endPos="50000" dist="5000" dir="5400000" sy="-100000" rotWithShape="0"/>
              </a:effectLst>
              <a:latin typeface="微软雅黑" panose="020B0503020204020204" charset="-122"/>
              <a:ea typeface="微软雅黑" panose="020B0503020204020204" charset="-122"/>
              <a:cs typeface="微软雅黑" panose="020B0503020204020204" charset="-122"/>
            </a:endParaRPr>
          </a:p>
        </p:txBody>
      </p:sp>
      <p:cxnSp>
        <p:nvCxnSpPr>
          <p:cNvPr id="5" name="直接连接符 4"/>
          <p:cNvCxnSpPr/>
          <p:nvPr/>
        </p:nvCxnSpPr>
        <p:spPr>
          <a:xfrm>
            <a:off x="3176270" y="6661785"/>
            <a:ext cx="9006840" cy="13970"/>
          </a:xfrm>
          <a:prstGeom prst="line">
            <a:avLst/>
          </a:prstGeom>
          <a:ln w="34925" cap="rnd" cmpd="dbl">
            <a:gradFill>
              <a:gsLst>
                <a:gs pos="24000">
                  <a:schemeClr val="accent2">
                    <a:lumMod val="60000"/>
                    <a:lumOff val="40000"/>
                  </a:schemeClr>
                </a:gs>
                <a:gs pos="0">
                  <a:schemeClr val="accent2">
                    <a:lumMod val="75000"/>
                  </a:schemeClr>
                </a:gs>
                <a:gs pos="60000">
                  <a:srgbClr val="FF0000"/>
                </a:gs>
                <a:gs pos="90000">
                  <a:srgbClr val="FFFF00"/>
                </a:gs>
              </a:gsLst>
              <a:lin ang="3060000" scaled="1"/>
            </a:gradFill>
            <a:prstDash val="solid"/>
            <a:headEnd type="none"/>
            <a:tailEnd type="none"/>
          </a:ln>
        </p:spPr>
        <p:style>
          <a:lnRef idx="1">
            <a:schemeClr val="accent2"/>
          </a:lnRef>
          <a:fillRef idx="0">
            <a:schemeClr val="accent2"/>
          </a:fillRef>
          <a:effectRef idx="0">
            <a:schemeClr val="accent2"/>
          </a:effectRef>
          <a:fontRef idx="minor">
            <a:schemeClr val="tx1"/>
          </a:fontRef>
        </p:style>
      </p:cxnSp>
      <p:pic>
        <p:nvPicPr>
          <p:cNvPr id="7" name="图片 6" descr="亭桥元素 紫色2"/>
          <p:cNvPicPr>
            <a:picLocks noChangeAspect="1"/>
          </p:cNvPicPr>
          <p:nvPr userDrawn="1"/>
        </p:nvPicPr>
        <p:blipFill>
          <a:blip r:embed="rId6">
            <a:lum bright="30000"/>
          </a:blip>
          <a:stretch>
            <a:fillRect/>
          </a:stretch>
        </p:blipFill>
        <p:spPr>
          <a:xfrm>
            <a:off x="12075795" y="5918835"/>
            <a:ext cx="3040380" cy="803910"/>
          </a:xfrm>
          <a:prstGeom prst="rect">
            <a:avLst/>
          </a:prstGeom>
        </p:spPr>
      </p:pic>
      <p:pic>
        <p:nvPicPr>
          <p:cNvPr id="39" name="图片 1073743875" descr="学科网 zxxk.com"/>
          <p:cNvPicPr>
            <a:picLocks noChangeAspect="1"/>
          </p:cNvPicPr>
          <p:nvPr/>
        </p:nvPicPr>
        <p:blipFill>
          <a:blip r:embed="rId7" r:link="rId8"/>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15000"/>
                                  </p:iterate>
                                  <p:childTnLst>
                                    <p:set>
                                      <p:cBhvr>
                                        <p:cTn id="6" dur="1" fill="hold">
                                          <p:stCondLst>
                                            <p:cond delay="0"/>
                                          </p:stCondLst>
                                        </p:cTn>
                                        <p:tgtEl>
                                          <p:spTgt spid="12"/>
                                        </p:tgtEl>
                                        <p:attrNameLst>
                                          <p:attrName>style.visibility</p:attrName>
                                        </p:attrNameLst>
                                      </p:cBhvr>
                                      <p:to>
                                        <p:strVal val="visible"/>
                                      </p:to>
                                    </p:set>
                                    <p:anim calcmode="discrete" valueType="clr">
                                      <p:cBhvr override="childStyle">
                                        <p:cTn id="7" dur="500"/>
                                        <p:tgtEl>
                                          <p:spTgt spid="12"/>
                                        </p:tgtEl>
                                        <p:attrNameLst>
                                          <p:attrName>style.color</p:attrName>
                                        </p:attrNameLst>
                                      </p:cBhvr>
                                      <p:tavLst>
                                        <p:tav tm="0">
                                          <p:val>
                                            <p:clrVal>
                                              <a:srgbClr val="E40D08"/>
                                            </p:clrVal>
                                          </p:val>
                                        </p:tav>
                                        <p:tav tm="50000">
                                          <p:val>
                                            <p:clrVal>
                                              <a:schemeClr val="hlink"/>
                                            </p:clrVal>
                                          </p:val>
                                        </p:tav>
                                      </p:tavLst>
                                    </p:anim>
                                    <p:anim calcmode="discrete" valueType="clr">
                                      <p:cBhvr>
                                        <p:cTn id="8" dur="500"/>
                                        <p:tgtEl>
                                          <p:spTgt spid="12"/>
                                        </p:tgtEl>
                                        <p:attrNameLst>
                                          <p:attrName>fillcolor</p:attrName>
                                        </p:attrNameLst>
                                      </p:cBhvr>
                                      <p:tavLst>
                                        <p:tav tm="0">
                                          <p:val>
                                            <p:clrVal>
                                              <a:schemeClr val="accent2"/>
                                            </p:clrVal>
                                          </p:val>
                                        </p:tav>
                                        <p:tav tm="50000">
                                          <p:val>
                                            <p:clrVal>
                                              <a:schemeClr val="hlink"/>
                                            </p:clrVal>
                                          </p:val>
                                        </p:tav>
                                      </p:tavLst>
                                    </p:anim>
                                    <p:set>
                                      <p:cBhvr>
                                        <p:cTn id="9" dur="500"/>
                                        <p:tgtEl>
                                          <p:spTgt spid="12"/>
                                        </p:tgtEl>
                                        <p:attrNameLst>
                                          <p:attrName>fill.type</p:attrName>
                                        </p:attrNameLst>
                                      </p:cBhvr>
                                      <p:to>
                                        <p:strVal val="solid"/>
                                      </p:to>
                                    </p:set>
                                  </p:childTnLst>
                                </p:cTn>
                              </p:par>
                              <p:par>
                                <p:cTn id="10" presetID="22" presetClass="entr" presetSubtype="2" fill="hold" nodeType="withEffect">
                                  <p:stCondLst>
                                    <p:cond delay="0"/>
                                  </p:stCondLst>
                                  <p:childTnLst>
                                    <p:set>
                                      <p:cBhvr>
                                        <p:cTn id="11" dur="1500" fill="hold">
                                          <p:stCondLst>
                                            <p:cond delay="0"/>
                                          </p:stCondLst>
                                        </p:cTn>
                                        <p:tgtEl>
                                          <p:spTgt spid="5"/>
                                        </p:tgtEl>
                                        <p:attrNameLst>
                                          <p:attrName>style.visibility</p:attrName>
                                        </p:attrNameLst>
                                      </p:cBhvr>
                                      <p:to>
                                        <p:strVal val="visible"/>
                                      </p:to>
                                    </p:set>
                                    <p:animEffect transition="in" filter="wipe(right)">
                                      <p:cBhvr>
                                        <p:cTn id="12" dur="1500"/>
                                        <p:tgtEl>
                                          <p:spTgt spid="5"/>
                                        </p:tgtEl>
                                      </p:cBhvr>
                                    </p:animEffect>
                                  </p:childTnLst>
                                </p:cTn>
                              </p:par>
                              <p:par>
                                <p:cTn id="13" presetID="35" presetClass="path" presetSubtype="0" fill="hold" nodeType="withEffect">
                                  <p:stCondLst>
                                    <p:cond delay="0"/>
                                  </p:stCondLst>
                                  <p:childTnLst>
                                    <p:animMotion origin="layout" path="M 0 0 L -0.95526 0" pathEditMode="relative" rAng="0" ptsTypes="">
                                      <p:cBhvr>
                                        <p:cTn id="14" dur="1500" fill="hold"/>
                                        <p:tgtEl>
                                          <p:spTgt spid="7"/>
                                        </p:tgtEl>
                                        <p:attrNameLst>
                                          <p:attrName>ppt_x</p:attrName>
                                          <p:attrName>ppt_y</p:attrName>
                                        </p:attrNameLst>
                                      </p:cBhvr>
                                      <p:rCtr x="-494"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3585" indent="-285115"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tags" Target="../tags/tag13.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0.xml"/><Relationship Id="rId1" Type="http://schemas.openxmlformats.org/officeDocument/2006/relationships/tags" Target="../tags/tag2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2.xml"/><Relationship Id="rId1" Type="http://schemas.openxmlformats.org/officeDocument/2006/relationships/tags" Target="../tags/tag31.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tags" Target="../tags/tag34.xml"/><Relationship Id="rId2" Type="http://schemas.openxmlformats.org/officeDocument/2006/relationships/image" Target="../media/image5.jpeg"/><Relationship Id="rId1" Type="http://schemas.openxmlformats.org/officeDocument/2006/relationships/tags" Target="../tags/tag3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6.xml"/><Relationship Id="rId1" Type="http://schemas.openxmlformats.org/officeDocument/2006/relationships/tags" Target="../tags/tag35.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8.xml"/><Relationship Id="rId1" Type="http://schemas.openxmlformats.org/officeDocument/2006/relationships/tags" Target="../tags/tag37.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0.xml"/><Relationship Id="rId1" Type="http://schemas.openxmlformats.org/officeDocument/2006/relationships/tags" Target="../tags/tag39.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2.xml"/><Relationship Id="rId1" Type="http://schemas.openxmlformats.org/officeDocument/2006/relationships/tags" Target="../tags/tag41.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3.xml"/><Relationship Id="rId1" Type="http://schemas.openxmlformats.org/officeDocument/2006/relationships/image" Target="../media/image6.emf"/></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5.xml"/><Relationship Id="rId1" Type="http://schemas.openxmlformats.org/officeDocument/2006/relationships/tags" Target="../tags/tag44.xml"/></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tags" Target="../tags/tag47.xml"/><Relationship Id="rId2" Type="http://schemas.openxmlformats.org/officeDocument/2006/relationships/image" Target="../media/image5.jpeg"/><Relationship Id="rId1" Type="http://schemas.openxmlformats.org/officeDocument/2006/relationships/tags" Target="../tags/tag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49.xml"/><Relationship Id="rId1" Type="http://schemas.openxmlformats.org/officeDocument/2006/relationships/tags" Target="../tags/tag48.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51.xml"/><Relationship Id="rId1" Type="http://schemas.openxmlformats.org/officeDocument/2006/relationships/tags" Target="../tags/tag5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54.xml"/><Relationship Id="rId1" Type="http://schemas.openxmlformats.org/officeDocument/2006/relationships/tags" Target="../tags/tag53.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56.xml"/><Relationship Id="rId1" Type="http://schemas.openxmlformats.org/officeDocument/2006/relationships/tags" Target="../tags/tag55.xml"/></Relationships>
</file>

<file path=ppt/slides/_rels/slide25.xml.rels><?xml version="1.0" encoding="UTF-8" standalone="yes"?>
<Relationships xmlns="http://schemas.openxmlformats.org/package/2006/relationships"><Relationship Id="rId6" Type="http://schemas.openxmlformats.org/officeDocument/2006/relationships/slideLayout" Target="../slideLayouts/slideLayout4.xml"/><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image" Target="../media/image7.png"/><Relationship Id="rId2" Type="http://schemas.openxmlformats.org/officeDocument/2006/relationships/tags" Target="../tags/tag58.xml"/><Relationship Id="rId1" Type="http://schemas.openxmlformats.org/officeDocument/2006/relationships/tags" Target="../tags/tag57.xml"/></Relationships>
</file>

<file path=ppt/slides/_rels/slide26.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tags" Target="../tags/tag62.xml"/><Relationship Id="rId2" Type="http://schemas.openxmlformats.org/officeDocument/2006/relationships/image" Target="../media/image5.jpeg"/><Relationship Id="rId1" Type="http://schemas.openxmlformats.org/officeDocument/2006/relationships/tags" Target="../tags/tag61.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64.xml"/><Relationship Id="rId1" Type="http://schemas.openxmlformats.org/officeDocument/2006/relationships/tags" Target="../tags/tag63.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5.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67.xml"/><Relationship Id="rId1" Type="http://schemas.openxmlformats.org/officeDocument/2006/relationships/tags" Target="../tags/tag66.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5.xml"/><Relationship Id="rId1" Type="http://schemas.openxmlformats.org/officeDocument/2006/relationships/tags" Target="../tags/tag14.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68.xml"/><Relationship Id="rId1" Type="http://schemas.openxmlformats.org/officeDocument/2006/relationships/image" Target="../media/image8.png"/></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69.xml"/><Relationship Id="rId1" Type="http://schemas.openxmlformats.org/officeDocument/2006/relationships/image" Target="../media/image9.pn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71.xml"/><Relationship Id="rId1" Type="http://schemas.openxmlformats.org/officeDocument/2006/relationships/tags" Target="../tags/tag70.xml"/></Relationships>
</file>

<file path=ppt/slides/_rels/slide33.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image" Target="../media/image10.png"/></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75.xml"/><Relationship Id="rId1" Type="http://schemas.openxmlformats.org/officeDocument/2006/relationships/tags" Target="../tags/tag74.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77.xml"/><Relationship Id="rId1" Type="http://schemas.openxmlformats.org/officeDocument/2006/relationships/tags" Target="../tags/tag76.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tags" Target="../tags/tag17.xml"/><Relationship Id="rId2" Type="http://schemas.openxmlformats.org/officeDocument/2006/relationships/image" Target="../media/image5.jpeg"/><Relationship Id="rId1" Type="http://schemas.openxmlformats.org/officeDocument/2006/relationships/tags" Target="../tags/tag16.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19.xml"/><Relationship Id="rId1" Type="http://schemas.openxmlformats.org/officeDocument/2006/relationships/tags" Target="../tags/tag18.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tags" Target="../tags/tag24.xml"/><Relationship Id="rId2" Type="http://schemas.openxmlformats.org/officeDocument/2006/relationships/image" Target="../media/image5.jpeg"/><Relationship Id="rId1" Type="http://schemas.openxmlformats.org/officeDocument/2006/relationships/tags" Target="../tags/tag23.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26.xml"/><Relationship Id="rId1" Type="http://schemas.openxmlformats.org/officeDocument/2006/relationships/tags" Target="../tags/tag25.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tags" Target="../tags/tag28.xml"/><Relationship Id="rId2" Type="http://schemas.openxmlformats.org/officeDocument/2006/relationships/image" Target="../media/image5.jpeg"/><Relationship Id="rId1" Type="http://schemas.openxmlformats.org/officeDocument/2006/relationships/tags" Target="../tags/tag2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 name="文本框 25"/>
          <p:cNvSpPr txBox="1"/>
          <p:nvPr>
            <p:custDataLst>
              <p:tags r:id="rId1"/>
            </p:custDataLst>
          </p:nvPr>
        </p:nvSpPr>
        <p:spPr>
          <a:xfrm>
            <a:off x="2952447" y="1801338"/>
            <a:ext cx="6286500" cy="2555875"/>
          </a:xfrm>
          <a:prstGeom prst="rect">
            <a:avLst/>
          </a:prstGeom>
          <a:noFill/>
        </p:spPr>
        <p:txBody>
          <a:bodyPr wrap="none" rtlCol="0">
            <a:spAutoFit/>
          </a:bodyPr>
          <a:lstStyle/>
          <a:p>
            <a:pPr algn="ctr">
              <a:lnSpc>
                <a:spcPct val="150000"/>
              </a:lnSpc>
              <a:spcAft>
                <a:spcPct val="0"/>
              </a:spcAft>
            </a:pPr>
            <a:r>
              <a:rPr lang="en-US" altLang="zh-CN" sz="5335" b="1" kern="100">
                <a:gradFill>
                  <a:gsLst>
                    <a:gs pos="16000">
                      <a:schemeClr val="accent4">
                        <a:lumMod val="75000"/>
                      </a:schemeClr>
                    </a:gs>
                    <a:gs pos="81000">
                      <a:srgbClr val="FF0000"/>
                    </a:gs>
                  </a:gsLst>
                  <a:lin ang="3120000" scaled="0"/>
                </a:gradFill>
                <a:latin typeface="微软雅黑" panose="020B0503020204020204" charset="-122"/>
                <a:ea typeface="微软雅黑" panose="020B0503020204020204" charset="-122"/>
                <a:cs typeface="微软雅黑" panose="020B0503020204020204" charset="-122"/>
                <a:sym typeface="+mn-ea"/>
              </a:rPr>
              <a:t> </a:t>
            </a:r>
            <a:r>
              <a:rPr lang="zh-CN" altLang="en-US" sz="5335" b="1" kern="100">
                <a:gradFill>
                  <a:gsLst>
                    <a:gs pos="16000">
                      <a:schemeClr val="accent4">
                        <a:lumMod val="75000"/>
                      </a:schemeClr>
                    </a:gs>
                    <a:gs pos="81000">
                      <a:srgbClr val="FF0000"/>
                    </a:gs>
                  </a:gsLst>
                  <a:lin ang="3120000" scaled="0"/>
                </a:gradFill>
                <a:latin typeface="微软雅黑" panose="020B0503020204020204" charset="-122"/>
                <a:ea typeface="微软雅黑" panose="020B0503020204020204" charset="-122"/>
                <a:cs typeface="微软雅黑" panose="020B0503020204020204" charset="-122"/>
                <a:sym typeface="+mn-ea"/>
              </a:rPr>
              <a:t>第</a:t>
            </a:r>
            <a:r>
              <a:rPr lang="en-US" altLang="zh-CN" sz="5335" b="1" kern="100">
                <a:gradFill>
                  <a:gsLst>
                    <a:gs pos="16000">
                      <a:schemeClr val="accent4">
                        <a:lumMod val="75000"/>
                      </a:schemeClr>
                    </a:gs>
                    <a:gs pos="81000">
                      <a:srgbClr val="FF0000"/>
                    </a:gs>
                  </a:gsLst>
                  <a:lin ang="3120000" scaled="0"/>
                </a:gradFill>
                <a:latin typeface="微软雅黑" panose="020B0503020204020204" charset="-122"/>
                <a:ea typeface="微软雅黑" panose="020B0503020204020204" charset="-122"/>
                <a:cs typeface="微软雅黑" panose="020B0503020204020204" charset="-122"/>
                <a:sym typeface="+mn-ea"/>
              </a:rPr>
              <a:t>13</a:t>
            </a:r>
            <a:r>
              <a:rPr lang="zh-CN" altLang="en-US" sz="5335" b="1" kern="100">
                <a:gradFill>
                  <a:gsLst>
                    <a:gs pos="16000">
                      <a:schemeClr val="accent4">
                        <a:lumMod val="75000"/>
                      </a:schemeClr>
                    </a:gs>
                    <a:gs pos="81000">
                      <a:srgbClr val="FF0000"/>
                    </a:gs>
                  </a:gsLst>
                  <a:lin ang="3120000" scaled="0"/>
                </a:gradFill>
                <a:latin typeface="微软雅黑" panose="020B0503020204020204" charset="-122"/>
                <a:ea typeface="微软雅黑" panose="020B0503020204020204" charset="-122"/>
                <a:cs typeface="微软雅黑" panose="020B0503020204020204" charset="-122"/>
                <a:sym typeface="+mn-ea"/>
              </a:rPr>
              <a:t>讲</a:t>
            </a:r>
            <a:r>
              <a:rPr lang="en-US" altLang="zh-CN" sz="5335" b="1" kern="100">
                <a:gradFill>
                  <a:gsLst>
                    <a:gs pos="16000">
                      <a:schemeClr val="accent4">
                        <a:lumMod val="75000"/>
                      </a:schemeClr>
                    </a:gs>
                    <a:gs pos="81000">
                      <a:srgbClr val="FF0000"/>
                    </a:gs>
                  </a:gsLst>
                  <a:lin ang="3120000" scaled="0"/>
                </a:gradFill>
                <a:latin typeface="微软雅黑" panose="020B0503020204020204" charset="-122"/>
                <a:ea typeface="微软雅黑" panose="020B0503020204020204" charset="-122"/>
                <a:cs typeface="微软雅黑" panose="020B0503020204020204" charset="-122"/>
                <a:sym typeface="+mn-ea"/>
              </a:rPr>
              <a:t> </a:t>
            </a:r>
            <a:endParaRPr lang="en-US" altLang="zh-CN" sz="5335" b="1" kern="100">
              <a:gradFill>
                <a:gsLst>
                  <a:gs pos="16000">
                    <a:schemeClr val="accent4">
                      <a:lumMod val="75000"/>
                    </a:schemeClr>
                  </a:gs>
                  <a:gs pos="81000">
                    <a:srgbClr val="FF0000"/>
                  </a:gs>
                </a:gsLst>
                <a:lin ang="3120000" scaled="0"/>
              </a:gradFill>
              <a:latin typeface="微软雅黑" panose="020B0503020204020204" charset="-122"/>
              <a:ea typeface="微软雅黑" panose="020B0503020204020204" charset="-122"/>
              <a:cs typeface="微软雅黑" panose="020B0503020204020204" charset="-122"/>
              <a:sym typeface="+mn-ea"/>
            </a:endParaRPr>
          </a:p>
          <a:p>
            <a:pPr algn="ctr">
              <a:lnSpc>
                <a:spcPct val="150000"/>
              </a:lnSpc>
              <a:spcAft>
                <a:spcPct val="0"/>
              </a:spcAft>
            </a:pPr>
            <a:r>
              <a:rPr lang="zh-CN" altLang="en-US" sz="5335" b="1" kern="100">
                <a:gradFill>
                  <a:gsLst>
                    <a:gs pos="16000">
                      <a:schemeClr val="accent4">
                        <a:lumMod val="75000"/>
                      </a:schemeClr>
                    </a:gs>
                    <a:gs pos="81000">
                      <a:srgbClr val="FF0000"/>
                    </a:gs>
                  </a:gsLst>
                  <a:lin ang="3120000" scaled="0"/>
                </a:gradFill>
                <a:latin typeface="微软雅黑" panose="020B0503020204020204" charset="-122"/>
                <a:ea typeface="微软雅黑" panose="020B0503020204020204" charset="-122"/>
                <a:cs typeface="微软雅黑" panose="020B0503020204020204" charset="-122"/>
                <a:sym typeface="+mn-ea"/>
              </a:rPr>
              <a:t>古今中西阶段性对比</a:t>
            </a:r>
            <a:endParaRPr lang="zh-CN" altLang="en-US" sz="5335" b="1" kern="100">
              <a:gradFill>
                <a:gsLst>
                  <a:gs pos="16000">
                    <a:schemeClr val="accent4">
                      <a:lumMod val="75000"/>
                    </a:schemeClr>
                  </a:gs>
                  <a:gs pos="81000">
                    <a:srgbClr val="FF0000"/>
                  </a:gs>
                </a:gsLst>
                <a:lin ang="3120000" scaled="0"/>
              </a:gradFill>
              <a:latin typeface="微软雅黑" panose="020B0503020204020204" charset="-122"/>
              <a:ea typeface="微软雅黑" panose="020B0503020204020204" charset="-122"/>
              <a:cs typeface="微软雅黑" panose="020B0503020204020204" charset="-122"/>
              <a:sym typeface="+mn-ea"/>
            </a:endParaRPr>
          </a:p>
        </p:txBody>
      </p:sp>
      <p:pic>
        <p:nvPicPr>
          <p:cNvPr id="2" name="Picture 2"/>
          <p:cNvPicPr>
            <a:picLocks noChangeAspect="1"/>
          </p:cNvPicPr>
          <p:nvPr/>
        </p:nvPicPr>
        <p:blipFill>
          <a:blip r:embed="rId2"/>
          <a:stretch>
            <a:fillRect/>
          </a:stretch>
        </p:blipFill>
        <p:spPr>
          <a:xfrm flipH="1">
            <a:off x="11633200" y="12496800"/>
            <a:ext cx="0" cy="0"/>
          </a:xfrm>
          <a:prstGeom prst="rect">
            <a:avLst/>
          </a:prstGeom>
          <a:ln>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2000"/>
                                  </p:stCondLst>
                                  <p:iterate type="lt">
                                    <p:tmPct val="0"/>
                                  </p:iterate>
                                  <p:childTnLst>
                                    <p:set>
                                      <p:cBhvr>
                                        <p:cTn id="6" dur="1" fill="hold">
                                          <p:stCondLst>
                                            <p:cond delay="0"/>
                                          </p:stCondLst>
                                        </p:cTn>
                                        <p:tgtEl>
                                          <p:spTgt spid="26"/>
                                        </p:tgtEl>
                                        <p:attrNameLst>
                                          <p:attrName>style.visibility</p:attrName>
                                        </p:attrNameLst>
                                      </p:cBhvr>
                                      <p:to>
                                        <p:strVal val="visible"/>
                                      </p:to>
                                    </p:set>
                                    <p:anim calcmode="lin" valueType="num">
                                      <p:cBhvr>
                                        <p:cTn id="7" dur="1000" fill="hold"/>
                                        <p:tgtEl>
                                          <p:spTgt spid="26"/>
                                        </p:tgtEl>
                                        <p:attrNameLst>
                                          <p:attrName>ppt_w</p:attrName>
                                        </p:attrNameLst>
                                      </p:cBhvr>
                                      <p:tavLst>
                                        <p:tav tm="0">
                                          <p:val>
                                            <p:fltVal val="0"/>
                                          </p:val>
                                        </p:tav>
                                        <p:tav tm="100000">
                                          <p:val>
                                            <p:strVal val="#ppt_w"/>
                                          </p:val>
                                        </p:tav>
                                      </p:tavLst>
                                    </p:anim>
                                    <p:anim calcmode="lin" valueType="num">
                                      <p:cBhvr>
                                        <p:cTn id="8" dur="1000" fill="hold"/>
                                        <p:tgtEl>
                                          <p:spTgt spid="26"/>
                                        </p:tgtEl>
                                        <p:attrNameLst>
                                          <p:attrName>ppt_h</p:attrName>
                                        </p:attrNameLst>
                                      </p:cBhvr>
                                      <p:tavLst>
                                        <p:tav tm="0">
                                          <p:val>
                                            <p:fltVal val="0"/>
                                          </p:val>
                                        </p:tav>
                                        <p:tav tm="100000">
                                          <p:val>
                                            <p:strVal val="#ppt_h"/>
                                          </p:val>
                                        </p:tav>
                                      </p:tavLst>
                                    </p:anim>
                                    <p:animEffect transition="in" filter="fade">
                                      <p:cBhvr>
                                        <p:cTn id="9" dur="1000"/>
                                        <p:tgtEl>
                                          <p:spTgt spid="26"/>
                                        </p:tgtEl>
                                      </p:cBhvr>
                                    </p:animEffect>
                                  </p:childTnLst>
                                </p:cTn>
                              </p:par>
                            </p:childTnLst>
                          </p:cTn>
                        </p:par>
                        <p:par>
                          <p:cTn id="10" fill="hold">
                            <p:stCondLst>
                              <p:cond delay="0"/>
                            </p:stCondLst>
                            <p:childTnLst>
                              <p:par>
                                <p:cTn id="11" presetID="26" presetClass="emph" presetSubtype="0" fill="hold" grpId="1" nodeType="afterEffect">
                                  <p:stCondLst>
                                    <p:cond delay="350"/>
                                  </p:stCondLst>
                                  <p:iterate type="lt">
                                    <p:tmPct val="10000"/>
                                  </p:iterate>
                                  <p:childTnLst>
                                    <p:animEffect transition="out" filter="fade">
                                      <p:cBhvr>
                                        <p:cTn id="12" dur="500" tmFilter="0, 0; .2, .5; .8, .5; 1, 0"/>
                                        <p:tgtEl>
                                          <p:spTgt spid="26"/>
                                        </p:tgtEl>
                                      </p:cBhvr>
                                    </p:animEffect>
                                    <p:animScale>
                                      <p:cBhvr>
                                        <p:cTn id="13" dur="250" autoRev="1" fill="hold"/>
                                        <p:tgtEl>
                                          <p:spTgt spid="2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113665" y="588010"/>
          <a:ext cx="11881485" cy="5766435"/>
        </p:xfrm>
        <a:graphic>
          <a:graphicData uri="http://schemas.openxmlformats.org/drawingml/2006/table">
            <a:tbl>
              <a:tblPr/>
              <a:tblGrid>
                <a:gridCol w="729615"/>
                <a:gridCol w="5759450"/>
                <a:gridCol w="5392420"/>
              </a:tblGrid>
              <a:tr h="390525">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时期</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中国</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zh-CN" altLang="en-US" sz="2400" b="1">
                          <a:latin typeface="仿宋" panose="02010609060101010101" charset="-122"/>
                          <a:ea typeface="仿宋" panose="02010609060101010101" charset="-122"/>
                          <a:cs typeface="宋体" panose="02010600030101010101" pitchFamily="2" charset="-122"/>
                        </a:rPr>
                        <a:t>西方</a:t>
                      </a:r>
                      <a:endParaRPr lang="zh-CN"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034915">
                <a:tc>
                  <a:txBody>
                    <a:bodyPr wrap="square"/>
                    <a:lstStyle/>
                    <a:p>
                      <a:pPr indent="0" algn="ctr">
                        <a:buNone/>
                      </a:pPr>
                      <a:r>
                        <a:rPr lang="en-US" sz="2400" b="1">
                          <a:latin typeface="仿宋" panose="02010609060101010101" charset="-122"/>
                          <a:ea typeface="仿宋" panose="02010609060101010101" charset="-122"/>
                          <a:cs typeface="仿宋" panose="02010609060101010101" charset="-122"/>
                        </a:rPr>
                        <a:t>  </a:t>
                      </a:r>
                      <a:r>
                        <a:rPr lang="zh-CN" altLang="en-US" sz="2400" b="1">
                          <a:latin typeface="仿宋" panose="02010609060101010101" charset="-122"/>
                          <a:ea typeface="仿宋" panose="02010609060101010101" charset="-122"/>
                          <a:cs typeface="仿宋" panose="02010609060101010101" charset="-122"/>
                        </a:rPr>
                        <a:t>春秋战国</a:t>
                      </a:r>
                      <a:r>
                        <a:rPr lang="en-US" sz="2400" b="1">
                          <a:latin typeface="仿宋" panose="02010609060101010101" charset="-122"/>
                          <a:ea typeface="仿宋" panose="02010609060101010101" charset="-122"/>
                          <a:cs typeface="仿宋" panose="02010609060101010101" charset="-122"/>
                        </a:rPr>
                        <a:t>时期 </a:t>
                      </a:r>
                      <a:endParaRPr lang="en-US" altLang="en-US"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978535" y="1351915"/>
            <a:ext cx="5606415" cy="4150360"/>
          </a:xfrm>
          <a:prstGeom prst="rect">
            <a:avLst/>
          </a:prstGeom>
          <a:noFill/>
        </p:spPr>
        <p:txBody>
          <a:bodyPr wrap="square" rtlCol="0" anchor="t">
            <a:spAutoFit/>
          </a:bodyPr>
          <a:lstStyle/>
          <a:p>
            <a:pPr indent="0" algn="l" fontAlgn="auto">
              <a:lnSpc>
                <a:spcPct val="110000"/>
              </a:lnSpc>
            </a:pPr>
            <a:r>
              <a:rPr sz="2400" b="1">
                <a:solidFill>
                  <a:srgbClr val="FF0000"/>
                </a:solidFill>
                <a:latin typeface="等线" panose="02010600030101010101" charset="-122"/>
                <a:ea typeface="等线" panose="02010600030101010101" charset="-122"/>
                <a:cs typeface="等线" panose="02010600030101010101" charset="-122"/>
                <a:sym typeface="+mn-ea"/>
              </a:rPr>
              <a:t>总体特征：社会处于转型时期，处于大变革时期。</a:t>
            </a:r>
            <a:endParaRPr sz="24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400" b="1">
                <a:solidFill>
                  <a:srgbClr val="1D41D5"/>
                </a:solidFill>
                <a:latin typeface="等线" panose="02010600030101010101" charset="-122"/>
                <a:ea typeface="等线" panose="02010600030101010101" charset="-122"/>
                <a:cs typeface="等线" panose="02010600030101010101" charset="-122"/>
                <a:sym typeface="+mn-ea"/>
              </a:rPr>
              <a:t>1．经济：随着铁农具和牛耕的出现，促进了社会生产力的发展；井田制瓦解，土地私有制出现，小农经济产生。</a:t>
            </a:r>
            <a:endParaRPr sz="2400" b="1">
              <a:solidFill>
                <a:srgbClr val="1D41D5"/>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400" b="1">
                <a:solidFill>
                  <a:srgbClr val="1D41D5"/>
                </a:solidFill>
                <a:latin typeface="等线" panose="02010600030101010101" charset="-122"/>
                <a:ea typeface="等线" panose="02010600030101010101" charset="-122"/>
                <a:cs typeface="等线" panose="02010600030101010101" charset="-122"/>
                <a:sym typeface="+mn-ea"/>
              </a:rPr>
              <a:t>2.政治：周王室衰微，诸侯混战，分封制和宗法制遭到破坏，礼乐制度也遭到破坏。</a:t>
            </a:r>
            <a:endParaRPr sz="2400" b="1">
              <a:solidFill>
                <a:srgbClr val="1D41D5"/>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400" b="1">
                <a:solidFill>
                  <a:srgbClr val="1D41D5"/>
                </a:solidFill>
                <a:latin typeface="等线" panose="02010600030101010101" charset="-122"/>
                <a:ea typeface="等线" panose="02010600030101010101" charset="-122"/>
                <a:cs typeface="等线" panose="02010600030101010101" charset="-122"/>
                <a:sym typeface="+mn-ea"/>
              </a:rPr>
              <a:t>3.思想：学术下移，出现了“百家争鸣”的局面。科技文化发达。</a:t>
            </a:r>
            <a:endParaRPr sz="2400" b="1">
              <a:solidFill>
                <a:srgbClr val="1D41D5"/>
              </a:solidFill>
              <a:latin typeface="等线" panose="02010600030101010101" charset="-122"/>
              <a:ea typeface="等线" panose="02010600030101010101" charset="-122"/>
              <a:cs typeface="等线" panose="02010600030101010101" charset="-122"/>
              <a:sym typeface="+mn-ea"/>
            </a:endParaRPr>
          </a:p>
        </p:txBody>
      </p:sp>
      <p:sp>
        <p:nvSpPr>
          <p:cNvPr id="6" name="文本框 5"/>
          <p:cNvSpPr txBox="1"/>
          <p:nvPr/>
        </p:nvSpPr>
        <p:spPr>
          <a:xfrm>
            <a:off x="6737985" y="1240790"/>
            <a:ext cx="5157470" cy="4892675"/>
          </a:xfrm>
          <a:prstGeom prst="rect">
            <a:avLst/>
          </a:prstGeom>
          <a:noFill/>
        </p:spPr>
        <p:txBody>
          <a:bodyPr wrap="square" rtlCol="0" anchor="t">
            <a:spAutoFit/>
          </a:bodyPr>
          <a:lstStyle/>
          <a:p>
            <a:pPr indent="0" algn="l" fontAlgn="auto">
              <a:lnSpc>
                <a:spcPct val="100000"/>
              </a:lnSpc>
            </a:pPr>
            <a:r>
              <a:rPr lang="en-US" sz="2400" b="1">
                <a:latin typeface="等线" panose="02010600030101010101" charset="-122"/>
                <a:ea typeface="等线" panose="02010600030101010101" charset="-122"/>
                <a:cs typeface="等线" panose="02010600030101010101" charset="-122"/>
                <a:sym typeface="+mn-ea"/>
              </a:rPr>
              <a:t>1.政治：雅典民主政治的产生与发展，</a:t>
            </a:r>
            <a:r>
              <a:rPr lang="en-US" sz="2400" b="1">
                <a:latin typeface="仿宋" panose="02010609060101010101" charset="-122"/>
                <a:ea typeface="仿宋" panose="02010609060101010101" charset="-122"/>
                <a:cs typeface="仿宋" panose="02010609060101010101" charset="-122"/>
                <a:sym typeface="+mn-ea"/>
              </a:rPr>
              <a:t>从梭伦改革（BC594年开始）——克里斯提尼改革（BC509年开始）——伯利克里执政（BC443——BC429），雅典民主政治发展到顶峰；    BC450年古罗马颁布了第一部成文法典——《十二铜表法》.</a:t>
            </a:r>
            <a:endParaRPr lang="en-US" sz="2400" b="1">
              <a:latin typeface="仿宋" panose="02010609060101010101" charset="-122"/>
              <a:ea typeface="仿宋" panose="02010609060101010101" charset="-122"/>
              <a:cs typeface="仿宋" panose="02010609060101010101" charset="-122"/>
              <a:sym typeface="+mn-ea"/>
            </a:endParaRPr>
          </a:p>
          <a:p>
            <a:pPr indent="0" algn="l" fontAlgn="auto">
              <a:lnSpc>
                <a:spcPct val="100000"/>
              </a:lnSpc>
            </a:pPr>
            <a:r>
              <a:rPr lang="en-US" sz="2400" b="1">
                <a:latin typeface="等线" panose="02010600030101010101" charset="-122"/>
                <a:ea typeface="等线" panose="02010600030101010101" charset="-122"/>
                <a:cs typeface="等线" panose="02010600030101010101" charset="-122"/>
                <a:sym typeface="+mn-ea"/>
              </a:rPr>
              <a:t>2.经济：雅典的商品经济发展，海外贸易发达。</a:t>
            </a:r>
            <a:endParaRPr lang="en-US" sz="2400" b="1">
              <a:latin typeface="等线" panose="02010600030101010101" charset="-122"/>
              <a:ea typeface="等线" panose="02010600030101010101" charset="-122"/>
              <a:cs typeface="等线" panose="02010600030101010101" charset="-122"/>
              <a:sym typeface="+mn-ea"/>
            </a:endParaRPr>
          </a:p>
          <a:p>
            <a:pPr indent="0" algn="l" fontAlgn="auto">
              <a:lnSpc>
                <a:spcPct val="100000"/>
              </a:lnSpc>
            </a:pPr>
            <a:r>
              <a:rPr lang="en-US" sz="2400" b="1">
                <a:latin typeface="等线" panose="02010600030101010101" charset="-122"/>
                <a:ea typeface="等线" panose="02010600030101010101" charset="-122"/>
                <a:cs typeface="等线" panose="02010600030101010101" charset="-122"/>
                <a:sym typeface="+mn-ea"/>
              </a:rPr>
              <a:t>3.思想：古希腊人文主义精神的兴起，以智者学派（BC5世纪）和苏格拉底（BC469——BC399）的思想主张为代表。</a:t>
            </a:r>
            <a:endParaRPr lang="en-US" sz="2400" b="1">
              <a:latin typeface="等线" panose="02010600030101010101" charset="-122"/>
              <a:ea typeface="等线" panose="02010600030101010101" charset="-122"/>
              <a:cs typeface="等线" panose="02010600030101010101" charset="-122"/>
              <a:sym typeface="+mn-ea"/>
            </a:endParaRPr>
          </a:p>
        </p:txBody>
      </p:sp>
      <p:sp>
        <p:nvSpPr>
          <p:cNvPr id="7" name="文本框 6"/>
          <p:cNvSpPr txBox="1"/>
          <p:nvPr/>
        </p:nvSpPr>
        <p:spPr>
          <a:xfrm>
            <a:off x="0" y="6354445"/>
            <a:ext cx="12192000" cy="503555"/>
          </a:xfrm>
          <a:prstGeom prst="rect">
            <a:avLst/>
          </a:prstGeom>
          <a:solidFill>
            <a:sysClr val="windowText" lastClr="000000"/>
          </a:solidFill>
        </p:spPr>
        <p:txBody>
          <a:bodyPr wrap="square" rtlCol="0">
            <a:noAutofit/>
          </a:bodyPr>
          <a:lstStyle/>
          <a:p>
            <a:r>
              <a:rPr lang="en-US" altLang="zh-CN">
                <a:solidFill>
                  <a:schemeClr val="bg1"/>
                </a:solidFill>
              </a:rPr>
              <a:t>                                                           </a:t>
            </a:r>
            <a:r>
              <a:rPr lang="zh-CN" sz="2400">
                <a:solidFill>
                  <a:schemeClr val="bg1"/>
                </a:solidFill>
              </a:rPr>
              <a:t>聚焦</a:t>
            </a:r>
            <a:r>
              <a:rPr lang="zh-CN" altLang="en-US" sz="2400">
                <a:solidFill>
                  <a:schemeClr val="bg1"/>
                </a:solidFill>
              </a:rPr>
              <a:t>看</a:t>
            </a:r>
            <a:r>
              <a:rPr lang="en-US" altLang="zh-CN" sz="2400">
                <a:solidFill>
                  <a:schemeClr val="bg1"/>
                </a:solidFill>
              </a:rPr>
              <a:t>——</a:t>
            </a:r>
            <a:r>
              <a:rPr lang="zh-CN" altLang="en-US" sz="2400">
                <a:solidFill>
                  <a:schemeClr val="bg1"/>
                </a:solidFill>
              </a:rPr>
              <a:t>社会转型时期的相关史实</a:t>
            </a:r>
            <a:endParaRPr lang="zh-CN" altLang="en-US" sz="2400">
              <a:solidFill>
                <a:schemeClr val="bg1"/>
              </a:solidFill>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8110" name="表格 88109"/>
          <p:cNvGraphicFramePr>
            <a:graphicFrameLocks noGrp="1"/>
          </p:cNvGraphicFramePr>
          <p:nvPr>
            <p:custDataLst>
              <p:tags r:id="rId1"/>
            </p:custDataLst>
          </p:nvPr>
        </p:nvGraphicFramePr>
        <p:xfrm>
          <a:off x="487680" y="451485"/>
          <a:ext cx="11275695" cy="5244465"/>
        </p:xfrm>
        <a:graphic>
          <a:graphicData uri="http://schemas.openxmlformats.org/drawingml/2006/table">
            <a:tbl>
              <a:tblPr/>
              <a:tblGrid>
                <a:gridCol w="1572895"/>
                <a:gridCol w="4764405"/>
                <a:gridCol w="4938395"/>
              </a:tblGrid>
              <a:tr h="841375">
                <a:tc>
                  <a:txBody>
                    <a:bodyPr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914400">
                        <a:spcBef>
                          <a:spcPct val="0"/>
                        </a:spcBef>
                        <a:buNone/>
                        <a:tabLst>
                          <a:tab pos="266700" algn="l"/>
                          <a:tab pos="933450" algn="l"/>
                          <a:tab pos="1600200" algn="l"/>
                          <a:tab pos="2266950" algn="l"/>
                          <a:tab pos="3013075" algn="r"/>
                        </a:tabLst>
                      </a:pPr>
                      <a:endParaRPr lang="zh-CN" altLang="en-US" sz="2400" b="1">
                        <a:solidFill>
                          <a:srgbClr val="990099"/>
                        </a:solidFill>
                        <a:latin typeface="Times New Roman" panose="02020603050405020304" pitchFamily="18" charset="0"/>
                        <a:ea typeface="黑体" panose="02010609060101010101" charset="-122"/>
                      </a:endParaRPr>
                    </a:p>
                  </a:txBody>
                  <a:tcPr marL="81286" marR="81286" marT="40643" marB="40643"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defTabSz="914400">
                        <a:spcBef>
                          <a:spcPct val="0"/>
                        </a:spcBef>
                        <a:buNone/>
                        <a:tabLst>
                          <a:tab pos="266700" algn="l"/>
                          <a:tab pos="933450" algn="l"/>
                          <a:tab pos="1600200" algn="l"/>
                          <a:tab pos="2266950" algn="l"/>
                          <a:tab pos="3013075" algn="r"/>
                        </a:tabLst>
                      </a:pPr>
                      <a:r>
                        <a:rPr lang="en-US" altLang="zh-CN" sz="2400" b="1">
                          <a:solidFill>
                            <a:srgbClr val="990099"/>
                          </a:solidFill>
                          <a:latin typeface="Times New Roman" panose="02020603050405020304" pitchFamily="18" charset="0"/>
                          <a:ea typeface="黑体" panose="02010609060101010101" charset="-122"/>
                        </a:rPr>
                        <a:t>          </a:t>
                      </a:r>
                      <a:r>
                        <a:rPr lang="zh-CN" altLang="en-US" sz="2400" b="1">
                          <a:solidFill>
                            <a:srgbClr val="990099"/>
                          </a:solidFill>
                          <a:latin typeface="Times New Roman" panose="02020603050405020304" pitchFamily="18" charset="0"/>
                          <a:ea typeface="黑体" panose="02010609060101010101" charset="-122"/>
                        </a:rPr>
                        <a:t>轴心时代的古代中国</a:t>
                      </a:r>
                      <a:endParaRPr lang="zh-CN" altLang="en-US" sz="2400" b="1">
                        <a:solidFill>
                          <a:srgbClr val="990099"/>
                        </a:solidFill>
                        <a:latin typeface="Times New Roman" panose="02020603050405020304" pitchFamily="18" charset="0"/>
                        <a:ea typeface="黑体" panose="02010609060101010101" charset="-122"/>
                      </a:endParaRPr>
                    </a:p>
                  </a:txBody>
                  <a:tcPr marL="81286" marR="81286" marT="40643" marB="40643"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defTabSz="914400">
                        <a:spcBef>
                          <a:spcPct val="0"/>
                        </a:spcBef>
                        <a:buNone/>
                        <a:tabLst>
                          <a:tab pos="266700" algn="l"/>
                          <a:tab pos="933450" algn="l"/>
                          <a:tab pos="1600200" algn="l"/>
                          <a:tab pos="2266950" algn="l"/>
                          <a:tab pos="3013075" algn="r"/>
                        </a:tabLst>
                      </a:pPr>
                      <a:r>
                        <a:rPr lang="zh-CN" altLang="en-US" sz="2400" b="1">
                          <a:solidFill>
                            <a:srgbClr val="990099"/>
                          </a:solidFill>
                          <a:latin typeface="Times New Roman" panose="02020603050405020304" pitchFamily="18" charset="0"/>
                          <a:ea typeface="黑体" panose="02010609060101010101" charset="-122"/>
                        </a:rPr>
                        <a:t>轴心时代的古代希腊</a:t>
                      </a:r>
                      <a:endParaRPr lang="zh-CN" altLang="en-US" sz="2400" b="1">
                        <a:solidFill>
                          <a:srgbClr val="990099"/>
                        </a:solidFill>
                        <a:latin typeface="Times New Roman" panose="02020603050405020304" pitchFamily="18" charset="0"/>
                        <a:ea typeface="黑体" panose="02010609060101010101" charset="-122"/>
                      </a:endParaRPr>
                    </a:p>
                  </a:txBody>
                  <a:tcPr marL="81286" marR="81286" marT="40643" marB="40643"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974725">
                <a:tc>
                  <a:txBody>
                    <a:bodyPr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defTabSz="914400">
                        <a:spcBef>
                          <a:spcPct val="0"/>
                        </a:spcBef>
                        <a:buNone/>
                        <a:tabLst>
                          <a:tab pos="266700" algn="l"/>
                          <a:tab pos="933450" algn="l"/>
                          <a:tab pos="1600200" algn="l"/>
                          <a:tab pos="2266950" algn="l"/>
                          <a:tab pos="3013075" algn="r"/>
                        </a:tabLst>
                      </a:pPr>
                      <a:r>
                        <a:rPr lang="zh-CN" altLang="en-US" sz="2400" b="1">
                          <a:latin typeface="Times New Roman" panose="02020603050405020304" pitchFamily="18" charset="0"/>
                          <a:ea typeface="黑体" panose="02010609060101010101" charset="-122"/>
                        </a:rPr>
                        <a:t>地理环境</a:t>
                      </a:r>
                      <a:endParaRPr lang="zh-CN" altLang="en-US" sz="2400" b="1">
                        <a:latin typeface="Times New Roman" panose="02020603050405020304" pitchFamily="18" charset="0"/>
                        <a:ea typeface="黑体" panose="02010609060101010101" charset="-122"/>
                      </a:endParaRPr>
                    </a:p>
                  </a:txBody>
                  <a:tcPr marL="81286" marR="81286" marT="40643" marB="40643"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defTabSz="914400" fontAlgn="t">
                        <a:spcBef>
                          <a:spcPct val="0"/>
                        </a:spcBef>
                        <a:buNone/>
                        <a:tabLst>
                          <a:tab pos="266700" algn="l"/>
                          <a:tab pos="933450" algn="l"/>
                          <a:tab pos="1600200" algn="l"/>
                          <a:tab pos="2266950" algn="l"/>
                          <a:tab pos="3013075" algn="r"/>
                        </a:tabLst>
                      </a:pPr>
                      <a:endParaRPr lang="zh-CN" altLang="en-US" sz="2400" b="1">
                        <a:latin typeface="Times New Roman" panose="02020603050405020304" pitchFamily="18" charset="0"/>
                        <a:ea typeface="黑体" panose="02010609060101010101" charset="-122"/>
                      </a:endParaRPr>
                    </a:p>
                  </a:txBody>
                  <a:tcPr marL="81286" marR="81286" marT="40643" marB="40643"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defTabSz="914400">
                        <a:spcBef>
                          <a:spcPct val="0"/>
                        </a:spcBef>
                        <a:buNone/>
                        <a:tabLst>
                          <a:tab pos="266700" algn="l"/>
                          <a:tab pos="933450" algn="l"/>
                          <a:tab pos="1600200" algn="l"/>
                          <a:tab pos="2266950" algn="l"/>
                          <a:tab pos="3013075" algn="r"/>
                        </a:tabLst>
                      </a:pPr>
                      <a:endParaRPr lang="zh-CN" altLang="en-US" sz="2400" b="1">
                        <a:latin typeface="Times New Roman" panose="02020603050405020304" pitchFamily="18" charset="0"/>
                        <a:ea typeface="黑体" panose="02010609060101010101" charset="-122"/>
                      </a:endParaRPr>
                    </a:p>
                  </a:txBody>
                  <a:tcPr marL="81286" marR="81286" marT="40643" marB="40643"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66445">
                <a:tc>
                  <a:txBody>
                    <a:bodyPr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defTabSz="914400">
                        <a:spcBef>
                          <a:spcPct val="0"/>
                        </a:spcBef>
                        <a:buNone/>
                        <a:tabLst>
                          <a:tab pos="266700" algn="l"/>
                          <a:tab pos="933450" algn="l"/>
                          <a:tab pos="1600200" algn=""/>
                          <a:tab pos="2266950" algn="l"/>
                          <a:tab pos="3013075" algn="r"/>
                        </a:tabLst>
                      </a:pPr>
                      <a:r>
                        <a:rPr lang="zh-CN" altLang="en-US" sz="2400" b="1">
                          <a:solidFill>
                            <a:srgbClr val="0000FF"/>
                          </a:solidFill>
                          <a:latin typeface="Times New Roman" panose="02020603050405020304" pitchFamily="18" charset="0"/>
                          <a:ea typeface="黑体" panose="02010609060101010101" charset="-122"/>
                        </a:rPr>
                        <a:t>经济方式</a:t>
                      </a:r>
                      <a:endParaRPr lang="zh-CN" altLang="en-US" sz="2400" b="1">
                        <a:solidFill>
                          <a:srgbClr val="0000FF"/>
                        </a:solidFill>
                        <a:latin typeface="Times New Roman" panose="02020603050405020304" pitchFamily="18" charset="0"/>
                        <a:ea typeface="黑体" panose="02010609060101010101" charset="-122"/>
                      </a:endParaRPr>
                    </a:p>
                  </a:txBody>
                  <a:tcPr marL="81286" marR="81286" marT="40643" marB="40643"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defTabSz="914400">
                        <a:spcBef>
                          <a:spcPct val="0"/>
                        </a:spcBef>
                        <a:buNone/>
                        <a:tabLst>
                          <a:tab pos="266700" algn="l"/>
                          <a:tab pos="933450" algn="l"/>
                          <a:tab pos="1600200" algn="l"/>
                          <a:tab pos="2266950" algn="l"/>
                          <a:tab pos="3013075" algn="r"/>
                        </a:tabLst>
                      </a:pPr>
                      <a:endParaRPr lang="zh-CN" altLang="en-US" sz="2400" b="1">
                        <a:solidFill>
                          <a:srgbClr val="FF0000"/>
                        </a:solidFill>
                        <a:latin typeface="Times New Roman" panose="02020603050405020304" pitchFamily="18" charset="0"/>
                        <a:ea typeface="黑体" panose="02010609060101010101" charset="-122"/>
                      </a:endParaRPr>
                    </a:p>
                  </a:txBody>
                  <a:tcPr marL="81286" marR="81286" marT="40643" marB="40643"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defTabSz="914400">
                        <a:spcBef>
                          <a:spcPct val="0"/>
                        </a:spcBef>
                        <a:buNone/>
                        <a:tabLst>
                          <a:tab pos="266700" algn=""/>
                          <a:tab pos="933450" algn=""/>
                          <a:tab pos="1600200" algn=""/>
                          <a:tab pos="2266950" algn=""/>
                          <a:tab pos="3013075" algn="r"/>
                        </a:tabLst>
                      </a:pPr>
                      <a:endParaRPr lang="zh-CN" altLang="en-US" sz="2400" b="1">
                        <a:latin typeface="Times New Roman" panose="02020603050405020304" pitchFamily="18" charset="0"/>
                        <a:ea typeface="黑体" panose="02010609060101010101" charset="-122"/>
                      </a:endParaRPr>
                    </a:p>
                  </a:txBody>
                  <a:tcPr marL="81286" marR="81286" marT="40643" marB="40643"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379220">
                <a:tc>
                  <a:txBody>
                    <a:bodyPr wrap="square"/>
                    <a:lstStyle/>
                    <a:p>
                      <a:pPr marL="0" lvl="0" indent="0" defTabSz="914400">
                        <a:spcBef>
                          <a:spcPct val="0"/>
                        </a:spcBef>
                        <a:buNone/>
                        <a:tabLst>
                          <a:tab pos="266700" algn="l"/>
                          <a:tab pos="933450" algn="l"/>
                          <a:tab pos="1600200" algn="l"/>
                          <a:tab pos="2266950" algn="l"/>
                          <a:tab pos="3013075" algn="r"/>
                        </a:tabLst>
                      </a:pPr>
                      <a:r>
                        <a:rPr lang="zh-CN" altLang="en-US" sz="2400" b="1">
                          <a:solidFill>
                            <a:srgbClr val="0000FF"/>
                          </a:solidFill>
                          <a:latin typeface="Times New Roman" panose="02020603050405020304" pitchFamily="18" charset="0"/>
                          <a:ea typeface="黑体" panose="02010609060101010101" charset="-122"/>
                          <a:sym typeface="+mn-ea"/>
                        </a:rPr>
                        <a:t>政治特征</a:t>
                      </a:r>
                      <a:endParaRPr lang="zh-CN" altLang="en-US" sz="2400" b="1">
                        <a:solidFill>
                          <a:srgbClr val="0000FF"/>
                        </a:solidFill>
                        <a:latin typeface="Times New Roman" panose="02020603050405020304" pitchFamily="18" charset="0"/>
                        <a:ea typeface="黑体" panose="02010609060101010101" charset="-122"/>
                      </a:endParaRPr>
                    </a:p>
                    <a:p>
                      <a:pPr marL="0" lvl="0" indent="0" defTabSz="914400">
                        <a:spcBef>
                          <a:spcPct val="0"/>
                        </a:spcBef>
                        <a:buNone/>
                        <a:tabLst>
                          <a:tab pos="266700" algn="l"/>
                          <a:tab pos="933450" algn="l"/>
                          <a:tab pos="1600200" algn="l"/>
                          <a:tab pos="2266950" algn="l"/>
                          <a:tab pos="3013075" algn="r"/>
                        </a:tabLst>
                      </a:pPr>
                      <a:endParaRPr lang="zh-CN" altLang="en-US" sz="2400" b="1">
                        <a:solidFill>
                          <a:srgbClr val="0000FF"/>
                        </a:solidFill>
                        <a:latin typeface="Times New Roman" panose="02020603050405020304" pitchFamily="18" charset="0"/>
                        <a:ea typeface="黑体" panose="02010609060101010101" charset="-122"/>
                      </a:endParaRPr>
                    </a:p>
                  </a:txBody>
                  <a:tcPr marL="81286" marR="81286" marT="40643" marB="40643"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p>
                      <a:pPr marL="0" lvl="0" indent="0" defTabSz="914400">
                        <a:spcBef>
                          <a:spcPct val="0"/>
                        </a:spcBef>
                        <a:buNone/>
                        <a:tabLst>
                          <a:tab pos="266700" algn="l"/>
                          <a:tab pos="933450" algn="l"/>
                          <a:tab pos="1600200" algn="l"/>
                          <a:tab pos="2266950" algn="l"/>
                          <a:tab pos="3013075" algn="r"/>
                        </a:tabLst>
                      </a:pPr>
                      <a:endParaRPr lang="zh-CN" altLang="en-US" sz="2400" b="1">
                        <a:solidFill>
                          <a:srgbClr val="FF0000"/>
                        </a:solidFill>
                        <a:latin typeface="Times New Roman" panose="02020603050405020304" pitchFamily="18" charset="0"/>
                        <a:ea typeface="黑体" panose="02010609060101010101" charset="-122"/>
                      </a:endParaRPr>
                    </a:p>
                  </a:txBody>
                  <a:tcPr marL="81286" marR="81286" marT="40643" marB="40643"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p>
                      <a:pPr marL="0" lvl="0" indent="0" defTabSz="914400">
                        <a:spcBef>
                          <a:spcPct val="0"/>
                        </a:spcBef>
                        <a:buNone/>
                        <a:tabLst>
                          <a:tab pos="266700" algn="l"/>
                          <a:tab pos="933450" algn="l"/>
                          <a:tab pos="1600200" algn="l"/>
                          <a:tab pos="2266950" algn="l"/>
                          <a:tab pos="3013075" algn="r"/>
                        </a:tabLst>
                      </a:pPr>
                      <a:endParaRPr lang="zh-CN" altLang="en-US" sz="2400" b="1">
                        <a:latin typeface="Times New Roman" panose="02020603050405020304" pitchFamily="18" charset="0"/>
                        <a:ea typeface="黑体" panose="02010609060101010101" charset="-122"/>
                      </a:endParaRPr>
                    </a:p>
                  </a:txBody>
                  <a:tcPr marL="81286" marR="81286" marT="40643" marB="40643"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282700">
                <a:tc>
                  <a:txBody>
                    <a:bodyPr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defTabSz="914400">
                        <a:spcBef>
                          <a:spcPct val="0"/>
                        </a:spcBef>
                        <a:buNone/>
                        <a:tabLst>
                          <a:tab pos="266700" algn="l"/>
                          <a:tab pos="933450" algn="l"/>
                          <a:tab pos="1600200" algn="l"/>
                          <a:tab pos="2266950" algn="l"/>
                          <a:tab pos="3013075" algn="r"/>
                        </a:tabLst>
                      </a:pPr>
                      <a:r>
                        <a:rPr lang="zh-CN" altLang="en-US" sz="2400" b="1">
                          <a:solidFill>
                            <a:srgbClr val="0000FF"/>
                          </a:solidFill>
                          <a:latin typeface="Times New Roman" panose="02020603050405020304" pitchFamily="18" charset="0"/>
                          <a:ea typeface="黑体" panose="02010609060101010101" charset="-122"/>
                        </a:rPr>
                        <a:t>文化建树</a:t>
                      </a:r>
                      <a:endParaRPr lang="zh-CN" altLang="en-US" sz="2400" b="1">
                        <a:solidFill>
                          <a:srgbClr val="0000FF"/>
                        </a:solidFill>
                        <a:latin typeface="Times New Roman" panose="02020603050405020304" pitchFamily="18" charset="0"/>
                        <a:ea typeface="黑体" panose="02010609060101010101" charset="-122"/>
                      </a:endParaRPr>
                    </a:p>
                  </a:txBody>
                  <a:tcPr marL="81286" marR="81286" marT="40643" marB="40643"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defTabSz="914400">
                        <a:spcBef>
                          <a:spcPct val="0"/>
                        </a:spcBef>
                        <a:buNone/>
                        <a:tabLst>
                          <a:tab pos="266700" algn="l"/>
                          <a:tab pos="933450" algn="l"/>
                          <a:tab pos="1600200" algn="l"/>
                          <a:tab pos="2266950" algn="l"/>
                          <a:tab pos="3013075" algn="r"/>
                        </a:tabLst>
                      </a:pPr>
                      <a:endParaRPr lang="zh-CN" altLang="en-US" sz="2400" b="1">
                        <a:solidFill>
                          <a:srgbClr val="FF0000"/>
                        </a:solidFill>
                        <a:latin typeface="Times New Roman" panose="02020603050405020304" pitchFamily="18" charset="0"/>
                        <a:ea typeface="黑体" panose="02010609060101010101" charset="-122"/>
                      </a:endParaRPr>
                    </a:p>
                  </a:txBody>
                  <a:tcPr marL="81286" marR="81286" marT="40643" marB="40643"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defTabSz="914400">
                        <a:spcBef>
                          <a:spcPct val="0"/>
                        </a:spcBef>
                        <a:buNone/>
                        <a:tabLst>
                          <a:tab pos="266700" algn="l"/>
                          <a:tab pos="933450" algn="l"/>
                          <a:tab pos="1600200" algn="l"/>
                          <a:tab pos="2266950" algn="l"/>
                          <a:tab pos="3013075" algn="r"/>
                        </a:tabLst>
                      </a:pPr>
                      <a:endParaRPr lang="zh-CN" altLang="en-US" sz="2400" b="1">
                        <a:latin typeface="Times New Roman" panose="02020603050405020304" pitchFamily="18" charset="0"/>
                        <a:ea typeface="黑体" panose="02010609060101010101" charset="-122"/>
                      </a:endParaRPr>
                    </a:p>
                  </a:txBody>
                  <a:tcPr marL="81286" marR="81286" marT="40643" marB="40643"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8" name="文本框 7"/>
          <p:cNvSpPr txBox="1"/>
          <p:nvPr/>
        </p:nvSpPr>
        <p:spPr>
          <a:xfrm>
            <a:off x="2385695" y="1632585"/>
            <a:ext cx="4051300" cy="460375"/>
          </a:xfrm>
          <a:prstGeom prst="rect">
            <a:avLst/>
          </a:prstGeom>
          <a:noFill/>
        </p:spPr>
        <p:txBody>
          <a:bodyPr wrap="square" rtlCol="0" anchor="t">
            <a:spAutoFit/>
          </a:bodyPr>
          <a:lstStyle/>
          <a:p>
            <a:r>
              <a:rPr lang="zh-CN" altLang="en-US" sz="2400"/>
              <a:t>大河流域</a:t>
            </a:r>
            <a:r>
              <a:rPr lang="en-US" altLang="zh-CN" sz="2400"/>
              <a:t> </a:t>
            </a:r>
            <a:r>
              <a:rPr lang="zh-CN" altLang="en-US" sz="2400"/>
              <a:t>土壤肥沃</a:t>
            </a:r>
            <a:r>
              <a:rPr lang="en-US" altLang="zh-CN" sz="2400"/>
              <a:t> </a:t>
            </a:r>
            <a:r>
              <a:rPr lang="zh-CN" altLang="en-US" sz="2400"/>
              <a:t>雨量充沛</a:t>
            </a:r>
            <a:endParaRPr lang="zh-CN" altLang="en-US" sz="2400"/>
          </a:p>
        </p:txBody>
      </p:sp>
      <p:sp>
        <p:nvSpPr>
          <p:cNvPr id="10" name="文本框 9"/>
          <p:cNvSpPr txBox="1"/>
          <p:nvPr/>
        </p:nvSpPr>
        <p:spPr>
          <a:xfrm>
            <a:off x="7224395" y="1657350"/>
            <a:ext cx="4211955" cy="460375"/>
          </a:xfrm>
          <a:prstGeom prst="rect">
            <a:avLst/>
          </a:prstGeom>
          <a:noFill/>
        </p:spPr>
        <p:txBody>
          <a:bodyPr wrap="square" rtlCol="0" anchor="t">
            <a:spAutoFit/>
          </a:bodyPr>
          <a:lstStyle/>
          <a:p>
            <a:r>
              <a:rPr lang="zh-CN" altLang="en-US" sz="2400"/>
              <a:t>岛屿众多</a:t>
            </a:r>
            <a:r>
              <a:rPr lang="en-US" altLang="zh-CN" sz="2400"/>
              <a:t>  </a:t>
            </a:r>
            <a:r>
              <a:rPr lang="zh-CN" altLang="en-US" sz="2400"/>
              <a:t>海岸线长</a:t>
            </a:r>
            <a:r>
              <a:rPr lang="en-US" altLang="zh-CN" sz="2400"/>
              <a:t>  </a:t>
            </a:r>
            <a:r>
              <a:rPr lang="zh-CN" altLang="en-US" sz="2400"/>
              <a:t>土壤贫瘠</a:t>
            </a:r>
            <a:endParaRPr lang="zh-CN" altLang="en-US" sz="2400"/>
          </a:p>
        </p:txBody>
      </p:sp>
      <p:sp>
        <p:nvSpPr>
          <p:cNvPr id="11" name="文本框 10"/>
          <p:cNvSpPr txBox="1"/>
          <p:nvPr/>
        </p:nvSpPr>
        <p:spPr>
          <a:xfrm>
            <a:off x="2549525" y="2418080"/>
            <a:ext cx="3361055" cy="460375"/>
          </a:xfrm>
          <a:prstGeom prst="rect">
            <a:avLst/>
          </a:prstGeom>
          <a:noFill/>
        </p:spPr>
        <p:txBody>
          <a:bodyPr wrap="square" rtlCol="0" anchor="t">
            <a:spAutoFit/>
          </a:bodyPr>
          <a:lstStyle/>
          <a:p>
            <a:r>
              <a:rPr lang="zh-CN" altLang="en-US" sz="2400"/>
              <a:t>自给自足</a:t>
            </a:r>
            <a:r>
              <a:rPr lang="en-US" altLang="zh-CN" sz="2400"/>
              <a:t>  </a:t>
            </a:r>
            <a:r>
              <a:rPr lang="zh-CN" altLang="en-US" sz="2400"/>
              <a:t>小农经济</a:t>
            </a:r>
            <a:endParaRPr lang="zh-CN" altLang="en-US" sz="2400"/>
          </a:p>
        </p:txBody>
      </p:sp>
      <p:sp>
        <p:nvSpPr>
          <p:cNvPr id="12" name="文本框 11"/>
          <p:cNvSpPr txBox="1"/>
          <p:nvPr/>
        </p:nvSpPr>
        <p:spPr>
          <a:xfrm>
            <a:off x="7224395" y="2355215"/>
            <a:ext cx="3912870" cy="460375"/>
          </a:xfrm>
          <a:prstGeom prst="rect">
            <a:avLst/>
          </a:prstGeom>
          <a:noFill/>
        </p:spPr>
        <p:txBody>
          <a:bodyPr wrap="square" rtlCol="0" anchor="t">
            <a:spAutoFit/>
          </a:bodyPr>
          <a:lstStyle/>
          <a:p>
            <a:r>
              <a:rPr lang="zh-CN" altLang="en-US" sz="2400"/>
              <a:t>商业、航海业、贸易业发达</a:t>
            </a:r>
            <a:endParaRPr lang="zh-CN" altLang="en-US" sz="2400"/>
          </a:p>
        </p:txBody>
      </p:sp>
      <p:sp>
        <p:nvSpPr>
          <p:cNvPr id="13" name="文本框 12"/>
          <p:cNvSpPr txBox="1"/>
          <p:nvPr/>
        </p:nvSpPr>
        <p:spPr>
          <a:xfrm>
            <a:off x="2386965" y="3203575"/>
            <a:ext cx="4050030" cy="829945"/>
          </a:xfrm>
          <a:prstGeom prst="rect">
            <a:avLst/>
          </a:prstGeom>
          <a:noFill/>
        </p:spPr>
        <p:txBody>
          <a:bodyPr wrap="square" rtlCol="0" anchor="t">
            <a:spAutoFit/>
          </a:bodyPr>
          <a:lstStyle/>
          <a:p>
            <a:r>
              <a:rPr lang="zh-CN" altLang="en-US" sz="2400"/>
              <a:t>从封邦建国走向大一统君主专制中央集权体制</a:t>
            </a:r>
            <a:endParaRPr lang="zh-CN" altLang="en-US" sz="2400"/>
          </a:p>
        </p:txBody>
      </p:sp>
      <p:sp>
        <p:nvSpPr>
          <p:cNvPr id="14" name="文本框 13"/>
          <p:cNvSpPr txBox="1"/>
          <p:nvPr/>
        </p:nvSpPr>
        <p:spPr>
          <a:xfrm>
            <a:off x="7224395" y="3388360"/>
            <a:ext cx="4515485" cy="460375"/>
          </a:xfrm>
          <a:prstGeom prst="rect">
            <a:avLst/>
          </a:prstGeom>
          <a:noFill/>
        </p:spPr>
        <p:txBody>
          <a:bodyPr wrap="square" rtlCol="0" anchor="t">
            <a:spAutoFit/>
          </a:bodyPr>
          <a:lstStyle/>
          <a:p>
            <a:r>
              <a:rPr lang="zh-CN" altLang="en-US" sz="2400"/>
              <a:t>雅典民主政治为代表的城邦政治</a:t>
            </a:r>
            <a:endParaRPr lang="zh-CN" altLang="en-US" sz="2400"/>
          </a:p>
        </p:txBody>
      </p:sp>
      <p:sp>
        <p:nvSpPr>
          <p:cNvPr id="16" name="文本框 15"/>
          <p:cNvSpPr txBox="1"/>
          <p:nvPr/>
        </p:nvSpPr>
        <p:spPr>
          <a:xfrm>
            <a:off x="2549525" y="4638675"/>
            <a:ext cx="2467610" cy="829945"/>
          </a:xfrm>
          <a:prstGeom prst="rect">
            <a:avLst/>
          </a:prstGeom>
          <a:noFill/>
        </p:spPr>
        <p:txBody>
          <a:bodyPr wrap="square" rtlCol="0" anchor="t">
            <a:spAutoFit/>
          </a:bodyPr>
          <a:lstStyle/>
          <a:p>
            <a:r>
              <a:rPr lang="zh-CN" altLang="en-US" sz="2400"/>
              <a:t>百家争鸣</a:t>
            </a:r>
            <a:endParaRPr lang="zh-CN" altLang="en-US" sz="2400"/>
          </a:p>
          <a:p>
            <a:r>
              <a:rPr lang="zh-CN" altLang="en-US" sz="2400"/>
              <a:t>（儒、法、道等）</a:t>
            </a:r>
            <a:endParaRPr lang="zh-CN" altLang="en-US" sz="2400"/>
          </a:p>
        </p:txBody>
      </p:sp>
      <p:sp>
        <p:nvSpPr>
          <p:cNvPr id="17" name="文本框 16"/>
          <p:cNvSpPr txBox="1"/>
          <p:nvPr/>
        </p:nvSpPr>
        <p:spPr>
          <a:xfrm>
            <a:off x="7135495" y="4744720"/>
            <a:ext cx="4390390" cy="460375"/>
          </a:xfrm>
          <a:prstGeom prst="rect">
            <a:avLst/>
          </a:prstGeom>
          <a:noFill/>
        </p:spPr>
        <p:txBody>
          <a:bodyPr wrap="square" rtlCol="0" anchor="t">
            <a:spAutoFit/>
          </a:bodyPr>
          <a:lstStyle/>
          <a:p>
            <a:r>
              <a:rPr lang="zh-CN" altLang="en-US" sz="2400"/>
              <a:t>三大哲人、史学之父、戏剧等</a:t>
            </a:r>
            <a:endParaRPr lang="zh-CN" altLang="en-US" sz="2400"/>
          </a:p>
        </p:txBody>
      </p:sp>
      <p:sp>
        <p:nvSpPr>
          <p:cNvPr id="6" name="矩形 5"/>
          <p:cNvSpPr/>
          <p:nvPr/>
        </p:nvSpPr>
        <p:spPr>
          <a:xfrm>
            <a:off x="1096645" y="5894070"/>
            <a:ext cx="10339705" cy="665480"/>
          </a:xfrm>
          <a:prstGeom prst="rect">
            <a:avLst/>
          </a:prstGeom>
          <a:noFill/>
        </p:spPr>
        <p:txBody>
          <a:bodyPr wrap="none" lIns="91440" tIns="45720" rIns="91440" bIns="45720">
            <a:noAutofit/>
            <a:scene3d>
              <a:camera prst="orthographicFront"/>
              <a:lightRig rig="flat" dir="tl">
                <a:rot lat="0" lon="0" rev="6600000"/>
              </a:lightRig>
            </a:scene3d>
            <a:sp3d extrusionH="25400" contourW="8890">
              <a:bevelT w="38100" h="31750"/>
              <a:contourClr>
                <a:srgbClr val="58B6E5">
                  <a:shade val="75000"/>
                </a:srgbClr>
              </a:contourClr>
            </a:sp3d>
          </a:bodyPr>
          <a:lstStyle/>
          <a:p>
            <a:pPr algn="ctr"/>
            <a:r>
              <a:rPr lang="zh-CN" altLang="en-US" sz="3200" b="1" cap="none" spc="0">
                <a:ln w="11430"/>
                <a:solidFill>
                  <a:srgbClr val="FF0000"/>
                </a:solidFill>
                <a:effectLst>
                  <a:outerShdw blurRad="50800" dist="39000" dir="5460000" algn="tl">
                    <a:srgbClr val="000000">
                      <a:alpha val="38000"/>
                    </a:srgbClr>
                  </a:outerShdw>
                </a:effectLst>
                <a:latin typeface="华文行楷" panose="02010800040101010101" charset="-122"/>
                <a:ea typeface="华文行楷" panose="02010800040101010101" charset="-122"/>
              </a:rPr>
              <a:t>中华文明和古希腊文明是轴心时代中西方文明的代表</a:t>
            </a:r>
            <a:endParaRPr lang="zh-CN" altLang="en-US" sz="3200" b="1" cap="none" spc="0">
              <a:ln w="11430"/>
              <a:solidFill>
                <a:srgbClr val="FF0000"/>
              </a:solidFill>
              <a:effectLst>
                <a:outerShdw blurRad="50800" dist="39000" dir="5460000" algn="tl">
                  <a:srgbClr val="000000">
                    <a:alpha val="38000"/>
                  </a:srgbClr>
                </a:outerShdw>
              </a:effectLst>
              <a:latin typeface="华文行楷" panose="02010800040101010101" charset="-122"/>
              <a:ea typeface="华文行楷" panose="02010800040101010101" charset="-122"/>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8110"/>
                                        </p:tgtEl>
                                        <p:attrNameLst>
                                          <p:attrName>style.visibility</p:attrName>
                                        </p:attrNameLst>
                                      </p:cBhvr>
                                      <p:to>
                                        <p:strVal val="visible"/>
                                      </p:to>
                                    </p:set>
                                    <p:animEffect transition="in" filter="box(in)">
                                      <p:cBhvr>
                                        <p:cTn id="7" dur="2000"/>
                                        <p:tgtEl>
                                          <p:spTgt spid="881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ox(in)">
                                      <p:cBhvr>
                                        <p:cTn id="27" dur="20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dissolv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dissolv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dissolve">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box(in)">
                                      <p:cBhvr>
                                        <p:cTn id="47" dur="20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dissolve">
                                      <p:cBhvr>
                                        <p:cTn id="5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P spid="13" grpId="0"/>
      <p:bldP spid="14" grpId="0"/>
      <p:bldP spid="16" grpId="0"/>
      <p:bldP spid="17"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文本框 5"/>
          <p:cNvSpPr txBox="1"/>
          <p:nvPr/>
        </p:nvSpPr>
        <p:spPr>
          <a:xfrm>
            <a:off x="1314450" y="1915160"/>
            <a:ext cx="9213850" cy="1783715"/>
          </a:xfrm>
          <a:prstGeom prst="rect">
            <a:avLst/>
          </a:prstGeom>
          <a:noFill/>
        </p:spPr>
        <p:txBody>
          <a:bodyPr wrap="square" rtlCol="0" anchor="t">
            <a:spAutoFit/>
          </a:bodyPr>
          <a:lstStyle/>
          <a:p>
            <a:pPr indent="0" algn="l" fontAlgn="auto">
              <a:lnSpc>
                <a:spcPct val="125000"/>
              </a:lnSpc>
              <a:buClr>
                <a:srgbClr val="C00000"/>
              </a:buClr>
              <a:buFont typeface="Wingdings" panose="05000000000000000000" charset="0"/>
              <a:buNone/>
            </a:pPr>
            <a:r>
              <a:rPr lang="en-US" altLang="zh-CN" sz="3600" b="1">
                <a:solidFill>
                  <a:srgbClr val="FF0000"/>
                </a:solidFill>
                <a:latin typeface="黑体" panose="02010609060101010101" charset="-122"/>
                <a:ea typeface="黑体" panose="02010609060101010101" charset="-122"/>
                <a:cs typeface="黑体" panose="02010609060101010101" charset="-122"/>
                <a:sym typeface="+mn-ea"/>
              </a:rPr>
              <a:t>              </a:t>
            </a:r>
            <a:r>
              <a:rPr lang="zh-CN" altLang="en-US" sz="4400" b="1">
                <a:solidFill>
                  <a:schemeClr val="accent2">
                    <a:lumMod val="75000"/>
                  </a:schemeClr>
                </a:solidFill>
                <a:latin typeface="黑体" panose="02010609060101010101" charset="-122"/>
                <a:ea typeface="黑体" panose="02010609060101010101" charset="-122"/>
                <a:cs typeface="黑体" panose="02010609060101010101" charset="-122"/>
                <a:sym typeface="+mn-ea"/>
              </a:rPr>
              <a:t>封建时代</a:t>
            </a:r>
            <a:endParaRPr lang="zh-CN" altLang="en-US" sz="4400" b="1">
              <a:solidFill>
                <a:schemeClr val="accent2">
                  <a:lumMod val="75000"/>
                </a:schemeClr>
              </a:solidFill>
              <a:latin typeface="黑体" panose="02010609060101010101" charset="-122"/>
              <a:ea typeface="黑体" panose="02010609060101010101" charset="-122"/>
              <a:cs typeface="黑体" panose="02010609060101010101" charset="-122"/>
              <a:sym typeface="+mn-ea"/>
            </a:endParaRPr>
          </a:p>
          <a:p>
            <a:pPr indent="0" algn="l" fontAlgn="auto">
              <a:lnSpc>
                <a:spcPct val="125000"/>
              </a:lnSpc>
              <a:buClr>
                <a:srgbClr val="C00000"/>
              </a:buClr>
              <a:buFont typeface="Wingdings" panose="05000000000000000000" charset="0"/>
              <a:buNone/>
            </a:pPr>
            <a:r>
              <a:rPr lang="en-US" altLang="zh-CN" sz="4400" b="1">
                <a:solidFill>
                  <a:srgbClr val="FF0000"/>
                </a:solidFill>
                <a:latin typeface="黑体" panose="02010609060101010101" charset="-122"/>
                <a:ea typeface="黑体" panose="02010609060101010101" charset="-122"/>
                <a:cs typeface="黑体" panose="02010609060101010101" charset="-122"/>
                <a:sym typeface="+mn-ea"/>
              </a:rPr>
              <a:t>   </a:t>
            </a:r>
            <a:r>
              <a:rPr lang="zh-CN" altLang="en-US" sz="3200" b="1">
                <a:solidFill>
                  <a:srgbClr val="FF0000"/>
                </a:solidFill>
                <a:latin typeface="黑体" panose="02010609060101010101" charset="-122"/>
                <a:ea typeface="黑体" panose="02010609060101010101" charset="-122"/>
                <a:cs typeface="黑体" panose="02010609060101010101" charset="-122"/>
                <a:sym typeface="+mn-ea"/>
              </a:rPr>
              <a:t>——</a:t>
            </a:r>
            <a:r>
              <a:rPr lang="en-US" altLang="zh-CN" sz="3200" b="1">
                <a:solidFill>
                  <a:srgbClr val="FF0000"/>
                </a:solidFill>
                <a:latin typeface="黑体" panose="02010609060101010101" charset="-122"/>
                <a:ea typeface="黑体" panose="02010609060101010101" charset="-122"/>
                <a:cs typeface="黑体" panose="02010609060101010101" charset="-122"/>
                <a:sym typeface="+mn-ea"/>
              </a:rPr>
              <a:t>“</a:t>
            </a:r>
            <a:r>
              <a:rPr lang="zh-CN" altLang="en-US" sz="3200" b="1">
                <a:solidFill>
                  <a:srgbClr val="FF0000"/>
                </a:solidFill>
                <a:latin typeface="黑体" panose="02010609060101010101" charset="-122"/>
                <a:ea typeface="黑体" panose="02010609060101010101" charset="-122"/>
                <a:cs typeface="黑体" panose="02010609060101010101" charset="-122"/>
                <a:sym typeface="+mn-ea"/>
              </a:rPr>
              <a:t>君权天授</a:t>
            </a:r>
            <a:r>
              <a:rPr lang="en-US" altLang="zh-CN" sz="3200" b="1">
                <a:solidFill>
                  <a:srgbClr val="FF0000"/>
                </a:solidFill>
                <a:latin typeface="黑体" panose="02010609060101010101" charset="-122"/>
                <a:ea typeface="黑体" panose="02010609060101010101" charset="-122"/>
                <a:cs typeface="黑体" panose="02010609060101010101" charset="-122"/>
                <a:sym typeface="+mn-ea"/>
              </a:rPr>
              <a:t>”</a:t>
            </a:r>
            <a:r>
              <a:rPr lang="zh-CN" altLang="en-US" sz="3200" b="1">
                <a:solidFill>
                  <a:srgbClr val="FF0000"/>
                </a:solidFill>
                <a:latin typeface="黑体" panose="02010609060101010101" charset="-122"/>
                <a:ea typeface="黑体" panose="02010609060101010101" charset="-122"/>
                <a:cs typeface="黑体" panose="02010609060101010101" charset="-122"/>
                <a:sym typeface="+mn-ea"/>
              </a:rPr>
              <a:t>与</a:t>
            </a:r>
            <a:r>
              <a:rPr lang="en-US" altLang="zh-CN" sz="3200" b="1">
                <a:solidFill>
                  <a:srgbClr val="FF0000"/>
                </a:solidFill>
                <a:latin typeface="黑体" panose="02010609060101010101" charset="-122"/>
                <a:ea typeface="黑体" panose="02010609060101010101" charset="-122"/>
                <a:cs typeface="黑体" panose="02010609060101010101" charset="-122"/>
                <a:sym typeface="+mn-ea"/>
              </a:rPr>
              <a:t>“</a:t>
            </a:r>
            <a:r>
              <a:rPr lang="zh-CN" altLang="en-US" sz="3200" b="1">
                <a:solidFill>
                  <a:srgbClr val="FF0000"/>
                </a:solidFill>
                <a:latin typeface="黑体" panose="02010609060101010101" charset="-122"/>
                <a:ea typeface="黑体" panose="02010609060101010101" charset="-122"/>
                <a:cs typeface="黑体" panose="02010609060101010101" charset="-122"/>
                <a:sym typeface="+mn-ea"/>
              </a:rPr>
              <a:t>王权神授</a:t>
            </a:r>
            <a:r>
              <a:rPr lang="en-US" altLang="zh-CN" sz="3200" b="1">
                <a:solidFill>
                  <a:srgbClr val="FF0000"/>
                </a:solidFill>
                <a:latin typeface="黑体" panose="02010609060101010101" charset="-122"/>
                <a:ea typeface="黑体" panose="02010609060101010101" charset="-122"/>
                <a:cs typeface="黑体" panose="02010609060101010101" charset="-122"/>
                <a:sym typeface="+mn-ea"/>
              </a:rPr>
              <a:t>”</a:t>
            </a:r>
            <a:r>
              <a:rPr lang="zh-CN" altLang="en-US" sz="3200" b="1">
                <a:solidFill>
                  <a:srgbClr val="FF0000"/>
                </a:solidFill>
                <a:latin typeface="黑体" panose="02010609060101010101" charset="-122"/>
                <a:ea typeface="黑体" panose="02010609060101010101" charset="-122"/>
                <a:cs typeface="黑体" panose="02010609060101010101" charset="-122"/>
                <a:sym typeface="+mn-ea"/>
              </a:rPr>
              <a:t>的中西对比</a:t>
            </a:r>
            <a:r>
              <a:rPr lang="en-US" altLang="zh-CN" sz="3200" b="1">
                <a:solidFill>
                  <a:srgbClr val="FF0000"/>
                </a:solidFill>
                <a:latin typeface="黑体" panose="02010609060101010101" charset="-122"/>
                <a:ea typeface="黑体" panose="02010609060101010101" charset="-122"/>
                <a:cs typeface="黑体" panose="02010609060101010101" charset="-122"/>
                <a:sym typeface="+mn-ea"/>
              </a:rPr>
              <a:t> </a:t>
            </a:r>
            <a:endParaRPr lang="en-US" altLang="zh-CN" sz="3200" b="1">
              <a:solidFill>
                <a:srgbClr val="FF0000"/>
              </a:solidFill>
              <a:latin typeface="黑体" panose="02010609060101010101" charset="-122"/>
              <a:ea typeface="黑体" panose="02010609060101010101" charset="-122"/>
              <a:cs typeface="黑体" panose="02010609060101010101" charset="-122"/>
              <a:sym typeface="+mn-ea"/>
            </a:endParaRPr>
          </a:p>
        </p:txBody>
      </p:sp>
      <p:pic>
        <p:nvPicPr>
          <p:cNvPr id="13315" name="图片 8"/>
          <p:cNvPicPr>
            <a:picLocks noChangeAspect="1"/>
          </p:cNvPicPr>
          <p:nvPr>
            <p:custDataLst>
              <p:tags r:id="rId1"/>
            </p:custDataLst>
          </p:nvPr>
        </p:nvPicPr>
        <p:blipFill>
          <a:blip r:embed="rId2">
            <a:clrChange>
              <a:clrFrom>
                <a:srgbClr val="FFFFFF"/>
              </a:clrFrom>
              <a:clrTo>
                <a:srgbClr val="FFFFFF">
                  <a:alpha val="0"/>
                </a:srgbClr>
              </a:clrTo>
            </a:clrChange>
            <a:biLevel thresh="50000"/>
          </a:blip>
          <a:stretch>
            <a:fillRect/>
          </a:stretch>
        </p:blipFill>
        <p:spPr>
          <a:xfrm>
            <a:off x="1172528" y="681673"/>
            <a:ext cx="1179512" cy="1178772"/>
          </a:xfrm>
          <a:prstGeom prst="rect">
            <a:avLst/>
          </a:prstGeom>
          <a:noFill/>
          <a:ln w="9525">
            <a:noFill/>
          </a:ln>
        </p:spPr>
      </p:pic>
      <p:sp>
        <p:nvSpPr>
          <p:cNvPr id="10" name="文本框 9"/>
          <p:cNvSpPr txBox="1"/>
          <p:nvPr>
            <p:custDataLst>
              <p:tags r:id="rId3"/>
            </p:custDataLst>
          </p:nvPr>
        </p:nvSpPr>
        <p:spPr>
          <a:xfrm>
            <a:off x="1460846" y="899172"/>
            <a:ext cx="602876" cy="591820"/>
          </a:xfrm>
          <a:prstGeom prst="rect">
            <a:avLst/>
          </a:prstGeom>
          <a:noFill/>
        </p:spPr>
        <p:txBody>
          <a:bodyPr wrap="square" rtlCol="0">
            <a:spAutoFit/>
          </a:bodyPr>
          <a:lstStyle/>
          <a:p>
            <a:pPr algn="ctr" fontAlgn="auto">
              <a:lnSpc>
                <a:spcPct val="90000"/>
              </a:lnSpc>
            </a:pPr>
            <a:r>
              <a:rPr lang="zh-CN" altLang="en-US" sz="3615" b="1" noProof="1">
                <a:solidFill>
                  <a:srgbClr val="FF0000"/>
                </a:solidFill>
                <a:latin typeface="微软雅黑" panose="020B0503020204020204" charset="-122"/>
                <a:ea typeface="微软雅黑" panose="020B0503020204020204" charset="-122"/>
                <a:cs typeface="微软雅黑" panose="020B0503020204020204" charset="-122"/>
              </a:rPr>
              <a:t>肆</a:t>
            </a:r>
            <a:endParaRPr lang="zh-CN" altLang="en-US" sz="3615" b="1" noProof="1">
              <a:solidFill>
                <a:srgbClr val="FF0000"/>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113665" y="285115"/>
          <a:ext cx="11881485" cy="5848350"/>
        </p:xfrm>
        <a:graphic>
          <a:graphicData uri="http://schemas.openxmlformats.org/drawingml/2006/table">
            <a:tbl>
              <a:tblPr/>
              <a:tblGrid>
                <a:gridCol w="729615"/>
                <a:gridCol w="5759450"/>
                <a:gridCol w="5392420"/>
              </a:tblGrid>
              <a:tr h="813435">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时期</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中国</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zh-CN" altLang="en-US" sz="2400" b="1">
                          <a:latin typeface="仿宋" panose="02010609060101010101" charset="-122"/>
                          <a:ea typeface="仿宋" panose="02010609060101010101" charset="-122"/>
                          <a:cs typeface="宋体" panose="02010600030101010101" pitchFamily="2" charset="-122"/>
                        </a:rPr>
                        <a:t>西方</a:t>
                      </a:r>
                      <a:endParaRPr lang="zh-CN"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034915">
                <a:tc>
                  <a:txBody>
                    <a:bodyPr wrap="square"/>
                    <a:lstStyle/>
                    <a:p>
                      <a:pPr indent="0" algn="ctr">
                        <a:buNone/>
                      </a:pPr>
                      <a:r>
                        <a:rPr lang="en-US" sz="2400" b="1">
                          <a:latin typeface="仿宋" panose="02010609060101010101" charset="-122"/>
                          <a:ea typeface="仿宋" panose="02010609060101010101" charset="-122"/>
                          <a:cs typeface="仿宋" panose="02010609060101010101" charset="-122"/>
                        </a:rPr>
                        <a:t>  </a:t>
                      </a:r>
                      <a:endParaRPr lang="en-US" sz="2400" b="1">
                        <a:latin typeface="仿宋" panose="02010609060101010101" charset="-122"/>
                        <a:ea typeface="仿宋" panose="02010609060101010101" charset="-122"/>
                        <a:cs typeface="仿宋" panose="02010609060101010101" charset="-122"/>
                      </a:endParaRPr>
                    </a:p>
                    <a:p>
                      <a:pPr indent="0" algn="ctr">
                        <a:buNone/>
                      </a:pPr>
                      <a:endParaRPr lang="en-US" altLang="en-US" sz="2400" b="1">
                        <a:latin typeface="仿宋" panose="02010609060101010101" charset="-122"/>
                        <a:ea typeface="仿宋" panose="02010609060101010101" charset="-122"/>
                        <a:cs typeface="仿宋" panose="02010609060101010101" charset="-122"/>
                      </a:endParaRPr>
                    </a:p>
                    <a:p>
                      <a:pPr indent="0" algn="ctr">
                        <a:buNone/>
                      </a:pPr>
                      <a:endParaRPr lang="en-US" altLang="en-US" sz="2400" b="1">
                        <a:latin typeface="仿宋" panose="02010609060101010101" charset="-122"/>
                        <a:ea typeface="仿宋" panose="02010609060101010101" charset="-122"/>
                        <a:cs typeface="仿宋" panose="02010609060101010101" charset="-122"/>
                      </a:endParaRPr>
                    </a:p>
                    <a:p>
                      <a:pPr indent="0" algn="ctr">
                        <a:buNone/>
                      </a:pPr>
                      <a:endParaRPr lang="en-US" altLang="en-US" sz="2400" b="1">
                        <a:latin typeface="仿宋" panose="02010609060101010101" charset="-122"/>
                        <a:ea typeface="仿宋" panose="02010609060101010101" charset="-122"/>
                        <a:cs typeface="仿宋" panose="02010609060101010101" charset="-122"/>
                      </a:endParaRPr>
                    </a:p>
                    <a:p>
                      <a:pPr indent="0" algn="ctr">
                        <a:buNone/>
                      </a:pPr>
                      <a:r>
                        <a:rPr lang="zh-CN" altLang="en-US" sz="2400" b="1">
                          <a:latin typeface="仿宋" panose="02010609060101010101" charset="-122"/>
                          <a:ea typeface="仿宋" panose="02010609060101010101" charset="-122"/>
                          <a:cs typeface="仿宋" panose="02010609060101010101" charset="-122"/>
                        </a:rPr>
                        <a:t>秦汉</a:t>
                      </a:r>
                      <a:r>
                        <a:rPr lang="en-US" sz="2400" b="1">
                          <a:latin typeface="仿宋" panose="02010609060101010101" charset="-122"/>
                          <a:ea typeface="仿宋" panose="02010609060101010101" charset="-122"/>
                          <a:cs typeface="仿宋" panose="02010609060101010101" charset="-122"/>
                        </a:rPr>
                        <a:t>时期 </a:t>
                      </a:r>
                      <a:endParaRPr lang="en-US" altLang="en-US"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978535" y="1351915"/>
            <a:ext cx="5606415" cy="4150360"/>
          </a:xfrm>
          <a:prstGeom prst="rect">
            <a:avLst/>
          </a:prstGeom>
          <a:noFill/>
        </p:spPr>
        <p:txBody>
          <a:bodyPr wrap="square" rtlCol="0" anchor="t">
            <a:spAutoFit/>
          </a:bodyPr>
          <a:lstStyle/>
          <a:p>
            <a:pPr indent="0" algn="l" fontAlgn="auto">
              <a:lnSpc>
                <a:spcPct val="110000"/>
              </a:lnSpc>
            </a:pPr>
            <a:r>
              <a:rPr sz="2400" b="1">
                <a:solidFill>
                  <a:srgbClr val="FF0000"/>
                </a:solidFill>
                <a:latin typeface="等线" panose="02010600030101010101" charset="-122"/>
                <a:ea typeface="等线" panose="02010600030101010101" charset="-122"/>
                <a:cs typeface="等线" panose="02010600030101010101" charset="-122"/>
                <a:sym typeface="+mn-ea"/>
              </a:rPr>
              <a:t>总体特征：封建社会的统一和初步发展的时期（古代中华文明的形成和发展时期）</a:t>
            </a:r>
            <a:endParaRPr sz="24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400" b="1">
                <a:solidFill>
                  <a:srgbClr val="FF0000"/>
                </a:solidFill>
                <a:latin typeface="等线" panose="02010600030101010101" charset="-122"/>
                <a:ea typeface="等线" panose="02010600030101010101" charset="-122"/>
                <a:cs typeface="等线" panose="02010600030101010101" charset="-122"/>
                <a:sym typeface="+mn-ea"/>
              </a:rPr>
              <a:t>1.政治：建立和巩固了专制主义中央集权制度。</a:t>
            </a:r>
            <a:endParaRPr sz="24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400" b="1">
                <a:solidFill>
                  <a:srgbClr val="FF0000"/>
                </a:solidFill>
                <a:latin typeface="等线" panose="02010600030101010101" charset="-122"/>
                <a:ea typeface="等线" panose="02010600030101010101" charset="-122"/>
                <a:cs typeface="等线" panose="02010600030101010101" charset="-122"/>
                <a:sym typeface="+mn-ea"/>
              </a:rPr>
              <a:t>2.经济：精耕细作的小农经济初步发展。</a:t>
            </a:r>
            <a:endParaRPr sz="24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400" b="1">
                <a:solidFill>
                  <a:srgbClr val="FF0000"/>
                </a:solidFill>
                <a:latin typeface="等线" panose="02010600030101010101" charset="-122"/>
                <a:ea typeface="等线" panose="02010600030101010101" charset="-122"/>
                <a:cs typeface="等线" panose="02010600030101010101" charset="-122"/>
                <a:sym typeface="+mn-ea"/>
              </a:rPr>
              <a:t>3.思想：统治者加强了思想控制，秦始皇“焚书坑儒”；汉武帝“罢黜百家、独尊儒术”，从此确立了儒家思想在中国传统文化中的主流地位。</a:t>
            </a:r>
            <a:endParaRPr sz="2400" b="1">
              <a:solidFill>
                <a:srgbClr val="FF0000"/>
              </a:solidFill>
              <a:latin typeface="等线" panose="02010600030101010101" charset="-122"/>
              <a:ea typeface="等线" panose="02010600030101010101" charset="-122"/>
              <a:cs typeface="等线" panose="02010600030101010101" charset="-122"/>
              <a:sym typeface="+mn-ea"/>
            </a:endParaRPr>
          </a:p>
        </p:txBody>
      </p:sp>
      <p:sp>
        <p:nvSpPr>
          <p:cNvPr id="6" name="文本框 5"/>
          <p:cNvSpPr txBox="1"/>
          <p:nvPr/>
        </p:nvSpPr>
        <p:spPr>
          <a:xfrm>
            <a:off x="6737985" y="1351915"/>
            <a:ext cx="5157470" cy="4154170"/>
          </a:xfrm>
          <a:prstGeom prst="rect">
            <a:avLst/>
          </a:prstGeom>
          <a:noFill/>
        </p:spPr>
        <p:txBody>
          <a:bodyPr wrap="square" rtlCol="0" anchor="t">
            <a:spAutoFit/>
          </a:bodyPr>
          <a:lstStyle/>
          <a:p>
            <a:pPr indent="0" algn="l" fontAlgn="auto">
              <a:lnSpc>
                <a:spcPct val="100000"/>
              </a:lnSpc>
            </a:pPr>
            <a:r>
              <a:rPr lang="en-US" sz="2400" b="1">
                <a:sym typeface="+mn-ea"/>
              </a:rPr>
              <a:t>前2世纪，大月氏人建立贵霜帝国</a:t>
            </a:r>
            <a:endParaRPr lang="en-US" sz="2400" b="1">
              <a:sym typeface="+mn-ea"/>
            </a:endParaRPr>
          </a:p>
          <a:p>
            <a:pPr indent="0" algn="l" fontAlgn="auto">
              <a:lnSpc>
                <a:spcPct val="100000"/>
              </a:lnSpc>
            </a:pPr>
            <a:endParaRPr lang="en-US" sz="2400" b="1">
              <a:sym typeface="+mn-ea"/>
            </a:endParaRPr>
          </a:p>
          <a:p>
            <a:pPr indent="0" algn="l" fontAlgn="auto">
              <a:lnSpc>
                <a:spcPct val="100000"/>
              </a:lnSpc>
            </a:pPr>
            <a:r>
              <a:rPr lang="en-US" sz="2400" b="1">
                <a:sym typeface="+mn-ea"/>
              </a:rPr>
              <a:t>前1世纪，凯撒制定《儒略历》</a:t>
            </a:r>
            <a:endParaRPr lang="en-US" sz="2400" b="1">
              <a:sym typeface="+mn-ea"/>
            </a:endParaRPr>
          </a:p>
          <a:p>
            <a:pPr indent="0" algn="l" fontAlgn="auto">
              <a:lnSpc>
                <a:spcPct val="100000"/>
              </a:lnSpc>
            </a:pPr>
            <a:endParaRPr lang="en-US" sz="2400" b="1">
              <a:sym typeface="+mn-ea"/>
            </a:endParaRPr>
          </a:p>
          <a:p>
            <a:pPr indent="0" algn="l" fontAlgn="auto">
              <a:lnSpc>
                <a:spcPct val="100000"/>
              </a:lnSpc>
            </a:pPr>
            <a:r>
              <a:rPr lang="en-US" sz="2400" b="1">
                <a:sym typeface="+mn-ea"/>
              </a:rPr>
              <a:t>前1世纪末，屋大维建立元首制</a:t>
            </a:r>
            <a:endParaRPr lang="en-US" sz="2400" b="1">
              <a:sym typeface="+mn-ea"/>
            </a:endParaRPr>
          </a:p>
          <a:p>
            <a:pPr indent="0" algn="l" fontAlgn="auto">
              <a:lnSpc>
                <a:spcPct val="100000"/>
              </a:lnSpc>
            </a:pPr>
            <a:endParaRPr lang="en-US" sz="2400" b="1">
              <a:sym typeface="+mn-ea"/>
            </a:endParaRPr>
          </a:p>
          <a:p>
            <a:pPr indent="0" algn="l" fontAlgn="auto">
              <a:lnSpc>
                <a:spcPct val="100000"/>
              </a:lnSpc>
            </a:pPr>
            <a:r>
              <a:rPr lang="en-US" sz="2400" b="1">
                <a:sym typeface="+mn-ea"/>
              </a:rPr>
              <a:t>1世纪，基督教创立</a:t>
            </a:r>
            <a:endParaRPr lang="en-US" sz="2400" b="1">
              <a:sym typeface="+mn-ea"/>
            </a:endParaRPr>
          </a:p>
          <a:p>
            <a:pPr indent="0" algn="l" fontAlgn="auto">
              <a:lnSpc>
                <a:spcPct val="100000"/>
              </a:lnSpc>
            </a:pPr>
            <a:endParaRPr lang="en-US" sz="2400" b="1">
              <a:sym typeface="+mn-ea"/>
            </a:endParaRPr>
          </a:p>
          <a:p>
            <a:pPr indent="0" algn="l" fontAlgn="auto">
              <a:lnSpc>
                <a:spcPct val="100000"/>
              </a:lnSpc>
            </a:pPr>
            <a:r>
              <a:rPr lang="en-US" sz="2400" b="1">
                <a:sym typeface="+mn-ea"/>
              </a:rPr>
              <a:t>1-2世纪，罗马帝国空前繁荣</a:t>
            </a:r>
            <a:endParaRPr lang="en-US" sz="2400" b="1">
              <a:sym typeface="+mn-ea"/>
            </a:endParaRPr>
          </a:p>
          <a:p>
            <a:pPr indent="0" algn="l" fontAlgn="auto">
              <a:lnSpc>
                <a:spcPct val="100000"/>
              </a:lnSpc>
            </a:pPr>
            <a:endParaRPr lang="en-US" sz="2400" b="1">
              <a:sym typeface="+mn-ea"/>
            </a:endParaRPr>
          </a:p>
          <a:p>
            <a:pPr indent="0" algn="l" fontAlgn="auto">
              <a:lnSpc>
                <a:spcPct val="100000"/>
              </a:lnSpc>
            </a:pPr>
            <a:r>
              <a:rPr lang="en-US" sz="2400" b="1">
                <a:sym typeface="+mn-ea"/>
              </a:rPr>
              <a:t>2世纪，罗马商人到达洛阳</a:t>
            </a:r>
            <a:endParaRPr lang="en-US" sz="2400" b="1">
              <a:sym typeface="+mn-ea"/>
            </a:endParaRPr>
          </a:p>
        </p:txBody>
      </p:sp>
      <p:sp>
        <p:nvSpPr>
          <p:cNvPr id="7" name="文本框 6"/>
          <p:cNvSpPr txBox="1"/>
          <p:nvPr/>
        </p:nvSpPr>
        <p:spPr>
          <a:xfrm>
            <a:off x="0" y="6354445"/>
            <a:ext cx="12192000" cy="503555"/>
          </a:xfrm>
          <a:prstGeom prst="rect">
            <a:avLst/>
          </a:prstGeom>
          <a:solidFill>
            <a:sysClr val="windowText" lastClr="000000"/>
          </a:solidFill>
        </p:spPr>
        <p:txBody>
          <a:bodyPr wrap="square" rtlCol="0">
            <a:noAutofit/>
          </a:bodyPr>
          <a:lstStyle/>
          <a:p>
            <a:r>
              <a:rPr lang="en-US" altLang="zh-CN">
                <a:solidFill>
                  <a:schemeClr val="bg1"/>
                </a:solidFill>
              </a:rPr>
              <a:t>                                                           </a:t>
            </a:r>
            <a:r>
              <a:rPr lang="zh-CN" sz="2400">
                <a:solidFill>
                  <a:schemeClr val="bg1"/>
                </a:solidFill>
              </a:rPr>
              <a:t>聚焦</a:t>
            </a:r>
            <a:r>
              <a:rPr lang="zh-CN" altLang="en-US" sz="2400">
                <a:solidFill>
                  <a:schemeClr val="bg1"/>
                </a:solidFill>
              </a:rPr>
              <a:t>看</a:t>
            </a:r>
            <a:r>
              <a:rPr lang="en-US" altLang="zh-CN" sz="2400">
                <a:solidFill>
                  <a:schemeClr val="bg1"/>
                </a:solidFill>
              </a:rPr>
              <a:t>——</a:t>
            </a:r>
            <a:r>
              <a:rPr lang="zh-CN" altLang="en-US" sz="2400">
                <a:solidFill>
                  <a:schemeClr val="bg1"/>
                </a:solidFill>
              </a:rPr>
              <a:t>秦汉时期的中西对比</a:t>
            </a:r>
            <a:endParaRPr lang="en-US" altLang="zh-CN" sz="2400">
              <a:solidFill>
                <a:schemeClr val="bg1"/>
              </a:solidFill>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113665" y="285115"/>
          <a:ext cx="11881485" cy="5848350"/>
        </p:xfrm>
        <a:graphic>
          <a:graphicData uri="http://schemas.openxmlformats.org/drawingml/2006/table">
            <a:tbl>
              <a:tblPr/>
              <a:tblGrid>
                <a:gridCol w="756920"/>
                <a:gridCol w="5732145"/>
                <a:gridCol w="5392420"/>
              </a:tblGrid>
              <a:tr h="813435">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时期</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中国</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zh-CN" altLang="en-US" sz="2400" b="1">
                          <a:latin typeface="仿宋" panose="02010609060101010101" charset="-122"/>
                          <a:ea typeface="仿宋" panose="02010609060101010101" charset="-122"/>
                          <a:cs typeface="宋体" panose="02010600030101010101" pitchFamily="2" charset="-122"/>
                        </a:rPr>
                        <a:t>西方</a:t>
                      </a:r>
                      <a:endParaRPr lang="zh-CN"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034915">
                <a:tc>
                  <a:txBody>
                    <a:bodyPr wrap="square"/>
                    <a:lstStyle/>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魏</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晋</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南</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北</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朝</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时</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期</a:t>
                      </a:r>
                      <a:endParaRPr sz="2400" b="1">
                        <a:latin typeface="仿宋" panose="02010609060101010101" charset="-122"/>
                        <a:ea typeface="仿宋" panose="02010609060101010101" charset="-122"/>
                        <a:cs typeface="仿宋" panose="02010609060101010101" charset="-122"/>
                      </a:endParaRPr>
                    </a:p>
                    <a:p>
                      <a:pPr indent="0" algn="ctr">
                        <a:buNone/>
                      </a:pPr>
                      <a:endParaRPr lang="en-US" altLang="en-US"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978535" y="1351915"/>
            <a:ext cx="5606415" cy="4556125"/>
          </a:xfrm>
          <a:prstGeom prst="rect">
            <a:avLst/>
          </a:prstGeom>
          <a:noFill/>
        </p:spPr>
        <p:txBody>
          <a:bodyPr wrap="square" rtlCol="0" anchor="t">
            <a:spAutoFit/>
          </a:bodyPr>
          <a:lstStyle/>
          <a:p>
            <a:pPr indent="0" algn="l" fontAlgn="auto">
              <a:lnSpc>
                <a:spcPct val="110000"/>
              </a:lnSpc>
            </a:pPr>
            <a:r>
              <a:rPr sz="2400" b="1">
                <a:solidFill>
                  <a:srgbClr val="FF0000"/>
                </a:solidFill>
                <a:latin typeface="等线" panose="02010600030101010101" charset="-122"/>
                <a:ea typeface="等线" panose="02010600030101010101" charset="-122"/>
                <a:cs typeface="等线" panose="02010600030101010101" charset="-122"/>
                <a:sym typeface="+mn-ea"/>
              </a:rPr>
              <a:t>总体特征：国家分裂，民族政权并立，民族大融合。</a:t>
            </a:r>
            <a:endParaRPr sz="24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400" b="1">
                <a:solidFill>
                  <a:srgbClr val="7030A0"/>
                </a:solidFill>
                <a:latin typeface="等线" panose="02010600030101010101" charset="-122"/>
                <a:ea typeface="等线" panose="02010600030101010101" charset="-122"/>
                <a:cs typeface="等线" panose="02010600030101010101" charset="-122"/>
                <a:sym typeface="+mn-ea"/>
              </a:rPr>
              <a:t>1.政治：国家分裂，政权更替频繁，北方战乱频繁，南方相对安定。（古代中华文明的曲折发展时期）</a:t>
            </a:r>
            <a:endParaRPr sz="2400" b="1">
              <a:solidFill>
                <a:srgbClr val="7030A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400" b="1">
                <a:solidFill>
                  <a:srgbClr val="7030A0"/>
                </a:solidFill>
                <a:latin typeface="等线" panose="02010600030101010101" charset="-122"/>
                <a:ea typeface="等线" panose="02010600030101010101" charset="-122"/>
                <a:cs typeface="等线" panose="02010600030101010101" charset="-122"/>
                <a:sym typeface="+mn-ea"/>
              </a:rPr>
              <a:t>2.经济：北方经济发展缓慢，江南地区得到开发，士族庄园经济和寺院经济占有重要地位，商品经济水平较低，各民族经济交流加强。</a:t>
            </a:r>
            <a:endParaRPr sz="2400" b="1">
              <a:solidFill>
                <a:srgbClr val="7030A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400" b="1">
                <a:solidFill>
                  <a:srgbClr val="7030A0"/>
                </a:solidFill>
                <a:latin typeface="等线" panose="02010600030101010101" charset="-122"/>
                <a:ea typeface="等线" panose="02010600030101010101" charset="-122"/>
                <a:cs typeface="等线" panose="02010600030101010101" charset="-122"/>
                <a:sym typeface="+mn-ea"/>
              </a:rPr>
              <a:t>3.思想：佛教、道教兴盛，儒学的发展出现了危机。</a:t>
            </a:r>
            <a:endParaRPr sz="2400" b="1">
              <a:solidFill>
                <a:srgbClr val="7030A0"/>
              </a:solidFill>
              <a:latin typeface="等线" panose="02010600030101010101" charset="-122"/>
              <a:ea typeface="等线" panose="02010600030101010101" charset="-122"/>
              <a:cs typeface="等线" panose="02010600030101010101" charset="-122"/>
              <a:sym typeface="+mn-ea"/>
            </a:endParaRPr>
          </a:p>
        </p:txBody>
      </p:sp>
      <p:sp>
        <p:nvSpPr>
          <p:cNvPr id="6" name="文本框 5"/>
          <p:cNvSpPr txBox="1"/>
          <p:nvPr/>
        </p:nvSpPr>
        <p:spPr>
          <a:xfrm>
            <a:off x="6737985" y="1170940"/>
            <a:ext cx="5157470" cy="4554220"/>
          </a:xfrm>
          <a:prstGeom prst="rect">
            <a:avLst/>
          </a:prstGeom>
          <a:noFill/>
        </p:spPr>
        <p:txBody>
          <a:bodyPr wrap="square" rtlCol="0" anchor="t">
            <a:spAutoFit/>
          </a:bodyPr>
          <a:lstStyle/>
          <a:p>
            <a:pPr indent="0" algn="l" fontAlgn="auto">
              <a:lnSpc>
                <a:spcPct val="110000"/>
              </a:lnSpc>
            </a:pPr>
            <a:r>
              <a:rPr lang="en-US" sz="2200">
                <a:sym typeface="+mn-ea"/>
              </a:rPr>
              <a:t>1.476年，西罗马帝国灭亡，至1500年左右，西欧进入了“中世纪”其特征是：</a:t>
            </a:r>
            <a:endParaRPr lang="en-US" sz="2200">
              <a:sym typeface="+mn-ea"/>
            </a:endParaRPr>
          </a:p>
          <a:p>
            <a:pPr indent="0" algn="l" fontAlgn="auto">
              <a:lnSpc>
                <a:spcPct val="110000"/>
              </a:lnSpc>
            </a:pPr>
            <a:r>
              <a:rPr lang="en-US" sz="2200">
                <a:latin typeface="仿宋" panose="02010609060101010101" charset="-122"/>
                <a:ea typeface="仿宋" panose="02010609060101010101" charset="-122"/>
                <a:cs typeface="仿宋" panose="02010609060101010101" charset="-122"/>
                <a:sym typeface="+mn-ea"/>
              </a:rPr>
              <a:t>（1</a:t>
            </a:r>
            <a:r>
              <a:rPr lang="zh-CN" altLang="en-US" sz="2200">
                <a:latin typeface="仿宋" panose="02010609060101010101" charset="-122"/>
                <a:ea typeface="仿宋" panose="02010609060101010101" charset="-122"/>
                <a:cs typeface="仿宋" panose="02010609060101010101" charset="-122"/>
                <a:sym typeface="+mn-ea"/>
              </a:rPr>
              <a:t>）</a:t>
            </a:r>
            <a:r>
              <a:rPr lang="en-US" sz="2200">
                <a:latin typeface="仿宋" panose="02010609060101010101" charset="-122"/>
                <a:ea typeface="仿宋" panose="02010609060101010101" charset="-122"/>
                <a:cs typeface="仿宋" panose="02010609060101010101" charset="-122"/>
                <a:sym typeface="+mn-ea"/>
              </a:rPr>
              <a:t>政治：封建割据严重，王权衰落，天主教势力空前强大，罗马教皇确立了对西欧的大一统神权统治；教权高于王权。</a:t>
            </a:r>
            <a:endParaRPr lang="en-US" sz="2200">
              <a:latin typeface="仿宋" panose="02010609060101010101" charset="-122"/>
              <a:ea typeface="仿宋" panose="02010609060101010101" charset="-122"/>
              <a:cs typeface="仿宋" panose="02010609060101010101" charset="-122"/>
              <a:sym typeface="+mn-ea"/>
            </a:endParaRPr>
          </a:p>
          <a:p>
            <a:pPr indent="0" algn="l" fontAlgn="auto">
              <a:lnSpc>
                <a:spcPct val="110000"/>
              </a:lnSpc>
            </a:pPr>
            <a:r>
              <a:rPr lang="en-US" sz="2200">
                <a:latin typeface="仿宋" panose="02010609060101010101" charset="-122"/>
                <a:ea typeface="仿宋" panose="02010609060101010101" charset="-122"/>
                <a:cs typeface="仿宋" panose="02010609060101010101" charset="-122"/>
                <a:sym typeface="+mn-ea"/>
              </a:rPr>
              <a:t>（2）经济：主要是封建制的庄园式自然经济。</a:t>
            </a:r>
            <a:endParaRPr lang="en-US" sz="2200">
              <a:latin typeface="仿宋" panose="02010609060101010101" charset="-122"/>
              <a:ea typeface="仿宋" panose="02010609060101010101" charset="-122"/>
              <a:cs typeface="仿宋" panose="02010609060101010101" charset="-122"/>
              <a:sym typeface="+mn-ea"/>
            </a:endParaRPr>
          </a:p>
          <a:p>
            <a:pPr indent="0" algn="l" fontAlgn="auto">
              <a:lnSpc>
                <a:spcPct val="110000"/>
              </a:lnSpc>
            </a:pPr>
            <a:r>
              <a:rPr lang="en-US" sz="2200">
                <a:latin typeface="仿宋" panose="02010609060101010101" charset="-122"/>
                <a:ea typeface="仿宋" panose="02010609060101010101" charset="-122"/>
                <a:cs typeface="仿宋" panose="02010609060101010101" charset="-122"/>
                <a:sym typeface="+mn-ea"/>
              </a:rPr>
              <a:t>（3）思想：有文化的人几乎都是教士，教会垄断了学校教育。</a:t>
            </a:r>
            <a:endParaRPr lang="en-US" sz="2200">
              <a:latin typeface="仿宋" panose="02010609060101010101" charset="-122"/>
              <a:ea typeface="仿宋" panose="02010609060101010101" charset="-122"/>
              <a:cs typeface="仿宋" panose="02010609060101010101" charset="-122"/>
              <a:sym typeface="+mn-ea"/>
            </a:endParaRPr>
          </a:p>
          <a:p>
            <a:pPr indent="0" algn="l" fontAlgn="auto">
              <a:lnSpc>
                <a:spcPct val="110000"/>
              </a:lnSpc>
            </a:pPr>
            <a:r>
              <a:rPr lang="en-US" sz="2200">
                <a:sym typeface="+mn-ea"/>
              </a:rPr>
              <a:t>2.公元6世纪东罗马帝国皇帝查士丁尼在执政期间，汇编了《查士丁尼民法大全》</a:t>
            </a:r>
            <a:endParaRPr lang="en-US" sz="2200">
              <a:sym typeface="+mn-ea"/>
            </a:endParaRPr>
          </a:p>
        </p:txBody>
      </p:sp>
      <p:sp>
        <p:nvSpPr>
          <p:cNvPr id="7" name="文本框 6"/>
          <p:cNvSpPr txBox="1"/>
          <p:nvPr/>
        </p:nvSpPr>
        <p:spPr>
          <a:xfrm>
            <a:off x="0" y="6354445"/>
            <a:ext cx="12192000" cy="503555"/>
          </a:xfrm>
          <a:prstGeom prst="rect">
            <a:avLst/>
          </a:prstGeom>
          <a:solidFill>
            <a:sysClr val="windowText" lastClr="000000"/>
          </a:solidFill>
        </p:spPr>
        <p:txBody>
          <a:bodyPr wrap="square" rtlCol="0">
            <a:noAutofit/>
          </a:bodyPr>
          <a:lstStyle/>
          <a:p>
            <a:r>
              <a:rPr lang="en-US" altLang="zh-CN">
                <a:solidFill>
                  <a:schemeClr val="bg1"/>
                </a:solidFill>
              </a:rPr>
              <a:t>                                                           </a:t>
            </a:r>
            <a:r>
              <a:rPr lang="zh-CN" sz="2400">
                <a:solidFill>
                  <a:schemeClr val="bg1"/>
                </a:solidFill>
              </a:rPr>
              <a:t>聚焦</a:t>
            </a:r>
            <a:r>
              <a:rPr lang="zh-CN" altLang="en-US" sz="2400">
                <a:solidFill>
                  <a:schemeClr val="bg1"/>
                </a:solidFill>
              </a:rPr>
              <a:t>看</a:t>
            </a:r>
            <a:r>
              <a:rPr lang="en-US" altLang="zh-CN" sz="2400">
                <a:solidFill>
                  <a:schemeClr val="bg1"/>
                </a:solidFill>
              </a:rPr>
              <a:t>——</a:t>
            </a:r>
            <a:r>
              <a:rPr lang="zh-CN" altLang="en-US" sz="2400">
                <a:solidFill>
                  <a:schemeClr val="bg1"/>
                </a:solidFill>
              </a:rPr>
              <a:t>魏晋南北朝时期的中西对比</a:t>
            </a:r>
            <a:endParaRPr lang="en-US" altLang="zh-CN" sz="2400">
              <a:solidFill>
                <a:schemeClr val="bg1"/>
              </a:solidFill>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113665" y="285115"/>
          <a:ext cx="11881485" cy="5956935"/>
        </p:xfrm>
        <a:graphic>
          <a:graphicData uri="http://schemas.openxmlformats.org/drawingml/2006/table">
            <a:tbl>
              <a:tblPr/>
              <a:tblGrid>
                <a:gridCol w="756920"/>
                <a:gridCol w="5885815"/>
                <a:gridCol w="5238750"/>
              </a:tblGrid>
              <a:tr h="577850">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时期</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中国</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zh-CN" altLang="en-US" sz="2400" b="1">
                          <a:latin typeface="仿宋" panose="02010609060101010101" charset="-122"/>
                          <a:ea typeface="仿宋" panose="02010609060101010101" charset="-122"/>
                          <a:cs typeface="宋体" panose="02010600030101010101" pitchFamily="2" charset="-122"/>
                        </a:rPr>
                        <a:t>西方</a:t>
                      </a:r>
                      <a:endParaRPr lang="zh-CN"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79085">
                <a:tc>
                  <a:txBody>
                    <a:bodyPr wrap="square"/>
                    <a:lstStyle/>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隋</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唐</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时</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期</a:t>
                      </a: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lang="en-US" altLang="en-US"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915035" y="875665"/>
            <a:ext cx="5822950" cy="5297805"/>
          </a:xfrm>
          <a:prstGeom prst="rect">
            <a:avLst/>
          </a:prstGeom>
          <a:noFill/>
        </p:spPr>
        <p:txBody>
          <a:bodyPr wrap="square" rtlCol="0" anchor="t">
            <a:spAutoFit/>
          </a:bodyPr>
          <a:lstStyle/>
          <a:p>
            <a:pPr indent="0" algn="l" fontAlgn="auto">
              <a:lnSpc>
                <a:spcPct val="110000"/>
              </a:lnSpc>
            </a:pPr>
            <a:r>
              <a:rPr sz="2200" b="1">
                <a:solidFill>
                  <a:srgbClr val="FF0000"/>
                </a:solidFill>
                <a:latin typeface="等线" panose="02010600030101010101" charset="-122"/>
                <a:ea typeface="等线" panose="02010600030101010101" charset="-122"/>
                <a:cs typeface="等线" panose="02010600030101010101" charset="-122"/>
                <a:sym typeface="+mn-ea"/>
              </a:rPr>
              <a:t>总体特征：封建社会的繁荣时期。政治统一、经济发展、文化繁荣，中外交流频繁。（古代中华文明的鼎盛时期）</a:t>
            </a:r>
            <a:endParaRPr sz="22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1D41D5"/>
                </a:solidFill>
                <a:latin typeface="等线" panose="02010600030101010101" charset="-122"/>
                <a:ea typeface="等线" panose="02010600030101010101" charset="-122"/>
                <a:cs typeface="等线" panose="02010600030101010101" charset="-122"/>
                <a:sym typeface="+mn-ea"/>
              </a:rPr>
              <a:t>1.政治：国家统一、政治清明，创立了科举制和三省六部制，专制主义中央集权制度走向成熟。但是安史之乱后形成藩镇割据的局面，中央集权制遭到破坏。</a:t>
            </a:r>
            <a:endParaRPr sz="2200" b="1">
              <a:solidFill>
                <a:srgbClr val="1D41D5"/>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1D41D5"/>
                </a:solidFill>
                <a:latin typeface="等线" panose="02010600030101010101" charset="-122"/>
                <a:ea typeface="等线" panose="02010600030101010101" charset="-122"/>
                <a:cs typeface="等线" panose="02010600030101010101" charset="-122"/>
                <a:sym typeface="+mn-ea"/>
              </a:rPr>
              <a:t>2.经济：中国古代经济重心开始南移，农业不断发展，手工业发达，商业繁荣，对外贸易兴盛。</a:t>
            </a:r>
            <a:endParaRPr sz="2200" b="1">
              <a:solidFill>
                <a:srgbClr val="1D41D5"/>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1D41D5"/>
                </a:solidFill>
                <a:latin typeface="等线" panose="02010600030101010101" charset="-122"/>
                <a:ea typeface="等线" panose="02010600030101010101" charset="-122"/>
                <a:cs typeface="等线" panose="02010600030101010101" charset="-122"/>
                <a:sym typeface="+mn-ea"/>
              </a:rPr>
              <a:t>3.文化：唐朝时期的文化全面繁荣。如诗歌、绘画、书法等方面。</a:t>
            </a:r>
            <a:endParaRPr sz="2200" b="1">
              <a:solidFill>
                <a:srgbClr val="1D41D5"/>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1D41D5"/>
                </a:solidFill>
                <a:latin typeface="等线" panose="02010600030101010101" charset="-122"/>
                <a:ea typeface="等线" panose="02010600030101010101" charset="-122"/>
                <a:cs typeface="等线" panose="02010600030101010101" charset="-122"/>
                <a:sym typeface="+mn-ea"/>
              </a:rPr>
              <a:t>4.对外关系：唐朝实行对外开放政策，中外经济文化交流频繁。</a:t>
            </a:r>
            <a:endParaRPr sz="2200" b="1">
              <a:solidFill>
                <a:srgbClr val="1D41D5"/>
              </a:solidFill>
              <a:latin typeface="等线" panose="02010600030101010101" charset="-122"/>
              <a:ea typeface="等线" panose="02010600030101010101" charset="-122"/>
              <a:cs typeface="等线" panose="02010600030101010101" charset="-122"/>
              <a:sym typeface="+mn-ea"/>
            </a:endParaRPr>
          </a:p>
        </p:txBody>
      </p:sp>
      <p:sp>
        <p:nvSpPr>
          <p:cNvPr id="6" name="文本框 5"/>
          <p:cNvSpPr txBox="1"/>
          <p:nvPr/>
        </p:nvSpPr>
        <p:spPr>
          <a:xfrm>
            <a:off x="6737985" y="1170940"/>
            <a:ext cx="5157470" cy="4554220"/>
          </a:xfrm>
          <a:prstGeom prst="rect">
            <a:avLst/>
          </a:prstGeom>
          <a:noFill/>
        </p:spPr>
        <p:txBody>
          <a:bodyPr wrap="square" rtlCol="0" anchor="t">
            <a:spAutoFit/>
          </a:bodyPr>
          <a:lstStyle/>
          <a:p>
            <a:pPr indent="0" algn="l" fontAlgn="auto">
              <a:lnSpc>
                <a:spcPct val="110000"/>
              </a:lnSpc>
            </a:pPr>
            <a:r>
              <a:rPr lang="en-US" sz="2200">
                <a:sym typeface="+mn-ea"/>
              </a:rPr>
              <a:t>1.476年，西罗马帝国灭亡，至1500年左右，西欧进入了“中世纪”其特征是：</a:t>
            </a:r>
            <a:endParaRPr lang="en-US" sz="2200">
              <a:sym typeface="+mn-ea"/>
            </a:endParaRPr>
          </a:p>
          <a:p>
            <a:pPr indent="0" algn="l" fontAlgn="auto">
              <a:lnSpc>
                <a:spcPct val="110000"/>
              </a:lnSpc>
            </a:pPr>
            <a:r>
              <a:rPr lang="en-US" sz="2200">
                <a:latin typeface="仿宋" panose="02010609060101010101" charset="-122"/>
                <a:ea typeface="仿宋" panose="02010609060101010101" charset="-122"/>
                <a:cs typeface="仿宋" panose="02010609060101010101" charset="-122"/>
                <a:sym typeface="+mn-ea"/>
              </a:rPr>
              <a:t>（1</a:t>
            </a:r>
            <a:r>
              <a:rPr lang="zh-CN" altLang="en-US" sz="2200">
                <a:latin typeface="仿宋" panose="02010609060101010101" charset="-122"/>
                <a:ea typeface="仿宋" panose="02010609060101010101" charset="-122"/>
                <a:cs typeface="仿宋" panose="02010609060101010101" charset="-122"/>
                <a:sym typeface="+mn-ea"/>
              </a:rPr>
              <a:t>）</a:t>
            </a:r>
            <a:r>
              <a:rPr lang="en-US" sz="2200">
                <a:latin typeface="仿宋" panose="02010609060101010101" charset="-122"/>
                <a:ea typeface="仿宋" panose="02010609060101010101" charset="-122"/>
                <a:cs typeface="仿宋" panose="02010609060101010101" charset="-122"/>
                <a:sym typeface="+mn-ea"/>
              </a:rPr>
              <a:t>政治：封建割据严重，王权衰落，天主教势力空前强大，罗马教皇确立了对西欧的大一统神权统治；教权高于王权。</a:t>
            </a:r>
            <a:endParaRPr lang="en-US" sz="2200">
              <a:latin typeface="仿宋" panose="02010609060101010101" charset="-122"/>
              <a:ea typeface="仿宋" panose="02010609060101010101" charset="-122"/>
              <a:cs typeface="仿宋" panose="02010609060101010101" charset="-122"/>
              <a:sym typeface="+mn-ea"/>
            </a:endParaRPr>
          </a:p>
          <a:p>
            <a:pPr indent="0" algn="l" fontAlgn="auto">
              <a:lnSpc>
                <a:spcPct val="110000"/>
              </a:lnSpc>
            </a:pPr>
            <a:r>
              <a:rPr lang="en-US" sz="2200">
                <a:latin typeface="仿宋" panose="02010609060101010101" charset="-122"/>
                <a:ea typeface="仿宋" panose="02010609060101010101" charset="-122"/>
                <a:cs typeface="仿宋" panose="02010609060101010101" charset="-122"/>
                <a:sym typeface="+mn-ea"/>
              </a:rPr>
              <a:t>（2）经济：主要是封建制的庄园式自然经济。</a:t>
            </a:r>
            <a:endParaRPr lang="en-US" sz="2200">
              <a:latin typeface="仿宋" panose="02010609060101010101" charset="-122"/>
              <a:ea typeface="仿宋" panose="02010609060101010101" charset="-122"/>
              <a:cs typeface="仿宋" panose="02010609060101010101" charset="-122"/>
              <a:sym typeface="+mn-ea"/>
            </a:endParaRPr>
          </a:p>
          <a:p>
            <a:pPr indent="0" algn="l" fontAlgn="auto">
              <a:lnSpc>
                <a:spcPct val="110000"/>
              </a:lnSpc>
            </a:pPr>
            <a:r>
              <a:rPr lang="en-US" sz="2200">
                <a:latin typeface="仿宋" panose="02010609060101010101" charset="-122"/>
                <a:ea typeface="仿宋" panose="02010609060101010101" charset="-122"/>
                <a:cs typeface="仿宋" panose="02010609060101010101" charset="-122"/>
                <a:sym typeface="+mn-ea"/>
              </a:rPr>
              <a:t>（3）思想：有文化的人几乎都是教士，教会垄断了学校教育。</a:t>
            </a:r>
            <a:endParaRPr lang="en-US" sz="2200">
              <a:latin typeface="仿宋" panose="02010609060101010101" charset="-122"/>
              <a:ea typeface="仿宋" panose="02010609060101010101" charset="-122"/>
              <a:cs typeface="仿宋" panose="02010609060101010101" charset="-122"/>
              <a:sym typeface="+mn-ea"/>
            </a:endParaRPr>
          </a:p>
          <a:p>
            <a:pPr indent="0" algn="l" fontAlgn="auto">
              <a:lnSpc>
                <a:spcPct val="110000"/>
              </a:lnSpc>
            </a:pPr>
            <a:r>
              <a:rPr lang="en-US" sz="2200">
                <a:sym typeface="+mn-ea"/>
              </a:rPr>
              <a:t>2.公元6世纪东罗马帝国皇帝查士丁尼在执政期间，汇编了《查士丁尼民法大全》</a:t>
            </a:r>
            <a:endParaRPr lang="en-US" sz="2200">
              <a:sym typeface="+mn-ea"/>
            </a:endParaRPr>
          </a:p>
        </p:txBody>
      </p:sp>
      <p:sp>
        <p:nvSpPr>
          <p:cNvPr id="7" name="文本框 6"/>
          <p:cNvSpPr txBox="1"/>
          <p:nvPr/>
        </p:nvSpPr>
        <p:spPr>
          <a:xfrm>
            <a:off x="0" y="6354445"/>
            <a:ext cx="12192000" cy="503555"/>
          </a:xfrm>
          <a:prstGeom prst="rect">
            <a:avLst/>
          </a:prstGeom>
          <a:solidFill>
            <a:sysClr val="windowText" lastClr="000000"/>
          </a:solidFill>
        </p:spPr>
        <p:txBody>
          <a:bodyPr wrap="square" rtlCol="0">
            <a:noAutofit/>
          </a:bodyPr>
          <a:lstStyle/>
          <a:p>
            <a:r>
              <a:rPr lang="en-US" altLang="zh-CN">
                <a:solidFill>
                  <a:schemeClr val="bg1"/>
                </a:solidFill>
              </a:rPr>
              <a:t>                                                           </a:t>
            </a:r>
            <a:r>
              <a:rPr lang="zh-CN" sz="2400">
                <a:solidFill>
                  <a:schemeClr val="bg1"/>
                </a:solidFill>
              </a:rPr>
              <a:t>聚焦</a:t>
            </a:r>
            <a:r>
              <a:rPr lang="zh-CN" altLang="en-US" sz="2400">
                <a:solidFill>
                  <a:schemeClr val="bg1"/>
                </a:solidFill>
              </a:rPr>
              <a:t>看</a:t>
            </a:r>
            <a:r>
              <a:rPr lang="en-US" altLang="zh-CN" sz="2400">
                <a:solidFill>
                  <a:schemeClr val="bg1"/>
                </a:solidFill>
              </a:rPr>
              <a:t>——</a:t>
            </a:r>
            <a:r>
              <a:rPr lang="zh-CN" altLang="en-US" sz="2400">
                <a:solidFill>
                  <a:schemeClr val="bg1"/>
                </a:solidFill>
              </a:rPr>
              <a:t>隋唐时期的中西对比</a:t>
            </a:r>
            <a:endParaRPr lang="en-US" altLang="zh-CN" sz="2400">
              <a:solidFill>
                <a:schemeClr val="bg1"/>
              </a:solidFill>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113665" y="285115"/>
          <a:ext cx="11881485" cy="5956935"/>
        </p:xfrm>
        <a:graphic>
          <a:graphicData uri="http://schemas.openxmlformats.org/drawingml/2006/table">
            <a:tbl>
              <a:tblPr/>
              <a:tblGrid>
                <a:gridCol w="756920"/>
                <a:gridCol w="7117715"/>
                <a:gridCol w="4006850"/>
              </a:tblGrid>
              <a:tr h="577850">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时期</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中国</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zh-CN" altLang="en-US" sz="2400" b="1">
                          <a:latin typeface="仿宋" panose="02010609060101010101" charset="-122"/>
                          <a:ea typeface="仿宋" panose="02010609060101010101" charset="-122"/>
                          <a:cs typeface="宋体" panose="02010600030101010101" pitchFamily="2" charset="-122"/>
                        </a:rPr>
                        <a:t>西方</a:t>
                      </a:r>
                      <a:endParaRPr lang="zh-CN"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79085">
                <a:tc>
                  <a:txBody>
                    <a:bodyPr wrap="square"/>
                    <a:lstStyle/>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r>
                        <a:rPr lang="zh-CN" sz="2400" b="1">
                          <a:latin typeface="仿宋" panose="02010609060101010101" charset="-122"/>
                          <a:ea typeface="仿宋" panose="02010609060101010101" charset="-122"/>
                          <a:cs typeface="仿宋" panose="02010609060101010101" charset="-122"/>
                        </a:rPr>
                        <a:t>宋</a:t>
                      </a:r>
                      <a:endParaRPr lang="zh-CN" sz="2400" b="1">
                        <a:latin typeface="仿宋" panose="02010609060101010101" charset="-122"/>
                        <a:ea typeface="仿宋" panose="02010609060101010101" charset="-122"/>
                        <a:cs typeface="仿宋" panose="02010609060101010101" charset="-122"/>
                      </a:endParaRPr>
                    </a:p>
                    <a:p>
                      <a:pPr indent="0" algn="ctr">
                        <a:buNone/>
                      </a:pPr>
                      <a:r>
                        <a:rPr lang="zh-CN" sz="2400" b="1">
                          <a:latin typeface="仿宋" panose="02010609060101010101" charset="-122"/>
                          <a:ea typeface="仿宋" panose="02010609060101010101" charset="-122"/>
                          <a:cs typeface="仿宋" panose="02010609060101010101" charset="-122"/>
                        </a:rPr>
                        <a:t>元</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时</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期</a:t>
                      </a: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lang="en-US" altLang="en-US"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915035" y="875665"/>
            <a:ext cx="6909435" cy="5297805"/>
          </a:xfrm>
          <a:prstGeom prst="rect">
            <a:avLst/>
          </a:prstGeom>
          <a:noFill/>
        </p:spPr>
        <p:txBody>
          <a:bodyPr wrap="square" rtlCol="0" anchor="t">
            <a:spAutoFit/>
          </a:bodyPr>
          <a:lstStyle/>
          <a:p>
            <a:pPr indent="0" algn="l" fontAlgn="auto">
              <a:lnSpc>
                <a:spcPct val="110000"/>
              </a:lnSpc>
            </a:pPr>
            <a:r>
              <a:rPr sz="2200" b="1">
                <a:solidFill>
                  <a:srgbClr val="1D41D5"/>
                </a:solidFill>
                <a:latin typeface="等线" panose="02010600030101010101" charset="-122"/>
                <a:ea typeface="等线" panose="02010600030101010101" charset="-122"/>
                <a:cs typeface="等线" panose="02010600030101010101" charset="-122"/>
                <a:sym typeface="+mn-ea"/>
              </a:rPr>
              <a:t>总体特征：封建经济进一步发展,国家从分裂走向统一。（古代中华文明继续发展时期）</a:t>
            </a:r>
            <a:endParaRPr sz="2200" b="1">
              <a:solidFill>
                <a:srgbClr val="1D41D5"/>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FF0000"/>
                </a:solidFill>
                <a:latin typeface="等线" panose="02010600030101010101" charset="-122"/>
                <a:ea typeface="等线" panose="02010600030101010101" charset="-122"/>
                <a:cs typeface="等线" panose="02010600030101010101" charset="-122"/>
                <a:sym typeface="+mn-ea"/>
              </a:rPr>
              <a:t>1.政治：专制主义中央集权制度加强：北宋中央设二府三司，地方通过收精兵、削实权、制钱谷，来加强中央集权；中央集权取得了对地方分权斗争的绝对胜利。元朝中央实行中书一省制，地方实行行省制度，对中国产生了深远影响。台湾、西藏正式归中央管辖。</a:t>
            </a:r>
            <a:endParaRPr sz="22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FF0000"/>
                </a:solidFill>
                <a:latin typeface="等线" panose="02010600030101010101" charset="-122"/>
                <a:ea typeface="等线" panose="02010600030101010101" charset="-122"/>
                <a:cs typeface="等线" panose="02010600030101010101" charset="-122"/>
                <a:sym typeface="+mn-ea"/>
              </a:rPr>
              <a:t>2.经济：北宋时期，城市商品经济繁荣，坊市制被打破；交子；夜市；南宋时期，中国古代经济重心南移完成，海外贸易发达。</a:t>
            </a:r>
            <a:endParaRPr sz="22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FF0000"/>
                </a:solidFill>
                <a:latin typeface="等线" panose="02010600030101010101" charset="-122"/>
                <a:ea typeface="等线" panose="02010600030101010101" charset="-122"/>
                <a:cs typeface="等线" panose="02010600030101010101" charset="-122"/>
                <a:sym typeface="+mn-ea"/>
              </a:rPr>
              <a:t>3.思想文化：理学兴起，古代科技发展出现了新高峰，文学艺术多元化、世俗化、市民化。</a:t>
            </a:r>
            <a:endParaRPr sz="22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FF0000"/>
                </a:solidFill>
                <a:latin typeface="等线" panose="02010600030101010101" charset="-122"/>
                <a:ea typeface="等线" panose="02010600030101010101" charset="-122"/>
                <a:cs typeface="等线" panose="02010600030101010101" charset="-122"/>
                <a:sym typeface="+mn-ea"/>
              </a:rPr>
              <a:t>4.对外关系：中外经济文化交流频繁，中国的四大发明在此期间传入欧洲，推动了欧洲向近代社会转型；</a:t>
            </a:r>
            <a:endParaRPr sz="2200" b="1">
              <a:solidFill>
                <a:srgbClr val="FF0000"/>
              </a:solidFill>
              <a:latin typeface="等线" panose="02010600030101010101" charset="-122"/>
              <a:ea typeface="等线" panose="02010600030101010101" charset="-122"/>
              <a:cs typeface="等线" panose="02010600030101010101" charset="-122"/>
              <a:sym typeface="+mn-ea"/>
            </a:endParaRPr>
          </a:p>
        </p:txBody>
      </p:sp>
      <p:sp>
        <p:nvSpPr>
          <p:cNvPr id="6" name="文本框 5"/>
          <p:cNvSpPr txBox="1"/>
          <p:nvPr/>
        </p:nvSpPr>
        <p:spPr>
          <a:xfrm>
            <a:off x="8169275" y="1170940"/>
            <a:ext cx="3726180" cy="3900170"/>
          </a:xfrm>
          <a:prstGeom prst="rect">
            <a:avLst/>
          </a:prstGeom>
          <a:noFill/>
        </p:spPr>
        <p:txBody>
          <a:bodyPr wrap="square" rtlCol="0" anchor="t">
            <a:spAutoFit/>
          </a:bodyPr>
          <a:lstStyle/>
          <a:p>
            <a:pPr indent="0" algn="l" fontAlgn="auto">
              <a:lnSpc>
                <a:spcPct val="125000"/>
              </a:lnSpc>
            </a:pPr>
            <a:r>
              <a:rPr lang="en-US" sz="2200">
                <a:sym typeface="+mn-ea"/>
              </a:rPr>
              <a:t>14世纪的意大利</a:t>
            </a:r>
            <a:endParaRPr lang="en-US" sz="2200">
              <a:sym typeface="+mn-ea"/>
            </a:endParaRPr>
          </a:p>
          <a:p>
            <a:pPr indent="0" algn="l" fontAlgn="auto">
              <a:lnSpc>
                <a:spcPct val="125000"/>
              </a:lnSpc>
            </a:pPr>
            <a:r>
              <a:rPr lang="en-US" sz="2200">
                <a:sym typeface="+mn-ea"/>
              </a:rPr>
              <a:t>（“中世纪”晚期的意大利）</a:t>
            </a:r>
            <a:endParaRPr lang="en-US" sz="2200">
              <a:sym typeface="+mn-ea"/>
            </a:endParaRPr>
          </a:p>
          <a:p>
            <a:pPr indent="0" algn="l" fontAlgn="auto">
              <a:lnSpc>
                <a:spcPct val="125000"/>
              </a:lnSpc>
            </a:pPr>
            <a:r>
              <a:rPr lang="en-US" sz="2200">
                <a:latin typeface="仿宋" panose="02010609060101010101" charset="-122"/>
                <a:ea typeface="仿宋" panose="02010609060101010101" charset="-122"/>
                <a:cs typeface="仿宋" panose="02010609060101010101" charset="-122"/>
                <a:sym typeface="+mn-ea"/>
              </a:rPr>
              <a:t>1.经济：工商业城市兴起，商品经济发展，出现了资本主义萌芽，</a:t>
            </a:r>
            <a:endParaRPr lang="en-US" sz="2200">
              <a:latin typeface="仿宋" panose="02010609060101010101" charset="-122"/>
              <a:ea typeface="仿宋" panose="02010609060101010101" charset="-122"/>
              <a:cs typeface="仿宋" panose="02010609060101010101" charset="-122"/>
              <a:sym typeface="+mn-ea"/>
            </a:endParaRPr>
          </a:p>
          <a:p>
            <a:pPr indent="0" algn="l" fontAlgn="auto">
              <a:lnSpc>
                <a:spcPct val="125000"/>
              </a:lnSpc>
            </a:pPr>
            <a:r>
              <a:rPr lang="en-US" sz="2200">
                <a:latin typeface="仿宋" panose="02010609060101010101" charset="-122"/>
                <a:ea typeface="仿宋" panose="02010609060101010101" charset="-122"/>
                <a:cs typeface="仿宋" panose="02010609060101010101" charset="-122"/>
                <a:sym typeface="+mn-ea"/>
              </a:rPr>
              <a:t>2.政治：新兴的资产阶级追求财富与人生享乐。</a:t>
            </a:r>
            <a:endParaRPr lang="en-US" sz="2200">
              <a:latin typeface="仿宋" panose="02010609060101010101" charset="-122"/>
              <a:ea typeface="仿宋" panose="02010609060101010101" charset="-122"/>
              <a:cs typeface="仿宋" panose="02010609060101010101" charset="-122"/>
              <a:sym typeface="+mn-ea"/>
            </a:endParaRPr>
          </a:p>
          <a:p>
            <a:pPr indent="0" algn="l" fontAlgn="auto">
              <a:lnSpc>
                <a:spcPct val="125000"/>
              </a:lnSpc>
            </a:pPr>
            <a:r>
              <a:rPr lang="en-US" sz="2200">
                <a:latin typeface="仿宋" panose="02010609060101010101" charset="-122"/>
                <a:ea typeface="仿宋" panose="02010609060101010101" charset="-122"/>
                <a:cs typeface="仿宋" panose="02010609060101010101" charset="-122"/>
                <a:sym typeface="+mn-ea"/>
              </a:rPr>
              <a:t>3.思想文化：文艺复兴运动兴起</a:t>
            </a:r>
            <a:endParaRPr lang="en-US" sz="2200">
              <a:latin typeface="仿宋" panose="02010609060101010101" charset="-122"/>
              <a:ea typeface="仿宋" panose="02010609060101010101" charset="-122"/>
              <a:cs typeface="仿宋" panose="02010609060101010101" charset="-122"/>
              <a:sym typeface="+mn-ea"/>
            </a:endParaRPr>
          </a:p>
        </p:txBody>
      </p:sp>
      <p:sp>
        <p:nvSpPr>
          <p:cNvPr id="7" name="文本框 6"/>
          <p:cNvSpPr txBox="1"/>
          <p:nvPr/>
        </p:nvSpPr>
        <p:spPr>
          <a:xfrm>
            <a:off x="0" y="6354445"/>
            <a:ext cx="12192000" cy="503555"/>
          </a:xfrm>
          <a:prstGeom prst="rect">
            <a:avLst/>
          </a:prstGeom>
          <a:solidFill>
            <a:sysClr val="windowText" lastClr="000000"/>
          </a:solidFill>
        </p:spPr>
        <p:txBody>
          <a:bodyPr wrap="square" rtlCol="0">
            <a:noAutofit/>
          </a:bodyPr>
          <a:lstStyle/>
          <a:p>
            <a:r>
              <a:rPr lang="en-US" altLang="zh-CN">
                <a:solidFill>
                  <a:schemeClr val="bg1"/>
                </a:solidFill>
              </a:rPr>
              <a:t>                                                           </a:t>
            </a:r>
            <a:r>
              <a:rPr lang="zh-CN" sz="2400">
                <a:solidFill>
                  <a:schemeClr val="bg1"/>
                </a:solidFill>
              </a:rPr>
              <a:t>聚焦</a:t>
            </a:r>
            <a:r>
              <a:rPr lang="zh-CN" altLang="en-US" sz="2400">
                <a:solidFill>
                  <a:schemeClr val="bg1"/>
                </a:solidFill>
              </a:rPr>
              <a:t>看</a:t>
            </a:r>
            <a:r>
              <a:rPr lang="en-US" altLang="zh-CN" sz="2400">
                <a:solidFill>
                  <a:schemeClr val="bg1"/>
                </a:solidFill>
              </a:rPr>
              <a:t>——</a:t>
            </a:r>
            <a:r>
              <a:rPr lang="zh-CN" altLang="en-US" sz="2400">
                <a:solidFill>
                  <a:schemeClr val="bg1"/>
                </a:solidFill>
              </a:rPr>
              <a:t>宋元时期的中西对比</a:t>
            </a:r>
            <a:endParaRPr lang="en-US" altLang="zh-CN" sz="2400">
              <a:solidFill>
                <a:schemeClr val="bg1"/>
              </a:solidFill>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srcRect r="19686" b="3147"/>
          <a:stretch>
            <a:fillRect/>
          </a:stretch>
        </p:blipFill>
        <p:spPr>
          <a:xfrm>
            <a:off x="211455" y="240665"/>
            <a:ext cx="5415915" cy="6352540"/>
          </a:xfrm>
          <a:prstGeom prst="rect">
            <a:avLst/>
          </a:prstGeom>
          <a:ln w="12700" cmpd="sng">
            <a:solidFill>
              <a:schemeClr val="accent1">
                <a:shade val="50000"/>
              </a:schemeClr>
            </a:solidFill>
            <a:prstDash val="solid"/>
          </a:ln>
        </p:spPr>
      </p:pic>
      <p:sp>
        <p:nvSpPr>
          <p:cNvPr id="9" name="文本框 8"/>
          <p:cNvSpPr txBox="1"/>
          <p:nvPr/>
        </p:nvSpPr>
        <p:spPr>
          <a:xfrm>
            <a:off x="5842000" y="1327785"/>
            <a:ext cx="6350000" cy="4556125"/>
          </a:xfrm>
          <a:prstGeom prst="rect">
            <a:avLst/>
          </a:prstGeom>
          <a:noFill/>
        </p:spPr>
        <p:txBody>
          <a:bodyPr wrap="square" rtlCol="0" anchor="t">
            <a:spAutoFit/>
          </a:bodyPr>
          <a:lstStyle/>
          <a:p>
            <a:pPr indent="0" fontAlgn="auto">
              <a:lnSpc>
                <a:spcPct val="110000"/>
              </a:lnSpc>
            </a:pPr>
            <a:r>
              <a:rPr lang="zh-CN" altLang="en-US" sz="2400">
                <a:solidFill>
                  <a:srgbClr val="FF0000"/>
                </a:solidFill>
                <a:latin typeface="黑体" panose="02010609060101010101" charset="-122"/>
                <a:ea typeface="黑体" panose="02010609060101010101" charset="-122"/>
                <a:cs typeface="黑体" panose="02010609060101010101" charset="-122"/>
              </a:rPr>
              <a:t>（2023·福建高考·19）</a:t>
            </a:r>
            <a:r>
              <a:rPr lang="zh-CN" altLang="en-US" sz="2400">
                <a:latin typeface="黑体" panose="02010609060101010101" charset="-122"/>
                <a:ea typeface="黑体" panose="02010609060101010101" charset="-122"/>
                <a:cs typeface="黑体" panose="02010609060101010101" charset="-122"/>
              </a:rPr>
              <a:t>阅读材料，完成下列要求。（24分）</a:t>
            </a:r>
            <a:endParaRPr lang="zh-CN" altLang="en-US" sz="2400">
              <a:latin typeface="黑体" panose="02010609060101010101" charset="-122"/>
              <a:ea typeface="黑体" panose="02010609060101010101" charset="-122"/>
              <a:cs typeface="黑体" panose="02010609060101010101" charset="-122"/>
            </a:endParaRPr>
          </a:p>
          <a:p>
            <a:pPr indent="0" fontAlgn="auto">
              <a:lnSpc>
                <a:spcPct val="110000"/>
              </a:lnSpc>
            </a:pPr>
            <a:r>
              <a:rPr lang="en-US" altLang="zh-CN" sz="2400">
                <a:latin typeface="黑体" panose="02010609060101010101" charset="-122"/>
                <a:ea typeface="黑体" panose="02010609060101010101" charset="-122"/>
                <a:cs typeface="黑体" panose="02010609060101010101" charset="-122"/>
              </a:rPr>
              <a:t>   </a:t>
            </a:r>
            <a:r>
              <a:rPr lang="zh-CN" altLang="en-US" sz="2400">
                <a:latin typeface="仿宋" panose="02010609060101010101" charset="-122"/>
                <a:ea typeface="仿宋" panose="02010609060101010101" charset="-122"/>
                <a:cs typeface="仿宋" panose="02010609060101010101" charset="-122"/>
              </a:rPr>
              <a:t>材料一</a:t>
            </a:r>
            <a:r>
              <a:rPr lang="en-US" altLang="zh-CN" sz="2400">
                <a:latin typeface="仿宋" panose="02010609060101010101" charset="-122"/>
                <a:ea typeface="仿宋" panose="02010609060101010101" charset="-122"/>
                <a:cs typeface="仿宋" panose="02010609060101010101" charset="-122"/>
              </a:rPr>
              <a:t> </a:t>
            </a:r>
            <a:r>
              <a:rPr lang="zh-CN" altLang="en-US" sz="2400">
                <a:latin typeface="仿宋" panose="02010609060101010101" charset="-122"/>
                <a:ea typeface="仿宋" panose="02010609060101010101" charset="-122"/>
                <a:cs typeface="仿宋" panose="02010609060101010101" charset="-122"/>
              </a:rPr>
              <a:t>北宋时，官府采用方田法进行较大规模的土地清查，以厘定田税，并写入户帖。南宋时，两浙地区开始推行经界法，规定由农户自行丈量土地，依照固定格式绘出“田之形状及其亩步四至”的田形图，并载明土地来源情况，呈报官府检核。南宋政府在此基础上形成的砧基簿，构成了私有土地产权登记册。明清的鱼鳞图册，即源于此。</a:t>
            </a:r>
            <a:endParaRPr lang="zh-CN" altLang="en-US" sz="2400">
              <a:latin typeface="仿宋" panose="02010609060101010101" charset="-122"/>
              <a:ea typeface="仿宋" panose="02010609060101010101" charset="-122"/>
              <a:cs typeface="仿宋" panose="02010609060101010101" charset="-122"/>
            </a:endParaRPr>
          </a:p>
          <a:p>
            <a:pPr indent="0" fontAlgn="auto">
              <a:lnSpc>
                <a:spcPct val="110000"/>
              </a:lnSpc>
            </a:pPr>
            <a:r>
              <a:rPr lang="en-US" altLang="zh-CN" sz="2400">
                <a:latin typeface="黑体" panose="02010609060101010101" charset="-122"/>
                <a:ea typeface="黑体" panose="02010609060101010101" charset="-122"/>
                <a:cs typeface="黑体" panose="02010609060101010101" charset="-122"/>
              </a:rPr>
              <a:t>   </a:t>
            </a:r>
            <a:r>
              <a:rPr lang="zh-CN" altLang="en-US" sz="2400">
                <a:solidFill>
                  <a:srgbClr val="1D41D5"/>
                </a:solidFill>
                <a:latin typeface="黑体" panose="02010609060101010101" charset="-122"/>
                <a:ea typeface="黑体" panose="02010609060101010101" charset="-122"/>
                <a:cs typeface="黑体" panose="02010609060101010101" charset="-122"/>
              </a:rPr>
              <a:t>——据白寿彝总主编《中国通史》等</a:t>
            </a:r>
            <a:endParaRPr lang="zh-CN" altLang="en-US" sz="2400">
              <a:solidFill>
                <a:srgbClr val="1D41D5"/>
              </a:solidFill>
              <a:latin typeface="黑体" panose="02010609060101010101" charset="-122"/>
              <a:ea typeface="黑体" panose="02010609060101010101" charset="-122"/>
              <a:cs typeface="黑体" panose="02010609060101010101" charset="-122"/>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文本框 1"/>
          <p:cNvSpPr txBox="1"/>
          <p:nvPr/>
        </p:nvSpPr>
        <p:spPr>
          <a:xfrm>
            <a:off x="6447790" y="702945"/>
            <a:ext cx="5591175" cy="5773420"/>
          </a:xfrm>
          <a:prstGeom prst="rect">
            <a:avLst/>
          </a:prstGeom>
          <a:noFill/>
        </p:spPr>
        <p:txBody>
          <a:bodyPr wrap="square" rtlCol="0" anchor="t">
            <a:spAutoFit/>
          </a:bodyPr>
          <a:lstStyle/>
          <a:p>
            <a:pPr indent="0" fontAlgn="auto">
              <a:lnSpc>
                <a:spcPct val="110000"/>
              </a:lnSpc>
            </a:pPr>
            <a:r>
              <a:rPr lang="en-US" altLang="zh-CN" sz="2400">
                <a:latin typeface="黑体" panose="02010609060101010101" charset="-122"/>
                <a:ea typeface="黑体" panose="02010609060101010101" charset="-122"/>
                <a:cs typeface="黑体" panose="02010609060101010101" charset="-122"/>
              </a:rPr>
              <a:t>   </a:t>
            </a:r>
            <a:r>
              <a:rPr lang="zh-CN" altLang="en-US" sz="2400">
                <a:latin typeface="仿宋" panose="02010609060101010101" charset="-122"/>
                <a:ea typeface="仿宋" panose="02010609060101010101" charset="-122"/>
                <a:cs typeface="仿宋" panose="02010609060101010101" charset="-122"/>
              </a:rPr>
              <a:t>材料二</a:t>
            </a:r>
            <a:r>
              <a:rPr lang="en-US" altLang="zh-CN" sz="2400">
                <a:latin typeface="仿宋" panose="02010609060101010101" charset="-122"/>
                <a:ea typeface="仿宋" panose="02010609060101010101" charset="-122"/>
                <a:cs typeface="仿宋" panose="02010609060101010101" charset="-122"/>
              </a:rPr>
              <a:t>  </a:t>
            </a:r>
            <a:r>
              <a:rPr lang="zh-CN" altLang="en-US" sz="2400">
                <a:latin typeface="仿宋" panose="02010609060101010101" charset="-122"/>
                <a:ea typeface="仿宋" panose="02010609060101010101" charset="-122"/>
                <a:cs typeface="仿宋" panose="02010609060101010101" charset="-122"/>
              </a:rPr>
              <a:t>11世纪中期诺曼底公爵威廉征服英格兰后，派专员对各级封臣和自由人的土地、财产、收入进行核查和登记。在教士、郡长、佃户等作证下，专员向当事人询问土地的归属、大小和庄园各类财产数额，并将调查结果登记造册。该登记册为国王提供了征税和下派封建义务的依据。12世纪起，英格兰封建庄园效仿威廉时期的做法，定期清查庄园土地和财产，并登记造册。这一做法为中世纪英格兰封建庄园的发展提供了保障。</a:t>
            </a:r>
            <a:endParaRPr lang="zh-CN" altLang="en-US" sz="2400">
              <a:latin typeface="仿宋" panose="02010609060101010101" charset="-122"/>
              <a:ea typeface="仿宋" panose="02010609060101010101" charset="-122"/>
              <a:cs typeface="仿宋" panose="02010609060101010101" charset="-122"/>
            </a:endParaRPr>
          </a:p>
          <a:p>
            <a:pPr indent="0" fontAlgn="auto">
              <a:lnSpc>
                <a:spcPct val="110000"/>
              </a:lnSpc>
            </a:pPr>
            <a:r>
              <a:rPr lang="en-US" altLang="zh-CN" sz="2400">
                <a:latin typeface="黑体" panose="02010609060101010101" charset="-122"/>
                <a:ea typeface="黑体" panose="02010609060101010101" charset="-122"/>
                <a:cs typeface="黑体" panose="02010609060101010101" charset="-122"/>
              </a:rPr>
              <a:t>   </a:t>
            </a:r>
            <a:r>
              <a:rPr lang="zh-CN" altLang="en-US" sz="2400">
                <a:latin typeface="黑体" panose="02010609060101010101" charset="-122"/>
                <a:ea typeface="黑体" panose="02010609060101010101" charset="-122"/>
                <a:cs typeface="黑体" panose="02010609060101010101" charset="-122"/>
              </a:rPr>
              <a:t>——据郭守田主编《世界通史资料选辑》等</a:t>
            </a:r>
            <a:endParaRPr lang="zh-CN" altLang="en-US" sz="2400">
              <a:latin typeface="黑体" panose="02010609060101010101" charset="-122"/>
              <a:ea typeface="黑体" panose="02010609060101010101" charset="-122"/>
              <a:cs typeface="黑体" panose="02010609060101010101" charset="-122"/>
            </a:endParaRPr>
          </a:p>
        </p:txBody>
      </p:sp>
      <p:sp>
        <p:nvSpPr>
          <p:cNvPr id="3" name="文本框 2"/>
          <p:cNvSpPr txBox="1"/>
          <p:nvPr/>
        </p:nvSpPr>
        <p:spPr>
          <a:xfrm>
            <a:off x="76835" y="353060"/>
            <a:ext cx="6096000" cy="829945"/>
          </a:xfrm>
          <a:prstGeom prst="rect">
            <a:avLst/>
          </a:prstGeom>
          <a:noFill/>
        </p:spPr>
        <p:txBody>
          <a:bodyPr wrap="square" rtlCol="0" anchor="t">
            <a:spAutoFit/>
          </a:bodyPr>
          <a:lstStyle/>
          <a:p>
            <a:r>
              <a:rPr lang="zh-CN" altLang="en-US" sz="2400">
                <a:solidFill>
                  <a:srgbClr val="FF0000"/>
                </a:solidFill>
                <a:latin typeface="黑体" panose="02010609060101010101" charset="-122"/>
                <a:ea typeface="黑体" panose="02010609060101010101" charset="-122"/>
                <a:cs typeface="黑体" panose="02010609060101010101" charset="-122"/>
              </a:rPr>
              <a:t>（1）根据材料一、二，指出古代中国和中世纪英格兰土地清查的不同之处。（12分）</a:t>
            </a:r>
            <a:endParaRPr lang="zh-CN" altLang="en-US" sz="2400">
              <a:solidFill>
                <a:srgbClr val="FF0000"/>
              </a:solidFill>
              <a:latin typeface="黑体" panose="02010609060101010101" charset="-122"/>
              <a:ea typeface="黑体" panose="02010609060101010101" charset="-122"/>
              <a:cs typeface="黑体" panose="02010609060101010101" charset="-122"/>
            </a:endParaRPr>
          </a:p>
        </p:txBody>
      </p:sp>
      <p:graphicFrame>
        <p:nvGraphicFramePr>
          <p:cNvPr id="5" name="表格 4"/>
          <p:cNvGraphicFramePr>
            <a:graphicFrameLocks noGrp="1"/>
          </p:cNvGraphicFramePr>
          <p:nvPr>
            <p:custDataLst>
              <p:tags r:id="rId1"/>
            </p:custDataLst>
          </p:nvPr>
        </p:nvGraphicFramePr>
        <p:xfrm>
          <a:off x="240665" y="1281430"/>
          <a:ext cx="6083935" cy="5381625"/>
        </p:xfrm>
        <a:graphic>
          <a:graphicData uri="http://schemas.openxmlformats.org/drawingml/2006/table">
            <a:tbl>
              <a:tblPr/>
              <a:tblGrid>
                <a:gridCol w="791845"/>
                <a:gridCol w="2531110"/>
                <a:gridCol w="2760980"/>
              </a:tblGrid>
              <a:tr h="365760">
                <a:tc>
                  <a:txBody>
                    <a:bodyPr wrap="square"/>
                    <a:lstStyle/>
                    <a:p>
                      <a:pPr indent="0" algn="ctr">
                        <a:buNone/>
                      </a:pP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中国</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zh-CN" altLang="en-US" sz="2400" b="1">
                          <a:latin typeface="仿宋" panose="02010609060101010101" charset="-122"/>
                          <a:ea typeface="仿宋" panose="02010609060101010101" charset="-122"/>
                          <a:cs typeface="宋体" panose="02010600030101010101" pitchFamily="2" charset="-122"/>
                        </a:rPr>
                        <a:t>英格兰</a:t>
                      </a:r>
                      <a:endParaRPr lang="zh-CN"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94385">
                <a:tc>
                  <a:txBody>
                    <a:bodyPr wrap="square"/>
                    <a:lstStyle/>
                    <a:p>
                      <a:pPr indent="0" algn="ctr">
                        <a:buNone/>
                      </a:pPr>
                      <a:r>
                        <a:rPr lang="zh-CN" altLang="en-US" sz="2400" b="1">
                          <a:latin typeface="仿宋" panose="02010609060101010101" charset="-122"/>
                          <a:ea typeface="仿宋" panose="02010609060101010101" charset="-122"/>
                          <a:cs typeface="仿宋" panose="02010609060101010101" charset="-122"/>
                        </a:rPr>
                        <a:t>清查目的</a:t>
                      </a:r>
                      <a:r>
                        <a:rPr lang="en-US" sz="2400" b="1">
                          <a:latin typeface="仿宋" panose="02010609060101010101" charset="-122"/>
                          <a:ea typeface="仿宋" panose="02010609060101010101" charset="-122"/>
                          <a:cs typeface="仿宋" panose="02010609060101010101" charset="-122"/>
                        </a:rPr>
                        <a:t>   </a:t>
                      </a:r>
                      <a:endParaRPr lang="en-US" altLang="en-US"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82650">
                <a:tc>
                  <a:txBody>
                    <a:bodyPr wrap="square"/>
                    <a:lstStyle/>
                    <a:p>
                      <a:pPr indent="0" algn="ctr">
                        <a:buNone/>
                      </a:pPr>
                      <a:r>
                        <a:rPr lang="zh-CN" altLang="en-US" sz="2400" b="1">
                          <a:latin typeface="仿宋" panose="02010609060101010101" charset="-122"/>
                          <a:ea typeface="仿宋" panose="02010609060101010101" charset="-122"/>
                          <a:cs typeface="仿宋" panose="02010609060101010101" charset="-122"/>
                        </a:rPr>
                        <a:t>主导机构</a:t>
                      </a:r>
                      <a:endParaRPr lang="zh-CN" altLang="en-US"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31520">
                <a:tc>
                  <a:txBody>
                    <a:bodyPr wrap="square"/>
                    <a:lstStyle/>
                    <a:p>
                      <a:pPr indent="0" algn="ctr">
                        <a:buNone/>
                      </a:pPr>
                      <a:r>
                        <a:rPr lang="zh-CN" altLang="en-US" sz="2400" b="1">
                          <a:latin typeface="仿宋" panose="02010609060101010101" charset="-122"/>
                          <a:ea typeface="仿宋" panose="02010609060101010101" charset="-122"/>
                          <a:cs typeface="仿宋" panose="02010609060101010101" charset="-122"/>
                        </a:rPr>
                        <a:t>人员构成</a:t>
                      </a:r>
                      <a:endParaRPr lang="zh-CN" altLang="en-US"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31520">
                <a:tc>
                  <a:txBody>
                    <a:bodyPr wrap="square"/>
                    <a:lstStyle/>
                    <a:p>
                      <a:pPr indent="0" algn="ctr">
                        <a:buNone/>
                      </a:pPr>
                      <a:r>
                        <a:rPr lang="zh-CN" altLang="en-US" sz="2400" b="1">
                          <a:latin typeface="仿宋" panose="02010609060101010101" charset="-122"/>
                          <a:ea typeface="仿宋" panose="02010609060101010101" charset="-122"/>
                          <a:cs typeface="仿宋" panose="02010609060101010101" charset="-122"/>
                        </a:rPr>
                        <a:t>清查对象</a:t>
                      </a:r>
                      <a:endParaRPr lang="zh-CN" altLang="en-US"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37895">
                <a:tc>
                  <a:txBody>
                    <a:bodyPr wrap="square"/>
                    <a:lstStyle/>
                    <a:p>
                      <a:pPr indent="0" algn="ctr">
                        <a:buNone/>
                      </a:pPr>
                      <a:r>
                        <a:rPr lang="zh-CN" altLang="en-US" sz="2400" b="1">
                          <a:latin typeface="仿宋" panose="02010609060101010101" charset="-122"/>
                          <a:ea typeface="仿宋" panose="02010609060101010101" charset="-122"/>
                          <a:cs typeface="仿宋" panose="02010609060101010101" charset="-122"/>
                        </a:rPr>
                        <a:t>清查方式</a:t>
                      </a:r>
                      <a:endParaRPr lang="zh-CN" altLang="en-US"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37895">
                <a:tc>
                  <a:txBody>
                    <a:bodyPr wrap="square"/>
                    <a:lstStyle/>
                    <a:p>
                      <a:pPr indent="0" algn="ctr">
                        <a:buNone/>
                      </a:pPr>
                      <a:r>
                        <a:rPr lang="zh-CN" altLang="en-US" sz="2400" b="1">
                          <a:latin typeface="仿宋" panose="02010609060101010101" charset="-122"/>
                          <a:ea typeface="仿宋" panose="02010609060101010101" charset="-122"/>
                          <a:cs typeface="仿宋" panose="02010609060101010101" charset="-122"/>
                        </a:rPr>
                        <a:t>清查内容</a:t>
                      </a:r>
                      <a:endParaRPr lang="zh-CN" altLang="en-US"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nvSpPr>
        <p:spPr>
          <a:xfrm>
            <a:off x="1227455" y="1867535"/>
            <a:ext cx="1711960" cy="368300"/>
          </a:xfrm>
          <a:prstGeom prst="rect">
            <a:avLst/>
          </a:prstGeom>
          <a:noFill/>
        </p:spPr>
        <p:txBody>
          <a:bodyPr wrap="square" rtlCol="0" anchor="t">
            <a:spAutoFit/>
          </a:bodyPr>
          <a:lstStyle/>
          <a:p>
            <a:r>
              <a:rPr lang="zh-CN" altLang="en-US"/>
              <a:t>征收土地税</a:t>
            </a:r>
            <a:endParaRPr lang="zh-CN" altLang="en-US"/>
          </a:p>
        </p:txBody>
      </p:sp>
      <p:sp>
        <p:nvSpPr>
          <p:cNvPr id="7" name="文本框 6"/>
          <p:cNvSpPr txBox="1"/>
          <p:nvPr/>
        </p:nvSpPr>
        <p:spPr>
          <a:xfrm>
            <a:off x="3672840" y="1741170"/>
            <a:ext cx="2499995" cy="645160"/>
          </a:xfrm>
          <a:prstGeom prst="rect">
            <a:avLst/>
          </a:prstGeom>
          <a:noFill/>
        </p:spPr>
        <p:txBody>
          <a:bodyPr wrap="square" rtlCol="0" anchor="t">
            <a:spAutoFit/>
          </a:bodyPr>
          <a:lstStyle/>
          <a:p>
            <a:r>
              <a:rPr lang="zh-CN" altLang="en-US"/>
              <a:t>为国王提供征税和下派封建义务的依据</a:t>
            </a:r>
            <a:endParaRPr lang="zh-CN" altLang="en-US"/>
          </a:p>
        </p:txBody>
      </p:sp>
      <p:sp>
        <p:nvSpPr>
          <p:cNvPr id="8" name="文本框 7"/>
          <p:cNvSpPr txBox="1"/>
          <p:nvPr/>
        </p:nvSpPr>
        <p:spPr>
          <a:xfrm>
            <a:off x="1227455" y="2701290"/>
            <a:ext cx="1421130" cy="368300"/>
          </a:xfrm>
          <a:prstGeom prst="rect">
            <a:avLst/>
          </a:prstGeom>
          <a:noFill/>
        </p:spPr>
        <p:txBody>
          <a:bodyPr wrap="square" rtlCol="0" anchor="t">
            <a:spAutoFit/>
          </a:bodyPr>
          <a:lstStyle/>
          <a:p>
            <a:r>
              <a:rPr lang="zh-CN" altLang="en-US"/>
              <a:t>由政府主导</a:t>
            </a:r>
            <a:endParaRPr lang="zh-CN" altLang="en-US"/>
          </a:p>
        </p:txBody>
      </p:sp>
      <p:sp>
        <p:nvSpPr>
          <p:cNvPr id="9" name="文本框 8"/>
          <p:cNvSpPr txBox="1"/>
          <p:nvPr/>
        </p:nvSpPr>
        <p:spPr>
          <a:xfrm>
            <a:off x="3836035" y="2701290"/>
            <a:ext cx="2172970" cy="368300"/>
          </a:xfrm>
          <a:prstGeom prst="rect">
            <a:avLst/>
          </a:prstGeom>
          <a:noFill/>
        </p:spPr>
        <p:txBody>
          <a:bodyPr wrap="square" rtlCol="0" anchor="t">
            <a:spAutoFit/>
          </a:bodyPr>
          <a:lstStyle/>
          <a:p>
            <a:r>
              <a:rPr lang="zh-CN" altLang="en-US"/>
              <a:t>由封建庄园主导</a:t>
            </a:r>
            <a:endParaRPr lang="zh-CN" altLang="en-US"/>
          </a:p>
        </p:txBody>
      </p:sp>
      <p:sp>
        <p:nvSpPr>
          <p:cNvPr id="10" name="文本框 9"/>
          <p:cNvSpPr txBox="1"/>
          <p:nvPr/>
        </p:nvSpPr>
        <p:spPr>
          <a:xfrm>
            <a:off x="1136650" y="3535045"/>
            <a:ext cx="2590165" cy="368300"/>
          </a:xfrm>
          <a:prstGeom prst="rect">
            <a:avLst/>
          </a:prstGeom>
          <a:noFill/>
        </p:spPr>
        <p:txBody>
          <a:bodyPr wrap="square" rtlCol="0" anchor="t">
            <a:spAutoFit/>
          </a:bodyPr>
          <a:lstStyle/>
          <a:p>
            <a:r>
              <a:rPr lang="zh-CN" altLang="en-US"/>
              <a:t>由官府、农户配合完成</a:t>
            </a:r>
            <a:endParaRPr lang="zh-CN" altLang="en-US"/>
          </a:p>
        </p:txBody>
      </p:sp>
      <p:sp>
        <p:nvSpPr>
          <p:cNvPr id="11" name="文本框 10"/>
          <p:cNvSpPr txBox="1"/>
          <p:nvPr/>
        </p:nvSpPr>
        <p:spPr>
          <a:xfrm>
            <a:off x="3672840" y="3384550"/>
            <a:ext cx="2581275" cy="645160"/>
          </a:xfrm>
          <a:prstGeom prst="rect">
            <a:avLst/>
          </a:prstGeom>
          <a:noFill/>
        </p:spPr>
        <p:txBody>
          <a:bodyPr wrap="square" rtlCol="0" anchor="t">
            <a:spAutoFit/>
          </a:bodyPr>
          <a:lstStyle/>
          <a:p>
            <a:r>
              <a:rPr lang="zh-CN" altLang="en-US"/>
              <a:t>包括专员、教士、郡长、佃户等组成</a:t>
            </a:r>
            <a:endParaRPr lang="zh-CN" altLang="en-US"/>
          </a:p>
        </p:txBody>
      </p:sp>
      <p:sp>
        <p:nvSpPr>
          <p:cNvPr id="12" name="文本框 11"/>
          <p:cNvSpPr txBox="1"/>
          <p:nvPr/>
        </p:nvSpPr>
        <p:spPr>
          <a:xfrm>
            <a:off x="1227455" y="4241165"/>
            <a:ext cx="2291080" cy="368300"/>
          </a:xfrm>
          <a:prstGeom prst="rect">
            <a:avLst/>
          </a:prstGeom>
          <a:noFill/>
        </p:spPr>
        <p:txBody>
          <a:bodyPr wrap="square" rtlCol="0" anchor="t">
            <a:spAutoFit/>
          </a:bodyPr>
          <a:lstStyle/>
          <a:p>
            <a:r>
              <a:rPr lang="zh-CN" altLang="en-US"/>
              <a:t>清查农户及地主土地</a:t>
            </a:r>
            <a:endParaRPr lang="zh-CN" altLang="en-US"/>
          </a:p>
        </p:txBody>
      </p:sp>
      <p:sp>
        <p:nvSpPr>
          <p:cNvPr id="13" name="文本框 12"/>
          <p:cNvSpPr txBox="1"/>
          <p:nvPr/>
        </p:nvSpPr>
        <p:spPr>
          <a:xfrm>
            <a:off x="3672840" y="4159885"/>
            <a:ext cx="2581275" cy="645160"/>
          </a:xfrm>
          <a:prstGeom prst="rect">
            <a:avLst/>
          </a:prstGeom>
          <a:noFill/>
        </p:spPr>
        <p:txBody>
          <a:bodyPr wrap="square" rtlCol="0" anchor="t">
            <a:spAutoFit/>
          </a:bodyPr>
          <a:lstStyle/>
          <a:p>
            <a:r>
              <a:rPr lang="zh-CN" altLang="en-US"/>
              <a:t>清查封臣、自由人及封建庄园土地</a:t>
            </a:r>
            <a:endParaRPr lang="zh-CN" altLang="en-US"/>
          </a:p>
        </p:txBody>
      </p:sp>
      <p:sp>
        <p:nvSpPr>
          <p:cNvPr id="14" name="文本框 13"/>
          <p:cNvSpPr txBox="1"/>
          <p:nvPr/>
        </p:nvSpPr>
        <p:spPr>
          <a:xfrm>
            <a:off x="1136650" y="4947285"/>
            <a:ext cx="2317750" cy="645160"/>
          </a:xfrm>
          <a:prstGeom prst="rect">
            <a:avLst/>
          </a:prstGeom>
          <a:noFill/>
        </p:spPr>
        <p:txBody>
          <a:bodyPr wrap="square" rtlCol="0" anchor="t">
            <a:spAutoFit/>
          </a:bodyPr>
          <a:lstStyle/>
          <a:p>
            <a:r>
              <a:rPr lang="zh-CN" altLang="en-US"/>
              <a:t>农民自行丈量再由官府检核</a:t>
            </a:r>
            <a:endParaRPr lang="zh-CN" altLang="en-US"/>
          </a:p>
        </p:txBody>
      </p:sp>
      <p:sp>
        <p:nvSpPr>
          <p:cNvPr id="15" name="文本框 14"/>
          <p:cNvSpPr txBox="1"/>
          <p:nvPr/>
        </p:nvSpPr>
        <p:spPr>
          <a:xfrm>
            <a:off x="3602990" y="4805045"/>
            <a:ext cx="2840990" cy="922020"/>
          </a:xfrm>
          <a:prstGeom prst="rect">
            <a:avLst/>
          </a:prstGeom>
          <a:noFill/>
        </p:spPr>
        <p:txBody>
          <a:bodyPr wrap="square" rtlCol="0" anchor="t">
            <a:spAutoFit/>
          </a:bodyPr>
          <a:lstStyle/>
          <a:p>
            <a:r>
              <a:rPr lang="zh-CN" altLang="en-US"/>
              <a:t>专员核查登记，教士、郡长、佃户作证下，再向当事人询问后登记造册</a:t>
            </a:r>
            <a:endParaRPr lang="zh-CN" altLang="en-US"/>
          </a:p>
        </p:txBody>
      </p:sp>
      <p:sp>
        <p:nvSpPr>
          <p:cNvPr id="16" name="文本框 15"/>
          <p:cNvSpPr txBox="1"/>
          <p:nvPr/>
        </p:nvSpPr>
        <p:spPr>
          <a:xfrm>
            <a:off x="1227455" y="6007735"/>
            <a:ext cx="1149350" cy="368300"/>
          </a:xfrm>
          <a:prstGeom prst="rect">
            <a:avLst/>
          </a:prstGeom>
          <a:noFill/>
        </p:spPr>
        <p:txBody>
          <a:bodyPr wrap="square" rtlCol="0" anchor="t">
            <a:spAutoFit/>
          </a:bodyPr>
          <a:lstStyle/>
          <a:p>
            <a:r>
              <a:rPr lang="zh-CN" altLang="en-US"/>
              <a:t>土地</a:t>
            </a:r>
            <a:endParaRPr lang="zh-CN" altLang="en-US"/>
          </a:p>
        </p:txBody>
      </p:sp>
      <p:sp>
        <p:nvSpPr>
          <p:cNvPr id="17" name="文本框 16"/>
          <p:cNvSpPr txBox="1"/>
          <p:nvPr/>
        </p:nvSpPr>
        <p:spPr>
          <a:xfrm>
            <a:off x="3836035" y="6007735"/>
            <a:ext cx="6096000" cy="368300"/>
          </a:xfrm>
          <a:prstGeom prst="rect">
            <a:avLst/>
          </a:prstGeom>
          <a:noFill/>
        </p:spPr>
        <p:txBody>
          <a:bodyPr wrap="square" rtlCol="0" anchor="t">
            <a:spAutoFit/>
          </a:bodyPr>
          <a:lstStyle/>
          <a:p>
            <a:r>
              <a:rPr lang="zh-CN" altLang="en-US"/>
              <a:t>土地、财产、收入等</a:t>
            </a:r>
            <a:endParaRPr lang="zh-CN" altLang="en-US"/>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Left)">
                                      <p:cBhvr>
                                        <p:cTn id="7" dur="500"/>
                                        <p:tgtEl>
                                          <p:spTgt spid="3"/>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trips(downLeft)">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500"/>
                                        <p:tgtEl>
                                          <p:spTgt spid="6"/>
                                        </p:tgtEl>
                                      </p:cBhvr>
                                    </p:animEffect>
                                  </p:childTnLst>
                                </p:cTn>
                              </p:par>
                              <p:par>
                                <p:cTn id="21" presetID="18" presetClass="entr" presetSubtype="12"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strips(downLeft)">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down)">
                                      <p:cBhvr>
                                        <p:cTn id="28" dur="500"/>
                                        <p:tgtEl>
                                          <p:spTgt spid="8"/>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down)">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down)">
                                      <p:cBhvr>
                                        <p:cTn id="36" dur="500"/>
                                        <p:tgtEl>
                                          <p:spTgt spid="10"/>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down)">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wipe(down)">
                                      <p:cBhvr>
                                        <p:cTn id="44" dur="500"/>
                                        <p:tgtEl>
                                          <p:spTgt spid="12"/>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ipe(down)">
                                      <p:cBhvr>
                                        <p:cTn id="52" dur="500"/>
                                        <p:tgtEl>
                                          <p:spTgt spid="14"/>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wipe(down)">
                                      <p:cBhvr>
                                        <p:cTn id="55" dur="500"/>
                                        <p:tgtEl>
                                          <p:spTgt spid="15"/>
                                        </p:tgtEl>
                                      </p:cBhvr>
                                    </p:animEffect>
                                  </p:childTnLst>
                                </p:cTn>
                              </p:par>
                            </p:childTnLst>
                          </p:cTn>
                        </p:par>
                      </p:childTnLst>
                    </p:cTn>
                  </p:par>
                  <p:par>
                    <p:cTn id="56" fill="hold">
                      <p:stCondLst>
                        <p:cond delay="indefinite"/>
                      </p:stCondLst>
                      <p:childTnLst>
                        <p:par>
                          <p:cTn id="57" fill="hold">
                            <p:stCondLst>
                              <p:cond delay="0"/>
                            </p:stCondLst>
                            <p:childTnLst>
                              <p:par>
                                <p:cTn id="58" presetID="18" presetClass="entr" presetSubtype="12" fill="hold" grpId="0" nodeType="click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strips(downLeft)">
                                      <p:cBhvr>
                                        <p:cTn id="60" dur="500"/>
                                        <p:tgtEl>
                                          <p:spTgt spid="16"/>
                                        </p:tgtEl>
                                      </p:cBhvr>
                                    </p:animEffect>
                                  </p:childTnLst>
                                </p:cTn>
                              </p:par>
                              <p:par>
                                <p:cTn id="61" presetID="18" presetClass="entr" presetSubtype="12" fill="hold" grpId="0" nodeType="with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strips(downLeft)">
                                      <p:cBhvr>
                                        <p:cTn id="6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7" grpId="0"/>
      <p:bldP spid="8" grpId="0"/>
      <p:bldP spid="9" grpId="0"/>
      <p:bldP spid="10" grpId="0"/>
      <p:bldP spid="11" grpId="0"/>
      <p:bldP spid="12" grpId="0"/>
      <p:bldP spid="13" grpId="0"/>
      <p:bldP spid="14" grpId="0"/>
      <p:bldP spid="15" grpId="0"/>
      <p:bldP spid="16" grpId="0"/>
      <p:bldP spid="17"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文本框 5"/>
          <p:cNvSpPr txBox="1"/>
          <p:nvPr/>
        </p:nvSpPr>
        <p:spPr>
          <a:xfrm>
            <a:off x="1623695" y="1860550"/>
            <a:ext cx="9213850" cy="1938020"/>
          </a:xfrm>
          <a:prstGeom prst="rect">
            <a:avLst/>
          </a:prstGeom>
          <a:noFill/>
        </p:spPr>
        <p:txBody>
          <a:bodyPr wrap="square" rtlCol="0" anchor="t">
            <a:spAutoFit/>
          </a:bodyPr>
          <a:lstStyle/>
          <a:p>
            <a:pPr indent="0" algn="l" fontAlgn="auto">
              <a:lnSpc>
                <a:spcPct val="125000"/>
              </a:lnSpc>
              <a:buClr>
                <a:srgbClr val="C00000"/>
              </a:buClr>
              <a:buFont typeface="Wingdings" panose="05000000000000000000" charset="0"/>
              <a:buNone/>
            </a:pPr>
            <a:r>
              <a:rPr lang="en-US" altLang="zh-CN" sz="3600" b="1">
                <a:solidFill>
                  <a:srgbClr val="FF0000"/>
                </a:solidFill>
                <a:latin typeface="黑体" panose="02010609060101010101" charset="-122"/>
                <a:ea typeface="黑体" panose="02010609060101010101" charset="-122"/>
                <a:cs typeface="黑体" panose="02010609060101010101" charset="-122"/>
                <a:sym typeface="+mn-ea"/>
              </a:rPr>
              <a:t>              </a:t>
            </a:r>
            <a:r>
              <a:rPr lang="zh-CN" altLang="en-US" sz="4800" b="1">
                <a:solidFill>
                  <a:schemeClr val="accent2">
                    <a:lumMod val="75000"/>
                  </a:schemeClr>
                </a:solidFill>
                <a:latin typeface="黑体" panose="02010609060101010101" charset="-122"/>
                <a:ea typeface="黑体" panose="02010609060101010101" charset="-122"/>
                <a:cs typeface="黑体" panose="02010609060101010101" charset="-122"/>
                <a:sym typeface="+mn-ea"/>
              </a:rPr>
              <a:t>社会转型</a:t>
            </a:r>
            <a:endParaRPr lang="zh-CN" altLang="en-US" sz="4800" b="1">
              <a:solidFill>
                <a:schemeClr val="accent2">
                  <a:lumMod val="75000"/>
                </a:schemeClr>
              </a:solidFill>
              <a:latin typeface="黑体" panose="02010609060101010101" charset="-122"/>
              <a:ea typeface="黑体" panose="02010609060101010101" charset="-122"/>
              <a:cs typeface="黑体" panose="02010609060101010101" charset="-122"/>
              <a:sym typeface="+mn-ea"/>
            </a:endParaRPr>
          </a:p>
          <a:p>
            <a:pPr indent="0" algn="l" fontAlgn="auto">
              <a:lnSpc>
                <a:spcPct val="125000"/>
              </a:lnSpc>
              <a:buClr>
                <a:srgbClr val="C00000"/>
              </a:buClr>
              <a:buFont typeface="Wingdings" panose="05000000000000000000" charset="0"/>
              <a:buNone/>
            </a:pPr>
            <a:r>
              <a:rPr lang="zh-CN" altLang="en-US" sz="4800" b="1">
                <a:solidFill>
                  <a:schemeClr val="accent2">
                    <a:lumMod val="75000"/>
                  </a:schemeClr>
                </a:solidFill>
                <a:latin typeface="黑体" panose="02010609060101010101" charset="-122"/>
                <a:ea typeface="黑体" panose="02010609060101010101" charset="-122"/>
                <a:cs typeface="黑体" panose="02010609060101010101" charset="-122"/>
                <a:sym typeface="+mn-ea"/>
              </a:rPr>
              <a:t> </a:t>
            </a:r>
            <a:r>
              <a:rPr lang="zh-CN" altLang="en-US" sz="4800" b="1">
                <a:solidFill>
                  <a:srgbClr val="FF0000"/>
                </a:solidFill>
                <a:latin typeface="黑体" panose="02010609060101010101" charset="-122"/>
                <a:ea typeface="黑体" panose="02010609060101010101" charset="-122"/>
                <a:cs typeface="黑体" panose="02010609060101010101" charset="-122"/>
                <a:sym typeface="+mn-ea"/>
              </a:rPr>
              <a:t>——近代化道路的中西对比</a:t>
            </a:r>
            <a:endParaRPr lang="zh-CN" altLang="en-US" sz="4800" b="1">
              <a:solidFill>
                <a:srgbClr val="FF0000"/>
              </a:solidFill>
              <a:latin typeface="黑体" panose="02010609060101010101" charset="-122"/>
              <a:ea typeface="黑体" panose="02010609060101010101" charset="-122"/>
              <a:cs typeface="黑体" panose="02010609060101010101" charset="-122"/>
              <a:sym typeface="+mn-ea"/>
            </a:endParaRPr>
          </a:p>
        </p:txBody>
      </p:sp>
      <p:pic>
        <p:nvPicPr>
          <p:cNvPr id="13315" name="图片 8"/>
          <p:cNvPicPr>
            <a:picLocks noChangeAspect="1"/>
          </p:cNvPicPr>
          <p:nvPr>
            <p:custDataLst>
              <p:tags r:id="rId1"/>
            </p:custDataLst>
          </p:nvPr>
        </p:nvPicPr>
        <p:blipFill>
          <a:blip r:embed="rId2">
            <a:clrChange>
              <a:clrFrom>
                <a:srgbClr val="FFFFFF"/>
              </a:clrFrom>
              <a:clrTo>
                <a:srgbClr val="FFFFFF">
                  <a:alpha val="0"/>
                </a:srgbClr>
              </a:clrTo>
            </a:clrChange>
            <a:biLevel thresh="50000"/>
          </a:blip>
          <a:stretch>
            <a:fillRect/>
          </a:stretch>
        </p:blipFill>
        <p:spPr>
          <a:xfrm>
            <a:off x="1172528" y="681673"/>
            <a:ext cx="1179512" cy="1178772"/>
          </a:xfrm>
          <a:prstGeom prst="rect">
            <a:avLst/>
          </a:prstGeom>
          <a:noFill/>
          <a:ln w="9525">
            <a:noFill/>
          </a:ln>
        </p:spPr>
      </p:pic>
      <p:sp>
        <p:nvSpPr>
          <p:cNvPr id="10" name="文本框 9"/>
          <p:cNvSpPr txBox="1"/>
          <p:nvPr>
            <p:custDataLst>
              <p:tags r:id="rId3"/>
            </p:custDataLst>
          </p:nvPr>
        </p:nvSpPr>
        <p:spPr>
          <a:xfrm>
            <a:off x="1460846" y="899172"/>
            <a:ext cx="602876" cy="591820"/>
          </a:xfrm>
          <a:prstGeom prst="rect">
            <a:avLst/>
          </a:prstGeom>
          <a:noFill/>
        </p:spPr>
        <p:txBody>
          <a:bodyPr wrap="square" rtlCol="0">
            <a:spAutoFit/>
          </a:bodyPr>
          <a:lstStyle/>
          <a:p>
            <a:pPr algn="ctr" fontAlgn="auto">
              <a:lnSpc>
                <a:spcPct val="90000"/>
              </a:lnSpc>
            </a:pPr>
            <a:r>
              <a:rPr lang="zh-CN" altLang="en-US" sz="3615" b="1" noProof="1">
                <a:solidFill>
                  <a:srgbClr val="FF0000"/>
                </a:solidFill>
                <a:latin typeface="微软雅黑" panose="020B0503020204020204" charset="-122"/>
                <a:ea typeface="微软雅黑" panose="020B0503020204020204" charset="-122"/>
                <a:cs typeface="微软雅黑" panose="020B0503020204020204" charset="-122"/>
              </a:rPr>
              <a:t>伍</a:t>
            </a:r>
            <a:endParaRPr lang="zh-CN" altLang="en-US" sz="3615" b="1" noProof="1">
              <a:solidFill>
                <a:srgbClr val="FF0000"/>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矩形 1"/>
          <p:cNvSpPr/>
          <p:nvPr/>
        </p:nvSpPr>
        <p:spPr>
          <a:xfrm>
            <a:off x="343535" y="131445"/>
            <a:ext cx="3093720" cy="53149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chemeClr val="accent6">
                    <a:lumMod val="75000"/>
                  </a:schemeClr>
                </a:solidFill>
              </a:rPr>
              <a:t>典型题例</a:t>
            </a:r>
            <a:endParaRPr lang="zh-CN" altLang="en-US" sz="3600" b="1">
              <a:solidFill>
                <a:schemeClr val="accent6">
                  <a:lumMod val="75000"/>
                </a:schemeClr>
              </a:solidFill>
            </a:endParaRPr>
          </a:p>
        </p:txBody>
      </p:sp>
      <p:sp>
        <p:nvSpPr>
          <p:cNvPr id="3" name="文本框 2"/>
          <p:cNvSpPr txBox="1"/>
          <p:nvPr/>
        </p:nvSpPr>
        <p:spPr>
          <a:xfrm>
            <a:off x="139065" y="1117600"/>
            <a:ext cx="11913870" cy="4523105"/>
          </a:xfrm>
          <a:prstGeom prst="rect">
            <a:avLst/>
          </a:prstGeom>
          <a:noFill/>
        </p:spPr>
        <p:txBody>
          <a:bodyPr wrap="square" rtlCol="0" anchor="t">
            <a:spAutoFit/>
          </a:bodyPr>
          <a:lstStyle/>
          <a:p>
            <a:pPr indent="0" algn="just" defTabSz="914400" fontAlgn="auto">
              <a:lnSpc>
                <a:spcPct val="100000"/>
              </a:lnSpc>
              <a:spcAft>
                <a:spcPct val="0"/>
              </a:spcAft>
              <a:tabLst>
                <a:tab pos="2250440" algn="l"/>
              </a:tabLst>
            </a:pPr>
            <a:r>
              <a:rPr lang="zh-CN" altLang="en-US" sz="3200" b="1" kern="100">
                <a:latin typeface="汉仪颜楷简" panose="00020600040101010101" charset="-122"/>
                <a:ea typeface="汉仪颜楷简" panose="00020600040101010101" charset="-122"/>
                <a:cs typeface="汉仪颜楷简" panose="00020600040101010101" charset="-122"/>
                <a:sym typeface="+mn-ea"/>
              </a:rPr>
              <a:t>（</a:t>
            </a:r>
            <a:r>
              <a:rPr lang="en-US" altLang="zh-CN" sz="3200" b="1" kern="100">
                <a:latin typeface="汉仪颜楷简" panose="00020600040101010101" charset="-122"/>
                <a:ea typeface="汉仪颜楷简" panose="00020600040101010101" charset="-122"/>
                <a:cs typeface="汉仪颜楷简" panose="00020600040101010101" charset="-122"/>
                <a:sym typeface="+mn-ea"/>
              </a:rPr>
              <a:t>2024·</a:t>
            </a:r>
            <a:r>
              <a:rPr lang="zh-CN" altLang="en-US" sz="3200" b="1" kern="100">
                <a:latin typeface="汉仪颜楷简" panose="00020600040101010101" charset="-122"/>
                <a:ea typeface="汉仪颜楷简" panose="00020600040101010101" charset="-122"/>
                <a:cs typeface="汉仪颜楷简" panose="00020600040101010101" charset="-122"/>
                <a:sym typeface="+mn-ea"/>
              </a:rPr>
              <a:t>江苏高考</a:t>
            </a:r>
            <a:r>
              <a:rPr lang="en-US" altLang="zh-CN" sz="3200" b="1" kern="100">
                <a:latin typeface="汉仪颜楷简" panose="00020600040101010101" charset="-122"/>
                <a:ea typeface="汉仪颜楷简" panose="00020600040101010101" charset="-122"/>
                <a:cs typeface="汉仪颜楷简" panose="00020600040101010101" charset="-122"/>
                <a:sym typeface="+mn-ea"/>
              </a:rPr>
              <a:t>·1</a:t>
            </a:r>
            <a:r>
              <a:rPr lang="zh-CN" altLang="en-US" sz="3200" b="1" kern="100">
                <a:latin typeface="汉仪颜楷简" panose="00020600040101010101" charset="-122"/>
                <a:ea typeface="汉仪颜楷简" panose="00020600040101010101" charset="-122"/>
                <a:cs typeface="汉仪颜楷简" panose="00020600040101010101" charset="-122"/>
                <a:sym typeface="+mn-ea"/>
              </a:rPr>
              <a:t>）毛家坪遗址是自西周晚期延续到战国晚期的秦文化遗址，在该遗址中发现大量炭化的苜蓿属植物种子和马的骨骼。有学者依据《史记》中秦人先祖“好马及畜，善养息之”的记载，认为上述苜蓿属植物与秦人养马有关。该学者的研究可以说明（ </a:t>
            </a:r>
            <a:r>
              <a:rPr lang="en-US" altLang="zh-CN" sz="3200" b="1" kern="100">
                <a:latin typeface="汉仪颜楷简" panose="00020600040101010101" charset="-122"/>
                <a:ea typeface="汉仪颜楷简" panose="00020600040101010101" charset="-122"/>
                <a:cs typeface="汉仪颜楷简" panose="00020600040101010101" charset="-122"/>
                <a:sym typeface="+mn-ea"/>
              </a:rPr>
              <a:t>B</a:t>
            </a:r>
            <a:r>
              <a:rPr lang="zh-CN" altLang="en-US" sz="3200" b="1" kern="100">
                <a:latin typeface="汉仪颜楷简" panose="00020600040101010101" charset="-122"/>
                <a:ea typeface="汉仪颜楷简" panose="00020600040101010101" charset="-122"/>
                <a:cs typeface="汉仪颜楷简" panose="00020600040101010101" charset="-122"/>
                <a:sym typeface="+mn-ea"/>
              </a:rPr>
              <a:t>   ）</a:t>
            </a:r>
            <a:endParaRPr lang="zh-CN" altLang="en-US" sz="3200" b="1" kern="100">
              <a:latin typeface="汉仪颜楷简" panose="00020600040101010101" charset="-122"/>
              <a:ea typeface="汉仪颜楷简" panose="00020600040101010101" charset="-122"/>
              <a:cs typeface="汉仪颜楷简" panose="00020600040101010101" charset="-122"/>
            </a:endParaRPr>
          </a:p>
          <a:p>
            <a:pPr indent="0" algn="just" defTabSz="914400" fontAlgn="auto">
              <a:lnSpc>
                <a:spcPct val="100000"/>
              </a:lnSpc>
              <a:spcAft>
                <a:spcPct val="0"/>
              </a:spcAft>
              <a:tabLst>
                <a:tab pos="2250440" algn="l"/>
              </a:tabLst>
            </a:pPr>
            <a:r>
              <a:rPr lang="zh-CN" altLang="en-US" sz="3200" b="1" kern="100">
                <a:latin typeface="汉仪颜楷简" panose="00020600040101010101" charset="-122"/>
                <a:ea typeface="汉仪颜楷简" panose="00020600040101010101" charset="-122"/>
                <a:cs typeface="汉仪颜楷简" panose="00020600040101010101" charset="-122"/>
                <a:sym typeface="+mn-ea"/>
              </a:rPr>
              <a:t>A. 西周晚期出现原始农耕和畜牧</a:t>
            </a:r>
            <a:r>
              <a:rPr lang="en-US" altLang="zh-CN" sz="3200" b="1" kern="100">
                <a:latin typeface="汉仪颜楷简" panose="00020600040101010101" charset="-122"/>
                <a:ea typeface="汉仪颜楷简" panose="00020600040101010101" charset="-122"/>
                <a:cs typeface="汉仪颜楷简" panose="00020600040101010101" charset="-122"/>
                <a:sym typeface="+mn-ea"/>
              </a:rPr>
              <a:t>     </a:t>
            </a:r>
            <a:endParaRPr lang="en-US" altLang="zh-CN" sz="3200" b="1" kern="100">
              <a:latin typeface="汉仪颜楷简" panose="00020600040101010101" charset="-122"/>
              <a:ea typeface="汉仪颜楷简" panose="00020600040101010101" charset="-122"/>
              <a:cs typeface="汉仪颜楷简" panose="00020600040101010101" charset="-122"/>
              <a:sym typeface="+mn-ea"/>
            </a:endParaRPr>
          </a:p>
          <a:p>
            <a:pPr indent="0" algn="just" defTabSz="914400" fontAlgn="auto">
              <a:lnSpc>
                <a:spcPct val="100000"/>
              </a:lnSpc>
              <a:spcAft>
                <a:spcPct val="0"/>
              </a:spcAft>
              <a:tabLst>
                <a:tab pos="2250440" algn="l"/>
              </a:tabLst>
            </a:pPr>
            <a:r>
              <a:rPr lang="zh-CN" altLang="en-US" sz="3200" b="1" kern="100">
                <a:latin typeface="汉仪颜楷简" panose="00020600040101010101" charset="-122"/>
                <a:ea typeface="汉仪颜楷简" panose="00020600040101010101" charset="-122"/>
                <a:cs typeface="汉仪颜楷简" panose="00020600040101010101" charset="-122"/>
                <a:sym typeface="+mn-ea"/>
              </a:rPr>
              <a:t>B. 探究历史要重视史料间的联系</a:t>
            </a:r>
            <a:endParaRPr lang="zh-CN" altLang="en-US" sz="3200" b="1" kern="100">
              <a:latin typeface="汉仪颜楷简" panose="00020600040101010101" charset="-122"/>
              <a:ea typeface="汉仪颜楷简" panose="00020600040101010101" charset="-122"/>
              <a:cs typeface="汉仪颜楷简" panose="00020600040101010101" charset="-122"/>
            </a:endParaRPr>
          </a:p>
          <a:p>
            <a:pPr indent="0" algn="just" defTabSz="914400" fontAlgn="auto">
              <a:lnSpc>
                <a:spcPct val="100000"/>
              </a:lnSpc>
              <a:spcAft>
                <a:spcPct val="0"/>
              </a:spcAft>
              <a:tabLst>
                <a:tab pos="2250440" algn="l"/>
              </a:tabLst>
            </a:pPr>
            <a:r>
              <a:rPr lang="zh-CN" altLang="en-US" sz="3200" b="1" kern="100">
                <a:latin typeface="汉仪颜楷简" panose="00020600040101010101" charset="-122"/>
                <a:ea typeface="汉仪颜楷简" panose="00020600040101010101" charset="-122"/>
                <a:cs typeface="汉仪颜楷简" panose="00020600040101010101" charset="-122"/>
                <a:sym typeface="+mn-ea"/>
              </a:rPr>
              <a:t>C. 秦人即将迈入阶级社会的门槛</a:t>
            </a:r>
            <a:r>
              <a:rPr lang="en-US" altLang="zh-CN" sz="3200" b="1" kern="100">
                <a:latin typeface="汉仪颜楷简" panose="00020600040101010101" charset="-122"/>
                <a:ea typeface="汉仪颜楷简" panose="00020600040101010101" charset="-122"/>
                <a:cs typeface="汉仪颜楷简" panose="00020600040101010101" charset="-122"/>
                <a:sym typeface="+mn-ea"/>
              </a:rPr>
              <a:t>     </a:t>
            </a:r>
            <a:endParaRPr lang="en-US" altLang="zh-CN" sz="3200" b="1" kern="100">
              <a:latin typeface="汉仪颜楷简" panose="00020600040101010101" charset="-122"/>
              <a:ea typeface="汉仪颜楷简" panose="00020600040101010101" charset="-122"/>
              <a:cs typeface="汉仪颜楷简" panose="00020600040101010101" charset="-122"/>
              <a:sym typeface="+mn-ea"/>
            </a:endParaRPr>
          </a:p>
          <a:p>
            <a:pPr indent="0" algn="just" defTabSz="914400" fontAlgn="auto">
              <a:lnSpc>
                <a:spcPct val="100000"/>
              </a:lnSpc>
              <a:spcAft>
                <a:spcPct val="0"/>
              </a:spcAft>
              <a:tabLst>
                <a:tab pos="2250440" algn="l"/>
              </a:tabLst>
            </a:pPr>
            <a:r>
              <a:rPr lang="zh-CN" altLang="en-US" sz="3200" b="1" kern="100">
                <a:latin typeface="汉仪颜楷简" panose="00020600040101010101" charset="-122"/>
                <a:ea typeface="汉仪颜楷简" panose="00020600040101010101" charset="-122"/>
                <a:cs typeface="汉仪颜楷简" panose="00020600040101010101" charset="-122"/>
                <a:sym typeface="+mn-ea"/>
              </a:rPr>
              <a:t>D. 实物史料比文献史料更有价值</a:t>
            </a:r>
            <a:endParaRPr lang="zh-CN" altLang="en-US" sz="3200" b="1" kern="100">
              <a:latin typeface="汉仪颜楷简" panose="00020600040101010101" charset="-122"/>
              <a:ea typeface="汉仪颜楷简" panose="00020600040101010101" charset="-122"/>
              <a:cs typeface="汉仪颜楷简" panose="00020600040101010101" charset="-122"/>
              <a:sym typeface="+mn-ea"/>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113665" y="285115"/>
          <a:ext cx="11881485" cy="5956935"/>
        </p:xfrm>
        <a:graphic>
          <a:graphicData uri="http://schemas.openxmlformats.org/drawingml/2006/table">
            <a:tbl>
              <a:tblPr/>
              <a:tblGrid>
                <a:gridCol w="756920"/>
                <a:gridCol w="5885815"/>
                <a:gridCol w="5238750"/>
              </a:tblGrid>
              <a:tr h="577850">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时期</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中国</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zh-CN" altLang="en-US" sz="2400" b="1">
                          <a:latin typeface="仿宋" panose="02010609060101010101" charset="-122"/>
                          <a:ea typeface="仿宋" panose="02010609060101010101" charset="-122"/>
                          <a:cs typeface="宋体" panose="02010600030101010101" pitchFamily="2" charset="-122"/>
                        </a:rPr>
                        <a:t>西方</a:t>
                      </a:r>
                      <a:endParaRPr lang="zh-CN"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79085">
                <a:tc>
                  <a:txBody>
                    <a:bodyPr wrap="square"/>
                    <a:lstStyle/>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工</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场</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手</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工</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业</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时</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期</a:t>
                      </a:r>
                      <a:endParaRPr sz="2400" b="1">
                        <a:latin typeface="仿宋" panose="02010609060101010101" charset="-122"/>
                        <a:ea typeface="仿宋" panose="02010609060101010101" charset="-122"/>
                        <a:cs typeface="仿宋" panose="02010609060101010101" charset="-122"/>
                      </a:endParaRPr>
                    </a:p>
                    <a:p>
                      <a:pPr indent="0" algn="ctr">
                        <a:buNone/>
                      </a:pPr>
                      <a:r>
                        <a:rPr lang="en-US" sz="2400" b="1">
                          <a:latin typeface="仿宋" panose="02010609060101010101" charset="-122"/>
                          <a:ea typeface="仿宋" panose="02010609060101010101" charset="-122"/>
                          <a:cs typeface="仿宋" panose="02010609060101010101" charset="-122"/>
                        </a:rPr>
                        <a:t>/</a:t>
                      </a:r>
                      <a:endParaRPr lang="en-US" sz="2400" b="1">
                        <a:latin typeface="仿宋" panose="02010609060101010101" charset="-122"/>
                        <a:ea typeface="仿宋" panose="02010609060101010101" charset="-122"/>
                        <a:cs typeface="仿宋" panose="02010609060101010101" charset="-122"/>
                      </a:endParaRPr>
                    </a:p>
                    <a:p>
                      <a:pPr indent="0" algn="ctr">
                        <a:buNone/>
                      </a:pPr>
                      <a:r>
                        <a:rPr lang="zh-CN" altLang="en-US" sz="2400" b="1">
                          <a:latin typeface="仿宋" panose="02010609060101010101" charset="-122"/>
                          <a:ea typeface="仿宋" panose="02010609060101010101" charset="-122"/>
                          <a:cs typeface="仿宋" panose="02010609060101010101" charset="-122"/>
                        </a:rPr>
                        <a:t>明</a:t>
                      </a:r>
                      <a:endParaRPr lang="zh-CN" altLang="en-US" sz="2400" b="1">
                        <a:latin typeface="仿宋" panose="02010609060101010101" charset="-122"/>
                        <a:ea typeface="仿宋" panose="02010609060101010101" charset="-122"/>
                        <a:cs typeface="仿宋" panose="02010609060101010101" charset="-122"/>
                      </a:endParaRPr>
                    </a:p>
                    <a:p>
                      <a:pPr indent="0" algn="ctr">
                        <a:buNone/>
                      </a:pPr>
                      <a:r>
                        <a:rPr lang="zh-CN" altLang="en-US" sz="2400" b="1">
                          <a:latin typeface="仿宋" panose="02010609060101010101" charset="-122"/>
                          <a:ea typeface="仿宋" panose="02010609060101010101" charset="-122"/>
                          <a:cs typeface="仿宋" panose="02010609060101010101" charset="-122"/>
                        </a:rPr>
                        <a:t>清</a:t>
                      </a:r>
                      <a:endParaRPr lang="zh-CN" altLang="en-US" sz="2400" b="1">
                        <a:latin typeface="仿宋" panose="02010609060101010101" charset="-122"/>
                        <a:ea typeface="仿宋" panose="02010609060101010101" charset="-122"/>
                        <a:cs typeface="仿宋" panose="02010609060101010101" charset="-122"/>
                      </a:endParaRPr>
                    </a:p>
                    <a:p>
                      <a:pPr indent="0" algn="ctr">
                        <a:buNone/>
                      </a:pPr>
                      <a:r>
                        <a:rPr lang="zh-CN" altLang="en-US" sz="2400" b="1">
                          <a:latin typeface="仿宋" panose="02010609060101010101" charset="-122"/>
                          <a:ea typeface="仿宋" panose="02010609060101010101" charset="-122"/>
                          <a:cs typeface="仿宋" panose="02010609060101010101" charset="-122"/>
                        </a:rPr>
                        <a:t>时</a:t>
                      </a:r>
                      <a:endParaRPr lang="zh-CN" altLang="en-US" sz="2400" b="1">
                        <a:latin typeface="仿宋" panose="02010609060101010101" charset="-122"/>
                        <a:ea typeface="仿宋" panose="02010609060101010101" charset="-122"/>
                        <a:cs typeface="仿宋" panose="02010609060101010101" charset="-122"/>
                      </a:endParaRPr>
                    </a:p>
                    <a:p>
                      <a:pPr indent="0" algn="ctr">
                        <a:buNone/>
                      </a:pPr>
                      <a:r>
                        <a:rPr lang="zh-CN" altLang="en-US" sz="2400" b="1">
                          <a:latin typeface="仿宋" panose="02010609060101010101" charset="-122"/>
                          <a:ea typeface="仿宋" panose="02010609060101010101" charset="-122"/>
                          <a:cs typeface="仿宋" panose="02010609060101010101" charset="-122"/>
                        </a:rPr>
                        <a:t>期</a:t>
                      </a:r>
                      <a:endParaRPr lang="zh-CN" altLang="en-US"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842645" y="908050"/>
            <a:ext cx="5822950" cy="5297805"/>
          </a:xfrm>
          <a:prstGeom prst="rect">
            <a:avLst/>
          </a:prstGeom>
          <a:noFill/>
        </p:spPr>
        <p:txBody>
          <a:bodyPr wrap="square" rtlCol="0" anchor="t">
            <a:spAutoFit/>
          </a:bodyPr>
          <a:lstStyle/>
          <a:p>
            <a:pPr indent="0" algn="l" fontAlgn="auto">
              <a:lnSpc>
                <a:spcPct val="110000"/>
              </a:lnSpc>
            </a:pPr>
            <a:r>
              <a:rPr sz="2200" b="1">
                <a:solidFill>
                  <a:schemeClr val="accent6">
                    <a:lumMod val="50000"/>
                  </a:schemeClr>
                </a:solidFill>
                <a:latin typeface="等线" panose="02010600030101010101" charset="-122"/>
                <a:ea typeface="等线" panose="02010600030101010101" charset="-122"/>
                <a:cs typeface="等线" panose="02010600030101010101" charset="-122"/>
                <a:sym typeface="+mn-ea"/>
              </a:rPr>
              <a:t>经济：小农经济占主导地位，政府实行重农抑商政策；但在明朝中后期货币经济占主导地位，白银成为主要货币，农产品日益商品化。大批工商业市镇兴起。随着商品经济的发展，出现了资本主义萌芽。私营手工业超过官营手工业占主导地位，还出现了地域性商人群体——商帮。</a:t>
            </a:r>
            <a:endParaRPr sz="2200" b="1">
              <a:solidFill>
                <a:schemeClr val="accent6">
                  <a:lumMod val="50000"/>
                </a:schemeClr>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chemeClr val="accent6">
                    <a:lumMod val="75000"/>
                  </a:schemeClr>
                </a:solidFill>
                <a:latin typeface="等线" panose="02010600030101010101" charset="-122"/>
                <a:ea typeface="等线" panose="02010600030101010101" charset="-122"/>
                <a:cs typeface="等线" panose="02010600030101010101" charset="-122"/>
                <a:sym typeface="+mn-ea"/>
              </a:rPr>
              <a:t>政治：君主专制空前加强。（内阁、军机处）</a:t>
            </a:r>
            <a:endParaRPr sz="22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7030A0"/>
                </a:solidFill>
                <a:latin typeface="等线" panose="02010600030101010101" charset="-122"/>
                <a:ea typeface="等线" panose="02010600030101010101" charset="-122"/>
                <a:cs typeface="等线" panose="02010600030101010101" charset="-122"/>
                <a:sym typeface="+mn-ea"/>
              </a:rPr>
              <a:t>文化：推行文化专制，程朱理学成为正统思想，八股取士，大兴文字狱，压抑了人个性发展，由此出现早期民主启蒙思想，古代科技进入总结阶段，文学上出现一批反映封建社会走向衰落的文学作品。</a:t>
            </a:r>
            <a:endParaRPr sz="2200" b="1">
              <a:solidFill>
                <a:srgbClr val="7030A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FF0000"/>
                </a:solidFill>
                <a:latin typeface="等线" panose="02010600030101010101" charset="-122"/>
                <a:ea typeface="等线" panose="02010600030101010101" charset="-122"/>
                <a:cs typeface="等线" panose="02010600030101010101" charset="-122"/>
                <a:sym typeface="+mn-ea"/>
              </a:rPr>
              <a:t>外交：由开放转为闭关锁国。</a:t>
            </a:r>
            <a:r>
              <a:rPr sz="2000" b="1">
                <a:solidFill>
                  <a:srgbClr val="1D41D5"/>
                </a:solidFill>
                <a:latin typeface="等线" panose="02010600030101010101" charset="-122"/>
                <a:ea typeface="等线" panose="02010600030101010101" charset="-122"/>
                <a:cs typeface="等线" panose="02010600030101010101" charset="-122"/>
                <a:sym typeface="+mn-ea"/>
              </a:rPr>
              <a:t> </a:t>
            </a:r>
            <a:endParaRPr sz="2000" b="1">
              <a:solidFill>
                <a:srgbClr val="1D41D5"/>
              </a:solidFill>
              <a:latin typeface="等线" panose="02010600030101010101" charset="-122"/>
              <a:ea typeface="等线" panose="02010600030101010101" charset="-122"/>
              <a:cs typeface="等线" panose="02010600030101010101" charset="-122"/>
              <a:sym typeface="+mn-ea"/>
            </a:endParaRPr>
          </a:p>
        </p:txBody>
      </p:sp>
      <p:sp>
        <p:nvSpPr>
          <p:cNvPr id="6" name="文本框 5"/>
          <p:cNvSpPr txBox="1"/>
          <p:nvPr/>
        </p:nvSpPr>
        <p:spPr>
          <a:xfrm>
            <a:off x="6801485" y="908050"/>
            <a:ext cx="5257800" cy="5297805"/>
          </a:xfrm>
          <a:prstGeom prst="rect">
            <a:avLst/>
          </a:prstGeom>
          <a:noFill/>
        </p:spPr>
        <p:txBody>
          <a:bodyPr wrap="square" rtlCol="0" anchor="t">
            <a:spAutoFit/>
          </a:bodyPr>
          <a:lstStyle/>
          <a:p>
            <a:pPr indent="0" algn="l" fontAlgn="auto">
              <a:lnSpc>
                <a:spcPct val="110000"/>
              </a:lnSpc>
            </a:pPr>
            <a:r>
              <a:rPr lang="en-US" sz="2200">
                <a:solidFill>
                  <a:srgbClr val="FF0000"/>
                </a:solidFill>
                <a:latin typeface="黑体" panose="02010609060101010101" charset="-122"/>
                <a:ea typeface="黑体" panose="02010609060101010101" charset="-122"/>
                <a:sym typeface="+mn-ea"/>
              </a:rPr>
              <a:t>总体特征：封建主义向资本主义的过渡</a:t>
            </a:r>
            <a:endParaRPr lang="en-US" sz="2200">
              <a:latin typeface="黑体" panose="02010609060101010101" charset="-122"/>
              <a:ea typeface="黑体" panose="02010609060101010101" charset="-122"/>
              <a:sym typeface="+mn-ea"/>
            </a:endParaRPr>
          </a:p>
          <a:p>
            <a:pPr indent="0" algn="l" fontAlgn="auto">
              <a:lnSpc>
                <a:spcPct val="110000"/>
              </a:lnSpc>
            </a:pPr>
            <a:r>
              <a:rPr lang="en-US" sz="2200">
                <a:solidFill>
                  <a:srgbClr val="7030A0"/>
                </a:solidFill>
                <a:latin typeface="黑体" panose="02010609060101010101" charset="-122"/>
                <a:ea typeface="黑体" panose="02010609060101010101" charset="-122"/>
                <a:sym typeface="+mn-ea"/>
              </a:rPr>
              <a:t>经济：资本主义萌芽，处于工场手工业时期。新航路开辟使人类从分散孤立地发展开始走向整体世界，世界市场的雏形开始出现；欧洲的海外殖民扩展和掠夺，使世界市场进一步拓展。英国确立了世界殖民霸主的地位。</a:t>
            </a:r>
            <a:endParaRPr lang="en-US" sz="2200">
              <a:solidFill>
                <a:srgbClr val="7030A0"/>
              </a:solidFill>
              <a:latin typeface="黑体" panose="02010609060101010101" charset="-122"/>
              <a:ea typeface="黑体" panose="02010609060101010101" charset="-122"/>
              <a:sym typeface="+mn-ea"/>
            </a:endParaRPr>
          </a:p>
          <a:p>
            <a:pPr indent="0" algn="l" fontAlgn="auto">
              <a:lnSpc>
                <a:spcPct val="110000"/>
              </a:lnSpc>
            </a:pPr>
            <a:r>
              <a:rPr lang="en-US" sz="2200">
                <a:solidFill>
                  <a:schemeClr val="accent6">
                    <a:lumMod val="50000"/>
                  </a:schemeClr>
                </a:solidFill>
                <a:latin typeface="黑体" panose="02010609060101010101" charset="-122"/>
                <a:ea typeface="黑体" panose="02010609060101010101" charset="-122"/>
                <a:sym typeface="+mn-ea"/>
              </a:rPr>
              <a:t>文化：出现了文艺复兴、宗教改革和启蒙运动三次思想解放运动，解放了人们的思想，弘扬了人文精神。近代自然科学兴起（哥白尼、伽利略）古典主义和浪漫主义文学艺术兴起。</a:t>
            </a:r>
            <a:endParaRPr lang="en-US" sz="2200">
              <a:solidFill>
                <a:schemeClr val="accent6">
                  <a:lumMod val="50000"/>
                </a:schemeClr>
              </a:solidFill>
              <a:latin typeface="黑体" panose="02010609060101010101" charset="-122"/>
              <a:ea typeface="黑体" panose="02010609060101010101" charset="-122"/>
              <a:sym typeface="+mn-ea"/>
            </a:endParaRPr>
          </a:p>
          <a:p>
            <a:pPr indent="0" algn="l" fontAlgn="auto">
              <a:lnSpc>
                <a:spcPct val="110000"/>
              </a:lnSpc>
            </a:pPr>
            <a:r>
              <a:rPr lang="en-US" sz="2200">
                <a:latin typeface="黑体" panose="02010609060101010101" charset="-122"/>
                <a:ea typeface="黑体" panose="02010609060101010101" charset="-122"/>
                <a:sym typeface="+mn-ea"/>
              </a:rPr>
              <a:t>政治：通过资产阶级革命，建立资本主义代议制。</a:t>
            </a:r>
            <a:endParaRPr lang="en-US" sz="2200">
              <a:latin typeface="黑体" panose="02010609060101010101" charset="-122"/>
              <a:ea typeface="黑体" panose="02010609060101010101" charset="-122"/>
              <a:sym typeface="+mn-ea"/>
            </a:endParaRPr>
          </a:p>
        </p:txBody>
      </p:sp>
      <p:sp>
        <p:nvSpPr>
          <p:cNvPr id="7" name="文本框 6"/>
          <p:cNvSpPr txBox="1"/>
          <p:nvPr/>
        </p:nvSpPr>
        <p:spPr>
          <a:xfrm>
            <a:off x="0" y="6354445"/>
            <a:ext cx="12192000" cy="503555"/>
          </a:xfrm>
          <a:prstGeom prst="rect">
            <a:avLst/>
          </a:prstGeom>
          <a:solidFill>
            <a:sysClr val="windowText" lastClr="000000"/>
          </a:solidFill>
        </p:spPr>
        <p:txBody>
          <a:bodyPr wrap="square" rtlCol="0">
            <a:noAutofit/>
          </a:bodyPr>
          <a:lstStyle/>
          <a:p>
            <a:r>
              <a:rPr lang="en-US" altLang="zh-CN">
                <a:solidFill>
                  <a:schemeClr val="bg1"/>
                </a:solidFill>
              </a:rPr>
              <a:t>                                                           </a:t>
            </a:r>
            <a:r>
              <a:rPr sz="2400">
                <a:solidFill>
                  <a:schemeClr val="bg1"/>
                </a:solidFill>
              </a:rPr>
              <a:t>16——18世纪（工场手工业时期）中西比较</a:t>
            </a:r>
            <a:endParaRPr sz="2400">
              <a:solidFill>
                <a:schemeClr val="bg1"/>
              </a:solidFill>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文本框 4"/>
          <p:cNvSpPr txBox="1"/>
          <p:nvPr/>
        </p:nvSpPr>
        <p:spPr>
          <a:xfrm>
            <a:off x="308610" y="1394460"/>
            <a:ext cx="11383645" cy="4517390"/>
          </a:xfrm>
          <a:prstGeom prst="rect">
            <a:avLst/>
          </a:prstGeom>
          <a:solidFill>
            <a:schemeClr val="bg1">
              <a:lumMod val="85000"/>
            </a:schemeClr>
          </a:solidFill>
        </p:spPr>
        <p:txBody>
          <a:bodyPr wrap="square" rtlCol="0">
            <a:noAutofit/>
          </a:bodyPr>
          <a:lstStyle/>
          <a:p>
            <a:endParaRPr lang="zh-CN" altLang="en-US"/>
          </a:p>
        </p:txBody>
      </p:sp>
      <p:sp>
        <p:nvSpPr>
          <p:cNvPr id="4" name="文本框 3"/>
          <p:cNvSpPr txBox="1"/>
          <p:nvPr/>
        </p:nvSpPr>
        <p:spPr>
          <a:xfrm>
            <a:off x="545465" y="1577340"/>
            <a:ext cx="11040745" cy="4154170"/>
          </a:xfrm>
          <a:prstGeom prst="rect">
            <a:avLst/>
          </a:prstGeom>
          <a:solidFill>
            <a:schemeClr val="bg1"/>
          </a:solidFill>
        </p:spPr>
        <p:txBody>
          <a:bodyPr wrap="square" rtlCol="0" anchor="t">
            <a:spAutoFit/>
          </a:bodyPr>
          <a:lstStyle/>
          <a:p>
            <a:r>
              <a:rPr lang="en-US" altLang="zh-CN" sz="2400">
                <a:latin typeface="等线" panose="02010600030101010101" charset="-122"/>
                <a:ea typeface="等线" panose="02010600030101010101" charset="-122"/>
                <a:cs typeface="等线" panose="02010600030101010101" charset="-122"/>
              </a:rPr>
              <a:t>    </a:t>
            </a:r>
            <a:r>
              <a:rPr lang="zh-CN" altLang="en-US" sz="2400" b="1">
                <a:latin typeface="仿宋" panose="02010609060101010101" charset="-122"/>
                <a:ea typeface="仿宋" panose="02010609060101010101" charset="-122"/>
                <a:cs typeface="仿宋" panose="02010609060101010101" charset="-122"/>
              </a:rPr>
              <a:t>材料</a:t>
            </a:r>
            <a:r>
              <a:rPr lang="en-US" altLang="zh-CN" sz="2400" b="1">
                <a:latin typeface="仿宋" panose="02010609060101010101" charset="-122"/>
                <a:ea typeface="仿宋" panose="02010609060101010101" charset="-122"/>
                <a:cs typeface="仿宋" panose="02010609060101010101" charset="-122"/>
              </a:rPr>
              <a:t>  </a:t>
            </a:r>
            <a:r>
              <a:rPr lang="zh-CN" altLang="en-US" sz="2400" b="1">
                <a:latin typeface="仿宋" panose="02010609060101010101" charset="-122"/>
                <a:ea typeface="仿宋" panose="02010609060101010101" charset="-122"/>
                <a:cs typeface="仿宋" panose="02010609060101010101" charset="-122"/>
              </a:rPr>
              <a:t>1500—1800年，海洋的开通和欧亚大陆频繁的陆路交通，将中国纳入世界经济秩序之内。贸易上的顺差，使中国经济持续成长三百年之久，并使中国在近代以前跃升为世界最繁荣的地区。外来的刺激，也促使中国的知识界尝试重新思考中国文化的本质——这是历史上相当于欧洲启蒙时代的努力。可惜，这一努力竟中途夭折了。相对于快速发展的西方，进入世界体系后的中国，发展过于缓慢。曾经出现知识界对中国文明的重新思考，竟也不能在此时延续下去。这是中国传统文化与传统政治制度，还能运作的最后一段岁月。</a:t>
            </a:r>
            <a:endParaRPr lang="zh-CN" altLang="en-US" sz="2400" b="1">
              <a:latin typeface="仿宋" panose="02010609060101010101" charset="-122"/>
              <a:ea typeface="仿宋" panose="02010609060101010101" charset="-122"/>
              <a:cs typeface="仿宋" panose="02010609060101010101" charset="-122"/>
            </a:endParaRPr>
          </a:p>
          <a:p>
            <a:r>
              <a:rPr lang="en-US" altLang="zh-CN" sz="2400" b="1">
                <a:latin typeface="仿宋" panose="02010609060101010101" charset="-122"/>
                <a:ea typeface="仿宋" panose="02010609060101010101" charset="-122"/>
                <a:cs typeface="仿宋" panose="02010609060101010101" charset="-122"/>
              </a:rPr>
              <a:t>                                        </a:t>
            </a:r>
            <a:r>
              <a:rPr lang="zh-CN" altLang="en-US" sz="2400" b="1">
                <a:latin typeface="仿宋" panose="02010609060101010101" charset="-122"/>
                <a:ea typeface="仿宋" panose="02010609060101010101" charset="-122"/>
                <a:cs typeface="仿宋" panose="02010609060101010101" charset="-122"/>
              </a:rPr>
              <a:t>——摘编自许倬云《万古江河》</a:t>
            </a:r>
            <a:endParaRPr lang="zh-CN" altLang="en-US" sz="2400" b="1">
              <a:latin typeface="仿宋" panose="02010609060101010101" charset="-122"/>
              <a:ea typeface="仿宋" panose="02010609060101010101" charset="-122"/>
              <a:cs typeface="仿宋" panose="02010609060101010101" charset="-122"/>
            </a:endParaRPr>
          </a:p>
          <a:p>
            <a:r>
              <a:rPr lang="en-US" altLang="zh-CN" sz="2400">
                <a:latin typeface="等线" panose="02010600030101010101" charset="-122"/>
                <a:ea typeface="等线" panose="02010600030101010101" charset="-122"/>
                <a:cs typeface="等线" panose="02010600030101010101" charset="-122"/>
              </a:rPr>
              <a:t>     </a:t>
            </a:r>
            <a:r>
              <a:rPr lang="zh-CN" altLang="en-US" sz="2400">
                <a:solidFill>
                  <a:srgbClr val="FF0000"/>
                </a:solidFill>
                <a:latin typeface="等线" panose="02010600030101010101" charset="-122"/>
                <a:ea typeface="等线" panose="02010600030101010101" charset="-122"/>
                <a:cs typeface="等线" panose="02010600030101010101" charset="-122"/>
              </a:rPr>
              <a:t>结合材料与所学知识，围绕“1500—1800年的中国与西方”自行拟定一个具体的论题，并就所拟论题进行简要阐述。</a:t>
            </a:r>
            <a:endParaRPr lang="zh-CN" altLang="en-US" sz="2400">
              <a:solidFill>
                <a:srgbClr val="FF0000"/>
              </a:solidFill>
              <a:latin typeface="等线" panose="02010600030101010101" charset="-122"/>
              <a:ea typeface="等线" panose="02010600030101010101" charset="-122"/>
              <a:cs typeface="等线" panose="02010600030101010101" charset="-122"/>
            </a:endParaRPr>
          </a:p>
          <a:p>
            <a:r>
              <a:rPr lang="zh-CN" altLang="en-US" sz="2400">
                <a:solidFill>
                  <a:srgbClr val="FF0000"/>
                </a:solidFill>
                <a:latin typeface="等线" panose="02010600030101010101" charset="-122"/>
                <a:ea typeface="等线" panose="02010600030101010101" charset="-122"/>
                <a:cs typeface="等线" panose="02010600030101010101" charset="-122"/>
              </a:rPr>
              <a:t> </a:t>
            </a:r>
            <a:r>
              <a:rPr lang="en-US" altLang="zh-CN" sz="2400">
                <a:solidFill>
                  <a:srgbClr val="FF0000"/>
                </a:solidFill>
                <a:latin typeface="等线" panose="02010600030101010101" charset="-122"/>
                <a:ea typeface="等线" panose="02010600030101010101" charset="-122"/>
                <a:cs typeface="等线" panose="02010600030101010101" charset="-122"/>
              </a:rPr>
              <a:t>         </a:t>
            </a:r>
            <a:r>
              <a:rPr lang="zh-CN" altLang="en-US" sz="2400">
                <a:solidFill>
                  <a:srgbClr val="1D41D5"/>
                </a:solidFill>
                <a:latin typeface="等线" panose="02010600030101010101" charset="-122"/>
                <a:ea typeface="等线" panose="02010600030101010101" charset="-122"/>
                <a:cs typeface="等线" panose="02010600030101010101" charset="-122"/>
              </a:rPr>
              <a:t>（要求：观点明确，中西对比，史论结合，言之成理）。</a:t>
            </a:r>
            <a:endParaRPr lang="zh-CN" altLang="en-US" sz="2400">
              <a:solidFill>
                <a:srgbClr val="1D41D5"/>
              </a:solidFill>
              <a:latin typeface="等线" panose="02010600030101010101" charset="-122"/>
              <a:ea typeface="等线" panose="02010600030101010101" charset="-122"/>
              <a:cs typeface="等线" panose="02010600030101010101" charset="-122"/>
            </a:endParaRPr>
          </a:p>
        </p:txBody>
      </p:sp>
      <p:sp>
        <p:nvSpPr>
          <p:cNvPr id="7" name="文本框 6"/>
          <p:cNvSpPr txBox="1"/>
          <p:nvPr>
            <p:custDataLst>
              <p:tags r:id="rId1"/>
            </p:custDataLst>
          </p:nvPr>
        </p:nvSpPr>
        <p:spPr>
          <a:xfrm>
            <a:off x="3018790" y="621030"/>
            <a:ext cx="5854065" cy="583565"/>
          </a:xfrm>
          <a:prstGeom prst="rect">
            <a:avLst/>
          </a:prstGeom>
          <a:noFill/>
        </p:spPr>
        <p:txBody>
          <a:bodyPr wrap="square" rtlCol="0">
            <a:spAutoFit/>
            <a:scene3d>
              <a:camera prst="orthographicFront"/>
              <a:lightRig rig="threePt" dir="t"/>
            </a:scene3d>
            <a:sp3d extrusionH="57150">
              <a:bevelT w="38100" h="38100" prst="relaxedInset"/>
            </a:sp3d>
          </a:bodyPr>
          <a:lstStyle/>
          <a:p>
            <a:r>
              <a:rPr lang="zh-CN" altLang="en-US" sz="3200" b="1">
                <a:solidFill>
                  <a:srgbClr val="EC5F74">
                    <a:lumMod val="50000"/>
                  </a:srgbClr>
                </a:solidFill>
                <a:effectLst>
                  <a:outerShdw blurRad="60007" dist="200025" dir="15000000" sy="30000" kx="-1800000" algn="bl" rotWithShape="0">
                    <a:prstClr val="black">
                      <a:alpha val="32000"/>
                    </a:prstClr>
                  </a:outerShdw>
                </a:effectLst>
                <a:latin typeface="黑体" panose="02010609060101010101" charset="-122"/>
                <a:ea typeface="黑体" panose="02010609060101010101" charset="-122"/>
              </a:rPr>
              <a:t>“1500—1800年的中国与西方”</a:t>
            </a:r>
            <a:endParaRPr lang="zh-CN" altLang="en-US" sz="3200" b="1">
              <a:solidFill>
                <a:srgbClr val="EC5F74">
                  <a:lumMod val="50000"/>
                </a:srgbClr>
              </a:solidFill>
              <a:effectLst>
                <a:outerShdw blurRad="60007" dist="200025" dir="15000000" sy="30000" kx="-1800000" algn="bl" rotWithShape="0">
                  <a:prstClr val="black">
                    <a:alpha val="32000"/>
                  </a:prstClr>
                </a:outerShdw>
              </a:effectLst>
              <a:latin typeface="黑体" panose="02010609060101010101" charset="-122"/>
              <a:ea typeface="黑体" panose="02010609060101010101" charset="-122"/>
            </a:endParaRPr>
          </a:p>
        </p:txBody>
      </p:sp>
    </p:spTree>
    <p:custDataLst>
      <p:tags r:id="rId2"/>
    </p:custData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文本框 6"/>
          <p:cNvSpPr txBox="1"/>
          <p:nvPr/>
        </p:nvSpPr>
        <p:spPr>
          <a:xfrm>
            <a:off x="0" y="6354445"/>
            <a:ext cx="12192000" cy="503555"/>
          </a:xfrm>
          <a:prstGeom prst="rect">
            <a:avLst/>
          </a:prstGeom>
          <a:solidFill>
            <a:sysClr val="windowText" lastClr="000000"/>
          </a:solidFill>
        </p:spPr>
        <p:txBody>
          <a:bodyPr wrap="square" rtlCol="0">
            <a:noAutofit/>
          </a:bodyPr>
          <a:lstStyle/>
          <a:p>
            <a:r>
              <a:rPr lang="en-US" altLang="zh-CN">
                <a:solidFill>
                  <a:schemeClr val="bg1"/>
                </a:solidFill>
              </a:rPr>
              <a:t>                                     </a:t>
            </a:r>
            <a:r>
              <a:rPr lang="zh-CN" sz="2400">
                <a:solidFill>
                  <a:schemeClr val="bg1"/>
                </a:solidFill>
              </a:rPr>
              <a:t>聚焦</a:t>
            </a:r>
            <a:r>
              <a:rPr lang="zh-CN" altLang="en-US" sz="2400">
                <a:solidFill>
                  <a:schemeClr val="bg1"/>
                </a:solidFill>
              </a:rPr>
              <a:t>看</a:t>
            </a:r>
            <a:r>
              <a:rPr lang="en-US" altLang="zh-CN" sz="2400">
                <a:solidFill>
                  <a:schemeClr val="bg1"/>
                </a:solidFill>
              </a:rPr>
              <a:t>——</a:t>
            </a:r>
            <a:r>
              <a:rPr lang="zh-CN" altLang="en-US" sz="2400">
                <a:solidFill>
                  <a:schemeClr val="bg1"/>
                </a:solidFill>
              </a:rPr>
              <a:t>新航路开辟对中国的经济、外交、文化产生的影响</a:t>
            </a:r>
            <a:endParaRPr lang="zh-CN" altLang="en-US" sz="2400">
              <a:solidFill>
                <a:schemeClr val="bg1"/>
              </a:solidFill>
            </a:endParaRPr>
          </a:p>
        </p:txBody>
      </p:sp>
      <p:sp>
        <p:nvSpPr>
          <p:cNvPr id="2" name="文本框 1"/>
          <p:cNvSpPr txBox="1"/>
          <p:nvPr/>
        </p:nvSpPr>
        <p:spPr>
          <a:xfrm>
            <a:off x="302895" y="679450"/>
            <a:ext cx="10661650" cy="1630045"/>
          </a:xfrm>
          <a:prstGeom prst="rect">
            <a:avLst/>
          </a:prstGeom>
          <a:noFill/>
          <a:ln w="19050" cmpd="sng">
            <a:solidFill>
              <a:schemeClr val="accent1">
                <a:shade val="50000"/>
              </a:schemeClr>
            </a:solidFill>
            <a:prstDash val="solid"/>
          </a:ln>
        </p:spPr>
        <p:txBody>
          <a:bodyPr wrap="square" rtlCol="0" anchor="t">
            <a:spAutoFit/>
          </a:bodyPr>
          <a:lstStyle/>
          <a:p>
            <a:r>
              <a:rPr lang="en-US" altLang="zh-CN" sz="2400">
                <a:latin typeface="等线" panose="02010600030101010101" charset="-122"/>
                <a:ea typeface="等线" panose="02010600030101010101" charset="-122"/>
              </a:rPr>
              <a:t>     </a:t>
            </a:r>
            <a:r>
              <a:rPr lang="zh-CN" altLang="en-US" sz="2800">
                <a:solidFill>
                  <a:srgbClr val="C00000"/>
                </a:solidFill>
                <a:latin typeface="等线" panose="02010600030101010101" charset="-122"/>
                <a:ea typeface="等线" panose="02010600030101010101" charset="-122"/>
              </a:rPr>
              <a:t>经济：</a:t>
            </a:r>
            <a:r>
              <a:rPr lang="zh-CN" altLang="en-US" sz="2400">
                <a:latin typeface="等线" panose="02010600030101010101" charset="-122"/>
                <a:ea typeface="等线" panose="02010600030101010101" charset="-122"/>
              </a:rPr>
              <a:t>原产于美洲的甘薯、玉米等农作物传入中国并得到推广，大幅度提高了粮食总产量。可以养活更多的人口，客观上为清朝前期人口的迅速增长创造了条件；有更多的土地种植经济作物，出现了专业生产区域，促进农产品的商品化。</a:t>
            </a:r>
            <a:endParaRPr lang="zh-CN" altLang="en-US" sz="2400">
              <a:latin typeface="等线" panose="02010600030101010101" charset="-122"/>
              <a:ea typeface="等线" panose="02010600030101010101" charset="-122"/>
            </a:endParaRPr>
          </a:p>
        </p:txBody>
      </p:sp>
      <p:sp>
        <p:nvSpPr>
          <p:cNvPr id="3" name="文本框 2"/>
          <p:cNvSpPr txBox="1"/>
          <p:nvPr/>
        </p:nvSpPr>
        <p:spPr>
          <a:xfrm>
            <a:off x="1301115" y="2508250"/>
            <a:ext cx="10686415" cy="1999615"/>
          </a:xfrm>
          <a:prstGeom prst="rect">
            <a:avLst/>
          </a:prstGeom>
          <a:noFill/>
          <a:ln w="19050" cmpd="sng">
            <a:solidFill>
              <a:schemeClr val="accent1">
                <a:shade val="50000"/>
              </a:schemeClr>
            </a:solidFill>
            <a:prstDash val="solid"/>
          </a:ln>
        </p:spPr>
        <p:txBody>
          <a:bodyPr wrap="square" rtlCol="0" anchor="t">
            <a:spAutoFit/>
          </a:bodyPr>
          <a:lstStyle/>
          <a:p>
            <a:r>
              <a:rPr lang="en-US" altLang="zh-CN" sz="2800">
                <a:solidFill>
                  <a:srgbClr val="C00000"/>
                </a:solidFill>
                <a:latin typeface="等线" panose="02010600030101010101" charset="-122"/>
                <a:ea typeface="等线" panose="02010600030101010101" charset="-122"/>
              </a:rPr>
              <a:t>     </a:t>
            </a:r>
            <a:r>
              <a:rPr lang="zh-CN" altLang="en-US" sz="2800">
                <a:solidFill>
                  <a:srgbClr val="C00000"/>
                </a:solidFill>
                <a:latin typeface="等线" panose="02010600030101010101" charset="-122"/>
                <a:ea typeface="等线" panose="02010600030101010101" charset="-122"/>
              </a:rPr>
              <a:t>外交：</a:t>
            </a:r>
            <a:r>
              <a:rPr lang="zh-CN" altLang="en-US" sz="2400">
                <a:latin typeface="等线" panose="02010600030101010101" charset="-122"/>
                <a:ea typeface="等线" panose="02010600030101010101" charset="-122"/>
              </a:rPr>
              <a:t>西方殖民者开始侵扰我国东南沿海。一方面我国被迫开始了反侵略斗争，捍卫国家主权；另一方面为抵制西方殖民者的骚扰，清政府设置广州十三行，开始实行闭关政策，使中国丧失了对外贸易的主动权，阻碍了中外经济文化的交流，阻碍了生产的发展和科学技术的进步，阻碍了中国资本主义萌芽的发展，这是近代中国逐渐落后的根源之一。</a:t>
            </a:r>
            <a:endParaRPr lang="zh-CN" altLang="en-US" sz="2400">
              <a:latin typeface="等线" panose="02010600030101010101" charset="-122"/>
              <a:ea typeface="等线" panose="02010600030101010101" charset="-122"/>
            </a:endParaRPr>
          </a:p>
        </p:txBody>
      </p:sp>
      <p:sp>
        <p:nvSpPr>
          <p:cNvPr id="4" name="文本框 3"/>
          <p:cNvSpPr txBox="1"/>
          <p:nvPr/>
        </p:nvSpPr>
        <p:spPr>
          <a:xfrm>
            <a:off x="458470" y="5023485"/>
            <a:ext cx="10506075" cy="874395"/>
          </a:xfrm>
          <a:prstGeom prst="rect">
            <a:avLst/>
          </a:prstGeom>
          <a:noFill/>
          <a:ln w="19050" cmpd="sng">
            <a:solidFill>
              <a:schemeClr val="accent1">
                <a:shade val="50000"/>
              </a:schemeClr>
            </a:solidFill>
            <a:prstDash val="solid"/>
          </a:ln>
        </p:spPr>
        <p:txBody>
          <a:bodyPr wrap="square" rtlCol="0" anchor="t">
            <a:noAutofit/>
          </a:bodyPr>
          <a:lstStyle/>
          <a:p>
            <a:r>
              <a:rPr lang="en-US" altLang="zh-CN" sz="2400">
                <a:latin typeface="等线" panose="02010600030101010101" charset="-122"/>
                <a:ea typeface="等线" panose="02010600030101010101" charset="-122"/>
              </a:rPr>
              <a:t> </a:t>
            </a:r>
            <a:r>
              <a:rPr lang="en-US" altLang="zh-CN" sz="2800">
                <a:solidFill>
                  <a:srgbClr val="C00000"/>
                </a:solidFill>
                <a:latin typeface="等线" panose="02010600030101010101" charset="-122"/>
                <a:ea typeface="等线" panose="02010600030101010101" charset="-122"/>
              </a:rPr>
              <a:t>   </a:t>
            </a:r>
            <a:r>
              <a:rPr lang="zh-CN" altLang="en-US" sz="2800">
                <a:solidFill>
                  <a:srgbClr val="C00000"/>
                </a:solidFill>
                <a:latin typeface="等线" panose="02010600030101010101" charset="-122"/>
                <a:ea typeface="等线" panose="02010600030101010101" charset="-122"/>
              </a:rPr>
              <a:t>文化：</a:t>
            </a:r>
            <a:r>
              <a:rPr lang="zh-CN" altLang="en-US" sz="2400">
                <a:latin typeface="等线" panose="02010600030101010101" charset="-122"/>
                <a:ea typeface="等线" panose="02010600030101010101" charset="-122"/>
              </a:rPr>
              <a:t>西学东渐开始，传播了一些先进文化，一部分开明知识分子开始吸收西方科技成果，如《农政全书》介绍了欧洲先进的水利技术和水利工具。</a:t>
            </a:r>
            <a:endParaRPr lang="zh-CN" altLang="en-US" sz="2400">
              <a:latin typeface="等线" panose="02010600030101010101" charset="-122"/>
              <a:ea typeface="等线" panose="02010600030101010101"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113665" y="497205"/>
          <a:ext cx="11881485" cy="5744845"/>
        </p:xfrm>
        <a:graphic>
          <a:graphicData uri="http://schemas.openxmlformats.org/drawingml/2006/table">
            <a:tbl>
              <a:tblPr/>
              <a:tblGrid>
                <a:gridCol w="756920"/>
                <a:gridCol w="5885815"/>
                <a:gridCol w="5238750"/>
              </a:tblGrid>
              <a:tr h="309245">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时期</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中国</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zh-CN" altLang="en-US" sz="2400" b="1">
                          <a:latin typeface="仿宋" panose="02010609060101010101" charset="-122"/>
                          <a:ea typeface="仿宋" panose="02010609060101010101" charset="-122"/>
                          <a:cs typeface="宋体" panose="02010600030101010101" pitchFamily="2" charset="-122"/>
                        </a:rPr>
                        <a:t>西方</a:t>
                      </a:r>
                      <a:endParaRPr lang="zh-CN"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79085">
                <a:tc>
                  <a:txBody>
                    <a:bodyPr wrap="square"/>
                    <a:lstStyle/>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两</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次</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工</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业</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革</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命</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时</a:t>
                      </a:r>
                      <a:endParaRPr sz="2400" b="1">
                        <a:latin typeface="仿宋" panose="02010609060101010101" charset="-122"/>
                        <a:ea typeface="仿宋" panose="02010609060101010101" charset="-122"/>
                        <a:cs typeface="仿宋" panose="02010609060101010101" charset="-122"/>
                      </a:endParaRPr>
                    </a:p>
                    <a:p>
                      <a:pPr indent="0" algn="ctr">
                        <a:buNone/>
                      </a:pPr>
                      <a:r>
                        <a:rPr sz="2400" b="1">
                          <a:latin typeface="仿宋" panose="02010609060101010101" charset="-122"/>
                          <a:ea typeface="仿宋" panose="02010609060101010101" charset="-122"/>
                          <a:cs typeface="仿宋" panose="02010609060101010101" charset="-122"/>
                        </a:rPr>
                        <a:t>期</a:t>
                      </a:r>
                      <a:endParaRPr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7044055" y="1251585"/>
            <a:ext cx="4608830" cy="4150360"/>
          </a:xfrm>
          <a:prstGeom prst="rect">
            <a:avLst/>
          </a:prstGeom>
          <a:noFill/>
        </p:spPr>
        <p:txBody>
          <a:bodyPr wrap="square" rtlCol="0" anchor="t">
            <a:spAutoFit/>
          </a:bodyPr>
          <a:lstStyle/>
          <a:p>
            <a:pPr indent="0" algn="l" fontAlgn="auto">
              <a:lnSpc>
                <a:spcPct val="110000"/>
              </a:lnSpc>
            </a:pPr>
            <a:r>
              <a:rPr sz="2400" b="1">
                <a:solidFill>
                  <a:srgbClr val="FF0000"/>
                </a:solidFill>
                <a:latin typeface="等线" panose="02010600030101010101" charset="-122"/>
                <a:ea typeface="等线" panose="02010600030101010101" charset="-122"/>
                <a:cs typeface="等线" panose="02010600030101010101" charset="-122"/>
                <a:sym typeface="+mn-ea"/>
              </a:rPr>
              <a:t>18世纪中期至19世纪70年代是蒸汽时代和工业资本主义阶段。资本主义世界体系初步形成。</a:t>
            </a:r>
            <a:endParaRPr sz="24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endParaRPr sz="24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endParaRPr sz="24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400" b="1">
                <a:solidFill>
                  <a:srgbClr val="FF0000"/>
                </a:solidFill>
                <a:latin typeface="等线" panose="02010600030101010101" charset="-122"/>
                <a:ea typeface="等线" panose="02010600030101010101" charset="-122"/>
                <a:cs typeface="等线" panose="02010600030101010101" charset="-122"/>
                <a:sym typeface="+mn-ea"/>
              </a:rPr>
              <a:t>19世纪60、70年代至20世纪初是电气时代的资本主义，是资本主义的成熟时期。垄断资本主义的形成和发展，资本主义向帝国主义阶段过渡。</a:t>
            </a:r>
            <a:endParaRPr sz="2400" b="1">
              <a:solidFill>
                <a:srgbClr val="FF0000"/>
              </a:solidFill>
              <a:latin typeface="等线" panose="02010600030101010101" charset="-122"/>
              <a:ea typeface="等线" panose="02010600030101010101" charset="-122"/>
              <a:cs typeface="等线" panose="02010600030101010101" charset="-122"/>
              <a:sym typeface="+mn-ea"/>
            </a:endParaRPr>
          </a:p>
        </p:txBody>
      </p:sp>
      <p:sp>
        <p:nvSpPr>
          <p:cNvPr id="7" name="文本框 6"/>
          <p:cNvSpPr txBox="1"/>
          <p:nvPr/>
        </p:nvSpPr>
        <p:spPr>
          <a:xfrm>
            <a:off x="0" y="6354445"/>
            <a:ext cx="12192000" cy="503555"/>
          </a:xfrm>
          <a:prstGeom prst="rect">
            <a:avLst/>
          </a:prstGeom>
          <a:solidFill>
            <a:sysClr val="windowText" lastClr="000000"/>
          </a:solidFill>
        </p:spPr>
        <p:txBody>
          <a:bodyPr wrap="square" rtlCol="0">
            <a:noAutofit/>
          </a:bodyPr>
          <a:lstStyle/>
          <a:p>
            <a:r>
              <a:rPr lang="en-US" altLang="zh-CN">
                <a:solidFill>
                  <a:schemeClr val="bg1"/>
                </a:solidFill>
              </a:rPr>
              <a:t>                                                           </a:t>
            </a:r>
            <a:r>
              <a:rPr lang="zh-CN" sz="2400">
                <a:solidFill>
                  <a:schemeClr val="bg1"/>
                </a:solidFill>
              </a:rPr>
              <a:t>两</a:t>
            </a:r>
            <a:r>
              <a:rPr lang="zh-CN" altLang="en-US" sz="2400">
                <a:solidFill>
                  <a:schemeClr val="bg1"/>
                </a:solidFill>
              </a:rPr>
              <a:t>次工业革命</a:t>
            </a:r>
            <a:r>
              <a:rPr sz="2400">
                <a:solidFill>
                  <a:schemeClr val="bg1"/>
                </a:solidFill>
              </a:rPr>
              <a:t>时期</a:t>
            </a:r>
            <a:r>
              <a:rPr lang="zh-CN" sz="2400">
                <a:solidFill>
                  <a:schemeClr val="bg1"/>
                </a:solidFill>
              </a:rPr>
              <a:t>的</a:t>
            </a:r>
            <a:r>
              <a:rPr sz="2400">
                <a:solidFill>
                  <a:schemeClr val="bg1"/>
                </a:solidFill>
              </a:rPr>
              <a:t>中西比较</a:t>
            </a:r>
            <a:endParaRPr sz="2400">
              <a:solidFill>
                <a:schemeClr val="bg1"/>
              </a:solidFill>
            </a:endParaRPr>
          </a:p>
        </p:txBody>
      </p:sp>
      <p:sp>
        <p:nvSpPr>
          <p:cNvPr id="2" name="文本框 1"/>
          <p:cNvSpPr txBox="1"/>
          <p:nvPr/>
        </p:nvSpPr>
        <p:spPr>
          <a:xfrm>
            <a:off x="948055" y="1131570"/>
            <a:ext cx="5697220" cy="1198880"/>
          </a:xfrm>
          <a:prstGeom prst="rect">
            <a:avLst/>
          </a:prstGeom>
          <a:noFill/>
        </p:spPr>
        <p:txBody>
          <a:bodyPr wrap="square" rtlCol="0" anchor="t">
            <a:spAutoFit/>
          </a:bodyPr>
          <a:lstStyle/>
          <a:p>
            <a:r>
              <a:rPr lang="en-US" altLang="zh-CN" sz="2400">
                <a:solidFill>
                  <a:srgbClr val="FF0000"/>
                </a:solidFill>
                <a:latin typeface="等线" panose="02010600030101010101" charset="-122"/>
                <a:ea typeface="等线" panose="02010600030101010101" charset="-122"/>
                <a:cs typeface="等线" panose="02010600030101010101" charset="-122"/>
              </a:rPr>
              <a:t>     </a:t>
            </a:r>
            <a:r>
              <a:rPr lang="zh-CN" altLang="en-US" sz="2400">
                <a:solidFill>
                  <a:srgbClr val="FF0000"/>
                </a:solidFill>
                <a:latin typeface="等线" panose="02010600030101010101" charset="-122"/>
                <a:ea typeface="等线" panose="02010600030101010101" charset="-122"/>
                <a:cs typeface="等线" panose="02010600030101010101" charset="-122"/>
              </a:rPr>
              <a:t>从 1840 年鸦片战争开始,西方列强用炮舰打开中国的大门，中国的政治、经济、思想及社会生活都发生了重要变化。</a:t>
            </a:r>
            <a:endParaRPr lang="zh-CN" altLang="en-US" sz="2400">
              <a:solidFill>
                <a:srgbClr val="FF0000"/>
              </a:solidFill>
              <a:latin typeface="等线" panose="02010600030101010101" charset="-122"/>
              <a:ea typeface="等线" panose="02010600030101010101" charset="-122"/>
              <a:cs typeface="等线" panose="02010600030101010101" charset="-122"/>
            </a:endParaRPr>
          </a:p>
        </p:txBody>
      </p:sp>
      <p:sp>
        <p:nvSpPr>
          <p:cNvPr id="3" name="文本框 2"/>
          <p:cNvSpPr txBox="1"/>
          <p:nvPr/>
        </p:nvSpPr>
        <p:spPr>
          <a:xfrm>
            <a:off x="948055" y="2525395"/>
            <a:ext cx="5696585" cy="1938020"/>
          </a:xfrm>
          <a:prstGeom prst="rect">
            <a:avLst/>
          </a:prstGeom>
          <a:noFill/>
        </p:spPr>
        <p:txBody>
          <a:bodyPr wrap="square" rtlCol="0" anchor="t">
            <a:spAutoFit/>
          </a:bodyPr>
          <a:lstStyle/>
          <a:p>
            <a:r>
              <a:rPr lang="en-US" altLang="zh-CN" sz="2400">
                <a:solidFill>
                  <a:srgbClr val="FF0000"/>
                </a:solidFill>
                <a:latin typeface="等线" panose="02010600030101010101" charset="-122"/>
                <a:ea typeface="等线" panose="02010600030101010101" charset="-122"/>
                <a:cs typeface="等线" panose="02010600030101010101" charset="-122"/>
              </a:rPr>
              <a:t>    </a:t>
            </a:r>
            <a:r>
              <a:rPr lang="zh-CN" altLang="en-US" sz="2400">
                <a:solidFill>
                  <a:srgbClr val="FF0000"/>
                </a:solidFill>
                <a:latin typeface="等线" panose="02010600030101010101" charset="-122"/>
                <a:ea typeface="等线" panose="02010600030101010101" charset="-122"/>
                <a:cs typeface="等线" panose="02010600030101010101" charset="-122"/>
              </a:rPr>
              <a:t>1860-1894年面临民族危机,中国社会各阶层积极探索救亡图存道路,农民阶级发动的太平天国运动给清王朝统治以沉重打击;地主阶级洋务派开展洋务运动,是中国早期现代化的尝试。</a:t>
            </a:r>
            <a:endParaRPr lang="zh-CN" altLang="en-US" sz="2400">
              <a:solidFill>
                <a:srgbClr val="FF0000"/>
              </a:solidFill>
              <a:latin typeface="等线" panose="02010600030101010101" charset="-122"/>
              <a:ea typeface="等线" panose="02010600030101010101" charset="-122"/>
              <a:cs typeface="等线" panose="02010600030101010101" charset="-122"/>
            </a:endParaRPr>
          </a:p>
        </p:txBody>
      </p:sp>
      <p:sp>
        <p:nvSpPr>
          <p:cNvPr id="8" name="文本框 7"/>
          <p:cNvSpPr txBox="1"/>
          <p:nvPr/>
        </p:nvSpPr>
        <p:spPr>
          <a:xfrm>
            <a:off x="1042670" y="4658360"/>
            <a:ext cx="5506720" cy="1198880"/>
          </a:xfrm>
          <a:prstGeom prst="rect">
            <a:avLst/>
          </a:prstGeom>
          <a:noFill/>
        </p:spPr>
        <p:txBody>
          <a:bodyPr wrap="square" rtlCol="0" anchor="t">
            <a:spAutoFit/>
          </a:bodyPr>
          <a:lstStyle/>
          <a:p>
            <a:r>
              <a:rPr lang="en-US" altLang="zh-CN" sz="2400">
                <a:solidFill>
                  <a:srgbClr val="FF0000"/>
                </a:solidFill>
                <a:latin typeface="等线" panose="02010600030101010101" charset="-122"/>
                <a:ea typeface="等线" panose="02010600030101010101" charset="-122"/>
                <a:cs typeface="等线" panose="02010600030101010101" charset="-122"/>
              </a:rPr>
              <a:t>    </a:t>
            </a:r>
            <a:r>
              <a:rPr lang="zh-CN" altLang="en-US" sz="2400">
                <a:solidFill>
                  <a:srgbClr val="FF0000"/>
                </a:solidFill>
                <a:latin typeface="等线" panose="02010600030101010101" charset="-122"/>
                <a:ea typeface="等线" panose="02010600030101010101" charset="-122"/>
                <a:cs typeface="等线" panose="02010600030101010101" charset="-122"/>
              </a:rPr>
              <a:t>1894-1912年中国半殖民地半封建社会的形成时期,中国在屈辱中逐渐向近代化迈进。</a:t>
            </a:r>
            <a:endParaRPr lang="zh-CN" altLang="en-US" sz="2400">
              <a:solidFill>
                <a:srgbClr val="FF0000"/>
              </a:solidFill>
              <a:latin typeface="等线" panose="02010600030101010101" charset="-122"/>
              <a:ea typeface="等线" panose="02010600030101010101" charset="-122"/>
              <a:cs typeface="等线" panose="02010600030101010101" charset="-122"/>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custDataLst>
              <p:tags r:id="rId1"/>
            </p:custDataLst>
          </p:nvPr>
        </p:nvGraphicFramePr>
        <p:xfrm>
          <a:off x="694690" y="264160"/>
          <a:ext cx="10801985" cy="5930265"/>
        </p:xfrm>
        <a:graphic>
          <a:graphicData uri="http://schemas.openxmlformats.org/drawingml/2006/table">
            <a:tbl>
              <a:tblPr/>
              <a:tblGrid>
                <a:gridCol w="628650"/>
                <a:gridCol w="1045845"/>
                <a:gridCol w="9127490"/>
              </a:tblGrid>
              <a:tr h="574040">
                <a:tc>
                  <a:txBody>
                    <a:bodyPr wrap="square"/>
                    <a:lstStyle/>
                    <a:p>
                      <a:pPr indent="0">
                        <a:buNone/>
                      </a:pPr>
                      <a:endParaRPr lang="en-US" altLang="en-US" sz="2400" b="1">
                        <a:solidFill>
                          <a:srgbClr val="7030A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wrap="square"/>
                    <a:lstStyle/>
                    <a:p>
                      <a:pPr indent="0">
                        <a:buNone/>
                      </a:pPr>
                      <a:r>
                        <a:rPr lang="en-US" sz="2400" b="1">
                          <a:solidFill>
                            <a:srgbClr val="000000"/>
                          </a:solidFill>
                          <a:latin typeface="宋体" panose="02010600030101010101" pitchFamily="2" charset="-122"/>
                          <a:ea typeface="宋体" panose="02010600030101010101" pitchFamily="2" charset="-122"/>
                          <a:cs typeface="宋体" panose="02010600030101010101" pitchFamily="2" charset="-122"/>
                        </a:rPr>
                        <a:t>                     </a:t>
                      </a:r>
                      <a:r>
                        <a:rPr lang="en-US" sz="2400" b="1">
                          <a:solidFill>
                            <a:srgbClr val="7030A0"/>
                          </a:solidFill>
                          <a:latin typeface="宋体" panose="02010600030101010101" pitchFamily="2" charset="-122"/>
                          <a:ea typeface="宋体" panose="02010600030101010101" pitchFamily="2" charset="-122"/>
                          <a:cs typeface="宋体" panose="02010600030101010101" pitchFamily="2" charset="-122"/>
                        </a:rPr>
                        <a:t>    影 响</a:t>
                      </a:r>
                      <a:endParaRPr lang="en-US" altLang="en-US" sz="2400" b="1">
                        <a:solidFill>
                          <a:srgbClr val="7030A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970915">
                <a:tc rowSpan="3">
                  <a:txBody>
                    <a:bodyPr wrap="square"/>
                    <a:lstStyle/>
                    <a:p>
                      <a:pPr indent="0">
                        <a:buNone/>
                      </a:pPr>
                      <a:r>
                        <a:rPr lang="en-US" sz="2400" b="1">
                          <a:solidFill>
                            <a:srgbClr val="7030A0"/>
                          </a:solidFill>
                          <a:latin typeface="宋体" panose="02010600030101010101" pitchFamily="2" charset="-122"/>
                          <a:ea typeface="宋体" panose="02010600030101010101" pitchFamily="2" charset="-122"/>
                          <a:cs typeface="宋体" panose="02010600030101010101" pitchFamily="2" charset="-122"/>
                        </a:rPr>
                        <a:t>第一次工业革命</a:t>
                      </a:r>
                      <a:endParaRPr lang="en-US" altLang="en-US" sz="2400" b="1">
                        <a:solidFill>
                          <a:srgbClr val="7030A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r>
                        <a:rPr lang="en-US" sz="2400" b="0">
                          <a:solidFill>
                            <a:srgbClr val="C00000"/>
                          </a:solidFill>
                          <a:latin typeface="等线" panose="02010600030101010101" charset="-122"/>
                          <a:ea typeface="等线" panose="02010600030101010101" charset="-122"/>
                          <a:cs typeface="宋体" panose="02010600030101010101" pitchFamily="2" charset="-122"/>
                        </a:rPr>
                        <a:t>政治</a:t>
                      </a:r>
                      <a:endParaRPr lang="en-US" altLang="en-US" sz="2400" b="0">
                        <a:solidFill>
                          <a:srgbClr val="C00000"/>
                        </a:solidFill>
                        <a:latin typeface="等线" panose="02010600030101010101" charset="-122"/>
                        <a:ea typeface="等线" panose="0201060003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两次鸦片战争导致中国的社会性质、矛盾、革命任务与性质、对外政策发生巨变；引发太平天国运动和洋务运动</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312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wrap="square"/>
                    <a:lstStyle/>
                    <a:p>
                      <a:pPr indent="0">
                        <a:buNone/>
                      </a:pPr>
                      <a:r>
                        <a:rPr lang="en-US" sz="2400" b="0">
                          <a:solidFill>
                            <a:srgbClr val="C00000"/>
                          </a:solidFill>
                          <a:latin typeface="等线" panose="02010600030101010101" charset="-122"/>
                          <a:ea typeface="等线" panose="02010600030101010101" charset="-122"/>
                          <a:cs typeface="宋体" panose="02010600030101010101" pitchFamily="2" charset="-122"/>
                        </a:rPr>
                        <a:t>经济</a:t>
                      </a:r>
                      <a:endParaRPr lang="en-US" altLang="en-US" sz="2400" b="0">
                        <a:solidFill>
                          <a:srgbClr val="C00000"/>
                        </a:solidFill>
                        <a:latin typeface="等线" panose="02010600030101010101" charset="-122"/>
                        <a:ea typeface="等线" panose="0201060003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近代工业产生（洋务、民族企业）；被卷入资本主义世界市场；自然经济逐步瓦解</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937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wrap="square"/>
                    <a:lstStyle/>
                    <a:p>
                      <a:pPr indent="0">
                        <a:buNone/>
                      </a:pPr>
                      <a:r>
                        <a:rPr lang="en-US" sz="2400" b="0">
                          <a:solidFill>
                            <a:srgbClr val="C00000"/>
                          </a:solidFill>
                          <a:latin typeface="等线" panose="02010600030101010101" charset="-122"/>
                          <a:ea typeface="等线" panose="02010600030101010101" charset="-122"/>
                          <a:cs typeface="宋体" panose="02010600030101010101" pitchFamily="2" charset="-122"/>
                        </a:rPr>
                        <a:t>文化</a:t>
                      </a:r>
                      <a:endParaRPr lang="en-US" altLang="en-US" sz="2400" b="0">
                        <a:solidFill>
                          <a:srgbClr val="C00000"/>
                        </a:solidFill>
                        <a:latin typeface="等线" panose="02010600030101010101" charset="-122"/>
                        <a:ea typeface="等线" panose="0201060003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开眼看世界，西学东渐；洋务派创办新式学堂，派遣留学生；发展资本主义的《资政新篇》</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19835">
                <a:tc rowSpan="3">
                  <a:txBody>
                    <a:bodyPr wrap="square"/>
                    <a:lstStyle/>
                    <a:p>
                      <a:pPr indent="0">
                        <a:buNone/>
                      </a:pPr>
                      <a:r>
                        <a:rPr lang="en-US" sz="2400" b="1">
                          <a:solidFill>
                            <a:srgbClr val="7030A0"/>
                          </a:solidFill>
                          <a:latin typeface="宋体" panose="02010600030101010101" pitchFamily="2" charset="-122"/>
                          <a:ea typeface="宋体" panose="02010600030101010101" pitchFamily="2" charset="-122"/>
                          <a:cs typeface="宋体" panose="02010600030101010101" pitchFamily="2" charset="-122"/>
                        </a:rPr>
                        <a:t>第二次工业革命</a:t>
                      </a:r>
                      <a:endParaRPr lang="en-US" altLang="en-US" sz="2400" b="1">
                        <a:solidFill>
                          <a:srgbClr val="7030A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r>
                        <a:rPr lang="en-US" sz="2400" b="0">
                          <a:solidFill>
                            <a:srgbClr val="C00000"/>
                          </a:solidFill>
                          <a:latin typeface="等线" panose="02010600030101010101" charset="-122"/>
                          <a:ea typeface="等线" panose="02010600030101010101" charset="-122"/>
                          <a:cs typeface="宋体" panose="02010600030101010101" pitchFamily="2" charset="-122"/>
                        </a:rPr>
                        <a:t>政治</a:t>
                      </a:r>
                      <a:endParaRPr lang="en-US" altLang="en-US" sz="2400" b="0">
                        <a:solidFill>
                          <a:srgbClr val="C00000"/>
                        </a:solidFill>
                        <a:latin typeface="等线" panose="02010600030101010101" charset="-122"/>
                        <a:ea typeface="等线" panose="0201060003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r>
                        <a:rPr lang="en-US" sz="2400" b="0">
                          <a:solidFill>
                            <a:srgbClr val="000000"/>
                          </a:solidFill>
                          <a:latin typeface="微软雅黑" panose="020B0503020204020204" charset="-122"/>
                          <a:ea typeface="微软雅黑" panose="020B0503020204020204" charset="-122"/>
                          <a:cs typeface="微软雅黑" panose="020B0503020204020204" charset="-122"/>
                        </a:rPr>
                        <a:t>列强发动了甲午中日战争、</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掀起瓜分中国的狂潮，</a:t>
                      </a:r>
                      <a:r>
                        <a:rPr lang="en-US" sz="2400" b="0">
                          <a:solidFill>
                            <a:srgbClr val="000000"/>
                          </a:solidFill>
                          <a:latin typeface="微软雅黑" panose="020B0503020204020204" charset="-122"/>
                          <a:ea typeface="微软雅黑" panose="020B0503020204020204" charset="-122"/>
                          <a:cs typeface="微软雅黑" panose="020B0503020204020204" charset="-122"/>
                        </a:rPr>
                        <a:t>八国联军侵华战争，</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中国人民救亡图存运动高涨；维新变法运动、义和团运动和辛亥革命；清政府推行“新政”和预备立宪</a:t>
                      </a:r>
                      <a:endParaRPr lang="en-US" altLang="en-US" sz="2400" b="0">
                        <a:solidFill>
                          <a:srgbClr val="000000"/>
                        </a:solidFill>
                        <a:latin typeface="微软雅黑" panose="020B0503020204020204" charset="-122"/>
                        <a:ea typeface="微软雅黑" panose="020B0503020204020204" charset="-122"/>
                        <a:cs typeface="微软雅黑" panose="020B0503020204020204"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2232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wrap="square"/>
                    <a:lstStyle/>
                    <a:p>
                      <a:pPr indent="0">
                        <a:buNone/>
                      </a:pPr>
                      <a:r>
                        <a:rPr lang="en-US" sz="2400" b="0">
                          <a:solidFill>
                            <a:srgbClr val="C00000"/>
                          </a:solidFill>
                          <a:latin typeface="等线" panose="02010600030101010101" charset="-122"/>
                          <a:ea typeface="等线" panose="02010600030101010101" charset="-122"/>
                          <a:cs typeface="宋体" panose="02010600030101010101" pitchFamily="2" charset="-122"/>
                        </a:rPr>
                        <a:t>经济</a:t>
                      </a:r>
                      <a:endParaRPr lang="en-US" altLang="en-US" sz="2400" b="0">
                        <a:solidFill>
                          <a:srgbClr val="C00000"/>
                        </a:solidFill>
                        <a:latin typeface="等线" panose="02010600030101010101" charset="-122"/>
                        <a:ea typeface="等线" panose="0201060003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列强资本输出、扩张加剧；民族资本主义初步发展；自然经济进一步瓦解；社会生活变化</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851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wrap="square"/>
                    <a:lstStyle/>
                    <a:p>
                      <a:pPr indent="0">
                        <a:buNone/>
                      </a:pPr>
                      <a:r>
                        <a:rPr lang="en-US" sz="2400" b="0">
                          <a:solidFill>
                            <a:srgbClr val="C00000"/>
                          </a:solidFill>
                          <a:latin typeface="等线" panose="02010600030101010101" charset="-122"/>
                          <a:ea typeface="等线" panose="02010600030101010101" charset="-122"/>
                          <a:cs typeface="宋体" panose="02010600030101010101" pitchFamily="2" charset="-122"/>
                        </a:rPr>
                        <a:t>文化</a:t>
                      </a:r>
                      <a:endParaRPr lang="en-US" altLang="en-US" sz="2400" b="0">
                        <a:solidFill>
                          <a:srgbClr val="C00000"/>
                        </a:solidFill>
                        <a:latin typeface="等线" panose="02010600030101010101" charset="-122"/>
                        <a:ea typeface="等线" panose="0201060003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实业救国思潮；新文化运动；社会生活进一步变化</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7" name="文本框 6"/>
          <p:cNvSpPr txBox="1"/>
          <p:nvPr/>
        </p:nvSpPr>
        <p:spPr>
          <a:xfrm>
            <a:off x="0" y="6354445"/>
            <a:ext cx="12192000" cy="503555"/>
          </a:xfrm>
          <a:prstGeom prst="rect">
            <a:avLst/>
          </a:prstGeom>
          <a:solidFill>
            <a:sysClr val="windowText" lastClr="000000"/>
          </a:solidFill>
        </p:spPr>
        <p:txBody>
          <a:bodyPr wrap="square" rtlCol="0">
            <a:noAutofit/>
          </a:bodyPr>
          <a:lstStyle/>
          <a:p>
            <a:r>
              <a:rPr lang="en-US" altLang="zh-CN">
                <a:solidFill>
                  <a:schemeClr val="bg1"/>
                </a:solidFill>
              </a:rPr>
              <a:t>                                                           </a:t>
            </a:r>
            <a:r>
              <a:rPr sz="2400">
                <a:solidFill>
                  <a:schemeClr val="bg1"/>
                </a:solidFill>
              </a:rPr>
              <a:t>两次工业革命对中国的影响</a:t>
            </a:r>
            <a:endParaRPr sz="2400">
              <a:solidFill>
                <a:schemeClr val="bg1"/>
              </a:solidFill>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文本框 8"/>
          <p:cNvSpPr txBox="1"/>
          <p:nvPr>
            <p:custDataLst>
              <p:tags r:id="rId1"/>
            </p:custDataLst>
          </p:nvPr>
        </p:nvSpPr>
        <p:spPr>
          <a:xfrm>
            <a:off x="0" y="6336030"/>
            <a:ext cx="12192000" cy="521970"/>
          </a:xfrm>
          <a:prstGeom prst="rect">
            <a:avLst/>
          </a:prstGeom>
          <a:solidFill>
            <a:schemeClr val="tx1"/>
          </a:solidFill>
        </p:spPr>
        <p:txBody>
          <a:bodyPr wrap="square" rtlCol="0" anchor="t">
            <a:spAutoFit/>
          </a:bodyPr>
          <a:lstStyle/>
          <a:p>
            <a:r>
              <a:rPr lang="en-US" altLang="zh-CN" sz="2800">
                <a:solidFill>
                  <a:schemeClr val="bg1"/>
                </a:solidFill>
                <a:latin typeface="等线" panose="02010600030101010101" charset="-122"/>
                <a:ea typeface="等线" panose="02010600030101010101" charset="-122"/>
              </a:rPr>
              <a:t>                                        </a:t>
            </a:r>
            <a:r>
              <a:rPr lang="zh-CN" altLang="en-US" sz="2800">
                <a:solidFill>
                  <a:schemeClr val="bg1"/>
                </a:solidFill>
                <a:latin typeface="等线" panose="02010600030101010101" charset="-122"/>
                <a:ea typeface="等线" panose="02010600030101010101" charset="-122"/>
              </a:rPr>
              <a:t>近代中西近代化道路对比</a:t>
            </a:r>
            <a:endParaRPr lang="en-US" altLang="zh-CN" sz="2800">
              <a:solidFill>
                <a:schemeClr val="bg1"/>
              </a:solidFill>
              <a:latin typeface="等线" panose="02010600030101010101" charset="-122"/>
              <a:ea typeface="等线" panose="02010600030101010101" charset="-122"/>
            </a:endParaRPr>
          </a:p>
        </p:txBody>
      </p:sp>
      <p:sp>
        <p:nvSpPr>
          <p:cNvPr id="100" name="文本框 99"/>
          <p:cNvSpPr txBox="1"/>
          <p:nvPr/>
        </p:nvSpPr>
        <p:spPr>
          <a:xfrm>
            <a:off x="330835" y="216535"/>
            <a:ext cx="5080000" cy="829945"/>
          </a:xfrm>
          <a:prstGeom prst="rect">
            <a:avLst/>
          </a:prstGeom>
          <a:noFill/>
          <a:ln w="9525">
            <a:noFill/>
          </a:ln>
        </p:spPr>
        <p:txBody>
          <a:bodyPr>
            <a:spAutoFit/>
          </a:bodyPr>
          <a:lstStyle/>
          <a:p>
            <a:pPr indent="0"/>
            <a:r>
              <a:rPr lang="zh-CN" sz="2400" b="0">
                <a:ea typeface="黑体" panose="02010609060101010101" charset="-122"/>
              </a:rPr>
              <a:t>材料</a:t>
            </a:r>
            <a:endParaRPr lang="zh-CN" sz="2400" b="0">
              <a:latin typeface="Times New Roman" panose="02020603050405020304" pitchFamily="18" charset="0"/>
              <a:cs typeface="楷体_GB2312" charset="0"/>
            </a:endParaRPr>
          </a:p>
          <a:p>
            <a:pPr indent="0"/>
            <a:r>
              <a:rPr lang="zh-CN" sz="2400" b="0">
                <a:latin typeface="Times New Roman" panose="02020603050405020304" pitchFamily="18" charset="0"/>
                <a:cs typeface="楷体_GB2312" charset="0"/>
              </a:rPr>
              <a:t>中西方近代化进程比较</a:t>
            </a:r>
            <a:endParaRPr lang="zh-CN" altLang="en-US" sz="2400" b="0">
              <a:latin typeface="Times New Roman" panose="02020603050405020304" pitchFamily="18" charset="0"/>
              <a:cs typeface="楷体_GB2312" charset="0"/>
            </a:endParaRPr>
          </a:p>
        </p:txBody>
      </p:sp>
      <p:pic>
        <p:nvPicPr>
          <p:cNvPr id="6" name="../Upload/image/201602030516021.jpg"/>
          <p:cNvPicPr>
            <a:picLocks noChangeAspect="1" noChangeArrowheads="1"/>
          </p:cNvPicPr>
          <p:nvPr>
            <p:custDataLst>
              <p:tags r:id="rId2"/>
            </p:custDataLst>
          </p:nvPr>
        </p:nvPicPr>
        <p:blipFill>
          <a:blip r:embed="rId3"/>
          <a:stretch>
            <a:fillRect/>
          </a:stretch>
        </p:blipFill>
        <p:spPr>
          <a:xfrm>
            <a:off x="186055" y="1213485"/>
            <a:ext cx="5765800" cy="4693285"/>
          </a:xfrm>
          <a:prstGeom prst="rect">
            <a:avLst/>
          </a:prstGeom>
        </p:spPr>
      </p:pic>
      <p:sp>
        <p:nvSpPr>
          <p:cNvPr id="4" name="文本框 3"/>
          <p:cNvSpPr txBox="1"/>
          <p:nvPr/>
        </p:nvSpPr>
        <p:spPr>
          <a:xfrm>
            <a:off x="6096000" y="1790065"/>
            <a:ext cx="5892800" cy="829945"/>
          </a:xfrm>
          <a:prstGeom prst="rect">
            <a:avLst/>
          </a:prstGeom>
          <a:noFill/>
        </p:spPr>
        <p:txBody>
          <a:bodyPr wrap="square" rtlCol="0" anchor="t">
            <a:spAutoFit/>
          </a:bodyPr>
          <a:lstStyle/>
          <a:p>
            <a:r>
              <a:rPr lang="zh-CN" altLang="en-US" sz="2400">
                <a:solidFill>
                  <a:srgbClr val="FF0000"/>
                </a:solidFill>
              </a:rPr>
              <a:t>（1）依据材料及所学知识，指出中西近代化过程中的两种不同路径。</a:t>
            </a:r>
            <a:endParaRPr lang="zh-CN" altLang="en-US" sz="2400">
              <a:solidFill>
                <a:srgbClr val="FF0000"/>
              </a:solidFill>
            </a:endParaRPr>
          </a:p>
        </p:txBody>
      </p:sp>
      <p:graphicFrame>
        <p:nvGraphicFramePr>
          <p:cNvPr id="11" name="表格 10"/>
          <p:cNvGraphicFramePr>
            <a:graphicFrameLocks noGrp="1"/>
          </p:cNvGraphicFramePr>
          <p:nvPr>
            <p:custDataLst>
              <p:tags r:id="rId4"/>
            </p:custDataLst>
          </p:nvPr>
        </p:nvGraphicFramePr>
        <p:xfrm>
          <a:off x="186055" y="1212850"/>
          <a:ext cx="5693410" cy="4693920"/>
        </p:xfrm>
        <a:graphic>
          <a:graphicData uri="http://schemas.openxmlformats.org/drawingml/2006/table">
            <a:tbl>
              <a:tblPr/>
              <a:tblGrid>
                <a:gridCol w="831850"/>
                <a:gridCol w="2015490"/>
                <a:gridCol w="2846070"/>
              </a:tblGrid>
              <a:tr h="774065">
                <a:tc>
                  <a:txBody>
                    <a:bodyPr wrap="square"/>
                    <a:lstStyle/>
                    <a:p>
                      <a:pPr indent="0">
                        <a:buNone/>
                      </a:pPr>
                      <a:endParaRPr lang="en-US" altLang="en-US" sz="2400" b="0">
                        <a:solidFill>
                          <a:srgbClr val="7030A0"/>
                        </a:solidFill>
                        <a:latin typeface="等线" panose="02010600030101010101" charset="-122"/>
                        <a:ea typeface="等线" panose="02010600030101010101" charset="-122"/>
                        <a:cs typeface="Times New Roman" panose="02020603050405020304" pitchFamily="18"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wrap="square"/>
                    <a:lstStyle/>
                    <a:p>
                      <a:pPr indent="0">
                        <a:buNone/>
                      </a:pPr>
                      <a:r>
                        <a:rPr lang="en-US" altLang="zh-CN" sz="2400" b="0">
                          <a:latin typeface="等线" panose="02010600030101010101" charset="-122"/>
                          <a:ea typeface="等线" panose="02010600030101010101" charset="-122"/>
                          <a:cs typeface="等线" panose="02010600030101010101" charset="-122"/>
                        </a:rPr>
                        <a:t>    </a:t>
                      </a:r>
                      <a:r>
                        <a:rPr lang="zh-CN" altLang="en-US" sz="2400" b="0">
                          <a:latin typeface="等线" panose="02010600030101010101" charset="-122"/>
                          <a:ea typeface="等线" panose="02010600030101010101" charset="-122"/>
                          <a:cs typeface="等线" panose="02010600030101010101" charset="-122"/>
                        </a:rPr>
                        <a:t>西方</a:t>
                      </a:r>
                      <a:endParaRPr lang="zh-CN" altLang="en-US" sz="2400" b="0">
                        <a:latin typeface="等线" panose="02010600030101010101" charset="-122"/>
                        <a:ea typeface="等线" panose="02010600030101010101" charset="-122"/>
                        <a:cs typeface="等线" panose="02010600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wrap="square"/>
                    <a:lstStyle/>
                    <a:p>
                      <a:pPr indent="0">
                        <a:buNone/>
                      </a:pPr>
                      <a:r>
                        <a:rPr lang="en-US" altLang="zh-CN" sz="2400" b="0">
                          <a:latin typeface="等线" panose="02010600030101010101" charset="-122"/>
                          <a:ea typeface="等线" panose="02010600030101010101" charset="-122"/>
                          <a:cs typeface="等线" panose="02010600030101010101" charset="-122"/>
                        </a:rPr>
                        <a:t>         </a:t>
                      </a:r>
                      <a:r>
                        <a:rPr lang="zh-CN" altLang="en-US" sz="2400" b="0">
                          <a:latin typeface="等线" panose="02010600030101010101" charset="-122"/>
                          <a:ea typeface="等线" panose="02010600030101010101" charset="-122"/>
                          <a:cs typeface="等线" panose="02010600030101010101" charset="-122"/>
                        </a:rPr>
                        <a:t>中国</a:t>
                      </a:r>
                      <a:endParaRPr lang="zh-CN" altLang="en-US" sz="2400" b="0">
                        <a:latin typeface="等线" panose="02010600030101010101" charset="-122"/>
                        <a:ea typeface="等线" panose="02010600030101010101" charset="-122"/>
                        <a:cs typeface="等线" panose="0201060003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r h="803275">
                <a:tc>
                  <a:txBody>
                    <a:bodyPr wrap="square"/>
                    <a:lstStyle/>
                    <a:p>
                      <a:pPr indent="0">
                        <a:buNone/>
                      </a:pPr>
                      <a:r>
                        <a:rPr lang="zh-CN" altLang="en-US" sz="2400" b="0">
                          <a:solidFill>
                            <a:srgbClr val="7030A0"/>
                          </a:solidFill>
                          <a:latin typeface="等线" panose="02010600030101010101" charset="-122"/>
                          <a:ea typeface="等线" panose="02010600030101010101" charset="-122"/>
                          <a:cs typeface="Times New Roman" panose="02020603050405020304" pitchFamily="18" charset="0"/>
                        </a:rPr>
                        <a:t>路径</a:t>
                      </a:r>
                      <a:endParaRPr lang="zh-CN" altLang="en-US" sz="2400" b="0">
                        <a:solidFill>
                          <a:srgbClr val="7030A0"/>
                        </a:solidFill>
                        <a:latin typeface="等线" panose="02010600030101010101" charset="-122"/>
                        <a:ea typeface="等线" panose="02010600030101010101" charset="-122"/>
                        <a:cs typeface="Times New Roman" panose="02020603050405020304" pitchFamily="18"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wrap="square"/>
                    <a:lstStyle/>
                    <a:p>
                      <a:pPr indent="0">
                        <a:buNone/>
                      </a:pPr>
                      <a:r>
                        <a:rPr lang="zh-CN" altLang="en-US" sz="2400">
                          <a:latin typeface="等线" panose="02010600030101010101" charset="-122"/>
                          <a:ea typeface="等线" panose="02010600030101010101" charset="-122"/>
                          <a:cs typeface="等线" panose="02010600030101010101" charset="-122"/>
                          <a:sym typeface="+mn-ea"/>
                        </a:rPr>
                        <a:t>经济—思想—政治；</a:t>
                      </a:r>
                      <a:endParaRPr lang="zh-CN" altLang="en-US" sz="2400" b="0">
                        <a:latin typeface="等线" panose="02010600030101010101" charset="-122"/>
                        <a:ea typeface="等线" panose="02010600030101010101" charset="-122"/>
                        <a:cs typeface="等线" panose="02010600030101010101" charset="-122"/>
                        <a:sym typeface="+mn-ea"/>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wrap="square"/>
                    <a:lstStyle/>
                    <a:p>
                      <a:pPr indent="0">
                        <a:buNone/>
                      </a:pPr>
                      <a:r>
                        <a:rPr lang="en-US" altLang="en-US" sz="2400" b="0">
                          <a:latin typeface="等线" panose="02010600030101010101" charset="-122"/>
                          <a:ea typeface="等线" panose="02010600030101010101" charset="-122"/>
                          <a:cs typeface="Times New Roman" panose="02020603050405020304" pitchFamily="18" charset="0"/>
                        </a:rPr>
                        <a:t>经济—政治—思想</a:t>
                      </a:r>
                      <a:endParaRPr lang="en-US" altLang="en-US" sz="2400" b="0">
                        <a:latin typeface="等线" panose="02010600030101010101" charset="-122"/>
                        <a:ea typeface="等线" panose="02010600030101010101" charset="-122"/>
                        <a:cs typeface="Times New Roman" panose="02020603050405020304" pitchFamily="18"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r h="1207135">
                <a:tc>
                  <a:txBody>
                    <a:bodyPr wrap="square"/>
                    <a:lstStyle/>
                    <a:p>
                      <a:pPr indent="0">
                        <a:buNone/>
                      </a:pPr>
                      <a:r>
                        <a:rPr lang="zh-CN" altLang="en-US" sz="2400" b="0">
                          <a:solidFill>
                            <a:srgbClr val="7030A0"/>
                          </a:solidFill>
                          <a:latin typeface="等线" panose="02010600030101010101" charset="-122"/>
                          <a:ea typeface="等线" panose="02010600030101010101" charset="-122"/>
                          <a:cs typeface="Times New Roman" panose="02020603050405020304" pitchFamily="18" charset="0"/>
                        </a:rPr>
                        <a:t>进程</a:t>
                      </a:r>
                      <a:endParaRPr lang="zh-CN" altLang="en-US" sz="2400" b="0">
                        <a:solidFill>
                          <a:srgbClr val="7030A0"/>
                        </a:solidFill>
                        <a:latin typeface="等线" panose="02010600030101010101" charset="-122"/>
                        <a:ea typeface="等线" panose="02010600030101010101" charset="-122"/>
                        <a:cs typeface="Times New Roman" panose="02020603050405020304" pitchFamily="18"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wrap="square"/>
                    <a:lstStyle/>
                    <a:p>
                      <a:pPr indent="0">
                        <a:buNone/>
                      </a:pPr>
                      <a:r>
                        <a:rPr lang="en-US" altLang="en-US" sz="2400" b="0">
                          <a:latin typeface="等线" panose="02010600030101010101" charset="-122"/>
                          <a:ea typeface="等线" panose="02010600030101010101" charset="-122"/>
                          <a:cs typeface="Times New Roman" panose="02020603050405020304" pitchFamily="18" charset="0"/>
                        </a:rPr>
                        <a:t>从追求个人价值到民族国家观念强化</a:t>
                      </a:r>
                      <a:endParaRPr lang="en-US" altLang="en-US" sz="2400" b="0">
                        <a:latin typeface="等线" panose="02010600030101010101" charset="-122"/>
                        <a:ea typeface="等线" panose="02010600030101010101" charset="-122"/>
                        <a:cs typeface="Times New Roman" panose="02020603050405020304" pitchFamily="18"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wrap="square"/>
                    <a:lstStyle/>
                    <a:p>
                      <a:pPr indent="0">
                        <a:buNone/>
                      </a:pPr>
                      <a:r>
                        <a:rPr lang="en-US" altLang="en-US" sz="2400" b="0">
                          <a:latin typeface="等线" panose="02010600030101010101" charset="-122"/>
                          <a:ea typeface="等线" panose="02010600030101010101" charset="-122"/>
                          <a:cs typeface="Times New Roman" panose="02020603050405020304" pitchFamily="18" charset="0"/>
                        </a:rPr>
                        <a:t>从民族国家独立诉求到个人主义启蒙</a:t>
                      </a:r>
                      <a:endParaRPr lang="en-US" altLang="en-US" sz="2400" b="0">
                        <a:latin typeface="等线" panose="02010600030101010101" charset="-122"/>
                        <a:ea typeface="等线" panose="02010600030101010101" charset="-122"/>
                        <a:cs typeface="Times New Roman" panose="02020603050405020304" pitchFamily="18"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r h="762000">
                <a:tc>
                  <a:txBody>
                    <a:bodyPr wrap="square"/>
                    <a:lstStyle/>
                    <a:p>
                      <a:pPr indent="0">
                        <a:buNone/>
                      </a:pPr>
                      <a:r>
                        <a:rPr lang="zh-CN" altLang="en-US" sz="2400" b="0">
                          <a:solidFill>
                            <a:srgbClr val="7030A0"/>
                          </a:solidFill>
                          <a:latin typeface="等线" panose="02010600030101010101" charset="-122"/>
                          <a:ea typeface="等线" panose="02010600030101010101" charset="-122"/>
                          <a:cs typeface="Times New Roman" panose="02020603050405020304" pitchFamily="18" charset="0"/>
                        </a:rPr>
                        <a:t>形态</a:t>
                      </a:r>
                      <a:endParaRPr lang="zh-CN" altLang="en-US" sz="2400" b="0">
                        <a:solidFill>
                          <a:srgbClr val="7030A0"/>
                        </a:solidFill>
                        <a:latin typeface="等线" panose="02010600030101010101" charset="-122"/>
                        <a:ea typeface="等线" panose="02010600030101010101" charset="-122"/>
                        <a:cs typeface="Times New Roman" panose="02020603050405020304" pitchFamily="18"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wrap="square"/>
                    <a:lstStyle/>
                    <a:p>
                      <a:pPr indent="0">
                        <a:buNone/>
                      </a:pPr>
                      <a:r>
                        <a:rPr lang="en-US" altLang="en-US" sz="2400" b="0">
                          <a:latin typeface="等线" panose="02010600030101010101" charset="-122"/>
                          <a:ea typeface="等线" panose="02010600030101010101" charset="-122"/>
                          <a:cs typeface="Times New Roman" panose="02020603050405020304" pitchFamily="18" charset="0"/>
                        </a:rPr>
                        <a:t>早发内生型</a:t>
                      </a:r>
                      <a:endParaRPr lang="en-US" altLang="en-US" sz="2400" b="0">
                        <a:latin typeface="等线" panose="02010600030101010101" charset="-122"/>
                        <a:ea typeface="等线" panose="02010600030101010101" charset="-122"/>
                        <a:cs typeface="Times New Roman" panose="02020603050405020304" pitchFamily="18"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wrap="square"/>
                    <a:lstStyle/>
                    <a:p>
                      <a:pPr indent="0">
                        <a:buNone/>
                      </a:pPr>
                      <a:r>
                        <a:rPr lang="en-US" altLang="en-US" sz="2400" b="0">
                          <a:latin typeface="等线" panose="02010600030101010101" charset="-122"/>
                          <a:ea typeface="等线" panose="02010600030101010101" charset="-122"/>
                          <a:cs typeface="Times New Roman" panose="02020603050405020304" pitchFamily="18" charset="0"/>
                        </a:rPr>
                        <a:t>后发外生型</a:t>
                      </a:r>
                      <a:endParaRPr lang="en-US" altLang="en-US" sz="2400" b="0">
                        <a:latin typeface="等线" panose="02010600030101010101" charset="-122"/>
                        <a:ea typeface="等线" panose="02010600030101010101" charset="-122"/>
                        <a:cs typeface="Times New Roman" panose="02020603050405020304" pitchFamily="18"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r h="1147445">
                <a:tc>
                  <a:txBody>
                    <a:bodyPr wrap="square"/>
                    <a:lstStyle/>
                    <a:p>
                      <a:pPr indent="0">
                        <a:buNone/>
                      </a:pPr>
                      <a:r>
                        <a:rPr lang="zh-CN" altLang="en-US" sz="2400" b="0">
                          <a:solidFill>
                            <a:srgbClr val="7030A0"/>
                          </a:solidFill>
                          <a:latin typeface="等线" panose="02010600030101010101" charset="-122"/>
                          <a:ea typeface="等线" panose="02010600030101010101" charset="-122"/>
                          <a:cs typeface="Times New Roman" panose="02020603050405020304" pitchFamily="18" charset="0"/>
                        </a:rPr>
                        <a:t>结果</a:t>
                      </a:r>
                      <a:endParaRPr lang="zh-CN" altLang="en-US" sz="2400" b="0">
                        <a:solidFill>
                          <a:srgbClr val="7030A0"/>
                        </a:solidFill>
                        <a:latin typeface="等线" panose="02010600030101010101" charset="-122"/>
                        <a:ea typeface="等线" panose="02010600030101010101" charset="-122"/>
                        <a:cs typeface="Times New Roman" panose="02020603050405020304" pitchFamily="18"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wrap="square"/>
                    <a:lstStyle/>
                    <a:p>
                      <a:pPr indent="0">
                        <a:buNone/>
                      </a:pPr>
                      <a:r>
                        <a:rPr lang="en-US" altLang="en-US" sz="2400" b="0">
                          <a:latin typeface="等线" panose="02010600030101010101" charset="-122"/>
                          <a:ea typeface="等线" panose="02010600030101010101" charset="-122"/>
                          <a:cs typeface="Times New Roman" panose="02020603050405020304" pitchFamily="18" charset="0"/>
                        </a:rPr>
                        <a:t>资本主义发展推动实现近代化</a:t>
                      </a:r>
                      <a:endParaRPr lang="en-US" altLang="en-US" sz="2400" b="0">
                        <a:latin typeface="等线" panose="02010600030101010101" charset="-122"/>
                        <a:ea typeface="等线" panose="02010600030101010101" charset="-122"/>
                        <a:cs typeface="Times New Roman" panose="02020603050405020304" pitchFamily="18"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c>
                  <a:txBody>
                    <a:bodyPr wrap="square"/>
                    <a:lstStyle/>
                    <a:p>
                      <a:pPr indent="0">
                        <a:buNone/>
                      </a:pPr>
                      <a:r>
                        <a:rPr lang="en-US" altLang="en-US" sz="2400" b="0">
                          <a:latin typeface="等线" panose="02010600030101010101" charset="-122"/>
                          <a:ea typeface="等线" panose="02010600030101010101" charset="-122"/>
                          <a:cs typeface="Times New Roman" panose="02020603050405020304" pitchFamily="18" charset="0"/>
                        </a:rPr>
                        <a:t>资本主义未能推动近代化实现，不得不寻求其它途径。</a:t>
                      </a:r>
                      <a:endParaRPr lang="en-US" altLang="en-US" sz="2400" b="0">
                        <a:latin typeface="等线" panose="02010600030101010101" charset="-122"/>
                        <a:ea typeface="等线" panose="02010600030101010101" charset="-122"/>
                        <a:cs typeface="Times New Roman" panose="02020603050405020304" pitchFamily="18"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solidFill>
                  </a:tcPr>
                </a:tc>
              </a:tr>
            </a:tbl>
          </a:graphicData>
        </a:graphic>
      </p:graphicFrame>
      <p:sp>
        <p:nvSpPr>
          <p:cNvPr id="2" name="文本框 1"/>
          <p:cNvSpPr txBox="1"/>
          <p:nvPr/>
        </p:nvSpPr>
        <p:spPr>
          <a:xfrm>
            <a:off x="6169025" y="3613785"/>
            <a:ext cx="5892800" cy="977265"/>
          </a:xfrm>
          <a:prstGeom prst="rect">
            <a:avLst/>
          </a:prstGeom>
          <a:solidFill>
            <a:schemeClr val="accent6">
              <a:lumMod val="50000"/>
            </a:schemeClr>
          </a:solidFill>
        </p:spPr>
        <p:txBody>
          <a:bodyPr wrap="square" rtlCol="0" anchor="t">
            <a:spAutoFit/>
          </a:bodyPr>
          <a:lstStyle/>
          <a:p>
            <a:pPr indent="0" fontAlgn="auto">
              <a:lnSpc>
                <a:spcPct val="120000"/>
              </a:lnSpc>
            </a:pPr>
            <a:r>
              <a:rPr lang="zh-CN" altLang="en-US" sz="2400">
                <a:solidFill>
                  <a:schemeClr val="bg1"/>
                </a:solidFill>
                <a:latin typeface="方正粗黑宋简体" panose="02000000000000000000" charset="-122"/>
                <a:ea typeface="方正粗黑宋简体" panose="02000000000000000000" charset="-122"/>
                <a:cs typeface="方正粗黑宋简体" panose="02000000000000000000" charset="-122"/>
              </a:rPr>
              <a:t>西方路径：器物</a:t>
            </a:r>
            <a:r>
              <a:rPr lang="zh-CN" altLang="en-US" sz="2400">
                <a:solidFill>
                  <a:schemeClr val="bg1"/>
                </a:solidFill>
                <a:latin typeface="方正粗黑宋简体" panose="02000000000000000000" charset="-122"/>
                <a:ea typeface="方正粗黑宋简体" panose="02000000000000000000" charset="-122"/>
                <a:cs typeface="方正粗黑宋简体" panose="02000000000000000000" charset="-122"/>
                <a:sym typeface="+mn-ea"/>
              </a:rPr>
              <a:t>―</a:t>
            </a:r>
            <a:r>
              <a:rPr lang="zh-CN" altLang="en-US" sz="2400">
                <a:solidFill>
                  <a:schemeClr val="bg1"/>
                </a:solidFill>
                <a:latin typeface="方正粗黑宋简体" panose="02000000000000000000" charset="-122"/>
                <a:ea typeface="方正粗黑宋简体" panose="02000000000000000000" charset="-122"/>
                <a:cs typeface="方正粗黑宋简体" panose="02000000000000000000" charset="-122"/>
              </a:rPr>
              <a:t>思想（精神）― 制度 ；</a:t>
            </a:r>
            <a:endParaRPr lang="zh-CN" altLang="en-US" sz="2400">
              <a:solidFill>
                <a:schemeClr val="bg1"/>
              </a:solidFill>
              <a:latin typeface="方正粗黑宋简体" panose="02000000000000000000" charset="-122"/>
              <a:ea typeface="方正粗黑宋简体" panose="02000000000000000000" charset="-122"/>
              <a:cs typeface="方正粗黑宋简体" panose="02000000000000000000" charset="-122"/>
            </a:endParaRPr>
          </a:p>
          <a:p>
            <a:pPr indent="0" fontAlgn="auto">
              <a:lnSpc>
                <a:spcPct val="120000"/>
              </a:lnSpc>
            </a:pPr>
            <a:r>
              <a:rPr lang="zh-CN" altLang="en-US" sz="2400">
                <a:solidFill>
                  <a:schemeClr val="bg1"/>
                </a:solidFill>
                <a:latin typeface="方正粗黑宋简体" panose="02000000000000000000" charset="-122"/>
                <a:ea typeface="方正粗黑宋简体" panose="02000000000000000000" charset="-122"/>
                <a:cs typeface="方正粗黑宋简体" panose="02000000000000000000" charset="-122"/>
              </a:rPr>
              <a:t>中国路径：器物（技术）― 制度― 思想。</a:t>
            </a:r>
            <a:endParaRPr lang="zh-CN" altLang="en-US" sz="2400">
              <a:solidFill>
                <a:schemeClr val="bg1"/>
              </a:solidFill>
              <a:latin typeface="方正粗黑宋简体" panose="02000000000000000000" charset="-122"/>
              <a:ea typeface="方正粗黑宋简体" panose="02000000000000000000" charset="-122"/>
              <a:cs typeface="方正粗黑宋简体" panose="02000000000000000000" charset="-122"/>
            </a:endParaRPr>
          </a:p>
        </p:txBody>
      </p:sp>
    </p:spTree>
    <p:custDataLst>
      <p:tags r:id="rId5"/>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trips(downLeft)">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文本框 5"/>
          <p:cNvSpPr txBox="1"/>
          <p:nvPr/>
        </p:nvSpPr>
        <p:spPr>
          <a:xfrm>
            <a:off x="1623695" y="1860550"/>
            <a:ext cx="9213850" cy="1938020"/>
          </a:xfrm>
          <a:prstGeom prst="rect">
            <a:avLst/>
          </a:prstGeom>
          <a:noFill/>
        </p:spPr>
        <p:txBody>
          <a:bodyPr wrap="square" rtlCol="0" anchor="t">
            <a:spAutoFit/>
          </a:bodyPr>
          <a:lstStyle/>
          <a:p>
            <a:pPr indent="0" algn="l" fontAlgn="auto">
              <a:lnSpc>
                <a:spcPct val="125000"/>
              </a:lnSpc>
              <a:buClr>
                <a:srgbClr val="C00000"/>
              </a:buClr>
              <a:buFont typeface="Wingdings" panose="05000000000000000000" charset="0"/>
              <a:buNone/>
            </a:pPr>
            <a:r>
              <a:rPr lang="en-US" altLang="zh-CN" sz="3600" b="1">
                <a:solidFill>
                  <a:srgbClr val="FF0000"/>
                </a:solidFill>
                <a:latin typeface="黑体" panose="02010609060101010101" charset="-122"/>
                <a:ea typeface="黑体" panose="02010609060101010101" charset="-122"/>
                <a:cs typeface="黑体" panose="02010609060101010101" charset="-122"/>
                <a:sym typeface="+mn-ea"/>
              </a:rPr>
              <a:t>              </a:t>
            </a:r>
            <a:r>
              <a:rPr lang="zh-CN" altLang="en-US" sz="4800" b="1">
                <a:solidFill>
                  <a:schemeClr val="accent2">
                    <a:lumMod val="75000"/>
                  </a:schemeClr>
                </a:solidFill>
                <a:latin typeface="黑体" panose="02010609060101010101" charset="-122"/>
                <a:ea typeface="黑体" panose="02010609060101010101" charset="-122"/>
                <a:cs typeface="黑体" panose="02010609060101010101" charset="-122"/>
                <a:sym typeface="+mn-ea"/>
              </a:rPr>
              <a:t>制度互鉴</a:t>
            </a:r>
            <a:endParaRPr lang="zh-CN" altLang="en-US" sz="4800" b="1">
              <a:solidFill>
                <a:schemeClr val="accent2">
                  <a:lumMod val="75000"/>
                </a:schemeClr>
              </a:solidFill>
              <a:latin typeface="黑体" panose="02010609060101010101" charset="-122"/>
              <a:ea typeface="黑体" panose="02010609060101010101" charset="-122"/>
              <a:cs typeface="黑体" panose="02010609060101010101" charset="-122"/>
              <a:sym typeface="+mn-ea"/>
            </a:endParaRPr>
          </a:p>
          <a:p>
            <a:pPr indent="0" algn="l" fontAlgn="auto">
              <a:lnSpc>
                <a:spcPct val="125000"/>
              </a:lnSpc>
              <a:buClr>
                <a:srgbClr val="C00000"/>
              </a:buClr>
              <a:buFont typeface="Wingdings" panose="05000000000000000000" charset="0"/>
              <a:buNone/>
            </a:pPr>
            <a:r>
              <a:rPr lang="zh-CN" altLang="en-US" sz="4800" b="1">
                <a:solidFill>
                  <a:schemeClr val="accent2">
                    <a:lumMod val="75000"/>
                  </a:schemeClr>
                </a:solidFill>
                <a:latin typeface="黑体" panose="02010609060101010101" charset="-122"/>
                <a:ea typeface="黑体" panose="02010609060101010101" charset="-122"/>
                <a:cs typeface="黑体" panose="02010609060101010101" charset="-122"/>
                <a:sym typeface="+mn-ea"/>
              </a:rPr>
              <a:t> </a:t>
            </a:r>
            <a:r>
              <a:rPr lang="zh-CN" altLang="en-US" sz="3200" b="1">
                <a:solidFill>
                  <a:srgbClr val="FF0000"/>
                </a:solidFill>
                <a:latin typeface="黑体" panose="02010609060101010101" charset="-122"/>
                <a:ea typeface="黑体" panose="02010609060101010101" charset="-122"/>
                <a:cs typeface="黑体" panose="02010609060101010101" charset="-122"/>
                <a:sym typeface="+mn-ea"/>
              </a:rPr>
              <a:t>——两种社会制度并存、相互学习、共同发展</a:t>
            </a:r>
            <a:endParaRPr lang="zh-CN" altLang="en-US" sz="3200" b="1">
              <a:solidFill>
                <a:srgbClr val="FF0000"/>
              </a:solidFill>
              <a:latin typeface="黑体" panose="02010609060101010101" charset="-122"/>
              <a:ea typeface="黑体" panose="02010609060101010101" charset="-122"/>
              <a:cs typeface="黑体" panose="02010609060101010101" charset="-122"/>
              <a:sym typeface="+mn-ea"/>
            </a:endParaRPr>
          </a:p>
        </p:txBody>
      </p:sp>
      <p:pic>
        <p:nvPicPr>
          <p:cNvPr id="13315" name="图片 8"/>
          <p:cNvPicPr>
            <a:picLocks noChangeAspect="1"/>
          </p:cNvPicPr>
          <p:nvPr>
            <p:custDataLst>
              <p:tags r:id="rId1"/>
            </p:custDataLst>
          </p:nvPr>
        </p:nvPicPr>
        <p:blipFill>
          <a:blip r:embed="rId2">
            <a:clrChange>
              <a:clrFrom>
                <a:srgbClr val="FFFFFF"/>
              </a:clrFrom>
              <a:clrTo>
                <a:srgbClr val="FFFFFF">
                  <a:alpha val="0"/>
                </a:srgbClr>
              </a:clrTo>
            </a:clrChange>
            <a:biLevel thresh="50000"/>
          </a:blip>
          <a:stretch>
            <a:fillRect/>
          </a:stretch>
        </p:blipFill>
        <p:spPr>
          <a:xfrm>
            <a:off x="1172528" y="681673"/>
            <a:ext cx="1179512" cy="1178772"/>
          </a:xfrm>
          <a:prstGeom prst="rect">
            <a:avLst/>
          </a:prstGeom>
          <a:noFill/>
          <a:ln w="9525">
            <a:noFill/>
          </a:ln>
        </p:spPr>
      </p:pic>
      <p:sp>
        <p:nvSpPr>
          <p:cNvPr id="10" name="文本框 9"/>
          <p:cNvSpPr txBox="1"/>
          <p:nvPr>
            <p:custDataLst>
              <p:tags r:id="rId3"/>
            </p:custDataLst>
          </p:nvPr>
        </p:nvSpPr>
        <p:spPr>
          <a:xfrm>
            <a:off x="1460846" y="899172"/>
            <a:ext cx="602876" cy="591820"/>
          </a:xfrm>
          <a:prstGeom prst="rect">
            <a:avLst/>
          </a:prstGeom>
          <a:noFill/>
        </p:spPr>
        <p:txBody>
          <a:bodyPr wrap="square" rtlCol="0">
            <a:spAutoFit/>
          </a:bodyPr>
          <a:lstStyle/>
          <a:p>
            <a:pPr algn="ctr" fontAlgn="auto">
              <a:lnSpc>
                <a:spcPct val="90000"/>
              </a:lnSpc>
            </a:pPr>
            <a:r>
              <a:rPr lang="zh-CN" altLang="en-US" sz="3615" b="1" noProof="1">
                <a:solidFill>
                  <a:srgbClr val="FF0000"/>
                </a:solidFill>
                <a:latin typeface="微软雅黑" panose="020B0503020204020204" charset="-122"/>
                <a:ea typeface="微软雅黑" panose="020B0503020204020204" charset="-122"/>
                <a:cs typeface="微软雅黑" panose="020B0503020204020204" charset="-122"/>
              </a:rPr>
              <a:t>陆</a:t>
            </a:r>
            <a:endParaRPr lang="zh-CN" altLang="en-US" sz="3615" b="1" noProof="1">
              <a:solidFill>
                <a:srgbClr val="FF0000"/>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113665" y="285115"/>
          <a:ext cx="11881485" cy="5956935"/>
        </p:xfrm>
        <a:graphic>
          <a:graphicData uri="http://schemas.openxmlformats.org/drawingml/2006/table">
            <a:tbl>
              <a:tblPr/>
              <a:tblGrid>
                <a:gridCol w="756920"/>
                <a:gridCol w="5885815"/>
                <a:gridCol w="5238750"/>
              </a:tblGrid>
              <a:tr h="577850">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时期</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中国</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zh-CN" altLang="en-US" sz="2400" b="1">
                          <a:latin typeface="仿宋" panose="02010609060101010101" charset="-122"/>
                          <a:ea typeface="仿宋" panose="02010609060101010101" charset="-122"/>
                          <a:cs typeface="宋体" panose="02010600030101010101" pitchFamily="2" charset="-122"/>
                        </a:rPr>
                        <a:t>西方</a:t>
                      </a:r>
                      <a:endParaRPr lang="zh-CN"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79085">
                <a:tc>
                  <a:txBody>
                    <a:bodyPr wrap="square"/>
                    <a:lstStyle/>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r>
                        <a:rPr lang="en-US" sz="2400" b="1">
                          <a:latin typeface="仿宋" panose="02010609060101010101" charset="-122"/>
                          <a:ea typeface="仿宋" panose="02010609060101010101" charset="-122"/>
                          <a:cs typeface="仿宋" panose="02010609060101010101" charset="-122"/>
                        </a:rPr>
                        <a:t>20</a:t>
                      </a:r>
                      <a:endParaRPr lang="en-US" sz="2400" b="1">
                        <a:latin typeface="仿宋" panose="02010609060101010101" charset="-122"/>
                        <a:ea typeface="仿宋" panose="02010609060101010101" charset="-122"/>
                        <a:cs typeface="仿宋" panose="02010609060101010101" charset="-122"/>
                      </a:endParaRPr>
                    </a:p>
                    <a:p>
                      <a:pPr indent="0" algn="ctr">
                        <a:buNone/>
                      </a:pPr>
                      <a:r>
                        <a:rPr lang="zh-CN" altLang="en-US" sz="2400" b="1">
                          <a:latin typeface="仿宋" panose="02010609060101010101" charset="-122"/>
                          <a:ea typeface="仿宋" panose="02010609060101010101" charset="-122"/>
                          <a:cs typeface="仿宋" panose="02010609060101010101" charset="-122"/>
                        </a:rPr>
                        <a:t>世</a:t>
                      </a:r>
                      <a:endParaRPr lang="zh-CN" altLang="en-US" sz="2400" b="1">
                        <a:latin typeface="仿宋" panose="02010609060101010101" charset="-122"/>
                        <a:ea typeface="仿宋" panose="02010609060101010101" charset="-122"/>
                        <a:cs typeface="仿宋" panose="02010609060101010101" charset="-122"/>
                      </a:endParaRPr>
                    </a:p>
                    <a:p>
                      <a:pPr indent="0" algn="ctr">
                        <a:buNone/>
                      </a:pPr>
                      <a:r>
                        <a:rPr lang="zh-CN" altLang="en-US" sz="2400" b="1">
                          <a:latin typeface="仿宋" panose="02010609060101010101" charset="-122"/>
                          <a:ea typeface="仿宋" panose="02010609060101010101" charset="-122"/>
                          <a:cs typeface="仿宋" panose="02010609060101010101" charset="-122"/>
                        </a:rPr>
                        <a:t>纪</a:t>
                      </a:r>
                      <a:endParaRPr lang="zh-CN" altLang="en-US" sz="2400" b="1">
                        <a:latin typeface="仿宋" panose="02010609060101010101" charset="-122"/>
                        <a:ea typeface="仿宋" panose="02010609060101010101" charset="-122"/>
                        <a:cs typeface="仿宋" panose="02010609060101010101" charset="-122"/>
                      </a:endParaRPr>
                    </a:p>
                    <a:p>
                      <a:pPr indent="0" algn="ctr">
                        <a:buNone/>
                      </a:pPr>
                      <a:r>
                        <a:rPr lang="zh-CN" altLang="en-US" sz="2400" b="1">
                          <a:latin typeface="仿宋" panose="02010609060101010101" charset="-122"/>
                          <a:ea typeface="仿宋" panose="02010609060101010101" charset="-122"/>
                          <a:cs typeface="仿宋" panose="02010609060101010101" charset="-122"/>
                        </a:rPr>
                        <a:t>上</a:t>
                      </a:r>
                      <a:endParaRPr lang="zh-CN" altLang="en-US" sz="2400" b="1">
                        <a:latin typeface="仿宋" panose="02010609060101010101" charset="-122"/>
                        <a:ea typeface="仿宋" panose="02010609060101010101" charset="-122"/>
                        <a:cs typeface="仿宋" panose="02010609060101010101" charset="-122"/>
                      </a:endParaRPr>
                    </a:p>
                    <a:p>
                      <a:pPr indent="0" algn="ctr">
                        <a:buNone/>
                      </a:pPr>
                      <a:r>
                        <a:rPr lang="zh-CN" altLang="en-US" sz="2400" b="1">
                          <a:latin typeface="仿宋" panose="02010609060101010101" charset="-122"/>
                          <a:ea typeface="仿宋" panose="02010609060101010101" charset="-122"/>
                          <a:cs typeface="仿宋" panose="02010609060101010101" charset="-122"/>
                        </a:rPr>
                        <a:t>半</a:t>
                      </a:r>
                      <a:endParaRPr lang="zh-CN" altLang="en-US" sz="2400" b="1">
                        <a:latin typeface="仿宋" panose="02010609060101010101" charset="-122"/>
                        <a:ea typeface="仿宋" panose="02010609060101010101" charset="-122"/>
                        <a:cs typeface="仿宋" panose="02010609060101010101" charset="-122"/>
                      </a:endParaRPr>
                    </a:p>
                    <a:p>
                      <a:pPr indent="0" algn="ctr">
                        <a:buNone/>
                      </a:pPr>
                      <a:r>
                        <a:rPr lang="zh-CN" altLang="en-US" sz="2400" b="1">
                          <a:latin typeface="仿宋" panose="02010609060101010101" charset="-122"/>
                          <a:ea typeface="仿宋" panose="02010609060101010101" charset="-122"/>
                          <a:cs typeface="仿宋" panose="02010609060101010101" charset="-122"/>
                        </a:rPr>
                        <a:t>叶</a:t>
                      </a:r>
                      <a:endParaRPr lang="zh-CN" altLang="en-US"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6880860" y="1131570"/>
            <a:ext cx="4943475" cy="4556125"/>
          </a:xfrm>
          <a:prstGeom prst="rect">
            <a:avLst/>
          </a:prstGeom>
          <a:noFill/>
        </p:spPr>
        <p:txBody>
          <a:bodyPr wrap="square" rtlCol="0" anchor="t">
            <a:spAutoFit/>
          </a:bodyPr>
          <a:lstStyle/>
          <a:p>
            <a:pPr indent="0" algn="l" fontAlgn="auto">
              <a:lnSpc>
                <a:spcPct val="110000"/>
              </a:lnSpc>
            </a:pPr>
            <a:r>
              <a:rPr sz="2400" b="1">
                <a:solidFill>
                  <a:srgbClr val="FF0000"/>
                </a:solidFill>
                <a:latin typeface="等线" panose="02010600030101010101" charset="-122"/>
                <a:ea typeface="等线" panose="02010600030101010101" charset="-122"/>
                <a:cs typeface="等线" panose="02010600030101010101" charset="-122"/>
                <a:sym typeface="+mn-ea"/>
              </a:rPr>
              <a:t>经济：经济危机，美国罗斯福新政，进入政府大规模干预经济的时代；苏联放弃新经济政策，推行计划经济，建立斯大林模式。</a:t>
            </a:r>
            <a:endParaRPr sz="24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400" b="1">
                <a:solidFill>
                  <a:schemeClr val="accent6">
                    <a:lumMod val="50000"/>
                  </a:schemeClr>
                </a:solidFill>
                <a:latin typeface="等线" panose="02010600030101010101" charset="-122"/>
                <a:ea typeface="等线" panose="02010600030101010101" charset="-122"/>
                <a:cs typeface="等线" panose="02010600030101010101" charset="-122"/>
                <a:sym typeface="+mn-ea"/>
              </a:rPr>
              <a:t>政治：资本主义国家出现分化（德意日法西斯，英法美民主制度）；苏联社会主义制度建立。</a:t>
            </a:r>
            <a:endParaRPr sz="2400" b="1">
              <a:solidFill>
                <a:schemeClr val="accent6">
                  <a:lumMod val="50000"/>
                </a:schemeClr>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400" b="1">
                <a:solidFill>
                  <a:srgbClr val="FF0000"/>
                </a:solidFill>
                <a:latin typeface="等线" panose="02010600030101010101" charset="-122"/>
                <a:ea typeface="等线" panose="02010600030101010101" charset="-122"/>
                <a:cs typeface="等线" panose="02010600030101010101" charset="-122"/>
                <a:sym typeface="+mn-ea"/>
              </a:rPr>
              <a:t>文化：艺术发展，人们的生活方式出现重大变化 </a:t>
            </a:r>
            <a:endParaRPr sz="24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400" b="1">
                <a:solidFill>
                  <a:schemeClr val="accent6">
                    <a:lumMod val="50000"/>
                  </a:schemeClr>
                </a:solidFill>
                <a:latin typeface="等线" panose="02010600030101010101" charset="-122"/>
                <a:ea typeface="等线" panose="02010600030101010101" charset="-122"/>
                <a:cs typeface="等线" panose="02010600030101010101" charset="-122"/>
                <a:sym typeface="+mn-ea"/>
              </a:rPr>
              <a:t>对外：英法绥靖政策，欧亚战争策源地形成，二战爆发。</a:t>
            </a:r>
            <a:endParaRPr sz="2400" b="1">
              <a:solidFill>
                <a:schemeClr val="accent6">
                  <a:lumMod val="50000"/>
                </a:schemeClr>
              </a:solidFill>
              <a:latin typeface="等线" panose="02010600030101010101" charset="-122"/>
              <a:ea typeface="等线" panose="02010600030101010101" charset="-122"/>
              <a:cs typeface="等线" panose="02010600030101010101" charset="-122"/>
              <a:sym typeface="+mn-ea"/>
            </a:endParaRPr>
          </a:p>
        </p:txBody>
      </p:sp>
      <p:sp>
        <p:nvSpPr>
          <p:cNvPr id="7" name="文本框 6"/>
          <p:cNvSpPr txBox="1"/>
          <p:nvPr/>
        </p:nvSpPr>
        <p:spPr>
          <a:xfrm>
            <a:off x="0" y="6354445"/>
            <a:ext cx="12192000" cy="503555"/>
          </a:xfrm>
          <a:prstGeom prst="rect">
            <a:avLst/>
          </a:prstGeom>
          <a:solidFill>
            <a:sysClr val="windowText" lastClr="000000"/>
          </a:solidFill>
        </p:spPr>
        <p:txBody>
          <a:bodyPr wrap="square" rtlCol="0">
            <a:noAutofit/>
          </a:bodyPr>
          <a:lstStyle/>
          <a:p>
            <a:r>
              <a:rPr lang="en-US" altLang="zh-CN">
                <a:solidFill>
                  <a:schemeClr val="bg1"/>
                </a:solidFill>
              </a:rPr>
              <a:t>                                                           </a:t>
            </a:r>
            <a:r>
              <a:rPr sz="2400">
                <a:solidFill>
                  <a:schemeClr val="bg1"/>
                </a:solidFill>
              </a:rPr>
              <a:t>20世纪上半叶</a:t>
            </a:r>
            <a:r>
              <a:rPr lang="zh-CN" sz="2400">
                <a:solidFill>
                  <a:schemeClr val="bg1"/>
                </a:solidFill>
              </a:rPr>
              <a:t>的</a:t>
            </a:r>
            <a:r>
              <a:rPr sz="2400">
                <a:solidFill>
                  <a:schemeClr val="bg1"/>
                </a:solidFill>
              </a:rPr>
              <a:t>中西比较</a:t>
            </a:r>
            <a:endParaRPr sz="2400">
              <a:solidFill>
                <a:schemeClr val="bg1"/>
              </a:solidFill>
            </a:endParaRPr>
          </a:p>
        </p:txBody>
      </p:sp>
      <p:sp>
        <p:nvSpPr>
          <p:cNvPr id="2" name="文本框 1"/>
          <p:cNvSpPr txBox="1"/>
          <p:nvPr/>
        </p:nvSpPr>
        <p:spPr>
          <a:xfrm>
            <a:off x="948055" y="1131570"/>
            <a:ext cx="5507355" cy="4523105"/>
          </a:xfrm>
          <a:prstGeom prst="rect">
            <a:avLst/>
          </a:prstGeom>
          <a:noFill/>
        </p:spPr>
        <p:txBody>
          <a:bodyPr wrap="square" rtlCol="0" anchor="t">
            <a:spAutoFit/>
          </a:bodyPr>
          <a:lstStyle/>
          <a:p>
            <a:r>
              <a:rPr lang="en-US" altLang="zh-CN" sz="2400">
                <a:solidFill>
                  <a:srgbClr val="FF0000"/>
                </a:solidFill>
                <a:latin typeface="等线" panose="02010600030101010101" charset="-122"/>
                <a:ea typeface="等线" panose="02010600030101010101" charset="-122"/>
                <a:cs typeface="等线" panose="02010600030101010101" charset="-122"/>
              </a:rPr>
              <a:t>     </a:t>
            </a:r>
            <a:r>
              <a:rPr lang="zh-CN" altLang="en-US" sz="2400">
                <a:solidFill>
                  <a:srgbClr val="FF0000"/>
                </a:solidFill>
                <a:latin typeface="等线" panose="02010600030101010101" charset="-122"/>
                <a:ea typeface="等线" panose="02010600030101010101" charset="-122"/>
                <a:cs typeface="等线" panose="02010600030101010101" charset="-122"/>
              </a:rPr>
              <a:t>经济：官僚资本形成，日伪政权对沦陷区开始了大规模的经济掠夺；三座大山重压下的民族资本；民族资本主义在困境中日益萎缩。</a:t>
            </a:r>
            <a:endParaRPr lang="zh-CN" altLang="en-US" sz="2400">
              <a:solidFill>
                <a:srgbClr val="FF0000"/>
              </a:solidFill>
              <a:latin typeface="等线" panose="02010600030101010101" charset="-122"/>
              <a:ea typeface="等线" panose="02010600030101010101" charset="-122"/>
              <a:cs typeface="等线" panose="02010600030101010101" charset="-122"/>
            </a:endParaRPr>
          </a:p>
          <a:p>
            <a:r>
              <a:rPr lang="en-US" altLang="zh-CN" sz="2400">
                <a:solidFill>
                  <a:srgbClr val="FF0000"/>
                </a:solidFill>
                <a:latin typeface="等线" panose="02010600030101010101" charset="-122"/>
                <a:ea typeface="等线" panose="02010600030101010101" charset="-122"/>
                <a:cs typeface="等线" panose="02010600030101010101" charset="-122"/>
              </a:rPr>
              <a:t>    </a:t>
            </a:r>
            <a:endParaRPr lang="en-US" altLang="zh-CN" sz="2400">
              <a:solidFill>
                <a:srgbClr val="FF0000"/>
              </a:solidFill>
              <a:latin typeface="等线" panose="02010600030101010101" charset="-122"/>
              <a:ea typeface="等线" panose="02010600030101010101" charset="-122"/>
              <a:cs typeface="等线" panose="02010600030101010101" charset="-122"/>
            </a:endParaRPr>
          </a:p>
          <a:p>
            <a:r>
              <a:rPr lang="en-US" altLang="zh-CN" sz="2400">
                <a:solidFill>
                  <a:srgbClr val="FF0000"/>
                </a:solidFill>
                <a:latin typeface="等线" panose="02010600030101010101" charset="-122"/>
                <a:ea typeface="等线" panose="02010600030101010101" charset="-122"/>
                <a:cs typeface="等线" panose="02010600030101010101" charset="-122"/>
              </a:rPr>
              <a:t>    </a:t>
            </a:r>
            <a:r>
              <a:rPr lang="zh-CN" altLang="en-US" sz="2400">
                <a:solidFill>
                  <a:srgbClr val="FF0000"/>
                </a:solidFill>
                <a:latin typeface="等线" panose="02010600030101010101" charset="-122"/>
                <a:ea typeface="等线" panose="02010600030101010101" charset="-122"/>
                <a:cs typeface="等线" panose="02010600030101010101" charset="-122"/>
              </a:rPr>
              <a:t>政治：南昌起义和井冈山道路，红军长征与西安事变，国共合作抗日；当政者为南京国民政府；中国特色革命道路探索开始。</a:t>
            </a:r>
            <a:endParaRPr lang="zh-CN" altLang="en-US" sz="2400">
              <a:solidFill>
                <a:srgbClr val="FF0000"/>
              </a:solidFill>
              <a:latin typeface="等线" panose="02010600030101010101" charset="-122"/>
              <a:ea typeface="等线" panose="02010600030101010101" charset="-122"/>
              <a:cs typeface="等线" panose="02010600030101010101" charset="-122"/>
            </a:endParaRPr>
          </a:p>
          <a:p>
            <a:r>
              <a:rPr lang="en-US" altLang="zh-CN" sz="2400">
                <a:solidFill>
                  <a:srgbClr val="FF0000"/>
                </a:solidFill>
                <a:latin typeface="等线" panose="02010600030101010101" charset="-122"/>
                <a:ea typeface="等线" panose="02010600030101010101" charset="-122"/>
                <a:cs typeface="等线" panose="02010600030101010101" charset="-122"/>
              </a:rPr>
              <a:t>    </a:t>
            </a:r>
            <a:endParaRPr lang="en-US" altLang="zh-CN" sz="2400">
              <a:solidFill>
                <a:srgbClr val="FF0000"/>
              </a:solidFill>
              <a:latin typeface="等线" panose="02010600030101010101" charset="-122"/>
              <a:ea typeface="等线" panose="02010600030101010101" charset="-122"/>
              <a:cs typeface="等线" panose="02010600030101010101" charset="-122"/>
            </a:endParaRPr>
          </a:p>
          <a:p>
            <a:r>
              <a:rPr lang="en-US" altLang="zh-CN" sz="2400">
                <a:solidFill>
                  <a:srgbClr val="FF0000"/>
                </a:solidFill>
                <a:latin typeface="等线" panose="02010600030101010101" charset="-122"/>
                <a:ea typeface="等线" panose="02010600030101010101" charset="-122"/>
                <a:cs typeface="等线" panose="02010600030101010101" charset="-122"/>
              </a:rPr>
              <a:t>   </a:t>
            </a:r>
            <a:r>
              <a:rPr lang="zh-CN" altLang="en-US" sz="2400">
                <a:solidFill>
                  <a:srgbClr val="FF0000"/>
                </a:solidFill>
                <a:latin typeface="等线" panose="02010600030101010101" charset="-122"/>
                <a:ea typeface="等线" panose="02010600030101010101" charset="-122"/>
                <a:cs typeface="等线" panose="02010600030101010101" charset="-122"/>
              </a:rPr>
              <a:t>文化： 马克思主义成为中国革命的指导思想 </a:t>
            </a:r>
            <a:endParaRPr lang="zh-CN" altLang="en-US" sz="2400">
              <a:solidFill>
                <a:srgbClr val="FF0000"/>
              </a:solidFill>
              <a:latin typeface="等线" panose="02010600030101010101" charset="-122"/>
              <a:ea typeface="等线" panose="02010600030101010101" charset="-122"/>
              <a:cs typeface="等线" panose="02010600030101010101" charset="-122"/>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文本框 3"/>
          <p:cNvSpPr txBox="1"/>
          <p:nvPr/>
        </p:nvSpPr>
        <p:spPr>
          <a:xfrm>
            <a:off x="239395" y="586740"/>
            <a:ext cx="11813540" cy="2676525"/>
          </a:xfrm>
          <a:prstGeom prst="rect">
            <a:avLst/>
          </a:prstGeom>
          <a:noFill/>
          <a:ln w="12700" cmpd="sng">
            <a:solidFill>
              <a:schemeClr val="accent1">
                <a:shade val="50000"/>
              </a:schemeClr>
            </a:solidFill>
            <a:prstDash val="solid"/>
          </a:ln>
        </p:spPr>
        <p:txBody>
          <a:bodyPr wrap="square" rtlCol="0" anchor="t">
            <a:spAutoFit/>
          </a:bodyPr>
          <a:lstStyle/>
          <a:p>
            <a:r>
              <a:rPr lang="en-US" altLang="zh-CN"/>
              <a:t>                           </a:t>
            </a:r>
            <a:r>
              <a:rPr lang="en-US" altLang="zh-CN" sz="2400">
                <a:latin typeface="等线" panose="02010600030101010101" charset="-122"/>
                <a:ea typeface="等线" panose="02010600030101010101" charset="-122"/>
                <a:cs typeface="等线" panose="02010600030101010101" charset="-122"/>
              </a:rPr>
              <a:t>                </a:t>
            </a:r>
            <a:r>
              <a:rPr lang="en-US" altLang="zh-CN" sz="2400">
                <a:solidFill>
                  <a:schemeClr val="accent6"/>
                </a:solidFill>
                <a:latin typeface="等线" panose="02010600030101010101" charset="-122"/>
                <a:ea typeface="等线" panose="02010600030101010101" charset="-122"/>
                <a:cs typeface="等线" panose="02010600030101010101" charset="-122"/>
              </a:rPr>
              <a:t>      </a:t>
            </a:r>
            <a:r>
              <a:rPr lang="zh-CN" altLang="en-US" sz="2400">
                <a:solidFill>
                  <a:schemeClr val="accent6"/>
                </a:solidFill>
                <a:latin typeface="等线" panose="02010600030101010101" charset="-122"/>
                <a:ea typeface="等线" panose="02010600030101010101" charset="-122"/>
                <a:cs typeface="等线" panose="02010600030101010101" charset="-122"/>
              </a:rPr>
              <a:t>第一次世界大战对中国的影响 </a:t>
            </a:r>
            <a:endParaRPr lang="zh-CN" altLang="en-US" sz="2400">
              <a:solidFill>
                <a:schemeClr val="accent6"/>
              </a:solidFill>
              <a:latin typeface="等线" panose="02010600030101010101" charset="-122"/>
              <a:ea typeface="等线" panose="02010600030101010101" charset="-122"/>
              <a:cs typeface="等线" panose="02010600030101010101" charset="-122"/>
            </a:endParaRPr>
          </a:p>
          <a:p>
            <a:r>
              <a:rPr lang="zh-CN" altLang="en-US" sz="2400">
                <a:latin typeface="等线" panose="02010600030101010101" charset="-122"/>
                <a:ea typeface="等线" panose="02010600030101010101" charset="-122"/>
                <a:cs typeface="等线" panose="02010600030101010101" charset="-122"/>
              </a:rPr>
              <a:t>①一战期间，欧美国家忙于大战，无暇东顾，中国民族资本主义工业短暂繁荣；日本趁机扩大对中国的侵略，形成独霸中国的局面。</a:t>
            </a:r>
            <a:endParaRPr lang="zh-CN" altLang="en-US" sz="2400">
              <a:latin typeface="等线" panose="02010600030101010101" charset="-122"/>
              <a:ea typeface="等线" panose="02010600030101010101" charset="-122"/>
              <a:cs typeface="等线" panose="02010600030101010101" charset="-122"/>
            </a:endParaRPr>
          </a:p>
          <a:p>
            <a:r>
              <a:rPr lang="zh-CN" altLang="en-US" sz="2400">
                <a:latin typeface="等线" panose="02010600030101010101" charset="-122"/>
                <a:ea typeface="等线" panose="02010600030101010101" charset="-122"/>
                <a:cs typeface="等线" panose="02010600030101010101" charset="-122"/>
              </a:rPr>
              <a:t>②一战后，1919年巴黎和会签定《凡尔赛和约》，规定德国在山东的权益由日本继承，引发了五四运动，中国进入新民主主义革命时期；1922年华盛顿会议签定《九国公约》，使中国回复到几个帝国主义国家共同支配的局面，打破了日本对中国的独霸，美国在华的侵略势力进一步扩大。 </a:t>
            </a:r>
            <a:endParaRPr lang="zh-CN" altLang="en-US" sz="2400">
              <a:latin typeface="等线" panose="02010600030101010101" charset="-122"/>
              <a:ea typeface="等线" panose="02010600030101010101" charset="-122"/>
              <a:cs typeface="等线" panose="02010600030101010101" charset="-122"/>
            </a:endParaRPr>
          </a:p>
        </p:txBody>
      </p:sp>
      <p:sp>
        <p:nvSpPr>
          <p:cNvPr id="5" name="文本框 4"/>
          <p:cNvSpPr txBox="1"/>
          <p:nvPr/>
        </p:nvSpPr>
        <p:spPr>
          <a:xfrm>
            <a:off x="239395" y="3175000"/>
            <a:ext cx="5688965" cy="3415030"/>
          </a:xfrm>
          <a:prstGeom prst="rect">
            <a:avLst/>
          </a:prstGeom>
          <a:noFill/>
          <a:ln w="12700" cmpd="sng">
            <a:solidFill>
              <a:schemeClr val="accent1">
                <a:shade val="50000"/>
              </a:schemeClr>
            </a:solidFill>
            <a:prstDash val="solid"/>
          </a:ln>
        </p:spPr>
        <p:txBody>
          <a:bodyPr wrap="square" rtlCol="0" anchor="t">
            <a:spAutoFit/>
          </a:bodyPr>
          <a:lstStyle/>
          <a:p>
            <a:r>
              <a:rPr lang="en-US" altLang="zh-CN" sz="2400">
                <a:latin typeface="等线" panose="02010600030101010101" charset="-122"/>
                <a:ea typeface="等线" panose="02010600030101010101" charset="-122"/>
                <a:cs typeface="等线" panose="02010600030101010101" charset="-122"/>
              </a:rPr>
              <a:t>         </a:t>
            </a:r>
            <a:r>
              <a:rPr lang="zh-CN" altLang="en-US" sz="2400">
                <a:solidFill>
                  <a:schemeClr val="accent6"/>
                </a:solidFill>
                <a:latin typeface="等线" panose="02010600030101010101" charset="-122"/>
                <a:ea typeface="等线" panose="02010600030101010101" charset="-122"/>
                <a:cs typeface="等线" panose="02010600030101010101" charset="-122"/>
              </a:rPr>
              <a:t>1929年经济危机对中国的影响</a:t>
            </a:r>
            <a:endParaRPr lang="zh-CN" altLang="en-US" sz="2400">
              <a:solidFill>
                <a:schemeClr val="accent6"/>
              </a:solidFill>
              <a:latin typeface="等线" panose="02010600030101010101" charset="-122"/>
              <a:ea typeface="等线" panose="02010600030101010101" charset="-122"/>
              <a:cs typeface="等线" panose="02010600030101010101" charset="-122"/>
            </a:endParaRPr>
          </a:p>
          <a:p>
            <a:r>
              <a:rPr lang="zh-CN" altLang="en-US" sz="2400">
                <a:latin typeface="等线" panose="02010600030101010101" charset="-122"/>
                <a:ea typeface="等线" panose="02010600030101010101" charset="-122"/>
                <a:cs typeface="等线" panose="02010600030101010101" charset="-122"/>
              </a:rPr>
              <a:t>1</a:t>
            </a:r>
            <a:r>
              <a:rPr lang="en-US" altLang="zh-CN" sz="2400">
                <a:latin typeface="等线" panose="02010600030101010101" charset="-122"/>
                <a:ea typeface="等线" panose="02010600030101010101" charset="-122"/>
                <a:cs typeface="等线" panose="02010600030101010101" charset="-122"/>
              </a:rPr>
              <a:t>.</a:t>
            </a:r>
            <a:r>
              <a:rPr lang="zh-CN" altLang="en-US" sz="2400">
                <a:latin typeface="等线" panose="02010600030101010101" charset="-122"/>
                <a:ea typeface="等线" panose="02010600030101010101" charset="-122"/>
                <a:cs typeface="等线" panose="02010600030101010101" charset="-122"/>
              </a:rPr>
              <a:t>列强对中国转嫁经济危机，造成中国经济萧条。</a:t>
            </a:r>
            <a:endParaRPr lang="zh-CN" altLang="en-US" sz="2400">
              <a:latin typeface="等线" panose="02010600030101010101" charset="-122"/>
              <a:ea typeface="等线" panose="02010600030101010101" charset="-122"/>
              <a:cs typeface="等线" panose="02010600030101010101" charset="-122"/>
            </a:endParaRPr>
          </a:p>
          <a:p>
            <a:r>
              <a:rPr lang="zh-CN" altLang="en-US" sz="2400">
                <a:latin typeface="等线" panose="02010600030101010101" charset="-122"/>
                <a:ea typeface="等线" panose="02010600030101010101" charset="-122"/>
                <a:cs typeface="等线" panose="02010600030101010101" charset="-122"/>
              </a:rPr>
              <a:t>2</a:t>
            </a:r>
            <a:r>
              <a:rPr lang="en-US" altLang="zh-CN" sz="2400">
                <a:latin typeface="等线" panose="02010600030101010101" charset="-122"/>
                <a:ea typeface="等线" panose="02010600030101010101" charset="-122"/>
                <a:cs typeface="等线" panose="02010600030101010101" charset="-122"/>
              </a:rPr>
              <a:t>.</a:t>
            </a:r>
            <a:r>
              <a:rPr lang="zh-CN" altLang="en-US" sz="2400">
                <a:latin typeface="等线" panose="02010600030101010101" charset="-122"/>
                <a:ea typeface="等线" panose="02010600030101010101" charset="-122"/>
                <a:cs typeface="等线" panose="02010600030101010101" charset="-122"/>
              </a:rPr>
              <a:t>为抵制经济危机对中国的破坏，中国政府实行法币政策，开展国民经济建设运动，又促进了中国民族工业出现一个春天（1927——1937）。</a:t>
            </a:r>
            <a:endParaRPr lang="zh-CN" altLang="en-US" sz="2400">
              <a:latin typeface="等线" panose="02010600030101010101" charset="-122"/>
              <a:ea typeface="等线" panose="02010600030101010101" charset="-122"/>
              <a:cs typeface="等线" panose="02010600030101010101" charset="-122"/>
            </a:endParaRPr>
          </a:p>
          <a:p>
            <a:r>
              <a:rPr lang="zh-CN" altLang="en-US" sz="2400">
                <a:latin typeface="等线" panose="02010600030101010101" charset="-122"/>
                <a:ea typeface="等线" panose="02010600030101010101" charset="-122"/>
                <a:cs typeface="等线" panose="02010600030101010101" charset="-122"/>
              </a:rPr>
              <a:t>3</a:t>
            </a:r>
            <a:r>
              <a:rPr lang="en-US" altLang="zh-CN" sz="2400">
                <a:latin typeface="等线" panose="02010600030101010101" charset="-122"/>
                <a:ea typeface="等线" panose="02010600030101010101" charset="-122"/>
                <a:cs typeface="等线" panose="02010600030101010101" charset="-122"/>
              </a:rPr>
              <a:t>.</a:t>
            </a:r>
            <a:r>
              <a:rPr lang="zh-CN" altLang="en-US" sz="2400">
                <a:latin typeface="等线" panose="02010600030101010101" charset="-122"/>
                <a:ea typeface="等线" panose="02010600030101010101" charset="-122"/>
                <a:cs typeface="等线" panose="02010600030101010101" charset="-122"/>
              </a:rPr>
              <a:t>日本为转嫁经济危机，对中国发动九一八事变，进而对中国发动全面侵华战争。</a:t>
            </a:r>
            <a:endParaRPr lang="zh-CN" altLang="en-US" sz="2400">
              <a:latin typeface="等线" panose="02010600030101010101" charset="-122"/>
              <a:ea typeface="等线" panose="02010600030101010101" charset="-122"/>
              <a:cs typeface="等线" panose="02010600030101010101" charset="-122"/>
            </a:endParaRPr>
          </a:p>
        </p:txBody>
      </p:sp>
      <p:sp>
        <p:nvSpPr>
          <p:cNvPr id="6" name="文本框 5"/>
          <p:cNvSpPr txBox="1"/>
          <p:nvPr/>
        </p:nvSpPr>
        <p:spPr>
          <a:xfrm>
            <a:off x="6001385" y="3175000"/>
            <a:ext cx="6050915" cy="3415665"/>
          </a:xfrm>
          <a:prstGeom prst="rect">
            <a:avLst/>
          </a:prstGeom>
          <a:noFill/>
          <a:ln w="12700" cmpd="sng">
            <a:solidFill>
              <a:schemeClr val="accent1">
                <a:shade val="50000"/>
              </a:schemeClr>
            </a:solidFill>
            <a:prstDash val="solid"/>
          </a:ln>
        </p:spPr>
        <p:txBody>
          <a:bodyPr wrap="square" rtlCol="0" anchor="t">
            <a:noAutofit/>
          </a:bodyPr>
          <a:lstStyle/>
          <a:p>
            <a:r>
              <a:rPr lang="en-US" altLang="zh-CN" sz="2400">
                <a:latin typeface="等线" panose="02010600030101010101" charset="-122"/>
                <a:ea typeface="等线" panose="02010600030101010101" charset="-122"/>
                <a:cs typeface="等线" panose="02010600030101010101" charset="-122"/>
              </a:rPr>
              <a:t>             </a:t>
            </a:r>
            <a:r>
              <a:rPr lang="zh-CN" altLang="en-US" sz="2400">
                <a:solidFill>
                  <a:schemeClr val="accent6"/>
                </a:solidFill>
                <a:latin typeface="等线" panose="02010600030101010101" charset="-122"/>
                <a:ea typeface="等线" panose="02010600030101010101" charset="-122"/>
                <a:cs typeface="等线" panose="02010600030101010101" charset="-122"/>
              </a:rPr>
              <a:t>第二次世界大战对中国的影响</a:t>
            </a:r>
            <a:r>
              <a:rPr lang="zh-CN" altLang="en-US" sz="2400">
                <a:latin typeface="等线" panose="02010600030101010101" charset="-122"/>
                <a:ea typeface="等线" panose="02010600030101010101" charset="-122"/>
                <a:cs typeface="等线" panose="02010600030101010101" charset="-122"/>
              </a:rPr>
              <a:t> </a:t>
            </a:r>
            <a:endParaRPr lang="zh-CN" altLang="en-US" sz="2400">
              <a:latin typeface="等线" panose="02010600030101010101" charset="-122"/>
              <a:ea typeface="等线" panose="02010600030101010101" charset="-122"/>
              <a:cs typeface="等线" panose="02010600030101010101" charset="-122"/>
            </a:endParaRPr>
          </a:p>
          <a:p>
            <a:r>
              <a:rPr lang="zh-CN" altLang="en-US" sz="2300">
                <a:latin typeface="等线" panose="02010600030101010101" charset="-122"/>
                <a:ea typeface="等线" panose="02010600030101010101" charset="-122"/>
                <a:cs typeface="等线" panose="02010600030101010101" charset="-122"/>
              </a:rPr>
              <a:t>①20世纪30年代：日本为了摆脱经济危机，加紧侵略中国，1931年发动“九一八事变”、1937年发动“七七事变”，英法等国无暇东顾，日本再次取得了独霸中国的局面。②中国人民成为重要的反法西斯力量，抗日战争成为世界人民反法西斯战争的重要组成部分。 </a:t>
            </a:r>
            <a:endParaRPr lang="zh-CN" altLang="en-US" sz="2300">
              <a:latin typeface="等线" panose="02010600030101010101" charset="-122"/>
              <a:ea typeface="等线" panose="02010600030101010101" charset="-122"/>
              <a:cs typeface="等线" panose="02010600030101010101" charset="-122"/>
            </a:endParaRPr>
          </a:p>
          <a:p>
            <a:r>
              <a:rPr lang="zh-CN" altLang="en-US" sz="2300">
                <a:latin typeface="等线" panose="02010600030101010101" charset="-122"/>
                <a:ea typeface="等线" panose="02010600030101010101" charset="-122"/>
                <a:cs typeface="等线" panose="02010600030101010101" charset="-122"/>
              </a:rPr>
              <a:t>③二战后，美国成为资本主义世界霸主，蒋介石国民政府在美国的支持下发动全面内战。 </a:t>
            </a:r>
            <a:endParaRPr lang="zh-CN" altLang="en-US" sz="2300">
              <a:latin typeface="等线" panose="02010600030101010101" charset="-122"/>
              <a:ea typeface="等线" panose="02010600030101010101" charset="-122"/>
              <a:cs typeface="等线" panose="02010600030101010101"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5"/>
                                        </p:tgtEl>
                                        <p:attrNameLst>
                                          <p:attrName>style.visibility</p:attrName>
                                        </p:attrNameLst>
                                      </p:cBhvr>
                                      <p:to>
                                        <p:strVal val="visible"/>
                                      </p:to>
                                    </p:set>
                                    <p:anim calcmode="discrete" valueType="clr">
                                      <p:cBhvr override="childStyle">
                                        <p:cTn id="12"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5"/>
                                        </p:tgtEl>
                                        <p:attrNameLst>
                                          <p:attrName>fillcolor</p:attrName>
                                        </p:attrNameLst>
                                      </p:cBhvr>
                                      <p:tavLst>
                                        <p:tav tm="0">
                                          <p:val>
                                            <p:clrVal>
                                              <a:schemeClr val="accent2"/>
                                            </p:clrVal>
                                          </p:val>
                                        </p:tav>
                                        <p:tav tm="50000">
                                          <p:val>
                                            <p:clrVal>
                                              <a:schemeClr val="hlink"/>
                                            </p:clrVal>
                                          </p:val>
                                        </p:tav>
                                      </p:tavLst>
                                    </p:anim>
                                    <p:set>
                                      <p:cBhvr>
                                        <p:cTn id="14" dur="80"/>
                                        <p:tgtEl>
                                          <p:spTgt spid="5"/>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strips(downLef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113665" y="285115"/>
          <a:ext cx="11881485" cy="5956935"/>
        </p:xfrm>
        <a:graphic>
          <a:graphicData uri="http://schemas.openxmlformats.org/drawingml/2006/table">
            <a:tbl>
              <a:tblPr/>
              <a:tblGrid>
                <a:gridCol w="756920"/>
                <a:gridCol w="5885815"/>
                <a:gridCol w="5238750"/>
              </a:tblGrid>
              <a:tr h="577850">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时期</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中国</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zh-CN" altLang="en-US" sz="2400" b="1">
                          <a:latin typeface="仿宋" panose="02010609060101010101" charset="-122"/>
                          <a:ea typeface="仿宋" panose="02010609060101010101" charset="-122"/>
                          <a:cs typeface="宋体" panose="02010600030101010101" pitchFamily="2" charset="-122"/>
                        </a:rPr>
                        <a:t>西方</a:t>
                      </a:r>
                      <a:endParaRPr lang="zh-CN"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379085">
                <a:tc>
                  <a:txBody>
                    <a:bodyPr wrap="square"/>
                    <a:lstStyle/>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endParaRPr sz="2400" b="1">
                        <a:latin typeface="仿宋" panose="02010609060101010101" charset="-122"/>
                        <a:ea typeface="仿宋" panose="02010609060101010101" charset="-122"/>
                        <a:cs typeface="仿宋" panose="02010609060101010101" charset="-122"/>
                      </a:endParaRPr>
                    </a:p>
                    <a:p>
                      <a:pPr indent="0" algn="ctr">
                        <a:buNone/>
                      </a:pPr>
                      <a:r>
                        <a:rPr lang="en-US" sz="2400" b="1">
                          <a:latin typeface="仿宋" panose="02010609060101010101" charset="-122"/>
                          <a:ea typeface="仿宋" panose="02010609060101010101" charset="-122"/>
                          <a:cs typeface="仿宋" panose="02010609060101010101" charset="-122"/>
                        </a:rPr>
                        <a:t>20</a:t>
                      </a:r>
                      <a:endParaRPr lang="en-US" sz="2400" b="1">
                        <a:latin typeface="仿宋" panose="02010609060101010101" charset="-122"/>
                        <a:ea typeface="仿宋" panose="02010609060101010101" charset="-122"/>
                        <a:cs typeface="仿宋" panose="02010609060101010101" charset="-122"/>
                      </a:endParaRPr>
                    </a:p>
                    <a:p>
                      <a:pPr indent="0" algn="ctr">
                        <a:buNone/>
                      </a:pPr>
                      <a:r>
                        <a:rPr lang="zh-CN" altLang="en-US" sz="2400" b="1">
                          <a:latin typeface="仿宋" panose="02010609060101010101" charset="-122"/>
                          <a:ea typeface="仿宋" panose="02010609060101010101" charset="-122"/>
                          <a:cs typeface="仿宋" panose="02010609060101010101" charset="-122"/>
                        </a:rPr>
                        <a:t>世</a:t>
                      </a:r>
                      <a:endParaRPr lang="zh-CN" altLang="en-US" sz="2400" b="1">
                        <a:latin typeface="仿宋" panose="02010609060101010101" charset="-122"/>
                        <a:ea typeface="仿宋" panose="02010609060101010101" charset="-122"/>
                        <a:cs typeface="仿宋" panose="02010609060101010101" charset="-122"/>
                      </a:endParaRPr>
                    </a:p>
                    <a:p>
                      <a:pPr indent="0" algn="ctr">
                        <a:buNone/>
                      </a:pPr>
                      <a:r>
                        <a:rPr lang="zh-CN" altLang="en-US" sz="2400" b="1">
                          <a:latin typeface="仿宋" panose="02010609060101010101" charset="-122"/>
                          <a:ea typeface="仿宋" panose="02010609060101010101" charset="-122"/>
                          <a:cs typeface="仿宋" panose="02010609060101010101" charset="-122"/>
                        </a:rPr>
                        <a:t>纪</a:t>
                      </a:r>
                      <a:endParaRPr lang="zh-CN" altLang="en-US" sz="2400" b="1">
                        <a:latin typeface="仿宋" panose="02010609060101010101" charset="-122"/>
                        <a:ea typeface="仿宋" panose="02010609060101010101" charset="-122"/>
                        <a:cs typeface="仿宋" panose="02010609060101010101" charset="-122"/>
                      </a:endParaRPr>
                    </a:p>
                    <a:p>
                      <a:pPr indent="0" algn="ctr">
                        <a:buNone/>
                      </a:pPr>
                      <a:r>
                        <a:rPr lang="zh-CN" altLang="en-US" sz="2400" b="1">
                          <a:latin typeface="仿宋" panose="02010609060101010101" charset="-122"/>
                          <a:ea typeface="仿宋" panose="02010609060101010101" charset="-122"/>
                          <a:cs typeface="仿宋" panose="02010609060101010101" charset="-122"/>
                        </a:rPr>
                        <a:t>下</a:t>
                      </a:r>
                      <a:endParaRPr lang="zh-CN" altLang="en-US" sz="2400" b="1">
                        <a:latin typeface="仿宋" panose="02010609060101010101" charset="-122"/>
                        <a:ea typeface="仿宋" panose="02010609060101010101" charset="-122"/>
                        <a:cs typeface="仿宋" panose="02010609060101010101" charset="-122"/>
                      </a:endParaRPr>
                    </a:p>
                    <a:p>
                      <a:pPr indent="0" algn="ctr">
                        <a:buNone/>
                      </a:pPr>
                      <a:r>
                        <a:rPr lang="zh-CN" altLang="en-US" sz="2400" b="1">
                          <a:latin typeface="仿宋" panose="02010609060101010101" charset="-122"/>
                          <a:ea typeface="仿宋" panose="02010609060101010101" charset="-122"/>
                          <a:cs typeface="仿宋" panose="02010609060101010101" charset="-122"/>
                        </a:rPr>
                        <a:t>半</a:t>
                      </a:r>
                      <a:endParaRPr lang="zh-CN" altLang="en-US" sz="2400" b="1">
                        <a:latin typeface="仿宋" panose="02010609060101010101" charset="-122"/>
                        <a:ea typeface="仿宋" panose="02010609060101010101" charset="-122"/>
                        <a:cs typeface="仿宋" panose="02010609060101010101" charset="-122"/>
                      </a:endParaRPr>
                    </a:p>
                    <a:p>
                      <a:pPr indent="0" algn="ctr">
                        <a:buNone/>
                      </a:pPr>
                      <a:r>
                        <a:rPr lang="zh-CN" altLang="en-US" sz="2400" b="1">
                          <a:latin typeface="仿宋" panose="02010609060101010101" charset="-122"/>
                          <a:ea typeface="仿宋" panose="02010609060101010101" charset="-122"/>
                          <a:cs typeface="仿宋" panose="02010609060101010101" charset="-122"/>
                        </a:rPr>
                        <a:t>叶</a:t>
                      </a:r>
                      <a:endParaRPr lang="zh-CN" altLang="en-US"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6798945" y="846455"/>
            <a:ext cx="5114290" cy="5507990"/>
          </a:xfrm>
          <a:prstGeom prst="rect">
            <a:avLst/>
          </a:prstGeom>
          <a:noFill/>
        </p:spPr>
        <p:txBody>
          <a:bodyPr wrap="square" rtlCol="0" anchor="t">
            <a:spAutoFit/>
          </a:bodyPr>
          <a:lstStyle/>
          <a:p>
            <a:pPr indent="0" algn="l" fontAlgn="auto">
              <a:lnSpc>
                <a:spcPct val="110000"/>
              </a:lnSpc>
            </a:pPr>
            <a:r>
              <a:rPr sz="2000" b="1">
                <a:solidFill>
                  <a:srgbClr val="7030A0"/>
                </a:solidFill>
                <a:latin typeface="等线" panose="02010600030101010101" charset="-122"/>
                <a:ea typeface="等线" panose="02010600030101010101" charset="-122"/>
                <a:cs typeface="等线" panose="02010600030101010101" charset="-122"/>
                <a:sym typeface="+mn-ea"/>
              </a:rPr>
              <a:t>经济：二战后国家垄断资本主义发展，经济进入黄金时期；斯大林模式日益僵化，苏联对斯大林模式进行另一方面经济全球化进程加快：（布雷顿森林体系和关贸总协定的建立）、经济区域集团化出现（表现）；欧共体和日本的崛起冲击了美国的霸主地位， 1971年  布雷顿森林体系崩溃。</a:t>
            </a:r>
            <a:endParaRPr sz="2000" b="1">
              <a:solidFill>
                <a:srgbClr val="7030A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000" b="1">
                <a:solidFill>
                  <a:srgbClr val="7030A0"/>
                </a:solidFill>
                <a:latin typeface="等线" panose="02010600030101010101" charset="-122"/>
                <a:ea typeface="等线" panose="02010600030101010101" charset="-122"/>
                <a:cs typeface="等线" panose="02010600030101010101" charset="-122"/>
                <a:sym typeface="+mn-ea"/>
              </a:rPr>
              <a:t>了改革（赫鲁晓夫改革和勃列日涅夫改革）</a:t>
            </a:r>
            <a:r>
              <a:rPr sz="2000" b="1">
                <a:solidFill>
                  <a:srgbClr val="FF0000"/>
                </a:solidFill>
                <a:latin typeface="等线" panose="02010600030101010101" charset="-122"/>
                <a:ea typeface="等线" panose="02010600030101010101" charset="-122"/>
                <a:cs typeface="等线" panose="02010600030101010101" charset="-122"/>
                <a:sym typeface="+mn-ea"/>
              </a:rPr>
              <a:t>。</a:t>
            </a:r>
            <a:endParaRPr sz="20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000" b="1">
                <a:solidFill>
                  <a:schemeClr val="accent6">
                    <a:lumMod val="75000"/>
                  </a:schemeClr>
                </a:solidFill>
                <a:latin typeface="等线" panose="02010600030101010101" charset="-122"/>
                <a:ea typeface="等线" panose="02010600030101010101" charset="-122"/>
                <a:cs typeface="等线" panose="02010600030101010101" charset="-122"/>
                <a:sym typeface="+mn-ea"/>
              </a:rPr>
              <a:t>政治</a:t>
            </a:r>
            <a:r>
              <a:rPr lang="zh-CN" sz="2000" b="1">
                <a:solidFill>
                  <a:schemeClr val="accent6">
                    <a:lumMod val="75000"/>
                  </a:schemeClr>
                </a:solidFill>
                <a:latin typeface="等线" panose="02010600030101010101" charset="-122"/>
                <a:ea typeface="等线" panose="02010600030101010101" charset="-122"/>
                <a:cs typeface="等线" panose="02010600030101010101" charset="-122"/>
                <a:sym typeface="+mn-ea"/>
              </a:rPr>
              <a:t>：</a:t>
            </a:r>
            <a:r>
              <a:rPr sz="2000" b="1">
                <a:solidFill>
                  <a:schemeClr val="accent6">
                    <a:lumMod val="75000"/>
                  </a:schemeClr>
                </a:solidFill>
                <a:latin typeface="等线" panose="02010600030101010101" charset="-122"/>
                <a:ea typeface="等线" panose="02010600030101010101" charset="-122"/>
                <a:cs typeface="等线" panose="02010600030101010101" charset="-122"/>
                <a:sym typeface="+mn-ea"/>
              </a:rPr>
              <a:t>40、50年代美苏两极对峙格局的形成，60年代末70年代初，世界格局多极化趋势出现，国家职能变化；德日意政治民主化改革；</a:t>
            </a:r>
            <a:r>
              <a:rPr lang="zh-CN" sz="2000" b="1">
                <a:solidFill>
                  <a:schemeClr val="accent6">
                    <a:lumMod val="75000"/>
                  </a:schemeClr>
                </a:solidFill>
                <a:latin typeface="等线" panose="02010600030101010101" charset="-122"/>
                <a:ea typeface="等线" panose="02010600030101010101" charset="-122"/>
                <a:cs typeface="等线" panose="02010600030101010101" charset="-122"/>
                <a:sym typeface="+mn-ea"/>
              </a:rPr>
              <a:t>第</a:t>
            </a:r>
            <a:r>
              <a:rPr sz="2000" b="1">
                <a:solidFill>
                  <a:schemeClr val="accent6">
                    <a:lumMod val="75000"/>
                  </a:schemeClr>
                </a:solidFill>
                <a:latin typeface="等线" panose="02010600030101010101" charset="-122"/>
                <a:ea typeface="等线" panose="02010600030101010101" charset="-122"/>
                <a:cs typeface="等线" panose="02010600030101010101" charset="-122"/>
                <a:sym typeface="+mn-ea"/>
              </a:rPr>
              <a:t>三世界兴起</a:t>
            </a:r>
            <a:r>
              <a:rPr lang="zh-CN" sz="2000" b="1">
                <a:solidFill>
                  <a:schemeClr val="accent6">
                    <a:lumMod val="75000"/>
                  </a:schemeClr>
                </a:solidFill>
                <a:latin typeface="等线" panose="02010600030101010101" charset="-122"/>
                <a:ea typeface="等线" panose="02010600030101010101" charset="-122"/>
                <a:cs typeface="等线" panose="02010600030101010101" charset="-122"/>
                <a:sym typeface="+mn-ea"/>
              </a:rPr>
              <a:t>，世界多极化趋势</a:t>
            </a:r>
            <a:endParaRPr lang="zh-CN" sz="2000" b="1">
              <a:solidFill>
                <a:schemeClr val="accent6">
                  <a:lumMod val="75000"/>
                </a:schemeClr>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000" b="1">
                <a:solidFill>
                  <a:schemeClr val="bg2">
                    <a:lumMod val="10000"/>
                  </a:schemeClr>
                </a:solidFill>
                <a:latin typeface="等线" panose="02010600030101010101" charset="-122"/>
                <a:ea typeface="等线" panose="02010600030101010101" charset="-122"/>
                <a:cs typeface="等线" panose="02010600030101010101" charset="-122"/>
                <a:sym typeface="+mn-ea"/>
              </a:rPr>
              <a:t>文化：第三次科技革命兴起，人类对自然科学的探索又跃上一个新的高度，现代主义文学艺术。</a:t>
            </a:r>
            <a:endParaRPr sz="2000" b="1">
              <a:solidFill>
                <a:schemeClr val="bg2">
                  <a:lumMod val="10000"/>
                </a:schemeClr>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000" b="1">
                <a:solidFill>
                  <a:srgbClr val="FF0000"/>
                </a:solidFill>
                <a:latin typeface="等线" panose="02010600030101010101" charset="-122"/>
                <a:ea typeface="等线" panose="02010600030101010101" charset="-122"/>
                <a:cs typeface="等线" panose="02010600030101010101" charset="-122"/>
                <a:sym typeface="+mn-ea"/>
              </a:rPr>
              <a:t>对外：世界多极化趋势，近期一超多强 。 </a:t>
            </a:r>
            <a:endParaRPr sz="2000" b="1">
              <a:solidFill>
                <a:srgbClr val="FF0000"/>
              </a:solidFill>
              <a:latin typeface="等线" panose="02010600030101010101" charset="-122"/>
              <a:ea typeface="等线" panose="02010600030101010101" charset="-122"/>
              <a:cs typeface="等线" panose="02010600030101010101" charset="-122"/>
              <a:sym typeface="+mn-ea"/>
            </a:endParaRPr>
          </a:p>
        </p:txBody>
      </p:sp>
      <p:sp>
        <p:nvSpPr>
          <p:cNvPr id="7" name="文本框 6"/>
          <p:cNvSpPr txBox="1"/>
          <p:nvPr/>
        </p:nvSpPr>
        <p:spPr>
          <a:xfrm>
            <a:off x="0" y="6354445"/>
            <a:ext cx="12192000" cy="503555"/>
          </a:xfrm>
          <a:prstGeom prst="rect">
            <a:avLst/>
          </a:prstGeom>
          <a:solidFill>
            <a:sysClr val="windowText" lastClr="000000"/>
          </a:solidFill>
        </p:spPr>
        <p:txBody>
          <a:bodyPr wrap="square" rtlCol="0">
            <a:noAutofit/>
          </a:bodyPr>
          <a:lstStyle/>
          <a:p>
            <a:r>
              <a:rPr lang="en-US" altLang="zh-CN">
                <a:solidFill>
                  <a:schemeClr val="bg1"/>
                </a:solidFill>
              </a:rPr>
              <a:t>                                                                 </a:t>
            </a:r>
            <a:r>
              <a:rPr sz="2400">
                <a:solidFill>
                  <a:schemeClr val="bg1"/>
                </a:solidFill>
              </a:rPr>
              <a:t>20世纪</a:t>
            </a:r>
            <a:r>
              <a:rPr lang="zh-CN" sz="2400">
                <a:solidFill>
                  <a:schemeClr val="bg1"/>
                </a:solidFill>
              </a:rPr>
              <a:t>下</a:t>
            </a:r>
            <a:r>
              <a:rPr sz="2400">
                <a:solidFill>
                  <a:schemeClr val="bg1"/>
                </a:solidFill>
              </a:rPr>
              <a:t>半叶</a:t>
            </a:r>
            <a:r>
              <a:rPr lang="zh-CN" sz="2400">
                <a:solidFill>
                  <a:schemeClr val="bg1"/>
                </a:solidFill>
              </a:rPr>
              <a:t>的</a:t>
            </a:r>
            <a:r>
              <a:rPr sz="2400">
                <a:solidFill>
                  <a:schemeClr val="bg1"/>
                </a:solidFill>
              </a:rPr>
              <a:t>中西比较</a:t>
            </a:r>
            <a:endParaRPr sz="2400">
              <a:solidFill>
                <a:schemeClr val="bg1"/>
              </a:solidFill>
            </a:endParaRPr>
          </a:p>
        </p:txBody>
      </p:sp>
      <p:sp>
        <p:nvSpPr>
          <p:cNvPr id="2" name="文本框 1"/>
          <p:cNvSpPr txBox="1"/>
          <p:nvPr/>
        </p:nvSpPr>
        <p:spPr>
          <a:xfrm>
            <a:off x="948055" y="918845"/>
            <a:ext cx="5769610" cy="5323205"/>
          </a:xfrm>
          <a:prstGeom prst="rect">
            <a:avLst/>
          </a:prstGeom>
          <a:noFill/>
        </p:spPr>
        <p:txBody>
          <a:bodyPr wrap="square" rtlCol="0" anchor="t">
            <a:spAutoFit/>
          </a:bodyPr>
          <a:lstStyle/>
          <a:p>
            <a:r>
              <a:rPr lang="zh-CN" altLang="en-US" sz="2000" b="1">
                <a:solidFill>
                  <a:schemeClr val="accent6">
                    <a:lumMod val="50000"/>
                  </a:schemeClr>
                </a:solidFill>
                <a:latin typeface="等线" panose="02010600030101010101" charset="-122"/>
                <a:ea typeface="等线" panose="02010600030101010101" charset="-122"/>
                <a:cs typeface="等线" panose="02010600030101010101" charset="-122"/>
              </a:rPr>
              <a:t>1.政治：经过1946—1949年的解放战争，新中国成立，取得了新民主主义革命的胜利；社会主义民主政治的建立（政协、人大、民族区域自治制度）与曲折发展（1957反右派斗争扩大化和文革）加强民主法制建设。</a:t>
            </a:r>
            <a:endParaRPr lang="zh-CN" altLang="en-US" sz="2000" b="1">
              <a:solidFill>
                <a:schemeClr val="accent6">
                  <a:lumMod val="50000"/>
                </a:schemeClr>
              </a:solidFill>
              <a:latin typeface="等线" panose="02010600030101010101" charset="-122"/>
              <a:ea typeface="等线" panose="02010600030101010101" charset="-122"/>
              <a:cs typeface="等线" panose="02010600030101010101" charset="-122"/>
            </a:endParaRPr>
          </a:p>
          <a:p>
            <a:r>
              <a:rPr lang="zh-CN" altLang="en-US" sz="2000" b="1">
                <a:solidFill>
                  <a:srgbClr val="1D41D5"/>
                </a:solidFill>
                <a:latin typeface="等线" panose="02010600030101010101" charset="-122"/>
                <a:ea typeface="等线" panose="02010600030101010101" charset="-122"/>
                <a:cs typeface="等线" panose="02010600030101010101" charset="-122"/>
              </a:rPr>
              <a:t>2.经济：通过三大改造和一五计划，建立了社会主义计划经济体制；1956——1966，社会主义建设在探索中前进（具体史实及经验教训），1966——1976的文革是国民经济的劫难。特色中国社会主义建设新局面的开创。</a:t>
            </a:r>
            <a:endParaRPr lang="zh-CN" altLang="en-US" sz="2000" b="1">
              <a:solidFill>
                <a:srgbClr val="FF0000"/>
              </a:solidFill>
              <a:latin typeface="等线" panose="02010600030101010101" charset="-122"/>
              <a:ea typeface="等线" panose="02010600030101010101" charset="-122"/>
              <a:cs typeface="等线" panose="02010600030101010101" charset="-122"/>
            </a:endParaRPr>
          </a:p>
          <a:p>
            <a:r>
              <a:rPr lang="zh-CN" altLang="en-US" sz="2000" b="1">
                <a:solidFill>
                  <a:srgbClr val="7030A0"/>
                </a:solidFill>
                <a:latin typeface="等线" panose="02010600030101010101" charset="-122"/>
                <a:ea typeface="等线" panose="02010600030101010101" charset="-122"/>
                <a:cs typeface="等线" panose="02010600030101010101" charset="-122"/>
              </a:rPr>
              <a:t>3.思想文化：1956年双百方针的提出及以后遭遇挫折；新中国教育事业的发展与挫折</a:t>
            </a:r>
            <a:r>
              <a:rPr lang="en-US" altLang="zh-CN" sz="2000" b="1">
                <a:solidFill>
                  <a:srgbClr val="7030A0"/>
                </a:solidFill>
                <a:latin typeface="等线" panose="02010600030101010101" charset="-122"/>
                <a:ea typeface="等线" panose="02010600030101010101" charset="-122"/>
                <a:cs typeface="等线" panose="02010600030101010101" charset="-122"/>
              </a:rPr>
              <a:t>,现代化的科技文教事业取得跨越式的发展。</a:t>
            </a:r>
            <a:r>
              <a:rPr lang="zh-CN" altLang="en-US" sz="2000" b="1">
                <a:solidFill>
                  <a:srgbClr val="7030A0"/>
                </a:solidFill>
                <a:latin typeface="等线" panose="02010600030101010101" charset="-122"/>
                <a:ea typeface="等线" panose="02010600030101010101" charset="-122"/>
                <a:cs typeface="等线" panose="02010600030101010101" charset="-122"/>
              </a:rPr>
              <a:t>。</a:t>
            </a:r>
            <a:endParaRPr lang="zh-CN" altLang="en-US" sz="2000" b="1">
              <a:solidFill>
                <a:srgbClr val="7030A0"/>
              </a:solidFill>
              <a:latin typeface="等线" panose="02010600030101010101" charset="-122"/>
              <a:ea typeface="等线" panose="02010600030101010101" charset="-122"/>
              <a:cs typeface="等线" panose="02010600030101010101" charset="-122"/>
            </a:endParaRPr>
          </a:p>
          <a:p>
            <a:r>
              <a:rPr lang="zh-CN" altLang="en-US" sz="2000" b="1">
                <a:solidFill>
                  <a:srgbClr val="FF0000"/>
                </a:solidFill>
                <a:latin typeface="等线" panose="02010600030101010101" charset="-122"/>
                <a:ea typeface="等线" panose="02010600030101010101" charset="-122"/>
                <a:cs typeface="等线" panose="02010600030101010101" charset="-122"/>
              </a:rPr>
              <a:t>4.科技：两弹一星、杂交水稻（1973年）</a:t>
            </a:r>
            <a:endParaRPr lang="zh-CN" altLang="en-US" sz="2000" b="1">
              <a:solidFill>
                <a:srgbClr val="FF0000"/>
              </a:solidFill>
              <a:latin typeface="等线" panose="02010600030101010101" charset="-122"/>
              <a:ea typeface="等线" panose="02010600030101010101" charset="-122"/>
              <a:cs typeface="等线" panose="02010600030101010101" charset="-122"/>
            </a:endParaRPr>
          </a:p>
          <a:p>
            <a:r>
              <a:rPr lang="zh-CN" altLang="en-US" sz="2000" b="1">
                <a:solidFill>
                  <a:srgbClr val="FF0000"/>
                </a:solidFill>
                <a:latin typeface="等线" panose="02010600030101010101" charset="-122"/>
                <a:ea typeface="等线" panose="02010600030101010101" charset="-122"/>
                <a:cs typeface="等线" panose="02010600030101010101" charset="-122"/>
              </a:rPr>
              <a:t>5.外交：独立自主的外交方针（三大政策）与成就，和平共处五项原则的提出，70年代的外交成就及意义，推进全面开放，进行广泛的交流和合作。</a:t>
            </a:r>
            <a:endParaRPr lang="zh-CN" altLang="en-US" sz="2000" b="1">
              <a:solidFill>
                <a:srgbClr val="FF0000"/>
              </a:solidFill>
              <a:latin typeface="等线" panose="02010600030101010101" charset="-122"/>
              <a:ea typeface="等线" panose="02010600030101010101" charset="-122"/>
              <a:cs typeface="等线" panose="02010600030101010101" charset="-122"/>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菱形 3"/>
          <p:cNvSpPr/>
          <p:nvPr/>
        </p:nvSpPr>
        <p:spPr>
          <a:xfrm>
            <a:off x="565150" y="2436495"/>
            <a:ext cx="331470" cy="366395"/>
          </a:xfrm>
          <a:prstGeom prst="diamond">
            <a:avLst/>
          </a:prstGeom>
          <a:solidFill>
            <a:schemeClr val="accent6">
              <a:lumMod val="5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7" name="标题 6"/>
          <p:cNvSpPr>
            <a:spLocks noGrp="1"/>
          </p:cNvSpPr>
          <p:nvPr>
            <p:ph type="title"/>
          </p:nvPr>
        </p:nvSpPr>
        <p:spPr>
          <a:xfrm>
            <a:off x="1194435" y="2280285"/>
            <a:ext cx="6299200" cy="705485"/>
          </a:xfrm>
        </p:spPr>
        <p:txBody>
          <a:bodyPr>
            <a:normAutofit/>
          </a:bodyPr>
          <a:lstStyle/>
          <a:p>
            <a:r>
              <a:rPr lang="zh-CN" altLang="en-US" sz="2500">
                <a:solidFill>
                  <a:srgbClr val="7030A0"/>
                </a:solidFill>
              </a:rPr>
              <a:t>文明源起</a:t>
            </a:r>
            <a:r>
              <a:rPr lang="en-US" altLang="zh-CN" sz="2500">
                <a:solidFill>
                  <a:srgbClr val="7030A0"/>
                </a:solidFill>
              </a:rPr>
              <a:t>——</a:t>
            </a:r>
            <a:r>
              <a:rPr lang="zh-CN" altLang="en-US" sz="2500">
                <a:solidFill>
                  <a:srgbClr val="7030A0"/>
                </a:solidFill>
              </a:rPr>
              <a:t>人类早期文明中西对比</a:t>
            </a:r>
            <a:endParaRPr lang="zh-CN" altLang="en-US" sz="2500">
              <a:solidFill>
                <a:srgbClr val="7030A0"/>
              </a:solidFill>
            </a:endParaRPr>
          </a:p>
        </p:txBody>
      </p:sp>
      <p:sp>
        <p:nvSpPr>
          <p:cNvPr id="8" name="菱形 7"/>
          <p:cNvSpPr/>
          <p:nvPr/>
        </p:nvSpPr>
        <p:spPr>
          <a:xfrm>
            <a:off x="787400" y="3612515"/>
            <a:ext cx="331470" cy="366395"/>
          </a:xfrm>
          <a:prstGeom prst="diamond">
            <a:avLst/>
          </a:prstGeom>
          <a:solidFill>
            <a:schemeClr val="accent6">
              <a:lumMod val="5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9" name="标题 6"/>
          <p:cNvSpPr>
            <a:spLocks noGrp="1"/>
          </p:cNvSpPr>
          <p:nvPr/>
        </p:nvSpPr>
        <p:spPr>
          <a:xfrm>
            <a:off x="1308100" y="3442970"/>
            <a:ext cx="9152890" cy="705485"/>
          </a:xfrm>
          <a:prstGeom prst="rect">
            <a:avLst/>
          </a:prstGeom>
        </p:spPr>
        <p:txBody>
          <a:bodyPr vert="horz" lIns="90000" tIns="46800" rIns="90000" bIns="46800" rtlCol="0" anchor="ctr" anchorCtr="0">
            <a:noAutofit/>
          </a:bodyPr>
          <a:lst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a:lstStyle>
          <a:p>
            <a:r>
              <a:rPr sz="2400">
                <a:solidFill>
                  <a:srgbClr val="002060"/>
                </a:solidFill>
              </a:rPr>
              <a:t>轴心时代——社会转型时期的中西对比 </a:t>
            </a:r>
            <a:endParaRPr sz="2400">
              <a:solidFill>
                <a:srgbClr val="002060"/>
              </a:solidFill>
            </a:endParaRPr>
          </a:p>
        </p:txBody>
      </p:sp>
      <p:sp>
        <p:nvSpPr>
          <p:cNvPr id="10" name="菱形 9"/>
          <p:cNvSpPr/>
          <p:nvPr/>
        </p:nvSpPr>
        <p:spPr>
          <a:xfrm>
            <a:off x="10866120" y="4250690"/>
            <a:ext cx="331470" cy="366395"/>
          </a:xfrm>
          <a:prstGeom prst="diamond">
            <a:avLst/>
          </a:prstGeom>
          <a:solidFill>
            <a:schemeClr val="accent6">
              <a:lumMod val="5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2" name="标题 6"/>
          <p:cNvSpPr>
            <a:spLocks noGrp="1"/>
          </p:cNvSpPr>
          <p:nvPr/>
        </p:nvSpPr>
        <p:spPr>
          <a:xfrm>
            <a:off x="2249805" y="4094480"/>
            <a:ext cx="8569325" cy="705485"/>
          </a:xfrm>
          <a:prstGeom prst="rect">
            <a:avLst/>
          </a:prstGeom>
        </p:spPr>
        <p:txBody>
          <a:bodyPr vert="horz" lIns="90000" tIns="46800" rIns="90000" bIns="46800" rtlCol="0" anchor="ctr" anchorCtr="0">
            <a:noAutofit/>
          </a:bodyPr>
          <a:lst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a:lstStyle>
          <a:p>
            <a:r>
              <a:rPr lang="zh-CN" altLang="en-US" sz="2400">
                <a:solidFill>
                  <a:srgbClr val="C00000"/>
                </a:solidFill>
              </a:rPr>
              <a:t>封建时代 ——“君权天授”与“王权神授”的中西对比</a:t>
            </a:r>
            <a:endParaRPr lang="zh-CN" altLang="en-US" sz="2400">
              <a:solidFill>
                <a:srgbClr val="C00000"/>
              </a:solidFill>
            </a:endParaRPr>
          </a:p>
        </p:txBody>
      </p:sp>
      <p:sp>
        <p:nvSpPr>
          <p:cNvPr id="13" name="菱形 12"/>
          <p:cNvSpPr/>
          <p:nvPr/>
        </p:nvSpPr>
        <p:spPr>
          <a:xfrm>
            <a:off x="751840" y="4994275"/>
            <a:ext cx="331470" cy="366395"/>
          </a:xfrm>
          <a:prstGeom prst="diamond">
            <a:avLst/>
          </a:prstGeom>
          <a:solidFill>
            <a:schemeClr val="accent6">
              <a:lumMod val="5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4" name="标题 6"/>
          <p:cNvSpPr>
            <a:spLocks noGrp="1"/>
          </p:cNvSpPr>
          <p:nvPr/>
        </p:nvSpPr>
        <p:spPr>
          <a:xfrm>
            <a:off x="1381125" y="4845050"/>
            <a:ext cx="6336665" cy="705485"/>
          </a:xfrm>
          <a:prstGeom prst="rect">
            <a:avLst/>
          </a:prstGeom>
        </p:spPr>
        <p:txBody>
          <a:bodyPr vert="horz" lIns="90000" tIns="46800" rIns="90000" bIns="46800" rtlCol="0" anchor="ctr" anchorCtr="0">
            <a:normAutofit/>
          </a:bodyPr>
          <a:lst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a:lstStyle>
          <a:p>
            <a:r>
              <a:rPr lang="zh-CN" altLang="en-US" sz="2500">
                <a:solidFill>
                  <a:schemeClr val="accent3">
                    <a:lumMod val="50000"/>
                  </a:schemeClr>
                </a:solidFill>
              </a:rPr>
              <a:t>社会转型</a:t>
            </a:r>
            <a:r>
              <a:rPr lang="en-US" altLang="zh-CN" sz="2500">
                <a:solidFill>
                  <a:schemeClr val="accent3">
                    <a:lumMod val="50000"/>
                  </a:schemeClr>
                </a:solidFill>
              </a:rPr>
              <a:t>——</a:t>
            </a:r>
            <a:r>
              <a:rPr lang="zh-CN" altLang="en-US" sz="2500">
                <a:solidFill>
                  <a:schemeClr val="accent3">
                    <a:lumMod val="50000"/>
                  </a:schemeClr>
                </a:solidFill>
              </a:rPr>
              <a:t>近代化道路的中西对比</a:t>
            </a:r>
            <a:endParaRPr lang="zh-CN" altLang="en-US" sz="2500">
              <a:solidFill>
                <a:schemeClr val="accent3">
                  <a:lumMod val="50000"/>
                </a:schemeClr>
              </a:solidFill>
            </a:endParaRPr>
          </a:p>
        </p:txBody>
      </p:sp>
      <p:sp>
        <p:nvSpPr>
          <p:cNvPr id="15" name="菱形 14"/>
          <p:cNvSpPr/>
          <p:nvPr/>
        </p:nvSpPr>
        <p:spPr>
          <a:xfrm>
            <a:off x="11107420" y="2938780"/>
            <a:ext cx="331470" cy="366395"/>
          </a:xfrm>
          <a:prstGeom prst="diamond">
            <a:avLst/>
          </a:prstGeom>
          <a:solidFill>
            <a:schemeClr val="accent6">
              <a:lumMod val="5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6" name="标题 6"/>
          <p:cNvSpPr>
            <a:spLocks noGrp="1"/>
          </p:cNvSpPr>
          <p:nvPr/>
        </p:nvSpPr>
        <p:spPr>
          <a:xfrm>
            <a:off x="4390390" y="2818130"/>
            <a:ext cx="7133590" cy="705485"/>
          </a:xfrm>
          <a:prstGeom prst="rect">
            <a:avLst/>
          </a:prstGeom>
        </p:spPr>
        <p:txBody>
          <a:bodyPr vert="horz" lIns="90000" tIns="46800" rIns="90000" bIns="46800" rtlCol="0" anchor="ctr" anchorCtr="0">
            <a:noAutofit/>
          </a:bodyPr>
          <a:lst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a:lstStyle>
          <a:p>
            <a:r>
              <a:rPr sz="2400">
                <a:solidFill>
                  <a:srgbClr val="FF0000"/>
                </a:solidFill>
              </a:rPr>
              <a:t>国家形成——人类早期国家形成的中西对比 </a:t>
            </a:r>
            <a:endParaRPr sz="2400">
              <a:solidFill>
                <a:srgbClr val="FF0000"/>
              </a:solidFill>
            </a:endParaRPr>
          </a:p>
        </p:txBody>
      </p:sp>
      <p:sp>
        <p:nvSpPr>
          <p:cNvPr id="17" name="菱形 16"/>
          <p:cNvSpPr/>
          <p:nvPr/>
        </p:nvSpPr>
        <p:spPr>
          <a:xfrm>
            <a:off x="10975340" y="5862955"/>
            <a:ext cx="331470" cy="366395"/>
          </a:xfrm>
          <a:prstGeom prst="diamond">
            <a:avLst/>
          </a:prstGeom>
          <a:solidFill>
            <a:schemeClr val="accent6">
              <a:lumMod val="5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8" name="标题 6"/>
          <p:cNvSpPr>
            <a:spLocks noGrp="1"/>
          </p:cNvSpPr>
          <p:nvPr/>
        </p:nvSpPr>
        <p:spPr>
          <a:xfrm>
            <a:off x="1649095" y="5702300"/>
            <a:ext cx="9326245" cy="705485"/>
          </a:xfrm>
          <a:prstGeom prst="rect">
            <a:avLst/>
          </a:prstGeom>
        </p:spPr>
        <p:txBody>
          <a:bodyPr vert="horz" lIns="90000" tIns="46800" rIns="90000" bIns="46800" rtlCol="0" anchor="ctr" anchorCtr="0">
            <a:noAutofit/>
          </a:bodyPr>
          <a:lst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a:lstStyle>
          <a:p>
            <a:r>
              <a:rPr sz="2400">
                <a:solidFill>
                  <a:schemeClr val="accent2">
                    <a:lumMod val="75000"/>
                  </a:schemeClr>
                </a:solidFill>
              </a:rPr>
              <a:t>制度互鉴——两种社会制度并存、相互学习、共同发展</a:t>
            </a:r>
            <a:endParaRPr sz="2400">
              <a:solidFill>
                <a:schemeClr val="accent2">
                  <a:lumMod val="75000"/>
                </a:schemeClr>
              </a:solidFill>
            </a:endParaRPr>
          </a:p>
        </p:txBody>
      </p:sp>
      <p:sp>
        <p:nvSpPr>
          <p:cNvPr id="3" name="矩形 2"/>
          <p:cNvSpPr/>
          <p:nvPr>
            <p:custDataLst>
              <p:tags r:id="rId1"/>
            </p:custDataLst>
          </p:nvPr>
        </p:nvSpPr>
        <p:spPr>
          <a:xfrm>
            <a:off x="343535" y="131445"/>
            <a:ext cx="3093720" cy="53149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chemeClr val="accent1">
                    <a:lumMod val="75000"/>
                  </a:schemeClr>
                </a:solidFill>
              </a:rPr>
              <a:t>考点梳理</a:t>
            </a:r>
            <a:endParaRPr lang="zh-CN" altLang="en-US" sz="3600" b="1">
              <a:solidFill>
                <a:schemeClr val="accent1">
                  <a:lumMod val="75000"/>
                </a:schemeClr>
              </a:solidFill>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arn(inVertical)">
                                      <p:cBhvr>
                                        <p:cTn id="15" dur="500"/>
                                        <p:tgtEl>
                                          <p:spTgt spid="16"/>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barn(inVertical)">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barn(inVertical)">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barn(inVertical)">
                                      <p:cBhvr>
                                        <p:cTn id="39" dur="500"/>
                                        <p:tgtEl>
                                          <p:spTgt spid="13"/>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barn(inVertical)">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barn(inVertical)">
                                      <p:cBhvr>
                                        <p:cTn id="47" dur="500"/>
                                        <p:tgtEl>
                                          <p:spTgt spid="17"/>
                                        </p:tgtEl>
                                      </p:cBhvr>
                                    </p:animEffect>
                                  </p:childTnLst>
                                </p:cTn>
                              </p:par>
                              <p:par>
                                <p:cTn id="48" presetID="16" presetClass="entr" presetSubtype="21" fill="hold" grpId="0" nodeType="with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barn(inVertical)">
                                      <p:cBhvr>
                                        <p:cTn id="5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8" grpId="0" animBg="1"/>
      <p:bldP spid="9" grpId="0"/>
      <p:bldP spid="10" grpId="0" animBg="1"/>
      <p:bldP spid="12" grpId="0"/>
      <p:bldP spid="13" grpId="0" animBg="1"/>
      <p:bldP spid="14" grpId="0"/>
      <p:bldP spid="15" grpId="0" animBg="1"/>
      <p:bldP spid="16" grpId="0"/>
      <p:bldP spid="17" grpId="0" animBg="1"/>
      <p:bldP spid="18" grpId="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文本框 3"/>
          <p:cNvSpPr txBox="1"/>
          <p:nvPr/>
        </p:nvSpPr>
        <p:spPr>
          <a:xfrm>
            <a:off x="375285" y="576580"/>
            <a:ext cx="11250295" cy="829945"/>
          </a:xfrm>
          <a:prstGeom prst="rect">
            <a:avLst/>
          </a:prstGeom>
          <a:noFill/>
        </p:spPr>
        <p:txBody>
          <a:bodyPr wrap="square" rtlCol="0" anchor="t">
            <a:spAutoFit/>
          </a:bodyPr>
          <a:lstStyle/>
          <a:p>
            <a:r>
              <a:rPr lang="zh-CN" altLang="en-US" sz="2400">
                <a:solidFill>
                  <a:schemeClr val="accent6"/>
                </a:solidFill>
                <a:latin typeface="等线" panose="02010600030101010101" charset="-122"/>
                <a:ea typeface="等线" panose="02010600030101010101" charset="-122"/>
                <a:cs typeface="等线" panose="02010600030101010101" charset="-122"/>
              </a:rPr>
              <a:t>20世纪世界经济的主要特点是“变”，社会主义和资本主义两种社会制度在“变”中发展，这一时期，带“新”的词汇频繁出现。以下三“新”就是其中的代表（26分）</a:t>
            </a:r>
            <a:endParaRPr lang="zh-CN" altLang="en-US" sz="2400">
              <a:solidFill>
                <a:schemeClr val="accent6"/>
              </a:solidFill>
              <a:latin typeface="等线" panose="02010600030101010101" charset="-122"/>
              <a:ea typeface="等线" panose="02010600030101010101" charset="-122"/>
              <a:cs typeface="等线" panose="02010600030101010101" charset="-122"/>
            </a:endParaRPr>
          </a:p>
        </p:txBody>
      </p:sp>
      <p:sp>
        <p:nvSpPr>
          <p:cNvPr id="5" name="文本框 4"/>
          <p:cNvSpPr txBox="1"/>
          <p:nvPr/>
        </p:nvSpPr>
        <p:spPr>
          <a:xfrm>
            <a:off x="312420" y="1322070"/>
            <a:ext cx="6096000" cy="460375"/>
          </a:xfrm>
          <a:prstGeom prst="rect">
            <a:avLst/>
          </a:prstGeom>
          <a:noFill/>
        </p:spPr>
        <p:txBody>
          <a:bodyPr wrap="square" rtlCol="0" anchor="t">
            <a:spAutoFit/>
          </a:bodyPr>
          <a:lstStyle/>
          <a:p>
            <a:r>
              <a:rPr lang="zh-CN" altLang="en-US" sz="2400" b="1">
                <a:latin typeface="仿宋" panose="02010609060101010101" charset="-122"/>
                <a:ea typeface="仿宋" panose="02010609060101010101" charset="-122"/>
                <a:cs typeface="仿宋" panose="02010609060101010101" charset="-122"/>
              </a:rPr>
              <a:t>材料一</a:t>
            </a:r>
            <a:r>
              <a:rPr lang="en-US" altLang="zh-CN" sz="2400" b="1">
                <a:latin typeface="仿宋" panose="02010609060101010101" charset="-122"/>
                <a:ea typeface="仿宋" panose="02010609060101010101" charset="-122"/>
                <a:cs typeface="仿宋" panose="02010609060101010101" charset="-122"/>
              </a:rPr>
              <a:t>   </a:t>
            </a:r>
            <a:r>
              <a:rPr lang="zh-CN" altLang="en-US" sz="2400" b="1">
                <a:latin typeface="仿宋" panose="02010609060101010101" charset="-122"/>
                <a:ea typeface="仿宋" panose="02010609060101010101" charset="-122"/>
                <a:cs typeface="仿宋" panose="02010609060101010101" charset="-122"/>
              </a:rPr>
              <a:t>美国之“新”——罗斯福新政</a:t>
            </a:r>
            <a:endParaRPr lang="zh-CN" altLang="en-US" sz="2400" b="1">
              <a:latin typeface="仿宋" panose="02010609060101010101" charset="-122"/>
              <a:ea typeface="仿宋" panose="02010609060101010101" charset="-122"/>
              <a:cs typeface="仿宋" panose="02010609060101010101" charset="-122"/>
            </a:endParaRPr>
          </a:p>
        </p:txBody>
      </p:sp>
      <p:pic>
        <p:nvPicPr>
          <p:cNvPr id="6" name="../Upload/image/201608300405191.jpg"/>
          <p:cNvPicPr>
            <a:picLocks noChangeAspect="1" noChangeArrowheads="1"/>
          </p:cNvPicPr>
          <p:nvPr/>
        </p:nvPicPr>
        <p:blipFill>
          <a:blip r:embed="rId1"/>
          <a:stretch>
            <a:fillRect/>
          </a:stretch>
        </p:blipFill>
        <p:spPr>
          <a:xfrm>
            <a:off x="8056880" y="1661160"/>
            <a:ext cx="4052570" cy="4638675"/>
          </a:xfrm>
          <a:prstGeom prst="rect">
            <a:avLst/>
          </a:prstGeom>
        </p:spPr>
      </p:pic>
      <p:sp>
        <p:nvSpPr>
          <p:cNvPr id="7" name="文本框 6"/>
          <p:cNvSpPr txBox="1"/>
          <p:nvPr/>
        </p:nvSpPr>
        <p:spPr>
          <a:xfrm>
            <a:off x="231140" y="1915160"/>
            <a:ext cx="6630035" cy="829945"/>
          </a:xfrm>
          <a:prstGeom prst="rect">
            <a:avLst/>
          </a:prstGeom>
          <a:noFill/>
        </p:spPr>
        <p:txBody>
          <a:bodyPr wrap="square" rtlCol="0" anchor="t">
            <a:spAutoFit/>
          </a:bodyPr>
          <a:lstStyle/>
          <a:p>
            <a:r>
              <a:rPr lang="zh-CN" altLang="en-US" sz="2400">
                <a:solidFill>
                  <a:schemeClr val="accent6"/>
                </a:solidFill>
              </a:rPr>
              <a:t>（1）结合罗斯福新政背景和相关措施解读下图信息（10分）</a:t>
            </a:r>
            <a:endParaRPr lang="zh-CN" altLang="en-US" sz="2400">
              <a:solidFill>
                <a:schemeClr val="accent6"/>
              </a:solidFill>
            </a:endParaRPr>
          </a:p>
        </p:txBody>
      </p:sp>
      <p:sp>
        <p:nvSpPr>
          <p:cNvPr id="8" name="文本框 7"/>
          <p:cNvSpPr txBox="1"/>
          <p:nvPr/>
        </p:nvSpPr>
        <p:spPr>
          <a:xfrm>
            <a:off x="231140" y="3253740"/>
            <a:ext cx="7418070" cy="3046095"/>
          </a:xfrm>
          <a:prstGeom prst="rect">
            <a:avLst/>
          </a:prstGeom>
          <a:noFill/>
          <a:ln w="15875" cmpd="sng">
            <a:solidFill>
              <a:schemeClr val="accent1">
                <a:shade val="50000"/>
              </a:schemeClr>
            </a:solidFill>
            <a:prstDash val="lgDash"/>
          </a:ln>
        </p:spPr>
        <p:txBody>
          <a:bodyPr wrap="square" rtlCol="0" anchor="t">
            <a:spAutoFit/>
          </a:bodyPr>
          <a:lstStyle/>
          <a:p>
            <a:r>
              <a:rPr lang="zh-CN" altLang="en-US" sz="2400">
                <a:latin typeface="方正粗黑宋简体" panose="02000000000000000000" charset="-122"/>
                <a:ea typeface="方正粗黑宋简体" panose="02000000000000000000" charset="-122"/>
                <a:cs typeface="方正粗黑宋简体" panose="02000000000000000000" charset="-122"/>
              </a:rPr>
              <a:t>在资本主义制度基本矛盾的推动下，随着生产与消费的矛盾激化，1929年世界性经济危机爆发。（2分）</a:t>
            </a:r>
            <a:endParaRPr lang="zh-CN" altLang="en-US" sz="2400">
              <a:latin typeface="方正粗黑宋简体" panose="02000000000000000000" charset="-122"/>
              <a:ea typeface="方正粗黑宋简体" panose="02000000000000000000" charset="-122"/>
              <a:cs typeface="方正粗黑宋简体" panose="02000000000000000000" charset="-122"/>
            </a:endParaRPr>
          </a:p>
          <a:p>
            <a:r>
              <a:rPr lang="zh-CN" altLang="en-US" sz="2400">
                <a:latin typeface="方正粗黑宋简体" panose="02000000000000000000" charset="-122"/>
                <a:ea typeface="方正粗黑宋简体" panose="02000000000000000000" charset="-122"/>
                <a:cs typeface="方正粗黑宋简体" panose="02000000000000000000" charset="-122"/>
              </a:rPr>
              <a:t>罗斯福上台后，在抑制生产方面采取的措施有：缩减农业、控制工业；</a:t>
            </a:r>
            <a:endParaRPr lang="zh-CN" altLang="en-US" sz="2400">
              <a:latin typeface="方正粗黑宋简体" panose="02000000000000000000" charset="-122"/>
              <a:ea typeface="方正粗黑宋简体" panose="02000000000000000000" charset="-122"/>
              <a:cs typeface="方正粗黑宋简体" panose="02000000000000000000" charset="-122"/>
            </a:endParaRPr>
          </a:p>
          <a:p>
            <a:r>
              <a:rPr lang="zh-CN" altLang="en-US" sz="2400">
                <a:latin typeface="方正粗黑宋简体" panose="02000000000000000000" charset="-122"/>
                <a:ea typeface="方正粗黑宋简体" panose="02000000000000000000" charset="-122"/>
                <a:cs typeface="方正粗黑宋简体" panose="02000000000000000000" charset="-122"/>
              </a:rPr>
              <a:t>刺激消费的措施有：以工代赈，兴办公共建设工程等。（6分）</a:t>
            </a:r>
            <a:endParaRPr lang="zh-CN" altLang="en-US" sz="2400">
              <a:latin typeface="方正粗黑宋简体" panose="02000000000000000000" charset="-122"/>
              <a:ea typeface="方正粗黑宋简体" panose="02000000000000000000" charset="-122"/>
              <a:cs typeface="方正粗黑宋简体" panose="02000000000000000000" charset="-122"/>
            </a:endParaRPr>
          </a:p>
          <a:p>
            <a:r>
              <a:rPr lang="zh-CN" altLang="en-US" sz="2400">
                <a:latin typeface="方正粗黑宋简体" panose="02000000000000000000" charset="-122"/>
                <a:ea typeface="方正粗黑宋简体" panose="02000000000000000000" charset="-122"/>
                <a:cs typeface="方正粗黑宋简体" panose="02000000000000000000" charset="-122"/>
              </a:rPr>
              <a:t>这些措施实施后，生产与消费的矛盾逐渐缓和，使美国渡过了经济危机。（2分）</a:t>
            </a:r>
            <a:endParaRPr lang="zh-CN" altLang="en-US" sz="2400">
              <a:latin typeface="方正粗黑宋简体" panose="02000000000000000000" charset="-122"/>
              <a:ea typeface="方正粗黑宋简体" panose="02000000000000000000" charset="-122"/>
              <a:cs typeface="方正粗黑宋简体" panose="02000000000000000000" charset="-122"/>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8"/>
                                        </p:tgtEl>
                                        <p:attrNameLst>
                                          <p:attrName>style.visibility</p:attrName>
                                        </p:attrNameLst>
                                      </p:cBhvr>
                                      <p:to>
                                        <p:strVal val="visible"/>
                                      </p:to>
                                    </p:set>
                                    <p:anim calcmode="discrete" valueType="clr">
                                      <p:cBhvr override="childStyle">
                                        <p:cTn id="7"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
                                        </p:tgtEl>
                                        <p:attrNameLst>
                                          <p:attrName>fillcolor</p:attrName>
                                        </p:attrNameLst>
                                      </p:cBhvr>
                                      <p:tavLst>
                                        <p:tav tm="0">
                                          <p:val>
                                            <p:clrVal>
                                              <a:schemeClr val="accent2"/>
                                            </p:clrVal>
                                          </p:val>
                                        </p:tav>
                                        <p:tav tm="50000">
                                          <p:val>
                                            <p:clrVal>
                                              <a:schemeClr val="hlink"/>
                                            </p:clrVal>
                                          </p:val>
                                        </p:tav>
                                      </p:tavLst>
                                    </p:anim>
                                    <p:set>
                                      <p:cBhvr>
                                        <p:cTn id="9" dur="80"/>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文本框 3"/>
          <p:cNvSpPr txBox="1"/>
          <p:nvPr/>
        </p:nvSpPr>
        <p:spPr>
          <a:xfrm>
            <a:off x="456565" y="151130"/>
            <a:ext cx="10399395" cy="3784600"/>
          </a:xfrm>
          <a:prstGeom prst="rect">
            <a:avLst/>
          </a:prstGeom>
          <a:noFill/>
        </p:spPr>
        <p:txBody>
          <a:bodyPr wrap="square" rtlCol="0" anchor="t">
            <a:spAutoFit/>
          </a:bodyPr>
          <a:lstStyle/>
          <a:p>
            <a:r>
              <a:rPr lang="zh-CN" altLang="en-US" sz="2400">
                <a:latin typeface="等线" panose="02010600030101010101" charset="-122"/>
                <a:ea typeface="等线" panose="02010600030101010101" charset="-122"/>
                <a:cs typeface="等线" panose="02010600030101010101" charset="-122"/>
              </a:rPr>
              <a:t>材料二</a:t>
            </a:r>
            <a:r>
              <a:rPr lang="en-US" altLang="zh-CN" sz="2400">
                <a:latin typeface="等线" panose="02010600030101010101" charset="-122"/>
                <a:ea typeface="等线" panose="02010600030101010101" charset="-122"/>
                <a:cs typeface="等线" panose="02010600030101010101" charset="-122"/>
              </a:rPr>
              <a:t>  </a:t>
            </a:r>
            <a:r>
              <a:rPr lang="zh-CN" altLang="en-US" sz="2400">
                <a:latin typeface="等线" panose="02010600030101010101" charset="-122"/>
                <a:ea typeface="等线" panose="02010600030101010101" charset="-122"/>
                <a:cs typeface="等线" panose="02010600030101010101" charset="-122"/>
              </a:rPr>
              <a:t>中国之“新”——现代化建设新时期</a:t>
            </a:r>
            <a:endParaRPr lang="zh-CN" altLang="en-US" sz="2400">
              <a:latin typeface="等线" panose="02010600030101010101" charset="-122"/>
              <a:ea typeface="等线" panose="02010600030101010101" charset="-122"/>
              <a:cs typeface="等线" panose="02010600030101010101" charset="-122"/>
            </a:endParaRPr>
          </a:p>
          <a:p>
            <a:endParaRPr lang="zh-CN" altLang="en-US" sz="2400">
              <a:latin typeface="等线" panose="02010600030101010101" charset="-122"/>
              <a:ea typeface="等线" panose="02010600030101010101" charset="-122"/>
              <a:cs typeface="等线" panose="02010600030101010101" charset="-122"/>
            </a:endParaRPr>
          </a:p>
          <a:p>
            <a:endParaRPr lang="zh-CN" altLang="en-US" sz="2400">
              <a:latin typeface="等线" panose="02010600030101010101" charset="-122"/>
              <a:ea typeface="等线" panose="02010600030101010101" charset="-122"/>
              <a:cs typeface="等线" panose="02010600030101010101" charset="-122"/>
            </a:endParaRPr>
          </a:p>
          <a:p>
            <a:endParaRPr lang="zh-CN" altLang="en-US" sz="2400">
              <a:latin typeface="等线" panose="02010600030101010101" charset="-122"/>
              <a:ea typeface="等线" panose="02010600030101010101" charset="-122"/>
              <a:cs typeface="等线" panose="02010600030101010101" charset="-122"/>
            </a:endParaRPr>
          </a:p>
          <a:p>
            <a:endParaRPr lang="zh-CN" altLang="en-US" sz="2400">
              <a:latin typeface="等线" panose="02010600030101010101" charset="-122"/>
              <a:ea typeface="等线" panose="02010600030101010101" charset="-122"/>
              <a:cs typeface="等线" panose="02010600030101010101" charset="-122"/>
            </a:endParaRPr>
          </a:p>
          <a:p>
            <a:endParaRPr lang="zh-CN" altLang="en-US" sz="2400">
              <a:latin typeface="等线" panose="02010600030101010101" charset="-122"/>
              <a:ea typeface="等线" panose="02010600030101010101" charset="-122"/>
              <a:cs typeface="等线" panose="02010600030101010101" charset="-122"/>
            </a:endParaRPr>
          </a:p>
          <a:p>
            <a:endParaRPr lang="zh-CN" altLang="en-US" sz="2400">
              <a:latin typeface="等线" panose="02010600030101010101" charset="-122"/>
              <a:ea typeface="等线" panose="02010600030101010101" charset="-122"/>
              <a:cs typeface="等线" panose="02010600030101010101" charset="-122"/>
            </a:endParaRPr>
          </a:p>
          <a:p>
            <a:endParaRPr lang="zh-CN" altLang="en-US" sz="2400">
              <a:latin typeface="等线" panose="02010600030101010101" charset="-122"/>
              <a:ea typeface="等线" panose="02010600030101010101" charset="-122"/>
              <a:cs typeface="等线" panose="02010600030101010101" charset="-122"/>
            </a:endParaRPr>
          </a:p>
          <a:p>
            <a:r>
              <a:rPr lang="zh-CN" altLang="en-US" sz="2400">
                <a:solidFill>
                  <a:srgbClr val="FF0000"/>
                </a:solidFill>
                <a:latin typeface="等线" panose="02010600030101010101" charset="-122"/>
                <a:ea typeface="等线" panose="02010600030101010101" charset="-122"/>
                <a:cs typeface="等线" panose="02010600030101010101" charset="-122"/>
              </a:rPr>
              <a:t>（</a:t>
            </a:r>
            <a:r>
              <a:rPr lang="en-US" altLang="zh-CN" sz="2400">
                <a:solidFill>
                  <a:srgbClr val="FF0000"/>
                </a:solidFill>
                <a:latin typeface="等线" panose="02010600030101010101" charset="-122"/>
                <a:ea typeface="等线" panose="02010600030101010101" charset="-122"/>
                <a:cs typeface="等线" panose="02010600030101010101" charset="-122"/>
              </a:rPr>
              <a:t>2</a:t>
            </a:r>
            <a:r>
              <a:rPr lang="zh-CN" altLang="en-US" sz="2400">
                <a:solidFill>
                  <a:srgbClr val="FF0000"/>
                </a:solidFill>
                <a:latin typeface="等线" panose="02010600030101010101" charset="-122"/>
                <a:ea typeface="等线" panose="02010600030101010101" charset="-122"/>
                <a:cs typeface="等线" panose="02010600030101010101" charset="-122"/>
              </a:rPr>
              <a:t>）新时期中国改革开放呈现出不断发展深化的趋势。依据材料三所提示的时间节点和关键词，结合所学知识叙述这一趋势。（8分）</a:t>
            </a:r>
            <a:endParaRPr lang="zh-CN" altLang="en-US" sz="2400">
              <a:solidFill>
                <a:srgbClr val="FF0000"/>
              </a:solidFill>
              <a:latin typeface="等线" panose="02010600030101010101" charset="-122"/>
              <a:ea typeface="等线" panose="02010600030101010101" charset="-122"/>
              <a:cs typeface="等线" panose="02010600030101010101" charset="-122"/>
            </a:endParaRPr>
          </a:p>
        </p:txBody>
      </p:sp>
      <p:pic>
        <p:nvPicPr>
          <p:cNvPr id="5" name="../Upload/image/201608300405201.jpg"/>
          <p:cNvPicPr>
            <a:picLocks noChangeAspect="1" noChangeArrowheads="1"/>
          </p:cNvPicPr>
          <p:nvPr/>
        </p:nvPicPr>
        <p:blipFill>
          <a:blip r:embed="rId1"/>
          <a:stretch>
            <a:fillRect/>
          </a:stretch>
        </p:blipFill>
        <p:spPr>
          <a:xfrm>
            <a:off x="637540" y="886460"/>
            <a:ext cx="9013190" cy="2193290"/>
          </a:xfrm>
          <a:prstGeom prst="rect">
            <a:avLst/>
          </a:prstGeom>
        </p:spPr>
      </p:pic>
      <p:sp>
        <p:nvSpPr>
          <p:cNvPr id="6" name="文本框 5"/>
          <p:cNvSpPr txBox="1"/>
          <p:nvPr/>
        </p:nvSpPr>
        <p:spPr>
          <a:xfrm>
            <a:off x="203835" y="4174490"/>
            <a:ext cx="11577320" cy="2306955"/>
          </a:xfrm>
          <a:prstGeom prst="rect">
            <a:avLst/>
          </a:prstGeom>
          <a:solidFill>
            <a:schemeClr val="accent6">
              <a:lumMod val="50000"/>
            </a:schemeClr>
          </a:solidFill>
        </p:spPr>
        <p:txBody>
          <a:bodyPr wrap="square" rtlCol="0" anchor="t">
            <a:spAutoFit/>
          </a:bodyPr>
          <a:lstStyle/>
          <a:p>
            <a:r>
              <a:rPr lang="zh-CN" altLang="en-US" sz="2400">
                <a:solidFill>
                  <a:schemeClr val="bg1"/>
                </a:solidFill>
                <a:latin typeface="等线" panose="02010600030101010101" charset="-122"/>
                <a:ea typeface="等线" panose="02010600030101010101" charset="-122"/>
                <a:cs typeface="等线" panose="02010600030101010101" charset="-122"/>
              </a:rPr>
              <a:t>叙述：1978年，中共十一届三中全会召开，确立了改革开放的方针。这是中国改革开放的起点。1979—1980年在广东和福建建立经济特区，形成了对外开放的窗口。标志着中国对外开放迈出了重要一步。1992年中共十四大，提出了建立社会主义市场经济体制的宏伟目标。标志着中国改革开放进入到了新阶段。2001年中国加入世界贸易组织。标志着中国在参与经济全球化的道路上迈出了重要一步，也是中国新时期改革开放深入发展的重要标志。（8分）</a:t>
            </a:r>
            <a:endParaRPr lang="zh-CN" altLang="en-US" sz="2400">
              <a:solidFill>
                <a:schemeClr val="bg1"/>
              </a:solidFill>
              <a:latin typeface="等线" panose="02010600030101010101" charset="-122"/>
              <a:ea typeface="等线" panose="02010600030101010101" charset="-122"/>
              <a:cs typeface="等线" panose="02010600030101010101" charset="-122"/>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
                                        </p:tgtEl>
                                        <p:attrNameLst>
                                          <p:attrName>style.visibility</p:attrName>
                                        </p:attrNameLst>
                                      </p:cBhvr>
                                      <p:to>
                                        <p:strVal val="visible"/>
                                      </p:to>
                                    </p:set>
                                    <p:anim calcmode="discrete" valueType="clr">
                                      <p:cBhvr override="childStyle">
                                        <p:cTn id="7"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
                                        </p:tgtEl>
                                        <p:attrNameLst>
                                          <p:attrName>fillcolor</p:attrName>
                                        </p:attrNameLst>
                                      </p:cBhvr>
                                      <p:tavLst>
                                        <p:tav tm="0">
                                          <p:val>
                                            <p:clrVal>
                                              <a:schemeClr val="accent2"/>
                                            </p:clrVal>
                                          </p:val>
                                        </p:tav>
                                        <p:tav tm="50000">
                                          <p:val>
                                            <p:clrVal>
                                              <a:schemeClr val="hlink"/>
                                            </p:clrVal>
                                          </p:val>
                                        </p:tav>
                                      </p:tavLst>
                                    </p:anim>
                                    <p:set>
                                      <p:cBhvr>
                                        <p:cTn id="9" dur="80"/>
                                        <p:tgtEl>
                                          <p:spTgt spid="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文本框 3"/>
          <p:cNvSpPr txBox="1"/>
          <p:nvPr/>
        </p:nvSpPr>
        <p:spPr>
          <a:xfrm>
            <a:off x="384175" y="541655"/>
            <a:ext cx="11513820" cy="6181725"/>
          </a:xfrm>
          <a:prstGeom prst="rect">
            <a:avLst/>
          </a:prstGeom>
          <a:noFill/>
        </p:spPr>
        <p:txBody>
          <a:bodyPr wrap="square" rtlCol="0" anchor="t">
            <a:noAutofit/>
          </a:bodyPr>
          <a:lstStyle/>
          <a:p>
            <a:r>
              <a:rPr lang="zh-CN" altLang="en-US" sz="2400">
                <a:latin typeface="方正粗黑宋简体" panose="02000000000000000000" charset="-122"/>
                <a:ea typeface="方正粗黑宋简体" panose="02000000000000000000" charset="-122"/>
                <a:cs typeface="方正粗黑宋简体" panose="02000000000000000000" charset="-122"/>
              </a:rPr>
              <a:t>材料</a:t>
            </a:r>
            <a:r>
              <a:rPr lang="en-US" altLang="zh-CN" sz="2400">
                <a:latin typeface="方正粗黑宋简体" panose="02000000000000000000" charset="-122"/>
                <a:ea typeface="方正粗黑宋简体" panose="02000000000000000000" charset="-122"/>
                <a:cs typeface="方正粗黑宋简体" panose="02000000000000000000" charset="-122"/>
              </a:rPr>
              <a:t>  </a:t>
            </a:r>
            <a:r>
              <a:rPr lang="zh-CN" altLang="en-US" sz="2400">
                <a:latin typeface="方正粗黑宋简体" panose="02000000000000000000" charset="-122"/>
                <a:ea typeface="方正粗黑宋简体" panose="02000000000000000000" charset="-122"/>
                <a:cs typeface="方正粗黑宋简体" panose="02000000000000000000" charset="-122"/>
              </a:rPr>
              <a:t>对比法是历史学习的常用方法之一，下表为某同学整理的一个对比学习表格。</a:t>
            </a:r>
            <a:endParaRPr lang="zh-CN" altLang="en-US" sz="2400">
              <a:latin typeface="方正粗黑宋简体" panose="02000000000000000000" charset="-122"/>
              <a:ea typeface="方正粗黑宋简体" panose="02000000000000000000" charset="-122"/>
              <a:cs typeface="方正粗黑宋简体" panose="02000000000000000000" charset="-122"/>
            </a:endParaRPr>
          </a:p>
          <a:p>
            <a:endParaRPr lang="zh-CN" altLang="en-US" sz="2400">
              <a:latin typeface="方正粗黑宋简体" panose="02000000000000000000" charset="-122"/>
              <a:ea typeface="方正粗黑宋简体" panose="02000000000000000000" charset="-122"/>
              <a:cs typeface="方正粗黑宋简体" panose="02000000000000000000" charset="-122"/>
            </a:endParaRPr>
          </a:p>
          <a:p>
            <a:endParaRPr lang="zh-CN" altLang="en-US" sz="2400">
              <a:latin typeface="方正粗黑宋简体" panose="02000000000000000000" charset="-122"/>
              <a:ea typeface="方正粗黑宋简体" panose="02000000000000000000" charset="-122"/>
              <a:cs typeface="方正粗黑宋简体" panose="02000000000000000000" charset="-122"/>
            </a:endParaRPr>
          </a:p>
          <a:p>
            <a:endParaRPr lang="zh-CN" altLang="en-US" sz="2400">
              <a:latin typeface="方正粗黑宋简体" panose="02000000000000000000" charset="-122"/>
              <a:ea typeface="方正粗黑宋简体" panose="02000000000000000000" charset="-122"/>
              <a:cs typeface="方正粗黑宋简体" panose="02000000000000000000" charset="-122"/>
            </a:endParaRPr>
          </a:p>
          <a:p>
            <a:endParaRPr lang="zh-CN" altLang="en-US" sz="2400">
              <a:latin typeface="方正粗黑宋简体" panose="02000000000000000000" charset="-122"/>
              <a:ea typeface="方正粗黑宋简体" panose="02000000000000000000" charset="-122"/>
              <a:cs typeface="方正粗黑宋简体" panose="02000000000000000000" charset="-122"/>
            </a:endParaRPr>
          </a:p>
          <a:p>
            <a:endParaRPr lang="zh-CN" altLang="en-US" sz="2400">
              <a:latin typeface="方正粗黑宋简体" panose="02000000000000000000" charset="-122"/>
              <a:ea typeface="方正粗黑宋简体" panose="02000000000000000000" charset="-122"/>
              <a:cs typeface="方正粗黑宋简体" panose="02000000000000000000" charset="-122"/>
            </a:endParaRPr>
          </a:p>
          <a:p>
            <a:endParaRPr lang="zh-CN" altLang="en-US" sz="2400">
              <a:latin typeface="方正粗黑宋简体" panose="02000000000000000000" charset="-122"/>
              <a:ea typeface="方正粗黑宋简体" panose="02000000000000000000" charset="-122"/>
              <a:cs typeface="方正粗黑宋简体" panose="02000000000000000000" charset="-122"/>
            </a:endParaRPr>
          </a:p>
          <a:p>
            <a:endParaRPr lang="zh-CN" altLang="en-US" sz="2400">
              <a:latin typeface="方正粗黑宋简体" panose="02000000000000000000" charset="-122"/>
              <a:ea typeface="方正粗黑宋简体" panose="02000000000000000000" charset="-122"/>
              <a:cs typeface="方正粗黑宋简体" panose="02000000000000000000" charset="-122"/>
            </a:endParaRPr>
          </a:p>
          <a:p>
            <a:endParaRPr lang="zh-CN" altLang="en-US" sz="2400">
              <a:latin typeface="方正粗黑宋简体" panose="02000000000000000000" charset="-122"/>
              <a:ea typeface="方正粗黑宋简体" panose="02000000000000000000" charset="-122"/>
              <a:cs typeface="方正粗黑宋简体" panose="02000000000000000000" charset="-122"/>
            </a:endParaRPr>
          </a:p>
          <a:p>
            <a:endParaRPr lang="zh-CN" altLang="en-US" sz="2400">
              <a:latin typeface="方正粗黑宋简体" panose="02000000000000000000" charset="-122"/>
              <a:ea typeface="方正粗黑宋简体" panose="02000000000000000000" charset="-122"/>
              <a:cs typeface="方正粗黑宋简体" panose="02000000000000000000" charset="-122"/>
            </a:endParaRPr>
          </a:p>
          <a:p>
            <a:endParaRPr lang="zh-CN" altLang="en-US" sz="2400">
              <a:latin typeface="方正粗黑宋简体" panose="02000000000000000000" charset="-122"/>
              <a:ea typeface="方正粗黑宋简体" panose="02000000000000000000" charset="-122"/>
              <a:cs typeface="方正粗黑宋简体" panose="02000000000000000000" charset="-122"/>
            </a:endParaRPr>
          </a:p>
          <a:p>
            <a:r>
              <a:rPr lang="en-US" altLang="zh-CN" sz="2400">
                <a:latin typeface="方正粗黑宋简体" panose="02000000000000000000" charset="-122"/>
                <a:ea typeface="方正粗黑宋简体" panose="02000000000000000000" charset="-122"/>
                <a:cs typeface="方正粗黑宋简体" panose="02000000000000000000" charset="-122"/>
              </a:rPr>
              <a:t>      </a:t>
            </a:r>
            <a:endParaRPr lang="en-US" altLang="zh-CN" sz="2400">
              <a:latin typeface="方正粗黑宋简体" panose="02000000000000000000" charset="-122"/>
              <a:ea typeface="方正粗黑宋简体" panose="02000000000000000000" charset="-122"/>
              <a:cs typeface="方正粗黑宋简体" panose="02000000000000000000" charset="-122"/>
            </a:endParaRPr>
          </a:p>
          <a:p>
            <a:endParaRPr lang="en-US" altLang="zh-CN" sz="2400">
              <a:latin typeface="方正粗黑宋简体" panose="02000000000000000000" charset="-122"/>
              <a:ea typeface="方正粗黑宋简体" panose="02000000000000000000" charset="-122"/>
              <a:cs typeface="方正粗黑宋简体" panose="02000000000000000000" charset="-122"/>
            </a:endParaRPr>
          </a:p>
          <a:p>
            <a:r>
              <a:rPr lang="en-US" altLang="zh-CN" sz="2400">
                <a:latin typeface="方正粗黑宋简体" panose="02000000000000000000" charset="-122"/>
                <a:ea typeface="方正粗黑宋简体" panose="02000000000000000000" charset="-122"/>
                <a:cs typeface="方正粗黑宋简体" panose="02000000000000000000" charset="-122"/>
              </a:rPr>
              <a:t>     </a:t>
            </a:r>
            <a:r>
              <a:rPr lang="en-US" altLang="zh-CN" sz="2400">
                <a:solidFill>
                  <a:srgbClr val="FF0000"/>
                </a:solidFill>
                <a:latin typeface="方正粗黑宋简体" panose="02000000000000000000" charset="-122"/>
                <a:ea typeface="方正粗黑宋简体" panose="02000000000000000000" charset="-122"/>
                <a:cs typeface="方正粗黑宋简体" panose="02000000000000000000" charset="-122"/>
              </a:rPr>
              <a:t> </a:t>
            </a:r>
            <a:r>
              <a:rPr lang="zh-CN" altLang="en-US" sz="2400">
                <a:solidFill>
                  <a:srgbClr val="FF0000"/>
                </a:solidFill>
                <a:latin typeface="方正粗黑宋简体" panose="02000000000000000000" charset="-122"/>
                <a:ea typeface="方正粗黑宋简体" panose="02000000000000000000" charset="-122"/>
                <a:cs typeface="方正粗黑宋简体" panose="02000000000000000000" charset="-122"/>
              </a:rPr>
              <a:t>根据表格的内容，围绕20世纪的“政策探索与调整”自行拟定一个具体的论题，并结合所学知识就所拟论题进行阐述。</a:t>
            </a:r>
            <a:endParaRPr lang="zh-CN" altLang="en-US" sz="2400">
              <a:solidFill>
                <a:srgbClr val="FF0000"/>
              </a:solidFill>
              <a:latin typeface="方正粗黑宋简体" panose="02000000000000000000" charset="-122"/>
              <a:ea typeface="方正粗黑宋简体" panose="02000000000000000000" charset="-122"/>
              <a:cs typeface="方正粗黑宋简体" panose="02000000000000000000" charset="-122"/>
            </a:endParaRPr>
          </a:p>
          <a:p>
            <a:r>
              <a:rPr lang="zh-CN" altLang="en-US" sz="2400">
                <a:solidFill>
                  <a:srgbClr val="1D41D5"/>
                </a:solidFill>
                <a:latin typeface="方正粗黑宋简体" panose="02000000000000000000" charset="-122"/>
                <a:ea typeface="方正粗黑宋简体" panose="02000000000000000000" charset="-122"/>
                <a:cs typeface="方正粗黑宋简体" panose="02000000000000000000" charset="-122"/>
              </a:rPr>
              <a:t>（要求：根据材料提炼出恰当的论题，观点明确，阐述合理，史论结合）</a:t>
            </a:r>
            <a:endParaRPr lang="zh-CN" altLang="en-US" sz="2400">
              <a:solidFill>
                <a:srgbClr val="1D41D5"/>
              </a:solidFill>
              <a:latin typeface="方正粗黑宋简体" panose="02000000000000000000" charset="-122"/>
              <a:ea typeface="方正粗黑宋简体" panose="02000000000000000000" charset="-122"/>
              <a:cs typeface="方正粗黑宋简体" panose="02000000000000000000" charset="-122"/>
            </a:endParaRPr>
          </a:p>
        </p:txBody>
      </p:sp>
      <p:graphicFrame>
        <p:nvGraphicFramePr>
          <p:cNvPr id="5" name="表格 4"/>
          <p:cNvGraphicFramePr>
            <a:graphicFrameLocks noGrp="1"/>
          </p:cNvGraphicFramePr>
          <p:nvPr>
            <p:custDataLst>
              <p:tags r:id="rId1"/>
            </p:custDataLst>
          </p:nvPr>
        </p:nvGraphicFramePr>
        <p:xfrm>
          <a:off x="652780" y="990600"/>
          <a:ext cx="10577830" cy="3797300"/>
        </p:xfrm>
        <a:graphic>
          <a:graphicData uri="http://schemas.openxmlformats.org/drawingml/2006/table">
            <a:tbl>
              <a:tblPr/>
              <a:tblGrid>
                <a:gridCol w="2455545"/>
                <a:gridCol w="4255770"/>
                <a:gridCol w="3866515"/>
              </a:tblGrid>
              <a:tr h="372110">
                <a:tc>
                  <a:txBody>
                    <a:bodyPr wrap="square"/>
                    <a:lstStyle/>
                    <a:p>
                      <a:pPr indent="0" algn="ctr">
                        <a:buNone/>
                      </a:pPr>
                      <a:r>
                        <a:rPr lang="en-US" sz="2000" b="0">
                          <a:latin typeface="楷体_GB2312" charset="0"/>
                          <a:cs typeface="楷体_GB2312" charset="0"/>
                        </a:rPr>
                        <a:t>时间</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社会主义国家</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资本主义国家</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42950">
                <a:tc>
                  <a:txBody>
                    <a:bodyPr wrap="square"/>
                    <a:lstStyle/>
                    <a:p>
                      <a:pPr indent="0" algn="ctr">
                        <a:buNone/>
                      </a:pPr>
                      <a:r>
                        <a:rPr lang="en-US" sz="2000" b="0">
                          <a:latin typeface="楷体_GB2312" charset="0"/>
                          <a:cs typeface="楷体_GB2312" charset="0"/>
                        </a:rPr>
                        <a:t>20世纪20年代</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战时共产主义政策新经济政策</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柯立芝繁荣 经济大危机胡佛自由放任</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6880">
                <a:tc>
                  <a:txBody>
                    <a:bodyPr wrap="square"/>
                    <a:lstStyle/>
                    <a:p>
                      <a:pPr indent="0" algn="ctr">
                        <a:buNone/>
                      </a:pPr>
                      <a:r>
                        <a:rPr lang="en-US" sz="2000" b="0">
                          <a:latin typeface="楷体_GB2312" charset="0"/>
                          <a:cs typeface="楷体_GB2312" charset="0"/>
                        </a:rPr>
                        <a:t>20世纪30年代</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开展计划经济建设</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罗斯福新政</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6245">
                <a:tc>
                  <a:txBody>
                    <a:bodyPr wrap="square"/>
                    <a:lstStyle/>
                    <a:p>
                      <a:pPr indent="0" algn="ctr">
                        <a:buNone/>
                      </a:pPr>
                      <a:r>
                        <a:rPr lang="en-US" sz="2000" b="0">
                          <a:latin typeface="楷体_GB2312" charset="0"/>
                          <a:cs typeface="楷体_GB2312" charset="0"/>
                        </a:rPr>
                        <a:t>20世纪40年代</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斯大林模式</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凯恩斯主义盛行</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6245">
                <a:tc>
                  <a:txBody>
                    <a:bodyPr wrap="square"/>
                    <a:lstStyle/>
                    <a:p>
                      <a:pPr indent="0" algn="ctr">
                        <a:buNone/>
                      </a:pPr>
                      <a:r>
                        <a:rPr lang="en-US" sz="2000" b="0">
                          <a:latin typeface="楷体_GB2312" charset="0"/>
                          <a:cs typeface="楷体_GB2312" charset="0"/>
                        </a:rPr>
                        <a:t>20世纪50年代</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赫鲁晓夫改革</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建立福利国家</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99745">
                <a:tc>
                  <a:txBody>
                    <a:bodyPr wrap="square"/>
                    <a:lstStyle/>
                    <a:p>
                      <a:pPr indent="0" algn="ctr">
                        <a:buNone/>
                      </a:pPr>
                      <a:r>
                        <a:rPr lang="en-US" sz="2000" b="0">
                          <a:latin typeface="楷体_GB2312" charset="0"/>
                          <a:cs typeface="楷体_GB2312" charset="0"/>
                        </a:rPr>
                        <a:t>20世纪60年代</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勃列日涅夫改革</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继续推行国家垄断资本主义</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6880">
                <a:tc>
                  <a:txBody>
                    <a:bodyPr wrap="square"/>
                    <a:lstStyle/>
                    <a:p>
                      <a:pPr indent="0" algn="ctr">
                        <a:buNone/>
                      </a:pPr>
                      <a:r>
                        <a:rPr lang="en-US" sz="2000" b="0">
                          <a:latin typeface="楷体_GB2312" charset="0"/>
                          <a:cs typeface="楷体_GB2312" charset="0"/>
                        </a:rPr>
                        <a:t>20世纪70年代</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中国开始改革开放</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纷纷建立混合型经济</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6245">
                <a:tc>
                  <a:txBody>
                    <a:bodyPr wrap="square"/>
                    <a:lstStyle/>
                    <a:p>
                      <a:pPr indent="0" algn="ctr">
                        <a:buNone/>
                      </a:pPr>
                      <a:r>
                        <a:rPr lang="en-US" sz="2000" b="0">
                          <a:latin typeface="楷体_GB2312" charset="0"/>
                          <a:cs typeface="楷体_GB2312" charset="0"/>
                        </a:rPr>
                        <a:t>20世纪80年代</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戈尔巴乔夫改革</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减少福利政策</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nvSpPr>
        <p:spPr>
          <a:xfrm>
            <a:off x="652145" y="990600"/>
            <a:ext cx="10578465" cy="3806190"/>
          </a:xfrm>
          <a:prstGeom prst="rect">
            <a:avLst/>
          </a:prstGeom>
          <a:solidFill>
            <a:schemeClr val="bg1"/>
          </a:solidFill>
        </p:spPr>
        <p:txBody>
          <a:bodyPr wrap="square" rtlCol="0" anchor="t">
            <a:noAutofit/>
          </a:bodyPr>
          <a:lstStyle/>
          <a:p>
            <a:pPr indent="0" fontAlgn="auto">
              <a:lnSpc>
                <a:spcPct val="120000"/>
              </a:lnSpc>
            </a:pPr>
            <a:r>
              <a:rPr lang="zh-CN" altLang="en-US" sz="2400">
                <a:solidFill>
                  <a:srgbClr val="1D41D5"/>
                </a:solidFill>
                <a:latin typeface="等线" panose="02010600030101010101" charset="-122"/>
                <a:ea typeface="等线" panose="02010600030101010101" charset="-122"/>
                <a:cs typeface="等线" panose="02010600030101010101" charset="-122"/>
              </a:rPr>
              <a:t>【示例一】论题：社会主义与资本主义经济管理模式的相互影响。</a:t>
            </a:r>
            <a:endParaRPr lang="zh-CN" altLang="en-US" sz="2400">
              <a:solidFill>
                <a:srgbClr val="1D41D5"/>
              </a:solidFill>
              <a:latin typeface="等线" panose="02010600030101010101" charset="-122"/>
              <a:ea typeface="等线" panose="02010600030101010101" charset="-122"/>
              <a:cs typeface="等线" panose="02010600030101010101" charset="-122"/>
            </a:endParaRPr>
          </a:p>
          <a:p>
            <a:pPr indent="0" fontAlgn="auto">
              <a:lnSpc>
                <a:spcPct val="120000"/>
              </a:lnSpc>
            </a:pPr>
            <a:r>
              <a:rPr lang="en-US" altLang="zh-CN" sz="2400">
                <a:latin typeface="等线" panose="02010600030101010101" charset="-122"/>
                <a:ea typeface="等线" panose="02010600030101010101" charset="-122"/>
                <a:cs typeface="等线" panose="02010600030101010101" charset="-122"/>
              </a:rPr>
              <a:t>      </a:t>
            </a:r>
            <a:r>
              <a:rPr lang="zh-CN" altLang="en-US" sz="2400">
                <a:solidFill>
                  <a:srgbClr val="7030A0"/>
                </a:solidFill>
                <a:latin typeface="等线" panose="02010600030101010101" charset="-122"/>
                <a:ea typeface="等线" panose="02010600030101010101" charset="-122"/>
                <a:cs typeface="等线" panose="02010600030101010101" charset="-122"/>
              </a:rPr>
              <a:t>论述：大危机发生后，以美国为首的西方国家借鉴苏联社会主义经济建设模式，加强了对经济的干预，成功摆脱困境，二战后国家干预经济的模式盛行。</a:t>
            </a:r>
            <a:endParaRPr lang="zh-CN" altLang="en-US" sz="2400">
              <a:solidFill>
                <a:srgbClr val="7030A0"/>
              </a:solidFill>
              <a:latin typeface="等线" panose="02010600030101010101" charset="-122"/>
              <a:ea typeface="等线" panose="02010600030101010101" charset="-122"/>
              <a:cs typeface="等线" panose="02010600030101010101" charset="-122"/>
            </a:endParaRPr>
          </a:p>
          <a:p>
            <a:pPr indent="0" fontAlgn="auto">
              <a:lnSpc>
                <a:spcPct val="120000"/>
              </a:lnSpc>
            </a:pPr>
            <a:r>
              <a:rPr lang="zh-CN" altLang="en-US" sz="2400">
                <a:solidFill>
                  <a:srgbClr val="7030A0"/>
                </a:solidFill>
                <a:latin typeface="等线" panose="02010600030101010101" charset="-122"/>
                <a:ea typeface="等线" panose="02010600030101010101" charset="-122"/>
                <a:cs typeface="等线" panose="02010600030101010101" charset="-122"/>
              </a:rPr>
              <a:t>20世纪80年代以来，中国的改革开放也借鉴了西方市场经济管理的合理成分，逐渐形成了国家宏观调控为主，逐渐推行市场发展模式，取得举世瞩目的成就，而西方国家大多推行混合经济发展模式，国家干预与市场调节相结合。</a:t>
            </a:r>
            <a:endParaRPr lang="zh-CN" altLang="en-US" sz="2400">
              <a:solidFill>
                <a:srgbClr val="7030A0"/>
              </a:solidFill>
              <a:latin typeface="等线" panose="02010600030101010101" charset="-122"/>
              <a:ea typeface="等线" panose="02010600030101010101" charset="-122"/>
              <a:cs typeface="等线" panose="02010600030101010101" charset="-122"/>
            </a:endParaRPr>
          </a:p>
          <a:p>
            <a:pPr indent="0" fontAlgn="auto">
              <a:lnSpc>
                <a:spcPct val="120000"/>
              </a:lnSpc>
            </a:pPr>
            <a:r>
              <a:rPr lang="en-US" altLang="zh-CN" sz="2400">
                <a:latin typeface="等线" panose="02010600030101010101" charset="-122"/>
                <a:ea typeface="等线" panose="02010600030101010101" charset="-122"/>
                <a:cs typeface="等线" panose="02010600030101010101" charset="-122"/>
              </a:rPr>
              <a:t>      </a:t>
            </a:r>
            <a:r>
              <a:rPr lang="zh-CN" altLang="en-US" sz="2400">
                <a:solidFill>
                  <a:schemeClr val="tx2"/>
                </a:solidFill>
                <a:latin typeface="等线" panose="02010600030101010101" charset="-122"/>
                <a:ea typeface="等线" panose="02010600030101010101" charset="-122"/>
                <a:cs typeface="等线" panose="02010600030101010101" charset="-122"/>
              </a:rPr>
              <a:t>总之，经济管理模式并无国界之分。历史证明，资本主义国家和社会主义国家的经济发展可以相互借鉴，相互学习，共同进步。</a:t>
            </a:r>
            <a:endParaRPr lang="zh-CN" altLang="en-US" sz="2400">
              <a:solidFill>
                <a:schemeClr val="tx2"/>
              </a:solidFill>
              <a:latin typeface="等线" panose="02010600030101010101" charset="-122"/>
              <a:ea typeface="等线" panose="02010600030101010101" charset="-122"/>
              <a:cs typeface="等线" panose="02010600030101010101" charset="-122"/>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
                                        </p:tgtEl>
                                        <p:attrNameLst>
                                          <p:attrName>style.visibility</p:attrName>
                                        </p:attrNameLst>
                                      </p:cBhvr>
                                      <p:to>
                                        <p:strVal val="visible"/>
                                      </p:to>
                                    </p:set>
                                    <p:anim calcmode="discrete" valueType="clr">
                                      <p:cBhvr override="childStyle">
                                        <p:cTn id="7"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
                                        </p:tgtEl>
                                        <p:attrNameLst>
                                          <p:attrName>fillcolor</p:attrName>
                                        </p:attrNameLst>
                                      </p:cBhvr>
                                      <p:tavLst>
                                        <p:tav tm="0">
                                          <p:val>
                                            <p:clrVal>
                                              <a:schemeClr val="accent2"/>
                                            </p:clrVal>
                                          </p:val>
                                        </p:tav>
                                        <p:tav tm="50000">
                                          <p:val>
                                            <p:clrVal>
                                              <a:schemeClr val="hlink"/>
                                            </p:clrVal>
                                          </p:val>
                                        </p:tav>
                                      </p:tavLst>
                                    </p:anim>
                                    <p:set>
                                      <p:cBhvr>
                                        <p:cTn id="9" dur="80"/>
                                        <p:tgtEl>
                                          <p:spTgt spid="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文本框 1"/>
          <p:cNvSpPr txBox="1"/>
          <p:nvPr/>
        </p:nvSpPr>
        <p:spPr>
          <a:xfrm>
            <a:off x="910590" y="715010"/>
            <a:ext cx="9882505" cy="460375"/>
          </a:xfrm>
          <a:prstGeom prst="rect">
            <a:avLst/>
          </a:prstGeom>
          <a:noFill/>
        </p:spPr>
        <p:txBody>
          <a:bodyPr wrap="square" rtlCol="0" anchor="t">
            <a:spAutoFit/>
          </a:bodyPr>
          <a:lstStyle/>
          <a:p>
            <a:r>
              <a:rPr lang="zh-CN" altLang="en-US" sz="2400" b="1">
                <a:solidFill>
                  <a:srgbClr val="FF0000"/>
                </a:solidFill>
                <a:latin typeface="仿宋" panose="02010609060101010101" charset="-122"/>
                <a:ea typeface="仿宋" panose="02010609060101010101" charset="-122"/>
                <a:cs typeface="仿宋" panose="02010609060101010101" charset="-122"/>
              </a:rPr>
              <a:t>材料</a:t>
            </a:r>
            <a:r>
              <a:rPr lang="en-US" altLang="zh-CN" sz="2400" b="1">
                <a:solidFill>
                  <a:srgbClr val="FF0000"/>
                </a:solidFill>
                <a:latin typeface="仿宋" panose="02010609060101010101" charset="-122"/>
                <a:ea typeface="仿宋" panose="02010609060101010101" charset="-122"/>
                <a:cs typeface="仿宋" panose="02010609060101010101" charset="-122"/>
              </a:rPr>
              <a:t>  </a:t>
            </a:r>
            <a:r>
              <a:rPr lang="zh-CN" altLang="en-US" sz="2400" b="1">
                <a:solidFill>
                  <a:srgbClr val="FF0000"/>
                </a:solidFill>
                <a:latin typeface="仿宋" panose="02010609060101010101" charset="-122"/>
                <a:ea typeface="仿宋" panose="02010609060101010101" charset="-122"/>
                <a:cs typeface="仿宋" panose="02010609060101010101" charset="-122"/>
              </a:rPr>
              <a:t>下图是人类社会早期历史发展脉络，它反映了人类社会早期文明。</a:t>
            </a:r>
            <a:endParaRPr lang="zh-CN" altLang="en-US" sz="2400" b="1">
              <a:solidFill>
                <a:srgbClr val="FF0000"/>
              </a:solidFill>
              <a:latin typeface="仿宋" panose="02010609060101010101" charset="-122"/>
              <a:ea typeface="仿宋" panose="02010609060101010101" charset="-122"/>
              <a:cs typeface="仿宋" panose="02010609060101010101" charset="-122"/>
            </a:endParaRPr>
          </a:p>
        </p:txBody>
      </p:sp>
      <p:pic>
        <p:nvPicPr>
          <p:cNvPr id="3" name="../Upload/image/202306260442237183361.png"/>
          <p:cNvPicPr>
            <a:picLocks noChangeAspect="1" noChangeArrowheads="1"/>
          </p:cNvPicPr>
          <p:nvPr/>
        </p:nvPicPr>
        <p:blipFill>
          <a:blip r:embed="rId1"/>
          <a:stretch>
            <a:fillRect/>
          </a:stretch>
        </p:blipFill>
        <p:spPr>
          <a:xfrm>
            <a:off x="838200" y="1285240"/>
            <a:ext cx="10405110" cy="4283710"/>
          </a:xfrm>
          <a:prstGeom prst="rect">
            <a:avLst/>
          </a:prstGeom>
        </p:spPr>
      </p:pic>
      <p:sp>
        <p:nvSpPr>
          <p:cNvPr id="4" name="文本框 3"/>
          <p:cNvSpPr txBox="1"/>
          <p:nvPr/>
        </p:nvSpPr>
        <p:spPr>
          <a:xfrm>
            <a:off x="497205" y="5866765"/>
            <a:ext cx="11087100" cy="829945"/>
          </a:xfrm>
          <a:prstGeom prst="rect">
            <a:avLst/>
          </a:prstGeom>
          <a:noFill/>
        </p:spPr>
        <p:txBody>
          <a:bodyPr wrap="square" rtlCol="0" anchor="t">
            <a:spAutoFit/>
          </a:bodyPr>
          <a:lstStyle/>
          <a:p>
            <a:r>
              <a:rPr lang="zh-CN" altLang="en-US" sz="2400">
                <a:solidFill>
                  <a:srgbClr val="1D41D5"/>
                </a:solidFill>
                <a:latin typeface="黑体" panose="02010609060101010101" charset="-122"/>
                <a:ea typeface="黑体" panose="02010609060101010101" charset="-122"/>
              </a:rPr>
              <a:t>结合人类社会早期文明的相关知识，紧扣图中所示的一个或多个逻辑线索，拟定一个论题，并予以阐释。</a:t>
            </a:r>
            <a:r>
              <a:rPr lang="zh-CN" altLang="en-US" sz="2400">
                <a:solidFill>
                  <a:srgbClr val="FF0000"/>
                </a:solidFill>
                <a:latin typeface="黑体" panose="02010609060101010101" charset="-122"/>
                <a:ea typeface="黑体" panose="02010609060101010101" charset="-122"/>
              </a:rPr>
              <a:t>（要求：论题明确，史论结合，逻辑严谨，表述清晰。）</a:t>
            </a:r>
            <a:endParaRPr lang="zh-CN" altLang="en-US" sz="2400">
              <a:solidFill>
                <a:srgbClr val="FF0000"/>
              </a:solidFill>
              <a:latin typeface="黑体" panose="02010609060101010101" charset="-122"/>
              <a:ea typeface="黑体" panose="02010609060101010101" charset="-122"/>
            </a:endParaRPr>
          </a:p>
        </p:txBody>
      </p:sp>
      <p:sp>
        <p:nvSpPr>
          <p:cNvPr id="5" name="文本框 4"/>
          <p:cNvSpPr txBox="1"/>
          <p:nvPr/>
        </p:nvSpPr>
        <p:spPr>
          <a:xfrm>
            <a:off x="910590" y="1514475"/>
            <a:ext cx="10260330" cy="4154170"/>
          </a:xfrm>
          <a:prstGeom prst="rect">
            <a:avLst/>
          </a:prstGeom>
          <a:solidFill>
            <a:schemeClr val="bg1"/>
          </a:solidFill>
        </p:spPr>
        <p:txBody>
          <a:bodyPr wrap="square" rtlCol="0" anchor="t">
            <a:spAutoFit/>
          </a:bodyPr>
          <a:lstStyle/>
          <a:p>
            <a:r>
              <a:rPr lang="en-US" altLang="zh-CN" sz="2400">
                <a:latin typeface="黑体" panose="02010609060101010101" charset="-122"/>
                <a:ea typeface="黑体" panose="02010609060101010101" charset="-122"/>
                <a:cs typeface="黑体" panose="02010609060101010101" charset="-122"/>
              </a:rPr>
              <a:t>                               </a:t>
            </a:r>
            <a:r>
              <a:rPr lang="zh-CN" altLang="en-US" sz="2400">
                <a:latin typeface="黑体" panose="02010609060101010101" charset="-122"/>
                <a:ea typeface="黑体" panose="02010609060101010101" charset="-122"/>
                <a:cs typeface="黑体" panose="02010609060101010101" charset="-122"/>
              </a:rPr>
              <a:t>示例：</a:t>
            </a:r>
            <a:endParaRPr lang="zh-CN" altLang="en-US" sz="2400">
              <a:latin typeface="黑体" panose="02010609060101010101" charset="-122"/>
              <a:ea typeface="黑体" panose="02010609060101010101" charset="-122"/>
              <a:cs typeface="黑体" panose="02010609060101010101" charset="-122"/>
            </a:endParaRPr>
          </a:p>
          <a:p>
            <a:r>
              <a:rPr lang="en-US" altLang="zh-CN" sz="2400">
                <a:latin typeface="黑体" panose="02010609060101010101" charset="-122"/>
                <a:ea typeface="黑体" panose="02010609060101010101" charset="-122"/>
                <a:cs typeface="黑体" panose="02010609060101010101" charset="-122"/>
              </a:rPr>
              <a:t>   </a:t>
            </a:r>
            <a:r>
              <a:rPr lang="zh-CN" altLang="en-US" sz="2400">
                <a:solidFill>
                  <a:srgbClr val="7030A0"/>
                </a:solidFill>
                <a:latin typeface="黑体" panose="02010609060101010101" charset="-122"/>
                <a:ea typeface="黑体" panose="02010609060101010101" charset="-122"/>
                <a:cs typeface="黑体" panose="02010609060101010101" charset="-122"/>
              </a:rPr>
              <a:t>论题：原始农业发展是人类早期文明发展的基础。（2分）</a:t>
            </a:r>
            <a:endParaRPr lang="zh-CN" altLang="en-US" sz="2400">
              <a:solidFill>
                <a:srgbClr val="7030A0"/>
              </a:solidFill>
              <a:latin typeface="黑体" panose="02010609060101010101" charset="-122"/>
              <a:ea typeface="黑体" panose="02010609060101010101" charset="-122"/>
              <a:cs typeface="黑体" panose="02010609060101010101" charset="-122"/>
            </a:endParaRPr>
          </a:p>
          <a:p>
            <a:r>
              <a:rPr lang="en-US" altLang="zh-CN" sz="2400">
                <a:latin typeface="黑体" panose="02010609060101010101" charset="-122"/>
                <a:ea typeface="黑体" panose="02010609060101010101" charset="-122"/>
                <a:cs typeface="黑体" panose="02010609060101010101" charset="-122"/>
              </a:rPr>
              <a:t>   </a:t>
            </a:r>
            <a:r>
              <a:rPr lang="zh-CN" altLang="en-US" sz="2400">
                <a:solidFill>
                  <a:srgbClr val="0070C0"/>
                </a:solidFill>
                <a:latin typeface="黑体" panose="02010609060101010101" charset="-122"/>
                <a:ea typeface="黑体" panose="02010609060101010101" charset="-122"/>
                <a:cs typeface="黑体" panose="02010609060101010101" charset="-122"/>
              </a:rPr>
              <a:t>阐释：人类社会早期文明示意图显示，埃及、印度和中国等地的早期文明都是在原始农业产生并发展后兴起的，这是因为原始农业的产生和发展，使人类社会不仅有一定的生活保障，走向了定居生活，而且也进一步促进了社会分工的出现，为人类社会早期文明的产生和发展奠定了物质基础，如中国的早期文明，制作陶器、形成定居聚落，都是基于原始农业的产生和发展；同时也是由于农业的发展，人类社会产生了贫富分化，进而形成阶级和阶级对立，最终形成了早期的国家形态和文字，人类进人文明社会。（8 分）</a:t>
            </a:r>
            <a:endParaRPr lang="zh-CN" altLang="en-US" sz="2400">
              <a:latin typeface="黑体" panose="02010609060101010101" charset="-122"/>
              <a:ea typeface="黑体" panose="02010609060101010101" charset="-122"/>
              <a:cs typeface="黑体" panose="02010609060101010101" charset="-122"/>
            </a:endParaRPr>
          </a:p>
          <a:p>
            <a:r>
              <a:rPr lang="en-US" altLang="zh-CN" sz="2400">
                <a:latin typeface="黑体" panose="02010609060101010101" charset="-122"/>
                <a:ea typeface="黑体" panose="02010609060101010101" charset="-122"/>
                <a:cs typeface="黑体" panose="02010609060101010101" charset="-122"/>
              </a:rPr>
              <a:t>  </a:t>
            </a:r>
            <a:r>
              <a:rPr lang="zh-CN" altLang="en-US" sz="2400">
                <a:solidFill>
                  <a:srgbClr val="C00000"/>
                </a:solidFill>
                <a:latin typeface="黑体" panose="02010609060101010101" charset="-122"/>
                <a:ea typeface="黑体" panose="02010609060101010101" charset="-122"/>
                <a:cs typeface="黑体" panose="02010609060101010101" charset="-122"/>
              </a:rPr>
              <a:t>综上，原始农业既是人类社会生存和发展的基础，也推动人类社会产生了早期文明。（2分）</a:t>
            </a:r>
            <a:endParaRPr lang="zh-CN" altLang="en-US" sz="2400">
              <a:solidFill>
                <a:srgbClr val="C00000"/>
              </a:solidFill>
              <a:latin typeface="黑体" panose="02010609060101010101" charset="-122"/>
              <a:ea typeface="黑体" panose="02010609060101010101" charset="-122"/>
              <a:cs typeface="黑体" panose="02010609060101010101" charset="-122"/>
            </a:endParaRPr>
          </a:p>
        </p:txBody>
      </p:sp>
      <p:sp>
        <p:nvSpPr>
          <p:cNvPr id="7" name="矩形 6"/>
          <p:cNvSpPr/>
          <p:nvPr>
            <p:custDataLst>
              <p:tags r:id="rId2"/>
            </p:custDataLst>
          </p:nvPr>
        </p:nvSpPr>
        <p:spPr>
          <a:xfrm>
            <a:off x="343535" y="131445"/>
            <a:ext cx="3093720" cy="53149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00B050"/>
                </a:solidFill>
              </a:rPr>
              <a:t>巩固训练</a:t>
            </a:r>
            <a:endParaRPr lang="zh-CN" altLang="en-US" sz="3600" b="1">
              <a:solidFill>
                <a:srgbClr val="00B050"/>
              </a:solidFill>
            </a:endParaRPr>
          </a:p>
        </p:txBody>
      </p:sp>
    </p:spTree>
    <p:custDataLst>
      <p:tags r:id="rId3"/>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文本框 1"/>
          <p:cNvSpPr txBox="1"/>
          <p:nvPr/>
        </p:nvSpPr>
        <p:spPr>
          <a:xfrm>
            <a:off x="106045" y="488315"/>
            <a:ext cx="12136755" cy="6369685"/>
          </a:xfrm>
          <a:prstGeom prst="rect">
            <a:avLst/>
          </a:prstGeom>
          <a:noFill/>
        </p:spPr>
        <p:txBody>
          <a:bodyPr wrap="square" rtlCol="0" anchor="t">
            <a:spAutoFit/>
          </a:bodyPr>
          <a:lstStyle/>
          <a:p>
            <a:r>
              <a:rPr lang="zh-CN" altLang="en-US" sz="2400">
                <a:latin typeface="黑体" panose="02010609060101010101" charset="-122"/>
                <a:ea typeface="黑体" panose="02010609060101010101" charset="-122"/>
                <a:cs typeface="黑体" panose="02010609060101010101" charset="-122"/>
              </a:rPr>
              <a:t>（2021·北京高考·19）“自写真”（9分）</a:t>
            </a:r>
            <a:endParaRPr lang="zh-CN" altLang="en-US" sz="2400">
              <a:latin typeface="黑体" panose="02010609060101010101" charset="-122"/>
              <a:ea typeface="黑体" panose="02010609060101010101" charset="-122"/>
              <a:cs typeface="黑体" panose="02010609060101010101" charset="-122"/>
            </a:endParaRPr>
          </a:p>
          <a:p>
            <a:r>
              <a:rPr lang="en-US" altLang="zh-CN" sz="2400">
                <a:latin typeface="仿宋" panose="02010609060101010101" charset="-122"/>
                <a:ea typeface="仿宋" panose="02010609060101010101" charset="-122"/>
                <a:cs typeface="仿宋" panose="02010609060101010101" charset="-122"/>
              </a:rPr>
              <a:t>    </a:t>
            </a:r>
            <a:r>
              <a:rPr lang="zh-CN" altLang="en-US" sz="2400">
                <a:solidFill>
                  <a:srgbClr val="FF0000"/>
                </a:solidFill>
                <a:latin typeface="仿宋" panose="02010609060101010101" charset="-122"/>
                <a:ea typeface="仿宋" panose="02010609060101010101" charset="-122"/>
                <a:cs typeface="仿宋" panose="02010609060101010101" charset="-122"/>
              </a:rPr>
              <a:t>15—17世纪，伴随着中、西方社会的变化，传统绘画有了新突破。</a:t>
            </a:r>
            <a:endParaRPr lang="zh-CN" altLang="en-US" sz="2400">
              <a:solidFill>
                <a:srgbClr val="FF0000"/>
              </a:solidFill>
              <a:latin typeface="仿宋" panose="02010609060101010101" charset="-122"/>
              <a:ea typeface="仿宋" panose="02010609060101010101" charset="-122"/>
              <a:cs typeface="仿宋" panose="02010609060101010101" charset="-122"/>
            </a:endParaRPr>
          </a:p>
          <a:p>
            <a:r>
              <a:rPr lang="en-US" altLang="zh-CN" sz="2400">
                <a:latin typeface="仿宋" panose="02010609060101010101" charset="-122"/>
                <a:ea typeface="仿宋" panose="02010609060101010101" charset="-122"/>
                <a:cs typeface="仿宋" panose="02010609060101010101" charset="-122"/>
              </a:rPr>
              <a:t>   </a:t>
            </a:r>
            <a:r>
              <a:rPr lang="zh-CN" altLang="en-US" sz="2400">
                <a:latin typeface="仿宋" panose="02010609060101010101" charset="-122"/>
                <a:ea typeface="仿宋" panose="02010609060101010101" charset="-122"/>
                <a:cs typeface="仿宋" panose="02010609060101010101" charset="-122"/>
              </a:rPr>
              <a:t>中国古代自画像称为“自写真”，最早记载于《后汉书》。宋元始有零星作品传世，但多将人物融入山水背景或群像中。明清时期，部分士人挣脱“无我”枷锁，画中人物也从背景中独立出来。画家借助像赞、题记表达自我。苏州人沈周的自画像呈现了眼睛、额头、皱纹和老年斑等更为个性的面部特征。绍兴人徐渭在自画像上写道，“吾年十岁手植青藤”“流光荏苒，两鬓如霜”“合作此图，寿藤亦寿吾”。江南画家唐寅、陈洪绶等也有自画像传世。</a:t>
            </a:r>
            <a:endParaRPr lang="zh-CN" altLang="en-US" sz="2400">
              <a:latin typeface="仿宋" panose="02010609060101010101" charset="-122"/>
              <a:ea typeface="仿宋" panose="02010609060101010101" charset="-122"/>
              <a:cs typeface="仿宋" panose="02010609060101010101" charset="-122"/>
            </a:endParaRPr>
          </a:p>
          <a:p>
            <a:r>
              <a:rPr lang="en-US" altLang="zh-CN" sz="2400">
                <a:latin typeface="仿宋" panose="02010609060101010101" charset="-122"/>
                <a:ea typeface="仿宋" panose="02010609060101010101" charset="-122"/>
                <a:cs typeface="仿宋" panose="02010609060101010101" charset="-122"/>
              </a:rPr>
              <a:t>    </a:t>
            </a:r>
            <a:r>
              <a:rPr lang="zh-CN" altLang="en-US" sz="2400">
                <a:latin typeface="仿宋" panose="02010609060101010101" charset="-122"/>
                <a:ea typeface="仿宋" panose="02010609060101010101" charset="-122"/>
                <a:cs typeface="仿宋" panose="02010609060101010101" charset="-122"/>
              </a:rPr>
              <a:t>西方在古希腊罗马时期出现少量自画像。15世纪以来，意大利人热衷于古典文化，并效法古罗马人定制艺术品以获得不朽荣誉，自画像作为一个独立门类发展起来。画家多在宗教、历史等场景中插入自己的形象。威尼斯人改进了制镜技术，阿尔伯蒂的《论绘画》分析了数学、几何学与绘画的关系，推动了自画像写实风格的发展。画中人物脱离场景，独立呈现。丢勒、提香等人绘制了多幅自画像。丢勒在自画像上写道：“我，丢勒，在28岁时用永不褪色的颜料画下了我自己。”16、17世纪后，欧洲出现自画像收藏热潮，伦勃朗一人就创作了70余幅自画像，莱奥波尔多·德·美第奇则收藏了79幅自画像。</a:t>
            </a:r>
            <a:endParaRPr lang="zh-CN" altLang="en-US" sz="2400">
              <a:latin typeface="仿宋" panose="02010609060101010101" charset="-122"/>
              <a:ea typeface="仿宋" panose="02010609060101010101" charset="-122"/>
              <a:cs typeface="仿宋" panose="02010609060101010101" charset="-122"/>
            </a:endParaRPr>
          </a:p>
          <a:p>
            <a:r>
              <a:rPr lang="en-US" altLang="zh-CN" sz="2400">
                <a:latin typeface="黑体" panose="02010609060101010101" charset="-122"/>
                <a:ea typeface="黑体" panose="02010609060101010101" charset="-122"/>
                <a:cs typeface="黑体" panose="02010609060101010101" charset="-122"/>
              </a:rPr>
              <a:t>   </a:t>
            </a:r>
            <a:r>
              <a:rPr lang="zh-CN" altLang="en-US" sz="2400">
                <a:solidFill>
                  <a:srgbClr val="FF0000"/>
                </a:solidFill>
                <a:latin typeface="黑体" panose="02010609060101010101" charset="-122"/>
                <a:ea typeface="黑体" panose="02010609060101010101" charset="-122"/>
                <a:cs typeface="黑体" panose="02010609060101010101" charset="-122"/>
              </a:rPr>
              <a:t>阅读材料，提取信息，结合所学，阐释15—17世纪自画像的发展所折射出的中、西方时代特征。</a:t>
            </a:r>
            <a:endParaRPr lang="zh-CN" altLang="en-US" sz="2400">
              <a:solidFill>
                <a:srgbClr val="FF0000"/>
              </a:solidFill>
              <a:latin typeface="黑体" panose="02010609060101010101" charset="-122"/>
              <a:ea typeface="黑体" panose="02010609060101010101" charset="-122"/>
              <a:cs typeface="黑体" panose="02010609060101010101" charset="-122"/>
            </a:endParaRPr>
          </a:p>
        </p:txBody>
      </p:sp>
      <p:sp>
        <p:nvSpPr>
          <p:cNvPr id="3" name="矩形 2"/>
          <p:cNvSpPr/>
          <p:nvPr>
            <p:custDataLst>
              <p:tags r:id="rId1"/>
            </p:custDataLst>
          </p:nvPr>
        </p:nvSpPr>
        <p:spPr>
          <a:xfrm>
            <a:off x="0" y="0"/>
            <a:ext cx="3093720" cy="53149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7030A0"/>
                </a:solidFill>
              </a:rPr>
              <a:t>拓展应用</a:t>
            </a:r>
            <a:endParaRPr lang="zh-CN" altLang="en-US" sz="3600" b="1">
              <a:solidFill>
                <a:srgbClr val="7030A0"/>
              </a:solidFill>
            </a:endParaRPr>
          </a:p>
        </p:txBody>
      </p:sp>
    </p:spTree>
    <p:custDataLst>
      <p:tags r:id="rId2"/>
    </p:custData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文本框 1"/>
          <p:cNvSpPr txBox="1"/>
          <p:nvPr/>
        </p:nvSpPr>
        <p:spPr>
          <a:xfrm>
            <a:off x="375920" y="882650"/>
            <a:ext cx="11449050" cy="5093335"/>
          </a:xfrm>
          <a:prstGeom prst="rect">
            <a:avLst/>
          </a:prstGeom>
          <a:noFill/>
          <a:ln w="19050" cmpd="sng">
            <a:solidFill>
              <a:schemeClr val="accent1">
                <a:shade val="50000"/>
              </a:schemeClr>
            </a:solidFill>
            <a:prstDash val="lgDash"/>
          </a:ln>
        </p:spPr>
        <p:txBody>
          <a:bodyPr wrap="square" rtlCol="0" anchor="t">
            <a:noAutofit/>
          </a:bodyPr>
          <a:lstStyle/>
          <a:p>
            <a:r>
              <a:rPr lang="en-US" altLang="zh-CN" sz="2800" b="1">
                <a:latin typeface="仿宋" panose="02010609060101010101" charset="-122"/>
                <a:ea typeface="仿宋" panose="02010609060101010101" charset="-122"/>
                <a:cs typeface="仿宋" panose="02010609060101010101" charset="-122"/>
              </a:rPr>
              <a:t>                        </a:t>
            </a:r>
            <a:r>
              <a:rPr lang="zh-CN" altLang="en-US" sz="2800" b="1">
                <a:solidFill>
                  <a:srgbClr val="7030A0"/>
                </a:solidFill>
                <a:latin typeface="仿宋" panose="02010609060101010101" charset="-122"/>
                <a:ea typeface="仿宋" panose="02010609060101010101" charset="-122"/>
                <a:cs typeface="仿宋" panose="02010609060101010101" charset="-122"/>
              </a:rPr>
              <a:t>答案示例</a:t>
            </a:r>
            <a:endParaRPr lang="zh-CN" altLang="en-US" sz="2800" b="1">
              <a:solidFill>
                <a:srgbClr val="7030A0"/>
              </a:solidFill>
              <a:latin typeface="仿宋" panose="02010609060101010101" charset="-122"/>
              <a:ea typeface="仿宋" panose="02010609060101010101" charset="-122"/>
              <a:cs typeface="仿宋" panose="02010609060101010101" charset="-122"/>
            </a:endParaRPr>
          </a:p>
          <a:p>
            <a:r>
              <a:rPr lang="en-US" altLang="zh-CN" sz="2800" b="1">
                <a:latin typeface="仿宋" panose="02010609060101010101" charset="-122"/>
                <a:ea typeface="仿宋" panose="02010609060101010101" charset="-122"/>
                <a:cs typeface="仿宋" panose="02010609060101010101" charset="-122"/>
              </a:rPr>
              <a:t>   </a:t>
            </a:r>
            <a:endParaRPr lang="en-US" altLang="zh-CN" sz="2800" b="1">
              <a:latin typeface="仿宋" panose="02010609060101010101" charset="-122"/>
              <a:ea typeface="仿宋" panose="02010609060101010101" charset="-122"/>
              <a:cs typeface="仿宋" panose="02010609060101010101" charset="-122"/>
            </a:endParaRPr>
          </a:p>
          <a:p>
            <a:r>
              <a:rPr lang="en-US" altLang="zh-CN" sz="2800" b="1">
                <a:latin typeface="仿宋" panose="02010609060101010101" charset="-122"/>
                <a:ea typeface="仿宋" panose="02010609060101010101" charset="-122"/>
                <a:cs typeface="仿宋" panose="02010609060101010101" charset="-122"/>
              </a:rPr>
              <a:t>   </a:t>
            </a:r>
            <a:r>
              <a:rPr lang="zh-CN" altLang="en-US" sz="2800" b="1">
                <a:solidFill>
                  <a:schemeClr val="accent6">
                    <a:lumMod val="50000"/>
                  </a:schemeClr>
                </a:solidFill>
                <a:latin typeface="仿宋" panose="02010609060101010101" charset="-122"/>
                <a:ea typeface="仿宋" panose="02010609060101010101" charset="-122"/>
                <a:cs typeface="仿宋" panose="02010609060101010101" charset="-122"/>
              </a:rPr>
              <a:t>中、西方自画像的发展都折射出商品经济发展和自我意识的觉醒。明清时期，自画像数量增多，写实风格明显，画中人物独立呈现，画家追求表达自我。这折射出明清商品经济发展，江南地区经济发达，市民工商业者经济实力增强，出现了冲破传统束缚、追求个性发展的社会思潮。</a:t>
            </a:r>
            <a:endParaRPr lang="zh-CN" altLang="en-US" sz="2800" b="1">
              <a:latin typeface="仿宋" panose="02010609060101010101" charset="-122"/>
              <a:ea typeface="仿宋" panose="02010609060101010101" charset="-122"/>
              <a:cs typeface="仿宋" panose="02010609060101010101" charset="-122"/>
            </a:endParaRPr>
          </a:p>
          <a:p>
            <a:r>
              <a:rPr lang="en-US" altLang="zh-CN" sz="2800" b="1">
                <a:latin typeface="仿宋" panose="02010609060101010101" charset="-122"/>
                <a:ea typeface="仿宋" panose="02010609060101010101" charset="-122"/>
                <a:cs typeface="仿宋" panose="02010609060101010101" charset="-122"/>
              </a:rPr>
              <a:t>   </a:t>
            </a:r>
            <a:endParaRPr lang="en-US" altLang="zh-CN" sz="2800" b="1">
              <a:latin typeface="仿宋" panose="02010609060101010101" charset="-122"/>
              <a:ea typeface="仿宋" panose="02010609060101010101" charset="-122"/>
              <a:cs typeface="仿宋" panose="02010609060101010101" charset="-122"/>
            </a:endParaRPr>
          </a:p>
          <a:p>
            <a:r>
              <a:rPr lang="en-US" altLang="zh-CN" sz="2800" b="1">
                <a:latin typeface="仿宋" panose="02010609060101010101" charset="-122"/>
                <a:ea typeface="仿宋" panose="02010609060101010101" charset="-122"/>
                <a:cs typeface="仿宋" panose="02010609060101010101" charset="-122"/>
              </a:rPr>
              <a:t>   </a:t>
            </a:r>
            <a:r>
              <a:rPr lang="zh-CN" altLang="en-US" sz="2800" b="1">
                <a:solidFill>
                  <a:schemeClr val="accent2">
                    <a:lumMod val="75000"/>
                  </a:schemeClr>
                </a:solidFill>
                <a:latin typeface="仿宋" panose="02010609060101010101" charset="-122"/>
                <a:ea typeface="仿宋" panose="02010609060101010101" charset="-122"/>
                <a:cs typeface="仿宋" panose="02010609060101010101" charset="-122"/>
              </a:rPr>
              <a:t>15—17世纪的西方，自画像数量增加，出现自画像收藏热潮。画中人物独立呈现，写实风格突出，借助签名强调自我。这与制镜技术和绘画理论进步密切相关，折射出意大利等地工商业城市兴起，新兴的资产阶级经济实力增长，及文艺复兴解放思想，肯定人的价值的时代特征。</a:t>
            </a:r>
            <a:endParaRPr lang="zh-CN" altLang="en-US" sz="2800" b="1">
              <a:solidFill>
                <a:schemeClr val="accent2">
                  <a:lumMod val="75000"/>
                </a:schemeClr>
              </a:solidFill>
              <a:latin typeface="仿宋" panose="02010609060101010101" charset="-122"/>
              <a:ea typeface="仿宋" panose="02010609060101010101" charset="-122"/>
              <a:cs typeface="仿宋" panose="02010609060101010101" charset="-122"/>
            </a:endParaRPr>
          </a:p>
        </p:txBody>
      </p:sp>
      <p:sp>
        <p:nvSpPr>
          <p:cNvPr id="3" name="矩形 2"/>
          <p:cNvSpPr/>
          <p:nvPr>
            <p:custDataLst>
              <p:tags r:id="rId1"/>
            </p:custDataLst>
          </p:nvPr>
        </p:nvSpPr>
        <p:spPr>
          <a:xfrm>
            <a:off x="343535" y="131445"/>
            <a:ext cx="3093720" cy="53149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600" b="1">
                <a:solidFill>
                  <a:srgbClr val="7030A0"/>
                </a:solidFill>
              </a:rPr>
              <a:t>拓展应用</a:t>
            </a:r>
            <a:endParaRPr lang="zh-CN" altLang="en-US" sz="3600" b="1">
              <a:solidFill>
                <a:srgbClr val="7030A0"/>
              </a:solidFill>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文本框 5"/>
          <p:cNvSpPr txBox="1"/>
          <p:nvPr/>
        </p:nvSpPr>
        <p:spPr>
          <a:xfrm>
            <a:off x="1549400" y="1860550"/>
            <a:ext cx="8842375" cy="1938020"/>
          </a:xfrm>
          <a:prstGeom prst="rect">
            <a:avLst/>
          </a:prstGeom>
          <a:noFill/>
        </p:spPr>
        <p:txBody>
          <a:bodyPr wrap="square" rtlCol="0" anchor="t">
            <a:spAutoFit/>
          </a:bodyPr>
          <a:lstStyle/>
          <a:p>
            <a:pPr indent="0" algn="l" fontAlgn="auto">
              <a:lnSpc>
                <a:spcPct val="125000"/>
              </a:lnSpc>
              <a:buClr>
                <a:srgbClr val="C00000"/>
              </a:buClr>
              <a:buFont typeface="Wingdings" panose="05000000000000000000" charset="0"/>
              <a:buNone/>
            </a:pPr>
            <a:r>
              <a:rPr lang="en-US" altLang="zh-CN" sz="3600" b="1">
                <a:solidFill>
                  <a:srgbClr val="FF0000"/>
                </a:solidFill>
                <a:latin typeface="黑体" panose="02010609060101010101" charset="-122"/>
                <a:ea typeface="黑体" panose="02010609060101010101" charset="-122"/>
                <a:cs typeface="黑体" panose="02010609060101010101" charset="-122"/>
                <a:sym typeface="+mn-ea"/>
              </a:rPr>
              <a:t>             </a:t>
            </a:r>
            <a:r>
              <a:rPr lang="zh-CN" altLang="en-US" sz="4800" b="1">
                <a:solidFill>
                  <a:schemeClr val="accent2">
                    <a:lumMod val="75000"/>
                  </a:schemeClr>
                </a:solidFill>
                <a:latin typeface="黑体" panose="02010609060101010101" charset="-122"/>
                <a:ea typeface="黑体" panose="02010609060101010101" charset="-122"/>
                <a:cs typeface="黑体" panose="02010609060101010101" charset="-122"/>
                <a:sym typeface="+mn-ea"/>
              </a:rPr>
              <a:t>文明源起</a:t>
            </a:r>
            <a:endParaRPr lang="zh-CN" altLang="en-US" sz="4800" b="1">
              <a:solidFill>
                <a:schemeClr val="accent2">
                  <a:lumMod val="75000"/>
                </a:schemeClr>
              </a:solidFill>
              <a:latin typeface="黑体" panose="02010609060101010101" charset="-122"/>
              <a:ea typeface="黑体" panose="02010609060101010101" charset="-122"/>
              <a:cs typeface="黑体" panose="02010609060101010101" charset="-122"/>
              <a:sym typeface="+mn-ea"/>
            </a:endParaRPr>
          </a:p>
          <a:p>
            <a:pPr indent="0" algn="l" fontAlgn="auto">
              <a:lnSpc>
                <a:spcPct val="125000"/>
              </a:lnSpc>
              <a:buClr>
                <a:srgbClr val="C00000"/>
              </a:buClr>
              <a:buFont typeface="Wingdings" panose="05000000000000000000" charset="0"/>
              <a:buNone/>
            </a:pPr>
            <a:r>
              <a:rPr lang="zh-CN" altLang="en-US" sz="4800" b="1">
                <a:solidFill>
                  <a:schemeClr val="accent2">
                    <a:lumMod val="75000"/>
                  </a:schemeClr>
                </a:solidFill>
                <a:latin typeface="黑体" panose="02010609060101010101" charset="-122"/>
                <a:ea typeface="黑体" panose="02010609060101010101" charset="-122"/>
                <a:cs typeface="黑体" panose="02010609060101010101" charset="-122"/>
                <a:sym typeface="+mn-ea"/>
              </a:rPr>
              <a:t> </a:t>
            </a:r>
            <a:r>
              <a:rPr lang="en-US" altLang="zh-CN" sz="4800" b="1">
                <a:solidFill>
                  <a:schemeClr val="accent2">
                    <a:lumMod val="75000"/>
                  </a:schemeClr>
                </a:solidFill>
                <a:latin typeface="黑体" panose="02010609060101010101" charset="-122"/>
                <a:ea typeface="黑体" panose="02010609060101010101" charset="-122"/>
                <a:cs typeface="黑体" panose="02010609060101010101" charset="-122"/>
                <a:sym typeface="+mn-ea"/>
              </a:rPr>
              <a:t>  </a:t>
            </a:r>
            <a:r>
              <a:rPr lang="zh-CN" altLang="en-US" sz="4800" b="1">
                <a:solidFill>
                  <a:srgbClr val="FF0000"/>
                </a:solidFill>
                <a:latin typeface="黑体" panose="02010609060101010101" charset="-122"/>
                <a:ea typeface="黑体" panose="02010609060101010101" charset="-122"/>
                <a:cs typeface="黑体" panose="02010609060101010101" charset="-122"/>
                <a:sym typeface="+mn-ea"/>
              </a:rPr>
              <a:t>——人类早期文明中西对比</a:t>
            </a:r>
            <a:r>
              <a:rPr lang="en-US" altLang="zh-CN" sz="4800" b="1">
                <a:solidFill>
                  <a:srgbClr val="FF0000"/>
                </a:solidFill>
                <a:latin typeface="黑体" panose="02010609060101010101" charset="-122"/>
                <a:ea typeface="黑体" panose="02010609060101010101" charset="-122"/>
                <a:cs typeface="黑体" panose="02010609060101010101" charset="-122"/>
                <a:sym typeface="+mn-ea"/>
              </a:rPr>
              <a:t>    </a:t>
            </a:r>
            <a:endParaRPr lang="en-US" altLang="zh-CN" sz="4800" b="1">
              <a:solidFill>
                <a:srgbClr val="FF0000"/>
              </a:solidFill>
              <a:latin typeface="黑体" panose="02010609060101010101" charset="-122"/>
              <a:ea typeface="黑体" panose="02010609060101010101" charset="-122"/>
              <a:cs typeface="黑体" panose="02010609060101010101" charset="-122"/>
              <a:sym typeface="+mn-ea"/>
            </a:endParaRPr>
          </a:p>
        </p:txBody>
      </p:sp>
      <p:pic>
        <p:nvPicPr>
          <p:cNvPr id="13315" name="图片 8"/>
          <p:cNvPicPr>
            <a:picLocks noChangeAspect="1"/>
          </p:cNvPicPr>
          <p:nvPr>
            <p:custDataLst>
              <p:tags r:id="rId1"/>
            </p:custDataLst>
          </p:nvPr>
        </p:nvPicPr>
        <p:blipFill>
          <a:blip r:embed="rId2">
            <a:clrChange>
              <a:clrFrom>
                <a:srgbClr val="FFFFFF"/>
              </a:clrFrom>
              <a:clrTo>
                <a:srgbClr val="FFFFFF">
                  <a:alpha val="0"/>
                </a:srgbClr>
              </a:clrTo>
            </a:clrChange>
            <a:biLevel thresh="50000"/>
          </a:blip>
          <a:stretch>
            <a:fillRect/>
          </a:stretch>
        </p:blipFill>
        <p:spPr>
          <a:xfrm>
            <a:off x="1172528" y="681673"/>
            <a:ext cx="1179512" cy="1178772"/>
          </a:xfrm>
          <a:prstGeom prst="rect">
            <a:avLst/>
          </a:prstGeom>
          <a:noFill/>
          <a:ln w="9525">
            <a:noFill/>
          </a:ln>
        </p:spPr>
      </p:pic>
      <p:sp>
        <p:nvSpPr>
          <p:cNvPr id="10" name="文本框 9"/>
          <p:cNvSpPr txBox="1"/>
          <p:nvPr>
            <p:custDataLst>
              <p:tags r:id="rId3"/>
            </p:custDataLst>
          </p:nvPr>
        </p:nvSpPr>
        <p:spPr>
          <a:xfrm>
            <a:off x="1460846" y="899172"/>
            <a:ext cx="602876" cy="591867"/>
          </a:xfrm>
          <a:prstGeom prst="rect">
            <a:avLst/>
          </a:prstGeom>
          <a:noFill/>
        </p:spPr>
        <p:txBody>
          <a:bodyPr wrap="square" rtlCol="0">
            <a:spAutoFit/>
          </a:bodyPr>
          <a:lstStyle/>
          <a:p>
            <a:pPr algn="ctr" fontAlgn="auto">
              <a:lnSpc>
                <a:spcPct val="90000"/>
              </a:lnSpc>
            </a:pPr>
            <a:r>
              <a:rPr lang="zh-CN" altLang="en-US" sz="3615" b="1" noProof="1">
                <a:solidFill>
                  <a:srgbClr val="FF0000"/>
                </a:solidFill>
                <a:latin typeface="微软雅黑" panose="020B0503020204020204" charset="-122"/>
                <a:ea typeface="微软雅黑" panose="020B0503020204020204" charset="-122"/>
                <a:cs typeface="微软雅黑" panose="020B0503020204020204" charset="-122"/>
              </a:rPr>
              <a:t>壹</a:t>
            </a:r>
            <a:endParaRPr lang="zh-CN" altLang="en-US" sz="3615" b="1" noProof="1">
              <a:solidFill>
                <a:srgbClr val="FF0000"/>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348615" y="529590"/>
          <a:ext cx="11429365" cy="4965700"/>
        </p:xfrm>
        <a:graphic>
          <a:graphicData uri="http://schemas.openxmlformats.org/drawingml/2006/table">
            <a:tbl>
              <a:tblPr/>
              <a:tblGrid>
                <a:gridCol w="612775"/>
                <a:gridCol w="5960110"/>
                <a:gridCol w="4856480"/>
              </a:tblGrid>
              <a:tr h="767715">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时期</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中国</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世界各国</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197985">
                <a:tc>
                  <a:txBody>
                    <a:bodyPr wrap="square"/>
                    <a:lstStyle/>
                    <a:p>
                      <a:pPr indent="0" algn="ctr">
                        <a:buNone/>
                      </a:pPr>
                      <a:r>
                        <a:rPr lang="en-US" sz="2400" b="1">
                          <a:latin typeface="仿宋" panose="02010609060101010101" charset="-122"/>
                          <a:ea typeface="仿宋" panose="02010609060101010101" charset="-122"/>
                          <a:cs typeface="仿宋" panose="02010609060101010101" charset="-122"/>
                        </a:rPr>
                        <a:t>  人类早期文明 </a:t>
                      </a:r>
                      <a:endParaRPr lang="en-US" altLang="en-US"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1014095" y="1477010"/>
            <a:ext cx="5868670" cy="3784600"/>
          </a:xfrm>
          <a:prstGeom prst="rect">
            <a:avLst/>
          </a:prstGeom>
          <a:noFill/>
        </p:spPr>
        <p:txBody>
          <a:bodyPr wrap="square" rtlCol="0" anchor="t">
            <a:spAutoFit/>
          </a:bodyPr>
          <a:lstStyle/>
          <a:p>
            <a:pPr algn="l"/>
            <a:r>
              <a:rPr lang="en-US" sz="2400" b="1">
                <a:solidFill>
                  <a:srgbClr val="FF0000"/>
                </a:solidFill>
                <a:latin typeface="等线" panose="02010600030101010101" charset="-122"/>
                <a:ea typeface="等线" panose="02010600030101010101" charset="-122"/>
                <a:cs typeface="等线" panose="02010600030101010101" charset="-122"/>
                <a:sym typeface="+mn-ea"/>
              </a:rPr>
              <a:t>约170万年前，元谋人</a:t>
            </a:r>
            <a:r>
              <a:rPr lang="zh-CN" altLang="en-US" sz="2400" b="1">
                <a:solidFill>
                  <a:srgbClr val="FF0000"/>
                </a:solidFill>
                <a:latin typeface="等线" panose="02010600030101010101" charset="-122"/>
                <a:ea typeface="等线" panose="02010600030101010101" charset="-122"/>
                <a:cs typeface="等线" panose="02010600030101010101" charset="-122"/>
                <a:sym typeface="+mn-ea"/>
              </a:rPr>
              <a:t>，</a:t>
            </a:r>
            <a:r>
              <a:rPr lang="en-US" sz="2400" b="1">
                <a:solidFill>
                  <a:srgbClr val="FF0000"/>
                </a:solidFill>
                <a:latin typeface="等线" panose="02010600030101010101" charset="-122"/>
                <a:ea typeface="等线" panose="02010600030101010101" charset="-122"/>
                <a:cs typeface="等线" panose="02010600030101010101" charset="-122"/>
                <a:sym typeface="+mn-ea"/>
              </a:rPr>
              <a:t>用火，渔猎采集</a:t>
            </a:r>
            <a:r>
              <a:rPr lang="en-US" sz="2400" b="1">
                <a:solidFill>
                  <a:schemeClr val="accent6">
                    <a:lumMod val="50000"/>
                  </a:schemeClr>
                </a:solidFill>
                <a:latin typeface="等线" panose="02010600030101010101" charset="-122"/>
                <a:ea typeface="等线" panose="02010600030101010101" charset="-122"/>
                <a:cs typeface="等线" panose="02010600030101010101" charset="-122"/>
                <a:sym typeface="+mn-ea"/>
              </a:rPr>
              <a:t>约70-20万年前，北京人；</a:t>
            </a:r>
            <a:endParaRPr lang="en-US" sz="2400" b="1">
              <a:solidFill>
                <a:schemeClr val="accent6">
                  <a:lumMod val="50000"/>
                </a:schemeClr>
              </a:solidFill>
              <a:latin typeface="等线" panose="02010600030101010101" charset="-122"/>
              <a:ea typeface="等线" panose="02010600030101010101" charset="-122"/>
              <a:cs typeface="等线" panose="02010600030101010101" charset="-122"/>
              <a:sym typeface="+mn-ea"/>
            </a:endParaRPr>
          </a:p>
          <a:p>
            <a:pPr algn="l"/>
            <a:r>
              <a:rPr lang="en-US" sz="2400" b="1">
                <a:solidFill>
                  <a:srgbClr val="7030A0"/>
                </a:solidFill>
                <a:latin typeface="等线" panose="02010600030101010101" charset="-122"/>
                <a:ea typeface="等线" panose="02010600030101010101" charset="-122"/>
                <a:cs typeface="等线" panose="02010600030101010101" charset="-122"/>
                <a:sym typeface="+mn-ea"/>
              </a:rPr>
              <a:t>约3万年前，山顶洞人，骨针缝制兽皮；</a:t>
            </a:r>
            <a:endParaRPr lang="en-US" sz="2400" b="1">
              <a:latin typeface="等线" panose="02010600030101010101" charset="-122"/>
              <a:ea typeface="等线" panose="02010600030101010101" charset="-122"/>
              <a:cs typeface="等线" panose="02010600030101010101" charset="-122"/>
              <a:sym typeface="+mn-ea"/>
            </a:endParaRPr>
          </a:p>
          <a:p>
            <a:pPr algn="l"/>
            <a:r>
              <a:rPr lang="en-US" sz="2400" b="1">
                <a:solidFill>
                  <a:schemeClr val="tx2"/>
                </a:solidFill>
                <a:latin typeface="等线" panose="02010600030101010101" charset="-122"/>
                <a:ea typeface="等线" panose="02010600030101010101" charset="-122"/>
                <a:cs typeface="等线" panose="02010600030101010101" charset="-122"/>
                <a:sym typeface="+mn-ea"/>
              </a:rPr>
              <a:t>约1万年前，中国进入新石器时代；</a:t>
            </a:r>
            <a:endParaRPr lang="en-US" sz="2400" b="1">
              <a:latin typeface="等线" panose="02010600030101010101" charset="-122"/>
              <a:ea typeface="等线" panose="02010600030101010101" charset="-122"/>
              <a:cs typeface="等线" panose="02010600030101010101" charset="-122"/>
              <a:sym typeface="+mn-ea"/>
            </a:endParaRPr>
          </a:p>
          <a:p>
            <a:pPr algn="l"/>
            <a:r>
              <a:rPr lang="en-US" sz="2400" b="1">
                <a:solidFill>
                  <a:schemeClr val="accent6">
                    <a:lumMod val="75000"/>
                  </a:schemeClr>
                </a:solidFill>
                <a:latin typeface="等线" panose="02010600030101010101" charset="-122"/>
                <a:ea typeface="等线" panose="02010600030101010101" charset="-122"/>
                <a:cs typeface="等线" panose="02010600030101010101" charset="-122"/>
                <a:sym typeface="+mn-ea"/>
              </a:rPr>
              <a:t>约7000-5000年前，仰韶、大汶口、河姆渡文化；彩陶、粟、稻、蚕、猪和狗；</a:t>
            </a:r>
            <a:endParaRPr lang="en-US" sz="2400" b="1">
              <a:solidFill>
                <a:schemeClr val="accent6">
                  <a:lumMod val="75000"/>
                </a:schemeClr>
              </a:solidFill>
              <a:latin typeface="等线" panose="02010600030101010101" charset="-122"/>
              <a:ea typeface="等线" panose="02010600030101010101" charset="-122"/>
              <a:cs typeface="等线" panose="02010600030101010101" charset="-122"/>
              <a:sym typeface="+mn-ea"/>
            </a:endParaRPr>
          </a:p>
          <a:p>
            <a:pPr algn="l"/>
            <a:r>
              <a:rPr lang="en-US" sz="2400" b="1">
                <a:solidFill>
                  <a:schemeClr val="accent1">
                    <a:lumMod val="50000"/>
                  </a:schemeClr>
                </a:solidFill>
                <a:latin typeface="等线" panose="02010600030101010101" charset="-122"/>
                <a:ea typeface="等线" panose="02010600030101010101" charset="-122"/>
                <a:cs typeface="等线" panose="02010600030101010101" charset="-122"/>
                <a:sym typeface="+mn-ea"/>
              </a:rPr>
              <a:t>约5000年前，龙山、红山、良渚文化；黑陶、玉器、祭坛和神庙；</a:t>
            </a:r>
            <a:endParaRPr lang="en-US" sz="2400" b="1">
              <a:solidFill>
                <a:schemeClr val="accent1">
                  <a:lumMod val="50000"/>
                </a:schemeClr>
              </a:solidFill>
              <a:latin typeface="等线" panose="02010600030101010101" charset="-122"/>
              <a:ea typeface="等线" panose="02010600030101010101" charset="-122"/>
              <a:cs typeface="等线" panose="02010600030101010101" charset="-122"/>
              <a:sym typeface="+mn-ea"/>
            </a:endParaRPr>
          </a:p>
          <a:p>
            <a:pPr algn="l"/>
            <a:r>
              <a:rPr lang="en-US" sz="2400" b="1">
                <a:latin typeface="等线" panose="02010600030101010101" charset="-122"/>
                <a:ea typeface="等线" panose="02010600030101010101" charset="-122"/>
                <a:cs typeface="等线" panose="02010600030101010101" charset="-122"/>
                <a:sym typeface="+mn-ea"/>
              </a:rPr>
              <a:t>约5000-4000年前，炎黄部落联盟；尧舜禹“禅让”；早期邦国；</a:t>
            </a:r>
            <a:endParaRPr lang="en-US" altLang="en-US" sz="2400" b="1">
              <a:latin typeface="等线" panose="02010600030101010101" charset="-122"/>
              <a:ea typeface="等线" panose="02010600030101010101" charset="-122"/>
              <a:cs typeface="等线" panose="02010600030101010101" charset="-122"/>
              <a:sym typeface="+mn-ea"/>
            </a:endParaRPr>
          </a:p>
        </p:txBody>
      </p:sp>
      <p:sp>
        <p:nvSpPr>
          <p:cNvPr id="6" name="文本框 5"/>
          <p:cNvSpPr txBox="1"/>
          <p:nvPr/>
        </p:nvSpPr>
        <p:spPr>
          <a:xfrm>
            <a:off x="6882765" y="1477010"/>
            <a:ext cx="4895215" cy="3784600"/>
          </a:xfrm>
          <a:prstGeom prst="rect">
            <a:avLst/>
          </a:prstGeom>
          <a:noFill/>
        </p:spPr>
        <p:txBody>
          <a:bodyPr wrap="square" rtlCol="0" anchor="t">
            <a:spAutoFit/>
          </a:bodyPr>
          <a:lstStyle/>
          <a:p>
            <a:pPr algn="l"/>
            <a:r>
              <a:rPr lang="en-US" sz="2400" b="1">
                <a:solidFill>
                  <a:srgbClr val="FF0000"/>
                </a:solidFill>
                <a:latin typeface="等线" panose="02010600030101010101" charset="-122"/>
                <a:ea typeface="等线" panose="02010600030101010101" charset="-122"/>
                <a:cs typeface="等线" panose="02010600030101010101" charset="-122"/>
                <a:sym typeface="+mn-ea"/>
              </a:rPr>
              <a:t>约9000年前：西亚：麦、豆、羊；</a:t>
            </a:r>
            <a:r>
              <a:rPr lang="en-US" sz="2400" b="1">
                <a:solidFill>
                  <a:srgbClr val="C00000"/>
                </a:solidFill>
                <a:latin typeface="等线" panose="02010600030101010101" charset="-122"/>
                <a:ea typeface="等线" panose="02010600030101010101" charset="-122"/>
                <a:cs typeface="等线" panose="02010600030101010101" charset="-122"/>
                <a:sym typeface="+mn-ea"/>
              </a:rPr>
              <a:t>约6000年前，美洲：骆马、玉米、甘薯；</a:t>
            </a:r>
            <a:endParaRPr lang="en-US" sz="2400" b="1">
              <a:solidFill>
                <a:srgbClr val="C00000"/>
              </a:solidFill>
              <a:latin typeface="等线" panose="02010600030101010101" charset="-122"/>
              <a:ea typeface="等线" panose="02010600030101010101" charset="-122"/>
              <a:cs typeface="等线" panose="02010600030101010101" charset="-122"/>
            </a:endParaRPr>
          </a:p>
          <a:p>
            <a:pPr algn="l"/>
            <a:r>
              <a:rPr lang="en-US" sz="2400" b="1">
                <a:solidFill>
                  <a:srgbClr val="7030A0"/>
                </a:solidFill>
                <a:latin typeface="等线" panose="02010600030101010101" charset="-122"/>
                <a:ea typeface="等线" panose="02010600030101010101" charset="-122"/>
                <a:cs typeface="等线" panose="02010600030101010101" charset="-122"/>
                <a:sym typeface="+mn-ea"/>
              </a:rPr>
              <a:t>约前3500</a:t>
            </a:r>
            <a:r>
              <a:rPr lang="zh-CN" altLang="en-US" sz="2400" b="1">
                <a:solidFill>
                  <a:srgbClr val="7030A0"/>
                </a:solidFill>
                <a:latin typeface="等线" panose="02010600030101010101" charset="-122"/>
                <a:ea typeface="等线" panose="02010600030101010101" charset="-122"/>
                <a:cs typeface="等线" panose="02010600030101010101" charset="-122"/>
                <a:sym typeface="+mn-ea"/>
              </a:rPr>
              <a:t>年</a:t>
            </a:r>
            <a:r>
              <a:rPr lang="en-US" sz="2400" b="1">
                <a:solidFill>
                  <a:srgbClr val="7030A0"/>
                </a:solidFill>
                <a:latin typeface="等线" panose="02010600030101010101" charset="-122"/>
                <a:ea typeface="等线" panose="02010600030101010101" charset="-122"/>
                <a:cs typeface="等线" panose="02010600030101010101" charset="-122"/>
                <a:sym typeface="+mn-ea"/>
              </a:rPr>
              <a:t>，埃及、两河流域文明产生；</a:t>
            </a:r>
            <a:endParaRPr lang="en-US" sz="2400" b="1">
              <a:solidFill>
                <a:srgbClr val="7030A0"/>
              </a:solidFill>
              <a:latin typeface="等线" panose="02010600030101010101" charset="-122"/>
              <a:ea typeface="等线" panose="02010600030101010101" charset="-122"/>
              <a:cs typeface="等线" panose="02010600030101010101" charset="-122"/>
            </a:endParaRPr>
          </a:p>
          <a:p>
            <a:pPr algn="l"/>
            <a:r>
              <a:rPr lang="en-US" sz="2400" b="1">
                <a:solidFill>
                  <a:schemeClr val="accent2">
                    <a:lumMod val="50000"/>
                  </a:schemeClr>
                </a:solidFill>
                <a:latin typeface="等线" panose="02010600030101010101" charset="-122"/>
                <a:ea typeface="等线" panose="02010600030101010101" charset="-122"/>
                <a:cs typeface="等线" panose="02010600030101010101" charset="-122"/>
                <a:sym typeface="+mn-ea"/>
              </a:rPr>
              <a:t>约前3100</a:t>
            </a:r>
            <a:r>
              <a:rPr lang="zh-CN" altLang="en-US" sz="2400" b="1">
                <a:solidFill>
                  <a:schemeClr val="accent2">
                    <a:lumMod val="50000"/>
                  </a:schemeClr>
                </a:solidFill>
                <a:latin typeface="等线" panose="02010600030101010101" charset="-122"/>
                <a:ea typeface="等线" panose="02010600030101010101" charset="-122"/>
                <a:cs typeface="等线" panose="02010600030101010101" charset="-122"/>
                <a:sym typeface="+mn-ea"/>
              </a:rPr>
              <a:t>年</a:t>
            </a:r>
            <a:r>
              <a:rPr lang="en-US" sz="2400" b="1">
                <a:solidFill>
                  <a:schemeClr val="accent2">
                    <a:lumMod val="50000"/>
                  </a:schemeClr>
                </a:solidFill>
                <a:latin typeface="等线" panose="02010600030101010101" charset="-122"/>
                <a:ea typeface="等线" panose="02010600030101010101" charset="-122"/>
                <a:cs typeface="等线" panose="02010600030101010101" charset="-122"/>
                <a:sym typeface="+mn-ea"/>
              </a:rPr>
              <a:t>，埃及初步统一</a:t>
            </a:r>
            <a:r>
              <a:rPr lang="zh-CN" altLang="en-US" sz="2400" b="1">
                <a:solidFill>
                  <a:schemeClr val="accent2">
                    <a:lumMod val="50000"/>
                  </a:schemeClr>
                </a:solidFill>
                <a:latin typeface="等线" panose="02010600030101010101" charset="-122"/>
                <a:ea typeface="等线" panose="02010600030101010101" charset="-122"/>
                <a:cs typeface="等线" panose="02010600030101010101" charset="-122"/>
                <a:sym typeface="+mn-ea"/>
              </a:rPr>
              <a:t>；</a:t>
            </a:r>
            <a:endParaRPr lang="zh-CN" altLang="en-US" sz="2400" b="1">
              <a:solidFill>
                <a:schemeClr val="accent2">
                  <a:lumMod val="50000"/>
                </a:schemeClr>
              </a:solidFill>
              <a:latin typeface="等线" panose="02010600030101010101" charset="-122"/>
              <a:ea typeface="等线" panose="02010600030101010101" charset="-122"/>
              <a:cs typeface="等线" panose="02010600030101010101" charset="-122"/>
            </a:endParaRPr>
          </a:p>
          <a:p>
            <a:pPr algn="l"/>
            <a:r>
              <a:rPr lang="en-US" sz="2400" b="1">
                <a:solidFill>
                  <a:srgbClr val="002060"/>
                </a:solidFill>
                <a:latin typeface="等线" panose="02010600030101010101" charset="-122"/>
                <a:ea typeface="等线" panose="02010600030101010101" charset="-122"/>
                <a:cs typeface="等线" panose="02010600030101010101" charset="-122"/>
                <a:sym typeface="+mn-ea"/>
              </a:rPr>
              <a:t>约前3000</a:t>
            </a:r>
            <a:r>
              <a:rPr lang="zh-CN" altLang="en-US" sz="2400" b="1">
                <a:solidFill>
                  <a:srgbClr val="002060"/>
                </a:solidFill>
                <a:latin typeface="等线" panose="02010600030101010101" charset="-122"/>
                <a:ea typeface="等线" panose="02010600030101010101" charset="-122"/>
                <a:cs typeface="等线" panose="02010600030101010101" charset="-122"/>
                <a:sym typeface="+mn-ea"/>
              </a:rPr>
              <a:t>年</a:t>
            </a:r>
            <a:r>
              <a:rPr lang="en-US" sz="2400" b="1">
                <a:solidFill>
                  <a:srgbClr val="002060"/>
                </a:solidFill>
                <a:latin typeface="等线" panose="02010600030101010101" charset="-122"/>
                <a:ea typeface="等线" panose="02010600030101010101" charset="-122"/>
                <a:cs typeface="等线" panose="02010600030101010101" charset="-122"/>
                <a:sym typeface="+mn-ea"/>
              </a:rPr>
              <a:t>，印度河文明兴起；埃及已经出现契约；腓尼基文明兴起；</a:t>
            </a:r>
            <a:r>
              <a:rPr lang="en-US" sz="2400" b="1">
                <a:latin typeface="等线" panose="02010600030101010101" charset="-122"/>
                <a:ea typeface="等线" panose="02010600030101010101" charset="-122"/>
                <a:cs typeface="等线" panose="02010600030101010101" charset="-122"/>
                <a:sym typeface="+mn-ea"/>
              </a:rPr>
              <a:t>前30世纪，埃及纸莎草书卷前22世纪，两河流域出现借贷商人</a:t>
            </a:r>
            <a:endParaRPr lang="en-US" altLang="en-US" sz="2400" b="1">
              <a:latin typeface="等线" panose="02010600030101010101" charset="-122"/>
              <a:ea typeface="等线" panose="02010600030101010101" charset="-122"/>
              <a:cs typeface="等线" panose="02010600030101010101" charset="-122"/>
              <a:sym typeface="+mn-ea"/>
            </a:endParaRPr>
          </a:p>
        </p:txBody>
      </p:sp>
      <p:sp>
        <p:nvSpPr>
          <p:cNvPr id="7" name="文本框 6"/>
          <p:cNvSpPr txBox="1"/>
          <p:nvPr/>
        </p:nvSpPr>
        <p:spPr>
          <a:xfrm>
            <a:off x="0" y="6354445"/>
            <a:ext cx="12192000" cy="503555"/>
          </a:xfrm>
          <a:prstGeom prst="rect">
            <a:avLst/>
          </a:prstGeom>
          <a:solidFill>
            <a:sysClr val="windowText" lastClr="000000"/>
          </a:solidFill>
        </p:spPr>
        <p:txBody>
          <a:bodyPr wrap="square" rtlCol="0">
            <a:noAutofit/>
          </a:bodyPr>
          <a:lstStyle/>
          <a:p>
            <a:r>
              <a:rPr lang="en-US" altLang="zh-CN">
                <a:solidFill>
                  <a:schemeClr val="bg1"/>
                </a:solidFill>
              </a:rPr>
              <a:t>                                                           </a:t>
            </a:r>
            <a:r>
              <a:rPr lang="zh-CN" sz="2400">
                <a:solidFill>
                  <a:schemeClr val="bg1"/>
                </a:solidFill>
              </a:rPr>
              <a:t>源头</a:t>
            </a:r>
            <a:r>
              <a:rPr lang="zh-CN" altLang="en-US" sz="2400">
                <a:solidFill>
                  <a:schemeClr val="bg1"/>
                </a:solidFill>
              </a:rPr>
              <a:t>看</a:t>
            </a:r>
            <a:r>
              <a:rPr lang="en-US" altLang="zh-CN" sz="2400">
                <a:solidFill>
                  <a:schemeClr val="bg1"/>
                </a:solidFill>
              </a:rPr>
              <a:t>——</a:t>
            </a:r>
            <a:r>
              <a:rPr lang="zh-CN" altLang="en-US" sz="2400">
                <a:solidFill>
                  <a:schemeClr val="bg1"/>
                </a:solidFill>
              </a:rPr>
              <a:t>人类早期文明源起的史实</a:t>
            </a:r>
            <a:endParaRPr lang="zh-CN" altLang="en-US" sz="2400">
              <a:solidFill>
                <a:schemeClr val="bg1"/>
              </a:solidFill>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文本框 1"/>
          <p:cNvSpPr txBox="1"/>
          <p:nvPr/>
        </p:nvSpPr>
        <p:spPr>
          <a:xfrm>
            <a:off x="67310" y="508635"/>
            <a:ext cx="6545580" cy="460375"/>
          </a:xfrm>
          <a:prstGeom prst="rect">
            <a:avLst/>
          </a:prstGeom>
          <a:noFill/>
        </p:spPr>
        <p:txBody>
          <a:bodyPr wrap="square" rtlCol="0" anchor="t">
            <a:spAutoFit/>
          </a:bodyPr>
          <a:lstStyle/>
          <a:p>
            <a:r>
              <a:rPr lang="zh-CN" altLang="en-US" sz="2400">
                <a:latin typeface="黑体" panose="02010609060101010101" charset="-122"/>
                <a:ea typeface="黑体" panose="02010609060101010101" charset="-122"/>
                <a:cs typeface="黑体" panose="02010609060101010101" charset="-122"/>
              </a:rPr>
              <a:t>欧亚大陆文明与美洲古代文明关键性节点</a:t>
            </a:r>
            <a:endParaRPr lang="zh-CN" altLang="en-US" sz="2400">
              <a:latin typeface="黑体" panose="02010609060101010101" charset="-122"/>
              <a:ea typeface="黑体" panose="02010609060101010101" charset="-122"/>
              <a:cs typeface="黑体" panose="02010609060101010101" charset="-122"/>
            </a:endParaRPr>
          </a:p>
        </p:txBody>
      </p:sp>
      <p:graphicFrame>
        <p:nvGraphicFramePr>
          <p:cNvPr id="3" name="表格 2"/>
          <p:cNvGraphicFramePr>
            <a:graphicFrameLocks noGrp="1"/>
          </p:cNvGraphicFramePr>
          <p:nvPr>
            <p:custDataLst>
              <p:tags r:id="rId1"/>
            </p:custDataLst>
          </p:nvPr>
        </p:nvGraphicFramePr>
        <p:xfrm>
          <a:off x="297815" y="1204595"/>
          <a:ext cx="6315075" cy="4867910"/>
        </p:xfrm>
        <a:graphic>
          <a:graphicData uri="http://schemas.openxmlformats.org/drawingml/2006/table">
            <a:tbl>
              <a:tblPr/>
              <a:tblGrid>
                <a:gridCol w="972820"/>
                <a:gridCol w="969645"/>
                <a:gridCol w="972820"/>
                <a:gridCol w="1454785"/>
                <a:gridCol w="972185"/>
                <a:gridCol w="972820"/>
              </a:tblGrid>
              <a:tr h="409575">
                <a:tc rowSpan="2">
                  <a:txBody>
                    <a:bodyPr wrap="square"/>
                    <a:lstStyle/>
                    <a:p>
                      <a:pPr indent="0">
                        <a:buNone/>
                      </a:pPr>
                      <a:r>
                        <a:rPr lang="en-US" sz="2000" b="0">
                          <a:latin typeface="楷体_GB2312" charset="0"/>
                          <a:cs typeface="楷体_GB2312" charset="0"/>
                        </a:rPr>
                        <a:t> </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wrap="square"/>
                    <a:lstStyle/>
                    <a:p>
                      <a:pPr indent="0" algn="ctr">
                        <a:buNone/>
                      </a:pPr>
                      <a:r>
                        <a:rPr lang="en-US" sz="2000" b="0">
                          <a:latin typeface="楷体_GB2312" charset="0"/>
                          <a:cs typeface="楷体_GB2312" charset="0"/>
                        </a:rPr>
                        <a:t>欧亚大陆</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wrap="square"/>
                    <a:lstStyle/>
                    <a:p>
                      <a:pPr indent="0" algn="ctr">
                        <a:buNone/>
                      </a:pPr>
                      <a:r>
                        <a:rPr lang="en-US" sz="2000" b="0">
                          <a:latin typeface="楷体_GB2312" charset="0"/>
                          <a:cs typeface="楷体_GB2312" charset="0"/>
                        </a:rPr>
                        <a:t>美洲</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9556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wrap="square"/>
                    <a:lstStyle/>
                    <a:p>
                      <a:pPr indent="0" algn="ctr">
                        <a:buNone/>
                      </a:pPr>
                      <a:r>
                        <a:rPr lang="en-US" sz="2000" b="0">
                          <a:latin typeface="楷体_GB2312" charset="0"/>
                          <a:cs typeface="楷体_GB2312" charset="0"/>
                        </a:rPr>
                        <a:t>两河流域</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英格兰</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中国</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r>
                        <a:rPr lang="en-US" sz="2000" b="0">
                          <a:latin typeface="楷体_GB2312" charset="0"/>
                          <a:cs typeface="楷体_GB2312" charset="0"/>
                        </a:rPr>
                        <a:t>安第斯山区</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r>
                        <a:rPr lang="en-US" sz="2000" b="0">
                          <a:latin typeface="楷体_GB2312" charset="0"/>
                          <a:cs typeface="楷体_GB2312" charset="0"/>
                        </a:rPr>
                        <a:t>中美洲</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146175">
                <a:tc>
                  <a:txBody>
                    <a:bodyPr wrap="square"/>
                    <a:lstStyle/>
                    <a:p>
                      <a:pPr indent="0" algn="ctr">
                        <a:buNone/>
                      </a:pPr>
                      <a:r>
                        <a:rPr lang="en-US" sz="2000" b="0">
                          <a:latin typeface="楷体_GB2312" charset="0"/>
                          <a:cs typeface="楷体_GB2312" charset="0"/>
                        </a:rPr>
                        <a:t>动物的驯化</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公元前8300年</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公元前3500年</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公元前7500年</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公元前3000年</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公元前3000年</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146175">
                <a:tc>
                  <a:txBody>
                    <a:bodyPr wrap="square"/>
                    <a:lstStyle/>
                    <a:p>
                      <a:pPr indent="0" algn="ctr">
                        <a:buNone/>
                      </a:pPr>
                      <a:r>
                        <a:rPr lang="en-US" sz="2000" b="0">
                          <a:latin typeface="楷体_GB2312" charset="0"/>
                          <a:cs typeface="楷体_GB2312" charset="0"/>
                        </a:rPr>
                        <a:t>广泛使用金属</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公元前4000年</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公元前2000年</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公元前2000年</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公元1000年</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10310">
                <a:tc>
                  <a:txBody>
                    <a:bodyPr wrap="square"/>
                    <a:lstStyle/>
                    <a:p>
                      <a:pPr indent="0" algn="ctr">
                        <a:buNone/>
                      </a:pPr>
                      <a:r>
                        <a:rPr lang="en-US" sz="2000" b="0">
                          <a:latin typeface="楷体_GB2312" charset="0"/>
                          <a:cs typeface="楷体_GB2312" charset="0"/>
                        </a:rPr>
                        <a:t>文字</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公元前3000年</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公元43年</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不晚于公元前1500年</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graphicFrame>
        <p:nvGraphicFramePr>
          <p:cNvPr id="6" name="表格 5"/>
          <p:cNvGraphicFramePr>
            <a:graphicFrameLocks noGrp="1"/>
          </p:cNvGraphicFramePr>
          <p:nvPr>
            <p:custDataLst>
              <p:tags r:id="rId2"/>
            </p:custDataLst>
          </p:nvPr>
        </p:nvGraphicFramePr>
        <p:xfrm>
          <a:off x="7011035" y="1204595"/>
          <a:ext cx="4819015" cy="4867910"/>
        </p:xfrm>
        <a:graphic>
          <a:graphicData uri="http://schemas.openxmlformats.org/drawingml/2006/table">
            <a:tbl>
              <a:tblPr/>
              <a:tblGrid>
                <a:gridCol w="1224280"/>
                <a:gridCol w="981710"/>
                <a:gridCol w="1299845"/>
                <a:gridCol w="1313180"/>
              </a:tblGrid>
              <a:tr h="608330">
                <a:tc>
                  <a:txBody>
                    <a:bodyPr wrap="square"/>
                    <a:lstStyle/>
                    <a:p>
                      <a:pPr indent="0">
                        <a:buNone/>
                      </a:pPr>
                      <a:r>
                        <a:rPr lang="en-US" sz="2000" b="0">
                          <a:latin typeface="楷体_GB2312" charset="0"/>
                          <a:cs typeface="楷体_GB2312" charset="0"/>
                        </a:rPr>
                        <a:t> </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地区</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文化遗存</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文化特色</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16660">
                <a:tc rowSpan="2">
                  <a:txBody>
                    <a:bodyPr wrap="square"/>
                    <a:lstStyle/>
                    <a:p>
                      <a:pPr indent="0">
                        <a:buNone/>
                      </a:pPr>
                      <a:r>
                        <a:rPr lang="en-US" sz="2000" b="0">
                          <a:latin typeface="楷体_GB2312" charset="0"/>
                          <a:cs typeface="楷体_GB2312" charset="0"/>
                        </a:rPr>
                        <a:t>距今约7000前～5000年前（中期）</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黄河中游</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仰韶文化</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彩绘陶器，种植粟</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1793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wrap="square"/>
                    <a:lstStyle/>
                    <a:p>
                      <a:pPr indent="0" algn="ctr">
                        <a:buNone/>
                      </a:pPr>
                      <a:r>
                        <a:rPr lang="en-US" sz="2000" b="0">
                          <a:latin typeface="楷体_GB2312" charset="0"/>
                          <a:cs typeface="楷体_GB2312" charset="0"/>
                        </a:rPr>
                        <a:t>长江下游</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河姆渡文化</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种植水稻，养蚕缫丝</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11860">
                <a:tc rowSpan="2">
                  <a:txBody>
                    <a:bodyPr wrap="square"/>
                    <a:lstStyle/>
                    <a:p>
                      <a:pPr indent="0">
                        <a:buNone/>
                      </a:pPr>
                      <a:r>
                        <a:rPr lang="en-US" sz="2000" b="0">
                          <a:latin typeface="楷体_GB2312" charset="0"/>
                          <a:cs typeface="楷体_GB2312" charset="0"/>
                        </a:rPr>
                        <a:t>距今约5000年前（晚期）</a:t>
                      </a:r>
                      <a:endParaRPr lang="en-US" altLang="en-US" sz="2000" b="0">
                        <a:latin typeface="楷体_GB2312" charset="0"/>
                        <a:ea typeface="楷体_GB2312" charset="0"/>
                        <a:cs typeface="楷体_GB2312" charset="0"/>
                      </a:endParaRPr>
                    </a:p>
                  </a:txBody>
                  <a:tcPr marL="75564" marR="75564"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黄河流域</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龙山文化</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黑陶（蛋壳陶）</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1313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wrap="square"/>
                    <a:lstStyle/>
                    <a:p>
                      <a:pPr indent="0" algn="ctr">
                        <a:buNone/>
                      </a:pPr>
                      <a:r>
                        <a:rPr lang="en-US" sz="2000" b="0">
                          <a:latin typeface="楷体_GB2312" charset="0"/>
                          <a:cs typeface="楷体_GB2312" charset="0"/>
                        </a:rPr>
                        <a:t>辽河上游</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红山文化</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000" b="0">
                          <a:latin typeface="楷体_GB2312" charset="0"/>
                          <a:cs typeface="楷体_GB2312" charset="0"/>
                        </a:rPr>
                        <a:t>精美玉器</a:t>
                      </a:r>
                      <a:endParaRPr lang="en-US" altLang="en-US" sz="2000" b="0">
                        <a:latin typeface="楷体_GB2312" charset="0"/>
                        <a:ea typeface="楷体_GB2312" charset="0"/>
                        <a:cs typeface="楷体_GB2312" charset="0"/>
                      </a:endParaRPr>
                    </a:p>
                  </a:txBody>
                  <a:tcPr marL="75564" marR="75564"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3"/>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文本框 5"/>
          <p:cNvSpPr txBox="1"/>
          <p:nvPr/>
        </p:nvSpPr>
        <p:spPr>
          <a:xfrm>
            <a:off x="1461770" y="1724660"/>
            <a:ext cx="9528175" cy="1938020"/>
          </a:xfrm>
          <a:prstGeom prst="rect">
            <a:avLst/>
          </a:prstGeom>
          <a:noFill/>
        </p:spPr>
        <p:txBody>
          <a:bodyPr wrap="square" rtlCol="0" anchor="t">
            <a:spAutoFit/>
          </a:bodyPr>
          <a:lstStyle/>
          <a:p>
            <a:pPr indent="0" algn="l" fontAlgn="auto">
              <a:lnSpc>
                <a:spcPct val="125000"/>
              </a:lnSpc>
              <a:buClr>
                <a:srgbClr val="C00000"/>
              </a:buClr>
              <a:buFont typeface="Wingdings" panose="05000000000000000000" charset="0"/>
              <a:buNone/>
            </a:pPr>
            <a:r>
              <a:rPr lang="en-US" altLang="zh-CN" sz="3600" b="1">
                <a:solidFill>
                  <a:srgbClr val="FF0000"/>
                </a:solidFill>
                <a:latin typeface="黑体" panose="02010609060101010101" charset="-122"/>
                <a:ea typeface="黑体" panose="02010609060101010101" charset="-122"/>
                <a:cs typeface="黑体" panose="02010609060101010101" charset="-122"/>
                <a:sym typeface="+mn-ea"/>
              </a:rPr>
              <a:t>              </a:t>
            </a:r>
            <a:r>
              <a:rPr lang="zh-CN" altLang="en-US" sz="4800" b="1">
                <a:solidFill>
                  <a:schemeClr val="accent2">
                    <a:lumMod val="75000"/>
                  </a:schemeClr>
                </a:solidFill>
                <a:latin typeface="黑体" panose="02010609060101010101" charset="-122"/>
                <a:ea typeface="黑体" panose="02010609060101010101" charset="-122"/>
                <a:cs typeface="黑体" panose="02010609060101010101" charset="-122"/>
                <a:sym typeface="+mn-ea"/>
              </a:rPr>
              <a:t>国家形成</a:t>
            </a:r>
            <a:endParaRPr lang="zh-CN" altLang="en-US" sz="4800" b="1">
              <a:solidFill>
                <a:schemeClr val="accent2">
                  <a:lumMod val="75000"/>
                </a:schemeClr>
              </a:solidFill>
              <a:latin typeface="黑体" panose="02010609060101010101" charset="-122"/>
              <a:ea typeface="黑体" panose="02010609060101010101" charset="-122"/>
              <a:cs typeface="黑体" panose="02010609060101010101" charset="-122"/>
              <a:sym typeface="+mn-ea"/>
            </a:endParaRPr>
          </a:p>
          <a:p>
            <a:pPr indent="0" algn="l" fontAlgn="auto">
              <a:lnSpc>
                <a:spcPct val="125000"/>
              </a:lnSpc>
              <a:buClr>
                <a:srgbClr val="C00000"/>
              </a:buClr>
              <a:buFont typeface="Wingdings" panose="05000000000000000000" charset="0"/>
              <a:buNone/>
            </a:pPr>
            <a:r>
              <a:rPr lang="zh-CN" altLang="en-US" sz="4800" b="1">
                <a:solidFill>
                  <a:srgbClr val="FF0000"/>
                </a:solidFill>
                <a:latin typeface="黑体" panose="02010609060101010101" charset="-122"/>
                <a:ea typeface="黑体" panose="02010609060101010101" charset="-122"/>
                <a:cs typeface="黑体" panose="02010609060101010101" charset="-122"/>
                <a:sym typeface="+mn-ea"/>
              </a:rPr>
              <a:t>——人类早期国家形成的中西对比</a:t>
            </a:r>
            <a:r>
              <a:rPr lang="en-US" altLang="zh-CN" sz="4800" b="1">
                <a:solidFill>
                  <a:srgbClr val="FF0000"/>
                </a:solidFill>
                <a:latin typeface="黑体" panose="02010609060101010101" charset="-122"/>
                <a:ea typeface="黑体" panose="02010609060101010101" charset="-122"/>
                <a:cs typeface="黑体" panose="02010609060101010101" charset="-122"/>
                <a:sym typeface="+mn-ea"/>
              </a:rPr>
              <a:t>   </a:t>
            </a:r>
            <a:endParaRPr lang="zh-CN" altLang="en-US" sz="4800" b="1">
              <a:solidFill>
                <a:schemeClr val="accent6">
                  <a:lumMod val="75000"/>
                </a:schemeClr>
              </a:solidFill>
              <a:latin typeface="仿宋" panose="02010609060101010101" charset="-122"/>
              <a:ea typeface="仿宋" panose="02010609060101010101" charset="-122"/>
              <a:cs typeface="黑体" panose="02010609060101010101" charset="-122"/>
              <a:sym typeface="+mn-ea"/>
            </a:endParaRPr>
          </a:p>
        </p:txBody>
      </p:sp>
      <p:pic>
        <p:nvPicPr>
          <p:cNvPr id="13315" name="图片 8"/>
          <p:cNvPicPr>
            <a:picLocks noChangeAspect="1"/>
          </p:cNvPicPr>
          <p:nvPr>
            <p:custDataLst>
              <p:tags r:id="rId1"/>
            </p:custDataLst>
          </p:nvPr>
        </p:nvPicPr>
        <p:blipFill>
          <a:blip r:embed="rId2">
            <a:clrChange>
              <a:clrFrom>
                <a:srgbClr val="FFFFFF"/>
              </a:clrFrom>
              <a:clrTo>
                <a:srgbClr val="FFFFFF">
                  <a:alpha val="0"/>
                </a:srgbClr>
              </a:clrTo>
            </a:clrChange>
            <a:biLevel thresh="50000"/>
          </a:blip>
          <a:stretch>
            <a:fillRect/>
          </a:stretch>
        </p:blipFill>
        <p:spPr>
          <a:xfrm>
            <a:off x="1172528" y="681673"/>
            <a:ext cx="1179512" cy="1178772"/>
          </a:xfrm>
          <a:prstGeom prst="rect">
            <a:avLst/>
          </a:prstGeom>
          <a:noFill/>
          <a:ln w="9525">
            <a:noFill/>
          </a:ln>
        </p:spPr>
      </p:pic>
      <p:sp>
        <p:nvSpPr>
          <p:cNvPr id="10" name="文本框 9"/>
          <p:cNvSpPr txBox="1"/>
          <p:nvPr>
            <p:custDataLst>
              <p:tags r:id="rId3"/>
            </p:custDataLst>
          </p:nvPr>
        </p:nvSpPr>
        <p:spPr>
          <a:xfrm>
            <a:off x="1460846" y="899172"/>
            <a:ext cx="602876" cy="591820"/>
          </a:xfrm>
          <a:prstGeom prst="rect">
            <a:avLst/>
          </a:prstGeom>
          <a:noFill/>
        </p:spPr>
        <p:txBody>
          <a:bodyPr wrap="square" rtlCol="0">
            <a:spAutoFit/>
          </a:bodyPr>
          <a:lstStyle/>
          <a:p>
            <a:pPr algn="ctr" fontAlgn="auto">
              <a:lnSpc>
                <a:spcPct val="90000"/>
              </a:lnSpc>
            </a:pPr>
            <a:r>
              <a:rPr lang="zh-CN" altLang="en-US" sz="3615" b="1" noProof="1">
                <a:solidFill>
                  <a:srgbClr val="FF0000"/>
                </a:solidFill>
                <a:latin typeface="微软雅黑" panose="020B0503020204020204" charset="-122"/>
                <a:ea typeface="微软雅黑" panose="020B0503020204020204" charset="-122"/>
                <a:cs typeface="微软雅黑" panose="020B0503020204020204" charset="-122"/>
              </a:rPr>
              <a:t>贰</a:t>
            </a:r>
            <a:endParaRPr lang="zh-CN" altLang="en-US" sz="3615" b="1" noProof="1">
              <a:solidFill>
                <a:srgbClr val="FF0000"/>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113665" y="367030"/>
          <a:ext cx="11881485" cy="5563870"/>
        </p:xfrm>
        <a:graphic>
          <a:graphicData uri="http://schemas.openxmlformats.org/drawingml/2006/table">
            <a:tbl>
              <a:tblPr/>
              <a:tblGrid>
                <a:gridCol w="957580"/>
                <a:gridCol w="5784850"/>
                <a:gridCol w="5139055"/>
              </a:tblGrid>
              <a:tr h="528955">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时期</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中国</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lgn="ctr">
                        <a:buNone/>
                      </a:pPr>
                      <a:r>
                        <a:rPr lang="en-US" sz="2400" b="1">
                          <a:latin typeface="仿宋" panose="02010609060101010101" charset="-122"/>
                          <a:ea typeface="仿宋" panose="02010609060101010101" charset="-122"/>
                          <a:cs typeface="宋体" panose="02010600030101010101" pitchFamily="2" charset="-122"/>
                        </a:rPr>
                        <a:t>世界各国</a:t>
                      </a:r>
                      <a:endParaRPr lang="en-US" altLang="en-US" sz="2400" b="1">
                        <a:latin typeface="仿宋" panose="02010609060101010101" charset="-122"/>
                        <a:ea typeface="仿宋" panose="02010609060101010101" charset="-122"/>
                        <a:cs typeface="宋体" panose="02010600030101010101" pitchFamily="2"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034915">
                <a:tc>
                  <a:txBody>
                    <a:bodyPr wrap="square"/>
                    <a:lstStyle/>
                    <a:p>
                      <a:pPr indent="0" algn="ctr">
                        <a:buNone/>
                      </a:pPr>
                      <a:r>
                        <a:rPr lang="en-US" sz="2400" b="1">
                          <a:latin typeface="仿宋" panose="02010609060101010101" charset="-122"/>
                          <a:ea typeface="仿宋" panose="02010609060101010101" charset="-122"/>
                          <a:cs typeface="仿宋" panose="02010609060101010101" charset="-122"/>
                        </a:rPr>
                        <a:t>  夏商西周时期 </a:t>
                      </a:r>
                      <a:endParaRPr lang="en-US" altLang="en-US" sz="2400" b="1">
                        <a:latin typeface="仿宋" panose="02010609060101010101" charset="-122"/>
                        <a:ea typeface="仿宋" panose="02010609060101010101" charset="-122"/>
                        <a:cs typeface="仿宋" panose="0201060906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wrap="square"/>
                    <a:lstStyle/>
                    <a:p>
                      <a:pPr indent="0">
                        <a:buNone/>
                      </a:pPr>
                      <a:endParaRPr lang="en-US" altLang="en-US" sz="2400" b="1">
                        <a:latin typeface="等线" panose="02010600030101010101" charset="-122"/>
                        <a:ea typeface="等线" panose="02010600030101010101" charset="-122"/>
                        <a:cs typeface="等线" panose="02010600030101010101" charset="-122"/>
                      </a:endParaRPr>
                    </a:p>
                  </a:txBody>
                  <a:tcPr marL="68580" marR="68580" marT="0" marB="0" vert="horz">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1052195" y="1092200"/>
            <a:ext cx="5868670" cy="4925695"/>
          </a:xfrm>
          <a:prstGeom prst="rect">
            <a:avLst/>
          </a:prstGeom>
          <a:noFill/>
        </p:spPr>
        <p:txBody>
          <a:bodyPr wrap="square" rtlCol="0" anchor="t">
            <a:spAutoFit/>
          </a:bodyPr>
          <a:lstStyle/>
          <a:p>
            <a:pPr indent="0" algn="l" fontAlgn="auto">
              <a:lnSpc>
                <a:spcPct val="110000"/>
              </a:lnSpc>
            </a:pPr>
            <a:r>
              <a:rPr sz="2200" b="1">
                <a:solidFill>
                  <a:srgbClr val="1D41D5"/>
                </a:solidFill>
                <a:latin typeface="等线" panose="02010600030101010101" charset="-122"/>
                <a:ea typeface="等线" panose="02010600030101010101" charset="-122"/>
                <a:cs typeface="等线" panose="02010600030101010101" charset="-122"/>
                <a:sym typeface="+mn-ea"/>
              </a:rPr>
              <a:t>前2070，禹建立夏朝；禹传子启；</a:t>
            </a:r>
            <a:endParaRPr sz="2200" b="1">
              <a:solidFill>
                <a:srgbClr val="1D41D5"/>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1D41D5"/>
                </a:solidFill>
                <a:latin typeface="等线" panose="02010600030101010101" charset="-122"/>
                <a:ea typeface="等线" panose="02010600030101010101" charset="-122"/>
                <a:cs typeface="等线" panose="02010600030101010101" charset="-122"/>
                <a:sym typeface="+mn-ea"/>
              </a:rPr>
              <a:t>前1600，汤灭夏桀建商</a:t>
            </a:r>
            <a:endParaRPr sz="2200" b="1">
              <a:solidFill>
                <a:srgbClr val="1D41D5"/>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1D41D5"/>
                </a:solidFill>
                <a:latin typeface="等线" panose="02010600030101010101" charset="-122"/>
                <a:ea typeface="等线" panose="02010600030101010101" charset="-122"/>
                <a:cs typeface="等线" panose="02010600030101010101" charset="-122"/>
                <a:sym typeface="+mn-ea"/>
              </a:rPr>
              <a:t>前1300，盘庚迁殷</a:t>
            </a:r>
            <a:endParaRPr sz="2200" b="1">
              <a:solidFill>
                <a:srgbClr val="1D41D5"/>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1D41D5"/>
                </a:solidFill>
                <a:latin typeface="等线" panose="02010600030101010101" charset="-122"/>
                <a:ea typeface="等线" panose="02010600030101010101" charset="-122"/>
                <a:cs typeface="等线" panose="02010600030101010101" charset="-122"/>
                <a:sym typeface="+mn-ea"/>
              </a:rPr>
              <a:t>前1046，周武王灭商纣建周，都镐京；</a:t>
            </a:r>
            <a:endParaRPr sz="2200" b="1">
              <a:solidFill>
                <a:srgbClr val="1D41D5"/>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1D41D5"/>
                </a:solidFill>
                <a:latin typeface="等线" panose="02010600030101010101" charset="-122"/>
                <a:ea typeface="等线" panose="02010600030101010101" charset="-122"/>
                <a:cs typeface="等线" panose="02010600030101010101" charset="-122"/>
                <a:sym typeface="+mn-ea"/>
              </a:rPr>
              <a:t>前841，国人暴动，共和行政；</a:t>
            </a:r>
            <a:endParaRPr sz="2200" b="1">
              <a:solidFill>
                <a:srgbClr val="1D41D5"/>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1D41D5"/>
                </a:solidFill>
                <a:latin typeface="等线" panose="02010600030101010101" charset="-122"/>
                <a:ea typeface="等线" panose="02010600030101010101" charset="-122"/>
                <a:cs typeface="等线" panose="02010600030101010101" charset="-122"/>
                <a:sym typeface="+mn-ea"/>
              </a:rPr>
              <a:t>前771，犬戎灭西周（幽王）；</a:t>
            </a:r>
            <a:endParaRPr sz="2200" b="1">
              <a:solidFill>
                <a:srgbClr val="1D41D5"/>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FF0000"/>
                </a:solidFill>
                <a:latin typeface="等线" panose="02010600030101010101" charset="-122"/>
                <a:ea typeface="等线" panose="02010600030101010101" charset="-122"/>
                <a:cs typeface="等线" panose="02010600030101010101" charset="-122"/>
                <a:sym typeface="+mn-ea"/>
              </a:rPr>
              <a:t>政治上: 奴隶社会的形成、发展、鼎盛，夏朝实行王位世袭制；</a:t>
            </a:r>
            <a:endParaRPr sz="2200" b="1">
              <a:solidFill>
                <a:srgbClr val="FF0000"/>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lang="zh-CN" sz="2200" b="1">
                <a:solidFill>
                  <a:schemeClr val="accent2">
                    <a:lumMod val="50000"/>
                  </a:schemeClr>
                </a:solidFill>
                <a:latin typeface="等线" panose="02010600030101010101" charset="-122"/>
                <a:ea typeface="等线" panose="02010600030101010101" charset="-122"/>
                <a:cs typeface="等线" panose="02010600030101010101" charset="-122"/>
                <a:sym typeface="+mn-ea"/>
              </a:rPr>
              <a:t>经济上：</a:t>
            </a:r>
            <a:r>
              <a:rPr sz="2200" b="1">
                <a:solidFill>
                  <a:schemeClr val="accent2">
                    <a:lumMod val="50000"/>
                  </a:schemeClr>
                </a:solidFill>
                <a:latin typeface="等线" panose="02010600030101010101" charset="-122"/>
                <a:ea typeface="等线" panose="02010600030101010101" charset="-122"/>
                <a:cs typeface="等线" panose="02010600030101010101" charset="-122"/>
                <a:sym typeface="+mn-ea"/>
              </a:rPr>
              <a:t>生产工具和耕作方式发生变化。石器助耕，青铜器在农业很少使用；简单协作；</a:t>
            </a:r>
            <a:endParaRPr sz="2200" b="1">
              <a:solidFill>
                <a:schemeClr val="accent2">
                  <a:lumMod val="50000"/>
                </a:schemeClr>
              </a:solidFill>
              <a:latin typeface="等线" panose="02010600030101010101" charset="-122"/>
              <a:ea typeface="等线" panose="02010600030101010101" charset="-122"/>
              <a:cs typeface="等线" panose="02010600030101010101" charset="-122"/>
              <a:sym typeface="+mn-ea"/>
            </a:endParaRPr>
          </a:p>
          <a:p>
            <a:pPr indent="0" algn="l" fontAlgn="auto">
              <a:lnSpc>
                <a:spcPct val="110000"/>
              </a:lnSpc>
            </a:pPr>
            <a:r>
              <a:rPr sz="2200" b="1">
                <a:solidFill>
                  <a:srgbClr val="7030A0"/>
                </a:solidFill>
                <a:latin typeface="等线" panose="02010600030101010101" charset="-122"/>
                <a:ea typeface="等线" panose="02010600030101010101" charset="-122"/>
                <a:cs typeface="等线" panose="02010600030101010101" charset="-122"/>
                <a:sym typeface="+mn-ea"/>
              </a:rPr>
              <a:t>文化：二里头遗址；殷墟甲骨文，青铜器以甲骨文和青铜器制造为代表的商文化在古代世界占有特殊的地位</a:t>
            </a:r>
            <a:endParaRPr sz="2200" b="1">
              <a:solidFill>
                <a:srgbClr val="7030A0"/>
              </a:solidFill>
              <a:latin typeface="等线" panose="02010600030101010101" charset="-122"/>
              <a:ea typeface="等线" panose="02010600030101010101" charset="-122"/>
              <a:cs typeface="等线" panose="02010600030101010101" charset="-122"/>
              <a:sym typeface="+mn-ea"/>
            </a:endParaRPr>
          </a:p>
        </p:txBody>
      </p:sp>
      <p:sp>
        <p:nvSpPr>
          <p:cNvPr id="6" name="文本框 5"/>
          <p:cNvSpPr txBox="1"/>
          <p:nvPr/>
        </p:nvSpPr>
        <p:spPr>
          <a:xfrm>
            <a:off x="6837680" y="1351915"/>
            <a:ext cx="5157470" cy="4246245"/>
          </a:xfrm>
          <a:prstGeom prst="rect">
            <a:avLst/>
          </a:prstGeom>
          <a:noFill/>
        </p:spPr>
        <p:txBody>
          <a:bodyPr wrap="square" rtlCol="0" anchor="t">
            <a:spAutoFit/>
          </a:bodyPr>
          <a:lstStyle/>
          <a:p>
            <a:pPr indent="0" algn="l" fontAlgn="auto">
              <a:lnSpc>
                <a:spcPct val="125000"/>
              </a:lnSpc>
            </a:pPr>
            <a:r>
              <a:rPr lang="en-US" sz="2400" b="1">
                <a:latin typeface="等线" panose="02010600030101010101" charset="-122"/>
                <a:ea typeface="等线" panose="02010600030101010101" charset="-122"/>
                <a:cs typeface="等线" panose="02010600030101010101" charset="-122"/>
                <a:sym typeface="+mn-ea"/>
              </a:rPr>
              <a:t>约前2000年，克里特文明（印欧人）</a:t>
            </a:r>
            <a:endParaRPr lang="en-US" sz="2400" b="1">
              <a:latin typeface="等线" panose="02010600030101010101" charset="-122"/>
              <a:ea typeface="等线" panose="02010600030101010101" charset="-122"/>
              <a:cs typeface="等线" panose="02010600030101010101" charset="-122"/>
              <a:sym typeface="+mn-ea"/>
            </a:endParaRPr>
          </a:p>
          <a:p>
            <a:pPr indent="0" algn="l" fontAlgn="auto">
              <a:lnSpc>
                <a:spcPct val="125000"/>
              </a:lnSpc>
            </a:pPr>
            <a:r>
              <a:rPr lang="en-US" sz="2400" b="1">
                <a:latin typeface="等线" panose="02010600030101010101" charset="-122"/>
                <a:ea typeface="等线" panose="02010600030101010101" charset="-122"/>
                <a:cs typeface="等线" panose="02010600030101010101" charset="-122"/>
                <a:sym typeface="+mn-ea"/>
              </a:rPr>
              <a:t>前18世纪，《汉谟拉比法典》</a:t>
            </a:r>
            <a:endParaRPr lang="en-US" sz="2400" b="1">
              <a:latin typeface="等线" panose="02010600030101010101" charset="-122"/>
              <a:ea typeface="等线" panose="02010600030101010101" charset="-122"/>
              <a:cs typeface="等线" panose="02010600030101010101" charset="-122"/>
              <a:sym typeface="+mn-ea"/>
            </a:endParaRPr>
          </a:p>
          <a:p>
            <a:pPr indent="0" algn="l" fontAlgn="auto">
              <a:lnSpc>
                <a:spcPct val="125000"/>
              </a:lnSpc>
            </a:pPr>
            <a:r>
              <a:rPr lang="en-US" sz="2400" b="1">
                <a:latin typeface="等线" panose="02010600030101010101" charset="-122"/>
                <a:ea typeface="等线" panose="02010600030101010101" charset="-122"/>
                <a:cs typeface="等线" panose="02010600030101010101" charset="-122"/>
                <a:sym typeface="+mn-ea"/>
              </a:rPr>
              <a:t>前17世纪，赫梯帝国；迈锡尼文明；</a:t>
            </a:r>
            <a:endParaRPr lang="en-US" sz="2400" b="1">
              <a:latin typeface="等线" panose="02010600030101010101" charset="-122"/>
              <a:ea typeface="等线" panose="02010600030101010101" charset="-122"/>
              <a:cs typeface="等线" panose="02010600030101010101" charset="-122"/>
              <a:sym typeface="+mn-ea"/>
            </a:endParaRPr>
          </a:p>
          <a:p>
            <a:pPr indent="0" algn="l" fontAlgn="auto">
              <a:lnSpc>
                <a:spcPct val="125000"/>
              </a:lnSpc>
            </a:pPr>
            <a:r>
              <a:rPr lang="en-US" sz="2400" b="1">
                <a:latin typeface="等线" panose="02010600030101010101" charset="-122"/>
                <a:ea typeface="等线" panose="02010600030101010101" charset="-122"/>
                <a:cs typeface="等线" panose="02010600030101010101" charset="-122"/>
                <a:sym typeface="+mn-ea"/>
              </a:rPr>
              <a:t>前16世纪，埃及有较为完备借贷合约</a:t>
            </a:r>
            <a:endParaRPr lang="en-US" sz="2400" b="1">
              <a:latin typeface="等线" panose="02010600030101010101" charset="-122"/>
              <a:ea typeface="等线" panose="02010600030101010101" charset="-122"/>
              <a:cs typeface="等线" panose="02010600030101010101" charset="-122"/>
              <a:sym typeface="+mn-ea"/>
            </a:endParaRPr>
          </a:p>
          <a:p>
            <a:pPr indent="0" algn="l" fontAlgn="auto">
              <a:lnSpc>
                <a:spcPct val="125000"/>
              </a:lnSpc>
            </a:pPr>
            <a:r>
              <a:rPr lang="en-US" sz="2400" b="1">
                <a:latin typeface="等线" panose="02010600030101010101" charset="-122"/>
                <a:ea typeface="等线" panose="02010600030101010101" charset="-122"/>
                <a:cs typeface="等线" panose="02010600030101010101" charset="-122"/>
                <a:sym typeface="+mn-ea"/>
              </a:rPr>
              <a:t>约前1500年，印度雅利安人；玛雅文明兴起；</a:t>
            </a:r>
            <a:endParaRPr lang="en-US" sz="2400" b="1">
              <a:latin typeface="等线" panose="02010600030101010101" charset="-122"/>
              <a:ea typeface="等线" panose="02010600030101010101" charset="-122"/>
              <a:cs typeface="等线" panose="02010600030101010101" charset="-122"/>
              <a:sym typeface="+mn-ea"/>
            </a:endParaRPr>
          </a:p>
          <a:p>
            <a:pPr indent="0" algn="l" fontAlgn="auto">
              <a:lnSpc>
                <a:spcPct val="125000"/>
              </a:lnSpc>
            </a:pPr>
            <a:r>
              <a:rPr lang="en-US" sz="2400" b="1">
                <a:latin typeface="等线" panose="02010600030101010101" charset="-122"/>
                <a:ea typeface="等线" panose="02010600030101010101" charset="-122"/>
                <a:cs typeface="等线" panose="02010600030101010101" charset="-122"/>
                <a:sym typeface="+mn-ea"/>
              </a:rPr>
              <a:t>前15世纪，小亚细亚赫梯人使用铁器</a:t>
            </a:r>
            <a:endParaRPr lang="en-US" sz="2400" b="1">
              <a:latin typeface="等线" panose="02010600030101010101" charset="-122"/>
              <a:ea typeface="等线" panose="02010600030101010101" charset="-122"/>
              <a:cs typeface="等线" panose="02010600030101010101" charset="-122"/>
              <a:sym typeface="+mn-ea"/>
            </a:endParaRPr>
          </a:p>
          <a:p>
            <a:pPr indent="0" algn="l" fontAlgn="auto">
              <a:lnSpc>
                <a:spcPct val="125000"/>
              </a:lnSpc>
            </a:pPr>
            <a:r>
              <a:rPr lang="en-US" sz="2400" b="1">
                <a:latin typeface="等线" panose="02010600030101010101" charset="-122"/>
                <a:ea typeface="等线" panose="02010600030101010101" charset="-122"/>
                <a:cs typeface="等线" panose="02010600030101010101" charset="-122"/>
                <a:sym typeface="+mn-ea"/>
              </a:rPr>
              <a:t>前14-12世纪，西亚地区广泛使用铁器</a:t>
            </a:r>
            <a:endParaRPr lang="en-US" sz="2400" b="1">
              <a:latin typeface="等线" panose="02010600030101010101" charset="-122"/>
              <a:ea typeface="等线" panose="02010600030101010101" charset="-122"/>
              <a:cs typeface="等线" panose="02010600030101010101" charset="-122"/>
              <a:sym typeface="+mn-ea"/>
            </a:endParaRPr>
          </a:p>
        </p:txBody>
      </p:sp>
      <p:sp>
        <p:nvSpPr>
          <p:cNvPr id="7" name="文本框 6"/>
          <p:cNvSpPr txBox="1"/>
          <p:nvPr/>
        </p:nvSpPr>
        <p:spPr>
          <a:xfrm>
            <a:off x="0" y="6354445"/>
            <a:ext cx="12192000" cy="503555"/>
          </a:xfrm>
          <a:prstGeom prst="rect">
            <a:avLst/>
          </a:prstGeom>
          <a:solidFill>
            <a:sysClr val="windowText" lastClr="000000"/>
          </a:solidFill>
        </p:spPr>
        <p:txBody>
          <a:bodyPr wrap="square" rtlCol="0">
            <a:noAutofit/>
          </a:bodyPr>
          <a:lstStyle/>
          <a:p>
            <a:r>
              <a:rPr lang="en-US" altLang="zh-CN">
                <a:solidFill>
                  <a:schemeClr val="bg1"/>
                </a:solidFill>
              </a:rPr>
              <a:t>                                                           </a:t>
            </a:r>
            <a:r>
              <a:rPr lang="zh-CN" sz="2400">
                <a:solidFill>
                  <a:schemeClr val="bg1"/>
                </a:solidFill>
              </a:rPr>
              <a:t>发展</a:t>
            </a:r>
            <a:r>
              <a:rPr lang="zh-CN" altLang="en-US" sz="2400">
                <a:solidFill>
                  <a:schemeClr val="bg1"/>
                </a:solidFill>
              </a:rPr>
              <a:t>看</a:t>
            </a:r>
            <a:r>
              <a:rPr lang="en-US" altLang="zh-CN" sz="2400">
                <a:solidFill>
                  <a:schemeClr val="bg1"/>
                </a:solidFill>
              </a:rPr>
              <a:t>——</a:t>
            </a:r>
            <a:r>
              <a:rPr lang="zh-CN" altLang="en-US" sz="2400">
                <a:solidFill>
                  <a:schemeClr val="bg1"/>
                </a:solidFill>
              </a:rPr>
              <a:t>人类早期国家初步形成的史实</a:t>
            </a:r>
            <a:endParaRPr lang="zh-CN" altLang="en-US" sz="2400">
              <a:solidFill>
                <a:schemeClr val="bg1"/>
              </a:solidFill>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文本框 5"/>
          <p:cNvSpPr txBox="1"/>
          <p:nvPr/>
        </p:nvSpPr>
        <p:spPr>
          <a:xfrm>
            <a:off x="1649730" y="1860550"/>
            <a:ext cx="9213850" cy="1783715"/>
          </a:xfrm>
          <a:prstGeom prst="rect">
            <a:avLst/>
          </a:prstGeom>
          <a:noFill/>
        </p:spPr>
        <p:txBody>
          <a:bodyPr wrap="square" rtlCol="0" anchor="t">
            <a:spAutoFit/>
          </a:bodyPr>
          <a:lstStyle/>
          <a:p>
            <a:pPr indent="0" algn="l" fontAlgn="auto">
              <a:lnSpc>
                <a:spcPct val="125000"/>
              </a:lnSpc>
              <a:buClr>
                <a:srgbClr val="C00000"/>
              </a:buClr>
              <a:buFont typeface="Wingdings" panose="05000000000000000000" charset="0"/>
              <a:buNone/>
            </a:pPr>
            <a:r>
              <a:rPr lang="en-US" altLang="zh-CN" sz="3600" b="1">
                <a:solidFill>
                  <a:srgbClr val="FF0000"/>
                </a:solidFill>
                <a:latin typeface="黑体" panose="02010609060101010101" charset="-122"/>
                <a:ea typeface="黑体" panose="02010609060101010101" charset="-122"/>
                <a:cs typeface="黑体" panose="02010609060101010101" charset="-122"/>
                <a:sym typeface="+mn-ea"/>
              </a:rPr>
              <a:t>            </a:t>
            </a:r>
            <a:r>
              <a:rPr lang="zh-CN" altLang="en-US" sz="4400" b="1">
                <a:solidFill>
                  <a:schemeClr val="accent2">
                    <a:lumMod val="75000"/>
                  </a:schemeClr>
                </a:solidFill>
                <a:latin typeface="黑体" panose="02010609060101010101" charset="-122"/>
                <a:ea typeface="黑体" panose="02010609060101010101" charset="-122"/>
                <a:cs typeface="黑体" panose="02010609060101010101" charset="-122"/>
                <a:sym typeface="+mn-ea"/>
              </a:rPr>
              <a:t>轴心时代</a:t>
            </a:r>
            <a:endParaRPr lang="zh-CN" altLang="en-US" sz="4400" b="1">
              <a:solidFill>
                <a:schemeClr val="accent2">
                  <a:lumMod val="75000"/>
                </a:schemeClr>
              </a:solidFill>
              <a:latin typeface="黑体" panose="02010609060101010101" charset="-122"/>
              <a:ea typeface="黑体" panose="02010609060101010101" charset="-122"/>
              <a:cs typeface="黑体" panose="02010609060101010101" charset="-122"/>
              <a:sym typeface="+mn-ea"/>
            </a:endParaRPr>
          </a:p>
          <a:p>
            <a:pPr indent="0" algn="l" fontAlgn="auto">
              <a:lnSpc>
                <a:spcPct val="125000"/>
              </a:lnSpc>
              <a:buClr>
                <a:srgbClr val="C00000"/>
              </a:buClr>
              <a:buFont typeface="Wingdings" panose="05000000000000000000" charset="0"/>
              <a:buNone/>
            </a:pPr>
            <a:r>
              <a:rPr lang="en-US" altLang="zh-CN" sz="4400" b="1">
                <a:solidFill>
                  <a:srgbClr val="FF0000"/>
                </a:solidFill>
                <a:latin typeface="黑体" panose="02010609060101010101" charset="-122"/>
                <a:ea typeface="黑体" panose="02010609060101010101" charset="-122"/>
                <a:cs typeface="黑体" panose="02010609060101010101" charset="-122"/>
                <a:sym typeface="+mn-ea"/>
              </a:rPr>
              <a:t> </a:t>
            </a:r>
            <a:r>
              <a:rPr lang="zh-CN" altLang="en-US" sz="4400" b="1">
                <a:solidFill>
                  <a:srgbClr val="FF0000"/>
                </a:solidFill>
                <a:latin typeface="黑体" panose="02010609060101010101" charset="-122"/>
                <a:ea typeface="黑体" panose="02010609060101010101" charset="-122"/>
                <a:cs typeface="黑体" panose="02010609060101010101" charset="-122"/>
                <a:sym typeface="+mn-ea"/>
              </a:rPr>
              <a:t>——</a:t>
            </a:r>
            <a:r>
              <a:rPr lang="zh-CN" sz="4400" b="1">
                <a:solidFill>
                  <a:srgbClr val="FF0000"/>
                </a:solidFill>
                <a:latin typeface="黑体" panose="02010609060101010101" charset="-122"/>
                <a:ea typeface="黑体" panose="02010609060101010101" charset="-122"/>
                <a:cs typeface="黑体" panose="02010609060101010101" charset="-122"/>
                <a:sym typeface="+mn-ea"/>
              </a:rPr>
              <a:t>社会转型时期的中西对比</a:t>
            </a:r>
            <a:r>
              <a:rPr lang="en-US" altLang="zh-CN" sz="4400" b="1">
                <a:solidFill>
                  <a:srgbClr val="FF0000"/>
                </a:solidFill>
                <a:latin typeface="黑体" panose="02010609060101010101" charset="-122"/>
                <a:ea typeface="黑体" panose="02010609060101010101" charset="-122"/>
                <a:cs typeface="黑体" panose="02010609060101010101" charset="-122"/>
                <a:sym typeface="+mn-ea"/>
              </a:rPr>
              <a:t> </a:t>
            </a:r>
            <a:endParaRPr lang="en-US" altLang="zh-CN" sz="4400" b="1">
              <a:solidFill>
                <a:srgbClr val="FF0000"/>
              </a:solidFill>
              <a:latin typeface="黑体" panose="02010609060101010101" charset="-122"/>
              <a:ea typeface="黑体" panose="02010609060101010101" charset="-122"/>
              <a:cs typeface="黑体" panose="02010609060101010101" charset="-122"/>
              <a:sym typeface="+mn-ea"/>
            </a:endParaRPr>
          </a:p>
        </p:txBody>
      </p:sp>
      <p:pic>
        <p:nvPicPr>
          <p:cNvPr id="13315" name="图片 8"/>
          <p:cNvPicPr>
            <a:picLocks noChangeAspect="1"/>
          </p:cNvPicPr>
          <p:nvPr>
            <p:custDataLst>
              <p:tags r:id="rId1"/>
            </p:custDataLst>
          </p:nvPr>
        </p:nvPicPr>
        <p:blipFill>
          <a:blip r:embed="rId2">
            <a:clrChange>
              <a:clrFrom>
                <a:srgbClr val="FFFFFF"/>
              </a:clrFrom>
              <a:clrTo>
                <a:srgbClr val="FFFFFF">
                  <a:alpha val="0"/>
                </a:srgbClr>
              </a:clrTo>
            </a:clrChange>
            <a:biLevel thresh="50000"/>
          </a:blip>
          <a:stretch>
            <a:fillRect/>
          </a:stretch>
        </p:blipFill>
        <p:spPr>
          <a:xfrm>
            <a:off x="1172528" y="681673"/>
            <a:ext cx="1179512" cy="1178772"/>
          </a:xfrm>
          <a:prstGeom prst="rect">
            <a:avLst/>
          </a:prstGeom>
          <a:noFill/>
          <a:ln w="9525">
            <a:noFill/>
          </a:ln>
        </p:spPr>
      </p:pic>
      <p:sp>
        <p:nvSpPr>
          <p:cNvPr id="10" name="文本框 9"/>
          <p:cNvSpPr txBox="1"/>
          <p:nvPr>
            <p:custDataLst>
              <p:tags r:id="rId3"/>
            </p:custDataLst>
          </p:nvPr>
        </p:nvSpPr>
        <p:spPr>
          <a:xfrm>
            <a:off x="1460846" y="899172"/>
            <a:ext cx="602876" cy="591820"/>
          </a:xfrm>
          <a:prstGeom prst="rect">
            <a:avLst/>
          </a:prstGeom>
          <a:noFill/>
        </p:spPr>
        <p:txBody>
          <a:bodyPr wrap="square" rtlCol="0">
            <a:spAutoFit/>
          </a:bodyPr>
          <a:lstStyle/>
          <a:p>
            <a:pPr algn="ctr" fontAlgn="auto">
              <a:lnSpc>
                <a:spcPct val="90000"/>
              </a:lnSpc>
            </a:pPr>
            <a:r>
              <a:rPr lang="zh-CN" altLang="en-US" sz="3615" b="1" noProof="1">
                <a:solidFill>
                  <a:srgbClr val="FF0000"/>
                </a:solidFill>
                <a:latin typeface="微软雅黑" panose="020B0503020204020204" charset="-122"/>
                <a:ea typeface="微软雅黑" panose="020B0503020204020204" charset="-122"/>
                <a:cs typeface="微软雅黑" panose="020B0503020204020204" charset="-122"/>
              </a:rPr>
              <a:t>叁</a:t>
            </a:r>
            <a:endParaRPr lang="zh-CN" altLang="en-US" sz="3615" b="1" noProof="1">
              <a:solidFill>
                <a:srgbClr val="FF0000"/>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wm#"/>
  <p:tag name="KSO_WM_TEMPLATE_CATEGORY" val="custom"/>
  <p:tag name="KSO_WM_TEMPLATE_INDEX" val="20205176"/>
</p:tagLst>
</file>

<file path=ppt/tags/tag16.xml><?xml version="1.0" encoding="utf-8"?>
<p:tagLst xmlns:p="http://schemas.openxmlformats.org/presentationml/2006/main">
  <p:tag name="KSO_WM_DIAGRAM_VIRTUALLY_FRAME" val="{&quot;height&quot;:381.37496062992125,&quot;left&quot;:322.37503937007875,&quot;top&quot;:96.37503937007874,&quot;width&quot;:348.25000000000006}"/>
</p:tagLst>
</file>

<file path=ppt/tags/tag17.xml><?xml version="1.0" encoding="utf-8"?>
<p:tagLst xmlns:p="http://schemas.openxmlformats.org/presentationml/2006/main">
  <p:tag name="KSO_WM_DIAGRAM_VIRTUALLY_FRAME" val="{&quot;height&quot;:381.37496062992125,&quot;left&quot;:322.37503937007875,&quot;top&quot;:96.37503937007874,&quot;width&quot;:348.25000000000006}"/>
</p:tagLst>
</file>

<file path=ppt/tags/tag18.xml><?xml version="1.0" encoding="utf-8"?>
<p:tagLst xmlns:p="http://schemas.openxmlformats.org/presentationml/2006/main">
  <p:tag name="TABLE_ENDDRAG_ORIGIN_RECT" val="899*391"/>
  <p:tag name="TABLE_ENDDRAG_RECT" val="46*41*899*391"/>
</p:tagLst>
</file>

<file path=ppt/tags/tag19.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20.xml><?xml version="1.0" encoding="utf-8"?>
<p:tagLst xmlns:p="http://schemas.openxmlformats.org/presentationml/2006/main">
  <p:tag name="TABLE_ENDDRAG_ORIGIN_RECT" val="497*383"/>
  <p:tag name="TABLE_ENDDRAG_RECT" val="23*94*497*383"/>
</p:tagLst>
</file>

<file path=ppt/tags/tag21.xml><?xml version="1.0" encoding="utf-8"?>
<p:tagLst xmlns:p="http://schemas.openxmlformats.org/presentationml/2006/main">
  <p:tag name="TABLE_ENDDRAG_ORIGIN_RECT" val="379*383"/>
  <p:tag name="TABLE_ENDDRAG_RECT" val="552*94*379*383"/>
</p:tagLst>
</file>

<file path=ppt/tags/tag22.xml><?xml version="1.0" encoding="utf-8"?>
<p:tagLst xmlns:p="http://schemas.openxmlformats.org/presentationml/2006/main">
  <p:tag name="KSO_WM_BEAUTIFY_FLAG" val="#wm#"/>
  <p:tag name="KSO_WM_TEMPLATE_CATEGORY" val="custom"/>
  <p:tag name="KSO_WM_TEMPLATE_INDEX" val="20205081"/>
</p:tagLst>
</file>

<file path=ppt/tags/tag23.xml><?xml version="1.0" encoding="utf-8"?>
<p:tagLst xmlns:p="http://schemas.openxmlformats.org/presentationml/2006/main">
  <p:tag name="KSO_WM_DIAGRAM_VIRTUALLY_FRAME" val="{&quot;height&quot;:381.37496062992125,&quot;left&quot;:322.37503937007875,&quot;top&quot;:96.37503937007874,&quot;width&quot;:348.25000000000006}"/>
</p:tagLst>
</file>

<file path=ppt/tags/tag24.xml><?xml version="1.0" encoding="utf-8"?>
<p:tagLst xmlns:p="http://schemas.openxmlformats.org/presentationml/2006/main">
  <p:tag name="KSO_WM_DIAGRAM_VIRTUALLY_FRAME" val="{&quot;height&quot;:381.37496062992125,&quot;left&quot;:322.37503937007875,&quot;top&quot;:96.37503937007874,&quot;width&quot;:348.25000000000006}"/>
</p:tagLst>
</file>

<file path=ppt/tags/tag25.xml><?xml version="1.0" encoding="utf-8"?>
<p:tagLst xmlns:p="http://schemas.openxmlformats.org/presentationml/2006/main">
  <p:tag name="TABLE_ENDDRAG_ORIGIN_RECT" val="935*460"/>
  <p:tag name="TABLE_ENDDRAG_RECT" val="8*22*935*460"/>
</p:tagLst>
</file>

<file path=ppt/tags/tag26.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7.xml><?xml version="1.0" encoding="utf-8"?>
<p:tagLst xmlns:p="http://schemas.openxmlformats.org/presentationml/2006/main">
  <p:tag name="KSO_WM_DIAGRAM_VIRTUALLY_FRAME" val="{&quot;height&quot;:381.37496062992125,&quot;left&quot;:322.37503937007875,&quot;top&quot;:96.37503937007874,&quot;width&quot;:348.25000000000006}"/>
</p:tagLst>
</file>

<file path=ppt/tags/tag28.xml><?xml version="1.0" encoding="utf-8"?>
<p:tagLst xmlns:p="http://schemas.openxmlformats.org/presentationml/2006/main">
  <p:tag name="KSO_WM_DIAGRAM_VIRTUALLY_FRAME" val="{&quot;height&quot;:381.37496062992125,&quot;left&quot;:322.37503937007875,&quot;top&quot;:96.37503937007874,&quot;width&quot;:348.25000000000006}"/>
</p:tagLst>
</file>

<file path=ppt/tags/tag29.xml><?xml version="1.0" encoding="utf-8"?>
<p:tagLst xmlns:p="http://schemas.openxmlformats.org/presentationml/2006/main">
  <p:tag name="TABLE_ENDDRAG_ORIGIN_RECT" val="935*460"/>
  <p:tag name="TABLE_ENDDRAG_RECT" val="8*22*935*460"/>
</p:tagLst>
</file>

<file path=ppt/tags/tag3.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30.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1.xml><?xml version="1.0" encoding="utf-8"?>
<p:tagLst xmlns:p="http://schemas.openxmlformats.org/presentationml/2006/main">
  <p:tag name="KSO_WM_UNIT_TABLE_BEAUTIFY" val="smartTable{6be81356-b2f7-4ebe-9261-1bd700fbd65b}"/>
  <p:tag name="TABLE_ENDDRAG_ORIGIN_RECT" val="887*463"/>
  <p:tag name="TABLE_ENDDRAG_RECT" val="38*35*887*463"/>
</p:tagLst>
</file>

<file path=ppt/tags/tag32.xml><?xml version="1.0" encoding="utf-8"?>
<p:tagLst xmlns:p="http://schemas.openxmlformats.org/presentationml/2006/main">
  <p:tag name="KSO_WM_BEAUTIFY_FLAG" val="#wm#"/>
  <p:tag name="KSO_WM_TEMPLATE_CATEGORY" val="custom"/>
  <p:tag name="KSO_WM_TEMPLATE_INDEX" val="20205081"/>
</p:tagLst>
</file>

<file path=ppt/tags/tag33.xml><?xml version="1.0" encoding="utf-8"?>
<p:tagLst xmlns:p="http://schemas.openxmlformats.org/presentationml/2006/main">
  <p:tag name="KSO_WM_DIAGRAM_VIRTUALLY_FRAME" val="{&quot;height&quot;:381.37496062992125,&quot;left&quot;:322.37503937007875,&quot;top&quot;:96.37503937007874,&quot;width&quot;:348.25000000000006}"/>
</p:tagLst>
</file>

<file path=ppt/tags/tag34.xml><?xml version="1.0" encoding="utf-8"?>
<p:tagLst xmlns:p="http://schemas.openxmlformats.org/presentationml/2006/main">
  <p:tag name="KSO_WM_DIAGRAM_VIRTUALLY_FRAME" val="{&quot;height&quot;:381.37496062992125,&quot;left&quot;:322.37503937007875,&quot;top&quot;:96.37503937007874,&quot;width&quot;:348.25000000000006}"/>
</p:tagLst>
</file>

<file path=ppt/tags/tag35.xml><?xml version="1.0" encoding="utf-8"?>
<p:tagLst xmlns:p="http://schemas.openxmlformats.org/presentationml/2006/main">
  <p:tag name="TABLE_ENDDRAG_ORIGIN_RECT" val="935*460"/>
  <p:tag name="TABLE_ENDDRAG_RECT" val="8*22*935*460"/>
</p:tagLst>
</file>

<file path=ppt/tags/tag36.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7.xml><?xml version="1.0" encoding="utf-8"?>
<p:tagLst xmlns:p="http://schemas.openxmlformats.org/presentationml/2006/main">
  <p:tag name="TABLE_ENDDRAG_ORIGIN_RECT" val="935*460"/>
  <p:tag name="TABLE_ENDDRAG_RECT" val="8*22*935*460"/>
</p:tagLst>
</file>

<file path=ppt/tags/tag38.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39.xml><?xml version="1.0" encoding="utf-8"?>
<p:tagLst xmlns:p="http://schemas.openxmlformats.org/presentationml/2006/main">
  <p:tag name="TABLE_ENDDRAG_ORIGIN_RECT" val="935*460"/>
  <p:tag name="TABLE_ENDDRAG_RECT" val="8*22*935*460"/>
</p:tagLst>
</file>

<file path=ppt/tags/tag4.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40.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41.xml><?xml version="1.0" encoding="utf-8"?>
<p:tagLst xmlns:p="http://schemas.openxmlformats.org/presentationml/2006/main">
  <p:tag name="TABLE_ENDDRAG_ORIGIN_RECT" val="935*460"/>
  <p:tag name="TABLE_ENDDRAG_RECT" val="8*22*935*460"/>
</p:tagLst>
</file>

<file path=ppt/tags/tag42.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43.xml><?xml version="1.0" encoding="utf-8"?>
<p:tagLst xmlns:p="http://schemas.openxmlformats.org/presentationml/2006/main">
  <p:tag name="KSO_WM_BEAUTIFY_FLAG" val="#wm#"/>
  <p:tag name="KSO_WM_TEMPLATE_CATEGORY" val="custom"/>
  <p:tag name="KSO_WM_TEMPLATE_INDEX" val="20205081"/>
</p:tagLst>
</file>

<file path=ppt/tags/tag44.xml><?xml version="1.0" encoding="utf-8"?>
<p:tagLst xmlns:p="http://schemas.openxmlformats.org/presentationml/2006/main">
  <p:tag name="TABLE_ENDDRAG_ORIGIN_RECT" val="479*345"/>
  <p:tag name="TABLE_ENDDRAG_RECT" val="18*100*479*345"/>
</p:tagLst>
</file>

<file path=ppt/tags/tag45.xml><?xml version="1.0" encoding="utf-8"?>
<p:tagLst xmlns:p="http://schemas.openxmlformats.org/presentationml/2006/main">
  <p:tag name="KSO_WM_BEAUTIFY_FLAG" val="#wm#"/>
  <p:tag name="KSO_WM_TEMPLATE_CATEGORY" val="custom"/>
  <p:tag name="KSO_WM_TEMPLATE_INDEX" val="20205081"/>
</p:tagLst>
</file>

<file path=ppt/tags/tag46.xml><?xml version="1.0" encoding="utf-8"?>
<p:tagLst xmlns:p="http://schemas.openxmlformats.org/presentationml/2006/main">
  <p:tag name="KSO_WM_DIAGRAM_VIRTUALLY_FRAME" val="{&quot;height&quot;:381.37496062992125,&quot;left&quot;:322.37503937007875,&quot;top&quot;:96.37503937007874,&quot;width&quot;:348.25000000000006}"/>
</p:tagLst>
</file>

<file path=ppt/tags/tag47.xml><?xml version="1.0" encoding="utf-8"?>
<p:tagLst xmlns:p="http://schemas.openxmlformats.org/presentationml/2006/main">
  <p:tag name="KSO_WM_DIAGRAM_VIRTUALLY_FRAME" val="{&quot;height&quot;:381.37496062992125,&quot;left&quot;:322.37503937007875,&quot;top&quot;:96.37503937007874,&quot;width&quot;:348.25000000000006}"/>
</p:tagLst>
</file>

<file path=ppt/tags/tag48.xml><?xml version="1.0" encoding="utf-8"?>
<p:tagLst xmlns:p="http://schemas.openxmlformats.org/presentationml/2006/main">
  <p:tag name="TABLE_ENDDRAG_ORIGIN_RECT" val="935*460"/>
  <p:tag name="TABLE_ENDDRAG_RECT" val="8*22*935*460"/>
</p:tagLst>
</file>

<file path=ppt/tags/tag49.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5.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wm#"/>
  <p:tag name="KSO_WM_TEMPLATE_CATEGORY" val="custom"/>
  <p:tag name="KSO_WM_TEMPLATE_INDEX" val="20205081"/>
</p:tagLst>
</file>

<file path=ppt/tags/tag52.xml><?xml version="1.0" encoding="utf-8"?>
<p:tagLst xmlns:p="http://schemas.openxmlformats.org/presentationml/2006/main">
  <p:tag name="KSO_WM_BEAUTIFY_FLAG" val="#wm#"/>
  <p:tag name="KSO_WM_TEMPLATE_CATEGORY" val="custom"/>
  <p:tag name="KSO_WM_TEMPLATE_INDEX" val="20205081"/>
</p:tagLst>
</file>

<file path=ppt/tags/tag53.xml><?xml version="1.0" encoding="utf-8"?>
<p:tagLst xmlns:p="http://schemas.openxmlformats.org/presentationml/2006/main">
  <p:tag name="TABLE_ENDDRAG_ORIGIN_RECT" val="935*460"/>
  <p:tag name="TABLE_ENDDRAG_RECT" val="8*22*935*460"/>
</p:tagLst>
</file>

<file path=ppt/tags/tag54.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55.xml><?xml version="1.0" encoding="utf-8"?>
<p:tagLst xmlns:p="http://schemas.openxmlformats.org/presentationml/2006/main">
  <p:tag name="TABLE_ENDDRAG_ORIGIN_RECT" val="850*420"/>
  <p:tag name="TABLE_ENDDRAG_RECT" val="66*39*850*420"/>
</p:tagLst>
</file>

<file path=ppt/tags/tag56.xml><?xml version="1.0" encoding="utf-8"?>
<p:tagLst xmlns:p="http://schemas.openxmlformats.org/presentationml/2006/main">
  <p:tag name="KSO_WM_BEAUTIFY_FLAG" val="#wm#"/>
  <p:tag name="KSO_WM_TEMPLATE_CATEGORY" val="custom"/>
  <p:tag name="KSO_WM_TEMPLATE_INDEX" val="20205081"/>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TABLE_ENDDRAG_ORIGIN_RECT" val="448*369"/>
  <p:tag name="TABLE_ENDDRAG_RECT" val="14*95*448*369"/>
</p:tagLst>
</file>

<file path=ppt/tags/tag6.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60.xml><?xml version="1.0" encoding="utf-8"?>
<p:tagLst xmlns:p="http://schemas.openxmlformats.org/presentationml/2006/main">
  <p:tag name="KSO_WM_BEAUTIFY_FLAG" val="#wm#"/>
  <p:tag name="KSO_WM_TEMPLATE_CATEGORY" val="custom"/>
  <p:tag name="KSO_WM_TEMPLATE_INDEX" val="20205081"/>
</p:tagLst>
</file>

<file path=ppt/tags/tag61.xml><?xml version="1.0" encoding="utf-8"?>
<p:tagLst xmlns:p="http://schemas.openxmlformats.org/presentationml/2006/main">
  <p:tag name="KSO_WM_DIAGRAM_VIRTUALLY_FRAME" val="{&quot;height&quot;:381.37496062992125,&quot;left&quot;:322.37503937007875,&quot;top&quot;:96.37503937007874,&quot;width&quot;:348.25000000000006}"/>
</p:tagLst>
</file>

<file path=ppt/tags/tag62.xml><?xml version="1.0" encoding="utf-8"?>
<p:tagLst xmlns:p="http://schemas.openxmlformats.org/presentationml/2006/main">
  <p:tag name="KSO_WM_DIAGRAM_VIRTUALLY_FRAME" val="{&quot;height&quot;:381.37496062992125,&quot;left&quot;:322.37503937007875,&quot;top&quot;:96.37503937007874,&quot;width&quot;:348.25000000000006}"/>
</p:tagLst>
</file>

<file path=ppt/tags/tag63.xml><?xml version="1.0" encoding="utf-8"?>
<p:tagLst xmlns:p="http://schemas.openxmlformats.org/presentationml/2006/main">
  <p:tag name="TABLE_ENDDRAG_ORIGIN_RECT" val="935*460"/>
  <p:tag name="TABLE_ENDDRAG_RECT" val="8*22*935*460"/>
</p:tagLst>
</file>

<file path=ppt/tags/tag64.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5.xml><?xml version="1.0" encoding="utf-8"?>
<p:tagLst xmlns:p="http://schemas.openxmlformats.org/presentationml/2006/main">
  <p:tag name="KSO_WM_BEAUTIFY_FLAG" val="#wm#"/>
  <p:tag name="KSO_WM_TEMPLATE_CATEGORY" val="custom"/>
  <p:tag name="KSO_WM_TEMPLATE_INDEX" val="20205081"/>
</p:tagLst>
</file>

<file path=ppt/tags/tag66.xml><?xml version="1.0" encoding="utf-8"?>
<p:tagLst xmlns:p="http://schemas.openxmlformats.org/presentationml/2006/main">
  <p:tag name="TABLE_ENDDRAG_ORIGIN_RECT" val="935*460"/>
  <p:tag name="TABLE_ENDDRAG_RECT" val="8*22*935*460"/>
</p:tagLst>
</file>

<file path=ppt/tags/tag67.xml><?xml version="1.0" encoding="utf-8"?>
<p:tagLst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8.xml><?xml version="1.0" encoding="utf-8"?>
<p:tagLst xmlns:p="http://schemas.openxmlformats.org/presentationml/2006/main">
  <p:tag name="KSO_WM_BEAUTIFY_FLAG" val="#wm#"/>
  <p:tag name="KSO_WM_TEMPLATE_CATEGORY" val="custom"/>
  <p:tag name="KSO_WM_TEMPLATE_INDEX" val="20205081"/>
</p:tagLst>
</file>

<file path=ppt/tags/tag69.xml><?xml version="1.0" encoding="utf-8"?>
<p:tagLst xmlns:p="http://schemas.openxmlformats.org/presentationml/2006/main">
  <p:tag name="KSO_WM_BEAUTIFY_FLAG" val="#wm#"/>
  <p:tag name="KSO_WM_TEMPLATE_CATEGORY" val="custom"/>
  <p:tag name="KSO_WM_TEMPLATE_INDEX" val="20205081"/>
</p:tagLst>
</file>

<file path=ppt/tags/tag7.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70.xml><?xml version="1.0" encoding="utf-8"?>
<p:tagLst xmlns:p="http://schemas.openxmlformats.org/presentationml/2006/main">
  <p:tag name="TABLE_ENDDRAG_ORIGIN_RECT" val="832*312"/>
  <p:tag name="TABLE_ENDDRAG_RECT" val="51*78*832*312"/>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wm#"/>
  <p:tag name="KSO_WM_TEMPLATE_CATEGORY" val="custom"/>
  <p:tag name="KSO_WM_TEMPLATE_INDEX" val="20205081"/>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wm#"/>
  <p:tag name="KSO_WM_TEMPLATE_CATEGORY" val="custom"/>
  <p:tag name="KSO_WM_TEMPLATE_INDEX" val="20205081"/>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wm#"/>
  <p:tag name="KSO_WM_TEMPLATE_CATEGORY" val="custom"/>
  <p:tag name="KSO_WM_TEMPLATE_INDEX" val="20205081"/>
</p:tagLst>
</file>

<file path=ppt/tags/tag78.xml><?xml version="1.0" encoding="utf-8"?>
<p:tagLst xmlns:p="http://schemas.openxmlformats.org/presentationml/2006/main">
  <p:tag name="AS_OS" val="Unix 3.10 unknown"/>
  <p:tag name="AS_RELEASE_DATE" val="2023.03.31"/>
  <p:tag name="AS_TITLE" val="Aspose.Slides for Java"/>
  <p:tag name="AS_VERSION" val="23.3"/>
  <p:tag name="COMMONDATA" val="eyJoZGlkIjoiMDVlMjVkODRjMzU4ZjA0MGVlMzY1M2U2MGZmNzdlN2UifQ=="/>
  <p:tag name="KSO_WPP_MARK_KEY" val="d452d0b1-cb83-40d3-9a66-28dce2fe951e"/>
</p:tagLst>
</file>

<file path=ppt/tags/tag8.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9.xml><?xml version="1.0" encoding="utf-8"?>
<p:tagLst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微软雅黑"/>
        <a:cs typeface="Arial"/>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微软雅黑"/>
        <a:cs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11247</Words>
  <Application>WPS 演示</Application>
  <PresentationFormat/>
  <Paragraphs>774</Paragraphs>
  <Slides>35</Slides>
  <Notes>0</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35</vt:i4>
      </vt:variant>
    </vt:vector>
  </HeadingPairs>
  <TitlesOfParts>
    <vt:vector size="53" baseType="lpstr">
      <vt:lpstr>Arial</vt:lpstr>
      <vt:lpstr>宋体</vt:lpstr>
      <vt:lpstr>Wingdings</vt:lpstr>
      <vt:lpstr>微软雅黑</vt:lpstr>
      <vt:lpstr>汉仪颜楷简</vt:lpstr>
      <vt:lpstr>Wingdings</vt:lpstr>
      <vt:lpstr>黑体</vt:lpstr>
      <vt:lpstr>仿宋</vt:lpstr>
      <vt:lpstr>等线</vt:lpstr>
      <vt:lpstr>楷体_GB2312</vt:lpstr>
      <vt:lpstr>新宋体</vt:lpstr>
      <vt:lpstr>Arial Unicode MS</vt:lpstr>
      <vt:lpstr>Calibri</vt:lpstr>
      <vt:lpstr>Times New Roman</vt:lpstr>
      <vt:lpstr>华文行楷</vt:lpstr>
      <vt:lpstr>方正粗黑宋简体</vt:lpstr>
      <vt:lpstr>Office 主题</vt:lpstr>
      <vt:lpstr>2_Office 主题​​</vt:lpstr>
      <vt:lpstr>PowerPoint 演示文稿</vt:lpstr>
      <vt:lpstr>PowerPoint 演示文稿</vt:lpstr>
      <vt:lpstr>文明源起——人类早期文明中西对比</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时差</cp:lastModifiedBy>
  <cp:revision>2</cp:revision>
  <cp:lastPrinted>2025-03-09T23:06:00Z</cp:lastPrinted>
  <dcterms:created xsi:type="dcterms:W3CDTF">2025-03-09T23:06:00Z</dcterms:created>
  <dcterms:modified xsi:type="dcterms:W3CDTF">2025-03-12T07:53:14Z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B4D0DA440708473190044E75DA1BFE5B</vt:lpwstr>
  </property>
  <property fmtid="{D5CDD505-2E9C-101B-9397-08002B2CF9AE}" pid="7" name="KSOProductBuildVer">
    <vt:lpwstr>2052-11.1.0.12165</vt:lpwstr>
  </property>
</Properties>
</file>