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gif" ContentType="image/gif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sldIdLst>
    <p:sldId id="333" r:id="rId3"/>
    <p:sldId id="257" r:id="rId4"/>
    <p:sldId id="258" r:id="rId5"/>
    <p:sldId id="259" r:id="rId6"/>
    <p:sldId id="261" r:id="rId7"/>
    <p:sldId id="262" r:id="rId8"/>
    <p:sldId id="265" r:id="rId9"/>
    <p:sldId id="377" r:id="rId10"/>
    <p:sldId id="378" r:id="rId11"/>
    <p:sldId id="379" r:id="rId12"/>
    <p:sldId id="264" r:id="rId13"/>
    <p:sldId id="269" r:id="rId14"/>
    <p:sldId id="266" r:id="rId15"/>
    <p:sldId id="268" r:id="rId16"/>
    <p:sldId id="267" r:id="rId17"/>
    <p:sldId id="270" r:id="rId18"/>
    <p:sldId id="302" r:id="rId19"/>
    <p:sldId id="303" r:id="rId20"/>
    <p:sldId id="304" r:id="rId21"/>
    <p:sldId id="305" r:id="rId22"/>
    <p:sldId id="306" r:id="rId23"/>
    <p:sldId id="417" r:id="rId24"/>
    <p:sldId id="418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6" r:id="rId36"/>
    <p:sldId id="282" r:id="rId37"/>
    <p:sldId id="283" r:id="rId38"/>
    <p:sldId id="284" r:id="rId39"/>
    <p:sldId id="285" r:id="rId40"/>
    <p:sldId id="287" r:id="rId41"/>
    <p:sldId id="288" r:id="rId42"/>
    <p:sldId id="289" r:id="rId43"/>
    <p:sldId id="291" r:id="rId44"/>
    <p:sldId id="292" r:id="rId45"/>
    <p:sldId id="295" r:id="rId46"/>
    <p:sldId id="293" r:id="rId47"/>
    <p:sldId id="294" r:id="rId48"/>
    <p:sldId id="296" r:id="rId49"/>
    <p:sldId id="298" r:id="rId50"/>
  </p:sldIdLst>
  <p:sldSz cx="9144000" cy="6858000" type="screen4x3"/>
  <p:notesSz cx="6858000" cy="9144000"/>
  <p:custDataLst>
    <p:tags r:id="rId5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924" y="-102"/>
      </p:cViewPr>
      <p:guideLst>
        <p:guide orient="horz" pos="218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tags" Target="tags/tag3.xml" /><Relationship Id="rId52" Type="http://schemas.openxmlformats.org/officeDocument/2006/relationships/presProps" Target="presProps.xml" /><Relationship Id="rId53" Type="http://schemas.openxmlformats.org/officeDocument/2006/relationships/viewProps" Target="viewProps.xml" /><Relationship Id="rId54" Type="http://schemas.openxmlformats.org/officeDocument/2006/relationships/theme" Target="theme/theme1.xml" /><Relationship Id="rId55" Type="http://schemas.openxmlformats.org/officeDocument/2006/relationships/tableStyles" Target="tableStyles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4524" y="18288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image" Target="../media/image2.png" /><Relationship Id="rId13" Type="http://schemas.openxmlformats.org/officeDocument/2006/relationships/image" Target="file:///D:\qq&#25991;&#20214;\712321467\Image\C2C\Image2\%7b75232B38-A165-1FB7-499C-2E1C792CACB5%7d.png" TargetMode="External" /><Relationship Id="rId14" Type="http://schemas.openxmlformats.org/officeDocument/2006/relationships/image" Target="../media/image1.png" /><Relationship Id="rId15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1031" name="图片 1073743875" descr="学科网 zxxk.com" title="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9218" name="Group 2"/>
          <p:cNvGrpSpPr/>
          <p:nvPr/>
        </p:nvGrpSpPr>
        <p:grpSpPr>
          <a:xfrm>
            <a:off x="0" y="0"/>
            <a:ext cx="8872538" cy="6858000"/>
            <a:chExt cx="5589" cy="4320"/>
          </a:xfrm>
        </p:grpSpPr>
        <p:sp>
          <p:nvSpPr>
            <p:cNvPr id="3080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50000"/>
                </a:spcBef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50000"/>
                </a:spcBef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50000"/>
                </a:spcBef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50000"/>
                </a:spcBef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6000" b="1" i="1">
                  <a:solidFill>
                    <a:srgbClr val="609869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9220" name="Picture 4" descr="minispir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1" name="Line 5"/>
            <p:cNvSpPr/>
            <p:nvPr/>
          </p:nvSpPr>
          <p:spPr>
            <a:xfrm>
              <a:off x="640" y="1008"/>
              <a:ext cx="4880" cy="0"/>
            </a:xfrm>
            <a:prstGeom prst="line">
              <a:avLst/>
            </a:prstGeom>
            <a:ln w="31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9222" name="Rectangle 6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单击以编辑母版标题样式</a:t>
            </a:r>
            <a:endParaRPr lang="zh-CN" altLang="en-US"/>
          </a:p>
        </p:txBody>
      </p:sp>
      <p:sp>
        <p:nvSpPr>
          <p:cNvPr id="9223" name="Rectangle 7"/>
          <p:cNvSpPr>
            <a:spLocks noGrp="1"/>
          </p:cNvSpPr>
          <p:nvPr>
            <p:ph type="body" idx="1"/>
          </p:nvPr>
        </p:nvSpPr>
        <p:spPr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单击以编辑母版文本样式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spcBef>
                <a:spcPct val="50000"/>
              </a:spcBef>
              <a:defRPr sz="1400" b="0" i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42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spcBef>
                <a:spcPct val="50000"/>
              </a:spcBef>
              <a:defRPr sz="1400" b="0" i="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426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spcBef>
                <a:spcPct val="50000"/>
              </a:spcBef>
              <a:defRPr sz="1400" b="0" i="0"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31EE88-971F-4C31-859E-FC9E037332AD}" type="slidenum">
              <a:rPr kumimoji="1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/>
            </a:fld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24267" name="图片 1073743875" descr="学科网 zxxk.com" title=""/>
          <p:cNvPicPr>
            <a:picLocks noChangeAspect="1"/>
          </p:cNvPicPr>
          <p:nvPr/>
        </p:nvPicPr>
        <p:blipFill>
          <a:blip r:embed="rId14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9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0.pn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11.gif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1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1.gif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5.wmf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1.gif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1.gif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6.jpeg" /><Relationship Id="rId3" Type="http://schemas.openxmlformats.org/officeDocument/2006/relationships/tags" Target="../tags/tag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7.png" /><Relationship Id="rId3" Type="http://schemas.openxmlformats.org/officeDocument/2006/relationships/tags" Target="../tags/tag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3505200" y="381000"/>
            <a:ext cx="80524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</a:rPr>
              <a:t>课前成语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321945" y="1143000"/>
            <a:ext cx="8248015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1.</a:t>
            </a:r>
            <a:r>
              <a:rPr lang="zh-CN" altLang="en-US" sz="2400"/>
              <a:t>筚路蓝缕：出自《左转》</a:t>
            </a:r>
            <a:r>
              <a:rPr lang="en-US" altLang="zh-CN" sz="2400"/>
              <a:t>“</a:t>
            </a:r>
            <a:r>
              <a:rPr lang="zh-CN" altLang="en-US" sz="2400"/>
              <a:t>筚路蓝缕，以启山林</a:t>
            </a:r>
            <a:r>
              <a:rPr lang="en-US" altLang="zh-CN" sz="2400"/>
              <a:t>”</a:t>
            </a:r>
            <a:r>
              <a:rPr lang="zh-CN" altLang="en-US" sz="2400"/>
              <a:t>，意思是驾着柴车，穿着破旧的衣服去开启山林。</a:t>
            </a:r>
            <a:r>
              <a:rPr lang="zh-CN" altLang="en-US" sz="2400">
                <a:solidFill>
                  <a:srgbClr val="FF0000"/>
                </a:solidFill>
              </a:rPr>
              <a:t>形容创业的艰辛。近义词：栉风沐雨、风餐露宿、披荆斩棘等。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en-US" altLang="zh-CN" sz="2400"/>
              <a:t>2.</a:t>
            </a:r>
            <a:r>
              <a:rPr lang="zh-CN" altLang="en-US" sz="2400"/>
              <a:t>不解之缘：不能分开的缘分，指亲密的关系或身后的感情。</a:t>
            </a:r>
            <a:endParaRPr lang="zh-CN" altLang="en-US" sz="2400"/>
          </a:p>
          <a:p>
            <a:r>
              <a:rPr lang="zh-CN" altLang="en-US" sz="2400"/>
              <a:t>3</a:t>
            </a:r>
            <a:r>
              <a:rPr lang="en-US" altLang="zh-CN" sz="2400"/>
              <a:t>.</a:t>
            </a:r>
            <a:r>
              <a:rPr lang="zh-CN" altLang="en-US" sz="2400"/>
              <a:t> 弹冠相庆 ：弹冠，掸去帽子上的灰尘，准备做官。指一人当了官或升了官，同伙相互庆贺将有官可做。</a:t>
            </a:r>
            <a:r>
              <a:rPr lang="zh-CN" altLang="en-US" sz="2400">
                <a:solidFill>
                  <a:srgbClr val="FF0000"/>
                </a:solidFill>
              </a:rPr>
              <a:t>贬义。</a:t>
            </a:r>
            <a:r>
              <a:rPr lang="zh-CN" altLang="en-US" sz="2400"/>
              <a:t> </a:t>
            </a:r>
            <a:endParaRPr lang="zh-CN" altLang="en-US" sz="2400"/>
          </a:p>
          <a:p>
            <a:r>
              <a:rPr lang="en-US" altLang="zh-CN" sz="2400"/>
              <a:t>4.</a:t>
            </a:r>
            <a:r>
              <a:rPr lang="zh-CN" altLang="en-US" sz="2400"/>
              <a:t> 期期艾艾：期期艾艾指西汉人周昌口吃，讲起话来常重说"期期";三国魏的邓艾也口吃，多重复说"艾艾"。多用于形容人口吃，吐词重复，说话不流利。 </a:t>
            </a:r>
            <a:endParaRPr lang="zh-CN" altLang="en-US" sz="2400"/>
          </a:p>
          <a:p>
            <a:r>
              <a:rPr lang="en-US" altLang="zh-CN" sz="2400"/>
              <a:t>5.</a:t>
            </a:r>
            <a:r>
              <a:rPr lang="zh-CN" altLang="en-US" sz="2400"/>
              <a:t>无可厚非 ：不必作过严厉的批评。</a:t>
            </a:r>
            <a:r>
              <a:rPr lang="zh-CN" altLang="en-US" sz="2400">
                <a:solidFill>
                  <a:srgbClr val="FF0000"/>
                </a:solidFill>
              </a:rPr>
              <a:t>与“无可非议”程度不同。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en-US" altLang="zh-CN" sz="2400"/>
              <a:t>6.</a:t>
            </a:r>
            <a:r>
              <a:rPr lang="zh-CN" altLang="en-US" sz="2400"/>
              <a:t>若心孤诣 ：苦心，刻苦用心；孤诣，别人所达不到的境界。指煞费苦心地钻研，到了别人所达不到的至高境界。</a:t>
            </a:r>
            <a:endParaRPr lang="zh-CN" altLang="en-US" sz="2400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221488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内容占位符 2" title=""/>
          <p:cNvSpPr>
            <a:spLocks noGrp="1"/>
          </p:cNvSpPr>
          <p:nvPr>
            <p:ph idx="1"/>
          </p:nvPr>
        </p:nvSpPr>
        <p:spPr>
          <a:xfrm>
            <a:off x="990600" y="2890520"/>
            <a:ext cx="7772400" cy="305308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内容占位符 2" title=""/>
          <p:cNvSpPr>
            <a:spLocks noGrp="1"/>
          </p:cNvSpPr>
          <p:nvPr/>
        </p:nvSpPr>
        <p:spPr>
          <a:xfrm>
            <a:off x="990600" y="533400"/>
            <a:ext cx="7772400" cy="235648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400"/>
              <a:t>3.官职:以右为尊</a:t>
            </a:r>
            <a:r>
              <a:rPr lang="zh-CN" altLang="en-US" sz="2400"/>
              <a:t>；军队:以左为上；乘车:以左为尊(虛左以待)；兵车(主帅或者国君) :以中为尊。</a:t>
            </a:r>
            <a:r>
              <a:rPr lang="zh-CN" altLang="en-US" sz="2400">
                <a:solidFill>
                  <a:srgbClr val="FF0000"/>
                </a:solidFill>
              </a:rPr>
              <a:t>车骑上的位次是以左为尊的。</a:t>
            </a:r>
            <a:r>
              <a:rPr lang="zh-CN" altLang="en-US" sz="2400"/>
              <a:t>如《史记·信陵君列传》：“公子从车骑，虚左，自迎夷门侯生。”这里的“虚左”就是空出车骑左边的位置，以表示对人的尊敬。今成语有“虚左以待”，本意即如此。</a:t>
            </a:r>
            <a:endParaRPr lang="zh-CN" altLang="en-US" sz="2400"/>
          </a:p>
        </p:txBody>
      </p:sp>
      <p:pic>
        <p:nvPicPr>
          <p:cNvPr id="5" name="图片 4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65" y="2880995"/>
            <a:ext cx="7968615" cy="37331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2802" name="Text Box 2" title=""/>
          <p:cNvSpPr txBox="1">
            <a:spLocks noChangeArrowheads="1"/>
          </p:cNvSpPr>
          <p:nvPr/>
        </p:nvSpPr>
        <p:spPr bwMode="auto">
          <a:xfrm>
            <a:off x="900113" y="3157538"/>
            <a:ext cx="12239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len="sm" type="none" w="sm"/>
                <a:tailEnd len="sm" type="none" w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项羽项伯</a:t>
            </a:r>
            <a:endParaRPr kumimoji="0" lang="zh-CN" altLang="en-US" sz="40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32803" name="Text Box 3" title=""/>
          <p:cNvSpPr txBox="1">
            <a:spLocks noChangeArrowheads="1"/>
          </p:cNvSpPr>
          <p:nvPr/>
        </p:nvSpPr>
        <p:spPr bwMode="auto">
          <a:xfrm>
            <a:off x="3924300" y="1520825"/>
            <a:ext cx="1223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len="sm" type="none" w="sm"/>
                <a:tailEnd len="sm" type="none" w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范增</a:t>
            </a:r>
            <a:endParaRPr kumimoji="0" lang="zh-CN" altLang="en-US" sz="40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32804" name="Text Box 4" title=""/>
          <p:cNvSpPr txBox="1">
            <a:spLocks noChangeArrowheads="1"/>
          </p:cNvSpPr>
          <p:nvPr/>
        </p:nvSpPr>
        <p:spPr bwMode="auto">
          <a:xfrm>
            <a:off x="3924300" y="5391150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len="sm" type="none" w="sm"/>
                <a:tailEnd len="sm" type="none" w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刘邦</a:t>
            </a:r>
            <a:endParaRPr kumimoji="0" lang="zh-CN" altLang="en-US" sz="40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32805" name="Text Box 5" title=""/>
          <p:cNvSpPr txBox="1">
            <a:spLocks noChangeArrowheads="1"/>
          </p:cNvSpPr>
          <p:nvPr/>
        </p:nvSpPr>
        <p:spPr bwMode="auto">
          <a:xfrm>
            <a:off x="6877050" y="3157538"/>
            <a:ext cx="1584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len="sm" type="none" w="sm"/>
                <a:tailEnd len="sm" type="none" w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张良樊哙</a:t>
            </a:r>
            <a:endParaRPr kumimoji="0" lang="zh-CN" altLang="en-US" sz="4000" b="1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5366" name="Rectangle 6" title=""/>
          <p:cNvSpPr/>
          <p:nvPr/>
        </p:nvSpPr>
        <p:spPr>
          <a:xfrm>
            <a:off x="2700338" y="2365375"/>
            <a:ext cx="3743325" cy="3025775"/>
          </a:xfrm>
          <a:prstGeom prst="rect">
            <a:avLst/>
          </a:pr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6000" b="1" i="1">
              <a:solidFill>
                <a:srgbClr val="60986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7" name="Rectangle 7" title=""/>
          <p:cNvSpPr/>
          <p:nvPr/>
        </p:nvSpPr>
        <p:spPr>
          <a:xfrm>
            <a:off x="2743200" y="2667000"/>
            <a:ext cx="3581400" cy="237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000" b="1">
                <a:solidFill>
                  <a:srgbClr val="0000FF"/>
                </a:solidFill>
                <a:ea typeface="黑体" panose="02010609060101010101" pitchFamily="49" charset="-122"/>
              </a:rPr>
              <a:t>“</a:t>
            </a:r>
            <a:r>
              <a:rPr lang="zh-CN" altLang="en-US" sz="3000" b="1">
                <a:solidFill>
                  <a:srgbClr val="0000FF"/>
                </a:solidFill>
                <a:latin typeface="Garamond" panose="02020404030301010803" pitchFamily="18" charset="0"/>
                <a:ea typeface="黑体" panose="02010609060101010101" pitchFamily="49" charset="-122"/>
              </a:rPr>
              <a:t>项王、项伯东向坐，亚父南向坐。亚父者，范增也。沛公北向坐，张良西向侍。</a:t>
            </a:r>
            <a:r>
              <a:rPr lang="zh-CN" altLang="en-US" sz="3000" b="1">
                <a:solidFill>
                  <a:srgbClr val="0000FF"/>
                </a:solidFill>
                <a:ea typeface="黑体" panose="02010609060101010101" pitchFamily="49" charset="-122"/>
              </a:rPr>
              <a:t>”</a:t>
            </a:r>
            <a:endParaRPr lang="zh-CN" altLang="en-US" sz="3000" b="1">
              <a:solidFill>
                <a:srgbClr val="0000FF"/>
              </a:solidFill>
              <a:latin typeface="Garamond" panose="02020404030301010803" pitchFamily="18" charset="0"/>
              <a:ea typeface="黑体" panose="02010609060101010101" pitchFamily="49" charset="-122"/>
            </a:endParaRPr>
          </a:p>
        </p:txBody>
      </p:sp>
      <p:sp>
        <p:nvSpPr>
          <p:cNvPr id="15368" name="Rectangle 7" title=""/>
          <p:cNvSpPr/>
          <p:nvPr/>
        </p:nvSpPr>
        <p:spPr>
          <a:xfrm>
            <a:off x="2895600" y="533400"/>
            <a:ext cx="383476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4000" b="1">
                <a:solidFill>
                  <a:srgbClr val="0000FF"/>
                </a:solidFill>
                <a:ea typeface="黑体" panose="02010609060101010101" pitchFamily="49" charset="-122"/>
              </a:rPr>
              <a:t>鸿门宴上的座次</a:t>
            </a:r>
            <a:endParaRPr lang="zh-CN" altLang="en-US" sz="4000" b="1">
              <a:solidFill>
                <a:srgbClr val="0000FF"/>
              </a:solidFill>
              <a:latin typeface="Garamond" panose="02020404030301010803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标题 20481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chemeClr val="tx1"/>
                </a:solidFill>
              </a:rPr>
              <a:t>关于称谓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20483" name="文本占位符 20482" title=""/>
          <p:cNvSpPr>
            <a:spLocks noGrp="1"/>
          </p:cNvSpPr>
          <p:nvPr>
            <p:ph type="body" idx="1"/>
          </p:nvPr>
        </p:nvSpPr>
        <p:spPr>
          <a:xfrm>
            <a:off x="990600" y="1524000"/>
            <a:ext cx="7772400" cy="5105400"/>
          </a:xfrm>
        </p:spPr>
        <p:txBody>
          <a:bodyPr/>
          <a:lstStyle/>
          <a:p>
            <a:r>
              <a:rPr lang="zh-CN" altLang="en-US" sz="2800" b="1">
                <a:solidFill>
                  <a:srgbClr val="F60000"/>
                </a:solidFill>
              </a:rPr>
              <a:t>季父</a:t>
            </a:r>
            <a:r>
              <a:rPr lang="zh-CN" altLang="en-US" sz="2800" b="1"/>
              <a:t>：叔父。古代兄弟或姊妹间长幼排序为伯、仲、叔、季。伯是老大，仲是第二，叔是第三，</a:t>
            </a:r>
            <a:r>
              <a:rPr lang="zh-CN" altLang="en-US" sz="2800" b="1">
                <a:solidFill>
                  <a:srgbClr val="F60000"/>
                </a:solidFill>
              </a:rPr>
              <a:t>季是最小</a:t>
            </a:r>
            <a:r>
              <a:rPr lang="zh-CN" altLang="en-US" sz="2800" b="1"/>
              <a:t>。</a:t>
            </a:r>
            <a:r>
              <a:rPr lang="zh-CN" altLang="en-US" sz="2800" b="1">
                <a:solidFill>
                  <a:srgbClr val="FF0000"/>
                </a:solidFill>
              </a:rPr>
              <a:t>古时常用于表字或对人的敬称。</a:t>
            </a:r>
            <a:r>
              <a:rPr lang="zh-CN" altLang="en-US" sz="2800" b="1"/>
              <a:t>如三国时孙坚的四个儿子：长子孙策字伯符，次子孙权字仲谋，三子孙翊字叔弼，四子孙匡字季佐。这正是按照伯仲叔季取名比较有代表性的。</a:t>
            </a:r>
            <a:endParaRPr lang="zh-CN" altLang="en-US" sz="2800" b="1"/>
          </a:p>
          <a:p>
            <a:r>
              <a:rPr lang="zh-CN" altLang="en-US" sz="2800" b="1"/>
              <a:t>排行老大也有不用“伯”字而用“孟”字的。有人解释说“</a:t>
            </a:r>
            <a:r>
              <a:rPr lang="zh-CN" altLang="en-US" sz="2800" b="1">
                <a:solidFill>
                  <a:srgbClr val="F60000"/>
                </a:solidFill>
              </a:rPr>
              <a:t>嫡长为伯，庶长为孟</a:t>
            </a:r>
            <a:r>
              <a:rPr lang="zh-CN" altLang="en-US" sz="2800" b="1"/>
              <a:t>”。</a:t>
            </a:r>
            <a:endParaRPr lang="zh-CN" altLang="en-US" sz="2800" b="1"/>
          </a:p>
          <a:p>
            <a:r>
              <a:rPr lang="zh-CN" altLang="en-US" sz="2800" b="1"/>
              <a:t>“伯仲”两字连用，表示相差不多，难分高下，成语有“不分伯仲、伯仲之间”。</a:t>
            </a:r>
            <a:endParaRPr lang="zh-CN" altLang="en-US" sz="2800" b="1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标题 17409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chemeClr val="tx1"/>
                </a:solidFill>
              </a:rPr>
              <a:t>关于称谓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17411" name="文本占位符 17410" title=""/>
          <p:cNvSpPr>
            <a:spLocks noGrp="1"/>
          </p:cNvSpPr>
          <p:nvPr>
            <p:ph type="body" idx="1"/>
          </p:nvPr>
        </p:nvSpPr>
        <p:spPr>
          <a:xfrm>
            <a:off x="990600" y="1524000"/>
            <a:ext cx="7772400" cy="5105400"/>
          </a:xfrm>
        </p:spPr>
        <p:txBody>
          <a:bodyPr/>
          <a:lstStyle/>
          <a:p>
            <a:r>
              <a:rPr lang="zh-CN" altLang="en-US" b="1">
                <a:solidFill>
                  <a:srgbClr val="F60000"/>
                </a:solidFill>
              </a:rPr>
              <a:t>亚父</a:t>
            </a:r>
            <a:r>
              <a:rPr lang="zh-CN" altLang="en-US" b="1"/>
              <a:t>：对年长者的尊敬称呼，表示仅次于父亲。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窃</a:t>
            </a:r>
            <a:r>
              <a:rPr lang="zh-CN" altLang="en-US" b="1"/>
              <a:t>：私下，常用作表示个人意见的谦词。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左司马：</a:t>
            </a:r>
            <a:r>
              <a:rPr lang="zh-CN" altLang="en-US" b="1"/>
              <a:t>司马是古代的官名，将军下面的属官。分左右司马，执掌军事。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参乘</a:t>
            </a:r>
            <a:r>
              <a:rPr lang="zh-CN" altLang="en-US" b="1"/>
              <a:t>：坐在车右侍卫的人，又叫陪乘。古代乘车之法，</a:t>
            </a:r>
            <a:r>
              <a:rPr lang="zh-CN" altLang="en-US" b="1">
                <a:solidFill>
                  <a:srgbClr val="F60000"/>
                </a:solidFill>
              </a:rPr>
              <a:t>尊者居左</a:t>
            </a:r>
            <a:r>
              <a:rPr lang="zh-CN" altLang="en-US" b="1"/>
              <a:t>，驭者居中，陪乘者居右，负责行车安全。</a:t>
            </a:r>
            <a:endParaRPr lang="zh-CN" altLang="en-US" b="1"/>
          </a:p>
          <a:p>
            <a:pPr>
              <a:buNone/>
            </a:pPr>
            <a:endParaRPr lang="zh-CN" altLang="en-US" b="1">
              <a:solidFill>
                <a:srgbClr val="F60000"/>
              </a:solidFill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标题 19457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chemeClr val="tx1"/>
                </a:solidFill>
              </a:rPr>
              <a:t>关于称谓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19459" name="文本占位符 19458" title=""/>
          <p:cNvSpPr>
            <a:spLocks noGrp="1"/>
          </p:cNvSpPr>
          <p:nvPr>
            <p:ph type="body" idx="1"/>
          </p:nvPr>
        </p:nvSpPr>
        <p:spPr>
          <a:xfrm>
            <a:off x="990600" y="1828800"/>
            <a:ext cx="7772400" cy="4724400"/>
          </a:xfrm>
        </p:spPr>
        <p:txBody>
          <a:bodyPr/>
          <a:lstStyle/>
          <a:p>
            <a:r>
              <a:rPr lang="zh-CN" altLang="en-US" sz="2800" b="1">
                <a:solidFill>
                  <a:srgbClr val="F60000"/>
                </a:solidFill>
              </a:rPr>
              <a:t>左尹：</a:t>
            </a:r>
            <a:r>
              <a:rPr lang="zh-CN" altLang="en-US" sz="2800" b="1"/>
              <a:t>楚国官名。又有右尹。位次于令尹，为楚国之卿。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60000"/>
                </a:solidFill>
              </a:rPr>
              <a:t>大将军</a:t>
            </a:r>
            <a:r>
              <a:rPr lang="zh-CN" altLang="en-US" sz="2800" b="1"/>
              <a:t>：古代领兵之最高统帅。始于战国，是将军的最高封号，汉代沿置，职掌统兵征战。事实上多由贵戚担任，掌握政权，职位甚高。</a:t>
            </a:r>
            <a:endParaRPr lang="zh-CN" altLang="en-US" sz="2800" b="1"/>
          </a:p>
          <a:p>
            <a:r>
              <a:rPr lang="zh-CN" altLang="en-US" sz="2800" b="1"/>
              <a:t>汉之前，最高军事武官称为</a:t>
            </a:r>
            <a:r>
              <a:rPr lang="zh-CN" altLang="en-US" sz="2800" b="1">
                <a:solidFill>
                  <a:srgbClr val="F60000"/>
                </a:solidFill>
              </a:rPr>
              <a:t>上将军</a:t>
            </a:r>
            <a:r>
              <a:rPr lang="zh-CN" altLang="en-US" sz="2800" b="1"/>
              <a:t>。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60000"/>
                </a:solidFill>
              </a:rPr>
              <a:t>鲰生</a:t>
            </a:r>
            <a:r>
              <a:rPr lang="zh-CN" altLang="en-US" sz="2800" b="1"/>
              <a:t>：</a:t>
            </a:r>
            <a:r>
              <a:rPr lang="en-US" altLang="en-US" sz="2800" b="1"/>
              <a:t>①</a:t>
            </a:r>
            <a:r>
              <a:rPr lang="zh-CN" altLang="en-US" sz="2800" b="1"/>
              <a:t>浅薄愚陋的人；小人。古代骂人之词。（本文）</a:t>
            </a:r>
            <a:endParaRPr lang="zh-CN" altLang="en-US" sz="2800" b="1"/>
          </a:p>
          <a:p>
            <a:r>
              <a:rPr lang="en-US" altLang="en-US" sz="2800" b="1"/>
              <a:t>②</a:t>
            </a:r>
            <a:r>
              <a:rPr lang="zh-CN" altLang="en-US" sz="2800" b="1"/>
              <a:t>犹小生。多作自称的谦词。</a:t>
            </a:r>
            <a:endParaRPr lang="zh-CN" altLang="en-US" sz="2800" b="1"/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标题 18433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chemeClr val="tx1"/>
                </a:solidFill>
              </a:rPr>
              <a:t>关于称谓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18435" name="文本占位符 18434" title="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7772400" cy="51701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400" b="1">
                <a:solidFill>
                  <a:srgbClr val="F60000"/>
                </a:solidFill>
              </a:rPr>
              <a:t>籍</a:t>
            </a:r>
            <a:r>
              <a:rPr lang="zh-CN" altLang="en-US" sz="2400" b="1"/>
              <a:t>：项羽的名，自称名表示对对方的尊重。在古代，名和字是有着严格的区别的。</a:t>
            </a:r>
            <a:r>
              <a:rPr lang="zh-CN" altLang="en-US" sz="2400" b="1">
                <a:solidFill>
                  <a:srgbClr val="FF0000"/>
                </a:solidFill>
              </a:rPr>
              <a:t>名一般指人的姓名或单指名，一般在出生几个月后由父亲命名，名一般用作谦称、卑称。</a:t>
            </a:r>
            <a:r>
              <a:rPr lang="zh-CN" altLang="en-US" sz="2400" b="1">
                <a:solidFill>
                  <a:schemeClr val="tx1"/>
                </a:solidFill>
              </a:rPr>
              <a:t>字是</a:t>
            </a:r>
            <a:r>
              <a:rPr lang="en-US" altLang="zh-CN" sz="2400" b="1">
                <a:solidFill>
                  <a:schemeClr val="tx1"/>
                </a:solidFill>
              </a:rPr>
              <a:t>20</a:t>
            </a:r>
            <a:r>
              <a:rPr lang="zh-CN" altLang="en-US" sz="2400" b="1">
                <a:solidFill>
                  <a:schemeClr val="tx1"/>
                </a:solidFill>
              </a:rPr>
              <a:t>岁举行加冠仪式以后才起的，是对名的解释和补充。字</a:t>
            </a:r>
            <a:r>
              <a:rPr lang="zh-CN" altLang="en-US" sz="2400" b="1">
                <a:solidFill>
                  <a:srgbClr val="FF0000"/>
                </a:solidFill>
              </a:rPr>
              <a:t>对名有表述、阐明的作用，如屈原，名平，字原；诸葛亮，字孔明等。</a:t>
            </a:r>
            <a:r>
              <a:rPr lang="zh-CN" altLang="en-US" sz="2400" b="1">
                <a:solidFill>
                  <a:schemeClr val="tx1"/>
                </a:solidFill>
              </a:rPr>
              <a:t>字</a:t>
            </a:r>
            <a:r>
              <a:rPr lang="zh-CN" altLang="en-US" sz="2400" b="1">
                <a:solidFill>
                  <a:srgbClr val="FF0000"/>
                </a:solidFill>
              </a:rPr>
              <a:t>还有与名字含义相反的情况，如，韩愈，字退之；晏殊，字同之等。</a:t>
            </a:r>
            <a:endParaRPr lang="zh-CN" altLang="en-US" sz="2400" b="1"/>
          </a:p>
          <a:p>
            <a:pPr>
              <a:lnSpc>
                <a:spcPct val="90000"/>
              </a:lnSpc>
            </a:pPr>
            <a:r>
              <a:rPr lang="zh-CN" altLang="en-US" sz="2400" b="1"/>
              <a:t>直称姓名，大致有三种情况：</a:t>
            </a:r>
            <a:endParaRPr lang="zh-CN" altLang="en-US" sz="2400" b="1"/>
          </a:p>
          <a:p>
            <a:pPr>
              <a:lnSpc>
                <a:spcPct val="90000"/>
              </a:lnSpc>
            </a:pPr>
            <a:r>
              <a:rPr lang="en-US" altLang="zh-CN" sz="2400" b="1"/>
              <a:t>(1)</a:t>
            </a:r>
            <a:r>
              <a:rPr lang="zh-CN" altLang="en-US" sz="2400" b="1">
                <a:solidFill>
                  <a:srgbClr val="F60000"/>
                </a:solidFill>
              </a:rPr>
              <a:t>自称</a:t>
            </a:r>
            <a:r>
              <a:rPr lang="zh-CN" altLang="en-US" sz="2400" b="1"/>
              <a:t>姓名或名。</a:t>
            </a:r>
            <a:endParaRPr lang="zh-CN" altLang="en-US" sz="2400" b="1"/>
          </a:p>
          <a:p>
            <a:pPr>
              <a:lnSpc>
                <a:spcPct val="90000"/>
              </a:lnSpc>
            </a:pPr>
            <a:r>
              <a:rPr lang="zh-CN" altLang="en-US" sz="2400" b="1"/>
              <a:t> </a:t>
            </a:r>
            <a:r>
              <a:rPr lang="en-US" altLang="zh-CN" sz="2400" b="1"/>
              <a:t>(2)</a:t>
            </a:r>
            <a:r>
              <a:rPr lang="zh-CN" altLang="en-US" sz="2400" b="1"/>
              <a:t>用于</a:t>
            </a:r>
            <a:r>
              <a:rPr lang="zh-CN" altLang="en-US" sz="2400" b="1">
                <a:solidFill>
                  <a:srgbClr val="F60000"/>
                </a:solidFill>
              </a:rPr>
              <a:t>介绍或作传</a:t>
            </a:r>
            <a:r>
              <a:rPr lang="zh-CN" altLang="en-US" sz="2400" b="1"/>
              <a:t>。</a:t>
            </a:r>
            <a:endParaRPr lang="zh-CN" altLang="en-US" sz="2400" b="1"/>
          </a:p>
          <a:p>
            <a:pPr>
              <a:lnSpc>
                <a:spcPct val="90000"/>
              </a:lnSpc>
            </a:pPr>
            <a:r>
              <a:rPr lang="en-US" altLang="zh-CN" sz="2400" b="1"/>
              <a:t>(3)</a:t>
            </a:r>
            <a:r>
              <a:rPr lang="zh-CN" altLang="en-US" sz="2400" b="1"/>
              <a:t>称</a:t>
            </a:r>
            <a:r>
              <a:rPr lang="zh-CN" altLang="en-US" sz="2400" b="1">
                <a:solidFill>
                  <a:srgbClr val="F60000"/>
                </a:solidFill>
              </a:rPr>
              <a:t>所厌恶、所轻视</a:t>
            </a:r>
            <a:r>
              <a:rPr lang="zh-CN" altLang="en-US" sz="2400" b="1"/>
              <a:t>的人。</a:t>
            </a:r>
            <a:r>
              <a:rPr lang="zh-CN" altLang="en-US" b="1"/>
              <a:t> </a:t>
            </a:r>
            <a:endParaRPr lang="zh-CN" altLang="en-US" b="1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标题 21505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chemeClr val="tx1"/>
                </a:solidFill>
              </a:rPr>
              <a:t>关于地名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21507" name="文本占位符 21506" title=""/>
          <p:cNvSpPr>
            <a:spLocks noGrp="1"/>
          </p:cNvSpPr>
          <p:nvPr>
            <p:ph type="body" idx="1"/>
          </p:nvPr>
        </p:nvSpPr>
        <p:spPr>
          <a:xfrm>
            <a:off x="990600" y="1828800"/>
            <a:ext cx="7772400" cy="4724400"/>
          </a:xfrm>
        </p:spPr>
        <p:txBody>
          <a:bodyPr/>
          <a:lstStyle/>
          <a:p>
            <a:r>
              <a:rPr lang="zh-CN" altLang="en-US" b="1">
                <a:solidFill>
                  <a:srgbClr val="F60000"/>
                </a:solidFill>
              </a:rPr>
              <a:t>关中</a:t>
            </a:r>
            <a:r>
              <a:rPr lang="zh-CN" altLang="en-US" b="1"/>
              <a:t>：</a:t>
            </a:r>
            <a:r>
              <a:rPr lang="zh-CN" altLang="en-US" b="1">
                <a:solidFill>
                  <a:srgbClr val="F60000"/>
                </a:solidFill>
              </a:rPr>
              <a:t>函谷关</a:t>
            </a:r>
            <a:r>
              <a:rPr lang="zh-CN" altLang="en-US" b="1"/>
              <a:t>以</a:t>
            </a:r>
            <a:r>
              <a:rPr lang="zh-CN" altLang="en-US" b="1">
                <a:solidFill>
                  <a:srgbClr val="F60000"/>
                </a:solidFill>
              </a:rPr>
              <a:t>西</a:t>
            </a:r>
            <a:r>
              <a:rPr lang="zh-CN" altLang="en-US" b="1"/>
              <a:t>，今陕西一带。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山东</a:t>
            </a:r>
            <a:r>
              <a:rPr lang="zh-CN" altLang="en-US" b="1"/>
              <a:t>：</a:t>
            </a:r>
            <a:r>
              <a:rPr lang="zh-CN" altLang="en-US" b="1">
                <a:solidFill>
                  <a:srgbClr val="F60000"/>
                </a:solidFill>
              </a:rPr>
              <a:t>崤山</a:t>
            </a:r>
            <a:r>
              <a:rPr lang="zh-CN" altLang="en-US" b="1"/>
              <a:t>以东，即函谷关以东的地区。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河</a:t>
            </a:r>
            <a:r>
              <a:rPr lang="zh-CN" altLang="en-US" b="1"/>
              <a:t>：特指黄河。 </a:t>
            </a:r>
            <a:endParaRPr lang="zh-CN" altLang="en-US" b="1"/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 title=""/>
          <p:cNvSpPr txBox="1"/>
          <p:nvPr/>
        </p:nvSpPr>
        <p:spPr>
          <a:xfrm>
            <a:off x="-476" y="968693"/>
            <a:ext cx="9144000" cy="4964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rgbClr val="000000"/>
                </a:solidFill>
                <a:ea typeface="微软雅黑" panose="020b0503020204020204" charset="-122"/>
              </a:rPr>
              <a:t>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沛公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军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）霸上，未得与项羽相见。沛公左司马曹无伤使人言于项羽曰：“沛公欲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王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）关中，使子婴为相，珍宝尽有之。”项羽大怒曰：“旦日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飨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）士卒，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为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   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）击破沛公军！”当是时，项羽兵四十万，在新丰鸿门；沛公兵十万，在霸上。范增说项羽曰：“沛公居山东时，贪于财货，好美姬。今入关，财物无所取，妇女无所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幸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），此其志不在小。吾令人望其气，皆为龙虎，成五彩，此天子气也。急击勿失！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”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       楚左尹项伯者，项羽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季父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）也，</a:t>
            </a:r>
            <a:r>
              <a:rPr lang="zh-CN"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素善留侯张良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）。张良是时从沛公，项伯乃夜驰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之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）沛公军，私见张良，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具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）告以事，欲呼张良与俱去，曰：“毋从俱死也。”张良曰：“臣为韩王送沛公，沛公今事有急，亡去不义，不可不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语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）。” 良乃入，具告沛公。沛公大惊，曰：“</a:t>
            </a:r>
            <a:r>
              <a:rPr lang="zh-CN"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为之奈何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）？”张良曰：“谁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为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）大王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为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　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）此计者？”曰：“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鲰生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　　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）说我曰：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‘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距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　　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）关，</a:t>
            </a:r>
            <a:r>
              <a:rPr lang="zh-CN"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毋内诸侯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），秦地可尽王也。’故听之。”良曰：“料大王士卒足以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当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）项王乎？”沛公默然，曰：“固不如也。且为之奈何？”张良曰：“请往谓项伯，言沛公不敢背项王也。”沛公曰：“君安与项伯有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故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）？”张良曰：“秦时与臣游，项伯杀人，臣</a:t>
            </a:r>
            <a:r>
              <a:rPr lang="zh-CN" sz="1800" b="1">
                <a:solidFill>
                  <a:srgbClr val="FF0000"/>
                </a:solidFill>
                <a:ea typeface="微软雅黑" panose="020b0503020204020204" charset="-122"/>
              </a:rPr>
              <a:t>活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</a:t>
            </a:r>
            <a:r>
              <a:rPr lang="zh-CN" alt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）之；今事有急，故幸来告良。</a:t>
            </a:r>
            <a:r>
              <a:rPr lang="en-US" sz="18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”
</a:t>
            </a:r>
            <a:endParaRPr lang="zh-CN" altLang="en-US" sz="1800" b="1"/>
          </a:p>
        </p:txBody>
      </p:sp>
      <p:sp>
        <p:nvSpPr>
          <p:cNvPr id="2" name="文本框 1" title=""/>
          <p:cNvSpPr txBox="1"/>
          <p:nvPr/>
        </p:nvSpPr>
        <p:spPr>
          <a:xfrm>
            <a:off x="1468755" y="995839"/>
            <a:ext cx="673418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驻军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981075" y="1285399"/>
            <a:ext cx="71882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称王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7839075" y="1296670"/>
            <a:ext cx="91059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犒劳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878205" y="1594009"/>
            <a:ext cx="1028224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替，给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1066800" y="2209800"/>
            <a:ext cx="111379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宠幸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3118485" y="2805589"/>
            <a:ext cx="673418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叔父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5770245" y="2805589"/>
            <a:ext cx="264414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一向跟留侯张良要好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3352800" y="3102769"/>
            <a:ext cx="132588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动词，到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7038975" y="3102769"/>
            <a:ext cx="673418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全部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2066290" y="3711575"/>
            <a:ext cx="105727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告诉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203835" y="4017169"/>
            <a:ext cx="12344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怎么办呢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3750945" y="4009549"/>
            <a:ext cx="42481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替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 title=""/>
          <p:cNvSpPr txBox="1"/>
          <p:nvPr/>
        </p:nvSpPr>
        <p:spPr>
          <a:xfrm>
            <a:off x="5248275" y="3998119"/>
            <a:ext cx="1219676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制定，献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 title=""/>
          <p:cNvSpPr txBox="1"/>
          <p:nvPr/>
        </p:nvSpPr>
        <p:spPr>
          <a:xfrm>
            <a:off x="161925" y="4295299"/>
            <a:ext cx="2170748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浅陋无知的小人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 title=""/>
          <p:cNvSpPr txBox="1"/>
          <p:nvPr/>
        </p:nvSpPr>
        <p:spPr>
          <a:xfrm>
            <a:off x="3773805" y="4318159"/>
            <a:ext cx="205073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通“拒”，把守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 title=""/>
          <p:cNvSpPr txBox="1"/>
          <p:nvPr/>
        </p:nvSpPr>
        <p:spPr>
          <a:xfrm>
            <a:off x="7157085" y="4318159"/>
            <a:ext cx="205073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不要让诸侯进来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 title=""/>
          <p:cNvSpPr txBox="1"/>
          <p:nvPr/>
        </p:nvSpPr>
        <p:spPr>
          <a:xfrm>
            <a:off x="6574155" y="4615339"/>
            <a:ext cx="189547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对等，比得上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 title=""/>
          <p:cNvSpPr txBox="1"/>
          <p:nvPr/>
        </p:nvSpPr>
        <p:spPr>
          <a:xfrm>
            <a:off x="4265295" y="5209699"/>
            <a:ext cx="1900238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旧交，老交情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文本框 19" title=""/>
          <p:cNvSpPr txBox="1"/>
          <p:nvPr/>
        </p:nvSpPr>
        <p:spPr>
          <a:xfrm>
            <a:off x="1819275" y="5518309"/>
            <a:ext cx="221742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救活，使……活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10089" y="1194911"/>
            <a:ext cx="7870984" cy="4500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沛公曰：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“</a:t>
            </a:r>
            <a:r>
              <a:rPr lang="zh-CN" sz="2100" b="1" u="sng">
                <a:solidFill>
                  <a:srgbClr val="0070C0"/>
                </a:solidFill>
                <a:ea typeface="微软雅黑" panose="020b0503020204020204" charset="-122"/>
              </a:rPr>
              <a:t>孰与君少长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			</a:t>
            </a:r>
            <a:r>
              <a:rPr lang="zh-CN" alt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）？”良曰：“长于臣。”沛公曰：“君为我呼入，</a:t>
            </a:r>
            <a:r>
              <a:rPr lang="zh-CN" sz="2100" b="1" u="sng">
                <a:solidFill>
                  <a:srgbClr val="0070C0"/>
                </a:solidFill>
                <a:ea typeface="微软雅黑" panose="020b0503020204020204" charset="-122"/>
              </a:rPr>
              <a:t>吾得</a:t>
            </a:r>
            <a:r>
              <a:rPr lang="zh-CN" sz="2100" b="1" u="sng">
                <a:solidFill>
                  <a:srgbClr val="FF0000"/>
                </a:solidFill>
                <a:ea typeface="微软雅黑" panose="020b0503020204020204" charset="-122"/>
              </a:rPr>
              <a:t>兄</a:t>
            </a:r>
            <a:r>
              <a:rPr lang="zh-CN" sz="2100" b="1" u="sng">
                <a:solidFill>
                  <a:srgbClr val="0070C0"/>
                </a:solidFill>
                <a:ea typeface="微软雅黑" panose="020b0503020204020204" charset="-122"/>
              </a:rPr>
              <a:t>事之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　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    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）。”张良出，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要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）项伯。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项伯即入见沛公。沛公</a:t>
            </a:r>
            <a:r>
              <a:rPr lang="zh-CN" sz="2100" b="1" u="sng">
                <a:solidFill>
                  <a:srgbClr val="0070C0"/>
                </a:solidFill>
                <a:ea typeface="微软雅黑" panose="020b0503020204020204" charset="-122"/>
              </a:rPr>
              <a:t>奉卮酒为寿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		</a:t>
            </a:r>
            <a:r>
              <a:rPr lang="zh-CN" alt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　　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	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），约为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婚姻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），曰：“吾入关，</a:t>
            </a:r>
            <a:r>
              <a:rPr lang="zh-CN" sz="2100" b="1" u="sng">
                <a:solidFill>
                  <a:srgbClr val="0070C0"/>
                </a:solidFill>
                <a:ea typeface="微软雅黑" panose="020b0503020204020204" charset="-122"/>
              </a:rPr>
              <a:t>秋毫不敢有所近</a:t>
            </a:r>
            <a:endParaRPr lang="zh-CN" sz="2100" b="1" u="sng">
              <a:solidFill>
                <a:srgbClr val="0070C0"/>
              </a:solidFill>
              <a:ea typeface="微软雅黑" panose="020b0503020204020204" charset="-122"/>
            </a:endParaRPr>
          </a:p>
          <a:p>
            <a:pPr indent="26670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		</a:t>
            </a:r>
            <a:r>
              <a:rPr lang="zh-CN" alt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　　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	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），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籍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）吏民,封府库，而待将军。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所以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）遣将守关者，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备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）他盗之出入与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非常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）也。日夜望将军至，岂敢反乎！愿伯具言臣之不敢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倍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    </a:t>
            </a:r>
            <a:r>
              <a:rPr lang="zh-CN" alt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　　　　　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）德也。”项伯许诺，谓沛公曰：“旦日不可不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蚤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）自来谢项王。”沛公曰：“诺。”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于是项伯复夜去，至军中，具以沛公言报项王，</a:t>
            </a:r>
            <a:r>
              <a:rPr lang="zh-CN" sz="2100" b="1">
                <a:solidFill>
                  <a:srgbClr val="FF0000"/>
                </a:solidFill>
                <a:ea typeface="微软雅黑" panose="020b0503020204020204" charset="-122"/>
              </a:rPr>
              <a:t>因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en-US" sz="2100" b="1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</a:rPr>
              <a:t>    </a:t>
            </a:r>
            <a:r>
              <a:rPr lang="zh-CN" sz="2100" b="1">
                <a:solidFill>
                  <a:srgbClr val="000000"/>
                </a:solidFill>
                <a:ea typeface="微软雅黑" panose="020b0503020204020204" charset="-122"/>
              </a:rPr>
              <a:t>）言曰：“沛公不先破关中，公岂敢入乎？今人有大功而击之，不义也。不如因善遇之。”项王许诺。 </a:t>
            </a:r>
            <a:endParaRPr lang="zh-CN" altLang="en-US" sz="2100" b="1"/>
          </a:p>
        </p:txBody>
      </p:sp>
      <p:sp>
        <p:nvSpPr>
          <p:cNvPr id="8" name="文本框 7" title=""/>
          <p:cNvSpPr txBox="1"/>
          <p:nvPr/>
        </p:nvSpPr>
        <p:spPr>
          <a:xfrm>
            <a:off x="4267200" y="1185545"/>
            <a:ext cx="247523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你跟他谁大谁小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003935" y="1902619"/>
            <a:ext cx="3201353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我要把他</a:t>
            </a:r>
            <a:r>
              <a:rPr lang="zh-CN" altLang="en-US" sz="21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当兄长一样</a:t>
            </a:r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对待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6341745" y="1902460"/>
            <a:ext cx="113030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邀请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4924425" y="2256949"/>
            <a:ext cx="264414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举起酒杯祝项伯健康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1781175" y="2576989"/>
            <a:ext cx="126682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儿女亲家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1163955" y="2931319"/>
            <a:ext cx="323850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丝毫财物都不敢据为己有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5187315" y="2908459"/>
            <a:ext cx="125539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造册登记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2867025" y="3239929"/>
            <a:ext cx="153971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……的原因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6593205" y="3251359"/>
            <a:ext cx="750094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防备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2318385" y="3605689"/>
            <a:ext cx="152828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意外的事故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2775585" y="3925729"/>
            <a:ext cx="3189923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通“背”，背德，意忘恩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 title=""/>
          <p:cNvSpPr txBox="1"/>
          <p:nvPr/>
        </p:nvSpPr>
        <p:spPr>
          <a:xfrm>
            <a:off x="4112895" y="4257199"/>
            <a:ext cx="113585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通“早”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 title=""/>
          <p:cNvSpPr txBox="1"/>
          <p:nvPr/>
        </p:nvSpPr>
        <p:spPr>
          <a:xfrm>
            <a:off x="981075" y="4919980"/>
            <a:ext cx="100012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趁机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 title=""/>
          <p:cNvSpPr txBox="1"/>
          <p:nvPr/>
        </p:nvSpPr>
        <p:spPr>
          <a:xfrm>
            <a:off x="85249" y="1010603"/>
            <a:ext cx="8955405" cy="51796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rgbClr val="000000"/>
                </a:solidFill>
                <a:ea typeface="微软雅黑" panose="020b0503020204020204" charset="-122"/>
              </a:rPr>
              <a:t>     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沛公旦日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从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）百余骑来见项王，至鸿门，谢曰：“臣与将军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戮力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）而攻秦，将军战河北，臣战河南，然不自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意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）能先入关破秦，得复见将军于此。今者有小人之言，令将军与臣有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郤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）”项王曰：“此沛公左司马曹无伤言之；</a:t>
            </a:r>
            <a:r>
              <a:rPr sz="1800" b="1" u="sng">
                <a:solidFill>
                  <a:srgbClr val="0070C0"/>
                </a:solidFill>
                <a:ea typeface="微软雅黑" panose="020b0503020204020204" charset="-122"/>
              </a:rPr>
              <a:t>不然，籍何以至此? 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				）” </a:t>
            </a:r>
            <a:r>
              <a:rPr sz="1800" b="1">
                <a:solidFill>
                  <a:srgbClr val="00B050"/>
                </a:solidFill>
                <a:ea typeface="微软雅黑" panose="020b0503020204020204" charset="-122"/>
              </a:rPr>
              <a:t>项王即日因留沛公与饮。项王、项伯东向坐，亚父南向坐。亚父者，范增也。沛公北向坐，张良西向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侍</a:t>
            </a:r>
            <a:r>
              <a:rPr sz="1800" b="1">
                <a:solidFill>
                  <a:srgbClr val="00B05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B05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B050"/>
                </a:solidFill>
                <a:ea typeface="微软雅黑" panose="020b0503020204020204" charset="-122"/>
              </a:rPr>
              <a:t>  ）。范增数目项王，举所佩玉玦以示之者三，项王默然不应。范增起，出，召项庄，谓曰：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“君王为人不忍。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若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）入前为寿，寿毕，请以剑舞，因击沛公于坐，杀之。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不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者（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），</a:t>
            </a:r>
            <a:r>
              <a:rPr sz="1800" b="1" u="sng">
                <a:solidFill>
                  <a:srgbClr val="0070C0"/>
                </a:solidFill>
                <a:ea typeface="微软雅黑" panose="020b0503020204020204" charset="-122"/>
              </a:rPr>
              <a:t>若属皆且为所虏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		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）。”庄则入为寿。寿毕，曰：“君王与沛公饮，军中无以为乐，请以剑舞。”项王曰：“诺。”项庄拔剑起舞，项伯亦拔剑起舞，常以身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翼蔽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）沛公，庄不得击。 于是张良至军门见樊哙。樊哙曰：“今日之事何如？”良曰：“甚急！今者项庄拔剑舞，其意常在沛公也。”哙曰：“此迫矣！臣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请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）入，</a:t>
            </a:r>
            <a:r>
              <a:rPr sz="1800" b="1" u="sng">
                <a:solidFill>
                  <a:srgbClr val="0070C0"/>
                </a:solidFill>
                <a:ea typeface="微软雅黑" panose="020b0503020204020204" charset="-122"/>
              </a:rPr>
              <a:t>与之同命</a:t>
            </a:r>
            <a:endParaRPr sz="1800" b="1" u="sng">
              <a:solidFill>
                <a:srgbClr val="0070C0"/>
              </a:solidFill>
              <a:ea typeface="微软雅黑" panose="020b0503020204020204" charset="-122"/>
            </a:endParaRPr>
          </a:p>
          <a:p>
            <a:pPr indent="2667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）。”哙即带剑拥盾入军门。交戟之卫士欲止不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内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），樊哙侧其盾以撞，卫士仆地，哙遂入，披帷西向立，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瞋目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）视项王，头发上指，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目眦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）尽裂。项王按剑而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跽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）曰：“</a:t>
            </a:r>
            <a:r>
              <a:rPr sz="1800" b="1" u="sng">
                <a:solidFill>
                  <a:srgbClr val="0070C0"/>
                </a:solidFill>
                <a:ea typeface="微软雅黑" panose="020b0503020204020204" charset="-122"/>
              </a:rPr>
              <a:t>客何为者？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）”</a:t>
            </a:r>
            <a:endParaRPr sz="1800" b="1">
              <a:solidFill>
                <a:srgbClr val="000000"/>
              </a:solidFill>
              <a:ea typeface="微软雅黑" panose="020b0503020204020204" charset="-122"/>
            </a:endParaRPr>
          </a:p>
        </p:txBody>
      </p:sp>
      <p:sp>
        <p:nvSpPr>
          <p:cNvPr id="15" name="文本框 14" title=""/>
          <p:cNvSpPr txBox="1"/>
          <p:nvPr/>
        </p:nvSpPr>
        <p:spPr>
          <a:xfrm>
            <a:off x="1929765" y="1045369"/>
            <a:ext cx="213741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带领，使……从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478155" y="1353979"/>
            <a:ext cx="677704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合力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5781675" y="1376839"/>
            <a:ext cx="1617821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料想，意料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5541645" y="1685449"/>
            <a:ext cx="2957989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通“隙”，隔阂，嫌怨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873115" y="2005489"/>
            <a:ext cx="268414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否则，我怎会这样呢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3200400" y="2590800"/>
            <a:ext cx="95504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陪坐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6629400" y="2903855"/>
            <a:ext cx="48958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4118610" y="3276759"/>
            <a:ext cx="108585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通“否”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6934200" y="3276759"/>
            <a:ext cx="3111818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你们这些人都将被他俘虏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5351780" y="3886359"/>
            <a:ext cx="3895249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像鸟儿展开翅膀一样遮蔽，掩护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6705600" y="4516120"/>
            <a:ext cx="97472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请求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466725" y="4828699"/>
            <a:ext cx="1841659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跟他同生共死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7086600" y="5105559"/>
            <a:ext cx="216027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通“纳”，接纳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 title=""/>
          <p:cNvSpPr txBox="1"/>
          <p:nvPr/>
        </p:nvSpPr>
        <p:spPr>
          <a:xfrm>
            <a:off x="6033135" y="5486559"/>
            <a:ext cx="1259681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瞪着眼睛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 title=""/>
          <p:cNvSpPr txBox="1"/>
          <p:nvPr/>
        </p:nvSpPr>
        <p:spPr>
          <a:xfrm>
            <a:off x="1426845" y="5457349"/>
            <a:ext cx="677704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眼眶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 title=""/>
          <p:cNvSpPr txBox="1"/>
          <p:nvPr/>
        </p:nvSpPr>
        <p:spPr>
          <a:xfrm>
            <a:off x="4419600" y="5715159"/>
            <a:ext cx="50292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跪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 title=""/>
          <p:cNvSpPr txBox="1"/>
          <p:nvPr/>
        </p:nvSpPr>
        <p:spPr>
          <a:xfrm>
            <a:off x="6934200" y="5791359"/>
            <a:ext cx="208454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来人是干什么的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6" name="Picture 2" title=""/>
          <p:cNvPicPr>
            <a:picLocks noChangeAspect="1"/>
          </p:cNvPicPr>
          <p:nvPr/>
        </p:nvPicPr>
        <p:blipFill>
          <a:blip r:embed="rId2">
            <a:clrChange>
              <a:clrFrom>
                <a:srgbClr val="67322C"/>
              </a:clrFrom>
              <a:clrTo>
                <a:srgbClr val="67322C">
                  <a:alpha val="0"/>
                </a:srgbClr>
              </a:clrTo>
            </a:clrChange>
          </a:blip>
          <a:srcRect b="16277"/>
          <a:stretch>
            <a:fillRect/>
          </a:stretch>
        </p:blipFill>
        <p:spPr>
          <a:xfrm>
            <a:off x="4932363" y="361950"/>
            <a:ext cx="3505200" cy="601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7" name="Picture 3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638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Rectangle 4" title=""/>
          <p:cNvSpPr>
            <a:spLocks noGrp="1"/>
          </p:cNvSpPr>
          <p:nvPr>
            <p:ph type="ctrTitle" idx="4294967295"/>
          </p:nvPr>
        </p:nvSpPr>
        <p:spPr>
          <a:xfrm>
            <a:off x="5399088" y="838200"/>
            <a:ext cx="3744912" cy="1152525"/>
          </a:xfrm>
        </p:spPr>
        <p:txBody>
          <a:bodyPr vert="horz" wrap="square" lIns="91440" tIns="45720" rIns="91440" bIns="45720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eaLnBrk="1" hangingPunct="1"/>
            <a:r>
              <a:rPr lang="zh-CN" altLang="en-US" sz="8000">
                <a:solidFill>
                  <a:srgbClr val="CC33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49" charset="-122"/>
              </a:rPr>
              <a:t>鸿门宴</a:t>
            </a:r>
            <a:endParaRPr lang="zh-CN" altLang="en-US" sz="8000">
              <a:solidFill>
                <a:srgbClr val="CC3300"/>
              </a:solidFill>
              <a:effectLst>
                <a:outerShdw blurRad="38100" dist="38100" dir="2700000">
                  <a:srgbClr val="C0C0C0"/>
                </a:outerShdw>
              </a:effectLst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 title=""/>
          <p:cNvSpPr txBox="1"/>
          <p:nvPr/>
        </p:nvSpPr>
        <p:spPr>
          <a:xfrm>
            <a:off x="108585" y="971074"/>
            <a:ext cx="8953500" cy="4939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rgbClr val="000000"/>
                </a:solidFill>
                <a:ea typeface="微软雅黑" panose="020b0503020204020204" charset="-122"/>
              </a:rPr>
              <a:t>    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张良曰：“沛公之参乘樊哙者也。”项王曰：“壮士，赐之卮酒。”则与斗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卮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）酒。哙拜谢，起，立而饮之。项王曰：“赐之彘肩。”则与一生彘肩。樊哙覆其盾于地，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加彘肩上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），拔剑切而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啖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）之。项王曰：“壮士！能复饮乎？”樊哙曰：“臣死且不避，卮酒安足辞！夫秦王有虎狼之心，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杀人如不能举，刑人如恐不胜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			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		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），天下皆叛之。怀王与诸将约曰：‘先破秦入咸阳者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王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之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  <a:sym typeface="+mn-ea"/>
              </a:rPr>
              <a:t>（     ）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。’今沛公先破秦入咸阳，毫毛不敢有所近，封闭宫室，还军霸上，以待大王来。故遣将守关者，备他盗出入与非常也。劳苦而功高如此，未有封侯之赏，而听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细说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），欲诛有功之人。此亡秦之续耳，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窃为大王不取也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					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）。” 项王未有以应，曰：“坐。”樊哙从良坐。 坐须臾，沛公起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如厕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），因招樊哙出。沛公已出，项王使都尉陈平召沛公。沛公曰：“今者出，未辞也，为之奈何？”樊哙曰：“大行不顾细谨，大礼不辞小让（		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　　　　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）。如今人方为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刀俎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    ），我为鱼肉，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何辞为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  ）？”于是遂去。</a:t>
            </a:r>
            <a:endParaRPr sz="1800" b="1">
              <a:solidFill>
                <a:srgbClr val="000000"/>
              </a:solidFill>
              <a:ea typeface="微软雅黑" panose="020b0503020204020204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8010525" y="1033939"/>
            <a:ext cx="102155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大酒杯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209675" y="1719739"/>
            <a:ext cx="215265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把猪腿放在盾上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4878705" y="1708309"/>
            <a:ext cx="42862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吃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238125" y="2394109"/>
            <a:ext cx="599741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杀人唯恐不能杀光，对人用刑唯恐不能用尽酷刑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3276600" y="2740819"/>
            <a:ext cx="160448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让……当王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4648200" y="3429000"/>
            <a:ext cx="172847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小人的谗言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2590800" y="3769519"/>
            <a:ext cx="455295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私下认为大王不采取这种做法为好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5410200" y="4183539"/>
            <a:ext cx="99441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上厕所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2895600" y="4798219"/>
            <a:ext cx="525494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干大事不拘泥小节，行大礼不计较小的谦让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1905000" y="5181759"/>
            <a:ext cx="125539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刀和砧板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5257800" y="5257959"/>
            <a:ext cx="365855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何必告辞呢，为什么要告辞呢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5297805" y="2738914"/>
            <a:ext cx="42862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他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" name="文本框 99" title=""/>
          <p:cNvSpPr txBox="1"/>
          <p:nvPr/>
        </p:nvSpPr>
        <p:spPr>
          <a:xfrm>
            <a:off x="276701" y="943928"/>
            <a:ext cx="8563928" cy="4951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6670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>
                <a:solidFill>
                  <a:srgbClr val="000000"/>
                </a:solidFill>
                <a:ea typeface="微软雅黑" panose="020b0503020204020204" charset="-122"/>
              </a:rPr>
              <a:t>    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乃令张良留谢。良问曰：“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大王来何操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                  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）？”曰：“我持白璧一双，欲献项王，玉斗一双，欲与亚父。会其怒，不敢献。公为我献之。”张良曰：“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谨诺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）。”当是时，项王军在鸿门下，沛公军在霸上，相去四十里。沛公则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置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  ）车骑，脱身独骑，与樊哙、夏侯婴、靳强、纪信等四人持剑盾步走，从郦山下，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道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）芷阳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间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）行。沛公谓张良曰：“从此道至吾军，不过二十里耳。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度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     ）我至军中，公乃入。” </a:t>
            </a:r>
            <a:endParaRPr sz="1800" b="1">
              <a:solidFill>
                <a:srgbClr val="000000"/>
              </a:solidFill>
              <a:ea typeface="微软雅黑" panose="020b0503020204020204" charset="-122"/>
            </a:endParaRPr>
          </a:p>
          <a:p>
            <a:pPr indent="26670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沛公已去，间至军中。张良入谢，曰：“沛公不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胜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）杯杓，不能辞。谨使臣良奉白璧一双，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再拜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）献大王足下，玉斗一双，再拜奉大将军足下。”项王曰：“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沛公安在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？（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）”良曰：“闻大王有意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督过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 ）之，脱身独去，已至军矣。”项王则受璧，置之坐上。亚父受玉斗，置之地，拔剑撞而破之，曰：“唉！</a:t>
            </a:r>
            <a:r>
              <a:rPr sz="1800" b="1">
                <a:solidFill>
                  <a:srgbClr val="FF0000"/>
                </a:solidFill>
                <a:ea typeface="微软雅黑" panose="020b0503020204020204" charset="-122"/>
              </a:rPr>
              <a:t>竖子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（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）不足与谋。夺项王天下者必沛公也。</a:t>
            </a:r>
            <a:r>
              <a:rPr sz="1800" b="1" u="sng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微软雅黑" panose="020b0503020204020204" charset="-122"/>
              </a:rPr>
              <a:t>吾属今为之虏矣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！（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		          </a:t>
            </a:r>
            <a:r>
              <a:rPr lang="zh-CN" sz="1800" b="1">
                <a:solidFill>
                  <a:srgbClr val="000000"/>
                </a:solidFill>
                <a:ea typeface="微软雅黑" panose="020b0503020204020204" charset="-122"/>
              </a:rPr>
              <a:t>　　　</a:t>
            </a: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）” </a:t>
            </a:r>
            <a:endParaRPr sz="1800" b="1">
              <a:solidFill>
                <a:srgbClr val="000000"/>
              </a:solidFill>
              <a:ea typeface="微软雅黑" panose="020b0503020204020204" charset="-122"/>
            </a:endParaRPr>
          </a:p>
          <a:p>
            <a:pPr indent="26670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</a:pPr>
            <a:r>
              <a:rPr sz="1800" b="1">
                <a:solidFill>
                  <a:srgbClr val="000000"/>
                </a:solidFill>
                <a:ea typeface="微软雅黑" panose="020b0503020204020204" charset="-122"/>
              </a:rPr>
              <a:t>     </a:t>
            </a:r>
            <a:r>
              <a:rPr sz="1800" b="1">
                <a:solidFill>
                  <a:srgbClr val="0070C0"/>
                </a:solidFill>
                <a:ea typeface="微软雅黑" panose="020b0503020204020204" charset="-122"/>
              </a:rPr>
              <a:t>沛公至军，立诛杀曹无伤。</a:t>
            </a:r>
            <a:endParaRPr sz="1800" b="1">
              <a:solidFill>
                <a:srgbClr val="0070C0"/>
              </a:solidFill>
              <a:ea typeface="微软雅黑" panose="020b0503020204020204" charset="-122"/>
            </a:endParaRPr>
          </a:p>
        </p:txBody>
      </p:sp>
      <p:sp>
        <p:nvSpPr>
          <p:cNvPr id="9" name="文本框 8" title=""/>
          <p:cNvSpPr txBox="1"/>
          <p:nvPr/>
        </p:nvSpPr>
        <p:spPr>
          <a:xfrm>
            <a:off x="4724400" y="990600"/>
            <a:ext cx="328739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大王来时带了什么礼品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905000" y="1752759"/>
            <a:ext cx="1267301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一定遵命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2286000" y="2133759"/>
            <a:ext cx="1480661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放弃，丢下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3886200" y="2497614"/>
            <a:ext cx="76581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取道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5638800" y="2512219"/>
            <a:ext cx="99441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抄小路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4059555" y="2889409"/>
            <a:ext cx="782479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估计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 title=""/>
          <p:cNvSpPr txBox="1"/>
          <p:nvPr/>
        </p:nvSpPr>
        <p:spPr>
          <a:xfrm>
            <a:off x="5751195" y="3232309"/>
            <a:ext cx="2059781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禁得住，经得起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 title=""/>
          <p:cNvSpPr txBox="1"/>
          <p:nvPr/>
        </p:nvSpPr>
        <p:spPr>
          <a:xfrm>
            <a:off x="4220210" y="3581559"/>
            <a:ext cx="99441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拜两拜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 title=""/>
          <p:cNvSpPr txBox="1"/>
          <p:nvPr/>
        </p:nvSpPr>
        <p:spPr>
          <a:xfrm>
            <a:off x="3775075" y="3962559"/>
            <a:ext cx="1566386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沛公在哪里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 title=""/>
          <p:cNvSpPr txBox="1"/>
          <p:nvPr/>
        </p:nvSpPr>
        <p:spPr>
          <a:xfrm>
            <a:off x="533400" y="4343400"/>
            <a:ext cx="91249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责备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 title=""/>
          <p:cNvSpPr txBox="1"/>
          <p:nvPr/>
        </p:nvSpPr>
        <p:spPr>
          <a:xfrm>
            <a:off x="3964305" y="4695825"/>
            <a:ext cx="1215390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小子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 title=""/>
          <p:cNvSpPr txBox="1"/>
          <p:nvPr/>
        </p:nvSpPr>
        <p:spPr>
          <a:xfrm>
            <a:off x="2438400" y="5105559"/>
            <a:ext cx="392811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我们这些人马上都会被他俘虏了</a:t>
            </a:r>
            <a:endParaRPr lang="zh-CN" altLang="en-US" sz="21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1325880" y="620395"/>
            <a:ext cx="71323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/>
              <a:t>课前复习</a:t>
            </a:r>
            <a:endParaRPr lang="zh-CN" altLang="en-US" sz="4800" b="1"/>
          </a:p>
        </p:txBody>
      </p:sp>
      <p:sp>
        <p:nvSpPr>
          <p:cNvPr id="3" name="文本框 2" title=""/>
          <p:cNvSpPr txBox="1"/>
          <p:nvPr/>
        </p:nvSpPr>
        <p:spPr>
          <a:xfrm>
            <a:off x="1174115" y="1676400"/>
            <a:ext cx="743585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一</a:t>
            </a:r>
            <a:r>
              <a:rPr lang="en-US" altLang="zh-CN" sz="2400" b="1"/>
              <a:t>.</a:t>
            </a:r>
            <a:r>
              <a:rPr lang="zh-CN" altLang="en-US" sz="2400" b="1"/>
              <a:t>成语</a:t>
            </a:r>
            <a:endParaRPr lang="zh-CN" altLang="en-US" sz="2400" b="1"/>
          </a:p>
          <a:p>
            <a:r>
              <a:rPr lang="zh-CN" altLang="en-US" sz="2400" b="1"/>
              <a:t>筚路蓝缕</a:t>
            </a:r>
            <a:r>
              <a:rPr lang="en-US" altLang="zh-CN" sz="2400" b="1"/>
              <a:t>   </a:t>
            </a:r>
            <a:r>
              <a:rPr lang="zh-CN" altLang="en-US" sz="2400" b="1"/>
              <a:t>弹冠相庆</a:t>
            </a:r>
            <a:r>
              <a:rPr lang="en-US" altLang="zh-CN" sz="2400" b="1"/>
              <a:t>   </a:t>
            </a:r>
            <a:r>
              <a:rPr lang="zh-CN" altLang="en-US" sz="2400" b="1"/>
              <a:t>期期艾艾</a:t>
            </a:r>
            <a:r>
              <a:rPr lang="en-US" altLang="zh-CN" sz="2400" b="1"/>
              <a:t>   </a:t>
            </a:r>
            <a:r>
              <a:rPr lang="zh-CN" altLang="en-US" sz="2400" b="1"/>
              <a:t>不解之缘</a:t>
            </a:r>
            <a:r>
              <a:rPr lang="en-US" altLang="zh-CN" sz="2400" b="1"/>
              <a:t>   </a:t>
            </a:r>
            <a:r>
              <a:rPr lang="zh-CN" altLang="en-US" sz="2400" b="1"/>
              <a:t>无可厚非</a:t>
            </a:r>
            <a:r>
              <a:rPr lang="en-US" altLang="zh-CN" sz="2400" b="1"/>
              <a:t>    </a:t>
            </a:r>
            <a:r>
              <a:rPr lang="zh-CN" altLang="en-US" sz="2400" b="1"/>
              <a:t>苦心孤诣</a:t>
            </a:r>
            <a:r>
              <a:rPr lang="en-US" altLang="zh-CN" sz="2400" b="1"/>
              <a:t> </a:t>
            </a:r>
            <a:endParaRPr lang="en-US" altLang="zh-CN" sz="2400" b="1"/>
          </a:p>
          <a:p>
            <a:r>
              <a:rPr lang="zh-CN" altLang="en-US" sz="2400" b="1"/>
              <a:t>二</a:t>
            </a:r>
            <a:r>
              <a:rPr lang="en-US" altLang="zh-CN" sz="2400" b="1"/>
              <a:t>.</a:t>
            </a:r>
            <a:r>
              <a:rPr lang="zh-CN" altLang="en-US" sz="2400" b="1"/>
              <a:t>《鸿门宴》重点句翻译</a:t>
            </a:r>
            <a:endParaRPr lang="zh-CN" altLang="en-US" sz="2400" b="1"/>
          </a:p>
          <a:p>
            <a:r>
              <a:rPr lang="en-US" altLang="zh-CN" sz="2400" b="1"/>
              <a:t>  1、旦日飨士卒，为击破沛公军。</a:t>
            </a:r>
            <a:endParaRPr lang="en-US" altLang="zh-CN" sz="2400" b="1"/>
          </a:p>
          <a:p>
            <a:r>
              <a:rPr lang="en-US" altLang="zh-CN" sz="2400" b="1"/>
              <a:t>  2、楚左尹项伯者，项羽季父也，素善留侯张良。</a:t>
            </a:r>
            <a:endParaRPr lang="en-US" altLang="zh-CN" sz="2400" b="1"/>
          </a:p>
          <a:p>
            <a:r>
              <a:rPr lang="en-US" altLang="zh-CN" sz="2400" b="1"/>
              <a:t>  3、项伯乃夜弛之沛公军，私见张良，具告以事。</a:t>
            </a:r>
            <a:endParaRPr lang="en-US" altLang="zh-CN" sz="2400" b="1"/>
          </a:p>
          <a:p>
            <a:r>
              <a:rPr lang="en-US" altLang="zh-CN" sz="2400" b="1"/>
              <a:t>  4、距关，毋内诸侯，秦地可尽王也。</a:t>
            </a:r>
            <a:endParaRPr lang="en-US" altLang="zh-CN" sz="2400" b="1"/>
          </a:p>
          <a:p>
            <a:r>
              <a:rPr lang="en-US" altLang="zh-CN" sz="2400" b="1"/>
              <a:t>  5、君安与项伯有故？</a:t>
            </a:r>
            <a:endParaRPr lang="en-US" altLang="zh-CN" sz="2400" b="1"/>
          </a:p>
          <a:p>
            <a:r>
              <a:rPr lang="en-US" altLang="zh-CN" sz="2400" b="1"/>
              <a:t>  6、秦时与臣游，项伯杀人，臣活之。</a:t>
            </a:r>
            <a:endParaRPr lang="en-US" altLang="zh-CN" sz="2400" b="1"/>
          </a:p>
          <a:p>
            <a:r>
              <a:rPr lang="en-US" altLang="zh-CN" sz="2400" b="1"/>
              <a:t>  7、孰与君少长？ 吾得兄事之。</a:t>
            </a:r>
            <a:endParaRPr lang="en-US" altLang="zh-CN" sz="2400" b="1"/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990600" y="1676400"/>
            <a:ext cx="766191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8、所以遣将守关者，备他盗之出入与非常也。</a:t>
            </a:r>
            <a:endParaRPr lang="zh-CN" altLang="en-US" sz="2800" b="1"/>
          </a:p>
          <a:p>
            <a:r>
              <a:rPr lang="zh-CN" altLang="en-US" sz="2800" b="1"/>
              <a:t>9、旦日不可不蚤自来谢项王。 不如因善遇之。</a:t>
            </a:r>
            <a:endParaRPr lang="zh-CN" altLang="en-US" sz="2800" b="1"/>
          </a:p>
          <a:p>
            <a:r>
              <a:rPr lang="zh-CN" altLang="en-US" sz="2800" b="1"/>
              <a:t>10、范增数目项王，举所佩玉玦以示之者三。</a:t>
            </a:r>
            <a:endParaRPr lang="zh-CN" altLang="en-US" sz="2800" b="1"/>
          </a:p>
          <a:p>
            <a:r>
              <a:rPr lang="zh-CN" altLang="en-US" sz="2800" b="1"/>
              <a:t>11、不者，若属皆且为所虏。 常以身翼蔽沛公。</a:t>
            </a:r>
            <a:endParaRPr lang="zh-CN" altLang="en-US" sz="2800" b="1"/>
          </a:p>
          <a:p>
            <a:r>
              <a:rPr lang="zh-CN" altLang="en-US" sz="2800" b="1"/>
              <a:t>12、哙遂入，披帷西向立。 客何为者？</a:t>
            </a:r>
            <a:endParaRPr lang="zh-CN" altLang="en-US" sz="2800" b="1"/>
          </a:p>
          <a:p>
            <a:r>
              <a:rPr lang="zh-CN" altLang="en-US" sz="2800" b="1"/>
              <a:t>1</a:t>
            </a:r>
            <a:r>
              <a:rPr lang="en-US" altLang="zh-CN" sz="2800" b="1"/>
              <a:t>3</a:t>
            </a:r>
            <a:r>
              <a:rPr lang="zh-CN" altLang="en-US" sz="2800" b="1"/>
              <a:t>、大行不顾细谨，大礼不辞小让。</a:t>
            </a:r>
            <a:endParaRPr lang="zh-CN" altLang="en-US" sz="2800" b="1"/>
          </a:p>
          <a:p>
            <a:r>
              <a:rPr lang="zh-CN" altLang="en-US" sz="2800" b="1"/>
              <a:t>1</a:t>
            </a:r>
            <a:r>
              <a:rPr lang="en-US" altLang="zh-CN" sz="2800" b="1"/>
              <a:t>4</a:t>
            </a:r>
            <a:r>
              <a:rPr lang="zh-CN" altLang="en-US" sz="2800" b="1"/>
              <a:t>、何辞为？ 大王来何操？</a:t>
            </a:r>
            <a:endParaRPr lang="zh-CN" altLang="en-US" sz="2800" b="1"/>
          </a:p>
          <a:p>
            <a:r>
              <a:rPr lang="zh-CN" altLang="en-US" sz="2800" b="1"/>
              <a:t>1</a:t>
            </a:r>
            <a:r>
              <a:rPr lang="en-US" altLang="zh-CN" sz="2800" b="1"/>
              <a:t>5</a:t>
            </a:r>
            <a:r>
              <a:rPr lang="zh-CN" altLang="en-US" sz="2800" b="1"/>
              <a:t>、四人持剑盾走，从郦山下，道芷阳间行。</a:t>
            </a:r>
            <a:endParaRPr lang="zh-CN" altLang="en-US" sz="2800" b="1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341100" y="105791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7" name="Text Box 5" title=""/>
          <p:cNvSpPr txBox="1"/>
          <p:nvPr/>
        </p:nvSpPr>
        <p:spPr>
          <a:xfrm>
            <a:off x="2268538" y="2565400"/>
            <a:ext cx="5400675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6000" b="1">
                <a:solidFill>
                  <a:srgbClr val="60986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知识</a:t>
            </a:r>
            <a:r>
              <a:rPr lang="zh-CN" altLang="en-US" sz="6000" b="1">
                <a:solidFill>
                  <a:srgbClr val="609869"/>
                </a:solidFill>
                <a:ea typeface="黑体" panose="02010609060101010101" pitchFamily="49" charset="-122"/>
              </a:rPr>
              <a:t>点归纳</a:t>
            </a:r>
            <a:endParaRPr lang="zh-CN" altLang="en-US" sz="6000" b="1">
              <a:solidFill>
                <a:srgbClr val="609869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文本框 24577" title=""/>
          <p:cNvSpPr txBox="1"/>
          <p:nvPr/>
        </p:nvSpPr>
        <p:spPr>
          <a:xfrm>
            <a:off x="533400" y="533400"/>
            <a:ext cx="77454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词类活用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名词用作动词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4579" name="文本框 24578" title=""/>
          <p:cNvSpPr txBox="1"/>
          <p:nvPr/>
        </p:nvSpPr>
        <p:spPr>
          <a:xfrm>
            <a:off x="990600" y="1600200"/>
            <a:ext cx="3048000" cy="496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沛公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军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霸上 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沛公欲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王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关中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籍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吏民                         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范增数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目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项王             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若入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前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为寿                  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刑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人如恐不胜               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道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芷阳间行                   </a:t>
            </a:r>
            <a:endParaRPr lang="zh-CN" altLang="en-US" sz="32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4580" name="文本框 24579" title=""/>
          <p:cNvSpPr txBox="1"/>
          <p:nvPr/>
        </p:nvSpPr>
        <p:spPr>
          <a:xfrm>
            <a:off x="3852863" y="1628775"/>
            <a:ext cx="39592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驻扎、驻军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4581" name="文本框 24580" title=""/>
          <p:cNvSpPr txBox="1"/>
          <p:nvPr/>
        </p:nvSpPr>
        <p:spPr>
          <a:xfrm>
            <a:off x="3852863" y="2349500"/>
            <a:ext cx="43926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称王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4582" name="文本框 24581" title=""/>
          <p:cNvSpPr txBox="1"/>
          <p:nvPr/>
        </p:nvSpPr>
        <p:spPr>
          <a:xfrm>
            <a:off x="3708400" y="3068638"/>
            <a:ext cx="38163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造册登记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4583" name="文本框 24582" title=""/>
          <p:cNvSpPr txBox="1"/>
          <p:nvPr/>
        </p:nvSpPr>
        <p:spPr>
          <a:xfrm>
            <a:off x="3779838" y="3789363"/>
            <a:ext cx="46085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用眼示意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4584" name="文本框 24583" title=""/>
          <p:cNvSpPr txBox="1"/>
          <p:nvPr/>
        </p:nvSpPr>
        <p:spPr>
          <a:xfrm>
            <a:off x="3851275" y="4508500"/>
            <a:ext cx="23764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上前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4585" name="文本框 24584" title=""/>
          <p:cNvSpPr txBox="1"/>
          <p:nvPr/>
        </p:nvSpPr>
        <p:spPr>
          <a:xfrm>
            <a:off x="3779838" y="5229225"/>
            <a:ext cx="39163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用刀割刺，即杀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4586" name="文本框 24585" title=""/>
          <p:cNvSpPr txBox="1"/>
          <p:nvPr/>
        </p:nvSpPr>
        <p:spPr>
          <a:xfrm>
            <a:off x="3779838" y="6021388"/>
            <a:ext cx="30972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取道 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  <p:bldP spid="24581" grpId="0"/>
      <p:bldP spid="24582" grpId="0"/>
      <p:bldP spid="24583" grpId="0"/>
      <p:bldP spid="24584" grpId="0"/>
      <p:bldP spid="24585" grpId="0"/>
      <p:bldP spid="245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文本框 25601" title=""/>
          <p:cNvSpPr txBox="1"/>
          <p:nvPr/>
        </p:nvSpPr>
        <p:spPr>
          <a:xfrm>
            <a:off x="838200" y="533400"/>
            <a:ext cx="79216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词类活用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名词作状语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5603" name="文本框 25602" title=""/>
          <p:cNvSpPr txBox="1"/>
          <p:nvPr/>
        </p:nvSpPr>
        <p:spPr>
          <a:xfrm>
            <a:off x="990600" y="1700213"/>
            <a:ext cx="4724400" cy="3937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项伯乃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夜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驰之沛公军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吾得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兄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事之     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常以身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翼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蔽沛公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道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芷阳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间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行      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头发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上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指         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5604" name="文本框 25603" title=""/>
          <p:cNvSpPr txBox="1"/>
          <p:nvPr/>
        </p:nvSpPr>
        <p:spPr>
          <a:xfrm>
            <a:off x="5638800" y="1752600"/>
            <a:ext cx="16557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连夜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5605" name="文本框 25604" title=""/>
          <p:cNvSpPr txBox="1"/>
          <p:nvPr/>
        </p:nvSpPr>
        <p:spPr>
          <a:xfrm>
            <a:off x="4645025" y="2565400"/>
            <a:ext cx="38893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像对待兄长一样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5606" name="文本框 25605" title=""/>
          <p:cNvSpPr txBox="1"/>
          <p:nvPr/>
        </p:nvSpPr>
        <p:spPr>
          <a:xfrm>
            <a:off x="4645025" y="3357563"/>
            <a:ext cx="40417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像鸟张开翅膀一样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5607" name="文本框 25606" title=""/>
          <p:cNvSpPr txBox="1"/>
          <p:nvPr/>
        </p:nvSpPr>
        <p:spPr>
          <a:xfrm>
            <a:off x="4572000" y="4221163"/>
            <a:ext cx="23780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 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从小路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5608" name="文本框 25607" title=""/>
          <p:cNvSpPr txBox="1"/>
          <p:nvPr/>
        </p:nvSpPr>
        <p:spPr>
          <a:xfrm>
            <a:off x="4716463" y="5013325"/>
            <a:ext cx="30956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向上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  <p:cond evt="onBegin" delay="0">
                          <p:tn val="21"/>
                        </p:cond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4" grpId="0"/>
      <p:bldP spid="25605" grpId="0"/>
      <p:bldP spid="25606" grpId="0"/>
      <p:bldP spid="25607" grpId="0"/>
      <p:bldP spid="2560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文本框 26625" title=""/>
          <p:cNvSpPr txBox="1"/>
          <p:nvPr/>
        </p:nvSpPr>
        <p:spPr>
          <a:xfrm>
            <a:off x="990600" y="609600"/>
            <a:ext cx="77406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词类活用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使动用法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627" name="文本框 26626" title=""/>
          <p:cNvSpPr txBox="1"/>
          <p:nvPr/>
        </p:nvSpPr>
        <p:spPr>
          <a:xfrm>
            <a:off x="685800" y="2133600"/>
            <a:ext cx="6831013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臣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活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之                         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沛公旦日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从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百余骑来见项王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交戟之卫士欲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止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不内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6628" name="文本框 26627" title=""/>
          <p:cNvSpPr txBox="1"/>
          <p:nvPr/>
        </p:nvSpPr>
        <p:spPr>
          <a:xfrm>
            <a:off x="5868988" y="2205038"/>
            <a:ext cx="2951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使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活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6629" name="文本框 26628" title=""/>
          <p:cNvSpPr txBox="1"/>
          <p:nvPr/>
        </p:nvSpPr>
        <p:spPr>
          <a:xfrm>
            <a:off x="6249988" y="2971800"/>
            <a:ext cx="28940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使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跟从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6630" name="文本框 26629" title=""/>
          <p:cNvSpPr txBox="1"/>
          <p:nvPr/>
        </p:nvSpPr>
        <p:spPr>
          <a:xfrm>
            <a:off x="5724525" y="3860800"/>
            <a:ext cx="29622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使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停止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28" grpId="0"/>
      <p:bldP spid="26629" grpId="0"/>
      <p:bldP spid="266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文本框 27649" title=""/>
          <p:cNvSpPr txBox="1"/>
          <p:nvPr/>
        </p:nvSpPr>
        <p:spPr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词类活用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形容词作名词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7651" name="文本框 27650" title=""/>
          <p:cNvSpPr txBox="1"/>
          <p:nvPr/>
        </p:nvSpPr>
        <p:spPr>
          <a:xfrm>
            <a:off x="1066800" y="1981200"/>
            <a:ext cx="3505200" cy="1463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此其志不在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小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      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沛公今事有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急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              </a:t>
            </a:r>
            <a:endParaRPr lang="zh-CN" altLang="en-US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7652" name="图片 27651" title="">
            <a:hlinkClick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775" y="-22225"/>
            <a:ext cx="914400" cy="582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3" name="文本框 27652" title=""/>
          <p:cNvSpPr txBox="1"/>
          <p:nvPr/>
        </p:nvSpPr>
        <p:spPr>
          <a:xfrm>
            <a:off x="4191000" y="2057400"/>
            <a:ext cx="38528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小处，小的地方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7654" name="文本框 27653" title=""/>
          <p:cNvSpPr txBox="1"/>
          <p:nvPr/>
        </p:nvSpPr>
        <p:spPr>
          <a:xfrm>
            <a:off x="4724400" y="2895600"/>
            <a:ext cx="10937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急事 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27655" name="文本框 27654" title=""/>
          <p:cNvSpPr txBox="1"/>
          <p:nvPr/>
        </p:nvSpPr>
        <p:spPr>
          <a:xfrm>
            <a:off x="990600" y="3733800"/>
            <a:ext cx="7239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词类活用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形容词作动词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7656" name="矩形 27655" title=""/>
          <p:cNvSpPr/>
          <p:nvPr/>
        </p:nvSpPr>
        <p:spPr>
          <a:xfrm>
            <a:off x="1143000" y="4876800"/>
            <a:ext cx="293687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600" b="1">
                <a:latin typeface="Arial" panose="020b0604020202020204" pitchFamily="34" charset="0"/>
              </a:rPr>
              <a:t>素</a:t>
            </a:r>
            <a:r>
              <a:rPr lang="zh-CN" altLang="en-US" sz="3600" b="1">
                <a:solidFill>
                  <a:srgbClr val="FF3300"/>
                </a:solidFill>
                <a:latin typeface="Arial" panose="020b0604020202020204" pitchFamily="34" charset="0"/>
              </a:rPr>
              <a:t>善</a:t>
            </a:r>
            <a:r>
              <a:rPr lang="zh-CN" altLang="en-US" sz="3600" b="1">
                <a:latin typeface="Arial" panose="020b0604020202020204" pitchFamily="34" charset="0"/>
              </a:rPr>
              <a:t>留侯张良</a:t>
            </a:r>
            <a:endParaRPr lang="zh-CN" altLang="en-US" sz="3600" b="1">
              <a:latin typeface="Arial" panose="020b0604020202020204" pitchFamily="34" charset="0"/>
            </a:endParaRPr>
          </a:p>
        </p:txBody>
      </p:sp>
      <p:sp>
        <p:nvSpPr>
          <p:cNvPr id="27658" name="矩形 27657" title=""/>
          <p:cNvSpPr/>
          <p:nvPr/>
        </p:nvSpPr>
        <p:spPr>
          <a:xfrm>
            <a:off x="4572000" y="4800600"/>
            <a:ext cx="293687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600" b="1">
                <a:solidFill>
                  <a:srgbClr val="1D02C2"/>
                </a:solidFill>
                <a:latin typeface="Arial" panose="020b0604020202020204" pitchFamily="34" charset="0"/>
              </a:rPr>
              <a:t>友善，交好。</a:t>
            </a:r>
            <a:endParaRPr lang="zh-CN" altLang="en-US" sz="3600" b="1">
              <a:solidFill>
                <a:srgbClr val="1D02C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  <p:bldP spid="2765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文本框 28673" title=""/>
          <p:cNvSpPr txBox="1"/>
          <p:nvPr/>
        </p:nvSpPr>
        <p:spPr>
          <a:xfrm>
            <a:off x="107950" y="1341438"/>
            <a:ext cx="5976938" cy="3932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、沛公居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山东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时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3600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</a:rPr>
              <a:t>约为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婚姻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6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</a:rPr>
              <a:t>3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</a:rPr>
              <a:t>、备他盗出入与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非常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</a:rPr>
              <a:t>也</a:t>
            </a:r>
            <a:endParaRPr lang="zh-CN" altLang="en-US" sz="36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8675" name="文本框 28674" title=""/>
          <p:cNvSpPr txBox="1"/>
          <p:nvPr/>
        </p:nvSpPr>
        <p:spPr>
          <a:xfrm>
            <a:off x="2197100" y="1844675"/>
            <a:ext cx="57594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古义：崤山以东     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今义：指山东省</a:t>
            </a:r>
            <a:endParaRPr lang="zh-CN" altLang="en-US" sz="3200" b="1">
              <a:solidFill>
                <a:srgbClr val="00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8676" name="文本框 28675" title=""/>
          <p:cNvSpPr txBox="1"/>
          <p:nvPr/>
        </p:nvSpPr>
        <p:spPr>
          <a:xfrm>
            <a:off x="2700338" y="3429000"/>
            <a:ext cx="6119812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古义：由婚姻关系而形成的亲家   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今义：由结婚而形成的夫妻关系</a:t>
            </a:r>
            <a:endParaRPr lang="zh-CN" altLang="en-US" sz="3200" b="1">
              <a:solidFill>
                <a:srgbClr val="00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8677" name="文本框 28676" title=""/>
          <p:cNvSpPr txBox="1"/>
          <p:nvPr/>
        </p:nvSpPr>
        <p:spPr>
          <a:xfrm>
            <a:off x="2844800" y="5302250"/>
            <a:ext cx="5832475" cy="1309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古义：意外的变故      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今义：副词，很、非常</a:t>
            </a:r>
            <a:endParaRPr lang="zh-CN" altLang="en-US" sz="3200" b="1">
              <a:solidFill>
                <a:srgbClr val="00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8678" name="图片 28677" title="">
            <a:hlinkClick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413" y="-22225"/>
            <a:ext cx="1203325" cy="603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9" name="矩形 28678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古今异义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6" grpId="0"/>
      <p:bldP spid="286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文本框 7169" title=""/>
          <p:cNvSpPr txBox="1"/>
          <p:nvPr/>
        </p:nvSpPr>
        <p:spPr>
          <a:xfrm>
            <a:off x="252413" y="476250"/>
            <a:ext cx="8485187" cy="6184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《鸿门宴》复习目标</a:t>
            </a:r>
            <a:endParaRPr lang="zh-CN" altLang="en-US" sz="48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1.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积累文化常识。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2.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掌握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</a:rPr>
              <a:t>如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谢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故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辞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意、举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胜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等常用文言实词；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3.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巩固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之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乃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而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以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等常用文言虚词，重点梳理虚词“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且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”的意义和用法；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4.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掌握内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纳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、蚤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早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、郤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（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隙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）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、倍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（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背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）、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要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（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邀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）、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  <a:sym typeface="Arial" panose="020b0604020202020204" pitchFamily="34" charset="0"/>
              </a:rPr>
              <a:t>坐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（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座</a:t>
            </a:r>
            <a:r>
              <a:rPr lang="zh-CN" altLang="en-US" sz="2800" b="1">
                <a:solidFill>
                  <a:srgbClr val="0000FF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）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等通假字；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5.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注意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山东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河北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足以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婚姻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非常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等词语古今异义的差别。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6.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掌握重要的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词类活用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现象；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  <a:p>
            <a:r>
              <a:rPr lang="en-US" altLang="zh-CN" sz="3200" b="1">
                <a:latin typeface="华文细黑" panose="02010600040101010101" charset="-122"/>
                <a:ea typeface="华文细黑" panose="02010600040101010101" charset="-122"/>
              </a:rPr>
              <a:t>7.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积累宾语前置、状语后置等重要</a:t>
            </a:r>
            <a:r>
              <a:rPr lang="zh-CN" altLang="en-US" sz="3200" b="1">
                <a:solidFill>
                  <a:srgbClr val="FF0000"/>
                </a:solidFill>
                <a:latin typeface="华文细黑" panose="02010600040101010101" charset="-122"/>
                <a:ea typeface="方正北魏楷书简体" charset="-122"/>
                <a:sym typeface="Arial" panose="020b0604020202020204" pitchFamily="34" charset="0"/>
              </a:rPr>
              <a:t>特殊句式</a:t>
            </a:r>
            <a:r>
              <a:rPr lang="zh-CN" altLang="en-US" sz="3200" b="1">
                <a:latin typeface="华文细黑" panose="02010600040101010101" charset="-122"/>
                <a:ea typeface="华文细黑" panose="02010600040101010101" charset="-122"/>
              </a:rPr>
              <a:t>。</a:t>
            </a:r>
            <a:endParaRPr lang="zh-CN" altLang="en-US" sz="3200" b="1">
              <a:latin typeface="华文细黑" panose="02010600040101010101" charset="-122"/>
              <a:ea typeface="华文细黑" panose="020106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文本框 29697" title=""/>
          <p:cNvSpPr txBox="1"/>
          <p:nvPr/>
        </p:nvSpPr>
        <p:spPr>
          <a:xfrm>
            <a:off x="609600" y="1524000"/>
            <a:ext cx="3505200" cy="497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1.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距关，毋内诸侯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2.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要项伯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3.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不敢倍德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4.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不可不蚤自来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5.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令将军与臣有郤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方正大标宋简体" charset="-122"/>
                <a:ea typeface="方正大标宋简体" charset="-122"/>
              </a:rPr>
              <a:t>6.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因击沛公于坐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</p:txBody>
      </p:sp>
      <p:pic>
        <p:nvPicPr>
          <p:cNvPr id="29699" name="图片 29698" title="">
            <a:hlinkClick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650" y="0"/>
            <a:ext cx="771525" cy="4937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700" name="矩形 29699" title=""/>
          <p:cNvSpPr/>
          <p:nvPr/>
        </p:nvSpPr>
        <p:spPr>
          <a:xfrm>
            <a:off x="1219200" y="381000"/>
            <a:ext cx="36718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通假字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9701" name="文本框 29700" title=""/>
          <p:cNvSpPr txBox="1"/>
          <p:nvPr/>
        </p:nvSpPr>
        <p:spPr>
          <a:xfrm>
            <a:off x="3670300" y="1524000"/>
            <a:ext cx="5473700" cy="94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 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距”通“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</a:rPr>
              <a:t>拒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”，把守；“内”通“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纳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”，接纳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</a:endParaRPr>
          </a:p>
        </p:txBody>
      </p:sp>
      <p:sp>
        <p:nvSpPr>
          <p:cNvPr id="29702" name="文本框 29701" title=""/>
          <p:cNvSpPr txBox="1"/>
          <p:nvPr/>
        </p:nvSpPr>
        <p:spPr>
          <a:xfrm>
            <a:off x="2895600" y="2819400"/>
            <a:ext cx="53276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要”通“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邀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”，邀请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29703" name="文本框 29702" title=""/>
          <p:cNvSpPr txBox="1"/>
          <p:nvPr/>
        </p:nvSpPr>
        <p:spPr>
          <a:xfrm>
            <a:off x="3124200" y="3657600"/>
            <a:ext cx="53292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倍”通“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背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”，背叛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29704" name="文本框 29703" title=""/>
          <p:cNvSpPr txBox="1"/>
          <p:nvPr/>
        </p:nvSpPr>
        <p:spPr>
          <a:xfrm>
            <a:off x="3962400" y="4343400"/>
            <a:ext cx="36576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蚤”通“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早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”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29705" name="文本框 29704" title=""/>
          <p:cNvSpPr txBox="1"/>
          <p:nvPr/>
        </p:nvSpPr>
        <p:spPr>
          <a:xfrm>
            <a:off x="3944938" y="5181600"/>
            <a:ext cx="51990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郤”通“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隙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”，隔阂、嫌怨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29706" name="文本框 29705" title=""/>
          <p:cNvSpPr txBox="1"/>
          <p:nvPr/>
        </p:nvSpPr>
        <p:spPr>
          <a:xfrm>
            <a:off x="3810000" y="5943600"/>
            <a:ext cx="42719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(“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坐”通“</a:t>
            </a:r>
            <a:r>
              <a:rPr lang="zh-CN" altLang="en-US" sz="2800" b="1">
                <a:solidFill>
                  <a:srgbClr val="FF0000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座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”，座位</a:t>
            </a:r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)</a:t>
            </a:r>
            <a:endParaRPr lang="en-US" altLang="zh-CN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1" grpId="0"/>
      <p:bldP spid="29702" grpId="0"/>
      <p:bldP spid="29703" grpId="0"/>
      <p:bldP spid="29704" grpId="0"/>
      <p:bldP spid="29705" grpId="0"/>
      <p:bldP spid="2970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4" name="矩形 30723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0726" name="文本占位符 30725" title=""/>
          <p:cNvSpPr txBox="1"/>
          <p:nvPr>
            <p:ph type="body" idx="1"/>
          </p:nvPr>
        </p:nvSpPr>
        <p:spPr>
          <a:xfrm>
            <a:off x="990600" y="1828800"/>
            <a:ext cx="7772400" cy="4724400"/>
          </a:xfrm>
        </p:spPr>
        <p:txBody>
          <a:bodyPr vert="horz" wrap="square" lIns="91440" tIns="45720" rIns="91440" bIns="45720" anchor="t" anchorCtr="0"/>
          <a:lstStyle/>
          <a:p>
            <a:pPr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杀人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不能举  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         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endParaRPr lang="zh-CN" altLang="en-US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沛公默然，曰：“固不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也”  　</a:t>
            </a:r>
            <a:endParaRPr lang="zh-CN" altLang="en-US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沛公起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厕，因招樊哙出      </a:t>
            </a:r>
            <a:endParaRPr lang="zh-CN" altLang="en-US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闻妻言，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被冰雪（</a:t>
            </a:r>
            <a:r>
              <a:rPr lang="zh-CN" altLang="en-US" sz="2800" b="1">
                <a:solidFill>
                  <a:srgbClr val="1D02C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如同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——《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促织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万事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意（</a:t>
            </a:r>
            <a:r>
              <a:rPr lang="zh-CN" altLang="en-US" sz="2800" b="1">
                <a:solidFill>
                  <a:srgbClr val="1D02C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顺、随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成语</a:t>
            </a:r>
            <a:endParaRPr lang="zh-CN" altLang="en-US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其离违，宜别图之（</a:t>
            </a:r>
            <a:r>
              <a:rPr lang="zh-CN" altLang="en-US" sz="2800" b="1">
                <a:solidFill>
                  <a:srgbClr val="1D02C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——《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赤壁之战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方六七十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五六十（</a:t>
            </a:r>
            <a:r>
              <a:rPr lang="zh-CN" altLang="en-US" sz="2800" b="1">
                <a:solidFill>
                  <a:srgbClr val="1D02C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或者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——《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子路、曾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„„</a:t>
            </a: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侍坐</a:t>
            </a:r>
            <a:r>
              <a:rPr lang="en-US" altLang="zh-CN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endParaRPr lang="zh-CN" altLang="en-US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727" name="文本框 30726" title=""/>
          <p:cNvSpPr txBox="1"/>
          <p:nvPr/>
        </p:nvSpPr>
        <p:spPr>
          <a:xfrm>
            <a:off x="3962400" y="2286000"/>
            <a:ext cx="268541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</a:rPr>
              <a:t>（唯恐、只怕）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</a:endParaRPr>
          </a:p>
        </p:txBody>
      </p:sp>
      <p:sp>
        <p:nvSpPr>
          <p:cNvPr id="30728" name="文本框 30727" title=""/>
          <p:cNvSpPr txBox="1"/>
          <p:nvPr/>
        </p:nvSpPr>
        <p:spPr>
          <a:xfrm>
            <a:off x="6096000" y="2590800"/>
            <a:ext cx="197008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（比得上）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0729" name="文本框 30728" title=""/>
          <p:cNvSpPr txBox="1"/>
          <p:nvPr/>
        </p:nvSpPr>
        <p:spPr>
          <a:xfrm>
            <a:off x="6019800" y="3048000"/>
            <a:ext cx="12557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到，往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0"/>
      <p:bldP spid="307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6" name="矩形 31745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1751" name="矩形 31750" title=""/>
          <p:cNvSpPr/>
          <p:nvPr/>
        </p:nvSpPr>
        <p:spPr>
          <a:xfrm>
            <a:off x="1066800" y="1524000"/>
            <a:ext cx="7304088" cy="57543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2.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举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l"/>
            <a:r>
              <a:rPr lang="zh-CN" altLang="en-US" sz="2800" b="1">
                <a:latin typeface="Arial" panose="020b0604020202020204" pitchFamily="34" charset="0"/>
              </a:rPr>
              <a:t>　</a:t>
            </a:r>
            <a:r>
              <a:rPr lang="zh-CN" altLang="en-US" sz="2400" b="1">
                <a:latin typeface="Arial" panose="020b0604020202020204" pitchFamily="34" charset="0"/>
              </a:rPr>
              <a:t>杀人如不能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举</a:t>
            </a:r>
            <a:endParaRPr lang="zh-CN" altLang="en-US" sz="2400" b="1">
              <a:latin typeface="Arial" panose="020b0604020202020204" pitchFamily="34" charset="0"/>
            </a:endParaRPr>
          </a:p>
          <a:p>
            <a:pPr algn="l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　举</a:t>
            </a:r>
            <a:r>
              <a:rPr lang="zh-CN" altLang="en-US" sz="2400" b="1">
                <a:latin typeface="Arial" panose="020b0604020202020204" pitchFamily="34" charset="0"/>
              </a:rPr>
              <a:t>所佩玉玦以示之者三 </a:t>
            </a:r>
            <a:endParaRPr lang="zh-CN" altLang="en-US" sz="2400" b="1">
              <a:latin typeface="Arial" panose="020b0604020202020204" pitchFamily="34" charset="0"/>
            </a:endParaRPr>
          </a:p>
          <a:p>
            <a:pPr algn="l"/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举</a:t>
            </a:r>
            <a:r>
              <a:rPr lang="zh-CN" altLang="en-US" sz="2400" b="1">
                <a:latin typeface="Arial" panose="020b0604020202020204" pitchFamily="34" charset="0"/>
              </a:rPr>
              <a:t>大计亦死</a:t>
            </a:r>
            <a:endParaRPr lang="zh-CN" altLang="en-US" sz="2400" b="1">
              <a:solidFill>
                <a:srgbClr val="0000CC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l"/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戌卒叫，函谷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en-US" altLang="zh-CN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《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阿房宫赋</a:t>
            </a:r>
            <a:r>
              <a:rPr lang="en-US" altLang="zh-CN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》</a:t>
            </a:r>
            <a:endParaRPr lang="en-US" altLang="zh-CN" sz="24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贤任能（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推荐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——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成语</a:t>
            </a:r>
            <a:endParaRPr lang="zh-CN" altLang="en-US" sz="24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 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世无双（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全部、整个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——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成语</a:t>
            </a:r>
            <a:endParaRPr lang="zh-CN" altLang="en-US" sz="24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 A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类迩而见义远。——《史记·屈原贾生列传》（</a:t>
            </a:r>
            <a:r>
              <a:rPr lang="zh-CN" altLang="en-US" sz="2400">
                <a:solidFill>
                  <a:srgbClr val="0070C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提出、举出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B、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一隅不以三隅反，则不复也。——《论语·述而》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（</a:t>
            </a:r>
            <a:r>
              <a:rPr lang="zh-CN" altLang="en-US" sz="2400">
                <a:solidFill>
                  <a:srgbClr val="0070C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提出、举出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endParaRPr lang="zh-CN" altLang="en-US" sz="2400"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  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A、吾不能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全吴之地，十万之众，受制于人。 ——《资治通鉴》（</a:t>
            </a:r>
            <a:r>
              <a:rPr lang="zh-CN" altLang="en-US" sz="2400">
                <a:solidFill>
                  <a:srgbClr val="0070C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拿、用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B、子孙视之不甚惜,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举</a:t>
            </a:r>
            <a:r>
              <a:rPr lang="zh-CN" altLang="en-US" sz="24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以予人,如弃草芥。——《六国论》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（</a:t>
            </a:r>
            <a:r>
              <a:rPr lang="zh-CN" altLang="en-US" sz="2400">
                <a:solidFill>
                  <a:srgbClr val="0070C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拿、用</a:t>
            </a:r>
            <a:r>
              <a:rPr lang="zh-CN" altLang="en-US" sz="2400"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endParaRPr lang="zh-CN" altLang="en-US" sz="24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l"/>
            <a:endParaRPr lang="zh-CN" altLang="en-US" sz="24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endParaRPr lang="zh-CN" altLang="en-US" sz="240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53" name="矩形 31752" title=""/>
          <p:cNvSpPr/>
          <p:nvPr/>
        </p:nvSpPr>
        <p:spPr>
          <a:xfrm>
            <a:off x="3886200" y="1905000"/>
            <a:ext cx="19700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（全、尽）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55" name="矩形 31754" title=""/>
          <p:cNvSpPr/>
          <p:nvPr/>
        </p:nvSpPr>
        <p:spPr>
          <a:xfrm>
            <a:off x="5334000" y="23622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（举起）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57" name="矩形 31756" title=""/>
          <p:cNvSpPr/>
          <p:nvPr/>
        </p:nvSpPr>
        <p:spPr>
          <a:xfrm>
            <a:off x="3886200" y="28194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（发动）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759" name="矩形 31758" title=""/>
          <p:cNvSpPr/>
          <p:nvPr/>
        </p:nvSpPr>
        <p:spPr>
          <a:xfrm>
            <a:off x="6019800" y="3200400"/>
            <a:ext cx="2673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（</a:t>
            </a:r>
            <a:r>
              <a:rPr lang="zh-CN" altLang="en-US" sz="28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攻下、占领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rPr>
              <a:t>）</a:t>
            </a:r>
            <a:endParaRPr lang="zh-CN" altLang="en-US" sz="2800">
              <a:latin typeface="Arial" panose="020b0604020202020204" pitchFamily="34" charset="0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/>
      <p:bldP spid="31755" grpId="0"/>
      <p:bldP spid="31757" grpId="0"/>
      <p:bldP spid="3175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矩形 32769" title=""/>
          <p:cNvSpPr/>
          <p:nvPr/>
        </p:nvSpPr>
        <p:spPr>
          <a:xfrm>
            <a:off x="1295400" y="3048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2771" name="矩形 32770" title=""/>
          <p:cNvSpPr/>
          <p:nvPr/>
        </p:nvSpPr>
        <p:spPr>
          <a:xfrm>
            <a:off x="838200" y="990600"/>
            <a:ext cx="8054975" cy="5643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3.</a:t>
            </a:r>
            <a:r>
              <a:rPr lang="zh-CN" altLang="en-US" sz="28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谢</a:t>
            </a:r>
            <a:endParaRPr lang="zh-CN" altLang="en-US" sz="28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zh-CN" altLang="en-US" sz="2800" b="1">
                <a:latin typeface="方正大标宋简体" charset="-122"/>
                <a:ea typeface="方正大标宋简体" charset="-122"/>
              </a:rPr>
              <a:t>　哙拜</a:t>
            </a:r>
            <a:r>
              <a:rPr lang="zh-CN" altLang="en-US" sz="28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</a:rPr>
              <a:t>谢</a:t>
            </a:r>
            <a:r>
              <a:rPr lang="zh-CN" altLang="en-US" sz="2800" b="1">
                <a:latin typeface="方正大标宋简体" charset="-122"/>
                <a:ea typeface="方正大标宋简体" charset="-122"/>
              </a:rPr>
              <a:t>，起立而饮之          </a:t>
            </a:r>
            <a:endParaRPr lang="zh-CN" altLang="en-US" sz="28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2800" b="1">
                <a:latin typeface="方正大标宋简体" charset="-122"/>
                <a:ea typeface="方正大标宋简体" charset="-122"/>
              </a:rPr>
              <a:t>　旦日不可不蚤自来</a:t>
            </a:r>
            <a:r>
              <a:rPr lang="zh-CN" altLang="en-US" sz="28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谢</a:t>
            </a:r>
            <a:r>
              <a:rPr lang="zh-CN" altLang="en-US" sz="2800" b="1">
                <a:latin typeface="方正大标宋简体" charset="-122"/>
                <a:ea typeface="方正大标宋简体" charset="-122"/>
              </a:rPr>
              <a:t>项王      </a:t>
            </a:r>
            <a:endParaRPr lang="zh-CN" altLang="en-US" sz="28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2800" b="1">
                <a:latin typeface="方正大标宋简体" charset="-122"/>
                <a:ea typeface="方正大标宋简体" charset="-122"/>
              </a:rPr>
              <a:t>　乃令张良留</a:t>
            </a:r>
            <a:r>
              <a:rPr lang="zh-CN" altLang="en-US" sz="28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谢</a:t>
            </a:r>
            <a:r>
              <a:rPr lang="zh-CN" altLang="en-US" sz="2800" b="1">
                <a:latin typeface="方正大标宋简体" charset="-122"/>
                <a:ea typeface="方正大标宋简体" charset="-122"/>
              </a:rPr>
              <a:t>                </a:t>
            </a:r>
            <a:endParaRPr lang="zh-CN" altLang="en-US" sz="28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2800" b="1">
                <a:latin typeface="方正大标宋简体" charset="-122"/>
                <a:ea typeface="方正大标宋简体" charset="-122"/>
              </a:rPr>
              <a:t>　使君</a:t>
            </a:r>
            <a:r>
              <a:rPr lang="zh-CN" altLang="en-US" sz="28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谢</a:t>
            </a:r>
            <a:r>
              <a:rPr lang="zh-CN" altLang="en-US" sz="2800" b="1">
                <a:latin typeface="方正大标宋简体" charset="-122"/>
                <a:ea typeface="方正大标宋简体" charset="-122"/>
              </a:rPr>
              <a:t>罗敷                  </a:t>
            </a:r>
            <a:endParaRPr lang="zh-CN" altLang="en-US" sz="28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   阿母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谢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媒人“女子先有誓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„”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（</a:t>
            </a:r>
            <a:r>
              <a:rPr lang="zh-CN" altLang="en-US" sz="28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推辞、谢绝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《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孔雀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》</a:t>
            </a:r>
            <a:endParaRPr lang="en-US" altLang="zh-CN" sz="280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往昔初阳岁，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谢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家来贵门（</a:t>
            </a:r>
            <a:r>
              <a:rPr lang="zh-CN" altLang="en-US" sz="28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辞别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《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孔雀东南飞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》</a:t>
            </a:r>
            <a:endParaRPr lang="en-US" altLang="zh-CN" sz="280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多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谢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后世人，戒之慎勿忘（</a:t>
            </a:r>
            <a:r>
              <a:rPr lang="zh-CN" altLang="en-US" sz="28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告诉、劝告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《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孔雀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》</a:t>
            </a:r>
            <a:endParaRPr lang="en-US" altLang="zh-CN" sz="280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   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乃花既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谢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，亦可无罪于主人矣（</a:t>
            </a:r>
            <a:r>
              <a:rPr lang="zh-CN" altLang="en-US" sz="28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凋落、衰亡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）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《</a:t>
            </a:r>
            <a:r>
              <a:rPr lang="zh-CN" altLang="en-US" sz="2800">
                <a:latin typeface="Arial" panose="020b0604020202020204" pitchFamily="34" charset="0"/>
                <a:ea typeface="黑体" panose="02010609060101010101" pitchFamily="49" charset="-122"/>
              </a:rPr>
              <a:t>芙蕖</a:t>
            </a:r>
            <a:r>
              <a:rPr lang="en-US" altLang="zh-CN" sz="2800">
                <a:latin typeface="Arial" panose="020b0604020202020204" pitchFamily="34" charset="0"/>
                <a:ea typeface="黑体" panose="02010609060101010101" pitchFamily="49" charset="-122"/>
              </a:rPr>
              <a:t>》</a:t>
            </a:r>
            <a:r>
              <a:rPr lang="zh-CN" altLang="en-US" sz="2800" b="1">
                <a:latin typeface="方正大标宋简体" charset="-122"/>
                <a:ea typeface="方正大标宋简体" charset="-122"/>
              </a:rPr>
              <a:t>              </a:t>
            </a:r>
            <a:endParaRPr lang="zh-CN" altLang="en-US" sz="2800" b="1">
              <a:latin typeface="方正大标宋简体" charset="-122"/>
              <a:ea typeface="方正大标宋简体" charset="-122"/>
            </a:endParaRPr>
          </a:p>
        </p:txBody>
      </p:sp>
      <p:sp>
        <p:nvSpPr>
          <p:cNvPr id="32772" name="文本框 32771" title=""/>
          <p:cNvSpPr txBox="1"/>
          <p:nvPr/>
        </p:nvSpPr>
        <p:spPr>
          <a:xfrm>
            <a:off x="5410200" y="13716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（感谢）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2773" name="文本框 32772" title=""/>
          <p:cNvSpPr txBox="1"/>
          <p:nvPr/>
        </p:nvSpPr>
        <p:spPr>
          <a:xfrm>
            <a:off x="5410200" y="18288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（道歉）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2774" name="文本框 32773" title=""/>
          <p:cNvSpPr txBox="1"/>
          <p:nvPr/>
        </p:nvSpPr>
        <p:spPr>
          <a:xfrm>
            <a:off x="5486400" y="22860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（辞谢）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2775" name="文本框 32774" title=""/>
          <p:cNvSpPr txBox="1"/>
          <p:nvPr/>
        </p:nvSpPr>
        <p:spPr>
          <a:xfrm>
            <a:off x="3200400" y="26670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（告诉）</a:t>
            </a:r>
            <a:endParaRPr lang="zh-CN" altLang="en-US" sz="28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  <p:bldP spid="32774" grpId="0"/>
      <p:bldP spid="3277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1" name="文本占位符 37890" title="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229600" cy="6048375"/>
          </a:xfrm>
        </p:spPr>
        <p:txBody>
          <a:bodyPr/>
          <a:lstStyle/>
          <a:p>
            <a:r>
              <a:rPr lang="en-US" altLang="zh-CN"/>
              <a:t> </a:t>
            </a:r>
            <a:r>
              <a:rPr lang="en-US" altLang="zh-CN" b="1">
                <a:solidFill>
                  <a:srgbClr val="FF0000"/>
                </a:solidFill>
              </a:rPr>
              <a:t>4.</a:t>
            </a:r>
            <a:r>
              <a:rPr lang="zh-CN" altLang="en-US" b="1">
                <a:solidFill>
                  <a:srgbClr val="FF0000"/>
                </a:solidFill>
              </a:rPr>
              <a:t>意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/>
              <a:t>　其</a:t>
            </a:r>
            <a:r>
              <a:rPr lang="zh-CN" altLang="en-US" b="1">
                <a:solidFill>
                  <a:srgbClr val="FF0000"/>
                </a:solidFill>
                <a:sym typeface="Arial" panose="020b0604020202020204" pitchFamily="34" charset="0"/>
              </a:rPr>
              <a:t>意</a:t>
            </a:r>
            <a:r>
              <a:rPr lang="zh-CN" altLang="en-US" b="1"/>
              <a:t>常在沛公也</a:t>
            </a:r>
            <a:endParaRPr lang="zh-CN" altLang="en-US" b="1"/>
          </a:p>
          <a:p>
            <a:r>
              <a:rPr lang="zh-CN" altLang="en-US" b="1"/>
              <a:t>　然不自</a:t>
            </a:r>
            <a:r>
              <a:rPr lang="zh-CN" altLang="en-US" b="1">
                <a:solidFill>
                  <a:srgbClr val="FF0000"/>
                </a:solidFill>
                <a:sym typeface="Arial" panose="020b0604020202020204" pitchFamily="34" charset="0"/>
              </a:rPr>
              <a:t>意</a:t>
            </a:r>
            <a:r>
              <a:rPr lang="zh-CN" altLang="en-US" b="1"/>
              <a:t>先入关破秦 </a:t>
            </a:r>
            <a:endParaRPr lang="zh-CN" altLang="en-US" b="1"/>
          </a:p>
          <a:p>
            <a:r>
              <a:rPr lang="zh-CN" altLang="en-US" b="1"/>
              <a:t>　目似瞑，</a:t>
            </a:r>
            <a:r>
              <a:rPr lang="zh-CN" altLang="en-US" b="1">
                <a:solidFill>
                  <a:srgbClr val="FF0000"/>
                </a:solidFill>
                <a:sym typeface="Arial" panose="020b0604020202020204" pitchFamily="34" charset="0"/>
              </a:rPr>
              <a:t>意</a:t>
            </a:r>
            <a:r>
              <a:rPr lang="zh-CN" altLang="en-US" b="1"/>
              <a:t>暇甚</a:t>
            </a:r>
            <a:endParaRPr lang="zh-CN" altLang="en-US" b="1">
              <a:solidFill>
                <a:srgbClr val="0000CC"/>
              </a:solidFill>
              <a:sym typeface="Arial" panose="020b0604020202020204" pitchFamily="34" charset="0"/>
            </a:endParaRPr>
          </a:p>
        </p:txBody>
      </p:sp>
      <p:sp>
        <p:nvSpPr>
          <p:cNvPr id="37892" name="矩形 37891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7894" name="矩形 37893" title=""/>
          <p:cNvSpPr/>
          <p:nvPr/>
        </p:nvSpPr>
        <p:spPr>
          <a:xfrm>
            <a:off x="4648200" y="2209800"/>
            <a:ext cx="18161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（意图）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37896" name="矩形 37895" title=""/>
          <p:cNvSpPr/>
          <p:nvPr/>
        </p:nvSpPr>
        <p:spPr>
          <a:xfrm>
            <a:off x="4724400" y="2819400"/>
            <a:ext cx="19177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（料想）</a:t>
            </a:r>
            <a:r>
              <a:rPr lang="zh-CN" altLang="en-US" sz="3200" b="1">
                <a:latin typeface="Times New Roman" panose="02020603050405020304" pitchFamily="18" charset="0"/>
              </a:rPr>
              <a:t> 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37898" name="矩形 37897" title=""/>
          <p:cNvSpPr/>
          <p:nvPr/>
        </p:nvSpPr>
        <p:spPr>
          <a:xfrm>
            <a:off x="4419600" y="34290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（神情、神态）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896" grpId="0"/>
      <p:bldP spid="3789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4" name="矩形 33793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3797" name="文本占位符 33796" title=""/>
          <p:cNvSpPr>
            <a:spLocks noGrp="1"/>
          </p:cNvSpPr>
          <p:nvPr>
            <p:ph type="body" idx="1"/>
          </p:nvPr>
        </p:nvSpPr>
        <p:spPr>
          <a:xfrm>
            <a:off x="990600" y="1828800"/>
            <a:ext cx="3886200" cy="4114800"/>
          </a:xfrm>
        </p:spPr>
        <p:txBody>
          <a:bodyPr vert="horz" wrap="square" lIns="91440" tIns="45720" rIns="91440" bIns="45720" anchor="t" anchorCtr="0"/>
          <a:lstStyle/>
          <a:p>
            <a:r>
              <a:rPr lang="zh-CN" altLang="en-US" b="1"/>
              <a:t>军</a:t>
            </a:r>
            <a:endParaRPr lang="zh-CN" altLang="en-US" b="1"/>
          </a:p>
          <a:p>
            <a:r>
              <a:rPr lang="en-US" altLang="zh-CN" b="1"/>
              <a:t> ①</a:t>
            </a:r>
            <a:r>
              <a:rPr lang="zh-CN" altLang="en-US" b="1"/>
              <a:t>沛公</a:t>
            </a:r>
            <a:r>
              <a:rPr lang="zh-CN" altLang="en-US" b="1">
                <a:solidFill>
                  <a:srgbClr val="F60000"/>
                </a:solidFill>
              </a:rPr>
              <a:t>军</a:t>
            </a:r>
            <a:r>
              <a:rPr lang="zh-CN" altLang="en-US" b="1"/>
              <a:t>霸上</a:t>
            </a:r>
            <a:endParaRPr lang="zh-CN" altLang="en-US" b="1"/>
          </a:p>
          <a:p>
            <a:r>
              <a:rPr lang="en-US" altLang="zh-CN" b="1"/>
              <a:t>②</a:t>
            </a:r>
            <a:r>
              <a:rPr lang="zh-CN" altLang="en-US" b="1"/>
              <a:t>从此道至吾</a:t>
            </a:r>
            <a:r>
              <a:rPr lang="zh-CN" altLang="en-US" b="1">
                <a:solidFill>
                  <a:srgbClr val="F60000"/>
                </a:solidFill>
              </a:rPr>
              <a:t>军</a:t>
            </a:r>
            <a:r>
              <a:rPr lang="en-US" altLang="zh-CN" b="1"/>
              <a:t> </a:t>
            </a:r>
            <a:endParaRPr lang="en-US" altLang="zh-CN" b="1"/>
          </a:p>
          <a:p>
            <a:r>
              <a:rPr lang="en-US" altLang="zh-CN" b="1"/>
              <a:t>③</a:t>
            </a:r>
            <a:r>
              <a:rPr lang="zh-CN" altLang="en-US" b="1"/>
              <a:t>为击破沛公</a:t>
            </a:r>
            <a:r>
              <a:rPr lang="zh-CN" altLang="en-US" b="1">
                <a:solidFill>
                  <a:srgbClr val="F60000"/>
                </a:solidFill>
              </a:rPr>
              <a:t>军</a:t>
            </a:r>
            <a:endParaRPr lang="zh-CN" altLang="en-US" b="1"/>
          </a:p>
          <a:p>
            <a:br>
              <a:rPr lang="zh-CN" altLang="en-US" b="1"/>
            </a:br>
            <a:br>
              <a:rPr lang="zh-CN" altLang="en-US" b="1"/>
            </a:br>
            <a:endParaRPr lang="zh-CN" altLang="en-US" b="1"/>
          </a:p>
        </p:txBody>
      </p:sp>
      <p:sp>
        <p:nvSpPr>
          <p:cNvPr id="33799" name="矩形 33798" title=""/>
          <p:cNvSpPr/>
          <p:nvPr/>
        </p:nvSpPr>
        <p:spPr>
          <a:xfrm>
            <a:off x="4267200" y="2362200"/>
            <a:ext cx="426402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（驻扎，驻军，动词）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1" name="矩形 33800" title=""/>
          <p:cNvSpPr/>
          <p:nvPr/>
        </p:nvSpPr>
        <p:spPr>
          <a:xfrm>
            <a:off x="4572000" y="29718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（军营，名词）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3" name="矩形 33802" title=""/>
          <p:cNvSpPr/>
          <p:nvPr/>
        </p:nvSpPr>
        <p:spPr>
          <a:xfrm>
            <a:off x="4572000" y="35814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（军队，名词）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33801" grpId="0"/>
      <p:bldP spid="3380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8" name="矩形 34817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4821" name="文本占位符 34820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</a:rPr>
              <a:t>胜</a:t>
            </a:r>
            <a:endParaRPr lang="zh-CN" altLang="en-US" b="1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b="1">
                <a:solidFill>
                  <a:srgbClr val="000000"/>
                </a:solidFill>
              </a:rPr>
              <a:t>①</a:t>
            </a:r>
            <a:r>
              <a:rPr lang="zh-CN" altLang="en-US" b="1">
                <a:solidFill>
                  <a:srgbClr val="000000"/>
                </a:solidFill>
              </a:rPr>
              <a:t>刑人如恐不</a:t>
            </a:r>
            <a:r>
              <a:rPr lang="zh-CN" altLang="en-US" b="1">
                <a:solidFill>
                  <a:srgbClr val="FF0000"/>
                </a:solidFill>
              </a:rPr>
              <a:t>胜</a:t>
            </a:r>
            <a:endParaRPr lang="zh-CN" altLang="en-US" b="1">
              <a:solidFill>
                <a:srgbClr val="1D02C2"/>
              </a:solidFill>
            </a:endParaRPr>
          </a:p>
          <a:p>
            <a:pPr>
              <a:buNone/>
            </a:pPr>
            <a:r>
              <a:rPr lang="en-US" altLang="zh-CN" b="1">
                <a:solidFill>
                  <a:srgbClr val="000000"/>
                </a:solidFill>
              </a:rPr>
              <a:t>②</a:t>
            </a:r>
            <a:r>
              <a:rPr lang="zh-CN" altLang="en-US" b="1">
                <a:solidFill>
                  <a:srgbClr val="000000"/>
                </a:solidFill>
              </a:rPr>
              <a:t>沛公不</a:t>
            </a:r>
            <a:r>
              <a:rPr lang="zh-CN" altLang="en-US" b="1">
                <a:solidFill>
                  <a:srgbClr val="FF0000"/>
                </a:solidFill>
              </a:rPr>
              <a:t>胜</a:t>
            </a:r>
            <a:r>
              <a:rPr lang="zh-CN" altLang="en-US" b="1">
                <a:solidFill>
                  <a:srgbClr val="000000"/>
                </a:solidFill>
              </a:rPr>
              <a:t>杯杓</a:t>
            </a:r>
            <a:endParaRPr lang="zh-CN" altLang="en-US" b="1">
              <a:solidFill>
                <a:srgbClr val="1D02C2"/>
              </a:solidFill>
            </a:endParaRPr>
          </a:p>
          <a:p>
            <a:pPr>
              <a:buNone/>
            </a:pPr>
            <a:r>
              <a:rPr lang="en-US" altLang="zh-CN" b="1">
                <a:solidFill>
                  <a:srgbClr val="000000"/>
                </a:solidFill>
              </a:rPr>
              <a:t>③</a:t>
            </a:r>
            <a:r>
              <a:rPr lang="zh-CN" altLang="en-US" b="1">
                <a:solidFill>
                  <a:srgbClr val="000000"/>
                </a:solidFill>
              </a:rPr>
              <a:t>予观夫巴陵</a:t>
            </a:r>
            <a:r>
              <a:rPr lang="zh-CN" altLang="en-US" b="1">
                <a:solidFill>
                  <a:srgbClr val="FF0000"/>
                </a:solidFill>
              </a:rPr>
              <a:t>胜</a:t>
            </a:r>
            <a:r>
              <a:rPr lang="zh-CN" altLang="en-US" b="1">
                <a:solidFill>
                  <a:srgbClr val="000000"/>
                </a:solidFill>
              </a:rPr>
              <a:t>状，在洞庭一湖</a:t>
            </a:r>
            <a:r>
              <a:rPr lang="en-US" altLang="zh-CN" b="1">
                <a:solidFill>
                  <a:srgbClr val="000000"/>
                </a:solidFill>
                <a:latin typeface="Arial" panose="020b0604020202020204" pitchFamily="34" charset="0"/>
              </a:rPr>
              <a:t>——</a:t>
            </a:r>
            <a:r>
              <a:rPr lang="en-US" altLang="zh-CN" b="1">
                <a:solidFill>
                  <a:srgbClr val="000000"/>
                </a:solidFill>
              </a:rPr>
              <a:t>《</a:t>
            </a:r>
            <a:r>
              <a:rPr lang="zh-CN" altLang="en-US" b="1">
                <a:solidFill>
                  <a:srgbClr val="000000"/>
                </a:solidFill>
              </a:rPr>
              <a:t>岳阳楼记</a:t>
            </a:r>
            <a:r>
              <a:rPr lang="en-US" altLang="zh-CN" b="1">
                <a:solidFill>
                  <a:srgbClr val="000000"/>
                </a:solidFill>
              </a:rPr>
              <a:t>》</a:t>
            </a:r>
            <a:endParaRPr lang="en-US" altLang="zh-CN" b="1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altLang="zh-CN" b="1">
                <a:solidFill>
                  <a:srgbClr val="000000"/>
                </a:solidFill>
              </a:rPr>
              <a:t> </a:t>
            </a:r>
            <a:endParaRPr lang="en-US" altLang="zh-CN" b="1">
              <a:solidFill>
                <a:srgbClr val="000000"/>
              </a:solidFill>
            </a:endParaRPr>
          </a:p>
        </p:txBody>
      </p:sp>
      <p:sp>
        <p:nvSpPr>
          <p:cNvPr id="34823" name="矩形 34822" title=""/>
          <p:cNvSpPr/>
          <p:nvPr/>
        </p:nvSpPr>
        <p:spPr>
          <a:xfrm>
            <a:off x="3505200" y="22098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（尽，形容词）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5" name="矩形 34824" title=""/>
          <p:cNvSpPr/>
          <p:nvPr/>
        </p:nvSpPr>
        <p:spPr>
          <a:xfrm>
            <a:off x="3581400" y="2819400"/>
            <a:ext cx="34480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（禁得起，动词）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7" name="矩形 34826" title=""/>
          <p:cNvSpPr/>
          <p:nvPr/>
        </p:nvSpPr>
        <p:spPr>
          <a:xfrm>
            <a:off x="2590800" y="4038600"/>
            <a:ext cx="38560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（优美的，形容词）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5" grpId="0"/>
      <p:bldP spid="348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2" name="矩形 35841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5844" name="文本占位符 35843" title="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2667000"/>
          </a:xfrm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</a:rPr>
              <a:t>幸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①</a:t>
            </a:r>
            <a:r>
              <a:rPr lang="zh-CN" altLang="en-US" b="1">
                <a:solidFill>
                  <a:srgbClr val="000000"/>
                </a:solidFill>
              </a:rPr>
              <a:t>妇女无所</a:t>
            </a:r>
            <a:r>
              <a:rPr lang="zh-CN" altLang="en-US" b="1">
                <a:solidFill>
                  <a:srgbClr val="FF0000"/>
                </a:solidFill>
              </a:rPr>
              <a:t>幸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②</a:t>
            </a:r>
            <a:r>
              <a:rPr lang="zh-CN" altLang="en-US" b="1">
                <a:solidFill>
                  <a:srgbClr val="000000"/>
                </a:solidFill>
              </a:rPr>
              <a:t>故</a:t>
            </a:r>
            <a:r>
              <a:rPr lang="zh-CN" altLang="en-US" b="1">
                <a:solidFill>
                  <a:srgbClr val="FF0000"/>
                </a:solidFill>
              </a:rPr>
              <a:t>幸</a:t>
            </a:r>
            <a:r>
              <a:rPr lang="zh-CN" altLang="en-US" b="1">
                <a:solidFill>
                  <a:srgbClr val="000000"/>
                </a:solidFill>
              </a:rPr>
              <a:t>来告良</a:t>
            </a:r>
            <a:endParaRPr lang="zh-CN" altLang="en-US" b="1">
              <a:solidFill>
                <a:srgbClr val="1D02C2"/>
              </a:solidFill>
            </a:endParaRPr>
          </a:p>
        </p:txBody>
      </p:sp>
      <p:sp>
        <p:nvSpPr>
          <p:cNvPr id="35846" name="矩形 35845" title=""/>
          <p:cNvSpPr/>
          <p:nvPr/>
        </p:nvSpPr>
        <p:spPr>
          <a:xfrm>
            <a:off x="3200400" y="2057400"/>
            <a:ext cx="594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（封建君主对妻妾的宠爱叫“幸”）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8" name="矩形 35847" title=""/>
          <p:cNvSpPr/>
          <p:nvPr/>
        </p:nvSpPr>
        <p:spPr>
          <a:xfrm>
            <a:off x="3581400" y="26670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1D02C2"/>
                </a:solidFill>
                <a:latin typeface="Times New Roman" panose="02020603050405020304" pitchFamily="18" charset="0"/>
              </a:rPr>
              <a:t>（幸亏，副词）</a:t>
            </a:r>
            <a:endParaRPr lang="zh-CN" altLang="en-US" sz="3200" b="1">
              <a:solidFill>
                <a:srgbClr val="1D02C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0" name="矩形 35849" title=""/>
          <p:cNvSpPr/>
          <p:nvPr/>
        </p:nvSpPr>
        <p:spPr>
          <a:xfrm>
            <a:off x="1066800" y="3962400"/>
            <a:ext cx="6096000" cy="1747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har char="•"/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去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har char="•"/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①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亡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去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不义</a:t>
            </a:r>
            <a:endParaRPr lang="zh-CN" altLang="en-US" sz="3200" b="1">
              <a:solidFill>
                <a:srgbClr val="1D02C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har char="•"/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②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相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去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四十里</a:t>
            </a:r>
            <a:endParaRPr lang="zh-CN" altLang="en-US" sz="3200" b="1">
              <a:solidFill>
                <a:srgbClr val="1D02C2"/>
              </a:solidFill>
              <a:latin typeface="Arial" panose="020b0604020202020204" pitchFamily="34" charset="0"/>
            </a:endParaRPr>
          </a:p>
        </p:txBody>
      </p:sp>
      <p:sp>
        <p:nvSpPr>
          <p:cNvPr id="35852" name="矩形 35851" title=""/>
          <p:cNvSpPr/>
          <p:nvPr/>
        </p:nvSpPr>
        <p:spPr>
          <a:xfrm>
            <a:off x="3810000" y="44958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200" b="1">
                <a:solidFill>
                  <a:srgbClr val="1D02C2"/>
                </a:solidFill>
                <a:latin typeface="Arial" panose="020b0604020202020204" pitchFamily="34" charset="0"/>
              </a:rPr>
              <a:t>（离开，动词）</a:t>
            </a:r>
            <a:endParaRPr lang="zh-CN" altLang="en-US" sz="3200" b="1">
              <a:solidFill>
                <a:srgbClr val="1D02C2"/>
              </a:solidFill>
              <a:latin typeface="Arial" panose="020b0604020202020204" pitchFamily="34" charset="0"/>
            </a:endParaRPr>
          </a:p>
        </p:txBody>
      </p:sp>
      <p:sp>
        <p:nvSpPr>
          <p:cNvPr id="35854" name="矩形 35853" title=""/>
          <p:cNvSpPr/>
          <p:nvPr/>
        </p:nvSpPr>
        <p:spPr>
          <a:xfrm>
            <a:off x="4038600" y="51816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3200" b="1">
                <a:solidFill>
                  <a:srgbClr val="1D02C2"/>
                </a:solidFill>
                <a:latin typeface="Arial" panose="020b0604020202020204" pitchFamily="34" charset="0"/>
              </a:rPr>
              <a:t>（距离，动词）</a:t>
            </a:r>
            <a:endParaRPr lang="zh-CN" altLang="en-US" sz="3200" b="1">
              <a:solidFill>
                <a:srgbClr val="1D02C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48" grpId="0"/>
      <p:bldP spid="35852" grpId="0"/>
      <p:bldP spid="3585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6" name="矩形 36865" title=""/>
          <p:cNvSpPr/>
          <p:nvPr/>
        </p:nvSpPr>
        <p:spPr>
          <a:xfrm>
            <a:off x="1371600" y="609600"/>
            <a:ext cx="41767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一词多义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6868" name="文本占位符 36867" title="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7772400" cy="4953000"/>
          </a:xfrm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</a:rPr>
              <a:t>坐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1</a:t>
            </a:r>
            <a:r>
              <a:rPr lang="zh-CN" altLang="en-US" b="1">
                <a:solidFill>
                  <a:srgbClr val="000000"/>
                </a:solidFill>
              </a:rPr>
              <a:t>、因击沛公于</a:t>
            </a:r>
            <a:r>
              <a:rPr lang="zh-CN" altLang="en-US" b="1">
                <a:solidFill>
                  <a:srgbClr val="FF0000"/>
                </a:solidFill>
              </a:rPr>
              <a:t>坐。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2</a:t>
            </a:r>
            <a:r>
              <a:rPr lang="zh-CN" altLang="en-US" b="1">
                <a:solidFill>
                  <a:srgbClr val="000000"/>
                </a:solidFill>
              </a:rPr>
              <a:t>、</a:t>
            </a:r>
            <a:r>
              <a:rPr lang="zh-CN" altLang="en-US" sz="1800" b="1"/>
              <a:t>来归相怨怒，但坐观罗敷。——汉乐府《陌上桑》</a:t>
            </a:r>
            <a:endParaRPr lang="zh-CN" altLang="en-US" sz="1800" b="1"/>
          </a:p>
          <a:p>
            <a:r>
              <a:rPr lang="en-US" altLang="zh-CN" b="1">
                <a:solidFill>
                  <a:srgbClr val="000000"/>
                </a:solidFill>
              </a:rPr>
              <a:t>3</a:t>
            </a:r>
            <a:r>
              <a:rPr lang="zh-CN" altLang="en-US" b="1">
                <a:solidFill>
                  <a:srgbClr val="000000"/>
                </a:solidFill>
              </a:rPr>
              <a:t>、</a:t>
            </a:r>
            <a:r>
              <a:rPr lang="zh-CN" altLang="en-US" b="1">
                <a:solidFill>
                  <a:srgbClr val="0000CC"/>
                </a:solidFill>
              </a:rPr>
              <a:t>因</a:t>
            </a:r>
            <a:r>
              <a:rPr lang="en-US" altLang="zh-CN" b="1">
                <a:solidFill>
                  <a:srgbClr val="0000CC"/>
                </a:solidFill>
                <a:latin typeface="Arial" panose="020b0604020202020204" pitchFamily="34" charset="0"/>
              </a:rPr>
              <a:t>…</a:t>
            </a:r>
            <a:r>
              <a:rPr lang="zh-CN" altLang="en-US" b="1">
                <a:solidFill>
                  <a:srgbClr val="0000CC"/>
                </a:solidFill>
              </a:rPr>
              <a:t>获罪</a:t>
            </a:r>
            <a:r>
              <a:rPr lang="zh-CN" altLang="en-US" b="1">
                <a:solidFill>
                  <a:srgbClr val="000000"/>
                </a:solidFill>
              </a:rPr>
              <a:t>：</a:t>
            </a:r>
            <a:r>
              <a:rPr lang="zh-CN" altLang="en-US" sz="1800" b="1">
                <a:solidFill>
                  <a:srgbClr val="000000"/>
                </a:solidFill>
              </a:rPr>
              <a:t>A、王曰：“何坐？”曰：“坐盗。”——《晏子使楚》</a:t>
            </a:r>
            <a:endParaRPr lang="zh-CN" altLang="en-US" sz="1800" b="1">
              <a:solidFill>
                <a:srgbClr val="00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置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1</a:t>
            </a:r>
            <a:r>
              <a:rPr lang="zh-CN" altLang="en-US" b="1">
                <a:solidFill>
                  <a:srgbClr val="000000"/>
                </a:solidFill>
              </a:rPr>
              <a:t>、沛公则</a:t>
            </a:r>
            <a:r>
              <a:rPr lang="zh-CN" altLang="en-US" b="1">
                <a:solidFill>
                  <a:srgbClr val="FF0000"/>
                </a:solidFill>
              </a:rPr>
              <a:t>置</a:t>
            </a:r>
            <a:r>
              <a:rPr lang="zh-CN" altLang="en-US" b="1">
                <a:solidFill>
                  <a:srgbClr val="000000"/>
                </a:solidFill>
              </a:rPr>
              <a:t>车骑</a:t>
            </a:r>
            <a:endParaRPr lang="zh-CN" altLang="en-US" b="1">
              <a:solidFill>
                <a:srgbClr val="00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2</a:t>
            </a:r>
            <a:r>
              <a:rPr lang="zh-CN" altLang="en-US" b="1">
                <a:solidFill>
                  <a:srgbClr val="000000"/>
                </a:solidFill>
              </a:rPr>
              <a:t>、</a:t>
            </a:r>
            <a:r>
              <a:rPr lang="zh-CN" altLang="en-US" b="1">
                <a:solidFill>
                  <a:srgbClr val="FF0000"/>
                </a:solidFill>
              </a:rPr>
              <a:t>置</a:t>
            </a:r>
            <a:r>
              <a:rPr lang="zh-CN" altLang="en-US" b="1">
                <a:solidFill>
                  <a:srgbClr val="000000"/>
                </a:solidFill>
              </a:rPr>
              <a:t>之坐上</a:t>
            </a:r>
            <a:endParaRPr lang="zh-CN" altLang="en-US" b="1">
              <a:solidFill>
                <a:srgbClr val="000000"/>
              </a:solidFill>
            </a:endParaRPr>
          </a:p>
          <a:p>
            <a:r>
              <a:rPr lang="en-US" altLang="zh-CN" b="1">
                <a:solidFill>
                  <a:srgbClr val="000000"/>
                </a:solidFill>
              </a:rPr>
              <a:t>3</a:t>
            </a:r>
            <a:r>
              <a:rPr lang="zh-CN" altLang="en-US" b="1">
                <a:solidFill>
                  <a:srgbClr val="000000"/>
                </a:solidFill>
              </a:rPr>
              <a:t>、乃</a:t>
            </a:r>
            <a:r>
              <a:rPr lang="zh-CN" altLang="en-US" b="1">
                <a:solidFill>
                  <a:srgbClr val="FF0000"/>
                </a:solidFill>
              </a:rPr>
              <a:t>置</a:t>
            </a:r>
            <a:r>
              <a:rPr lang="zh-CN" altLang="en-US" b="1">
                <a:solidFill>
                  <a:srgbClr val="000000"/>
                </a:solidFill>
              </a:rPr>
              <a:t>酒大会宾客</a:t>
            </a:r>
            <a:endParaRPr lang="zh-CN" altLang="en-US" b="1">
              <a:solidFill>
                <a:srgbClr val="000000"/>
              </a:solidFill>
            </a:endParaRPr>
          </a:p>
        </p:txBody>
      </p:sp>
      <p:sp>
        <p:nvSpPr>
          <p:cNvPr id="36870" name="矩形 36869" title=""/>
          <p:cNvSpPr/>
          <p:nvPr/>
        </p:nvSpPr>
        <p:spPr>
          <a:xfrm>
            <a:off x="4114483" y="2133600"/>
            <a:ext cx="5078412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</a:rPr>
              <a:t>坐通“座”，名词，座位）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2" name="矩形 36871" title=""/>
          <p:cNvSpPr/>
          <p:nvPr/>
        </p:nvSpPr>
        <p:spPr>
          <a:xfrm>
            <a:off x="4419600" y="2819400"/>
            <a:ext cx="34480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（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</a:rPr>
              <a:t>介词，因为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。）</a:t>
            </a:r>
            <a:endParaRPr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4" name="矩形 36873" title=""/>
          <p:cNvSpPr/>
          <p:nvPr/>
        </p:nvSpPr>
        <p:spPr>
          <a:xfrm>
            <a:off x="4267200" y="4724400"/>
            <a:ext cx="30416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（</a:t>
            </a:r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放弃，丢下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。）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76" name="矩形 36875" title=""/>
          <p:cNvSpPr/>
          <p:nvPr/>
        </p:nvSpPr>
        <p:spPr>
          <a:xfrm>
            <a:off x="4572000" y="5334000"/>
            <a:ext cx="12557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（</a:t>
            </a:r>
            <a:r>
              <a:rPr lang="zh-CN" altLang="en-US" sz="2800" b="1">
                <a:solidFill>
                  <a:srgbClr val="0000CC"/>
                </a:solidFill>
                <a:latin typeface="Arial" panose="020b0604020202020204" pitchFamily="34" charset="0"/>
              </a:rPr>
              <a:t>放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）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878" name="矩形 36877" title=""/>
          <p:cNvSpPr/>
          <p:nvPr/>
        </p:nvSpPr>
        <p:spPr>
          <a:xfrm>
            <a:off x="4572000" y="5943600"/>
            <a:ext cx="3040063" cy="5302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（</a:t>
            </a:r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</a:rPr>
              <a:t>备办，摆。）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2" grpId="0"/>
      <p:bldP spid="36874" grpId="0"/>
      <p:bldP spid="36876" grpId="0"/>
      <p:bldP spid="3687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8" name="矩形 39937" title=""/>
          <p:cNvSpPr/>
          <p:nvPr/>
        </p:nvSpPr>
        <p:spPr>
          <a:xfrm>
            <a:off x="685800" y="1447800"/>
            <a:ext cx="3719513" cy="4660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为</a:t>
            </a:r>
            <a:endParaRPr lang="zh-CN" altLang="en-US" sz="44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使子婴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相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击破沛公军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约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婚姻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窃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大王不取也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客何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者？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人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刀俎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何辞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？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吾属今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为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之虏矣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</p:txBody>
      </p:sp>
      <p:sp>
        <p:nvSpPr>
          <p:cNvPr id="39939" name="矩形 39938" title=""/>
          <p:cNvSpPr/>
          <p:nvPr/>
        </p:nvSpPr>
        <p:spPr>
          <a:xfrm>
            <a:off x="1447800" y="457200"/>
            <a:ext cx="3095625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一词多义</a:t>
            </a:r>
            <a:endParaRPr lang="zh-CN" altLang="en-US" sz="5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39940" name="文本框 39939" title=""/>
          <p:cNvSpPr txBox="1"/>
          <p:nvPr/>
        </p:nvSpPr>
        <p:spPr>
          <a:xfrm>
            <a:off x="3132138" y="2133600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（动词，担任）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1" name="文本框 39940" title=""/>
          <p:cNvSpPr txBox="1"/>
          <p:nvPr/>
        </p:nvSpPr>
        <p:spPr>
          <a:xfrm>
            <a:off x="3348038" y="2636838"/>
            <a:ext cx="34337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（介词，替、给）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2" name="文本框 39941" title=""/>
          <p:cNvSpPr txBox="1"/>
          <p:nvPr/>
        </p:nvSpPr>
        <p:spPr>
          <a:xfrm>
            <a:off x="2700338" y="3068638"/>
            <a:ext cx="3027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（动词，成为）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3" name="文本框 39942" title=""/>
          <p:cNvSpPr txBox="1"/>
          <p:nvPr/>
        </p:nvSpPr>
        <p:spPr>
          <a:xfrm>
            <a:off x="3708400" y="3644900"/>
            <a:ext cx="30273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（动词，认为）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4" name="文本框 39943" title=""/>
          <p:cNvSpPr txBox="1"/>
          <p:nvPr/>
        </p:nvSpPr>
        <p:spPr>
          <a:xfrm>
            <a:off x="2771775" y="4076700"/>
            <a:ext cx="34353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（动词，干、做）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5" name="文本框 39944" title=""/>
          <p:cNvSpPr txBox="1"/>
          <p:nvPr/>
        </p:nvSpPr>
        <p:spPr>
          <a:xfrm>
            <a:off x="2771775" y="4652963"/>
            <a:ext cx="26225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（动词，是）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6" name="文本框 39945" title=""/>
          <p:cNvSpPr txBox="1"/>
          <p:nvPr/>
        </p:nvSpPr>
        <p:spPr>
          <a:xfrm>
            <a:off x="2628900" y="5157788"/>
            <a:ext cx="50593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（语气助词，表疑问语气）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39947" name="文本框 39946" title=""/>
          <p:cNvSpPr txBox="1"/>
          <p:nvPr/>
        </p:nvSpPr>
        <p:spPr>
          <a:xfrm>
            <a:off x="3852863" y="5661025"/>
            <a:ext cx="3433762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（介词，表被动）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42" name="Picture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5791200"/>
            <a:ext cx="44196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Picture 3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791200"/>
            <a:ext cx="4419600" cy="685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Rectangle 4" title=""/>
          <p:cNvSpPr/>
          <p:nvPr/>
        </p:nvSpPr>
        <p:spPr>
          <a:xfrm>
            <a:off x="3419475" y="476250"/>
            <a:ext cx="2209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800" b="1">
                <a:solidFill>
                  <a:srgbClr val="FF0000"/>
                </a:solidFill>
                <a:ea typeface="华文行楷" panose="02010800040101010101" pitchFamily="2" charset="-122"/>
              </a:rPr>
              <a:t>司马迁</a:t>
            </a:r>
            <a:endParaRPr lang="zh-CN" altLang="en-US" sz="4800" b="1">
              <a:solidFill>
                <a:srgbClr val="FF0000"/>
              </a:solidFill>
              <a:ea typeface="华文行楷" panose="02010800040101010101" pitchFamily="2" charset="-122"/>
            </a:endParaRPr>
          </a:p>
        </p:txBody>
      </p:sp>
      <p:sp>
        <p:nvSpPr>
          <p:cNvPr id="10245" name="Rectangle 5" title=""/>
          <p:cNvSpPr/>
          <p:nvPr/>
        </p:nvSpPr>
        <p:spPr>
          <a:xfrm>
            <a:off x="952500" y="1700213"/>
            <a:ext cx="7086600" cy="391318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1" eaLnBrk="1" hangingPunct="1">
              <a:buFontTx/>
              <a:buNone/>
            </a:pPr>
            <a:r>
              <a:rPr lang="en-US" altLang="zh-CN" sz="4000" b="1">
                <a:solidFill>
                  <a:srgbClr val="7F7F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（前</a:t>
            </a:r>
            <a:r>
              <a:rPr lang="en-US" altLang="zh-CN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145---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前</a:t>
            </a:r>
            <a:r>
              <a:rPr lang="en-US" altLang="zh-CN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90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40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 eaLnBrk="1" hangingPunct="1">
              <a:buFontTx/>
              <a:buNone/>
            </a:pP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字子长，</a:t>
            </a:r>
            <a:r>
              <a:rPr lang="zh-CN" altLang="en-US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西汉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著名史学家、文学家、思想家。继父职任太史令。因替李陵辩护，入狱遭</a:t>
            </a:r>
            <a:r>
              <a:rPr lang="zh-CN" altLang="en-US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宫刑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，后发奋著书，历尽艰辛，著成</a:t>
            </a:r>
            <a:r>
              <a:rPr lang="en-US" altLang="zh-CN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史记</a:t>
            </a:r>
            <a:r>
              <a:rPr lang="en-US" altLang="zh-CN" sz="4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endParaRPr lang="en-US" altLang="zh-CN" sz="4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2" name="矩形 40961" title=""/>
          <p:cNvSpPr/>
          <p:nvPr/>
        </p:nvSpPr>
        <p:spPr>
          <a:xfrm>
            <a:off x="762000" y="1557338"/>
            <a:ext cx="5029200" cy="435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 </a:t>
            </a:r>
            <a:r>
              <a:rPr lang="zh-CN" altLang="en-US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以</a:t>
            </a:r>
            <a:endParaRPr lang="zh-CN" altLang="en-US" sz="44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具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</a:rPr>
              <a:t>以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沛公言报项王            　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军中无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以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为乐   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樊哙侧其盾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以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撞 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以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待大王来     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 因</a:t>
            </a:r>
            <a:endParaRPr lang="zh-CN" altLang="en-US" sz="44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因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击沛公于坐    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项王即日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因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留沛公与饮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</p:txBody>
      </p:sp>
      <p:sp>
        <p:nvSpPr>
          <p:cNvPr id="40964" name="文本框 40963" title=""/>
          <p:cNvSpPr txBox="1"/>
          <p:nvPr/>
        </p:nvSpPr>
        <p:spPr>
          <a:xfrm>
            <a:off x="4213225" y="2205038"/>
            <a:ext cx="26209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（介词，把）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65" name="文本框 40964" title=""/>
          <p:cNvSpPr txBox="1"/>
          <p:nvPr/>
        </p:nvSpPr>
        <p:spPr>
          <a:xfrm>
            <a:off x="3419475" y="2708275"/>
            <a:ext cx="30289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（介词，用来）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66" name="文本框 40965" title=""/>
          <p:cNvSpPr txBox="1"/>
          <p:nvPr/>
        </p:nvSpPr>
        <p:spPr>
          <a:xfrm>
            <a:off x="3794125" y="3246438"/>
            <a:ext cx="26225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（连词，而）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67" name="文本框 40966" title=""/>
          <p:cNvSpPr txBox="1"/>
          <p:nvPr/>
        </p:nvSpPr>
        <p:spPr>
          <a:xfrm>
            <a:off x="2916238" y="3717925"/>
            <a:ext cx="34480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（目的连词，来）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68" name="文本框 40967" title=""/>
          <p:cNvSpPr txBox="1"/>
          <p:nvPr/>
        </p:nvSpPr>
        <p:spPr>
          <a:xfrm>
            <a:off x="3276600" y="4797425"/>
            <a:ext cx="30273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（介词，趁机）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69" name="文本框 40968" title=""/>
          <p:cNvSpPr txBox="1"/>
          <p:nvPr/>
        </p:nvSpPr>
        <p:spPr>
          <a:xfrm>
            <a:off x="4860925" y="5300663"/>
            <a:ext cx="39528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 </a:t>
            </a:r>
            <a:r>
              <a:rPr lang="zh-CN" altLang="en-US" sz="3200" b="1">
                <a:solidFill>
                  <a:srgbClr val="0000CC"/>
                </a:solidFill>
                <a:latin typeface="Arial" panose="020b0604020202020204" pitchFamily="34" charset="0"/>
                <a:ea typeface="方正北魏楷书简体" charset="-122"/>
                <a:sym typeface="Arial" panose="020b0604020202020204" pitchFamily="34" charset="0"/>
              </a:rPr>
              <a:t>（副词，于是、就）</a:t>
            </a:r>
            <a:endParaRPr lang="zh-CN" altLang="en-US" sz="3200" b="1">
              <a:solidFill>
                <a:srgbClr val="0000CC"/>
              </a:solidFill>
              <a:latin typeface="Arial" panose="020b0604020202020204" pitchFamily="34" charset="0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0970" name="矩形 40969" title=""/>
          <p:cNvSpPr/>
          <p:nvPr/>
        </p:nvSpPr>
        <p:spPr>
          <a:xfrm>
            <a:off x="1447800" y="457200"/>
            <a:ext cx="3095625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一词多义</a:t>
            </a:r>
            <a:endParaRPr lang="zh-CN" altLang="en-US" sz="5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  <p:bldP spid="40966" grpId="0"/>
      <p:bldP spid="40967" grpId="0"/>
      <p:bldP spid="40968" grpId="0"/>
      <p:bldP spid="4096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1986" name="图片 41985" title="">
            <a:hlinkClick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775" y="-22225"/>
            <a:ext cx="914400" cy="58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88" name="矩形 41987" title=""/>
          <p:cNvSpPr/>
          <p:nvPr/>
        </p:nvSpPr>
        <p:spPr>
          <a:xfrm>
            <a:off x="323850" y="1412875"/>
            <a:ext cx="7416800" cy="4660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 </a:t>
            </a:r>
            <a:r>
              <a:rPr lang="zh-CN" altLang="en-US" sz="4400" b="1">
                <a:solidFill>
                  <a:srgbClr val="FF0000"/>
                </a:solidFill>
                <a:latin typeface="方正大标宋简体" charset="-122"/>
                <a:ea typeface="方正大标宋简体" charset="-122"/>
              </a:rPr>
              <a:t>且</a:t>
            </a:r>
            <a:endParaRPr lang="zh-CN" altLang="en-US" sz="4400" b="1">
              <a:solidFill>
                <a:srgbClr val="FF0000"/>
              </a:solidFill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臣死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</a:rPr>
              <a:t>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不避，卮酒安足辞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若属皆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为所虏              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将军大势可以拒操者，长江也 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示赵弱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怯也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誓不相隔卿，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暂还家去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且夫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天地之间，物各有主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  <a:p>
            <a:r>
              <a:rPr lang="zh-CN" altLang="en-US" sz="3200" b="1">
                <a:latin typeface="方正大标宋简体" charset="-122"/>
                <a:ea typeface="方正大标宋简体" charset="-122"/>
              </a:rPr>
              <a:t>　</a:t>
            </a:r>
            <a:r>
              <a:rPr lang="zh-CN" altLang="en-US" sz="3200" b="1">
                <a:solidFill>
                  <a:srgbClr val="FF0000"/>
                </a:solidFill>
                <a:latin typeface="方正大标宋简体" charset="-122"/>
                <a:ea typeface="方正北魏楷书简体" charset="-122"/>
                <a:sym typeface="Arial" panose="020b0604020202020204" pitchFamily="34" charset="0"/>
              </a:rPr>
              <a:t>犹且</a:t>
            </a:r>
            <a:r>
              <a:rPr lang="zh-CN" altLang="en-US" sz="3200" b="1">
                <a:latin typeface="方正大标宋简体" charset="-122"/>
                <a:ea typeface="方正大标宋简体" charset="-122"/>
              </a:rPr>
              <a:t>从师而问焉</a:t>
            </a:r>
            <a:endParaRPr lang="zh-CN" altLang="en-US" sz="3200" b="1">
              <a:latin typeface="方正大标宋简体" charset="-122"/>
              <a:ea typeface="方正大标宋简体" charset="-122"/>
            </a:endParaRPr>
          </a:p>
        </p:txBody>
      </p:sp>
      <p:sp>
        <p:nvSpPr>
          <p:cNvPr id="41989" name="文本框 41988" title=""/>
          <p:cNvSpPr txBox="1"/>
          <p:nvPr/>
        </p:nvSpPr>
        <p:spPr>
          <a:xfrm>
            <a:off x="5292725" y="2133600"/>
            <a:ext cx="3481388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 </a:t>
            </a:r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</a:rPr>
              <a:t>【连词，尚且，还】</a:t>
            </a:r>
            <a:endParaRPr lang="zh-CN" altLang="en-US" sz="2800" b="1">
              <a:solidFill>
                <a:srgbClr val="0000CC"/>
              </a:solidFill>
              <a:latin typeface="方正北魏楷书简体" charset="-122"/>
              <a:ea typeface="方正北魏楷书简体" charset="-122"/>
            </a:endParaRPr>
          </a:p>
        </p:txBody>
      </p:sp>
      <p:sp>
        <p:nvSpPr>
          <p:cNvPr id="41990" name="文本框 41989" title=""/>
          <p:cNvSpPr txBox="1"/>
          <p:nvPr/>
        </p:nvSpPr>
        <p:spPr>
          <a:xfrm>
            <a:off x="3708400" y="2565400"/>
            <a:ext cx="316865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【副词，将要】</a:t>
            </a:r>
            <a:endParaRPr lang="zh-CN" altLang="en-US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1991" name="文本框 41990" title=""/>
          <p:cNvSpPr txBox="1"/>
          <p:nvPr/>
        </p:nvSpPr>
        <p:spPr>
          <a:xfrm>
            <a:off x="3348038" y="3573463"/>
            <a:ext cx="540067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【连词，表递进，况且，再说】</a:t>
            </a:r>
            <a:endParaRPr lang="zh-CN" altLang="en-US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1992" name="文本框 41991" title=""/>
          <p:cNvSpPr txBox="1"/>
          <p:nvPr/>
        </p:nvSpPr>
        <p:spPr>
          <a:xfrm>
            <a:off x="3349625" y="4076700"/>
            <a:ext cx="46799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【连词，表并列，又】</a:t>
            </a:r>
            <a:endParaRPr lang="zh-CN" altLang="en-US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1993" name="文本框 41992" title=""/>
          <p:cNvSpPr txBox="1"/>
          <p:nvPr/>
        </p:nvSpPr>
        <p:spPr>
          <a:xfrm>
            <a:off x="5292725" y="4581525"/>
            <a:ext cx="374332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【副词，暂且，姑且】</a:t>
            </a:r>
            <a:endParaRPr lang="zh-CN" altLang="en-US" sz="2800" b="1">
              <a:solidFill>
                <a:srgbClr val="0000CC"/>
              </a:solidFill>
              <a:latin typeface="方正北魏楷书简体" charset="-122"/>
              <a:ea typeface="方正北魏楷书简体" charset="-122"/>
              <a:sym typeface="Arial" panose="020b0604020202020204" pitchFamily="34" charset="0"/>
            </a:endParaRPr>
          </a:p>
        </p:txBody>
      </p:sp>
      <p:sp>
        <p:nvSpPr>
          <p:cNvPr id="41994" name="文本框 41993" title=""/>
          <p:cNvSpPr txBox="1"/>
          <p:nvPr/>
        </p:nvSpPr>
        <p:spPr>
          <a:xfrm>
            <a:off x="5400675" y="5084763"/>
            <a:ext cx="3743325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【发语词】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995" name="文本框 41994" title=""/>
          <p:cNvSpPr txBox="1"/>
          <p:nvPr/>
        </p:nvSpPr>
        <p:spPr>
          <a:xfrm>
            <a:off x="3779838" y="5589588"/>
            <a:ext cx="460851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CC"/>
                </a:solidFill>
                <a:latin typeface="方正北魏楷书简体" charset="-122"/>
                <a:ea typeface="方正北魏楷书简体" charset="-122"/>
                <a:sym typeface="Arial" panose="020b0604020202020204" pitchFamily="34" charset="0"/>
              </a:rPr>
              <a:t>【表让步，尚且】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1996" name="矩形 41995" title=""/>
          <p:cNvSpPr/>
          <p:nvPr/>
        </p:nvSpPr>
        <p:spPr>
          <a:xfrm>
            <a:off x="1447800" y="457200"/>
            <a:ext cx="3095625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一词多义</a:t>
            </a:r>
            <a:endParaRPr lang="zh-CN" altLang="en-US" sz="5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41990" grpId="0"/>
      <p:bldP spid="41991" grpId="0"/>
      <p:bldP spid="41992" grpId="0"/>
      <p:bldP spid="41993" grpId="0"/>
      <p:bldP spid="41994" grpId="0"/>
      <p:bldP spid="4199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4" name="文本框 44033" title=""/>
          <p:cNvSpPr txBox="1"/>
          <p:nvPr/>
        </p:nvSpPr>
        <p:spPr>
          <a:xfrm>
            <a:off x="762000" y="609600"/>
            <a:ext cx="66992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文言句式</a:t>
            </a: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——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倒装句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35" name="文本框 44034" title=""/>
          <p:cNvSpPr txBox="1"/>
          <p:nvPr/>
        </p:nvSpPr>
        <p:spPr>
          <a:xfrm>
            <a:off x="609600" y="2362200"/>
            <a:ext cx="4191000" cy="3505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今日之事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何如</a:t>
            </a: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客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何为</a:t>
            </a: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者？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大王来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何操</a:t>
            </a: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沛公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安在</a:t>
            </a: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不然，籍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何以</a:t>
            </a:r>
            <a:r>
              <a:rPr lang="zh-CN" altLang="en-US" sz="3200" b="1">
                <a:latin typeface="Times New Roman" panose="02020603050405020304" pitchFamily="18" charset="0"/>
                <a:ea typeface="华文新魏" panose="02010800040101010101" pitchFamily="2" charset="-122"/>
              </a:rPr>
              <a:t>至此？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36" name="文本框 44035" title=""/>
          <p:cNvSpPr txBox="1"/>
          <p:nvPr/>
        </p:nvSpPr>
        <p:spPr>
          <a:xfrm>
            <a:off x="4572000" y="2209800"/>
            <a:ext cx="4343400" cy="3506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今日之事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如何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客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为何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者？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大王来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操何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沛公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在安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？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不然，籍</a:t>
            </a:r>
            <a:r>
              <a:rPr lang="zh-CN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以何</a:t>
            </a:r>
            <a:r>
              <a:rPr lang="zh-CN" altLang="en-US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至此？</a:t>
            </a:r>
            <a:endParaRPr lang="zh-CN" altLang="en-US" sz="32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4037" name="文本框 44036" title=""/>
          <p:cNvSpPr txBox="1"/>
          <p:nvPr/>
        </p:nvSpPr>
        <p:spPr>
          <a:xfrm>
            <a:off x="250825" y="1412875"/>
            <a:ext cx="79565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CC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（一）宾语前置（在疑问句中）</a:t>
            </a:r>
            <a:endParaRPr lang="zh-CN" altLang="en-US" sz="3600" b="1">
              <a:solidFill>
                <a:srgbClr val="0000CC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8" name="文本框 45057" title=""/>
          <p:cNvSpPr txBox="1"/>
          <p:nvPr/>
        </p:nvSpPr>
        <p:spPr>
          <a:xfrm>
            <a:off x="107950" y="476250"/>
            <a:ext cx="8856663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（二）状语后置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sym typeface="Arial" panose="020b0604020202020204" pitchFamily="34" charset="0"/>
              </a:rPr>
              <a:t>（介宾结构后置）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45059" name="文本框 45058" title=""/>
          <p:cNvSpPr txBox="1"/>
          <p:nvPr/>
        </p:nvSpPr>
        <p:spPr>
          <a:xfrm>
            <a:off x="323850" y="1412875"/>
            <a:ext cx="297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具告以事：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5060" name="文本框 45059" title=""/>
          <p:cNvSpPr txBox="1"/>
          <p:nvPr/>
        </p:nvSpPr>
        <p:spPr>
          <a:xfrm>
            <a:off x="4643438" y="1484313"/>
            <a:ext cx="2590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以事</a:t>
            </a: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具告。 </a:t>
            </a:r>
            <a:endParaRPr lang="zh-CN" altLang="en-US" sz="36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5061" name="文本框 45060" title=""/>
          <p:cNvSpPr txBox="1"/>
          <p:nvPr/>
        </p:nvSpPr>
        <p:spPr>
          <a:xfrm>
            <a:off x="323850" y="2565400"/>
            <a:ext cx="4495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得复见将军于此：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5062" name="文本框 45061" title=""/>
          <p:cNvSpPr txBox="1"/>
          <p:nvPr/>
        </p:nvSpPr>
        <p:spPr>
          <a:xfrm>
            <a:off x="4500563" y="2565400"/>
            <a:ext cx="4038600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得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于此</a:t>
            </a: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复见将军。</a:t>
            </a:r>
            <a:endParaRPr lang="zh-CN" altLang="en-US" sz="36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45063" name="文本框 45062" title=""/>
          <p:cNvSpPr txBox="1"/>
          <p:nvPr/>
        </p:nvSpPr>
        <p:spPr>
          <a:xfrm>
            <a:off x="323850" y="3789363"/>
            <a:ext cx="4419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因击沛公于坐：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5064" name="文本框 45063" title=""/>
          <p:cNvSpPr txBox="1"/>
          <p:nvPr/>
        </p:nvSpPr>
        <p:spPr>
          <a:xfrm>
            <a:off x="4427538" y="3789363"/>
            <a:ext cx="388620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因</a:t>
            </a: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于坐</a:t>
            </a: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击沛公。</a:t>
            </a:r>
            <a:endParaRPr lang="zh-CN" altLang="en-US" sz="36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45065" name="文本框 45064" title=""/>
          <p:cNvSpPr txBox="1"/>
          <p:nvPr/>
        </p:nvSpPr>
        <p:spPr>
          <a:xfrm>
            <a:off x="323850" y="4941888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4.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长于臣：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5066" name="文本框 45065" title=""/>
          <p:cNvSpPr txBox="1"/>
          <p:nvPr/>
        </p:nvSpPr>
        <p:spPr>
          <a:xfrm>
            <a:off x="4427538" y="4941888"/>
            <a:ext cx="2743200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于臣</a:t>
            </a:r>
            <a:r>
              <a:rPr lang="zh-CN" altLang="en-US" sz="36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长。</a:t>
            </a:r>
            <a:endParaRPr lang="zh-CN" altLang="en-US" sz="36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  <p:cond evt="onBegin" delay="0">
                          <p:tn val="41"/>
                        </p:cond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/>
      <p:bldP spid="45062" grpId="0"/>
      <p:bldP spid="45063" grpId="0"/>
      <p:bldP spid="45064" grpId="0"/>
      <p:bldP spid="45065" grpId="0"/>
      <p:bldP spid="4506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页脚占位符 2" title=""/>
          <p:cNvSpPr txBox="1">
            <a:spLocks noGrp="1"/>
          </p:cNvSpPr>
          <p:nvPr/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en-US" altLang="zh-CN" sz="1200" b="1" kern="1200" cap="none" spc="0" normalizeH="0" baseline="0" noProof="0">
                <a:latin typeface="+mn-lt"/>
                <a:ea typeface="宋体" panose="02010600030101010101" pitchFamily="2" charset="-122"/>
                <a:cs typeface="+mn-cs"/>
              </a:rPr>
              <a:t>鸿门宴</a:t>
            </a:r>
            <a:endParaRPr kumimoji="0" lang="en-US" altLang="zh-CN" sz="1200" b="1" kern="1200" cap="none" spc="0" normalizeH="0" baseline="0" noProof="0"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3" title=""/>
          <p:cNvSpPr txBox="1">
            <a:spLocks noGrp="1"/>
          </p:cNvSpPr>
          <p:nvPr/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R="0" algn="r" defTabSz="914400">
              <a:buClrTx/>
              <a:buSzTx/>
              <a:buFontTx/>
              <a:buNone/>
              <a:defRPr/>
            </a:pPr>
            <a:fld id="{A424E658-32C4-4EB4-90AF-2A116777D65A}" type="slidenum">
              <a:rPr kumimoji="0" lang="en-US" altLang="zh-CN" sz="1200" b="1" kern="1200" cap="none" spc="0" normalizeH="0" baseline="0" noProof="0">
                <a:latin typeface="+mn-lt"/>
                <a:ea typeface="宋体" panose="02010600030101010101" pitchFamily="2" charset="-122"/>
                <a:cs typeface="+mn-cs"/>
              </a:rPr>
              <a:t>44</a:t>
            </a:fld>
            <a:endParaRPr kumimoji="0" lang="en-US" altLang="zh-CN" sz="1200" b="1" kern="1200" cap="none" spc="0" normalizeH="0" baseline="0" noProof="0"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8132" name="Text Box 4" title=""/>
          <p:cNvSpPr txBox="1"/>
          <p:nvPr/>
        </p:nvSpPr>
        <p:spPr>
          <a:xfrm>
            <a:off x="1066800" y="1524000"/>
            <a:ext cx="6696075" cy="3387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en-US" altLang="zh-CN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、此天子气</a:t>
            </a:r>
            <a:r>
              <a:rPr lang="zh-CN" altLang="en-US" sz="3600" b="1">
                <a:solidFill>
                  <a:srgbClr val="F6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也</a:t>
            </a:r>
            <a:endParaRPr lang="zh-CN" altLang="en-US" sz="3600" b="1">
              <a:solidFill>
                <a:srgbClr val="F6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、亚父</a:t>
            </a:r>
            <a:r>
              <a:rPr lang="zh-CN" altLang="en-US" sz="3600" b="1">
                <a:solidFill>
                  <a:srgbClr val="F6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者</a:t>
            </a: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，范增</a:t>
            </a:r>
            <a:r>
              <a:rPr lang="zh-CN" altLang="en-US" sz="3600" b="1">
                <a:solidFill>
                  <a:srgbClr val="F6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也</a:t>
            </a:r>
            <a:endParaRPr lang="zh-CN" altLang="en-US" sz="3600" b="1">
              <a:solidFill>
                <a:srgbClr val="F6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、夺项王天下者必沛公</a:t>
            </a:r>
            <a:r>
              <a:rPr lang="zh-CN" altLang="en-US" sz="3600" b="1">
                <a:solidFill>
                  <a:srgbClr val="F6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也</a:t>
            </a:r>
            <a:endParaRPr lang="zh-CN" altLang="en-US" sz="3600" b="1">
              <a:solidFill>
                <a:srgbClr val="F6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36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、如今人方为刀俎，我为鱼肉</a:t>
            </a:r>
            <a:endParaRPr lang="zh-CN" altLang="en-US" sz="36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34" name="矩形 48133" title=""/>
          <p:cNvSpPr/>
          <p:nvPr/>
        </p:nvSpPr>
        <p:spPr>
          <a:xfrm>
            <a:off x="1905000" y="838200"/>
            <a:ext cx="156051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判断句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2" name="文本框 46081" title=""/>
          <p:cNvSpPr txBox="1"/>
          <p:nvPr/>
        </p:nvSpPr>
        <p:spPr>
          <a:xfrm>
            <a:off x="838200" y="685800"/>
            <a:ext cx="457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被动句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6083" name="文本框 46082" title=""/>
          <p:cNvSpPr txBox="1"/>
          <p:nvPr/>
        </p:nvSpPr>
        <p:spPr>
          <a:xfrm>
            <a:off x="685800" y="2362200"/>
            <a:ext cx="693420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、吾属今</a:t>
            </a:r>
            <a:r>
              <a:rPr lang="zh-CN" altLang="en-US" sz="3600" b="1">
                <a:solidFill>
                  <a:srgbClr val="F6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为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之虏矣。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、不者，若属皆且</a:t>
            </a:r>
            <a:r>
              <a:rPr lang="zh-CN" altLang="en-US" sz="3600" b="1">
                <a:solidFill>
                  <a:srgbClr val="F6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为所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虏。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zh-CN" altLang="en-US" sz="3600" b="1">
                <a:solidFill>
                  <a:srgbClr val="F6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见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笑</a:t>
            </a:r>
            <a:r>
              <a:rPr lang="zh-CN" altLang="en-US" sz="3600" b="1">
                <a:solidFill>
                  <a:srgbClr val="F6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于</a:t>
            </a:r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大方之家。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6" name="标题 47105" title=""/>
          <p:cNvSpPr>
            <a:spLocks noGrp="1"/>
          </p:cNvSpPr>
          <p:nvPr>
            <p:ph type="title"/>
          </p:nvPr>
        </p:nvSpPr>
        <p:spPr>
          <a:xfrm>
            <a:off x="1066800" y="533400"/>
            <a:ext cx="5337175" cy="822325"/>
          </a:xfrm>
        </p:spPr>
        <p:txBody>
          <a:bodyPr anchor="ctr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固定句式</a:t>
            </a:r>
            <a:endParaRPr lang="zh-CN" altLang="en-US" sz="48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7107" name="文本框 47106" title=""/>
          <p:cNvSpPr txBox="1"/>
          <p:nvPr/>
        </p:nvSpPr>
        <p:spPr>
          <a:xfrm>
            <a:off x="179388" y="1628775"/>
            <a:ext cx="8785225" cy="4481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、今日之事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何如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：怎么样。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、孰与君少长：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　　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“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孰与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”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，表选择问的句式，可译作“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比较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哪一个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en-US" altLang="zh-CN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”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。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、何辞为：</a:t>
            </a:r>
            <a:endParaRPr lang="zh-CN" altLang="en-US" sz="32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　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　“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何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zh-CN" altLang="en-US" sz="32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为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”，表反问的句式，可译作“为什么</a:t>
            </a:r>
            <a:r>
              <a:rPr lang="en-US" altLang="zh-CN" sz="3200" b="1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……</a:t>
            </a:r>
            <a:r>
              <a:rPr lang="zh-CN" altLang="en-US" sz="3200" b="1">
                <a:solidFill>
                  <a:srgbClr val="0000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呢”，“为”是语气词。</a:t>
            </a:r>
            <a:endParaRPr lang="zh-CN" altLang="en-US" sz="3200" b="1">
              <a:solidFill>
                <a:srgbClr val="0000C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47108" name="图片 47107" title="">
            <a:hlinkClick action="ppaction://noac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0" y="-22225"/>
            <a:ext cx="1042988" cy="663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8" name="标题 50177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rgbClr val="F60000"/>
                </a:solidFill>
              </a:rPr>
              <a:t>成语</a:t>
            </a:r>
            <a:endParaRPr lang="zh-CN" altLang="en-US" b="1">
              <a:solidFill>
                <a:srgbClr val="F60000"/>
              </a:solidFill>
            </a:endParaRPr>
          </a:p>
        </p:txBody>
      </p:sp>
      <p:sp>
        <p:nvSpPr>
          <p:cNvPr id="50179" name="文本占位符 50178" titl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60000"/>
                </a:solidFill>
              </a:rPr>
              <a:t>秋毫不犯</a:t>
            </a:r>
            <a:r>
              <a:rPr lang="zh-CN" altLang="en-US" b="1"/>
              <a:t>：秋毫：鸟兽秋天新换的绒毛，比喻极细微的东西；犯：侵犯。指军纪严明，丝毫不侵犯人民的利益。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劳苦功高：</a:t>
            </a:r>
            <a:r>
              <a:rPr lang="zh-CN" altLang="en-US" b="1"/>
              <a:t> 出了很多力，吃了很多苦，立下了很大的功劳。</a:t>
            </a:r>
            <a:endParaRPr lang="zh-CN" altLang="en-US" b="1"/>
          </a:p>
          <a:p>
            <a:endParaRPr lang="zh-CN" altLang="en-US" b="1"/>
          </a:p>
        </p:txBody>
      </p:sp>
    </p:spTree>
  </p:cSld>
  <p:clrMapOvr>
    <a:masterClrMapping/>
  </p:clrMapOvr>
  <p:transition/>
  <p:timing/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226" name="标题 52225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rgbClr val="F60000"/>
                </a:solidFill>
              </a:rPr>
              <a:t>成语</a:t>
            </a:r>
            <a:endParaRPr lang="zh-CN" altLang="en-US" b="1">
              <a:solidFill>
                <a:srgbClr val="F60000"/>
              </a:solidFill>
            </a:endParaRPr>
          </a:p>
        </p:txBody>
      </p:sp>
      <p:sp>
        <p:nvSpPr>
          <p:cNvPr id="52227" name="文本占位符 52226" title="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60000"/>
                </a:solidFill>
              </a:rPr>
              <a:t>人为刀俎，我为鱼肉：</a:t>
            </a:r>
            <a:r>
              <a:rPr lang="zh-CN" altLang="en-US" b="1"/>
              <a:t>刀俎</a:t>
            </a:r>
            <a:r>
              <a:rPr lang="en-US" altLang="zh-CN" b="1"/>
              <a:t>:</a:t>
            </a:r>
            <a:r>
              <a:rPr lang="zh-CN" altLang="en-US" b="1"/>
              <a:t>刀和刀砧板，宰割的工具。比喻生杀的权掌握在别人手里，自己处在被宰割的地位。</a:t>
            </a:r>
            <a:endParaRPr lang="zh-CN" altLang="en-US" b="1"/>
          </a:p>
          <a:p>
            <a:r>
              <a:rPr lang="zh-CN" altLang="en-US" b="1">
                <a:solidFill>
                  <a:srgbClr val="F60000"/>
                </a:solidFill>
              </a:rPr>
              <a:t>项庄舞剑意在沛公 ：</a:t>
            </a:r>
            <a:r>
              <a:rPr lang="zh-CN" altLang="en-US" b="1"/>
              <a:t> 项庄席间舞剑，企图刺杀刘邦。比喻说话和行动的真实意图别有所指。</a:t>
            </a:r>
            <a:endParaRPr lang="zh-CN" altLang="en-US" b="1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 title=""/>
          <p:cNvSpPr>
            <a:spLocks noGrp="1"/>
          </p:cNvSpPr>
          <p:nvPr>
            <p:ph type="body" sz="half" idx="4294967295"/>
          </p:nvPr>
        </p:nvSpPr>
        <p:spPr>
          <a:xfrm>
            <a:off x="684213" y="1611313"/>
            <a:ext cx="8172450" cy="5145087"/>
          </a:xfrm>
        </p:spPr>
        <p:txBody>
          <a:bodyPr vert="horz" wrap="square" lIns="91440" tIns="45720" rIns="91440" bIns="45720" anchor="t" anchorCtr="0"/>
          <a:lstStyle>
            <a:lvl1pPr lvl="0">
              <a:buClr>
                <a:schemeClr val="accent1"/>
              </a:buClr>
              <a:buSzPct val="90000"/>
              <a:buFont typeface="Monotype Sorts" pitchFamily="2" charset="2"/>
              <a:defRPr sz="2800"/>
            </a:lvl1pPr>
            <a:lvl2pPr lvl="1">
              <a:buClr>
                <a:schemeClr val="accent1"/>
              </a:buClr>
              <a:buSzTx/>
              <a:buFontTx/>
              <a:defRPr sz="2400"/>
            </a:lvl2pPr>
            <a:lvl3pPr lvl="2">
              <a:buClr>
                <a:schemeClr val="accent1"/>
              </a:buClr>
              <a:buSzTx/>
              <a:buFontTx/>
              <a:defRPr sz="2000"/>
            </a:lvl3pPr>
            <a:lvl4pPr lvl="3">
              <a:buClr>
                <a:schemeClr val="accent1"/>
              </a:buClr>
              <a:buSzTx/>
              <a:buFontTx/>
              <a:defRPr sz="1800"/>
            </a:lvl4pPr>
            <a:lvl5pPr lvl="4">
              <a:buClr>
                <a:schemeClr val="accent1"/>
              </a:buClr>
              <a:buSzTx/>
              <a:buFontTx/>
              <a:defRPr sz="1800"/>
            </a:lvl5pPr>
          </a:lstStyle>
          <a:p>
            <a:pPr lvl="0" eaLnBrk="1" hangingPunct="1">
              <a:buNone/>
            </a:pPr>
            <a:r>
              <a:rPr lang="en-US" altLang="zh-CN" sz="36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36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史记</a:t>
            </a:r>
            <a:r>
              <a:rPr lang="en-US" altLang="zh-CN" sz="36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36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全书共（      ）篇，包 括（      ）本纪、（      ）世家、（</a:t>
            </a:r>
            <a:r>
              <a:rPr lang="zh-CN" altLang="en-US" sz="3600" b="1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sz="36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）列传、（     ）表、（    ）书，共五十二万六千五百字，叙述了上起黄帝，下到汉武帝太初四年约三千年的历史；是（                        ）。 作为正史的二十四史中的第一部，鲁迅赞誉它为（                      ）</a:t>
            </a:r>
            <a:endParaRPr lang="zh-CN" altLang="en-US" sz="3600" b="1" u="sng">
              <a:solidFill>
                <a:srgbClr val="CC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8163" name="WordArt 3" title=""/>
          <p:cNvSpPr>
            <a:spLocks noChangeArrowheads="1" noChangeShapeType="1" noTextEdit="1"/>
          </p:cNvSpPr>
          <p:nvPr/>
        </p:nvSpPr>
        <p:spPr bwMode="auto">
          <a:xfrm>
            <a:off x="2920313" y="663683"/>
            <a:ext cx="3059980" cy="576263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600" b="1" i="0" u="none" strike="noStrike" kern="1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楷体_GB2312" panose="02010609030101010101" charset="-122"/>
                <a:ea typeface="宋体" panose="02010600030101010101" pitchFamily="2" charset="-122"/>
                <a:cs typeface="+mn-cs"/>
              </a:rPr>
              <a:t>关于</a:t>
            </a:r>
            <a:r>
              <a:rPr kumimoji="1" lang="en-US" altLang="zh-CN" sz="3600" b="1" i="0" u="none" strike="noStrike" kern="1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楷体_GB2312" panose="02010609030101010101" charset="-122"/>
                <a:ea typeface="宋体" panose="02010600030101010101" pitchFamily="2" charset="-122"/>
                <a:cs typeface="+mn-cs"/>
              </a:rPr>
              <a:t>《</a:t>
            </a:r>
            <a:r>
              <a:rPr kumimoji="1" lang="zh-CN" altLang="en-US" sz="3600" b="1" i="0" u="none" strike="noStrike" kern="1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楷体_GB2312" panose="02010609030101010101" charset="-122"/>
                <a:ea typeface="宋体" panose="02010600030101010101" pitchFamily="2" charset="-122"/>
                <a:cs typeface="+mn-cs"/>
              </a:rPr>
              <a:t>史记</a:t>
            </a:r>
            <a:r>
              <a:rPr kumimoji="1" lang="en-US" altLang="zh-CN" sz="3600" b="1" i="0" u="none" strike="noStrike" kern="1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楷体_GB2312" panose="02010609030101010101" charset="-122"/>
                <a:ea typeface="宋体" panose="02010600030101010101" pitchFamily="2" charset="-122"/>
                <a:cs typeface="+mn-cs"/>
              </a:rPr>
              <a:t>》</a:t>
            </a:r>
            <a:endParaRPr kumimoji="1" lang="zh-CN" altLang="en-US" sz="3600" b="1" i="0" u="none" strike="noStrike" kern="10" cap="none" spc="0" normalizeH="0" baseline="0" noProof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uLnTx/>
              <a:uFillTx/>
              <a:latin typeface="楷体_GB2312" panose="02010609030101010101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48164" name="Text Box 4" title=""/>
          <p:cNvSpPr txBox="1"/>
          <p:nvPr/>
        </p:nvSpPr>
        <p:spPr>
          <a:xfrm>
            <a:off x="4324350" y="1766888"/>
            <a:ext cx="20161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一百三十</a:t>
            </a:r>
            <a:endParaRPr lang="zh-CN" altLang="en-US" sz="2800" b="1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165" name="Text Box 5" title=""/>
          <p:cNvSpPr txBox="1"/>
          <p:nvPr/>
        </p:nvSpPr>
        <p:spPr>
          <a:xfrm>
            <a:off x="1716088" y="2306638"/>
            <a:ext cx="165576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十二</a:t>
            </a:r>
            <a:endParaRPr lang="zh-CN" altLang="en-US" sz="2800" b="1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166" name="Text Box 6" title=""/>
          <p:cNvSpPr txBox="1"/>
          <p:nvPr/>
        </p:nvSpPr>
        <p:spPr>
          <a:xfrm>
            <a:off x="5427663" y="2257425"/>
            <a:ext cx="15843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三十</a:t>
            </a:r>
            <a:endParaRPr lang="zh-CN" altLang="en-US" sz="2800" b="1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2295" name="Text Box 7" title=""/>
          <p:cNvSpPr txBox="1"/>
          <p:nvPr/>
        </p:nvSpPr>
        <p:spPr>
          <a:xfrm>
            <a:off x="1912938" y="2779713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七十</a:t>
            </a:r>
            <a:endParaRPr lang="zh-CN" altLang="en-US" sz="2800" b="1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168" name="Text Box 8" title=""/>
          <p:cNvSpPr txBox="1"/>
          <p:nvPr/>
        </p:nvSpPr>
        <p:spPr>
          <a:xfrm rot="10759897" flipV="1">
            <a:off x="5813425" y="2792413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十</a:t>
            </a:r>
            <a:endParaRPr lang="zh-CN" altLang="en-US" sz="2800" b="1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169" name="Text Box 9" title=""/>
          <p:cNvSpPr txBox="1"/>
          <p:nvPr/>
        </p:nvSpPr>
        <p:spPr>
          <a:xfrm>
            <a:off x="1716088" y="3340100"/>
            <a:ext cx="592137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八</a:t>
            </a:r>
            <a:endParaRPr lang="zh-CN" altLang="en-US" b="1">
              <a:solidFill>
                <a:srgbClr val="CC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48170" name="Text Box 10" title=""/>
          <p:cNvSpPr txBox="1"/>
          <p:nvPr/>
        </p:nvSpPr>
        <p:spPr>
          <a:xfrm>
            <a:off x="1716088" y="4870450"/>
            <a:ext cx="5003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>
                <a:solidFill>
                  <a:srgbClr val="CC0000"/>
                </a:solidFill>
                <a:latin typeface="Arial" panose="020b0604020202020204" pitchFamily="34" charset="0"/>
              </a:rPr>
              <a:t>我国第一部纪传体通史</a:t>
            </a:r>
            <a:endParaRPr lang="zh-CN" altLang="en-US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Text Box 11" title=""/>
          <p:cNvSpPr txBox="1"/>
          <p:nvPr/>
        </p:nvSpPr>
        <p:spPr>
          <a:xfrm>
            <a:off x="3311525" y="6096000"/>
            <a:ext cx="5299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Monotype Sorts" pitchFamily="2" charset="2"/>
              <a:buChar char="4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solidFill>
                  <a:srgbClr val="CC0000"/>
                </a:solidFill>
                <a:latin typeface="Arial" panose="020b0604020202020204" pitchFamily="34" charset="0"/>
              </a:rPr>
              <a:t>“</a:t>
            </a:r>
            <a:r>
              <a:rPr lang="zh-CN" altLang="en-US" b="1">
                <a:solidFill>
                  <a:srgbClr val="CC0000"/>
                </a:solidFill>
                <a:latin typeface="Arial" panose="020b0604020202020204" pitchFamily="34" charset="0"/>
              </a:rPr>
              <a:t>史家之绝唱，无韵之离骚”。</a:t>
            </a:r>
            <a:endParaRPr lang="zh-CN" altLang="en-US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8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/>
      <p:bldP spid="348165" grpId="0"/>
      <p:bldP spid="348166" grpId="0"/>
      <p:bldP spid="12295" grpId="0"/>
      <p:bldP spid="348169" grpId="0"/>
      <p:bldP spid="348170" grpId="0"/>
      <p:bldP spid="122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Rectangle 2" title=""/>
          <p:cNvSpPr>
            <a:spLocks noGrp="1"/>
          </p:cNvSpPr>
          <p:nvPr>
            <p:ph type="body" idx="4294967295"/>
          </p:nvPr>
        </p:nvSpPr>
        <p:spPr>
          <a:xfrm>
            <a:off x="990600" y="765175"/>
            <a:ext cx="7924800" cy="5635625"/>
          </a:xfrm>
        </p:spPr>
        <p:txBody>
          <a:bodyPr vert="horz" wrap="square" lIns="91440" tIns="45720" rIns="91440" bIns="45720" anchor="t" anchorCtr="0"/>
          <a:lstStyle/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FF0000"/>
                </a:solidFill>
                <a:ea typeface="华文行楷" panose="02010800040101010101" pitchFamily="2" charset="-122"/>
              </a:rPr>
              <a:t>本纪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ea typeface="华文行楷" panose="02010800040101010101" pitchFamily="2" charset="-122"/>
                <a:sym typeface="Wingdings" panose="05000000000000000000" pitchFamily="2" charset="2"/>
              </a:rPr>
              <a:t>12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  <a:sym typeface="Wingdings" panose="05000000000000000000" pitchFamily="2" charset="2"/>
              </a:rPr>
              <a:t>）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叙述历代</a:t>
            </a:r>
            <a:r>
              <a:rPr lang="zh-CN" altLang="en-US" sz="3600" b="1">
                <a:solidFill>
                  <a:schemeClr val="accent2"/>
                </a:solidFill>
                <a:ea typeface="华文行楷" panose="02010800040101010101" pitchFamily="2" charset="-122"/>
              </a:rPr>
              <a:t>帝王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的历史</a:t>
            </a:r>
            <a:endParaRPr lang="zh-CN" altLang="en-US" sz="3600" b="1">
              <a:solidFill>
                <a:srgbClr val="0000FF"/>
              </a:solidFill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FF0000"/>
                </a:solidFill>
                <a:ea typeface="华文行楷" panose="02010800040101010101" pitchFamily="2" charset="-122"/>
              </a:rPr>
              <a:t>世家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ea typeface="华文行楷" panose="02010800040101010101" pitchFamily="2" charset="-122"/>
              </a:rPr>
              <a:t>30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）叙述</a:t>
            </a:r>
            <a:r>
              <a:rPr lang="zh-CN" altLang="en-US" sz="3600" b="1">
                <a:solidFill>
                  <a:schemeClr val="accent2"/>
                </a:solidFill>
                <a:ea typeface="华文行楷" panose="02010800040101010101" pitchFamily="2" charset="-122"/>
              </a:rPr>
              <a:t>贵族王侯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的历史</a:t>
            </a:r>
            <a:endParaRPr lang="zh-CN" altLang="en-US" sz="3600" b="1">
              <a:solidFill>
                <a:srgbClr val="0000FF"/>
              </a:solidFill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FF0000"/>
                </a:solidFill>
                <a:ea typeface="华文行楷" panose="02010800040101010101" pitchFamily="2" charset="-122"/>
              </a:rPr>
              <a:t>列传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ea typeface="华文行楷" panose="02010800040101010101" pitchFamily="2" charset="-122"/>
              </a:rPr>
              <a:t>70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）历代诸侯之外</a:t>
            </a:r>
            <a:r>
              <a:rPr lang="zh-CN" altLang="en-US" sz="3600" b="1">
                <a:solidFill>
                  <a:schemeClr val="accent2"/>
                </a:solidFill>
                <a:ea typeface="华文行楷" panose="02010800040101010101" pitchFamily="2" charset="-122"/>
              </a:rPr>
              <a:t>名官名人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的    </a:t>
            </a:r>
            <a:endParaRPr lang="zh-CN" altLang="en-US" sz="3600" b="1">
              <a:solidFill>
                <a:srgbClr val="0000FF"/>
              </a:solidFill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         事迹</a:t>
            </a:r>
            <a:endParaRPr lang="zh-CN" altLang="en-US" sz="3600" b="1">
              <a:solidFill>
                <a:srgbClr val="0000FF"/>
              </a:solidFill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FF0000"/>
                </a:solidFill>
                <a:ea typeface="华文行楷" panose="02010800040101010101" pitchFamily="2" charset="-122"/>
              </a:rPr>
              <a:t>表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ea typeface="华文行楷" panose="02010800040101010101" pitchFamily="2" charset="-122"/>
              </a:rPr>
              <a:t>10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）各个历史时期的简单</a:t>
            </a:r>
            <a:r>
              <a:rPr lang="zh-CN" altLang="en-US" sz="3600" b="1">
                <a:solidFill>
                  <a:schemeClr val="accent2"/>
                </a:solidFill>
                <a:ea typeface="华文行楷" panose="02010800040101010101" pitchFamily="2" charset="-122"/>
              </a:rPr>
              <a:t>大事记</a:t>
            </a:r>
            <a:endParaRPr lang="zh-CN" altLang="en-US" sz="3600" b="1">
              <a:solidFill>
                <a:schemeClr val="accent2"/>
              </a:solidFill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  <a:buNone/>
            </a:pP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 </a:t>
            </a:r>
            <a:r>
              <a:rPr lang="zh-CN" altLang="en-US" sz="3600" b="1">
                <a:solidFill>
                  <a:srgbClr val="FF0000"/>
                </a:solidFill>
                <a:ea typeface="华文行楷" panose="02010800040101010101" pitchFamily="2" charset="-122"/>
              </a:rPr>
              <a:t>书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ea typeface="华文行楷" panose="02010800040101010101" pitchFamily="2" charset="-122"/>
              </a:rPr>
              <a:t>8</a:t>
            </a:r>
            <a:r>
              <a:rPr lang="zh-CN" altLang="en-US" sz="3600" b="1">
                <a:solidFill>
                  <a:srgbClr val="0000FF"/>
                </a:solidFill>
                <a:ea typeface="华文行楷" panose="02010800040101010101" pitchFamily="2" charset="-122"/>
              </a:rPr>
              <a:t>） 记载</a:t>
            </a:r>
            <a:r>
              <a:rPr lang="zh-CN" altLang="en-US" sz="3600" b="1">
                <a:solidFill>
                  <a:schemeClr val="accent2"/>
                </a:solidFill>
                <a:ea typeface="华文行楷" panose="02010800040101010101" pitchFamily="2" charset="-122"/>
              </a:rPr>
              <a:t>典章制度，天文地理</a:t>
            </a:r>
            <a:endParaRPr lang="zh-CN" altLang="en-US" sz="3600" b="1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标题 16385" title="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endParaRPr/>
          </a:p>
        </p:txBody>
      </p:sp>
      <p:sp>
        <p:nvSpPr>
          <p:cNvPr id="16387" name="文本占位符 16386" title="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endParaRPr/>
          </a:p>
        </p:txBody>
      </p:sp>
      <p:pic>
        <p:nvPicPr>
          <p:cNvPr id="16388" name="图片 16387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050" y="133350"/>
            <a:ext cx="9124950" cy="6591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1143000"/>
          </a:xfrm>
        </p:spPr>
        <p:txBody>
          <a:bodyPr/>
          <a:lstStyle/>
          <a:p>
            <a:r>
              <a:rPr lang="en-US" altLang="zh-CN"/>
              <a:t>               </a:t>
            </a:r>
            <a:r>
              <a:rPr lang="zh-CN" altLang="en-US"/>
              <a:t>古代座次礼仪</a:t>
            </a:r>
            <a:endParaRPr lang="zh-CN" altLang="en-US"/>
          </a:p>
        </p:txBody>
      </p:sp>
      <p:sp>
        <p:nvSpPr>
          <p:cNvPr id="3" name="内容占位符 2" title=""/>
          <p:cNvSpPr>
            <a:spLocks noGrp="1"/>
          </p:cNvSpPr>
          <p:nvPr>
            <p:ph idx="1"/>
          </p:nvPr>
        </p:nvSpPr>
        <p:spPr>
          <a:xfrm>
            <a:off x="990600" y="1240155"/>
            <a:ext cx="7772400" cy="4398645"/>
          </a:xfrm>
        </p:spPr>
        <p:txBody>
          <a:bodyPr/>
          <a:lstStyle/>
          <a:p>
            <a:pPr algn="l"/>
            <a:r>
              <a:rPr lang="en-US" altLang="zh-CN" sz="2400"/>
              <a:t>1.</a:t>
            </a:r>
            <a:r>
              <a:rPr lang="zh-CN" altLang="en-US" sz="2400"/>
              <a:t>皇帝聚会群臣，他的座位一定是坐北向南的。因此，古人常把称王称帝叫做“南面”，称臣叫做“北面”。</a:t>
            </a:r>
            <a:endParaRPr lang="zh-CN" altLang="en-US" sz="2400"/>
          </a:p>
          <a:p>
            <a:pPr algn="l"/>
            <a:endParaRPr lang="zh-CN" altLang="en-US" sz="2400"/>
          </a:p>
        </p:txBody>
      </p:sp>
      <p:pic>
        <p:nvPicPr>
          <p:cNvPr id="4" name="图片 3" title="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5040" y="2391410"/>
            <a:ext cx="7626985" cy="407162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 title=""/>
          <p:cNvSpPr>
            <a:spLocks noGrp="1"/>
          </p:cNvSpPr>
          <p:nvPr>
            <p:ph type="title"/>
          </p:nvPr>
        </p:nvSpPr>
        <p:spPr>
          <a:xfrm>
            <a:off x="990600" y="1295400"/>
            <a:ext cx="7772400" cy="1143000"/>
          </a:xfrm>
        </p:spPr>
        <p:txBody>
          <a:bodyPr/>
          <a:lstStyle/>
          <a:p>
            <a:r>
              <a:rPr lang="en-US" altLang="zh-CN" sz="2400">
                <a:sym typeface="+mn-ea"/>
              </a:rPr>
              <a:t>2.</a:t>
            </a:r>
            <a:r>
              <a:rPr lang="zh-CN" altLang="en-US" sz="2400">
                <a:sym typeface="+mn-ea"/>
              </a:rPr>
              <a:t>室东西长而南北窄，室内最尊的座次是坐西面东，其次是坐北向南，再次是坐南面北，最卑是坐东面西。古书上有“东家”、“西宾”的说法，即是就室内而言。古人将宾客和老师都安排在坐西朝东的座位上，以表示尊敬。所以，对宾客和老师也尊称为“西席”或“西宾”。</a:t>
            </a:r>
            <a:br>
              <a:rPr lang="zh-CN" altLang="en-US" sz="2400"/>
            </a:br>
            <a:endParaRPr lang="zh-CN" altLang="en-US" sz="2400"/>
          </a:p>
        </p:txBody>
      </p:sp>
      <p:sp>
        <p:nvSpPr>
          <p:cNvPr id="3" name="内容占位符 2" title=""/>
          <p:cNvSpPr>
            <a:spLocks noGrp="1"/>
          </p:cNvSpPr>
          <p:nvPr>
            <p:ph idx="1"/>
          </p:nvPr>
        </p:nvSpPr>
        <p:spPr>
          <a:xfrm>
            <a:off x="914400" y="2937510"/>
            <a:ext cx="7772400" cy="338709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4" name="图片 3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235" y="2793365"/>
            <a:ext cx="7696200" cy="325310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UNIT_PLACING_PICTURE_USER_VIEWPORT" val="{&quot;height&quot;:10380,&quot;width&quot;:14370}"/>
</p:tagLst>
</file>

<file path=ppt/tags/tag2.xml><?xml version="1.0" encoding="utf-8"?>
<p:tagLst xmlns:p="http://schemas.openxmlformats.org/presentationml/2006/main">
  <p:tag name="KSO_WM_UNIT_PLACING_PICTURE_USER_VIEWPORT" val="{&quot;height&quot;:10530,&quot;width&quot;:12240}"/>
</p:tagLst>
</file>

<file path=ppt/tags/tag3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YjMzZmZmMjlmOWQ2MDc0NWY5NzE1ZmEwZTk1MDY0YTkifQ==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1_Notebook">
  <a:themeElements>
    <a:clrScheme name="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61A00"/>
      </a:accent4>
      <a:accent5>
        <a:srgbClr val="E3CAB8"/>
      </a:accent5>
      <a:accent6>
        <a:srgbClr val="B82D2D"/>
      </a:accent6>
      <a:hlink>
        <a:srgbClr val="9A7F32"/>
      </a:hlink>
      <a:folHlink>
        <a:srgbClr val="ECA07A"/>
      </a:folHlink>
    </a:clrScheme>
    <a:fontScheme name="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989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421</Paragraphs>
  <Slides>48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baseType="lpstr" size="65">
      <vt:lpstr>Arial</vt:lpstr>
      <vt:lpstr>宋体</vt:lpstr>
      <vt:lpstr>Times New Roman</vt:lpstr>
      <vt:lpstr>Monotype Sorts</vt:lpstr>
      <vt:lpstr>黑体</vt:lpstr>
      <vt:lpstr>方正大标宋简体</vt:lpstr>
      <vt:lpstr>华文细黑</vt:lpstr>
      <vt:lpstr>方正北魏楷书简体</vt:lpstr>
      <vt:lpstr>华文行楷</vt:lpstr>
      <vt:lpstr>隶书</vt:lpstr>
      <vt:lpstr>楷体</vt:lpstr>
      <vt:lpstr>楷体_GB2312</vt:lpstr>
      <vt:lpstr>Wingdings</vt:lpstr>
      <vt:lpstr>Garamond</vt:lpstr>
      <vt:lpstr>微软雅黑</vt:lpstr>
      <vt:lpstr>华文新魏</vt:lpstr>
      <vt:lpstr>默认设计模板</vt:lpstr>
      <vt:lpstr>PowerPoint Presentation</vt:lpstr>
      <vt:lpstr>鸿门宴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古代座次礼仪</vt:lpstr>
      <vt:lpstr>2.室东西长而南北窄，室内最尊的座次是坐西面东，其次是坐北向南，再次是坐南面北，最卑是坐东面西。古书上有“东家”、“西宾”的说法，即是就室内而言。古人将宾客和老师都安排在坐西朝东的座位上，以表示尊敬。所以，对宾客和老师也尊称为“西席”或“西宾”。</vt:lpstr>
      <vt:lpstr>PowerPoint Presentation</vt:lpstr>
      <vt:lpstr>PowerPoint Presentation</vt:lpstr>
      <vt:lpstr>关于称谓</vt:lpstr>
      <vt:lpstr>关于称谓</vt:lpstr>
      <vt:lpstr>关于称谓</vt:lpstr>
      <vt:lpstr>关于称谓</vt:lpstr>
      <vt:lpstr>关于地名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固定句式</vt:lpstr>
      <vt:lpstr>成语</vt:lpstr>
      <vt:lpstr>成语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2024-04-29T08:36:27.279</cp:lastPrinted>
  <dcterms:created xsi:type="dcterms:W3CDTF">2024-04-29T08:36:27Z</dcterms:created>
  <dcterms:modified xsi:type="dcterms:W3CDTF">2024-04-29T00:36:27Z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