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image" Target="file:///D:\qq&#25991;&#20214;\712321467\Image\C2C\Image2\%7b75232B38-A165-1FB7-499C-2E1C792CACB5%7d.png" TargetMode="Externa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8" r:link="rId19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946910" y="3319034"/>
            <a:ext cx="7311742" cy="1334767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0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一、特点、特征类</a:t>
            </a:r>
            <a:endParaRPr lang="zh-CN" altLang="en-US" sz="30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30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二、影响类</a:t>
            </a:r>
            <a:endParaRPr lang="zh-CN" altLang="en-US" sz="30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2210752" y="1311554"/>
            <a:ext cx="7143188" cy="1900174"/>
          </a:xfrm>
          <a:prstGeom prst="rect">
            <a:avLst/>
          </a:prstGeom>
          <a:noFill/>
        </p:spPr>
        <p:txBody>
          <a:bodyPr anchor="ctr"/>
          <a:lstStyle/>
          <a:p>
            <a:pPr marL="0" algn="ctr"/>
            <a:r>
              <a:rPr lang="zh-CN" altLang="en-US" sz="51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高中历史特点、特征、影响类答题术语</a:t>
            </a:r>
            <a:endParaRPr lang="zh-CN" altLang="en-US" sz="51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484565" y="316459"/>
            <a:ext cx="11115675" cy="585179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900"/>
              </a:lnSpc>
            </a:pPr>
            <a:r>
              <a:rPr lang="zh-CN" altLang="en-US" sz="3000" b="1" i="0">
                <a:solidFill>
                  <a:srgbClr val="FFEE00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3.思想文化维度：</a:t>
            </a:r>
            <a:endParaRPr lang="zh-CN" altLang="en-US" sz="3000" b="1" i="0">
              <a:solidFill>
                <a:srgbClr val="FFEE00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4900"/>
              </a:lnSpc>
            </a:pPr>
            <a:r>
              <a:rPr lang="zh-CN" altLang="en-US" sz="3000" b="0" i="0">
                <a:solidFill>
                  <a:srgbClr val="FFFFFF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    促进了……的传播；为……奠定了思想基础；动摇了……（旧思想/权威）的地位；有利于解放思想，促进社会进步/社会风气的改变；推动了科技、教育的发展；推动了民族融合/强化了民族认同感；促进了不同地区/国内外的思想文化交流；迎合了时代发展的潮流。</a:t>
            </a:r>
            <a:endParaRPr lang="zh-CN" altLang="en-US" sz="3000" b="0" i="0">
              <a:solidFill>
                <a:srgbClr val="FFFFFF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4900"/>
              </a:lnSpc>
            </a:pPr>
            <a:r>
              <a:rPr lang="zh-CN" altLang="en-US" sz="3000" b="1" i="0">
                <a:solidFill>
                  <a:srgbClr val="FFEE00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4.国际关系维度：</a:t>
            </a:r>
            <a:endParaRPr lang="zh-CN" altLang="en-US" sz="3000" b="1" i="0">
              <a:solidFill>
                <a:srgbClr val="FFEE00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4900"/>
              </a:lnSpc>
            </a:pPr>
            <a:r>
              <a:rPr lang="zh-CN" altLang="en-US" sz="3000" b="0" i="0">
                <a:solidFill>
                  <a:srgbClr val="FFFFFF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    是否有利于世界的和平与发展；是否促进友好合作或加深矛盾；是否影响国际关系的格局；是否影响其他国家的发展等。</a:t>
            </a:r>
            <a:endParaRPr lang="zh-CN" altLang="en-US" sz="3000" b="0" i="0">
              <a:solidFill>
                <a:srgbClr val="FFFFFF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486004" y="550097"/>
            <a:ext cx="11220450" cy="4887281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6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5.积极影响维度：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46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    直接影响：事件本身的目的/动机是否实现；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46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    后世影响：如为……方面奠定了基础；产生了深远影响；后世借鉴。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46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6.消极影响维度：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46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    产生……的消极作用；产生……的弊端；体现了……阶级的局限性；具有XX的不足之处；并未从根本上解决……危机（问题）；由于……导致政策没有落到实处，成效有限；加重了人民的负担；激化了阶级矛盾；保留……残余；不利于生产力发展等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652863" y="362864"/>
            <a:ext cx="10887075" cy="3666210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5400"/>
              </a:lnSpc>
            </a:pPr>
            <a:r>
              <a:rPr lang="zh-CN" altLang="en-US" sz="28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材料1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：北魏孝文帝推行一系列汉化改革措施，如迁都洛阳，规定官员在朝廷中必须使用汉语，禁用鲜卑语；以汉服代替鲜卑服；改鲜卑姓为汉姓；鼓励鲜卑贵族与汉人贵族联姻等。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5400"/>
              </a:lnSpc>
            </a:pPr>
            <a:r>
              <a:rPr lang="zh-CN" altLang="en-US" sz="28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问题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：根据材料并结合所学知识，分析北魏孝文帝汉化改革在政治、经济、思想文化方面产生的影响。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553793" y="4028723"/>
            <a:ext cx="10515600" cy="178523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解析</a:t>
            </a:r>
            <a:r>
              <a:rPr lang="zh-CN" altLang="en-US" sz="2800" b="0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：依据影响类答题术语，从不同维度剖析改革带来的变化。政治上，从民族关系、政权巩固等角度思考；经济上，关注对经济交流和发展的作用；思想文化上，考虑文化融合与社会风气的改变。</a:t>
            </a:r>
            <a:endParaRPr lang="zh-CN" altLang="en-US" sz="2800" b="0" i="0">
              <a:solidFill>
                <a:srgbClr val="00FF67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4" name="形状1"/>
          <p:cNvSpPr txBox="1"/>
          <p:nvPr/>
        </p:nvSpPr>
        <p:spPr>
          <a:xfrm>
            <a:off x="652539" y="815140"/>
            <a:ext cx="10719873" cy="5233702"/>
          </a:xfrm>
          <a:custGeom>
            <a:avLst/>
            <a:gdLst>
              <a:gd name="connsiteX0" fmla="*/ 872284 w 10719873"/>
              <a:gd name="connsiteY0" fmla="*/ 0 h 5233702"/>
              <a:gd name="connsiteX1" fmla="*/ 9847590 w 10719873"/>
              <a:gd name="connsiteY1" fmla="*/ 0 h 5233702"/>
              <a:gd name="connsiteX2" fmla="*/ 10078934 w 10719873"/>
              <a:gd name="connsiteY2" fmla="*/ 0 h 5233702"/>
              <a:gd name="connsiteX3" fmla="*/ 10627972 w 10719873"/>
              <a:gd name="connsiteY3" fmla="*/ 419071 h 5233702"/>
              <a:gd name="connsiteX4" fmla="*/ 10719874 w 10719873"/>
              <a:gd name="connsiteY4" fmla="*/ 4361418 h 5233702"/>
              <a:gd name="connsiteX5" fmla="*/ 10719874 w 10719873"/>
              <a:gd name="connsiteY5" fmla="*/ 4592762 h 5233702"/>
              <a:gd name="connsiteX6" fmla="*/ 10300801 w 10719873"/>
              <a:gd name="connsiteY6" fmla="*/ 5141801 h 5233702"/>
              <a:gd name="connsiteX7" fmla="*/ 872284 w 10719873"/>
              <a:gd name="connsiteY7" fmla="*/ 5233701 h 5233702"/>
              <a:gd name="connsiteX8" fmla="*/ 390535 w 10719873"/>
              <a:gd name="connsiteY8" fmla="*/ 5233701 h 5233702"/>
              <a:gd name="connsiteX9" fmla="*/ 0 w 10719873"/>
              <a:gd name="connsiteY9" fmla="*/ 872284 h 5233702"/>
              <a:gd name="connsiteX10" fmla="*/ 0 w 10719873"/>
              <a:gd name="connsiteY10" fmla="*/ 390535 h 523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19874" h="5233701">
                <a:moveTo>
                  <a:pt x="872284" y="0"/>
                </a:moveTo>
                <a:lnTo>
                  <a:pt x="9847590" y="0"/>
                </a:lnTo>
                <a:cubicBezTo>
                  <a:pt x="10078934" y="0"/>
                  <a:pt x="10300803" y="91901"/>
                  <a:pt x="10464387" y="255486"/>
                </a:cubicBezTo>
                <a:cubicBezTo>
                  <a:pt x="10627972" y="419071"/>
                  <a:pt x="10719874" y="640939"/>
                  <a:pt x="10719874" y="872284"/>
                </a:cubicBezTo>
                <a:lnTo>
                  <a:pt x="10719874" y="4361418"/>
                </a:lnTo>
                <a:cubicBezTo>
                  <a:pt x="10719874" y="4592762"/>
                  <a:pt x="10627972" y="4814631"/>
                  <a:pt x="10464387" y="4978216"/>
                </a:cubicBezTo>
                <a:cubicBezTo>
                  <a:pt x="10300801" y="5141801"/>
                  <a:pt x="10078934" y="5233701"/>
                  <a:pt x="9847590" y="5233701"/>
                </a:cubicBezTo>
                <a:lnTo>
                  <a:pt x="872284" y="5233701"/>
                </a:lnTo>
                <a:cubicBezTo>
                  <a:pt x="390535" y="5233701"/>
                  <a:pt x="0" y="4843167"/>
                  <a:pt x="0" y="4361418"/>
                </a:cubicBezTo>
                <a:lnTo>
                  <a:pt x="0" y="872284"/>
                </a:lnTo>
                <a:cubicBezTo>
                  <a:pt x="0" y="390535"/>
                  <a:pt x="390535" y="0"/>
                  <a:pt x="872284" y="0"/>
                </a:cubicBezTo>
                <a:close/>
              </a:path>
            </a:pathLst>
          </a:custGeom>
          <a:solidFill>
            <a:srgbClr val="166EE1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文本3"/>
          <p:cNvSpPr txBox="1"/>
          <p:nvPr/>
        </p:nvSpPr>
        <p:spPr>
          <a:xfrm>
            <a:off x="1081135" y="941946"/>
            <a:ext cx="10030330" cy="4974718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政治维度</a:t>
            </a:r>
            <a:r>
              <a:rPr lang="zh-CN" altLang="en-US" sz="28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促进了民族交融，减少了民族隔阂，有利于鲜卑族政权的巩固；推动了北魏政权的封建化进程，稳定了社会秩序，为北方的统一和发展奠定基础。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经济维度</a:t>
            </a:r>
            <a:r>
              <a:rPr lang="zh-CN" altLang="en-US" sz="28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加强了鲜卑族与汉族的经济交流，促进了北方经济的恢复与发展；少数民族的畜牧经验与汉族的农耕技术相互融合，推动了生产方式的变革，有利于增加政府财政收入。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思想文化维度</a:t>
            </a:r>
            <a:r>
              <a:rPr lang="zh-CN" altLang="en-US" sz="28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加速了鲜卑族文化与汉族文化的融合，促进了汉族文化在鲜卑族中的传播；有利于解放思想，改变鲜卑族旧有的社会风气，推动了教育的发展，强化了民族认同感。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2052300" y="126492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3"/>
          <p:cNvSpPr txBox="1"/>
          <p:nvPr/>
        </p:nvSpPr>
        <p:spPr>
          <a:xfrm>
            <a:off x="588464" y="4260294"/>
            <a:ext cx="10873378" cy="1253660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解析</a:t>
            </a:r>
            <a:r>
              <a:rPr lang="zh-CN" altLang="en-US" sz="2800" b="0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：积极影响从思想、文化、政治等方面依据答题术语挖掘改革积极意义；局限性从运动结果、未达成目标等方面分析。</a:t>
            </a:r>
            <a:endParaRPr lang="zh-CN" altLang="en-US" sz="2800" b="0" i="0">
              <a:solidFill>
                <a:srgbClr val="00FF67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3" name="文本1"/>
          <p:cNvSpPr txBox="1"/>
          <p:nvPr/>
        </p:nvSpPr>
        <p:spPr>
          <a:xfrm>
            <a:off x="536486" y="420300"/>
            <a:ext cx="10715625" cy="391155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材料2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：据《中国近代史资料丛刊・戊戌变法》记载，19 世纪 70 年代起，西方列强向帝国主义阶段过渡，掀起瓜分中国狂潮。在民族危机加深背景下，中国民族资产阶级发起戊戌变法运动。他们主张学习西方政治制度，实行君主立宪，发展资本主义经济，传播西方思想文化。戊戌变法仅持续 103 天即失败。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问题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：依据材料并结合所学知识，分析戊戌变法运动的积极影响与局限性。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4" name="形状1"/>
          <p:cNvSpPr txBox="1"/>
          <p:nvPr/>
        </p:nvSpPr>
        <p:spPr>
          <a:xfrm>
            <a:off x="509988" y="811187"/>
            <a:ext cx="11030569" cy="5236388"/>
          </a:xfrm>
          <a:custGeom>
            <a:avLst/>
            <a:gdLst>
              <a:gd name="connsiteX0" fmla="*/ 872731 w 11030569"/>
              <a:gd name="connsiteY0" fmla="*/ 0 h 5236388"/>
              <a:gd name="connsiteX1" fmla="*/ 10157838 w 11030569"/>
              <a:gd name="connsiteY1" fmla="*/ 0 h 5236388"/>
              <a:gd name="connsiteX2" fmla="*/ 10639834 w 11030569"/>
              <a:gd name="connsiteY2" fmla="*/ 0 h 5236388"/>
              <a:gd name="connsiteX3" fmla="*/ 11030569 w 11030569"/>
              <a:gd name="connsiteY3" fmla="*/ 4363657 h 5236388"/>
              <a:gd name="connsiteX4" fmla="*/ 11030569 w 11030569"/>
              <a:gd name="connsiteY4" fmla="*/ 4845652 h 5236388"/>
              <a:gd name="connsiteX5" fmla="*/ 872731 w 11030569"/>
              <a:gd name="connsiteY5" fmla="*/ 5236388 h 5236388"/>
              <a:gd name="connsiteX6" fmla="*/ 390735 w 11030569"/>
              <a:gd name="connsiteY6" fmla="*/ 5236387 h 5236388"/>
              <a:gd name="connsiteX7" fmla="*/ 0 w 11030569"/>
              <a:gd name="connsiteY7" fmla="*/ 872731 h 5236388"/>
              <a:gd name="connsiteX8" fmla="*/ 0 w 11030569"/>
              <a:gd name="connsiteY8" fmla="*/ 390735 h 523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30569" h="5236388">
                <a:moveTo>
                  <a:pt x="872731" y="0"/>
                </a:moveTo>
                <a:lnTo>
                  <a:pt x="10157838" y="0"/>
                </a:lnTo>
                <a:cubicBezTo>
                  <a:pt x="10639834" y="0"/>
                  <a:pt x="11030569" y="390735"/>
                  <a:pt x="11030569" y="872731"/>
                </a:cubicBezTo>
                <a:lnTo>
                  <a:pt x="11030569" y="4363657"/>
                </a:lnTo>
                <a:cubicBezTo>
                  <a:pt x="11030569" y="4845652"/>
                  <a:pt x="10639834" y="5236387"/>
                  <a:pt x="10157838" y="5236388"/>
                </a:cubicBezTo>
                <a:lnTo>
                  <a:pt x="872731" y="5236388"/>
                </a:lnTo>
                <a:cubicBezTo>
                  <a:pt x="390735" y="5236387"/>
                  <a:pt x="0" y="4845652"/>
                  <a:pt x="0" y="4363657"/>
                </a:cubicBezTo>
                <a:lnTo>
                  <a:pt x="0" y="872731"/>
                </a:lnTo>
                <a:cubicBezTo>
                  <a:pt x="0" y="390735"/>
                  <a:pt x="390735" y="0"/>
                  <a:pt x="872731" y="0"/>
                </a:cubicBezTo>
                <a:close/>
              </a:path>
            </a:pathLst>
          </a:custGeom>
          <a:solidFill>
            <a:srgbClr val="166EE1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文本2"/>
          <p:cNvSpPr txBox="1"/>
          <p:nvPr/>
        </p:nvSpPr>
        <p:spPr>
          <a:xfrm>
            <a:off x="987314" y="748655"/>
            <a:ext cx="10378078" cy="520248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积极影响</a:t>
            </a:r>
            <a:r>
              <a:rPr lang="zh-CN" altLang="en-US" sz="2400" b="0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endParaRPr lang="zh-CN" altLang="en-US" sz="2400" b="0" i="0">
              <a:solidFill>
                <a:srgbClr val="FFEE00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思想文化维度</a:t>
            </a:r>
            <a:r>
              <a:rPr lang="zh-CN" altLang="en-US" sz="24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4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传播西方资产阶级政治学说和思想文化，为思想解放奠基，冲击封建思想统治，促进社会风气改变。</a:t>
            </a:r>
            <a:endParaRPr lang="zh-CN" altLang="en-US" sz="24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政治维度</a:t>
            </a:r>
            <a:r>
              <a:rPr lang="zh-CN" altLang="en-US" sz="24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4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推动中国政治民主化进程，激发民众爱国热情，壮大资产阶级力量，为后续革命提供经验教训。</a:t>
            </a:r>
            <a:endParaRPr lang="zh-CN" altLang="en-US" sz="24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局限性</a:t>
            </a:r>
            <a:r>
              <a:rPr lang="zh-CN" altLang="en-US" sz="2400" b="0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endParaRPr lang="zh-CN" altLang="en-US" sz="2400" b="0" i="0">
              <a:solidFill>
                <a:srgbClr val="FFEE00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政治维度</a:t>
            </a:r>
            <a:r>
              <a:rPr lang="zh-CN" altLang="en-US" sz="24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4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未改变封建制度，未实现救亡图存，未根本解决民族危机。</a:t>
            </a:r>
            <a:endParaRPr lang="zh-CN" altLang="en-US" sz="24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经济维度</a:t>
            </a:r>
            <a:r>
              <a:rPr lang="zh-CN" altLang="en-US" sz="24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4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因失败，发展资本主义经济措施未有效推行，对经济结构转型影响有限，未充分促进民族资本主义发展。</a:t>
            </a:r>
            <a:endParaRPr lang="zh-CN" altLang="en-US" sz="24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阶级局限性</a:t>
            </a:r>
            <a:r>
              <a:rPr lang="zh-CN" altLang="en-US" sz="24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4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体现民族资产阶级软弱性和妥协性，不敢彻底反封建和反帝，脱离人民群众致失败。</a:t>
            </a:r>
            <a:endParaRPr lang="zh-CN" altLang="en-US" sz="24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648967" y="290503"/>
            <a:ext cx="10734675" cy="391155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材料3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：根据斯塔夫里阿诺斯《全球通史》记载，新航路开辟后，欧洲航海家发现许多未知陆地和海洋，世界市场雏形初现。欧洲与亚非美之间贸易频繁，大量金银流入欧洲引发 “价格革命”。原产美洲的玉米、马铃薯等农作物传入欧亚非，改变了人们饮食和农业生产结构。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问题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：根据材料并结合所学知识，分析新航路开辟在国际关系、经济、思想文化方面的影响。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554069" y="4201163"/>
            <a:ext cx="10772775" cy="1253660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解析</a:t>
            </a:r>
            <a:r>
              <a:rPr lang="zh-CN" altLang="en-US" sz="2800" b="0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：国际关系关注世界格局与国家关系；经济从贸易、市场、农业等角度分析；思想文化思考对认知和文化交流的作用。</a:t>
            </a:r>
            <a:endParaRPr lang="zh-CN" altLang="en-US" sz="2800" b="0" i="0">
              <a:solidFill>
                <a:srgbClr val="00FF67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4" name="形状1"/>
          <p:cNvSpPr txBox="1"/>
          <p:nvPr/>
        </p:nvSpPr>
        <p:spPr>
          <a:xfrm>
            <a:off x="727158" y="1054856"/>
            <a:ext cx="10427008" cy="4750470"/>
          </a:xfrm>
          <a:custGeom>
            <a:avLst/>
            <a:gdLst>
              <a:gd name="connsiteX0" fmla="*/ 791745 w 10427008"/>
              <a:gd name="connsiteY0" fmla="*/ 0 h 4750470"/>
              <a:gd name="connsiteX1" fmla="*/ 9635263 w 10427008"/>
              <a:gd name="connsiteY1" fmla="*/ 0 h 4750470"/>
              <a:gd name="connsiteX2" fmla="*/ 10072532 w 10427008"/>
              <a:gd name="connsiteY2" fmla="*/ 0 h 4750470"/>
              <a:gd name="connsiteX3" fmla="*/ 10427008 w 10427008"/>
              <a:gd name="connsiteY3" fmla="*/ 3958725 h 4750470"/>
              <a:gd name="connsiteX4" fmla="*/ 10427008 w 10427008"/>
              <a:gd name="connsiteY4" fmla="*/ 4395994 h 4750470"/>
              <a:gd name="connsiteX5" fmla="*/ 791745 w 10427008"/>
              <a:gd name="connsiteY5" fmla="*/ 4750470 h 4750470"/>
              <a:gd name="connsiteX6" fmla="*/ 354476 w 10427008"/>
              <a:gd name="connsiteY6" fmla="*/ 4750470 h 4750470"/>
              <a:gd name="connsiteX7" fmla="*/ 0 w 10427008"/>
              <a:gd name="connsiteY7" fmla="*/ 791745 h 4750470"/>
              <a:gd name="connsiteX8" fmla="*/ 0 w 10427008"/>
              <a:gd name="connsiteY8" fmla="*/ 354476 h 4750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27008" h="4750470">
                <a:moveTo>
                  <a:pt x="791745" y="0"/>
                </a:moveTo>
                <a:lnTo>
                  <a:pt x="9635263" y="0"/>
                </a:lnTo>
                <a:cubicBezTo>
                  <a:pt x="10072532" y="0"/>
                  <a:pt x="10427008" y="354476"/>
                  <a:pt x="10427008" y="791745"/>
                </a:cubicBezTo>
                <a:lnTo>
                  <a:pt x="10427008" y="3958725"/>
                </a:lnTo>
                <a:cubicBezTo>
                  <a:pt x="10427008" y="4395994"/>
                  <a:pt x="10072532" y="4750470"/>
                  <a:pt x="9635263" y="4750470"/>
                </a:cubicBezTo>
                <a:lnTo>
                  <a:pt x="791745" y="4750470"/>
                </a:lnTo>
                <a:cubicBezTo>
                  <a:pt x="354476" y="4750470"/>
                  <a:pt x="0" y="4395994"/>
                  <a:pt x="0" y="3958725"/>
                </a:cubicBezTo>
                <a:lnTo>
                  <a:pt x="0" y="791745"/>
                </a:lnTo>
                <a:cubicBezTo>
                  <a:pt x="0" y="354476"/>
                  <a:pt x="354476" y="0"/>
                  <a:pt x="791745" y="0"/>
                </a:cubicBezTo>
                <a:close/>
              </a:path>
            </a:pathLst>
          </a:custGeom>
          <a:solidFill>
            <a:srgbClr val="166EE1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文本3"/>
          <p:cNvSpPr txBox="1"/>
          <p:nvPr/>
        </p:nvSpPr>
        <p:spPr>
          <a:xfrm>
            <a:off x="1289837" y="1112549"/>
            <a:ext cx="9791109" cy="444313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国际关系维度</a:t>
            </a:r>
            <a:r>
              <a:rPr lang="zh-CN" altLang="en-US" sz="28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打破世界隔绝状态，加强地区联系，推动国际关系格局变动；欧洲国家对外殖民扩张，加剧与亚非拉国家矛盾。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经济维度</a:t>
            </a:r>
            <a:r>
              <a:rPr lang="zh-CN" altLang="en-US" sz="28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促进欧洲与其他地区经济交流，推动世界市场雏形出现；“价格革命” 加速欧洲封建制度解体，促进资本主义经济发展；新农作物传播改变农业生产结构，提升生活水平。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思想文化维度</a:t>
            </a:r>
            <a:r>
              <a:rPr lang="zh-CN" altLang="en-US" sz="2800" b="0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证明地圆学说正确性，冲击教会神学理论，解放思想；促进地区文化交流，丰富精神生活。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290894" y="134750"/>
            <a:ext cx="11610975" cy="385126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8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材料4：19 世纪 60 - 90 年代，清政府开展了洋务运动。洋务派创办了一批近代军事工业和民用工业，如江南制造总局、汉阳铁厂等。同时，还创办新式学堂，派遣留学生出国深造，培养了一批近代科技人才。洋务运动引进了西方先进的技术和设备，但并没有改变封建制度，最终在甲午中日战争的惨败中宣告破产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>
              <a:lnSpc>
                <a:spcPts val="4800"/>
              </a:lnSpc>
            </a:pPr>
            <a:r>
              <a:rPr lang="zh-CN" altLang="en-US" sz="2800" b="1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问题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：根据材料并结合所学知识，概括洋务运动的特点，并分析其影响。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34413" y="3682565"/>
            <a:ext cx="11315700" cy="263100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800"/>
              </a:lnSpc>
            </a:pPr>
            <a:r>
              <a:rPr lang="zh-CN" altLang="en-US" sz="2800" b="1" i="0">
                <a:solidFill>
                  <a:srgbClr val="00FF6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解析</a:t>
            </a:r>
            <a:r>
              <a:rPr lang="zh-CN" altLang="en-US" sz="2800" b="0" i="0">
                <a:solidFill>
                  <a:srgbClr val="00FF6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：特点方面，结合课件术语，从内容、过程、性质等维度分析。内容上涉及军事、民用工业和教育；过程上有学习西方的活动；性质上带有封建色彩。影响方面，依据影响类答题术语，从政治、经济、思想文化等维度分析，注意要涵盖积极和消极影响。</a:t>
            </a:r>
            <a:endParaRPr lang="zh-CN" altLang="en-US" sz="2800" b="0" i="0">
              <a:solidFill>
                <a:srgbClr val="00FF67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294005" y="171450"/>
            <a:ext cx="11247120" cy="612394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200" b="1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特点</a:t>
            </a:r>
            <a:r>
              <a:rPr lang="zh-CN" altLang="en-US" sz="2200" b="0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200" b="0" i="0">
              <a:solidFill>
                <a:srgbClr val="FFEE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0" i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内容维度：</a:t>
            </a:r>
            <a:r>
              <a:rPr lang="zh-CN" altLang="en-US" sz="22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内容丰富多样，涉及军事工业、民用工业、新式教育等多个领域。</a:t>
            </a:r>
            <a:endParaRPr lang="zh-CN" altLang="en-US" sz="22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0" i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过程维度：</a:t>
            </a:r>
            <a:r>
              <a:rPr lang="zh-CN" altLang="en-US" sz="22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是对西方技术和教育的学习引进，具有学习借鉴西方的特点；但最终失败，体现了曲折性。</a:t>
            </a:r>
            <a:endParaRPr lang="zh-CN" altLang="en-US" sz="22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0" i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性质维度：</a:t>
            </a:r>
            <a:r>
              <a:rPr lang="zh-CN" altLang="en-US" sz="22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是在封建制度下进行的自救运动，具有封建性色彩。</a:t>
            </a:r>
            <a:endParaRPr lang="zh-CN" altLang="en-US" sz="22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1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影响</a:t>
            </a:r>
            <a:r>
              <a:rPr lang="zh-CN" altLang="en-US" sz="2200" b="0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200" b="0" i="0">
              <a:solidFill>
                <a:srgbClr val="FFEE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1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积极影响</a:t>
            </a:r>
            <a:r>
              <a:rPr lang="zh-CN" altLang="en-US" sz="2200" b="0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200" b="0" i="0">
              <a:solidFill>
                <a:srgbClr val="FFEE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0" i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经济维度：</a:t>
            </a:r>
            <a:r>
              <a:rPr lang="zh-CN" altLang="en-US" sz="22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创办近代工业，引进西方先进技术设备，促进了生产力的发展，推动了中国近代化的进程；有利于中国近代经济的发展，为中国近代工业奠定了一定的物质基础。</a:t>
            </a:r>
            <a:endParaRPr lang="zh-CN" altLang="en-US" sz="22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0" i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思想文化维度：</a:t>
            </a:r>
            <a:r>
              <a:rPr lang="zh-CN" altLang="en-US" sz="22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创办新式学堂、派遣留学生，促进了西方先进思想文化和科技知识的传播，为中国近代科技、教育的发展奠定了一定基础；有利于解放思想，冲击了传统的封建观念。</a:t>
            </a:r>
            <a:endParaRPr lang="zh-CN" altLang="en-US" sz="22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1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消极影响</a:t>
            </a:r>
            <a:r>
              <a:rPr lang="zh-CN" altLang="en-US" sz="2200" b="0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200" b="0" i="0">
              <a:solidFill>
                <a:srgbClr val="FFEE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0" i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政治维度：</a:t>
            </a:r>
            <a:r>
              <a:rPr lang="zh-CN" altLang="en-US" sz="22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目的是维护封建统治，没有改变封建制度，不能从根本上实现国家富强，无法改变中国在国际上的弱势地位。</a:t>
            </a:r>
            <a:endParaRPr lang="zh-CN" altLang="en-US" sz="22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0" i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经济维度：</a:t>
            </a:r>
            <a:r>
              <a:rPr lang="zh-CN" altLang="en-US" sz="22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由于没有改变封建制度，企业管理存在诸多弊端，对外国技术和资本依赖严重，不利于中国民族资本主义经济的独立发展。</a:t>
            </a:r>
            <a:endParaRPr lang="zh-CN" altLang="en-US" sz="22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/>
            <a:r>
              <a:rPr lang="zh-CN" altLang="en-US" sz="2200" b="0" i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思想文化维度：</a:t>
            </a:r>
            <a:r>
              <a:rPr lang="zh-CN" altLang="en-US" sz="22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在传播西方思想文化方面不够深入，封建思想仍然占据主导地位，未能彻底解放思想。</a:t>
            </a:r>
            <a:endParaRPr lang="zh-CN" altLang="en-US" sz="22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2595877" y="2098977"/>
            <a:ext cx="6566716" cy="1665542"/>
          </a:xfrm>
          <a:prstGeom prst="rect">
            <a:avLst/>
          </a:prstGeom>
          <a:noFill/>
        </p:spPr>
        <p:txBody>
          <a:bodyPr anchor="ctr"/>
          <a:lstStyle/>
          <a:p>
            <a:pPr marL="0" algn="ctr"/>
            <a:r>
              <a:rPr lang="zh-CN" altLang="en-US" sz="8800" b="0" i="0">
                <a:solidFill>
                  <a:srgbClr val="00FF67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谢谢观看！</a:t>
            </a:r>
            <a:endParaRPr lang="zh-CN" altLang="en-US" sz="8800" b="0" i="0">
              <a:solidFill>
                <a:srgbClr val="00FF67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423129" y="766782"/>
            <a:ext cx="10982325" cy="5463381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一般来说，根据要素概括特点，可从以下几个维度考虑：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1.时间维度：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起源早晚；最早；历史悠久；持续时间长短；发生频率高低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2.空间维度：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分布地域领域（南北、具体区域）；动态变化；以什么为中心；发展不平衡。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3.主体维度：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官方/政府或民间主导（推动）；个人；多元多样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4.地位维度：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占主导；领先或落后；边缘；最早；首创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207359" y="74190"/>
            <a:ext cx="3238500" cy="693356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0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一、特点、特征类</a:t>
            </a:r>
            <a:endParaRPr lang="zh-CN" altLang="en-US" sz="30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441303" y="74181"/>
            <a:ext cx="11553825" cy="6291850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5.内容维度：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体系化制度化；为主/核心；注重；种类多范围广；内容丰富、形式多样（灵活）；分离/结合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400"/>
              </a:lnSpc>
            </a:pPr>
            <a:r>
              <a:rPr lang="zh-CN" altLang="en-US" sz="3000" b="1" i="0">
                <a:solidFill>
                  <a:srgbClr val="FFEE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6.对象维度：</a:t>
            </a:r>
            <a:endParaRPr lang="zh-CN" altLang="en-US" sz="3000" b="1" i="0">
              <a:solidFill>
                <a:srgbClr val="FFEE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400"/>
              </a:lnSpc>
            </a:pPr>
            <a:r>
              <a:rPr lang="zh-CN" altLang="en-US" sz="3000" b="0" i="0">
                <a:solidFill>
                  <a:srgbClr val="FFFF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有针对性；明确；多样多元；庞大；侧重；</a:t>
            </a:r>
            <a:endParaRPr lang="zh-CN" altLang="en-US" sz="3000" b="0" i="0">
              <a:solidFill>
                <a:srgbClr val="FFFF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400"/>
              </a:lnSpc>
            </a:pPr>
            <a:r>
              <a:rPr lang="zh-CN" altLang="en-US" sz="3000" b="1" i="0">
                <a:solidFill>
                  <a:srgbClr val="FFEE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7.过程维度：</a:t>
            </a:r>
            <a:endParaRPr lang="zh-CN" altLang="en-US" sz="3000" b="1" i="0">
              <a:solidFill>
                <a:srgbClr val="FFEE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400"/>
              </a:lnSpc>
            </a:pPr>
            <a:r>
              <a:rPr lang="zh-CN" altLang="en-US" sz="3000" b="0" i="0">
                <a:solidFill>
                  <a:srgbClr val="FFFF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 继承创新；渐进性；曲折性；阶段性；短暂漫长；速度快慢；逐步扩展，变化趋势</a:t>
            </a:r>
            <a:endParaRPr lang="zh-CN" altLang="en-US" sz="3000" b="0" i="0">
              <a:solidFill>
                <a:srgbClr val="FFFF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400"/>
              </a:lnSpc>
            </a:pPr>
            <a:r>
              <a:rPr lang="zh-CN" altLang="en-US" sz="3000" b="0" i="0">
                <a:solidFill>
                  <a:srgbClr val="FFEE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8.方法维度： </a:t>
            </a:r>
            <a:endParaRPr lang="zh-CN" altLang="en-US" sz="3000" b="0" i="0">
              <a:solidFill>
                <a:srgbClr val="FFEE00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400"/>
              </a:lnSpc>
            </a:pPr>
            <a:r>
              <a:rPr lang="zh-CN" altLang="en-US" sz="3000" b="0" i="0">
                <a:solidFill>
                  <a:srgbClr val="FFFFFF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  设置专门机构；政府重视支持；立法或行政；法制化、规范化、标准化；强制或鼓励；和平或暴力；手段多样化</a:t>
            </a:r>
            <a:endParaRPr lang="zh-CN" altLang="en-US" sz="3000" b="0" i="0">
              <a:solidFill>
                <a:srgbClr val="FFFFFF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343138" y="169364"/>
            <a:ext cx="11506200" cy="5681646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8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9.程度维度：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>
              <a:lnSpc>
                <a:spcPts val="48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     彻底、不彻底；深或浅或有局限；完善/尚未完善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>
              <a:lnSpc>
                <a:spcPts val="48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10.影响维度：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>
              <a:lnSpc>
                <a:spcPts val="48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     受……影响；顺应/符合…趋势/要求；影响广泛/深远/持久；影响有限；双重影响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>
              <a:lnSpc>
                <a:spcPts val="48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11.目的维度：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>
              <a:lnSpc>
                <a:spcPts val="48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    注重；维护、满足；以……基础/前提/立足点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>
              <a:lnSpc>
                <a:spcPts val="4800"/>
              </a:lnSpc>
            </a:pPr>
            <a:r>
              <a:rPr lang="zh-CN" altLang="en-US" sz="2800" b="1" i="0">
                <a:solidFill>
                  <a:srgbClr val="FFEE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12.性质维度：</a:t>
            </a:r>
            <a:endParaRPr lang="zh-CN" altLang="en-US" sz="2800" b="1" i="0">
              <a:solidFill>
                <a:srgbClr val="FFEE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>
              <a:lnSpc>
                <a:spcPts val="4800"/>
              </a:lnSpc>
            </a:pP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    具有（新民主主义、社会主义、双半社会）性质/色彩；以…原则导向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317259" y="4554674"/>
            <a:ext cx="11390319" cy="177236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00FF67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解析</a:t>
            </a:r>
            <a:r>
              <a:rPr lang="zh-CN" altLang="en-US" sz="2800" b="0" i="0">
                <a:solidFill>
                  <a:srgbClr val="00FF67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：根据课件中特点、特征类答题术语，从时间、内容、主体、地位等维度进行分析。时间上，涉及到制度的起源；内容上，明确监察对象和职权；主体上，由中央设置；地位上，体现了对地方监察的作用。</a:t>
            </a:r>
            <a:endParaRPr lang="zh-CN" altLang="en-US" sz="2800" b="0" i="0">
              <a:solidFill>
                <a:srgbClr val="00FF67">
                  <a:alpha val="100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63417" y="250517"/>
            <a:ext cx="11296650" cy="4461391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800"/>
              </a:lnSpc>
            </a:pPr>
            <a:r>
              <a:rPr lang="zh-CN" altLang="en-US" sz="2800" b="0" i="0">
                <a:solidFill>
                  <a:srgbClr val="E4E4E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材料1：汉武帝时期，为了加强对地方的控制，实行了刺史制度。将全国划分为十三个州部，每州设刺史一人。刺史 “以六条问事”，主要监察地方二千石以上的官员，包括地方豪强、郡守等。刺史秩六百石，但可以监察二千石的高官，而且每年年底要回京向中央汇报工作。刺史制度在西汉后期和东汉时期不断发展变化，到东汉末年，刺史的权力逐渐扩大，演变成州牧，掌握了地方的军政大权。</a:t>
            </a:r>
            <a:endParaRPr lang="zh-CN" altLang="en-US" sz="2800" b="0" i="0">
              <a:solidFill>
                <a:srgbClr val="E4E4E6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algn="l">
              <a:lnSpc>
                <a:spcPts val="4800"/>
              </a:lnSpc>
            </a:pPr>
            <a:r>
              <a:rPr lang="zh-CN" altLang="en-US" sz="2800" b="1" i="0">
                <a:solidFill>
                  <a:srgbClr val="E4E4E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问题</a:t>
            </a:r>
            <a:r>
              <a:rPr lang="zh-CN" altLang="en-US" sz="2800" b="0" i="0">
                <a:solidFill>
                  <a:srgbClr val="E4E4E6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：根据材料，概括汉武帝时期刺史制度的特点。</a:t>
            </a:r>
            <a:endParaRPr lang="zh-CN" altLang="en-US" sz="2800" b="0" i="0">
              <a:solidFill>
                <a:srgbClr val="E4E4E6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形状1"/>
          <p:cNvSpPr txBox="1"/>
          <p:nvPr/>
        </p:nvSpPr>
        <p:spPr>
          <a:xfrm>
            <a:off x="515645" y="1402366"/>
            <a:ext cx="10944396" cy="3804752"/>
          </a:xfrm>
          <a:custGeom>
            <a:avLst/>
            <a:gdLst>
              <a:gd name="connsiteX0" fmla="*/ 634125 w 10944396"/>
              <a:gd name="connsiteY0" fmla="*/ 0 h 3804752"/>
              <a:gd name="connsiteX1" fmla="*/ 10310271 w 10944396"/>
              <a:gd name="connsiteY1" fmla="*/ 0 h 3804752"/>
              <a:gd name="connsiteX2" fmla="*/ 10660488 w 10944396"/>
              <a:gd name="connsiteY2" fmla="*/ 0 h 3804752"/>
              <a:gd name="connsiteX3" fmla="*/ 10944396 w 10944396"/>
              <a:gd name="connsiteY3" fmla="*/ 3170627 h 3804752"/>
              <a:gd name="connsiteX4" fmla="*/ 10944395 w 10944396"/>
              <a:gd name="connsiteY4" fmla="*/ 3520844 h 3804752"/>
              <a:gd name="connsiteX5" fmla="*/ 634125 w 10944396"/>
              <a:gd name="connsiteY5" fmla="*/ 3804752 h 3804752"/>
              <a:gd name="connsiteX6" fmla="*/ 283908 w 10944396"/>
              <a:gd name="connsiteY6" fmla="*/ 3804752 h 3804752"/>
              <a:gd name="connsiteX7" fmla="*/ 0 w 10944396"/>
              <a:gd name="connsiteY7" fmla="*/ 634125 h 3804752"/>
              <a:gd name="connsiteX8" fmla="*/ 0 w 10944396"/>
              <a:gd name="connsiteY8" fmla="*/ 283908 h 380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44396" h="3804751">
                <a:moveTo>
                  <a:pt x="634125" y="0"/>
                </a:moveTo>
                <a:lnTo>
                  <a:pt x="10310271" y="0"/>
                </a:lnTo>
                <a:cubicBezTo>
                  <a:pt x="10660488" y="0"/>
                  <a:pt x="10944395" y="283908"/>
                  <a:pt x="10944396" y="634125"/>
                </a:cubicBezTo>
                <a:lnTo>
                  <a:pt x="10944396" y="3170627"/>
                </a:lnTo>
                <a:cubicBezTo>
                  <a:pt x="10944395" y="3520844"/>
                  <a:pt x="10660488" y="3804752"/>
                  <a:pt x="10310271" y="3804752"/>
                </a:cubicBezTo>
                <a:lnTo>
                  <a:pt x="634125" y="3804752"/>
                </a:lnTo>
                <a:cubicBezTo>
                  <a:pt x="283908" y="3804752"/>
                  <a:pt x="0" y="3520844"/>
                  <a:pt x="0" y="3170627"/>
                </a:cubicBezTo>
                <a:lnTo>
                  <a:pt x="0" y="634125"/>
                </a:lnTo>
                <a:cubicBezTo>
                  <a:pt x="0" y="283908"/>
                  <a:pt x="283908" y="0"/>
                  <a:pt x="634125" y="0"/>
                </a:cubicBezTo>
                <a:close/>
              </a:path>
            </a:pathLst>
          </a:custGeom>
          <a:solidFill>
            <a:srgbClr val="006EFF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文本3"/>
          <p:cNvSpPr txBox="1"/>
          <p:nvPr/>
        </p:nvSpPr>
        <p:spPr>
          <a:xfrm>
            <a:off x="806253" y="1402042"/>
            <a:ext cx="10363200" cy="358011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400"/>
              </a:lnSpc>
            </a:pPr>
            <a:r>
              <a:rPr lang="zh-CN" altLang="en-US" sz="3000" b="1" i="0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时间维度：</a:t>
            </a:r>
            <a:r>
              <a:rPr lang="zh-CN" altLang="en-US" sz="3000" b="0" i="0">
                <a:solidFill>
                  <a:srgbClr val="E4E4E6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起源于汉武帝时期，出现较早。</a:t>
            </a:r>
            <a:endParaRPr lang="zh-CN" altLang="en-US" sz="3000" b="0" i="0">
              <a:solidFill>
                <a:srgbClr val="E4E4E6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400"/>
              </a:lnSpc>
            </a:pPr>
            <a:r>
              <a:rPr lang="zh-CN" altLang="en-US" sz="3000" b="1" i="0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内容维度：</a:t>
            </a:r>
            <a:r>
              <a:rPr lang="zh-CN" altLang="en-US" sz="3000" b="0" i="0">
                <a:solidFill>
                  <a:srgbClr val="E4E4E6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监察对象明确，主要监察地方二千石以上官员；监察内容有具体规定（“以六条问事”）。</a:t>
            </a:r>
            <a:endParaRPr lang="zh-CN" altLang="en-US" sz="3000" b="0" i="0">
              <a:solidFill>
                <a:srgbClr val="E4E4E6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400"/>
              </a:lnSpc>
            </a:pPr>
            <a:r>
              <a:rPr lang="zh-CN" altLang="en-US" sz="3000" b="1" i="0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主体维度：</a:t>
            </a:r>
            <a:r>
              <a:rPr lang="zh-CN" altLang="en-US" sz="3000" b="0" i="0">
                <a:solidFill>
                  <a:srgbClr val="E4E4E6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由中央（汉武帝）设置，代表中央监察地方。</a:t>
            </a:r>
            <a:endParaRPr lang="zh-CN" altLang="en-US" sz="3000" b="0" i="0">
              <a:solidFill>
                <a:srgbClr val="E4E4E6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0" algn="l">
              <a:lnSpc>
                <a:spcPts val="4400"/>
              </a:lnSpc>
            </a:pPr>
            <a:r>
              <a:rPr lang="zh-CN" altLang="en-US" sz="3000" b="1" i="0">
                <a:solidFill>
                  <a:srgbClr val="FF0000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地位维度：</a:t>
            </a:r>
            <a:r>
              <a:rPr lang="zh-CN" altLang="en-US" sz="3000" b="0" i="0">
                <a:solidFill>
                  <a:srgbClr val="E4E4E6">
                    <a:alpha val="100000"/>
                  </a:srgbClr>
                </a:solidFill>
                <a:latin typeface="黑体" panose="02010609060101010101" charset="-122"/>
                <a:ea typeface="黑体" panose="02010609060101010101" charset="-122"/>
              </a:rPr>
              <a:t>刺史秩低（六百石）但权重（监察二千石高官），在地方监察体系中具有重要地位。</a:t>
            </a:r>
            <a:endParaRPr lang="zh-CN" altLang="en-US" sz="3000" b="0" i="0">
              <a:solidFill>
                <a:srgbClr val="E4E4E6">
                  <a:alpha val="100000"/>
                </a:srgb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406679" y="459962"/>
            <a:ext cx="11096625" cy="4462093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3700"/>
              </a:lnSpc>
            </a:pPr>
            <a:r>
              <a:rPr lang="zh-CN" altLang="en-US" sz="25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材料2：唐代是中国古代诗歌发展的鼎盛时期。诗歌题材广泛，涵盖了政治、经济、社会、生活、自然等各个方面，既有描绘边塞风光与战争场景的边塞诗，也有歌颂山水田园宁静美好的田园诗，还有抒发个人抱负、感慨人生境遇的抒情诗等。从诗歌风格来看，李白的诗豪放飘逸，充满浪漫主义色彩；杜甫的诗沉郁顿挫，具有强烈的现实主义精神。唐代诗人众多，不仅有李白、杜甫、王维、白居易等著名诗人，还有大量中小诗人，他们共同推动了诗歌的繁荣。而且诗歌在唐代社会广泛传播，上至帝王将相，下至普通百姓，都对诗歌有着浓厚的兴趣，诗歌成为了社交、娱乐等活动的重要组成部分。</a:t>
            </a:r>
            <a:endParaRPr lang="zh-CN" altLang="en-US" sz="25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700"/>
              </a:lnSpc>
            </a:pPr>
            <a:r>
              <a:rPr lang="zh-CN" altLang="en-US" sz="25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问题</a:t>
            </a:r>
            <a:r>
              <a:rPr lang="zh-CN" altLang="en-US" sz="25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：根据材料，概括唐代诗歌发展的特点。</a:t>
            </a:r>
            <a:endParaRPr lang="zh-CN" altLang="en-US" sz="25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3" name="文本3"/>
          <p:cNvSpPr txBox="1"/>
          <p:nvPr/>
        </p:nvSpPr>
        <p:spPr>
          <a:xfrm>
            <a:off x="470945" y="4791866"/>
            <a:ext cx="11477625" cy="1671323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3800"/>
              </a:lnSpc>
            </a:pPr>
            <a:r>
              <a:rPr lang="zh-CN" altLang="en-US" sz="2600" b="1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解析</a:t>
            </a:r>
            <a:r>
              <a:rPr lang="zh-CN" altLang="en-US" sz="2600" b="0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：依据课件中特点类答题术语对应分析。从内容维度看，题材丰富多样；从主体维度分析，诗人数量众多且层次多元；从影响维度思考，在社会中传播广泛且影响深远。</a:t>
            </a:r>
            <a:endParaRPr lang="zh-CN" altLang="en-US" sz="2600" b="0" i="0">
              <a:solidFill>
                <a:srgbClr val="00FF67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4" name="形状1"/>
          <p:cNvSpPr txBox="1"/>
          <p:nvPr/>
        </p:nvSpPr>
        <p:spPr>
          <a:xfrm>
            <a:off x="878072" y="1801835"/>
            <a:ext cx="10573969" cy="3555825"/>
          </a:xfrm>
          <a:custGeom>
            <a:avLst/>
            <a:gdLst>
              <a:gd name="connsiteX0" fmla="*/ 592638 w 10573969"/>
              <a:gd name="connsiteY0" fmla="*/ 0 h 3555825"/>
              <a:gd name="connsiteX1" fmla="*/ 9981331 w 10573969"/>
              <a:gd name="connsiteY1" fmla="*/ 0 h 3555825"/>
              <a:gd name="connsiteX2" fmla="*/ 10138509 w 10573969"/>
              <a:gd name="connsiteY2" fmla="*/ 0 h 3555825"/>
              <a:gd name="connsiteX3" fmla="*/ 10511532 w 10573969"/>
              <a:gd name="connsiteY3" fmla="*/ 284720 h 3555825"/>
              <a:gd name="connsiteX4" fmla="*/ 10573970 w 10573969"/>
              <a:gd name="connsiteY4" fmla="*/ 2963188 h 3555825"/>
              <a:gd name="connsiteX5" fmla="*/ 10573970 w 10573969"/>
              <a:gd name="connsiteY5" fmla="*/ 3120365 h 3555825"/>
              <a:gd name="connsiteX6" fmla="*/ 10289249 w 10573969"/>
              <a:gd name="connsiteY6" fmla="*/ 3493387 h 3555825"/>
              <a:gd name="connsiteX7" fmla="*/ 592638 w 10573969"/>
              <a:gd name="connsiteY7" fmla="*/ 3555825 h 3555825"/>
              <a:gd name="connsiteX8" fmla="*/ 435460 w 10573969"/>
              <a:gd name="connsiteY8" fmla="*/ 3555825 h 3555825"/>
              <a:gd name="connsiteX9" fmla="*/ 62438 w 10573969"/>
              <a:gd name="connsiteY9" fmla="*/ 3271105 h 3555825"/>
              <a:gd name="connsiteX10" fmla="*/ 0 w 10573969"/>
              <a:gd name="connsiteY10" fmla="*/ 592638 h 3555825"/>
              <a:gd name="connsiteX11" fmla="*/ 0 w 10573969"/>
              <a:gd name="connsiteY11" fmla="*/ 265333 h 355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573970" h="3555825">
                <a:moveTo>
                  <a:pt x="592638" y="0"/>
                </a:moveTo>
                <a:lnTo>
                  <a:pt x="9981331" y="0"/>
                </a:lnTo>
                <a:cubicBezTo>
                  <a:pt x="10138509" y="0"/>
                  <a:pt x="10289249" y="62438"/>
                  <a:pt x="10400391" y="173579"/>
                </a:cubicBezTo>
                <a:cubicBezTo>
                  <a:pt x="10511532" y="284720"/>
                  <a:pt x="10573970" y="435460"/>
                  <a:pt x="10573970" y="592638"/>
                </a:cubicBezTo>
                <a:lnTo>
                  <a:pt x="10573970" y="2963188"/>
                </a:lnTo>
                <a:cubicBezTo>
                  <a:pt x="10573970" y="3120365"/>
                  <a:pt x="10511532" y="3271105"/>
                  <a:pt x="10400391" y="3382246"/>
                </a:cubicBezTo>
                <a:cubicBezTo>
                  <a:pt x="10289249" y="3493387"/>
                  <a:pt x="10138509" y="3555825"/>
                  <a:pt x="9981331" y="3555825"/>
                </a:cubicBezTo>
                <a:lnTo>
                  <a:pt x="592638" y="3555825"/>
                </a:lnTo>
                <a:cubicBezTo>
                  <a:pt x="435460" y="3555825"/>
                  <a:pt x="284721" y="3493387"/>
                  <a:pt x="173579" y="3382246"/>
                </a:cubicBezTo>
                <a:cubicBezTo>
                  <a:pt x="62438" y="3271105"/>
                  <a:pt x="0" y="3120365"/>
                  <a:pt x="0" y="2963188"/>
                </a:cubicBezTo>
                <a:lnTo>
                  <a:pt x="0" y="592638"/>
                </a:lnTo>
                <a:cubicBezTo>
                  <a:pt x="0" y="265333"/>
                  <a:pt x="265333" y="0"/>
                  <a:pt x="592638" y="0"/>
                </a:cubicBezTo>
                <a:close/>
              </a:path>
            </a:pathLst>
          </a:custGeom>
          <a:solidFill>
            <a:srgbClr val="166EE1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文本2"/>
          <p:cNvSpPr txBox="1"/>
          <p:nvPr/>
        </p:nvSpPr>
        <p:spPr>
          <a:xfrm>
            <a:off x="1258157" y="1978181"/>
            <a:ext cx="9813684" cy="337997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答案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内容维度：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题材广泛，涉及社会生活的各个领域，风格多样，浪漫主义与现实主义并存。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主体维度：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诗人众多，涵盖不同阶层，呈现多元化。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影响维度：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在唐代社会传播广泛，成为社会生活重要组成部分，影响深远。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332699" y="-76"/>
            <a:ext cx="10601325" cy="4632968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3800"/>
              </a:lnSpc>
            </a:pPr>
            <a:r>
              <a:rPr lang="zh-CN" altLang="en-US" sz="26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阅读材料，回答问题。</a:t>
            </a:r>
            <a:endParaRPr lang="zh-CN" altLang="en-US" sz="26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800"/>
              </a:lnSpc>
            </a:pPr>
            <a:r>
              <a:rPr lang="zh-CN" altLang="en-US" sz="26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材料3：工业革命时期，英国的工厂制度逐渐确立。工厂主为追求利润最大化，不断改进生产技术，提高生产效率。工厂内部分工精细，每个工人只负责生产过程中的某一道工序，如纺织厂中，有人专门负责纺纱，有人负责织布等。工厂生产规模不断扩大，集中了大量的工人和生产设备。为了保证生产的顺利进行，工厂制定了严格的规章制度，对工人的工作时间、工作纪律等进行规范。工厂的产品大量进入市场，推动了英国经济的快速发展。</a:t>
            </a:r>
            <a:endParaRPr lang="zh-CN" altLang="en-US" sz="26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800"/>
              </a:lnSpc>
            </a:pPr>
            <a:r>
              <a:rPr lang="zh-CN" altLang="en-US" sz="26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问题</a:t>
            </a:r>
            <a:r>
              <a:rPr lang="zh-CN" altLang="en-US" sz="26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：根据材料，概括英国工业革命时期工厂制度的特点。、</a:t>
            </a:r>
            <a:endParaRPr lang="zh-CN" altLang="en-US" sz="26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3" name="文本3"/>
          <p:cNvSpPr txBox="1"/>
          <p:nvPr/>
        </p:nvSpPr>
        <p:spPr>
          <a:xfrm>
            <a:off x="266729" y="4764072"/>
            <a:ext cx="11658600" cy="1253660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解析</a:t>
            </a:r>
            <a:r>
              <a:rPr lang="zh-CN" altLang="en-US" sz="2800" b="0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：从内容维度分析，内部分工精细；从程度维度看，规章制度严格；从影响维度思考，推动经济发展。</a:t>
            </a:r>
            <a:endParaRPr lang="zh-CN" altLang="en-US" sz="2800" b="0" i="0">
              <a:solidFill>
                <a:srgbClr val="00FF67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4" name="形状1"/>
          <p:cNvSpPr txBox="1"/>
          <p:nvPr/>
        </p:nvSpPr>
        <p:spPr>
          <a:xfrm>
            <a:off x="1142790" y="1856956"/>
            <a:ext cx="10280190" cy="2984992"/>
          </a:xfrm>
          <a:custGeom>
            <a:avLst/>
            <a:gdLst>
              <a:gd name="connsiteX0" fmla="*/ 497499 w 10280190"/>
              <a:gd name="connsiteY0" fmla="*/ 0 h 2984992"/>
              <a:gd name="connsiteX1" fmla="*/ 9782691 w 10280190"/>
              <a:gd name="connsiteY1" fmla="*/ 0 h 2984992"/>
              <a:gd name="connsiteX2" fmla="*/ 10057452 w 10280190"/>
              <a:gd name="connsiteY2" fmla="*/ 0 h 2984992"/>
              <a:gd name="connsiteX3" fmla="*/ 10280190 w 10280190"/>
              <a:gd name="connsiteY3" fmla="*/ 2487494 h 2984992"/>
              <a:gd name="connsiteX4" fmla="*/ 10280190 w 10280190"/>
              <a:gd name="connsiteY4" fmla="*/ 2762254 h 2984992"/>
              <a:gd name="connsiteX5" fmla="*/ 497499 w 10280190"/>
              <a:gd name="connsiteY5" fmla="*/ 2984992 h 2984992"/>
              <a:gd name="connsiteX6" fmla="*/ 222738 w 10280190"/>
              <a:gd name="connsiteY6" fmla="*/ 2984992 h 2984992"/>
              <a:gd name="connsiteX7" fmla="*/ 0 w 10280190"/>
              <a:gd name="connsiteY7" fmla="*/ 497499 h 2984992"/>
              <a:gd name="connsiteX8" fmla="*/ 0 w 10280190"/>
              <a:gd name="connsiteY8" fmla="*/ 222738 h 298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80190" h="2984992">
                <a:moveTo>
                  <a:pt x="497499" y="0"/>
                </a:moveTo>
                <a:lnTo>
                  <a:pt x="9782691" y="0"/>
                </a:lnTo>
                <a:cubicBezTo>
                  <a:pt x="10057452" y="0"/>
                  <a:pt x="10280190" y="222738"/>
                  <a:pt x="10280190" y="497499"/>
                </a:cubicBezTo>
                <a:lnTo>
                  <a:pt x="10280190" y="2487494"/>
                </a:lnTo>
                <a:cubicBezTo>
                  <a:pt x="10280190" y="2762254"/>
                  <a:pt x="10057452" y="2984992"/>
                  <a:pt x="9782691" y="2984992"/>
                </a:cubicBezTo>
                <a:lnTo>
                  <a:pt x="497499" y="2984992"/>
                </a:lnTo>
                <a:cubicBezTo>
                  <a:pt x="222738" y="2984992"/>
                  <a:pt x="0" y="2762254"/>
                  <a:pt x="0" y="2487494"/>
                </a:cubicBezTo>
                <a:lnTo>
                  <a:pt x="0" y="497499"/>
                </a:lnTo>
                <a:cubicBezTo>
                  <a:pt x="0" y="222738"/>
                  <a:pt x="222738" y="0"/>
                  <a:pt x="497499" y="0"/>
                </a:cubicBezTo>
                <a:close/>
              </a:path>
            </a:pathLst>
          </a:custGeom>
          <a:solidFill>
            <a:srgbClr val="166EE1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文本2"/>
          <p:cNvSpPr txBox="1"/>
          <p:nvPr/>
        </p:nvSpPr>
        <p:spPr>
          <a:xfrm>
            <a:off x="1504026" y="2132714"/>
            <a:ext cx="9558137" cy="231681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答案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内容维度：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内部分工精细，生产工序专业化。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程度维度：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规章制度严格，规范工人生产活动。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8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影响维度：</a:t>
            </a:r>
            <a:r>
              <a:rPr lang="zh-CN" altLang="en-US" sz="28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推动英国经济快速发展，对英国经济影响深远。</a:t>
            </a:r>
            <a:endParaRPr lang="zh-CN" altLang="en-US" sz="28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398031" y="272691"/>
            <a:ext cx="11553825" cy="4746853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3500"/>
              </a:lnSpc>
            </a:pPr>
            <a:r>
              <a:rPr lang="zh-CN" altLang="en-US" sz="24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类比题：</a:t>
            </a:r>
            <a:endParaRPr lang="zh-CN" altLang="en-US" sz="24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材料一：</a:t>
            </a:r>
            <a:r>
              <a:rPr lang="zh-CN" altLang="en-US" sz="24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中国古代科举制度历经隋、唐、宋、元、明、清等朝代，持续了 1300 多年。科举考试以儒家经典为主要考试内容，通过层层考试选拔人才，考试形式包括乡试、会试、殿试等。科举制度打破了门第限制，为社会各阶层提供了晋升通道，选拔出众多有才能的官员，对中国古代政治、文化等方面产生了深远影响。</a:t>
            </a:r>
            <a:endParaRPr lang="zh-CN" altLang="en-US" sz="24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材料二：</a:t>
            </a:r>
            <a:r>
              <a:rPr lang="zh-CN" altLang="en-US" sz="24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西方文官制度起源于 19 世纪的英国，之后在其他西方国家逐渐推广。文官通过公开考试选拔产生，选拔标准强调知识和能力。文官一旦被录用，只要没有严重过错，就可以长期任职，具有相对稳定性。文官制度促进了西方政府管理的专业化和高效化，对西方政治体制的稳定运行起到了重要作用。</a:t>
            </a:r>
            <a:endParaRPr lang="zh-CN" altLang="en-US" sz="24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3500"/>
              </a:lnSpc>
            </a:pPr>
            <a:r>
              <a:rPr lang="zh-CN" altLang="en-US" sz="2400" b="1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问题</a:t>
            </a:r>
            <a:r>
              <a:rPr lang="zh-CN" altLang="en-US" sz="24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：对比材料一和材料二，概括中国科举制度和西方文官制度的相同点与不同点。</a:t>
            </a:r>
            <a:endParaRPr lang="zh-CN" altLang="en-US" sz="24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98126" y="5019113"/>
            <a:ext cx="11552034" cy="1215687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000"/>
              </a:lnSpc>
            </a:pPr>
            <a:r>
              <a:rPr lang="zh-CN" altLang="en-US" sz="2700" b="1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解析</a:t>
            </a:r>
            <a:r>
              <a:rPr lang="zh-CN" altLang="en-US" sz="2700" b="0" i="0">
                <a:solidFill>
                  <a:srgbClr val="00FF67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：相同点可从选拔方式、作用等维度，依据课件答题术语分析；不同点从时间、内容等维度比较。</a:t>
            </a:r>
            <a:endParaRPr lang="zh-CN" altLang="en-US" sz="2700" b="0" i="0">
              <a:solidFill>
                <a:srgbClr val="00FF67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  <p:sp>
        <p:nvSpPr>
          <p:cNvPr id="4" name="形状1"/>
          <p:cNvSpPr txBox="1"/>
          <p:nvPr/>
        </p:nvSpPr>
        <p:spPr>
          <a:xfrm>
            <a:off x="580349" y="1016556"/>
            <a:ext cx="10590238" cy="5109010"/>
          </a:xfrm>
          <a:custGeom>
            <a:avLst/>
            <a:gdLst>
              <a:gd name="connsiteX0" fmla="*/ 851502 w 10590238"/>
              <a:gd name="connsiteY0" fmla="*/ 0 h 5109010"/>
              <a:gd name="connsiteX1" fmla="*/ 9738736 w 10590238"/>
              <a:gd name="connsiteY1" fmla="*/ 0 h 5109010"/>
              <a:gd name="connsiteX2" fmla="*/ 9964569 w 10590238"/>
              <a:gd name="connsiteY2" fmla="*/ 0 h 5109010"/>
              <a:gd name="connsiteX3" fmla="*/ 10500527 w 10590238"/>
              <a:gd name="connsiteY3" fmla="*/ 409086 h 5109010"/>
              <a:gd name="connsiteX4" fmla="*/ 10590238 w 10590238"/>
              <a:gd name="connsiteY4" fmla="*/ 4257508 h 5109010"/>
              <a:gd name="connsiteX5" fmla="*/ 10590238 w 10590238"/>
              <a:gd name="connsiteY5" fmla="*/ 4483341 h 5109010"/>
              <a:gd name="connsiteX6" fmla="*/ 10181152 w 10590238"/>
              <a:gd name="connsiteY6" fmla="*/ 5019299 h 5109010"/>
              <a:gd name="connsiteX7" fmla="*/ 851502 w 10590238"/>
              <a:gd name="connsiteY7" fmla="*/ 5109010 h 5109010"/>
              <a:gd name="connsiteX8" fmla="*/ 625669 w 10590238"/>
              <a:gd name="connsiteY8" fmla="*/ 5109010 h 5109010"/>
              <a:gd name="connsiteX9" fmla="*/ 89711 w 10590238"/>
              <a:gd name="connsiteY9" fmla="*/ 4699924 h 5109010"/>
              <a:gd name="connsiteX10" fmla="*/ 0 w 10590238"/>
              <a:gd name="connsiteY10" fmla="*/ 851502 h 5109010"/>
              <a:gd name="connsiteX11" fmla="*/ 0 w 10590238"/>
              <a:gd name="connsiteY11" fmla="*/ 381230 h 510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590238" h="5109010">
                <a:moveTo>
                  <a:pt x="851502" y="0"/>
                </a:moveTo>
                <a:lnTo>
                  <a:pt x="9738736" y="0"/>
                </a:lnTo>
                <a:cubicBezTo>
                  <a:pt x="9964569" y="0"/>
                  <a:pt x="10181152" y="89711"/>
                  <a:pt x="10340840" y="249399"/>
                </a:cubicBezTo>
                <a:cubicBezTo>
                  <a:pt x="10500527" y="409086"/>
                  <a:pt x="10590238" y="625669"/>
                  <a:pt x="10590238" y="851502"/>
                </a:cubicBezTo>
                <a:lnTo>
                  <a:pt x="10590238" y="4257508"/>
                </a:lnTo>
                <a:cubicBezTo>
                  <a:pt x="10590238" y="4483341"/>
                  <a:pt x="10500527" y="4699924"/>
                  <a:pt x="10340840" y="4859612"/>
                </a:cubicBezTo>
                <a:cubicBezTo>
                  <a:pt x="10181152" y="5019299"/>
                  <a:pt x="9964569" y="5109010"/>
                  <a:pt x="9738736" y="5109010"/>
                </a:cubicBezTo>
                <a:lnTo>
                  <a:pt x="851502" y="5109010"/>
                </a:lnTo>
                <a:cubicBezTo>
                  <a:pt x="625669" y="5109010"/>
                  <a:pt x="409087" y="5019299"/>
                  <a:pt x="249399" y="4859611"/>
                </a:cubicBezTo>
                <a:cubicBezTo>
                  <a:pt x="89711" y="4699924"/>
                  <a:pt x="0" y="4483341"/>
                  <a:pt x="0" y="4257508"/>
                </a:cubicBezTo>
                <a:lnTo>
                  <a:pt x="0" y="851502"/>
                </a:lnTo>
                <a:cubicBezTo>
                  <a:pt x="0" y="381230"/>
                  <a:pt x="381230" y="0"/>
                  <a:pt x="851502" y="0"/>
                </a:cubicBezTo>
                <a:close/>
              </a:path>
            </a:pathLst>
          </a:custGeom>
          <a:solidFill>
            <a:srgbClr val="166EE1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文本3"/>
          <p:cNvSpPr txBox="1"/>
          <p:nvPr/>
        </p:nvSpPr>
        <p:spPr>
          <a:xfrm>
            <a:off x="1076373" y="1016670"/>
            <a:ext cx="9597676" cy="4803843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000"/>
              </a:lnSpc>
            </a:pPr>
            <a:r>
              <a:rPr lang="zh-CN" altLang="en-US" sz="2700" b="1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相同点</a:t>
            </a:r>
            <a:r>
              <a:rPr lang="zh-CN" altLang="en-US" sz="2700" b="0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endParaRPr lang="zh-CN" altLang="en-US" sz="2700" b="0" i="0">
              <a:solidFill>
                <a:srgbClr val="FFEE00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000"/>
              </a:lnSpc>
            </a:pPr>
            <a:r>
              <a:rPr lang="zh-CN" altLang="en-US" sz="27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选拔方式维度：</a:t>
            </a:r>
            <a:r>
              <a:rPr lang="zh-CN" altLang="en-US" sz="27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都通过考试选拔人才，体现了一定的公平性。</a:t>
            </a:r>
            <a:endParaRPr lang="zh-CN" altLang="en-US" sz="27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000"/>
              </a:lnSpc>
            </a:pPr>
            <a:r>
              <a:rPr lang="zh-CN" altLang="en-US" sz="27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影响维度：</a:t>
            </a:r>
            <a:r>
              <a:rPr lang="zh-CN" altLang="en-US" sz="27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都对各自国家的政治产生了重要影响，选拔出人才为政府服务。</a:t>
            </a:r>
            <a:endParaRPr lang="zh-CN" altLang="en-US" sz="27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000"/>
              </a:lnSpc>
            </a:pPr>
            <a:r>
              <a:rPr lang="zh-CN" altLang="en-US" sz="2700" b="1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不同点</a:t>
            </a:r>
            <a:r>
              <a:rPr lang="zh-CN" altLang="en-US" sz="2700" b="0" i="0">
                <a:solidFill>
                  <a:srgbClr val="FFEE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：</a:t>
            </a:r>
            <a:endParaRPr lang="zh-CN" altLang="en-US" sz="2700" b="0" i="0">
              <a:solidFill>
                <a:srgbClr val="FFEE00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000"/>
              </a:lnSpc>
            </a:pPr>
            <a:r>
              <a:rPr lang="zh-CN" altLang="en-US" sz="27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时间维度：</a:t>
            </a:r>
            <a:r>
              <a:rPr lang="zh-CN" altLang="en-US" sz="27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科举制度持续时间长，历经多个朝代；西方文官制度起源于 19 世纪，相对较晚。</a:t>
            </a:r>
            <a:endParaRPr lang="zh-CN" altLang="en-US" sz="27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  <a:p>
            <a:pPr marL="0" algn="l">
              <a:lnSpc>
                <a:spcPts val="4000"/>
              </a:lnSpc>
            </a:pPr>
            <a:r>
              <a:rPr lang="zh-CN" altLang="en-US" sz="2700" b="1" i="0">
                <a:solidFill>
                  <a:srgbClr val="FF0000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内容维度：</a:t>
            </a:r>
            <a:r>
              <a:rPr lang="zh-CN" altLang="en-US" sz="2700" b="0" i="0">
                <a:solidFill>
                  <a:srgbClr val="FFFFFF">
                    <a:alpha val="100000"/>
                  </a:srgbClr>
                </a:solidFill>
                <a:latin typeface="Inter, -apple-system, BlinkMacSystemFont, &amp;quot"/>
                <a:ea typeface="Inter, -apple-system, BlinkMacSystemFont, &amp;quot"/>
              </a:rPr>
              <a:t>科举考试以儒家经典为主，侧重对儒家思想文化的考查；西方文官考试强调知识和能力，更注重实用性知识。</a:t>
            </a:r>
            <a:endParaRPr lang="zh-CN" altLang="en-US" sz="2700" b="0" i="0">
              <a:solidFill>
                <a:srgbClr val="FFFFFF">
                  <a:alpha val="100000"/>
                </a:srgbClr>
              </a:solidFill>
              <a:latin typeface="Inter, -apple-system, BlinkMacSystemFont, &amp;quot"/>
              <a:ea typeface="Inter, -apple-system, BlinkMacSystemFont, &amp;quo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372075" y="82839"/>
            <a:ext cx="5353050" cy="693356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000" b="1" i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二、影响类答题术语</a:t>
            </a:r>
            <a:endParaRPr lang="zh-CN" altLang="en-US" sz="3000" b="1" i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72542" y="456657"/>
            <a:ext cx="11570494" cy="5945197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500" b="1" i="0">
                <a:solidFill>
                  <a:srgbClr val="FFEE00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1.政治维度：</a:t>
            </a:r>
            <a:endParaRPr lang="zh-CN" altLang="en-US" sz="2500" b="1" i="0">
              <a:solidFill>
                <a:srgbClr val="FFEE00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3700"/>
              </a:lnSpc>
            </a:pPr>
            <a:r>
              <a:rPr lang="zh-CN" altLang="en-US" sz="2500" b="0" i="0">
                <a:solidFill>
                  <a:srgbClr val="FFFFFF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</a:rPr>
              <a:t>     </a:t>
            </a:r>
            <a:r>
              <a:rPr lang="zh-CN" altLang="en-US" sz="2500" b="0" i="0">
                <a:solidFill>
                  <a:srgbClr val="FFFFFF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巩固了……阶级的统治；稳定了社会秩序；推动了……阶级的兴起/力量壮大；推动了社会转型/走向近代化；有利于民族团结和国家统一；为……（某一局面/现象）奠定了基础；推动了国际政治新秩序的发展；促进了国家间友好合作；推动了国际政治格局的变动；有利于……地区/世界的和平与发展。</a:t>
            </a:r>
            <a:endParaRPr lang="zh-CN" altLang="en-US" sz="2500" b="0" i="0">
              <a:solidFill>
                <a:srgbClr val="FFFFFF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500" b="1" i="0">
                <a:solidFill>
                  <a:srgbClr val="FFEE00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2.经济维度：</a:t>
            </a:r>
            <a:endParaRPr lang="zh-CN" altLang="en-US" sz="2500" b="1" i="0">
              <a:solidFill>
                <a:srgbClr val="FFEE00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  <a:p>
            <a:pPr marL="0" algn="l">
              <a:lnSpc>
                <a:spcPts val="4100"/>
              </a:lnSpc>
            </a:pPr>
            <a:r>
              <a:rPr lang="zh-CN" altLang="en-US" sz="2500" b="0" i="0">
                <a:solidFill>
                  <a:srgbClr val="FFFFFF">
                    <a:alpha val="100000"/>
                  </a:srgbClr>
                </a:solidFill>
                <a:latin typeface="Microsoft YaHei UI" panose="020B0503020204020204" charset="-122"/>
                <a:ea typeface="Microsoft YaHei UI" panose="020B0503020204020204" charset="-122"/>
              </a:rPr>
              <a:t>    有利于促进生产力的发展；有利于生产关系的变革；有利于……经济的发展；推动了……阶级力量壮大；为……奠定了物质基础；有利于增加政府的财政收入；有利于增强国家的综合国力；有利于减轻人民的负担；有利于提升人民的生活水平；开创了……经济模式/理论；推动了经济结构/格局的转型/变化；促进了不同地区/国内外经济的交流；促进了世界经济的发展。</a:t>
            </a:r>
            <a:endParaRPr lang="zh-CN" altLang="en-US" sz="2500" b="0" i="0">
              <a:solidFill>
                <a:srgbClr val="FFFFFF">
                  <a:alpha val="100000"/>
                </a:srgbClr>
              </a:solidFill>
              <a:latin typeface="Microsoft YaHei UI" panose="020B0503020204020204" charset="-122"/>
              <a:ea typeface="Microsoft YaHei UI" panose="020B0503020204020204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5067</Words>
  <Application>WPS 演示</Application>
  <PresentationFormat/>
  <Paragraphs>149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黑体</vt:lpstr>
      <vt:lpstr>Inter, -apple-system, BlinkMacSystemFont, &amp;quot</vt:lpstr>
      <vt:lpstr>Segoe Print</vt:lpstr>
      <vt:lpstr>Microsoft YaHei UI</vt:lpstr>
      <vt:lpstr>Times New Roman</vt:lpstr>
      <vt:lpstr>Arial Unicode MS</vt:lpstr>
      <vt:lpstr>Calibri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时差</cp:lastModifiedBy>
  <cp:revision>2</cp:revision>
  <cp:lastPrinted>2025-03-07T09:13:00Z</cp:lastPrinted>
  <dcterms:created xsi:type="dcterms:W3CDTF">2025-03-07T09:13:00Z</dcterms:created>
  <dcterms:modified xsi:type="dcterms:W3CDTF">2025-03-07T09:52:58Z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1A3942115B5248EEAE2C6C079E63AB2A_13</vt:lpwstr>
  </property>
  <property fmtid="{D5CDD505-2E9C-101B-9397-08002B2CF9AE}" pid="7" name="KSOProductBuildVer">
    <vt:lpwstr>2052-12.1.0.20305</vt:lpwstr>
  </property>
</Properties>
</file>