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693400" cy="756285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aphicFrame>
        <p:nvGraphicFramePr>
          <p:cNvPr id="4" name="table 4" title=""/>
          <p:cNvGraphicFramePr>
            <a:graphicFrameLocks noGrp="1"/>
          </p:cNvGraphicFramePr>
          <p:nvPr/>
        </p:nvGraphicFramePr>
        <p:xfrm>
          <a:off x="8131187" y="1260502"/>
          <a:ext cx="1498600" cy="5028564"/>
        </p:xfrm>
        <a:graphic>
          <a:graphicData uri="http://schemas.openxmlformats.org/drawingml/2006/table">
            <a:tbl>
              <a:tblPr/>
              <a:tblGrid>
                <a:gridCol w="415925"/>
                <a:gridCol w="1082675"/>
              </a:tblGrid>
              <a:tr h="3019425">
                <a:tc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9404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</a:pPr>
                      <a:r>
                        <a:rPr sz="16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《 庄 子 ·</a:t>
                      </a:r>
                      <a:r>
                        <a:rPr sz="16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6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养</a:t>
                      </a:r>
                      <a:r>
                        <a:rPr sz="16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6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</a:t>
                      </a:r>
                      <a:r>
                        <a:rPr sz="16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6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主</a:t>
                      </a:r>
                      <a:r>
                        <a:rPr sz="16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6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》</a:t>
                      </a:r>
                      <a:endParaRPr sz="16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0040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</a:pPr>
                      <a:r>
                        <a:rPr sz="45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庖</a:t>
                      </a:r>
                      <a:r>
                        <a:rPr sz="4500" kern="0" spc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45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丁</a:t>
                      </a:r>
                      <a:r>
                        <a:rPr sz="4500" kern="0" spc="88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45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解</a:t>
                      </a:r>
                      <a:r>
                        <a:rPr sz="4500" kern="0" spc="87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45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牛</a:t>
                      </a:r>
                      <a:r>
                        <a:rPr sz="4500" kern="0" spc="30">
                          <a:solidFill>
                            <a:srgbClr val="D131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體</a:t>
                      </a:r>
                      <a:endParaRPr sz="4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39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" name="picture 6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68" name="textbox 68" title=""/>
          <p:cNvSpPr/>
          <p:nvPr/>
        </p:nvSpPr>
        <p:spPr>
          <a:xfrm>
            <a:off x="387024" y="1069939"/>
            <a:ext cx="10239375" cy="4807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9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300" b="1" kern="0" spc="-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内容探究</a:t>
            </a:r>
            <a:endParaRPr sz="33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781050" algn="l" rtl="0" eaLnBrk="0">
              <a:lnSpc>
                <a:spcPct val="97000"/>
              </a:lnSpc>
              <a:spcBef>
                <a:spcPts val="784"/>
              </a:spcBef>
            </a:pPr>
            <a:r>
              <a:rPr sz="2600" kern="0" spc="-6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介词，替，给</a:t>
            </a:r>
            <a:r>
              <a:rPr sz="2600" kern="0" spc="1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    </a:t>
            </a:r>
            <a:r>
              <a:rPr sz="2600" b="1" kern="0" spc="-60">
                <a:solidFill>
                  <a:srgbClr val="FB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接触的地方</a:t>
            </a:r>
            <a:r>
              <a:rPr sz="2600" kern="0" spc="-60">
                <a:solidFill>
                  <a:srgbClr val="FB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600" b="1" kern="0" spc="-60">
                <a:solidFill>
                  <a:srgbClr val="FB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倚靠的地方</a:t>
            </a:r>
            <a:endParaRPr sz="2600">
              <a:latin typeface="KaiTi"/>
              <a:ea typeface="KaiTi"/>
              <a:cs typeface="KaiTi"/>
            </a:endParaRPr>
          </a:p>
          <a:p>
            <a:pPr marL="908050" algn="l" rtl="0" eaLnBrk="0">
              <a:lnSpc>
                <a:spcPct val="95000"/>
              </a:lnSpc>
              <a:spcBef>
                <a:spcPts val="691"/>
              </a:spcBef>
            </a:pPr>
            <a:r>
              <a:rPr sz="33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庖丁</a:t>
            </a:r>
            <a:r>
              <a:rPr sz="3300" b="1" kern="0" spc="10">
                <a:solidFill>
                  <a:srgbClr val="0000FD">
                    <a:alpha val="100000"/>
                  </a:srgbClr>
                </a:solidFill>
                <a:latin typeface="KaiTi"/>
                <a:ea typeface="KaiTi"/>
                <a:cs typeface="KaiTi"/>
              </a:rPr>
              <a:t>为</a:t>
            </a:r>
            <a:r>
              <a:rPr sz="33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文惠君解牛，手之</a:t>
            </a:r>
            <a:r>
              <a:rPr sz="3300" b="1" kern="0" spc="10">
                <a:solidFill>
                  <a:srgbClr val="0000FD">
                    <a:alpha val="100000"/>
                  </a:srgbClr>
                </a:solidFill>
                <a:latin typeface="KaiTi"/>
                <a:ea typeface="KaiTi"/>
                <a:cs typeface="KaiTi"/>
              </a:rPr>
              <a:t>所触</a:t>
            </a:r>
            <a:r>
              <a:rPr sz="33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，肩之</a:t>
            </a:r>
            <a:r>
              <a:rPr sz="3300" b="1" kern="0" spc="10">
                <a:solidFill>
                  <a:srgbClr val="0000FD">
                    <a:alpha val="100000"/>
                  </a:srgbClr>
                </a:solidFill>
                <a:latin typeface="KaiTi"/>
                <a:ea typeface="KaiTi"/>
                <a:cs typeface="KaiTi"/>
              </a:rPr>
              <a:t>所倚</a:t>
            </a:r>
            <a:r>
              <a:rPr sz="33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，足</a:t>
            </a:r>
            <a:endParaRPr sz="3300">
              <a:latin typeface="KaiTi"/>
              <a:ea typeface="KaiTi"/>
              <a:cs typeface="KaiTi"/>
            </a:endParaRPr>
          </a:p>
          <a:p>
            <a:pPr marL="1155700" algn="l" rtl="0" eaLnBrk="0">
              <a:lnSpc>
                <a:spcPct val="81000"/>
              </a:lnSpc>
              <a:spcBef>
                <a:spcPts val="691"/>
              </a:spcBef>
            </a:pPr>
            <a:r>
              <a:rPr sz="2600" kern="0" spc="-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踩</a:t>
            </a:r>
            <a:r>
              <a:rPr sz="2600" kern="0" spc="13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</a:t>
            </a:r>
            <a:r>
              <a:rPr sz="2600" b="1" kern="0" spc="-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抵住拟声词，皮肉筋骨分离</a:t>
            </a:r>
            <a:r>
              <a:rPr sz="2600" kern="0" spc="8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</a:t>
            </a:r>
            <a:r>
              <a:rPr sz="2600" b="1" kern="0" spc="-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合乎</a:t>
            </a:r>
            <a:endParaRPr sz="2600">
              <a:latin typeface="KaiTi"/>
              <a:ea typeface="KaiTi"/>
              <a:cs typeface="KaiTi"/>
            </a:endParaRPr>
          </a:p>
          <a:p>
            <a:pPr marL="297815" algn="l" rtl="0" eaLnBrk="0">
              <a:lnSpc>
                <a:spcPct val="90000"/>
              </a:lnSpc>
              <a:spcBef>
                <a:spcPts val="19"/>
              </a:spcBef>
            </a:pPr>
            <a:r>
              <a:rPr sz="33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之所履，膝之所琦，着然向然，奏刀驍然，莫</a:t>
            </a:r>
            <a:r>
              <a:rPr sz="33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不</a:t>
            </a:r>
            <a:r>
              <a:rPr sz="3300" kern="0" spc="-10">
                <a:solidFill>
                  <a:srgbClr val="0000FD">
                    <a:alpha val="100000"/>
                  </a:srgbClr>
                </a:solidFill>
                <a:latin typeface="KaiTi"/>
                <a:ea typeface="KaiTi"/>
                <a:cs typeface="KaiTi"/>
              </a:rPr>
              <a:t>中</a:t>
            </a:r>
            <a:endParaRPr sz="3300">
              <a:latin typeface="KaiTi"/>
              <a:ea typeface="KaiTi"/>
              <a:cs typeface="KaiTi"/>
            </a:endParaRPr>
          </a:p>
          <a:p>
            <a:pPr marL="254000" indent="4209415" algn="l" rtl="0" eaLnBrk="0">
              <a:lnSpc>
                <a:spcPct val="92000"/>
              </a:lnSpc>
              <a:spcBef>
                <a:spcPts val="302"/>
              </a:spcBef>
            </a:pPr>
            <a:r>
              <a:rPr sz="2600" kern="0" spc="9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通“响”</a:t>
            </a:r>
            <a:r>
              <a:rPr sz="2600" kern="0" spc="10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600" kern="0" spc="9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进拟声词，插刀裂物的声音</a:t>
            </a:r>
            <a:r>
              <a:rPr sz="2600" kern="0" spc="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500" kern="0" spc="-2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音</a:t>
            </a:r>
            <a:r>
              <a:rPr sz="3500" b="1" kern="0" spc="-27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，合于《桑林》之舞，</a:t>
            </a:r>
            <a:r>
              <a:rPr sz="3500" b="1" kern="0" spc="-2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乃中《经首》之会。</a:t>
            </a:r>
            <a:r>
              <a:rPr sz="3500" kern="0" spc="-280">
                <a:solidFill>
                  <a:srgbClr val="F90000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节奏</a:t>
            </a:r>
            <a:endParaRPr sz="3500">
              <a:latin typeface="STXingkai"/>
              <a:ea typeface="STXingkai"/>
              <a:cs typeface="STXingkai"/>
            </a:endParaRPr>
          </a:p>
          <a:p>
            <a:pPr marL="1369694" algn="l" rtl="0" eaLnBrk="0">
              <a:lnSpc>
                <a:spcPct val="88000"/>
              </a:lnSpc>
              <a:spcBef>
                <a:spcPts val="21"/>
              </a:spcBef>
            </a:pPr>
            <a:r>
              <a:rPr sz="2600" b="1" kern="0" spc="4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传说商汤时的乐曲名</a:t>
            </a:r>
            <a:r>
              <a:rPr sz="2600" kern="0" spc="58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600" b="1" kern="0" spc="4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又传说中尧时的乐曲名</a:t>
            </a:r>
            <a:endParaRPr sz="2600">
              <a:latin typeface="KaiTi"/>
              <a:ea typeface="KaiTi"/>
              <a:cs typeface="KaiTi"/>
            </a:endParaRPr>
          </a:p>
          <a:p>
            <a:pPr marL="920114" algn="l" rtl="0" eaLnBrk="0">
              <a:lnSpc>
                <a:spcPct val="95000"/>
              </a:lnSpc>
              <a:spcBef>
                <a:spcPts val="32"/>
              </a:spcBef>
            </a:pPr>
            <a:r>
              <a:rPr sz="3300" b="1" kern="0" spc="2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文惠君曰：“嘻!善哉!技</a:t>
            </a:r>
            <a:r>
              <a:rPr sz="3300" b="1" kern="0" spc="280">
                <a:solidFill>
                  <a:srgbClr val="0000FB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盖</a:t>
            </a:r>
            <a:r>
              <a:rPr sz="3300" b="1" kern="0" spc="2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至此乎?”</a:t>
            </a:r>
            <a:endParaRPr sz="3300">
              <a:latin typeface="SimHei"/>
              <a:ea typeface="SimHei"/>
              <a:cs typeface="SimHei"/>
            </a:endParaRPr>
          </a:p>
          <a:p>
            <a:pPr marL="5168900" algn="l" rtl="0" eaLnBrk="0">
              <a:lnSpc>
                <a:spcPts val="3749"/>
              </a:lnSpc>
              <a:spcBef>
                <a:spcPts val="61"/>
              </a:spcBef>
            </a:pPr>
            <a:r>
              <a:rPr sz="2900" kern="0" spc="-190">
                <a:solidFill>
                  <a:srgbClr val="FD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通“盍”,何、怎么</a:t>
            </a:r>
            <a:endParaRPr sz="29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picture 7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72" name="textbox 72" title=""/>
          <p:cNvSpPr/>
          <p:nvPr/>
        </p:nvSpPr>
        <p:spPr>
          <a:xfrm>
            <a:off x="792491" y="2376439"/>
            <a:ext cx="9232265" cy="3015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146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704850" algn="l" rtl="0" eaLnBrk="0">
              <a:lnSpc>
                <a:spcPct val="93000"/>
              </a:lnSpc>
            </a:pPr>
            <a:r>
              <a:rPr sz="28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庖丁给梁惠王宰牛。手接触的地方，肩膀倚</a:t>
            </a:r>
            <a:r>
              <a:rPr sz="28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靠的地方，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脚踩的地方，膝盖顶的地方，哗哗作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响，进刀时发出霍霍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的声音，没有哪一种声音不合乎音律。合乎《桑林》舞乐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8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的节拍，又合乎《经首》乐曲的节</a:t>
            </a:r>
            <a:r>
              <a:rPr sz="2800" b="1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奏。</a:t>
            </a:r>
            <a:endParaRPr sz="28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12700" indent="724534" algn="l" rtl="0" eaLnBrk="0">
              <a:lnSpc>
                <a:spcPct val="95000"/>
              </a:lnSpc>
              <a:spcBef>
                <a:spcPts val="6"/>
              </a:spcBef>
            </a:pPr>
            <a:r>
              <a:rPr sz="2800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梁惠王说：“嘻，好啊!</a:t>
            </a:r>
            <a:r>
              <a:rPr sz="2800" kern="0" spc="6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8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(你解牛的)技术怎会高超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800" b="1" kern="0" spc="3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到这种程度啊?”</a:t>
            </a:r>
            <a:endParaRPr sz="28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4" name="picture 7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76" name="textbox 76" title=""/>
          <p:cNvSpPr/>
          <p:nvPr/>
        </p:nvSpPr>
        <p:spPr>
          <a:xfrm>
            <a:off x="1543082" y="2180230"/>
            <a:ext cx="8502650" cy="3847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8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45794" algn="l" rtl="0" eaLnBrk="0">
              <a:lnSpc>
                <a:spcPct val="97000"/>
              </a:lnSpc>
            </a:pPr>
            <a:r>
              <a:rPr sz="2400" b="1" kern="0" spc="6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视听结合</a:t>
            </a: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，从绘形和摹声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两个方面，运用生动的</a:t>
            </a:r>
            <a:r>
              <a:rPr sz="2400" b="1" kern="0" spc="5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比喻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把解</a:t>
            </a:r>
            <a:endParaRPr sz="24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147000"/>
              </a:lnSpc>
              <a:spcBef>
                <a:spcPts val="636"/>
              </a:spcBef>
            </a:pP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牛场面作了</a:t>
            </a:r>
            <a:r>
              <a:rPr sz="2400" kern="0" spc="70">
                <a:solidFill>
                  <a:srgbClr val="F20008">
                    <a:alpha val="100000"/>
                  </a:srgbClr>
                </a:solidFill>
                <a:latin typeface="KaiTi"/>
                <a:ea typeface="KaiTi"/>
                <a:cs typeface="KaiTi"/>
              </a:rPr>
              <a:t>诗意化处理</a:t>
            </a: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，将解牛的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场面舞蹈化、音乐化。看不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见牛挣扎之状，听不到牛的惨叫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之声，也没有血腥的场面，</a:t>
            </a:r>
            <a:r>
              <a:rPr sz="2400" kern="0" spc="1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</a:t>
            </a:r>
            <a:r>
              <a:rPr sz="2400" kern="0" spc="-1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400" kern="0" spc="5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牛的场景如音乐舞蹈表演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，韵律和谐、动作优美</a:t>
            </a: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、声音悦耳，</a:t>
            </a:r>
            <a:endParaRPr sz="2400">
              <a:latin typeface="KaiTi"/>
              <a:ea typeface="KaiTi"/>
              <a:cs typeface="KaiTi"/>
            </a:endParaRPr>
          </a:p>
          <a:p>
            <a:pPr marL="17145" algn="l" rtl="0" eaLnBrk="0">
              <a:lnSpc>
                <a:spcPts val="2894"/>
              </a:lnSpc>
              <a:spcBef>
                <a:spcPts val="1379"/>
              </a:spcBef>
            </a:pPr>
            <a:r>
              <a:rPr sz="24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妙不可言!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spcBef>
                <a:spcPts val="3"/>
              </a:spcBef>
            </a:pP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通过梁惠王的赞美，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反映出庖丁</a:t>
            </a:r>
            <a:r>
              <a:rPr sz="2400" b="1" kern="0" spc="5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技艺的高超与动作的娴熟</a:t>
            </a:r>
            <a:endParaRPr sz="2400">
              <a:latin typeface="KaiTi"/>
              <a:ea typeface="KaiTi"/>
              <a:cs typeface="KaiTi"/>
            </a:endParaRPr>
          </a:p>
        </p:txBody>
      </p:sp>
      <p:sp>
        <p:nvSpPr>
          <p:cNvPr id="78" name="rect 78" title=""/>
          <p:cNvSpPr/>
          <p:nvPr/>
        </p:nvSpPr>
        <p:spPr>
          <a:xfrm>
            <a:off x="0" y="749327"/>
            <a:ext cx="10661640" cy="1212853"/>
          </a:xfrm>
          <a:prstGeom prst="rect">
            <a:avLst/>
          </a:prstGeom>
          <a:solidFill>
            <a:srgbClr val="F8EE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textbox 80" title=""/>
          <p:cNvSpPr/>
          <p:nvPr/>
        </p:nvSpPr>
        <p:spPr>
          <a:xfrm>
            <a:off x="2970860" y="1323094"/>
            <a:ext cx="5599429" cy="463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84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000" b="1" kern="0" spc="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文章是如何描绘庖丁解牛的表现?</a:t>
            </a:r>
            <a:endParaRPr sz="3000">
              <a:latin typeface="SimHei"/>
              <a:ea typeface="SimHei"/>
              <a:cs typeface="SimHei"/>
            </a:endParaRPr>
          </a:p>
        </p:txBody>
      </p:sp>
      <p:sp>
        <p:nvSpPr>
          <p:cNvPr id="82" name="textbox 82" title=""/>
          <p:cNvSpPr/>
          <p:nvPr/>
        </p:nvSpPr>
        <p:spPr>
          <a:xfrm>
            <a:off x="631760" y="2518511"/>
            <a:ext cx="385445" cy="3790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901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600" kern="0" spc="410">
                <a:solidFill>
                  <a:srgbClr val="FD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正面描写</a:t>
            </a:r>
            <a:r>
              <a:rPr sz="2600" kern="0" spc="80">
                <a:solidFill>
                  <a:srgbClr val="FD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</a:t>
            </a:r>
            <a:r>
              <a:rPr sz="2600" kern="0" spc="410">
                <a:solidFill>
                  <a:srgbClr val="FD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侧面描写</a:t>
            </a:r>
            <a:endParaRPr sz="2600">
              <a:latin typeface="SimHei"/>
              <a:ea typeface="SimHei"/>
              <a:cs typeface="SimHei"/>
            </a:endParaRPr>
          </a:p>
        </p:txBody>
      </p:sp>
      <p:sp>
        <p:nvSpPr>
          <p:cNvPr id="84" name="textbox 84" title=""/>
          <p:cNvSpPr/>
          <p:nvPr/>
        </p:nvSpPr>
        <p:spPr>
          <a:xfrm>
            <a:off x="386479" y="1107175"/>
            <a:ext cx="1653539" cy="463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84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000" b="1" kern="0" spc="1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内容探究</a:t>
            </a:r>
            <a:endParaRPr sz="30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6" name="picture 8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88" name="textbox 88" title=""/>
          <p:cNvSpPr/>
          <p:nvPr/>
        </p:nvSpPr>
        <p:spPr>
          <a:xfrm>
            <a:off x="88887" y="1100968"/>
            <a:ext cx="10375265" cy="5649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68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309879" algn="l" rtl="0" eaLnBrk="0">
              <a:lnSpc>
                <a:spcPct val="97000"/>
              </a:lnSpc>
            </a:pPr>
            <a:r>
              <a:rPr sz="3000" b="1" kern="0" spc="1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内容探究</a:t>
            </a:r>
            <a:endParaRPr sz="3000">
              <a:latin typeface="SimHei"/>
              <a:ea typeface="SimHei"/>
              <a:cs typeface="SimHei"/>
            </a:endParaRPr>
          </a:p>
          <a:p>
            <a:pPr marL="4615179" algn="l" rtl="0" eaLnBrk="0">
              <a:lnSpc>
                <a:spcPct val="86000"/>
              </a:lnSpc>
              <a:spcBef>
                <a:spcPts val="123"/>
              </a:spcBef>
            </a:pPr>
            <a:r>
              <a:rPr sz="3000" b="1" kern="0" spc="-1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取独</a:t>
            </a:r>
            <a:r>
              <a:rPr sz="3000" kern="0" spc="141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000" b="1" kern="0" spc="-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</a:t>
            </a:r>
            <a:r>
              <a:rPr sz="3000" b="1" kern="0" spc="-1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道</a:t>
            </a:r>
            <a:r>
              <a:rPr sz="3000" b="1" kern="0" spc="-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3000" b="1" kern="0" spc="-1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自然的规律</a:t>
            </a:r>
            <a:endParaRPr sz="3000">
              <a:latin typeface="SimSun"/>
              <a:ea typeface="SimSun"/>
              <a:cs typeface="SimSun"/>
            </a:endParaRPr>
          </a:p>
          <a:p>
            <a:pPr marL="1619250" indent="-628650" algn="l" rtl="0" eaLnBrk="0">
              <a:lnSpc>
                <a:spcPct val="97000"/>
              </a:lnSpc>
              <a:spcBef>
                <a:spcPts val="24"/>
              </a:spcBef>
            </a:pPr>
            <a:r>
              <a:rPr sz="3400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庖</a:t>
            </a:r>
            <a:r>
              <a:rPr sz="3400" b="1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丁</a:t>
            </a:r>
            <a:r>
              <a:rPr sz="3400" b="1" kern="0" spc="-9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释</a:t>
            </a:r>
            <a:r>
              <a:rPr sz="3400" b="1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刀对曰：“臣</a:t>
            </a:r>
            <a:r>
              <a:rPr sz="3400" b="1" kern="0" spc="-9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</a:t>
            </a:r>
            <a:r>
              <a:rPr sz="3400" b="1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所好</a:t>
            </a:r>
            <a:r>
              <a:rPr sz="3400" b="1" kern="0" spc="-10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r>
              <a:rPr sz="3400" b="1" kern="0" spc="-10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道</a:t>
            </a:r>
            <a:r>
              <a:rPr sz="3400" b="1" kern="0" spc="-10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</a:t>
            </a:r>
            <a:r>
              <a:rPr sz="3400" kern="0" spc="-77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400" b="1" kern="0" spc="-43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3400" b="1" kern="0" spc="-43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</a:t>
            </a:r>
            <a:r>
              <a:rPr sz="3400" kern="0" spc="-99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400" b="1" kern="0" spc="-43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乎技矣。</a:t>
            </a:r>
            <a:r>
              <a:rPr sz="3400" kern="0" spc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2500" kern="0" spc="7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放下</a:t>
            </a:r>
            <a:r>
              <a:rPr sz="2500" kern="0" spc="3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     </a:t>
            </a:r>
            <a:r>
              <a:rPr sz="2500" kern="0" spc="2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       </a:t>
            </a:r>
            <a:r>
              <a:rPr sz="2500" b="1" kern="0" spc="7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超过</a:t>
            </a:r>
            <a:endParaRPr sz="2500">
              <a:latin typeface="KaiTi"/>
              <a:ea typeface="KaiTi"/>
              <a:cs typeface="KaiTi"/>
            </a:endParaRPr>
          </a:p>
          <a:p>
            <a:pPr marL="374650" algn="l" rtl="0" eaLnBrk="0">
              <a:lnSpc>
                <a:spcPct val="96000"/>
              </a:lnSpc>
              <a:spcBef>
                <a:spcPts val="7"/>
              </a:spcBef>
            </a:pPr>
            <a:r>
              <a:rPr sz="3000" kern="0" spc="3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始臣之解牛之时，</a:t>
            </a:r>
            <a:r>
              <a:rPr sz="3000" b="1" kern="0" spc="3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所见无非牛者；三年之后，未尝见</a:t>
            </a:r>
            <a:endParaRPr sz="3000">
              <a:latin typeface="SimSun"/>
              <a:ea typeface="SimSun"/>
              <a:cs typeface="SimSun"/>
            </a:endParaRPr>
          </a:p>
          <a:p>
            <a:pPr marL="499744" algn="l" rtl="0" eaLnBrk="0">
              <a:lnSpc>
                <a:spcPct val="82000"/>
              </a:lnSpc>
              <a:spcBef>
                <a:spcPts val="880"/>
              </a:spcBef>
            </a:pPr>
            <a:r>
              <a:rPr sz="2500" b="1" kern="0" spc="11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主谓间，取独</a:t>
            </a:r>
            <a:r>
              <a:rPr sz="2500" kern="0" spc="17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</a:t>
            </a:r>
            <a:r>
              <a:rPr sz="2500" b="1" kern="0" spc="11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没有不是(完整的)</a:t>
            </a:r>
            <a:r>
              <a:rPr sz="2500" b="1" kern="0" spc="10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牛的</a:t>
            </a:r>
            <a:endParaRPr sz="2500">
              <a:latin typeface="KaiTi"/>
              <a:ea typeface="KaiTi"/>
              <a:cs typeface="KaiTi"/>
            </a:endParaRPr>
          </a:p>
          <a:p>
            <a:pPr marL="374650" algn="l" rtl="0" eaLnBrk="0">
              <a:lnSpc>
                <a:spcPct val="77000"/>
              </a:lnSpc>
              <a:spcBef>
                <a:spcPts val="38"/>
              </a:spcBef>
            </a:pPr>
            <a:r>
              <a:rPr sz="3400" kern="0" spc="-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全牛</a:t>
            </a:r>
            <a:r>
              <a:rPr sz="3400" b="1" kern="0" spc="-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也。方今之时，臣以神</a:t>
            </a:r>
            <a:r>
              <a:rPr sz="3400" b="1" kern="0" spc="-8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遇</a:t>
            </a:r>
            <a:r>
              <a:rPr sz="3400" b="1" kern="0" spc="-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而不以</a:t>
            </a:r>
            <a:r>
              <a:rPr sz="3400" b="1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目视，</a:t>
            </a:r>
            <a:r>
              <a:rPr sz="3400" b="1" kern="0" spc="-9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官知</a:t>
            </a:r>
            <a:r>
              <a:rPr sz="3400" b="1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止</a:t>
            </a:r>
            <a:r>
              <a:rPr sz="3400" kern="0" spc="-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</a:t>
            </a:r>
            <a:endParaRPr sz="3400">
              <a:latin typeface="SimSun"/>
              <a:ea typeface="SimSun"/>
              <a:cs typeface="SimSun"/>
            </a:endParaRPr>
          </a:p>
          <a:p>
            <a:pPr marL="4628515" algn="l" rtl="0" eaLnBrk="0">
              <a:lnSpc>
                <a:spcPts val="3720"/>
              </a:lnSpc>
            </a:pPr>
            <a:r>
              <a:rPr sz="4600" kern="0" spc="40" baseline="9349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用</a:t>
            </a:r>
            <a:r>
              <a:rPr sz="2900" kern="0" spc="43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3900" b="1" kern="0" spc="40" baseline="13698">
                <a:solidFill>
                  <a:srgbClr val="0061A3">
                    <a:alpha val="100000"/>
                  </a:srgbClr>
                </a:solidFill>
                <a:latin typeface="KaiTi"/>
                <a:ea typeface="KaiTi"/>
                <a:cs typeface="KaiTi"/>
              </a:rPr>
              <a:t>接触</a:t>
            </a:r>
            <a:r>
              <a:rPr sz="2500" kern="0" spc="10">
                <a:solidFill>
                  <a:srgbClr val="0061A3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</a:t>
            </a:r>
            <a:r>
              <a:rPr sz="3900" b="1" kern="0" spc="40" baseline="-13012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依照</a:t>
            </a:r>
            <a:r>
              <a:rPr sz="2500" kern="0" spc="24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4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感觉器官</a:t>
            </a:r>
            <a:endParaRPr sz="2500">
              <a:latin typeface="KaiTi"/>
              <a:ea typeface="KaiTi"/>
              <a:cs typeface="KaiTi"/>
            </a:endParaRPr>
          </a:p>
          <a:p>
            <a:pPr marL="380365" algn="l" rtl="0" eaLnBrk="0">
              <a:lnSpc>
                <a:spcPct val="85000"/>
              </a:lnSpc>
              <a:spcBef>
                <a:spcPts val="36"/>
              </a:spcBef>
            </a:pPr>
            <a:r>
              <a:rPr sz="3400" b="1" kern="0" spc="-1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神欲行。依乎天理，批大部，导大</a:t>
            </a:r>
            <a:r>
              <a:rPr sz="3400" kern="0" spc="124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400" b="1" kern="0" spc="-1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3400" b="1" kern="0" spc="-16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</a:t>
            </a:r>
            <a:r>
              <a:rPr sz="3400" kern="0" spc="-95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400" b="1" kern="0" spc="-1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其固然，</a:t>
            </a:r>
            <a:r>
              <a:rPr sz="3400" kern="0" spc="-16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</a:t>
            </a:r>
            <a:endParaRPr sz="3400">
              <a:latin typeface="SimSun"/>
              <a:ea typeface="SimSun"/>
              <a:cs typeface="SimSun"/>
            </a:endParaRPr>
          </a:p>
          <a:p>
            <a:pPr algn="r" rtl="0" eaLnBrk="0">
              <a:lnSpc>
                <a:spcPct val="83000"/>
              </a:lnSpc>
              <a:spcBef>
                <a:spcPts val="3"/>
              </a:spcBef>
            </a:pPr>
            <a:r>
              <a:rPr sz="2500" b="1" kern="0" spc="2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精神活动牛体的自然结构</a:t>
            </a:r>
            <a:r>
              <a:rPr sz="2500" kern="0" spc="111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2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击</a:t>
            </a:r>
            <a:r>
              <a:rPr sz="2500" kern="0" spc="2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500" b="1" kern="0" spc="2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引导，指引刀进入</a:t>
            </a:r>
            <a:r>
              <a:rPr sz="2500" kern="0" spc="14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</a:t>
            </a:r>
            <a:r>
              <a:rPr sz="3000" b="1" kern="0" spc="-51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“枝”,</a:t>
            </a:r>
            <a:r>
              <a:rPr sz="3000" b="1" kern="0" spc="-50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支</a:t>
            </a:r>
            <a:r>
              <a:rPr sz="3000" b="1" kern="0" spc="-4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脉</a:t>
            </a:r>
            <a:endParaRPr sz="3000">
              <a:latin typeface="KaiTi"/>
              <a:ea typeface="KaiTi"/>
              <a:cs typeface="KaiTi"/>
            </a:endParaRPr>
          </a:p>
          <a:p>
            <a:pPr marL="361315" algn="l" rtl="0" eaLnBrk="0">
              <a:lnSpc>
                <a:spcPct val="90000"/>
              </a:lnSpc>
              <a:spcBef>
                <a:spcPts val="8"/>
              </a:spcBef>
            </a:pPr>
            <a:r>
              <a:rPr sz="3400" b="1" kern="0" spc="-6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经肯繁</a:t>
            </a:r>
            <a:r>
              <a:rPr sz="3400" b="1" kern="0" spc="-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之未尝，而况大</a:t>
            </a:r>
            <a:r>
              <a:rPr sz="3400" b="1" kern="0" spc="-6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輛</a:t>
            </a:r>
            <a:r>
              <a:rPr sz="3400" b="1" kern="0" spc="-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乎!</a:t>
            </a:r>
            <a:endParaRPr sz="340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ts val="3249"/>
              </a:lnSpc>
              <a:spcBef>
                <a:spcPts val="554"/>
              </a:spcBef>
            </a:pPr>
            <a:r>
              <a:rPr sz="2500" kern="0" spc="70">
                <a:solidFill>
                  <a:srgbClr val="FF0008">
                    <a:alpha val="100000"/>
                  </a:srgbClr>
                </a:solidFill>
                <a:latin typeface="KaiTi"/>
                <a:ea typeface="KaiTi"/>
                <a:cs typeface="KaiTi"/>
              </a:rPr>
              <a:t>经</a:t>
            </a:r>
            <a:r>
              <a:rPr sz="2500" b="1" kern="0" spc="7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脉附在骨上的肉</a:t>
            </a:r>
            <a:r>
              <a:rPr sz="2500" kern="0" spc="8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</a:t>
            </a:r>
            <a:r>
              <a:rPr sz="3900" b="1" kern="0" spc="70" baseline="-2859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大骨</a:t>
            </a:r>
            <a:endParaRPr sz="3900" baseline="-2859">
              <a:latin typeface="KaiTi"/>
              <a:ea typeface="KaiTi"/>
              <a:cs typeface="KaiTi"/>
            </a:endParaRPr>
          </a:p>
          <a:p>
            <a:pPr marL="804544" algn="l" rtl="0" eaLnBrk="0">
              <a:lnSpc>
                <a:spcPct val="99000"/>
              </a:lnSpc>
              <a:spcBef>
                <a:spcPts val="24"/>
              </a:spcBef>
            </a:pPr>
            <a:r>
              <a:rPr sz="2500" b="1" kern="0" spc="-7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筋骨结合处</a:t>
            </a:r>
            <a:endParaRPr sz="25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0" name="picture 9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92" name="textbox 92" title=""/>
          <p:cNvSpPr/>
          <p:nvPr/>
        </p:nvSpPr>
        <p:spPr>
          <a:xfrm>
            <a:off x="792480" y="2078008"/>
            <a:ext cx="9257665" cy="3740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250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711200" algn="l" rtl="0" eaLnBrk="0">
              <a:lnSpc>
                <a:spcPct val="109000"/>
              </a:lnSpc>
            </a:pP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庖丁放下刀回答说：“臣下所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注重探究的，是解牛的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规矩，已经超过一般的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技术了。起初我宰牛的时候，眼里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看到的是一只完整的牛；</a:t>
            </a:r>
            <a:r>
              <a:rPr sz="28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几年以后，再未见过完整的牛了。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现在，我凭精神和牛接触，而不用眼睛去看</a:t>
            </a:r>
            <a:r>
              <a:rPr sz="28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，感官停止了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而精神在活动。依照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牛的生理上的天然结构，砍入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牛体筋  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骨相接的缝隙，顺着骨节间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的空处进刀，依照牛体本来的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构造，筋脉经络相连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的地方和筋骨结合的地方，尚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且不曾   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拿刀碰到过，更何况大骨呢!</a:t>
            </a:r>
            <a:endParaRPr sz="28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4" name="picture 9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96" name="textbox 96" title=""/>
          <p:cNvSpPr/>
          <p:nvPr/>
        </p:nvSpPr>
        <p:spPr>
          <a:xfrm>
            <a:off x="1733532" y="4748369"/>
            <a:ext cx="6583044" cy="1721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17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58445" algn="l" rtl="0" eaLnBrk="0">
              <a:lnSpc>
                <a:spcPct val="99000"/>
              </a:lnSpc>
            </a:pPr>
            <a:r>
              <a:rPr sz="2600" b="1" kern="0" spc="18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目有全牛</a:t>
            </a:r>
            <a:r>
              <a:rPr sz="2600" kern="0" spc="-7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—→</a:t>
            </a:r>
            <a:r>
              <a:rPr sz="2600" b="1" kern="0" spc="18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目无全牛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—→</a:t>
            </a:r>
            <a:r>
              <a:rPr sz="2600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600" b="1" kern="0" spc="18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以神欲行</a:t>
            </a:r>
            <a:endParaRPr sz="2600">
              <a:latin typeface="KaiTi"/>
              <a:ea typeface="KaiTi"/>
              <a:cs typeface="KaiTi"/>
            </a:endParaRPr>
          </a:p>
          <a:p>
            <a:pPr marL="1859279" indent="-1847214" algn="l" rtl="0" eaLnBrk="0">
              <a:lnSpc>
                <a:spcPct val="147000"/>
              </a:lnSpc>
              <a:spcBef>
                <a:spcPts val="208"/>
              </a:spcBef>
            </a:pPr>
            <a:r>
              <a:rPr sz="2600" kern="0" spc="3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(不懂规律)</a:t>
            </a:r>
            <a:r>
              <a:rPr sz="2600" kern="0" spc="10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600" kern="0" spc="3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(认识规律</a:t>
            </a:r>
            <a:r>
              <a:rPr sz="2600" kern="0" spc="34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)</a:t>
            </a:r>
            <a:r>
              <a:rPr sz="2600" kern="0" spc="49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600" kern="0" spc="34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(运用规律)</a:t>
            </a:r>
            <a:r>
              <a:rPr sz="2600" kern="0" spc="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100" kern="0" spc="-4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得“道”的过程</a:t>
            </a:r>
            <a:endParaRPr sz="3100">
              <a:latin typeface="KaiTi"/>
              <a:ea typeface="KaiTi"/>
              <a:cs typeface="KaiTi"/>
            </a:endParaRPr>
          </a:p>
        </p:txBody>
      </p:sp>
      <p:sp>
        <p:nvSpPr>
          <p:cNvPr id="98" name="textbox 98" title=""/>
          <p:cNvSpPr/>
          <p:nvPr/>
        </p:nvSpPr>
        <p:spPr>
          <a:xfrm>
            <a:off x="404877" y="2066049"/>
            <a:ext cx="4796154" cy="2279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93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600" b="1" kern="0" spc="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解牛的三个阶段</a:t>
            </a:r>
            <a:endParaRPr sz="260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97000"/>
              </a:lnSpc>
              <a:spcBef>
                <a:spcPts val="1956"/>
              </a:spcBef>
            </a:pPr>
            <a:r>
              <a:rPr sz="26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(1)“始臣之解牛之时</a:t>
            </a:r>
            <a:r>
              <a:rPr sz="26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”—</a:t>
            </a:r>
            <a:r>
              <a:rPr sz="2600" b="1" kern="0" spc="-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—</a:t>
            </a:r>
            <a:endParaRPr sz="2600">
              <a:latin typeface="SimHei"/>
              <a:ea typeface="SimHei"/>
              <a:cs typeface="SimHei"/>
            </a:endParaRPr>
          </a:p>
          <a:p>
            <a:pPr marL="964564" algn="l" rtl="0" eaLnBrk="0">
              <a:lnSpc>
                <a:spcPct val="98000"/>
              </a:lnSpc>
              <a:spcBef>
                <a:spcPts val="1953"/>
              </a:spcBef>
            </a:pPr>
            <a:r>
              <a:rPr sz="2600" b="1" kern="0" spc="-1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(2)“三年之后”</a:t>
            </a: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endParaRPr sz="26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1000"/>
              </a:lnSpc>
            </a:pPr>
            <a:endParaRPr sz="14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6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964564" algn="l" rtl="0" eaLnBrk="0">
              <a:lnSpc>
                <a:spcPct val="96000"/>
              </a:lnSpc>
            </a:pPr>
            <a:r>
              <a:rPr sz="2600" b="1" kern="0" spc="-1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(3)“方今之时”</a:t>
            </a: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endParaRPr sz="2600">
              <a:latin typeface="SimHei"/>
              <a:ea typeface="SimHei"/>
              <a:cs typeface="SimHei"/>
            </a:endParaRPr>
          </a:p>
        </p:txBody>
      </p:sp>
      <p:pic>
        <p:nvPicPr>
          <p:cNvPr id="100" name="picture 10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62165" y="4108442"/>
            <a:ext cx="704801" cy="44469"/>
          </a:xfrm>
          <a:prstGeom prst="rect">
            <a:avLst/>
          </a:prstGeom>
        </p:spPr>
      </p:pic>
      <p:pic>
        <p:nvPicPr>
          <p:cNvPr id="102" name="picture 10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74890" y="3486171"/>
            <a:ext cx="603214" cy="44393"/>
          </a:xfrm>
          <a:prstGeom prst="rect">
            <a:avLst/>
          </a:prstGeom>
        </p:spPr>
      </p:pic>
      <p:sp>
        <p:nvSpPr>
          <p:cNvPr id="104" name="textbox 104" title=""/>
          <p:cNvSpPr/>
          <p:nvPr/>
        </p:nvSpPr>
        <p:spPr>
          <a:xfrm>
            <a:off x="5608341" y="2705023"/>
            <a:ext cx="3336925" cy="1661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1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80975" algn="l" rtl="0" eaLnBrk="0">
              <a:lnSpc>
                <a:spcPct val="86000"/>
              </a:lnSpc>
            </a:pPr>
            <a:r>
              <a:rPr sz="2600" b="1" kern="0" spc="-2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“所见无非全牛也”</a:t>
            </a:r>
            <a:endParaRPr sz="2600">
              <a:latin typeface="SimHei"/>
              <a:ea typeface="SimHei"/>
              <a:cs typeface="SimHei"/>
            </a:endParaRPr>
          </a:p>
          <a:p>
            <a:pPr marL="180975" algn="l" rtl="0" eaLnBrk="0">
              <a:lnSpc>
                <a:spcPts val="4950"/>
              </a:lnSpc>
            </a:pPr>
            <a:r>
              <a:rPr sz="2500" b="1" kern="0" spc="-1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“未尝见全牛也”</a:t>
            </a:r>
            <a:endParaRPr sz="25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80975" algn="l" rtl="0" eaLnBrk="0">
              <a:lnSpc>
                <a:spcPct val="97000"/>
              </a:lnSpc>
              <a:spcBef>
                <a:spcPts val="1"/>
              </a:spcBef>
            </a:pPr>
            <a:r>
              <a:rPr sz="2600" b="1" kern="0" spc="-25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“以神遇而不以目视”</a:t>
            </a:r>
            <a:endParaRPr sz="2600">
              <a:latin typeface="SimHei"/>
              <a:ea typeface="SimHei"/>
              <a:cs typeface="SimHei"/>
            </a:endParaRPr>
          </a:p>
        </p:txBody>
      </p:sp>
      <p:sp>
        <p:nvSpPr>
          <p:cNvPr id="106" name="textbox 106" title=""/>
          <p:cNvSpPr/>
          <p:nvPr/>
        </p:nvSpPr>
        <p:spPr>
          <a:xfrm>
            <a:off x="748701" y="1074251"/>
            <a:ext cx="6584315" cy="483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39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100" b="1" kern="0" spc="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庖丁是经过哪些阶段才达到高境界的?</a:t>
            </a:r>
            <a:endParaRPr sz="31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8" name="picture 10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pic>
        <p:nvPicPr>
          <p:cNvPr id="110" name="picture 11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10379" y="2476531"/>
            <a:ext cx="2393931" cy="1435050"/>
          </a:xfrm>
          <a:prstGeom prst="rect">
            <a:avLst/>
          </a:prstGeom>
        </p:spPr>
      </p:pic>
      <p:pic>
        <p:nvPicPr>
          <p:cNvPr id="112" name="picture 11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27157" y="2374886"/>
            <a:ext cx="1803441" cy="1581165"/>
          </a:xfrm>
          <a:prstGeom prst="rect">
            <a:avLst/>
          </a:prstGeom>
        </p:spPr>
      </p:pic>
      <p:pic>
        <p:nvPicPr>
          <p:cNvPr id="114" name="picture 11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51301" y="2527277"/>
            <a:ext cx="2095478" cy="1314498"/>
          </a:xfrm>
          <a:prstGeom prst="rect">
            <a:avLst/>
          </a:prstGeom>
        </p:spPr>
      </p:pic>
      <p:grpSp>
        <p:nvGrpSpPr>
          <p:cNvPr id="4" name="group 4" title=""/>
          <p:cNvGrpSpPr/>
          <p:nvPr/>
        </p:nvGrpSpPr>
        <p:grpSpPr>
          <a:xfrm rot="21600000">
            <a:off x="1409710" y="4337067"/>
            <a:ext cx="1390676" cy="787368"/>
            <a:chExt cx="1390676" cy="787368"/>
          </a:xfrm>
        </p:grpSpPr>
        <p:pic>
          <p:nvPicPr>
            <p:cNvPr id="116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90676" cy="787368"/>
            </a:xfrm>
            <a:prstGeom prst="rect">
              <a:avLst/>
            </a:prstGeom>
          </p:spPr>
        </p:pic>
        <p:sp>
          <p:nvSpPr>
            <p:cNvPr id="118" name="textbox 118"/>
            <p:cNvSpPr/>
            <p:nvPr/>
          </p:nvSpPr>
          <p:spPr>
            <a:xfrm>
              <a:off x="-12700" y="-12700"/>
              <a:ext cx="1416685" cy="844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>
                <a:latin typeface="Arial"/>
                <a:ea typeface="Arial"/>
                <a:cs typeface="Arial"/>
              </a:endParaRPr>
            </a:p>
            <a:p>
              <a:pPr marL="132714" indent="114300" algn="l" rtl="0" eaLnBrk="0">
                <a:lnSpc>
                  <a:spcPct val="98000"/>
                </a:lnSpc>
                <a:spcBef>
                  <a:spcPts val="2"/>
                </a:spcBef>
              </a:pPr>
              <a:r>
                <a:rPr sz="1900" kern="0" spc="-11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目有全牛</a:t>
              </a:r>
              <a:r>
                <a:rPr sz="1900" kern="0" spc="-1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   </a:t>
              </a:r>
              <a:r>
                <a:rPr sz="2100" kern="0" spc="-16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(不懂规律)</a:t>
              </a:r>
              <a:endParaRPr sz="2100">
                <a:latin typeface="KaiTi"/>
                <a:ea typeface="KaiTi"/>
                <a:cs typeface="KaiTi"/>
              </a:endParaRPr>
            </a:p>
          </p:txBody>
        </p:sp>
      </p:grpSp>
      <p:grpSp>
        <p:nvGrpSpPr>
          <p:cNvPr id="6" name="group 6" title=""/>
          <p:cNvGrpSpPr/>
          <p:nvPr/>
        </p:nvGrpSpPr>
        <p:grpSpPr>
          <a:xfrm rot="21600000">
            <a:off x="4641898" y="4337067"/>
            <a:ext cx="1390569" cy="781015"/>
            <a:chExt cx="1390569" cy="781015"/>
          </a:xfrm>
        </p:grpSpPr>
        <p:pic>
          <p:nvPicPr>
            <p:cNvPr id="120" name="picture 1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90569" cy="781015"/>
            </a:xfrm>
            <a:prstGeom prst="rect">
              <a:avLst/>
            </a:prstGeom>
          </p:spPr>
        </p:pic>
        <p:sp>
          <p:nvSpPr>
            <p:cNvPr id="122" name="textbox 122"/>
            <p:cNvSpPr/>
            <p:nvPr/>
          </p:nvSpPr>
          <p:spPr>
            <a:xfrm>
              <a:off x="-12700" y="-12700"/>
              <a:ext cx="1416050" cy="8382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>
                <a:latin typeface="Arial"/>
                <a:ea typeface="Arial"/>
                <a:cs typeface="Arial"/>
              </a:endParaRPr>
            </a:p>
            <a:p>
              <a:pPr marL="132714" indent="114300" algn="l" rtl="0" eaLnBrk="0">
                <a:lnSpc>
                  <a:spcPct val="97000"/>
                </a:lnSpc>
                <a:spcBef>
                  <a:spcPts val="2"/>
                </a:spcBef>
              </a:pPr>
              <a:r>
                <a:rPr sz="1900" kern="0" spc="-14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目无全牛</a:t>
              </a:r>
              <a:r>
                <a:rPr sz="1900" kern="0" spc="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   </a:t>
              </a:r>
              <a:r>
                <a:rPr sz="2100" kern="0" spc="-15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(懂得规律)</a:t>
              </a:r>
              <a:endParaRPr sz="2100">
                <a:latin typeface="KaiTi"/>
                <a:ea typeface="KaiTi"/>
                <a:cs typeface="KaiTi"/>
              </a:endParaRPr>
            </a:p>
          </p:txBody>
        </p:sp>
      </p:grpSp>
      <p:grpSp>
        <p:nvGrpSpPr>
          <p:cNvPr id="8" name="group 8" title=""/>
          <p:cNvGrpSpPr/>
          <p:nvPr/>
        </p:nvGrpSpPr>
        <p:grpSpPr>
          <a:xfrm rot="21600000">
            <a:off x="7759666" y="4330714"/>
            <a:ext cx="1327157" cy="793721"/>
            <a:chExt cx="1327157" cy="793721"/>
          </a:xfrm>
        </p:grpSpPr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27157" cy="793721"/>
            </a:xfrm>
            <a:prstGeom prst="rect">
              <a:avLst/>
            </a:prstGeom>
          </p:spPr>
        </p:pic>
        <p:sp>
          <p:nvSpPr>
            <p:cNvPr id="126" name="textbox 126"/>
            <p:cNvSpPr/>
            <p:nvPr/>
          </p:nvSpPr>
          <p:spPr>
            <a:xfrm>
              <a:off x="-12700" y="-12700"/>
              <a:ext cx="1353185" cy="8496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1000">
                <a:latin typeface="Arial"/>
                <a:ea typeface="Arial"/>
                <a:cs typeface="Arial"/>
              </a:endParaRPr>
            </a:p>
            <a:p>
              <a:pPr marL="101600" indent="62864" algn="l" rtl="0" eaLnBrk="0">
                <a:lnSpc>
                  <a:spcPct val="94000"/>
                </a:lnSpc>
                <a:spcBef>
                  <a:spcPts val="6"/>
                </a:spcBef>
              </a:pPr>
              <a:r>
                <a:rPr sz="2000" kern="0" spc="-18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游刃有余</a:t>
              </a:r>
              <a:r>
                <a:rPr sz="2000" kern="0" spc="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   </a:t>
              </a:r>
              <a:r>
                <a:rPr sz="2000" kern="0" spc="-8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(运用规律)</a:t>
              </a:r>
              <a:endParaRPr sz="2000">
                <a:latin typeface="KaiTi"/>
                <a:ea typeface="KaiTi"/>
                <a:cs typeface="KaiTi"/>
              </a:endParaRP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8" name="picture 12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3386" y="1365245"/>
            <a:ext cx="9753664" cy="4108442"/>
          </a:xfrm>
          <a:prstGeom prst="rect">
            <a:avLst/>
          </a:prstGeom>
        </p:spPr>
      </p:pic>
      <p:sp>
        <p:nvSpPr>
          <p:cNvPr id="130" name="textbox 130" title=""/>
          <p:cNvSpPr/>
          <p:nvPr/>
        </p:nvSpPr>
        <p:spPr>
          <a:xfrm>
            <a:off x="5484429" y="2643914"/>
            <a:ext cx="4417059" cy="270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6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400" b="1" kern="0" spc="20">
                <a:solidFill>
                  <a:srgbClr val="58001A">
                    <a:alpha val="100000"/>
                  </a:srgbClr>
                </a:solidFill>
                <a:latin typeface="KaiTi"/>
                <a:ea typeface="KaiTi"/>
                <a:cs typeface="KaiTi"/>
              </a:rPr>
              <a:t>摒弃杂念，用心感知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4000"/>
              </a:lnSpc>
            </a:pPr>
            <a:endParaRPr sz="13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45000"/>
              </a:lnSpc>
              <a:spcBef>
                <a:spcPts val="7"/>
              </a:spcBef>
            </a:pP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把一件事情做好，做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到极致，不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能光靠眼睛、手脚，更重要的</a:t>
            </a:r>
            <a:r>
              <a:rPr sz="2400" b="1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是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靠智慧，靠理性的思考，</a:t>
            </a:r>
            <a:r>
              <a:rPr sz="2400" b="1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靠用心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地感知。</a:t>
            </a:r>
            <a:endParaRPr sz="2400">
              <a:latin typeface="KaiTi"/>
              <a:ea typeface="KaiTi"/>
              <a:cs typeface="KaiTi"/>
            </a:endParaRPr>
          </a:p>
        </p:txBody>
      </p:sp>
      <p:sp>
        <p:nvSpPr>
          <p:cNvPr id="132" name="textbox 132" title=""/>
          <p:cNvSpPr/>
          <p:nvPr/>
        </p:nvSpPr>
        <p:spPr>
          <a:xfrm>
            <a:off x="722609" y="2693845"/>
            <a:ext cx="3590290" cy="2371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74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</a:pPr>
            <a:r>
              <a:rPr sz="2900" b="1" kern="0" spc="-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“三年之后，</a:t>
            </a:r>
            <a:r>
              <a:rPr sz="2900" b="1" kern="0" spc="-2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未尝见</a:t>
            </a:r>
            <a:r>
              <a:rPr sz="2900" b="1" kern="0" spc="-1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全</a:t>
            </a:r>
            <a:endParaRPr sz="2900">
              <a:latin typeface="KaiTi"/>
              <a:ea typeface="KaiTi"/>
              <a:cs typeface="KaiTi"/>
            </a:endParaRPr>
          </a:p>
          <a:p>
            <a:pPr marL="18415" algn="l" rtl="0" eaLnBrk="0">
              <a:lnSpc>
                <a:spcPct val="147000"/>
              </a:lnSpc>
              <a:spcBef>
                <a:spcPts val="103"/>
              </a:spcBef>
            </a:pPr>
            <a:r>
              <a:rPr sz="29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牛也。方今之时，臣</a:t>
            </a:r>
            <a:r>
              <a:rPr sz="2900" b="1" kern="0" spc="-140">
                <a:solidFill>
                  <a:srgbClr val="65000A">
                    <a:alpha val="100000"/>
                  </a:srgbClr>
                </a:solidFill>
                <a:latin typeface="KaiTi"/>
                <a:ea typeface="KaiTi"/>
                <a:cs typeface="KaiTi"/>
              </a:rPr>
              <a:t>以</a:t>
            </a:r>
            <a:r>
              <a:rPr sz="2900" kern="0" spc="-10">
                <a:solidFill>
                  <a:srgbClr val="65000A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900" b="1" kern="0" spc="-130">
                <a:solidFill>
                  <a:srgbClr val="65000A">
                    <a:alpha val="100000"/>
                  </a:srgbClr>
                </a:solidFill>
                <a:latin typeface="KaiTi"/>
                <a:ea typeface="KaiTi"/>
                <a:cs typeface="KaiTi"/>
              </a:rPr>
              <a:t>神遇而不以目视，官知</a:t>
            </a:r>
            <a:r>
              <a:rPr sz="2900" kern="0" spc="70">
                <a:solidFill>
                  <a:srgbClr val="65000A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900" b="1" kern="0" spc="-70">
                <a:solidFill>
                  <a:srgbClr val="65000A">
                    <a:alpha val="100000"/>
                  </a:srgbClr>
                </a:solidFill>
                <a:latin typeface="KaiTi"/>
                <a:ea typeface="KaiTi"/>
                <a:cs typeface="KaiTi"/>
              </a:rPr>
              <a:t>止而神欲行。</a:t>
            </a:r>
            <a:r>
              <a:rPr sz="2900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”</a:t>
            </a:r>
            <a:endParaRPr sz="2900">
              <a:latin typeface="KaiTi"/>
              <a:ea typeface="KaiTi"/>
              <a:cs typeface="KaiTi"/>
            </a:endParaRPr>
          </a:p>
        </p:txBody>
      </p:sp>
      <p:sp>
        <p:nvSpPr>
          <p:cNvPr id="134" name="textbox 134" title=""/>
          <p:cNvSpPr/>
          <p:nvPr/>
        </p:nvSpPr>
        <p:spPr>
          <a:xfrm>
            <a:off x="1968466" y="1574597"/>
            <a:ext cx="1784350" cy="530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95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4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具体内涵</a:t>
            </a:r>
            <a:endParaRPr sz="34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6" name="picture 13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38" name="textbox 138" title=""/>
          <p:cNvSpPr/>
          <p:nvPr/>
        </p:nvSpPr>
        <p:spPr>
          <a:xfrm>
            <a:off x="387004" y="1063734"/>
            <a:ext cx="9935844" cy="4826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8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300" b="1" kern="0" spc="-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内容探究</a:t>
            </a:r>
            <a:endParaRPr sz="33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458594" algn="l" rtl="0" eaLnBrk="0">
              <a:lnSpc>
                <a:spcPts val="3801"/>
              </a:lnSpc>
              <a:spcBef>
                <a:spcPts val="745"/>
              </a:spcBef>
            </a:pPr>
            <a:r>
              <a:rPr sz="3800" b="1" kern="0" spc="0" baseline="-20396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每年</a:t>
            </a:r>
            <a:r>
              <a:rPr sz="2400" kern="0" spc="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                  </a:t>
            </a:r>
            <a:r>
              <a:rPr sz="3800" b="1" kern="0" spc="0" baseline="15242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断，用刀砍断骨头</a:t>
            </a:r>
            <a:endParaRPr sz="3800" baseline="15242">
              <a:latin typeface="KaiTi"/>
              <a:ea typeface="KaiTi"/>
              <a:cs typeface="KaiTi"/>
            </a:endParaRPr>
          </a:p>
          <a:p>
            <a:pPr marL="901700" algn="l" rtl="0" eaLnBrk="0">
              <a:lnSpc>
                <a:spcPct val="92000"/>
              </a:lnSpc>
              <a:spcBef>
                <a:spcPts val="13"/>
              </a:spcBef>
            </a:pPr>
            <a:r>
              <a:rPr sz="33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良庖岁更刀，割也；</a:t>
            </a:r>
            <a:r>
              <a:rPr sz="33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族庖月更刀，折也。今臣之</a:t>
            </a:r>
            <a:endParaRPr sz="3300">
              <a:latin typeface="KaiTi"/>
              <a:ea typeface="KaiTi"/>
              <a:cs typeface="KaiTi"/>
            </a:endParaRPr>
          </a:p>
          <a:p>
            <a:pPr marL="2055495" algn="l" rtl="0" eaLnBrk="0">
              <a:lnSpc>
                <a:spcPct val="82000"/>
              </a:lnSpc>
              <a:spcBef>
                <a:spcPts val="455"/>
              </a:spcBef>
            </a:pPr>
            <a:r>
              <a:rPr sz="2500" b="1" kern="0" spc="1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更换</a:t>
            </a:r>
            <a:r>
              <a:rPr sz="2500" kern="0" spc="1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500" b="1" kern="0" spc="1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割肉一</a:t>
            </a:r>
            <a:r>
              <a:rPr sz="2500" b="1" kern="0" spc="14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般的厨师。族，众</a:t>
            </a:r>
            <a:endParaRPr sz="2500">
              <a:latin typeface="KaiTi"/>
              <a:ea typeface="KaiTi"/>
              <a:cs typeface="KaiTi"/>
            </a:endParaRPr>
          </a:p>
          <a:p>
            <a:pPr marL="247650" algn="l" rtl="0" eaLnBrk="0">
              <a:lnSpc>
                <a:spcPct val="93000"/>
              </a:lnSpc>
              <a:spcBef>
                <a:spcPts val="3"/>
              </a:spcBef>
            </a:pPr>
            <a:r>
              <a:rPr sz="33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刀十九年矣，所解数干牛矣，而刀刃若新发于</a:t>
            </a:r>
            <a:r>
              <a:rPr sz="3300" b="1" kern="0" spc="-20">
                <a:solidFill>
                  <a:srgbClr val="0000FC">
                    <a:alpha val="100000"/>
                  </a:srgbClr>
                </a:solidFill>
                <a:latin typeface="KaiTi"/>
                <a:ea typeface="KaiTi"/>
                <a:cs typeface="KaiTi"/>
              </a:rPr>
              <a:t>硎</a:t>
            </a:r>
            <a:r>
              <a:rPr sz="33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。彼</a:t>
            </a:r>
            <a:endParaRPr sz="3300">
              <a:latin typeface="KaiTi"/>
              <a:ea typeface="KaiTi"/>
              <a:cs typeface="KaiTi"/>
            </a:endParaRPr>
          </a:p>
          <a:p>
            <a:pPr marL="8438515" algn="l" rtl="0" eaLnBrk="0">
              <a:lnSpc>
                <a:spcPct val="88000"/>
              </a:lnSpc>
              <a:spcBef>
                <a:spcPts val="336"/>
              </a:spcBef>
            </a:pPr>
            <a:r>
              <a:rPr sz="2600" b="1" i="1" kern="0" spc="-50">
                <a:solidFill>
                  <a:srgbClr val="FE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磨刀石</a:t>
            </a:r>
            <a:endParaRPr sz="2600">
              <a:latin typeface="KaiTi"/>
              <a:ea typeface="KaiTi"/>
              <a:cs typeface="KaiTi"/>
            </a:endParaRPr>
          </a:p>
          <a:p>
            <a:pPr algn="r" rtl="0" eaLnBrk="0">
              <a:lnSpc>
                <a:spcPct val="96000"/>
              </a:lnSpc>
            </a:pPr>
            <a:r>
              <a:rPr sz="33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节</a:t>
            </a:r>
            <a:r>
              <a:rPr sz="33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者有</a:t>
            </a:r>
            <a:r>
              <a:rPr sz="3300" b="1" kern="0" spc="-30">
                <a:solidFill>
                  <a:srgbClr val="0000FC">
                    <a:alpha val="100000"/>
                  </a:srgbClr>
                </a:solidFill>
                <a:latin typeface="KaiTi"/>
                <a:ea typeface="KaiTi"/>
                <a:cs typeface="KaiTi"/>
              </a:rPr>
              <a:t>间</a:t>
            </a:r>
            <a:r>
              <a:rPr sz="3300" kern="0" spc="-930">
                <a:solidFill>
                  <a:srgbClr val="0000FC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3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，而刀刃者无厚；以无厚入有间，</a:t>
            </a:r>
            <a:r>
              <a:rPr sz="3300" b="1" kern="0" spc="-30">
                <a:solidFill>
                  <a:srgbClr val="0000FC">
                    <a:alpha val="100000"/>
                  </a:srgbClr>
                </a:solidFill>
                <a:latin typeface="KaiTi"/>
                <a:ea typeface="KaiTi"/>
                <a:cs typeface="KaiTi"/>
              </a:rPr>
              <a:t>恢恢</a:t>
            </a:r>
            <a:r>
              <a:rPr sz="3300" kern="0" spc="-40">
                <a:solidFill>
                  <a:srgbClr val="0000FC">
                    <a:alpha val="100000"/>
                  </a:srgbClr>
                </a:solidFill>
                <a:latin typeface="KaiTi"/>
                <a:ea typeface="KaiTi"/>
                <a:cs typeface="KaiTi"/>
              </a:rPr>
              <a:t>乎</a:t>
            </a:r>
            <a:r>
              <a:rPr sz="3300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其</a:t>
            </a:r>
            <a:endParaRPr sz="3300">
              <a:latin typeface="KaiTi"/>
              <a:ea typeface="KaiTi"/>
              <a:cs typeface="KaiTi"/>
            </a:endParaRPr>
          </a:p>
          <a:p>
            <a:pPr marL="1172844" algn="l" rtl="0" eaLnBrk="0">
              <a:lnSpc>
                <a:spcPct val="96000"/>
              </a:lnSpc>
              <a:spcBef>
                <a:spcPts val="13"/>
              </a:spcBef>
            </a:pPr>
            <a:r>
              <a:rPr sz="2500" b="1" kern="0" spc="-6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空隙</a:t>
            </a:r>
            <a:r>
              <a:rPr sz="2500" kern="0" spc="3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                                 </a:t>
            </a:r>
            <a:r>
              <a:rPr sz="2500" kern="0" spc="2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6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宽绰的样子</a:t>
            </a:r>
            <a:endParaRPr sz="2500">
              <a:latin typeface="KaiTi"/>
              <a:ea typeface="KaiTi"/>
              <a:cs typeface="KaiTi"/>
            </a:endParaRPr>
          </a:p>
          <a:p>
            <a:pPr marL="247650" algn="l" rtl="0" eaLnBrk="0">
              <a:lnSpc>
                <a:spcPct val="98000"/>
              </a:lnSpc>
              <a:spcBef>
                <a:spcPts val="126"/>
              </a:spcBef>
            </a:pPr>
            <a:r>
              <a:rPr sz="33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余</a:t>
            </a:r>
            <a:r>
              <a:rPr sz="3300" b="1" kern="0" spc="90">
                <a:solidFill>
                  <a:srgbClr val="0000FB">
                    <a:alpha val="100000"/>
                  </a:srgbClr>
                </a:solidFill>
                <a:latin typeface="KaiTi"/>
                <a:ea typeface="KaiTi"/>
                <a:cs typeface="KaiTi"/>
              </a:rPr>
              <a:t>游</a:t>
            </a:r>
            <a:r>
              <a:rPr sz="33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刃有余地矣!是以</a:t>
            </a:r>
            <a:r>
              <a:rPr sz="3300" b="1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十九年而刀刃若新发于硼。</a:t>
            </a:r>
            <a:endParaRPr sz="33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13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245745" algn="l" rtl="0" eaLnBrk="0">
              <a:lnSpc>
                <a:spcPct val="99000"/>
              </a:lnSpc>
            </a:pPr>
            <a:r>
              <a:rPr sz="2500" b="1" kern="0" spc="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运转</a:t>
            </a:r>
            <a:endParaRPr sz="2500">
              <a:latin typeface="KaiTi"/>
              <a:ea typeface="KaiTi"/>
              <a:cs typeface="KaiTi"/>
            </a:endParaRPr>
          </a:p>
        </p:txBody>
      </p:sp>
      <p:pic>
        <p:nvPicPr>
          <p:cNvPr id="140" name="picture 14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34375" y="2959402"/>
            <a:ext cx="342937" cy="903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2" name="picture 14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1218" y="1181090"/>
            <a:ext cx="8597920" cy="4419578"/>
          </a:xfrm>
          <a:prstGeom prst="rect">
            <a:avLst/>
          </a:prstGeom>
        </p:spPr>
      </p:pic>
      <p:sp>
        <p:nvSpPr>
          <p:cNvPr id="144" name="textbox 144" title=""/>
          <p:cNvSpPr/>
          <p:nvPr/>
        </p:nvSpPr>
        <p:spPr>
          <a:xfrm>
            <a:off x="6240219" y="2751591"/>
            <a:ext cx="2890520" cy="268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80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500" b="1" kern="0" spc="-10">
                <a:solidFill>
                  <a:srgbClr val="65001E">
                    <a:alpha val="100000"/>
                  </a:srgbClr>
                </a:solidFill>
                <a:latin typeface="KaiTi"/>
                <a:ea typeface="KaiTi"/>
                <a:cs typeface="KaiTi"/>
              </a:rPr>
              <a:t>顺其自然，避实就虚</a:t>
            </a:r>
            <a:endParaRPr sz="25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146000"/>
              </a:lnSpc>
              <a:spcBef>
                <a:spcPts val="539"/>
              </a:spcBef>
            </a:pPr>
            <a:r>
              <a:rPr sz="25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在大的缝隙处击入，</a:t>
            </a:r>
            <a:r>
              <a:rPr sz="25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顺着空隙下刀，还要</a:t>
            </a:r>
            <a:r>
              <a:rPr sz="2500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躲避脉络相连和筋骨</a:t>
            </a:r>
            <a:r>
              <a:rPr sz="25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相结合的地方。</a:t>
            </a:r>
            <a:endParaRPr sz="2500">
              <a:latin typeface="KaiTi"/>
              <a:ea typeface="KaiTi"/>
              <a:cs typeface="KaiTi"/>
            </a:endParaRPr>
          </a:p>
        </p:txBody>
      </p:sp>
      <p:sp>
        <p:nvSpPr>
          <p:cNvPr id="146" name="textbox 146" title=""/>
          <p:cNvSpPr/>
          <p:nvPr/>
        </p:nvSpPr>
        <p:spPr>
          <a:xfrm>
            <a:off x="807917" y="3126255"/>
            <a:ext cx="3980815" cy="1854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62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74625" algn="l" rtl="0" eaLnBrk="0">
              <a:lnSpc>
                <a:spcPct val="95000"/>
              </a:lnSpc>
            </a:pPr>
            <a:r>
              <a:rPr sz="25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</a:t>
            </a:r>
            <a:r>
              <a:rPr sz="2500" b="1" kern="0" spc="-16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依乎天理</a:t>
            </a:r>
            <a:r>
              <a:rPr sz="25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，批大邵，导</a:t>
            </a:r>
            <a:endParaRPr sz="2500">
              <a:latin typeface="KaiTi"/>
              <a:ea typeface="KaiTi"/>
              <a:cs typeface="KaiTi"/>
            </a:endParaRPr>
          </a:p>
          <a:p>
            <a:pPr marL="91439" algn="l" rtl="0" eaLnBrk="0">
              <a:lnSpc>
                <a:spcPct val="95000"/>
              </a:lnSpc>
            </a:pPr>
            <a:r>
              <a:rPr sz="2500" b="1" kern="0" spc="-2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大</a:t>
            </a:r>
            <a:r>
              <a:rPr sz="2500" kern="0" spc="-4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2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款</a:t>
            </a:r>
            <a:r>
              <a:rPr sz="2500" kern="0" spc="-6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2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500" b="1" kern="0" spc="-21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因其固然</a:t>
            </a:r>
            <a:r>
              <a:rPr sz="2500" b="1" kern="0" spc="-2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，技经肯</a:t>
            </a:r>
            <a:endParaRPr sz="2500">
              <a:latin typeface="KaiTi"/>
              <a:ea typeface="KaiTi"/>
              <a:cs typeface="KaiTi"/>
            </a:endParaRPr>
          </a:p>
          <a:p>
            <a:pPr marL="179704" indent="-120014" algn="l" rtl="0" eaLnBrk="0">
              <a:lnSpc>
                <a:spcPct val="95000"/>
              </a:lnSpc>
              <a:spcBef>
                <a:spcPts val="51"/>
              </a:spcBef>
            </a:pPr>
            <a:r>
              <a:rPr sz="25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繁之未尝，而况大瓢乎</a:t>
            </a:r>
            <a:r>
              <a:rPr sz="25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!”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“以无厚入有间，恢恢乎</a:t>
            </a:r>
            <a:endParaRPr sz="2500">
              <a:latin typeface="KaiTi"/>
              <a:ea typeface="KaiTi"/>
              <a:cs typeface="KaiTi"/>
            </a:endParaRPr>
          </a:p>
          <a:p>
            <a:pPr marL="66039" algn="l" rtl="0" eaLnBrk="0">
              <a:lnSpc>
                <a:spcPct val="98000"/>
              </a:lnSpc>
              <a:spcBef>
                <a:spcPts val="15"/>
              </a:spcBef>
            </a:pPr>
            <a:r>
              <a:rPr sz="25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其余</a:t>
            </a:r>
            <a:r>
              <a:rPr sz="2500" b="1" kern="0" spc="6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游刃有余地</a:t>
            </a:r>
            <a:r>
              <a:rPr sz="25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矣!”</a:t>
            </a:r>
            <a:endParaRPr sz="2500">
              <a:latin typeface="KaiTi"/>
              <a:ea typeface="KaiTi"/>
              <a:cs typeface="KaiTi"/>
            </a:endParaRPr>
          </a:p>
        </p:txBody>
      </p:sp>
      <p:sp>
        <p:nvSpPr>
          <p:cNvPr id="148" name="textbox 148" title=""/>
          <p:cNvSpPr/>
          <p:nvPr/>
        </p:nvSpPr>
        <p:spPr>
          <a:xfrm>
            <a:off x="2451059" y="1476279"/>
            <a:ext cx="1417955" cy="403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7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500" kern="0" spc="2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具体内涵</a:t>
            </a:r>
            <a:endParaRPr sz="25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8" name="textbox 8" title=""/>
          <p:cNvSpPr/>
          <p:nvPr/>
        </p:nvSpPr>
        <p:spPr>
          <a:xfrm>
            <a:off x="233099" y="1342040"/>
            <a:ext cx="10043794" cy="4387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8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47065" algn="l" rtl="0" eaLnBrk="0">
              <a:lnSpc>
                <a:spcPct val="97000"/>
              </a:lnSpc>
            </a:pPr>
            <a:r>
              <a:rPr sz="24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儒家是粮店，道家是</a:t>
            </a:r>
            <a:r>
              <a:rPr sz="2400" b="1" kern="0" spc="-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药店。</a:t>
            </a:r>
            <a:endParaRPr sz="2400">
              <a:latin typeface="KaiTi"/>
              <a:ea typeface="KaiTi"/>
              <a:cs typeface="KaiTi"/>
            </a:endParaRPr>
          </a:p>
          <a:p>
            <a:pPr marL="8108315" algn="l" rtl="0" eaLnBrk="0">
              <a:lnSpc>
                <a:spcPct val="99000"/>
              </a:lnSpc>
              <a:spcBef>
                <a:spcPts val="734"/>
              </a:spcBef>
            </a:pPr>
            <a:r>
              <a:rPr sz="24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——南怀瑾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2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647065" algn="l" rtl="0" eaLnBrk="0">
              <a:lnSpc>
                <a:spcPct val="97000"/>
              </a:lnSpc>
              <a:spcBef>
                <a:spcPts val="724"/>
              </a:spcBef>
            </a:pPr>
            <a:r>
              <a:rPr sz="24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庄子是一棵孤独的树，是一棵孤独地在深夜看守心灵月亮的树。</a:t>
            </a:r>
            <a:endParaRPr sz="2400">
              <a:latin typeface="KaiTi"/>
              <a:ea typeface="KaiTi"/>
              <a:cs typeface="KaiTi"/>
            </a:endParaRPr>
          </a:p>
          <a:p>
            <a:pPr marL="8108950" algn="l" rtl="0" eaLnBrk="0">
              <a:lnSpc>
                <a:spcPts val="3151"/>
              </a:lnSpc>
              <a:spcBef>
                <a:spcPts val="591"/>
              </a:spcBef>
            </a:pPr>
            <a:r>
              <a:rPr sz="2600" b="1" kern="0" spc="-1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——鲍鹏山</a:t>
            </a:r>
            <a:endParaRPr sz="26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indent="634365" algn="l" rtl="0" eaLnBrk="0">
              <a:lnSpc>
                <a:spcPct val="103000"/>
              </a:lnSpc>
              <a:spcBef>
                <a:spcPts val="729"/>
              </a:spcBef>
            </a:pPr>
            <a:r>
              <a:rPr sz="2400" b="1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面对春秋战国的纷乱社会，孔孟以“仁政理想”,主张“</a:t>
            </a:r>
            <a:r>
              <a:rPr sz="2400" b="1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养</a:t>
            </a:r>
            <a:r>
              <a:rPr sz="2400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民”“教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民 ”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,希望重建一个黎民</a:t>
            </a:r>
            <a:r>
              <a:rPr sz="2400" b="1" kern="0" spc="50">
                <a:solidFill>
                  <a:srgbClr val="F7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不饥不寒、明孝悌、知礼义的理想社会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。儒家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更 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像粮店，帮助人们</a:t>
            </a:r>
            <a:r>
              <a:rPr sz="2400" b="1" kern="0" spc="40">
                <a:solidFill>
                  <a:srgbClr val="F7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解决温饱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等实际问题。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4000"/>
              </a:lnSpc>
            </a:pPr>
            <a:endParaRPr sz="9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28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4765" indent="622300" algn="l" rtl="0" eaLnBrk="0">
              <a:lnSpc>
                <a:spcPct val="101000"/>
              </a:lnSpc>
            </a:pP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道家所关心的，是人</a:t>
            </a:r>
            <a:r>
              <a:rPr sz="2400" b="1" kern="0" spc="50">
                <a:solidFill>
                  <a:srgbClr val="FB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处于乱世之下如何立身处世、自我保全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的问题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所以道家更像药店，帮助人们</a:t>
            </a:r>
            <a:r>
              <a:rPr sz="2400" b="1" kern="0" spc="50">
                <a:solidFill>
                  <a:srgbClr val="FB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解决精神困扰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，帮助人们守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护心灵</a:t>
            </a: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净土。</a:t>
            </a:r>
            <a:endParaRPr sz="24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0" name="picture 15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3599" y="2717785"/>
            <a:ext cx="8585196" cy="2920999"/>
          </a:xfrm>
          <a:prstGeom prst="rect">
            <a:avLst/>
          </a:prstGeom>
        </p:spPr>
      </p:pic>
      <p:sp>
        <p:nvSpPr>
          <p:cNvPr id="152" name="textbox 152" title=""/>
          <p:cNvSpPr/>
          <p:nvPr/>
        </p:nvSpPr>
        <p:spPr>
          <a:xfrm>
            <a:off x="5803867" y="2933998"/>
            <a:ext cx="3708400" cy="2376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6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400" kern="0" spc="-130">
                <a:solidFill>
                  <a:srgbClr val="6E2B41">
                    <a:alpha val="100000"/>
                  </a:srgbClr>
                </a:solidFill>
                <a:latin typeface="KaiTi"/>
                <a:ea typeface="KaiTi"/>
                <a:cs typeface="KaiTi"/>
              </a:rPr>
              <a:t>反复实践，方有真知</a:t>
            </a:r>
            <a:endParaRPr sz="24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95000"/>
              </a:lnSpc>
              <a:spcBef>
                <a:spcPts val="1414"/>
              </a:spcBef>
            </a:pPr>
            <a:r>
              <a:rPr sz="2200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只有通过长期的解牛实践，</a:t>
            </a:r>
            <a:endParaRPr sz="22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142000"/>
              </a:lnSpc>
              <a:spcBef>
                <a:spcPts val="605"/>
              </a:spcBef>
            </a:pPr>
            <a:r>
              <a:rPr sz="2200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才能获得解牛之“道”。规</a:t>
            </a:r>
            <a:r>
              <a:rPr sz="22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200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律的洞悉、掌握和娴熟的运</a:t>
            </a:r>
            <a:r>
              <a:rPr sz="22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200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用，全在于长期专注的实践。</a:t>
            </a:r>
            <a:endParaRPr sz="2200">
              <a:latin typeface="KaiTi"/>
              <a:ea typeface="KaiTi"/>
              <a:cs typeface="KaiTi"/>
            </a:endParaRPr>
          </a:p>
        </p:txBody>
      </p:sp>
      <p:sp>
        <p:nvSpPr>
          <p:cNvPr id="154" name="textbox 154" title=""/>
          <p:cNvSpPr/>
          <p:nvPr/>
        </p:nvSpPr>
        <p:spPr>
          <a:xfrm>
            <a:off x="996927" y="3162586"/>
            <a:ext cx="2901950" cy="1964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5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1000"/>
              </a:lnSpc>
            </a:pPr>
            <a:r>
              <a:rPr sz="2100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“良庖岁更刀，割也；</a:t>
            </a:r>
            <a:r>
              <a:rPr sz="2100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族</a:t>
            </a:r>
            <a:endParaRPr sz="2100">
              <a:latin typeface="KaiTi"/>
              <a:ea typeface="KaiTi"/>
              <a:cs typeface="KaiTi"/>
            </a:endParaRPr>
          </a:p>
          <a:p>
            <a:pPr marL="37465" algn="l" rtl="0" eaLnBrk="0">
              <a:lnSpc>
                <a:spcPct val="163000"/>
              </a:lnSpc>
              <a:spcBef>
                <a:spcPts val="60"/>
              </a:spcBef>
            </a:pPr>
            <a:r>
              <a:rPr sz="2200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庖月更刀，折也。今臣</a:t>
            </a:r>
            <a:r>
              <a:rPr sz="2200" kern="0" spc="-1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之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200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刀十九年矣，所</a:t>
            </a:r>
            <a:r>
              <a:rPr sz="2200" kern="0" spc="-160">
                <a:solidFill>
                  <a:srgbClr val="5A2E34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解数</a:t>
            </a:r>
            <a:r>
              <a:rPr sz="2200" kern="0" spc="-170">
                <a:solidFill>
                  <a:srgbClr val="5A2E34">
                    <a:alpha val="100000"/>
                  </a:srgbClr>
                </a:solidFill>
                <a:latin typeface="KaiTi"/>
                <a:ea typeface="KaiTi"/>
                <a:cs typeface="KaiTi"/>
              </a:rPr>
              <a:t>千牛</a:t>
            </a:r>
            <a:r>
              <a:rPr sz="2200" kern="0" spc="-10">
                <a:solidFill>
                  <a:srgbClr val="5A2E34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200" kern="0" spc="-160">
                <a:solidFill>
                  <a:srgbClr val="5A2E34">
                    <a:alpha val="100000"/>
                  </a:srgbClr>
                </a:solidFill>
                <a:latin typeface="KaiTi"/>
                <a:ea typeface="KaiTi"/>
                <a:cs typeface="KaiTi"/>
              </a:rPr>
              <a:t>矣</a:t>
            </a:r>
            <a:r>
              <a:rPr sz="2200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，而刀刃若新发于硎。</a:t>
            </a:r>
            <a:endParaRPr sz="22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6" name="picture 15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58" name="textbox 158" title=""/>
          <p:cNvSpPr/>
          <p:nvPr/>
        </p:nvSpPr>
        <p:spPr>
          <a:xfrm>
            <a:off x="387024" y="1069939"/>
            <a:ext cx="9857105" cy="2984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9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300" b="1" kern="0" spc="-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内容探究</a:t>
            </a:r>
            <a:endParaRPr sz="33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70379" algn="l" rtl="0" eaLnBrk="0">
              <a:lnSpc>
                <a:spcPct val="96000"/>
              </a:lnSpc>
              <a:spcBef>
                <a:spcPts val="790"/>
              </a:spcBef>
            </a:pPr>
            <a:r>
              <a:rPr sz="2600" b="1" kern="0" spc="10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(筋骨)交错聚结的地方</a:t>
            </a:r>
            <a:r>
              <a:rPr sz="2600" kern="0" spc="10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600" b="1" kern="0" spc="10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下刀戒惧的样子</a:t>
            </a:r>
            <a:r>
              <a:rPr sz="2600" b="1" kern="0" spc="9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警惕</a:t>
            </a:r>
            <a:endParaRPr sz="2600">
              <a:latin typeface="KaiTi"/>
              <a:ea typeface="KaiTi"/>
              <a:cs typeface="KaiTi"/>
            </a:endParaRPr>
          </a:p>
          <a:p>
            <a:pPr marL="787400" algn="l" rtl="0" eaLnBrk="0">
              <a:lnSpc>
                <a:spcPct val="93000"/>
              </a:lnSpc>
              <a:spcBef>
                <a:spcPts val="73"/>
              </a:spcBef>
            </a:pPr>
            <a:r>
              <a:rPr sz="35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虽然，每至于</a:t>
            </a:r>
            <a:r>
              <a:rPr sz="3500" b="1" kern="0" spc="-19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族</a:t>
            </a:r>
            <a:r>
              <a:rPr sz="35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，吾</a:t>
            </a:r>
            <a:r>
              <a:rPr sz="35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见其难</a:t>
            </a:r>
            <a:r>
              <a:rPr sz="3500" b="1" kern="0" spc="-20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</a:t>
            </a:r>
            <a:r>
              <a:rPr sz="35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3500" b="1" kern="0" spc="-20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怵然</a:t>
            </a:r>
            <a:r>
              <a:rPr sz="35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</a:t>
            </a:r>
            <a:r>
              <a:rPr sz="3500" b="1" kern="0" spc="-20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戒</a:t>
            </a:r>
            <a:r>
              <a:rPr sz="35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，视</a:t>
            </a:r>
            <a:r>
              <a:rPr sz="3500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</a:t>
            </a:r>
            <a:endParaRPr sz="3500">
              <a:latin typeface="SimHei"/>
              <a:ea typeface="SimHei"/>
              <a:cs typeface="SimHei"/>
            </a:endParaRPr>
          </a:p>
          <a:p>
            <a:pPr marL="696594" algn="l" rtl="0" eaLnBrk="0">
              <a:lnSpc>
                <a:spcPct val="77000"/>
              </a:lnSpc>
              <a:spcBef>
                <a:spcPts val="662"/>
              </a:spcBef>
            </a:pPr>
            <a:r>
              <a:rPr sz="2600" b="1" kern="0" spc="12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动作因此</a:t>
            </a:r>
            <a:r>
              <a:rPr sz="2600" kern="0" spc="12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轻拟声词，</a:t>
            </a:r>
            <a:r>
              <a:rPr sz="2600" kern="0" spc="11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迅速裂开的声音</a:t>
            </a:r>
            <a:endParaRPr sz="260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87000"/>
              </a:lnSpc>
              <a:spcBef>
                <a:spcPts val="32"/>
              </a:spcBef>
            </a:pPr>
            <a:r>
              <a:rPr sz="3500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止</a:t>
            </a:r>
            <a:r>
              <a:rPr sz="35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，行为迟，动刀甚微。誅</a:t>
            </a:r>
            <a:r>
              <a:rPr sz="3500" b="1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然已解，如委土地。提</a:t>
            </a:r>
            <a:r>
              <a:rPr sz="3500" kern="0" spc="-2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刀</a:t>
            </a:r>
            <a:endParaRPr sz="3500">
              <a:latin typeface="SimHei"/>
              <a:ea typeface="SimHei"/>
              <a:cs typeface="SimHei"/>
            </a:endParaRPr>
          </a:p>
        </p:txBody>
      </p:sp>
      <p:graphicFrame>
        <p:nvGraphicFramePr>
          <p:cNvPr id="160" name="table 160" title=""/>
          <p:cNvGraphicFramePr>
            <a:graphicFrameLocks noGrp="1"/>
          </p:cNvGraphicFramePr>
          <p:nvPr/>
        </p:nvGraphicFramePr>
        <p:xfrm>
          <a:off x="539801" y="4133668"/>
          <a:ext cx="8604249" cy="726439"/>
        </p:xfrm>
        <a:graphic>
          <a:graphicData uri="http://schemas.openxmlformats.org/drawingml/2006/table">
            <a:tbl>
              <a:tblPr/>
              <a:tblGrid>
                <a:gridCol w="6621144"/>
                <a:gridCol w="1983105"/>
              </a:tblGrid>
              <a:tr h="31940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577850" algn="l" rtl="0" eaLnBrk="0">
                        <a:lnSpc>
                          <a:spcPct val="79000"/>
                        </a:lnSpc>
                      </a:pPr>
                      <a:r>
                        <a:rPr sz="2600" b="1" kern="0" spc="-70">
                          <a:solidFill>
                            <a:srgbClr val="FF0000">
                              <a:alpha val="100000"/>
                            </a:srgbClr>
                          </a:solidFill>
                          <a:latin typeface="FangSong"/>
                          <a:ea typeface="FangSong"/>
                          <a:cs typeface="FangSong"/>
                        </a:rPr>
                        <a:t>散落</a:t>
                      </a:r>
                      <a:endParaRPr sz="2600">
                        <a:latin typeface="FangSong"/>
                        <a:ea typeface="FangSong"/>
                        <a:cs typeface="FangSong"/>
                      </a:endParaRPr>
                    </a:p>
                  </a:txBody>
                  <a:tcPr marL="0" marR="0" marT="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03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2241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000"/>
                        </a:lnSpc>
                      </a:pPr>
                      <a:r>
                        <a:rPr sz="3300" kern="0" spc="-7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而</a:t>
                      </a:r>
                      <a:r>
                        <a:rPr sz="3300" b="1" kern="0" spc="-7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立，为之四顾，为之</a:t>
                      </a:r>
                      <a:r>
                        <a:rPr sz="3300" b="1" kern="0" spc="-70">
                          <a:solidFill>
                            <a:srgbClr val="0000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踌躇满志</a:t>
                      </a:r>
                      <a:r>
                        <a:rPr sz="3300" b="1" kern="0" spc="-7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，</a:t>
                      </a:r>
                      <a:r>
                        <a:rPr sz="3300" b="1" kern="0" spc="-70">
                          <a:solidFill>
                            <a:srgbClr val="0000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善</a:t>
                      </a:r>
                      <a:endParaRPr sz="330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2541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69" algn="l" rtl="0" eaLnBrk="0">
                        <a:lnSpc>
                          <a:spcPct val="84000"/>
                        </a:lnSpc>
                      </a:pPr>
                      <a:r>
                        <a:rPr sz="3100" b="1" kern="0" spc="-25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刀而藏之。</a:t>
                      </a:r>
                      <a:endParaRPr sz="310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2" name="textbox 162" title=""/>
          <p:cNvSpPr/>
          <p:nvPr/>
        </p:nvSpPr>
        <p:spPr>
          <a:xfrm>
            <a:off x="3859183" y="4999416"/>
            <a:ext cx="3698240" cy="402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0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600" b="1" kern="0" spc="10">
                <a:solidFill>
                  <a:srgbClr val="FF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悠然自得，心满意足揩拭</a:t>
            </a:r>
            <a:endParaRPr sz="26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4" name="picture 16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3426" y="1638264"/>
            <a:ext cx="9042445" cy="4337067"/>
          </a:xfrm>
          <a:prstGeom prst="rect">
            <a:avLst/>
          </a:prstGeom>
        </p:spPr>
      </p:pic>
      <p:sp>
        <p:nvSpPr>
          <p:cNvPr id="166" name="textbox 166" title=""/>
          <p:cNvSpPr/>
          <p:nvPr/>
        </p:nvSpPr>
        <p:spPr>
          <a:xfrm>
            <a:off x="5712964" y="2713475"/>
            <a:ext cx="4204970" cy="3185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80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500" b="1" kern="0" spc="40">
                <a:solidFill>
                  <a:srgbClr val="6F021F">
                    <a:alpha val="100000"/>
                  </a:srgbClr>
                </a:solidFill>
                <a:latin typeface="KaiTi"/>
                <a:ea typeface="KaiTi"/>
                <a:cs typeface="KaiTi"/>
              </a:rPr>
              <a:t>心怀敬畏，戒骄戒躁</a:t>
            </a:r>
            <a:endParaRPr sz="25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134000"/>
              </a:lnSpc>
              <a:spcBef>
                <a:spcPts val="1341"/>
              </a:spcBef>
            </a:pPr>
            <a:r>
              <a:rPr sz="25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不管技艺再高超，如果心态</a:t>
            </a:r>
            <a:r>
              <a:rPr sz="25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傲慢，恐怕总有犯错之</a:t>
            </a:r>
            <a:r>
              <a:rPr sz="2500" b="1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日。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500" b="1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而时刻告诫自己谨慎行事</a:t>
            </a:r>
            <a:r>
              <a:rPr sz="25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endParaRPr sz="25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2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36000"/>
              </a:lnSpc>
              <a:spcBef>
                <a:spcPts val="3"/>
              </a:spcBef>
            </a:pPr>
            <a:r>
              <a:rPr sz="2300" b="1" kern="0" spc="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对世间万事万物多一份敬畏，</a:t>
            </a:r>
            <a:r>
              <a:rPr sz="23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方为立身之正道!</a:t>
            </a:r>
            <a:endParaRPr sz="2500">
              <a:latin typeface="KaiTi"/>
              <a:ea typeface="KaiTi"/>
              <a:cs typeface="KaiTi"/>
            </a:endParaRPr>
          </a:p>
        </p:txBody>
      </p:sp>
      <p:sp>
        <p:nvSpPr>
          <p:cNvPr id="168" name="textbox 168" title=""/>
          <p:cNvSpPr/>
          <p:nvPr/>
        </p:nvSpPr>
        <p:spPr>
          <a:xfrm>
            <a:off x="1041348" y="2878899"/>
            <a:ext cx="2891154" cy="2429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11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9000"/>
              </a:lnSpc>
            </a:pPr>
            <a:r>
              <a:rPr sz="2300" b="1" kern="0" spc="-2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“虽</a:t>
            </a:r>
            <a:r>
              <a:rPr sz="2300" b="1" kern="0" spc="-1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然，每至于族，</a:t>
            </a:r>
            <a:r>
              <a:rPr sz="23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吾</a:t>
            </a:r>
            <a:endParaRPr sz="2300">
              <a:latin typeface="KaiTi"/>
              <a:ea typeface="KaiTi"/>
              <a:cs typeface="KaiTi"/>
            </a:endParaRPr>
          </a:p>
          <a:p>
            <a:pPr marL="22859" indent="31750" algn="l" rtl="0" eaLnBrk="0">
              <a:lnSpc>
                <a:spcPct val="147000"/>
              </a:lnSpc>
              <a:spcBef>
                <a:spcPts val="59"/>
              </a:spcBef>
            </a:pPr>
            <a:r>
              <a:rPr sz="2300" b="1" kern="0" spc="-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见其难为，</a:t>
            </a:r>
            <a:r>
              <a:rPr sz="2300" b="1" kern="0" spc="-90">
                <a:solidFill>
                  <a:srgbClr val="59060B">
                    <a:alpha val="100000"/>
                  </a:srgbClr>
                </a:solidFill>
                <a:latin typeface="KaiTi"/>
                <a:ea typeface="KaiTi"/>
                <a:cs typeface="KaiTi"/>
              </a:rPr>
              <a:t>怵然为戒</a:t>
            </a:r>
            <a:r>
              <a:rPr sz="2300" b="1" kern="0" spc="-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3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3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视为止，行为迟。动刀</a:t>
            </a:r>
            <a:r>
              <a:rPr sz="23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3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甚微，誅然已解，如</a:t>
            </a:r>
            <a:r>
              <a:rPr sz="2300" b="1" kern="0" spc="-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土</a:t>
            </a:r>
            <a:endParaRPr sz="23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1000"/>
              </a:lnSpc>
            </a:pPr>
            <a:endParaRPr sz="12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6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785"/>
              </a:lnSpc>
            </a:pPr>
            <a:r>
              <a:rPr sz="2300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委地。”</a:t>
            </a:r>
            <a:endParaRPr sz="2300">
              <a:latin typeface="KaiTi"/>
              <a:ea typeface="KaiTi"/>
              <a:cs typeface="KaiTi"/>
            </a:endParaRPr>
          </a:p>
        </p:txBody>
      </p:sp>
      <p:sp>
        <p:nvSpPr>
          <p:cNvPr id="170" name="textbox 170" title=""/>
          <p:cNvSpPr/>
          <p:nvPr/>
        </p:nvSpPr>
        <p:spPr>
          <a:xfrm>
            <a:off x="2800305" y="1827699"/>
            <a:ext cx="1641475" cy="492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17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1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具体内涵</a:t>
            </a:r>
            <a:endParaRPr sz="31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2" name="textbox 172" title=""/>
          <p:cNvSpPr/>
          <p:nvPr/>
        </p:nvSpPr>
        <p:spPr>
          <a:xfrm>
            <a:off x="804917" y="2370832"/>
            <a:ext cx="8944609" cy="3548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技术好的厨师每年更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换一把刀，是用刀割断筋肉割坏的</a:t>
            </a:r>
            <a:endParaRPr sz="2600">
              <a:latin typeface="SimSun"/>
              <a:ea typeface="SimSun"/>
              <a:cs typeface="SimSun"/>
            </a:endParaRPr>
          </a:p>
          <a:p>
            <a:pPr marL="12700" indent="183514" algn="l" rtl="0" eaLnBrk="0">
              <a:lnSpc>
                <a:spcPct val="89000"/>
              </a:lnSpc>
            </a:pPr>
            <a:r>
              <a:rPr sz="2600" b="1" kern="0" spc="2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(就像我们用刀割绳子一样);技术一般的厨师每月就得</a:t>
            </a:r>
            <a:r>
              <a:rPr sz="2600" kern="0" spc="3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更换一把刀，是砍断骨头而将刀砍坏的。如今，我的刀用</a:t>
            </a:r>
            <a:r>
              <a:rPr sz="2600" kern="0" spc="5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了十九年，所宰的牛有几千头了，但刀刃锋利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得就像</a:t>
            </a:r>
            <a:r>
              <a:rPr sz="2600" kern="0" spc="1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刚在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磨刀石上磨好的一样。。即使是这样，每当碰到筋骨交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错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聚结的地方，我看到那</a:t>
            </a:r>
            <a:r>
              <a:rPr sz="2600" b="1" kern="0" spc="1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里很难下刀，就小心翼翼地提高警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7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惕，视力集中到一点，动作缓慢下来，动</a:t>
            </a:r>
            <a:r>
              <a:rPr sz="2600" b="1" kern="0" spc="16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起刀来非常轻，</a:t>
            </a: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豁啦一声，牛的骨和肉一下子就解开了，就像泥土散落在</a:t>
            </a:r>
            <a:r>
              <a:rPr sz="2600" kern="0" spc="2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9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地上一样。我提着刀站立起来，为此举目四望，为此悠然</a:t>
            </a:r>
            <a:r>
              <a:rPr sz="2600" kern="0" spc="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600" b="1" kern="0" spc="1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自得，心满意足，然后把刀揩拭干净，收藏起来。</a:t>
            </a:r>
            <a:r>
              <a:rPr sz="2600" kern="0" spc="11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endParaRPr sz="2600">
              <a:latin typeface="SimSun"/>
              <a:ea typeface="SimSun"/>
              <a:cs typeface="SimSun"/>
            </a:endParaRPr>
          </a:p>
        </p:txBody>
      </p:sp>
      <p:pic>
        <p:nvPicPr>
          <p:cNvPr id="174" name="picture 17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83178" y="5638785"/>
            <a:ext cx="101587" cy="1016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6" name="picture 17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78" name="textbox 178" title=""/>
          <p:cNvSpPr/>
          <p:nvPr/>
        </p:nvSpPr>
        <p:spPr>
          <a:xfrm>
            <a:off x="847771" y="1202320"/>
            <a:ext cx="9618980" cy="3931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25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2705" algn="l" rtl="0" eaLnBrk="0">
              <a:lnSpc>
                <a:spcPct val="100000"/>
              </a:lnSpc>
            </a:pPr>
            <a:r>
              <a:rPr sz="2900" b="1" kern="0" spc="160">
                <a:solidFill>
                  <a:srgbClr val="00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</a:t>
            </a:r>
            <a:r>
              <a:rPr sz="2900" b="1" kern="0" spc="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丁</a:t>
            </a:r>
            <a:r>
              <a:rPr sz="2900" b="1" kern="0" spc="160">
                <a:solidFill>
                  <a:srgbClr val="00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解牛技</a:t>
            </a:r>
            <a:r>
              <a:rPr sz="2900" b="1" kern="0" spc="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术</a:t>
            </a:r>
            <a:r>
              <a:rPr sz="2900" b="1" kern="0" spc="160">
                <a:solidFill>
                  <a:srgbClr val="00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高超的原因是</a:t>
            </a:r>
            <a:r>
              <a:rPr sz="2900" b="1" kern="0" spc="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什么?</a:t>
            </a:r>
            <a:endParaRPr sz="29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4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4625" algn="l" rtl="0" eaLnBrk="0">
              <a:lnSpc>
                <a:spcPts val="3022"/>
              </a:lnSpc>
              <a:spcBef>
                <a:spcPts val="754"/>
              </a:spcBef>
            </a:pPr>
            <a:r>
              <a:rPr sz="2500" kern="0" spc="-1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“臣之所好者道也”</a:t>
            </a:r>
            <a:endParaRPr sz="2500">
              <a:latin typeface="KaiTi"/>
              <a:ea typeface="KaiTi"/>
              <a:cs typeface="KaiTi"/>
            </a:endParaRPr>
          </a:p>
          <a:p>
            <a:pPr marL="376554" algn="l" rtl="0" eaLnBrk="0">
              <a:lnSpc>
                <a:spcPct val="97000"/>
              </a:lnSpc>
              <a:spcBef>
                <a:spcPts val="735"/>
              </a:spcBef>
            </a:pPr>
            <a:r>
              <a:rPr sz="2900" b="1" kern="0" spc="-110">
                <a:solidFill>
                  <a:srgbClr val="FF000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①</a:t>
            </a:r>
            <a:r>
              <a:rPr sz="2900" kern="0" spc="-790">
                <a:solidFill>
                  <a:srgbClr val="FF000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1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探寻“道”</a:t>
            </a:r>
            <a:endParaRPr sz="2900">
              <a:latin typeface="SimHei"/>
              <a:ea typeface="SimHei"/>
              <a:cs typeface="SimHei"/>
            </a:endParaRPr>
          </a:p>
          <a:p>
            <a:pPr marL="179070" algn="l" rtl="0" eaLnBrk="0">
              <a:lnSpc>
                <a:spcPct val="99000"/>
              </a:lnSpc>
              <a:spcBef>
                <a:spcPts val="1836"/>
              </a:spcBef>
            </a:pPr>
            <a:r>
              <a:rPr sz="2500" b="1" kern="0" spc="-1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“依乎天理”“因其固然”</a:t>
            </a:r>
            <a:endParaRPr sz="2500">
              <a:latin typeface="KaiTi"/>
              <a:ea typeface="KaiTi"/>
              <a:cs typeface="KaiTi"/>
            </a:endParaRPr>
          </a:p>
          <a:p>
            <a:pPr marL="376554" algn="l" rtl="0" eaLnBrk="0">
              <a:lnSpc>
                <a:spcPct val="97000"/>
              </a:lnSpc>
              <a:spcBef>
                <a:spcPts val="1418"/>
              </a:spcBef>
            </a:pPr>
            <a:r>
              <a:rPr sz="2900" b="1" kern="0" spc="-50">
                <a:solidFill>
                  <a:srgbClr val="FF000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②</a:t>
            </a:r>
            <a:r>
              <a:rPr sz="2900" kern="0" spc="-930">
                <a:solidFill>
                  <a:srgbClr val="FF000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50">
                <a:solidFill>
                  <a:srgbClr val="EE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遵循“道”,尊重事物的规律</a:t>
            </a:r>
            <a:r>
              <a:rPr sz="2900" kern="0" spc="-50">
                <a:solidFill>
                  <a:srgbClr val="EE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900">
              <a:latin typeface="SimHei"/>
              <a:ea typeface="SimHei"/>
              <a:cs typeface="SimHei"/>
            </a:endParaRPr>
          </a:p>
          <a:p>
            <a:pPr marL="174625" algn="l" rtl="0" eaLnBrk="0">
              <a:lnSpc>
                <a:spcPct val="97000"/>
              </a:lnSpc>
              <a:spcBef>
                <a:spcPts val="1357"/>
              </a:spcBef>
            </a:pP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“每至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于族，吾见其难为，怵然为戒，视为止，行为迟，动刀甚微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”</a:t>
            </a:r>
            <a:endParaRPr sz="2500">
              <a:latin typeface="KaiTi"/>
              <a:ea typeface="KaiTi"/>
              <a:cs typeface="KaiTi"/>
            </a:endParaRPr>
          </a:p>
          <a:p>
            <a:pPr marL="370840" algn="l" rtl="0" eaLnBrk="0">
              <a:lnSpc>
                <a:spcPct val="97000"/>
              </a:lnSpc>
              <a:spcBef>
                <a:spcPts val="376"/>
              </a:spcBef>
            </a:pPr>
            <a:r>
              <a:rPr sz="2900" kern="0" spc="-280">
                <a:solidFill>
                  <a:srgbClr val="E7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③</a:t>
            </a:r>
            <a:r>
              <a:rPr sz="2900" kern="0" spc="-720">
                <a:solidFill>
                  <a:srgbClr val="E7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900" b="1" kern="0" spc="-280">
                <a:solidFill>
                  <a:srgbClr val="E7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谨慎的态度，从来不骄傲大意。</a:t>
            </a:r>
            <a:endParaRPr sz="2900">
              <a:latin typeface="KaiTi"/>
              <a:ea typeface="KaiTi"/>
              <a:cs typeface="KaiTi"/>
            </a:endParaRPr>
          </a:p>
        </p:txBody>
      </p:sp>
      <p:sp>
        <p:nvSpPr>
          <p:cNvPr id="180" name="textbox 180" title=""/>
          <p:cNvSpPr/>
          <p:nvPr/>
        </p:nvSpPr>
        <p:spPr>
          <a:xfrm>
            <a:off x="1784325" y="5600989"/>
            <a:ext cx="8192769" cy="815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80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</a:pP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道，指天道，自然的运行规律。解牛之道即</a:t>
            </a:r>
            <a:r>
              <a:rPr sz="2500" kern="0" spc="-3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</a:t>
            </a: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牛的</a:t>
            </a:r>
            <a:r>
              <a:rPr sz="2500" kern="0" spc="-3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规律</a:t>
            </a: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500" kern="0" spc="-3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按</a:t>
            </a:r>
            <a:endParaRPr sz="2500">
              <a:latin typeface="KaiTi"/>
              <a:ea typeface="KaiTi"/>
              <a:cs typeface="KaiTi"/>
            </a:endParaRPr>
          </a:p>
          <a:p>
            <a:pPr marL="36194" algn="l" rtl="0" eaLnBrk="0">
              <a:lnSpc>
                <a:spcPct val="97000"/>
              </a:lnSpc>
              <a:spcBef>
                <a:spcPts val="404"/>
              </a:spcBef>
            </a:pPr>
            <a:r>
              <a:rPr sz="2500" b="1" kern="0" spc="-14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照</a:t>
            </a:r>
            <a:r>
              <a:rPr sz="25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牛本身的</a:t>
            </a:r>
            <a:r>
              <a:rPr sz="2500" b="1" kern="0" spc="-14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构造</a:t>
            </a:r>
            <a:r>
              <a:rPr sz="25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来</a:t>
            </a:r>
            <a:r>
              <a:rPr sz="2500" b="1" kern="0" spc="-14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</a:t>
            </a:r>
            <a:r>
              <a:rPr sz="25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</a:t>
            </a:r>
            <a:r>
              <a:rPr sz="2500" kern="0" spc="4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500" b="1" kern="0" spc="-15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顺</a:t>
            </a:r>
            <a:r>
              <a:rPr sz="25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应自</a:t>
            </a:r>
            <a:r>
              <a:rPr sz="2500" b="1" kern="0" spc="-150">
                <a:solidFill>
                  <a:srgbClr val="0800FF">
                    <a:alpha val="100000"/>
                  </a:srgbClr>
                </a:solidFill>
                <a:latin typeface="KaiTi"/>
                <a:ea typeface="KaiTi"/>
                <a:cs typeface="KaiTi"/>
              </a:rPr>
              <a:t>然</a:t>
            </a:r>
            <a:endParaRPr sz="2500">
              <a:latin typeface="KaiTi"/>
              <a:ea typeface="KaiTi"/>
              <a:cs typeface="KaiTi"/>
            </a:endParaRPr>
          </a:p>
        </p:txBody>
      </p:sp>
      <p:sp>
        <p:nvSpPr>
          <p:cNvPr id="182" name="textbox 182" title=""/>
          <p:cNvSpPr/>
          <p:nvPr/>
        </p:nvSpPr>
        <p:spPr>
          <a:xfrm>
            <a:off x="629629" y="5622121"/>
            <a:ext cx="817244" cy="626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1"/>
              </a:spcBef>
            </a:pPr>
            <a:r>
              <a:rPr sz="4000" b="1" kern="0" spc="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道?</a:t>
            </a:r>
            <a:endParaRPr sz="40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" name="picture 18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aphicFrame>
        <p:nvGraphicFramePr>
          <p:cNvPr id="186" name="table 186" title=""/>
          <p:cNvGraphicFramePr>
            <a:graphicFrameLocks noGrp="1"/>
          </p:cNvGraphicFramePr>
          <p:nvPr/>
        </p:nvGraphicFramePr>
        <p:xfrm>
          <a:off x="942977" y="2022458"/>
          <a:ext cx="8959215" cy="4126865"/>
        </p:xfrm>
        <a:graphic>
          <a:graphicData uri="http://schemas.openxmlformats.org/drawingml/2006/table">
            <a:tbl>
              <a:tblPr/>
              <a:tblGrid>
                <a:gridCol w="803275"/>
                <a:gridCol w="3263900"/>
                <a:gridCol w="1244600"/>
                <a:gridCol w="730250"/>
                <a:gridCol w="2917189"/>
              </a:tblGrid>
              <a:tr h="555625"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85569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500" b="1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解牛之道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20545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</a:pPr>
                      <a:r>
                        <a:rPr sz="2500" b="1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养生之道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</a:pPr>
                      <a:r>
                        <a:rPr sz="2500" b="1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喻体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7744" algn="l" rtl="0" eaLnBrk="0">
                        <a:lnSpc>
                          <a:spcPct val="95000"/>
                        </a:lnSpc>
                      </a:pPr>
                      <a:r>
                        <a:rPr sz="2500" b="1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喻体特点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9245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</a:pPr>
                      <a:r>
                        <a:rPr sz="2500" b="1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本体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0944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</a:pPr>
                      <a:r>
                        <a:rPr sz="2500" b="1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本体特点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63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4475" algn="l" rtl="0" eaLnBrk="0">
                        <a:lnSpc>
                          <a:spcPct val="95000"/>
                        </a:lnSpc>
                      </a:pPr>
                      <a:r>
                        <a:rPr sz="2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牛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9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695" algn="l" rtl="0" eaLnBrk="0">
                        <a:lnSpc>
                          <a:spcPct val="95000"/>
                        </a:lnSpc>
                      </a:pPr>
                      <a:r>
                        <a:rPr sz="2500" b="1" kern="0" spc="-10">
                          <a:solidFill>
                            <a:srgbClr val="E8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筋骨交错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08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9245" algn="l" rtl="0" eaLnBrk="0">
                        <a:lnSpc>
                          <a:spcPct val="94000"/>
                        </a:lnSpc>
                      </a:pPr>
                      <a:r>
                        <a:rPr sz="2500" b="1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社会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9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2745" algn="l" rtl="0" eaLnBrk="0">
                        <a:lnSpc>
                          <a:spcPct val="95000"/>
                        </a:lnSpc>
                      </a:pPr>
                      <a:r>
                        <a:rPr sz="2500" b="1" kern="0" spc="0">
                          <a:solidFill>
                            <a:srgbClr val="E7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关系错综复杂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4475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</a:pPr>
                      <a:r>
                        <a:rPr sz="2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刀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6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500" b="1" kern="0" spc="-10">
                          <a:solidFill>
                            <a:srgbClr val="EA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十九年若新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7994" algn="l" rtl="0" eaLnBrk="0">
                        <a:lnSpc>
                          <a:spcPct val="96000"/>
                        </a:lnSpc>
                        <a:spcBef>
                          <a:spcPts val="7"/>
                        </a:spcBef>
                      </a:pPr>
                      <a:r>
                        <a:rPr sz="2500" b="1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2745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</a:pPr>
                      <a:r>
                        <a:rPr sz="2500" b="1" kern="0" spc="-10">
                          <a:solidFill>
                            <a:srgbClr val="E5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保全、长生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</a:pPr>
                      <a:r>
                        <a:rPr sz="2500" b="1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解牛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695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</a:pPr>
                      <a:r>
                        <a:rPr sz="2500" b="1" kern="0" spc="-10">
                          <a:solidFill>
                            <a:srgbClr val="E5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依乎天理，因其固然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226695" algn="l" rtl="0" eaLnBrk="0">
                        <a:lnSpc>
                          <a:spcPct val="95000"/>
                        </a:lnSpc>
                        <a:spcBef>
                          <a:spcPts val="218"/>
                        </a:spcBef>
                      </a:pPr>
                      <a:r>
                        <a:rPr sz="2500" b="1" kern="0" spc="-10">
                          <a:solidFill>
                            <a:srgbClr val="E8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批大部，避开硬骨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226695" algn="l" rtl="0" eaLnBrk="0">
                        <a:lnSpc>
                          <a:spcPct val="95000"/>
                        </a:lnSpc>
                        <a:spcBef>
                          <a:spcPts val="100"/>
                        </a:spcBef>
                      </a:pPr>
                      <a:r>
                        <a:rPr sz="2500" b="1" kern="0" spc="0">
                          <a:solidFill>
                            <a:srgbClr val="E5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导大，顺着空隙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9245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</a:pPr>
                      <a:r>
                        <a:rPr sz="2500" b="1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处世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27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500" b="1" kern="0" spc="-10">
                          <a:solidFill>
                            <a:srgbClr val="E6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顺应规律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372745" algn="l" rtl="0" eaLnBrk="0">
                        <a:lnSpc>
                          <a:spcPct val="94000"/>
                        </a:lnSpc>
                        <a:spcBef>
                          <a:spcPts val="113"/>
                        </a:spcBef>
                      </a:pPr>
                      <a:r>
                        <a:rPr sz="2500" b="1" kern="0" spc="0">
                          <a:solidFill>
                            <a:srgbClr val="E9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避开尖锐矛盾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372745" algn="l" rtl="0" eaLnBrk="0">
                        <a:lnSpc>
                          <a:spcPct val="95000"/>
                        </a:lnSpc>
                        <a:spcBef>
                          <a:spcPts val="18"/>
                        </a:spcBef>
                      </a:pPr>
                      <a:r>
                        <a:rPr sz="2500" b="1" kern="0" spc="-10">
                          <a:solidFill>
                            <a:srgbClr val="EA000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随俗沉浮，游刃有余</a:t>
                      </a:r>
                      <a:endParaRPr sz="2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25"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6"/>
                        </a:spcBef>
                      </a:pPr>
                      <a:r>
                        <a:rPr sz="1500" b="1" kern="0" spc="30">
                          <a:solidFill>
                            <a:srgbClr val="EC1F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依理——谨行——藏锋</a:t>
                      </a:r>
                      <a:endParaRPr sz="15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8" name="textbox 188" title=""/>
          <p:cNvSpPr/>
          <p:nvPr/>
        </p:nvSpPr>
        <p:spPr>
          <a:xfrm>
            <a:off x="108003" y="749327"/>
            <a:ext cx="10572750" cy="1263650"/>
          </a:xfrm>
          <a:prstGeom prst="rect">
            <a:avLst/>
          </a:prstGeom>
          <a:solidFill>
            <a:srgbClr val="FAF0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420494" algn="l" rtl="0" eaLnBrk="0">
              <a:lnSpc>
                <a:spcPct val="93000"/>
              </a:lnSpc>
              <a:spcBef>
                <a:spcPts val="4"/>
              </a:spcBef>
            </a:pPr>
            <a:r>
              <a:rPr sz="28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文惠君曰：善哉!吾闻庖丁之言，得</a:t>
            </a:r>
            <a:r>
              <a:rPr sz="2800" b="1" kern="0" spc="-60">
                <a:solidFill>
                  <a:srgbClr val="0000F9">
                    <a:alpha val="100000"/>
                  </a:srgbClr>
                </a:solidFill>
                <a:latin typeface="KaiTi"/>
                <a:ea typeface="KaiTi"/>
                <a:cs typeface="KaiTi"/>
              </a:rPr>
              <a:t>养生</a:t>
            </a:r>
            <a:r>
              <a:rPr sz="28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焉。</a:t>
            </a:r>
            <a:endParaRPr sz="2800">
              <a:latin typeface="KaiTi"/>
              <a:ea typeface="KaiTi"/>
              <a:cs typeface="KaiTi"/>
            </a:endParaRPr>
          </a:p>
          <a:p>
            <a:pPr marL="6748144" algn="l" rtl="0" eaLnBrk="0">
              <a:lnSpc>
                <a:spcPct val="97000"/>
              </a:lnSpc>
              <a:spcBef>
                <a:spcPts val="3"/>
              </a:spcBef>
            </a:pPr>
            <a:r>
              <a:rPr sz="2800" b="1" kern="0" spc="1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养生之道</a:t>
            </a:r>
            <a:endParaRPr sz="28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0" name="picture 19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92" name="textbox 192" title=""/>
          <p:cNvSpPr/>
          <p:nvPr/>
        </p:nvSpPr>
        <p:spPr>
          <a:xfrm>
            <a:off x="590514" y="1330900"/>
            <a:ext cx="9347200" cy="5102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29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496694" algn="l" rtl="0" eaLnBrk="0">
              <a:lnSpc>
                <a:spcPct val="92000"/>
              </a:lnSpc>
            </a:pPr>
            <a:r>
              <a:rPr sz="2900" b="1" kern="0" spc="-1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文惠君曰：善哉!吾闻庖丁之言，得</a:t>
            </a:r>
            <a:r>
              <a:rPr sz="2900" b="1" kern="0" spc="-160">
                <a:solidFill>
                  <a:srgbClr val="0000F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养生</a:t>
            </a:r>
            <a:r>
              <a:rPr sz="2900" b="1" kern="0" spc="-1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焉。</a:t>
            </a:r>
            <a:endParaRPr sz="2900">
              <a:latin typeface="SimHei"/>
              <a:ea typeface="SimHei"/>
              <a:cs typeface="SimHei"/>
            </a:endParaRPr>
          </a:p>
          <a:p>
            <a:pPr marL="6743700" algn="l" rtl="0" eaLnBrk="0">
              <a:lnSpc>
                <a:spcPct val="97000"/>
              </a:lnSpc>
              <a:spcBef>
                <a:spcPts val="248"/>
              </a:spcBef>
            </a:pPr>
            <a:r>
              <a:rPr sz="2900" kern="0" spc="-50">
                <a:solidFill>
                  <a:srgbClr val="EE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养生之道</a:t>
            </a:r>
            <a:endParaRPr sz="2900">
              <a:latin typeface="KaiTi"/>
              <a:ea typeface="KaiTi"/>
              <a:cs typeface="KaiTi"/>
            </a:endParaRPr>
          </a:p>
          <a:p>
            <a:pPr marL="577215" algn="l" rtl="0" eaLnBrk="0">
              <a:lnSpc>
                <a:spcPts val="3016"/>
              </a:lnSpc>
              <a:spcBef>
                <a:spcPts val="1299"/>
              </a:spcBef>
            </a:pPr>
            <a:r>
              <a:rPr sz="2500" kern="0" spc="-14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庖丁的</a:t>
            </a:r>
            <a:r>
              <a:rPr sz="2500" b="1" kern="0" spc="-14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“解牛之道”和文惠君感悟到</a:t>
            </a:r>
            <a:r>
              <a:rPr sz="2500" b="1" kern="0" spc="-15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的“养生之道”有什么</a:t>
            </a:r>
            <a:r>
              <a:rPr sz="2500" kern="0" spc="-15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联系?</a:t>
            </a:r>
            <a:endParaRPr sz="2500">
              <a:latin typeface="SimHei"/>
              <a:ea typeface="SimHei"/>
              <a:cs typeface="SimHei"/>
            </a:endParaRPr>
          </a:p>
          <a:p>
            <a:pPr marL="12700" indent="635000" algn="l" rtl="0" eaLnBrk="0">
              <a:lnSpc>
                <a:spcPct val="84000"/>
              </a:lnSpc>
              <a:spcBef>
                <a:spcPts val="1791"/>
              </a:spcBef>
            </a:pPr>
            <a:r>
              <a:rPr sz="2900" kern="0" spc="30">
                <a:solidFill>
                  <a:srgbClr val="00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养生之道：</a:t>
            </a:r>
            <a:r>
              <a:rPr sz="2900" kern="0" spc="30">
                <a:solidFill>
                  <a:srgbClr val="FC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保养生命</a:t>
            </a:r>
            <a:r>
              <a:rPr sz="2900" kern="0" spc="20">
                <a:solidFill>
                  <a:srgbClr val="FC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、保存天性</a:t>
            </a:r>
            <a:r>
              <a:rPr sz="2900" kern="0" spc="20">
                <a:solidFill>
                  <a:srgbClr val="00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的根本原则，指在社</a:t>
            </a:r>
            <a:r>
              <a:rPr sz="2900" kern="0" spc="-10">
                <a:solidFill>
                  <a:srgbClr val="00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 </a:t>
            </a:r>
            <a:r>
              <a:rPr sz="2900" kern="0" spc="70">
                <a:solidFill>
                  <a:srgbClr val="00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会错综复杂的矛盾中把握其规律借以自我保护的方法。</a:t>
            </a:r>
            <a:endParaRPr sz="2900">
              <a:latin typeface="FangSong"/>
              <a:ea typeface="FangSong"/>
              <a:cs typeface="FangSong"/>
            </a:endParaRPr>
          </a:p>
          <a:p>
            <a:pPr marL="673100" algn="l" rtl="0" eaLnBrk="0">
              <a:lnSpc>
                <a:spcPct val="86000"/>
              </a:lnSpc>
              <a:spcBef>
                <a:spcPts val="18"/>
              </a:spcBef>
            </a:pPr>
            <a:r>
              <a:rPr sz="29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用</a:t>
            </a:r>
            <a:r>
              <a:rPr sz="2900" kern="0" spc="3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牛体的复杂结构</a:t>
            </a:r>
            <a:r>
              <a:rPr sz="29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来比</a:t>
            </a:r>
            <a:r>
              <a:rPr sz="29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喻</a:t>
            </a:r>
            <a:r>
              <a:rPr sz="2900" kern="0" spc="2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社</a:t>
            </a:r>
            <a:r>
              <a:rPr sz="2900" kern="0" spc="-76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900" kern="0" spc="2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会</a:t>
            </a:r>
            <a:r>
              <a:rPr sz="29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，用</a:t>
            </a:r>
            <a:r>
              <a:rPr sz="2900" kern="0" spc="2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刀</a:t>
            </a:r>
            <a:r>
              <a:rPr sz="29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来比喻</a:t>
            </a:r>
            <a:r>
              <a:rPr sz="2900" kern="0" spc="20">
                <a:solidFill>
                  <a:srgbClr val="F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人</a:t>
            </a:r>
            <a:r>
              <a:rPr sz="2900" kern="0" spc="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</a:t>
            </a:r>
            <a:endParaRPr sz="2900">
              <a:latin typeface="KaiTi"/>
              <a:ea typeface="KaiTi"/>
              <a:cs typeface="KaiTi"/>
            </a:endParaRPr>
          </a:p>
          <a:p>
            <a:pPr marL="12700" indent="628650" algn="l" rtl="0" eaLnBrk="0">
              <a:lnSpc>
                <a:spcPct val="83000"/>
              </a:lnSpc>
              <a:spcBef>
                <a:spcPts val="90"/>
              </a:spcBef>
            </a:pPr>
            <a:r>
              <a:rPr sz="2900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在险恶的现实环境中，人们</a:t>
            </a:r>
            <a:r>
              <a:rPr sz="29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只有像庖丁</a:t>
            </a:r>
            <a:r>
              <a:rPr sz="2900" kern="0" spc="7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把握了社会的</a:t>
            </a:r>
            <a:r>
              <a:rPr sz="2900" kern="0" spc="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900" kern="0" spc="8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肌理 </a:t>
            </a:r>
            <a:r>
              <a:rPr sz="2900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，(像避开肯繁一样，来避开</a:t>
            </a:r>
            <a:r>
              <a:rPr sz="2900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矛盾，游刃有余地在</a:t>
            </a:r>
            <a:r>
              <a:rPr sz="29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900" kern="0" spc="1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各种矛盾的缝隙中生存，像保护刀刃一样来保护自</a:t>
            </a:r>
            <a:r>
              <a:rPr sz="2900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己)</a:t>
            </a:r>
            <a:endParaRPr sz="2900">
              <a:latin typeface="KaiTi"/>
              <a:ea typeface="KaiTi"/>
              <a:cs typeface="KaiTi"/>
            </a:endParaRPr>
          </a:p>
          <a:p>
            <a:pPr marL="17779" algn="l" rtl="0" eaLnBrk="0">
              <a:lnSpc>
                <a:spcPct val="90000"/>
              </a:lnSpc>
              <a:spcBef>
                <a:spcPts val="46"/>
              </a:spcBef>
            </a:pPr>
            <a:r>
              <a:rPr sz="2900" b="1" kern="0" spc="4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小心谨慎</a:t>
            </a:r>
            <a:r>
              <a:rPr sz="29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，才能够成功地避开各种难解的矛盾，使自己</a:t>
            </a:r>
            <a:r>
              <a:rPr sz="2900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9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免于遭受伤身与劳神的困扰，</a:t>
            </a:r>
            <a:r>
              <a:rPr sz="29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从而</a:t>
            </a:r>
            <a:r>
              <a:rPr sz="2900" b="1" kern="0" spc="4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达到保身、全生、养</a:t>
            </a:r>
            <a:r>
              <a:rPr sz="2900" kern="0" spc="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900" b="1" kern="0" spc="30">
                <a:solidFill>
                  <a:srgbClr val="FA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亲、尽年的目的</a:t>
            </a:r>
            <a:r>
              <a:rPr sz="2900" b="1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</a:t>
            </a:r>
            <a:endParaRPr sz="29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" name="picture 19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196" name="textbox 196" title=""/>
          <p:cNvSpPr/>
          <p:nvPr/>
        </p:nvSpPr>
        <p:spPr>
          <a:xfrm>
            <a:off x="455943" y="1299440"/>
            <a:ext cx="9566909" cy="4526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9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800" b="1" kern="0" spc="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有人认为庄子的养生之道是一种消极的人生哲学，你怎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么看?</a:t>
            </a:r>
            <a:endParaRPr sz="28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91135" indent="634365" algn="l" rtl="0" eaLnBrk="0">
              <a:lnSpc>
                <a:spcPct val="118000"/>
              </a:lnSpc>
              <a:spcBef>
                <a:spcPts val="750"/>
              </a:spcBef>
            </a:pP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它</a:t>
            </a:r>
            <a:r>
              <a:rPr sz="2500" kern="0" spc="-3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在一定意义上陶冶、培育和丰富了人的精</a:t>
            </a:r>
            <a:r>
              <a:rPr sz="2500" kern="0" spc="-4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神世界。它教人们</a:t>
            </a:r>
            <a:r>
              <a:rPr sz="2500" kern="0" spc="-1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kern="0" spc="-4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忘怀得失，摆脱利害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。超</a:t>
            </a:r>
            <a:r>
              <a:rPr sz="2500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脱种种庸俗无聊的现实计较和生活束缚，</a:t>
            </a:r>
            <a:endParaRPr sz="2500">
              <a:latin typeface="KaiTi"/>
              <a:ea typeface="KaiTi"/>
              <a:cs typeface="KaiTi"/>
            </a:endParaRPr>
          </a:p>
          <a:p>
            <a:pPr marL="196214" algn="l" rtl="0" eaLnBrk="0">
              <a:lnSpc>
                <a:spcPct val="95000"/>
              </a:lnSpc>
              <a:spcBef>
                <a:spcPts val="864"/>
              </a:spcBef>
            </a:pPr>
            <a:r>
              <a:rPr sz="2500" b="1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或高举远慕，或怡然自适，与活泼</a:t>
            </a:r>
            <a:r>
              <a:rPr sz="2500" b="1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流动，盎然生意的大自然融为一</a:t>
            </a:r>
            <a:endParaRPr sz="2500">
              <a:latin typeface="KaiTi"/>
              <a:ea typeface="KaiTi"/>
              <a:cs typeface="KaiTi"/>
            </a:endParaRPr>
          </a:p>
          <a:p>
            <a:pPr marL="191135" algn="l" rtl="0" eaLnBrk="0">
              <a:lnSpc>
                <a:spcPct val="95000"/>
              </a:lnSpc>
              <a:spcBef>
                <a:spcPts val="1336"/>
              </a:spcBef>
            </a:pP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片，从中获得生活的力量和生命的意趣，从而抚慰人们心灵的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创伤</a:t>
            </a:r>
            <a:endParaRPr sz="2500">
              <a:latin typeface="KaiTi"/>
              <a:ea typeface="KaiTi"/>
              <a:cs typeface="KaiTi"/>
            </a:endParaRPr>
          </a:p>
          <a:p>
            <a:pPr marL="195579" indent="-25400" algn="l" rtl="0" eaLnBrk="0">
              <a:lnSpc>
                <a:spcPct val="123000"/>
              </a:lnSpc>
              <a:spcBef>
                <a:spcPts val="345"/>
              </a:spcBef>
            </a:pPr>
            <a:r>
              <a:rPr sz="2500" b="1" kern="0" spc="-5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和生活的苦难</a:t>
            </a:r>
            <a:r>
              <a:rPr sz="2500" b="1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，这也正是中国历代士大夫知识分子在巨大的失败和</a:t>
            </a:r>
            <a:r>
              <a:rPr sz="2500" kern="0" spc="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500" b="1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不幸之后，并没有真正毁灭，而更多的是</a:t>
            </a:r>
            <a:r>
              <a:rPr sz="2500" b="1" kern="0" spc="-5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保存生命，坚持节操却隐</a:t>
            </a:r>
            <a:r>
              <a:rPr sz="2500" kern="0" spc="1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500" b="1" kern="0" spc="-60">
                <a:solidFill>
                  <a:srgbClr val="0700EA">
                    <a:alpha val="100000"/>
                  </a:srgbClr>
                </a:solidFill>
                <a:latin typeface="KaiTi"/>
                <a:ea typeface="KaiTi"/>
                <a:cs typeface="KaiTi"/>
              </a:rPr>
              <a:t>逸循世以山水自娱，洁身自好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的道理。</a:t>
            </a:r>
            <a:endParaRPr sz="25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8" name="textbox 198" title=""/>
          <p:cNvSpPr/>
          <p:nvPr/>
        </p:nvSpPr>
        <p:spPr>
          <a:xfrm>
            <a:off x="856074" y="1469356"/>
            <a:ext cx="9537065" cy="2945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75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39419" algn="l" rtl="0" eaLnBrk="0">
              <a:lnSpc>
                <a:spcPct val="100000"/>
              </a:lnSpc>
            </a:pPr>
            <a:r>
              <a:rPr sz="3500" b="1" kern="0" spc="2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主旨</a:t>
            </a:r>
            <a:endParaRPr sz="35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12700" indent="774700" algn="l" rtl="0" eaLnBrk="0">
              <a:lnSpc>
                <a:spcPct val="102000"/>
              </a:lnSpc>
            </a:pPr>
            <a:r>
              <a:rPr sz="2800" b="1" kern="0" spc="1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文章先描述了庖丁解牛的高超技艺，再由庖丁阐述他</a:t>
            </a:r>
            <a:r>
              <a:rPr sz="2800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800" kern="0" spc="1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的</a:t>
            </a:r>
            <a:r>
              <a:rPr sz="2800" b="1" kern="0" spc="1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解牛之道。借庖丁解牛的寓言故事，意在阐明“养生</a:t>
            </a:r>
            <a:r>
              <a:rPr sz="2800" b="1" kern="0" spc="1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”,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800" b="1" kern="0" spc="1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它说明</a:t>
            </a:r>
            <a:r>
              <a:rPr sz="2800" b="1" kern="0" spc="130">
                <a:solidFill>
                  <a:srgbClr val="B90006">
                    <a:alpha val="100000"/>
                  </a:srgbClr>
                </a:solidFill>
                <a:latin typeface="KaiTi"/>
                <a:ea typeface="KaiTi"/>
                <a:cs typeface="KaiTi"/>
              </a:rPr>
              <a:t>世上事物纷繁复杂，只有反复实践，掌握了</a:t>
            </a:r>
            <a:r>
              <a:rPr sz="2800" kern="0" spc="130">
                <a:solidFill>
                  <a:srgbClr val="A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它的客</a:t>
            </a:r>
            <a:r>
              <a:rPr sz="2800" kern="0" spc="10">
                <a:solidFill>
                  <a:srgbClr val="A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800" b="1" kern="0" spc="120">
                <a:solidFill>
                  <a:srgbClr val="A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观规律，才能得心应</a:t>
            </a:r>
            <a:r>
              <a:rPr sz="2800" b="1" kern="0" spc="110">
                <a:solidFill>
                  <a:srgbClr val="A6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手、运用自如、迎刃而解</a:t>
            </a:r>
            <a:r>
              <a:rPr sz="2800" b="1" kern="0" spc="1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</a:t>
            </a:r>
            <a:endParaRPr sz="28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0" name="textbox 200" title=""/>
          <p:cNvSpPr/>
          <p:nvPr/>
        </p:nvSpPr>
        <p:spPr>
          <a:xfrm>
            <a:off x="887636" y="2179006"/>
            <a:ext cx="8731884" cy="3420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53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900" b="1" kern="0" spc="-220">
                <a:solidFill>
                  <a:srgbClr val="BD2C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游刃有余：</a:t>
            </a:r>
            <a:r>
              <a:rPr sz="2900" b="1" kern="0" spc="-2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现在比喻</a:t>
            </a:r>
            <a:r>
              <a:rPr sz="2900" b="1" kern="0" spc="-2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技术熟练高超，做事轻而易举。</a:t>
            </a:r>
            <a:endParaRPr sz="29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93000"/>
              </a:lnSpc>
              <a:spcBef>
                <a:spcPts val="14"/>
              </a:spcBef>
            </a:pPr>
            <a:r>
              <a:rPr sz="2900" b="1" kern="0" spc="-190">
                <a:solidFill>
                  <a:srgbClr val="BD2C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目无全牛：</a:t>
            </a: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现在一般指技艺达到极其纯熟的程</a:t>
            </a:r>
            <a:r>
              <a:rPr sz="2900" b="1" kern="0" spc="-2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度，达到得</a:t>
            </a:r>
            <a:r>
              <a:rPr sz="29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000" b="1" kern="0" spc="-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心应手的境界。</a:t>
            </a:r>
            <a:endParaRPr sz="3000">
              <a:latin typeface="KaiTi"/>
              <a:ea typeface="KaiTi"/>
              <a:cs typeface="KaiTi"/>
            </a:endParaRPr>
          </a:p>
          <a:p>
            <a:pPr marL="12700" indent="635" algn="l" rtl="0" eaLnBrk="0">
              <a:lnSpc>
                <a:spcPct val="89000"/>
              </a:lnSpc>
              <a:spcBef>
                <a:spcPts val="59"/>
              </a:spcBef>
            </a:pPr>
            <a:r>
              <a:rPr sz="3000" b="1" kern="0" spc="-280">
                <a:solidFill>
                  <a:srgbClr val="C41515">
                    <a:alpha val="100000"/>
                  </a:srgbClr>
                </a:solidFill>
                <a:latin typeface="KaiTi"/>
                <a:ea typeface="KaiTi"/>
                <a:cs typeface="KaiTi"/>
              </a:rPr>
              <a:t>踌躇满志：</a:t>
            </a:r>
            <a:r>
              <a:rPr sz="3000" b="1" kern="0" spc="-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文中是悠然自得，心满意足的意思。踌躇，现</a:t>
            </a:r>
            <a:r>
              <a:rPr sz="3000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000" b="1" kern="0" spc="-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在用于形容犹豫不决的样子。</a:t>
            </a:r>
            <a:r>
              <a:rPr sz="3000" b="1" kern="0" spc="-280">
                <a:solidFill>
                  <a:srgbClr val="C41515">
                    <a:alpha val="100000"/>
                  </a:srgbClr>
                </a:solidFill>
                <a:latin typeface="KaiTi"/>
                <a:ea typeface="KaiTi"/>
                <a:cs typeface="KaiTi"/>
              </a:rPr>
              <a:t>踌躇满志，现在指对自己</a:t>
            </a:r>
            <a:r>
              <a:rPr sz="3000" b="1" kern="0" spc="-290">
                <a:solidFill>
                  <a:srgbClr val="C41515">
                    <a:alpha val="100000"/>
                  </a:srgbClr>
                </a:solidFill>
                <a:latin typeface="KaiTi"/>
                <a:ea typeface="KaiTi"/>
                <a:cs typeface="KaiTi"/>
              </a:rPr>
              <a:t>取</a:t>
            </a:r>
            <a:endParaRPr sz="30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99000"/>
              </a:lnSpc>
              <a:spcBef>
                <a:spcPts val="7"/>
              </a:spcBef>
            </a:pPr>
            <a:r>
              <a:rPr sz="2800" b="1" kern="0" spc="-190">
                <a:solidFill>
                  <a:srgbClr val="AE0005">
                    <a:alpha val="100000"/>
                  </a:srgbClr>
                </a:solidFill>
                <a:latin typeface="KaiTi"/>
                <a:ea typeface="KaiTi"/>
                <a:cs typeface="KaiTi"/>
              </a:rPr>
              <a:t>得的成就洋洋得意的样子。</a:t>
            </a:r>
            <a:endParaRPr sz="2800">
              <a:latin typeface="KaiTi"/>
              <a:ea typeface="KaiTi"/>
              <a:cs typeface="KaiTi"/>
            </a:endParaRPr>
          </a:p>
          <a:p>
            <a:pPr marL="12700" algn="l" rtl="0" eaLnBrk="0">
              <a:lnSpc>
                <a:spcPct val="95000"/>
              </a:lnSpc>
              <a:spcBef>
                <a:spcPts val="37"/>
              </a:spcBef>
            </a:pPr>
            <a:r>
              <a:rPr sz="3000" b="1" kern="0" spc="-270">
                <a:solidFill>
                  <a:srgbClr val="D5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切中肯繁：</a:t>
            </a:r>
            <a:r>
              <a:rPr sz="3000" b="1" kern="0" spc="-2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肯，骨间肉。繁，结合处</a:t>
            </a:r>
            <a:r>
              <a:rPr sz="3000" b="1" kern="0" spc="-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。肯繁，筋骨结合的</a:t>
            </a: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000" b="1" kern="0" spc="-2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地方。</a:t>
            </a:r>
            <a:r>
              <a:rPr sz="3000" b="1" kern="0" spc="-260">
                <a:solidFill>
                  <a:srgbClr val="D5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现在指正好切</a:t>
            </a:r>
            <a:r>
              <a:rPr sz="3000" b="1" kern="0" spc="-270">
                <a:solidFill>
                  <a:srgbClr val="D5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中事情的关键。</a:t>
            </a:r>
            <a:endParaRPr sz="3000">
              <a:latin typeface="KaiTi"/>
              <a:ea typeface="KaiTi"/>
              <a:cs typeface="KaiTi"/>
            </a:endParaRPr>
          </a:p>
        </p:txBody>
      </p:sp>
      <p:pic>
        <p:nvPicPr>
          <p:cNvPr id="202" name="picture 20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55378" y="1574462"/>
            <a:ext cx="851574" cy="4448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1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2" name="textbox 12" title=""/>
          <p:cNvSpPr/>
          <p:nvPr/>
        </p:nvSpPr>
        <p:spPr>
          <a:xfrm>
            <a:off x="3071482" y="2116697"/>
            <a:ext cx="7119619" cy="3467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635000" algn="l" rtl="0" eaLnBrk="0">
              <a:lnSpc>
                <a:spcPct val="97000"/>
              </a:lnSpc>
              <a:spcBef>
                <a:spcPts val="1"/>
              </a:spcBef>
            </a:pPr>
            <a:r>
              <a:rPr sz="2500" b="1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庄子，姓庄，</a:t>
            </a:r>
            <a:r>
              <a:rPr sz="2500" b="1" kern="0" spc="7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名周</a:t>
            </a:r>
            <a:r>
              <a:rPr sz="2500" b="1" kern="0" spc="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，字</a:t>
            </a:r>
            <a:r>
              <a:rPr sz="25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子休(亦说子沐),</a:t>
            </a:r>
            <a:r>
              <a:rPr sz="2500" b="1" kern="0" spc="6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战</a:t>
            </a:r>
            <a:r>
              <a:rPr sz="2500" kern="0" spc="-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500" b="1" kern="0" spc="-5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国</a:t>
            </a:r>
            <a:r>
              <a:rPr sz="2500" b="1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时期宋国人。他是著名的</a:t>
            </a:r>
            <a:r>
              <a:rPr sz="2500" b="1" kern="0" spc="-5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思想</a:t>
            </a:r>
            <a:r>
              <a:rPr sz="2500" b="1" kern="0" spc="-6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家、哲学家和文学</a:t>
            </a:r>
            <a:r>
              <a:rPr sz="2500" kern="0" spc="-1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8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家</a:t>
            </a:r>
            <a:r>
              <a:rPr sz="2500" b="1" kern="0" spc="-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，是继老子之后，战国时期道家学派的代表人物</a:t>
            </a:r>
            <a:r>
              <a:rPr sz="2500" kern="0" spc="-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b="1" kern="0" spc="-60">
                <a:solidFill>
                  <a:srgbClr val="F9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与老子并称“老庄”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。他对儒家积极参与政事给予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了尖锐的批评，主张“出世”。他性情旷达</a:t>
            </a:r>
            <a:r>
              <a:rPr sz="25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，追求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绝对自由的精神境界。</a:t>
            </a:r>
            <a:endParaRPr sz="2500">
              <a:latin typeface="KaiTi"/>
              <a:ea typeface="KaiTi"/>
              <a:cs typeface="KaiTi"/>
            </a:endParaRPr>
          </a:p>
          <a:p>
            <a:pPr marL="12700" indent="673100" algn="l" rtl="0" eaLnBrk="0">
              <a:lnSpc>
                <a:spcPct val="99000"/>
              </a:lnSpc>
              <a:spcBef>
                <a:spcPts val="662"/>
              </a:spcBef>
            </a:pP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出身没落贵族家庭，做过蒙地的漆</a:t>
            </a:r>
            <a:r>
              <a:rPr sz="2500" b="1" kern="0" spc="-7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园吏。家境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贫穷，楚威王闻其贤，遭其拒绝，</a:t>
            </a:r>
            <a:r>
              <a:rPr sz="2500" b="1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终身不仕。他一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25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生大都从事讲学、著书，他的代表作品为</a:t>
            </a:r>
            <a:r>
              <a:rPr sz="2500" b="1" kern="0" spc="-14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《庄子》</a:t>
            </a:r>
            <a:r>
              <a:rPr sz="25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</a:t>
            </a:r>
            <a:endParaRPr sz="2500">
              <a:latin typeface="KaiTi"/>
              <a:ea typeface="KaiTi"/>
              <a:cs typeface="KaiTi"/>
            </a:endParaRPr>
          </a:p>
        </p:txBody>
      </p:sp>
      <p:pic>
        <p:nvPicPr>
          <p:cNvPr id="14" name="picture 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1177" y="2139984"/>
            <a:ext cx="2311378" cy="3257546"/>
          </a:xfrm>
          <a:prstGeom prst="rect">
            <a:avLst/>
          </a:prstGeom>
        </p:spPr>
      </p:pic>
      <p:sp>
        <p:nvSpPr>
          <p:cNvPr id="16" name="textbox 16" title=""/>
          <p:cNvSpPr/>
          <p:nvPr/>
        </p:nvSpPr>
        <p:spPr>
          <a:xfrm>
            <a:off x="870525" y="1218895"/>
            <a:ext cx="988694" cy="582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16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800" b="1" kern="0" spc="-30">
                <a:solidFill>
                  <a:srgbClr val="0069D2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庄子</a:t>
            </a:r>
            <a:endParaRPr sz="3800">
              <a:latin typeface="SimHei"/>
              <a:ea typeface="SimHei"/>
              <a:cs typeface="SimHe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3500" y="11061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picture 1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0" name="textbox 20" title=""/>
          <p:cNvSpPr/>
          <p:nvPr/>
        </p:nvSpPr>
        <p:spPr>
          <a:xfrm>
            <a:off x="2531691" y="1420763"/>
            <a:ext cx="7827644" cy="2181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4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768350" algn="l" rtl="0" eaLnBrk="0">
              <a:lnSpc>
                <a:spcPct val="115000"/>
              </a:lnSpc>
            </a:pPr>
            <a:r>
              <a:rPr sz="2400" b="1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《庄子》一书乃是庄周及其门徒后学所共著</a:t>
            </a: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,因庄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子曾隐居南华山，又称《南华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经》。其中散文</a:t>
            </a:r>
            <a:r>
              <a:rPr sz="2400" b="1" kern="0" spc="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富有想象</a:t>
            </a:r>
            <a:r>
              <a:rPr sz="2400" kern="0" spc="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400" b="1" kern="0" spc="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力和浪漫主义色彩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，擅长用</a:t>
            </a:r>
            <a:r>
              <a:rPr sz="2400" b="1" kern="0" spc="50">
                <a:solidFill>
                  <a:srgbClr val="FC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寓言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故事来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说明道理，《汉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700" b="1" kern="0" spc="-2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文学史纲要》载：“其著书十余</a:t>
            </a:r>
            <a:r>
              <a:rPr sz="2700" b="1" kern="0" spc="-2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万言，大抵率寓言也”。</a:t>
            </a:r>
            <a:r>
              <a:rPr sz="27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-2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鲁迅评价："其文汪洋辟阖</a:t>
            </a:r>
            <a:r>
              <a:rPr sz="2400" b="1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，仪态万方，晚周诸子之作，</a:t>
            </a:r>
            <a:endParaRPr sz="2400">
              <a:latin typeface="KaiTi"/>
              <a:ea typeface="KaiTi"/>
              <a:cs typeface="KaiTi"/>
            </a:endParaRPr>
          </a:p>
        </p:txBody>
      </p:sp>
      <p:pic>
        <p:nvPicPr>
          <p:cNvPr id="22" name="picture 2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3903" y="1866889"/>
            <a:ext cx="1803334" cy="2730491"/>
          </a:xfrm>
          <a:prstGeom prst="rect">
            <a:avLst/>
          </a:prstGeom>
        </p:spPr>
      </p:pic>
      <p:sp>
        <p:nvSpPr>
          <p:cNvPr id="24" name="textbox 24" title=""/>
          <p:cNvSpPr/>
          <p:nvPr/>
        </p:nvSpPr>
        <p:spPr>
          <a:xfrm>
            <a:off x="2531752" y="3665479"/>
            <a:ext cx="2150110" cy="144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931"/>
              </a:lnSpc>
            </a:pPr>
            <a:r>
              <a:rPr sz="2400" b="1" kern="0" spc="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莫能先也。"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863600" algn="l" rtl="0" eaLnBrk="0">
              <a:lnSpc>
                <a:spcPct val="93000"/>
              </a:lnSpc>
              <a:spcBef>
                <a:spcPts val="751"/>
              </a:spcBef>
            </a:pPr>
            <a:r>
              <a:rPr sz="2500" b="1" kern="0" spc="-20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《庄子》</a:t>
            </a:r>
            <a:endParaRPr sz="2500">
              <a:latin typeface="SimSun"/>
              <a:ea typeface="SimSun"/>
              <a:cs typeface="SimSun"/>
            </a:endParaRPr>
          </a:p>
          <a:p>
            <a:pPr marL="889000" algn="l" rtl="0" eaLnBrk="0">
              <a:lnSpc>
                <a:spcPts val="3385"/>
              </a:lnSpc>
            </a:pPr>
            <a:r>
              <a:rPr sz="2400" b="1" kern="0" spc="3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共33篇</a:t>
            </a:r>
            <a:endParaRPr sz="2400">
              <a:latin typeface="KaiTi"/>
              <a:ea typeface="KaiTi"/>
              <a:cs typeface="KaiTi"/>
            </a:endParaRPr>
          </a:p>
        </p:txBody>
      </p:sp>
      <p:sp>
        <p:nvSpPr>
          <p:cNvPr id="26" name="textbox 26" title=""/>
          <p:cNvSpPr/>
          <p:nvPr/>
        </p:nvSpPr>
        <p:spPr>
          <a:xfrm>
            <a:off x="7071957" y="3994999"/>
            <a:ext cx="2844164" cy="1032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3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31750" algn="l" rtl="0" eaLnBrk="0">
              <a:lnSpc>
                <a:spcPct val="98000"/>
              </a:lnSpc>
            </a:pPr>
            <a:r>
              <a:rPr sz="2400" b="1" kern="0" spc="-2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为庄周所作。</a:t>
            </a:r>
            <a:endParaRPr sz="24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2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3"/>
              </a:spcBef>
            </a:pP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庄周门人和后学所作</a:t>
            </a:r>
            <a:endParaRPr sz="2400">
              <a:latin typeface="KaiTi"/>
              <a:ea typeface="KaiTi"/>
              <a:cs typeface="KaiTi"/>
            </a:endParaRPr>
          </a:p>
        </p:txBody>
      </p:sp>
      <p:sp>
        <p:nvSpPr>
          <p:cNvPr id="28" name="textbox 28" title=""/>
          <p:cNvSpPr/>
          <p:nvPr/>
        </p:nvSpPr>
        <p:spPr>
          <a:xfrm>
            <a:off x="5186703" y="3994999"/>
            <a:ext cx="1497330" cy="137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96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5880" algn="l" rtl="0" eaLnBrk="0">
              <a:lnSpc>
                <a:spcPct val="89000"/>
              </a:lnSpc>
            </a:pPr>
            <a:r>
              <a:rPr sz="2400" b="1" kern="0" spc="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内篇(7)</a:t>
            </a:r>
            <a:endParaRPr sz="2400">
              <a:latin typeface="KaiTi"/>
              <a:ea typeface="KaiTi"/>
              <a:cs typeface="KaiTi"/>
            </a:endParaRPr>
          </a:p>
          <a:p>
            <a:pPr marL="24765" indent="-12064" algn="l" rtl="0" eaLnBrk="0">
              <a:lnSpc>
                <a:spcPct val="129000"/>
              </a:lnSpc>
              <a:spcBef>
                <a:spcPts val="23"/>
              </a:spcBef>
            </a:pPr>
            <a:r>
              <a:rPr sz="2800" b="1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外篇(15)</a:t>
            </a:r>
            <a:r>
              <a:rPr sz="2800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400" b="1" kern="0" spc="2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杂篇(11)</a:t>
            </a:r>
            <a:endParaRPr sz="2400">
              <a:latin typeface="KaiTi"/>
              <a:ea typeface="KaiTi"/>
              <a:cs typeface="KaiTi"/>
            </a:endParaRPr>
          </a:p>
        </p:txBody>
      </p:sp>
      <p:sp>
        <p:nvSpPr>
          <p:cNvPr id="30" name="textbox 30" title=""/>
          <p:cNvSpPr/>
          <p:nvPr/>
        </p:nvSpPr>
        <p:spPr>
          <a:xfrm>
            <a:off x="364839" y="1066712"/>
            <a:ext cx="1746885" cy="504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25425" algn="l" rtl="0" eaLnBrk="0">
              <a:lnSpc>
                <a:spcPts val="3773"/>
              </a:lnSpc>
            </a:pPr>
            <a:r>
              <a:rPr sz="3000" b="1" kern="0" spc="-28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《庄子》</a:t>
            </a:r>
            <a:endParaRPr sz="3000">
              <a:latin typeface="SimSun"/>
              <a:ea typeface="SimSun"/>
              <a:cs typeface="SimSun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picture 3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4" name="textbox 34" title=""/>
          <p:cNvSpPr/>
          <p:nvPr/>
        </p:nvSpPr>
        <p:spPr>
          <a:xfrm>
            <a:off x="405967" y="1115500"/>
            <a:ext cx="9486900" cy="4406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70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b="1" kern="0" spc="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庄子主要思想</a:t>
            </a:r>
            <a:endParaRPr sz="32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703580" algn="l" rtl="0" eaLnBrk="0">
              <a:lnSpc>
                <a:spcPct val="92000"/>
              </a:lnSpc>
              <a:spcBef>
                <a:spcPts val="758"/>
              </a:spcBef>
            </a:pPr>
            <a:r>
              <a:rPr sz="2500" b="1" kern="0" spc="-2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①</a:t>
            </a:r>
            <a:r>
              <a:rPr sz="2500" b="1" kern="0" spc="-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</a:t>
            </a:r>
            <a:r>
              <a:rPr sz="2500" b="1" kern="0" spc="-2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生观：无欲</a:t>
            </a:r>
            <a:r>
              <a:rPr sz="2500" b="1" kern="0" spc="-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</a:t>
            </a:r>
            <a:r>
              <a:rPr sz="2500" kern="0" spc="-5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0">
                <a:solidFill>
                  <a:srgbClr val="0000F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无为</a:t>
            </a:r>
            <a:r>
              <a:rPr sz="2500" b="1" kern="0" spc="-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500">
              <a:latin typeface="SimHei"/>
              <a:ea typeface="SimHei"/>
              <a:cs typeface="SimHei"/>
            </a:endParaRPr>
          </a:p>
          <a:p>
            <a:pPr marL="698500" algn="l" rtl="0" eaLnBrk="0">
              <a:lnSpc>
                <a:spcPct val="99000"/>
              </a:lnSpc>
              <a:spcBef>
                <a:spcPts val="13"/>
              </a:spcBef>
            </a:pP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他对待生活的态度是：一切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顺应自然，安时而处顺，知其不可奈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何而安之若命。</a:t>
            </a:r>
            <a:endParaRPr sz="2500">
              <a:latin typeface="KaiTi"/>
              <a:ea typeface="KaiTi"/>
              <a:cs typeface="KaiTi"/>
            </a:endParaRPr>
          </a:p>
          <a:p>
            <a:pPr marL="703580" algn="l" rtl="0" eaLnBrk="0">
              <a:lnSpc>
                <a:spcPct val="91000"/>
              </a:lnSpc>
              <a:spcBef>
                <a:spcPts val="971"/>
              </a:spcBef>
            </a:pPr>
            <a:r>
              <a:rPr sz="2700" b="1" kern="0" spc="-18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②自然观</a:t>
            </a:r>
            <a:r>
              <a:rPr sz="2700" b="1" kern="0" spc="-1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2700" b="1" kern="0" spc="-18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天人合</a:t>
            </a:r>
            <a:r>
              <a:rPr sz="2700" b="1" kern="0" spc="-1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一。</a:t>
            </a:r>
            <a:endParaRPr sz="2700">
              <a:latin typeface="SimHei"/>
              <a:ea typeface="SimHei"/>
              <a:cs typeface="SimHei"/>
            </a:endParaRPr>
          </a:p>
          <a:p>
            <a:pPr marL="698500" algn="l" rtl="0" eaLnBrk="0">
              <a:lnSpc>
                <a:spcPct val="97000"/>
              </a:lnSpc>
              <a:spcBef>
                <a:spcPts val="25"/>
              </a:spcBef>
            </a:pPr>
            <a:r>
              <a:rPr sz="2500" kern="0" spc="-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人和自然在本质上是相通的，故一切人事均应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顺乎自然规律，达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kern="0" spc="-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到人与自然和谐。</a:t>
            </a:r>
            <a:endParaRPr sz="2500">
              <a:latin typeface="SimHei"/>
              <a:ea typeface="SimHei"/>
              <a:cs typeface="SimHei"/>
            </a:endParaRPr>
          </a:p>
          <a:p>
            <a:pPr marL="698500" algn="l" rtl="0" eaLnBrk="0">
              <a:lnSpc>
                <a:spcPct val="97000"/>
              </a:lnSpc>
              <a:spcBef>
                <a:spcPts val="1400"/>
              </a:spcBef>
            </a:pPr>
            <a:r>
              <a:rPr sz="2500" kern="0" spc="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③</a:t>
            </a:r>
            <a:r>
              <a:rPr sz="2500" kern="0" spc="-71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kern="0" spc="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政治观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2500" kern="0" spc="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主张无为而治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5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698500" algn="l" rtl="0" eaLnBrk="0">
              <a:lnSpc>
                <a:spcPct val="94000"/>
              </a:lnSpc>
              <a:spcBef>
                <a:spcPts val="6"/>
              </a:spcBef>
            </a:pPr>
            <a:r>
              <a:rPr sz="2500" kern="0" spc="-1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④</a:t>
            </a:r>
            <a:r>
              <a:rPr sz="2500" kern="0" spc="-58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kern="0" spc="-1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生死观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：一</a:t>
            </a:r>
            <a:r>
              <a:rPr sz="2500" kern="0" spc="-10">
                <a:solidFill>
                  <a:srgbClr val="08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死生，齐彭殇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5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picture 3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pSp>
        <p:nvGrpSpPr>
          <p:cNvPr id="2" name="group 2" title=""/>
          <p:cNvGrpSpPr/>
          <p:nvPr/>
        </p:nvGrpSpPr>
        <p:grpSpPr>
          <a:xfrm rot="21600000">
            <a:off x="622248" y="3329789"/>
            <a:ext cx="9491893" cy="2816992"/>
            <a:chExt cx="9491893" cy="2816992"/>
          </a:xfrm>
        </p:grpSpPr>
        <p:sp>
          <p:nvSpPr>
            <p:cNvPr id="38" name="rect 38"/>
            <p:cNvSpPr/>
            <p:nvPr/>
          </p:nvSpPr>
          <p:spPr>
            <a:xfrm>
              <a:off x="0" y="569086"/>
              <a:ext cx="9378967" cy="2247906"/>
            </a:xfrm>
            <a:prstGeom prst="rect">
              <a:avLst/>
            </a:prstGeom>
            <a:solidFill>
              <a:srgbClr val="FBDB9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textbox 40"/>
            <p:cNvSpPr/>
            <p:nvPr/>
          </p:nvSpPr>
          <p:spPr>
            <a:xfrm>
              <a:off x="50818" y="-12700"/>
              <a:ext cx="9453880" cy="27711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778"/>
                </a:lnSpc>
              </a:pPr>
              <a:endParaRPr sz="100">
                <a:latin typeface="Arial"/>
                <a:ea typeface="Arial"/>
                <a:cs typeface="Arial"/>
              </a:endParaRPr>
            </a:p>
            <a:p>
              <a:pPr marL="1377950" algn="l" rtl="0" eaLnBrk="0">
                <a:lnSpc>
                  <a:spcPct val="95000"/>
                </a:lnSpc>
              </a:pPr>
              <a:r>
                <a:rPr sz="3000" kern="0" spc="-20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·</a:t>
              </a:r>
              <a:r>
                <a:rPr sz="3000" kern="0" spc="-73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3000" kern="0" spc="-20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解牛，</a:t>
              </a:r>
              <a:r>
                <a:rPr sz="3000" kern="0" spc="-200">
                  <a:solidFill>
                    <a:srgbClr val="0000E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指剖开，分割牛的肢体</a:t>
              </a:r>
              <a:r>
                <a:rPr sz="3000" kern="0" spc="-20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。</a:t>
              </a:r>
              <a:endParaRPr sz="300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04000"/>
                </a:lnSpc>
              </a:pPr>
              <a:endParaRPr sz="100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0000"/>
                </a:lnSpc>
                <a:spcBef>
                  <a:spcPts val="785"/>
                </a:spcBef>
              </a:pPr>
              <a:r>
                <a:rPr sz="2600" kern="0" spc="-9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春秋战国时代人们称呼以某种技艺为职业的人，习惯以</a:t>
              </a:r>
              <a:r>
                <a:rPr sz="2600" kern="0" spc="-10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“</a:t>
              </a:r>
              <a:r>
                <a:rPr sz="2600" kern="0" spc="-100">
                  <a:solidFill>
                    <a:srgbClr val="F608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职业+名</a:t>
              </a:r>
              <a:r>
                <a:rPr sz="2600" kern="0" spc="-10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”</a:t>
              </a:r>
              <a:endParaRPr sz="2600">
                <a:latin typeface="KaiTi"/>
                <a:ea typeface="KaiTi"/>
                <a:cs typeface="KaiTi"/>
              </a:endParaRPr>
            </a:p>
            <a:p>
              <a:pPr marL="17145" algn="l" rtl="0" eaLnBrk="0">
                <a:lnSpc>
                  <a:spcPts val="3088"/>
                </a:lnSpc>
              </a:pPr>
              <a:r>
                <a:rPr sz="2400" b="1" kern="0" spc="-20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的方式。</a:t>
              </a:r>
              <a:endParaRPr sz="2400">
                <a:latin typeface="KaiTi"/>
                <a:ea typeface="KaiTi"/>
                <a:cs typeface="KaiTi"/>
              </a:endParaRPr>
            </a:p>
            <a:p>
              <a:pPr marL="17145" algn="l" rtl="0" eaLnBrk="0">
                <a:lnSpc>
                  <a:spcPct val="96000"/>
                </a:lnSpc>
                <a:spcBef>
                  <a:spcPts val="463"/>
                </a:spcBef>
              </a:pPr>
              <a:r>
                <a:rPr sz="2600" b="1" kern="0" spc="-110">
                  <a:solidFill>
                    <a:srgbClr val="EE07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师襄</a:t>
              </a:r>
              <a:r>
                <a:rPr sz="2600" b="1" kern="0" spc="-11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：就是名叫</a:t>
              </a:r>
              <a:r>
                <a:rPr sz="2600" b="1" kern="0" spc="-110">
                  <a:solidFill>
                    <a:srgbClr val="0D00C7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襄</a:t>
              </a:r>
              <a:r>
                <a:rPr sz="2600" b="1" kern="0" spc="-11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的</a:t>
              </a:r>
              <a:r>
                <a:rPr sz="2600" b="1" kern="0" spc="-110">
                  <a:solidFill>
                    <a:srgbClr val="0D00C7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乐师</a:t>
              </a:r>
              <a:r>
                <a:rPr sz="2600" b="1" kern="0" spc="-11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。</a:t>
              </a:r>
              <a:endParaRPr sz="2600">
                <a:latin typeface="KaiTi"/>
                <a:ea typeface="KaiTi"/>
                <a:cs typeface="KaiTi"/>
              </a:endParaRPr>
            </a:p>
            <a:p>
              <a:pPr marL="17145" algn="l" rtl="0" eaLnBrk="0">
                <a:lnSpc>
                  <a:spcPct val="87000"/>
                </a:lnSpc>
                <a:spcBef>
                  <a:spcPts val="507"/>
                </a:spcBef>
              </a:pPr>
              <a:r>
                <a:rPr sz="2600" b="1" kern="0" spc="-24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弈秋：就是名叫秋的围棋高手。</a:t>
              </a:r>
              <a:endParaRPr sz="2600">
                <a:latin typeface="KaiTi"/>
                <a:ea typeface="KaiTi"/>
                <a:cs typeface="KaiTi"/>
              </a:endParaRPr>
            </a:p>
            <a:p>
              <a:pPr marL="48894" algn="l" rtl="0" eaLnBrk="0">
                <a:lnSpc>
                  <a:spcPts val="3601"/>
                </a:lnSpc>
              </a:pPr>
              <a:r>
                <a:rPr sz="2600" b="1" kern="0" spc="-120">
                  <a:solidFill>
                    <a:srgbClr val="EE07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医和</a:t>
              </a:r>
              <a:r>
                <a:rPr sz="2600" b="1" kern="0" spc="-12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：就是名叫</a:t>
              </a:r>
              <a:r>
                <a:rPr sz="2600" b="1" kern="0" spc="-120">
                  <a:solidFill>
                    <a:srgbClr val="0D00C7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和</a:t>
              </a:r>
              <a:r>
                <a:rPr sz="2600" b="1" kern="0" spc="-12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的</a:t>
              </a:r>
              <a:r>
                <a:rPr sz="2600" b="1" kern="0" spc="-120">
                  <a:solidFill>
                    <a:srgbClr val="0D00C7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医生</a:t>
              </a:r>
              <a:r>
                <a:rPr sz="2600" b="1" kern="0" spc="-120">
                  <a:solidFill>
                    <a:srgbClr val="000000">
                      <a:alpha val="100000"/>
                    </a:srgbClr>
                  </a:solidFill>
                  <a:latin typeface="KaiTi"/>
                  <a:ea typeface="KaiTi"/>
                  <a:cs typeface="KaiTi"/>
                </a:rPr>
                <a:t>。</a:t>
              </a:r>
              <a:endParaRPr sz="2600">
                <a:latin typeface="KaiTi"/>
                <a:ea typeface="KaiTi"/>
                <a:cs typeface="KaiTi"/>
              </a:endParaRPr>
            </a:p>
          </p:txBody>
        </p:sp>
      </p:grpSp>
      <p:sp>
        <p:nvSpPr>
          <p:cNvPr id="42" name="textbox 42" title=""/>
          <p:cNvSpPr/>
          <p:nvPr/>
        </p:nvSpPr>
        <p:spPr>
          <a:xfrm>
            <a:off x="2051019" y="1468032"/>
            <a:ext cx="6058534" cy="1449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96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131695" algn="l" rtl="0" eaLnBrk="0">
              <a:lnSpc>
                <a:spcPct val="99000"/>
              </a:lnSpc>
            </a:pP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《</a:t>
            </a:r>
            <a:r>
              <a:rPr sz="2500" kern="0" spc="-3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庖</a:t>
            </a:r>
            <a:r>
              <a:rPr sz="2500" kern="0" spc="-3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丁</a:t>
            </a:r>
            <a:r>
              <a:rPr sz="2500" kern="0" spc="-4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</a:t>
            </a:r>
            <a:r>
              <a:rPr sz="2500" kern="0" spc="-3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牛</a:t>
            </a:r>
            <a:r>
              <a:rPr sz="2500" kern="0" spc="-5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500" b="1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》</a:t>
            </a:r>
            <a:endParaRPr sz="25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4"/>
              </a:spcBef>
            </a:pPr>
            <a:r>
              <a:rPr sz="2900" kern="0" spc="-2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·</a:t>
            </a:r>
            <a:r>
              <a:rPr sz="2900" kern="0" spc="-67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kern="0" spc="-2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庖丁，</a:t>
            </a:r>
            <a:r>
              <a:rPr sz="2900" kern="0" spc="-210">
                <a:solidFill>
                  <a:srgbClr val="0000E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庖：厨师。</a:t>
            </a:r>
            <a:r>
              <a:rPr sz="2900" kern="0" spc="-2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丁：厨师的</a:t>
            </a:r>
            <a:r>
              <a:rPr sz="2900" kern="0" spc="-22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名字。</a:t>
            </a:r>
            <a:endParaRPr sz="2900">
              <a:latin typeface="SimHei"/>
              <a:ea typeface="SimHei"/>
              <a:cs typeface="SimHei"/>
            </a:endParaRPr>
          </a:p>
        </p:txBody>
      </p:sp>
      <p:sp>
        <p:nvSpPr>
          <p:cNvPr id="44" name="textbox 44" title=""/>
          <p:cNvSpPr/>
          <p:nvPr/>
        </p:nvSpPr>
        <p:spPr>
          <a:xfrm>
            <a:off x="392969" y="1121355"/>
            <a:ext cx="820419" cy="480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7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100" b="1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解题</a:t>
            </a:r>
            <a:endParaRPr sz="31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picture 4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48" name="textbox 48" title=""/>
          <p:cNvSpPr/>
          <p:nvPr/>
        </p:nvSpPr>
        <p:spPr>
          <a:xfrm>
            <a:off x="348757" y="1063439"/>
            <a:ext cx="10029190" cy="4803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8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b="1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解牛之礼</a:t>
            </a:r>
            <a:endParaRPr sz="3200">
              <a:latin typeface="SimHei"/>
              <a:ea typeface="SimHei"/>
              <a:cs typeface="SimHei"/>
            </a:endParaRPr>
          </a:p>
          <a:p>
            <a:pPr marL="25400" indent="633094" algn="l" rtl="0" eaLnBrk="0">
              <a:lnSpc>
                <a:spcPct val="98000"/>
              </a:lnSpc>
              <a:spcBef>
                <a:spcPts val="766"/>
              </a:spcBef>
            </a:pP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在先秦时期，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牛是非常尊贵的祭品以及礼品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，人们非常看重牛</a:t>
            </a:r>
            <a:r>
              <a:rPr sz="26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，解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600" kern="0" spc="-2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牛</a:t>
            </a:r>
            <a:r>
              <a:rPr sz="2600" b="1" kern="0" spc="-20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这一举措也并非寻常，牛通常用于祭天、祭地、祭宗庙等祭祀活动中。</a:t>
            </a:r>
            <a:endParaRPr sz="2600">
              <a:latin typeface="KaiTi"/>
              <a:ea typeface="KaiTi"/>
              <a:cs typeface="KaiTi"/>
            </a:endParaRPr>
          </a:p>
          <a:p>
            <a:pPr algn="l" rtl="0" eaLnBrk="0">
              <a:lnSpc>
                <a:spcPct val="112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56845" indent="547369" algn="l" rtl="0" eaLnBrk="0">
              <a:lnSpc>
                <a:spcPct val="105000"/>
              </a:lnSpc>
              <a:spcBef>
                <a:spcPts val="3"/>
              </a:spcBef>
            </a:pPr>
            <a:r>
              <a:rPr sz="2600" kern="0" spc="-1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《周礼》中专设有“庖人”一职，“</a:t>
            </a:r>
            <a:r>
              <a:rPr sz="2600" b="1" kern="0" spc="-1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庖人掌六畜、六兽、六禽，辨</a:t>
            </a: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其名物。”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庖丁用的不是普通的杀牛刀，而是祭祀宗庙场合的礼器刀</a:t>
            </a:r>
            <a:r>
              <a:rPr sz="2600" kern="0" spc="1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具——鸾刀。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并且这种刀的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刀环位置是一个铃铛，因此每一个</a:t>
            </a:r>
            <a:r>
              <a:rPr sz="2600" b="1" kern="0" spc="-16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动作都</a:t>
            </a:r>
            <a:r>
              <a:rPr sz="2600" kern="0" spc="-1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会发出悦耳的声响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。庖丁用礼器来解牛，动作和刀环铃声都</a:t>
            </a:r>
            <a:r>
              <a:rPr sz="26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合乎祭祀</a:t>
            </a: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音乐的节拍，这极有可能是一次祭祀表演，而非厨</a:t>
            </a:r>
            <a:r>
              <a:rPr sz="26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师炫技或者惠王的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心血来潮。正所谓“诸侯无故不</a:t>
            </a:r>
            <a:r>
              <a:rPr sz="2600" b="1" kern="0" spc="-16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杀牛，大夫无故不杀羊，士无故不杀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5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犬豕”。庖丁解牛的故事可能实际描述的是</a:t>
            </a:r>
            <a:r>
              <a:rPr sz="2600" b="1" kern="0" spc="-15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一国之</a:t>
            </a:r>
            <a:r>
              <a:rPr sz="2600" b="1" kern="0" spc="-16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君观摩祭祀演练的</a:t>
            </a:r>
            <a:r>
              <a:rPr sz="2600" kern="0" spc="-10">
                <a:solidFill>
                  <a:srgbClr val="0800F7">
                    <a:alpha val="100000"/>
                  </a:srgbClr>
                </a:solidFill>
                <a:latin typeface="KaiTi"/>
                <a:ea typeface="KaiTi"/>
                <a:cs typeface="KaiTi"/>
              </a:rPr>
              <a:t>    </a:t>
            </a:r>
            <a:r>
              <a:rPr sz="2600" b="1" kern="0" spc="-1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纪实。</a:t>
            </a:r>
            <a:endParaRPr sz="2600">
              <a:latin typeface="KaiTi"/>
              <a:ea typeface="KaiTi"/>
              <a:cs typeface="KaiTi"/>
            </a:endParaRPr>
          </a:p>
        </p:txBody>
      </p:sp>
      <p:pic>
        <p:nvPicPr>
          <p:cNvPr id="50" name="picture 5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92424" y="5422865"/>
            <a:ext cx="4229132" cy="12636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" name="picture 5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54" name="rect 54" title=""/>
          <p:cNvSpPr/>
          <p:nvPr/>
        </p:nvSpPr>
        <p:spPr>
          <a:xfrm>
            <a:off x="622248" y="2203436"/>
            <a:ext cx="8890065" cy="3981462"/>
          </a:xfrm>
          <a:prstGeom prst="rect">
            <a:avLst/>
          </a:prstGeom>
          <a:solidFill>
            <a:srgbClr val="FDFDF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 title=""/>
          <p:cNvSpPr/>
          <p:nvPr/>
        </p:nvSpPr>
        <p:spPr>
          <a:xfrm>
            <a:off x="787380" y="2447251"/>
            <a:ext cx="3509009" cy="3274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89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7779" indent="635" algn="l" rtl="0" eaLnBrk="0">
              <a:lnSpc>
                <a:spcPct val="106000"/>
              </a:lnSpc>
            </a:pPr>
            <a:r>
              <a:rPr sz="3200" b="1" kern="0" spc="-25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畸</a:t>
            </a:r>
            <a:r>
              <a:rPr sz="3200" b="1" kern="0" spc="-250">
                <a:solidFill>
                  <a:srgbClr val="FA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yǐ</a:t>
            </a:r>
            <a:r>
              <a:rPr sz="3200" b="1" kern="0" spc="-25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(支撑，接触)</a:t>
            </a:r>
            <a:r>
              <a:rPr sz="3200" kern="0" spc="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2900" b="1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麦</a:t>
            </a:r>
            <a:r>
              <a:rPr sz="2900" kern="0" spc="-6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0">
                <a:solidFill>
                  <a:srgbClr val="FA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xū</a:t>
            </a:r>
            <a:r>
              <a:rPr sz="2900" kern="0" spc="-350">
                <a:solidFill>
                  <a:srgbClr val="FA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900" b="1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(象声词)</a:t>
            </a:r>
            <a:endParaRPr sz="2900">
              <a:latin typeface="SimHei"/>
              <a:ea typeface="SimHei"/>
              <a:cs typeface="SimHei"/>
            </a:endParaRPr>
          </a:p>
          <a:p>
            <a:pPr marL="17145" indent="-5080" algn="l" rtl="0" eaLnBrk="0">
              <a:lnSpc>
                <a:spcPct val="110000"/>
              </a:lnSpc>
              <a:spcBef>
                <a:spcPts val="1265"/>
              </a:spcBef>
            </a:pPr>
            <a:r>
              <a:rPr sz="2900" kern="0" spc="-1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卻</a:t>
            </a:r>
            <a:r>
              <a:rPr sz="2900" kern="0" spc="1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10">
                <a:solidFill>
                  <a:srgbClr val="FA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xì</a:t>
            </a:r>
            <a:r>
              <a:rPr sz="2900" b="1" kern="0" spc="-1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(同隙，空隙)</a:t>
            </a:r>
            <a:r>
              <a:rPr sz="29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2900" b="1" kern="0" spc="-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硼</a:t>
            </a:r>
            <a:r>
              <a:rPr sz="2900" kern="0" spc="-7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0">
                <a:solidFill>
                  <a:srgbClr val="FA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xíng</a:t>
            </a:r>
            <a:r>
              <a:rPr sz="2900" b="1" kern="0" spc="-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(磨刀石)</a:t>
            </a:r>
            <a:endParaRPr sz="2900">
              <a:latin typeface="SimHei"/>
              <a:ea typeface="SimHei"/>
              <a:cs typeface="SimHei"/>
            </a:endParaRPr>
          </a:p>
          <a:p>
            <a:pPr marL="18415" indent="-635" algn="l" rtl="0" eaLnBrk="0">
              <a:lnSpc>
                <a:spcPct val="110000"/>
              </a:lnSpc>
              <a:spcBef>
                <a:spcPts val="726"/>
              </a:spcBef>
            </a:pPr>
            <a:r>
              <a:rPr sz="2900" b="1" kern="0" spc="-7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怵</a:t>
            </a:r>
            <a:r>
              <a:rPr sz="2900" kern="0" spc="-7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70">
                <a:solidFill>
                  <a:srgbClr val="FA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chù</a:t>
            </a:r>
            <a:r>
              <a:rPr sz="2900" b="1" kern="0" spc="-7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(害怕，恐惧)</a:t>
            </a:r>
            <a:r>
              <a:rPr sz="2900" kern="0" spc="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3300" b="1" kern="0" spc="-1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向</a:t>
            </a:r>
            <a:r>
              <a:rPr sz="3300" kern="0" spc="-1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3300" b="1" kern="0" spc="-140">
                <a:solidFill>
                  <a:srgbClr val="FA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xiǎng</a:t>
            </a:r>
            <a:r>
              <a:rPr sz="3300" b="1" kern="0" spc="230">
                <a:solidFill>
                  <a:srgbClr val="FA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1" kern="0" spc="-14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通“响”</a:t>
            </a:r>
            <a:endParaRPr sz="3300">
              <a:latin typeface="SimHei"/>
              <a:ea typeface="SimHei"/>
              <a:cs typeface="SimHei"/>
            </a:endParaRPr>
          </a:p>
        </p:txBody>
      </p:sp>
      <p:sp>
        <p:nvSpPr>
          <p:cNvPr id="58" name="textbox 58" title=""/>
          <p:cNvSpPr/>
          <p:nvPr/>
        </p:nvSpPr>
        <p:spPr>
          <a:xfrm>
            <a:off x="5275281" y="2447895"/>
            <a:ext cx="2948304" cy="32727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49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08000" algn="l" rtl="0" eaLnBrk="0">
              <a:lnSpc>
                <a:spcPct val="85000"/>
              </a:lnSpc>
            </a:pPr>
            <a:r>
              <a:rPr sz="2900" b="1" kern="0" spc="-80">
                <a:solidFill>
                  <a:srgbClr val="F9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huō</a:t>
            </a:r>
            <a:r>
              <a:rPr sz="2900" kern="0" spc="-80">
                <a:solidFill>
                  <a:srgbClr val="F9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900" b="1" kern="0" spc="-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(象声词)</a:t>
            </a:r>
            <a:endParaRPr sz="290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30000"/>
              </a:lnSpc>
              <a:spcBef>
                <a:spcPts val="20"/>
              </a:spcBef>
            </a:pPr>
            <a:r>
              <a:rPr sz="2900" b="1" kern="0" spc="-1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誅</a:t>
            </a:r>
            <a:r>
              <a:rPr sz="2900" kern="0" spc="-1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30">
                <a:solidFill>
                  <a:srgbClr val="F9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huò</a:t>
            </a:r>
            <a:r>
              <a:rPr sz="2900" kern="0" spc="90">
                <a:solidFill>
                  <a:srgbClr val="F9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900" b="1" kern="0" spc="-1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(象声词)</a:t>
            </a:r>
            <a:r>
              <a:rPr sz="29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2900" b="1" kern="0" spc="-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転</a:t>
            </a:r>
            <a:r>
              <a:rPr sz="2900" kern="0" spc="36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80">
                <a:solidFill>
                  <a:srgbClr val="F9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gū </a:t>
            </a:r>
            <a:r>
              <a:rPr sz="2900" b="1" kern="0" spc="-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(大骨)</a:t>
            </a:r>
            <a:endParaRPr sz="290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6000"/>
              </a:lnSpc>
              <a:spcBef>
                <a:spcPts val="1323"/>
              </a:spcBef>
            </a:pPr>
            <a:r>
              <a:rPr sz="2900" b="1" kern="0" spc="-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额</a:t>
            </a:r>
            <a:r>
              <a:rPr sz="2900" kern="0" spc="-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30">
                <a:solidFill>
                  <a:srgbClr val="F9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kuǎn</a:t>
            </a:r>
            <a:r>
              <a:rPr sz="2900" b="1" kern="0" spc="-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(空)</a:t>
            </a:r>
            <a:endParaRPr sz="2900">
              <a:latin typeface="SimHei"/>
              <a:ea typeface="SimHei"/>
              <a:cs typeface="SimHei"/>
            </a:endParaRPr>
          </a:p>
          <a:p>
            <a:pPr marL="12700" indent="-635" algn="l" rtl="0" eaLnBrk="0">
              <a:lnSpc>
                <a:spcPct val="114000"/>
              </a:lnSpc>
              <a:spcBef>
                <a:spcPts val="411"/>
              </a:spcBef>
            </a:pP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有间</a:t>
            </a:r>
            <a:r>
              <a:rPr sz="2900" kern="0" spc="-4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90">
                <a:solidFill>
                  <a:srgbClr val="F9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jiàn</a:t>
            </a:r>
            <a:r>
              <a:rPr sz="2900" b="1" kern="0" spc="570">
                <a:solidFill>
                  <a:srgbClr val="F9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</a:t>
            </a:r>
            <a:r>
              <a:rPr sz="2900" kern="0" spc="-4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间</a:t>
            </a:r>
            <a:r>
              <a:rPr sz="2900" kern="0" spc="-43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隙</a:t>
            </a:r>
            <a:r>
              <a:rPr sz="2900" kern="0" spc="-6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900" b="1" kern="0" spc="-19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)</a:t>
            </a:r>
            <a:r>
              <a:rPr sz="2900" kern="0" spc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3300" b="1" kern="0" spc="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盖</a:t>
            </a:r>
            <a:r>
              <a:rPr sz="3300" kern="0" spc="-90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3300" b="1" kern="0" spc="80">
                <a:solidFill>
                  <a:srgbClr val="F9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hé</a:t>
            </a:r>
            <a:r>
              <a:rPr sz="3300" b="1" kern="0" spc="8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通“盍”</a:t>
            </a:r>
            <a:endParaRPr sz="3300">
              <a:latin typeface="SimHei"/>
              <a:ea typeface="SimHei"/>
              <a:cs typeface="SimHei"/>
            </a:endParaRPr>
          </a:p>
        </p:txBody>
      </p:sp>
      <p:sp>
        <p:nvSpPr>
          <p:cNvPr id="60" name="textbox 60" title=""/>
          <p:cNvSpPr/>
          <p:nvPr/>
        </p:nvSpPr>
        <p:spPr>
          <a:xfrm>
            <a:off x="609232" y="1120761"/>
            <a:ext cx="941705" cy="507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9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</a:pPr>
            <a:r>
              <a:rPr sz="3300" b="1" kern="0" spc="280">
                <a:solidFill>
                  <a:srgbClr val="0067CE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注音</a:t>
            </a:r>
            <a:endParaRPr sz="330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" name="picture 6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sp>
        <p:nvSpPr>
          <p:cNvPr id="64" name="textbox 64" title=""/>
          <p:cNvSpPr/>
          <p:nvPr/>
        </p:nvSpPr>
        <p:spPr>
          <a:xfrm>
            <a:off x="348303" y="1100184"/>
            <a:ext cx="8425180" cy="4077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45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000" b="1" kern="0" spc="21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整体感知</a:t>
            </a:r>
            <a:endParaRPr sz="30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356485" algn="l" rtl="0" eaLnBrk="0">
              <a:lnSpc>
                <a:spcPct val="93000"/>
              </a:lnSpc>
              <a:spcBef>
                <a:spcPts val="1000"/>
              </a:spcBef>
            </a:pPr>
            <a:r>
              <a:rPr sz="3300" b="1" kern="0" spc="0">
                <a:solidFill>
                  <a:srgbClr val="0000F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根据文章大意，划分文</a:t>
            </a:r>
            <a:r>
              <a:rPr sz="3300" b="1" kern="0" spc="-10">
                <a:solidFill>
                  <a:srgbClr val="0000F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章层次</a:t>
            </a:r>
            <a:endParaRPr sz="330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64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035685" algn="l" rtl="0" eaLnBrk="0">
              <a:lnSpc>
                <a:spcPct val="135000"/>
              </a:lnSpc>
            </a:pPr>
            <a:r>
              <a:rPr sz="3000" kern="0" spc="9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第一部分(1、2段</a:t>
            </a:r>
            <a:r>
              <a:rPr sz="3000" kern="0" spc="8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):</a:t>
            </a:r>
            <a:r>
              <a:rPr sz="3000" kern="0" spc="8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描写庖丁“解牛场面”</a:t>
            </a:r>
            <a:r>
              <a:rPr sz="3000" kern="0" spc="-1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000" kern="0" spc="13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第二部分(第3段):</a:t>
            </a:r>
            <a:r>
              <a:rPr sz="3000" kern="0" spc="13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庖丁讲述“解牛</a:t>
            </a:r>
            <a:r>
              <a:rPr sz="3000" kern="0" spc="12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之道”</a:t>
            </a:r>
            <a:r>
              <a:rPr sz="3000" kern="0" spc="-1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3000" kern="0" spc="4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第三部分(第4段):</a:t>
            </a:r>
            <a:r>
              <a:rPr sz="3000" kern="0" spc="41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3000" kern="0" spc="4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文惠君悟“养</a:t>
            </a:r>
            <a:r>
              <a:rPr sz="3000" kern="0" spc="30">
                <a:solidFill>
                  <a:srgbClr val="F8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生之道”</a:t>
            </a:r>
            <a:endParaRPr sz="3000">
              <a:latin typeface="KaiTi"/>
              <a:ea typeface="KaiTi"/>
              <a:cs typeface="KaiTi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165</Paragraphs>
  <Slides>29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6">
      <vt:lpstr>Arial</vt:lpstr>
      <vt:lpstr>SimSun</vt:lpstr>
      <vt:lpstr>KaiTi</vt:lpstr>
      <vt:lpstr>SimHei</vt:lpstr>
      <vt:lpstr>STXingkai</vt:lpstr>
      <vt:lpstr>FangSong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2024-07-26T01:09:31.454</cp:lastPrinted>
  <dcterms:created xsi:type="dcterms:W3CDTF">2024-07-26T01:09:31Z</dcterms:created>
  <dcterms:modified xsi:type="dcterms:W3CDTF">2024-07-25T17:09:31Z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